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</p:sldIdLst>
  <p:sldSz cy="5143500" cx="9144000"/>
  <p:notesSz cx="6858000" cy="9144000"/>
  <p:embeddedFontLst>
    <p:embeddedFont>
      <p:font typeface="Average"/>
      <p:regular r:id="rId51"/>
    </p:embeddedFont>
    <p:embeddedFont>
      <p:font typeface="Oswald"/>
      <p:regular r:id="rId52"/>
      <p:bold r:id="rId5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font" Target="fonts/Average-regular.fntdata"/><Relationship Id="rId50" Type="http://schemas.openxmlformats.org/officeDocument/2006/relationships/slide" Target="slides/slide46.xml"/><Relationship Id="rId53" Type="http://schemas.openxmlformats.org/officeDocument/2006/relationships/font" Target="fonts/Oswald-bold.fntdata"/><Relationship Id="rId52" Type="http://schemas.openxmlformats.org/officeDocument/2006/relationships/font" Target="fonts/Oswald-regular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Shape 12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Shape 15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Shape 16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Shape 17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Shape 1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Shape 19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PTEs confirmed by necropsy - retrospectively analyzed radiographs at similar times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Shape 2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PTEs confirmed by necropsy - retrospectively analyzed radiographs at similar times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Shape 21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PTEs confirmed by necropsy - retrospectively analyzed radiographs at similar times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Shape 22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Shape 23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Shape 24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Shape 24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Shape 25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Shape 26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Shape 27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Shape 2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Shape 2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Shape 2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Shape 30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Shape 3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Shape 43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Shape 44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Shape 50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Shape 51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Shape 51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Shape 51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Shape 52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Shape 52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Shape 53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Shape 53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Shape 53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Shape 53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Shape 54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" name="Shape 5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Shape 55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Shape 55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Shape 56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Shape 56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Shape 59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Shape 59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Shape 60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" name="Shape 60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hape 10"/>
          <p:cNvGrpSpPr/>
          <p:nvPr/>
        </p:nvGrpSpPr>
        <p:grpSpPr>
          <a:xfrm>
            <a:off x="4350278" y="2855377"/>
            <a:ext cx="443588" cy="105632"/>
            <a:chOff x="4137525" y="2915950"/>
            <a:chExt cx="869099" cy="206999"/>
          </a:xfrm>
        </p:grpSpPr>
        <p:sp>
          <p:nvSpPr>
            <p:cNvPr id="11" name="Shape 11"/>
            <p:cNvSpPr/>
            <p:nvPr/>
          </p:nvSpPr>
          <p:spPr>
            <a:xfrm>
              <a:off x="4468575" y="2915950"/>
              <a:ext cx="206999" cy="206999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2" name="Shape 12"/>
            <p:cNvSpPr/>
            <p:nvPr/>
          </p:nvSpPr>
          <p:spPr>
            <a:xfrm>
              <a:off x="4799625" y="2915950"/>
              <a:ext cx="206999" cy="206999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4137525" y="2915950"/>
              <a:ext cx="206999" cy="206999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Shape 14"/>
          <p:cNvSpPr txBox="1"/>
          <p:nvPr>
            <p:ph type="ctrTitle"/>
          </p:nvPr>
        </p:nvSpPr>
        <p:spPr>
          <a:xfrm>
            <a:off x="671257" y="990800"/>
            <a:ext cx="7801500" cy="17300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800"/>
            </a:lvl1pPr>
            <a:lvl2pPr lvl="1" algn="ctr">
              <a:spcBef>
                <a:spcPts val="0"/>
              </a:spcBef>
              <a:buSzPct val="100000"/>
              <a:defRPr sz="4800"/>
            </a:lvl2pPr>
            <a:lvl3pPr lvl="2" algn="ctr">
              <a:spcBef>
                <a:spcPts val="0"/>
              </a:spcBef>
              <a:buSzPct val="100000"/>
              <a:defRPr sz="4800"/>
            </a:lvl3pPr>
            <a:lvl4pPr lvl="3" algn="ctr">
              <a:spcBef>
                <a:spcPts val="0"/>
              </a:spcBef>
              <a:buSzPct val="100000"/>
              <a:defRPr sz="4800"/>
            </a:lvl4pPr>
            <a:lvl5pPr lvl="4" algn="ctr">
              <a:spcBef>
                <a:spcPts val="0"/>
              </a:spcBef>
              <a:buSzPct val="100000"/>
              <a:defRPr sz="4800"/>
            </a:lvl5pPr>
            <a:lvl6pPr lvl="5" algn="ctr">
              <a:spcBef>
                <a:spcPts val="0"/>
              </a:spcBef>
              <a:buSzPct val="100000"/>
              <a:defRPr sz="4800"/>
            </a:lvl6pPr>
            <a:lvl7pPr lvl="6" algn="ctr">
              <a:spcBef>
                <a:spcPts val="0"/>
              </a:spcBef>
              <a:buSzPct val="100000"/>
              <a:defRPr sz="4800"/>
            </a:lvl7pPr>
            <a:lvl8pPr lvl="7" algn="ctr">
              <a:spcBef>
                <a:spcPts val="0"/>
              </a:spcBef>
              <a:buSzPct val="100000"/>
              <a:defRPr sz="4800"/>
            </a:lvl8pPr>
            <a:lvl9pPr lvl="8"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5" name="Shape 15"/>
          <p:cNvSpPr txBox="1"/>
          <p:nvPr>
            <p:ph idx="1" type="subTitle"/>
          </p:nvPr>
        </p:nvSpPr>
        <p:spPr>
          <a:xfrm>
            <a:off x="671250" y="3174875"/>
            <a:ext cx="78015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8490250" y="4681009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type="title"/>
          </p:nvPr>
        </p:nvSpPr>
        <p:spPr>
          <a:xfrm>
            <a:off x="311700" y="1255275"/>
            <a:ext cx="8520599" cy="1890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51" name="Shape 51"/>
          <p:cNvSpPr txBox="1"/>
          <p:nvPr>
            <p:ph idx="1" type="body"/>
          </p:nvPr>
        </p:nvSpPr>
        <p:spPr>
          <a:xfrm>
            <a:off x="311700" y="3228425"/>
            <a:ext cx="8520599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x="8490250" y="4681009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idx="12" type="sldNum"/>
          </p:nvPr>
        </p:nvSpPr>
        <p:spPr>
          <a:xfrm>
            <a:off x="8490250" y="4681009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x="671250" y="2141250"/>
            <a:ext cx="7852199" cy="8610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90250" y="4681009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490250" y="4681009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7" name="Shape 27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8490250" y="4681009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90250" y="4681009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4" name="Shape 34"/>
          <p:cNvSpPr txBox="1"/>
          <p:nvPr>
            <p:ph idx="1" type="body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8490250" y="4681009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2" type="sldNum"/>
          </p:nvPr>
        </p:nvSpPr>
        <p:spPr>
          <a:xfrm>
            <a:off x="8490250" y="4681009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4572000" y="0"/>
            <a:ext cx="4572000" cy="514349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41" name="Shape 4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2" name="Shape 42"/>
          <p:cNvSpPr txBox="1"/>
          <p:nvPr>
            <p:ph type="title"/>
          </p:nvPr>
        </p:nvSpPr>
        <p:spPr>
          <a:xfrm>
            <a:off x="265500" y="1081400"/>
            <a:ext cx="4045199" cy="1710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43" name="Shape 43"/>
          <p:cNvSpPr txBox="1"/>
          <p:nvPr>
            <p:ph idx="1" type="subTitle"/>
          </p:nvPr>
        </p:nvSpPr>
        <p:spPr>
          <a:xfrm>
            <a:off x="265500" y="2845200"/>
            <a:ext cx="4045199" cy="13455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2" type="body"/>
          </p:nvPr>
        </p:nvSpPr>
        <p:spPr>
          <a:xfrm>
            <a:off x="4939500" y="724200"/>
            <a:ext cx="3837000" cy="36950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8490250" y="4681009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8490250" y="4681009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Average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Font typeface="Average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90250" y="4681009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0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0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0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0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06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png"/><Relationship Id="rId4" Type="http://schemas.openxmlformats.org/officeDocument/2006/relationships/image" Target="../media/image1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0.png"/><Relationship Id="rId4" Type="http://schemas.openxmlformats.org/officeDocument/2006/relationships/image" Target="../media/image27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1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2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6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2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0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0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0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8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6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ctrTitle"/>
          </p:nvPr>
        </p:nvSpPr>
        <p:spPr>
          <a:xfrm>
            <a:off x="671257" y="990800"/>
            <a:ext cx="7801500" cy="17300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Pulmonary Thromboembolism: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Pathophysiology and Diagnosis</a:t>
            </a:r>
          </a:p>
        </p:txBody>
      </p:sp>
      <p:sp>
        <p:nvSpPr>
          <p:cNvPr id="60" name="Shape 60"/>
          <p:cNvSpPr txBox="1"/>
          <p:nvPr>
            <p:ph idx="1" type="subTitle"/>
          </p:nvPr>
        </p:nvSpPr>
        <p:spPr>
          <a:xfrm>
            <a:off x="671250" y="3174875"/>
            <a:ext cx="78015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Erik Zager</a:t>
            </a:r>
            <a:br>
              <a:rPr lang="en"/>
            </a:br>
            <a:r>
              <a:rPr lang="en"/>
              <a:t>Cornell University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Department of Emergency and Critical Care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Pathophysiology of Pulmonary Thromboembolism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311700" y="1152475"/>
            <a:ext cx="42681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Average"/>
            </a:pPr>
            <a:r>
              <a:rPr lang="en"/>
              <a:t>Pulmonary effects of PTE</a:t>
            </a:r>
          </a:p>
          <a:p>
            <a:pPr indent="-3175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Average"/>
            </a:pPr>
            <a:r>
              <a:rPr lang="en"/>
              <a:t>Increases in right ventricular and right atrial pressures can open foramen ovale and cause increased right to left shunting and even paradoxical thromboemboli into the arterial circuit</a:t>
            </a:r>
          </a:p>
          <a:p>
            <a:pPr indent="-2286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Hypercapnia is rare except in the most severe cases</a:t>
            </a:r>
          </a:p>
          <a:p>
            <a:pPr indent="-228600" lvl="2" marL="13716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Compensatory mechanisms allow for sufficient ventilation</a:t>
            </a:r>
          </a:p>
        </p:txBody>
      </p:sp>
      <p:pic>
        <p:nvPicPr>
          <p:cNvPr id="122" name="Shape 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0100" y="969950"/>
            <a:ext cx="3276600" cy="378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Pathophysiology of Pulmonary Thromboembolism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x="311700" y="1152475"/>
            <a:ext cx="42681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Average"/>
            </a:pPr>
            <a:r>
              <a:rPr lang="en"/>
              <a:t>Pulmonary effects of PTE</a:t>
            </a:r>
          </a:p>
          <a:p>
            <a:pPr indent="-3175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Average"/>
            </a:pPr>
            <a:r>
              <a:rPr lang="en"/>
              <a:t>Congestive atelectasis</a:t>
            </a:r>
          </a:p>
          <a:p>
            <a:pPr indent="-228600" lvl="2" marL="13716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Pulmonary edema due to decreased type II pneumocyte surfactant production</a:t>
            </a:r>
          </a:p>
          <a:p>
            <a:pPr indent="-228600" lvl="2" marL="13716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Possibly only an experimental phenomena</a:t>
            </a:r>
          </a:p>
        </p:txBody>
      </p:sp>
      <p:pic>
        <p:nvPicPr>
          <p:cNvPr id="129" name="Shape 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3075" y="1394500"/>
            <a:ext cx="4384999" cy="2932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Outline</a:t>
            </a:r>
          </a:p>
        </p:txBody>
      </p:sp>
      <p:sp>
        <p:nvSpPr>
          <p:cNvPr id="135" name="Shape 135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Pathophysiology</a:t>
            </a:r>
          </a:p>
          <a:p>
            <a:pPr indent="-228600" lvl="0" marL="457200" rtl="0">
              <a:spcBef>
                <a:spcPts val="0"/>
              </a:spcBef>
              <a:buClr>
                <a:srgbClr val="CCCCCC"/>
              </a:buClr>
            </a:pPr>
            <a:r>
              <a:rPr lang="en">
                <a:solidFill>
                  <a:srgbClr val="CCCCCC"/>
                </a:solidFill>
              </a:rPr>
              <a:t>Predisposing Factors</a:t>
            </a:r>
          </a:p>
          <a:p>
            <a:pPr indent="-228600" lvl="1" marL="914400" rtl="0">
              <a:spcBef>
                <a:spcPts val="0"/>
              </a:spcBef>
              <a:buClr>
                <a:srgbClr val="CCCCCC"/>
              </a:buClr>
            </a:pPr>
            <a:r>
              <a:rPr lang="en">
                <a:solidFill>
                  <a:srgbClr val="CCCCCC"/>
                </a:solidFill>
              </a:rPr>
              <a:t>Associated Disease Processes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Presentation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Clinical Signs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Physical Examination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Diagnostics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Minimum Database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Diagnostic Imaging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Ancillary Tests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Human Scoring Systems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Summary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Predisposing Factors</a:t>
            </a:r>
          </a:p>
        </p:txBody>
      </p:sp>
      <p:sp>
        <p:nvSpPr>
          <p:cNvPr id="141" name="Shape 141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30200" lvl="0" marL="4572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600"/>
              <a:t>Any abnormalities in Virchow’s triad can lead to thrombosis and PTE</a:t>
            </a:r>
          </a:p>
          <a:p>
            <a:pPr indent="-330200" lvl="1" marL="9144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600"/>
              <a:t>Stasis and deep vein thrombosis is #1 predisposing factor in humans</a:t>
            </a:r>
          </a:p>
          <a:p>
            <a:pPr indent="-330200" lvl="0" marL="4572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600"/>
              <a:t>Multiple diseases in veterinary patients cause hypercoagulability</a:t>
            </a:r>
          </a:p>
        </p:txBody>
      </p:sp>
      <p:sp>
        <p:nvSpPr>
          <p:cNvPr id="142" name="Shape 142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43" name="Shape 1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4153" y="1017725"/>
            <a:ext cx="4356393" cy="3685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Predisposing Factors</a:t>
            </a:r>
          </a:p>
        </p:txBody>
      </p:sp>
      <p:sp>
        <p:nvSpPr>
          <p:cNvPr id="149" name="Shape 149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30200" lvl="0" marL="4572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600"/>
              <a:t>Any abnormalities in Virchow’s triad can lead to thrombosis and PTE</a:t>
            </a:r>
          </a:p>
          <a:p>
            <a:pPr indent="-330200" lvl="1" marL="9144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600"/>
              <a:t>Stasis and deep vein thrombosis is #1 predisposing factor in humans</a:t>
            </a:r>
          </a:p>
          <a:p>
            <a:pPr indent="-330200" lvl="0" marL="4572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600"/>
              <a:t>Multiple diseases in veterinary patients cause hypercoagulability</a:t>
            </a:r>
          </a:p>
        </p:txBody>
      </p:sp>
      <p:pic>
        <p:nvPicPr>
          <p:cNvPr id="150" name="Shape 1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24800" y="116987"/>
            <a:ext cx="3304799" cy="490952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Shape 151"/>
          <p:cNvSpPr txBox="1"/>
          <p:nvPr/>
        </p:nvSpPr>
        <p:spPr>
          <a:xfrm>
            <a:off x="4899900" y="4934700"/>
            <a:ext cx="3354599" cy="2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600">
                <a:solidFill>
                  <a:srgbClr val="FFFFFF"/>
                </a:solidFill>
              </a:rPr>
              <a:t>Goggs et al, JVECC, 2009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Predisposing Factors</a:t>
            </a:r>
          </a:p>
        </p:txBody>
      </p:sp>
      <p:pic>
        <p:nvPicPr>
          <p:cNvPr id="157" name="Shape 1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4200" y="1017724"/>
            <a:ext cx="7435588" cy="4090974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Shape 158"/>
          <p:cNvSpPr txBox="1"/>
          <p:nvPr/>
        </p:nvSpPr>
        <p:spPr>
          <a:xfrm>
            <a:off x="8289800" y="4795425"/>
            <a:ext cx="786300" cy="2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600">
                <a:solidFill>
                  <a:srgbClr val="FFFFFF"/>
                </a:solidFill>
              </a:rPr>
              <a:t>Johnson et al JVIM 1999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Outline</a:t>
            </a:r>
          </a:p>
        </p:txBody>
      </p:sp>
      <p:sp>
        <p:nvSpPr>
          <p:cNvPr id="164" name="Shape 164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Pathophysiology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Predisposing Factors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Associated Disease Processes</a:t>
            </a:r>
          </a:p>
          <a:p>
            <a:pPr indent="-228600" lvl="0" marL="457200" rtl="0">
              <a:spcBef>
                <a:spcPts val="0"/>
              </a:spcBef>
              <a:buClr>
                <a:srgbClr val="CCCCCC"/>
              </a:buClr>
            </a:pPr>
            <a:r>
              <a:rPr lang="en">
                <a:solidFill>
                  <a:srgbClr val="CCCCCC"/>
                </a:solidFill>
              </a:rPr>
              <a:t>Presentation</a:t>
            </a:r>
          </a:p>
          <a:p>
            <a:pPr indent="-228600" lvl="1" marL="914400" rtl="0">
              <a:spcBef>
                <a:spcPts val="0"/>
              </a:spcBef>
              <a:buClr>
                <a:srgbClr val="CCCCCC"/>
              </a:buClr>
            </a:pPr>
            <a:r>
              <a:rPr lang="en">
                <a:solidFill>
                  <a:srgbClr val="CCCCCC"/>
                </a:solidFill>
              </a:rPr>
              <a:t>Clinical Signs</a:t>
            </a:r>
          </a:p>
          <a:p>
            <a:pPr indent="-228600" lvl="1" marL="914400" rtl="0">
              <a:spcBef>
                <a:spcPts val="0"/>
              </a:spcBef>
              <a:buClr>
                <a:srgbClr val="CCCCCC"/>
              </a:buClr>
            </a:pPr>
            <a:r>
              <a:rPr lang="en">
                <a:solidFill>
                  <a:srgbClr val="CCCCCC"/>
                </a:solidFill>
              </a:rPr>
              <a:t>Physical Examination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Diagnostics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Minimum Database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Diagnostic Imaging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Ancillary Tests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Human Scoring Systems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Summary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Clinical Signs</a:t>
            </a:r>
          </a:p>
        </p:txBody>
      </p:sp>
      <p:sp>
        <p:nvSpPr>
          <p:cNvPr id="170" name="Shape 170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In humans, most common signs are</a:t>
            </a:r>
          </a:p>
          <a:p>
            <a:pPr indent="-317500" lvl="1" marL="9144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400"/>
              <a:t>Coughing</a:t>
            </a:r>
          </a:p>
          <a:p>
            <a:pPr indent="-317500" lvl="1" marL="9144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400"/>
              <a:t>Hemoptysis</a:t>
            </a:r>
          </a:p>
          <a:p>
            <a:pPr indent="-317500" lvl="1" marL="9144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400"/>
              <a:t>Chest Pain</a:t>
            </a:r>
          </a:p>
          <a:p>
            <a:pPr indent="-317500" lvl="1" marL="9144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400"/>
              <a:t>Dyspnea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Veterinary patients less frequently have the first three.  Instead, our patients have</a:t>
            </a:r>
          </a:p>
          <a:p>
            <a:pPr indent="-317500" lvl="1" marL="9144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400"/>
              <a:t>Dyspnea</a:t>
            </a:r>
          </a:p>
          <a:p>
            <a:pPr indent="-317500" lvl="1" marL="9144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400"/>
              <a:t>Tachypnea</a:t>
            </a:r>
          </a:p>
          <a:p>
            <a:pPr indent="-317500" lvl="1" marL="9144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400"/>
              <a:t>Lethargy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Less commonly</a:t>
            </a:r>
          </a:p>
          <a:p>
            <a:pPr indent="-317500" lvl="1" marL="9144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400"/>
              <a:t>Cough, hemoptysis, cyanosis, syncope</a:t>
            </a:r>
          </a:p>
        </p:txBody>
      </p:sp>
      <p:pic>
        <p:nvPicPr>
          <p:cNvPr id="171" name="Shape 1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5300" y="445025"/>
            <a:ext cx="3743749" cy="441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Clinical Signs</a:t>
            </a:r>
          </a:p>
        </p:txBody>
      </p:sp>
      <p:sp>
        <p:nvSpPr>
          <p:cNvPr id="177" name="Shape 177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30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Average"/>
            </a:pPr>
            <a:r>
              <a:rPr lang="en" sz="1600"/>
              <a:t>Auscultation findings include</a:t>
            </a:r>
          </a:p>
          <a:p>
            <a:pPr indent="-3302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SzPct val="100000"/>
            </a:pPr>
            <a:r>
              <a:rPr lang="en" sz="1600"/>
              <a:t>Pulmonary crackles</a:t>
            </a:r>
          </a:p>
          <a:p>
            <a:pPr indent="-3302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SzPct val="100000"/>
            </a:pPr>
            <a:r>
              <a:rPr lang="en" sz="1600"/>
              <a:t>Harsh lung sounds</a:t>
            </a:r>
          </a:p>
          <a:p>
            <a:pPr indent="-3302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SzPct val="100000"/>
            </a:pPr>
            <a:r>
              <a:rPr lang="en" sz="1600"/>
              <a:t>Or dull lung sounds</a:t>
            </a:r>
          </a:p>
          <a:p>
            <a:pPr indent="-330200" lvl="2" marL="13716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SzPct val="100000"/>
            </a:pPr>
            <a:r>
              <a:rPr lang="en" sz="1600"/>
              <a:t>Pleural effusion possible</a:t>
            </a:r>
          </a:p>
          <a:p>
            <a:pPr indent="-3302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SzPct val="100000"/>
            </a:pPr>
            <a:r>
              <a:rPr lang="en" sz="1600"/>
              <a:t>Or even normal lung sounds…</a:t>
            </a:r>
          </a:p>
        </p:txBody>
      </p:sp>
      <p:pic>
        <p:nvPicPr>
          <p:cNvPr id="178" name="Shape 1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3325" y="1104875"/>
            <a:ext cx="4682149" cy="3511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Outline</a:t>
            </a:r>
          </a:p>
        </p:txBody>
      </p:sp>
      <p:sp>
        <p:nvSpPr>
          <p:cNvPr id="184" name="Shape 184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Pathophysiology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Predisposing Factors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Associated Disease Processes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Presentation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Clinical Signs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Physical Examination</a:t>
            </a:r>
          </a:p>
          <a:p>
            <a:pPr indent="-228600" lvl="0" marL="457200" rtl="0">
              <a:spcBef>
                <a:spcPts val="0"/>
              </a:spcBef>
              <a:buClr>
                <a:srgbClr val="CCCCCC"/>
              </a:buClr>
            </a:pPr>
            <a:r>
              <a:rPr lang="en">
                <a:solidFill>
                  <a:srgbClr val="CCCCCC"/>
                </a:solidFill>
              </a:rPr>
              <a:t>Diagnostics</a:t>
            </a:r>
          </a:p>
          <a:p>
            <a:pPr indent="-228600" lvl="1" marL="914400" rtl="0">
              <a:spcBef>
                <a:spcPts val="0"/>
              </a:spcBef>
              <a:buClr>
                <a:srgbClr val="CCCCCC"/>
              </a:buClr>
            </a:pPr>
            <a:r>
              <a:rPr lang="en">
                <a:solidFill>
                  <a:srgbClr val="CCCCCC"/>
                </a:solidFill>
              </a:rPr>
              <a:t>Minimum Database</a:t>
            </a:r>
          </a:p>
          <a:p>
            <a:pPr indent="-228600" lvl="1" marL="914400" rtl="0">
              <a:spcBef>
                <a:spcPts val="0"/>
              </a:spcBef>
              <a:buClr>
                <a:srgbClr val="CCCCCC"/>
              </a:buClr>
            </a:pPr>
            <a:r>
              <a:rPr lang="en">
                <a:solidFill>
                  <a:srgbClr val="CCCCCC"/>
                </a:solidFill>
              </a:rPr>
              <a:t>Diagnostic Imaging</a:t>
            </a:r>
          </a:p>
          <a:p>
            <a:pPr indent="-228600" lvl="1" marL="914400" rtl="0">
              <a:spcBef>
                <a:spcPts val="0"/>
              </a:spcBef>
              <a:buClr>
                <a:srgbClr val="CCCCCC"/>
              </a:buClr>
            </a:pPr>
            <a:r>
              <a:rPr lang="en">
                <a:solidFill>
                  <a:srgbClr val="CCCCCC"/>
                </a:solidFill>
              </a:rPr>
              <a:t>Ancillary Tests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Human Scoring Systems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Summary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Outline</a:t>
            </a:r>
          </a:p>
        </p:txBody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Pathophysiology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Predisposing Factors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Associated Disease Processes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Presentation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Clinical Signs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Physical Examination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Diagnostics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Minimum Database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Diagnostic Imaging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Ancillary Tests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Human Scoring Systems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Summary</a:t>
            </a:r>
          </a:p>
        </p:txBody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Minimum Database</a:t>
            </a:r>
          </a:p>
        </p:txBody>
      </p:sp>
      <p:sp>
        <p:nvSpPr>
          <p:cNvPr id="190" name="Shape 190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Complete Blood Count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No specific findings in CBC will help in directly diagnosing PTE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Helpful for looking for predisposing factors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IMHA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Primary (essential) thrombocytosis may predispose to thromboembolic disease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Secondary thrombocytosis does not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Markers of DIC should increased index of suspicion for PTE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Thrombocytopenia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Schistocytosis</a:t>
            </a:r>
          </a:p>
          <a:p>
            <a:pPr indent="-317500" lvl="0" marL="457200" rtl="0">
              <a:spcBef>
                <a:spcPts val="0"/>
              </a:spcBef>
              <a:buSzPct val="100000"/>
            </a:pPr>
            <a:r>
              <a:rPr lang="en" sz="1400"/>
              <a:t>Serum Biochemistry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Same as CBC - no specific changes for PTE, but helps look for underlying causes</a:t>
            </a:r>
          </a:p>
        </p:txBody>
      </p:sp>
      <p:pic>
        <p:nvPicPr>
          <p:cNvPr id="191" name="Shape 1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4650" y="1152475"/>
            <a:ext cx="3335400" cy="333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Diagnostic Imaging</a:t>
            </a:r>
          </a:p>
        </p:txBody>
      </p:sp>
      <p:sp>
        <p:nvSpPr>
          <p:cNvPr id="197" name="Shape 197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Average"/>
            </a:pPr>
            <a:r>
              <a:rPr lang="en"/>
              <a:t>Chest Radiographs</a:t>
            </a:r>
          </a:p>
          <a:p>
            <a:pPr indent="-228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Most common two patterns are</a:t>
            </a:r>
          </a:p>
          <a:p>
            <a:pPr indent="-2286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Alveolar pattern</a:t>
            </a:r>
          </a:p>
          <a:p>
            <a:pPr indent="-2286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Regional hypovascular lung pattern</a:t>
            </a:r>
          </a:p>
        </p:txBody>
      </p:sp>
      <p:pic>
        <p:nvPicPr>
          <p:cNvPr id="198" name="Shape 1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81575" y="157174"/>
            <a:ext cx="3850725" cy="4508806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Shape 199"/>
          <p:cNvSpPr/>
          <p:nvPr/>
        </p:nvSpPr>
        <p:spPr>
          <a:xfrm>
            <a:off x="5182325" y="2507625"/>
            <a:ext cx="1107027" cy="1957513"/>
          </a:xfrm>
          <a:custGeom>
            <a:pathLst>
              <a:path extrusionOk="0" h="89640" w="46710">
                <a:moveTo>
                  <a:pt x="0" y="89640"/>
                </a:moveTo>
                <a:lnTo>
                  <a:pt x="7290" y="15660"/>
                </a:lnTo>
                <a:lnTo>
                  <a:pt x="27000" y="0"/>
                </a:lnTo>
                <a:lnTo>
                  <a:pt x="46710" y="33210"/>
                </a:lnTo>
                <a:lnTo>
                  <a:pt x="45360" y="57240"/>
                </a:lnTo>
                <a:close/>
              </a:path>
            </a:pathLst>
          </a:custGeom>
          <a:noFill/>
          <a:ln cap="flat" cmpd="sng" w="38100">
            <a:solidFill>
              <a:srgbClr val="FF0000"/>
            </a:solidFill>
            <a:prstDash val="solid"/>
            <a:round/>
            <a:headEnd len="lg" w="lg" type="none"/>
            <a:tailEnd len="lg" w="lg" type="none"/>
          </a:ln>
        </p:spPr>
      </p:sp>
      <p:sp>
        <p:nvSpPr>
          <p:cNvPr id="200" name="Shape 200"/>
          <p:cNvSpPr txBox="1"/>
          <p:nvPr/>
        </p:nvSpPr>
        <p:spPr>
          <a:xfrm>
            <a:off x="4979825" y="4647375"/>
            <a:ext cx="3881099" cy="3848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Flückiger and Gomez, Vet Radiology, 1984</a:t>
            </a:r>
          </a:p>
        </p:txBody>
      </p:sp>
      <p:pic>
        <p:nvPicPr>
          <p:cNvPr id="201" name="Shape 20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82850" y="2219325"/>
            <a:ext cx="2919475" cy="274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Shape 2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5737" y="437500"/>
            <a:ext cx="3438524" cy="4268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Shape 207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Diagnostic Imaging</a:t>
            </a:r>
          </a:p>
        </p:txBody>
      </p:sp>
      <p:sp>
        <p:nvSpPr>
          <p:cNvPr id="208" name="Shape 208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Average"/>
            </a:pPr>
            <a:r>
              <a:rPr lang="en"/>
              <a:t>Chest Radiographs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Most common two patterns are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Alveolar pattern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Regional hypovascular lung pattern</a:t>
            </a:r>
          </a:p>
        </p:txBody>
      </p:sp>
      <p:sp>
        <p:nvSpPr>
          <p:cNvPr id="209" name="Shape 209"/>
          <p:cNvSpPr txBox="1"/>
          <p:nvPr/>
        </p:nvSpPr>
        <p:spPr>
          <a:xfrm>
            <a:off x="4979825" y="4647375"/>
            <a:ext cx="3881099" cy="3848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Goggs et al, JVECC, 2009</a:t>
            </a:r>
          </a:p>
        </p:txBody>
      </p:sp>
      <p:pic>
        <p:nvPicPr>
          <p:cNvPr id="210" name="Shape 2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82850" y="2219325"/>
            <a:ext cx="2919475" cy="274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Shape 211"/>
          <p:cNvSpPr/>
          <p:nvPr/>
        </p:nvSpPr>
        <p:spPr>
          <a:xfrm>
            <a:off x="5624250" y="2891150"/>
            <a:ext cx="731025" cy="1080075"/>
          </a:xfrm>
          <a:custGeom>
            <a:pathLst>
              <a:path extrusionOk="0" h="43203" w="29241">
                <a:moveTo>
                  <a:pt x="0" y="43203"/>
                </a:moveTo>
                <a:lnTo>
                  <a:pt x="264" y="6059"/>
                </a:lnTo>
                <a:lnTo>
                  <a:pt x="18441" y="0"/>
                </a:lnTo>
                <a:lnTo>
                  <a:pt x="29241" y="11591"/>
                </a:lnTo>
                <a:close/>
              </a:path>
            </a:pathLst>
          </a:custGeom>
          <a:noFill/>
          <a:ln cap="flat" cmpd="sng" w="38100">
            <a:solidFill>
              <a:srgbClr val="FF0000"/>
            </a:solidFill>
            <a:prstDash val="solid"/>
            <a:round/>
            <a:headEnd len="lg" w="lg" type="none"/>
            <a:tailEnd len="lg" w="lg" type="none"/>
          </a:ln>
        </p:spPr>
      </p:sp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Diagnostic Imaging</a:t>
            </a:r>
          </a:p>
        </p:txBody>
      </p:sp>
      <p:sp>
        <p:nvSpPr>
          <p:cNvPr id="217" name="Shape 217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Average"/>
            </a:pPr>
            <a:r>
              <a:rPr lang="en"/>
              <a:t>Chest Radiographs</a:t>
            </a:r>
          </a:p>
          <a:p>
            <a:pPr indent="-3048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Average"/>
            </a:pPr>
            <a:r>
              <a:rPr lang="en"/>
              <a:t>Up to 27%  can have normal radiographs</a:t>
            </a:r>
          </a:p>
        </p:txBody>
      </p:sp>
      <p:sp>
        <p:nvSpPr>
          <p:cNvPr id="218" name="Shape 218"/>
          <p:cNvSpPr txBox="1"/>
          <p:nvPr/>
        </p:nvSpPr>
        <p:spPr>
          <a:xfrm>
            <a:off x="4979825" y="4647375"/>
            <a:ext cx="3881099" cy="3848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Flückiger and Gomez, Vet Radiology, 1984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pic>
        <p:nvPicPr>
          <p:cNvPr id="219" name="Shape 2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2850" y="2219325"/>
            <a:ext cx="2919475" cy="274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Shape 2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9000" y="289774"/>
            <a:ext cx="3150650" cy="4419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1" name="Shape 221"/>
          <p:cNvCxnSpPr/>
          <p:nvPr/>
        </p:nvCxnSpPr>
        <p:spPr>
          <a:xfrm flipH="1" rot="10800000">
            <a:off x="4820800" y="3147925"/>
            <a:ext cx="915600" cy="1014299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Diagnostic Imaging</a:t>
            </a:r>
          </a:p>
        </p:txBody>
      </p:sp>
      <p:sp>
        <p:nvSpPr>
          <p:cNvPr id="227" name="Shape 227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Pulmonary Angiography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Selective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Requires pulmonary artery catheter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Bolus of contrast into PA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Highlights pulmonary arterial tree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Diagnostic</a:t>
            </a:r>
          </a:p>
          <a:p>
            <a:pPr indent="-228600" lvl="3" marL="1828800" rtl="0">
              <a:spcBef>
                <a:spcPts val="0"/>
              </a:spcBef>
            </a:pPr>
            <a:r>
              <a:rPr lang="en"/>
              <a:t>Intraluminal filling defects</a:t>
            </a:r>
          </a:p>
          <a:p>
            <a:pPr indent="-228600" lvl="3" marL="1828800" rtl="0">
              <a:spcBef>
                <a:spcPts val="0"/>
              </a:spcBef>
            </a:pPr>
            <a:r>
              <a:rPr lang="en"/>
              <a:t>Abrupt pulmonary arterial termination</a:t>
            </a:r>
          </a:p>
          <a:p>
            <a:pPr indent="-228600" lvl="3" marL="1828800" rtl="0">
              <a:spcBef>
                <a:spcPts val="0"/>
              </a:spcBef>
            </a:pPr>
            <a:r>
              <a:rPr lang="en"/>
              <a:t>absence of arterial branches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Suggestive</a:t>
            </a:r>
          </a:p>
          <a:p>
            <a:pPr indent="-228600" lvl="3" marL="1828800" rtl="0">
              <a:spcBef>
                <a:spcPts val="0"/>
              </a:spcBef>
            </a:pPr>
            <a:r>
              <a:rPr lang="en"/>
              <a:t>Loss of vascularity</a:t>
            </a:r>
          </a:p>
          <a:p>
            <a:pPr indent="-228600" lvl="3" marL="1828800" rtl="0">
              <a:spcBef>
                <a:spcPts val="0"/>
              </a:spcBef>
            </a:pPr>
            <a:r>
              <a:rPr lang="en"/>
              <a:t>asymmetry</a:t>
            </a:r>
          </a:p>
          <a:p>
            <a:pPr indent="-228600" lvl="3" marL="1828800" rtl="0">
              <a:spcBef>
                <a:spcPts val="0"/>
              </a:spcBef>
            </a:pPr>
            <a:r>
              <a:rPr lang="en"/>
              <a:t>Tortuous PA</a:t>
            </a:r>
          </a:p>
          <a:p>
            <a:pPr indent="-228600" lvl="3" marL="1828800" rtl="0">
              <a:spcBef>
                <a:spcPts val="0"/>
              </a:spcBef>
            </a:pPr>
            <a:r>
              <a:rPr lang="en"/>
              <a:t>Premature vessel tapering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Requires anesthesia for PA catheter</a:t>
            </a:r>
          </a:p>
        </p:txBody>
      </p:sp>
      <p:sp>
        <p:nvSpPr>
          <p:cNvPr id="228" name="Shape 228"/>
          <p:cNvSpPr txBox="1"/>
          <p:nvPr>
            <p:ph idx="2" type="body"/>
          </p:nvPr>
        </p:nvSpPr>
        <p:spPr>
          <a:xfrm>
            <a:off x="4832400" y="928600"/>
            <a:ext cx="3999899" cy="3640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457200" rtl="0">
              <a:spcBef>
                <a:spcPts val="0"/>
              </a:spcBef>
              <a:buNone/>
            </a:pPr>
            <a:r>
              <a:t/>
            </a:r>
            <a:endParaRPr sz="1400"/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Non-selective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Jugular catheter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Much more difficult to interpret due to large amount of vascular highlighting from contrast</a:t>
            </a:r>
          </a:p>
        </p:txBody>
      </p:sp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Diagnostic Imaging</a:t>
            </a:r>
          </a:p>
        </p:txBody>
      </p:sp>
      <p:sp>
        <p:nvSpPr>
          <p:cNvPr id="234" name="Shape 234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Pulmonary Angiography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Selective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Requires pulmonary artery catheter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Bolus of contrast into PA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Highlights pulmonary arterial tree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Diagnostic</a:t>
            </a:r>
          </a:p>
          <a:p>
            <a:pPr indent="-228600" lvl="3" marL="1828800" rtl="0">
              <a:spcBef>
                <a:spcPts val="0"/>
              </a:spcBef>
            </a:pPr>
            <a:r>
              <a:rPr lang="en"/>
              <a:t>Intraluminal filling defects</a:t>
            </a:r>
          </a:p>
          <a:p>
            <a:pPr indent="-228600" lvl="3" marL="1828800" rtl="0">
              <a:spcBef>
                <a:spcPts val="0"/>
              </a:spcBef>
            </a:pPr>
            <a:r>
              <a:rPr lang="en"/>
              <a:t>Abrupt </a:t>
            </a:r>
          </a:p>
        </p:txBody>
      </p:sp>
      <p:sp>
        <p:nvSpPr>
          <p:cNvPr id="235" name="Shape 235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36" name="Shape 2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31887"/>
            <a:ext cx="9144000" cy="345757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Shape 237"/>
          <p:cNvSpPr txBox="1"/>
          <p:nvPr/>
        </p:nvSpPr>
        <p:spPr>
          <a:xfrm>
            <a:off x="5131300" y="4621025"/>
            <a:ext cx="3881099" cy="3848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Dalen et al, American Heart Journal , 1966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Diagnostic Imaging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3" name="Shape 243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Scintigraphy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Ventilation/perfusion (V/Q) scan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May require anesthesia depending on patient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Requires radioactive medium and specialized equipment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Two separate studies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Ventilation study using radionuclide labeled gas for inspiration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Perfusion study requiring technetium-labeled IV infusion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Well ventilated, but poorly perfused areas of lungs suggestive of PTE</a:t>
            </a:r>
          </a:p>
          <a:p>
            <a:pPr indent="-228600" lvl="1" marL="914400">
              <a:spcBef>
                <a:spcPts val="0"/>
              </a:spcBef>
            </a:pPr>
            <a:r>
              <a:rPr lang="en"/>
              <a:t>Can do with just perfusion scan compared to thoracic radiographs</a:t>
            </a:r>
          </a:p>
        </p:txBody>
      </p:sp>
      <p:sp>
        <p:nvSpPr>
          <p:cNvPr id="244" name="Shape 244"/>
          <p:cNvSpPr txBox="1"/>
          <p:nvPr>
            <p:ph idx="2" type="body"/>
          </p:nvPr>
        </p:nvSpPr>
        <p:spPr>
          <a:xfrm>
            <a:off x="4832400" y="839875"/>
            <a:ext cx="3999899" cy="3630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Scintigraphy scan in cat with PTE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Pouchelon et al, JSAP, 1997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45" name="Shape 2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1600" y="1630175"/>
            <a:ext cx="4783375" cy="2460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Diagnostic Imaging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1" name="Shape 251"/>
          <p:cNvSpPr txBox="1"/>
          <p:nvPr>
            <p:ph idx="1" type="body"/>
          </p:nvPr>
        </p:nvSpPr>
        <p:spPr>
          <a:xfrm>
            <a:off x="311700" y="1152475"/>
            <a:ext cx="82283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Computed Tomography with Pulmonary Angiography  (CTPA)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Newest additional to the diagnostic imaging of PTE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Similar to radiographic pulmonary angiography, but with CT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Heavy sedation or anesthesia may be required for contrast comparison</a:t>
            </a:r>
          </a:p>
          <a:p>
            <a:pPr indent="-228600" lvl="1" marL="914400">
              <a:spcBef>
                <a:spcPts val="0"/>
              </a:spcBef>
            </a:pPr>
            <a:r>
              <a:rPr lang="en"/>
              <a:t>Studies in dogs have been done with experimentally induced PTE, so unknown sensitivity or specificity</a:t>
            </a:r>
          </a:p>
        </p:txBody>
      </p:sp>
      <p:pic>
        <p:nvPicPr>
          <p:cNvPr id="252" name="Shape 2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700" y="2520500"/>
            <a:ext cx="8026250" cy="204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Diagnostic Imaging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8" name="Shape 258"/>
          <p:cNvSpPr txBox="1"/>
          <p:nvPr>
            <p:ph idx="1" type="body"/>
          </p:nvPr>
        </p:nvSpPr>
        <p:spPr>
          <a:xfrm>
            <a:off x="311700" y="1152475"/>
            <a:ext cx="84935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Computed tomography with pulmonary angiography</a:t>
            </a:r>
            <a:br>
              <a:rPr lang="en"/>
            </a:br>
            <a:r>
              <a:rPr lang="en"/>
              <a:t>(CTPA) combined with venous phase imaging</a:t>
            </a:r>
            <a:br>
              <a:rPr lang="en"/>
            </a:br>
            <a:r>
              <a:rPr lang="en"/>
              <a:t>(CTA-CTV) in humans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Positive predictive values and negative predictive</a:t>
            </a:r>
            <a:br>
              <a:rPr lang="en"/>
            </a:br>
            <a:r>
              <a:rPr lang="en"/>
              <a:t>values are very highly dependant on the clinical</a:t>
            </a:r>
            <a:br>
              <a:rPr lang="en"/>
            </a:br>
            <a:r>
              <a:rPr lang="en"/>
              <a:t>probability of PTE based on scoring system</a:t>
            </a:r>
            <a:br>
              <a:rPr lang="en"/>
            </a:br>
            <a:r>
              <a:rPr lang="en"/>
              <a:t>developed for humans</a:t>
            </a:r>
          </a:p>
        </p:txBody>
      </p:sp>
      <p:pic>
        <p:nvPicPr>
          <p:cNvPr id="259" name="Shape 2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574" y="2912825"/>
            <a:ext cx="6078175" cy="1823449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Shape 260"/>
          <p:cNvSpPr txBox="1"/>
          <p:nvPr>
            <p:ph idx="2" type="body"/>
          </p:nvPr>
        </p:nvSpPr>
        <p:spPr>
          <a:xfrm>
            <a:off x="105900" y="4669350"/>
            <a:ext cx="3999899" cy="834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Stein et al, NEJM, 2006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61" name="Shape 2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9375" y="571175"/>
            <a:ext cx="3684524" cy="255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Diagnostic Imaging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7" name="Shape 267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Echocardiography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Since cardiovascular effects of PTE are often more significant than pulmonary effects, echocardiogram is very important diagnostic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Right heart enlargement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even in acute PTE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Pulmonary hypertension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Flattening of interventricular septum</a:t>
            </a:r>
          </a:p>
          <a:p>
            <a:pPr indent="-228600" lvl="1" marL="914400">
              <a:lnSpc>
                <a:spcPct val="150000"/>
              </a:lnSpc>
              <a:spcBef>
                <a:spcPts val="0"/>
              </a:spcBef>
            </a:pPr>
            <a:r>
              <a:rPr lang="en"/>
              <a:t>Sometimes able to visualize PTE in proximal pulmonary artery/trunk</a:t>
            </a:r>
          </a:p>
        </p:txBody>
      </p:sp>
      <p:sp>
        <p:nvSpPr>
          <p:cNvPr id="268" name="Shape 268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69" name="Shape 2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96289" y="1152475"/>
            <a:ext cx="3682120" cy="34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0" name="Shape 270"/>
          <p:cNvCxnSpPr/>
          <p:nvPr/>
        </p:nvCxnSpPr>
        <p:spPr>
          <a:xfrm>
            <a:off x="3977825" y="2878000"/>
            <a:ext cx="2542200" cy="39599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Outline</a:t>
            </a:r>
          </a:p>
        </p:txBody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lr>
                <a:srgbClr val="CCCCCC"/>
              </a:buClr>
            </a:pPr>
            <a:r>
              <a:rPr lang="en">
                <a:solidFill>
                  <a:srgbClr val="CCCCCC"/>
                </a:solidFill>
              </a:rPr>
              <a:t>Pathophysiology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Predisposing Factors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Associated Disease Processes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Presentation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Clinical Signs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Physical Examination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Diagnostics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Minimum Database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Diagnostic Imaging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Ancillary Tests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Human Scoring Systems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Summary</a:t>
            </a:r>
          </a:p>
        </p:txBody>
      </p:sp>
    </p:spTree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Diagnostic Imaging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6" name="Shape 276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Echocardiography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Conflicting evidence of usefulness in human medicine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Given severe cardiovascular abnormalities seen with PTE, can be helpful for ruling out other cardiac disease</a:t>
            </a:r>
          </a:p>
        </p:txBody>
      </p:sp>
      <p:sp>
        <p:nvSpPr>
          <p:cNvPr id="277" name="Shape 277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78" name="Shape 2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96289" y="1152475"/>
            <a:ext cx="3682120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Ancillary Tests</a:t>
            </a:r>
          </a:p>
        </p:txBody>
      </p:sp>
      <p:sp>
        <p:nvSpPr>
          <p:cNvPr id="284" name="Shape 284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Arterial blood gas analysis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Allows for determination of oxygenation ability, as well as for A-a gradient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Study of 29 dogs with PTE, 15 had arterial blood gas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100% had increased A-a gradient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80% had hypoxemia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47% had hypocapnia</a:t>
            </a:r>
          </a:p>
        </p:txBody>
      </p:sp>
      <p:pic>
        <p:nvPicPr>
          <p:cNvPr id="285" name="Shape 2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1175" y="1211050"/>
            <a:ext cx="4535599" cy="3299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Ancillary Tests</a:t>
            </a:r>
          </a:p>
        </p:txBody>
      </p:sp>
      <p:sp>
        <p:nvSpPr>
          <p:cNvPr id="291" name="Shape 291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Arterial blood gas analysis</a:t>
            </a:r>
          </a:p>
          <a:p>
            <a:pPr indent="-3048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Average"/>
            </a:pPr>
            <a:r>
              <a:rPr lang="en"/>
              <a:t>Calculation of A-a gradient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P</a:t>
            </a:r>
            <a:r>
              <a:rPr baseline="-25000" lang="en"/>
              <a:t>A</a:t>
            </a:r>
            <a:r>
              <a:rPr lang="en"/>
              <a:t>O2 = F</a:t>
            </a:r>
            <a:r>
              <a:rPr baseline="-25000" lang="en"/>
              <a:t>i</a:t>
            </a:r>
            <a:r>
              <a:rPr lang="en"/>
              <a:t>O2(P</a:t>
            </a:r>
            <a:r>
              <a:rPr baseline="-25000" lang="en"/>
              <a:t>atm</a:t>
            </a:r>
            <a:r>
              <a:rPr lang="en"/>
              <a:t>-P</a:t>
            </a:r>
            <a:r>
              <a:rPr baseline="-25000" lang="en"/>
              <a:t>H2O</a:t>
            </a:r>
            <a:r>
              <a:rPr lang="en"/>
              <a:t>) - (P</a:t>
            </a:r>
            <a:r>
              <a:rPr baseline="-25000" lang="en"/>
              <a:t>a</a:t>
            </a:r>
            <a:r>
              <a:rPr lang="en"/>
              <a:t>CO2/0.8)</a:t>
            </a:r>
          </a:p>
          <a:p>
            <a:pPr indent="-2286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P</a:t>
            </a:r>
            <a:r>
              <a:rPr baseline="-25000" lang="en"/>
              <a:t>A</a:t>
            </a:r>
            <a:r>
              <a:rPr lang="en"/>
              <a:t>O2 = 150 - (PCO2/0.8) (at sea level)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P</a:t>
            </a:r>
            <a:r>
              <a:rPr baseline="-25000" lang="en"/>
              <a:t>A</a:t>
            </a:r>
            <a:r>
              <a:rPr lang="en"/>
              <a:t>O2 - P</a:t>
            </a:r>
            <a:r>
              <a:rPr baseline="-25000" lang="en"/>
              <a:t>a</a:t>
            </a:r>
            <a:r>
              <a:rPr lang="en"/>
              <a:t>O2 should be ≦ 10 </a:t>
            </a:r>
          </a:p>
        </p:txBody>
      </p:sp>
      <p:pic>
        <p:nvPicPr>
          <p:cNvPr id="292" name="Shape 2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3600" y="1627625"/>
            <a:ext cx="2857500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Shape 293"/>
          <p:cNvSpPr txBox="1"/>
          <p:nvPr/>
        </p:nvSpPr>
        <p:spPr>
          <a:xfrm>
            <a:off x="1812025" y="1863775"/>
            <a:ext cx="3009600" cy="2108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94" name="Shape 294"/>
          <p:cNvSpPr txBox="1"/>
          <p:nvPr/>
        </p:nvSpPr>
        <p:spPr>
          <a:xfrm>
            <a:off x="1812025" y="2128125"/>
            <a:ext cx="3009600" cy="2108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95" name="Shape 295"/>
          <p:cNvSpPr txBox="1"/>
          <p:nvPr/>
        </p:nvSpPr>
        <p:spPr>
          <a:xfrm>
            <a:off x="2799900" y="2392475"/>
            <a:ext cx="881399" cy="2108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Coagulation Testing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PT and aPTT are often normal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depending on underlying disease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Antithrombin levels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May be reduced in a number of diseases and states that predispose to PTE</a:t>
            </a:r>
          </a:p>
          <a:p>
            <a:pPr indent="-228600" lvl="2" marL="1371600">
              <a:lnSpc>
                <a:spcPct val="150000"/>
              </a:lnSpc>
              <a:spcBef>
                <a:spcPts val="0"/>
              </a:spcBef>
            </a:pPr>
            <a:r>
              <a:rPr lang="en"/>
              <a:t>May be helpful in determining the risk of thrombosis</a:t>
            </a:r>
          </a:p>
        </p:txBody>
      </p:sp>
      <p:sp>
        <p:nvSpPr>
          <p:cNvPr id="301" name="Shape 301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Ancillary Tests</a:t>
            </a:r>
          </a:p>
        </p:txBody>
      </p:sp>
      <p:pic>
        <p:nvPicPr>
          <p:cNvPr id="302" name="Shape 3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36081" y="1130511"/>
            <a:ext cx="4203236" cy="2882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Ancillary Tests</a:t>
            </a:r>
          </a:p>
        </p:txBody>
      </p:sp>
      <p:sp>
        <p:nvSpPr>
          <p:cNvPr id="308" name="Shape 308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Coagulation Testing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PT and aPTT are often normal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depending on underlying disease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Antithrombin levels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May be reduced in a number of diseases and states that predispose to PTE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May be helpful in determining the risk of thrombosis</a:t>
            </a:r>
          </a:p>
        </p:txBody>
      </p:sp>
      <p:grpSp>
        <p:nvGrpSpPr>
          <p:cNvPr id="309" name="Shape 309"/>
          <p:cNvGrpSpPr/>
          <p:nvPr/>
        </p:nvGrpSpPr>
        <p:grpSpPr>
          <a:xfrm>
            <a:off x="5203300" y="2683450"/>
            <a:ext cx="2180749" cy="1304625"/>
            <a:chOff x="5203300" y="2683450"/>
            <a:chExt cx="2180749" cy="1304625"/>
          </a:xfrm>
        </p:grpSpPr>
        <p:sp>
          <p:nvSpPr>
            <p:cNvPr id="310" name="Shape 310"/>
            <p:cNvSpPr/>
            <p:nvPr/>
          </p:nvSpPr>
          <p:spPr>
            <a:xfrm>
              <a:off x="5874300" y="384197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11" name="Shape 311"/>
            <p:cNvSpPr/>
            <p:nvPr/>
          </p:nvSpPr>
          <p:spPr>
            <a:xfrm>
              <a:off x="5706550" y="384197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12" name="Shape 312"/>
            <p:cNvSpPr/>
            <p:nvPr/>
          </p:nvSpPr>
          <p:spPr>
            <a:xfrm>
              <a:off x="5538800" y="384197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13" name="Shape 313"/>
            <p:cNvSpPr/>
            <p:nvPr/>
          </p:nvSpPr>
          <p:spPr>
            <a:xfrm>
              <a:off x="5371050" y="384197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14" name="Shape 314"/>
            <p:cNvSpPr/>
            <p:nvPr/>
          </p:nvSpPr>
          <p:spPr>
            <a:xfrm>
              <a:off x="590285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15" name="Shape 315"/>
            <p:cNvSpPr/>
            <p:nvPr/>
          </p:nvSpPr>
          <p:spPr>
            <a:xfrm>
              <a:off x="5203300" y="347347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16" name="Shape 316"/>
            <p:cNvSpPr/>
            <p:nvPr/>
          </p:nvSpPr>
          <p:spPr>
            <a:xfrm>
              <a:off x="5203300" y="365772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17" name="Shape 317"/>
            <p:cNvSpPr/>
            <p:nvPr/>
          </p:nvSpPr>
          <p:spPr>
            <a:xfrm>
              <a:off x="5203300" y="328922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18" name="Shape 318"/>
            <p:cNvSpPr/>
            <p:nvPr/>
          </p:nvSpPr>
          <p:spPr>
            <a:xfrm>
              <a:off x="5203300" y="384197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19" name="Shape 319"/>
            <p:cNvSpPr/>
            <p:nvPr/>
          </p:nvSpPr>
          <p:spPr>
            <a:xfrm>
              <a:off x="5203300" y="310497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20" name="Shape 320"/>
            <p:cNvSpPr/>
            <p:nvPr/>
          </p:nvSpPr>
          <p:spPr>
            <a:xfrm>
              <a:off x="5203300" y="292072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21" name="Shape 321"/>
            <p:cNvSpPr/>
            <p:nvPr/>
          </p:nvSpPr>
          <p:spPr>
            <a:xfrm>
              <a:off x="5203300" y="273647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22" name="Shape 322"/>
            <p:cNvSpPr/>
            <p:nvPr/>
          </p:nvSpPr>
          <p:spPr>
            <a:xfrm>
              <a:off x="573510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23" name="Shape 323"/>
            <p:cNvSpPr/>
            <p:nvPr/>
          </p:nvSpPr>
          <p:spPr>
            <a:xfrm>
              <a:off x="553880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24" name="Shape 324"/>
            <p:cNvSpPr/>
            <p:nvPr/>
          </p:nvSpPr>
          <p:spPr>
            <a:xfrm>
              <a:off x="537105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25" name="Shape 325"/>
            <p:cNvSpPr/>
            <p:nvPr/>
          </p:nvSpPr>
          <p:spPr>
            <a:xfrm>
              <a:off x="607060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26" name="Shape 326"/>
            <p:cNvSpPr/>
            <p:nvPr/>
          </p:nvSpPr>
          <p:spPr>
            <a:xfrm>
              <a:off x="623835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27" name="Shape 327"/>
            <p:cNvSpPr/>
            <p:nvPr/>
          </p:nvSpPr>
          <p:spPr>
            <a:xfrm>
              <a:off x="640610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28" name="Shape 328"/>
            <p:cNvSpPr/>
            <p:nvPr/>
          </p:nvSpPr>
          <p:spPr>
            <a:xfrm>
              <a:off x="657385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29" name="Shape 329"/>
            <p:cNvSpPr/>
            <p:nvPr/>
          </p:nvSpPr>
          <p:spPr>
            <a:xfrm>
              <a:off x="674160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30" name="Shape 330"/>
            <p:cNvSpPr/>
            <p:nvPr/>
          </p:nvSpPr>
          <p:spPr>
            <a:xfrm>
              <a:off x="690935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31" name="Shape 331"/>
            <p:cNvSpPr/>
            <p:nvPr/>
          </p:nvSpPr>
          <p:spPr>
            <a:xfrm>
              <a:off x="707710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32" name="Shape 332"/>
            <p:cNvSpPr/>
            <p:nvPr/>
          </p:nvSpPr>
          <p:spPr>
            <a:xfrm>
              <a:off x="724485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333" name="Shape 333"/>
          <p:cNvSpPr/>
          <p:nvPr/>
        </p:nvSpPr>
        <p:spPr>
          <a:xfrm>
            <a:off x="74104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4" name="Shape 334"/>
          <p:cNvSpPr/>
          <p:nvPr/>
        </p:nvSpPr>
        <p:spPr>
          <a:xfrm>
            <a:off x="75910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5" name="Shape 335"/>
          <p:cNvSpPr/>
          <p:nvPr/>
        </p:nvSpPr>
        <p:spPr>
          <a:xfrm>
            <a:off x="77716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336" name="Shape 336"/>
          <p:cNvGrpSpPr/>
          <p:nvPr/>
        </p:nvGrpSpPr>
        <p:grpSpPr>
          <a:xfrm>
            <a:off x="5203300" y="1286050"/>
            <a:ext cx="2348499" cy="1304625"/>
            <a:chOff x="5203300" y="1286050"/>
            <a:chExt cx="2348499" cy="1304625"/>
          </a:xfrm>
        </p:grpSpPr>
        <p:grpSp>
          <p:nvGrpSpPr>
            <p:cNvPr id="337" name="Shape 337"/>
            <p:cNvGrpSpPr/>
            <p:nvPr/>
          </p:nvGrpSpPr>
          <p:grpSpPr>
            <a:xfrm>
              <a:off x="5203300" y="1286050"/>
              <a:ext cx="2180724" cy="1304625"/>
              <a:chOff x="5203300" y="1286050"/>
              <a:chExt cx="2180724" cy="1304625"/>
            </a:xfrm>
          </p:grpSpPr>
          <p:sp>
            <p:nvSpPr>
              <p:cNvPr id="338" name="Shape 338"/>
              <p:cNvSpPr/>
              <p:nvPr/>
            </p:nvSpPr>
            <p:spPr>
              <a:xfrm>
                <a:off x="5874300" y="2444575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" name="Shape 339"/>
              <p:cNvSpPr/>
              <p:nvPr/>
            </p:nvSpPr>
            <p:spPr>
              <a:xfrm>
                <a:off x="5706550" y="2444575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" name="Shape 340"/>
              <p:cNvSpPr/>
              <p:nvPr/>
            </p:nvSpPr>
            <p:spPr>
              <a:xfrm>
                <a:off x="5538800" y="2444575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" name="Shape 341"/>
              <p:cNvSpPr/>
              <p:nvPr/>
            </p:nvSpPr>
            <p:spPr>
              <a:xfrm>
                <a:off x="5371050" y="2444575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2" name="Shape 342"/>
              <p:cNvSpPr/>
              <p:nvPr/>
            </p:nvSpPr>
            <p:spPr>
              <a:xfrm>
                <a:off x="5895712" y="1286050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3" name="Shape 343"/>
              <p:cNvSpPr/>
              <p:nvPr/>
            </p:nvSpPr>
            <p:spPr>
              <a:xfrm>
                <a:off x="5203300" y="2076075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4" name="Shape 344"/>
              <p:cNvSpPr/>
              <p:nvPr/>
            </p:nvSpPr>
            <p:spPr>
              <a:xfrm>
                <a:off x="5203300" y="2260325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5" name="Shape 345"/>
              <p:cNvSpPr/>
              <p:nvPr/>
            </p:nvSpPr>
            <p:spPr>
              <a:xfrm>
                <a:off x="5203300" y="1891825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6" name="Shape 346"/>
              <p:cNvSpPr/>
              <p:nvPr/>
            </p:nvSpPr>
            <p:spPr>
              <a:xfrm>
                <a:off x="5203300" y="2444575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7" name="Shape 347"/>
              <p:cNvSpPr/>
              <p:nvPr/>
            </p:nvSpPr>
            <p:spPr>
              <a:xfrm>
                <a:off x="5203300" y="1707575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8" name="Shape 348"/>
              <p:cNvSpPr/>
              <p:nvPr/>
            </p:nvSpPr>
            <p:spPr>
              <a:xfrm>
                <a:off x="5203300" y="1523325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9" name="Shape 349"/>
              <p:cNvSpPr/>
              <p:nvPr/>
            </p:nvSpPr>
            <p:spPr>
              <a:xfrm>
                <a:off x="5203300" y="1339075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0" name="Shape 350"/>
              <p:cNvSpPr/>
              <p:nvPr/>
            </p:nvSpPr>
            <p:spPr>
              <a:xfrm>
                <a:off x="5720825" y="1286050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1" name="Shape 351"/>
              <p:cNvSpPr/>
              <p:nvPr/>
            </p:nvSpPr>
            <p:spPr>
              <a:xfrm>
                <a:off x="5538800" y="1286050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2" name="Shape 352"/>
              <p:cNvSpPr/>
              <p:nvPr/>
            </p:nvSpPr>
            <p:spPr>
              <a:xfrm>
                <a:off x="5371050" y="1286050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" name="Shape 353"/>
              <p:cNvSpPr/>
              <p:nvPr/>
            </p:nvSpPr>
            <p:spPr>
              <a:xfrm>
                <a:off x="6067037" y="1286050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4" name="Shape 354"/>
              <p:cNvSpPr/>
              <p:nvPr/>
            </p:nvSpPr>
            <p:spPr>
              <a:xfrm>
                <a:off x="6236575" y="1286050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5" name="Shape 355"/>
              <p:cNvSpPr/>
              <p:nvPr/>
            </p:nvSpPr>
            <p:spPr>
              <a:xfrm>
                <a:off x="6405212" y="1286050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6" name="Shape 356"/>
              <p:cNvSpPr/>
              <p:nvPr/>
            </p:nvSpPr>
            <p:spPr>
              <a:xfrm>
                <a:off x="6573412" y="1286050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7" name="Shape 357"/>
              <p:cNvSpPr/>
              <p:nvPr/>
            </p:nvSpPr>
            <p:spPr>
              <a:xfrm>
                <a:off x="6741387" y="1286050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8" name="Shape 358"/>
              <p:cNvSpPr/>
              <p:nvPr/>
            </p:nvSpPr>
            <p:spPr>
              <a:xfrm>
                <a:off x="6909250" y="1286050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9" name="Shape 359"/>
              <p:cNvSpPr/>
              <p:nvPr/>
            </p:nvSpPr>
            <p:spPr>
              <a:xfrm>
                <a:off x="7077050" y="1286050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0" name="Shape 360"/>
              <p:cNvSpPr/>
              <p:nvPr/>
            </p:nvSpPr>
            <p:spPr>
              <a:xfrm>
                <a:off x="7244825" y="1286050"/>
                <a:ext cx="139199" cy="146100"/>
              </a:xfrm>
              <a:prstGeom prst="flowChartConnector">
                <a:avLst/>
              </a:prstGeom>
              <a:solidFill>
                <a:srgbClr val="FFD966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1" name="Shape 361"/>
            <p:cNvSpPr/>
            <p:nvPr/>
          </p:nvSpPr>
          <p:spPr>
            <a:xfrm>
              <a:off x="7412600" y="1286050"/>
              <a:ext cx="139199" cy="146100"/>
            </a:xfrm>
            <a:prstGeom prst="flowChartConnector">
              <a:avLst/>
            </a:prstGeom>
            <a:solidFill>
              <a:srgbClr val="FFD966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362" name="Shape 362"/>
          <p:cNvSpPr/>
          <p:nvPr/>
        </p:nvSpPr>
        <p:spPr>
          <a:xfrm>
            <a:off x="79522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3" name="Shape 363"/>
          <p:cNvSpPr/>
          <p:nvPr/>
        </p:nvSpPr>
        <p:spPr>
          <a:xfrm>
            <a:off x="812000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4" name="Shape 364"/>
          <p:cNvSpPr/>
          <p:nvPr/>
        </p:nvSpPr>
        <p:spPr>
          <a:xfrm>
            <a:off x="82877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5" name="Shape 365"/>
          <p:cNvSpPr/>
          <p:nvPr/>
        </p:nvSpPr>
        <p:spPr>
          <a:xfrm>
            <a:off x="845550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6" name="Shape 366"/>
          <p:cNvSpPr/>
          <p:nvPr/>
        </p:nvSpPr>
        <p:spPr>
          <a:xfrm>
            <a:off x="86232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Ancillary Tests</a:t>
            </a:r>
          </a:p>
        </p:txBody>
      </p:sp>
      <p:sp>
        <p:nvSpPr>
          <p:cNvPr id="372" name="Shape 372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Coagulation Testing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PT and aPTT are often normal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depending on underlying disease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Antithrombin levels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May be reduced in a number of diseases and states that predispose to PTE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May be helpful in determining the risk of thrombosis</a:t>
            </a:r>
          </a:p>
        </p:txBody>
      </p:sp>
      <p:sp>
        <p:nvSpPr>
          <p:cNvPr id="373" name="Shape 373"/>
          <p:cNvSpPr/>
          <p:nvPr/>
        </p:nvSpPr>
        <p:spPr>
          <a:xfrm>
            <a:off x="5394075" y="1461600"/>
            <a:ext cx="1016150" cy="953525"/>
          </a:xfrm>
          <a:custGeom>
            <a:pathLst>
              <a:path extrusionOk="0" h="38141" w="40646">
                <a:moveTo>
                  <a:pt x="0" y="0"/>
                </a:moveTo>
                <a:lnTo>
                  <a:pt x="0" y="38141"/>
                </a:lnTo>
                <a:lnTo>
                  <a:pt x="40646" y="38141"/>
                </a:lnTo>
                <a:lnTo>
                  <a:pt x="21019" y="18514"/>
                </a:lnTo>
                <a:lnTo>
                  <a:pt x="39116" y="418"/>
                </a:lnTo>
                <a:close/>
              </a:path>
            </a:pathLst>
          </a:custGeom>
          <a:solidFill>
            <a:srgbClr val="E6B8AF"/>
          </a:solidFill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sp>
      <p:sp>
        <p:nvSpPr>
          <p:cNvPr id="374" name="Shape 374"/>
          <p:cNvSpPr/>
          <p:nvPr/>
        </p:nvSpPr>
        <p:spPr>
          <a:xfrm>
            <a:off x="6757625" y="1593187"/>
            <a:ext cx="487225" cy="929200"/>
          </a:xfrm>
          <a:custGeom>
            <a:pathLst>
              <a:path extrusionOk="0" h="37168" w="19489">
                <a:moveTo>
                  <a:pt x="17679" y="0"/>
                </a:moveTo>
                <a:lnTo>
                  <a:pt x="0" y="17679"/>
                </a:lnTo>
                <a:lnTo>
                  <a:pt x="19489" y="37168"/>
                </a:lnTo>
                <a:close/>
              </a:path>
            </a:pathLst>
          </a:cu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sp>
      <p:sp>
        <p:nvSpPr>
          <p:cNvPr id="375" name="Shape 375"/>
          <p:cNvSpPr/>
          <p:nvPr/>
        </p:nvSpPr>
        <p:spPr>
          <a:xfrm>
            <a:off x="5394075" y="2859000"/>
            <a:ext cx="1016150" cy="953525"/>
          </a:xfrm>
          <a:custGeom>
            <a:pathLst>
              <a:path extrusionOk="0" h="38141" w="40646">
                <a:moveTo>
                  <a:pt x="0" y="0"/>
                </a:moveTo>
                <a:lnTo>
                  <a:pt x="0" y="38141"/>
                </a:lnTo>
                <a:lnTo>
                  <a:pt x="40646" y="38141"/>
                </a:lnTo>
                <a:lnTo>
                  <a:pt x="21019" y="18514"/>
                </a:lnTo>
                <a:lnTo>
                  <a:pt x="39116" y="418"/>
                </a:lnTo>
                <a:close/>
              </a:path>
            </a:pathLst>
          </a:custGeom>
          <a:solidFill>
            <a:srgbClr val="E6B8AF"/>
          </a:solidFill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sp>
      <p:grpSp>
        <p:nvGrpSpPr>
          <p:cNvPr id="376" name="Shape 376"/>
          <p:cNvGrpSpPr/>
          <p:nvPr/>
        </p:nvGrpSpPr>
        <p:grpSpPr>
          <a:xfrm>
            <a:off x="5203300" y="2683450"/>
            <a:ext cx="2180749" cy="1304625"/>
            <a:chOff x="5203300" y="2683450"/>
            <a:chExt cx="2180749" cy="1304625"/>
          </a:xfrm>
        </p:grpSpPr>
        <p:sp>
          <p:nvSpPr>
            <p:cNvPr id="377" name="Shape 377"/>
            <p:cNvSpPr/>
            <p:nvPr/>
          </p:nvSpPr>
          <p:spPr>
            <a:xfrm>
              <a:off x="5874300" y="384197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706550" y="384197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5538800" y="384197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371050" y="384197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590285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5203300" y="347347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5203300" y="365772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5203300" y="328922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5203300" y="384197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5203300" y="310497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5203300" y="292072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5203300" y="2736475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573510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553880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537105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607060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93" name="Shape 393"/>
            <p:cNvSpPr/>
            <p:nvPr/>
          </p:nvSpPr>
          <p:spPr>
            <a:xfrm>
              <a:off x="623835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94" name="Shape 394"/>
            <p:cNvSpPr/>
            <p:nvPr/>
          </p:nvSpPr>
          <p:spPr>
            <a:xfrm>
              <a:off x="640610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95" name="Shape 395"/>
            <p:cNvSpPr/>
            <p:nvPr/>
          </p:nvSpPr>
          <p:spPr>
            <a:xfrm>
              <a:off x="657385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96" name="Shape 396"/>
            <p:cNvSpPr/>
            <p:nvPr/>
          </p:nvSpPr>
          <p:spPr>
            <a:xfrm>
              <a:off x="674160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97" name="Shape 397"/>
            <p:cNvSpPr/>
            <p:nvPr/>
          </p:nvSpPr>
          <p:spPr>
            <a:xfrm>
              <a:off x="690935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98" name="Shape 398"/>
            <p:cNvSpPr/>
            <p:nvPr/>
          </p:nvSpPr>
          <p:spPr>
            <a:xfrm>
              <a:off x="707710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399" name="Shape 399"/>
            <p:cNvSpPr/>
            <p:nvPr/>
          </p:nvSpPr>
          <p:spPr>
            <a:xfrm>
              <a:off x="7244850" y="2683450"/>
              <a:ext cx="139199" cy="146100"/>
            </a:xfrm>
            <a:prstGeom prst="flowChartConnector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400" name="Shape 400"/>
          <p:cNvSpPr/>
          <p:nvPr/>
        </p:nvSpPr>
        <p:spPr>
          <a:xfrm>
            <a:off x="5874300" y="244457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1" name="Shape 401"/>
          <p:cNvSpPr/>
          <p:nvPr/>
        </p:nvSpPr>
        <p:spPr>
          <a:xfrm>
            <a:off x="5706550" y="244457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2" name="Shape 402"/>
          <p:cNvSpPr/>
          <p:nvPr/>
        </p:nvSpPr>
        <p:spPr>
          <a:xfrm>
            <a:off x="5538800" y="244457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3" name="Shape 403"/>
          <p:cNvSpPr/>
          <p:nvPr/>
        </p:nvSpPr>
        <p:spPr>
          <a:xfrm>
            <a:off x="5371050" y="244457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4" name="Shape 404"/>
          <p:cNvSpPr/>
          <p:nvPr/>
        </p:nvSpPr>
        <p:spPr>
          <a:xfrm>
            <a:off x="5895712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5" name="Shape 405"/>
          <p:cNvSpPr/>
          <p:nvPr/>
        </p:nvSpPr>
        <p:spPr>
          <a:xfrm>
            <a:off x="5203300" y="207607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6" name="Shape 406"/>
          <p:cNvSpPr/>
          <p:nvPr/>
        </p:nvSpPr>
        <p:spPr>
          <a:xfrm>
            <a:off x="5203300" y="226032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7" name="Shape 407"/>
          <p:cNvSpPr/>
          <p:nvPr/>
        </p:nvSpPr>
        <p:spPr>
          <a:xfrm>
            <a:off x="5203300" y="189182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8" name="Shape 408"/>
          <p:cNvSpPr/>
          <p:nvPr/>
        </p:nvSpPr>
        <p:spPr>
          <a:xfrm>
            <a:off x="5203300" y="244457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9" name="Shape 409"/>
          <p:cNvSpPr/>
          <p:nvPr/>
        </p:nvSpPr>
        <p:spPr>
          <a:xfrm>
            <a:off x="5203300" y="170757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0" name="Shape 410"/>
          <p:cNvSpPr/>
          <p:nvPr/>
        </p:nvSpPr>
        <p:spPr>
          <a:xfrm>
            <a:off x="5203300" y="152332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1" name="Shape 411"/>
          <p:cNvSpPr/>
          <p:nvPr/>
        </p:nvSpPr>
        <p:spPr>
          <a:xfrm>
            <a:off x="5203300" y="133907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2" name="Shape 412"/>
          <p:cNvSpPr/>
          <p:nvPr/>
        </p:nvSpPr>
        <p:spPr>
          <a:xfrm>
            <a:off x="5720825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3" name="Shape 413"/>
          <p:cNvSpPr/>
          <p:nvPr/>
        </p:nvSpPr>
        <p:spPr>
          <a:xfrm>
            <a:off x="5538800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4" name="Shape 414"/>
          <p:cNvSpPr/>
          <p:nvPr/>
        </p:nvSpPr>
        <p:spPr>
          <a:xfrm>
            <a:off x="5371050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5" name="Shape 415"/>
          <p:cNvSpPr/>
          <p:nvPr/>
        </p:nvSpPr>
        <p:spPr>
          <a:xfrm>
            <a:off x="6067037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6" name="Shape 416"/>
          <p:cNvSpPr/>
          <p:nvPr/>
        </p:nvSpPr>
        <p:spPr>
          <a:xfrm>
            <a:off x="6236575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7" name="Shape 417"/>
          <p:cNvSpPr/>
          <p:nvPr/>
        </p:nvSpPr>
        <p:spPr>
          <a:xfrm>
            <a:off x="6405212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8" name="Shape 418"/>
          <p:cNvSpPr/>
          <p:nvPr/>
        </p:nvSpPr>
        <p:spPr>
          <a:xfrm>
            <a:off x="6573412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9" name="Shape 419"/>
          <p:cNvSpPr/>
          <p:nvPr/>
        </p:nvSpPr>
        <p:spPr>
          <a:xfrm>
            <a:off x="6741387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0" name="Shape 420"/>
          <p:cNvSpPr/>
          <p:nvPr/>
        </p:nvSpPr>
        <p:spPr>
          <a:xfrm>
            <a:off x="6909250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1" name="Shape 421"/>
          <p:cNvSpPr/>
          <p:nvPr/>
        </p:nvSpPr>
        <p:spPr>
          <a:xfrm>
            <a:off x="7077050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2" name="Shape 422"/>
          <p:cNvSpPr/>
          <p:nvPr/>
        </p:nvSpPr>
        <p:spPr>
          <a:xfrm>
            <a:off x="7244825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3" name="Shape 423"/>
          <p:cNvSpPr/>
          <p:nvPr/>
        </p:nvSpPr>
        <p:spPr>
          <a:xfrm>
            <a:off x="74104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4" name="Shape 424"/>
          <p:cNvSpPr/>
          <p:nvPr/>
        </p:nvSpPr>
        <p:spPr>
          <a:xfrm>
            <a:off x="75910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5" name="Shape 425"/>
          <p:cNvSpPr/>
          <p:nvPr/>
        </p:nvSpPr>
        <p:spPr>
          <a:xfrm>
            <a:off x="77716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6" name="Shape 426"/>
          <p:cNvSpPr/>
          <p:nvPr/>
        </p:nvSpPr>
        <p:spPr>
          <a:xfrm>
            <a:off x="7412600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7" name="Shape 427"/>
          <p:cNvSpPr/>
          <p:nvPr/>
        </p:nvSpPr>
        <p:spPr>
          <a:xfrm>
            <a:off x="6354675" y="2859000"/>
            <a:ext cx="2255050" cy="918700"/>
          </a:xfrm>
          <a:custGeom>
            <a:pathLst>
              <a:path extrusionOk="0" h="36748" w="90202">
                <a:moveTo>
                  <a:pt x="19766" y="36748"/>
                </a:moveTo>
                <a:lnTo>
                  <a:pt x="0" y="16982"/>
                </a:lnTo>
                <a:lnTo>
                  <a:pt x="16983" y="0"/>
                </a:lnTo>
                <a:lnTo>
                  <a:pt x="90202" y="0"/>
                </a:lnTo>
                <a:lnTo>
                  <a:pt x="90202" y="36748"/>
                </a:lnTo>
                <a:close/>
              </a:path>
            </a:pathLst>
          </a:cu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sp>
      <p:sp>
        <p:nvSpPr>
          <p:cNvPr id="428" name="Shape 428"/>
          <p:cNvSpPr/>
          <p:nvPr/>
        </p:nvSpPr>
        <p:spPr>
          <a:xfrm>
            <a:off x="79522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9" name="Shape 429"/>
          <p:cNvSpPr/>
          <p:nvPr/>
        </p:nvSpPr>
        <p:spPr>
          <a:xfrm>
            <a:off x="812000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30" name="Shape 430"/>
          <p:cNvSpPr/>
          <p:nvPr/>
        </p:nvSpPr>
        <p:spPr>
          <a:xfrm>
            <a:off x="82877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31" name="Shape 431"/>
          <p:cNvSpPr/>
          <p:nvPr/>
        </p:nvSpPr>
        <p:spPr>
          <a:xfrm>
            <a:off x="845550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32" name="Shape 432"/>
          <p:cNvSpPr/>
          <p:nvPr/>
        </p:nvSpPr>
        <p:spPr>
          <a:xfrm>
            <a:off x="86232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433" name="Shape 433"/>
          <p:cNvGrpSpPr/>
          <p:nvPr/>
        </p:nvGrpSpPr>
        <p:grpSpPr>
          <a:xfrm>
            <a:off x="5463675" y="1760900"/>
            <a:ext cx="431999" cy="1820400"/>
            <a:chOff x="5463675" y="1760900"/>
            <a:chExt cx="431999" cy="1820400"/>
          </a:xfrm>
        </p:grpSpPr>
        <p:sp>
          <p:nvSpPr>
            <p:cNvPr id="434" name="Shape 434"/>
            <p:cNvSpPr txBox="1"/>
            <p:nvPr/>
          </p:nvSpPr>
          <p:spPr>
            <a:xfrm>
              <a:off x="5463675" y="1760900"/>
              <a:ext cx="431999" cy="41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rPr lang="en"/>
                <a:t>AT</a:t>
              </a:r>
            </a:p>
          </p:txBody>
        </p:sp>
        <p:sp>
          <p:nvSpPr>
            <p:cNvPr id="435" name="Shape 435"/>
            <p:cNvSpPr txBox="1"/>
            <p:nvPr/>
          </p:nvSpPr>
          <p:spPr>
            <a:xfrm>
              <a:off x="5463675" y="3166100"/>
              <a:ext cx="431999" cy="41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/>
                <a:t>AT</a:t>
              </a:r>
            </a:p>
          </p:txBody>
        </p:sp>
      </p:grpSp>
      <p:sp>
        <p:nvSpPr>
          <p:cNvPr id="436" name="Shape 436"/>
          <p:cNvSpPr txBox="1"/>
          <p:nvPr/>
        </p:nvSpPr>
        <p:spPr>
          <a:xfrm>
            <a:off x="6841202" y="1897750"/>
            <a:ext cx="403499" cy="3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Xa</a:t>
            </a:r>
          </a:p>
        </p:txBody>
      </p:sp>
      <p:sp>
        <p:nvSpPr>
          <p:cNvPr id="437" name="Shape 437"/>
          <p:cNvSpPr txBox="1"/>
          <p:nvPr/>
        </p:nvSpPr>
        <p:spPr>
          <a:xfrm>
            <a:off x="7305450" y="3147350"/>
            <a:ext cx="646799" cy="4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IIa</a:t>
            </a:r>
          </a:p>
        </p:txBody>
      </p:sp>
    </p:spTree>
  </p:cSld>
  <p:clrMapOvr>
    <a:masterClrMapping/>
  </p:clrMapOvr>
  <p:transition spd="slow">
    <p:cut/>
  </p:transition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Shape 442"/>
          <p:cNvSpPr/>
          <p:nvPr/>
        </p:nvSpPr>
        <p:spPr>
          <a:xfrm>
            <a:off x="5937250" y="2893825"/>
            <a:ext cx="2255050" cy="918700"/>
          </a:xfrm>
          <a:custGeom>
            <a:pathLst>
              <a:path extrusionOk="0" h="36748" w="90202">
                <a:moveTo>
                  <a:pt x="19766" y="36748"/>
                </a:moveTo>
                <a:lnTo>
                  <a:pt x="0" y="16982"/>
                </a:lnTo>
                <a:lnTo>
                  <a:pt x="16983" y="0"/>
                </a:lnTo>
                <a:lnTo>
                  <a:pt x="90202" y="0"/>
                </a:lnTo>
                <a:lnTo>
                  <a:pt x="90202" y="36748"/>
                </a:lnTo>
                <a:close/>
              </a:path>
            </a:pathLst>
          </a:cu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sp>
      <p:sp>
        <p:nvSpPr>
          <p:cNvPr id="443" name="Shape 443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Ancillary Tests</a:t>
            </a:r>
          </a:p>
        </p:txBody>
      </p:sp>
      <p:sp>
        <p:nvSpPr>
          <p:cNvPr id="444" name="Shape 444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Coagulation Testing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PT and aPTT are often normal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depending on underlying disease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Antithrombin levels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May be reduced in a number of diseases and states that predispose to PTE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May be helpful in determining the risk of thrombosis</a:t>
            </a:r>
          </a:p>
        </p:txBody>
      </p:sp>
      <p:sp>
        <p:nvSpPr>
          <p:cNvPr id="445" name="Shape 445"/>
          <p:cNvSpPr/>
          <p:nvPr/>
        </p:nvSpPr>
        <p:spPr>
          <a:xfrm>
            <a:off x="5394075" y="1461600"/>
            <a:ext cx="1016150" cy="953525"/>
          </a:xfrm>
          <a:custGeom>
            <a:pathLst>
              <a:path extrusionOk="0" h="38141" w="40646">
                <a:moveTo>
                  <a:pt x="0" y="0"/>
                </a:moveTo>
                <a:lnTo>
                  <a:pt x="0" y="38141"/>
                </a:lnTo>
                <a:lnTo>
                  <a:pt x="40646" y="38141"/>
                </a:lnTo>
                <a:lnTo>
                  <a:pt x="21019" y="18514"/>
                </a:lnTo>
                <a:lnTo>
                  <a:pt x="39116" y="418"/>
                </a:lnTo>
                <a:close/>
              </a:path>
            </a:pathLst>
          </a:custGeom>
          <a:solidFill>
            <a:srgbClr val="E6B8AF"/>
          </a:solidFill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sp>
      <p:sp>
        <p:nvSpPr>
          <p:cNvPr id="446" name="Shape 446"/>
          <p:cNvSpPr/>
          <p:nvPr/>
        </p:nvSpPr>
        <p:spPr>
          <a:xfrm>
            <a:off x="5937250" y="1478100"/>
            <a:ext cx="487225" cy="929200"/>
          </a:xfrm>
          <a:custGeom>
            <a:pathLst>
              <a:path extrusionOk="0" h="37168" w="19489">
                <a:moveTo>
                  <a:pt x="17679" y="0"/>
                </a:moveTo>
                <a:lnTo>
                  <a:pt x="0" y="17679"/>
                </a:lnTo>
                <a:lnTo>
                  <a:pt x="19489" y="37168"/>
                </a:lnTo>
                <a:close/>
              </a:path>
            </a:pathLst>
          </a:cu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sp>
      <p:sp>
        <p:nvSpPr>
          <p:cNvPr id="447" name="Shape 447"/>
          <p:cNvSpPr/>
          <p:nvPr/>
        </p:nvSpPr>
        <p:spPr>
          <a:xfrm>
            <a:off x="5394075" y="2859000"/>
            <a:ext cx="1016150" cy="953525"/>
          </a:xfrm>
          <a:custGeom>
            <a:pathLst>
              <a:path extrusionOk="0" h="38141" w="40646">
                <a:moveTo>
                  <a:pt x="0" y="0"/>
                </a:moveTo>
                <a:lnTo>
                  <a:pt x="0" y="38141"/>
                </a:lnTo>
                <a:lnTo>
                  <a:pt x="40646" y="38141"/>
                </a:lnTo>
                <a:lnTo>
                  <a:pt x="21019" y="18514"/>
                </a:lnTo>
                <a:lnTo>
                  <a:pt x="39116" y="418"/>
                </a:lnTo>
                <a:close/>
              </a:path>
            </a:pathLst>
          </a:custGeom>
          <a:solidFill>
            <a:srgbClr val="E6B8AF"/>
          </a:solidFill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sp>
      <p:sp>
        <p:nvSpPr>
          <p:cNvPr id="448" name="Shape 448"/>
          <p:cNvSpPr/>
          <p:nvPr/>
        </p:nvSpPr>
        <p:spPr>
          <a:xfrm>
            <a:off x="5874300" y="3841975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49" name="Shape 449"/>
          <p:cNvSpPr/>
          <p:nvPr/>
        </p:nvSpPr>
        <p:spPr>
          <a:xfrm>
            <a:off x="5706550" y="3841975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0" name="Shape 450"/>
          <p:cNvSpPr/>
          <p:nvPr/>
        </p:nvSpPr>
        <p:spPr>
          <a:xfrm>
            <a:off x="5538800" y="3841975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1" name="Shape 451"/>
          <p:cNvSpPr/>
          <p:nvPr/>
        </p:nvSpPr>
        <p:spPr>
          <a:xfrm>
            <a:off x="5371050" y="3841975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2" name="Shape 452"/>
          <p:cNvSpPr/>
          <p:nvPr/>
        </p:nvSpPr>
        <p:spPr>
          <a:xfrm>
            <a:off x="59028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3" name="Shape 453"/>
          <p:cNvSpPr/>
          <p:nvPr/>
        </p:nvSpPr>
        <p:spPr>
          <a:xfrm>
            <a:off x="5203300" y="3473475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4" name="Shape 454"/>
          <p:cNvSpPr/>
          <p:nvPr/>
        </p:nvSpPr>
        <p:spPr>
          <a:xfrm>
            <a:off x="5203300" y="3657725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5" name="Shape 455"/>
          <p:cNvSpPr/>
          <p:nvPr/>
        </p:nvSpPr>
        <p:spPr>
          <a:xfrm>
            <a:off x="5203300" y="3289225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6" name="Shape 456"/>
          <p:cNvSpPr/>
          <p:nvPr/>
        </p:nvSpPr>
        <p:spPr>
          <a:xfrm>
            <a:off x="5203300" y="3841975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7" name="Shape 457"/>
          <p:cNvSpPr/>
          <p:nvPr/>
        </p:nvSpPr>
        <p:spPr>
          <a:xfrm>
            <a:off x="5203300" y="3104975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8" name="Shape 458"/>
          <p:cNvSpPr/>
          <p:nvPr/>
        </p:nvSpPr>
        <p:spPr>
          <a:xfrm>
            <a:off x="5203300" y="2920725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59" name="Shape 459"/>
          <p:cNvSpPr/>
          <p:nvPr/>
        </p:nvSpPr>
        <p:spPr>
          <a:xfrm>
            <a:off x="5203300" y="2736475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0" name="Shape 460"/>
          <p:cNvSpPr/>
          <p:nvPr/>
        </p:nvSpPr>
        <p:spPr>
          <a:xfrm>
            <a:off x="573510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1" name="Shape 461"/>
          <p:cNvSpPr/>
          <p:nvPr/>
        </p:nvSpPr>
        <p:spPr>
          <a:xfrm>
            <a:off x="553880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2" name="Shape 462"/>
          <p:cNvSpPr/>
          <p:nvPr/>
        </p:nvSpPr>
        <p:spPr>
          <a:xfrm>
            <a:off x="53710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3" name="Shape 463"/>
          <p:cNvSpPr/>
          <p:nvPr/>
        </p:nvSpPr>
        <p:spPr>
          <a:xfrm>
            <a:off x="607060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4" name="Shape 464"/>
          <p:cNvSpPr/>
          <p:nvPr/>
        </p:nvSpPr>
        <p:spPr>
          <a:xfrm>
            <a:off x="62383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5" name="Shape 465"/>
          <p:cNvSpPr/>
          <p:nvPr/>
        </p:nvSpPr>
        <p:spPr>
          <a:xfrm>
            <a:off x="640610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6" name="Shape 466"/>
          <p:cNvSpPr/>
          <p:nvPr/>
        </p:nvSpPr>
        <p:spPr>
          <a:xfrm>
            <a:off x="65738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7" name="Shape 467"/>
          <p:cNvSpPr/>
          <p:nvPr/>
        </p:nvSpPr>
        <p:spPr>
          <a:xfrm>
            <a:off x="674160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8" name="Shape 468"/>
          <p:cNvSpPr/>
          <p:nvPr/>
        </p:nvSpPr>
        <p:spPr>
          <a:xfrm>
            <a:off x="69093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69" name="Shape 469"/>
          <p:cNvSpPr/>
          <p:nvPr/>
        </p:nvSpPr>
        <p:spPr>
          <a:xfrm>
            <a:off x="8192300" y="2905812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70" name="Shape 470"/>
          <p:cNvSpPr/>
          <p:nvPr/>
        </p:nvSpPr>
        <p:spPr>
          <a:xfrm>
            <a:off x="8192300" y="3097525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71" name="Shape 471"/>
          <p:cNvSpPr/>
          <p:nvPr/>
        </p:nvSpPr>
        <p:spPr>
          <a:xfrm>
            <a:off x="8192287" y="3289225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72" name="Shape 472"/>
          <p:cNvSpPr/>
          <p:nvPr/>
        </p:nvSpPr>
        <p:spPr>
          <a:xfrm>
            <a:off x="8192287" y="3480925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73" name="Shape 473"/>
          <p:cNvSpPr/>
          <p:nvPr/>
        </p:nvSpPr>
        <p:spPr>
          <a:xfrm>
            <a:off x="8192287" y="3672625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74" name="Shape 474"/>
          <p:cNvSpPr/>
          <p:nvPr/>
        </p:nvSpPr>
        <p:spPr>
          <a:xfrm>
            <a:off x="5874300" y="244457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75" name="Shape 475"/>
          <p:cNvSpPr/>
          <p:nvPr/>
        </p:nvSpPr>
        <p:spPr>
          <a:xfrm>
            <a:off x="5706550" y="244457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76" name="Shape 476"/>
          <p:cNvSpPr/>
          <p:nvPr/>
        </p:nvSpPr>
        <p:spPr>
          <a:xfrm>
            <a:off x="5538800" y="244457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77" name="Shape 477"/>
          <p:cNvSpPr/>
          <p:nvPr/>
        </p:nvSpPr>
        <p:spPr>
          <a:xfrm>
            <a:off x="5371050" y="244457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78" name="Shape 478"/>
          <p:cNvSpPr/>
          <p:nvPr/>
        </p:nvSpPr>
        <p:spPr>
          <a:xfrm>
            <a:off x="5902850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79" name="Shape 479"/>
          <p:cNvSpPr/>
          <p:nvPr/>
        </p:nvSpPr>
        <p:spPr>
          <a:xfrm>
            <a:off x="5203300" y="207607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0" name="Shape 480"/>
          <p:cNvSpPr/>
          <p:nvPr/>
        </p:nvSpPr>
        <p:spPr>
          <a:xfrm>
            <a:off x="5203300" y="226032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1" name="Shape 481"/>
          <p:cNvSpPr/>
          <p:nvPr/>
        </p:nvSpPr>
        <p:spPr>
          <a:xfrm>
            <a:off x="5203300" y="189182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2" name="Shape 482"/>
          <p:cNvSpPr/>
          <p:nvPr/>
        </p:nvSpPr>
        <p:spPr>
          <a:xfrm>
            <a:off x="5203300" y="244457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3" name="Shape 483"/>
          <p:cNvSpPr/>
          <p:nvPr/>
        </p:nvSpPr>
        <p:spPr>
          <a:xfrm>
            <a:off x="5203300" y="170757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4" name="Shape 484"/>
          <p:cNvSpPr/>
          <p:nvPr/>
        </p:nvSpPr>
        <p:spPr>
          <a:xfrm>
            <a:off x="5203300" y="152332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5" name="Shape 485"/>
          <p:cNvSpPr/>
          <p:nvPr/>
        </p:nvSpPr>
        <p:spPr>
          <a:xfrm>
            <a:off x="5203300" y="133907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6" name="Shape 486"/>
          <p:cNvSpPr/>
          <p:nvPr/>
        </p:nvSpPr>
        <p:spPr>
          <a:xfrm>
            <a:off x="5735100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7" name="Shape 487"/>
          <p:cNvSpPr/>
          <p:nvPr/>
        </p:nvSpPr>
        <p:spPr>
          <a:xfrm>
            <a:off x="5538800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8" name="Shape 488"/>
          <p:cNvSpPr/>
          <p:nvPr/>
        </p:nvSpPr>
        <p:spPr>
          <a:xfrm>
            <a:off x="5371050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9" name="Shape 489"/>
          <p:cNvSpPr/>
          <p:nvPr/>
        </p:nvSpPr>
        <p:spPr>
          <a:xfrm>
            <a:off x="6070600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90" name="Shape 490"/>
          <p:cNvSpPr/>
          <p:nvPr/>
        </p:nvSpPr>
        <p:spPr>
          <a:xfrm>
            <a:off x="6238350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91" name="Shape 491"/>
          <p:cNvSpPr/>
          <p:nvPr/>
        </p:nvSpPr>
        <p:spPr>
          <a:xfrm>
            <a:off x="6406100" y="12860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92" name="Shape 492"/>
          <p:cNvSpPr/>
          <p:nvPr/>
        </p:nvSpPr>
        <p:spPr>
          <a:xfrm>
            <a:off x="6461800" y="1474250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93" name="Shape 493"/>
          <p:cNvSpPr/>
          <p:nvPr/>
        </p:nvSpPr>
        <p:spPr>
          <a:xfrm>
            <a:off x="6461800" y="166247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94" name="Shape 494"/>
          <p:cNvSpPr/>
          <p:nvPr/>
        </p:nvSpPr>
        <p:spPr>
          <a:xfrm>
            <a:off x="6461787" y="1869662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95" name="Shape 495"/>
          <p:cNvSpPr/>
          <p:nvPr/>
        </p:nvSpPr>
        <p:spPr>
          <a:xfrm>
            <a:off x="6461787" y="207687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96" name="Shape 496"/>
          <p:cNvSpPr/>
          <p:nvPr/>
        </p:nvSpPr>
        <p:spPr>
          <a:xfrm>
            <a:off x="6461787" y="2260325"/>
            <a:ext cx="139199" cy="146100"/>
          </a:xfrm>
          <a:prstGeom prst="flowChartConnector">
            <a:avLst/>
          </a:prstGeom>
          <a:solidFill>
            <a:srgbClr val="FFD966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97" name="Shape 497"/>
          <p:cNvSpPr/>
          <p:nvPr/>
        </p:nvSpPr>
        <p:spPr>
          <a:xfrm>
            <a:off x="707710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98" name="Shape 498"/>
          <p:cNvSpPr/>
          <p:nvPr/>
        </p:nvSpPr>
        <p:spPr>
          <a:xfrm>
            <a:off x="72448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99" name="Shape 499"/>
          <p:cNvSpPr/>
          <p:nvPr/>
        </p:nvSpPr>
        <p:spPr>
          <a:xfrm>
            <a:off x="741260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00" name="Shape 500"/>
          <p:cNvSpPr/>
          <p:nvPr/>
        </p:nvSpPr>
        <p:spPr>
          <a:xfrm>
            <a:off x="75803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01" name="Shape 501"/>
          <p:cNvSpPr/>
          <p:nvPr/>
        </p:nvSpPr>
        <p:spPr>
          <a:xfrm>
            <a:off x="774810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02" name="Shape 502"/>
          <p:cNvSpPr/>
          <p:nvPr/>
        </p:nvSpPr>
        <p:spPr>
          <a:xfrm>
            <a:off x="791585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03" name="Shape 503"/>
          <p:cNvSpPr/>
          <p:nvPr/>
        </p:nvSpPr>
        <p:spPr>
          <a:xfrm>
            <a:off x="8083600" y="2683450"/>
            <a:ext cx="139199" cy="146100"/>
          </a:xfrm>
          <a:prstGeom prst="flowChartConnector">
            <a:avLst/>
          </a:prstGeom>
          <a:solidFill>
            <a:srgbClr val="274E13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04" name="Shape 504"/>
          <p:cNvSpPr txBox="1"/>
          <p:nvPr/>
        </p:nvSpPr>
        <p:spPr>
          <a:xfrm>
            <a:off x="5463675" y="1760900"/>
            <a:ext cx="431999" cy="4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AT</a:t>
            </a:r>
          </a:p>
        </p:txBody>
      </p:sp>
      <p:sp>
        <p:nvSpPr>
          <p:cNvPr id="505" name="Shape 505"/>
          <p:cNvSpPr txBox="1"/>
          <p:nvPr/>
        </p:nvSpPr>
        <p:spPr>
          <a:xfrm>
            <a:off x="5463675" y="3154675"/>
            <a:ext cx="431999" cy="4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AT</a:t>
            </a:r>
          </a:p>
        </p:txBody>
      </p:sp>
      <p:sp>
        <p:nvSpPr>
          <p:cNvPr id="506" name="Shape 506"/>
          <p:cNvSpPr txBox="1"/>
          <p:nvPr/>
        </p:nvSpPr>
        <p:spPr>
          <a:xfrm>
            <a:off x="6016852" y="1795725"/>
            <a:ext cx="403499" cy="3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Xa</a:t>
            </a:r>
          </a:p>
        </p:txBody>
      </p:sp>
      <p:sp>
        <p:nvSpPr>
          <p:cNvPr id="507" name="Shape 507"/>
          <p:cNvSpPr txBox="1"/>
          <p:nvPr/>
        </p:nvSpPr>
        <p:spPr>
          <a:xfrm>
            <a:off x="6598150" y="3166825"/>
            <a:ext cx="646799" cy="4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IIa</a:t>
            </a:r>
          </a:p>
        </p:txBody>
      </p:sp>
    </p:spTree>
  </p:cSld>
  <p:clrMapOvr>
    <a:masterClrMapping/>
  </p:clrMapOvr>
  <p:transition spd="slow">
    <p:cut/>
  </p:transition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Shape 512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Ancillary Tests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13" name="Shape 513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Thromboelastography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Risks based on TEG have been establish in human studies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Increased overall thromboembolic disease risk in post-surgical people with increased MA</a:t>
            </a:r>
          </a:p>
          <a:p>
            <a:pPr indent="-228600" lvl="2" marL="1371600">
              <a:spcBef>
                <a:spcPts val="0"/>
              </a:spcBef>
            </a:pPr>
            <a:r>
              <a:rPr lang="en"/>
              <a:t>Thromboembolic disease includes PTE, myocardial infarction or stroke</a:t>
            </a:r>
          </a:p>
        </p:txBody>
      </p:sp>
      <p:pic>
        <p:nvPicPr>
          <p:cNvPr id="514" name="Shape 5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4787" y="2332047"/>
            <a:ext cx="5114425" cy="272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Ancillary Tests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20" name="Shape 520"/>
          <p:cNvSpPr txBox="1"/>
          <p:nvPr>
            <p:ph idx="1" type="body"/>
          </p:nvPr>
        </p:nvSpPr>
        <p:spPr>
          <a:xfrm>
            <a:off x="370975" y="1172225"/>
            <a:ext cx="85205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D-Dimers and FDPs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Difference between FDPs and D-dimers is crosslinking of fibrin by factor XIIIa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FDPs more specific to actual clot formation</a:t>
            </a:r>
          </a:p>
        </p:txBody>
      </p:sp>
      <p:pic>
        <p:nvPicPr>
          <p:cNvPr id="521" name="Shape 5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3137" y="2240100"/>
            <a:ext cx="4657725" cy="259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hape 526"/>
          <p:cNvSpPr txBox="1"/>
          <p:nvPr>
            <p:ph type="title"/>
          </p:nvPr>
        </p:nvSpPr>
        <p:spPr>
          <a:xfrm>
            <a:off x="311700" y="385750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Ancillary Tests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27" name="Shape 527"/>
          <p:cNvSpPr txBox="1"/>
          <p:nvPr>
            <p:ph idx="1" type="body"/>
          </p:nvPr>
        </p:nvSpPr>
        <p:spPr>
          <a:xfrm>
            <a:off x="370975" y="1172225"/>
            <a:ext cx="36461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D-Dimers and FDPs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Major screening test (high sensitivity) in human medicine for PTE or other thrombotic disease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In patients that do not have high probability calculations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Usually not run in patients in high probability groups due to low specificity</a:t>
            </a:r>
          </a:p>
        </p:txBody>
      </p:sp>
      <p:pic>
        <p:nvPicPr>
          <p:cNvPr id="528" name="Shape 5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0924" y="470449"/>
            <a:ext cx="3289375" cy="420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Pathophysiology of Pulmonary Thromboembolism</a:t>
            </a:r>
          </a:p>
        </p:txBody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Pulmonary thromboembolism (PTE) or pulmonary embolism (PE) is an obstruction of pulmonary arteries due to:</a:t>
            </a:r>
          </a:p>
          <a:p>
            <a:pPr indent="-317500" lvl="1" marL="9144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400"/>
              <a:t>Thrombus</a:t>
            </a:r>
          </a:p>
          <a:p>
            <a:pPr indent="-317500" lvl="2" marL="13716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400"/>
              <a:t>Pulmonary embolism</a:t>
            </a:r>
          </a:p>
          <a:p>
            <a:pPr indent="-317500" lvl="2" marL="13716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400"/>
              <a:t>Can be due to any material</a:t>
            </a:r>
          </a:p>
          <a:p>
            <a:pPr indent="-317500" lvl="2" marL="13716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400"/>
              <a:t>Most often thought of as blood clot</a:t>
            </a:r>
          </a:p>
          <a:p>
            <a:pPr indent="-317500" lvl="1" marL="9144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400"/>
              <a:t>Local formation of clot in pulmonary vasculature</a:t>
            </a:r>
          </a:p>
          <a:p>
            <a:pPr indent="-317500" lvl="2" marL="1371600" rtl="0">
              <a:lnSpc>
                <a:spcPct val="150000"/>
              </a:lnSpc>
              <a:spcBef>
                <a:spcPts val="0"/>
              </a:spcBef>
              <a:buSzPct val="100000"/>
            </a:pPr>
            <a:r>
              <a:rPr lang="en" sz="1400"/>
              <a:t>Primary pulmonary thrombosis</a:t>
            </a:r>
          </a:p>
        </p:txBody>
      </p:sp>
      <p:pic>
        <p:nvPicPr>
          <p:cNvPr id="79" name="Shape 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11611" y="1085100"/>
            <a:ext cx="2493123" cy="193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Shape 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37275" y="2732067"/>
            <a:ext cx="2493124" cy="2167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Shape 533"/>
          <p:cNvSpPr txBox="1"/>
          <p:nvPr>
            <p:ph type="title"/>
          </p:nvPr>
        </p:nvSpPr>
        <p:spPr>
          <a:xfrm>
            <a:off x="311700" y="385750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Ancillary Tests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34" name="Shape 534"/>
          <p:cNvSpPr txBox="1"/>
          <p:nvPr>
            <p:ph idx="1" type="body"/>
          </p:nvPr>
        </p:nvSpPr>
        <p:spPr>
          <a:xfrm>
            <a:off x="370975" y="1172225"/>
            <a:ext cx="36461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D-Dimers and FDPs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Sensitivity and specificity in dogs is dependant on cutoff values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Using 500 ng/mL is very sensitive (100%, but there is overlap with other disease processes (Sp 70%)</a:t>
            </a:r>
          </a:p>
          <a:p>
            <a:pPr indent="-228600" lvl="2" marL="1371600" rtl="0">
              <a:spcBef>
                <a:spcPts val="0"/>
              </a:spcBef>
            </a:pPr>
            <a:r>
              <a:rPr lang="en"/>
              <a:t>Using 2000 ng/mL is very specific (98.5%) for TE disease but lacks sensitivity (36%)</a:t>
            </a:r>
          </a:p>
        </p:txBody>
      </p:sp>
      <p:pic>
        <p:nvPicPr>
          <p:cNvPr id="535" name="Shape 5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4775" y="820125"/>
            <a:ext cx="4791075" cy="38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Shape 536"/>
          <p:cNvSpPr txBox="1"/>
          <p:nvPr/>
        </p:nvSpPr>
        <p:spPr>
          <a:xfrm>
            <a:off x="5131300" y="4621025"/>
            <a:ext cx="3881099" cy="3848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Nelson and Andreasen, JVIM, 2003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  <p:transition spd="slow">
    <p:cut/>
  </p:transition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/>
          <p:nvPr>
            <p:ph type="title"/>
          </p:nvPr>
        </p:nvSpPr>
        <p:spPr>
          <a:xfrm>
            <a:off x="311700" y="385750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Ancillary Tests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42" name="Shape 542"/>
          <p:cNvSpPr txBox="1"/>
          <p:nvPr>
            <p:ph idx="1" type="body"/>
          </p:nvPr>
        </p:nvSpPr>
        <p:spPr>
          <a:xfrm>
            <a:off x="370975" y="1172225"/>
            <a:ext cx="36461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D-Dimers and FDPs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TE group was 20 dogs with TE (almost all confirmed with necropsy or direct visualization with echo/ultrasound)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19/20 TE was PTE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One multi-organ thrombosis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Most common cause of PTE in this study was PLN (5)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Followed by IMHA (3)</a:t>
            </a:r>
          </a:p>
        </p:txBody>
      </p:sp>
      <p:pic>
        <p:nvPicPr>
          <p:cNvPr id="543" name="Shape 5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4775" y="820125"/>
            <a:ext cx="4791075" cy="3829050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Shape 544"/>
          <p:cNvSpPr txBox="1"/>
          <p:nvPr/>
        </p:nvSpPr>
        <p:spPr>
          <a:xfrm>
            <a:off x="5131300" y="4621025"/>
            <a:ext cx="3881099" cy="3848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Nelson and Andreasen, JVIM, 2003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  <p:transition spd="slow">
    <p:cut/>
  </p:transition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Shape 549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Outline</a:t>
            </a:r>
          </a:p>
        </p:txBody>
      </p:sp>
      <p:sp>
        <p:nvSpPr>
          <p:cNvPr id="550" name="Shape 550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Pathophysiology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Predisposing Factors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Associated Disease Processes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Presentation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Clinical Signs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Physical Examination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Diagnostics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Minimum Database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Diagnostic Imaging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Ancillary Tests</a:t>
            </a:r>
          </a:p>
          <a:p>
            <a:pPr indent="-228600" lvl="0" marL="457200" rtl="0">
              <a:spcBef>
                <a:spcPts val="0"/>
              </a:spcBef>
              <a:buClr>
                <a:srgbClr val="CCCCCC"/>
              </a:buClr>
            </a:pPr>
            <a:r>
              <a:rPr lang="en">
                <a:solidFill>
                  <a:srgbClr val="CCCCCC"/>
                </a:solidFill>
              </a:rPr>
              <a:t>Human Scoring Systems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Summary</a:t>
            </a:r>
          </a:p>
        </p:txBody>
      </p:sp>
    </p:spTree>
  </p:cSld>
  <p:clrMapOvr>
    <a:masterClrMapping/>
  </p:clrMapOvr>
  <p:transition spd="slow">
    <p:cut/>
  </p:transition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Shape 555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Human Scoring Systems</a:t>
            </a:r>
          </a:p>
        </p:txBody>
      </p:sp>
      <p:sp>
        <p:nvSpPr>
          <p:cNvPr id="556" name="Shape 556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Scoring systems in human medicine the cornerstone of diagnostic work-up of PTE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First line defence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Algorithms based on clinical probability dictate further testing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D-Dimers for low probability groups</a:t>
            </a:r>
          </a:p>
          <a:p>
            <a:pPr indent="-228600" lvl="2" marL="13716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Imaging for high probability groups</a:t>
            </a:r>
          </a:p>
        </p:txBody>
      </p:sp>
      <p:sp>
        <p:nvSpPr>
          <p:cNvPr id="557" name="Shape 557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558" name="Shape 5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2075" y="1152475"/>
            <a:ext cx="4766150" cy="3589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Shape 563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Human Scoring Systems</a:t>
            </a:r>
          </a:p>
        </p:txBody>
      </p:sp>
      <p:sp>
        <p:nvSpPr>
          <p:cNvPr id="564" name="Shape 564"/>
          <p:cNvSpPr/>
          <p:nvPr/>
        </p:nvSpPr>
        <p:spPr>
          <a:xfrm>
            <a:off x="3243400" y="1017725"/>
            <a:ext cx="2025300" cy="689099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Chest pain or dyspnea</a:t>
            </a:r>
          </a:p>
        </p:txBody>
      </p:sp>
      <p:grpSp>
        <p:nvGrpSpPr>
          <p:cNvPr id="565" name="Shape 565"/>
          <p:cNvGrpSpPr/>
          <p:nvPr/>
        </p:nvGrpSpPr>
        <p:grpSpPr>
          <a:xfrm>
            <a:off x="2383900" y="1362275"/>
            <a:ext cx="848999" cy="549950"/>
            <a:chOff x="2383900" y="1362275"/>
            <a:chExt cx="848999" cy="549950"/>
          </a:xfrm>
        </p:grpSpPr>
        <p:cxnSp>
          <p:nvCxnSpPr>
            <p:cNvPr id="566" name="Shape 566"/>
            <p:cNvCxnSpPr/>
            <p:nvPr/>
          </p:nvCxnSpPr>
          <p:spPr>
            <a:xfrm>
              <a:off x="2394400" y="1362325"/>
              <a:ext cx="0" cy="54990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lg" w="lg" type="none"/>
              <a:tailEnd len="lg" w="lg" type="triangle"/>
            </a:ln>
          </p:spPr>
        </p:cxnSp>
        <p:cxnSp>
          <p:nvCxnSpPr>
            <p:cNvPr id="567" name="Shape 567"/>
            <p:cNvCxnSpPr/>
            <p:nvPr/>
          </p:nvCxnSpPr>
          <p:spPr>
            <a:xfrm>
              <a:off x="2383900" y="1362275"/>
              <a:ext cx="848999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</p:grpSp>
      <p:grpSp>
        <p:nvGrpSpPr>
          <p:cNvPr id="568" name="Shape 568"/>
          <p:cNvGrpSpPr/>
          <p:nvPr/>
        </p:nvGrpSpPr>
        <p:grpSpPr>
          <a:xfrm>
            <a:off x="5268700" y="1362275"/>
            <a:ext cx="849000" cy="549950"/>
            <a:chOff x="5268700" y="1362275"/>
            <a:chExt cx="849000" cy="549950"/>
          </a:xfrm>
        </p:grpSpPr>
        <p:cxnSp>
          <p:nvCxnSpPr>
            <p:cNvPr id="569" name="Shape 569"/>
            <p:cNvCxnSpPr/>
            <p:nvPr/>
          </p:nvCxnSpPr>
          <p:spPr>
            <a:xfrm>
              <a:off x="6117700" y="1362325"/>
              <a:ext cx="0" cy="54990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lg" w="lg" type="none"/>
              <a:tailEnd len="lg" w="lg" type="triangle"/>
            </a:ln>
          </p:spPr>
        </p:cxnSp>
        <p:cxnSp>
          <p:nvCxnSpPr>
            <p:cNvPr id="570" name="Shape 570"/>
            <p:cNvCxnSpPr/>
            <p:nvPr/>
          </p:nvCxnSpPr>
          <p:spPr>
            <a:xfrm>
              <a:off x="5268700" y="1362275"/>
              <a:ext cx="848999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</p:grpSp>
      <p:sp>
        <p:nvSpPr>
          <p:cNvPr id="571" name="Shape 571"/>
          <p:cNvSpPr/>
          <p:nvPr/>
        </p:nvSpPr>
        <p:spPr>
          <a:xfrm>
            <a:off x="1860900" y="1957125"/>
            <a:ext cx="1041600" cy="5499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"/>
              <a:t>Low probability Score</a:t>
            </a:r>
          </a:p>
        </p:txBody>
      </p:sp>
      <p:sp>
        <p:nvSpPr>
          <p:cNvPr id="572" name="Shape 572"/>
          <p:cNvSpPr/>
          <p:nvPr/>
        </p:nvSpPr>
        <p:spPr>
          <a:xfrm>
            <a:off x="5596900" y="1957125"/>
            <a:ext cx="1041600" cy="549900"/>
          </a:xfrm>
          <a:prstGeom prst="rect">
            <a:avLst/>
          </a:prstGeom>
          <a:solidFill>
            <a:srgbClr val="00FF00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"/>
              <a:t>High probability score</a:t>
            </a:r>
          </a:p>
        </p:txBody>
      </p:sp>
      <p:grpSp>
        <p:nvGrpSpPr>
          <p:cNvPr id="573" name="Shape 573"/>
          <p:cNvGrpSpPr/>
          <p:nvPr/>
        </p:nvGrpSpPr>
        <p:grpSpPr>
          <a:xfrm>
            <a:off x="1011900" y="2217650"/>
            <a:ext cx="848999" cy="549950"/>
            <a:chOff x="2383900" y="1362275"/>
            <a:chExt cx="848999" cy="549950"/>
          </a:xfrm>
        </p:grpSpPr>
        <p:cxnSp>
          <p:nvCxnSpPr>
            <p:cNvPr id="574" name="Shape 574"/>
            <p:cNvCxnSpPr/>
            <p:nvPr/>
          </p:nvCxnSpPr>
          <p:spPr>
            <a:xfrm>
              <a:off x="2394400" y="1362325"/>
              <a:ext cx="0" cy="54990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lg" w="lg" type="none"/>
              <a:tailEnd len="lg" w="lg" type="triangle"/>
            </a:ln>
          </p:spPr>
        </p:cxnSp>
        <p:cxnSp>
          <p:nvCxnSpPr>
            <p:cNvPr id="575" name="Shape 575"/>
            <p:cNvCxnSpPr/>
            <p:nvPr/>
          </p:nvCxnSpPr>
          <p:spPr>
            <a:xfrm>
              <a:off x="2383900" y="1362275"/>
              <a:ext cx="848999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</p:grpSp>
      <p:grpSp>
        <p:nvGrpSpPr>
          <p:cNvPr id="576" name="Shape 576"/>
          <p:cNvGrpSpPr/>
          <p:nvPr/>
        </p:nvGrpSpPr>
        <p:grpSpPr>
          <a:xfrm>
            <a:off x="2902500" y="2182850"/>
            <a:ext cx="849000" cy="549950"/>
            <a:chOff x="5268700" y="1362275"/>
            <a:chExt cx="849000" cy="549950"/>
          </a:xfrm>
        </p:grpSpPr>
        <p:cxnSp>
          <p:nvCxnSpPr>
            <p:cNvPr id="577" name="Shape 577"/>
            <p:cNvCxnSpPr/>
            <p:nvPr/>
          </p:nvCxnSpPr>
          <p:spPr>
            <a:xfrm>
              <a:off x="6117700" y="1362325"/>
              <a:ext cx="0" cy="54990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lg" w="lg" type="none"/>
              <a:tailEnd len="lg" w="lg" type="triangle"/>
            </a:ln>
          </p:spPr>
        </p:cxnSp>
        <p:cxnSp>
          <p:nvCxnSpPr>
            <p:cNvPr id="578" name="Shape 578"/>
            <p:cNvCxnSpPr/>
            <p:nvPr/>
          </p:nvCxnSpPr>
          <p:spPr>
            <a:xfrm>
              <a:off x="5268700" y="1362275"/>
              <a:ext cx="848999" cy="0"/>
            </a:xfrm>
            <a:prstGeom prst="straightConnector1">
              <a:avLst/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</p:grpSp>
      <p:sp>
        <p:nvSpPr>
          <p:cNvPr id="579" name="Shape 579"/>
          <p:cNvSpPr/>
          <p:nvPr/>
        </p:nvSpPr>
        <p:spPr>
          <a:xfrm>
            <a:off x="439775" y="2767600"/>
            <a:ext cx="1167899" cy="5499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Low D-dimer</a:t>
            </a:r>
          </a:p>
        </p:txBody>
      </p:sp>
      <p:sp>
        <p:nvSpPr>
          <p:cNvPr id="580" name="Shape 580"/>
          <p:cNvSpPr/>
          <p:nvPr/>
        </p:nvSpPr>
        <p:spPr>
          <a:xfrm>
            <a:off x="3160450" y="2767600"/>
            <a:ext cx="1167899" cy="549900"/>
          </a:xfrm>
          <a:prstGeom prst="rect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High D-dimer</a:t>
            </a:r>
          </a:p>
        </p:txBody>
      </p:sp>
      <p:cxnSp>
        <p:nvCxnSpPr>
          <p:cNvPr id="581" name="Shape 581"/>
          <p:cNvCxnSpPr>
            <a:stCxn id="572" idx="2"/>
          </p:cNvCxnSpPr>
          <p:nvPr/>
        </p:nvCxnSpPr>
        <p:spPr>
          <a:xfrm>
            <a:off x="6117700" y="2507025"/>
            <a:ext cx="300" cy="311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582" name="Shape 582"/>
          <p:cNvSpPr/>
          <p:nvPr/>
        </p:nvSpPr>
        <p:spPr>
          <a:xfrm>
            <a:off x="5641000" y="2846625"/>
            <a:ext cx="953399" cy="549900"/>
          </a:xfrm>
          <a:prstGeom prst="rect">
            <a:avLst/>
          </a:prstGeom>
          <a:solidFill>
            <a:srgbClr val="1155CC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CT-angio</a:t>
            </a:r>
          </a:p>
        </p:txBody>
      </p:sp>
      <p:cxnSp>
        <p:nvCxnSpPr>
          <p:cNvPr id="583" name="Shape 583"/>
          <p:cNvCxnSpPr>
            <a:stCxn id="579" idx="2"/>
          </p:cNvCxnSpPr>
          <p:nvPr/>
        </p:nvCxnSpPr>
        <p:spPr>
          <a:xfrm>
            <a:off x="1023724" y="3317500"/>
            <a:ext cx="570000" cy="5244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584" name="Shape 584"/>
          <p:cNvSpPr/>
          <p:nvPr/>
        </p:nvSpPr>
        <p:spPr>
          <a:xfrm>
            <a:off x="1600825" y="3835000"/>
            <a:ext cx="1698300" cy="1064999"/>
          </a:xfrm>
          <a:prstGeom prst="rect">
            <a:avLst/>
          </a:prstGeom>
          <a:solidFill>
            <a:srgbClr val="741B47"/>
          </a:solidFill>
          <a:ln cap="flat" cmpd="sng" w="9525">
            <a:solidFill>
              <a:srgbClr val="741B47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NO TREATMENT</a:t>
            </a:r>
          </a:p>
        </p:txBody>
      </p:sp>
      <p:sp>
        <p:nvSpPr>
          <p:cNvPr id="585" name="Shape 585"/>
          <p:cNvSpPr/>
          <p:nvPr/>
        </p:nvSpPr>
        <p:spPr>
          <a:xfrm>
            <a:off x="4746050" y="3835000"/>
            <a:ext cx="1698300" cy="1064999"/>
          </a:xfrm>
          <a:prstGeom prst="rect">
            <a:avLst/>
          </a:prstGeom>
          <a:solidFill>
            <a:srgbClr val="FF00FF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TREATMENT</a:t>
            </a:r>
          </a:p>
        </p:txBody>
      </p:sp>
      <p:cxnSp>
        <p:nvCxnSpPr>
          <p:cNvPr id="586" name="Shape 586"/>
          <p:cNvCxnSpPr>
            <a:stCxn id="582" idx="3"/>
            <a:endCxn id="587" idx="1"/>
          </p:cNvCxnSpPr>
          <p:nvPr/>
        </p:nvCxnSpPr>
        <p:spPr>
          <a:xfrm>
            <a:off x="6594399" y="3121575"/>
            <a:ext cx="859800" cy="71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588" name="Shape 588"/>
          <p:cNvCxnSpPr/>
          <p:nvPr/>
        </p:nvCxnSpPr>
        <p:spPr>
          <a:xfrm flipH="1">
            <a:off x="4224700" y="3239900"/>
            <a:ext cx="1416299" cy="532499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589" name="Shape 589"/>
          <p:cNvCxnSpPr>
            <a:stCxn id="580" idx="3"/>
            <a:endCxn id="582" idx="1"/>
          </p:cNvCxnSpPr>
          <p:nvPr/>
        </p:nvCxnSpPr>
        <p:spPr>
          <a:xfrm>
            <a:off x="4328349" y="3042550"/>
            <a:ext cx="1312800" cy="78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590" name="Shape 590"/>
          <p:cNvSpPr/>
          <p:nvPr/>
        </p:nvSpPr>
        <p:spPr>
          <a:xfrm>
            <a:off x="3626200" y="3779325"/>
            <a:ext cx="765300" cy="572699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/>
              <a:t>PTE not confirmed</a:t>
            </a:r>
          </a:p>
        </p:txBody>
      </p:sp>
      <p:cxnSp>
        <p:nvCxnSpPr>
          <p:cNvPr id="591" name="Shape 591"/>
          <p:cNvCxnSpPr>
            <a:stCxn id="590" idx="1"/>
            <a:endCxn id="584" idx="3"/>
          </p:cNvCxnSpPr>
          <p:nvPr/>
        </p:nvCxnSpPr>
        <p:spPr>
          <a:xfrm flipH="1">
            <a:off x="3299200" y="4065674"/>
            <a:ext cx="327000" cy="301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587" name="Shape 587"/>
          <p:cNvSpPr/>
          <p:nvPr/>
        </p:nvSpPr>
        <p:spPr>
          <a:xfrm>
            <a:off x="7454200" y="3548925"/>
            <a:ext cx="765300" cy="572699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1000"/>
              <a:t>PTE confirmed</a:t>
            </a:r>
          </a:p>
        </p:txBody>
      </p:sp>
      <p:cxnSp>
        <p:nvCxnSpPr>
          <p:cNvPr id="592" name="Shape 592"/>
          <p:cNvCxnSpPr>
            <a:stCxn id="587" idx="1"/>
            <a:endCxn id="585" idx="3"/>
          </p:cNvCxnSpPr>
          <p:nvPr/>
        </p:nvCxnSpPr>
        <p:spPr>
          <a:xfrm flipH="1">
            <a:off x="6444400" y="3835274"/>
            <a:ext cx="1009800" cy="5322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</p:spTree>
  </p:cSld>
  <p:clrMapOvr>
    <a:masterClrMapping/>
  </p:clrMapOvr>
  <p:transition spd="slow">
    <p:cut/>
  </p:transition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Shape 597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Outline</a:t>
            </a:r>
          </a:p>
        </p:txBody>
      </p:sp>
      <p:sp>
        <p:nvSpPr>
          <p:cNvPr id="598" name="Shape 598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Pathophysiology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Predisposing Factors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Associated Disease Processes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Presentation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Clinical Signs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Physical Examination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Diagnostics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Minimum Database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Diagnostic Imaging</a:t>
            </a:r>
          </a:p>
          <a:p>
            <a:pPr indent="-228600" lvl="1" marL="9144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Ancillary Tests</a:t>
            </a:r>
          </a:p>
          <a:p>
            <a:pPr indent="-228600" lvl="0" marL="457200" rtl="0">
              <a:spcBef>
                <a:spcPts val="0"/>
              </a:spcBef>
              <a:buClr>
                <a:srgbClr val="666666"/>
              </a:buClr>
            </a:pPr>
            <a:r>
              <a:rPr lang="en">
                <a:solidFill>
                  <a:srgbClr val="666666"/>
                </a:solidFill>
              </a:rPr>
              <a:t>Human Scoring Systems</a:t>
            </a:r>
          </a:p>
          <a:p>
            <a:pPr indent="-228600" lvl="0" marL="457200" rtl="0">
              <a:spcBef>
                <a:spcPts val="0"/>
              </a:spcBef>
              <a:buClr>
                <a:srgbClr val="CCCCCC"/>
              </a:buClr>
            </a:pPr>
            <a:r>
              <a:rPr lang="en">
                <a:solidFill>
                  <a:srgbClr val="CCCCCC"/>
                </a:solidFill>
              </a:rPr>
              <a:t>Summary</a:t>
            </a:r>
          </a:p>
        </p:txBody>
      </p:sp>
    </p:spTree>
  </p:cSld>
  <p:clrMapOvr>
    <a:masterClrMapping/>
  </p:clrMapOvr>
  <p:transition spd="slow">
    <p:cut/>
  </p:transition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Shape 603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Conclusions</a:t>
            </a:r>
          </a:p>
        </p:txBody>
      </p:sp>
      <p:sp>
        <p:nvSpPr>
          <p:cNvPr id="604" name="Shape 604"/>
          <p:cNvSpPr txBox="1"/>
          <p:nvPr>
            <p:ph idx="1" type="body"/>
          </p:nvPr>
        </p:nvSpPr>
        <p:spPr>
          <a:xfrm>
            <a:off x="311700" y="1152475"/>
            <a:ext cx="82911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/>
              <a:t>PTE is a very difficult diagnosis with many possible clinical presentations and predisposing disease processes</a:t>
            </a:r>
            <a:br>
              <a:rPr lang="en" sz="1600"/>
            </a:b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/>
              <a:t>Clinical suspicion should be heavily weighted</a:t>
            </a:r>
            <a:br>
              <a:rPr lang="en" sz="1600"/>
            </a:b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/>
              <a:t>Do not forget to think about possibility of PTE</a:t>
            </a:r>
            <a:br>
              <a:rPr lang="en" sz="1600"/>
            </a:b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/>
              <a:t>D-dimers is the most helpful test for ruling out PTE</a:t>
            </a:r>
            <a:br>
              <a:rPr lang="en" sz="1600"/>
            </a:br>
          </a:p>
          <a:p>
            <a:pPr indent="-330200" lvl="0" marL="457200" rtl="0">
              <a:spcBef>
                <a:spcPts val="0"/>
              </a:spcBef>
              <a:buSzPct val="100000"/>
            </a:pPr>
            <a:r>
              <a:rPr lang="en" sz="1600"/>
              <a:t>CT-Angio may be helpful in more stable animals</a:t>
            </a:r>
            <a:br>
              <a:rPr lang="en" sz="1600"/>
            </a:br>
          </a:p>
          <a:p>
            <a:pPr indent="-330200" lvl="0" marL="457200">
              <a:spcBef>
                <a:spcPts val="0"/>
              </a:spcBef>
              <a:buSzPct val="100000"/>
            </a:pPr>
            <a:r>
              <a:rPr lang="en" sz="1600"/>
              <a:t>Less stable animals may benefit most from echocardiogram, DIC panel, and chest x-rays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Pathophysiology of Pulmonary Thromboembolism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311700" y="1152475"/>
            <a:ext cx="42681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Multiple factors involved in pathophysiology of PTE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Two Major body systems involved are the pulmonary system and cardiovascular system</a:t>
            </a:r>
          </a:p>
          <a:p>
            <a:pPr indent="-228600" lvl="0" marL="4572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Degree of Severity highly depends on cardiac and pulmonary reserve</a:t>
            </a:r>
          </a:p>
          <a:p>
            <a:pPr indent="-228600" lvl="1" marL="914400" rtl="0">
              <a:lnSpc>
                <a:spcPct val="150000"/>
              </a:lnSpc>
              <a:spcBef>
                <a:spcPts val="0"/>
              </a:spcBef>
            </a:pPr>
            <a:r>
              <a:rPr lang="en"/>
              <a:t>Smaller obstructions can cause big problems in patients with previously compromised heart or lungs</a:t>
            </a:r>
          </a:p>
        </p:txBody>
      </p:sp>
      <p:pic>
        <p:nvPicPr>
          <p:cNvPr id="87" name="Shape 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8299" y="1249050"/>
            <a:ext cx="4150098" cy="3223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Pathophysiology of Pulmonary Thromboembolism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311700" y="1152475"/>
            <a:ext cx="42681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Average"/>
            </a:pPr>
            <a:r>
              <a:rPr lang="en"/>
              <a:t>Cardiac effects of PTE</a:t>
            </a:r>
          </a:p>
          <a:p>
            <a:pPr indent="-2286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Increase in pulmonary vascular resistance and pulmonary hypertension leads to increased right ventricular afterload</a:t>
            </a:r>
          </a:p>
          <a:p>
            <a:pPr indent="-2286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RV becomes dilated/enlarged</a:t>
            </a:r>
          </a:p>
          <a:p>
            <a:pPr indent="-228600" lvl="2" marL="13716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Can occur acutely</a:t>
            </a:r>
          </a:p>
          <a:p>
            <a:pPr indent="-2286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Can overwhelm compensatory mechanisms leading to PEA and sudden death</a:t>
            </a:r>
          </a:p>
        </p:txBody>
      </p:sp>
      <p:pic>
        <p:nvPicPr>
          <p:cNvPr id="94" name="Shape 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9825" y="1420750"/>
            <a:ext cx="4122474" cy="2879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Pathophysiology of Pulmonary Thromboembolism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311700" y="1152475"/>
            <a:ext cx="42681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Average"/>
            </a:pPr>
            <a:r>
              <a:rPr lang="en"/>
              <a:t>Cardiac effects of PTE</a:t>
            </a:r>
          </a:p>
          <a:p>
            <a:pPr indent="-2286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Decrease in right sided output leads to decreased left sided filling and decreased cardiac output</a:t>
            </a:r>
          </a:p>
          <a:p>
            <a:pPr indent="-2286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Acute right sided heart changes also impedes left ventricular function</a:t>
            </a:r>
          </a:p>
          <a:p>
            <a:pPr indent="-228600" lvl="2" marL="13716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ventricular interdependence</a:t>
            </a:r>
          </a:p>
          <a:p>
            <a:pPr indent="-2286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Left sided functional deficits result in</a:t>
            </a:r>
          </a:p>
          <a:p>
            <a:pPr indent="-228600" lvl="2" marL="13716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Syncope</a:t>
            </a:r>
          </a:p>
          <a:p>
            <a:pPr indent="-228600" lvl="2" marL="13716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Systemic hypotension</a:t>
            </a:r>
          </a:p>
          <a:p>
            <a:pPr indent="-228600" lvl="2" marL="13716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Cardiogenic shock</a:t>
            </a:r>
          </a:p>
        </p:txBody>
      </p:sp>
      <p:pic>
        <p:nvPicPr>
          <p:cNvPr id="101" name="Shape 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2101" y="1453675"/>
            <a:ext cx="3859550" cy="2813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Pathophysiology of Pulmonary Thromboembolism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311700" y="1152475"/>
            <a:ext cx="42681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Average"/>
            </a:pPr>
            <a:r>
              <a:rPr lang="en"/>
              <a:t>Cardiac effects of PTE</a:t>
            </a:r>
          </a:p>
          <a:p>
            <a:pPr indent="-3175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Average"/>
            </a:pPr>
            <a:r>
              <a:rPr lang="en"/>
              <a:t>Right ventricular overload can decrease right coronary perfusion pressures </a:t>
            </a:r>
          </a:p>
          <a:p>
            <a:pPr indent="-228600" lvl="2" marL="13716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Right coronary artery is less resistant to right ventricular changes than left CA</a:t>
            </a:r>
          </a:p>
          <a:p>
            <a:pPr indent="-2286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Leads to subendocardial ischemia or infarction and further right sided dysfunction </a:t>
            </a:r>
          </a:p>
        </p:txBody>
      </p:sp>
      <p:pic>
        <p:nvPicPr>
          <p:cNvPr id="108" name="Shape 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3489" y="1289000"/>
            <a:ext cx="3756771" cy="3143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Pathophysiology of Pulmonary Thromboembolism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311700" y="1152475"/>
            <a:ext cx="42681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Clr>
                <a:schemeClr val="accent3"/>
              </a:buClr>
              <a:buSzPct val="100000"/>
              <a:buFont typeface="Average"/>
            </a:pPr>
            <a:r>
              <a:rPr lang="en"/>
              <a:t>Pulmonary effects of PTE</a:t>
            </a:r>
          </a:p>
          <a:p>
            <a:pPr indent="-2286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Occlusion of pulmonary arterial vasculature will result in decreased perfusion of lung tissue</a:t>
            </a:r>
          </a:p>
          <a:p>
            <a:pPr indent="-2286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If ventilation remains constant, then V/Q mismatch (high V low Q mismatch) occurs with subsequent hypoxemia</a:t>
            </a:r>
          </a:p>
          <a:p>
            <a:pPr indent="-228600" lvl="1" marL="9144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Reflex and humoral vasoconstriction may occur </a:t>
            </a:r>
          </a:p>
          <a:p>
            <a:pPr indent="-228600" lvl="2" marL="1371600" marR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</a:pPr>
            <a:r>
              <a:rPr lang="en"/>
              <a:t>Some human papers suggest this is only an experimental phenomena</a:t>
            </a:r>
          </a:p>
        </p:txBody>
      </p:sp>
      <p:pic>
        <p:nvPicPr>
          <p:cNvPr id="115" name="Shape 1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0925" y="1238125"/>
            <a:ext cx="3982274" cy="3245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