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91" r:id="rId14"/>
    <p:sldId id="268" r:id="rId15"/>
    <p:sldId id="269" r:id="rId16"/>
    <p:sldId id="277" r:id="rId17"/>
    <p:sldId id="270" r:id="rId18"/>
    <p:sldId id="278" r:id="rId19"/>
    <p:sldId id="271" r:id="rId20"/>
    <p:sldId id="289" r:id="rId21"/>
    <p:sldId id="272" r:id="rId22"/>
    <p:sldId id="279" r:id="rId23"/>
    <p:sldId id="273" r:id="rId24"/>
    <p:sldId id="280" r:id="rId25"/>
    <p:sldId id="287" r:id="rId26"/>
    <p:sldId id="290" r:id="rId27"/>
    <p:sldId id="288" r:id="rId28"/>
    <p:sldId id="274" r:id="rId29"/>
    <p:sldId id="286" r:id="rId30"/>
    <p:sldId id="285" r:id="rId31"/>
    <p:sldId id="292" r:id="rId32"/>
    <p:sldId id="299" r:id="rId33"/>
    <p:sldId id="293" r:id="rId34"/>
    <p:sldId id="281" r:id="rId35"/>
    <p:sldId id="282" r:id="rId36"/>
    <p:sldId id="283" r:id="rId37"/>
    <p:sldId id="275" r:id="rId38"/>
    <p:sldId id="284" r:id="rId39"/>
    <p:sldId id="294" r:id="rId40"/>
    <p:sldId id="295" r:id="rId41"/>
    <p:sldId id="297" r:id="rId42"/>
    <p:sldId id="298"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3096" autoAdjust="0"/>
  </p:normalViewPr>
  <p:slideViewPr>
    <p:cSldViewPr snapToGrid="0">
      <p:cViewPr varScale="1">
        <p:scale>
          <a:sx n="86" d="100"/>
          <a:sy n="86" d="100"/>
        </p:scale>
        <p:origin x="738" y="78"/>
      </p:cViewPr>
      <p:guideLst/>
    </p:cSldViewPr>
  </p:slideViewPr>
  <p:notesTextViewPr>
    <p:cViewPr>
      <p:scale>
        <a:sx n="1" d="1"/>
        <a:sy n="1" d="1"/>
      </p:scale>
      <p:origin x="0" y="-132"/>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8173AD-AB2A-4633-A30A-4E334B4E9F6D}" type="datetimeFigureOut">
              <a:rPr lang="en-US"/>
              <a:t>5/16/2016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9BD203-B431-4AFA-A0E4-B04B86CB48EA}" type="slidenum">
              <a:rPr lang="en-US"/>
              <a:t>‹#›</a:t>
            </a:fld>
            <a:endParaRPr lang="en-US"/>
          </a:p>
        </p:txBody>
      </p:sp>
    </p:spTree>
    <p:extLst>
      <p:ext uri="{BB962C8B-B14F-4D97-AF65-F5344CB8AC3E}">
        <p14:creationId xmlns:p14="http://schemas.microsoft.com/office/powerpoint/2010/main" val="3133783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rPr>
              <a:t>maintenance versus twice maintenance fluids </a:t>
            </a:r>
            <a:br>
              <a:rPr lang="en-US">
                <a:latin typeface="Calibri"/>
              </a:rPr>
            </a:br>
            <a:endParaRPr lang="en-US">
              <a:latin typeface="Calibri"/>
            </a:endParaRPr>
          </a:p>
          <a:p>
            <a:r>
              <a:rPr lang="en-US">
                <a:latin typeface="Calibri"/>
              </a:rPr>
              <a:t/>
            </a:r>
            <a:br>
              <a:rPr lang="en-US">
                <a:latin typeface="Calibri"/>
              </a:rPr>
            </a:br>
            <a:endParaRPr lang="en-US">
              <a:latin typeface="Calibri"/>
            </a:endParaRPr>
          </a:p>
          <a:p>
            <a:r>
              <a:rPr lang="en-US">
                <a:latin typeface="Calibri"/>
              </a:rPr>
              <a:t>"Thus, if postoperative hypotension was present the risk of death was increased 20 times. The risk of death is also increased 0.3 times for each increment in lactate concentration in the</a:t>
            </a:r>
            <a:br>
              <a:rPr lang="en-US">
                <a:latin typeface="Calibri"/>
              </a:rPr>
            </a:br>
            <a:r>
              <a:rPr lang="en-US">
                <a:latin typeface="Calibri"/>
              </a:rPr>
              <a:t>postoperative period."Clinical Findings and Prognostic Factors for Dogs  Undergoing Cholecystectomy for Gall Bladder Mucocele - Sarah Malek et al. </a:t>
            </a:r>
            <a:br>
              <a:rPr lang="en-US">
                <a:latin typeface="Calibri"/>
              </a:rPr>
            </a:br>
            <a:endParaRPr lang="en-US">
              <a:latin typeface="Calibri"/>
            </a:endParaRPr>
          </a:p>
        </p:txBody>
      </p:sp>
      <p:sp>
        <p:nvSpPr>
          <p:cNvPr id="4" name="Slide Number Placeholder 3"/>
          <p:cNvSpPr>
            <a:spLocks noGrp="1"/>
          </p:cNvSpPr>
          <p:nvPr>
            <p:ph type="sldNum" sz="quarter" idx="10"/>
          </p:nvPr>
        </p:nvSpPr>
        <p:spPr/>
        <p:txBody>
          <a:bodyPr/>
          <a:lstStyle/>
          <a:p>
            <a:fld id="{039BD203-B431-4AFA-A0E4-B04B86CB48EA}" type="slidenum">
              <a:rPr lang="en-US"/>
              <a:t>12</a:t>
            </a:fld>
            <a:endParaRPr lang="en-US"/>
          </a:p>
        </p:txBody>
      </p:sp>
    </p:spTree>
    <p:extLst>
      <p:ext uri="{BB962C8B-B14F-4D97-AF65-F5344CB8AC3E}">
        <p14:creationId xmlns:p14="http://schemas.microsoft.com/office/powerpoint/2010/main" val="903774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Damage control – AFAST + RDVM U/S:</a:t>
            </a:r>
            <a:r>
              <a:rPr lang="en-US" baseline="0" dirty="0" smtClean="0"/>
              <a:t> repeat or explore? </a:t>
            </a:r>
            <a:endParaRPr lang="en-US" dirty="0"/>
          </a:p>
        </p:txBody>
      </p:sp>
      <p:sp>
        <p:nvSpPr>
          <p:cNvPr id="4" name="Slide Number Placeholder 3"/>
          <p:cNvSpPr>
            <a:spLocks noGrp="1"/>
          </p:cNvSpPr>
          <p:nvPr>
            <p:ph type="sldNum" sz="quarter" idx="10"/>
          </p:nvPr>
        </p:nvSpPr>
        <p:spPr/>
        <p:txBody>
          <a:bodyPr/>
          <a:lstStyle/>
          <a:p>
            <a:fld id="{039BD203-B431-4AFA-A0E4-B04B86CB48EA}" type="slidenum">
              <a:rPr lang="en-US" smtClean="0"/>
              <a:t>13</a:t>
            </a:fld>
            <a:endParaRPr lang="en-US"/>
          </a:p>
        </p:txBody>
      </p:sp>
    </p:spTree>
    <p:extLst>
      <p:ext uri="{BB962C8B-B14F-4D97-AF65-F5344CB8AC3E}">
        <p14:creationId xmlns:p14="http://schemas.microsoft.com/office/powerpoint/2010/main" val="1618051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Thus,</a:t>
            </a:r>
            <a:r>
              <a:rPr lang="en-US" baseline="0" dirty="0" smtClean="0"/>
              <a:t> </a:t>
            </a:r>
            <a:r>
              <a:rPr lang="en-US" dirty="0" smtClean="0"/>
              <a:t>if postoperative hypotension was present the risk of death</a:t>
            </a:r>
            <a:r>
              <a:rPr lang="en-US" baseline="0" dirty="0" smtClean="0"/>
              <a:t> </a:t>
            </a:r>
            <a:r>
              <a:rPr lang="en-US" dirty="0" smtClean="0"/>
              <a:t>was increased 20 times. The risk of death is also increased</a:t>
            </a:r>
            <a:r>
              <a:rPr lang="en-US" baseline="0" dirty="0" smtClean="0"/>
              <a:t> </a:t>
            </a:r>
            <a:r>
              <a:rPr lang="en-US" dirty="0" smtClean="0"/>
              <a:t>0.3 times for each increment in lactate concentration in the</a:t>
            </a:r>
            <a:r>
              <a:rPr lang="en-US" baseline="0" dirty="0" smtClean="0"/>
              <a:t> </a:t>
            </a:r>
            <a:r>
              <a:rPr lang="en-US" dirty="0" smtClean="0"/>
              <a:t>postoperative period. Clinical Findings and Prognostic Factors for Dogs</a:t>
            </a:r>
            <a:r>
              <a:rPr lang="en-US" baseline="0" dirty="0" smtClean="0"/>
              <a:t> </a:t>
            </a:r>
            <a:r>
              <a:rPr lang="en-US" dirty="0" smtClean="0"/>
              <a:t>Undergoing Cholecystectomy for Gall </a:t>
            </a:r>
            <a:r>
              <a:rPr lang="en-US" smtClean="0"/>
              <a:t>Bladder Mucocele</a:t>
            </a:r>
            <a:r>
              <a:rPr lang="en-US" baseline="0" smtClean="0"/>
              <a:t> - </a:t>
            </a:r>
            <a:r>
              <a:rPr lang="en-US" smtClean="0"/>
              <a:t>Sarah </a:t>
            </a:r>
            <a:r>
              <a:rPr lang="en-US" dirty="0" err="1" smtClean="0"/>
              <a:t>Malek</a:t>
            </a:r>
            <a:r>
              <a:rPr lang="en-US" dirty="0" smtClean="0"/>
              <a:t> et</a:t>
            </a:r>
            <a:r>
              <a:rPr lang="en-US" baseline="0" dirty="0" smtClean="0"/>
              <a:t> al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039BD203-B431-4AFA-A0E4-B04B86CB48EA}" type="slidenum">
              <a:rPr lang="en-US" smtClean="0"/>
              <a:t>14</a:t>
            </a:fld>
            <a:endParaRPr lang="en-US"/>
          </a:p>
        </p:txBody>
      </p:sp>
    </p:spTree>
    <p:extLst>
      <p:ext uri="{BB962C8B-B14F-4D97-AF65-F5344CB8AC3E}">
        <p14:creationId xmlns:p14="http://schemas.microsoft.com/office/powerpoint/2010/main" val="1092185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Starting with</a:t>
            </a:r>
            <a:r>
              <a:rPr lang="en-US" baseline="0" dirty="0" smtClean="0"/>
              <a:t> Lidocaine/Ketamine/Fentanyl vs using 1-2 and increasing doses? </a:t>
            </a:r>
            <a:endParaRPr lang="en-US" dirty="0"/>
          </a:p>
        </p:txBody>
      </p:sp>
      <p:sp>
        <p:nvSpPr>
          <p:cNvPr id="4" name="Slide Number Placeholder 3"/>
          <p:cNvSpPr>
            <a:spLocks noGrp="1"/>
          </p:cNvSpPr>
          <p:nvPr>
            <p:ph type="sldNum" sz="quarter" idx="10"/>
          </p:nvPr>
        </p:nvSpPr>
        <p:spPr/>
        <p:txBody>
          <a:bodyPr/>
          <a:lstStyle/>
          <a:p>
            <a:fld id="{039BD203-B431-4AFA-A0E4-B04B86CB48EA}" type="slidenum">
              <a:rPr lang="en-US" smtClean="0"/>
              <a:t>15</a:t>
            </a:fld>
            <a:endParaRPr lang="en-US"/>
          </a:p>
        </p:txBody>
      </p:sp>
    </p:spTree>
    <p:extLst>
      <p:ext uri="{BB962C8B-B14F-4D97-AF65-F5344CB8AC3E}">
        <p14:creationId xmlns:p14="http://schemas.microsoft.com/office/powerpoint/2010/main" val="3988919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9BD203-B431-4AFA-A0E4-B04B86CB48EA}" type="slidenum">
              <a:rPr lang="en-US" smtClean="0"/>
              <a:t>26</a:t>
            </a:fld>
            <a:endParaRPr lang="en-US"/>
          </a:p>
        </p:txBody>
      </p:sp>
    </p:spTree>
    <p:extLst>
      <p:ext uri="{BB962C8B-B14F-4D97-AF65-F5344CB8AC3E}">
        <p14:creationId xmlns:p14="http://schemas.microsoft.com/office/powerpoint/2010/main" val="2798184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Therapeutic</a:t>
            </a:r>
            <a:r>
              <a:rPr lang="en-US" baseline="0" dirty="0" smtClean="0"/>
              <a:t> intervention: already on fluids, increase to more than maintenance? De-escalate </a:t>
            </a:r>
            <a:r>
              <a:rPr lang="en-US" baseline="0" dirty="0" err="1" smtClean="0"/>
              <a:t>abx</a:t>
            </a:r>
            <a:r>
              <a:rPr lang="en-US" baseline="0" dirty="0" smtClean="0"/>
              <a:t> selection vs continue to wait on cultures? </a:t>
            </a:r>
            <a:endParaRPr lang="en-US" dirty="0"/>
          </a:p>
        </p:txBody>
      </p:sp>
      <p:sp>
        <p:nvSpPr>
          <p:cNvPr id="4" name="Slide Number Placeholder 3"/>
          <p:cNvSpPr>
            <a:spLocks noGrp="1"/>
          </p:cNvSpPr>
          <p:nvPr>
            <p:ph type="sldNum" sz="quarter" idx="10"/>
          </p:nvPr>
        </p:nvSpPr>
        <p:spPr/>
        <p:txBody>
          <a:bodyPr/>
          <a:lstStyle/>
          <a:p>
            <a:fld id="{039BD203-B431-4AFA-A0E4-B04B86CB48EA}" type="slidenum">
              <a:rPr lang="en-US" smtClean="0"/>
              <a:t>27</a:t>
            </a:fld>
            <a:endParaRPr lang="en-US"/>
          </a:p>
        </p:txBody>
      </p:sp>
    </p:spTree>
    <p:extLst>
      <p:ext uri="{BB962C8B-B14F-4D97-AF65-F5344CB8AC3E}">
        <p14:creationId xmlns:p14="http://schemas.microsoft.com/office/powerpoint/2010/main" val="1928016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Did we wait too long to start on liver protectants?  </a:t>
            </a:r>
            <a:endParaRPr lang="en-US" dirty="0"/>
          </a:p>
        </p:txBody>
      </p:sp>
      <p:sp>
        <p:nvSpPr>
          <p:cNvPr id="4" name="Slide Number Placeholder 3"/>
          <p:cNvSpPr>
            <a:spLocks noGrp="1"/>
          </p:cNvSpPr>
          <p:nvPr>
            <p:ph type="sldNum" sz="quarter" idx="10"/>
          </p:nvPr>
        </p:nvSpPr>
        <p:spPr/>
        <p:txBody>
          <a:bodyPr/>
          <a:lstStyle/>
          <a:p>
            <a:fld id="{039BD203-B431-4AFA-A0E4-B04B86CB48EA}" type="slidenum">
              <a:rPr lang="en-US" smtClean="0"/>
              <a:t>28</a:t>
            </a:fld>
            <a:endParaRPr lang="en-US"/>
          </a:p>
        </p:txBody>
      </p:sp>
    </p:spTree>
    <p:extLst>
      <p:ext uri="{BB962C8B-B14F-4D97-AF65-F5344CB8AC3E}">
        <p14:creationId xmlns:p14="http://schemas.microsoft.com/office/powerpoint/2010/main" val="64740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9BD203-B431-4AFA-A0E4-B04B86CB48EA}" type="slidenum">
              <a:rPr lang="en-US"/>
              <a:t>39</a:t>
            </a:fld>
            <a:endParaRPr lang="en-US"/>
          </a:p>
        </p:txBody>
      </p:sp>
    </p:spTree>
    <p:extLst>
      <p:ext uri="{BB962C8B-B14F-4D97-AF65-F5344CB8AC3E}">
        <p14:creationId xmlns:p14="http://schemas.microsoft.com/office/powerpoint/2010/main" val="39458825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1E700B27-DE4C-4B9E-BB11-B9027034A00F}" type="datetimeFigureOut">
              <a:rPr lang="en-US" dirty="0"/>
              <a:pPr/>
              <a:t>5/16/2016</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0F4739-9812-4A9F-890D-2AD6BA5F6EE8}" type="datetimeFigureOut">
              <a:rPr lang="en-US" dirty="0"/>
              <a:t>5/16/2016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8845AC5-A3F8-44AA-BA8F-596CDCC976D3}" type="datetimeFigureOut">
              <a:rPr lang="en-US" dirty="0"/>
              <a:t>5/16/2016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C873B183-A821-4095-A363-9EC968635539}" type="datetimeFigureOut">
              <a:rPr lang="en-US" dirty="0"/>
              <a:t>5/16/2016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4D01B4-0AA5-45E6-B2E6-5FA4078AEBCF}" type="datetimeFigureOut">
              <a:rPr lang="en-US" dirty="0"/>
              <a:t>5/16/2016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147335C-0450-40D7-8612-B3203BED4F28}" type="datetimeFigureOut">
              <a:rPr lang="en-US" dirty="0"/>
              <a:t>5/16/2016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246A105-2A1C-4284-B4EA-07CF89B1A393}" type="datetimeFigureOut">
              <a:rPr lang="en-US" dirty="0"/>
              <a:t>5/16/2016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DBE609-F3F2-45E6-BD6A-E03A8C86C1AE}" type="datetimeFigureOut">
              <a:rPr lang="en-US" dirty="0"/>
              <a:t>5/16/2016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24AD68-089C-4467-A8F3-EA2BBCA6B44E}" type="datetimeFigureOut">
              <a:rPr lang="en-US" dirty="0"/>
              <a:t>5/16/2016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C51FCE-E4BB-4680-8E50-3C0E348D2609}" type="datetimeFigureOut">
              <a:rPr lang="en-US" dirty="0"/>
              <a:t>5/16/2016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AA073D-A903-47F8-8D16-77642FB0DF1F}" type="datetimeFigureOut">
              <a:rPr lang="en-US" dirty="0"/>
              <a:t>5/16/2016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91FA40-626B-4CA1-85D0-7A9016E395BA}" type="datetimeFigureOut">
              <a:rPr lang="en-US" dirty="0"/>
              <a:t>5/16/2016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425EA-B9DC-48A7-991E-9A82573B1B21}" type="datetimeFigureOut">
              <a:rPr lang="en-US" dirty="0"/>
              <a:t>5/16/2016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6CB97F8-6CEB-469B-AFCC-889F2A2B1D5A}" type="datetimeFigureOut">
              <a:rPr lang="en-US" dirty="0"/>
              <a:t>5/16/2016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9179F-009E-4FA5-B091-7EBB82A185BD}" type="datetimeFigureOut">
              <a:rPr lang="en-US" dirty="0"/>
              <a:t>5/16/2016</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665CEB-0076-4E37-B880-BCEA9784DE0A}" type="datetimeFigureOut">
              <a:rPr lang="en-US" dirty="0"/>
              <a:t>5/16/2016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6149E5E-3896-4118-99A7-7B85668F1C5E}" type="datetimeFigureOut">
              <a:rPr lang="en-US" dirty="0"/>
              <a:t>5/16/2016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7E0D914D-B099-4142-A885-11F276715148}" type="datetimeFigureOut">
              <a:rPr lang="en-US" dirty="0"/>
              <a:t>5/16/2016</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en-US" dirty="0"/>
              <a:t>
              </a:t>
            </a: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 &amp; M Rounds </a:t>
            </a:r>
          </a:p>
        </p:txBody>
      </p:sp>
      <p:sp>
        <p:nvSpPr>
          <p:cNvPr id="3" name="Subtitle 2"/>
          <p:cNvSpPr>
            <a:spLocks noGrp="1"/>
          </p:cNvSpPr>
          <p:nvPr>
            <p:ph type="subTitle" idx="1"/>
          </p:nvPr>
        </p:nvSpPr>
        <p:spPr/>
        <p:txBody>
          <a:bodyPr/>
          <a:lstStyle/>
          <a:p>
            <a:r>
              <a:rPr lang="en-US" dirty="0"/>
              <a:t>Pepper Phillips #244736</a:t>
            </a:r>
          </a:p>
        </p:txBody>
      </p:sp>
    </p:spTree>
    <p:extLst>
      <p:ext uri="{BB962C8B-B14F-4D97-AF65-F5344CB8AC3E}">
        <p14:creationId xmlns:p14="http://schemas.microsoft.com/office/powerpoint/2010/main" val="23127061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CUHA Presentation </a:t>
            </a:r>
          </a:p>
        </p:txBody>
      </p:sp>
      <p:sp>
        <p:nvSpPr>
          <p:cNvPr id="3" name="Content Placeholder 2"/>
          <p:cNvSpPr>
            <a:spLocks noGrp="1"/>
          </p:cNvSpPr>
          <p:nvPr>
            <p:ph idx="1"/>
          </p:nvPr>
        </p:nvSpPr>
        <p:spPr/>
        <p:txBody>
          <a:bodyPr vert="horz" lIns="91440" tIns="45720" rIns="91440" bIns="45720" rtlCol="0" anchor="t">
            <a:normAutofit fontScale="62500" lnSpcReduction="20000"/>
          </a:bodyPr>
          <a:lstStyle/>
          <a:p>
            <a:r>
              <a:rPr lang="en-US" dirty="0"/>
              <a:t>T = 103.0 F	HR = 148 bpm 	RR = 54 </a:t>
            </a:r>
            <a:r>
              <a:rPr lang="en-US" dirty="0" err="1"/>
              <a:t>brpm</a:t>
            </a:r>
            <a:r>
              <a:rPr lang="en-US" dirty="0"/>
              <a:t>    	WT = 11.13 kg </a:t>
            </a:r>
          </a:p>
          <a:p>
            <a:r>
              <a:rPr lang="en-US" dirty="0"/>
              <a:t>CRT 1-2 seconds, MM pink, PQ poor   </a:t>
            </a:r>
          </a:p>
          <a:p>
            <a:r>
              <a:rPr lang="en-US" dirty="0"/>
              <a:t>PE: QAR, painful on abdominal palpation, severe dental disease, SQ mass left axilla, possible enlargement of submandibular LN </a:t>
            </a:r>
          </a:p>
          <a:p>
            <a:r>
              <a:rPr lang="en-US" dirty="0"/>
              <a:t>PCV/TS = 45/8.6   AZO 15-26    PT/PTT = 17/124</a:t>
            </a:r>
          </a:p>
          <a:p>
            <a:r>
              <a:rPr lang="en-US" dirty="0"/>
              <a:t>Blood gas: see handout </a:t>
            </a:r>
          </a:p>
          <a:p>
            <a:r>
              <a:rPr lang="en-US" dirty="0"/>
              <a:t>BP: 137/85 (114) </a:t>
            </a:r>
          </a:p>
          <a:p>
            <a:r>
              <a:rPr lang="en-US" dirty="0"/>
              <a:t>AFAST: suspicious for ruptured GB  </a:t>
            </a:r>
          </a:p>
          <a:p>
            <a:r>
              <a:rPr lang="en-US" dirty="0"/>
              <a:t>USG 1.020</a:t>
            </a:r>
          </a:p>
          <a:p>
            <a:r>
              <a:rPr lang="en-US" dirty="0"/>
              <a:t>Smear: 6-8 platelets/</a:t>
            </a:r>
            <a:r>
              <a:rPr lang="en-US" dirty="0" err="1"/>
              <a:t>hpf</a:t>
            </a:r>
            <a:r>
              <a:rPr lang="en-US" dirty="0"/>
              <a:t>, subjective neutrophilia</a:t>
            </a:r>
          </a:p>
          <a:p>
            <a:r>
              <a:rPr lang="en-US" dirty="0"/>
              <a:t>Abdominal ultrasound</a:t>
            </a:r>
          </a:p>
          <a:p>
            <a:pPr lvl="1"/>
            <a:r>
              <a:rPr lang="en-US" dirty="0"/>
              <a:t>Ruptured GB mucocele, enlarged left adrenal </a:t>
            </a:r>
          </a:p>
          <a:p>
            <a:pPr lvl="1"/>
            <a:r>
              <a:rPr lang="en-US" dirty="0"/>
              <a:t>Cytology of abdominal fluid aspirate obtained in US: no bacteria seen </a:t>
            </a:r>
          </a:p>
        </p:txBody>
      </p:sp>
    </p:spTree>
    <p:extLst>
      <p:ext uri="{BB962C8B-B14F-4D97-AF65-F5344CB8AC3E}">
        <p14:creationId xmlns:p14="http://schemas.microsoft.com/office/powerpoint/2010/main" val="13611269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Samples Saved</a:t>
            </a:r>
          </a:p>
        </p:txBody>
      </p:sp>
      <p:sp>
        <p:nvSpPr>
          <p:cNvPr id="3" name="Content Placeholder 2"/>
          <p:cNvSpPr>
            <a:spLocks noGrp="1"/>
          </p:cNvSpPr>
          <p:nvPr>
            <p:ph idx="1"/>
          </p:nvPr>
        </p:nvSpPr>
        <p:spPr/>
        <p:txBody>
          <a:bodyPr/>
          <a:lstStyle/>
          <a:p>
            <a:r>
              <a:rPr lang="en-US" dirty="0"/>
              <a:t>CBC</a:t>
            </a:r>
          </a:p>
          <a:p>
            <a:r>
              <a:rPr lang="en-US" dirty="0"/>
              <a:t>CHEM</a:t>
            </a:r>
          </a:p>
          <a:p>
            <a:r>
              <a:rPr lang="en-US" dirty="0" err="1"/>
              <a:t>Coags</a:t>
            </a:r>
            <a:endParaRPr lang="en-US" dirty="0"/>
          </a:p>
          <a:p>
            <a:r>
              <a:rPr lang="en-US" dirty="0"/>
              <a:t>No urine</a:t>
            </a:r>
          </a:p>
          <a:p>
            <a:r>
              <a:rPr lang="en-US" dirty="0"/>
              <a:t>No blood cultures </a:t>
            </a:r>
          </a:p>
        </p:txBody>
      </p:sp>
    </p:spTree>
    <p:extLst>
      <p:ext uri="{BB962C8B-B14F-4D97-AF65-F5344CB8AC3E}">
        <p14:creationId xmlns:p14="http://schemas.microsoft.com/office/powerpoint/2010/main" val="21360641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Therapy </a:t>
            </a:r>
          </a:p>
        </p:txBody>
      </p:sp>
      <p:sp>
        <p:nvSpPr>
          <p:cNvPr id="3" name="Content Placeholder 2"/>
          <p:cNvSpPr>
            <a:spLocks noGrp="1"/>
          </p:cNvSpPr>
          <p:nvPr>
            <p:ph idx="1"/>
          </p:nvPr>
        </p:nvSpPr>
        <p:spPr/>
        <p:txBody>
          <a:bodyPr vert="horz" lIns="91440" tIns="45720" rIns="91440" bIns="45720" rtlCol="0" anchor="t">
            <a:normAutofit/>
          </a:bodyPr>
          <a:lstStyle/>
          <a:p>
            <a:r>
              <a:rPr lang="en-US" dirty="0"/>
              <a:t>Methadone 0.2 mg/kg IV </a:t>
            </a:r>
          </a:p>
          <a:p>
            <a:r>
              <a:rPr lang="en-US" dirty="0"/>
              <a:t>Plasmalyte 20 mL/kg bolus IV over 20 minutes then 60 mL/kg/day IV + 40 </a:t>
            </a:r>
            <a:r>
              <a:rPr lang="en-US" dirty="0" err="1"/>
              <a:t>mEq</a:t>
            </a:r>
            <a:r>
              <a:rPr lang="en-US" dirty="0"/>
              <a:t>/L </a:t>
            </a:r>
            <a:r>
              <a:rPr lang="en-US" dirty="0" err="1"/>
              <a:t>KCl</a:t>
            </a:r>
            <a:endParaRPr lang="en-US" dirty="0"/>
          </a:p>
          <a:p>
            <a:r>
              <a:rPr lang="en-US" dirty="0" err="1"/>
              <a:t>Dexmedetomidine</a:t>
            </a:r>
            <a:r>
              <a:rPr lang="en-US" dirty="0"/>
              <a:t> 5 mcg/kg IV and Methadone 0.2 mg/kg IV for abdominal </a:t>
            </a:r>
            <a:r>
              <a:rPr lang="en-US" dirty="0" smtClean="0"/>
              <a:t>ultrasound</a:t>
            </a:r>
            <a:endParaRPr lang="en-US" dirty="0"/>
          </a:p>
        </p:txBody>
      </p:sp>
    </p:spTree>
    <p:extLst>
      <p:ext uri="{BB962C8B-B14F-4D97-AF65-F5344CB8AC3E}">
        <p14:creationId xmlns:p14="http://schemas.microsoft.com/office/powerpoint/2010/main" val="37000947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Abdominal US</a:t>
            </a:r>
          </a:p>
        </p:txBody>
      </p:sp>
      <p:sp>
        <p:nvSpPr>
          <p:cNvPr id="4" name="Content Placeholder 3"/>
          <p:cNvSpPr>
            <a:spLocks noGrp="1"/>
          </p:cNvSpPr>
          <p:nvPr>
            <p:ph sz="half" idx="1"/>
          </p:nvPr>
        </p:nvSpPr>
        <p:spPr/>
        <p:txBody>
          <a:bodyPr>
            <a:normAutofit fontScale="85000" lnSpcReduction="20000"/>
          </a:bodyPr>
          <a:lstStyle/>
          <a:p>
            <a:r>
              <a:rPr lang="en-US" dirty="0"/>
              <a:t>Gallbladder mucocele </a:t>
            </a:r>
          </a:p>
          <a:p>
            <a:r>
              <a:rPr lang="en-US" dirty="0"/>
              <a:t>Cranial abdominal peritonitis</a:t>
            </a:r>
          </a:p>
          <a:p>
            <a:r>
              <a:rPr lang="en-US" dirty="0" err="1"/>
              <a:t>Jejunal</a:t>
            </a:r>
            <a:r>
              <a:rPr lang="en-US" dirty="0"/>
              <a:t> lymphadenopathy </a:t>
            </a:r>
          </a:p>
          <a:p>
            <a:r>
              <a:rPr lang="en-US" dirty="0"/>
              <a:t>Few nonspecific splenic nodules (hypoechoic) </a:t>
            </a:r>
            <a:endParaRPr lang="en-US" dirty="0" smtClean="0"/>
          </a:p>
          <a:p>
            <a:r>
              <a:rPr lang="en-US" dirty="0"/>
              <a:t>Transferred to surgery with the following on board:</a:t>
            </a:r>
          </a:p>
          <a:p>
            <a:pPr lvl="1"/>
            <a:r>
              <a:rPr lang="en-US" dirty="0" err="1"/>
              <a:t>Unasyn</a:t>
            </a:r>
            <a:r>
              <a:rPr lang="en-US" dirty="0"/>
              <a:t> 22 mg/kg IV </a:t>
            </a:r>
          </a:p>
          <a:p>
            <a:pPr lvl="1"/>
            <a:r>
              <a:rPr lang="en-US" dirty="0"/>
              <a:t>Metronidazole 10 mg/kg IV </a:t>
            </a:r>
          </a:p>
          <a:p>
            <a:pPr lvl="1"/>
            <a:r>
              <a:rPr lang="en-US" dirty="0" err="1"/>
              <a:t>Enrofloxacin</a:t>
            </a:r>
            <a:r>
              <a:rPr lang="en-US" dirty="0"/>
              <a:t> 10 mg/kg IV </a:t>
            </a:r>
          </a:p>
          <a:p>
            <a:pPr lvl="1"/>
            <a:r>
              <a:rPr lang="en-US" dirty="0"/>
              <a:t>Cerenia 1 mg/kg IV</a:t>
            </a:r>
          </a:p>
          <a:p>
            <a:pPr lvl="1"/>
            <a:r>
              <a:rPr lang="en-US" dirty="0"/>
              <a:t>Pantoprazole 1 mg/kg IV </a:t>
            </a:r>
          </a:p>
          <a:p>
            <a:endParaRPr lang="en-US" dirty="0"/>
          </a:p>
        </p:txBody>
      </p:sp>
      <p:pic>
        <p:nvPicPr>
          <p:cNvPr id="6" name="Content Placeholder 5"/>
          <p:cNvPicPr>
            <a:picLocks noGrp="1" noChangeAspect="1"/>
          </p:cNvPicPr>
          <p:nvPr>
            <p:ph sz="half" idx="2"/>
          </p:nvPr>
        </p:nvPicPr>
        <p:blipFill>
          <a:blip r:embed="rId3"/>
          <a:stretch>
            <a:fillRect/>
          </a:stretch>
        </p:blipFill>
        <p:spPr>
          <a:xfrm>
            <a:off x="6208713" y="3163857"/>
            <a:ext cx="4824412" cy="2295585"/>
          </a:xfrm>
          <a:prstGeom prst="rect">
            <a:avLst/>
          </a:prstGeom>
        </p:spPr>
      </p:pic>
    </p:spTree>
    <p:extLst>
      <p:ext uri="{BB962C8B-B14F-4D97-AF65-F5344CB8AC3E}">
        <p14:creationId xmlns:p14="http://schemas.microsoft.com/office/powerpoint/2010/main" val="20194606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Surgery (</a:t>
            </a:r>
            <a:r>
              <a:rPr lang="en-US" dirty="0" err="1"/>
              <a:t>Cholocystectomy</a:t>
            </a:r>
            <a:r>
              <a:rPr lang="en-US" dirty="0"/>
              <a:t>) &amp; Anesthesia </a:t>
            </a:r>
          </a:p>
        </p:txBody>
      </p:sp>
      <p:sp>
        <p:nvSpPr>
          <p:cNvPr id="3" name="Content Placeholder 2"/>
          <p:cNvSpPr>
            <a:spLocks noGrp="1"/>
          </p:cNvSpPr>
          <p:nvPr>
            <p:ph idx="1"/>
          </p:nvPr>
        </p:nvSpPr>
        <p:spPr/>
        <p:txBody>
          <a:bodyPr>
            <a:normAutofit fontScale="85000" lnSpcReduction="10000"/>
          </a:bodyPr>
          <a:lstStyle/>
          <a:p>
            <a:r>
              <a:rPr lang="en-US" dirty="0"/>
              <a:t>Rent in cystic duct, body of GB intact. Large amount of semi solid mucoid bile suctioned. Liver parenchyma adjacent to duct was severely edematous, thick and firm. Gel foam applied to dissected liver fossa, GB stump sewn with 4-0 PDS. No bile leakage visualized. Concern for dehiscence risk given how friable the duct tissue was and how deep the location of the rupture. Pancreas edematous and bordered thick inflamed mesentery but otherwise unremarkable. </a:t>
            </a:r>
          </a:p>
          <a:p>
            <a:r>
              <a:rPr lang="en-US" dirty="0"/>
              <a:t>Placed NG tube (palpated in stomach during surgery) and triple lumen jugular catheter – no placement radiographs taken. </a:t>
            </a:r>
          </a:p>
          <a:p>
            <a:r>
              <a:rPr lang="en-US" dirty="0"/>
              <a:t>Samples free fluid, biopsy of R medial liver, GB for histopathology and culture</a:t>
            </a:r>
          </a:p>
          <a:p>
            <a:r>
              <a:rPr lang="en-US" dirty="0"/>
              <a:t>Reaction to </a:t>
            </a:r>
            <a:r>
              <a:rPr lang="en-US" dirty="0" err="1"/>
              <a:t>ioban</a:t>
            </a:r>
            <a:endParaRPr lang="en-US" dirty="0"/>
          </a:p>
          <a:p>
            <a:r>
              <a:rPr lang="en-US" dirty="0"/>
              <a:t>Plasma Transfusion in surgery (110 cc)</a:t>
            </a:r>
          </a:p>
          <a:p>
            <a:r>
              <a:rPr lang="en-US" dirty="0" err="1"/>
              <a:t>Hypotense</a:t>
            </a:r>
            <a:r>
              <a:rPr lang="en-US" dirty="0"/>
              <a:t> during surgery (MAP ranging from 50-70)</a:t>
            </a:r>
          </a:p>
        </p:txBody>
      </p:sp>
    </p:spTree>
    <p:extLst>
      <p:ext uri="{BB962C8B-B14F-4D97-AF65-F5344CB8AC3E}">
        <p14:creationId xmlns:p14="http://schemas.microsoft.com/office/powerpoint/2010/main" val="34756652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Post-Op transfer to CC </a:t>
            </a:r>
          </a:p>
        </p:txBody>
      </p:sp>
      <p:sp>
        <p:nvSpPr>
          <p:cNvPr id="4" name="Text Placeholder 3"/>
          <p:cNvSpPr>
            <a:spLocks noGrp="1"/>
          </p:cNvSpPr>
          <p:nvPr>
            <p:ph type="body" idx="1"/>
          </p:nvPr>
        </p:nvSpPr>
        <p:spPr/>
        <p:txBody>
          <a:bodyPr/>
          <a:lstStyle/>
          <a:p>
            <a:r>
              <a:rPr lang="en-US" dirty="0"/>
              <a:t>PE and Diagnostics </a:t>
            </a:r>
          </a:p>
        </p:txBody>
      </p:sp>
      <p:sp>
        <p:nvSpPr>
          <p:cNvPr id="3" name="Content Placeholder 2"/>
          <p:cNvSpPr>
            <a:spLocks noGrp="1"/>
          </p:cNvSpPr>
          <p:nvPr>
            <p:ph sz="half" idx="2"/>
          </p:nvPr>
        </p:nvSpPr>
        <p:spPr/>
        <p:txBody>
          <a:bodyPr>
            <a:normAutofit fontScale="62500" lnSpcReduction="20000"/>
          </a:bodyPr>
          <a:lstStyle/>
          <a:p>
            <a:r>
              <a:rPr lang="en-US" dirty="0"/>
              <a:t>T = 98.7 F  HR = 160 bpm 	RR = 20 </a:t>
            </a:r>
            <a:r>
              <a:rPr lang="en-US" dirty="0" err="1"/>
              <a:t>brpm</a:t>
            </a:r>
            <a:endParaRPr lang="en-US" dirty="0"/>
          </a:p>
          <a:p>
            <a:r>
              <a:rPr lang="en-US" dirty="0"/>
              <a:t>MM pink and dry </a:t>
            </a:r>
          </a:p>
          <a:p>
            <a:r>
              <a:rPr lang="en-US" dirty="0"/>
              <a:t>Mild increase in inspiratory effort </a:t>
            </a:r>
          </a:p>
          <a:p>
            <a:r>
              <a:rPr lang="en-US" dirty="0"/>
              <a:t>Painful, tense abdomen </a:t>
            </a:r>
          </a:p>
          <a:p>
            <a:r>
              <a:rPr lang="en-US" dirty="0"/>
              <a:t>Erythematous skin reaction from </a:t>
            </a:r>
            <a:r>
              <a:rPr lang="en-US" dirty="0" err="1"/>
              <a:t>ioban</a:t>
            </a:r>
            <a:endParaRPr lang="en-US" dirty="0"/>
          </a:p>
          <a:p>
            <a:r>
              <a:rPr lang="en-US" dirty="0"/>
              <a:t>SpO2 95%</a:t>
            </a:r>
          </a:p>
          <a:p>
            <a:r>
              <a:rPr lang="en-US" dirty="0"/>
              <a:t>BP 113/68 (85)</a:t>
            </a:r>
          </a:p>
          <a:p>
            <a:r>
              <a:rPr lang="en-US" dirty="0"/>
              <a:t>Lactate 1.9</a:t>
            </a:r>
          </a:p>
          <a:p>
            <a:r>
              <a:rPr lang="en-US" dirty="0"/>
              <a:t>PT/PTT = 16/134</a:t>
            </a:r>
          </a:p>
          <a:p>
            <a:r>
              <a:rPr lang="en-US" dirty="0"/>
              <a:t>PCV/TP = 31/5.3</a:t>
            </a:r>
          </a:p>
          <a:p>
            <a:r>
              <a:rPr lang="en-US" dirty="0"/>
              <a:t>See blood gas </a:t>
            </a:r>
          </a:p>
        </p:txBody>
      </p:sp>
      <p:sp>
        <p:nvSpPr>
          <p:cNvPr id="5" name="Text Placeholder 4"/>
          <p:cNvSpPr>
            <a:spLocks noGrp="1"/>
          </p:cNvSpPr>
          <p:nvPr>
            <p:ph type="body" sz="quarter" idx="3"/>
          </p:nvPr>
        </p:nvSpPr>
        <p:spPr/>
        <p:txBody>
          <a:bodyPr/>
          <a:lstStyle/>
          <a:p>
            <a:r>
              <a:rPr lang="en-US" dirty="0"/>
              <a:t>Treatment Plan</a:t>
            </a:r>
          </a:p>
        </p:txBody>
      </p:sp>
      <p:sp>
        <p:nvSpPr>
          <p:cNvPr id="6" name="Content Placeholder 5"/>
          <p:cNvSpPr>
            <a:spLocks noGrp="1"/>
          </p:cNvSpPr>
          <p:nvPr>
            <p:ph sz="quarter" idx="4"/>
          </p:nvPr>
        </p:nvSpPr>
        <p:spPr/>
        <p:txBody>
          <a:bodyPr>
            <a:normAutofit fontScale="55000" lnSpcReduction="20000"/>
          </a:bodyPr>
          <a:lstStyle/>
          <a:p>
            <a:r>
              <a:rPr lang="en-US" dirty="0"/>
              <a:t>Plasmalyte + 40 </a:t>
            </a:r>
            <a:r>
              <a:rPr lang="en-US" dirty="0" err="1"/>
              <a:t>mEq</a:t>
            </a:r>
            <a:r>
              <a:rPr lang="en-US" dirty="0"/>
              <a:t>/L </a:t>
            </a:r>
            <a:r>
              <a:rPr lang="en-US" dirty="0" err="1"/>
              <a:t>KCl</a:t>
            </a:r>
            <a:r>
              <a:rPr lang="en-US" dirty="0"/>
              <a:t> @ 60 ml/</a:t>
            </a:r>
            <a:r>
              <a:rPr lang="en-US" dirty="0" err="1"/>
              <a:t>hr</a:t>
            </a:r>
            <a:endParaRPr lang="en-US" dirty="0"/>
          </a:p>
          <a:p>
            <a:r>
              <a:rPr lang="en-US" dirty="0"/>
              <a:t>Metoclopramide 2 mg/kg/day</a:t>
            </a:r>
          </a:p>
          <a:p>
            <a:r>
              <a:rPr lang="en-US" dirty="0"/>
              <a:t>Fentanyl 2 mcg/kg/</a:t>
            </a:r>
            <a:r>
              <a:rPr lang="en-US" dirty="0" err="1"/>
              <a:t>hr</a:t>
            </a:r>
            <a:r>
              <a:rPr lang="en-US" dirty="0"/>
              <a:t> </a:t>
            </a:r>
          </a:p>
          <a:p>
            <a:r>
              <a:rPr lang="en-US" dirty="0"/>
              <a:t>Lidocaine 30 mcg/kg/min (for pain)</a:t>
            </a:r>
          </a:p>
          <a:p>
            <a:r>
              <a:rPr lang="en-US" dirty="0"/>
              <a:t>Ketamine 2 mcg/kg/min</a:t>
            </a:r>
          </a:p>
          <a:p>
            <a:r>
              <a:rPr lang="en-US" dirty="0" err="1"/>
              <a:t>Enrofloxacin</a:t>
            </a:r>
            <a:r>
              <a:rPr lang="en-US" dirty="0"/>
              <a:t> 10 mg/kg q24hrs , </a:t>
            </a:r>
            <a:r>
              <a:rPr lang="en-US" dirty="0" err="1"/>
              <a:t>Unasyn</a:t>
            </a:r>
            <a:r>
              <a:rPr lang="en-US" dirty="0"/>
              <a:t> 22 mg/kg IV q8hrs </a:t>
            </a:r>
          </a:p>
          <a:p>
            <a:r>
              <a:rPr lang="en-US" dirty="0"/>
              <a:t>Metronidazole 10 mg/kg IV q12hrs (not given pre-op?) </a:t>
            </a:r>
          </a:p>
          <a:p>
            <a:r>
              <a:rPr lang="en-US" dirty="0"/>
              <a:t>Cerenia 1 mg/kg IV q24 </a:t>
            </a:r>
            <a:r>
              <a:rPr lang="en-US" dirty="0" err="1"/>
              <a:t>hrs</a:t>
            </a:r>
            <a:r>
              <a:rPr lang="en-US" dirty="0"/>
              <a:t> </a:t>
            </a:r>
          </a:p>
          <a:p>
            <a:r>
              <a:rPr lang="en-US" dirty="0"/>
              <a:t>Pantoprazole 0.7 mg/kg IV </a:t>
            </a:r>
          </a:p>
          <a:p>
            <a:r>
              <a:rPr lang="en-US" dirty="0"/>
              <a:t>Flush unused ports q6hrs, Aspirate NG tube q4hrs, Rotate recumbancy q6hrs if needed </a:t>
            </a:r>
          </a:p>
          <a:p>
            <a:r>
              <a:rPr lang="en-US" dirty="0"/>
              <a:t>Start clinicare 1/3 RER at 4 AM </a:t>
            </a:r>
          </a:p>
        </p:txBody>
      </p:sp>
    </p:spTree>
    <p:extLst>
      <p:ext uri="{BB962C8B-B14F-4D97-AF65-F5344CB8AC3E}">
        <p14:creationId xmlns:p14="http://schemas.microsoft.com/office/powerpoint/2010/main" val="31119900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780584" y="596862"/>
            <a:ext cx="9534293" cy="6121634"/>
          </a:xfrm>
        </p:spPr>
      </p:pic>
    </p:spTree>
    <p:extLst>
      <p:ext uri="{BB962C8B-B14F-4D97-AF65-F5344CB8AC3E}">
        <p14:creationId xmlns:p14="http://schemas.microsoft.com/office/powerpoint/2010/main" val="30206658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4/30: 1 day post op </a:t>
            </a:r>
          </a:p>
        </p:txBody>
      </p:sp>
      <p:sp>
        <p:nvSpPr>
          <p:cNvPr id="3" name="Text Placeholder 2"/>
          <p:cNvSpPr>
            <a:spLocks noGrp="1"/>
          </p:cNvSpPr>
          <p:nvPr>
            <p:ph type="body" idx="1"/>
          </p:nvPr>
        </p:nvSpPr>
        <p:spPr/>
        <p:txBody>
          <a:bodyPr/>
          <a:lstStyle/>
          <a:p>
            <a:r>
              <a:rPr lang="en-US" dirty="0"/>
              <a:t>PE </a:t>
            </a:r>
          </a:p>
        </p:txBody>
      </p:sp>
      <p:sp>
        <p:nvSpPr>
          <p:cNvPr id="4" name="Content Placeholder 3"/>
          <p:cNvSpPr>
            <a:spLocks noGrp="1"/>
          </p:cNvSpPr>
          <p:nvPr>
            <p:ph sz="half" idx="2"/>
          </p:nvPr>
        </p:nvSpPr>
        <p:spPr/>
        <p:txBody>
          <a:bodyPr>
            <a:normAutofit fontScale="85000" lnSpcReduction="20000"/>
          </a:bodyPr>
          <a:lstStyle/>
          <a:p>
            <a:r>
              <a:rPr lang="en-US" dirty="0"/>
              <a:t>Erythematous skin ventral abdomen </a:t>
            </a:r>
          </a:p>
          <a:p>
            <a:r>
              <a:rPr lang="en-US" dirty="0"/>
              <a:t>NG tube in place with moderate amount of brown foamy discharge at nostril (29 cc aspirated) </a:t>
            </a:r>
          </a:p>
          <a:p>
            <a:r>
              <a:rPr lang="en-US" dirty="0"/>
              <a:t>BP = 155/69 (120),  133/88 (100)</a:t>
            </a:r>
          </a:p>
          <a:p>
            <a:r>
              <a:rPr lang="en-US" dirty="0"/>
              <a:t>SpO2 95%</a:t>
            </a:r>
          </a:p>
          <a:p>
            <a:r>
              <a:rPr lang="en-US" dirty="0"/>
              <a:t>Tachypneic and frequently panting </a:t>
            </a:r>
          </a:p>
          <a:p>
            <a:r>
              <a:rPr lang="en-US" dirty="0"/>
              <a:t>Tense and distended abdomen </a:t>
            </a:r>
          </a:p>
          <a:p>
            <a:r>
              <a:rPr lang="en-US" dirty="0"/>
              <a:t>Tires quickly during neuro exam/walk</a:t>
            </a:r>
          </a:p>
          <a:p>
            <a:r>
              <a:rPr lang="en-US" dirty="0" err="1"/>
              <a:t>Bloodgas</a:t>
            </a:r>
            <a:r>
              <a:rPr lang="en-US" dirty="0"/>
              <a:t>/ </a:t>
            </a:r>
            <a:r>
              <a:rPr lang="en-US" dirty="0" err="1"/>
              <a:t>Qats</a:t>
            </a:r>
            <a:r>
              <a:rPr lang="en-US" dirty="0"/>
              <a:t>: See Handout </a:t>
            </a:r>
          </a:p>
        </p:txBody>
      </p:sp>
      <p:sp>
        <p:nvSpPr>
          <p:cNvPr id="5" name="Text Placeholder 4"/>
          <p:cNvSpPr>
            <a:spLocks noGrp="1"/>
          </p:cNvSpPr>
          <p:nvPr>
            <p:ph type="body" sz="quarter" idx="3"/>
          </p:nvPr>
        </p:nvSpPr>
        <p:spPr/>
        <p:txBody>
          <a:bodyPr/>
          <a:lstStyle/>
          <a:p>
            <a:r>
              <a:rPr lang="en-US" dirty="0"/>
              <a:t>Plan </a:t>
            </a:r>
          </a:p>
        </p:txBody>
      </p:sp>
      <p:sp>
        <p:nvSpPr>
          <p:cNvPr id="6" name="Content Placeholder 5"/>
          <p:cNvSpPr>
            <a:spLocks noGrp="1"/>
          </p:cNvSpPr>
          <p:nvPr>
            <p:ph sz="quarter" idx="4"/>
          </p:nvPr>
        </p:nvSpPr>
        <p:spPr/>
        <p:txBody>
          <a:bodyPr>
            <a:normAutofit fontScale="62500" lnSpcReduction="20000"/>
          </a:bodyPr>
          <a:lstStyle/>
          <a:p>
            <a:r>
              <a:rPr lang="en-US" dirty="0"/>
              <a:t>Plasmalyte + 40 </a:t>
            </a:r>
            <a:r>
              <a:rPr lang="en-US" dirty="0" err="1"/>
              <a:t>mEq</a:t>
            </a:r>
            <a:r>
              <a:rPr lang="en-US" dirty="0"/>
              <a:t>/L </a:t>
            </a:r>
            <a:r>
              <a:rPr lang="en-US" dirty="0" err="1"/>
              <a:t>KCl</a:t>
            </a:r>
            <a:r>
              <a:rPr lang="en-US" dirty="0"/>
              <a:t> @ </a:t>
            </a:r>
            <a:r>
              <a:rPr lang="en-US" b="1" dirty="0"/>
              <a:t>30 cc/</a:t>
            </a:r>
            <a:r>
              <a:rPr lang="en-US" b="1" dirty="0" err="1"/>
              <a:t>hr</a:t>
            </a:r>
            <a:r>
              <a:rPr lang="en-US" b="1" dirty="0"/>
              <a:t> </a:t>
            </a:r>
          </a:p>
          <a:p>
            <a:r>
              <a:rPr lang="en-US" dirty="0"/>
              <a:t>Fentanyl CRI (</a:t>
            </a:r>
            <a:r>
              <a:rPr lang="en-US" b="1" dirty="0"/>
              <a:t>3 mcg/kg/</a:t>
            </a:r>
            <a:r>
              <a:rPr lang="en-US" b="1" dirty="0" err="1"/>
              <a:t>hr</a:t>
            </a:r>
            <a:r>
              <a:rPr lang="en-US" dirty="0"/>
              <a:t>)</a:t>
            </a:r>
          </a:p>
          <a:p>
            <a:r>
              <a:rPr lang="en-US" dirty="0"/>
              <a:t>Lidocaine (</a:t>
            </a:r>
            <a:r>
              <a:rPr lang="en-US" b="1" dirty="0"/>
              <a:t>25 mcg/kg/min</a:t>
            </a:r>
            <a:r>
              <a:rPr lang="en-US" dirty="0"/>
              <a:t>)</a:t>
            </a:r>
          </a:p>
          <a:p>
            <a:r>
              <a:rPr lang="en-US" dirty="0"/>
              <a:t>Metoclopramide CRI (2 mg/kg/day)</a:t>
            </a:r>
          </a:p>
          <a:p>
            <a:r>
              <a:rPr lang="en-US" b="1" dirty="0" err="1"/>
              <a:t>Dexmedetomidine</a:t>
            </a:r>
            <a:r>
              <a:rPr lang="en-US" b="1" dirty="0"/>
              <a:t> CRI (1 mcg/kg/</a:t>
            </a:r>
            <a:r>
              <a:rPr lang="en-US" b="1" dirty="0" err="1"/>
              <a:t>hr</a:t>
            </a:r>
            <a:r>
              <a:rPr lang="en-US" b="1" dirty="0"/>
              <a:t>)</a:t>
            </a:r>
            <a:r>
              <a:rPr lang="en-US" dirty="0"/>
              <a:t> </a:t>
            </a:r>
          </a:p>
          <a:p>
            <a:r>
              <a:rPr lang="en-US" b="1" dirty="0"/>
              <a:t>D/C Ketamine CRI</a:t>
            </a:r>
            <a:r>
              <a:rPr lang="en-US" dirty="0"/>
              <a:t> </a:t>
            </a:r>
          </a:p>
          <a:p>
            <a:r>
              <a:rPr lang="en-US" dirty="0"/>
              <a:t>Clinicare via NG @ 6 cc/hour </a:t>
            </a:r>
          </a:p>
          <a:p>
            <a:r>
              <a:rPr lang="en-US" dirty="0" err="1"/>
              <a:t>Enrofloxacin</a:t>
            </a:r>
            <a:r>
              <a:rPr lang="en-US" dirty="0"/>
              <a:t>, </a:t>
            </a:r>
            <a:r>
              <a:rPr lang="en-US" dirty="0" err="1"/>
              <a:t>Unasyn</a:t>
            </a:r>
            <a:r>
              <a:rPr lang="en-US" dirty="0"/>
              <a:t>, Metronidazole</a:t>
            </a:r>
          </a:p>
          <a:p>
            <a:r>
              <a:rPr lang="en-US" dirty="0"/>
              <a:t>Cerenia, Pantoprazole</a:t>
            </a:r>
          </a:p>
          <a:p>
            <a:r>
              <a:rPr lang="en-US" b="1" dirty="0"/>
              <a:t>Trazadone 25 mg via NG tube PRN </a:t>
            </a:r>
          </a:p>
          <a:p>
            <a:r>
              <a:rPr lang="en-US" b="1" dirty="0"/>
              <a:t>Lube eyes q6hrs</a:t>
            </a:r>
          </a:p>
        </p:txBody>
      </p:sp>
    </p:spTree>
    <p:extLst>
      <p:ext uri="{BB962C8B-B14F-4D97-AF65-F5344CB8AC3E}">
        <p14:creationId xmlns:p14="http://schemas.microsoft.com/office/powerpoint/2010/main" val="35221198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446048" y="373255"/>
            <a:ext cx="9723864" cy="6293460"/>
          </a:xfrm>
        </p:spPr>
      </p:pic>
    </p:spTree>
    <p:extLst>
      <p:ext uri="{BB962C8B-B14F-4D97-AF65-F5344CB8AC3E}">
        <p14:creationId xmlns:p14="http://schemas.microsoft.com/office/powerpoint/2010/main" val="16323414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CBC/CHEM </a:t>
            </a:r>
          </a:p>
        </p:txBody>
      </p:sp>
      <p:sp>
        <p:nvSpPr>
          <p:cNvPr id="3" name="Text Placeholder 2"/>
          <p:cNvSpPr>
            <a:spLocks noGrp="1"/>
          </p:cNvSpPr>
          <p:nvPr>
            <p:ph type="body" idx="1"/>
          </p:nvPr>
        </p:nvSpPr>
        <p:spPr/>
        <p:txBody>
          <a:bodyPr/>
          <a:lstStyle/>
          <a:p>
            <a:r>
              <a:rPr lang="en-US" dirty="0"/>
              <a:t>CHEM	</a:t>
            </a:r>
          </a:p>
        </p:txBody>
      </p:sp>
      <p:pic>
        <p:nvPicPr>
          <p:cNvPr id="7" name="Content Placeholder 6"/>
          <p:cNvPicPr>
            <a:picLocks noGrp="1" noChangeAspect="1"/>
          </p:cNvPicPr>
          <p:nvPr>
            <p:ph sz="half" idx="2"/>
          </p:nvPr>
        </p:nvPicPr>
        <p:blipFill>
          <a:blip r:embed="rId2"/>
          <a:stretch>
            <a:fillRect/>
          </a:stretch>
        </p:blipFill>
        <p:spPr>
          <a:xfrm>
            <a:off x="1980300" y="3294063"/>
            <a:ext cx="3008958" cy="2840037"/>
          </a:xfrm>
          <a:prstGeom prst="rect">
            <a:avLst/>
          </a:prstGeom>
        </p:spPr>
      </p:pic>
      <p:sp>
        <p:nvSpPr>
          <p:cNvPr id="5" name="Text Placeholder 4"/>
          <p:cNvSpPr>
            <a:spLocks noGrp="1"/>
          </p:cNvSpPr>
          <p:nvPr>
            <p:ph type="body" sz="quarter" idx="3"/>
          </p:nvPr>
        </p:nvSpPr>
        <p:spPr/>
        <p:txBody>
          <a:bodyPr/>
          <a:lstStyle/>
          <a:p>
            <a:r>
              <a:rPr lang="en-US" dirty="0"/>
              <a:t>CBC</a:t>
            </a:r>
          </a:p>
        </p:txBody>
      </p:sp>
      <p:pic>
        <p:nvPicPr>
          <p:cNvPr id="11" name="Content Placeholder 10"/>
          <p:cNvPicPr>
            <a:picLocks noGrp="1" noChangeAspect="1"/>
          </p:cNvPicPr>
          <p:nvPr>
            <p:ph sz="quarter" idx="4"/>
          </p:nvPr>
        </p:nvPicPr>
        <p:blipFill>
          <a:blip r:embed="rId3"/>
          <a:stretch>
            <a:fillRect/>
          </a:stretch>
        </p:blipFill>
        <p:spPr>
          <a:xfrm>
            <a:off x="6653322" y="3179763"/>
            <a:ext cx="3935193" cy="2840037"/>
          </a:xfrm>
          <a:prstGeom prst="rect">
            <a:avLst/>
          </a:prstGeom>
        </p:spPr>
      </p:pic>
    </p:spTree>
    <p:extLst>
      <p:ext uri="{BB962C8B-B14F-4D97-AF65-F5344CB8AC3E}">
        <p14:creationId xmlns:p14="http://schemas.microsoft.com/office/powerpoint/2010/main" val="8687201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Signalment</a:t>
            </a:r>
            <a:r>
              <a:rPr lang="en-US" dirty="0"/>
              <a:t> and History </a:t>
            </a:r>
          </a:p>
        </p:txBody>
      </p:sp>
      <p:sp>
        <p:nvSpPr>
          <p:cNvPr id="3" name="Content Placeholder 2"/>
          <p:cNvSpPr>
            <a:spLocks noGrp="1"/>
          </p:cNvSpPr>
          <p:nvPr>
            <p:ph idx="1"/>
          </p:nvPr>
        </p:nvSpPr>
        <p:spPr/>
        <p:txBody>
          <a:bodyPr vert="horz" lIns="91440" tIns="45720" rIns="91440" bIns="45720" rtlCol="0" anchor="t">
            <a:normAutofit/>
          </a:bodyPr>
          <a:lstStyle/>
          <a:p>
            <a:r>
              <a:rPr lang="en-US" dirty="0"/>
              <a:t>9 YO FS Poodle</a:t>
            </a:r>
          </a:p>
          <a:p>
            <a:r>
              <a:rPr lang="en-US" dirty="0"/>
              <a:t>2 day history of vomiting &amp; lethargy</a:t>
            </a:r>
          </a:p>
          <a:p>
            <a:r>
              <a:rPr lang="en-US" dirty="0"/>
              <a:t>RDVM referred for suspect ruptured gallbladder mucocele </a:t>
            </a:r>
          </a:p>
        </p:txBody>
      </p:sp>
    </p:spTree>
    <p:extLst>
      <p:ext uri="{BB962C8B-B14F-4D97-AF65-F5344CB8AC3E}">
        <p14:creationId xmlns:p14="http://schemas.microsoft.com/office/powerpoint/2010/main" val="25273923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err="1" smtClean="0"/>
              <a:t>Clin</a:t>
            </a:r>
            <a:r>
              <a:rPr lang="en-US" dirty="0" smtClean="0"/>
              <a:t> Path Cytology of peritoneal fluid </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61977" y="2603500"/>
            <a:ext cx="5348859" cy="3416300"/>
          </a:xfrm>
        </p:spPr>
      </p:pic>
    </p:spTree>
    <p:extLst>
      <p:ext uri="{BB962C8B-B14F-4D97-AF65-F5344CB8AC3E}">
        <p14:creationId xmlns:p14="http://schemas.microsoft.com/office/powerpoint/2010/main" val="4545939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5/1: 2 days post op </a:t>
            </a:r>
          </a:p>
        </p:txBody>
      </p:sp>
      <p:sp>
        <p:nvSpPr>
          <p:cNvPr id="3" name="Text Placeholder 2"/>
          <p:cNvSpPr>
            <a:spLocks noGrp="1"/>
          </p:cNvSpPr>
          <p:nvPr>
            <p:ph type="body" idx="1"/>
          </p:nvPr>
        </p:nvSpPr>
        <p:spPr/>
        <p:txBody>
          <a:bodyPr/>
          <a:lstStyle/>
          <a:p>
            <a:r>
              <a:rPr lang="en-US" dirty="0"/>
              <a:t>PE</a:t>
            </a:r>
          </a:p>
        </p:txBody>
      </p:sp>
      <p:sp>
        <p:nvSpPr>
          <p:cNvPr id="4" name="Content Placeholder 3"/>
          <p:cNvSpPr>
            <a:spLocks noGrp="1"/>
          </p:cNvSpPr>
          <p:nvPr>
            <p:ph sz="half" idx="2"/>
          </p:nvPr>
        </p:nvSpPr>
        <p:spPr/>
        <p:txBody>
          <a:bodyPr>
            <a:normAutofit fontScale="55000" lnSpcReduction="20000"/>
          </a:bodyPr>
          <a:lstStyle/>
          <a:p>
            <a:r>
              <a:rPr lang="en-US" dirty="0"/>
              <a:t>Unchanged </a:t>
            </a:r>
          </a:p>
          <a:p>
            <a:r>
              <a:rPr lang="en-US" dirty="0"/>
              <a:t>More quiet, less anxious </a:t>
            </a:r>
          </a:p>
          <a:p>
            <a:r>
              <a:rPr lang="en-US" dirty="0"/>
              <a:t>HR 140-152 bpm throughout the day</a:t>
            </a:r>
          </a:p>
          <a:p>
            <a:r>
              <a:rPr lang="en-US" dirty="0"/>
              <a:t>No </a:t>
            </a:r>
            <a:r>
              <a:rPr lang="en-US" dirty="0" err="1"/>
              <a:t>regurge</a:t>
            </a:r>
            <a:r>
              <a:rPr lang="en-US" dirty="0"/>
              <a:t> since 4 PM the day before </a:t>
            </a:r>
          </a:p>
          <a:p>
            <a:r>
              <a:rPr lang="en-US" dirty="0"/>
              <a:t>BP = 131/75 (90) SpO2 = 94%</a:t>
            </a:r>
          </a:p>
          <a:p>
            <a:r>
              <a:rPr lang="en-US" dirty="0"/>
              <a:t>AFAST: mild volume free fluid, moderate ileus with hypoechoic fluid in stomach and moderate gastric distension, mesenteric edema/peritonitis present </a:t>
            </a:r>
          </a:p>
          <a:p>
            <a:r>
              <a:rPr lang="en-US" dirty="0"/>
              <a:t>TFAST: No free fluid, glide present, normal lungs except small area (right middle lung lobe area) caudal to heart, suspect atelectasis </a:t>
            </a:r>
          </a:p>
          <a:p>
            <a:r>
              <a:rPr lang="en-US" dirty="0"/>
              <a:t>FS =44% (33-66%), LA:Ao = 1.15: 1 </a:t>
            </a:r>
          </a:p>
          <a:p>
            <a:r>
              <a:rPr lang="en-US" dirty="0"/>
              <a:t>Eagerly ate 1 tbsp. of warm chicken baby food at 4 AM (5/2) </a:t>
            </a:r>
          </a:p>
        </p:txBody>
      </p:sp>
      <p:sp>
        <p:nvSpPr>
          <p:cNvPr id="5" name="Text Placeholder 4"/>
          <p:cNvSpPr>
            <a:spLocks noGrp="1"/>
          </p:cNvSpPr>
          <p:nvPr>
            <p:ph type="body" sz="quarter" idx="3"/>
          </p:nvPr>
        </p:nvSpPr>
        <p:spPr/>
        <p:txBody>
          <a:bodyPr/>
          <a:lstStyle/>
          <a:p>
            <a:r>
              <a:rPr lang="en-US" dirty="0"/>
              <a:t>Plan </a:t>
            </a:r>
          </a:p>
        </p:txBody>
      </p:sp>
      <p:sp>
        <p:nvSpPr>
          <p:cNvPr id="6" name="Content Placeholder 5"/>
          <p:cNvSpPr>
            <a:spLocks noGrp="1"/>
          </p:cNvSpPr>
          <p:nvPr>
            <p:ph sz="quarter" idx="4"/>
          </p:nvPr>
        </p:nvSpPr>
        <p:spPr/>
        <p:txBody>
          <a:bodyPr>
            <a:normAutofit fontScale="92500" lnSpcReduction="20000"/>
          </a:bodyPr>
          <a:lstStyle/>
          <a:p>
            <a:r>
              <a:rPr lang="en-US" dirty="0"/>
              <a:t>Plasmalyte + </a:t>
            </a:r>
            <a:r>
              <a:rPr lang="en-US" b="1" dirty="0"/>
              <a:t>20 </a:t>
            </a:r>
            <a:r>
              <a:rPr lang="en-US" b="1" dirty="0" err="1"/>
              <a:t>mEq</a:t>
            </a:r>
            <a:r>
              <a:rPr lang="en-US" b="1" dirty="0"/>
              <a:t>/L </a:t>
            </a:r>
            <a:r>
              <a:rPr lang="en-US" b="1" dirty="0" err="1"/>
              <a:t>KCl</a:t>
            </a:r>
            <a:r>
              <a:rPr lang="en-US" b="1" dirty="0"/>
              <a:t> </a:t>
            </a:r>
            <a:r>
              <a:rPr lang="en-US" dirty="0"/>
              <a:t>@ 30 cc/</a:t>
            </a:r>
            <a:r>
              <a:rPr lang="en-US" dirty="0" err="1"/>
              <a:t>hr</a:t>
            </a:r>
            <a:endParaRPr lang="en-US" dirty="0"/>
          </a:p>
          <a:p>
            <a:r>
              <a:rPr lang="en-US" dirty="0"/>
              <a:t>Decrease Fentanyl CRI (</a:t>
            </a:r>
            <a:r>
              <a:rPr lang="en-US" b="1" dirty="0"/>
              <a:t>2 mcg/kg/</a:t>
            </a:r>
            <a:r>
              <a:rPr lang="en-US" b="1" dirty="0" err="1"/>
              <a:t>hr</a:t>
            </a:r>
            <a:r>
              <a:rPr lang="en-US" dirty="0"/>
              <a:t>)</a:t>
            </a:r>
          </a:p>
          <a:p>
            <a:r>
              <a:rPr lang="en-US" dirty="0"/>
              <a:t>Lidocaine CRI (25 mcg/kg/min)</a:t>
            </a:r>
          </a:p>
          <a:p>
            <a:r>
              <a:rPr lang="en-US" dirty="0"/>
              <a:t>Metoclopramide CRI (1 mg/kg/day) </a:t>
            </a:r>
          </a:p>
          <a:p>
            <a:r>
              <a:rPr lang="en-US" dirty="0"/>
              <a:t>Decrease </a:t>
            </a:r>
            <a:r>
              <a:rPr lang="en-US" dirty="0" err="1"/>
              <a:t>dexmedetomidine</a:t>
            </a:r>
            <a:r>
              <a:rPr lang="en-US" dirty="0"/>
              <a:t> CRI (</a:t>
            </a:r>
            <a:r>
              <a:rPr lang="en-US" b="1" dirty="0"/>
              <a:t>0.5 mcg/kg/</a:t>
            </a:r>
            <a:r>
              <a:rPr lang="en-US" b="1" dirty="0" err="1"/>
              <a:t>hr</a:t>
            </a:r>
            <a:r>
              <a:rPr lang="en-US" dirty="0"/>
              <a:t>)</a:t>
            </a:r>
          </a:p>
          <a:p>
            <a:r>
              <a:rPr lang="en-US" dirty="0"/>
              <a:t>Continue with Clinicare, </a:t>
            </a:r>
            <a:r>
              <a:rPr lang="en-US" dirty="0" err="1"/>
              <a:t>Enro</a:t>
            </a:r>
            <a:r>
              <a:rPr lang="en-US" dirty="0"/>
              <a:t>, Metro, </a:t>
            </a:r>
            <a:r>
              <a:rPr lang="en-US" dirty="0" err="1"/>
              <a:t>Unasyn</a:t>
            </a:r>
            <a:r>
              <a:rPr lang="en-US" dirty="0"/>
              <a:t>, Cerenia, Trazadone</a:t>
            </a:r>
          </a:p>
          <a:p>
            <a:r>
              <a:rPr lang="en-US" b="1" dirty="0"/>
              <a:t>D/C Pantoprazole </a:t>
            </a:r>
          </a:p>
        </p:txBody>
      </p:sp>
    </p:spTree>
    <p:extLst>
      <p:ext uri="{BB962C8B-B14F-4D97-AF65-F5344CB8AC3E}">
        <p14:creationId xmlns:p14="http://schemas.microsoft.com/office/powerpoint/2010/main" val="38591806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769434" y="518220"/>
            <a:ext cx="9490355" cy="6105603"/>
          </a:xfrm>
        </p:spPr>
      </p:pic>
    </p:spTree>
    <p:extLst>
      <p:ext uri="{BB962C8B-B14F-4D97-AF65-F5344CB8AC3E}">
        <p14:creationId xmlns:p14="http://schemas.microsoft.com/office/powerpoint/2010/main" val="12623793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5/2: 3 days post op </a:t>
            </a:r>
            <a:br>
              <a:rPr lang="en-US" dirty="0"/>
            </a:br>
            <a:endParaRPr lang="en-US" dirty="0"/>
          </a:p>
        </p:txBody>
      </p:sp>
      <p:sp>
        <p:nvSpPr>
          <p:cNvPr id="3" name="Text Placeholder 2"/>
          <p:cNvSpPr>
            <a:spLocks noGrp="1"/>
          </p:cNvSpPr>
          <p:nvPr>
            <p:ph type="body" idx="1"/>
          </p:nvPr>
        </p:nvSpPr>
        <p:spPr/>
        <p:txBody>
          <a:bodyPr/>
          <a:lstStyle/>
          <a:p>
            <a:endParaRPr lang="en-US"/>
          </a:p>
        </p:txBody>
      </p:sp>
      <p:sp>
        <p:nvSpPr>
          <p:cNvPr id="4" name="Content Placeholder 3"/>
          <p:cNvSpPr>
            <a:spLocks noGrp="1"/>
          </p:cNvSpPr>
          <p:nvPr>
            <p:ph sz="half" idx="2"/>
          </p:nvPr>
        </p:nvSpPr>
        <p:spPr/>
        <p:txBody>
          <a:bodyPr>
            <a:normAutofit fontScale="92500" lnSpcReduction="10000"/>
          </a:bodyPr>
          <a:lstStyle/>
          <a:p>
            <a:r>
              <a:rPr lang="en-US" dirty="0"/>
              <a:t>Had eaten baby food night before </a:t>
            </a:r>
          </a:p>
          <a:p>
            <a:r>
              <a:rPr lang="en-US" dirty="0"/>
              <a:t>No </a:t>
            </a:r>
            <a:r>
              <a:rPr lang="en-US" dirty="0" err="1"/>
              <a:t>regurge</a:t>
            </a:r>
            <a:r>
              <a:rPr lang="en-US" dirty="0"/>
              <a:t> through night but in AM walk </a:t>
            </a:r>
            <a:r>
              <a:rPr lang="en-US" dirty="0" err="1"/>
              <a:t>regurge</a:t>
            </a:r>
            <a:r>
              <a:rPr lang="en-US" dirty="0"/>
              <a:t> ~ 3 </a:t>
            </a:r>
            <a:r>
              <a:rPr lang="en-US" dirty="0" err="1"/>
              <a:t>mLs</a:t>
            </a:r>
            <a:r>
              <a:rPr lang="en-US" dirty="0"/>
              <a:t> </a:t>
            </a:r>
          </a:p>
          <a:p>
            <a:r>
              <a:rPr lang="en-US" dirty="0"/>
              <a:t>NG tube in place with small amount of dark yellow discharge </a:t>
            </a:r>
          </a:p>
          <a:p>
            <a:r>
              <a:rPr lang="en-US" dirty="0"/>
              <a:t>BP = 142/75 (99)  SpO2 =94 % </a:t>
            </a:r>
          </a:p>
          <a:p>
            <a:r>
              <a:rPr lang="en-US" dirty="0"/>
              <a:t>Still tachypneic and panting </a:t>
            </a:r>
          </a:p>
          <a:p>
            <a:r>
              <a:rPr lang="en-US" dirty="0"/>
              <a:t>Abdomen moderately tense but not painful </a:t>
            </a:r>
          </a:p>
        </p:txBody>
      </p:sp>
      <p:sp>
        <p:nvSpPr>
          <p:cNvPr id="5" name="Text Placeholder 4"/>
          <p:cNvSpPr>
            <a:spLocks noGrp="1"/>
          </p:cNvSpPr>
          <p:nvPr>
            <p:ph type="body" sz="quarter" idx="3"/>
          </p:nvPr>
        </p:nvSpPr>
        <p:spPr/>
        <p:txBody>
          <a:bodyPr/>
          <a:lstStyle/>
          <a:p>
            <a:r>
              <a:rPr lang="en-US" dirty="0"/>
              <a:t>Plan: </a:t>
            </a:r>
          </a:p>
        </p:txBody>
      </p:sp>
      <p:sp>
        <p:nvSpPr>
          <p:cNvPr id="6" name="Content Placeholder 5"/>
          <p:cNvSpPr>
            <a:spLocks noGrp="1"/>
          </p:cNvSpPr>
          <p:nvPr>
            <p:ph sz="quarter" idx="4"/>
          </p:nvPr>
        </p:nvSpPr>
        <p:spPr/>
        <p:txBody>
          <a:bodyPr/>
          <a:lstStyle/>
          <a:p>
            <a:r>
              <a:rPr lang="en-US" dirty="0"/>
              <a:t>Plasmalyte + 20 </a:t>
            </a:r>
            <a:r>
              <a:rPr lang="en-US" dirty="0" err="1"/>
              <a:t>mEq</a:t>
            </a:r>
            <a:r>
              <a:rPr lang="en-US" dirty="0"/>
              <a:t>/L </a:t>
            </a:r>
            <a:r>
              <a:rPr lang="en-US" dirty="0" err="1"/>
              <a:t>KCl</a:t>
            </a:r>
            <a:r>
              <a:rPr lang="en-US" dirty="0"/>
              <a:t> @ 30 cc/</a:t>
            </a:r>
            <a:r>
              <a:rPr lang="en-US" dirty="0" err="1"/>
              <a:t>jr</a:t>
            </a:r>
            <a:r>
              <a:rPr lang="en-US" dirty="0"/>
              <a:t> </a:t>
            </a:r>
          </a:p>
          <a:p>
            <a:r>
              <a:rPr lang="en-US" dirty="0"/>
              <a:t>Fentanyl, Lidocaine</a:t>
            </a:r>
          </a:p>
          <a:p>
            <a:r>
              <a:rPr lang="en-US" dirty="0"/>
              <a:t>Metoclopramide CRI 1 mg/</a:t>
            </a:r>
            <a:r>
              <a:rPr lang="en-US" dirty="0" err="1"/>
              <a:t>hr</a:t>
            </a:r>
            <a:r>
              <a:rPr lang="en-US" dirty="0"/>
              <a:t> </a:t>
            </a:r>
          </a:p>
          <a:p>
            <a:r>
              <a:rPr lang="en-US" dirty="0" err="1"/>
              <a:t>Dexmedetomidine</a:t>
            </a:r>
            <a:r>
              <a:rPr lang="en-US" dirty="0"/>
              <a:t> CRI 5 mcg/</a:t>
            </a:r>
            <a:r>
              <a:rPr lang="en-US" dirty="0" err="1"/>
              <a:t>hr</a:t>
            </a:r>
            <a:r>
              <a:rPr lang="en-US" dirty="0"/>
              <a:t> </a:t>
            </a:r>
          </a:p>
          <a:p>
            <a:r>
              <a:rPr lang="en-US" dirty="0" err="1"/>
              <a:t>Clnicare</a:t>
            </a:r>
            <a:r>
              <a:rPr lang="en-US" dirty="0"/>
              <a:t> 6 cc/</a:t>
            </a:r>
            <a:r>
              <a:rPr lang="en-US" dirty="0" err="1"/>
              <a:t>hr</a:t>
            </a:r>
            <a:r>
              <a:rPr lang="en-US" dirty="0"/>
              <a:t> </a:t>
            </a:r>
          </a:p>
          <a:p>
            <a:r>
              <a:rPr lang="en-US" dirty="0" err="1"/>
              <a:t>Enro</a:t>
            </a:r>
            <a:r>
              <a:rPr lang="en-US" dirty="0"/>
              <a:t>, </a:t>
            </a:r>
            <a:r>
              <a:rPr lang="en-US" dirty="0" err="1"/>
              <a:t>Unasyn</a:t>
            </a:r>
            <a:r>
              <a:rPr lang="en-US" dirty="0"/>
              <a:t>, Metro, Cerenia, Trazadone continued. </a:t>
            </a:r>
          </a:p>
        </p:txBody>
      </p:sp>
    </p:spTree>
    <p:extLst>
      <p:ext uri="{BB962C8B-B14F-4D97-AF65-F5344CB8AC3E}">
        <p14:creationId xmlns:p14="http://schemas.microsoft.com/office/powerpoint/2010/main" val="41152768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5/2 Flow Sheet MIA </a:t>
            </a:r>
            <a:r>
              <a:rPr lang="en-US" dirty="0">
                <a:sym typeface="Wingdings" panose="05000000000000000000" pitchFamily="2" charset="2"/>
              </a:rPr>
              <a:t> </a:t>
            </a:r>
            <a:endParaRPr lang="en-US" dirty="0"/>
          </a:p>
        </p:txBody>
      </p:sp>
      <p:sp>
        <p:nvSpPr>
          <p:cNvPr id="8" name="Content Placeholder 7"/>
          <p:cNvSpPr>
            <a:spLocks noGrp="1"/>
          </p:cNvSpPr>
          <p:nvPr>
            <p:ph idx="1"/>
          </p:nvPr>
        </p:nvSpPr>
        <p:spPr/>
        <p:txBody>
          <a:bodyPr/>
          <a:lstStyle/>
          <a:p>
            <a:endParaRPr lang="en-US"/>
          </a:p>
        </p:txBody>
      </p:sp>
    </p:spTree>
    <p:extLst>
      <p:ext uri="{BB962C8B-B14F-4D97-AF65-F5344CB8AC3E}">
        <p14:creationId xmlns:p14="http://schemas.microsoft.com/office/powerpoint/2010/main" val="42439779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sz="half" idx="1"/>
          </p:nvPr>
        </p:nvPicPr>
        <p:blipFill>
          <a:blip r:embed="rId2"/>
          <a:stretch>
            <a:fillRect/>
          </a:stretch>
        </p:blipFill>
        <p:spPr>
          <a:xfrm>
            <a:off x="1155700" y="2639839"/>
            <a:ext cx="4824413" cy="3343622"/>
          </a:xfrm>
          <a:prstGeom prst="rect">
            <a:avLst/>
          </a:prstGeom>
        </p:spPr>
      </p:pic>
      <p:pic>
        <p:nvPicPr>
          <p:cNvPr id="6" name="Content Placeholder 5"/>
          <p:cNvPicPr>
            <a:picLocks noGrp="1" noChangeAspect="1"/>
          </p:cNvPicPr>
          <p:nvPr>
            <p:ph sz="half" idx="2"/>
          </p:nvPr>
        </p:nvPicPr>
        <p:blipFill>
          <a:blip r:embed="rId3"/>
          <a:stretch>
            <a:fillRect/>
          </a:stretch>
        </p:blipFill>
        <p:spPr>
          <a:xfrm>
            <a:off x="6254084" y="2603500"/>
            <a:ext cx="4733670" cy="3416300"/>
          </a:xfrm>
          <a:prstGeom prst="rect">
            <a:avLst/>
          </a:prstGeom>
        </p:spPr>
      </p:pic>
    </p:spTree>
    <p:extLst>
      <p:ext uri="{BB962C8B-B14F-4D97-AF65-F5344CB8AC3E}">
        <p14:creationId xmlns:p14="http://schemas.microsoft.com/office/powerpoint/2010/main" val="3975653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Abdominal ultrasound on 5/2 </a:t>
            </a:r>
          </a:p>
        </p:txBody>
      </p:sp>
      <p:sp>
        <p:nvSpPr>
          <p:cNvPr id="3" name="Content Placeholder 2"/>
          <p:cNvSpPr>
            <a:spLocks noGrp="1"/>
          </p:cNvSpPr>
          <p:nvPr>
            <p:ph idx="1"/>
          </p:nvPr>
        </p:nvSpPr>
        <p:spPr/>
        <p:txBody>
          <a:bodyPr>
            <a:normAutofit fontScale="92500" lnSpcReduction="20000"/>
          </a:bodyPr>
          <a:lstStyle/>
          <a:p>
            <a:r>
              <a:rPr lang="en-US" dirty="0"/>
              <a:t>New, moderate volume, echoic </a:t>
            </a:r>
            <a:r>
              <a:rPr lang="en-US" dirty="0" smtClean="0"/>
              <a:t>peritoneal </a:t>
            </a:r>
            <a:r>
              <a:rPr lang="en-US" dirty="0"/>
              <a:t>fluid and diffuse hyperechoic mesentery </a:t>
            </a:r>
          </a:p>
          <a:p>
            <a:r>
              <a:rPr lang="en-US" dirty="0"/>
              <a:t>Post surgical cholecystectomy and bile duct closure without deterioration of the bile duct region </a:t>
            </a:r>
          </a:p>
          <a:p>
            <a:r>
              <a:rPr lang="en-US" dirty="0"/>
              <a:t>New moderately enlarged hypoechoic pancreas with focal hyperechoic </a:t>
            </a:r>
            <a:r>
              <a:rPr lang="en-US" dirty="0" smtClean="0"/>
              <a:t>mesentery </a:t>
            </a:r>
            <a:endParaRPr lang="en-US" dirty="0"/>
          </a:p>
          <a:p>
            <a:r>
              <a:rPr lang="en-US" dirty="0"/>
              <a:t>New mild lymphadenopathy, pancreaticoduodenal (reactive)</a:t>
            </a:r>
          </a:p>
          <a:p>
            <a:r>
              <a:rPr lang="en-US" dirty="0"/>
              <a:t>Degenerative change, bilateral kidneys and similar mild </a:t>
            </a:r>
            <a:r>
              <a:rPr lang="en-US" dirty="0" err="1"/>
              <a:t>pyelectasia</a:t>
            </a:r>
            <a:r>
              <a:rPr lang="en-US" dirty="0"/>
              <a:t> </a:t>
            </a:r>
          </a:p>
          <a:p>
            <a:r>
              <a:rPr lang="en-US" dirty="0"/>
              <a:t>Resolved splenic nodules.</a:t>
            </a:r>
          </a:p>
          <a:p>
            <a:r>
              <a:rPr lang="en-US" dirty="0"/>
              <a:t>Conclusions: </a:t>
            </a:r>
            <a:r>
              <a:rPr lang="en-US" dirty="0" smtClean="0"/>
              <a:t>consisting </a:t>
            </a:r>
            <a:r>
              <a:rPr lang="en-US" dirty="0"/>
              <a:t>with pancreatitis. </a:t>
            </a:r>
            <a:r>
              <a:rPr lang="en-US" dirty="0" smtClean="0"/>
              <a:t>Definitive </a:t>
            </a:r>
            <a:r>
              <a:rPr lang="en-US" dirty="0"/>
              <a:t>cause for AKI not determined. In view of mild </a:t>
            </a:r>
            <a:r>
              <a:rPr lang="en-US" dirty="0" err="1"/>
              <a:t>pyelectasia</a:t>
            </a:r>
            <a:r>
              <a:rPr lang="en-US" dirty="0"/>
              <a:t>, if the patient has UTI, pyelonephritis is possible. </a:t>
            </a:r>
          </a:p>
        </p:txBody>
      </p:sp>
    </p:spTree>
    <p:extLst>
      <p:ext uri="{BB962C8B-B14F-4D97-AF65-F5344CB8AC3E}">
        <p14:creationId xmlns:p14="http://schemas.microsoft.com/office/powerpoint/2010/main" val="28424646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409284" y="2603500"/>
            <a:ext cx="4317244" cy="3416300"/>
          </a:xfrm>
        </p:spPr>
      </p:pic>
      <p:pic>
        <p:nvPicPr>
          <p:cNvPr id="6" name="Content Placeholder 5"/>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208713" y="3389191"/>
            <a:ext cx="4824412" cy="1844918"/>
          </a:xfrm>
        </p:spPr>
      </p:pic>
    </p:spTree>
    <p:extLst>
      <p:ext uri="{BB962C8B-B14F-4D97-AF65-F5344CB8AC3E}">
        <p14:creationId xmlns:p14="http://schemas.microsoft.com/office/powerpoint/2010/main" val="225184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5/3: 4 days post op </a:t>
            </a:r>
          </a:p>
        </p:txBody>
      </p:sp>
      <p:sp>
        <p:nvSpPr>
          <p:cNvPr id="3" name="Text Placeholder 2"/>
          <p:cNvSpPr>
            <a:spLocks noGrp="1"/>
          </p:cNvSpPr>
          <p:nvPr>
            <p:ph type="body" idx="1"/>
          </p:nvPr>
        </p:nvSpPr>
        <p:spPr/>
        <p:txBody>
          <a:bodyPr/>
          <a:lstStyle/>
          <a:p>
            <a:endParaRPr lang="en-US" dirty="0"/>
          </a:p>
        </p:txBody>
      </p:sp>
      <p:sp>
        <p:nvSpPr>
          <p:cNvPr id="4" name="Content Placeholder 3"/>
          <p:cNvSpPr>
            <a:spLocks noGrp="1"/>
          </p:cNvSpPr>
          <p:nvPr>
            <p:ph sz="half" idx="2"/>
          </p:nvPr>
        </p:nvSpPr>
        <p:spPr/>
        <p:txBody>
          <a:bodyPr>
            <a:normAutofit fontScale="85000" lnSpcReduction="20000"/>
          </a:bodyPr>
          <a:lstStyle/>
          <a:p>
            <a:r>
              <a:rPr lang="en-US" dirty="0" err="1"/>
              <a:t>Regurge</a:t>
            </a:r>
            <a:r>
              <a:rPr lang="en-US" dirty="0"/>
              <a:t> 10:30 AM, Melena 4 AM (5/4)</a:t>
            </a:r>
          </a:p>
          <a:p>
            <a:r>
              <a:rPr lang="en-US" dirty="0"/>
              <a:t>Orange colored urine 6 PM </a:t>
            </a:r>
          </a:p>
          <a:p>
            <a:r>
              <a:rPr lang="en-US" dirty="0"/>
              <a:t>Clinicare reduced to 3 cc/</a:t>
            </a:r>
            <a:r>
              <a:rPr lang="en-US" dirty="0" err="1"/>
              <a:t>hr</a:t>
            </a:r>
            <a:r>
              <a:rPr lang="en-US" dirty="0"/>
              <a:t>, aspirated 300 cc fluid from NG tube </a:t>
            </a:r>
          </a:p>
          <a:p>
            <a:r>
              <a:rPr lang="en-US" dirty="0"/>
              <a:t>Not interested in warmed baby food </a:t>
            </a:r>
          </a:p>
          <a:p>
            <a:r>
              <a:rPr lang="en-US" dirty="0"/>
              <a:t>NG tube had substantial amount of dark yellow discharge at both nostrils </a:t>
            </a:r>
          </a:p>
          <a:p>
            <a:r>
              <a:rPr lang="en-US" dirty="0"/>
              <a:t>Systolic BP = 144 MAP 116 SpO2 94% </a:t>
            </a:r>
          </a:p>
          <a:p>
            <a:r>
              <a:rPr lang="en-US" dirty="0"/>
              <a:t>Abdomen moderately tense on palpation </a:t>
            </a:r>
          </a:p>
          <a:p>
            <a:r>
              <a:rPr lang="en-US" dirty="0"/>
              <a:t>See blood gas </a:t>
            </a:r>
          </a:p>
        </p:txBody>
      </p:sp>
      <p:sp>
        <p:nvSpPr>
          <p:cNvPr id="5" name="Text Placeholder 4"/>
          <p:cNvSpPr>
            <a:spLocks noGrp="1"/>
          </p:cNvSpPr>
          <p:nvPr>
            <p:ph type="body" sz="quarter" idx="3"/>
          </p:nvPr>
        </p:nvSpPr>
        <p:spPr/>
        <p:txBody>
          <a:bodyPr/>
          <a:lstStyle/>
          <a:p>
            <a:endParaRPr lang="en-US"/>
          </a:p>
        </p:txBody>
      </p:sp>
      <p:sp>
        <p:nvSpPr>
          <p:cNvPr id="6" name="Content Placeholder 5"/>
          <p:cNvSpPr>
            <a:spLocks noGrp="1"/>
          </p:cNvSpPr>
          <p:nvPr>
            <p:ph sz="quarter" idx="4"/>
          </p:nvPr>
        </p:nvSpPr>
        <p:spPr/>
        <p:txBody>
          <a:bodyPr>
            <a:normAutofit fontScale="47500" lnSpcReduction="20000"/>
          </a:bodyPr>
          <a:lstStyle/>
          <a:p>
            <a:r>
              <a:rPr lang="en-US" dirty="0"/>
              <a:t>Added </a:t>
            </a:r>
            <a:r>
              <a:rPr lang="en-US" b="1" dirty="0"/>
              <a:t>B vitamin </a:t>
            </a:r>
            <a:r>
              <a:rPr lang="en-US" dirty="0"/>
              <a:t>to P </a:t>
            </a:r>
            <a:r>
              <a:rPr lang="en-US" dirty="0" err="1"/>
              <a:t>lyte</a:t>
            </a:r>
            <a:r>
              <a:rPr lang="en-US" dirty="0"/>
              <a:t> (@ 90 mL/kg/day) + </a:t>
            </a:r>
            <a:r>
              <a:rPr lang="en-US" b="1" dirty="0"/>
              <a:t>40 </a:t>
            </a:r>
            <a:r>
              <a:rPr lang="en-US" b="1" dirty="0" err="1"/>
              <a:t>mEq</a:t>
            </a:r>
            <a:r>
              <a:rPr lang="en-US" b="1" dirty="0"/>
              <a:t>/L </a:t>
            </a:r>
            <a:r>
              <a:rPr lang="en-US" b="1" dirty="0" err="1"/>
              <a:t>KCl</a:t>
            </a:r>
            <a:r>
              <a:rPr lang="en-US" b="1" dirty="0"/>
              <a:t> </a:t>
            </a:r>
          </a:p>
          <a:p>
            <a:r>
              <a:rPr lang="en-US" dirty="0" err="1"/>
              <a:t>Dexmedetomidine</a:t>
            </a:r>
            <a:r>
              <a:rPr lang="en-US" dirty="0"/>
              <a:t> (</a:t>
            </a:r>
            <a:r>
              <a:rPr lang="en-US" b="1" dirty="0"/>
              <a:t>1 mcg/kg/hour</a:t>
            </a:r>
            <a:r>
              <a:rPr lang="en-US" dirty="0"/>
              <a:t>) </a:t>
            </a:r>
          </a:p>
          <a:p>
            <a:r>
              <a:rPr lang="en-US" dirty="0"/>
              <a:t>Clinicare </a:t>
            </a:r>
            <a:r>
              <a:rPr lang="en-US" b="1" dirty="0"/>
              <a:t>3 cc/</a:t>
            </a:r>
            <a:r>
              <a:rPr lang="en-US" b="1" dirty="0" err="1"/>
              <a:t>hr</a:t>
            </a:r>
            <a:endParaRPr lang="en-US" b="1" dirty="0"/>
          </a:p>
          <a:p>
            <a:r>
              <a:rPr lang="en-US" b="1" dirty="0"/>
              <a:t>NAC 140 then 70 mg/kg q8hrs </a:t>
            </a:r>
          </a:p>
          <a:p>
            <a:r>
              <a:rPr lang="en-US" b="1" dirty="0"/>
              <a:t>Vitamin K 0.5 mg/kg SQ q12hrs </a:t>
            </a:r>
          </a:p>
          <a:p>
            <a:r>
              <a:rPr lang="en-US" b="1" dirty="0" err="1"/>
              <a:t>Cisapride</a:t>
            </a:r>
            <a:r>
              <a:rPr lang="en-US" b="1" dirty="0"/>
              <a:t> 0.5 cc PO via NG tube</a:t>
            </a:r>
            <a:r>
              <a:rPr lang="en-US" dirty="0"/>
              <a:t> </a:t>
            </a:r>
          </a:p>
          <a:p>
            <a:r>
              <a:rPr lang="en-US" b="1" dirty="0"/>
              <a:t>Methadone 0.2 mg/kg IV q4hrs and fentanyl D/C</a:t>
            </a:r>
            <a:r>
              <a:rPr lang="en-US" dirty="0"/>
              <a:t> </a:t>
            </a:r>
          </a:p>
          <a:p>
            <a:r>
              <a:rPr lang="en-US" b="1" dirty="0"/>
              <a:t>Ketamine 3 mcg/kg/min </a:t>
            </a:r>
          </a:p>
          <a:p>
            <a:r>
              <a:rPr lang="en-US" b="1" dirty="0"/>
              <a:t>Nebulization q6hrs </a:t>
            </a:r>
          </a:p>
          <a:p>
            <a:r>
              <a:rPr lang="en-US" b="1" dirty="0"/>
              <a:t>Continuous ECG</a:t>
            </a:r>
          </a:p>
          <a:p>
            <a:r>
              <a:rPr lang="en-US" b="1" dirty="0"/>
              <a:t>Pantoprazole 1 mg/kg</a:t>
            </a:r>
          </a:p>
          <a:p>
            <a:r>
              <a:rPr lang="en-US" dirty="0"/>
              <a:t>Metoclopramide, </a:t>
            </a:r>
            <a:r>
              <a:rPr lang="en-US" dirty="0" err="1"/>
              <a:t>Unasyn</a:t>
            </a:r>
            <a:r>
              <a:rPr lang="en-US" dirty="0"/>
              <a:t>, Metro, Cerenia, </a:t>
            </a:r>
            <a:r>
              <a:rPr lang="en-US" dirty="0" err="1"/>
              <a:t>Enro</a:t>
            </a:r>
            <a:r>
              <a:rPr lang="en-US" dirty="0"/>
              <a:t> continued </a:t>
            </a:r>
          </a:p>
        </p:txBody>
      </p:sp>
    </p:spTree>
    <p:extLst>
      <p:ext uri="{BB962C8B-B14F-4D97-AF65-F5344CB8AC3E}">
        <p14:creationId xmlns:p14="http://schemas.microsoft.com/office/powerpoint/2010/main" val="12062235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sz="half" idx="1"/>
          </p:nvPr>
        </p:nvPicPr>
        <p:blipFill>
          <a:blip r:embed="rId2"/>
          <a:stretch>
            <a:fillRect/>
          </a:stretch>
        </p:blipFill>
        <p:spPr>
          <a:xfrm>
            <a:off x="1155700" y="2639839"/>
            <a:ext cx="4824413" cy="3343622"/>
          </a:xfrm>
          <a:prstGeom prst="rect">
            <a:avLst/>
          </a:prstGeom>
        </p:spPr>
      </p:pic>
      <p:pic>
        <p:nvPicPr>
          <p:cNvPr id="7" name="Content Placeholder 6"/>
          <p:cNvPicPr>
            <a:picLocks noGrp="1" noChangeAspect="1"/>
          </p:cNvPicPr>
          <p:nvPr>
            <p:ph sz="half" idx="2"/>
          </p:nvPr>
        </p:nvPicPr>
        <p:blipFill>
          <a:blip r:embed="rId3"/>
          <a:stretch>
            <a:fillRect/>
          </a:stretch>
        </p:blipFill>
        <p:spPr>
          <a:xfrm>
            <a:off x="6254084" y="2603500"/>
            <a:ext cx="4733670" cy="3416300"/>
          </a:xfrm>
          <a:prstGeom prst="rect">
            <a:avLst/>
          </a:prstGeom>
        </p:spPr>
      </p:pic>
    </p:spTree>
    <p:extLst>
      <p:ext uri="{BB962C8B-B14F-4D97-AF65-F5344CB8AC3E}">
        <p14:creationId xmlns:p14="http://schemas.microsoft.com/office/powerpoint/2010/main" val="10645961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RDVM </a:t>
            </a:r>
          </a:p>
        </p:txBody>
      </p:sp>
      <p:sp>
        <p:nvSpPr>
          <p:cNvPr id="3" name="Content Placeholder 2"/>
          <p:cNvSpPr>
            <a:spLocks noGrp="1"/>
          </p:cNvSpPr>
          <p:nvPr>
            <p:ph idx="1"/>
          </p:nvPr>
        </p:nvSpPr>
        <p:spPr/>
        <p:txBody>
          <a:bodyPr/>
          <a:lstStyle/>
          <a:p>
            <a:r>
              <a:rPr lang="en-US" dirty="0"/>
              <a:t>Presentation TPR </a:t>
            </a:r>
          </a:p>
          <a:p>
            <a:pPr lvl="1"/>
            <a:r>
              <a:rPr lang="en-US" dirty="0"/>
              <a:t>T = 103.0 </a:t>
            </a:r>
          </a:p>
          <a:p>
            <a:pPr lvl="1"/>
            <a:r>
              <a:rPr lang="en-US" dirty="0"/>
              <a:t>HR = 144 bpm</a:t>
            </a:r>
          </a:p>
          <a:p>
            <a:r>
              <a:rPr lang="en-US" dirty="0"/>
              <a:t>PE</a:t>
            </a:r>
          </a:p>
          <a:p>
            <a:pPr lvl="1"/>
            <a:r>
              <a:rPr lang="en-US" dirty="0"/>
              <a:t>Lethargic</a:t>
            </a:r>
          </a:p>
          <a:p>
            <a:pPr lvl="1"/>
            <a:r>
              <a:rPr lang="en-US" dirty="0"/>
              <a:t>NOT painful on abdominal palpation at that time </a:t>
            </a:r>
          </a:p>
        </p:txBody>
      </p:sp>
    </p:spTree>
    <p:extLst>
      <p:ext uri="{BB962C8B-B14F-4D97-AF65-F5344CB8AC3E}">
        <p14:creationId xmlns:p14="http://schemas.microsoft.com/office/powerpoint/2010/main" val="39463541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sp>
        <p:nvSpPr>
          <p:cNvPr id="8" name="Content Placeholder 7"/>
          <p:cNvSpPr>
            <a:spLocks noGrp="1"/>
          </p:cNvSpPr>
          <p:nvPr>
            <p:ph idx="1"/>
          </p:nvPr>
        </p:nvSpPr>
        <p:spPr/>
        <p:txBody>
          <a:bodyPr>
            <a:normAutofit fontScale="62500" lnSpcReduction="20000"/>
          </a:bodyPr>
          <a:lstStyle/>
          <a:p>
            <a:r>
              <a:rPr lang="en-US" dirty="0"/>
              <a:t>10:20 AM </a:t>
            </a:r>
            <a:r>
              <a:rPr lang="en-US" dirty="0" err="1"/>
              <a:t>Regurged</a:t>
            </a:r>
            <a:r>
              <a:rPr lang="en-US" dirty="0"/>
              <a:t> through right nostril, residual upper airway noise, tried to suction oropharynx but not productive &gt; clinicare decreased to 3 cc/</a:t>
            </a:r>
            <a:r>
              <a:rPr lang="en-US" dirty="0" err="1"/>
              <a:t>hr</a:t>
            </a:r>
            <a:r>
              <a:rPr lang="en-US" dirty="0"/>
              <a:t> </a:t>
            </a:r>
          </a:p>
          <a:p>
            <a:r>
              <a:rPr lang="en-US" dirty="0"/>
              <a:t>1:45 pm radiographs of chest taken: negative for thoracic cause for inflammatory leukogram (mild-mod reduced thoracic volume, mild </a:t>
            </a:r>
            <a:r>
              <a:rPr lang="en-US" dirty="0" smtClean="0"/>
              <a:t>pleural </a:t>
            </a:r>
            <a:r>
              <a:rPr lang="en-US" dirty="0"/>
              <a:t>fluid) </a:t>
            </a:r>
          </a:p>
          <a:p>
            <a:r>
              <a:rPr lang="en-US" dirty="0"/>
              <a:t>2:15 pm 175 cc </a:t>
            </a:r>
            <a:r>
              <a:rPr lang="en-US" dirty="0" err="1"/>
              <a:t>pRBC</a:t>
            </a:r>
            <a:r>
              <a:rPr lang="en-US" dirty="0"/>
              <a:t> given over 4 hours (DEA1+) </a:t>
            </a:r>
          </a:p>
          <a:p>
            <a:r>
              <a:rPr lang="en-US" dirty="0"/>
              <a:t>5:40 pm BP noted to be trending up, </a:t>
            </a:r>
            <a:r>
              <a:rPr lang="en-US" dirty="0" err="1"/>
              <a:t>Hr</a:t>
            </a:r>
            <a:r>
              <a:rPr lang="en-US" dirty="0"/>
              <a:t> ~ 150 bpm T = 104.4 F no changes at that time. </a:t>
            </a:r>
          </a:p>
          <a:p>
            <a:r>
              <a:rPr lang="en-US" dirty="0"/>
              <a:t>10 pm BG = 76 &gt; 0.5 mL/kg bolus of 50% dextrose diluted 1:2 in </a:t>
            </a:r>
            <a:r>
              <a:rPr lang="en-US" dirty="0" err="1"/>
              <a:t>NaCl</a:t>
            </a:r>
            <a:r>
              <a:rPr lang="en-US" dirty="0"/>
              <a:t> over 20 minutes and Dextrose in fluids increased to 5%. </a:t>
            </a:r>
          </a:p>
          <a:p>
            <a:r>
              <a:rPr lang="en-US" dirty="0"/>
              <a:t>11:10 pm Pepper noted to be very uncomfortable HR &gt; 175 consistently &gt; 1 mcg/kg bolus </a:t>
            </a:r>
            <a:r>
              <a:rPr lang="en-US" dirty="0" err="1"/>
              <a:t>dexmedetomidine</a:t>
            </a:r>
            <a:r>
              <a:rPr lang="en-US" dirty="0"/>
              <a:t> administered and HR down to 144 bpm. </a:t>
            </a:r>
          </a:p>
          <a:p>
            <a:r>
              <a:rPr lang="en-US" dirty="0"/>
              <a:t>12 am: Pepper uncomfortable, HR &gt; 185 bpm &gt; another 1 mcg/kg </a:t>
            </a:r>
            <a:r>
              <a:rPr lang="en-US" dirty="0" err="1"/>
              <a:t>dexmed</a:t>
            </a:r>
            <a:r>
              <a:rPr lang="en-US" dirty="0"/>
              <a:t> bolus administered</a:t>
            </a:r>
          </a:p>
          <a:p>
            <a:r>
              <a:rPr lang="en-US" dirty="0"/>
              <a:t>3:15 am: HR 170-178, abdomen more distended and temperature 105</a:t>
            </a:r>
          </a:p>
          <a:p>
            <a:r>
              <a:rPr lang="en-US" dirty="0"/>
              <a:t>3:30 am: abdomen distended and painful, removed 240 cc fluid &gt; improved comfort. TFAST LVEED 2.4 (can tolerate fluids), </a:t>
            </a:r>
            <a:r>
              <a:rPr lang="en-US" dirty="0" err="1"/>
              <a:t>CdVC</a:t>
            </a:r>
            <a:r>
              <a:rPr lang="en-US" dirty="0"/>
              <a:t> collapsing with respiration &gt; 200 cc Plasmalyte bolus administered over 10 minutes.</a:t>
            </a:r>
          </a:p>
        </p:txBody>
      </p:sp>
    </p:spTree>
    <p:extLst>
      <p:ext uri="{BB962C8B-B14F-4D97-AF65-F5344CB8AC3E}">
        <p14:creationId xmlns:p14="http://schemas.microsoft.com/office/powerpoint/2010/main" val="26292869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23790" y="106067"/>
            <a:ext cx="6877049" cy="3272285"/>
          </a:xfrm>
          <a:prstGeom prst="rect">
            <a:avLst/>
          </a:prstGeom>
        </p:spPr>
      </p:pic>
      <p:pic>
        <p:nvPicPr>
          <p:cNvPr id="5" name="Picture 4"/>
          <p:cNvPicPr>
            <a:picLocks noChangeAspect="1"/>
          </p:cNvPicPr>
          <p:nvPr/>
        </p:nvPicPr>
        <p:blipFill>
          <a:blip r:embed="rId3"/>
          <a:stretch>
            <a:fillRect/>
          </a:stretch>
        </p:blipFill>
        <p:spPr>
          <a:xfrm>
            <a:off x="2623789" y="3474203"/>
            <a:ext cx="6877049" cy="3272285"/>
          </a:xfrm>
          <a:prstGeom prst="rect">
            <a:avLst/>
          </a:prstGeom>
        </p:spPr>
      </p:pic>
    </p:spTree>
    <p:extLst>
      <p:ext uri="{BB962C8B-B14F-4D97-AF65-F5344CB8AC3E}">
        <p14:creationId xmlns:p14="http://schemas.microsoft.com/office/powerpoint/2010/main" val="42664962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Chest </a:t>
            </a:r>
            <a:r>
              <a:rPr lang="en-US" dirty="0" err="1"/>
              <a:t>rads</a:t>
            </a:r>
            <a:endParaRPr lang="en-US" dirty="0"/>
          </a:p>
        </p:txBody>
      </p:sp>
      <p:sp>
        <p:nvSpPr>
          <p:cNvPr id="3" name="Content Placeholder 2"/>
          <p:cNvSpPr>
            <a:spLocks noGrp="1"/>
          </p:cNvSpPr>
          <p:nvPr>
            <p:ph idx="1"/>
          </p:nvPr>
        </p:nvSpPr>
        <p:spPr/>
        <p:txBody>
          <a:bodyPr/>
          <a:lstStyle/>
          <a:p>
            <a:r>
              <a:rPr lang="en-US" dirty="0"/>
              <a:t>Negative for thoracic cause of inflammatory leukogram </a:t>
            </a:r>
          </a:p>
          <a:p>
            <a:pPr lvl="1"/>
            <a:r>
              <a:rPr lang="en-US" dirty="0"/>
              <a:t>Mild to moderately reduced thoracic volume </a:t>
            </a:r>
          </a:p>
          <a:p>
            <a:pPr lvl="1"/>
            <a:r>
              <a:rPr lang="en-US" dirty="0"/>
              <a:t>Mild pleural fluid </a:t>
            </a:r>
          </a:p>
          <a:p>
            <a:pPr lvl="1"/>
            <a:r>
              <a:rPr lang="en-US" dirty="0"/>
              <a:t>Placement of NG tube </a:t>
            </a:r>
          </a:p>
          <a:p>
            <a:pPr lvl="1"/>
            <a:r>
              <a:rPr lang="en-US" dirty="0"/>
              <a:t>Moderate volume peritoneal effusion </a:t>
            </a:r>
          </a:p>
          <a:p>
            <a:pPr lvl="1"/>
            <a:r>
              <a:rPr lang="en-US" dirty="0"/>
              <a:t>Post op cholecystectomy and bile duct repair </a:t>
            </a:r>
          </a:p>
          <a:p>
            <a:pPr lvl="1"/>
            <a:r>
              <a:rPr lang="en-US" dirty="0"/>
              <a:t>Incidental </a:t>
            </a:r>
            <a:r>
              <a:rPr lang="en-US"/>
              <a:t>transition vertebrae T13 </a:t>
            </a:r>
            <a:endParaRPr lang="en-US" dirty="0"/>
          </a:p>
        </p:txBody>
      </p:sp>
    </p:spTree>
    <p:extLst>
      <p:ext uri="{BB962C8B-B14F-4D97-AF65-F5344CB8AC3E}">
        <p14:creationId xmlns:p14="http://schemas.microsoft.com/office/powerpoint/2010/main" val="16420042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Repeat Abdominal </a:t>
            </a:r>
            <a:r>
              <a:rPr lang="en-US" dirty="0"/>
              <a:t>US </a:t>
            </a:r>
          </a:p>
        </p:txBody>
      </p:sp>
      <p:sp>
        <p:nvSpPr>
          <p:cNvPr id="3" name="Content Placeholder 2"/>
          <p:cNvSpPr>
            <a:spLocks noGrp="1"/>
          </p:cNvSpPr>
          <p:nvPr>
            <p:ph sz="half" idx="1"/>
          </p:nvPr>
        </p:nvSpPr>
        <p:spPr/>
        <p:txBody>
          <a:bodyPr>
            <a:normAutofit fontScale="85000" lnSpcReduction="10000"/>
          </a:bodyPr>
          <a:lstStyle/>
          <a:p>
            <a:r>
              <a:rPr lang="en-US" dirty="0"/>
              <a:t>New moderate volume echoic fluid and diffuse hyperechoic mesentery </a:t>
            </a:r>
          </a:p>
          <a:p>
            <a:r>
              <a:rPr lang="en-US" dirty="0"/>
              <a:t>Post surgical cholecystectomy and bile duct closure without deterioration of the bile duct region</a:t>
            </a:r>
          </a:p>
          <a:p>
            <a:r>
              <a:rPr lang="en-US" dirty="0"/>
              <a:t>New moderately enlarged, hypoechoic pancreas with focal hyperechoic mesentery </a:t>
            </a:r>
          </a:p>
          <a:p>
            <a:r>
              <a:rPr lang="en-US" dirty="0"/>
              <a:t>New mild lymphadenopathy, pancreaticoduodenal (reactive)</a:t>
            </a:r>
          </a:p>
          <a:p>
            <a:r>
              <a:rPr lang="en-US" dirty="0"/>
              <a:t>Degenerative change, bilateral kidneys and similar mild </a:t>
            </a:r>
            <a:r>
              <a:rPr lang="en-US" dirty="0" err="1"/>
              <a:t>pyelectasia</a:t>
            </a:r>
            <a:r>
              <a:rPr lang="en-US" dirty="0"/>
              <a:t> </a:t>
            </a:r>
          </a:p>
          <a:p>
            <a:r>
              <a:rPr lang="en-US" dirty="0"/>
              <a:t>Resolved splenic nodules</a:t>
            </a:r>
          </a:p>
        </p:txBody>
      </p:sp>
      <p:pic>
        <p:nvPicPr>
          <p:cNvPr id="5" name="Content Placeholder 4"/>
          <p:cNvPicPr>
            <a:picLocks noGrp="1" noChangeAspect="1"/>
          </p:cNvPicPr>
          <p:nvPr>
            <p:ph sz="half" idx="2"/>
          </p:nvPr>
        </p:nvPicPr>
        <p:blipFill>
          <a:blip r:embed="rId2"/>
          <a:stretch>
            <a:fillRect/>
          </a:stretch>
        </p:blipFill>
        <p:spPr>
          <a:xfrm>
            <a:off x="6208713" y="3163857"/>
            <a:ext cx="4824412" cy="2295585"/>
          </a:xfrm>
          <a:prstGeom prst="rect">
            <a:avLst/>
          </a:prstGeom>
        </p:spPr>
      </p:pic>
    </p:spTree>
    <p:extLst>
      <p:ext uri="{BB962C8B-B14F-4D97-AF65-F5344CB8AC3E}">
        <p14:creationId xmlns:p14="http://schemas.microsoft.com/office/powerpoint/2010/main" val="38214935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735980" y="429013"/>
            <a:ext cx="9567746" cy="6151714"/>
          </a:xfrm>
        </p:spPr>
      </p:pic>
    </p:spTree>
    <p:extLst>
      <p:ext uri="{BB962C8B-B14F-4D97-AF65-F5344CB8AC3E}">
        <p14:creationId xmlns:p14="http://schemas.microsoft.com/office/powerpoint/2010/main" val="36203105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635619" y="417861"/>
            <a:ext cx="9668107" cy="6081779"/>
          </a:xfrm>
        </p:spPr>
      </p:pic>
    </p:spTree>
    <p:extLst>
      <p:ext uri="{BB962C8B-B14F-4D97-AF65-F5344CB8AC3E}">
        <p14:creationId xmlns:p14="http://schemas.microsoft.com/office/powerpoint/2010/main" val="24416116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Transfusion </a:t>
            </a:r>
            <a:r>
              <a:rPr lang="en-US" dirty="0" err="1" smtClean="0"/>
              <a:t>pRBC</a:t>
            </a:r>
            <a:endParaRPr lang="en-US" dirty="0"/>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04602" y="2347022"/>
            <a:ext cx="3300168" cy="4304832"/>
          </a:xfrm>
        </p:spPr>
      </p:pic>
    </p:spTree>
    <p:extLst>
      <p:ext uri="{BB962C8B-B14F-4D97-AF65-F5344CB8AC3E}">
        <p14:creationId xmlns:p14="http://schemas.microsoft.com/office/powerpoint/2010/main" val="25528235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5/4: 4 days post op </a:t>
            </a:r>
          </a:p>
        </p:txBody>
      </p:sp>
      <p:sp>
        <p:nvSpPr>
          <p:cNvPr id="7" name="Content Placeholder 6"/>
          <p:cNvSpPr>
            <a:spLocks noGrp="1"/>
          </p:cNvSpPr>
          <p:nvPr>
            <p:ph idx="1"/>
          </p:nvPr>
        </p:nvSpPr>
        <p:spPr/>
        <p:txBody>
          <a:bodyPr/>
          <a:lstStyle/>
          <a:p>
            <a:r>
              <a:rPr lang="en-US" dirty="0"/>
              <a:t>~ 4:30 AM Pepper neurologically abnormal , heart rate dropped and </a:t>
            </a:r>
            <a:r>
              <a:rPr lang="en-US" dirty="0" smtClean="0"/>
              <a:t>agonal </a:t>
            </a:r>
            <a:r>
              <a:rPr lang="en-US" dirty="0"/>
              <a:t>breathing. Owner elected euthanasia.  Dyspneic and </a:t>
            </a:r>
            <a:r>
              <a:rPr lang="en-US" dirty="0" err="1" smtClean="0"/>
              <a:t>orthopneic</a:t>
            </a:r>
            <a:r>
              <a:rPr lang="en-US" dirty="0" smtClean="0"/>
              <a:t> </a:t>
            </a:r>
            <a:r>
              <a:rPr lang="en-US" dirty="0"/>
              <a:t>HR ~ 160 prior to CA. spontaneous return of heart beat after 30 seconds but bradycardic with severe </a:t>
            </a:r>
            <a:r>
              <a:rPr lang="en-US" dirty="0" smtClean="0"/>
              <a:t>arrhythmias. </a:t>
            </a:r>
            <a:r>
              <a:rPr lang="en-US" dirty="0"/>
              <a:t>Pulses very weak. </a:t>
            </a:r>
          </a:p>
        </p:txBody>
      </p:sp>
    </p:spTree>
    <p:extLst>
      <p:ext uri="{BB962C8B-B14F-4D97-AF65-F5344CB8AC3E}">
        <p14:creationId xmlns:p14="http://schemas.microsoft.com/office/powerpoint/2010/main" val="29564331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17880" y="2639779"/>
            <a:ext cx="2619002" cy="34163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3413" y="2639779"/>
            <a:ext cx="3962953" cy="3343742"/>
          </a:xfrm>
          <a:prstGeom prst="rect">
            <a:avLst/>
          </a:prstGeom>
        </p:spPr>
      </p:pic>
    </p:spTree>
    <p:extLst>
      <p:ext uri="{BB962C8B-B14F-4D97-AF65-F5344CB8AC3E}">
        <p14:creationId xmlns:p14="http://schemas.microsoft.com/office/powerpoint/2010/main" val="15077672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Anatomic Pathology </a:t>
            </a:r>
          </a:p>
        </p:txBody>
      </p:sp>
      <p:sp>
        <p:nvSpPr>
          <p:cNvPr id="3" name="Content Placeholder 2"/>
          <p:cNvSpPr>
            <a:spLocks noGrp="1"/>
          </p:cNvSpPr>
          <p:nvPr>
            <p:ph idx="1"/>
          </p:nvPr>
        </p:nvSpPr>
        <p:spPr/>
        <p:txBody>
          <a:bodyPr vert="horz" lIns="91440" tIns="45720" rIns="91440" bIns="45720" rtlCol="0" anchor="t">
            <a:normAutofit lnSpcReduction="10000"/>
          </a:bodyPr>
          <a:lstStyle/>
          <a:p>
            <a:r>
              <a:rPr lang="en-US" dirty="0"/>
              <a:t>Liver Histopathology</a:t>
            </a:r>
          </a:p>
          <a:p>
            <a:pPr lvl="1"/>
            <a:r>
              <a:rPr lang="en-US" dirty="0"/>
              <a:t>Moderate generalized subacute suppurative </a:t>
            </a:r>
            <a:r>
              <a:rPr lang="en-US" dirty="0" err="1"/>
              <a:t>lymphohistiocytic</a:t>
            </a:r>
            <a:r>
              <a:rPr lang="en-US" dirty="0"/>
              <a:t> </a:t>
            </a:r>
            <a:r>
              <a:rPr lang="en-US" dirty="0" err="1"/>
              <a:t>cholangiohepatitis</a:t>
            </a:r>
            <a:r>
              <a:rPr lang="en-US" dirty="0"/>
              <a:t> with biliary hyperplasia, </a:t>
            </a:r>
            <a:r>
              <a:rPr lang="en-US" dirty="0" err="1"/>
              <a:t>ductular</a:t>
            </a:r>
            <a:r>
              <a:rPr lang="en-US" dirty="0"/>
              <a:t> reaction, focal parenchymal extinction and widespread regeneration  (bacterial </a:t>
            </a:r>
            <a:r>
              <a:rPr lang="en-US" dirty="0" smtClean="0"/>
              <a:t>infection suggested)</a:t>
            </a:r>
            <a:endParaRPr lang="en-US" dirty="0"/>
          </a:p>
          <a:p>
            <a:pPr lvl="1"/>
            <a:r>
              <a:rPr lang="en-US" dirty="0"/>
              <a:t>Moderate generalized </a:t>
            </a:r>
            <a:r>
              <a:rPr lang="en-US" dirty="0" err="1"/>
              <a:t>microvesicular</a:t>
            </a:r>
            <a:r>
              <a:rPr lang="en-US" dirty="0"/>
              <a:t> </a:t>
            </a:r>
            <a:r>
              <a:rPr lang="en-US" dirty="0" err="1"/>
              <a:t>lipidosis</a:t>
            </a:r>
            <a:r>
              <a:rPr lang="en-US" dirty="0"/>
              <a:t> (</a:t>
            </a:r>
            <a:r>
              <a:rPr lang="en-US" dirty="0" err="1"/>
              <a:t>hepatocelular</a:t>
            </a:r>
            <a:r>
              <a:rPr lang="en-US" dirty="0"/>
              <a:t> injury) </a:t>
            </a:r>
          </a:p>
          <a:p>
            <a:pPr lvl="1"/>
            <a:r>
              <a:rPr lang="en-US" dirty="0"/>
              <a:t>Mild generalized dissecting fibrosis </a:t>
            </a:r>
          </a:p>
          <a:p>
            <a:pPr lvl="1"/>
            <a:r>
              <a:rPr lang="en-US" dirty="0"/>
              <a:t>Moderate </a:t>
            </a:r>
            <a:r>
              <a:rPr lang="en-US" dirty="0" err="1"/>
              <a:t>lto</a:t>
            </a:r>
            <a:r>
              <a:rPr lang="en-US" dirty="0"/>
              <a:t> </a:t>
            </a:r>
            <a:r>
              <a:rPr lang="en-US" dirty="0" smtClean="0"/>
              <a:t>(</a:t>
            </a:r>
            <a:r>
              <a:rPr lang="en-US" dirty="0" err="1" smtClean="0"/>
              <a:t>perisinusoidal</a:t>
            </a:r>
            <a:r>
              <a:rPr lang="en-US" dirty="0" smtClean="0"/>
              <a:t>)cell </a:t>
            </a:r>
            <a:r>
              <a:rPr lang="en-US" dirty="0"/>
              <a:t>hyperplasia </a:t>
            </a:r>
          </a:p>
          <a:p>
            <a:r>
              <a:rPr lang="en-US" dirty="0"/>
              <a:t>Gallbladder</a:t>
            </a:r>
          </a:p>
          <a:p>
            <a:pPr lvl="1"/>
            <a:r>
              <a:rPr lang="en-US" dirty="0"/>
              <a:t>Mucocele with </a:t>
            </a:r>
            <a:r>
              <a:rPr lang="en-US" dirty="0" err="1"/>
              <a:t>bilirubinates</a:t>
            </a:r>
            <a:r>
              <a:rPr lang="en-US" dirty="0"/>
              <a:t>, mild papillary hyperplasia, compressive necrosis, </a:t>
            </a:r>
            <a:r>
              <a:rPr lang="en-US" dirty="0" smtClean="0"/>
              <a:t>granulation </a:t>
            </a:r>
            <a:r>
              <a:rPr lang="en-US" dirty="0"/>
              <a:t>tissue and fibrin thrombi  </a:t>
            </a:r>
          </a:p>
        </p:txBody>
      </p:sp>
    </p:spTree>
    <p:extLst>
      <p:ext uri="{BB962C8B-B14F-4D97-AF65-F5344CB8AC3E}">
        <p14:creationId xmlns:p14="http://schemas.microsoft.com/office/powerpoint/2010/main" val="36191490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RDVM Bloodwork – CBC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95211" y="2603500"/>
            <a:ext cx="2482390" cy="3416300"/>
          </a:xfrm>
        </p:spPr>
      </p:pic>
    </p:spTree>
    <p:extLst>
      <p:ext uri="{BB962C8B-B14F-4D97-AF65-F5344CB8AC3E}">
        <p14:creationId xmlns:p14="http://schemas.microsoft.com/office/powerpoint/2010/main" val="203171656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Bacteriology </a:t>
            </a:r>
            <a:r>
              <a:rPr lang="en-US" dirty="0" smtClean="0"/>
              <a:t>– Culture Results </a:t>
            </a:r>
            <a:r>
              <a:rPr lang="en-US" dirty="0"/>
              <a:t>	</a:t>
            </a:r>
          </a:p>
        </p:txBody>
      </p:sp>
      <p:sp>
        <p:nvSpPr>
          <p:cNvPr id="3" name="Content Placeholder 2"/>
          <p:cNvSpPr>
            <a:spLocks noGrp="1"/>
          </p:cNvSpPr>
          <p:nvPr>
            <p:ph idx="1"/>
          </p:nvPr>
        </p:nvSpPr>
        <p:spPr/>
        <p:txBody>
          <a:bodyPr/>
          <a:lstStyle/>
          <a:p>
            <a:r>
              <a:rPr lang="en-US" dirty="0"/>
              <a:t>Bile: no growth on aerobic or anaerobic culture </a:t>
            </a:r>
          </a:p>
          <a:p>
            <a:endParaRPr lang="en-US" dirty="0"/>
          </a:p>
        </p:txBody>
      </p:sp>
    </p:spTree>
    <p:extLst>
      <p:ext uri="{BB962C8B-B14F-4D97-AF65-F5344CB8AC3E}">
        <p14:creationId xmlns:p14="http://schemas.microsoft.com/office/powerpoint/2010/main" val="18940202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Anatomic Pathology – Necropsy </a:t>
            </a:r>
          </a:p>
        </p:txBody>
      </p:sp>
      <p:sp>
        <p:nvSpPr>
          <p:cNvPr id="3" name="Content Placeholder 2"/>
          <p:cNvSpPr>
            <a:spLocks noGrp="1"/>
          </p:cNvSpPr>
          <p:nvPr>
            <p:ph idx="1"/>
          </p:nvPr>
        </p:nvSpPr>
        <p:spPr/>
        <p:txBody>
          <a:bodyPr>
            <a:normAutofit lnSpcReduction="10000"/>
          </a:bodyPr>
          <a:lstStyle/>
          <a:p>
            <a:r>
              <a:rPr lang="en-US" dirty="0"/>
              <a:t>Euthanasia </a:t>
            </a:r>
          </a:p>
          <a:p>
            <a:r>
              <a:rPr lang="en-US" dirty="0"/>
              <a:t>Bile Peritonitis (abdominal </a:t>
            </a:r>
            <a:r>
              <a:rPr lang="en-US" dirty="0" smtClean="0"/>
              <a:t>viscera, </a:t>
            </a:r>
            <a:r>
              <a:rPr lang="en-US" dirty="0"/>
              <a:t>diaphragm, common &amp; cystic bile duct, liver)</a:t>
            </a:r>
          </a:p>
          <a:p>
            <a:r>
              <a:rPr lang="en-US" dirty="0"/>
              <a:t>Kidney: Moderate, multifocal chronic </a:t>
            </a:r>
            <a:r>
              <a:rPr lang="en-US" dirty="0" err="1" smtClean="0"/>
              <a:t>lymphoplasmacytic</a:t>
            </a:r>
            <a:r>
              <a:rPr lang="en-US" dirty="0" smtClean="0"/>
              <a:t> </a:t>
            </a:r>
            <a:r>
              <a:rPr lang="en-US" dirty="0"/>
              <a:t>interstitial nephritis with tubular protein bile and hemoglobin casts, tubular degeneration necrosis and regeneration and chronic infarct</a:t>
            </a:r>
          </a:p>
          <a:p>
            <a:r>
              <a:rPr lang="en-US" dirty="0"/>
              <a:t>Spleen: moderate extramedullary hematopoiesis with </a:t>
            </a:r>
            <a:r>
              <a:rPr lang="en-US" dirty="0" err="1"/>
              <a:t>erythrophagocytosis</a:t>
            </a:r>
            <a:r>
              <a:rPr lang="en-US" dirty="0"/>
              <a:t> </a:t>
            </a:r>
          </a:p>
          <a:p>
            <a:r>
              <a:rPr lang="en-US" dirty="0"/>
              <a:t>Left adrenal glands: cortical adenoma</a:t>
            </a:r>
          </a:p>
          <a:p>
            <a:r>
              <a:rPr lang="en-US" dirty="0"/>
              <a:t>Lip: collagenous hamartoma</a:t>
            </a:r>
          </a:p>
          <a:p>
            <a:r>
              <a:rPr lang="en-US" dirty="0"/>
              <a:t>Heart: Mild </a:t>
            </a:r>
            <a:r>
              <a:rPr lang="en-US" dirty="0" err="1"/>
              <a:t>valvular</a:t>
            </a:r>
            <a:r>
              <a:rPr lang="en-US" dirty="0"/>
              <a:t> </a:t>
            </a:r>
            <a:r>
              <a:rPr lang="en-US" dirty="0" err="1"/>
              <a:t>endocardiosis</a:t>
            </a:r>
            <a:r>
              <a:rPr lang="en-US" dirty="0"/>
              <a:t> </a:t>
            </a:r>
          </a:p>
        </p:txBody>
      </p:sp>
    </p:spTree>
    <p:extLst>
      <p:ext uri="{BB962C8B-B14F-4D97-AF65-F5344CB8AC3E}">
        <p14:creationId xmlns:p14="http://schemas.microsoft.com/office/powerpoint/2010/main" val="12675298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Gross Pathology </a:t>
            </a:r>
          </a:p>
        </p:txBody>
      </p:sp>
      <p:sp>
        <p:nvSpPr>
          <p:cNvPr id="3" name="Content Placeholder 2"/>
          <p:cNvSpPr>
            <a:spLocks noGrp="1"/>
          </p:cNvSpPr>
          <p:nvPr>
            <p:ph idx="1"/>
          </p:nvPr>
        </p:nvSpPr>
        <p:spPr/>
        <p:txBody>
          <a:bodyPr>
            <a:normAutofit fontScale="85000" lnSpcReduction="10000"/>
          </a:bodyPr>
          <a:lstStyle/>
          <a:p>
            <a:r>
              <a:rPr lang="en-US" dirty="0"/>
              <a:t>Peritoneum, omental, mesenteric and </a:t>
            </a:r>
            <a:r>
              <a:rPr lang="en-US" dirty="0" err="1"/>
              <a:t>perirenal</a:t>
            </a:r>
            <a:r>
              <a:rPr lang="en-US" dirty="0"/>
              <a:t> adipose tissue: severe, acute multifocal to coalescing necrotizing </a:t>
            </a:r>
            <a:r>
              <a:rPr lang="en-US" dirty="0" err="1"/>
              <a:t>steatitis</a:t>
            </a:r>
            <a:r>
              <a:rPr lang="en-US" dirty="0"/>
              <a:t> with bile staining and serosanguineous peritoneal effusion (bile peritonitis)</a:t>
            </a:r>
          </a:p>
          <a:p>
            <a:r>
              <a:rPr lang="en-US" dirty="0" err="1"/>
              <a:t>Peri</a:t>
            </a:r>
            <a:r>
              <a:rPr lang="en-US" dirty="0"/>
              <a:t>-pancreatic adipose tissue: Moderate subacute necrotizing </a:t>
            </a:r>
            <a:r>
              <a:rPr lang="en-US" dirty="0" err="1"/>
              <a:t>steattis</a:t>
            </a:r>
            <a:r>
              <a:rPr lang="en-US" dirty="0"/>
              <a:t> </a:t>
            </a:r>
          </a:p>
          <a:p>
            <a:r>
              <a:rPr lang="en-US" dirty="0"/>
              <a:t>Extrahepatic bile duct: moderate, chronic diffuse </a:t>
            </a:r>
            <a:r>
              <a:rPr lang="en-US" dirty="0" err="1"/>
              <a:t>choledochitis</a:t>
            </a:r>
            <a:r>
              <a:rPr lang="en-US" dirty="0"/>
              <a:t> with </a:t>
            </a:r>
            <a:r>
              <a:rPr lang="en-US" dirty="0" err="1"/>
              <a:t>periductular</a:t>
            </a:r>
            <a:r>
              <a:rPr lang="en-US" dirty="0"/>
              <a:t> fibrosis </a:t>
            </a:r>
          </a:p>
          <a:p>
            <a:r>
              <a:rPr lang="en-US" dirty="0"/>
              <a:t>Liver: severe diffuse </a:t>
            </a:r>
            <a:r>
              <a:rPr lang="en-US" dirty="0" err="1"/>
              <a:t>hepatopahty</a:t>
            </a:r>
            <a:r>
              <a:rPr lang="en-US" dirty="0"/>
              <a:t>, body: diffuse icterus</a:t>
            </a:r>
          </a:p>
          <a:p>
            <a:r>
              <a:rPr lang="en-US" dirty="0"/>
              <a:t>Skin: mild acute generalized petechiae </a:t>
            </a:r>
          </a:p>
          <a:p>
            <a:r>
              <a:rPr lang="en-US" dirty="0"/>
              <a:t>Kidneys: moderate chronic multifocal infarcts </a:t>
            </a:r>
          </a:p>
          <a:p>
            <a:r>
              <a:rPr lang="en-US" dirty="0"/>
              <a:t>Heart: Left AV valve with moderate chronic multifocal to coalescing </a:t>
            </a:r>
            <a:r>
              <a:rPr lang="en-US" dirty="0" err="1"/>
              <a:t>endocardiosis</a:t>
            </a:r>
            <a:r>
              <a:rPr lang="en-US" dirty="0"/>
              <a:t> </a:t>
            </a:r>
          </a:p>
          <a:p>
            <a:r>
              <a:rPr lang="en-US" dirty="0"/>
              <a:t>Surgical site of the gallbladder </a:t>
            </a:r>
            <a:r>
              <a:rPr lang="en-US" dirty="0" err="1"/>
              <a:t>cystotomy</a:t>
            </a:r>
            <a:r>
              <a:rPr lang="en-US" dirty="0"/>
              <a:t> was secure and intact in situ and the common bile duct did not have a grossly evident defect. </a:t>
            </a:r>
          </a:p>
        </p:txBody>
      </p:sp>
    </p:spTree>
    <p:extLst>
      <p:ext uri="{BB962C8B-B14F-4D97-AF65-F5344CB8AC3E}">
        <p14:creationId xmlns:p14="http://schemas.microsoft.com/office/powerpoint/2010/main" val="4181186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RDVM Bloodwork – CHEM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95827" y="2603500"/>
            <a:ext cx="1681159" cy="3416300"/>
          </a:xfrm>
        </p:spPr>
      </p:pic>
    </p:spTree>
    <p:extLst>
      <p:ext uri="{BB962C8B-B14F-4D97-AF65-F5344CB8AC3E}">
        <p14:creationId xmlns:p14="http://schemas.microsoft.com/office/powerpoint/2010/main" val="2530077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RDVM – other diagnostics </a:t>
            </a:r>
          </a:p>
        </p:txBody>
      </p:sp>
      <p:sp>
        <p:nvSpPr>
          <p:cNvPr id="3" name="Content Placeholder 2"/>
          <p:cNvSpPr>
            <a:spLocks noGrp="1"/>
          </p:cNvSpPr>
          <p:nvPr>
            <p:ph idx="1"/>
          </p:nvPr>
        </p:nvSpPr>
        <p:spPr/>
        <p:txBody>
          <a:bodyPr/>
          <a:lstStyle/>
          <a:p>
            <a:r>
              <a:rPr lang="en-US" dirty="0"/>
              <a:t>Pancreatic lipase test normal </a:t>
            </a:r>
          </a:p>
          <a:p>
            <a:pPr marL="0" indent="0">
              <a:buNone/>
            </a:pPr>
            <a:endParaRPr lang="en-US" dirty="0"/>
          </a:p>
        </p:txBody>
      </p:sp>
    </p:spTree>
    <p:extLst>
      <p:ext uri="{BB962C8B-B14F-4D97-AF65-F5344CB8AC3E}">
        <p14:creationId xmlns:p14="http://schemas.microsoft.com/office/powerpoint/2010/main" val="31301906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RDVM - Treatments</a:t>
            </a:r>
          </a:p>
        </p:txBody>
      </p:sp>
      <p:sp>
        <p:nvSpPr>
          <p:cNvPr id="3" name="Content Placeholder 2"/>
          <p:cNvSpPr>
            <a:spLocks noGrp="1"/>
          </p:cNvSpPr>
          <p:nvPr>
            <p:ph idx="1"/>
          </p:nvPr>
        </p:nvSpPr>
        <p:spPr/>
        <p:txBody>
          <a:bodyPr/>
          <a:lstStyle/>
          <a:p>
            <a:r>
              <a:rPr lang="en-US" dirty="0"/>
              <a:t>Hospitalized </a:t>
            </a:r>
          </a:p>
          <a:p>
            <a:r>
              <a:rPr lang="en-US" dirty="0"/>
              <a:t>IV Fluids @ 50 cc/hour </a:t>
            </a:r>
          </a:p>
          <a:p>
            <a:r>
              <a:rPr lang="en-US" dirty="0"/>
              <a:t>Ampicillin 30 mg/kg IV q8hrs </a:t>
            </a:r>
          </a:p>
          <a:p>
            <a:r>
              <a:rPr lang="en-US" dirty="0"/>
              <a:t>Cerenia 10 mg q24 </a:t>
            </a:r>
            <a:r>
              <a:rPr lang="en-US" dirty="0" err="1"/>
              <a:t>hrs</a:t>
            </a:r>
            <a:r>
              <a:rPr lang="en-US" dirty="0"/>
              <a:t> SQ </a:t>
            </a:r>
          </a:p>
          <a:p>
            <a:r>
              <a:rPr lang="en-US" dirty="0"/>
              <a:t>Clotting times (4/28):</a:t>
            </a:r>
          </a:p>
          <a:p>
            <a:pPr lvl="1"/>
            <a:r>
              <a:rPr lang="en-US" dirty="0"/>
              <a:t>PT 24.4</a:t>
            </a:r>
          </a:p>
          <a:p>
            <a:pPr lvl="1"/>
            <a:r>
              <a:rPr lang="en-US" dirty="0"/>
              <a:t>PTT 129</a:t>
            </a:r>
          </a:p>
          <a:p>
            <a:pPr lvl="1"/>
            <a:r>
              <a:rPr lang="en-US" dirty="0"/>
              <a:t>Vitamin K was added </a:t>
            </a:r>
          </a:p>
        </p:txBody>
      </p:sp>
    </p:spTree>
    <p:extLst>
      <p:ext uri="{BB962C8B-B14F-4D97-AF65-F5344CB8AC3E}">
        <p14:creationId xmlns:p14="http://schemas.microsoft.com/office/powerpoint/2010/main" val="32573460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RDVM – 4/29 (2</a:t>
            </a:r>
            <a:r>
              <a:rPr lang="en-US" baseline="30000" dirty="0"/>
              <a:t>nd</a:t>
            </a:r>
            <a:r>
              <a:rPr lang="en-US" dirty="0"/>
              <a:t> day hospitalization)</a:t>
            </a:r>
          </a:p>
        </p:txBody>
      </p:sp>
      <p:sp>
        <p:nvSpPr>
          <p:cNvPr id="3" name="Content Placeholder 2"/>
          <p:cNvSpPr>
            <a:spLocks noGrp="1"/>
          </p:cNvSpPr>
          <p:nvPr>
            <p:ph idx="1"/>
          </p:nvPr>
        </p:nvSpPr>
        <p:spPr/>
        <p:txBody>
          <a:bodyPr>
            <a:normAutofit fontScale="77500" lnSpcReduction="20000"/>
          </a:bodyPr>
          <a:lstStyle/>
          <a:p>
            <a:r>
              <a:rPr lang="en-US" dirty="0"/>
              <a:t>Anorectic but no vomiting overnight </a:t>
            </a:r>
          </a:p>
          <a:p>
            <a:r>
              <a:rPr lang="en-US" dirty="0"/>
              <a:t>HR = 188 bpm </a:t>
            </a:r>
          </a:p>
          <a:p>
            <a:r>
              <a:rPr lang="en-US" dirty="0"/>
              <a:t>Abdomen tense and painful on palpation</a:t>
            </a:r>
          </a:p>
          <a:p>
            <a:r>
              <a:rPr lang="en-US" dirty="0"/>
              <a:t>AFAST: no free abdominal fluid </a:t>
            </a:r>
          </a:p>
          <a:p>
            <a:r>
              <a:rPr lang="en-US" dirty="0"/>
              <a:t>Hospitalized on:</a:t>
            </a:r>
          </a:p>
          <a:p>
            <a:pPr lvl="1"/>
            <a:r>
              <a:rPr lang="en-US" dirty="0"/>
              <a:t>Ampicillin 30 mg/kg IV q8hrs </a:t>
            </a:r>
          </a:p>
          <a:p>
            <a:pPr lvl="1"/>
            <a:r>
              <a:rPr lang="en-US" dirty="0" err="1"/>
              <a:t>Enrofloxacin</a:t>
            </a:r>
            <a:r>
              <a:rPr lang="en-US" dirty="0"/>
              <a:t> 3.24 mg/kg IV q12hrs </a:t>
            </a:r>
          </a:p>
          <a:p>
            <a:pPr lvl="1"/>
            <a:r>
              <a:rPr lang="en-US" dirty="0"/>
              <a:t>Cerenia </a:t>
            </a:r>
          </a:p>
          <a:p>
            <a:pPr lvl="1"/>
            <a:r>
              <a:rPr lang="en-US" dirty="0"/>
              <a:t>Vitamin K</a:t>
            </a:r>
          </a:p>
          <a:p>
            <a:pPr lvl="1"/>
            <a:r>
              <a:rPr lang="en-US" dirty="0" err="1"/>
              <a:t>KCl</a:t>
            </a:r>
            <a:r>
              <a:rPr lang="en-US" dirty="0"/>
              <a:t> added to Norm R</a:t>
            </a:r>
          </a:p>
          <a:p>
            <a:pPr lvl="1"/>
            <a:r>
              <a:rPr lang="en-US" dirty="0"/>
              <a:t>Fentanyl </a:t>
            </a:r>
          </a:p>
          <a:p>
            <a:pPr lvl="1"/>
            <a:r>
              <a:rPr lang="en-US" dirty="0"/>
              <a:t>Metronidazole </a:t>
            </a:r>
          </a:p>
        </p:txBody>
      </p:sp>
    </p:spTree>
    <p:extLst>
      <p:ext uri="{BB962C8B-B14F-4D97-AF65-F5344CB8AC3E}">
        <p14:creationId xmlns:p14="http://schemas.microsoft.com/office/powerpoint/2010/main" val="34637503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RDVM </a:t>
            </a:r>
            <a:r>
              <a:rPr lang="en-US" dirty="0" smtClean="0"/>
              <a:t>4/29 </a:t>
            </a:r>
            <a:endParaRPr lang="en-US" dirty="0"/>
          </a:p>
        </p:txBody>
      </p:sp>
      <p:sp>
        <p:nvSpPr>
          <p:cNvPr id="3" name="Content Placeholder 2"/>
          <p:cNvSpPr>
            <a:spLocks noGrp="1"/>
          </p:cNvSpPr>
          <p:nvPr>
            <p:ph idx="1"/>
          </p:nvPr>
        </p:nvSpPr>
        <p:spPr/>
        <p:txBody>
          <a:bodyPr vert="horz" lIns="91440" tIns="45720" rIns="91440" bIns="45720" rtlCol="0" anchor="t">
            <a:normAutofit/>
          </a:bodyPr>
          <a:lstStyle/>
          <a:p>
            <a:r>
              <a:rPr lang="en-US" dirty="0"/>
              <a:t>Abdomen painful </a:t>
            </a:r>
          </a:p>
          <a:p>
            <a:r>
              <a:rPr lang="en-US" dirty="0"/>
              <a:t>Abdominal ultrasound suspicious for ruptured gallbladder mucocele</a:t>
            </a:r>
          </a:p>
          <a:p>
            <a:pPr lvl="1"/>
            <a:r>
              <a:rPr lang="en-US" dirty="0"/>
              <a:t>“inflamed gallbladder </a:t>
            </a:r>
            <a:r>
              <a:rPr lang="en-US" dirty="0" err="1"/>
              <a:t>mucocele</a:t>
            </a:r>
            <a:r>
              <a:rPr lang="en-US" dirty="0"/>
              <a:t>, incipient rupture suspected if not already present, reactive </a:t>
            </a:r>
            <a:r>
              <a:rPr lang="en-US" dirty="0" err="1"/>
              <a:t>hepatopathy</a:t>
            </a:r>
            <a:r>
              <a:rPr lang="en-US" dirty="0"/>
              <a:t>, mild pancreatitis affecting right limb, adrenal enlargement suspected. Consider ruling out underlying </a:t>
            </a:r>
            <a:r>
              <a:rPr lang="en-US" dirty="0" err="1"/>
              <a:t>Cushings</a:t>
            </a:r>
            <a:r>
              <a:rPr lang="en-US" dirty="0"/>
              <a:t>.”</a:t>
            </a:r>
          </a:p>
          <a:p>
            <a:r>
              <a:rPr lang="en-US" dirty="0"/>
              <a:t>Referred to Cornell for further imaging and surgery. </a:t>
            </a:r>
          </a:p>
        </p:txBody>
      </p:sp>
    </p:spTree>
    <p:extLst>
      <p:ext uri="{BB962C8B-B14F-4D97-AF65-F5344CB8AC3E}">
        <p14:creationId xmlns:p14="http://schemas.microsoft.com/office/powerpoint/2010/main" val="24614024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258</TotalTime>
  <Words>1877</Words>
  <Application>Microsoft Office PowerPoint</Application>
  <PresentationFormat>Widescreen</PresentationFormat>
  <Paragraphs>269</Paragraphs>
  <Slides>42</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Century Gothic</vt:lpstr>
      <vt:lpstr>Wingdings</vt:lpstr>
      <vt:lpstr>Wingdings 3</vt:lpstr>
      <vt:lpstr>Ion Boardroom</vt:lpstr>
      <vt:lpstr>M &amp; M Rounds </vt:lpstr>
      <vt:lpstr>Signalment and History </vt:lpstr>
      <vt:lpstr>RDVM </vt:lpstr>
      <vt:lpstr>RDVM Bloodwork – CBC </vt:lpstr>
      <vt:lpstr>RDVM Bloodwork – CHEM </vt:lpstr>
      <vt:lpstr>RDVM – other diagnostics </vt:lpstr>
      <vt:lpstr>RDVM - Treatments</vt:lpstr>
      <vt:lpstr>RDVM – 4/29 (2nd day hospitalization)</vt:lpstr>
      <vt:lpstr>RDVM 4/29 </vt:lpstr>
      <vt:lpstr>CUHA Presentation </vt:lpstr>
      <vt:lpstr>Samples Saved</vt:lpstr>
      <vt:lpstr>Initial Therapy </vt:lpstr>
      <vt:lpstr>Abdominal US</vt:lpstr>
      <vt:lpstr>Surgery (Cholocystectomy) &amp; Anesthesia </vt:lpstr>
      <vt:lpstr>Post-Op transfer to CC </vt:lpstr>
      <vt:lpstr>PowerPoint Presentation</vt:lpstr>
      <vt:lpstr>4/30: 1 day post op </vt:lpstr>
      <vt:lpstr>PowerPoint Presentation</vt:lpstr>
      <vt:lpstr>CBC/CHEM </vt:lpstr>
      <vt:lpstr>Clin Path Cytology of peritoneal fluid </vt:lpstr>
      <vt:lpstr>5/1: 2 days post op </vt:lpstr>
      <vt:lpstr>PowerPoint Presentation</vt:lpstr>
      <vt:lpstr>5/2: 3 days post op  </vt:lpstr>
      <vt:lpstr>5/2 Flow Sheet MIA  </vt:lpstr>
      <vt:lpstr>PowerPoint Presentation</vt:lpstr>
      <vt:lpstr>Abdominal ultrasound on 5/2 </vt:lpstr>
      <vt:lpstr>PowerPoint Presentation</vt:lpstr>
      <vt:lpstr>5/3: 4 days post op </vt:lpstr>
      <vt:lpstr>PowerPoint Presentation</vt:lpstr>
      <vt:lpstr>PowerPoint Presentation</vt:lpstr>
      <vt:lpstr>PowerPoint Presentation</vt:lpstr>
      <vt:lpstr>Chest rads</vt:lpstr>
      <vt:lpstr>Repeat Abdominal US </vt:lpstr>
      <vt:lpstr>PowerPoint Presentation</vt:lpstr>
      <vt:lpstr>PowerPoint Presentation</vt:lpstr>
      <vt:lpstr>Transfusion pRBC</vt:lpstr>
      <vt:lpstr>5/4: 4 days post op </vt:lpstr>
      <vt:lpstr>PowerPoint Presentation</vt:lpstr>
      <vt:lpstr>Anatomic Pathology </vt:lpstr>
      <vt:lpstr>Bacteriology – Culture Results  </vt:lpstr>
      <vt:lpstr>Anatomic Pathology – Necropsy </vt:lpstr>
      <vt:lpstr>Gross Pathology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 &amp; M Rounds</dc:title>
  <dc:creator>VM-Cah-icu-user</dc:creator>
  <cp:lastModifiedBy>VM-Cah-icu-user</cp:lastModifiedBy>
  <cp:revision>55</cp:revision>
  <dcterms:created xsi:type="dcterms:W3CDTF">2016-05-14T06:20:39Z</dcterms:created>
  <dcterms:modified xsi:type="dcterms:W3CDTF">2016-05-16T08:15:05Z</dcterms:modified>
</cp:coreProperties>
</file>