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56" r:id="rId2"/>
    <p:sldId id="258" r:id="rId3"/>
    <p:sldId id="262" r:id="rId4"/>
    <p:sldId id="286" r:id="rId5"/>
    <p:sldId id="287" r:id="rId6"/>
    <p:sldId id="288" r:id="rId7"/>
    <p:sldId id="289" r:id="rId8"/>
    <p:sldId id="290" r:id="rId9"/>
    <p:sldId id="291" r:id="rId10"/>
    <p:sldId id="281" r:id="rId11"/>
    <p:sldId id="276" r:id="rId12"/>
    <p:sldId id="277" r:id="rId13"/>
    <p:sldId id="278" r:id="rId14"/>
    <p:sldId id="279" r:id="rId15"/>
    <p:sldId id="280" r:id="rId16"/>
    <p:sldId id="260" r:id="rId17"/>
    <p:sldId id="264" r:id="rId18"/>
    <p:sldId id="272" r:id="rId19"/>
    <p:sldId id="273" r:id="rId20"/>
    <p:sldId id="283" r:id="rId21"/>
    <p:sldId id="274" r:id="rId22"/>
    <p:sldId id="284" r:id="rId23"/>
    <p:sldId id="285" r:id="rId24"/>
    <p:sldId id="275" r:id="rId25"/>
    <p:sldId id="270" r:id="rId26"/>
    <p:sldId id="271" r:id="rId27"/>
    <p:sldId id="268" r:id="rId28"/>
    <p:sldId id="269" r:id="rId29"/>
    <p:sldId id="263" r:id="rId30"/>
    <p:sldId id="266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9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679338-6C69-C341-81F7-07AC696B0193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78868-8B30-764C-A69D-C48570A06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54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 there evidence of coagulation or fibrinolysis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derrangements</a:t>
            </a:r>
            <a:r>
              <a:rPr lang="en-US" baseline="0" dirty="0" smtClean="0"/>
              <a:t> in dogs with SHP? NO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8868-8B30-764C-A69D-C48570A069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16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Predictor</a:t>
            </a:r>
            <a:r>
              <a:rPr lang="en-US" baseline="0" dirty="0" smtClean="0"/>
              <a:t> variables: what might cause or predict changes in outcome variable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8868-8B30-764C-A69D-C48570A069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796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Outcome variables</a:t>
            </a:r>
            <a:r>
              <a:rPr lang="en-US" baseline="0" dirty="0" smtClean="0"/>
              <a:t> – what are investigators trying to predict?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8868-8B30-764C-A69D-C48570A069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091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8868-8B30-764C-A69D-C48570A069B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308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8868-8B30-764C-A69D-C48570A069B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75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8868-8B30-764C-A69D-C48570A069B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5165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Reduced clearance secondary to neoplasia/malignant</a:t>
            </a:r>
            <a:r>
              <a:rPr lang="en-US" baseline="0" dirty="0" smtClean="0"/>
              <a:t> disease, not reflective of shock severity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78868-8B30-764C-A69D-C48570A069B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81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C5FCC-E301-4A4F-9148-8BBC9D94F616}" type="datetimeFigureOut">
              <a:rPr lang="en-US" smtClean="0"/>
              <a:t>2016-02-21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8CF72-E08A-7C4E-A210-55015E2EF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60824"/>
            <a:ext cx="6400800" cy="1577975"/>
          </a:xfrm>
        </p:spPr>
        <p:txBody>
          <a:bodyPr>
            <a:normAutofit/>
          </a:bodyPr>
          <a:lstStyle/>
          <a:p>
            <a:r>
              <a:rPr lang="en-US" dirty="0" smtClean="0"/>
              <a:t>Journal Club 2/25/2016</a:t>
            </a:r>
          </a:p>
          <a:p>
            <a:r>
              <a:rPr lang="en-US" dirty="0" smtClean="0"/>
              <a:t>Francesca Di Mauro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200025"/>
            <a:ext cx="85979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83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Coagulation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0813"/>
            <a:ext cx="9144000" cy="336998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748941" y="3516506"/>
            <a:ext cx="830348" cy="162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747970" y="3532786"/>
            <a:ext cx="830348" cy="162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7999999" y="3538665"/>
            <a:ext cx="830348" cy="162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11745" y="2543322"/>
            <a:ext cx="618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1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9369" y="2521166"/>
            <a:ext cx="618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27927" y="2527046"/>
            <a:ext cx="618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737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355320"/>
            <a:ext cx="8521700" cy="41148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Results: Coagulation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5665481"/>
            <a:ext cx="8521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*Only protein C activity was independently associated with </a:t>
            </a:r>
            <a:r>
              <a:rPr lang="en-US" sz="2200" dirty="0" err="1" smtClean="0">
                <a:solidFill>
                  <a:srgbClr val="FF0000"/>
                </a:solidFill>
              </a:rPr>
              <a:t>aPTT</a:t>
            </a:r>
            <a:r>
              <a:rPr lang="en-US" sz="2200" dirty="0" smtClean="0">
                <a:solidFill>
                  <a:srgbClr val="FF0000"/>
                </a:solidFill>
              </a:rPr>
              <a:t> and PTT</a:t>
            </a:r>
          </a:p>
          <a:p>
            <a:r>
              <a:rPr lang="en-US" sz="2200" dirty="0" smtClean="0">
                <a:solidFill>
                  <a:srgbClr val="FF0000"/>
                </a:solidFill>
              </a:rPr>
              <a:t>*Decreasing protein C activity associated with increases in clotting times</a:t>
            </a:r>
            <a:endParaRPr lang="en-US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792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74668"/>
            <a:ext cx="9144000" cy="27418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9999"/>
            <a:ext cx="9144000" cy="218070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Fibrinolysis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75146" y="2425738"/>
            <a:ext cx="618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1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97486" y="2425738"/>
            <a:ext cx="618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83712" y="2415338"/>
            <a:ext cx="618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88141" y="4792232"/>
            <a:ext cx="618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6600"/>
                </a:solidFill>
              </a:rPr>
              <a:t>1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396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958941" cy="52421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42198"/>
            <a:ext cx="9144000" cy="161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02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10769" cy="48026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246" y="5356159"/>
            <a:ext cx="7723754" cy="1501841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710768" y="274638"/>
            <a:ext cx="2976032" cy="224878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Results: Fibrinolysis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297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91" y="0"/>
            <a:ext cx="5389119" cy="59488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091" y="5948859"/>
            <a:ext cx="8867217" cy="90914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710768" y="274638"/>
            <a:ext cx="2976032" cy="224878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TEG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413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763590" cy="44335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265" y="4419828"/>
            <a:ext cx="5887735" cy="2438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609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Dogs with SHP show features of </a:t>
            </a:r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hypocoagulability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and </a:t>
            </a:r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hyperfibrinolysis</a:t>
            </a:r>
            <a:endParaRPr lang="en-US" dirty="0" smtClean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en-US" dirty="0" smtClean="0"/>
              <a:t>Associated with severity of shock as reflected in blood [lactate]</a:t>
            </a:r>
          </a:p>
          <a:p>
            <a:r>
              <a:rPr lang="en-US" dirty="0" smtClean="0">
                <a:solidFill>
                  <a:srgbClr val="C6D9F1"/>
                </a:solidFill>
              </a:rPr>
              <a:t>Suggests that treatment with </a:t>
            </a:r>
            <a:r>
              <a:rPr lang="en-US" dirty="0" err="1" smtClean="0">
                <a:solidFill>
                  <a:srgbClr val="C6D9F1"/>
                </a:solidFill>
              </a:rPr>
              <a:t>antifibrinolytic</a:t>
            </a:r>
            <a:r>
              <a:rPr lang="en-US" dirty="0" smtClean="0">
                <a:solidFill>
                  <a:srgbClr val="C6D9F1"/>
                </a:solidFill>
              </a:rPr>
              <a:t> drugs may reduce blood loss in these patients</a:t>
            </a:r>
          </a:p>
          <a:p>
            <a:pPr lvl="1"/>
            <a:r>
              <a:rPr lang="en-US" dirty="0" smtClean="0"/>
              <a:t>ine</a:t>
            </a:r>
            <a:r>
              <a:rPr lang="en-US" dirty="0"/>
              <a:t>xpensive alternative to blood </a:t>
            </a:r>
            <a:r>
              <a:rPr lang="en-US" dirty="0" smtClean="0"/>
              <a:t>products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903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Potentially represent novel therapeutic target</a:t>
            </a:r>
          </a:p>
          <a:p>
            <a:r>
              <a:rPr lang="en-US" dirty="0"/>
              <a:t>Prospective </a:t>
            </a:r>
            <a:r>
              <a:rPr lang="en-US" dirty="0" smtClean="0"/>
              <a:t>trials </a:t>
            </a:r>
            <a:r>
              <a:rPr lang="en-US" dirty="0"/>
              <a:t>evaluating the efficacy and safety of </a:t>
            </a:r>
            <a:r>
              <a:rPr lang="en-US" dirty="0" err="1"/>
              <a:t>antifibrinolytic</a:t>
            </a:r>
            <a:r>
              <a:rPr lang="en-US" dirty="0"/>
              <a:t> drugs in dogs with SHP needed</a:t>
            </a:r>
          </a:p>
          <a:p>
            <a:pPr lvl="1"/>
            <a:r>
              <a:rPr lang="en-US" dirty="0"/>
              <a:t>Does this improve outcome in SHP?</a:t>
            </a:r>
          </a:p>
          <a:p>
            <a:pPr lvl="1"/>
            <a:r>
              <a:rPr lang="en-US" dirty="0"/>
              <a:t>SHP due to neoplasia </a:t>
            </a:r>
            <a:r>
              <a:rPr lang="en-US" dirty="0" err="1"/>
              <a:t>vs</a:t>
            </a:r>
            <a:r>
              <a:rPr lang="en-US" dirty="0"/>
              <a:t> trauma?</a:t>
            </a:r>
          </a:p>
          <a:p>
            <a:pPr lvl="1"/>
            <a:r>
              <a:rPr lang="en-US" dirty="0"/>
              <a:t>Larger population needed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995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of </a:t>
            </a:r>
            <a:r>
              <a:rPr lang="en-US" dirty="0" err="1" smtClean="0"/>
              <a:t>antifibrinoytic</a:t>
            </a:r>
            <a:r>
              <a:rPr lang="en-US" dirty="0" smtClean="0"/>
              <a:t> drugs for patients at risk of enhanced fibrinolysis is currently recommended in human medicine based on results of large scale clinical trials</a:t>
            </a:r>
          </a:p>
          <a:p>
            <a:pPr lvl="1"/>
            <a:r>
              <a:rPr lang="en-US" i="1" dirty="0" smtClean="0"/>
              <a:t>Regardless</a:t>
            </a:r>
            <a:r>
              <a:rPr lang="en-US" dirty="0" smtClean="0"/>
              <a:t> of lab documentation of </a:t>
            </a:r>
            <a:r>
              <a:rPr lang="en-US" dirty="0" err="1" smtClean="0"/>
              <a:t>hyperfibrinolysis</a:t>
            </a:r>
            <a:endParaRPr lang="en-US" dirty="0" smtClean="0"/>
          </a:p>
          <a:p>
            <a:pPr lvl="1"/>
            <a:r>
              <a:rPr lang="en-US" i="1" dirty="0" smtClean="0"/>
              <a:t>Similar approach necessary in vet med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62714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Does shock severity  (assessed by lactate at admission) affect coagulation and fibrinolysis in dogs with SHP </a:t>
            </a:r>
            <a:r>
              <a:rPr lang="en-US" dirty="0" err="1" smtClean="0"/>
              <a:t>vs</a:t>
            </a:r>
            <a:r>
              <a:rPr lang="en-US" dirty="0" smtClean="0"/>
              <a:t> age and breed related controls</a:t>
            </a:r>
          </a:p>
          <a:p>
            <a:r>
              <a:rPr lang="en-US" dirty="0" smtClean="0"/>
              <a:t>Does this have an effect on transfusion requirements</a:t>
            </a:r>
          </a:p>
        </p:txBody>
      </p:sp>
    </p:spTree>
    <p:extLst>
      <p:ext uri="{BB962C8B-B14F-4D97-AF65-F5344CB8AC3E}">
        <p14:creationId xmlns:p14="http://schemas.microsoft.com/office/powerpoint/2010/main" val="3072326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severity of coagulation abnormalities are associated with protein C deficiency in this population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179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11847"/>
          </a:xfrm>
        </p:spPr>
        <p:txBody>
          <a:bodyPr>
            <a:normAutofit/>
          </a:bodyPr>
          <a:lstStyle/>
          <a:p>
            <a:r>
              <a:rPr lang="en-US" dirty="0" smtClean="0"/>
              <a:t>Severity of </a:t>
            </a:r>
            <a:r>
              <a:rPr lang="en-US" dirty="0" err="1" smtClean="0"/>
              <a:t>hyperfibrinolysis</a:t>
            </a:r>
            <a:r>
              <a:rPr lang="en-US" dirty="0" smtClean="0"/>
              <a:t> (as measured by LY30) at admission was associated with total dose of plasma administered during hospitalization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16506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 answered?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Is there evidence of coagulation or fibrinolysis </a:t>
            </a:r>
            <a:r>
              <a:rPr lang="en-US" i="1" dirty="0" err="1"/>
              <a:t>derrangements</a:t>
            </a:r>
            <a:r>
              <a:rPr lang="en-US" i="1" dirty="0"/>
              <a:t> in dogs with SHP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8766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 Answered?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Does shock severity  (assessed by lactate at admission) affect coagulation and fibrinolysis in dogs with SHP </a:t>
            </a:r>
            <a:r>
              <a:rPr lang="en-US" dirty="0" err="1" smtClean="0"/>
              <a:t>vs</a:t>
            </a:r>
            <a:r>
              <a:rPr lang="en-US" dirty="0" smtClean="0"/>
              <a:t> age and breed related controls</a:t>
            </a:r>
          </a:p>
          <a:p>
            <a:r>
              <a:rPr lang="en-US" dirty="0" smtClean="0"/>
              <a:t>Does this have an effect on transfusion requirements</a:t>
            </a:r>
          </a:p>
          <a:p>
            <a:r>
              <a:rPr lang="en-US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Is there evidence of coagulation or fibrinolysis </a:t>
            </a:r>
            <a:r>
              <a:rPr lang="en-US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derangements </a:t>
            </a:r>
            <a:r>
              <a:rPr lang="en-US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 dogs with </a:t>
            </a:r>
            <a:r>
              <a:rPr lang="en-US" i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SHP?</a:t>
            </a:r>
            <a:endParaRPr lang="en-US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0056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Further studies of blood product usage in larger cohort with better defined transfusion </a:t>
            </a:r>
            <a:r>
              <a:rPr lang="en-US" dirty="0" smtClean="0"/>
              <a:t>criteria</a:t>
            </a:r>
          </a:p>
          <a:p>
            <a:pPr lvl="1"/>
            <a:r>
              <a:rPr lang="en-US" dirty="0" smtClean="0"/>
              <a:t>To investigate </a:t>
            </a:r>
            <a:r>
              <a:rPr lang="en-US" dirty="0"/>
              <a:t>relationship between </a:t>
            </a:r>
            <a:r>
              <a:rPr lang="en-US" dirty="0" err="1"/>
              <a:t>hyperfibrinolysis</a:t>
            </a:r>
            <a:r>
              <a:rPr lang="en-US" dirty="0"/>
              <a:t> at admission and </a:t>
            </a:r>
            <a:r>
              <a:rPr lang="en-US" dirty="0" err="1"/>
              <a:t>rbc</a:t>
            </a:r>
            <a:r>
              <a:rPr lang="en-US" dirty="0"/>
              <a:t> and plasma requirements </a:t>
            </a:r>
          </a:p>
          <a:p>
            <a:pPr lvl="1"/>
            <a:r>
              <a:rPr lang="en-US" dirty="0"/>
              <a:t>To determine if finding of an association between admission LY30 and plasma transfusions is truly indicative of an association between admission LY30 and bleeding tendencies</a:t>
            </a:r>
          </a:p>
          <a:p>
            <a:pPr lvl="1"/>
            <a:r>
              <a:rPr lang="en-US" i="1" dirty="0" smtClean="0"/>
              <a:t>Or statistical </a:t>
            </a:r>
            <a:r>
              <a:rPr lang="en-US" i="1" dirty="0"/>
              <a:t>anomaly due to the small sample size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472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Study Limitations: Measure of Fibrinolysis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27/28 dogs had increased d-dimers</a:t>
            </a:r>
          </a:p>
          <a:p>
            <a:pPr lvl="1"/>
            <a:r>
              <a:rPr lang="en-US" dirty="0" smtClean="0"/>
              <a:t>This may reflect normal </a:t>
            </a:r>
            <a:r>
              <a:rPr lang="en-US" dirty="0" err="1" smtClean="0"/>
              <a:t>lysis</a:t>
            </a:r>
            <a:r>
              <a:rPr lang="en-US" dirty="0" smtClean="0"/>
              <a:t> secondary to increased fibrin formation rather than primary pathologic up regulation of </a:t>
            </a:r>
            <a:r>
              <a:rPr lang="en-US" dirty="0" err="1" smtClean="0"/>
              <a:t>fibrinolytic</a:t>
            </a:r>
            <a:r>
              <a:rPr lang="en-US" dirty="0" smtClean="0"/>
              <a:t> system</a:t>
            </a:r>
          </a:p>
        </p:txBody>
      </p:sp>
    </p:spTree>
    <p:extLst>
      <p:ext uri="{BB962C8B-B14F-4D97-AF65-F5344CB8AC3E}">
        <p14:creationId xmlns:p14="http://schemas.microsoft.com/office/powerpoint/2010/main" val="407709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Study Limitations: Measure of Fibrinolysis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LY30 and LY60 TEG parameters assess </a:t>
            </a:r>
            <a:r>
              <a:rPr lang="en-US" dirty="0" err="1" smtClean="0"/>
              <a:t>fibrinolytic</a:t>
            </a:r>
            <a:r>
              <a:rPr lang="en-US" dirty="0" smtClean="0"/>
              <a:t> potential by quantifying the degree of clot </a:t>
            </a:r>
            <a:r>
              <a:rPr lang="en-US" dirty="0" err="1" smtClean="0"/>
              <a:t>lysis</a:t>
            </a:r>
            <a:r>
              <a:rPr lang="en-US" dirty="0" smtClean="0"/>
              <a:t> over time in whole blood </a:t>
            </a:r>
          </a:p>
          <a:p>
            <a:pPr lvl="1"/>
            <a:r>
              <a:rPr lang="en-US" dirty="0" smtClean="0"/>
              <a:t>Assay limited by absence of local contributors to fibrinolysis such as endothelial cells and blood cell and platelet responses to endothelial damage</a:t>
            </a:r>
          </a:p>
          <a:p>
            <a:pPr lvl="1"/>
            <a:r>
              <a:rPr lang="en-US" dirty="0" smtClean="0"/>
              <a:t>May not reflect in vivo </a:t>
            </a:r>
            <a:r>
              <a:rPr lang="en-US" dirty="0" err="1" smtClean="0"/>
              <a:t>fibrinlytic</a:t>
            </a:r>
            <a:r>
              <a:rPr lang="en-US" dirty="0" smtClean="0"/>
              <a:t> potential in areas of endothelial damage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2450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Cannot rule out possibility that differences in fibrinolysis between control group and SHP dogs were due to </a:t>
            </a:r>
            <a:r>
              <a:rPr lang="en-US" dirty="0" smtClean="0"/>
              <a:t>underlying </a:t>
            </a:r>
            <a:r>
              <a:rPr lang="en-US" dirty="0"/>
              <a:t>malignant disease rather than to effects of tissue injury and shock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011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96% of dogs had SHP secondary to malignant neoplasia </a:t>
            </a:r>
          </a:p>
          <a:p>
            <a:pPr lvl="1"/>
            <a:r>
              <a:rPr lang="en-US" dirty="0" smtClean="0"/>
              <a:t>Possible that hemostatic abnormalities in study may not generalize to animals with other causes of </a:t>
            </a:r>
            <a:r>
              <a:rPr lang="en-US" dirty="0" err="1" smtClean="0"/>
              <a:t>hemoperitoneum</a:t>
            </a:r>
            <a:r>
              <a:rPr lang="en-US" dirty="0" smtClean="0"/>
              <a:t> (i.e. trauma)</a:t>
            </a:r>
          </a:p>
          <a:p>
            <a:pPr lvl="1"/>
            <a:r>
              <a:rPr lang="en-US" dirty="0" smtClean="0"/>
              <a:t>Vascular neoplasms like HAS can have independent effects on fibrin generation </a:t>
            </a:r>
          </a:p>
        </p:txBody>
      </p:sp>
    </p:spTree>
    <p:extLst>
      <p:ext uri="{BB962C8B-B14F-4D97-AF65-F5344CB8AC3E}">
        <p14:creationId xmlns:p14="http://schemas.microsoft.com/office/powerpoint/2010/main" val="14216116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Coag</a:t>
            </a:r>
            <a:r>
              <a:rPr lang="en-US" dirty="0" smtClean="0"/>
              <a:t> and fibrinolysis testing only done at single time point (@ hospitalization)</a:t>
            </a:r>
          </a:p>
          <a:p>
            <a:pPr lvl="1"/>
            <a:r>
              <a:rPr lang="en-US" dirty="0" smtClean="0"/>
              <a:t>How would these parameters change after administration of EACA or TXA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Criteria for administration of blood products were not standardized </a:t>
            </a:r>
          </a:p>
          <a:p>
            <a:pPr lvl="1"/>
            <a:r>
              <a:rPr lang="en-US" dirty="0" smtClean="0"/>
              <a:t>Given at discretion of the attending clinician</a:t>
            </a:r>
          </a:p>
        </p:txBody>
      </p:sp>
    </p:spTree>
    <p:extLst>
      <p:ext uri="{BB962C8B-B14F-4D97-AF65-F5344CB8AC3E}">
        <p14:creationId xmlns:p14="http://schemas.microsoft.com/office/powerpoint/2010/main" val="624055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Prospective</a:t>
            </a:r>
          </a:p>
          <a:p>
            <a:r>
              <a:rPr lang="en-US" dirty="0" smtClean="0"/>
              <a:t>Observational </a:t>
            </a:r>
          </a:p>
          <a:p>
            <a:r>
              <a:rPr lang="en-US" dirty="0" smtClean="0"/>
              <a:t>Case-control study</a:t>
            </a:r>
          </a:p>
          <a:p>
            <a:r>
              <a:rPr lang="en-US" dirty="0" smtClean="0"/>
              <a:t>Multicenter – 3 veterinary teaching hospitals</a:t>
            </a:r>
          </a:p>
          <a:p>
            <a:r>
              <a:rPr lang="en-US" dirty="0" smtClean="0"/>
              <a:t>28 client owners dogs with SHP</a:t>
            </a:r>
          </a:p>
          <a:p>
            <a:r>
              <a:rPr lang="en-US" dirty="0" smtClean="0"/>
              <a:t>28 breed and age matched controls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827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Limitations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Conclusions regarding hemostatic derangements and severity of shock must be interpreted cautiously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bsence </a:t>
            </a:r>
            <a:r>
              <a:rPr lang="en-US" dirty="0"/>
              <a:t>of robust measure of shock </a:t>
            </a:r>
            <a:r>
              <a:rPr lang="en-US" dirty="0" smtClean="0"/>
              <a:t>severity</a:t>
            </a:r>
          </a:p>
          <a:p>
            <a:pPr lvl="1"/>
            <a:r>
              <a:rPr lang="en-US" dirty="0" smtClean="0"/>
              <a:t>Lactic acidosis type B?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2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Criteria:  SHP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Diagnosis of SHP</a:t>
            </a:r>
          </a:p>
          <a:p>
            <a:endParaRPr lang="en-US" dirty="0" smtClean="0"/>
          </a:p>
          <a:p>
            <a:r>
              <a:rPr lang="en-US" dirty="0" smtClean="0"/>
              <a:t>Confirmed with </a:t>
            </a:r>
            <a:r>
              <a:rPr lang="en-US" dirty="0" err="1" smtClean="0"/>
              <a:t>abdominocentesis</a:t>
            </a:r>
            <a:endParaRPr lang="en-US" dirty="0" smtClean="0"/>
          </a:p>
          <a:p>
            <a:r>
              <a:rPr lang="en-US" dirty="0" smtClean="0"/>
              <a:t>Exclusion: traumatic, </a:t>
            </a:r>
            <a:r>
              <a:rPr lang="en-US" dirty="0" err="1" smtClean="0"/>
              <a:t>hemoperitoneum</a:t>
            </a:r>
            <a:r>
              <a:rPr lang="en-US" dirty="0" smtClean="0"/>
              <a:t>, severe thrombocytopenia, NSAID/steroid/aspirin administration or disease known to affect coagulation or fibrinolysis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30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Criteria:  Control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Age and breed associated</a:t>
            </a:r>
          </a:p>
          <a:p>
            <a:r>
              <a:rPr lang="en-US" dirty="0" smtClean="0"/>
              <a:t>‘Healthy’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151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Predictor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Lactate on admission</a:t>
            </a:r>
          </a:p>
          <a:p>
            <a:pPr lvl="1"/>
            <a:r>
              <a:rPr lang="en-US" dirty="0" smtClean="0"/>
              <a:t>Measured with benchtop and POC analyzer</a:t>
            </a:r>
          </a:p>
          <a:p>
            <a:pPr lvl="1"/>
            <a:r>
              <a:rPr lang="en-US" dirty="0" smtClean="0"/>
              <a:t>Nova (0.4-20mmol/L) </a:t>
            </a:r>
            <a:r>
              <a:rPr lang="en-US" dirty="0" err="1" smtClean="0"/>
              <a:t>vs</a:t>
            </a:r>
            <a:r>
              <a:rPr lang="en-US" dirty="0" smtClean="0"/>
              <a:t> Lactate Pro (</a:t>
            </a:r>
            <a:r>
              <a:rPr lang="en-US" dirty="0"/>
              <a:t>0.8-</a:t>
            </a:r>
            <a:r>
              <a:rPr lang="en-US" dirty="0" smtClean="0"/>
              <a:t>23.3mmol/L)</a:t>
            </a:r>
          </a:p>
          <a:p>
            <a:pPr lvl="1"/>
            <a:r>
              <a:rPr lang="en-US" dirty="0" smtClean="0"/>
              <a:t>Good agreement (</a:t>
            </a:r>
            <a:r>
              <a:rPr lang="en-US" dirty="0" err="1" smtClean="0"/>
              <a:t>Thronloe</a:t>
            </a:r>
            <a:r>
              <a:rPr lang="en-US" dirty="0" smtClean="0"/>
              <a:t> CVP 2007)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124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dogs with SHP demonstrate </a:t>
            </a:r>
            <a:r>
              <a:rPr lang="en-US" dirty="0" err="1" smtClean="0">
                <a:solidFill>
                  <a:srgbClr val="93CDDD"/>
                </a:solidFill>
              </a:rPr>
              <a:t>hypocoagulability</a:t>
            </a:r>
            <a:r>
              <a:rPr lang="en-US" dirty="0" smtClean="0">
                <a:solidFill>
                  <a:srgbClr val="93CDDD"/>
                </a:solidFill>
              </a:rPr>
              <a:t> and </a:t>
            </a:r>
            <a:r>
              <a:rPr lang="en-US" dirty="0" err="1" smtClean="0">
                <a:solidFill>
                  <a:srgbClr val="93CDDD"/>
                </a:solidFill>
              </a:rPr>
              <a:t>hyperfibrinolysis</a:t>
            </a:r>
            <a:r>
              <a:rPr lang="en-US" dirty="0" smtClean="0"/>
              <a:t> compared to controls</a:t>
            </a:r>
          </a:p>
          <a:p>
            <a:pPr lvl="1"/>
            <a:r>
              <a:rPr lang="en-US" dirty="0"/>
              <a:t>Platelet </a:t>
            </a:r>
            <a:r>
              <a:rPr lang="en-US" dirty="0" smtClean="0"/>
              <a:t>count, PT</a:t>
            </a:r>
            <a:r>
              <a:rPr lang="en-US" dirty="0"/>
              <a:t>, </a:t>
            </a:r>
            <a:r>
              <a:rPr lang="en-US" dirty="0" err="1" smtClean="0"/>
              <a:t>aPTT</a:t>
            </a:r>
            <a:r>
              <a:rPr lang="en-US" dirty="0" smtClean="0"/>
              <a:t>, Fibrinogen, </a:t>
            </a:r>
            <a:r>
              <a:rPr lang="en-US" dirty="0" err="1" smtClean="0"/>
              <a:t>Antithrombin</a:t>
            </a:r>
            <a:r>
              <a:rPr lang="en-US" dirty="0" smtClean="0"/>
              <a:t>, Protein C, TEG</a:t>
            </a:r>
            <a:endParaRPr lang="en-US" dirty="0"/>
          </a:p>
          <a:p>
            <a:pPr lvl="1"/>
            <a:r>
              <a:rPr lang="en-US" dirty="0"/>
              <a:t>Fibrinolysis </a:t>
            </a:r>
            <a:r>
              <a:rPr lang="en-US" dirty="0" smtClean="0"/>
              <a:t>testing (D</a:t>
            </a:r>
            <a:r>
              <a:rPr lang="en-US" dirty="0"/>
              <a:t>-</a:t>
            </a:r>
            <a:r>
              <a:rPr lang="en-US" dirty="0" smtClean="0"/>
              <a:t>dimer, TEG </a:t>
            </a:r>
            <a:r>
              <a:rPr lang="en-US" dirty="0" err="1"/>
              <a:t>lysis</a:t>
            </a:r>
            <a:r>
              <a:rPr lang="en-US" dirty="0"/>
              <a:t> parameters with and without addition of </a:t>
            </a:r>
            <a:r>
              <a:rPr lang="en-US" dirty="0" err="1" smtClean="0"/>
              <a:t>tPA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dirty="0"/>
              <a:t>50U/mL </a:t>
            </a:r>
            <a:r>
              <a:rPr lang="en-US" dirty="0" err="1"/>
              <a:t>vs</a:t>
            </a:r>
            <a:r>
              <a:rPr lang="en-US" dirty="0"/>
              <a:t> 100U/</a:t>
            </a:r>
            <a:r>
              <a:rPr lang="en-US" dirty="0" smtClean="0"/>
              <a:t>mL)</a:t>
            </a:r>
          </a:p>
        </p:txBody>
      </p:sp>
    </p:spTree>
    <p:extLst>
      <p:ext uri="{BB962C8B-B14F-4D97-AF65-F5344CB8AC3E}">
        <p14:creationId xmlns:p14="http://schemas.microsoft.com/office/powerpoint/2010/main" val="1075600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 Variable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rgbClr val="93CDDD"/>
                </a:solidFill>
              </a:rPr>
              <a:t>Is the severity of disturbances associated with: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1. Severity of shock?</a:t>
            </a:r>
          </a:p>
          <a:p>
            <a:pPr lvl="1"/>
            <a:r>
              <a:rPr lang="en-US" dirty="0" smtClean="0"/>
              <a:t>Measured using admission lactate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Activity and depletion of protein C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3. Increasing transfusion requirements </a:t>
            </a:r>
          </a:p>
        </p:txBody>
      </p:sp>
    </p:spTree>
    <p:extLst>
      <p:ext uri="{BB962C8B-B14F-4D97-AF65-F5344CB8AC3E}">
        <p14:creationId xmlns:p14="http://schemas.microsoft.com/office/powerpoint/2010/main" val="933286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Results: Animals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8128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22 went to surgery</a:t>
            </a:r>
          </a:p>
          <a:p>
            <a:r>
              <a:rPr lang="en-US" dirty="0" smtClean="0"/>
              <a:t>18 survived</a:t>
            </a:r>
          </a:p>
          <a:p>
            <a:r>
              <a:rPr lang="en-US" dirty="0" smtClean="0"/>
              <a:t>3 euthanized at surgery or post-op</a:t>
            </a:r>
          </a:p>
          <a:p>
            <a:r>
              <a:rPr lang="en-US" dirty="0" smtClean="0"/>
              <a:t>1 died post-op</a:t>
            </a:r>
          </a:p>
          <a:p>
            <a:endParaRPr lang="en-US" dirty="0" smtClean="0"/>
          </a:p>
          <a:p>
            <a:r>
              <a:rPr lang="en-US" dirty="0" smtClean="0"/>
              <a:t>Diagnoses: HSA 71%, Hepatocellular carcinoma (11%), 1 benign hematoma, 1 adrenal </a:t>
            </a:r>
            <a:r>
              <a:rPr lang="en-US" dirty="0" err="1" smtClean="0"/>
              <a:t>carccinoma</a:t>
            </a:r>
            <a:r>
              <a:rPr lang="en-US" dirty="0" smtClean="0"/>
              <a:t>, 1 prostatic carcinoma, 1 </a:t>
            </a:r>
            <a:r>
              <a:rPr lang="en-US" dirty="0" err="1" smtClean="0"/>
              <a:t>histiocytic</a:t>
            </a:r>
            <a:r>
              <a:rPr lang="en-US" dirty="0" smtClean="0"/>
              <a:t> sarcoma, 1 splenic soft tissue sarcoma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347649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5538</TotalTime>
  <Words>912</Words>
  <Application>Microsoft Macintosh PowerPoint</Application>
  <PresentationFormat>On-screen Show (4:3)</PresentationFormat>
  <Paragraphs>122</Paragraphs>
  <Slides>30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Black</vt:lpstr>
      <vt:lpstr>PowerPoint Presentation</vt:lpstr>
      <vt:lpstr>Research Question </vt:lpstr>
      <vt:lpstr>Study Design</vt:lpstr>
      <vt:lpstr>Selection Criteria:  SHP group</vt:lpstr>
      <vt:lpstr>Selection Criteria:  Control group</vt:lpstr>
      <vt:lpstr>Predictor Variables</vt:lpstr>
      <vt:lpstr>Outcome Variables</vt:lpstr>
      <vt:lpstr>Outcome Variable</vt:lpstr>
      <vt:lpstr>Results: Animals</vt:lpstr>
      <vt:lpstr>Results: Coagulation </vt:lpstr>
      <vt:lpstr>PowerPoint Presentation</vt:lpstr>
      <vt:lpstr>Results: Fibrinolysis</vt:lpstr>
      <vt:lpstr>PowerPoint Presentation</vt:lpstr>
      <vt:lpstr>PowerPoint Presentation</vt:lpstr>
      <vt:lpstr>PowerPoint Presentation</vt:lpstr>
      <vt:lpstr>PowerPoint Presentation</vt:lpstr>
      <vt:lpstr>Main Points</vt:lpstr>
      <vt:lpstr>Conclusions</vt:lpstr>
      <vt:lpstr>Conclusions</vt:lpstr>
      <vt:lpstr>Conclusions</vt:lpstr>
      <vt:lpstr>Conclusions</vt:lpstr>
      <vt:lpstr>Research question answered?</vt:lpstr>
      <vt:lpstr>Research Question Answered?</vt:lpstr>
      <vt:lpstr>Conclusions</vt:lpstr>
      <vt:lpstr>Study Limitations: Measure of Fibrinolysis</vt:lpstr>
      <vt:lpstr>Study Limitations: Measure of Fibrinolysis</vt:lpstr>
      <vt:lpstr>Study Limitations</vt:lpstr>
      <vt:lpstr>Study Limitations</vt:lpstr>
      <vt:lpstr>Study Limitations</vt:lpstr>
      <vt:lpstr>Study Limitations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 Di M</dc:creator>
  <cp:lastModifiedBy>F Di M</cp:lastModifiedBy>
  <cp:revision>21</cp:revision>
  <dcterms:created xsi:type="dcterms:W3CDTF">2016-02-21T22:51:59Z</dcterms:created>
  <dcterms:modified xsi:type="dcterms:W3CDTF">2016-02-25T19:10:44Z</dcterms:modified>
</cp:coreProperties>
</file>