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8" r:id="rId10"/>
    <p:sldId id="269" r:id="rId11"/>
    <p:sldId id="265" r:id="rId12"/>
    <p:sldId id="270" r:id="rId13"/>
    <p:sldId id="271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154" autoAdjust="0"/>
  </p:normalViewPr>
  <p:slideViewPr>
    <p:cSldViewPr snapToGrid="0" snapToObjects="1">
      <p:cViewPr varScale="1">
        <p:scale>
          <a:sx n="67" d="100"/>
          <a:sy n="67" d="100"/>
        </p:scale>
        <p:origin x="-21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4A0B0-0559-E24E-B7DE-7E71A12A5C6A}" type="datetimeFigureOut">
              <a:rPr lang="fr-FR" smtClean="0"/>
              <a:t>24/09/2015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35FDA3-DB3A-BF42-8062-3F2D88D75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785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Relationship Id="rId3" Type="http://schemas.openxmlformats.org/officeDocument/2006/relationships/hyperlink" Target="http://www.ncbi.nlm.nih.gov/pmc/articles/PMC4255408/%23B71" TargetMode="Externa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Increased HR to compensate</a:t>
            </a:r>
            <a:r>
              <a:rPr lang="en-US" baseline="0" dirty="0" smtClean="0"/>
              <a:t> for </a:t>
            </a:r>
            <a:r>
              <a:rPr lang="en-US" baseline="0" dirty="0" err="1" smtClean="0"/>
              <a:t>hypovolemia</a:t>
            </a:r>
            <a:r>
              <a:rPr lang="en-US" baseline="0" dirty="0" smtClean="0"/>
              <a:t>, low SVR,  and changes in BP, increase HR to increase CO.</a:t>
            </a:r>
          </a:p>
          <a:p>
            <a:endParaRPr lang="en-US" baseline="0" dirty="0" smtClean="0"/>
          </a:p>
          <a:p>
            <a:r>
              <a:rPr lang="en-US" dirty="0" smtClean="0"/>
              <a:t>n critically ill human patients, myocardial dysfunction and damage secondary to sepsis contributes to clinical outcomes, and persistent tachycardia despite treatment of </a:t>
            </a:r>
            <a:r>
              <a:rPr lang="en-US" dirty="0" err="1" smtClean="0"/>
              <a:t>hypovolemia</a:t>
            </a:r>
            <a:r>
              <a:rPr lang="en-US" dirty="0" smtClean="0"/>
              <a:t>, anemia and pain or agitation has been shown to significantly increase the risk of major cardiac adverse events and duration of ICU hospitalization.</a:t>
            </a:r>
          </a:p>
          <a:p>
            <a:endParaRPr lang="en-US" dirty="0" smtClean="0"/>
          </a:p>
          <a:p>
            <a:r>
              <a:rPr lang="en-US" dirty="0" smtClean="0"/>
              <a:t>Prolonged elevations in heart rate may result in increased myocardial oxygen demand and decreased diastolic filling and coronary perfusion, increasing the risk of a poor outcome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35FDA3-DB3A-BF42-8062-3F2D88D7585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1665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Potential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mechanisms of the therapeutic success of MSCs in ARDS models include anti-inflammatory effects, reduction in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permeability of the alveolar epithelium and vascular endothelium, improvement in alveolar fluid clearance, enhanced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phagocytic activity of monocytes, macrophages and neutrophils, anti-apoptotic effects, and mitochondrial transfer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35FDA3-DB3A-BF42-8062-3F2D88D7585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1572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35FDA3-DB3A-BF42-8062-3F2D88D7585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526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35FDA3-DB3A-BF42-8062-3F2D88D7585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226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HR between 80-94 </a:t>
            </a:r>
            <a:r>
              <a:rPr lang="en-US" dirty="0" err="1" smtClean="0"/>
              <a:t>bpm</a:t>
            </a:r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LVSWI</a:t>
            </a:r>
            <a:r>
              <a:rPr lang="en-US" dirty="0" smtClean="0"/>
              <a:t> (Left Ventricular Stroke Work Index) measures the amount of work the left ventricle does during each contraction. It is a means of evaluating the pumping function of the left ventricle. It is the best measurement of contractility. </a:t>
            </a:r>
          </a:p>
          <a:p>
            <a:r>
              <a:rPr lang="fr-FR" dirty="0" smtClean="0"/>
              <a:t>SV x (MAP - PAWP) x 0.0136</a:t>
            </a:r>
          </a:p>
          <a:p>
            <a:r>
              <a:rPr lang="fr-FR" dirty="0" err="1" smtClean="0"/>
              <a:t>Reduced</a:t>
            </a:r>
            <a:r>
              <a:rPr lang="fr-FR" dirty="0" smtClean="0"/>
              <a:t> </a:t>
            </a:r>
            <a:r>
              <a:rPr lang="fr-FR" dirty="0" err="1" smtClean="0"/>
              <a:t>toxic</a:t>
            </a:r>
            <a:r>
              <a:rPr lang="fr-FR" dirty="0" smtClean="0"/>
              <a:t> </a:t>
            </a:r>
            <a:r>
              <a:rPr lang="fr-FR" dirty="0" err="1" smtClean="0"/>
              <a:t>effects</a:t>
            </a:r>
            <a:r>
              <a:rPr lang="fr-FR" dirty="0" smtClean="0"/>
              <a:t> of catecholamines and </a:t>
            </a:r>
            <a:r>
              <a:rPr lang="fr-FR" dirty="0" err="1" smtClean="0"/>
              <a:t>improved</a:t>
            </a:r>
            <a:r>
              <a:rPr lang="fr-FR" dirty="0" smtClean="0"/>
              <a:t> stroke volumes </a:t>
            </a:r>
            <a:r>
              <a:rPr lang="fr-FR" dirty="0" err="1" smtClean="0"/>
              <a:t>with</a:t>
            </a:r>
            <a:r>
              <a:rPr lang="fr-FR" dirty="0" smtClean="0"/>
              <a:t> longer </a:t>
            </a:r>
            <a:r>
              <a:rPr lang="fr-FR" dirty="0" err="1" smtClean="0"/>
              <a:t>diastolic</a:t>
            </a:r>
            <a:r>
              <a:rPr lang="fr-FR" dirty="0" smtClean="0"/>
              <a:t> </a:t>
            </a:r>
            <a:r>
              <a:rPr lang="fr-FR" dirty="0" err="1" smtClean="0"/>
              <a:t>filling</a:t>
            </a:r>
            <a:r>
              <a:rPr lang="fr-FR" dirty="0" smtClean="0"/>
              <a:t> times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35FDA3-DB3A-BF42-8062-3F2D88D7585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474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HR </a:t>
            </a:r>
            <a:r>
              <a:rPr lang="fr-FR" dirty="0" smtClean="0"/>
              <a:t>and CI in the </a:t>
            </a:r>
            <a:r>
              <a:rPr lang="fr-FR" dirty="0" err="1" smtClean="0"/>
              <a:t>treatment</a:t>
            </a:r>
            <a:r>
              <a:rPr lang="fr-FR" dirty="0" smtClean="0"/>
              <a:t> group </a:t>
            </a:r>
            <a:r>
              <a:rPr lang="fr-FR" dirty="0" err="1" smtClean="0"/>
              <a:t>were</a:t>
            </a:r>
            <a:r>
              <a:rPr lang="fr-FR" dirty="0" smtClean="0"/>
              <a:t> </a:t>
            </a:r>
            <a:r>
              <a:rPr lang="fr-FR" dirty="0" err="1" smtClean="0"/>
              <a:t>gradually</a:t>
            </a:r>
            <a:r>
              <a:rPr lang="fr-FR" dirty="0" smtClean="0"/>
              <a:t> </a:t>
            </a:r>
            <a:r>
              <a:rPr lang="fr-FR" dirty="0" err="1" smtClean="0"/>
              <a:t>declined</a:t>
            </a:r>
            <a:r>
              <a:rPr lang="fr-FR" dirty="0" smtClean="0"/>
              <a:t> </a:t>
            </a:r>
            <a:r>
              <a:rPr lang="fr-FR" dirty="0" err="1" smtClean="0"/>
              <a:t>after</a:t>
            </a:r>
            <a:r>
              <a:rPr lang="fr-FR" dirty="0" smtClean="0"/>
              <a:t> </a:t>
            </a:r>
            <a:r>
              <a:rPr lang="fr-FR" dirty="0" err="1" smtClean="0"/>
              <a:t>treatment</a:t>
            </a:r>
            <a:r>
              <a:rPr lang="fr-FR" dirty="0" smtClean="0"/>
              <a:t>, SVRI and GEDVI </a:t>
            </a:r>
            <a:r>
              <a:rPr lang="fr-FR" dirty="0" err="1" smtClean="0"/>
              <a:t>were</a:t>
            </a:r>
            <a:r>
              <a:rPr lang="fr-FR" dirty="0" smtClean="0"/>
              <a:t> </a:t>
            </a:r>
            <a:r>
              <a:rPr lang="fr-FR" dirty="0" err="1" smtClean="0"/>
              <a:t>gradually</a:t>
            </a:r>
            <a:r>
              <a:rPr lang="fr-FR" dirty="0" smtClean="0"/>
              <a:t> </a:t>
            </a:r>
            <a:r>
              <a:rPr lang="fr-FR" dirty="0" err="1" smtClean="0"/>
              <a:t>increased</a:t>
            </a:r>
            <a:r>
              <a:rPr lang="fr-FR" dirty="0" smtClean="0"/>
              <a:t>. There </a:t>
            </a:r>
            <a:r>
              <a:rPr lang="fr-FR" dirty="0" err="1" smtClean="0"/>
              <a:t>were</a:t>
            </a:r>
            <a:r>
              <a:rPr lang="fr-FR" dirty="0" smtClean="0"/>
              <a:t> </a:t>
            </a:r>
            <a:r>
              <a:rPr lang="fr-FR" dirty="0" err="1" smtClean="0"/>
              <a:t>significant</a:t>
            </a:r>
            <a:r>
              <a:rPr lang="fr-FR" dirty="0" smtClean="0"/>
              <a:t> </a:t>
            </a:r>
            <a:r>
              <a:rPr lang="fr-FR" dirty="0" err="1" smtClean="0"/>
              <a:t>differences</a:t>
            </a:r>
            <a:r>
              <a:rPr lang="fr-FR" dirty="0" smtClean="0"/>
              <a:t> in HR, CI, SVRI, and GEDVI </a:t>
            </a:r>
            <a:r>
              <a:rPr lang="fr-FR" dirty="0" err="1" smtClean="0"/>
              <a:t>between</a:t>
            </a:r>
            <a:r>
              <a:rPr lang="fr-FR" dirty="0" smtClean="0"/>
              <a:t> </a:t>
            </a:r>
            <a:r>
              <a:rPr lang="fr-FR" dirty="0" err="1" smtClean="0"/>
              <a:t>treatment</a:t>
            </a:r>
            <a:r>
              <a:rPr lang="fr-FR" dirty="0" smtClean="0"/>
              <a:t> group and control group </a:t>
            </a:r>
            <a:r>
              <a:rPr lang="fr-FR" dirty="0" err="1" smtClean="0"/>
              <a:t>from</a:t>
            </a:r>
            <a:r>
              <a:rPr lang="fr-FR" dirty="0" smtClean="0"/>
              <a:t> 12 </a:t>
            </a:r>
            <a:r>
              <a:rPr lang="fr-FR" dirty="0" err="1" smtClean="0"/>
              <a:t>hours</a:t>
            </a:r>
            <a:r>
              <a:rPr lang="fr-FR" dirty="0" smtClean="0"/>
              <a:t> on [HR (</a:t>
            </a:r>
            <a:r>
              <a:rPr lang="fr-FR" dirty="0" err="1" smtClean="0"/>
              <a:t>bpm</a:t>
            </a:r>
            <a:r>
              <a:rPr lang="fr-FR" dirty="0" smtClean="0"/>
              <a:t>): 93 ± 4 vs. 118 ± 13, CI (L × min⁻¹ × m⁻²): 3.3 ± 0.8 vs. 4.5 ± 0.6, SVRI (</a:t>
            </a:r>
            <a:r>
              <a:rPr lang="fr-FR" dirty="0" err="1" smtClean="0"/>
              <a:t>kPa×s</a:t>
            </a:r>
            <a:r>
              <a:rPr lang="fr-FR" dirty="0" smtClean="0"/>
              <a:t> × L⁻¹ × m⁻²): 159.2 ± 27.4 vs. 130.5 ± 24.2, GEDVI (</a:t>
            </a:r>
            <a:r>
              <a:rPr lang="fr-FR" dirty="0" err="1" smtClean="0"/>
              <a:t>mL</a:t>
            </a:r>
            <a:r>
              <a:rPr lang="fr-FR" dirty="0" smtClean="0"/>
              <a:t>/m²): 668 ± 148 vs. 588 ± 103, P&lt;0.05 or P&lt;0.01]. MAP, CVP and SVI in the </a:t>
            </a:r>
            <a:r>
              <a:rPr lang="fr-FR" dirty="0" err="1" smtClean="0"/>
              <a:t>treatment</a:t>
            </a:r>
            <a:r>
              <a:rPr lang="fr-FR" dirty="0" smtClean="0"/>
              <a:t> group </a:t>
            </a:r>
            <a:r>
              <a:rPr lang="fr-FR" dirty="0" err="1" smtClean="0"/>
              <a:t>showed</a:t>
            </a:r>
            <a:r>
              <a:rPr lang="fr-FR" dirty="0" smtClean="0"/>
              <a:t> no </a:t>
            </a:r>
            <a:r>
              <a:rPr lang="fr-FR" dirty="0" err="1" smtClean="0"/>
              <a:t>significant</a:t>
            </a:r>
            <a:r>
              <a:rPr lang="fr-FR" dirty="0" smtClean="0"/>
              <a:t> changes. (3) Lac </a:t>
            </a:r>
            <a:r>
              <a:rPr lang="fr-FR" dirty="0" err="1" smtClean="0"/>
              <a:t>after</a:t>
            </a:r>
            <a:r>
              <a:rPr lang="fr-FR" dirty="0" smtClean="0"/>
              <a:t> </a:t>
            </a:r>
            <a:r>
              <a:rPr lang="fr-FR" dirty="0" err="1" smtClean="0"/>
              <a:t>treatment</a:t>
            </a:r>
            <a:r>
              <a:rPr lang="fr-FR" dirty="0" smtClean="0"/>
              <a:t> in </a:t>
            </a:r>
            <a:r>
              <a:rPr lang="fr-FR" dirty="0" err="1" smtClean="0"/>
              <a:t>both</a:t>
            </a:r>
            <a:r>
              <a:rPr lang="fr-FR" dirty="0" smtClean="0"/>
              <a:t> groups </a:t>
            </a:r>
            <a:r>
              <a:rPr lang="fr-FR" dirty="0" err="1" smtClean="0"/>
              <a:t>was</a:t>
            </a:r>
            <a:r>
              <a:rPr lang="fr-FR" dirty="0" smtClean="0"/>
              <a:t> </a:t>
            </a:r>
            <a:r>
              <a:rPr lang="fr-FR" dirty="0" err="1" smtClean="0"/>
              <a:t>decreased</a:t>
            </a:r>
            <a:r>
              <a:rPr lang="fr-FR" dirty="0" smtClean="0"/>
              <a:t> </a:t>
            </a:r>
            <a:r>
              <a:rPr lang="fr-FR" dirty="0" err="1" smtClean="0"/>
              <a:t>slowly</a:t>
            </a:r>
            <a:r>
              <a:rPr lang="fr-FR" dirty="0" smtClean="0"/>
              <a:t>, Lac (</a:t>
            </a:r>
            <a:r>
              <a:rPr lang="fr-FR" dirty="0" err="1" smtClean="0"/>
              <a:t>mmol</a:t>
            </a:r>
            <a:r>
              <a:rPr lang="fr-FR" dirty="0" smtClean="0"/>
              <a:t>/L) </a:t>
            </a:r>
            <a:r>
              <a:rPr lang="fr-FR" dirty="0" err="1" smtClean="0"/>
              <a:t>at</a:t>
            </a:r>
            <a:r>
              <a:rPr lang="fr-FR" dirty="0" smtClean="0"/>
              <a:t> 12 </a:t>
            </a:r>
            <a:r>
              <a:rPr lang="fr-FR" dirty="0" err="1" smtClean="0"/>
              <a:t>hours</a:t>
            </a:r>
            <a:r>
              <a:rPr lang="fr-FR" dirty="0" smtClean="0"/>
              <a:t> </a:t>
            </a:r>
            <a:r>
              <a:rPr lang="fr-FR" dirty="0" err="1" smtClean="0"/>
              <a:t>after</a:t>
            </a:r>
            <a:r>
              <a:rPr lang="fr-FR" dirty="0" smtClean="0"/>
              <a:t> </a:t>
            </a:r>
            <a:r>
              <a:rPr lang="fr-FR" dirty="0" err="1" smtClean="0"/>
              <a:t>treatment</a:t>
            </a:r>
            <a:r>
              <a:rPr lang="fr-FR" dirty="0" smtClean="0"/>
              <a:t> </a:t>
            </a:r>
            <a:r>
              <a:rPr lang="fr-FR" dirty="0" err="1" smtClean="0"/>
              <a:t>was</a:t>
            </a:r>
            <a:r>
              <a:rPr lang="fr-FR" dirty="0" smtClean="0"/>
              <a:t> </a:t>
            </a:r>
            <a:r>
              <a:rPr lang="fr-FR" dirty="0" err="1" smtClean="0"/>
              <a:t>significantly</a:t>
            </a:r>
            <a:r>
              <a:rPr lang="fr-FR" dirty="0" smtClean="0"/>
              <a:t> </a:t>
            </a:r>
            <a:r>
              <a:rPr lang="fr-FR" dirty="0" err="1" smtClean="0"/>
              <a:t>decreased</a:t>
            </a:r>
            <a:r>
              <a:rPr lang="fr-FR" dirty="0" smtClean="0"/>
              <a:t> </a:t>
            </a:r>
            <a:r>
              <a:rPr lang="fr-FR" dirty="0" err="1" smtClean="0"/>
              <a:t>compared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that</a:t>
            </a:r>
            <a:r>
              <a:rPr lang="fr-FR" dirty="0" smtClean="0"/>
              <a:t> </a:t>
            </a:r>
            <a:r>
              <a:rPr lang="fr-FR" dirty="0" err="1" smtClean="0"/>
              <a:t>before</a:t>
            </a:r>
            <a:r>
              <a:rPr lang="fr-FR" dirty="0" smtClean="0"/>
              <a:t> </a:t>
            </a:r>
            <a:r>
              <a:rPr lang="fr-FR" dirty="0" err="1" smtClean="0"/>
              <a:t>treatment</a:t>
            </a:r>
            <a:r>
              <a:rPr lang="fr-FR" dirty="0" smtClean="0"/>
              <a:t> (control group: 8.8 ± 3.2 vs. 9.8 ± 3.4, </a:t>
            </a:r>
            <a:r>
              <a:rPr lang="fr-FR" dirty="0" err="1" smtClean="0"/>
              <a:t>treatment</a:t>
            </a:r>
            <a:r>
              <a:rPr lang="fr-FR" dirty="0" smtClean="0"/>
              <a:t> group: 9.5 ± 3.1 vs. 10.5 ± 4.1, </a:t>
            </a:r>
            <a:r>
              <a:rPr lang="fr-FR" dirty="0" err="1" smtClean="0"/>
              <a:t>both</a:t>
            </a:r>
            <a:r>
              <a:rPr lang="fr-FR" dirty="0" smtClean="0"/>
              <a:t> P&lt;0.05). The Lac of control group and </a:t>
            </a:r>
            <a:r>
              <a:rPr lang="fr-FR" dirty="0" err="1" smtClean="0"/>
              <a:t>treatment</a:t>
            </a:r>
            <a:r>
              <a:rPr lang="fr-FR" dirty="0" smtClean="0"/>
              <a:t> group </a:t>
            </a:r>
            <a:r>
              <a:rPr lang="fr-FR" dirty="0" err="1" smtClean="0"/>
              <a:t>were</a:t>
            </a:r>
            <a:r>
              <a:rPr lang="fr-FR" dirty="0" smtClean="0"/>
              <a:t> 2.5 ± 1.2 and 2.7 ± 1.1 </a:t>
            </a:r>
            <a:r>
              <a:rPr lang="fr-FR" dirty="0" err="1" smtClean="0"/>
              <a:t>at</a:t>
            </a:r>
            <a:r>
              <a:rPr lang="fr-FR" dirty="0" smtClean="0"/>
              <a:t> 72 </a:t>
            </a:r>
            <a:r>
              <a:rPr lang="fr-FR" dirty="0" err="1" smtClean="0"/>
              <a:t>hours</a:t>
            </a:r>
            <a:r>
              <a:rPr lang="fr-FR" dirty="0" smtClean="0"/>
              <a:t> </a:t>
            </a:r>
            <a:r>
              <a:rPr lang="fr-FR" dirty="0" err="1" smtClean="0"/>
              <a:t>after</a:t>
            </a:r>
            <a:r>
              <a:rPr lang="fr-FR" dirty="0" smtClean="0"/>
              <a:t> </a:t>
            </a:r>
            <a:r>
              <a:rPr lang="fr-FR" dirty="0" err="1" smtClean="0"/>
              <a:t>treatment</a:t>
            </a:r>
            <a:r>
              <a:rPr lang="fr-FR" dirty="0" smtClean="0"/>
              <a:t>, and </a:t>
            </a:r>
            <a:r>
              <a:rPr lang="fr-FR" dirty="0" err="1" smtClean="0"/>
              <a:t>there</a:t>
            </a:r>
            <a:r>
              <a:rPr lang="fr-FR" dirty="0" smtClean="0"/>
              <a:t> </a:t>
            </a:r>
            <a:r>
              <a:rPr lang="fr-FR" dirty="0" err="1" smtClean="0"/>
              <a:t>was</a:t>
            </a:r>
            <a:r>
              <a:rPr lang="fr-FR" dirty="0" smtClean="0"/>
              <a:t> no </a:t>
            </a:r>
            <a:r>
              <a:rPr lang="fr-FR" dirty="0" err="1" smtClean="0"/>
              <a:t>significant</a:t>
            </a:r>
            <a:r>
              <a:rPr lang="fr-FR" dirty="0" smtClean="0"/>
              <a:t> </a:t>
            </a:r>
            <a:r>
              <a:rPr lang="fr-FR" dirty="0" err="1" smtClean="0"/>
              <a:t>difference</a:t>
            </a:r>
            <a:r>
              <a:rPr lang="fr-FR" dirty="0" smtClean="0"/>
              <a:t> </a:t>
            </a:r>
            <a:r>
              <a:rPr lang="fr-FR" dirty="0" err="1" smtClean="0"/>
              <a:t>between</a:t>
            </a:r>
            <a:r>
              <a:rPr lang="fr-FR" dirty="0" smtClean="0"/>
              <a:t> </a:t>
            </a:r>
            <a:r>
              <a:rPr lang="fr-FR" dirty="0" err="1" smtClean="0"/>
              <a:t>two</a:t>
            </a:r>
            <a:r>
              <a:rPr lang="fr-FR" dirty="0" smtClean="0"/>
              <a:t> groups (all P&gt;0.05). The </a:t>
            </a:r>
            <a:r>
              <a:rPr lang="fr-FR" dirty="0" err="1" smtClean="0"/>
              <a:t>ScvO₂was</a:t>
            </a:r>
            <a:r>
              <a:rPr lang="fr-FR" dirty="0" smtClean="0"/>
              <a:t> not </a:t>
            </a:r>
            <a:r>
              <a:rPr lang="fr-FR" dirty="0" err="1" smtClean="0"/>
              <a:t>decreased</a:t>
            </a:r>
            <a:r>
              <a:rPr lang="fr-FR" dirty="0" smtClean="0"/>
              <a:t> in </a:t>
            </a:r>
            <a:r>
              <a:rPr lang="fr-FR" dirty="0" err="1" smtClean="0"/>
              <a:t>both</a:t>
            </a:r>
            <a:r>
              <a:rPr lang="fr-FR" dirty="0" smtClean="0"/>
              <a:t> groups. (4) </a:t>
            </a:r>
            <a:r>
              <a:rPr lang="fr-FR" dirty="0" err="1" smtClean="0"/>
              <a:t>Compared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before</a:t>
            </a:r>
            <a:r>
              <a:rPr lang="fr-FR" dirty="0" smtClean="0"/>
              <a:t> </a:t>
            </a:r>
            <a:r>
              <a:rPr lang="fr-FR" dirty="0" err="1" smtClean="0"/>
              <a:t>treatment</a:t>
            </a:r>
            <a:r>
              <a:rPr lang="fr-FR" dirty="0" smtClean="0"/>
              <a:t>, </a:t>
            </a:r>
            <a:r>
              <a:rPr lang="fr-FR" dirty="0" err="1" smtClean="0"/>
              <a:t>cTnI</a:t>
            </a:r>
            <a:r>
              <a:rPr lang="fr-FR" dirty="0" smtClean="0"/>
              <a:t> in the control group </a:t>
            </a:r>
            <a:r>
              <a:rPr lang="fr-FR" dirty="0" err="1" smtClean="0"/>
              <a:t>was</a:t>
            </a:r>
            <a:r>
              <a:rPr lang="fr-FR" dirty="0" smtClean="0"/>
              <a:t> </a:t>
            </a:r>
            <a:r>
              <a:rPr lang="fr-FR" dirty="0" err="1" smtClean="0"/>
              <a:t>gradually</a:t>
            </a:r>
            <a:r>
              <a:rPr lang="fr-FR" dirty="0" smtClean="0"/>
              <a:t> </a:t>
            </a:r>
            <a:r>
              <a:rPr lang="fr-FR" dirty="0" err="1" smtClean="0"/>
              <a:t>increased</a:t>
            </a:r>
            <a:r>
              <a:rPr lang="fr-FR" dirty="0" smtClean="0"/>
              <a:t>, </a:t>
            </a:r>
            <a:r>
              <a:rPr lang="fr-FR" dirty="0" err="1" smtClean="0"/>
              <a:t>peaked</a:t>
            </a:r>
            <a:r>
              <a:rPr lang="fr-FR" dirty="0" smtClean="0"/>
              <a:t> </a:t>
            </a:r>
            <a:r>
              <a:rPr lang="fr-FR" dirty="0" err="1" smtClean="0"/>
              <a:t>at</a:t>
            </a:r>
            <a:r>
              <a:rPr lang="fr-FR" dirty="0" smtClean="0"/>
              <a:t> 72 </a:t>
            </a:r>
            <a:r>
              <a:rPr lang="fr-FR" dirty="0" err="1" smtClean="0"/>
              <a:t>hours</a:t>
            </a:r>
            <a:r>
              <a:rPr lang="fr-FR" dirty="0" smtClean="0"/>
              <a:t>, and </a:t>
            </a:r>
            <a:r>
              <a:rPr lang="fr-FR" dirty="0" err="1" smtClean="0"/>
              <a:t>that</a:t>
            </a:r>
            <a:r>
              <a:rPr lang="fr-FR" dirty="0" smtClean="0"/>
              <a:t> in the </a:t>
            </a:r>
            <a:r>
              <a:rPr lang="fr-FR" dirty="0" err="1" smtClean="0"/>
              <a:t>treatment</a:t>
            </a:r>
            <a:r>
              <a:rPr lang="fr-FR" dirty="0" smtClean="0"/>
              <a:t> group </a:t>
            </a:r>
            <a:r>
              <a:rPr lang="fr-FR" dirty="0" err="1" smtClean="0"/>
              <a:t>was</a:t>
            </a:r>
            <a:r>
              <a:rPr lang="fr-FR" dirty="0" smtClean="0"/>
              <a:t> </a:t>
            </a:r>
            <a:r>
              <a:rPr lang="fr-FR" dirty="0" err="1" smtClean="0"/>
              <a:t>gradually</a:t>
            </a:r>
            <a:r>
              <a:rPr lang="fr-FR" dirty="0" smtClean="0"/>
              <a:t> </a:t>
            </a:r>
            <a:r>
              <a:rPr lang="fr-FR" dirty="0" err="1" smtClean="0"/>
              <a:t>increased</a:t>
            </a:r>
            <a:r>
              <a:rPr lang="fr-FR" dirty="0" smtClean="0"/>
              <a:t>, </a:t>
            </a:r>
            <a:r>
              <a:rPr lang="fr-FR" dirty="0" err="1" smtClean="0"/>
              <a:t>peaked</a:t>
            </a:r>
            <a:r>
              <a:rPr lang="fr-FR" dirty="0" smtClean="0"/>
              <a:t> </a:t>
            </a:r>
            <a:r>
              <a:rPr lang="fr-FR" dirty="0" err="1" smtClean="0"/>
              <a:t>at</a:t>
            </a:r>
            <a:r>
              <a:rPr lang="fr-FR" dirty="0" smtClean="0"/>
              <a:t> 24 </a:t>
            </a:r>
            <a:r>
              <a:rPr lang="fr-FR" dirty="0" err="1" smtClean="0"/>
              <a:t>hours</a:t>
            </a:r>
            <a:r>
              <a:rPr lang="fr-FR" dirty="0" smtClean="0"/>
              <a:t> and </a:t>
            </a:r>
            <a:r>
              <a:rPr lang="fr-FR" dirty="0" err="1" smtClean="0"/>
              <a:t>then</a:t>
            </a:r>
            <a:r>
              <a:rPr lang="fr-FR" dirty="0" smtClean="0"/>
              <a:t> </a:t>
            </a:r>
            <a:r>
              <a:rPr lang="fr-FR" dirty="0" err="1" smtClean="0"/>
              <a:t>gradually</a:t>
            </a:r>
            <a:r>
              <a:rPr lang="fr-FR" dirty="0" smtClean="0"/>
              <a:t> </a:t>
            </a:r>
            <a:r>
              <a:rPr lang="fr-FR" dirty="0" err="1" smtClean="0"/>
              <a:t>declined</a:t>
            </a:r>
            <a:r>
              <a:rPr lang="fr-FR" dirty="0" smtClean="0"/>
              <a:t>. </a:t>
            </a:r>
            <a:r>
              <a:rPr lang="fr-FR" dirty="0" err="1" smtClean="0"/>
              <a:t>Compared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control group, the </a:t>
            </a:r>
            <a:r>
              <a:rPr lang="fr-FR" dirty="0" err="1" smtClean="0"/>
              <a:t>cTnI</a:t>
            </a:r>
            <a:r>
              <a:rPr lang="fr-FR" dirty="0" smtClean="0"/>
              <a:t> (</a:t>
            </a:r>
            <a:r>
              <a:rPr lang="fr-FR" dirty="0" err="1" smtClean="0"/>
              <a:t>μg</a:t>
            </a:r>
            <a:r>
              <a:rPr lang="fr-FR" dirty="0" smtClean="0"/>
              <a:t>/L) in the </a:t>
            </a:r>
            <a:r>
              <a:rPr lang="fr-FR" dirty="0" err="1" smtClean="0"/>
              <a:t>treatment</a:t>
            </a:r>
            <a:r>
              <a:rPr lang="fr-FR" dirty="0" smtClean="0"/>
              <a:t> group </a:t>
            </a:r>
            <a:r>
              <a:rPr lang="fr-FR" dirty="0" err="1" smtClean="0"/>
              <a:t>was</a:t>
            </a:r>
            <a:r>
              <a:rPr lang="fr-FR" dirty="0" smtClean="0"/>
              <a:t> </a:t>
            </a:r>
            <a:r>
              <a:rPr lang="fr-FR" dirty="0" err="1" smtClean="0"/>
              <a:t>decreased</a:t>
            </a:r>
            <a:r>
              <a:rPr lang="fr-FR" dirty="0" smtClean="0"/>
              <a:t> </a:t>
            </a:r>
            <a:r>
              <a:rPr lang="fr-FR" dirty="0" err="1" smtClean="0"/>
              <a:t>significantly</a:t>
            </a:r>
            <a:r>
              <a:rPr lang="fr-FR" dirty="0" smtClean="0"/>
              <a:t> </a:t>
            </a:r>
            <a:r>
              <a:rPr lang="fr-FR" dirty="0" err="1" smtClean="0"/>
              <a:t>at</a:t>
            </a:r>
            <a:r>
              <a:rPr lang="fr-FR" dirty="0" smtClean="0"/>
              <a:t> 24, 48, 72 </a:t>
            </a:r>
            <a:r>
              <a:rPr lang="fr-FR" dirty="0" err="1" smtClean="0"/>
              <a:t>hours</a:t>
            </a:r>
            <a:r>
              <a:rPr lang="fr-FR" dirty="0" smtClean="0"/>
              <a:t> (1.15 ± 0.57 vs. 1.74 ± 0.77, 0.93 ± 0.52 vs. 2.15 ± 1.23, 0.52 ± 0.36 vs. 2.39 ± 1.17, all P&lt;0.01).</a:t>
            </a:r>
          </a:p>
          <a:p>
            <a:r>
              <a:rPr lang="fr-FR" b="1" dirty="0" smtClean="0"/>
              <a:t>CONCLUSIONS: </a:t>
            </a:r>
          </a:p>
          <a:p>
            <a:r>
              <a:rPr lang="fr-FR" dirty="0" smtClean="0"/>
              <a:t>β-</a:t>
            </a:r>
            <a:r>
              <a:rPr lang="fr-FR" dirty="0" err="1" smtClean="0"/>
              <a:t>blockers</a:t>
            </a:r>
            <a:r>
              <a:rPr lang="fr-FR" dirty="0" smtClean="0"/>
              <a:t> (</a:t>
            </a:r>
            <a:r>
              <a:rPr lang="fr-FR" dirty="0" err="1" smtClean="0"/>
              <a:t>esmolol</a:t>
            </a:r>
            <a:r>
              <a:rPr lang="fr-FR" dirty="0" smtClean="0"/>
              <a:t>) </a:t>
            </a:r>
            <a:r>
              <a:rPr lang="fr-FR" dirty="0" err="1" smtClean="0"/>
              <a:t>can</a:t>
            </a:r>
            <a:r>
              <a:rPr lang="fr-FR" dirty="0" smtClean="0"/>
              <a:t> </a:t>
            </a:r>
            <a:r>
              <a:rPr lang="fr-FR" dirty="0" err="1" smtClean="0"/>
              <a:t>improve</a:t>
            </a:r>
            <a:r>
              <a:rPr lang="fr-FR" dirty="0" smtClean="0"/>
              <a:t> </a:t>
            </a:r>
            <a:r>
              <a:rPr lang="fr-FR" dirty="0" err="1" smtClean="0"/>
              <a:t>cardiac</a:t>
            </a:r>
            <a:r>
              <a:rPr lang="fr-FR" dirty="0" smtClean="0"/>
              <a:t> </a:t>
            </a:r>
            <a:r>
              <a:rPr lang="fr-FR" dirty="0" err="1" smtClean="0"/>
              <a:t>function</a:t>
            </a:r>
            <a:r>
              <a:rPr lang="fr-FR" dirty="0" smtClean="0"/>
              <a:t> and </a:t>
            </a:r>
            <a:r>
              <a:rPr lang="fr-FR" dirty="0" err="1" smtClean="0"/>
              <a:t>myocardial</a:t>
            </a:r>
            <a:r>
              <a:rPr lang="fr-FR" dirty="0" smtClean="0"/>
              <a:t> </a:t>
            </a:r>
            <a:r>
              <a:rPr lang="fr-FR" dirty="0" err="1" smtClean="0"/>
              <a:t>compliance</a:t>
            </a:r>
            <a:r>
              <a:rPr lang="fr-FR" dirty="0" smtClean="0"/>
              <a:t>, </a:t>
            </a:r>
            <a:r>
              <a:rPr lang="fr-FR" dirty="0" err="1" smtClean="0"/>
              <a:t>reduce</a:t>
            </a:r>
            <a:r>
              <a:rPr lang="fr-FR" dirty="0" smtClean="0"/>
              <a:t> the </a:t>
            </a:r>
            <a:r>
              <a:rPr lang="fr-FR" dirty="0" err="1" smtClean="0"/>
              <a:t>myocardial</a:t>
            </a:r>
            <a:r>
              <a:rPr lang="fr-FR" dirty="0" smtClean="0"/>
              <a:t> </a:t>
            </a:r>
            <a:r>
              <a:rPr lang="fr-FR" dirty="0" err="1" smtClean="0"/>
              <a:t>injury</a:t>
            </a:r>
            <a:r>
              <a:rPr lang="fr-FR" dirty="0" smtClean="0"/>
              <a:t> in patients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sepsis</a:t>
            </a:r>
            <a:r>
              <a:rPr lang="fr-FR" dirty="0" smtClean="0"/>
              <a:t> </a:t>
            </a:r>
            <a:r>
              <a:rPr lang="fr-FR" dirty="0" err="1" smtClean="0"/>
              <a:t>shock</a:t>
            </a:r>
            <a:r>
              <a:rPr lang="fr-FR" dirty="0" smtClean="0"/>
              <a:t>. </a:t>
            </a:r>
            <a:r>
              <a:rPr lang="fr-FR" dirty="0" err="1" smtClean="0"/>
              <a:t>Although</a:t>
            </a:r>
            <a:r>
              <a:rPr lang="fr-FR" dirty="0" smtClean="0"/>
              <a:t> β-</a:t>
            </a:r>
            <a:r>
              <a:rPr lang="fr-FR" dirty="0" err="1" smtClean="0"/>
              <a:t>blockers</a:t>
            </a:r>
            <a:r>
              <a:rPr lang="fr-FR" dirty="0" smtClean="0"/>
              <a:t> </a:t>
            </a:r>
            <a:r>
              <a:rPr lang="fr-FR" dirty="0" err="1" smtClean="0"/>
              <a:t>can</a:t>
            </a:r>
            <a:r>
              <a:rPr lang="fr-FR" dirty="0" smtClean="0"/>
              <a:t> </a:t>
            </a:r>
            <a:r>
              <a:rPr lang="fr-FR" dirty="0" err="1" smtClean="0"/>
              <a:t>decrease</a:t>
            </a:r>
            <a:r>
              <a:rPr lang="fr-FR" dirty="0" smtClean="0"/>
              <a:t> </a:t>
            </a:r>
            <a:r>
              <a:rPr lang="fr-FR" dirty="0" err="1" smtClean="0"/>
              <a:t>cardiac</a:t>
            </a:r>
            <a:r>
              <a:rPr lang="fr-FR" dirty="0" smtClean="0"/>
              <a:t> output, </a:t>
            </a:r>
            <a:r>
              <a:rPr lang="fr-FR" dirty="0" err="1" smtClean="0"/>
              <a:t>it</a:t>
            </a:r>
            <a:r>
              <a:rPr lang="fr-FR" dirty="0" smtClean="0"/>
              <a:t> has no influence on the circulation </a:t>
            </a:r>
            <a:r>
              <a:rPr lang="fr-FR" dirty="0" err="1" smtClean="0"/>
              <a:t>function</a:t>
            </a:r>
            <a:r>
              <a:rPr lang="fr-FR" dirty="0" smtClean="0"/>
              <a:t> and tissue perfusion</a:t>
            </a:r>
          </a:p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35FDA3-DB3A-BF42-8062-3F2D88D758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12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beneficial effects on metabolism, glucose homeostasis, cytokine expression and myocardial function in SIRS and sepsis.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Beta-blockade has also been shown to modulate cytokine production, exerting primarily anti-inflammatory effects;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counteract metabolic dysfunction; and improve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fibrinolytic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activity in 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procoagulant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state that may develop in SIRS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sepsis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35FDA3-DB3A-BF42-8062-3F2D88D7585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796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 smtClean="0"/>
              <a:t>Connecting tubule and cortical collecting duct</a:t>
            </a:r>
          </a:p>
          <a:p>
            <a:pPr lvl="2"/>
            <a:r>
              <a:rPr lang="en-US" dirty="0" smtClean="0"/>
              <a:t>K+ secretion</a:t>
            </a:r>
          </a:p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35FDA3-DB3A-BF42-8062-3F2D88D7585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0647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fr-FR" dirty="0" smtClean="0"/>
              <a:t>ROMK-</a:t>
            </a:r>
            <a:r>
              <a:rPr lang="fr-FR" dirty="0" err="1" smtClean="0"/>
              <a:t>mediated</a:t>
            </a:r>
            <a:r>
              <a:rPr lang="fr-FR" dirty="0" smtClean="0"/>
              <a:t> K</a:t>
            </a:r>
            <a:r>
              <a:rPr lang="fr-FR" baseline="30000" dirty="0" smtClean="0"/>
              <a:t>+</a:t>
            </a:r>
            <a:r>
              <a:rPr lang="fr-FR" dirty="0" smtClean="0"/>
              <a:t> transport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dependent</a:t>
            </a:r>
            <a:r>
              <a:rPr lang="fr-FR" dirty="0" smtClean="0"/>
              <a:t> on the </a:t>
            </a:r>
            <a:r>
              <a:rPr lang="fr-FR" dirty="0" err="1" smtClean="0"/>
              <a:t>driving</a:t>
            </a:r>
            <a:r>
              <a:rPr lang="fr-FR" dirty="0" smtClean="0"/>
              <a:t> force for K</a:t>
            </a:r>
            <a:r>
              <a:rPr lang="fr-FR" baseline="30000" dirty="0" smtClean="0"/>
              <a:t>+</a:t>
            </a:r>
            <a:r>
              <a:rPr lang="fr-FR" dirty="0" smtClean="0"/>
              <a:t> </a:t>
            </a:r>
            <a:r>
              <a:rPr lang="fr-FR" dirty="0" err="1" smtClean="0"/>
              <a:t>secretion</a:t>
            </a:r>
            <a:r>
              <a:rPr lang="fr-FR" dirty="0" smtClean="0"/>
              <a:t>, </a:t>
            </a:r>
            <a:r>
              <a:rPr lang="fr-FR" dirty="0" err="1" smtClean="0"/>
              <a:t>which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primarily</a:t>
            </a:r>
            <a:r>
              <a:rPr lang="fr-FR" dirty="0" smtClean="0"/>
              <a:t> </a:t>
            </a:r>
            <a:r>
              <a:rPr lang="fr-FR" dirty="0" err="1" smtClean="0"/>
              <a:t>determined</a:t>
            </a:r>
            <a:r>
              <a:rPr lang="fr-FR" dirty="0" smtClean="0"/>
              <a:t> by </a:t>
            </a:r>
            <a:r>
              <a:rPr lang="fr-FR" dirty="0" err="1" smtClean="0"/>
              <a:t>electrogenic</a:t>
            </a:r>
            <a:r>
              <a:rPr lang="fr-FR" dirty="0" smtClean="0"/>
              <a:t> </a:t>
            </a:r>
            <a:r>
              <a:rPr lang="fr-FR" dirty="0" err="1" smtClean="0"/>
              <a:t>ENaC-mediated</a:t>
            </a:r>
            <a:r>
              <a:rPr lang="fr-FR" dirty="0" smtClean="0"/>
              <a:t> sodium </a:t>
            </a:r>
            <a:r>
              <a:rPr lang="fr-FR" dirty="0" err="1" smtClean="0"/>
              <a:t>reabsorption</a:t>
            </a:r>
            <a:r>
              <a:rPr lang="fr-FR" dirty="0" smtClean="0"/>
              <a:t> (</a:t>
            </a:r>
            <a:r>
              <a:rPr lang="fr-FR" dirty="0" smtClean="0">
                <a:hlinkClick r:id="rId3"/>
              </a:rPr>
              <a:t>71</a:t>
            </a:r>
            <a:r>
              <a:rPr lang="fr-FR" dirty="0" smtClean="0"/>
              <a:t>). </a:t>
            </a:r>
            <a:r>
              <a:rPr lang="fr-FR" dirty="0" err="1" smtClean="0"/>
              <a:t>Thus</a:t>
            </a:r>
            <a:r>
              <a:rPr lang="fr-FR" dirty="0" smtClean="0"/>
              <a:t>, as the </a:t>
            </a:r>
            <a:r>
              <a:rPr lang="fr-FR" dirty="0" err="1" smtClean="0"/>
              <a:t>activity</a:t>
            </a:r>
            <a:r>
              <a:rPr lang="fr-FR" dirty="0" smtClean="0"/>
              <a:t> of </a:t>
            </a:r>
            <a:r>
              <a:rPr lang="fr-FR" dirty="0" err="1" smtClean="0"/>
              <a:t>ENaC</a:t>
            </a:r>
            <a:r>
              <a:rPr lang="fr-FR" dirty="0" smtClean="0"/>
              <a:t> </a:t>
            </a:r>
            <a:r>
              <a:rPr lang="fr-FR" dirty="0" err="1" smtClean="0"/>
              <a:t>increases</a:t>
            </a:r>
            <a:r>
              <a:rPr lang="fr-FR" dirty="0" smtClean="0"/>
              <a:t> in the </a:t>
            </a:r>
            <a:r>
              <a:rPr lang="fr-FR" dirty="0" err="1" smtClean="0"/>
              <a:t>late</a:t>
            </a:r>
            <a:r>
              <a:rPr lang="fr-FR" dirty="0" smtClean="0"/>
              <a:t> DCT, more sodium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reabsorbed</a:t>
            </a:r>
            <a:r>
              <a:rPr lang="fr-FR" dirty="0" smtClean="0"/>
              <a:t>, </a:t>
            </a:r>
            <a:r>
              <a:rPr lang="fr-FR" dirty="0" err="1" smtClean="0"/>
              <a:t>which</a:t>
            </a:r>
            <a:r>
              <a:rPr lang="fr-FR" dirty="0" smtClean="0"/>
              <a:t> </a:t>
            </a:r>
            <a:r>
              <a:rPr lang="fr-FR" dirty="0" err="1" smtClean="0"/>
              <a:t>generates</a:t>
            </a:r>
            <a:r>
              <a:rPr lang="fr-FR" dirty="0" smtClean="0"/>
              <a:t> a lumen-</a:t>
            </a:r>
            <a:r>
              <a:rPr lang="fr-FR" dirty="0" err="1" smtClean="0"/>
              <a:t>negative</a:t>
            </a:r>
            <a:r>
              <a:rPr lang="fr-FR" dirty="0" smtClean="0"/>
              <a:t> stimulus for K</a:t>
            </a:r>
            <a:r>
              <a:rPr lang="fr-FR" baseline="30000" dirty="0" smtClean="0"/>
              <a:t>+</a:t>
            </a:r>
            <a:r>
              <a:rPr lang="fr-FR" dirty="0" smtClean="0"/>
              <a:t> efflux </a:t>
            </a:r>
            <a:r>
              <a:rPr lang="fr-FR" dirty="0" err="1" smtClean="0"/>
              <a:t>through</a:t>
            </a:r>
            <a:r>
              <a:rPr lang="fr-FR" dirty="0" smtClean="0"/>
              <a:t> ROMK potassium </a:t>
            </a:r>
            <a:r>
              <a:rPr lang="fr-FR" dirty="0" err="1" smtClean="0"/>
              <a:t>channels</a:t>
            </a:r>
            <a:r>
              <a:rPr lang="fr-FR" dirty="0" smtClean="0"/>
              <a:t>.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35FDA3-DB3A-BF42-8062-3F2D88D7585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0647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Flow-dependent,</a:t>
            </a:r>
            <a:r>
              <a:rPr lang="en-US" baseline="0" dirty="0" smtClean="0"/>
              <a:t> activated with higher flow of urine, so allow excretion of more potassium</a:t>
            </a:r>
          </a:p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35FDA3-DB3A-BF42-8062-3F2D88D7585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415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 stem</a:t>
            </a:r>
            <a:r>
              <a:rPr lang="en-US" baseline="0" dirty="0" smtClean="0"/>
              <a:t> cells can </a:t>
            </a:r>
            <a:r>
              <a:rPr lang="en-US" baseline="0" dirty="0" err="1" smtClean="0"/>
              <a:t>incorportate</a:t>
            </a:r>
            <a:r>
              <a:rPr lang="en-US" baseline="0" dirty="0" smtClean="0"/>
              <a:t> into recipient tissue, </a:t>
            </a:r>
            <a:r>
              <a:rPr lang="en-US" baseline="0" dirty="0" err="1" smtClean="0"/>
              <a:t>differientiate</a:t>
            </a:r>
            <a:r>
              <a:rPr lang="en-US" baseline="0" dirty="0" smtClean="0"/>
              <a:t> and repair and regenerate tissue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migrate to sites of injury and inflammation in the body, where they generate cytokines,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chemokines</a:t>
            </a: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growth factors, in response to the inflammatory state of the tissues, so as to promote tissue repair.6,9  MSCs exert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profound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immunomodulatory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effects and have antibacterial properties in the context of inflammation and infection,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interacting with both the innate and adaptive immune systems and the pathogens themselves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35FDA3-DB3A-BF42-8062-3F2D88D7585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96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24/09/2015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A" smtClean="0"/>
              <a:t>Cliquez pour modifier le style des sous-titres du masque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24/09/2015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24/09/2015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24/09/2015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, imag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24/09/2015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CA" smtClean="0"/>
              <a:t>Faire glisser l'image vers l'espace réservé ou cliquer sur l'icône pour l'ajouter</a:t>
            </a:r>
            <a:endParaRPr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24/09/2015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 smtClean="0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24/09/2015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24/09/2015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24/09/2015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24/09/2015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CA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A" smtClean="0"/>
              <a:t>Cliquez pour modifier le style des sous-titres du masque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fr-CA" smtClean="0"/>
              <a:t>Cliquez et modifiez le titre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fr-CA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24/09/2015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CA" smtClean="0"/>
              <a:t>Faire glisser l'image vers l'espace réservé ou cliquer sur l'icône pour l'ajouter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24/09/2015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24/09/2015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24/09/2015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24/09/2015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24/09/2015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24/09/2015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 smtClean="0"/>
              <a:t>Cliquez et modifiez le titre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I’VE LEARNED AT IVECCS 2015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Jo-Annie Letendre, DVM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40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K</a:t>
            </a:r>
            <a:endParaRPr lang="en-US" dirty="0"/>
          </a:p>
        </p:txBody>
      </p:sp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3"/>
          <a:srcRect l="-31811" r="-31811"/>
          <a:stretch>
            <a:fillRect/>
          </a:stretch>
        </p:blipFill>
        <p:spPr>
          <a:xfrm>
            <a:off x="700671" y="2133600"/>
            <a:ext cx="7077075" cy="3992563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1189" y="5020532"/>
            <a:ext cx="2453114" cy="183746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58" y="4826000"/>
            <a:ext cx="2032000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403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Stem Cells In Critical Care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Regenerative medicine</a:t>
            </a:r>
          </a:p>
          <a:p>
            <a:r>
              <a:rPr lang="en-US" dirty="0" smtClean="0"/>
              <a:t>Paracrine effects</a:t>
            </a:r>
          </a:p>
          <a:p>
            <a:pPr lvl="1"/>
            <a:r>
              <a:rPr lang="en-US" dirty="0" smtClean="0"/>
              <a:t>Immunomodulation</a:t>
            </a:r>
          </a:p>
          <a:p>
            <a:pPr lvl="1"/>
            <a:r>
              <a:rPr lang="en-US" dirty="0" smtClean="0"/>
              <a:t>Antibacterial properties</a:t>
            </a:r>
          </a:p>
          <a:p>
            <a:pPr lvl="1"/>
            <a:r>
              <a:rPr lang="en-US" dirty="0" smtClean="0"/>
              <a:t>Interaction with the innate and adaptive immune systems</a:t>
            </a:r>
          </a:p>
          <a:p>
            <a:pPr lvl="1"/>
            <a:r>
              <a:rPr lang="en-US" dirty="0" smtClean="0"/>
              <a:t>Interaction with pathogens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242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Stem Cells In Critical Care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ARDS</a:t>
            </a:r>
          </a:p>
          <a:p>
            <a:pPr lvl="1"/>
            <a:r>
              <a:rPr lang="en-US" dirty="0" smtClean="0"/>
              <a:t>Anti-inflammatory</a:t>
            </a:r>
          </a:p>
          <a:p>
            <a:pPr lvl="1"/>
            <a:r>
              <a:rPr lang="en-US" dirty="0" smtClean="0"/>
              <a:t>Permeability</a:t>
            </a:r>
          </a:p>
          <a:p>
            <a:pPr lvl="1"/>
            <a:r>
              <a:rPr lang="en-US" dirty="0" smtClean="0"/>
              <a:t>Alveolar fluid clearance</a:t>
            </a:r>
          </a:p>
          <a:p>
            <a:pPr lvl="1"/>
            <a:r>
              <a:rPr lang="en-US" dirty="0" smtClean="0"/>
              <a:t>Phagocytic activity</a:t>
            </a:r>
          </a:p>
          <a:p>
            <a:pPr lvl="1"/>
            <a:r>
              <a:rPr lang="en-US" dirty="0" smtClean="0"/>
              <a:t>Anti-apoptotic</a:t>
            </a:r>
          </a:p>
          <a:p>
            <a:pPr lvl="1"/>
            <a:r>
              <a:rPr lang="en-US" dirty="0" smtClean="0"/>
              <a:t>Phase I: </a:t>
            </a:r>
            <a:r>
              <a:rPr lang="en-US" dirty="0"/>
              <a:t> START trial (</a:t>
            </a:r>
            <a:r>
              <a:rPr lang="en-US" dirty="0" err="1"/>
              <a:t>STem</a:t>
            </a:r>
            <a:r>
              <a:rPr lang="en-US" dirty="0"/>
              <a:t> cells for ARDS Treatment trial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Safe</a:t>
            </a:r>
          </a:p>
          <a:p>
            <a:pPr lvl="1"/>
            <a:r>
              <a:rPr lang="en-US" dirty="0" smtClean="0"/>
              <a:t>Phase II: efficacy and safety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301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Stem Cells In Critical Care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Cats with CKD</a:t>
            </a:r>
          </a:p>
          <a:p>
            <a:pPr lvl="1"/>
            <a:r>
              <a:rPr lang="en-US" dirty="0" smtClean="0"/>
              <a:t>Adverse effects, no relevant improvement</a:t>
            </a:r>
          </a:p>
          <a:p>
            <a:r>
              <a:rPr lang="en-US" dirty="0" smtClean="0"/>
              <a:t>Cats with asthma</a:t>
            </a:r>
          </a:p>
          <a:p>
            <a:pPr lvl="1"/>
            <a:r>
              <a:rPr lang="en-US" dirty="0" smtClean="0"/>
              <a:t>No short-term effect</a:t>
            </a:r>
          </a:p>
          <a:p>
            <a:pPr lvl="2"/>
            <a:r>
              <a:rPr lang="en-US" dirty="0" smtClean="0"/>
              <a:t>BALF </a:t>
            </a:r>
            <a:r>
              <a:rPr lang="en-US" dirty="0" err="1" smtClean="0"/>
              <a:t>IgE</a:t>
            </a:r>
            <a:r>
              <a:rPr lang="en-US" dirty="0" smtClean="0"/>
              <a:t>, serum or BALF IL-10 or CD4+ T lymphocyte differentiation</a:t>
            </a:r>
          </a:p>
          <a:p>
            <a:pPr lvl="1"/>
            <a:r>
              <a:rPr lang="en-US" dirty="0" smtClean="0"/>
              <a:t>Long-term</a:t>
            </a:r>
          </a:p>
          <a:p>
            <a:pPr lvl="2"/>
            <a:r>
              <a:rPr lang="en-US" dirty="0" smtClean="0"/>
              <a:t>Less global </a:t>
            </a:r>
            <a:r>
              <a:rPr lang="en-US" dirty="0"/>
              <a:t>lung attenuation and lower bronchial thickening scores on thoracic </a:t>
            </a:r>
            <a:r>
              <a:rPr lang="en-US" dirty="0" smtClean="0"/>
              <a:t>CT</a:t>
            </a:r>
          </a:p>
          <a:p>
            <a:pPr lvl="2"/>
            <a:r>
              <a:rPr lang="en-US" dirty="0" smtClean="0"/>
              <a:t>Not sustained at 12 months – need to repeat </a:t>
            </a:r>
            <a:r>
              <a:rPr lang="en-US" dirty="0" err="1" smtClean="0"/>
              <a:t>tx</a:t>
            </a:r>
            <a:r>
              <a:rPr lang="en-US" dirty="0" smtClean="0"/>
              <a:t>?</a:t>
            </a:r>
          </a:p>
          <a:p>
            <a:r>
              <a:rPr lang="en-US" dirty="0" smtClean="0"/>
              <a:t>Abdominal sepsis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859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PLATELETS</a:t>
            </a:r>
            <a:endParaRPr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RESTING PLATELET</a:t>
            </a:r>
            <a:endParaRPr lang="en-US" dirty="0"/>
          </a:p>
        </p:txBody>
      </p:sp>
      <p:pic>
        <p:nvPicPr>
          <p:cNvPr id="8" name="Espace réservé du contenu 7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3099" r="13099"/>
          <a:stretch>
            <a:fillRect/>
          </a:stretch>
        </p:blipFill>
        <p:spPr>
          <a:xfrm>
            <a:off x="4926330" y="2777067"/>
            <a:ext cx="3931920" cy="3535362"/>
          </a:xfrm>
        </p:spPr>
      </p:pic>
      <p:sp>
        <p:nvSpPr>
          <p:cNvPr id="6" name="Espace réservé du texte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ACTIVATED PLATELET</a:t>
            </a:r>
            <a:endParaRPr lang="en-US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/>
          <a:srcRect l="10636" t="27629" r="18303" b="20969"/>
          <a:stretch/>
        </p:blipFill>
        <p:spPr>
          <a:xfrm>
            <a:off x="234945" y="3183467"/>
            <a:ext cx="4544550" cy="245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8263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BETA-BLOCKERS IN SEPSIS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To achieve HR control and improve morbidity &amp; mortality</a:t>
            </a:r>
          </a:p>
          <a:p>
            <a:r>
              <a:rPr lang="en-US" dirty="0" smtClean="0"/>
              <a:t>Initially: increase in HR to improve CO</a:t>
            </a:r>
          </a:p>
          <a:p>
            <a:r>
              <a:rPr lang="en-US" dirty="0" smtClean="0"/>
              <a:t>Over time:  elevated HR = detrimental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ncreased risk of major cardiac adverse events </a:t>
            </a:r>
          </a:p>
          <a:p>
            <a:pPr lvl="1"/>
            <a:r>
              <a:rPr lang="en-US" dirty="0" smtClean="0"/>
              <a:t>Increased duration of ICU hospitalization</a:t>
            </a:r>
          </a:p>
          <a:p>
            <a:pPr lvl="1"/>
            <a:r>
              <a:rPr lang="en-US" dirty="0" err="1" smtClean="0"/>
              <a:t>Inreased</a:t>
            </a:r>
            <a:r>
              <a:rPr lang="en-US" dirty="0" smtClean="0"/>
              <a:t> myocardial oxygen </a:t>
            </a:r>
          </a:p>
          <a:p>
            <a:pPr lvl="1"/>
            <a:r>
              <a:rPr lang="en-US" dirty="0" smtClean="0"/>
              <a:t>Decreased diastolic filling and coronary perfusion</a:t>
            </a:r>
          </a:p>
          <a:p>
            <a:pPr lvl="1"/>
            <a:r>
              <a:rPr lang="en-US" dirty="0" smtClean="0"/>
              <a:t>Poor outcome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82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Literature Review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Wien </a:t>
            </a:r>
            <a:r>
              <a:rPr lang="de-DE" dirty="0" err="1"/>
              <a:t>Klin</a:t>
            </a:r>
            <a:r>
              <a:rPr lang="de-DE" dirty="0"/>
              <a:t> </a:t>
            </a:r>
            <a:r>
              <a:rPr lang="de-DE" dirty="0" err="1"/>
              <a:t>Wochenschr</a:t>
            </a:r>
            <a:r>
              <a:rPr lang="de-DE" dirty="0"/>
              <a:t>. 2012 Aug;124(15-16):552-</a:t>
            </a:r>
            <a:r>
              <a:rPr lang="de-DE" dirty="0" smtClean="0"/>
              <a:t>6</a:t>
            </a:r>
          </a:p>
          <a:p>
            <a:pPr lvl="1"/>
            <a:r>
              <a:rPr lang="de-DE" dirty="0" err="1" smtClean="0"/>
              <a:t>n</a:t>
            </a:r>
            <a:r>
              <a:rPr lang="de-DE" dirty="0" smtClean="0"/>
              <a:t> = 10 </a:t>
            </a:r>
            <a:r>
              <a:rPr lang="de-DE" dirty="0" err="1" smtClean="0"/>
              <a:t>septic</a:t>
            </a:r>
            <a:r>
              <a:rPr lang="de-DE" dirty="0" smtClean="0"/>
              <a:t> </a:t>
            </a:r>
            <a:r>
              <a:rPr lang="de-DE" dirty="0" err="1" smtClean="0"/>
              <a:t>patients</a:t>
            </a:r>
            <a:r>
              <a:rPr lang="de-DE" dirty="0" smtClean="0"/>
              <a:t>, on NE CRI</a:t>
            </a:r>
          </a:p>
          <a:p>
            <a:pPr lvl="1"/>
            <a:r>
              <a:rPr lang="en-US" dirty="0" smtClean="0"/>
              <a:t>HR decreased from 142 to 112 </a:t>
            </a:r>
            <a:r>
              <a:rPr lang="en-US" dirty="0" err="1" smtClean="0"/>
              <a:t>bpm</a:t>
            </a:r>
            <a:r>
              <a:rPr lang="en-US" dirty="0" smtClean="0"/>
              <a:t> (significant)</a:t>
            </a:r>
          </a:p>
          <a:p>
            <a:pPr lvl="1"/>
            <a:r>
              <a:rPr lang="en-US" dirty="0" smtClean="0"/>
              <a:t>NSD in CO, CI, DO2, VO2, OER, lactate, PAWP, NE infusion rate</a:t>
            </a:r>
          </a:p>
          <a:p>
            <a:pPr lvl="1"/>
            <a:r>
              <a:rPr lang="en-US" dirty="0" smtClean="0"/>
              <a:t>Conclusion: no adverse impact on global hemodynamic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456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Literature Review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JAMA. 2013;310(16):1683-</a:t>
            </a:r>
            <a:r>
              <a:rPr lang="en-US" dirty="0" smtClean="0"/>
              <a:t>1691</a:t>
            </a:r>
          </a:p>
          <a:p>
            <a:pPr lvl="1"/>
            <a:r>
              <a:rPr lang="en-US" dirty="0" smtClean="0"/>
              <a:t>n=77 patients (</a:t>
            </a:r>
            <a:r>
              <a:rPr lang="en-US" dirty="0" err="1" smtClean="0"/>
              <a:t>esmolol</a:t>
            </a:r>
            <a:r>
              <a:rPr lang="en-US" dirty="0" smtClean="0"/>
              <a:t>); 77 controls</a:t>
            </a:r>
          </a:p>
          <a:p>
            <a:pPr lvl="1"/>
            <a:r>
              <a:rPr lang="en-US" dirty="0" smtClean="0"/>
              <a:t>Reduction in HR</a:t>
            </a:r>
          </a:p>
          <a:p>
            <a:pPr lvl="1"/>
            <a:r>
              <a:rPr lang="en-US" dirty="0" smtClean="0"/>
              <a:t>Improved stroke volume and left ventricular stroke work indices, systemic vascular resistance</a:t>
            </a:r>
          </a:p>
          <a:p>
            <a:pPr lvl="1"/>
            <a:r>
              <a:rPr lang="en-US" dirty="0" smtClean="0"/>
              <a:t>Needed less norepinephrine and IV fluid</a:t>
            </a:r>
          </a:p>
          <a:p>
            <a:pPr lvl="1"/>
            <a:r>
              <a:rPr lang="en-US" dirty="0" smtClean="0"/>
              <a:t>Improved kidney function, </a:t>
            </a:r>
            <a:r>
              <a:rPr lang="en-US" dirty="0" smtClean="0"/>
              <a:t>lactate and pH</a:t>
            </a:r>
          </a:p>
          <a:p>
            <a:pPr lvl="1"/>
            <a:r>
              <a:rPr lang="en-US" dirty="0" smtClean="0"/>
              <a:t>40% reduction in mortality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395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Literature Review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Zhonghua</a:t>
            </a:r>
            <a:r>
              <a:rPr lang="en-US" dirty="0"/>
              <a:t> Wei </a:t>
            </a:r>
            <a:r>
              <a:rPr lang="en-US" dirty="0" err="1"/>
              <a:t>Zhong</a:t>
            </a:r>
            <a:r>
              <a:rPr lang="en-US" dirty="0"/>
              <a:t> Bing </a:t>
            </a:r>
            <a:r>
              <a:rPr lang="en-US" dirty="0" err="1"/>
              <a:t>Ji</a:t>
            </a:r>
            <a:r>
              <a:rPr lang="en-US" dirty="0"/>
              <a:t> </a:t>
            </a:r>
            <a:r>
              <a:rPr lang="en-US" dirty="0" err="1"/>
              <a:t>Jiu</a:t>
            </a:r>
            <a:r>
              <a:rPr lang="en-US" dirty="0"/>
              <a:t> Yi </a:t>
            </a:r>
            <a:r>
              <a:rPr lang="en-US" dirty="0" err="1"/>
              <a:t>Xue</a:t>
            </a:r>
            <a:r>
              <a:rPr lang="en-US" dirty="0"/>
              <a:t>. </a:t>
            </a:r>
            <a:r>
              <a:rPr lang="en-US" dirty="0" smtClean="0"/>
              <a:t>2014; 26</a:t>
            </a:r>
            <a:r>
              <a:rPr lang="en-US" dirty="0"/>
              <a:t>(10):714-</a:t>
            </a:r>
            <a:r>
              <a:rPr lang="en-US" dirty="0" smtClean="0"/>
              <a:t>7</a:t>
            </a:r>
          </a:p>
          <a:p>
            <a:pPr lvl="1"/>
            <a:r>
              <a:rPr lang="en-US" dirty="0" smtClean="0"/>
              <a:t>From abstract (text in </a:t>
            </a:r>
            <a:r>
              <a:rPr lang="en-US" dirty="0"/>
              <a:t>C</a:t>
            </a:r>
            <a:r>
              <a:rPr lang="en-US" dirty="0" smtClean="0"/>
              <a:t>hinese)</a:t>
            </a:r>
          </a:p>
          <a:p>
            <a:pPr lvl="1"/>
            <a:r>
              <a:rPr lang="en-US" dirty="0" smtClean="0"/>
              <a:t>n = 21 (study); n = 20 (control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Reduced HR and CI</a:t>
            </a:r>
          </a:p>
          <a:p>
            <a:pPr lvl="1"/>
            <a:r>
              <a:rPr lang="en-US" dirty="0" smtClean="0"/>
              <a:t>Improved SVRI and GEDVI</a:t>
            </a:r>
          </a:p>
          <a:p>
            <a:pPr lvl="1"/>
            <a:r>
              <a:rPr lang="en-US" dirty="0" smtClean="0"/>
              <a:t>NSD: MAP, CVP, SVI</a:t>
            </a:r>
          </a:p>
          <a:p>
            <a:pPr lvl="1"/>
            <a:r>
              <a:rPr lang="en-US" dirty="0" smtClean="0"/>
              <a:t>Faster reduction in cardiac troponin</a:t>
            </a:r>
          </a:p>
          <a:p>
            <a:pPr lvl="1"/>
            <a:r>
              <a:rPr lang="en-US" dirty="0" smtClean="0"/>
              <a:t>NSD: ScvO</a:t>
            </a:r>
            <a:r>
              <a:rPr lang="en-US" baseline="-25000" dirty="0" smtClean="0"/>
              <a:t>2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923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Other Possible Effects Of Beta Blockade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Glucose homeostasis</a:t>
            </a:r>
          </a:p>
          <a:p>
            <a:r>
              <a:rPr lang="en-US" dirty="0" smtClean="0"/>
              <a:t>Modulation of cytokine production</a:t>
            </a:r>
          </a:p>
          <a:p>
            <a:pPr lvl="1"/>
            <a:r>
              <a:rPr lang="en-US" dirty="0" smtClean="0"/>
              <a:t>Anti-inflammatory effects</a:t>
            </a:r>
          </a:p>
          <a:p>
            <a:r>
              <a:rPr lang="en-US" dirty="0" smtClean="0"/>
              <a:t>Improved </a:t>
            </a:r>
            <a:r>
              <a:rPr lang="en-US" dirty="0" err="1" smtClean="0"/>
              <a:t>fibrinolytic</a:t>
            </a:r>
            <a:r>
              <a:rPr lang="en-US" dirty="0" smtClean="0"/>
              <a:t> activity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690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29768" y="5017325"/>
            <a:ext cx="7772400" cy="10515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Do You Use Beta-blockers In Your Sepsis Patients?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826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ROMK</a:t>
            </a:r>
            <a:endParaRPr lang="en-US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Renal Outer Medullary K+ Channel</a:t>
            </a:r>
          </a:p>
          <a:p>
            <a:pPr lvl="1"/>
            <a:r>
              <a:rPr lang="en-US" dirty="0" smtClean="0"/>
              <a:t>ATP-dependent </a:t>
            </a:r>
          </a:p>
          <a:p>
            <a:pPr lvl="1"/>
            <a:r>
              <a:rPr lang="en-US" dirty="0" smtClean="0"/>
              <a:t>Thick ascending limb of Henke</a:t>
            </a:r>
          </a:p>
          <a:p>
            <a:pPr lvl="2"/>
            <a:r>
              <a:rPr lang="en-US" dirty="0" smtClean="0"/>
              <a:t>K+ recycling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4263" y="3817179"/>
            <a:ext cx="4089400" cy="28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702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ROMK</a:t>
            </a:r>
            <a:endParaRPr lang="en-US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1781503" y="1757582"/>
            <a:ext cx="7076747" cy="3992563"/>
          </a:xfrm>
        </p:spPr>
        <p:txBody>
          <a:bodyPr/>
          <a:lstStyle/>
          <a:p>
            <a:r>
              <a:rPr lang="en-US" dirty="0" smtClean="0"/>
              <a:t>Renal Outer Medullary K+ Channel</a:t>
            </a:r>
          </a:p>
          <a:p>
            <a:pPr lvl="1"/>
            <a:r>
              <a:rPr lang="en-US" dirty="0" smtClean="0"/>
              <a:t>Connecting tubule and cortical collecting duct</a:t>
            </a:r>
          </a:p>
          <a:p>
            <a:pPr lvl="2"/>
            <a:r>
              <a:rPr lang="en-US" dirty="0" smtClean="0"/>
              <a:t>Principal cells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Aldosterone</a:t>
            </a:r>
          </a:p>
          <a:p>
            <a:pPr lvl="2"/>
            <a:r>
              <a:rPr lang="en-US" dirty="0" smtClean="0"/>
              <a:t>Magnesium</a:t>
            </a:r>
          </a:p>
          <a:p>
            <a:pPr lvl="3"/>
            <a:r>
              <a:rPr lang="en-US" dirty="0" smtClean="0"/>
              <a:t>Limits amount of K+ excreted</a:t>
            </a:r>
          </a:p>
          <a:p>
            <a:pPr lvl="3"/>
            <a:r>
              <a:rPr lang="en-US" dirty="0" err="1" smtClean="0"/>
              <a:t>Hypomagnesemia</a:t>
            </a:r>
            <a:endParaRPr lang="en-US" dirty="0" smtClean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7471" y="4208640"/>
            <a:ext cx="3350779" cy="244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865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pectrum">
  <a:themeElements>
    <a:clrScheme name="Spectrum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Spectrum">
      <a:majorFont>
        <a:latin typeface="Corbe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Spectrum.thmx</Template>
  <TotalTime>837</TotalTime>
  <Words>1324</Words>
  <Application>Microsoft Macintosh PowerPoint</Application>
  <PresentationFormat>Présentation à l'écran (4:3)</PresentationFormat>
  <Paragraphs>125</Paragraphs>
  <Slides>14</Slides>
  <Notes>11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Spectrum</vt:lpstr>
      <vt:lpstr>WHAT I’VE LEARNED AT IVECCS 2015</vt:lpstr>
      <vt:lpstr>BETA-BLOCKERS IN SEPSIS</vt:lpstr>
      <vt:lpstr>Literature Review</vt:lpstr>
      <vt:lpstr>Literature Review</vt:lpstr>
      <vt:lpstr>Literature Review</vt:lpstr>
      <vt:lpstr>Other Possible Effects Of Beta Blockade</vt:lpstr>
      <vt:lpstr>Do You Use Beta-blockers In Your Sepsis Patients?</vt:lpstr>
      <vt:lpstr>ROMK</vt:lpstr>
      <vt:lpstr>ROMK</vt:lpstr>
      <vt:lpstr>BIG K</vt:lpstr>
      <vt:lpstr>Stem Cells In Critical Care </vt:lpstr>
      <vt:lpstr>Stem Cells In Critical Care</vt:lpstr>
      <vt:lpstr>Stem Cells In Critical Care</vt:lpstr>
      <vt:lpstr>PLATELETS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I’VE LEARNED AT IVECCS 2015</dc:title>
  <dc:creator>Jo-Annie Letendre</dc:creator>
  <cp:lastModifiedBy>Jo-Annie Letendre</cp:lastModifiedBy>
  <cp:revision>18</cp:revision>
  <dcterms:created xsi:type="dcterms:W3CDTF">2015-09-23T17:00:13Z</dcterms:created>
  <dcterms:modified xsi:type="dcterms:W3CDTF">2015-09-24T16:36:47Z</dcterms:modified>
</cp:coreProperties>
</file>