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2"/>
  </p:notesMasterIdLst>
  <p:sldIdLst>
    <p:sldId id="256" r:id="rId2"/>
    <p:sldId id="257" r:id="rId3"/>
    <p:sldId id="278" r:id="rId4"/>
    <p:sldId id="279" r:id="rId5"/>
    <p:sldId id="280" r:id="rId6"/>
    <p:sldId id="281" r:id="rId7"/>
    <p:sldId id="289" r:id="rId8"/>
    <p:sldId id="282" r:id="rId9"/>
    <p:sldId id="283" r:id="rId10"/>
    <p:sldId id="285" r:id="rId11"/>
    <p:sldId id="286" r:id="rId12"/>
    <p:sldId id="287" r:id="rId13"/>
    <p:sldId id="288" r:id="rId14"/>
    <p:sldId id="290" r:id="rId15"/>
    <p:sldId id="291" r:id="rId16"/>
    <p:sldId id="292" r:id="rId17"/>
    <p:sldId id="293" r:id="rId18"/>
    <p:sldId id="296" r:id="rId19"/>
    <p:sldId id="298" r:id="rId20"/>
    <p:sldId id="299" r:id="rId21"/>
    <p:sldId id="301" r:id="rId22"/>
    <p:sldId id="300" r:id="rId23"/>
    <p:sldId id="302" r:id="rId24"/>
    <p:sldId id="310" r:id="rId25"/>
    <p:sldId id="303" r:id="rId26"/>
    <p:sldId id="317" r:id="rId27"/>
    <p:sldId id="319" r:id="rId28"/>
    <p:sldId id="318" r:id="rId29"/>
    <p:sldId id="320" r:id="rId30"/>
    <p:sldId id="321" r:id="rId31"/>
    <p:sldId id="323" r:id="rId32"/>
    <p:sldId id="322" r:id="rId33"/>
    <p:sldId id="304" r:id="rId34"/>
    <p:sldId id="305" r:id="rId35"/>
    <p:sldId id="325" r:id="rId36"/>
    <p:sldId id="306" r:id="rId37"/>
    <p:sldId id="307" r:id="rId38"/>
    <p:sldId id="326" r:id="rId39"/>
    <p:sldId id="327" r:id="rId40"/>
    <p:sldId id="328" r:id="rId41"/>
    <p:sldId id="329" r:id="rId42"/>
    <p:sldId id="330" r:id="rId43"/>
    <p:sldId id="308" r:id="rId44"/>
    <p:sldId id="309" r:id="rId45"/>
    <p:sldId id="332" r:id="rId46"/>
    <p:sldId id="313" r:id="rId47"/>
    <p:sldId id="324" r:id="rId48"/>
    <p:sldId id="347" r:id="rId49"/>
    <p:sldId id="337" r:id="rId50"/>
    <p:sldId id="338" r:id="rId51"/>
    <p:sldId id="341" r:id="rId52"/>
    <p:sldId id="342" r:id="rId53"/>
    <p:sldId id="343" r:id="rId54"/>
    <p:sldId id="352" r:id="rId55"/>
    <p:sldId id="348" r:id="rId56"/>
    <p:sldId id="350" r:id="rId57"/>
    <p:sldId id="351" r:id="rId58"/>
    <p:sldId id="333" r:id="rId59"/>
    <p:sldId id="314" r:id="rId60"/>
    <p:sldId id="357" r:id="rId61"/>
    <p:sldId id="361" r:id="rId62"/>
    <p:sldId id="362" r:id="rId63"/>
    <p:sldId id="358" r:id="rId64"/>
    <p:sldId id="334" r:id="rId65"/>
    <p:sldId id="336" r:id="rId66"/>
    <p:sldId id="353" r:id="rId67"/>
    <p:sldId id="359" r:id="rId68"/>
    <p:sldId id="354" r:id="rId69"/>
    <p:sldId id="355" r:id="rId70"/>
    <p:sldId id="356" r:id="rId7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9933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C91455-0B28-411B-B359-1692C46FF24F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872C3-5025-46A2-9D4B-6BF71BCB7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76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88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59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24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3752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109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70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7394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72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6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23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765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499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502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841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328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621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331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C11506F-04D9-4DC8-9A16-39811F48AC3D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0281A-90DC-4332-84D3-A237D21E5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9737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Endothelium and the </a:t>
            </a:r>
            <a:r>
              <a:rPr lang="en-US" dirty="0" err="1" smtClean="0"/>
              <a:t>Glycocalyx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Josh Smith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63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 - mechanical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959429" y="2649923"/>
            <a:ext cx="7982857" cy="3591220"/>
            <a:chOff x="1959429" y="2649923"/>
            <a:chExt cx="7982857" cy="3591220"/>
          </a:xfrm>
        </p:grpSpPr>
        <p:sp>
          <p:nvSpPr>
            <p:cNvPr id="6" name="Oval 5"/>
            <p:cNvSpPr/>
            <p:nvPr/>
          </p:nvSpPr>
          <p:spPr>
            <a:xfrm>
              <a:off x="1959429" y="5094514"/>
              <a:ext cx="7982857" cy="1146629"/>
            </a:xfrm>
            <a:prstGeom prst="ellipse">
              <a:avLst/>
            </a:prstGeom>
            <a:solidFill>
              <a:srgbClr val="99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Cloud 4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54743" y="3309257"/>
            <a:ext cx="157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19314" y="5355771"/>
            <a:ext cx="10374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Smooth</a:t>
            </a:r>
          </a:p>
          <a:p>
            <a:r>
              <a:rPr lang="en-US" dirty="0" smtClean="0"/>
              <a:t>Muscle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849257" y="2649923"/>
            <a:ext cx="1030514" cy="768936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Ca2</a:t>
            </a:r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4360035" y="2919883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L-arginine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3" name="Straight Arrow Connector 12"/>
          <p:cNvCxnSpPr>
            <a:endCxn id="14" idx="0"/>
          </p:cNvCxnSpPr>
          <p:nvPr/>
        </p:nvCxnSpPr>
        <p:spPr>
          <a:xfrm>
            <a:off x="4789714" y="3359576"/>
            <a:ext cx="0" cy="8812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19924" y="4240868"/>
            <a:ext cx="1739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 + </a:t>
            </a:r>
            <a:r>
              <a:rPr lang="en-US" dirty="0" err="1" smtClean="0">
                <a:solidFill>
                  <a:schemeClr val="bg1"/>
                </a:solidFill>
              </a:rPr>
              <a:t>citrulline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44519" y="3444713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19924" y="5377187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</a:t>
            </a:r>
            <a:endParaRPr lang="en-US" dirty="0"/>
          </a:p>
        </p:txBody>
      </p:sp>
      <p:cxnSp>
        <p:nvCxnSpPr>
          <p:cNvPr id="20" name="Straight Arrow Connector 19"/>
          <p:cNvCxnSpPr>
            <a:endCxn id="18" idx="0"/>
          </p:cNvCxnSpPr>
          <p:nvPr/>
        </p:nvCxnSpPr>
        <p:spPr>
          <a:xfrm flipH="1">
            <a:off x="4198206" y="4667691"/>
            <a:ext cx="373795" cy="709496"/>
          </a:xfrm>
          <a:prstGeom prst="straightConnector1">
            <a:avLst/>
          </a:prstGeom>
          <a:ln w="222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476487" y="5561853"/>
            <a:ext cx="104001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562159" y="5303605"/>
            <a:ext cx="57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GC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950857" y="5763468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GTP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7155745" y="5309604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cGMP</a:t>
            </a:r>
            <a:endParaRPr lang="en-US" dirty="0"/>
          </a:p>
        </p:txBody>
      </p:sp>
      <p:sp>
        <p:nvSpPr>
          <p:cNvPr id="29" name="Bent Arrow 28"/>
          <p:cNvSpPr/>
          <p:nvPr/>
        </p:nvSpPr>
        <p:spPr>
          <a:xfrm>
            <a:off x="6226831" y="5431431"/>
            <a:ext cx="928914" cy="247505"/>
          </a:xfrm>
          <a:prstGeom prst="ben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Curved Connector 11"/>
          <p:cNvCxnSpPr/>
          <p:nvPr/>
        </p:nvCxnSpPr>
        <p:spPr>
          <a:xfrm rot="5400000">
            <a:off x="5511021" y="3340353"/>
            <a:ext cx="389374" cy="287098"/>
          </a:xfrm>
          <a:prstGeom prst="curvedConnector3">
            <a:avLst>
              <a:gd name="adj1" fmla="val 105914"/>
            </a:avLst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Notched Right Arrow 21"/>
          <p:cNvSpPr/>
          <p:nvPr/>
        </p:nvSpPr>
        <p:spPr>
          <a:xfrm>
            <a:off x="3971784" y="1662600"/>
            <a:ext cx="3467847" cy="114596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Shear Force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92123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 - humoral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959429" y="2649923"/>
            <a:ext cx="7982857" cy="3591220"/>
            <a:chOff x="1959429" y="2649923"/>
            <a:chExt cx="7982857" cy="3591220"/>
          </a:xfrm>
        </p:grpSpPr>
        <p:sp>
          <p:nvSpPr>
            <p:cNvPr id="6" name="Oval 5"/>
            <p:cNvSpPr/>
            <p:nvPr/>
          </p:nvSpPr>
          <p:spPr>
            <a:xfrm>
              <a:off x="1959429" y="5094514"/>
              <a:ext cx="7982857" cy="1146629"/>
            </a:xfrm>
            <a:prstGeom prst="ellipse">
              <a:avLst/>
            </a:prstGeom>
            <a:solidFill>
              <a:srgbClr val="99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Cloud 4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54743" y="3309257"/>
            <a:ext cx="157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19314" y="5355771"/>
            <a:ext cx="10374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Smooth</a:t>
            </a:r>
          </a:p>
          <a:p>
            <a:r>
              <a:rPr lang="en-US" dirty="0" smtClean="0"/>
              <a:t>Muscle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849257" y="2649923"/>
            <a:ext cx="1030514" cy="768936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Ca2</a:t>
            </a:r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4360035" y="2919883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L-arginine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3" name="Straight Arrow Connector 12"/>
          <p:cNvCxnSpPr>
            <a:endCxn id="14" idx="0"/>
          </p:cNvCxnSpPr>
          <p:nvPr/>
        </p:nvCxnSpPr>
        <p:spPr>
          <a:xfrm>
            <a:off x="4789714" y="3359576"/>
            <a:ext cx="0" cy="8812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19924" y="4240868"/>
            <a:ext cx="1739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 + </a:t>
            </a:r>
            <a:r>
              <a:rPr lang="en-US" dirty="0" err="1" smtClean="0">
                <a:solidFill>
                  <a:schemeClr val="bg1"/>
                </a:solidFill>
              </a:rPr>
              <a:t>citrulline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44519" y="3444713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19924" y="5377187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</a:t>
            </a:r>
            <a:endParaRPr lang="en-US" dirty="0"/>
          </a:p>
        </p:txBody>
      </p:sp>
      <p:cxnSp>
        <p:nvCxnSpPr>
          <p:cNvPr id="20" name="Straight Arrow Connector 19"/>
          <p:cNvCxnSpPr>
            <a:endCxn id="18" idx="0"/>
          </p:cNvCxnSpPr>
          <p:nvPr/>
        </p:nvCxnSpPr>
        <p:spPr>
          <a:xfrm flipH="1">
            <a:off x="4198206" y="4667691"/>
            <a:ext cx="373795" cy="709496"/>
          </a:xfrm>
          <a:prstGeom prst="straightConnector1">
            <a:avLst/>
          </a:prstGeom>
          <a:ln w="222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476487" y="5561853"/>
            <a:ext cx="104001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562159" y="5303605"/>
            <a:ext cx="57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GC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950857" y="5763468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GTP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7155745" y="5309604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cGMP</a:t>
            </a:r>
            <a:endParaRPr lang="en-US" dirty="0"/>
          </a:p>
        </p:txBody>
      </p:sp>
      <p:sp>
        <p:nvSpPr>
          <p:cNvPr id="29" name="Bent Arrow 28"/>
          <p:cNvSpPr/>
          <p:nvPr/>
        </p:nvSpPr>
        <p:spPr>
          <a:xfrm>
            <a:off x="6226831" y="5431431"/>
            <a:ext cx="928914" cy="247505"/>
          </a:xfrm>
          <a:prstGeom prst="ben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Curved Connector 11"/>
          <p:cNvCxnSpPr/>
          <p:nvPr/>
        </p:nvCxnSpPr>
        <p:spPr>
          <a:xfrm rot="5400000">
            <a:off x="5511021" y="3340353"/>
            <a:ext cx="389374" cy="287098"/>
          </a:xfrm>
          <a:prstGeom prst="curvedConnector3">
            <a:avLst>
              <a:gd name="adj1" fmla="val 105914"/>
            </a:avLst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e 2"/>
          <p:cNvSpPr/>
          <p:nvPr/>
        </p:nvSpPr>
        <p:spPr>
          <a:xfrm rot="19350323">
            <a:off x="7155745" y="2243196"/>
            <a:ext cx="883575" cy="834027"/>
          </a:xfrm>
          <a:prstGeom prst="p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6879771" y="3104549"/>
            <a:ext cx="435429" cy="0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ight Triangle 18"/>
          <p:cNvSpPr/>
          <p:nvPr/>
        </p:nvSpPr>
        <p:spPr>
          <a:xfrm rot="19260769">
            <a:off x="8244792" y="983941"/>
            <a:ext cx="604351" cy="549202"/>
          </a:xfrm>
          <a:prstGeom prst="rt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9100457" y="2060436"/>
            <a:ext cx="15648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Ach</a:t>
            </a:r>
          </a:p>
          <a:p>
            <a:r>
              <a:rPr lang="en-US" dirty="0" smtClean="0"/>
              <a:t>Bradykinin</a:t>
            </a:r>
          </a:p>
          <a:p>
            <a:r>
              <a:rPr lang="en-US" dirty="0" smtClean="0"/>
              <a:t>Insulin</a:t>
            </a:r>
          </a:p>
          <a:p>
            <a:r>
              <a:rPr lang="en-US" dirty="0" smtClean="0"/>
              <a:t>Substance 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03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-1.66667E-6 0.00024 C -0.00547 0.0007 -0.01094 0.00093 -0.01614 0.00232 C -0.02305 0.00371 -0.02174 0.00579 -0.0289 0.0095 C -0.03463 0.01274 -0.03203 0.01088 -0.03698 0.01436 C -0.04245 0.03195 -0.03463 0.01042 -0.04609 0.02663 L -0.05312 0.03658 C -0.05677 0.04815 -0.05495 0.04121 -0.05768 0.05857 L -0.05885 0.06575 C -0.05924 0.06829 -0.05898 0.07176 -0.06002 0.07338 L -0.06341 0.07801 C -0.06497 0.08288 -0.06719 0.08727 -0.0681 0.09283 C -0.06888 0.09838 -0.06979 0.10394 -0.07031 0.10996 C -0.07083 0.11644 -0.07135 0.12292 -0.07148 0.12963 C -0.07174 0.1345 -0.07148 0.13913 -0.07148 0.14422 L -0.07252 0.14422 L -0.07252 0.14468 " pathEditMode="relative" rAng="0" ptsTypes="AAAAAAAAAAAAA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33" y="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Also produces vasoconstrictors</a:t>
            </a:r>
          </a:p>
          <a:p>
            <a:r>
              <a:rPr lang="en-US" dirty="0" smtClean="0"/>
              <a:t>Endothelin – 1 is major vasoconstrictor</a:t>
            </a:r>
          </a:p>
          <a:p>
            <a:r>
              <a:rPr lang="en-US" dirty="0"/>
              <a:t>ET-1 exerts vasoconstrictor actions through stimulation </a:t>
            </a:r>
            <a:r>
              <a:rPr lang="en-US" dirty="0" smtClean="0"/>
              <a:t>of ET</a:t>
            </a:r>
            <a:r>
              <a:rPr lang="en-US" sz="1400" dirty="0" smtClean="0"/>
              <a:t>A</a:t>
            </a:r>
            <a:r>
              <a:rPr lang="en-US" dirty="0" smtClean="0"/>
              <a:t> </a:t>
            </a:r>
            <a:r>
              <a:rPr lang="en-US" dirty="0"/>
              <a:t>receptors in vascular smooth muscle and </a:t>
            </a:r>
            <a:r>
              <a:rPr lang="en-US" dirty="0" smtClean="0"/>
              <a:t>vasodilator actions </a:t>
            </a:r>
            <a:r>
              <a:rPr lang="en-US" dirty="0"/>
              <a:t>through stimulation of ET</a:t>
            </a:r>
            <a:r>
              <a:rPr lang="en-US" sz="1400" dirty="0"/>
              <a:t>B</a:t>
            </a:r>
            <a:r>
              <a:rPr lang="en-US" dirty="0"/>
              <a:t> receptors in </a:t>
            </a:r>
            <a:r>
              <a:rPr lang="en-US" dirty="0" smtClean="0"/>
              <a:t>endothelial cells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808835" y="4485982"/>
            <a:ext cx="5535493" cy="1762417"/>
            <a:chOff x="2630929" y="2649923"/>
            <a:chExt cx="6010835" cy="2568388"/>
          </a:xfrm>
        </p:grpSpPr>
        <p:sp>
          <p:nvSpPr>
            <p:cNvPr id="5" name="Rounded Rectangle 4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Cloud 5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83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are seven facilitative glucose transporters of </a:t>
            </a:r>
            <a:r>
              <a:rPr lang="en-US" dirty="0" smtClean="0"/>
              <a:t>the GLUT </a:t>
            </a:r>
            <a:r>
              <a:rPr lang="en-US" dirty="0"/>
              <a:t>supergene family but only GLUT-1 and GLUT-4 </a:t>
            </a:r>
            <a:r>
              <a:rPr lang="en-US" dirty="0" smtClean="0"/>
              <a:t>are expressed </a:t>
            </a:r>
            <a:r>
              <a:rPr lang="en-US" dirty="0"/>
              <a:t>in endothelial </a:t>
            </a:r>
            <a:r>
              <a:rPr lang="en-US" dirty="0" smtClean="0"/>
              <a:t>cells</a:t>
            </a:r>
          </a:p>
          <a:p>
            <a:r>
              <a:rPr lang="en-US" dirty="0" smtClean="0"/>
              <a:t>Regulation </a:t>
            </a:r>
            <a:r>
              <a:rPr lang="en-US" dirty="0"/>
              <a:t>of </a:t>
            </a:r>
            <a:r>
              <a:rPr lang="en-US" dirty="0" smtClean="0"/>
              <a:t>GLUT-4 expression </a:t>
            </a:r>
            <a:r>
              <a:rPr lang="en-US" dirty="0"/>
              <a:t>is an essential process in the modulation </a:t>
            </a:r>
            <a:r>
              <a:rPr lang="en-US" dirty="0" smtClean="0"/>
              <a:t>of glucose </a:t>
            </a:r>
            <a:r>
              <a:rPr lang="en-US" dirty="0"/>
              <a:t>transport and is particularly important in </a:t>
            </a:r>
            <a:r>
              <a:rPr lang="en-US" dirty="0" smtClean="0"/>
              <a:t>diabetes and hypoxemia</a:t>
            </a:r>
            <a:endParaRPr lang="en-US" dirty="0"/>
          </a:p>
          <a:p>
            <a:r>
              <a:rPr lang="en-US" dirty="0" smtClean="0"/>
              <a:t>The blood-brain </a:t>
            </a:r>
            <a:r>
              <a:rPr lang="en-US" dirty="0"/>
              <a:t>barrier is the </a:t>
            </a:r>
            <a:r>
              <a:rPr lang="en-US" dirty="0" smtClean="0"/>
              <a:t>major endothelial </a:t>
            </a:r>
            <a:r>
              <a:rPr lang="en-US" dirty="0"/>
              <a:t>tissue expressing GLUT </a:t>
            </a:r>
            <a:r>
              <a:rPr lang="en-US" dirty="0" smtClean="0"/>
              <a:t>transporters</a:t>
            </a:r>
          </a:p>
          <a:p>
            <a:r>
              <a:rPr lang="en-US" dirty="0" smtClean="0"/>
              <a:t>GLUT-1 </a:t>
            </a:r>
            <a:r>
              <a:rPr lang="en-US" dirty="0"/>
              <a:t>is the most abundant isoform in </a:t>
            </a:r>
            <a:r>
              <a:rPr lang="en-US" dirty="0" smtClean="0"/>
              <a:t>endothelial cells</a:t>
            </a:r>
            <a:r>
              <a:rPr lang="en-US" dirty="0"/>
              <a:t>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398293" y="5782102"/>
            <a:ext cx="4946035" cy="1075898"/>
            <a:chOff x="2630929" y="2649923"/>
            <a:chExt cx="6010835" cy="2568388"/>
          </a:xfrm>
        </p:grpSpPr>
        <p:sp>
          <p:nvSpPr>
            <p:cNvPr id="5" name="Rounded Rectangle 4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Cloud 5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Left-Right Arrow Callout 6"/>
          <p:cNvSpPr/>
          <p:nvPr/>
        </p:nvSpPr>
        <p:spPr>
          <a:xfrm rot="5400000">
            <a:off x="4422741" y="5059343"/>
            <a:ext cx="1461935" cy="1743988"/>
          </a:xfrm>
          <a:prstGeom prst="leftRightArrowCallout">
            <a:avLst>
              <a:gd name="adj1" fmla="val 25000"/>
              <a:gd name="adj2" fmla="val 8904"/>
              <a:gd name="adj3" fmla="val 25000"/>
              <a:gd name="adj4" fmla="val 19953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711217" y="5782102"/>
            <a:ext cx="85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GLUT 1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1061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Endothelial cells also regulate </a:t>
            </a:r>
            <a:r>
              <a:rPr lang="en-US" dirty="0" smtClean="0"/>
              <a:t>leukocyte </a:t>
            </a:r>
            <a:r>
              <a:rPr lang="en-US" dirty="0"/>
              <a:t>movement </a:t>
            </a:r>
            <a:r>
              <a:rPr lang="en-US" dirty="0" smtClean="0"/>
              <a:t>into tissues</a:t>
            </a:r>
          </a:p>
          <a:p>
            <a:r>
              <a:rPr lang="en-US" dirty="0" smtClean="0"/>
              <a:t>Regulated </a:t>
            </a:r>
            <a:r>
              <a:rPr lang="en-US" dirty="0"/>
              <a:t>process involving </a:t>
            </a:r>
            <a:r>
              <a:rPr lang="en-US" dirty="0" smtClean="0"/>
              <a:t>adhesion molecules</a:t>
            </a:r>
          </a:p>
          <a:p>
            <a:r>
              <a:rPr lang="en-US" dirty="0"/>
              <a:t>Endothelial cells express E-selection, </a:t>
            </a:r>
            <a:r>
              <a:rPr lang="en-US" dirty="0" smtClean="0"/>
              <a:t>P-selectin, </a:t>
            </a:r>
            <a:r>
              <a:rPr lang="es-ES" dirty="0" err="1" smtClean="0"/>
              <a:t>intercellular</a:t>
            </a:r>
            <a:r>
              <a:rPr lang="es-ES" dirty="0" smtClean="0"/>
              <a:t> </a:t>
            </a:r>
            <a:r>
              <a:rPr lang="es-ES" dirty="0" err="1"/>
              <a:t>adhesion</a:t>
            </a:r>
            <a:r>
              <a:rPr lang="es-ES" dirty="0"/>
              <a:t> molecule-1 (ICAM-1) and </a:t>
            </a:r>
            <a:r>
              <a:rPr lang="es-ES" dirty="0" smtClean="0"/>
              <a:t>vascular </a:t>
            </a:r>
            <a:r>
              <a:rPr lang="en-US" dirty="0" smtClean="0"/>
              <a:t>cell </a:t>
            </a:r>
            <a:r>
              <a:rPr lang="en-US" dirty="0"/>
              <a:t>adhesion molecule (VCAM</a:t>
            </a:r>
            <a:r>
              <a:rPr lang="en-US" dirty="0" smtClean="0"/>
              <a:t>)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808835" y="4485982"/>
            <a:ext cx="5535493" cy="1762417"/>
            <a:chOff x="2630929" y="2649923"/>
            <a:chExt cx="6010835" cy="2568388"/>
          </a:xfrm>
        </p:grpSpPr>
        <p:sp>
          <p:nvSpPr>
            <p:cNvPr id="5" name="Rounded Rectangle 4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Cloud 5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Half Frame 6"/>
          <p:cNvSpPr/>
          <p:nvPr/>
        </p:nvSpPr>
        <p:spPr>
          <a:xfrm rot="13135150">
            <a:off x="3278799" y="4003223"/>
            <a:ext cx="627743" cy="56617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Block Arc 7"/>
          <p:cNvSpPr/>
          <p:nvPr/>
        </p:nvSpPr>
        <p:spPr>
          <a:xfrm rot="10800000">
            <a:off x="6211247" y="3952484"/>
            <a:ext cx="798285" cy="667657"/>
          </a:xfrm>
          <a:prstGeom prst="blockArc">
            <a:avLst>
              <a:gd name="adj1" fmla="val 10800000"/>
              <a:gd name="adj2" fmla="val 171747"/>
              <a:gd name="adj3" fmla="val 1625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38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 basal conditions, endothelial cells synthesize and express Tissue </a:t>
            </a:r>
            <a:r>
              <a:rPr lang="en-US" dirty="0" smtClean="0"/>
              <a:t>Factor Pathway </a:t>
            </a:r>
            <a:r>
              <a:rPr lang="en-US" dirty="0"/>
              <a:t>Inhibitor (TFPI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Heparan</a:t>
            </a:r>
            <a:r>
              <a:rPr lang="en-US" dirty="0" smtClean="0"/>
              <a:t> sulfates </a:t>
            </a:r>
            <a:r>
              <a:rPr lang="en-US" dirty="0"/>
              <a:t>at the endothelial extracellular matrix enhance the inhibitor activity </a:t>
            </a:r>
            <a:r>
              <a:rPr lang="en-US" dirty="0" smtClean="0"/>
              <a:t>of </a:t>
            </a:r>
            <a:r>
              <a:rPr lang="en-US" dirty="0" err="1" smtClean="0"/>
              <a:t>antithrombin</a:t>
            </a:r>
            <a:endParaRPr lang="en-US" dirty="0" smtClean="0"/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808835" y="4485982"/>
            <a:ext cx="5535493" cy="1762417"/>
            <a:chOff x="2630929" y="2649923"/>
            <a:chExt cx="6010835" cy="2568388"/>
          </a:xfrm>
        </p:grpSpPr>
        <p:sp>
          <p:nvSpPr>
            <p:cNvPr id="5" name="Rounded Rectangle 4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Cloud 5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>
            <a:off x="6503701" y="4132405"/>
            <a:ext cx="421470" cy="422194"/>
          </a:xfrm>
          <a:custGeom>
            <a:avLst/>
            <a:gdLst>
              <a:gd name="connsiteX0" fmla="*/ 408023 w 811564"/>
              <a:gd name="connsiteY0" fmla="*/ 833717 h 833717"/>
              <a:gd name="connsiteX1" fmla="*/ 394576 w 811564"/>
              <a:gd name="connsiteY1" fmla="*/ 766482 h 833717"/>
              <a:gd name="connsiteX2" fmla="*/ 381129 w 811564"/>
              <a:gd name="connsiteY2" fmla="*/ 484094 h 833717"/>
              <a:gd name="connsiteX3" fmla="*/ 260105 w 811564"/>
              <a:gd name="connsiteY3" fmla="*/ 416859 h 833717"/>
              <a:gd name="connsiteX4" fmla="*/ 219764 w 811564"/>
              <a:gd name="connsiteY4" fmla="*/ 389965 h 833717"/>
              <a:gd name="connsiteX5" fmla="*/ 206317 w 811564"/>
              <a:gd name="connsiteY5" fmla="*/ 349623 h 833717"/>
              <a:gd name="connsiteX6" fmla="*/ 152529 w 811564"/>
              <a:gd name="connsiteY6" fmla="*/ 268941 h 833717"/>
              <a:gd name="connsiteX7" fmla="*/ 139082 w 811564"/>
              <a:gd name="connsiteY7" fmla="*/ 228600 h 833717"/>
              <a:gd name="connsiteX8" fmla="*/ 85294 w 811564"/>
              <a:gd name="connsiteY8" fmla="*/ 147917 h 833717"/>
              <a:gd name="connsiteX9" fmla="*/ 71846 w 811564"/>
              <a:gd name="connsiteY9" fmla="*/ 188259 h 833717"/>
              <a:gd name="connsiteX10" fmla="*/ 4611 w 811564"/>
              <a:gd name="connsiteY10" fmla="*/ 174812 h 833717"/>
              <a:gd name="connsiteX11" fmla="*/ 125635 w 811564"/>
              <a:gd name="connsiteY11" fmla="*/ 188259 h 833717"/>
              <a:gd name="connsiteX12" fmla="*/ 152529 w 811564"/>
              <a:gd name="connsiteY12" fmla="*/ 268941 h 833717"/>
              <a:gd name="connsiteX13" fmla="*/ 206317 w 811564"/>
              <a:gd name="connsiteY13" fmla="*/ 349623 h 833717"/>
              <a:gd name="connsiteX14" fmla="*/ 286999 w 811564"/>
              <a:gd name="connsiteY14" fmla="*/ 376517 h 833717"/>
              <a:gd name="connsiteX15" fmla="*/ 313894 w 811564"/>
              <a:gd name="connsiteY15" fmla="*/ 403412 h 833717"/>
              <a:gd name="connsiteX16" fmla="*/ 354235 w 811564"/>
              <a:gd name="connsiteY16" fmla="*/ 484094 h 833717"/>
              <a:gd name="connsiteX17" fmla="*/ 408023 w 811564"/>
              <a:gd name="connsiteY17" fmla="*/ 497541 h 833717"/>
              <a:gd name="connsiteX18" fmla="*/ 488705 w 811564"/>
              <a:gd name="connsiteY18" fmla="*/ 484094 h 833717"/>
              <a:gd name="connsiteX19" fmla="*/ 515599 w 811564"/>
              <a:gd name="connsiteY19" fmla="*/ 403412 h 833717"/>
              <a:gd name="connsiteX20" fmla="*/ 542494 w 811564"/>
              <a:gd name="connsiteY20" fmla="*/ 363070 h 833717"/>
              <a:gd name="connsiteX21" fmla="*/ 609729 w 811564"/>
              <a:gd name="connsiteY21" fmla="*/ 242047 h 833717"/>
              <a:gd name="connsiteX22" fmla="*/ 650070 w 811564"/>
              <a:gd name="connsiteY22" fmla="*/ 215153 h 833717"/>
              <a:gd name="connsiteX23" fmla="*/ 676964 w 811564"/>
              <a:gd name="connsiteY23" fmla="*/ 174812 h 833717"/>
              <a:gd name="connsiteX24" fmla="*/ 636623 w 811564"/>
              <a:gd name="connsiteY24" fmla="*/ 26894 h 833717"/>
              <a:gd name="connsiteX25" fmla="*/ 555941 w 811564"/>
              <a:gd name="connsiteY25" fmla="*/ 13447 h 833717"/>
              <a:gd name="connsiteX26" fmla="*/ 502152 w 811564"/>
              <a:gd name="connsiteY26" fmla="*/ 0 h 833717"/>
              <a:gd name="connsiteX27" fmla="*/ 542494 w 811564"/>
              <a:gd name="connsiteY27" fmla="*/ 13447 h 833717"/>
              <a:gd name="connsiteX28" fmla="*/ 623176 w 811564"/>
              <a:gd name="connsiteY28" fmla="*/ 67235 h 833717"/>
              <a:gd name="connsiteX29" fmla="*/ 690411 w 811564"/>
              <a:gd name="connsiteY29" fmla="*/ 161365 h 833717"/>
              <a:gd name="connsiteX30" fmla="*/ 811435 w 811564"/>
              <a:gd name="connsiteY30" fmla="*/ 121023 h 833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11564" h="833717">
                <a:moveTo>
                  <a:pt x="408023" y="833717"/>
                </a:moveTo>
                <a:cubicBezTo>
                  <a:pt x="403541" y="811305"/>
                  <a:pt x="396329" y="789270"/>
                  <a:pt x="394576" y="766482"/>
                </a:cubicBezTo>
                <a:cubicBezTo>
                  <a:pt x="387348" y="672524"/>
                  <a:pt x="406538" y="574840"/>
                  <a:pt x="381129" y="484094"/>
                </a:cubicBezTo>
                <a:cubicBezTo>
                  <a:pt x="367325" y="434793"/>
                  <a:pt x="296610" y="435112"/>
                  <a:pt x="260105" y="416859"/>
                </a:cubicBezTo>
                <a:cubicBezTo>
                  <a:pt x="245650" y="409631"/>
                  <a:pt x="233211" y="398930"/>
                  <a:pt x="219764" y="389965"/>
                </a:cubicBezTo>
                <a:cubicBezTo>
                  <a:pt x="215282" y="376518"/>
                  <a:pt x="213201" y="362014"/>
                  <a:pt x="206317" y="349623"/>
                </a:cubicBezTo>
                <a:cubicBezTo>
                  <a:pt x="190620" y="321368"/>
                  <a:pt x="162750" y="299605"/>
                  <a:pt x="152529" y="268941"/>
                </a:cubicBezTo>
                <a:cubicBezTo>
                  <a:pt x="148047" y="255494"/>
                  <a:pt x="145966" y="240991"/>
                  <a:pt x="139082" y="228600"/>
                </a:cubicBezTo>
                <a:cubicBezTo>
                  <a:pt x="123385" y="200345"/>
                  <a:pt x="85294" y="147917"/>
                  <a:pt x="85294" y="147917"/>
                </a:cubicBezTo>
                <a:cubicBezTo>
                  <a:pt x="80811" y="161364"/>
                  <a:pt x="85293" y="183776"/>
                  <a:pt x="71846" y="188259"/>
                </a:cubicBezTo>
                <a:cubicBezTo>
                  <a:pt x="50163" y="195487"/>
                  <a:pt x="-18245" y="174812"/>
                  <a:pt x="4611" y="174812"/>
                </a:cubicBezTo>
                <a:cubicBezTo>
                  <a:pt x="45201" y="174812"/>
                  <a:pt x="85294" y="183777"/>
                  <a:pt x="125635" y="188259"/>
                </a:cubicBezTo>
                <a:lnTo>
                  <a:pt x="152529" y="268941"/>
                </a:lnTo>
                <a:cubicBezTo>
                  <a:pt x="165164" y="306847"/>
                  <a:pt x="165110" y="326730"/>
                  <a:pt x="206317" y="349623"/>
                </a:cubicBezTo>
                <a:cubicBezTo>
                  <a:pt x="231098" y="363390"/>
                  <a:pt x="286999" y="376517"/>
                  <a:pt x="286999" y="376517"/>
                </a:cubicBezTo>
                <a:cubicBezTo>
                  <a:pt x="295964" y="385482"/>
                  <a:pt x="307371" y="392540"/>
                  <a:pt x="313894" y="403412"/>
                </a:cubicBezTo>
                <a:cubicBezTo>
                  <a:pt x="331793" y="433243"/>
                  <a:pt x="320230" y="461424"/>
                  <a:pt x="354235" y="484094"/>
                </a:cubicBezTo>
                <a:cubicBezTo>
                  <a:pt x="369612" y="494345"/>
                  <a:pt x="390094" y="493059"/>
                  <a:pt x="408023" y="497541"/>
                </a:cubicBezTo>
                <a:cubicBezTo>
                  <a:pt x="434917" y="493059"/>
                  <a:pt x="468186" y="502048"/>
                  <a:pt x="488705" y="484094"/>
                </a:cubicBezTo>
                <a:cubicBezTo>
                  <a:pt x="510040" y="465426"/>
                  <a:pt x="499874" y="427000"/>
                  <a:pt x="515599" y="403412"/>
                </a:cubicBezTo>
                <a:lnTo>
                  <a:pt x="542494" y="363070"/>
                </a:lnTo>
                <a:cubicBezTo>
                  <a:pt x="556507" y="321032"/>
                  <a:pt x="570097" y="268469"/>
                  <a:pt x="609729" y="242047"/>
                </a:cubicBezTo>
                <a:lnTo>
                  <a:pt x="650070" y="215153"/>
                </a:lnTo>
                <a:cubicBezTo>
                  <a:pt x="659035" y="201706"/>
                  <a:pt x="674959" y="190848"/>
                  <a:pt x="676964" y="174812"/>
                </a:cubicBezTo>
                <a:cubicBezTo>
                  <a:pt x="678669" y="161175"/>
                  <a:pt x="645056" y="28299"/>
                  <a:pt x="636623" y="26894"/>
                </a:cubicBezTo>
                <a:cubicBezTo>
                  <a:pt x="609729" y="22412"/>
                  <a:pt x="582677" y="18794"/>
                  <a:pt x="555941" y="13447"/>
                </a:cubicBezTo>
                <a:cubicBezTo>
                  <a:pt x="537818" y="9823"/>
                  <a:pt x="520633" y="0"/>
                  <a:pt x="502152" y="0"/>
                </a:cubicBezTo>
                <a:cubicBezTo>
                  <a:pt x="487977" y="0"/>
                  <a:pt x="529047" y="8965"/>
                  <a:pt x="542494" y="13447"/>
                </a:cubicBezTo>
                <a:cubicBezTo>
                  <a:pt x="569388" y="31376"/>
                  <a:pt x="612955" y="36571"/>
                  <a:pt x="623176" y="67235"/>
                </a:cubicBezTo>
                <a:cubicBezTo>
                  <a:pt x="654552" y="161364"/>
                  <a:pt x="623176" y="138952"/>
                  <a:pt x="690411" y="161365"/>
                </a:cubicBezTo>
                <a:cubicBezTo>
                  <a:pt x="820345" y="146927"/>
                  <a:pt x="811435" y="188507"/>
                  <a:pt x="811435" y="1210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7304978" y="4164207"/>
            <a:ext cx="421470" cy="422194"/>
          </a:xfrm>
          <a:custGeom>
            <a:avLst/>
            <a:gdLst>
              <a:gd name="connsiteX0" fmla="*/ 408023 w 811564"/>
              <a:gd name="connsiteY0" fmla="*/ 833717 h 833717"/>
              <a:gd name="connsiteX1" fmla="*/ 394576 w 811564"/>
              <a:gd name="connsiteY1" fmla="*/ 766482 h 833717"/>
              <a:gd name="connsiteX2" fmla="*/ 381129 w 811564"/>
              <a:gd name="connsiteY2" fmla="*/ 484094 h 833717"/>
              <a:gd name="connsiteX3" fmla="*/ 260105 w 811564"/>
              <a:gd name="connsiteY3" fmla="*/ 416859 h 833717"/>
              <a:gd name="connsiteX4" fmla="*/ 219764 w 811564"/>
              <a:gd name="connsiteY4" fmla="*/ 389965 h 833717"/>
              <a:gd name="connsiteX5" fmla="*/ 206317 w 811564"/>
              <a:gd name="connsiteY5" fmla="*/ 349623 h 833717"/>
              <a:gd name="connsiteX6" fmla="*/ 152529 w 811564"/>
              <a:gd name="connsiteY6" fmla="*/ 268941 h 833717"/>
              <a:gd name="connsiteX7" fmla="*/ 139082 w 811564"/>
              <a:gd name="connsiteY7" fmla="*/ 228600 h 833717"/>
              <a:gd name="connsiteX8" fmla="*/ 85294 w 811564"/>
              <a:gd name="connsiteY8" fmla="*/ 147917 h 833717"/>
              <a:gd name="connsiteX9" fmla="*/ 71846 w 811564"/>
              <a:gd name="connsiteY9" fmla="*/ 188259 h 833717"/>
              <a:gd name="connsiteX10" fmla="*/ 4611 w 811564"/>
              <a:gd name="connsiteY10" fmla="*/ 174812 h 833717"/>
              <a:gd name="connsiteX11" fmla="*/ 125635 w 811564"/>
              <a:gd name="connsiteY11" fmla="*/ 188259 h 833717"/>
              <a:gd name="connsiteX12" fmla="*/ 152529 w 811564"/>
              <a:gd name="connsiteY12" fmla="*/ 268941 h 833717"/>
              <a:gd name="connsiteX13" fmla="*/ 206317 w 811564"/>
              <a:gd name="connsiteY13" fmla="*/ 349623 h 833717"/>
              <a:gd name="connsiteX14" fmla="*/ 286999 w 811564"/>
              <a:gd name="connsiteY14" fmla="*/ 376517 h 833717"/>
              <a:gd name="connsiteX15" fmla="*/ 313894 w 811564"/>
              <a:gd name="connsiteY15" fmla="*/ 403412 h 833717"/>
              <a:gd name="connsiteX16" fmla="*/ 354235 w 811564"/>
              <a:gd name="connsiteY16" fmla="*/ 484094 h 833717"/>
              <a:gd name="connsiteX17" fmla="*/ 408023 w 811564"/>
              <a:gd name="connsiteY17" fmla="*/ 497541 h 833717"/>
              <a:gd name="connsiteX18" fmla="*/ 488705 w 811564"/>
              <a:gd name="connsiteY18" fmla="*/ 484094 h 833717"/>
              <a:gd name="connsiteX19" fmla="*/ 515599 w 811564"/>
              <a:gd name="connsiteY19" fmla="*/ 403412 h 833717"/>
              <a:gd name="connsiteX20" fmla="*/ 542494 w 811564"/>
              <a:gd name="connsiteY20" fmla="*/ 363070 h 833717"/>
              <a:gd name="connsiteX21" fmla="*/ 609729 w 811564"/>
              <a:gd name="connsiteY21" fmla="*/ 242047 h 833717"/>
              <a:gd name="connsiteX22" fmla="*/ 650070 w 811564"/>
              <a:gd name="connsiteY22" fmla="*/ 215153 h 833717"/>
              <a:gd name="connsiteX23" fmla="*/ 676964 w 811564"/>
              <a:gd name="connsiteY23" fmla="*/ 174812 h 833717"/>
              <a:gd name="connsiteX24" fmla="*/ 636623 w 811564"/>
              <a:gd name="connsiteY24" fmla="*/ 26894 h 833717"/>
              <a:gd name="connsiteX25" fmla="*/ 555941 w 811564"/>
              <a:gd name="connsiteY25" fmla="*/ 13447 h 833717"/>
              <a:gd name="connsiteX26" fmla="*/ 502152 w 811564"/>
              <a:gd name="connsiteY26" fmla="*/ 0 h 833717"/>
              <a:gd name="connsiteX27" fmla="*/ 542494 w 811564"/>
              <a:gd name="connsiteY27" fmla="*/ 13447 h 833717"/>
              <a:gd name="connsiteX28" fmla="*/ 623176 w 811564"/>
              <a:gd name="connsiteY28" fmla="*/ 67235 h 833717"/>
              <a:gd name="connsiteX29" fmla="*/ 690411 w 811564"/>
              <a:gd name="connsiteY29" fmla="*/ 161365 h 833717"/>
              <a:gd name="connsiteX30" fmla="*/ 811435 w 811564"/>
              <a:gd name="connsiteY30" fmla="*/ 121023 h 833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11564" h="833717">
                <a:moveTo>
                  <a:pt x="408023" y="833717"/>
                </a:moveTo>
                <a:cubicBezTo>
                  <a:pt x="403541" y="811305"/>
                  <a:pt x="396329" y="789270"/>
                  <a:pt x="394576" y="766482"/>
                </a:cubicBezTo>
                <a:cubicBezTo>
                  <a:pt x="387348" y="672524"/>
                  <a:pt x="406538" y="574840"/>
                  <a:pt x="381129" y="484094"/>
                </a:cubicBezTo>
                <a:cubicBezTo>
                  <a:pt x="367325" y="434793"/>
                  <a:pt x="296610" y="435112"/>
                  <a:pt x="260105" y="416859"/>
                </a:cubicBezTo>
                <a:cubicBezTo>
                  <a:pt x="245650" y="409631"/>
                  <a:pt x="233211" y="398930"/>
                  <a:pt x="219764" y="389965"/>
                </a:cubicBezTo>
                <a:cubicBezTo>
                  <a:pt x="215282" y="376518"/>
                  <a:pt x="213201" y="362014"/>
                  <a:pt x="206317" y="349623"/>
                </a:cubicBezTo>
                <a:cubicBezTo>
                  <a:pt x="190620" y="321368"/>
                  <a:pt x="162750" y="299605"/>
                  <a:pt x="152529" y="268941"/>
                </a:cubicBezTo>
                <a:cubicBezTo>
                  <a:pt x="148047" y="255494"/>
                  <a:pt x="145966" y="240991"/>
                  <a:pt x="139082" y="228600"/>
                </a:cubicBezTo>
                <a:cubicBezTo>
                  <a:pt x="123385" y="200345"/>
                  <a:pt x="85294" y="147917"/>
                  <a:pt x="85294" y="147917"/>
                </a:cubicBezTo>
                <a:cubicBezTo>
                  <a:pt x="80811" y="161364"/>
                  <a:pt x="85293" y="183776"/>
                  <a:pt x="71846" y="188259"/>
                </a:cubicBezTo>
                <a:cubicBezTo>
                  <a:pt x="50163" y="195487"/>
                  <a:pt x="-18245" y="174812"/>
                  <a:pt x="4611" y="174812"/>
                </a:cubicBezTo>
                <a:cubicBezTo>
                  <a:pt x="45201" y="174812"/>
                  <a:pt x="85294" y="183777"/>
                  <a:pt x="125635" y="188259"/>
                </a:cubicBezTo>
                <a:lnTo>
                  <a:pt x="152529" y="268941"/>
                </a:lnTo>
                <a:cubicBezTo>
                  <a:pt x="165164" y="306847"/>
                  <a:pt x="165110" y="326730"/>
                  <a:pt x="206317" y="349623"/>
                </a:cubicBezTo>
                <a:cubicBezTo>
                  <a:pt x="231098" y="363390"/>
                  <a:pt x="286999" y="376517"/>
                  <a:pt x="286999" y="376517"/>
                </a:cubicBezTo>
                <a:cubicBezTo>
                  <a:pt x="295964" y="385482"/>
                  <a:pt x="307371" y="392540"/>
                  <a:pt x="313894" y="403412"/>
                </a:cubicBezTo>
                <a:cubicBezTo>
                  <a:pt x="331793" y="433243"/>
                  <a:pt x="320230" y="461424"/>
                  <a:pt x="354235" y="484094"/>
                </a:cubicBezTo>
                <a:cubicBezTo>
                  <a:pt x="369612" y="494345"/>
                  <a:pt x="390094" y="493059"/>
                  <a:pt x="408023" y="497541"/>
                </a:cubicBezTo>
                <a:cubicBezTo>
                  <a:pt x="434917" y="493059"/>
                  <a:pt x="468186" y="502048"/>
                  <a:pt x="488705" y="484094"/>
                </a:cubicBezTo>
                <a:cubicBezTo>
                  <a:pt x="510040" y="465426"/>
                  <a:pt x="499874" y="427000"/>
                  <a:pt x="515599" y="403412"/>
                </a:cubicBezTo>
                <a:lnTo>
                  <a:pt x="542494" y="363070"/>
                </a:lnTo>
                <a:cubicBezTo>
                  <a:pt x="556507" y="321032"/>
                  <a:pt x="570097" y="268469"/>
                  <a:pt x="609729" y="242047"/>
                </a:cubicBezTo>
                <a:lnTo>
                  <a:pt x="650070" y="215153"/>
                </a:lnTo>
                <a:cubicBezTo>
                  <a:pt x="659035" y="201706"/>
                  <a:pt x="674959" y="190848"/>
                  <a:pt x="676964" y="174812"/>
                </a:cubicBezTo>
                <a:cubicBezTo>
                  <a:pt x="678669" y="161175"/>
                  <a:pt x="645056" y="28299"/>
                  <a:pt x="636623" y="26894"/>
                </a:cubicBezTo>
                <a:cubicBezTo>
                  <a:pt x="609729" y="22412"/>
                  <a:pt x="582677" y="18794"/>
                  <a:pt x="555941" y="13447"/>
                </a:cubicBezTo>
                <a:cubicBezTo>
                  <a:pt x="537818" y="9823"/>
                  <a:pt x="520633" y="0"/>
                  <a:pt x="502152" y="0"/>
                </a:cubicBezTo>
                <a:cubicBezTo>
                  <a:pt x="487977" y="0"/>
                  <a:pt x="529047" y="8965"/>
                  <a:pt x="542494" y="13447"/>
                </a:cubicBezTo>
                <a:cubicBezTo>
                  <a:pt x="569388" y="31376"/>
                  <a:pt x="612955" y="36571"/>
                  <a:pt x="623176" y="67235"/>
                </a:cubicBezTo>
                <a:cubicBezTo>
                  <a:pt x="654552" y="161364"/>
                  <a:pt x="623176" y="138952"/>
                  <a:pt x="690411" y="161365"/>
                </a:cubicBezTo>
                <a:cubicBezTo>
                  <a:pt x="820345" y="146927"/>
                  <a:pt x="811435" y="188507"/>
                  <a:pt x="811435" y="1210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6714436" y="4132405"/>
            <a:ext cx="421470" cy="422194"/>
          </a:xfrm>
          <a:custGeom>
            <a:avLst/>
            <a:gdLst>
              <a:gd name="connsiteX0" fmla="*/ 408023 w 811564"/>
              <a:gd name="connsiteY0" fmla="*/ 833717 h 833717"/>
              <a:gd name="connsiteX1" fmla="*/ 394576 w 811564"/>
              <a:gd name="connsiteY1" fmla="*/ 766482 h 833717"/>
              <a:gd name="connsiteX2" fmla="*/ 381129 w 811564"/>
              <a:gd name="connsiteY2" fmla="*/ 484094 h 833717"/>
              <a:gd name="connsiteX3" fmla="*/ 260105 w 811564"/>
              <a:gd name="connsiteY3" fmla="*/ 416859 h 833717"/>
              <a:gd name="connsiteX4" fmla="*/ 219764 w 811564"/>
              <a:gd name="connsiteY4" fmla="*/ 389965 h 833717"/>
              <a:gd name="connsiteX5" fmla="*/ 206317 w 811564"/>
              <a:gd name="connsiteY5" fmla="*/ 349623 h 833717"/>
              <a:gd name="connsiteX6" fmla="*/ 152529 w 811564"/>
              <a:gd name="connsiteY6" fmla="*/ 268941 h 833717"/>
              <a:gd name="connsiteX7" fmla="*/ 139082 w 811564"/>
              <a:gd name="connsiteY7" fmla="*/ 228600 h 833717"/>
              <a:gd name="connsiteX8" fmla="*/ 85294 w 811564"/>
              <a:gd name="connsiteY8" fmla="*/ 147917 h 833717"/>
              <a:gd name="connsiteX9" fmla="*/ 71846 w 811564"/>
              <a:gd name="connsiteY9" fmla="*/ 188259 h 833717"/>
              <a:gd name="connsiteX10" fmla="*/ 4611 w 811564"/>
              <a:gd name="connsiteY10" fmla="*/ 174812 h 833717"/>
              <a:gd name="connsiteX11" fmla="*/ 125635 w 811564"/>
              <a:gd name="connsiteY11" fmla="*/ 188259 h 833717"/>
              <a:gd name="connsiteX12" fmla="*/ 152529 w 811564"/>
              <a:gd name="connsiteY12" fmla="*/ 268941 h 833717"/>
              <a:gd name="connsiteX13" fmla="*/ 206317 w 811564"/>
              <a:gd name="connsiteY13" fmla="*/ 349623 h 833717"/>
              <a:gd name="connsiteX14" fmla="*/ 286999 w 811564"/>
              <a:gd name="connsiteY14" fmla="*/ 376517 h 833717"/>
              <a:gd name="connsiteX15" fmla="*/ 313894 w 811564"/>
              <a:gd name="connsiteY15" fmla="*/ 403412 h 833717"/>
              <a:gd name="connsiteX16" fmla="*/ 354235 w 811564"/>
              <a:gd name="connsiteY16" fmla="*/ 484094 h 833717"/>
              <a:gd name="connsiteX17" fmla="*/ 408023 w 811564"/>
              <a:gd name="connsiteY17" fmla="*/ 497541 h 833717"/>
              <a:gd name="connsiteX18" fmla="*/ 488705 w 811564"/>
              <a:gd name="connsiteY18" fmla="*/ 484094 h 833717"/>
              <a:gd name="connsiteX19" fmla="*/ 515599 w 811564"/>
              <a:gd name="connsiteY19" fmla="*/ 403412 h 833717"/>
              <a:gd name="connsiteX20" fmla="*/ 542494 w 811564"/>
              <a:gd name="connsiteY20" fmla="*/ 363070 h 833717"/>
              <a:gd name="connsiteX21" fmla="*/ 609729 w 811564"/>
              <a:gd name="connsiteY21" fmla="*/ 242047 h 833717"/>
              <a:gd name="connsiteX22" fmla="*/ 650070 w 811564"/>
              <a:gd name="connsiteY22" fmla="*/ 215153 h 833717"/>
              <a:gd name="connsiteX23" fmla="*/ 676964 w 811564"/>
              <a:gd name="connsiteY23" fmla="*/ 174812 h 833717"/>
              <a:gd name="connsiteX24" fmla="*/ 636623 w 811564"/>
              <a:gd name="connsiteY24" fmla="*/ 26894 h 833717"/>
              <a:gd name="connsiteX25" fmla="*/ 555941 w 811564"/>
              <a:gd name="connsiteY25" fmla="*/ 13447 h 833717"/>
              <a:gd name="connsiteX26" fmla="*/ 502152 w 811564"/>
              <a:gd name="connsiteY26" fmla="*/ 0 h 833717"/>
              <a:gd name="connsiteX27" fmla="*/ 542494 w 811564"/>
              <a:gd name="connsiteY27" fmla="*/ 13447 h 833717"/>
              <a:gd name="connsiteX28" fmla="*/ 623176 w 811564"/>
              <a:gd name="connsiteY28" fmla="*/ 67235 h 833717"/>
              <a:gd name="connsiteX29" fmla="*/ 690411 w 811564"/>
              <a:gd name="connsiteY29" fmla="*/ 161365 h 833717"/>
              <a:gd name="connsiteX30" fmla="*/ 811435 w 811564"/>
              <a:gd name="connsiteY30" fmla="*/ 121023 h 833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11564" h="833717">
                <a:moveTo>
                  <a:pt x="408023" y="833717"/>
                </a:moveTo>
                <a:cubicBezTo>
                  <a:pt x="403541" y="811305"/>
                  <a:pt x="396329" y="789270"/>
                  <a:pt x="394576" y="766482"/>
                </a:cubicBezTo>
                <a:cubicBezTo>
                  <a:pt x="387348" y="672524"/>
                  <a:pt x="406538" y="574840"/>
                  <a:pt x="381129" y="484094"/>
                </a:cubicBezTo>
                <a:cubicBezTo>
                  <a:pt x="367325" y="434793"/>
                  <a:pt x="296610" y="435112"/>
                  <a:pt x="260105" y="416859"/>
                </a:cubicBezTo>
                <a:cubicBezTo>
                  <a:pt x="245650" y="409631"/>
                  <a:pt x="233211" y="398930"/>
                  <a:pt x="219764" y="389965"/>
                </a:cubicBezTo>
                <a:cubicBezTo>
                  <a:pt x="215282" y="376518"/>
                  <a:pt x="213201" y="362014"/>
                  <a:pt x="206317" y="349623"/>
                </a:cubicBezTo>
                <a:cubicBezTo>
                  <a:pt x="190620" y="321368"/>
                  <a:pt x="162750" y="299605"/>
                  <a:pt x="152529" y="268941"/>
                </a:cubicBezTo>
                <a:cubicBezTo>
                  <a:pt x="148047" y="255494"/>
                  <a:pt x="145966" y="240991"/>
                  <a:pt x="139082" y="228600"/>
                </a:cubicBezTo>
                <a:cubicBezTo>
                  <a:pt x="123385" y="200345"/>
                  <a:pt x="85294" y="147917"/>
                  <a:pt x="85294" y="147917"/>
                </a:cubicBezTo>
                <a:cubicBezTo>
                  <a:pt x="80811" y="161364"/>
                  <a:pt x="85293" y="183776"/>
                  <a:pt x="71846" y="188259"/>
                </a:cubicBezTo>
                <a:cubicBezTo>
                  <a:pt x="50163" y="195487"/>
                  <a:pt x="-18245" y="174812"/>
                  <a:pt x="4611" y="174812"/>
                </a:cubicBezTo>
                <a:cubicBezTo>
                  <a:pt x="45201" y="174812"/>
                  <a:pt x="85294" y="183777"/>
                  <a:pt x="125635" y="188259"/>
                </a:cubicBezTo>
                <a:lnTo>
                  <a:pt x="152529" y="268941"/>
                </a:lnTo>
                <a:cubicBezTo>
                  <a:pt x="165164" y="306847"/>
                  <a:pt x="165110" y="326730"/>
                  <a:pt x="206317" y="349623"/>
                </a:cubicBezTo>
                <a:cubicBezTo>
                  <a:pt x="231098" y="363390"/>
                  <a:pt x="286999" y="376517"/>
                  <a:pt x="286999" y="376517"/>
                </a:cubicBezTo>
                <a:cubicBezTo>
                  <a:pt x="295964" y="385482"/>
                  <a:pt x="307371" y="392540"/>
                  <a:pt x="313894" y="403412"/>
                </a:cubicBezTo>
                <a:cubicBezTo>
                  <a:pt x="331793" y="433243"/>
                  <a:pt x="320230" y="461424"/>
                  <a:pt x="354235" y="484094"/>
                </a:cubicBezTo>
                <a:cubicBezTo>
                  <a:pt x="369612" y="494345"/>
                  <a:pt x="390094" y="493059"/>
                  <a:pt x="408023" y="497541"/>
                </a:cubicBezTo>
                <a:cubicBezTo>
                  <a:pt x="434917" y="493059"/>
                  <a:pt x="468186" y="502048"/>
                  <a:pt x="488705" y="484094"/>
                </a:cubicBezTo>
                <a:cubicBezTo>
                  <a:pt x="510040" y="465426"/>
                  <a:pt x="499874" y="427000"/>
                  <a:pt x="515599" y="403412"/>
                </a:cubicBezTo>
                <a:lnTo>
                  <a:pt x="542494" y="363070"/>
                </a:lnTo>
                <a:cubicBezTo>
                  <a:pt x="556507" y="321032"/>
                  <a:pt x="570097" y="268469"/>
                  <a:pt x="609729" y="242047"/>
                </a:cubicBezTo>
                <a:lnTo>
                  <a:pt x="650070" y="215153"/>
                </a:lnTo>
                <a:cubicBezTo>
                  <a:pt x="659035" y="201706"/>
                  <a:pt x="674959" y="190848"/>
                  <a:pt x="676964" y="174812"/>
                </a:cubicBezTo>
                <a:cubicBezTo>
                  <a:pt x="678669" y="161175"/>
                  <a:pt x="645056" y="28299"/>
                  <a:pt x="636623" y="26894"/>
                </a:cubicBezTo>
                <a:cubicBezTo>
                  <a:pt x="609729" y="22412"/>
                  <a:pt x="582677" y="18794"/>
                  <a:pt x="555941" y="13447"/>
                </a:cubicBezTo>
                <a:cubicBezTo>
                  <a:pt x="537818" y="9823"/>
                  <a:pt x="520633" y="0"/>
                  <a:pt x="502152" y="0"/>
                </a:cubicBezTo>
                <a:cubicBezTo>
                  <a:pt x="487977" y="0"/>
                  <a:pt x="529047" y="8965"/>
                  <a:pt x="542494" y="13447"/>
                </a:cubicBezTo>
                <a:cubicBezTo>
                  <a:pt x="569388" y="31376"/>
                  <a:pt x="612955" y="36571"/>
                  <a:pt x="623176" y="67235"/>
                </a:cubicBezTo>
                <a:cubicBezTo>
                  <a:pt x="654552" y="161364"/>
                  <a:pt x="623176" y="138952"/>
                  <a:pt x="690411" y="161365"/>
                </a:cubicBezTo>
                <a:cubicBezTo>
                  <a:pt x="820345" y="146927"/>
                  <a:pt x="811435" y="188507"/>
                  <a:pt x="811435" y="1210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7058726" y="4132405"/>
            <a:ext cx="421470" cy="422194"/>
          </a:xfrm>
          <a:custGeom>
            <a:avLst/>
            <a:gdLst>
              <a:gd name="connsiteX0" fmla="*/ 408023 w 811564"/>
              <a:gd name="connsiteY0" fmla="*/ 833717 h 833717"/>
              <a:gd name="connsiteX1" fmla="*/ 394576 w 811564"/>
              <a:gd name="connsiteY1" fmla="*/ 766482 h 833717"/>
              <a:gd name="connsiteX2" fmla="*/ 381129 w 811564"/>
              <a:gd name="connsiteY2" fmla="*/ 484094 h 833717"/>
              <a:gd name="connsiteX3" fmla="*/ 260105 w 811564"/>
              <a:gd name="connsiteY3" fmla="*/ 416859 h 833717"/>
              <a:gd name="connsiteX4" fmla="*/ 219764 w 811564"/>
              <a:gd name="connsiteY4" fmla="*/ 389965 h 833717"/>
              <a:gd name="connsiteX5" fmla="*/ 206317 w 811564"/>
              <a:gd name="connsiteY5" fmla="*/ 349623 h 833717"/>
              <a:gd name="connsiteX6" fmla="*/ 152529 w 811564"/>
              <a:gd name="connsiteY6" fmla="*/ 268941 h 833717"/>
              <a:gd name="connsiteX7" fmla="*/ 139082 w 811564"/>
              <a:gd name="connsiteY7" fmla="*/ 228600 h 833717"/>
              <a:gd name="connsiteX8" fmla="*/ 85294 w 811564"/>
              <a:gd name="connsiteY8" fmla="*/ 147917 h 833717"/>
              <a:gd name="connsiteX9" fmla="*/ 71846 w 811564"/>
              <a:gd name="connsiteY9" fmla="*/ 188259 h 833717"/>
              <a:gd name="connsiteX10" fmla="*/ 4611 w 811564"/>
              <a:gd name="connsiteY10" fmla="*/ 174812 h 833717"/>
              <a:gd name="connsiteX11" fmla="*/ 125635 w 811564"/>
              <a:gd name="connsiteY11" fmla="*/ 188259 h 833717"/>
              <a:gd name="connsiteX12" fmla="*/ 152529 w 811564"/>
              <a:gd name="connsiteY12" fmla="*/ 268941 h 833717"/>
              <a:gd name="connsiteX13" fmla="*/ 206317 w 811564"/>
              <a:gd name="connsiteY13" fmla="*/ 349623 h 833717"/>
              <a:gd name="connsiteX14" fmla="*/ 286999 w 811564"/>
              <a:gd name="connsiteY14" fmla="*/ 376517 h 833717"/>
              <a:gd name="connsiteX15" fmla="*/ 313894 w 811564"/>
              <a:gd name="connsiteY15" fmla="*/ 403412 h 833717"/>
              <a:gd name="connsiteX16" fmla="*/ 354235 w 811564"/>
              <a:gd name="connsiteY16" fmla="*/ 484094 h 833717"/>
              <a:gd name="connsiteX17" fmla="*/ 408023 w 811564"/>
              <a:gd name="connsiteY17" fmla="*/ 497541 h 833717"/>
              <a:gd name="connsiteX18" fmla="*/ 488705 w 811564"/>
              <a:gd name="connsiteY18" fmla="*/ 484094 h 833717"/>
              <a:gd name="connsiteX19" fmla="*/ 515599 w 811564"/>
              <a:gd name="connsiteY19" fmla="*/ 403412 h 833717"/>
              <a:gd name="connsiteX20" fmla="*/ 542494 w 811564"/>
              <a:gd name="connsiteY20" fmla="*/ 363070 h 833717"/>
              <a:gd name="connsiteX21" fmla="*/ 609729 w 811564"/>
              <a:gd name="connsiteY21" fmla="*/ 242047 h 833717"/>
              <a:gd name="connsiteX22" fmla="*/ 650070 w 811564"/>
              <a:gd name="connsiteY22" fmla="*/ 215153 h 833717"/>
              <a:gd name="connsiteX23" fmla="*/ 676964 w 811564"/>
              <a:gd name="connsiteY23" fmla="*/ 174812 h 833717"/>
              <a:gd name="connsiteX24" fmla="*/ 636623 w 811564"/>
              <a:gd name="connsiteY24" fmla="*/ 26894 h 833717"/>
              <a:gd name="connsiteX25" fmla="*/ 555941 w 811564"/>
              <a:gd name="connsiteY25" fmla="*/ 13447 h 833717"/>
              <a:gd name="connsiteX26" fmla="*/ 502152 w 811564"/>
              <a:gd name="connsiteY26" fmla="*/ 0 h 833717"/>
              <a:gd name="connsiteX27" fmla="*/ 542494 w 811564"/>
              <a:gd name="connsiteY27" fmla="*/ 13447 h 833717"/>
              <a:gd name="connsiteX28" fmla="*/ 623176 w 811564"/>
              <a:gd name="connsiteY28" fmla="*/ 67235 h 833717"/>
              <a:gd name="connsiteX29" fmla="*/ 690411 w 811564"/>
              <a:gd name="connsiteY29" fmla="*/ 161365 h 833717"/>
              <a:gd name="connsiteX30" fmla="*/ 811435 w 811564"/>
              <a:gd name="connsiteY30" fmla="*/ 121023 h 833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11564" h="833717">
                <a:moveTo>
                  <a:pt x="408023" y="833717"/>
                </a:moveTo>
                <a:cubicBezTo>
                  <a:pt x="403541" y="811305"/>
                  <a:pt x="396329" y="789270"/>
                  <a:pt x="394576" y="766482"/>
                </a:cubicBezTo>
                <a:cubicBezTo>
                  <a:pt x="387348" y="672524"/>
                  <a:pt x="406538" y="574840"/>
                  <a:pt x="381129" y="484094"/>
                </a:cubicBezTo>
                <a:cubicBezTo>
                  <a:pt x="367325" y="434793"/>
                  <a:pt x="296610" y="435112"/>
                  <a:pt x="260105" y="416859"/>
                </a:cubicBezTo>
                <a:cubicBezTo>
                  <a:pt x="245650" y="409631"/>
                  <a:pt x="233211" y="398930"/>
                  <a:pt x="219764" y="389965"/>
                </a:cubicBezTo>
                <a:cubicBezTo>
                  <a:pt x="215282" y="376518"/>
                  <a:pt x="213201" y="362014"/>
                  <a:pt x="206317" y="349623"/>
                </a:cubicBezTo>
                <a:cubicBezTo>
                  <a:pt x="190620" y="321368"/>
                  <a:pt x="162750" y="299605"/>
                  <a:pt x="152529" y="268941"/>
                </a:cubicBezTo>
                <a:cubicBezTo>
                  <a:pt x="148047" y="255494"/>
                  <a:pt x="145966" y="240991"/>
                  <a:pt x="139082" y="228600"/>
                </a:cubicBezTo>
                <a:cubicBezTo>
                  <a:pt x="123385" y="200345"/>
                  <a:pt x="85294" y="147917"/>
                  <a:pt x="85294" y="147917"/>
                </a:cubicBezTo>
                <a:cubicBezTo>
                  <a:pt x="80811" y="161364"/>
                  <a:pt x="85293" y="183776"/>
                  <a:pt x="71846" y="188259"/>
                </a:cubicBezTo>
                <a:cubicBezTo>
                  <a:pt x="50163" y="195487"/>
                  <a:pt x="-18245" y="174812"/>
                  <a:pt x="4611" y="174812"/>
                </a:cubicBezTo>
                <a:cubicBezTo>
                  <a:pt x="45201" y="174812"/>
                  <a:pt x="85294" y="183777"/>
                  <a:pt x="125635" y="188259"/>
                </a:cubicBezTo>
                <a:lnTo>
                  <a:pt x="152529" y="268941"/>
                </a:lnTo>
                <a:cubicBezTo>
                  <a:pt x="165164" y="306847"/>
                  <a:pt x="165110" y="326730"/>
                  <a:pt x="206317" y="349623"/>
                </a:cubicBezTo>
                <a:cubicBezTo>
                  <a:pt x="231098" y="363390"/>
                  <a:pt x="286999" y="376517"/>
                  <a:pt x="286999" y="376517"/>
                </a:cubicBezTo>
                <a:cubicBezTo>
                  <a:pt x="295964" y="385482"/>
                  <a:pt x="307371" y="392540"/>
                  <a:pt x="313894" y="403412"/>
                </a:cubicBezTo>
                <a:cubicBezTo>
                  <a:pt x="331793" y="433243"/>
                  <a:pt x="320230" y="461424"/>
                  <a:pt x="354235" y="484094"/>
                </a:cubicBezTo>
                <a:cubicBezTo>
                  <a:pt x="369612" y="494345"/>
                  <a:pt x="390094" y="493059"/>
                  <a:pt x="408023" y="497541"/>
                </a:cubicBezTo>
                <a:cubicBezTo>
                  <a:pt x="434917" y="493059"/>
                  <a:pt x="468186" y="502048"/>
                  <a:pt x="488705" y="484094"/>
                </a:cubicBezTo>
                <a:cubicBezTo>
                  <a:pt x="510040" y="465426"/>
                  <a:pt x="499874" y="427000"/>
                  <a:pt x="515599" y="403412"/>
                </a:cubicBezTo>
                <a:lnTo>
                  <a:pt x="542494" y="363070"/>
                </a:lnTo>
                <a:cubicBezTo>
                  <a:pt x="556507" y="321032"/>
                  <a:pt x="570097" y="268469"/>
                  <a:pt x="609729" y="242047"/>
                </a:cubicBezTo>
                <a:lnTo>
                  <a:pt x="650070" y="215153"/>
                </a:lnTo>
                <a:cubicBezTo>
                  <a:pt x="659035" y="201706"/>
                  <a:pt x="674959" y="190848"/>
                  <a:pt x="676964" y="174812"/>
                </a:cubicBezTo>
                <a:cubicBezTo>
                  <a:pt x="678669" y="161175"/>
                  <a:pt x="645056" y="28299"/>
                  <a:pt x="636623" y="26894"/>
                </a:cubicBezTo>
                <a:cubicBezTo>
                  <a:pt x="609729" y="22412"/>
                  <a:pt x="582677" y="18794"/>
                  <a:pt x="555941" y="13447"/>
                </a:cubicBezTo>
                <a:cubicBezTo>
                  <a:pt x="537818" y="9823"/>
                  <a:pt x="520633" y="0"/>
                  <a:pt x="502152" y="0"/>
                </a:cubicBezTo>
                <a:cubicBezTo>
                  <a:pt x="487977" y="0"/>
                  <a:pt x="529047" y="8965"/>
                  <a:pt x="542494" y="13447"/>
                </a:cubicBezTo>
                <a:cubicBezTo>
                  <a:pt x="569388" y="31376"/>
                  <a:pt x="612955" y="36571"/>
                  <a:pt x="623176" y="67235"/>
                </a:cubicBezTo>
                <a:cubicBezTo>
                  <a:pt x="654552" y="161364"/>
                  <a:pt x="623176" y="138952"/>
                  <a:pt x="690411" y="161365"/>
                </a:cubicBezTo>
                <a:cubicBezTo>
                  <a:pt x="820345" y="146927"/>
                  <a:pt x="811435" y="188507"/>
                  <a:pt x="811435" y="1210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24-Point Star 11"/>
          <p:cNvSpPr/>
          <p:nvPr/>
        </p:nvSpPr>
        <p:spPr>
          <a:xfrm>
            <a:off x="3432085" y="4410310"/>
            <a:ext cx="1425388" cy="211097"/>
          </a:xfrm>
          <a:prstGeom prst="star24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905255" y="428631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TFPI</a:t>
            </a:r>
            <a:endParaRPr lang="en-US" dirty="0"/>
          </a:p>
        </p:txBody>
      </p:sp>
      <p:sp>
        <p:nvSpPr>
          <p:cNvPr id="14" name="32-Point Star 13"/>
          <p:cNvSpPr/>
          <p:nvPr/>
        </p:nvSpPr>
        <p:spPr>
          <a:xfrm>
            <a:off x="4370800" y="3668361"/>
            <a:ext cx="507930" cy="427222"/>
          </a:xfrm>
          <a:prstGeom prst="star32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TF</a:t>
            </a:r>
            <a:endParaRPr lang="en-US" sz="1100" dirty="0"/>
          </a:p>
        </p:txBody>
      </p:sp>
      <p:sp>
        <p:nvSpPr>
          <p:cNvPr id="15" name="Multiply 14"/>
          <p:cNvSpPr/>
          <p:nvPr/>
        </p:nvSpPr>
        <p:spPr>
          <a:xfrm>
            <a:off x="4316924" y="3937348"/>
            <a:ext cx="344290" cy="31472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872265" y="3894148"/>
            <a:ext cx="45397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49268" y="4150658"/>
            <a:ext cx="1396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Heparan</a:t>
            </a:r>
            <a:r>
              <a:rPr lang="en-US" sz="1200" dirty="0" smtClean="0"/>
              <a:t> Sulfate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89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Thrombin </a:t>
            </a:r>
            <a:r>
              <a:rPr lang="en-US" dirty="0"/>
              <a:t>binds to </a:t>
            </a:r>
            <a:r>
              <a:rPr lang="en-US" dirty="0" err="1"/>
              <a:t>thrombomodulin</a:t>
            </a:r>
            <a:r>
              <a:rPr lang="en-US" dirty="0"/>
              <a:t> </a:t>
            </a:r>
            <a:r>
              <a:rPr lang="en-US" dirty="0" smtClean="0"/>
              <a:t>expressed on </a:t>
            </a:r>
            <a:r>
              <a:rPr lang="en-US" dirty="0"/>
              <a:t>the endothelial cell </a:t>
            </a:r>
            <a:r>
              <a:rPr lang="en-US" dirty="0" smtClean="0"/>
              <a:t>surface</a:t>
            </a:r>
          </a:p>
          <a:p>
            <a:r>
              <a:rPr lang="en-US" dirty="0" smtClean="0"/>
              <a:t>This complex activates Protein C</a:t>
            </a:r>
          </a:p>
          <a:p>
            <a:r>
              <a:rPr lang="en-US" dirty="0" smtClean="0"/>
              <a:t>Protein C and Protein S bind together</a:t>
            </a:r>
          </a:p>
          <a:p>
            <a:r>
              <a:rPr lang="en-US" dirty="0" smtClean="0"/>
              <a:t>Inactivates activated cofactors </a:t>
            </a:r>
            <a:r>
              <a:rPr lang="en-US" dirty="0"/>
              <a:t>V and </a:t>
            </a:r>
            <a:r>
              <a:rPr lang="en-US" dirty="0" smtClean="0"/>
              <a:t>VIII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902964" y="5095583"/>
            <a:ext cx="5535493" cy="1762417"/>
            <a:chOff x="2630929" y="2649923"/>
            <a:chExt cx="6010835" cy="2568388"/>
          </a:xfrm>
        </p:grpSpPr>
        <p:sp>
          <p:nvSpPr>
            <p:cNvPr id="5" name="Rounded Rectangle 4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Cloud 5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Chevron 6"/>
          <p:cNvSpPr/>
          <p:nvPr/>
        </p:nvSpPr>
        <p:spPr>
          <a:xfrm rot="5400000">
            <a:off x="3711388" y="4711915"/>
            <a:ext cx="497541" cy="767335"/>
          </a:xfrm>
          <a:prstGeom prst="chevr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3135" y="5279821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 rot="5400000">
            <a:off x="3749461" y="4247758"/>
            <a:ext cx="421394" cy="844924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783667" y="4455837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Th</a:t>
            </a:r>
            <a:endParaRPr lang="en-US" dirty="0"/>
          </a:p>
        </p:txBody>
      </p:sp>
      <p:cxnSp>
        <p:nvCxnSpPr>
          <p:cNvPr id="12" name="Curved Connector 11"/>
          <p:cNvCxnSpPr/>
          <p:nvPr/>
        </p:nvCxnSpPr>
        <p:spPr>
          <a:xfrm>
            <a:off x="5078547" y="4397687"/>
            <a:ext cx="592163" cy="545066"/>
          </a:xfrm>
          <a:prstGeom prst="curvedConnector3">
            <a:avLst>
              <a:gd name="adj1" fmla="val -92162"/>
            </a:avLst>
          </a:prstGeom>
          <a:ln w="254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225786" y="4192578"/>
            <a:ext cx="9797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Protein C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726447" y="4758087"/>
            <a:ext cx="1691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Activated PC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07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Fibrinolysis is </a:t>
            </a:r>
            <a:r>
              <a:rPr lang="en-US" dirty="0"/>
              <a:t>induced by thrombin through endothelial release of tissue </a:t>
            </a:r>
            <a:r>
              <a:rPr lang="en-US" dirty="0" smtClean="0"/>
              <a:t>plasminogen activator </a:t>
            </a:r>
            <a:r>
              <a:rPr lang="en-US" dirty="0"/>
              <a:t>(</a:t>
            </a:r>
            <a:r>
              <a:rPr lang="en-US" dirty="0" err="1"/>
              <a:t>tPA</a:t>
            </a:r>
            <a:r>
              <a:rPr lang="en-US" dirty="0" smtClean="0"/>
              <a:t>)</a:t>
            </a:r>
          </a:p>
          <a:p>
            <a:r>
              <a:rPr lang="en-US" dirty="0" smtClean="0"/>
              <a:t>Activity </a:t>
            </a:r>
            <a:r>
              <a:rPr lang="en-US" dirty="0"/>
              <a:t>is controlled by plasminogen activator </a:t>
            </a:r>
            <a:r>
              <a:rPr lang="en-US" dirty="0" smtClean="0"/>
              <a:t>inhibitor (PAI</a:t>
            </a:r>
            <a:r>
              <a:rPr lang="en-US" dirty="0"/>
              <a:t>)-</a:t>
            </a:r>
            <a:r>
              <a:rPr lang="en-US" dirty="0" smtClean="0"/>
              <a:t>1</a:t>
            </a:r>
          </a:p>
          <a:p>
            <a:r>
              <a:rPr lang="en-US" dirty="0" err="1" smtClean="0"/>
              <a:t>tPA</a:t>
            </a:r>
            <a:r>
              <a:rPr lang="en-US" dirty="0" smtClean="0"/>
              <a:t> </a:t>
            </a:r>
            <a:r>
              <a:rPr lang="en-US" dirty="0"/>
              <a:t>is constitutively expressed by endothelial </a:t>
            </a:r>
            <a:r>
              <a:rPr lang="en-US" dirty="0" smtClean="0"/>
              <a:t>cells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main source </a:t>
            </a:r>
            <a:r>
              <a:rPr lang="en-US" dirty="0" smtClean="0"/>
              <a:t>of this enzyme</a:t>
            </a:r>
          </a:p>
          <a:p>
            <a:r>
              <a:rPr lang="en-US" dirty="0" smtClean="0"/>
              <a:t>Endothelial </a:t>
            </a:r>
            <a:r>
              <a:rPr lang="en-US" dirty="0"/>
              <a:t>cells produce </a:t>
            </a:r>
            <a:r>
              <a:rPr lang="en-US" dirty="0" err="1"/>
              <a:t>urokinase</a:t>
            </a:r>
            <a:r>
              <a:rPr lang="en-US" dirty="0"/>
              <a:t> </a:t>
            </a:r>
            <a:r>
              <a:rPr lang="en-US" dirty="0" smtClean="0"/>
              <a:t>plasminogen activator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86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4" name="12-Point Star 3"/>
          <p:cNvSpPr/>
          <p:nvPr/>
        </p:nvSpPr>
        <p:spPr>
          <a:xfrm>
            <a:off x="7677160" y="1724012"/>
            <a:ext cx="1000132" cy="857256"/>
          </a:xfrm>
          <a:prstGeom prst="star1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12-Point Star 4"/>
          <p:cNvSpPr/>
          <p:nvPr/>
        </p:nvSpPr>
        <p:spPr>
          <a:xfrm>
            <a:off x="7605722" y="2224078"/>
            <a:ext cx="1000132" cy="857256"/>
          </a:xfrm>
          <a:prstGeom prst="star1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12-Point Star 5"/>
          <p:cNvSpPr/>
          <p:nvPr/>
        </p:nvSpPr>
        <p:spPr>
          <a:xfrm rot="17687762">
            <a:off x="7490175" y="2786365"/>
            <a:ext cx="1000132" cy="857256"/>
          </a:xfrm>
          <a:prstGeom prst="star1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12-Point Star 6"/>
          <p:cNvSpPr/>
          <p:nvPr/>
        </p:nvSpPr>
        <p:spPr>
          <a:xfrm>
            <a:off x="8391540" y="2009764"/>
            <a:ext cx="1000132" cy="857256"/>
          </a:xfrm>
          <a:prstGeom prst="star1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12-Point Star 7"/>
          <p:cNvSpPr/>
          <p:nvPr/>
        </p:nvSpPr>
        <p:spPr>
          <a:xfrm>
            <a:off x="8105788" y="2652706"/>
            <a:ext cx="1000132" cy="857256"/>
          </a:xfrm>
          <a:prstGeom prst="star1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12-Point Star 8"/>
          <p:cNvSpPr/>
          <p:nvPr/>
        </p:nvSpPr>
        <p:spPr>
          <a:xfrm>
            <a:off x="7105656" y="2152640"/>
            <a:ext cx="1000132" cy="857256"/>
          </a:xfrm>
          <a:prstGeom prst="star1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Freeform 9"/>
          <p:cNvSpPr/>
          <p:nvPr/>
        </p:nvSpPr>
        <p:spPr>
          <a:xfrm>
            <a:off x="7319971" y="2366955"/>
            <a:ext cx="999221" cy="337889"/>
          </a:xfrm>
          <a:custGeom>
            <a:avLst/>
            <a:gdLst>
              <a:gd name="connsiteX0" fmla="*/ 0 w 999221"/>
              <a:gd name="connsiteY0" fmla="*/ 237432 h 241941"/>
              <a:gd name="connsiteX1" fmla="*/ 40640 w 999221"/>
              <a:gd name="connsiteY1" fmla="*/ 176472 h 241941"/>
              <a:gd name="connsiteX2" fmla="*/ 162560 w 999221"/>
              <a:gd name="connsiteY2" fmla="*/ 135832 h 241941"/>
              <a:gd name="connsiteX3" fmla="*/ 203200 w 999221"/>
              <a:gd name="connsiteY3" fmla="*/ 74872 h 241941"/>
              <a:gd name="connsiteX4" fmla="*/ 426720 w 999221"/>
              <a:gd name="connsiteY4" fmla="*/ 54552 h 241941"/>
              <a:gd name="connsiteX5" fmla="*/ 487680 w 999221"/>
              <a:gd name="connsiteY5" fmla="*/ 95192 h 241941"/>
              <a:gd name="connsiteX6" fmla="*/ 528320 w 999221"/>
              <a:gd name="connsiteY6" fmla="*/ 156152 h 241941"/>
              <a:gd name="connsiteX7" fmla="*/ 650240 w 999221"/>
              <a:gd name="connsiteY7" fmla="*/ 196792 h 241941"/>
              <a:gd name="connsiteX8" fmla="*/ 955040 w 999221"/>
              <a:gd name="connsiteY8" fmla="*/ 54552 h 241941"/>
              <a:gd name="connsiteX9" fmla="*/ 975360 w 999221"/>
              <a:gd name="connsiteY9" fmla="*/ 34232 h 241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9221" h="241941">
                <a:moveTo>
                  <a:pt x="0" y="237432"/>
                </a:moveTo>
                <a:cubicBezTo>
                  <a:pt x="13547" y="217112"/>
                  <a:pt x="19931" y="189415"/>
                  <a:pt x="40640" y="176472"/>
                </a:cubicBezTo>
                <a:cubicBezTo>
                  <a:pt x="76967" y="153768"/>
                  <a:pt x="162560" y="135832"/>
                  <a:pt x="162560" y="135832"/>
                </a:cubicBezTo>
                <a:cubicBezTo>
                  <a:pt x="176107" y="115512"/>
                  <a:pt x="185931" y="92141"/>
                  <a:pt x="203200" y="74872"/>
                </a:cubicBezTo>
                <a:cubicBezTo>
                  <a:pt x="278072" y="0"/>
                  <a:pt x="310419" y="40014"/>
                  <a:pt x="426720" y="54552"/>
                </a:cubicBezTo>
                <a:cubicBezTo>
                  <a:pt x="447040" y="68099"/>
                  <a:pt x="470411" y="77923"/>
                  <a:pt x="487680" y="95192"/>
                </a:cubicBezTo>
                <a:cubicBezTo>
                  <a:pt x="504949" y="112461"/>
                  <a:pt x="507611" y="143209"/>
                  <a:pt x="528320" y="156152"/>
                </a:cubicBezTo>
                <a:cubicBezTo>
                  <a:pt x="564647" y="178856"/>
                  <a:pt x="650240" y="196792"/>
                  <a:pt x="650240" y="196792"/>
                </a:cubicBezTo>
                <a:cubicBezTo>
                  <a:pt x="999221" y="143103"/>
                  <a:pt x="861345" y="241941"/>
                  <a:pt x="955040" y="54552"/>
                </a:cubicBezTo>
                <a:cubicBezTo>
                  <a:pt x="959324" y="45984"/>
                  <a:pt x="968587" y="41005"/>
                  <a:pt x="975360" y="34232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Freeform 10"/>
          <p:cNvSpPr/>
          <p:nvPr/>
        </p:nvSpPr>
        <p:spPr>
          <a:xfrm rot="1319385">
            <a:off x="7632637" y="2613177"/>
            <a:ext cx="999221" cy="337889"/>
          </a:xfrm>
          <a:custGeom>
            <a:avLst/>
            <a:gdLst>
              <a:gd name="connsiteX0" fmla="*/ 0 w 999221"/>
              <a:gd name="connsiteY0" fmla="*/ 237432 h 241941"/>
              <a:gd name="connsiteX1" fmla="*/ 40640 w 999221"/>
              <a:gd name="connsiteY1" fmla="*/ 176472 h 241941"/>
              <a:gd name="connsiteX2" fmla="*/ 162560 w 999221"/>
              <a:gd name="connsiteY2" fmla="*/ 135832 h 241941"/>
              <a:gd name="connsiteX3" fmla="*/ 203200 w 999221"/>
              <a:gd name="connsiteY3" fmla="*/ 74872 h 241941"/>
              <a:gd name="connsiteX4" fmla="*/ 426720 w 999221"/>
              <a:gd name="connsiteY4" fmla="*/ 54552 h 241941"/>
              <a:gd name="connsiteX5" fmla="*/ 487680 w 999221"/>
              <a:gd name="connsiteY5" fmla="*/ 95192 h 241941"/>
              <a:gd name="connsiteX6" fmla="*/ 528320 w 999221"/>
              <a:gd name="connsiteY6" fmla="*/ 156152 h 241941"/>
              <a:gd name="connsiteX7" fmla="*/ 650240 w 999221"/>
              <a:gd name="connsiteY7" fmla="*/ 196792 h 241941"/>
              <a:gd name="connsiteX8" fmla="*/ 955040 w 999221"/>
              <a:gd name="connsiteY8" fmla="*/ 54552 h 241941"/>
              <a:gd name="connsiteX9" fmla="*/ 975360 w 999221"/>
              <a:gd name="connsiteY9" fmla="*/ 34232 h 241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9221" h="241941">
                <a:moveTo>
                  <a:pt x="0" y="237432"/>
                </a:moveTo>
                <a:cubicBezTo>
                  <a:pt x="13547" y="217112"/>
                  <a:pt x="19931" y="189415"/>
                  <a:pt x="40640" y="176472"/>
                </a:cubicBezTo>
                <a:cubicBezTo>
                  <a:pt x="76967" y="153768"/>
                  <a:pt x="162560" y="135832"/>
                  <a:pt x="162560" y="135832"/>
                </a:cubicBezTo>
                <a:cubicBezTo>
                  <a:pt x="176107" y="115512"/>
                  <a:pt x="185931" y="92141"/>
                  <a:pt x="203200" y="74872"/>
                </a:cubicBezTo>
                <a:cubicBezTo>
                  <a:pt x="278072" y="0"/>
                  <a:pt x="310419" y="40014"/>
                  <a:pt x="426720" y="54552"/>
                </a:cubicBezTo>
                <a:cubicBezTo>
                  <a:pt x="447040" y="68099"/>
                  <a:pt x="470411" y="77923"/>
                  <a:pt x="487680" y="95192"/>
                </a:cubicBezTo>
                <a:cubicBezTo>
                  <a:pt x="504949" y="112461"/>
                  <a:pt x="507611" y="143209"/>
                  <a:pt x="528320" y="156152"/>
                </a:cubicBezTo>
                <a:cubicBezTo>
                  <a:pt x="564647" y="178856"/>
                  <a:pt x="650240" y="196792"/>
                  <a:pt x="650240" y="196792"/>
                </a:cubicBezTo>
                <a:cubicBezTo>
                  <a:pt x="999221" y="143103"/>
                  <a:pt x="861345" y="241941"/>
                  <a:pt x="955040" y="54552"/>
                </a:cubicBezTo>
                <a:cubicBezTo>
                  <a:pt x="959324" y="45984"/>
                  <a:pt x="968587" y="41005"/>
                  <a:pt x="975360" y="34232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Freeform 11"/>
          <p:cNvSpPr/>
          <p:nvPr/>
        </p:nvSpPr>
        <p:spPr>
          <a:xfrm rot="17607899">
            <a:off x="7888652" y="3009329"/>
            <a:ext cx="999221" cy="337889"/>
          </a:xfrm>
          <a:custGeom>
            <a:avLst/>
            <a:gdLst>
              <a:gd name="connsiteX0" fmla="*/ 0 w 999221"/>
              <a:gd name="connsiteY0" fmla="*/ 237432 h 241941"/>
              <a:gd name="connsiteX1" fmla="*/ 40640 w 999221"/>
              <a:gd name="connsiteY1" fmla="*/ 176472 h 241941"/>
              <a:gd name="connsiteX2" fmla="*/ 162560 w 999221"/>
              <a:gd name="connsiteY2" fmla="*/ 135832 h 241941"/>
              <a:gd name="connsiteX3" fmla="*/ 203200 w 999221"/>
              <a:gd name="connsiteY3" fmla="*/ 74872 h 241941"/>
              <a:gd name="connsiteX4" fmla="*/ 426720 w 999221"/>
              <a:gd name="connsiteY4" fmla="*/ 54552 h 241941"/>
              <a:gd name="connsiteX5" fmla="*/ 487680 w 999221"/>
              <a:gd name="connsiteY5" fmla="*/ 95192 h 241941"/>
              <a:gd name="connsiteX6" fmla="*/ 528320 w 999221"/>
              <a:gd name="connsiteY6" fmla="*/ 156152 h 241941"/>
              <a:gd name="connsiteX7" fmla="*/ 650240 w 999221"/>
              <a:gd name="connsiteY7" fmla="*/ 196792 h 241941"/>
              <a:gd name="connsiteX8" fmla="*/ 955040 w 999221"/>
              <a:gd name="connsiteY8" fmla="*/ 54552 h 241941"/>
              <a:gd name="connsiteX9" fmla="*/ 975360 w 999221"/>
              <a:gd name="connsiteY9" fmla="*/ 34232 h 241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9221" h="241941">
                <a:moveTo>
                  <a:pt x="0" y="237432"/>
                </a:moveTo>
                <a:cubicBezTo>
                  <a:pt x="13547" y="217112"/>
                  <a:pt x="19931" y="189415"/>
                  <a:pt x="40640" y="176472"/>
                </a:cubicBezTo>
                <a:cubicBezTo>
                  <a:pt x="76967" y="153768"/>
                  <a:pt x="162560" y="135832"/>
                  <a:pt x="162560" y="135832"/>
                </a:cubicBezTo>
                <a:cubicBezTo>
                  <a:pt x="176107" y="115512"/>
                  <a:pt x="185931" y="92141"/>
                  <a:pt x="203200" y="74872"/>
                </a:cubicBezTo>
                <a:cubicBezTo>
                  <a:pt x="278072" y="0"/>
                  <a:pt x="310419" y="40014"/>
                  <a:pt x="426720" y="54552"/>
                </a:cubicBezTo>
                <a:cubicBezTo>
                  <a:pt x="447040" y="68099"/>
                  <a:pt x="470411" y="77923"/>
                  <a:pt x="487680" y="95192"/>
                </a:cubicBezTo>
                <a:cubicBezTo>
                  <a:pt x="504949" y="112461"/>
                  <a:pt x="507611" y="143209"/>
                  <a:pt x="528320" y="156152"/>
                </a:cubicBezTo>
                <a:cubicBezTo>
                  <a:pt x="564647" y="178856"/>
                  <a:pt x="650240" y="196792"/>
                  <a:pt x="650240" y="196792"/>
                </a:cubicBezTo>
                <a:cubicBezTo>
                  <a:pt x="999221" y="143103"/>
                  <a:pt x="861345" y="241941"/>
                  <a:pt x="955040" y="54552"/>
                </a:cubicBezTo>
                <a:cubicBezTo>
                  <a:pt x="959324" y="45984"/>
                  <a:pt x="968587" y="41005"/>
                  <a:pt x="975360" y="34232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Freeform 12"/>
          <p:cNvSpPr/>
          <p:nvPr/>
        </p:nvSpPr>
        <p:spPr>
          <a:xfrm rot="13479978">
            <a:off x="7794519" y="2312191"/>
            <a:ext cx="999221" cy="337889"/>
          </a:xfrm>
          <a:custGeom>
            <a:avLst/>
            <a:gdLst>
              <a:gd name="connsiteX0" fmla="*/ 0 w 999221"/>
              <a:gd name="connsiteY0" fmla="*/ 237432 h 241941"/>
              <a:gd name="connsiteX1" fmla="*/ 40640 w 999221"/>
              <a:gd name="connsiteY1" fmla="*/ 176472 h 241941"/>
              <a:gd name="connsiteX2" fmla="*/ 162560 w 999221"/>
              <a:gd name="connsiteY2" fmla="*/ 135832 h 241941"/>
              <a:gd name="connsiteX3" fmla="*/ 203200 w 999221"/>
              <a:gd name="connsiteY3" fmla="*/ 74872 h 241941"/>
              <a:gd name="connsiteX4" fmla="*/ 426720 w 999221"/>
              <a:gd name="connsiteY4" fmla="*/ 54552 h 241941"/>
              <a:gd name="connsiteX5" fmla="*/ 487680 w 999221"/>
              <a:gd name="connsiteY5" fmla="*/ 95192 h 241941"/>
              <a:gd name="connsiteX6" fmla="*/ 528320 w 999221"/>
              <a:gd name="connsiteY6" fmla="*/ 156152 h 241941"/>
              <a:gd name="connsiteX7" fmla="*/ 650240 w 999221"/>
              <a:gd name="connsiteY7" fmla="*/ 196792 h 241941"/>
              <a:gd name="connsiteX8" fmla="*/ 955040 w 999221"/>
              <a:gd name="connsiteY8" fmla="*/ 54552 h 241941"/>
              <a:gd name="connsiteX9" fmla="*/ 975360 w 999221"/>
              <a:gd name="connsiteY9" fmla="*/ 34232 h 241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9221" h="241941">
                <a:moveTo>
                  <a:pt x="0" y="237432"/>
                </a:moveTo>
                <a:cubicBezTo>
                  <a:pt x="13547" y="217112"/>
                  <a:pt x="19931" y="189415"/>
                  <a:pt x="40640" y="176472"/>
                </a:cubicBezTo>
                <a:cubicBezTo>
                  <a:pt x="76967" y="153768"/>
                  <a:pt x="162560" y="135832"/>
                  <a:pt x="162560" y="135832"/>
                </a:cubicBezTo>
                <a:cubicBezTo>
                  <a:pt x="176107" y="115512"/>
                  <a:pt x="185931" y="92141"/>
                  <a:pt x="203200" y="74872"/>
                </a:cubicBezTo>
                <a:cubicBezTo>
                  <a:pt x="278072" y="0"/>
                  <a:pt x="310419" y="40014"/>
                  <a:pt x="426720" y="54552"/>
                </a:cubicBezTo>
                <a:cubicBezTo>
                  <a:pt x="447040" y="68099"/>
                  <a:pt x="470411" y="77923"/>
                  <a:pt x="487680" y="95192"/>
                </a:cubicBezTo>
                <a:cubicBezTo>
                  <a:pt x="504949" y="112461"/>
                  <a:pt x="507611" y="143209"/>
                  <a:pt x="528320" y="156152"/>
                </a:cubicBezTo>
                <a:cubicBezTo>
                  <a:pt x="564647" y="178856"/>
                  <a:pt x="650240" y="196792"/>
                  <a:pt x="650240" y="196792"/>
                </a:cubicBezTo>
                <a:cubicBezTo>
                  <a:pt x="999221" y="143103"/>
                  <a:pt x="861345" y="241941"/>
                  <a:pt x="955040" y="54552"/>
                </a:cubicBezTo>
                <a:cubicBezTo>
                  <a:pt x="959324" y="45984"/>
                  <a:pt x="968587" y="41005"/>
                  <a:pt x="975360" y="34232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Freeform 13"/>
          <p:cNvSpPr/>
          <p:nvPr/>
        </p:nvSpPr>
        <p:spPr>
          <a:xfrm rot="19482444">
            <a:off x="7468633" y="2767432"/>
            <a:ext cx="999221" cy="337889"/>
          </a:xfrm>
          <a:custGeom>
            <a:avLst/>
            <a:gdLst>
              <a:gd name="connsiteX0" fmla="*/ 0 w 999221"/>
              <a:gd name="connsiteY0" fmla="*/ 237432 h 241941"/>
              <a:gd name="connsiteX1" fmla="*/ 40640 w 999221"/>
              <a:gd name="connsiteY1" fmla="*/ 176472 h 241941"/>
              <a:gd name="connsiteX2" fmla="*/ 162560 w 999221"/>
              <a:gd name="connsiteY2" fmla="*/ 135832 h 241941"/>
              <a:gd name="connsiteX3" fmla="*/ 203200 w 999221"/>
              <a:gd name="connsiteY3" fmla="*/ 74872 h 241941"/>
              <a:gd name="connsiteX4" fmla="*/ 426720 w 999221"/>
              <a:gd name="connsiteY4" fmla="*/ 54552 h 241941"/>
              <a:gd name="connsiteX5" fmla="*/ 487680 w 999221"/>
              <a:gd name="connsiteY5" fmla="*/ 95192 h 241941"/>
              <a:gd name="connsiteX6" fmla="*/ 528320 w 999221"/>
              <a:gd name="connsiteY6" fmla="*/ 156152 h 241941"/>
              <a:gd name="connsiteX7" fmla="*/ 650240 w 999221"/>
              <a:gd name="connsiteY7" fmla="*/ 196792 h 241941"/>
              <a:gd name="connsiteX8" fmla="*/ 955040 w 999221"/>
              <a:gd name="connsiteY8" fmla="*/ 54552 h 241941"/>
              <a:gd name="connsiteX9" fmla="*/ 975360 w 999221"/>
              <a:gd name="connsiteY9" fmla="*/ 34232 h 241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9221" h="241941">
                <a:moveTo>
                  <a:pt x="0" y="237432"/>
                </a:moveTo>
                <a:cubicBezTo>
                  <a:pt x="13547" y="217112"/>
                  <a:pt x="19931" y="189415"/>
                  <a:pt x="40640" y="176472"/>
                </a:cubicBezTo>
                <a:cubicBezTo>
                  <a:pt x="76967" y="153768"/>
                  <a:pt x="162560" y="135832"/>
                  <a:pt x="162560" y="135832"/>
                </a:cubicBezTo>
                <a:cubicBezTo>
                  <a:pt x="176107" y="115512"/>
                  <a:pt x="185931" y="92141"/>
                  <a:pt x="203200" y="74872"/>
                </a:cubicBezTo>
                <a:cubicBezTo>
                  <a:pt x="278072" y="0"/>
                  <a:pt x="310419" y="40014"/>
                  <a:pt x="426720" y="54552"/>
                </a:cubicBezTo>
                <a:cubicBezTo>
                  <a:pt x="447040" y="68099"/>
                  <a:pt x="470411" y="77923"/>
                  <a:pt x="487680" y="95192"/>
                </a:cubicBezTo>
                <a:cubicBezTo>
                  <a:pt x="504949" y="112461"/>
                  <a:pt x="507611" y="143209"/>
                  <a:pt x="528320" y="156152"/>
                </a:cubicBezTo>
                <a:cubicBezTo>
                  <a:pt x="564647" y="178856"/>
                  <a:pt x="650240" y="196792"/>
                  <a:pt x="650240" y="196792"/>
                </a:cubicBezTo>
                <a:cubicBezTo>
                  <a:pt x="999221" y="143103"/>
                  <a:pt x="861345" y="241941"/>
                  <a:pt x="955040" y="54552"/>
                </a:cubicBezTo>
                <a:cubicBezTo>
                  <a:pt x="959324" y="45984"/>
                  <a:pt x="968587" y="41005"/>
                  <a:pt x="975360" y="34232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Freeform 14"/>
          <p:cNvSpPr/>
          <p:nvPr/>
        </p:nvSpPr>
        <p:spPr>
          <a:xfrm rot="4452829">
            <a:off x="8190421" y="2296111"/>
            <a:ext cx="999221" cy="337889"/>
          </a:xfrm>
          <a:custGeom>
            <a:avLst/>
            <a:gdLst>
              <a:gd name="connsiteX0" fmla="*/ 0 w 999221"/>
              <a:gd name="connsiteY0" fmla="*/ 237432 h 241941"/>
              <a:gd name="connsiteX1" fmla="*/ 40640 w 999221"/>
              <a:gd name="connsiteY1" fmla="*/ 176472 h 241941"/>
              <a:gd name="connsiteX2" fmla="*/ 162560 w 999221"/>
              <a:gd name="connsiteY2" fmla="*/ 135832 h 241941"/>
              <a:gd name="connsiteX3" fmla="*/ 203200 w 999221"/>
              <a:gd name="connsiteY3" fmla="*/ 74872 h 241941"/>
              <a:gd name="connsiteX4" fmla="*/ 426720 w 999221"/>
              <a:gd name="connsiteY4" fmla="*/ 54552 h 241941"/>
              <a:gd name="connsiteX5" fmla="*/ 487680 w 999221"/>
              <a:gd name="connsiteY5" fmla="*/ 95192 h 241941"/>
              <a:gd name="connsiteX6" fmla="*/ 528320 w 999221"/>
              <a:gd name="connsiteY6" fmla="*/ 156152 h 241941"/>
              <a:gd name="connsiteX7" fmla="*/ 650240 w 999221"/>
              <a:gd name="connsiteY7" fmla="*/ 196792 h 241941"/>
              <a:gd name="connsiteX8" fmla="*/ 955040 w 999221"/>
              <a:gd name="connsiteY8" fmla="*/ 54552 h 241941"/>
              <a:gd name="connsiteX9" fmla="*/ 975360 w 999221"/>
              <a:gd name="connsiteY9" fmla="*/ 34232 h 241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9221" h="241941">
                <a:moveTo>
                  <a:pt x="0" y="237432"/>
                </a:moveTo>
                <a:cubicBezTo>
                  <a:pt x="13547" y="217112"/>
                  <a:pt x="19931" y="189415"/>
                  <a:pt x="40640" y="176472"/>
                </a:cubicBezTo>
                <a:cubicBezTo>
                  <a:pt x="76967" y="153768"/>
                  <a:pt x="162560" y="135832"/>
                  <a:pt x="162560" y="135832"/>
                </a:cubicBezTo>
                <a:cubicBezTo>
                  <a:pt x="176107" y="115512"/>
                  <a:pt x="185931" y="92141"/>
                  <a:pt x="203200" y="74872"/>
                </a:cubicBezTo>
                <a:cubicBezTo>
                  <a:pt x="278072" y="0"/>
                  <a:pt x="310419" y="40014"/>
                  <a:pt x="426720" y="54552"/>
                </a:cubicBezTo>
                <a:cubicBezTo>
                  <a:pt x="447040" y="68099"/>
                  <a:pt x="470411" y="77923"/>
                  <a:pt x="487680" y="95192"/>
                </a:cubicBezTo>
                <a:cubicBezTo>
                  <a:pt x="504949" y="112461"/>
                  <a:pt x="507611" y="143209"/>
                  <a:pt x="528320" y="156152"/>
                </a:cubicBezTo>
                <a:cubicBezTo>
                  <a:pt x="564647" y="178856"/>
                  <a:pt x="650240" y="196792"/>
                  <a:pt x="650240" y="196792"/>
                </a:cubicBezTo>
                <a:cubicBezTo>
                  <a:pt x="999221" y="143103"/>
                  <a:pt x="861345" y="241941"/>
                  <a:pt x="955040" y="54552"/>
                </a:cubicBezTo>
                <a:cubicBezTo>
                  <a:pt x="959324" y="45984"/>
                  <a:pt x="968587" y="41005"/>
                  <a:pt x="975360" y="34232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Oval 15"/>
          <p:cNvSpPr/>
          <p:nvPr/>
        </p:nvSpPr>
        <p:spPr>
          <a:xfrm>
            <a:off x="2033558" y="4010028"/>
            <a:ext cx="857256" cy="500066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/>
          <p:cNvSpPr txBox="1"/>
          <p:nvPr/>
        </p:nvSpPr>
        <p:spPr>
          <a:xfrm>
            <a:off x="2033558" y="4510094"/>
            <a:ext cx="1616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err="1"/>
              <a:t>Plasminogen</a:t>
            </a:r>
            <a:endParaRPr lang="en-CA" dirty="0"/>
          </a:p>
        </p:txBody>
      </p:sp>
      <p:sp>
        <p:nvSpPr>
          <p:cNvPr id="18" name="Pie 17"/>
          <p:cNvSpPr/>
          <p:nvPr/>
        </p:nvSpPr>
        <p:spPr>
          <a:xfrm rot="7661480">
            <a:off x="4020896" y="1496772"/>
            <a:ext cx="1000132" cy="1000132"/>
          </a:xfrm>
          <a:prstGeom prst="pi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34020" y="2009765"/>
            <a:ext cx="570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err="1" smtClean="0"/>
              <a:t>tPA</a:t>
            </a:r>
            <a:endParaRPr lang="en-CA" dirty="0"/>
          </a:p>
        </p:txBody>
      </p:sp>
      <p:sp>
        <p:nvSpPr>
          <p:cNvPr id="20" name="Explosion 2 19"/>
          <p:cNvSpPr/>
          <p:nvPr/>
        </p:nvSpPr>
        <p:spPr>
          <a:xfrm>
            <a:off x="4391012" y="4010028"/>
            <a:ext cx="928694" cy="785818"/>
          </a:xfrm>
          <a:prstGeom prst="irregularSeal2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Flowchart: Summing Junction 20"/>
          <p:cNvSpPr/>
          <p:nvPr/>
        </p:nvSpPr>
        <p:spPr>
          <a:xfrm>
            <a:off x="4605326" y="4081466"/>
            <a:ext cx="642942" cy="642942"/>
          </a:xfrm>
          <a:prstGeom prst="flowChartSummingJunction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/>
          <p:cNvSpPr txBox="1"/>
          <p:nvPr/>
        </p:nvSpPr>
        <p:spPr>
          <a:xfrm>
            <a:off x="4462451" y="4581532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err="1"/>
              <a:t>Plasmin</a:t>
            </a:r>
            <a:endParaRPr lang="en-CA" dirty="0"/>
          </a:p>
        </p:txBody>
      </p:sp>
      <p:sp>
        <p:nvSpPr>
          <p:cNvPr id="23" name="Down Arrow 22"/>
          <p:cNvSpPr/>
          <p:nvPr/>
        </p:nvSpPr>
        <p:spPr>
          <a:xfrm>
            <a:off x="8177226" y="3938590"/>
            <a:ext cx="285752" cy="1000132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4" name="Picture 23" descr="dim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8" y="4938698"/>
            <a:ext cx="2071702" cy="20717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248401" y="5438788"/>
            <a:ext cx="114486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6600" b="1" dirty="0"/>
              <a:t>D-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5098061" y="680189"/>
            <a:ext cx="3445543" cy="937603"/>
            <a:chOff x="2630929" y="2649923"/>
            <a:chExt cx="6010835" cy="2568388"/>
          </a:xfrm>
        </p:grpSpPr>
        <p:sp>
          <p:nvSpPr>
            <p:cNvPr id="27" name="Rounded Rectangle 26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Cloud 27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0" name="Straight Arrow Connector 29"/>
          <p:cNvCxnSpPr>
            <a:endCxn id="19" idx="0"/>
          </p:cNvCxnSpPr>
          <p:nvPr/>
        </p:nvCxnSpPr>
        <p:spPr>
          <a:xfrm flipH="1">
            <a:off x="5819515" y="1617792"/>
            <a:ext cx="285495" cy="39197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8543604" y="688049"/>
            <a:ext cx="3445543" cy="937603"/>
            <a:chOff x="2630929" y="2649923"/>
            <a:chExt cx="6010835" cy="2568388"/>
          </a:xfrm>
        </p:grpSpPr>
        <p:sp>
          <p:nvSpPr>
            <p:cNvPr id="32" name="Rounded Rectangle 31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Cloud 32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678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92 0.02083 L 0.20208 0.0208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87  E" pathEditMode="relative" ptsTypes="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0.0037 L -0.0026 0.3365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17" grpId="0"/>
      <p:bldP spid="17" grpId="1"/>
      <p:bldP spid="17" grpId="2"/>
      <p:bldP spid="18" grpId="0" animBg="1"/>
      <p:bldP spid="18" grpId="1" animBg="1"/>
      <p:bldP spid="18" grpId="2" animBg="1"/>
      <p:bldP spid="19" grpId="0"/>
      <p:bldP spid="19" grpId="1"/>
      <p:bldP spid="19" grpId="2"/>
      <p:bldP spid="20" grpId="0" animBg="1"/>
      <p:bldP spid="20" grpId="1" animBg="1"/>
      <p:bldP spid="20" grpId="2" animBg="1"/>
      <p:bldP spid="20" grpId="3" animBg="1"/>
      <p:bldP spid="21" grpId="0" animBg="1"/>
      <p:bldP spid="21" grpId="1" animBg="1"/>
      <p:bldP spid="22" grpId="0"/>
      <p:bldP spid="22" grpId="1"/>
      <p:bldP spid="23" grpId="0" animBg="1"/>
      <p:bldP spid="23" grpId="1" animBg="1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Complex </a:t>
            </a:r>
            <a:r>
              <a:rPr lang="en-US" dirty="0"/>
              <a:t>and </a:t>
            </a:r>
            <a:r>
              <a:rPr lang="en-US" dirty="0" smtClean="0"/>
              <a:t>multicomponent layer </a:t>
            </a:r>
            <a:r>
              <a:rPr lang="en-US" dirty="0"/>
              <a:t>of macromolecules at the </a:t>
            </a:r>
            <a:r>
              <a:rPr lang="en-US" dirty="0" smtClean="0"/>
              <a:t>luminal surface </a:t>
            </a:r>
            <a:r>
              <a:rPr lang="en-US" dirty="0"/>
              <a:t>of vascular </a:t>
            </a:r>
            <a:r>
              <a:rPr lang="en-US" dirty="0" smtClean="0"/>
              <a:t>endothelium</a:t>
            </a:r>
          </a:p>
          <a:p>
            <a:r>
              <a:rPr lang="en-US" dirty="0" smtClean="0"/>
              <a:t>This </a:t>
            </a:r>
            <a:r>
              <a:rPr lang="en-US" dirty="0"/>
              <a:t>concept </a:t>
            </a:r>
            <a:r>
              <a:rPr lang="en-US" dirty="0" smtClean="0"/>
              <a:t>was proposed </a:t>
            </a:r>
            <a:r>
              <a:rPr lang="en-US" dirty="0"/>
              <a:t>more than 70 years </a:t>
            </a:r>
            <a:r>
              <a:rPr lang="en-US" dirty="0" smtClean="0"/>
              <a:t>ago</a:t>
            </a:r>
          </a:p>
          <a:p>
            <a:r>
              <a:rPr lang="en-US" dirty="0" smtClean="0"/>
              <a:t>First seen by EM in 1966</a:t>
            </a:r>
          </a:p>
          <a:p>
            <a:r>
              <a:rPr lang="en-US" dirty="0" smtClean="0"/>
              <a:t>Only recently has it been studied</a:t>
            </a:r>
          </a:p>
          <a:p>
            <a:r>
              <a:rPr lang="en-US" dirty="0" smtClean="0"/>
              <a:t>Still holds many mysteries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32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Physiology</a:t>
            </a:r>
          </a:p>
          <a:p>
            <a:pPr lvl="1"/>
            <a:r>
              <a:rPr lang="en-US" dirty="0" smtClean="0"/>
              <a:t>Endothelium</a:t>
            </a:r>
          </a:p>
          <a:p>
            <a:pPr lvl="1"/>
            <a:r>
              <a:rPr lang="en-US" dirty="0" err="1" smtClean="0"/>
              <a:t>Glycocalyx</a:t>
            </a:r>
            <a:endParaRPr lang="en-US" dirty="0" smtClean="0"/>
          </a:p>
          <a:p>
            <a:pPr lvl="1"/>
            <a:r>
              <a:rPr lang="en-US" dirty="0" smtClean="0"/>
              <a:t>Starling and fluid exchange</a:t>
            </a:r>
          </a:p>
          <a:p>
            <a:r>
              <a:rPr lang="en-US" dirty="0" smtClean="0"/>
              <a:t>Dysfunction</a:t>
            </a:r>
          </a:p>
          <a:p>
            <a:pPr lvl="1"/>
            <a:r>
              <a:rPr lang="en-US" dirty="0" smtClean="0"/>
              <a:t>Sepsis</a:t>
            </a:r>
          </a:p>
          <a:p>
            <a:pPr lvl="1"/>
            <a:r>
              <a:rPr lang="en-US" dirty="0" smtClean="0"/>
              <a:t>Fluid Therapy</a:t>
            </a:r>
            <a:endParaRPr lang="en-US" dirty="0"/>
          </a:p>
          <a:p>
            <a:r>
              <a:rPr lang="en-US" dirty="0" smtClean="0"/>
              <a:t>Treatment</a:t>
            </a:r>
          </a:p>
          <a:p>
            <a:r>
              <a:rPr lang="en-US" dirty="0" smtClean="0"/>
              <a:t>Take Homes</a:t>
            </a:r>
          </a:p>
        </p:txBody>
      </p:sp>
    </p:spTree>
    <p:extLst>
      <p:ext uri="{BB962C8B-B14F-4D97-AF65-F5344CB8AC3E}">
        <p14:creationId xmlns:p14="http://schemas.microsoft.com/office/powerpoint/2010/main" val="253912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Comprised </a:t>
            </a:r>
            <a:r>
              <a:rPr lang="en-US" dirty="0"/>
              <a:t>of sulfated proteoglycans, </a:t>
            </a:r>
            <a:r>
              <a:rPr lang="en-US" dirty="0" err="1"/>
              <a:t>hyaluronan</a:t>
            </a:r>
            <a:r>
              <a:rPr lang="en-US" dirty="0"/>
              <a:t>, glycoproteins, and plasma </a:t>
            </a:r>
            <a:r>
              <a:rPr lang="en-US" dirty="0" smtClean="0"/>
              <a:t>proteins that </a:t>
            </a:r>
            <a:r>
              <a:rPr lang="en-US" dirty="0"/>
              <a:t>adhere to this surface </a:t>
            </a:r>
            <a:r>
              <a:rPr lang="en-US" dirty="0" smtClean="0"/>
              <a:t>matrix</a:t>
            </a:r>
          </a:p>
          <a:p>
            <a:r>
              <a:rPr lang="en-US" dirty="0"/>
              <a:t>T</a:t>
            </a:r>
            <a:r>
              <a:rPr lang="en-US" dirty="0" smtClean="0"/>
              <a:t>hese constituents form </a:t>
            </a:r>
            <a:r>
              <a:rPr lang="en-US" dirty="0"/>
              <a:t>a tight and negatively charged meshwork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175585" y="3926540"/>
            <a:ext cx="80682" cy="228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9411116" y="3828386"/>
            <a:ext cx="1693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Proteoglycan</a:t>
            </a:r>
            <a:endParaRPr lang="en-US" dirty="0"/>
          </a:p>
        </p:txBody>
      </p:sp>
      <p:sp>
        <p:nvSpPr>
          <p:cNvPr id="27" name="Freeform 26"/>
          <p:cNvSpPr/>
          <p:nvPr/>
        </p:nvSpPr>
        <p:spPr>
          <a:xfrm>
            <a:off x="9034390" y="4577168"/>
            <a:ext cx="412363" cy="518630"/>
          </a:xfrm>
          <a:custGeom>
            <a:avLst/>
            <a:gdLst>
              <a:gd name="connsiteX0" fmla="*/ 0 w 443753"/>
              <a:gd name="connsiteY0" fmla="*/ 94129 h 759767"/>
              <a:gd name="connsiteX1" fmla="*/ 13447 w 443753"/>
              <a:gd name="connsiteY1" fmla="*/ 268941 h 759767"/>
              <a:gd name="connsiteX2" fmla="*/ 53789 w 443753"/>
              <a:gd name="connsiteY2" fmla="*/ 282388 h 759767"/>
              <a:gd name="connsiteX3" fmla="*/ 174812 w 443753"/>
              <a:gd name="connsiteY3" fmla="*/ 295835 h 759767"/>
              <a:gd name="connsiteX4" fmla="*/ 174812 w 443753"/>
              <a:gd name="connsiteY4" fmla="*/ 524435 h 759767"/>
              <a:gd name="connsiteX5" fmla="*/ 161365 w 443753"/>
              <a:gd name="connsiteY5" fmla="*/ 564776 h 759767"/>
              <a:gd name="connsiteX6" fmla="*/ 121024 w 443753"/>
              <a:gd name="connsiteY6" fmla="*/ 645459 h 759767"/>
              <a:gd name="connsiteX7" fmla="*/ 134471 w 443753"/>
              <a:gd name="connsiteY7" fmla="*/ 753035 h 759767"/>
              <a:gd name="connsiteX8" fmla="*/ 121024 w 443753"/>
              <a:gd name="connsiteY8" fmla="*/ 712694 h 759767"/>
              <a:gd name="connsiteX9" fmla="*/ 134471 w 443753"/>
              <a:gd name="connsiteY9" fmla="*/ 591671 h 759767"/>
              <a:gd name="connsiteX10" fmla="*/ 174812 w 443753"/>
              <a:gd name="connsiteY10" fmla="*/ 457200 h 759767"/>
              <a:gd name="connsiteX11" fmla="*/ 188259 w 443753"/>
              <a:gd name="connsiteY11" fmla="*/ 416859 h 759767"/>
              <a:gd name="connsiteX12" fmla="*/ 215153 w 443753"/>
              <a:gd name="connsiteY12" fmla="*/ 376518 h 759767"/>
              <a:gd name="connsiteX13" fmla="*/ 228600 w 443753"/>
              <a:gd name="connsiteY13" fmla="*/ 336176 h 759767"/>
              <a:gd name="connsiteX14" fmla="*/ 255495 w 443753"/>
              <a:gd name="connsiteY14" fmla="*/ 309282 h 759767"/>
              <a:gd name="connsiteX15" fmla="*/ 268942 w 443753"/>
              <a:gd name="connsiteY15" fmla="*/ 255494 h 759767"/>
              <a:gd name="connsiteX16" fmla="*/ 295836 w 443753"/>
              <a:gd name="connsiteY16" fmla="*/ 215153 h 759767"/>
              <a:gd name="connsiteX17" fmla="*/ 282389 w 443753"/>
              <a:gd name="connsiteY17" fmla="*/ 121024 h 759767"/>
              <a:gd name="connsiteX18" fmla="*/ 322730 w 443753"/>
              <a:gd name="connsiteY18" fmla="*/ 107576 h 759767"/>
              <a:gd name="connsiteX19" fmla="*/ 349624 w 443753"/>
              <a:gd name="connsiteY19" fmla="*/ 67235 h 759767"/>
              <a:gd name="connsiteX20" fmla="*/ 430306 w 443753"/>
              <a:gd name="connsiteY20" fmla="*/ 40341 h 759767"/>
              <a:gd name="connsiteX21" fmla="*/ 443753 w 443753"/>
              <a:gd name="connsiteY21" fmla="*/ 0 h 75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3753" h="759767">
                <a:moveTo>
                  <a:pt x="0" y="94129"/>
                </a:moveTo>
                <a:cubicBezTo>
                  <a:pt x="4482" y="152400"/>
                  <a:pt x="-2609" y="212747"/>
                  <a:pt x="13447" y="268941"/>
                </a:cubicBezTo>
                <a:cubicBezTo>
                  <a:pt x="17341" y="282570"/>
                  <a:pt x="39807" y="280058"/>
                  <a:pt x="53789" y="282388"/>
                </a:cubicBezTo>
                <a:cubicBezTo>
                  <a:pt x="93826" y="289061"/>
                  <a:pt x="134471" y="291353"/>
                  <a:pt x="174812" y="295835"/>
                </a:cubicBezTo>
                <a:cubicBezTo>
                  <a:pt x="206596" y="391187"/>
                  <a:pt x="196183" y="342780"/>
                  <a:pt x="174812" y="524435"/>
                </a:cubicBezTo>
                <a:cubicBezTo>
                  <a:pt x="173156" y="538512"/>
                  <a:pt x="167704" y="552098"/>
                  <a:pt x="161365" y="564776"/>
                </a:cubicBezTo>
                <a:cubicBezTo>
                  <a:pt x="109230" y="669046"/>
                  <a:pt x="154823" y="544062"/>
                  <a:pt x="121024" y="645459"/>
                </a:cubicBezTo>
                <a:cubicBezTo>
                  <a:pt x="125506" y="681318"/>
                  <a:pt x="145899" y="787318"/>
                  <a:pt x="134471" y="753035"/>
                </a:cubicBezTo>
                <a:lnTo>
                  <a:pt x="121024" y="712694"/>
                </a:lnTo>
                <a:cubicBezTo>
                  <a:pt x="125506" y="672353"/>
                  <a:pt x="128299" y="631788"/>
                  <a:pt x="134471" y="591671"/>
                </a:cubicBezTo>
                <a:cubicBezTo>
                  <a:pt x="140278" y="553927"/>
                  <a:pt x="164339" y="488618"/>
                  <a:pt x="174812" y="457200"/>
                </a:cubicBezTo>
                <a:cubicBezTo>
                  <a:pt x="179294" y="443753"/>
                  <a:pt x="180396" y="428653"/>
                  <a:pt x="188259" y="416859"/>
                </a:cubicBezTo>
                <a:lnTo>
                  <a:pt x="215153" y="376518"/>
                </a:lnTo>
                <a:cubicBezTo>
                  <a:pt x="219635" y="363071"/>
                  <a:pt x="221307" y="348331"/>
                  <a:pt x="228600" y="336176"/>
                </a:cubicBezTo>
                <a:cubicBezTo>
                  <a:pt x="235123" y="325305"/>
                  <a:pt x="249825" y="320622"/>
                  <a:pt x="255495" y="309282"/>
                </a:cubicBezTo>
                <a:cubicBezTo>
                  <a:pt x="263760" y="292752"/>
                  <a:pt x="261662" y="272481"/>
                  <a:pt x="268942" y="255494"/>
                </a:cubicBezTo>
                <a:cubicBezTo>
                  <a:pt x="275308" y="240639"/>
                  <a:pt x="286871" y="228600"/>
                  <a:pt x="295836" y="215153"/>
                </a:cubicBezTo>
                <a:cubicBezTo>
                  <a:pt x="291354" y="183777"/>
                  <a:pt x="274702" y="151773"/>
                  <a:pt x="282389" y="121024"/>
                </a:cubicBezTo>
                <a:cubicBezTo>
                  <a:pt x="285827" y="107273"/>
                  <a:pt x="311662" y="116431"/>
                  <a:pt x="322730" y="107576"/>
                </a:cubicBezTo>
                <a:cubicBezTo>
                  <a:pt x="335350" y="97480"/>
                  <a:pt x="335919" y="75800"/>
                  <a:pt x="349624" y="67235"/>
                </a:cubicBezTo>
                <a:cubicBezTo>
                  <a:pt x="373664" y="52210"/>
                  <a:pt x="430306" y="40341"/>
                  <a:pt x="430306" y="40341"/>
                </a:cubicBezTo>
                <a:lnTo>
                  <a:pt x="443753" y="0"/>
                </a:ln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9478143" y="4671495"/>
            <a:ext cx="2520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Glycosaminoglycans</a:t>
            </a:r>
            <a:endParaRPr lang="en-US" dirty="0"/>
          </a:p>
        </p:txBody>
      </p:sp>
      <p:sp>
        <p:nvSpPr>
          <p:cNvPr id="32" name="Freeform 31"/>
          <p:cNvSpPr/>
          <p:nvPr/>
        </p:nvSpPr>
        <p:spPr>
          <a:xfrm>
            <a:off x="8911771" y="5471886"/>
            <a:ext cx="484082" cy="290285"/>
          </a:xfrm>
          <a:custGeom>
            <a:avLst/>
            <a:gdLst>
              <a:gd name="connsiteX0" fmla="*/ 0 w 484082"/>
              <a:gd name="connsiteY0" fmla="*/ 232228 h 290285"/>
              <a:gd name="connsiteX1" fmla="*/ 87086 w 484082"/>
              <a:gd name="connsiteY1" fmla="*/ 43543 h 290285"/>
              <a:gd name="connsiteX2" fmla="*/ 174172 w 484082"/>
              <a:gd name="connsiteY2" fmla="*/ 14514 h 290285"/>
              <a:gd name="connsiteX3" fmla="*/ 217715 w 484082"/>
              <a:gd name="connsiteY3" fmla="*/ 0 h 290285"/>
              <a:gd name="connsiteX4" fmla="*/ 290286 w 484082"/>
              <a:gd name="connsiteY4" fmla="*/ 14514 h 290285"/>
              <a:gd name="connsiteX5" fmla="*/ 304800 w 484082"/>
              <a:gd name="connsiteY5" fmla="*/ 58057 h 290285"/>
              <a:gd name="connsiteX6" fmla="*/ 319315 w 484082"/>
              <a:gd name="connsiteY6" fmla="*/ 116114 h 290285"/>
              <a:gd name="connsiteX7" fmla="*/ 362858 w 484082"/>
              <a:gd name="connsiteY7" fmla="*/ 275771 h 290285"/>
              <a:gd name="connsiteX8" fmla="*/ 420915 w 484082"/>
              <a:gd name="connsiteY8" fmla="*/ 290285 h 290285"/>
              <a:gd name="connsiteX9" fmla="*/ 464458 w 484082"/>
              <a:gd name="connsiteY9" fmla="*/ 246743 h 290285"/>
              <a:gd name="connsiteX10" fmla="*/ 478972 w 484082"/>
              <a:gd name="connsiteY10" fmla="*/ 29028 h 29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4082" h="290285">
                <a:moveTo>
                  <a:pt x="0" y="232228"/>
                </a:moveTo>
                <a:cubicBezTo>
                  <a:pt x="29029" y="169333"/>
                  <a:pt x="43813" y="97634"/>
                  <a:pt x="87086" y="43543"/>
                </a:cubicBezTo>
                <a:cubicBezTo>
                  <a:pt x="106201" y="19649"/>
                  <a:pt x="145143" y="24190"/>
                  <a:pt x="174172" y="14514"/>
                </a:cubicBezTo>
                <a:lnTo>
                  <a:pt x="217715" y="0"/>
                </a:lnTo>
                <a:cubicBezTo>
                  <a:pt x="241905" y="4838"/>
                  <a:pt x="269760" y="830"/>
                  <a:pt x="290286" y="14514"/>
                </a:cubicBezTo>
                <a:cubicBezTo>
                  <a:pt x="303016" y="23001"/>
                  <a:pt x="300597" y="43346"/>
                  <a:pt x="304800" y="58057"/>
                </a:cubicBezTo>
                <a:cubicBezTo>
                  <a:pt x="310280" y="77237"/>
                  <a:pt x="314988" y="96641"/>
                  <a:pt x="319315" y="116114"/>
                </a:cubicBezTo>
                <a:cubicBezTo>
                  <a:pt x="323031" y="132835"/>
                  <a:pt x="346865" y="271773"/>
                  <a:pt x="362858" y="275771"/>
                </a:cubicBezTo>
                <a:lnTo>
                  <a:pt x="420915" y="290285"/>
                </a:lnTo>
                <a:cubicBezTo>
                  <a:pt x="435429" y="275771"/>
                  <a:pt x="453072" y="263822"/>
                  <a:pt x="464458" y="246743"/>
                </a:cubicBezTo>
                <a:cubicBezTo>
                  <a:pt x="497331" y="197434"/>
                  <a:pt x="478972" y="31373"/>
                  <a:pt x="478972" y="29028"/>
                </a:cubicBezTo>
              </a:path>
            </a:pathLst>
          </a:custGeom>
          <a:noFill/>
          <a:ln w="476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9420853" y="5420277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Hyaluronan</a:t>
            </a:r>
            <a:endParaRPr lang="en-US" dirty="0"/>
          </a:p>
        </p:txBody>
      </p:sp>
      <p:grpSp>
        <p:nvGrpSpPr>
          <p:cNvPr id="40" name="Group 39"/>
          <p:cNvGrpSpPr/>
          <p:nvPr/>
        </p:nvGrpSpPr>
        <p:grpSpPr>
          <a:xfrm>
            <a:off x="3596768" y="4133835"/>
            <a:ext cx="4124832" cy="2440663"/>
            <a:chOff x="3596768" y="4133835"/>
            <a:chExt cx="4124832" cy="2440663"/>
          </a:xfrm>
        </p:grpSpPr>
        <p:grpSp>
          <p:nvGrpSpPr>
            <p:cNvPr id="4" name="Group 3"/>
            <p:cNvGrpSpPr/>
            <p:nvPr/>
          </p:nvGrpSpPr>
          <p:grpSpPr>
            <a:xfrm>
              <a:off x="3596768" y="5295900"/>
              <a:ext cx="3893243" cy="1278598"/>
              <a:chOff x="2630929" y="2649923"/>
              <a:chExt cx="6010835" cy="2568388"/>
            </a:xfrm>
          </p:grpSpPr>
          <p:sp>
            <p:nvSpPr>
              <p:cNvPr id="5" name="Rounded Rectangle 4"/>
              <p:cNvSpPr/>
              <p:nvPr/>
            </p:nvSpPr>
            <p:spPr>
              <a:xfrm>
                <a:off x="2630929" y="2649923"/>
                <a:ext cx="6010835" cy="2568388"/>
              </a:xfrm>
              <a:prstGeom prst="roundRect">
                <a:avLst/>
              </a:prstGeom>
              <a:solidFill>
                <a:srgbClr val="FFFF99"/>
              </a:solidFill>
              <a:ln>
                <a:solidFill>
                  <a:srgbClr val="9933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Cloud 5"/>
              <p:cNvSpPr/>
              <p:nvPr/>
            </p:nvSpPr>
            <p:spPr>
              <a:xfrm>
                <a:off x="6299200" y="3418859"/>
                <a:ext cx="1364343" cy="1030515"/>
              </a:xfrm>
              <a:prstGeom prst="cloud">
                <a:avLst/>
              </a:prstGeom>
              <a:solidFill>
                <a:srgbClr val="993300"/>
              </a:solidFill>
              <a:ln>
                <a:solidFill>
                  <a:srgbClr val="FF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3759818" y="5164563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86086" y="5191677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058065" y="5191677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503049" y="5149660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32382" y="5167589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414568" y="5129489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741668" y="5181600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033021" y="5143500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083424" y="5191677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412227" y="5155370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4601182" y="4722167"/>
              <a:ext cx="400035" cy="497533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3708135" y="4480684"/>
              <a:ext cx="328743" cy="713593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4978808" y="4374747"/>
              <a:ext cx="242705" cy="814738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5870625" y="4133836"/>
              <a:ext cx="443753" cy="1076498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5359658" y="4442294"/>
              <a:ext cx="541141" cy="759767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6280097" y="4707019"/>
              <a:ext cx="593416" cy="442396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6633395" y="4155140"/>
              <a:ext cx="443753" cy="1036537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6900856" y="4442294"/>
              <a:ext cx="820744" cy="692219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3904114" y="4194248"/>
              <a:ext cx="873411" cy="1035538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4347431" y="4133835"/>
              <a:ext cx="443753" cy="1075320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3701143" y="4368800"/>
              <a:ext cx="3526971" cy="812800"/>
            </a:xfrm>
            <a:custGeom>
              <a:avLst/>
              <a:gdLst>
                <a:gd name="connsiteX0" fmla="*/ 0 w 3526971"/>
                <a:gd name="connsiteY0" fmla="*/ 464457 h 812800"/>
                <a:gd name="connsiteX1" fmla="*/ 72571 w 3526971"/>
                <a:gd name="connsiteY1" fmla="*/ 406400 h 812800"/>
                <a:gd name="connsiteX2" fmla="*/ 116114 w 3526971"/>
                <a:gd name="connsiteY2" fmla="*/ 391886 h 812800"/>
                <a:gd name="connsiteX3" fmla="*/ 232228 w 3526971"/>
                <a:gd name="connsiteY3" fmla="*/ 333829 h 812800"/>
                <a:gd name="connsiteX4" fmla="*/ 290286 w 3526971"/>
                <a:gd name="connsiteY4" fmla="*/ 290286 h 812800"/>
                <a:gd name="connsiteX5" fmla="*/ 478971 w 3526971"/>
                <a:gd name="connsiteY5" fmla="*/ 333829 h 812800"/>
                <a:gd name="connsiteX6" fmla="*/ 522514 w 3526971"/>
                <a:gd name="connsiteY6" fmla="*/ 362857 h 812800"/>
                <a:gd name="connsiteX7" fmla="*/ 566057 w 3526971"/>
                <a:gd name="connsiteY7" fmla="*/ 493486 h 812800"/>
                <a:gd name="connsiteX8" fmla="*/ 580571 w 3526971"/>
                <a:gd name="connsiteY8" fmla="*/ 566057 h 812800"/>
                <a:gd name="connsiteX9" fmla="*/ 595086 w 3526971"/>
                <a:gd name="connsiteY9" fmla="*/ 609600 h 812800"/>
                <a:gd name="connsiteX10" fmla="*/ 638628 w 3526971"/>
                <a:gd name="connsiteY10" fmla="*/ 624114 h 812800"/>
                <a:gd name="connsiteX11" fmla="*/ 682171 w 3526971"/>
                <a:gd name="connsiteY11" fmla="*/ 653143 h 812800"/>
                <a:gd name="connsiteX12" fmla="*/ 769257 w 3526971"/>
                <a:gd name="connsiteY12" fmla="*/ 682171 h 812800"/>
                <a:gd name="connsiteX13" fmla="*/ 841828 w 3526971"/>
                <a:gd name="connsiteY13" fmla="*/ 667657 h 812800"/>
                <a:gd name="connsiteX14" fmla="*/ 899886 w 3526971"/>
                <a:gd name="connsiteY14" fmla="*/ 580571 h 812800"/>
                <a:gd name="connsiteX15" fmla="*/ 943428 w 3526971"/>
                <a:gd name="connsiteY15" fmla="*/ 537029 h 812800"/>
                <a:gd name="connsiteX16" fmla="*/ 1074057 w 3526971"/>
                <a:gd name="connsiteY16" fmla="*/ 609600 h 812800"/>
                <a:gd name="connsiteX17" fmla="*/ 1117600 w 3526971"/>
                <a:gd name="connsiteY17" fmla="*/ 638629 h 812800"/>
                <a:gd name="connsiteX18" fmla="*/ 1233714 w 3526971"/>
                <a:gd name="connsiteY18" fmla="*/ 812800 h 812800"/>
                <a:gd name="connsiteX19" fmla="*/ 1277257 w 3526971"/>
                <a:gd name="connsiteY19" fmla="*/ 769257 h 812800"/>
                <a:gd name="connsiteX20" fmla="*/ 1291771 w 3526971"/>
                <a:gd name="connsiteY20" fmla="*/ 711200 h 812800"/>
                <a:gd name="connsiteX21" fmla="*/ 1320800 w 3526971"/>
                <a:gd name="connsiteY21" fmla="*/ 522514 h 812800"/>
                <a:gd name="connsiteX22" fmla="*/ 1335314 w 3526971"/>
                <a:gd name="connsiteY22" fmla="*/ 406400 h 812800"/>
                <a:gd name="connsiteX23" fmla="*/ 1349828 w 3526971"/>
                <a:gd name="connsiteY23" fmla="*/ 87086 h 812800"/>
                <a:gd name="connsiteX24" fmla="*/ 1378857 w 3526971"/>
                <a:gd name="connsiteY24" fmla="*/ 0 h 812800"/>
                <a:gd name="connsiteX25" fmla="*/ 1407886 w 3526971"/>
                <a:gd name="connsiteY25" fmla="*/ 43543 h 812800"/>
                <a:gd name="connsiteX26" fmla="*/ 1436914 w 3526971"/>
                <a:gd name="connsiteY26" fmla="*/ 116114 h 812800"/>
                <a:gd name="connsiteX27" fmla="*/ 1480457 w 3526971"/>
                <a:gd name="connsiteY27" fmla="*/ 159657 h 812800"/>
                <a:gd name="connsiteX28" fmla="*/ 1524000 w 3526971"/>
                <a:gd name="connsiteY28" fmla="*/ 217714 h 812800"/>
                <a:gd name="connsiteX29" fmla="*/ 1582057 w 3526971"/>
                <a:gd name="connsiteY29" fmla="*/ 246743 h 812800"/>
                <a:gd name="connsiteX30" fmla="*/ 1625600 w 3526971"/>
                <a:gd name="connsiteY30" fmla="*/ 275771 h 812800"/>
                <a:gd name="connsiteX31" fmla="*/ 1756228 w 3526971"/>
                <a:gd name="connsiteY31" fmla="*/ 333829 h 812800"/>
                <a:gd name="connsiteX32" fmla="*/ 2017486 w 3526971"/>
                <a:gd name="connsiteY32" fmla="*/ 362857 h 812800"/>
                <a:gd name="connsiteX33" fmla="*/ 2249714 w 3526971"/>
                <a:gd name="connsiteY33" fmla="*/ 406400 h 812800"/>
                <a:gd name="connsiteX34" fmla="*/ 2293257 w 3526971"/>
                <a:gd name="connsiteY34" fmla="*/ 420914 h 812800"/>
                <a:gd name="connsiteX35" fmla="*/ 2322286 w 3526971"/>
                <a:gd name="connsiteY35" fmla="*/ 464457 h 812800"/>
                <a:gd name="connsiteX36" fmla="*/ 2380343 w 3526971"/>
                <a:gd name="connsiteY36" fmla="*/ 638629 h 812800"/>
                <a:gd name="connsiteX37" fmla="*/ 2540000 w 3526971"/>
                <a:gd name="connsiteY37" fmla="*/ 624114 h 812800"/>
                <a:gd name="connsiteX38" fmla="*/ 2554514 w 3526971"/>
                <a:gd name="connsiteY38" fmla="*/ 566057 h 812800"/>
                <a:gd name="connsiteX39" fmla="*/ 2583543 w 3526971"/>
                <a:gd name="connsiteY39" fmla="*/ 508000 h 812800"/>
                <a:gd name="connsiteX40" fmla="*/ 2627086 w 3526971"/>
                <a:gd name="connsiteY40" fmla="*/ 406400 h 812800"/>
                <a:gd name="connsiteX41" fmla="*/ 2670628 w 3526971"/>
                <a:gd name="connsiteY41" fmla="*/ 377371 h 812800"/>
                <a:gd name="connsiteX42" fmla="*/ 2714171 w 3526971"/>
                <a:gd name="connsiteY42" fmla="*/ 275771 h 812800"/>
                <a:gd name="connsiteX43" fmla="*/ 2888343 w 3526971"/>
                <a:gd name="connsiteY43" fmla="*/ 203200 h 812800"/>
                <a:gd name="connsiteX44" fmla="*/ 3018971 w 3526971"/>
                <a:gd name="connsiteY44" fmla="*/ 217714 h 812800"/>
                <a:gd name="connsiteX45" fmla="*/ 3077028 w 3526971"/>
                <a:gd name="connsiteY45" fmla="*/ 304800 h 812800"/>
                <a:gd name="connsiteX46" fmla="*/ 3120571 w 3526971"/>
                <a:gd name="connsiteY46" fmla="*/ 348343 h 812800"/>
                <a:gd name="connsiteX47" fmla="*/ 3164114 w 3526971"/>
                <a:gd name="connsiteY47" fmla="*/ 377371 h 812800"/>
                <a:gd name="connsiteX48" fmla="*/ 3236686 w 3526971"/>
                <a:gd name="connsiteY48" fmla="*/ 435429 h 812800"/>
                <a:gd name="connsiteX49" fmla="*/ 3280228 w 3526971"/>
                <a:gd name="connsiteY49" fmla="*/ 464457 h 812800"/>
                <a:gd name="connsiteX50" fmla="*/ 3323771 w 3526971"/>
                <a:gd name="connsiteY50" fmla="*/ 508000 h 812800"/>
                <a:gd name="connsiteX51" fmla="*/ 3352800 w 3526971"/>
                <a:gd name="connsiteY51" fmla="*/ 551543 h 812800"/>
                <a:gd name="connsiteX52" fmla="*/ 3526971 w 3526971"/>
                <a:gd name="connsiteY52" fmla="*/ 566057 h 8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26971" h="812800">
                  <a:moveTo>
                    <a:pt x="0" y="464457"/>
                  </a:moveTo>
                  <a:cubicBezTo>
                    <a:pt x="24190" y="445105"/>
                    <a:pt x="46301" y="422819"/>
                    <a:pt x="72571" y="406400"/>
                  </a:cubicBezTo>
                  <a:cubicBezTo>
                    <a:pt x="85545" y="398291"/>
                    <a:pt x="102830" y="399477"/>
                    <a:pt x="116114" y="391886"/>
                  </a:cubicBezTo>
                  <a:cubicBezTo>
                    <a:pt x="231250" y="326094"/>
                    <a:pt x="116794" y="362687"/>
                    <a:pt x="232228" y="333829"/>
                  </a:cubicBezTo>
                  <a:cubicBezTo>
                    <a:pt x="251581" y="319315"/>
                    <a:pt x="266377" y="293964"/>
                    <a:pt x="290286" y="290286"/>
                  </a:cubicBezTo>
                  <a:cubicBezTo>
                    <a:pt x="367452" y="278414"/>
                    <a:pt x="418752" y="299418"/>
                    <a:pt x="478971" y="333829"/>
                  </a:cubicBezTo>
                  <a:cubicBezTo>
                    <a:pt x="494117" y="342484"/>
                    <a:pt x="508000" y="353181"/>
                    <a:pt x="522514" y="362857"/>
                  </a:cubicBezTo>
                  <a:cubicBezTo>
                    <a:pt x="569155" y="432818"/>
                    <a:pt x="546502" y="385934"/>
                    <a:pt x="566057" y="493486"/>
                  </a:cubicBezTo>
                  <a:cubicBezTo>
                    <a:pt x="570470" y="517757"/>
                    <a:pt x="574588" y="542124"/>
                    <a:pt x="580571" y="566057"/>
                  </a:cubicBezTo>
                  <a:cubicBezTo>
                    <a:pt x="584282" y="580900"/>
                    <a:pt x="584268" y="598782"/>
                    <a:pt x="595086" y="609600"/>
                  </a:cubicBezTo>
                  <a:cubicBezTo>
                    <a:pt x="605904" y="620418"/>
                    <a:pt x="624114" y="619276"/>
                    <a:pt x="638628" y="624114"/>
                  </a:cubicBezTo>
                  <a:cubicBezTo>
                    <a:pt x="653142" y="633790"/>
                    <a:pt x="666230" y="646058"/>
                    <a:pt x="682171" y="653143"/>
                  </a:cubicBezTo>
                  <a:cubicBezTo>
                    <a:pt x="710133" y="665570"/>
                    <a:pt x="769257" y="682171"/>
                    <a:pt x="769257" y="682171"/>
                  </a:cubicBezTo>
                  <a:cubicBezTo>
                    <a:pt x="793447" y="677333"/>
                    <a:pt x="822355" y="682803"/>
                    <a:pt x="841828" y="667657"/>
                  </a:cubicBezTo>
                  <a:cubicBezTo>
                    <a:pt x="869367" y="646238"/>
                    <a:pt x="875216" y="605241"/>
                    <a:pt x="899886" y="580571"/>
                  </a:cubicBezTo>
                  <a:lnTo>
                    <a:pt x="943428" y="537029"/>
                  </a:lnTo>
                  <a:cubicBezTo>
                    <a:pt x="1020068" y="562575"/>
                    <a:pt x="974242" y="543057"/>
                    <a:pt x="1074057" y="609600"/>
                  </a:cubicBezTo>
                  <a:cubicBezTo>
                    <a:pt x="1088571" y="619276"/>
                    <a:pt x="1107133" y="624674"/>
                    <a:pt x="1117600" y="638629"/>
                  </a:cubicBezTo>
                  <a:cubicBezTo>
                    <a:pt x="1217668" y="772052"/>
                    <a:pt x="1183050" y="711470"/>
                    <a:pt x="1233714" y="812800"/>
                  </a:cubicBezTo>
                  <a:cubicBezTo>
                    <a:pt x="1248228" y="798286"/>
                    <a:pt x="1267073" y="787079"/>
                    <a:pt x="1277257" y="769257"/>
                  </a:cubicBezTo>
                  <a:cubicBezTo>
                    <a:pt x="1287154" y="751937"/>
                    <a:pt x="1288950" y="730947"/>
                    <a:pt x="1291771" y="711200"/>
                  </a:cubicBezTo>
                  <a:cubicBezTo>
                    <a:pt x="1319835" y="514751"/>
                    <a:pt x="1287126" y="623538"/>
                    <a:pt x="1320800" y="522514"/>
                  </a:cubicBezTo>
                  <a:cubicBezTo>
                    <a:pt x="1325638" y="483809"/>
                    <a:pt x="1332719" y="445319"/>
                    <a:pt x="1335314" y="406400"/>
                  </a:cubicBezTo>
                  <a:cubicBezTo>
                    <a:pt x="1342401" y="300088"/>
                    <a:pt x="1338477" y="193028"/>
                    <a:pt x="1349828" y="87086"/>
                  </a:cubicBezTo>
                  <a:cubicBezTo>
                    <a:pt x="1353088" y="56661"/>
                    <a:pt x="1378857" y="0"/>
                    <a:pt x="1378857" y="0"/>
                  </a:cubicBezTo>
                  <a:cubicBezTo>
                    <a:pt x="1388533" y="14514"/>
                    <a:pt x="1400085" y="27941"/>
                    <a:pt x="1407886" y="43543"/>
                  </a:cubicBezTo>
                  <a:cubicBezTo>
                    <a:pt x="1419538" y="66846"/>
                    <a:pt x="1423106" y="94020"/>
                    <a:pt x="1436914" y="116114"/>
                  </a:cubicBezTo>
                  <a:cubicBezTo>
                    <a:pt x="1447793" y="133520"/>
                    <a:pt x="1467099" y="144072"/>
                    <a:pt x="1480457" y="159657"/>
                  </a:cubicBezTo>
                  <a:cubicBezTo>
                    <a:pt x="1496200" y="178024"/>
                    <a:pt x="1505633" y="201971"/>
                    <a:pt x="1524000" y="217714"/>
                  </a:cubicBezTo>
                  <a:cubicBezTo>
                    <a:pt x="1540428" y="231795"/>
                    <a:pt x="1563271" y="236008"/>
                    <a:pt x="1582057" y="246743"/>
                  </a:cubicBezTo>
                  <a:cubicBezTo>
                    <a:pt x="1597203" y="255398"/>
                    <a:pt x="1610454" y="267116"/>
                    <a:pt x="1625600" y="275771"/>
                  </a:cubicBezTo>
                  <a:cubicBezTo>
                    <a:pt x="1657200" y="293828"/>
                    <a:pt x="1723487" y="324007"/>
                    <a:pt x="1756228" y="333829"/>
                  </a:cubicBezTo>
                  <a:cubicBezTo>
                    <a:pt x="1830392" y="356078"/>
                    <a:pt x="1958300" y="358304"/>
                    <a:pt x="2017486" y="362857"/>
                  </a:cubicBezTo>
                  <a:cubicBezTo>
                    <a:pt x="2070215" y="371645"/>
                    <a:pt x="2214908" y="394798"/>
                    <a:pt x="2249714" y="406400"/>
                  </a:cubicBezTo>
                  <a:lnTo>
                    <a:pt x="2293257" y="420914"/>
                  </a:lnTo>
                  <a:cubicBezTo>
                    <a:pt x="2302933" y="435428"/>
                    <a:pt x="2318631" y="447400"/>
                    <a:pt x="2322286" y="464457"/>
                  </a:cubicBezTo>
                  <a:cubicBezTo>
                    <a:pt x="2361423" y="647097"/>
                    <a:pt x="2279451" y="604997"/>
                    <a:pt x="2380343" y="638629"/>
                  </a:cubicBezTo>
                  <a:cubicBezTo>
                    <a:pt x="2433562" y="633791"/>
                    <a:pt x="2490672" y="644667"/>
                    <a:pt x="2540000" y="624114"/>
                  </a:cubicBezTo>
                  <a:cubicBezTo>
                    <a:pt x="2558413" y="616442"/>
                    <a:pt x="2547510" y="584735"/>
                    <a:pt x="2554514" y="566057"/>
                  </a:cubicBezTo>
                  <a:cubicBezTo>
                    <a:pt x="2562111" y="545798"/>
                    <a:pt x="2573867" y="527352"/>
                    <a:pt x="2583543" y="508000"/>
                  </a:cubicBezTo>
                  <a:cubicBezTo>
                    <a:pt x="2594647" y="463584"/>
                    <a:pt x="2593674" y="439813"/>
                    <a:pt x="2627086" y="406400"/>
                  </a:cubicBezTo>
                  <a:cubicBezTo>
                    <a:pt x="2639421" y="394065"/>
                    <a:pt x="2656114" y="387047"/>
                    <a:pt x="2670628" y="377371"/>
                  </a:cubicBezTo>
                  <a:cubicBezTo>
                    <a:pt x="2679302" y="351351"/>
                    <a:pt x="2696239" y="293703"/>
                    <a:pt x="2714171" y="275771"/>
                  </a:cubicBezTo>
                  <a:cubicBezTo>
                    <a:pt x="2781114" y="208828"/>
                    <a:pt x="2804490" y="217175"/>
                    <a:pt x="2888343" y="203200"/>
                  </a:cubicBezTo>
                  <a:cubicBezTo>
                    <a:pt x="2931886" y="208038"/>
                    <a:pt x="2980397" y="196943"/>
                    <a:pt x="3018971" y="217714"/>
                  </a:cubicBezTo>
                  <a:cubicBezTo>
                    <a:pt x="3049689" y="234254"/>
                    <a:pt x="3052358" y="280130"/>
                    <a:pt x="3077028" y="304800"/>
                  </a:cubicBezTo>
                  <a:cubicBezTo>
                    <a:pt x="3091542" y="319314"/>
                    <a:pt x="3104802" y="335202"/>
                    <a:pt x="3120571" y="348343"/>
                  </a:cubicBezTo>
                  <a:cubicBezTo>
                    <a:pt x="3133972" y="359510"/>
                    <a:pt x="3150159" y="366905"/>
                    <a:pt x="3164114" y="377371"/>
                  </a:cubicBezTo>
                  <a:cubicBezTo>
                    <a:pt x="3188897" y="395959"/>
                    <a:pt x="3211903" y="416841"/>
                    <a:pt x="3236686" y="435429"/>
                  </a:cubicBezTo>
                  <a:cubicBezTo>
                    <a:pt x="3250641" y="445895"/>
                    <a:pt x="3266827" y="453290"/>
                    <a:pt x="3280228" y="464457"/>
                  </a:cubicBezTo>
                  <a:cubicBezTo>
                    <a:pt x="3295997" y="477598"/>
                    <a:pt x="3310630" y="492231"/>
                    <a:pt x="3323771" y="508000"/>
                  </a:cubicBezTo>
                  <a:cubicBezTo>
                    <a:pt x="3334938" y="521401"/>
                    <a:pt x="3338286" y="541867"/>
                    <a:pt x="3352800" y="551543"/>
                  </a:cubicBezTo>
                  <a:cubicBezTo>
                    <a:pt x="3388652" y="575444"/>
                    <a:pt x="3506849" y="566057"/>
                    <a:pt x="3526971" y="566057"/>
                  </a:cubicBezTo>
                </a:path>
              </a:pathLst>
            </a:custGeom>
            <a:noFill/>
            <a:ln w="508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6794615" y="4408053"/>
              <a:ext cx="319088" cy="18466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5610891" y="4779380"/>
              <a:ext cx="319088" cy="18466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4805605" y="4303735"/>
              <a:ext cx="319088" cy="18466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3735069" y="4792400"/>
              <a:ext cx="319088" cy="18466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Oval 37"/>
          <p:cNvSpPr/>
          <p:nvPr/>
        </p:nvSpPr>
        <p:spPr>
          <a:xfrm>
            <a:off x="9076765" y="6208085"/>
            <a:ext cx="319088" cy="18466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9446753" y="6102061"/>
            <a:ext cx="1935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Plasma proteins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89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The EGL is semi-permeable with respect to </a:t>
            </a:r>
            <a:r>
              <a:rPr lang="en-US" dirty="0" smtClean="0"/>
              <a:t>anionic macromolecules </a:t>
            </a:r>
            <a:r>
              <a:rPr lang="en-US" dirty="0"/>
              <a:t>such as albumin and other plasma </a:t>
            </a:r>
            <a:r>
              <a:rPr lang="en-US" dirty="0" smtClean="0"/>
              <a:t>proteins</a:t>
            </a:r>
            <a:endParaRPr lang="en-US" dirty="0"/>
          </a:p>
          <a:p>
            <a:pPr algn="l"/>
            <a:r>
              <a:rPr lang="en-US" dirty="0" smtClean="0"/>
              <a:t>Size </a:t>
            </a:r>
            <a:r>
              <a:rPr lang="en-US" dirty="0"/>
              <a:t>and structure appear to determine their ability </a:t>
            </a:r>
            <a:r>
              <a:rPr lang="en-US" dirty="0" smtClean="0"/>
              <a:t>to penetrate the layer</a:t>
            </a:r>
          </a:p>
          <a:p>
            <a:pPr algn="l"/>
            <a:r>
              <a:rPr lang="en-US" dirty="0" smtClean="0"/>
              <a:t>May see excessive penetration through damaged layer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596768" y="4133835"/>
            <a:ext cx="4124832" cy="2440663"/>
            <a:chOff x="3596768" y="4133835"/>
            <a:chExt cx="4124832" cy="2440663"/>
          </a:xfrm>
        </p:grpSpPr>
        <p:grpSp>
          <p:nvGrpSpPr>
            <p:cNvPr id="5" name="Group 4"/>
            <p:cNvGrpSpPr/>
            <p:nvPr/>
          </p:nvGrpSpPr>
          <p:grpSpPr>
            <a:xfrm>
              <a:off x="3596768" y="5295900"/>
              <a:ext cx="3893243" cy="1278598"/>
              <a:chOff x="2630929" y="2649923"/>
              <a:chExt cx="6010835" cy="2568388"/>
            </a:xfrm>
          </p:grpSpPr>
          <p:sp>
            <p:nvSpPr>
              <p:cNvPr id="31" name="Rounded Rectangle 30"/>
              <p:cNvSpPr/>
              <p:nvPr/>
            </p:nvSpPr>
            <p:spPr>
              <a:xfrm>
                <a:off x="2630929" y="2649923"/>
                <a:ext cx="6010835" cy="2568388"/>
              </a:xfrm>
              <a:prstGeom prst="roundRect">
                <a:avLst/>
              </a:prstGeom>
              <a:solidFill>
                <a:srgbClr val="FFFF99"/>
              </a:solidFill>
              <a:ln>
                <a:solidFill>
                  <a:srgbClr val="9933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Cloud 31"/>
              <p:cNvSpPr/>
              <p:nvPr/>
            </p:nvSpPr>
            <p:spPr>
              <a:xfrm>
                <a:off x="6299200" y="3418859"/>
                <a:ext cx="1364343" cy="1030515"/>
              </a:xfrm>
              <a:prstGeom prst="cloud">
                <a:avLst/>
              </a:prstGeom>
              <a:solidFill>
                <a:srgbClr val="993300"/>
              </a:solidFill>
              <a:ln>
                <a:solidFill>
                  <a:srgbClr val="FF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3759818" y="5164563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686086" y="5191677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058065" y="5191677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503049" y="5149660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932382" y="5167589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414568" y="5129489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741668" y="5181600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033021" y="5143500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083424" y="5191677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412227" y="5155370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4601182" y="4722167"/>
              <a:ext cx="400035" cy="497533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3708135" y="4480684"/>
              <a:ext cx="328743" cy="713593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4978808" y="4374747"/>
              <a:ext cx="242705" cy="814738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5870625" y="4133836"/>
              <a:ext cx="443753" cy="1076498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5359658" y="4442294"/>
              <a:ext cx="541141" cy="759767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6280097" y="4707019"/>
              <a:ext cx="593416" cy="442396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6633395" y="4155140"/>
              <a:ext cx="443753" cy="1036537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6900856" y="4442294"/>
              <a:ext cx="820744" cy="692219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3904114" y="4194248"/>
              <a:ext cx="873411" cy="1035538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4347431" y="4133835"/>
              <a:ext cx="443753" cy="1075320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3701143" y="4368800"/>
              <a:ext cx="3526971" cy="812800"/>
            </a:xfrm>
            <a:custGeom>
              <a:avLst/>
              <a:gdLst>
                <a:gd name="connsiteX0" fmla="*/ 0 w 3526971"/>
                <a:gd name="connsiteY0" fmla="*/ 464457 h 812800"/>
                <a:gd name="connsiteX1" fmla="*/ 72571 w 3526971"/>
                <a:gd name="connsiteY1" fmla="*/ 406400 h 812800"/>
                <a:gd name="connsiteX2" fmla="*/ 116114 w 3526971"/>
                <a:gd name="connsiteY2" fmla="*/ 391886 h 812800"/>
                <a:gd name="connsiteX3" fmla="*/ 232228 w 3526971"/>
                <a:gd name="connsiteY3" fmla="*/ 333829 h 812800"/>
                <a:gd name="connsiteX4" fmla="*/ 290286 w 3526971"/>
                <a:gd name="connsiteY4" fmla="*/ 290286 h 812800"/>
                <a:gd name="connsiteX5" fmla="*/ 478971 w 3526971"/>
                <a:gd name="connsiteY5" fmla="*/ 333829 h 812800"/>
                <a:gd name="connsiteX6" fmla="*/ 522514 w 3526971"/>
                <a:gd name="connsiteY6" fmla="*/ 362857 h 812800"/>
                <a:gd name="connsiteX7" fmla="*/ 566057 w 3526971"/>
                <a:gd name="connsiteY7" fmla="*/ 493486 h 812800"/>
                <a:gd name="connsiteX8" fmla="*/ 580571 w 3526971"/>
                <a:gd name="connsiteY8" fmla="*/ 566057 h 812800"/>
                <a:gd name="connsiteX9" fmla="*/ 595086 w 3526971"/>
                <a:gd name="connsiteY9" fmla="*/ 609600 h 812800"/>
                <a:gd name="connsiteX10" fmla="*/ 638628 w 3526971"/>
                <a:gd name="connsiteY10" fmla="*/ 624114 h 812800"/>
                <a:gd name="connsiteX11" fmla="*/ 682171 w 3526971"/>
                <a:gd name="connsiteY11" fmla="*/ 653143 h 812800"/>
                <a:gd name="connsiteX12" fmla="*/ 769257 w 3526971"/>
                <a:gd name="connsiteY12" fmla="*/ 682171 h 812800"/>
                <a:gd name="connsiteX13" fmla="*/ 841828 w 3526971"/>
                <a:gd name="connsiteY13" fmla="*/ 667657 h 812800"/>
                <a:gd name="connsiteX14" fmla="*/ 899886 w 3526971"/>
                <a:gd name="connsiteY14" fmla="*/ 580571 h 812800"/>
                <a:gd name="connsiteX15" fmla="*/ 943428 w 3526971"/>
                <a:gd name="connsiteY15" fmla="*/ 537029 h 812800"/>
                <a:gd name="connsiteX16" fmla="*/ 1074057 w 3526971"/>
                <a:gd name="connsiteY16" fmla="*/ 609600 h 812800"/>
                <a:gd name="connsiteX17" fmla="*/ 1117600 w 3526971"/>
                <a:gd name="connsiteY17" fmla="*/ 638629 h 812800"/>
                <a:gd name="connsiteX18" fmla="*/ 1233714 w 3526971"/>
                <a:gd name="connsiteY18" fmla="*/ 812800 h 812800"/>
                <a:gd name="connsiteX19" fmla="*/ 1277257 w 3526971"/>
                <a:gd name="connsiteY19" fmla="*/ 769257 h 812800"/>
                <a:gd name="connsiteX20" fmla="*/ 1291771 w 3526971"/>
                <a:gd name="connsiteY20" fmla="*/ 711200 h 812800"/>
                <a:gd name="connsiteX21" fmla="*/ 1320800 w 3526971"/>
                <a:gd name="connsiteY21" fmla="*/ 522514 h 812800"/>
                <a:gd name="connsiteX22" fmla="*/ 1335314 w 3526971"/>
                <a:gd name="connsiteY22" fmla="*/ 406400 h 812800"/>
                <a:gd name="connsiteX23" fmla="*/ 1349828 w 3526971"/>
                <a:gd name="connsiteY23" fmla="*/ 87086 h 812800"/>
                <a:gd name="connsiteX24" fmla="*/ 1378857 w 3526971"/>
                <a:gd name="connsiteY24" fmla="*/ 0 h 812800"/>
                <a:gd name="connsiteX25" fmla="*/ 1407886 w 3526971"/>
                <a:gd name="connsiteY25" fmla="*/ 43543 h 812800"/>
                <a:gd name="connsiteX26" fmla="*/ 1436914 w 3526971"/>
                <a:gd name="connsiteY26" fmla="*/ 116114 h 812800"/>
                <a:gd name="connsiteX27" fmla="*/ 1480457 w 3526971"/>
                <a:gd name="connsiteY27" fmla="*/ 159657 h 812800"/>
                <a:gd name="connsiteX28" fmla="*/ 1524000 w 3526971"/>
                <a:gd name="connsiteY28" fmla="*/ 217714 h 812800"/>
                <a:gd name="connsiteX29" fmla="*/ 1582057 w 3526971"/>
                <a:gd name="connsiteY29" fmla="*/ 246743 h 812800"/>
                <a:gd name="connsiteX30" fmla="*/ 1625600 w 3526971"/>
                <a:gd name="connsiteY30" fmla="*/ 275771 h 812800"/>
                <a:gd name="connsiteX31" fmla="*/ 1756228 w 3526971"/>
                <a:gd name="connsiteY31" fmla="*/ 333829 h 812800"/>
                <a:gd name="connsiteX32" fmla="*/ 2017486 w 3526971"/>
                <a:gd name="connsiteY32" fmla="*/ 362857 h 812800"/>
                <a:gd name="connsiteX33" fmla="*/ 2249714 w 3526971"/>
                <a:gd name="connsiteY33" fmla="*/ 406400 h 812800"/>
                <a:gd name="connsiteX34" fmla="*/ 2293257 w 3526971"/>
                <a:gd name="connsiteY34" fmla="*/ 420914 h 812800"/>
                <a:gd name="connsiteX35" fmla="*/ 2322286 w 3526971"/>
                <a:gd name="connsiteY35" fmla="*/ 464457 h 812800"/>
                <a:gd name="connsiteX36" fmla="*/ 2380343 w 3526971"/>
                <a:gd name="connsiteY36" fmla="*/ 638629 h 812800"/>
                <a:gd name="connsiteX37" fmla="*/ 2540000 w 3526971"/>
                <a:gd name="connsiteY37" fmla="*/ 624114 h 812800"/>
                <a:gd name="connsiteX38" fmla="*/ 2554514 w 3526971"/>
                <a:gd name="connsiteY38" fmla="*/ 566057 h 812800"/>
                <a:gd name="connsiteX39" fmla="*/ 2583543 w 3526971"/>
                <a:gd name="connsiteY39" fmla="*/ 508000 h 812800"/>
                <a:gd name="connsiteX40" fmla="*/ 2627086 w 3526971"/>
                <a:gd name="connsiteY40" fmla="*/ 406400 h 812800"/>
                <a:gd name="connsiteX41" fmla="*/ 2670628 w 3526971"/>
                <a:gd name="connsiteY41" fmla="*/ 377371 h 812800"/>
                <a:gd name="connsiteX42" fmla="*/ 2714171 w 3526971"/>
                <a:gd name="connsiteY42" fmla="*/ 275771 h 812800"/>
                <a:gd name="connsiteX43" fmla="*/ 2888343 w 3526971"/>
                <a:gd name="connsiteY43" fmla="*/ 203200 h 812800"/>
                <a:gd name="connsiteX44" fmla="*/ 3018971 w 3526971"/>
                <a:gd name="connsiteY44" fmla="*/ 217714 h 812800"/>
                <a:gd name="connsiteX45" fmla="*/ 3077028 w 3526971"/>
                <a:gd name="connsiteY45" fmla="*/ 304800 h 812800"/>
                <a:gd name="connsiteX46" fmla="*/ 3120571 w 3526971"/>
                <a:gd name="connsiteY46" fmla="*/ 348343 h 812800"/>
                <a:gd name="connsiteX47" fmla="*/ 3164114 w 3526971"/>
                <a:gd name="connsiteY47" fmla="*/ 377371 h 812800"/>
                <a:gd name="connsiteX48" fmla="*/ 3236686 w 3526971"/>
                <a:gd name="connsiteY48" fmla="*/ 435429 h 812800"/>
                <a:gd name="connsiteX49" fmla="*/ 3280228 w 3526971"/>
                <a:gd name="connsiteY49" fmla="*/ 464457 h 812800"/>
                <a:gd name="connsiteX50" fmla="*/ 3323771 w 3526971"/>
                <a:gd name="connsiteY50" fmla="*/ 508000 h 812800"/>
                <a:gd name="connsiteX51" fmla="*/ 3352800 w 3526971"/>
                <a:gd name="connsiteY51" fmla="*/ 551543 h 812800"/>
                <a:gd name="connsiteX52" fmla="*/ 3526971 w 3526971"/>
                <a:gd name="connsiteY52" fmla="*/ 566057 h 8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26971" h="812800">
                  <a:moveTo>
                    <a:pt x="0" y="464457"/>
                  </a:moveTo>
                  <a:cubicBezTo>
                    <a:pt x="24190" y="445105"/>
                    <a:pt x="46301" y="422819"/>
                    <a:pt x="72571" y="406400"/>
                  </a:cubicBezTo>
                  <a:cubicBezTo>
                    <a:pt x="85545" y="398291"/>
                    <a:pt x="102830" y="399477"/>
                    <a:pt x="116114" y="391886"/>
                  </a:cubicBezTo>
                  <a:cubicBezTo>
                    <a:pt x="231250" y="326094"/>
                    <a:pt x="116794" y="362687"/>
                    <a:pt x="232228" y="333829"/>
                  </a:cubicBezTo>
                  <a:cubicBezTo>
                    <a:pt x="251581" y="319315"/>
                    <a:pt x="266377" y="293964"/>
                    <a:pt x="290286" y="290286"/>
                  </a:cubicBezTo>
                  <a:cubicBezTo>
                    <a:pt x="367452" y="278414"/>
                    <a:pt x="418752" y="299418"/>
                    <a:pt x="478971" y="333829"/>
                  </a:cubicBezTo>
                  <a:cubicBezTo>
                    <a:pt x="494117" y="342484"/>
                    <a:pt x="508000" y="353181"/>
                    <a:pt x="522514" y="362857"/>
                  </a:cubicBezTo>
                  <a:cubicBezTo>
                    <a:pt x="569155" y="432818"/>
                    <a:pt x="546502" y="385934"/>
                    <a:pt x="566057" y="493486"/>
                  </a:cubicBezTo>
                  <a:cubicBezTo>
                    <a:pt x="570470" y="517757"/>
                    <a:pt x="574588" y="542124"/>
                    <a:pt x="580571" y="566057"/>
                  </a:cubicBezTo>
                  <a:cubicBezTo>
                    <a:pt x="584282" y="580900"/>
                    <a:pt x="584268" y="598782"/>
                    <a:pt x="595086" y="609600"/>
                  </a:cubicBezTo>
                  <a:cubicBezTo>
                    <a:pt x="605904" y="620418"/>
                    <a:pt x="624114" y="619276"/>
                    <a:pt x="638628" y="624114"/>
                  </a:cubicBezTo>
                  <a:cubicBezTo>
                    <a:pt x="653142" y="633790"/>
                    <a:pt x="666230" y="646058"/>
                    <a:pt x="682171" y="653143"/>
                  </a:cubicBezTo>
                  <a:cubicBezTo>
                    <a:pt x="710133" y="665570"/>
                    <a:pt x="769257" y="682171"/>
                    <a:pt x="769257" y="682171"/>
                  </a:cubicBezTo>
                  <a:cubicBezTo>
                    <a:pt x="793447" y="677333"/>
                    <a:pt x="822355" y="682803"/>
                    <a:pt x="841828" y="667657"/>
                  </a:cubicBezTo>
                  <a:cubicBezTo>
                    <a:pt x="869367" y="646238"/>
                    <a:pt x="875216" y="605241"/>
                    <a:pt x="899886" y="580571"/>
                  </a:cubicBezTo>
                  <a:lnTo>
                    <a:pt x="943428" y="537029"/>
                  </a:lnTo>
                  <a:cubicBezTo>
                    <a:pt x="1020068" y="562575"/>
                    <a:pt x="974242" y="543057"/>
                    <a:pt x="1074057" y="609600"/>
                  </a:cubicBezTo>
                  <a:cubicBezTo>
                    <a:pt x="1088571" y="619276"/>
                    <a:pt x="1107133" y="624674"/>
                    <a:pt x="1117600" y="638629"/>
                  </a:cubicBezTo>
                  <a:cubicBezTo>
                    <a:pt x="1217668" y="772052"/>
                    <a:pt x="1183050" y="711470"/>
                    <a:pt x="1233714" y="812800"/>
                  </a:cubicBezTo>
                  <a:cubicBezTo>
                    <a:pt x="1248228" y="798286"/>
                    <a:pt x="1267073" y="787079"/>
                    <a:pt x="1277257" y="769257"/>
                  </a:cubicBezTo>
                  <a:cubicBezTo>
                    <a:pt x="1287154" y="751937"/>
                    <a:pt x="1288950" y="730947"/>
                    <a:pt x="1291771" y="711200"/>
                  </a:cubicBezTo>
                  <a:cubicBezTo>
                    <a:pt x="1319835" y="514751"/>
                    <a:pt x="1287126" y="623538"/>
                    <a:pt x="1320800" y="522514"/>
                  </a:cubicBezTo>
                  <a:cubicBezTo>
                    <a:pt x="1325638" y="483809"/>
                    <a:pt x="1332719" y="445319"/>
                    <a:pt x="1335314" y="406400"/>
                  </a:cubicBezTo>
                  <a:cubicBezTo>
                    <a:pt x="1342401" y="300088"/>
                    <a:pt x="1338477" y="193028"/>
                    <a:pt x="1349828" y="87086"/>
                  </a:cubicBezTo>
                  <a:cubicBezTo>
                    <a:pt x="1353088" y="56661"/>
                    <a:pt x="1378857" y="0"/>
                    <a:pt x="1378857" y="0"/>
                  </a:cubicBezTo>
                  <a:cubicBezTo>
                    <a:pt x="1388533" y="14514"/>
                    <a:pt x="1400085" y="27941"/>
                    <a:pt x="1407886" y="43543"/>
                  </a:cubicBezTo>
                  <a:cubicBezTo>
                    <a:pt x="1419538" y="66846"/>
                    <a:pt x="1423106" y="94020"/>
                    <a:pt x="1436914" y="116114"/>
                  </a:cubicBezTo>
                  <a:cubicBezTo>
                    <a:pt x="1447793" y="133520"/>
                    <a:pt x="1467099" y="144072"/>
                    <a:pt x="1480457" y="159657"/>
                  </a:cubicBezTo>
                  <a:cubicBezTo>
                    <a:pt x="1496200" y="178024"/>
                    <a:pt x="1505633" y="201971"/>
                    <a:pt x="1524000" y="217714"/>
                  </a:cubicBezTo>
                  <a:cubicBezTo>
                    <a:pt x="1540428" y="231795"/>
                    <a:pt x="1563271" y="236008"/>
                    <a:pt x="1582057" y="246743"/>
                  </a:cubicBezTo>
                  <a:cubicBezTo>
                    <a:pt x="1597203" y="255398"/>
                    <a:pt x="1610454" y="267116"/>
                    <a:pt x="1625600" y="275771"/>
                  </a:cubicBezTo>
                  <a:cubicBezTo>
                    <a:pt x="1657200" y="293828"/>
                    <a:pt x="1723487" y="324007"/>
                    <a:pt x="1756228" y="333829"/>
                  </a:cubicBezTo>
                  <a:cubicBezTo>
                    <a:pt x="1830392" y="356078"/>
                    <a:pt x="1958300" y="358304"/>
                    <a:pt x="2017486" y="362857"/>
                  </a:cubicBezTo>
                  <a:cubicBezTo>
                    <a:pt x="2070215" y="371645"/>
                    <a:pt x="2214908" y="394798"/>
                    <a:pt x="2249714" y="406400"/>
                  </a:cubicBezTo>
                  <a:lnTo>
                    <a:pt x="2293257" y="420914"/>
                  </a:lnTo>
                  <a:cubicBezTo>
                    <a:pt x="2302933" y="435428"/>
                    <a:pt x="2318631" y="447400"/>
                    <a:pt x="2322286" y="464457"/>
                  </a:cubicBezTo>
                  <a:cubicBezTo>
                    <a:pt x="2361423" y="647097"/>
                    <a:pt x="2279451" y="604997"/>
                    <a:pt x="2380343" y="638629"/>
                  </a:cubicBezTo>
                  <a:cubicBezTo>
                    <a:pt x="2433562" y="633791"/>
                    <a:pt x="2490672" y="644667"/>
                    <a:pt x="2540000" y="624114"/>
                  </a:cubicBezTo>
                  <a:cubicBezTo>
                    <a:pt x="2558413" y="616442"/>
                    <a:pt x="2547510" y="584735"/>
                    <a:pt x="2554514" y="566057"/>
                  </a:cubicBezTo>
                  <a:cubicBezTo>
                    <a:pt x="2562111" y="545798"/>
                    <a:pt x="2573867" y="527352"/>
                    <a:pt x="2583543" y="508000"/>
                  </a:cubicBezTo>
                  <a:cubicBezTo>
                    <a:pt x="2594647" y="463584"/>
                    <a:pt x="2593674" y="439813"/>
                    <a:pt x="2627086" y="406400"/>
                  </a:cubicBezTo>
                  <a:cubicBezTo>
                    <a:pt x="2639421" y="394065"/>
                    <a:pt x="2656114" y="387047"/>
                    <a:pt x="2670628" y="377371"/>
                  </a:cubicBezTo>
                  <a:cubicBezTo>
                    <a:pt x="2679302" y="351351"/>
                    <a:pt x="2696239" y="293703"/>
                    <a:pt x="2714171" y="275771"/>
                  </a:cubicBezTo>
                  <a:cubicBezTo>
                    <a:pt x="2781114" y="208828"/>
                    <a:pt x="2804490" y="217175"/>
                    <a:pt x="2888343" y="203200"/>
                  </a:cubicBezTo>
                  <a:cubicBezTo>
                    <a:pt x="2931886" y="208038"/>
                    <a:pt x="2980397" y="196943"/>
                    <a:pt x="3018971" y="217714"/>
                  </a:cubicBezTo>
                  <a:cubicBezTo>
                    <a:pt x="3049689" y="234254"/>
                    <a:pt x="3052358" y="280130"/>
                    <a:pt x="3077028" y="304800"/>
                  </a:cubicBezTo>
                  <a:cubicBezTo>
                    <a:pt x="3091542" y="319314"/>
                    <a:pt x="3104802" y="335202"/>
                    <a:pt x="3120571" y="348343"/>
                  </a:cubicBezTo>
                  <a:cubicBezTo>
                    <a:pt x="3133972" y="359510"/>
                    <a:pt x="3150159" y="366905"/>
                    <a:pt x="3164114" y="377371"/>
                  </a:cubicBezTo>
                  <a:cubicBezTo>
                    <a:pt x="3188897" y="395959"/>
                    <a:pt x="3211903" y="416841"/>
                    <a:pt x="3236686" y="435429"/>
                  </a:cubicBezTo>
                  <a:cubicBezTo>
                    <a:pt x="3250641" y="445895"/>
                    <a:pt x="3266827" y="453290"/>
                    <a:pt x="3280228" y="464457"/>
                  </a:cubicBezTo>
                  <a:cubicBezTo>
                    <a:pt x="3295997" y="477598"/>
                    <a:pt x="3310630" y="492231"/>
                    <a:pt x="3323771" y="508000"/>
                  </a:cubicBezTo>
                  <a:cubicBezTo>
                    <a:pt x="3334938" y="521401"/>
                    <a:pt x="3338286" y="541867"/>
                    <a:pt x="3352800" y="551543"/>
                  </a:cubicBezTo>
                  <a:cubicBezTo>
                    <a:pt x="3388652" y="575444"/>
                    <a:pt x="3506849" y="566057"/>
                    <a:pt x="3526971" y="566057"/>
                  </a:cubicBezTo>
                </a:path>
              </a:pathLst>
            </a:custGeom>
            <a:noFill/>
            <a:ln w="508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6794615" y="4408053"/>
              <a:ext cx="319088" cy="18466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5610891" y="4779380"/>
              <a:ext cx="319088" cy="18466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4805605" y="4303735"/>
              <a:ext cx="319088" cy="18466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3735069" y="4792400"/>
              <a:ext cx="319088" cy="18466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5079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r>
              <a:rPr lang="en-US" dirty="0" smtClean="0"/>
              <a:t> -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Times New Roman" charset="0"/>
              <a:buChar char="•"/>
              <a:defRPr/>
            </a:pPr>
            <a:r>
              <a:rPr lang="en-US" b="1" dirty="0"/>
              <a:t>Protection</a:t>
            </a:r>
            <a:r>
              <a:rPr lang="en-US" dirty="0"/>
              <a:t>: Cushions the plasma membrane and protects it from chemical injury</a:t>
            </a:r>
          </a:p>
          <a:p>
            <a:pPr>
              <a:buFont typeface="Times New Roman" charset="0"/>
              <a:buChar char="•"/>
              <a:defRPr/>
            </a:pPr>
            <a:r>
              <a:rPr lang="en-US" b="1" dirty="0"/>
              <a:t>Immunity to infection</a:t>
            </a:r>
            <a:r>
              <a:rPr lang="en-US" dirty="0"/>
              <a:t>: Enables the immune system to recognize and selectively attack foreign organisms</a:t>
            </a:r>
          </a:p>
          <a:p>
            <a:pPr>
              <a:buFont typeface="Times New Roman" charset="0"/>
              <a:buChar char="•"/>
              <a:defRPr/>
            </a:pPr>
            <a:r>
              <a:rPr lang="en-US" b="1" dirty="0"/>
              <a:t>Defense against cancer</a:t>
            </a:r>
            <a:r>
              <a:rPr lang="en-US" dirty="0"/>
              <a:t>: Changes in the </a:t>
            </a:r>
            <a:r>
              <a:rPr lang="en-US" dirty="0" err="1"/>
              <a:t>glycocalyx</a:t>
            </a:r>
            <a:r>
              <a:rPr lang="en-US" dirty="0"/>
              <a:t> of neoplastic cells enable the immune system to recognize and destroy them</a:t>
            </a:r>
          </a:p>
          <a:p>
            <a:pPr>
              <a:buFont typeface="Times New Roman" charset="0"/>
              <a:buChar char="•"/>
              <a:defRPr/>
            </a:pPr>
            <a:r>
              <a:rPr lang="en-US" b="1" dirty="0"/>
              <a:t>Transplant compatibility</a:t>
            </a:r>
            <a:r>
              <a:rPr lang="en-US" dirty="0"/>
              <a:t>: Forms the basis for compatibility of blood transfusions, grafts and organ transplants</a:t>
            </a:r>
          </a:p>
          <a:p>
            <a:pPr>
              <a:buFont typeface="Times New Roman" charset="0"/>
              <a:buChar char="•"/>
              <a:defRPr/>
            </a:pPr>
            <a:r>
              <a:rPr lang="en-US" b="1" dirty="0"/>
              <a:t>Cell adhesion</a:t>
            </a:r>
            <a:r>
              <a:rPr lang="en-US" dirty="0"/>
              <a:t>: Binds cells together so that tissues do not fall apart</a:t>
            </a:r>
          </a:p>
          <a:p>
            <a:pPr>
              <a:buFont typeface="Times New Roman" charset="0"/>
              <a:buChar char="•"/>
              <a:defRPr/>
            </a:pPr>
            <a:r>
              <a:rPr lang="en-US" b="1" dirty="0"/>
              <a:t>Inflammation regulation</a:t>
            </a:r>
            <a:r>
              <a:rPr lang="en-US" dirty="0"/>
              <a:t>: </a:t>
            </a:r>
            <a:r>
              <a:rPr lang="en-US" dirty="0" err="1"/>
              <a:t>Glycocalyx</a:t>
            </a:r>
            <a:r>
              <a:rPr lang="en-US" dirty="0"/>
              <a:t> coating on endothelial walls in blood vessels prevents leukocytes from rolling/binding in healthy states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7060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Glycocalyx</a:t>
            </a:r>
            <a:r>
              <a:rPr lang="en-US" dirty="0"/>
              <a:t>/ESL thickness is substantially greater than endothelial cell (EC) </a:t>
            </a:r>
            <a:r>
              <a:rPr lang="en-US" dirty="0" smtClean="0"/>
              <a:t>thickness</a:t>
            </a:r>
          </a:p>
          <a:p>
            <a:r>
              <a:rPr lang="en-US" dirty="0"/>
              <a:t>700 ~ 1000 mL of “non-circulatory” plasma </a:t>
            </a:r>
            <a:r>
              <a:rPr lang="en-US" dirty="0" smtClean="0"/>
              <a:t>fixed within</a:t>
            </a:r>
          </a:p>
          <a:p>
            <a:pPr lvl="1"/>
            <a:r>
              <a:rPr lang="en-US" dirty="0" smtClean="0"/>
              <a:t>Adult human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5858" y="3232337"/>
            <a:ext cx="4314825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5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interactions between GAGs and proteins </a:t>
            </a:r>
            <a:r>
              <a:rPr lang="en-US" dirty="0" smtClean="0"/>
              <a:t>is </a:t>
            </a:r>
            <a:r>
              <a:rPr lang="en-US" dirty="0"/>
              <a:t>highly </a:t>
            </a:r>
            <a:r>
              <a:rPr lang="en-US" dirty="0" smtClean="0"/>
              <a:t>dependent on </a:t>
            </a:r>
            <a:r>
              <a:rPr lang="en-US" dirty="0"/>
              <a:t>the conditions of their local </a:t>
            </a:r>
            <a:r>
              <a:rPr lang="en-US" dirty="0" smtClean="0"/>
              <a:t>microenvironment</a:t>
            </a:r>
          </a:p>
          <a:p>
            <a:pPr lvl="1"/>
            <a:r>
              <a:rPr lang="en-US" dirty="0" smtClean="0"/>
              <a:t>Cation </a:t>
            </a:r>
            <a:r>
              <a:rPr lang="en-US" dirty="0"/>
              <a:t>content </a:t>
            </a:r>
            <a:r>
              <a:rPr lang="en-US" dirty="0" smtClean="0"/>
              <a:t>and concentration</a:t>
            </a:r>
            <a:r>
              <a:rPr lang="en-US" dirty="0"/>
              <a:t>, and pH </a:t>
            </a:r>
            <a:endParaRPr lang="en-US" dirty="0" smtClean="0"/>
          </a:p>
          <a:p>
            <a:r>
              <a:rPr lang="en-US" dirty="0" smtClean="0"/>
              <a:t>Endothelial cells actively </a:t>
            </a:r>
            <a:r>
              <a:rPr lang="en-US" dirty="0"/>
              <a:t>regulate the content </a:t>
            </a:r>
            <a:r>
              <a:rPr lang="en-US" dirty="0" smtClean="0"/>
              <a:t>and physicochemical </a:t>
            </a:r>
            <a:r>
              <a:rPr lang="en-US" dirty="0"/>
              <a:t>properties of GAGs on their surface </a:t>
            </a:r>
            <a:endParaRPr lang="en-US" dirty="0" smtClean="0"/>
          </a:p>
          <a:p>
            <a:r>
              <a:rPr lang="en-US" dirty="0" smtClean="0"/>
              <a:t>High </a:t>
            </a:r>
            <a:r>
              <a:rPr lang="en-US" dirty="0"/>
              <a:t>rates of </a:t>
            </a:r>
            <a:r>
              <a:rPr lang="en-US" dirty="0" smtClean="0"/>
              <a:t>continuous metabolic </a:t>
            </a:r>
            <a:r>
              <a:rPr lang="en-US" dirty="0"/>
              <a:t>turnover that allow adaptation to changes in the local </a:t>
            </a:r>
            <a:r>
              <a:rPr lang="en-US" dirty="0" smtClean="0"/>
              <a:t>environment</a:t>
            </a:r>
          </a:p>
          <a:p>
            <a:r>
              <a:rPr lang="en-US" dirty="0" err="1" smtClean="0"/>
              <a:t>Glycocalyx</a:t>
            </a:r>
            <a:r>
              <a:rPr lang="en-US" dirty="0" smtClean="0"/>
              <a:t> matrix  and endothelial permeability also changes based on type of vessel/location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29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4812"/>
            <a:ext cx="12199096" cy="652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r>
              <a:rPr lang="en-US" dirty="0" smtClean="0"/>
              <a:t> - GAGs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GAGs are linear </a:t>
            </a:r>
            <a:r>
              <a:rPr lang="en-US" dirty="0" err="1"/>
              <a:t>polydisperse</a:t>
            </a:r>
            <a:r>
              <a:rPr lang="en-US" dirty="0"/>
              <a:t> </a:t>
            </a:r>
            <a:r>
              <a:rPr lang="en-US" dirty="0" err="1"/>
              <a:t>heteropolysaccharides</a:t>
            </a:r>
            <a:r>
              <a:rPr lang="en-US" dirty="0"/>
              <a:t>, characterized by distinct </a:t>
            </a:r>
            <a:r>
              <a:rPr lang="en-US" dirty="0" smtClean="0"/>
              <a:t>disaccharide unit repeats</a:t>
            </a:r>
          </a:p>
          <a:p>
            <a:r>
              <a:rPr lang="en-US" dirty="0"/>
              <a:t>Specific combinations of these give rise to </a:t>
            </a:r>
            <a:r>
              <a:rPr lang="en-US" dirty="0" smtClean="0"/>
              <a:t>different GAG families</a:t>
            </a:r>
            <a:r>
              <a:rPr lang="en-US" dirty="0"/>
              <a:t>, such as </a:t>
            </a:r>
            <a:endParaRPr lang="en-US" dirty="0" smtClean="0"/>
          </a:p>
          <a:p>
            <a:pPr lvl="1"/>
            <a:r>
              <a:rPr lang="en-US" dirty="0" err="1"/>
              <a:t>H</a:t>
            </a:r>
            <a:r>
              <a:rPr lang="en-US" dirty="0" err="1" smtClean="0"/>
              <a:t>eparan</a:t>
            </a:r>
            <a:r>
              <a:rPr lang="en-US" dirty="0" smtClean="0"/>
              <a:t> </a:t>
            </a:r>
            <a:r>
              <a:rPr lang="en-US" dirty="0"/>
              <a:t>sulfate (HS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Chondroitin </a:t>
            </a:r>
            <a:r>
              <a:rPr lang="en-US" dirty="0"/>
              <a:t>sulfate (CS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Hyaluronic </a:t>
            </a:r>
            <a:r>
              <a:rPr lang="en-US" dirty="0"/>
              <a:t>acid or </a:t>
            </a:r>
            <a:r>
              <a:rPr lang="en-US" dirty="0" err="1"/>
              <a:t>hyaluronan</a:t>
            </a:r>
            <a:r>
              <a:rPr lang="en-US" dirty="0"/>
              <a:t> (HA) </a:t>
            </a:r>
            <a:endParaRPr lang="en-US" dirty="0" smtClean="0"/>
          </a:p>
          <a:p>
            <a:r>
              <a:rPr lang="en-US" dirty="0"/>
              <a:t>Proteoglycans are </a:t>
            </a:r>
            <a:r>
              <a:rPr lang="en-US" dirty="0" smtClean="0"/>
              <a:t>proteins that </a:t>
            </a:r>
            <a:r>
              <a:rPr lang="en-US" dirty="0"/>
              <a:t>contain specific sites where sulfated GAGs are covalently attached</a:t>
            </a:r>
          </a:p>
        </p:txBody>
      </p:sp>
    </p:spTree>
    <p:extLst>
      <p:ext uri="{BB962C8B-B14F-4D97-AF65-F5344CB8AC3E}">
        <p14:creationId xmlns:p14="http://schemas.microsoft.com/office/powerpoint/2010/main" val="174041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Glycocalyx</a:t>
            </a:r>
            <a:r>
              <a:rPr lang="en-US" dirty="0"/>
              <a:t> - </a:t>
            </a:r>
            <a:r>
              <a:rPr lang="en-US" dirty="0" smtClean="0"/>
              <a:t>GAGs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Heparan</a:t>
            </a:r>
            <a:r>
              <a:rPr lang="en-US" dirty="0"/>
              <a:t> </a:t>
            </a:r>
            <a:r>
              <a:rPr lang="en-US" dirty="0" smtClean="0"/>
              <a:t>sulfate serves </a:t>
            </a:r>
            <a:r>
              <a:rPr lang="en-US" dirty="0"/>
              <a:t>as a dominant structural component in the </a:t>
            </a:r>
            <a:r>
              <a:rPr lang="en-US" dirty="0" err="1"/>
              <a:t>glycocalyx</a:t>
            </a:r>
            <a:endParaRPr lang="en-US" dirty="0"/>
          </a:p>
          <a:p>
            <a:r>
              <a:rPr lang="en-US" dirty="0" smtClean="0"/>
              <a:t>Chondroitin </a:t>
            </a:r>
            <a:r>
              <a:rPr lang="en-US" dirty="0"/>
              <a:t>sulfate and </a:t>
            </a:r>
            <a:r>
              <a:rPr lang="en-US" dirty="0" err="1"/>
              <a:t>hyaluronan</a:t>
            </a:r>
            <a:r>
              <a:rPr lang="en-US" dirty="0"/>
              <a:t> </a:t>
            </a:r>
            <a:r>
              <a:rPr lang="en-US" dirty="0" smtClean="0"/>
              <a:t>contribute significantly </a:t>
            </a:r>
            <a:r>
              <a:rPr lang="en-US" dirty="0"/>
              <a:t>to vascular </a:t>
            </a:r>
            <a:r>
              <a:rPr lang="en-US" dirty="0" smtClean="0"/>
              <a:t>permeability</a:t>
            </a:r>
          </a:p>
          <a:p>
            <a:r>
              <a:rPr lang="en-US" dirty="0" err="1"/>
              <a:t>Hyaluronan</a:t>
            </a:r>
            <a:r>
              <a:rPr lang="en-US" dirty="0"/>
              <a:t> is </a:t>
            </a:r>
            <a:r>
              <a:rPr lang="en-US" dirty="0" smtClean="0"/>
              <a:t>the only </a:t>
            </a:r>
            <a:r>
              <a:rPr lang="en-US" dirty="0"/>
              <a:t>GAG that is not covalently linked to other proteins </a:t>
            </a:r>
            <a:r>
              <a:rPr lang="en-US" dirty="0" smtClean="0"/>
              <a:t>and has </a:t>
            </a:r>
            <a:r>
              <a:rPr lang="en-US" dirty="0"/>
              <a:t>no negatively charged sulfate </a:t>
            </a:r>
            <a:r>
              <a:rPr lang="en-US" dirty="0" smtClean="0"/>
              <a:t>groups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99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Glycocalyx</a:t>
            </a:r>
            <a:r>
              <a:rPr lang="en-US" dirty="0"/>
              <a:t> - </a:t>
            </a:r>
            <a:r>
              <a:rPr lang="en-US" dirty="0" smtClean="0"/>
              <a:t>PGs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069717" cy="4195481"/>
          </a:xfrm>
        </p:spPr>
        <p:txBody>
          <a:bodyPr/>
          <a:lstStyle/>
          <a:p>
            <a:r>
              <a:rPr lang="en-US" dirty="0" smtClean="0"/>
              <a:t>Endothelial-bound glycoproteins </a:t>
            </a:r>
            <a:r>
              <a:rPr lang="en-US" dirty="0"/>
              <a:t>and proteoglycans including the </a:t>
            </a:r>
            <a:r>
              <a:rPr lang="en-US" dirty="0" err="1" smtClean="0"/>
              <a:t>syndecan</a:t>
            </a:r>
            <a:r>
              <a:rPr lang="en-US" dirty="0" smtClean="0"/>
              <a:t> and </a:t>
            </a:r>
            <a:r>
              <a:rPr lang="en-US" dirty="0" err="1"/>
              <a:t>glypican</a:t>
            </a:r>
            <a:r>
              <a:rPr lang="en-US" dirty="0"/>
              <a:t> families </a:t>
            </a:r>
            <a:endParaRPr lang="en-US" dirty="0" smtClean="0"/>
          </a:p>
          <a:p>
            <a:r>
              <a:rPr lang="en-US" dirty="0" smtClean="0"/>
              <a:t>Carry </a:t>
            </a:r>
            <a:r>
              <a:rPr lang="en-US" dirty="0"/>
              <a:t>negatively charged </a:t>
            </a:r>
            <a:r>
              <a:rPr lang="en-US" dirty="0" smtClean="0"/>
              <a:t>GAG side chains</a:t>
            </a:r>
          </a:p>
          <a:p>
            <a:r>
              <a:rPr lang="en-US" dirty="0" smtClean="0"/>
              <a:t>The core protein groups span the cell membrane (</a:t>
            </a:r>
            <a:r>
              <a:rPr lang="en-US" dirty="0" err="1" smtClean="0"/>
              <a:t>syndecans</a:t>
            </a:r>
            <a:r>
              <a:rPr lang="en-US" dirty="0" smtClean="0"/>
              <a:t>) or insert into the membrane with a glycosylphosphatidylinositol anchor (</a:t>
            </a:r>
            <a:r>
              <a:rPr lang="en-US" dirty="0" err="1" smtClean="0"/>
              <a:t>glypicans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0" y="6139542"/>
            <a:ext cx="12192000" cy="1314921"/>
          </a:xfrm>
          <a:prstGeom prst="roundRect">
            <a:avLst/>
          </a:prstGeom>
          <a:solidFill>
            <a:srgbClr val="FFFF99"/>
          </a:solidFill>
          <a:ln w="254000">
            <a:solidFill>
              <a:schemeClr val="bg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8577920" y="1853248"/>
            <a:ext cx="1190218" cy="1045029"/>
            <a:chOff x="3309211" y="4455886"/>
            <a:chExt cx="1190218" cy="1045029"/>
          </a:xfrm>
        </p:grpSpPr>
        <p:sp>
          <p:nvSpPr>
            <p:cNvPr id="5" name="Oval 4"/>
            <p:cNvSpPr/>
            <p:nvPr/>
          </p:nvSpPr>
          <p:spPr>
            <a:xfrm>
              <a:off x="3744686" y="5370286"/>
              <a:ext cx="130628" cy="130629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3788183" y="4455886"/>
              <a:ext cx="246788" cy="957943"/>
            </a:xfrm>
            <a:custGeom>
              <a:avLst/>
              <a:gdLst>
                <a:gd name="connsiteX0" fmla="*/ 43588 w 246788"/>
                <a:gd name="connsiteY0" fmla="*/ 957943 h 957943"/>
                <a:gd name="connsiteX1" fmla="*/ 46 w 246788"/>
                <a:gd name="connsiteY1" fmla="*/ 551543 h 957943"/>
                <a:gd name="connsiteX2" fmla="*/ 43588 w 246788"/>
                <a:gd name="connsiteY2" fmla="*/ 464457 h 957943"/>
                <a:gd name="connsiteX3" fmla="*/ 87131 w 246788"/>
                <a:gd name="connsiteY3" fmla="*/ 435428 h 957943"/>
                <a:gd name="connsiteX4" fmla="*/ 174217 w 246788"/>
                <a:gd name="connsiteY4" fmla="*/ 362857 h 957943"/>
                <a:gd name="connsiteX5" fmla="*/ 246788 w 246788"/>
                <a:gd name="connsiteY5" fmla="*/ 232228 h 957943"/>
                <a:gd name="connsiteX6" fmla="*/ 217760 w 246788"/>
                <a:gd name="connsiteY6" fmla="*/ 29028 h 957943"/>
                <a:gd name="connsiteX7" fmla="*/ 203246 w 246788"/>
                <a:gd name="connsiteY7" fmla="*/ 0 h 95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788" h="957943">
                  <a:moveTo>
                    <a:pt x="43588" y="957943"/>
                  </a:moveTo>
                  <a:cubicBezTo>
                    <a:pt x="29074" y="822476"/>
                    <a:pt x="8817" y="687502"/>
                    <a:pt x="46" y="551543"/>
                  </a:cubicBezTo>
                  <a:cubicBezTo>
                    <a:pt x="-1385" y="529364"/>
                    <a:pt x="30543" y="477502"/>
                    <a:pt x="43588" y="464457"/>
                  </a:cubicBezTo>
                  <a:cubicBezTo>
                    <a:pt x="55923" y="452122"/>
                    <a:pt x="73730" y="446595"/>
                    <a:pt x="87131" y="435428"/>
                  </a:cubicBezTo>
                  <a:cubicBezTo>
                    <a:pt x="198879" y="342304"/>
                    <a:pt x="66115" y="434923"/>
                    <a:pt x="174217" y="362857"/>
                  </a:cubicBezTo>
                  <a:cubicBezTo>
                    <a:pt x="240761" y="263041"/>
                    <a:pt x="221242" y="308869"/>
                    <a:pt x="246788" y="232228"/>
                  </a:cubicBezTo>
                  <a:cubicBezTo>
                    <a:pt x="240741" y="177804"/>
                    <a:pt x="234564" y="87843"/>
                    <a:pt x="217760" y="29028"/>
                  </a:cubicBezTo>
                  <a:cubicBezTo>
                    <a:pt x="214788" y="18626"/>
                    <a:pt x="208084" y="9676"/>
                    <a:pt x="203246" y="0"/>
                  </a:cubicBezTo>
                </a:path>
              </a:pathLst>
            </a:custGeom>
            <a:noFill/>
            <a:ln w="412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4020457" y="4644571"/>
              <a:ext cx="478972" cy="87086"/>
            </a:xfrm>
            <a:custGeom>
              <a:avLst/>
              <a:gdLst>
                <a:gd name="connsiteX0" fmla="*/ 0 w 478972"/>
                <a:gd name="connsiteY0" fmla="*/ 87086 h 87086"/>
                <a:gd name="connsiteX1" fmla="*/ 101600 w 478972"/>
                <a:gd name="connsiteY1" fmla="*/ 72572 h 87086"/>
                <a:gd name="connsiteX2" fmla="*/ 188686 w 478972"/>
                <a:gd name="connsiteY2" fmla="*/ 14515 h 87086"/>
                <a:gd name="connsiteX3" fmla="*/ 232229 w 478972"/>
                <a:gd name="connsiteY3" fmla="*/ 0 h 87086"/>
                <a:gd name="connsiteX4" fmla="*/ 391886 w 478972"/>
                <a:gd name="connsiteY4" fmla="*/ 14515 h 87086"/>
                <a:gd name="connsiteX5" fmla="*/ 435429 w 478972"/>
                <a:gd name="connsiteY5" fmla="*/ 58058 h 87086"/>
                <a:gd name="connsiteX6" fmla="*/ 478972 w 478972"/>
                <a:gd name="connsiteY6" fmla="*/ 87086 h 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8972" h="87086">
                  <a:moveTo>
                    <a:pt x="0" y="87086"/>
                  </a:moveTo>
                  <a:cubicBezTo>
                    <a:pt x="33867" y="82248"/>
                    <a:pt x="69670" y="84853"/>
                    <a:pt x="101600" y="72572"/>
                  </a:cubicBezTo>
                  <a:cubicBezTo>
                    <a:pt x="134163" y="60048"/>
                    <a:pt x="155588" y="25548"/>
                    <a:pt x="188686" y="14515"/>
                  </a:cubicBezTo>
                  <a:lnTo>
                    <a:pt x="232229" y="0"/>
                  </a:lnTo>
                  <a:cubicBezTo>
                    <a:pt x="285448" y="4838"/>
                    <a:pt x="340504" y="-166"/>
                    <a:pt x="391886" y="14515"/>
                  </a:cubicBezTo>
                  <a:cubicBezTo>
                    <a:pt x="411623" y="20154"/>
                    <a:pt x="419660" y="44917"/>
                    <a:pt x="435429" y="58058"/>
                  </a:cubicBezTo>
                  <a:cubicBezTo>
                    <a:pt x="448830" y="69225"/>
                    <a:pt x="478972" y="87086"/>
                    <a:pt x="478972" y="87086"/>
                  </a:cubicBezTo>
                </a:path>
              </a:pathLst>
            </a:custGeom>
            <a:noFill/>
            <a:ln w="412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3309211" y="4869543"/>
              <a:ext cx="478972" cy="87086"/>
            </a:xfrm>
            <a:custGeom>
              <a:avLst/>
              <a:gdLst>
                <a:gd name="connsiteX0" fmla="*/ 0 w 478972"/>
                <a:gd name="connsiteY0" fmla="*/ 87086 h 87086"/>
                <a:gd name="connsiteX1" fmla="*/ 101600 w 478972"/>
                <a:gd name="connsiteY1" fmla="*/ 72572 h 87086"/>
                <a:gd name="connsiteX2" fmla="*/ 188686 w 478972"/>
                <a:gd name="connsiteY2" fmla="*/ 14515 h 87086"/>
                <a:gd name="connsiteX3" fmla="*/ 232229 w 478972"/>
                <a:gd name="connsiteY3" fmla="*/ 0 h 87086"/>
                <a:gd name="connsiteX4" fmla="*/ 391886 w 478972"/>
                <a:gd name="connsiteY4" fmla="*/ 14515 h 87086"/>
                <a:gd name="connsiteX5" fmla="*/ 435429 w 478972"/>
                <a:gd name="connsiteY5" fmla="*/ 58058 h 87086"/>
                <a:gd name="connsiteX6" fmla="*/ 478972 w 478972"/>
                <a:gd name="connsiteY6" fmla="*/ 87086 h 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8972" h="87086">
                  <a:moveTo>
                    <a:pt x="0" y="87086"/>
                  </a:moveTo>
                  <a:cubicBezTo>
                    <a:pt x="33867" y="82248"/>
                    <a:pt x="69670" y="84853"/>
                    <a:pt x="101600" y="72572"/>
                  </a:cubicBezTo>
                  <a:cubicBezTo>
                    <a:pt x="134163" y="60048"/>
                    <a:pt x="155588" y="25548"/>
                    <a:pt x="188686" y="14515"/>
                  </a:cubicBezTo>
                  <a:lnTo>
                    <a:pt x="232229" y="0"/>
                  </a:lnTo>
                  <a:cubicBezTo>
                    <a:pt x="285448" y="4838"/>
                    <a:pt x="340504" y="-166"/>
                    <a:pt x="391886" y="14515"/>
                  </a:cubicBezTo>
                  <a:cubicBezTo>
                    <a:pt x="411623" y="20154"/>
                    <a:pt x="419660" y="44917"/>
                    <a:pt x="435429" y="58058"/>
                  </a:cubicBezTo>
                  <a:cubicBezTo>
                    <a:pt x="448830" y="69225"/>
                    <a:pt x="478972" y="87086"/>
                    <a:pt x="478972" y="87086"/>
                  </a:cubicBezTo>
                </a:path>
              </a:pathLst>
            </a:custGeom>
            <a:noFill/>
            <a:ln w="412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690892" y="5403040"/>
            <a:ext cx="1190218" cy="1045029"/>
            <a:chOff x="3309211" y="4455886"/>
            <a:chExt cx="1190218" cy="1045029"/>
          </a:xfrm>
        </p:grpSpPr>
        <p:sp>
          <p:nvSpPr>
            <p:cNvPr id="13" name="Oval 12"/>
            <p:cNvSpPr/>
            <p:nvPr/>
          </p:nvSpPr>
          <p:spPr>
            <a:xfrm>
              <a:off x="3744686" y="5370286"/>
              <a:ext cx="130628" cy="130629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3788183" y="4455886"/>
              <a:ext cx="246788" cy="957943"/>
            </a:xfrm>
            <a:custGeom>
              <a:avLst/>
              <a:gdLst>
                <a:gd name="connsiteX0" fmla="*/ 43588 w 246788"/>
                <a:gd name="connsiteY0" fmla="*/ 957943 h 957943"/>
                <a:gd name="connsiteX1" fmla="*/ 46 w 246788"/>
                <a:gd name="connsiteY1" fmla="*/ 551543 h 957943"/>
                <a:gd name="connsiteX2" fmla="*/ 43588 w 246788"/>
                <a:gd name="connsiteY2" fmla="*/ 464457 h 957943"/>
                <a:gd name="connsiteX3" fmla="*/ 87131 w 246788"/>
                <a:gd name="connsiteY3" fmla="*/ 435428 h 957943"/>
                <a:gd name="connsiteX4" fmla="*/ 174217 w 246788"/>
                <a:gd name="connsiteY4" fmla="*/ 362857 h 957943"/>
                <a:gd name="connsiteX5" fmla="*/ 246788 w 246788"/>
                <a:gd name="connsiteY5" fmla="*/ 232228 h 957943"/>
                <a:gd name="connsiteX6" fmla="*/ 217760 w 246788"/>
                <a:gd name="connsiteY6" fmla="*/ 29028 h 957943"/>
                <a:gd name="connsiteX7" fmla="*/ 203246 w 246788"/>
                <a:gd name="connsiteY7" fmla="*/ 0 h 95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788" h="957943">
                  <a:moveTo>
                    <a:pt x="43588" y="957943"/>
                  </a:moveTo>
                  <a:cubicBezTo>
                    <a:pt x="29074" y="822476"/>
                    <a:pt x="8817" y="687502"/>
                    <a:pt x="46" y="551543"/>
                  </a:cubicBezTo>
                  <a:cubicBezTo>
                    <a:pt x="-1385" y="529364"/>
                    <a:pt x="30543" y="477502"/>
                    <a:pt x="43588" y="464457"/>
                  </a:cubicBezTo>
                  <a:cubicBezTo>
                    <a:pt x="55923" y="452122"/>
                    <a:pt x="73730" y="446595"/>
                    <a:pt x="87131" y="435428"/>
                  </a:cubicBezTo>
                  <a:cubicBezTo>
                    <a:pt x="198879" y="342304"/>
                    <a:pt x="66115" y="434923"/>
                    <a:pt x="174217" y="362857"/>
                  </a:cubicBezTo>
                  <a:cubicBezTo>
                    <a:pt x="240761" y="263041"/>
                    <a:pt x="221242" y="308869"/>
                    <a:pt x="246788" y="232228"/>
                  </a:cubicBezTo>
                  <a:cubicBezTo>
                    <a:pt x="240741" y="177804"/>
                    <a:pt x="234564" y="87843"/>
                    <a:pt x="217760" y="29028"/>
                  </a:cubicBezTo>
                  <a:cubicBezTo>
                    <a:pt x="214788" y="18626"/>
                    <a:pt x="208084" y="9676"/>
                    <a:pt x="203246" y="0"/>
                  </a:cubicBezTo>
                </a:path>
              </a:pathLst>
            </a:custGeom>
            <a:noFill/>
            <a:ln w="412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4020457" y="4644571"/>
              <a:ext cx="478972" cy="87086"/>
            </a:xfrm>
            <a:custGeom>
              <a:avLst/>
              <a:gdLst>
                <a:gd name="connsiteX0" fmla="*/ 0 w 478972"/>
                <a:gd name="connsiteY0" fmla="*/ 87086 h 87086"/>
                <a:gd name="connsiteX1" fmla="*/ 101600 w 478972"/>
                <a:gd name="connsiteY1" fmla="*/ 72572 h 87086"/>
                <a:gd name="connsiteX2" fmla="*/ 188686 w 478972"/>
                <a:gd name="connsiteY2" fmla="*/ 14515 h 87086"/>
                <a:gd name="connsiteX3" fmla="*/ 232229 w 478972"/>
                <a:gd name="connsiteY3" fmla="*/ 0 h 87086"/>
                <a:gd name="connsiteX4" fmla="*/ 391886 w 478972"/>
                <a:gd name="connsiteY4" fmla="*/ 14515 h 87086"/>
                <a:gd name="connsiteX5" fmla="*/ 435429 w 478972"/>
                <a:gd name="connsiteY5" fmla="*/ 58058 h 87086"/>
                <a:gd name="connsiteX6" fmla="*/ 478972 w 478972"/>
                <a:gd name="connsiteY6" fmla="*/ 87086 h 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8972" h="87086">
                  <a:moveTo>
                    <a:pt x="0" y="87086"/>
                  </a:moveTo>
                  <a:cubicBezTo>
                    <a:pt x="33867" y="82248"/>
                    <a:pt x="69670" y="84853"/>
                    <a:pt x="101600" y="72572"/>
                  </a:cubicBezTo>
                  <a:cubicBezTo>
                    <a:pt x="134163" y="60048"/>
                    <a:pt x="155588" y="25548"/>
                    <a:pt x="188686" y="14515"/>
                  </a:cubicBezTo>
                  <a:lnTo>
                    <a:pt x="232229" y="0"/>
                  </a:lnTo>
                  <a:cubicBezTo>
                    <a:pt x="285448" y="4838"/>
                    <a:pt x="340504" y="-166"/>
                    <a:pt x="391886" y="14515"/>
                  </a:cubicBezTo>
                  <a:cubicBezTo>
                    <a:pt x="411623" y="20154"/>
                    <a:pt x="419660" y="44917"/>
                    <a:pt x="435429" y="58058"/>
                  </a:cubicBezTo>
                  <a:cubicBezTo>
                    <a:pt x="448830" y="69225"/>
                    <a:pt x="478972" y="87086"/>
                    <a:pt x="478972" y="87086"/>
                  </a:cubicBezTo>
                </a:path>
              </a:pathLst>
            </a:custGeom>
            <a:noFill/>
            <a:ln w="412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3309211" y="4869543"/>
              <a:ext cx="478972" cy="87086"/>
            </a:xfrm>
            <a:custGeom>
              <a:avLst/>
              <a:gdLst>
                <a:gd name="connsiteX0" fmla="*/ 0 w 478972"/>
                <a:gd name="connsiteY0" fmla="*/ 87086 h 87086"/>
                <a:gd name="connsiteX1" fmla="*/ 101600 w 478972"/>
                <a:gd name="connsiteY1" fmla="*/ 72572 h 87086"/>
                <a:gd name="connsiteX2" fmla="*/ 188686 w 478972"/>
                <a:gd name="connsiteY2" fmla="*/ 14515 h 87086"/>
                <a:gd name="connsiteX3" fmla="*/ 232229 w 478972"/>
                <a:gd name="connsiteY3" fmla="*/ 0 h 87086"/>
                <a:gd name="connsiteX4" fmla="*/ 391886 w 478972"/>
                <a:gd name="connsiteY4" fmla="*/ 14515 h 87086"/>
                <a:gd name="connsiteX5" fmla="*/ 435429 w 478972"/>
                <a:gd name="connsiteY5" fmla="*/ 58058 h 87086"/>
                <a:gd name="connsiteX6" fmla="*/ 478972 w 478972"/>
                <a:gd name="connsiteY6" fmla="*/ 87086 h 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8972" h="87086">
                  <a:moveTo>
                    <a:pt x="0" y="87086"/>
                  </a:moveTo>
                  <a:cubicBezTo>
                    <a:pt x="33867" y="82248"/>
                    <a:pt x="69670" y="84853"/>
                    <a:pt x="101600" y="72572"/>
                  </a:cubicBezTo>
                  <a:cubicBezTo>
                    <a:pt x="134163" y="60048"/>
                    <a:pt x="155588" y="25548"/>
                    <a:pt x="188686" y="14515"/>
                  </a:cubicBezTo>
                  <a:lnTo>
                    <a:pt x="232229" y="0"/>
                  </a:lnTo>
                  <a:cubicBezTo>
                    <a:pt x="285448" y="4838"/>
                    <a:pt x="340504" y="-166"/>
                    <a:pt x="391886" y="14515"/>
                  </a:cubicBezTo>
                  <a:cubicBezTo>
                    <a:pt x="411623" y="20154"/>
                    <a:pt x="419660" y="44917"/>
                    <a:pt x="435429" y="58058"/>
                  </a:cubicBezTo>
                  <a:cubicBezTo>
                    <a:pt x="448830" y="69225"/>
                    <a:pt x="478972" y="87086"/>
                    <a:pt x="478972" y="87086"/>
                  </a:cubicBezTo>
                </a:path>
              </a:pathLst>
            </a:custGeom>
            <a:noFill/>
            <a:ln w="412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05782" y="5403040"/>
            <a:ext cx="1190218" cy="1045029"/>
            <a:chOff x="3309211" y="4455886"/>
            <a:chExt cx="1190218" cy="1045029"/>
          </a:xfrm>
        </p:grpSpPr>
        <p:sp>
          <p:nvSpPr>
            <p:cNvPr id="18" name="Oval 17"/>
            <p:cNvSpPr/>
            <p:nvPr/>
          </p:nvSpPr>
          <p:spPr>
            <a:xfrm>
              <a:off x="3744686" y="5370286"/>
              <a:ext cx="130628" cy="130629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3788183" y="4455886"/>
              <a:ext cx="246788" cy="957943"/>
            </a:xfrm>
            <a:custGeom>
              <a:avLst/>
              <a:gdLst>
                <a:gd name="connsiteX0" fmla="*/ 43588 w 246788"/>
                <a:gd name="connsiteY0" fmla="*/ 957943 h 957943"/>
                <a:gd name="connsiteX1" fmla="*/ 46 w 246788"/>
                <a:gd name="connsiteY1" fmla="*/ 551543 h 957943"/>
                <a:gd name="connsiteX2" fmla="*/ 43588 w 246788"/>
                <a:gd name="connsiteY2" fmla="*/ 464457 h 957943"/>
                <a:gd name="connsiteX3" fmla="*/ 87131 w 246788"/>
                <a:gd name="connsiteY3" fmla="*/ 435428 h 957943"/>
                <a:gd name="connsiteX4" fmla="*/ 174217 w 246788"/>
                <a:gd name="connsiteY4" fmla="*/ 362857 h 957943"/>
                <a:gd name="connsiteX5" fmla="*/ 246788 w 246788"/>
                <a:gd name="connsiteY5" fmla="*/ 232228 h 957943"/>
                <a:gd name="connsiteX6" fmla="*/ 217760 w 246788"/>
                <a:gd name="connsiteY6" fmla="*/ 29028 h 957943"/>
                <a:gd name="connsiteX7" fmla="*/ 203246 w 246788"/>
                <a:gd name="connsiteY7" fmla="*/ 0 h 95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788" h="957943">
                  <a:moveTo>
                    <a:pt x="43588" y="957943"/>
                  </a:moveTo>
                  <a:cubicBezTo>
                    <a:pt x="29074" y="822476"/>
                    <a:pt x="8817" y="687502"/>
                    <a:pt x="46" y="551543"/>
                  </a:cubicBezTo>
                  <a:cubicBezTo>
                    <a:pt x="-1385" y="529364"/>
                    <a:pt x="30543" y="477502"/>
                    <a:pt x="43588" y="464457"/>
                  </a:cubicBezTo>
                  <a:cubicBezTo>
                    <a:pt x="55923" y="452122"/>
                    <a:pt x="73730" y="446595"/>
                    <a:pt x="87131" y="435428"/>
                  </a:cubicBezTo>
                  <a:cubicBezTo>
                    <a:pt x="198879" y="342304"/>
                    <a:pt x="66115" y="434923"/>
                    <a:pt x="174217" y="362857"/>
                  </a:cubicBezTo>
                  <a:cubicBezTo>
                    <a:pt x="240761" y="263041"/>
                    <a:pt x="221242" y="308869"/>
                    <a:pt x="246788" y="232228"/>
                  </a:cubicBezTo>
                  <a:cubicBezTo>
                    <a:pt x="240741" y="177804"/>
                    <a:pt x="234564" y="87843"/>
                    <a:pt x="217760" y="29028"/>
                  </a:cubicBezTo>
                  <a:cubicBezTo>
                    <a:pt x="214788" y="18626"/>
                    <a:pt x="208084" y="9676"/>
                    <a:pt x="203246" y="0"/>
                  </a:cubicBezTo>
                </a:path>
              </a:pathLst>
            </a:custGeom>
            <a:noFill/>
            <a:ln w="412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4020457" y="4644571"/>
              <a:ext cx="478972" cy="87086"/>
            </a:xfrm>
            <a:custGeom>
              <a:avLst/>
              <a:gdLst>
                <a:gd name="connsiteX0" fmla="*/ 0 w 478972"/>
                <a:gd name="connsiteY0" fmla="*/ 87086 h 87086"/>
                <a:gd name="connsiteX1" fmla="*/ 101600 w 478972"/>
                <a:gd name="connsiteY1" fmla="*/ 72572 h 87086"/>
                <a:gd name="connsiteX2" fmla="*/ 188686 w 478972"/>
                <a:gd name="connsiteY2" fmla="*/ 14515 h 87086"/>
                <a:gd name="connsiteX3" fmla="*/ 232229 w 478972"/>
                <a:gd name="connsiteY3" fmla="*/ 0 h 87086"/>
                <a:gd name="connsiteX4" fmla="*/ 391886 w 478972"/>
                <a:gd name="connsiteY4" fmla="*/ 14515 h 87086"/>
                <a:gd name="connsiteX5" fmla="*/ 435429 w 478972"/>
                <a:gd name="connsiteY5" fmla="*/ 58058 h 87086"/>
                <a:gd name="connsiteX6" fmla="*/ 478972 w 478972"/>
                <a:gd name="connsiteY6" fmla="*/ 87086 h 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8972" h="87086">
                  <a:moveTo>
                    <a:pt x="0" y="87086"/>
                  </a:moveTo>
                  <a:cubicBezTo>
                    <a:pt x="33867" y="82248"/>
                    <a:pt x="69670" y="84853"/>
                    <a:pt x="101600" y="72572"/>
                  </a:cubicBezTo>
                  <a:cubicBezTo>
                    <a:pt x="134163" y="60048"/>
                    <a:pt x="155588" y="25548"/>
                    <a:pt x="188686" y="14515"/>
                  </a:cubicBezTo>
                  <a:lnTo>
                    <a:pt x="232229" y="0"/>
                  </a:lnTo>
                  <a:cubicBezTo>
                    <a:pt x="285448" y="4838"/>
                    <a:pt x="340504" y="-166"/>
                    <a:pt x="391886" y="14515"/>
                  </a:cubicBezTo>
                  <a:cubicBezTo>
                    <a:pt x="411623" y="20154"/>
                    <a:pt x="419660" y="44917"/>
                    <a:pt x="435429" y="58058"/>
                  </a:cubicBezTo>
                  <a:cubicBezTo>
                    <a:pt x="448830" y="69225"/>
                    <a:pt x="478972" y="87086"/>
                    <a:pt x="478972" y="87086"/>
                  </a:cubicBezTo>
                </a:path>
              </a:pathLst>
            </a:custGeom>
            <a:noFill/>
            <a:ln w="412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3309211" y="4869543"/>
              <a:ext cx="478972" cy="87086"/>
            </a:xfrm>
            <a:custGeom>
              <a:avLst/>
              <a:gdLst>
                <a:gd name="connsiteX0" fmla="*/ 0 w 478972"/>
                <a:gd name="connsiteY0" fmla="*/ 87086 h 87086"/>
                <a:gd name="connsiteX1" fmla="*/ 101600 w 478972"/>
                <a:gd name="connsiteY1" fmla="*/ 72572 h 87086"/>
                <a:gd name="connsiteX2" fmla="*/ 188686 w 478972"/>
                <a:gd name="connsiteY2" fmla="*/ 14515 h 87086"/>
                <a:gd name="connsiteX3" fmla="*/ 232229 w 478972"/>
                <a:gd name="connsiteY3" fmla="*/ 0 h 87086"/>
                <a:gd name="connsiteX4" fmla="*/ 391886 w 478972"/>
                <a:gd name="connsiteY4" fmla="*/ 14515 h 87086"/>
                <a:gd name="connsiteX5" fmla="*/ 435429 w 478972"/>
                <a:gd name="connsiteY5" fmla="*/ 58058 h 87086"/>
                <a:gd name="connsiteX6" fmla="*/ 478972 w 478972"/>
                <a:gd name="connsiteY6" fmla="*/ 87086 h 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8972" h="87086">
                  <a:moveTo>
                    <a:pt x="0" y="87086"/>
                  </a:moveTo>
                  <a:cubicBezTo>
                    <a:pt x="33867" y="82248"/>
                    <a:pt x="69670" y="84853"/>
                    <a:pt x="101600" y="72572"/>
                  </a:cubicBezTo>
                  <a:cubicBezTo>
                    <a:pt x="134163" y="60048"/>
                    <a:pt x="155588" y="25548"/>
                    <a:pt x="188686" y="14515"/>
                  </a:cubicBezTo>
                  <a:lnTo>
                    <a:pt x="232229" y="0"/>
                  </a:lnTo>
                  <a:cubicBezTo>
                    <a:pt x="285448" y="4838"/>
                    <a:pt x="340504" y="-166"/>
                    <a:pt x="391886" y="14515"/>
                  </a:cubicBezTo>
                  <a:cubicBezTo>
                    <a:pt x="411623" y="20154"/>
                    <a:pt x="419660" y="44917"/>
                    <a:pt x="435429" y="58058"/>
                  </a:cubicBezTo>
                  <a:cubicBezTo>
                    <a:pt x="448830" y="69225"/>
                    <a:pt x="478972" y="87086"/>
                    <a:pt x="478972" y="87086"/>
                  </a:cubicBezTo>
                </a:path>
              </a:pathLst>
            </a:custGeom>
            <a:noFill/>
            <a:ln w="412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483600" y="5457370"/>
            <a:ext cx="1190218" cy="1045029"/>
            <a:chOff x="3309211" y="4455886"/>
            <a:chExt cx="1190218" cy="1045029"/>
          </a:xfrm>
        </p:grpSpPr>
        <p:sp>
          <p:nvSpPr>
            <p:cNvPr id="23" name="Oval 22"/>
            <p:cNvSpPr/>
            <p:nvPr/>
          </p:nvSpPr>
          <p:spPr>
            <a:xfrm>
              <a:off x="3744686" y="5370286"/>
              <a:ext cx="130628" cy="130629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3788183" y="4455886"/>
              <a:ext cx="246788" cy="957943"/>
            </a:xfrm>
            <a:custGeom>
              <a:avLst/>
              <a:gdLst>
                <a:gd name="connsiteX0" fmla="*/ 43588 w 246788"/>
                <a:gd name="connsiteY0" fmla="*/ 957943 h 957943"/>
                <a:gd name="connsiteX1" fmla="*/ 46 w 246788"/>
                <a:gd name="connsiteY1" fmla="*/ 551543 h 957943"/>
                <a:gd name="connsiteX2" fmla="*/ 43588 w 246788"/>
                <a:gd name="connsiteY2" fmla="*/ 464457 h 957943"/>
                <a:gd name="connsiteX3" fmla="*/ 87131 w 246788"/>
                <a:gd name="connsiteY3" fmla="*/ 435428 h 957943"/>
                <a:gd name="connsiteX4" fmla="*/ 174217 w 246788"/>
                <a:gd name="connsiteY4" fmla="*/ 362857 h 957943"/>
                <a:gd name="connsiteX5" fmla="*/ 246788 w 246788"/>
                <a:gd name="connsiteY5" fmla="*/ 232228 h 957943"/>
                <a:gd name="connsiteX6" fmla="*/ 217760 w 246788"/>
                <a:gd name="connsiteY6" fmla="*/ 29028 h 957943"/>
                <a:gd name="connsiteX7" fmla="*/ 203246 w 246788"/>
                <a:gd name="connsiteY7" fmla="*/ 0 h 95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788" h="957943">
                  <a:moveTo>
                    <a:pt x="43588" y="957943"/>
                  </a:moveTo>
                  <a:cubicBezTo>
                    <a:pt x="29074" y="822476"/>
                    <a:pt x="8817" y="687502"/>
                    <a:pt x="46" y="551543"/>
                  </a:cubicBezTo>
                  <a:cubicBezTo>
                    <a:pt x="-1385" y="529364"/>
                    <a:pt x="30543" y="477502"/>
                    <a:pt x="43588" y="464457"/>
                  </a:cubicBezTo>
                  <a:cubicBezTo>
                    <a:pt x="55923" y="452122"/>
                    <a:pt x="73730" y="446595"/>
                    <a:pt x="87131" y="435428"/>
                  </a:cubicBezTo>
                  <a:cubicBezTo>
                    <a:pt x="198879" y="342304"/>
                    <a:pt x="66115" y="434923"/>
                    <a:pt x="174217" y="362857"/>
                  </a:cubicBezTo>
                  <a:cubicBezTo>
                    <a:pt x="240761" y="263041"/>
                    <a:pt x="221242" y="308869"/>
                    <a:pt x="246788" y="232228"/>
                  </a:cubicBezTo>
                  <a:cubicBezTo>
                    <a:pt x="240741" y="177804"/>
                    <a:pt x="234564" y="87843"/>
                    <a:pt x="217760" y="29028"/>
                  </a:cubicBezTo>
                  <a:cubicBezTo>
                    <a:pt x="214788" y="18626"/>
                    <a:pt x="208084" y="9676"/>
                    <a:pt x="203246" y="0"/>
                  </a:cubicBezTo>
                </a:path>
              </a:pathLst>
            </a:custGeom>
            <a:noFill/>
            <a:ln w="412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4020457" y="4644571"/>
              <a:ext cx="478972" cy="87086"/>
            </a:xfrm>
            <a:custGeom>
              <a:avLst/>
              <a:gdLst>
                <a:gd name="connsiteX0" fmla="*/ 0 w 478972"/>
                <a:gd name="connsiteY0" fmla="*/ 87086 h 87086"/>
                <a:gd name="connsiteX1" fmla="*/ 101600 w 478972"/>
                <a:gd name="connsiteY1" fmla="*/ 72572 h 87086"/>
                <a:gd name="connsiteX2" fmla="*/ 188686 w 478972"/>
                <a:gd name="connsiteY2" fmla="*/ 14515 h 87086"/>
                <a:gd name="connsiteX3" fmla="*/ 232229 w 478972"/>
                <a:gd name="connsiteY3" fmla="*/ 0 h 87086"/>
                <a:gd name="connsiteX4" fmla="*/ 391886 w 478972"/>
                <a:gd name="connsiteY4" fmla="*/ 14515 h 87086"/>
                <a:gd name="connsiteX5" fmla="*/ 435429 w 478972"/>
                <a:gd name="connsiteY5" fmla="*/ 58058 h 87086"/>
                <a:gd name="connsiteX6" fmla="*/ 478972 w 478972"/>
                <a:gd name="connsiteY6" fmla="*/ 87086 h 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8972" h="87086">
                  <a:moveTo>
                    <a:pt x="0" y="87086"/>
                  </a:moveTo>
                  <a:cubicBezTo>
                    <a:pt x="33867" y="82248"/>
                    <a:pt x="69670" y="84853"/>
                    <a:pt x="101600" y="72572"/>
                  </a:cubicBezTo>
                  <a:cubicBezTo>
                    <a:pt x="134163" y="60048"/>
                    <a:pt x="155588" y="25548"/>
                    <a:pt x="188686" y="14515"/>
                  </a:cubicBezTo>
                  <a:lnTo>
                    <a:pt x="232229" y="0"/>
                  </a:lnTo>
                  <a:cubicBezTo>
                    <a:pt x="285448" y="4838"/>
                    <a:pt x="340504" y="-166"/>
                    <a:pt x="391886" y="14515"/>
                  </a:cubicBezTo>
                  <a:cubicBezTo>
                    <a:pt x="411623" y="20154"/>
                    <a:pt x="419660" y="44917"/>
                    <a:pt x="435429" y="58058"/>
                  </a:cubicBezTo>
                  <a:cubicBezTo>
                    <a:pt x="448830" y="69225"/>
                    <a:pt x="478972" y="87086"/>
                    <a:pt x="478972" y="87086"/>
                  </a:cubicBezTo>
                </a:path>
              </a:pathLst>
            </a:custGeom>
            <a:noFill/>
            <a:ln w="412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3309211" y="4869543"/>
              <a:ext cx="478972" cy="87086"/>
            </a:xfrm>
            <a:custGeom>
              <a:avLst/>
              <a:gdLst>
                <a:gd name="connsiteX0" fmla="*/ 0 w 478972"/>
                <a:gd name="connsiteY0" fmla="*/ 87086 h 87086"/>
                <a:gd name="connsiteX1" fmla="*/ 101600 w 478972"/>
                <a:gd name="connsiteY1" fmla="*/ 72572 h 87086"/>
                <a:gd name="connsiteX2" fmla="*/ 188686 w 478972"/>
                <a:gd name="connsiteY2" fmla="*/ 14515 h 87086"/>
                <a:gd name="connsiteX3" fmla="*/ 232229 w 478972"/>
                <a:gd name="connsiteY3" fmla="*/ 0 h 87086"/>
                <a:gd name="connsiteX4" fmla="*/ 391886 w 478972"/>
                <a:gd name="connsiteY4" fmla="*/ 14515 h 87086"/>
                <a:gd name="connsiteX5" fmla="*/ 435429 w 478972"/>
                <a:gd name="connsiteY5" fmla="*/ 58058 h 87086"/>
                <a:gd name="connsiteX6" fmla="*/ 478972 w 478972"/>
                <a:gd name="connsiteY6" fmla="*/ 87086 h 8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8972" h="87086">
                  <a:moveTo>
                    <a:pt x="0" y="87086"/>
                  </a:moveTo>
                  <a:cubicBezTo>
                    <a:pt x="33867" y="82248"/>
                    <a:pt x="69670" y="84853"/>
                    <a:pt x="101600" y="72572"/>
                  </a:cubicBezTo>
                  <a:cubicBezTo>
                    <a:pt x="134163" y="60048"/>
                    <a:pt x="155588" y="25548"/>
                    <a:pt x="188686" y="14515"/>
                  </a:cubicBezTo>
                  <a:lnTo>
                    <a:pt x="232229" y="0"/>
                  </a:lnTo>
                  <a:cubicBezTo>
                    <a:pt x="285448" y="4838"/>
                    <a:pt x="340504" y="-166"/>
                    <a:pt x="391886" y="14515"/>
                  </a:cubicBezTo>
                  <a:cubicBezTo>
                    <a:pt x="411623" y="20154"/>
                    <a:pt x="419660" y="44917"/>
                    <a:pt x="435429" y="58058"/>
                  </a:cubicBezTo>
                  <a:cubicBezTo>
                    <a:pt x="448830" y="69225"/>
                    <a:pt x="478972" y="87086"/>
                    <a:pt x="478972" y="87086"/>
                  </a:cubicBezTo>
                </a:path>
              </a:pathLst>
            </a:custGeom>
            <a:noFill/>
            <a:ln w="412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9927771" y="2310448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Syndecan</a:t>
            </a:r>
            <a:endParaRPr lang="en-US" b="1" dirty="0"/>
          </a:p>
        </p:txBody>
      </p:sp>
      <p:grpSp>
        <p:nvGrpSpPr>
          <p:cNvPr id="33" name="Group 32"/>
          <p:cNvGrpSpPr/>
          <p:nvPr/>
        </p:nvGrpSpPr>
        <p:grpSpPr>
          <a:xfrm>
            <a:off x="8919053" y="3438280"/>
            <a:ext cx="870858" cy="696686"/>
            <a:chOff x="9978571" y="3526971"/>
            <a:chExt cx="870858" cy="696686"/>
          </a:xfrm>
        </p:grpSpPr>
        <p:sp>
          <p:nvSpPr>
            <p:cNvPr id="28" name="Freeform 27"/>
            <p:cNvSpPr/>
            <p:nvPr/>
          </p:nvSpPr>
          <p:spPr>
            <a:xfrm>
              <a:off x="10334171" y="3526971"/>
              <a:ext cx="116115" cy="696686"/>
            </a:xfrm>
            <a:custGeom>
              <a:avLst/>
              <a:gdLst>
                <a:gd name="connsiteX0" fmla="*/ 0 w 116115"/>
                <a:gd name="connsiteY0" fmla="*/ 0 h 696686"/>
                <a:gd name="connsiteX1" fmla="*/ 43543 w 116115"/>
                <a:gd name="connsiteY1" fmla="*/ 246743 h 696686"/>
                <a:gd name="connsiteX2" fmla="*/ 72572 w 116115"/>
                <a:gd name="connsiteY2" fmla="*/ 290286 h 696686"/>
                <a:gd name="connsiteX3" fmla="*/ 101600 w 116115"/>
                <a:gd name="connsiteY3" fmla="*/ 391886 h 696686"/>
                <a:gd name="connsiteX4" fmla="*/ 116115 w 116115"/>
                <a:gd name="connsiteY4" fmla="*/ 435429 h 696686"/>
                <a:gd name="connsiteX5" fmla="*/ 87086 w 116115"/>
                <a:gd name="connsiteY5" fmla="*/ 609600 h 696686"/>
                <a:gd name="connsiteX6" fmla="*/ 58058 w 116115"/>
                <a:gd name="connsiteY6" fmla="*/ 653143 h 696686"/>
                <a:gd name="connsiteX7" fmla="*/ 43543 w 116115"/>
                <a:gd name="connsiteY7" fmla="*/ 696686 h 69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115" h="696686">
                  <a:moveTo>
                    <a:pt x="0" y="0"/>
                  </a:moveTo>
                  <a:cubicBezTo>
                    <a:pt x="4405" y="39641"/>
                    <a:pt x="17108" y="207092"/>
                    <a:pt x="43543" y="246743"/>
                  </a:cubicBezTo>
                  <a:lnTo>
                    <a:pt x="72572" y="290286"/>
                  </a:lnTo>
                  <a:cubicBezTo>
                    <a:pt x="107378" y="394708"/>
                    <a:pt x="65142" y="264285"/>
                    <a:pt x="101600" y="391886"/>
                  </a:cubicBezTo>
                  <a:cubicBezTo>
                    <a:pt x="105803" y="406597"/>
                    <a:pt x="111277" y="420915"/>
                    <a:pt x="116115" y="435429"/>
                  </a:cubicBezTo>
                  <a:cubicBezTo>
                    <a:pt x="111516" y="476818"/>
                    <a:pt x="111401" y="560968"/>
                    <a:pt x="87086" y="609600"/>
                  </a:cubicBezTo>
                  <a:cubicBezTo>
                    <a:pt x="79285" y="625202"/>
                    <a:pt x="65859" y="637541"/>
                    <a:pt x="58058" y="653143"/>
                  </a:cubicBezTo>
                  <a:cubicBezTo>
                    <a:pt x="51216" y="666827"/>
                    <a:pt x="43543" y="696686"/>
                    <a:pt x="43543" y="696686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9978571" y="3572937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10370457" y="3637040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10058400" y="3875314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10457543" y="3817712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135063" y="5373058"/>
            <a:ext cx="870858" cy="696686"/>
            <a:chOff x="9978571" y="3526971"/>
            <a:chExt cx="870858" cy="696686"/>
          </a:xfrm>
        </p:grpSpPr>
        <p:sp>
          <p:nvSpPr>
            <p:cNvPr id="35" name="Freeform 34"/>
            <p:cNvSpPr/>
            <p:nvPr/>
          </p:nvSpPr>
          <p:spPr>
            <a:xfrm>
              <a:off x="10334171" y="3526971"/>
              <a:ext cx="116115" cy="696686"/>
            </a:xfrm>
            <a:custGeom>
              <a:avLst/>
              <a:gdLst>
                <a:gd name="connsiteX0" fmla="*/ 0 w 116115"/>
                <a:gd name="connsiteY0" fmla="*/ 0 h 696686"/>
                <a:gd name="connsiteX1" fmla="*/ 43543 w 116115"/>
                <a:gd name="connsiteY1" fmla="*/ 246743 h 696686"/>
                <a:gd name="connsiteX2" fmla="*/ 72572 w 116115"/>
                <a:gd name="connsiteY2" fmla="*/ 290286 h 696686"/>
                <a:gd name="connsiteX3" fmla="*/ 101600 w 116115"/>
                <a:gd name="connsiteY3" fmla="*/ 391886 h 696686"/>
                <a:gd name="connsiteX4" fmla="*/ 116115 w 116115"/>
                <a:gd name="connsiteY4" fmla="*/ 435429 h 696686"/>
                <a:gd name="connsiteX5" fmla="*/ 87086 w 116115"/>
                <a:gd name="connsiteY5" fmla="*/ 609600 h 696686"/>
                <a:gd name="connsiteX6" fmla="*/ 58058 w 116115"/>
                <a:gd name="connsiteY6" fmla="*/ 653143 h 696686"/>
                <a:gd name="connsiteX7" fmla="*/ 43543 w 116115"/>
                <a:gd name="connsiteY7" fmla="*/ 696686 h 69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115" h="696686">
                  <a:moveTo>
                    <a:pt x="0" y="0"/>
                  </a:moveTo>
                  <a:cubicBezTo>
                    <a:pt x="4405" y="39641"/>
                    <a:pt x="17108" y="207092"/>
                    <a:pt x="43543" y="246743"/>
                  </a:cubicBezTo>
                  <a:lnTo>
                    <a:pt x="72572" y="290286"/>
                  </a:lnTo>
                  <a:cubicBezTo>
                    <a:pt x="107378" y="394708"/>
                    <a:pt x="65142" y="264285"/>
                    <a:pt x="101600" y="391886"/>
                  </a:cubicBezTo>
                  <a:cubicBezTo>
                    <a:pt x="105803" y="406597"/>
                    <a:pt x="111277" y="420915"/>
                    <a:pt x="116115" y="435429"/>
                  </a:cubicBezTo>
                  <a:cubicBezTo>
                    <a:pt x="111516" y="476818"/>
                    <a:pt x="111401" y="560968"/>
                    <a:pt x="87086" y="609600"/>
                  </a:cubicBezTo>
                  <a:cubicBezTo>
                    <a:pt x="79285" y="625202"/>
                    <a:pt x="65859" y="637541"/>
                    <a:pt x="58058" y="653143"/>
                  </a:cubicBezTo>
                  <a:cubicBezTo>
                    <a:pt x="51216" y="666827"/>
                    <a:pt x="43543" y="696686"/>
                    <a:pt x="43543" y="696686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9978571" y="3572937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10370457" y="3637040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10058400" y="3875314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10457543" y="3817712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416799" y="5373058"/>
            <a:ext cx="870858" cy="696686"/>
            <a:chOff x="9978571" y="3526971"/>
            <a:chExt cx="870858" cy="696686"/>
          </a:xfrm>
        </p:grpSpPr>
        <p:sp>
          <p:nvSpPr>
            <p:cNvPr id="41" name="Freeform 40"/>
            <p:cNvSpPr/>
            <p:nvPr/>
          </p:nvSpPr>
          <p:spPr>
            <a:xfrm>
              <a:off x="10334171" y="3526971"/>
              <a:ext cx="116115" cy="696686"/>
            </a:xfrm>
            <a:custGeom>
              <a:avLst/>
              <a:gdLst>
                <a:gd name="connsiteX0" fmla="*/ 0 w 116115"/>
                <a:gd name="connsiteY0" fmla="*/ 0 h 696686"/>
                <a:gd name="connsiteX1" fmla="*/ 43543 w 116115"/>
                <a:gd name="connsiteY1" fmla="*/ 246743 h 696686"/>
                <a:gd name="connsiteX2" fmla="*/ 72572 w 116115"/>
                <a:gd name="connsiteY2" fmla="*/ 290286 h 696686"/>
                <a:gd name="connsiteX3" fmla="*/ 101600 w 116115"/>
                <a:gd name="connsiteY3" fmla="*/ 391886 h 696686"/>
                <a:gd name="connsiteX4" fmla="*/ 116115 w 116115"/>
                <a:gd name="connsiteY4" fmla="*/ 435429 h 696686"/>
                <a:gd name="connsiteX5" fmla="*/ 87086 w 116115"/>
                <a:gd name="connsiteY5" fmla="*/ 609600 h 696686"/>
                <a:gd name="connsiteX6" fmla="*/ 58058 w 116115"/>
                <a:gd name="connsiteY6" fmla="*/ 653143 h 696686"/>
                <a:gd name="connsiteX7" fmla="*/ 43543 w 116115"/>
                <a:gd name="connsiteY7" fmla="*/ 696686 h 69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115" h="696686">
                  <a:moveTo>
                    <a:pt x="0" y="0"/>
                  </a:moveTo>
                  <a:cubicBezTo>
                    <a:pt x="4405" y="39641"/>
                    <a:pt x="17108" y="207092"/>
                    <a:pt x="43543" y="246743"/>
                  </a:cubicBezTo>
                  <a:lnTo>
                    <a:pt x="72572" y="290286"/>
                  </a:lnTo>
                  <a:cubicBezTo>
                    <a:pt x="107378" y="394708"/>
                    <a:pt x="65142" y="264285"/>
                    <a:pt x="101600" y="391886"/>
                  </a:cubicBezTo>
                  <a:cubicBezTo>
                    <a:pt x="105803" y="406597"/>
                    <a:pt x="111277" y="420915"/>
                    <a:pt x="116115" y="435429"/>
                  </a:cubicBezTo>
                  <a:cubicBezTo>
                    <a:pt x="111516" y="476818"/>
                    <a:pt x="111401" y="560968"/>
                    <a:pt x="87086" y="609600"/>
                  </a:cubicBezTo>
                  <a:cubicBezTo>
                    <a:pt x="79285" y="625202"/>
                    <a:pt x="65859" y="637541"/>
                    <a:pt x="58058" y="653143"/>
                  </a:cubicBezTo>
                  <a:cubicBezTo>
                    <a:pt x="51216" y="666827"/>
                    <a:pt x="43543" y="696686"/>
                    <a:pt x="43543" y="696686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9978571" y="3572937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10370457" y="3637040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10058400" y="3875314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10457543" y="3817712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10363200" y="5390093"/>
            <a:ext cx="870858" cy="696686"/>
            <a:chOff x="9978571" y="3526971"/>
            <a:chExt cx="870858" cy="696686"/>
          </a:xfrm>
        </p:grpSpPr>
        <p:sp>
          <p:nvSpPr>
            <p:cNvPr id="47" name="Freeform 46"/>
            <p:cNvSpPr/>
            <p:nvPr/>
          </p:nvSpPr>
          <p:spPr>
            <a:xfrm>
              <a:off x="10334171" y="3526971"/>
              <a:ext cx="116115" cy="696686"/>
            </a:xfrm>
            <a:custGeom>
              <a:avLst/>
              <a:gdLst>
                <a:gd name="connsiteX0" fmla="*/ 0 w 116115"/>
                <a:gd name="connsiteY0" fmla="*/ 0 h 696686"/>
                <a:gd name="connsiteX1" fmla="*/ 43543 w 116115"/>
                <a:gd name="connsiteY1" fmla="*/ 246743 h 696686"/>
                <a:gd name="connsiteX2" fmla="*/ 72572 w 116115"/>
                <a:gd name="connsiteY2" fmla="*/ 290286 h 696686"/>
                <a:gd name="connsiteX3" fmla="*/ 101600 w 116115"/>
                <a:gd name="connsiteY3" fmla="*/ 391886 h 696686"/>
                <a:gd name="connsiteX4" fmla="*/ 116115 w 116115"/>
                <a:gd name="connsiteY4" fmla="*/ 435429 h 696686"/>
                <a:gd name="connsiteX5" fmla="*/ 87086 w 116115"/>
                <a:gd name="connsiteY5" fmla="*/ 609600 h 696686"/>
                <a:gd name="connsiteX6" fmla="*/ 58058 w 116115"/>
                <a:gd name="connsiteY6" fmla="*/ 653143 h 696686"/>
                <a:gd name="connsiteX7" fmla="*/ 43543 w 116115"/>
                <a:gd name="connsiteY7" fmla="*/ 696686 h 69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115" h="696686">
                  <a:moveTo>
                    <a:pt x="0" y="0"/>
                  </a:moveTo>
                  <a:cubicBezTo>
                    <a:pt x="4405" y="39641"/>
                    <a:pt x="17108" y="207092"/>
                    <a:pt x="43543" y="246743"/>
                  </a:cubicBezTo>
                  <a:lnTo>
                    <a:pt x="72572" y="290286"/>
                  </a:lnTo>
                  <a:cubicBezTo>
                    <a:pt x="107378" y="394708"/>
                    <a:pt x="65142" y="264285"/>
                    <a:pt x="101600" y="391886"/>
                  </a:cubicBezTo>
                  <a:cubicBezTo>
                    <a:pt x="105803" y="406597"/>
                    <a:pt x="111277" y="420915"/>
                    <a:pt x="116115" y="435429"/>
                  </a:cubicBezTo>
                  <a:cubicBezTo>
                    <a:pt x="111516" y="476818"/>
                    <a:pt x="111401" y="560968"/>
                    <a:pt x="87086" y="609600"/>
                  </a:cubicBezTo>
                  <a:cubicBezTo>
                    <a:pt x="79285" y="625202"/>
                    <a:pt x="65859" y="637541"/>
                    <a:pt x="58058" y="653143"/>
                  </a:cubicBezTo>
                  <a:cubicBezTo>
                    <a:pt x="51216" y="666827"/>
                    <a:pt x="43543" y="696686"/>
                    <a:pt x="43543" y="696686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9978571" y="3572937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10370457" y="3637040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10058400" y="3875314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10457543" y="3817712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9984678" y="3566200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Glypican</a:t>
            </a:r>
            <a:endParaRPr lang="en-US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7207056" y="5985653"/>
            <a:ext cx="1547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Cell membrane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219963" y="5990058"/>
            <a:ext cx="1547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Cell membrane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35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Glycocalyx</a:t>
            </a:r>
            <a:r>
              <a:rPr lang="en-US" dirty="0"/>
              <a:t> - </a:t>
            </a:r>
            <a:r>
              <a:rPr lang="en-US" dirty="0" err="1" smtClean="0"/>
              <a:t>Syndecans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Syndecans-1, </a:t>
            </a:r>
            <a:r>
              <a:rPr lang="en-US" dirty="0"/>
              <a:t>-</a:t>
            </a:r>
            <a:r>
              <a:rPr lang="en-US" dirty="0" smtClean="0"/>
              <a:t>2, </a:t>
            </a:r>
            <a:r>
              <a:rPr lang="en-US" dirty="0"/>
              <a:t>and -4 </a:t>
            </a:r>
            <a:r>
              <a:rPr lang="en-US" dirty="0" smtClean="0"/>
              <a:t> are </a:t>
            </a:r>
            <a:r>
              <a:rPr lang="en-US" dirty="0"/>
              <a:t>expressed on </a:t>
            </a:r>
            <a:r>
              <a:rPr lang="en-US" dirty="0" smtClean="0"/>
              <a:t>ECs and have </a:t>
            </a:r>
            <a:r>
              <a:rPr lang="en-US" dirty="0"/>
              <a:t>three GAG attachment </a:t>
            </a:r>
            <a:r>
              <a:rPr lang="en-US" dirty="0" smtClean="0"/>
              <a:t>sites</a:t>
            </a:r>
          </a:p>
          <a:p>
            <a:r>
              <a:rPr lang="en-US" dirty="0" smtClean="0"/>
              <a:t>Almost exclusively heparin sulfate	</a:t>
            </a:r>
          </a:p>
          <a:p>
            <a:r>
              <a:rPr lang="en-US" dirty="0"/>
              <a:t>Syndecan-1 </a:t>
            </a:r>
            <a:r>
              <a:rPr lang="en-US" dirty="0" smtClean="0"/>
              <a:t>contains two </a:t>
            </a:r>
            <a:r>
              <a:rPr lang="en-US" dirty="0"/>
              <a:t>additional sites that are close to the membrane and reserved for </a:t>
            </a:r>
            <a:r>
              <a:rPr lang="en-US" dirty="0" smtClean="0"/>
              <a:t> chondroitin sulfate</a:t>
            </a:r>
          </a:p>
          <a:p>
            <a:r>
              <a:rPr lang="en-US" dirty="0" smtClean="0"/>
              <a:t>Transmembrane cytoplasmic </a:t>
            </a:r>
            <a:r>
              <a:rPr lang="en-US" dirty="0"/>
              <a:t>tails associate </a:t>
            </a:r>
            <a:r>
              <a:rPr lang="en-US" dirty="0" smtClean="0"/>
              <a:t>with the </a:t>
            </a:r>
            <a:r>
              <a:rPr lang="en-US" dirty="0"/>
              <a:t>cytoskeleton and assist in its organization, through molecules such as </a:t>
            </a:r>
            <a:r>
              <a:rPr lang="en-US" dirty="0" smtClean="0"/>
              <a:t>tubulin, dynamin</a:t>
            </a:r>
            <a:r>
              <a:rPr lang="en-US" dirty="0"/>
              <a:t>, and </a:t>
            </a:r>
            <a:r>
              <a:rPr lang="el-GR" dirty="0"/>
              <a:t>α</a:t>
            </a:r>
            <a:r>
              <a:rPr lang="el-GR" dirty="0" smtClean="0"/>
              <a:t>-</a:t>
            </a:r>
            <a:r>
              <a:rPr lang="en-US" dirty="0" err="1" smtClean="0"/>
              <a:t>actinin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24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Previously thought </a:t>
            </a:r>
            <a:r>
              <a:rPr lang="en-US" dirty="0"/>
              <a:t>endothelium was </a:t>
            </a:r>
            <a:r>
              <a:rPr lang="en-US" dirty="0" smtClean="0"/>
              <a:t>inert</a:t>
            </a:r>
          </a:p>
          <a:p>
            <a:pPr lvl="1"/>
            <a:r>
              <a:rPr lang="en-US" dirty="0" smtClean="0"/>
              <a:t>Layer </a:t>
            </a:r>
            <a:r>
              <a:rPr lang="en-US" dirty="0"/>
              <a:t>of </a:t>
            </a:r>
            <a:r>
              <a:rPr lang="en-US" dirty="0" smtClean="0"/>
              <a:t>nucleated cellophane</a:t>
            </a:r>
          </a:p>
          <a:p>
            <a:pPr lvl="1"/>
            <a:r>
              <a:rPr lang="en-US" dirty="0" smtClean="0"/>
              <a:t>Non-reactive </a:t>
            </a:r>
            <a:r>
              <a:rPr lang="en-US" dirty="0"/>
              <a:t>barrier </a:t>
            </a:r>
            <a:r>
              <a:rPr lang="en-US" dirty="0" smtClean="0"/>
              <a:t>properties</a:t>
            </a:r>
          </a:p>
          <a:p>
            <a:pPr lvl="1"/>
            <a:r>
              <a:rPr lang="en-US" dirty="0" smtClean="0"/>
              <a:t>Non-</a:t>
            </a:r>
            <a:r>
              <a:rPr lang="en-US" dirty="0" err="1" smtClean="0"/>
              <a:t>thrombogenic</a:t>
            </a:r>
            <a:r>
              <a:rPr lang="en-US" dirty="0" smtClean="0"/>
              <a:t> surface </a:t>
            </a:r>
            <a:r>
              <a:rPr lang="en-US" dirty="0"/>
              <a:t>for blood </a:t>
            </a:r>
            <a:r>
              <a:rPr lang="en-US" dirty="0" smtClean="0"/>
              <a:t>flow and</a:t>
            </a:r>
          </a:p>
          <a:p>
            <a:pPr lvl="1"/>
            <a:r>
              <a:rPr lang="en-US" dirty="0" smtClean="0"/>
              <a:t>Guarding </a:t>
            </a:r>
            <a:r>
              <a:rPr lang="en-US" dirty="0"/>
              <a:t>against </a:t>
            </a:r>
            <a:r>
              <a:rPr lang="en-US" dirty="0" smtClean="0"/>
              <a:t>pro-inflammatory </a:t>
            </a:r>
            <a:r>
              <a:rPr lang="en-US" dirty="0"/>
              <a:t>insults</a:t>
            </a:r>
          </a:p>
        </p:txBody>
      </p:sp>
    </p:spTree>
    <p:extLst>
      <p:ext uri="{BB962C8B-B14F-4D97-AF65-F5344CB8AC3E}">
        <p14:creationId xmlns:p14="http://schemas.microsoft.com/office/powerpoint/2010/main" val="162318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r>
              <a:rPr lang="en-US" dirty="0" smtClean="0"/>
              <a:t> - </a:t>
            </a:r>
            <a:r>
              <a:rPr lang="en-US" dirty="0" err="1" smtClean="0"/>
              <a:t>Glypicans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</a:t>
            </a:r>
            <a:r>
              <a:rPr lang="en-US" dirty="0" smtClean="0"/>
              <a:t>lypican-1 is </a:t>
            </a:r>
            <a:r>
              <a:rPr lang="en-US" dirty="0"/>
              <a:t>the only one expressed on </a:t>
            </a:r>
            <a:r>
              <a:rPr lang="en-US" dirty="0" smtClean="0"/>
              <a:t>ECs</a:t>
            </a:r>
          </a:p>
          <a:p>
            <a:r>
              <a:rPr lang="en-US" dirty="0"/>
              <a:t>Close to the membrane, its three to four GAG attachment sites are exclusively </a:t>
            </a:r>
            <a:r>
              <a:rPr lang="en-US" dirty="0" smtClean="0"/>
              <a:t>substituted with HS</a:t>
            </a:r>
          </a:p>
          <a:p>
            <a:r>
              <a:rPr lang="en-US" dirty="0"/>
              <a:t>Glypican-1 is bound directly to the plasma membrane </a:t>
            </a:r>
            <a:r>
              <a:rPr lang="en-US" dirty="0" smtClean="0"/>
              <a:t>through a   C-terminal </a:t>
            </a:r>
            <a:r>
              <a:rPr lang="en-US" dirty="0"/>
              <a:t>glycosylphosphatidylinositol (GPI) </a:t>
            </a:r>
            <a:r>
              <a:rPr lang="en-US" dirty="0" smtClean="0"/>
              <a:t>anchor</a:t>
            </a:r>
          </a:p>
          <a:p>
            <a:r>
              <a:rPr lang="en-US" dirty="0"/>
              <a:t>GPI anchor localizes this proteoglycan to lipid rafts, which are cholesterol- </a:t>
            </a:r>
            <a:r>
              <a:rPr lang="en-US" dirty="0" smtClean="0"/>
              <a:t>and sphingolipid-rich </a:t>
            </a:r>
            <a:r>
              <a:rPr lang="en-US" dirty="0"/>
              <a:t>membranous domains involved in vesicular transport and cell signaling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1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r>
              <a:rPr lang="en-US" dirty="0" smtClean="0"/>
              <a:t> - </a:t>
            </a:r>
            <a:r>
              <a:rPr lang="en-US" dirty="0" err="1" smtClean="0"/>
              <a:t>Glypicans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 </a:t>
            </a:r>
            <a:r>
              <a:rPr lang="en-US" dirty="0" err="1" smtClean="0"/>
              <a:t>calveolae</a:t>
            </a:r>
            <a:r>
              <a:rPr lang="en-US" dirty="0" smtClean="0"/>
              <a:t>? 20 slides back?</a:t>
            </a:r>
          </a:p>
          <a:p>
            <a:r>
              <a:rPr lang="en-US" dirty="0" err="1"/>
              <a:t>Caveolae</a:t>
            </a:r>
            <a:r>
              <a:rPr lang="en-US" dirty="0"/>
              <a:t> can be considered a subset of lipid rafts, which arise from </a:t>
            </a:r>
            <a:r>
              <a:rPr lang="en-US" dirty="0" smtClean="0"/>
              <a:t>the incorporation </a:t>
            </a:r>
            <a:r>
              <a:rPr lang="en-US" dirty="0"/>
              <a:t>of protein </a:t>
            </a:r>
            <a:r>
              <a:rPr lang="en-US" dirty="0" smtClean="0"/>
              <a:t>caveolin-1</a:t>
            </a:r>
          </a:p>
          <a:p>
            <a:r>
              <a:rPr lang="en-US" dirty="0" smtClean="0"/>
              <a:t>They are a </a:t>
            </a:r>
            <a:r>
              <a:rPr lang="en-US" dirty="0"/>
              <a:t>cholesterol </a:t>
            </a:r>
            <a:r>
              <a:rPr lang="en-US" dirty="0" smtClean="0"/>
              <a:t>carrier inserted </a:t>
            </a:r>
            <a:r>
              <a:rPr lang="en-US" dirty="0"/>
              <a:t>into the membrane, </a:t>
            </a:r>
            <a:r>
              <a:rPr lang="en-US" dirty="0" smtClean="0"/>
              <a:t>where they </a:t>
            </a:r>
            <a:r>
              <a:rPr lang="en-US" dirty="0"/>
              <a:t>may form characteristic cave-like </a:t>
            </a:r>
            <a:r>
              <a:rPr lang="en-US" dirty="0" smtClean="0"/>
              <a:t>structures</a:t>
            </a:r>
          </a:p>
          <a:p>
            <a:r>
              <a:rPr lang="en-US" dirty="0" smtClean="0"/>
              <a:t>Can be stimulated to transport more albumin into and across ECs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866199" y="5237924"/>
            <a:ext cx="5420765" cy="1620076"/>
            <a:chOff x="2808835" y="4351417"/>
            <a:chExt cx="5535493" cy="1868273"/>
          </a:xfrm>
        </p:grpSpPr>
        <p:grpSp>
          <p:nvGrpSpPr>
            <p:cNvPr id="5" name="Group 4"/>
            <p:cNvGrpSpPr/>
            <p:nvPr/>
          </p:nvGrpSpPr>
          <p:grpSpPr>
            <a:xfrm>
              <a:off x="2808835" y="4457273"/>
              <a:ext cx="5535493" cy="1762417"/>
              <a:chOff x="2630929" y="2649923"/>
              <a:chExt cx="6010835" cy="2568388"/>
            </a:xfrm>
          </p:grpSpPr>
          <p:sp>
            <p:nvSpPr>
              <p:cNvPr id="11" name="Rounded Rectangle 10"/>
              <p:cNvSpPr/>
              <p:nvPr/>
            </p:nvSpPr>
            <p:spPr>
              <a:xfrm>
                <a:off x="2630929" y="2649923"/>
                <a:ext cx="6010835" cy="2568388"/>
              </a:xfrm>
              <a:prstGeom prst="roundRect">
                <a:avLst/>
              </a:prstGeom>
              <a:solidFill>
                <a:srgbClr val="FFFF99"/>
              </a:solidFill>
              <a:ln>
                <a:solidFill>
                  <a:srgbClr val="9933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Cloud 11"/>
              <p:cNvSpPr/>
              <p:nvPr/>
            </p:nvSpPr>
            <p:spPr>
              <a:xfrm>
                <a:off x="6299200" y="3418859"/>
                <a:ext cx="1364343" cy="1030515"/>
              </a:xfrm>
              <a:prstGeom prst="cloud">
                <a:avLst/>
              </a:prstGeom>
              <a:solidFill>
                <a:srgbClr val="993300"/>
              </a:solidFill>
              <a:ln>
                <a:solidFill>
                  <a:srgbClr val="FF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 useBgFill="1">
          <p:nvSpPr>
            <p:cNvPr id="6" name="Oval 5"/>
            <p:cNvSpPr/>
            <p:nvPr/>
          </p:nvSpPr>
          <p:spPr>
            <a:xfrm>
              <a:off x="3805518" y="4351417"/>
              <a:ext cx="833717" cy="98706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un 6"/>
            <p:cNvSpPr/>
            <p:nvPr/>
          </p:nvSpPr>
          <p:spPr>
            <a:xfrm>
              <a:off x="3928447" y="4790782"/>
              <a:ext cx="174171" cy="202132"/>
            </a:xfrm>
            <a:prstGeom prst="sun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un 7"/>
            <p:cNvSpPr/>
            <p:nvPr/>
          </p:nvSpPr>
          <p:spPr>
            <a:xfrm>
              <a:off x="4080847" y="4943182"/>
              <a:ext cx="174171" cy="202132"/>
            </a:xfrm>
            <a:prstGeom prst="sun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un 8"/>
            <p:cNvSpPr/>
            <p:nvPr/>
          </p:nvSpPr>
          <p:spPr>
            <a:xfrm>
              <a:off x="4307320" y="4689716"/>
              <a:ext cx="174171" cy="202132"/>
            </a:xfrm>
            <a:prstGeom prst="sun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805518" y="5355611"/>
              <a:ext cx="795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Albumin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333627" y="4628323"/>
            <a:ext cx="870858" cy="696686"/>
            <a:chOff x="9978571" y="3526971"/>
            <a:chExt cx="870858" cy="696686"/>
          </a:xfrm>
        </p:grpSpPr>
        <p:sp>
          <p:nvSpPr>
            <p:cNvPr id="14" name="Freeform 13"/>
            <p:cNvSpPr/>
            <p:nvPr/>
          </p:nvSpPr>
          <p:spPr>
            <a:xfrm>
              <a:off x="10334171" y="3526971"/>
              <a:ext cx="116115" cy="696686"/>
            </a:xfrm>
            <a:custGeom>
              <a:avLst/>
              <a:gdLst>
                <a:gd name="connsiteX0" fmla="*/ 0 w 116115"/>
                <a:gd name="connsiteY0" fmla="*/ 0 h 696686"/>
                <a:gd name="connsiteX1" fmla="*/ 43543 w 116115"/>
                <a:gd name="connsiteY1" fmla="*/ 246743 h 696686"/>
                <a:gd name="connsiteX2" fmla="*/ 72572 w 116115"/>
                <a:gd name="connsiteY2" fmla="*/ 290286 h 696686"/>
                <a:gd name="connsiteX3" fmla="*/ 101600 w 116115"/>
                <a:gd name="connsiteY3" fmla="*/ 391886 h 696686"/>
                <a:gd name="connsiteX4" fmla="*/ 116115 w 116115"/>
                <a:gd name="connsiteY4" fmla="*/ 435429 h 696686"/>
                <a:gd name="connsiteX5" fmla="*/ 87086 w 116115"/>
                <a:gd name="connsiteY5" fmla="*/ 609600 h 696686"/>
                <a:gd name="connsiteX6" fmla="*/ 58058 w 116115"/>
                <a:gd name="connsiteY6" fmla="*/ 653143 h 696686"/>
                <a:gd name="connsiteX7" fmla="*/ 43543 w 116115"/>
                <a:gd name="connsiteY7" fmla="*/ 696686 h 69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115" h="696686">
                  <a:moveTo>
                    <a:pt x="0" y="0"/>
                  </a:moveTo>
                  <a:cubicBezTo>
                    <a:pt x="4405" y="39641"/>
                    <a:pt x="17108" y="207092"/>
                    <a:pt x="43543" y="246743"/>
                  </a:cubicBezTo>
                  <a:lnTo>
                    <a:pt x="72572" y="290286"/>
                  </a:lnTo>
                  <a:cubicBezTo>
                    <a:pt x="107378" y="394708"/>
                    <a:pt x="65142" y="264285"/>
                    <a:pt x="101600" y="391886"/>
                  </a:cubicBezTo>
                  <a:cubicBezTo>
                    <a:pt x="105803" y="406597"/>
                    <a:pt x="111277" y="420915"/>
                    <a:pt x="116115" y="435429"/>
                  </a:cubicBezTo>
                  <a:cubicBezTo>
                    <a:pt x="111516" y="476818"/>
                    <a:pt x="111401" y="560968"/>
                    <a:pt x="87086" y="609600"/>
                  </a:cubicBezTo>
                  <a:cubicBezTo>
                    <a:pt x="79285" y="625202"/>
                    <a:pt x="65859" y="637541"/>
                    <a:pt x="58058" y="653143"/>
                  </a:cubicBezTo>
                  <a:cubicBezTo>
                    <a:pt x="51216" y="666827"/>
                    <a:pt x="43543" y="696686"/>
                    <a:pt x="43543" y="696686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9978571" y="3572937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10370457" y="3637040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10058400" y="3875314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10457543" y="3817712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228996" y="4633031"/>
            <a:ext cx="870858" cy="696686"/>
            <a:chOff x="9978571" y="3526971"/>
            <a:chExt cx="870858" cy="696686"/>
          </a:xfrm>
        </p:grpSpPr>
        <p:sp>
          <p:nvSpPr>
            <p:cNvPr id="20" name="Freeform 19"/>
            <p:cNvSpPr/>
            <p:nvPr/>
          </p:nvSpPr>
          <p:spPr>
            <a:xfrm>
              <a:off x="10334171" y="3526971"/>
              <a:ext cx="116115" cy="696686"/>
            </a:xfrm>
            <a:custGeom>
              <a:avLst/>
              <a:gdLst>
                <a:gd name="connsiteX0" fmla="*/ 0 w 116115"/>
                <a:gd name="connsiteY0" fmla="*/ 0 h 696686"/>
                <a:gd name="connsiteX1" fmla="*/ 43543 w 116115"/>
                <a:gd name="connsiteY1" fmla="*/ 246743 h 696686"/>
                <a:gd name="connsiteX2" fmla="*/ 72572 w 116115"/>
                <a:gd name="connsiteY2" fmla="*/ 290286 h 696686"/>
                <a:gd name="connsiteX3" fmla="*/ 101600 w 116115"/>
                <a:gd name="connsiteY3" fmla="*/ 391886 h 696686"/>
                <a:gd name="connsiteX4" fmla="*/ 116115 w 116115"/>
                <a:gd name="connsiteY4" fmla="*/ 435429 h 696686"/>
                <a:gd name="connsiteX5" fmla="*/ 87086 w 116115"/>
                <a:gd name="connsiteY5" fmla="*/ 609600 h 696686"/>
                <a:gd name="connsiteX6" fmla="*/ 58058 w 116115"/>
                <a:gd name="connsiteY6" fmla="*/ 653143 h 696686"/>
                <a:gd name="connsiteX7" fmla="*/ 43543 w 116115"/>
                <a:gd name="connsiteY7" fmla="*/ 696686 h 69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6115" h="696686">
                  <a:moveTo>
                    <a:pt x="0" y="0"/>
                  </a:moveTo>
                  <a:cubicBezTo>
                    <a:pt x="4405" y="39641"/>
                    <a:pt x="17108" y="207092"/>
                    <a:pt x="43543" y="246743"/>
                  </a:cubicBezTo>
                  <a:lnTo>
                    <a:pt x="72572" y="290286"/>
                  </a:lnTo>
                  <a:cubicBezTo>
                    <a:pt x="107378" y="394708"/>
                    <a:pt x="65142" y="264285"/>
                    <a:pt x="101600" y="391886"/>
                  </a:cubicBezTo>
                  <a:cubicBezTo>
                    <a:pt x="105803" y="406597"/>
                    <a:pt x="111277" y="420915"/>
                    <a:pt x="116115" y="435429"/>
                  </a:cubicBezTo>
                  <a:cubicBezTo>
                    <a:pt x="111516" y="476818"/>
                    <a:pt x="111401" y="560968"/>
                    <a:pt x="87086" y="609600"/>
                  </a:cubicBezTo>
                  <a:cubicBezTo>
                    <a:pt x="79285" y="625202"/>
                    <a:pt x="65859" y="637541"/>
                    <a:pt x="58058" y="653143"/>
                  </a:cubicBezTo>
                  <a:cubicBezTo>
                    <a:pt x="51216" y="666827"/>
                    <a:pt x="43543" y="696686"/>
                    <a:pt x="43543" y="696686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9978571" y="3572937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10370457" y="3637040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10058400" y="3875314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10457543" y="3817712"/>
              <a:ext cx="391886" cy="116569"/>
            </a:xfrm>
            <a:custGeom>
              <a:avLst/>
              <a:gdLst>
                <a:gd name="connsiteX0" fmla="*/ 0 w 391886"/>
                <a:gd name="connsiteY0" fmla="*/ 72572 h 116569"/>
                <a:gd name="connsiteX1" fmla="*/ 116114 w 391886"/>
                <a:gd name="connsiteY1" fmla="*/ 29029 h 116569"/>
                <a:gd name="connsiteX2" fmla="*/ 203200 w 391886"/>
                <a:gd name="connsiteY2" fmla="*/ 0 h 116569"/>
                <a:gd name="connsiteX3" fmla="*/ 246743 w 391886"/>
                <a:gd name="connsiteY3" fmla="*/ 14514 h 116569"/>
                <a:gd name="connsiteX4" fmla="*/ 333829 w 391886"/>
                <a:gd name="connsiteY4" fmla="*/ 72572 h 116569"/>
                <a:gd name="connsiteX5" fmla="*/ 391886 w 391886"/>
                <a:gd name="connsiteY5" fmla="*/ 116114 h 116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886" h="116569">
                  <a:moveTo>
                    <a:pt x="0" y="72572"/>
                  </a:moveTo>
                  <a:cubicBezTo>
                    <a:pt x="172051" y="38160"/>
                    <a:pt x="-6200" y="83391"/>
                    <a:pt x="116114" y="29029"/>
                  </a:cubicBezTo>
                  <a:cubicBezTo>
                    <a:pt x="144076" y="16602"/>
                    <a:pt x="203200" y="0"/>
                    <a:pt x="203200" y="0"/>
                  </a:cubicBezTo>
                  <a:cubicBezTo>
                    <a:pt x="217714" y="4838"/>
                    <a:pt x="233369" y="7084"/>
                    <a:pt x="246743" y="14514"/>
                  </a:cubicBezTo>
                  <a:cubicBezTo>
                    <a:pt x="277241" y="31457"/>
                    <a:pt x="333829" y="72572"/>
                    <a:pt x="333829" y="72572"/>
                  </a:cubicBezTo>
                  <a:cubicBezTo>
                    <a:pt x="368224" y="124165"/>
                    <a:pt x="345413" y="116114"/>
                    <a:pt x="391886" y="116114"/>
                  </a:cubicBezTo>
                </a:path>
              </a:pathLst>
            </a:custGeom>
            <a:noFill/>
            <a:ln w="444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2199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21" y="-95854"/>
            <a:ext cx="8541432" cy="695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8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exchange - Starling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Model </a:t>
            </a:r>
            <a:r>
              <a:rPr lang="en-US" dirty="0"/>
              <a:t>of Ernest </a:t>
            </a:r>
            <a:r>
              <a:rPr lang="en-US" dirty="0" smtClean="0"/>
              <a:t>Starling published </a:t>
            </a:r>
            <a:r>
              <a:rPr lang="en-US" dirty="0"/>
              <a:t>as early as in </a:t>
            </a:r>
            <a:r>
              <a:rPr lang="en-US" dirty="0" smtClean="0"/>
              <a:t>1896</a:t>
            </a:r>
          </a:p>
          <a:p>
            <a:r>
              <a:rPr lang="en-US" dirty="0"/>
              <a:t>H</a:t>
            </a:r>
            <a:r>
              <a:rPr lang="en-US" dirty="0" smtClean="0"/>
              <a:t>igh </a:t>
            </a:r>
            <a:r>
              <a:rPr lang="en-US" dirty="0"/>
              <a:t>proportion of outwardly directed hydrostatic pressure </a:t>
            </a:r>
            <a:r>
              <a:rPr lang="en-US" dirty="0" smtClean="0"/>
              <a:t>in </a:t>
            </a:r>
            <a:r>
              <a:rPr lang="en-US" dirty="0"/>
              <a:t>the arterial capillaries should lead to leakage of intravascular </a:t>
            </a:r>
            <a:r>
              <a:rPr lang="en-US" dirty="0" smtClean="0"/>
              <a:t>fluid into </a:t>
            </a:r>
            <a:r>
              <a:rPr lang="en-US" dirty="0"/>
              <a:t>the interstitial space </a:t>
            </a:r>
            <a:r>
              <a:rPr lang="en-US" dirty="0" smtClean="0"/>
              <a:t>while</a:t>
            </a:r>
          </a:p>
          <a:p>
            <a:r>
              <a:rPr lang="en-US" dirty="0" smtClean="0"/>
              <a:t>The venous part </a:t>
            </a:r>
            <a:r>
              <a:rPr lang="en-US" dirty="0"/>
              <a:t>of the capillary </a:t>
            </a:r>
            <a:r>
              <a:rPr lang="en-US" dirty="0" smtClean="0"/>
              <a:t>should have an inward </a:t>
            </a:r>
            <a:r>
              <a:rPr lang="en-US" dirty="0"/>
              <a:t>directed oncotic pressure </a:t>
            </a:r>
            <a:r>
              <a:rPr lang="en-US" dirty="0" smtClean="0"/>
              <a:t>inducing a </a:t>
            </a:r>
            <a:r>
              <a:rPr lang="en-US" dirty="0"/>
              <a:t>re-absorption of this </a:t>
            </a:r>
            <a:r>
              <a:rPr lang="en-US" dirty="0" err="1"/>
              <a:t>extravasated</a:t>
            </a:r>
            <a:r>
              <a:rPr lang="en-US" dirty="0"/>
              <a:t> </a:t>
            </a:r>
            <a:r>
              <a:rPr lang="en-US" dirty="0" smtClean="0"/>
              <a:t>fluid</a:t>
            </a:r>
          </a:p>
          <a:p>
            <a:endParaRPr lang="en-US" dirty="0"/>
          </a:p>
          <a:p>
            <a:r>
              <a:rPr lang="en-US" dirty="0" err="1" smtClean="0"/>
              <a:t>Jv</a:t>
            </a:r>
            <a:r>
              <a:rPr lang="en-US" dirty="0" smtClean="0"/>
              <a:t> =[</a:t>
            </a:r>
            <a:r>
              <a:rPr lang="en-US" dirty="0" err="1" smtClean="0"/>
              <a:t>L</a:t>
            </a:r>
            <a:r>
              <a:rPr lang="en-US" sz="1600" dirty="0" err="1" smtClean="0"/>
              <a:t>p</a:t>
            </a:r>
            <a:r>
              <a:rPr lang="en-US" sz="1600" dirty="0" smtClean="0"/>
              <a:t> </a:t>
            </a:r>
            <a:r>
              <a:rPr lang="en-US" dirty="0" smtClean="0"/>
              <a:t>A (P</a:t>
            </a:r>
            <a:r>
              <a:rPr lang="en-US" sz="1600" dirty="0" smtClean="0"/>
              <a:t>c</a:t>
            </a:r>
            <a:r>
              <a:rPr lang="en-US" dirty="0" smtClean="0"/>
              <a:t> - P</a:t>
            </a:r>
            <a:r>
              <a:rPr lang="en-US" sz="1600" dirty="0" smtClean="0"/>
              <a:t>i</a:t>
            </a:r>
            <a:r>
              <a:rPr lang="en-US" dirty="0" smtClean="0"/>
              <a:t>)] – [</a:t>
            </a:r>
            <a:r>
              <a:rPr lang="el-GR" dirty="0" smtClean="0"/>
              <a:t>σ</a:t>
            </a:r>
            <a:r>
              <a:rPr lang="en-US" dirty="0" smtClean="0"/>
              <a:t> (</a:t>
            </a:r>
            <a:r>
              <a:rPr lang="el-GR" sz="2400" dirty="0" smtClean="0"/>
              <a:t>π</a:t>
            </a:r>
            <a:r>
              <a:rPr lang="en-US" sz="1600" dirty="0" smtClean="0"/>
              <a:t>c</a:t>
            </a:r>
            <a:r>
              <a:rPr lang="en-US" dirty="0" smtClean="0"/>
              <a:t> – </a:t>
            </a:r>
            <a:r>
              <a:rPr lang="el-GR" sz="2400" dirty="0" smtClean="0"/>
              <a:t>π</a:t>
            </a:r>
            <a:r>
              <a:rPr lang="en-US" sz="1600" dirty="0" err="1" smtClean="0"/>
              <a:t>i</a:t>
            </a:r>
            <a:r>
              <a:rPr lang="en-US" dirty="0" smtClean="0"/>
              <a:t>)]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0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exchange - Starling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Traditional starling mod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927" y="1620050"/>
            <a:ext cx="8193089" cy="506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4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Fluid exchange - Starling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2650" y="2150269"/>
            <a:ext cx="68484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6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exchange – Starling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The </a:t>
            </a:r>
            <a:r>
              <a:rPr lang="en-US" dirty="0"/>
              <a:t>protein concentration in the </a:t>
            </a:r>
            <a:r>
              <a:rPr lang="en-US" dirty="0" smtClean="0"/>
              <a:t>interstitial fluid </a:t>
            </a:r>
            <a:r>
              <a:rPr lang="en-US" dirty="0"/>
              <a:t>equals that measured in the </a:t>
            </a:r>
            <a:r>
              <a:rPr lang="en-US" dirty="0" smtClean="0"/>
              <a:t>intravascularly</a:t>
            </a:r>
          </a:p>
          <a:p>
            <a:r>
              <a:rPr lang="en-US" dirty="0" smtClean="0"/>
              <a:t>About 70% of </a:t>
            </a:r>
            <a:r>
              <a:rPr lang="en-US" dirty="0"/>
              <a:t>the intravascular oncotic pressure can be found in the </a:t>
            </a:r>
            <a:r>
              <a:rPr lang="en-US" dirty="0" smtClean="0"/>
              <a:t>interstitial space</a:t>
            </a:r>
          </a:p>
          <a:p>
            <a:endParaRPr lang="en-US" dirty="0" smtClean="0"/>
          </a:p>
          <a:p>
            <a:r>
              <a:rPr lang="en-US" dirty="0" smtClean="0"/>
              <a:t>2. The </a:t>
            </a:r>
            <a:r>
              <a:rPr lang="en-US" dirty="0"/>
              <a:t>capacity of the lymphatic system to </a:t>
            </a:r>
            <a:r>
              <a:rPr lang="en-US" dirty="0" smtClean="0"/>
              <a:t>drain </a:t>
            </a:r>
            <a:r>
              <a:rPr lang="en-US" dirty="0" err="1" smtClean="0"/>
              <a:t>extravasated</a:t>
            </a:r>
            <a:r>
              <a:rPr lang="en-US" dirty="0" smtClean="0"/>
              <a:t> </a:t>
            </a:r>
            <a:r>
              <a:rPr lang="en-US" dirty="0"/>
              <a:t>fluid is limited and not as high as would be required </a:t>
            </a:r>
            <a:r>
              <a:rPr lang="en-US" dirty="0" smtClean="0"/>
              <a:t>to sufficiently </a:t>
            </a:r>
            <a:r>
              <a:rPr lang="en-US" dirty="0"/>
              <a:t>retain interstitial edema</a:t>
            </a:r>
          </a:p>
        </p:txBody>
      </p:sp>
    </p:spTree>
    <p:extLst>
      <p:ext uri="{BB962C8B-B14F-4D97-AF65-F5344CB8AC3E}">
        <p14:creationId xmlns:p14="http://schemas.microsoft.com/office/powerpoint/2010/main" val="250753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exchange - </a:t>
            </a:r>
            <a:r>
              <a:rPr lang="en-US" dirty="0"/>
              <a:t>New Starling Equation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J</a:t>
            </a:r>
            <a:r>
              <a:rPr lang="en-US" sz="1600" dirty="0" err="1" smtClean="0"/>
              <a:t>v</a:t>
            </a:r>
            <a:r>
              <a:rPr lang="en-US" dirty="0" smtClean="0"/>
              <a:t> = </a:t>
            </a:r>
            <a:r>
              <a:rPr lang="en-US" dirty="0" err="1" smtClean="0"/>
              <a:t>L</a:t>
            </a:r>
            <a:r>
              <a:rPr lang="en-US" sz="1600" dirty="0" err="1" smtClean="0"/>
              <a:t>p</a:t>
            </a:r>
            <a:r>
              <a:rPr lang="en-US" dirty="0" smtClean="0"/>
              <a:t> A {(</a:t>
            </a:r>
            <a:r>
              <a:rPr lang="en-US" dirty="0"/>
              <a:t>P</a:t>
            </a:r>
            <a:r>
              <a:rPr lang="en-US" sz="1600" dirty="0"/>
              <a:t>c </a:t>
            </a:r>
            <a:r>
              <a:rPr lang="en-US" dirty="0"/>
              <a:t>− P</a:t>
            </a:r>
            <a:r>
              <a:rPr lang="en-US" sz="1600" dirty="0"/>
              <a:t>i</a:t>
            </a:r>
            <a:r>
              <a:rPr lang="en-US" dirty="0"/>
              <a:t>) </a:t>
            </a:r>
            <a:r>
              <a:rPr lang="en-US" dirty="0" smtClean="0"/>
              <a:t>− </a:t>
            </a:r>
            <a:r>
              <a:rPr lang="el-GR" dirty="0" smtClean="0"/>
              <a:t>σ</a:t>
            </a:r>
            <a:r>
              <a:rPr lang="en-US" dirty="0" smtClean="0"/>
              <a:t> (</a:t>
            </a:r>
            <a:r>
              <a:rPr lang="el-GR" sz="2400" dirty="0" smtClean="0"/>
              <a:t>π</a:t>
            </a:r>
            <a:r>
              <a:rPr lang="en-US" sz="1600" dirty="0" smtClean="0"/>
              <a:t>p</a:t>
            </a:r>
            <a:r>
              <a:rPr lang="en-US" dirty="0" smtClean="0"/>
              <a:t> </a:t>
            </a:r>
            <a:r>
              <a:rPr lang="en-US" dirty="0"/>
              <a:t>− </a:t>
            </a:r>
            <a:r>
              <a:rPr lang="el-GR" sz="2400" dirty="0" smtClean="0"/>
              <a:t>π</a:t>
            </a:r>
            <a:r>
              <a:rPr lang="en-US" sz="1600" dirty="0" smtClean="0"/>
              <a:t>g</a:t>
            </a:r>
            <a:r>
              <a:rPr lang="en-US" dirty="0" smtClean="0"/>
              <a:t>)}</a:t>
            </a:r>
          </a:p>
          <a:p>
            <a:endParaRPr lang="en-US" dirty="0"/>
          </a:p>
          <a:p>
            <a:r>
              <a:rPr lang="en-US" dirty="0" smtClean="0"/>
              <a:t>P</a:t>
            </a:r>
            <a:r>
              <a:rPr lang="en-US" sz="1600" dirty="0" smtClean="0"/>
              <a:t>c </a:t>
            </a:r>
            <a:r>
              <a:rPr lang="en-US" dirty="0" smtClean="0"/>
              <a:t>= Pressure in capillary</a:t>
            </a:r>
          </a:p>
          <a:p>
            <a:r>
              <a:rPr lang="en-US" dirty="0" smtClean="0"/>
              <a:t>P</a:t>
            </a:r>
            <a:r>
              <a:rPr lang="en-US" sz="1600" dirty="0" smtClean="0"/>
              <a:t>i </a:t>
            </a:r>
            <a:r>
              <a:rPr lang="en-US" dirty="0" smtClean="0"/>
              <a:t>= </a:t>
            </a:r>
            <a:r>
              <a:rPr lang="en-US" dirty="0"/>
              <a:t>Pressure in </a:t>
            </a:r>
            <a:r>
              <a:rPr lang="en-US" dirty="0" err="1" smtClean="0"/>
              <a:t>interstium</a:t>
            </a:r>
            <a:endParaRPr lang="en-US" dirty="0" smtClean="0"/>
          </a:p>
          <a:p>
            <a:r>
              <a:rPr lang="el-GR" sz="2400" dirty="0" smtClean="0"/>
              <a:t>π</a:t>
            </a:r>
            <a:r>
              <a:rPr lang="en-US" sz="1600" dirty="0" smtClean="0"/>
              <a:t>p = </a:t>
            </a:r>
            <a:r>
              <a:rPr lang="en-US" sz="2400" dirty="0" smtClean="0"/>
              <a:t> </a:t>
            </a:r>
            <a:r>
              <a:rPr lang="en-US" dirty="0"/>
              <a:t>colloid osmotic pressures exerted by </a:t>
            </a:r>
            <a:r>
              <a:rPr lang="en-US" dirty="0" smtClean="0"/>
              <a:t>plasma</a:t>
            </a:r>
          </a:p>
          <a:p>
            <a:pPr lvl="0">
              <a:buClr>
                <a:srgbClr val="000000">
                  <a:lumMod val="40000"/>
                  <a:lumOff val="60000"/>
                </a:srgbClr>
              </a:buClr>
            </a:pPr>
            <a:r>
              <a:rPr lang="el-GR" sz="2400" dirty="0" smtClean="0">
                <a:solidFill>
                  <a:prstClr val="white"/>
                </a:solidFill>
              </a:rPr>
              <a:t>π</a:t>
            </a:r>
            <a:r>
              <a:rPr lang="en-US" sz="1600" dirty="0" smtClean="0">
                <a:solidFill>
                  <a:prstClr val="white"/>
                </a:solidFill>
              </a:rPr>
              <a:t>g </a:t>
            </a:r>
            <a:r>
              <a:rPr lang="en-US" sz="1600" dirty="0">
                <a:solidFill>
                  <a:prstClr val="white"/>
                </a:solidFill>
              </a:rPr>
              <a:t>= 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dirty="0">
                <a:solidFill>
                  <a:prstClr val="white"/>
                </a:solidFill>
              </a:rPr>
              <a:t>colloid osmotic pressures exerted by </a:t>
            </a:r>
            <a:r>
              <a:rPr lang="en-US" dirty="0"/>
              <a:t>the </a:t>
            </a:r>
            <a:r>
              <a:rPr lang="en-US" dirty="0" err="1"/>
              <a:t>ultrafiltrate</a:t>
            </a:r>
            <a:r>
              <a:rPr lang="en-US" dirty="0"/>
              <a:t> on the underside of the </a:t>
            </a:r>
            <a:r>
              <a:rPr lang="en-US" dirty="0" err="1"/>
              <a:t>glycocalyx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8525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exchange - </a:t>
            </a:r>
            <a:r>
              <a:rPr lang="en-US" dirty="0"/>
              <a:t>New Starling Equation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2188" y="2083594"/>
            <a:ext cx="66294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18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2852" y="887506"/>
            <a:ext cx="12314852" cy="597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8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Single </a:t>
            </a:r>
            <a:r>
              <a:rPr lang="en-US" dirty="0"/>
              <a:t>layer of endothelial cells lines the entire </a:t>
            </a:r>
            <a:r>
              <a:rPr lang="en-US" dirty="0" smtClean="0"/>
              <a:t>vascular system</a:t>
            </a:r>
          </a:p>
          <a:p>
            <a:r>
              <a:rPr lang="en-US" dirty="0" smtClean="0"/>
              <a:t>In </a:t>
            </a:r>
            <a:r>
              <a:rPr lang="en-US" dirty="0"/>
              <a:t>adults, approximately ten </a:t>
            </a:r>
            <a:r>
              <a:rPr lang="en-US" dirty="0" smtClean="0"/>
              <a:t>trillion cells</a:t>
            </a:r>
          </a:p>
          <a:p>
            <a:pPr lvl="1"/>
            <a:r>
              <a:rPr lang="en-US" dirty="0" smtClean="0"/>
              <a:t>Form </a:t>
            </a:r>
            <a:r>
              <a:rPr lang="en-US" dirty="0"/>
              <a:t>an almost 1 kg </a:t>
            </a:r>
            <a:r>
              <a:rPr lang="en-US" dirty="0" smtClean="0"/>
              <a:t>of organ</a:t>
            </a:r>
          </a:p>
          <a:p>
            <a:r>
              <a:rPr lang="en-US" dirty="0" smtClean="0"/>
              <a:t>Semipermeable</a:t>
            </a:r>
            <a:endParaRPr lang="en-US" dirty="0"/>
          </a:p>
          <a:p>
            <a:r>
              <a:rPr lang="en-US" dirty="0" smtClean="0"/>
              <a:t>Regulates </a:t>
            </a:r>
            <a:r>
              <a:rPr lang="en-US" dirty="0"/>
              <a:t>the transfer of small and </a:t>
            </a:r>
            <a:r>
              <a:rPr lang="en-US" dirty="0" smtClean="0"/>
              <a:t>large molecules</a:t>
            </a:r>
          </a:p>
          <a:p>
            <a:r>
              <a:rPr lang="en-US" dirty="0" smtClean="0"/>
              <a:t>Dynamic </a:t>
            </a:r>
          </a:p>
          <a:p>
            <a:r>
              <a:rPr lang="en-US" dirty="0" smtClean="0"/>
              <a:t>Metabolic </a:t>
            </a:r>
            <a:r>
              <a:rPr lang="en-US" dirty="0"/>
              <a:t>and synthetic functions</a:t>
            </a:r>
          </a:p>
        </p:txBody>
      </p:sp>
    </p:spTree>
    <p:extLst>
      <p:ext uri="{BB962C8B-B14F-4D97-AF65-F5344CB8AC3E}">
        <p14:creationId xmlns:p14="http://schemas.microsoft.com/office/powerpoint/2010/main" val="74154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Absorption </a:t>
            </a:r>
            <a:r>
              <a:rPr lang="en-US" dirty="0"/>
              <a:t>of fluid from </a:t>
            </a:r>
            <a:r>
              <a:rPr lang="en-US" dirty="0" err="1"/>
              <a:t>interstitium</a:t>
            </a:r>
            <a:r>
              <a:rPr lang="en-US" dirty="0"/>
              <a:t> to plasma does not </a:t>
            </a:r>
            <a:r>
              <a:rPr lang="en-US" dirty="0" smtClean="0"/>
              <a:t>occur, even </a:t>
            </a:r>
            <a:r>
              <a:rPr lang="en-US" dirty="0"/>
              <a:t>at reduced capillary </a:t>
            </a:r>
            <a:r>
              <a:rPr lang="en-US" dirty="0" smtClean="0"/>
              <a:t>pressure</a:t>
            </a:r>
          </a:p>
          <a:p>
            <a:r>
              <a:rPr lang="en-US" dirty="0"/>
              <a:t>The inter-endothelial cell channels </a:t>
            </a:r>
            <a:r>
              <a:rPr lang="en-US" dirty="0" smtClean="0"/>
              <a:t>are normally </a:t>
            </a:r>
            <a:r>
              <a:rPr lang="en-US" dirty="0"/>
              <a:t>capped by the intraluminal </a:t>
            </a:r>
            <a:r>
              <a:rPr lang="en-US" dirty="0" smtClean="0"/>
              <a:t>fiber </a:t>
            </a:r>
            <a:r>
              <a:rPr lang="en-US" dirty="0"/>
              <a:t>matrix </a:t>
            </a:r>
            <a:r>
              <a:rPr lang="en-US" dirty="0" smtClean="0"/>
              <a:t>of </a:t>
            </a:r>
            <a:r>
              <a:rPr lang="en-US" dirty="0" err="1" smtClean="0"/>
              <a:t>glycocalyx</a:t>
            </a:r>
            <a:r>
              <a:rPr lang="en-US" dirty="0" smtClean="0"/>
              <a:t> </a:t>
            </a:r>
          </a:p>
          <a:p>
            <a:r>
              <a:rPr lang="en-US" dirty="0" smtClean="0"/>
              <a:t>Filters </a:t>
            </a:r>
            <a:r>
              <a:rPr lang="en-US" dirty="0"/>
              <a:t>fluid that is almost protein-free to </a:t>
            </a:r>
            <a:r>
              <a:rPr lang="en-US" dirty="0" smtClean="0"/>
              <a:t>the sub-</a:t>
            </a:r>
            <a:r>
              <a:rPr lang="en-US" dirty="0" err="1" smtClean="0"/>
              <a:t>glycocalyx</a:t>
            </a:r>
            <a:r>
              <a:rPr lang="en-US" dirty="0" smtClean="0"/>
              <a:t> </a:t>
            </a:r>
            <a:r>
              <a:rPr lang="en-US" dirty="0"/>
              <a:t>‘protected </a:t>
            </a:r>
            <a:r>
              <a:rPr lang="en-US" dirty="0" smtClean="0"/>
              <a:t>region’ </a:t>
            </a:r>
          </a:p>
          <a:p>
            <a:r>
              <a:rPr lang="en-US" dirty="0" smtClean="0"/>
              <a:t>At </a:t>
            </a:r>
            <a:r>
              <a:rPr lang="en-US" dirty="0"/>
              <a:t>reduced </a:t>
            </a:r>
            <a:r>
              <a:rPr lang="en-US" dirty="0" smtClean="0"/>
              <a:t>capillary pressure</a:t>
            </a:r>
            <a:r>
              <a:rPr lang="en-US" dirty="0"/>
              <a:t>, the velocity of the convection current through </a:t>
            </a:r>
            <a:r>
              <a:rPr lang="en-US" dirty="0" smtClean="0"/>
              <a:t>the inter-endothelial </a:t>
            </a:r>
            <a:r>
              <a:rPr lang="en-US" dirty="0"/>
              <a:t>channels </a:t>
            </a:r>
            <a:r>
              <a:rPr lang="en-US" dirty="0" smtClean="0"/>
              <a:t>(majority of </a:t>
            </a:r>
            <a:r>
              <a:rPr lang="en-US" dirty="0" err="1" smtClean="0"/>
              <a:t>Jv</a:t>
            </a:r>
            <a:r>
              <a:rPr lang="en-US" dirty="0" smtClean="0"/>
              <a:t>) approaches zero</a:t>
            </a:r>
          </a:p>
          <a:p>
            <a:r>
              <a:rPr lang="en-US" dirty="0" smtClean="0"/>
              <a:t>Colloid </a:t>
            </a:r>
            <a:r>
              <a:rPr lang="en-US" dirty="0"/>
              <a:t>oncotic pressure in </a:t>
            </a:r>
            <a:r>
              <a:rPr lang="en-US" dirty="0" smtClean="0"/>
              <a:t>the protected </a:t>
            </a:r>
            <a:r>
              <a:rPr lang="en-US" dirty="0"/>
              <a:t>region rises as soluble proteins diffuse back from </a:t>
            </a:r>
            <a:r>
              <a:rPr lang="en-US" dirty="0" smtClean="0"/>
              <a:t>the </a:t>
            </a:r>
            <a:r>
              <a:rPr lang="en-US" dirty="0" err="1" smtClean="0"/>
              <a:t>interstitium</a:t>
            </a:r>
            <a:endParaRPr lang="en-US" dirty="0" smtClean="0"/>
          </a:p>
          <a:p>
            <a:r>
              <a:rPr lang="en-US" dirty="0" smtClean="0"/>
              <a:t>Reduces delta-P </a:t>
            </a:r>
            <a:r>
              <a:rPr lang="en-US" dirty="0"/>
              <a:t>between plasma and </a:t>
            </a:r>
            <a:r>
              <a:rPr lang="en-US" dirty="0" smtClean="0"/>
              <a:t>the protected </a:t>
            </a:r>
            <a:r>
              <a:rPr lang="en-US" dirty="0"/>
              <a:t>region that opposes </a:t>
            </a:r>
            <a:r>
              <a:rPr lang="en-US" dirty="0" err="1"/>
              <a:t>Jv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4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very acute fall of </a:t>
            </a:r>
            <a:r>
              <a:rPr lang="en-US" dirty="0" smtClean="0"/>
              <a:t>the trans-endothelial </a:t>
            </a:r>
            <a:r>
              <a:rPr lang="en-US" dirty="0"/>
              <a:t>pressure difference (delta-P), there may </a:t>
            </a:r>
            <a:r>
              <a:rPr lang="en-US" dirty="0" smtClean="0"/>
              <a:t>even be </a:t>
            </a:r>
            <a:r>
              <a:rPr lang="en-US" dirty="0"/>
              <a:t>a transient reversal of the convection </a:t>
            </a:r>
            <a:r>
              <a:rPr lang="en-US" dirty="0" smtClean="0"/>
              <a:t>current</a:t>
            </a:r>
          </a:p>
          <a:p>
            <a:r>
              <a:rPr lang="en-US" dirty="0"/>
              <a:t>The </a:t>
            </a:r>
            <a:r>
              <a:rPr lang="en-US" dirty="0" err="1"/>
              <a:t>glycocalyx</a:t>
            </a:r>
            <a:r>
              <a:rPr lang="en-US" dirty="0"/>
              <a:t> </a:t>
            </a:r>
            <a:r>
              <a:rPr lang="en-US" dirty="0" smtClean="0"/>
              <a:t>model thereby </a:t>
            </a:r>
            <a:r>
              <a:rPr lang="en-US" dirty="0"/>
              <a:t>preserves a state of minimal filtration even </a:t>
            </a:r>
            <a:r>
              <a:rPr lang="en-US" dirty="0" smtClean="0"/>
              <a:t>when delta-P </a:t>
            </a:r>
            <a:r>
              <a:rPr lang="en-US" dirty="0"/>
              <a:t>is </a:t>
            </a:r>
            <a:r>
              <a:rPr lang="en-US" dirty="0" smtClean="0"/>
              <a:t>low</a:t>
            </a:r>
          </a:p>
          <a:p>
            <a:r>
              <a:rPr lang="en-US" dirty="0"/>
              <a:t>Intravenous colloid therapy cannot </a:t>
            </a:r>
            <a:r>
              <a:rPr lang="en-US" dirty="0" smtClean="0"/>
              <a:t>promote absorption </a:t>
            </a:r>
            <a:r>
              <a:rPr lang="en-US" dirty="0"/>
              <a:t>and cannot help to prevent or treat </a:t>
            </a:r>
            <a:r>
              <a:rPr lang="en-US" dirty="0" smtClean="0"/>
              <a:t>interstitial edema</a:t>
            </a:r>
          </a:p>
          <a:p>
            <a:r>
              <a:rPr lang="en-US" dirty="0" smtClean="0"/>
              <a:t>If </a:t>
            </a:r>
            <a:r>
              <a:rPr lang="en-US" dirty="0"/>
              <a:t>endothelial injury is severe enough to destroy </a:t>
            </a:r>
            <a:r>
              <a:rPr lang="en-US" dirty="0" smtClean="0"/>
              <a:t>the fiber </a:t>
            </a:r>
            <a:r>
              <a:rPr lang="en-US" dirty="0"/>
              <a:t>matrix cap of an inter-endothelial channel, the </a:t>
            </a:r>
            <a:r>
              <a:rPr lang="en-US" dirty="0" smtClean="0"/>
              <a:t>protected region </a:t>
            </a:r>
            <a:r>
              <a:rPr lang="en-US" dirty="0"/>
              <a:t>is </a:t>
            </a:r>
            <a:r>
              <a:rPr lang="en-US" dirty="0" smtClean="0"/>
              <a:t>lost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57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3966229" cy="4195481"/>
          </a:xfrm>
        </p:spPr>
        <p:txBody>
          <a:bodyPr/>
          <a:lstStyle/>
          <a:p>
            <a:r>
              <a:rPr lang="en-US" dirty="0"/>
              <a:t>The low filtration–low resorption concept of microvascular fluid </a:t>
            </a:r>
            <a:r>
              <a:rPr lang="en-US" dirty="0" smtClean="0"/>
              <a:t>homeostasis</a:t>
            </a:r>
          </a:p>
          <a:p>
            <a:r>
              <a:rPr lang="en-US" dirty="0" smtClean="0"/>
              <a:t>An </a:t>
            </a:r>
            <a:r>
              <a:rPr lang="en-US" dirty="0"/>
              <a:t>intact </a:t>
            </a:r>
            <a:r>
              <a:rPr lang="en-US" dirty="0" smtClean="0"/>
              <a:t>endothelial </a:t>
            </a:r>
            <a:r>
              <a:rPr lang="en-US" dirty="0" err="1"/>
              <a:t>glycocalyx</a:t>
            </a:r>
            <a:r>
              <a:rPr lang="en-US" dirty="0"/>
              <a:t> </a:t>
            </a:r>
            <a:r>
              <a:rPr lang="en-US" dirty="0" smtClean="0"/>
              <a:t>and attached </a:t>
            </a:r>
            <a:r>
              <a:rPr lang="en-US" dirty="0"/>
              <a:t>plasma protein molecules, </a:t>
            </a:r>
            <a:r>
              <a:rPr lang="en-US" dirty="0" err="1"/>
              <a:t>oncotically</a:t>
            </a:r>
            <a:r>
              <a:rPr lang="en-US" dirty="0"/>
              <a:t> limits fluid movement across the vascular wall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2337" y="1853248"/>
            <a:ext cx="7319664" cy="472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5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exchange -</a:t>
            </a:r>
            <a:r>
              <a:rPr lang="en-US" dirty="0" err="1" smtClean="0"/>
              <a:t>Mechanotransduction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3" y="2052918"/>
            <a:ext cx="4759606" cy="4195481"/>
          </a:xfrm>
        </p:spPr>
        <p:txBody>
          <a:bodyPr/>
          <a:lstStyle/>
          <a:p>
            <a:r>
              <a:rPr lang="en-US" dirty="0"/>
              <a:t>During active </a:t>
            </a:r>
            <a:r>
              <a:rPr lang="en-US" dirty="0" smtClean="0"/>
              <a:t>endothelial </a:t>
            </a:r>
            <a:r>
              <a:rPr lang="en-US" dirty="0" err="1" smtClean="0"/>
              <a:t>mechanotransduction</a:t>
            </a:r>
            <a:r>
              <a:rPr lang="en-US" dirty="0" smtClean="0"/>
              <a:t>, capillary </a:t>
            </a:r>
            <a:r>
              <a:rPr lang="en-US" dirty="0"/>
              <a:t>hydrostatic pressure </a:t>
            </a:r>
            <a:r>
              <a:rPr lang="en-US" dirty="0" smtClean="0"/>
              <a:t>activates signaling </a:t>
            </a:r>
            <a:r>
              <a:rPr lang="en-US" dirty="0"/>
              <a:t>pathways that increase </a:t>
            </a:r>
            <a:r>
              <a:rPr lang="en-US" dirty="0" smtClean="0"/>
              <a:t>endothelial permeability </a:t>
            </a:r>
          </a:p>
          <a:p>
            <a:r>
              <a:rPr lang="en-US" dirty="0" smtClean="0"/>
              <a:t>Results in nonlinear dynamics </a:t>
            </a:r>
            <a:r>
              <a:rPr lang="en-US" dirty="0"/>
              <a:t>and a higher water flux </a:t>
            </a:r>
            <a:r>
              <a:rPr lang="en-US" dirty="0" smtClean="0"/>
              <a:t>than would </a:t>
            </a:r>
            <a:r>
              <a:rPr lang="en-US" dirty="0"/>
              <a:t>be predicted by the </a:t>
            </a:r>
            <a:r>
              <a:rPr lang="en-US" dirty="0" smtClean="0"/>
              <a:t>summation of </a:t>
            </a:r>
            <a:r>
              <a:rPr lang="en-US" dirty="0"/>
              <a:t>net Starling forces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0774" y="2052918"/>
            <a:ext cx="60864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7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3" y="2052918"/>
            <a:ext cx="5041994" cy="4195481"/>
          </a:xfrm>
        </p:spPr>
        <p:txBody>
          <a:bodyPr/>
          <a:lstStyle/>
          <a:p>
            <a:r>
              <a:rPr lang="en-US" dirty="0"/>
              <a:t>During increased vascular pressure, the increased </a:t>
            </a:r>
            <a:r>
              <a:rPr lang="en-US" dirty="0" smtClean="0"/>
              <a:t>hydraulic flow </a:t>
            </a:r>
            <a:r>
              <a:rPr lang="en-US" dirty="0"/>
              <a:t>through the </a:t>
            </a:r>
            <a:r>
              <a:rPr lang="en-US" dirty="0" err="1"/>
              <a:t>glycocalyx</a:t>
            </a:r>
            <a:r>
              <a:rPr lang="en-US" dirty="0"/>
              <a:t> deforms or stresses the </a:t>
            </a:r>
            <a:r>
              <a:rPr lang="en-US" dirty="0" smtClean="0"/>
              <a:t>glycosaminoglycan fibers</a:t>
            </a:r>
          </a:p>
          <a:p>
            <a:r>
              <a:rPr lang="en-US" dirty="0" smtClean="0"/>
              <a:t>Activates </a:t>
            </a:r>
            <a:r>
              <a:rPr lang="en-US" dirty="0"/>
              <a:t>endothelial nitric oxide </a:t>
            </a:r>
            <a:r>
              <a:rPr lang="en-US" dirty="0" smtClean="0"/>
              <a:t>synthase (</a:t>
            </a:r>
            <a:r>
              <a:rPr lang="en-US" dirty="0" err="1" smtClean="0"/>
              <a:t>eNOS</a:t>
            </a:r>
            <a:r>
              <a:rPr lang="en-US" dirty="0"/>
              <a:t>) and leads to barrier dysfunction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4248" y="0"/>
            <a:ext cx="5392269" cy="684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5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Mechanotransduction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6830"/>
            <a:ext cx="6172222" cy="27321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104" y="1853248"/>
            <a:ext cx="5849856" cy="357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1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r>
              <a:rPr lang="en-US" dirty="0" smtClean="0"/>
              <a:t> - Pathology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Partial </a:t>
            </a:r>
            <a:r>
              <a:rPr lang="en-US" dirty="0"/>
              <a:t>(shedding)</a:t>
            </a:r>
          </a:p>
          <a:p>
            <a:pPr lvl="1"/>
            <a:r>
              <a:rPr lang="en-US" dirty="0" smtClean="0"/>
              <a:t>Selective </a:t>
            </a:r>
            <a:r>
              <a:rPr lang="en-US" dirty="0"/>
              <a:t>cleavage of sulfate side chains (</a:t>
            </a:r>
            <a:r>
              <a:rPr lang="en-US" dirty="0" err="1"/>
              <a:t>heparinase</a:t>
            </a:r>
            <a:r>
              <a:rPr lang="en-US" dirty="0"/>
              <a:t>) or of </a:t>
            </a:r>
            <a:r>
              <a:rPr lang="en-US" dirty="0" smtClean="0"/>
              <a:t>receptor-bound chains </a:t>
            </a:r>
            <a:r>
              <a:rPr lang="en-US" dirty="0"/>
              <a:t>(</a:t>
            </a:r>
            <a:r>
              <a:rPr lang="en-US" dirty="0" err="1"/>
              <a:t>hialuronidase</a:t>
            </a:r>
            <a:r>
              <a:rPr lang="en-US" dirty="0"/>
              <a:t>)</a:t>
            </a:r>
          </a:p>
          <a:p>
            <a:r>
              <a:rPr lang="en-US" dirty="0" smtClean="0"/>
              <a:t>Total destruction </a:t>
            </a:r>
            <a:r>
              <a:rPr lang="en-US" dirty="0"/>
              <a:t>of </a:t>
            </a:r>
            <a:r>
              <a:rPr lang="en-US" dirty="0" err="1"/>
              <a:t>glycocalyx</a:t>
            </a:r>
            <a:endParaRPr lang="en-US" dirty="0"/>
          </a:p>
          <a:p>
            <a:pPr lvl="1"/>
            <a:r>
              <a:rPr lang="en-US" dirty="0"/>
              <a:t>Capillary leak syndrome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dema </a:t>
            </a:r>
            <a:r>
              <a:rPr lang="en-US" dirty="0"/>
              <a:t>formation </a:t>
            </a:r>
          </a:p>
          <a:p>
            <a:pPr lvl="1"/>
            <a:r>
              <a:rPr lang="en-US" dirty="0"/>
              <a:t>Accelerated inflammation </a:t>
            </a:r>
          </a:p>
          <a:p>
            <a:pPr lvl="1"/>
            <a:r>
              <a:rPr lang="en-US" dirty="0"/>
              <a:t>Platelet </a:t>
            </a:r>
            <a:r>
              <a:rPr lang="en-US" dirty="0" err="1"/>
              <a:t>hyperaggregation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Hypercoagulation</a:t>
            </a:r>
            <a:endParaRPr lang="en-US" dirty="0"/>
          </a:p>
          <a:p>
            <a:pPr lvl="1"/>
            <a:r>
              <a:rPr lang="en-US" dirty="0"/>
              <a:t>Loss of vascular tone response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37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r>
              <a:rPr lang="en-US" dirty="0" smtClean="0"/>
              <a:t> shedding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853248"/>
            <a:ext cx="8946541" cy="4697506"/>
          </a:xfrm>
        </p:spPr>
        <p:txBody>
          <a:bodyPr>
            <a:normAutofit/>
          </a:bodyPr>
          <a:lstStyle/>
          <a:p>
            <a:r>
              <a:rPr lang="en-US" dirty="0" smtClean="0"/>
              <a:t>TNF</a:t>
            </a:r>
            <a:r>
              <a:rPr lang="el-GR" dirty="0"/>
              <a:t>α</a:t>
            </a:r>
          </a:p>
          <a:p>
            <a:r>
              <a:rPr lang="en-US" dirty="0"/>
              <a:t>R</a:t>
            </a:r>
            <a:r>
              <a:rPr lang="en-US" dirty="0" smtClean="0"/>
              <a:t>edox </a:t>
            </a:r>
            <a:r>
              <a:rPr lang="en-US" dirty="0"/>
              <a:t>stress and </a:t>
            </a:r>
            <a:r>
              <a:rPr lang="en-US" dirty="0" smtClean="0"/>
              <a:t>oxidized </a:t>
            </a:r>
            <a:r>
              <a:rPr lang="en-US" dirty="0"/>
              <a:t>lipoproteins</a:t>
            </a:r>
          </a:p>
          <a:p>
            <a:r>
              <a:rPr lang="en-US" dirty="0"/>
              <a:t>L</a:t>
            </a:r>
            <a:r>
              <a:rPr lang="en-US" dirty="0" smtClean="0"/>
              <a:t>ipopolysaccharide</a:t>
            </a:r>
            <a:endParaRPr lang="en-US" dirty="0"/>
          </a:p>
          <a:p>
            <a:r>
              <a:rPr lang="en-US" dirty="0"/>
              <a:t>T</a:t>
            </a:r>
            <a:r>
              <a:rPr lang="en-US" dirty="0" smtClean="0"/>
              <a:t>hrombin</a:t>
            </a:r>
            <a:endParaRPr lang="en-US" dirty="0"/>
          </a:p>
          <a:p>
            <a:r>
              <a:rPr lang="en-US" dirty="0"/>
              <a:t>I</a:t>
            </a:r>
            <a:r>
              <a:rPr lang="en-US" dirty="0" smtClean="0"/>
              <a:t>schemia/reperfusion</a:t>
            </a:r>
            <a:endParaRPr lang="en-US" dirty="0"/>
          </a:p>
          <a:p>
            <a:r>
              <a:rPr lang="en-US" dirty="0"/>
              <a:t>H</a:t>
            </a:r>
            <a:r>
              <a:rPr lang="en-US" dirty="0" smtClean="0"/>
              <a:t>yperglycemia</a:t>
            </a:r>
            <a:endParaRPr lang="en-US" dirty="0"/>
          </a:p>
          <a:p>
            <a:r>
              <a:rPr lang="en-US" dirty="0" smtClean="0"/>
              <a:t>Hypervolemia -&gt; ANP</a:t>
            </a:r>
            <a:endParaRPr lang="en-US" dirty="0"/>
          </a:p>
          <a:p>
            <a:r>
              <a:rPr lang="en-US" dirty="0"/>
              <a:t>H</a:t>
            </a:r>
            <a:r>
              <a:rPr lang="en-US" dirty="0" smtClean="0"/>
              <a:t>ypernatremia</a:t>
            </a:r>
            <a:endParaRPr lang="en-US" dirty="0"/>
          </a:p>
          <a:p>
            <a:r>
              <a:rPr lang="en-US" dirty="0"/>
              <a:t>A</a:t>
            </a:r>
            <a:r>
              <a:rPr lang="en-US" dirty="0" smtClean="0"/>
              <a:t>rtificial </a:t>
            </a:r>
            <a:r>
              <a:rPr lang="en-US" dirty="0"/>
              <a:t>colloids such as hydroxyethyl starch (HES) </a:t>
            </a:r>
            <a:endParaRPr lang="en-US" dirty="0" smtClean="0"/>
          </a:p>
          <a:p>
            <a:pPr lvl="1"/>
            <a:r>
              <a:rPr lang="en-US" dirty="0" smtClean="0"/>
              <a:t>Leads </a:t>
            </a:r>
            <a:r>
              <a:rPr lang="en-US" dirty="0"/>
              <a:t>to increased hydraulic conductance and of the ESL and vascular </a:t>
            </a:r>
            <a:r>
              <a:rPr lang="en-US" dirty="0" smtClean="0"/>
              <a:t>permeability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66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r>
              <a:rPr lang="en-US" dirty="0" smtClean="0"/>
              <a:t> shedding – I 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Soluble syndecan-1 is used as a marker of </a:t>
            </a:r>
            <a:r>
              <a:rPr lang="en-US" dirty="0" err="1" smtClean="0"/>
              <a:t>glycocalyx</a:t>
            </a:r>
            <a:r>
              <a:rPr lang="en-US" dirty="0" smtClean="0"/>
              <a:t> shedding</a:t>
            </a:r>
          </a:p>
          <a:p>
            <a:r>
              <a:rPr lang="en-US" dirty="0"/>
              <a:t>Soluble </a:t>
            </a:r>
            <a:r>
              <a:rPr lang="en-US" dirty="0" smtClean="0"/>
              <a:t>syndecan-1 increased </a:t>
            </a:r>
            <a:r>
              <a:rPr lang="en-US" dirty="0"/>
              <a:t>transiently up to 42-fold after global ischemia </a:t>
            </a:r>
            <a:r>
              <a:rPr lang="en-US" dirty="0" smtClean="0"/>
              <a:t>induced by </a:t>
            </a:r>
            <a:r>
              <a:rPr lang="en-US" dirty="0"/>
              <a:t>circulatory </a:t>
            </a:r>
            <a:r>
              <a:rPr lang="en-US" dirty="0" smtClean="0"/>
              <a:t>arrest</a:t>
            </a:r>
          </a:p>
          <a:p>
            <a:r>
              <a:rPr lang="en-US" dirty="0" smtClean="0"/>
              <a:t>Surgically induced ischemia showed an elevation in syndecan-1 by 15-20 times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90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Glycocalyx</a:t>
            </a:r>
            <a:r>
              <a:rPr lang="en-US" dirty="0"/>
              <a:t> - Pathology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Sepsis / Inflammation</a:t>
            </a:r>
          </a:p>
          <a:p>
            <a:pPr lvl="1"/>
            <a:r>
              <a:rPr lang="en-US" dirty="0" smtClean="0"/>
              <a:t>Pathophysiology</a:t>
            </a:r>
          </a:p>
          <a:p>
            <a:pPr lvl="1"/>
            <a:r>
              <a:rPr lang="en-US" dirty="0" smtClean="0"/>
              <a:t>Consequences</a:t>
            </a:r>
          </a:p>
          <a:p>
            <a:r>
              <a:rPr lang="en-US" dirty="0" smtClean="0"/>
              <a:t>Fluid therapy</a:t>
            </a:r>
          </a:p>
          <a:p>
            <a:pPr lvl="1"/>
            <a:r>
              <a:rPr lang="en-US" dirty="0" smtClean="0"/>
              <a:t>Pathophysiology</a:t>
            </a:r>
          </a:p>
          <a:p>
            <a:pPr lvl="1"/>
            <a:r>
              <a:rPr lang="en-US" dirty="0" smtClean="0"/>
              <a:t>Consequences</a:t>
            </a:r>
          </a:p>
          <a:p>
            <a:pPr lvl="1"/>
            <a:endParaRPr lang="en-US" dirty="0"/>
          </a:p>
          <a:p>
            <a:r>
              <a:rPr lang="en-US" dirty="0" smtClean="0"/>
              <a:t>Treatment and recommendations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02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 </a:t>
            </a:r>
            <a:r>
              <a:rPr lang="en-US" dirty="0"/>
              <a:t>in size, shape, thickness, and nuclear orientation from different sites of </a:t>
            </a:r>
            <a:r>
              <a:rPr lang="en-US" dirty="0" smtClean="0"/>
              <a:t>the vascular system</a:t>
            </a:r>
            <a:endParaRPr lang="en-US" dirty="0"/>
          </a:p>
          <a:p>
            <a:r>
              <a:rPr lang="en-US" dirty="0" smtClean="0"/>
              <a:t>Metabolically </a:t>
            </a:r>
            <a:r>
              <a:rPr lang="en-US" dirty="0"/>
              <a:t>active </a:t>
            </a:r>
            <a:r>
              <a:rPr lang="en-US" dirty="0" smtClean="0"/>
              <a:t>barrier</a:t>
            </a:r>
          </a:p>
          <a:p>
            <a:r>
              <a:rPr lang="en-US" dirty="0" smtClean="0"/>
              <a:t>Can </a:t>
            </a:r>
            <a:r>
              <a:rPr lang="en-US" dirty="0"/>
              <a:t>simultaneously </a:t>
            </a:r>
            <a:r>
              <a:rPr lang="en-US" dirty="0" smtClean="0"/>
              <a:t>receive messages </a:t>
            </a:r>
            <a:r>
              <a:rPr lang="en-US" dirty="0"/>
              <a:t>from the underlying metabolically active tissue and send </a:t>
            </a:r>
            <a:r>
              <a:rPr lang="en-US" dirty="0" smtClean="0"/>
              <a:t>messages to </a:t>
            </a:r>
            <a:r>
              <a:rPr lang="en-US" dirty="0"/>
              <a:t>the underlying tissue or the flowing blood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808835" y="4485982"/>
            <a:ext cx="5535493" cy="1762417"/>
            <a:chOff x="2630929" y="2649923"/>
            <a:chExt cx="6010835" cy="2568388"/>
          </a:xfrm>
        </p:grpSpPr>
        <p:sp>
          <p:nvSpPr>
            <p:cNvPr id="7" name="Rounded Rectangle 6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Cloud 7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175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r>
              <a:rPr lang="en-US" dirty="0" smtClean="0"/>
              <a:t> - Sepsis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Localized or systemic inflammation leads to changes </a:t>
            </a:r>
            <a:r>
              <a:rPr lang="en-US" dirty="0" smtClean="0"/>
              <a:t>in structure </a:t>
            </a:r>
            <a:r>
              <a:rPr lang="en-US" dirty="0"/>
              <a:t>and physiology of </a:t>
            </a:r>
            <a:r>
              <a:rPr lang="en-US" dirty="0" err="1" smtClean="0"/>
              <a:t>glycocalyx</a:t>
            </a:r>
            <a:endParaRPr lang="en-US" dirty="0" smtClean="0"/>
          </a:p>
          <a:p>
            <a:r>
              <a:rPr lang="en-US" dirty="0" smtClean="0"/>
              <a:t>Inflammation injury </a:t>
            </a:r>
            <a:r>
              <a:rPr lang="en-US" dirty="0"/>
              <a:t>to </a:t>
            </a:r>
            <a:r>
              <a:rPr lang="en-US" dirty="0" err="1"/>
              <a:t>glycocalyx</a:t>
            </a:r>
            <a:r>
              <a:rPr lang="en-US" dirty="0"/>
              <a:t> is linked to increased </a:t>
            </a:r>
            <a:r>
              <a:rPr lang="en-US" dirty="0" err="1" smtClean="0"/>
              <a:t>paracellular</a:t>
            </a:r>
            <a:r>
              <a:rPr lang="en-US" dirty="0" smtClean="0"/>
              <a:t> permeability </a:t>
            </a:r>
            <a:r>
              <a:rPr lang="en-US" dirty="0"/>
              <a:t>and outflow of albumin/fluid in the </a:t>
            </a:r>
            <a:r>
              <a:rPr lang="en-US" dirty="0" smtClean="0"/>
              <a:t>interstitial space </a:t>
            </a:r>
            <a:r>
              <a:rPr lang="en-US" dirty="0"/>
              <a:t>through the </a:t>
            </a:r>
            <a:r>
              <a:rPr lang="en-US" dirty="0" smtClean="0"/>
              <a:t>endothelial cells</a:t>
            </a:r>
          </a:p>
          <a:p>
            <a:r>
              <a:rPr lang="en-US" dirty="0"/>
              <a:t>Loss of anionic </a:t>
            </a:r>
            <a:r>
              <a:rPr lang="en-US" dirty="0" smtClean="0"/>
              <a:t>charges, changes </a:t>
            </a:r>
            <a:r>
              <a:rPr lang="en-US" dirty="0"/>
              <a:t>in geometry of the clefts, and direct </a:t>
            </a:r>
            <a:r>
              <a:rPr lang="en-US" dirty="0" smtClean="0"/>
              <a:t>endothelial injury </a:t>
            </a:r>
            <a:r>
              <a:rPr lang="en-US" dirty="0"/>
              <a:t>are responsible for </a:t>
            </a:r>
            <a:r>
              <a:rPr lang="en-US" dirty="0" smtClean="0"/>
              <a:t>this</a:t>
            </a:r>
          </a:p>
          <a:p>
            <a:pPr lvl="1"/>
            <a:r>
              <a:rPr lang="en-US" dirty="0" smtClean="0"/>
              <a:t>Albumin, </a:t>
            </a:r>
            <a:r>
              <a:rPr lang="en-US" dirty="0" err="1" smtClean="0"/>
              <a:t>antithrombin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16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r>
              <a:rPr lang="en-US" dirty="0" smtClean="0"/>
              <a:t> - Sepsis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Other observed changes </a:t>
            </a:r>
            <a:r>
              <a:rPr lang="en-US" dirty="0" smtClean="0"/>
              <a:t>in </a:t>
            </a:r>
            <a:r>
              <a:rPr lang="en-US" dirty="0" err="1" smtClean="0"/>
              <a:t>glycocalyx</a:t>
            </a:r>
            <a:r>
              <a:rPr lang="en-US" dirty="0" smtClean="0"/>
              <a:t> </a:t>
            </a:r>
            <a:r>
              <a:rPr lang="en-US" dirty="0"/>
              <a:t>function during </a:t>
            </a:r>
            <a:r>
              <a:rPr lang="en-US" dirty="0" smtClean="0"/>
              <a:t>inflammation</a:t>
            </a:r>
          </a:p>
          <a:p>
            <a:pPr lvl="1"/>
            <a:r>
              <a:rPr lang="en-US" dirty="0" smtClean="0"/>
              <a:t>Loss of vascular </a:t>
            </a:r>
            <a:r>
              <a:rPr lang="en-US" dirty="0"/>
              <a:t>tone with local blood </a:t>
            </a:r>
            <a:r>
              <a:rPr lang="en-US" dirty="0" smtClean="0"/>
              <a:t>pooling</a:t>
            </a:r>
          </a:p>
          <a:p>
            <a:pPr lvl="1"/>
            <a:r>
              <a:rPr lang="en-US" dirty="0" smtClean="0"/>
              <a:t>Degradation of </a:t>
            </a:r>
            <a:r>
              <a:rPr lang="en-US" dirty="0" err="1" smtClean="0"/>
              <a:t>heparan</a:t>
            </a:r>
            <a:r>
              <a:rPr lang="en-US" dirty="0" smtClean="0"/>
              <a:t> </a:t>
            </a:r>
            <a:r>
              <a:rPr lang="en-US" dirty="0"/>
              <a:t>sulfate leading to a shift toward a </a:t>
            </a:r>
            <a:r>
              <a:rPr lang="en-US" dirty="0" smtClean="0"/>
              <a:t>pro-coagulant </a:t>
            </a:r>
            <a:r>
              <a:rPr lang="en-US" dirty="0"/>
              <a:t>state with consequent </a:t>
            </a:r>
            <a:r>
              <a:rPr lang="en-US" dirty="0" smtClean="0"/>
              <a:t>micro-thrombosis</a:t>
            </a:r>
          </a:p>
          <a:p>
            <a:pPr lvl="1"/>
            <a:r>
              <a:rPr lang="en-US" dirty="0" smtClean="0"/>
              <a:t>Enhanced expression of </a:t>
            </a:r>
            <a:r>
              <a:rPr lang="en-US" dirty="0"/>
              <a:t>adhesion molecules with increased </a:t>
            </a:r>
            <a:r>
              <a:rPr lang="en-US" dirty="0" smtClean="0"/>
              <a:t>leukocyte trafficking</a:t>
            </a:r>
          </a:p>
          <a:p>
            <a:pPr lvl="1"/>
            <a:r>
              <a:rPr lang="en-US" dirty="0" smtClean="0"/>
              <a:t>Loss </a:t>
            </a:r>
            <a:r>
              <a:rPr lang="en-US" dirty="0"/>
              <a:t>of </a:t>
            </a:r>
            <a:r>
              <a:rPr lang="en-US" dirty="0" err="1"/>
              <a:t>antioxidative</a:t>
            </a:r>
            <a:r>
              <a:rPr lang="en-US" dirty="0"/>
              <a:t> properties with </a:t>
            </a:r>
            <a:r>
              <a:rPr lang="en-US" dirty="0" smtClean="0"/>
              <a:t>progressive oxidative </a:t>
            </a:r>
            <a:r>
              <a:rPr lang="en-US" dirty="0"/>
              <a:t>injury to the endothelium</a:t>
            </a:r>
          </a:p>
        </p:txBody>
      </p:sp>
    </p:spTree>
    <p:extLst>
      <p:ext uri="{BB962C8B-B14F-4D97-AF65-F5344CB8AC3E}">
        <p14:creationId xmlns:p14="http://schemas.microsoft.com/office/powerpoint/2010/main" val="425889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r>
              <a:rPr lang="en-US" dirty="0" smtClean="0"/>
              <a:t> - Sepsis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is </a:t>
            </a:r>
            <a:r>
              <a:rPr lang="en-US" dirty="0" smtClean="0"/>
              <a:t>experimental evidence </a:t>
            </a:r>
            <a:r>
              <a:rPr lang="en-US" dirty="0"/>
              <a:t>that thickness and stiffness of </a:t>
            </a:r>
            <a:r>
              <a:rPr lang="en-US" dirty="0" smtClean="0"/>
              <a:t>endothelial </a:t>
            </a:r>
            <a:r>
              <a:rPr lang="en-US" dirty="0" err="1" smtClean="0"/>
              <a:t>glycocalyx</a:t>
            </a:r>
            <a:r>
              <a:rPr lang="en-US" dirty="0" smtClean="0"/>
              <a:t> </a:t>
            </a:r>
            <a:r>
              <a:rPr lang="en-US" dirty="0"/>
              <a:t>are reduced by </a:t>
            </a:r>
            <a:r>
              <a:rPr lang="en-US" dirty="0" smtClean="0"/>
              <a:t>LPS or TNF-</a:t>
            </a:r>
            <a:r>
              <a:rPr lang="el-GR" dirty="0" smtClean="0"/>
              <a:t>α </a:t>
            </a:r>
            <a:r>
              <a:rPr lang="en-US" dirty="0"/>
              <a:t>exposure </a:t>
            </a:r>
            <a:endParaRPr lang="en-US" dirty="0" smtClean="0"/>
          </a:p>
          <a:p>
            <a:r>
              <a:rPr lang="en-US" dirty="0" smtClean="0"/>
              <a:t>Clinically</a:t>
            </a:r>
            <a:r>
              <a:rPr lang="en-US" dirty="0"/>
              <a:t> </a:t>
            </a:r>
            <a:r>
              <a:rPr lang="en-US" dirty="0" smtClean="0"/>
              <a:t>these </a:t>
            </a:r>
            <a:r>
              <a:rPr lang="en-US" dirty="0"/>
              <a:t>alterations are linked to loss of vascular </a:t>
            </a:r>
            <a:r>
              <a:rPr lang="en-US" dirty="0" smtClean="0"/>
              <a:t>tone, loss </a:t>
            </a:r>
            <a:r>
              <a:rPr lang="en-US" dirty="0"/>
              <a:t>of albumin, hypovolemia, edema formation, and </a:t>
            </a:r>
            <a:r>
              <a:rPr lang="en-US" dirty="0" smtClean="0"/>
              <a:t>organ dysfunction</a:t>
            </a:r>
          </a:p>
          <a:p>
            <a:r>
              <a:rPr lang="en-US" dirty="0" smtClean="0"/>
              <a:t>One major cause is the activation of the </a:t>
            </a:r>
            <a:r>
              <a:rPr lang="en-US" dirty="0" err="1" smtClean="0"/>
              <a:t>heparanase</a:t>
            </a:r>
            <a:r>
              <a:rPr lang="en-US" dirty="0" smtClean="0"/>
              <a:t> enzyme.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13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r>
              <a:rPr lang="en-US" dirty="0" smtClean="0"/>
              <a:t> - Sepsis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225168" y="4860707"/>
            <a:ext cx="6200379" cy="1486305"/>
            <a:chOff x="2630929" y="2649923"/>
            <a:chExt cx="6010835" cy="2568388"/>
          </a:xfrm>
        </p:grpSpPr>
        <p:sp>
          <p:nvSpPr>
            <p:cNvPr id="31" name="Rounded Rectangle 30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Cloud 31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5"/>
          <p:cNvSpPr/>
          <p:nvPr/>
        </p:nvSpPr>
        <p:spPr>
          <a:xfrm>
            <a:off x="2484841" y="4708034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60016" y="4739553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52430" y="4739553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261111" y="4690710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944867" y="4711552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712797" y="4667262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233736" y="4727839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697745" y="4683549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00216" y="4739553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523868" y="4697348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3824798" y="4193771"/>
            <a:ext cx="637096" cy="578357"/>
          </a:xfrm>
          <a:custGeom>
            <a:avLst/>
            <a:gdLst>
              <a:gd name="connsiteX0" fmla="*/ 0 w 443753"/>
              <a:gd name="connsiteY0" fmla="*/ 94129 h 759767"/>
              <a:gd name="connsiteX1" fmla="*/ 13447 w 443753"/>
              <a:gd name="connsiteY1" fmla="*/ 268941 h 759767"/>
              <a:gd name="connsiteX2" fmla="*/ 53789 w 443753"/>
              <a:gd name="connsiteY2" fmla="*/ 282388 h 759767"/>
              <a:gd name="connsiteX3" fmla="*/ 174812 w 443753"/>
              <a:gd name="connsiteY3" fmla="*/ 295835 h 759767"/>
              <a:gd name="connsiteX4" fmla="*/ 174812 w 443753"/>
              <a:gd name="connsiteY4" fmla="*/ 524435 h 759767"/>
              <a:gd name="connsiteX5" fmla="*/ 161365 w 443753"/>
              <a:gd name="connsiteY5" fmla="*/ 564776 h 759767"/>
              <a:gd name="connsiteX6" fmla="*/ 121024 w 443753"/>
              <a:gd name="connsiteY6" fmla="*/ 645459 h 759767"/>
              <a:gd name="connsiteX7" fmla="*/ 134471 w 443753"/>
              <a:gd name="connsiteY7" fmla="*/ 753035 h 759767"/>
              <a:gd name="connsiteX8" fmla="*/ 121024 w 443753"/>
              <a:gd name="connsiteY8" fmla="*/ 712694 h 759767"/>
              <a:gd name="connsiteX9" fmla="*/ 134471 w 443753"/>
              <a:gd name="connsiteY9" fmla="*/ 591671 h 759767"/>
              <a:gd name="connsiteX10" fmla="*/ 174812 w 443753"/>
              <a:gd name="connsiteY10" fmla="*/ 457200 h 759767"/>
              <a:gd name="connsiteX11" fmla="*/ 188259 w 443753"/>
              <a:gd name="connsiteY11" fmla="*/ 416859 h 759767"/>
              <a:gd name="connsiteX12" fmla="*/ 215153 w 443753"/>
              <a:gd name="connsiteY12" fmla="*/ 376518 h 759767"/>
              <a:gd name="connsiteX13" fmla="*/ 228600 w 443753"/>
              <a:gd name="connsiteY13" fmla="*/ 336176 h 759767"/>
              <a:gd name="connsiteX14" fmla="*/ 255495 w 443753"/>
              <a:gd name="connsiteY14" fmla="*/ 309282 h 759767"/>
              <a:gd name="connsiteX15" fmla="*/ 268942 w 443753"/>
              <a:gd name="connsiteY15" fmla="*/ 255494 h 759767"/>
              <a:gd name="connsiteX16" fmla="*/ 295836 w 443753"/>
              <a:gd name="connsiteY16" fmla="*/ 215153 h 759767"/>
              <a:gd name="connsiteX17" fmla="*/ 282389 w 443753"/>
              <a:gd name="connsiteY17" fmla="*/ 121024 h 759767"/>
              <a:gd name="connsiteX18" fmla="*/ 322730 w 443753"/>
              <a:gd name="connsiteY18" fmla="*/ 107576 h 759767"/>
              <a:gd name="connsiteX19" fmla="*/ 349624 w 443753"/>
              <a:gd name="connsiteY19" fmla="*/ 67235 h 759767"/>
              <a:gd name="connsiteX20" fmla="*/ 430306 w 443753"/>
              <a:gd name="connsiteY20" fmla="*/ 40341 h 759767"/>
              <a:gd name="connsiteX21" fmla="*/ 443753 w 443753"/>
              <a:gd name="connsiteY21" fmla="*/ 0 h 75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3753" h="759767">
                <a:moveTo>
                  <a:pt x="0" y="94129"/>
                </a:moveTo>
                <a:cubicBezTo>
                  <a:pt x="4482" y="152400"/>
                  <a:pt x="-2609" y="212747"/>
                  <a:pt x="13447" y="268941"/>
                </a:cubicBezTo>
                <a:cubicBezTo>
                  <a:pt x="17341" y="282570"/>
                  <a:pt x="39807" y="280058"/>
                  <a:pt x="53789" y="282388"/>
                </a:cubicBezTo>
                <a:cubicBezTo>
                  <a:pt x="93826" y="289061"/>
                  <a:pt x="134471" y="291353"/>
                  <a:pt x="174812" y="295835"/>
                </a:cubicBezTo>
                <a:cubicBezTo>
                  <a:pt x="206596" y="391187"/>
                  <a:pt x="196183" y="342780"/>
                  <a:pt x="174812" y="524435"/>
                </a:cubicBezTo>
                <a:cubicBezTo>
                  <a:pt x="173156" y="538512"/>
                  <a:pt x="167704" y="552098"/>
                  <a:pt x="161365" y="564776"/>
                </a:cubicBezTo>
                <a:cubicBezTo>
                  <a:pt x="109230" y="669046"/>
                  <a:pt x="154823" y="544062"/>
                  <a:pt x="121024" y="645459"/>
                </a:cubicBezTo>
                <a:cubicBezTo>
                  <a:pt x="125506" y="681318"/>
                  <a:pt x="145899" y="787318"/>
                  <a:pt x="134471" y="753035"/>
                </a:cubicBezTo>
                <a:lnTo>
                  <a:pt x="121024" y="712694"/>
                </a:lnTo>
                <a:cubicBezTo>
                  <a:pt x="125506" y="672353"/>
                  <a:pt x="128299" y="631788"/>
                  <a:pt x="134471" y="591671"/>
                </a:cubicBezTo>
                <a:cubicBezTo>
                  <a:pt x="140278" y="553927"/>
                  <a:pt x="164339" y="488618"/>
                  <a:pt x="174812" y="457200"/>
                </a:cubicBezTo>
                <a:cubicBezTo>
                  <a:pt x="179294" y="443753"/>
                  <a:pt x="180396" y="428653"/>
                  <a:pt x="188259" y="416859"/>
                </a:cubicBezTo>
                <a:lnTo>
                  <a:pt x="215153" y="376518"/>
                </a:lnTo>
                <a:cubicBezTo>
                  <a:pt x="219635" y="363071"/>
                  <a:pt x="221307" y="348331"/>
                  <a:pt x="228600" y="336176"/>
                </a:cubicBezTo>
                <a:cubicBezTo>
                  <a:pt x="235123" y="325305"/>
                  <a:pt x="249825" y="320622"/>
                  <a:pt x="255495" y="309282"/>
                </a:cubicBezTo>
                <a:cubicBezTo>
                  <a:pt x="263760" y="292752"/>
                  <a:pt x="261662" y="272481"/>
                  <a:pt x="268942" y="255494"/>
                </a:cubicBezTo>
                <a:cubicBezTo>
                  <a:pt x="275308" y="240639"/>
                  <a:pt x="286871" y="228600"/>
                  <a:pt x="295836" y="215153"/>
                </a:cubicBezTo>
                <a:cubicBezTo>
                  <a:pt x="291354" y="183777"/>
                  <a:pt x="274702" y="151773"/>
                  <a:pt x="282389" y="121024"/>
                </a:cubicBezTo>
                <a:cubicBezTo>
                  <a:pt x="285827" y="107273"/>
                  <a:pt x="311662" y="116431"/>
                  <a:pt x="322730" y="107576"/>
                </a:cubicBezTo>
                <a:cubicBezTo>
                  <a:pt x="335350" y="97480"/>
                  <a:pt x="335919" y="75800"/>
                  <a:pt x="349624" y="67235"/>
                </a:cubicBezTo>
                <a:cubicBezTo>
                  <a:pt x="373664" y="52210"/>
                  <a:pt x="430306" y="40341"/>
                  <a:pt x="430306" y="40341"/>
                </a:cubicBezTo>
                <a:lnTo>
                  <a:pt x="443753" y="0"/>
                </a:ln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2402531" y="3913059"/>
            <a:ext cx="523556" cy="829516"/>
          </a:xfrm>
          <a:custGeom>
            <a:avLst/>
            <a:gdLst>
              <a:gd name="connsiteX0" fmla="*/ 0 w 443753"/>
              <a:gd name="connsiteY0" fmla="*/ 94129 h 759767"/>
              <a:gd name="connsiteX1" fmla="*/ 13447 w 443753"/>
              <a:gd name="connsiteY1" fmla="*/ 268941 h 759767"/>
              <a:gd name="connsiteX2" fmla="*/ 53789 w 443753"/>
              <a:gd name="connsiteY2" fmla="*/ 282388 h 759767"/>
              <a:gd name="connsiteX3" fmla="*/ 174812 w 443753"/>
              <a:gd name="connsiteY3" fmla="*/ 295835 h 759767"/>
              <a:gd name="connsiteX4" fmla="*/ 174812 w 443753"/>
              <a:gd name="connsiteY4" fmla="*/ 524435 h 759767"/>
              <a:gd name="connsiteX5" fmla="*/ 161365 w 443753"/>
              <a:gd name="connsiteY5" fmla="*/ 564776 h 759767"/>
              <a:gd name="connsiteX6" fmla="*/ 121024 w 443753"/>
              <a:gd name="connsiteY6" fmla="*/ 645459 h 759767"/>
              <a:gd name="connsiteX7" fmla="*/ 134471 w 443753"/>
              <a:gd name="connsiteY7" fmla="*/ 753035 h 759767"/>
              <a:gd name="connsiteX8" fmla="*/ 121024 w 443753"/>
              <a:gd name="connsiteY8" fmla="*/ 712694 h 759767"/>
              <a:gd name="connsiteX9" fmla="*/ 134471 w 443753"/>
              <a:gd name="connsiteY9" fmla="*/ 591671 h 759767"/>
              <a:gd name="connsiteX10" fmla="*/ 174812 w 443753"/>
              <a:gd name="connsiteY10" fmla="*/ 457200 h 759767"/>
              <a:gd name="connsiteX11" fmla="*/ 188259 w 443753"/>
              <a:gd name="connsiteY11" fmla="*/ 416859 h 759767"/>
              <a:gd name="connsiteX12" fmla="*/ 215153 w 443753"/>
              <a:gd name="connsiteY12" fmla="*/ 376518 h 759767"/>
              <a:gd name="connsiteX13" fmla="*/ 228600 w 443753"/>
              <a:gd name="connsiteY13" fmla="*/ 336176 h 759767"/>
              <a:gd name="connsiteX14" fmla="*/ 255495 w 443753"/>
              <a:gd name="connsiteY14" fmla="*/ 309282 h 759767"/>
              <a:gd name="connsiteX15" fmla="*/ 268942 w 443753"/>
              <a:gd name="connsiteY15" fmla="*/ 255494 h 759767"/>
              <a:gd name="connsiteX16" fmla="*/ 295836 w 443753"/>
              <a:gd name="connsiteY16" fmla="*/ 215153 h 759767"/>
              <a:gd name="connsiteX17" fmla="*/ 282389 w 443753"/>
              <a:gd name="connsiteY17" fmla="*/ 121024 h 759767"/>
              <a:gd name="connsiteX18" fmla="*/ 322730 w 443753"/>
              <a:gd name="connsiteY18" fmla="*/ 107576 h 759767"/>
              <a:gd name="connsiteX19" fmla="*/ 349624 w 443753"/>
              <a:gd name="connsiteY19" fmla="*/ 67235 h 759767"/>
              <a:gd name="connsiteX20" fmla="*/ 430306 w 443753"/>
              <a:gd name="connsiteY20" fmla="*/ 40341 h 759767"/>
              <a:gd name="connsiteX21" fmla="*/ 443753 w 443753"/>
              <a:gd name="connsiteY21" fmla="*/ 0 h 75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3753" h="759767">
                <a:moveTo>
                  <a:pt x="0" y="94129"/>
                </a:moveTo>
                <a:cubicBezTo>
                  <a:pt x="4482" y="152400"/>
                  <a:pt x="-2609" y="212747"/>
                  <a:pt x="13447" y="268941"/>
                </a:cubicBezTo>
                <a:cubicBezTo>
                  <a:pt x="17341" y="282570"/>
                  <a:pt x="39807" y="280058"/>
                  <a:pt x="53789" y="282388"/>
                </a:cubicBezTo>
                <a:cubicBezTo>
                  <a:pt x="93826" y="289061"/>
                  <a:pt x="134471" y="291353"/>
                  <a:pt x="174812" y="295835"/>
                </a:cubicBezTo>
                <a:cubicBezTo>
                  <a:pt x="206596" y="391187"/>
                  <a:pt x="196183" y="342780"/>
                  <a:pt x="174812" y="524435"/>
                </a:cubicBezTo>
                <a:cubicBezTo>
                  <a:pt x="173156" y="538512"/>
                  <a:pt x="167704" y="552098"/>
                  <a:pt x="161365" y="564776"/>
                </a:cubicBezTo>
                <a:cubicBezTo>
                  <a:pt x="109230" y="669046"/>
                  <a:pt x="154823" y="544062"/>
                  <a:pt x="121024" y="645459"/>
                </a:cubicBezTo>
                <a:cubicBezTo>
                  <a:pt x="125506" y="681318"/>
                  <a:pt x="145899" y="787318"/>
                  <a:pt x="134471" y="753035"/>
                </a:cubicBezTo>
                <a:lnTo>
                  <a:pt x="121024" y="712694"/>
                </a:lnTo>
                <a:cubicBezTo>
                  <a:pt x="125506" y="672353"/>
                  <a:pt x="128299" y="631788"/>
                  <a:pt x="134471" y="591671"/>
                </a:cubicBezTo>
                <a:cubicBezTo>
                  <a:pt x="140278" y="553927"/>
                  <a:pt x="164339" y="488618"/>
                  <a:pt x="174812" y="457200"/>
                </a:cubicBezTo>
                <a:cubicBezTo>
                  <a:pt x="179294" y="443753"/>
                  <a:pt x="180396" y="428653"/>
                  <a:pt x="188259" y="416859"/>
                </a:cubicBezTo>
                <a:lnTo>
                  <a:pt x="215153" y="376518"/>
                </a:lnTo>
                <a:cubicBezTo>
                  <a:pt x="219635" y="363071"/>
                  <a:pt x="221307" y="348331"/>
                  <a:pt x="228600" y="336176"/>
                </a:cubicBezTo>
                <a:cubicBezTo>
                  <a:pt x="235123" y="325305"/>
                  <a:pt x="249825" y="320622"/>
                  <a:pt x="255495" y="309282"/>
                </a:cubicBezTo>
                <a:cubicBezTo>
                  <a:pt x="263760" y="292752"/>
                  <a:pt x="261662" y="272481"/>
                  <a:pt x="268942" y="255494"/>
                </a:cubicBezTo>
                <a:cubicBezTo>
                  <a:pt x="275308" y="240639"/>
                  <a:pt x="286871" y="228600"/>
                  <a:pt x="295836" y="215153"/>
                </a:cubicBezTo>
                <a:cubicBezTo>
                  <a:pt x="291354" y="183777"/>
                  <a:pt x="274702" y="151773"/>
                  <a:pt x="282389" y="121024"/>
                </a:cubicBezTo>
                <a:cubicBezTo>
                  <a:pt x="285827" y="107273"/>
                  <a:pt x="311662" y="116431"/>
                  <a:pt x="322730" y="107576"/>
                </a:cubicBezTo>
                <a:cubicBezTo>
                  <a:pt x="335350" y="97480"/>
                  <a:pt x="335919" y="75800"/>
                  <a:pt x="349624" y="67235"/>
                </a:cubicBezTo>
                <a:cubicBezTo>
                  <a:pt x="373664" y="52210"/>
                  <a:pt x="430306" y="40341"/>
                  <a:pt x="430306" y="40341"/>
                </a:cubicBezTo>
                <a:lnTo>
                  <a:pt x="443753" y="0"/>
                </a:ln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4426205" y="3789913"/>
            <a:ext cx="386532" cy="947092"/>
          </a:xfrm>
          <a:custGeom>
            <a:avLst/>
            <a:gdLst>
              <a:gd name="connsiteX0" fmla="*/ 0 w 443753"/>
              <a:gd name="connsiteY0" fmla="*/ 94129 h 759767"/>
              <a:gd name="connsiteX1" fmla="*/ 13447 w 443753"/>
              <a:gd name="connsiteY1" fmla="*/ 268941 h 759767"/>
              <a:gd name="connsiteX2" fmla="*/ 53789 w 443753"/>
              <a:gd name="connsiteY2" fmla="*/ 282388 h 759767"/>
              <a:gd name="connsiteX3" fmla="*/ 174812 w 443753"/>
              <a:gd name="connsiteY3" fmla="*/ 295835 h 759767"/>
              <a:gd name="connsiteX4" fmla="*/ 174812 w 443753"/>
              <a:gd name="connsiteY4" fmla="*/ 524435 h 759767"/>
              <a:gd name="connsiteX5" fmla="*/ 161365 w 443753"/>
              <a:gd name="connsiteY5" fmla="*/ 564776 h 759767"/>
              <a:gd name="connsiteX6" fmla="*/ 121024 w 443753"/>
              <a:gd name="connsiteY6" fmla="*/ 645459 h 759767"/>
              <a:gd name="connsiteX7" fmla="*/ 134471 w 443753"/>
              <a:gd name="connsiteY7" fmla="*/ 753035 h 759767"/>
              <a:gd name="connsiteX8" fmla="*/ 121024 w 443753"/>
              <a:gd name="connsiteY8" fmla="*/ 712694 h 759767"/>
              <a:gd name="connsiteX9" fmla="*/ 134471 w 443753"/>
              <a:gd name="connsiteY9" fmla="*/ 591671 h 759767"/>
              <a:gd name="connsiteX10" fmla="*/ 174812 w 443753"/>
              <a:gd name="connsiteY10" fmla="*/ 457200 h 759767"/>
              <a:gd name="connsiteX11" fmla="*/ 188259 w 443753"/>
              <a:gd name="connsiteY11" fmla="*/ 416859 h 759767"/>
              <a:gd name="connsiteX12" fmla="*/ 215153 w 443753"/>
              <a:gd name="connsiteY12" fmla="*/ 376518 h 759767"/>
              <a:gd name="connsiteX13" fmla="*/ 228600 w 443753"/>
              <a:gd name="connsiteY13" fmla="*/ 336176 h 759767"/>
              <a:gd name="connsiteX14" fmla="*/ 255495 w 443753"/>
              <a:gd name="connsiteY14" fmla="*/ 309282 h 759767"/>
              <a:gd name="connsiteX15" fmla="*/ 268942 w 443753"/>
              <a:gd name="connsiteY15" fmla="*/ 255494 h 759767"/>
              <a:gd name="connsiteX16" fmla="*/ 295836 w 443753"/>
              <a:gd name="connsiteY16" fmla="*/ 215153 h 759767"/>
              <a:gd name="connsiteX17" fmla="*/ 282389 w 443753"/>
              <a:gd name="connsiteY17" fmla="*/ 121024 h 759767"/>
              <a:gd name="connsiteX18" fmla="*/ 322730 w 443753"/>
              <a:gd name="connsiteY18" fmla="*/ 107576 h 759767"/>
              <a:gd name="connsiteX19" fmla="*/ 349624 w 443753"/>
              <a:gd name="connsiteY19" fmla="*/ 67235 h 759767"/>
              <a:gd name="connsiteX20" fmla="*/ 430306 w 443753"/>
              <a:gd name="connsiteY20" fmla="*/ 40341 h 759767"/>
              <a:gd name="connsiteX21" fmla="*/ 443753 w 443753"/>
              <a:gd name="connsiteY21" fmla="*/ 0 h 75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3753" h="759767">
                <a:moveTo>
                  <a:pt x="0" y="94129"/>
                </a:moveTo>
                <a:cubicBezTo>
                  <a:pt x="4482" y="152400"/>
                  <a:pt x="-2609" y="212747"/>
                  <a:pt x="13447" y="268941"/>
                </a:cubicBezTo>
                <a:cubicBezTo>
                  <a:pt x="17341" y="282570"/>
                  <a:pt x="39807" y="280058"/>
                  <a:pt x="53789" y="282388"/>
                </a:cubicBezTo>
                <a:cubicBezTo>
                  <a:pt x="93826" y="289061"/>
                  <a:pt x="134471" y="291353"/>
                  <a:pt x="174812" y="295835"/>
                </a:cubicBezTo>
                <a:cubicBezTo>
                  <a:pt x="206596" y="391187"/>
                  <a:pt x="196183" y="342780"/>
                  <a:pt x="174812" y="524435"/>
                </a:cubicBezTo>
                <a:cubicBezTo>
                  <a:pt x="173156" y="538512"/>
                  <a:pt x="167704" y="552098"/>
                  <a:pt x="161365" y="564776"/>
                </a:cubicBezTo>
                <a:cubicBezTo>
                  <a:pt x="109230" y="669046"/>
                  <a:pt x="154823" y="544062"/>
                  <a:pt x="121024" y="645459"/>
                </a:cubicBezTo>
                <a:cubicBezTo>
                  <a:pt x="125506" y="681318"/>
                  <a:pt x="145899" y="787318"/>
                  <a:pt x="134471" y="753035"/>
                </a:cubicBezTo>
                <a:lnTo>
                  <a:pt x="121024" y="712694"/>
                </a:lnTo>
                <a:cubicBezTo>
                  <a:pt x="125506" y="672353"/>
                  <a:pt x="128299" y="631788"/>
                  <a:pt x="134471" y="591671"/>
                </a:cubicBezTo>
                <a:cubicBezTo>
                  <a:pt x="140278" y="553927"/>
                  <a:pt x="164339" y="488618"/>
                  <a:pt x="174812" y="457200"/>
                </a:cubicBezTo>
                <a:cubicBezTo>
                  <a:pt x="179294" y="443753"/>
                  <a:pt x="180396" y="428653"/>
                  <a:pt x="188259" y="416859"/>
                </a:cubicBezTo>
                <a:lnTo>
                  <a:pt x="215153" y="376518"/>
                </a:lnTo>
                <a:cubicBezTo>
                  <a:pt x="219635" y="363071"/>
                  <a:pt x="221307" y="348331"/>
                  <a:pt x="228600" y="336176"/>
                </a:cubicBezTo>
                <a:cubicBezTo>
                  <a:pt x="235123" y="325305"/>
                  <a:pt x="249825" y="320622"/>
                  <a:pt x="255495" y="309282"/>
                </a:cubicBezTo>
                <a:cubicBezTo>
                  <a:pt x="263760" y="292752"/>
                  <a:pt x="261662" y="272481"/>
                  <a:pt x="268942" y="255494"/>
                </a:cubicBezTo>
                <a:cubicBezTo>
                  <a:pt x="275308" y="240639"/>
                  <a:pt x="286871" y="228600"/>
                  <a:pt x="295836" y="215153"/>
                </a:cubicBezTo>
                <a:cubicBezTo>
                  <a:pt x="291354" y="183777"/>
                  <a:pt x="274702" y="151773"/>
                  <a:pt x="282389" y="121024"/>
                </a:cubicBezTo>
                <a:cubicBezTo>
                  <a:pt x="285827" y="107273"/>
                  <a:pt x="311662" y="116431"/>
                  <a:pt x="322730" y="107576"/>
                </a:cubicBezTo>
                <a:cubicBezTo>
                  <a:pt x="335350" y="97480"/>
                  <a:pt x="335919" y="75800"/>
                  <a:pt x="349624" y="67235"/>
                </a:cubicBezTo>
                <a:cubicBezTo>
                  <a:pt x="373664" y="52210"/>
                  <a:pt x="430306" y="40341"/>
                  <a:pt x="430306" y="40341"/>
                </a:cubicBezTo>
                <a:lnTo>
                  <a:pt x="443753" y="0"/>
                </a:ln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5846513" y="3509866"/>
            <a:ext cx="706721" cy="1251374"/>
          </a:xfrm>
          <a:custGeom>
            <a:avLst/>
            <a:gdLst>
              <a:gd name="connsiteX0" fmla="*/ 0 w 443753"/>
              <a:gd name="connsiteY0" fmla="*/ 94129 h 759767"/>
              <a:gd name="connsiteX1" fmla="*/ 13447 w 443753"/>
              <a:gd name="connsiteY1" fmla="*/ 268941 h 759767"/>
              <a:gd name="connsiteX2" fmla="*/ 53789 w 443753"/>
              <a:gd name="connsiteY2" fmla="*/ 282388 h 759767"/>
              <a:gd name="connsiteX3" fmla="*/ 174812 w 443753"/>
              <a:gd name="connsiteY3" fmla="*/ 295835 h 759767"/>
              <a:gd name="connsiteX4" fmla="*/ 174812 w 443753"/>
              <a:gd name="connsiteY4" fmla="*/ 524435 h 759767"/>
              <a:gd name="connsiteX5" fmla="*/ 161365 w 443753"/>
              <a:gd name="connsiteY5" fmla="*/ 564776 h 759767"/>
              <a:gd name="connsiteX6" fmla="*/ 121024 w 443753"/>
              <a:gd name="connsiteY6" fmla="*/ 645459 h 759767"/>
              <a:gd name="connsiteX7" fmla="*/ 134471 w 443753"/>
              <a:gd name="connsiteY7" fmla="*/ 753035 h 759767"/>
              <a:gd name="connsiteX8" fmla="*/ 121024 w 443753"/>
              <a:gd name="connsiteY8" fmla="*/ 712694 h 759767"/>
              <a:gd name="connsiteX9" fmla="*/ 134471 w 443753"/>
              <a:gd name="connsiteY9" fmla="*/ 591671 h 759767"/>
              <a:gd name="connsiteX10" fmla="*/ 174812 w 443753"/>
              <a:gd name="connsiteY10" fmla="*/ 457200 h 759767"/>
              <a:gd name="connsiteX11" fmla="*/ 188259 w 443753"/>
              <a:gd name="connsiteY11" fmla="*/ 416859 h 759767"/>
              <a:gd name="connsiteX12" fmla="*/ 215153 w 443753"/>
              <a:gd name="connsiteY12" fmla="*/ 376518 h 759767"/>
              <a:gd name="connsiteX13" fmla="*/ 228600 w 443753"/>
              <a:gd name="connsiteY13" fmla="*/ 336176 h 759767"/>
              <a:gd name="connsiteX14" fmla="*/ 255495 w 443753"/>
              <a:gd name="connsiteY14" fmla="*/ 309282 h 759767"/>
              <a:gd name="connsiteX15" fmla="*/ 268942 w 443753"/>
              <a:gd name="connsiteY15" fmla="*/ 255494 h 759767"/>
              <a:gd name="connsiteX16" fmla="*/ 295836 w 443753"/>
              <a:gd name="connsiteY16" fmla="*/ 215153 h 759767"/>
              <a:gd name="connsiteX17" fmla="*/ 282389 w 443753"/>
              <a:gd name="connsiteY17" fmla="*/ 121024 h 759767"/>
              <a:gd name="connsiteX18" fmla="*/ 322730 w 443753"/>
              <a:gd name="connsiteY18" fmla="*/ 107576 h 759767"/>
              <a:gd name="connsiteX19" fmla="*/ 349624 w 443753"/>
              <a:gd name="connsiteY19" fmla="*/ 67235 h 759767"/>
              <a:gd name="connsiteX20" fmla="*/ 430306 w 443753"/>
              <a:gd name="connsiteY20" fmla="*/ 40341 h 759767"/>
              <a:gd name="connsiteX21" fmla="*/ 443753 w 443753"/>
              <a:gd name="connsiteY21" fmla="*/ 0 h 75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3753" h="759767">
                <a:moveTo>
                  <a:pt x="0" y="94129"/>
                </a:moveTo>
                <a:cubicBezTo>
                  <a:pt x="4482" y="152400"/>
                  <a:pt x="-2609" y="212747"/>
                  <a:pt x="13447" y="268941"/>
                </a:cubicBezTo>
                <a:cubicBezTo>
                  <a:pt x="17341" y="282570"/>
                  <a:pt x="39807" y="280058"/>
                  <a:pt x="53789" y="282388"/>
                </a:cubicBezTo>
                <a:cubicBezTo>
                  <a:pt x="93826" y="289061"/>
                  <a:pt x="134471" y="291353"/>
                  <a:pt x="174812" y="295835"/>
                </a:cubicBezTo>
                <a:cubicBezTo>
                  <a:pt x="206596" y="391187"/>
                  <a:pt x="196183" y="342780"/>
                  <a:pt x="174812" y="524435"/>
                </a:cubicBezTo>
                <a:cubicBezTo>
                  <a:pt x="173156" y="538512"/>
                  <a:pt x="167704" y="552098"/>
                  <a:pt x="161365" y="564776"/>
                </a:cubicBezTo>
                <a:cubicBezTo>
                  <a:pt x="109230" y="669046"/>
                  <a:pt x="154823" y="544062"/>
                  <a:pt x="121024" y="645459"/>
                </a:cubicBezTo>
                <a:cubicBezTo>
                  <a:pt x="125506" y="681318"/>
                  <a:pt x="145899" y="787318"/>
                  <a:pt x="134471" y="753035"/>
                </a:cubicBezTo>
                <a:lnTo>
                  <a:pt x="121024" y="712694"/>
                </a:lnTo>
                <a:cubicBezTo>
                  <a:pt x="125506" y="672353"/>
                  <a:pt x="128299" y="631788"/>
                  <a:pt x="134471" y="591671"/>
                </a:cubicBezTo>
                <a:cubicBezTo>
                  <a:pt x="140278" y="553927"/>
                  <a:pt x="164339" y="488618"/>
                  <a:pt x="174812" y="457200"/>
                </a:cubicBezTo>
                <a:cubicBezTo>
                  <a:pt x="179294" y="443753"/>
                  <a:pt x="180396" y="428653"/>
                  <a:pt x="188259" y="416859"/>
                </a:cubicBezTo>
                <a:lnTo>
                  <a:pt x="215153" y="376518"/>
                </a:lnTo>
                <a:cubicBezTo>
                  <a:pt x="219635" y="363071"/>
                  <a:pt x="221307" y="348331"/>
                  <a:pt x="228600" y="336176"/>
                </a:cubicBezTo>
                <a:cubicBezTo>
                  <a:pt x="235123" y="325305"/>
                  <a:pt x="249825" y="320622"/>
                  <a:pt x="255495" y="309282"/>
                </a:cubicBezTo>
                <a:cubicBezTo>
                  <a:pt x="263760" y="292752"/>
                  <a:pt x="261662" y="272481"/>
                  <a:pt x="268942" y="255494"/>
                </a:cubicBezTo>
                <a:cubicBezTo>
                  <a:pt x="275308" y="240639"/>
                  <a:pt x="286871" y="228600"/>
                  <a:pt x="295836" y="215153"/>
                </a:cubicBezTo>
                <a:cubicBezTo>
                  <a:pt x="291354" y="183777"/>
                  <a:pt x="274702" y="151773"/>
                  <a:pt x="282389" y="121024"/>
                </a:cubicBezTo>
                <a:cubicBezTo>
                  <a:pt x="285827" y="107273"/>
                  <a:pt x="311662" y="116431"/>
                  <a:pt x="322730" y="107576"/>
                </a:cubicBezTo>
                <a:cubicBezTo>
                  <a:pt x="335350" y="97480"/>
                  <a:pt x="335919" y="75800"/>
                  <a:pt x="349624" y="67235"/>
                </a:cubicBezTo>
                <a:cubicBezTo>
                  <a:pt x="373664" y="52210"/>
                  <a:pt x="430306" y="40341"/>
                  <a:pt x="430306" y="40341"/>
                </a:cubicBezTo>
                <a:lnTo>
                  <a:pt x="443753" y="0"/>
                </a:ln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5032747" y="3868433"/>
            <a:ext cx="861821" cy="883191"/>
          </a:xfrm>
          <a:custGeom>
            <a:avLst/>
            <a:gdLst>
              <a:gd name="connsiteX0" fmla="*/ 0 w 443753"/>
              <a:gd name="connsiteY0" fmla="*/ 94129 h 759767"/>
              <a:gd name="connsiteX1" fmla="*/ 13447 w 443753"/>
              <a:gd name="connsiteY1" fmla="*/ 268941 h 759767"/>
              <a:gd name="connsiteX2" fmla="*/ 53789 w 443753"/>
              <a:gd name="connsiteY2" fmla="*/ 282388 h 759767"/>
              <a:gd name="connsiteX3" fmla="*/ 174812 w 443753"/>
              <a:gd name="connsiteY3" fmla="*/ 295835 h 759767"/>
              <a:gd name="connsiteX4" fmla="*/ 174812 w 443753"/>
              <a:gd name="connsiteY4" fmla="*/ 524435 h 759767"/>
              <a:gd name="connsiteX5" fmla="*/ 161365 w 443753"/>
              <a:gd name="connsiteY5" fmla="*/ 564776 h 759767"/>
              <a:gd name="connsiteX6" fmla="*/ 121024 w 443753"/>
              <a:gd name="connsiteY6" fmla="*/ 645459 h 759767"/>
              <a:gd name="connsiteX7" fmla="*/ 134471 w 443753"/>
              <a:gd name="connsiteY7" fmla="*/ 753035 h 759767"/>
              <a:gd name="connsiteX8" fmla="*/ 121024 w 443753"/>
              <a:gd name="connsiteY8" fmla="*/ 712694 h 759767"/>
              <a:gd name="connsiteX9" fmla="*/ 134471 w 443753"/>
              <a:gd name="connsiteY9" fmla="*/ 591671 h 759767"/>
              <a:gd name="connsiteX10" fmla="*/ 174812 w 443753"/>
              <a:gd name="connsiteY10" fmla="*/ 457200 h 759767"/>
              <a:gd name="connsiteX11" fmla="*/ 188259 w 443753"/>
              <a:gd name="connsiteY11" fmla="*/ 416859 h 759767"/>
              <a:gd name="connsiteX12" fmla="*/ 215153 w 443753"/>
              <a:gd name="connsiteY12" fmla="*/ 376518 h 759767"/>
              <a:gd name="connsiteX13" fmla="*/ 228600 w 443753"/>
              <a:gd name="connsiteY13" fmla="*/ 336176 h 759767"/>
              <a:gd name="connsiteX14" fmla="*/ 255495 w 443753"/>
              <a:gd name="connsiteY14" fmla="*/ 309282 h 759767"/>
              <a:gd name="connsiteX15" fmla="*/ 268942 w 443753"/>
              <a:gd name="connsiteY15" fmla="*/ 255494 h 759767"/>
              <a:gd name="connsiteX16" fmla="*/ 295836 w 443753"/>
              <a:gd name="connsiteY16" fmla="*/ 215153 h 759767"/>
              <a:gd name="connsiteX17" fmla="*/ 282389 w 443753"/>
              <a:gd name="connsiteY17" fmla="*/ 121024 h 759767"/>
              <a:gd name="connsiteX18" fmla="*/ 322730 w 443753"/>
              <a:gd name="connsiteY18" fmla="*/ 107576 h 759767"/>
              <a:gd name="connsiteX19" fmla="*/ 349624 w 443753"/>
              <a:gd name="connsiteY19" fmla="*/ 67235 h 759767"/>
              <a:gd name="connsiteX20" fmla="*/ 430306 w 443753"/>
              <a:gd name="connsiteY20" fmla="*/ 40341 h 759767"/>
              <a:gd name="connsiteX21" fmla="*/ 443753 w 443753"/>
              <a:gd name="connsiteY21" fmla="*/ 0 h 75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3753" h="759767">
                <a:moveTo>
                  <a:pt x="0" y="94129"/>
                </a:moveTo>
                <a:cubicBezTo>
                  <a:pt x="4482" y="152400"/>
                  <a:pt x="-2609" y="212747"/>
                  <a:pt x="13447" y="268941"/>
                </a:cubicBezTo>
                <a:cubicBezTo>
                  <a:pt x="17341" y="282570"/>
                  <a:pt x="39807" y="280058"/>
                  <a:pt x="53789" y="282388"/>
                </a:cubicBezTo>
                <a:cubicBezTo>
                  <a:pt x="93826" y="289061"/>
                  <a:pt x="134471" y="291353"/>
                  <a:pt x="174812" y="295835"/>
                </a:cubicBezTo>
                <a:cubicBezTo>
                  <a:pt x="206596" y="391187"/>
                  <a:pt x="196183" y="342780"/>
                  <a:pt x="174812" y="524435"/>
                </a:cubicBezTo>
                <a:cubicBezTo>
                  <a:pt x="173156" y="538512"/>
                  <a:pt x="167704" y="552098"/>
                  <a:pt x="161365" y="564776"/>
                </a:cubicBezTo>
                <a:cubicBezTo>
                  <a:pt x="109230" y="669046"/>
                  <a:pt x="154823" y="544062"/>
                  <a:pt x="121024" y="645459"/>
                </a:cubicBezTo>
                <a:cubicBezTo>
                  <a:pt x="125506" y="681318"/>
                  <a:pt x="145899" y="787318"/>
                  <a:pt x="134471" y="753035"/>
                </a:cubicBezTo>
                <a:lnTo>
                  <a:pt x="121024" y="712694"/>
                </a:lnTo>
                <a:cubicBezTo>
                  <a:pt x="125506" y="672353"/>
                  <a:pt x="128299" y="631788"/>
                  <a:pt x="134471" y="591671"/>
                </a:cubicBezTo>
                <a:cubicBezTo>
                  <a:pt x="140278" y="553927"/>
                  <a:pt x="164339" y="488618"/>
                  <a:pt x="174812" y="457200"/>
                </a:cubicBezTo>
                <a:cubicBezTo>
                  <a:pt x="179294" y="443753"/>
                  <a:pt x="180396" y="428653"/>
                  <a:pt x="188259" y="416859"/>
                </a:cubicBezTo>
                <a:lnTo>
                  <a:pt x="215153" y="376518"/>
                </a:lnTo>
                <a:cubicBezTo>
                  <a:pt x="219635" y="363071"/>
                  <a:pt x="221307" y="348331"/>
                  <a:pt x="228600" y="336176"/>
                </a:cubicBezTo>
                <a:cubicBezTo>
                  <a:pt x="235123" y="325305"/>
                  <a:pt x="249825" y="320622"/>
                  <a:pt x="255495" y="309282"/>
                </a:cubicBezTo>
                <a:cubicBezTo>
                  <a:pt x="263760" y="292752"/>
                  <a:pt x="261662" y="272481"/>
                  <a:pt x="268942" y="255494"/>
                </a:cubicBezTo>
                <a:cubicBezTo>
                  <a:pt x="275308" y="240639"/>
                  <a:pt x="286871" y="228600"/>
                  <a:pt x="295836" y="215153"/>
                </a:cubicBezTo>
                <a:cubicBezTo>
                  <a:pt x="291354" y="183777"/>
                  <a:pt x="274702" y="151773"/>
                  <a:pt x="282389" y="121024"/>
                </a:cubicBezTo>
                <a:cubicBezTo>
                  <a:pt x="285827" y="107273"/>
                  <a:pt x="311662" y="116431"/>
                  <a:pt x="322730" y="107576"/>
                </a:cubicBezTo>
                <a:cubicBezTo>
                  <a:pt x="335350" y="97480"/>
                  <a:pt x="335919" y="75800"/>
                  <a:pt x="349624" y="67235"/>
                </a:cubicBezTo>
                <a:cubicBezTo>
                  <a:pt x="373664" y="52210"/>
                  <a:pt x="430306" y="40341"/>
                  <a:pt x="430306" y="40341"/>
                </a:cubicBezTo>
                <a:lnTo>
                  <a:pt x="443753" y="0"/>
                </a:ln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6498638" y="4176162"/>
            <a:ext cx="945074" cy="514263"/>
          </a:xfrm>
          <a:custGeom>
            <a:avLst/>
            <a:gdLst>
              <a:gd name="connsiteX0" fmla="*/ 0 w 443753"/>
              <a:gd name="connsiteY0" fmla="*/ 94129 h 759767"/>
              <a:gd name="connsiteX1" fmla="*/ 13447 w 443753"/>
              <a:gd name="connsiteY1" fmla="*/ 268941 h 759767"/>
              <a:gd name="connsiteX2" fmla="*/ 53789 w 443753"/>
              <a:gd name="connsiteY2" fmla="*/ 282388 h 759767"/>
              <a:gd name="connsiteX3" fmla="*/ 174812 w 443753"/>
              <a:gd name="connsiteY3" fmla="*/ 295835 h 759767"/>
              <a:gd name="connsiteX4" fmla="*/ 174812 w 443753"/>
              <a:gd name="connsiteY4" fmla="*/ 524435 h 759767"/>
              <a:gd name="connsiteX5" fmla="*/ 161365 w 443753"/>
              <a:gd name="connsiteY5" fmla="*/ 564776 h 759767"/>
              <a:gd name="connsiteX6" fmla="*/ 121024 w 443753"/>
              <a:gd name="connsiteY6" fmla="*/ 645459 h 759767"/>
              <a:gd name="connsiteX7" fmla="*/ 134471 w 443753"/>
              <a:gd name="connsiteY7" fmla="*/ 753035 h 759767"/>
              <a:gd name="connsiteX8" fmla="*/ 121024 w 443753"/>
              <a:gd name="connsiteY8" fmla="*/ 712694 h 759767"/>
              <a:gd name="connsiteX9" fmla="*/ 134471 w 443753"/>
              <a:gd name="connsiteY9" fmla="*/ 591671 h 759767"/>
              <a:gd name="connsiteX10" fmla="*/ 174812 w 443753"/>
              <a:gd name="connsiteY10" fmla="*/ 457200 h 759767"/>
              <a:gd name="connsiteX11" fmla="*/ 188259 w 443753"/>
              <a:gd name="connsiteY11" fmla="*/ 416859 h 759767"/>
              <a:gd name="connsiteX12" fmla="*/ 215153 w 443753"/>
              <a:gd name="connsiteY12" fmla="*/ 376518 h 759767"/>
              <a:gd name="connsiteX13" fmla="*/ 228600 w 443753"/>
              <a:gd name="connsiteY13" fmla="*/ 336176 h 759767"/>
              <a:gd name="connsiteX14" fmla="*/ 255495 w 443753"/>
              <a:gd name="connsiteY14" fmla="*/ 309282 h 759767"/>
              <a:gd name="connsiteX15" fmla="*/ 268942 w 443753"/>
              <a:gd name="connsiteY15" fmla="*/ 255494 h 759767"/>
              <a:gd name="connsiteX16" fmla="*/ 295836 w 443753"/>
              <a:gd name="connsiteY16" fmla="*/ 215153 h 759767"/>
              <a:gd name="connsiteX17" fmla="*/ 282389 w 443753"/>
              <a:gd name="connsiteY17" fmla="*/ 121024 h 759767"/>
              <a:gd name="connsiteX18" fmla="*/ 322730 w 443753"/>
              <a:gd name="connsiteY18" fmla="*/ 107576 h 759767"/>
              <a:gd name="connsiteX19" fmla="*/ 349624 w 443753"/>
              <a:gd name="connsiteY19" fmla="*/ 67235 h 759767"/>
              <a:gd name="connsiteX20" fmla="*/ 430306 w 443753"/>
              <a:gd name="connsiteY20" fmla="*/ 40341 h 759767"/>
              <a:gd name="connsiteX21" fmla="*/ 443753 w 443753"/>
              <a:gd name="connsiteY21" fmla="*/ 0 h 75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3753" h="759767">
                <a:moveTo>
                  <a:pt x="0" y="94129"/>
                </a:moveTo>
                <a:cubicBezTo>
                  <a:pt x="4482" y="152400"/>
                  <a:pt x="-2609" y="212747"/>
                  <a:pt x="13447" y="268941"/>
                </a:cubicBezTo>
                <a:cubicBezTo>
                  <a:pt x="17341" y="282570"/>
                  <a:pt x="39807" y="280058"/>
                  <a:pt x="53789" y="282388"/>
                </a:cubicBezTo>
                <a:cubicBezTo>
                  <a:pt x="93826" y="289061"/>
                  <a:pt x="134471" y="291353"/>
                  <a:pt x="174812" y="295835"/>
                </a:cubicBezTo>
                <a:cubicBezTo>
                  <a:pt x="206596" y="391187"/>
                  <a:pt x="196183" y="342780"/>
                  <a:pt x="174812" y="524435"/>
                </a:cubicBezTo>
                <a:cubicBezTo>
                  <a:pt x="173156" y="538512"/>
                  <a:pt x="167704" y="552098"/>
                  <a:pt x="161365" y="564776"/>
                </a:cubicBezTo>
                <a:cubicBezTo>
                  <a:pt x="109230" y="669046"/>
                  <a:pt x="154823" y="544062"/>
                  <a:pt x="121024" y="645459"/>
                </a:cubicBezTo>
                <a:cubicBezTo>
                  <a:pt x="125506" y="681318"/>
                  <a:pt x="145899" y="787318"/>
                  <a:pt x="134471" y="753035"/>
                </a:cubicBezTo>
                <a:lnTo>
                  <a:pt x="121024" y="712694"/>
                </a:lnTo>
                <a:cubicBezTo>
                  <a:pt x="125506" y="672353"/>
                  <a:pt x="128299" y="631788"/>
                  <a:pt x="134471" y="591671"/>
                </a:cubicBezTo>
                <a:cubicBezTo>
                  <a:pt x="140278" y="553927"/>
                  <a:pt x="164339" y="488618"/>
                  <a:pt x="174812" y="457200"/>
                </a:cubicBezTo>
                <a:cubicBezTo>
                  <a:pt x="179294" y="443753"/>
                  <a:pt x="180396" y="428653"/>
                  <a:pt x="188259" y="416859"/>
                </a:cubicBezTo>
                <a:lnTo>
                  <a:pt x="215153" y="376518"/>
                </a:lnTo>
                <a:cubicBezTo>
                  <a:pt x="219635" y="363071"/>
                  <a:pt x="221307" y="348331"/>
                  <a:pt x="228600" y="336176"/>
                </a:cubicBezTo>
                <a:cubicBezTo>
                  <a:pt x="235123" y="325305"/>
                  <a:pt x="249825" y="320622"/>
                  <a:pt x="255495" y="309282"/>
                </a:cubicBezTo>
                <a:cubicBezTo>
                  <a:pt x="263760" y="292752"/>
                  <a:pt x="261662" y="272481"/>
                  <a:pt x="268942" y="255494"/>
                </a:cubicBezTo>
                <a:cubicBezTo>
                  <a:pt x="275308" y="240639"/>
                  <a:pt x="286871" y="228600"/>
                  <a:pt x="295836" y="215153"/>
                </a:cubicBezTo>
                <a:cubicBezTo>
                  <a:pt x="291354" y="183777"/>
                  <a:pt x="274702" y="151773"/>
                  <a:pt x="282389" y="121024"/>
                </a:cubicBezTo>
                <a:cubicBezTo>
                  <a:pt x="285827" y="107273"/>
                  <a:pt x="311662" y="116431"/>
                  <a:pt x="322730" y="107576"/>
                </a:cubicBezTo>
                <a:cubicBezTo>
                  <a:pt x="335350" y="97480"/>
                  <a:pt x="335919" y="75800"/>
                  <a:pt x="349624" y="67235"/>
                </a:cubicBezTo>
                <a:cubicBezTo>
                  <a:pt x="373664" y="52210"/>
                  <a:pt x="430306" y="40341"/>
                  <a:pt x="430306" y="40341"/>
                </a:cubicBezTo>
                <a:lnTo>
                  <a:pt x="443753" y="0"/>
                </a:ln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7061301" y="3534631"/>
            <a:ext cx="706721" cy="1204922"/>
          </a:xfrm>
          <a:custGeom>
            <a:avLst/>
            <a:gdLst>
              <a:gd name="connsiteX0" fmla="*/ 0 w 443753"/>
              <a:gd name="connsiteY0" fmla="*/ 94129 h 759767"/>
              <a:gd name="connsiteX1" fmla="*/ 13447 w 443753"/>
              <a:gd name="connsiteY1" fmla="*/ 268941 h 759767"/>
              <a:gd name="connsiteX2" fmla="*/ 53789 w 443753"/>
              <a:gd name="connsiteY2" fmla="*/ 282388 h 759767"/>
              <a:gd name="connsiteX3" fmla="*/ 174812 w 443753"/>
              <a:gd name="connsiteY3" fmla="*/ 295835 h 759767"/>
              <a:gd name="connsiteX4" fmla="*/ 174812 w 443753"/>
              <a:gd name="connsiteY4" fmla="*/ 524435 h 759767"/>
              <a:gd name="connsiteX5" fmla="*/ 161365 w 443753"/>
              <a:gd name="connsiteY5" fmla="*/ 564776 h 759767"/>
              <a:gd name="connsiteX6" fmla="*/ 121024 w 443753"/>
              <a:gd name="connsiteY6" fmla="*/ 645459 h 759767"/>
              <a:gd name="connsiteX7" fmla="*/ 134471 w 443753"/>
              <a:gd name="connsiteY7" fmla="*/ 753035 h 759767"/>
              <a:gd name="connsiteX8" fmla="*/ 121024 w 443753"/>
              <a:gd name="connsiteY8" fmla="*/ 712694 h 759767"/>
              <a:gd name="connsiteX9" fmla="*/ 134471 w 443753"/>
              <a:gd name="connsiteY9" fmla="*/ 591671 h 759767"/>
              <a:gd name="connsiteX10" fmla="*/ 174812 w 443753"/>
              <a:gd name="connsiteY10" fmla="*/ 457200 h 759767"/>
              <a:gd name="connsiteX11" fmla="*/ 188259 w 443753"/>
              <a:gd name="connsiteY11" fmla="*/ 416859 h 759767"/>
              <a:gd name="connsiteX12" fmla="*/ 215153 w 443753"/>
              <a:gd name="connsiteY12" fmla="*/ 376518 h 759767"/>
              <a:gd name="connsiteX13" fmla="*/ 228600 w 443753"/>
              <a:gd name="connsiteY13" fmla="*/ 336176 h 759767"/>
              <a:gd name="connsiteX14" fmla="*/ 255495 w 443753"/>
              <a:gd name="connsiteY14" fmla="*/ 309282 h 759767"/>
              <a:gd name="connsiteX15" fmla="*/ 268942 w 443753"/>
              <a:gd name="connsiteY15" fmla="*/ 255494 h 759767"/>
              <a:gd name="connsiteX16" fmla="*/ 295836 w 443753"/>
              <a:gd name="connsiteY16" fmla="*/ 215153 h 759767"/>
              <a:gd name="connsiteX17" fmla="*/ 282389 w 443753"/>
              <a:gd name="connsiteY17" fmla="*/ 121024 h 759767"/>
              <a:gd name="connsiteX18" fmla="*/ 322730 w 443753"/>
              <a:gd name="connsiteY18" fmla="*/ 107576 h 759767"/>
              <a:gd name="connsiteX19" fmla="*/ 349624 w 443753"/>
              <a:gd name="connsiteY19" fmla="*/ 67235 h 759767"/>
              <a:gd name="connsiteX20" fmla="*/ 430306 w 443753"/>
              <a:gd name="connsiteY20" fmla="*/ 40341 h 759767"/>
              <a:gd name="connsiteX21" fmla="*/ 443753 w 443753"/>
              <a:gd name="connsiteY21" fmla="*/ 0 h 75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3753" h="759767">
                <a:moveTo>
                  <a:pt x="0" y="94129"/>
                </a:moveTo>
                <a:cubicBezTo>
                  <a:pt x="4482" y="152400"/>
                  <a:pt x="-2609" y="212747"/>
                  <a:pt x="13447" y="268941"/>
                </a:cubicBezTo>
                <a:cubicBezTo>
                  <a:pt x="17341" y="282570"/>
                  <a:pt x="39807" y="280058"/>
                  <a:pt x="53789" y="282388"/>
                </a:cubicBezTo>
                <a:cubicBezTo>
                  <a:pt x="93826" y="289061"/>
                  <a:pt x="134471" y="291353"/>
                  <a:pt x="174812" y="295835"/>
                </a:cubicBezTo>
                <a:cubicBezTo>
                  <a:pt x="206596" y="391187"/>
                  <a:pt x="196183" y="342780"/>
                  <a:pt x="174812" y="524435"/>
                </a:cubicBezTo>
                <a:cubicBezTo>
                  <a:pt x="173156" y="538512"/>
                  <a:pt x="167704" y="552098"/>
                  <a:pt x="161365" y="564776"/>
                </a:cubicBezTo>
                <a:cubicBezTo>
                  <a:pt x="109230" y="669046"/>
                  <a:pt x="154823" y="544062"/>
                  <a:pt x="121024" y="645459"/>
                </a:cubicBezTo>
                <a:cubicBezTo>
                  <a:pt x="125506" y="681318"/>
                  <a:pt x="145899" y="787318"/>
                  <a:pt x="134471" y="753035"/>
                </a:cubicBezTo>
                <a:lnTo>
                  <a:pt x="121024" y="712694"/>
                </a:lnTo>
                <a:cubicBezTo>
                  <a:pt x="125506" y="672353"/>
                  <a:pt x="128299" y="631788"/>
                  <a:pt x="134471" y="591671"/>
                </a:cubicBezTo>
                <a:cubicBezTo>
                  <a:pt x="140278" y="553927"/>
                  <a:pt x="164339" y="488618"/>
                  <a:pt x="174812" y="457200"/>
                </a:cubicBezTo>
                <a:cubicBezTo>
                  <a:pt x="179294" y="443753"/>
                  <a:pt x="180396" y="428653"/>
                  <a:pt x="188259" y="416859"/>
                </a:cubicBezTo>
                <a:lnTo>
                  <a:pt x="215153" y="376518"/>
                </a:lnTo>
                <a:cubicBezTo>
                  <a:pt x="219635" y="363071"/>
                  <a:pt x="221307" y="348331"/>
                  <a:pt x="228600" y="336176"/>
                </a:cubicBezTo>
                <a:cubicBezTo>
                  <a:pt x="235123" y="325305"/>
                  <a:pt x="249825" y="320622"/>
                  <a:pt x="255495" y="309282"/>
                </a:cubicBezTo>
                <a:cubicBezTo>
                  <a:pt x="263760" y="292752"/>
                  <a:pt x="261662" y="272481"/>
                  <a:pt x="268942" y="255494"/>
                </a:cubicBezTo>
                <a:cubicBezTo>
                  <a:pt x="275308" y="240639"/>
                  <a:pt x="286871" y="228600"/>
                  <a:pt x="295836" y="215153"/>
                </a:cubicBezTo>
                <a:cubicBezTo>
                  <a:pt x="291354" y="183777"/>
                  <a:pt x="274702" y="151773"/>
                  <a:pt x="282389" y="121024"/>
                </a:cubicBezTo>
                <a:cubicBezTo>
                  <a:pt x="285827" y="107273"/>
                  <a:pt x="311662" y="116431"/>
                  <a:pt x="322730" y="107576"/>
                </a:cubicBezTo>
                <a:cubicBezTo>
                  <a:pt x="335350" y="97480"/>
                  <a:pt x="335919" y="75800"/>
                  <a:pt x="349624" y="67235"/>
                </a:cubicBezTo>
                <a:cubicBezTo>
                  <a:pt x="373664" y="52210"/>
                  <a:pt x="430306" y="40341"/>
                  <a:pt x="430306" y="40341"/>
                </a:cubicBezTo>
                <a:lnTo>
                  <a:pt x="443753" y="0"/>
                </a:ln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7487259" y="3868433"/>
            <a:ext cx="1307117" cy="804669"/>
          </a:xfrm>
          <a:custGeom>
            <a:avLst/>
            <a:gdLst>
              <a:gd name="connsiteX0" fmla="*/ 0 w 443753"/>
              <a:gd name="connsiteY0" fmla="*/ 94129 h 759767"/>
              <a:gd name="connsiteX1" fmla="*/ 13447 w 443753"/>
              <a:gd name="connsiteY1" fmla="*/ 268941 h 759767"/>
              <a:gd name="connsiteX2" fmla="*/ 53789 w 443753"/>
              <a:gd name="connsiteY2" fmla="*/ 282388 h 759767"/>
              <a:gd name="connsiteX3" fmla="*/ 174812 w 443753"/>
              <a:gd name="connsiteY3" fmla="*/ 295835 h 759767"/>
              <a:gd name="connsiteX4" fmla="*/ 174812 w 443753"/>
              <a:gd name="connsiteY4" fmla="*/ 524435 h 759767"/>
              <a:gd name="connsiteX5" fmla="*/ 161365 w 443753"/>
              <a:gd name="connsiteY5" fmla="*/ 564776 h 759767"/>
              <a:gd name="connsiteX6" fmla="*/ 121024 w 443753"/>
              <a:gd name="connsiteY6" fmla="*/ 645459 h 759767"/>
              <a:gd name="connsiteX7" fmla="*/ 134471 w 443753"/>
              <a:gd name="connsiteY7" fmla="*/ 753035 h 759767"/>
              <a:gd name="connsiteX8" fmla="*/ 121024 w 443753"/>
              <a:gd name="connsiteY8" fmla="*/ 712694 h 759767"/>
              <a:gd name="connsiteX9" fmla="*/ 134471 w 443753"/>
              <a:gd name="connsiteY9" fmla="*/ 591671 h 759767"/>
              <a:gd name="connsiteX10" fmla="*/ 174812 w 443753"/>
              <a:gd name="connsiteY10" fmla="*/ 457200 h 759767"/>
              <a:gd name="connsiteX11" fmla="*/ 188259 w 443753"/>
              <a:gd name="connsiteY11" fmla="*/ 416859 h 759767"/>
              <a:gd name="connsiteX12" fmla="*/ 215153 w 443753"/>
              <a:gd name="connsiteY12" fmla="*/ 376518 h 759767"/>
              <a:gd name="connsiteX13" fmla="*/ 228600 w 443753"/>
              <a:gd name="connsiteY13" fmla="*/ 336176 h 759767"/>
              <a:gd name="connsiteX14" fmla="*/ 255495 w 443753"/>
              <a:gd name="connsiteY14" fmla="*/ 309282 h 759767"/>
              <a:gd name="connsiteX15" fmla="*/ 268942 w 443753"/>
              <a:gd name="connsiteY15" fmla="*/ 255494 h 759767"/>
              <a:gd name="connsiteX16" fmla="*/ 295836 w 443753"/>
              <a:gd name="connsiteY16" fmla="*/ 215153 h 759767"/>
              <a:gd name="connsiteX17" fmla="*/ 282389 w 443753"/>
              <a:gd name="connsiteY17" fmla="*/ 121024 h 759767"/>
              <a:gd name="connsiteX18" fmla="*/ 322730 w 443753"/>
              <a:gd name="connsiteY18" fmla="*/ 107576 h 759767"/>
              <a:gd name="connsiteX19" fmla="*/ 349624 w 443753"/>
              <a:gd name="connsiteY19" fmla="*/ 67235 h 759767"/>
              <a:gd name="connsiteX20" fmla="*/ 430306 w 443753"/>
              <a:gd name="connsiteY20" fmla="*/ 40341 h 759767"/>
              <a:gd name="connsiteX21" fmla="*/ 443753 w 443753"/>
              <a:gd name="connsiteY21" fmla="*/ 0 h 75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3753" h="759767">
                <a:moveTo>
                  <a:pt x="0" y="94129"/>
                </a:moveTo>
                <a:cubicBezTo>
                  <a:pt x="4482" y="152400"/>
                  <a:pt x="-2609" y="212747"/>
                  <a:pt x="13447" y="268941"/>
                </a:cubicBezTo>
                <a:cubicBezTo>
                  <a:pt x="17341" y="282570"/>
                  <a:pt x="39807" y="280058"/>
                  <a:pt x="53789" y="282388"/>
                </a:cubicBezTo>
                <a:cubicBezTo>
                  <a:pt x="93826" y="289061"/>
                  <a:pt x="134471" y="291353"/>
                  <a:pt x="174812" y="295835"/>
                </a:cubicBezTo>
                <a:cubicBezTo>
                  <a:pt x="206596" y="391187"/>
                  <a:pt x="196183" y="342780"/>
                  <a:pt x="174812" y="524435"/>
                </a:cubicBezTo>
                <a:cubicBezTo>
                  <a:pt x="173156" y="538512"/>
                  <a:pt x="167704" y="552098"/>
                  <a:pt x="161365" y="564776"/>
                </a:cubicBezTo>
                <a:cubicBezTo>
                  <a:pt x="109230" y="669046"/>
                  <a:pt x="154823" y="544062"/>
                  <a:pt x="121024" y="645459"/>
                </a:cubicBezTo>
                <a:cubicBezTo>
                  <a:pt x="125506" y="681318"/>
                  <a:pt x="145899" y="787318"/>
                  <a:pt x="134471" y="753035"/>
                </a:cubicBezTo>
                <a:lnTo>
                  <a:pt x="121024" y="712694"/>
                </a:lnTo>
                <a:cubicBezTo>
                  <a:pt x="125506" y="672353"/>
                  <a:pt x="128299" y="631788"/>
                  <a:pt x="134471" y="591671"/>
                </a:cubicBezTo>
                <a:cubicBezTo>
                  <a:pt x="140278" y="553927"/>
                  <a:pt x="164339" y="488618"/>
                  <a:pt x="174812" y="457200"/>
                </a:cubicBezTo>
                <a:cubicBezTo>
                  <a:pt x="179294" y="443753"/>
                  <a:pt x="180396" y="428653"/>
                  <a:pt x="188259" y="416859"/>
                </a:cubicBezTo>
                <a:lnTo>
                  <a:pt x="215153" y="376518"/>
                </a:lnTo>
                <a:cubicBezTo>
                  <a:pt x="219635" y="363071"/>
                  <a:pt x="221307" y="348331"/>
                  <a:pt x="228600" y="336176"/>
                </a:cubicBezTo>
                <a:cubicBezTo>
                  <a:pt x="235123" y="325305"/>
                  <a:pt x="249825" y="320622"/>
                  <a:pt x="255495" y="309282"/>
                </a:cubicBezTo>
                <a:cubicBezTo>
                  <a:pt x="263760" y="292752"/>
                  <a:pt x="261662" y="272481"/>
                  <a:pt x="268942" y="255494"/>
                </a:cubicBezTo>
                <a:cubicBezTo>
                  <a:pt x="275308" y="240639"/>
                  <a:pt x="286871" y="228600"/>
                  <a:pt x="295836" y="215153"/>
                </a:cubicBezTo>
                <a:cubicBezTo>
                  <a:pt x="291354" y="183777"/>
                  <a:pt x="274702" y="151773"/>
                  <a:pt x="282389" y="121024"/>
                </a:cubicBezTo>
                <a:cubicBezTo>
                  <a:pt x="285827" y="107273"/>
                  <a:pt x="311662" y="116431"/>
                  <a:pt x="322730" y="107576"/>
                </a:cubicBezTo>
                <a:cubicBezTo>
                  <a:pt x="335350" y="97480"/>
                  <a:pt x="335919" y="75800"/>
                  <a:pt x="349624" y="67235"/>
                </a:cubicBezTo>
                <a:cubicBezTo>
                  <a:pt x="373664" y="52210"/>
                  <a:pt x="430306" y="40341"/>
                  <a:pt x="430306" y="40341"/>
                </a:cubicBezTo>
                <a:lnTo>
                  <a:pt x="443753" y="0"/>
                </a:ln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2714647" y="3580092"/>
            <a:ext cx="1390994" cy="1203760"/>
          </a:xfrm>
          <a:custGeom>
            <a:avLst/>
            <a:gdLst>
              <a:gd name="connsiteX0" fmla="*/ 0 w 443753"/>
              <a:gd name="connsiteY0" fmla="*/ 94129 h 759767"/>
              <a:gd name="connsiteX1" fmla="*/ 13447 w 443753"/>
              <a:gd name="connsiteY1" fmla="*/ 268941 h 759767"/>
              <a:gd name="connsiteX2" fmla="*/ 53789 w 443753"/>
              <a:gd name="connsiteY2" fmla="*/ 282388 h 759767"/>
              <a:gd name="connsiteX3" fmla="*/ 174812 w 443753"/>
              <a:gd name="connsiteY3" fmla="*/ 295835 h 759767"/>
              <a:gd name="connsiteX4" fmla="*/ 174812 w 443753"/>
              <a:gd name="connsiteY4" fmla="*/ 524435 h 759767"/>
              <a:gd name="connsiteX5" fmla="*/ 161365 w 443753"/>
              <a:gd name="connsiteY5" fmla="*/ 564776 h 759767"/>
              <a:gd name="connsiteX6" fmla="*/ 121024 w 443753"/>
              <a:gd name="connsiteY6" fmla="*/ 645459 h 759767"/>
              <a:gd name="connsiteX7" fmla="*/ 134471 w 443753"/>
              <a:gd name="connsiteY7" fmla="*/ 753035 h 759767"/>
              <a:gd name="connsiteX8" fmla="*/ 121024 w 443753"/>
              <a:gd name="connsiteY8" fmla="*/ 712694 h 759767"/>
              <a:gd name="connsiteX9" fmla="*/ 134471 w 443753"/>
              <a:gd name="connsiteY9" fmla="*/ 591671 h 759767"/>
              <a:gd name="connsiteX10" fmla="*/ 174812 w 443753"/>
              <a:gd name="connsiteY10" fmla="*/ 457200 h 759767"/>
              <a:gd name="connsiteX11" fmla="*/ 188259 w 443753"/>
              <a:gd name="connsiteY11" fmla="*/ 416859 h 759767"/>
              <a:gd name="connsiteX12" fmla="*/ 215153 w 443753"/>
              <a:gd name="connsiteY12" fmla="*/ 376518 h 759767"/>
              <a:gd name="connsiteX13" fmla="*/ 228600 w 443753"/>
              <a:gd name="connsiteY13" fmla="*/ 336176 h 759767"/>
              <a:gd name="connsiteX14" fmla="*/ 255495 w 443753"/>
              <a:gd name="connsiteY14" fmla="*/ 309282 h 759767"/>
              <a:gd name="connsiteX15" fmla="*/ 268942 w 443753"/>
              <a:gd name="connsiteY15" fmla="*/ 255494 h 759767"/>
              <a:gd name="connsiteX16" fmla="*/ 295836 w 443753"/>
              <a:gd name="connsiteY16" fmla="*/ 215153 h 759767"/>
              <a:gd name="connsiteX17" fmla="*/ 282389 w 443753"/>
              <a:gd name="connsiteY17" fmla="*/ 121024 h 759767"/>
              <a:gd name="connsiteX18" fmla="*/ 322730 w 443753"/>
              <a:gd name="connsiteY18" fmla="*/ 107576 h 759767"/>
              <a:gd name="connsiteX19" fmla="*/ 349624 w 443753"/>
              <a:gd name="connsiteY19" fmla="*/ 67235 h 759767"/>
              <a:gd name="connsiteX20" fmla="*/ 430306 w 443753"/>
              <a:gd name="connsiteY20" fmla="*/ 40341 h 759767"/>
              <a:gd name="connsiteX21" fmla="*/ 443753 w 443753"/>
              <a:gd name="connsiteY21" fmla="*/ 0 h 75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3753" h="759767">
                <a:moveTo>
                  <a:pt x="0" y="94129"/>
                </a:moveTo>
                <a:cubicBezTo>
                  <a:pt x="4482" y="152400"/>
                  <a:pt x="-2609" y="212747"/>
                  <a:pt x="13447" y="268941"/>
                </a:cubicBezTo>
                <a:cubicBezTo>
                  <a:pt x="17341" y="282570"/>
                  <a:pt x="39807" y="280058"/>
                  <a:pt x="53789" y="282388"/>
                </a:cubicBezTo>
                <a:cubicBezTo>
                  <a:pt x="93826" y="289061"/>
                  <a:pt x="134471" y="291353"/>
                  <a:pt x="174812" y="295835"/>
                </a:cubicBezTo>
                <a:cubicBezTo>
                  <a:pt x="206596" y="391187"/>
                  <a:pt x="196183" y="342780"/>
                  <a:pt x="174812" y="524435"/>
                </a:cubicBezTo>
                <a:cubicBezTo>
                  <a:pt x="173156" y="538512"/>
                  <a:pt x="167704" y="552098"/>
                  <a:pt x="161365" y="564776"/>
                </a:cubicBezTo>
                <a:cubicBezTo>
                  <a:pt x="109230" y="669046"/>
                  <a:pt x="154823" y="544062"/>
                  <a:pt x="121024" y="645459"/>
                </a:cubicBezTo>
                <a:cubicBezTo>
                  <a:pt x="125506" y="681318"/>
                  <a:pt x="145899" y="787318"/>
                  <a:pt x="134471" y="753035"/>
                </a:cubicBezTo>
                <a:lnTo>
                  <a:pt x="121024" y="712694"/>
                </a:lnTo>
                <a:cubicBezTo>
                  <a:pt x="125506" y="672353"/>
                  <a:pt x="128299" y="631788"/>
                  <a:pt x="134471" y="591671"/>
                </a:cubicBezTo>
                <a:cubicBezTo>
                  <a:pt x="140278" y="553927"/>
                  <a:pt x="164339" y="488618"/>
                  <a:pt x="174812" y="457200"/>
                </a:cubicBezTo>
                <a:cubicBezTo>
                  <a:pt x="179294" y="443753"/>
                  <a:pt x="180396" y="428653"/>
                  <a:pt x="188259" y="416859"/>
                </a:cubicBezTo>
                <a:lnTo>
                  <a:pt x="215153" y="376518"/>
                </a:lnTo>
                <a:cubicBezTo>
                  <a:pt x="219635" y="363071"/>
                  <a:pt x="221307" y="348331"/>
                  <a:pt x="228600" y="336176"/>
                </a:cubicBezTo>
                <a:cubicBezTo>
                  <a:pt x="235123" y="325305"/>
                  <a:pt x="249825" y="320622"/>
                  <a:pt x="255495" y="309282"/>
                </a:cubicBezTo>
                <a:cubicBezTo>
                  <a:pt x="263760" y="292752"/>
                  <a:pt x="261662" y="272481"/>
                  <a:pt x="268942" y="255494"/>
                </a:cubicBezTo>
                <a:cubicBezTo>
                  <a:pt x="275308" y="240639"/>
                  <a:pt x="286871" y="228600"/>
                  <a:pt x="295836" y="215153"/>
                </a:cubicBezTo>
                <a:cubicBezTo>
                  <a:pt x="291354" y="183777"/>
                  <a:pt x="274702" y="151773"/>
                  <a:pt x="282389" y="121024"/>
                </a:cubicBezTo>
                <a:cubicBezTo>
                  <a:pt x="285827" y="107273"/>
                  <a:pt x="311662" y="116431"/>
                  <a:pt x="322730" y="107576"/>
                </a:cubicBezTo>
                <a:cubicBezTo>
                  <a:pt x="335350" y="97480"/>
                  <a:pt x="335919" y="75800"/>
                  <a:pt x="349624" y="67235"/>
                </a:cubicBezTo>
                <a:cubicBezTo>
                  <a:pt x="373664" y="52210"/>
                  <a:pt x="430306" y="40341"/>
                  <a:pt x="430306" y="40341"/>
                </a:cubicBezTo>
                <a:lnTo>
                  <a:pt x="443753" y="0"/>
                </a:ln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3420674" y="3509865"/>
            <a:ext cx="706721" cy="1250005"/>
          </a:xfrm>
          <a:custGeom>
            <a:avLst/>
            <a:gdLst>
              <a:gd name="connsiteX0" fmla="*/ 0 w 443753"/>
              <a:gd name="connsiteY0" fmla="*/ 94129 h 759767"/>
              <a:gd name="connsiteX1" fmla="*/ 13447 w 443753"/>
              <a:gd name="connsiteY1" fmla="*/ 268941 h 759767"/>
              <a:gd name="connsiteX2" fmla="*/ 53789 w 443753"/>
              <a:gd name="connsiteY2" fmla="*/ 282388 h 759767"/>
              <a:gd name="connsiteX3" fmla="*/ 174812 w 443753"/>
              <a:gd name="connsiteY3" fmla="*/ 295835 h 759767"/>
              <a:gd name="connsiteX4" fmla="*/ 174812 w 443753"/>
              <a:gd name="connsiteY4" fmla="*/ 524435 h 759767"/>
              <a:gd name="connsiteX5" fmla="*/ 161365 w 443753"/>
              <a:gd name="connsiteY5" fmla="*/ 564776 h 759767"/>
              <a:gd name="connsiteX6" fmla="*/ 121024 w 443753"/>
              <a:gd name="connsiteY6" fmla="*/ 645459 h 759767"/>
              <a:gd name="connsiteX7" fmla="*/ 134471 w 443753"/>
              <a:gd name="connsiteY7" fmla="*/ 753035 h 759767"/>
              <a:gd name="connsiteX8" fmla="*/ 121024 w 443753"/>
              <a:gd name="connsiteY8" fmla="*/ 712694 h 759767"/>
              <a:gd name="connsiteX9" fmla="*/ 134471 w 443753"/>
              <a:gd name="connsiteY9" fmla="*/ 591671 h 759767"/>
              <a:gd name="connsiteX10" fmla="*/ 174812 w 443753"/>
              <a:gd name="connsiteY10" fmla="*/ 457200 h 759767"/>
              <a:gd name="connsiteX11" fmla="*/ 188259 w 443753"/>
              <a:gd name="connsiteY11" fmla="*/ 416859 h 759767"/>
              <a:gd name="connsiteX12" fmla="*/ 215153 w 443753"/>
              <a:gd name="connsiteY12" fmla="*/ 376518 h 759767"/>
              <a:gd name="connsiteX13" fmla="*/ 228600 w 443753"/>
              <a:gd name="connsiteY13" fmla="*/ 336176 h 759767"/>
              <a:gd name="connsiteX14" fmla="*/ 255495 w 443753"/>
              <a:gd name="connsiteY14" fmla="*/ 309282 h 759767"/>
              <a:gd name="connsiteX15" fmla="*/ 268942 w 443753"/>
              <a:gd name="connsiteY15" fmla="*/ 255494 h 759767"/>
              <a:gd name="connsiteX16" fmla="*/ 295836 w 443753"/>
              <a:gd name="connsiteY16" fmla="*/ 215153 h 759767"/>
              <a:gd name="connsiteX17" fmla="*/ 282389 w 443753"/>
              <a:gd name="connsiteY17" fmla="*/ 121024 h 759767"/>
              <a:gd name="connsiteX18" fmla="*/ 322730 w 443753"/>
              <a:gd name="connsiteY18" fmla="*/ 107576 h 759767"/>
              <a:gd name="connsiteX19" fmla="*/ 349624 w 443753"/>
              <a:gd name="connsiteY19" fmla="*/ 67235 h 759767"/>
              <a:gd name="connsiteX20" fmla="*/ 430306 w 443753"/>
              <a:gd name="connsiteY20" fmla="*/ 40341 h 759767"/>
              <a:gd name="connsiteX21" fmla="*/ 443753 w 443753"/>
              <a:gd name="connsiteY21" fmla="*/ 0 h 75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3753" h="759767">
                <a:moveTo>
                  <a:pt x="0" y="94129"/>
                </a:moveTo>
                <a:cubicBezTo>
                  <a:pt x="4482" y="152400"/>
                  <a:pt x="-2609" y="212747"/>
                  <a:pt x="13447" y="268941"/>
                </a:cubicBezTo>
                <a:cubicBezTo>
                  <a:pt x="17341" y="282570"/>
                  <a:pt x="39807" y="280058"/>
                  <a:pt x="53789" y="282388"/>
                </a:cubicBezTo>
                <a:cubicBezTo>
                  <a:pt x="93826" y="289061"/>
                  <a:pt x="134471" y="291353"/>
                  <a:pt x="174812" y="295835"/>
                </a:cubicBezTo>
                <a:cubicBezTo>
                  <a:pt x="206596" y="391187"/>
                  <a:pt x="196183" y="342780"/>
                  <a:pt x="174812" y="524435"/>
                </a:cubicBezTo>
                <a:cubicBezTo>
                  <a:pt x="173156" y="538512"/>
                  <a:pt x="167704" y="552098"/>
                  <a:pt x="161365" y="564776"/>
                </a:cubicBezTo>
                <a:cubicBezTo>
                  <a:pt x="109230" y="669046"/>
                  <a:pt x="154823" y="544062"/>
                  <a:pt x="121024" y="645459"/>
                </a:cubicBezTo>
                <a:cubicBezTo>
                  <a:pt x="125506" y="681318"/>
                  <a:pt x="145899" y="787318"/>
                  <a:pt x="134471" y="753035"/>
                </a:cubicBezTo>
                <a:lnTo>
                  <a:pt x="121024" y="712694"/>
                </a:lnTo>
                <a:cubicBezTo>
                  <a:pt x="125506" y="672353"/>
                  <a:pt x="128299" y="631788"/>
                  <a:pt x="134471" y="591671"/>
                </a:cubicBezTo>
                <a:cubicBezTo>
                  <a:pt x="140278" y="553927"/>
                  <a:pt x="164339" y="488618"/>
                  <a:pt x="174812" y="457200"/>
                </a:cubicBezTo>
                <a:cubicBezTo>
                  <a:pt x="179294" y="443753"/>
                  <a:pt x="180396" y="428653"/>
                  <a:pt x="188259" y="416859"/>
                </a:cubicBezTo>
                <a:lnTo>
                  <a:pt x="215153" y="376518"/>
                </a:lnTo>
                <a:cubicBezTo>
                  <a:pt x="219635" y="363071"/>
                  <a:pt x="221307" y="348331"/>
                  <a:pt x="228600" y="336176"/>
                </a:cubicBezTo>
                <a:cubicBezTo>
                  <a:pt x="235123" y="325305"/>
                  <a:pt x="249825" y="320622"/>
                  <a:pt x="255495" y="309282"/>
                </a:cubicBezTo>
                <a:cubicBezTo>
                  <a:pt x="263760" y="292752"/>
                  <a:pt x="261662" y="272481"/>
                  <a:pt x="268942" y="255494"/>
                </a:cubicBezTo>
                <a:cubicBezTo>
                  <a:pt x="275308" y="240639"/>
                  <a:pt x="286871" y="228600"/>
                  <a:pt x="295836" y="215153"/>
                </a:cubicBezTo>
                <a:cubicBezTo>
                  <a:pt x="291354" y="183777"/>
                  <a:pt x="274702" y="151773"/>
                  <a:pt x="282389" y="121024"/>
                </a:cubicBezTo>
                <a:cubicBezTo>
                  <a:pt x="285827" y="107273"/>
                  <a:pt x="311662" y="116431"/>
                  <a:pt x="322730" y="107576"/>
                </a:cubicBezTo>
                <a:cubicBezTo>
                  <a:pt x="335350" y="97480"/>
                  <a:pt x="335919" y="75800"/>
                  <a:pt x="349624" y="67235"/>
                </a:cubicBezTo>
                <a:cubicBezTo>
                  <a:pt x="373664" y="52210"/>
                  <a:pt x="430306" y="40341"/>
                  <a:pt x="430306" y="40341"/>
                </a:cubicBezTo>
                <a:lnTo>
                  <a:pt x="443753" y="0"/>
                </a:ln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2391396" y="3783000"/>
            <a:ext cx="5617054" cy="944839"/>
          </a:xfrm>
          <a:custGeom>
            <a:avLst/>
            <a:gdLst>
              <a:gd name="connsiteX0" fmla="*/ 0 w 3526971"/>
              <a:gd name="connsiteY0" fmla="*/ 464457 h 812800"/>
              <a:gd name="connsiteX1" fmla="*/ 72571 w 3526971"/>
              <a:gd name="connsiteY1" fmla="*/ 406400 h 812800"/>
              <a:gd name="connsiteX2" fmla="*/ 116114 w 3526971"/>
              <a:gd name="connsiteY2" fmla="*/ 391886 h 812800"/>
              <a:gd name="connsiteX3" fmla="*/ 232228 w 3526971"/>
              <a:gd name="connsiteY3" fmla="*/ 333829 h 812800"/>
              <a:gd name="connsiteX4" fmla="*/ 290286 w 3526971"/>
              <a:gd name="connsiteY4" fmla="*/ 290286 h 812800"/>
              <a:gd name="connsiteX5" fmla="*/ 478971 w 3526971"/>
              <a:gd name="connsiteY5" fmla="*/ 333829 h 812800"/>
              <a:gd name="connsiteX6" fmla="*/ 522514 w 3526971"/>
              <a:gd name="connsiteY6" fmla="*/ 362857 h 812800"/>
              <a:gd name="connsiteX7" fmla="*/ 566057 w 3526971"/>
              <a:gd name="connsiteY7" fmla="*/ 493486 h 812800"/>
              <a:gd name="connsiteX8" fmla="*/ 580571 w 3526971"/>
              <a:gd name="connsiteY8" fmla="*/ 566057 h 812800"/>
              <a:gd name="connsiteX9" fmla="*/ 595086 w 3526971"/>
              <a:gd name="connsiteY9" fmla="*/ 609600 h 812800"/>
              <a:gd name="connsiteX10" fmla="*/ 638628 w 3526971"/>
              <a:gd name="connsiteY10" fmla="*/ 624114 h 812800"/>
              <a:gd name="connsiteX11" fmla="*/ 682171 w 3526971"/>
              <a:gd name="connsiteY11" fmla="*/ 653143 h 812800"/>
              <a:gd name="connsiteX12" fmla="*/ 769257 w 3526971"/>
              <a:gd name="connsiteY12" fmla="*/ 682171 h 812800"/>
              <a:gd name="connsiteX13" fmla="*/ 841828 w 3526971"/>
              <a:gd name="connsiteY13" fmla="*/ 667657 h 812800"/>
              <a:gd name="connsiteX14" fmla="*/ 899886 w 3526971"/>
              <a:gd name="connsiteY14" fmla="*/ 580571 h 812800"/>
              <a:gd name="connsiteX15" fmla="*/ 943428 w 3526971"/>
              <a:gd name="connsiteY15" fmla="*/ 537029 h 812800"/>
              <a:gd name="connsiteX16" fmla="*/ 1074057 w 3526971"/>
              <a:gd name="connsiteY16" fmla="*/ 609600 h 812800"/>
              <a:gd name="connsiteX17" fmla="*/ 1117600 w 3526971"/>
              <a:gd name="connsiteY17" fmla="*/ 638629 h 812800"/>
              <a:gd name="connsiteX18" fmla="*/ 1233714 w 3526971"/>
              <a:gd name="connsiteY18" fmla="*/ 812800 h 812800"/>
              <a:gd name="connsiteX19" fmla="*/ 1277257 w 3526971"/>
              <a:gd name="connsiteY19" fmla="*/ 769257 h 812800"/>
              <a:gd name="connsiteX20" fmla="*/ 1291771 w 3526971"/>
              <a:gd name="connsiteY20" fmla="*/ 711200 h 812800"/>
              <a:gd name="connsiteX21" fmla="*/ 1320800 w 3526971"/>
              <a:gd name="connsiteY21" fmla="*/ 522514 h 812800"/>
              <a:gd name="connsiteX22" fmla="*/ 1335314 w 3526971"/>
              <a:gd name="connsiteY22" fmla="*/ 406400 h 812800"/>
              <a:gd name="connsiteX23" fmla="*/ 1349828 w 3526971"/>
              <a:gd name="connsiteY23" fmla="*/ 87086 h 812800"/>
              <a:gd name="connsiteX24" fmla="*/ 1378857 w 3526971"/>
              <a:gd name="connsiteY24" fmla="*/ 0 h 812800"/>
              <a:gd name="connsiteX25" fmla="*/ 1407886 w 3526971"/>
              <a:gd name="connsiteY25" fmla="*/ 43543 h 812800"/>
              <a:gd name="connsiteX26" fmla="*/ 1436914 w 3526971"/>
              <a:gd name="connsiteY26" fmla="*/ 116114 h 812800"/>
              <a:gd name="connsiteX27" fmla="*/ 1480457 w 3526971"/>
              <a:gd name="connsiteY27" fmla="*/ 159657 h 812800"/>
              <a:gd name="connsiteX28" fmla="*/ 1524000 w 3526971"/>
              <a:gd name="connsiteY28" fmla="*/ 217714 h 812800"/>
              <a:gd name="connsiteX29" fmla="*/ 1582057 w 3526971"/>
              <a:gd name="connsiteY29" fmla="*/ 246743 h 812800"/>
              <a:gd name="connsiteX30" fmla="*/ 1625600 w 3526971"/>
              <a:gd name="connsiteY30" fmla="*/ 275771 h 812800"/>
              <a:gd name="connsiteX31" fmla="*/ 1756228 w 3526971"/>
              <a:gd name="connsiteY31" fmla="*/ 333829 h 812800"/>
              <a:gd name="connsiteX32" fmla="*/ 2017486 w 3526971"/>
              <a:gd name="connsiteY32" fmla="*/ 362857 h 812800"/>
              <a:gd name="connsiteX33" fmla="*/ 2249714 w 3526971"/>
              <a:gd name="connsiteY33" fmla="*/ 406400 h 812800"/>
              <a:gd name="connsiteX34" fmla="*/ 2293257 w 3526971"/>
              <a:gd name="connsiteY34" fmla="*/ 420914 h 812800"/>
              <a:gd name="connsiteX35" fmla="*/ 2322286 w 3526971"/>
              <a:gd name="connsiteY35" fmla="*/ 464457 h 812800"/>
              <a:gd name="connsiteX36" fmla="*/ 2380343 w 3526971"/>
              <a:gd name="connsiteY36" fmla="*/ 638629 h 812800"/>
              <a:gd name="connsiteX37" fmla="*/ 2540000 w 3526971"/>
              <a:gd name="connsiteY37" fmla="*/ 624114 h 812800"/>
              <a:gd name="connsiteX38" fmla="*/ 2554514 w 3526971"/>
              <a:gd name="connsiteY38" fmla="*/ 566057 h 812800"/>
              <a:gd name="connsiteX39" fmla="*/ 2583543 w 3526971"/>
              <a:gd name="connsiteY39" fmla="*/ 508000 h 812800"/>
              <a:gd name="connsiteX40" fmla="*/ 2627086 w 3526971"/>
              <a:gd name="connsiteY40" fmla="*/ 406400 h 812800"/>
              <a:gd name="connsiteX41" fmla="*/ 2670628 w 3526971"/>
              <a:gd name="connsiteY41" fmla="*/ 377371 h 812800"/>
              <a:gd name="connsiteX42" fmla="*/ 2714171 w 3526971"/>
              <a:gd name="connsiteY42" fmla="*/ 275771 h 812800"/>
              <a:gd name="connsiteX43" fmla="*/ 2888343 w 3526971"/>
              <a:gd name="connsiteY43" fmla="*/ 203200 h 812800"/>
              <a:gd name="connsiteX44" fmla="*/ 3018971 w 3526971"/>
              <a:gd name="connsiteY44" fmla="*/ 217714 h 812800"/>
              <a:gd name="connsiteX45" fmla="*/ 3077028 w 3526971"/>
              <a:gd name="connsiteY45" fmla="*/ 304800 h 812800"/>
              <a:gd name="connsiteX46" fmla="*/ 3120571 w 3526971"/>
              <a:gd name="connsiteY46" fmla="*/ 348343 h 812800"/>
              <a:gd name="connsiteX47" fmla="*/ 3164114 w 3526971"/>
              <a:gd name="connsiteY47" fmla="*/ 377371 h 812800"/>
              <a:gd name="connsiteX48" fmla="*/ 3236686 w 3526971"/>
              <a:gd name="connsiteY48" fmla="*/ 435429 h 812800"/>
              <a:gd name="connsiteX49" fmla="*/ 3280228 w 3526971"/>
              <a:gd name="connsiteY49" fmla="*/ 464457 h 812800"/>
              <a:gd name="connsiteX50" fmla="*/ 3323771 w 3526971"/>
              <a:gd name="connsiteY50" fmla="*/ 508000 h 812800"/>
              <a:gd name="connsiteX51" fmla="*/ 3352800 w 3526971"/>
              <a:gd name="connsiteY51" fmla="*/ 551543 h 812800"/>
              <a:gd name="connsiteX52" fmla="*/ 3526971 w 3526971"/>
              <a:gd name="connsiteY52" fmla="*/ 566057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526971" h="812800">
                <a:moveTo>
                  <a:pt x="0" y="464457"/>
                </a:moveTo>
                <a:cubicBezTo>
                  <a:pt x="24190" y="445105"/>
                  <a:pt x="46301" y="422819"/>
                  <a:pt x="72571" y="406400"/>
                </a:cubicBezTo>
                <a:cubicBezTo>
                  <a:pt x="85545" y="398291"/>
                  <a:pt x="102830" y="399477"/>
                  <a:pt x="116114" y="391886"/>
                </a:cubicBezTo>
                <a:cubicBezTo>
                  <a:pt x="231250" y="326094"/>
                  <a:pt x="116794" y="362687"/>
                  <a:pt x="232228" y="333829"/>
                </a:cubicBezTo>
                <a:cubicBezTo>
                  <a:pt x="251581" y="319315"/>
                  <a:pt x="266377" y="293964"/>
                  <a:pt x="290286" y="290286"/>
                </a:cubicBezTo>
                <a:cubicBezTo>
                  <a:pt x="367452" y="278414"/>
                  <a:pt x="418752" y="299418"/>
                  <a:pt x="478971" y="333829"/>
                </a:cubicBezTo>
                <a:cubicBezTo>
                  <a:pt x="494117" y="342484"/>
                  <a:pt x="508000" y="353181"/>
                  <a:pt x="522514" y="362857"/>
                </a:cubicBezTo>
                <a:cubicBezTo>
                  <a:pt x="569155" y="432818"/>
                  <a:pt x="546502" y="385934"/>
                  <a:pt x="566057" y="493486"/>
                </a:cubicBezTo>
                <a:cubicBezTo>
                  <a:pt x="570470" y="517757"/>
                  <a:pt x="574588" y="542124"/>
                  <a:pt x="580571" y="566057"/>
                </a:cubicBezTo>
                <a:cubicBezTo>
                  <a:pt x="584282" y="580900"/>
                  <a:pt x="584268" y="598782"/>
                  <a:pt x="595086" y="609600"/>
                </a:cubicBezTo>
                <a:cubicBezTo>
                  <a:pt x="605904" y="620418"/>
                  <a:pt x="624114" y="619276"/>
                  <a:pt x="638628" y="624114"/>
                </a:cubicBezTo>
                <a:cubicBezTo>
                  <a:pt x="653142" y="633790"/>
                  <a:pt x="666230" y="646058"/>
                  <a:pt x="682171" y="653143"/>
                </a:cubicBezTo>
                <a:cubicBezTo>
                  <a:pt x="710133" y="665570"/>
                  <a:pt x="769257" y="682171"/>
                  <a:pt x="769257" y="682171"/>
                </a:cubicBezTo>
                <a:cubicBezTo>
                  <a:pt x="793447" y="677333"/>
                  <a:pt x="822355" y="682803"/>
                  <a:pt x="841828" y="667657"/>
                </a:cubicBezTo>
                <a:cubicBezTo>
                  <a:pt x="869367" y="646238"/>
                  <a:pt x="875216" y="605241"/>
                  <a:pt x="899886" y="580571"/>
                </a:cubicBezTo>
                <a:lnTo>
                  <a:pt x="943428" y="537029"/>
                </a:lnTo>
                <a:cubicBezTo>
                  <a:pt x="1020068" y="562575"/>
                  <a:pt x="974242" y="543057"/>
                  <a:pt x="1074057" y="609600"/>
                </a:cubicBezTo>
                <a:cubicBezTo>
                  <a:pt x="1088571" y="619276"/>
                  <a:pt x="1107133" y="624674"/>
                  <a:pt x="1117600" y="638629"/>
                </a:cubicBezTo>
                <a:cubicBezTo>
                  <a:pt x="1217668" y="772052"/>
                  <a:pt x="1183050" y="711470"/>
                  <a:pt x="1233714" y="812800"/>
                </a:cubicBezTo>
                <a:cubicBezTo>
                  <a:pt x="1248228" y="798286"/>
                  <a:pt x="1267073" y="787079"/>
                  <a:pt x="1277257" y="769257"/>
                </a:cubicBezTo>
                <a:cubicBezTo>
                  <a:pt x="1287154" y="751937"/>
                  <a:pt x="1288950" y="730947"/>
                  <a:pt x="1291771" y="711200"/>
                </a:cubicBezTo>
                <a:cubicBezTo>
                  <a:pt x="1319835" y="514751"/>
                  <a:pt x="1287126" y="623538"/>
                  <a:pt x="1320800" y="522514"/>
                </a:cubicBezTo>
                <a:cubicBezTo>
                  <a:pt x="1325638" y="483809"/>
                  <a:pt x="1332719" y="445319"/>
                  <a:pt x="1335314" y="406400"/>
                </a:cubicBezTo>
                <a:cubicBezTo>
                  <a:pt x="1342401" y="300088"/>
                  <a:pt x="1338477" y="193028"/>
                  <a:pt x="1349828" y="87086"/>
                </a:cubicBezTo>
                <a:cubicBezTo>
                  <a:pt x="1353088" y="56661"/>
                  <a:pt x="1378857" y="0"/>
                  <a:pt x="1378857" y="0"/>
                </a:cubicBezTo>
                <a:cubicBezTo>
                  <a:pt x="1388533" y="14514"/>
                  <a:pt x="1400085" y="27941"/>
                  <a:pt x="1407886" y="43543"/>
                </a:cubicBezTo>
                <a:cubicBezTo>
                  <a:pt x="1419538" y="66846"/>
                  <a:pt x="1423106" y="94020"/>
                  <a:pt x="1436914" y="116114"/>
                </a:cubicBezTo>
                <a:cubicBezTo>
                  <a:pt x="1447793" y="133520"/>
                  <a:pt x="1467099" y="144072"/>
                  <a:pt x="1480457" y="159657"/>
                </a:cubicBezTo>
                <a:cubicBezTo>
                  <a:pt x="1496200" y="178024"/>
                  <a:pt x="1505633" y="201971"/>
                  <a:pt x="1524000" y="217714"/>
                </a:cubicBezTo>
                <a:cubicBezTo>
                  <a:pt x="1540428" y="231795"/>
                  <a:pt x="1563271" y="236008"/>
                  <a:pt x="1582057" y="246743"/>
                </a:cubicBezTo>
                <a:cubicBezTo>
                  <a:pt x="1597203" y="255398"/>
                  <a:pt x="1610454" y="267116"/>
                  <a:pt x="1625600" y="275771"/>
                </a:cubicBezTo>
                <a:cubicBezTo>
                  <a:pt x="1657200" y="293828"/>
                  <a:pt x="1723487" y="324007"/>
                  <a:pt x="1756228" y="333829"/>
                </a:cubicBezTo>
                <a:cubicBezTo>
                  <a:pt x="1830392" y="356078"/>
                  <a:pt x="1958300" y="358304"/>
                  <a:pt x="2017486" y="362857"/>
                </a:cubicBezTo>
                <a:cubicBezTo>
                  <a:pt x="2070215" y="371645"/>
                  <a:pt x="2214908" y="394798"/>
                  <a:pt x="2249714" y="406400"/>
                </a:cubicBezTo>
                <a:lnTo>
                  <a:pt x="2293257" y="420914"/>
                </a:lnTo>
                <a:cubicBezTo>
                  <a:pt x="2302933" y="435428"/>
                  <a:pt x="2318631" y="447400"/>
                  <a:pt x="2322286" y="464457"/>
                </a:cubicBezTo>
                <a:cubicBezTo>
                  <a:pt x="2361423" y="647097"/>
                  <a:pt x="2279451" y="604997"/>
                  <a:pt x="2380343" y="638629"/>
                </a:cubicBezTo>
                <a:cubicBezTo>
                  <a:pt x="2433562" y="633791"/>
                  <a:pt x="2490672" y="644667"/>
                  <a:pt x="2540000" y="624114"/>
                </a:cubicBezTo>
                <a:cubicBezTo>
                  <a:pt x="2558413" y="616442"/>
                  <a:pt x="2547510" y="584735"/>
                  <a:pt x="2554514" y="566057"/>
                </a:cubicBezTo>
                <a:cubicBezTo>
                  <a:pt x="2562111" y="545798"/>
                  <a:pt x="2573867" y="527352"/>
                  <a:pt x="2583543" y="508000"/>
                </a:cubicBezTo>
                <a:cubicBezTo>
                  <a:pt x="2594647" y="463584"/>
                  <a:pt x="2593674" y="439813"/>
                  <a:pt x="2627086" y="406400"/>
                </a:cubicBezTo>
                <a:cubicBezTo>
                  <a:pt x="2639421" y="394065"/>
                  <a:pt x="2656114" y="387047"/>
                  <a:pt x="2670628" y="377371"/>
                </a:cubicBezTo>
                <a:cubicBezTo>
                  <a:pt x="2679302" y="351351"/>
                  <a:pt x="2696239" y="293703"/>
                  <a:pt x="2714171" y="275771"/>
                </a:cubicBezTo>
                <a:cubicBezTo>
                  <a:pt x="2781114" y="208828"/>
                  <a:pt x="2804490" y="217175"/>
                  <a:pt x="2888343" y="203200"/>
                </a:cubicBezTo>
                <a:cubicBezTo>
                  <a:pt x="2931886" y="208038"/>
                  <a:pt x="2980397" y="196943"/>
                  <a:pt x="3018971" y="217714"/>
                </a:cubicBezTo>
                <a:cubicBezTo>
                  <a:pt x="3049689" y="234254"/>
                  <a:pt x="3052358" y="280130"/>
                  <a:pt x="3077028" y="304800"/>
                </a:cubicBezTo>
                <a:cubicBezTo>
                  <a:pt x="3091542" y="319314"/>
                  <a:pt x="3104802" y="335202"/>
                  <a:pt x="3120571" y="348343"/>
                </a:cubicBezTo>
                <a:cubicBezTo>
                  <a:pt x="3133972" y="359510"/>
                  <a:pt x="3150159" y="366905"/>
                  <a:pt x="3164114" y="377371"/>
                </a:cubicBezTo>
                <a:cubicBezTo>
                  <a:pt x="3188897" y="395959"/>
                  <a:pt x="3211903" y="416841"/>
                  <a:pt x="3236686" y="435429"/>
                </a:cubicBezTo>
                <a:cubicBezTo>
                  <a:pt x="3250641" y="445895"/>
                  <a:pt x="3266827" y="453290"/>
                  <a:pt x="3280228" y="464457"/>
                </a:cubicBezTo>
                <a:cubicBezTo>
                  <a:pt x="3295997" y="477598"/>
                  <a:pt x="3310630" y="492231"/>
                  <a:pt x="3323771" y="508000"/>
                </a:cubicBezTo>
                <a:cubicBezTo>
                  <a:pt x="3334938" y="521401"/>
                  <a:pt x="3338286" y="541867"/>
                  <a:pt x="3352800" y="551543"/>
                </a:cubicBezTo>
                <a:cubicBezTo>
                  <a:pt x="3388652" y="575444"/>
                  <a:pt x="3506849" y="566057"/>
                  <a:pt x="3526971" y="566057"/>
                </a:cubicBezTo>
              </a:path>
            </a:pathLst>
          </a:custGeom>
          <a:noFill/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318060" y="3828630"/>
            <a:ext cx="508180" cy="21466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5432861" y="4260278"/>
            <a:ext cx="508180" cy="21466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150362" y="3707365"/>
            <a:ext cx="508180" cy="21466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445426" y="4275413"/>
            <a:ext cx="508180" cy="21466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6161449" y="4802194"/>
            <a:ext cx="479873" cy="121023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4701457" y="4809244"/>
            <a:ext cx="479873" cy="121023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12-Point Star 63"/>
          <p:cNvSpPr/>
          <p:nvPr/>
        </p:nvSpPr>
        <p:spPr>
          <a:xfrm>
            <a:off x="2041287" y="1412728"/>
            <a:ext cx="3348318" cy="1233715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TNF</a:t>
            </a:r>
            <a:r>
              <a:rPr lang="el-GR" dirty="0" smtClean="0"/>
              <a:t>α</a:t>
            </a:r>
            <a:endParaRPr lang="el-GR" dirty="0"/>
          </a:p>
          <a:p>
            <a:pPr algn="ctr"/>
            <a:r>
              <a:rPr lang="en-US" dirty="0" smtClean="0"/>
              <a:t>LPS</a:t>
            </a:r>
            <a:endParaRPr lang="en-US" dirty="0"/>
          </a:p>
        </p:txBody>
      </p:sp>
      <p:sp>
        <p:nvSpPr>
          <p:cNvPr id="65" name="Curved Right Arrow 64"/>
          <p:cNvSpPr/>
          <p:nvPr/>
        </p:nvSpPr>
        <p:spPr>
          <a:xfrm>
            <a:off x="464457" y="2177143"/>
            <a:ext cx="1576830" cy="39624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395127" y="5486400"/>
            <a:ext cx="2529447" cy="4156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bg1"/>
                </a:solidFill>
              </a:rPr>
              <a:t>Heparanase</a:t>
            </a:r>
            <a:r>
              <a:rPr lang="en-US" sz="1600" dirty="0" smtClean="0">
                <a:solidFill>
                  <a:schemeClr val="bg1"/>
                </a:solidFill>
              </a:rPr>
              <a:t> activation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58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6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r>
              <a:rPr lang="en-US" dirty="0" smtClean="0"/>
              <a:t> - Sepsis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Exposure to pro-inflammatory mediators such as </a:t>
            </a:r>
            <a:r>
              <a:rPr lang="en-US" dirty="0" smtClean="0"/>
              <a:t>IL-1, </a:t>
            </a:r>
            <a:r>
              <a:rPr lang="en-US" dirty="0"/>
              <a:t>IL-2, IL-6, TNF-α, and other molecules </a:t>
            </a:r>
            <a:r>
              <a:rPr lang="en-US" dirty="0" smtClean="0"/>
              <a:t>released during </a:t>
            </a:r>
            <a:r>
              <a:rPr lang="en-US" dirty="0"/>
              <a:t>acute inflammation such as </a:t>
            </a:r>
            <a:r>
              <a:rPr lang="en-US" dirty="0" smtClean="0"/>
              <a:t>bradykinin, thrombin</a:t>
            </a:r>
            <a:r>
              <a:rPr lang="en-US" dirty="0"/>
              <a:t>, VEGF, and histamine results in endothelial activation</a:t>
            </a:r>
          </a:p>
          <a:p>
            <a:r>
              <a:rPr lang="en-US" dirty="0" smtClean="0"/>
              <a:t>Results </a:t>
            </a:r>
            <a:r>
              <a:rPr lang="en-US" dirty="0"/>
              <a:t>massive increase in </a:t>
            </a:r>
            <a:r>
              <a:rPr lang="en-US" dirty="0" err="1"/>
              <a:t>glycocalyx</a:t>
            </a:r>
            <a:r>
              <a:rPr lang="en-US" dirty="0"/>
              <a:t> expression </a:t>
            </a:r>
            <a:r>
              <a:rPr lang="en-US" dirty="0" smtClean="0"/>
              <a:t>of endothelial </a:t>
            </a:r>
            <a:r>
              <a:rPr lang="en-US" dirty="0"/>
              <a:t>leukocyte adhesion molecule 1, </a:t>
            </a:r>
            <a:r>
              <a:rPr lang="en-US" dirty="0" smtClean="0"/>
              <a:t>intercellular adhesion </a:t>
            </a:r>
            <a:r>
              <a:rPr lang="en-US" dirty="0"/>
              <a:t>molecule </a:t>
            </a:r>
            <a:r>
              <a:rPr lang="en-US" dirty="0" smtClean="0"/>
              <a:t>1, </a:t>
            </a:r>
            <a:r>
              <a:rPr lang="en-US" dirty="0"/>
              <a:t>and vascular cell </a:t>
            </a:r>
            <a:r>
              <a:rPr lang="en-US" dirty="0" smtClean="0"/>
              <a:t>adhesion molecule </a:t>
            </a:r>
            <a:r>
              <a:rPr lang="en-US" dirty="0"/>
              <a:t>1 </a:t>
            </a:r>
          </a:p>
          <a:p>
            <a:r>
              <a:rPr lang="en-US" dirty="0" smtClean="0"/>
              <a:t>Typically more accessible after </a:t>
            </a:r>
            <a:r>
              <a:rPr lang="en-US" dirty="0" err="1" smtClean="0"/>
              <a:t>glycocalyx</a:t>
            </a:r>
            <a:r>
              <a:rPr lang="en-US" dirty="0" smtClean="0"/>
              <a:t> shedding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22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r>
              <a:rPr lang="en-US" dirty="0" smtClean="0"/>
              <a:t> - Sepsis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225168" y="4860707"/>
            <a:ext cx="6200379" cy="1486305"/>
            <a:chOff x="2630929" y="2649923"/>
            <a:chExt cx="6010835" cy="2568388"/>
          </a:xfrm>
        </p:grpSpPr>
        <p:sp>
          <p:nvSpPr>
            <p:cNvPr id="31" name="Rounded Rectangle 30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Cloud 31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5"/>
          <p:cNvSpPr/>
          <p:nvPr/>
        </p:nvSpPr>
        <p:spPr>
          <a:xfrm>
            <a:off x="2484841" y="4708034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60016" y="4739553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52430" y="4739553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261111" y="4690710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944867" y="4711552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712797" y="4667262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233736" y="4727839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697745" y="4683549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00216" y="4739553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523868" y="4697348"/>
            <a:ext cx="128494" cy="2657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3944830" y="4532521"/>
            <a:ext cx="211751" cy="283896"/>
          </a:xfrm>
          <a:custGeom>
            <a:avLst/>
            <a:gdLst>
              <a:gd name="connsiteX0" fmla="*/ 0 w 443753"/>
              <a:gd name="connsiteY0" fmla="*/ 94129 h 759767"/>
              <a:gd name="connsiteX1" fmla="*/ 13447 w 443753"/>
              <a:gd name="connsiteY1" fmla="*/ 268941 h 759767"/>
              <a:gd name="connsiteX2" fmla="*/ 53789 w 443753"/>
              <a:gd name="connsiteY2" fmla="*/ 282388 h 759767"/>
              <a:gd name="connsiteX3" fmla="*/ 174812 w 443753"/>
              <a:gd name="connsiteY3" fmla="*/ 295835 h 759767"/>
              <a:gd name="connsiteX4" fmla="*/ 174812 w 443753"/>
              <a:gd name="connsiteY4" fmla="*/ 524435 h 759767"/>
              <a:gd name="connsiteX5" fmla="*/ 161365 w 443753"/>
              <a:gd name="connsiteY5" fmla="*/ 564776 h 759767"/>
              <a:gd name="connsiteX6" fmla="*/ 121024 w 443753"/>
              <a:gd name="connsiteY6" fmla="*/ 645459 h 759767"/>
              <a:gd name="connsiteX7" fmla="*/ 134471 w 443753"/>
              <a:gd name="connsiteY7" fmla="*/ 753035 h 759767"/>
              <a:gd name="connsiteX8" fmla="*/ 121024 w 443753"/>
              <a:gd name="connsiteY8" fmla="*/ 712694 h 759767"/>
              <a:gd name="connsiteX9" fmla="*/ 134471 w 443753"/>
              <a:gd name="connsiteY9" fmla="*/ 591671 h 759767"/>
              <a:gd name="connsiteX10" fmla="*/ 174812 w 443753"/>
              <a:gd name="connsiteY10" fmla="*/ 457200 h 759767"/>
              <a:gd name="connsiteX11" fmla="*/ 188259 w 443753"/>
              <a:gd name="connsiteY11" fmla="*/ 416859 h 759767"/>
              <a:gd name="connsiteX12" fmla="*/ 215153 w 443753"/>
              <a:gd name="connsiteY12" fmla="*/ 376518 h 759767"/>
              <a:gd name="connsiteX13" fmla="*/ 228600 w 443753"/>
              <a:gd name="connsiteY13" fmla="*/ 336176 h 759767"/>
              <a:gd name="connsiteX14" fmla="*/ 255495 w 443753"/>
              <a:gd name="connsiteY14" fmla="*/ 309282 h 759767"/>
              <a:gd name="connsiteX15" fmla="*/ 268942 w 443753"/>
              <a:gd name="connsiteY15" fmla="*/ 255494 h 759767"/>
              <a:gd name="connsiteX16" fmla="*/ 295836 w 443753"/>
              <a:gd name="connsiteY16" fmla="*/ 215153 h 759767"/>
              <a:gd name="connsiteX17" fmla="*/ 282389 w 443753"/>
              <a:gd name="connsiteY17" fmla="*/ 121024 h 759767"/>
              <a:gd name="connsiteX18" fmla="*/ 322730 w 443753"/>
              <a:gd name="connsiteY18" fmla="*/ 107576 h 759767"/>
              <a:gd name="connsiteX19" fmla="*/ 349624 w 443753"/>
              <a:gd name="connsiteY19" fmla="*/ 67235 h 759767"/>
              <a:gd name="connsiteX20" fmla="*/ 430306 w 443753"/>
              <a:gd name="connsiteY20" fmla="*/ 40341 h 759767"/>
              <a:gd name="connsiteX21" fmla="*/ 443753 w 443753"/>
              <a:gd name="connsiteY21" fmla="*/ 0 h 75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3753" h="759767">
                <a:moveTo>
                  <a:pt x="0" y="94129"/>
                </a:moveTo>
                <a:cubicBezTo>
                  <a:pt x="4482" y="152400"/>
                  <a:pt x="-2609" y="212747"/>
                  <a:pt x="13447" y="268941"/>
                </a:cubicBezTo>
                <a:cubicBezTo>
                  <a:pt x="17341" y="282570"/>
                  <a:pt x="39807" y="280058"/>
                  <a:pt x="53789" y="282388"/>
                </a:cubicBezTo>
                <a:cubicBezTo>
                  <a:pt x="93826" y="289061"/>
                  <a:pt x="134471" y="291353"/>
                  <a:pt x="174812" y="295835"/>
                </a:cubicBezTo>
                <a:cubicBezTo>
                  <a:pt x="206596" y="391187"/>
                  <a:pt x="196183" y="342780"/>
                  <a:pt x="174812" y="524435"/>
                </a:cubicBezTo>
                <a:cubicBezTo>
                  <a:pt x="173156" y="538512"/>
                  <a:pt x="167704" y="552098"/>
                  <a:pt x="161365" y="564776"/>
                </a:cubicBezTo>
                <a:cubicBezTo>
                  <a:pt x="109230" y="669046"/>
                  <a:pt x="154823" y="544062"/>
                  <a:pt x="121024" y="645459"/>
                </a:cubicBezTo>
                <a:cubicBezTo>
                  <a:pt x="125506" y="681318"/>
                  <a:pt x="145899" y="787318"/>
                  <a:pt x="134471" y="753035"/>
                </a:cubicBezTo>
                <a:lnTo>
                  <a:pt x="121024" y="712694"/>
                </a:lnTo>
                <a:cubicBezTo>
                  <a:pt x="125506" y="672353"/>
                  <a:pt x="128299" y="631788"/>
                  <a:pt x="134471" y="591671"/>
                </a:cubicBezTo>
                <a:cubicBezTo>
                  <a:pt x="140278" y="553927"/>
                  <a:pt x="164339" y="488618"/>
                  <a:pt x="174812" y="457200"/>
                </a:cubicBezTo>
                <a:cubicBezTo>
                  <a:pt x="179294" y="443753"/>
                  <a:pt x="180396" y="428653"/>
                  <a:pt x="188259" y="416859"/>
                </a:cubicBezTo>
                <a:lnTo>
                  <a:pt x="215153" y="376518"/>
                </a:lnTo>
                <a:cubicBezTo>
                  <a:pt x="219635" y="363071"/>
                  <a:pt x="221307" y="348331"/>
                  <a:pt x="228600" y="336176"/>
                </a:cubicBezTo>
                <a:cubicBezTo>
                  <a:pt x="235123" y="325305"/>
                  <a:pt x="249825" y="320622"/>
                  <a:pt x="255495" y="309282"/>
                </a:cubicBezTo>
                <a:cubicBezTo>
                  <a:pt x="263760" y="292752"/>
                  <a:pt x="261662" y="272481"/>
                  <a:pt x="268942" y="255494"/>
                </a:cubicBezTo>
                <a:cubicBezTo>
                  <a:pt x="275308" y="240639"/>
                  <a:pt x="286871" y="228600"/>
                  <a:pt x="295836" y="215153"/>
                </a:cubicBezTo>
                <a:cubicBezTo>
                  <a:pt x="291354" y="183777"/>
                  <a:pt x="274702" y="151773"/>
                  <a:pt x="282389" y="121024"/>
                </a:cubicBezTo>
                <a:cubicBezTo>
                  <a:pt x="285827" y="107273"/>
                  <a:pt x="311662" y="116431"/>
                  <a:pt x="322730" y="107576"/>
                </a:cubicBezTo>
                <a:cubicBezTo>
                  <a:pt x="335350" y="97480"/>
                  <a:pt x="335919" y="75800"/>
                  <a:pt x="349624" y="67235"/>
                </a:cubicBezTo>
                <a:cubicBezTo>
                  <a:pt x="373664" y="52210"/>
                  <a:pt x="430306" y="40341"/>
                  <a:pt x="430306" y="40341"/>
                </a:cubicBezTo>
                <a:lnTo>
                  <a:pt x="443753" y="0"/>
                </a:ln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2402531" y="4488231"/>
            <a:ext cx="523556" cy="254343"/>
          </a:xfrm>
          <a:custGeom>
            <a:avLst/>
            <a:gdLst>
              <a:gd name="connsiteX0" fmla="*/ 0 w 443753"/>
              <a:gd name="connsiteY0" fmla="*/ 94129 h 759767"/>
              <a:gd name="connsiteX1" fmla="*/ 13447 w 443753"/>
              <a:gd name="connsiteY1" fmla="*/ 268941 h 759767"/>
              <a:gd name="connsiteX2" fmla="*/ 53789 w 443753"/>
              <a:gd name="connsiteY2" fmla="*/ 282388 h 759767"/>
              <a:gd name="connsiteX3" fmla="*/ 174812 w 443753"/>
              <a:gd name="connsiteY3" fmla="*/ 295835 h 759767"/>
              <a:gd name="connsiteX4" fmla="*/ 174812 w 443753"/>
              <a:gd name="connsiteY4" fmla="*/ 524435 h 759767"/>
              <a:gd name="connsiteX5" fmla="*/ 161365 w 443753"/>
              <a:gd name="connsiteY5" fmla="*/ 564776 h 759767"/>
              <a:gd name="connsiteX6" fmla="*/ 121024 w 443753"/>
              <a:gd name="connsiteY6" fmla="*/ 645459 h 759767"/>
              <a:gd name="connsiteX7" fmla="*/ 134471 w 443753"/>
              <a:gd name="connsiteY7" fmla="*/ 753035 h 759767"/>
              <a:gd name="connsiteX8" fmla="*/ 121024 w 443753"/>
              <a:gd name="connsiteY8" fmla="*/ 712694 h 759767"/>
              <a:gd name="connsiteX9" fmla="*/ 134471 w 443753"/>
              <a:gd name="connsiteY9" fmla="*/ 591671 h 759767"/>
              <a:gd name="connsiteX10" fmla="*/ 174812 w 443753"/>
              <a:gd name="connsiteY10" fmla="*/ 457200 h 759767"/>
              <a:gd name="connsiteX11" fmla="*/ 188259 w 443753"/>
              <a:gd name="connsiteY11" fmla="*/ 416859 h 759767"/>
              <a:gd name="connsiteX12" fmla="*/ 215153 w 443753"/>
              <a:gd name="connsiteY12" fmla="*/ 376518 h 759767"/>
              <a:gd name="connsiteX13" fmla="*/ 228600 w 443753"/>
              <a:gd name="connsiteY13" fmla="*/ 336176 h 759767"/>
              <a:gd name="connsiteX14" fmla="*/ 255495 w 443753"/>
              <a:gd name="connsiteY14" fmla="*/ 309282 h 759767"/>
              <a:gd name="connsiteX15" fmla="*/ 268942 w 443753"/>
              <a:gd name="connsiteY15" fmla="*/ 255494 h 759767"/>
              <a:gd name="connsiteX16" fmla="*/ 295836 w 443753"/>
              <a:gd name="connsiteY16" fmla="*/ 215153 h 759767"/>
              <a:gd name="connsiteX17" fmla="*/ 282389 w 443753"/>
              <a:gd name="connsiteY17" fmla="*/ 121024 h 759767"/>
              <a:gd name="connsiteX18" fmla="*/ 322730 w 443753"/>
              <a:gd name="connsiteY18" fmla="*/ 107576 h 759767"/>
              <a:gd name="connsiteX19" fmla="*/ 349624 w 443753"/>
              <a:gd name="connsiteY19" fmla="*/ 67235 h 759767"/>
              <a:gd name="connsiteX20" fmla="*/ 430306 w 443753"/>
              <a:gd name="connsiteY20" fmla="*/ 40341 h 759767"/>
              <a:gd name="connsiteX21" fmla="*/ 443753 w 443753"/>
              <a:gd name="connsiteY21" fmla="*/ 0 h 75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3753" h="759767">
                <a:moveTo>
                  <a:pt x="0" y="94129"/>
                </a:moveTo>
                <a:cubicBezTo>
                  <a:pt x="4482" y="152400"/>
                  <a:pt x="-2609" y="212747"/>
                  <a:pt x="13447" y="268941"/>
                </a:cubicBezTo>
                <a:cubicBezTo>
                  <a:pt x="17341" y="282570"/>
                  <a:pt x="39807" y="280058"/>
                  <a:pt x="53789" y="282388"/>
                </a:cubicBezTo>
                <a:cubicBezTo>
                  <a:pt x="93826" y="289061"/>
                  <a:pt x="134471" y="291353"/>
                  <a:pt x="174812" y="295835"/>
                </a:cubicBezTo>
                <a:cubicBezTo>
                  <a:pt x="206596" y="391187"/>
                  <a:pt x="196183" y="342780"/>
                  <a:pt x="174812" y="524435"/>
                </a:cubicBezTo>
                <a:cubicBezTo>
                  <a:pt x="173156" y="538512"/>
                  <a:pt x="167704" y="552098"/>
                  <a:pt x="161365" y="564776"/>
                </a:cubicBezTo>
                <a:cubicBezTo>
                  <a:pt x="109230" y="669046"/>
                  <a:pt x="154823" y="544062"/>
                  <a:pt x="121024" y="645459"/>
                </a:cubicBezTo>
                <a:cubicBezTo>
                  <a:pt x="125506" y="681318"/>
                  <a:pt x="145899" y="787318"/>
                  <a:pt x="134471" y="753035"/>
                </a:cubicBezTo>
                <a:lnTo>
                  <a:pt x="121024" y="712694"/>
                </a:lnTo>
                <a:cubicBezTo>
                  <a:pt x="125506" y="672353"/>
                  <a:pt x="128299" y="631788"/>
                  <a:pt x="134471" y="591671"/>
                </a:cubicBezTo>
                <a:cubicBezTo>
                  <a:pt x="140278" y="553927"/>
                  <a:pt x="164339" y="488618"/>
                  <a:pt x="174812" y="457200"/>
                </a:cubicBezTo>
                <a:cubicBezTo>
                  <a:pt x="179294" y="443753"/>
                  <a:pt x="180396" y="428653"/>
                  <a:pt x="188259" y="416859"/>
                </a:cubicBezTo>
                <a:lnTo>
                  <a:pt x="215153" y="376518"/>
                </a:lnTo>
                <a:cubicBezTo>
                  <a:pt x="219635" y="363071"/>
                  <a:pt x="221307" y="348331"/>
                  <a:pt x="228600" y="336176"/>
                </a:cubicBezTo>
                <a:cubicBezTo>
                  <a:pt x="235123" y="325305"/>
                  <a:pt x="249825" y="320622"/>
                  <a:pt x="255495" y="309282"/>
                </a:cubicBezTo>
                <a:cubicBezTo>
                  <a:pt x="263760" y="292752"/>
                  <a:pt x="261662" y="272481"/>
                  <a:pt x="268942" y="255494"/>
                </a:cubicBezTo>
                <a:cubicBezTo>
                  <a:pt x="275308" y="240639"/>
                  <a:pt x="286871" y="228600"/>
                  <a:pt x="295836" y="215153"/>
                </a:cubicBezTo>
                <a:cubicBezTo>
                  <a:pt x="291354" y="183777"/>
                  <a:pt x="274702" y="151773"/>
                  <a:pt x="282389" y="121024"/>
                </a:cubicBezTo>
                <a:cubicBezTo>
                  <a:pt x="285827" y="107273"/>
                  <a:pt x="311662" y="116431"/>
                  <a:pt x="322730" y="107576"/>
                </a:cubicBezTo>
                <a:cubicBezTo>
                  <a:pt x="335350" y="97480"/>
                  <a:pt x="335919" y="75800"/>
                  <a:pt x="349624" y="67235"/>
                </a:cubicBezTo>
                <a:cubicBezTo>
                  <a:pt x="373664" y="52210"/>
                  <a:pt x="430306" y="40341"/>
                  <a:pt x="430306" y="40341"/>
                </a:cubicBezTo>
                <a:lnTo>
                  <a:pt x="443753" y="0"/>
                </a:ln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5978326" y="4415730"/>
            <a:ext cx="226848" cy="378083"/>
          </a:xfrm>
          <a:custGeom>
            <a:avLst/>
            <a:gdLst>
              <a:gd name="connsiteX0" fmla="*/ 0 w 443753"/>
              <a:gd name="connsiteY0" fmla="*/ 94129 h 759767"/>
              <a:gd name="connsiteX1" fmla="*/ 13447 w 443753"/>
              <a:gd name="connsiteY1" fmla="*/ 268941 h 759767"/>
              <a:gd name="connsiteX2" fmla="*/ 53789 w 443753"/>
              <a:gd name="connsiteY2" fmla="*/ 282388 h 759767"/>
              <a:gd name="connsiteX3" fmla="*/ 174812 w 443753"/>
              <a:gd name="connsiteY3" fmla="*/ 295835 h 759767"/>
              <a:gd name="connsiteX4" fmla="*/ 174812 w 443753"/>
              <a:gd name="connsiteY4" fmla="*/ 524435 h 759767"/>
              <a:gd name="connsiteX5" fmla="*/ 161365 w 443753"/>
              <a:gd name="connsiteY5" fmla="*/ 564776 h 759767"/>
              <a:gd name="connsiteX6" fmla="*/ 121024 w 443753"/>
              <a:gd name="connsiteY6" fmla="*/ 645459 h 759767"/>
              <a:gd name="connsiteX7" fmla="*/ 134471 w 443753"/>
              <a:gd name="connsiteY7" fmla="*/ 753035 h 759767"/>
              <a:gd name="connsiteX8" fmla="*/ 121024 w 443753"/>
              <a:gd name="connsiteY8" fmla="*/ 712694 h 759767"/>
              <a:gd name="connsiteX9" fmla="*/ 134471 w 443753"/>
              <a:gd name="connsiteY9" fmla="*/ 591671 h 759767"/>
              <a:gd name="connsiteX10" fmla="*/ 174812 w 443753"/>
              <a:gd name="connsiteY10" fmla="*/ 457200 h 759767"/>
              <a:gd name="connsiteX11" fmla="*/ 188259 w 443753"/>
              <a:gd name="connsiteY11" fmla="*/ 416859 h 759767"/>
              <a:gd name="connsiteX12" fmla="*/ 215153 w 443753"/>
              <a:gd name="connsiteY12" fmla="*/ 376518 h 759767"/>
              <a:gd name="connsiteX13" fmla="*/ 228600 w 443753"/>
              <a:gd name="connsiteY13" fmla="*/ 336176 h 759767"/>
              <a:gd name="connsiteX14" fmla="*/ 255495 w 443753"/>
              <a:gd name="connsiteY14" fmla="*/ 309282 h 759767"/>
              <a:gd name="connsiteX15" fmla="*/ 268942 w 443753"/>
              <a:gd name="connsiteY15" fmla="*/ 255494 h 759767"/>
              <a:gd name="connsiteX16" fmla="*/ 295836 w 443753"/>
              <a:gd name="connsiteY16" fmla="*/ 215153 h 759767"/>
              <a:gd name="connsiteX17" fmla="*/ 282389 w 443753"/>
              <a:gd name="connsiteY17" fmla="*/ 121024 h 759767"/>
              <a:gd name="connsiteX18" fmla="*/ 322730 w 443753"/>
              <a:gd name="connsiteY18" fmla="*/ 107576 h 759767"/>
              <a:gd name="connsiteX19" fmla="*/ 349624 w 443753"/>
              <a:gd name="connsiteY19" fmla="*/ 67235 h 759767"/>
              <a:gd name="connsiteX20" fmla="*/ 430306 w 443753"/>
              <a:gd name="connsiteY20" fmla="*/ 40341 h 759767"/>
              <a:gd name="connsiteX21" fmla="*/ 443753 w 443753"/>
              <a:gd name="connsiteY21" fmla="*/ 0 h 75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3753" h="759767">
                <a:moveTo>
                  <a:pt x="0" y="94129"/>
                </a:moveTo>
                <a:cubicBezTo>
                  <a:pt x="4482" y="152400"/>
                  <a:pt x="-2609" y="212747"/>
                  <a:pt x="13447" y="268941"/>
                </a:cubicBezTo>
                <a:cubicBezTo>
                  <a:pt x="17341" y="282570"/>
                  <a:pt x="39807" y="280058"/>
                  <a:pt x="53789" y="282388"/>
                </a:cubicBezTo>
                <a:cubicBezTo>
                  <a:pt x="93826" y="289061"/>
                  <a:pt x="134471" y="291353"/>
                  <a:pt x="174812" y="295835"/>
                </a:cubicBezTo>
                <a:cubicBezTo>
                  <a:pt x="206596" y="391187"/>
                  <a:pt x="196183" y="342780"/>
                  <a:pt x="174812" y="524435"/>
                </a:cubicBezTo>
                <a:cubicBezTo>
                  <a:pt x="173156" y="538512"/>
                  <a:pt x="167704" y="552098"/>
                  <a:pt x="161365" y="564776"/>
                </a:cubicBezTo>
                <a:cubicBezTo>
                  <a:pt x="109230" y="669046"/>
                  <a:pt x="154823" y="544062"/>
                  <a:pt x="121024" y="645459"/>
                </a:cubicBezTo>
                <a:cubicBezTo>
                  <a:pt x="125506" y="681318"/>
                  <a:pt x="145899" y="787318"/>
                  <a:pt x="134471" y="753035"/>
                </a:cubicBezTo>
                <a:lnTo>
                  <a:pt x="121024" y="712694"/>
                </a:lnTo>
                <a:cubicBezTo>
                  <a:pt x="125506" y="672353"/>
                  <a:pt x="128299" y="631788"/>
                  <a:pt x="134471" y="591671"/>
                </a:cubicBezTo>
                <a:cubicBezTo>
                  <a:pt x="140278" y="553927"/>
                  <a:pt x="164339" y="488618"/>
                  <a:pt x="174812" y="457200"/>
                </a:cubicBezTo>
                <a:cubicBezTo>
                  <a:pt x="179294" y="443753"/>
                  <a:pt x="180396" y="428653"/>
                  <a:pt x="188259" y="416859"/>
                </a:cubicBezTo>
                <a:lnTo>
                  <a:pt x="215153" y="376518"/>
                </a:lnTo>
                <a:cubicBezTo>
                  <a:pt x="219635" y="363071"/>
                  <a:pt x="221307" y="348331"/>
                  <a:pt x="228600" y="336176"/>
                </a:cubicBezTo>
                <a:cubicBezTo>
                  <a:pt x="235123" y="325305"/>
                  <a:pt x="249825" y="320622"/>
                  <a:pt x="255495" y="309282"/>
                </a:cubicBezTo>
                <a:cubicBezTo>
                  <a:pt x="263760" y="292752"/>
                  <a:pt x="261662" y="272481"/>
                  <a:pt x="268942" y="255494"/>
                </a:cubicBezTo>
                <a:cubicBezTo>
                  <a:pt x="275308" y="240639"/>
                  <a:pt x="286871" y="228600"/>
                  <a:pt x="295836" y="215153"/>
                </a:cubicBezTo>
                <a:cubicBezTo>
                  <a:pt x="291354" y="183777"/>
                  <a:pt x="274702" y="151773"/>
                  <a:pt x="282389" y="121024"/>
                </a:cubicBezTo>
                <a:cubicBezTo>
                  <a:pt x="285827" y="107273"/>
                  <a:pt x="311662" y="116431"/>
                  <a:pt x="322730" y="107576"/>
                </a:cubicBezTo>
                <a:cubicBezTo>
                  <a:pt x="335350" y="97480"/>
                  <a:pt x="335919" y="75800"/>
                  <a:pt x="349624" y="67235"/>
                </a:cubicBezTo>
                <a:cubicBezTo>
                  <a:pt x="373664" y="52210"/>
                  <a:pt x="430306" y="40341"/>
                  <a:pt x="430306" y="40341"/>
                </a:cubicBezTo>
                <a:lnTo>
                  <a:pt x="443753" y="0"/>
                </a:ln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7206494" y="4383156"/>
            <a:ext cx="280764" cy="356397"/>
          </a:xfrm>
          <a:custGeom>
            <a:avLst/>
            <a:gdLst>
              <a:gd name="connsiteX0" fmla="*/ 0 w 443753"/>
              <a:gd name="connsiteY0" fmla="*/ 94129 h 759767"/>
              <a:gd name="connsiteX1" fmla="*/ 13447 w 443753"/>
              <a:gd name="connsiteY1" fmla="*/ 268941 h 759767"/>
              <a:gd name="connsiteX2" fmla="*/ 53789 w 443753"/>
              <a:gd name="connsiteY2" fmla="*/ 282388 h 759767"/>
              <a:gd name="connsiteX3" fmla="*/ 174812 w 443753"/>
              <a:gd name="connsiteY3" fmla="*/ 295835 h 759767"/>
              <a:gd name="connsiteX4" fmla="*/ 174812 w 443753"/>
              <a:gd name="connsiteY4" fmla="*/ 524435 h 759767"/>
              <a:gd name="connsiteX5" fmla="*/ 161365 w 443753"/>
              <a:gd name="connsiteY5" fmla="*/ 564776 h 759767"/>
              <a:gd name="connsiteX6" fmla="*/ 121024 w 443753"/>
              <a:gd name="connsiteY6" fmla="*/ 645459 h 759767"/>
              <a:gd name="connsiteX7" fmla="*/ 134471 w 443753"/>
              <a:gd name="connsiteY7" fmla="*/ 753035 h 759767"/>
              <a:gd name="connsiteX8" fmla="*/ 121024 w 443753"/>
              <a:gd name="connsiteY8" fmla="*/ 712694 h 759767"/>
              <a:gd name="connsiteX9" fmla="*/ 134471 w 443753"/>
              <a:gd name="connsiteY9" fmla="*/ 591671 h 759767"/>
              <a:gd name="connsiteX10" fmla="*/ 174812 w 443753"/>
              <a:gd name="connsiteY10" fmla="*/ 457200 h 759767"/>
              <a:gd name="connsiteX11" fmla="*/ 188259 w 443753"/>
              <a:gd name="connsiteY11" fmla="*/ 416859 h 759767"/>
              <a:gd name="connsiteX12" fmla="*/ 215153 w 443753"/>
              <a:gd name="connsiteY12" fmla="*/ 376518 h 759767"/>
              <a:gd name="connsiteX13" fmla="*/ 228600 w 443753"/>
              <a:gd name="connsiteY13" fmla="*/ 336176 h 759767"/>
              <a:gd name="connsiteX14" fmla="*/ 255495 w 443753"/>
              <a:gd name="connsiteY14" fmla="*/ 309282 h 759767"/>
              <a:gd name="connsiteX15" fmla="*/ 268942 w 443753"/>
              <a:gd name="connsiteY15" fmla="*/ 255494 h 759767"/>
              <a:gd name="connsiteX16" fmla="*/ 295836 w 443753"/>
              <a:gd name="connsiteY16" fmla="*/ 215153 h 759767"/>
              <a:gd name="connsiteX17" fmla="*/ 282389 w 443753"/>
              <a:gd name="connsiteY17" fmla="*/ 121024 h 759767"/>
              <a:gd name="connsiteX18" fmla="*/ 322730 w 443753"/>
              <a:gd name="connsiteY18" fmla="*/ 107576 h 759767"/>
              <a:gd name="connsiteX19" fmla="*/ 349624 w 443753"/>
              <a:gd name="connsiteY19" fmla="*/ 67235 h 759767"/>
              <a:gd name="connsiteX20" fmla="*/ 430306 w 443753"/>
              <a:gd name="connsiteY20" fmla="*/ 40341 h 759767"/>
              <a:gd name="connsiteX21" fmla="*/ 443753 w 443753"/>
              <a:gd name="connsiteY21" fmla="*/ 0 h 75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3753" h="759767">
                <a:moveTo>
                  <a:pt x="0" y="94129"/>
                </a:moveTo>
                <a:cubicBezTo>
                  <a:pt x="4482" y="152400"/>
                  <a:pt x="-2609" y="212747"/>
                  <a:pt x="13447" y="268941"/>
                </a:cubicBezTo>
                <a:cubicBezTo>
                  <a:pt x="17341" y="282570"/>
                  <a:pt x="39807" y="280058"/>
                  <a:pt x="53789" y="282388"/>
                </a:cubicBezTo>
                <a:cubicBezTo>
                  <a:pt x="93826" y="289061"/>
                  <a:pt x="134471" y="291353"/>
                  <a:pt x="174812" y="295835"/>
                </a:cubicBezTo>
                <a:cubicBezTo>
                  <a:pt x="206596" y="391187"/>
                  <a:pt x="196183" y="342780"/>
                  <a:pt x="174812" y="524435"/>
                </a:cubicBezTo>
                <a:cubicBezTo>
                  <a:pt x="173156" y="538512"/>
                  <a:pt x="167704" y="552098"/>
                  <a:pt x="161365" y="564776"/>
                </a:cubicBezTo>
                <a:cubicBezTo>
                  <a:pt x="109230" y="669046"/>
                  <a:pt x="154823" y="544062"/>
                  <a:pt x="121024" y="645459"/>
                </a:cubicBezTo>
                <a:cubicBezTo>
                  <a:pt x="125506" y="681318"/>
                  <a:pt x="145899" y="787318"/>
                  <a:pt x="134471" y="753035"/>
                </a:cubicBezTo>
                <a:lnTo>
                  <a:pt x="121024" y="712694"/>
                </a:lnTo>
                <a:cubicBezTo>
                  <a:pt x="125506" y="672353"/>
                  <a:pt x="128299" y="631788"/>
                  <a:pt x="134471" y="591671"/>
                </a:cubicBezTo>
                <a:cubicBezTo>
                  <a:pt x="140278" y="553927"/>
                  <a:pt x="164339" y="488618"/>
                  <a:pt x="174812" y="457200"/>
                </a:cubicBezTo>
                <a:cubicBezTo>
                  <a:pt x="179294" y="443753"/>
                  <a:pt x="180396" y="428653"/>
                  <a:pt x="188259" y="416859"/>
                </a:cubicBezTo>
                <a:lnTo>
                  <a:pt x="215153" y="376518"/>
                </a:lnTo>
                <a:cubicBezTo>
                  <a:pt x="219635" y="363071"/>
                  <a:pt x="221307" y="348331"/>
                  <a:pt x="228600" y="336176"/>
                </a:cubicBezTo>
                <a:cubicBezTo>
                  <a:pt x="235123" y="325305"/>
                  <a:pt x="249825" y="320622"/>
                  <a:pt x="255495" y="309282"/>
                </a:cubicBezTo>
                <a:cubicBezTo>
                  <a:pt x="263760" y="292752"/>
                  <a:pt x="261662" y="272481"/>
                  <a:pt x="268942" y="255494"/>
                </a:cubicBezTo>
                <a:cubicBezTo>
                  <a:pt x="275308" y="240639"/>
                  <a:pt x="286871" y="228600"/>
                  <a:pt x="295836" y="215153"/>
                </a:cubicBezTo>
                <a:cubicBezTo>
                  <a:pt x="291354" y="183777"/>
                  <a:pt x="274702" y="151773"/>
                  <a:pt x="282389" y="121024"/>
                </a:cubicBezTo>
                <a:cubicBezTo>
                  <a:pt x="285827" y="107273"/>
                  <a:pt x="311662" y="116431"/>
                  <a:pt x="322730" y="107576"/>
                </a:cubicBezTo>
                <a:cubicBezTo>
                  <a:pt x="335350" y="97480"/>
                  <a:pt x="335919" y="75800"/>
                  <a:pt x="349624" y="67235"/>
                </a:cubicBezTo>
                <a:cubicBezTo>
                  <a:pt x="373664" y="52210"/>
                  <a:pt x="430306" y="40341"/>
                  <a:pt x="430306" y="40341"/>
                </a:cubicBezTo>
                <a:lnTo>
                  <a:pt x="443753" y="0"/>
                </a:ln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7726347" y="4488232"/>
            <a:ext cx="71290" cy="257372"/>
          </a:xfrm>
          <a:custGeom>
            <a:avLst/>
            <a:gdLst>
              <a:gd name="connsiteX0" fmla="*/ 0 w 443753"/>
              <a:gd name="connsiteY0" fmla="*/ 94129 h 759767"/>
              <a:gd name="connsiteX1" fmla="*/ 13447 w 443753"/>
              <a:gd name="connsiteY1" fmla="*/ 268941 h 759767"/>
              <a:gd name="connsiteX2" fmla="*/ 53789 w 443753"/>
              <a:gd name="connsiteY2" fmla="*/ 282388 h 759767"/>
              <a:gd name="connsiteX3" fmla="*/ 174812 w 443753"/>
              <a:gd name="connsiteY3" fmla="*/ 295835 h 759767"/>
              <a:gd name="connsiteX4" fmla="*/ 174812 w 443753"/>
              <a:gd name="connsiteY4" fmla="*/ 524435 h 759767"/>
              <a:gd name="connsiteX5" fmla="*/ 161365 w 443753"/>
              <a:gd name="connsiteY5" fmla="*/ 564776 h 759767"/>
              <a:gd name="connsiteX6" fmla="*/ 121024 w 443753"/>
              <a:gd name="connsiteY6" fmla="*/ 645459 h 759767"/>
              <a:gd name="connsiteX7" fmla="*/ 134471 w 443753"/>
              <a:gd name="connsiteY7" fmla="*/ 753035 h 759767"/>
              <a:gd name="connsiteX8" fmla="*/ 121024 w 443753"/>
              <a:gd name="connsiteY8" fmla="*/ 712694 h 759767"/>
              <a:gd name="connsiteX9" fmla="*/ 134471 w 443753"/>
              <a:gd name="connsiteY9" fmla="*/ 591671 h 759767"/>
              <a:gd name="connsiteX10" fmla="*/ 174812 w 443753"/>
              <a:gd name="connsiteY10" fmla="*/ 457200 h 759767"/>
              <a:gd name="connsiteX11" fmla="*/ 188259 w 443753"/>
              <a:gd name="connsiteY11" fmla="*/ 416859 h 759767"/>
              <a:gd name="connsiteX12" fmla="*/ 215153 w 443753"/>
              <a:gd name="connsiteY12" fmla="*/ 376518 h 759767"/>
              <a:gd name="connsiteX13" fmla="*/ 228600 w 443753"/>
              <a:gd name="connsiteY13" fmla="*/ 336176 h 759767"/>
              <a:gd name="connsiteX14" fmla="*/ 255495 w 443753"/>
              <a:gd name="connsiteY14" fmla="*/ 309282 h 759767"/>
              <a:gd name="connsiteX15" fmla="*/ 268942 w 443753"/>
              <a:gd name="connsiteY15" fmla="*/ 255494 h 759767"/>
              <a:gd name="connsiteX16" fmla="*/ 295836 w 443753"/>
              <a:gd name="connsiteY16" fmla="*/ 215153 h 759767"/>
              <a:gd name="connsiteX17" fmla="*/ 282389 w 443753"/>
              <a:gd name="connsiteY17" fmla="*/ 121024 h 759767"/>
              <a:gd name="connsiteX18" fmla="*/ 322730 w 443753"/>
              <a:gd name="connsiteY18" fmla="*/ 107576 h 759767"/>
              <a:gd name="connsiteX19" fmla="*/ 349624 w 443753"/>
              <a:gd name="connsiteY19" fmla="*/ 67235 h 759767"/>
              <a:gd name="connsiteX20" fmla="*/ 430306 w 443753"/>
              <a:gd name="connsiteY20" fmla="*/ 40341 h 759767"/>
              <a:gd name="connsiteX21" fmla="*/ 443753 w 443753"/>
              <a:gd name="connsiteY21" fmla="*/ 0 h 75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3753" h="759767">
                <a:moveTo>
                  <a:pt x="0" y="94129"/>
                </a:moveTo>
                <a:cubicBezTo>
                  <a:pt x="4482" y="152400"/>
                  <a:pt x="-2609" y="212747"/>
                  <a:pt x="13447" y="268941"/>
                </a:cubicBezTo>
                <a:cubicBezTo>
                  <a:pt x="17341" y="282570"/>
                  <a:pt x="39807" y="280058"/>
                  <a:pt x="53789" y="282388"/>
                </a:cubicBezTo>
                <a:cubicBezTo>
                  <a:pt x="93826" y="289061"/>
                  <a:pt x="134471" y="291353"/>
                  <a:pt x="174812" y="295835"/>
                </a:cubicBezTo>
                <a:cubicBezTo>
                  <a:pt x="206596" y="391187"/>
                  <a:pt x="196183" y="342780"/>
                  <a:pt x="174812" y="524435"/>
                </a:cubicBezTo>
                <a:cubicBezTo>
                  <a:pt x="173156" y="538512"/>
                  <a:pt x="167704" y="552098"/>
                  <a:pt x="161365" y="564776"/>
                </a:cubicBezTo>
                <a:cubicBezTo>
                  <a:pt x="109230" y="669046"/>
                  <a:pt x="154823" y="544062"/>
                  <a:pt x="121024" y="645459"/>
                </a:cubicBezTo>
                <a:cubicBezTo>
                  <a:pt x="125506" y="681318"/>
                  <a:pt x="145899" y="787318"/>
                  <a:pt x="134471" y="753035"/>
                </a:cubicBezTo>
                <a:lnTo>
                  <a:pt x="121024" y="712694"/>
                </a:lnTo>
                <a:cubicBezTo>
                  <a:pt x="125506" y="672353"/>
                  <a:pt x="128299" y="631788"/>
                  <a:pt x="134471" y="591671"/>
                </a:cubicBezTo>
                <a:cubicBezTo>
                  <a:pt x="140278" y="553927"/>
                  <a:pt x="164339" y="488618"/>
                  <a:pt x="174812" y="457200"/>
                </a:cubicBezTo>
                <a:cubicBezTo>
                  <a:pt x="179294" y="443753"/>
                  <a:pt x="180396" y="428653"/>
                  <a:pt x="188259" y="416859"/>
                </a:cubicBezTo>
                <a:lnTo>
                  <a:pt x="215153" y="376518"/>
                </a:lnTo>
                <a:cubicBezTo>
                  <a:pt x="219635" y="363071"/>
                  <a:pt x="221307" y="348331"/>
                  <a:pt x="228600" y="336176"/>
                </a:cubicBezTo>
                <a:cubicBezTo>
                  <a:pt x="235123" y="325305"/>
                  <a:pt x="249825" y="320622"/>
                  <a:pt x="255495" y="309282"/>
                </a:cubicBezTo>
                <a:cubicBezTo>
                  <a:pt x="263760" y="292752"/>
                  <a:pt x="261662" y="272481"/>
                  <a:pt x="268942" y="255494"/>
                </a:cubicBezTo>
                <a:cubicBezTo>
                  <a:pt x="275308" y="240639"/>
                  <a:pt x="286871" y="228600"/>
                  <a:pt x="295836" y="215153"/>
                </a:cubicBezTo>
                <a:cubicBezTo>
                  <a:pt x="291354" y="183777"/>
                  <a:pt x="274702" y="151773"/>
                  <a:pt x="282389" y="121024"/>
                </a:cubicBezTo>
                <a:cubicBezTo>
                  <a:pt x="285827" y="107273"/>
                  <a:pt x="311662" y="116431"/>
                  <a:pt x="322730" y="107576"/>
                </a:cubicBezTo>
                <a:cubicBezTo>
                  <a:pt x="335350" y="97480"/>
                  <a:pt x="335919" y="75800"/>
                  <a:pt x="349624" y="67235"/>
                </a:cubicBezTo>
                <a:cubicBezTo>
                  <a:pt x="373664" y="52210"/>
                  <a:pt x="430306" y="40341"/>
                  <a:pt x="430306" y="40341"/>
                </a:cubicBezTo>
                <a:lnTo>
                  <a:pt x="443753" y="0"/>
                </a:lnTo>
              </a:path>
            </a:pathLst>
          </a:cu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6161449" y="4802194"/>
            <a:ext cx="479873" cy="121023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4701457" y="4809244"/>
            <a:ext cx="479873" cy="121023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0" y="3493887"/>
            <a:ext cx="1422400" cy="1262743"/>
            <a:chOff x="3265714" y="1770743"/>
            <a:chExt cx="1422400" cy="1262743"/>
          </a:xfrm>
        </p:grpSpPr>
        <p:sp>
          <p:nvSpPr>
            <p:cNvPr id="4" name="Freeform 3"/>
            <p:cNvSpPr/>
            <p:nvPr/>
          </p:nvSpPr>
          <p:spPr>
            <a:xfrm>
              <a:off x="3265714" y="1770743"/>
              <a:ext cx="1422400" cy="1262743"/>
            </a:xfrm>
            <a:custGeom>
              <a:avLst/>
              <a:gdLst>
                <a:gd name="connsiteX0" fmla="*/ 232229 w 1422400"/>
                <a:gd name="connsiteY0" fmla="*/ 174171 h 1262743"/>
                <a:gd name="connsiteX1" fmla="*/ 232229 w 1422400"/>
                <a:gd name="connsiteY1" fmla="*/ 174171 h 1262743"/>
                <a:gd name="connsiteX2" fmla="*/ 14515 w 1422400"/>
                <a:gd name="connsiteY2" fmla="*/ 319314 h 1262743"/>
                <a:gd name="connsiteX3" fmla="*/ 0 w 1422400"/>
                <a:gd name="connsiteY3" fmla="*/ 362857 h 1262743"/>
                <a:gd name="connsiteX4" fmla="*/ 29029 w 1422400"/>
                <a:gd name="connsiteY4" fmla="*/ 522514 h 1262743"/>
                <a:gd name="connsiteX5" fmla="*/ 58057 w 1422400"/>
                <a:gd name="connsiteY5" fmla="*/ 682171 h 1262743"/>
                <a:gd name="connsiteX6" fmla="*/ 116115 w 1422400"/>
                <a:gd name="connsiteY6" fmla="*/ 856343 h 1262743"/>
                <a:gd name="connsiteX7" fmla="*/ 145143 w 1422400"/>
                <a:gd name="connsiteY7" fmla="*/ 899886 h 1262743"/>
                <a:gd name="connsiteX8" fmla="*/ 246743 w 1422400"/>
                <a:gd name="connsiteY8" fmla="*/ 986971 h 1262743"/>
                <a:gd name="connsiteX9" fmla="*/ 362857 w 1422400"/>
                <a:gd name="connsiteY9" fmla="*/ 1045028 h 1262743"/>
                <a:gd name="connsiteX10" fmla="*/ 493486 w 1422400"/>
                <a:gd name="connsiteY10" fmla="*/ 1146628 h 1262743"/>
                <a:gd name="connsiteX11" fmla="*/ 609600 w 1422400"/>
                <a:gd name="connsiteY11" fmla="*/ 1190171 h 1262743"/>
                <a:gd name="connsiteX12" fmla="*/ 740229 w 1422400"/>
                <a:gd name="connsiteY12" fmla="*/ 1233714 h 1262743"/>
                <a:gd name="connsiteX13" fmla="*/ 783772 w 1422400"/>
                <a:gd name="connsiteY13" fmla="*/ 1248228 h 1262743"/>
                <a:gd name="connsiteX14" fmla="*/ 885372 w 1422400"/>
                <a:gd name="connsiteY14" fmla="*/ 1262743 h 1262743"/>
                <a:gd name="connsiteX15" fmla="*/ 1132115 w 1422400"/>
                <a:gd name="connsiteY15" fmla="*/ 1233714 h 1262743"/>
                <a:gd name="connsiteX16" fmla="*/ 1190172 w 1422400"/>
                <a:gd name="connsiteY16" fmla="*/ 1219200 h 1262743"/>
                <a:gd name="connsiteX17" fmla="*/ 1248229 w 1422400"/>
                <a:gd name="connsiteY17" fmla="*/ 1190171 h 1262743"/>
                <a:gd name="connsiteX18" fmla="*/ 1349829 w 1422400"/>
                <a:gd name="connsiteY18" fmla="*/ 1059543 h 1262743"/>
                <a:gd name="connsiteX19" fmla="*/ 1364343 w 1422400"/>
                <a:gd name="connsiteY19" fmla="*/ 1016000 h 1262743"/>
                <a:gd name="connsiteX20" fmla="*/ 1393372 w 1422400"/>
                <a:gd name="connsiteY20" fmla="*/ 943428 h 1262743"/>
                <a:gd name="connsiteX21" fmla="*/ 1422400 w 1422400"/>
                <a:gd name="connsiteY21" fmla="*/ 827314 h 1262743"/>
                <a:gd name="connsiteX22" fmla="*/ 1407886 w 1422400"/>
                <a:gd name="connsiteY22" fmla="*/ 566057 h 1262743"/>
                <a:gd name="connsiteX23" fmla="*/ 1393372 w 1422400"/>
                <a:gd name="connsiteY23" fmla="*/ 435428 h 1262743"/>
                <a:gd name="connsiteX24" fmla="*/ 1364343 w 1422400"/>
                <a:gd name="connsiteY24" fmla="*/ 391886 h 1262743"/>
                <a:gd name="connsiteX25" fmla="*/ 1335315 w 1422400"/>
                <a:gd name="connsiteY25" fmla="*/ 319314 h 1262743"/>
                <a:gd name="connsiteX26" fmla="*/ 1291772 w 1422400"/>
                <a:gd name="connsiteY26" fmla="*/ 217714 h 1262743"/>
                <a:gd name="connsiteX27" fmla="*/ 1175657 w 1422400"/>
                <a:gd name="connsiteY27" fmla="*/ 130628 h 1262743"/>
                <a:gd name="connsiteX28" fmla="*/ 1132115 w 1422400"/>
                <a:gd name="connsiteY28" fmla="*/ 87086 h 1262743"/>
                <a:gd name="connsiteX29" fmla="*/ 1001486 w 1422400"/>
                <a:gd name="connsiteY29" fmla="*/ 43543 h 1262743"/>
                <a:gd name="connsiteX30" fmla="*/ 957943 w 1422400"/>
                <a:gd name="connsiteY30" fmla="*/ 14514 h 1262743"/>
                <a:gd name="connsiteX31" fmla="*/ 914400 w 1422400"/>
                <a:gd name="connsiteY31" fmla="*/ 0 h 1262743"/>
                <a:gd name="connsiteX32" fmla="*/ 391886 w 1422400"/>
                <a:gd name="connsiteY32" fmla="*/ 14514 h 1262743"/>
                <a:gd name="connsiteX33" fmla="*/ 290286 w 1422400"/>
                <a:gd name="connsiteY33" fmla="*/ 43543 h 1262743"/>
                <a:gd name="connsiteX34" fmla="*/ 246743 w 1422400"/>
                <a:gd name="connsiteY34" fmla="*/ 72571 h 1262743"/>
                <a:gd name="connsiteX35" fmla="*/ 174172 w 1422400"/>
                <a:gd name="connsiteY35" fmla="*/ 188686 h 1262743"/>
                <a:gd name="connsiteX36" fmla="*/ 232229 w 1422400"/>
                <a:gd name="connsiteY36" fmla="*/ 174171 h 126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422400" h="1262743">
                  <a:moveTo>
                    <a:pt x="232229" y="174171"/>
                  </a:moveTo>
                  <a:lnTo>
                    <a:pt x="232229" y="174171"/>
                  </a:lnTo>
                  <a:cubicBezTo>
                    <a:pt x="36421" y="272075"/>
                    <a:pt x="97003" y="209329"/>
                    <a:pt x="14515" y="319314"/>
                  </a:cubicBezTo>
                  <a:cubicBezTo>
                    <a:pt x="9677" y="333828"/>
                    <a:pt x="0" y="347557"/>
                    <a:pt x="0" y="362857"/>
                  </a:cubicBezTo>
                  <a:cubicBezTo>
                    <a:pt x="0" y="436644"/>
                    <a:pt x="16326" y="459000"/>
                    <a:pt x="29029" y="522514"/>
                  </a:cubicBezTo>
                  <a:cubicBezTo>
                    <a:pt x="51251" y="633627"/>
                    <a:pt x="34710" y="581000"/>
                    <a:pt x="58057" y="682171"/>
                  </a:cubicBezTo>
                  <a:cubicBezTo>
                    <a:pt x="79548" y="775298"/>
                    <a:pt x="76178" y="786452"/>
                    <a:pt x="116115" y="856343"/>
                  </a:cubicBezTo>
                  <a:cubicBezTo>
                    <a:pt x="124770" y="871489"/>
                    <a:pt x="133976" y="886485"/>
                    <a:pt x="145143" y="899886"/>
                  </a:cubicBezTo>
                  <a:cubicBezTo>
                    <a:pt x="169039" y="928561"/>
                    <a:pt x="215578" y="968792"/>
                    <a:pt x="246743" y="986971"/>
                  </a:cubicBezTo>
                  <a:cubicBezTo>
                    <a:pt x="284121" y="1008775"/>
                    <a:pt x="362857" y="1045028"/>
                    <a:pt x="362857" y="1045028"/>
                  </a:cubicBezTo>
                  <a:cubicBezTo>
                    <a:pt x="410642" y="1092813"/>
                    <a:pt x="424042" y="1111906"/>
                    <a:pt x="493486" y="1146628"/>
                  </a:cubicBezTo>
                  <a:cubicBezTo>
                    <a:pt x="530459" y="1165114"/>
                    <a:pt x="570620" y="1176413"/>
                    <a:pt x="609600" y="1190171"/>
                  </a:cubicBezTo>
                  <a:cubicBezTo>
                    <a:pt x="652882" y="1205447"/>
                    <a:pt x="696686" y="1219200"/>
                    <a:pt x="740229" y="1233714"/>
                  </a:cubicBezTo>
                  <a:cubicBezTo>
                    <a:pt x="754743" y="1238552"/>
                    <a:pt x="768626" y="1246064"/>
                    <a:pt x="783772" y="1248228"/>
                  </a:cubicBezTo>
                  <a:lnTo>
                    <a:pt x="885372" y="1262743"/>
                  </a:lnTo>
                  <a:cubicBezTo>
                    <a:pt x="967620" y="1253067"/>
                    <a:pt x="1050132" y="1245426"/>
                    <a:pt x="1132115" y="1233714"/>
                  </a:cubicBezTo>
                  <a:cubicBezTo>
                    <a:pt x="1151862" y="1230893"/>
                    <a:pt x="1171494" y="1226204"/>
                    <a:pt x="1190172" y="1219200"/>
                  </a:cubicBezTo>
                  <a:cubicBezTo>
                    <a:pt x="1210431" y="1211603"/>
                    <a:pt x="1228877" y="1199847"/>
                    <a:pt x="1248229" y="1190171"/>
                  </a:cubicBezTo>
                  <a:cubicBezTo>
                    <a:pt x="1317672" y="1086007"/>
                    <a:pt x="1281617" y="1127755"/>
                    <a:pt x="1349829" y="1059543"/>
                  </a:cubicBezTo>
                  <a:cubicBezTo>
                    <a:pt x="1354667" y="1045029"/>
                    <a:pt x="1358971" y="1030325"/>
                    <a:pt x="1364343" y="1016000"/>
                  </a:cubicBezTo>
                  <a:cubicBezTo>
                    <a:pt x="1373491" y="991605"/>
                    <a:pt x="1385710" y="968330"/>
                    <a:pt x="1393372" y="943428"/>
                  </a:cubicBezTo>
                  <a:cubicBezTo>
                    <a:pt x="1405105" y="905296"/>
                    <a:pt x="1422400" y="827314"/>
                    <a:pt x="1422400" y="827314"/>
                  </a:cubicBezTo>
                  <a:cubicBezTo>
                    <a:pt x="1417562" y="740228"/>
                    <a:pt x="1414329" y="653039"/>
                    <a:pt x="1407886" y="566057"/>
                  </a:cubicBezTo>
                  <a:cubicBezTo>
                    <a:pt x="1404650" y="522366"/>
                    <a:pt x="1403998" y="477931"/>
                    <a:pt x="1393372" y="435428"/>
                  </a:cubicBezTo>
                  <a:cubicBezTo>
                    <a:pt x="1389141" y="418505"/>
                    <a:pt x="1372144" y="407488"/>
                    <a:pt x="1364343" y="391886"/>
                  </a:cubicBezTo>
                  <a:cubicBezTo>
                    <a:pt x="1352691" y="368583"/>
                    <a:pt x="1344463" y="343709"/>
                    <a:pt x="1335315" y="319314"/>
                  </a:cubicBezTo>
                  <a:cubicBezTo>
                    <a:pt x="1320355" y="279420"/>
                    <a:pt x="1318595" y="255266"/>
                    <a:pt x="1291772" y="217714"/>
                  </a:cubicBezTo>
                  <a:cubicBezTo>
                    <a:pt x="1252212" y="162330"/>
                    <a:pt x="1232940" y="173590"/>
                    <a:pt x="1175657" y="130628"/>
                  </a:cubicBezTo>
                  <a:cubicBezTo>
                    <a:pt x="1159236" y="118313"/>
                    <a:pt x="1148818" y="99016"/>
                    <a:pt x="1132115" y="87086"/>
                  </a:cubicBezTo>
                  <a:cubicBezTo>
                    <a:pt x="1085376" y="53701"/>
                    <a:pt x="1057211" y="54688"/>
                    <a:pt x="1001486" y="43543"/>
                  </a:cubicBezTo>
                  <a:cubicBezTo>
                    <a:pt x="986972" y="33867"/>
                    <a:pt x="973545" y="22315"/>
                    <a:pt x="957943" y="14514"/>
                  </a:cubicBezTo>
                  <a:cubicBezTo>
                    <a:pt x="944259" y="7672"/>
                    <a:pt x="929699" y="0"/>
                    <a:pt x="914400" y="0"/>
                  </a:cubicBezTo>
                  <a:cubicBezTo>
                    <a:pt x="740161" y="0"/>
                    <a:pt x="566057" y="9676"/>
                    <a:pt x="391886" y="14514"/>
                  </a:cubicBezTo>
                  <a:cubicBezTo>
                    <a:pt x="373278" y="19166"/>
                    <a:pt x="311113" y="33130"/>
                    <a:pt x="290286" y="43543"/>
                  </a:cubicBezTo>
                  <a:cubicBezTo>
                    <a:pt x="274684" y="51344"/>
                    <a:pt x="261257" y="62895"/>
                    <a:pt x="246743" y="72571"/>
                  </a:cubicBezTo>
                  <a:cubicBezTo>
                    <a:pt x="182685" y="168658"/>
                    <a:pt x="204288" y="128452"/>
                    <a:pt x="174172" y="188686"/>
                  </a:cubicBezTo>
                  <a:lnTo>
                    <a:pt x="232229" y="174171"/>
                  </a:lnTo>
                  <a:close/>
                </a:path>
              </a:pathLst>
            </a:custGeom>
            <a:solidFill>
              <a:srgbClr val="FFFF9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3908861" y="1995714"/>
              <a:ext cx="478971" cy="812800"/>
            </a:xfrm>
            <a:custGeom>
              <a:avLst/>
              <a:gdLst>
                <a:gd name="connsiteX0" fmla="*/ 0 w 478971"/>
                <a:gd name="connsiteY0" fmla="*/ 217714 h 812800"/>
                <a:gd name="connsiteX1" fmla="*/ 0 w 478971"/>
                <a:gd name="connsiteY1" fmla="*/ 217714 h 812800"/>
                <a:gd name="connsiteX2" fmla="*/ 14514 w 478971"/>
                <a:gd name="connsiteY2" fmla="*/ 348343 h 812800"/>
                <a:gd name="connsiteX3" fmla="*/ 58057 w 478971"/>
                <a:gd name="connsiteY3" fmla="*/ 377371 h 812800"/>
                <a:gd name="connsiteX4" fmla="*/ 232228 w 478971"/>
                <a:gd name="connsiteY4" fmla="*/ 420914 h 812800"/>
                <a:gd name="connsiteX5" fmla="*/ 275771 w 478971"/>
                <a:gd name="connsiteY5" fmla="*/ 464457 h 812800"/>
                <a:gd name="connsiteX6" fmla="*/ 275771 w 478971"/>
                <a:gd name="connsiteY6" fmla="*/ 551543 h 812800"/>
                <a:gd name="connsiteX7" fmla="*/ 188685 w 478971"/>
                <a:gd name="connsiteY7" fmla="*/ 609600 h 812800"/>
                <a:gd name="connsiteX8" fmla="*/ 145143 w 478971"/>
                <a:gd name="connsiteY8" fmla="*/ 638628 h 812800"/>
                <a:gd name="connsiteX9" fmla="*/ 101600 w 478971"/>
                <a:gd name="connsiteY9" fmla="*/ 667657 h 812800"/>
                <a:gd name="connsiteX10" fmla="*/ 116114 w 478971"/>
                <a:gd name="connsiteY10" fmla="*/ 754743 h 812800"/>
                <a:gd name="connsiteX11" fmla="*/ 203200 w 478971"/>
                <a:gd name="connsiteY11" fmla="*/ 812800 h 812800"/>
                <a:gd name="connsiteX12" fmla="*/ 406400 w 478971"/>
                <a:gd name="connsiteY12" fmla="*/ 769257 h 812800"/>
                <a:gd name="connsiteX13" fmla="*/ 420914 w 478971"/>
                <a:gd name="connsiteY13" fmla="*/ 725714 h 812800"/>
                <a:gd name="connsiteX14" fmla="*/ 478971 w 478971"/>
                <a:gd name="connsiteY14" fmla="*/ 638628 h 812800"/>
                <a:gd name="connsiteX15" fmla="*/ 464457 w 478971"/>
                <a:gd name="connsiteY15" fmla="*/ 508000 h 812800"/>
                <a:gd name="connsiteX16" fmla="*/ 449943 w 478971"/>
                <a:gd name="connsiteY16" fmla="*/ 464457 h 812800"/>
                <a:gd name="connsiteX17" fmla="*/ 420914 w 478971"/>
                <a:gd name="connsiteY17" fmla="*/ 333828 h 812800"/>
                <a:gd name="connsiteX18" fmla="*/ 391885 w 478971"/>
                <a:gd name="connsiteY18" fmla="*/ 290286 h 812800"/>
                <a:gd name="connsiteX19" fmla="*/ 391885 w 478971"/>
                <a:gd name="connsiteY19" fmla="*/ 29028 h 812800"/>
                <a:gd name="connsiteX20" fmla="*/ 348343 w 478971"/>
                <a:gd name="connsiteY20" fmla="*/ 14514 h 812800"/>
                <a:gd name="connsiteX21" fmla="*/ 290285 w 478971"/>
                <a:gd name="connsiteY21" fmla="*/ 0 h 812800"/>
                <a:gd name="connsiteX22" fmla="*/ 217714 w 478971"/>
                <a:gd name="connsiteY22" fmla="*/ 14514 h 812800"/>
                <a:gd name="connsiteX23" fmla="*/ 159657 w 478971"/>
                <a:gd name="connsiteY23" fmla="*/ 101600 h 812800"/>
                <a:gd name="connsiteX24" fmla="*/ 174171 w 478971"/>
                <a:gd name="connsiteY24" fmla="*/ 232228 h 812800"/>
                <a:gd name="connsiteX25" fmla="*/ 261257 w 478971"/>
                <a:gd name="connsiteY25" fmla="*/ 261257 h 812800"/>
                <a:gd name="connsiteX26" fmla="*/ 246743 w 478971"/>
                <a:gd name="connsiteY26" fmla="*/ 333828 h 812800"/>
                <a:gd name="connsiteX27" fmla="*/ 87085 w 478971"/>
                <a:gd name="connsiteY27" fmla="*/ 304800 h 812800"/>
                <a:gd name="connsiteX28" fmla="*/ 72571 w 478971"/>
                <a:gd name="connsiteY28" fmla="*/ 261257 h 812800"/>
                <a:gd name="connsiteX29" fmla="*/ 0 w 478971"/>
                <a:gd name="connsiteY29" fmla="*/ 217714 h 8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78971" h="812800">
                  <a:moveTo>
                    <a:pt x="0" y="217714"/>
                  </a:moveTo>
                  <a:lnTo>
                    <a:pt x="0" y="217714"/>
                  </a:lnTo>
                  <a:cubicBezTo>
                    <a:pt x="4838" y="261257"/>
                    <a:pt x="-458" y="307170"/>
                    <a:pt x="14514" y="348343"/>
                  </a:cubicBezTo>
                  <a:cubicBezTo>
                    <a:pt x="20475" y="364737"/>
                    <a:pt x="42117" y="370286"/>
                    <a:pt x="58057" y="377371"/>
                  </a:cubicBezTo>
                  <a:cubicBezTo>
                    <a:pt x="127062" y="408040"/>
                    <a:pt x="159200" y="408743"/>
                    <a:pt x="232228" y="420914"/>
                  </a:cubicBezTo>
                  <a:cubicBezTo>
                    <a:pt x="246742" y="435428"/>
                    <a:pt x="264385" y="447378"/>
                    <a:pt x="275771" y="464457"/>
                  </a:cubicBezTo>
                  <a:cubicBezTo>
                    <a:pt x="291253" y="487679"/>
                    <a:pt x="298993" y="528321"/>
                    <a:pt x="275771" y="551543"/>
                  </a:cubicBezTo>
                  <a:cubicBezTo>
                    <a:pt x="251101" y="576213"/>
                    <a:pt x="217714" y="590248"/>
                    <a:pt x="188685" y="609600"/>
                  </a:cubicBezTo>
                  <a:lnTo>
                    <a:pt x="145143" y="638628"/>
                  </a:lnTo>
                  <a:lnTo>
                    <a:pt x="101600" y="667657"/>
                  </a:lnTo>
                  <a:cubicBezTo>
                    <a:pt x="106438" y="696686"/>
                    <a:pt x="99238" y="730634"/>
                    <a:pt x="116114" y="754743"/>
                  </a:cubicBezTo>
                  <a:cubicBezTo>
                    <a:pt x="136121" y="783324"/>
                    <a:pt x="203200" y="812800"/>
                    <a:pt x="203200" y="812800"/>
                  </a:cubicBezTo>
                  <a:cubicBezTo>
                    <a:pt x="244549" y="809041"/>
                    <a:pt x="362684" y="823902"/>
                    <a:pt x="406400" y="769257"/>
                  </a:cubicBezTo>
                  <a:cubicBezTo>
                    <a:pt x="415957" y="757310"/>
                    <a:pt x="413484" y="739088"/>
                    <a:pt x="420914" y="725714"/>
                  </a:cubicBezTo>
                  <a:cubicBezTo>
                    <a:pt x="437857" y="695216"/>
                    <a:pt x="478971" y="638628"/>
                    <a:pt x="478971" y="638628"/>
                  </a:cubicBezTo>
                  <a:cubicBezTo>
                    <a:pt x="474133" y="595085"/>
                    <a:pt x="471659" y="551215"/>
                    <a:pt x="464457" y="508000"/>
                  </a:cubicBezTo>
                  <a:cubicBezTo>
                    <a:pt x="461942" y="492909"/>
                    <a:pt x="453262" y="479392"/>
                    <a:pt x="449943" y="464457"/>
                  </a:cubicBezTo>
                  <a:cubicBezTo>
                    <a:pt x="441025" y="424328"/>
                    <a:pt x="440517" y="373033"/>
                    <a:pt x="420914" y="333828"/>
                  </a:cubicBezTo>
                  <a:cubicBezTo>
                    <a:pt x="413113" y="318226"/>
                    <a:pt x="401561" y="304800"/>
                    <a:pt x="391885" y="290286"/>
                  </a:cubicBezTo>
                  <a:cubicBezTo>
                    <a:pt x="400300" y="214556"/>
                    <a:pt x="422177" y="104758"/>
                    <a:pt x="391885" y="29028"/>
                  </a:cubicBezTo>
                  <a:cubicBezTo>
                    <a:pt x="386203" y="14823"/>
                    <a:pt x="363053" y="18717"/>
                    <a:pt x="348343" y="14514"/>
                  </a:cubicBezTo>
                  <a:cubicBezTo>
                    <a:pt x="329162" y="9034"/>
                    <a:pt x="309638" y="4838"/>
                    <a:pt x="290285" y="0"/>
                  </a:cubicBezTo>
                  <a:cubicBezTo>
                    <a:pt x="266095" y="4838"/>
                    <a:pt x="237187" y="-632"/>
                    <a:pt x="217714" y="14514"/>
                  </a:cubicBezTo>
                  <a:cubicBezTo>
                    <a:pt x="190175" y="35933"/>
                    <a:pt x="159657" y="101600"/>
                    <a:pt x="159657" y="101600"/>
                  </a:cubicBezTo>
                  <a:cubicBezTo>
                    <a:pt x="164495" y="145143"/>
                    <a:pt x="150650" y="195267"/>
                    <a:pt x="174171" y="232228"/>
                  </a:cubicBezTo>
                  <a:cubicBezTo>
                    <a:pt x="190599" y="258043"/>
                    <a:pt x="261257" y="261257"/>
                    <a:pt x="261257" y="261257"/>
                  </a:cubicBezTo>
                  <a:cubicBezTo>
                    <a:pt x="256419" y="285447"/>
                    <a:pt x="269286" y="323809"/>
                    <a:pt x="246743" y="333828"/>
                  </a:cubicBezTo>
                  <a:cubicBezTo>
                    <a:pt x="211575" y="349458"/>
                    <a:pt x="129928" y="319081"/>
                    <a:pt x="87085" y="304800"/>
                  </a:cubicBezTo>
                  <a:cubicBezTo>
                    <a:pt x="82247" y="290286"/>
                    <a:pt x="83389" y="272075"/>
                    <a:pt x="72571" y="261257"/>
                  </a:cubicBezTo>
                  <a:cubicBezTo>
                    <a:pt x="61753" y="250439"/>
                    <a:pt x="12095" y="224971"/>
                    <a:pt x="0" y="217714"/>
                  </a:cubicBezTo>
                  <a:close/>
                </a:path>
              </a:pathLst>
            </a:custGeom>
            <a:solidFill>
              <a:srgbClr val="00206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12057" y="2177142"/>
            <a:ext cx="1422400" cy="1262743"/>
            <a:chOff x="3265714" y="1770743"/>
            <a:chExt cx="1422400" cy="1262743"/>
          </a:xfrm>
        </p:grpSpPr>
        <p:sp>
          <p:nvSpPr>
            <p:cNvPr id="38" name="Freeform 37"/>
            <p:cNvSpPr/>
            <p:nvPr/>
          </p:nvSpPr>
          <p:spPr>
            <a:xfrm>
              <a:off x="3265714" y="1770743"/>
              <a:ext cx="1422400" cy="1262743"/>
            </a:xfrm>
            <a:custGeom>
              <a:avLst/>
              <a:gdLst>
                <a:gd name="connsiteX0" fmla="*/ 232229 w 1422400"/>
                <a:gd name="connsiteY0" fmla="*/ 174171 h 1262743"/>
                <a:gd name="connsiteX1" fmla="*/ 232229 w 1422400"/>
                <a:gd name="connsiteY1" fmla="*/ 174171 h 1262743"/>
                <a:gd name="connsiteX2" fmla="*/ 14515 w 1422400"/>
                <a:gd name="connsiteY2" fmla="*/ 319314 h 1262743"/>
                <a:gd name="connsiteX3" fmla="*/ 0 w 1422400"/>
                <a:gd name="connsiteY3" fmla="*/ 362857 h 1262743"/>
                <a:gd name="connsiteX4" fmla="*/ 29029 w 1422400"/>
                <a:gd name="connsiteY4" fmla="*/ 522514 h 1262743"/>
                <a:gd name="connsiteX5" fmla="*/ 58057 w 1422400"/>
                <a:gd name="connsiteY5" fmla="*/ 682171 h 1262743"/>
                <a:gd name="connsiteX6" fmla="*/ 116115 w 1422400"/>
                <a:gd name="connsiteY6" fmla="*/ 856343 h 1262743"/>
                <a:gd name="connsiteX7" fmla="*/ 145143 w 1422400"/>
                <a:gd name="connsiteY7" fmla="*/ 899886 h 1262743"/>
                <a:gd name="connsiteX8" fmla="*/ 246743 w 1422400"/>
                <a:gd name="connsiteY8" fmla="*/ 986971 h 1262743"/>
                <a:gd name="connsiteX9" fmla="*/ 362857 w 1422400"/>
                <a:gd name="connsiteY9" fmla="*/ 1045028 h 1262743"/>
                <a:gd name="connsiteX10" fmla="*/ 493486 w 1422400"/>
                <a:gd name="connsiteY10" fmla="*/ 1146628 h 1262743"/>
                <a:gd name="connsiteX11" fmla="*/ 609600 w 1422400"/>
                <a:gd name="connsiteY11" fmla="*/ 1190171 h 1262743"/>
                <a:gd name="connsiteX12" fmla="*/ 740229 w 1422400"/>
                <a:gd name="connsiteY12" fmla="*/ 1233714 h 1262743"/>
                <a:gd name="connsiteX13" fmla="*/ 783772 w 1422400"/>
                <a:gd name="connsiteY13" fmla="*/ 1248228 h 1262743"/>
                <a:gd name="connsiteX14" fmla="*/ 885372 w 1422400"/>
                <a:gd name="connsiteY14" fmla="*/ 1262743 h 1262743"/>
                <a:gd name="connsiteX15" fmla="*/ 1132115 w 1422400"/>
                <a:gd name="connsiteY15" fmla="*/ 1233714 h 1262743"/>
                <a:gd name="connsiteX16" fmla="*/ 1190172 w 1422400"/>
                <a:gd name="connsiteY16" fmla="*/ 1219200 h 1262743"/>
                <a:gd name="connsiteX17" fmla="*/ 1248229 w 1422400"/>
                <a:gd name="connsiteY17" fmla="*/ 1190171 h 1262743"/>
                <a:gd name="connsiteX18" fmla="*/ 1349829 w 1422400"/>
                <a:gd name="connsiteY18" fmla="*/ 1059543 h 1262743"/>
                <a:gd name="connsiteX19" fmla="*/ 1364343 w 1422400"/>
                <a:gd name="connsiteY19" fmla="*/ 1016000 h 1262743"/>
                <a:gd name="connsiteX20" fmla="*/ 1393372 w 1422400"/>
                <a:gd name="connsiteY20" fmla="*/ 943428 h 1262743"/>
                <a:gd name="connsiteX21" fmla="*/ 1422400 w 1422400"/>
                <a:gd name="connsiteY21" fmla="*/ 827314 h 1262743"/>
                <a:gd name="connsiteX22" fmla="*/ 1407886 w 1422400"/>
                <a:gd name="connsiteY22" fmla="*/ 566057 h 1262743"/>
                <a:gd name="connsiteX23" fmla="*/ 1393372 w 1422400"/>
                <a:gd name="connsiteY23" fmla="*/ 435428 h 1262743"/>
                <a:gd name="connsiteX24" fmla="*/ 1364343 w 1422400"/>
                <a:gd name="connsiteY24" fmla="*/ 391886 h 1262743"/>
                <a:gd name="connsiteX25" fmla="*/ 1335315 w 1422400"/>
                <a:gd name="connsiteY25" fmla="*/ 319314 h 1262743"/>
                <a:gd name="connsiteX26" fmla="*/ 1291772 w 1422400"/>
                <a:gd name="connsiteY26" fmla="*/ 217714 h 1262743"/>
                <a:gd name="connsiteX27" fmla="*/ 1175657 w 1422400"/>
                <a:gd name="connsiteY27" fmla="*/ 130628 h 1262743"/>
                <a:gd name="connsiteX28" fmla="*/ 1132115 w 1422400"/>
                <a:gd name="connsiteY28" fmla="*/ 87086 h 1262743"/>
                <a:gd name="connsiteX29" fmla="*/ 1001486 w 1422400"/>
                <a:gd name="connsiteY29" fmla="*/ 43543 h 1262743"/>
                <a:gd name="connsiteX30" fmla="*/ 957943 w 1422400"/>
                <a:gd name="connsiteY30" fmla="*/ 14514 h 1262743"/>
                <a:gd name="connsiteX31" fmla="*/ 914400 w 1422400"/>
                <a:gd name="connsiteY31" fmla="*/ 0 h 1262743"/>
                <a:gd name="connsiteX32" fmla="*/ 391886 w 1422400"/>
                <a:gd name="connsiteY32" fmla="*/ 14514 h 1262743"/>
                <a:gd name="connsiteX33" fmla="*/ 290286 w 1422400"/>
                <a:gd name="connsiteY33" fmla="*/ 43543 h 1262743"/>
                <a:gd name="connsiteX34" fmla="*/ 246743 w 1422400"/>
                <a:gd name="connsiteY34" fmla="*/ 72571 h 1262743"/>
                <a:gd name="connsiteX35" fmla="*/ 174172 w 1422400"/>
                <a:gd name="connsiteY35" fmla="*/ 188686 h 1262743"/>
                <a:gd name="connsiteX36" fmla="*/ 232229 w 1422400"/>
                <a:gd name="connsiteY36" fmla="*/ 174171 h 126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422400" h="1262743">
                  <a:moveTo>
                    <a:pt x="232229" y="174171"/>
                  </a:moveTo>
                  <a:lnTo>
                    <a:pt x="232229" y="174171"/>
                  </a:lnTo>
                  <a:cubicBezTo>
                    <a:pt x="36421" y="272075"/>
                    <a:pt x="97003" y="209329"/>
                    <a:pt x="14515" y="319314"/>
                  </a:cubicBezTo>
                  <a:cubicBezTo>
                    <a:pt x="9677" y="333828"/>
                    <a:pt x="0" y="347557"/>
                    <a:pt x="0" y="362857"/>
                  </a:cubicBezTo>
                  <a:cubicBezTo>
                    <a:pt x="0" y="436644"/>
                    <a:pt x="16326" y="459000"/>
                    <a:pt x="29029" y="522514"/>
                  </a:cubicBezTo>
                  <a:cubicBezTo>
                    <a:pt x="51251" y="633627"/>
                    <a:pt x="34710" y="581000"/>
                    <a:pt x="58057" y="682171"/>
                  </a:cubicBezTo>
                  <a:cubicBezTo>
                    <a:pt x="79548" y="775298"/>
                    <a:pt x="76178" y="786452"/>
                    <a:pt x="116115" y="856343"/>
                  </a:cubicBezTo>
                  <a:cubicBezTo>
                    <a:pt x="124770" y="871489"/>
                    <a:pt x="133976" y="886485"/>
                    <a:pt x="145143" y="899886"/>
                  </a:cubicBezTo>
                  <a:cubicBezTo>
                    <a:pt x="169039" y="928561"/>
                    <a:pt x="215578" y="968792"/>
                    <a:pt x="246743" y="986971"/>
                  </a:cubicBezTo>
                  <a:cubicBezTo>
                    <a:pt x="284121" y="1008775"/>
                    <a:pt x="362857" y="1045028"/>
                    <a:pt x="362857" y="1045028"/>
                  </a:cubicBezTo>
                  <a:cubicBezTo>
                    <a:pt x="410642" y="1092813"/>
                    <a:pt x="424042" y="1111906"/>
                    <a:pt x="493486" y="1146628"/>
                  </a:cubicBezTo>
                  <a:cubicBezTo>
                    <a:pt x="530459" y="1165114"/>
                    <a:pt x="570620" y="1176413"/>
                    <a:pt x="609600" y="1190171"/>
                  </a:cubicBezTo>
                  <a:cubicBezTo>
                    <a:pt x="652882" y="1205447"/>
                    <a:pt x="696686" y="1219200"/>
                    <a:pt x="740229" y="1233714"/>
                  </a:cubicBezTo>
                  <a:cubicBezTo>
                    <a:pt x="754743" y="1238552"/>
                    <a:pt x="768626" y="1246064"/>
                    <a:pt x="783772" y="1248228"/>
                  </a:cubicBezTo>
                  <a:lnTo>
                    <a:pt x="885372" y="1262743"/>
                  </a:lnTo>
                  <a:cubicBezTo>
                    <a:pt x="967620" y="1253067"/>
                    <a:pt x="1050132" y="1245426"/>
                    <a:pt x="1132115" y="1233714"/>
                  </a:cubicBezTo>
                  <a:cubicBezTo>
                    <a:pt x="1151862" y="1230893"/>
                    <a:pt x="1171494" y="1226204"/>
                    <a:pt x="1190172" y="1219200"/>
                  </a:cubicBezTo>
                  <a:cubicBezTo>
                    <a:pt x="1210431" y="1211603"/>
                    <a:pt x="1228877" y="1199847"/>
                    <a:pt x="1248229" y="1190171"/>
                  </a:cubicBezTo>
                  <a:cubicBezTo>
                    <a:pt x="1317672" y="1086007"/>
                    <a:pt x="1281617" y="1127755"/>
                    <a:pt x="1349829" y="1059543"/>
                  </a:cubicBezTo>
                  <a:cubicBezTo>
                    <a:pt x="1354667" y="1045029"/>
                    <a:pt x="1358971" y="1030325"/>
                    <a:pt x="1364343" y="1016000"/>
                  </a:cubicBezTo>
                  <a:cubicBezTo>
                    <a:pt x="1373491" y="991605"/>
                    <a:pt x="1385710" y="968330"/>
                    <a:pt x="1393372" y="943428"/>
                  </a:cubicBezTo>
                  <a:cubicBezTo>
                    <a:pt x="1405105" y="905296"/>
                    <a:pt x="1422400" y="827314"/>
                    <a:pt x="1422400" y="827314"/>
                  </a:cubicBezTo>
                  <a:cubicBezTo>
                    <a:pt x="1417562" y="740228"/>
                    <a:pt x="1414329" y="653039"/>
                    <a:pt x="1407886" y="566057"/>
                  </a:cubicBezTo>
                  <a:cubicBezTo>
                    <a:pt x="1404650" y="522366"/>
                    <a:pt x="1403998" y="477931"/>
                    <a:pt x="1393372" y="435428"/>
                  </a:cubicBezTo>
                  <a:cubicBezTo>
                    <a:pt x="1389141" y="418505"/>
                    <a:pt x="1372144" y="407488"/>
                    <a:pt x="1364343" y="391886"/>
                  </a:cubicBezTo>
                  <a:cubicBezTo>
                    <a:pt x="1352691" y="368583"/>
                    <a:pt x="1344463" y="343709"/>
                    <a:pt x="1335315" y="319314"/>
                  </a:cubicBezTo>
                  <a:cubicBezTo>
                    <a:pt x="1320355" y="279420"/>
                    <a:pt x="1318595" y="255266"/>
                    <a:pt x="1291772" y="217714"/>
                  </a:cubicBezTo>
                  <a:cubicBezTo>
                    <a:pt x="1252212" y="162330"/>
                    <a:pt x="1232940" y="173590"/>
                    <a:pt x="1175657" y="130628"/>
                  </a:cubicBezTo>
                  <a:cubicBezTo>
                    <a:pt x="1159236" y="118313"/>
                    <a:pt x="1148818" y="99016"/>
                    <a:pt x="1132115" y="87086"/>
                  </a:cubicBezTo>
                  <a:cubicBezTo>
                    <a:pt x="1085376" y="53701"/>
                    <a:pt x="1057211" y="54688"/>
                    <a:pt x="1001486" y="43543"/>
                  </a:cubicBezTo>
                  <a:cubicBezTo>
                    <a:pt x="986972" y="33867"/>
                    <a:pt x="973545" y="22315"/>
                    <a:pt x="957943" y="14514"/>
                  </a:cubicBezTo>
                  <a:cubicBezTo>
                    <a:pt x="944259" y="7672"/>
                    <a:pt x="929699" y="0"/>
                    <a:pt x="914400" y="0"/>
                  </a:cubicBezTo>
                  <a:cubicBezTo>
                    <a:pt x="740161" y="0"/>
                    <a:pt x="566057" y="9676"/>
                    <a:pt x="391886" y="14514"/>
                  </a:cubicBezTo>
                  <a:cubicBezTo>
                    <a:pt x="373278" y="19166"/>
                    <a:pt x="311113" y="33130"/>
                    <a:pt x="290286" y="43543"/>
                  </a:cubicBezTo>
                  <a:cubicBezTo>
                    <a:pt x="274684" y="51344"/>
                    <a:pt x="261257" y="62895"/>
                    <a:pt x="246743" y="72571"/>
                  </a:cubicBezTo>
                  <a:cubicBezTo>
                    <a:pt x="182685" y="168658"/>
                    <a:pt x="204288" y="128452"/>
                    <a:pt x="174172" y="188686"/>
                  </a:cubicBezTo>
                  <a:lnTo>
                    <a:pt x="232229" y="174171"/>
                  </a:lnTo>
                  <a:close/>
                </a:path>
              </a:pathLst>
            </a:custGeom>
            <a:solidFill>
              <a:srgbClr val="FFFF9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3908861" y="1995714"/>
              <a:ext cx="478971" cy="812800"/>
            </a:xfrm>
            <a:custGeom>
              <a:avLst/>
              <a:gdLst>
                <a:gd name="connsiteX0" fmla="*/ 0 w 478971"/>
                <a:gd name="connsiteY0" fmla="*/ 217714 h 812800"/>
                <a:gd name="connsiteX1" fmla="*/ 0 w 478971"/>
                <a:gd name="connsiteY1" fmla="*/ 217714 h 812800"/>
                <a:gd name="connsiteX2" fmla="*/ 14514 w 478971"/>
                <a:gd name="connsiteY2" fmla="*/ 348343 h 812800"/>
                <a:gd name="connsiteX3" fmla="*/ 58057 w 478971"/>
                <a:gd name="connsiteY3" fmla="*/ 377371 h 812800"/>
                <a:gd name="connsiteX4" fmla="*/ 232228 w 478971"/>
                <a:gd name="connsiteY4" fmla="*/ 420914 h 812800"/>
                <a:gd name="connsiteX5" fmla="*/ 275771 w 478971"/>
                <a:gd name="connsiteY5" fmla="*/ 464457 h 812800"/>
                <a:gd name="connsiteX6" fmla="*/ 275771 w 478971"/>
                <a:gd name="connsiteY6" fmla="*/ 551543 h 812800"/>
                <a:gd name="connsiteX7" fmla="*/ 188685 w 478971"/>
                <a:gd name="connsiteY7" fmla="*/ 609600 h 812800"/>
                <a:gd name="connsiteX8" fmla="*/ 145143 w 478971"/>
                <a:gd name="connsiteY8" fmla="*/ 638628 h 812800"/>
                <a:gd name="connsiteX9" fmla="*/ 101600 w 478971"/>
                <a:gd name="connsiteY9" fmla="*/ 667657 h 812800"/>
                <a:gd name="connsiteX10" fmla="*/ 116114 w 478971"/>
                <a:gd name="connsiteY10" fmla="*/ 754743 h 812800"/>
                <a:gd name="connsiteX11" fmla="*/ 203200 w 478971"/>
                <a:gd name="connsiteY11" fmla="*/ 812800 h 812800"/>
                <a:gd name="connsiteX12" fmla="*/ 406400 w 478971"/>
                <a:gd name="connsiteY12" fmla="*/ 769257 h 812800"/>
                <a:gd name="connsiteX13" fmla="*/ 420914 w 478971"/>
                <a:gd name="connsiteY13" fmla="*/ 725714 h 812800"/>
                <a:gd name="connsiteX14" fmla="*/ 478971 w 478971"/>
                <a:gd name="connsiteY14" fmla="*/ 638628 h 812800"/>
                <a:gd name="connsiteX15" fmla="*/ 464457 w 478971"/>
                <a:gd name="connsiteY15" fmla="*/ 508000 h 812800"/>
                <a:gd name="connsiteX16" fmla="*/ 449943 w 478971"/>
                <a:gd name="connsiteY16" fmla="*/ 464457 h 812800"/>
                <a:gd name="connsiteX17" fmla="*/ 420914 w 478971"/>
                <a:gd name="connsiteY17" fmla="*/ 333828 h 812800"/>
                <a:gd name="connsiteX18" fmla="*/ 391885 w 478971"/>
                <a:gd name="connsiteY18" fmla="*/ 290286 h 812800"/>
                <a:gd name="connsiteX19" fmla="*/ 391885 w 478971"/>
                <a:gd name="connsiteY19" fmla="*/ 29028 h 812800"/>
                <a:gd name="connsiteX20" fmla="*/ 348343 w 478971"/>
                <a:gd name="connsiteY20" fmla="*/ 14514 h 812800"/>
                <a:gd name="connsiteX21" fmla="*/ 290285 w 478971"/>
                <a:gd name="connsiteY21" fmla="*/ 0 h 812800"/>
                <a:gd name="connsiteX22" fmla="*/ 217714 w 478971"/>
                <a:gd name="connsiteY22" fmla="*/ 14514 h 812800"/>
                <a:gd name="connsiteX23" fmla="*/ 159657 w 478971"/>
                <a:gd name="connsiteY23" fmla="*/ 101600 h 812800"/>
                <a:gd name="connsiteX24" fmla="*/ 174171 w 478971"/>
                <a:gd name="connsiteY24" fmla="*/ 232228 h 812800"/>
                <a:gd name="connsiteX25" fmla="*/ 261257 w 478971"/>
                <a:gd name="connsiteY25" fmla="*/ 261257 h 812800"/>
                <a:gd name="connsiteX26" fmla="*/ 246743 w 478971"/>
                <a:gd name="connsiteY26" fmla="*/ 333828 h 812800"/>
                <a:gd name="connsiteX27" fmla="*/ 87085 w 478971"/>
                <a:gd name="connsiteY27" fmla="*/ 304800 h 812800"/>
                <a:gd name="connsiteX28" fmla="*/ 72571 w 478971"/>
                <a:gd name="connsiteY28" fmla="*/ 261257 h 812800"/>
                <a:gd name="connsiteX29" fmla="*/ 0 w 478971"/>
                <a:gd name="connsiteY29" fmla="*/ 217714 h 8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78971" h="812800">
                  <a:moveTo>
                    <a:pt x="0" y="217714"/>
                  </a:moveTo>
                  <a:lnTo>
                    <a:pt x="0" y="217714"/>
                  </a:lnTo>
                  <a:cubicBezTo>
                    <a:pt x="4838" y="261257"/>
                    <a:pt x="-458" y="307170"/>
                    <a:pt x="14514" y="348343"/>
                  </a:cubicBezTo>
                  <a:cubicBezTo>
                    <a:pt x="20475" y="364737"/>
                    <a:pt x="42117" y="370286"/>
                    <a:pt x="58057" y="377371"/>
                  </a:cubicBezTo>
                  <a:cubicBezTo>
                    <a:pt x="127062" y="408040"/>
                    <a:pt x="159200" y="408743"/>
                    <a:pt x="232228" y="420914"/>
                  </a:cubicBezTo>
                  <a:cubicBezTo>
                    <a:pt x="246742" y="435428"/>
                    <a:pt x="264385" y="447378"/>
                    <a:pt x="275771" y="464457"/>
                  </a:cubicBezTo>
                  <a:cubicBezTo>
                    <a:pt x="291253" y="487679"/>
                    <a:pt x="298993" y="528321"/>
                    <a:pt x="275771" y="551543"/>
                  </a:cubicBezTo>
                  <a:cubicBezTo>
                    <a:pt x="251101" y="576213"/>
                    <a:pt x="217714" y="590248"/>
                    <a:pt x="188685" y="609600"/>
                  </a:cubicBezTo>
                  <a:lnTo>
                    <a:pt x="145143" y="638628"/>
                  </a:lnTo>
                  <a:lnTo>
                    <a:pt x="101600" y="667657"/>
                  </a:lnTo>
                  <a:cubicBezTo>
                    <a:pt x="106438" y="696686"/>
                    <a:pt x="99238" y="730634"/>
                    <a:pt x="116114" y="754743"/>
                  </a:cubicBezTo>
                  <a:cubicBezTo>
                    <a:pt x="136121" y="783324"/>
                    <a:pt x="203200" y="812800"/>
                    <a:pt x="203200" y="812800"/>
                  </a:cubicBezTo>
                  <a:cubicBezTo>
                    <a:pt x="244549" y="809041"/>
                    <a:pt x="362684" y="823902"/>
                    <a:pt x="406400" y="769257"/>
                  </a:cubicBezTo>
                  <a:cubicBezTo>
                    <a:pt x="415957" y="757310"/>
                    <a:pt x="413484" y="739088"/>
                    <a:pt x="420914" y="725714"/>
                  </a:cubicBezTo>
                  <a:cubicBezTo>
                    <a:pt x="437857" y="695216"/>
                    <a:pt x="478971" y="638628"/>
                    <a:pt x="478971" y="638628"/>
                  </a:cubicBezTo>
                  <a:cubicBezTo>
                    <a:pt x="474133" y="595085"/>
                    <a:pt x="471659" y="551215"/>
                    <a:pt x="464457" y="508000"/>
                  </a:cubicBezTo>
                  <a:cubicBezTo>
                    <a:pt x="461942" y="492909"/>
                    <a:pt x="453262" y="479392"/>
                    <a:pt x="449943" y="464457"/>
                  </a:cubicBezTo>
                  <a:cubicBezTo>
                    <a:pt x="441025" y="424328"/>
                    <a:pt x="440517" y="373033"/>
                    <a:pt x="420914" y="333828"/>
                  </a:cubicBezTo>
                  <a:cubicBezTo>
                    <a:pt x="413113" y="318226"/>
                    <a:pt x="401561" y="304800"/>
                    <a:pt x="391885" y="290286"/>
                  </a:cubicBezTo>
                  <a:cubicBezTo>
                    <a:pt x="400300" y="214556"/>
                    <a:pt x="422177" y="104758"/>
                    <a:pt x="391885" y="29028"/>
                  </a:cubicBezTo>
                  <a:cubicBezTo>
                    <a:pt x="386203" y="14823"/>
                    <a:pt x="363053" y="18717"/>
                    <a:pt x="348343" y="14514"/>
                  </a:cubicBezTo>
                  <a:cubicBezTo>
                    <a:pt x="329162" y="9034"/>
                    <a:pt x="309638" y="4838"/>
                    <a:pt x="290285" y="0"/>
                  </a:cubicBezTo>
                  <a:cubicBezTo>
                    <a:pt x="266095" y="4838"/>
                    <a:pt x="237187" y="-632"/>
                    <a:pt x="217714" y="14514"/>
                  </a:cubicBezTo>
                  <a:cubicBezTo>
                    <a:pt x="190175" y="35933"/>
                    <a:pt x="159657" y="101600"/>
                    <a:pt x="159657" y="101600"/>
                  </a:cubicBezTo>
                  <a:cubicBezTo>
                    <a:pt x="164495" y="145143"/>
                    <a:pt x="150650" y="195267"/>
                    <a:pt x="174171" y="232228"/>
                  </a:cubicBezTo>
                  <a:cubicBezTo>
                    <a:pt x="190599" y="258043"/>
                    <a:pt x="261257" y="261257"/>
                    <a:pt x="261257" y="261257"/>
                  </a:cubicBezTo>
                  <a:cubicBezTo>
                    <a:pt x="256419" y="285447"/>
                    <a:pt x="269286" y="323809"/>
                    <a:pt x="246743" y="333828"/>
                  </a:cubicBezTo>
                  <a:cubicBezTo>
                    <a:pt x="211575" y="349458"/>
                    <a:pt x="129928" y="319081"/>
                    <a:pt x="87085" y="304800"/>
                  </a:cubicBezTo>
                  <a:cubicBezTo>
                    <a:pt x="82247" y="290286"/>
                    <a:pt x="83389" y="272075"/>
                    <a:pt x="72571" y="261257"/>
                  </a:cubicBezTo>
                  <a:cubicBezTo>
                    <a:pt x="61753" y="250439"/>
                    <a:pt x="12095" y="224971"/>
                    <a:pt x="0" y="217714"/>
                  </a:cubicBezTo>
                  <a:close/>
                </a:path>
              </a:pathLst>
            </a:custGeom>
            <a:solidFill>
              <a:srgbClr val="00206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8608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7.40741E-7 L 5.83333E-6 7.40741E-7 C 0.01381 -0.00556 0.00717 -0.00278 0.02019 -0.00856 C 0.02175 -0.00926 0.02345 -0.00972 0.02501 -0.01065 C 0.03009 -0.01366 0.02735 -0.01227 0.03334 -0.01481 C 0.04115 -0.01412 0.04923 -0.01412 0.05704 -0.01273 C 0.05834 -0.01273 0.05938 -0.01134 0.06069 -0.01065 C 0.06264 -0.00972 0.06472 -0.00972 0.06668 -0.00856 C 0.09194 0.00532 0.0672 -0.00833 0.0797 0.00208 C 0.08438 0.00579 0.08933 0.00856 0.09402 0.0125 C 0.09636 0.01481 0.09884 0.01667 0.10118 0.01898 C 0.10313 0.02083 0.10509 0.02338 0.10704 0.02523 C 0.10821 0.02639 0.10951 0.02662 0.11069 0.02731 C 0.12097 0.03519 0.11069 0.0287 0.11902 0.0338 C 0.12748 0.04375 0.12332 0.04097 0.13087 0.04444 L 0.13803 0.05278 C 0.1392 0.05417 0.14076 0.05509 0.14168 0.05694 C 0.14285 0.05995 0.14402 0.06273 0.14519 0.06551 C 0.14597 0.06759 0.14662 0.06991 0.14753 0.07199 C 0.14975 0.07639 0.15196 0.08125 0.1547 0.08449 C 0.15587 0.08588 0.15717 0.08704 0.15834 0.08889 C 0.1754 0.11667 0.16147 0.09722 0.17253 0.11204 C 0.17332 0.11412 0.17423 0.1162 0.17501 0.11852 C 0.178 0.12731 0.17839 0.12986 0.18204 0.1375 C 0.18451 0.14259 0.18881 0.14884 0.19168 0.15231 C 0.21016 0.17546 0.1892 0.14884 0.20118 0.16088 C 0.20365 0.16319 0.20561 0.16759 0.20834 0.16921 C 0.21472 0.17315 0.20938 0.17037 0.21902 0.17361 C 0.22293 0.17477 0.23087 0.17778 0.23087 0.17778 L 0.27019 0.17569 C 0.27423 0.17523 0.27918 0.17338 0.28334 0.1713 C 0.28868 0.16875 0.29011 0.16644 0.29636 0.16088 L 0.30587 0.15231 C 0.30717 0.15093 0.30821 0.14931 0.30951 0.14815 C 0.31264 0.14514 0.31563 0.14167 0.31902 0.13958 C 0.32136 0.13819 0.32397 0.13773 0.32618 0.13542 C 0.32996 0.13125 0.34246 0.11736 0.34753 0.11412 L 0.35118 0.11204 C 0.35977 0.11389 0.36003 0.11296 0.36668 0.11644 C 0.36785 0.1169 0.36915 0.11736 0.37019 0.11852 C 0.37345 0.12176 0.37657 0.12546 0.3797 0.12894 L 0.38686 0.1375 C 0.38803 0.13889 0.38933 0.14005 0.3905 0.14167 C 0.39246 0.14468 0.39428 0.14769 0.39636 0.15023 C 0.39988 0.15463 0.40717 0.16296 0.40717 0.16296 C 0.40795 0.16505 0.40886 0.1669 0.40951 0.16921 C 0.41003 0.1713 0.4099 0.17384 0.41069 0.17569 C 0.4116 0.17755 0.41303 0.17847 0.4142 0.17986 C 0.41641 0.19097 0.41472 0.18426 0.42019 0.19884 L 0.42253 0.20532 C 0.42306 0.20741 0.42306 0.20972 0.42384 0.21157 C 0.42475 0.21412 0.42657 0.21528 0.42735 0.21806 C 0.42852 0.22176 0.4297 0.23079 0.4297 0.23079 L 0.431 0.23079 " pathEditMode="relative" ptsTypes="AAAAAA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6 L 4.16667E-7 -3.7037E-6 C 0.02539 -0.0324 -0.00416 0.00648 0.01302 -0.01921 C 0.01602 -0.02361 0.01979 -0.02685 0.02253 -0.03171 C 0.0237 -0.03403 0.025 -0.03588 0.02617 -0.03819 C 0.03086 -0.04768 0.03542 -0.05694 0.0392 -0.06782 C 0.04141 -0.07407 0.04323 -0.08055 0.04519 -0.0868 C 0.04597 -0.08958 0.04662 -0.09259 0.04753 -0.09537 C 0.04857 -0.09838 0.05 -0.10092 0.05117 -0.1037 C 0.053 -0.10856 0.05586 -0.11759 0.05821 -0.1206 C 0.05951 -0.12245 0.06146 -0.12222 0.06302 -0.12291 C 0.07032 -0.13148 0.06615 -0.12847 0.08086 -0.125 C 0.0849 -0.12407 0.09271 -0.1206 0.09271 -0.1206 C 0.0944 -0.11921 0.09597 -0.11782 0.09753 -0.11643 C 0.0987 -0.11551 0.10013 -0.11574 0.10104 -0.11435 C 0.10287 -0.11203 0.10417 -0.10856 0.10586 -0.10578 C 0.1069 -0.10416 0.10821 -0.10301 0.10938 -0.10162 C 0.1099 -0.09953 0.11042 -0.09745 0.11068 -0.09537 C 0.11133 -0.08611 0.11068 -0.07685 0.11185 -0.06782 C 0.11237 -0.06389 0.11394 -0.06041 0.11537 -0.05717 C 0.1168 -0.05416 0.11823 -0.05092 0.12019 -0.04884 C 0.12162 -0.04699 0.12748 -0.04375 0.12969 -0.04236 C 0.13203 -0.04305 0.13464 -0.04259 0.13685 -0.04444 C 0.13998 -0.04768 0.14245 -0.05278 0.14519 -0.05717 C 0.14818 -0.06203 0.15144 -0.06782 0.15352 -0.07407 C 0.15625 -0.08217 0.15756 -0.08889 0.15938 -0.09745 C 0.16081 -0.10926 0.16016 -0.10717 0.16302 -0.11852 C 0.16367 -0.12153 0.16407 -0.12477 0.16537 -0.12708 C 0.16667 -0.1294 0.16875 -0.1294 0.17019 -0.13125 C 0.17149 -0.1331 0.17227 -0.13588 0.1737 -0.13773 C 0.17591 -0.14028 0.17839 -0.14213 0.18086 -0.14398 C 0.1836 -0.14606 0.19037 -0.14745 0.19271 -0.14815 C 0.1944 -0.14884 0.19597 -0.14953 0.19753 -0.15023 C 0.20508 -0.14953 0.21263 -0.15 0.22019 -0.14815 C 0.22188 -0.14791 0.22331 -0.14514 0.22487 -0.14398 C 0.23711 -0.13472 0.21745 -0.15162 0.23321 -0.13773 C 0.24245 -0.12106 0.2306 -0.14097 0.24154 -0.12708 C 0.24297 -0.12523 0.24388 -0.12268 0.24519 -0.1206 C 0.24974 -0.11365 0.24974 -0.11597 0.25339 -0.1081 C 0.25638 -0.10185 0.2586 -0.09467 0.26172 -0.08889 C 0.27448 -0.06643 0.25521 -0.10023 0.27722 -0.06365 C 0.30157 -0.02315 0.27683 -0.06134 0.2892 -0.04444 C 0.303 -0.02569 0.29597 -0.03055 0.30469 -0.02546 C 0.31524 -0.00185 0.30469 -0.02754 0.31172 -0.0044 C 0.31315 0.00023 0.31498 0.00417 0.31654 0.00834 C 0.31901 0.01528 0.32162 0.02222 0.3237 0.02963 C 0.32448 0.03241 0.32513 0.03542 0.32604 0.03797 C 0.32787 0.0426 0.33164 0.04931 0.33321 0.05486 C 0.33373 0.05695 0.33386 0.05926 0.33438 0.06135 C 0.33633 0.06945 0.33568 0.06783 0.33789 0.07199 L 0.33789 0.07199 " pathEditMode="relative" ptsTypes="AAAAAAAAAAAAAAAAAAAAAAAAAAAAAAAAAAAAAAAAAAAAAAAAAAA">
                                      <p:cBhvr>
                                        <p:cTn id="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r>
              <a:rPr lang="en-US" dirty="0" smtClean="0"/>
              <a:t> - Sepsis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Oxidative stress plays a central role in </a:t>
            </a:r>
            <a:r>
              <a:rPr lang="en-US" dirty="0" smtClean="0"/>
              <a:t>inflammatory injury </a:t>
            </a:r>
            <a:r>
              <a:rPr lang="en-US" dirty="0"/>
              <a:t>to </a:t>
            </a:r>
            <a:r>
              <a:rPr lang="en-US" dirty="0" err="1" smtClean="0"/>
              <a:t>glycocalyx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vitro, exposure of GAGs to </a:t>
            </a:r>
            <a:r>
              <a:rPr lang="en-US" dirty="0" smtClean="0"/>
              <a:t>ROS </a:t>
            </a:r>
            <a:r>
              <a:rPr lang="en-US" dirty="0"/>
              <a:t>derived from leukocytes </a:t>
            </a:r>
            <a:r>
              <a:rPr lang="en-US" dirty="0" smtClean="0"/>
              <a:t>(SO</a:t>
            </a:r>
            <a:r>
              <a:rPr lang="en-US" dirty="0"/>
              <a:t>●</a:t>
            </a:r>
            <a:r>
              <a:rPr lang="en-US" dirty="0" smtClean="0"/>
              <a:t> and ●OH) </a:t>
            </a:r>
            <a:r>
              <a:rPr lang="en-US" dirty="0"/>
              <a:t>causes </a:t>
            </a:r>
            <a:r>
              <a:rPr lang="en-US" dirty="0" smtClean="0"/>
              <a:t>fragmentation of </a:t>
            </a:r>
            <a:r>
              <a:rPr lang="en-US" dirty="0"/>
              <a:t>GAGs with loss of some of its components</a:t>
            </a:r>
          </a:p>
          <a:p>
            <a:r>
              <a:rPr lang="en-US" dirty="0" smtClean="0"/>
              <a:t>Degradation </a:t>
            </a:r>
            <a:r>
              <a:rPr lang="en-US" dirty="0"/>
              <a:t>of </a:t>
            </a:r>
            <a:r>
              <a:rPr lang="en-US" dirty="0" err="1"/>
              <a:t>glycocalyx</a:t>
            </a:r>
            <a:r>
              <a:rPr lang="en-US" dirty="0"/>
              <a:t> will expose the </a:t>
            </a:r>
            <a:r>
              <a:rPr lang="en-US" dirty="0" smtClean="0"/>
              <a:t>endothelial cells </a:t>
            </a:r>
            <a:r>
              <a:rPr lang="en-US" dirty="0"/>
              <a:t>to oxidative </a:t>
            </a:r>
            <a:r>
              <a:rPr lang="en-US" dirty="0" smtClean="0"/>
              <a:t>damage</a:t>
            </a:r>
          </a:p>
          <a:p>
            <a:r>
              <a:rPr lang="en-US" dirty="0" smtClean="0"/>
              <a:t>Linked to increased </a:t>
            </a:r>
            <a:r>
              <a:rPr lang="en-US" dirty="0"/>
              <a:t>porosity, and interstitial loss of albumin </a:t>
            </a:r>
            <a:r>
              <a:rPr lang="en-US" dirty="0" smtClean="0"/>
              <a:t>observed in severe sepsis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0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Glycocalyx</a:t>
            </a:r>
            <a:r>
              <a:rPr lang="en-US" dirty="0" smtClean="0"/>
              <a:t> - Fluids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underlying cause for the detrimental action of volume </a:t>
            </a:r>
            <a:r>
              <a:rPr lang="en-US" dirty="0" smtClean="0"/>
              <a:t>loading is </a:t>
            </a:r>
            <a:r>
              <a:rPr lang="en-US" dirty="0"/>
              <a:t>presumably to be found in a volume-sensitive regulatory </a:t>
            </a:r>
            <a:r>
              <a:rPr lang="en-US" dirty="0" smtClean="0"/>
              <a:t>system</a:t>
            </a:r>
            <a:endParaRPr lang="en-US" dirty="0"/>
          </a:p>
          <a:p>
            <a:r>
              <a:rPr lang="en-US" dirty="0"/>
              <a:t>The heart releases atrial natriuretic peptide (ANP) into the </a:t>
            </a:r>
            <a:r>
              <a:rPr lang="en-US" dirty="0" smtClean="0"/>
              <a:t>circulation in </a:t>
            </a:r>
            <a:r>
              <a:rPr lang="en-US" dirty="0"/>
              <a:t>the face of mechanical wall stress </a:t>
            </a:r>
            <a:r>
              <a:rPr lang="en-US" dirty="0" smtClean="0"/>
              <a:t>and </a:t>
            </a:r>
            <a:r>
              <a:rPr lang="en-US" dirty="0"/>
              <a:t>also in </a:t>
            </a:r>
            <a:r>
              <a:rPr lang="en-US" dirty="0" err="1" smtClean="0"/>
              <a:t>hypervolaemia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hormone is known to induce rapid shifts of intravascular </a:t>
            </a:r>
            <a:r>
              <a:rPr lang="en-US" dirty="0" smtClean="0"/>
              <a:t>fluid into </a:t>
            </a:r>
            <a:r>
              <a:rPr lang="en-US" dirty="0"/>
              <a:t>the interstitial space,80 and it also has a parallel effect on </a:t>
            </a:r>
            <a:r>
              <a:rPr lang="en-US" dirty="0" smtClean="0"/>
              <a:t>the endothelial </a:t>
            </a:r>
            <a:r>
              <a:rPr lang="en-US" dirty="0" err="1"/>
              <a:t>glycocalyx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13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Glycocalyx</a:t>
            </a:r>
            <a:r>
              <a:rPr lang="en-US" dirty="0"/>
              <a:t> - </a:t>
            </a:r>
            <a:r>
              <a:rPr lang="en-US" dirty="0" smtClean="0"/>
              <a:t>Fluids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994226"/>
            <a:ext cx="8946541" cy="4195481"/>
          </a:xfrm>
        </p:spPr>
        <p:txBody>
          <a:bodyPr/>
          <a:lstStyle/>
          <a:p>
            <a:r>
              <a:rPr lang="en-US" dirty="0" smtClean="0"/>
              <a:t>Large volume fluid resus -&gt; Release of ANP!</a:t>
            </a:r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596768" y="4133835"/>
            <a:ext cx="4124832" cy="2440663"/>
            <a:chOff x="3596768" y="4133835"/>
            <a:chExt cx="4124832" cy="2440663"/>
          </a:xfrm>
        </p:grpSpPr>
        <p:grpSp>
          <p:nvGrpSpPr>
            <p:cNvPr id="5" name="Group 4"/>
            <p:cNvGrpSpPr/>
            <p:nvPr/>
          </p:nvGrpSpPr>
          <p:grpSpPr>
            <a:xfrm>
              <a:off x="3596768" y="5295900"/>
              <a:ext cx="3893243" cy="1278598"/>
              <a:chOff x="2630929" y="2649923"/>
              <a:chExt cx="6010835" cy="2568388"/>
            </a:xfrm>
          </p:grpSpPr>
          <p:sp>
            <p:nvSpPr>
              <p:cNvPr id="31" name="Rounded Rectangle 30"/>
              <p:cNvSpPr/>
              <p:nvPr/>
            </p:nvSpPr>
            <p:spPr>
              <a:xfrm>
                <a:off x="2630929" y="2649923"/>
                <a:ext cx="6010835" cy="2568388"/>
              </a:xfrm>
              <a:prstGeom prst="roundRect">
                <a:avLst/>
              </a:prstGeom>
              <a:solidFill>
                <a:srgbClr val="FFFF99"/>
              </a:solidFill>
              <a:ln>
                <a:solidFill>
                  <a:srgbClr val="9933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Cloud 31"/>
              <p:cNvSpPr/>
              <p:nvPr/>
            </p:nvSpPr>
            <p:spPr>
              <a:xfrm>
                <a:off x="6299200" y="3418859"/>
                <a:ext cx="1364343" cy="1030515"/>
              </a:xfrm>
              <a:prstGeom prst="cloud">
                <a:avLst/>
              </a:prstGeom>
              <a:solidFill>
                <a:srgbClr val="993300"/>
              </a:solidFill>
              <a:ln>
                <a:solidFill>
                  <a:srgbClr val="FF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3759818" y="5164563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686086" y="5191677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058065" y="5191677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503049" y="5149660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932382" y="5167589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414568" y="5129489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741668" y="5181600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033021" y="5143500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083424" y="5191677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412227" y="5155370"/>
              <a:ext cx="80682" cy="2286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4601182" y="4722167"/>
              <a:ext cx="400035" cy="497533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3708135" y="4480684"/>
              <a:ext cx="328743" cy="713593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4978808" y="4374747"/>
              <a:ext cx="242705" cy="814738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5870625" y="4133836"/>
              <a:ext cx="443753" cy="1076498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5359658" y="4442294"/>
              <a:ext cx="541141" cy="759767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6280097" y="4707019"/>
              <a:ext cx="593416" cy="442396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6633395" y="4155140"/>
              <a:ext cx="443753" cy="1036537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6900856" y="4442294"/>
              <a:ext cx="820744" cy="692219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3904114" y="4194248"/>
              <a:ext cx="873411" cy="1035538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4347431" y="4133835"/>
              <a:ext cx="443753" cy="1075320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3701143" y="4368800"/>
              <a:ext cx="3526971" cy="812800"/>
            </a:xfrm>
            <a:custGeom>
              <a:avLst/>
              <a:gdLst>
                <a:gd name="connsiteX0" fmla="*/ 0 w 3526971"/>
                <a:gd name="connsiteY0" fmla="*/ 464457 h 812800"/>
                <a:gd name="connsiteX1" fmla="*/ 72571 w 3526971"/>
                <a:gd name="connsiteY1" fmla="*/ 406400 h 812800"/>
                <a:gd name="connsiteX2" fmla="*/ 116114 w 3526971"/>
                <a:gd name="connsiteY2" fmla="*/ 391886 h 812800"/>
                <a:gd name="connsiteX3" fmla="*/ 232228 w 3526971"/>
                <a:gd name="connsiteY3" fmla="*/ 333829 h 812800"/>
                <a:gd name="connsiteX4" fmla="*/ 290286 w 3526971"/>
                <a:gd name="connsiteY4" fmla="*/ 290286 h 812800"/>
                <a:gd name="connsiteX5" fmla="*/ 478971 w 3526971"/>
                <a:gd name="connsiteY5" fmla="*/ 333829 h 812800"/>
                <a:gd name="connsiteX6" fmla="*/ 522514 w 3526971"/>
                <a:gd name="connsiteY6" fmla="*/ 362857 h 812800"/>
                <a:gd name="connsiteX7" fmla="*/ 566057 w 3526971"/>
                <a:gd name="connsiteY7" fmla="*/ 493486 h 812800"/>
                <a:gd name="connsiteX8" fmla="*/ 580571 w 3526971"/>
                <a:gd name="connsiteY8" fmla="*/ 566057 h 812800"/>
                <a:gd name="connsiteX9" fmla="*/ 595086 w 3526971"/>
                <a:gd name="connsiteY9" fmla="*/ 609600 h 812800"/>
                <a:gd name="connsiteX10" fmla="*/ 638628 w 3526971"/>
                <a:gd name="connsiteY10" fmla="*/ 624114 h 812800"/>
                <a:gd name="connsiteX11" fmla="*/ 682171 w 3526971"/>
                <a:gd name="connsiteY11" fmla="*/ 653143 h 812800"/>
                <a:gd name="connsiteX12" fmla="*/ 769257 w 3526971"/>
                <a:gd name="connsiteY12" fmla="*/ 682171 h 812800"/>
                <a:gd name="connsiteX13" fmla="*/ 841828 w 3526971"/>
                <a:gd name="connsiteY13" fmla="*/ 667657 h 812800"/>
                <a:gd name="connsiteX14" fmla="*/ 899886 w 3526971"/>
                <a:gd name="connsiteY14" fmla="*/ 580571 h 812800"/>
                <a:gd name="connsiteX15" fmla="*/ 943428 w 3526971"/>
                <a:gd name="connsiteY15" fmla="*/ 537029 h 812800"/>
                <a:gd name="connsiteX16" fmla="*/ 1074057 w 3526971"/>
                <a:gd name="connsiteY16" fmla="*/ 609600 h 812800"/>
                <a:gd name="connsiteX17" fmla="*/ 1117600 w 3526971"/>
                <a:gd name="connsiteY17" fmla="*/ 638629 h 812800"/>
                <a:gd name="connsiteX18" fmla="*/ 1233714 w 3526971"/>
                <a:gd name="connsiteY18" fmla="*/ 812800 h 812800"/>
                <a:gd name="connsiteX19" fmla="*/ 1277257 w 3526971"/>
                <a:gd name="connsiteY19" fmla="*/ 769257 h 812800"/>
                <a:gd name="connsiteX20" fmla="*/ 1291771 w 3526971"/>
                <a:gd name="connsiteY20" fmla="*/ 711200 h 812800"/>
                <a:gd name="connsiteX21" fmla="*/ 1320800 w 3526971"/>
                <a:gd name="connsiteY21" fmla="*/ 522514 h 812800"/>
                <a:gd name="connsiteX22" fmla="*/ 1335314 w 3526971"/>
                <a:gd name="connsiteY22" fmla="*/ 406400 h 812800"/>
                <a:gd name="connsiteX23" fmla="*/ 1349828 w 3526971"/>
                <a:gd name="connsiteY23" fmla="*/ 87086 h 812800"/>
                <a:gd name="connsiteX24" fmla="*/ 1378857 w 3526971"/>
                <a:gd name="connsiteY24" fmla="*/ 0 h 812800"/>
                <a:gd name="connsiteX25" fmla="*/ 1407886 w 3526971"/>
                <a:gd name="connsiteY25" fmla="*/ 43543 h 812800"/>
                <a:gd name="connsiteX26" fmla="*/ 1436914 w 3526971"/>
                <a:gd name="connsiteY26" fmla="*/ 116114 h 812800"/>
                <a:gd name="connsiteX27" fmla="*/ 1480457 w 3526971"/>
                <a:gd name="connsiteY27" fmla="*/ 159657 h 812800"/>
                <a:gd name="connsiteX28" fmla="*/ 1524000 w 3526971"/>
                <a:gd name="connsiteY28" fmla="*/ 217714 h 812800"/>
                <a:gd name="connsiteX29" fmla="*/ 1582057 w 3526971"/>
                <a:gd name="connsiteY29" fmla="*/ 246743 h 812800"/>
                <a:gd name="connsiteX30" fmla="*/ 1625600 w 3526971"/>
                <a:gd name="connsiteY30" fmla="*/ 275771 h 812800"/>
                <a:gd name="connsiteX31" fmla="*/ 1756228 w 3526971"/>
                <a:gd name="connsiteY31" fmla="*/ 333829 h 812800"/>
                <a:gd name="connsiteX32" fmla="*/ 2017486 w 3526971"/>
                <a:gd name="connsiteY32" fmla="*/ 362857 h 812800"/>
                <a:gd name="connsiteX33" fmla="*/ 2249714 w 3526971"/>
                <a:gd name="connsiteY33" fmla="*/ 406400 h 812800"/>
                <a:gd name="connsiteX34" fmla="*/ 2293257 w 3526971"/>
                <a:gd name="connsiteY34" fmla="*/ 420914 h 812800"/>
                <a:gd name="connsiteX35" fmla="*/ 2322286 w 3526971"/>
                <a:gd name="connsiteY35" fmla="*/ 464457 h 812800"/>
                <a:gd name="connsiteX36" fmla="*/ 2380343 w 3526971"/>
                <a:gd name="connsiteY36" fmla="*/ 638629 h 812800"/>
                <a:gd name="connsiteX37" fmla="*/ 2540000 w 3526971"/>
                <a:gd name="connsiteY37" fmla="*/ 624114 h 812800"/>
                <a:gd name="connsiteX38" fmla="*/ 2554514 w 3526971"/>
                <a:gd name="connsiteY38" fmla="*/ 566057 h 812800"/>
                <a:gd name="connsiteX39" fmla="*/ 2583543 w 3526971"/>
                <a:gd name="connsiteY39" fmla="*/ 508000 h 812800"/>
                <a:gd name="connsiteX40" fmla="*/ 2627086 w 3526971"/>
                <a:gd name="connsiteY40" fmla="*/ 406400 h 812800"/>
                <a:gd name="connsiteX41" fmla="*/ 2670628 w 3526971"/>
                <a:gd name="connsiteY41" fmla="*/ 377371 h 812800"/>
                <a:gd name="connsiteX42" fmla="*/ 2714171 w 3526971"/>
                <a:gd name="connsiteY42" fmla="*/ 275771 h 812800"/>
                <a:gd name="connsiteX43" fmla="*/ 2888343 w 3526971"/>
                <a:gd name="connsiteY43" fmla="*/ 203200 h 812800"/>
                <a:gd name="connsiteX44" fmla="*/ 3018971 w 3526971"/>
                <a:gd name="connsiteY44" fmla="*/ 217714 h 812800"/>
                <a:gd name="connsiteX45" fmla="*/ 3077028 w 3526971"/>
                <a:gd name="connsiteY45" fmla="*/ 304800 h 812800"/>
                <a:gd name="connsiteX46" fmla="*/ 3120571 w 3526971"/>
                <a:gd name="connsiteY46" fmla="*/ 348343 h 812800"/>
                <a:gd name="connsiteX47" fmla="*/ 3164114 w 3526971"/>
                <a:gd name="connsiteY47" fmla="*/ 377371 h 812800"/>
                <a:gd name="connsiteX48" fmla="*/ 3236686 w 3526971"/>
                <a:gd name="connsiteY48" fmla="*/ 435429 h 812800"/>
                <a:gd name="connsiteX49" fmla="*/ 3280228 w 3526971"/>
                <a:gd name="connsiteY49" fmla="*/ 464457 h 812800"/>
                <a:gd name="connsiteX50" fmla="*/ 3323771 w 3526971"/>
                <a:gd name="connsiteY50" fmla="*/ 508000 h 812800"/>
                <a:gd name="connsiteX51" fmla="*/ 3352800 w 3526971"/>
                <a:gd name="connsiteY51" fmla="*/ 551543 h 812800"/>
                <a:gd name="connsiteX52" fmla="*/ 3526971 w 3526971"/>
                <a:gd name="connsiteY52" fmla="*/ 566057 h 8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26971" h="812800">
                  <a:moveTo>
                    <a:pt x="0" y="464457"/>
                  </a:moveTo>
                  <a:cubicBezTo>
                    <a:pt x="24190" y="445105"/>
                    <a:pt x="46301" y="422819"/>
                    <a:pt x="72571" y="406400"/>
                  </a:cubicBezTo>
                  <a:cubicBezTo>
                    <a:pt x="85545" y="398291"/>
                    <a:pt x="102830" y="399477"/>
                    <a:pt x="116114" y="391886"/>
                  </a:cubicBezTo>
                  <a:cubicBezTo>
                    <a:pt x="231250" y="326094"/>
                    <a:pt x="116794" y="362687"/>
                    <a:pt x="232228" y="333829"/>
                  </a:cubicBezTo>
                  <a:cubicBezTo>
                    <a:pt x="251581" y="319315"/>
                    <a:pt x="266377" y="293964"/>
                    <a:pt x="290286" y="290286"/>
                  </a:cubicBezTo>
                  <a:cubicBezTo>
                    <a:pt x="367452" y="278414"/>
                    <a:pt x="418752" y="299418"/>
                    <a:pt x="478971" y="333829"/>
                  </a:cubicBezTo>
                  <a:cubicBezTo>
                    <a:pt x="494117" y="342484"/>
                    <a:pt x="508000" y="353181"/>
                    <a:pt x="522514" y="362857"/>
                  </a:cubicBezTo>
                  <a:cubicBezTo>
                    <a:pt x="569155" y="432818"/>
                    <a:pt x="546502" y="385934"/>
                    <a:pt x="566057" y="493486"/>
                  </a:cubicBezTo>
                  <a:cubicBezTo>
                    <a:pt x="570470" y="517757"/>
                    <a:pt x="574588" y="542124"/>
                    <a:pt x="580571" y="566057"/>
                  </a:cubicBezTo>
                  <a:cubicBezTo>
                    <a:pt x="584282" y="580900"/>
                    <a:pt x="584268" y="598782"/>
                    <a:pt x="595086" y="609600"/>
                  </a:cubicBezTo>
                  <a:cubicBezTo>
                    <a:pt x="605904" y="620418"/>
                    <a:pt x="624114" y="619276"/>
                    <a:pt x="638628" y="624114"/>
                  </a:cubicBezTo>
                  <a:cubicBezTo>
                    <a:pt x="653142" y="633790"/>
                    <a:pt x="666230" y="646058"/>
                    <a:pt x="682171" y="653143"/>
                  </a:cubicBezTo>
                  <a:cubicBezTo>
                    <a:pt x="710133" y="665570"/>
                    <a:pt x="769257" y="682171"/>
                    <a:pt x="769257" y="682171"/>
                  </a:cubicBezTo>
                  <a:cubicBezTo>
                    <a:pt x="793447" y="677333"/>
                    <a:pt x="822355" y="682803"/>
                    <a:pt x="841828" y="667657"/>
                  </a:cubicBezTo>
                  <a:cubicBezTo>
                    <a:pt x="869367" y="646238"/>
                    <a:pt x="875216" y="605241"/>
                    <a:pt x="899886" y="580571"/>
                  </a:cubicBezTo>
                  <a:lnTo>
                    <a:pt x="943428" y="537029"/>
                  </a:lnTo>
                  <a:cubicBezTo>
                    <a:pt x="1020068" y="562575"/>
                    <a:pt x="974242" y="543057"/>
                    <a:pt x="1074057" y="609600"/>
                  </a:cubicBezTo>
                  <a:cubicBezTo>
                    <a:pt x="1088571" y="619276"/>
                    <a:pt x="1107133" y="624674"/>
                    <a:pt x="1117600" y="638629"/>
                  </a:cubicBezTo>
                  <a:cubicBezTo>
                    <a:pt x="1217668" y="772052"/>
                    <a:pt x="1183050" y="711470"/>
                    <a:pt x="1233714" y="812800"/>
                  </a:cubicBezTo>
                  <a:cubicBezTo>
                    <a:pt x="1248228" y="798286"/>
                    <a:pt x="1267073" y="787079"/>
                    <a:pt x="1277257" y="769257"/>
                  </a:cubicBezTo>
                  <a:cubicBezTo>
                    <a:pt x="1287154" y="751937"/>
                    <a:pt x="1288950" y="730947"/>
                    <a:pt x="1291771" y="711200"/>
                  </a:cubicBezTo>
                  <a:cubicBezTo>
                    <a:pt x="1319835" y="514751"/>
                    <a:pt x="1287126" y="623538"/>
                    <a:pt x="1320800" y="522514"/>
                  </a:cubicBezTo>
                  <a:cubicBezTo>
                    <a:pt x="1325638" y="483809"/>
                    <a:pt x="1332719" y="445319"/>
                    <a:pt x="1335314" y="406400"/>
                  </a:cubicBezTo>
                  <a:cubicBezTo>
                    <a:pt x="1342401" y="300088"/>
                    <a:pt x="1338477" y="193028"/>
                    <a:pt x="1349828" y="87086"/>
                  </a:cubicBezTo>
                  <a:cubicBezTo>
                    <a:pt x="1353088" y="56661"/>
                    <a:pt x="1378857" y="0"/>
                    <a:pt x="1378857" y="0"/>
                  </a:cubicBezTo>
                  <a:cubicBezTo>
                    <a:pt x="1388533" y="14514"/>
                    <a:pt x="1400085" y="27941"/>
                    <a:pt x="1407886" y="43543"/>
                  </a:cubicBezTo>
                  <a:cubicBezTo>
                    <a:pt x="1419538" y="66846"/>
                    <a:pt x="1423106" y="94020"/>
                    <a:pt x="1436914" y="116114"/>
                  </a:cubicBezTo>
                  <a:cubicBezTo>
                    <a:pt x="1447793" y="133520"/>
                    <a:pt x="1467099" y="144072"/>
                    <a:pt x="1480457" y="159657"/>
                  </a:cubicBezTo>
                  <a:cubicBezTo>
                    <a:pt x="1496200" y="178024"/>
                    <a:pt x="1505633" y="201971"/>
                    <a:pt x="1524000" y="217714"/>
                  </a:cubicBezTo>
                  <a:cubicBezTo>
                    <a:pt x="1540428" y="231795"/>
                    <a:pt x="1563271" y="236008"/>
                    <a:pt x="1582057" y="246743"/>
                  </a:cubicBezTo>
                  <a:cubicBezTo>
                    <a:pt x="1597203" y="255398"/>
                    <a:pt x="1610454" y="267116"/>
                    <a:pt x="1625600" y="275771"/>
                  </a:cubicBezTo>
                  <a:cubicBezTo>
                    <a:pt x="1657200" y="293828"/>
                    <a:pt x="1723487" y="324007"/>
                    <a:pt x="1756228" y="333829"/>
                  </a:cubicBezTo>
                  <a:cubicBezTo>
                    <a:pt x="1830392" y="356078"/>
                    <a:pt x="1958300" y="358304"/>
                    <a:pt x="2017486" y="362857"/>
                  </a:cubicBezTo>
                  <a:cubicBezTo>
                    <a:pt x="2070215" y="371645"/>
                    <a:pt x="2214908" y="394798"/>
                    <a:pt x="2249714" y="406400"/>
                  </a:cubicBezTo>
                  <a:lnTo>
                    <a:pt x="2293257" y="420914"/>
                  </a:lnTo>
                  <a:cubicBezTo>
                    <a:pt x="2302933" y="435428"/>
                    <a:pt x="2318631" y="447400"/>
                    <a:pt x="2322286" y="464457"/>
                  </a:cubicBezTo>
                  <a:cubicBezTo>
                    <a:pt x="2361423" y="647097"/>
                    <a:pt x="2279451" y="604997"/>
                    <a:pt x="2380343" y="638629"/>
                  </a:cubicBezTo>
                  <a:cubicBezTo>
                    <a:pt x="2433562" y="633791"/>
                    <a:pt x="2490672" y="644667"/>
                    <a:pt x="2540000" y="624114"/>
                  </a:cubicBezTo>
                  <a:cubicBezTo>
                    <a:pt x="2558413" y="616442"/>
                    <a:pt x="2547510" y="584735"/>
                    <a:pt x="2554514" y="566057"/>
                  </a:cubicBezTo>
                  <a:cubicBezTo>
                    <a:pt x="2562111" y="545798"/>
                    <a:pt x="2573867" y="527352"/>
                    <a:pt x="2583543" y="508000"/>
                  </a:cubicBezTo>
                  <a:cubicBezTo>
                    <a:pt x="2594647" y="463584"/>
                    <a:pt x="2593674" y="439813"/>
                    <a:pt x="2627086" y="406400"/>
                  </a:cubicBezTo>
                  <a:cubicBezTo>
                    <a:pt x="2639421" y="394065"/>
                    <a:pt x="2656114" y="387047"/>
                    <a:pt x="2670628" y="377371"/>
                  </a:cubicBezTo>
                  <a:cubicBezTo>
                    <a:pt x="2679302" y="351351"/>
                    <a:pt x="2696239" y="293703"/>
                    <a:pt x="2714171" y="275771"/>
                  </a:cubicBezTo>
                  <a:cubicBezTo>
                    <a:pt x="2781114" y="208828"/>
                    <a:pt x="2804490" y="217175"/>
                    <a:pt x="2888343" y="203200"/>
                  </a:cubicBezTo>
                  <a:cubicBezTo>
                    <a:pt x="2931886" y="208038"/>
                    <a:pt x="2980397" y="196943"/>
                    <a:pt x="3018971" y="217714"/>
                  </a:cubicBezTo>
                  <a:cubicBezTo>
                    <a:pt x="3049689" y="234254"/>
                    <a:pt x="3052358" y="280130"/>
                    <a:pt x="3077028" y="304800"/>
                  </a:cubicBezTo>
                  <a:cubicBezTo>
                    <a:pt x="3091542" y="319314"/>
                    <a:pt x="3104802" y="335202"/>
                    <a:pt x="3120571" y="348343"/>
                  </a:cubicBezTo>
                  <a:cubicBezTo>
                    <a:pt x="3133972" y="359510"/>
                    <a:pt x="3150159" y="366905"/>
                    <a:pt x="3164114" y="377371"/>
                  </a:cubicBezTo>
                  <a:cubicBezTo>
                    <a:pt x="3188897" y="395959"/>
                    <a:pt x="3211903" y="416841"/>
                    <a:pt x="3236686" y="435429"/>
                  </a:cubicBezTo>
                  <a:cubicBezTo>
                    <a:pt x="3250641" y="445895"/>
                    <a:pt x="3266827" y="453290"/>
                    <a:pt x="3280228" y="464457"/>
                  </a:cubicBezTo>
                  <a:cubicBezTo>
                    <a:pt x="3295997" y="477598"/>
                    <a:pt x="3310630" y="492231"/>
                    <a:pt x="3323771" y="508000"/>
                  </a:cubicBezTo>
                  <a:cubicBezTo>
                    <a:pt x="3334938" y="521401"/>
                    <a:pt x="3338286" y="541867"/>
                    <a:pt x="3352800" y="551543"/>
                  </a:cubicBezTo>
                  <a:cubicBezTo>
                    <a:pt x="3388652" y="575444"/>
                    <a:pt x="3506849" y="566057"/>
                    <a:pt x="3526971" y="566057"/>
                  </a:cubicBezTo>
                </a:path>
              </a:pathLst>
            </a:custGeom>
            <a:noFill/>
            <a:ln w="508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6794615" y="4408053"/>
              <a:ext cx="319088" cy="18466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5610891" y="4779380"/>
              <a:ext cx="319088" cy="18466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4805605" y="4303735"/>
              <a:ext cx="319088" cy="18466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3735069" y="4792400"/>
              <a:ext cx="319088" cy="18466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Lightning Bolt 35"/>
          <p:cNvSpPr/>
          <p:nvPr/>
        </p:nvSpPr>
        <p:spPr>
          <a:xfrm rot="11083742">
            <a:off x="3732264" y="4227232"/>
            <a:ext cx="984304" cy="595086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Lightning Bolt 34"/>
          <p:cNvSpPr/>
          <p:nvPr/>
        </p:nvSpPr>
        <p:spPr>
          <a:xfrm rot="5896277">
            <a:off x="3641245" y="3800956"/>
            <a:ext cx="984304" cy="718783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Pie 32"/>
          <p:cNvSpPr/>
          <p:nvPr/>
        </p:nvSpPr>
        <p:spPr>
          <a:xfrm rot="2932812">
            <a:off x="3222483" y="3561839"/>
            <a:ext cx="1506071" cy="1525106"/>
          </a:xfrm>
          <a:prstGeom prst="pi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890140" y="3696310"/>
            <a:ext cx="217714" cy="203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0" name="Rectangle 39"/>
          <p:cNvSpPr/>
          <p:nvPr/>
        </p:nvSpPr>
        <p:spPr>
          <a:xfrm>
            <a:off x="3048000" y="3696310"/>
            <a:ext cx="4934857" cy="12677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22222E-6 L 0.25 -2.22222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0.25 -1.48148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0.25 4.44444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7037E-6 L 0.25 -3.7037E-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36" grpId="2" animBg="1"/>
      <p:bldP spid="35" grpId="0" animBg="1"/>
      <p:bldP spid="35" grpId="1" animBg="1"/>
      <p:bldP spid="35" grpId="2" animBg="1"/>
      <p:bldP spid="33" grpId="0" animBg="1"/>
      <p:bldP spid="33" grpId="1" animBg="1"/>
      <p:bldP spid="33" grpId="2" animBg="1"/>
      <p:bldP spid="34" grpId="0" animBg="1"/>
      <p:bldP spid="34" grpId="1" animBg="1"/>
      <p:bldP spid="34" grpId="2" animBg="1"/>
      <p:bldP spid="4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Glycocalyx</a:t>
            </a:r>
            <a:r>
              <a:rPr lang="en-US" dirty="0"/>
              <a:t> - Fluids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Various types </a:t>
            </a:r>
            <a:r>
              <a:rPr lang="en-US" dirty="0" smtClean="0"/>
              <a:t>of endothelial </a:t>
            </a:r>
            <a:r>
              <a:rPr lang="en-US" dirty="0"/>
              <a:t>receptors for natriuretic peptides are all connected </a:t>
            </a:r>
            <a:r>
              <a:rPr lang="en-US" dirty="0" smtClean="0"/>
              <a:t>to the </a:t>
            </a:r>
            <a:r>
              <a:rPr lang="en-US" dirty="0"/>
              <a:t>intracellular cGMP </a:t>
            </a:r>
            <a:r>
              <a:rPr lang="en-US" dirty="0" smtClean="0"/>
              <a:t>cascade</a:t>
            </a:r>
          </a:p>
          <a:p>
            <a:r>
              <a:rPr lang="en-US" dirty="0" smtClean="0"/>
              <a:t>Interestingly</a:t>
            </a:r>
            <a:r>
              <a:rPr lang="en-US" dirty="0"/>
              <a:t>, the elevation of </a:t>
            </a:r>
            <a:r>
              <a:rPr lang="en-US" dirty="0" smtClean="0"/>
              <a:t>endothelial cGMP </a:t>
            </a:r>
            <a:r>
              <a:rPr lang="en-US" dirty="0"/>
              <a:t>levels generally seems to induce microvascular </a:t>
            </a:r>
            <a:r>
              <a:rPr lang="en-US" dirty="0" smtClean="0"/>
              <a:t>fluid leakage</a:t>
            </a:r>
          </a:p>
          <a:p>
            <a:r>
              <a:rPr lang="en-US" dirty="0" smtClean="0"/>
              <a:t>This </a:t>
            </a:r>
            <a:r>
              <a:rPr lang="en-US" dirty="0"/>
              <a:t>could be based on the shedding of the </a:t>
            </a:r>
            <a:r>
              <a:rPr lang="en-US" dirty="0" err="1"/>
              <a:t>glycocalyx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68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Tight Junctions – two properties</a:t>
            </a:r>
          </a:p>
          <a:p>
            <a:r>
              <a:rPr lang="en-US" dirty="0" smtClean="0"/>
              <a:t>First </a:t>
            </a:r>
            <a:r>
              <a:rPr lang="en-US" dirty="0"/>
              <a:t>allows selected </a:t>
            </a:r>
            <a:r>
              <a:rPr lang="en-US" dirty="0" err="1"/>
              <a:t>paracellular</a:t>
            </a:r>
            <a:r>
              <a:rPr lang="en-US" dirty="0"/>
              <a:t> passage </a:t>
            </a:r>
            <a:r>
              <a:rPr lang="en-US" dirty="0" smtClean="0"/>
              <a:t>of ions</a:t>
            </a:r>
            <a:r>
              <a:rPr lang="en-US" dirty="0"/>
              <a:t>, water, and other molecules (gate function</a:t>
            </a:r>
            <a:r>
              <a:rPr lang="en-US" dirty="0" smtClean="0"/>
              <a:t>)</a:t>
            </a:r>
          </a:p>
          <a:p>
            <a:r>
              <a:rPr lang="en-US" dirty="0"/>
              <a:t>S</a:t>
            </a:r>
            <a:r>
              <a:rPr lang="en-US" dirty="0" smtClean="0"/>
              <a:t>econd </a:t>
            </a:r>
            <a:r>
              <a:rPr lang="en-US" dirty="0"/>
              <a:t>allows no </a:t>
            </a:r>
            <a:r>
              <a:rPr lang="en-US" dirty="0" smtClean="0"/>
              <a:t>passage but </a:t>
            </a:r>
            <a:r>
              <a:rPr lang="en-US" dirty="0"/>
              <a:t>maintains cell polarity (fence function)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5576582" y="5217459"/>
            <a:ext cx="635959" cy="185384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41089" y="4429319"/>
            <a:ext cx="5535493" cy="1762417"/>
            <a:chOff x="2630929" y="2649923"/>
            <a:chExt cx="6010835" cy="2568388"/>
          </a:xfrm>
        </p:grpSpPr>
        <p:sp>
          <p:nvSpPr>
            <p:cNvPr id="12" name="Rounded Rectangle 11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Cloud 12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212541" y="4429696"/>
            <a:ext cx="5535493" cy="1762417"/>
            <a:chOff x="2630929" y="2649923"/>
            <a:chExt cx="6010835" cy="2568388"/>
          </a:xfrm>
        </p:grpSpPr>
        <p:sp>
          <p:nvSpPr>
            <p:cNvPr id="15" name="Rounded Rectangle 14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loud 15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676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Fluids – Shear force and </a:t>
            </a:r>
            <a:r>
              <a:rPr lang="en-US" dirty="0" err="1" smtClean="0"/>
              <a:t>mechanotransduction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34133" y="4042606"/>
            <a:ext cx="157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17453" y="5422953"/>
            <a:ext cx="10374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Smooth</a:t>
            </a:r>
          </a:p>
          <a:p>
            <a:r>
              <a:rPr lang="en-US" dirty="0" smtClean="0"/>
              <a:t>Muscle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959429" y="3678589"/>
            <a:ext cx="7440065" cy="2562554"/>
            <a:chOff x="1959429" y="2649923"/>
            <a:chExt cx="7982857" cy="3591220"/>
          </a:xfrm>
        </p:grpSpPr>
        <p:sp>
          <p:nvSpPr>
            <p:cNvPr id="6" name="Oval 5"/>
            <p:cNvSpPr/>
            <p:nvPr/>
          </p:nvSpPr>
          <p:spPr>
            <a:xfrm>
              <a:off x="1959429" y="5094514"/>
              <a:ext cx="7982857" cy="1146629"/>
            </a:xfrm>
            <a:prstGeom prst="ellipse">
              <a:avLst/>
            </a:prstGeom>
            <a:solidFill>
              <a:srgbClr val="99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Cloud 4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Oval 9"/>
          <p:cNvSpPr/>
          <p:nvPr/>
        </p:nvSpPr>
        <p:spPr>
          <a:xfrm>
            <a:off x="5584769" y="3678589"/>
            <a:ext cx="960445" cy="548683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Ca2</a:t>
            </a:r>
            <a:r>
              <a:rPr lang="en-US" sz="1600" dirty="0" smtClean="0"/>
              <a:t>+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4196807" y="3871222"/>
            <a:ext cx="1189529" cy="263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L-arginine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3" name="Straight Arrow Connector 12"/>
          <p:cNvCxnSpPr>
            <a:endCxn id="14" idx="0"/>
          </p:cNvCxnSpPr>
          <p:nvPr/>
        </p:nvCxnSpPr>
        <p:spPr>
          <a:xfrm>
            <a:off x="4597270" y="4184970"/>
            <a:ext cx="0" cy="62885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86621" y="4813825"/>
            <a:ext cx="1621297" cy="263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 + </a:t>
            </a:r>
            <a:r>
              <a:rPr lang="en-US" dirty="0" err="1" smtClean="0">
                <a:solidFill>
                  <a:schemeClr val="bg1"/>
                </a:solidFill>
              </a:rPr>
              <a:t>citrulline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48348" y="4245720"/>
            <a:ext cx="626288" cy="263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86621" y="5624658"/>
            <a:ext cx="518720" cy="263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</a:t>
            </a:r>
            <a:endParaRPr lang="en-US" dirty="0"/>
          </a:p>
        </p:txBody>
      </p:sp>
      <p:cxnSp>
        <p:nvCxnSpPr>
          <p:cNvPr id="20" name="Straight Arrow Connector 19"/>
          <p:cNvCxnSpPr>
            <a:endCxn id="18" idx="0"/>
          </p:cNvCxnSpPr>
          <p:nvPr/>
        </p:nvCxnSpPr>
        <p:spPr>
          <a:xfrm flipH="1">
            <a:off x="4045981" y="5118389"/>
            <a:ext cx="348379" cy="506269"/>
          </a:xfrm>
          <a:prstGeom prst="straightConnector1">
            <a:avLst/>
          </a:prstGeom>
          <a:ln w="222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305340" y="5756428"/>
            <a:ext cx="969296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317192" y="5572153"/>
            <a:ext cx="535154" cy="263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GC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679461" y="5900293"/>
            <a:ext cx="578480" cy="263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GTP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802423" y="5576433"/>
            <a:ext cx="823497" cy="263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cGMP</a:t>
            </a:r>
            <a:endParaRPr lang="en-US" dirty="0"/>
          </a:p>
        </p:txBody>
      </p:sp>
      <p:sp>
        <p:nvSpPr>
          <p:cNvPr id="29" name="Bent Arrow 28"/>
          <p:cNvSpPr/>
          <p:nvPr/>
        </p:nvSpPr>
        <p:spPr>
          <a:xfrm>
            <a:off x="5936670" y="5663364"/>
            <a:ext cx="865753" cy="176610"/>
          </a:xfrm>
          <a:prstGeom prst="ben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Curved Connector 11"/>
          <p:cNvCxnSpPr/>
          <p:nvPr/>
        </p:nvCxnSpPr>
        <p:spPr>
          <a:xfrm rot="5400000">
            <a:off x="5312060" y="4139895"/>
            <a:ext cx="277842" cy="267577"/>
          </a:xfrm>
          <a:prstGeom prst="curvedConnector3">
            <a:avLst>
              <a:gd name="adj1" fmla="val 105914"/>
            </a:avLst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Notched Right Arrow 21"/>
          <p:cNvSpPr/>
          <p:nvPr/>
        </p:nvSpPr>
        <p:spPr>
          <a:xfrm>
            <a:off x="2585271" y="2029706"/>
            <a:ext cx="3467847" cy="114596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Shear Force</a:t>
            </a:r>
            <a:endParaRPr lang="en-US" sz="2800" b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2735180" y="2356165"/>
            <a:ext cx="6024081" cy="1495177"/>
            <a:chOff x="2391396" y="3509865"/>
            <a:chExt cx="6402980" cy="1495424"/>
          </a:xfrm>
        </p:grpSpPr>
        <p:sp>
          <p:nvSpPr>
            <p:cNvPr id="27" name="Rectangle 26"/>
            <p:cNvSpPr/>
            <p:nvPr/>
          </p:nvSpPr>
          <p:spPr>
            <a:xfrm>
              <a:off x="2484841" y="4708034"/>
              <a:ext cx="128494" cy="26573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960016" y="4739553"/>
              <a:ext cx="128494" cy="26573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552430" y="4739553"/>
              <a:ext cx="128494" cy="26573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261111" y="4690710"/>
              <a:ext cx="128494" cy="26573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944867" y="4711552"/>
              <a:ext cx="128494" cy="26573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712797" y="4667262"/>
              <a:ext cx="128494" cy="26573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233736" y="4727839"/>
              <a:ext cx="128494" cy="26573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697745" y="4683549"/>
              <a:ext cx="128494" cy="26573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000216" y="4739553"/>
              <a:ext cx="128494" cy="26573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523868" y="4697348"/>
              <a:ext cx="128494" cy="26573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3824798" y="4193771"/>
              <a:ext cx="637096" cy="578357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2402531" y="3913059"/>
              <a:ext cx="523556" cy="829516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 39"/>
            <p:cNvSpPr/>
            <p:nvPr/>
          </p:nvSpPr>
          <p:spPr>
            <a:xfrm>
              <a:off x="4426205" y="3789913"/>
              <a:ext cx="386532" cy="947092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5846513" y="3509866"/>
              <a:ext cx="706721" cy="1251374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5032747" y="3868433"/>
              <a:ext cx="861821" cy="883191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6498638" y="4176162"/>
              <a:ext cx="945074" cy="514263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7061301" y="3534631"/>
              <a:ext cx="706721" cy="1204922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7487259" y="3868433"/>
              <a:ext cx="1307117" cy="804669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2714647" y="3580092"/>
              <a:ext cx="1390994" cy="1203760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3420674" y="3509865"/>
              <a:ext cx="706721" cy="1250005"/>
            </a:xfrm>
            <a:custGeom>
              <a:avLst/>
              <a:gdLst>
                <a:gd name="connsiteX0" fmla="*/ 0 w 443753"/>
                <a:gd name="connsiteY0" fmla="*/ 94129 h 759767"/>
                <a:gd name="connsiteX1" fmla="*/ 13447 w 443753"/>
                <a:gd name="connsiteY1" fmla="*/ 268941 h 759767"/>
                <a:gd name="connsiteX2" fmla="*/ 53789 w 443753"/>
                <a:gd name="connsiteY2" fmla="*/ 282388 h 759767"/>
                <a:gd name="connsiteX3" fmla="*/ 174812 w 443753"/>
                <a:gd name="connsiteY3" fmla="*/ 295835 h 759767"/>
                <a:gd name="connsiteX4" fmla="*/ 174812 w 443753"/>
                <a:gd name="connsiteY4" fmla="*/ 524435 h 759767"/>
                <a:gd name="connsiteX5" fmla="*/ 161365 w 443753"/>
                <a:gd name="connsiteY5" fmla="*/ 564776 h 759767"/>
                <a:gd name="connsiteX6" fmla="*/ 121024 w 443753"/>
                <a:gd name="connsiteY6" fmla="*/ 645459 h 759767"/>
                <a:gd name="connsiteX7" fmla="*/ 134471 w 443753"/>
                <a:gd name="connsiteY7" fmla="*/ 753035 h 759767"/>
                <a:gd name="connsiteX8" fmla="*/ 121024 w 443753"/>
                <a:gd name="connsiteY8" fmla="*/ 712694 h 759767"/>
                <a:gd name="connsiteX9" fmla="*/ 134471 w 443753"/>
                <a:gd name="connsiteY9" fmla="*/ 591671 h 759767"/>
                <a:gd name="connsiteX10" fmla="*/ 174812 w 443753"/>
                <a:gd name="connsiteY10" fmla="*/ 457200 h 759767"/>
                <a:gd name="connsiteX11" fmla="*/ 188259 w 443753"/>
                <a:gd name="connsiteY11" fmla="*/ 416859 h 759767"/>
                <a:gd name="connsiteX12" fmla="*/ 215153 w 443753"/>
                <a:gd name="connsiteY12" fmla="*/ 376518 h 759767"/>
                <a:gd name="connsiteX13" fmla="*/ 228600 w 443753"/>
                <a:gd name="connsiteY13" fmla="*/ 336176 h 759767"/>
                <a:gd name="connsiteX14" fmla="*/ 255495 w 443753"/>
                <a:gd name="connsiteY14" fmla="*/ 309282 h 759767"/>
                <a:gd name="connsiteX15" fmla="*/ 268942 w 443753"/>
                <a:gd name="connsiteY15" fmla="*/ 255494 h 759767"/>
                <a:gd name="connsiteX16" fmla="*/ 295836 w 443753"/>
                <a:gd name="connsiteY16" fmla="*/ 215153 h 759767"/>
                <a:gd name="connsiteX17" fmla="*/ 282389 w 443753"/>
                <a:gd name="connsiteY17" fmla="*/ 121024 h 759767"/>
                <a:gd name="connsiteX18" fmla="*/ 322730 w 443753"/>
                <a:gd name="connsiteY18" fmla="*/ 107576 h 759767"/>
                <a:gd name="connsiteX19" fmla="*/ 349624 w 443753"/>
                <a:gd name="connsiteY19" fmla="*/ 67235 h 759767"/>
                <a:gd name="connsiteX20" fmla="*/ 430306 w 443753"/>
                <a:gd name="connsiteY20" fmla="*/ 40341 h 759767"/>
                <a:gd name="connsiteX21" fmla="*/ 443753 w 443753"/>
                <a:gd name="connsiteY21" fmla="*/ 0 h 75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43753" h="759767">
                  <a:moveTo>
                    <a:pt x="0" y="94129"/>
                  </a:moveTo>
                  <a:cubicBezTo>
                    <a:pt x="4482" y="152400"/>
                    <a:pt x="-2609" y="212747"/>
                    <a:pt x="13447" y="268941"/>
                  </a:cubicBezTo>
                  <a:cubicBezTo>
                    <a:pt x="17341" y="282570"/>
                    <a:pt x="39807" y="280058"/>
                    <a:pt x="53789" y="282388"/>
                  </a:cubicBezTo>
                  <a:cubicBezTo>
                    <a:pt x="93826" y="289061"/>
                    <a:pt x="134471" y="291353"/>
                    <a:pt x="174812" y="295835"/>
                  </a:cubicBezTo>
                  <a:cubicBezTo>
                    <a:pt x="206596" y="391187"/>
                    <a:pt x="196183" y="342780"/>
                    <a:pt x="174812" y="524435"/>
                  </a:cubicBezTo>
                  <a:cubicBezTo>
                    <a:pt x="173156" y="538512"/>
                    <a:pt x="167704" y="552098"/>
                    <a:pt x="161365" y="564776"/>
                  </a:cubicBezTo>
                  <a:cubicBezTo>
                    <a:pt x="109230" y="669046"/>
                    <a:pt x="154823" y="544062"/>
                    <a:pt x="121024" y="645459"/>
                  </a:cubicBezTo>
                  <a:cubicBezTo>
                    <a:pt x="125506" y="681318"/>
                    <a:pt x="145899" y="787318"/>
                    <a:pt x="134471" y="753035"/>
                  </a:cubicBezTo>
                  <a:lnTo>
                    <a:pt x="121024" y="712694"/>
                  </a:lnTo>
                  <a:cubicBezTo>
                    <a:pt x="125506" y="672353"/>
                    <a:pt x="128299" y="631788"/>
                    <a:pt x="134471" y="591671"/>
                  </a:cubicBezTo>
                  <a:cubicBezTo>
                    <a:pt x="140278" y="553927"/>
                    <a:pt x="164339" y="488618"/>
                    <a:pt x="174812" y="457200"/>
                  </a:cubicBezTo>
                  <a:cubicBezTo>
                    <a:pt x="179294" y="443753"/>
                    <a:pt x="180396" y="428653"/>
                    <a:pt x="188259" y="416859"/>
                  </a:cubicBezTo>
                  <a:lnTo>
                    <a:pt x="215153" y="376518"/>
                  </a:lnTo>
                  <a:cubicBezTo>
                    <a:pt x="219635" y="363071"/>
                    <a:pt x="221307" y="348331"/>
                    <a:pt x="228600" y="336176"/>
                  </a:cubicBezTo>
                  <a:cubicBezTo>
                    <a:pt x="235123" y="325305"/>
                    <a:pt x="249825" y="320622"/>
                    <a:pt x="255495" y="309282"/>
                  </a:cubicBezTo>
                  <a:cubicBezTo>
                    <a:pt x="263760" y="292752"/>
                    <a:pt x="261662" y="272481"/>
                    <a:pt x="268942" y="255494"/>
                  </a:cubicBezTo>
                  <a:cubicBezTo>
                    <a:pt x="275308" y="240639"/>
                    <a:pt x="286871" y="228600"/>
                    <a:pt x="295836" y="215153"/>
                  </a:cubicBezTo>
                  <a:cubicBezTo>
                    <a:pt x="291354" y="183777"/>
                    <a:pt x="274702" y="151773"/>
                    <a:pt x="282389" y="121024"/>
                  </a:cubicBezTo>
                  <a:cubicBezTo>
                    <a:pt x="285827" y="107273"/>
                    <a:pt x="311662" y="116431"/>
                    <a:pt x="322730" y="107576"/>
                  </a:cubicBezTo>
                  <a:cubicBezTo>
                    <a:pt x="335350" y="97480"/>
                    <a:pt x="335919" y="75800"/>
                    <a:pt x="349624" y="67235"/>
                  </a:cubicBezTo>
                  <a:cubicBezTo>
                    <a:pt x="373664" y="52210"/>
                    <a:pt x="430306" y="40341"/>
                    <a:pt x="430306" y="40341"/>
                  </a:cubicBezTo>
                  <a:lnTo>
                    <a:pt x="443753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2391396" y="3783000"/>
              <a:ext cx="5617054" cy="944839"/>
            </a:xfrm>
            <a:custGeom>
              <a:avLst/>
              <a:gdLst>
                <a:gd name="connsiteX0" fmla="*/ 0 w 3526971"/>
                <a:gd name="connsiteY0" fmla="*/ 464457 h 812800"/>
                <a:gd name="connsiteX1" fmla="*/ 72571 w 3526971"/>
                <a:gd name="connsiteY1" fmla="*/ 406400 h 812800"/>
                <a:gd name="connsiteX2" fmla="*/ 116114 w 3526971"/>
                <a:gd name="connsiteY2" fmla="*/ 391886 h 812800"/>
                <a:gd name="connsiteX3" fmla="*/ 232228 w 3526971"/>
                <a:gd name="connsiteY3" fmla="*/ 333829 h 812800"/>
                <a:gd name="connsiteX4" fmla="*/ 290286 w 3526971"/>
                <a:gd name="connsiteY4" fmla="*/ 290286 h 812800"/>
                <a:gd name="connsiteX5" fmla="*/ 478971 w 3526971"/>
                <a:gd name="connsiteY5" fmla="*/ 333829 h 812800"/>
                <a:gd name="connsiteX6" fmla="*/ 522514 w 3526971"/>
                <a:gd name="connsiteY6" fmla="*/ 362857 h 812800"/>
                <a:gd name="connsiteX7" fmla="*/ 566057 w 3526971"/>
                <a:gd name="connsiteY7" fmla="*/ 493486 h 812800"/>
                <a:gd name="connsiteX8" fmla="*/ 580571 w 3526971"/>
                <a:gd name="connsiteY8" fmla="*/ 566057 h 812800"/>
                <a:gd name="connsiteX9" fmla="*/ 595086 w 3526971"/>
                <a:gd name="connsiteY9" fmla="*/ 609600 h 812800"/>
                <a:gd name="connsiteX10" fmla="*/ 638628 w 3526971"/>
                <a:gd name="connsiteY10" fmla="*/ 624114 h 812800"/>
                <a:gd name="connsiteX11" fmla="*/ 682171 w 3526971"/>
                <a:gd name="connsiteY11" fmla="*/ 653143 h 812800"/>
                <a:gd name="connsiteX12" fmla="*/ 769257 w 3526971"/>
                <a:gd name="connsiteY12" fmla="*/ 682171 h 812800"/>
                <a:gd name="connsiteX13" fmla="*/ 841828 w 3526971"/>
                <a:gd name="connsiteY13" fmla="*/ 667657 h 812800"/>
                <a:gd name="connsiteX14" fmla="*/ 899886 w 3526971"/>
                <a:gd name="connsiteY14" fmla="*/ 580571 h 812800"/>
                <a:gd name="connsiteX15" fmla="*/ 943428 w 3526971"/>
                <a:gd name="connsiteY15" fmla="*/ 537029 h 812800"/>
                <a:gd name="connsiteX16" fmla="*/ 1074057 w 3526971"/>
                <a:gd name="connsiteY16" fmla="*/ 609600 h 812800"/>
                <a:gd name="connsiteX17" fmla="*/ 1117600 w 3526971"/>
                <a:gd name="connsiteY17" fmla="*/ 638629 h 812800"/>
                <a:gd name="connsiteX18" fmla="*/ 1233714 w 3526971"/>
                <a:gd name="connsiteY18" fmla="*/ 812800 h 812800"/>
                <a:gd name="connsiteX19" fmla="*/ 1277257 w 3526971"/>
                <a:gd name="connsiteY19" fmla="*/ 769257 h 812800"/>
                <a:gd name="connsiteX20" fmla="*/ 1291771 w 3526971"/>
                <a:gd name="connsiteY20" fmla="*/ 711200 h 812800"/>
                <a:gd name="connsiteX21" fmla="*/ 1320800 w 3526971"/>
                <a:gd name="connsiteY21" fmla="*/ 522514 h 812800"/>
                <a:gd name="connsiteX22" fmla="*/ 1335314 w 3526971"/>
                <a:gd name="connsiteY22" fmla="*/ 406400 h 812800"/>
                <a:gd name="connsiteX23" fmla="*/ 1349828 w 3526971"/>
                <a:gd name="connsiteY23" fmla="*/ 87086 h 812800"/>
                <a:gd name="connsiteX24" fmla="*/ 1378857 w 3526971"/>
                <a:gd name="connsiteY24" fmla="*/ 0 h 812800"/>
                <a:gd name="connsiteX25" fmla="*/ 1407886 w 3526971"/>
                <a:gd name="connsiteY25" fmla="*/ 43543 h 812800"/>
                <a:gd name="connsiteX26" fmla="*/ 1436914 w 3526971"/>
                <a:gd name="connsiteY26" fmla="*/ 116114 h 812800"/>
                <a:gd name="connsiteX27" fmla="*/ 1480457 w 3526971"/>
                <a:gd name="connsiteY27" fmla="*/ 159657 h 812800"/>
                <a:gd name="connsiteX28" fmla="*/ 1524000 w 3526971"/>
                <a:gd name="connsiteY28" fmla="*/ 217714 h 812800"/>
                <a:gd name="connsiteX29" fmla="*/ 1582057 w 3526971"/>
                <a:gd name="connsiteY29" fmla="*/ 246743 h 812800"/>
                <a:gd name="connsiteX30" fmla="*/ 1625600 w 3526971"/>
                <a:gd name="connsiteY30" fmla="*/ 275771 h 812800"/>
                <a:gd name="connsiteX31" fmla="*/ 1756228 w 3526971"/>
                <a:gd name="connsiteY31" fmla="*/ 333829 h 812800"/>
                <a:gd name="connsiteX32" fmla="*/ 2017486 w 3526971"/>
                <a:gd name="connsiteY32" fmla="*/ 362857 h 812800"/>
                <a:gd name="connsiteX33" fmla="*/ 2249714 w 3526971"/>
                <a:gd name="connsiteY33" fmla="*/ 406400 h 812800"/>
                <a:gd name="connsiteX34" fmla="*/ 2293257 w 3526971"/>
                <a:gd name="connsiteY34" fmla="*/ 420914 h 812800"/>
                <a:gd name="connsiteX35" fmla="*/ 2322286 w 3526971"/>
                <a:gd name="connsiteY35" fmla="*/ 464457 h 812800"/>
                <a:gd name="connsiteX36" fmla="*/ 2380343 w 3526971"/>
                <a:gd name="connsiteY36" fmla="*/ 638629 h 812800"/>
                <a:gd name="connsiteX37" fmla="*/ 2540000 w 3526971"/>
                <a:gd name="connsiteY37" fmla="*/ 624114 h 812800"/>
                <a:gd name="connsiteX38" fmla="*/ 2554514 w 3526971"/>
                <a:gd name="connsiteY38" fmla="*/ 566057 h 812800"/>
                <a:gd name="connsiteX39" fmla="*/ 2583543 w 3526971"/>
                <a:gd name="connsiteY39" fmla="*/ 508000 h 812800"/>
                <a:gd name="connsiteX40" fmla="*/ 2627086 w 3526971"/>
                <a:gd name="connsiteY40" fmla="*/ 406400 h 812800"/>
                <a:gd name="connsiteX41" fmla="*/ 2670628 w 3526971"/>
                <a:gd name="connsiteY41" fmla="*/ 377371 h 812800"/>
                <a:gd name="connsiteX42" fmla="*/ 2714171 w 3526971"/>
                <a:gd name="connsiteY42" fmla="*/ 275771 h 812800"/>
                <a:gd name="connsiteX43" fmla="*/ 2888343 w 3526971"/>
                <a:gd name="connsiteY43" fmla="*/ 203200 h 812800"/>
                <a:gd name="connsiteX44" fmla="*/ 3018971 w 3526971"/>
                <a:gd name="connsiteY44" fmla="*/ 217714 h 812800"/>
                <a:gd name="connsiteX45" fmla="*/ 3077028 w 3526971"/>
                <a:gd name="connsiteY45" fmla="*/ 304800 h 812800"/>
                <a:gd name="connsiteX46" fmla="*/ 3120571 w 3526971"/>
                <a:gd name="connsiteY46" fmla="*/ 348343 h 812800"/>
                <a:gd name="connsiteX47" fmla="*/ 3164114 w 3526971"/>
                <a:gd name="connsiteY47" fmla="*/ 377371 h 812800"/>
                <a:gd name="connsiteX48" fmla="*/ 3236686 w 3526971"/>
                <a:gd name="connsiteY48" fmla="*/ 435429 h 812800"/>
                <a:gd name="connsiteX49" fmla="*/ 3280228 w 3526971"/>
                <a:gd name="connsiteY49" fmla="*/ 464457 h 812800"/>
                <a:gd name="connsiteX50" fmla="*/ 3323771 w 3526971"/>
                <a:gd name="connsiteY50" fmla="*/ 508000 h 812800"/>
                <a:gd name="connsiteX51" fmla="*/ 3352800 w 3526971"/>
                <a:gd name="connsiteY51" fmla="*/ 551543 h 812800"/>
                <a:gd name="connsiteX52" fmla="*/ 3526971 w 3526971"/>
                <a:gd name="connsiteY52" fmla="*/ 566057 h 8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26971" h="812800">
                  <a:moveTo>
                    <a:pt x="0" y="464457"/>
                  </a:moveTo>
                  <a:cubicBezTo>
                    <a:pt x="24190" y="445105"/>
                    <a:pt x="46301" y="422819"/>
                    <a:pt x="72571" y="406400"/>
                  </a:cubicBezTo>
                  <a:cubicBezTo>
                    <a:pt x="85545" y="398291"/>
                    <a:pt x="102830" y="399477"/>
                    <a:pt x="116114" y="391886"/>
                  </a:cubicBezTo>
                  <a:cubicBezTo>
                    <a:pt x="231250" y="326094"/>
                    <a:pt x="116794" y="362687"/>
                    <a:pt x="232228" y="333829"/>
                  </a:cubicBezTo>
                  <a:cubicBezTo>
                    <a:pt x="251581" y="319315"/>
                    <a:pt x="266377" y="293964"/>
                    <a:pt x="290286" y="290286"/>
                  </a:cubicBezTo>
                  <a:cubicBezTo>
                    <a:pt x="367452" y="278414"/>
                    <a:pt x="418752" y="299418"/>
                    <a:pt x="478971" y="333829"/>
                  </a:cubicBezTo>
                  <a:cubicBezTo>
                    <a:pt x="494117" y="342484"/>
                    <a:pt x="508000" y="353181"/>
                    <a:pt x="522514" y="362857"/>
                  </a:cubicBezTo>
                  <a:cubicBezTo>
                    <a:pt x="569155" y="432818"/>
                    <a:pt x="546502" y="385934"/>
                    <a:pt x="566057" y="493486"/>
                  </a:cubicBezTo>
                  <a:cubicBezTo>
                    <a:pt x="570470" y="517757"/>
                    <a:pt x="574588" y="542124"/>
                    <a:pt x="580571" y="566057"/>
                  </a:cubicBezTo>
                  <a:cubicBezTo>
                    <a:pt x="584282" y="580900"/>
                    <a:pt x="584268" y="598782"/>
                    <a:pt x="595086" y="609600"/>
                  </a:cubicBezTo>
                  <a:cubicBezTo>
                    <a:pt x="605904" y="620418"/>
                    <a:pt x="624114" y="619276"/>
                    <a:pt x="638628" y="624114"/>
                  </a:cubicBezTo>
                  <a:cubicBezTo>
                    <a:pt x="653142" y="633790"/>
                    <a:pt x="666230" y="646058"/>
                    <a:pt x="682171" y="653143"/>
                  </a:cubicBezTo>
                  <a:cubicBezTo>
                    <a:pt x="710133" y="665570"/>
                    <a:pt x="769257" y="682171"/>
                    <a:pt x="769257" y="682171"/>
                  </a:cubicBezTo>
                  <a:cubicBezTo>
                    <a:pt x="793447" y="677333"/>
                    <a:pt x="822355" y="682803"/>
                    <a:pt x="841828" y="667657"/>
                  </a:cubicBezTo>
                  <a:cubicBezTo>
                    <a:pt x="869367" y="646238"/>
                    <a:pt x="875216" y="605241"/>
                    <a:pt x="899886" y="580571"/>
                  </a:cubicBezTo>
                  <a:lnTo>
                    <a:pt x="943428" y="537029"/>
                  </a:lnTo>
                  <a:cubicBezTo>
                    <a:pt x="1020068" y="562575"/>
                    <a:pt x="974242" y="543057"/>
                    <a:pt x="1074057" y="609600"/>
                  </a:cubicBezTo>
                  <a:cubicBezTo>
                    <a:pt x="1088571" y="619276"/>
                    <a:pt x="1107133" y="624674"/>
                    <a:pt x="1117600" y="638629"/>
                  </a:cubicBezTo>
                  <a:cubicBezTo>
                    <a:pt x="1217668" y="772052"/>
                    <a:pt x="1183050" y="711470"/>
                    <a:pt x="1233714" y="812800"/>
                  </a:cubicBezTo>
                  <a:cubicBezTo>
                    <a:pt x="1248228" y="798286"/>
                    <a:pt x="1267073" y="787079"/>
                    <a:pt x="1277257" y="769257"/>
                  </a:cubicBezTo>
                  <a:cubicBezTo>
                    <a:pt x="1287154" y="751937"/>
                    <a:pt x="1288950" y="730947"/>
                    <a:pt x="1291771" y="711200"/>
                  </a:cubicBezTo>
                  <a:cubicBezTo>
                    <a:pt x="1319835" y="514751"/>
                    <a:pt x="1287126" y="623538"/>
                    <a:pt x="1320800" y="522514"/>
                  </a:cubicBezTo>
                  <a:cubicBezTo>
                    <a:pt x="1325638" y="483809"/>
                    <a:pt x="1332719" y="445319"/>
                    <a:pt x="1335314" y="406400"/>
                  </a:cubicBezTo>
                  <a:cubicBezTo>
                    <a:pt x="1342401" y="300088"/>
                    <a:pt x="1338477" y="193028"/>
                    <a:pt x="1349828" y="87086"/>
                  </a:cubicBezTo>
                  <a:cubicBezTo>
                    <a:pt x="1353088" y="56661"/>
                    <a:pt x="1378857" y="0"/>
                    <a:pt x="1378857" y="0"/>
                  </a:cubicBezTo>
                  <a:cubicBezTo>
                    <a:pt x="1388533" y="14514"/>
                    <a:pt x="1400085" y="27941"/>
                    <a:pt x="1407886" y="43543"/>
                  </a:cubicBezTo>
                  <a:cubicBezTo>
                    <a:pt x="1419538" y="66846"/>
                    <a:pt x="1423106" y="94020"/>
                    <a:pt x="1436914" y="116114"/>
                  </a:cubicBezTo>
                  <a:cubicBezTo>
                    <a:pt x="1447793" y="133520"/>
                    <a:pt x="1467099" y="144072"/>
                    <a:pt x="1480457" y="159657"/>
                  </a:cubicBezTo>
                  <a:cubicBezTo>
                    <a:pt x="1496200" y="178024"/>
                    <a:pt x="1505633" y="201971"/>
                    <a:pt x="1524000" y="217714"/>
                  </a:cubicBezTo>
                  <a:cubicBezTo>
                    <a:pt x="1540428" y="231795"/>
                    <a:pt x="1563271" y="236008"/>
                    <a:pt x="1582057" y="246743"/>
                  </a:cubicBezTo>
                  <a:cubicBezTo>
                    <a:pt x="1597203" y="255398"/>
                    <a:pt x="1610454" y="267116"/>
                    <a:pt x="1625600" y="275771"/>
                  </a:cubicBezTo>
                  <a:cubicBezTo>
                    <a:pt x="1657200" y="293828"/>
                    <a:pt x="1723487" y="324007"/>
                    <a:pt x="1756228" y="333829"/>
                  </a:cubicBezTo>
                  <a:cubicBezTo>
                    <a:pt x="1830392" y="356078"/>
                    <a:pt x="1958300" y="358304"/>
                    <a:pt x="2017486" y="362857"/>
                  </a:cubicBezTo>
                  <a:cubicBezTo>
                    <a:pt x="2070215" y="371645"/>
                    <a:pt x="2214908" y="394798"/>
                    <a:pt x="2249714" y="406400"/>
                  </a:cubicBezTo>
                  <a:lnTo>
                    <a:pt x="2293257" y="420914"/>
                  </a:lnTo>
                  <a:cubicBezTo>
                    <a:pt x="2302933" y="435428"/>
                    <a:pt x="2318631" y="447400"/>
                    <a:pt x="2322286" y="464457"/>
                  </a:cubicBezTo>
                  <a:cubicBezTo>
                    <a:pt x="2361423" y="647097"/>
                    <a:pt x="2279451" y="604997"/>
                    <a:pt x="2380343" y="638629"/>
                  </a:cubicBezTo>
                  <a:cubicBezTo>
                    <a:pt x="2433562" y="633791"/>
                    <a:pt x="2490672" y="644667"/>
                    <a:pt x="2540000" y="624114"/>
                  </a:cubicBezTo>
                  <a:cubicBezTo>
                    <a:pt x="2558413" y="616442"/>
                    <a:pt x="2547510" y="584735"/>
                    <a:pt x="2554514" y="566057"/>
                  </a:cubicBezTo>
                  <a:cubicBezTo>
                    <a:pt x="2562111" y="545798"/>
                    <a:pt x="2573867" y="527352"/>
                    <a:pt x="2583543" y="508000"/>
                  </a:cubicBezTo>
                  <a:cubicBezTo>
                    <a:pt x="2594647" y="463584"/>
                    <a:pt x="2593674" y="439813"/>
                    <a:pt x="2627086" y="406400"/>
                  </a:cubicBezTo>
                  <a:cubicBezTo>
                    <a:pt x="2639421" y="394065"/>
                    <a:pt x="2656114" y="387047"/>
                    <a:pt x="2670628" y="377371"/>
                  </a:cubicBezTo>
                  <a:cubicBezTo>
                    <a:pt x="2679302" y="351351"/>
                    <a:pt x="2696239" y="293703"/>
                    <a:pt x="2714171" y="275771"/>
                  </a:cubicBezTo>
                  <a:cubicBezTo>
                    <a:pt x="2781114" y="208828"/>
                    <a:pt x="2804490" y="217175"/>
                    <a:pt x="2888343" y="203200"/>
                  </a:cubicBezTo>
                  <a:cubicBezTo>
                    <a:pt x="2931886" y="208038"/>
                    <a:pt x="2980397" y="196943"/>
                    <a:pt x="3018971" y="217714"/>
                  </a:cubicBezTo>
                  <a:cubicBezTo>
                    <a:pt x="3049689" y="234254"/>
                    <a:pt x="3052358" y="280130"/>
                    <a:pt x="3077028" y="304800"/>
                  </a:cubicBezTo>
                  <a:cubicBezTo>
                    <a:pt x="3091542" y="319314"/>
                    <a:pt x="3104802" y="335202"/>
                    <a:pt x="3120571" y="348343"/>
                  </a:cubicBezTo>
                  <a:cubicBezTo>
                    <a:pt x="3133972" y="359510"/>
                    <a:pt x="3150159" y="366905"/>
                    <a:pt x="3164114" y="377371"/>
                  </a:cubicBezTo>
                  <a:cubicBezTo>
                    <a:pt x="3188897" y="395959"/>
                    <a:pt x="3211903" y="416841"/>
                    <a:pt x="3236686" y="435429"/>
                  </a:cubicBezTo>
                  <a:cubicBezTo>
                    <a:pt x="3250641" y="445895"/>
                    <a:pt x="3266827" y="453290"/>
                    <a:pt x="3280228" y="464457"/>
                  </a:cubicBezTo>
                  <a:cubicBezTo>
                    <a:pt x="3295997" y="477598"/>
                    <a:pt x="3310630" y="492231"/>
                    <a:pt x="3323771" y="508000"/>
                  </a:cubicBezTo>
                  <a:cubicBezTo>
                    <a:pt x="3334938" y="521401"/>
                    <a:pt x="3338286" y="541867"/>
                    <a:pt x="3352800" y="551543"/>
                  </a:cubicBezTo>
                  <a:cubicBezTo>
                    <a:pt x="3388652" y="575444"/>
                    <a:pt x="3506849" y="566057"/>
                    <a:pt x="3526971" y="566057"/>
                  </a:cubicBezTo>
                </a:path>
              </a:pathLst>
            </a:custGeom>
            <a:noFill/>
            <a:ln w="508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7318060" y="3828630"/>
              <a:ext cx="508180" cy="214665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5432861" y="4260278"/>
              <a:ext cx="508180" cy="214665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4150362" y="3707365"/>
              <a:ext cx="508180" cy="214665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2445426" y="4275413"/>
              <a:ext cx="508180" cy="214665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161449" y="4802194"/>
              <a:ext cx="479873" cy="121023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701457" y="4809244"/>
              <a:ext cx="479873" cy="121023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9657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7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7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7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7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Old					vs	     New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1. Intravascular </a:t>
            </a:r>
            <a:r>
              <a:rPr lang="en-US" dirty="0"/>
              <a:t>volume consists of plasma and cellular </a:t>
            </a:r>
            <a:r>
              <a:rPr lang="en-US" dirty="0" smtClean="0"/>
              <a:t>elements                                                                                                                                                      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/>
              <a:t>The important Starling forces are the </a:t>
            </a:r>
            <a:r>
              <a:rPr lang="en-US" dirty="0" err="1"/>
              <a:t>transendothelial</a:t>
            </a:r>
            <a:r>
              <a:rPr lang="en-US" dirty="0"/>
              <a:t> </a:t>
            </a:r>
            <a:r>
              <a:rPr lang="en-US" dirty="0" smtClean="0"/>
              <a:t>pressure difference </a:t>
            </a:r>
            <a:r>
              <a:rPr lang="en-US" dirty="0"/>
              <a:t>and the plasma–interstitial COP difference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/>
              <a:t>Intravascular volume consists of </a:t>
            </a:r>
            <a:r>
              <a:rPr lang="en-US" dirty="0" err="1"/>
              <a:t>glycocalyx</a:t>
            </a:r>
            <a:r>
              <a:rPr lang="en-US" dirty="0"/>
              <a:t> volume, plasma volume, </a:t>
            </a:r>
            <a:r>
              <a:rPr lang="en-US" dirty="0" smtClean="0"/>
              <a:t>and red </a:t>
            </a:r>
            <a:r>
              <a:rPr lang="en-US" dirty="0"/>
              <a:t>cell distribution </a:t>
            </a:r>
            <a:r>
              <a:rPr lang="en-US" dirty="0" smtClean="0"/>
              <a:t>volume       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/>
              <a:t>The important Starling forces are the </a:t>
            </a:r>
            <a:r>
              <a:rPr lang="en-US" dirty="0" err="1"/>
              <a:t>transendothelial</a:t>
            </a:r>
            <a:r>
              <a:rPr lang="en-US" dirty="0"/>
              <a:t> pressure </a:t>
            </a:r>
            <a:r>
              <a:rPr lang="en-US" dirty="0" smtClean="0"/>
              <a:t>difference and </a:t>
            </a:r>
            <a:r>
              <a:rPr lang="en-US" dirty="0"/>
              <a:t>the plasma–</a:t>
            </a:r>
            <a:r>
              <a:rPr lang="en-US" dirty="0" err="1"/>
              <a:t>subglycocalyx</a:t>
            </a:r>
            <a:r>
              <a:rPr lang="en-US" dirty="0"/>
              <a:t> COP difference. ISF COP is not a </a:t>
            </a:r>
            <a:r>
              <a:rPr lang="en-US" dirty="0" smtClean="0"/>
              <a:t>direct determinant </a:t>
            </a:r>
            <a:r>
              <a:rPr lang="en-US" dirty="0"/>
              <a:t>of </a:t>
            </a:r>
            <a:r>
              <a:rPr lang="en-US" dirty="0" err="1"/>
              <a:t>Jv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8941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Old					vs	     New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3. </a:t>
            </a:r>
            <a:r>
              <a:rPr lang="en-US" dirty="0"/>
              <a:t>Fluid is filtered from the arterial end of capillaries and absorbed </a:t>
            </a:r>
            <a:r>
              <a:rPr lang="en-US" dirty="0" smtClean="0"/>
              <a:t>from the </a:t>
            </a:r>
            <a:r>
              <a:rPr lang="en-US" dirty="0"/>
              <a:t>venous end. Small proportion returns to the </a:t>
            </a:r>
            <a:r>
              <a:rPr lang="en-US" dirty="0" smtClean="0"/>
              <a:t>circulation </a:t>
            </a:r>
            <a:r>
              <a:rPr lang="en-US" dirty="0"/>
              <a:t>as </a:t>
            </a:r>
            <a:r>
              <a:rPr lang="en-US" dirty="0" smtClean="0"/>
              <a:t>lymph</a:t>
            </a:r>
          </a:p>
          <a:p>
            <a:endParaRPr lang="en-US" dirty="0"/>
          </a:p>
          <a:p>
            <a:r>
              <a:rPr lang="en-US" dirty="0" smtClean="0"/>
              <a:t>4. </a:t>
            </a:r>
            <a:r>
              <a:rPr lang="en-US" dirty="0"/>
              <a:t>Raising plasma COP enhances absorption and shifts fluid from ISF </a:t>
            </a:r>
            <a:r>
              <a:rPr lang="en-US" dirty="0" smtClean="0"/>
              <a:t>to plasma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3. </a:t>
            </a:r>
            <a:r>
              <a:rPr lang="en-US" dirty="0" err="1"/>
              <a:t>Jv</a:t>
            </a:r>
            <a:r>
              <a:rPr lang="en-US" dirty="0"/>
              <a:t> is much less than predicted by Starling’s principle, and the major </a:t>
            </a:r>
            <a:r>
              <a:rPr lang="en-US" dirty="0" smtClean="0"/>
              <a:t>route for </a:t>
            </a:r>
            <a:r>
              <a:rPr lang="en-US" dirty="0"/>
              <a:t>return to the circulation is as </a:t>
            </a:r>
            <a:r>
              <a:rPr lang="en-US" dirty="0" smtClean="0"/>
              <a:t>lymph</a:t>
            </a:r>
          </a:p>
          <a:p>
            <a:endParaRPr lang="en-US" dirty="0"/>
          </a:p>
          <a:p>
            <a:r>
              <a:rPr lang="en-US" dirty="0" smtClean="0"/>
              <a:t>4.</a:t>
            </a:r>
            <a:r>
              <a:rPr lang="en-US" dirty="0"/>
              <a:t> Raising plasma COP reduces </a:t>
            </a:r>
            <a:r>
              <a:rPr lang="en-US" dirty="0" err="1"/>
              <a:t>Jv</a:t>
            </a:r>
            <a:r>
              <a:rPr lang="en-US" dirty="0"/>
              <a:t> but does not cause absorption</a:t>
            </a:r>
          </a:p>
        </p:txBody>
      </p:sp>
    </p:spTree>
    <p:extLst>
      <p:ext uri="{BB962C8B-B14F-4D97-AF65-F5344CB8AC3E}">
        <p14:creationId xmlns:p14="http://schemas.microsoft.com/office/powerpoint/2010/main" val="393949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Glucose </a:t>
            </a:r>
            <a:r>
              <a:rPr lang="en-US" dirty="0"/>
              <a:t>control</a:t>
            </a:r>
          </a:p>
          <a:p>
            <a:r>
              <a:rPr lang="en-US" dirty="0" smtClean="0"/>
              <a:t>Hydrocortisone </a:t>
            </a:r>
            <a:r>
              <a:rPr lang="en-US" dirty="0"/>
              <a:t>in septic shock</a:t>
            </a:r>
          </a:p>
          <a:p>
            <a:r>
              <a:rPr lang="en-US" dirty="0" smtClean="0"/>
              <a:t>N-acetylcysteine</a:t>
            </a:r>
          </a:p>
          <a:p>
            <a:r>
              <a:rPr lang="en-US" dirty="0"/>
              <a:t>TNF</a:t>
            </a:r>
            <a:r>
              <a:rPr lang="el-GR" dirty="0"/>
              <a:t>α </a:t>
            </a:r>
            <a:r>
              <a:rPr lang="en-US" dirty="0"/>
              <a:t>inhibition</a:t>
            </a:r>
          </a:p>
          <a:p>
            <a:r>
              <a:rPr lang="en-US" dirty="0" err="1" smtClean="0"/>
              <a:t>Antithrombin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Infusion </a:t>
            </a:r>
            <a:r>
              <a:rPr lang="en-US" dirty="0"/>
              <a:t>of albumin (interacts with </a:t>
            </a:r>
            <a:r>
              <a:rPr lang="en-US" dirty="0" err="1"/>
              <a:t>glycocalys</a:t>
            </a:r>
            <a:r>
              <a:rPr lang="en-US" dirty="0"/>
              <a:t> and promotes vasodilation and increased nutrient blood flow)</a:t>
            </a:r>
          </a:p>
          <a:p>
            <a:r>
              <a:rPr lang="en-US" dirty="0" smtClean="0"/>
              <a:t>Avoidance </a:t>
            </a:r>
            <a:r>
              <a:rPr lang="en-US" dirty="0"/>
              <a:t>of natriuretic peptide </a:t>
            </a:r>
            <a:r>
              <a:rPr lang="en-US" dirty="0" smtClean="0"/>
              <a:t>release</a:t>
            </a:r>
            <a:endParaRPr lang="en-US" dirty="0"/>
          </a:p>
          <a:p>
            <a:r>
              <a:rPr lang="en-US" dirty="0" smtClean="0"/>
              <a:t>Sevoflurane</a:t>
            </a:r>
          </a:p>
          <a:p>
            <a:r>
              <a:rPr lang="en-US" dirty="0" smtClean="0"/>
              <a:t>Permissive hypercapnia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34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Hydrocortisone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bject 4"/>
          <p:cNvSpPr/>
          <p:nvPr/>
        </p:nvSpPr>
        <p:spPr>
          <a:xfrm>
            <a:off x="3379246" y="1370377"/>
            <a:ext cx="5764306" cy="11654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6"/>
          <p:cNvSpPr/>
          <p:nvPr/>
        </p:nvSpPr>
        <p:spPr>
          <a:xfrm>
            <a:off x="1409252" y="2334260"/>
            <a:ext cx="7734300" cy="45237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081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Antithrombin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bject 9"/>
          <p:cNvSpPr/>
          <p:nvPr/>
        </p:nvSpPr>
        <p:spPr>
          <a:xfrm>
            <a:off x="6267973" y="1984565"/>
            <a:ext cx="5270500" cy="3289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3"/>
          <p:cNvSpPr txBox="1"/>
          <p:nvPr/>
        </p:nvSpPr>
        <p:spPr>
          <a:xfrm>
            <a:off x="1103312" y="5405183"/>
            <a:ext cx="8001990" cy="84321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30"/>
              </a:lnSpc>
              <a:spcBef>
                <a:spcPts val="76"/>
              </a:spcBef>
            </a:pPr>
            <a:r>
              <a:rPr sz="1400" spc="-14" dirty="0" smtClean="0">
                <a:cs typeface="Times New Roman"/>
              </a:rPr>
              <a:t>T</a:t>
            </a:r>
            <a:r>
              <a:rPr sz="1400" spc="0" dirty="0" smtClean="0">
                <a:cs typeface="Times New Roman"/>
              </a:rPr>
              <a:t>he</a:t>
            </a:r>
            <a:r>
              <a:rPr sz="1400" spc="9" dirty="0" smtClean="0">
                <a:cs typeface="Times New Roman"/>
              </a:rPr>
              <a:t> </a:t>
            </a:r>
            <a:r>
              <a:rPr sz="1400" spc="-19" dirty="0" smtClean="0">
                <a:cs typeface="Times New Roman"/>
              </a:rPr>
              <a:t>g</a:t>
            </a:r>
            <a:r>
              <a:rPr sz="1400" spc="-29" dirty="0" smtClean="0">
                <a:cs typeface="Times New Roman"/>
              </a:rPr>
              <a:t>l</a:t>
            </a:r>
            <a:r>
              <a:rPr sz="1400" spc="-39" dirty="0" smtClean="0">
                <a:cs typeface="Times New Roman"/>
              </a:rPr>
              <a:t>y</a:t>
            </a:r>
            <a:r>
              <a:rPr sz="1400" spc="14" dirty="0" smtClean="0">
                <a:cs typeface="Times New Roman"/>
              </a:rPr>
              <a:t>c</a:t>
            </a:r>
            <a:r>
              <a:rPr sz="1400" spc="-19" dirty="0" smtClean="0">
                <a:cs typeface="Times New Roman"/>
              </a:rPr>
              <a:t>o</a:t>
            </a:r>
            <a:r>
              <a:rPr sz="1400" spc="14" dirty="0" smtClean="0">
                <a:cs typeface="Times New Roman"/>
              </a:rPr>
              <a:t>ca</a:t>
            </a:r>
            <a:r>
              <a:rPr sz="1400" spc="-9" dirty="0" smtClean="0">
                <a:cs typeface="Times New Roman"/>
              </a:rPr>
              <a:t>l</a:t>
            </a:r>
            <a:r>
              <a:rPr sz="1400" spc="-19" dirty="0" smtClean="0">
                <a:cs typeface="Times New Roman"/>
              </a:rPr>
              <a:t>y</a:t>
            </a:r>
            <a:r>
              <a:rPr sz="1400" spc="0" dirty="0" smtClean="0">
                <a:cs typeface="Times New Roman"/>
              </a:rPr>
              <a:t>x</a:t>
            </a:r>
            <a:r>
              <a:rPr sz="1400" spc="100" dirty="0" smtClean="0">
                <a:cs typeface="Times New Roman"/>
              </a:rPr>
              <a:t> </a:t>
            </a:r>
            <a:r>
              <a:rPr sz="1400" spc="-9" dirty="0" smtClean="0">
                <a:cs typeface="Times New Roman"/>
              </a:rPr>
              <a:t>i</a:t>
            </a:r>
            <a:r>
              <a:rPr sz="1400" spc="0" dirty="0" smtClean="0">
                <a:cs typeface="Times New Roman"/>
              </a:rPr>
              <a:t>s</a:t>
            </a:r>
            <a:r>
              <a:rPr sz="1400" spc="25" dirty="0" smtClean="0">
                <a:cs typeface="Times New Roman"/>
              </a:rPr>
              <a:t> </a:t>
            </a:r>
            <a:r>
              <a:rPr sz="1400" spc="-4" dirty="0" smtClean="0">
                <a:cs typeface="Times New Roman"/>
              </a:rPr>
              <a:t>s</a:t>
            </a:r>
            <a:r>
              <a:rPr sz="1400" spc="0" dirty="0" smtClean="0">
                <a:cs typeface="Times New Roman"/>
              </a:rPr>
              <a:t>h</a:t>
            </a:r>
            <a:r>
              <a:rPr sz="1400" spc="-19" dirty="0" smtClean="0">
                <a:cs typeface="Times New Roman"/>
              </a:rPr>
              <a:t>o</a:t>
            </a:r>
            <a:r>
              <a:rPr sz="1400" spc="9" dirty="0" smtClean="0">
                <a:cs typeface="Times New Roman"/>
              </a:rPr>
              <a:t>w</a:t>
            </a:r>
            <a:r>
              <a:rPr sz="1400" spc="0" dirty="0" smtClean="0">
                <a:cs typeface="Times New Roman"/>
              </a:rPr>
              <a:t>n</a:t>
            </a:r>
            <a:r>
              <a:rPr sz="1400" spc="9" dirty="0" smtClean="0">
                <a:cs typeface="Times New Roman"/>
              </a:rPr>
              <a:t> </a:t>
            </a:r>
            <a:r>
              <a:rPr sz="1400" spc="14" dirty="0" smtClean="0">
                <a:cs typeface="Times New Roman"/>
              </a:rPr>
              <a:t>f</a:t>
            </a:r>
            <a:r>
              <a:rPr sz="1400" spc="-19" dirty="0" smtClean="0">
                <a:cs typeface="Times New Roman"/>
              </a:rPr>
              <a:t>o</a:t>
            </a:r>
            <a:r>
              <a:rPr sz="1400" spc="0" dirty="0" smtClean="0">
                <a:cs typeface="Times New Roman"/>
              </a:rPr>
              <a:t>r </a:t>
            </a:r>
            <a:r>
              <a:rPr sz="1400" spc="-19" dirty="0" smtClean="0">
                <a:cs typeface="Times New Roman"/>
              </a:rPr>
              <a:t>g</a:t>
            </a:r>
            <a:r>
              <a:rPr sz="1400" spc="0" dirty="0" smtClean="0">
                <a:cs typeface="Times New Roman"/>
              </a:rPr>
              <a:t>u</a:t>
            </a:r>
            <a:r>
              <a:rPr sz="1400" spc="-9" dirty="0" smtClean="0">
                <a:cs typeface="Times New Roman"/>
              </a:rPr>
              <a:t>i</a:t>
            </a:r>
            <a:r>
              <a:rPr sz="1400" spc="0" dirty="0" smtClean="0">
                <a:cs typeface="Times New Roman"/>
              </a:rPr>
              <a:t>n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a</a:t>
            </a:r>
            <a:r>
              <a:rPr sz="1400" spc="64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p</a:t>
            </a:r>
            <a:r>
              <a:rPr sz="1400" spc="-9" dirty="0" smtClean="0">
                <a:cs typeface="Times New Roman"/>
              </a:rPr>
              <a:t>i</a:t>
            </a:r>
            <a:r>
              <a:rPr sz="1400" spc="0" dirty="0" smtClean="0">
                <a:cs typeface="Times New Roman"/>
              </a:rPr>
              <a:t>g</a:t>
            </a:r>
            <a:r>
              <a:rPr sz="1400" spc="-9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h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a</a:t>
            </a:r>
            <a:r>
              <a:rPr sz="1400" spc="-9" dirty="0" smtClean="0">
                <a:cs typeface="Times New Roman"/>
              </a:rPr>
              <a:t>rt</a:t>
            </a:r>
            <a:r>
              <a:rPr sz="1400" spc="0" dirty="0" smtClean="0">
                <a:cs typeface="Times New Roman"/>
              </a:rPr>
              <a:t>s</a:t>
            </a:r>
            <a:r>
              <a:rPr sz="1400" spc="59" dirty="0" smtClean="0">
                <a:cs typeface="Times New Roman"/>
              </a:rPr>
              <a:t> </a:t>
            </a:r>
            <a:r>
              <a:rPr sz="1400" b="1" spc="0" dirty="0" smtClean="0">
                <a:cs typeface="Times New Roman"/>
              </a:rPr>
              <a:t>a</a:t>
            </a:r>
            <a:r>
              <a:rPr sz="1400" b="1" spc="14" dirty="0" smtClean="0">
                <a:cs typeface="Times New Roman"/>
              </a:rPr>
              <a:t>f</a:t>
            </a:r>
            <a:r>
              <a:rPr sz="1400" b="1" spc="-4" dirty="0" smtClean="0">
                <a:cs typeface="Times New Roman"/>
              </a:rPr>
              <a:t>t</a:t>
            </a:r>
            <a:r>
              <a:rPr sz="1400" b="1" spc="0" dirty="0" smtClean="0">
                <a:cs typeface="Times New Roman"/>
              </a:rPr>
              <a:t>er</a:t>
            </a:r>
            <a:r>
              <a:rPr sz="1400" b="1" spc="-34" dirty="0" smtClean="0">
                <a:cs typeface="Times New Roman"/>
              </a:rPr>
              <a:t> </a:t>
            </a:r>
            <a:r>
              <a:rPr sz="1400" b="1" spc="-4" dirty="0" smtClean="0">
                <a:cs typeface="Times New Roman"/>
              </a:rPr>
              <a:t>I</a:t>
            </a:r>
            <a:r>
              <a:rPr sz="1400" b="1" spc="-9" dirty="0" smtClean="0">
                <a:cs typeface="Times New Roman"/>
              </a:rPr>
              <a:t>/</a:t>
            </a:r>
            <a:r>
              <a:rPr sz="1400" b="1" spc="0" dirty="0" smtClean="0">
                <a:cs typeface="Times New Roman"/>
              </a:rPr>
              <a:t>R</a:t>
            </a:r>
            <a:r>
              <a:rPr sz="1400" b="1" spc="14" dirty="0" smtClean="0">
                <a:cs typeface="Times New Roman"/>
              </a:rPr>
              <a:t> </a:t>
            </a:r>
            <a:r>
              <a:rPr sz="1400" b="1" spc="29" dirty="0" smtClean="0">
                <a:cs typeface="Times New Roman"/>
              </a:rPr>
              <a:t>w</a:t>
            </a:r>
            <a:r>
              <a:rPr sz="1400" b="1" spc="-9" dirty="0" smtClean="0">
                <a:cs typeface="Times New Roman"/>
              </a:rPr>
              <a:t>i</a:t>
            </a:r>
            <a:r>
              <a:rPr sz="1400" b="1" spc="-4" dirty="0" smtClean="0">
                <a:cs typeface="Times New Roman"/>
              </a:rPr>
              <a:t>t</a:t>
            </a:r>
            <a:r>
              <a:rPr sz="1400" b="1" spc="0" dirty="0" smtClean="0">
                <a:cs typeface="Times New Roman"/>
              </a:rPr>
              <a:t>h</a:t>
            </a:r>
            <a:r>
              <a:rPr sz="1400" b="1" spc="-9" dirty="0" smtClean="0">
                <a:cs typeface="Times New Roman"/>
              </a:rPr>
              <a:t> </a:t>
            </a:r>
            <a:r>
              <a:rPr sz="1400" b="1" spc="0" dirty="0" smtClean="0">
                <a:cs typeface="Times New Roman"/>
              </a:rPr>
              <a:t>p</a:t>
            </a:r>
            <a:r>
              <a:rPr sz="1400" b="1" spc="-19" dirty="0" smtClean="0">
                <a:cs typeface="Times New Roman"/>
              </a:rPr>
              <a:t>r</a:t>
            </a:r>
            <a:r>
              <a:rPr sz="1400" b="1" spc="0" dirty="0" smtClean="0">
                <a:cs typeface="Times New Roman"/>
              </a:rPr>
              <a:t>o</a:t>
            </a:r>
            <a:r>
              <a:rPr sz="1400" b="1" spc="-4" dirty="0" smtClean="0">
                <a:cs typeface="Times New Roman"/>
              </a:rPr>
              <a:t>t</a:t>
            </a:r>
            <a:r>
              <a:rPr sz="1400" b="1" spc="0" dirty="0" smtClean="0">
                <a:cs typeface="Times New Roman"/>
              </a:rPr>
              <a:t>ec</a:t>
            </a:r>
            <a:r>
              <a:rPr sz="1400" b="1" spc="-9" dirty="0" smtClean="0">
                <a:cs typeface="Times New Roman"/>
              </a:rPr>
              <a:t>ti</a:t>
            </a:r>
            <a:r>
              <a:rPr sz="1400" b="1" spc="0" dirty="0" smtClean="0">
                <a:cs typeface="Times New Roman"/>
              </a:rPr>
              <a:t>on</a:t>
            </a:r>
            <a:r>
              <a:rPr sz="1400" b="1" spc="19" dirty="0" smtClean="0">
                <a:cs typeface="Times New Roman"/>
              </a:rPr>
              <a:t> </a:t>
            </a:r>
            <a:r>
              <a:rPr sz="1400" b="1" spc="0" dirty="0" smtClean="0">
                <a:cs typeface="Times New Roman"/>
              </a:rPr>
              <a:t>by</a:t>
            </a:r>
            <a:r>
              <a:rPr sz="1400" b="1" spc="-9" dirty="0" smtClean="0">
                <a:cs typeface="Times New Roman"/>
              </a:rPr>
              <a:t> </a:t>
            </a:r>
            <a:r>
              <a:rPr sz="1400" b="1" spc="0" dirty="0" smtClean="0">
                <a:cs typeface="Times New Roman"/>
              </a:rPr>
              <a:t>an</a:t>
            </a:r>
            <a:r>
              <a:rPr sz="1400" b="1" spc="-4" dirty="0" smtClean="0">
                <a:cs typeface="Times New Roman"/>
              </a:rPr>
              <a:t>t</a:t>
            </a:r>
            <a:r>
              <a:rPr sz="1400" b="1" spc="-9" dirty="0" smtClean="0">
                <a:cs typeface="Times New Roman"/>
              </a:rPr>
              <a:t>i</a:t>
            </a:r>
            <a:r>
              <a:rPr sz="1400" b="1" spc="-4" dirty="0" smtClean="0">
                <a:cs typeface="Times New Roman"/>
              </a:rPr>
              <a:t>t</a:t>
            </a:r>
            <a:r>
              <a:rPr sz="1400" b="1" spc="0" dirty="0" smtClean="0">
                <a:cs typeface="Times New Roman"/>
              </a:rPr>
              <a:t>h</a:t>
            </a:r>
            <a:r>
              <a:rPr sz="1400" b="1" spc="-19" dirty="0" smtClean="0">
                <a:cs typeface="Times New Roman"/>
              </a:rPr>
              <a:t>r</a:t>
            </a:r>
            <a:r>
              <a:rPr sz="1400" b="1" spc="0" dirty="0" smtClean="0">
                <a:cs typeface="Times New Roman"/>
              </a:rPr>
              <a:t>o</a:t>
            </a:r>
            <a:r>
              <a:rPr sz="1400" b="1" spc="-25" dirty="0" smtClean="0">
                <a:cs typeface="Times New Roman"/>
              </a:rPr>
              <a:t>m</a:t>
            </a:r>
            <a:r>
              <a:rPr sz="1400" b="1" spc="0" dirty="0" smtClean="0">
                <a:cs typeface="Times New Roman"/>
              </a:rPr>
              <a:t>b</a:t>
            </a:r>
            <a:r>
              <a:rPr sz="1400" b="1" spc="-4" dirty="0" smtClean="0">
                <a:cs typeface="Times New Roman"/>
              </a:rPr>
              <a:t>i</a:t>
            </a:r>
            <a:r>
              <a:rPr sz="1400" b="1" spc="0" dirty="0" smtClean="0">
                <a:cs typeface="Times New Roman"/>
              </a:rPr>
              <a:t>n</a:t>
            </a:r>
            <a:r>
              <a:rPr sz="1400" b="1" spc="34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.</a:t>
            </a:r>
            <a:r>
              <a:rPr sz="1400" spc="-19" dirty="0" smtClean="0">
                <a:cs typeface="Times New Roman"/>
              </a:rPr>
              <a:t> </a:t>
            </a:r>
            <a:r>
              <a:rPr sz="1400" spc="-14" dirty="0" smtClean="0">
                <a:cs typeface="Times New Roman"/>
              </a:rPr>
              <a:t>T</a:t>
            </a:r>
            <a:r>
              <a:rPr sz="1400" spc="0" dirty="0" smtClean="0">
                <a:cs typeface="Times New Roman"/>
              </a:rPr>
              <a:t>he</a:t>
            </a:r>
            <a:r>
              <a:rPr sz="1400" spc="4" dirty="0" smtClean="0">
                <a:cs typeface="Times New Roman"/>
              </a:rPr>
              <a:t> </a:t>
            </a:r>
            <a:r>
              <a:rPr sz="1400" spc="-19" dirty="0" smtClean="0">
                <a:cs typeface="Times New Roman"/>
              </a:rPr>
              <a:t>g</a:t>
            </a:r>
            <a:r>
              <a:rPr sz="1400" spc="-4" dirty="0" smtClean="0">
                <a:cs typeface="Times New Roman"/>
              </a:rPr>
              <a:t>r</a:t>
            </a:r>
            <a:r>
              <a:rPr sz="1400" spc="-19" dirty="0" smtClean="0">
                <a:cs typeface="Times New Roman"/>
              </a:rPr>
              <a:t>ee</a:t>
            </a:r>
            <a:r>
              <a:rPr sz="1400" spc="0" dirty="0" smtClean="0">
                <a:cs typeface="Times New Roman"/>
              </a:rPr>
              <a:t>n</a:t>
            </a:r>
            <a:r>
              <a:rPr lang="en-US" sz="1400" spc="0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ar</a:t>
            </a:r>
            <a:r>
              <a:rPr sz="1400" spc="-4" dirty="0" smtClean="0">
                <a:cs typeface="Times New Roman"/>
              </a:rPr>
              <a:t>r</a:t>
            </a:r>
            <a:r>
              <a:rPr sz="1400" spc="-19" dirty="0" smtClean="0">
                <a:cs typeface="Times New Roman"/>
              </a:rPr>
              <a:t>o</a:t>
            </a:r>
            <a:r>
              <a:rPr sz="1400" spc="9" dirty="0" smtClean="0">
                <a:cs typeface="Times New Roman"/>
              </a:rPr>
              <a:t>w</a:t>
            </a:r>
            <a:r>
              <a:rPr sz="1400" spc="0" dirty="0" smtClean="0">
                <a:cs typeface="Times New Roman"/>
              </a:rPr>
              <a:t>s</a:t>
            </a:r>
            <a:r>
              <a:rPr sz="1400" spc="29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r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pr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s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nt</a:t>
            </a:r>
            <a:r>
              <a:rPr sz="1400" spc="104" dirty="0" smtClean="0">
                <a:cs typeface="Times New Roman"/>
              </a:rPr>
              <a:t> </a:t>
            </a:r>
            <a:r>
              <a:rPr sz="1400" spc="-4" dirty="0" smtClean="0">
                <a:cs typeface="Times New Roman"/>
              </a:rPr>
              <a:t>t</a:t>
            </a:r>
            <a:r>
              <a:rPr sz="1400" spc="0" dirty="0" smtClean="0">
                <a:cs typeface="Times New Roman"/>
              </a:rPr>
              <a:t>he</a:t>
            </a:r>
            <a:r>
              <a:rPr sz="1400" spc="14" dirty="0" smtClean="0">
                <a:cs typeface="Times New Roman"/>
              </a:rPr>
              <a:t> 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s</a:t>
            </a:r>
            <a:r>
              <a:rPr sz="1400" spc="-9" dirty="0" smtClean="0">
                <a:cs typeface="Times New Roman"/>
              </a:rPr>
              <a:t>t</a:t>
            </a:r>
            <a:r>
              <a:rPr sz="1400" spc="-4" dirty="0" smtClean="0">
                <a:cs typeface="Times New Roman"/>
              </a:rPr>
              <a:t>im</a:t>
            </a:r>
            <a:r>
              <a:rPr sz="1400" spc="0" dirty="0" smtClean="0">
                <a:cs typeface="Times New Roman"/>
              </a:rPr>
              <a:t>a</a:t>
            </a:r>
            <a:r>
              <a:rPr sz="1400" spc="-4" dirty="0" smtClean="0">
                <a:cs typeface="Times New Roman"/>
              </a:rPr>
              <a:t>t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d</a:t>
            </a:r>
            <a:r>
              <a:rPr sz="1400" spc="94" dirty="0" smtClean="0">
                <a:cs typeface="Times New Roman"/>
              </a:rPr>
              <a:t> </a:t>
            </a:r>
            <a:r>
              <a:rPr sz="1400" spc="-4" dirty="0" smtClean="0">
                <a:cs typeface="Times New Roman"/>
              </a:rPr>
              <a:t>m</a:t>
            </a:r>
            <a:r>
              <a:rPr sz="1400" spc="0" dirty="0" smtClean="0">
                <a:cs typeface="Times New Roman"/>
              </a:rPr>
              <a:t>axi</a:t>
            </a:r>
            <a:r>
              <a:rPr sz="1400" spc="-9" dirty="0" smtClean="0">
                <a:cs typeface="Times New Roman"/>
              </a:rPr>
              <a:t>m</a:t>
            </a:r>
            <a:r>
              <a:rPr sz="1400" spc="0" dirty="0" smtClean="0">
                <a:cs typeface="Times New Roman"/>
              </a:rPr>
              <a:t>al</a:t>
            </a:r>
            <a:r>
              <a:rPr sz="1400" spc="25" dirty="0" smtClean="0">
                <a:cs typeface="Times New Roman"/>
              </a:rPr>
              <a:t> 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x</a:t>
            </a:r>
            <a:r>
              <a:rPr sz="1400" spc="-4" dirty="0" smtClean="0">
                <a:cs typeface="Times New Roman"/>
              </a:rPr>
              <a:t>t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ns</a:t>
            </a:r>
            <a:r>
              <a:rPr sz="1400" spc="-4" dirty="0" smtClean="0">
                <a:cs typeface="Times New Roman"/>
              </a:rPr>
              <a:t>i</a:t>
            </a:r>
            <a:r>
              <a:rPr sz="1400" spc="-19" dirty="0" smtClean="0">
                <a:cs typeface="Times New Roman"/>
              </a:rPr>
              <a:t>o</a:t>
            </a:r>
            <a:r>
              <a:rPr sz="1400" spc="0" dirty="0" smtClean="0">
                <a:cs typeface="Times New Roman"/>
              </a:rPr>
              <a:t>n</a:t>
            </a:r>
            <a:r>
              <a:rPr sz="1400" spc="114" dirty="0" smtClean="0">
                <a:cs typeface="Times New Roman"/>
              </a:rPr>
              <a:t> </a:t>
            </a:r>
            <a:r>
              <a:rPr sz="1400" spc="-104" dirty="0" smtClean="0">
                <a:cs typeface="Times New Roman"/>
              </a:rPr>
              <a:t>(</a:t>
            </a:r>
            <a:r>
              <a:rPr sz="1400" spc="0" dirty="0" smtClean="0">
                <a:cs typeface="Times New Roman"/>
              </a:rPr>
              <a:t>10</a:t>
            </a:r>
            <a:r>
              <a:rPr sz="1400" spc="-9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n</a:t>
            </a:r>
            <a:r>
              <a:rPr sz="1400" spc="-9" dirty="0" smtClean="0">
                <a:cs typeface="Times New Roman"/>
              </a:rPr>
              <a:t>m</a:t>
            </a:r>
            <a:r>
              <a:rPr sz="1400" spc="0" dirty="0" smtClean="0">
                <a:cs typeface="Times New Roman"/>
              </a:rPr>
              <a:t>) </a:t>
            </a:r>
            <a:r>
              <a:rPr sz="1400" spc="-19" dirty="0" smtClean="0">
                <a:cs typeface="Times New Roman"/>
              </a:rPr>
              <a:t>o</a:t>
            </a:r>
            <a:r>
              <a:rPr sz="1400" spc="0" dirty="0" smtClean="0">
                <a:cs typeface="Times New Roman"/>
              </a:rPr>
              <a:t>f</a:t>
            </a:r>
            <a:r>
              <a:rPr sz="1400" spc="19" dirty="0" smtClean="0">
                <a:cs typeface="Times New Roman"/>
              </a:rPr>
              <a:t> </a:t>
            </a:r>
            <a:r>
              <a:rPr sz="1400" spc="-9" dirty="0" smtClean="0">
                <a:cs typeface="Times New Roman"/>
              </a:rPr>
              <a:t>t</a:t>
            </a:r>
            <a:r>
              <a:rPr sz="1400" spc="0" dirty="0" smtClean="0">
                <a:cs typeface="Times New Roman"/>
              </a:rPr>
              <a:t>he</a:t>
            </a:r>
            <a:r>
              <a:rPr sz="1400" spc="4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b</a:t>
            </a:r>
            <a:r>
              <a:rPr sz="1400" spc="-19" dirty="0" smtClean="0">
                <a:cs typeface="Times New Roman"/>
              </a:rPr>
              <a:t>o</a:t>
            </a:r>
            <a:r>
              <a:rPr sz="1400" spc="0" dirty="0" smtClean="0">
                <a:cs typeface="Times New Roman"/>
              </a:rPr>
              <a:t>nds</a:t>
            </a:r>
            <a:r>
              <a:rPr sz="1400" spc="25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b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-9" dirty="0" smtClean="0">
                <a:cs typeface="Times New Roman"/>
              </a:rPr>
              <a:t>t</a:t>
            </a:r>
            <a:r>
              <a:rPr sz="1400" spc="9" dirty="0" smtClean="0">
                <a:cs typeface="Times New Roman"/>
              </a:rPr>
              <a:t>w</a:t>
            </a:r>
            <a:r>
              <a:rPr sz="1400" spc="-19" dirty="0" smtClean="0">
                <a:cs typeface="Times New Roman"/>
              </a:rPr>
              <a:t>ee</a:t>
            </a:r>
            <a:r>
              <a:rPr sz="1400" spc="0" dirty="0" smtClean="0">
                <a:cs typeface="Times New Roman"/>
              </a:rPr>
              <a:t>n</a:t>
            </a:r>
            <a:r>
              <a:rPr sz="1400" spc="69" dirty="0" smtClean="0">
                <a:cs typeface="Times New Roman"/>
              </a:rPr>
              <a:t> </a:t>
            </a:r>
            <a:r>
              <a:rPr sz="1400" spc="-9" dirty="0" smtClean="0">
                <a:cs typeface="Times New Roman"/>
              </a:rPr>
              <a:t>m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-9" dirty="0" smtClean="0">
                <a:cs typeface="Times New Roman"/>
              </a:rPr>
              <a:t>m</a:t>
            </a:r>
            <a:r>
              <a:rPr sz="1400" spc="0" dirty="0" smtClean="0">
                <a:cs typeface="Times New Roman"/>
              </a:rPr>
              <a:t>b</a:t>
            </a:r>
            <a:r>
              <a:rPr sz="1400" spc="-4" dirty="0" smtClean="0">
                <a:cs typeface="Times New Roman"/>
              </a:rPr>
              <a:t>r</a:t>
            </a:r>
            <a:r>
              <a:rPr sz="1400" spc="0" dirty="0" smtClean="0">
                <a:cs typeface="Times New Roman"/>
              </a:rPr>
              <a:t>ane</a:t>
            </a:r>
            <a:r>
              <a:rPr sz="1400" spc="44" dirty="0" smtClean="0">
                <a:cs typeface="Times New Roman"/>
              </a:rPr>
              <a:t> </a:t>
            </a:r>
            <a:r>
              <a:rPr sz="1400" spc="-9" dirty="0" smtClean="0">
                <a:cs typeface="Times New Roman"/>
              </a:rPr>
              <a:t>m</a:t>
            </a:r>
            <a:r>
              <a:rPr sz="1400" spc="-19" dirty="0" smtClean="0">
                <a:cs typeface="Times New Roman"/>
              </a:rPr>
              <a:t>o</a:t>
            </a:r>
            <a:r>
              <a:rPr sz="1400" spc="-29" dirty="0" smtClean="0">
                <a:cs typeface="Times New Roman"/>
              </a:rPr>
              <a:t>l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c</a:t>
            </a:r>
            <a:r>
              <a:rPr sz="1400" spc="14" dirty="0" smtClean="0">
                <a:cs typeface="Times New Roman"/>
              </a:rPr>
              <a:t>u</a:t>
            </a:r>
            <a:r>
              <a:rPr sz="1400" spc="-9" dirty="0" smtClean="0">
                <a:cs typeface="Times New Roman"/>
              </a:rPr>
              <a:t>l</a:t>
            </a:r>
            <a:r>
              <a:rPr sz="1400" spc="0" dirty="0" smtClean="0">
                <a:cs typeface="Times New Roman"/>
              </a:rPr>
              <a:t>es</a:t>
            </a:r>
            <a:r>
              <a:rPr sz="1400" spc="84" dirty="0" smtClean="0">
                <a:cs typeface="Times New Roman"/>
              </a:rPr>
              <a:t> </a:t>
            </a:r>
            <a:r>
              <a:rPr sz="1400" spc="14" dirty="0" smtClean="0">
                <a:cs typeface="Times New Roman"/>
              </a:rPr>
              <a:t>f</a:t>
            </a:r>
            <a:r>
              <a:rPr sz="1400" spc="-19" dirty="0" smtClean="0">
                <a:cs typeface="Times New Roman"/>
              </a:rPr>
              <a:t>o</a:t>
            </a:r>
            <a:r>
              <a:rPr sz="1400" spc="0" dirty="0" smtClean="0">
                <a:cs typeface="Times New Roman"/>
              </a:rPr>
              <a:t>r </a:t>
            </a:r>
            <a:r>
              <a:rPr sz="1400" spc="14" dirty="0" smtClean="0">
                <a:cs typeface="Times New Roman"/>
              </a:rPr>
              <a:t>f</a:t>
            </a:r>
            <a:r>
              <a:rPr sz="1400" spc="-9" dirty="0" smtClean="0">
                <a:cs typeface="Times New Roman"/>
              </a:rPr>
              <a:t>i</a:t>
            </a:r>
            <a:r>
              <a:rPr sz="1400" spc="-4" dirty="0" smtClean="0">
                <a:cs typeface="Times New Roman"/>
              </a:rPr>
              <a:t>r</a:t>
            </a:r>
            <a:r>
              <a:rPr sz="1400" spc="0" dirty="0" smtClean="0">
                <a:cs typeface="Times New Roman"/>
              </a:rPr>
              <a:t>m 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n</a:t>
            </a:r>
            <a:r>
              <a:rPr sz="1400" spc="4" dirty="0" smtClean="0">
                <a:cs typeface="Times New Roman"/>
              </a:rPr>
              <a:t>d</a:t>
            </a:r>
            <a:r>
              <a:rPr sz="1400" spc="-19" dirty="0" smtClean="0">
                <a:cs typeface="Times New Roman"/>
              </a:rPr>
              <a:t>o</a:t>
            </a:r>
            <a:r>
              <a:rPr sz="1400" spc="-4" dirty="0" smtClean="0">
                <a:cs typeface="Times New Roman"/>
              </a:rPr>
              <a:t>t</a:t>
            </a:r>
            <a:r>
              <a:rPr sz="1400" spc="0" dirty="0" smtClean="0">
                <a:cs typeface="Times New Roman"/>
              </a:rPr>
              <a:t>h</a:t>
            </a:r>
            <a:r>
              <a:rPr sz="1400" spc="-14" dirty="0" smtClean="0">
                <a:cs typeface="Times New Roman"/>
              </a:rPr>
              <a:t>e</a:t>
            </a:r>
            <a:r>
              <a:rPr sz="1400" spc="-4" dirty="0" smtClean="0">
                <a:cs typeface="Times New Roman"/>
              </a:rPr>
              <a:t>li</a:t>
            </a:r>
            <a:r>
              <a:rPr sz="1400" spc="19" dirty="0" smtClean="0">
                <a:cs typeface="Times New Roman"/>
              </a:rPr>
              <a:t>a</a:t>
            </a:r>
            <a:r>
              <a:rPr sz="1400" spc="0" dirty="0" smtClean="0">
                <a:cs typeface="Times New Roman"/>
              </a:rPr>
              <a:t>l</a:t>
            </a:r>
            <a:r>
              <a:rPr sz="1400" spc="84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ad</a:t>
            </a:r>
            <a:r>
              <a:rPr sz="1400" spc="4" dirty="0" smtClean="0">
                <a:cs typeface="Times New Roman"/>
              </a:rPr>
              <a:t>h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s</a:t>
            </a:r>
            <a:r>
              <a:rPr sz="1400" spc="-9" dirty="0" smtClean="0">
                <a:cs typeface="Times New Roman"/>
              </a:rPr>
              <a:t>i</a:t>
            </a:r>
            <a:r>
              <a:rPr sz="1400" spc="-19" dirty="0" smtClean="0">
                <a:cs typeface="Times New Roman"/>
              </a:rPr>
              <a:t>o</a:t>
            </a:r>
            <a:r>
              <a:rPr sz="1400" spc="0" dirty="0" smtClean="0">
                <a:cs typeface="Times New Roman"/>
              </a:rPr>
              <a:t>n</a:t>
            </a:r>
            <a:r>
              <a:rPr sz="1400" spc="75" dirty="0" smtClean="0">
                <a:cs typeface="Times New Roman"/>
              </a:rPr>
              <a:t> </a:t>
            </a:r>
            <a:r>
              <a:rPr sz="1400" spc="-19" dirty="0" smtClean="0">
                <a:cs typeface="Times New Roman"/>
              </a:rPr>
              <a:t>o</a:t>
            </a:r>
            <a:r>
              <a:rPr sz="1400" spc="0" dirty="0" smtClean="0">
                <a:cs typeface="Times New Roman"/>
              </a:rPr>
              <a:t>f</a:t>
            </a:r>
            <a:r>
              <a:rPr sz="1400" spc="9" dirty="0" smtClean="0">
                <a:cs typeface="Times New Roman"/>
              </a:rPr>
              <a:t> </a:t>
            </a:r>
            <a:r>
              <a:rPr sz="1400" spc="-25" dirty="0" smtClean="0">
                <a:cs typeface="Times New Roman"/>
              </a:rPr>
              <a:t>l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uc</a:t>
            </a:r>
            <a:r>
              <a:rPr sz="1400" spc="-14" dirty="0" smtClean="0">
                <a:cs typeface="Times New Roman"/>
              </a:rPr>
              <a:t>o</a:t>
            </a:r>
            <a:r>
              <a:rPr sz="1400" spc="19" dirty="0" smtClean="0">
                <a:cs typeface="Times New Roman"/>
              </a:rPr>
              <a:t>c</a:t>
            </a:r>
            <a:r>
              <a:rPr sz="1400" spc="-19" dirty="0" smtClean="0">
                <a:cs typeface="Times New Roman"/>
              </a:rPr>
              <a:t>y</a:t>
            </a:r>
            <a:r>
              <a:rPr sz="1400" spc="9" dirty="0" smtClean="0">
                <a:cs typeface="Times New Roman"/>
              </a:rPr>
              <a:t>t</a:t>
            </a:r>
            <a:r>
              <a:rPr sz="1400" spc="0" dirty="0" smtClean="0">
                <a:cs typeface="Times New Roman"/>
              </a:rPr>
              <a:t>es</a:t>
            </a:r>
            <a:r>
              <a:rPr sz="1400" spc="89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and</a:t>
            </a:r>
            <a:r>
              <a:rPr sz="1400" spc="14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p</a:t>
            </a:r>
            <a:r>
              <a:rPr sz="1400" spc="-25" dirty="0" smtClean="0">
                <a:cs typeface="Times New Roman"/>
              </a:rPr>
              <a:t>l</a:t>
            </a:r>
            <a:r>
              <a:rPr sz="1400" spc="0" dirty="0" smtClean="0">
                <a:cs typeface="Times New Roman"/>
              </a:rPr>
              <a:t>a</a:t>
            </a:r>
            <a:r>
              <a:rPr sz="1400" spc="-4" dirty="0" smtClean="0">
                <a:cs typeface="Times New Roman"/>
              </a:rPr>
              <a:t>t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-4" dirty="0" smtClean="0">
                <a:cs typeface="Times New Roman"/>
              </a:rPr>
              <a:t>l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9" dirty="0" smtClean="0">
                <a:cs typeface="Times New Roman"/>
              </a:rPr>
              <a:t>t</a:t>
            </a:r>
            <a:r>
              <a:rPr sz="1400" spc="0" dirty="0" smtClean="0">
                <a:cs typeface="Times New Roman"/>
              </a:rPr>
              <a:t>s.</a:t>
            </a:r>
            <a:r>
              <a:rPr sz="1400" spc="19" dirty="0" smtClean="0">
                <a:cs typeface="Times New Roman"/>
              </a:rPr>
              <a:t> </a:t>
            </a:r>
            <a:r>
              <a:rPr sz="1400" spc="9" dirty="0" smtClean="0">
                <a:cs typeface="Times New Roman"/>
              </a:rPr>
              <a:t>A</a:t>
            </a:r>
            <a:r>
              <a:rPr sz="1400" spc="0" dirty="0" smtClean="0">
                <a:cs typeface="Times New Roman"/>
              </a:rPr>
              <a:t>d</a:t>
            </a:r>
            <a:r>
              <a:rPr sz="1400" spc="4" dirty="0" smtClean="0">
                <a:cs typeface="Times New Roman"/>
              </a:rPr>
              <a:t>h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s</a:t>
            </a:r>
            <a:r>
              <a:rPr sz="1400" spc="-9" dirty="0" smtClean="0">
                <a:cs typeface="Times New Roman"/>
              </a:rPr>
              <a:t>i</a:t>
            </a:r>
            <a:r>
              <a:rPr sz="1400" spc="-19" dirty="0" smtClean="0">
                <a:cs typeface="Times New Roman"/>
              </a:rPr>
              <a:t>o</a:t>
            </a:r>
            <a:r>
              <a:rPr sz="1400" spc="0" dirty="0" smtClean="0">
                <a:cs typeface="Times New Roman"/>
              </a:rPr>
              <a:t>n</a:t>
            </a:r>
            <a:r>
              <a:rPr sz="1400" spc="54" dirty="0" smtClean="0">
                <a:cs typeface="Times New Roman"/>
              </a:rPr>
              <a:t> </a:t>
            </a:r>
            <a:r>
              <a:rPr sz="1400" spc="-4" dirty="0" smtClean="0">
                <a:cs typeface="Times New Roman"/>
              </a:rPr>
              <a:t>m</a:t>
            </a:r>
            <a:r>
              <a:rPr sz="1400" spc="-19" dirty="0" smtClean="0">
                <a:cs typeface="Times New Roman"/>
              </a:rPr>
              <a:t>o</a:t>
            </a:r>
            <a:r>
              <a:rPr sz="1400" spc="-25" dirty="0" smtClean="0">
                <a:cs typeface="Times New Roman"/>
              </a:rPr>
              <a:t>l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c</a:t>
            </a:r>
            <a:r>
              <a:rPr sz="1400" spc="19" dirty="0" smtClean="0">
                <a:cs typeface="Times New Roman"/>
              </a:rPr>
              <a:t>u</a:t>
            </a:r>
            <a:r>
              <a:rPr sz="1400" spc="-4" dirty="0" smtClean="0">
                <a:cs typeface="Times New Roman"/>
              </a:rPr>
              <a:t>l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s</a:t>
            </a:r>
            <a:r>
              <a:rPr sz="1400" spc="109" dirty="0" smtClean="0">
                <a:cs typeface="Times New Roman"/>
              </a:rPr>
              <a:t> </a:t>
            </a:r>
            <a:r>
              <a:rPr sz="1400" spc="-4" dirty="0" smtClean="0">
                <a:cs typeface="Times New Roman"/>
              </a:rPr>
              <a:t>i</a:t>
            </a:r>
            <a:r>
              <a:rPr sz="1400" spc="0" dirty="0" smtClean="0">
                <a:cs typeface="Times New Roman"/>
              </a:rPr>
              <a:t>n</a:t>
            </a:r>
            <a:r>
              <a:rPr sz="1400" spc="14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q</a:t>
            </a:r>
            <a:r>
              <a:rPr sz="1400" spc="4" dirty="0" smtClean="0">
                <a:cs typeface="Times New Roman"/>
              </a:rPr>
              <a:t>u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0" dirty="0" smtClean="0">
                <a:cs typeface="Times New Roman"/>
              </a:rPr>
              <a:t>s</a:t>
            </a:r>
            <a:r>
              <a:rPr sz="1400" spc="-9" dirty="0" smtClean="0">
                <a:cs typeface="Times New Roman"/>
              </a:rPr>
              <a:t>t</a:t>
            </a:r>
            <a:r>
              <a:rPr sz="1400" spc="-4" dirty="0" smtClean="0">
                <a:cs typeface="Times New Roman"/>
              </a:rPr>
              <a:t>i</a:t>
            </a:r>
            <a:r>
              <a:rPr sz="1400" spc="-19" dirty="0" smtClean="0">
                <a:cs typeface="Times New Roman"/>
              </a:rPr>
              <a:t>o</a:t>
            </a:r>
            <a:r>
              <a:rPr sz="1400" spc="0" dirty="0" smtClean="0">
                <a:cs typeface="Times New Roman"/>
              </a:rPr>
              <a:t>n</a:t>
            </a:r>
            <a:r>
              <a:rPr sz="1400" spc="75" dirty="0" smtClean="0">
                <a:cs typeface="Times New Roman"/>
              </a:rPr>
              <a:t> </a:t>
            </a:r>
            <a:r>
              <a:rPr sz="1400" spc="0" dirty="0" smtClean="0">
                <a:cs typeface="Times New Roman"/>
              </a:rPr>
              <a:t>are</a:t>
            </a:r>
            <a:r>
              <a:rPr sz="1400" spc="9" dirty="0" smtClean="0">
                <a:cs typeface="Times New Roman"/>
              </a:rPr>
              <a:t> </a:t>
            </a:r>
            <a:r>
              <a:rPr sz="1400" spc="-4" dirty="0" smtClean="0">
                <a:cs typeface="Times New Roman"/>
              </a:rPr>
              <a:t>t</a:t>
            </a:r>
            <a:r>
              <a:rPr sz="1400" spc="0" dirty="0" smtClean="0">
                <a:cs typeface="Times New Roman"/>
              </a:rPr>
              <a:t>he</a:t>
            </a:r>
            <a:r>
              <a:rPr sz="1400" spc="14" dirty="0" smtClean="0">
                <a:cs typeface="Times New Roman"/>
              </a:rPr>
              <a:t> </a:t>
            </a:r>
            <a:r>
              <a:rPr sz="1400" spc="-25" dirty="0" smtClean="0">
                <a:cs typeface="Times New Roman"/>
              </a:rPr>
              <a:t>I</a:t>
            </a:r>
            <a:r>
              <a:rPr sz="1400" spc="4" dirty="0" smtClean="0">
                <a:cs typeface="Times New Roman"/>
              </a:rPr>
              <a:t>C</a:t>
            </a:r>
            <a:r>
              <a:rPr sz="1400" spc="9" dirty="0" smtClean="0">
                <a:cs typeface="Times New Roman"/>
              </a:rPr>
              <a:t>A</a:t>
            </a:r>
            <a:r>
              <a:rPr sz="1400" spc="0" dirty="0" smtClean="0">
                <a:cs typeface="Times New Roman"/>
              </a:rPr>
              <a:t>M</a:t>
            </a:r>
            <a:r>
              <a:rPr sz="1400" spc="-4" dirty="0" smtClean="0">
                <a:cs typeface="Times New Roman"/>
              </a:rPr>
              <a:t>s</a:t>
            </a:r>
            <a:r>
              <a:rPr sz="1400" spc="0" dirty="0" smtClean="0">
                <a:cs typeface="Times New Roman"/>
              </a:rPr>
              <a:t>,</a:t>
            </a:r>
            <a:r>
              <a:rPr sz="1400" spc="4" dirty="0" smtClean="0">
                <a:cs typeface="Times New Roman"/>
              </a:rPr>
              <a:t> </a:t>
            </a:r>
            <a:r>
              <a:rPr sz="1400" spc="9" dirty="0" smtClean="0">
                <a:cs typeface="Times New Roman"/>
              </a:rPr>
              <a:t>V</a:t>
            </a:r>
            <a:r>
              <a:rPr sz="1400" spc="4" dirty="0" smtClean="0">
                <a:cs typeface="Times New Roman"/>
              </a:rPr>
              <a:t>C</a:t>
            </a:r>
            <a:r>
              <a:rPr sz="1400" spc="9" dirty="0" smtClean="0">
                <a:cs typeface="Times New Roman"/>
              </a:rPr>
              <a:t>A</a:t>
            </a:r>
            <a:r>
              <a:rPr sz="1400" spc="0" dirty="0" smtClean="0">
                <a:cs typeface="Times New Roman"/>
              </a:rPr>
              <a:t>M</a:t>
            </a:r>
            <a:r>
              <a:rPr sz="1400" spc="-4" dirty="0" smtClean="0">
                <a:cs typeface="Times New Roman"/>
              </a:rPr>
              <a:t>s</a:t>
            </a:r>
            <a:r>
              <a:rPr sz="1400" spc="0" dirty="0" smtClean="0">
                <a:cs typeface="Times New Roman"/>
              </a:rPr>
              <a:t>, P</a:t>
            </a:r>
            <a:r>
              <a:rPr sz="1400" spc="9" dirty="0" smtClean="0">
                <a:cs typeface="Times New Roman"/>
              </a:rPr>
              <a:t>E</a:t>
            </a:r>
            <a:r>
              <a:rPr sz="1400" spc="4" dirty="0" smtClean="0">
                <a:cs typeface="Times New Roman"/>
              </a:rPr>
              <a:t>C</a:t>
            </a:r>
            <a:r>
              <a:rPr sz="1400" spc="9" dirty="0" smtClean="0">
                <a:cs typeface="Times New Roman"/>
              </a:rPr>
              <a:t>A</a:t>
            </a:r>
            <a:r>
              <a:rPr sz="1400" spc="0" dirty="0" smtClean="0">
                <a:cs typeface="Times New Roman"/>
              </a:rPr>
              <a:t>M,</a:t>
            </a:r>
            <a:r>
              <a:rPr sz="1400" spc="-25" dirty="0" smtClean="0">
                <a:cs typeface="Times New Roman"/>
              </a:rPr>
              <a:t> </a:t>
            </a:r>
            <a:r>
              <a:rPr sz="1400" spc="-9" dirty="0" smtClean="0">
                <a:cs typeface="Times New Roman"/>
              </a:rPr>
              <a:t>i</a:t>
            </a:r>
            <a:r>
              <a:rPr sz="1400" spc="0" dirty="0" smtClean="0">
                <a:cs typeface="Times New Roman"/>
              </a:rPr>
              <a:t>n</a:t>
            </a:r>
            <a:r>
              <a:rPr sz="1400" spc="-9" dirty="0" smtClean="0">
                <a:cs typeface="Times New Roman"/>
              </a:rPr>
              <a:t>t</a:t>
            </a:r>
            <a:r>
              <a:rPr sz="1400" spc="-19" dirty="0" smtClean="0">
                <a:cs typeface="Times New Roman"/>
              </a:rPr>
              <a:t>eg</a:t>
            </a:r>
            <a:r>
              <a:rPr sz="1400" spc="-4" dirty="0" smtClean="0">
                <a:cs typeface="Times New Roman"/>
              </a:rPr>
              <a:t>r</a:t>
            </a:r>
            <a:r>
              <a:rPr sz="1400" spc="-9" dirty="0" smtClean="0">
                <a:cs typeface="Times New Roman"/>
              </a:rPr>
              <a:t>i</a:t>
            </a:r>
            <a:r>
              <a:rPr sz="1400" spc="0" dirty="0" smtClean="0">
                <a:cs typeface="Times New Roman"/>
              </a:rPr>
              <a:t>ns,</a:t>
            </a:r>
            <a:r>
              <a:rPr sz="1400" spc="75" dirty="0" smtClean="0">
                <a:cs typeface="Times New Roman"/>
              </a:rPr>
              <a:t> </a:t>
            </a:r>
            <a:r>
              <a:rPr sz="1400" spc="-19" dirty="0" smtClean="0">
                <a:cs typeface="Times New Roman"/>
              </a:rPr>
              <a:t>e</a:t>
            </a:r>
            <a:r>
              <a:rPr sz="1400" spc="-9" dirty="0" smtClean="0">
                <a:cs typeface="Times New Roman"/>
              </a:rPr>
              <a:t>t</a:t>
            </a:r>
            <a:r>
              <a:rPr sz="1400" spc="0" dirty="0" smtClean="0">
                <a:cs typeface="Times New Roman"/>
              </a:rPr>
              <a:t>c.</a:t>
            </a:r>
            <a:endParaRPr sz="1400" dirty="0">
              <a:cs typeface="Times New Roman"/>
            </a:endParaRPr>
          </a:p>
        </p:txBody>
      </p:sp>
      <p:sp>
        <p:nvSpPr>
          <p:cNvPr id="6" name="object 10"/>
          <p:cNvSpPr/>
          <p:nvPr/>
        </p:nvSpPr>
        <p:spPr>
          <a:xfrm>
            <a:off x="747806" y="1789213"/>
            <a:ext cx="5308600" cy="3416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8426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N-acetylcysteine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study showed the efficacy of an </a:t>
            </a:r>
            <a:r>
              <a:rPr lang="en-US" dirty="0" smtClean="0"/>
              <a:t>infusion of </a:t>
            </a:r>
            <a:r>
              <a:rPr lang="en-US" dirty="0"/>
              <a:t>N-acetylcysteine in preventing </a:t>
            </a:r>
            <a:r>
              <a:rPr lang="en-US" dirty="0" smtClean="0"/>
              <a:t>hyperglycemia induced shedding </a:t>
            </a:r>
            <a:r>
              <a:rPr lang="en-US" dirty="0"/>
              <a:t>of </a:t>
            </a:r>
            <a:r>
              <a:rPr lang="en-US" dirty="0" err="1" smtClean="0"/>
              <a:t>glycocalyx</a:t>
            </a:r>
            <a:endParaRPr lang="en-US" dirty="0" smtClean="0"/>
          </a:p>
          <a:p>
            <a:r>
              <a:rPr lang="en-US" dirty="0" smtClean="0"/>
              <a:t>Supports </a:t>
            </a:r>
            <a:r>
              <a:rPr lang="en-US" dirty="0"/>
              <a:t>the </a:t>
            </a:r>
            <a:r>
              <a:rPr lang="en-US" dirty="0" smtClean="0"/>
              <a:t>role of </a:t>
            </a:r>
            <a:r>
              <a:rPr lang="en-US" dirty="0"/>
              <a:t>oxidative stress in the impairment of the </a:t>
            </a:r>
            <a:r>
              <a:rPr lang="en-US" dirty="0" err="1"/>
              <a:t>glycocalyx</a:t>
            </a:r>
            <a:r>
              <a:rPr lang="en-US" dirty="0"/>
              <a:t> </a:t>
            </a:r>
            <a:r>
              <a:rPr lang="en-US" dirty="0" smtClean="0"/>
              <a:t>and in </a:t>
            </a:r>
            <a:r>
              <a:rPr lang="en-US" dirty="0"/>
              <a:t>endothelial </a:t>
            </a:r>
            <a:r>
              <a:rPr lang="en-US" dirty="0" smtClean="0"/>
              <a:t>dysfunction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3724274"/>
            <a:ext cx="1133475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49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more treatments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79627"/>
            <a:ext cx="12192000" cy="507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46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 1 – Revised Starling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</a:t>
            </a:r>
            <a:r>
              <a:rPr lang="en-US" sz="1600" dirty="0" err="1"/>
              <a:t>v</a:t>
            </a:r>
            <a:r>
              <a:rPr lang="en-US" dirty="0"/>
              <a:t> = </a:t>
            </a:r>
            <a:r>
              <a:rPr lang="en-US" dirty="0" err="1"/>
              <a:t>L</a:t>
            </a:r>
            <a:r>
              <a:rPr lang="en-US" sz="1600" dirty="0" err="1"/>
              <a:t>p</a:t>
            </a:r>
            <a:r>
              <a:rPr lang="en-US" dirty="0"/>
              <a:t> A {(P</a:t>
            </a:r>
            <a:r>
              <a:rPr lang="en-US" sz="1600" dirty="0"/>
              <a:t>c </a:t>
            </a:r>
            <a:r>
              <a:rPr lang="en-US" dirty="0"/>
              <a:t>− P</a:t>
            </a:r>
            <a:r>
              <a:rPr lang="en-US" sz="1600" dirty="0"/>
              <a:t>i</a:t>
            </a:r>
            <a:r>
              <a:rPr lang="en-US" dirty="0"/>
              <a:t>) − </a:t>
            </a:r>
            <a:r>
              <a:rPr lang="el-GR" dirty="0"/>
              <a:t>σ</a:t>
            </a:r>
            <a:r>
              <a:rPr lang="en-US" dirty="0"/>
              <a:t> (</a:t>
            </a:r>
            <a:r>
              <a:rPr lang="el-GR" sz="2400" dirty="0"/>
              <a:t>π</a:t>
            </a:r>
            <a:r>
              <a:rPr lang="en-US" sz="1600" dirty="0"/>
              <a:t>p</a:t>
            </a:r>
            <a:r>
              <a:rPr lang="en-US" dirty="0"/>
              <a:t> − </a:t>
            </a:r>
            <a:r>
              <a:rPr lang="el-GR" sz="2400" dirty="0"/>
              <a:t>π</a:t>
            </a:r>
            <a:r>
              <a:rPr lang="en-US" sz="1600" dirty="0"/>
              <a:t>g</a:t>
            </a:r>
            <a:r>
              <a:rPr lang="en-US" dirty="0"/>
              <a:t>)}</a:t>
            </a:r>
          </a:p>
          <a:p>
            <a:endParaRPr lang="en-US" dirty="0"/>
          </a:p>
          <a:p>
            <a:r>
              <a:rPr lang="en-US" dirty="0"/>
              <a:t>P</a:t>
            </a:r>
            <a:r>
              <a:rPr lang="en-US" sz="1600" dirty="0"/>
              <a:t>c </a:t>
            </a:r>
            <a:r>
              <a:rPr lang="en-US" dirty="0"/>
              <a:t>= Pressure in capillary</a:t>
            </a:r>
          </a:p>
          <a:p>
            <a:r>
              <a:rPr lang="en-US" dirty="0"/>
              <a:t>P</a:t>
            </a:r>
            <a:r>
              <a:rPr lang="en-US" sz="1600" dirty="0"/>
              <a:t>i </a:t>
            </a:r>
            <a:r>
              <a:rPr lang="en-US" dirty="0"/>
              <a:t>= Pressure in </a:t>
            </a:r>
            <a:r>
              <a:rPr lang="en-US" dirty="0" err="1"/>
              <a:t>interstium</a:t>
            </a:r>
            <a:endParaRPr lang="en-US" dirty="0"/>
          </a:p>
          <a:p>
            <a:r>
              <a:rPr lang="el-GR" sz="2400" dirty="0"/>
              <a:t>π</a:t>
            </a:r>
            <a:r>
              <a:rPr lang="en-US" sz="1600" dirty="0"/>
              <a:t>p = </a:t>
            </a:r>
            <a:r>
              <a:rPr lang="en-US" sz="2400" dirty="0"/>
              <a:t> </a:t>
            </a:r>
            <a:r>
              <a:rPr lang="en-US" dirty="0"/>
              <a:t>colloid osmotic pressures exerted by plasma</a:t>
            </a:r>
          </a:p>
          <a:p>
            <a:pPr lvl="0">
              <a:buClr>
                <a:srgbClr val="000000">
                  <a:lumMod val="40000"/>
                  <a:lumOff val="60000"/>
                </a:srgbClr>
              </a:buClr>
            </a:pPr>
            <a:r>
              <a:rPr lang="el-GR" sz="2400" dirty="0">
                <a:solidFill>
                  <a:prstClr val="white"/>
                </a:solidFill>
              </a:rPr>
              <a:t>π</a:t>
            </a:r>
            <a:r>
              <a:rPr lang="en-US" sz="1600" dirty="0">
                <a:solidFill>
                  <a:prstClr val="white"/>
                </a:solidFill>
              </a:rPr>
              <a:t>g = 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dirty="0">
                <a:solidFill>
                  <a:prstClr val="white"/>
                </a:solidFill>
              </a:rPr>
              <a:t>colloid osmotic pressures exerted by </a:t>
            </a:r>
            <a:r>
              <a:rPr lang="en-US" dirty="0"/>
              <a:t>the </a:t>
            </a:r>
            <a:r>
              <a:rPr lang="en-US" dirty="0" err="1"/>
              <a:t>ultrafiltrate</a:t>
            </a:r>
            <a:r>
              <a:rPr lang="en-US" dirty="0"/>
              <a:t> on the underside of the </a:t>
            </a:r>
            <a:r>
              <a:rPr lang="en-US" dirty="0" err="1"/>
              <a:t>glycocalyx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03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 2 –Colloids and edema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glycocalyx</a:t>
            </a:r>
            <a:r>
              <a:rPr lang="en-US" dirty="0"/>
              <a:t> </a:t>
            </a:r>
            <a:r>
              <a:rPr lang="en-US" dirty="0" smtClean="0"/>
              <a:t>model preserves </a:t>
            </a:r>
            <a:r>
              <a:rPr lang="en-US" dirty="0"/>
              <a:t>a state of minimal filtration even when delta-P is low</a:t>
            </a:r>
          </a:p>
          <a:p>
            <a:r>
              <a:rPr lang="en-US" dirty="0"/>
              <a:t>Intravenous colloid therapy cannot promote absorption and cannot help to prevent or treat interstitial </a:t>
            </a:r>
            <a:r>
              <a:rPr lang="en-US" dirty="0" smtClean="0"/>
              <a:t>edema</a:t>
            </a:r>
          </a:p>
          <a:p>
            <a:r>
              <a:rPr lang="en-US" dirty="0" smtClean="0"/>
              <a:t>This is mainly due to the protein free portion of the </a:t>
            </a:r>
            <a:r>
              <a:rPr lang="en-US" dirty="0" err="1" smtClean="0"/>
              <a:t>glycocalyx</a:t>
            </a:r>
            <a:r>
              <a:rPr lang="en-US" dirty="0" smtClean="0"/>
              <a:t> plasma</a:t>
            </a:r>
          </a:p>
          <a:p>
            <a:r>
              <a:rPr lang="en-US" dirty="0" smtClean="0"/>
              <a:t>During inflammation with </a:t>
            </a:r>
            <a:r>
              <a:rPr lang="en-US" dirty="0" err="1" smtClean="0"/>
              <a:t>glycocalyx</a:t>
            </a:r>
            <a:r>
              <a:rPr lang="en-US" dirty="0" smtClean="0"/>
              <a:t> damage artificial colloids leak into the </a:t>
            </a:r>
            <a:r>
              <a:rPr lang="en-US" dirty="0" err="1" smtClean="0"/>
              <a:t>interstitium</a:t>
            </a:r>
            <a:r>
              <a:rPr lang="en-US" dirty="0" smtClean="0"/>
              <a:t> and avoid degradation, potentially prolonging interstitial edema</a:t>
            </a:r>
          </a:p>
          <a:p>
            <a:r>
              <a:rPr lang="en-US" dirty="0"/>
              <a:t>Also, its theoretical 1 : 5 effectiveness ratio over crystalloid appears to be more like 1 : 1.3 in clinical </a:t>
            </a:r>
            <a:r>
              <a:rPr lang="en-US" dirty="0" smtClean="0"/>
              <a:t>practice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1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Caveolae</a:t>
            </a:r>
            <a:r>
              <a:rPr lang="en-US" dirty="0"/>
              <a:t> are invaginations in the cell membrane and </a:t>
            </a:r>
            <a:r>
              <a:rPr lang="en-US" dirty="0" smtClean="0"/>
              <a:t>are </a:t>
            </a:r>
            <a:r>
              <a:rPr lang="fr-FR" dirty="0" smtClean="0"/>
              <a:t>important </a:t>
            </a:r>
            <a:r>
              <a:rPr lang="fr-FR" dirty="0" err="1"/>
              <a:t>vesicle</a:t>
            </a:r>
            <a:r>
              <a:rPr lang="fr-FR" dirty="0"/>
              <a:t> carriers </a:t>
            </a:r>
            <a:r>
              <a:rPr lang="fr-FR" dirty="0" err="1"/>
              <a:t>responsible</a:t>
            </a:r>
            <a:r>
              <a:rPr lang="fr-FR" dirty="0"/>
              <a:t> for </a:t>
            </a:r>
            <a:r>
              <a:rPr lang="fr-FR" dirty="0" err="1" smtClean="0"/>
              <a:t>transcellular</a:t>
            </a:r>
            <a:r>
              <a:rPr lang="fr-FR" dirty="0" smtClean="0"/>
              <a:t> </a:t>
            </a:r>
            <a:r>
              <a:rPr lang="en-US" dirty="0" smtClean="0"/>
              <a:t>transport </a:t>
            </a:r>
            <a:r>
              <a:rPr lang="en-US" dirty="0"/>
              <a:t>(transcytosis) in endothelial </a:t>
            </a:r>
            <a:r>
              <a:rPr lang="en-US" dirty="0" smtClean="0"/>
              <a:t>cells</a:t>
            </a:r>
          </a:p>
          <a:p>
            <a:r>
              <a:rPr lang="en-US" dirty="0" smtClean="0"/>
              <a:t>Transcytosis </a:t>
            </a:r>
            <a:r>
              <a:rPr lang="en-US" dirty="0"/>
              <a:t>via </a:t>
            </a:r>
            <a:r>
              <a:rPr lang="en-US" dirty="0" err="1"/>
              <a:t>caveolae</a:t>
            </a:r>
            <a:r>
              <a:rPr lang="en-US" dirty="0"/>
              <a:t> is the primary means of </a:t>
            </a:r>
            <a:r>
              <a:rPr lang="en-US" dirty="0" smtClean="0"/>
              <a:t>albumin transport </a:t>
            </a:r>
            <a:r>
              <a:rPr lang="en-US" dirty="0"/>
              <a:t>across endothelium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808835" y="4351417"/>
            <a:ext cx="5535493" cy="1868273"/>
            <a:chOff x="2808835" y="4351417"/>
            <a:chExt cx="5535493" cy="1868273"/>
          </a:xfrm>
        </p:grpSpPr>
        <p:grpSp>
          <p:nvGrpSpPr>
            <p:cNvPr id="4" name="Group 3"/>
            <p:cNvGrpSpPr/>
            <p:nvPr/>
          </p:nvGrpSpPr>
          <p:grpSpPr>
            <a:xfrm>
              <a:off x="2808835" y="4457273"/>
              <a:ext cx="5535493" cy="1762417"/>
              <a:chOff x="2630929" y="2649923"/>
              <a:chExt cx="6010835" cy="2568388"/>
            </a:xfrm>
          </p:grpSpPr>
          <p:sp>
            <p:nvSpPr>
              <p:cNvPr id="5" name="Rounded Rectangle 4"/>
              <p:cNvSpPr/>
              <p:nvPr/>
            </p:nvSpPr>
            <p:spPr>
              <a:xfrm>
                <a:off x="2630929" y="2649923"/>
                <a:ext cx="6010835" cy="2568388"/>
              </a:xfrm>
              <a:prstGeom prst="roundRect">
                <a:avLst/>
              </a:prstGeom>
              <a:solidFill>
                <a:srgbClr val="FFFF99"/>
              </a:solidFill>
              <a:ln>
                <a:solidFill>
                  <a:srgbClr val="9933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Cloud 5"/>
              <p:cNvSpPr/>
              <p:nvPr/>
            </p:nvSpPr>
            <p:spPr>
              <a:xfrm>
                <a:off x="6299200" y="3418859"/>
                <a:ext cx="1364343" cy="1030515"/>
              </a:xfrm>
              <a:prstGeom prst="cloud">
                <a:avLst/>
              </a:prstGeom>
              <a:solidFill>
                <a:srgbClr val="993300"/>
              </a:solidFill>
              <a:ln>
                <a:solidFill>
                  <a:srgbClr val="FF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 useBgFill="1">
          <p:nvSpPr>
            <p:cNvPr id="8" name="Oval 7"/>
            <p:cNvSpPr/>
            <p:nvPr/>
          </p:nvSpPr>
          <p:spPr>
            <a:xfrm>
              <a:off x="3805518" y="4351417"/>
              <a:ext cx="833717" cy="98706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un 8"/>
            <p:cNvSpPr/>
            <p:nvPr/>
          </p:nvSpPr>
          <p:spPr>
            <a:xfrm>
              <a:off x="3928447" y="4790782"/>
              <a:ext cx="174171" cy="202132"/>
            </a:xfrm>
            <a:prstGeom prst="sun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un 9"/>
            <p:cNvSpPr/>
            <p:nvPr/>
          </p:nvSpPr>
          <p:spPr>
            <a:xfrm>
              <a:off x="4080847" y="4943182"/>
              <a:ext cx="174171" cy="202132"/>
            </a:xfrm>
            <a:prstGeom prst="sun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un 10"/>
            <p:cNvSpPr/>
            <p:nvPr/>
          </p:nvSpPr>
          <p:spPr>
            <a:xfrm>
              <a:off x="4307320" y="4689716"/>
              <a:ext cx="174171" cy="202132"/>
            </a:xfrm>
            <a:prstGeom prst="sun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805518" y="5355611"/>
              <a:ext cx="7954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Albumin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065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 3 – Think about fluids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septic patients we have multiple mediators that can cause endothelial dysfunction and </a:t>
            </a:r>
            <a:r>
              <a:rPr lang="en-US" dirty="0" err="1" smtClean="0"/>
              <a:t>glycocalyx</a:t>
            </a:r>
            <a:r>
              <a:rPr lang="en-US" dirty="0" smtClean="0"/>
              <a:t> shedding</a:t>
            </a:r>
          </a:p>
          <a:p>
            <a:r>
              <a:rPr lang="en-US" dirty="0" smtClean="0"/>
              <a:t>Add on aggressive fluids and kiss it good bye</a:t>
            </a:r>
          </a:p>
          <a:p>
            <a:r>
              <a:rPr lang="en-US" dirty="0" smtClean="0"/>
              <a:t>Often see edema forming 1-3 days later</a:t>
            </a:r>
          </a:p>
          <a:p>
            <a:r>
              <a:rPr lang="en-US" dirty="0" smtClean="0"/>
              <a:t>If it is in the skin then imagine what its gut, heart, lungs etc. look like</a:t>
            </a:r>
          </a:p>
          <a:p>
            <a:r>
              <a:rPr lang="en-US" dirty="0" smtClean="0"/>
              <a:t>Increase in free water gain has a significant increase in mortality in AKI, ARDS and Sepsis!!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92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endothelium and smooth muscle cells of arteries and arterioles are </a:t>
            </a:r>
            <a:r>
              <a:rPr lang="en-US" dirty="0" smtClean="0"/>
              <a:t>coupled both </a:t>
            </a:r>
            <a:r>
              <a:rPr lang="en-US" dirty="0"/>
              <a:t>structurally and </a:t>
            </a:r>
            <a:r>
              <a:rPr lang="en-US" dirty="0" smtClean="0"/>
              <a:t>functionally</a:t>
            </a:r>
          </a:p>
          <a:p>
            <a:r>
              <a:rPr lang="en-US" dirty="0" smtClean="0"/>
              <a:t>Conduction along </a:t>
            </a:r>
            <a:r>
              <a:rPr lang="en-US" dirty="0"/>
              <a:t>the arteriole is attributable to gap junctions coupling contiguous </a:t>
            </a:r>
            <a:r>
              <a:rPr lang="en-US" dirty="0" smtClean="0"/>
              <a:t>cells</a:t>
            </a:r>
          </a:p>
          <a:p>
            <a:r>
              <a:rPr lang="en-US" dirty="0"/>
              <a:t>L</a:t>
            </a:r>
            <a:r>
              <a:rPr lang="en-US" dirty="0" smtClean="0"/>
              <a:t>ocal </a:t>
            </a:r>
            <a:r>
              <a:rPr lang="en-US" dirty="0"/>
              <a:t>depolarization and </a:t>
            </a:r>
            <a:r>
              <a:rPr lang="en-US" dirty="0" smtClean="0"/>
              <a:t>hyperpolarization of </a:t>
            </a:r>
            <a:r>
              <a:rPr lang="en-US" dirty="0"/>
              <a:t>the capillary endothelial cell and </a:t>
            </a:r>
            <a:r>
              <a:rPr lang="en-US" dirty="0" smtClean="0"/>
              <a:t>communication </a:t>
            </a:r>
            <a:r>
              <a:rPr lang="en-US" dirty="0"/>
              <a:t>is achieved </a:t>
            </a:r>
            <a:r>
              <a:rPr lang="en-US" dirty="0" smtClean="0"/>
              <a:t>by an </a:t>
            </a:r>
            <a:r>
              <a:rPr lang="en-US" dirty="0"/>
              <a:t>electronic transmission via endothelial-smooth muscle cell-to-cell gap </a:t>
            </a:r>
            <a:r>
              <a:rPr lang="en-US" dirty="0" smtClean="0"/>
              <a:t>junctions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41088" y="6134320"/>
            <a:ext cx="11706945" cy="952280"/>
          </a:xfrm>
          <a:prstGeom prst="roundRect">
            <a:avLst/>
          </a:prstGeom>
          <a:solidFill>
            <a:srgbClr val="99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576582" y="5217459"/>
            <a:ext cx="635959" cy="185384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41089" y="4485982"/>
            <a:ext cx="5535493" cy="1762417"/>
            <a:chOff x="2630929" y="2649923"/>
            <a:chExt cx="6010835" cy="2568388"/>
          </a:xfrm>
        </p:grpSpPr>
        <p:sp>
          <p:nvSpPr>
            <p:cNvPr id="13" name="Rounded Rectangle 12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loud 13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212541" y="4485982"/>
            <a:ext cx="5535493" cy="1762417"/>
            <a:chOff x="2630929" y="2649923"/>
            <a:chExt cx="6010835" cy="2568388"/>
          </a:xfrm>
        </p:grpSpPr>
        <p:sp>
          <p:nvSpPr>
            <p:cNvPr id="16" name="Rounded Rectangle 15"/>
            <p:cNvSpPr/>
            <p:nvPr/>
          </p:nvSpPr>
          <p:spPr>
            <a:xfrm>
              <a:off x="2630929" y="2649923"/>
              <a:ext cx="6010835" cy="256838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Cloud 16"/>
            <p:cNvSpPr/>
            <p:nvPr/>
          </p:nvSpPr>
          <p:spPr>
            <a:xfrm>
              <a:off x="6299200" y="3418859"/>
              <a:ext cx="1364343" cy="1030515"/>
            </a:xfrm>
            <a:prstGeom prst="cloud">
              <a:avLst/>
            </a:prstGeom>
            <a:solidFill>
              <a:srgbClr val="993300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407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endothelium surface is composed of multiple transport systems for </a:t>
            </a:r>
            <a:r>
              <a:rPr lang="en-US" dirty="0" smtClean="0"/>
              <a:t>glucose and </a:t>
            </a:r>
            <a:r>
              <a:rPr lang="en-US" dirty="0"/>
              <a:t>amino </a:t>
            </a:r>
            <a:r>
              <a:rPr lang="en-US" dirty="0" smtClean="0"/>
              <a:t>acids</a:t>
            </a:r>
          </a:p>
          <a:p>
            <a:r>
              <a:rPr lang="en-US" dirty="0" smtClean="0"/>
              <a:t>Makes </a:t>
            </a:r>
            <a:r>
              <a:rPr lang="en-US" dirty="0"/>
              <a:t>possible the intracellular transport of L-arginine, </a:t>
            </a:r>
            <a:r>
              <a:rPr lang="en-US" dirty="0" smtClean="0"/>
              <a:t>the substrate </a:t>
            </a:r>
            <a:r>
              <a:rPr lang="en-US" dirty="0"/>
              <a:t>for nitric oxide </a:t>
            </a:r>
            <a:r>
              <a:rPr lang="en-US" dirty="0" smtClean="0"/>
              <a:t>synthase</a:t>
            </a:r>
            <a:endParaRPr lang="en-US" dirty="0"/>
          </a:p>
          <a:p>
            <a:r>
              <a:rPr lang="en-US" dirty="0"/>
              <a:t>NO is a key mediator involved in the control of vasomotor </a:t>
            </a:r>
            <a:r>
              <a:rPr lang="en-US" dirty="0" smtClean="0"/>
              <a:t>tone</a:t>
            </a:r>
          </a:p>
          <a:p>
            <a:r>
              <a:rPr lang="en-US" dirty="0"/>
              <a:t>NO can </a:t>
            </a:r>
            <a:r>
              <a:rPr lang="en-US" dirty="0" smtClean="0"/>
              <a:t>be released </a:t>
            </a:r>
            <a:r>
              <a:rPr lang="en-US" dirty="0"/>
              <a:t>in response to two distinct stimuli: </a:t>
            </a:r>
            <a:endParaRPr lang="en-US" dirty="0" smtClean="0"/>
          </a:p>
          <a:p>
            <a:r>
              <a:rPr lang="en-US" b="1" dirty="0" smtClean="0"/>
              <a:t>Mechanical</a:t>
            </a:r>
            <a:r>
              <a:rPr lang="en-US" dirty="0" smtClean="0"/>
              <a:t> </a:t>
            </a:r>
            <a:r>
              <a:rPr lang="en-US" dirty="0"/>
              <a:t>(shear stress) </a:t>
            </a:r>
            <a:endParaRPr lang="en-US" dirty="0" smtClean="0"/>
          </a:p>
          <a:p>
            <a:r>
              <a:rPr lang="en-US" b="1" dirty="0" smtClean="0"/>
              <a:t>Humoral</a:t>
            </a:r>
            <a:r>
              <a:rPr lang="en-US" dirty="0" smtClean="0"/>
              <a:t> (via </a:t>
            </a:r>
            <a:r>
              <a:rPr lang="en-US" dirty="0"/>
              <a:t>a receptor- mediated pathway)</a:t>
            </a:r>
          </a:p>
        </p:txBody>
      </p:sp>
    </p:spTree>
    <p:extLst>
      <p:ext uri="{BB962C8B-B14F-4D97-AF65-F5344CB8AC3E}">
        <p14:creationId xmlns:p14="http://schemas.microsoft.com/office/powerpoint/2010/main" val="356638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Custom 7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F0000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2080</TotalTime>
  <Words>2799</Words>
  <Application>Microsoft Office PowerPoint</Application>
  <PresentationFormat>Widescreen</PresentationFormat>
  <Paragraphs>369</Paragraphs>
  <Slides>70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6" baseType="lpstr">
      <vt:lpstr>Arial</vt:lpstr>
      <vt:lpstr>Calibri</vt:lpstr>
      <vt:lpstr>Century Gothic</vt:lpstr>
      <vt:lpstr>Times New Roman</vt:lpstr>
      <vt:lpstr>Wingdings 3</vt:lpstr>
      <vt:lpstr>Ion</vt:lpstr>
      <vt:lpstr>Endothelium and the Glycocalyx</vt:lpstr>
      <vt:lpstr>Overview</vt:lpstr>
      <vt:lpstr>Endothelium</vt:lpstr>
      <vt:lpstr>Endothelium</vt:lpstr>
      <vt:lpstr>Endothelium</vt:lpstr>
      <vt:lpstr>Endothelium</vt:lpstr>
      <vt:lpstr>Endothelium</vt:lpstr>
      <vt:lpstr>Endothelium</vt:lpstr>
      <vt:lpstr>Endothelium</vt:lpstr>
      <vt:lpstr>Endothelium - mechanical</vt:lpstr>
      <vt:lpstr>Endothelium - humoral</vt:lpstr>
      <vt:lpstr>Endothelium</vt:lpstr>
      <vt:lpstr>Endothelium</vt:lpstr>
      <vt:lpstr>Endothelium</vt:lpstr>
      <vt:lpstr>Endothelium</vt:lpstr>
      <vt:lpstr>Endothelium</vt:lpstr>
      <vt:lpstr>Endothelium</vt:lpstr>
      <vt:lpstr>Endothelium</vt:lpstr>
      <vt:lpstr>Glycocalyx</vt:lpstr>
      <vt:lpstr>Glycocalyx</vt:lpstr>
      <vt:lpstr>Glycocalyx</vt:lpstr>
      <vt:lpstr>Glycocalyx - Function</vt:lpstr>
      <vt:lpstr>Glycocalyx</vt:lpstr>
      <vt:lpstr>Glycocalyx</vt:lpstr>
      <vt:lpstr>PowerPoint Presentation</vt:lpstr>
      <vt:lpstr>Glycocalyx - GAGs</vt:lpstr>
      <vt:lpstr>Glycocalyx - GAGs</vt:lpstr>
      <vt:lpstr>Glycocalyx - PGs</vt:lpstr>
      <vt:lpstr>Glycocalyx - Syndecans</vt:lpstr>
      <vt:lpstr>Glycocalyx - Glypicans</vt:lpstr>
      <vt:lpstr>Glycocalyx - Glypicans</vt:lpstr>
      <vt:lpstr>PowerPoint Presentation</vt:lpstr>
      <vt:lpstr>Fluid exchange - Starling</vt:lpstr>
      <vt:lpstr>Fluid exchange - Starling</vt:lpstr>
      <vt:lpstr>Fluid exchange - Starling</vt:lpstr>
      <vt:lpstr>Fluid exchange – Starling problem</vt:lpstr>
      <vt:lpstr>Fluid exchange - New Starling Equation </vt:lpstr>
      <vt:lpstr>Fluid exchange - New Starling Equation </vt:lpstr>
      <vt:lpstr>PowerPoint Presentation</vt:lpstr>
      <vt:lpstr>Fluid exchange</vt:lpstr>
      <vt:lpstr>Fluid exchange</vt:lpstr>
      <vt:lpstr>Fluid Exchange</vt:lpstr>
      <vt:lpstr>Fluid exchange -Mechanotransduction</vt:lpstr>
      <vt:lpstr>Fluid exchange</vt:lpstr>
      <vt:lpstr>Mechanotransduction</vt:lpstr>
      <vt:lpstr>Glycocalyx - Pathology</vt:lpstr>
      <vt:lpstr>Glycocalyx shedding</vt:lpstr>
      <vt:lpstr>Glycocalyx shedding – I R</vt:lpstr>
      <vt:lpstr>Glycocalyx - Pathology</vt:lpstr>
      <vt:lpstr>Glycocalyx - Sepsis</vt:lpstr>
      <vt:lpstr>Glycocalyx - Sepsis</vt:lpstr>
      <vt:lpstr>Glycocalyx - Sepsis</vt:lpstr>
      <vt:lpstr>Glycocalyx - Sepsis</vt:lpstr>
      <vt:lpstr>Glycocalyx - Sepsis</vt:lpstr>
      <vt:lpstr>Glycocalyx - Sepsis</vt:lpstr>
      <vt:lpstr>Glycocalyx - Sepsis</vt:lpstr>
      <vt:lpstr>Glycocalyx - Fluids</vt:lpstr>
      <vt:lpstr>Glycocalyx - Fluids</vt:lpstr>
      <vt:lpstr>Glycocalyx - Fluids</vt:lpstr>
      <vt:lpstr>Fluids – Shear force and mechanotransduction</vt:lpstr>
      <vt:lpstr>            Old     vs      New</vt:lpstr>
      <vt:lpstr>            Old     vs      New</vt:lpstr>
      <vt:lpstr>Treatments</vt:lpstr>
      <vt:lpstr>Hydrocortisone</vt:lpstr>
      <vt:lpstr>Antithrombin</vt:lpstr>
      <vt:lpstr>N-acetylcysteine</vt:lpstr>
      <vt:lpstr>For more treatments</vt:lpstr>
      <vt:lpstr>Take Home 1 – Revised Starling</vt:lpstr>
      <vt:lpstr>Take Home 2 –Colloids and edema</vt:lpstr>
      <vt:lpstr>Take Home 3 – Think about fluids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Endothelium and the Glycocalyx</dc:title>
  <dc:creator>Josh Smith</dc:creator>
  <cp:lastModifiedBy>VM-Cah-icu-user</cp:lastModifiedBy>
  <cp:revision>79</cp:revision>
  <dcterms:created xsi:type="dcterms:W3CDTF">2015-10-18T00:10:47Z</dcterms:created>
  <dcterms:modified xsi:type="dcterms:W3CDTF">2015-10-20T14:13:10Z</dcterms:modified>
</cp:coreProperties>
</file>