
<file path=[Content_Types].xml><?xml version="1.0" encoding="utf-8"?>
<Types xmlns="http://schemas.openxmlformats.org/package/2006/content-types">
  <Default Extension="xml" ContentType="application/xml"/>
  <Default Extension="wmf" ContentType="image/x-wmf"/>
  <Default Extension="jpeg" ContentType="image/jpeg"/>
  <Default Extension="rels" ContentType="application/vnd.openxmlformats-package.relationships+xml"/>
  <Default Extension="emf" ContentType="image/x-emf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67"/>
  </p:notesMasterIdLst>
  <p:sldIdLst>
    <p:sldId id="256" r:id="rId2"/>
    <p:sldId id="260" r:id="rId3"/>
    <p:sldId id="261" r:id="rId4"/>
    <p:sldId id="263" r:id="rId5"/>
    <p:sldId id="318" r:id="rId6"/>
    <p:sldId id="265" r:id="rId7"/>
    <p:sldId id="266" r:id="rId8"/>
    <p:sldId id="267" r:id="rId9"/>
    <p:sldId id="269" r:id="rId10"/>
    <p:sldId id="366" r:id="rId11"/>
    <p:sldId id="270" r:id="rId12"/>
    <p:sldId id="271" r:id="rId13"/>
    <p:sldId id="272" r:id="rId14"/>
    <p:sldId id="356" r:id="rId15"/>
    <p:sldId id="273" r:id="rId16"/>
    <p:sldId id="274" r:id="rId17"/>
    <p:sldId id="275" r:id="rId18"/>
    <p:sldId id="357" r:id="rId19"/>
    <p:sldId id="276" r:id="rId20"/>
    <p:sldId id="372" r:id="rId21"/>
    <p:sldId id="277" r:id="rId22"/>
    <p:sldId id="278" r:id="rId23"/>
    <p:sldId id="373" r:id="rId24"/>
    <p:sldId id="279" r:id="rId25"/>
    <p:sldId id="280" r:id="rId26"/>
    <p:sldId id="282" r:id="rId27"/>
    <p:sldId id="374" r:id="rId28"/>
    <p:sldId id="285" r:id="rId29"/>
    <p:sldId id="286" r:id="rId30"/>
    <p:sldId id="375" r:id="rId31"/>
    <p:sldId id="287" r:id="rId32"/>
    <p:sldId id="288" r:id="rId33"/>
    <p:sldId id="359" r:id="rId34"/>
    <p:sldId id="368" r:id="rId35"/>
    <p:sldId id="293" r:id="rId36"/>
    <p:sldId id="294" r:id="rId37"/>
    <p:sldId id="360" r:id="rId38"/>
    <p:sldId id="361" r:id="rId39"/>
    <p:sldId id="295" r:id="rId40"/>
    <p:sldId id="296" r:id="rId41"/>
    <p:sldId id="376" r:id="rId42"/>
    <p:sldId id="377" r:id="rId43"/>
    <p:sldId id="297" r:id="rId44"/>
    <p:sldId id="370" r:id="rId45"/>
    <p:sldId id="299" r:id="rId46"/>
    <p:sldId id="300" r:id="rId47"/>
    <p:sldId id="371" r:id="rId48"/>
    <p:sldId id="362" r:id="rId49"/>
    <p:sldId id="363" r:id="rId50"/>
    <p:sldId id="303" r:id="rId51"/>
    <p:sldId id="364" r:id="rId52"/>
    <p:sldId id="305" r:id="rId53"/>
    <p:sldId id="365" r:id="rId54"/>
    <p:sldId id="307" r:id="rId55"/>
    <p:sldId id="308" r:id="rId56"/>
    <p:sldId id="309" r:id="rId57"/>
    <p:sldId id="310" r:id="rId58"/>
    <p:sldId id="358" r:id="rId59"/>
    <p:sldId id="311" r:id="rId60"/>
    <p:sldId id="312" r:id="rId61"/>
    <p:sldId id="313" r:id="rId62"/>
    <p:sldId id="314" r:id="rId63"/>
    <p:sldId id="315" r:id="rId64"/>
    <p:sldId id="316" r:id="rId65"/>
    <p:sldId id="378" r:id="rId6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D0000"/>
    <a:srgbClr val="860000"/>
    <a:srgbClr val="5E0000"/>
    <a:srgbClr val="540000"/>
    <a:srgbClr val="460000"/>
    <a:srgbClr val="4F0000"/>
    <a:srgbClr val="210000"/>
    <a:srgbClr val="600000"/>
    <a:srgbClr val="6C0000"/>
    <a:srgbClr val="81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4565" autoAdjust="0"/>
  </p:normalViewPr>
  <p:slideViewPr>
    <p:cSldViewPr snapToGrid="0" snapToObjects="1">
      <p:cViewPr varScale="1">
        <p:scale>
          <a:sx n="86" d="100"/>
          <a:sy n="86" d="100"/>
        </p:scale>
        <p:origin x="-1448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63" Type="http://schemas.openxmlformats.org/officeDocument/2006/relationships/slide" Target="slides/slide62.xml"/><Relationship Id="rId64" Type="http://schemas.openxmlformats.org/officeDocument/2006/relationships/slide" Target="slides/slide63.xml"/><Relationship Id="rId65" Type="http://schemas.openxmlformats.org/officeDocument/2006/relationships/slide" Target="slides/slide64.xml"/><Relationship Id="rId66" Type="http://schemas.openxmlformats.org/officeDocument/2006/relationships/slide" Target="slides/slide65.xml"/><Relationship Id="rId67" Type="http://schemas.openxmlformats.org/officeDocument/2006/relationships/notesMaster" Target="notesMasters/notesMaster1.xml"/><Relationship Id="rId68" Type="http://schemas.openxmlformats.org/officeDocument/2006/relationships/printerSettings" Target="printerSettings/printerSettings1.bin"/><Relationship Id="rId69" Type="http://schemas.openxmlformats.org/officeDocument/2006/relationships/presProps" Target="presProps.xml"/><Relationship Id="rId50" Type="http://schemas.openxmlformats.org/officeDocument/2006/relationships/slide" Target="slides/slide49.xml"/><Relationship Id="rId51" Type="http://schemas.openxmlformats.org/officeDocument/2006/relationships/slide" Target="slides/slide50.xml"/><Relationship Id="rId52" Type="http://schemas.openxmlformats.org/officeDocument/2006/relationships/slide" Target="slides/slide51.xml"/><Relationship Id="rId53" Type="http://schemas.openxmlformats.org/officeDocument/2006/relationships/slide" Target="slides/slide52.xml"/><Relationship Id="rId54" Type="http://schemas.openxmlformats.org/officeDocument/2006/relationships/slide" Target="slides/slide53.xml"/><Relationship Id="rId55" Type="http://schemas.openxmlformats.org/officeDocument/2006/relationships/slide" Target="slides/slide54.xml"/><Relationship Id="rId56" Type="http://schemas.openxmlformats.org/officeDocument/2006/relationships/slide" Target="slides/slide55.xml"/><Relationship Id="rId57" Type="http://schemas.openxmlformats.org/officeDocument/2006/relationships/slide" Target="slides/slide56.xml"/><Relationship Id="rId58" Type="http://schemas.openxmlformats.org/officeDocument/2006/relationships/slide" Target="slides/slide57.xml"/><Relationship Id="rId59" Type="http://schemas.openxmlformats.org/officeDocument/2006/relationships/slide" Target="slides/slide5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slide" Target="slides/slide47.xml"/><Relationship Id="rId49" Type="http://schemas.openxmlformats.org/officeDocument/2006/relationships/slide" Target="slides/slide4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70" Type="http://schemas.openxmlformats.org/officeDocument/2006/relationships/viewProps" Target="viewProps.xml"/><Relationship Id="rId71" Type="http://schemas.openxmlformats.org/officeDocument/2006/relationships/theme" Target="theme/theme1.xml"/><Relationship Id="rId72" Type="http://schemas.openxmlformats.org/officeDocument/2006/relationships/tableStyles" Target="tableStyles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60" Type="http://schemas.openxmlformats.org/officeDocument/2006/relationships/slide" Target="slides/slide59.xml"/><Relationship Id="rId61" Type="http://schemas.openxmlformats.org/officeDocument/2006/relationships/slide" Target="slides/slide60.xml"/><Relationship Id="rId62" Type="http://schemas.openxmlformats.org/officeDocument/2006/relationships/slide" Target="slides/slide61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7E331E-5272-1F4E-BE6E-2D89E460623E}" type="datetimeFigureOut">
              <a:rPr lang="en-US" smtClean="0"/>
              <a:t>9/30/15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80B5A23-14A1-7F47-842A-E03528EE6C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26229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2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2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2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2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2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2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2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2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1.xml"/></Relationships>
</file>

<file path=ppt/notesSlides/_rels/notesSlide3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2.xml"/></Relationships>
</file>

<file path=ppt/notesSlides/_rels/notesSlide3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3.xml"/></Relationships>
</file>

<file path=ppt/notesSlides/_rels/notesSlide3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4.xml"/></Relationships>
</file>

<file path=ppt/notesSlides/_rels/notesSlide3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6.xml"/></Relationships>
</file>

<file path=ppt/notesSlides/_rels/notesSlide3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7.xml"/></Relationships>
</file>

<file path=ppt/notesSlides/_rels/notesSlide3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8.xml"/></Relationships>
</file>

<file path=ppt/notesSlides/_rels/notesSlide3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1.xml"/></Relationships>
</file>

<file path=ppt/notesSlides/_rels/notesSlide3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2.xml"/></Relationships>
</file>

<file path=ppt/notesSlides/_rels/notesSlide3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4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4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5.xml"/></Relationships>
</file>

<file path=ppt/notesSlides/_rels/notesSlide4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8.xml"/></Relationships>
</file>

<file path=ppt/notesSlides/_rels/notesSlide4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9.xml"/></Relationships>
</file>

<file path=ppt/notesSlides/_rels/notesSlide4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1.xml"/></Relationships>
</file>

<file path=ppt/notesSlides/_rels/notesSlide4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3.xml"/></Relationships>
</file>

<file path=ppt/notesSlides/_rels/notesSlide4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6.xml"/></Relationships>
</file>

<file path=ppt/notesSlides/_rels/notesSlide4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7.xml"/></Relationships>
</file>

<file path=ppt/notesSlides/_rels/notesSlide4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8.xml"/></Relationships>
</file>

<file path=ppt/notesSlides/_rels/notesSlide4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9.xml"/></Relationships>
</file>

<file path=ppt/notesSlides/_rels/notesSlide4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0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The process by</a:t>
            </a:r>
            <a:r>
              <a:rPr lang="en-US" baseline="0" dirty="0" smtClean="0"/>
              <a:t> which blood forms clots</a:t>
            </a:r>
          </a:p>
          <a:p>
            <a:r>
              <a:rPr lang="en-US" baseline="0" dirty="0" smtClean="0"/>
              <a:t>Process by which soluble fibrinogen is converted to solid fibrin gel</a:t>
            </a:r>
          </a:p>
          <a:p>
            <a:r>
              <a:rPr lang="en-US" baseline="0" dirty="0" smtClean="0"/>
              <a:t>Highly conserved process across all mammals</a:t>
            </a:r>
          </a:p>
          <a:p>
            <a:r>
              <a:rPr lang="en-US" baseline="0" dirty="0" smtClean="0"/>
              <a:t>It Is </a:t>
            </a:r>
            <a:r>
              <a:rPr lang="en-US" baseline="0" dirty="0" err="1" smtClean="0"/>
              <a:t>posslbe</a:t>
            </a:r>
            <a:r>
              <a:rPr lang="en-US" baseline="0" dirty="0" smtClean="0"/>
              <a:t> for any mammalian coagulation factor to “cleave” its equivalent target in any other mammal</a:t>
            </a:r>
          </a:p>
          <a:p>
            <a:r>
              <a:rPr lang="en-US" baseline="0" dirty="0" smtClean="0"/>
              <a:t>Only non-mammalian animal to use serine proteases for blood coagulation is the horseshoe crab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0B5A23-14A1-7F47-842A-E03528EE6C40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53092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Singe chain, 86 </a:t>
            </a:r>
            <a:r>
              <a:rPr lang="en-US" dirty="0" err="1" smtClean="0"/>
              <a:t>kDa</a:t>
            </a:r>
            <a:r>
              <a:rPr lang="en-US" dirty="0" smtClean="0"/>
              <a:t>, expressed in many tissues, particularly liver</a:t>
            </a:r>
          </a:p>
          <a:p>
            <a:r>
              <a:rPr lang="en-US" dirty="0" smtClean="0"/>
              <a:t>Primarily circulates bound to HK</a:t>
            </a:r>
          </a:p>
          <a:p>
            <a:r>
              <a:rPr lang="en-US" dirty="0" smtClean="0"/>
              <a:t>Converted to </a:t>
            </a:r>
            <a:r>
              <a:rPr lang="en-US" dirty="0" err="1" smtClean="0"/>
              <a:t>kallikein</a:t>
            </a:r>
            <a:r>
              <a:rPr lang="en-US" dirty="0" smtClean="0"/>
              <a:t> by </a:t>
            </a:r>
            <a:r>
              <a:rPr lang="en-US" dirty="0" err="1" smtClean="0"/>
              <a:t>FXIIa</a:t>
            </a:r>
            <a:r>
              <a:rPr lang="en-US" dirty="0" smtClean="0"/>
              <a:t> on negatively charged surfaces when HK is also bound</a:t>
            </a:r>
          </a:p>
          <a:p>
            <a:r>
              <a:rPr lang="en-US" dirty="0" err="1" smtClean="0"/>
              <a:t>Autoactivation</a:t>
            </a:r>
            <a:r>
              <a:rPr lang="en-US" dirty="0" smtClean="0"/>
              <a:t> at different cleavage site results in les active enzyme beta-</a:t>
            </a:r>
            <a:r>
              <a:rPr lang="en-US" dirty="0" err="1" smtClean="0"/>
              <a:t>kallikrein</a:t>
            </a:r>
            <a:endParaRPr lang="en-US" dirty="0" smtClean="0"/>
          </a:p>
          <a:p>
            <a:r>
              <a:rPr lang="en-US" dirty="0" smtClean="0"/>
              <a:t>Predominantly functions on FXII and HK</a:t>
            </a:r>
          </a:p>
          <a:p>
            <a:r>
              <a:rPr lang="en-US" dirty="0" smtClean="0"/>
              <a:t>Also cleaves </a:t>
            </a:r>
            <a:r>
              <a:rPr lang="en-US" dirty="0" err="1" smtClean="0"/>
              <a:t>scuPA</a:t>
            </a:r>
            <a:endParaRPr lang="en-US" dirty="0" smtClean="0"/>
          </a:p>
          <a:p>
            <a:r>
              <a:rPr lang="en-US" dirty="0" smtClean="0"/>
              <a:t>Inhibited by C1-INH and alpha2-macroglobulin</a:t>
            </a:r>
          </a:p>
          <a:p>
            <a:r>
              <a:rPr lang="en-US" dirty="0" smtClean="0"/>
              <a:t>Can be inhibited by protein C inhibitor (PCI) when bound to HK by heparin-AT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0B5A23-14A1-7F47-842A-E03528EE6C40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937730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Singe chain, 86 </a:t>
            </a:r>
            <a:r>
              <a:rPr lang="en-US" dirty="0" err="1" smtClean="0"/>
              <a:t>kDa</a:t>
            </a:r>
            <a:r>
              <a:rPr lang="en-US" dirty="0" smtClean="0"/>
              <a:t>, expressed in many tissues, particularly liver</a:t>
            </a:r>
          </a:p>
          <a:p>
            <a:r>
              <a:rPr lang="en-US" dirty="0" smtClean="0"/>
              <a:t>Primarily circulates bound to HK</a:t>
            </a:r>
          </a:p>
          <a:p>
            <a:r>
              <a:rPr lang="en-US" dirty="0" smtClean="0"/>
              <a:t>Converted to </a:t>
            </a:r>
            <a:r>
              <a:rPr lang="en-US" dirty="0" err="1" smtClean="0"/>
              <a:t>kallikein</a:t>
            </a:r>
            <a:r>
              <a:rPr lang="en-US" dirty="0" smtClean="0"/>
              <a:t> by </a:t>
            </a:r>
            <a:r>
              <a:rPr lang="en-US" dirty="0" err="1" smtClean="0"/>
              <a:t>FXIIa</a:t>
            </a:r>
            <a:r>
              <a:rPr lang="en-US" dirty="0" smtClean="0"/>
              <a:t> on negatively charged surfaces when HK is also bound</a:t>
            </a:r>
          </a:p>
          <a:p>
            <a:r>
              <a:rPr lang="en-US" dirty="0" err="1" smtClean="0"/>
              <a:t>Autoactivation</a:t>
            </a:r>
            <a:r>
              <a:rPr lang="en-US" dirty="0" smtClean="0"/>
              <a:t> at different cleavage site results in les active enzyme beta-</a:t>
            </a:r>
            <a:r>
              <a:rPr lang="en-US" dirty="0" err="1" smtClean="0"/>
              <a:t>kallikrein</a:t>
            </a:r>
            <a:endParaRPr lang="en-US" dirty="0" smtClean="0"/>
          </a:p>
          <a:p>
            <a:r>
              <a:rPr lang="en-US" dirty="0" smtClean="0"/>
              <a:t>Predominantly functions on FXII and HK</a:t>
            </a:r>
          </a:p>
          <a:p>
            <a:r>
              <a:rPr lang="en-US" dirty="0" smtClean="0"/>
              <a:t>Also cleaves </a:t>
            </a:r>
            <a:r>
              <a:rPr lang="en-US" dirty="0" err="1" smtClean="0"/>
              <a:t>scuPA</a:t>
            </a:r>
            <a:endParaRPr lang="en-US" dirty="0" smtClean="0"/>
          </a:p>
          <a:p>
            <a:r>
              <a:rPr lang="en-US" dirty="0" smtClean="0"/>
              <a:t>Inhibited by C1-INH and alpha2-macroglobulin</a:t>
            </a:r>
          </a:p>
          <a:p>
            <a:r>
              <a:rPr lang="en-US" dirty="0" smtClean="0"/>
              <a:t>Can be inhibited by protein C inhibitor (PCI) when bound to HK by heparin-AT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0B5A23-14A1-7F47-842A-E03528EE6C40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937730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Either high-molecular weight or low-molecular weight</a:t>
            </a:r>
          </a:p>
          <a:p>
            <a:r>
              <a:rPr lang="en-US" dirty="0" smtClean="0"/>
              <a:t>Non-coagulation functions: inhibition of ANP, prevent </a:t>
            </a:r>
            <a:r>
              <a:rPr lang="en-US" dirty="0" err="1" smtClean="0"/>
              <a:t>calpain</a:t>
            </a:r>
            <a:r>
              <a:rPr lang="en-US" dirty="0" smtClean="0"/>
              <a:t>-mediated platelet aggregation, prevent thrombin binding to platelets, production of </a:t>
            </a:r>
            <a:r>
              <a:rPr lang="en-US" dirty="0" err="1" smtClean="0"/>
              <a:t>bradykinin</a:t>
            </a:r>
            <a:r>
              <a:rPr lang="en-US" dirty="0" smtClean="0"/>
              <a:t>, roles in apoptosis and cell-to-cell interactions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0B5A23-14A1-7F47-842A-E03528EE6C40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999669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Aka thromboplastin, CD142 and factor III</a:t>
            </a:r>
          </a:p>
          <a:p>
            <a:r>
              <a:rPr lang="en-US" dirty="0" smtClean="0"/>
              <a:t>Glycosylated, single chain polypeptide, MW about 29.5 </a:t>
            </a:r>
            <a:r>
              <a:rPr lang="en-US" dirty="0" err="1" smtClean="0"/>
              <a:t>kDa</a:t>
            </a:r>
            <a:endParaRPr lang="en-US" dirty="0" smtClean="0"/>
          </a:p>
          <a:p>
            <a:r>
              <a:rPr lang="en-US" dirty="0" smtClean="0"/>
              <a:t>Expressed within cell membrane (contains cytosolic, </a:t>
            </a:r>
            <a:r>
              <a:rPr lang="en-US" dirty="0" err="1" smtClean="0"/>
              <a:t>transmembrane</a:t>
            </a:r>
            <a:r>
              <a:rPr lang="en-US" dirty="0" smtClean="0"/>
              <a:t> and extracellular domains) by adventitial cells surrounding blood vessels, within skin epithelium, mucosa and connective tissues surrounding most organs</a:t>
            </a:r>
          </a:p>
          <a:p>
            <a:pPr lvl="1"/>
            <a:r>
              <a:rPr lang="en-US" dirty="0" smtClean="0"/>
              <a:t>Expression can be </a:t>
            </a:r>
            <a:r>
              <a:rPr lang="en-US" dirty="0" err="1" smtClean="0"/>
              <a:t>upregulated</a:t>
            </a:r>
            <a:r>
              <a:rPr lang="en-US" dirty="0" smtClean="0"/>
              <a:t> in other cell types by cytokines, viruses, endotoxin, thrombin, immune complexes, </a:t>
            </a:r>
            <a:r>
              <a:rPr lang="en-US" dirty="0" err="1" smtClean="0"/>
              <a:t>phorbol</a:t>
            </a:r>
            <a:r>
              <a:rPr lang="en-US" dirty="0" smtClean="0"/>
              <a:t> esters and mitogens (platelet derived growth factor, epidermal growth factor, insulin)</a:t>
            </a:r>
          </a:p>
          <a:p>
            <a:pPr lvl="2"/>
            <a:r>
              <a:rPr lang="en-US" dirty="0" smtClean="0"/>
              <a:t>Endothelial cells, vascular smooth muscle cells, monocytes, granulocytes, cancer cells</a:t>
            </a:r>
          </a:p>
          <a:p>
            <a:r>
              <a:rPr lang="en-US" dirty="0" smtClean="0"/>
              <a:t>Extracellular domain capable of binding FVII or FVIIa</a:t>
            </a:r>
          </a:p>
          <a:p>
            <a:r>
              <a:rPr lang="en-US" dirty="0" smtClean="0"/>
              <a:t>Regulatory subunit of TF-FVIIa enzymatic complex, the first enzyme in the clotting cascade</a:t>
            </a:r>
          </a:p>
          <a:p>
            <a:pPr lvl="1"/>
            <a:r>
              <a:rPr lang="en-US" dirty="0" smtClean="0"/>
              <a:t>This interaction requires calcium</a:t>
            </a:r>
          </a:p>
          <a:p>
            <a:r>
              <a:rPr lang="en-US" dirty="0" smtClean="0"/>
              <a:t>Small amount of blood </a:t>
            </a:r>
            <a:r>
              <a:rPr lang="en-US" dirty="0" err="1" smtClean="0"/>
              <a:t>bourne</a:t>
            </a:r>
            <a:r>
              <a:rPr lang="en-US" dirty="0" smtClean="0"/>
              <a:t> tissue factor </a:t>
            </a:r>
            <a:r>
              <a:rPr lang="en-US" dirty="0" err="1" smtClean="0"/>
              <a:t>ID’d</a:t>
            </a:r>
            <a:r>
              <a:rPr lang="en-US" dirty="0" smtClean="0"/>
              <a:t> on </a:t>
            </a:r>
            <a:r>
              <a:rPr lang="en-US" dirty="0" err="1" smtClean="0"/>
              <a:t>microparticles</a:t>
            </a:r>
            <a:endParaRPr lang="en-US" dirty="0" smtClean="0"/>
          </a:p>
          <a:p>
            <a:pPr lvl="1"/>
            <a:r>
              <a:rPr lang="en-US" dirty="0" smtClean="0"/>
              <a:t>Involved in thrombus propagation as endothelial and </a:t>
            </a:r>
            <a:r>
              <a:rPr lang="en-US" dirty="0" err="1" smtClean="0"/>
              <a:t>subendothelial</a:t>
            </a:r>
            <a:r>
              <a:rPr lang="en-US" dirty="0" smtClean="0"/>
              <a:t> TF is rapidly incorporated into the clot</a:t>
            </a:r>
          </a:p>
          <a:p>
            <a:r>
              <a:rPr lang="en-US" dirty="0" smtClean="0"/>
              <a:t>Does not require activation by proteolysis</a:t>
            </a:r>
          </a:p>
          <a:p>
            <a:r>
              <a:rPr lang="en-US" dirty="0" smtClean="0"/>
              <a:t>Predominantly inhibited by tissue factor pathway inhibitor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0B5A23-14A1-7F47-842A-E03528EE6C40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075134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Aka thromboplastin, CD142 and factor III</a:t>
            </a:r>
          </a:p>
          <a:p>
            <a:r>
              <a:rPr lang="en-US" dirty="0" smtClean="0"/>
              <a:t>Glycosylated, single chain polypeptide, MW about 29.5 </a:t>
            </a:r>
            <a:r>
              <a:rPr lang="en-US" dirty="0" err="1" smtClean="0"/>
              <a:t>kDa</a:t>
            </a:r>
            <a:endParaRPr lang="en-US" dirty="0" smtClean="0"/>
          </a:p>
          <a:p>
            <a:r>
              <a:rPr lang="en-US" dirty="0" smtClean="0"/>
              <a:t>Expressed within cell membrane (contains cytosolic, </a:t>
            </a:r>
            <a:r>
              <a:rPr lang="en-US" dirty="0" err="1" smtClean="0"/>
              <a:t>transmembrane</a:t>
            </a:r>
            <a:r>
              <a:rPr lang="en-US" dirty="0" smtClean="0"/>
              <a:t> and extracellular domains) by adventitial cells surrounding blood vessels, within skin epithelium, mucosa and connective tissues surrounding most organs</a:t>
            </a:r>
          </a:p>
          <a:p>
            <a:pPr lvl="1"/>
            <a:r>
              <a:rPr lang="en-US" dirty="0" smtClean="0"/>
              <a:t>Expression can be </a:t>
            </a:r>
            <a:r>
              <a:rPr lang="en-US" dirty="0" err="1" smtClean="0"/>
              <a:t>upregulated</a:t>
            </a:r>
            <a:r>
              <a:rPr lang="en-US" dirty="0" smtClean="0"/>
              <a:t> in other cell types by cytokines, viruses, endotoxin, thrombin, immune complexes, </a:t>
            </a:r>
            <a:r>
              <a:rPr lang="en-US" dirty="0" err="1" smtClean="0"/>
              <a:t>phorbol</a:t>
            </a:r>
            <a:r>
              <a:rPr lang="en-US" dirty="0" smtClean="0"/>
              <a:t> esters and mitogens (platelet derived growth factor, epidermal growth factor, insulin)</a:t>
            </a:r>
          </a:p>
          <a:p>
            <a:pPr lvl="2"/>
            <a:r>
              <a:rPr lang="en-US" dirty="0" smtClean="0"/>
              <a:t>Endothelial cells, vascular smooth muscle cells, monocytes, granulocytes, cancer cells</a:t>
            </a:r>
          </a:p>
          <a:p>
            <a:r>
              <a:rPr lang="en-US" dirty="0" smtClean="0"/>
              <a:t>Extracellular domain capable of binding FVII or FVIIa</a:t>
            </a:r>
          </a:p>
          <a:p>
            <a:r>
              <a:rPr lang="en-US" dirty="0" smtClean="0"/>
              <a:t>Regulatory subunit of TF-FVIIa enzymatic complex, the first enzyme in the clotting cascade</a:t>
            </a:r>
          </a:p>
          <a:p>
            <a:pPr lvl="1"/>
            <a:r>
              <a:rPr lang="en-US" dirty="0" smtClean="0"/>
              <a:t>This interaction requires calcium</a:t>
            </a:r>
          </a:p>
          <a:p>
            <a:r>
              <a:rPr lang="en-US" dirty="0" smtClean="0"/>
              <a:t>Small amount of blood </a:t>
            </a:r>
            <a:r>
              <a:rPr lang="en-US" dirty="0" err="1" smtClean="0"/>
              <a:t>bourne</a:t>
            </a:r>
            <a:r>
              <a:rPr lang="en-US" dirty="0" smtClean="0"/>
              <a:t> tissue factor </a:t>
            </a:r>
            <a:r>
              <a:rPr lang="en-US" dirty="0" err="1" smtClean="0"/>
              <a:t>ID’d</a:t>
            </a:r>
            <a:r>
              <a:rPr lang="en-US" dirty="0" smtClean="0"/>
              <a:t> on </a:t>
            </a:r>
            <a:r>
              <a:rPr lang="en-US" dirty="0" err="1" smtClean="0"/>
              <a:t>microparticles</a:t>
            </a:r>
            <a:endParaRPr lang="en-US" dirty="0" smtClean="0"/>
          </a:p>
          <a:p>
            <a:pPr lvl="1"/>
            <a:r>
              <a:rPr lang="en-US" dirty="0" smtClean="0"/>
              <a:t>Involved in thrombus propagation as endothelial and </a:t>
            </a:r>
            <a:r>
              <a:rPr lang="en-US" dirty="0" err="1" smtClean="0"/>
              <a:t>subendothelial</a:t>
            </a:r>
            <a:r>
              <a:rPr lang="en-US" dirty="0" smtClean="0"/>
              <a:t> TF is rapidly incorporated into the clot</a:t>
            </a:r>
          </a:p>
          <a:p>
            <a:r>
              <a:rPr lang="en-US" dirty="0" smtClean="0"/>
              <a:t>Does not require activation by proteolysis</a:t>
            </a:r>
          </a:p>
          <a:p>
            <a:r>
              <a:rPr lang="en-US" dirty="0" smtClean="0"/>
              <a:t>Predominantly inhibited by tissue factor pathway inhibitor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0B5A23-14A1-7F47-842A-E03528EE6C40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075134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Glycosylated, single chain polypeptide, MW about 50kDa</a:t>
            </a:r>
          </a:p>
          <a:p>
            <a:r>
              <a:rPr lang="en-US" dirty="0" smtClean="0"/>
              <a:t>Vitamin-K Dependent</a:t>
            </a:r>
          </a:p>
          <a:p>
            <a:r>
              <a:rPr lang="en-US" dirty="0" smtClean="0"/>
              <a:t>Shortest half-life of the </a:t>
            </a:r>
            <a:r>
              <a:rPr lang="en-US" dirty="0" err="1" smtClean="0"/>
              <a:t>Gla</a:t>
            </a:r>
            <a:r>
              <a:rPr lang="en-US" dirty="0" smtClean="0"/>
              <a:t> proteins so diminishes the fastest in liver failure or w/ </a:t>
            </a:r>
            <a:r>
              <a:rPr lang="en-US" dirty="0" err="1" smtClean="0"/>
              <a:t>vit</a:t>
            </a:r>
            <a:r>
              <a:rPr lang="en-US" dirty="0" smtClean="0"/>
              <a:t> K deficiency</a:t>
            </a:r>
          </a:p>
          <a:p>
            <a:r>
              <a:rPr lang="en-US" dirty="0" smtClean="0"/>
              <a:t>Converted to active FVIIa by proteolysis of single peptide </a:t>
            </a:r>
            <a:r>
              <a:rPr lang="en-US" dirty="0" err="1" smtClean="0"/>
              <a:t>bond</a:t>
            </a:r>
            <a:r>
              <a:rPr lang="en-US" dirty="0" err="1" smtClean="0">
                <a:sym typeface="Wingdings"/>
              </a:rPr>
              <a:t></a:t>
            </a:r>
            <a:r>
              <a:rPr lang="en-US" dirty="0" err="1" smtClean="0"/>
              <a:t>two</a:t>
            </a:r>
            <a:r>
              <a:rPr lang="en-US" dirty="0" smtClean="0"/>
              <a:t> identical chains</a:t>
            </a:r>
          </a:p>
          <a:p>
            <a:r>
              <a:rPr lang="en-US" dirty="0" smtClean="0"/>
              <a:t>Converted by </a:t>
            </a:r>
            <a:r>
              <a:rPr lang="en-US" dirty="0" err="1" smtClean="0"/>
              <a:t>FIXa</a:t>
            </a:r>
            <a:r>
              <a:rPr lang="en-US" dirty="0" smtClean="0"/>
              <a:t>, FXa, </a:t>
            </a:r>
            <a:r>
              <a:rPr lang="en-US" dirty="0" err="1" smtClean="0"/>
              <a:t>FXIIa</a:t>
            </a:r>
            <a:r>
              <a:rPr lang="en-US" dirty="0" smtClean="0"/>
              <a:t>, FVII activating protease, thrombin and plasmin</a:t>
            </a:r>
          </a:p>
          <a:p>
            <a:pPr lvl="1"/>
            <a:r>
              <a:rPr lang="en-US" dirty="0" smtClean="0"/>
              <a:t>Exposure of blood to TF can form both TF-FVII and TF-FVIIa complexes from circulating FVII</a:t>
            </a:r>
          </a:p>
          <a:p>
            <a:r>
              <a:rPr lang="en-US" dirty="0" smtClean="0"/>
              <a:t>Can also be </a:t>
            </a:r>
            <a:r>
              <a:rPr lang="en-US" dirty="0" err="1" smtClean="0"/>
              <a:t>autoactivated</a:t>
            </a:r>
            <a:r>
              <a:rPr lang="en-US" dirty="0" smtClean="0"/>
              <a:t> by TF-FVIIa</a:t>
            </a:r>
          </a:p>
          <a:p>
            <a:r>
              <a:rPr lang="en-US" dirty="0" smtClean="0"/>
              <a:t>FVIIa can have a long, circulating plasma half-life, unclear why</a:t>
            </a:r>
          </a:p>
          <a:p>
            <a:r>
              <a:rPr lang="en-US" dirty="0" smtClean="0"/>
              <a:t>Cleave FIX and FX to trigger the clotting cascade </a:t>
            </a:r>
          </a:p>
          <a:p>
            <a:r>
              <a:rPr lang="en-US" dirty="0" smtClean="0"/>
              <a:t>TF-FVIIa complex inhibited by tissue factor pathway inhibitor, (TFPI)-FXa complex and by heparin-AT</a:t>
            </a:r>
          </a:p>
          <a:p>
            <a:pPr lvl="1"/>
            <a:r>
              <a:rPr lang="en-US" dirty="0" smtClean="0"/>
              <a:t>When heparin-AT inactivates, it generates a FVIIa-AT complex and regenerate TF</a:t>
            </a:r>
          </a:p>
          <a:p>
            <a:pPr lvl="1"/>
            <a:r>
              <a:rPr lang="en-US" dirty="0" smtClean="0"/>
              <a:t>So</a:t>
            </a:r>
            <a:r>
              <a:rPr lang="en-US" baseline="0" dirty="0" smtClean="0"/>
              <a:t> on picture, TF exposed from injury, active </a:t>
            </a:r>
            <a:r>
              <a:rPr lang="en-US" baseline="0" dirty="0" err="1" smtClean="0"/>
              <a:t>VIIa</a:t>
            </a:r>
            <a:r>
              <a:rPr lang="en-US" baseline="0" dirty="0" smtClean="0"/>
              <a:t> (or activates VII) and becomes intrinsic </a:t>
            </a:r>
            <a:r>
              <a:rPr lang="en-US" baseline="0" dirty="0" err="1" smtClean="0"/>
              <a:t>tenase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activing</a:t>
            </a:r>
            <a:r>
              <a:rPr lang="en-US" baseline="0" dirty="0" smtClean="0"/>
              <a:t> X which </a:t>
            </a:r>
            <a:r>
              <a:rPr lang="en-US" baseline="0" dirty="0" err="1" smtClean="0"/>
              <a:t>inturn</a:t>
            </a:r>
            <a:r>
              <a:rPr lang="en-US" baseline="0" dirty="0" smtClean="0"/>
              <a:t> activates thrombin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0B5A23-14A1-7F47-842A-E03528EE6C40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732318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Disulfide-linked dimer of 2 identical polypeptide chains, approximately 160 </a:t>
            </a:r>
            <a:r>
              <a:rPr lang="en-US" dirty="0" err="1" smtClean="0"/>
              <a:t>kDa</a:t>
            </a:r>
            <a:endParaRPr lang="en-US" dirty="0" smtClean="0"/>
          </a:p>
          <a:p>
            <a:r>
              <a:rPr lang="en-US" dirty="0" smtClean="0"/>
              <a:t>Circulates </a:t>
            </a:r>
            <a:r>
              <a:rPr lang="en-US" dirty="0" err="1" smtClean="0"/>
              <a:t>complexed</a:t>
            </a:r>
            <a:r>
              <a:rPr lang="en-US" dirty="0" smtClean="0"/>
              <a:t> with HK, allowing for binding to negatively charged surfaces</a:t>
            </a:r>
          </a:p>
          <a:p>
            <a:pPr lvl="1"/>
            <a:r>
              <a:rPr lang="en-US" dirty="0" smtClean="0"/>
              <a:t>Prothrombin may substitute for HK for binding to platelets</a:t>
            </a:r>
          </a:p>
          <a:p>
            <a:r>
              <a:rPr lang="en-US" dirty="0" smtClean="0"/>
              <a:t>Activated by </a:t>
            </a:r>
            <a:r>
              <a:rPr lang="en-US" dirty="0" err="1" smtClean="0"/>
              <a:t>FXIIa</a:t>
            </a:r>
            <a:r>
              <a:rPr lang="en-US" dirty="0" smtClean="0"/>
              <a:t>, </a:t>
            </a:r>
            <a:r>
              <a:rPr lang="en-US" dirty="0" err="1" smtClean="0"/>
              <a:t>FXIa</a:t>
            </a:r>
            <a:r>
              <a:rPr lang="en-US" dirty="0" smtClean="0"/>
              <a:t> and thrombin in calcium dependent reactions</a:t>
            </a:r>
          </a:p>
          <a:p>
            <a:r>
              <a:rPr lang="en-US" dirty="0" smtClean="0"/>
              <a:t>Cleavage results in a 160 </a:t>
            </a:r>
            <a:r>
              <a:rPr lang="en-US" dirty="0" err="1" smtClean="0"/>
              <a:t>kDa</a:t>
            </a:r>
            <a:r>
              <a:rPr lang="en-US" dirty="0" smtClean="0"/>
              <a:t> enzyme w/ two disulfide linked heavy chains and two active site-</a:t>
            </a:r>
            <a:r>
              <a:rPr lang="en-US" dirty="0" err="1" smtClean="0"/>
              <a:t>contianing</a:t>
            </a:r>
            <a:r>
              <a:rPr lang="en-US" dirty="0" smtClean="0"/>
              <a:t> light chains</a:t>
            </a:r>
          </a:p>
          <a:p>
            <a:pPr lvl="1"/>
            <a:r>
              <a:rPr lang="en-US" dirty="0" smtClean="0"/>
              <a:t>FXI binds to the GP </a:t>
            </a:r>
            <a:r>
              <a:rPr lang="en-US" dirty="0" err="1" smtClean="0"/>
              <a:t>Ib</a:t>
            </a:r>
            <a:r>
              <a:rPr lang="en-US" dirty="0" smtClean="0"/>
              <a:t>α subunit of the platelet GP 1b/IX/V complex allowing for efficient cleavage</a:t>
            </a:r>
          </a:p>
          <a:p>
            <a:pPr lvl="1"/>
            <a:r>
              <a:rPr lang="en-US" dirty="0" smtClean="0"/>
              <a:t>Remains surface bound after activation</a:t>
            </a:r>
          </a:p>
          <a:p>
            <a:r>
              <a:rPr lang="en-US" dirty="0" smtClean="0"/>
              <a:t>Activates FIX and FXI</a:t>
            </a:r>
          </a:p>
          <a:p>
            <a:r>
              <a:rPr lang="en-US" dirty="0" smtClean="0"/>
              <a:t>Inactivated by α</a:t>
            </a:r>
            <a:r>
              <a:rPr lang="en-US" baseline="-25000" dirty="0" smtClean="0"/>
              <a:t>1</a:t>
            </a:r>
            <a:r>
              <a:rPr lang="en-US" dirty="0" smtClean="0"/>
              <a:t> Protease inhibitor (α</a:t>
            </a:r>
            <a:r>
              <a:rPr lang="en-US" baseline="-25000" dirty="0" smtClean="0"/>
              <a:t>1</a:t>
            </a:r>
            <a:r>
              <a:rPr lang="en-US" dirty="0" smtClean="0"/>
              <a:t>-PI),  C1 inhibitor (C1-INH), α</a:t>
            </a:r>
            <a:r>
              <a:rPr lang="en-US" baseline="-25000" dirty="0" smtClean="0"/>
              <a:t>2</a:t>
            </a:r>
            <a:r>
              <a:rPr lang="en-US" dirty="0" smtClean="0"/>
              <a:t>-antiplasmin (α</a:t>
            </a:r>
            <a:r>
              <a:rPr lang="en-US" baseline="-25000" dirty="0" smtClean="0"/>
              <a:t>2</a:t>
            </a:r>
            <a:r>
              <a:rPr lang="en-US" dirty="0" smtClean="0"/>
              <a:t>-AP), </a:t>
            </a:r>
            <a:r>
              <a:rPr lang="en-US" dirty="0" err="1" smtClean="0"/>
              <a:t>antithrombin</a:t>
            </a:r>
            <a:r>
              <a:rPr lang="en-US" dirty="0" smtClean="0"/>
              <a:t> (AT), protease </a:t>
            </a:r>
            <a:r>
              <a:rPr lang="en-US" dirty="0" err="1" smtClean="0"/>
              <a:t>necxin</a:t>
            </a:r>
            <a:r>
              <a:rPr lang="en-US" dirty="0" smtClean="0"/>
              <a:t> 1, plasminogen activator inhibitor 1 (PAI-1), and protein C inhibitor (PCI)</a:t>
            </a:r>
          </a:p>
          <a:p>
            <a:pPr lvl="1"/>
            <a:r>
              <a:rPr lang="en-US" dirty="0" smtClean="0"/>
              <a:t>If bound to platelets, it cannot be inactivated by α</a:t>
            </a:r>
            <a:r>
              <a:rPr lang="en-US" baseline="-25000" dirty="0" smtClean="0"/>
              <a:t>1</a:t>
            </a:r>
            <a:r>
              <a:rPr lang="en-US" dirty="0" smtClean="0"/>
              <a:t>-PI</a:t>
            </a:r>
          </a:p>
          <a:p>
            <a:r>
              <a:rPr lang="en-US" dirty="0" smtClean="0"/>
              <a:t>When bound to endothelial cells, protease </a:t>
            </a:r>
            <a:r>
              <a:rPr lang="en-US" dirty="0" err="1" smtClean="0"/>
              <a:t>nexin</a:t>
            </a:r>
            <a:r>
              <a:rPr lang="en-US" dirty="0" smtClean="0"/>
              <a:t> 2 along w/ heparan sulfate proteoglycans (HSPGs) strongly inhibit </a:t>
            </a:r>
            <a:r>
              <a:rPr lang="en-US" dirty="0" err="1" smtClean="0"/>
              <a:t>FXIa</a:t>
            </a:r>
            <a:endParaRPr lang="en-US" dirty="0" smtClean="0"/>
          </a:p>
          <a:p>
            <a:r>
              <a:rPr lang="en-US" dirty="0" smtClean="0"/>
              <a:t>Of</a:t>
            </a:r>
            <a:r>
              <a:rPr lang="en-US" baseline="0" dirty="0" smtClean="0"/>
              <a:t> course the deficit of this results in hemophilia C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0B5A23-14A1-7F47-842A-E03528EE6C40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268688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Glycosylated, single-chain polypeptide about 55 </a:t>
            </a:r>
            <a:r>
              <a:rPr lang="en-US" dirty="0" err="1" smtClean="0"/>
              <a:t>kDa</a:t>
            </a:r>
            <a:r>
              <a:rPr lang="en-US" dirty="0" smtClean="0"/>
              <a:t>, requires carboxylation by vitamin K cycle</a:t>
            </a:r>
          </a:p>
          <a:p>
            <a:r>
              <a:rPr lang="en-US" dirty="0" smtClean="0"/>
              <a:t>When bound to a </a:t>
            </a:r>
            <a:r>
              <a:rPr lang="en-US" dirty="0" err="1" smtClean="0"/>
              <a:t>procoagulant</a:t>
            </a:r>
            <a:r>
              <a:rPr lang="en-US" dirty="0" smtClean="0"/>
              <a:t> surface, activated by TF-FVIIa or </a:t>
            </a:r>
            <a:r>
              <a:rPr lang="en-US" dirty="0" err="1" smtClean="0"/>
              <a:t>FXIa</a:t>
            </a:r>
            <a:r>
              <a:rPr lang="en-US" dirty="0" smtClean="0"/>
              <a:t> but only the the presence of calcium</a:t>
            </a:r>
          </a:p>
          <a:p>
            <a:r>
              <a:rPr lang="en-US" dirty="0" smtClean="0"/>
              <a:t>Cleaved to 2-chain enzyme, heavy chain responsible for catalytic activity</a:t>
            </a:r>
          </a:p>
          <a:p>
            <a:r>
              <a:rPr lang="en-US" dirty="0" smtClean="0"/>
              <a:t>Functions along with </a:t>
            </a:r>
            <a:r>
              <a:rPr lang="en-US" dirty="0" err="1" smtClean="0"/>
              <a:t>FVIIIa</a:t>
            </a:r>
            <a:r>
              <a:rPr lang="en-US" dirty="0" smtClean="0"/>
              <a:t> as the </a:t>
            </a:r>
            <a:r>
              <a:rPr lang="en-US" dirty="0" err="1" smtClean="0"/>
              <a:t>FIXa-FVIIIa</a:t>
            </a:r>
            <a:r>
              <a:rPr lang="en-US" dirty="0" smtClean="0"/>
              <a:t> complex</a:t>
            </a:r>
          </a:p>
          <a:p>
            <a:pPr lvl="1"/>
            <a:r>
              <a:rPr lang="en-US" dirty="0" smtClean="0"/>
              <a:t>Activity is enhanced by binding of either FIX, </a:t>
            </a:r>
            <a:r>
              <a:rPr lang="en-US" dirty="0" err="1" smtClean="0"/>
              <a:t>FIXa</a:t>
            </a:r>
            <a:r>
              <a:rPr lang="en-US" dirty="0" smtClean="0"/>
              <a:t> or </a:t>
            </a:r>
            <a:r>
              <a:rPr lang="en-US" dirty="0" err="1" smtClean="0"/>
              <a:t>FIXa-FVIIIa</a:t>
            </a:r>
            <a:r>
              <a:rPr lang="en-US" dirty="0" smtClean="0"/>
              <a:t> complex to endothelial surfaces</a:t>
            </a:r>
          </a:p>
          <a:p>
            <a:r>
              <a:rPr lang="en-US" dirty="0" smtClean="0"/>
              <a:t>Activates FX to FXa</a:t>
            </a:r>
          </a:p>
          <a:p>
            <a:r>
              <a:rPr lang="en-US" dirty="0" smtClean="0"/>
              <a:t>FIX along is able to activate FVII in absence of TF</a:t>
            </a:r>
          </a:p>
          <a:p>
            <a:r>
              <a:rPr lang="en-US" dirty="0" smtClean="0"/>
              <a:t>Inhibited by antithrombin-heparan sulfate proteoglycan (AT-HSPG) </a:t>
            </a:r>
          </a:p>
          <a:p>
            <a:r>
              <a:rPr lang="en-US" dirty="0" smtClean="0"/>
              <a:t>A factor IX </a:t>
            </a:r>
            <a:r>
              <a:rPr lang="en-US" dirty="0" err="1" smtClean="0"/>
              <a:t>deficicency</a:t>
            </a:r>
            <a:r>
              <a:rPr lang="en-US" dirty="0" smtClean="0"/>
              <a:t> results in hemophilia</a:t>
            </a:r>
            <a:r>
              <a:rPr lang="en-US" baseline="0" dirty="0" smtClean="0"/>
              <a:t> B</a:t>
            </a:r>
          </a:p>
          <a:p>
            <a:r>
              <a:rPr lang="en-US" baseline="0" dirty="0" smtClean="0"/>
              <a:t>One of the more famous people to be afflicted with hemophilia B of course is </a:t>
            </a:r>
            <a:r>
              <a:rPr lang="en-US" baseline="0" dirty="0" err="1" smtClean="0"/>
              <a:t>Tsarevich</a:t>
            </a:r>
            <a:r>
              <a:rPr lang="en-US" baseline="0" dirty="0" smtClean="0"/>
              <a:t> Alexi of the Romanov empire</a:t>
            </a:r>
          </a:p>
          <a:p>
            <a:r>
              <a:rPr lang="en-US" baseline="0" dirty="0" smtClean="0"/>
              <a:t>At that time, most people died if they had hemophilia as medical care could do nothing for it</a:t>
            </a:r>
          </a:p>
          <a:p>
            <a:r>
              <a:rPr lang="en-US" baseline="0" dirty="0" smtClean="0"/>
              <a:t>It was well recognized to be a disease afflicting primarily royal families and came to be called the royal disease</a:t>
            </a:r>
          </a:p>
          <a:p>
            <a:r>
              <a:rPr lang="en-US" baseline="0" dirty="0" smtClean="0"/>
              <a:t>The </a:t>
            </a:r>
            <a:r>
              <a:rPr lang="en-US" baseline="0" dirty="0" err="1" smtClean="0"/>
              <a:t>romanovs</a:t>
            </a:r>
            <a:r>
              <a:rPr lang="en-US" baseline="0" dirty="0" smtClean="0"/>
              <a:t> really exhausted many different treatments, eventually took in </a:t>
            </a:r>
            <a:r>
              <a:rPr lang="en-US" baseline="0" dirty="0" err="1" smtClean="0"/>
              <a:t>Gregori</a:t>
            </a:r>
            <a:r>
              <a:rPr lang="en-US" baseline="0" dirty="0" smtClean="0"/>
              <a:t> Rasputin in attempts to treat their son</a:t>
            </a:r>
          </a:p>
          <a:p>
            <a:r>
              <a:rPr lang="en-US" baseline="0" dirty="0" smtClean="0"/>
              <a:t>Rasputin was an illiterate whose methods of treatment are unclear but have many different theories including hypnosis</a:t>
            </a:r>
          </a:p>
          <a:p>
            <a:r>
              <a:rPr lang="en-US" baseline="0" dirty="0" smtClean="0"/>
              <a:t>His healing capabilities were apparent profound enough for him to garner some influence over the royal family, particular Tsarina Alexandra and developed some influence politically</a:t>
            </a:r>
          </a:p>
          <a:p>
            <a:r>
              <a:rPr lang="en-US" baseline="0" dirty="0" smtClean="0"/>
              <a:t>Although Romanov dynasty fell due to political upheaval and national collapse during WWI, the fall of the Romanovs has become somewhat mystified</a:t>
            </a:r>
          </a:p>
          <a:p>
            <a:r>
              <a:rPr lang="en-US" baseline="0" dirty="0" smtClean="0"/>
              <a:t>Has led to a few fictional depictions, particularly that by Disney in which Rasputin has magical powers and attempts to kill the Romanovs</a:t>
            </a:r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0B5A23-14A1-7F47-842A-E03528EE6C40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429731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Synthesized as complex, single chain w/ 3 A domains, 1 B domain, and 2 C domains</a:t>
            </a:r>
          </a:p>
          <a:p>
            <a:r>
              <a:rPr lang="en-US" dirty="0" smtClean="0"/>
              <a:t>Post-translational processing results in cleavage at 2 sites making a heavy chain (160-200 </a:t>
            </a:r>
            <a:r>
              <a:rPr lang="en-US" dirty="0" err="1" smtClean="0"/>
              <a:t>kDa</a:t>
            </a:r>
            <a:r>
              <a:rPr lang="en-US" dirty="0" smtClean="0"/>
              <a:t>) and a light chain (80 </a:t>
            </a:r>
            <a:r>
              <a:rPr lang="en-US" dirty="0" err="1" smtClean="0"/>
              <a:t>kDa</a:t>
            </a:r>
            <a:r>
              <a:rPr lang="en-US" dirty="0" smtClean="0"/>
              <a:t>) which are connected by </a:t>
            </a:r>
            <a:r>
              <a:rPr lang="en-US" dirty="0" err="1" smtClean="0"/>
              <a:t>vWf</a:t>
            </a:r>
            <a:endParaRPr lang="en-US" dirty="0" smtClean="0"/>
          </a:p>
          <a:p>
            <a:pPr lvl="1"/>
            <a:r>
              <a:rPr lang="en-US" dirty="0" smtClean="0"/>
              <a:t>When not associated w/ </a:t>
            </a:r>
            <a:r>
              <a:rPr lang="en-US" dirty="0" err="1" smtClean="0"/>
              <a:t>vWf</a:t>
            </a:r>
            <a:r>
              <a:rPr lang="en-US" dirty="0" smtClean="0"/>
              <a:t>, degrades rapidly</a:t>
            </a:r>
          </a:p>
          <a:p>
            <a:pPr lvl="1"/>
            <a:r>
              <a:rPr lang="en-US" dirty="0" err="1" smtClean="0"/>
              <a:t>vWf</a:t>
            </a:r>
            <a:r>
              <a:rPr lang="en-US" dirty="0" smtClean="0"/>
              <a:t> deficiency associated with low FVIII levels as well</a:t>
            </a:r>
          </a:p>
          <a:p>
            <a:pPr lvl="1"/>
            <a:r>
              <a:rPr lang="en-US" dirty="0" smtClean="0"/>
              <a:t>stored to some degree in </a:t>
            </a:r>
            <a:r>
              <a:rPr lang="en-US" dirty="0" err="1" smtClean="0"/>
              <a:t>Weibel</a:t>
            </a:r>
            <a:r>
              <a:rPr lang="en-US" dirty="0" smtClean="0"/>
              <a:t>-Palade bodies of endothelial cells and α granules of platelets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0B5A23-14A1-7F47-842A-E03528EE6C40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688557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Activated by thrombin (predominantly) or FXa</a:t>
            </a:r>
          </a:p>
          <a:p>
            <a:r>
              <a:rPr lang="en-US" dirty="0" err="1" smtClean="0"/>
              <a:t>FVIIIa</a:t>
            </a:r>
            <a:r>
              <a:rPr lang="en-US" dirty="0" smtClean="0"/>
              <a:t> has multiple potential actions</a:t>
            </a:r>
          </a:p>
          <a:p>
            <a:pPr lvl="1"/>
            <a:r>
              <a:rPr lang="en-US" dirty="0" smtClean="0"/>
              <a:t>Binding to </a:t>
            </a:r>
            <a:r>
              <a:rPr lang="en-US" dirty="0" err="1" smtClean="0"/>
              <a:t>phophotidylserine</a:t>
            </a:r>
            <a:r>
              <a:rPr lang="en-US" dirty="0" smtClean="0"/>
              <a:t> </a:t>
            </a:r>
          </a:p>
          <a:p>
            <a:pPr lvl="1"/>
            <a:r>
              <a:rPr lang="en-US" dirty="0" smtClean="0"/>
              <a:t>Interaction w/ platelets via GP </a:t>
            </a:r>
            <a:r>
              <a:rPr lang="en-US" dirty="0" err="1" smtClean="0"/>
              <a:t>Ib</a:t>
            </a:r>
            <a:r>
              <a:rPr lang="en-US" dirty="0" smtClean="0"/>
              <a:t> and α</a:t>
            </a:r>
            <a:r>
              <a:rPr lang="en-US" baseline="-25000" dirty="0" err="1" smtClean="0"/>
              <a:t>IIb</a:t>
            </a:r>
            <a:r>
              <a:rPr lang="en-US" dirty="0" smtClean="0"/>
              <a:t>β</a:t>
            </a:r>
            <a:r>
              <a:rPr lang="en-US" baseline="-25000" dirty="0" smtClean="0"/>
              <a:t>3</a:t>
            </a:r>
            <a:r>
              <a:rPr lang="en-US" dirty="0" smtClean="0"/>
              <a:t> receptors</a:t>
            </a:r>
          </a:p>
          <a:p>
            <a:pPr lvl="2"/>
            <a:r>
              <a:rPr lang="en-US" dirty="0" smtClean="0"/>
              <a:t>Inhibited by </a:t>
            </a:r>
            <a:r>
              <a:rPr lang="en-US" dirty="0" err="1" smtClean="0"/>
              <a:t>vWf</a:t>
            </a:r>
            <a:endParaRPr lang="en-US" dirty="0" smtClean="0"/>
          </a:p>
          <a:p>
            <a:pPr lvl="1"/>
            <a:r>
              <a:rPr lang="en-US" dirty="0" smtClean="0"/>
              <a:t>Complexes w/ </a:t>
            </a:r>
            <a:r>
              <a:rPr lang="en-US" dirty="0" err="1" smtClean="0"/>
              <a:t>FIXa</a:t>
            </a:r>
            <a:r>
              <a:rPr lang="en-US" dirty="0" smtClean="0"/>
              <a:t> to make </a:t>
            </a:r>
            <a:r>
              <a:rPr lang="en-US" dirty="0" err="1" smtClean="0"/>
              <a:t>FIXa-FVIIIa</a:t>
            </a:r>
            <a:r>
              <a:rPr lang="en-US" dirty="0" smtClean="0"/>
              <a:t> complex, which activates FX to FXa </a:t>
            </a:r>
          </a:p>
          <a:p>
            <a:r>
              <a:rPr lang="en-US" dirty="0" smtClean="0"/>
              <a:t>Inhibition</a:t>
            </a:r>
          </a:p>
          <a:p>
            <a:pPr lvl="1"/>
            <a:r>
              <a:rPr lang="en-US" dirty="0" smtClean="0"/>
              <a:t>Inherently labile due to its propensity to dissociate into subunits</a:t>
            </a:r>
          </a:p>
          <a:p>
            <a:pPr lvl="2"/>
            <a:r>
              <a:rPr lang="en-US" dirty="0" smtClean="0"/>
              <a:t>Binding to </a:t>
            </a:r>
            <a:r>
              <a:rPr lang="en-US" dirty="0" err="1" smtClean="0"/>
              <a:t>FIXa</a:t>
            </a:r>
            <a:r>
              <a:rPr lang="en-US" dirty="0" smtClean="0"/>
              <a:t> stabilizes this</a:t>
            </a:r>
          </a:p>
          <a:p>
            <a:pPr lvl="1"/>
            <a:r>
              <a:rPr lang="en-US" dirty="0" smtClean="0"/>
              <a:t>Cleared from the circulation by lipoprotein receptor related protein</a:t>
            </a:r>
          </a:p>
          <a:p>
            <a:pPr lvl="1"/>
            <a:r>
              <a:rPr lang="en-US" dirty="0" smtClean="0"/>
              <a:t>Cleavage by activated protein C (APC) or </a:t>
            </a:r>
            <a:r>
              <a:rPr lang="en-US" dirty="0" err="1" smtClean="0"/>
              <a:t>Fxa</a:t>
            </a:r>
            <a:r>
              <a:rPr lang="en-US" dirty="0" smtClean="0"/>
              <a:t> </a:t>
            </a:r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A</a:t>
            </a:r>
            <a:r>
              <a:rPr lang="en-US" baseline="0" dirty="0" smtClean="0"/>
              <a:t> factor VIII deficiency results in hemophilia A </a:t>
            </a:r>
          </a:p>
          <a:p>
            <a:pPr lvl="1"/>
            <a:r>
              <a:rPr lang="en-US" baseline="0" dirty="0" smtClean="0"/>
              <a:t>TF-</a:t>
            </a:r>
            <a:r>
              <a:rPr lang="en-US" baseline="0" dirty="0" err="1" smtClean="0"/>
              <a:t>VIIa</a:t>
            </a:r>
            <a:r>
              <a:rPr lang="en-US" baseline="0" dirty="0" smtClean="0"/>
              <a:t> can also activate IX to complex with </a:t>
            </a:r>
            <a:r>
              <a:rPr lang="en-US" baseline="0" dirty="0" err="1" smtClean="0"/>
              <a:t>Acive</a:t>
            </a:r>
            <a:r>
              <a:rPr lang="en-US" baseline="0" dirty="0" smtClean="0"/>
              <a:t> VIII (which typically gets activated by </a:t>
            </a:r>
            <a:r>
              <a:rPr lang="en-US" baseline="0" dirty="0" err="1" smtClean="0"/>
              <a:t>thrmobin</a:t>
            </a:r>
            <a:r>
              <a:rPr lang="en-US" baseline="0" dirty="0" smtClean="0"/>
              <a:t>)</a:t>
            </a:r>
          </a:p>
          <a:p>
            <a:pPr lvl="1"/>
            <a:r>
              <a:rPr lang="en-US" baseline="0" dirty="0" smtClean="0"/>
              <a:t>This complex enhances the </a:t>
            </a:r>
            <a:r>
              <a:rPr lang="en-US" baseline="0" dirty="0" err="1" smtClean="0"/>
              <a:t>tenase</a:t>
            </a:r>
            <a:r>
              <a:rPr lang="en-US" baseline="0" dirty="0" smtClean="0"/>
              <a:t> effect and activates more factor X, propagating the thrombin generation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0B5A23-14A1-7F47-842A-E03528EE6C40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68855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 dirty="0" smtClean="0"/>
              <a:t>Enzymatic biochemistry</a:t>
            </a:r>
          </a:p>
          <a:p>
            <a:pPr lvl="1"/>
            <a:r>
              <a:rPr lang="en-US" dirty="0" smtClean="0"/>
              <a:t>Cascade of enzymatic reactions</a:t>
            </a:r>
          </a:p>
          <a:p>
            <a:pPr lvl="1"/>
            <a:r>
              <a:rPr lang="en-US" dirty="0" smtClean="0"/>
              <a:t>Inert precursor: zymogen</a:t>
            </a:r>
          </a:p>
          <a:p>
            <a:pPr lvl="1"/>
            <a:r>
              <a:rPr lang="en-US" dirty="0" smtClean="0"/>
              <a:t>Converted into active enzyme</a:t>
            </a:r>
          </a:p>
          <a:p>
            <a:pPr lvl="2"/>
            <a:r>
              <a:rPr lang="en-US" dirty="0" smtClean="0"/>
              <a:t>Via limited proteolysis</a:t>
            </a:r>
          </a:p>
          <a:p>
            <a:pPr marL="914400" marR="0" lvl="2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Majority of enzymes are serine proteases, which cleave after arginine residues</a:t>
            </a:r>
          </a:p>
          <a:p>
            <a:pPr lvl="2"/>
            <a:endParaRPr lang="en-US" dirty="0" smtClean="0"/>
          </a:p>
          <a:p>
            <a:pPr marL="0" marR="0" lvl="1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Except for thrombin, most factors have limited ability to act</a:t>
            </a:r>
            <a:r>
              <a:rPr lang="en-US" baseline="0" dirty="0" smtClean="0"/>
              <a:t> on a substrate </a:t>
            </a:r>
            <a:r>
              <a:rPr lang="en-US" dirty="0" smtClean="0"/>
              <a:t>protein cofactor and a </a:t>
            </a:r>
            <a:r>
              <a:rPr lang="en-US" dirty="0" err="1" smtClean="0"/>
              <a:t>procoagulant</a:t>
            </a:r>
            <a:r>
              <a:rPr lang="en-US" dirty="0" smtClean="0"/>
              <a:t> membrane surface</a:t>
            </a:r>
          </a:p>
          <a:p>
            <a:pPr marL="0" marR="0" lvl="1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The non-enzymatic factors</a:t>
            </a:r>
            <a:r>
              <a:rPr lang="en-US" baseline="0" dirty="0" smtClean="0"/>
              <a:t> are predominantly the co-factors, which circulate as </a:t>
            </a:r>
            <a:r>
              <a:rPr lang="en-US" baseline="0" dirty="0" err="1" smtClean="0"/>
              <a:t>procofactors</a:t>
            </a:r>
            <a:r>
              <a:rPr lang="en-US" baseline="0" dirty="0" smtClean="0"/>
              <a:t> and their proteolysis results in a substance capable of enhancing the enzymatic activity of the cascade</a:t>
            </a:r>
            <a:endParaRPr lang="en-US" dirty="0" smtClean="0"/>
          </a:p>
          <a:p>
            <a:pPr marL="0" marR="0" lvl="1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The cascade often involves</a:t>
            </a:r>
            <a:r>
              <a:rPr lang="en-US" baseline="0" dirty="0" smtClean="0"/>
              <a:t> downstream feedback (both positive and negative) to enhance the production of active enzyme complexes</a:t>
            </a:r>
          </a:p>
          <a:p>
            <a:pPr marL="0" marR="0" lvl="1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Majority of enzymes are serine proteases, which cleave after arginine residues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0B5A23-14A1-7F47-842A-E03528EE6C40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426288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Activated by thrombin (predominantly) or FXa</a:t>
            </a:r>
          </a:p>
          <a:p>
            <a:r>
              <a:rPr lang="en-US" dirty="0" err="1" smtClean="0"/>
              <a:t>FVIIIa</a:t>
            </a:r>
            <a:r>
              <a:rPr lang="en-US" dirty="0" smtClean="0"/>
              <a:t> has multiple potential actions</a:t>
            </a:r>
          </a:p>
          <a:p>
            <a:pPr lvl="1"/>
            <a:r>
              <a:rPr lang="en-US" dirty="0" smtClean="0"/>
              <a:t>Binding to </a:t>
            </a:r>
            <a:r>
              <a:rPr lang="en-US" dirty="0" err="1" smtClean="0"/>
              <a:t>phophotidylserine</a:t>
            </a:r>
            <a:r>
              <a:rPr lang="en-US" dirty="0" smtClean="0"/>
              <a:t> </a:t>
            </a:r>
          </a:p>
          <a:p>
            <a:pPr lvl="1"/>
            <a:r>
              <a:rPr lang="en-US" dirty="0" smtClean="0"/>
              <a:t>Interaction w/ platelets via GP </a:t>
            </a:r>
            <a:r>
              <a:rPr lang="en-US" dirty="0" err="1" smtClean="0"/>
              <a:t>Ib</a:t>
            </a:r>
            <a:r>
              <a:rPr lang="en-US" dirty="0" smtClean="0"/>
              <a:t> and α</a:t>
            </a:r>
            <a:r>
              <a:rPr lang="en-US" baseline="-25000" dirty="0" err="1" smtClean="0"/>
              <a:t>IIb</a:t>
            </a:r>
            <a:r>
              <a:rPr lang="en-US" dirty="0" smtClean="0"/>
              <a:t>β</a:t>
            </a:r>
            <a:r>
              <a:rPr lang="en-US" baseline="-25000" dirty="0" smtClean="0"/>
              <a:t>3</a:t>
            </a:r>
            <a:r>
              <a:rPr lang="en-US" dirty="0" smtClean="0"/>
              <a:t> receptors</a:t>
            </a:r>
          </a:p>
          <a:p>
            <a:pPr lvl="2"/>
            <a:r>
              <a:rPr lang="en-US" dirty="0" smtClean="0"/>
              <a:t>Inhibited by </a:t>
            </a:r>
            <a:r>
              <a:rPr lang="en-US" dirty="0" err="1" smtClean="0"/>
              <a:t>vWf</a:t>
            </a:r>
            <a:endParaRPr lang="en-US" dirty="0" smtClean="0"/>
          </a:p>
          <a:p>
            <a:pPr lvl="1"/>
            <a:r>
              <a:rPr lang="en-US" dirty="0" smtClean="0"/>
              <a:t>Complexes w/ </a:t>
            </a:r>
            <a:r>
              <a:rPr lang="en-US" dirty="0" err="1" smtClean="0"/>
              <a:t>FIXa</a:t>
            </a:r>
            <a:r>
              <a:rPr lang="en-US" dirty="0" smtClean="0"/>
              <a:t> to make </a:t>
            </a:r>
            <a:r>
              <a:rPr lang="en-US" dirty="0" err="1" smtClean="0"/>
              <a:t>FIXa-FVIIIa</a:t>
            </a:r>
            <a:r>
              <a:rPr lang="en-US" dirty="0" smtClean="0"/>
              <a:t> complex, which activates FX to FXa </a:t>
            </a:r>
          </a:p>
          <a:p>
            <a:r>
              <a:rPr lang="en-US" dirty="0" smtClean="0"/>
              <a:t>Inhibition</a:t>
            </a:r>
          </a:p>
          <a:p>
            <a:pPr lvl="1"/>
            <a:r>
              <a:rPr lang="en-US" dirty="0" smtClean="0"/>
              <a:t>Inherently labile due to its propensity to dissociate into subunits</a:t>
            </a:r>
          </a:p>
          <a:p>
            <a:pPr lvl="2"/>
            <a:r>
              <a:rPr lang="en-US" dirty="0" smtClean="0"/>
              <a:t>Binding to </a:t>
            </a:r>
            <a:r>
              <a:rPr lang="en-US" dirty="0" err="1" smtClean="0"/>
              <a:t>FIXa</a:t>
            </a:r>
            <a:r>
              <a:rPr lang="en-US" dirty="0" smtClean="0"/>
              <a:t> stabilizes this</a:t>
            </a:r>
          </a:p>
          <a:p>
            <a:pPr lvl="1"/>
            <a:r>
              <a:rPr lang="en-US" dirty="0" smtClean="0"/>
              <a:t>Cleared from the circulation by lipoprotein receptor related protein</a:t>
            </a:r>
          </a:p>
          <a:p>
            <a:pPr lvl="1"/>
            <a:r>
              <a:rPr lang="en-US" dirty="0" smtClean="0"/>
              <a:t>Cleavage by activated protein C (APC) or </a:t>
            </a:r>
            <a:r>
              <a:rPr lang="en-US" dirty="0" err="1" smtClean="0"/>
              <a:t>Fxa</a:t>
            </a:r>
            <a:r>
              <a:rPr lang="en-US" dirty="0" smtClean="0"/>
              <a:t> </a:t>
            </a:r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A</a:t>
            </a:r>
            <a:r>
              <a:rPr lang="en-US" baseline="0" dirty="0" smtClean="0"/>
              <a:t> factor VIII deficiency results in hemophilia A </a:t>
            </a:r>
          </a:p>
          <a:p>
            <a:pPr lvl="1"/>
            <a:r>
              <a:rPr lang="en-US" baseline="0" dirty="0" smtClean="0"/>
              <a:t>TF-</a:t>
            </a:r>
            <a:r>
              <a:rPr lang="en-US" baseline="0" dirty="0" err="1" smtClean="0"/>
              <a:t>VIIa</a:t>
            </a:r>
            <a:r>
              <a:rPr lang="en-US" baseline="0" dirty="0" smtClean="0"/>
              <a:t> can also activate IX to complex with </a:t>
            </a:r>
            <a:r>
              <a:rPr lang="en-US" baseline="0" dirty="0" err="1" smtClean="0"/>
              <a:t>Acive</a:t>
            </a:r>
            <a:r>
              <a:rPr lang="en-US" baseline="0" dirty="0" smtClean="0"/>
              <a:t> VIII (which typically gets activated by </a:t>
            </a:r>
            <a:r>
              <a:rPr lang="en-US" baseline="0" dirty="0" err="1" smtClean="0"/>
              <a:t>thrmobin</a:t>
            </a:r>
            <a:r>
              <a:rPr lang="en-US" baseline="0" dirty="0" smtClean="0"/>
              <a:t>)</a:t>
            </a:r>
          </a:p>
          <a:p>
            <a:pPr lvl="1"/>
            <a:r>
              <a:rPr lang="en-US" baseline="0" dirty="0" smtClean="0"/>
              <a:t>This complex enhances the </a:t>
            </a:r>
            <a:r>
              <a:rPr lang="en-US" baseline="0" dirty="0" err="1" smtClean="0"/>
              <a:t>tenase</a:t>
            </a:r>
            <a:r>
              <a:rPr lang="en-US" baseline="0" dirty="0" smtClean="0"/>
              <a:t> effect and activates more factor X, propagating the thrombin generation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0B5A23-14A1-7F47-842A-E03528EE6C40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688557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Glycosylated, single-chain polypeptide, about 59kDa, requires post-translational carboxylation by </a:t>
            </a:r>
            <a:r>
              <a:rPr lang="en-US" dirty="0" err="1" smtClean="0"/>
              <a:t>vit</a:t>
            </a:r>
            <a:r>
              <a:rPr lang="en-US" dirty="0" smtClean="0"/>
              <a:t> K pathway</a:t>
            </a:r>
          </a:p>
          <a:p>
            <a:r>
              <a:rPr lang="en-US" dirty="0" smtClean="0"/>
              <a:t>Activated by TF-FVIIa or </a:t>
            </a:r>
            <a:r>
              <a:rPr lang="en-US" dirty="0" err="1" smtClean="0"/>
              <a:t>FIXa-FVIIIa</a:t>
            </a:r>
            <a:r>
              <a:rPr lang="en-US" dirty="0" smtClean="0"/>
              <a:t> in presence of calcium</a:t>
            </a:r>
          </a:p>
          <a:p>
            <a:r>
              <a:rPr lang="en-US" dirty="0" smtClean="0"/>
              <a:t>When cleaved forms the </a:t>
            </a:r>
            <a:r>
              <a:rPr lang="en-US" dirty="0" err="1" smtClean="0"/>
              <a:t>prothrombinase</a:t>
            </a:r>
            <a:r>
              <a:rPr lang="en-US" dirty="0" smtClean="0"/>
              <a:t> complex w/ FVa</a:t>
            </a:r>
          </a:p>
          <a:p>
            <a:r>
              <a:rPr lang="en-US" dirty="0" smtClean="0"/>
              <a:t>Inhibited by </a:t>
            </a:r>
          </a:p>
          <a:p>
            <a:pPr lvl="1"/>
            <a:r>
              <a:rPr lang="en-US" dirty="0" smtClean="0"/>
              <a:t>AT-HSPG</a:t>
            </a:r>
          </a:p>
          <a:p>
            <a:pPr lvl="1"/>
            <a:r>
              <a:rPr lang="en-US" dirty="0" smtClean="0"/>
              <a:t>TFPI</a:t>
            </a:r>
          </a:p>
          <a:p>
            <a:pPr lvl="1"/>
            <a:r>
              <a:rPr lang="en-US" dirty="0" smtClean="0"/>
              <a:t>Protein Z-dependent protease inhibitor: ZPI/PZ</a:t>
            </a:r>
          </a:p>
          <a:p>
            <a:pPr lvl="2"/>
            <a:r>
              <a:rPr lang="en-US" dirty="0" smtClean="0"/>
              <a:t>Calcium and phospholipid dependent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0B5A23-14A1-7F47-842A-E03528EE6C40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15912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Glycoprotein, approximately 300 </a:t>
            </a:r>
            <a:r>
              <a:rPr lang="en-US" dirty="0" err="1" smtClean="0"/>
              <a:t>kDa</a:t>
            </a:r>
            <a:endParaRPr lang="en-US" dirty="0" smtClean="0"/>
          </a:p>
          <a:p>
            <a:r>
              <a:rPr lang="en-US" dirty="0" smtClean="0"/>
              <a:t>Large portion is contained w/in platelet α granules</a:t>
            </a:r>
          </a:p>
          <a:p>
            <a:r>
              <a:rPr lang="en-US" dirty="0" smtClean="0"/>
              <a:t>Activated by cleavage at two sites by thrombin primarily, also by FXa</a:t>
            </a:r>
          </a:p>
          <a:p>
            <a:r>
              <a:rPr lang="en-US" dirty="0" smtClean="0"/>
              <a:t>Form an enzyme/cofactor complex w/ FXa referred to as the </a:t>
            </a:r>
            <a:r>
              <a:rPr lang="en-US" dirty="0" err="1" smtClean="0"/>
              <a:t>prothrombinase</a:t>
            </a:r>
            <a:r>
              <a:rPr lang="en-US" dirty="0" smtClean="0"/>
              <a:t> complex</a:t>
            </a:r>
          </a:p>
          <a:p>
            <a:pPr lvl="1"/>
            <a:r>
              <a:rPr lang="en-US" dirty="0" smtClean="0"/>
              <a:t>Occurs only in the presence of calcium on </a:t>
            </a:r>
            <a:r>
              <a:rPr lang="en-US" dirty="0" err="1" smtClean="0"/>
              <a:t>phophatidylserine</a:t>
            </a:r>
            <a:r>
              <a:rPr lang="en-US" dirty="0" smtClean="0"/>
              <a:t> containing membrane surfaces</a:t>
            </a:r>
          </a:p>
          <a:p>
            <a:pPr lvl="1"/>
            <a:r>
              <a:rPr lang="en-US" dirty="0" smtClean="0"/>
              <a:t>Binding of FVa to membrane surfaces enhances the affinity of FXa for FVa</a:t>
            </a:r>
          </a:p>
          <a:p>
            <a:r>
              <a:rPr lang="en-US" dirty="0" smtClean="0"/>
              <a:t>Inhibition by proteolysis by APC</a:t>
            </a:r>
          </a:p>
          <a:p>
            <a:r>
              <a:rPr lang="en-US" dirty="0" smtClean="0"/>
              <a:t>So in picture, Active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Xa</a:t>
            </a:r>
            <a:r>
              <a:rPr lang="en-US" baseline="0" dirty="0" smtClean="0"/>
              <a:t> can </a:t>
            </a:r>
            <a:r>
              <a:rPr lang="en-US" baseline="0" dirty="0" err="1" smtClean="0"/>
              <a:t>activeate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Va</a:t>
            </a:r>
            <a:r>
              <a:rPr lang="en-US" baseline="0" dirty="0" smtClean="0"/>
              <a:t> which enhances the activities of </a:t>
            </a:r>
            <a:r>
              <a:rPr lang="en-US" baseline="0" dirty="0" err="1" smtClean="0"/>
              <a:t>Xa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0B5A23-14A1-7F47-842A-E03528EE6C40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754085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Glycoprotein, approximately 300 </a:t>
            </a:r>
            <a:r>
              <a:rPr lang="en-US" dirty="0" err="1" smtClean="0"/>
              <a:t>kDa</a:t>
            </a:r>
            <a:endParaRPr lang="en-US" dirty="0" smtClean="0"/>
          </a:p>
          <a:p>
            <a:r>
              <a:rPr lang="en-US" dirty="0" smtClean="0"/>
              <a:t>Large portion is contained w/in platelet α granules</a:t>
            </a:r>
          </a:p>
          <a:p>
            <a:r>
              <a:rPr lang="en-US" dirty="0" smtClean="0"/>
              <a:t>Activated by cleavage at two sites by thrombin primarily, also by FXa</a:t>
            </a:r>
          </a:p>
          <a:p>
            <a:r>
              <a:rPr lang="en-US" dirty="0" smtClean="0"/>
              <a:t>Form an enzyme/cofactor complex w/ FXa referred to as the </a:t>
            </a:r>
            <a:r>
              <a:rPr lang="en-US" dirty="0" err="1" smtClean="0"/>
              <a:t>prothrombinase</a:t>
            </a:r>
            <a:r>
              <a:rPr lang="en-US" dirty="0" smtClean="0"/>
              <a:t> complex</a:t>
            </a:r>
          </a:p>
          <a:p>
            <a:pPr lvl="1"/>
            <a:r>
              <a:rPr lang="en-US" dirty="0" smtClean="0"/>
              <a:t>Occurs only in the presence of calcium on </a:t>
            </a:r>
            <a:r>
              <a:rPr lang="en-US" dirty="0" err="1" smtClean="0"/>
              <a:t>phophatidylserine</a:t>
            </a:r>
            <a:r>
              <a:rPr lang="en-US" dirty="0" smtClean="0"/>
              <a:t> containing membrane surfaces</a:t>
            </a:r>
          </a:p>
          <a:p>
            <a:pPr lvl="1"/>
            <a:r>
              <a:rPr lang="en-US" dirty="0" smtClean="0"/>
              <a:t>Binding of FVa to membrane surfaces enhances the affinity of FXa for FVa</a:t>
            </a:r>
          </a:p>
          <a:p>
            <a:r>
              <a:rPr lang="en-US" dirty="0" smtClean="0"/>
              <a:t>Inhibition by proteolysis by APC</a:t>
            </a:r>
          </a:p>
          <a:p>
            <a:r>
              <a:rPr lang="en-US" dirty="0" smtClean="0"/>
              <a:t>So in picture, Active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Xa</a:t>
            </a:r>
            <a:r>
              <a:rPr lang="en-US" baseline="0" dirty="0" smtClean="0"/>
              <a:t> can </a:t>
            </a:r>
            <a:r>
              <a:rPr lang="en-US" baseline="0" dirty="0" err="1" smtClean="0"/>
              <a:t>activeate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Va</a:t>
            </a:r>
            <a:r>
              <a:rPr lang="en-US" baseline="0" dirty="0" smtClean="0"/>
              <a:t> which enhances the activities of </a:t>
            </a:r>
            <a:r>
              <a:rPr lang="en-US" baseline="0" dirty="0" err="1" smtClean="0"/>
              <a:t>Xa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0B5A23-14A1-7F47-842A-E03528EE6C40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754085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Gamma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thrombin -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Proteolyzed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forms of a-thrombin which retain activity toward small substrates, factor XIII and prothrombin, but have reduced activity toward fibrinogen, protein C activation and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antithrombin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III binding.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0B5A23-14A1-7F47-842A-E03528EE6C40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929802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Produced primarily in the liver</a:t>
            </a:r>
          </a:p>
          <a:p>
            <a:pPr lvl="0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Is a serine protease</a:t>
            </a:r>
          </a:p>
          <a:p>
            <a:pPr lvl="0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Member of the vitamin K-dependent coagulation factor family</a:t>
            </a:r>
          </a:p>
          <a:p>
            <a:pPr lvl="0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Made up of 2 polypeptide chains, A chain-no role</a:t>
            </a:r>
          </a:p>
          <a:p>
            <a:pPr lvl="0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 chain 4 binding sites:</a:t>
            </a:r>
          </a:p>
          <a:p>
            <a:pPr lvl="1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Sodium binding site</a:t>
            </a:r>
          </a:p>
          <a:p>
            <a:pPr lvl="2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Binding of sodium modulates the function of thrombin-creates structure favoring binding w/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procoagulant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substrates (fibrinogen, FV, FVIII)</a:t>
            </a:r>
          </a:p>
          <a:p>
            <a:pPr lvl="1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Active site</a:t>
            </a:r>
          </a:p>
          <a:p>
            <a:pPr lvl="1"/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Exosite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</a:t>
            </a:r>
          </a:p>
          <a:p>
            <a:pPr lvl="2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Binds fibrinogen</a:t>
            </a:r>
          </a:p>
          <a:p>
            <a:pPr lvl="1"/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Exosite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II</a:t>
            </a:r>
          </a:p>
          <a:p>
            <a:pPr lvl="2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Binding site for heparin and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thrombomodulin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Very short half-life due to rapid inhibition by AT-HSPG, protected if bound to fibrin clot though</a:t>
            </a:r>
          </a:p>
          <a:p>
            <a:pPr lvl="0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Feedback regulation of coagulation</a:t>
            </a:r>
          </a:p>
          <a:p>
            <a:pPr lvl="1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Back-activates FVII, FXI, FVIII, and FV</a:t>
            </a:r>
          </a:p>
          <a:p>
            <a:pPr lvl="2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Results in further thrombin generation</a:t>
            </a:r>
          </a:p>
          <a:p>
            <a:pPr lvl="1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When bound to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thrombomodulin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acts to inhibit coagulation by activation of protein C</a:t>
            </a:r>
          </a:p>
          <a:p>
            <a:pPr lvl="2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Also inhibits the interactions between thrombin and fibrinogen</a:t>
            </a:r>
          </a:p>
          <a:p>
            <a:pPr lvl="2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Also promotes activation of TAFI and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scuPA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1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Thrombin also activates platelets</a:t>
            </a:r>
          </a:p>
          <a:p>
            <a:pPr lvl="2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By binding and cleaving protease activator receptor and signaling for platelet activation</a:t>
            </a:r>
          </a:p>
          <a:p>
            <a:pPr lvl="2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Also binds to GP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Ib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/IX/V complex by binding to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GPIb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α</a:t>
            </a:r>
          </a:p>
          <a:p>
            <a:pPr lvl="0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Fibrin formation</a:t>
            </a:r>
          </a:p>
          <a:p>
            <a:pPr lvl="1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Thrombin cleaves 2 short peptides from fibrinogen molecule (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fibrinopeptide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and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fibrinopeptide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B)</a:t>
            </a:r>
          </a:p>
          <a:p>
            <a:pPr lvl="1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Exposes binding sites that interact with pre-existing sites on other fibrin molecules</a:t>
            </a:r>
          </a:p>
          <a:p>
            <a:pPr lvl="1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Results in spontaneous polymerization into insoluble fibrin gel</a:t>
            </a:r>
          </a:p>
          <a:p>
            <a:pPr lvl="0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Activation of FXIII</a:t>
            </a:r>
          </a:p>
          <a:p>
            <a:pPr lvl="1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Thrombin very slowly cleaves FXIII unless in the presence of polymerized fibrin</a:t>
            </a:r>
          </a:p>
          <a:p>
            <a:pPr lvl="2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FXIIIa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is generated after the fibrin clot has accumulated</a:t>
            </a:r>
          </a:p>
          <a:p>
            <a:pPr lvl="1"/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FXIIIa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functions as a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crosslinkage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of fibrin fibrils, critical for normal clot strength and stability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Also crosslinks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fibronectin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to fibrin and collagen</a:t>
            </a:r>
            <a:r>
              <a:rPr lang="en-US" dirty="0" smtClean="0">
                <a:effectLst/>
              </a:rPr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0B5A23-14A1-7F47-842A-E03528EE6C40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201841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 dirty="0" smtClean="0"/>
              <a:t>Fibrinogen:</a:t>
            </a:r>
          </a:p>
          <a:p>
            <a:pPr lvl="1"/>
            <a:r>
              <a:rPr lang="en-US" dirty="0" smtClean="0"/>
              <a:t>Most abundant coagulation protein in plasma</a:t>
            </a:r>
          </a:p>
          <a:p>
            <a:pPr lvl="1"/>
            <a:r>
              <a:rPr lang="en-US" dirty="0" smtClean="0"/>
              <a:t>Consists of 3 pairs of disulfide-bridge linked polypeptides</a:t>
            </a:r>
          </a:p>
          <a:p>
            <a:pPr lvl="1"/>
            <a:r>
              <a:rPr lang="en-US" dirty="0" smtClean="0"/>
              <a:t>When cleaved releases </a:t>
            </a:r>
            <a:r>
              <a:rPr lang="en-US" dirty="0" err="1" smtClean="0"/>
              <a:t>fibrinopeptide</a:t>
            </a:r>
            <a:r>
              <a:rPr lang="en-US" dirty="0" smtClean="0"/>
              <a:t> A and B</a:t>
            </a:r>
          </a:p>
          <a:p>
            <a:pPr lvl="1"/>
            <a:r>
              <a:rPr lang="en-US" dirty="0" smtClean="0"/>
              <a:t>Exposes the binding sites allowing for fibrin fiber formation</a:t>
            </a:r>
          </a:p>
          <a:p>
            <a:pPr lvl="1"/>
            <a:r>
              <a:rPr lang="en-US" dirty="0" smtClean="0"/>
              <a:t>Calcium is not necessary for this process but it enhances the rate and extent of assembly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0B5A23-14A1-7F47-842A-E03528EE6C40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0845914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 dirty="0" smtClean="0"/>
              <a:t>Fibrinogen:</a:t>
            </a:r>
          </a:p>
          <a:p>
            <a:pPr lvl="1"/>
            <a:r>
              <a:rPr lang="en-US" dirty="0" smtClean="0"/>
              <a:t>Most abundant coagulation protein in plasma</a:t>
            </a:r>
          </a:p>
          <a:p>
            <a:pPr lvl="1"/>
            <a:r>
              <a:rPr lang="en-US" dirty="0" smtClean="0"/>
              <a:t>Consists of 3 pairs of disulfide-bridge linked polypeptides</a:t>
            </a:r>
          </a:p>
          <a:p>
            <a:pPr lvl="1"/>
            <a:r>
              <a:rPr lang="en-US" dirty="0" smtClean="0"/>
              <a:t>When cleaved releases </a:t>
            </a:r>
            <a:r>
              <a:rPr lang="en-US" dirty="0" err="1" smtClean="0"/>
              <a:t>fibrinopeptide</a:t>
            </a:r>
            <a:r>
              <a:rPr lang="en-US" dirty="0" smtClean="0"/>
              <a:t> A and B</a:t>
            </a:r>
          </a:p>
          <a:p>
            <a:pPr lvl="1"/>
            <a:r>
              <a:rPr lang="en-US" dirty="0" smtClean="0"/>
              <a:t>Exposes the binding sites allowing for fibrin fiber formation</a:t>
            </a:r>
          </a:p>
          <a:p>
            <a:pPr lvl="1"/>
            <a:r>
              <a:rPr lang="en-US" dirty="0" smtClean="0"/>
              <a:t>Calcium is not necessary for this process but it enhances the rate and extent of assembly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0B5A23-14A1-7F47-842A-E03528EE6C40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0845914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Primarily produced in the </a:t>
            </a:r>
            <a:r>
              <a:rPr lang="en-US" dirty="0" err="1" smtClean="0"/>
              <a:t>microvascular</a:t>
            </a:r>
            <a:r>
              <a:rPr lang="en-US" dirty="0" smtClean="0"/>
              <a:t> endothelium and can be stored in platelets and freely circulating as well as bound to the endothelium</a:t>
            </a:r>
          </a:p>
          <a:p>
            <a:pPr lvl="1"/>
            <a:r>
              <a:rPr lang="en-US" dirty="0" smtClean="0"/>
              <a:t>Majority of it is to endothelial cell surface, w/ &lt;10% circulating in the plasma</a:t>
            </a:r>
          </a:p>
          <a:p>
            <a:pPr lvl="1"/>
            <a:r>
              <a:rPr lang="en-US" dirty="0" smtClean="0"/>
              <a:t>IV heparin releases bound TFPI</a:t>
            </a:r>
          </a:p>
          <a:p>
            <a:r>
              <a:rPr lang="en-US" dirty="0" smtClean="0"/>
              <a:t>Two forms: TFPIα and TFPIβ (also called TFPI-1 and TFPI-2)</a:t>
            </a:r>
          </a:p>
          <a:p>
            <a:pPr lvl="1"/>
            <a:r>
              <a:rPr lang="en-US" dirty="0" smtClean="0"/>
              <a:t>TFPI-1 inhibits the TF pathway</a:t>
            </a:r>
          </a:p>
          <a:p>
            <a:pPr lvl="1"/>
            <a:r>
              <a:rPr lang="en-US" dirty="0" smtClean="0"/>
              <a:t>TFPI-2 inhibits trypsin, plasmin, </a:t>
            </a:r>
            <a:r>
              <a:rPr lang="en-US" dirty="0" err="1" smtClean="0"/>
              <a:t>kallikrein</a:t>
            </a:r>
            <a:r>
              <a:rPr lang="en-US" dirty="0" smtClean="0"/>
              <a:t> and </a:t>
            </a:r>
            <a:r>
              <a:rPr lang="en-US" dirty="0" err="1" smtClean="0"/>
              <a:t>FXIa</a:t>
            </a:r>
            <a:endParaRPr lang="en-US" dirty="0" smtClean="0"/>
          </a:p>
          <a:p>
            <a:r>
              <a:rPr lang="en-US" dirty="0" smtClean="0"/>
              <a:t>Inhibits TF-FVIIa (first domain) and FXa (second domain), a third domain has heparin binding sites</a:t>
            </a:r>
          </a:p>
          <a:p>
            <a:pPr lvl="1"/>
            <a:r>
              <a:rPr lang="en-US" dirty="0" smtClean="0"/>
              <a:t>2 stage process:</a:t>
            </a:r>
          </a:p>
          <a:p>
            <a:pPr lvl="2"/>
            <a:r>
              <a:rPr lang="en-US" dirty="0" smtClean="0"/>
              <a:t>1</a:t>
            </a:r>
            <a:r>
              <a:rPr lang="en-US" baseline="30000" dirty="0" smtClean="0"/>
              <a:t>st</a:t>
            </a:r>
            <a:r>
              <a:rPr lang="en-US" dirty="0" smtClean="0"/>
              <a:t> TFPI binds and inactivates FXa</a:t>
            </a:r>
          </a:p>
          <a:p>
            <a:pPr lvl="2"/>
            <a:r>
              <a:rPr lang="en-US" dirty="0" smtClean="0"/>
              <a:t>2</a:t>
            </a:r>
            <a:r>
              <a:rPr lang="en-US" baseline="30000" dirty="0" smtClean="0"/>
              <a:t>nd</a:t>
            </a:r>
            <a:r>
              <a:rPr lang="en-US" dirty="0" smtClean="0"/>
              <a:t> TFPI-FXa forms quaternary complex with TF/FVIIa </a:t>
            </a:r>
          </a:p>
          <a:p>
            <a:pPr lvl="2"/>
            <a:r>
              <a:rPr lang="en-US" dirty="0" smtClean="0"/>
              <a:t>then thrombin generation is inhibited</a:t>
            </a:r>
          </a:p>
          <a:p>
            <a:pPr lvl="2"/>
            <a:r>
              <a:rPr lang="en-US" dirty="0" smtClean="0"/>
              <a:t>In absence attached of FXa, TFPI only weakly inhibits TF-FVIIa</a:t>
            </a:r>
          </a:p>
          <a:p>
            <a:r>
              <a:rPr lang="en-US" dirty="0" smtClean="0"/>
              <a:t>FXa-FVa complex is protected from TFPI</a:t>
            </a:r>
          </a:p>
          <a:p>
            <a:r>
              <a:rPr lang="en-US" dirty="0" smtClean="0"/>
              <a:t>TFPI also causes monocytes to degrade and internalize TF/FVIIa complexes on their surfaces</a:t>
            </a:r>
          </a:p>
          <a:p>
            <a:r>
              <a:rPr lang="en-US" dirty="0" smtClean="0"/>
              <a:t>On picture </a:t>
            </a:r>
            <a:r>
              <a:rPr lang="en-US" dirty="0" err="1" smtClean="0"/>
              <a:t>Xa</a:t>
            </a:r>
            <a:r>
              <a:rPr lang="en-US" dirty="0" smtClean="0"/>
              <a:t> activates the TFPI which in</a:t>
            </a:r>
            <a:r>
              <a:rPr lang="en-US" baseline="0" dirty="0" smtClean="0"/>
              <a:t> turn binds to the </a:t>
            </a:r>
            <a:r>
              <a:rPr lang="en-US" baseline="0" dirty="0" err="1" smtClean="0"/>
              <a:t>VIIa</a:t>
            </a:r>
            <a:r>
              <a:rPr lang="en-US" baseline="0" dirty="0" smtClean="0"/>
              <a:t>-TF complex and prevents its activity to further propagate X activation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0B5A23-14A1-7F47-842A-E03528EE6C40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386976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Primarily produced in the </a:t>
            </a:r>
            <a:r>
              <a:rPr lang="en-US" dirty="0" err="1" smtClean="0"/>
              <a:t>microvascular</a:t>
            </a:r>
            <a:r>
              <a:rPr lang="en-US" dirty="0" smtClean="0"/>
              <a:t> endothelium and can be stored in platelets and freely circulating as well as bound to the endothelium</a:t>
            </a:r>
          </a:p>
          <a:p>
            <a:pPr lvl="1"/>
            <a:r>
              <a:rPr lang="en-US" dirty="0" smtClean="0"/>
              <a:t>Majority of it is to endothelial cell surface, w/ &lt;10% circulating in the plasma</a:t>
            </a:r>
          </a:p>
          <a:p>
            <a:pPr lvl="1"/>
            <a:r>
              <a:rPr lang="en-US" dirty="0" smtClean="0"/>
              <a:t>IV heparin releases bound TFPI</a:t>
            </a:r>
          </a:p>
          <a:p>
            <a:r>
              <a:rPr lang="en-US" dirty="0" smtClean="0"/>
              <a:t>Two forms: TFPIα and TFPIβ (also called TFPI-1 and TFPI-2)</a:t>
            </a:r>
          </a:p>
          <a:p>
            <a:pPr lvl="1"/>
            <a:r>
              <a:rPr lang="en-US" dirty="0" smtClean="0"/>
              <a:t>TFPI-1 inhibits the TF pathway</a:t>
            </a:r>
          </a:p>
          <a:p>
            <a:pPr lvl="1"/>
            <a:r>
              <a:rPr lang="en-US" dirty="0" smtClean="0"/>
              <a:t>TFPI-2 inhibits trypsin, plasmin, </a:t>
            </a:r>
            <a:r>
              <a:rPr lang="en-US" dirty="0" err="1" smtClean="0"/>
              <a:t>kallikrein</a:t>
            </a:r>
            <a:r>
              <a:rPr lang="en-US" dirty="0" smtClean="0"/>
              <a:t> and </a:t>
            </a:r>
            <a:r>
              <a:rPr lang="en-US" dirty="0" err="1" smtClean="0"/>
              <a:t>FXIa</a:t>
            </a:r>
            <a:endParaRPr lang="en-US" dirty="0" smtClean="0"/>
          </a:p>
          <a:p>
            <a:r>
              <a:rPr lang="en-US" dirty="0" smtClean="0"/>
              <a:t>Inhibits TF-FVIIa (first domain) and FXa (second domain), a third domain has heparin binding sites</a:t>
            </a:r>
          </a:p>
          <a:p>
            <a:pPr lvl="1"/>
            <a:r>
              <a:rPr lang="en-US" dirty="0" smtClean="0"/>
              <a:t>2 stage process:</a:t>
            </a:r>
          </a:p>
          <a:p>
            <a:pPr lvl="2"/>
            <a:r>
              <a:rPr lang="en-US" dirty="0" smtClean="0"/>
              <a:t>1</a:t>
            </a:r>
            <a:r>
              <a:rPr lang="en-US" baseline="30000" dirty="0" smtClean="0"/>
              <a:t>st</a:t>
            </a:r>
            <a:r>
              <a:rPr lang="en-US" dirty="0" smtClean="0"/>
              <a:t> TFPI binds and inactivates FXa</a:t>
            </a:r>
          </a:p>
          <a:p>
            <a:pPr lvl="2"/>
            <a:r>
              <a:rPr lang="en-US" dirty="0" smtClean="0"/>
              <a:t>2</a:t>
            </a:r>
            <a:r>
              <a:rPr lang="en-US" baseline="30000" dirty="0" smtClean="0"/>
              <a:t>nd</a:t>
            </a:r>
            <a:r>
              <a:rPr lang="en-US" dirty="0" smtClean="0"/>
              <a:t> TFPI-FXa forms quaternary complex with TF/FVIIa </a:t>
            </a:r>
          </a:p>
          <a:p>
            <a:pPr lvl="2"/>
            <a:r>
              <a:rPr lang="en-US" dirty="0" smtClean="0"/>
              <a:t>then thrombin generation is inhibited</a:t>
            </a:r>
          </a:p>
          <a:p>
            <a:pPr lvl="2"/>
            <a:r>
              <a:rPr lang="en-US" dirty="0" smtClean="0"/>
              <a:t>In absence attached of FXa, TFPI only weakly inhibits TF-FVIIa</a:t>
            </a:r>
          </a:p>
          <a:p>
            <a:r>
              <a:rPr lang="en-US" dirty="0" smtClean="0"/>
              <a:t>FXa-FVa complex is protected from TFPI</a:t>
            </a:r>
          </a:p>
          <a:p>
            <a:r>
              <a:rPr lang="en-US" dirty="0" smtClean="0"/>
              <a:t>TFPI also causes monocytes to degrade and internalize TF/FVIIa complexes on their surfaces</a:t>
            </a:r>
          </a:p>
          <a:p>
            <a:r>
              <a:rPr lang="en-US" dirty="0" smtClean="0"/>
              <a:t>On picture </a:t>
            </a:r>
            <a:r>
              <a:rPr lang="en-US" dirty="0" err="1" smtClean="0"/>
              <a:t>Xa</a:t>
            </a:r>
            <a:r>
              <a:rPr lang="en-US" dirty="0" smtClean="0"/>
              <a:t> activates the TFPI which in</a:t>
            </a:r>
            <a:r>
              <a:rPr lang="en-US" baseline="0" dirty="0" smtClean="0"/>
              <a:t> turn binds to the </a:t>
            </a:r>
            <a:r>
              <a:rPr lang="en-US" baseline="0" dirty="0" err="1" smtClean="0"/>
              <a:t>VIIa</a:t>
            </a:r>
            <a:r>
              <a:rPr lang="en-US" baseline="0" dirty="0" smtClean="0"/>
              <a:t>-TF complex and prevents its activity to further propagate X activation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0B5A23-14A1-7F47-842A-E03528EE6C40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38697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Inhibition by cleavage of the enzyme</a:t>
            </a:r>
            <a:r>
              <a:rPr lang="en-US" baseline="0" dirty="0" smtClean="0"/>
              <a:t> itself, which is how APC works on activated factor V</a:t>
            </a:r>
          </a:p>
          <a:p>
            <a:r>
              <a:rPr lang="en-US" baseline="0" dirty="0" smtClean="0"/>
              <a:t>You can block the active site of the enzyme, which is not common in physiologic systems but some pharmacologic interventions use this principle</a:t>
            </a:r>
          </a:p>
          <a:p>
            <a:r>
              <a:rPr lang="en-US" baseline="0" dirty="0" smtClean="0"/>
              <a:t>The inhibitor can bind to the enzyme, altering it is such a way that it is no longer active, and form a complex, this is how the </a:t>
            </a:r>
            <a:r>
              <a:rPr lang="en-US" baseline="0" dirty="0" err="1" smtClean="0"/>
              <a:t>Antithrombin</a:t>
            </a:r>
            <a:r>
              <a:rPr lang="en-US" baseline="0" dirty="0" smtClean="0"/>
              <a:t>-heparin complex acts on thrombin</a:t>
            </a:r>
          </a:p>
          <a:p>
            <a:r>
              <a:rPr lang="en-US" baseline="0" dirty="0" smtClean="0"/>
              <a:t>And the inhibitor can also alter the enzyme’s substrate in such a way it can no longer be altered by the enzyme, which is how </a:t>
            </a:r>
            <a:r>
              <a:rPr lang="en-US" baseline="0" dirty="0" err="1" smtClean="0"/>
              <a:t>trombin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activatable</a:t>
            </a:r>
            <a:r>
              <a:rPr lang="en-US" baseline="0" dirty="0" smtClean="0"/>
              <a:t> fibrinolysis inhibitor alters fibrin to prevent plasmin from acting upon it and dissolving it.</a:t>
            </a:r>
          </a:p>
          <a:p>
            <a:r>
              <a:rPr lang="en-US" baseline="0" dirty="0" smtClean="0"/>
              <a:t>This of course gets very complicated as we will see, particularly considering most inhibitors also have their own…inhibitors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0B5A23-14A1-7F47-842A-E03528EE6C40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733383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Slow inhibitor of target proteases</a:t>
            </a:r>
          </a:p>
          <a:p>
            <a:r>
              <a:rPr lang="en-US" dirty="0" smtClean="0"/>
              <a:t>Potentiated by </a:t>
            </a:r>
            <a:r>
              <a:rPr lang="en-US" dirty="0" err="1" smtClean="0"/>
              <a:t>glycosaminoglycans</a:t>
            </a:r>
            <a:r>
              <a:rPr lang="en-US" dirty="0" smtClean="0"/>
              <a:t> (</a:t>
            </a:r>
            <a:r>
              <a:rPr lang="en-US" dirty="0" err="1" smtClean="0"/>
              <a:t>ie</a:t>
            </a:r>
            <a:r>
              <a:rPr lang="en-US" dirty="0" smtClean="0"/>
              <a:t> heparin or heparans)</a:t>
            </a:r>
          </a:p>
          <a:p>
            <a:r>
              <a:rPr lang="en-US" dirty="0" smtClean="0"/>
              <a:t>Major inhibitor of </a:t>
            </a:r>
            <a:r>
              <a:rPr lang="en-US" dirty="0" err="1" smtClean="0"/>
              <a:t>FXIIa</a:t>
            </a:r>
            <a:r>
              <a:rPr lang="en-US" dirty="0" smtClean="0"/>
              <a:t> and </a:t>
            </a:r>
            <a:r>
              <a:rPr lang="en-US" dirty="0" err="1" smtClean="0"/>
              <a:t>kallikrein</a:t>
            </a:r>
            <a:r>
              <a:rPr lang="en-US" dirty="0" smtClean="0"/>
              <a:t> and downstream protease </a:t>
            </a:r>
            <a:r>
              <a:rPr lang="en-US" dirty="0" err="1" smtClean="0"/>
              <a:t>FXIa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0B5A23-14A1-7F47-842A-E03528EE6C40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3771618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Endothelial </a:t>
            </a:r>
            <a:r>
              <a:rPr lang="en-US" dirty="0" err="1" smtClean="0"/>
              <a:t>transmembrane</a:t>
            </a:r>
            <a:r>
              <a:rPr lang="en-US" dirty="0" smtClean="0"/>
              <a:t> molecule</a:t>
            </a:r>
          </a:p>
          <a:p>
            <a:r>
              <a:rPr lang="en-US" dirty="0" smtClean="0"/>
              <a:t>Interacts with thrombin, altering activity</a:t>
            </a:r>
          </a:p>
          <a:p>
            <a:r>
              <a:rPr lang="en-US" dirty="0" smtClean="0"/>
              <a:t>Production:</a:t>
            </a:r>
          </a:p>
          <a:p>
            <a:pPr lvl="1"/>
            <a:r>
              <a:rPr lang="en-US" dirty="0" smtClean="0"/>
              <a:t>Enhanced by cAMP, thrombin, vascular endothelial growth factor, and platelet factor 4</a:t>
            </a:r>
          </a:p>
          <a:p>
            <a:pPr lvl="1"/>
            <a:r>
              <a:rPr lang="en-US" dirty="0" smtClean="0"/>
              <a:t>Decreased by cytokines, hypoxia, </a:t>
            </a:r>
            <a:r>
              <a:rPr lang="en-US" dirty="0" err="1" smtClean="0"/>
              <a:t>tranforming</a:t>
            </a:r>
            <a:r>
              <a:rPr lang="en-US" dirty="0" smtClean="0"/>
              <a:t> growth factor β, and neutrophil activation</a:t>
            </a:r>
          </a:p>
          <a:p>
            <a:r>
              <a:rPr lang="en-US" dirty="0" smtClean="0"/>
              <a:t>Actions:</a:t>
            </a:r>
          </a:p>
          <a:p>
            <a:pPr lvl="1"/>
            <a:r>
              <a:rPr lang="en-US" dirty="0" smtClean="0"/>
              <a:t>Inhibits fibrinogen binding to thrombin, slowing fibrin generation</a:t>
            </a:r>
          </a:p>
          <a:p>
            <a:pPr lvl="1"/>
            <a:r>
              <a:rPr lang="en-US" dirty="0" smtClean="0"/>
              <a:t>Enhances thrombin activation of protein C</a:t>
            </a:r>
          </a:p>
          <a:p>
            <a:pPr lvl="1"/>
            <a:r>
              <a:rPr lang="en-US" dirty="0" smtClean="0"/>
              <a:t>Enhances the production of thrombin </a:t>
            </a:r>
            <a:r>
              <a:rPr lang="en-US" dirty="0" err="1" smtClean="0"/>
              <a:t>activatable</a:t>
            </a:r>
            <a:r>
              <a:rPr lang="en-US" dirty="0" smtClean="0"/>
              <a:t> fibrinolysis inhibitor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0B5A23-14A1-7F47-842A-E03528EE6C40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8875502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Only acts if bound to a cofactor, which is a </a:t>
            </a:r>
            <a:r>
              <a:rPr lang="en-US" dirty="0" err="1" smtClean="0"/>
              <a:t>pentasaccharide</a:t>
            </a:r>
            <a:r>
              <a:rPr lang="en-US" dirty="0" smtClean="0"/>
              <a:t> present on several substances including:</a:t>
            </a:r>
          </a:p>
          <a:p>
            <a:pPr lvl="1"/>
            <a:r>
              <a:rPr lang="en-US" dirty="0" smtClean="0"/>
              <a:t>Heparin-can enhance AT activity up to 1000 fold</a:t>
            </a:r>
          </a:p>
          <a:p>
            <a:pPr lvl="2"/>
            <a:r>
              <a:rPr lang="en-US" dirty="0" smtClean="0"/>
              <a:t>Impact varies w/ heparin structure and the target protease</a:t>
            </a:r>
          </a:p>
          <a:p>
            <a:pPr lvl="2"/>
            <a:r>
              <a:rPr lang="en-US" dirty="0" smtClean="0"/>
              <a:t>AT inhibition of thrombin requires heparin molecules of at least 18 sugar units</a:t>
            </a:r>
          </a:p>
          <a:p>
            <a:pPr lvl="1"/>
            <a:r>
              <a:rPr lang="en-US" dirty="0" smtClean="0"/>
              <a:t>HSPG</a:t>
            </a:r>
          </a:p>
          <a:p>
            <a:pPr lvl="1"/>
            <a:r>
              <a:rPr lang="en-US" dirty="0" err="1" smtClean="0"/>
              <a:t>Thrombomodulin</a:t>
            </a:r>
            <a:r>
              <a:rPr lang="en-US" dirty="0" smtClean="0"/>
              <a:t>-can enhance AT activity 8 fold</a:t>
            </a:r>
          </a:p>
          <a:p>
            <a:r>
              <a:rPr lang="en-US" dirty="0" smtClean="0"/>
              <a:t>When bound to the </a:t>
            </a:r>
            <a:r>
              <a:rPr lang="en-US" dirty="0" err="1" smtClean="0"/>
              <a:t>pentasaccharide</a:t>
            </a:r>
            <a:r>
              <a:rPr lang="en-US" dirty="0" smtClean="0"/>
              <a:t>, the bait loop becomes available</a:t>
            </a:r>
          </a:p>
          <a:p>
            <a:r>
              <a:rPr lang="en-US" dirty="0" smtClean="0"/>
              <a:t>When active, AT-heparin primarily inhibits thrombin and FXa, also against variety of serine proteases:</a:t>
            </a:r>
          </a:p>
          <a:p>
            <a:pPr lvl="1"/>
            <a:r>
              <a:rPr lang="en-US" dirty="0" err="1" smtClean="0"/>
              <a:t>FXIIa</a:t>
            </a:r>
            <a:endParaRPr lang="en-US" dirty="0" smtClean="0"/>
          </a:p>
          <a:p>
            <a:pPr lvl="1"/>
            <a:r>
              <a:rPr lang="en-US" dirty="0" err="1" smtClean="0"/>
              <a:t>FXIa</a:t>
            </a:r>
            <a:endParaRPr lang="en-US" dirty="0" smtClean="0"/>
          </a:p>
          <a:p>
            <a:pPr lvl="1"/>
            <a:r>
              <a:rPr lang="en-US" dirty="0" err="1" smtClean="0"/>
              <a:t>Kallikrein</a:t>
            </a:r>
            <a:endParaRPr lang="en-US" dirty="0" smtClean="0"/>
          </a:p>
          <a:p>
            <a:pPr lvl="2"/>
            <a:r>
              <a:rPr lang="en-US" dirty="0" smtClean="0"/>
              <a:t>Inhibition is potentiated when bound to HK on a cell surface</a:t>
            </a:r>
          </a:p>
          <a:p>
            <a:pPr lvl="1"/>
            <a:r>
              <a:rPr lang="en-US" dirty="0" err="1" smtClean="0"/>
              <a:t>FIXa</a:t>
            </a:r>
            <a:endParaRPr lang="en-US" dirty="0" smtClean="0"/>
          </a:p>
          <a:p>
            <a:pPr lvl="1"/>
            <a:r>
              <a:rPr lang="en-US" dirty="0" smtClean="0"/>
              <a:t>FVIIa</a:t>
            </a:r>
          </a:p>
          <a:p>
            <a:pPr lvl="2"/>
            <a:r>
              <a:rPr lang="en-US" dirty="0" smtClean="0"/>
              <a:t>Only if it is bound to TF on a cell surface</a:t>
            </a:r>
          </a:p>
          <a:p>
            <a:r>
              <a:rPr lang="en-US" dirty="0" smtClean="0"/>
              <a:t>Thrombin refractory to AT-heparin if bound to platelets, fibrin clot, or FDPs</a:t>
            </a:r>
          </a:p>
          <a:p>
            <a:r>
              <a:rPr lang="en-US" dirty="0" smtClean="0"/>
              <a:t>Once bound to a target protease it will be cleared by liver by lipoprotein </a:t>
            </a:r>
            <a:r>
              <a:rPr lang="en-US" dirty="0" err="1" smtClean="0"/>
              <a:t>releated</a:t>
            </a:r>
            <a:r>
              <a:rPr lang="en-US" dirty="0" smtClean="0"/>
              <a:t> proteins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0B5A23-14A1-7F47-842A-E03528EE6C40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90227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Antithrombin</a:t>
            </a:r>
            <a:r>
              <a:rPr lang="en-US" baseline="0" dirty="0" smtClean="0"/>
              <a:t> also inhibits FVIII, FIX, FXI and FX</a:t>
            </a:r>
          </a:p>
          <a:p>
            <a:r>
              <a:rPr lang="en-US" baseline="0" dirty="0" smtClean="0"/>
              <a:t>Most </a:t>
            </a:r>
            <a:r>
              <a:rPr lang="en-US" baseline="0" dirty="0" err="1" smtClean="0"/>
              <a:t>aPTT</a:t>
            </a:r>
            <a:r>
              <a:rPr lang="en-US" baseline="0" dirty="0" smtClean="0"/>
              <a:t> assays are insensitive to LMWH because of the lack of thrombin inhibition by LMWH</a:t>
            </a:r>
          </a:p>
          <a:p>
            <a:r>
              <a:rPr lang="en-US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Fondaparinux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is a specific </a:t>
            </a:r>
            <a:r>
              <a:rPr lang="en-US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FXa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inhibitor administered SC, with high bioavailability and excreted unchanged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C8BEB6-EA81-4F47-805E-04B4E0567F26}" type="slidenum">
              <a:rPr lang="en-GB" smtClean="0"/>
              <a:t>34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64566327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Complex has no anti-</a:t>
            </a:r>
            <a:r>
              <a:rPr lang="en-US" dirty="0" err="1" smtClean="0"/>
              <a:t>coagulative</a:t>
            </a:r>
            <a:r>
              <a:rPr lang="en-US" dirty="0" smtClean="0"/>
              <a:t> activity, may contribute to anti-inflammatory effects of APC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0B5A23-14A1-7F47-842A-E03528EE6C40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445682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62 </a:t>
            </a:r>
            <a:r>
              <a:rPr lang="en-US" dirty="0" err="1" smtClean="0"/>
              <a:t>kDa</a:t>
            </a:r>
            <a:r>
              <a:rPr lang="en-US" dirty="0" smtClean="0"/>
              <a:t>, vitamin K dependent </a:t>
            </a:r>
          </a:p>
          <a:p>
            <a:r>
              <a:rPr lang="en-US" dirty="0" smtClean="0"/>
              <a:t>circulates as a 2 chain zymogen</a:t>
            </a:r>
          </a:p>
          <a:p>
            <a:r>
              <a:rPr lang="en-US" dirty="0" smtClean="0"/>
              <a:t>activated by thrombin (bound to </a:t>
            </a:r>
            <a:r>
              <a:rPr lang="en-US" dirty="0" err="1" smtClean="0"/>
              <a:t>thrombomodulin</a:t>
            </a:r>
            <a:r>
              <a:rPr lang="en-US" dirty="0" smtClean="0"/>
              <a:t>) or </a:t>
            </a:r>
            <a:r>
              <a:rPr lang="en-US" dirty="0" err="1" smtClean="0"/>
              <a:t>meizothrombin</a:t>
            </a:r>
            <a:r>
              <a:rPr lang="en-US" dirty="0" smtClean="0"/>
              <a:t> to APC</a:t>
            </a:r>
          </a:p>
          <a:p>
            <a:pPr lvl="1"/>
            <a:r>
              <a:rPr lang="en-US" dirty="0" err="1" smtClean="0"/>
              <a:t>thrombomodulin</a:t>
            </a:r>
            <a:r>
              <a:rPr lang="en-US" dirty="0" smtClean="0"/>
              <a:t> inhibits thrombin’s interaction with fibrinogen and protease activated receptors</a:t>
            </a:r>
          </a:p>
          <a:p>
            <a:pPr lvl="1"/>
            <a:r>
              <a:rPr lang="en-US" dirty="0" err="1" smtClean="0"/>
              <a:t>Thrombomodulin</a:t>
            </a:r>
            <a:r>
              <a:rPr lang="en-US" dirty="0" smtClean="0"/>
              <a:t> is </a:t>
            </a:r>
            <a:r>
              <a:rPr lang="en-US" dirty="0" err="1" smtClean="0"/>
              <a:t>upregulated</a:t>
            </a:r>
            <a:r>
              <a:rPr lang="en-US" dirty="0" smtClean="0"/>
              <a:t> by cAMP, thrombin, vascular endothelial growth factor, and platelet factor 4</a:t>
            </a:r>
          </a:p>
          <a:p>
            <a:pPr lvl="1"/>
            <a:r>
              <a:rPr lang="en-US" dirty="0" err="1" smtClean="0"/>
              <a:t>Thrombomodulin</a:t>
            </a:r>
            <a:r>
              <a:rPr lang="en-US" dirty="0" smtClean="0"/>
              <a:t> is </a:t>
            </a:r>
            <a:r>
              <a:rPr lang="en-US" dirty="0" err="1" smtClean="0"/>
              <a:t>downregulated</a:t>
            </a:r>
            <a:r>
              <a:rPr lang="en-US" dirty="0" smtClean="0"/>
              <a:t> by inflammatory mediators (TNF-α, Interleukin-1, endotoxin), hypoxia, transforming growth factor-β, and neutrophil activation</a:t>
            </a:r>
          </a:p>
          <a:p>
            <a:r>
              <a:rPr lang="en-US" dirty="0" smtClean="0"/>
              <a:t>plasmin activation also produces small amounts of APC</a:t>
            </a:r>
          </a:p>
          <a:p>
            <a:r>
              <a:rPr lang="en-US" dirty="0" smtClean="0"/>
              <a:t>calcium dependent and markedly enhanced by negatively charged phospholipid surfaces</a:t>
            </a:r>
          </a:p>
          <a:p>
            <a:r>
              <a:rPr lang="en-US" dirty="0" smtClean="0"/>
              <a:t>Protein S</a:t>
            </a:r>
          </a:p>
          <a:p>
            <a:pPr lvl="1"/>
            <a:r>
              <a:rPr lang="en-US" dirty="0" smtClean="0"/>
              <a:t>69 </a:t>
            </a:r>
            <a:r>
              <a:rPr lang="en-US" dirty="0" err="1" smtClean="0"/>
              <a:t>kDa</a:t>
            </a:r>
            <a:r>
              <a:rPr lang="en-US" dirty="0" smtClean="0"/>
              <a:t> vitamin K dependent protein which interacts w/ membranes</a:t>
            </a:r>
          </a:p>
          <a:p>
            <a:pPr lvl="1"/>
            <a:r>
              <a:rPr lang="en-US" dirty="0" smtClean="0"/>
              <a:t>cofactor to APC mediated cleavage of FVa, </a:t>
            </a:r>
            <a:r>
              <a:rPr lang="en-US" dirty="0" err="1" smtClean="0"/>
              <a:t>FVIIIa</a:t>
            </a:r>
            <a:r>
              <a:rPr lang="en-US" dirty="0" smtClean="0"/>
              <a:t> and for TFPI’s inhibition of FXa</a:t>
            </a:r>
          </a:p>
          <a:p>
            <a:pPr lvl="1"/>
            <a:r>
              <a:rPr lang="en-US" dirty="0" smtClean="0"/>
              <a:t>circulates as inactive form bound to C4 binding protein</a:t>
            </a:r>
          </a:p>
          <a:p>
            <a:pPr lvl="1"/>
            <a:r>
              <a:rPr lang="en-US" dirty="0" smtClean="0"/>
              <a:t>activated platelets and neutrophils contain proteases that cleave and inactivate PS</a:t>
            </a:r>
          </a:p>
          <a:p>
            <a:r>
              <a:rPr lang="en-US" dirty="0" smtClean="0"/>
              <a:t>Endothelial protein C receptor</a:t>
            </a:r>
          </a:p>
          <a:p>
            <a:pPr lvl="1"/>
            <a:r>
              <a:rPr lang="en-US" dirty="0" err="1" smtClean="0"/>
              <a:t>Transmembrane</a:t>
            </a:r>
            <a:r>
              <a:rPr lang="en-US" dirty="0" smtClean="0"/>
              <a:t> protein on arterial endothelium</a:t>
            </a:r>
          </a:p>
          <a:p>
            <a:pPr lvl="1"/>
            <a:r>
              <a:rPr lang="en-US" dirty="0" smtClean="0"/>
              <a:t>Can substitute for negatively-charged phospholipids in promoting activation of PC</a:t>
            </a:r>
          </a:p>
          <a:p>
            <a:pPr lvl="1"/>
            <a:r>
              <a:rPr lang="en-US" dirty="0" smtClean="0"/>
              <a:t>Forms a membrane bound complex w/ APC</a:t>
            </a:r>
          </a:p>
          <a:p>
            <a:pPr lvl="1"/>
            <a:r>
              <a:rPr lang="en-US" dirty="0" smtClean="0"/>
              <a:t>Complex has no anti-</a:t>
            </a:r>
            <a:r>
              <a:rPr lang="en-US" dirty="0" err="1" smtClean="0"/>
              <a:t>coagulative</a:t>
            </a:r>
            <a:r>
              <a:rPr lang="en-US" dirty="0" smtClean="0"/>
              <a:t> activity, may contribute to anti-inflammatory effects of APC</a:t>
            </a:r>
          </a:p>
          <a:p>
            <a:r>
              <a:rPr lang="en-US" dirty="0" smtClean="0"/>
              <a:t>Upon activation, APC dissociates from EPCR or thrombin-TM complex and binds w/ PS</a:t>
            </a:r>
          </a:p>
          <a:p>
            <a:r>
              <a:rPr lang="en-US" dirty="0" smtClean="0"/>
              <a:t>APC/PS complex rapidly inactivates FVa and </a:t>
            </a:r>
            <a:r>
              <a:rPr lang="en-US" dirty="0" err="1" smtClean="0"/>
              <a:t>FVIIIa</a:t>
            </a:r>
            <a:r>
              <a:rPr lang="en-US" dirty="0" smtClean="0"/>
              <a:t> and PAI-1 (inhibitor of fibrinolysis)</a:t>
            </a:r>
          </a:p>
          <a:p>
            <a:r>
              <a:rPr lang="en-US" dirty="0" smtClean="0"/>
              <a:t>APC is inhibited by α</a:t>
            </a:r>
            <a:r>
              <a:rPr lang="en-US" baseline="-25000" dirty="0" smtClean="0"/>
              <a:t>1 </a:t>
            </a:r>
            <a:r>
              <a:rPr lang="en-US" dirty="0" smtClean="0"/>
              <a:t>protease inhibitor, protein C inhibitor and α</a:t>
            </a:r>
            <a:r>
              <a:rPr lang="en-US" baseline="-25000" dirty="0" smtClean="0"/>
              <a:t>2</a:t>
            </a:r>
            <a:r>
              <a:rPr lang="en-US" dirty="0" smtClean="0"/>
              <a:t> macroglobulin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0B5A23-14A1-7F47-842A-E03528EE6C40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0599286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62 </a:t>
            </a:r>
            <a:r>
              <a:rPr lang="en-US" dirty="0" err="1" smtClean="0"/>
              <a:t>kDa</a:t>
            </a:r>
            <a:r>
              <a:rPr lang="en-US" dirty="0" smtClean="0"/>
              <a:t>, vitamin K dependent </a:t>
            </a:r>
          </a:p>
          <a:p>
            <a:r>
              <a:rPr lang="en-US" dirty="0" smtClean="0"/>
              <a:t>circulates as a 2 chain zymogen</a:t>
            </a:r>
          </a:p>
          <a:p>
            <a:r>
              <a:rPr lang="en-US" dirty="0" smtClean="0"/>
              <a:t>activated by thrombin (bound to </a:t>
            </a:r>
            <a:r>
              <a:rPr lang="en-US" dirty="0" err="1" smtClean="0"/>
              <a:t>thrombomodulin</a:t>
            </a:r>
            <a:r>
              <a:rPr lang="en-US" dirty="0" smtClean="0"/>
              <a:t>) or </a:t>
            </a:r>
            <a:r>
              <a:rPr lang="en-US" dirty="0" err="1" smtClean="0"/>
              <a:t>meizothrombin</a:t>
            </a:r>
            <a:r>
              <a:rPr lang="en-US" dirty="0" smtClean="0"/>
              <a:t> to APC</a:t>
            </a:r>
          </a:p>
          <a:p>
            <a:pPr lvl="1"/>
            <a:r>
              <a:rPr lang="en-US" dirty="0" err="1" smtClean="0"/>
              <a:t>thrombomodulin</a:t>
            </a:r>
            <a:r>
              <a:rPr lang="en-US" dirty="0" smtClean="0"/>
              <a:t> inhibits thrombin’s interaction with fibrinogen and protease activated receptors</a:t>
            </a:r>
          </a:p>
          <a:p>
            <a:pPr lvl="1"/>
            <a:r>
              <a:rPr lang="en-US" dirty="0" err="1" smtClean="0"/>
              <a:t>Thrombomodulin</a:t>
            </a:r>
            <a:r>
              <a:rPr lang="en-US" dirty="0" smtClean="0"/>
              <a:t> is </a:t>
            </a:r>
            <a:r>
              <a:rPr lang="en-US" dirty="0" err="1" smtClean="0"/>
              <a:t>upregulated</a:t>
            </a:r>
            <a:r>
              <a:rPr lang="en-US" dirty="0" smtClean="0"/>
              <a:t> by cAMP, thrombin, vascular endothelial growth factor, and platelet factor 4</a:t>
            </a:r>
          </a:p>
          <a:p>
            <a:pPr lvl="1"/>
            <a:r>
              <a:rPr lang="en-US" dirty="0" err="1" smtClean="0"/>
              <a:t>Thrombomodulin</a:t>
            </a:r>
            <a:r>
              <a:rPr lang="en-US" dirty="0" smtClean="0"/>
              <a:t> is </a:t>
            </a:r>
            <a:r>
              <a:rPr lang="en-US" dirty="0" err="1" smtClean="0"/>
              <a:t>downregulated</a:t>
            </a:r>
            <a:r>
              <a:rPr lang="en-US" dirty="0" smtClean="0"/>
              <a:t> by inflammatory mediators (TNF-α, Interleukin-1, endotoxin), hypoxia, transforming growth factor-β, and neutrophil activation</a:t>
            </a:r>
          </a:p>
          <a:p>
            <a:r>
              <a:rPr lang="en-US" dirty="0" smtClean="0"/>
              <a:t>plasmin activation also produces small amounts of APC</a:t>
            </a:r>
          </a:p>
          <a:p>
            <a:r>
              <a:rPr lang="en-US" dirty="0" smtClean="0"/>
              <a:t>calcium dependent and markedly enhanced by negatively charged phospholipid surfaces</a:t>
            </a:r>
          </a:p>
          <a:p>
            <a:r>
              <a:rPr lang="en-US" dirty="0" smtClean="0"/>
              <a:t>Protein S</a:t>
            </a:r>
          </a:p>
          <a:p>
            <a:pPr lvl="1"/>
            <a:r>
              <a:rPr lang="en-US" dirty="0" smtClean="0"/>
              <a:t>69 </a:t>
            </a:r>
            <a:r>
              <a:rPr lang="en-US" dirty="0" err="1" smtClean="0"/>
              <a:t>kDa</a:t>
            </a:r>
            <a:r>
              <a:rPr lang="en-US" dirty="0" smtClean="0"/>
              <a:t> vitamin K dependent protein which interacts w/ membranes</a:t>
            </a:r>
          </a:p>
          <a:p>
            <a:pPr lvl="1"/>
            <a:r>
              <a:rPr lang="en-US" dirty="0" smtClean="0"/>
              <a:t>cofactor to APC mediated cleavage of FVa, </a:t>
            </a:r>
            <a:r>
              <a:rPr lang="en-US" dirty="0" err="1" smtClean="0"/>
              <a:t>FVIIIa</a:t>
            </a:r>
            <a:r>
              <a:rPr lang="en-US" dirty="0" smtClean="0"/>
              <a:t> and for TFPI’s inhibition of FXa</a:t>
            </a:r>
          </a:p>
          <a:p>
            <a:pPr lvl="1"/>
            <a:r>
              <a:rPr lang="en-US" dirty="0" smtClean="0"/>
              <a:t>circulates as inactive form bound to C4 binding protein</a:t>
            </a:r>
          </a:p>
          <a:p>
            <a:pPr lvl="1"/>
            <a:r>
              <a:rPr lang="en-US" dirty="0" smtClean="0"/>
              <a:t>activated platelets and neutrophils contain proteases that cleave and inactivate PS</a:t>
            </a:r>
          </a:p>
          <a:p>
            <a:r>
              <a:rPr lang="en-US" dirty="0" smtClean="0"/>
              <a:t>Endothelial protein C receptor</a:t>
            </a:r>
          </a:p>
          <a:p>
            <a:pPr lvl="1"/>
            <a:r>
              <a:rPr lang="en-US" dirty="0" err="1" smtClean="0"/>
              <a:t>Transmembrane</a:t>
            </a:r>
            <a:r>
              <a:rPr lang="en-US" dirty="0" smtClean="0"/>
              <a:t> protein on arterial endothelium</a:t>
            </a:r>
          </a:p>
          <a:p>
            <a:pPr lvl="1"/>
            <a:r>
              <a:rPr lang="en-US" dirty="0" smtClean="0"/>
              <a:t>Can substitute for negatively-charged phospholipids in promoting activation of PC</a:t>
            </a:r>
          </a:p>
          <a:p>
            <a:pPr lvl="1"/>
            <a:r>
              <a:rPr lang="en-US" dirty="0" smtClean="0"/>
              <a:t>Forms a membrane bound complex w/ APC</a:t>
            </a:r>
          </a:p>
          <a:p>
            <a:pPr lvl="1"/>
            <a:r>
              <a:rPr lang="en-US" dirty="0" smtClean="0"/>
              <a:t>Complex has no anti-</a:t>
            </a:r>
            <a:r>
              <a:rPr lang="en-US" dirty="0" err="1" smtClean="0"/>
              <a:t>coagulative</a:t>
            </a:r>
            <a:r>
              <a:rPr lang="en-US" dirty="0" smtClean="0"/>
              <a:t> activity, may contribute to anti-inflammatory effects of APC</a:t>
            </a:r>
          </a:p>
          <a:p>
            <a:r>
              <a:rPr lang="en-US" dirty="0" smtClean="0"/>
              <a:t>Upon activation, APC dissociates from EPCR or thrombin-TM complex and binds w/ PS</a:t>
            </a:r>
          </a:p>
          <a:p>
            <a:r>
              <a:rPr lang="en-US" dirty="0" smtClean="0"/>
              <a:t>APC/PS complex rapidly inactivates FVa and </a:t>
            </a:r>
            <a:r>
              <a:rPr lang="en-US" dirty="0" err="1" smtClean="0"/>
              <a:t>FVIIIa</a:t>
            </a:r>
            <a:r>
              <a:rPr lang="en-US" dirty="0" smtClean="0"/>
              <a:t> and PAI-1 (inhibitor of fibrinolysis)</a:t>
            </a:r>
          </a:p>
          <a:p>
            <a:r>
              <a:rPr lang="en-US" dirty="0" smtClean="0"/>
              <a:t>APC is inhibited by α</a:t>
            </a:r>
            <a:r>
              <a:rPr lang="en-US" baseline="-25000" dirty="0" smtClean="0"/>
              <a:t>1 </a:t>
            </a:r>
            <a:r>
              <a:rPr lang="en-US" dirty="0" smtClean="0"/>
              <a:t>protease inhibitor, protein C inhibitor and α</a:t>
            </a:r>
            <a:r>
              <a:rPr lang="en-US" baseline="-25000" dirty="0" smtClean="0"/>
              <a:t>2</a:t>
            </a:r>
            <a:r>
              <a:rPr lang="en-US" dirty="0" smtClean="0"/>
              <a:t> macroglobulin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0B5A23-14A1-7F47-842A-E03528EE6C40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0599286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>
              <a:solidFill>
                <a:srgbClr val="2D2829"/>
              </a:solidFill>
              <a:ea typeface="Times"/>
              <a:cs typeface="Time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DD9772-1FA6-8943-BAC3-5CC0DB9F365D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0320204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No-entry symbols represent the</a:t>
            </a:r>
            <a:r>
              <a:rPr lang="en-US" baseline="0" dirty="0" smtClean="0"/>
              <a:t> braking systems</a:t>
            </a:r>
            <a:r>
              <a:rPr lang="en-US" dirty="0" smtClean="0"/>
              <a:t> that are inhibited in sepsis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DD9772-1FA6-8943-BAC3-5CC0DB9F365D}" type="slidenum">
              <a:rPr lang="en-US" smtClean="0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8214359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Microparticles</a:t>
            </a:r>
            <a:r>
              <a:rPr lang="en-US" dirty="0" smtClean="0"/>
              <a:t> have been receiving significant attention as a contributor to many thrombotic processes, particularly in the settings of inflammation and cancer</a:t>
            </a:r>
          </a:p>
          <a:p>
            <a:r>
              <a:rPr lang="en-US" dirty="0" smtClean="0"/>
              <a:t>Contribution of </a:t>
            </a:r>
            <a:r>
              <a:rPr lang="en-US" dirty="0" err="1" smtClean="0"/>
              <a:t>microparticles</a:t>
            </a:r>
            <a:r>
              <a:rPr lang="en-US" dirty="0" smtClean="0"/>
              <a:t> to TG in canine plasma </a:t>
            </a:r>
          </a:p>
          <a:p>
            <a:r>
              <a:rPr lang="en-US" dirty="0" smtClean="0"/>
              <a:t>TG in PPP depleted and enriched with </a:t>
            </a:r>
            <a:r>
              <a:rPr lang="en-US" dirty="0" err="1" smtClean="0"/>
              <a:t>microparticles</a:t>
            </a:r>
            <a:r>
              <a:rPr lang="en-US" dirty="0" smtClean="0"/>
              <a:t> assessed</a:t>
            </a:r>
          </a:p>
          <a:p>
            <a:r>
              <a:rPr lang="en-US" dirty="0" smtClean="0"/>
              <a:t>TG in PPP dependent on the platelet-derived </a:t>
            </a:r>
            <a:r>
              <a:rPr lang="en-US" dirty="0" err="1" smtClean="0"/>
              <a:t>microparticle</a:t>
            </a:r>
            <a:r>
              <a:rPr lang="en-US" dirty="0" smtClean="0"/>
              <a:t> content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F6B15A-8AED-40CE-9CE7-F45D48714C7A}" type="slidenum">
              <a:rPr lang="en-GB" smtClean="0"/>
              <a:pPr/>
              <a:t>44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75518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Alignment on a membrane may enhances cascade activity of the cascade </a:t>
            </a:r>
          </a:p>
          <a:p>
            <a:r>
              <a:rPr lang="en-US" dirty="0" smtClean="0"/>
              <a:t>Allows for proper alignment of the factors</a:t>
            </a:r>
          </a:p>
          <a:p>
            <a:r>
              <a:rPr lang="en-US" dirty="0" smtClean="0"/>
              <a:t>TF is the only permanently bound protein of coagulation</a:t>
            </a:r>
          </a:p>
          <a:p>
            <a:r>
              <a:rPr lang="en-US" dirty="0" err="1" smtClean="0"/>
              <a:t>Gammacarboxyglutamic</a:t>
            </a:r>
            <a:r>
              <a:rPr lang="en-US" dirty="0" smtClean="0"/>
              <a:t> acid (</a:t>
            </a:r>
            <a:r>
              <a:rPr lang="en-US" dirty="0" err="1" smtClean="0"/>
              <a:t>Gla</a:t>
            </a:r>
            <a:r>
              <a:rPr lang="en-US" dirty="0" smtClean="0"/>
              <a:t>) residues allow for membrane interaction by Ca++/phospholipid binding</a:t>
            </a:r>
          </a:p>
          <a:p>
            <a:pPr lvl="1"/>
            <a:r>
              <a:rPr lang="en-US" dirty="0" err="1" smtClean="0"/>
              <a:t>Gla</a:t>
            </a:r>
            <a:r>
              <a:rPr lang="en-US" dirty="0" smtClean="0"/>
              <a:t> residues must be </a:t>
            </a:r>
            <a:r>
              <a:rPr lang="en-US" dirty="0" err="1" smtClean="0"/>
              <a:t>carboxylated</a:t>
            </a:r>
            <a:r>
              <a:rPr lang="en-US" dirty="0" smtClean="0"/>
              <a:t> via intra-hepatic post-translational modifications involving </a:t>
            </a:r>
            <a:r>
              <a:rPr lang="en-US" dirty="0" err="1" smtClean="0"/>
              <a:t>Vit</a:t>
            </a:r>
            <a:r>
              <a:rPr lang="en-US" dirty="0" smtClean="0"/>
              <a:t> K</a:t>
            </a:r>
          </a:p>
          <a:p>
            <a:pPr lvl="1"/>
            <a:r>
              <a:rPr lang="en-US" dirty="0" err="1" smtClean="0"/>
              <a:t>Gla</a:t>
            </a:r>
            <a:r>
              <a:rPr lang="en-US" dirty="0" smtClean="0"/>
              <a:t> residues present on factors VII, IX, X, prothrombin (FII), protein C, protein S, and protein Z</a:t>
            </a:r>
          </a:p>
          <a:p>
            <a:r>
              <a:rPr lang="en-US" dirty="0" smtClean="0"/>
              <a:t>Factors V and VIII interact with phospholipids by </a:t>
            </a:r>
            <a:r>
              <a:rPr lang="en-US" dirty="0" err="1" smtClean="0"/>
              <a:t>stereochemical</a:t>
            </a:r>
            <a:r>
              <a:rPr lang="en-US" dirty="0" smtClean="0"/>
              <a:t> configuration</a:t>
            </a:r>
            <a:r>
              <a:rPr lang="en-US" baseline="0" dirty="0" smtClean="0"/>
              <a:t> of the </a:t>
            </a:r>
            <a:r>
              <a:rPr lang="en-US" baseline="0" dirty="0" err="1" smtClean="0"/>
              <a:t>phosphatidylserine</a:t>
            </a:r>
            <a:r>
              <a:rPr lang="en-US" baseline="0" dirty="0" smtClean="0"/>
              <a:t> head group</a:t>
            </a:r>
            <a:r>
              <a:rPr lang="en-US" dirty="0" smtClean="0"/>
              <a:t>, </a:t>
            </a:r>
          </a:p>
          <a:p>
            <a:r>
              <a:rPr lang="en-US" dirty="0" smtClean="0"/>
              <a:t>allows fully functional enzymatic complexes to assemble on membrane surfaces</a:t>
            </a:r>
          </a:p>
          <a:p>
            <a:endParaRPr lang="en-US" dirty="0" smtClean="0"/>
          </a:p>
          <a:p>
            <a:r>
              <a:rPr lang="en-US" dirty="0" smtClean="0"/>
              <a:t>So as we go through the various factors of coagulation, we will be discussing how they are altered from an</a:t>
            </a:r>
            <a:r>
              <a:rPr lang="en-US" baseline="0" dirty="0" smtClean="0"/>
              <a:t> inactive zymogen to active enzyme, identifying whether or not a co-factor is needed and also what mechanisms exist to inhibit activity of such an enzyme. 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0B5A23-14A1-7F47-842A-E03528EE6C40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2427248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External membrane normally contains neutral charged substances, particularly </a:t>
            </a:r>
            <a:r>
              <a:rPr lang="en-US" dirty="0" err="1" smtClean="0"/>
              <a:t>phosphatidylcholine</a:t>
            </a:r>
            <a:endParaRPr lang="en-US" dirty="0" smtClean="0"/>
          </a:p>
          <a:p>
            <a:pPr lvl="1"/>
            <a:r>
              <a:rPr lang="en-US" dirty="0" smtClean="0"/>
              <a:t>This is maintained by </a:t>
            </a:r>
            <a:r>
              <a:rPr lang="en-US" dirty="0" err="1" smtClean="0"/>
              <a:t>floppase</a:t>
            </a:r>
            <a:endParaRPr lang="en-US" dirty="0" smtClean="0"/>
          </a:p>
          <a:p>
            <a:r>
              <a:rPr lang="en-US" dirty="0" smtClean="0"/>
              <a:t>Internal membrane normally contains negatively charged substances, particularly </a:t>
            </a:r>
            <a:r>
              <a:rPr lang="en-US" dirty="0" err="1" smtClean="0"/>
              <a:t>phosphatidylserine</a:t>
            </a:r>
            <a:r>
              <a:rPr lang="en-US" dirty="0" smtClean="0"/>
              <a:t> and </a:t>
            </a:r>
            <a:r>
              <a:rPr lang="en-US" dirty="0" err="1" smtClean="0"/>
              <a:t>phosphatidylethanolamine</a:t>
            </a:r>
            <a:endParaRPr lang="en-US" dirty="0" smtClean="0"/>
          </a:p>
          <a:p>
            <a:pPr lvl="1"/>
            <a:r>
              <a:rPr lang="en-US" dirty="0" smtClean="0"/>
              <a:t>This is maintained by </a:t>
            </a:r>
            <a:r>
              <a:rPr lang="en-US" dirty="0" err="1" smtClean="0"/>
              <a:t>flippase</a:t>
            </a:r>
            <a:endParaRPr lang="en-US" dirty="0" smtClean="0"/>
          </a:p>
          <a:p>
            <a:r>
              <a:rPr lang="en-US" dirty="0" smtClean="0"/>
              <a:t>Cell injury and or activation stimuli will enhance production of </a:t>
            </a:r>
            <a:r>
              <a:rPr lang="en-US" dirty="0" err="1" smtClean="0"/>
              <a:t>scramblase</a:t>
            </a:r>
            <a:r>
              <a:rPr lang="en-US" dirty="0" smtClean="0"/>
              <a:t>, which switches </a:t>
            </a:r>
            <a:r>
              <a:rPr lang="en-US" dirty="0" err="1" smtClean="0"/>
              <a:t>phosphatidlserine</a:t>
            </a:r>
            <a:r>
              <a:rPr lang="en-US" dirty="0" smtClean="0"/>
              <a:t> and </a:t>
            </a:r>
            <a:r>
              <a:rPr lang="en-US" dirty="0" err="1" smtClean="0"/>
              <a:t>phosphatidylethanolamine</a:t>
            </a:r>
            <a:r>
              <a:rPr lang="en-US" dirty="0" smtClean="0"/>
              <a:t> to the outer membrane</a:t>
            </a:r>
          </a:p>
          <a:p>
            <a:pPr lvl="1"/>
            <a:r>
              <a:rPr lang="en-US" dirty="0" err="1" smtClean="0"/>
              <a:t>Phosphatidylserine</a:t>
            </a:r>
            <a:r>
              <a:rPr lang="en-US" dirty="0" smtClean="0"/>
              <a:t> will enhance </a:t>
            </a:r>
            <a:r>
              <a:rPr lang="en-US" dirty="0" err="1" smtClean="0"/>
              <a:t>procoagulant</a:t>
            </a:r>
            <a:r>
              <a:rPr lang="en-US" dirty="0" smtClean="0"/>
              <a:t> reactions, particularly thrombin activity</a:t>
            </a:r>
          </a:p>
          <a:p>
            <a:pPr lvl="1"/>
            <a:r>
              <a:rPr lang="en-US" dirty="0" err="1" smtClean="0"/>
              <a:t>Phosphatidylethanolamine</a:t>
            </a:r>
            <a:r>
              <a:rPr lang="en-US" dirty="0" smtClean="0"/>
              <a:t> enhances the enhancing effects of </a:t>
            </a:r>
            <a:r>
              <a:rPr lang="en-US" dirty="0" err="1" smtClean="0"/>
              <a:t>phosphatidylserine</a:t>
            </a:r>
            <a:r>
              <a:rPr lang="en-US" dirty="0" smtClean="0"/>
              <a:t>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0B5A23-14A1-7F47-842A-E03528EE6C40}" type="slidenum">
              <a:rPr lang="en-US" smtClean="0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9560724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 smtClean="0"/>
              <a:t>Is there truly an “intrinsic” pathway </a:t>
            </a:r>
            <a:r>
              <a:rPr lang="en-GB" i="1" dirty="0" smtClean="0"/>
              <a:t>in vivo</a:t>
            </a:r>
            <a:r>
              <a:rPr lang="en-GB" dirty="0" smtClean="0"/>
              <a:t>?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E17D9A-4969-41DB-B69A-0EA5946B157E}" type="slidenum">
              <a:rPr lang="en-GB" smtClean="0"/>
              <a:t>48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17358154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A20DCAE-3E53-4677-86DC-4011E817215A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49</a:t>
            </a:fld>
            <a:endParaRPr lang="en-US" smtClean="0"/>
          </a:p>
        </p:txBody>
      </p:sp>
      <p:sp>
        <p:nvSpPr>
          <p:cNvPr id="1566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667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smtClean="0"/>
              <a:t>In this model, tissue factor is the most important initiator of thrombin formation</a:t>
            </a:r>
          </a:p>
          <a:p>
            <a:pPr eaLnBrk="1" hangingPunct="1">
              <a:spcBef>
                <a:spcPct val="0"/>
              </a:spcBef>
            </a:pPr>
            <a:r>
              <a:rPr lang="en-US" smtClean="0"/>
              <a:t>When exposed to blood TF binds to factor VII in the presence of calcium</a:t>
            </a:r>
          </a:p>
          <a:p>
            <a:pPr eaLnBrk="1" hangingPunct="1">
              <a:spcBef>
                <a:spcPct val="0"/>
              </a:spcBef>
            </a:pPr>
            <a:r>
              <a:rPr lang="en-US" smtClean="0"/>
              <a:t>The TF/VIIa/Ca2+ complex is formed</a:t>
            </a:r>
          </a:p>
          <a:p>
            <a:pPr eaLnBrk="1" hangingPunct="1">
              <a:spcBef>
                <a:spcPct val="0"/>
              </a:spcBef>
            </a:pPr>
            <a:r>
              <a:rPr lang="en-US" smtClean="0"/>
              <a:t>This complex activates factors IX and X</a:t>
            </a:r>
          </a:p>
          <a:p>
            <a:pPr eaLnBrk="1" hangingPunct="1">
              <a:spcBef>
                <a:spcPct val="0"/>
              </a:spcBef>
            </a:pPr>
            <a:r>
              <a:rPr lang="en-US" smtClean="0"/>
              <a:t>Xa is then able to produce a small amount of thrombin IIa before it is inactivated</a:t>
            </a:r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7C22911-C115-4B6F-BB95-4259F2C852E2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51</a:t>
            </a:fld>
            <a:endParaRPr lang="en-US" smtClean="0"/>
          </a:p>
        </p:txBody>
      </p:sp>
      <p:sp>
        <p:nvSpPr>
          <p:cNvPr id="1576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770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smtClean="0"/>
              <a:t>The thrombin produced in the initiation step activates factors V, VIII and XI</a:t>
            </a:r>
          </a:p>
          <a:p>
            <a:pPr eaLnBrk="1" hangingPunct="1">
              <a:spcBef>
                <a:spcPct val="0"/>
              </a:spcBef>
            </a:pPr>
            <a:r>
              <a:rPr lang="en-US" smtClean="0"/>
              <a:t>Va and VIIIa are cofactors for IXa and Xa</a:t>
            </a:r>
          </a:p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48D248C-01BC-4B5B-99A9-CD497FD15268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53</a:t>
            </a:fld>
            <a:endParaRPr lang="en-US" smtClean="0"/>
          </a:p>
        </p:txBody>
      </p:sp>
      <p:sp>
        <p:nvSpPr>
          <p:cNvPr id="1587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872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smtClean="0"/>
              <a:t>The IXa produced in the initiation step and more produced by the action of XIa binds with VIIIa to form the tenase complex (blue circle)</a:t>
            </a:r>
          </a:p>
          <a:p>
            <a:pPr eaLnBrk="1" hangingPunct="1">
              <a:spcBef>
                <a:spcPct val="0"/>
              </a:spcBef>
            </a:pPr>
            <a:r>
              <a:rPr lang="en-US" smtClean="0"/>
              <a:t>The tenase complex is a significantly more effective catalyst of the X – Xa conversion</a:t>
            </a:r>
          </a:p>
          <a:p>
            <a:pPr eaLnBrk="1" hangingPunct="1">
              <a:spcBef>
                <a:spcPct val="0"/>
              </a:spcBef>
            </a:pPr>
            <a:r>
              <a:rPr lang="en-US" smtClean="0"/>
              <a:t>The Xa produced by the tenase complex binds with Va to form the prothombinase complex (purple circle)</a:t>
            </a:r>
          </a:p>
          <a:p>
            <a:pPr eaLnBrk="1" hangingPunct="1">
              <a:spcBef>
                <a:spcPct val="0"/>
              </a:spcBef>
            </a:pPr>
            <a:r>
              <a:rPr lang="en-US" smtClean="0"/>
              <a:t>This is the key step in the generation of the thrombin burst</a:t>
            </a:r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 dirty="0" smtClean="0"/>
              <a:t>Plasminogen</a:t>
            </a:r>
          </a:p>
          <a:p>
            <a:pPr lvl="1"/>
            <a:r>
              <a:rPr lang="en-US" dirty="0" smtClean="0"/>
              <a:t>Normally circulates in the plasma for 2 days after release, synthesized by liver</a:t>
            </a:r>
          </a:p>
          <a:p>
            <a:pPr lvl="1"/>
            <a:r>
              <a:rPr lang="en-US" dirty="0" smtClean="0"/>
              <a:t>Upon activation, transforms to plasmin by cleavage </a:t>
            </a:r>
          </a:p>
          <a:p>
            <a:pPr lvl="2"/>
            <a:r>
              <a:rPr lang="en-US" dirty="0" smtClean="0"/>
              <a:t>Activation is enhanced by fibrin</a:t>
            </a:r>
          </a:p>
          <a:p>
            <a:pPr lvl="2"/>
            <a:r>
              <a:rPr lang="en-US" dirty="0" smtClean="0"/>
              <a:t>Fibrin also localizes the plasminogen to the lysine residues of fibrin monomers</a:t>
            </a:r>
          </a:p>
          <a:p>
            <a:pPr lvl="2"/>
            <a:r>
              <a:rPr lang="en-US" dirty="0" smtClean="0"/>
              <a:t>TAFI removes lysine residues limiting available plasminogen binding sites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0B5A23-14A1-7F47-842A-E03528EE6C40}" type="slidenum">
              <a:rPr lang="en-US" smtClean="0"/>
              <a:t>56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5967242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 dirty="0" smtClean="0"/>
              <a:t>Plasminogen</a:t>
            </a:r>
          </a:p>
          <a:p>
            <a:pPr lvl="1"/>
            <a:r>
              <a:rPr lang="en-US" dirty="0" smtClean="0"/>
              <a:t>Normally circulates in the plasma for 2 days after release, synthesized by liver</a:t>
            </a:r>
          </a:p>
          <a:p>
            <a:pPr lvl="1"/>
            <a:r>
              <a:rPr lang="en-US" dirty="0" smtClean="0"/>
              <a:t>Upon activation, transforms to plasmin by cleavage </a:t>
            </a:r>
          </a:p>
          <a:p>
            <a:pPr lvl="2"/>
            <a:r>
              <a:rPr lang="en-US" dirty="0" smtClean="0"/>
              <a:t>Activation is enhanced by fibrin</a:t>
            </a:r>
          </a:p>
          <a:p>
            <a:pPr lvl="2"/>
            <a:r>
              <a:rPr lang="en-US" dirty="0" smtClean="0"/>
              <a:t>Fibrin also localizes the plasminogen to the lysine residues of fibrin monomers</a:t>
            </a:r>
          </a:p>
          <a:p>
            <a:pPr lvl="2"/>
            <a:r>
              <a:rPr lang="en-US" dirty="0" smtClean="0"/>
              <a:t>TAFI removes lysine residues limiting available plasminogen binding sites</a:t>
            </a:r>
          </a:p>
          <a:p>
            <a:r>
              <a:rPr lang="en-US" dirty="0" smtClean="0"/>
              <a:t>Free plasmin has a short half-life</a:t>
            </a:r>
          </a:p>
          <a:p>
            <a:r>
              <a:rPr lang="en-US" dirty="0" smtClean="0"/>
              <a:t>Plasmin degrades polymerized fibrin to form </a:t>
            </a:r>
            <a:r>
              <a:rPr lang="en-US" dirty="0" err="1" smtClean="0"/>
              <a:t>heterogenous</a:t>
            </a:r>
            <a:r>
              <a:rPr lang="en-US" dirty="0" smtClean="0"/>
              <a:t> fragments -fibrin </a:t>
            </a:r>
            <a:r>
              <a:rPr lang="en-US" dirty="0" err="1" smtClean="0"/>
              <a:t>degredation</a:t>
            </a:r>
            <a:r>
              <a:rPr lang="en-US" dirty="0" smtClean="0"/>
              <a:t> products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0B5A23-14A1-7F47-842A-E03528EE6C40}" type="slidenum">
              <a:rPr lang="en-US" smtClean="0"/>
              <a:t>57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2282062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Tissue type plasminogen activator (</a:t>
            </a:r>
            <a:r>
              <a:rPr lang="en-US" dirty="0" err="1" smtClean="0"/>
              <a:t>tPA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Serine protease glycoprotein produced and secreted by endothelial cells</a:t>
            </a:r>
          </a:p>
          <a:p>
            <a:pPr lvl="1"/>
            <a:r>
              <a:rPr lang="en-US" dirty="0" smtClean="0"/>
              <a:t>Triggered by </a:t>
            </a:r>
            <a:r>
              <a:rPr lang="en-US" dirty="0" err="1" smtClean="0"/>
              <a:t>bradykinin</a:t>
            </a:r>
            <a:r>
              <a:rPr lang="en-US" dirty="0" smtClean="0"/>
              <a:t>, histamine, acetylcholine, α-adrenergic agonists, and PAF</a:t>
            </a:r>
          </a:p>
          <a:p>
            <a:pPr lvl="1"/>
            <a:r>
              <a:rPr lang="en-US" dirty="0" smtClean="0"/>
              <a:t>Primarily bound to PAI-1</a:t>
            </a:r>
          </a:p>
          <a:p>
            <a:pPr lvl="1"/>
            <a:r>
              <a:rPr lang="en-US" dirty="0" smtClean="0"/>
              <a:t>Initially secreted as </a:t>
            </a:r>
            <a:r>
              <a:rPr lang="en-US" dirty="0" err="1" smtClean="0"/>
              <a:t>sctPA</a:t>
            </a:r>
            <a:r>
              <a:rPr lang="en-US" dirty="0" smtClean="0"/>
              <a:t> which has weak enzymatic activity until plasmin cleaves </a:t>
            </a:r>
            <a:r>
              <a:rPr lang="en-US" dirty="0" err="1" smtClean="0"/>
              <a:t>sctPA</a:t>
            </a:r>
            <a:r>
              <a:rPr lang="en-US" dirty="0" smtClean="0"/>
              <a:t> to form </a:t>
            </a:r>
            <a:r>
              <a:rPr lang="en-US" dirty="0" err="1" smtClean="0"/>
              <a:t>tPA</a:t>
            </a:r>
            <a:endParaRPr lang="en-US" dirty="0" smtClean="0"/>
          </a:p>
          <a:p>
            <a:pPr lvl="1"/>
            <a:r>
              <a:rPr lang="en-US" dirty="0" err="1" smtClean="0"/>
              <a:t>tPA</a:t>
            </a:r>
            <a:r>
              <a:rPr lang="en-US" dirty="0" smtClean="0"/>
              <a:t> binds to fibrin and the </a:t>
            </a:r>
            <a:r>
              <a:rPr lang="en-US" dirty="0" err="1" smtClean="0"/>
              <a:t>tPA</a:t>
            </a:r>
            <a:r>
              <a:rPr lang="en-US" dirty="0" smtClean="0"/>
              <a:t>-fibrin complex cleaves plasminogen to plasmin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0B5A23-14A1-7F47-842A-E03528EE6C40}" type="slidenum">
              <a:rPr lang="en-US" smtClean="0"/>
              <a:t>58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521122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Tissue type plasminogen activator (</a:t>
            </a:r>
            <a:r>
              <a:rPr lang="en-US" dirty="0" err="1" smtClean="0"/>
              <a:t>tPA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Serine protease glycoprotein produced and secreted by endothelial cells</a:t>
            </a:r>
          </a:p>
          <a:p>
            <a:pPr lvl="1"/>
            <a:r>
              <a:rPr lang="en-US" dirty="0" smtClean="0"/>
              <a:t>Triggered by </a:t>
            </a:r>
            <a:r>
              <a:rPr lang="en-US" dirty="0" err="1" smtClean="0"/>
              <a:t>bradykinin</a:t>
            </a:r>
            <a:r>
              <a:rPr lang="en-US" dirty="0" smtClean="0"/>
              <a:t>, histamine, acetylcholine, α-adrenergic agonists, and PAF</a:t>
            </a:r>
          </a:p>
          <a:p>
            <a:pPr lvl="1"/>
            <a:r>
              <a:rPr lang="en-US" dirty="0" smtClean="0"/>
              <a:t>Primarily bound to PAI-1</a:t>
            </a:r>
          </a:p>
          <a:p>
            <a:pPr lvl="1"/>
            <a:r>
              <a:rPr lang="en-US" dirty="0" smtClean="0"/>
              <a:t>Initially secreted as </a:t>
            </a:r>
            <a:r>
              <a:rPr lang="en-US" dirty="0" err="1" smtClean="0"/>
              <a:t>sctPA</a:t>
            </a:r>
            <a:r>
              <a:rPr lang="en-US" dirty="0" smtClean="0"/>
              <a:t> which has weak enzymatic activity until plasmin cleaves </a:t>
            </a:r>
            <a:r>
              <a:rPr lang="en-US" dirty="0" err="1" smtClean="0"/>
              <a:t>sctPA</a:t>
            </a:r>
            <a:r>
              <a:rPr lang="en-US" dirty="0" smtClean="0"/>
              <a:t> to form </a:t>
            </a:r>
            <a:r>
              <a:rPr lang="en-US" dirty="0" err="1" smtClean="0"/>
              <a:t>tPA</a:t>
            </a:r>
            <a:endParaRPr lang="en-US" dirty="0" smtClean="0"/>
          </a:p>
          <a:p>
            <a:pPr lvl="1"/>
            <a:r>
              <a:rPr lang="en-US" dirty="0" err="1" smtClean="0"/>
              <a:t>tPA</a:t>
            </a:r>
            <a:r>
              <a:rPr lang="en-US" dirty="0" smtClean="0"/>
              <a:t> binds to fibrin and the </a:t>
            </a:r>
            <a:r>
              <a:rPr lang="en-US" dirty="0" err="1" smtClean="0"/>
              <a:t>tPA</a:t>
            </a:r>
            <a:r>
              <a:rPr lang="en-US" dirty="0" smtClean="0"/>
              <a:t>-fibrin complex cleaves plasminogen to plasmin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0B5A23-14A1-7F47-842A-E03528EE6C40}" type="slidenum">
              <a:rPr lang="en-US" smtClean="0"/>
              <a:t>59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521122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Urokinase</a:t>
            </a:r>
            <a:r>
              <a:rPr lang="en-US" dirty="0" smtClean="0"/>
              <a:t> plasminogen activator</a:t>
            </a:r>
          </a:p>
          <a:p>
            <a:pPr lvl="1"/>
            <a:r>
              <a:rPr lang="en-US" dirty="0" smtClean="0"/>
              <a:t>serine protease glycoprotein made by fibroblast-like cells, epithelial cells, monocytes, and endothelial cells</a:t>
            </a:r>
          </a:p>
          <a:p>
            <a:pPr lvl="1"/>
            <a:r>
              <a:rPr lang="en-US" dirty="0" smtClean="0"/>
              <a:t>secreted as </a:t>
            </a:r>
            <a:r>
              <a:rPr lang="en-US" dirty="0" err="1" smtClean="0"/>
              <a:t>scuPA</a:t>
            </a:r>
            <a:r>
              <a:rPr lang="en-US" dirty="0" smtClean="0"/>
              <a:t> w/ little activity until cleaved by plasmin, </a:t>
            </a:r>
            <a:r>
              <a:rPr lang="en-US" dirty="0" err="1" smtClean="0"/>
              <a:t>FXIIa</a:t>
            </a:r>
            <a:r>
              <a:rPr lang="en-US" dirty="0" smtClean="0"/>
              <a:t> or </a:t>
            </a:r>
            <a:r>
              <a:rPr lang="en-US" dirty="0" err="1" smtClean="0"/>
              <a:t>kallikrein</a:t>
            </a:r>
            <a:r>
              <a:rPr lang="en-US" dirty="0" smtClean="0"/>
              <a:t> to make </a:t>
            </a:r>
            <a:r>
              <a:rPr lang="en-US" dirty="0" err="1" smtClean="0"/>
              <a:t>uPA</a:t>
            </a:r>
            <a:endParaRPr lang="en-US" dirty="0" smtClean="0"/>
          </a:p>
          <a:p>
            <a:pPr lvl="1"/>
            <a:r>
              <a:rPr lang="en-US" dirty="0" smtClean="0"/>
              <a:t>able to activate plasminogen in the absence of fibrin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0B5A23-14A1-7F47-842A-E03528EE6C40}" type="slidenum">
              <a:rPr lang="en-US" smtClean="0"/>
              <a:t>60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52591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So of course this model</a:t>
            </a:r>
            <a:r>
              <a:rPr lang="en-US" baseline="0" dirty="0" smtClean="0"/>
              <a:t> has, as mentioned, fallen out of favor</a:t>
            </a:r>
          </a:p>
          <a:p>
            <a:r>
              <a:rPr lang="en-US" baseline="0" dirty="0" smtClean="0"/>
              <a:t>However, still important in the interpretation of bloodwork</a:t>
            </a:r>
          </a:p>
          <a:p>
            <a:r>
              <a:rPr lang="en-US" baseline="0" dirty="0" smtClean="0"/>
              <a:t>Also a nice way to introduce the various factors which we will go into in much greater depth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0B5A23-14A1-7F47-842A-E03528EE6C40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177210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The extrinsic pathway</a:t>
            </a:r>
            <a:r>
              <a:rPr lang="en-US" baseline="0" dirty="0" smtClean="0"/>
              <a:t> was so named due to TF considered to be outside of the vasculature (not true)</a:t>
            </a:r>
          </a:p>
          <a:p>
            <a:r>
              <a:rPr lang="en-US" baseline="0" dirty="0" smtClean="0"/>
              <a:t>TF exposure leads to activation of FVII which leads to activation of FX</a:t>
            </a:r>
          </a:p>
          <a:p>
            <a:r>
              <a:rPr lang="en-US" baseline="0" dirty="0" smtClean="0"/>
              <a:t>Utilize the PT to test the extrinsic pathway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0B5A23-14A1-7F47-842A-E03528EE6C40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267763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Called intrinsic b/c it had appeared to be</a:t>
            </a:r>
            <a:r>
              <a:rPr lang="en-US" baseline="0" dirty="0" smtClean="0"/>
              <a:t> something in the blood resulted in the activation of this pathway</a:t>
            </a:r>
          </a:p>
          <a:p>
            <a:r>
              <a:rPr lang="en-US" baseline="0" dirty="0" smtClean="0"/>
              <a:t>Overlaps w/ what is now called the contact pathway, which is initiated w/ exposure to many different foreign surfaces</a:t>
            </a:r>
          </a:p>
          <a:p>
            <a:r>
              <a:rPr lang="en-US" baseline="0" dirty="0" smtClean="0"/>
              <a:t>Primarily how blood clots when exposed to plastic or glass surfaces (blood tubes)</a:t>
            </a:r>
          </a:p>
          <a:p>
            <a:r>
              <a:rPr lang="en-US" baseline="0" dirty="0" smtClean="0"/>
              <a:t>Not terribly important for in vivo coagulation</a:t>
            </a:r>
            <a:endParaRPr lang="en-US" dirty="0" smtClean="0"/>
          </a:p>
          <a:p>
            <a:r>
              <a:rPr lang="en-US" dirty="0" smtClean="0"/>
              <a:t>Contact w/ a</a:t>
            </a:r>
            <a:r>
              <a:rPr lang="en-US" baseline="0" dirty="0" smtClean="0"/>
              <a:t> foreign surface leads to activation of FXII</a:t>
            </a:r>
          </a:p>
          <a:p>
            <a:r>
              <a:rPr lang="en-US" baseline="0" dirty="0" smtClean="0"/>
              <a:t>FXII activation leads to activation of FXI</a:t>
            </a:r>
          </a:p>
          <a:p>
            <a:r>
              <a:rPr lang="en-US" baseline="0" dirty="0" smtClean="0"/>
              <a:t>FXI leads to activation of FIX</a:t>
            </a:r>
          </a:p>
          <a:p>
            <a:r>
              <a:rPr lang="en-US" baseline="0" dirty="0" smtClean="0"/>
              <a:t>FIX (along w/ </a:t>
            </a:r>
            <a:r>
              <a:rPr lang="en-US" baseline="0" dirty="0" err="1" smtClean="0"/>
              <a:t>FVIIIa</a:t>
            </a:r>
            <a:r>
              <a:rPr lang="en-US" baseline="0" dirty="0" smtClean="0"/>
              <a:t>) leads to FX activation</a:t>
            </a:r>
          </a:p>
          <a:p>
            <a:r>
              <a:rPr lang="en-US" baseline="0" dirty="0" smtClean="0"/>
              <a:t>Utilize the PTT to test this pathway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0B5A23-14A1-7F47-842A-E03528EE6C40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835147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1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Formation of FXa-FVa complex which generates thrombin</a:t>
            </a:r>
          </a:p>
          <a:p>
            <a:pPr lvl="1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Thrombin then cleaves fibrinogen to fibrin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0B5A23-14A1-7F47-842A-E03528EE6C40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851357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Produced by liver</a:t>
            </a:r>
          </a:p>
          <a:p>
            <a:r>
              <a:rPr lang="en-US" dirty="0" smtClean="0"/>
              <a:t>Circulates as single chain molecule with molecular weight about 80 </a:t>
            </a:r>
            <a:r>
              <a:rPr lang="en-US" dirty="0" err="1" smtClean="0"/>
              <a:t>kDa</a:t>
            </a:r>
            <a:endParaRPr lang="en-US" dirty="0" smtClean="0"/>
          </a:p>
          <a:p>
            <a:r>
              <a:rPr lang="en-US" dirty="0" smtClean="0"/>
              <a:t>Cleavage by either </a:t>
            </a:r>
            <a:r>
              <a:rPr lang="en-US" dirty="0" err="1" smtClean="0"/>
              <a:t>kallidrein</a:t>
            </a:r>
            <a:r>
              <a:rPr lang="en-US" dirty="0" smtClean="0"/>
              <a:t> or plasmin generates a 2-chain active enzyme (</a:t>
            </a:r>
            <a:r>
              <a:rPr lang="en-US" dirty="0" err="1" smtClean="0"/>
              <a:t>FXIIa</a:t>
            </a:r>
            <a:r>
              <a:rPr lang="en-US" dirty="0" smtClean="0"/>
              <a:t>)</a:t>
            </a:r>
          </a:p>
          <a:p>
            <a:r>
              <a:rPr lang="en-US" dirty="0" smtClean="0"/>
              <a:t>Light chain is a serine protease, heavy chain contains 2 sites binding to negatively charged surfaces</a:t>
            </a:r>
          </a:p>
          <a:p>
            <a:r>
              <a:rPr lang="en-US" dirty="0" smtClean="0"/>
              <a:t>Primarily functions on </a:t>
            </a:r>
            <a:r>
              <a:rPr lang="en-US" dirty="0" err="1" smtClean="0"/>
              <a:t>prekallikrein</a:t>
            </a:r>
            <a:r>
              <a:rPr lang="en-US" dirty="0" smtClean="0"/>
              <a:t> (PK), </a:t>
            </a:r>
            <a:r>
              <a:rPr lang="en-US" dirty="0" err="1" smtClean="0"/>
              <a:t>kininogen</a:t>
            </a:r>
            <a:r>
              <a:rPr lang="en-US" dirty="0" smtClean="0"/>
              <a:t> (HK) and FXI</a:t>
            </a:r>
          </a:p>
          <a:p>
            <a:r>
              <a:rPr lang="en-US" dirty="0" smtClean="0"/>
              <a:t>Also acts on complement pathway and cleaves single chain </a:t>
            </a:r>
            <a:r>
              <a:rPr lang="en-US" dirty="0" err="1" smtClean="0"/>
              <a:t>urokinase</a:t>
            </a:r>
            <a:r>
              <a:rPr lang="en-US" dirty="0" smtClean="0"/>
              <a:t> plasminogen activated (</a:t>
            </a:r>
            <a:r>
              <a:rPr lang="en-US" dirty="0" err="1" smtClean="0"/>
              <a:t>scuPA</a:t>
            </a:r>
            <a:r>
              <a:rPr lang="en-US" dirty="0" smtClean="0"/>
              <a:t>)</a:t>
            </a:r>
          </a:p>
          <a:p>
            <a:r>
              <a:rPr lang="en-US" dirty="0" smtClean="0"/>
              <a:t>C1-inhibitor (C1-INH) is the major inhibitor of </a:t>
            </a:r>
            <a:r>
              <a:rPr lang="en-US" dirty="0" err="1" smtClean="0"/>
              <a:t>FXIIa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This of</a:t>
            </a:r>
            <a:r>
              <a:rPr lang="en-US" baseline="0" dirty="0" smtClean="0"/>
              <a:t> course is Hageman factor, which deficiencies in this are not uncommon in cats</a:t>
            </a:r>
          </a:p>
          <a:p>
            <a:r>
              <a:rPr lang="en-US" baseline="0" dirty="0" smtClean="0"/>
              <a:t>This was discovered in 1955 first in a brakeman for the railroad during routine pre-surgical screening</a:t>
            </a:r>
          </a:p>
          <a:p>
            <a:r>
              <a:rPr lang="en-US" baseline="0" dirty="0" smtClean="0"/>
              <a:t>As the only sign is a prolongation in clotting times, no bleeding, it was found </a:t>
            </a:r>
            <a:r>
              <a:rPr lang="en-US" baseline="0" dirty="0" err="1" smtClean="0"/>
              <a:t>incidently</a:t>
            </a:r>
            <a:endParaRPr lang="en-US" baseline="0" dirty="0" smtClean="0"/>
          </a:p>
          <a:p>
            <a:r>
              <a:rPr lang="en-US" baseline="0" dirty="0" smtClean="0"/>
              <a:t>This man’s name was John Hageman</a:t>
            </a:r>
          </a:p>
          <a:p>
            <a:r>
              <a:rPr lang="en-US" baseline="0" dirty="0" smtClean="0"/>
              <a:t>He was sent for further work up to Oscar </a:t>
            </a:r>
            <a:r>
              <a:rPr lang="en-US" baseline="0" dirty="0" err="1" smtClean="0"/>
              <a:t>Ratnoff</a:t>
            </a:r>
            <a:r>
              <a:rPr lang="en-US" baseline="0" dirty="0" smtClean="0"/>
              <a:t>, who isolated FXII from this man</a:t>
            </a:r>
          </a:p>
          <a:p>
            <a:r>
              <a:rPr lang="en-US" baseline="0" dirty="0" smtClean="0"/>
              <a:t>Sparked a series of tests which culminated in the realization that factors are present as inactive precursors</a:t>
            </a:r>
          </a:p>
          <a:p>
            <a:r>
              <a:rPr lang="en-US" baseline="0" dirty="0" smtClean="0"/>
              <a:t>At some point he joined forces with Earl Davie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0B5A23-14A1-7F47-842A-E03528EE6C40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06920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328166" y="1295400"/>
            <a:ext cx="6487668" cy="3152887"/>
          </a:xfrm>
          <a:prstGeom prst="rect">
            <a:avLst/>
          </a:prstGeom>
          <a:ln w="3175">
            <a:solidFill>
              <a:schemeClr val="bg1"/>
            </a:solidFill>
          </a:ln>
          <a:effectLst>
            <a:outerShdw blurRad="63500" sx="100500" sy="100500" algn="ctr" rotWithShape="0">
              <a:prstClr val="black">
                <a:alpha val="5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/>
          <a:p>
            <a:pPr marL="0" indent="0" algn="l" defTabSz="914400" rtl="0" eaLnBrk="1" latinLnBrk="0" hangingPunct="1">
              <a:spcBef>
                <a:spcPts val="2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</a:pPr>
            <a:endParaRPr sz="3200" kern="120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22921" y="1523999"/>
            <a:ext cx="6498158" cy="1724867"/>
          </a:xfrm>
        </p:spPr>
        <p:txBody>
          <a:bodyPr vert="horz" lIns="91440" tIns="45720" rIns="91440" bIns="45720" rtlCol="0" anchor="b" anchorCtr="0">
            <a:noAutofit/>
          </a:bodyPr>
          <a:lstStyle>
            <a:lvl1pPr marL="0" indent="0" algn="ctr" defTabSz="914400" rtl="0" eaLnBrk="1" latinLnBrk="0" hangingPunct="1">
              <a:spcBef>
                <a:spcPct val="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 sz="4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22921" y="3299012"/>
            <a:ext cx="6498159" cy="916641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ts val="3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9/30/15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398" y="611872"/>
            <a:ext cx="4079545" cy="1162050"/>
          </a:xfrm>
        </p:spPr>
        <p:txBody>
          <a:bodyPr anchor="b"/>
          <a:lstStyle>
            <a:lvl1pPr algn="ctr">
              <a:defRPr sz="36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3398" y="1787856"/>
            <a:ext cx="4079545" cy="3720152"/>
          </a:xfrm>
        </p:spPr>
        <p:txBody>
          <a:bodyPr>
            <a:normAutofit/>
          </a:bodyPr>
          <a:lstStyle>
            <a:lvl1pPr marL="0" indent="0" algn="ctr">
              <a:spcBef>
                <a:spcPts val="6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9/30/15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  <p:sp>
        <p:nvSpPr>
          <p:cNvPr id="8" name="Picture Placeholder 2"/>
          <p:cNvSpPr>
            <a:spLocks noGrp="1"/>
          </p:cNvSpPr>
          <p:nvPr>
            <p:ph type="pic" idx="1"/>
          </p:nvPr>
        </p:nvSpPr>
        <p:spPr>
          <a:xfrm>
            <a:off x="5090617" y="359392"/>
            <a:ext cx="3657600" cy="5318077"/>
          </a:xfrm>
          <a:ln w="3175">
            <a:solidFill>
              <a:schemeClr val="bg1"/>
            </a:solidFill>
          </a:ln>
          <a:effectLst>
            <a:outerShdw blurRad="63500" sx="100500" sy="100500" algn="ctr" rotWithShape="0">
              <a:prstClr val="black">
                <a:alpha val="5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ts val="2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 sz="32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9/30/15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69792" y="368301"/>
            <a:ext cx="1524000" cy="55753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49274" y="368301"/>
            <a:ext cx="6689726" cy="5575300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9/30/15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9/30/15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3538" y="3352801"/>
            <a:ext cx="8416925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63538" y="4771029"/>
            <a:ext cx="8416925" cy="972671"/>
          </a:xfrm>
        </p:spPr>
        <p:txBody>
          <a:bodyPr>
            <a:normAutofit/>
          </a:bodyPr>
          <a:lstStyle>
            <a:lvl1pPr marL="0" indent="0" algn="ctr">
              <a:spcBef>
                <a:spcPts val="300"/>
              </a:spcBef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9/30/15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  <p:sp>
        <p:nvSpPr>
          <p:cNvPr id="9" name="Picture Placeholder 2"/>
          <p:cNvSpPr>
            <a:spLocks noGrp="1"/>
          </p:cNvSpPr>
          <p:nvPr>
            <p:ph type="pic" idx="13"/>
          </p:nvPr>
        </p:nvSpPr>
        <p:spPr>
          <a:xfrm>
            <a:off x="370980" y="363538"/>
            <a:ext cx="8402040" cy="2836862"/>
          </a:xfrm>
          <a:ln w="3175">
            <a:solidFill>
              <a:schemeClr val="bg1"/>
            </a:solidFill>
          </a:ln>
          <a:effectLst>
            <a:outerShdw blurRad="63500" sx="100500" sy="100500" algn="ctr" rotWithShape="0">
              <a:prstClr val="black">
                <a:alpha val="50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5" y="2403144"/>
            <a:ext cx="8056563" cy="1362075"/>
          </a:xfrm>
        </p:spPr>
        <p:txBody>
          <a:bodyPr anchor="b" anchorCtr="0"/>
          <a:lstStyle>
            <a:lvl1pPr algn="ctr">
              <a:defRPr sz="4600" b="0" cap="none" baseline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9275" y="3736005"/>
            <a:ext cx="8056563" cy="1500187"/>
          </a:xfrm>
        </p:spPr>
        <p:txBody>
          <a:bodyPr anchor="t" anchorCtr="0">
            <a:normAutofit/>
          </a:bodyPr>
          <a:lstStyle>
            <a:lvl1pPr marL="0" indent="0" algn="ctr">
              <a:spcBef>
                <a:spcPts val="300"/>
              </a:spcBef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9/30/15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5" y="107576"/>
            <a:ext cx="8042276" cy="1336956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49275" y="1600201"/>
            <a:ext cx="3840480" cy="4343400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1071" y="1600201"/>
            <a:ext cx="3840480" cy="4343400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9/30/15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4" y="107576"/>
            <a:ext cx="8042276" cy="1336956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9274" y="1453224"/>
            <a:ext cx="3840480" cy="750887"/>
          </a:xfrm>
        </p:spPr>
        <p:txBody>
          <a:bodyPr anchor="b">
            <a:noAutofit/>
          </a:bodyPr>
          <a:lstStyle>
            <a:lvl1pPr marL="0" indent="0" algn="ctr">
              <a:spcBef>
                <a:spcPts val="0"/>
              </a:spcBef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9274" y="2347415"/>
            <a:ext cx="3840480" cy="3596185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1070" y="1453224"/>
            <a:ext cx="3840480" cy="750887"/>
          </a:xfrm>
        </p:spPr>
        <p:txBody>
          <a:bodyPr anchor="b">
            <a:noAutofit/>
          </a:bodyPr>
          <a:lstStyle>
            <a:lvl1pPr marL="0" indent="0" algn="ctr">
              <a:spcBef>
                <a:spcPts val="0"/>
              </a:spcBef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1070" y="2347415"/>
            <a:ext cx="3840480" cy="3596185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9/30/15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9/30/15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9/30/15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399" y="611872"/>
            <a:ext cx="3840480" cy="1162050"/>
          </a:xfrm>
        </p:spPr>
        <p:txBody>
          <a:bodyPr anchor="b"/>
          <a:lstStyle>
            <a:lvl1pPr algn="ctr">
              <a:defRPr sz="36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2824" y="368300"/>
            <a:ext cx="3840480" cy="5575300"/>
          </a:xfrm>
        </p:spPr>
        <p:txBody>
          <a:bodyPr>
            <a:normAutofit/>
          </a:bodyPr>
          <a:lstStyle>
            <a:lvl1pPr>
              <a:spcBef>
                <a:spcPts val="2000"/>
              </a:spcBef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3399" y="1787856"/>
            <a:ext cx="3840480" cy="3720152"/>
          </a:xfrm>
        </p:spPr>
        <p:txBody>
          <a:bodyPr>
            <a:normAutofit/>
          </a:bodyPr>
          <a:lstStyle>
            <a:lvl1pPr marL="0" indent="0" algn="ctr">
              <a:spcBef>
                <a:spcPts val="6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9/30/15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49275" y="107576"/>
            <a:ext cx="8042276" cy="1336956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9275" y="1600201"/>
            <a:ext cx="8042276" cy="4343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629835" y="627566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6BFECD78-3C8E-49F2-8FAB-59489D168ABB}" type="datetimeFigureOut">
              <a:rPr lang="en-US" smtClean="0"/>
              <a:t>9/30/15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4458" y="6275668"/>
            <a:ext cx="484094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97906" y="6275668"/>
            <a:ext cx="990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6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49250" indent="-349250" algn="l" defTabSz="914400" rtl="0" eaLnBrk="1" latinLnBrk="0" hangingPunct="1">
        <a:spcBef>
          <a:spcPts val="20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"/>
        <a:defRPr sz="2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336550" algn="l" defTabSz="914400" rtl="0" eaLnBrk="1" latinLnBrk="0" hangingPunct="1">
        <a:spcBef>
          <a:spcPts val="600"/>
        </a:spcBef>
        <a:buClr>
          <a:schemeClr val="accent1">
            <a:lumMod val="75000"/>
          </a:schemeClr>
        </a:buClr>
        <a:buSzPct val="110000"/>
        <a:buFont typeface="Wingdings 2" pitchFamily="18" charset="2"/>
        <a:buChar char=""/>
        <a:defRPr sz="22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968375" indent="-282575" algn="l" defTabSz="914400" rtl="0" eaLnBrk="1" latinLnBrk="0" hangingPunct="1">
        <a:spcBef>
          <a:spcPts val="6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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263650" indent="-295275" algn="l" defTabSz="914400" rtl="0" eaLnBrk="1" latinLnBrk="0" hangingPunct="1">
        <a:spcBef>
          <a:spcPts val="600"/>
        </a:spcBef>
        <a:buClr>
          <a:schemeClr val="accent1">
            <a:lumMod val="75000"/>
          </a:schemeClr>
        </a:buClr>
        <a:buSzPct val="110000"/>
        <a:buFont typeface="Wingdings 2" pitchFamily="18" charset="2"/>
        <a:buChar char="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1546225" indent="-282575" algn="l" defTabSz="914400" rtl="0" eaLnBrk="1" latinLnBrk="0" hangingPunct="1">
        <a:spcBef>
          <a:spcPts val="6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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1828800" indent="-282575" algn="l" defTabSz="914400" rtl="0" eaLnBrk="1" latinLnBrk="0" hangingPunct="1">
        <a:spcBef>
          <a:spcPct val="20000"/>
        </a:spcBef>
        <a:buClr>
          <a:schemeClr val="accent2"/>
        </a:buClr>
        <a:buSzPct val="110000"/>
        <a:buFont typeface="Wingdings 2" pitchFamily="18" charset="2"/>
        <a:buChar char="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117725" indent="-282575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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2398713" indent="-282575" algn="l" defTabSz="914400" rtl="0" eaLnBrk="1" latinLnBrk="0" hangingPunct="1">
        <a:spcBef>
          <a:spcPct val="20000"/>
        </a:spcBef>
        <a:buClr>
          <a:schemeClr val="accent2"/>
        </a:buClr>
        <a:buSzPct val="110000"/>
        <a:buFont typeface="Wingdings 2" pitchFamily="18" charset="2"/>
        <a:buChar char="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2689225" indent="-282575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"/>
        <a:defRPr lang="en-US" sz="1800" kern="1200" dirty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9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0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11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12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13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14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16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0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4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5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6.xml"/><Relationship Id="rId3" Type="http://schemas.openxmlformats.org/officeDocument/2006/relationships/image" Target="../media/image17.png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6.pn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8.xml"/><Relationship Id="rId3" Type="http://schemas.openxmlformats.org/officeDocument/2006/relationships/image" Target="../media/image18.wmf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4" Type="http://schemas.openxmlformats.org/officeDocument/2006/relationships/image" Target="../media/image20.png"/><Relationship Id="rId5" Type="http://schemas.openxmlformats.org/officeDocument/2006/relationships/image" Target="../media/image21.png"/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39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0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2.png"/><Relationship Id="rId3" Type="http://schemas.openxmlformats.org/officeDocument/2006/relationships/image" Target="../media/image23.png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24.emf"/><Relationship Id="rId3" Type="http://schemas.openxmlformats.org/officeDocument/2006/relationships/image" Target="../media/image25.emf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1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7.png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3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4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5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6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7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8.xml"/><Relationship Id="rId3" Type="http://schemas.openxmlformats.org/officeDocument/2006/relationships/image" Target="../media/image26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7.png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9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7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mtClean="0"/>
              <a:t>Coagulation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0317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8375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sz="6000" dirty="0" err="1" smtClean="0"/>
              <a:t>Prekallikrein</a:t>
            </a:r>
            <a:r>
              <a:rPr lang="en-US" sz="6000" dirty="0" smtClean="0"/>
              <a:t>/</a:t>
            </a:r>
            <a:r>
              <a:rPr lang="en-US" sz="6000" dirty="0" err="1" smtClean="0"/>
              <a:t>Kallikrein</a:t>
            </a:r>
            <a:endParaRPr lang="en-US" sz="6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12339"/>
            <a:ext cx="8229600" cy="5545661"/>
          </a:xfrm>
        </p:spPr>
        <p:txBody>
          <a:bodyPr>
            <a:normAutofit/>
          </a:bodyPr>
          <a:lstStyle/>
          <a:p>
            <a:r>
              <a:rPr lang="en-US" sz="2800" dirty="0" smtClean="0"/>
              <a:t>Activated by</a:t>
            </a:r>
            <a:endParaRPr lang="en-US" sz="2800" dirty="0"/>
          </a:p>
          <a:p>
            <a:pPr lvl="1"/>
            <a:r>
              <a:rPr lang="en-US" sz="2400" dirty="0" err="1" smtClean="0"/>
              <a:t>FXIIa</a:t>
            </a:r>
            <a:r>
              <a:rPr lang="en-US" sz="2400" dirty="0" smtClean="0"/>
              <a:t> </a:t>
            </a:r>
            <a:r>
              <a:rPr lang="en-US" sz="2400" dirty="0"/>
              <a:t>on negatively charged </a:t>
            </a:r>
            <a:r>
              <a:rPr lang="en-US" sz="2400" dirty="0" smtClean="0"/>
              <a:t>surfaces</a:t>
            </a:r>
          </a:p>
          <a:p>
            <a:pPr lvl="1"/>
            <a:r>
              <a:rPr lang="en-US" sz="2400" dirty="0" smtClean="0"/>
              <a:t>Requires cofactor: </a:t>
            </a:r>
            <a:r>
              <a:rPr lang="en-US" sz="2400" dirty="0" err="1" smtClean="0"/>
              <a:t>Kininogen</a:t>
            </a:r>
            <a:r>
              <a:rPr lang="en-US" sz="2400" dirty="0" smtClean="0"/>
              <a:t> (HK)</a:t>
            </a:r>
            <a:endParaRPr lang="en-US" sz="2400" dirty="0"/>
          </a:p>
          <a:p>
            <a:pPr lvl="1"/>
            <a:r>
              <a:rPr lang="en-US" sz="2400" dirty="0" smtClean="0"/>
              <a:t>Can undergo </a:t>
            </a:r>
            <a:r>
              <a:rPr lang="en-US" sz="2400" dirty="0" err="1" smtClean="0"/>
              <a:t>autoactivation</a:t>
            </a:r>
            <a:r>
              <a:rPr lang="en-US" sz="2400" dirty="0" smtClean="0"/>
              <a:t> to </a:t>
            </a:r>
            <a:r>
              <a:rPr lang="en-US" sz="2400" dirty="0"/>
              <a:t>beta-</a:t>
            </a:r>
            <a:r>
              <a:rPr lang="en-US" sz="2400" dirty="0" err="1" smtClean="0"/>
              <a:t>kallikrein</a:t>
            </a:r>
            <a:endParaRPr lang="en-US" sz="2400" dirty="0" smtClean="0"/>
          </a:p>
          <a:p>
            <a:r>
              <a:rPr lang="en-US" sz="2800" dirty="0" smtClean="0"/>
              <a:t>Acts upon</a:t>
            </a:r>
          </a:p>
          <a:p>
            <a:pPr lvl="1"/>
            <a:r>
              <a:rPr lang="en-US" sz="2400" dirty="0" smtClean="0"/>
              <a:t>FXII</a:t>
            </a:r>
          </a:p>
          <a:p>
            <a:pPr lvl="1"/>
            <a:r>
              <a:rPr lang="en-US" sz="2400" dirty="0" smtClean="0"/>
              <a:t>HK</a:t>
            </a:r>
            <a:endParaRPr lang="en-US" sz="2400" dirty="0"/>
          </a:p>
          <a:p>
            <a:pPr lvl="1"/>
            <a:r>
              <a:rPr lang="en-US" sz="2400" dirty="0" err="1" smtClean="0"/>
              <a:t>scuPA</a:t>
            </a:r>
            <a:endParaRPr lang="en-US" sz="2400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28987" y="3568447"/>
            <a:ext cx="3232068" cy="2962913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</p:pic>
    </p:spTree>
    <p:extLst>
      <p:ext uri="{BB962C8B-B14F-4D97-AF65-F5344CB8AC3E}">
        <p14:creationId xmlns:p14="http://schemas.microsoft.com/office/powerpoint/2010/main" val="26535519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8375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sz="6000" dirty="0" err="1" smtClean="0"/>
              <a:t>Prekallikrein</a:t>
            </a:r>
            <a:r>
              <a:rPr lang="en-US" sz="6000" dirty="0" smtClean="0"/>
              <a:t>/</a:t>
            </a:r>
            <a:r>
              <a:rPr lang="en-US" sz="6000" dirty="0" err="1" smtClean="0"/>
              <a:t>Kallikrein</a:t>
            </a:r>
            <a:endParaRPr lang="en-US" sz="6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12339"/>
            <a:ext cx="8229600" cy="5545661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sz="2800" dirty="0" smtClean="0"/>
          </a:p>
          <a:p>
            <a:r>
              <a:rPr lang="en-US" sz="2800" dirty="0" smtClean="0"/>
              <a:t>Inhibited by</a:t>
            </a:r>
          </a:p>
          <a:p>
            <a:pPr lvl="1"/>
            <a:r>
              <a:rPr lang="en-US" sz="2400" dirty="0" smtClean="0"/>
              <a:t>C1</a:t>
            </a:r>
            <a:r>
              <a:rPr lang="en-US" sz="2400" dirty="0"/>
              <a:t>-INH </a:t>
            </a:r>
            <a:endParaRPr lang="en-US" sz="2400" dirty="0" smtClean="0"/>
          </a:p>
          <a:p>
            <a:pPr lvl="1"/>
            <a:r>
              <a:rPr lang="en-US" sz="2400" dirty="0" smtClean="0"/>
              <a:t>α2</a:t>
            </a:r>
            <a:r>
              <a:rPr lang="en-US" sz="2400" dirty="0"/>
              <a:t>-</a:t>
            </a:r>
            <a:r>
              <a:rPr lang="en-US" sz="2400" dirty="0" smtClean="0"/>
              <a:t>macroglobulin</a:t>
            </a:r>
          </a:p>
          <a:p>
            <a:pPr lvl="1"/>
            <a:r>
              <a:rPr lang="en-US" sz="2400" dirty="0"/>
              <a:t>P</a:t>
            </a:r>
            <a:r>
              <a:rPr lang="en-US" sz="2400" dirty="0" smtClean="0"/>
              <a:t>rotein </a:t>
            </a:r>
            <a:r>
              <a:rPr lang="en-US" sz="2400" dirty="0"/>
              <a:t>C inhibitor (PCI</a:t>
            </a:r>
            <a:r>
              <a:rPr lang="en-US" sz="2400" dirty="0" smtClean="0"/>
              <a:t>)</a:t>
            </a:r>
          </a:p>
          <a:p>
            <a:pPr lvl="1"/>
            <a:r>
              <a:rPr lang="en-US" sz="2400" dirty="0" smtClean="0"/>
              <a:t>AT-heparin complex</a:t>
            </a:r>
          </a:p>
          <a:p>
            <a:pPr lvl="1"/>
            <a:r>
              <a:rPr lang="en-US" sz="2400" dirty="0" smtClean="0"/>
              <a:t>TFPI</a:t>
            </a:r>
            <a:endParaRPr lang="en-US" sz="24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28987" y="3205587"/>
            <a:ext cx="3232068" cy="2962913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</p:pic>
    </p:spTree>
    <p:extLst>
      <p:ext uri="{BB962C8B-B14F-4D97-AF65-F5344CB8AC3E}">
        <p14:creationId xmlns:p14="http://schemas.microsoft.com/office/powerpoint/2010/main" val="1494286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8375"/>
            <a:ext cx="8229600" cy="1143000"/>
          </a:xfrm>
        </p:spPr>
        <p:txBody>
          <a:bodyPr>
            <a:normAutofit/>
          </a:bodyPr>
          <a:lstStyle/>
          <a:p>
            <a:r>
              <a:rPr lang="en-US" sz="6000" dirty="0" err="1" smtClean="0"/>
              <a:t>Kininogen</a:t>
            </a:r>
            <a:endParaRPr lang="en-US" sz="6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12339"/>
            <a:ext cx="8229600" cy="5545661"/>
          </a:xfrm>
        </p:spPr>
        <p:txBody>
          <a:bodyPr>
            <a:normAutofit/>
          </a:bodyPr>
          <a:lstStyle/>
          <a:p>
            <a:r>
              <a:rPr lang="en-US" sz="2800" dirty="0" smtClean="0"/>
              <a:t>Activated by</a:t>
            </a:r>
          </a:p>
          <a:p>
            <a:pPr lvl="1"/>
            <a:r>
              <a:rPr lang="en-US" sz="2400" dirty="0" err="1" smtClean="0"/>
              <a:t>Kallikrein</a:t>
            </a:r>
            <a:endParaRPr lang="en-US" sz="2400" dirty="0" smtClean="0"/>
          </a:p>
          <a:p>
            <a:pPr lvl="1"/>
            <a:r>
              <a:rPr lang="en-US" sz="2400" dirty="0" smtClean="0"/>
              <a:t>Zn</a:t>
            </a:r>
            <a:r>
              <a:rPr lang="en-US" sz="2400" baseline="30000" dirty="0" smtClean="0"/>
              <a:t>2+</a:t>
            </a:r>
            <a:r>
              <a:rPr lang="en-US" sz="2400" dirty="0" smtClean="0"/>
              <a:t> required for membrane binding</a:t>
            </a:r>
          </a:p>
          <a:p>
            <a:r>
              <a:rPr lang="en-US" sz="2800" dirty="0" smtClean="0"/>
              <a:t>Acts upon</a:t>
            </a:r>
          </a:p>
          <a:p>
            <a:pPr lvl="1"/>
            <a:r>
              <a:rPr lang="en-US" sz="2400" dirty="0" smtClean="0"/>
              <a:t>Cofactor to </a:t>
            </a:r>
            <a:r>
              <a:rPr lang="en-US" sz="2400" dirty="0" err="1" smtClean="0"/>
              <a:t>FXIIa</a:t>
            </a:r>
            <a:endParaRPr lang="en-US" sz="2400" dirty="0"/>
          </a:p>
          <a:p>
            <a:pPr lvl="1"/>
            <a:r>
              <a:rPr lang="en-US" sz="2400" dirty="0" err="1" smtClean="0"/>
              <a:t>Calpain</a:t>
            </a:r>
            <a:r>
              <a:rPr lang="en-US" sz="2400" dirty="0"/>
              <a:t>-mediated platelet </a:t>
            </a:r>
            <a:r>
              <a:rPr lang="en-US" sz="2400" dirty="0" smtClean="0"/>
              <a:t>aggregation </a:t>
            </a:r>
          </a:p>
          <a:p>
            <a:pPr lvl="1"/>
            <a:r>
              <a:rPr lang="en-US" sz="2400" dirty="0" smtClean="0"/>
              <a:t>Prevents </a:t>
            </a:r>
            <a:r>
              <a:rPr lang="en-US" sz="2400" dirty="0"/>
              <a:t>thrombin binding to </a:t>
            </a:r>
            <a:r>
              <a:rPr lang="en-US" sz="2400" dirty="0" smtClean="0"/>
              <a:t>platelets</a:t>
            </a:r>
          </a:p>
          <a:p>
            <a:pPr marL="457200" lvl="1" indent="0">
              <a:buNone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494286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8375"/>
            <a:ext cx="8229600" cy="1143000"/>
          </a:xfrm>
        </p:spPr>
        <p:txBody>
          <a:bodyPr>
            <a:normAutofit/>
          </a:bodyPr>
          <a:lstStyle/>
          <a:p>
            <a:r>
              <a:rPr lang="en-US" sz="6000" dirty="0" smtClean="0"/>
              <a:t>Tissue Factor</a:t>
            </a:r>
            <a:endParaRPr lang="en-US" sz="6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12339"/>
            <a:ext cx="8229600" cy="5373660"/>
          </a:xfrm>
        </p:spPr>
        <p:txBody>
          <a:bodyPr>
            <a:normAutofit/>
          </a:bodyPr>
          <a:lstStyle/>
          <a:p>
            <a:r>
              <a:rPr lang="en-US" dirty="0" smtClean="0"/>
              <a:t>Constituent expression </a:t>
            </a:r>
            <a:r>
              <a:rPr lang="en-US" dirty="0"/>
              <a:t>within cell </a:t>
            </a:r>
            <a:r>
              <a:rPr lang="en-US" dirty="0" smtClean="0"/>
              <a:t>membranes</a:t>
            </a:r>
          </a:p>
          <a:p>
            <a:pPr lvl="1"/>
            <a:r>
              <a:rPr lang="en-US" dirty="0" smtClean="0"/>
              <a:t>Adventitial </a:t>
            </a:r>
            <a:r>
              <a:rPr lang="en-US" dirty="0"/>
              <a:t>cells surrounding blood </a:t>
            </a:r>
            <a:r>
              <a:rPr lang="en-US" dirty="0" smtClean="0"/>
              <a:t>vessels</a:t>
            </a:r>
            <a:endParaRPr lang="en-US" dirty="0"/>
          </a:p>
          <a:p>
            <a:pPr lvl="1"/>
            <a:r>
              <a:rPr lang="en-US" dirty="0" smtClean="0"/>
              <a:t>Skin epithelium</a:t>
            </a:r>
            <a:endParaRPr lang="en-US" dirty="0"/>
          </a:p>
          <a:p>
            <a:pPr lvl="1"/>
            <a:r>
              <a:rPr lang="en-US" dirty="0" smtClean="0"/>
              <a:t>Mucosa</a:t>
            </a:r>
          </a:p>
          <a:p>
            <a:pPr lvl="1"/>
            <a:r>
              <a:rPr lang="en-US" dirty="0"/>
              <a:t>C</a:t>
            </a:r>
            <a:r>
              <a:rPr lang="en-US" dirty="0" smtClean="0"/>
              <a:t>onnective </a:t>
            </a:r>
            <a:r>
              <a:rPr lang="en-US" dirty="0"/>
              <a:t>tissues surrounding most </a:t>
            </a:r>
            <a:r>
              <a:rPr lang="en-US" dirty="0" smtClean="0"/>
              <a:t>organs</a:t>
            </a:r>
          </a:p>
          <a:p>
            <a:r>
              <a:rPr lang="en-US" dirty="0" smtClean="0"/>
              <a:t>Induced expression in particular cell types </a:t>
            </a:r>
          </a:p>
          <a:p>
            <a:pPr lvl="1"/>
            <a:r>
              <a:rPr lang="en-US" dirty="0" smtClean="0"/>
              <a:t>Endothelial cells</a:t>
            </a:r>
            <a:endParaRPr lang="en-US" dirty="0"/>
          </a:p>
          <a:p>
            <a:pPr lvl="1"/>
            <a:r>
              <a:rPr lang="en-US" dirty="0" smtClean="0"/>
              <a:t>Vascular </a:t>
            </a:r>
            <a:r>
              <a:rPr lang="en-US" dirty="0"/>
              <a:t>smooth muscle </a:t>
            </a:r>
            <a:r>
              <a:rPr lang="en-US" dirty="0" smtClean="0"/>
              <a:t>cells</a:t>
            </a:r>
            <a:endParaRPr lang="en-US" dirty="0"/>
          </a:p>
          <a:p>
            <a:pPr lvl="1"/>
            <a:r>
              <a:rPr lang="en-US" dirty="0" smtClean="0"/>
              <a:t>Monocytes</a:t>
            </a:r>
          </a:p>
          <a:p>
            <a:pPr lvl="1"/>
            <a:r>
              <a:rPr lang="en-US" dirty="0" smtClean="0"/>
              <a:t>Granulocytes</a:t>
            </a:r>
          </a:p>
          <a:p>
            <a:pPr lvl="1"/>
            <a:r>
              <a:rPr lang="en-US" dirty="0" smtClean="0"/>
              <a:t>Cancer cells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4992045" y="4845290"/>
            <a:ext cx="4345991" cy="2012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4286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8375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sz="6000" dirty="0" smtClean="0"/>
              <a:t>Tissue Factor/TF-FVIIa</a:t>
            </a:r>
            <a:endParaRPr lang="en-US" sz="6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12339"/>
            <a:ext cx="8229600" cy="5232530"/>
          </a:xfrm>
        </p:spPr>
        <p:txBody>
          <a:bodyPr>
            <a:normAutofit lnSpcReduction="10000"/>
          </a:bodyPr>
          <a:lstStyle/>
          <a:p>
            <a:endParaRPr lang="en-US" sz="2800" dirty="0" smtClean="0"/>
          </a:p>
          <a:p>
            <a:r>
              <a:rPr lang="en-US" sz="2800" dirty="0" smtClean="0"/>
              <a:t>Activated by exposure</a:t>
            </a:r>
          </a:p>
          <a:p>
            <a:pPr lvl="1"/>
            <a:r>
              <a:rPr lang="en-US" sz="2600" dirty="0" smtClean="0"/>
              <a:t>FVII binding</a:t>
            </a:r>
          </a:p>
          <a:p>
            <a:pPr lvl="1"/>
            <a:r>
              <a:rPr lang="en-US" sz="2400" dirty="0"/>
              <a:t>Does not require activation by </a:t>
            </a:r>
            <a:r>
              <a:rPr lang="en-US" sz="2400" dirty="0" smtClean="0"/>
              <a:t>proteolysis</a:t>
            </a:r>
          </a:p>
          <a:p>
            <a:r>
              <a:rPr lang="en-US" sz="2800" dirty="0" smtClean="0"/>
              <a:t>Acts upon</a:t>
            </a:r>
          </a:p>
          <a:p>
            <a:pPr lvl="1"/>
            <a:r>
              <a:rPr lang="en-US" sz="2400" dirty="0"/>
              <a:t>Extracellular domain </a:t>
            </a:r>
            <a:r>
              <a:rPr lang="en-US" sz="2400" dirty="0" smtClean="0"/>
              <a:t>binds </a:t>
            </a:r>
            <a:r>
              <a:rPr lang="en-US" sz="2400" dirty="0"/>
              <a:t>FVII or </a:t>
            </a:r>
            <a:r>
              <a:rPr lang="en-US" sz="2400" dirty="0" smtClean="0"/>
              <a:t>FVIIa</a:t>
            </a:r>
          </a:p>
          <a:p>
            <a:pPr lvl="1"/>
            <a:r>
              <a:rPr lang="en-US" sz="2400" dirty="0" smtClean="0"/>
              <a:t>Regulatory </a:t>
            </a:r>
            <a:r>
              <a:rPr lang="en-US" sz="2400" dirty="0"/>
              <a:t>subunit of TF-FVIIa enzymatic </a:t>
            </a:r>
            <a:r>
              <a:rPr lang="en-US" sz="2400" dirty="0" smtClean="0"/>
              <a:t>complex</a:t>
            </a:r>
          </a:p>
          <a:p>
            <a:pPr lvl="1"/>
            <a:r>
              <a:rPr lang="en-US" sz="2400" dirty="0" smtClean="0"/>
              <a:t>Thrombus propagation (</a:t>
            </a:r>
            <a:r>
              <a:rPr lang="en-US" sz="2400" dirty="0" err="1" smtClean="0"/>
              <a:t>microparticle</a:t>
            </a:r>
            <a:r>
              <a:rPr lang="en-US" sz="2400" dirty="0" smtClean="0"/>
              <a:t> TF)</a:t>
            </a:r>
          </a:p>
          <a:p>
            <a:r>
              <a:rPr lang="en-US" sz="2800" dirty="0" smtClean="0"/>
              <a:t>Inhibited by</a:t>
            </a:r>
          </a:p>
          <a:p>
            <a:pPr lvl="1"/>
            <a:r>
              <a:rPr lang="en-US" sz="2400" dirty="0" smtClean="0"/>
              <a:t>Tissue factor </a:t>
            </a:r>
            <a:r>
              <a:rPr lang="en-US" sz="2400" dirty="0"/>
              <a:t>pathway </a:t>
            </a:r>
            <a:r>
              <a:rPr lang="en-US" sz="2400" dirty="0" smtClean="0"/>
              <a:t>inhibitor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8019287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/>
          <p:cNvSpPr txBox="1">
            <a:spLocks/>
          </p:cNvSpPr>
          <p:nvPr/>
        </p:nvSpPr>
        <p:spPr>
          <a:xfrm>
            <a:off x="1632694" y="1668898"/>
            <a:ext cx="5253413" cy="154179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lnSpc>
                <a:spcPct val="80000"/>
              </a:lnSpc>
            </a:pPr>
            <a:r>
              <a:rPr lang="en-US" sz="2400" dirty="0" smtClean="0"/>
              <a:t>FVII activating protease</a:t>
            </a:r>
          </a:p>
          <a:p>
            <a:pPr lvl="1" algn="just">
              <a:lnSpc>
                <a:spcPct val="80000"/>
              </a:lnSpc>
            </a:pPr>
            <a:r>
              <a:rPr lang="en-US" sz="2400" dirty="0" smtClean="0"/>
              <a:t>Thrombin</a:t>
            </a:r>
          </a:p>
          <a:p>
            <a:pPr lvl="1" algn="just">
              <a:lnSpc>
                <a:spcPct val="80000"/>
              </a:lnSpc>
            </a:pPr>
            <a:r>
              <a:rPr lang="en-US" sz="2400" dirty="0" smtClean="0"/>
              <a:t>Plasmin</a:t>
            </a:r>
          </a:p>
          <a:p>
            <a:pPr lvl="1" algn="just">
              <a:lnSpc>
                <a:spcPct val="80000"/>
              </a:lnSpc>
            </a:pPr>
            <a:r>
              <a:rPr lang="en-US" sz="2400" dirty="0" smtClean="0"/>
              <a:t>TF-FVIIa (</a:t>
            </a:r>
            <a:r>
              <a:rPr lang="en-US" sz="2400" dirty="0" err="1" smtClean="0"/>
              <a:t>autoactivation</a:t>
            </a:r>
            <a:r>
              <a:rPr lang="en-US" sz="2400" dirty="0" smtClean="0"/>
              <a:t>)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7712" y="829134"/>
            <a:ext cx="7334299" cy="548640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</p:pic>
    </p:spTree>
    <p:extLst>
      <p:ext uri="{BB962C8B-B14F-4D97-AF65-F5344CB8AC3E}">
        <p14:creationId xmlns:p14="http://schemas.microsoft.com/office/powerpoint/2010/main" val="1494286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8375"/>
            <a:ext cx="8229600" cy="1143000"/>
          </a:xfrm>
        </p:spPr>
        <p:txBody>
          <a:bodyPr>
            <a:normAutofit/>
          </a:bodyPr>
          <a:lstStyle/>
          <a:p>
            <a:r>
              <a:rPr lang="en-US" sz="6000" dirty="0" smtClean="0"/>
              <a:t>FXI/</a:t>
            </a:r>
            <a:r>
              <a:rPr lang="en-US" sz="6000" dirty="0" err="1" smtClean="0"/>
              <a:t>FXIa</a:t>
            </a:r>
            <a:endParaRPr lang="en-US" sz="6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12339"/>
            <a:ext cx="8229600" cy="5545661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</a:pPr>
            <a:r>
              <a:rPr lang="en-US" dirty="0" smtClean="0"/>
              <a:t>Activated by</a:t>
            </a:r>
            <a:endParaRPr lang="en-US" dirty="0"/>
          </a:p>
          <a:p>
            <a:pPr lvl="1"/>
            <a:r>
              <a:rPr lang="en-US" sz="2000" dirty="0" err="1" smtClean="0"/>
              <a:t>FXIIa</a:t>
            </a:r>
            <a:endParaRPr lang="en-US" sz="2000" dirty="0" smtClean="0"/>
          </a:p>
          <a:p>
            <a:pPr lvl="1"/>
            <a:r>
              <a:rPr lang="en-US" sz="2000" dirty="0" err="1" smtClean="0"/>
              <a:t>FXIa</a:t>
            </a:r>
            <a:endParaRPr lang="en-US" sz="2000" dirty="0" smtClean="0"/>
          </a:p>
          <a:p>
            <a:pPr>
              <a:spcBef>
                <a:spcPts val="600"/>
              </a:spcBef>
            </a:pPr>
            <a:endParaRPr lang="en-US" dirty="0" smtClean="0"/>
          </a:p>
          <a:p>
            <a:pPr>
              <a:spcBef>
                <a:spcPts val="600"/>
              </a:spcBef>
            </a:pPr>
            <a:r>
              <a:rPr lang="en-US" dirty="0" smtClean="0"/>
              <a:t>Acts upon</a:t>
            </a:r>
          </a:p>
          <a:p>
            <a:pPr lvl="1"/>
            <a:r>
              <a:rPr lang="en-US" sz="2000" dirty="0" smtClean="0"/>
              <a:t>FIX</a:t>
            </a:r>
          </a:p>
          <a:p>
            <a:pPr>
              <a:spcBef>
                <a:spcPts val="600"/>
              </a:spcBef>
            </a:pPr>
            <a:endParaRPr lang="en-US" dirty="0" smtClean="0"/>
          </a:p>
          <a:p>
            <a:pPr>
              <a:spcBef>
                <a:spcPts val="600"/>
              </a:spcBef>
            </a:pPr>
            <a:r>
              <a:rPr lang="en-US" dirty="0" smtClean="0"/>
              <a:t>Inactivated </a:t>
            </a:r>
            <a:r>
              <a:rPr lang="en-US" dirty="0"/>
              <a:t>by </a:t>
            </a:r>
            <a:endParaRPr lang="en-US" dirty="0" smtClean="0"/>
          </a:p>
          <a:p>
            <a:pPr lvl="1"/>
            <a:r>
              <a:rPr lang="en-US" sz="2000" dirty="0" smtClean="0"/>
              <a:t>α</a:t>
            </a:r>
            <a:r>
              <a:rPr lang="en-US" sz="2000" baseline="-25000" dirty="0" smtClean="0"/>
              <a:t>1</a:t>
            </a:r>
            <a:r>
              <a:rPr lang="en-US" sz="2000" dirty="0" smtClean="0"/>
              <a:t> </a:t>
            </a:r>
            <a:r>
              <a:rPr lang="en-US" sz="2000" dirty="0"/>
              <a:t>Protease </a:t>
            </a:r>
            <a:r>
              <a:rPr lang="en-US" sz="2000" dirty="0" smtClean="0"/>
              <a:t>inhibitor</a:t>
            </a:r>
          </a:p>
          <a:p>
            <a:pPr lvl="1"/>
            <a:r>
              <a:rPr lang="en-US" sz="2000" dirty="0" smtClean="0"/>
              <a:t>C1 inhibitor</a:t>
            </a:r>
          </a:p>
          <a:p>
            <a:pPr lvl="1"/>
            <a:r>
              <a:rPr lang="en-US" sz="2000" dirty="0" smtClean="0"/>
              <a:t>α</a:t>
            </a:r>
            <a:r>
              <a:rPr lang="en-US" sz="2000" baseline="-25000" dirty="0" smtClean="0"/>
              <a:t>2</a:t>
            </a:r>
            <a:r>
              <a:rPr lang="en-US" sz="2000" dirty="0"/>
              <a:t>-</a:t>
            </a:r>
            <a:r>
              <a:rPr lang="en-US" sz="2000" dirty="0" smtClean="0"/>
              <a:t>antiplasmin</a:t>
            </a:r>
          </a:p>
          <a:p>
            <a:pPr lvl="1"/>
            <a:r>
              <a:rPr lang="en-US" sz="2000" dirty="0" smtClean="0"/>
              <a:t>TFPI</a:t>
            </a:r>
          </a:p>
          <a:p>
            <a:pPr lvl="1"/>
            <a:endParaRPr lang="en-US" sz="2000" dirty="0"/>
          </a:p>
          <a:p>
            <a:pPr lvl="1"/>
            <a:endParaRPr lang="en-US" sz="2000" dirty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4122122" y="1810022"/>
            <a:ext cx="5021878" cy="50415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9250" indent="-349250" algn="l" defTabSz="914400" rtl="0" eaLnBrk="1" latinLnBrk="0" hangingPunct="1">
              <a:spcBef>
                <a:spcPts val="2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"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336550" algn="l" defTabSz="914400" rtl="0" eaLnBrk="1" latinLnBrk="0" hangingPunct="1">
              <a:spcBef>
                <a:spcPts val="600"/>
              </a:spcBef>
              <a:buClr>
                <a:schemeClr val="accent1">
                  <a:lumMod val="75000"/>
                </a:schemeClr>
              </a:buClr>
              <a:buSzPct val="110000"/>
              <a:buFont typeface="Wingdings 2" pitchFamily="18" charset="2"/>
              <a:buChar char=""/>
              <a:defRPr sz="22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68375" indent="-282575" algn="l" defTabSz="914400" rtl="0" eaLnBrk="1" latinLnBrk="0" hangingPunct="1">
              <a:spcBef>
                <a:spcPts val="6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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263650" indent="-295275" algn="l" defTabSz="914400" rtl="0" eaLnBrk="1" latinLnBrk="0" hangingPunct="1">
              <a:spcBef>
                <a:spcPts val="600"/>
              </a:spcBef>
              <a:buClr>
                <a:schemeClr val="accent1">
                  <a:lumMod val="75000"/>
                </a:schemeClr>
              </a:buClr>
              <a:buSzPct val="110000"/>
              <a:buFont typeface="Wingdings 2" pitchFamily="18" charset="2"/>
              <a:buChar char="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546225" indent="-282575" algn="l" defTabSz="914400" rtl="0" eaLnBrk="1" latinLnBrk="0" hangingPunct="1">
              <a:spcBef>
                <a:spcPts val="6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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828800" indent="-282575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110000"/>
              <a:buFont typeface="Wingdings 2" pitchFamily="18" charset="2"/>
              <a:buChar char="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117725" indent="-282575" algn="l" defTabSz="9144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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398713" indent="-282575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110000"/>
              <a:buFont typeface="Wingdings 2" pitchFamily="18" charset="2"/>
              <a:buChar char="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689225" indent="-282575" algn="l" defTabSz="9144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"/>
              <a:defRPr lang="en-US" sz="1800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r>
              <a:rPr lang="en-US" sz="2000" dirty="0" smtClean="0"/>
              <a:t>Thrombin </a:t>
            </a:r>
          </a:p>
          <a:p>
            <a:pPr lvl="1"/>
            <a:r>
              <a:rPr lang="en-US" sz="2000" dirty="0" smtClean="0"/>
              <a:t>Platelet membrane interaction</a:t>
            </a:r>
          </a:p>
          <a:p>
            <a:pPr>
              <a:spcBef>
                <a:spcPts val="600"/>
              </a:spcBef>
            </a:pPr>
            <a:endParaRPr lang="en-US" dirty="0" smtClean="0"/>
          </a:p>
          <a:p>
            <a:pPr lvl="1"/>
            <a:endParaRPr lang="en-US" sz="2000" dirty="0" smtClean="0"/>
          </a:p>
          <a:p>
            <a:pPr lvl="1">
              <a:spcBef>
                <a:spcPts val="1200"/>
              </a:spcBef>
            </a:pPr>
            <a:r>
              <a:rPr lang="en-US" sz="2000" dirty="0" smtClean="0"/>
              <a:t>FXI</a:t>
            </a:r>
          </a:p>
          <a:p>
            <a:pPr lvl="1"/>
            <a:endParaRPr lang="en-US" sz="2000" dirty="0" smtClean="0"/>
          </a:p>
          <a:p>
            <a:pPr lvl="1"/>
            <a:endParaRPr lang="en-US" sz="2000" dirty="0"/>
          </a:p>
          <a:p>
            <a:pPr lvl="1">
              <a:spcBef>
                <a:spcPts val="1200"/>
              </a:spcBef>
            </a:pPr>
            <a:r>
              <a:rPr lang="en-US" sz="2000" dirty="0"/>
              <a:t>Antithrombin </a:t>
            </a:r>
          </a:p>
          <a:p>
            <a:pPr lvl="1"/>
            <a:r>
              <a:rPr lang="en-US" sz="2000" dirty="0"/>
              <a:t>Protease </a:t>
            </a:r>
            <a:r>
              <a:rPr lang="en-US" sz="2000" dirty="0" err="1" smtClean="0"/>
              <a:t>nexin</a:t>
            </a:r>
            <a:r>
              <a:rPr lang="en-US" sz="2000" dirty="0" smtClean="0"/>
              <a:t> </a:t>
            </a:r>
            <a:r>
              <a:rPr lang="en-US" sz="2000" dirty="0"/>
              <a:t>1</a:t>
            </a:r>
          </a:p>
          <a:p>
            <a:pPr lvl="1"/>
            <a:r>
              <a:rPr lang="en-US" sz="2000" dirty="0"/>
              <a:t>Plasminogen activator inhibitor 1</a:t>
            </a:r>
          </a:p>
          <a:p>
            <a:pPr lvl="1"/>
            <a:r>
              <a:rPr lang="en-US" sz="2000" dirty="0"/>
              <a:t>Protein C </a:t>
            </a:r>
            <a:r>
              <a:rPr lang="en-US" sz="2000" dirty="0" smtClean="0"/>
              <a:t>inhibitor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494286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8375"/>
            <a:ext cx="8229600" cy="1143000"/>
          </a:xfrm>
        </p:spPr>
        <p:txBody>
          <a:bodyPr>
            <a:normAutofit/>
          </a:bodyPr>
          <a:lstStyle/>
          <a:p>
            <a:r>
              <a:rPr lang="en-US" sz="6000" dirty="0" smtClean="0"/>
              <a:t>FIX/</a:t>
            </a:r>
            <a:r>
              <a:rPr lang="en-US" sz="6000" dirty="0" err="1" smtClean="0"/>
              <a:t>FIXa</a:t>
            </a:r>
            <a:endParaRPr lang="en-US" sz="6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12339"/>
            <a:ext cx="8229600" cy="5545661"/>
          </a:xfrm>
        </p:spPr>
        <p:txBody>
          <a:bodyPr>
            <a:normAutofit/>
          </a:bodyPr>
          <a:lstStyle/>
          <a:p>
            <a:endParaRPr lang="en-US" dirty="0" smtClean="0"/>
          </a:p>
          <a:p>
            <a:r>
              <a:rPr lang="en-US" dirty="0" smtClean="0"/>
              <a:t>Activated by</a:t>
            </a:r>
            <a:endParaRPr lang="en-US" dirty="0"/>
          </a:p>
          <a:p>
            <a:pPr lvl="1"/>
            <a:r>
              <a:rPr lang="en-US" dirty="0" smtClean="0"/>
              <a:t>TF</a:t>
            </a:r>
            <a:r>
              <a:rPr lang="en-US" dirty="0"/>
              <a:t>-</a:t>
            </a:r>
            <a:r>
              <a:rPr lang="en-US" dirty="0" smtClean="0"/>
              <a:t>FVIIa</a:t>
            </a:r>
            <a:endParaRPr lang="en-US" dirty="0"/>
          </a:p>
          <a:p>
            <a:pPr lvl="1"/>
            <a:r>
              <a:rPr lang="en-US" dirty="0" err="1" smtClean="0"/>
              <a:t>FXIa</a:t>
            </a:r>
            <a:r>
              <a:rPr lang="en-US" dirty="0" smtClean="0"/>
              <a:t> </a:t>
            </a:r>
          </a:p>
          <a:p>
            <a:pPr lvl="1"/>
            <a:r>
              <a:rPr lang="en-US" dirty="0" smtClean="0"/>
              <a:t>Procoagulant surface required</a:t>
            </a:r>
          </a:p>
          <a:p>
            <a:r>
              <a:rPr lang="en-US" dirty="0" smtClean="0"/>
              <a:t>Acts upon (as </a:t>
            </a:r>
            <a:r>
              <a:rPr lang="en-US" dirty="0" err="1" smtClean="0"/>
              <a:t>FIXa-FVIIIa</a:t>
            </a:r>
            <a:r>
              <a:rPr lang="en-US" dirty="0" smtClean="0"/>
              <a:t> complex)</a:t>
            </a:r>
            <a:endParaRPr lang="en-US" dirty="0"/>
          </a:p>
          <a:p>
            <a:pPr lvl="1"/>
            <a:r>
              <a:rPr lang="en-US" dirty="0" smtClean="0"/>
              <a:t>FX </a:t>
            </a:r>
            <a:endParaRPr lang="en-US" dirty="0"/>
          </a:p>
          <a:p>
            <a:pPr lvl="1"/>
            <a:r>
              <a:rPr lang="en-US" dirty="0" smtClean="0"/>
              <a:t>FVII</a:t>
            </a:r>
          </a:p>
          <a:p>
            <a:pPr lvl="1"/>
            <a:r>
              <a:rPr lang="en-US" dirty="0" smtClean="0"/>
              <a:t>Enhanced by binding to endothelium</a:t>
            </a:r>
          </a:p>
          <a:p>
            <a:r>
              <a:rPr lang="en-US" dirty="0" smtClean="0"/>
              <a:t>Inhibited by</a:t>
            </a:r>
          </a:p>
          <a:p>
            <a:pPr lvl="1"/>
            <a:r>
              <a:rPr lang="en-US" dirty="0"/>
              <a:t>A</a:t>
            </a:r>
            <a:r>
              <a:rPr lang="en-US" dirty="0" smtClean="0"/>
              <a:t>ntithrombin</a:t>
            </a:r>
            <a:r>
              <a:rPr lang="en-US" dirty="0"/>
              <a:t>-heparan sulfate </a:t>
            </a:r>
            <a:r>
              <a:rPr lang="en-US" dirty="0" smtClean="0"/>
              <a:t>proteoglycan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4286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800" smtClean="0"/>
              <a:t>FVIII/FVIIIa</a:t>
            </a:r>
            <a:endParaRPr lang="en-US" sz="4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9274" y="1600201"/>
            <a:ext cx="8594725" cy="4343400"/>
          </a:xfrm>
        </p:spPr>
        <p:txBody>
          <a:bodyPr>
            <a:noAutofit/>
          </a:bodyPr>
          <a:lstStyle/>
          <a:p>
            <a:r>
              <a:rPr lang="en-US" sz="2800" dirty="0" smtClean="0"/>
              <a:t>Complex, single chain with multiple domains</a:t>
            </a:r>
          </a:p>
          <a:p>
            <a:r>
              <a:rPr lang="en-US" sz="2800" dirty="0" smtClean="0"/>
              <a:t>Post-translational processing </a:t>
            </a:r>
          </a:p>
          <a:p>
            <a:pPr lvl="1"/>
            <a:r>
              <a:rPr lang="en-US" sz="2400" dirty="0" smtClean="0"/>
              <a:t>Makes a heavy chain and a light chain </a:t>
            </a:r>
          </a:p>
          <a:p>
            <a:pPr lvl="2"/>
            <a:r>
              <a:rPr lang="en-US" sz="2400" dirty="0" smtClean="0"/>
              <a:t>Connected by </a:t>
            </a:r>
            <a:r>
              <a:rPr lang="en-US" sz="2400" dirty="0" err="1" smtClean="0"/>
              <a:t>vWf</a:t>
            </a:r>
            <a:endParaRPr lang="en-US" sz="2400" dirty="0" smtClean="0"/>
          </a:p>
          <a:p>
            <a:pPr lvl="2"/>
            <a:r>
              <a:rPr lang="en-US" sz="2400" dirty="0" smtClean="0"/>
              <a:t>Degrades rapidly when not associated with </a:t>
            </a:r>
            <a:r>
              <a:rPr lang="en-US" sz="2400" dirty="0" err="1" smtClean="0"/>
              <a:t>vWf</a:t>
            </a:r>
            <a:endParaRPr lang="en-US" sz="2400" dirty="0" smtClean="0"/>
          </a:p>
          <a:p>
            <a:r>
              <a:rPr lang="en-US" sz="2800" dirty="0" smtClean="0"/>
              <a:t>Stored in </a:t>
            </a:r>
            <a:r>
              <a:rPr lang="en-US" sz="2800" dirty="0" err="1" smtClean="0"/>
              <a:t>Weibel</a:t>
            </a:r>
            <a:r>
              <a:rPr lang="en-US" sz="2800" dirty="0" smtClean="0"/>
              <a:t>-Palade bodies of endothelial cells and α granules of platelets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466653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8375"/>
            <a:ext cx="8229600" cy="1143000"/>
          </a:xfrm>
        </p:spPr>
        <p:txBody>
          <a:bodyPr>
            <a:normAutofit/>
          </a:bodyPr>
          <a:lstStyle/>
          <a:p>
            <a:r>
              <a:rPr lang="en-US" sz="6000" dirty="0" smtClean="0"/>
              <a:t>FVIII/</a:t>
            </a:r>
            <a:r>
              <a:rPr lang="en-US" sz="6000" dirty="0" err="1" smtClean="0"/>
              <a:t>FVIIIa</a:t>
            </a:r>
            <a:endParaRPr lang="en-US" sz="6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12339"/>
            <a:ext cx="8229600" cy="5545661"/>
          </a:xfrm>
        </p:spPr>
        <p:txBody>
          <a:bodyPr>
            <a:normAutofit/>
          </a:bodyPr>
          <a:lstStyle/>
          <a:p>
            <a:r>
              <a:rPr lang="en-US" dirty="0" smtClean="0"/>
              <a:t>Activated </a:t>
            </a:r>
            <a:r>
              <a:rPr lang="en-US" dirty="0"/>
              <a:t>by </a:t>
            </a:r>
            <a:endParaRPr lang="en-US" dirty="0" smtClean="0"/>
          </a:p>
          <a:p>
            <a:pPr lvl="1"/>
            <a:r>
              <a:rPr lang="en-US" dirty="0" smtClean="0"/>
              <a:t>Thrombin</a:t>
            </a:r>
          </a:p>
          <a:p>
            <a:pPr lvl="1"/>
            <a:r>
              <a:rPr lang="en-US" dirty="0" smtClean="0"/>
              <a:t>FXa</a:t>
            </a:r>
            <a:endParaRPr lang="en-US" dirty="0"/>
          </a:p>
          <a:p>
            <a:r>
              <a:rPr lang="en-US" dirty="0" smtClean="0"/>
              <a:t>Membrane interaction </a:t>
            </a:r>
          </a:p>
          <a:p>
            <a:pPr lvl="1"/>
            <a:r>
              <a:rPr lang="en-US" dirty="0"/>
              <a:t>E</a:t>
            </a:r>
            <a:r>
              <a:rPr lang="en-US" dirty="0" smtClean="0"/>
              <a:t>nhances activation and action</a:t>
            </a:r>
            <a:endParaRPr lang="en-US" dirty="0"/>
          </a:p>
          <a:p>
            <a:pPr lvl="1"/>
            <a:r>
              <a:rPr lang="en-US" dirty="0"/>
              <a:t>Binding to </a:t>
            </a:r>
            <a:r>
              <a:rPr lang="en-US" dirty="0" err="1"/>
              <a:t>phophotidylserine</a:t>
            </a:r>
            <a:r>
              <a:rPr lang="en-US" dirty="0"/>
              <a:t> </a:t>
            </a:r>
          </a:p>
          <a:p>
            <a:pPr lvl="1"/>
            <a:r>
              <a:rPr lang="en-US" dirty="0" smtClean="0"/>
              <a:t>GP </a:t>
            </a:r>
            <a:r>
              <a:rPr lang="en-US" dirty="0" err="1"/>
              <a:t>Ib</a:t>
            </a:r>
            <a:r>
              <a:rPr lang="en-US" dirty="0"/>
              <a:t> and α</a:t>
            </a:r>
            <a:r>
              <a:rPr lang="en-US" baseline="-25000" dirty="0" err="1"/>
              <a:t>IIb</a:t>
            </a:r>
            <a:r>
              <a:rPr lang="en-US" dirty="0"/>
              <a:t>β</a:t>
            </a:r>
            <a:r>
              <a:rPr lang="en-US" baseline="-25000" dirty="0"/>
              <a:t>3</a:t>
            </a:r>
            <a:r>
              <a:rPr lang="en-US" dirty="0"/>
              <a:t> </a:t>
            </a:r>
            <a:r>
              <a:rPr lang="en-US" dirty="0" smtClean="0"/>
              <a:t>receptors of platelets</a:t>
            </a:r>
          </a:p>
          <a:p>
            <a:r>
              <a:rPr lang="en-US" dirty="0" smtClean="0"/>
              <a:t>Acts upon (as </a:t>
            </a:r>
            <a:r>
              <a:rPr lang="en-US" dirty="0" err="1" smtClean="0"/>
              <a:t>FIXa</a:t>
            </a:r>
            <a:r>
              <a:rPr lang="en-US" dirty="0" err="1"/>
              <a:t>-</a:t>
            </a:r>
            <a:r>
              <a:rPr lang="en-US" dirty="0" err="1" smtClean="0"/>
              <a:t>FVIIIa</a:t>
            </a:r>
            <a:r>
              <a:rPr lang="en-US" dirty="0" smtClean="0"/>
              <a:t>)</a:t>
            </a:r>
            <a:endParaRPr lang="en-US" dirty="0"/>
          </a:p>
          <a:p>
            <a:r>
              <a:rPr lang="en-US" dirty="0" smtClean="0"/>
              <a:t>Inhibited by</a:t>
            </a:r>
            <a:endParaRPr lang="en-US" dirty="0"/>
          </a:p>
          <a:p>
            <a:pPr lvl="1"/>
            <a:r>
              <a:rPr lang="en-US" dirty="0"/>
              <a:t>A</a:t>
            </a:r>
            <a:r>
              <a:rPr lang="en-US" dirty="0" smtClean="0"/>
              <a:t>ctivated </a:t>
            </a:r>
            <a:r>
              <a:rPr lang="en-US" dirty="0"/>
              <a:t>protein C </a:t>
            </a:r>
            <a:r>
              <a:rPr lang="en-US" dirty="0" smtClean="0"/>
              <a:t> </a:t>
            </a:r>
          </a:p>
          <a:p>
            <a:pPr lvl="1"/>
            <a:r>
              <a:rPr lang="en-US" dirty="0" smtClean="0"/>
              <a:t>FXa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4286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8375"/>
            <a:ext cx="8229600" cy="1143000"/>
          </a:xfrm>
        </p:spPr>
        <p:txBody>
          <a:bodyPr>
            <a:normAutofit/>
          </a:bodyPr>
          <a:lstStyle/>
          <a:p>
            <a:r>
              <a:rPr lang="en-US" sz="6000" dirty="0" smtClean="0"/>
              <a:t>Enzymatic complex</a:t>
            </a:r>
            <a:endParaRPr lang="en-US" sz="6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11912"/>
            <a:ext cx="8686800" cy="5240861"/>
          </a:xfrm>
        </p:spPr>
        <p:txBody>
          <a:bodyPr>
            <a:normAutofit/>
          </a:bodyPr>
          <a:lstStyle/>
          <a:p>
            <a:pPr lvl="0"/>
            <a:r>
              <a:rPr lang="en-US" dirty="0"/>
              <a:t>Enzymatic biochemistry</a:t>
            </a:r>
          </a:p>
          <a:p>
            <a:pPr lvl="1"/>
            <a:r>
              <a:rPr lang="en-US" dirty="0" smtClean="0"/>
              <a:t>Inert </a:t>
            </a:r>
            <a:r>
              <a:rPr lang="en-US" dirty="0"/>
              <a:t>precursor: zymogen</a:t>
            </a:r>
          </a:p>
          <a:p>
            <a:pPr lvl="1"/>
            <a:r>
              <a:rPr lang="en-US" dirty="0"/>
              <a:t>Converted into active </a:t>
            </a:r>
            <a:r>
              <a:rPr lang="en-US" dirty="0" smtClean="0"/>
              <a:t>enzyme via </a:t>
            </a:r>
            <a:r>
              <a:rPr lang="en-US" dirty="0"/>
              <a:t>limited </a:t>
            </a:r>
            <a:r>
              <a:rPr lang="en-US" dirty="0" smtClean="0"/>
              <a:t>proteolysis</a:t>
            </a:r>
          </a:p>
          <a:p>
            <a:pPr lvl="1"/>
            <a:r>
              <a:rPr lang="en-US" dirty="0"/>
              <a:t>Majority of enzymes are serine </a:t>
            </a:r>
            <a:r>
              <a:rPr lang="en-US" dirty="0" smtClean="0"/>
              <a:t>proteases</a:t>
            </a:r>
          </a:p>
          <a:p>
            <a:r>
              <a:rPr lang="en-US" dirty="0" smtClean="0"/>
              <a:t>Functional enzyme unit may require complex formation</a:t>
            </a:r>
          </a:p>
          <a:p>
            <a:pPr lvl="1"/>
            <a:r>
              <a:rPr lang="en-US" dirty="0" smtClean="0"/>
              <a:t>Enzyme subunit (serine protease)</a:t>
            </a:r>
          </a:p>
          <a:p>
            <a:pPr lvl="1"/>
            <a:r>
              <a:rPr lang="en-US" dirty="0" smtClean="0"/>
              <a:t>Regulatory subunit (cofactor)</a:t>
            </a:r>
          </a:p>
          <a:p>
            <a:pPr lvl="1"/>
            <a:r>
              <a:rPr lang="en-US" dirty="0" smtClean="0"/>
              <a:t>+/- Procoagulant membrane</a:t>
            </a:r>
          </a:p>
          <a:p>
            <a:r>
              <a:rPr lang="en-US" dirty="0" smtClean="0"/>
              <a:t>Convert a substrate</a:t>
            </a:r>
          </a:p>
          <a:p>
            <a:pPr lvl="1"/>
            <a:r>
              <a:rPr lang="en-US" dirty="0"/>
              <a:t>I</a:t>
            </a:r>
            <a:r>
              <a:rPr lang="en-US" dirty="0" smtClean="0"/>
              <a:t>nactive </a:t>
            </a:r>
            <a:r>
              <a:rPr lang="en-US" dirty="0" smtClean="0">
                <a:sym typeface="Wingdings"/>
              </a:rPr>
              <a:t> </a:t>
            </a:r>
            <a:r>
              <a:rPr lang="en-US" dirty="0" smtClean="0"/>
              <a:t>active form</a:t>
            </a:r>
          </a:p>
          <a:p>
            <a:pPr lvl="1"/>
            <a:r>
              <a:rPr lang="en-US" dirty="0" smtClean="0"/>
              <a:t>Typically involves cleavage of a protein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4286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7329" y="582927"/>
            <a:ext cx="7609343" cy="5692146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</p:pic>
      <p:sp>
        <p:nvSpPr>
          <p:cNvPr id="7" name="Curved Up Arrow 6"/>
          <p:cNvSpPr/>
          <p:nvPr/>
        </p:nvSpPr>
        <p:spPr>
          <a:xfrm flipH="1">
            <a:off x="1234782" y="1693552"/>
            <a:ext cx="2575402" cy="917340"/>
          </a:xfrm>
          <a:prstGeom prst="curvedUp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Oval 7"/>
          <p:cNvSpPr/>
          <p:nvPr/>
        </p:nvSpPr>
        <p:spPr>
          <a:xfrm>
            <a:off x="2063850" y="652725"/>
            <a:ext cx="1146583" cy="1587704"/>
          </a:xfrm>
          <a:prstGeom prst="ellipse">
            <a:avLst/>
          </a:prstGeom>
          <a:noFill/>
          <a:ln w="5715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ight Arrow 8"/>
          <p:cNvSpPr/>
          <p:nvPr/>
        </p:nvSpPr>
        <p:spPr>
          <a:xfrm rot="1455974">
            <a:off x="2839993" y="1817040"/>
            <a:ext cx="1975650" cy="493953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82064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1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FX/FXa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en-US" smtClean="0"/>
          </a:p>
          <a:p>
            <a:r>
              <a:rPr lang="en-US" smtClean="0"/>
              <a:t>Activated by </a:t>
            </a:r>
          </a:p>
          <a:p>
            <a:pPr lvl="1"/>
            <a:r>
              <a:rPr lang="en-US" smtClean="0"/>
              <a:t>TF-FVIIa (aka extrinsic tenase)</a:t>
            </a:r>
          </a:p>
          <a:p>
            <a:pPr lvl="1"/>
            <a:r>
              <a:rPr lang="en-US" smtClean="0"/>
              <a:t>FIXa-FVIIIa  (aka intrinsic tenase)</a:t>
            </a:r>
          </a:p>
          <a:p>
            <a:r>
              <a:rPr lang="en-US" smtClean="0"/>
              <a:t>Acts as prothrombinase complex with FVa</a:t>
            </a:r>
          </a:p>
          <a:p>
            <a:r>
              <a:rPr lang="en-US" smtClean="0"/>
              <a:t>Inhibited by </a:t>
            </a:r>
          </a:p>
          <a:p>
            <a:pPr lvl="1"/>
            <a:r>
              <a:rPr lang="en-US" smtClean="0"/>
              <a:t>AT-HSPG</a:t>
            </a:r>
          </a:p>
          <a:p>
            <a:pPr lvl="1"/>
            <a:r>
              <a:rPr lang="en-US" smtClean="0"/>
              <a:t>TFPI</a:t>
            </a:r>
          </a:p>
          <a:p>
            <a:pPr lvl="1"/>
            <a:r>
              <a:rPr lang="en-US" smtClean="0"/>
              <a:t>Protein Z-dependent protease inhibitor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4286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FV/FVa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Activated by </a:t>
            </a:r>
          </a:p>
          <a:p>
            <a:pPr lvl="1"/>
            <a:r>
              <a:rPr lang="en-US" smtClean="0"/>
              <a:t>Thrombin</a:t>
            </a:r>
          </a:p>
          <a:p>
            <a:pPr lvl="1"/>
            <a:r>
              <a:rPr lang="en-US" smtClean="0"/>
              <a:t>FXa</a:t>
            </a:r>
          </a:p>
          <a:p>
            <a:r>
              <a:rPr lang="en-US" smtClean="0"/>
              <a:t>Acts upon (FXa-FVa prothrombinase complex)</a:t>
            </a:r>
          </a:p>
          <a:p>
            <a:pPr lvl="1"/>
            <a:r>
              <a:rPr lang="en-US" smtClean="0"/>
              <a:t>Thrombin</a:t>
            </a:r>
          </a:p>
          <a:p>
            <a:pPr lvl="1"/>
            <a:r>
              <a:rPr lang="en-US" smtClean="0"/>
              <a:t>Only on phophatidylserine containing membrane</a:t>
            </a:r>
          </a:p>
          <a:p>
            <a:r>
              <a:rPr lang="en-US" smtClean="0"/>
              <a:t>Inhibition by</a:t>
            </a:r>
          </a:p>
          <a:p>
            <a:pPr lvl="1"/>
            <a:r>
              <a:rPr lang="en-US" smtClean="0"/>
              <a:t>Activated protein C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4286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6646" y="754467"/>
            <a:ext cx="7150709" cy="5349066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</p:pic>
      <p:sp>
        <p:nvSpPr>
          <p:cNvPr id="6" name="Curved Down Arrow 5"/>
          <p:cNvSpPr/>
          <p:nvPr/>
        </p:nvSpPr>
        <p:spPr>
          <a:xfrm flipH="1">
            <a:off x="2099126" y="1363073"/>
            <a:ext cx="2963475" cy="965560"/>
          </a:xfrm>
          <a:prstGeom prst="curved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" name="Right Arrow 6"/>
          <p:cNvSpPr/>
          <p:nvPr/>
        </p:nvSpPr>
        <p:spPr>
          <a:xfrm>
            <a:off x="2928196" y="2769660"/>
            <a:ext cx="846707" cy="299900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Down Arrow 7"/>
          <p:cNvSpPr/>
          <p:nvPr/>
        </p:nvSpPr>
        <p:spPr>
          <a:xfrm>
            <a:off x="4603974" y="4004543"/>
            <a:ext cx="298802" cy="670364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7508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22" presetClass="entr" presetSubtype="1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35" presetClass="emph" presetSubtype="0" repeatCount="4000" fill="remove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8" grpId="1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8375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sz="6000" dirty="0" smtClean="0"/>
              <a:t>Prothrombin/Thrombin</a:t>
            </a:r>
            <a:endParaRPr lang="en-US" sz="6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12339"/>
            <a:ext cx="8229600" cy="5545661"/>
          </a:xfrm>
        </p:spPr>
        <p:txBody>
          <a:bodyPr>
            <a:normAutofit fontScale="92500" lnSpcReduction="10000"/>
          </a:bodyPr>
          <a:lstStyle/>
          <a:p>
            <a:pPr lvl="0"/>
            <a:endParaRPr lang="en-US" dirty="0" smtClean="0"/>
          </a:p>
          <a:p>
            <a:pPr lvl="0"/>
            <a:r>
              <a:rPr lang="en-US" dirty="0" smtClean="0"/>
              <a:t>Prothrombin</a:t>
            </a:r>
            <a:endParaRPr lang="en-US" dirty="0"/>
          </a:p>
          <a:p>
            <a:pPr lvl="1"/>
            <a:r>
              <a:rPr lang="en-US" dirty="0" smtClean="0"/>
              <a:t>Second </a:t>
            </a:r>
            <a:r>
              <a:rPr lang="en-US" dirty="0"/>
              <a:t>most abundant coagulation protein behind fibrinogen</a:t>
            </a:r>
          </a:p>
          <a:p>
            <a:pPr lvl="1"/>
            <a:r>
              <a:rPr lang="en-US" dirty="0" smtClean="0"/>
              <a:t>Activated to </a:t>
            </a:r>
            <a:r>
              <a:rPr lang="en-US" dirty="0"/>
              <a:t>α </a:t>
            </a:r>
            <a:r>
              <a:rPr lang="en-US" dirty="0" smtClean="0"/>
              <a:t>thrombin, by cleavage at 2 sites</a:t>
            </a:r>
          </a:p>
          <a:p>
            <a:r>
              <a:rPr lang="en-US" dirty="0" smtClean="0"/>
              <a:t>Alpha thrombin</a:t>
            </a:r>
          </a:p>
          <a:p>
            <a:r>
              <a:rPr lang="en-US" dirty="0" smtClean="0"/>
              <a:t>Gamma thrombin</a:t>
            </a:r>
          </a:p>
          <a:p>
            <a:r>
              <a:rPr lang="en-US" dirty="0" err="1" smtClean="0"/>
              <a:t>Meizothrombin</a:t>
            </a:r>
            <a:endParaRPr lang="en-US" dirty="0" smtClean="0"/>
          </a:p>
          <a:p>
            <a:pPr lvl="1"/>
            <a:r>
              <a:rPr lang="en-US" dirty="0" smtClean="0"/>
              <a:t>Zymogen-like variant, proteinase precursor</a:t>
            </a:r>
            <a:endParaRPr lang="en-US" dirty="0" smtClean="0"/>
          </a:p>
          <a:p>
            <a:pPr lvl="1"/>
            <a:r>
              <a:rPr lang="en-US" dirty="0" smtClean="0"/>
              <a:t>Actions</a:t>
            </a:r>
          </a:p>
          <a:p>
            <a:pPr lvl="2"/>
            <a:r>
              <a:rPr lang="en-US" dirty="0" smtClean="0"/>
              <a:t>Local vasoconstriction by adrenergic activation</a:t>
            </a:r>
            <a:endParaRPr lang="en-US" dirty="0"/>
          </a:p>
          <a:p>
            <a:pPr lvl="2"/>
            <a:r>
              <a:rPr lang="en-US" dirty="0" smtClean="0"/>
              <a:t>Platelet activation </a:t>
            </a:r>
          </a:p>
          <a:p>
            <a:pPr lvl="2"/>
            <a:r>
              <a:rPr lang="en-US" dirty="0" smtClean="0"/>
              <a:t>Fibrinolysis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4286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8375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sz="6000" dirty="0" smtClean="0"/>
              <a:t>Prothrombin/Thrombin</a:t>
            </a:r>
            <a:endParaRPr lang="en-US" sz="6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12339"/>
            <a:ext cx="8229600" cy="5545661"/>
          </a:xfrm>
        </p:spPr>
        <p:txBody>
          <a:bodyPr>
            <a:normAutofit/>
          </a:bodyPr>
          <a:lstStyle/>
          <a:p>
            <a:pPr lvl="0"/>
            <a:r>
              <a:rPr lang="en-US" dirty="0" smtClean="0"/>
              <a:t>Contains </a:t>
            </a:r>
            <a:r>
              <a:rPr lang="en-US" dirty="0"/>
              <a:t>4 binding </a:t>
            </a:r>
            <a:r>
              <a:rPr lang="en-US" dirty="0" smtClean="0"/>
              <a:t>sites</a:t>
            </a:r>
            <a:endParaRPr lang="en-US" dirty="0"/>
          </a:p>
          <a:p>
            <a:pPr lvl="1"/>
            <a:r>
              <a:rPr lang="en-US" dirty="0" smtClean="0"/>
              <a:t>Na</a:t>
            </a:r>
            <a:r>
              <a:rPr lang="en-US" baseline="30000" dirty="0" smtClean="0"/>
              <a:t>+</a:t>
            </a:r>
            <a:r>
              <a:rPr lang="en-US" dirty="0" smtClean="0"/>
              <a:t> binding site - enhances membrane interaction</a:t>
            </a:r>
            <a:endParaRPr lang="en-US" dirty="0"/>
          </a:p>
          <a:p>
            <a:pPr lvl="1"/>
            <a:r>
              <a:rPr lang="en-US" dirty="0" err="1" smtClean="0"/>
              <a:t>Exosite</a:t>
            </a:r>
            <a:r>
              <a:rPr lang="en-US" dirty="0" smtClean="0"/>
              <a:t> I: binds </a:t>
            </a:r>
            <a:r>
              <a:rPr lang="en-US" dirty="0"/>
              <a:t>fibrinogen</a:t>
            </a:r>
          </a:p>
          <a:p>
            <a:pPr lvl="1"/>
            <a:r>
              <a:rPr lang="en-US" dirty="0" err="1"/>
              <a:t>Exosite</a:t>
            </a:r>
            <a:r>
              <a:rPr lang="en-US" dirty="0"/>
              <a:t> </a:t>
            </a:r>
            <a:r>
              <a:rPr lang="en-US" dirty="0" smtClean="0"/>
              <a:t>II: binds </a:t>
            </a:r>
            <a:r>
              <a:rPr lang="en-US" dirty="0"/>
              <a:t>heparin and </a:t>
            </a:r>
            <a:r>
              <a:rPr lang="en-US" dirty="0" smtClean="0"/>
              <a:t>TM</a:t>
            </a:r>
          </a:p>
          <a:p>
            <a:pPr lvl="1"/>
            <a:r>
              <a:rPr lang="en-US" dirty="0" smtClean="0"/>
              <a:t>Active site</a:t>
            </a:r>
          </a:p>
          <a:p>
            <a:pPr lvl="0"/>
            <a:r>
              <a:rPr lang="en-US" dirty="0" smtClean="0"/>
              <a:t>Acts upon:</a:t>
            </a:r>
          </a:p>
          <a:p>
            <a:pPr lvl="1"/>
            <a:r>
              <a:rPr lang="en-US" dirty="0" smtClean="0"/>
              <a:t>FVII</a:t>
            </a:r>
            <a:r>
              <a:rPr lang="en-US" dirty="0"/>
              <a:t>, FXI, FVIII, and </a:t>
            </a:r>
            <a:r>
              <a:rPr lang="en-US" dirty="0" smtClean="0"/>
              <a:t>FV</a:t>
            </a:r>
            <a:endParaRPr lang="en-US" dirty="0"/>
          </a:p>
          <a:p>
            <a:pPr lvl="1"/>
            <a:r>
              <a:rPr lang="en-US" dirty="0" smtClean="0"/>
              <a:t>Platelet activation</a:t>
            </a:r>
            <a:endParaRPr lang="en-US" dirty="0"/>
          </a:p>
          <a:p>
            <a:pPr lvl="1"/>
            <a:r>
              <a:rPr lang="en-US" dirty="0"/>
              <a:t>Fibrin formation</a:t>
            </a:r>
          </a:p>
          <a:p>
            <a:pPr lvl="1"/>
            <a:r>
              <a:rPr lang="en-US" dirty="0" smtClean="0"/>
              <a:t>FXIII activation</a:t>
            </a:r>
          </a:p>
          <a:p>
            <a:r>
              <a:rPr lang="en-US" dirty="0" smtClean="0"/>
              <a:t>Inhibited by </a:t>
            </a:r>
          </a:p>
          <a:p>
            <a:pPr lvl="1"/>
            <a:r>
              <a:rPr lang="en-US" dirty="0" smtClean="0"/>
              <a:t>Antithrombin-</a:t>
            </a:r>
            <a:r>
              <a:rPr lang="en-US" dirty="0" err="1" smtClean="0"/>
              <a:t>heparan</a:t>
            </a:r>
            <a:r>
              <a:rPr lang="en-US" dirty="0" smtClean="0"/>
              <a:t> sulfate proteoglycan complex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l="12038" r="11825"/>
          <a:stretch/>
        </p:blipFill>
        <p:spPr>
          <a:xfrm>
            <a:off x="6950060" y="2386072"/>
            <a:ext cx="2107178" cy="3504021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</p:pic>
    </p:spTree>
    <p:extLst>
      <p:ext uri="{BB962C8B-B14F-4D97-AF65-F5344CB8AC3E}">
        <p14:creationId xmlns:p14="http://schemas.microsoft.com/office/powerpoint/2010/main" val="1494286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8375"/>
            <a:ext cx="8229600" cy="1143000"/>
          </a:xfrm>
        </p:spPr>
        <p:txBody>
          <a:bodyPr>
            <a:normAutofit/>
          </a:bodyPr>
          <a:lstStyle/>
          <a:p>
            <a:r>
              <a:rPr lang="en-US" sz="6000" dirty="0" smtClean="0"/>
              <a:t>Fibrinogen/Fibrin</a:t>
            </a:r>
            <a:endParaRPr lang="en-US" sz="6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12339"/>
            <a:ext cx="8229600" cy="5545661"/>
          </a:xfrm>
        </p:spPr>
        <p:txBody>
          <a:bodyPr>
            <a:normAutofit/>
          </a:bodyPr>
          <a:lstStyle/>
          <a:p>
            <a:pPr lvl="0"/>
            <a:endParaRPr lang="en-US" dirty="0" smtClean="0"/>
          </a:p>
          <a:p>
            <a:pPr lvl="0"/>
            <a:r>
              <a:rPr lang="en-US" dirty="0" smtClean="0"/>
              <a:t>Fibrinogen</a:t>
            </a:r>
            <a:r>
              <a:rPr lang="en-US" dirty="0"/>
              <a:t>:</a:t>
            </a:r>
          </a:p>
          <a:p>
            <a:pPr lvl="1"/>
            <a:r>
              <a:rPr lang="en-US" dirty="0"/>
              <a:t>Most abundant coagulation protein in </a:t>
            </a:r>
            <a:r>
              <a:rPr lang="en-US" dirty="0" smtClean="0"/>
              <a:t>plasma</a:t>
            </a:r>
          </a:p>
          <a:p>
            <a:pPr lvl="1"/>
            <a:endParaRPr lang="en-US" dirty="0"/>
          </a:p>
          <a:p>
            <a:pPr lvl="1"/>
            <a:r>
              <a:rPr lang="en-US" dirty="0" smtClean="0"/>
              <a:t>Consists </a:t>
            </a:r>
            <a:r>
              <a:rPr lang="en-US" dirty="0"/>
              <a:t>of 3 pairs of disulfide-bridge linked polypeptides</a:t>
            </a:r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When </a:t>
            </a:r>
            <a:r>
              <a:rPr lang="en-US" dirty="0"/>
              <a:t>cleaved releases </a:t>
            </a:r>
            <a:r>
              <a:rPr lang="en-US" dirty="0" err="1"/>
              <a:t>fibrinopeptide</a:t>
            </a:r>
            <a:r>
              <a:rPr lang="en-US" dirty="0"/>
              <a:t> A and </a:t>
            </a:r>
            <a:r>
              <a:rPr lang="en-US" dirty="0" smtClean="0"/>
              <a:t>B</a:t>
            </a:r>
            <a:endParaRPr lang="en-US" dirty="0"/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Exposes </a:t>
            </a:r>
            <a:r>
              <a:rPr lang="en-US" dirty="0"/>
              <a:t>the binding sites </a:t>
            </a:r>
            <a:r>
              <a:rPr lang="en-US" dirty="0" smtClean="0"/>
              <a:t>for </a:t>
            </a:r>
            <a:r>
              <a:rPr lang="en-US" dirty="0"/>
              <a:t>fibrin fiber </a:t>
            </a:r>
            <a:r>
              <a:rPr lang="en-US" dirty="0" smtClean="0"/>
              <a:t>formation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4286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8375"/>
            <a:ext cx="8229600" cy="1143000"/>
          </a:xfrm>
        </p:spPr>
        <p:txBody>
          <a:bodyPr>
            <a:normAutofit/>
          </a:bodyPr>
          <a:lstStyle/>
          <a:p>
            <a:r>
              <a:rPr lang="en-US" sz="6000" dirty="0" smtClean="0"/>
              <a:t>Fibrinogen/Fibrin</a:t>
            </a:r>
            <a:endParaRPr lang="en-US" sz="60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03400" y="1706340"/>
            <a:ext cx="5537200" cy="453390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</p:pic>
    </p:spTree>
    <p:extLst>
      <p:ext uri="{BB962C8B-B14F-4D97-AF65-F5344CB8AC3E}">
        <p14:creationId xmlns:p14="http://schemas.microsoft.com/office/powerpoint/2010/main" val="22031581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8375"/>
            <a:ext cx="8229600" cy="1143000"/>
          </a:xfrm>
        </p:spPr>
        <p:txBody>
          <a:bodyPr>
            <a:normAutofit/>
          </a:bodyPr>
          <a:lstStyle/>
          <a:p>
            <a:r>
              <a:rPr lang="en-US" sz="6000" dirty="0" smtClean="0"/>
              <a:t>Coagulation Inhibitors</a:t>
            </a:r>
            <a:endParaRPr lang="en-US" sz="60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6711" y="1879763"/>
            <a:ext cx="6150578" cy="4355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4286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60982"/>
            <a:ext cx="9144000" cy="830145"/>
          </a:xfrm>
        </p:spPr>
        <p:txBody>
          <a:bodyPr/>
          <a:lstStyle/>
          <a:p>
            <a:r>
              <a:rPr lang="en-US" dirty="0" smtClean="0"/>
              <a:t>Tissue Factor Pathway Inhibitor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smtClean="0"/>
              <a:t>Source</a:t>
            </a:r>
          </a:p>
          <a:p>
            <a:pPr lvl="1"/>
            <a:r>
              <a:rPr lang="en-US" smtClean="0"/>
              <a:t>Bound to the endothelium</a:t>
            </a:r>
          </a:p>
          <a:p>
            <a:pPr lvl="1"/>
            <a:r>
              <a:rPr lang="en-US" smtClean="0"/>
              <a:t>Freely circulating </a:t>
            </a:r>
          </a:p>
          <a:p>
            <a:pPr lvl="1"/>
            <a:r>
              <a:rPr lang="en-US" smtClean="0"/>
              <a:t>Stored in platelets </a:t>
            </a:r>
          </a:p>
          <a:p>
            <a:r>
              <a:rPr lang="en-US" smtClean="0"/>
              <a:t>Two forms</a:t>
            </a:r>
          </a:p>
          <a:p>
            <a:pPr lvl="1"/>
            <a:r>
              <a:rPr lang="en-US" smtClean="0"/>
              <a:t>TFPI-1 inhibits the FXa-TF-FVIIa pathway</a:t>
            </a:r>
          </a:p>
          <a:p>
            <a:pPr lvl="1"/>
            <a:r>
              <a:rPr lang="en-US" smtClean="0"/>
              <a:t>TFPI-2 inhibits trypsin, plasmin, kallikrein and FXIa</a:t>
            </a:r>
          </a:p>
          <a:p>
            <a:r>
              <a:rPr lang="en-US" smtClean="0"/>
              <a:t>2 stage process</a:t>
            </a:r>
          </a:p>
          <a:p>
            <a:pPr lvl="1"/>
            <a:r>
              <a:rPr lang="en-US" smtClean="0"/>
              <a:t>1st TFPI binds &amp; inactivates FXa, requires protein S</a:t>
            </a:r>
          </a:p>
          <a:p>
            <a:pPr lvl="1"/>
            <a:r>
              <a:rPr lang="en-US" smtClean="0"/>
              <a:t>2nd TFPI-FXa forms complex with TF/FVIIa </a:t>
            </a:r>
          </a:p>
          <a:p>
            <a:pPr lvl="1"/>
            <a:r>
              <a:rPr lang="en-US" smtClean="0"/>
              <a:t>Subsequent decrease in thrombin generation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4286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97199" y="3955067"/>
            <a:ext cx="5577347" cy="2752922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8375"/>
            <a:ext cx="8229600" cy="1143000"/>
          </a:xfrm>
        </p:spPr>
        <p:txBody>
          <a:bodyPr>
            <a:normAutofit/>
          </a:bodyPr>
          <a:lstStyle/>
          <a:p>
            <a:r>
              <a:rPr lang="en-US" sz="6000" dirty="0" smtClean="0"/>
              <a:t>Inhibitors</a:t>
            </a:r>
            <a:endParaRPr lang="en-US" sz="6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312339"/>
            <a:ext cx="8229601" cy="4525963"/>
          </a:xfrm>
        </p:spPr>
        <p:txBody>
          <a:bodyPr/>
          <a:lstStyle/>
          <a:p>
            <a:r>
              <a:rPr lang="en-US" dirty="0" smtClean="0"/>
              <a:t>Several mechanisms</a:t>
            </a:r>
          </a:p>
          <a:p>
            <a:pPr lvl="1"/>
            <a:r>
              <a:rPr lang="en-US" dirty="0" smtClean="0"/>
              <a:t>Enzyme cleavage</a:t>
            </a:r>
          </a:p>
          <a:p>
            <a:pPr lvl="1"/>
            <a:r>
              <a:rPr lang="en-US" dirty="0" smtClean="0"/>
              <a:t>Blockage of active site</a:t>
            </a:r>
          </a:p>
          <a:p>
            <a:pPr lvl="1"/>
            <a:r>
              <a:rPr lang="en-US" dirty="0" smtClean="0"/>
              <a:t>Formation of a stable complex</a:t>
            </a:r>
          </a:p>
          <a:p>
            <a:pPr lvl="1"/>
            <a:r>
              <a:rPr lang="en-US" dirty="0" smtClean="0"/>
              <a:t>Modification of the substrate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91346" y="3890152"/>
            <a:ext cx="4989053" cy="2967847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92655" y="4030132"/>
            <a:ext cx="4565718" cy="2677857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91346" y="3890152"/>
            <a:ext cx="4974010" cy="2967847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</p:pic>
    </p:spTree>
    <p:extLst>
      <p:ext uri="{BB962C8B-B14F-4D97-AF65-F5344CB8AC3E}">
        <p14:creationId xmlns:p14="http://schemas.microsoft.com/office/powerpoint/2010/main" val="1494286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3646" y="482927"/>
            <a:ext cx="7876708" cy="5892147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</p:pic>
      <p:sp>
        <p:nvSpPr>
          <p:cNvPr id="5" name="Oval 4"/>
          <p:cNvSpPr/>
          <p:nvPr/>
        </p:nvSpPr>
        <p:spPr>
          <a:xfrm>
            <a:off x="4886206" y="529236"/>
            <a:ext cx="1481738" cy="1129034"/>
          </a:xfrm>
          <a:prstGeom prst="ellipse">
            <a:avLst/>
          </a:prstGeom>
          <a:noFill/>
          <a:ln w="5715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ight Arrow 5"/>
          <p:cNvSpPr/>
          <p:nvPr/>
        </p:nvSpPr>
        <p:spPr>
          <a:xfrm rot="19487500">
            <a:off x="5574155" y="1578886"/>
            <a:ext cx="793789" cy="335181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715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1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8375"/>
            <a:ext cx="8229600" cy="1143000"/>
          </a:xfrm>
        </p:spPr>
        <p:txBody>
          <a:bodyPr>
            <a:normAutofit/>
          </a:bodyPr>
          <a:lstStyle/>
          <a:p>
            <a:r>
              <a:rPr lang="en-US" sz="6000" dirty="0" smtClean="0"/>
              <a:t>C1-Inhibitor</a:t>
            </a:r>
            <a:endParaRPr lang="en-US" sz="6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12339"/>
            <a:ext cx="8229600" cy="4525963"/>
          </a:xfrm>
        </p:spPr>
        <p:txBody>
          <a:bodyPr/>
          <a:lstStyle/>
          <a:p>
            <a:endParaRPr lang="en-US" dirty="0" smtClean="0"/>
          </a:p>
          <a:p>
            <a:r>
              <a:rPr lang="en-US" dirty="0" smtClean="0"/>
              <a:t>Causes slow inhibition</a:t>
            </a:r>
            <a:endParaRPr lang="en-US" dirty="0"/>
          </a:p>
          <a:p>
            <a:r>
              <a:rPr lang="en-US" dirty="0" smtClean="0"/>
              <a:t>Potentiated </a:t>
            </a:r>
            <a:r>
              <a:rPr lang="en-US" dirty="0"/>
              <a:t>by </a:t>
            </a:r>
            <a:r>
              <a:rPr lang="en-US" dirty="0" err="1"/>
              <a:t>glycosaminoglycans</a:t>
            </a:r>
            <a:r>
              <a:rPr lang="en-US" dirty="0"/>
              <a:t> </a:t>
            </a:r>
          </a:p>
          <a:p>
            <a:r>
              <a:rPr lang="en-US" dirty="0"/>
              <a:t>Major inhibitor of </a:t>
            </a:r>
            <a:r>
              <a:rPr lang="en-US" dirty="0" err="1"/>
              <a:t>FXIIa</a:t>
            </a:r>
            <a:r>
              <a:rPr lang="en-US" dirty="0"/>
              <a:t> and </a:t>
            </a:r>
            <a:r>
              <a:rPr lang="en-US" dirty="0" err="1"/>
              <a:t>kallikrein</a:t>
            </a:r>
            <a:r>
              <a:rPr lang="en-US" dirty="0"/>
              <a:t> and downstream protease </a:t>
            </a:r>
            <a:r>
              <a:rPr lang="en-US" dirty="0" err="1" smtClean="0"/>
              <a:t>FXIa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4286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8375"/>
            <a:ext cx="8229600" cy="1143000"/>
          </a:xfrm>
        </p:spPr>
        <p:txBody>
          <a:bodyPr>
            <a:normAutofit/>
          </a:bodyPr>
          <a:lstStyle/>
          <a:p>
            <a:r>
              <a:rPr lang="en-US" sz="6000" dirty="0" err="1" smtClean="0"/>
              <a:t>Thrombomodulin</a:t>
            </a:r>
            <a:endParaRPr lang="en-US" sz="6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12339"/>
            <a:ext cx="8229600" cy="5545661"/>
          </a:xfrm>
        </p:spPr>
        <p:txBody>
          <a:bodyPr>
            <a:normAutofit/>
          </a:bodyPr>
          <a:lstStyle/>
          <a:p>
            <a:r>
              <a:rPr lang="en-US" dirty="0" smtClean="0"/>
              <a:t>Interacts with thrombin, altering activity</a:t>
            </a:r>
          </a:p>
          <a:p>
            <a:r>
              <a:rPr lang="en-US" dirty="0" smtClean="0"/>
              <a:t>Production:</a:t>
            </a:r>
          </a:p>
          <a:p>
            <a:pPr lvl="1"/>
            <a:r>
              <a:rPr lang="en-US" dirty="0" smtClean="0"/>
              <a:t>Enhanced by cAMP, thrombin, vascular endothelial growth factor, and platelet factor 4</a:t>
            </a:r>
          </a:p>
          <a:p>
            <a:pPr lvl="1"/>
            <a:r>
              <a:rPr lang="en-US" dirty="0" smtClean="0"/>
              <a:t>Decreased by cytokines, hypoxia, </a:t>
            </a:r>
            <a:r>
              <a:rPr lang="en-US" dirty="0" err="1" smtClean="0"/>
              <a:t>tranforming</a:t>
            </a:r>
            <a:r>
              <a:rPr lang="en-US" dirty="0" smtClean="0"/>
              <a:t> growth factor β, and neutrophil activation</a:t>
            </a:r>
            <a:endParaRPr lang="en-US" dirty="0"/>
          </a:p>
          <a:p>
            <a:r>
              <a:rPr lang="en-US" dirty="0" smtClean="0"/>
              <a:t>Actions:</a:t>
            </a:r>
          </a:p>
          <a:p>
            <a:pPr lvl="1"/>
            <a:r>
              <a:rPr lang="en-US" dirty="0" smtClean="0"/>
              <a:t>Inhibits </a:t>
            </a:r>
            <a:r>
              <a:rPr lang="en-US" dirty="0"/>
              <a:t>fibrinogen binding to </a:t>
            </a:r>
            <a:r>
              <a:rPr lang="en-US" dirty="0" smtClean="0"/>
              <a:t>thrombin</a:t>
            </a:r>
            <a:endParaRPr lang="en-US" dirty="0"/>
          </a:p>
          <a:p>
            <a:pPr lvl="1"/>
            <a:r>
              <a:rPr lang="en-US" dirty="0" smtClean="0"/>
              <a:t>Slows </a:t>
            </a:r>
            <a:r>
              <a:rPr lang="en-US" dirty="0"/>
              <a:t>fibrin generation</a:t>
            </a:r>
          </a:p>
          <a:p>
            <a:pPr lvl="1"/>
            <a:r>
              <a:rPr lang="en-US" dirty="0" smtClean="0"/>
              <a:t>Enhances thrombin activation </a:t>
            </a:r>
            <a:r>
              <a:rPr lang="en-US" dirty="0"/>
              <a:t>of protein C</a:t>
            </a:r>
          </a:p>
          <a:p>
            <a:pPr lvl="1"/>
            <a:r>
              <a:rPr lang="en-US" dirty="0"/>
              <a:t>Enhances the production of </a:t>
            </a:r>
            <a:r>
              <a:rPr lang="en-US" dirty="0" smtClean="0"/>
              <a:t>TAFI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4286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Antithrombin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9274" y="1600201"/>
            <a:ext cx="8594725" cy="5021942"/>
          </a:xfrm>
        </p:spPr>
        <p:txBody>
          <a:bodyPr>
            <a:noAutofit/>
          </a:bodyPr>
          <a:lstStyle/>
          <a:p>
            <a:r>
              <a:rPr lang="en-US" sz="2000" dirty="0" smtClean="0"/>
              <a:t>Activity requires </a:t>
            </a:r>
            <a:r>
              <a:rPr lang="en-US" sz="2000" dirty="0" err="1" smtClean="0"/>
              <a:t>pentasaccharide</a:t>
            </a:r>
            <a:r>
              <a:rPr lang="en-US" sz="2000" dirty="0" smtClean="0"/>
              <a:t> cofactor</a:t>
            </a:r>
          </a:p>
          <a:p>
            <a:pPr lvl="1"/>
            <a:r>
              <a:rPr lang="en-US" sz="1800" dirty="0" err="1" smtClean="0"/>
              <a:t>Heparan</a:t>
            </a:r>
            <a:r>
              <a:rPr lang="en-US" sz="1800" dirty="0" smtClean="0"/>
              <a:t> sulfate proteoglycans</a:t>
            </a:r>
          </a:p>
          <a:p>
            <a:pPr lvl="1"/>
            <a:r>
              <a:rPr lang="en-US" sz="1800" dirty="0" smtClean="0"/>
              <a:t>Heparin</a:t>
            </a:r>
          </a:p>
          <a:p>
            <a:r>
              <a:rPr lang="en-US" sz="2000" dirty="0" smtClean="0"/>
              <a:t>Activity enhanced by </a:t>
            </a:r>
            <a:r>
              <a:rPr lang="en-US" sz="2000" dirty="0" err="1" smtClean="0"/>
              <a:t>thrombomodulin</a:t>
            </a:r>
            <a:endParaRPr lang="en-US" sz="2000" dirty="0" smtClean="0"/>
          </a:p>
          <a:p>
            <a:r>
              <a:rPr lang="en-US" sz="2000" dirty="0" smtClean="0"/>
              <a:t>Primarily inhibits thrombin and FXa </a:t>
            </a:r>
          </a:p>
          <a:p>
            <a:pPr lvl="1"/>
            <a:r>
              <a:rPr lang="en-US" sz="1800" dirty="0" smtClean="0"/>
              <a:t>Also against variety of serine proteases</a:t>
            </a:r>
          </a:p>
          <a:p>
            <a:pPr lvl="1"/>
            <a:r>
              <a:rPr lang="en-US" sz="1800" dirty="0" err="1" smtClean="0"/>
              <a:t>FXIIa</a:t>
            </a:r>
            <a:endParaRPr lang="en-US" sz="1800" dirty="0" smtClean="0"/>
          </a:p>
          <a:p>
            <a:pPr lvl="1"/>
            <a:r>
              <a:rPr lang="en-US" sz="1800" dirty="0" err="1" smtClean="0"/>
              <a:t>FXIa</a:t>
            </a:r>
            <a:endParaRPr lang="en-US" sz="1800" dirty="0" smtClean="0"/>
          </a:p>
          <a:p>
            <a:pPr lvl="1"/>
            <a:r>
              <a:rPr lang="en-US" sz="1800" dirty="0" err="1" smtClean="0"/>
              <a:t>Kallikrein</a:t>
            </a:r>
            <a:endParaRPr lang="en-US" sz="1800" dirty="0" smtClean="0"/>
          </a:p>
          <a:p>
            <a:pPr lvl="1"/>
            <a:r>
              <a:rPr lang="en-US" sz="1800" dirty="0" err="1" smtClean="0"/>
              <a:t>FIXa</a:t>
            </a:r>
            <a:endParaRPr lang="en-US" sz="1800" dirty="0" smtClean="0"/>
          </a:p>
          <a:p>
            <a:pPr lvl="1"/>
            <a:r>
              <a:rPr lang="en-US" sz="1800" dirty="0" err="1" smtClean="0"/>
              <a:t>FVIIa</a:t>
            </a:r>
            <a:endParaRPr lang="en-US" sz="1800" dirty="0" smtClean="0"/>
          </a:p>
          <a:p>
            <a:r>
              <a:rPr lang="en-US" sz="2000" dirty="0" smtClean="0"/>
              <a:t>Thrombin refractory to AT-heparin if bound to </a:t>
            </a:r>
            <a:r>
              <a:rPr lang="en-US" sz="2000" dirty="0" err="1" smtClean="0"/>
              <a:t>Plts</a:t>
            </a:r>
            <a:r>
              <a:rPr lang="en-US" sz="2000" dirty="0" smtClean="0"/>
              <a:t>, fibrin, FDPs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9596155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Freeform 29"/>
          <p:cNvSpPr/>
          <p:nvPr/>
        </p:nvSpPr>
        <p:spPr>
          <a:xfrm>
            <a:off x="179512" y="354760"/>
            <a:ext cx="1070043" cy="1089497"/>
          </a:xfrm>
          <a:custGeom>
            <a:avLst/>
            <a:gdLst>
              <a:gd name="connsiteX0" fmla="*/ 0 w 1070043"/>
              <a:gd name="connsiteY0" fmla="*/ 9727 h 1089497"/>
              <a:gd name="connsiteX1" fmla="*/ 1060315 w 1070043"/>
              <a:gd name="connsiteY1" fmla="*/ 9727 h 1089497"/>
              <a:gd name="connsiteX2" fmla="*/ 1060315 w 1070043"/>
              <a:gd name="connsiteY2" fmla="*/ 379378 h 1089497"/>
              <a:gd name="connsiteX3" fmla="*/ 768485 w 1070043"/>
              <a:gd name="connsiteY3" fmla="*/ 379378 h 1089497"/>
              <a:gd name="connsiteX4" fmla="*/ 768485 w 1070043"/>
              <a:gd name="connsiteY4" fmla="*/ 719846 h 1089497"/>
              <a:gd name="connsiteX5" fmla="*/ 1070043 w 1070043"/>
              <a:gd name="connsiteY5" fmla="*/ 719846 h 1089497"/>
              <a:gd name="connsiteX6" fmla="*/ 1070043 w 1070043"/>
              <a:gd name="connsiteY6" fmla="*/ 1089497 h 1089497"/>
              <a:gd name="connsiteX7" fmla="*/ 9728 w 1070043"/>
              <a:gd name="connsiteY7" fmla="*/ 1089497 h 1089497"/>
              <a:gd name="connsiteX8" fmla="*/ 9728 w 1070043"/>
              <a:gd name="connsiteY8" fmla="*/ 0 h 10894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70043" h="1089497">
                <a:moveTo>
                  <a:pt x="0" y="9727"/>
                </a:moveTo>
                <a:lnTo>
                  <a:pt x="1060315" y="9727"/>
                </a:lnTo>
                <a:lnTo>
                  <a:pt x="1060315" y="379378"/>
                </a:lnTo>
                <a:lnTo>
                  <a:pt x="768485" y="379378"/>
                </a:lnTo>
                <a:lnTo>
                  <a:pt x="768485" y="719846"/>
                </a:lnTo>
                <a:lnTo>
                  <a:pt x="1070043" y="719846"/>
                </a:lnTo>
                <a:lnTo>
                  <a:pt x="1070043" y="1089497"/>
                </a:lnTo>
                <a:lnTo>
                  <a:pt x="9728" y="1089497"/>
                </a:lnTo>
                <a:lnTo>
                  <a:pt x="9728" y="0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Ins="252000" rtlCol="0" anchor="ctr"/>
          <a:lstStyle/>
          <a:p>
            <a:pPr algn="ctr"/>
            <a:r>
              <a:rPr lang="en-GB" dirty="0" smtClean="0">
                <a:solidFill>
                  <a:schemeClr val="accent1">
                    <a:lumMod val="75000"/>
                  </a:schemeClr>
                </a:solidFill>
              </a:rPr>
              <a:t>AT</a:t>
            </a:r>
            <a:endParaRPr lang="en-GB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1" name="Freeform 30"/>
          <p:cNvSpPr/>
          <p:nvPr/>
        </p:nvSpPr>
        <p:spPr>
          <a:xfrm>
            <a:off x="2679243" y="347488"/>
            <a:ext cx="1070043" cy="1089497"/>
          </a:xfrm>
          <a:custGeom>
            <a:avLst/>
            <a:gdLst>
              <a:gd name="connsiteX0" fmla="*/ 0 w 1070043"/>
              <a:gd name="connsiteY0" fmla="*/ 9727 h 1089497"/>
              <a:gd name="connsiteX1" fmla="*/ 1060315 w 1070043"/>
              <a:gd name="connsiteY1" fmla="*/ 9727 h 1089497"/>
              <a:gd name="connsiteX2" fmla="*/ 1060315 w 1070043"/>
              <a:gd name="connsiteY2" fmla="*/ 379378 h 1089497"/>
              <a:gd name="connsiteX3" fmla="*/ 768485 w 1070043"/>
              <a:gd name="connsiteY3" fmla="*/ 379378 h 1089497"/>
              <a:gd name="connsiteX4" fmla="*/ 768485 w 1070043"/>
              <a:gd name="connsiteY4" fmla="*/ 719846 h 1089497"/>
              <a:gd name="connsiteX5" fmla="*/ 1070043 w 1070043"/>
              <a:gd name="connsiteY5" fmla="*/ 719846 h 1089497"/>
              <a:gd name="connsiteX6" fmla="*/ 1070043 w 1070043"/>
              <a:gd name="connsiteY6" fmla="*/ 1089497 h 1089497"/>
              <a:gd name="connsiteX7" fmla="*/ 9728 w 1070043"/>
              <a:gd name="connsiteY7" fmla="*/ 1089497 h 1089497"/>
              <a:gd name="connsiteX8" fmla="*/ 9728 w 1070043"/>
              <a:gd name="connsiteY8" fmla="*/ 0 h 1089497"/>
              <a:gd name="connsiteX0" fmla="*/ 0 w 1070043"/>
              <a:gd name="connsiteY0" fmla="*/ 9727 h 1089497"/>
              <a:gd name="connsiteX1" fmla="*/ 1060315 w 1070043"/>
              <a:gd name="connsiteY1" fmla="*/ 9727 h 1089497"/>
              <a:gd name="connsiteX2" fmla="*/ 1060315 w 1070043"/>
              <a:gd name="connsiteY2" fmla="*/ 379378 h 1089497"/>
              <a:gd name="connsiteX3" fmla="*/ 768485 w 1070043"/>
              <a:gd name="connsiteY3" fmla="*/ 379378 h 1089497"/>
              <a:gd name="connsiteX4" fmla="*/ 1070043 w 1070043"/>
              <a:gd name="connsiteY4" fmla="*/ 719846 h 1089497"/>
              <a:gd name="connsiteX5" fmla="*/ 1070043 w 1070043"/>
              <a:gd name="connsiteY5" fmla="*/ 1089497 h 1089497"/>
              <a:gd name="connsiteX6" fmla="*/ 9728 w 1070043"/>
              <a:gd name="connsiteY6" fmla="*/ 1089497 h 1089497"/>
              <a:gd name="connsiteX7" fmla="*/ 9728 w 1070043"/>
              <a:gd name="connsiteY7" fmla="*/ 0 h 1089497"/>
              <a:gd name="connsiteX0" fmla="*/ 0 w 1070043"/>
              <a:gd name="connsiteY0" fmla="*/ 9727 h 1089497"/>
              <a:gd name="connsiteX1" fmla="*/ 1060315 w 1070043"/>
              <a:gd name="connsiteY1" fmla="*/ 9727 h 1089497"/>
              <a:gd name="connsiteX2" fmla="*/ 1060315 w 1070043"/>
              <a:gd name="connsiteY2" fmla="*/ 379378 h 1089497"/>
              <a:gd name="connsiteX3" fmla="*/ 651753 w 1070043"/>
              <a:gd name="connsiteY3" fmla="*/ 544748 h 1089497"/>
              <a:gd name="connsiteX4" fmla="*/ 1070043 w 1070043"/>
              <a:gd name="connsiteY4" fmla="*/ 719846 h 1089497"/>
              <a:gd name="connsiteX5" fmla="*/ 1070043 w 1070043"/>
              <a:gd name="connsiteY5" fmla="*/ 1089497 h 1089497"/>
              <a:gd name="connsiteX6" fmla="*/ 9728 w 1070043"/>
              <a:gd name="connsiteY6" fmla="*/ 1089497 h 1089497"/>
              <a:gd name="connsiteX7" fmla="*/ 9728 w 1070043"/>
              <a:gd name="connsiteY7" fmla="*/ 0 h 1089497"/>
              <a:gd name="connsiteX0" fmla="*/ 0 w 1070043"/>
              <a:gd name="connsiteY0" fmla="*/ 9727 h 1089497"/>
              <a:gd name="connsiteX1" fmla="*/ 1060315 w 1070043"/>
              <a:gd name="connsiteY1" fmla="*/ 9727 h 1089497"/>
              <a:gd name="connsiteX2" fmla="*/ 1070042 w 1070043"/>
              <a:gd name="connsiteY2" fmla="*/ 223735 h 1089497"/>
              <a:gd name="connsiteX3" fmla="*/ 651753 w 1070043"/>
              <a:gd name="connsiteY3" fmla="*/ 544748 h 1089497"/>
              <a:gd name="connsiteX4" fmla="*/ 1070043 w 1070043"/>
              <a:gd name="connsiteY4" fmla="*/ 719846 h 1089497"/>
              <a:gd name="connsiteX5" fmla="*/ 1070043 w 1070043"/>
              <a:gd name="connsiteY5" fmla="*/ 1089497 h 1089497"/>
              <a:gd name="connsiteX6" fmla="*/ 9728 w 1070043"/>
              <a:gd name="connsiteY6" fmla="*/ 1089497 h 1089497"/>
              <a:gd name="connsiteX7" fmla="*/ 9728 w 1070043"/>
              <a:gd name="connsiteY7" fmla="*/ 0 h 1089497"/>
              <a:gd name="connsiteX0" fmla="*/ 0 w 1070043"/>
              <a:gd name="connsiteY0" fmla="*/ 9727 h 1089497"/>
              <a:gd name="connsiteX1" fmla="*/ 1060315 w 1070043"/>
              <a:gd name="connsiteY1" fmla="*/ 9727 h 1089497"/>
              <a:gd name="connsiteX2" fmla="*/ 1070042 w 1070043"/>
              <a:gd name="connsiteY2" fmla="*/ 223735 h 1089497"/>
              <a:gd name="connsiteX3" fmla="*/ 651753 w 1070043"/>
              <a:gd name="connsiteY3" fmla="*/ 544748 h 1089497"/>
              <a:gd name="connsiteX4" fmla="*/ 1070043 w 1070043"/>
              <a:gd name="connsiteY4" fmla="*/ 904671 h 1089497"/>
              <a:gd name="connsiteX5" fmla="*/ 1070043 w 1070043"/>
              <a:gd name="connsiteY5" fmla="*/ 1089497 h 1089497"/>
              <a:gd name="connsiteX6" fmla="*/ 9728 w 1070043"/>
              <a:gd name="connsiteY6" fmla="*/ 1089497 h 1089497"/>
              <a:gd name="connsiteX7" fmla="*/ 9728 w 1070043"/>
              <a:gd name="connsiteY7" fmla="*/ 0 h 1089497"/>
              <a:gd name="connsiteX0" fmla="*/ 0 w 1070043"/>
              <a:gd name="connsiteY0" fmla="*/ 9727 h 1089497"/>
              <a:gd name="connsiteX1" fmla="*/ 1060315 w 1070043"/>
              <a:gd name="connsiteY1" fmla="*/ 9727 h 1089497"/>
              <a:gd name="connsiteX2" fmla="*/ 1059369 w 1070043"/>
              <a:gd name="connsiteY2" fmla="*/ 220177 h 1089497"/>
              <a:gd name="connsiteX3" fmla="*/ 651753 w 1070043"/>
              <a:gd name="connsiteY3" fmla="*/ 544748 h 1089497"/>
              <a:gd name="connsiteX4" fmla="*/ 1070043 w 1070043"/>
              <a:gd name="connsiteY4" fmla="*/ 904671 h 1089497"/>
              <a:gd name="connsiteX5" fmla="*/ 1070043 w 1070043"/>
              <a:gd name="connsiteY5" fmla="*/ 1089497 h 1089497"/>
              <a:gd name="connsiteX6" fmla="*/ 9728 w 1070043"/>
              <a:gd name="connsiteY6" fmla="*/ 1089497 h 1089497"/>
              <a:gd name="connsiteX7" fmla="*/ 9728 w 1070043"/>
              <a:gd name="connsiteY7" fmla="*/ 0 h 10894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70043" h="1089497">
                <a:moveTo>
                  <a:pt x="0" y="9727"/>
                </a:moveTo>
                <a:lnTo>
                  <a:pt x="1060315" y="9727"/>
                </a:lnTo>
                <a:cubicBezTo>
                  <a:pt x="1060000" y="79877"/>
                  <a:pt x="1059684" y="150027"/>
                  <a:pt x="1059369" y="220177"/>
                </a:cubicBezTo>
                <a:lnTo>
                  <a:pt x="651753" y="544748"/>
                </a:lnTo>
                <a:lnTo>
                  <a:pt x="1070043" y="904671"/>
                </a:lnTo>
                <a:lnTo>
                  <a:pt x="1070043" y="1089497"/>
                </a:lnTo>
                <a:lnTo>
                  <a:pt x="9728" y="1089497"/>
                </a:lnTo>
                <a:lnTo>
                  <a:pt x="9728" y="0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Ins="360000" rtlCol="0" anchor="ctr"/>
          <a:lstStyle/>
          <a:p>
            <a:pPr algn="ctr"/>
            <a:r>
              <a:rPr lang="en-GB" dirty="0" smtClean="0">
                <a:solidFill>
                  <a:schemeClr val="accent1">
                    <a:lumMod val="75000"/>
                  </a:schemeClr>
                </a:solidFill>
              </a:rPr>
              <a:t>AT</a:t>
            </a:r>
            <a:endParaRPr lang="en-GB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2" name="Freeform 31"/>
          <p:cNvSpPr/>
          <p:nvPr/>
        </p:nvSpPr>
        <p:spPr>
          <a:xfrm>
            <a:off x="6847969" y="356010"/>
            <a:ext cx="1003350" cy="1088741"/>
          </a:xfrm>
          <a:custGeom>
            <a:avLst/>
            <a:gdLst>
              <a:gd name="connsiteX0" fmla="*/ 380704 w 1003350"/>
              <a:gd name="connsiteY0" fmla="*/ 0 h 1088741"/>
              <a:gd name="connsiteX1" fmla="*/ 384262 w 1003350"/>
              <a:gd name="connsiteY1" fmla="*/ 206363 h 1088741"/>
              <a:gd name="connsiteX2" fmla="*/ 0 w 1003350"/>
              <a:gd name="connsiteY2" fmla="*/ 537254 h 1088741"/>
              <a:gd name="connsiteX3" fmla="*/ 380704 w 1003350"/>
              <a:gd name="connsiteY3" fmla="*/ 893052 h 1088741"/>
              <a:gd name="connsiteX4" fmla="*/ 380704 w 1003350"/>
              <a:gd name="connsiteY4" fmla="*/ 1088741 h 1088741"/>
              <a:gd name="connsiteX5" fmla="*/ 1003350 w 1003350"/>
              <a:gd name="connsiteY5" fmla="*/ 1088741 h 1088741"/>
              <a:gd name="connsiteX6" fmla="*/ 1003350 w 1003350"/>
              <a:gd name="connsiteY6" fmla="*/ 10674 h 1088741"/>
              <a:gd name="connsiteX7" fmla="*/ 380704 w 1003350"/>
              <a:gd name="connsiteY7" fmla="*/ 0 h 10887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03350" h="1088741">
                <a:moveTo>
                  <a:pt x="380704" y="0"/>
                </a:moveTo>
                <a:lnTo>
                  <a:pt x="384262" y="206363"/>
                </a:lnTo>
                <a:lnTo>
                  <a:pt x="0" y="537254"/>
                </a:lnTo>
                <a:lnTo>
                  <a:pt x="380704" y="893052"/>
                </a:lnTo>
                <a:lnTo>
                  <a:pt x="380704" y="1088741"/>
                </a:lnTo>
                <a:lnTo>
                  <a:pt x="1003350" y="1088741"/>
                </a:lnTo>
                <a:lnTo>
                  <a:pt x="1003350" y="10674"/>
                </a:lnTo>
                <a:lnTo>
                  <a:pt x="380704" y="0"/>
                </a:ln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24000" rIns="0" rtlCol="0" anchor="ctr"/>
          <a:lstStyle/>
          <a:p>
            <a:pPr algn="ctr"/>
            <a:r>
              <a:rPr lang="en-GB" dirty="0" err="1" smtClean="0"/>
              <a:t>IIa</a:t>
            </a:r>
            <a:endParaRPr lang="en-GB" dirty="0"/>
          </a:p>
        </p:txBody>
      </p:sp>
      <p:sp>
        <p:nvSpPr>
          <p:cNvPr id="33" name="Freeform 32"/>
          <p:cNvSpPr/>
          <p:nvPr/>
        </p:nvSpPr>
        <p:spPr>
          <a:xfrm>
            <a:off x="3450602" y="548852"/>
            <a:ext cx="565719" cy="683131"/>
          </a:xfrm>
          <a:custGeom>
            <a:avLst/>
            <a:gdLst>
              <a:gd name="connsiteX0" fmla="*/ 0 w 565719"/>
              <a:gd name="connsiteY0" fmla="*/ 345123 h 683131"/>
              <a:gd name="connsiteX1" fmla="*/ 409168 w 565719"/>
              <a:gd name="connsiteY1" fmla="*/ 0 h 683131"/>
              <a:gd name="connsiteX2" fmla="*/ 565719 w 565719"/>
              <a:gd name="connsiteY2" fmla="*/ 352239 h 683131"/>
              <a:gd name="connsiteX3" fmla="*/ 384262 w 565719"/>
              <a:gd name="connsiteY3" fmla="*/ 683131 h 683131"/>
              <a:gd name="connsiteX4" fmla="*/ 0 w 565719"/>
              <a:gd name="connsiteY4" fmla="*/ 345123 h 6831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65719" h="683131">
                <a:moveTo>
                  <a:pt x="0" y="345123"/>
                </a:moveTo>
                <a:lnTo>
                  <a:pt x="409168" y="0"/>
                </a:lnTo>
                <a:lnTo>
                  <a:pt x="565719" y="352239"/>
                </a:lnTo>
                <a:lnTo>
                  <a:pt x="384262" y="683131"/>
                </a:lnTo>
                <a:lnTo>
                  <a:pt x="0" y="345123"/>
                </a:ln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Ins="0" rtlCol="0" anchor="ctr"/>
          <a:lstStyle/>
          <a:p>
            <a:pPr algn="ctr"/>
            <a:r>
              <a:rPr lang="en-GB" dirty="0" err="1" smtClean="0"/>
              <a:t>Xa</a:t>
            </a:r>
            <a:endParaRPr lang="en-GB" dirty="0"/>
          </a:p>
        </p:txBody>
      </p:sp>
      <p:sp>
        <p:nvSpPr>
          <p:cNvPr id="74" name="Oval 73"/>
          <p:cNvSpPr/>
          <p:nvPr/>
        </p:nvSpPr>
        <p:spPr>
          <a:xfrm>
            <a:off x="2769553" y="1484630"/>
            <a:ext cx="216024" cy="216024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5" name="Oval 74"/>
          <p:cNvSpPr/>
          <p:nvPr/>
        </p:nvSpPr>
        <p:spPr>
          <a:xfrm>
            <a:off x="2994843" y="1484630"/>
            <a:ext cx="216024" cy="216024"/>
          </a:xfrm>
          <a:prstGeom prst="ellipse">
            <a:avLst/>
          </a:prstGeom>
          <a:solidFill>
            <a:schemeClr val="accent4"/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6" name="Oval 75"/>
          <p:cNvSpPr/>
          <p:nvPr/>
        </p:nvSpPr>
        <p:spPr>
          <a:xfrm>
            <a:off x="3217074" y="1484630"/>
            <a:ext cx="216024" cy="216024"/>
          </a:xfrm>
          <a:prstGeom prst="ellipse">
            <a:avLst/>
          </a:prstGeom>
          <a:solidFill>
            <a:schemeClr val="accent6"/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7" name="Oval 76"/>
          <p:cNvSpPr/>
          <p:nvPr/>
        </p:nvSpPr>
        <p:spPr>
          <a:xfrm>
            <a:off x="3447203" y="1484630"/>
            <a:ext cx="216024" cy="216024"/>
          </a:xfrm>
          <a:prstGeom prst="ellipse">
            <a:avLst/>
          </a:prstGeom>
          <a:solidFill>
            <a:schemeClr val="accent3"/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3" name="Oval 82"/>
          <p:cNvSpPr/>
          <p:nvPr/>
        </p:nvSpPr>
        <p:spPr>
          <a:xfrm>
            <a:off x="5214056" y="941605"/>
            <a:ext cx="216024" cy="21602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4" name="Oval 83"/>
          <p:cNvSpPr/>
          <p:nvPr/>
        </p:nvSpPr>
        <p:spPr>
          <a:xfrm>
            <a:off x="5246261" y="1502836"/>
            <a:ext cx="216024" cy="21602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5" name="Oval 84"/>
          <p:cNvSpPr/>
          <p:nvPr/>
        </p:nvSpPr>
        <p:spPr>
          <a:xfrm>
            <a:off x="5184068" y="1661286"/>
            <a:ext cx="216024" cy="21602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6" name="Oval 85"/>
          <p:cNvSpPr/>
          <p:nvPr/>
        </p:nvSpPr>
        <p:spPr>
          <a:xfrm>
            <a:off x="4747377" y="1661286"/>
            <a:ext cx="216024" cy="21602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7" name="Oval 86"/>
          <p:cNvSpPr/>
          <p:nvPr/>
        </p:nvSpPr>
        <p:spPr>
          <a:xfrm>
            <a:off x="4136358" y="1336013"/>
            <a:ext cx="216024" cy="21602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8" name="Oval 87"/>
          <p:cNvSpPr/>
          <p:nvPr/>
        </p:nvSpPr>
        <p:spPr>
          <a:xfrm>
            <a:off x="5030237" y="1690800"/>
            <a:ext cx="216024" cy="21602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9" name="Oval 88"/>
          <p:cNvSpPr/>
          <p:nvPr/>
        </p:nvSpPr>
        <p:spPr>
          <a:xfrm>
            <a:off x="5246261" y="1112949"/>
            <a:ext cx="216024" cy="21602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2" name="Oval 91"/>
          <p:cNvSpPr/>
          <p:nvPr/>
        </p:nvSpPr>
        <p:spPr>
          <a:xfrm>
            <a:off x="4639365" y="1503983"/>
            <a:ext cx="216024" cy="21602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3" name="Oval 92"/>
          <p:cNvSpPr/>
          <p:nvPr/>
        </p:nvSpPr>
        <p:spPr>
          <a:xfrm>
            <a:off x="4531353" y="1376618"/>
            <a:ext cx="216024" cy="21602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4" name="Oval 93"/>
          <p:cNvSpPr/>
          <p:nvPr/>
        </p:nvSpPr>
        <p:spPr>
          <a:xfrm>
            <a:off x="4345798" y="1334817"/>
            <a:ext cx="216024" cy="21602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5" name="Oval 94"/>
          <p:cNvSpPr/>
          <p:nvPr/>
        </p:nvSpPr>
        <p:spPr>
          <a:xfrm>
            <a:off x="4028346" y="1436985"/>
            <a:ext cx="216024" cy="21602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6" name="Oval 95"/>
          <p:cNvSpPr/>
          <p:nvPr/>
        </p:nvSpPr>
        <p:spPr>
          <a:xfrm>
            <a:off x="4896566" y="1626782"/>
            <a:ext cx="216024" cy="21602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7" name="Oval 96"/>
          <p:cNvSpPr/>
          <p:nvPr/>
        </p:nvSpPr>
        <p:spPr>
          <a:xfrm>
            <a:off x="3837374" y="1481651"/>
            <a:ext cx="216024" cy="21602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8" name="Oval 97"/>
          <p:cNvSpPr/>
          <p:nvPr/>
        </p:nvSpPr>
        <p:spPr>
          <a:xfrm>
            <a:off x="3673974" y="1479629"/>
            <a:ext cx="216024" cy="21602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3" name="Oval 102"/>
          <p:cNvSpPr/>
          <p:nvPr/>
        </p:nvSpPr>
        <p:spPr>
          <a:xfrm>
            <a:off x="6132977" y="1500717"/>
            <a:ext cx="216024" cy="216024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4" name="Oval 103"/>
          <p:cNvSpPr/>
          <p:nvPr/>
        </p:nvSpPr>
        <p:spPr>
          <a:xfrm>
            <a:off x="6358267" y="1500717"/>
            <a:ext cx="216024" cy="216024"/>
          </a:xfrm>
          <a:prstGeom prst="ellipse">
            <a:avLst/>
          </a:prstGeom>
          <a:solidFill>
            <a:schemeClr val="accent4"/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5" name="Oval 104"/>
          <p:cNvSpPr/>
          <p:nvPr/>
        </p:nvSpPr>
        <p:spPr>
          <a:xfrm>
            <a:off x="6580498" y="1500717"/>
            <a:ext cx="216024" cy="216024"/>
          </a:xfrm>
          <a:prstGeom prst="ellipse">
            <a:avLst/>
          </a:prstGeom>
          <a:solidFill>
            <a:schemeClr val="accent6"/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6" name="Oval 105"/>
          <p:cNvSpPr/>
          <p:nvPr/>
        </p:nvSpPr>
        <p:spPr>
          <a:xfrm>
            <a:off x="6810627" y="1500717"/>
            <a:ext cx="216024" cy="216024"/>
          </a:xfrm>
          <a:prstGeom prst="ellipse">
            <a:avLst/>
          </a:prstGeom>
          <a:solidFill>
            <a:schemeClr val="accent3"/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5" name="Oval 114"/>
          <p:cNvSpPr/>
          <p:nvPr/>
        </p:nvSpPr>
        <p:spPr>
          <a:xfrm>
            <a:off x="6841906" y="75543"/>
            <a:ext cx="216024" cy="21602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6" name="Oval 115"/>
          <p:cNvSpPr/>
          <p:nvPr/>
        </p:nvSpPr>
        <p:spPr>
          <a:xfrm>
            <a:off x="7294994" y="92244"/>
            <a:ext cx="216024" cy="21602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7" name="Oval 116"/>
          <p:cNvSpPr/>
          <p:nvPr/>
        </p:nvSpPr>
        <p:spPr>
          <a:xfrm>
            <a:off x="7073032" y="84076"/>
            <a:ext cx="216024" cy="21602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0" name="Oval 119"/>
          <p:cNvSpPr/>
          <p:nvPr/>
        </p:nvSpPr>
        <p:spPr>
          <a:xfrm>
            <a:off x="7521337" y="98182"/>
            <a:ext cx="216024" cy="21602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1" name="Oval 120"/>
          <p:cNvSpPr/>
          <p:nvPr/>
        </p:nvSpPr>
        <p:spPr>
          <a:xfrm>
            <a:off x="7750830" y="106341"/>
            <a:ext cx="216024" cy="21602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2" name="Oval 121"/>
          <p:cNvSpPr/>
          <p:nvPr/>
        </p:nvSpPr>
        <p:spPr>
          <a:xfrm>
            <a:off x="7910880" y="275203"/>
            <a:ext cx="216024" cy="21602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3" name="Oval 122"/>
          <p:cNvSpPr/>
          <p:nvPr/>
        </p:nvSpPr>
        <p:spPr>
          <a:xfrm>
            <a:off x="7917870" y="500677"/>
            <a:ext cx="216024" cy="21602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4" name="Oval 123"/>
          <p:cNvSpPr/>
          <p:nvPr/>
        </p:nvSpPr>
        <p:spPr>
          <a:xfrm>
            <a:off x="7920362" y="724503"/>
            <a:ext cx="216024" cy="21602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5" name="Oval 124"/>
          <p:cNvSpPr/>
          <p:nvPr/>
        </p:nvSpPr>
        <p:spPr>
          <a:xfrm>
            <a:off x="7916645" y="942511"/>
            <a:ext cx="216024" cy="21602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6" name="Oval 125"/>
          <p:cNvSpPr/>
          <p:nvPr/>
        </p:nvSpPr>
        <p:spPr>
          <a:xfrm>
            <a:off x="7912928" y="1161773"/>
            <a:ext cx="216024" cy="21602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7" name="Oval 126"/>
          <p:cNvSpPr/>
          <p:nvPr/>
        </p:nvSpPr>
        <p:spPr>
          <a:xfrm>
            <a:off x="7908716" y="1381514"/>
            <a:ext cx="216024" cy="21602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8" name="Oval 127"/>
          <p:cNvSpPr/>
          <p:nvPr/>
        </p:nvSpPr>
        <p:spPr>
          <a:xfrm>
            <a:off x="7718510" y="1496960"/>
            <a:ext cx="216024" cy="21602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9" name="Freeform 128"/>
          <p:cNvSpPr/>
          <p:nvPr/>
        </p:nvSpPr>
        <p:spPr>
          <a:xfrm>
            <a:off x="6062320" y="347488"/>
            <a:ext cx="1070043" cy="1089497"/>
          </a:xfrm>
          <a:custGeom>
            <a:avLst/>
            <a:gdLst>
              <a:gd name="connsiteX0" fmla="*/ 0 w 1070043"/>
              <a:gd name="connsiteY0" fmla="*/ 9727 h 1089497"/>
              <a:gd name="connsiteX1" fmla="*/ 1060315 w 1070043"/>
              <a:gd name="connsiteY1" fmla="*/ 9727 h 1089497"/>
              <a:gd name="connsiteX2" fmla="*/ 1060315 w 1070043"/>
              <a:gd name="connsiteY2" fmla="*/ 379378 h 1089497"/>
              <a:gd name="connsiteX3" fmla="*/ 768485 w 1070043"/>
              <a:gd name="connsiteY3" fmla="*/ 379378 h 1089497"/>
              <a:gd name="connsiteX4" fmla="*/ 768485 w 1070043"/>
              <a:gd name="connsiteY4" fmla="*/ 719846 h 1089497"/>
              <a:gd name="connsiteX5" fmla="*/ 1070043 w 1070043"/>
              <a:gd name="connsiteY5" fmla="*/ 719846 h 1089497"/>
              <a:gd name="connsiteX6" fmla="*/ 1070043 w 1070043"/>
              <a:gd name="connsiteY6" fmla="*/ 1089497 h 1089497"/>
              <a:gd name="connsiteX7" fmla="*/ 9728 w 1070043"/>
              <a:gd name="connsiteY7" fmla="*/ 1089497 h 1089497"/>
              <a:gd name="connsiteX8" fmla="*/ 9728 w 1070043"/>
              <a:gd name="connsiteY8" fmla="*/ 0 h 1089497"/>
              <a:gd name="connsiteX0" fmla="*/ 0 w 1070043"/>
              <a:gd name="connsiteY0" fmla="*/ 9727 h 1089497"/>
              <a:gd name="connsiteX1" fmla="*/ 1060315 w 1070043"/>
              <a:gd name="connsiteY1" fmla="*/ 9727 h 1089497"/>
              <a:gd name="connsiteX2" fmla="*/ 1060315 w 1070043"/>
              <a:gd name="connsiteY2" fmla="*/ 379378 h 1089497"/>
              <a:gd name="connsiteX3" fmla="*/ 768485 w 1070043"/>
              <a:gd name="connsiteY3" fmla="*/ 379378 h 1089497"/>
              <a:gd name="connsiteX4" fmla="*/ 1070043 w 1070043"/>
              <a:gd name="connsiteY4" fmla="*/ 719846 h 1089497"/>
              <a:gd name="connsiteX5" fmla="*/ 1070043 w 1070043"/>
              <a:gd name="connsiteY5" fmla="*/ 1089497 h 1089497"/>
              <a:gd name="connsiteX6" fmla="*/ 9728 w 1070043"/>
              <a:gd name="connsiteY6" fmla="*/ 1089497 h 1089497"/>
              <a:gd name="connsiteX7" fmla="*/ 9728 w 1070043"/>
              <a:gd name="connsiteY7" fmla="*/ 0 h 1089497"/>
              <a:gd name="connsiteX0" fmla="*/ 0 w 1070043"/>
              <a:gd name="connsiteY0" fmla="*/ 9727 h 1089497"/>
              <a:gd name="connsiteX1" fmla="*/ 1060315 w 1070043"/>
              <a:gd name="connsiteY1" fmla="*/ 9727 h 1089497"/>
              <a:gd name="connsiteX2" fmla="*/ 1060315 w 1070043"/>
              <a:gd name="connsiteY2" fmla="*/ 379378 h 1089497"/>
              <a:gd name="connsiteX3" fmla="*/ 651753 w 1070043"/>
              <a:gd name="connsiteY3" fmla="*/ 544748 h 1089497"/>
              <a:gd name="connsiteX4" fmla="*/ 1070043 w 1070043"/>
              <a:gd name="connsiteY4" fmla="*/ 719846 h 1089497"/>
              <a:gd name="connsiteX5" fmla="*/ 1070043 w 1070043"/>
              <a:gd name="connsiteY5" fmla="*/ 1089497 h 1089497"/>
              <a:gd name="connsiteX6" fmla="*/ 9728 w 1070043"/>
              <a:gd name="connsiteY6" fmla="*/ 1089497 h 1089497"/>
              <a:gd name="connsiteX7" fmla="*/ 9728 w 1070043"/>
              <a:gd name="connsiteY7" fmla="*/ 0 h 1089497"/>
              <a:gd name="connsiteX0" fmla="*/ 0 w 1070043"/>
              <a:gd name="connsiteY0" fmla="*/ 9727 h 1089497"/>
              <a:gd name="connsiteX1" fmla="*/ 1060315 w 1070043"/>
              <a:gd name="connsiteY1" fmla="*/ 9727 h 1089497"/>
              <a:gd name="connsiteX2" fmla="*/ 1070042 w 1070043"/>
              <a:gd name="connsiteY2" fmla="*/ 223735 h 1089497"/>
              <a:gd name="connsiteX3" fmla="*/ 651753 w 1070043"/>
              <a:gd name="connsiteY3" fmla="*/ 544748 h 1089497"/>
              <a:gd name="connsiteX4" fmla="*/ 1070043 w 1070043"/>
              <a:gd name="connsiteY4" fmla="*/ 719846 h 1089497"/>
              <a:gd name="connsiteX5" fmla="*/ 1070043 w 1070043"/>
              <a:gd name="connsiteY5" fmla="*/ 1089497 h 1089497"/>
              <a:gd name="connsiteX6" fmla="*/ 9728 w 1070043"/>
              <a:gd name="connsiteY6" fmla="*/ 1089497 h 1089497"/>
              <a:gd name="connsiteX7" fmla="*/ 9728 w 1070043"/>
              <a:gd name="connsiteY7" fmla="*/ 0 h 1089497"/>
              <a:gd name="connsiteX0" fmla="*/ 0 w 1070043"/>
              <a:gd name="connsiteY0" fmla="*/ 9727 h 1089497"/>
              <a:gd name="connsiteX1" fmla="*/ 1060315 w 1070043"/>
              <a:gd name="connsiteY1" fmla="*/ 9727 h 1089497"/>
              <a:gd name="connsiteX2" fmla="*/ 1070042 w 1070043"/>
              <a:gd name="connsiteY2" fmla="*/ 223735 h 1089497"/>
              <a:gd name="connsiteX3" fmla="*/ 651753 w 1070043"/>
              <a:gd name="connsiteY3" fmla="*/ 544748 h 1089497"/>
              <a:gd name="connsiteX4" fmla="*/ 1070043 w 1070043"/>
              <a:gd name="connsiteY4" fmla="*/ 904671 h 1089497"/>
              <a:gd name="connsiteX5" fmla="*/ 1070043 w 1070043"/>
              <a:gd name="connsiteY5" fmla="*/ 1089497 h 1089497"/>
              <a:gd name="connsiteX6" fmla="*/ 9728 w 1070043"/>
              <a:gd name="connsiteY6" fmla="*/ 1089497 h 1089497"/>
              <a:gd name="connsiteX7" fmla="*/ 9728 w 1070043"/>
              <a:gd name="connsiteY7" fmla="*/ 0 h 1089497"/>
              <a:gd name="connsiteX0" fmla="*/ 0 w 1070043"/>
              <a:gd name="connsiteY0" fmla="*/ 9727 h 1089497"/>
              <a:gd name="connsiteX1" fmla="*/ 1060315 w 1070043"/>
              <a:gd name="connsiteY1" fmla="*/ 9727 h 1089497"/>
              <a:gd name="connsiteX2" fmla="*/ 1059369 w 1070043"/>
              <a:gd name="connsiteY2" fmla="*/ 220177 h 1089497"/>
              <a:gd name="connsiteX3" fmla="*/ 651753 w 1070043"/>
              <a:gd name="connsiteY3" fmla="*/ 544748 h 1089497"/>
              <a:gd name="connsiteX4" fmla="*/ 1070043 w 1070043"/>
              <a:gd name="connsiteY4" fmla="*/ 904671 h 1089497"/>
              <a:gd name="connsiteX5" fmla="*/ 1070043 w 1070043"/>
              <a:gd name="connsiteY5" fmla="*/ 1089497 h 1089497"/>
              <a:gd name="connsiteX6" fmla="*/ 9728 w 1070043"/>
              <a:gd name="connsiteY6" fmla="*/ 1089497 h 1089497"/>
              <a:gd name="connsiteX7" fmla="*/ 9728 w 1070043"/>
              <a:gd name="connsiteY7" fmla="*/ 0 h 10894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70043" h="1089497">
                <a:moveTo>
                  <a:pt x="0" y="9727"/>
                </a:moveTo>
                <a:lnTo>
                  <a:pt x="1060315" y="9727"/>
                </a:lnTo>
                <a:cubicBezTo>
                  <a:pt x="1060000" y="79877"/>
                  <a:pt x="1059684" y="150027"/>
                  <a:pt x="1059369" y="220177"/>
                </a:cubicBezTo>
                <a:lnTo>
                  <a:pt x="651753" y="544748"/>
                </a:lnTo>
                <a:lnTo>
                  <a:pt x="1070043" y="904671"/>
                </a:lnTo>
                <a:lnTo>
                  <a:pt x="1070043" y="1089497"/>
                </a:lnTo>
                <a:lnTo>
                  <a:pt x="9728" y="1089497"/>
                </a:lnTo>
                <a:lnTo>
                  <a:pt x="9728" y="0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Ins="360000" rtlCol="0" anchor="ctr"/>
          <a:lstStyle/>
          <a:p>
            <a:pPr algn="ctr"/>
            <a:r>
              <a:rPr lang="en-GB" dirty="0" smtClean="0">
                <a:solidFill>
                  <a:schemeClr val="accent1">
                    <a:lumMod val="75000"/>
                  </a:schemeClr>
                </a:solidFill>
              </a:rPr>
              <a:t>AT</a:t>
            </a:r>
            <a:endParaRPr lang="en-GB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31" name="Oval 130"/>
          <p:cNvSpPr/>
          <p:nvPr/>
        </p:nvSpPr>
        <p:spPr>
          <a:xfrm>
            <a:off x="7502486" y="1500717"/>
            <a:ext cx="216024" cy="21602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2" name="Freeform 131"/>
          <p:cNvSpPr/>
          <p:nvPr/>
        </p:nvSpPr>
        <p:spPr>
          <a:xfrm>
            <a:off x="179512" y="2874415"/>
            <a:ext cx="1070043" cy="1089497"/>
          </a:xfrm>
          <a:custGeom>
            <a:avLst/>
            <a:gdLst>
              <a:gd name="connsiteX0" fmla="*/ 0 w 1070043"/>
              <a:gd name="connsiteY0" fmla="*/ 9727 h 1089497"/>
              <a:gd name="connsiteX1" fmla="*/ 1060315 w 1070043"/>
              <a:gd name="connsiteY1" fmla="*/ 9727 h 1089497"/>
              <a:gd name="connsiteX2" fmla="*/ 1060315 w 1070043"/>
              <a:gd name="connsiteY2" fmla="*/ 379378 h 1089497"/>
              <a:gd name="connsiteX3" fmla="*/ 768485 w 1070043"/>
              <a:gd name="connsiteY3" fmla="*/ 379378 h 1089497"/>
              <a:gd name="connsiteX4" fmla="*/ 768485 w 1070043"/>
              <a:gd name="connsiteY4" fmla="*/ 719846 h 1089497"/>
              <a:gd name="connsiteX5" fmla="*/ 1070043 w 1070043"/>
              <a:gd name="connsiteY5" fmla="*/ 719846 h 1089497"/>
              <a:gd name="connsiteX6" fmla="*/ 1070043 w 1070043"/>
              <a:gd name="connsiteY6" fmla="*/ 1089497 h 1089497"/>
              <a:gd name="connsiteX7" fmla="*/ 9728 w 1070043"/>
              <a:gd name="connsiteY7" fmla="*/ 1089497 h 1089497"/>
              <a:gd name="connsiteX8" fmla="*/ 9728 w 1070043"/>
              <a:gd name="connsiteY8" fmla="*/ 0 h 10894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70043" h="1089497">
                <a:moveTo>
                  <a:pt x="0" y="9727"/>
                </a:moveTo>
                <a:lnTo>
                  <a:pt x="1060315" y="9727"/>
                </a:lnTo>
                <a:lnTo>
                  <a:pt x="1060315" y="379378"/>
                </a:lnTo>
                <a:lnTo>
                  <a:pt x="768485" y="379378"/>
                </a:lnTo>
                <a:lnTo>
                  <a:pt x="768485" y="719846"/>
                </a:lnTo>
                <a:lnTo>
                  <a:pt x="1070043" y="719846"/>
                </a:lnTo>
                <a:lnTo>
                  <a:pt x="1070043" y="1089497"/>
                </a:lnTo>
                <a:lnTo>
                  <a:pt x="9728" y="1089497"/>
                </a:lnTo>
                <a:lnTo>
                  <a:pt x="9728" y="0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Ins="252000" rtlCol="0" anchor="ctr"/>
          <a:lstStyle/>
          <a:p>
            <a:pPr algn="ctr"/>
            <a:r>
              <a:rPr lang="en-GB" dirty="0" smtClean="0">
                <a:solidFill>
                  <a:schemeClr val="accent1">
                    <a:lumMod val="75000"/>
                  </a:schemeClr>
                </a:solidFill>
              </a:rPr>
              <a:t>AT</a:t>
            </a:r>
            <a:endParaRPr lang="en-GB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33" name="Freeform 132"/>
          <p:cNvSpPr/>
          <p:nvPr/>
        </p:nvSpPr>
        <p:spPr>
          <a:xfrm>
            <a:off x="2609930" y="2880616"/>
            <a:ext cx="1070043" cy="1089497"/>
          </a:xfrm>
          <a:custGeom>
            <a:avLst/>
            <a:gdLst>
              <a:gd name="connsiteX0" fmla="*/ 0 w 1070043"/>
              <a:gd name="connsiteY0" fmla="*/ 9727 h 1089497"/>
              <a:gd name="connsiteX1" fmla="*/ 1060315 w 1070043"/>
              <a:gd name="connsiteY1" fmla="*/ 9727 h 1089497"/>
              <a:gd name="connsiteX2" fmla="*/ 1060315 w 1070043"/>
              <a:gd name="connsiteY2" fmla="*/ 379378 h 1089497"/>
              <a:gd name="connsiteX3" fmla="*/ 768485 w 1070043"/>
              <a:gd name="connsiteY3" fmla="*/ 379378 h 1089497"/>
              <a:gd name="connsiteX4" fmla="*/ 768485 w 1070043"/>
              <a:gd name="connsiteY4" fmla="*/ 719846 h 1089497"/>
              <a:gd name="connsiteX5" fmla="*/ 1070043 w 1070043"/>
              <a:gd name="connsiteY5" fmla="*/ 719846 h 1089497"/>
              <a:gd name="connsiteX6" fmla="*/ 1070043 w 1070043"/>
              <a:gd name="connsiteY6" fmla="*/ 1089497 h 1089497"/>
              <a:gd name="connsiteX7" fmla="*/ 9728 w 1070043"/>
              <a:gd name="connsiteY7" fmla="*/ 1089497 h 1089497"/>
              <a:gd name="connsiteX8" fmla="*/ 9728 w 1070043"/>
              <a:gd name="connsiteY8" fmla="*/ 0 h 1089497"/>
              <a:gd name="connsiteX0" fmla="*/ 0 w 1070043"/>
              <a:gd name="connsiteY0" fmla="*/ 9727 h 1089497"/>
              <a:gd name="connsiteX1" fmla="*/ 1060315 w 1070043"/>
              <a:gd name="connsiteY1" fmla="*/ 9727 h 1089497"/>
              <a:gd name="connsiteX2" fmla="*/ 1060315 w 1070043"/>
              <a:gd name="connsiteY2" fmla="*/ 379378 h 1089497"/>
              <a:gd name="connsiteX3" fmla="*/ 768485 w 1070043"/>
              <a:gd name="connsiteY3" fmla="*/ 379378 h 1089497"/>
              <a:gd name="connsiteX4" fmla="*/ 1070043 w 1070043"/>
              <a:gd name="connsiteY4" fmla="*/ 719846 h 1089497"/>
              <a:gd name="connsiteX5" fmla="*/ 1070043 w 1070043"/>
              <a:gd name="connsiteY5" fmla="*/ 1089497 h 1089497"/>
              <a:gd name="connsiteX6" fmla="*/ 9728 w 1070043"/>
              <a:gd name="connsiteY6" fmla="*/ 1089497 h 1089497"/>
              <a:gd name="connsiteX7" fmla="*/ 9728 w 1070043"/>
              <a:gd name="connsiteY7" fmla="*/ 0 h 1089497"/>
              <a:gd name="connsiteX0" fmla="*/ 0 w 1070043"/>
              <a:gd name="connsiteY0" fmla="*/ 9727 h 1089497"/>
              <a:gd name="connsiteX1" fmla="*/ 1060315 w 1070043"/>
              <a:gd name="connsiteY1" fmla="*/ 9727 h 1089497"/>
              <a:gd name="connsiteX2" fmla="*/ 1060315 w 1070043"/>
              <a:gd name="connsiteY2" fmla="*/ 379378 h 1089497"/>
              <a:gd name="connsiteX3" fmla="*/ 651753 w 1070043"/>
              <a:gd name="connsiteY3" fmla="*/ 544748 h 1089497"/>
              <a:gd name="connsiteX4" fmla="*/ 1070043 w 1070043"/>
              <a:gd name="connsiteY4" fmla="*/ 719846 h 1089497"/>
              <a:gd name="connsiteX5" fmla="*/ 1070043 w 1070043"/>
              <a:gd name="connsiteY5" fmla="*/ 1089497 h 1089497"/>
              <a:gd name="connsiteX6" fmla="*/ 9728 w 1070043"/>
              <a:gd name="connsiteY6" fmla="*/ 1089497 h 1089497"/>
              <a:gd name="connsiteX7" fmla="*/ 9728 w 1070043"/>
              <a:gd name="connsiteY7" fmla="*/ 0 h 1089497"/>
              <a:gd name="connsiteX0" fmla="*/ 0 w 1070043"/>
              <a:gd name="connsiteY0" fmla="*/ 9727 h 1089497"/>
              <a:gd name="connsiteX1" fmla="*/ 1060315 w 1070043"/>
              <a:gd name="connsiteY1" fmla="*/ 9727 h 1089497"/>
              <a:gd name="connsiteX2" fmla="*/ 1070042 w 1070043"/>
              <a:gd name="connsiteY2" fmla="*/ 223735 h 1089497"/>
              <a:gd name="connsiteX3" fmla="*/ 651753 w 1070043"/>
              <a:gd name="connsiteY3" fmla="*/ 544748 h 1089497"/>
              <a:gd name="connsiteX4" fmla="*/ 1070043 w 1070043"/>
              <a:gd name="connsiteY4" fmla="*/ 719846 h 1089497"/>
              <a:gd name="connsiteX5" fmla="*/ 1070043 w 1070043"/>
              <a:gd name="connsiteY5" fmla="*/ 1089497 h 1089497"/>
              <a:gd name="connsiteX6" fmla="*/ 9728 w 1070043"/>
              <a:gd name="connsiteY6" fmla="*/ 1089497 h 1089497"/>
              <a:gd name="connsiteX7" fmla="*/ 9728 w 1070043"/>
              <a:gd name="connsiteY7" fmla="*/ 0 h 1089497"/>
              <a:gd name="connsiteX0" fmla="*/ 0 w 1070043"/>
              <a:gd name="connsiteY0" fmla="*/ 9727 h 1089497"/>
              <a:gd name="connsiteX1" fmla="*/ 1060315 w 1070043"/>
              <a:gd name="connsiteY1" fmla="*/ 9727 h 1089497"/>
              <a:gd name="connsiteX2" fmla="*/ 1070042 w 1070043"/>
              <a:gd name="connsiteY2" fmla="*/ 223735 h 1089497"/>
              <a:gd name="connsiteX3" fmla="*/ 651753 w 1070043"/>
              <a:gd name="connsiteY3" fmla="*/ 544748 h 1089497"/>
              <a:gd name="connsiteX4" fmla="*/ 1070043 w 1070043"/>
              <a:gd name="connsiteY4" fmla="*/ 904671 h 1089497"/>
              <a:gd name="connsiteX5" fmla="*/ 1070043 w 1070043"/>
              <a:gd name="connsiteY5" fmla="*/ 1089497 h 1089497"/>
              <a:gd name="connsiteX6" fmla="*/ 9728 w 1070043"/>
              <a:gd name="connsiteY6" fmla="*/ 1089497 h 1089497"/>
              <a:gd name="connsiteX7" fmla="*/ 9728 w 1070043"/>
              <a:gd name="connsiteY7" fmla="*/ 0 h 1089497"/>
              <a:gd name="connsiteX0" fmla="*/ 0 w 1070043"/>
              <a:gd name="connsiteY0" fmla="*/ 9727 h 1089497"/>
              <a:gd name="connsiteX1" fmla="*/ 1060315 w 1070043"/>
              <a:gd name="connsiteY1" fmla="*/ 9727 h 1089497"/>
              <a:gd name="connsiteX2" fmla="*/ 1059369 w 1070043"/>
              <a:gd name="connsiteY2" fmla="*/ 220177 h 1089497"/>
              <a:gd name="connsiteX3" fmla="*/ 651753 w 1070043"/>
              <a:gd name="connsiteY3" fmla="*/ 544748 h 1089497"/>
              <a:gd name="connsiteX4" fmla="*/ 1070043 w 1070043"/>
              <a:gd name="connsiteY4" fmla="*/ 904671 h 1089497"/>
              <a:gd name="connsiteX5" fmla="*/ 1070043 w 1070043"/>
              <a:gd name="connsiteY5" fmla="*/ 1089497 h 1089497"/>
              <a:gd name="connsiteX6" fmla="*/ 9728 w 1070043"/>
              <a:gd name="connsiteY6" fmla="*/ 1089497 h 1089497"/>
              <a:gd name="connsiteX7" fmla="*/ 9728 w 1070043"/>
              <a:gd name="connsiteY7" fmla="*/ 0 h 10894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70043" h="1089497">
                <a:moveTo>
                  <a:pt x="0" y="9727"/>
                </a:moveTo>
                <a:lnTo>
                  <a:pt x="1060315" y="9727"/>
                </a:lnTo>
                <a:cubicBezTo>
                  <a:pt x="1060000" y="79877"/>
                  <a:pt x="1059684" y="150027"/>
                  <a:pt x="1059369" y="220177"/>
                </a:cubicBezTo>
                <a:lnTo>
                  <a:pt x="651753" y="544748"/>
                </a:lnTo>
                <a:lnTo>
                  <a:pt x="1070043" y="904671"/>
                </a:lnTo>
                <a:lnTo>
                  <a:pt x="1070043" y="1089497"/>
                </a:lnTo>
                <a:lnTo>
                  <a:pt x="9728" y="1089497"/>
                </a:lnTo>
                <a:lnTo>
                  <a:pt x="9728" y="0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Ins="360000" rtlCol="0" anchor="ctr"/>
          <a:lstStyle/>
          <a:p>
            <a:pPr algn="ctr"/>
            <a:r>
              <a:rPr lang="en-GB" dirty="0" smtClean="0">
                <a:solidFill>
                  <a:schemeClr val="accent1">
                    <a:lumMod val="75000"/>
                  </a:schemeClr>
                </a:solidFill>
              </a:rPr>
              <a:t>AT</a:t>
            </a:r>
            <a:endParaRPr lang="en-GB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34" name="Freeform 133"/>
          <p:cNvSpPr/>
          <p:nvPr/>
        </p:nvSpPr>
        <p:spPr>
          <a:xfrm>
            <a:off x="6932187" y="2882937"/>
            <a:ext cx="1003350" cy="1088741"/>
          </a:xfrm>
          <a:custGeom>
            <a:avLst/>
            <a:gdLst>
              <a:gd name="connsiteX0" fmla="*/ 380704 w 1003350"/>
              <a:gd name="connsiteY0" fmla="*/ 0 h 1088741"/>
              <a:gd name="connsiteX1" fmla="*/ 384262 w 1003350"/>
              <a:gd name="connsiteY1" fmla="*/ 206363 h 1088741"/>
              <a:gd name="connsiteX2" fmla="*/ 0 w 1003350"/>
              <a:gd name="connsiteY2" fmla="*/ 537254 h 1088741"/>
              <a:gd name="connsiteX3" fmla="*/ 380704 w 1003350"/>
              <a:gd name="connsiteY3" fmla="*/ 893052 h 1088741"/>
              <a:gd name="connsiteX4" fmla="*/ 380704 w 1003350"/>
              <a:gd name="connsiteY4" fmla="*/ 1088741 h 1088741"/>
              <a:gd name="connsiteX5" fmla="*/ 1003350 w 1003350"/>
              <a:gd name="connsiteY5" fmla="*/ 1088741 h 1088741"/>
              <a:gd name="connsiteX6" fmla="*/ 1003350 w 1003350"/>
              <a:gd name="connsiteY6" fmla="*/ 10674 h 1088741"/>
              <a:gd name="connsiteX7" fmla="*/ 380704 w 1003350"/>
              <a:gd name="connsiteY7" fmla="*/ 0 h 10887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03350" h="1088741">
                <a:moveTo>
                  <a:pt x="380704" y="0"/>
                </a:moveTo>
                <a:lnTo>
                  <a:pt x="384262" y="206363"/>
                </a:lnTo>
                <a:lnTo>
                  <a:pt x="0" y="537254"/>
                </a:lnTo>
                <a:lnTo>
                  <a:pt x="380704" y="893052"/>
                </a:lnTo>
                <a:lnTo>
                  <a:pt x="380704" y="1088741"/>
                </a:lnTo>
                <a:lnTo>
                  <a:pt x="1003350" y="1088741"/>
                </a:lnTo>
                <a:lnTo>
                  <a:pt x="1003350" y="10674"/>
                </a:lnTo>
                <a:lnTo>
                  <a:pt x="380704" y="0"/>
                </a:ln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24000" rIns="0" rtlCol="0" anchor="ctr"/>
          <a:lstStyle/>
          <a:p>
            <a:pPr algn="ctr"/>
            <a:r>
              <a:rPr lang="en-GB" dirty="0" err="1" smtClean="0"/>
              <a:t>IIa</a:t>
            </a:r>
            <a:endParaRPr lang="en-GB" dirty="0"/>
          </a:p>
        </p:txBody>
      </p:sp>
      <p:sp>
        <p:nvSpPr>
          <p:cNvPr id="135" name="Freeform 134"/>
          <p:cNvSpPr/>
          <p:nvPr/>
        </p:nvSpPr>
        <p:spPr>
          <a:xfrm>
            <a:off x="3377891" y="3085379"/>
            <a:ext cx="565719" cy="683131"/>
          </a:xfrm>
          <a:custGeom>
            <a:avLst/>
            <a:gdLst>
              <a:gd name="connsiteX0" fmla="*/ 0 w 565719"/>
              <a:gd name="connsiteY0" fmla="*/ 345123 h 683131"/>
              <a:gd name="connsiteX1" fmla="*/ 409168 w 565719"/>
              <a:gd name="connsiteY1" fmla="*/ 0 h 683131"/>
              <a:gd name="connsiteX2" fmla="*/ 565719 w 565719"/>
              <a:gd name="connsiteY2" fmla="*/ 352239 h 683131"/>
              <a:gd name="connsiteX3" fmla="*/ 384262 w 565719"/>
              <a:gd name="connsiteY3" fmla="*/ 683131 h 683131"/>
              <a:gd name="connsiteX4" fmla="*/ 0 w 565719"/>
              <a:gd name="connsiteY4" fmla="*/ 345123 h 6831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65719" h="683131">
                <a:moveTo>
                  <a:pt x="0" y="345123"/>
                </a:moveTo>
                <a:lnTo>
                  <a:pt x="409168" y="0"/>
                </a:lnTo>
                <a:lnTo>
                  <a:pt x="565719" y="352239"/>
                </a:lnTo>
                <a:lnTo>
                  <a:pt x="384262" y="683131"/>
                </a:lnTo>
                <a:lnTo>
                  <a:pt x="0" y="345123"/>
                </a:ln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Ins="0" rtlCol="0" anchor="ctr"/>
          <a:lstStyle/>
          <a:p>
            <a:pPr algn="ctr"/>
            <a:r>
              <a:rPr lang="en-GB" dirty="0" err="1" smtClean="0"/>
              <a:t>Xa</a:t>
            </a:r>
            <a:endParaRPr lang="en-GB" dirty="0"/>
          </a:p>
        </p:txBody>
      </p:sp>
      <p:sp>
        <p:nvSpPr>
          <p:cNvPr id="136" name="Freeform 135"/>
          <p:cNvSpPr/>
          <p:nvPr/>
        </p:nvSpPr>
        <p:spPr>
          <a:xfrm>
            <a:off x="6012160" y="2874415"/>
            <a:ext cx="1070043" cy="1089497"/>
          </a:xfrm>
          <a:custGeom>
            <a:avLst/>
            <a:gdLst>
              <a:gd name="connsiteX0" fmla="*/ 0 w 1070043"/>
              <a:gd name="connsiteY0" fmla="*/ 9727 h 1089497"/>
              <a:gd name="connsiteX1" fmla="*/ 1060315 w 1070043"/>
              <a:gd name="connsiteY1" fmla="*/ 9727 h 1089497"/>
              <a:gd name="connsiteX2" fmla="*/ 1060315 w 1070043"/>
              <a:gd name="connsiteY2" fmla="*/ 379378 h 1089497"/>
              <a:gd name="connsiteX3" fmla="*/ 768485 w 1070043"/>
              <a:gd name="connsiteY3" fmla="*/ 379378 h 1089497"/>
              <a:gd name="connsiteX4" fmla="*/ 768485 w 1070043"/>
              <a:gd name="connsiteY4" fmla="*/ 719846 h 1089497"/>
              <a:gd name="connsiteX5" fmla="*/ 1070043 w 1070043"/>
              <a:gd name="connsiteY5" fmla="*/ 719846 h 1089497"/>
              <a:gd name="connsiteX6" fmla="*/ 1070043 w 1070043"/>
              <a:gd name="connsiteY6" fmla="*/ 1089497 h 1089497"/>
              <a:gd name="connsiteX7" fmla="*/ 9728 w 1070043"/>
              <a:gd name="connsiteY7" fmla="*/ 1089497 h 1089497"/>
              <a:gd name="connsiteX8" fmla="*/ 9728 w 1070043"/>
              <a:gd name="connsiteY8" fmla="*/ 0 h 1089497"/>
              <a:gd name="connsiteX0" fmla="*/ 0 w 1070043"/>
              <a:gd name="connsiteY0" fmla="*/ 9727 h 1089497"/>
              <a:gd name="connsiteX1" fmla="*/ 1060315 w 1070043"/>
              <a:gd name="connsiteY1" fmla="*/ 9727 h 1089497"/>
              <a:gd name="connsiteX2" fmla="*/ 1060315 w 1070043"/>
              <a:gd name="connsiteY2" fmla="*/ 379378 h 1089497"/>
              <a:gd name="connsiteX3" fmla="*/ 768485 w 1070043"/>
              <a:gd name="connsiteY3" fmla="*/ 379378 h 1089497"/>
              <a:gd name="connsiteX4" fmla="*/ 1070043 w 1070043"/>
              <a:gd name="connsiteY4" fmla="*/ 719846 h 1089497"/>
              <a:gd name="connsiteX5" fmla="*/ 1070043 w 1070043"/>
              <a:gd name="connsiteY5" fmla="*/ 1089497 h 1089497"/>
              <a:gd name="connsiteX6" fmla="*/ 9728 w 1070043"/>
              <a:gd name="connsiteY6" fmla="*/ 1089497 h 1089497"/>
              <a:gd name="connsiteX7" fmla="*/ 9728 w 1070043"/>
              <a:gd name="connsiteY7" fmla="*/ 0 h 1089497"/>
              <a:gd name="connsiteX0" fmla="*/ 0 w 1070043"/>
              <a:gd name="connsiteY0" fmla="*/ 9727 h 1089497"/>
              <a:gd name="connsiteX1" fmla="*/ 1060315 w 1070043"/>
              <a:gd name="connsiteY1" fmla="*/ 9727 h 1089497"/>
              <a:gd name="connsiteX2" fmla="*/ 1060315 w 1070043"/>
              <a:gd name="connsiteY2" fmla="*/ 379378 h 1089497"/>
              <a:gd name="connsiteX3" fmla="*/ 651753 w 1070043"/>
              <a:gd name="connsiteY3" fmla="*/ 544748 h 1089497"/>
              <a:gd name="connsiteX4" fmla="*/ 1070043 w 1070043"/>
              <a:gd name="connsiteY4" fmla="*/ 719846 h 1089497"/>
              <a:gd name="connsiteX5" fmla="*/ 1070043 w 1070043"/>
              <a:gd name="connsiteY5" fmla="*/ 1089497 h 1089497"/>
              <a:gd name="connsiteX6" fmla="*/ 9728 w 1070043"/>
              <a:gd name="connsiteY6" fmla="*/ 1089497 h 1089497"/>
              <a:gd name="connsiteX7" fmla="*/ 9728 w 1070043"/>
              <a:gd name="connsiteY7" fmla="*/ 0 h 1089497"/>
              <a:gd name="connsiteX0" fmla="*/ 0 w 1070043"/>
              <a:gd name="connsiteY0" fmla="*/ 9727 h 1089497"/>
              <a:gd name="connsiteX1" fmla="*/ 1060315 w 1070043"/>
              <a:gd name="connsiteY1" fmla="*/ 9727 h 1089497"/>
              <a:gd name="connsiteX2" fmla="*/ 1070042 w 1070043"/>
              <a:gd name="connsiteY2" fmla="*/ 223735 h 1089497"/>
              <a:gd name="connsiteX3" fmla="*/ 651753 w 1070043"/>
              <a:gd name="connsiteY3" fmla="*/ 544748 h 1089497"/>
              <a:gd name="connsiteX4" fmla="*/ 1070043 w 1070043"/>
              <a:gd name="connsiteY4" fmla="*/ 719846 h 1089497"/>
              <a:gd name="connsiteX5" fmla="*/ 1070043 w 1070043"/>
              <a:gd name="connsiteY5" fmla="*/ 1089497 h 1089497"/>
              <a:gd name="connsiteX6" fmla="*/ 9728 w 1070043"/>
              <a:gd name="connsiteY6" fmla="*/ 1089497 h 1089497"/>
              <a:gd name="connsiteX7" fmla="*/ 9728 w 1070043"/>
              <a:gd name="connsiteY7" fmla="*/ 0 h 1089497"/>
              <a:gd name="connsiteX0" fmla="*/ 0 w 1070043"/>
              <a:gd name="connsiteY0" fmla="*/ 9727 h 1089497"/>
              <a:gd name="connsiteX1" fmla="*/ 1060315 w 1070043"/>
              <a:gd name="connsiteY1" fmla="*/ 9727 h 1089497"/>
              <a:gd name="connsiteX2" fmla="*/ 1070042 w 1070043"/>
              <a:gd name="connsiteY2" fmla="*/ 223735 h 1089497"/>
              <a:gd name="connsiteX3" fmla="*/ 651753 w 1070043"/>
              <a:gd name="connsiteY3" fmla="*/ 544748 h 1089497"/>
              <a:gd name="connsiteX4" fmla="*/ 1070043 w 1070043"/>
              <a:gd name="connsiteY4" fmla="*/ 904671 h 1089497"/>
              <a:gd name="connsiteX5" fmla="*/ 1070043 w 1070043"/>
              <a:gd name="connsiteY5" fmla="*/ 1089497 h 1089497"/>
              <a:gd name="connsiteX6" fmla="*/ 9728 w 1070043"/>
              <a:gd name="connsiteY6" fmla="*/ 1089497 h 1089497"/>
              <a:gd name="connsiteX7" fmla="*/ 9728 w 1070043"/>
              <a:gd name="connsiteY7" fmla="*/ 0 h 1089497"/>
              <a:gd name="connsiteX0" fmla="*/ 0 w 1070043"/>
              <a:gd name="connsiteY0" fmla="*/ 9727 h 1089497"/>
              <a:gd name="connsiteX1" fmla="*/ 1060315 w 1070043"/>
              <a:gd name="connsiteY1" fmla="*/ 9727 h 1089497"/>
              <a:gd name="connsiteX2" fmla="*/ 1059369 w 1070043"/>
              <a:gd name="connsiteY2" fmla="*/ 220177 h 1089497"/>
              <a:gd name="connsiteX3" fmla="*/ 651753 w 1070043"/>
              <a:gd name="connsiteY3" fmla="*/ 544748 h 1089497"/>
              <a:gd name="connsiteX4" fmla="*/ 1070043 w 1070043"/>
              <a:gd name="connsiteY4" fmla="*/ 904671 h 1089497"/>
              <a:gd name="connsiteX5" fmla="*/ 1070043 w 1070043"/>
              <a:gd name="connsiteY5" fmla="*/ 1089497 h 1089497"/>
              <a:gd name="connsiteX6" fmla="*/ 9728 w 1070043"/>
              <a:gd name="connsiteY6" fmla="*/ 1089497 h 1089497"/>
              <a:gd name="connsiteX7" fmla="*/ 9728 w 1070043"/>
              <a:gd name="connsiteY7" fmla="*/ 0 h 10894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70043" h="1089497">
                <a:moveTo>
                  <a:pt x="0" y="9727"/>
                </a:moveTo>
                <a:lnTo>
                  <a:pt x="1060315" y="9727"/>
                </a:lnTo>
                <a:cubicBezTo>
                  <a:pt x="1060000" y="79877"/>
                  <a:pt x="1059684" y="150027"/>
                  <a:pt x="1059369" y="220177"/>
                </a:cubicBezTo>
                <a:lnTo>
                  <a:pt x="651753" y="544748"/>
                </a:lnTo>
                <a:lnTo>
                  <a:pt x="1070043" y="904671"/>
                </a:lnTo>
                <a:lnTo>
                  <a:pt x="1070043" y="1089497"/>
                </a:lnTo>
                <a:lnTo>
                  <a:pt x="9728" y="1089497"/>
                </a:lnTo>
                <a:lnTo>
                  <a:pt x="9728" y="0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Ins="360000" rtlCol="0" anchor="ctr"/>
          <a:lstStyle/>
          <a:p>
            <a:pPr algn="ctr"/>
            <a:r>
              <a:rPr lang="en-GB" dirty="0" smtClean="0">
                <a:solidFill>
                  <a:schemeClr val="accent1">
                    <a:lumMod val="75000"/>
                  </a:schemeClr>
                </a:solidFill>
              </a:rPr>
              <a:t>AT</a:t>
            </a:r>
            <a:endParaRPr lang="en-GB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38" name="Oval 137"/>
          <p:cNvSpPr/>
          <p:nvPr/>
        </p:nvSpPr>
        <p:spPr>
          <a:xfrm>
            <a:off x="7268145" y="1504260"/>
            <a:ext cx="216024" cy="21602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255" name="Group 254"/>
          <p:cNvGrpSpPr/>
          <p:nvPr/>
        </p:nvGrpSpPr>
        <p:grpSpPr>
          <a:xfrm>
            <a:off x="2703638" y="4010057"/>
            <a:ext cx="1747827" cy="337585"/>
            <a:chOff x="3369564" y="3622337"/>
            <a:chExt cx="1747827" cy="337585"/>
          </a:xfrm>
        </p:grpSpPr>
        <p:sp>
          <p:nvSpPr>
            <p:cNvPr id="140" name="Oval 139"/>
            <p:cNvSpPr/>
            <p:nvPr/>
          </p:nvSpPr>
          <p:spPr>
            <a:xfrm>
              <a:off x="4279286" y="3622337"/>
              <a:ext cx="216024" cy="216024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1" name="Oval 140"/>
            <p:cNvSpPr/>
            <p:nvPr/>
          </p:nvSpPr>
          <p:spPr>
            <a:xfrm>
              <a:off x="3369564" y="3627688"/>
              <a:ext cx="216024" cy="216024"/>
            </a:xfrm>
            <a:prstGeom prst="ellipse">
              <a:avLst/>
            </a:prstGeom>
            <a:solidFill>
              <a:schemeClr val="accent2"/>
            </a:solidFill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2" name="Oval 141"/>
            <p:cNvSpPr/>
            <p:nvPr/>
          </p:nvSpPr>
          <p:spPr>
            <a:xfrm>
              <a:off x="3594854" y="3627688"/>
              <a:ext cx="216024" cy="216024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3" name="Oval 142"/>
            <p:cNvSpPr/>
            <p:nvPr/>
          </p:nvSpPr>
          <p:spPr>
            <a:xfrm>
              <a:off x="3817085" y="3627688"/>
              <a:ext cx="216024" cy="216024"/>
            </a:xfrm>
            <a:prstGeom prst="ellipse">
              <a:avLst/>
            </a:prstGeom>
            <a:solidFill>
              <a:schemeClr val="accent6"/>
            </a:solidFill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4" name="Oval 143"/>
            <p:cNvSpPr/>
            <p:nvPr/>
          </p:nvSpPr>
          <p:spPr>
            <a:xfrm>
              <a:off x="4047214" y="3627688"/>
              <a:ext cx="216024" cy="216024"/>
            </a:xfrm>
            <a:prstGeom prst="ellipse">
              <a:avLst/>
            </a:prstGeom>
            <a:solidFill>
              <a:schemeClr val="accent3"/>
            </a:solidFill>
            <a:ln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59" name="Oval 158"/>
            <p:cNvSpPr/>
            <p:nvPr/>
          </p:nvSpPr>
          <p:spPr>
            <a:xfrm>
              <a:off x="4901367" y="3743898"/>
              <a:ext cx="216024" cy="216024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60" name="Oval 159"/>
            <p:cNvSpPr/>
            <p:nvPr/>
          </p:nvSpPr>
          <p:spPr>
            <a:xfrm>
              <a:off x="4685343" y="3743898"/>
              <a:ext cx="216024" cy="216024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61" name="Oval 160"/>
            <p:cNvSpPr/>
            <p:nvPr/>
          </p:nvSpPr>
          <p:spPr>
            <a:xfrm>
              <a:off x="4475865" y="3720232"/>
              <a:ext cx="216024" cy="216024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69" name="Oval 168"/>
          <p:cNvSpPr/>
          <p:nvPr/>
        </p:nvSpPr>
        <p:spPr>
          <a:xfrm>
            <a:off x="7357134" y="4039746"/>
            <a:ext cx="216024" cy="21602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0" name="Oval 169"/>
          <p:cNvSpPr/>
          <p:nvPr/>
        </p:nvSpPr>
        <p:spPr>
          <a:xfrm>
            <a:off x="7130885" y="4039746"/>
            <a:ext cx="216024" cy="21602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1" name="Oval 170"/>
          <p:cNvSpPr/>
          <p:nvPr/>
        </p:nvSpPr>
        <p:spPr>
          <a:xfrm>
            <a:off x="6012161" y="4043189"/>
            <a:ext cx="216024" cy="216024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2" name="Oval 171"/>
          <p:cNvSpPr/>
          <p:nvPr/>
        </p:nvSpPr>
        <p:spPr>
          <a:xfrm>
            <a:off x="6237451" y="4043189"/>
            <a:ext cx="216024" cy="216024"/>
          </a:xfrm>
          <a:prstGeom prst="ellipse">
            <a:avLst/>
          </a:prstGeom>
          <a:solidFill>
            <a:schemeClr val="accent4"/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3" name="Oval 172"/>
          <p:cNvSpPr/>
          <p:nvPr/>
        </p:nvSpPr>
        <p:spPr>
          <a:xfrm>
            <a:off x="6459682" y="4043189"/>
            <a:ext cx="216024" cy="216024"/>
          </a:xfrm>
          <a:prstGeom prst="ellipse">
            <a:avLst/>
          </a:prstGeom>
          <a:solidFill>
            <a:schemeClr val="accent6"/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4" name="Oval 173"/>
          <p:cNvSpPr/>
          <p:nvPr/>
        </p:nvSpPr>
        <p:spPr>
          <a:xfrm>
            <a:off x="6689811" y="4043189"/>
            <a:ext cx="216024" cy="216024"/>
          </a:xfrm>
          <a:prstGeom prst="ellipse">
            <a:avLst/>
          </a:prstGeom>
          <a:solidFill>
            <a:schemeClr val="accent3"/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0" name="Oval 189"/>
          <p:cNvSpPr/>
          <p:nvPr/>
        </p:nvSpPr>
        <p:spPr>
          <a:xfrm>
            <a:off x="7579190" y="4051627"/>
            <a:ext cx="216024" cy="21602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1" name="Oval 190"/>
          <p:cNvSpPr/>
          <p:nvPr/>
        </p:nvSpPr>
        <p:spPr>
          <a:xfrm>
            <a:off x="6914861" y="4039746"/>
            <a:ext cx="216024" cy="21602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9" name="Oval 198"/>
          <p:cNvSpPr/>
          <p:nvPr/>
        </p:nvSpPr>
        <p:spPr>
          <a:xfrm>
            <a:off x="5292080" y="1311679"/>
            <a:ext cx="216024" cy="21602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0" name="Oval 199"/>
          <p:cNvSpPr/>
          <p:nvPr/>
        </p:nvSpPr>
        <p:spPr>
          <a:xfrm>
            <a:off x="7040723" y="1500717"/>
            <a:ext cx="216024" cy="21602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269" name="Group 268"/>
          <p:cNvGrpSpPr/>
          <p:nvPr/>
        </p:nvGrpSpPr>
        <p:grpSpPr>
          <a:xfrm>
            <a:off x="3311884" y="3140264"/>
            <a:ext cx="361334" cy="623358"/>
            <a:chOff x="3311884" y="2948262"/>
            <a:chExt cx="361334" cy="623358"/>
          </a:xfrm>
        </p:grpSpPr>
        <p:sp>
          <p:nvSpPr>
            <p:cNvPr id="205" name="Freeform 204"/>
            <p:cNvSpPr/>
            <p:nvPr/>
          </p:nvSpPr>
          <p:spPr>
            <a:xfrm>
              <a:off x="3311884" y="2948262"/>
              <a:ext cx="361334" cy="295661"/>
            </a:xfrm>
            <a:custGeom>
              <a:avLst/>
              <a:gdLst>
                <a:gd name="connsiteX0" fmla="*/ 0 w 349134"/>
                <a:gd name="connsiteY0" fmla="*/ 282632 h 282632"/>
                <a:gd name="connsiteX1" fmla="*/ 349134 w 349134"/>
                <a:gd name="connsiteY1" fmla="*/ 0 h 2826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49134" h="282632">
                  <a:moveTo>
                    <a:pt x="0" y="282632"/>
                  </a:moveTo>
                  <a:lnTo>
                    <a:pt x="349134" y="0"/>
                  </a:lnTo>
                </a:path>
              </a:pathLst>
            </a:custGeom>
            <a:noFill/>
            <a:ln w="412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6" name="Freeform 205"/>
            <p:cNvSpPr/>
            <p:nvPr/>
          </p:nvSpPr>
          <p:spPr>
            <a:xfrm rot="4800000">
              <a:off x="3304717" y="3231422"/>
              <a:ext cx="374400" cy="305995"/>
            </a:xfrm>
            <a:custGeom>
              <a:avLst/>
              <a:gdLst>
                <a:gd name="connsiteX0" fmla="*/ 0 w 349134"/>
                <a:gd name="connsiteY0" fmla="*/ 282632 h 282632"/>
                <a:gd name="connsiteX1" fmla="*/ 349134 w 349134"/>
                <a:gd name="connsiteY1" fmla="*/ 0 h 2826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49134" h="282632">
                  <a:moveTo>
                    <a:pt x="0" y="282632"/>
                  </a:moveTo>
                  <a:lnTo>
                    <a:pt x="349134" y="0"/>
                  </a:lnTo>
                </a:path>
              </a:pathLst>
            </a:custGeom>
            <a:noFill/>
            <a:ln w="412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210" name="Freeform 209"/>
          <p:cNvSpPr/>
          <p:nvPr/>
        </p:nvSpPr>
        <p:spPr>
          <a:xfrm>
            <a:off x="216825" y="5338715"/>
            <a:ext cx="1070043" cy="1089497"/>
          </a:xfrm>
          <a:custGeom>
            <a:avLst/>
            <a:gdLst>
              <a:gd name="connsiteX0" fmla="*/ 0 w 1070043"/>
              <a:gd name="connsiteY0" fmla="*/ 9727 h 1089497"/>
              <a:gd name="connsiteX1" fmla="*/ 1060315 w 1070043"/>
              <a:gd name="connsiteY1" fmla="*/ 9727 h 1089497"/>
              <a:gd name="connsiteX2" fmla="*/ 1060315 w 1070043"/>
              <a:gd name="connsiteY2" fmla="*/ 379378 h 1089497"/>
              <a:gd name="connsiteX3" fmla="*/ 768485 w 1070043"/>
              <a:gd name="connsiteY3" fmla="*/ 379378 h 1089497"/>
              <a:gd name="connsiteX4" fmla="*/ 768485 w 1070043"/>
              <a:gd name="connsiteY4" fmla="*/ 719846 h 1089497"/>
              <a:gd name="connsiteX5" fmla="*/ 1070043 w 1070043"/>
              <a:gd name="connsiteY5" fmla="*/ 719846 h 1089497"/>
              <a:gd name="connsiteX6" fmla="*/ 1070043 w 1070043"/>
              <a:gd name="connsiteY6" fmla="*/ 1089497 h 1089497"/>
              <a:gd name="connsiteX7" fmla="*/ 9728 w 1070043"/>
              <a:gd name="connsiteY7" fmla="*/ 1089497 h 1089497"/>
              <a:gd name="connsiteX8" fmla="*/ 9728 w 1070043"/>
              <a:gd name="connsiteY8" fmla="*/ 0 h 10894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70043" h="1089497">
                <a:moveTo>
                  <a:pt x="0" y="9727"/>
                </a:moveTo>
                <a:lnTo>
                  <a:pt x="1060315" y="9727"/>
                </a:lnTo>
                <a:lnTo>
                  <a:pt x="1060315" y="379378"/>
                </a:lnTo>
                <a:lnTo>
                  <a:pt x="768485" y="379378"/>
                </a:lnTo>
                <a:lnTo>
                  <a:pt x="768485" y="719846"/>
                </a:lnTo>
                <a:lnTo>
                  <a:pt x="1070043" y="719846"/>
                </a:lnTo>
                <a:lnTo>
                  <a:pt x="1070043" y="1089497"/>
                </a:lnTo>
                <a:lnTo>
                  <a:pt x="9728" y="1089497"/>
                </a:lnTo>
                <a:lnTo>
                  <a:pt x="9728" y="0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Ins="252000" rtlCol="0" anchor="ctr"/>
          <a:lstStyle/>
          <a:p>
            <a:pPr algn="ctr"/>
            <a:r>
              <a:rPr lang="en-GB" dirty="0" smtClean="0">
                <a:solidFill>
                  <a:schemeClr val="accent1">
                    <a:lumMod val="75000"/>
                  </a:schemeClr>
                </a:solidFill>
              </a:rPr>
              <a:t>AT</a:t>
            </a:r>
            <a:endParaRPr lang="en-GB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11" name="Freeform 210"/>
          <p:cNvSpPr/>
          <p:nvPr/>
        </p:nvSpPr>
        <p:spPr>
          <a:xfrm>
            <a:off x="2629154" y="5338715"/>
            <a:ext cx="1070043" cy="1089497"/>
          </a:xfrm>
          <a:custGeom>
            <a:avLst/>
            <a:gdLst>
              <a:gd name="connsiteX0" fmla="*/ 0 w 1070043"/>
              <a:gd name="connsiteY0" fmla="*/ 9727 h 1089497"/>
              <a:gd name="connsiteX1" fmla="*/ 1060315 w 1070043"/>
              <a:gd name="connsiteY1" fmla="*/ 9727 h 1089497"/>
              <a:gd name="connsiteX2" fmla="*/ 1060315 w 1070043"/>
              <a:gd name="connsiteY2" fmla="*/ 379378 h 1089497"/>
              <a:gd name="connsiteX3" fmla="*/ 768485 w 1070043"/>
              <a:gd name="connsiteY3" fmla="*/ 379378 h 1089497"/>
              <a:gd name="connsiteX4" fmla="*/ 768485 w 1070043"/>
              <a:gd name="connsiteY4" fmla="*/ 719846 h 1089497"/>
              <a:gd name="connsiteX5" fmla="*/ 1070043 w 1070043"/>
              <a:gd name="connsiteY5" fmla="*/ 719846 h 1089497"/>
              <a:gd name="connsiteX6" fmla="*/ 1070043 w 1070043"/>
              <a:gd name="connsiteY6" fmla="*/ 1089497 h 1089497"/>
              <a:gd name="connsiteX7" fmla="*/ 9728 w 1070043"/>
              <a:gd name="connsiteY7" fmla="*/ 1089497 h 1089497"/>
              <a:gd name="connsiteX8" fmla="*/ 9728 w 1070043"/>
              <a:gd name="connsiteY8" fmla="*/ 0 h 1089497"/>
              <a:gd name="connsiteX0" fmla="*/ 0 w 1070043"/>
              <a:gd name="connsiteY0" fmla="*/ 9727 h 1089497"/>
              <a:gd name="connsiteX1" fmla="*/ 1060315 w 1070043"/>
              <a:gd name="connsiteY1" fmla="*/ 9727 h 1089497"/>
              <a:gd name="connsiteX2" fmla="*/ 1060315 w 1070043"/>
              <a:gd name="connsiteY2" fmla="*/ 379378 h 1089497"/>
              <a:gd name="connsiteX3" fmla="*/ 768485 w 1070043"/>
              <a:gd name="connsiteY3" fmla="*/ 379378 h 1089497"/>
              <a:gd name="connsiteX4" fmla="*/ 1070043 w 1070043"/>
              <a:gd name="connsiteY4" fmla="*/ 719846 h 1089497"/>
              <a:gd name="connsiteX5" fmla="*/ 1070043 w 1070043"/>
              <a:gd name="connsiteY5" fmla="*/ 1089497 h 1089497"/>
              <a:gd name="connsiteX6" fmla="*/ 9728 w 1070043"/>
              <a:gd name="connsiteY6" fmla="*/ 1089497 h 1089497"/>
              <a:gd name="connsiteX7" fmla="*/ 9728 w 1070043"/>
              <a:gd name="connsiteY7" fmla="*/ 0 h 1089497"/>
              <a:gd name="connsiteX0" fmla="*/ 0 w 1070043"/>
              <a:gd name="connsiteY0" fmla="*/ 9727 h 1089497"/>
              <a:gd name="connsiteX1" fmla="*/ 1060315 w 1070043"/>
              <a:gd name="connsiteY1" fmla="*/ 9727 h 1089497"/>
              <a:gd name="connsiteX2" fmla="*/ 1060315 w 1070043"/>
              <a:gd name="connsiteY2" fmla="*/ 379378 h 1089497"/>
              <a:gd name="connsiteX3" fmla="*/ 651753 w 1070043"/>
              <a:gd name="connsiteY3" fmla="*/ 544748 h 1089497"/>
              <a:gd name="connsiteX4" fmla="*/ 1070043 w 1070043"/>
              <a:gd name="connsiteY4" fmla="*/ 719846 h 1089497"/>
              <a:gd name="connsiteX5" fmla="*/ 1070043 w 1070043"/>
              <a:gd name="connsiteY5" fmla="*/ 1089497 h 1089497"/>
              <a:gd name="connsiteX6" fmla="*/ 9728 w 1070043"/>
              <a:gd name="connsiteY6" fmla="*/ 1089497 h 1089497"/>
              <a:gd name="connsiteX7" fmla="*/ 9728 w 1070043"/>
              <a:gd name="connsiteY7" fmla="*/ 0 h 1089497"/>
              <a:gd name="connsiteX0" fmla="*/ 0 w 1070043"/>
              <a:gd name="connsiteY0" fmla="*/ 9727 h 1089497"/>
              <a:gd name="connsiteX1" fmla="*/ 1060315 w 1070043"/>
              <a:gd name="connsiteY1" fmla="*/ 9727 h 1089497"/>
              <a:gd name="connsiteX2" fmla="*/ 1070042 w 1070043"/>
              <a:gd name="connsiteY2" fmla="*/ 223735 h 1089497"/>
              <a:gd name="connsiteX3" fmla="*/ 651753 w 1070043"/>
              <a:gd name="connsiteY3" fmla="*/ 544748 h 1089497"/>
              <a:gd name="connsiteX4" fmla="*/ 1070043 w 1070043"/>
              <a:gd name="connsiteY4" fmla="*/ 719846 h 1089497"/>
              <a:gd name="connsiteX5" fmla="*/ 1070043 w 1070043"/>
              <a:gd name="connsiteY5" fmla="*/ 1089497 h 1089497"/>
              <a:gd name="connsiteX6" fmla="*/ 9728 w 1070043"/>
              <a:gd name="connsiteY6" fmla="*/ 1089497 h 1089497"/>
              <a:gd name="connsiteX7" fmla="*/ 9728 w 1070043"/>
              <a:gd name="connsiteY7" fmla="*/ 0 h 1089497"/>
              <a:gd name="connsiteX0" fmla="*/ 0 w 1070043"/>
              <a:gd name="connsiteY0" fmla="*/ 9727 h 1089497"/>
              <a:gd name="connsiteX1" fmla="*/ 1060315 w 1070043"/>
              <a:gd name="connsiteY1" fmla="*/ 9727 h 1089497"/>
              <a:gd name="connsiteX2" fmla="*/ 1070042 w 1070043"/>
              <a:gd name="connsiteY2" fmla="*/ 223735 h 1089497"/>
              <a:gd name="connsiteX3" fmla="*/ 651753 w 1070043"/>
              <a:gd name="connsiteY3" fmla="*/ 544748 h 1089497"/>
              <a:gd name="connsiteX4" fmla="*/ 1070043 w 1070043"/>
              <a:gd name="connsiteY4" fmla="*/ 904671 h 1089497"/>
              <a:gd name="connsiteX5" fmla="*/ 1070043 w 1070043"/>
              <a:gd name="connsiteY5" fmla="*/ 1089497 h 1089497"/>
              <a:gd name="connsiteX6" fmla="*/ 9728 w 1070043"/>
              <a:gd name="connsiteY6" fmla="*/ 1089497 h 1089497"/>
              <a:gd name="connsiteX7" fmla="*/ 9728 w 1070043"/>
              <a:gd name="connsiteY7" fmla="*/ 0 h 1089497"/>
              <a:gd name="connsiteX0" fmla="*/ 0 w 1070043"/>
              <a:gd name="connsiteY0" fmla="*/ 9727 h 1089497"/>
              <a:gd name="connsiteX1" fmla="*/ 1060315 w 1070043"/>
              <a:gd name="connsiteY1" fmla="*/ 9727 h 1089497"/>
              <a:gd name="connsiteX2" fmla="*/ 1059369 w 1070043"/>
              <a:gd name="connsiteY2" fmla="*/ 220177 h 1089497"/>
              <a:gd name="connsiteX3" fmla="*/ 651753 w 1070043"/>
              <a:gd name="connsiteY3" fmla="*/ 544748 h 1089497"/>
              <a:gd name="connsiteX4" fmla="*/ 1070043 w 1070043"/>
              <a:gd name="connsiteY4" fmla="*/ 904671 h 1089497"/>
              <a:gd name="connsiteX5" fmla="*/ 1070043 w 1070043"/>
              <a:gd name="connsiteY5" fmla="*/ 1089497 h 1089497"/>
              <a:gd name="connsiteX6" fmla="*/ 9728 w 1070043"/>
              <a:gd name="connsiteY6" fmla="*/ 1089497 h 1089497"/>
              <a:gd name="connsiteX7" fmla="*/ 9728 w 1070043"/>
              <a:gd name="connsiteY7" fmla="*/ 0 h 10894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70043" h="1089497">
                <a:moveTo>
                  <a:pt x="0" y="9727"/>
                </a:moveTo>
                <a:lnTo>
                  <a:pt x="1060315" y="9727"/>
                </a:lnTo>
                <a:cubicBezTo>
                  <a:pt x="1060000" y="79877"/>
                  <a:pt x="1059684" y="150027"/>
                  <a:pt x="1059369" y="220177"/>
                </a:cubicBezTo>
                <a:lnTo>
                  <a:pt x="651753" y="544748"/>
                </a:lnTo>
                <a:lnTo>
                  <a:pt x="1070043" y="904671"/>
                </a:lnTo>
                <a:lnTo>
                  <a:pt x="1070043" y="1089497"/>
                </a:lnTo>
                <a:lnTo>
                  <a:pt x="9728" y="1089497"/>
                </a:lnTo>
                <a:lnTo>
                  <a:pt x="9728" y="0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Ins="360000" rtlCol="0" anchor="ctr"/>
          <a:lstStyle/>
          <a:p>
            <a:pPr algn="ctr"/>
            <a:r>
              <a:rPr lang="en-GB" dirty="0" smtClean="0">
                <a:solidFill>
                  <a:schemeClr val="accent1">
                    <a:lumMod val="75000"/>
                  </a:schemeClr>
                </a:solidFill>
              </a:rPr>
              <a:t>AT</a:t>
            </a:r>
            <a:endParaRPr lang="en-GB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12" name="Freeform 211"/>
          <p:cNvSpPr/>
          <p:nvPr/>
        </p:nvSpPr>
        <p:spPr>
          <a:xfrm>
            <a:off x="7406602" y="5347236"/>
            <a:ext cx="1003350" cy="1088741"/>
          </a:xfrm>
          <a:custGeom>
            <a:avLst/>
            <a:gdLst>
              <a:gd name="connsiteX0" fmla="*/ 380704 w 1003350"/>
              <a:gd name="connsiteY0" fmla="*/ 0 h 1088741"/>
              <a:gd name="connsiteX1" fmla="*/ 384262 w 1003350"/>
              <a:gd name="connsiteY1" fmla="*/ 206363 h 1088741"/>
              <a:gd name="connsiteX2" fmla="*/ 0 w 1003350"/>
              <a:gd name="connsiteY2" fmla="*/ 537254 h 1088741"/>
              <a:gd name="connsiteX3" fmla="*/ 380704 w 1003350"/>
              <a:gd name="connsiteY3" fmla="*/ 893052 h 1088741"/>
              <a:gd name="connsiteX4" fmla="*/ 380704 w 1003350"/>
              <a:gd name="connsiteY4" fmla="*/ 1088741 h 1088741"/>
              <a:gd name="connsiteX5" fmla="*/ 1003350 w 1003350"/>
              <a:gd name="connsiteY5" fmla="*/ 1088741 h 1088741"/>
              <a:gd name="connsiteX6" fmla="*/ 1003350 w 1003350"/>
              <a:gd name="connsiteY6" fmla="*/ 10674 h 1088741"/>
              <a:gd name="connsiteX7" fmla="*/ 380704 w 1003350"/>
              <a:gd name="connsiteY7" fmla="*/ 0 h 10887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03350" h="1088741">
                <a:moveTo>
                  <a:pt x="380704" y="0"/>
                </a:moveTo>
                <a:lnTo>
                  <a:pt x="384262" y="206363"/>
                </a:lnTo>
                <a:lnTo>
                  <a:pt x="0" y="537254"/>
                </a:lnTo>
                <a:lnTo>
                  <a:pt x="380704" y="893052"/>
                </a:lnTo>
                <a:lnTo>
                  <a:pt x="380704" y="1088741"/>
                </a:lnTo>
                <a:lnTo>
                  <a:pt x="1003350" y="1088741"/>
                </a:lnTo>
                <a:lnTo>
                  <a:pt x="1003350" y="10674"/>
                </a:lnTo>
                <a:lnTo>
                  <a:pt x="380704" y="0"/>
                </a:ln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24000" rIns="0" rtlCol="0" anchor="ctr"/>
          <a:lstStyle/>
          <a:p>
            <a:pPr algn="ctr"/>
            <a:r>
              <a:rPr lang="en-GB" dirty="0" err="1" smtClean="0"/>
              <a:t>IIa</a:t>
            </a:r>
            <a:endParaRPr lang="en-GB" dirty="0"/>
          </a:p>
        </p:txBody>
      </p:sp>
      <p:sp>
        <p:nvSpPr>
          <p:cNvPr id="213" name="Freeform 212"/>
          <p:cNvSpPr/>
          <p:nvPr/>
        </p:nvSpPr>
        <p:spPr>
          <a:xfrm>
            <a:off x="3390676" y="5543478"/>
            <a:ext cx="565719" cy="683131"/>
          </a:xfrm>
          <a:custGeom>
            <a:avLst/>
            <a:gdLst>
              <a:gd name="connsiteX0" fmla="*/ 0 w 565719"/>
              <a:gd name="connsiteY0" fmla="*/ 345123 h 683131"/>
              <a:gd name="connsiteX1" fmla="*/ 409168 w 565719"/>
              <a:gd name="connsiteY1" fmla="*/ 0 h 683131"/>
              <a:gd name="connsiteX2" fmla="*/ 565719 w 565719"/>
              <a:gd name="connsiteY2" fmla="*/ 352239 h 683131"/>
              <a:gd name="connsiteX3" fmla="*/ 384262 w 565719"/>
              <a:gd name="connsiteY3" fmla="*/ 683131 h 683131"/>
              <a:gd name="connsiteX4" fmla="*/ 0 w 565719"/>
              <a:gd name="connsiteY4" fmla="*/ 345123 h 6831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65719" h="683131">
                <a:moveTo>
                  <a:pt x="0" y="345123"/>
                </a:moveTo>
                <a:lnTo>
                  <a:pt x="409168" y="0"/>
                </a:lnTo>
                <a:lnTo>
                  <a:pt x="565719" y="352239"/>
                </a:lnTo>
                <a:lnTo>
                  <a:pt x="384262" y="683131"/>
                </a:lnTo>
                <a:lnTo>
                  <a:pt x="0" y="345123"/>
                </a:ln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Ins="0" rtlCol="0" anchor="ctr"/>
          <a:lstStyle/>
          <a:p>
            <a:pPr algn="ctr"/>
            <a:r>
              <a:rPr lang="en-GB" dirty="0" err="1" smtClean="0"/>
              <a:t>Xa</a:t>
            </a:r>
            <a:endParaRPr lang="en-GB" dirty="0"/>
          </a:p>
        </p:txBody>
      </p:sp>
      <p:sp>
        <p:nvSpPr>
          <p:cNvPr id="214" name="Freeform 213"/>
          <p:cNvSpPr/>
          <p:nvPr/>
        </p:nvSpPr>
        <p:spPr>
          <a:xfrm>
            <a:off x="6035887" y="5338714"/>
            <a:ext cx="1070043" cy="1089497"/>
          </a:xfrm>
          <a:custGeom>
            <a:avLst/>
            <a:gdLst>
              <a:gd name="connsiteX0" fmla="*/ 0 w 1070043"/>
              <a:gd name="connsiteY0" fmla="*/ 9727 h 1089497"/>
              <a:gd name="connsiteX1" fmla="*/ 1060315 w 1070043"/>
              <a:gd name="connsiteY1" fmla="*/ 9727 h 1089497"/>
              <a:gd name="connsiteX2" fmla="*/ 1060315 w 1070043"/>
              <a:gd name="connsiteY2" fmla="*/ 379378 h 1089497"/>
              <a:gd name="connsiteX3" fmla="*/ 768485 w 1070043"/>
              <a:gd name="connsiteY3" fmla="*/ 379378 h 1089497"/>
              <a:gd name="connsiteX4" fmla="*/ 768485 w 1070043"/>
              <a:gd name="connsiteY4" fmla="*/ 719846 h 1089497"/>
              <a:gd name="connsiteX5" fmla="*/ 1070043 w 1070043"/>
              <a:gd name="connsiteY5" fmla="*/ 719846 h 1089497"/>
              <a:gd name="connsiteX6" fmla="*/ 1070043 w 1070043"/>
              <a:gd name="connsiteY6" fmla="*/ 1089497 h 1089497"/>
              <a:gd name="connsiteX7" fmla="*/ 9728 w 1070043"/>
              <a:gd name="connsiteY7" fmla="*/ 1089497 h 1089497"/>
              <a:gd name="connsiteX8" fmla="*/ 9728 w 1070043"/>
              <a:gd name="connsiteY8" fmla="*/ 0 h 1089497"/>
              <a:gd name="connsiteX0" fmla="*/ 0 w 1070043"/>
              <a:gd name="connsiteY0" fmla="*/ 9727 h 1089497"/>
              <a:gd name="connsiteX1" fmla="*/ 1060315 w 1070043"/>
              <a:gd name="connsiteY1" fmla="*/ 9727 h 1089497"/>
              <a:gd name="connsiteX2" fmla="*/ 1060315 w 1070043"/>
              <a:gd name="connsiteY2" fmla="*/ 379378 h 1089497"/>
              <a:gd name="connsiteX3" fmla="*/ 768485 w 1070043"/>
              <a:gd name="connsiteY3" fmla="*/ 379378 h 1089497"/>
              <a:gd name="connsiteX4" fmla="*/ 1070043 w 1070043"/>
              <a:gd name="connsiteY4" fmla="*/ 719846 h 1089497"/>
              <a:gd name="connsiteX5" fmla="*/ 1070043 w 1070043"/>
              <a:gd name="connsiteY5" fmla="*/ 1089497 h 1089497"/>
              <a:gd name="connsiteX6" fmla="*/ 9728 w 1070043"/>
              <a:gd name="connsiteY6" fmla="*/ 1089497 h 1089497"/>
              <a:gd name="connsiteX7" fmla="*/ 9728 w 1070043"/>
              <a:gd name="connsiteY7" fmla="*/ 0 h 1089497"/>
              <a:gd name="connsiteX0" fmla="*/ 0 w 1070043"/>
              <a:gd name="connsiteY0" fmla="*/ 9727 h 1089497"/>
              <a:gd name="connsiteX1" fmla="*/ 1060315 w 1070043"/>
              <a:gd name="connsiteY1" fmla="*/ 9727 h 1089497"/>
              <a:gd name="connsiteX2" fmla="*/ 1060315 w 1070043"/>
              <a:gd name="connsiteY2" fmla="*/ 379378 h 1089497"/>
              <a:gd name="connsiteX3" fmla="*/ 651753 w 1070043"/>
              <a:gd name="connsiteY3" fmla="*/ 544748 h 1089497"/>
              <a:gd name="connsiteX4" fmla="*/ 1070043 w 1070043"/>
              <a:gd name="connsiteY4" fmla="*/ 719846 h 1089497"/>
              <a:gd name="connsiteX5" fmla="*/ 1070043 w 1070043"/>
              <a:gd name="connsiteY5" fmla="*/ 1089497 h 1089497"/>
              <a:gd name="connsiteX6" fmla="*/ 9728 w 1070043"/>
              <a:gd name="connsiteY6" fmla="*/ 1089497 h 1089497"/>
              <a:gd name="connsiteX7" fmla="*/ 9728 w 1070043"/>
              <a:gd name="connsiteY7" fmla="*/ 0 h 1089497"/>
              <a:gd name="connsiteX0" fmla="*/ 0 w 1070043"/>
              <a:gd name="connsiteY0" fmla="*/ 9727 h 1089497"/>
              <a:gd name="connsiteX1" fmla="*/ 1060315 w 1070043"/>
              <a:gd name="connsiteY1" fmla="*/ 9727 h 1089497"/>
              <a:gd name="connsiteX2" fmla="*/ 1070042 w 1070043"/>
              <a:gd name="connsiteY2" fmla="*/ 223735 h 1089497"/>
              <a:gd name="connsiteX3" fmla="*/ 651753 w 1070043"/>
              <a:gd name="connsiteY3" fmla="*/ 544748 h 1089497"/>
              <a:gd name="connsiteX4" fmla="*/ 1070043 w 1070043"/>
              <a:gd name="connsiteY4" fmla="*/ 719846 h 1089497"/>
              <a:gd name="connsiteX5" fmla="*/ 1070043 w 1070043"/>
              <a:gd name="connsiteY5" fmla="*/ 1089497 h 1089497"/>
              <a:gd name="connsiteX6" fmla="*/ 9728 w 1070043"/>
              <a:gd name="connsiteY6" fmla="*/ 1089497 h 1089497"/>
              <a:gd name="connsiteX7" fmla="*/ 9728 w 1070043"/>
              <a:gd name="connsiteY7" fmla="*/ 0 h 1089497"/>
              <a:gd name="connsiteX0" fmla="*/ 0 w 1070043"/>
              <a:gd name="connsiteY0" fmla="*/ 9727 h 1089497"/>
              <a:gd name="connsiteX1" fmla="*/ 1060315 w 1070043"/>
              <a:gd name="connsiteY1" fmla="*/ 9727 h 1089497"/>
              <a:gd name="connsiteX2" fmla="*/ 1070042 w 1070043"/>
              <a:gd name="connsiteY2" fmla="*/ 223735 h 1089497"/>
              <a:gd name="connsiteX3" fmla="*/ 651753 w 1070043"/>
              <a:gd name="connsiteY3" fmla="*/ 544748 h 1089497"/>
              <a:gd name="connsiteX4" fmla="*/ 1070043 w 1070043"/>
              <a:gd name="connsiteY4" fmla="*/ 904671 h 1089497"/>
              <a:gd name="connsiteX5" fmla="*/ 1070043 w 1070043"/>
              <a:gd name="connsiteY5" fmla="*/ 1089497 h 1089497"/>
              <a:gd name="connsiteX6" fmla="*/ 9728 w 1070043"/>
              <a:gd name="connsiteY6" fmla="*/ 1089497 h 1089497"/>
              <a:gd name="connsiteX7" fmla="*/ 9728 w 1070043"/>
              <a:gd name="connsiteY7" fmla="*/ 0 h 1089497"/>
              <a:gd name="connsiteX0" fmla="*/ 0 w 1070043"/>
              <a:gd name="connsiteY0" fmla="*/ 9727 h 1089497"/>
              <a:gd name="connsiteX1" fmla="*/ 1060315 w 1070043"/>
              <a:gd name="connsiteY1" fmla="*/ 9727 h 1089497"/>
              <a:gd name="connsiteX2" fmla="*/ 1059369 w 1070043"/>
              <a:gd name="connsiteY2" fmla="*/ 220177 h 1089497"/>
              <a:gd name="connsiteX3" fmla="*/ 651753 w 1070043"/>
              <a:gd name="connsiteY3" fmla="*/ 544748 h 1089497"/>
              <a:gd name="connsiteX4" fmla="*/ 1070043 w 1070043"/>
              <a:gd name="connsiteY4" fmla="*/ 904671 h 1089497"/>
              <a:gd name="connsiteX5" fmla="*/ 1070043 w 1070043"/>
              <a:gd name="connsiteY5" fmla="*/ 1089497 h 1089497"/>
              <a:gd name="connsiteX6" fmla="*/ 9728 w 1070043"/>
              <a:gd name="connsiteY6" fmla="*/ 1089497 h 1089497"/>
              <a:gd name="connsiteX7" fmla="*/ 9728 w 1070043"/>
              <a:gd name="connsiteY7" fmla="*/ 0 h 10894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70043" h="1089497">
                <a:moveTo>
                  <a:pt x="0" y="9727"/>
                </a:moveTo>
                <a:lnTo>
                  <a:pt x="1060315" y="9727"/>
                </a:lnTo>
                <a:cubicBezTo>
                  <a:pt x="1060000" y="79877"/>
                  <a:pt x="1059684" y="150027"/>
                  <a:pt x="1059369" y="220177"/>
                </a:cubicBezTo>
                <a:lnTo>
                  <a:pt x="651753" y="544748"/>
                </a:lnTo>
                <a:lnTo>
                  <a:pt x="1070043" y="904671"/>
                </a:lnTo>
                <a:lnTo>
                  <a:pt x="1070043" y="1089497"/>
                </a:lnTo>
                <a:lnTo>
                  <a:pt x="9728" y="1089497"/>
                </a:lnTo>
                <a:lnTo>
                  <a:pt x="9728" y="0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Ins="360000" rtlCol="0" anchor="ctr"/>
          <a:lstStyle/>
          <a:p>
            <a:pPr algn="ctr"/>
            <a:r>
              <a:rPr lang="en-GB" dirty="0" smtClean="0">
                <a:solidFill>
                  <a:schemeClr val="accent1">
                    <a:lumMod val="75000"/>
                  </a:schemeClr>
                </a:solidFill>
              </a:rPr>
              <a:t>AT</a:t>
            </a:r>
            <a:endParaRPr lang="en-GB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16" name="Oval 215"/>
          <p:cNvSpPr/>
          <p:nvPr/>
        </p:nvSpPr>
        <p:spPr>
          <a:xfrm>
            <a:off x="2742222" y="6507488"/>
            <a:ext cx="216024" cy="216024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7" name="Oval 216"/>
          <p:cNvSpPr/>
          <p:nvPr/>
        </p:nvSpPr>
        <p:spPr>
          <a:xfrm>
            <a:off x="2967512" y="6507488"/>
            <a:ext cx="216024" cy="216024"/>
          </a:xfrm>
          <a:prstGeom prst="ellipse">
            <a:avLst/>
          </a:prstGeom>
          <a:solidFill>
            <a:schemeClr val="accent4"/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8" name="Oval 217"/>
          <p:cNvSpPr/>
          <p:nvPr/>
        </p:nvSpPr>
        <p:spPr>
          <a:xfrm>
            <a:off x="3189743" y="6507488"/>
            <a:ext cx="216024" cy="216024"/>
          </a:xfrm>
          <a:prstGeom prst="ellipse">
            <a:avLst/>
          </a:prstGeom>
          <a:solidFill>
            <a:schemeClr val="accent6"/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9" name="Oval 218"/>
          <p:cNvSpPr/>
          <p:nvPr/>
        </p:nvSpPr>
        <p:spPr>
          <a:xfrm>
            <a:off x="3419872" y="6507488"/>
            <a:ext cx="216024" cy="216024"/>
          </a:xfrm>
          <a:prstGeom prst="ellipse">
            <a:avLst/>
          </a:prstGeom>
          <a:solidFill>
            <a:schemeClr val="accent3"/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5" name="Oval 224"/>
          <p:cNvSpPr/>
          <p:nvPr/>
        </p:nvSpPr>
        <p:spPr>
          <a:xfrm>
            <a:off x="6134328" y="6509608"/>
            <a:ext cx="216024" cy="216024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6" name="Oval 225"/>
          <p:cNvSpPr/>
          <p:nvPr/>
        </p:nvSpPr>
        <p:spPr>
          <a:xfrm>
            <a:off x="6359618" y="6509608"/>
            <a:ext cx="216024" cy="216024"/>
          </a:xfrm>
          <a:prstGeom prst="ellipse">
            <a:avLst/>
          </a:prstGeom>
          <a:solidFill>
            <a:schemeClr val="accent4"/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7" name="Oval 226"/>
          <p:cNvSpPr/>
          <p:nvPr/>
        </p:nvSpPr>
        <p:spPr>
          <a:xfrm>
            <a:off x="6581849" y="6509608"/>
            <a:ext cx="216024" cy="216024"/>
          </a:xfrm>
          <a:prstGeom prst="ellipse">
            <a:avLst/>
          </a:prstGeom>
          <a:solidFill>
            <a:schemeClr val="accent6"/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8" name="Oval 227"/>
          <p:cNvSpPr/>
          <p:nvPr/>
        </p:nvSpPr>
        <p:spPr>
          <a:xfrm>
            <a:off x="6811978" y="6509608"/>
            <a:ext cx="216024" cy="216024"/>
          </a:xfrm>
          <a:prstGeom prst="ellipse">
            <a:avLst/>
          </a:prstGeom>
          <a:solidFill>
            <a:schemeClr val="accent3"/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254" name="Group 253"/>
          <p:cNvGrpSpPr/>
          <p:nvPr/>
        </p:nvGrpSpPr>
        <p:grpSpPr>
          <a:xfrm>
            <a:off x="273747" y="1445184"/>
            <a:ext cx="1794827" cy="891296"/>
            <a:chOff x="273747" y="1269551"/>
            <a:chExt cx="1794827" cy="891296"/>
          </a:xfrm>
        </p:grpSpPr>
        <p:sp>
          <p:nvSpPr>
            <p:cNvPr id="234" name="Oval 233"/>
            <p:cNvSpPr/>
            <p:nvPr/>
          </p:nvSpPr>
          <p:spPr>
            <a:xfrm>
              <a:off x="273747" y="1317196"/>
              <a:ext cx="216024" cy="216024"/>
            </a:xfrm>
            <a:prstGeom prst="ellipse">
              <a:avLst/>
            </a:prstGeom>
            <a:solidFill>
              <a:schemeClr val="accent2"/>
            </a:solidFill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5" name="Oval 234"/>
            <p:cNvSpPr/>
            <p:nvPr/>
          </p:nvSpPr>
          <p:spPr>
            <a:xfrm>
              <a:off x="499037" y="1317196"/>
              <a:ext cx="216024" cy="216024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6" name="Oval 235"/>
            <p:cNvSpPr/>
            <p:nvPr/>
          </p:nvSpPr>
          <p:spPr>
            <a:xfrm>
              <a:off x="721268" y="1317196"/>
              <a:ext cx="216024" cy="216024"/>
            </a:xfrm>
            <a:prstGeom prst="ellipse">
              <a:avLst/>
            </a:prstGeom>
            <a:solidFill>
              <a:schemeClr val="accent6"/>
            </a:solidFill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7" name="Oval 236"/>
            <p:cNvSpPr/>
            <p:nvPr/>
          </p:nvSpPr>
          <p:spPr>
            <a:xfrm>
              <a:off x="951397" y="1317196"/>
              <a:ext cx="216024" cy="216024"/>
            </a:xfrm>
            <a:prstGeom prst="ellipse">
              <a:avLst/>
            </a:prstGeom>
            <a:solidFill>
              <a:schemeClr val="accent3"/>
            </a:solidFill>
            <a:ln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8" name="Oval 237"/>
            <p:cNvSpPr/>
            <p:nvPr/>
          </p:nvSpPr>
          <p:spPr>
            <a:xfrm>
              <a:off x="273747" y="1944823"/>
              <a:ext cx="216024" cy="216024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9" name="Oval 238"/>
            <p:cNvSpPr/>
            <p:nvPr/>
          </p:nvSpPr>
          <p:spPr>
            <a:xfrm>
              <a:off x="862428" y="1874707"/>
              <a:ext cx="216024" cy="216024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0" name="Oval 239"/>
            <p:cNvSpPr/>
            <p:nvPr/>
          </p:nvSpPr>
          <p:spPr>
            <a:xfrm>
              <a:off x="1043891" y="1844089"/>
              <a:ext cx="216024" cy="216024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1" name="Oval 240"/>
            <p:cNvSpPr/>
            <p:nvPr/>
          </p:nvSpPr>
          <p:spPr>
            <a:xfrm>
              <a:off x="1484685" y="1639760"/>
              <a:ext cx="216024" cy="216024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2" name="Oval 241"/>
            <p:cNvSpPr/>
            <p:nvPr/>
          </p:nvSpPr>
          <p:spPr>
            <a:xfrm>
              <a:off x="1700709" y="1305888"/>
              <a:ext cx="216024" cy="216024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3" name="Oval 242"/>
            <p:cNvSpPr/>
            <p:nvPr/>
          </p:nvSpPr>
          <p:spPr>
            <a:xfrm>
              <a:off x="1224784" y="1789305"/>
              <a:ext cx="216024" cy="216024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4" name="Oval 243"/>
            <p:cNvSpPr/>
            <p:nvPr/>
          </p:nvSpPr>
          <p:spPr>
            <a:xfrm>
              <a:off x="466670" y="1918348"/>
              <a:ext cx="216024" cy="216024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5" name="Oval 244"/>
            <p:cNvSpPr/>
            <p:nvPr/>
          </p:nvSpPr>
          <p:spPr>
            <a:xfrm>
              <a:off x="1633968" y="1621388"/>
              <a:ext cx="216024" cy="216024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6" name="Oval 245"/>
            <p:cNvSpPr/>
            <p:nvPr/>
          </p:nvSpPr>
          <p:spPr>
            <a:xfrm>
              <a:off x="1774518" y="1556416"/>
              <a:ext cx="216024" cy="216024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7" name="Oval 246"/>
            <p:cNvSpPr/>
            <p:nvPr/>
          </p:nvSpPr>
          <p:spPr>
            <a:xfrm>
              <a:off x="1852550" y="1392935"/>
              <a:ext cx="216024" cy="216024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8" name="Oval 247"/>
            <p:cNvSpPr/>
            <p:nvPr/>
          </p:nvSpPr>
          <p:spPr>
            <a:xfrm>
              <a:off x="1532540" y="1269551"/>
              <a:ext cx="216024" cy="216024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9" name="Oval 248"/>
            <p:cNvSpPr/>
            <p:nvPr/>
          </p:nvSpPr>
          <p:spPr>
            <a:xfrm>
              <a:off x="1376673" y="1728799"/>
              <a:ext cx="216024" cy="216024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0" name="Oval 249"/>
            <p:cNvSpPr/>
            <p:nvPr/>
          </p:nvSpPr>
          <p:spPr>
            <a:xfrm>
              <a:off x="1341568" y="1314217"/>
              <a:ext cx="216024" cy="216024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1" name="Oval 250"/>
            <p:cNvSpPr/>
            <p:nvPr/>
          </p:nvSpPr>
          <p:spPr>
            <a:xfrm>
              <a:off x="1178168" y="1312195"/>
              <a:ext cx="216024" cy="216024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2" name="Oval 251"/>
            <p:cNvSpPr/>
            <p:nvPr/>
          </p:nvSpPr>
          <p:spPr>
            <a:xfrm>
              <a:off x="668826" y="1874707"/>
              <a:ext cx="216024" cy="216024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256" name="Group 255"/>
          <p:cNvGrpSpPr/>
          <p:nvPr/>
        </p:nvGrpSpPr>
        <p:grpSpPr>
          <a:xfrm>
            <a:off x="242715" y="4027519"/>
            <a:ext cx="1747827" cy="337585"/>
            <a:chOff x="3369564" y="3622337"/>
            <a:chExt cx="1747827" cy="337585"/>
          </a:xfrm>
        </p:grpSpPr>
        <p:sp>
          <p:nvSpPr>
            <p:cNvPr id="257" name="Oval 256"/>
            <p:cNvSpPr/>
            <p:nvPr/>
          </p:nvSpPr>
          <p:spPr>
            <a:xfrm>
              <a:off x="4279286" y="3622337"/>
              <a:ext cx="216024" cy="216024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8" name="Oval 257"/>
            <p:cNvSpPr/>
            <p:nvPr/>
          </p:nvSpPr>
          <p:spPr>
            <a:xfrm>
              <a:off x="3369564" y="3627688"/>
              <a:ext cx="216024" cy="216024"/>
            </a:xfrm>
            <a:prstGeom prst="ellipse">
              <a:avLst/>
            </a:prstGeom>
            <a:solidFill>
              <a:schemeClr val="accent2"/>
            </a:solidFill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9" name="Oval 258"/>
            <p:cNvSpPr/>
            <p:nvPr/>
          </p:nvSpPr>
          <p:spPr>
            <a:xfrm>
              <a:off x="3594854" y="3627688"/>
              <a:ext cx="216024" cy="216024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60" name="Oval 259"/>
            <p:cNvSpPr/>
            <p:nvPr/>
          </p:nvSpPr>
          <p:spPr>
            <a:xfrm>
              <a:off x="3817085" y="3627688"/>
              <a:ext cx="216024" cy="216024"/>
            </a:xfrm>
            <a:prstGeom prst="ellipse">
              <a:avLst/>
            </a:prstGeom>
            <a:solidFill>
              <a:schemeClr val="accent6"/>
            </a:solidFill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61" name="Oval 260"/>
            <p:cNvSpPr/>
            <p:nvPr/>
          </p:nvSpPr>
          <p:spPr>
            <a:xfrm>
              <a:off x="4047214" y="3627688"/>
              <a:ext cx="216024" cy="216024"/>
            </a:xfrm>
            <a:prstGeom prst="ellipse">
              <a:avLst/>
            </a:prstGeom>
            <a:solidFill>
              <a:schemeClr val="accent3"/>
            </a:solidFill>
            <a:ln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62" name="Oval 261"/>
            <p:cNvSpPr/>
            <p:nvPr/>
          </p:nvSpPr>
          <p:spPr>
            <a:xfrm>
              <a:off x="4901367" y="3743898"/>
              <a:ext cx="216024" cy="216024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63" name="Oval 262"/>
            <p:cNvSpPr/>
            <p:nvPr/>
          </p:nvSpPr>
          <p:spPr>
            <a:xfrm>
              <a:off x="4685343" y="3743898"/>
              <a:ext cx="216024" cy="216024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64" name="Oval 263"/>
            <p:cNvSpPr/>
            <p:nvPr/>
          </p:nvSpPr>
          <p:spPr>
            <a:xfrm>
              <a:off x="4475865" y="3720232"/>
              <a:ext cx="216024" cy="216024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265" name="Oval 264"/>
          <p:cNvSpPr/>
          <p:nvPr/>
        </p:nvSpPr>
        <p:spPr>
          <a:xfrm>
            <a:off x="296370" y="6507488"/>
            <a:ext cx="216024" cy="216024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66" name="Oval 265"/>
          <p:cNvSpPr/>
          <p:nvPr/>
        </p:nvSpPr>
        <p:spPr>
          <a:xfrm>
            <a:off x="521660" y="6507488"/>
            <a:ext cx="216024" cy="216024"/>
          </a:xfrm>
          <a:prstGeom prst="ellipse">
            <a:avLst/>
          </a:prstGeom>
          <a:solidFill>
            <a:schemeClr val="accent4"/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67" name="Oval 266"/>
          <p:cNvSpPr/>
          <p:nvPr/>
        </p:nvSpPr>
        <p:spPr>
          <a:xfrm>
            <a:off x="743891" y="6507488"/>
            <a:ext cx="216024" cy="216024"/>
          </a:xfrm>
          <a:prstGeom prst="ellipse">
            <a:avLst/>
          </a:prstGeom>
          <a:solidFill>
            <a:schemeClr val="accent6"/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68" name="Oval 267"/>
          <p:cNvSpPr/>
          <p:nvPr/>
        </p:nvSpPr>
        <p:spPr>
          <a:xfrm>
            <a:off x="974020" y="6507488"/>
            <a:ext cx="216024" cy="216024"/>
          </a:xfrm>
          <a:prstGeom prst="ellipse">
            <a:avLst/>
          </a:prstGeom>
          <a:solidFill>
            <a:schemeClr val="accent3"/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270" name="Group 269"/>
          <p:cNvGrpSpPr/>
          <p:nvPr/>
        </p:nvGrpSpPr>
        <p:grpSpPr>
          <a:xfrm>
            <a:off x="3381197" y="606571"/>
            <a:ext cx="361334" cy="623358"/>
            <a:chOff x="3311884" y="2948262"/>
            <a:chExt cx="361334" cy="623358"/>
          </a:xfrm>
        </p:grpSpPr>
        <p:sp>
          <p:nvSpPr>
            <p:cNvPr id="271" name="Freeform 270"/>
            <p:cNvSpPr/>
            <p:nvPr/>
          </p:nvSpPr>
          <p:spPr>
            <a:xfrm>
              <a:off x="3311884" y="2948262"/>
              <a:ext cx="361334" cy="295661"/>
            </a:xfrm>
            <a:custGeom>
              <a:avLst/>
              <a:gdLst>
                <a:gd name="connsiteX0" fmla="*/ 0 w 349134"/>
                <a:gd name="connsiteY0" fmla="*/ 282632 h 282632"/>
                <a:gd name="connsiteX1" fmla="*/ 349134 w 349134"/>
                <a:gd name="connsiteY1" fmla="*/ 0 h 2826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49134" h="282632">
                  <a:moveTo>
                    <a:pt x="0" y="282632"/>
                  </a:moveTo>
                  <a:lnTo>
                    <a:pt x="349134" y="0"/>
                  </a:lnTo>
                </a:path>
              </a:pathLst>
            </a:custGeom>
            <a:noFill/>
            <a:ln w="412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72" name="Freeform 271"/>
            <p:cNvSpPr/>
            <p:nvPr/>
          </p:nvSpPr>
          <p:spPr>
            <a:xfrm rot="4800000">
              <a:off x="3304717" y="3231422"/>
              <a:ext cx="374400" cy="305995"/>
            </a:xfrm>
            <a:custGeom>
              <a:avLst/>
              <a:gdLst>
                <a:gd name="connsiteX0" fmla="*/ 0 w 349134"/>
                <a:gd name="connsiteY0" fmla="*/ 282632 h 282632"/>
                <a:gd name="connsiteX1" fmla="*/ 349134 w 349134"/>
                <a:gd name="connsiteY1" fmla="*/ 0 h 2826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49134" h="282632">
                  <a:moveTo>
                    <a:pt x="0" y="282632"/>
                  </a:moveTo>
                  <a:lnTo>
                    <a:pt x="349134" y="0"/>
                  </a:lnTo>
                </a:path>
              </a:pathLst>
            </a:custGeom>
            <a:noFill/>
            <a:ln w="412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273" name="Group 272"/>
          <p:cNvGrpSpPr/>
          <p:nvPr/>
        </p:nvGrpSpPr>
        <p:grpSpPr>
          <a:xfrm>
            <a:off x="3324985" y="5598813"/>
            <a:ext cx="361334" cy="623358"/>
            <a:chOff x="3311884" y="2948262"/>
            <a:chExt cx="361334" cy="623358"/>
          </a:xfrm>
        </p:grpSpPr>
        <p:sp>
          <p:nvSpPr>
            <p:cNvPr id="274" name="Freeform 273"/>
            <p:cNvSpPr/>
            <p:nvPr/>
          </p:nvSpPr>
          <p:spPr>
            <a:xfrm>
              <a:off x="3311884" y="2948262"/>
              <a:ext cx="361334" cy="295661"/>
            </a:xfrm>
            <a:custGeom>
              <a:avLst/>
              <a:gdLst>
                <a:gd name="connsiteX0" fmla="*/ 0 w 349134"/>
                <a:gd name="connsiteY0" fmla="*/ 282632 h 282632"/>
                <a:gd name="connsiteX1" fmla="*/ 349134 w 349134"/>
                <a:gd name="connsiteY1" fmla="*/ 0 h 2826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49134" h="282632">
                  <a:moveTo>
                    <a:pt x="0" y="282632"/>
                  </a:moveTo>
                  <a:lnTo>
                    <a:pt x="349134" y="0"/>
                  </a:lnTo>
                </a:path>
              </a:pathLst>
            </a:custGeom>
            <a:noFill/>
            <a:ln w="412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75" name="Freeform 274"/>
            <p:cNvSpPr/>
            <p:nvPr/>
          </p:nvSpPr>
          <p:spPr>
            <a:xfrm rot="4800000">
              <a:off x="3304717" y="3231422"/>
              <a:ext cx="374400" cy="305995"/>
            </a:xfrm>
            <a:custGeom>
              <a:avLst/>
              <a:gdLst>
                <a:gd name="connsiteX0" fmla="*/ 0 w 349134"/>
                <a:gd name="connsiteY0" fmla="*/ 282632 h 282632"/>
                <a:gd name="connsiteX1" fmla="*/ 349134 w 349134"/>
                <a:gd name="connsiteY1" fmla="*/ 0 h 2826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49134" h="282632">
                  <a:moveTo>
                    <a:pt x="0" y="282632"/>
                  </a:moveTo>
                  <a:lnTo>
                    <a:pt x="349134" y="0"/>
                  </a:lnTo>
                </a:path>
              </a:pathLst>
            </a:custGeom>
            <a:noFill/>
            <a:ln w="412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276" name="Group 275"/>
          <p:cNvGrpSpPr/>
          <p:nvPr/>
        </p:nvGrpSpPr>
        <p:grpSpPr>
          <a:xfrm>
            <a:off x="6771402" y="606822"/>
            <a:ext cx="361334" cy="623358"/>
            <a:chOff x="3311884" y="2948262"/>
            <a:chExt cx="361334" cy="623358"/>
          </a:xfrm>
        </p:grpSpPr>
        <p:sp>
          <p:nvSpPr>
            <p:cNvPr id="277" name="Freeform 276"/>
            <p:cNvSpPr/>
            <p:nvPr/>
          </p:nvSpPr>
          <p:spPr>
            <a:xfrm>
              <a:off x="3311884" y="2948262"/>
              <a:ext cx="361334" cy="295661"/>
            </a:xfrm>
            <a:custGeom>
              <a:avLst/>
              <a:gdLst>
                <a:gd name="connsiteX0" fmla="*/ 0 w 349134"/>
                <a:gd name="connsiteY0" fmla="*/ 282632 h 282632"/>
                <a:gd name="connsiteX1" fmla="*/ 349134 w 349134"/>
                <a:gd name="connsiteY1" fmla="*/ 0 h 2826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49134" h="282632">
                  <a:moveTo>
                    <a:pt x="0" y="282632"/>
                  </a:moveTo>
                  <a:lnTo>
                    <a:pt x="349134" y="0"/>
                  </a:lnTo>
                </a:path>
              </a:pathLst>
            </a:custGeom>
            <a:noFill/>
            <a:ln w="412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78" name="Freeform 277"/>
            <p:cNvSpPr/>
            <p:nvPr/>
          </p:nvSpPr>
          <p:spPr>
            <a:xfrm rot="4800000">
              <a:off x="3304717" y="3231422"/>
              <a:ext cx="374400" cy="305995"/>
            </a:xfrm>
            <a:custGeom>
              <a:avLst/>
              <a:gdLst>
                <a:gd name="connsiteX0" fmla="*/ 0 w 349134"/>
                <a:gd name="connsiteY0" fmla="*/ 282632 h 282632"/>
                <a:gd name="connsiteX1" fmla="*/ 349134 w 349134"/>
                <a:gd name="connsiteY1" fmla="*/ 0 h 2826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49134" h="282632">
                  <a:moveTo>
                    <a:pt x="0" y="282632"/>
                  </a:moveTo>
                  <a:lnTo>
                    <a:pt x="349134" y="0"/>
                  </a:lnTo>
                </a:path>
              </a:pathLst>
            </a:custGeom>
            <a:noFill/>
            <a:ln w="412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cxnSp>
        <p:nvCxnSpPr>
          <p:cNvPr id="280" name="Straight Arrow Connector 279"/>
          <p:cNvCxnSpPr/>
          <p:nvPr/>
        </p:nvCxnSpPr>
        <p:spPr>
          <a:xfrm>
            <a:off x="1544934" y="902483"/>
            <a:ext cx="720000" cy="0"/>
          </a:xfrm>
          <a:prstGeom prst="straightConnector1">
            <a:avLst/>
          </a:prstGeom>
          <a:ln w="63500">
            <a:solidFill>
              <a:schemeClr val="tx1"/>
            </a:solidFill>
            <a:tailEnd type="triangle" w="sm" len="lg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4" name="Straight Arrow Connector 283"/>
          <p:cNvCxnSpPr/>
          <p:nvPr/>
        </p:nvCxnSpPr>
        <p:spPr>
          <a:xfrm>
            <a:off x="1642134" y="5824046"/>
            <a:ext cx="720000" cy="0"/>
          </a:xfrm>
          <a:prstGeom prst="straightConnector1">
            <a:avLst/>
          </a:prstGeom>
          <a:ln w="63500">
            <a:solidFill>
              <a:schemeClr val="tx1"/>
            </a:solidFill>
            <a:tailEnd type="triangle" w="sm" len="lg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5" name="Straight Arrow Connector 284"/>
          <p:cNvCxnSpPr/>
          <p:nvPr/>
        </p:nvCxnSpPr>
        <p:spPr>
          <a:xfrm>
            <a:off x="1671347" y="3365497"/>
            <a:ext cx="720000" cy="0"/>
          </a:xfrm>
          <a:prstGeom prst="straightConnector1">
            <a:avLst/>
          </a:prstGeom>
          <a:ln w="63500">
            <a:solidFill>
              <a:schemeClr val="tx1"/>
            </a:solidFill>
            <a:tailEnd type="triangle" w="sm" len="lg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7" name="TextBox 286"/>
          <p:cNvSpPr txBox="1"/>
          <p:nvPr/>
        </p:nvSpPr>
        <p:spPr>
          <a:xfrm>
            <a:off x="4564283" y="116632"/>
            <a:ext cx="5822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 smtClean="0"/>
              <a:t>UFH</a:t>
            </a:r>
            <a:endParaRPr lang="en-GB" b="1" dirty="0"/>
          </a:p>
        </p:txBody>
      </p:sp>
      <p:sp>
        <p:nvSpPr>
          <p:cNvPr id="288" name="TextBox 287"/>
          <p:cNvSpPr txBox="1"/>
          <p:nvPr/>
        </p:nvSpPr>
        <p:spPr>
          <a:xfrm>
            <a:off x="4463007" y="3234497"/>
            <a:ext cx="8402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 smtClean="0"/>
              <a:t>LMWH</a:t>
            </a:r>
            <a:endParaRPr lang="en-GB" b="1" dirty="0"/>
          </a:p>
        </p:txBody>
      </p:sp>
      <p:sp>
        <p:nvSpPr>
          <p:cNvPr id="289" name="TextBox 288"/>
          <p:cNvSpPr txBox="1"/>
          <p:nvPr/>
        </p:nvSpPr>
        <p:spPr>
          <a:xfrm>
            <a:off x="4160595" y="6432954"/>
            <a:ext cx="14995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 err="1" smtClean="0"/>
              <a:t>Fondaparinux</a:t>
            </a:r>
            <a:endParaRPr lang="en-GB" b="1" dirty="0"/>
          </a:p>
        </p:txBody>
      </p:sp>
      <p:grpSp>
        <p:nvGrpSpPr>
          <p:cNvPr id="137" name="Group 136"/>
          <p:cNvGrpSpPr/>
          <p:nvPr/>
        </p:nvGrpSpPr>
        <p:grpSpPr>
          <a:xfrm>
            <a:off x="6763032" y="3133532"/>
            <a:ext cx="361334" cy="623358"/>
            <a:chOff x="3311884" y="2948262"/>
            <a:chExt cx="361334" cy="623358"/>
          </a:xfrm>
        </p:grpSpPr>
        <p:sp>
          <p:nvSpPr>
            <p:cNvPr id="139" name="Freeform 138"/>
            <p:cNvSpPr/>
            <p:nvPr/>
          </p:nvSpPr>
          <p:spPr>
            <a:xfrm>
              <a:off x="3311884" y="2948262"/>
              <a:ext cx="361334" cy="295661"/>
            </a:xfrm>
            <a:custGeom>
              <a:avLst/>
              <a:gdLst>
                <a:gd name="connsiteX0" fmla="*/ 0 w 349134"/>
                <a:gd name="connsiteY0" fmla="*/ 282632 h 282632"/>
                <a:gd name="connsiteX1" fmla="*/ 349134 w 349134"/>
                <a:gd name="connsiteY1" fmla="*/ 0 h 2826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49134" h="282632">
                  <a:moveTo>
                    <a:pt x="0" y="282632"/>
                  </a:moveTo>
                  <a:lnTo>
                    <a:pt x="349134" y="0"/>
                  </a:lnTo>
                </a:path>
              </a:pathLst>
            </a:custGeom>
            <a:noFill/>
            <a:ln w="41275">
              <a:solidFill>
                <a:srgbClr val="FF0000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5" name="Freeform 144"/>
            <p:cNvSpPr/>
            <p:nvPr/>
          </p:nvSpPr>
          <p:spPr>
            <a:xfrm rot="4800000">
              <a:off x="3304717" y="3231422"/>
              <a:ext cx="374400" cy="305995"/>
            </a:xfrm>
            <a:custGeom>
              <a:avLst/>
              <a:gdLst>
                <a:gd name="connsiteX0" fmla="*/ 0 w 349134"/>
                <a:gd name="connsiteY0" fmla="*/ 282632 h 282632"/>
                <a:gd name="connsiteX1" fmla="*/ 349134 w 349134"/>
                <a:gd name="connsiteY1" fmla="*/ 0 h 2826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49134" h="282632">
                  <a:moveTo>
                    <a:pt x="0" y="282632"/>
                  </a:moveTo>
                  <a:lnTo>
                    <a:pt x="349134" y="0"/>
                  </a:lnTo>
                </a:path>
              </a:pathLst>
            </a:custGeom>
            <a:noFill/>
            <a:ln w="41275">
              <a:solidFill>
                <a:srgbClr val="FF0000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163520000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8375"/>
            <a:ext cx="8229600" cy="1143000"/>
          </a:xfrm>
        </p:spPr>
        <p:txBody>
          <a:bodyPr>
            <a:normAutofit/>
          </a:bodyPr>
          <a:lstStyle/>
          <a:p>
            <a:r>
              <a:rPr lang="en-US" sz="6000" dirty="0" smtClean="0"/>
              <a:t>Protein S</a:t>
            </a:r>
            <a:endParaRPr lang="en-US" sz="6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12339"/>
            <a:ext cx="8229600" cy="4525963"/>
          </a:xfrm>
        </p:spPr>
        <p:txBody>
          <a:bodyPr>
            <a:normAutofit/>
          </a:bodyPr>
          <a:lstStyle/>
          <a:p>
            <a:endParaRPr lang="en-US" dirty="0" smtClean="0"/>
          </a:p>
          <a:p>
            <a:r>
              <a:rPr lang="en-US" dirty="0" smtClean="0"/>
              <a:t>Discovered in Seattle!</a:t>
            </a:r>
          </a:p>
          <a:p>
            <a:r>
              <a:rPr lang="en-US" dirty="0" smtClean="0"/>
              <a:t>Cofactor </a:t>
            </a:r>
            <a:r>
              <a:rPr lang="en-US" dirty="0"/>
              <a:t>to </a:t>
            </a:r>
            <a:r>
              <a:rPr lang="en-US" dirty="0" smtClean="0"/>
              <a:t>activated protein C</a:t>
            </a:r>
          </a:p>
          <a:p>
            <a:r>
              <a:rPr lang="en-US" dirty="0" smtClean="0"/>
              <a:t>Circulates </a:t>
            </a:r>
            <a:r>
              <a:rPr lang="en-US" dirty="0"/>
              <a:t>as inactive </a:t>
            </a:r>
            <a:r>
              <a:rPr lang="en-US" dirty="0" smtClean="0"/>
              <a:t>form</a:t>
            </a:r>
          </a:p>
          <a:p>
            <a:pPr lvl="1"/>
            <a:r>
              <a:rPr lang="en-US" dirty="0" smtClean="0"/>
              <a:t>bound </a:t>
            </a:r>
            <a:r>
              <a:rPr lang="en-US" dirty="0"/>
              <a:t>to C4 binding </a:t>
            </a:r>
            <a:r>
              <a:rPr lang="en-US" dirty="0" smtClean="0"/>
              <a:t>protein</a:t>
            </a:r>
          </a:p>
          <a:p>
            <a:r>
              <a:rPr lang="en-US" dirty="0" smtClean="0"/>
              <a:t>Inactivated by activated </a:t>
            </a:r>
            <a:r>
              <a:rPr lang="en-US" dirty="0"/>
              <a:t>platelets and </a:t>
            </a:r>
            <a:r>
              <a:rPr lang="en-US" dirty="0" smtClean="0"/>
              <a:t>neutrophils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4286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07576"/>
            <a:ext cx="9144000" cy="1336956"/>
          </a:xfrm>
        </p:spPr>
        <p:txBody>
          <a:bodyPr/>
          <a:lstStyle/>
          <a:p>
            <a:r>
              <a:rPr lang="en-US" dirty="0" smtClean="0"/>
              <a:t>Endothelial Protein C Receptor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Transmembrane protein on arterial endothelium</a:t>
            </a:r>
          </a:p>
          <a:p>
            <a:r>
              <a:rPr lang="en-US" smtClean="0"/>
              <a:t>Promotes activation of protein C by substituting for negatively-charged phospholipids</a:t>
            </a:r>
          </a:p>
          <a:p>
            <a:r>
              <a:rPr lang="en-US" smtClean="0"/>
              <a:t>Forms a membrane bound complex with APC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4286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8375"/>
            <a:ext cx="8229600" cy="1143000"/>
          </a:xfrm>
        </p:spPr>
        <p:txBody>
          <a:bodyPr>
            <a:normAutofit/>
          </a:bodyPr>
          <a:lstStyle/>
          <a:p>
            <a:r>
              <a:rPr lang="en-US" sz="6000" dirty="0" smtClean="0"/>
              <a:t>Protein C</a:t>
            </a:r>
            <a:endParaRPr lang="en-US" sz="6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12339"/>
            <a:ext cx="8229600" cy="5545661"/>
          </a:xfrm>
        </p:spPr>
        <p:txBody>
          <a:bodyPr>
            <a:normAutofit fontScale="92500"/>
          </a:bodyPr>
          <a:lstStyle/>
          <a:p>
            <a:r>
              <a:rPr lang="en-US" dirty="0" smtClean="0"/>
              <a:t>Activated </a:t>
            </a:r>
            <a:r>
              <a:rPr lang="en-US" dirty="0"/>
              <a:t>by </a:t>
            </a:r>
            <a:endParaRPr lang="en-US" dirty="0" smtClean="0"/>
          </a:p>
          <a:p>
            <a:pPr lvl="1"/>
            <a:r>
              <a:rPr lang="en-US" dirty="0"/>
              <a:t>T</a:t>
            </a:r>
            <a:r>
              <a:rPr lang="en-US" dirty="0" smtClean="0"/>
              <a:t>hrombin bound </a:t>
            </a:r>
            <a:r>
              <a:rPr lang="en-US" dirty="0"/>
              <a:t>to </a:t>
            </a:r>
            <a:r>
              <a:rPr lang="en-US" dirty="0" err="1" smtClean="0"/>
              <a:t>thrombomodulin</a:t>
            </a:r>
            <a:endParaRPr lang="en-US" dirty="0"/>
          </a:p>
          <a:p>
            <a:pPr lvl="1"/>
            <a:r>
              <a:rPr lang="en-US" dirty="0" err="1" smtClean="0"/>
              <a:t>Meizothrombin</a:t>
            </a:r>
            <a:r>
              <a:rPr lang="en-US" dirty="0" smtClean="0"/>
              <a:t> bound </a:t>
            </a:r>
            <a:r>
              <a:rPr lang="en-US" dirty="0"/>
              <a:t>to APC</a:t>
            </a:r>
          </a:p>
          <a:p>
            <a:pPr lvl="1"/>
            <a:r>
              <a:rPr lang="en-US" dirty="0" smtClean="0"/>
              <a:t>Plasmin </a:t>
            </a:r>
            <a:r>
              <a:rPr lang="en-US" dirty="0"/>
              <a:t>activation also produces small amounts of APC</a:t>
            </a:r>
          </a:p>
          <a:p>
            <a:r>
              <a:rPr lang="en-US" dirty="0" smtClean="0"/>
              <a:t>Following activation</a:t>
            </a:r>
            <a:r>
              <a:rPr lang="en-US" dirty="0"/>
              <a:t>, </a:t>
            </a:r>
            <a:endParaRPr lang="en-US" dirty="0" smtClean="0"/>
          </a:p>
          <a:p>
            <a:pPr lvl="1"/>
            <a:r>
              <a:rPr lang="en-US" dirty="0" smtClean="0"/>
              <a:t>APC </a:t>
            </a:r>
            <a:r>
              <a:rPr lang="en-US" dirty="0"/>
              <a:t>dissociates from EPCR or thrombin-TM complex </a:t>
            </a:r>
            <a:endParaRPr lang="en-US" dirty="0" smtClean="0"/>
          </a:p>
          <a:p>
            <a:pPr lvl="1"/>
            <a:r>
              <a:rPr lang="en-US" dirty="0" smtClean="0"/>
              <a:t>Binds with </a:t>
            </a:r>
            <a:r>
              <a:rPr lang="en-US" dirty="0"/>
              <a:t>PS</a:t>
            </a:r>
          </a:p>
          <a:p>
            <a:pPr lvl="1"/>
            <a:r>
              <a:rPr lang="en-US" dirty="0"/>
              <a:t>APC/PS </a:t>
            </a:r>
            <a:r>
              <a:rPr lang="en-US" dirty="0" smtClean="0"/>
              <a:t>complex </a:t>
            </a:r>
            <a:r>
              <a:rPr lang="en-US" dirty="0"/>
              <a:t>rapidly inactivates </a:t>
            </a:r>
            <a:r>
              <a:rPr lang="en-US" dirty="0" smtClean="0"/>
              <a:t>FVa, </a:t>
            </a:r>
            <a:r>
              <a:rPr lang="en-US" dirty="0" err="1"/>
              <a:t>FVIIIa</a:t>
            </a:r>
            <a:r>
              <a:rPr lang="en-US" dirty="0"/>
              <a:t> and PAI-1 </a:t>
            </a:r>
            <a:endParaRPr lang="en-US" dirty="0" smtClean="0"/>
          </a:p>
          <a:p>
            <a:r>
              <a:rPr lang="en-US" dirty="0" smtClean="0"/>
              <a:t>Inhibited by</a:t>
            </a:r>
            <a:endParaRPr lang="en-US" dirty="0"/>
          </a:p>
          <a:p>
            <a:pPr lvl="1"/>
            <a:r>
              <a:rPr lang="en-US" dirty="0" smtClean="0"/>
              <a:t>α</a:t>
            </a:r>
            <a:r>
              <a:rPr lang="en-US" baseline="-25000" dirty="0" smtClean="0"/>
              <a:t>1 </a:t>
            </a:r>
            <a:r>
              <a:rPr lang="en-US" dirty="0"/>
              <a:t>protease </a:t>
            </a:r>
            <a:r>
              <a:rPr lang="en-US" dirty="0" smtClean="0"/>
              <a:t>inhibitor</a:t>
            </a:r>
          </a:p>
          <a:p>
            <a:pPr lvl="1"/>
            <a:r>
              <a:rPr lang="en-US" dirty="0"/>
              <a:t>P</a:t>
            </a:r>
            <a:r>
              <a:rPr lang="en-US" dirty="0" smtClean="0"/>
              <a:t>rotein </a:t>
            </a:r>
            <a:r>
              <a:rPr lang="en-US" dirty="0"/>
              <a:t>C inhibitor </a:t>
            </a:r>
            <a:r>
              <a:rPr lang="en-US" dirty="0" smtClean="0"/>
              <a:t> </a:t>
            </a:r>
          </a:p>
          <a:p>
            <a:pPr lvl="1"/>
            <a:r>
              <a:rPr lang="en-US" dirty="0" smtClean="0"/>
              <a:t>α</a:t>
            </a:r>
            <a:r>
              <a:rPr lang="en-US" baseline="-25000" dirty="0" smtClean="0"/>
              <a:t>2</a:t>
            </a:r>
            <a:r>
              <a:rPr lang="en-US" dirty="0" smtClean="0"/>
              <a:t> </a:t>
            </a:r>
            <a:r>
              <a:rPr lang="en-US" dirty="0"/>
              <a:t>macroglobulin </a:t>
            </a:r>
          </a:p>
        </p:txBody>
      </p:sp>
    </p:spTree>
    <p:extLst>
      <p:ext uri="{BB962C8B-B14F-4D97-AF65-F5344CB8AC3E}">
        <p14:creationId xmlns:p14="http://schemas.microsoft.com/office/powerpoint/2010/main" val="37228667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7400" y="0"/>
            <a:ext cx="7545477" cy="6858000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>
          <a:xfrm>
            <a:off x="3051671" y="3440026"/>
            <a:ext cx="2134408" cy="2769661"/>
          </a:xfrm>
          <a:prstGeom prst="ellipse">
            <a:avLst/>
          </a:prstGeom>
          <a:noFill/>
          <a:ln w="5715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Curved Up Arrow 5"/>
          <p:cNvSpPr/>
          <p:nvPr/>
        </p:nvSpPr>
        <p:spPr>
          <a:xfrm>
            <a:off x="2663601" y="2205146"/>
            <a:ext cx="2892917" cy="1129034"/>
          </a:xfrm>
          <a:prstGeom prst="curvedUp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" name="Right Arrow 6"/>
          <p:cNvSpPr/>
          <p:nvPr/>
        </p:nvSpPr>
        <p:spPr>
          <a:xfrm rot="4331179">
            <a:off x="5397760" y="2699097"/>
            <a:ext cx="1711055" cy="511592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7197013" y="3106313"/>
            <a:ext cx="1234781" cy="914400"/>
          </a:xfrm>
          <a:prstGeom prst="ellipse">
            <a:avLst/>
          </a:prstGeom>
          <a:noFill/>
          <a:ln w="5715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7479248" y="4004543"/>
            <a:ext cx="899626" cy="564517"/>
          </a:xfrm>
          <a:prstGeom prst="ellipse">
            <a:avLst/>
          </a:prstGeom>
          <a:noFill/>
          <a:ln w="5715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28667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500"/>
                            </p:stCondLst>
                            <p:childTnLst>
                              <p:par>
                                <p:cTn id="22" presetID="22" presetClass="entr" presetSubtype="1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4000"/>
                            </p:stCondLst>
                            <p:childTnLst>
                              <p:par>
                                <p:cTn id="26" presetID="22" presetClass="entr" presetSubtype="1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Others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Heparin Cofactor II</a:t>
            </a:r>
          </a:p>
          <a:p>
            <a:r>
              <a:rPr lang="en-US" smtClean="0"/>
              <a:t>Protein Z-Dependent Protease Inhibitor</a:t>
            </a:r>
          </a:p>
          <a:p>
            <a:r>
              <a:rPr lang="en-US" smtClean="0"/>
              <a:t>α1 Protease Inhibitor</a:t>
            </a:r>
          </a:p>
          <a:p>
            <a:r>
              <a:rPr lang="en-US" smtClean="0"/>
              <a:t>Protein C Inhibitor</a:t>
            </a:r>
          </a:p>
          <a:p>
            <a:r>
              <a:rPr lang="en-US" smtClean="0"/>
              <a:t>α2-macroglobulins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4286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17286"/>
            <a:ext cx="9144000" cy="754677"/>
          </a:xfrm>
        </p:spPr>
        <p:txBody>
          <a:bodyPr/>
          <a:lstStyle/>
          <a:p>
            <a:r>
              <a:rPr lang="en-US" dirty="0" smtClean="0"/>
              <a:t>Membrane-Surface Interactions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May enhance cascade activity</a:t>
            </a:r>
          </a:p>
          <a:p>
            <a:r>
              <a:rPr lang="en-US" smtClean="0"/>
              <a:t>Allows for proper alignment of the factors</a:t>
            </a:r>
          </a:p>
          <a:p>
            <a:r>
              <a:rPr lang="en-US" smtClean="0"/>
              <a:t>Gla residues allow for membrane interaction </a:t>
            </a:r>
          </a:p>
          <a:p>
            <a:pPr lvl="1"/>
            <a:r>
              <a:rPr lang="en-US" smtClean="0"/>
              <a:t>Interaction of Ca++ and negative phospholipid charge</a:t>
            </a:r>
          </a:p>
          <a:p>
            <a:pPr lvl="1"/>
            <a:r>
              <a:rPr lang="en-US" smtClean="0"/>
              <a:t>Carboxylated via vitamin K pathway</a:t>
            </a:r>
          </a:p>
          <a:p>
            <a:pPr lvl="1"/>
            <a:r>
              <a:rPr lang="en-US" smtClean="0"/>
              <a:t>Factors II, VII, IX, X; proteins C, S, and Z</a:t>
            </a:r>
          </a:p>
          <a:p>
            <a:r>
              <a:rPr lang="en-US" smtClean="0"/>
              <a:t>Factors V and VIII interact with phospholipids by another mechanism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1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94088" y="1231375"/>
            <a:ext cx="8755824" cy="5165201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</p:pic>
    </p:spTree>
    <p:extLst>
      <p:ext uri="{BB962C8B-B14F-4D97-AF65-F5344CB8AC3E}">
        <p14:creationId xmlns:p14="http://schemas.microsoft.com/office/powerpoint/2010/main" val="14942860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Cells of Hemostasis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9275" y="1600200"/>
            <a:ext cx="8042276" cy="4913085"/>
          </a:xfrm>
        </p:spPr>
        <p:txBody>
          <a:bodyPr>
            <a:normAutofit lnSpcReduction="10000"/>
          </a:bodyPr>
          <a:lstStyle/>
          <a:p>
            <a:endParaRPr lang="en-US" dirty="0" smtClean="0"/>
          </a:p>
          <a:p>
            <a:r>
              <a:rPr lang="en-US" dirty="0" smtClean="0"/>
              <a:t>Endothelial Cells</a:t>
            </a:r>
          </a:p>
          <a:p>
            <a:pPr lvl="1"/>
            <a:r>
              <a:rPr lang="en-US" dirty="0" smtClean="0"/>
              <a:t>To be covered on 06/10/2015 by PM</a:t>
            </a:r>
          </a:p>
          <a:p>
            <a:r>
              <a:rPr lang="en-US" dirty="0" smtClean="0"/>
              <a:t>Platelets</a:t>
            </a:r>
          </a:p>
          <a:p>
            <a:pPr lvl="1"/>
            <a:r>
              <a:rPr lang="en-US" dirty="0" smtClean="0"/>
              <a:t>To be covered on 10/20/2015 by JS</a:t>
            </a:r>
          </a:p>
          <a:p>
            <a:endParaRPr lang="en-US" dirty="0" smtClean="0"/>
          </a:p>
          <a:p>
            <a:r>
              <a:rPr lang="en-US" dirty="0" smtClean="0"/>
              <a:t>Tissue Factor Bearing Cells</a:t>
            </a:r>
          </a:p>
          <a:p>
            <a:r>
              <a:rPr lang="en-US" dirty="0" err="1" smtClean="0"/>
              <a:t>Microparticles</a:t>
            </a:r>
            <a:endParaRPr lang="en-US" dirty="0" smtClean="0"/>
          </a:p>
          <a:p>
            <a:r>
              <a:rPr lang="en-US" dirty="0" smtClean="0"/>
              <a:t>Cell Surface Membranes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4286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0" y="107576"/>
            <a:ext cx="9144000" cy="1336956"/>
          </a:xfrm>
        </p:spPr>
        <p:txBody>
          <a:bodyPr/>
          <a:lstStyle/>
          <a:p>
            <a:r>
              <a:rPr lang="en-US" dirty="0" smtClean="0"/>
              <a:t>TF bearing cells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549274" y="1908632"/>
            <a:ext cx="8594725" cy="4343400"/>
          </a:xfrm>
        </p:spPr>
        <p:txBody>
          <a:bodyPr>
            <a:normAutofit/>
          </a:bodyPr>
          <a:lstStyle/>
          <a:p>
            <a:r>
              <a:rPr lang="en-US" sz="2000" dirty="0" smtClean="0"/>
              <a:t>IL-1 and TNF-α induce endothelial and </a:t>
            </a:r>
            <a:r>
              <a:rPr lang="en-US" sz="2000" dirty="0" err="1" smtClean="0"/>
              <a:t>Mø</a:t>
            </a:r>
            <a:r>
              <a:rPr lang="en-US" sz="2000" dirty="0" smtClean="0"/>
              <a:t> TF expression</a:t>
            </a:r>
          </a:p>
          <a:p>
            <a:r>
              <a:rPr lang="en-US" sz="2000" dirty="0" smtClean="0"/>
              <a:t>TF initiates the production of thrombin</a:t>
            </a:r>
          </a:p>
          <a:p>
            <a:r>
              <a:rPr lang="en-US" sz="2000" dirty="0" smtClean="0"/>
              <a:t>IL-1 and TNF-α induce PAI-1 expression</a:t>
            </a:r>
          </a:p>
          <a:p>
            <a:r>
              <a:rPr lang="en-US" sz="2000" dirty="0" smtClean="0"/>
              <a:t>PAI-1 inhibits fibrinolysis</a:t>
            </a:r>
          </a:p>
          <a:p>
            <a:r>
              <a:rPr lang="en-US" sz="2000" dirty="0" err="1" smtClean="0"/>
              <a:t>Proinflammatory</a:t>
            </a:r>
            <a:r>
              <a:rPr lang="en-US" sz="2000" dirty="0" smtClean="0"/>
              <a:t> cytokines also inhibit anticoagulants AT and </a:t>
            </a:r>
            <a:r>
              <a:rPr lang="en-US" sz="2000" dirty="0" err="1" smtClean="0"/>
              <a:t>aPC</a:t>
            </a:r>
            <a:endParaRPr lang="en-US" sz="2000" dirty="0" smtClean="0"/>
          </a:p>
          <a:p>
            <a:r>
              <a:rPr lang="en-US" sz="2000" dirty="0" smtClean="0"/>
              <a:t>An imbalance between pro- and anti-coagulant systems leads to microvascular thrombosis and organ dysfunction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76637083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27000"/>
            <a:ext cx="9143999" cy="72390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ea typeface="+mj-ea"/>
                <a:cs typeface="+mj-cs"/>
              </a:rPr>
              <a:t>Procoagulant Response in Sepsis</a:t>
            </a:r>
          </a:p>
        </p:txBody>
      </p:sp>
      <p:pic>
        <p:nvPicPr>
          <p:cNvPr id="23555" name="Picture 3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79" t="24181" r="1920" b="6102"/>
          <a:stretch>
            <a:fillRect/>
          </a:stretch>
        </p:blipFill>
        <p:spPr>
          <a:xfrm>
            <a:off x="381000" y="1412876"/>
            <a:ext cx="8382000" cy="4886325"/>
          </a:xfrm>
          <a:ln w="38100">
            <a:solidFill>
              <a:srgbClr val="007DBC"/>
            </a:solidFill>
            <a:miter lim="800000"/>
            <a:headEnd/>
            <a:tailEnd/>
          </a:ln>
        </p:spPr>
      </p:pic>
      <p:sp>
        <p:nvSpPr>
          <p:cNvPr id="2" name="&quot;No&quot; Symbol 1"/>
          <p:cNvSpPr/>
          <p:nvPr/>
        </p:nvSpPr>
        <p:spPr>
          <a:xfrm>
            <a:off x="4185784" y="3308732"/>
            <a:ext cx="335467" cy="335467"/>
          </a:xfrm>
          <a:prstGeom prst="noSmoking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" name="&quot;No&quot; Symbol 4"/>
          <p:cNvSpPr/>
          <p:nvPr/>
        </p:nvSpPr>
        <p:spPr>
          <a:xfrm>
            <a:off x="3670427" y="3197432"/>
            <a:ext cx="335467" cy="335467"/>
          </a:xfrm>
          <a:prstGeom prst="noSmoking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&quot;No&quot; Symbol 5"/>
          <p:cNvSpPr/>
          <p:nvPr/>
        </p:nvSpPr>
        <p:spPr>
          <a:xfrm>
            <a:off x="6022493" y="3197432"/>
            <a:ext cx="335467" cy="335467"/>
          </a:xfrm>
          <a:prstGeom prst="noSmoking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" name="&quot;No&quot; Symbol 6"/>
          <p:cNvSpPr/>
          <p:nvPr/>
        </p:nvSpPr>
        <p:spPr>
          <a:xfrm>
            <a:off x="7931542" y="3803729"/>
            <a:ext cx="304970" cy="304970"/>
          </a:xfrm>
          <a:prstGeom prst="noSmoking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&quot;No&quot; Symbol 7"/>
          <p:cNvSpPr/>
          <p:nvPr/>
        </p:nvSpPr>
        <p:spPr>
          <a:xfrm>
            <a:off x="7237205" y="3090301"/>
            <a:ext cx="304970" cy="304970"/>
          </a:xfrm>
          <a:prstGeom prst="noSmoking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784001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  <p:bldP spid="6" grpId="0" animBg="1"/>
      <p:bldP spid="7" grpId="0" animBg="1"/>
      <p:bldP spid="8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Microparticles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smtClean="0"/>
              <a:t>Formation stimulated by cytokines, thrombin, shear stress, and hypoxia</a:t>
            </a:r>
          </a:p>
          <a:p>
            <a:r>
              <a:rPr lang="en-US" smtClean="0"/>
              <a:t>Derived typically from endothelial cells, platelets and monocytes</a:t>
            </a:r>
          </a:p>
          <a:p>
            <a:pPr lvl="1"/>
            <a:r>
              <a:rPr lang="en-US" smtClean="0"/>
              <a:t>When activated or apoptotic cells shed membrane</a:t>
            </a:r>
          </a:p>
          <a:p>
            <a:pPr lvl="1"/>
            <a:r>
              <a:rPr lang="en-US" smtClean="0"/>
              <a:t>In disease may be produced by granulocytes and erythrocytes</a:t>
            </a:r>
          </a:p>
          <a:p>
            <a:r>
              <a:rPr lang="en-US" smtClean="0"/>
              <a:t>Contain cell surface proteins similar to their parent cells</a:t>
            </a:r>
          </a:p>
          <a:p>
            <a:pPr lvl="1"/>
            <a:r>
              <a:rPr lang="en-US" smtClean="0"/>
              <a:t>vWf from endothelial cells</a:t>
            </a:r>
          </a:p>
          <a:p>
            <a:pPr lvl="1"/>
            <a:r>
              <a:rPr lang="en-US" smtClean="0"/>
              <a:t>TF from monocytes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4286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Autofit/>
          </a:bodyPr>
          <a:lstStyle/>
          <a:p>
            <a:r>
              <a:rPr lang="en-US" sz="3200" dirty="0" smtClean="0">
                <a:solidFill>
                  <a:srgbClr val="0000FF"/>
                </a:solidFill>
              </a:rPr>
              <a:t>Helmond SE </a:t>
            </a:r>
            <a:r>
              <a:rPr lang="en-US" sz="3200" dirty="0">
                <a:solidFill>
                  <a:srgbClr val="0000FF"/>
                </a:solidFill>
              </a:rPr>
              <a:t>et al. </a:t>
            </a:r>
            <a:br>
              <a:rPr lang="en-US" sz="3200" dirty="0">
                <a:solidFill>
                  <a:srgbClr val="0000FF"/>
                </a:solidFill>
              </a:rPr>
            </a:br>
            <a:r>
              <a:rPr lang="en-US" sz="3200" dirty="0" smtClean="0">
                <a:solidFill>
                  <a:srgbClr val="0000FF"/>
                </a:solidFill>
              </a:rPr>
              <a:t>Am J Vet Res 2013; 74:207-215</a:t>
            </a:r>
            <a:endParaRPr lang="en-US" sz="3200" dirty="0"/>
          </a:p>
        </p:txBody>
      </p:sp>
      <p:pic>
        <p:nvPicPr>
          <p:cNvPr id="9" name="Content Placeholder 8"/>
          <p:cNvPicPr>
            <a:picLocks noGrp="1" noChangeAspect="1"/>
          </p:cNvPicPr>
          <p:nvPr>
            <p:ph sz="half" idx="1"/>
          </p:nvPr>
        </p:nvPicPr>
        <p:blipFill>
          <a:blip r:embed="rId3"/>
          <a:srcRect t="-26739" b="-26739"/>
          <a:stretch>
            <a:fillRect/>
          </a:stretch>
        </p:blipFill>
        <p:spPr>
          <a:xfrm>
            <a:off x="1619672" y="624639"/>
            <a:ext cx="3337686" cy="3740465"/>
          </a:xfrm>
        </p:spPr>
      </p:pic>
      <p:pic>
        <p:nvPicPr>
          <p:cNvPr id="8" name="Content Placeholder 7"/>
          <p:cNvPicPr>
            <a:picLocks noGrp="1" noChangeAspect="1"/>
          </p:cNvPicPr>
          <p:nvPr>
            <p:ph sz="half" idx="2"/>
          </p:nvPr>
        </p:nvPicPr>
        <p:blipFill>
          <a:blip r:embed="rId4"/>
          <a:srcRect t="-60355" b="-60355"/>
          <a:stretch>
            <a:fillRect/>
          </a:stretch>
        </p:blipFill>
        <p:spPr>
          <a:xfrm>
            <a:off x="1615542" y="1987113"/>
            <a:ext cx="5912916" cy="6626463"/>
          </a:xfr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27853" y="1268760"/>
            <a:ext cx="2500605" cy="2434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721133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Cell Surface Membranes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err="1" smtClean="0"/>
              <a:t>Floppase</a:t>
            </a:r>
            <a:endParaRPr lang="en-US" dirty="0"/>
          </a:p>
          <a:p>
            <a:pPr lvl="1"/>
            <a:r>
              <a:rPr lang="en-US" dirty="0" smtClean="0"/>
              <a:t>Maintains a neutral charged external membrane</a:t>
            </a:r>
          </a:p>
          <a:p>
            <a:pPr lvl="1"/>
            <a:r>
              <a:rPr lang="en-US" dirty="0" err="1" smtClean="0"/>
              <a:t>Phosphatidylcholine</a:t>
            </a:r>
            <a:endParaRPr lang="en-US" dirty="0" smtClean="0"/>
          </a:p>
          <a:p>
            <a:r>
              <a:rPr lang="en-US" dirty="0" err="1" smtClean="0"/>
              <a:t>Fippase</a:t>
            </a:r>
            <a:endParaRPr lang="en-US" dirty="0"/>
          </a:p>
          <a:p>
            <a:pPr lvl="1"/>
            <a:r>
              <a:rPr lang="en-US" dirty="0" smtClean="0"/>
              <a:t>Maintains a negatively charged internal membrane </a:t>
            </a:r>
          </a:p>
          <a:p>
            <a:pPr lvl="1"/>
            <a:r>
              <a:rPr lang="en-US" dirty="0" err="1" smtClean="0"/>
              <a:t>Phosphatidylserine</a:t>
            </a:r>
            <a:r>
              <a:rPr lang="en-US" dirty="0" smtClean="0"/>
              <a:t> and </a:t>
            </a:r>
            <a:r>
              <a:rPr lang="en-US" dirty="0" err="1" smtClean="0"/>
              <a:t>phosphatidylethanolamine</a:t>
            </a:r>
            <a:endParaRPr lang="en-US" dirty="0" smtClean="0"/>
          </a:p>
          <a:p>
            <a:r>
              <a:rPr lang="en-US" dirty="0" err="1" smtClean="0"/>
              <a:t>Scramblase</a:t>
            </a:r>
            <a:endParaRPr lang="en-US" dirty="0"/>
          </a:p>
          <a:p>
            <a:pPr lvl="1"/>
            <a:r>
              <a:rPr lang="en-US" dirty="0" smtClean="0"/>
              <a:t>Cell activation / injury</a:t>
            </a:r>
          </a:p>
          <a:p>
            <a:pPr lvl="1"/>
            <a:r>
              <a:rPr lang="en-US" dirty="0" smtClean="0"/>
              <a:t>Moves PS and PE to the outer membrane</a:t>
            </a:r>
          </a:p>
          <a:p>
            <a:pPr lvl="1"/>
            <a:r>
              <a:rPr lang="en-US" dirty="0" smtClean="0"/>
              <a:t>PS enhances procoagulant reactions</a:t>
            </a:r>
          </a:p>
          <a:p>
            <a:pPr lvl="1"/>
            <a:r>
              <a:rPr lang="en-US" dirty="0" smtClean="0"/>
              <a:t>PE enhances </a:t>
            </a:r>
            <a:r>
              <a:rPr lang="en-US" dirty="0" err="1" smtClean="0"/>
              <a:t>phosphatidylserine</a:t>
            </a:r>
            <a:endParaRPr lang="en-US" dirty="0" smtClean="0"/>
          </a:p>
          <a:p>
            <a:pPr lvl="1"/>
            <a:r>
              <a:rPr lang="en-US" dirty="0" smtClean="0"/>
              <a:t>Anything but choline!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4286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8375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sz="6000" dirty="0"/>
              <a:t>Cell Surface Membranes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6043" b="62701"/>
          <a:stretch/>
        </p:blipFill>
        <p:spPr>
          <a:xfrm>
            <a:off x="162158" y="2346273"/>
            <a:ext cx="8819685" cy="2946073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t="24436" b="20742"/>
          <a:stretch/>
        </p:blipFill>
        <p:spPr>
          <a:xfrm>
            <a:off x="356546" y="1746475"/>
            <a:ext cx="8430909" cy="4621983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</p:pic>
    </p:spTree>
    <p:extLst>
      <p:ext uri="{BB962C8B-B14F-4D97-AF65-F5344CB8AC3E}">
        <p14:creationId xmlns:p14="http://schemas.microsoft.com/office/powerpoint/2010/main" val="1494286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JTH TMEM16F.pdf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07" t="3409" r="5775" b="78778"/>
          <a:stretch/>
        </p:blipFill>
        <p:spPr>
          <a:xfrm>
            <a:off x="344712" y="582387"/>
            <a:ext cx="8229600" cy="2198914"/>
          </a:xfrm>
          <a:prstGeom prst="rect">
            <a:avLst/>
          </a:prstGeom>
        </p:spPr>
      </p:pic>
      <p:pic>
        <p:nvPicPr>
          <p:cNvPr id="6" name="Picture 5" descr="Scott syndrome GWAS.pdf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84" t="6561" r="5741" b="71746"/>
          <a:stretch/>
        </p:blipFill>
        <p:spPr>
          <a:xfrm>
            <a:off x="344712" y="3459843"/>
            <a:ext cx="8229600" cy="2636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96956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Problems with the</a:t>
            </a:r>
            <a:br>
              <a:rPr lang="en-GB" smtClean="0"/>
            </a:br>
            <a:r>
              <a:rPr lang="en-GB" smtClean="0"/>
              <a:t>traditional approach</a:t>
            </a:r>
            <a:endParaRPr lang="en-GB" dirty="0" smtClean="0"/>
          </a:p>
        </p:txBody>
      </p:sp>
      <p:sp>
        <p:nvSpPr>
          <p:cNvPr id="37891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GB" sz="2000" dirty="0" smtClean="0"/>
          </a:p>
          <a:p>
            <a:r>
              <a:rPr lang="en-GB" sz="2000" dirty="0" smtClean="0"/>
              <a:t>Why doesn’t activation of </a:t>
            </a:r>
            <a:r>
              <a:rPr lang="en-GB" sz="2000" dirty="0" err="1" smtClean="0"/>
              <a:t>fX</a:t>
            </a:r>
            <a:r>
              <a:rPr lang="en-GB" sz="2000" dirty="0" smtClean="0"/>
              <a:t> by TF-</a:t>
            </a:r>
            <a:r>
              <a:rPr lang="en-GB" sz="2000" dirty="0" err="1" smtClean="0"/>
              <a:t>fVII</a:t>
            </a:r>
            <a:r>
              <a:rPr lang="en-GB" sz="2000" dirty="0" smtClean="0"/>
              <a:t> compensate for lack of </a:t>
            </a:r>
            <a:r>
              <a:rPr lang="en-GB" sz="2000" dirty="0" err="1" smtClean="0"/>
              <a:t>fVIII</a:t>
            </a:r>
            <a:r>
              <a:rPr lang="en-GB" sz="2000" dirty="0" smtClean="0"/>
              <a:t> or </a:t>
            </a:r>
            <a:r>
              <a:rPr lang="en-GB" sz="2000" dirty="0" err="1" smtClean="0"/>
              <a:t>fIX</a:t>
            </a:r>
            <a:r>
              <a:rPr lang="en-GB" sz="2000" dirty="0" smtClean="0"/>
              <a:t> in </a:t>
            </a:r>
            <a:r>
              <a:rPr lang="en-GB" sz="2000" dirty="0" err="1" smtClean="0"/>
              <a:t>hemophilia</a:t>
            </a:r>
            <a:r>
              <a:rPr lang="en-GB" sz="2000" dirty="0" smtClean="0"/>
              <a:t>?</a:t>
            </a:r>
          </a:p>
          <a:p>
            <a:r>
              <a:rPr lang="en-GB" sz="2000" dirty="0" smtClean="0"/>
              <a:t>Why doesn’t </a:t>
            </a:r>
            <a:r>
              <a:rPr lang="en-GB" sz="2000" dirty="0" err="1" smtClean="0"/>
              <a:t>fXII</a:t>
            </a:r>
            <a:r>
              <a:rPr lang="en-GB" sz="2000" dirty="0" smtClean="0"/>
              <a:t> deficiency cause clinical bleeding?</a:t>
            </a:r>
          </a:p>
          <a:p>
            <a:r>
              <a:rPr lang="en-GB" sz="2000" dirty="0" smtClean="0"/>
              <a:t>If some intrinsic pathway factors are vital (</a:t>
            </a:r>
            <a:r>
              <a:rPr lang="en-GB" sz="2000" dirty="0" err="1" smtClean="0"/>
              <a:t>fVIII</a:t>
            </a:r>
            <a:r>
              <a:rPr lang="en-GB" sz="2000" dirty="0" smtClean="0"/>
              <a:t> / </a:t>
            </a:r>
            <a:r>
              <a:rPr lang="en-GB" sz="2000" dirty="0" err="1" smtClean="0"/>
              <a:t>fIX</a:t>
            </a:r>
            <a:r>
              <a:rPr lang="en-GB" sz="2000" dirty="0" smtClean="0"/>
              <a:t>) why does </a:t>
            </a:r>
            <a:r>
              <a:rPr lang="en-GB" sz="2000" dirty="0" err="1" smtClean="0"/>
              <a:t>fXI</a:t>
            </a:r>
            <a:r>
              <a:rPr lang="en-GB" sz="2000" dirty="0" smtClean="0"/>
              <a:t> deficiency rarely produce a bleeding tendency?</a:t>
            </a:r>
          </a:p>
          <a:p>
            <a:r>
              <a:rPr lang="en-GB" sz="2000" dirty="0" smtClean="0"/>
              <a:t>Thus it is unlikely separate “extrinsic” and “intrinsic” pathways operate in vivo. A new model is required...</a:t>
            </a:r>
          </a:p>
        </p:txBody>
      </p:sp>
    </p:spTree>
    <p:extLst>
      <p:ext uri="{BB962C8B-B14F-4D97-AF65-F5344CB8AC3E}">
        <p14:creationId xmlns:p14="http://schemas.microsoft.com/office/powerpoint/2010/main" val="1593367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891" grpId="0" build="p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Freeform 2"/>
          <p:cNvSpPr>
            <a:spLocks/>
          </p:cNvSpPr>
          <p:nvPr/>
        </p:nvSpPr>
        <p:spPr bwMode="auto">
          <a:xfrm>
            <a:off x="1933575" y="3128541"/>
            <a:ext cx="4221163" cy="1368425"/>
          </a:xfrm>
          <a:custGeom>
            <a:avLst/>
            <a:gdLst>
              <a:gd name="T0" fmla="*/ 2147483647 w 2660"/>
              <a:gd name="T1" fmla="*/ 2147483647 h 862"/>
              <a:gd name="T2" fmla="*/ 2147483647 w 2660"/>
              <a:gd name="T3" fmla="*/ 2147483647 h 862"/>
              <a:gd name="T4" fmla="*/ 2147483647 w 2660"/>
              <a:gd name="T5" fmla="*/ 2147483647 h 862"/>
              <a:gd name="T6" fmla="*/ 2147483647 w 2660"/>
              <a:gd name="T7" fmla="*/ 2147483647 h 862"/>
              <a:gd name="T8" fmla="*/ 2147483647 w 2660"/>
              <a:gd name="T9" fmla="*/ 2147483647 h 862"/>
              <a:gd name="T10" fmla="*/ 2147483647 w 2660"/>
              <a:gd name="T11" fmla="*/ 2147483647 h 862"/>
              <a:gd name="T12" fmla="*/ 2147483647 w 2660"/>
              <a:gd name="T13" fmla="*/ 2147483647 h 862"/>
              <a:gd name="T14" fmla="*/ 2147483647 w 2660"/>
              <a:gd name="T15" fmla="*/ 2147483647 h 862"/>
              <a:gd name="T16" fmla="*/ 2147483647 w 2660"/>
              <a:gd name="T17" fmla="*/ 2147483647 h 862"/>
              <a:gd name="T18" fmla="*/ 2147483647 w 2660"/>
              <a:gd name="T19" fmla="*/ 2147483647 h 862"/>
              <a:gd name="T20" fmla="*/ 2147483647 w 2660"/>
              <a:gd name="T21" fmla="*/ 2147483647 h 862"/>
              <a:gd name="T22" fmla="*/ 2147483647 w 2660"/>
              <a:gd name="T23" fmla="*/ 2147483647 h 862"/>
              <a:gd name="T24" fmla="*/ 2147483647 w 2660"/>
              <a:gd name="T25" fmla="*/ 2147483647 h 862"/>
              <a:gd name="T26" fmla="*/ 2147483647 w 2660"/>
              <a:gd name="T27" fmla="*/ 2147483647 h 862"/>
              <a:gd name="T28" fmla="*/ 2147483647 w 2660"/>
              <a:gd name="T29" fmla="*/ 0 h 862"/>
              <a:gd name="T30" fmla="*/ 2147483647 w 2660"/>
              <a:gd name="T31" fmla="*/ 2147483647 h 862"/>
              <a:gd name="T32" fmla="*/ 2147483647 w 2660"/>
              <a:gd name="T33" fmla="*/ 2147483647 h 862"/>
              <a:gd name="T34" fmla="*/ 2147483647 w 2660"/>
              <a:gd name="T35" fmla="*/ 2147483647 h 862"/>
              <a:gd name="T36" fmla="*/ 2147483647 w 2660"/>
              <a:gd name="T37" fmla="*/ 2147483647 h 862"/>
              <a:gd name="T38" fmla="*/ 2147483647 w 2660"/>
              <a:gd name="T39" fmla="*/ 2147483647 h 862"/>
              <a:gd name="T40" fmla="*/ 2147483647 w 2660"/>
              <a:gd name="T41" fmla="*/ 2147483647 h 862"/>
              <a:gd name="T42" fmla="*/ 2147483647 w 2660"/>
              <a:gd name="T43" fmla="*/ 2147483647 h 862"/>
              <a:gd name="T44" fmla="*/ 2147483647 w 2660"/>
              <a:gd name="T45" fmla="*/ 2147483647 h 862"/>
              <a:gd name="T46" fmla="*/ 2147483647 w 2660"/>
              <a:gd name="T47" fmla="*/ 2147483647 h 862"/>
              <a:gd name="T48" fmla="*/ 2147483647 w 2660"/>
              <a:gd name="T49" fmla="*/ 2147483647 h 862"/>
              <a:gd name="T50" fmla="*/ 2147483647 w 2660"/>
              <a:gd name="T51" fmla="*/ 2147483647 h 862"/>
              <a:gd name="T52" fmla="*/ 2147483647 w 2660"/>
              <a:gd name="T53" fmla="*/ 2147483647 h 862"/>
              <a:gd name="T54" fmla="*/ 2147483647 w 2660"/>
              <a:gd name="T55" fmla="*/ 2147483647 h 862"/>
              <a:gd name="T56" fmla="*/ 2147483647 w 2660"/>
              <a:gd name="T57" fmla="*/ 2147483647 h 862"/>
              <a:gd name="T58" fmla="*/ 2147483647 w 2660"/>
              <a:gd name="T59" fmla="*/ 2147483647 h 862"/>
              <a:gd name="T60" fmla="*/ 2147483647 w 2660"/>
              <a:gd name="T61" fmla="*/ 2147483647 h 862"/>
              <a:gd name="T62" fmla="*/ 2147483647 w 2660"/>
              <a:gd name="T63" fmla="*/ 2147483647 h 862"/>
              <a:gd name="T64" fmla="*/ 2147483647 w 2660"/>
              <a:gd name="T65" fmla="*/ 2147483647 h 862"/>
              <a:gd name="T66" fmla="*/ 2147483647 w 2660"/>
              <a:gd name="T67" fmla="*/ 2147483647 h 862"/>
              <a:gd name="T68" fmla="*/ 2147483647 w 2660"/>
              <a:gd name="T69" fmla="*/ 2147483647 h 862"/>
              <a:gd name="T70" fmla="*/ 2147483647 w 2660"/>
              <a:gd name="T71" fmla="*/ 2147483647 h 862"/>
              <a:gd name="T72" fmla="*/ 2147483647 w 2660"/>
              <a:gd name="T73" fmla="*/ 2147483647 h 862"/>
              <a:gd name="T74" fmla="*/ 2147483647 w 2660"/>
              <a:gd name="T75" fmla="*/ 2147483647 h 862"/>
              <a:gd name="T76" fmla="*/ 2147483647 w 2660"/>
              <a:gd name="T77" fmla="*/ 2147483647 h 862"/>
              <a:gd name="T78" fmla="*/ 2147483647 w 2660"/>
              <a:gd name="T79" fmla="*/ 2147483647 h 862"/>
              <a:gd name="T80" fmla="*/ 2147483647 w 2660"/>
              <a:gd name="T81" fmla="*/ 2147483647 h 862"/>
              <a:gd name="T82" fmla="*/ 2147483647 w 2660"/>
              <a:gd name="T83" fmla="*/ 2147483647 h 862"/>
              <a:gd name="T84" fmla="*/ 2147483647 w 2660"/>
              <a:gd name="T85" fmla="*/ 2147483647 h 862"/>
              <a:gd name="T86" fmla="*/ 2147483647 w 2660"/>
              <a:gd name="T87" fmla="*/ 2147483647 h 862"/>
              <a:gd name="T88" fmla="*/ 2147483647 w 2660"/>
              <a:gd name="T89" fmla="*/ 2147483647 h 862"/>
              <a:gd name="T90" fmla="*/ 2147483647 w 2660"/>
              <a:gd name="T91" fmla="*/ 2147483647 h 862"/>
              <a:gd name="T92" fmla="*/ 2147483647 w 2660"/>
              <a:gd name="T93" fmla="*/ 2147483647 h 862"/>
              <a:gd name="T94" fmla="*/ 2147483647 w 2660"/>
              <a:gd name="T95" fmla="*/ 2147483647 h 862"/>
              <a:gd name="T96" fmla="*/ 2147483647 w 2660"/>
              <a:gd name="T97" fmla="*/ 2147483647 h 862"/>
              <a:gd name="T98" fmla="*/ 2147483647 w 2660"/>
              <a:gd name="T99" fmla="*/ 2147483647 h 862"/>
              <a:gd name="T100" fmla="*/ 2147483647 w 2660"/>
              <a:gd name="T101" fmla="*/ 2147483647 h 862"/>
              <a:gd name="T102" fmla="*/ 2147483647 w 2660"/>
              <a:gd name="T103" fmla="*/ 2147483647 h 862"/>
              <a:gd name="T104" fmla="*/ 2147483647 w 2660"/>
              <a:gd name="T105" fmla="*/ 2147483647 h 862"/>
              <a:gd name="T106" fmla="*/ 2147483647 w 2660"/>
              <a:gd name="T107" fmla="*/ 2147483647 h 862"/>
              <a:gd name="T108" fmla="*/ 2147483647 w 2660"/>
              <a:gd name="T109" fmla="*/ 2147483647 h 862"/>
              <a:gd name="T110" fmla="*/ 2147483647 w 2660"/>
              <a:gd name="T111" fmla="*/ 2147483647 h 862"/>
              <a:gd name="T112" fmla="*/ 2147483647 w 2660"/>
              <a:gd name="T113" fmla="*/ 2147483647 h 862"/>
              <a:gd name="T114" fmla="*/ 2147483647 w 2660"/>
              <a:gd name="T115" fmla="*/ 2147483647 h 862"/>
              <a:gd name="T116" fmla="*/ 0 w 2660"/>
              <a:gd name="T117" fmla="*/ 2147483647 h 862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w 2660"/>
              <a:gd name="T178" fmla="*/ 0 h 862"/>
              <a:gd name="T179" fmla="*/ 2660 w 2660"/>
              <a:gd name="T180" fmla="*/ 862 h 862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T177" t="T178" r="T179" b="T180"/>
            <a:pathLst>
              <a:path w="2660" h="862">
                <a:moveTo>
                  <a:pt x="0" y="216"/>
                </a:moveTo>
                <a:lnTo>
                  <a:pt x="0" y="210"/>
                </a:lnTo>
                <a:lnTo>
                  <a:pt x="0" y="204"/>
                </a:lnTo>
                <a:lnTo>
                  <a:pt x="1" y="198"/>
                </a:lnTo>
                <a:lnTo>
                  <a:pt x="2" y="192"/>
                </a:lnTo>
                <a:lnTo>
                  <a:pt x="3" y="186"/>
                </a:lnTo>
                <a:lnTo>
                  <a:pt x="4" y="180"/>
                </a:lnTo>
                <a:lnTo>
                  <a:pt x="5" y="174"/>
                </a:lnTo>
                <a:lnTo>
                  <a:pt x="7" y="168"/>
                </a:lnTo>
                <a:lnTo>
                  <a:pt x="9" y="162"/>
                </a:lnTo>
                <a:lnTo>
                  <a:pt x="10" y="157"/>
                </a:lnTo>
                <a:lnTo>
                  <a:pt x="13" y="151"/>
                </a:lnTo>
                <a:lnTo>
                  <a:pt x="15" y="146"/>
                </a:lnTo>
                <a:lnTo>
                  <a:pt x="18" y="140"/>
                </a:lnTo>
                <a:lnTo>
                  <a:pt x="20" y="135"/>
                </a:lnTo>
                <a:lnTo>
                  <a:pt x="23" y="129"/>
                </a:lnTo>
                <a:lnTo>
                  <a:pt x="26" y="124"/>
                </a:lnTo>
                <a:lnTo>
                  <a:pt x="30" y="119"/>
                </a:lnTo>
                <a:lnTo>
                  <a:pt x="33" y="114"/>
                </a:lnTo>
                <a:lnTo>
                  <a:pt x="37" y="109"/>
                </a:lnTo>
                <a:lnTo>
                  <a:pt x="40" y="104"/>
                </a:lnTo>
                <a:lnTo>
                  <a:pt x="44" y="99"/>
                </a:lnTo>
                <a:lnTo>
                  <a:pt x="48" y="94"/>
                </a:lnTo>
                <a:lnTo>
                  <a:pt x="53" y="90"/>
                </a:lnTo>
                <a:lnTo>
                  <a:pt x="57" y="85"/>
                </a:lnTo>
                <a:lnTo>
                  <a:pt x="62" y="80"/>
                </a:lnTo>
                <a:lnTo>
                  <a:pt x="66" y="76"/>
                </a:lnTo>
                <a:lnTo>
                  <a:pt x="71" y="72"/>
                </a:lnTo>
                <a:lnTo>
                  <a:pt x="76" y="68"/>
                </a:lnTo>
                <a:lnTo>
                  <a:pt x="81" y="64"/>
                </a:lnTo>
                <a:lnTo>
                  <a:pt x="87" y="60"/>
                </a:lnTo>
                <a:lnTo>
                  <a:pt x="92" y="56"/>
                </a:lnTo>
                <a:lnTo>
                  <a:pt x="98" y="52"/>
                </a:lnTo>
                <a:lnTo>
                  <a:pt x="103" y="48"/>
                </a:lnTo>
                <a:lnTo>
                  <a:pt x="109" y="45"/>
                </a:lnTo>
                <a:lnTo>
                  <a:pt x="115" y="41"/>
                </a:lnTo>
                <a:lnTo>
                  <a:pt x="121" y="38"/>
                </a:lnTo>
                <a:lnTo>
                  <a:pt x="127" y="35"/>
                </a:lnTo>
                <a:lnTo>
                  <a:pt x="133" y="32"/>
                </a:lnTo>
                <a:lnTo>
                  <a:pt x="140" y="29"/>
                </a:lnTo>
                <a:lnTo>
                  <a:pt x="146" y="26"/>
                </a:lnTo>
                <a:lnTo>
                  <a:pt x="153" y="23"/>
                </a:lnTo>
                <a:lnTo>
                  <a:pt x="160" y="21"/>
                </a:lnTo>
                <a:lnTo>
                  <a:pt x="166" y="19"/>
                </a:lnTo>
                <a:lnTo>
                  <a:pt x="173" y="16"/>
                </a:lnTo>
                <a:lnTo>
                  <a:pt x="180" y="14"/>
                </a:lnTo>
                <a:lnTo>
                  <a:pt x="187" y="12"/>
                </a:lnTo>
                <a:lnTo>
                  <a:pt x="195" y="10"/>
                </a:lnTo>
                <a:lnTo>
                  <a:pt x="202" y="9"/>
                </a:lnTo>
                <a:lnTo>
                  <a:pt x="209" y="7"/>
                </a:lnTo>
                <a:lnTo>
                  <a:pt x="217" y="6"/>
                </a:lnTo>
                <a:lnTo>
                  <a:pt x="224" y="4"/>
                </a:lnTo>
                <a:lnTo>
                  <a:pt x="232" y="3"/>
                </a:lnTo>
                <a:lnTo>
                  <a:pt x="239" y="3"/>
                </a:lnTo>
                <a:lnTo>
                  <a:pt x="247" y="2"/>
                </a:lnTo>
                <a:lnTo>
                  <a:pt x="255" y="1"/>
                </a:lnTo>
                <a:lnTo>
                  <a:pt x="262" y="1"/>
                </a:lnTo>
                <a:lnTo>
                  <a:pt x="270" y="0"/>
                </a:lnTo>
                <a:lnTo>
                  <a:pt x="278" y="0"/>
                </a:lnTo>
                <a:lnTo>
                  <a:pt x="2380" y="0"/>
                </a:lnTo>
                <a:lnTo>
                  <a:pt x="2388" y="0"/>
                </a:lnTo>
                <a:lnTo>
                  <a:pt x="2396" y="1"/>
                </a:lnTo>
                <a:lnTo>
                  <a:pt x="2404" y="1"/>
                </a:lnTo>
                <a:lnTo>
                  <a:pt x="2411" y="2"/>
                </a:lnTo>
                <a:lnTo>
                  <a:pt x="2419" y="3"/>
                </a:lnTo>
                <a:lnTo>
                  <a:pt x="2427" y="3"/>
                </a:lnTo>
                <a:lnTo>
                  <a:pt x="2434" y="4"/>
                </a:lnTo>
                <a:lnTo>
                  <a:pt x="2442" y="6"/>
                </a:lnTo>
                <a:lnTo>
                  <a:pt x="2449" y="7"/>
                </a:lnTo>
                <a:lnTo>
                  <a:pt x="2457" y="9"/>
                </a:lnTo>
                <a:lnTo>
                  <a:pt x="2464" y="10"/>
                </a:lnTo>
                <a:lnTo>
                  <a:pt x="2471" y="12"/>
                </a:lnTo>
                <a:lnTo>
                  <a:pt x="2478" y="14"/>
                </a:lnTo>
                <a:lnTo>
                  <a:pt x="2485" y="16"/>
                </a:lnTo>
                <a:lnTo>
                  <a:pt x="2492" y="19"/>
                </a:lnTo>
                <a:lnTo>
                  <a:pt x="2499" y="21"/>
                </a:lnTo>
                <a:lnTo>
                  <a:pt x="2505" y="23"/>
                </a:lnTo>
                <a:lnTo>
                  <a:pt x="2512" y="26"/>
                </a:lnTo>
                <a:lnTo>
                  <a:pt x="2518" y="29"/>
                </a:lnTo>
                <a:lnTo>
                  <a:pt x="2525" y="32"/>
                </a:lnTo>
                <a:lnTo>
                  <a:pt x="2531" y="35"/>
                </a:lnTo>
                <a:lnTo>
                  <a:pt x="2537" y="38"/>
                </a:lnTo>
                <a:lnTo>
                  <a:pt x="2543" y="41"/>
                </a:lnTo>
                <a:lnTo>
                  <a:pt x="2549" y="45"/>
                </a:lnTo>
                <a:lnTo>
                  <a:pt x="2555" y="48"/>
                </a:lnTo>
                <a:lnTo>
                  <a:pt x="2561" y="52"/>
                </a:lnTo>
                <a:lnTo>
                  <a:pt x="2566" y="56"/>
                </a:lnTo>
                <a:lnTo>
                  <a:pt x="2572" y="60"/>
                </a:lnTo>
                <a:lnTo>
                  <a:pt x="2577" y="64"/>
                </a:lnTo>
                <a:lnTo>
                  <a:pt x="2582" y="68"/>
                </a:lnTo>
                <a:lnTo>
                  <a:pt x="2587" y="72"/>
                </a:lnTo>
                <a:lnTo>
                  <a:pt x="2592" y="76"/>
                </a:lnTo>
                <a:lnTo>
                  <a:pt x="2597" y="81"/>
                </a:lnTo>
                <a:lnTo>
                  <a:pt x="2601" y="85"/>
                </a:lnTo>
                <a:lnTo>
                  <a:pt x="2606" y="90"/>
                </a:lnTo>
                <a:lnTo>
                  <a:pt x="2610" y="94"/>
                </a:lnTo>
                <a:lnTo>
                  <a:pt x="2614" y="99"/>
                </a:lnTo>
                <a:lnTo>
                  <a:pt x="2618" y="104"/>
                </a:lnTo>
                <a:lnTo>
                  <a:pt x="2622" y="109"/>
                </a:lnTo>
                <a:lnTo>
                  <a:pt x="2625" y="114"/>
                </a:lnTo>
                <a:lnTo>
                  <a:pt x="2629" y="119"/>
                </a:lnTo>
                <a:lnTo>
                  <a:pt x="2632" y="124"/>
                </a:lnTo>
                <a:lnTo>
                  <a:pt x="2635" y="129"/>
                </a:lnTo>
                <a:lnTo>
                  <a:pt x="2638" y="135"/>
                </a:lnTo>
                <a:lnTo>
                  <a:pt x="2641" y="140"/>
                </a:lnTo>
                <a:lnTo>
                  <a:pt x="2643" y="146"/>
                </a:lnTo>
                <a:lnTo>
                  <a:pt x="2646" y="151"/>
                </a:lnTo>
                <a:lnTo>
                  <a:pt x="2648" y="157"/>
                </a:lnTo>
                <a:lnTo>
                  <a:pt x="2650" y="162"/>
                </a:lnTo>
                <a:lnTo>
                  <a:pt x="2652" y="168"/>
                </a:lnTo>
                <a:lnTo>
                  <a:pt x="2653" y="174"/>
                </a:lnTo>
                <a:lnTo>
                  <a:pt x="2655" y="180"/>
                </a:lnTo>
                <a:lnTo>
                  <a:pt x="2656" y="186"/>
                </a:lnTo>
                <a:lnTo>
                  <a:pt x="2657" y="192"/>
                </a:lnTo>
                <a:lnTo>
                  <a:pt x="2657" y="198"/>
                </a:lnTo>
                <a:lnTo>
                  <a:pt x="2658" y="204"/>
                </a:lnTo>
                <a:lnTo>
                  <a:pt x="2658" y="210"/>
                </a:lnTo>
                <a:lnTo>
                  <a:pt x="2658" y="216"/>
                </a:lnTo>
                <a:lnTo>
                  <a:pt x="2659" y="645"/>
                </a:lnTo>
                <a:lnTo>
                  <a:pt x="2658" y="652"/>
                </a:lnTo>
                <a:lnTo>
                  <a:pt x="2658" y="658"/>
                </a:lnTo>
                <a:lnTo>
                  <a:pt x="2657" y="664"/>
                </a:lnTo>
                <a:lnTo>
                  <a:pt x="2657" y="670"/>
                </a:lnTo>
                <a:lnTo>
                  <a:pt x="2656" y="676"/>
                </a:lnTo>
                <a:lnTo>
                  <a:pt x="2655" y="682"/>
                </a:lnTo>
                <a:lnTo>
                  <a:pt x="2653" y="687"/>
                </a:lnTo>
                <a:lnTo>
                  <a:pt x="2652" y="693"/>
                </a:lnTo>
                <a:lnTo>
                  <a:pt x="2650" y="699"/>
                </a:lnTo>
                <a:lnTo>
                  <a:pt x="2648" y="705"/>
                </a:lnTo>
                <a:lnTo>
                  <a:pt x="2646" y="710"/>
                </a:lnTo>
                <a:lnTo>
                  <a:pt x="2643" y="716"/>
                </a:lnTo>
                <a:lnTo>
                  <a:pt x="2641" y="721"/>
                </a:lnTo>
                <a:lnTo>
                  <a:pt x="2638" y="726"/>
                </a:lnTo>
                <a:lnTo>
                  <a:pt x="2635" y="732"/>
                </a:lnTo>
                <a:lnTo>
                  <a:pt x="2632" y="737"/>
                </a:lnTo>
                <a:lnTo>
                  <a:pt x="2629" y="742"/>
                </a:lnTo>
                <a:lnTo>
                  <a:pt x="2625" y="747"/>
                </a:lnTo>
                <a:lnTo>
                  <a:pt x="2622" y="752"/>
                </a:lnTo>
                <a:lnTo>
                  <a:pt x="2618" y="757"/>
                </a:lnTo>
                <a:lnTo>
                  <a:pt x="2614" y="762"/>
                </a:lnTo>
                <a:lnTo>
                  <a:pt x="2610" y="767"/>
                </a:lnTo>
                <a:lnTo>
                  <a:pt x="2606" y="772"/>
                </a:lnTo>
                <a:lnTo>
                  <a:pt x="2601" y="776"/>
                </a:lnTo>
                <a:lnTo>
                  <a:pt x="2597" y="781"/>
                </a:lnTo>
                <a:lnTo>
                  <a:pt x="2592" y="785"/>
                </a:lnTo>
                <a:lnTo>
                  <a:pt x="2587" y="789"/>
                </a:lnTo>
                <a:lnTo>
                  <a:pt x="2582" y="793"/>
                </a:lnTo>
                <a:lnTo>
                  <a:pt x="2577" y="797"/>
                </a:lnTo>
                <a:lnTo>
                  <a:pt x="2572" y="801"/>
                </a:lnTo>
                <a:lnTo>
                  <a:pt x="2566" y="805"/>
                </a:lnTo>
                <a:lnTo>
                  <a:pt x="2561" y="809"/>
                </a:lnTo>
                <a:lnTo>
                  <a:pt x="2555" y="813"/>
                </a:lnTo>
                <a:lnTo>
                  <a:pt x="2549" y="816"/>
                </a:lnTo>
                <a:lnTo>
                  <a:pt x="2543" y="820"/>
                </a:lnTo>
                <a:lnTo>
                  <a:pt x="2537" y="823"/>
                </a:lnTo>
                <a:lnTo>
                  <a:pt x="2531" y="826"/>
                </a:lnTo>
                <a:lnTo>
                  <a:pt x="2525" y="829"/>
                </a:lnTo>
                <a:lnTo>
                  <a:pt x="2518" y="832"/>
                </a:lnTo>
                <a:lnTo>
                  <a:pt x="2512" y="835"/>
                </a:lnTo>
                <a:lnTo>
                  <a:pt x="2505" y="838"/>
                </a:lnTo>
                <a:lnTo>
                  <a:pt x="2499" y="840"/>
                </a:lnTo>
                <a:lnTo>
                  <a:pt x="2492" y="842"/>
                </a:lnTo>
                <a:lnTo>
                  <a:pt x="2485" y="845"/>
                </a:lnTo>
                <a:lnTo>
                  <a:pt x="2478" y="847"/>
                </a:lnTo>
                <a:lnTo>
                  <a:pt x="2471" y="849"/>
                </a:lnTo>
                <a:lnTo>
                  <a:pt x="2464" y="851"/>
                </a:lnTo>
                <a:lnTo>
                  <a:pt x="2457" y="852"/>
                </a:lnTo>
                <a:lnTo>
                  <a:pt x="2449" y="854"/>
                </a:lnTo>
                <a:lnTo>
                  <a:pt x="2442" y="855"/>
                </a:lnTo>
                <a:lnTo>
                  <a:pt x="2434" y="856"/>
                </a:lnTo>
                <a:lnTo>
                  <a:pt x="2427" y="857"/>
                </a:lnTo>
                <a:lnTo>
                  <a:pt x="2419" y="858"/>
                </a:lnTo>
                <a:lnTo>
                  <a:pt x="2411" y="859"/>
                </a:lnTo>
                <a:lnTo>
                  <a:pt x="2404" y="860"/>
                </a:lnTo>
                <a:lnTo>
                  <a:pt x="2396" y="860"/>
                </a:lnTo>
                <a:lnTo>
                  <a:pt x="2388" y="860"/>
                </a:lnTo>
                <a:lnTo>
                  <a:pt x="2380" y="860"/>
                </a:lnTo>
                <a:lnTo>
                  <a:pt x="278" y="861"/>
                </a:lnTo>
                <a:lnTo>
                  <a:pt x="270" y="860"/>
                </a:lnTo>
                <a:lnTo>
                  <a:pt x="262" y="860"/>
                </a:lnTo>
                <a:lnTo>
                  <a:pt x="255" y="860"/>
                </a:lnTo>
                <a:lnTo>
                  <a:pt x="247" y="859"/>
                </a:lnTo>
                <a:lnTo>
                  <a:pt x="239" y="858"/>
                </a:lnTo>
                <a:lnTo>
                  <a:pt x="232" y="857"/>
                </a:lnTo>
                <a:lnTo>
                  <a:pt x="224" y="856"/>
                </a:lnTo>
                <a:lnTo>
                  <a:pt x="217" y="855"/>
                </a:lnTo>
                <a:lnTo>
                  <a:pt x="209" y="854"/>
                </a:lnTo>
                <a:lnTo>
                  <a:pt x="202" y="852"/>
                </a:lnTo>
                <a:lnTo>
                  <a:pt x="195" y="851"/>
                </a:lnTo>
                <a:lnTo>
                  <a:pt x="187" y="849"/>
                </a:lnTo>
                <a:lnTo>
                  <a:pt x="180" y="847"/>
                </a:lnTo>
                <a:lnTo>
                  <a:pt x="173" y="845"/>
                </a:lnTo>
                <a:lnTo>
                  <a:pt x="166" y="842"/>
                </a:lnTo>
                <a:lnTo>
                  <a:pt x="160" y="840"/>
                </a:lnTo>
                <a:lnTo>
                  <a:pt x="153" y="837"/>
                </a:lnTo>
                <a:lnTo>
                  <a:pt x="146" y="835"/>
                </a:lnTo>
                <a:lnTo>
                  <a:pt x="140" y="832"/>
                </a:lnTo>
                <a:lnTo>
                  <a:pt x="134" y="829"/>
                </a:lnTo>
                <a:lnTo>
                  <a:pt x="127" y="826"/>
                </a:lnTo>
                <a:lnTo>
                  <a:pt x="121" y="823"/>
                </a:lnTo>
                <a:lnTo>
                  <a:pt x="115" y="820"/>
                </a:lnTo>
                <a:lnTo>
                  <a:pt x="109" y="816"/>
                </a:lnTo>
                <a:lnTo>
                  <a:pt x="103" y="813"/>
                </a:lnTo>
                <a:lnTo>
                  <a:pt x="98" y="809"/>
                </a:lnTo>
                <a:lnTo>
                  <a:pt x="92" y="805"/>
                </a:lnTo>
                <a:lnTo>
                  <a:pt x="87" y="801"/>
                </a:lnTo>
                <a:lnTo>
                  <a:pt x="81" y="797"/>
                </a:lnTo>
                <a:lnTo>
                  <a:pt x="76" y="793"/>
                </a:lnTo>
                <a:lnTo>
                  <a:pt x="71" y="789"/>
                </a:lnTo>
                <a:lnTo>
                  <a:pt x="66" y="785"/>
                </a:lnTo>
                <a:lnTo>
                  <a:pt x="62" y="781"/>
                </a:lnTo>
                <a:lnTo>
                  <a:pt x="57" y="776"/>
                </a:lnTo>
                <a:lnTo>
                  <a:pt x="53" y="771"/>
                </a:lnTo>
                <a:lnTo>
                  <a:pt x="48" y="767"/>
                </a:lnTo>
                <a:lnTo>
                  <a:pt x="44" y="762"/>
                </a:lnTo>
                <a:lnTo>
                  <a:pt x="40" y="757"/>
                </a:lnTo>
                <a:lnTo>
                  <a:pt x="37" y="752"/>
                </a:lnTo>
                <a:lnTo>
                  <a:pt x="33" y="747"/>
                </a:lnTo>
                <a:lnTo>
                  <a:pt x="30" y="742"/>
                </a:lnTo>
                <a:lnTo>
                  <a:pt x="26" y="737"/>
                </a:lnTo>
                <a:lnTo>
                  <a:pt x="23" y="732"/>
                </a:lnTo>
                <a:lnTo>
                  <a:pt x="20" y="726"/>
                </a:lnTo>
                <a:lnTo>
                  <a:pt x="18" y="721"/>
                </a:lnTo>
                <a:lnTo>
                  <a:pt x="15" y="716"/>
                </a:lnTo>
                <a:lnTo>
                  <a:pt x="13" y="710"/>
                </a:lnTo>
                <a:lnTo>
                  <a:pt x="11" y="704"/>
                </a:lnTo>
                <a:lnTo>
                  <a:pt x="9" y="699"/>
                </a:lnTo>
                <a:lnTo>
                  <a:pt x="7" y="693"/>
                </a:lnTo>
                <a:lnTo>
                  <a:pt x="5" y="687"/>
                </a:lnTo>
                <a:lnTo>
                  <a:pt x="4" y="681"/>
                </a:lnTo>
                <a:lnTo>
                  <a:pt x="3" y="676"/>
                </a:lnTo>
                <a:lnTo>
                  <a:pt x="2" y="670"/>
                </a:lnTo>
                <a:lnTo>
                  <a:pt x="1" y="664"/>
                </a:lnTo>
                <a:lnTo>
                  <a:pt x="0" y="658"/>
                </a:lnTo>
                <a:lnTo>
                  <a:pt x="0" y="652"/>
                </a:lnTo>
                <a:lnTo>
                  <a:pt x="0" y="645"/>
                </a:lnTo>
                <a:lnTo>
                  <a:pt x="0" y="216"/>
                </a:lnTo>
              </a:path>
            </a:pathLst>
          </a:custGeom>
          <a:solidFill>
            <a:srgbClr val="FFE0C0"/>
          </a:solidFill>
          <a:ln w="9525" cap="rnd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GB"/>
          </a:p>
        </p:txBody>
      </p:sp>
      <p:sp>
        <p:nvSpPr>
          <p:cNvPr id="39939" name="Freeform 3"/>
          <p:cNvSpPr>
            <a:spLocks/>
          </p:cNvSpPr>
          <p:nvPr/>
        </p:nvSpPr>
        <p:spPr bwMode="auto">
          <a:xfrm>
            <a:off x="1933575" y="3128541"/>
            <a:ext cx="4221163" cy="1368425"/>
          </a:xfrm>
          <a:custGeom>
            <a:avLst/>
            <a:gdLst>
              <a:gd name="T0" fmla="*/ 2147483647 w 2660"/>
              <a:gd name="T1" fmla="*/ 2147483647 h 862"/>
              <a:gd name="T2" fmla="*/ 2147483647 w 2660"/>
              <a:gd name="T3" fmla="*/ 2147483647 h 862"/>
              <a:gd name="T4" fmla="*/ 2147483647 w 2660"/>
              <a:gd name="T5" fmla="*/ 2147483647 h 862"/>
              <a:gd name="T6" fmla="*/ 2147483647 w 2660"/>
              <a:gd name="T7" fmla="*/ 2147483647 h 862"/>
              <a:gd name="T8" fmla="*/ 2147483647 w 2660"/>
              <a:gd name="T9" fmla="*/ 2147483647 h 862"/>
              <a:gd name="T10" fmla="*/ 2147483647 w 2660"/>
              <a:gd name="T11" fmla="*/ 2147483647 h 862"/>
              <a:gd name="T12" fmla="*/ 2147483647 w 2660"/>
              <a:gd name="T13" fmla="*/ 2147483647 h 862"/>
              <a:gd name="T14" fmla="*/ 2147483647 w 2660"/>
              <a:gd name="T15" fmla="*/ 2147483647 h 862"/>
              <a:gd name="T16" fmla="*/ 2147483647 w 2660"/>
              <a:gd name="T17" fmla="*/ 2147483647 h 862"/>
              <a:gd name="T18" fmla="*/ 2147483647 w 2660"/>
              <a:gd name="T19" fmla="*/ 2147483647 h 862"/>
              <a:gd name="T20" fmla="*/ 2147483647 w 2660"/>
              <a:gd name="T21" fmla="*/ 2147483647 h 862"/>
              <a:gd name="T22" fmla="*/ 2147483647 w 2660"/>
              <a:gd name="T23" fmla="*/ 2147483647 h 862"/>
              <a:gd name="T24" fmla="*/ 2147483647 w 2660"/>
              <a:gd name="T25" fmla="*/ 2147483647 h 862"/>
              <a:gd name="T26" fmla="*/ 2147483647 w 2660"/>
              <a:gd name="T27" fmla="*/ 2147483647 h 862"/>
              <a:gd name="T28" fmla="*/ 2147483647 w 2660"/>
              <a:gd name="T29" fmla="*/ 0 h 862"/>
              <a:gd name="T30" fmla="*/ 2147483647 w 2660"/>
              <a:gd name="T31" fmla="*/ 2147483647 h 862"/>
              <a:gd name="T32" fmla="*/ 2147483647 w 2660"/>
              <a:gd name="T33" fmla="*/ 2147483647 h 862"/>
              <a:gd name="T34" fmla="*/ 2147483647 w 2660"/>
              <a:gd name="T35" fmla="*/ 2147483647 h 862"/>
              <a:gd name="T36" fmla="*/ 2147483647 w 2660"/>
              <a:gd name="T37" fmla="*/ 2147483647 h 862"/>
              <a:gd name="T38" fmla="*/ 2147483647 w 2660"/>
              <a:gd name="T39" fmla="*/ 2147483647 h 862"/>
              <a:gd name="T40" fmla="*/ 2147483647 w 2660"/>
              <a:gd name="T41" fmla="*/ 2147483647 h 862"/>
              <a:gd name="T42" fmla="*/ 2147483647 w 2660"/>
              <a:gd name="T43" fmla="*/ 2147483647 h 862"/>
              <a:gd name="T44" fmla="*/ 2147483647 w 2660"/>
              <a:gd name="T45" fmla="*/ 2147483647 h 862"/>
              <a:gd name="T46" fmla="*/ 2147483647 w 2660"/>
              <a:gd name="T47" fmla="*/ 2147483647 h 862"/>
              <a:gd name="T48" fmla="*/ 2147483647 w 2660"/>
              <a:gd name="T49" fmla="*/ 2147483647 h 862"/>
              <a:gd name="T50" fmla="*/ 2147483647 w 2660"/>
              <a:gd name="T51" fmla="*/ 2147483647 h 862"/>
              <a:gd name="T52" fmla="*/ 2147483647 w 2660"/>
              <a:gd name="T53" fmla="*/ 2147483647 h 862"/>
              <a:gd name="T54" fmla="*/ 2147483647 w 2660"/>
              <a:gd name="T55" fmla="*/ 2147483647 h 862"/>
              <a:gd name="T56" fmla="*/ 2147483647 w 2660"/>
              <a:gd name="T57" fmla="*/ 2147483647 h 862"/>
              <a:gd name="T58" fmla="*/ 2147483647 w 2660"/>
              <a:gd name="T59" fmla="*/ 2147483647 h 862"/>
              <a:gd name="T60" fmla="*/ 2147483647 w 2660"/>
              <a:gd name="T61" fmla="*/ 2147483647 h 862"/>
              <a:gd name="T62" fmla="*/ 2147483647 w 2660"/>
              <a:gd name="T63" fmla="*/ 2147483647 h 862"/>
              <a:gd name="T64" fmla="*/ 2147483647 w 2660"/>
              <a:gd name="T65" fmla="*/ 2147483647 h 862"/>
              <a:gd name="T66" fmla="*/ 2147483647 w 2660"/>
              <a:gd name="T67" fmla="*/ 2147483647 h 862"/>
              <a:gd name="T68" fmla="*/ 2147483647 w 2660"/>
              <a:gd name="T69" fmla="*/ 2147483647 h 862"/>
              <a:gd name="T70" fmla="*/ 2147483647 w 2660"/>
              <a:gd name="T71" fmla="*/ 2147483647 h 862"/>
              <a:gd name="T72" fmla="*/ 2147483647 w 2660"/>
              <a:gd name="T73" fmla="*/ 2147483647 h 862"/>
              <a:gd name="T74" fmla="*/ 2147483647 w 2660"/>
              <a:gd name="T75" fmla="*/ 2147483647 h 862"/>
              <a:gd name="T76" fmla="*/ 2147483647 w 2660"/>
              <a:gd name="T77" fmla="*/ 2147483647 h 862"/>
              <a:gd name="T78" fmla="*/ 2147483647 w 2660"/>
              <a:gd name="T79" fmla="*/ 2147483647 h 862"/>
              <a:gd name="T80" fmla="*/ 2147483647 w 2660"/>
              <a:gd name="T81" fmla="*/ 2147483647 h 862"/>
              <a:gd name="T82" fmla="*/ 2147483647 w 2660"/>
              <a:gd name="T83" fmla="*/ 2147483647 h 862"/>
              <a:gd name="T84" fmla="*/ 2147483647 w 2660"/>
              <a:gd name="T85" fmla="*/ 2147483647 h 862"/>
              <a:gd name="T86" fmla="*/ 2147483647 w 2660"/>
              <a:gd name="T87" fmla="*/ 2147483647 h 862"/>
              <a:gd name="T88" fmla="*/ 2147483647 w 2660"/>
              <a:gd name="T89" fmla="*/ 2147483647 h 862"/>
              <a:gd name="T90" fmla="*/ 2147483647 w 2660"/>
              <a:gd name="T91" fmla="*/ 2147483647 h 862"/>
              <a:gd name="T92" fmla="*/ 2147483647 w 2660"/>
              <a:gd name="T93" fmla="*/ 2147483647 h 862"/>
              <a:gd name="T94" fmla="*/ 2147483647 w 2660"/>
              <a:gd name="T95" fmla="*/ 2147483647 h 862"/>
              <a:gd name="T96" fmla="*/ 2147483647 w 2660"/>
              <a:gd name="T97" fmla="*/ 2147483647 h 862"/>
              <a:gd name="T98" fmla="*/ 2147483647 w 2660"/>
              <a:gd name="T99" fmla="*/ 2147483647 h 862"/>
              <a:gd name="T100" fmla="*/ 2147483647 w 2660"/>
              <a:gd name="T101" fmla="*/ 2147483647 h 862"/>
              <a:gd name="T102" fmla="*/ 2147483647 w 2660"/>
              <a:gd name="T103" fmla="*/ 2147483647 h 862"/>
              <a:gd name="T104" fmla="*/ 2147483647 w 2660"/>
              <a:gd name="T105" fmla="*/ 2147483647 h 862"/>
              <a:gd name="T106" fmla="*/ 2147483647 w 2660"/>
              <a:gd name="T107" fmla="*/ 2147483647 h 862"/>
              <a:gd name="T108" fmla="*/ 2147483647 w 2660"/>
              <a:gd name="T109" fmla="*/ 2147483647 h 862"/>
              <a:gd name="T110" fmla="*/ 2147483647 w 2660"/>
              <a:gd name="T111" fmla="*/ 2147483647 h 862"/>
              <a:gd name="T112" fmla="*/ 2147483647 w 2660"/>
              <a:gd name="T113" fmla="*/ 2147483647 h 862"/>
              <a:gd name="T114" fmla="*/ 2147483647 w 2660"/>
              <a:gd name="T115" fmla="*/ 2147483647 h 862"/>
              <a:gd name="T116" fmla="*/ 0 w 2660"/>
              <a:gd name="T117" fmla="*/ 2147483647 h 862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w 2660"/>
              <a:gd name="T178" fmla="*/ 0 h 862"/>
              <a:gd name="T179" fmla="*/ 2660 w 2660"/>
              <a:gd name="T180" fmla="*/ 862 h 862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T177" t="T178" r="T179" b="T180"/>
            <a:pathLst>
              <a:path w="2660" h="862">
                <a:moveTo>
                  <a:pt x="0" y="216"/>
                </a:moveTo>
                <a:lnTo>
                  <a:pt x="0" y="210"/>
                </a:lnTo>
                <a:lnTo>
                  <a:pt x="0" y="204"/>
                </a:lnTo>
                <a:lnTo>
                  <a:pt x="1" y="198"/>
                </a:lnTo>
                <a:lnTo>
                  <a:pt x="2" y="192"/>
                </a:lnTo>
                <a:lnTo>
                  <a:pt x="3" y="186"/>
                </a:lnTo>
                <a:lnTo>
                  <a:pt x="4" y="180"/>
                </a:lnTo>
                <a:lnTo>
                  <a:pt x="5" y="174"/>
                </a:lnTo>
                <a:lnTo>
                  <a:pt x="7" y="168"/>
                </a:lnTo>
                <a:lnTo>
                  <a:pt x="9" y="162"/>
                </a:lnTo>
                <a:lnTo>
                  <a:pt x="10" y="157"/>
                </a:lnTo>
                <a:lnTo>
                  <a:pt x="13" y="151"/>
                </a:lnTo>
                <a:lnTo>
                  <a:pt x="15" y="146"/>
                </a:lnTo>
                <a:lnTo>
                  <a:pt x="18" y="140"/>
                </a:lnTo>
                <a:lnTo>
                  <a:pt x="20" y="135"/>
                </a:lnTo>
                <a:lnTo>
                  <a:pt x="23" y="129"/>
                </a:lnTo>
                <a:lnTo>
                  <a:pt x="26" y="124"/>
                </a:lnTo>
                <a:lnTo>
                  <a:pt x="30" y="119"/>
                </a:lnTo>
                <a:lnTo>
                  <a:pt x="33" y="114"/>
                </a:lnTo>
                <a:lnTo>
                  <a:pt x="37" y="109"/>
                </a:lnTo>
                <a:lnTo>
                  <a:pt x="40" y="104"/>
                </a:lnTo>
                <a:lnTo>
                  <a:pt x="44" y="99"/>
                </a:lnTo>
                <a:lnTo>
                  <a:pt x="48" y="94"/>
                </a:lnTo>
                <a:lnTo>
                  <a:pt x="53" y="90"/>
                </a:lnTo>
                <a:lnTo>
                  <a:pt x="57" y="85"/>
                </a:lnTo>
                <a:lnTo>
                  <a:pt x="62" y="80"/>
                </a:lnTo>
                <a:lnTo>
                  <a:pt x="66" y="76"/>
                </a:lnTo>
                <a:lnTo>
                  <a:pt x="71" y="72"/>
                </a:lnTo>
                <a:lnTo>
                  <a:pt x="76" y="68"/>
                </a:lnTo>
                <a:lnTo>
                  <a:pt x="81" y="64"/>
                </a:lnTo>
                <a:lnTo>
                  <a:pt x="87" y="60"/>
                </a:lnTo>
                <a:lnTo>
                  <a:pt x="92" y="56"/>
                </a:lnTo>
                <a:lnTo>
                  <a:pt x="98" y="52"/>
                </a:lnTo>
                <a:lnTo>
                  <a:pt x="103" y="48"/>
                </a:lnTo>
                <a:lnTo>
                  <a:pt x="109" y="45"/>
                </a:lnTo>
                <a:lnTo>
                  <a:pt x="115" y="41"/>
                </a:lnTo>
                <a:lnTo>
                  <a:pt x="121" y="38"/>
                </a:lnTo>
                <a:lnTo>
                  <a:pt x="127" y="35"/>
                </a:lnTo>
                <a:lnTo>
                  <a:pt x="133" y="32"/>
                </a:lnTo>
                <a:lnTo>
                  <a:pt x="140" y="29"/>
                </a:lnTo>
                <a:lnTo>
                  <a:pt x="146" y="26"/>
                </a:lnTo>
                <a:lnTo>
                  <a:pt x="153" y="23"/>
                </a:lnTo>
                <a:lnTo>
                  <a:pt x="160" y="21"/>
                </a:lnTo>
                <a:lnTo>
                  <a:pt x="166" y="19"/>
                </a:lnTo>
                <a:lnTo>
                  <a:pt x="173" y="16"/>
                </a:lnTo>
                <a:lnTo>
                  <a:pt x="180" y="14"/>
                </a:lnTo>
                <a:lnTo>
                  <a:pt x="187" y="12"/>
                </a:lnTo>
                <a:lnTo>
                  <a:pt x="195" y="10"/>
                </a:lnTo>
                <a:lnTo>
                  <a:pt x="202" y="9"/>
                </a:lnTo>
                <a:lnTo>
                  <a:pt x="209" y="7"/>
                </a:lnTo>
                <a:lnTo>
                  <a:pt x="217" y="6"/>
                </a:lnTo>
                <a:lnTo>
                  <a:pt x="224" y="4"/>
                </a:lnTo>
                <a:lnTo>
                  <a:pt x="232" y="3"/>
                </a:lnTo>
                <a:lnTo>
                  <a:pt x="239" y="3"/>
                </a:lnTo>
                <a:lnTo>
                  <a:pt x="247" y="2"/>
                </a:lnTo>
                <a:lnTo>
                  <a:pt x="255" y="1"/>
                </a:lnTo>
                <a:lnTo>
                  <a:pt x="262" y="1"/>
                </a:lnTo>
                <a:lnTo>
                  <a:pt x="270" y="0"/>
                </a:lnTo>
                <a:lnTo>
                  <a:pt x="278" y="0"/>
                </a:lnTo>
                <a:lnTo>
                  <a:pt x="2380" y="0"/>
                </a:lnTo>
                <a:lnTo>
                  <a:pt x="2388" y="0"/>
                </a:lnTo>
                <a:lnTo>
                  <a:pt x="2396" y="1"/>
                </a:lnTo>
                <a:lnTo>
                  <a:pt x="2404" y="1"/>
                </a:lnTo>
                <a:lnTo>
                  <a:pt x="2411" y="2"/>
                </a:lnTo>
                <a:lnTo>
                  <a:pt x="2419" y="3"/>
                </a:lnTo>
                <a:lnTo>
                  <a:pt x="2427" y="3"/>
                </a:lnTo>
                <a:lnTo>
                  <a:pt x="2434" y="4"/>
                </a:lnTo>
                <a:lnTo>
                  <a:pt x="2442" y="6"/>
                </a:lnTo>
                <a:lnTo>
                  <a:pt x="2449" y="7"/>
                </a:lnTo>
                <a:lnTo>
                  <a:pt x="2457" y="9"/>
                </a:lnTo>
                <a:lnTo>
                  <a:pt x="2464" y="10"/>
                </a:lnTo>
                <a:lnTo>
                  <a:pt x="2471" y="12"/>
                </a:lnTo>
                <a:lnTo>
                  <a:pt x="2478" y="14"/>
                </a:lnTo>
                <a:lnTo>
                  <a:pt x="2485" y="16"/>
                </a:lnTo>
                <a:lnTo>
                  <a:pt x="2492" y="19"/>
                </a:lnTo>
                <a:lnTo>
                  <a:pt x="2499" y="21"/>
                </a:lnTo>
                <a:lnTo>
                  <a:pt x="2505" y="23"/>
                </a:lnTo>
                <a:lnTo>
                  <a:pt x="2512" y="26"/>
                </a:lnTo>
                <a:lnTo>
                  <a:pt x="2518" y="29"/>
                </a:lnTo>
                <a:lnTo>
                  <a:pt x="2525" y="32"/>
                </a:lnTo>
                <a:lnTo>
                  <a:pt x="2531" y="35"/>
                </a:lnTo>
                <a:lnTo>
                  <a:pt x="2537" y="38"/>
                </a:lnTo>
                <a:lnTo>
                  <a:pt x="2543" y="41"/>
                </a:lnTo>
                <a:lnTo>
                  <a:pt x="2549" y="45"/>
                </a:lnTo>
                <a:lnTo>
                  <a:pt x="2555" y="48"/>
                </a:lnTo>
                <a:lnTo>
                  <a:pt x="2561" y="52"/>
                </a:lnTo>
                <a:lnTo>
                  <a:pt x="2566" y="56"/>
                </a:lnTo>
                <a:lnTo>
                  <a:pt x="2572" y="60"/>
                </a:lnTo>
                <a:lnTo>
                  <a:pt x="2577" y="64"/>
                </a:lnTo>
                <a:lnTo>
                  <a:pt x="2582" y="68"/>
                </a:lnTo>
                <a:lnTo>
                  <a:pt x="2587" y="72"/>
                </a:lnTo>
                <a:lnTo>
                  <a:pt x="2592" y="76"/>
                </a:lnTo>
                <a:lnTo>
                  <a:pt x="2597" y="81"/>
                </a:lnTo>
                <a:lnTo>
                  <a:pt x="2601" y="85"/>
                </a:lnTo>
                <a:lnTo>
                  <a:pt x="2606" y="90"/>
                </a:lnTo>
                <a:lnTo>
                  <a:pt x="2610" y="94"/>
                </a:lnTo>
                <a:lnTo>
                  <a:pt x="2614" y="99"/>
                </a:lnTo>
                <a:lnTo>
                  <a:pt x="2618" y="104"/>
                </a:lnTo>
                <a:lnTo>
                  <a:pt x="2622" y="109"/>
                </a:lnTo>
                <a:lnTo>
                  <a:pt x="2625" y="114"/>
                </a:lnTo>
                <a:lnTo>
                  <a:pt x="2629" y="119"/>
                </a:lnTo>
                <a:lnTo>
                  <a:pt x="2632" y="124"/>
                </a:lnTo>
                <a:lnTo>
                  <a:pt x="2635" y="129"/>
                </a:lnTo>
                <a:lnTo>
                  <a:pt x="2638" y="135"/>
                </a:lnTo>
                <a:lnTo>
                  <a:pt x="2641" y="140"/>
                </a:lnTo>
                <a:lnTo>
                  <a:pt x="2643" y="146"/>
                </a:lnTo>
                <a:lnTo>
                  <a:pt x="2646" y="151"/>
                </a:lnTo>
                <a:lnTo>
                  <a:pt x="2648" y="157"/>
                </a:lnTo>
                <a:lnTo>
                  <a:pt x="2650" y="162"/>
                </a:lnTo>
                <a:lnTo>
                  <a:pt x="2652" y="168"/>
                </a:lnTo>
                <a:lnTo>
                  <a:pt x="2653" y="174"/>
                </a:lnTo>
                <a:lnTo>
                  <a:pt x="2655" y="180"/>
                </a:lnTo>
                <a:lnTo>
                  <a:pt x="2656" y="186"/>
                </a:lnTo>
                <a:lnTo>
                  <a:pt x="2657" y="192"/>
                </a:lnTo>
                <a:lnTo>
                  <a:pt x="2657" y="198"/>
                </a:lnTo>
                <a:lnTo>
                  <a:pt x="2658" y="204"/>
                </a:lnTo>
                <a:lnTo>
                  <a:pt x="2658" y="210"/>
                </a:lnTo>
                <a:lnTo>
                  <a:pt x="2658" y="216"/>
                </a:lnTo>
                <a:lnTo>
                  <a:pt x="2659" y="645"/>
                </a:lnTo>
                <a:lnTo>
                  <a:pt x="2658" y="652"/>
                </a:lnTo>
                <a:lnTo>
                  <a:pt x="2658" y="658"/>
                </a:lnTo>
                <a:lnTo>
                  <a:pt x="2657" y="664"/>
                </a:lnTo>
                <a:lnTo>
                  <a:pt x="2657" y="670"/>
                </a:lnTo>
                <a:lnTo>
                  <a:pt x="2656" y="676"/>
                </a:lnTo>
                <a:lnTo>
                  <a:pt x="2655" y="682"/>
                </a:lnTo>
                <a:lnTo>
                  <a:pt x="2653" y="687"/>
                </a:lnTo>
                <a:lnTo>
                  <a:pt x="2652" y="693"/>
                </a:lnTo>
                <a:lnTo>
                  <a:pt x="2650" y="699"/>
                </a:lnTo>
                <a:lnTo>
                  <a:pt x="2648" y="705"/>
                </a:lnTo>
                <a:lnTo>
                  <a:pt x="2646" y="710"/>
                </a:lnTo>
                <a:lnTo>
                  <a:pt x="2643" y="716"/>
                </a:lnTo>
                <a:lnTo>
                  <a:pt x="2641" y="721"/>
                </a:lnTo>
                <a:lnTo>
                  <a:pt x="2638" y="726"/>
                </a:lnTo>
                <a:lnTo>
                  <a:pt x="2635" y="732"/>
                </a:lnTo>
                <a:lnTo>
                  <a:pt x="2632" y="737"/>
                </a:lnTo>
                <a:lnTo>
                  <a:pt x="2629" y="742"/>
                </a:lnTo>
                <a:lnTo>
                  <a:pt x="2625" y="747"/>
                </a:lnTo>
                <a:lnTo>
                  <a:pt x="2622" y="752"/>
                </a:lnTo>
                <a:lnTo>
                  <a:pt x="2618" y="757"/>
                </a:lnTo>
                <a:lnTo>
                  <a:pt x="2614" y="762"/>
                </a:lnTo>
                <a:lnTo>
                  <a:pt x="2610" y="767"/>
                </a:lnTo>
                <a:lnTo>
                  <a:pt x="2606" y="772"/>
                </a:lnTo>
                <a:lnTo>
                  <a:pt x="2601" y="776"/>
                </a:lnTo>
                <a:lnTo>
                  <a:pt x="2597" y="781"/>
                </a:lnTo>
                <a:lnTo>
                  <a:pt x="2592" y="785"/>
                </a:lnTo>
                <a:lnTo>
                  <a:pt x="2587" y="789"/>
                </a:lnTo>
                <a:lnTo>
                  <a:pt x="2582" y="793"/>
                </a:lnTo>
                <a:lnTo>
                  <a:pt x="2577" y="797"/>
                </a:lnTo>
                <a:lnTo>
                  <a:pt x="2572" y="801"/>
                </a:lnTo>
                <a:lnTo>
                  <a:pt x="2566" y="805"/>
                </a:lnTo>
                <a:lnTo>
                  <a:pt x="2561" y="809"/>
                </a:lnTo>
                <a:lnTo>
                  <a:pt x="2555" y="813"/>
                </a:lnTo>
                <a:lnTo>
                  <a:pt x="2549" y="816"/>
                </a:lnTo>
                <a:lnTo>
                  <a:pt x="2543" y="820"/>
                </a:lnTo>
                <a:lnTo>
                  <a:pt x="2537" y="823"/>
                </a:lnTo>
                <a:lnTo>
                  <a:pt x="2531" y="826"/>
                </a:lnTo>
                <a:lnTo>
                  <a:pt x="2525" y="829"/>
                </a:lnTo>
                <a:lnTo>
                  <a:pt x="2518" y="832"/>
                </a:lnTo>
                <a:lnTo>
                  <a:pt x="2512" y="835"/>
                </a:lnTo>
                <a:lnTo>
                  <a:pt x="2505" y="838"/>
                </a:lnTo>
                <a:lnTo>
                  <a:pt x="2499" y="840"/>
                </a:lnTo>
                <a:lnTo>
                  <a:pt x="2492" y="842"/>
                </a:lnTo>
                <a:lnTo>
                  <a:pt x="2485" y="845"/>
                </a:lnTo>
                <a:lnTo>
                  <a:pt x="2478" y="847"/>
                </a:lnTo>
                <a:lnTo>
                  <a:pt x="2471" y="849"/>
                </a:lnTo>
                <a:lnTo>
                  <a:pt x="2464" y="851"/>
                </a:lnTo>
                <a:lnTo>
                  <a:pt x="2457" y="852"/>
                </a:lnTo>
                <a:lnTo>
                  <a:pt x="2449" y="854"/>
                </a:lnTo>
                <a:lnTo>
                  <a:pt x="2442" y="855"/>
                </a:lnTo>
                <a:lnTo>
                  <a:pt x="2434" y="856"/>
                </a:lnTo>
                <a:lnTo>
                  <a:pt x="2427" y="857"/>
                </a:lnTo>
                <a:lnTo>
                  <a:pt x="2419" y="858"/>
                </a:lnTo>
                <a:lnTo>
                  <a:pt x="2411" y="859"/>
                </a:lnTo>
                <a:lnTo>
                  <a:pt x="2404" y="860"/>
                </a:lnTo>
                <a:lnTo>
                  <a:pt x="2396" y="860"/>
                </a:lnTo>
                <a:lnTo>
                  <a:pt x="2388" y="860"/>
                </a:lnTo>
                <a:lnTo>
                  <a:pt x="2380" y="860"/>
                </a:lnTo>
                <a:lnTo>
                  <a:pt x="278" y="861"/>
                </a:lnTo>
                <a:lnTo>
                  <a:pt x="270" y="860"/>
                </a:lnTo>
                <a:lnTo>
                  <a:pt x="262" y="860"/>
                </a:lnTo>
                <a:lnTo>
                  <a:pt x="255" y="860"/>
                </a:lnTo>
                <a:lnTo>
                  <a:pt x="247" y="859"/>
                </a:lnTo>
                <a:lnTo>
                  <a:pt x="239" y="858"/>
                </a:lnTo>
                <a:lnTo>
                  <a:pt x="232" y="857"/>
                </a:lnTo>
                <a:lnTo>
                  <a:pt x="224" y="856"/>
                </a:lnTo>
                <a:lnTo>
                  <a:pt x="217" y="855"/>
                </a:lnTo>
                <a:lnTo>
                  <a:pt x="209" y="854"/>
                </a:lnTo>
                <a:lnTo>
                  <a:pt x="202" y="852"/>
                </a:lnTo>
                <a:lnTo>
                  <a:pt x="195" y="851"/>
                </a:lnTo>
                <a:lnTo>
                  <a:pt x="187" y="849"/>
                </a:lnTo>
                <a:lnTo>
                  <a:pt x="180" y="847"/>
                </a:lnTo>
                <a:lnTo>
                  <a:pt x="173" y="845"/>
                </a:lnTo>
                <a:lnTo>
                  <a:pt x="166" y="842"/>
                </a:lnTo>
                <a:lnTo>
                  <a:pt x="160" y="840"/>
                </a:lnTo>
                <a:lnTo>
                  <a:pt x="153" y="837"/>
                </a:lnTo>
                <a:lnTo>
                  <a:pt x="146" y="835"/>
                </a:lnTo>
                <a:lnTo>
                  <a:pt x="140" y="832"/>
                </a:lnTo>
                <a:lnTo>
                  <a:pt x="134" y="829"/>
                </a:lnTo>
                <a:lnTo>
                  <a:pt x="127" y="826"/>
                </a:lnTo>
                <a:lnTo>
                  <a:pt x="121" y="823"/>
                </a:lnTo>
                <a:lnTo>
                  <a:pt x="115" y="820"/>
                </a:lnTo>
                <a:lnTo>
                  <a:pt x="109" y="816"/>
                </a:lnTo>
                <a:lnTo>
                  <a:pt x="103" y="813"/>
                </a:lnTo>
                <a:lnTo>
                  <a:pt x="98" y="809"/>
                </a:lnTo>
                <a:lnTo>
                  <a:pt x="92" y="805"/>
                </a:lnTo>
                <a:lnTo>
                  <a:pt x="87" y="801"/>
                </a:lnTo>
                <a:lnTo>
                  <a:pt x="81" y="797"/>
                </a:lnTo>
                <a:lnTo>
                  <a:pt x="76" y="793"/>
                </a:lnTo>
                <a:lnTo>
                  <a:pt x="71" y="789"/>
                </a:lnTo>
                <a:lnTo>
                  <a:pt x="66" y="785"/>
                </a:lnTo>
                <a:lnTo>
                  <a:pt x="62" y="781"/>
                </a:lnTo>
                <a:lnTo>
                  <a:pt x="57" y="776"/>
                </a:lnTo>
                <a:lnTo>
                  <a:pt x="53" y="771"/>
                </a:lnTo>
                <a:lnTo>
                  <a:pt x="48" y="767"/>
                </a:lnTo>
                <a:lnTo>
                  <a:pt x="44" y="762"/>
                </a:lnTo>
                <a:lnTo>
                  <a:pt x="40" y="757"/>
                </a:lnTo>
                <a:lnTo>
                  <a:pt x="37" y="752"/>
                </a:lnTo>
                <a:lnTo>
                  <a:pt x="33" y="747"/>
                </a:lnTo>
                <a:lnTo>
                  <a:pt x="30" y="742"/>
                </a:lnTo>
                <a:lnTo>
                  <a:pt x="26" y="737"/>
                </a:lnTo>
                <a:lnTo>
                  <a:pt x="23" y="732"/>
                </a:lnTo>
                <a:lnTo>
                  <a:pt x="20" y="726"/>
                </a:lnTo>
                <a:lnTo>
                  <a:pt x="18" y="721"/>
                </a:lnTo>
                <a:lnTo>
                  <a:pt x="15" y="716"/>
                </a:lnTo>
                <a:lnTo>
                  <a:pt x="13" y="710"/>
                </a:lnTo>
                <a:lnTo>
                  <a:pt x="11" y="704"/>
                </a:lnTo>
                <a:lnTo>
                  <a:pt x="9" y="699"/>
                </a:lnTo>
                <a:lnTo>
                  <a:pt x="7" y="693"/>
                </a:lnTo>
                <a:lnTo>
                  <a:pt x="5" y="687"/>
                </a:lnTo>
                <a:lnTo>
                  <a:pt x="4" y="681"/>
                </a:lnTo>
                <a:lnTo>
                  <a:pt x="3" y="676"/>
                </a:lnTo>
                <a:lnTo>
                  <a:pt x="2" y="670"/>
                </a:lnTo>
                <a:lnTo>
                  <a:pt x="1" y="664"/>
                </a:lnTo>
                <a:lnTo>
                  <a:pt x="0" y="658"/>
                </a:lnTo>
                <a:lnTo>
                  <a:pt x="0" y="652"/>
                </a:lnTo>
                <a:lnTo>
                  <a:pt x="0" y="645"/>
                </a:lnTo>
                <a:lnTo>
                  <a:pt x="0" y="216"/>
                </a:lnTo>
              </a:path>
            </a:pathLst>
          </a:custGeom>
          <a:noFill/>
          <a:ln w="254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9940" name="Rectangle 4"/>
          <p:cNvSpPr>
            <a:spLocks noChangeArrowheads="1"/>
          </p:cNvSpPr>
          <p:nvPr/>
        </p:nvSpPr>
        <p:spPr bwMode="auto">
          <a:xfrm>
            <a:off x="1842283" y="3639864"/>
            <a:ext cx="4408408" cy="331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 eaLnBrk="0" hangingPunct="0"/>
            <a:r>
              <a:rPr lang="en-US" sz="2000" dirty="0" smtClean="0">
                <a:solidFill>
                  <a:srgbClr val="000000"/>
                </a:solidFill>
              </a:rPr>
              <a:t>Tissue Factor coated surfaces</a:t>
            </a:r>
            <a:endParaRPr lang="en-US" sz="2000" dirty="0">
              <a:solidFill>
                <a:srgbClr val="000000"/>
              </a:solidFill>
            </a:endParaRPr>
          </a:p>
        </p:txBody>
      </p:sp>
      <p:sp>
        <p:nvSpPr>
          <p:cNvPr id="39941" name="Rectangle 5"/>
          <p:cNvSpPr>
            <a:spLocks noChangeArrowheads="1"/>
          </p:cNvSpPr>
          <p:nvPr/>
        </p:nvSpPr>
        <p:spPr bwMode="auto">
          <a:xfrm>
            <a:off x="4298950" y="4908128"/>
            <a:ext cx="4064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eaLnBrk="0" hangingPunct="0"/>
            <a:r>
              <a:rPr lang="en-US" sz="2800">
                <a:solidFill>
                  <a:srgbClr val="00FFFF"/>
                </a:solidFill>
              </a:rPr>
              <a:t>IX</a:t>
            </a:r>
          </a:p>
        </p:txBody>
      </p:sp>
      <p:sp>
        <p:nvSpPr>
          <p:cNvPr id="39942" name="Rectangle 6"/>
          <p:cNvSpPr>
            <a:spLocks noChangeArrowheads="1"/>
          </p:cNvSpPr>
          <p:nvPr/>
        </p:nvSpPr>
        <p:spPr bwMode="auto">
          <a:xfrm>
            <a:off x="2881313" y="5901903"/>
            <a:ext cx="754062" cy="47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eaLnBrk="0" hangingPunct="0"/>
            <a:r>
              <a:rPr lang="en-US" sz="2000" b="1">
                <a:solidFill>
                  <a:srgbClr val="00FFFF"/>
                </a:solidFill>
              </a:rPr>
              <a:t>IXa</a:t>
            </a:r>
          </a:p>
        </p:txBody>
      </p:sp>
      <p:sp>
        <p:nvSpPr>
          <p:cNvPr id="39943" name="Rectangle 7"/>
          <p:cNvSpPr>
            <a:spLocks noChangeArrowheads="1"/>
          </p:cNvSpPr>
          <p:nvPr/>
        </p:nvSpPr>
        <p:spPr bwMode="auto">
          <a:xfrm>
            <a:off x="3319463" y="4877966"/>
            <a:ext cx="660400" cy="282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eaLnBrk="0" hangingPunct="0"/>
            <a:r>
              <a:rPr lang="en-US" sz="2000">
                <a:solidFill>
                  <a:srgbClr val="0070C0"/>
                </a:solidFill>
              </a:rPr>
              <a:t>VIIa</a:t>
            </a:r>
          </a:p>
        </p:txBody>
      </p:sp>
      <p:sp>
        <p:nvSpPr>
          <p:cNvPr id="39944" name="Freeform 8"/>
          <p:cNvSpPr>
            <a:spLocks/>
          </p:cNvSpPr>
          <p:nvPr/>
        </p:nvSpPr>
        <p:spPr bwMode="auto">
          <a:xfrm>
            <a:off x="3025775" y="5152603"/>
            <a:ext cx="1208088" cy="738188"/>
          </a:xfrm>
          <a:custGeom>
            <a:avLst/>
            <a:gdLst>
              <a:gd name="T0" fmla="*/ 2147483647 w 762"/>
              <a:gd name="T1" fmla="*/ 0 h 465"/>
              <a:gd name="T2" fmla="*/ 2147483647 w 762"/>
              <a:gd name="T3" fmla="*/ 0 h 465"/>
              <a:gd name="T4" fmla="*/ 2147483647 w 762"/>
              <a:gd name="T5" fmla="*/ 2147483647 h 465"/>
              <a:gd name="T6" fmla="*/ 2147483647 w 762"/>
              <a:gd name="T7" fmla="*/ 2147483647 h 465"/>
              <a:gd name="T8" fmla="*/ 2147483647 w 762"/>
              <a:gd name="T9" fmla="*/ 2147483647 h 465"/>
              <a:gd name="T10" fmla="*/ 2147483647 w 762"/>
              <a:gd name="T11" fmla="*/ 2147483647 h 465"/>
              <a:gd name="T12" fmla="*/ 2147483647 w 762"/>
              <a:gd name="T13" fmla="*/ 2147483647 h 465"/>
              <a:gd name="T14" fmla="*/ 2147483647 w 762"/>
              <a:gd name="T15" fmla="*/ 2147483647 h 465"/>
              <a:gd name="T16" fmla="*/ 2147483647 w 762"/>
              <a:gd name="T17" fmla="*/ 2147483647 h 465"/>
              <a:gd name="T18" fmla="*/ 2147483647 w 762"/>
              <a:gd name="T19" fmla="*/ 2147483647 h 465"/>
              <a:gd name="T20" fmla="*/ 2147483647 w 762"/>
              <a:gd name="T21" fmla="*/ 2147483647 h 465"/>
              <a:gd name="T22" fmla="*/ 2147483647 w 762"/>
              <a:gd name="T23" fmla="*/ 2147483647 h 465"/>
              <a:gd name="T24" fmla="*/ 2147483647 w 762"/>
              <a:gd name="T25" fmla="*/ 2147483647 h 465"/>
              <a:gd name="T26" fmla="*/ 2147483647 w 762"/>
              <a:gd name="T27" fmla="*/ 2147483647 h 465"/>
              <a:gd name="T28" fmla="*/ 2147483647 w 762"/>
              <a:gd name="T29" fmla="*/ 2147483647 h 465"/>
              <a:gd name="T30" fmla="*/ 2147483647 w 762"/>
              <a:gd name="T31" fmla="*/ 2147483647 h 465"/>
              <a:gd name="T32" fmla="*/ 2147483647 w 762"/>
              <a:gd name="T33" fmla="*/ 2147483647 h 465"/>
              <a:gd name="T34" fmla="*/ 2147483647 w 762"/>
              <a:gd name="T35" fmla="*/ 2147483647 h 465"/>
              <a:gd name="T36" fmla="*/ 2147483647 w 762"/>
              <a:gd name="T37" fmla="*/ 2147483647 h 465"/>
              <a:gd name="T38" fmla="*/ 2147483647 w 762"/>
              <a:gd name="T39" fmla="*/ 2147483647 h 465"/>
              <a:gd name="T40" fmla="*/ 2147483647 w 762"/>
              <a:gd name="T41" fmla="*/ 2147483647 h 465"/>
              <a:gd name="T42" fmla="*/ 2147483647 w 762"/>
              <a:gd name="T43" fmla="*/ 2147483647 h 465"/>
              <a:gd name="T44" fmla="*/ 2147483647 w 762"/>
              <a:gd name="T45" fmla="*/ 2147483647 h 465"/>
              <a:gd name="T46" fmla="*/ 2147483647 w 762"/>
              <a:gd name="T47" fmla="*/ 2147483647 h 465"/>
              <a:gd name="T48" fmla="*/ 2147483647 w 762"/>
              <a:gd name="T49" fmla="*/ 2147483647 h 465"/>
              <a:gd name="T50" fmla="*/ 2147483647 w 762"/>
              <a:gd name="T51" fmla="*/ 2147483647 h 465"/>
              <a:gd name="T52" fmla="*/ 2147483647 w 762"/>
              <a:gd name="T53" fmla="*/ 2147483647 h 465"/>
              <a:gd name="T54" fmla="*/ 2147483647 w 762"/>
              <a:gd name="T55" fmla="*/ 2147483647 h 465"/>
              <a:gd name="T56" fmla="*/ 2147483647 w 762"/>
              <a:gd name="T57" fmla="*/ 2147483647 h 465"/>
              <a:gd name="T58" fmla="*/ 2147483647 w 762"/>
              <a:gd name="T59" fmla="*/ 2147483647 h 465"/>
              <a:gd name="T60" fmla="*/ 2147483647 w 762"/>
              <a:gd name="T61" fmla="*/ 2147483647 h 465"/>
              <a:gd name="T62" fmla="*/ 2147483647 w 762"/>
              <a:gd name="T63" fmla="*/ 2147483647 h 465"/>
              <a:gd name="T64" fmla="*/ 2147483647 w 762"/>
              <a:gd name="T65" fmla="*/ 2147483647 h 465"/>
              <a:gd name="T66" fmla="*/ 2147483647 w 762"/>
              <a:gd name="T67" fmla="*/ 2147483647 h 465"/>
              <a:gd name="T68" fmla="*/ 2147483647 w 762"/>
              <a:gd name="T69" fmla="*/ 2147483647 h 465"/>
              <a:gd name="T70" fmla="*/ 2147483647 w 762"/>
              <a:gd name="T71" fmla="*/ 2147483647 h 465"/>
              <a:gd name="T72" fmla="*/ 2147483647 w 762"/>
              <a:gd name="T73" fmla="*/ 2147483647 h 465"/>
              <a:gd name="T74" fmla="*/ 2147483647 w 762"/>
              <a:gd name="T75" fmla="*/ 2147483647 h 465"/>
              <a:gd name="T76" fmla="*/ 2147483647 w 762"/>
              <a:gd name="T77" fmla="*/ 2147483647 h 465"/>
              <a:gd name="T78" fmla="*/ 2147483647 w 762"/>
              <a:gd name="T79" fmla="*/ 2147483647 h 465"/>
              <a:gd name="T80" fmla="*/ 2147483647 w 762"/>
              <a:gd name="T81" fmla="*/ 2147483647 h 465"/>
              <a:gd name="T82" fmla="*/ 2147483647 w 762"/>
              <a:gd name="T83" fmla="*/ 2147483647 h 465"/>
              <a:gd name="T84" fmla="*/ 2147483647 w 762"/>
              <a:gd name="T85" fmla="*/ 2147483647 h 465"/>
              <a:gd name="T86" fmla="*/ 2147483647 w 762"/>
              <a:gd name="T87" fmla="*/ 2147483647 h 465"/>
              <a:gd name="T88" fmla="*/ 2147483647 w 762"/>
              <a:gd name="T89" fmla="*/ 2147483647 h 465"/>
              <a:gd name="T90" fmla="*/ 2147483647 w 762"/>
              <a:gd name="T91" fmla="*/ 2147483647 h 465"/>
              <a:gd name="T92" fmla="*/ 2147483647 w 762"/>
              <a:gd name="T93" fmla="*/ 2147483647 h 465"/>
              <a:gd name="T94" fmla="*/ 2147483647 w 762"/>
              <a:gd name="T95" fmla="*/ 2147483647 h 465"/>
              <a:gd name="T96" fmla="*/ 0 w 762"/>
              <a:gd name="T97" fmla="*/ 2147483647 h 465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w 762"/>
              <a:gd name="T148" fmla="*/ 0 h 465"/>
              <a:gd name="T149" fmla="*/ 762 w 762"/>
              <a:gd name="T150" fmla="*/ 465 h 465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T147" t="T148" r="T149" b="T150"/>
            <a:pathLst>
              <a:path w="762" h="465">
                <a:moveTo>
                  <a:pt x="761" y="0"/>
                </a:moveTo>
                <a:lnTo>
                  <a:pt x="753" y="0"/>
                </a:lnTo>
                <a:lnTo>
                  <a:pt x="744" y="0"/>
                </a:lnTo>
                <a:lnTo>
                  <a:pt x="736" y="0"/>
                </a:lnTo>
                <a:lnTo>
                  <a:pt x="727" y="0"/>
                </a:lnTo>
                <a:lnTo>
                  <a:pt x="719" y="0"/>
                </a:lnTo>
                <a:lnTo>
                  <a:pt x="711" y="0"/>
                </a:lnTo>
                <a:lnTo>
                  <a:pt x="702" y="1"/>
                </a:lnTo>
                <a:lnTo>
                  <a:pt x="694" y="1"/>
                </a:lnTo>
                <a:lnTo>
                  <a:pt x="686" y="2"/>
                </a:lnTo>
                <a:lnTo>
                  <a:pt x="677" y="2"/>
                </a:lnTo>
                <a:lnTo>
                  <a:pt x="669" y="3"/>
                </a:lnTo>
                <a:lnTo>
                  <a:pt x="661" y="3"/>
                </a:lnTo>
                <a:lnTo>
                  <a:pt x="653" y="4"/>
                </a:lnTo>
                <a:lnTo>
                  <a:pt x="644" y="5"/>
                </a:lnTo>
                <a:lnTo>
                  <a:pt x="636" y="6"/>
                </a:lnTo>
                <a:lnTo>
                  <a:pt x="628" y="7"/>
                </a:lnTo>
                <a:lnTo>
                  <a:pt x="620" y="7"/>
                </a:lnTo>
                <a:lnTo>
                  <a:pt x="612" y="8"/>
                </a:lnTo>
                <a:lnTo>
                  <a:pt x="604" y="9"/>
                </a:lnTo>
                <a:lnTo>
                  <a:pt x="596" y="10"/>
                </a:lnTo>
                <a:lnTo>
                  <a:pt x="588" y="12"/>
                </a:lnTo>
                <a:lnTo>
                  <a:pt x="580" y="13"/>
                </a:lnTo>
                <a:lnTo>
                  <a:pt x="572" y="14"/>
                </a:lnTo>
                <a:lnTo>
                  <a:pt x="564" y="15"/>
                </a:lnTo>
                <a:lnTo>
                  <a:pt x="556" y="16"/>
                </a:lnTo>
                <a:lnTo>
                  <a:pt x="548" y="18"/>
                </a:lnTo>
                <a:lnTo>
                  <a:pt x="541" y="19"/>
                </a:lnTo>
                <a:lnTo>
                  <a:pt x="533" y="21"/>
                </a:lnTo>
                <a:lnTo>
                  <a:pt x="525" y="22"/>
                </a:lnTo>
                <a:lnTo>
                  <a:pt x="518" y="24"/>
                </a:lnTo>
                <a:lnTo>
                  <a:pt x="510" y="25"/>
                </a:lnTo>
                <a:lnTo>
                  <a:pt x="502" y="27"/>
                </a:lnTo>
                <a:lnTo>
                  <a:pt x="495" y="29"/>
                </a:lnTo>
                <a:lnTo>
                  <a:pt x="487" y="30"/>
                </a:lnTo>
                <a:lnTo>
                  <a:pt x="480" y="32"/>
                </a:lnTo>
                <a:lnTo>
                  <a:pt x="472" y="34"/>
                </a:lnTo>
                <a:lnTo>
                  <a:pt x="465" y="36"/>
                </a:lnTo>
                <a:lnTo>
                  <a:pt x="457" y="38"/>
                </a:lnTo>
                <a:lnTo>
                  <a:pt x="450" y="40"/>
                </a:lnTo>
                <a:lnTo>
                  <a:pt x="443" y="42"/>
                </a:lnTo>
                <a:lnTo>
                  <a:pt x="436" y="44"/>
                </a:lnTo>
                <a:lnTo>
                  <a:pt x="428" y="46"/>
                </a:lnTo>
                <a:lnTo>
                  <a:pt x="421" y="48"/>
                </a:lnTo>
                <a:lnTo>
                  <a:pt x="414" y="50"/>
                </a:lnTo>
                <a:lnTo>
                  <a:pt x="407" y="53"/>
                </a:lnTo>
                <a:lnTo>
                  <a:pt x="400" y="55"/>
                </a:lnTo>
                <a:lnTo>
                  <a:pt x="393" y="57"/>
                </a:lnTo>
                <a:lnTo>
                  <a:pt x="386" y="60"/>
                </a:lnTo>
                <a:lnTo>
                  <a:pt x="379" y="62"/>
                </a:lnTo>
                <a:lnTo>
                  <a:pt x="372" y="64"/>
                </a:lnTo>
                <a:lnTo>
                  <a:pt x="365" y="67"/>
                </a:lnTo>
                <a:lnTo>
                  <a:pt x="359" y="69"/>
                </a:lnTo>
                <a:lnTo>
                  <a:pt x="352" y="72"/>
                </a:lnTo>
                <a:lnTo>
                  <a:pt x="345" y="75"/>
                </a:lnTo>
                <a:lnTo>
                  <a:pt x="339" y="77"/>
                </a:lnTo>
                <a:lnTo>
                  <a:pt x="332" y="80"/>
                </a:lnTo>
                <a:lnTo>
                  <a:pt x="326" y="83"/>
                </a:lnTo>
                <a:lnTo>
                  <a:pt x="319" y="86"/>
                </a:lnTo>
                <a:lnTo>
                  <a:pt x="313" y="88"/>
                </a:lnTo>
                <a:lnTo>
                  <a:pt x="306" y="91"/>
                </a:lnTo>
                <a:lnTo>
                  <a:pt x="300" y="94"/>
                </a:lnTo>
                <a:lnTo>
                  <a:pt x="294" y="97"/>
                </a:lnTo>
                <a:lnTo>
                  <a:pt x="288" y="100"/>
                </a:lnTo>
                <a:lnTo>
                  <a:pt x="281" y="103"/>
                </a:lnTo>
                <a:lnTo>
                  <a:pt x="275" y="106"/>
                </a:lnTo>
                <a:lnTo>
                  <a:pt x="269" y="109"/>
                </a:lnTo>
                <a:lnTo>
                  <a:pt x="263" y="112"/>
                </a:lnTo>
                <a:lnTo>
                  <a:pt x="257" y="116"/>
                </a:lnTo>
                <a:lnTo>
                  <a:pt x="251" y="119"/>
                </a:lnTo>
                <a:lnTo>
                  <a:pt x="245" y="122"/>
                </a:lnTo>
                <a:lnTo>
                  <a:pt x="240" y="125"/>
                </a:lnTo>
                <a:lnTo>
                  <a:pt x="234" y="129"/>
                </a:lnTo>
                <a:lnTo>
                  <a:pt x="228" y="132"/>
                </a:lnTo>
                <a:lnTo>
                  <a:pt x="223" y="135"/>
                </a:lnTo>
                <a:lnTo>
                  <a:pt x="217" y="139"/>
                </a:lnTo>
                <a:lnTo>
                  <a:pt x="212" y="142"/>
                </a:lnTo>
                <a:lnTo>
                  <a:pt x="206" y="146"/>
                </a:lnTo>
                <a:lnTo>
                  <a:pt x="201" y="149"/>
                </a:lnTo>
                <a:lnTo>
                  <a:pt x="195" y="153"/>
                </a:lnTo>
                <a:lnTo>
                  <a:pt x="190" y="156"/>
                </a:lnTo>
                <a:lnTo>
                  <a:pt x="185" y="160"/>
                </a:lnTo>
                <a:lnTo>
                  <a:pt x="180" y="164"/>
                </a:lnTo>
                <a:lnTo>
                  <a:pt x="175" y="167"/>
                </a:lnTo>
                <a:lnTo>
                  <a:pt x="170" y="171"/>
                </a:lnTo>
                <a:lnTo>
                  <a:pt x="165" y="175"/>
                </a:lnTo>
                <a:lnTo>
                  <a:pt x="160" y="179"/>
                </a:lnTo>
                <a:lnTo>
                  <a:pt x="155" y="183"/>
                </a:lnTo>
                <a:lnTo>
                  <a:pt x="150" y="186"/>
                </a:lnTo>
                <a:lnTo>
                  <a:pt x="146" y="190"/>
                </a:lnTo>
                <a:lnTo>
                  <a:pt x="141" y="194"/>
                </a:lnTo>
                <a:lnTo>
                  <a:pt x="136" y="198"/>
                </a:lnTo>
                <a:lnTo>
                  <a:pt x="132" y="202"/>
                </a:lnTo>
                <a:lnTo>
                  <a:pt x="127" y="206"/>
                </a:lnTo>
                <a:lnTo>
                  <a:pt x="123" y="210"/>
                </a:lnTo>
                <a:lnTo>
                  <a:pt x="119" y="214"/>
                </a:lnTo>
                <a:lnTo>
                  <a:pt x="114" y="218"/>
                </a:lnTo>
                <a:lnTo>
                  <a:pt x="110" y="222"/>
                </a:lnTo>
                <a:lnTo>
                  <a:pt x="106" y="227"/>
                </a:lnTo>
                <a:lnTo>
                  <a:pt x="102" y="231"/>
                </a:lnTo>
                <a:lnTo>
                  <a:pt x="98" y="235"/>
                </a:lnTo>
                <a:lnTo>
                  <a:pt x="94" y="239"/>
                </a:lnTo>
                <a:lnTo>
                  <a:pt x="91" y="243"/>
                </a:lnTo>
                <a:lnTo>
                  <a:pt x="87" y="248"/>
                </a:lnTo>
                <a:lnTo>
                  <a:pt x="83" y="252"/>
                </a:lnTo>
                <a:lnTo>
                  <a:pt x="79" y="256"/>
                </a:lnTo>
                <a:lnTo>
                  <a:pt x="76" y="261"/>
                </a:lnTo>
                <a:lnTo>
                  <a:pt x="72" y="265"/>
                </a:lnTo>
                <a:lnTo>
                  <a:pt x="69" y="270"/>
                </a:lnTo>
                <a:lnTo>
                  <a:pt x="66" y="274"/>
                </a:lnTo>
                <a:lnTo>
                  <a:pt x="63" y="278"/>
                </a:lnTo>
                <a:lnTo>
                  <a:pt x="59" y="283"/>
                </a:lnTo>
                <a:lnTo>
                  <a:pt x="56" y="287"/>
                </a:lnTo>
                <a:lnTo>
                  <a:pt x="53" y="292"/>
                </a:lnTo>
                <a:lnTo>
                  <a:pt x="50" y="297"/>
                </a:lnTo>
                <a:lnTo>
                  <a:pt x="47" y="301"/>
                </a:lnTo>
                <a:lnTo>
                  <a:pt x="45" y="306"/>
                </a:lnTo>
                <a:lnTo>
                  <a:pt x="42" y="310"/>
                </a:lnTo>
                <a:lnTo>
                  <a:pt x="39" y="315"/>
                </a:lnTo>
                <a:lnTo>
                  <a:pt x="37" y="320"/>
                </a:lnTo>
                <a:lnTo>
                  <a:pt x="34" y="324"/>
                </a:lnTo>
                <a:lnTo>
                  <a:pt x="32" y="329"/>
                </a:lnTo>
                <a:lnTo>
                  <a:pt x="30" y="334"/>
                </a:lnTo>
                <a:lnTo>
                  <a:pt x="27" y="339"/>
                </a:lnTo>
                <a:lnTo>
                  <a:pt x="25" y="343"/>
                </a:lnTo>
                <a:lnTo>
                  <a:pt x="23" y="348"/>
                </a:lnTo>
                <a:lnTo>
                  <a:pt x="21" y="353"/>
                </a:lnTo>
                <a:lnTo>
                  <a:pt x="19" y="358"/>
                </a:lnTo>
                <a:lnTo>
                  <a:pt x="18" y="363"/>
                </a:lnTo>
                <a:lnTo>
                  <a:pt x="16" y="368"/>
                </a:lnTo>
                <a:lnTo>
                  <a:pt x="14" y="373"/>
                </a:lnTo>
                <a:lnTo>
                  <a:pt x="13" y="377"/>
                </a:lnTo>
                <a:lnTo>
                  <a:pt x="11" y="382"/>
                </a:lnTo>
                <a:lnTo>
                  <a:pt x="10" y="387"/>
                </a:lnTo>
                <a:lnTo>
                  <a:pt x="9" y="392"/>
                </a:lnTo>
                <a:lnTo>
                  <a:pt x="7" y="397"/>
                </a:lnTo>
                <a:lnTo>
                  <a:pt x="6" y="402"/>
                </a:lnTo>
                <a:lnTo>
                  <a:pt x="5" y="407"/>
                </a:lnTo>
                <a:lnTo>
                  <a:pt x="4" y="412"/>
                </a:lnTo>
                <a:lnTo>
                  <a:pt x="3" y="417"/>
                </a:lnTo>
                <a:lnTo>
                  <a:pt x="3" y="423"/>
                </a:lnTo>
                <a:lnTo>
                  <a:pt x="2" y="428"/>
                </a:lnTo>
                <a:lnTo>
                  <a:pt x="1" y="433"/>
                </a:lnTo>
                <a:lnTo>
                  <a:pt x="1" y="438"/>
                </a:lnTo>
                <a:lnTo>
                  <a:pt x="0" y="443"/>
                </a:lnTo>
                <a:lnTo>
                  <a:pt x="0" y="448"/>
                </a:lnTo>
                <a:lnTo>
                  <a:pt x="0" y="453"/>
                </a:lnTo>
                <a:lnTo>
                  <a:pt x="0" y="458"/>
                </a:lnTo>
                <a:lnTo>
                  <a:pt x="0" y="464"/>
                </a:lnTo>
              </a:path>
            </a:pathLst>
          </a:custGeom>
          <a:noFill/>
          <a:ln w="25400" cap="rnd" cmpd="sng">
            <a:solidFill>
              <a:srgbClr val="00FFFF"/>
            </a:solidFill>
            <a:prstDash val="solid"/>
            <a:round/>
            <a:headEnd type="none" w="sm" len="sm"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9945" name="Freeform 9"/>
          <p:cNvSpPr>
            <a:spLocks/>
          </p:cNvSpPr>
          <p:nvPr/>
        </p:nvSpPr>
        <p:spPr bwMode="auto">
          <a:xfrm>
            <a:off x="2911475" y="4496966"/>
            <a:ext cx="381000" cy="684212"/>
          </a:xfrm>
          <a:custGeom>
            <a:avLst/>
            <a:gdLst>
              <a:gd name="T0" fmla="*/ 0 w 239"/>
              <a:gd name="T1" fmla="*/ 2147483647 h 431"/>
              <a:gd name="T2" fmla="*/ 0 w 239"/>
              <a:gd name="T3" fmla="*/ 2147483647 h 431"/>
              <a:gd name="T4" fmla="*/ 2147483647 w 239"/>
              <a:gd name="T5" fmla="*/ 2147483647 h 431"/>
              <a:gd name="T6" fmla="*/ 2147483647 w 239"/>
              <a:gd name="T7" fmla="*/ 2147483647 h 431"/>
              <a:gd name="T8" fmla="*/ 2147483647 w 239"/>
              <a:gd name="T9" fmla="*/ 2147483647 h 431"/>
              <a:gd name="T10" fmla="*/ 2147483647 w 239"/>
              <a:gd name="T11" fmla="*/ 2147483647 h 431"/>
              <a:gd name="T12" fmla="*/ 2147483647 w 239"/>
              <a:gd name="T13" fmla="*/ 2147483647 h 431"/>
              <a:gd name="T14" fmla="*/ 2147483647 w 239"/>
              <a:gd name="T15" fmla="*/ 2147483647 h 431"/>
              <a:gd name="T16" fmla="*/ 2147483647 w 239"/>
              <a:gd name="T17" fmla="*/ 2147483647 h 431"/>
              <a:gd name="T18" fmla="*/ 2147483647 w 239"/>
              <a:gd name="T19" fmla="*/ 2147483647 h 431"/>
              <a:gd name="T20" fmla="*/ 2147483647 w 239"/>
              <a:gd name="T21" fmla="*/ 2147483647 h 431"/>
              <a:gd name="T22" fmla="*/ 2147483647 w 239"/>
              <a:gd name="T23" fmla="*/ 2147483647 h 431"/>
              <a:gd name="T24" fmla="*/ 2147483647 w 239"/>
              <a:gd name="T25" fmla="*/ 2147483647 h 431"/>
              <a:gd name="T26" fmla="*/ 2147483647 w 239"/>
              <a:gd name="T27" fmla="*/ 0 h 431"/>
              <a:gd name="T28" fmla="*/ 2147483647 w 239"/>
              <a:gd name="T29" fmla="*/ 0 h 431"/>
              <a:gd name="T30" fmla="*/ 2147483647 w 239"/>
              <a:gd name="T31" fmla="*/ 2147483647 h 431"/>
              <a:gd name="T32" fmla="*/ 2147483647 w 239"/>
              <a:gd name="T33" fmla="*/ 2147483647 h 431"/>
              <a:gd name="T34" fmla="*/ 2147483647 w 239"/>
              <a:gd name="T35" fmla="*/ 2147483647 h 431"/>
              <a:gd name="T36" fmla="*/ 2147483647 w 239"/>
              <a:gd name="T37" fmla="*/ 2147483647 h 431"/>
              <a:gd name="T38" fmla="*/ 2147483647 w 239"/>
              <a:gd name="T39" fmla="*/ 2147483647 h 431"/>
              <a:gd name="T40" fmla="*/ 2147483647 w 239"/>
              <a:gd name="T41" fmla="*/ 2147483647 h 431"/>
              <a:gd name="T42" fmla="*/ 2147483647 w 239"/>
              <a:gd name="T43" fmla="*/ 2147483647 h 431"/>
              <a:gd name="T44" fmla="*/ 2147483647 w 239"/>
              <a:gd name="T45" fmla="*/ 2147483647 h 431"/>
              <a:gd name="T46" fmla="*/ 2147483647 w 239"/>
              <a:gd name="T47" fmla="*/ 2147483647 h 431"/>
              <a:gd name="T48" fmla="*/ 2147483647 w 239"/>
              <a:gd name="T49" fmla="*/ 2147483647 h 431"/>
              <a:gd name="T50" fmla="*/ 2147483647 w 239"/>
              <a:gd name="T51" fmla="*/ 2147483647 h 431"/>
              <a:gd name="T52" fmla="*/ 2147483647 w 239"/>
              <a:gd name="T53" fmla="*/ 2147483647 h 431"/>
              <a:gd name="T54" fmla="*/ 2147483647 w 239"/>
              <a:gd name="T55" fmla="*/ 2147483647 h 431"/>
              <a:gd name="T56" fmla="*/ 2147483647 w 239"/>
              <a:gd name="T57" fmla="*/ 2147483647 h 431"/>
              <a:gd name="T58" fmla="*/ 2147483647 w 239"/>
              <a:gd name="T59" fmla="*/ 2147483647 h 431"/>
              <a:gd name="T60" fmla="*/ 2147483647 w 239"/>
              <a:gd name="T61" fmla="*/ 2147483647 h 431"/>
              <a:gd name="T62" fmla="*/ 2147483647 w 239"/>
              <a:gd name="T63" fmla="*/ 2147483647 h 431"/>
              <a:gd name="T64" fmla="*/ 2147483647 w 239"/>
              <a:gd name="T65" fmla="*/ 2147483647 h 431"/>
              <a:gd name="T66" fmla="*/ 2147483647 w 239"/>
              <a:gd name="T67" fmla="*/ 2147483647 h 431"/>
              <a:gd name="T68" fmla="*/ 2147483647 w 239"/>
              <a:gd name="T69" fmla="*/ 2147483647 h 431"/>
              <a:gd name="T70" fmla="*/ 2147483647 w 239"/>
              <a:gd name="T71" fmla="*/ 2147483647 h 431"/>
              <a:gd name="T72" fmla="*/ 2147483647 w 239"/>
              <a:gd name="T73" fmla="*/ 2147483647 h 431"/>
              <a:gd name="T74" fmla="*/ 2147483647 w 239"/>
              <a:gd name="T75" fmla="*/ 2147483647 h 431"/>
              <a:gd name="T76" fmla="*/ 2147483647 w 239"/>
              <a:gd name="T77" fmla="*/ 2147483647 h 431"/>
              <a:gd name="T78" fmla="*/ 2147483647 w 239"/>
              <a:gd name="T79" fmla="*/ 2147483647 h 431"/>
              <a:gd name="T80" fmla="*/ 2147483647 w 239"/>
              <a:gd name="T81" fmla="*/ 2147483647 h 431"/>
              <a:gd name="T82" fmla="*/ 2147483647 w 239"/>
              <a:gd name="T83" fmla="*/ 2147483647 h 431"/>
              <a:gd name="T84" fmla="*/ 2147483647 w 239"/>
              <a:gd name="T85" fmla="*/ 2147483647 h 431"/>
              <a:gd name="T86" fmla="*/ 2147483647 w 239"/>
              <a:gd name="T87" fmla="*/ 2147483647 h 431"/>
              <a:gd name="T88" fmla="*/ 2147483647 w 239"/>
              <a:gd name="T89" fmla="*/ 2147483647 h 431"/>
              <a:gd name="T90" fmla="*/ 2147483647 w 239"/>
              <a:gd name="T91" fmla="*/ 2147483647 h 431"/>
              <a:gd name="T92" fmla="*/ 2147483647 w 239"/>
              <a:gd name="T93" fmla="*/ 2147483647 h 431"/>
              <a:gd name="T94" fmla="*/ 2147483647 w 239"/>
              <a:gd name="T95" fmla="*/ 2147483647 h 431"/>
              <a:gd name="T96" fmla="*/ 2147483647 w 239"/>
              <a:gd name="T97" fmla="*/ 2147483647 h 431"/>
              <a:gd name="T98" fmla="*/ 2147483647 w 239"/>
              <a:gd name="T99" fmla="*/ 2147483647 h 431"/>
              <a:gd name="T100" fmla="*/ 2147483647 w 239"/>
              <a:gd name="T101" fmla="*/ 2147483647 h 431"/>
              <a:gd name="T102" fmla="*/ 2147483647 w 239"/>
              <a:gd name="T103" fmla="*/ 2147483647 h 431"/>
              <a:gd name="T104" fmla="*/ 2147483647 w 239"/>
              <a:gd name="T105" fmla="*/ 2147483647 h 431"/>
              <a:gd name="T106" fmla="*/ 2147483647 w 239"/>
              <a:gd name="T107" fmla="*/ 2147483647 h 431"/>
              <a:gd name="T108" fmla="*/ 0 w 239"/>
              <a:gd name="T109" fmla="*/ 2147483647 h 431"/>
              <a:gd name="T110" fmla="*/ 0 w 239"/>
              <a:gd name="T111" fmla="*/ 2147483647 h 431"/>
              <a:gd name="T112" fmla="*/ 0 w 239"/>
              <a:gd name="T113" fmla="*/ 2147483647 h 431"/>
              <a:gd name="T114" fmla="*/ 0 w 239"/>
              <a:gd name="T115" fmla="*/ 2147483647 h 431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239"/>
              <a:gd name="T175" fmla="*/ 0 h 431"/>
              <a:gd name="T176" fmla="*/ 239 w 239"/>
              <a:gd name="T177" fmla="*/ 431 h 431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239" h="431">
                <a:moveTo>
                  <a:pt x="0" y="60"/>
                </a:moveTo>
                <a:lnTo>
                  <a:pt x="0" y="52"/>
                </a:lnTo>
                <a:lnTo>
                  <a:pt x="1" y="45"/>
                </a:lnTo>
                <a:lnTo>
                  <a:pt x="4" y="38"/>
                </a:lnTo>
                <a:lnTo>
                  <a:pt x="7" y="32"/>
                </a:lnTo>
                <a:lnTo>
                  <a:pt x="10" y="26"/>
                </a:lnTo>
                <a:lnTo>
                  <a:pt x="15" y="20"/>
                </a:lnTo>
                <a:lnTo>
                  <a:pt x="20" y="15"/>
                </a:lnTo>
                <a:lnTo>
                  <a:pt x="25" y="11"/>
                </a:lnTo>
                <a:lnTo>
                  <a:pt x="31" y="7"/>
                </a:lnTo>
                <a:lnTo>
                  <a:pt x="38" y="4"/>
                </a:lnTo>
                <a:lnTo>
                  <a:pt x="44" y="2"/>
                </a:lnTo>
                <a:lnTo>
                  <a:pt x="52" y="1"/>
                </a:lnTo>
                <a:lnTo>
                  <a:pt x="59" y="0"/>
                </a:lnTo>
                <a:lnTo>
                  <a:pt x="179" y="0"/>
                </a:lnTo>
                <a:lnTo>
                  <a:pt x="186" y="1"/>
                </a:lnTo>
                <a:lnTo>
                  <a:pt x="193" y="2"/>
                </a:lnTo>
                <a:lnTo>
                  <a:pt x="200" y="4"/>
                </a:lnTo>
                <a:lnTo>
                  <a:pt x="207" y="7"/>
                </a:lnTo>
                <a:lnTo>
                  <a:pt x="213" y="11"/>
                </a:lnTo>
                <a:lnTo>
                  <a:pt x="218" y="15"/>
                </a:lnTo>
                <a:lnTo>
                  <a:pt x="223" y="20"/>
                </a:lnTo>
                <a:lnTo>
                  <a:pt x="228" y="26"/>
                </a:lnTo>
                <a:lnTo>
                  <a:pt x="231" y="32"/>
                </a:lnTo>
                <a:lnTo>
                  <a:pt x="234" y="38"/>
                </a:lnTo>
                <a:lnTo>
                  <a:pt x="236" y="45"/>
                </a:lnTo>
                <a:lnTo>
                  <a:pt x="238" y="52"/>
                </a:lnTo>
                <a:lnTo>
                  <a:pt x="238" y="60"/>
                </a:lnTo>
                <a:lnTo>
                  <a:pt x="238" y="370"/>
                </a:lnTo>
                <a:lnTo>
                  <a:pt x="238" y="377"/>
                </a:lnTo>
                <a:lnTo>
                  <a:pt x="236" y="385"/>
                </a:lnTo>
                <a:lnTo>
                  <a:pt x="234" y="392"/>
                </a:lnTo>
                <a:lnTo>
                  <a:pt x="231" y="398"/>
                </a:lnTo>
                <a:lnTo>
                  <a:pt x="228" y="404"/>
                </a:lnTo>
                <a:lnTo>
                  <a:pt x="223" y="410"/>
                </a:lnTo>
                <a:lnTo>
                  <a:pt x="218" y="415"/>
                </a:lnTo>
                <a:lnTo>
                  <a:pt x="213" y="419"/>
                </a:lnTo>
                <a:lnTo>
                  <a:pt x="207" y="423"/>
                </a:lnTo>
                <a:lnTo>
                  <a:pt x="200" y="426"/>
                </a:lnTo>
                <a:lnTo>
                  <a:pt x="193" y="428"/>
                </a:lnTo>
                <a:lnTo>
                  <a:pt x="186" y="429"/>
                </a:lnTo>
                <a:lnTo>
                  <a:pt x="179" y="430"/>
                </a:lnTo>
                <a:lnTo>
                  <a:pt x="59" y="430"/>
                </a:lnTo>
                <a:lnTo>
                  <a:pt x="52" y="429"/>
                </a:lnTo>
                <a:lnTo>
                  <a:pt x="44" y="428"/>
                </a:lnTo>
                <a:lnTo>
                  <a:pt x="38" y="426"/>
                </a:lnTo>
                <a:lnTo>
                  <a:pt x="31" y="423"/>
                </a:lnTo>
                <a:lnTo>
                  <a:pt x="25" y="419"/>
                </a:lnTo>
                <a:lnTo>
                  <a:pt x="20" y="415"/>
                </a:lnTo>
                <a:lnTo>
                  <a:pt x="15" y="410"/>
                </a:lnTo>
                <a:lnTo>
                  <a:pt x="10" y="404"/>
                </a:lnTo>
                <a:lnTo>
                  <a:pt x="7" y="398"/>
                </a:lnTo>
                <a:lnTo>
                  <a:pt x="4" y="392"/>
                </a:lnTo>
                <a:lnTo>
                  <a:pt x="1" y="385"/>
                </a:lnTo>
                <a:lnTo>
                  <a:pt x="0" y="377"/>
                </a:lnTo>
                <a:lnTo>
                  <a:pt x="0" y="370"/>
                </a:lnTo>
                <a:lnTo>
                  <a:pt x="0" y="60"/>
                </a:lnTo>
              </a:path>
            </a:pathLst>
          </a:custGeom>
          <a:solidFill>
            <a:srgbClr val="008080"/>
          </a:solidFill>
          <a:ln>
            <a:noFill/>
          </a:ln>
          <a:extLst>
            <a:ext uri="{91240B29-F687-4f45-9708-019B960494DF}">
              <a14:hiddenLine xmlns:a14="http://schemas.microsoft.com/office/drawing/2010/main" w="9525" cap="rnd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9946" name="Freeform 10"/>
          <p:cNvSpPr>
            <a:spLocks/>
          </p:cNvSpPr>
          <p:nvPr/>
        </p:nvSpPr>
        <p:spPr bwMode="auto">
          <a:xfrm>
            <a:off x="2911475" y="4496966"/>
            <a:ext cx="381000" cy="684212"/>
          </a:xfrm>
          <a:custGeom>
            <a:avLst/>
            <a:gdLst>
              <a:gd name="T0" fmla="*/ 0 w 239"/>
              <a:gd name="T1" fmla="*/ 2147483647 h 431"/>
              <a:gd name="T2" fmla="*/ 0 w 239"/>
              <a:gd name="T3" fmla="*/ 2147483647 h 431"/>
              <a:gd name="T4" fmla="*/ 2147483647 w 239"/>
              <a:gd name="T5" fmla="*/ 2147483647 h 431"/>
              <a:gd name="T6" fmla="*/ 2147483647 w 239"/>
              <a:gd name="T7" fmla="*/ 2147483647 h 431"/>
              <a:gd name="T8" fmla="*/ 2147483647 w 239"/>
              <a:gd name="T9" fmla="*/ 2147483647 h 431"/>
              <a:gd name="T10" fmla="*/ 2147483647 w 239"/>
              <a:gd name="T11" fmla="*/ 2147483647 h 431"/>
              <a:gd name="T12" fmla="*/ 2147483647 w 239"/>
              <a:gd name="T13" fmla="*/ 2147483647 h 431"/>
              <a:gd name="T14" fmla="*/ 2147483647 w 239"/>
              <a:gd name="T15" fmla="*/ 2147483647 h 431"/>
              <a:gd name="T16" fmla="*/ 2147483647 w 239"/>
              <a:gd name="T17" fmla="*/ 2147483647 h 431"/>
              <a:gd name="T18" fmla="*/ 2147483647 w 239"/>
              <a:gd name="T19" fmla="*/ 2147483647 h 431"/>
              <a:gd name="T20" fmla="*/ 2147483647 w 239"/>
              <a:gd name="T21" fmla="*/ 2147483647 h 431"/>
              <a:gd name="T22" fmla="*/ 2147483647 w 239"/>
              <a:gd name="T23" fmla="*/ 2147483647 h 431"/>
              <a:gd name="T24" fmla="*/ 2147483647 w 239"/>
              <a:gd name="T25" fmla="*/ 2147483647 h 431"/>
              <a:gd name="T26" fmla="*/ 2147483647 w 239"/>
              <a:gd name="T27" fmla="*/ 0 h 431"/>
              <a:gd name="T28" fmla="*/ 2147483647 w 239"/>
              <a:gd name="T29" fmla="*/ 0 h 431"/>
              <a:gd name="T30" fmla="*/ 2147483647 w 239"/>
              <a:gd name="T31" fmla="*/ 2147483647 h 431"/>
              <a:gd name="T32" fmla="*/ 2147483647 w 239"/>
              <a:gd name="T33" fmla="*/ 2147483647 h 431"/>
              <a:gd name="T34" fmla="*/ 2147483647 w 239"/>
              <a:gd name="T35" fmla="*/ 2147483647 h 431"/>
              <a:gd name="T36" fmla="*/ 2147483647 w 239"/>
              <a:gd name="T37" fmla="*/ 2147483647 h 431"/>
              <a:gd name="T38" fmla="*/ 2147483647 w 239"/>
              <a:gd name="T39" fmla="*/ 2147483647 h 431"/>
              <a:gd name="T40" fmla="*/ 2147483647 w 239"/>
              <a:gd name="T41" fmla="*/ 2147483647 h 431"/>
              <a:gd name="T42" fmla="*/ 2147483647 w 239"/>
              <a:gd name="T43" fmla="*/ 2147483647 h 431"/>
              <a:gd name="T44" fmla="*/ 2147483647 w 239"/>
              <a:gd name="T45" fmla="*/ 2147483647 h 431"/>
              <a:gd name="T46" fmla="*/ 2147483647 w 239"/>
              <a:gd name="T47" fmla="*/ 2147483647 h 431"/>
              <a:gd name="T48" fmla="*/ 2147483647 w 239"/>
              <a:gd name="T49" fmla="*/ 2147483647 h 431"/>
              <a:gd name="T50" fmla="*/ 2147483647 w 239"/>
              <a:gd name="T51" fmla="*/ 2147483647 h 431"/>
              <a:gd name="T52" fmla="*/ 2147483647 w 239"/>
              <a:gd name="T53" fmla="*/ 2147483647 h 431"/>
              <a:gd name="T54" fmla="*/ 2147483647 w 239"/>
              <a:gd name="T55" fmla="*/ 2147483647 h 431"/>
              <a:gd name="T56" fmla="*/ 2147483647 w 239"/>
              <a:gd name="T57" fmla="*/ 2147483647 h 431"/>
              <a:gd name="T58" fmla="*/ 2147483647 w 239"/>
              <a:gd name="T59" fmla="*/ 2147483647 h 431"/>
              <a:gd name="T60" fmla="*/ 2147483647 w 239"/>
              <a:gd name="T61" fmla="*/ 2147483647 h 431"/>
              <a:gd name="T62" fmla="*/ 2147483647 w 239"/>
              <a:gd name="T63" fmla="*/ 2147483647 h 431"/>
              <a:gd name="T64" fmla="*/ 2147483647 w 239"/>
              <a:gd name="T65" fmla="*/ 2147483647 h 431"/>
              <a:gd name="T66" fmla="*/ 2147483647 w 239"/>
              <a:gd name="T67" fmla="*/ 2147483647 h 431"/>
              <a:gd name="T68" fmla="*/ 2147483647 w 239"/>
              <a:gd name="T69" fmla="*/ 2147483647 h 431"/>
              <a:gd name="T70" fmla="*/ 2147483647 w 239"/>
              <a:gd name="T71" fmla="*/ 2147483647 h 431"/>
              <a:gd name="T72" fmla="*/ 2147483647 w 239"/>
              <a:gd name="T73" fmla="*/ 2147483647 h 431"/>
              <a:gd name="T74" fmla="*/ 2147483647 w 239"/>
              <a:gd name="T75" fmla="*/ 2147483647 h 431"/>
              <a:gd name="T76" fmla="*/ 2147483647 w 239"/>
              <a:gd name="T77" fmla="*/ 2147483647 h 431"/>
              <a:gd name="T78" fmla="*/ 2147483647 w 239"/>
              <a:gd name="T79" fmla="*/ 2147483647 h 431"/>
              <a:gd name="T80" fmla="*/ 2147483647 w 239"/>
              <a:gd name="T81" fmla="*/ 2147483647 h 431"/>
              <a:gd name="T82" fmla="*/ 2147483647 w 239"/>
              <a:gd name="T83" fmla="*/ 2147483647 h 431"/>
              <a:gd name="T84" fmla="*/ 2147483647 w 239"/>
              <a:gd name="T85" fmla="*/ 2147483647 h 431"/>
              <a:gd name="T86" fmla="*/ 2147483647 w 239"/>
              <a:gd name="T87" fmla="*/ 2147483647 h 431"/>
              <a:gd name="T88" fmla="*/ 2147483647 w 239"/>
              <a:gd name="T89" fmla="*/ 2147483647 h 431"/>
              <a:gd name="T90" fmla="*/ 2147483647 w 239"/>
              <a:gd name="T91" fmla="*/ 2147483647 h 431"/>
              <a:gd name="T92" fmla="*/ 2147483647 w 239"/>
              <a:gd name="T93" fmla="*/ 2147483647 h 431"/>
              <a:gd name="T94" fmla="*/ 2147483647 w 239"/>
              <a:gd name="T95" fmla="*/ 2147483647 h 431"/>
              <a:gd name="T96" fmla="*/ 2147483647 w 239"/>
              <a:gd name="T97" fmla="*/ 2147483647 h 431"/>
              <a:gd name="T98" fmla="*/ 2147483647 w 239"/>
              <a:gd name="T99" fmla="*/ 2147483647 h 431"/>
              <a:gd name="T100" fmla="*/ 2147483647 w 239"/>
              <a:gd name="T101" fmla="*/ 2147483647 h 431"/>
              <a:gd name="T102" fmla="*/ 2147483647 w 239"/>
              <a:gd name="T103" fmla="*/ 2147483647 h 431"/>
              <a:gd name="T104" fmla="*/ 2147483647 w 239"/>
              <a:gd name="T105" fmla="*/ 2147483647 h 431"/>
              <a:gd name="T106" fmla="*/ 2147483647 w 239"/>
              <a:gd name="T107" fmla="*/ 2147483647 h 431"/>
              <a:gd name="T108" fmla="*/ 0 w 239"/>
              <a:gd name="T109" fmla="*/ 2147483647 h 431"/>
              <a:gd name="T110" fmla="*/ 0 w 239"/>
              <a:gd name="T111" fmla="*/ 2147483647 h 431"/>
              <a:gd name="T112" fmla="*/ 0 w 239"/>
              <a:gd name="T113" fmla="*/ 2147483647 h 431"/>
              <a:gd name="T114" fmla="*/ 0 w 239"/>
              <a:gd name="T115" fmla="*/ 2147483647 h 431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239"/>
              <a:gd name="T175" fmla="*/ 0 h 431"/>
              <a:gd name="T176" fmla="*/ 239 w 239"/>
              <a:gd name="T177" fmla="*/ 431 h 431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239" h="431">
                <a:moveTo>
                  <a:pt x="0" y="60"/>
                </a:moveTo>
                <a:lnTo>
                  <a:pt x="0" y="52"/>
                </a:lnTo>
                <a:lnTo>
                  <a:pt x="1" y="45"/>
                </a:lnTo>
                <a:lnTo>
                  <a:pt x="4" y="38"/>
                </a:lnTo>
                <a:lnTo>
                  <a:pt x="7" y="32"/>
                </a:lnTo>
                <a:lnTo>
                  <a:pt x="10" y="26"/>
                </a:lnTo>
                <a:lnTo>
                  <a:pt x="15" y="20"/>
                </a:lnTo>
                <a:lnTo>
                  <a:pt x="20" y="15"/>
                </a:lnTo>
                <a:lnTo>
                  <a:pt x="25" y="11"/>
                </a:lnTo>
                <a:lnTo>
                  <a:pt x="31" y="7"/>
                </a:lnTo>
                <a:lnTo>
                  <a:pt x="38" y="4"/>
                </a:lnTo>
                <a:lnTo>
                  <a:pt x="44" y="2"/>
                </a:lnTo>
                <a:lnTo>
                  <a:pt x="52" y="1"/>
                </a:lnTo>
                <a:lnTo>
                  <a:pt x="59" y="0"/>
                </a:lnTo>
                <a:lnTo>
                  <a:pt x="179" y="0"/>
                </a:lnTo>
                <a:lnTo>
                  <a:pt x="186" y="1"/>
                </a:lnTo>
                <a:lnTo>
                  <a:pt x="193" y="2"/>
                </a:lnTo>
                <a:lnTo>
                  <a:pt x="200" y="4"/>
                </a:lnTo>
                <a:lnTo>
                  <a:pt x="207" y="7"/>
                </a:lnTo>
                <a:lnTo>
                  <a:pt x="213" y="11"/>
                </a:lnTo>
                <a:lnTo>
                  <a:pt x="218" y="15"/>
                </a:lnTo>
                <a:lnTo>
                  <a:pt x="223" y="20"/>
                </a:lnTo>
                <a:lnTo>
                  <a:pt x="228" y="26"/>
                </a:lnTo>
                <a:lnTo>
                  <a:pt x="231" y="32"/>
                </a:lnTo>
                <a:lnTo>
                  <a:pt x="234" y="38"/>
                </a:lnTo>
                <a:lnTo>
                  <a:pt x="236" y="45"/>
                </a:lnTo>
                <a:lnTo>
                  <a:pt x="238" y="52"/>
                </a:lnTo>
                <a:lnTo>
                  <a:pt x="238" y="60"/>
                </a:lnTo>
                <a:lnTo>
                  <a:pt x="238" y="370"/>
                </a:lnTo>
                <a:lnTo>
                  <a:pt x="238" y="377"/>
                </a:lnTo>
                <a:lnTo>
                  <a:pt x="236" y="385"/>
                </a:lnTo>
                <a:lnTo>
                  <a:pt x="234" y="392"/>
                </a:lnTo>
                <a:lnTo>
                  <a:pt x="231" y="398"/>
                </a:lnTo>
                <a:lnTo>
                  <a:pt x="228" y="404"/>
                </a:lnTo>
                <a:lnTo>
                  <a:pt x="223" y="410"/>
                </a:lnTo>
                <a:lnTo>
                  <a:pt x="218" y="415"/>
                </a:lnTo>
                <a:lnTo>
                  <a:pt x="213" y="419"/>
                </a:lnTo>
                <a:lnTo>
                  <a:pt x="207" y="423"/>
                </a:lnTo>
                <a:lnTo>
                  <a:pt x="200" y="426"/>
                </a:lnTo>
                <a:lnTo>
                  <a:pt x="193" y="428"/>
                </a:lnTo>
                <a:lnTo>
                  <a:pt x="186" y="429"/>
                </a:lnTo>
                <a:lnTo>
                  <a:pt x="179" y="430"/>
                </a:lnTo>
                <a:lnTo>
                  <a:pt x="59" y="430"/>
                </a:lnTo>
                <a:lnTo>
                  <a:pt x="52" y="429"/>
                </a:lnTo>
                <a:lnTo>
                  <a:pt x="44" y="428"/>
                </a:lnTo>
                <a:lnTo>
                  <a:pt x="38" y="426"/>
                </a:lnTo>
                <a:lnTo>
                  <a:pt x="31" y="423"/>
                </a:lnTo>
                <a:lnTo>
                  <a:pt x="25" y="419"/>
                </a:lnTo>
                <a:lnTo>
                  <a:pt x="20" y="415"/>
                </a:lnTo>
                <a:lnTo>
                  <a:pt x="15" y="410"/>
                </a:lnTo>
                <a:lnTo>
                  <a:pt x="10" y="404"/>
                </a:lnTo>
                <a:lnTo>
                  <a:pt x="7" y="398"/>
                </a:lnTo>
                <a:lnTo>
                  <a:pt x="4" y="392"/>
                </a:lnTo>
                <a:lnTo>
                  <a:pt x="1" y="385"/>
                </a:lnTo>
                <a:lnTo>
                  <a:pt x="0" y="377"/>
                </a:lnTo>
                <a:lnTo>
                  <a:pt x="0" y="370"/>
                </a:lnTo>
                <a:lnTo>
                  <a:pt x="0" y="60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9947" name="Rectangle 11"/>
          <p:cNvSpPr>
            <a:spLocks noChangeArrowheads="1"/>
          </p:cNvSpPr>
          <p:nvPr/>
        </p:nvSpPr>
        <p:spPr bwMode="auto">
          <a:xfrm>
            <a:off x="2963863" y="4762078"/>
            <a:ext cx="430212" cy="223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eaLnBrk="0" hangingPunct="0"/>
            <a:r>
              <a:rPr lang="en-US" sz="1500">
                <a:solidFill>
                  <a:srgbClr val="FFFFFF"/>
                </a:solidFill>
              </a:rPr>
              <a:t>TF</a:t>
            </a:r>
          </a:p>
        </p:txBody>
      </p:sp>
      <p:sp>
        <p:nvSpPr>
          <p:cNvPr id="39948" name="Freeform 12"/>
          <p:cNvSpPr>
            <a:spLocks/>
          </p:cNvSpPr>
          <p:nvPr/>
        </p:nvSpPr>
        <p:spPr bwMode="auto">
          <a:xfrm>
            <a:off x="3105150" y="4352503"/>
            <a:ext cx="1588" cy="150813"/>
          </a:xfrm>
          <a:custGeom>
            <a:avLst/>
            <a:gdLst>
              <a:gd name="T0" fmla="*/ 0 w 1"/>
              <a:gd name="T1" fmla="*/ 0 h 95"/>
              <a:gd name="T2" fmla="*/ 0 w 1"/>
              <a:gd name="T3" fmla="*/ 2147483647 h 95"/>
              <a:gd name="T4" fmla="*/ 0 60000 65536"/>
              <a:gd name="T5" fmla="*/ 0 60000 65536"/>
              <a:gd name="T6" fmla="*/ 0 w 1"/>
              <a:gd name="T7" fmla="*/ 0 h 95"/>
              <a:gd name="T8" fmla="*/ 1 w 1"/>
              <a:gd name="T9" fmla="*/ 95 h 95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" h="95">
                <a:moveTo>
                  <a:pt x="0" y="0"/>
                </a:moveTo>
                <a:lnTo>
                  <a:pt x="0" y="94"/>
                </a:lnTo>
              </a:path>
            </a:pathLst>
          </a:custGeom>
          <a:noFill/>
          <a:ln w="762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9949" name="Rectangle 13"/>
          <p:cNvSpPr>
            <a:spLocks noChangeArrowheads="1"/>
          </p:cNvSpPr>
          <p:nvPr/>
        </p:nvSpPr>
        <p:spPr bwMode="auto">
          <a:xfrm>
            <a:off x="5230813" y="1404516"/>
            <a:ext cx="568325" cy="828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eaLnBrk="0" hangingPunct="0"/>
            <a:r>
              <a:rPr lang="en-US" sz="6000">
                <a:solidFill>
                  <a:srgbClr val="C00000"/>
                </a:solidFill>
              </a:rPr>
              <a:t>II</a:t>
            </a:r>
          </a:p>
        </p:txBody>
      </p:sp>
      <p:sp>
        <p:nvSpPr>
          <p:cNvPr id="39950" name="Rectangle 14"/>
          <p:cNvSpPr>
            <a:spLocks noChangeArrowheads="1"/>
          </p:cNvSpPr>
          <p:nvPr/>
        </p:nvSpPr>
        <p:spPr bwMode="auto">
          <a:xfrm>
            <a:off x="6686550" y="2828503"/>
            <a:ext cx="981075" cy="815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eaLnBrk="0" hangingPunct="0"/>
            <a:r>
              <a:rPr lang="en-US" sz="5400">
                <a:solidFill>
                  <a:srgbClr val="FF0000"/>
                </a:solidFill>
              </a:rPr>
              <a:t>IIa</a:t>
            </a:r>
          </a:p>
        </p:txBody>
      </p:sp>
      <p:sp>
        <p:nvSpPr>
          <p:cNvPr id="39951" name="Freeform 15"/>
          <p:cNvSpPr>
            <a:spLocks/>
          </p:cNvSpPr>
          <p:nvPr/>
        </p:nvSpPr>
        <p:spPr bwMode="auto">
          <a:xfrm>
            <a:off x="5486400" y="2171278"/>
            <a:ext cx="1154113" cy="769938"/>
          </a:xfrm>
          <a:custGeom>
            <a:avLst/>
            <a:gdLst>
              <a:gd name="T0" fmla="*/ 0 w 727"/>
              <a:gd name="T1" fmla="*/ 2147483647 h 485"/>
              <a:gd name="T2" fmla="*/ 2147483647 w 727"/>
              <a:gd name="T3" fmla="*/ 2147483647 h 485"/>
              <a:gd name="T4" fmla="*/ 2147483647 w 727"/>
              <a:gd name="T5" fmla="*/ 2147483647 h 485"/>
              <a:gd name="T6" fmla="*/ 2147483647 w 727"/>
              <a:gd name="T7" fmla="*/ 2147483647 h 485"/>
              <a:gd name="T8" fmla="*/ 2147483647 w 727"/>
              <a:gd name="T9" fmla="*/ 2147483647 h 485"/>
              <a:gd name="T10" fmla="*/ 2147483647 w 727"/>
              <a:gd name="T11" fmla="*/ 2147483647 h 485"/>
              <a:gd name="T12" fmla="*/ 2147483647 w 727"/>
              <a:gd name="T13" fmla="*/ 2147483647 h 485"/>
              <a:gd name="T14" fmla="*/ 2147483647 w 727"/>
              <a:gd name="T15" fmla="*/ 2147483647 h 485"/>
              <a:gd name="T16" fmla="*/ 2147483647 w 727"/>
              <a:gd name="T17" fmla="*/ 2147483647 h 485"/>
              <a:gd name="T18" fmla="*/ 2147483647 w 727"/>
              <a:gd name="T19" fmla="*/ 2147483647 h 485"/>
              <a:gd name="T20" fmla="*/ 2147483647 w 727"/>
              <a:gd name="T21" fmla="*/ 2147483647 h 485"/>
              <a:gd name="T22" fmla="*/ 2147483647 w 727"/>
              <a:gd name="T23" fmla="*/ 2147483647 h 485"/>
              <a:gd name="T24" fmla="*/ 2147483647 w 727"/>
              <a:gd name="T25" fmla="*/ 2147483647 h 485"/>
              <a:gd name="T26" fmla="*/ 2147483647 w 727"/>
              <a:gd name="T27" fmla="*/ 2147483647 h 485"/>
              <a:gd name="T28" fmla="*/ 2147483647 w 727"/>
              <a:gd name="T29" fmla="*/ 2147483647 h 485"/>
              <a:gd name="T30" fmla="*/ 2147483647 w 727"/>
              <a:gd name="T31" fmla="*/ 2147483647 h 485"/>
              <a:gd name="T32" fmla="*/ 2147483647 w 727"/>
              <a:gd name="T33" fmla="*/ 2147483647 h 485"/>
              <a:gd name="T34" fmla="*/ 2147483647 w 727"/>
              <a:gd name="T35" fmla="*/ 2147483647 h 485"/>
              <a:gd name="T36" fmla="*/ 2147483647 w 727"/>
              <a:gd name="T37" fmla="*/ 2147483647 h 485"/>
              <a:gd name="T38" fmla="*/ 2147483647 w 727"/>
              <a:gd name="T39" fmla="*/ 2147483647 h 485"/>
              <a:gd name="T40" fmla="*/ 2147483647 w 727"/>
              <a:gd name="T41" fmla="*/ 2147483647 h 485"/>
              <a:gd name="T42" fmla="*/ 2147483647 w 727"/>
              <a:gd name="T43" fmla="*/ 2147483647 h 485"/>
              <a:gd name="T44" fmla="*/ 2147483647 w 727"/>
              <a:gd name="T45" fmla="*/ 2147483647 h 485"/>
              <a:gd name="T46" fmla="*/ 2147483647 w 727"/>
              <a:gd name="T47" fmla="*/ 2147483647 h 485"/>
              <a:gd name="T48" fmla="*/ 2147483647 w 727"/>
              <a:gd name="T49" fmla="*/ 2147483647 h 485"/>
              <a:gd name="T50" fmla="*/ 2147483647 w 727"/>
              <a:gd name="T51" fmla="*/ 2147483647 h 485"/>
              <a:gd name="T52" fmla="*/ 2147483647 w 727"/>
              <a:gd name="T53" fmla="*/ 2147483647 h 485"/>
              <a:gd name="T54" fmla="*/ 2147483647 w 727"/>
              <a:gd name="T55" fmla="*/ 2147483647 h 485"/>
              <a:gd name="T56" fmla="*/ 2147483647 w 727"/>
              <a:gd name="T57" fmla="*/ 2147483647 h 485"/>
              <a:gd name="T58" fmla="*/ 2147483647 w 727"/>
              <a:gd name="T59" fmla="*/ 2147483647 h 485"/>
              <a:gd name="T60" fmla="*/ 2147483647 w 727"/>
              <a:gd name="T61" fmla="*/ 2147483647 h 485"/>
              <a:gd name="T62" fmla="*/ 2147483647 w 727"/>
              <a:gd name="T63" fmla="*/ 2147483647 h 485"/>
              <a:gd name="T64" fmla="*/ 2147483647 w 727"/>
              <a:gd name="T65" fmla="*/ 2147483647 h 485"/>
              <a:gd name="T66" fmla="*/ 2147483647 w 727"/>
              <a:gd name="T67" fmla="*/ 2147483647 h 485"/>
              <a:gd name="T68" fmla="*/ 2147483647 w 727"/>
              <a:gd name="T69" fmla="*/ 2147483647 h 485"/>
              <a:gd name="T70" fmla="*/ 2147483647 w 727"/>
              <a:gd name="T71" fmla="*/ 2147483647 h 485"/>
              <a:gd name="T72" fmla="*/ 2147483647 w 727"/>
              <a:gd name="T73" fmla="*/ 2147483647 h 485"/>
              <a:gd name="T74" fmla="*/ 2147483647 w 727"/>
              <a:gd name="T75" fmla="*/ 2147483647 h 485"/>
              <a:gd name="T76" fmla="*/ 2147483647 w 727"/>
              <a:gd name="T77" fmla="*/ 2147483647 h 485"/>
              <a:gd name="T78" fmla="*/ 2147483647 w 727"/>
              <a:gd name="T79" fmla="*/ 2147483647 h 485"/>
              <a:gd name="T80" fmla="*/ 2147483647 w 727"/>
              <a:gd name="T81" fmla="*/ 2147483647 h 485"/>
              <a:gd name="T82" fmla="*/ 2147483647 w 727"/>
              <a:gd name="T83" fmla="*/ 2147483647 h 485"/>
              <a:gd name="T84" fmla="*/ 2147483647 w 727"/>
              <a:gd name="T85" fmla="*/ 2147483647 h 485"/>
              <a:gd name="T86" fmla="*/ 2147483647 w 727"/>
              <a:gd name="T87" fmla="*/ 2147483647 h 485"/>
              <a:gd name="T88" fmla="*/ 2147483647 w 727"/>
              <a:gd name="T89" fmla="*/ 2147483647 h 485"/>
              <a:gd name="T90" fmla="*/ 2147483647 w 727"/>
              <a:gd name="T91" fmla="*/ 2147483647 h 485"/>
              <a:gd name="T92" fmla="*/ 2147483647 w 727"/>
              <a:gd name="T93" fmla="*/ 2147483647 h 485"/>
              <a:gd name="T94" fmla="*/ 2147483647 w 727"/>
              <a:gd name="T95" fmla="*/ 2147483647 h 485"/>
              <a:gd name="T96" fmla="*/ 2147483647 w 727"/>
              <a:gd name="T97" fmla="*/ 2147483647 h 485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w 727"/>
              <a:gd name="T148" fmla="*/ 0 h 485"/>
              <a:gd name="T149" fmla="*/ 727 w 727"/>
              <a:gd name="T150" fmla="*/ 485 h 485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T147" t="T148" r="T149" b="T150"/>
            <a:pathLst>
              <a:path w="727" h="485">
                <a:moveTo>
                  <a:pt x="0" y="0"/>
                </a:moveTo>
                <a:lnTo>
                  <a:pt x="0" y="5"/>
                </a:lnTo>
                <a:lnTo>
                  <a:pt x="0" y="11"/>
                </a:lnTo>
                <a:lnTo>
                  <a:pt x="0" y="16"/>
                </a:lnTo>
                <a:lnTo>
                  <a:pt x="0" y="22"/>
                </a:lnTo>
                <a:lnTo>
                  <a:pt x="1" y="27"/>
                </a:lnTo>
                <a:lnTo>
                  <a:pt x="1" y="33"/>
                </a:lnTo>
                <a:lnTo>
                  <a:pt x="2" y="38"/>
                </a:lnTo>
                <a:lnTo>
                  <a:pt x="2" y="43"/>
                </a:lnTo>
                <a:lnTo>
                  <a:pt x="3" y="49"/>
                </a:lnTo>
                <a:lnTo>
                  <a:pt x="4" y="54"/>
                </a:lnTo>
                <a:lnTo>
                  <a:pt x="5" y="59"/>
                </a:lnTo>
                <a:lnTo>
                  <a:pt x="6" y="65"/>
                </a:lnTo>
                <a:lnTo>
                  <a:pt x="7" y="70"/>
                </a:lnTo>
                <a:lnTo>
                  <a:pt x="8" y="75"/>
                </a:lnTo>
                <a:lnTo>
                  <a:pt x="10" y="81"/>
                </a:lnTo>
                <a:lnTo>
                  <a:pt x="11" y="86"/>
                </a:lnTo>
                <a:lnTo>
                  <a:pt x="12" y="91"/>
                </a:lnTo>
                <a:lnTo>
                  <a:pt x="14" y="96"/>
                </a:lnTo>
                <a:lnTo>
                  <a:pt x="16" y="101"/>
                </a:lnTo>
                <a:lnTo>
                  <a:pt x="17" y="107"/>
                </a:lnTo>
                <a:lnTo>
                  <a:pt x="19" y="112"/>
                </a:lnTo>
                <a:lnTo>
                  <a:pt x="21" y="117"/>
                </a:lnTo>
                <a:lnTo>
                  <a:pt x="23" y="122"/>
                </a:lnTo>
                <a:lnTo>
                  <a:pt x="25" y="127"/>
                </a:lnTo>
                <a:lnTo>
                  <a:pt x="27" y="132"/>
                </a:lnTo>
                <a:lnTo>
                  <a:pt x="29" y="137"/>
                </a:lnTo>
                <a:lnTo>
                  <a:pt x="31" y="142"/>
                </a:lnTo>
                <a:lnTo>
                  <a:pt x="34" y="147"/>
                </a:lnTo>
                <a:lnTo>
                  <a:pt x="36" y="152"/>
                </a:lnTo>
                <a:lnTo>
                  <a:pt x="39" y="157"/>
                </a:lnTo>
                <a:lnTo>
                  <a:pt x="41" y="162"/>
                </a:lnTo>
                <a:lnTo>
                  <a:pt x="44" y="167"/>
                </a:lnTo>
                <a:lnTo>
                  <a:pt x="46" y="172"/>
                </a:lnTo>
                <a:lnTo>
                  <a:pt x="49" y="176"/>
                </a:lnTo>
                <a:lnTo>
                  <a:pt x="52" y="181"/>
                </a:lnTo>
                <a:lnTo>
                  <a:pt x="55" y="186"/>
                </a:lnTo>
                <a:lnTo>
                  <a:pt x="58" y="191"/>
                </a:lnTo>
                <a:lnTo>
                  <a:pt x="61" y="196"/>
                </a:lnTo>
                <a:lnTo>
                  <a:pt x="64" y="200"/>
                </a:lnTo>
                <a:lnTo>
                  <a:pt x="68" y="205"/>
                </a:lnTo>
                <a:lnTo>
                  <a:pt x="71" y="210"/>
                </a:lnTo>
                <a:lnTo>
                  <a:pt x="74" y="214"/>
                </a:lnTo>
                <a:lnTo>
                  <a:pt x="78" y="219"/>
                </a:lnTo>
                <a:lnTo>
                  <a:pt x="81" y="223"/>
                </a:lnTo>
                <a:lnTo>
                  <a:pt x="85" y="228"/>
                </a:lnTo>
                <a:lnTo>
                  <a:pt x="89" y="232"/>
                </a:lnTo>
                <a:lnTo>
                  <a:pt x="92" y="237"/>
                </a:lnTo>
                <a:lnTo>
                  <a:pt x="96" y="241"/>
                </a:lnTo>
                <a:lnTo>
                  <a:pt x="100" y="246"/>
                </a:lnTo>
                <a:lnTo>
                  <a:pt x="104" y="250"/>
                </a:lnTo>
                <a:lnTo>
                  <a:pt x="108" y="255"/>
                </a:lnTo>
                <a:lnTo>
                  <a:pt x="112" y="259"/>
                </a:lnTo>
                <a:lnTo>
                  <a:pt x="116" y="263"/>
                </a:lnTo>
                <a:lnTo>
                  <a:pt x="120" y="268"/>
                </a:lnTo>
                <a:lnTo>
                  <a:pt x="125" y="272"/>
                </a:lnTo>
                <a:lnTo>
                  <a:pt x="129" y="276"/>
                </a:lnTo>
                <a:lnTo>
                  <a:pt x="133" y="280"/>
                </a:lnTo>
                <a:lnTo>
                  <a:pt x="138" y="284"/>
                </a:lnTo>
                <a:lnTo>
                  <a:pt x="142" y="288"/>
                </a:lnTo>
                <a:lnTo>
                  <a:pt x="147" y="293"/>
                </a:lnTo>
                <a:lnTo>
                  <a:pt x="152" y="297"/>
                </a:lnTo>
                <a:lnTo>
                  <a:pt x="156" y="301"/>
                </a:lnTo>
                <a:lnTo>
                  <a:pt x="161" y="305"/>
                </a:lnTo>
                <a:lnTo>
                  <a:pt x="166" y="309"/>
                </a:lnTo>
                <a:lnTo>
                  <a:pt x="171" y="312"/>
                </a:lnTo>
                <a:lnTo>
                  <a:pt x="176" y="316"/>
                </a:lnTo>
                <a:lnTo>
                  <a:pt x="181" y="320"/>
                </a:lnTo>
                <a:lnTo>
                  <a:pt x="186" y="324"/>
                </a:lnTo>
                <a:lnTo>
                  <a:pt x="191" y="328"/>
                </a:lnTo>
                <a:lnTo>
                  <a:pt x="196" y="331"/>
                </a:lnTo>
                <a:lnTo>
                  <a:pt x="202" y="335"/>
                </a:lnTo>
                <a:lnTo>
                  <a:pt x="207" y="339"/>
                </a:lnTo>
                <a:lnTo>
                  <a:pt x="212" y="342"/>
                </a:lnTo>
                <a:lnTo>
                  <a:pt x="218" y="346"/>
                </a:lnTo>
                <a:lnTo>
                  <a:pt x="223" y="350"/>
                </a:lnTo>
                <a:lnTo>
                  <a:pt x="229" y="353"/>
                </a:lnTo>
                <a:lnTo>
                  <a:pt x="234" y="357"/>
                </a:lnTo>
                <a:lnTo>
                  <a:pt x="240" y="360"/>
                </a:lnTo>
                <a:lnTo>
                  <a:pt x="246" y="363"/>
                </a:lnTo>
                <a:lnTo>
                  <a:pt x="251" y="367"/>
                </a:lnTo>
                <a:lnTo>
                  <a:pt x="257" y="370"/>
                </a:lnTo>
                <a:lnTo>
                  <a:pt x="263" y="373"/>
                </a:lnTo>
                <a:lnTo>
                  <a:pt x="269" y="377"/>
                </a:lnTo>
                <a:lnTo>
                  <a:pt x="275" y="380"/>
                </a:lnTo>
                <a:lnTo>
                  <a:pt x="281" y="383"/>
                </a:lnTo>
                <a:lnTo>
                  <a:pt x="287" y="386"/>
                </a:lnTo>
                <a:lnTo>
                  <a:pt x="293" y="389"/>
                </a:lnTo>
                <a:lnTo>
                  <a:pt x="299" y="392"/>
                </a:lnTo>
                <a:lnTo>
                  <a:pt x="306" y="395"/>
                </a:lnTo>
                <a:lnTo>
                  <a:pt x="312" y="398"/>
                </a:lnTo>
                <a:lnTo>
                  <a:pt x="318" y="401"/>
                </a:lnTo>
                <a:lnTo>
                  <a:pt x="325" y="404"/>
                </a:lnTo>
                <a:lnTo>
                  <a:pt x="331" y="407"/>
                </a:lnTo>
                <a:lnTo>
                  <a:pt x="337" y="409"/>
                </a:lnTo>
                <a:lnTo>
                  <a:pt x="344" y="412"/>
                </a:lnTo>
                <a:lnTo>
                  <a:pt x="351" y="415"/>
                </a:lnTo>
                <a:lnTo>
                  <a:pt x="357" y="417"/>
                </a:lnTo>
                <a:lnTo>
                  <a:pt x="364" y="420"/>
                </a:lnTo>
                <a:lnTo>
                  <a:pt x="370" y="422"/>
                </a:lnTo>
                <a:lnTo>
                  <a:pt x="377" y="425"/>
                </a:lnTo>
                <a:lnTo>
                  <a:pt x="384" y="427"/>
                </a:lnTo>
                <a:lnTo>
                  <a:pt x="391" y="430"/>
                </a:lnTo>
                <a:lnTo>
                  <a:pt x="398" y="432"/>
                </a:lnTo>
                <a:lnTo>
                  <a:pt x="405" y="434"/>
                </a:lnTo>
                <a:lnTo>
                  <a:pt x="412" y="437"/>
                </a:lnTo>
                <a:lnTo>
                  <a:pt x="419" y="439"/>
                </a:lnTo>
                <a:lnTo>
                  <a:pt x="426" y="441"/>
                </a:lnTo>
                <a:lnTo>
                  <a:pt x="433" y="443"/>
                </a:lnTo>
                <a:lnTo>
                  <a:pt x="440" y="445"/>
                </a:lnTo>
                <a:lnTo>
                  <a:pt x="447" y="447"/>
                </a:lnTo>
                <a:lnTo>
                  <a:pt x="454" y="449"/>
                </a:lnTo>
                <a:lnTo>
                  <a:pt x="461" y="451"/>
                </a:lnTo>
                <a:lnTo>
                  <a:pt x="469" y="453"/>
                </a:lnTo>
                <a:lnTo>
                  <a:pt x="476" y="455"/>
                </a:lnTo>
                <a:lnTo>
                  <a:pt x="483" y="457"/>
                </a:lnTo>
                <a:lnTo>
                  <a:pt x="491" y="458"/>
                </a:lnTo>
                <a:lnTo>
                  <a:pt x="498" y="460"/>
                </a:lnTo>
                <a:lnTo>
                  <a:pt x="505" y="462"/>
                </a:lnTo>
                <a:lnTo>
                  <a:pt x="513" y="463"/>
                </a:lnTo>
                <a:lnTo>
                  <a:pt x="520" y="465"/>
                </a:lnTo>
                <a:lnTo>
                  <a:pt x="528" y="466"/>
                </a:lnTo>
                <a:lnTo>
                  <a:pt x="535" y="467"/>
                </a:lnTo>
                <a:lnTo>
                  <a:pt x="543" y="469"/>
                </a:lnTo>
                <a:lnTo>
                  <a:pt x="551" y="470"/>
                </a:lnTo>
                <a:lnTo>
                  <a:pt x="558" y="471"/>
                </a:lnTo>
                <a:lnTo>
                  <a:pt x="566" y="473"/>
                </a:lnTo>
                <a:lnTo>
                  <a:pt x="574" y="474"/>
                </a:lnTo>
                <a:lnTo>
                  <a:pt x="582" y="475"/>
                </a:lnTo>
                <a:lnTo>
                  <a:pt x="589" y="476"/>
                </a:lnTo>
                <a:lnTo>
                  <a:pt x="597" y="477"/>
                </a:lnTo>
                <a:lnTo>
                  <a:pt x="605" y="478"/>
                </a:lnTo>
                <a:lnTo>
                  <a:pt x="613" y="478"/>
                </a:lnTo>
                <a:lnTo>
                  <a:pt x="621" y="479"/>
                </a:lnTo>
                <a:lnTo>
                  <a:pt x="629" y="480"/>
                </a:lnTo>
                <a:lnTo>
                  <a:pt x="637" y="481"/>
                </a:lnTo>
                <a:lnTo>
                  <a:pt x="645" y="481"/>
                </a:lnTo>
                <a:lnTo>
                  <a:pt x="653" y="482"/>
                </a:lnTo>
                <a:lnTo>
                  <a:pt x="661" y="482"/>
                </a:lnTo>
                <a:lnTo>
                  <a:pt x="669" y="483"/>
                </a:lnTo>
                <a:lnTo>
                  <a:pt x="677" y="483"/>
                </a:lnTo>
                <a:lnTo>
                  <a:pt x="685" y="484"/>
                </a:lnTo>
                <a:lnTo>
                  <a:pt x="693" y="484"/>
                </a:lnTo>
                <a:lnTo>
                  <a:pt x="701" y="484"/>
                </a:lnTo>
                <a:lnTo>
                  <a:pt x="710" y="484"/>
                </a:lnTo>
                <a:lnTo>
                  <a:pt x="718" y="484"/>
                </a:lnTo>
                <a:lnTo>
                  <a:pt x="726" y="484"/>
                </a:lnTo>
              </a:path>
            </a:pathLst>
          </a:custGeom>
          <a:noFill/>
          <a:ln w="25400" cap="flat" cmpd="sng">
            <a:solidFill>
              <a:srgbClr val="FF66CC"/>
            </a:solidFill>
            <a:prstDash val="solid"/>
            <a:round/>
            <a:headEnd type="none" w="sm" len="sm"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9952" name="Freeform 16"/>
          <p:cNvSpPr>
            <a:spLocks/>
          </p:cNvSpPr>
          <p:nvPr/>
        </p:nvSpPr>
        <p:spPr bwMode="auto">
          <a:xfrm>
            <a:off x="4211638" y="2060153"/>
            <a:ext cx="936625" cy="719138"/>
          </a:xfrm>
          <a:custGeom>
            <a:avLst/>
            <a:gdLst>
              <a:gd name="T0" fmla="*/ 0 w 542"/>
              <a:gd name="T1" fmla="*/ 2147483647 h 249"/>
              <a:gd name="T2" fmla="*/ 2147483647 w 542"/>
              <a:gd name="T3" fmla="*/ 2147483647 h 249"/>
              <a:gd name="T4" fmla="*/ 2147483647 w 542"/>
              <a:gd name="T5" fmla="*/ 2147483647 h 249"/>
              <a:gd name="T6" fmla="*/ 2147483647 w 542"/>
              <a:gd name="T7" fmla="*/ 2147483647 h 249"/>
              <a:gd name="T8" fmla="*/ 2147483647 w 542"/>
              <a:gd name="T9" fmla="*/ 2147483647 h 249"/>
              <a:gd name="T10" fmla="*/ 2147483647 w 542"/>
              <a:gd name="T11" fmla="*/ 2147483647 h 249"/>
              <a:gd name="T12" fmla="*/ 2147483647 w 542"/>
              <a:gd name="T13" fmla="*/ 2147483647 h 249"/>
              <a:gd name="T14" fmla="*/ 2147483647 w 542"/>
              <a:gd name="T15" fmla="*/ 2147483647 h 249"/>
              <a:gd name="T16" fmla="*/ 2147483647 w 542"/>
              <a:gd name="T17" fmla="*/ 2147483647 h 249"/>
              <a:gd name="T18" fmla="*/ 2147483647 w 542"/>
              <a:gd name="T19" fmla="*/ 2147483647 h 249"/>
              <a:gd name="T20" fmla="*/ 2147483647 w 542"/>
              <a:gd name="T21" fmla="*/ 2147483647 h 249"/>
              <a:gd name="T22" fmla="*/ 2147483647 w 542"/>
              <a:gd name="T23" fmla="*/ 2147483647 h 249"/>
              <a:gd name="T24" fmla="*/ 2147483647 w 542"/>
              <a:gd name="T25" fmla="*/ 2147483647 h 249"/>
              <a:gd name="T26" fmla="*/ 2147483647 w 542"/>
              <a:gd name="T27" fmla="*/ 2147483647 h 249"/>
              <a:gd name="T28" fmla="*/ 2147483647 w 542"/>
              <a:gd name="T29" fmla="*/ 2147483647 h 249"/>
              <a:gd name="T30" fmla="*/ 2147483647 w 542"/>
              <a:gd name="T31" fmla="*/ 2147483647 h 249"/>
              <a:gd name="T32" fmla="*/ 2147483647 w 542"/>
              <a:gd name="T33" fmla="*/ 2147483647 h 249"/>
              <a:gd name="T34" fmla="*/ 2147483647 w 542"/>
              <a:gd name="T35" fmla="*/ 2147483647 h 249"/>
              <a:gd name="T36" fmla="*/ 2147483647 w 542"/>
              <a:gd name="T37" fmla="*/ 2147483647 h 249"/>
              <a:gd name="T38" fmla="*/ 2147483647 w 542"/>
              <a:gd name="T39" fmla="*/ 2147483647 h 249"/>
              <a:gd name="T40" fmla="*/ 2147483647 w 542"/>
              <a:gd name="T41" fmla="*/ 2147483647 h 249"/>
              <a:gd name="T42" fmla="*/ 2147483647 w 542"/>
              <a:gd name="T43" fmla="*/ 2147483647 h 249"/>
              <a:gd name="T44" fmla="*/ 2147483647 w 542"/>
              <a:gd name="T45" fmla="*/ 2147483647 h 249"/>
              <a:gd name="T46" fmla="*/ 2147483647 w 542"/>
              <a:gd name="T47" fmla="*/ 2147483647 h 249"/>
              <a:gd name="T48" fmla="*/ 2147483647 w 542"/>
              <a:gd name="T49" fmla="*/ 2147483647 h 249"/>
              <a:gd name="T50" fmla="*/ 2147483647 w 542"/>
              <a:gd name="T51" fmla="*/ 2147483647 h 249"/>
              <a:gd name="T52" fmla="*/ 2147483647 w 542"/>
              <a:gd name="T53" fmla="*/ 2147483647 h 249"/>
              <a:gd name="T54" fmla="*/ 2147483647 w 542"/>
              <a:gd name="T55" fmla="*/ 2147483647 h 249"/>
              <a:gd name="T56" fmla="*/ 2147483647 w 542"/>
              <a:gd name="T57" fmla="*/ 2147483647 h 249"/>
              <a:gd name="T58" fmla="*/ 2147483647 w 542"/>
              <a:gd name="T59" fmla="*/ 2147483647 h 249"/>
              <a:gd name="T60" fmla="*/ 2147483647 w 542"/>
              <a:gd name="T61" fmla="*/ 2147483647 h 249"/>
              <a:gd name="T62" fmla="*/ 2147483647 w 542"/>
              <a:gd name="T63" fmla="*/ 2147483647 h 249"/>
              <a:gd name="T64" fmla="*/ 2147483647 w 542"/>
              <a:gd name="T65" fmla="*/ 2147483647 h 249"/>
              <a:gd name="T66" fmla="*/ 2147483647 w 542"/>
              <a:gd name="T67" fmla="*/ 2147483647 h 249"/>
              <a:gd name="T68" fmla="*/ 2147483647 w 542"/>
              <a:gd name="T69" fmla="*/ 2147483647 h 249"/>
              <a:gd name="T70" fmla="*/ 2147483647 w 542"/>
              <a:gd name="T71" fmla="*/ 2147483647 h 249"/>
              <a:gd name="T72" fmla="*/ 2147483647 w 542"/>
              <a:gd name="T73" fmla="*/ 2147483647 h 249"/>
              <a:gd name="T74" fmla="*/ 2147483647 w 542"/>
              <a:gd name="T75" fmla="*/ 2147483647 h 249"/>
              <a:gd name="T76" fmla="*/ 2147483647 w 542"/>
              <a:gd name="T77" fmla="*/ 2147483647 h 249"/>
              <a:gd name="T78" fmla="*/ 2147483647 w 542"/>
              <a:gd name="T79" fmla="*/ 2147483647 h 249"/>
              <a:gd name="T80" fmla="*/ 2147483647 w 542"/>
              <a:gd name="T81" fmla="*/ 2147483647 h 249"/>
              <a:gd name="T82" fmla="*/ 2147483647 w 542"/>
              <a:gd name="T83" fmla="*/ 2147483647 h 249"/>
              <a:gd name="T84" fmla="*/ 2147483647 w 542"/>
              <a:gd name="T85" fmla="*/ 2147483647 h 249"/>
              <a:gd name="T86" fmla="*/ 2147483647 w 542"/>
              <a:gd name="T87" fmla="*/ 2147483647 h 249"/>
              <a:gd name="T88" fmla="*/ 2147483647 w 542"/>
              <a:gd name="T89" fmla="*/ 2147483647 h 249"/>
              <a:gd name="T90" fmla="*/ 2147483647 w 542"/>
              <a:gd name="T91" fmla="*/ 2147483647 h 249"/>
              <a:gd name="T92" fmla="*/ 2147483647 w 542"/>
              <a:gd name="T93" fmla="*/ 2147483647 h 249"/>
              <a:gd name="T94" fmla="*/ 2147483647 w 542"/>
              <a:gd name="T95" fmla="*/ 2147483647 h 249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w 542"/>
              <a:gd name="T145" fmla="*/ 0 h 249"/>
              <a:gd name="T146" fmla="*/ 542 w 542"/>
              <a:gd name="T147" fmla="*/ 249 h 249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T144" t="T145" r="T146" b="T147"/>
            <a:pathLst>
              <a:path w="542" h="249">
                <a:moveTo>
                  <a:pt x="0" y="0"/>
                </a:moveTo>
                <a:lnTo>
                  <a:pt x="0" y="4"/>
                </a:lnTo>
                <a:lnTo>
                  <a:pt x="1" y="8"/>
                </a:lnTo>
                <a:lnTo>
                  <a:pt x="1" y="13"/>
                </a:lnTo>
                <a:lnTo>
                  <a:pt x="2" y="17"/>
                </a:lnTo>
                <a:lnTo>
                  <a:pt x="2" y="21"/>
                </a:lnTo>
                <a:lnTo>
                  <a:pt x="3" y="25"/>
                </a:lnTo>
                <a:lnTo>
                  <a:pt x="4" y="29"/>
                </a:lnTo>
                <a:lnTo>
                  <a:pt x="5" y="34"/>
                </a:lnTo>
                <a:lnTo>
                  <a:pt x="7" y="38"/>
                </a:lnTo>
                <a:lnTo>
                  <a:pt x="8" y="42"/>
                </a:lnTo>
                <a:lnTo>
                  <a:pt x="10" y="46"/>
                </a:lnTo>
                <a:lnTo>
                  <a:pt x="11" y="50"/>
                </a:lnTo>
                <a:lnTo>
                  <a:pt x="13" y="54"/>
                </a:lnTo>
                <a:lnTo>
                  <a:pt x="15" y="58"/>
                </a:lnTo>
                <a:lnTo>
                  <a:pt x="17" y="62"/>
                </a:lnTo>
                <a:lnTo>
                  <a:pt x="20" y="66"/>
                </a:lnTo>
                <a:lnTo>
                  <a:pt x="22" y="70"/>
                </a:lnTo>
                <a:lnTo>
                  <a:pt x="25" y="74"/>
                </a:lnTo>
                <a:lnTo>
                  <a:pt x="27" y="78"/>
                </a:lnTo>
                <a:lnTo>
                  <a:pt x="30" y="81"/>
                </a:lnTo>
                <a:lnTo>
                  <a:pt x="33" y="85"/>
                </a:lnTo>
                <a:lnTo>
                  <a:pt x="36" y="89"/>
                </a:lnTo>
                <a:lnTo>
                  <a:pt x="39" y="93"/>
                </a:lnTo>
                <a:lnTo>
                  <a:pt x="43" y="97"/>
                </a:lnTo>
                <a:lnTo>
                  <a:pt x="46" y="100"/>
                </a:lnTo>
                <a:lnTo>
                  <a:pt x="50" y="104"/>
                </a:lnTo>
                <a:lnTo>
                  <a:pt x="54" y="108"/>
                </a:lnTo>
                <a:lnTo>
                  <a:pt x="58" y="111"/>
                </a:lnTo>
                <a:lnTo>
                  <a:pt x="62" y="115"/>
                </a:lnTo>
                <a:lnTo>
                  <a:pt x="66" y="118"/>
                </a:lnTo>
                <a:lnTo>
                  <a:pt x="70" y="122"/>
                </a:lnTo>
                <a:lnTo>
                  <a:pt x="74" y="125"/>
                </a:lnTo>
                <a:lnTo>
                  <a:pt x="79" y="129"/>
                </a:lnTo>
                <a:lnTo>
                  <a:pt x="83" y="132"/>
                </a:lnTo>
                <a:lnTo>
                  <a:pt x="88" y="135"/>
                </a:lnTo>
                <a:lnTo>
                  <a:pt x="93" y="139"/>
                </a:lnTo>
                <a:lnTo>
                  <a:pt x="98" y="142"/>
                </a:lnTo>
                <a:lnTo>
                  <a:pt x="103" y="145"/>
                </a:lnTo>
                <a:lnTo>
                  <a:pt x="108" y="148"/>
                </a:lnTo>
                <a:lnTo>
                  <a:pt x="113" y="152"/>
                </a:lnTo>
                <a:lnTo>
                  <a:pt x="119" y="155"/>
                </a:lnTo>
                <a:lnTo>
                  <a:pt x="124" y="158"/>
                </a:lnTo>
                <a:lnTo>
                  <a:pt x="130" y="161"/>
                </a:lnTo>
                <a:lnTo>
                  <a:pt x="135" y="164"/>
                </a:lnTo>
                <a:lnTo>
                  <a:pt x="141" y="167"/>
                </a:lnTo>
                <a:lnTo>
                  <a:pt x="147" y="170"/>
                </a:lnTo>
                <a:lnTo>
                  <a:pt x="153" y="173"/>
                </a:lnTo>
                <a:lnTo>
                  <a:pt x="159" y="175"/>
                </a:lnTo>
                <a:lnTo>
                  <a:pt x="165" y="178"/>
                </a:lnTo>
                <a:lnTo>
                  <a:pt x="171" y="181"/>
                </a:lnTo>
                <a:lnTo>
                  <a:pt x="178" y="184"/>
                </a:lnTo>
                <a:lnTo>
                  <a:pt x="184" y="186"/>
                </a:lnTo>
                <a:lnTo>
                  <a:pt x="191" y="189"/>
                </a:lnTo>
                <a:lnTo>
                  <a:pt x="197" y="191"/>
                </a:lnTo>
                <a:lnTo>
                  <a:pt x="204" y="194"/>
                </a:lnTo>
                <a:lnTo>
                  <a:pt x="211" y="196"/>
                </a:lnTo>
                <a:lnTo>
                  <a:pt x="218" y="199"/>
                </a:lnTo>
                <a:lnTo>
                  <a:pt x="225" y="201"/>
                </a:lnTo>
                <a:lnTo>
                  <a:pt x="232" y="203"/>
                </a:lnTo>
                <a:lnTo>
                  <a:pt x="238" y="206"/>
                </a:lnTo>
                <a:lnTo>
                  <a:pt x="245" y="208"/>
                </a:lnTo>
                <a:lnTo>
                  <a:pt x="253" y="210"/>
                </a:lnTo>
                <a:lnTo>
                  <a:pt x="260" y="212"/>
                </a:lnTo>
                <a:lnTo>
                  <a:pt x="268" y="214"/>
                </a:lnTo>
                <a:lnTo>
                  <a:pt x="275" y="216"/>
                </a:lnTo>
                <a:lnTo>
                  <a:pt x="283" y="218"/>
                </a:lnTo>
                <a:lnTo>
                  <a:pt x="291" y="220"/>
                </a:lnTo>
                <a:lnTo>
                  <a:pt x="298" y="222"/>
                </a:lnTo>
                <a:lnTo>
                  <a:pt x="306" y="224"/>
                </a:lnTo>
                <a:lnTo>
                  <a:pt x="314" y="225"/>
                </a:lnTo>
                <a:lnTo>
                  <a:pt x="322" y="227"/>
                </a:lnTo>
                <a:lnTo>
                  <a:pt x="330" y="229"/>
                </a:lnTo>
                <a:lnTo>
                  <a:pt x="338" y="230"/>
                </a:lnTo>
                <a:lnTo>
                  <a:pt x="347" y="232"/>
                </a:lnTo>
                <a:lnTo>
                  <a:pt x="355" y="233"/>
                </a:lnTo>
                <a:lnTo>
                  <a:pt x="363" y="234"/>
                </a:lnTo>
                <a:lnTo>
                  <a:pt x="372" y="236"/>
                </a:lnTo>
                <a:lnTo>
                  <a:pt x="380" y="237"/>
                </a:lnTo>
                <a:lnTo>
                  <a:pt x="389" y="238"/>
                </a:lnTo>
                <a:lnTo>
                  <a:pt x="397" y="239"/>
                </a:lnTo>
                <a:lnTo>
                  <a:pt x="406" y="240"/>
                </a:lnTo>
                <a:lnTo>
                  <a:pt x="414" y="241"/>
                </a:lnTo>
                <a:lnTo>
                  <a:pt x="423" y="242"/>
                </a:lnTo>
                <a:lnTo>
                  <a:pt x="432" y="243"/>
                </a:lnTo>
                <a:lnTo>
                  <a:pt x="441" y="244"/>
                </a:lnTo>
                <a:lnTo>
                  <a:pt x="450" y="245"/>
                </a:lnTo>
                <a:lnTo>
                  <a:pt x="459" y="245"/>
                </a:lnTo>
                <a:lnTo>
                  <a:pt x="468" y="246"/>
                </a:lnTo>
                <a:lnTo>
                  <a:pt x="477" y="246"/>
                </a:lnTo>
                <a:lnTo>
                  <a:pt x="486" y="247"/>
                </a:lnTo>
                <a:lnTo>
                  <a:pt x="495" y="247"/>
                </a:lnTo>
                <a:lnTo>
                  <a:pt x="504" y="248"/>
                </a:lnTo>
                <a:lnTo>
                  <a:pt x="513" y="248"/>
                </a:lnTo>
                <a:lnTo>
                  <a:pt x="523" y="248"/>
                </a:lnTo>
                <a:lnTo>
                  <a:pt x="532" y="248"/>
                </a:lnTo>
                <a:lnTo>
                  <a:pt x="541" y="248"/>
                </a:lnTo>
              </a:path>
            </a:pathLst>
          </a:custGeom>
          <a:noFill/>
          <a:ln w="25400" cap="rnd" cmpd="sng">
            <a:solidFill>
              <a:schemeClr val="tx1"/>
            </a:solidFill>
            <a:prstDash val="solid"/>
            <a:round/>
            <a:headEnd type="none" w="sm" len="sm"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9953" name="Rectangle 17"/>
          <p:cNvSpPr>
            <a:spLocks noChangeArrowheads="1"/>
          </p:cNvSpPr>
          <p:nvPr/>
        </p:nvSpPr>
        <p:spPr bwMode="auto">
          <a:xfrm>
            <a:off x="3995738" y="1663278"/>
            <a:ext cx="411162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 eaLnBrk="0" hangingPunct="0"/>
            <a:r>
              <a:rPr lang="en-US" sz="2800">
                <a:solidFill>
                  <a:srgbClr val="A040FF"/>
                </a:solidFill>
              </a:rPr>
              <a:t>X</a:t>
            </a:r>
          </a:p>
        </p:txBody>
      </p:sp>
      <p:grpSp>
        <p:nvGrpSpPr>
          <p:cNvPr id="39954" name="Group 18"/>
          <p:cNvGrpSpPr>
            <a:grpSpLocks/>
          </p:cNvGrpSpPr>
          <p:nvPr/>
        </p:nvGrpSpPr>
        <p:grpSpPr bwMode="auto">
          <a:xfrm>
            <a:off x="3463925" y="2420516"/>
            <a:ext cx="1108075" cy="820737"/>
            <a:chOff x="2349" y="1130"/>
            <a:chExt cx="698" cy="517"/>
          </a:xfrm>
        </p:grpSpPr>
        <p:sp>
          <p:nvSpPr>
            <p:cNvPr id="39962" name="Rectangle 19"/>
            <p:cNvSpPr>
              <a:spLocks noChangeArrowheads="1"/>
            </p:cNvSpPr>
            <p:nvPr/>
          </p:nvSpPr>
          <p:spPr bwMode="auto">
            <a:xfrm>
              <a:off x="2632" y="1145"/>
              <a:ext cx="415" cy="1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0" hangingPunct="0"/>
              <a:r>
                <a:rPr lang="en-US" sz="2000">
                  <a:solidFill>
                    <a:srgbClr val="0070C0"/>
                  </a:solidFill>
                </a:rPr>
                <a:t>VIIa</a:t>
              </a:r>
            </a:p>
          </p:txBody>
        </p:sp>
        <p:sp>
          <p:nvSpPr>
            <p:cNvPr id="39963" name="Freeform 20"/>
            <p:cNvSpPr>
              <a:spLocks/>
            </p:cNvSpPr>
            <p:nvPr/>
          </p:nvSpPr>
          <p:spPr bwMode="auto">
            <a:xfrm>
              <a:off x="2349" y="1130"/>
              <a:ext cx="240" cy="431"/>
            </a:xfrm>
            <a:custGeom>
              <a:avLst/>
              <a:gdLst>
                <a:gd name="T0" fmla="*/ 0 w 240"/>
                <a:gd name="T1" fmla="*/ 60 h 431"/>
                <a:gd name="T2" fmla="*/ 1 w 240"/>
                <a:gd name="T3" fmla="*/ 52 h 431"/>
                <a:gd name="T4" fmla="*/ 2 w 240"/>
                <a:gd name="T5" fmla="*/ 45 h 431"/>
                <a:gd name="T6" fmla="*/ 4 w 240"/>
                <a:gd name="T7" fmla="*/ 38 h 431"/>
                <a:gd name="T8" fmla="*/ 7 w 240"/>
                <a:gd name="T9" fmla="*/ 32 h 431"/>
                <a:gd name="T10" fmla="*/ 11 w 240"/>
                <a:gd name="T11" fmla="*/ 26 h 431"/>
                <a:gd name="T12" fmla="*/ 15 w 240"/>
                <a:gd name="T13" fmla="*/ 20 h 431"/>
                <a:gd name="T14" fmla="*/ 20 w 240"/>
                <a:gd name="T15" fmla="*/ 15 h 431"/>
                <a:gd name="T16" fmla="*/ 26 w 240"/>
                <a:gd name="T17" fmla="*/ 11 h 431"/>
                <a:gd name="T18" fmla="*/ 32 w 240"/>
                <a:gd name="T19" fmla="*/ 7 h 431"/>
                <a:gd name="T20" fmla="*/ 38 w 240"/>
                <a:gd name="T21" fmla="*/ 4 h 431"/>
                <a:gd name="T22" fmla="*/ 45 w 240"/>
                <a:gd name="T23" fmla="*/ 2 h 431"/>
                <a:gd name="T24" fmla="*/ 52 w 240"/>
                <a:gd name="T25" fmla="*/ 1 h 431"/>
                <a:gd name="T26" fmla="*/ 60 w 240"/>
                <a:gd name="T27" fmla="*/ 0 h 431"/>
                <a:gd name="T28" fmla="*/ 179 w 240"/>
                <a:gd name="T29" fmla="*/ 0 h 431"/>
                <a:gd name="T30" fmla="*/ 187 w 240"/>
                <a:gd name="T31" fmla="*/ 1 h 431"/>
                <a:gd name="T32" fmla="*/ 194 w 240"/>
                <a:gd name="T33" fmla="*/ 2 h 431"/>
                <a:gd name="T34" fmla="*/ 201 w 240"/>
                <a:gd name="T35" fmla="*/ 4 h 431"/>
                <a:gd name="T36" fmla="*/ 207 w 240"/>
                <a:gd name="T37" fmla="*/ 7 h 431"/>
                <a:gd name="T38" fmla="*/ 213 w 240"/>
                <a:gd name="T39" fmla="*/ 11 h 431"/>
                <a:gd name="T40" fmla="*/ 219 w 240"/>
                <a:gd name="T41" fmla="*/ 15 h 431"/>
                <a:gd name="T42" fmla="*/ 224 w 240"/>
                <a:gd name="T43" fmla="*/ 20 h 431"/>
                <a:gd name="T44" fmla="*/ 228 w 240"/>
                <a:gd name="T45" fmla="*/ 26 h 431"/>
                <a:gd name="T46" fmla="*/ 232 w 240"/>
                <a:gd name="T47" fmla="*/ 32 h 431"/>
                <a:gd name="T48" fmla="*/ 235 w 240"/>
                <a:gd name="T49" fmla="*/ 38 h 431"/>
                <a:gd name="T50" fmla="*/ 237 w 240"/>
                <a:gd name="T51" fmla="*/ 45 h 431"/>
                <a:gd name="T52" fmla="*/ 238 w 240"/>
                <a:gd name="T53" fmla="*/ 52 h 431"/>
                <a:gd name="T54" fmla="*/ 239 w 240"/>
                <a:gd name="T55" fmla="*/ 60 h 431"/>
                <a:gd name="T56" fmla="*/ 239 w 240"/>
                <a:gd name="T57" fmla="*/ 370 h 431"/>
                <a:gd name="T58" fmla="*/ 238 w 240"/>
                <a:gd name="T59" fmla="*/ 377 h 431"/>
                <a:gd name="T60" fmla="*/ 237 w 240"/>
                <a:gd name="T61" fmla="*/ 385 h 431"/>
                <a:gd name="T62" fmla="*/ 235 w 240"/>
                <a:gd name="T63" fmla="*/ 392 h 431"/>
                <a:gd name="T64" fmla="*/ 232 w 240"/>
                <a:gd name="T65" fmla="*/ 398 h 431"/>
                <a:gd name="T66" fmla="*/ 228 w 240"/>
                <a:gd name="T67" fmla="*/ 404 h 431"/>
                <a:gd name="T68" fmla="*/ 224 w 240"/>
                <a:gd name="T69" fmla="*/ 410 h 431"/>
                <a:gd name="T70" fmla="*/ 219 w 240"/>
                <a:gd name="T71" fmla="*/ 415 h 431"/>
                <a:gd name="T72" fmla="*/ 213 w 240"/>
                <a:gd name="T73" fmla="*/ 419 h 431"/>
                <a:gd name="T74" fmla="*/ 207 w 240"/>
                <a:gd name="T75" fmla="*/ 423 h 431"/>
                <a:gd name="T76" fmla="*/ 201 w 240"/>
                <a:gd name="T77" fmla="*/ 426 h 431"/>
                <a:gd name="T78" fmla="*/ 194 w 240"/>
                <a:gd name="T79" fmla="*/ 428 h 431"/>
                <a:gd name="T80" fmla="*/ 187 w 240"/>
                <a:gd name="T81" fmla="*/ 429 h 431"/>
                <a:gd name="T82" fmla="*/ 179 w 240"/>
                <a:gd name="T83" fmla="*/ 430 h 431"/>
                <a:gd name="T84" fmla="*/ 60 w 240"/>
                <a:gd name="T85" fmla="*/ 430 h 431"/>
                <a:gd name="T86" fmla="*/ 52 w 240"/>
                <a:gd name="T87" fmla="*/ 429 h 431"/>
                <a:gd name="T88" fmla="*/ 45 w 240"/>
                <a:gd name="T89" fmla="*/ 428 h 431"/>
                <a:gd name="T90" fmla="*/ 38 w 240"/>
                <a:gd name="T91" fmla="*/ 426 h 431"/>
                <a:gd name="T92" fmla="*/ 32 w 240"/>
                <a:gd name="T93" fmla="*/ 423 h 431"/>
                <a:gd name="T94" fmla="*/ 26 w 240"/>
                <a:gd name="T95" fmla="*/ 419 h 431"/>
                <a:gd name="T96" fmla="*/ 20 w 240"/>
                <a:gd name="T97" fmla="*/ 415 h 431"/>
                <a:gd name="T98" fmla="*/ 15 w 240"/>
                <a:gd name="T99" fmla="*/ 410 h 431"/>
                <a:gd name="T100" fmla="*/ 11 w 240"/>
                <a:gd name="T101" fmla="*/ 404 h 431"/>
                <a:gd name="T102" fmla="*/ 7 w 240"/>
                <a:gd name="T103" fmla="*/ 398 h 431"/>
                <a:gd name="T104" fmla="*/ 4 w 240"/>
                <a:gd name="T105" fmla="*/ 392 h 431"/>
                <a:gd name="T106" fmla="*/ 2 w 240"/>
                <a:gd name="T107" fmla="*/ 385 h 431"/>
                <a:gd name="T108" fmla="*/ 1 w 240"/>
                <a:gd name="T109" fmla="*/ 377 h 431"/>
                <a:gd name="T110" fmla="*/ 0 w 240"/>
                <a:gd name="T111" fmla="*/ 370 h 431"/>
                <a:gd name="T112" fmla="*/ 0 w 240"/>
                <a:gd name="T113" fmla="*/ 60 h 431"/>
                <a:gd name="T114" fmla="*/ 0 w 240"/>
                <a:gd name="T115" fmla="*/ 60 h 431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240"/>
                <a:gd name="T175" fmla="*/ 0 h 431"/>
                <a:gd name="T176" fmla="*/ 240 w 240"/>
                <a:gd name="T177" fmla="*/ 431 h 431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240" h="431">
                  <a:moveTo>
                    <a:pt x="0" y="60"/>
                  </a:moveTo>
                  <a:lnTo>
                    <a:pt x="1" y="52"/>
                  </a:lnTo>
                  <a:lnTo>
                    <a:pt x="2" y="45"/>
                  </a:lnTo>
                  <a:lnTo>
                    <a:pt x="4" y="38"/>
                  </a:lnTo>
                  <a:lnTo>
                    <a:pt x="7" y="32"/>
                  </a:lnTo>
                  <a:lnTo>
                    <a:pt x="11" y="26"/>
                  </a:lnTo>
                  <a:lnTo>
                    <a:pt x="15" y="20"/>
                  </a:lnTo>
                  <a:lnTo>
                    <a:pt x="20" y="15"/>
                  </a:lnTo>
                  <a:lnTo>
                    <a:pt x="26" y="11"/>
                  </a:lnTo>
                  <a:lnTo>
                    <a:pt x="32" y="7"/>
                  </a:lnTo>
                  <a:lnTo>
                    <a:pt x="38" y="4"/>
                  </a:lnTo>
                  <a:lnTo>
                    <a:pt x="45" y="2"/>
                  </a:lnTo>
                  <a:lnTo>
                    <a:pt x="52" y="1"/>
                  </a:lnTo>
                  <a:lnTo>
                    <a:pt x="60" y="0"/>
                  </a:lnTo>
                  <a:lnTo>
                    <a:pt x="179" y="0"/>
                  </a:lnTo>
                  <a:lnTo>
                    <a:pt x="187" y="1"/>
                  </a:lnTo>
                  <a:lnTo>
                    <a:pt x="194" y="2"/>
                  </a:lnTo>
                  <a:lnTo>
                    <a:pt x="201" y="4"/>
                  </a:lnTo>
                  <a:lnTo>
                    <a:pt x="207" y="7"/>
                  </a:lnTo>
                  <a:lnTo>
                    <a:pt x="213" y="11"/>
                  </a:lnTo>
                  <a:lnTo>
                    <a:pt x="219" y="15"/>
                  </a:lnTo>
                  <a:lnTo>
                    <a:pt x="224" y="20"/>
                  </a:lnTo>
                  <a:lnTo>
                    <a:pt x="228" y="26"/>
                  </a:lnTo>
                  <a:lnTo>
                    <a:pt x="232" y="32"/>
                  </a:lnTo>
                  <a:lnTo>
                    <a:pt x="235" y="38"/>
                  </a:lnTo>
                  <a:lnTo>
                    <a:pt x="237" y="45"/>
                  </a:lnTo>
                  <a:lnTo>
                    <a:pt x="238" y="52"/>
                  </a:lnTo>
                  <a:lnTo>
                    <a:pt x="239" y="60"/>
                  </a:lnTo>
                  <a:lnTo>
                    <a:pt x="239" y="370"/>
                  </a:lnTo>
                  <a:lnTo>
                    <a:pt x="238" y="377"/>
                  </a:lnTo>
                  <a:lnTo>
                    <a:pt x="237" y="385"/>
                  </a:lnTo>
                  <a:lnTo>
                    <a:pt x="235" y="392"/>
                  </a:lnTo>
                  <a:lnTo>
                    <a:pt x="232" y="398"/>
                  </a:lnTo>
                  <a:lnTo>
                    <a:pt x="228" y="404"/>
                  </a:lnTo>
                  <a:lnTo>
                    <a:pt x="224" y="410"/>
                  </a:lnTo>
                  <a:lnTo>
                    <a:pt x="219" y="415"/>
                  </a:lnTo>
                  <a:lnTo>
                    <a:pt x="213" y="419"/>
                  </a:lnTo>
                  <a:lnTo>
                    <a:pt x="207" y="423"/>
                  </a:lnTo>
                  <a:lnTo>
                    <a:pt x="201" y="426"/>
                  </a:lnTo>
                  <a:lnTo>
                    <a:pt x="194" y="428"/>
                  </a:lnTo>
                  <a:lnTo>
                    <a:pt x="187" y="429"/>
                  </a:lnTo>
                  <a:lnTo>
                    <a:pt x="179" y="430"/>
                  </a:lnTo>
                  <a:lnTo>
                    <a:pt x="60" y="430"/>
                  </a:lnTo>
                  <a:lnTo>
                    <a:pt x="52" y="429"/>
                  </a:lnTo>
                  <a:lnTo>
                    <a:pt x="45" y="428"/>
                  </a:lnTo>
                  <a:lnTo>
                    <a:pt x="38" y="426"/>
                  </a:lnTo>
                  <a:lnTo>
                    <a:pt x="32" y="423"/>
                  </a:lnTo>
                  <a:lnTo>
                    <a:pt x="26" y="419"/>
                  </a:lnTo>
                  <a:lnTo>
                    <a:pt x="20" y="415"/>
                  </a:lnTo>
                  <a:lnTo>
                    <a:pt x="15" y="410"/>
                  </a:lnTo>
                  <a:lnTo>
                    <a:pt x="11" y="404"/>
                  </a:lnTo>
                  <a:lnTo>
                    <a:pt x="7" y="398"/>
                  </a:lnTo>
                  <a:lnTo>
                    <a:pt x="4" y="392"/>
                  </a:lnTo>
                  <a:lnTo>
                    <a:pt x="2" y="385"/>
                  </a:lnTo>
                  <a:lnTo>
                    <a:pt x="1" y="377"/>
                  </a:lnTo>
                  <a:lnTo>
                    <a:pt x="0" y="370"/>
                  </a:lnTo>
                  <a:lnTo>
                    <a:pt x="0" y="60"/>
                  </a:lnTo>
                </a:path>
              </a:pathLst>
            </a:custGeom>
            <a:solidFill>
              <a:srgbClr val="007B7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9964" name="Freeform 21"/>
            <p:cNvSpPr>
              <a:spLocks/>
            </p:cNvSpPr>
            <p:nvPr/>
          </p:nvSpPr>
          <p:spPr bwMode="auto">
            <a:xfrm>
              <a:off x="2349" y="1130"/>
              <a:ext cx="240" cy="431"/>
            </a:xfrm>
            <a:custGeom>
              <a:avLst/>
              <a:gdLst>
                <a:gd name="T0" fmla="*/ 0 w 240"/>
                <a:gd name="T1" fmla="*/ 60 h 431"/>
                <a:gd name="T2" fmla="*/ 1 w 240"/>
                <a:gd name="T3" fmla="*/ 52 h 431"/>
                <a:gd name="T4" fmla="*/ 2 w 240"/>
                <a:gd name="T5" fmla="*/ 45 h 431"/>
                <a:gd name="T6" fmla="*/ 4 w 240"/>
                <a:gd name="T7" fmla="*/ 38 h 431"/>
                <a:gd name="T8" fmla="*/ 7 w 240"/>
                <a:gd name="T9" fmla="*/ 32 h 431"/>
                <a:gd name="T10" fmla="*/ 11 w 240"/>
                <a:gd name="T11" fmla="*/ 26 h 431"/>
                <a:gd name="T12" fmla="*/ 15 w 240"/>
                <a:gd name="T13" fmla="*/ 20 h 431"/>
                <a:gd name="T14" fmla="*/ 20 w 240"/>
                <a:gd name="T15" fmla="*/ 15 h 431"/>
                <a:gd name="T16" fmla="*/ 26 w 240"/>
                <a:gd name="T17" fmla="*/ 11 h 431"/>
                <a:gd name="T18" fmla="*/ 32 w 240"/>
                <a:gd name="T19" fmla="*/ 7 h 431"/>
                <a:gd name="T20" fmla="*/ 38 w 240"/>
                <a:gd name="T21" fmla="*/ 4 h 431"/>
                <a:gd name="T22" fmla="*/ 45 w 240"/>
                <a:gd name="T23" fmla="*/ 2 h 431"/>
                <a:gd name="T24" fmla="*/ 52 w 240"/>
                <a:gd name="T25" fmla="*/ 1 h 431"/>
                <a:gd name="T26" fmla="*/ 60 w 240"/>
                <a:gd name="T27" fmla="*/ 0 h 431"/>
                <a:gd name="T28" fmla="*/ 179 w 240"/>
                <a:gd name="T29" fmla="*/ 0 h 431"/>
                <a:gd name="T30" fmla="*/ 187 w 240"/>
                <a:gd name="T31" fmla="*/ 1 h 431"/>
                <a:gd name="T32" fmla="*/ 194 w 240"/>
                <a:gd name="T33" fmla="*/ 2 h 431"/>
                <a:gd name="T34" fmla="*/ 201 w 240"/>
                <a:gd name="T35" fmla="*/ 4 h 431"/>
                <a:gd name="T36" fmla="*/ 207 w 240"/>
                <a:gd name="T37" fmla="*/ 7 h 431"/>
                <a:gd name="T38" fmla="*/ 213 w 240"/>
                <a:gd name="T39" fmla="*/ 11 h 431"/>
                <a:gd name="T40" fmla="*/ 219 w 240"/>
                <a:gd name="T41" fmla="*/ 15 h 431"/>
                <a:gd name="T42" fmla="*/ 224 w 240"/>
                <a:gd name="T43" fmla="*/ 20 h 431"/>
                <a:gd name="T44" fmla="*/ 228 w 240"/>
                <a:gd name="T45" fmla="*/ 26 h 431"/>
                <a:gd name="T46" fmla="*/ 232 w 240"/>
                <a:gd name="T47" fmla="*/ 32 h 431"/>
                <a:gd name="T48" fmla="*/ 235 w 240"/>
                <a:gd name="T49" fmla="*/ 38 h 431"/>
                <a:gd name="T50" fmla="*/ 237 w 240"/>
                <a:gd name="T51" fmla="*/ 45 h 431"/>
                <a:gd name="T52" fmla="*/ 238 w 240"/>
                <a:gd name="T53" fmla="*/ 52 h 431"/>
                <a:gd name="T54" fmla="*/ 239 w 240"/>
                <a:gd name="T55" fmla="*/ 60 h 431"/>
                <a:gd name="T56" fmla="*/ 239 w 240"/>
                <a:gd name="T57" fmla="*/ 370 h 431"/>
                <a:gd name="T58" fmla="*/ 238 w 240"/>
                <a:gd name="T59" fmla="*/ 377 h 431"/>
                <a:gd name="T60" fmla="*/ 237 w 240"/>
                <a:gd name="T61" fmla="*/ 385 h 431"/>
                <a:gd name="T62" fmla="*/ 235 w 240"/>
                <a:gd name="T63" fmla="*/ 392 h 431"/>
                <a:gd name="T64" fmla="*/ 232 w 240"/>
                <a:gd name="T65" fmla="*/ 398 h 431"/>
                <a:gd name="T66" fmla="*/ 228 w 240"/>
                <a:gd name="T67" fmla="*/ 404 h 431"/>
                <a:gd name="T68" fmla="*/ 224 w 240"/>
                <a:gd name="T69" fmla="*/ 410 h 431"/>
                <a:gd name="T70" fmla="*/ 219 w 240"/>
                <a:gd name="T71" fmla="*/ 415 h 431"/>
                <a:gd name="T72" fmla="*/ 213 w 240"/>
                <a:gd name="T73" fmla="*/ 419 h 431"/>
                <a:gd name="T74" fmla="*/ 207 w 240"/>
                <a:gd name="T75" fmla="*/ 423 h 431"/>
                <a:gd name="T76" fmla="*/ 201 w 240"/>
                <a:gd name="T77" fmla="*/ 426 h 431"/>
                <a:gd name="T78" fmla="*/ 194 w 240"/>
                <a:gd name="T79" fmla="*/ 428 h 431"/>
                <a:gd name="T80" fmla="*/ 187 w 240"/>
                <a:gd name="T81" fmla="*/ 429 h 431"/>
                <a:gd name="T82" fmla="*/ 179 w 240"/>
                <a:gd name="T83" fmla="*/ 430 h 431"/>
                <a:gd name="T84" fmla="*/ 60 w 240"/>
                <a:gd name="T85" fmla="*/ 430 h 431"/>
                <a:gd name="T86" fmla="*/ 52 w 240"/>
                <a:gd name="T87" fmla="*/ 429 h 431"/>
                <a:gd name="T88" fmla="*/ 45 w 240"/>
                <a:gd name="T89" fmla="*/ 428 h 431"/>
                <a:gd name="T90" fmla="*/ 38 w 240"/>
                <a:gd name="T91" fmla="*/ 426 h 431"/>
                <a:gd name="T92" fmla="*/ 32 w 240"/>
                <a:gd name="T93" fmla="*/ 423 h 431"/>
                <a:gd name="T94" fmla="*/ 26 w 240"/>
                <a:gd name="T95" fmla="*/ 419 h 431"/>
                <a:gd name="T96" fmla="*/ 20 w 240"/>
                <a:gd name="T97" fmla="*/ 415 h 431"/>
                <a:gd name="T98" fmla="*/ 15 w 240"/>
                <a:gd name="T99" fmla="*/ 410 h 431"/>
                <a:gd name="T100" fmla="*/ 11 w 240"/>
                <a:gd name="T101" fmla="*/ 404 h 431"/>
                <a:gd name="T102" fmla="*/ 7 w 240"/>
                <a:gd name="T103" fmla="*/ 398 h 431"/>
                <a:gd name="T104" fmla="*/ 4 w 240"/>
                <a:gd name="T105" fmla="*/ 392 h 431"/>
                <a:gd name="T106" fmla="*/ 2 w 240"/>
                <a:gd name="T107" fmla="*/ 385 h 431"/>
                <a:gd name="T108" fmla="*/ 1 w 240"/>
                <a:gd name="T109" fmla="*/ 377 h 431"/>
                <a:gd name="T110" fmla="*/ 0 w 240"/>
                <a:gd name="T111" fmla="*/ 370 h 431"/>
                <a:gd name="T112" fmla="*/ 0 w 240"/>
                <a:gd name="T113" fmla="*/ 60 h 431"/>
                <a:gd name="T114" fmla="*/ 0 w 240"/>
                <a:gd name="T115" fmla="*/ 60 h 431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240"/>
                <a:gd name="T175" fmla="*/ 0 h 431"/>
                <a:gd name="T176" fmla="*/ 240 w 240"/>
                <a:gd name="T177" fmla="*/ 431 h 431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240" h="431">
                  <a:moveTo>
                    <a:pt x="0" y="60"/>
                  </a:moveTo>
                  <a:lnTo>
                    <a:pt x="1" y="52"/>
                  </a:lnTo>
                  <a:lnTo>
                    <a:pt x="2" y="45"/>
                  </a:lnTo>
                  <a:lnTo>
                    <a:pt x="4" y="38"/>
                  </a:lnTo>
                  <a:lnTo>
                    <a:pt x="7" y="32"/>
                  </a:lnTo>
                  <a:lnTo>
                    <a:pt x="11" y="26"/>
                  </a:lnTo>
                  <a:lnTo>
                    <a:pt x="15" y="20"/>
                  </a:lnTo>
                  <a:lnTo>
                    <a:pt x="20" y="15"/>
                  </a:lnTo>
                  <a:lnTo>
                    <a:pt x="26" y="11"/>
                  </a:lnTo>
                  <a:lnTo>
                    <a:pt x="32" y="7"/>
                  </a:lnTo>
                  <a:lnTo>
                    <a:pt x="38" y="4"/>
                  </a:lnTo>
                  <a:lnTo>
                    <a:pt x="45" y="2"/>
                  </a:lnTo>
                  <a:lnTo>
                    <a:pt x="52" y="1"/>
                  </a:lnTo>
                  <a:lnTo>
                    <a:pt x="60" y="0"/>
                  </a:lnTo>
                  <a:lnTo>
                    <a:pt x="179" y="0"/>
                  </a:lnTo>
                  <a:lnTo>
                    <a:pt x="187" y="1"/>
                  </a:lnTo>
                  <a:lnTo>
                    <a:pt x="194" y="2"/>
                  </a:lnTo>
                  <a:lnTo>
                    <a:pt x="201" y="4"/>
                  </a:lnTo>
                  <a:lnTo>
                    <a:pt x="207" y="7"/>
                  </a:lnTo>
                  <a:lnTo>
                    <a:pt x="213" y="11"/>
                  </a:lnTo>
                  <a:lnTo>
                    <a:pt x="219" y="15"/>
                  </a:lnTo>
                  <a:lnTo>
                    <a:pt x="224" y="20"/>
                  </a:lnTo>
                  <a:lnTo>
                    <a:pt x="228" y="26"/>
                  </a:lnTo>
                  <a:lnTo>
                    <a:pt x="232" y="32"/>
                  </a:lnTo>
                  <a:lnTo>
                    <a:pt x="235" y="38"/>
                  </a:lnTo>
                  <a:lnTo>
                    <a:pt x="237" y="45"/>
                  </a:lnTo>
                  <a:lnTo>
                    <a:pt x="238" y="52"/>
                  </a:lnTo>
                  <a:lnTo>
                    <a:pt x="239" y="60"/>
                  </a:lnTo>
                  <a:lnTo>
                    <a:pt x="239" y="370"/>
                  </a:lnTo>
                  <a:lnTo>
                    <a:pt x="238" y="377"/>
                  </a:lnTo>
                  <a:lnTo>
                    <a:pt x="237" y="385"/>
                  </a:lnTo>
                  <a:lnTo>
                    <a:pt x="235" y="392"/>
                  </a:lnTo>
                  <a:lnTo>
                    <a:pt x="232" y="398"/>
                  </a:lnTo>
                  <a:lnTo>
                    <a:pt x="228" y="404"/>
                  </a:lnTo>
                  <a:lnTo>
                    <a:pt x="224" y="410"/>
                  </a:lnTo>
                  <a:lnTo>
                    <a:pt x="219" y="415"/>
                  </a:lnTo>
                  <a:lnTo>
                    <a:pt x="213" y="419"/>
                  </a:lnTo>
                  <a:lnTo>
                    <a:pt x="207" y="423"/>
                  </a:lnTo>
                  <a:lnTo>
                    <a:pt x="201" y="426"/>
                  </a:lnTo>
                  <a:lnTo>
                    <a:pt x="194" y="428"/>
                  </a:lnTo>
                  <a:lnTo>
                    <a:pt x="187" y="429"/>
                  </a:lnTo>
                  <a:lnTo>
                    <a:pt x="179" y="430"/>
                  </a:lnTo>
                  <a:lnTo>
                    <a:pt x="60" y="430"/>
                  </a:lnTo>
                  <a:lnTo>
                    <a:pt x="52" y="429"/>
                  </a:lnTo>
                  <a:lnTo>
                    <a:pt x="45" y="428"/>
                  </a:lnTo>
                  <a:lnTo>
                    <a:pt x="38" y="426"/>
                  </a:lnTo>
                  <a:lnTo>
                    <a:pt x="32" y="423"/>
                  </a:lnTo>
                  <a:lnTo>
                    <a:pt x="26" y="419"/>
                  </a:lnTo>
                  <a:lnTo>
                    <a:pt x="20" y="415"/>
                  </a:lnTo>
                  <a:lnTo>
                    <a:pt x="15" y="410"/>
                  </a:lnTo>
                  <a:lnTo>
                    <a:pt x="11" y="404"/>
                  </a:lnTo>
                  <a:lnTo>
                    <a:pt x="7" y="398"/>
                  </a:lnTo>
                  <a:lnTo>
                    <a:pt x="4" y="392"/>
                  </a:lnTo>
                  <a:lnTo>
                    <a:pt x="2" y="385"/>
                  </a:lnTo>
                  <a:lnTo>
                    <a:pt x="1" y="377"/>
                  </a:lnTo>
                  <a:lnTo>
                    <a:pt x="0" y="370"/>
                  </a:lnTo>
                  <a:lnTo>
                    <a:pt x="0" y="60"/>
                  </a:lnTo>
                </a:path>
              </a:pathLst>
            </a:custGeom>
            <a:noFill/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9965" name="Rectangle 22"/>
            <p:cNvSpPr>
              <a:spLocks noChangeArrowheads="1"/>
            </p:cNvSpPr>
            <p:nvPr/>
          </p:nvSpPr>
          <p:spPr bwMode="auto">
            <a:xfrm>
              <a:off x="2383" y="1287"/>
              <a:ext cx="269" cy="1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0" hangingPunct="0"/>
              <a:r>
                <a:rPr lang="en-US" sz="1500">
                  <a:solidFill>
                    <a:srgbClr val="FFFFFF"/>
                  </a:solidFill>
                </a:rPr>
                <a:t>TF</a:t>
              </a:r>
            </a:p>
          </p:txBody>
        </p:sp>
        <p:sp>
          <p:nvSpPr>
            <p:cNvPr id="39966" name="Freeform 23"/>
            <p:cNvSpPr>
              <a:spLocks/>
            </p:cNvSpPr>
            <p:nvPr/>
          </p:nvSpPr>
          <p:spPr bwMode="auto">
            <a:xfrm>
              <a:off x="2468" y="1551"/>
              <a:ext cx="1" cy="96"/>
            </a:xfrm>
            <a:custGeom>
              <a:avLst/>
              <a:gdLst>
                <a:gd name="T0" fmla="*/ 0 w 1"/>
                <a:gd name="T1" fmla="*/ 0 h 96"/>
                <a:gd name="T2" fmla="*/ 0 w 1"/>
                <a:gd name="T3" fmla="*/ 95 h 96"/>
                <a:gd name="T4" fmla="*/ 0 60000 65536"/>
                <a:gd name="T5" fmla="*/ 0 60000 65536"/>
                <a:gd name="T6" fmla="*/ 0 w 1"/>
                <a:gd name="T7" fmla="*/ 0 h 96"/>
                <a:gd name="T8" fmla="*/ 1 w 1"/>
                <a:gd name="T9" fmla="*/ 96 h 9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96">
                  <a:moveTo>
                    <a:pt x="0" y="0"/>
                  </a:moveTo>
                  <a:lnTo>
                    <a:pt x="0" y="95"/>
                  </a:lnTo>
                </a:path>
              </a:pathLst>
            </a:custGeom>
            <a:noFill/>
            <a:ln w="762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39956" name="Rectangle 27"/>
          <p:cNvSpPr>
            <a:spLocks noChangeArrowheads="1"/>
          </p:cNvSpPr>
          <p:nvPr/>
        </p:nvSpPr>
        <p:spPr bwMode="auto">
          <a:xfrm>
            <a:off x="5072063" y="2836441"/>
            <a:ext cx="392112" cy="231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eaLnBrk="0" hangingPunct="0"/>
            <a:endParaRPr lang="en-US" sz="1600">
              <a:solidFill>
                <a:srgbClr val="FFFFFF"/>
              </a:solidFill>
            </a:endParaRPr>
          </a:p>
        </p:txBody>
      </p:sp>
      <p:sp>
        <p:nvSpPr>
          <p:cNvPr id="39957" name="Freeform 28"/>
          <p:cNvSpPr>
            <a:spLocks/>
          </p:cNvSpPr>
          <p:nvPr/>
        </p:nvSpPr>
        <p:spPr bwMode="auto">
          <a:xfrm>
            <a:off x="5165725" y="2780878"/>
            <a:ext cx="630238" cy="363538"/>
          </a:xfrm>
          <a:custGeom>
            <a:avLst/>
            <a:gdLst>
              <a:gd name="T0" fmla="*/ 2147483647 w 396"/>
              <a:gd name="T1" fmla="*/ 0 h 229"/>
              <a:gd name="T2" fmla="*/ 2147483647 w 396"/>
              <a:gd name="T3" fmla="*/ 0 h 229"/>
              <a:gd name="T4" fmla="*/ 2147483647 w 396"/>
              <a:gd name="T5" fmla="*/ 2147483647 h 229"/>
              <a:gd name="T6" fmla="*/ 2147483647 w 396"/>
              <a:gd name="T7" fmla="*/ 2147483647 h 229"/>
              <a:gd name="T8" fmla="*/ 2147483647 w 396"/>
              <a:gd name="T9" fmla="*/ 2147483647 h 229"/>
              <a:gd name="T10" fmla="*/ 2147483647 w 396"/>
              <a:gd name="T11" fmla="*/ 2147483647 h 229"/>
              <a:gd name="T12" fmla="*/ 2147483647 w 396"/>
              <a:gd name="T13" fmla="*/ 2147483647 h 229"/>
              <a:gd name="T14" fmla="*/ 2147483647 w 396"/>
              <a:gd name="T15" fmla="*/ 2147483647 h 229"/>
              <a:gd name="T16" fmla="*/ 2147483647 w 396"/>
              <a:gd name="T17" fmla="*/ 2147483647 h 229"/>
              <a:gd name="T18" fmla="*/ 2147483647 w 396"/>
              <a:gd name="T19" fmla="*/ 2147483647 h 229"/>
              <a:gd name="T20" fmla="*/ 2147483647 w 396"/>
              <a:gd name="T21" fmla="*/ 2147483647 h 229"/>
              <a:gd name="T22" fmla="*/ 2147483647 w 396"/>
              <a:gd name="T23" fmla="*/ 2147483647 h 229"/>
              <a:gd name="T24" fmla="*/ 2147483647 w 396"/>
              <a:gd name="T25" fmla="*/ 2147483647 h 229"/>
              <a:gd name="T26" fmla="*/ 2147483647 w 396"/>
              <a:gd name="T27" fmla="*/ 2147483647 h 229"/>
              <a:gd name="T28" fmla="*/ 2147483647 w 396"/>
              <a:gd name="T29" fmla="*/ 2147483647 h 229"/>
              <a:gd name="T30" fmla="*/ 2147483647 w 396"/>
              <a:gd name="T31" fmla="*/ 2147483647 h 229"/>
              <a:gd name="T32" fmla="*/ 2147483647 w 396"/>
              <a:gd name="T33" fmla="*/ 2147483647 h 229"/>
              <a:gd name="T34" fmla="*/ 2147483647 w 396"/>
              <a:gd name="T35" fmla="*/ 2147483647 h 229"/>
              <a:gd name="T36" fmla="*/ 2147483647 w 396"/>
              <a:gd name="T37" fmla="*/ 2147483647 h 229"/>
              <a:gd name="T38" fmla="*/ 2147483647 w 396"/>
              <a:gd name="T39" fmla="*/ 2147483647 h 229"/>
              <a:gd name="T40" fmla="*/ 2147483647 w 396"/>
              <a:gd name="T41" fmla="*/ 2147483647 h 229"/>
              <a:gd name="T42" fmla="*/ 2147483647 w 396"/>
              <a:gd name="T43" fmla="*/ 2147483647 h 229"/>
              <a:gd name="T44" fmla="*/ 2147483647 w 396"/>
              <a:gd name="T45" fmla="*/ 2147483647 h 229"/>
              <a:gd name="T46" fmla="*/ 2147483647 w 396"/>
              <a:gd name="T47" fmla="*/ 2147483647 h 229"/>
              <a:gd name="T48" fmla="*/ 2147483647 w 396"/>
              <a:gd name="T49" fmla="*/ 2147483647 h 229"/>
              <a:gd name="T50" fmla="*/ 2147483647 w 396"/>
              <a:gd name="T51" fmla="*/ 2147483647 h 229"/>
              <a:gd name="T52" fmla="*/ 2147483647 w 396"/>
              <a:gd name="T53" fmla="*/ 2147483647 h 229"/>
              <a:gd name="T54" fmla="*/ 2147483647 w 396"/>
              <a:gd name="T55" fmla="*/ 2147483647 h 229"/>
              <a:gd name="T56" fmla="*/ 2147483647 w 396"/>
              <a:gd name="T57" fmla="*/ 2147483647 h 229"/>
              <a:gd name="T58" fmla="*/ 2147483647 w 396"/>
              <a:gd name="T59" fmla="*/ 2147483647 h 229"/>
              <a:gd name="T60" fmla="*/ 2147483647 w 396"/>
              <a:gd name="T61" fmla="*/ 2147483647 h 229"/>
              <a:gd name="T62" fmla="*/ 2147483647 w 396"/>
              <a:gd name="T63" fmla="*/ 2147483647 h 229"/>
              <a:gd name="T64" fmla="*/ 2147483647 w 396"/>
              <a:gd name="T65" fmla="*/ 2147483647 h 229"/>
              <a:gd name="T66" fmla="*/ 2147483647 w 396"/>
              <a:gd name="T67" fmla="*/ 2147483647 h 229"/>
              <a:gd name="T68" fmla="*/ 2147483647 w 396"/>
              <a:gd name="T69" fmla="*/ 2147483647 h 229"/>
              <a:gd name="T70" fmla="*/ 2147483647 w 396"/>
              <a:gd name="T71" fmla="*/ 2147483647 h 229"/>
              <a:gd name="T72" fmla="*/ 2147483647 w 396"/>
              <a:gd name="T73" fmla="*/ 2147483647 h 229"/>
              <a:gd name="T74" fmla="*/ 2147483647 w 396"/>
              <a:gd name="T75" fmla="*/ 2147483647 h 229"/>
              <a:gd name="T76" fmla="*/ 0 w 396"/>
              <a:gd name="T77" fmla="*/ 2147483647 h 229"/>
              <a:gd name="T78" fmla="*/ 0 w 396"/>
              <a:gd name="T79" fmla="*/ 2147483647 h 229"/>
              <a:gd name="T80" fmla="*/ 2147483647 w 396"/>
              <a:gd name="T81" fmla="*/ 2147483647 h 229"/>
              <a:gd name="T82" fmla="*/ 2147483647 w 396"/>
              <a:gd name="T83" fmla="*/ 2147483647 h 229"/>
              <a:gd name="T84" fmla="*/ 2147483647 w 396"/>
              <a:gd name="T85" fmla="*/ 2147483647 h 229"/>
              <a:gd name="T86" fmla="*/ 2147483647 w 396"/>
              <a:gd name="T87" fmla="*/ 2147483647 h 229"/>
              <a:gd name="T88" fmla="*/ 2147483647 w 396"/>
              <a:gd name="T89" fmla="*/ 2147483647 h 229"/>
              <a:gd name="T90" fmla="*/ 2147483647 w 396"/>
              <a:gd name="T91" fmla="*/ 2147483647 h 229"/>
              <a:gd name="T92" fmla="*/ 2147483647 w 396"/>
              <a:gd name="T93" fmla="*/ 2147483647 h 229"/>
              <a:gd name="T94" fmla="*/ 2147483647 w 396"/>
              <a:gd name="T95" fmla="*/ 2147483647 h 229"/>
              <a:gd name="T96" fmla="*/ 2147483647 w 396"/>
              <a:gd name="T97" fmla="*/ 2147483647 h 229"/>
              <a:gd name="T98" fmla="*/ 2147483647 w 396"/>
              <a:gd name="T99" fmla="*/ 2147483647 h 229"/>
              <a:gd name="T100" fmla="*/ 2147483647 w 396"/>
              <a:gd name="T101" fmla="*/ 0 h 229"/>
              <a:gd name="T102" fmla="*/ 2147483647 w 396"/>
              <a:gd name="T103" fmla="*/ 0 h 229"/>
              <a:gd name="T104" fmla="*/ 2147483647 w 396"/>
              <a:gd name="T105" fmla="*/ 0 h 229"/>
              <a:gd name="T106" fmla="*/ 2147483647 w 396"/>
              <a:gd name="T107" fmla="*/ 0 h 229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w 396"/>
              <a:gd name="T163" fmla="*/ 0 h 229"/>
              <a:gd name="T164" fmla="*/ 396 w 396"/>
              <a:gd name="T165" fmla="*/ 229 h 229"/>
            </a:gdLst>
            <a:ahLst/>
            <a:cxnLst>
              <a:cxn ang="T108">
                <a:pos x="T0" y="T1"/>
              </a:cxn>
              <a:cxn ang="T109">
                <a:pos x="T2" y="T3"/>
              </a:cxn>
              <a:cxn ang="T110">
                <a:pos x="T4" y="T5"/>
              </a:cxn>
              <a:cxn ang="T111">
                <a:pos x="T6" y="T7"/>
              </a:cxn>
              <a:cxn ang="T112">
                <a:pos x="T8" y="T9"/>
              </a:cxn>
              <a:cxn ang="T113">
                <a:pos x="T10" y="T11"/>
              </a:cxn>
              <a:cxn ang="T114">
                <a:pos x="T12" y="T13"/>
              </a:cxn>
              <a:cxn ang="T115">
                <a:pos x="T14" y="T15"/>
              </a:cxn>
              <a:cxn ang="T116">
                <a:pos x="T16" y="T17"/>
              </a:cxn>
              <a:cxn ang="T117">
                <a:pos x="T18" y="T19"/>
              </a:cxn>
              <a:cxn ang="T118">
                <a:pos x="T20" y="T21"/>
              </a:cxn>
              <a:cxn ang="T119">
                <a:pos x="T22" y="T23"/>
              </a:cxn>
              <a:cxn ang="T120">
                <a:pos x="T24" y="T25"/>
              </a:cxn>
              <a:cxn ang="T121">
                <a:pos x="T26" y="T27"/>
              </a:cxn>
              <a:cxn ang="T122">
                <a:pos x="T28" y="T29"/>
              </a:cxn>
              <a:cxn ang="T123">
                <a:pos x="T30" y="T31"/>
              </a:cxn>
              <a:cxn ang="T124">
                <a:pos x="T32" y="T33"/>
              </a:cxn>
              <a:cxn ang="T125">
                <a:pos x="T34" y="T35"/>
              </a:cxn>
              <a:cxn ang="T126">
                <a:pos x="T36" y="T37"/>
              </a:cxn>
              <a:cxn ang="T127">
                <a:pos x="T38" y="T39"/>
              </a:cxn>
              <a:cxn ang="T128">
                <a:pos x="T40" y="T41"/>
              </a:cxn>
              <a:cxn ang="T129">
                <a:pos x="T42" y="T43"/>
              </a:cxn>
              <a:cxn ang="T130">
                <a:pos x="T44" y="T45"/>
              </a:cxn>
              <a:cxn ang="T131">
                <a:pos x="T46" y="T47"/>
              </a:cxn>
              <a:cxn ang="T132">
                <a:pos x="T48" y="T49"/>
              </a:cxn>
              <a:cxn ang="T133">
                <a:pos x="T50" y="T51"/>
              </a:cxn>
              <a:cxn ang="T134">
                <a:pos x="T52" y="T53"/>
              </a:cxn>
              <a:cxn ang="T135">
                <a:pos x="T54" y="T55"/>
              </a:cxn>
              <a:cxn ang="T136">
                <a:pos x="T56" y="T57"/>
              </a:cxn>
              <a:cxn ang="T137">
                <a:pos x="T58" y="T59"/>
              </a:cxn>
              <a:cxn ang="T138">
                <a:pos x="T60" y="T61"/>
              </a:cxn>
              <a:cxn ang="T139">
                <a:pos x="T62" y="T63"/>
              </a:cxn>
              <a:cxn ang="T140">
                <a:pos x="T64" y="T65"/>
              </a:cxn>
              <a:cxn ang="T141">
                <a:pos x="T66" y="T67"/>
              </a:cxn>
              <a:cxn ang="T142">
                <a:pos x="T68" y="T69"/>
              </a:cxn>
              <a:cxn ang="T143">
                <a:pos x="T70" y="T71"/>
              </a:cxn>
              <a:cxn ang="T144">
                <a:pos x="T72" y="T73"/>
              </a:cxn>
              <a:cxn ang="T145">
                <a:pos x="T74" y="T75"/>
              </a:cxn>
              <a:cxn ang="T146">
                <a:pos x="T76" y="T77"/>
              </a:cxn>
              <a:cxn ang="T147">
                <a:pos x="T78" y="T79"/>
              </a:cxn>
              <a:cxn ang="T148">
                <a:pos x="T80" y="T81"/>
              </a:cxn>
              <a:cxn ang="T149">
                <a:pos x="T82" y="T83"/>
              </a:cxn>
              <a:cxn ang="T150">
                <a:pos x="T84" y="T85"/>
              </a:cxn>
              <a:cxn ang="T151">
                <a:pos x="T86" y="T87"/>
              </a:cxn>
              <a:cxn ang="T152">
                <a:pos x="T88" y="T89"/>
              </a:cxn>
              <a:cxn ang="T153">
                <a:pos x="T90" y="T91"/>
              </a:cxn>
              <a:cxn ang="T154">
                <a:pos x="T92" y="T93"/>
              </a:cxn>
              <a:cxn ang="T155">
                <a:pos x="T94" y="T95"/>
              </a:cxn>
              <a:cxn ang="T156">
                <a:pos x="T96" y="T97"/>
              </a:cxn>
              <a:cxn ang="T157">
                <a:pos x="T98" y="T99"/>
              </a:cxn>
              <a:cxn ang="T158">
                <a:pos x="T100" y="T101"/>
              </a:cxn>
              <a:cxn ang="T159">
                <a:pos x="T102" y="T103"/>
              </a:cxn>
              <a:cxn ang="T160">
                <a:pos x="T104" y="T105"/>
              </a:cxn>
              <a:cxn ang="T161">
                <a:pos x="T106" y="T107"/>
              </a:cxn>
            </a:cxnLst>
            <a:rect l="T162" t="T163" r="T164" b="T165"/>
            <a:pathLst>
              <a:path w="396" h="229">
                <a:moveTo>
                  <a:pt x="338" y="0"/>
                </a:moveTo>
                <a:lnTo>
                  <a:pt x="346" y="0"/>
                </a:lnTo>
                <a:lnTo>
                  <a:pt x="353" y="2"/>
                </a:lnTo>
                <a:lnTo>
                  <a:pt x="360" y="4"/>
                </a:lnTo>
                <a:lnTo>
                  <a:pt x="367" y="8"/>
                </a:lnTo>
                <a:lnTo>
                  <a:pt x="373" y="12"/>
                </a:lnTo>
                <a:lnTo>
                  <a:pt x="379" y="17"/>
                </a:lnTo>
                <a:lnTo>
                  <a:pt x="383" y="22"/>
                </a:lnTo>
                <a:lnTo>
                  <a:pt x="387" y="28"/>
                </a:lnTo>
                <a:lnTo>
                  <a:pt x="391" y="35"/>
                </a:lnTo>
                <a:lnTo>
                  <a:pt x="393" y="42"/>
                </a:lnTo>
                <a:lnTo>
                  <a:pt x="395" y="49"/>
                </a:lnTo>
                <a:lnTo>
                  <a:pt x="395" y="57"/>
                </a:lnTo>
                <a:lnTo>
                  <a:pt x="395" y="171"/>
                </a:lnTo>
                <a:lnTo>
                  <a:pt x="395" y="179"/>
                </a:lnTo>
                <a:lnTo>
                  <a:pt x="393" y="186"/>
                </a:lnTo>
                <a:lnTo>
                  <a:pt x="391" y="194"/>
                </a:lnTo>
                <a:lnTo>
                  <a:pt x="387" y="200"/>
                </a:lnTo>
                <a:lnTo>
                  <a:pt x="383" y="206"/>
                </a:lnTo>
                <a:lnTo>
                  <a:pt x="379" y="212"/>
                </a:lnTo>
                <a:lnTo>
                  <a:pt x="373" y="217"/>
                </a:lnTo>
                <a:lnTo>
                  <a:pt x="367" y="221"/>
                </a:lnTo>
                <a:lnTo>
                  <a:pt x="360" y="224"/>
                </a:lnTo>
                <a:lnTo>
                  <a:pt x="353" y="226"/>
                </a:lnTo>
                <a:lnTo>
                  <a:pt x="346" y="228"/>
                </a:lnTo>
                <a:lnTo>
                  <a:pt x="338" y="228"/>
                </a:lnTo>
                <a:lnTo>
                  <a:pt x="57" y="228"/>
                </a:lnTo>
                <a:lnTo>
                  <a:pt x="50" y="228"/>
                </a:lnTo>
                <a:lnTo>
                  <a:pt x="42" y="226"/>
                </a:lnTo>
                <a:lnTo>
                  <a:pt x="35" y="224"/>
                </a:lnTo>
                <a:lnTo>
                  <a:pt x="29" y="221"/>
                </a:lnTo>
                <a:lnTo>
                  <a:pt x="22" y="217"/>
                </a:lnTo>
                <a:lnTo>
                  <a:pt x="17" y="212"/>
                </a:lnTo>
                <a:lnTo>
                  <a:pt x="12" y="206"/>
                </a:lnTo>
                <a:lnTo>
                  <a:pt x="8" y="200"/>
                </a:lnTo>
                <a:lnTo>
                  <a:pt x="5" y="194"/>
                </a:lnTo>
                <a:lnTo>
                  <a:pt x="2" y="186"/>
                </a:lnTo>
                <a:lnTo>
                  <a:pt x="1" y="179"/>
                </a:lnTo>
                <a:lnTo>
                  <a:pt x="0" y="171"/>
                </a:lnTo>
                <a:lnTo>
                  <a:pt x="0" y="57"/>
                </a:lnTo>
                <a:lnTo>
                  <a:pt x="1" y="49"/>
                </a:lnTo>
                <a:lnTo>
                  <a:pt x="2" y="42"/>
                </a:lnTo>
                <a:lnTo>
                  <a:pt x="5" y="35"/>
                </a:lnTo>
                <a:lnTo>
                  <a:pt x="8" y="28"/>
                </a:lnTo>
                <a:lnTo>
                  <a:pt x="12" y="22"/>
                </a:lnTo>
                <a:lnTo>
                  <a:pt x="17" y="17"/>
                </a:lnTo>
                <a:lnTo>
                  <a:pt x="22" y="12"/>
                </a:lnTo>
                <a:lnTo>
                  <a:pt x="29" y="8"/>
                </a:lnTo>
                <a:lnTo>
                  <a:pt x="35" y="4"/>
                </a:lnTo>
                <a:lnTo>
                  <a:pt x="42" y="2"/>
                </a:lnTo>
                <a:lnTo>
                  <a:pt x="50" y="0"/>
                </a:lnTo>
                <a:lnTo>
                  <a:pt x="57" y="0"/>
                </a:lnTo>
                <a:lnTo>
                  <a:pt x="338" y="0"/>
                </a:lnTo>
              </a:path>
            </a:pathLst>
          </a:custGeom>
          <a:solidFill>
            <a:srgbClr val="A040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cap="rnd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9958" name="Text Box 29"/>
          <p:cNvSpPr txBox="1">
            <a:spLocks noChangeArrowheads="1"/>
          </p:cNvSpPr>
          <p:nvPr/>
        </p:nvSpPr>
        <p:spPr bwMode="auto">
          <a:xfrm>
            <a:off x="5260975" y="2780878"/>
            <a:ext cx="4635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/>
              <a:t>Xa</a:t>
            </a:r>
          </a:p>
        </p:txBody>
      </p:sp>
      <p:sp>
        <p:nvSpPr>
          <p:cNvPr id="39960" name="Rectangle 32"/>
          <p:cNvSpPr>
            <a:spLocks noChangeArrowheads="1"/>
          </p:cNvSpPr>
          <p:nvPr/>
        </p:nvSpPr>
        <p:spPr bwMode="auto">
          <a:xfrm>
            <a:off x="2916238" y="2420516"/>
            <a:ext cx="658812" cy="280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eaLnBrk="0" hangingPunct="0">
              <a:defRPr/>
            </a:pPr>
            <a:r>
              <a:rPr lang="en-US" sz="2000" dirty="0">
                <a:solidFill>
                  <a:schemeClr val="accent6">
                    <a:lumMod val="75000"/>
                  </a:schemeClr>
                </a:solidFill>
              </a:rPr>
              <a:t>Ca</a:t>
            </a:r>
            <a:r>
              <a:rPr lang="en-US" sz="2000" baseline="30000" dirty="0">
                <a:solidFill>
                  <a:schemeClr val="accent6">
                    <a:lumMod val="75000"/>
                  </a:schemeClr>
                </a:solidFill>
              </a:rPr>
              <a:t>2+</a:t>
            </a:r>
          </a:p>
        </p:txBody>
      </p:sp>
      <p:sp>
        <p:nvSpPr>
          <p:cNvPr id="39961" name="Rectangle 37"/>
          <p:cNvSpPr>
            <a:spLocks noChangeArrowheads="1"/>
          </p:cNvSpPr>
          <p:nvPr/>
        </p:nvSpPr>
        <p:spPr bwMode="auto">
          <a:xfrm>
            <a:off x="2328863" y="4868441"/>
            <a:ext cx="658812" cy="280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eaLnBrk="0" hangingPunct="0"/>
            <a:r>
              <a:rPr lang="en-US" sz="2000">
                <a:solidFill>
                  <a:srgbClr val="7030A0"/>
                </a:solidFill>
              </a:rPr>
              <a:t>Ca</a:t>
            </a:r>
            <a:r>
              <a:rPr lang="en-US" sz="2000" baseline="30000">
                <a:solidFill>
                  <a:srgbClr val="7030A0"/>
                </a:solidFill>
              </a:rPr>
              <a:t>2+</a:t>
            </a:r>
          </a:p>
        </p:txBody>
      </p:sp>
      <p:sp>
        <p:nvSpPr>
          <p:cNvPr id="31" name="Rectangle 30"/>
          <p:cNvSpPr>
            <a:spLocks noChangeArrowheads="1"/>
          </p:cNvSpPr>
          <p:nvPr/>
        </p:nvSpPr>
        <p:spPr bwMode="auto">
          <a:xfrm>
            <a:off x="108000" y="6454800"/>
            <a:ext cx="6418262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n-GB" sz="1200" dirty="0">
                <a:latin typeface="Candara"/>
                <a:cs typeface="Candara"/>
              </a:rPr>
              <a:t>Adapted from Hoffman M et al. Blood </a:t>
            </a:r>
            <a:r>
              <a:rPr lang="en-GB" sz="1200" dirty="0" err="1">
                <a:latin typeface="Candara"/>
                <a:cs typeface="Candara"/>
              </a:rPr>
              <a:t>Coag</a:t>
            </a:r>
            <a:r>
              <a:rPr lang="en-GB" sz="1200" dirty="0">
                <a:latin typeface="Candara"/>
                <a:cs typeface="Candara"/>
              </a:rPr>
              <a:t> </a:t>
            </a:r>
            <a:r>
              <a:rPr lang="en-GB" sz="1200" dirty="0" err="1">
                <a:latin typeface="Candara"/>
                <a:cs typeface="Candara"/>
              </a:rPr>
              <a:t>Fibrinol</a:t>
            </a:r>
            <a:r>
              <a:rPr lang="en-GB" sz="1200" dirty="0">
                <a:latin typeface="Candara"/>
                <a:cs typeface="Candara"/>
              </a:rPr>
              <a:t> 1998;9(</a:t>
            </a:r>
            <a:r>
              <a:rPr lang="en-GB" sz="1200" dirty="0" err="1">
                <a:latin typeface="Candara"/>
                <a:cs typeface="Candara"/>
              </a:rPr>
              <a:t>Suppl</a:t>
            </a:r>
            <a:r>
              <a:rPr lang="en-GB" sz="1200" dirty="0">
                <a:latin typeface="Candara"/>
                <a:cs typeface="Candara"/>
              </a:rPr>
              <a:t> 1):S61-S65.</a:t>
            </a:r>
          </a:p>
        </p:txBody>
      </p:sp>
      <p:sp>
        <p:nvSpPr>
          <p:cNvPr id="32" name="Rectangle 51"/>
          <p:cNvSpPr>
            <a:spLocks noGrp="1" noChangeArrowheads="1"/>
          </p:cNvSpPr>
          <p:nvPr>
            <p:ph type="title"/>
          </p:nvPr>
        </p:nvSpPr>
        <p:spPr>
          <a:xfrm>
            <a:off x="0" y="144714"/>
            <a:ext cx="9144000" cy="754677"/>
          </a:xfrm>
        </p:spPr>
        <p:txBody>
          <a:bodyPr/>
          <a:lstStyle/>
          <a:p>
            <a:r>
              <a:rPr lang="en-US" sz="4400" dirty="0"/>
              <a:t>Cell-based model - </a:t>
            </a:r>
            <a:r>
              <a:rPr lang="en-US" sz="4400" dirty="0" smtClean="0"/>
              <a:t>Initiation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996777255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8375"/>
            <a:ext cx="8229600" cy="1143000"/>
          </a:xfrm>
        </p:spPr>
        <p:txBody>
          <a:bodyPr>
            <a:normAutofit/>
          </a:bodyPr>
          <a:lstStyle/>
          <a:p>
            <a:r>
              <a:rPr lang="en-US" sz="6000" dirty="0" smtClean="0"/>
              <a:t>Outline</a:t>
            </a:r>
            <a:endParaRPr lang="en-US" sz="60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alphaModFix/>
            <a:duotone>
              <a:prstClr val="black"/>
              <a:schemeClr val="accent1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</p:pic>
    </p:spTree>
    <p:extLst>
      <p:ext uri="{BB962C8B-B14F-4D97-AF65-F5344CB8AC3E}">
        <p14:creationId xmlns:p14="http://schemas.microsoft.com/office/powerpoint/2010/main" val="1494286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Initiation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1400" dirty="0" err="1" smtClean="0"/>
              <a:t>FVIIa</a:t>
            </a:r>
            <a:r>
              <a:rPr lang="en-US" sz="1400" dirty="0" smtClean="0"/>
              <a:t>/TF complex</a:t>
            </a:r>
          </a:p>
          <a:p>
            <a:pPr lvl="1"/>
            <a:r>
              <a:rPr lang="en-US" sz="1400" dirty="0" smtClean="0"/>
              <a:t>Injury exposes TF in endothelium</a:t>
            </a:r>
          </a:p>
          <a:p>
            <a:pPr lvl="1"/>
            <a:r>
              <a:rPr lang="en-US" sz="1400" dirty="0" smtClean="0"/>
              <a:t>TF activates circulating FVII</a:t>
            </a:r>
          </a:p>
          <a:p>
            <a:pPr lvl="1"/>
            <a:r>
              <a:rPr lang="en-US" sz="1400" dirty="0" smtClean="0"/>
              <a:t>TF-</a:t>
            </a:r>
            <a:r>
              <a:rPr lang="en-US" sz="1400" dirty="0" err="1" smtClean="0"/>
              <a:t>FVIIa</a:t>
            </a:r>
            <a:r>
              <a:rPr lang="en-US" sz="1400" dirty="0" smtClean="0"/>
              <a:t> complex activates additional TF-FVII to TF-</a:t>
            </a:r>
            <a:r>
              <a:rPr lang="en-US" sz="1400" dirty="0" err="1" smtClean="0"/>
              <a:t>FVIIa</a:t>
            </a:r>
            <a:endParaRPr lang="en-US" sz="1400" dirty="0" smtClean="0"/>
          </a:p>
          <a:p>
            <a:r>
              <a:rPr lang="en-US" sz="1400" dirty="0" smtClean="0"/>
              <a:t>FX activation</a:t>
            </a:r>
          </a:p>
          <a:p>
            <a:pPr lvl="1"/>
            <a:r>
              <a:rPr lang="en-US" sz="1400" dirty="0" smtClean="0"/>
              <a:t>TF/</a:t>
            </a:r>
            <a:r>
              <a:rPr lang="en-US" sz="1400" dirty="0" err="1" smtClean="0"/>
              <a:t>FVIIa</a:t>
            </a:r>
            <a:r>
              <a:rPr lang="en-US" sz="1400" dirty="0" smtClean="0"/>
              <a:t> complex activates FX</a:t>
            </a:r>
          </a:p>
          <a:p>
            <a:pPr lvl="1"/>
            <a:r>
              <a:rPr lang="en-US" sz="1400" dirty="0" smtClean="0"/>
              <a:t>Freely circulating FXa is inactivated by TFAI</a:t>
            </a:r>
          </a:p>
          <a:p>
            <a:r>
              <a:rPr lang="en-US" sz="1400" dirty="0" smtClean="0"/>
              <a:t>FV activation</a:t>
            </a:r>
          </a:p>
          <a:p>
            <a:pPr lvl="1"/>
            <a:r>
              <a:rPr lang="en-US" sz="1400" dirty="0" smtClean="0"/>
              <a:t>TF/</a:t>
            </a:r>
            <a:r>
              <a:rPr lang="en-US" sz="1400" dirty="0" err="1" smtClean="0"/>
              <a:t>FVIIa</a:t>
            </a:r>
            <a:r>
              <a:rPr lang="en-US" sz="1400" dirty="0" smtClean="0"/>
              <a:t>/FXa complex activates </a:t>
            </a:r>
            <a:r>
              <a:rPr lang="en-US" sz="1400" dirty="0" err="1" smtClean="0"/>
              <a:t>FVa</a:t>
            </a:r>
            <a:r>
              <a:rPr lang="en-US" sz="1400" dirty="0" smtClean="0"/>
              <a:t>-very slow</a:t>
            </a:r>
          </a:p>
          <a:p>
            <a:pPr lvl="1"/>
            <a:r>
              <a:rPr lang="en-US" sz="1400" dirty="0" smtClean="0"/>
              <a:t>FXa/</a:t>
            </a:r>
            <a:r>
              <a:rPr lang="en-US" sz="1400" dirty="0" err="1" smtClean="0"/>
              <a:t>FVa</a:t>
            </a:r>
            <a:r>
              <a:rPr lang="en-US" sz="1400" dirty="0" smtClean="0"/>
              <a:t>/</a:t>
            </a:r>
            <a:r>
              <a:rPr lang="en-US" sz="1400" dirty="0" err="1" smtClean="0"/>
              <a:t>Ca</a:t>
            </a:r>
            <a:r>
              <a:rPr lang="en-US" sz="1400" dirty="0" smtClean="0"/>
              <a:t>++ form prothrombinase complex</a:t>
            </a:r>
          </a:p>
          <a:p>
            <a:pPr lvl="1"/>
            <a:r>
              <a:rPr lang="en-US" sz="1400" dirty="0" smtClean="0"/>
              <a:t>TAFI inactivates TF/</a:t>
            </a:r>
            <a:r>
              <a:rPr lang="en-US" sz="1400" dirty="0" err="1" smtClean="0"/>
              <a:t>FVIIa</a:t>
            </a:r>
            <a:r>
              <a:rPr lang="en-US" sz="1400" dirty="0" smtClean="0"/>
              <a:t>/FXa complex</a:t>
            </a:r>
          </a:p>
          <a:p>
            <a:r>
              <a:rPr lang="en-US" sz="1400" dirty="0" smtClean="0"/>
              <a:t>FIX activation</a:t>
            </a:r>
          </a:p>
          <a:p>
            <a:pPr lvl="1"/>
            <a:r>
              <a:rPr lang="en-US" sz="1400" dirty="0" smtClean="0"/>
              <a:t>TF/</a:t>
            </a:r>
            <a:r>
              <a:rPr lang="en-US" sz="1400" dirty="0" err="1" smtClean="0"/>
              <a:t>FVIIa</a:t>
            </a:r>
            <a:r>
              <a:rPr lang="en-US" sz="1400" dirty="0" smtClean="0"/>
              <a:t> complex activates FIX</a:t>
            </a:r>
          </a:p>
          <a:p>
            <a:pPr lvl="1"/>
            <a:r>
              <a:rPr lang="en-US" sz="1400" dirty="0" err="1" smtClean="0"/>
              <a:t>FIXa</a:t>
            </a:r>
            <a:r>
              <a:rPr lang="en-US" sz="1400" dirty="0" smtClean="0"/>
              <a:t> moves to the platelet surface, minimal TFAI inactivation</a:t>
            </a:r>
          </a:p>
          <a:p>
            <a:r>
              <a:rPr lang="en-US" sz="1400" dirty="0" smtClean="0"/>
              <a:t>Thrombin formation (small amounts)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4942860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Freeform 2"/>
          <p:cNvSpPr>
            <a:spLocks/>
          </p:cNvSpPr>
          <p:nvPr/>
        </p:nvSpPr>
        <p:spPr bwMode="auto">
          <a:xfrm>
            <a:off x="3157537" y="4743475"/>
            <a:ext cx="590550" cy="244475"/>
          </a:xfrm>
          <a:custGeom>
            <a:avLst/>
            <a:gdLst>
              <a:gd name="T0" fmla="*/ 2147483647 w 396"/>
              <a:gd name="T1" fmla="*/ 0 h 230"/>
              <a:gd name="T2" fmla="*/ 2147483647 w 396"/>
              <a:gd name="T3" fmla="*/ 2147483647 h 230"/>
              <a:gd name="T4" fmla="*/ 2147483647 w 396"/>
              <a:gd name="T5" fmla="*/ 2147483647 h 230"/>
              <a:gd name="T6" fmla="*/ 2147483647 w 396"/>
              <a:gd name="T7" fmla="*/ 2147483647 h 230"/>
              <a:gd name="T8" fmla="*/ 2147483647 w 396"/>
              <a:gd name="T9" fmla="*/ 2147483647 h 230"/>
              <a:gd name="T10" fmla="*/ 2147483647 w 396"/>
              <a:gd name="T11" fmla="*/ 2147483647 h 230"/>
              <a:gd name="T12" fmla="*/ 2147483647 w 396"/>
              <a:gd name="T13" fmla="*/ 2147483647 h 230"/>
              <a:gd name="T14" fmla="*/ 2147483647 w 396"/>
              <a:gd name="T15" fmla="*/ 2147483647 h 230"/>
              <a:gd name="T16" fmla="*/ 2147483647 w 396"/>
              <a:gd name="T17" fmla="*/ 2147483647 h 230"/>
              <a:gd name="T18" fmla="*/ 2147483647 w 396"/>
              <a:gd name="T19" fmla="*/ 2147483647 h 230"/>
              <a:gd name="T20" fmla="*/ 2147483647 w 396"/>
              <a:gd name="T21" fmla="*/ 2147483647 h 230"/>
              <a:gd name="T22" fmla="*/ 2147483647 w 396"/>
              <a:gd name="T23" fmla="*/ 2147483647 h 230"/>
              <a:gd name="T24" fmla="*/ 2147483647 w 396"/>
              <a:gd name="T25" fmla="*/ 2147483647 h 230"/>
              <a:gd name="T26" fmla="*/ 2147483647 w 396"/>
              <a:gd name="T27" fmla="*/ 2147483647 h 230"/>
              <a:gd name="T28" fmla="*/ 2147483647 w 396"/>
              <a:gd name="T29" fmla="*/ 2147483647 h 230"/>
              <a:gd name="T30" fmla="*/ 2147483647 w 396"/>
              <a:gd name="T31" fmla="*/ 2147483647 h 230"/>
              <a:gd name="T32" fmla="*/ 2147483647 w 396"/>
              <a:gd name="T33" fmla="*/ 2147483647 h 230"/>
              <a:gd name="T34" fmla="*/ 2147483647 w 396"/>
              <a:gd name="T35" fmla="*/ 2147483647 h 230"/>
              <a:gd name="T36" fmla="*/ 2147483647 w 396"/>
              <a:gd name="T37" fmla="*/ 2147483647 h 230"/>
              <a:gd name="T38" fmla="*/ 2147483647 w 396"/>
              <a:gd name="T39" fmla="*/ 2147483647 h 230"/>
              <a:gd name="T40" fmla="*/ 2147483647 w 396"/>
              <a:gd name="T41" fmla="*/ 2147483647 h 230"/>
              <a:gd name="T42" fmla="*/ 2147483647 w 396"/>
              <a:gd name="T43" fmla="*/ 2147483647 h 230"/>
              <a:gd name="T44" fmla="*/ 2147483647 w 396"/>
              <a:gd name="T45" fmla="*/ 2147483647 h 230"/>
              <a:gd name="T46" fmla="*/ 2147483647 w 396"/>
              <a:gd name="T47" fmla="*/ 2147483647 h 230"/>
              <a:gd name="T48" fmla="*/ 2147483647 w 396"/>
              <a:gd name="T49" fmla="*/ 2147483647 h 230"/>
              <a:gd name="T50" fmla="*/ 2147483647 w 396"/>
              <a:gd name="T51" fmla="*/ 2147483647 h 230"/>
              <a:gd name="T52" fmla="*/ 2147483647 w 396"/>
              <a:gd name="T53" fmla="*/ 2147483647 h 230"/>
              <a:gd name="T54" fmla="*/ 2147483647 w 396"/>
              <a:gd name="T55" fmla="*/ 2147483647 h 230"/>
              <a:gd name="T56" fmla="*/ 2147483647 w 396"/>
              <a:gd name="T57" fmla="*/ 2147483647 h 230"/>
              <a:gd name="T58" fmla="*/ 2147483647 w 396"/>
              <a:gd name="T59" fmla="*/ 2147483647 h 230"/>
              <a:gd name="T60" fmla="*/ 2147483647 w 396"/>
              <a:gd name="T61" fmla="*/ 2147483647 h 230"/>
              <a:gd name="T62" fmla="*/ 2147483647 w 396"/>
              <a:gd name="T63" fmla="*/ 2147483647 h 230"/>
              <a:gd name="T64" fmla="*/ 2147483647 w 396"/>
              <a:gd name="T65" fmla="*/ 2147483647 h 230"/>
              <a:gd name="T66" fmla="*/ 2147483647 w 396"/>
              <a:gd name="T67" fmla="*/ 2147483647 h 230"/>
              <a:gd name="T68" fmla="*/ 2147483647 w 396"/>
              <a:gd name="T69" fmla="*/ 2147483647 h 230"/>
              <a:gd name="T70" fmla="*/ 2147483647 w 396"/>
              <a:gd name="T71" fmla="*/ 2147483647 h 230"/>
              <a:gd name="T72" fmla="*/ 2147483647 w 396"/>
              <a:gd name="T73" fmla="*/ 2147483647 h 230"/>
              <a:gd name="T74" fmla="*/ 0 w 396"/>
              <a:gd name="T75" fmla="*/ 2147483647 h 230"/>
              <a:gd name="T76" fmla="*/ 0 w 396"/>
              <a:gd name="T77" fmla="*/ 2147483647 h 230"/>
              <a:gd name="T78" fmla="*/ 0 w 396"/>
              <a:gd name="T79" fmla="*/ 2147483647 h 230"/>
              <a:gd name="T80" fmla="*/ 0 w 396"/>
              <a:gd name="T81" fmla="*/ 2147483647 h 230"/>
              <a:gd name="T82" fmla="*/ 2147483647 w 396"/>
              <a:gd name="T83" fmla="*/ 2147483647 h 230"/>
              <a:gd name="T84" fmla="*/ 2147483647 w 396"/>
              <a:gd name="T85" fmla="*/ 2147483647 h 230"/>
              <a:gd name="T86" fmla="*/ 2147483647 w 396"/>
              <a:gd name="T87" fmla="*/ 2147483647 h 230"/>
              <a:gd name="T88" fmla="*/ 2147483647 w 396"/>
              <a:gd name="T89" fmla="*/ 2147483647 h 230"/>
              <a:gd name="T90" fmla="*/ 2147483647 w 396"/>
              <a:gd name="T91" fmla="*/ 2147483647 h 230"/>
              <a:gd name="T92" fmla="*/ 2147483647 w 396"/>
              <a:gd name="T93" fmla="*/ 2147483647 h 230"/>
              <a:gd name="T94" fmla="*/ 2147483647 w 396"/>
              <a:gd name="T95" fmla="*/ 2147483647 h 230"/>
              <a:gd name="T96" fmla="*/ 2147483647 w 396"/>
              <a:gd name="T97" fmla="*/ 2147483647 h 230"/>
              <a:gd name="T98" fmla="*/ 2147483647 w 396"/>
              <a:gd name="T99" fmla="*/ 2147483647 h 230"/>
              <a:gd name="T100" fmla="*/ 2147483647 w 396"/>
              <a:gd name="T101" fmla="*/ 2147483647 h 230"/>
              <a:gd name="T102" fmla="*/ 2147483647 w 396"/>
              <a:gd name="T103" fmla="*/ 0 h 230"/>
              <a:gd name="T104" fmla="*/ 2147483647 w 396"/>
              <a:gd name="T105" fmla="*/ 0 h 230"/>
              <a:gd name="T106" fmla="*/ 2147483647 w 396"/>
              <a:gd name="T107" fmla="*/ 0 h 230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w 396"/>
              <a:gd name="T163" fmla="*/ 0 h 230"/>
              <a:gd name="T164" fmla="*/ 396 w 396"/>
              <a:gd name="T165" fmla="*/ 230 h 230"/>
            </a:gdLst>
            <a:ahLst/>
            <a:cxnLst>
              <a:cxn ang="T108">
                <a:pos x="T0" y="T1"/>
              </a:cxn>
              <a:cxn ang="T109">
                <a:pos x="T2" y="T3"/>
              </a:cxn>
              <a:cxn ang="T110">
                <a:pos x="T4" y="T5"/>
              </a:cxn>
              <a:cxn ang="T111">
                <a:pos x="T6" y="T7"/>
              </a:cxn>
              <a:cxn ang="T112">
                <a:pos x="T8" y="T9"/>
              </a:cxn>
              <a:cxn ang="T113">
                <a:pos x="T10" y="T11"/>
              </a:cxn>
              <a:cxn ang="T114">
                <a:pos x="T12" y="T13"/>
              </a:cxn>
              <a:cxn ang="T115">
                <a:pos x="T14" y="T15"/>
              </a:cxn>
              <a:cxn ang="T116">
                <a:pos x="T16" y="T17"/>
              </a:cxn>
              <a:cxn ang="T117">
                <a:pos x="T18" y="T19"/>
              </a:cxn>
              <a:cxn ang="T118">
                <a:pos x="T20" y="T21"/>
              </a:cxn>
              <a:cxn ang="T119">
                <a:pos x="T22" y="T23"/>
              </a:cxn>
              <a:cxn ang="T120">
                <a:pos x="T24" y="T25"/>
              </a:cxn>
              <a:cxn ang="T121">
                <a:pos x="T26" y="T27"/>
              </a:cxn>
              <a:cxn ang="T122">
                <a:pos x="T28" y="T29"/>
              </a:cxn>
              <a:cxn ang="T123">
                <a:pos x="T30" y="T31"/>
              </a:cxn>
              <a:cxn ang="T124">
                <a:pos x="T32" y="T33"/>
              </a:cxn>
              <a:cxn ang="T125">
                <a:pos x="T34" y="T35"/>
              </a:cxn>
              <a:cxn ang="T126">
                <a:pos x="T36" y="T37"/>
              </a:cxn>
              <a:cxn ang="T127">
                <a:pos x="T38" y="T39"/>
              </a:cxn>
              <a:cxn ang="T128">
                <a:pos x="T40" y="T41"/>
              </a:cxn>
              <a:cxn ang="T129">
                <a:pos x="T42" y="T43"/>
              </a:cxn>
              <a:cxn ang="T130">
                <a:pos x="T44" y="T45"/>
              </a:cxn>
              <a:cxn ang="T131">
                <a:pos x="T46" y="T47"/>
              </a:cxn>
              <a:cxn ang="T132">
                <a:pos x="T48" y="T49"/>
              </a:cxn>
              <a:cxn ang="T133">
                <a:pos x="T50" y="T51"/>
              </a:cxn>
              <a:cxn ang="T134">
                <a:pos x="T52" y="T53"/>
              </a:cxn>
              <a:cxn ang="T135">
                <a:pos x="T54" y="T55"/>
              </a:cxn>
              <a:cxn ang="T136">
                <a:pos x="T56" y="T57"/>
              </a:cxn>
              <a:cxn ang="T137">
                <a:pos x="T58" y="T59"/>
              </a:cxn>
              <a:cxn ang="T138">
                <a:pos x="T60" y="T61"/>
              </a:cxn>
              <a:cxn ang="T139">
                <a:pos x="T62" y="T63"/>
              </a:cxn>
              <a:cxn ang="T140">
                <a:pos x="T64" y="T65"/>
              </a:cxn>
              <a:cxn ang="T141">
                <a:pos x="T66" y="T67"/>
              </a:cxn>
              <a:cxn ang="T142">
                <a:pos x="T68" y="T69"/>
              </a:cxn>
              <a:cxn ang="T143">
                <a:pos x="T70" y="T71"/>
              </a:cxn>
              <a:cxn ang="T144">
                <a:pos x="T72" y="T73"/>
              </a:cxn>
              <a:cxn ang="T145">
                <a:pos x="T74" y="T75"/>
              </a:cxn>
              <a:cxn ang="T146">
                <a:pos x="T76" y="T77"/>
              </a:cxn>
              <a:cxn ang="T147">
                <a:pos x="T78" y="T79"/>
              </a:cxn>
              <a:cxn ang="T148">
                <a:pos x="T80" y="T81"/>
              </a:cxn>
              <a:cxn ang="T149">
                <a:pos x="T82" y="T83"/>
              </a:cxn>
              <a:cxn ang="T150">
                <a:pos x="T84" y="T85"/>
              </a:cxn>
              <a:cxn ang="T151">
                <a:pos x="T86" y="T87"/>
              </a:cxn>
              <a:cxn ang="T152">
                <a:pos x="T88" y="T89"/>
              </a:cxn>
              <a:cxn ang="T153">
                <a:pos x="T90" y="T91"/>
              </a:cxn>
              <a:cxn ang="T154">
                <a:pos x="T92" y="T93"/>
              </a:cxn>
              <a:cxn ang="T155">
                <a:pos x="T94" y="T95"/>
              </a:cxn>
              <a:cxn ang="T156">
                <a:pos x="T96" y="T97"/>
              </a:cxn>
              <a:cxn ang="T157">
                <a:pos x="T98" y="T99"/>
              </a:cxn>
              <a:cxn ang="T158">
                <a:pos x="T100" y="T101"/>
              </a:cxn>
              <a:cxn ang="T159">
                <a:pos x="T102" y="T103"/>
              </a:cxn>
              <a:cxn ang="T160">
                <a:pos x="T104" y="T105"/>
              </a:cxn>
              <a:cxn ang="T161">
                <a:pos x="T106" y="T107"/>
              </a:cxn>
            </a:cxnLst>
            <a:rect l="T162" t="T163" r="T164" b="T165"/>
            <a:pathLst>
              <a:path w="396" h="230">
                <a:moveTo>
                  <a:pt x="337" y="0"/>
                </a:moveTo>
                <a:lnTo>
                  <a:pt x="345" y="1"/>
                </a:lnTo>
                <a:lnTo>
                  <a:pt x="353" y="2"/>
                </a:lnTo>
                <a:lnTo>
                  <a:pt x="360" y="5"/>
                </a:lnTo>
                <a:lnTo>
                  <a:pt x="366" y="8"/>
                </a:lnTo>
                <a:lnTo>
                  <a:pt x="372" y="12"/>
                </a:lnTo>
                <a:lnTo>
                  <a:pt x="378" y="17"/>
                </a:lnTo>
                <a:lnTo>
                  <a:pt x="383" y="22"/>
                </a:lnTo>
                <a:lnTo>
                  <a:pt x="387" y="29"/>
                </a:lnTo>
                <a:lnTo>
                  <a:pt x="390" y="35"/>
                </a:lnTo>
                <a:lnTo>
                  <a:pt x="393" y="42"/>
                </a:lnTo>
                <a:lnTo>
                  <a:pt x="394" y="50"/>
                </a:lnTo>
                <a:lnTo>
                  <a:pt x="395" y="57"/>
                </a:lnTo>
                <a:lnTo>
                  <a:pt x="395" y="172"/>
                </a:lnTo>
                <a:lnTo>
                  <a:pt x="394" y="179"/>
                </a:lnTo>
                <a:lnTo>
                  <a:pt x="393" y="187"/>
                </a:lnTo>
                <a:lnTo>
                  <a:pt x="390" y="194"/>
                </a:lnTo>
                <a:lnTo>
                  <a:pt x="387" y="200"/>
                </a:lnTo>
                <a:lnTo>
                  <a:pt x="383" y="207"/>
                </a:lnTo>
                <a:lnTo>
                  <a:pt x="378" y="212"/>
                </a:lnTo>
                <a:lnTo>
                  <a:pt x="372" y="217"/>
                </a:lnTo>
                <a:lnTo>
                  <a:pt x="366" y="221"/>
                </a:lnTo>
                <a:lnTo>
                  <a:pt x="360" y="224"/>
                </a:lnTo>
                <a:lnTo>
                  <a:pt x="353" y="227"/>
                </a:lnTo>
                <a:lnTo>
                  <a:pt x="345" y="228"/>
                </a:lnTo>
                <a:lnTo>
                  <a:pt x="337" y="229"/>
                </a:lnTo>
                <a:lnTo>
                  <a:pt x="57" y="229"/>
                </a:lnTo>
                <a:lnTo>
                  <a:pt x="49" y="228"/>
                </a:lnTo>
                <a:lnTo>
                  <a:pt x="41" y="227"/>
                </a:lnTo>
                <a:lnTo>
                  <a:pt x="34" y="224"/>
                </a:lnTo>
                <a:lnTo>
                  <a:pt x="28" y="221"/>
                </a:lnTo>
                <a:lnTo>
                  <a:pt x="22" y="217"/>
                </a:lnTo>
                <a:lnTo>
                  <a:pt x="16" y="212"/>
                </a:lnTo>
                <a:lnTo>
                  <a:pt x="11" y="207"/>
                </a:lnTo>
                <a:lnTo>
                  <a:pt x="7" y="200"/>
                </a:lnTo>
                <a:lnTo>
                  <a:pt x="4" y="194"/>
                </a:lnTo>
                <a:lnTo>
                  <a:pt x="2" y="187"/>
                </a:lnTo>
                <a:lnTo>
                  <a:pt x="0" y="179"/>
                </a:lnTo>
                <a:lnTo>
                  <a:pt x="0" y="172"/>
                </a:lnTo>
                <a:lnTo>
                  <a:pt x="0" y="57"/>
                </a:lnTo>
                <a:lnTo>
                  <a:pt x="0" y="50"/>
                </a:lnTo>
                <a:lnTo>
                  <a:pt x="2" y="42"/>
                </a:lnTo>
                <a:lnTo>
                  <a:pt x="4" y="35"/>
                </a:lnTo>
                <a:lnTo>
                  <a:pt x="7" y="29"/>
                </a:lnTo>
                <a:lnTo>
                  <a:pt x="11" y="22"/>
                </a:lnTo>
                <a:lnTo>
                  <a:pt x="16" y="17"/>
                </a:lnTo>
                <a:lnTo>
                  <a:pt x="22" y="12"/>
                </a:lnTo>
                <a:lnTo>
                  <a:pt x="28" y="8"/>
                </a:lnTo>
                <a:lnTo>
                  <a:pt x="34" y="5"/>
                </a:lnTo>
                <a:lnTo>
                  <a:pt x="41" y="2"/>
                </a:lnTo>
                <a:lnTo>
                  <a:pt x="49" y="1"/>
                </a:lnTo>
                <a:lnTo>
                  <a:pt x="57" y="0"/>
                </a:lnTo>
                <a:lnTo>
                  <a:pt x="337" y="0"/>
                </a:lnTo>
              </a:path>
            </a:pathLst>
          </a:custGeom>
          <a:solidFill>
            <a:srgbClr val="0000FF"/>
          </a:solidFill>
          <a:ln w="9525" cap="rnd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GB"/>
          </a:p>
        </p:txBody>
      </p:sp>
      <p:sp>
        <p:nvSpPr>
          <p:cNvPr id="40963" name="Freeform 3"/>
          <p:cNvSpPr>
            <a:spLocks/>
          </p:cNvSpPr>
          <p:nvPr/>
        </p:nvSpPr>
        <p:spPr bwMode="auto">
          <a:xfrm>
            <a:off x="2457450" y="5227662"/>
            <a:ext cx="2935287" cy="1009650"/>
          </a:xfrm>
          <a:custGeom>
            <a:avLst/>
            <a:gdLst>
              <a:gd name="T0" fmla="*/ 2147483647 w 1970"/>
              <a:gd name="T1" fmla="*/ 2147483647 h 678"/>
              <a:gd name="T2" fmla="*/ 2147483647 w 1970"/>
              <a:gd name="T3" fmla="*/ 2147483647 h 678"/>
              <a:gd name="T4" fmla="*/ 2147483647 w 1970"/>
              <a:gd name="T5" fmla="*/ 2147483647 h 678"/>
              <a:gd name="T6" fmla="*/ 2147483647 w 1970"/>
              <a:gd name="T7" fmla="*/ 2147483647 h 678"/>
              <a:gd name="T8" fmla="*/ 2147483647 w 1970"/>
              <a:gd name="T9" fmla="*/ 2147483647 h 678"/>
              <a:gd name="T10" fmla="*/ 2147483647 w 1970"/>
              <a:gd name="T11" fmla="*/ 2147483647 h 678"/>
              <a:gd name="T12" fmla="*/ 2147483647 w 1970"/>
              <a:gd name="T13" fmla="*/ 2147483647 h 678"/>
              <a:gd name="T14" fmla="*/ 2147483647 w 1970"/>
              <a:gd name="T15" fmla="*/ 2147483647 h 678"/>
              <a:gd name="T16" fmla="*/ 2147483647 w 1970"/>
              <a:gd name="T17" fmla="*/ 2147483647 h 678"/>
              <a:gd name="T18" fmla="*/ 2147483647 w 1970"/>
              <a:gd name="T19" fmla="*/ 2147483647 h 678"/>
              <a:gd name="T20" fmla="*/ 2147483647 w 1970"/>
              <a:gd name="T21" fmla="*/ 0 h 678"/>
              <a:gd name="T22" fmla="*/ 2147483647 w 1970"/>
              <a:gd name="T23" fmla="*/ 2147483647 h 678"/>
              <a:gd name="T24" fmla="*/ 2147483647 w 1970"/>
              <a:gd name="T25" fmla="*/ 2147483647 h 678"/>
              <a:gd name="T26" fmla="*/ 2147483647 w 1970"/>
              <a:gd name="T27" fmla="*/ 2147483647 h 678"/>
              <a:gd name="T28" fmla="*/ 2147483647 w 1970"/>
              <a:gd name="T29" fmla="*/ 2147483647 h 678"/>
              <a:gd name="T30" fmla="*/ 2147483647 w 1970"/>
              <a:gd name="T31" fmla="*/ 2147483647 h 678"/>
              <a:gd name="T32" fmla="*/ 2147483647 w 1970"/>
              <a:gd name="T33" fmla="*/ 2147483647 h 678"/>
              <a:gd name="T34" fmla="*/ 2147483647 w 1970"/>
              <a:gd name="T35" fmla="*/ 2147483647 h 678"/>
              <a:gd name="T36" fmla="*/ 2147483647 w 1970"/>
              <a:gd name="T37" fmla="*/ 2147483647 h 678"/>
              <a:gd name="T38" fmla="*/ 2147483647 w 1970"/>
              <a:gd name="T39" fmla="*/ 2147483647 h 678"/>
              <a:gd name="T40" fmla="*/ 2147483647 w 1970"/>
              <a:gd name="T41" fmla="*/ 2147483647 h 678"/>
              <a:gd name="T42" fmla="*/ 2147483647 w 1970"/>
              <a:gd name="T43" fmla="*/ 2147483647 h 678"/>
              <a:gd name="T44" fmla="*/ 2147483647 w 1970"/>
              <a:gd name="T45" fmla="*/ 2147483647 h 678"/>
              <a:gd name="T46" fmla="*/ 2147483647 w 1970"/>
              <a:gd name="T47" fmla="*/ 2147483647 h 678"/>
              <a:gd name="T48" fmla="*/ 2147483647 w 1970"/>
              <a:gd name="T49" fmla="*/ 2147483647 h 678"/>
              <a:gd name="T50" fmla="*/ 2147483647 w 1970"/>
              <a:gd name="T51" fmla="*/ 2147483647 h 678"/>
              <a:gd name="T52" fmla="*/ 2147483647 w 1970"/>
              <a:gd name="T53" fmla="*/ 2147483647 h 678"/>
              <a:gd name="T54" fmla="*/ 2147483647 w 1970"/>
              <a:gd name="T55" fmla="*/ 2147483647 h 678"/>
              <a:gd name="T56" fmla="*/ 2147483647 w 1970"/>
              <a:gd name="T57" fmla="*/ 2147483647 h 678"/>
              <a:gd name="T58" fmla="*/ 2147483647 w 1970"/>
              <a:gd name="T59" fmla="*/ 2147483647 h 678"/>
              <a:gd name="T60" fmla="*/ 2147483647 w 1970"/>
              <a:gd name="T61" fmla="*/ 2147483647 h 678"/>
              <a:gd name="T62" fmla="*/ 2147483647 w 1970"/>
              <a:gd name="T63" fmla="*/ 2147483647 h 678"/>
              <a:gd name="T64" fmla="*/ 2147483647 w 1970"/>
              <a:gd name="T65" fmla="*/ 2147483647 h 678"/>
              <a:gd name="T66" fmla="*/ 2147483647 w 1970"/>
              <a:gd name="T67" fmla="*/ 2147483647 h 678"/>
              <a:gd name="T68" fmla="*/ 2147483647 w 1970"/>
              <a:gd name="T69" fmla="*/ 2147483647 h 678"/>
              <a:gd name="T70" fmla="*/ 2147483647 w 1970"/>
              <a:gd name="T71" fmla="*/ 2147483647 h 678"/>
              <a:gd name="T72" fmla="*/ 2147483647 w 1970"/>
              <a:gd name="T73" fmla="*/ 2147483647 h 678"/>
              <a:gd name="T74" fmla="*/ 2147483647 w 1970"/>
              <a:gd name="T75" fmla="*/ 2147483647 h 678"/>
              <a:gd name="T76" fmla="*/ 2147483647 w 1970"/>
              <a:gd name="T77" fmla="*/ 2147483647 h 678"/>
              <a:gd name="T78" fmla="*/ 2147483647 w 1970"/>
              <a:gd name="T79" fmla="*/ 2147483647 h 678"/>
              <a:gd name="T80" fmla="*/ 2147483647 w 1970"/>
              <a:gd name="T81" fmla="*/ 2147483647 h 678"/>
              <a:gd name="T82" fmla="*/ 2147483647 w 1970"/>
              <a:gd name="T83" fmla="*/ 2147483647 h 678"/>
              <a:gd name="T84" fmla="*/ 2147483647 w 1970"/>
              <a:gd name="T85" fmla="*/ 2147483647 h 678"/>
              <a:gd name="T86" fmla="*/ 2147483647 w 1970"/>
              <a:gd name="T87" fmla="*/ 2147483647 h 678"/>
              <a:gd name="T88" fmla="*/ 2147483647 w 1970"/>
              <a:gd name="T89" fmla="*/ 2147483647 h 678"/>
              <a:gd name="T90" fmla="*/ 2147483647 w 1970"/>
              <a:gd name="T91" fmla="*/ 2147483647 h 678"/>
              <a:gd name="T92" fmla="*/ 2147483647 w 1970"/>
              <a:gd name="T93" fmla="*/ 2147483647 h 678"/>
              <a:gd name="T94" fmla="*/ 2147483647 w 1970"/>
              <a:gd name="T95" fmla="*/ 2147483647 h 678"/>
              <a:gd name="T96" fmla="*/ 2147483647 w 1970"/>
              <a:gd name="T97" fmla="*/ 2147483647 h 678"/>
              <a:gd name="T98" fmla="*/ 2147483647 w 1970"/>
              <a:gd name="T99" fmla="*/ 2147483647 h 678"/>
              <a:gd name="T100" fmla="*/ 2147483647 w 1970"/>
              <a:gd name="T101" fmla="*/ 2147483647 h 678"/>
              <a:gd name="T102" fmla="*/ 2147483647 w 1970"/>
              <a:gd name="T103" fmla="*/ 2147483647 h 678"/>
              <a:gd name="T104" fmla="*/ 2147483647 w 1970"/>
              <a:gd name="T105" fmla="*/ 2147483647 h 678"/>
              <a:gd name="T106" fmla="*/ 2147483647 w 1970"/>
              <a:gd name="T107" fmla="*/ 2147483647 h 678"/>
              <a:gd name="T108" fmla="*/ 2147483647 w 1970"/>
              <a:gd name="T109" fmla="*/ 2147483647 h 678"/>
              <a:gd name="T110" fmla="*/ 2147483647 w 1970"/>
              <a:gd name="T111" fmla="*/ 2147483647 h 678"/>
              <a:gd name="T112" fmla="*/ 2147483647 w 1970"/>
              <a:gd name="T113" fmla="*/ 2147483647 h 678"/>
              <a:gd name="T114" fmla="*/ 2147483647 w 1970"/>
              <a:gd name="T115" fmla="*/ 2147483647 h 678"/>
              <a:gd name="T116" fmla="*/ 2147483647 w 1970"/>
              <a:gd name="T117" fmla="*/ 2147483647 h 678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w 1970"/>
              <a:gd name="T178" fmla="*/ 0 h 678"/>
              <a:gd name="T179" fmla="*/ 1970 w 1970"/>
              <a:gd name="T180" fmla="*/ 678 h 678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T177" t="T178" r="T179" b="T180"/>
            <a:pathLst>
              <a:path w="1970" h="678">
                <a:moveTo>
                  <a:pt x="66" y="341"/>
                </a:moveTo>
                <a:lnTo>
                  <a:pt x="71" y="336"/>
                </a:lnTo>
                <a:lnTo>
                  <a:pt x="76" y="331"/>
                </a:lnTo>
                <a:lnTo>
                  <a:pt x="82" y="325"/>
                </a:lnTo>
                <a:lnTo>
                  <a:pt x="87" y="320"/>
                </a:lnTo>
                <a:lnTo>
                  <a:pt x="92" y="315"/>
                </a:lnTo>
                <a:lnTo>
                  <a:pt x="97" y="310"/>
                </a:lnTo>
                <a:lnTo>
                  <a:pt x="102" y="304"/>
                </a:lnTo>
                <a:lnTo>
                  <a:pt x="107" y="299"/>
                </a:lnTo>
                <a:lnTo>
                  <a:pt x="113" y="294"/>
                </a:lnTo>
                <a:lnTo>
                  <a:pt x="118" y="289"/>
                </a:lnTo>
                <a:lnTo>
                  <a:pt x="123" y="284"/>
                </a:lnTo>
                <a:lnTo>
                  <a:pt x="128" y="279"/>
                </a:lnTo>
                <a:lnTo>
                  <a:pt x="134" y="274"/>
                </a:lnTo>
                <a:lnTo>
                  <a:pt x="139" y="270"/>
                </a:lnTo>
                <a:lnTo>
                  <a:pt x="145" y="265"/>
                </a:lnTo>
                <a:lnTo>
                  <a:pt x="150" y="260"/>
                </a:lnTo>
                <a:lnTo>
                  <a:pt x="155" y="255"/>
                </a:lnTo>
                <a:lnTo>
                  <a:pt x="161" y="251"/>
                </a:lnTo>
                <a:lnTo>
                  <a:pt x="166" y="246"/>
                </a:lnTo>
                <a:lnTo>
                  <a:pt x="172" y="241"/>
                </a:lnTo>
                <a:lnTo>
                  <a:pt x="177" y="237"/>
                </a:lnTo>
                <a:lnTo>
                  <a:pt x="183" y="232"/>
                </a:lnTo>
                <a:lnTo>
                  <a:pt x="188" y="228"/>
                </a:lnTo>
                <a:lnTo>
                  <a:pt x="194" y="223"/>
                </a:lnTo>
                <a:lnTo>
                  <a:pt x="200" y="219"/>
                </a:lnTo>
                <a:lnTo>
                  <a:pt x="205" y="215"/>
                </a:lnTo>
                <a:lnTo>
                  <a:pt x="211" y="210"/>
                </a:lnTo>
                <a:lnTo>
                  <a:pt x="216" y="206"/>
                </a:lnTo>
                <a:lnTo>
                  <a:pt x="222" y="202"/>
                </a:lnTo>
                <a:lnTo>
                  <a:pt x="228" y="198"/>
                </a:lnTo>
                <a:lnTo>
                  <a:pt x="234" y="194"/>
                </a:lnTo>
                <a:lnTo>
                  <a:pt x="239" y="190"/>
                </a:lnTo>
                <a:lnTo>
                  <a:pt x="245" y="186"/>
                </a:lnTo>
                <a:lnTo>
                  <a:pt x="251" y="182"/>
                </a:lnTo>
                <a:lnTo>
                  <a:pt x="257" y="178"/>
                </a:lnTo>
                <a:lnTo>
                  <a:pt x="263" y="174"/>
                </a:lnTo>
                <a:lnTo>
                  <a:pt x="268" y="170"/>
                </a:lnTo>
                <a:lnTo>
                  <a:pt x="274" y="166"/>
                </a:lnTo>
                <a:lnTo>
                  <a:pt x="280" y="162"/>
                </a:lnTo>
                <a:lnTo>
                  <a:pt x="286" y="158"/>
                </a:lnTo>
                <a:lnTo>
                  <a:pt x="292" y="155"/>
                </a:lnTo>
                <a:lnTo>
                  <a:pt x="298" y="151"/>
                </a:lnTo>
                <a:lnTo>
                  <a:pt x="304" y="147"/>
                </a:lnTo>
                <a:lnTo>
                  <a:pt x="310" y="144"/>
                </a:lnTo>
                <a:lnTo>
                  <a:pt x="316" y="140"/>
                </a:lnTo>
                <a:lnTo>
                  <a:pt x="322" y="137"/>
                </a:lnTo>
                <a:lnTo>
                  <a:pt x="328" y="133"/>
                </a:lnTo>
                <a:lnTo>
                  <a:pt x="334" y="130"/>
                </a:lnTo>
                <a:lnTo>
                  <a:pt x="341" y="127"/>
                </a:lnTo>
                <a:lnTo>
                  <a:pt x="347" y="123"/>
                </a:lnTo>
                <a:lnTo>
                  <a:pt x="353" y="120"/>
                </a:lnTo>
                <a:lnTo>
                  <a:pt x="359" y="117"/>
                </a:lnTo>
                <a:lnTo>
                  <a:pt x="365" y="114"/>
                </a:lnTo>
                <a:lnTo>
                  <a:pt x="371" y="111"/>
                </a:lnTo>
                <a:lnTo>
                  <a:pt x="378" y="107"/>
                </a:lnTo>
                <a:lnTo>
                  <a:pt x="384" y="104"/>
                </a:lnTo>
                <a:lnTo>
                  <a:pt x="390" y="101"/>
                </a:lnTo>
                <a:lnTo>
                  <a:pt x="397" y="98"/>
                </a:lnTo>
                <a:lnTo>
                  <a:pt x="403" y="95"/>
                </a:lnTo>
                <a:lnTo>
                  <a:pt x="409" y="93"/>
                </a:lnTo>
                <a:lnTo>
                  <a:pt x="416" y="90"/>
                </a:lnTo>
                <a:lnTo>
                  <a:pt x="422" y="87"/>
                </a:lnTo>
                <a:lnTo>
                  <a:pt x="429" y="84"/>
                </a:lnTo>
                <a:lnTo>
                  <a:pt x="435" y="81"/>
                </a:lnTo>
                <a:lnTo>
                  <a:pt x="442" y="79"/>
                </a:lnTo>
                <a:lnTo>
                  <a:pt x="448" y="76"/>
                </a:lnTo>
                <a:lnTo>
                  <a:pt x="455" y="74"/>
                </a:lnTo>
                <a:lnTo>
                  <a:pt x="461" y="71"/>
                </a:lnTo>
                <a:lnTo>
                  <a:pt x="468" y="68"/>
                </a:lnTo>
                <a:lnTo>
                  <a:pt x="474" y="66"/>
                </a:lnTo>
                <a:lnTo>
                  <a:pt x="481" y="64"/>
                </a:lnTo>
                <a:lnTo>
                  <a:pt x="488" y="61"/>
                </a:lnTo>
                <a:lnTo>
                  <a:pt x="494" y="59"/>
                </a:lnTo>
                <a:lnTo>
                  <a:pt x="501" y="57"/>
                </a:lnTo>
                <a:lnTo>
                  <a:pt x="508" y="54"/>
                </a:lnTo>
                <a:lnTo>
                  <a:pt x="514" y="52"/>
                </a:lnTo>
                <a:lnTo>
                  <a:pt x="521" y="50"/>
                </a:lnTo>
                <a:lnTo>
                  <a:pt x="528" y="48"/>
                </a:lnTo>
                <a:lnTo>
                  <a:pt x="535" y="46"/>
                </a:lnTo>
                <a:lnTo>
                  <a:pt x="541" y="44"/>
                </a:lnTo>
                <a:lnTo>
                  <a:pt x="548" y="42"/>
                </a:lnTo>
                <a:lnTo>
                  <a:pt x="555" y="40"/>
                </a:lnTo>
                <a:lnTo>
                  <a:pt x="562" y="38"/>
                </a:lnTo>
                <a:lnTo>
                  <a:pt x="569" y="36"/>
                </a:lnTo>
                <a:lnTo>
                  <a:pt x="576" y="34"/>
                </a:lnTo>
                <a:lnTo>
                  <a:pt x="583" y="32"/>
                </a:lnTo>
                <a:lnTo>
                  <a:pt x="590" y="31"/>
                </a:lnTo>
                <a:lnTo>
                  <a:pt x="597" y="29"/>
                </a:lnTo>
                <a:lnTo>
                  <a:pt x="604" y="27"/>
                </a:lnTo>
                <a:lnTo>
                  <a:pt x="611" y="26"/>
                </a:lnTo>
                <a:lnTo>
                  <a:pt x="618" y="24"/>
                </a:lnTo>
                <a:lnTo>
                  <a:pt x="625" y="23"/>
                </a:lnTo>
                <a:lnTo>
                  <a:pt x="632" y="21"/>
                </a:lnTo>
                <a:lnTo>
                  <a:pt x="639" y="20"/>
                </a:lnTo>
                <a:lnTo>
                  <a:pt x="646" y="18"/>
                </a:lnTo>
                <a:lnTo>
                  <a:pt x="653" y="17"/>
                </a:lnTo>
                <a:lnTo>
                  <a:pt x="661" y="16"/>
                </a:lnTo>
                <a:lnTo>
                  <a:pt x="668" y="14"/>
                </a:lnTo>
                <a:lnTo>
                  <a:pt x="675" y="13"/>
                </a:lnTo>
                <a:lnTo>
                  <a:pt x="682" y="12"/>
                </a:lnTo>
                <a:lnTo>
                  <a:pt x="690" y="11"/>
                </a:lnTo>
                <a:lnTo>
                  <a:pt x="697" y="10"/>
                </a:lnTo>
                <a:lnTo>
                  <a:pt x="704" y="9"/>
                </a:lnTo>
                <a:lnTo>
                  <a:pt x="712" y="8"/>
                </a:lnTo>
                <a:lnTo>
                  <a:pt x="719" y="7"/>
                </a:lnTo>
                <a:lnTo>
                  <a:pt x="726" y="6"/>
                </a:lnTo>
                <a:lnTo>
                  <a:pt x="734" y="5"/>
                </a:lnTo>
                <a:lnTo>
                  <a:pt x="741" y="4"/>
                </a:lnTo>
                <a:lnTo>
                  <a:pt x="747" y="3"/>
                </a:lnTo>
                <a:lnTo>
                  <a:pt x="753" y="3"/>
                </a:lnTo>
                <a:lnTo>
                  <a:pt x="760" y="2"/>
                </a:lnTo>
                <a:lnTo>
                  <a:pt x="766" y="2"/>
                </a:lnTo>
                <a:lnTo>
                  <a:pt x="772" y="1"/>
                </a:lnTo>
                <a:lnTo>
                  <a:pt x="779" y="1"/>
                </a:lnTo>
                <a:lnTo>
                  <a:pt x="785" y="1"/>
                </a:lnTo>
                <a:lnTo>
                  <a:pt x="792" y="0"/>
                </a:lnTo>
                <a:lnTo>
                  <a:pt x="799" y="0"/>
                </a:lnTo>
                <a:lnTo>
                  <a:pt x="805" y="0"/>
                </a:lnTo>
                <a:lnTo>
                  <a:pt x="812" y="0"/>
                </a:lnTo>
                <a:lnTo>
                  <a:pt x="819" y="0"/>
                </a:lnTo>
                <a:lnTo>
                  <a:pt x="826" y="0"/>
                </a:lnTo>
                <a:lnTo>
                  <a:pt x="833" y="0"/>
                </a:lnTo>
                <a:lnTo>
                  <a:pt x="840" y="0"/>
                </a:lnTo>
                <a:lnTo>
                  <a:pt x="847" y="1"/>
                </a:lnTo>
                <a:lnTo>
                  <a:pt x="854" y="1"/>
                </a:lnTo>
                <a:lnTo>
                  <a:pt x="861" y="1"/>
                </a:lnTo>
                <a:lnTo>
                  <a:pt x="868" y="1"/>
                </a:lnTo>
                <a:lnTo>
                  <a:pt x="875" y="2"/>
                </a:lnTo>
                <a:lnTo>
                  <a:pt x="882" y="2"/>
                </a:lnTo>
                <a:lnTo>
                  <a:pt x="890" y="3"/>
                </a:lnTo>
                <a:lnTo>
                  <a:pt x="897" y="3"/>
                </a:lnTo>
                <a:lnTo>
                  <a:pt x="904" y="4"/>
                </a:lnTo>
                <a:lnTo>
                  <a:pt x="912" y="5"/>
                </a:lnTo>
                <a:lnTo>
                  <a:pt x="919" y="5"/>
                </a:lnTo>
                <a:lnTo>
                  <a:pt x="927" y="6"/>
                </a:lnTo>
                <a:lnTo>
                  <a:pt x="934" y="7"/>
                </a:lnTo>
                <a:lnTo>
                  <a:pt x="942" y="8"/>
                </a:lnTo>
                <a:lnTo>
                  <a:pt x="950" y="8"/>
                </a:lnTo>
                <a:lnTo>
                  <a:pt x="957" y="9"/>
                </a:lnTo>
                <a:lnTo>
                  <a:pt x="965" y="10"/>
                </a:lnTo>
                <a:lnTo>
                  <a:pt x="973" y="11"/>
                </a:lnTo>
                <a:lnTo>
                  <a:pt x="980" y="12"/>
                </a:lnTo>
                <a:lnTo>
                  <a:pt x="988" y="13"/>
                </a:lnTo>
                <a:lnTo>
                  <a:pt x="996" y="14"/>
                </a:lnTo>
                <a:lnTo>
                  <a:pt x="1004" y="15"/>
                </a:lnTo>
                <a:lnTo>
                  <a:pt x="1012" y="16"/>
                </a:lnTo>
                <a:lnTo>
                  <a:pt x="1019" y="18"/>
                </a:lnTo>
                <a:lnTo>
                  <a:pt x="1027" y="19"/>
                </a:lnTo>
                <a:lnTo>
                  <a:pt x="1035" y="20"/>
                </a:lnTo>
                <a:lnTo>
                  <a:pt x="1043" y="21"/>
                </a:lnTo>
                <a:lnTo>
                  <a:pt x="1051" y="23"/>
                </a:lnTo>
                <a:lnTo>
                  <a:pt x="1059" y="24"/>
                </a:lnTo>
                <a:lnTo>
                  <a:pt x="1067" y="25"/>
                </a:lnTo>
                <a:lnTo>
                  <a:pt x="1075" y="27"/>
                </a:lnTo>
                <a:lnTo>
                  <a:pt x="1083" y="28"/>
                </a:lnTo>
                <a:lnTo>
                  <a:pt x="1091" y="29"/>
                </a:lnTo>
                <a:lnTo>
                  <a:pt x="1099" y="31"/>
                </a:lnTo>
                <a:lnTo>
                  <a:pt x="1107" y="32"/>
                </a:lnTo>
                <a:lnTo>
                  <a:pt x="1115" y="34"/>
                </a:lnTo>
                <a:lnTo>
                  <a:pt x="1123" y="35"/>
                </a:lnTo>
                <a:lnTo>
                  <a:pt x="1131" y="37"/>
                </a:lnTo>
                <a:lnTo>
                  <a:pt x="1139" y="38"/>
                </a:lnTo>
                <a:lnTo>
                  <a:pt x="1147" y="40"/>
                </a:lnTo>
                <a:lnTo>
                  <a:pt x="1155" y="42"/>
                </a:lnTo>
                <a:lnTo>
                  <a:pt x="1163" y="43"/>
                </a:lnTo>
                <a:lnTo>
                  <a:pt x="1171" y="45"/>
                </a:lnTo>
                <a:lnTo>
                  <a:pt x="1179" y="47"/>
                </a:lnTo>
                <a:lnTo>
                  <a:pt x="1187" y="48"/>
                </a:lnTo>
                <a:lnTo>
                  <a:pt x="1195" y="50"/>
                </a:lnTo>
                <a:lnTo>
                  <a:pt x="1203" y="52"/>
                </a:lnTo>
                <a:lnTo>
                  <a:pt x="1211" y="53"/>
                </a:lnTo>
                <a:lnTo>
                  <a:pt x="1219" y="55"/>
                </a:lnTo>
                <a:lnTo>
                  <a:pt x="1227" y="57"/>
                </a:lnTo>
                <a:lnTo>
                  <a:pt x="1235" y="59"/>
                </a:lnTo>
                <a:lnTo>
                  <a:pt x="1243" y="60"/>
                </a:lnTo>
                <a:lnTo>
                  <a:pt x="1251" y="62"/>
                </a:lnTo>
                <a:lnTo>
                  <a:pt x="1259" y="64"/>
                </a:lnTo>
                <a:lnTo>
                  <a:pt x="1267" y="66"/>
                </a:lnTo>
                <a:lnTo>
                  <a:pt x="1275" y="68"/>
                </a:lnTo>
                <a:lnTo>
                  <a:pt x="1283" y="69"/>
                </a:lnTo>
                <a:lnTo>
                  <a:pt x="1291" y="71"/>
                </a:lnTo>
                <a:lnTo>
                  <a:pt x="1299" y="73"/>
                </a:lnTo>
                <a:lnTo>
                  <a:pt x="1306" y="75"/>
                </a:lnTo>
                <a:lnTo>
                  <a:pt x="1314" y="77"/>
                </a:lnTo>
                <a:lnTo>
                  <a:pt x="1322" y="79"/>
                </a:lnTo>
                <a:lnTo>
                  <a:pt x="1330" y="81"/>
                </a:lnTo>
                <a:lnTo>
                  <a:pt x="1338" y="82"/>
                </a:lnTo>
                <a:lnTo>
                  <a:pt x="1345" y="84"/>
                </a:lnTo>
                <a:lnTo>
                  <a:pt x="1353" y="86"/>
                </a:lnTo>
                <a:lnTo>
                  <a:pt x="1361" y="88"/>
                </a:lnTo>
                <a:lnTo>
                  <a:pt x="1368" y="90"/>
                </a:lnTo>
                <a:lnTo>
                  <a:pt x="1376" y="92"/>
                </a:lnTo>
                <a:lnTo>
                  <a:pt x="1383" y="93"/>
                </a:lnTo>
                <a:lnTo>
                  <a:pt x="1391" y="95"/>
                </a:lnTo>
                <a:lnTo>
                  <a:pt x="1398" y="97"/>
                </a:lnTo>
                <a:lnTo>
                  <a:pt x="1406" y="99"/>
                </a:lnTo>
                <a:lnTo>
                  <a:pt x="1413" y="101"/>
                </a:lnTo>
                <a:lnTo>
                  <a:pt x="1420" y="103"/>
                </a:lnTo>
                <a:lnTo>
                  <a:pt x="1428" y="104"/>
                </a:lnTo>
                <a:lnTo>
                  <a:pt x="1435" y="106"/>
                </a:lnTo>
                <a:lnTo>
                  <a:pt x="1442" y="108"/>
                </a:lnTo>
                <a:lnTo>
                  <a:pt x="1449" y="110"/>
                </a:lnTo>
                <a:lnTo>
                  <a:pt x="1456" y="112"/>
                </a:lnTo>
                <a:lnTo>
                  <a:pt x="1463" y="113"/>
                </a:lnTo>
                <a:lnTo>
                  <a:pt x="1470" y="115"/>
                </a:lnTo>
                <a:lnTo>
                  <a:pt x="1477" y="117"/>
                </a:lnTo>
                <a:lnTo>
                  <a:pt x="1484" y="119"/>
                </a:lnTo>
                <a:lnTo>
                  <a:pt x="1491" y="120"/>
                </a:lnTo>
                <a:lnTo>
                  <a:pt x="1498" y="122"/>
                </a:lnTo>
                <a:lnTo>
                  <a:pt x="1505" y="124"/>
                </a:lnTo>
                <a:lnTo>
                  <a:pt x="1511" y="125"/>
                </a:lnTo>
                <a:lnTo>
                  <a:pt x="1518" y="127"/>
                </a:lnTo>
                <a:lnTo>
                  <a:pt x="1525" y="129"/>
                </a:lnTo>
                <a:lnTo>
                  <a:pt x="1531" y="130"/>
                </a:lnTo>
                <a:lnTo>
                  <a:pt x="1538" y="132"/>
                </a:lnTo>
                <a:lnTo>
                  <a:pt x="1544" y="133"/>
                </a:lnTo>
                <a:lnTo>
                  <a:pt x="1550" y="135"/>
                </a:lnTo>
                <a:lnTo>
                  <a:pt x="1557" y="136"/>
                </a:lnTo>
                <a:lnTo>
                  <a:pt x="1563" y="138"/>
                </a:lnTo>
                <a:lnTo>
                  <a:pt x="1569" y="139"/>
                </a:lnTo>
                <a:lnTo>
                  <a:pt x="1575" y="141"/>
                </a:lnTo>
                <a:lnTo>
                  <a:pt x="1581" y="142"/>
                </a:lnTo>
                <a:lnTo>
                  <a:pt x="1587" y="144"/>
                </a:lnTo>
                <a:lnTo>
                  <a:pt x="1593" y="145"/>
                </a:lnTo>
                <a:lnTo>
                  <a:pt x="1598" y="146"/>
                </a:lnTo>
                <a:lnTo>
                  <a:pt x="1604" y="148"/>
                </a:lnTo>
                <a:lnTo>
                  <a:pt x="1610" y="149"/>
                </a:lnTo>
                <a:lnTo>
                  <a:pt x="1615" y="150"/>
                </a:lnTo>
                <a:lnTo>
                  <a:pt x="1621" y="152"/>
                </a:lnTo>
                <a:lnTo>
                  <a:pt x="1626" y="153"/>
                </a:lnTo>
                <a:lnTo>
                  <a:pt x="1631" y="154"/>
                </a:lnTo>
                <a:lnTo>
                  <a:pt x="1636" y="155"/>
                </a:lnTo>
                <a:lnTo>
                  <a:pt x="1641" y="156"/>
                </a:lnTo>
                <a:lnTo>
                  <a:pt x="1646" y="157"/>
                </a:lnTo>
                <a:lnTo>
                  <a:pt x="1651" y="158"/>
                </a:lnTo>
                <a:lnTo>
                  <a:pt x="1656" y="159"/>
                </a:lnTo>
                <a:lnTo>
                  <a:pt x="1661" y="160"/>
                </a:lnTo>
                <a:lnTo>
                  <a:pt x="1666" y="161"/>
                </a:lnTo>
                <a:lnTo>
                  <a:pt x="1670" y="162"/>
                </a:lnTo>
                <a:lnTo>
                  <a:pt x="1675" y="163"/>
                </a:lnTo>
                <a:lnTo>
                  <a:pt x="1692" y="166"/>
                </a:lnTo>
                <a:lnTo>
                  <a:pt x="1708" y="169"/>
                </a:lnTo>
                <a:lnTo>
                  <a:pt x="1723" y="172"/>
                </a:lnTo>
                <a:lnTo>
                  <a:pt x="1738" y="174"/>
                </a:lnTo>
                <a:lnTo>
                  <a:pt x="1751" y="177"/>
                </a:lnTo>
                <a:lnTo>
                  <a:pt x="1763" y="179"/>
                </a:lnTo>
                <a:lnTo>
                  <a:pt x="1775" y="181"/>
                </a:lnTo>
                <a:lnTo>
                  <a:pt x="1786" y="184"/>
                </a:lnTo>
                <a:lnTo>
                  <a:pt x="1796" y="185"/>
                </a:lnTo>
                <a:lnTo>
                  <a:pt x="1806" y="187"/>
                </a:lnTo>
                <a:lnTo>
                  <a:pt x="1814" y="189"/>
                </a:lnTo>
                <a:lnTo>
                  <a:pt x="1822" y="191"/>
                </a:lnTo>
                <a:lnTo>
                  <a:pt x="1830" y="192"/>
                </a:lnTo>
                <a:lnTo>
                  <a:pt x="1837" y="194"/>
                </a:lnTo>
                <a:lnTo>
                  <a:pt x="1843" y="195"/>
                </a:lnTo>
                <a:lnTo>
                  <a:pt x="1849" y="197"/>
                </a:lnTo>
                <a:lnTo>
                  <a:pt x="1855" y="198"/>
                </a:lnTo>
                <a:lnTo>
                  <a:pt x="1860" y="199"/>
                </a:lnTo>
                <a:lnTo>
                  <a:pt x="1865" y="201"/>
                </a:lnTo>
                <a:lnTo>
                  <a:pt x="1869" y="202"/>
                </a:lnTo>
                <a:lnTo>
                  <a:pt x="1873" y="203"/>
                </a:lnTo>
                <a:lnTo>
                  <a:pt x="1877" y="205"/>
                </a:lnTo>
                <a:lnTo>
                  <a:pt x="1881" y="206"/>
                </a:lnTo>
                <a:lnTo>
                  <a:pt x="1884" y="207"/>
                </a:lnTo>
                <a:lnTo>
                  <a:pt x="1887" y="209"/>
                </a:lnTo>
                <a:lnTo>
                  <a:pt x="1890" y="210"/>
                </a:lnTo>
                <a:lnTo>
                  <a:pt x="1894" y="212"/>
                </a:lnTo>
                <a:lnTo>
                  <a:pt x="1897" y="213"/>
                </a:lnTo>
                <a:lnTo>
                  <a:pt x="1900" y="215"/>
                </a:lnTo>
                <a:lnTo>
                  <a:pt x="1903" y="217"/>
                </a:lnTo>
                <a:lnTo>
                  <a:pt x="1906" y="218"/>
                </a:lnTo>
                <a:lnTo>
                  <a:pt x="1909" y="220"/>
                </a:lnTo>
                <a:lnTo>
                  <a:pt x="1913" y="222"/>
                </a:lnTo>
                <a:lnTo>
                  <a:pt x="1917" y="224"/>
                </a:lnTo>
                <a:lnTo>
                  <a:pt x="1920" y="226"/>
                </a:lnTo>
                <a:lnTo>
                  <a:pt x="1924" y="228"/>
                </a:lnTo>
                <a:lnTo>
                  <a:pt x="1928" y="229"/>
                </a:lnTo>
                <a:lnTo>
                  <a:pt x="1932" y="231"/>
                </a:lnTo>
                <a:lnTo>
                  <a:pt x="1936" y="232"/>
                </a:lnTo>
                <a:lnTo>
                  <a:pt x="1940" y="233"/>
                </a:lnTo>
                <a:lnTo>
                  <a:pt x="1944" y="234"/>
                </a:lnTo>
                <a:lnTo>
                  <a:pt x="1948" y="235"/>
                </a:lnTo>
                <a:lnTo>
                  <a:pt x="1952" y="236"/>
                </a:lnTo>
                <a:lnTo>
                  <a:pt x="1955" y="237"/>
                </a:lnTo>
                <a:lnTo>
                  <a:pt x="1958" y="239"/>
                </a:lnTo>
                <a:lnTo>
                  <a:pt x="1961" y="240"/>
                </a:lnTo>
                <a:lnTo>
                  <a:pt x="1963" y="241"/>
                </a:lnTo>
                <a:lnTo>
                  <a:pt x="1965" y="242"/>
                </a:lnTo>
                <a:lnTo>
                  <a:pt x="1967" y="244"/>
                </a:lnTo>
                <a:lnTo>
                  <a:pt x="1968" y="245"/>
                </a:lnTo>
                <a:lnTo>
                  <a:pt x="1968" y="247"/>
                </a:lnTo>
                <a:lnTo>
                  <a:pt x="1969" y="249"/>
                </a:lnTo>
                <a:lnTo>
                  <a:pt x="1969" y="251"/>
                </a:lnTo>
                <a:lnTo>
                  <a:pt x="1968" y="253"/>
                </a:lnTo>
                <a:lnTo>
                  <a:pt x="1968" y="256"/>
                </a:lnTo>
                <a:lnTo>
                  <a:pt x="1966" y="259"/>
                </a:lnTo>
                <a:lnTo>
                  <a:pt x="1963" y="262"/>
                </a:lnTo>
                <a:lnTo>
                  <a:pt x="1960" y="266"/>
                </a:lnTo>
                <a:lnTo>
                  <a:pt x="1955" y="270"/>
                </a:lnTo>
                <a:lnTo>
                  <a:pt x="1950" y="274"/>
                </a:lnTo>
                <a:lnTo>
                  <a:pt x="1945" y="279"/>
                </a:lnTo>
                <a:lnTo>
                  <a:pt x="1938" y="284"/>
                </a:lnTo>
                <a:lnTo>
                  <a:pt x="1931" y="289"/>
                </a:lnTo>
                <a:lnTo>
                  <a:pt x="1922" y="295"/>
                </a:lnTo>
                <a:lnTo>
                  <a:pt x="1913" y="302"/>
                </a:lnTo>
                <a:lnTo>
                  <a:pt x="1910" y="304"/>
                </a:lnTo>
                <a:lnTo>
                  <a:pt x="1906" y="306"/>
                </a:lnTo>
                <a:lnTo>
                  <a:pt x="1903" y="309"/>
                </a:lnTo>
                <a:lnTo>
                  <a:pt x="1900" y="311"/>
                </a:lnTo>
                <a:lnTo>
                  <a:pt x="1896" y="314"/>
                </a:lnTo>
                <a:lnTo>
                  <a:pt x="1893" y="316"/>
                </a:lnTo>
                <a:lnTo>
                  <a:pt x="1889" y="319"/>
                </a:lnTo>
                <a:lnTo>
                  <a:pt x="1885" y="322"/>
                </a:lnTo>
                <a:lnTo>
                  <a:pt x="1881" y="325"/>
                </a:lnTo>
                <a:lnTo>
                  <a:pt x="1877" y="328"/>
                </a:lnTo>
                <a:lnTo>
                  <a:pt x="1873" y="331"/>
                </a:lnTo>
                <a:lnTo>
                  <a:pt x="1869" y="334"/>
                </a:lnTo>
                <a:lnTo>
                  <a:pt x="1865" y="337"/>
                </a:lnTo>
                <a:lnTo>
                  <a:pt x="1861" y="340"/>
                </a:lnTo>
                <a:lnTo>
                  <a:pt x="1856" y="343"/>
                </a:lnTo>
                <a:lnTo>
                  <a:pt x="1852" y="347"/>
                </a:lnTo>
                <a:lnTo>
                  <a:pt x="1847" y="350"/>
                </a:lnTo>
                <a:lnTo>
                  <a:pt x="1842" y="354"/>
                </a:lnTo>
                <a:lnTo>
                  <a:pt x="1838" y="357"/>
                </a:lnTo>
                <a:lnTo>
                  <a:pt x="1833" y="361"/>
                </a:lnTo>
                <a:lnTo>
                  <a:pt x="1828" y="364"/>
                </a:lnTo>
                <a:lnTo>
                  <a:pt x="1823" y="368"/>
                </a:lnTo>
                <a:lnTo>
                  <a:pt x="1818" y="372"/>
                </a:lnTo>
                <a:lnTo>
                  <a:pt x="1813" y="376"/>
                </a:lnTo>
                <a:lnTo>
                  <a:pt x="1808" y="379"/>
                </a:lnTo>
                <a:lnTo>
                  <a:pt x="1803" y="383"/>
                </a:lnTo>
                <a:lnTo>
                  <a:pt x="1797" y="387"/>
                </a:lnTo>
                <a:lnTo>
                  <a:pt x="1792" y="391"/>
                </a:lnTo>
                <a:lnTo>
                  <a:pt x="1787" y="395"/>
                </a:lnTo>
                <a:lnTo>
                  <a:pt x="1781" y="399"/>
                </a:lnTo>
                <a:lnTo>
                  <a:pt x="1775" y="403"/>
                </a:lnTo>
                <a:lnTo>
                  <a:pt x="1770" y="408"/>
                </a:lnTo>
                <a:lnTo>
                  <a:pt x="1764" y="412"/>
                </a:lnTo>
                <a:lnTo>
                  <a:pt x="1758" y="416"/>
                </a:lnTo>
                <a:lnTo>
                  <a:pt x="1753" y="420"/>
                </a:lnTo>
                <a:lnTo>
                  <a:pt x="1747" y="424"/>
                </a:lnTo>
                <a:lnTo>
                  <a:pt x="1741" y="429"/>
                </a:lnTo>
                <a:lnTo>
                  <a:pt x="1735" y="433"/>
                </a:lnTo>
                <a:lnTo>
                  <a:pt x="1729" y="437"/>
                </a:lnTo>
                <a:lnTo>
                  <a:pt x="1723" y="441"/>
                </a:lnTo>
                <a:lnTo>
                  <a:pt x="1716" y="446"/>
                </a:lnTo>
                <a:lnTo>
                  <a:pt x="1710" y="450"/>
                </a:lnTo>
                <a:lnTo>
                  <a:pt x="1704" y="455"/>
                </a:lnTo>
                <a:lnTo>
                  <a:pt x="1698" y="459"/>
                </a:lnTo>
                <a:lnTo>
                  <a:pt x="1691" y="463"/>
                </a:lnTo>
                <a:lnTo>
                  <a:pt x="1685" y="468"/>
                </a:lnTo>
                <a:lnTo>
                  <a:pt x="1678" y="472"/>
                </a:lnTo>
                <a:lnTo>
                  <a:pt x="1672" y="476"/>
                </a:lnTo>
                <a:lnTo>
                  <a:pt x="1665" y="481"/>
                </a:lnTo>
                <a:lnTo>
                  <a:pt x="1659" y="485"/>
                </a:lnTo>
                <a:lnTo>
                  <a:pt x="1652" y="490"/>
                </a:lnTo>
                <a:lnTo>
                  <a:pt x="1645" y="494"/>
                </a:lnTo>
                <a:lnTo>
                  <a:pt x="1639" y="498"/>
                </a:lnTo>
                <a:lnTo>
                  <a:pt x="1632" y="503"/>
                </a:lnTo>
                <a:lnTo>
                  <a:pt x="1625" y="507"/>
                </a:lnTo>
                <a:lnTo>
                  <a:pt x="1618" y="511"/>
                </a:lnTo>
                <a:lnTo>
                  <a:pt x="1611" y="516"/>
                </a:lnTo>
                <a:lnTo>
                  <a:pt x="1605" y="520"/>
                </a:lnTo>
                <a:lnTo>
                  <a:pt x="1598" y="524"/>
                </a:lnTo>
                <a:lnTo>
                  <a:pt x="1591" y="528"/>
                </a:lnTo>
                <a:lnTo>
                  <a:pt x="1584" y="532"/>
                </a:lnTo>
                <a:lnTo>
                  <a:pt x="1577" y="537"/>
                </a:lnTo>
                <a:lnTo>
                  <a:pt x="1570" y="541"/>
                </a:lnTo>
                <a:lnTo>
                  <a:pt x="1563" y="545"/>
                </a:lnTo>
                <a:lnTo>
                  <a:pt x="1555" y="549"/>
                </a:lnTo>
                <a:lnTo>
                  <a:pt x="1548" y="553"/>
                </a:lnTo>
                <a:lnTo>
                  <a:pt x="1541" y="557"/>
                </a:lnTo>
                <a:lnTo>
                  <a:pt x="1534" y="561"/>
                </a:lnTo>
                <a:lnTo>
                  <a:pt x="1527" y="565"/>
                </a:lnTo>
                <a:lnTo>
                  <a:pt x="1520" y="569"/>
                </a:lnTo>
                <a:lnTo>
                  <a:pt x="1512" y="573"/>
                </a:lnTo>
                <a:lnTo>
                  <a:pt x="1505" y="576"/>
                </a:lnTo>
                <a:lnTo>
                  <a:pt x="1498" y="580"/>
                </a:lnTo>
                <a:lnTo>
                  <a:pt x="1491" y="584"/>
                </a:lnTo>
                <a:lnTo>
                  <a:pt x="1483" y="588"/>
                </a:lnTo>
                <a:lnTo>
                  <a:pt x="1476" y="591"/>
                </a:lnTo>
                <a:lnTo>
                  <a:pt x="1469" y="595"/>
                </a:lnTo>
                <a:lnTo>
                  <a:pt x="1461" y="598"/>
                </a:lnTo>
                <a:lnTo>
                  <a:pt x="1454" y="601"/>
                </a:lnTo>
                <a:lnTo>
                  <a:pt x="1447" y="605"/>
                </a:lnTo>
                <a:lnTo>
                  <a:pt x="1439" y="608"/>
                </a:lnTo>
                <a:lnTo>
                  <a:pt x="1432" y="611"/>
                </a:lnTo>
                <a:lnTo>
                  <a:pt x="1425" y="614"/>
                </a:lnTo>
                <a:lnTo>
                  <a:pt x="1417" y="617"/>
                </a:lnTo>
                <a:lnTo>
                  <a:pt x="1410" y="620"/>
                </a:lnTo>
                <a:lnTo>
                  <a:pt x="1402" y="623"/>
                </a:lnTo>
                <a:lnTo>
                  <a:pt x="1395" y="626"/>
                </a:lnTo>
                <a:lnTo>
                  <a:pt x="1388" y="629"/>
                </a:lnTo>
                <a:lnTo>
                  <a:pt x="1380" y="632"/>
                </a:lnTo>
                <a:lnTo>
                  <a:pt x="1373" y="634"/>
                </a:lnTo>
                <a:lnTo>
                  <a:pt x="1366" y="637"/>
                </a:lnTo>
                <a:lnTo>
                  <a:pt x="1358" y="639"/>
                </a:lnTo>
                <a:lnTo>
                  <a:pt x="1351" y="641"/>
                </a:lnTo>
                <a:lnTo>
                  <a:pt x="1343" y="644"/>
                </a:lnTo>
                <a:lnTo>
                  <a:pt x="1336" y="646"/>
                </a:lnTo>
                <a:lnTo>
                  <a:pt x="1329" y="648"/>
                </a:lnTo>
                <a:lnTo>
                  <a:pt x="1321" y="650"/>
                </a:lnTo>
                <a:lnTo>
                  <a:pt x="1314" y="652"/>
                </a:lnTo>
                <a:lnTo>
                  <a:pt x="1307" y="653"/>
                </a:lnTo>
                <a:lnTo>
                  <a:pt x="1300" y="655"/>
                </a:lnTo>
                <a:lnTo>
                  <a:pt x="1292" y="656"/>
                </a:lnTo>
                <a:lnTo>
                  <a:pt x="1285" y="658"/>
                </a:lnTo>
                <a:lnTo>
                  <a:pt x="1278" y="659"/>
                </a:lnTo>
                <a:lnTo>
                  <a:pt x="1272" y="660"/>
                </a:lnTo>
                <a:lnTo>
                  <a:pt x="1265" y="661"/>
                </a:lnTo>
                <a:lnTo>
                  <a:pt x="1259" y="662"/>
                </a:lnTo>
                <a:lnTo>
                  <a:pt x="1253" y="663"/>
                </a:lnTo>
                <a:lnTo>
                  <a:pt x="1247" y="664"/>
                </a:lnTo>
                <a:lnTo>
                  <a:pt x="1240" y="665"/>
                </a:lnTo>
                <a:lnTo>
                  <a:pt x="1234" y="666"/>
                </a:lnTo>
                <a:lnTo>
                  <a:pt x="1228" y="667"/>
                </a:lnTo>
                <a:lnTo>
                  <a:pt x="1221" y="667"/>
                </a:lnTo>
                <a:lnTo>
                  <a:pt x="1215" y="668"/>
                </a:lnTo>
                <a:lnTo>
                  <a:pt x="1209" y="669"/>
                </a:lnTo>
                <a:lnTo>
                  <a:pt x="1202" y="670"/>
                </a:lnTo>
                <a:lnTo>
                  <a:pt x="1196" y="670"/>
                </a:lnTo>
                <a:lnTo>
                  <a:pt x="1189" y="671"/>
                </a:lnTo>
                <a:lnTo>
                  <a:pt x="1183" y="672"/>
                </a:lnTo>
                <a:lnTo>
                  <a:pt x="1177" y="672"/>
                </a:lnTo>
                <a:lnTo>
                  <a:pt x="1170" y="673"/>
                </a:lnTo>
                <a:lnTo>
                  <a:pt x="1164" y="673"/>
                </a:lnTo>
                <a:lnTo>
                  <a:pt x="1157" y="674"/>
                </a:lnTo>
                <a:lnTo>
                  <a:pt x="1151" y="674"/>
                </a:lnTo>
                <a:lnTo>
                  <a:pt x="1144" y="675"/>
                </a:lnTo>
                <a:lnTo>
                  <a:pt x="1138" y="675"/>
                </a:lnTo>
                <a:lnTo>
                  <a:pt x="1131" y="675"/>
                </a:lnTo>
                <a:lnTo>
                  <a:pt x="1125" y="676"/>
                </a:lnTo>
                <a:lnTo>
                  <a:pt x="1118" y="676"/>
                </a:lnTo>
                <a:lnTo>
                  <a:pt x="1111" y="676"/>
                </a:lnTo>
                <a:lnTo>
                  <a:pt x="1105" y="676"/>
                </a:lnTo>
                <a:lnTo>
                  <a:pt x="1098" y="677"/>
                </a:lnTo>
                <a:lnTo>
                  <a:pt x="1091" y="677"/>
                </a:lnTo>
                <a:lnTo>
                  <a:pt x="1085" y="677"/>
                </a:lnTo>
                <a:lnTo>
                  <a:pt x="1078" y="677"/>
                </a:lnTo>
                <a:lnTo>
                  <a:pt x="1071" y="677"/>
                </a:lnTo>
                <a:lnTo>
                  <a:pt x="1065" y="677"/>
                </a:lnTo>
                <a:lnTo>
                  <a:pt x="1058" y="677"/>
                </a:lnTo>
                <a:lnTo>
                  <a:pt x="1051" y="677"/>
                </a:lnTo>
                <a:lnTo>
                  <a:pt x="1045" y="677"/>
                </a:lnTo>
                <a:lnTo>
                  <a:pt x="1038" y="677"/>
                </a:lnTo>
                <a:lnTo>
                  <a:pt x="1031" y="677"/>
                </a:lnTo>
                <a:lnTo>
                  <a:pt x="1024" y="677"/>
                </a:lnTo>
                <a:lnTo>
                  <a:pt x="1017" y="677"/>
                </a:lnTo>
                <a:lnTo>
                  <a:pt x="1011" y="676"/>
                </a:lnTo>
                <a:lnTo>
                  <a:pt x="1004" y="676"/>
                </a:lnTo>
                <a:lnTo>
                  <a:pt x="997" y="676"/>
                </a:lnTo>
                <a:lnTo>
                  <a:pt x="990" y="676"/>
                </a:lnTo>
                <a:lnTo>
                  <a:pt x="983" y="675"/>
                </a:lnTo>
                <a:lnTo>
                  <a:pt x="976" y="675"/>
                </a:lnTo>
                <a:lnTo>
                  <a:pt x="969" y="675"/>
                </a:lnTo>
                <a:lnTo>
                  <a:pt x="962" y="674"/>
                </a:lnTo>
                <a:lnTo>
                  <a:pt x="956" y="674"/>
                </a:lnTo>
                <a:lnTo>
                  <a:pt x="949" y="673"/>
                </a:lnTo>
                <a:lnTo>
                  <a:pt x="942" y="673"/>
                </a:lnTo>
                <a:lnTo>
                  <a:pt x="935" y="672"/>
                </a:lnTo>
                <a:lnTo>
                  <a:pt x="928" y="672"/>
                </a:lnTo>
                <a:lnTo>
                  <a:pt x="921" y="671"/>
                </a:lnTo>
                <a:lnTo>
                  <a:pt x="914" y="670"/>
                </a:lnTo>
                <a:lnTo>
                  <a:pt x="906" y="670"/>
                </a:lnTo>
                <a:lnTo>
                  <a:pt x="899" y="669"/>
                </a:lnTo>
                <a:lnTo>
                  <a:pt x="892" y="668"/>
                </a:lnTo>
                <a:lnTo>
                  <a:pt x="885" y="667"/>
                </a:lnTo>
                <a:lnTo>
                  <a:pt x="878" y="667"/>
                </a:lnTo>
                <a:lnTo>
                  <a:pt x="871" y="666"/>
                </a:lnTo>
                <a:lnTo>
                  <a:pt x="864" y="665"/>
                </a:lnTo>
                <a:lnTo>
                  <a:pt x="857" y="664"/>
                </a:lnTo>
                <a:lnTo>
                  <a:pt x="850" y="663"/>
                </a:lnTo>
                <a:lnTo>
                  <a:pt x="842" y="662"/>
                </a:lnTo>
                <a:lnTo>
                  <a:pt x="835" y="661"/>
                </a:lnTo>
                <a:lnTo>
                  <a:pt x="828" y="660"/>
                </a:lnTo>
                <a:lnTo>
                  <a:pt x="821" y="659"/>
                </a:lnTo>
                <a:lnTo>
                  <a:pt x="813" y="658"/>
                </a:lnTo>
                <a:lnTo>
                  <a:pt x="806" y="657"/>
                </a:lnTo>
                <a:lnTo>
                  <a:pt x="799" y="656"/>
                </a:lnTo>
                <a:lnTo>
                  <a:pt x="792" y="654"/>
                </a:lnTo>
                <a:lnTo>
                  <a:pt x="784" y="653"/>
                </a:lnTo>
                <a:lnTo>
                  <a:pt x="777" y="652"/>
                </a:lnTo>
                <a:lnTo>
                  <a:pt x="770" y="651"/>
                </a:lnTo>
                <a:lnTo>
                  <a:pt x="762" y="649"/>
                </a:lnTo>
                <a:lnTo>
                  <a:pt x="755" y="648"/>
                </a:lnTo>
                <a:lnTo>
                  <a:pt x="747" y="647"/>
                </a:lnTo>
                <a:lnTo>
                  <a:pt x="740" y="645"/>
                </a:lnTo>
                <a:lnTo>
                  <a:pt x="733" y="644"/>
                </a:lnTo>
                <a:lnTo>
                  <a:pt x="725" y="642"/>
                </a:lnTo>
                <a:lnTo>
                  <a:pt x="718" y="641"/>
                </a:lnTo>
                <a:lnTo>
                  <a:pt x="710" y="639"/>
                </a:lnTo>
                <a:lnTo>
                  <a:pt x="703" y="638"/>
                </a:lnTo>
                <a:lnTo>
                  <a:pt x="695" y="636"/>
                </a:lnTo>
                <a:lnTo>
                  <a:pt x="688" y="634"/>
                </a:lnTo>
                <a:lnTo>
                  <a:pt x="680" y="633"/>
                </a:lnTo>
                <a:lnTo>
                  <a:pt x="673" y="631"/>
                </a:lnTo>
                <a:lnTo>
                  <a:pt x="665" y="629"/>
                </a:lnTo>
                <a:lnTo>
                  <a:pt x="658" y="628"/>
                </a:lnTo>
                <a:lnTo>
                  <a:pt x="650" y="626"/>
                </a:lnTo>
                <a:lnTo>
                  <a:pt x="642" y="624"/>
                </a:lnTo>
                <a:lnTo>
                  <a:pt x="635" y="622"/>
                </a:lnTo>
                <a:lnTo>
                  <a:pt x="627" y="620"/>
                </a:lnTo>
                <a:lnTo>
                  <a:pt x="620" y="618"/>
                </a:lnTo>
                <a:lnTo>
                  <a:pt x="612" y="616"/>
                </a:lnTo>
                <a:lnTo>
                  <a:pt x="604" y="614"/>
                </a:lnTo>
                <a:lnTo>
                  <a:pt x="597" y="612"/>
                </a:lnTo>
                <a:lnTo>
                  <a:pt x="589" y="610"/>
                </a:lnTo>
                <a:lnTo>
                  <a:pt x="581" y="608"/>
                </a:lnTo>
                <a:lnTo>
                  <a:pt x="573" y="606"/>
                </a:lnTo>
                <a:lnTo>
                  <a:pt x="566" y="604"/>
                </a:lnTo>
                <a:lnTo>
                  <a:pt x="558" y="602"/>
                </a:lnTo>
                <a:lnTo>
                  <a:pt x="550" y="600"/>
                </a:lnTo>
                <a:lnTo>
                  <a:pt x="542" y="598"/>
                </a:lnTo>
                <a:lnTo>
                  <a:pt x="534" y="595"/>
                </a:lnTo>
                <a:lnTo>
                  <a:pt x="527" y="593"/>
                </a:lnTo>
                <a:lnTo>
                  <a:pt x="519" y="591"/>
                </a:lnTo>
                <a:lnTo>
                  <a:pt x="511" y="588"/>
                </a:lnTo>
                <a:lnTo>
                  <a:pt x="503" y="586"/>
                </a:lnTo>
                <a:lnTo>
                  <a:pt x="495" y="583"/>
                </a:lnTo>
                <a:lnTo>
                  <a:pt x="487" y="581"/>
                </a:lnTo>
                <a:lnTo>
                  <a:pt x="479" y="579"/>
                </a:lnTo>
                <a:lnTo>
                  <a:pt x="471" y="576"/>
                </a:lnTo>
                <a:lnTo>
                  <a:pt x="463" y="573"/>
                </a:lnTo>
                <a:lnTo>
                  <a:pt x="455" y="571"/>
                </a:lnTo>
                <a:lnTo>
                  <a:pt x="447" y="568"/>
                </a:lnTo>
                <a:lnTo>
                  <a:pt x="439" y="566"/>
                </a:lnTo>
                <a:lnTo>
                  <a:pt x="431" y="563"/>
                </a:lnTo>
                <a:lnTo>
                  <a:pt x="423" y="560"/>
                </a:lnTo>
                <a:lnTo>
                  <a:pt x="415" y="557"/>
                </a:lnTo>
                <a:lnTo>
                  <a:pt x="407" y="555"/>
                </a:lnTo>
                <a:lnTo>
                  <a:pt x="398" y="552"/>
                </a:lnTo>
                <a:lnTo>
                  <a:pt x="390" y="550"/>
                </a:lnTo>
                <a:lnTo>
                  <a:pt x="382" y="547"/>
                </a:lnTo>
                <a:lnTo>
                  <a:pt x="374" y="545"/>
                </a:lnTo>
                <a:lnTo>
                  <a:pt x="366" y="542"/>
                </a:lnTo>
                <a:lnTo>
                  <a:pt x="358" y="540"/>
                </a:lnTo>
                <a:lnTo>
                  <a:pt x="350" y="538"/>
                </a:lnTo>
                <a:lnTo>
                  <a:pt x="342" y="536"/>
                </a:lnTo>
                <a:lnTo>
                  <a:pt x="334" y="534"/>
                </a:lnTo>
                <a:lnTo>
                  <a:pt x="326" y="532"/>
                </a:lnTo>
                <a:lnTo>
                  <a:pt x="319" y="530"/>
                </a:lnTo>
                <a:lnTo>
                  <a:pt x="311" y="528"/>
                </a:lnTo>
                <a:lnTo>
                  <a:pt x="304" y="526"/>
                </a:lnTo>
                <a:lnTo>
                  <a:pt x="296" y="525"/>
                </a:lnTo>
                <a:lnTo>
                  <a:pt x="289" y="523"/>
                </a:lnTo>
                <a:lnTo>
                  <a:pt x="281" y="522"/>
                </a:lnTo>
                <a:lnTo>
                  <a:pt x="274" y="520"/>
                </a:lnTo>
                <a:lnTo>
                  <a:pt x="267" y="519"/>
                </a:lnTo>
                <a:lnTo>
                  <a:pt x="259" y="517"/>
                </a:lnTo>
                <a:lnTo>
                  <a:pt x="252" y="516"/>
                </a:lnTo>
                <a:lnTo>
                  <a:pt x="245" y="514"/>
                </a:lnTo>
                <a:lnTo>
                  <a:pt x="238" y="513"/>
                </a:lnTo>
                <a:lnTo>
                  <a:pt x="231" y="512"/>
                </a:lnTo>
                <a:lnTo>
                  <a:pt x="225" y="511"/>
                </a:lnTo>
                <a:lnTo>
                  <a:pt x="218" y="509"/>
                </a:lnTo>
                <a:lnTo>
                  <a:pt x="211" y="508"/>
                </a:lnTo>
                <a:lnTo>
                  <a:pt x="205" y="507"/>
                </a:lnTo>
                <a:lnTo>
                  <a:pt x="198" y="506"/>
                </a:lnTo>
                <a:lnTo>
                  <a:pt x="192" y="505"/>
                </a:lnTo>
                <a:lnTo>
                  <a:pt x="185" y="504"/>
                </a:lnTo>
                <a:lnTo>
                  <a:pt x="179" y="503"/>
                </a:lnTo>
                <a:lnTo>
                  <a:pt x="173" y="502"/>
                </a:lnTo>
                <a:lnTo>
                  <a:pt x="167" y="501"/>
                </a:lnTo>
                <a:lnTo>
                  <a:pt x="161" y="500"/>
                </a:lnTo>
                <a:lnTo>
                  <a:pt x="155" y="500"/>
                </a:lnTo>
                <a:lnTo>
                  <a:pt x="149" y="499"/>
                </a:lnTo>
                <a:lnTo>
                  <a:pt x="144" y="498"/>
                </a:lnTo>
                <a:lnTo>
                  <a:pt x="138" y="497"/>
                </a:lnTo>
                <a:lnTo>
                  <a:pt x="133" y="496"/>
                </a:lnTo>
                <a:lnTo>
                  <a:pt x="127" y="495"/>
                </a:lnTo>
                <a:lnTo>
                  <a:pt x="122" y="495"/>
                </a:lnTo>
                <a:lnTo>
                  <a:pt x="117" y="494"/>
                </a:lnTo>
                <a:lnTo>
                  <a:pt x="111" y="493"/>
                </a:lnTo>
                <a:lnTo>
                  <a:pt x="106" y="492"/>
                </a:lnTo>
                <a:lnTo>
                  <a:pt x="101" y="492"/>
                </a:lnTo>
                <a:lnTo>
                  <a:pt x="97" y="491"/>
                </a:lnTo>
                <a:lnTo>
                  <a:pt x="92" y="490"/>
                </a:lnTo>
                <a:lnTo>
                  <a:pt x="87" y="489"/>
                </a:lnTo>
                <a:lnTo>
                  <a:pt x="83" y="489"/>
                </a:lnTo>
                <a:lnTo>
                  <a:pt x="78" y="488"/>
                </a:lnTo>
                <a:lnTo>
                  <a:pt x="74" y="487"/>
                </a:lnTo>
                <a:lnTo>
                  <a:pt x="70" y="486"/>
                </a:lnTo>
                <a:lnTo>
                  <a:pt x="66" y="485"/>
                </a:lnTo>
                <a:lnTo>
                  <a:pt x="62" y="484"/>
                </a:lnTo>
                <a:lnTo>
                  <a:pt x="58" y="484"/>
                </a:lnTo>
                <a:lnTo>
                  <a:pt x="54" y="483"/>
                </a:lnTo>
                <a:lnTo>
                  <a:pt x="51" y="482"/>
                </a:lnTo>
                <a:lnTo>
                  <a:pt x="47" y="481"/>
                </a:lnTo>
                <a:lnTo>
                  <a:pt x="44" y="480"/>
                </a:lnTo>
                <a:lnTo>
                  <a:pt x="40" y="479"/>
                </a:lnTo>
                <a:lnTo>
                  <a:pt x="37" y="478"/>
                </a:lnTo>
                <a:lnTo>
                  <a:pt x="34" y="477"/>
                </a:lnTo>
                <a:lnTo>
                  <a:pt x="31" y="476"/>
                </a:lnTo>
                <a:lnTo>
                  <a:pt x="28" y="475"/>
                </a:lnTo>
                <a:lnTo>
                  <a:pt x="26" y="474"/>
                </a:lnTo>
                <a:lnTo>
                  <a:pt x="23" y="473"/>
                </a:lnTo>
                <a:lnTo>
                  <a:pt x="21" y="471"/>
                </a:lnTo>
                <a:lnTo>
                  <a:pt x="18" y="470"/>
                </a:lnTo>
                <a:lnTo>
                  <a:pt x="16" y="469"/>
                </a:lnTo>
                <a:lnTo>
                  <a:pt x="14" y="468"/>
                </a:lnTo>
                <a:lnTo>
                  <a:pt x="12" y="466"/>
                </a:lnTo>
                <a:lnTo>
                  <a:pt x="11" y="465"/>
                </a:lnTo>
                <a:lnTo>
                  <a:pt x="9" y="463"/>
                </a:lnTo>
                <a:lnTo>
                  <a:pt x="7" y="462"/>
                </a:lnTo>
                <a:lnTo>
                  <a:pt x="6" y="460"/>
                </a:lnTo>
                <a:lnTo>
                  <a:pt x="5" y="459"/>
                </a:lnTo>
                <a:lnTo>
                  <a:pt x="4" y="457"/>
                </a:lnTo>
                <a:lnTo>
                  <a:pt x="3" y="455"/>
                </a:lnTo>
                <a:lnTo>
                  <a:pt x="2" y="453"/>
                </a:lnTo>
                <a:lnTo>
                  <a:pt x="1" y="451"/>
                </a:lnTo>
                <a:lnTo>
                  <a:pt x="1" y="449"/>
                </a:lnTo>
                <a:lnTo>
                  <a:pt x="0" y="447"/>
                </a:lnTo>
                <a:lnTo>
                  <a:pt x="0" y="445"/>
                </a:lnTo>
                <a:lnTo>
                  <a:pt x="0" y="443"/>
                </a:lnTo>
                <a:lnTo>
                  <a:pt x="0" y="441"/>
                </a:lnTo>
                <a:lnTo>
                  <a:pt x="0" y="439"/>
                </a:lnTo>
                <a:lnTo>
                  <a:pt x="1" y="436"/>
                </a:lnTo>
                <a:lnTo>
                  <a:pt x="1" y="434"/>
                </a:lnTo>
                <a:lnTo>
                  <a:pt x="2" y="431"/>
                </a:lnTo>
                <a:lnTo>
                  <a:pt x="3" y="429"/>
                </a:lnTo>
                <a:lnTo>
                  <a:pt x="4" y="426"/>
                </a:lnTo>
                <a:lnTo>
                  <a:pt x="5" y="423"/>
                </a:lnTo>
                <a:lnTo>
                  <a:pt x="6" y="420"/>
                </a:lnTo>
                <a:lnTo>
                  <a:pt x="7" y="417"/>
                </a:lnTo>
                <a:lnTo>
                  <a:pt x="9" y="414"/>
                </a:lnTo>
                <a:lnTo>
                  <a:pt x="11" y="411"/>
                </a:lnTo>
                <a:lnTo>
                  <a:pt x="13" y="408"/>
                </a:lnTo>
                <a:lnTo>
                  <a:pt x="15" y="405"/>
                </a:lnTo>
                <a:lnTo>
                  <a:pt x="17" y="401"/>
                </a:lnTo>
                <a:lnTo>
                  <a:pt x="19" y="398"/>
                </a:lnTo>
                <a:lnTo>
                  <a:pt x="22" y="394"/>
                </a:lnTo>
                <a:lnTo>
                  <a:pt x="25" y="390"/>
                </a:lnTo>
                <a:lnTo>
                  <a:pt x="28" y="386"/>
                </a:lnTo>
                <a:lnTo>
                  <a:pt x="31" y="382"/>
                </a:lnTo>
                <a:lnTo>
                  <a:pt x="34" y="378"/>
                </a:lnTo>
                <a:lnTo>
                  <a:pt x="37" y="374"/>
                </a:lnTo>
                <a:lnTo>
                  <a:pt x="41" y="370"/>
                </a:lnTo>
                <a:lnTo>
                  <a:pt x="45" y="365"/>
                </a:lnTo>
                <a:lnTo>
                  <a:pt x="49" y="361"/>
                </a:lnTo>
                <a:lnTo>
                  <a:pt x="53" y="356"/>
                </a:lnTo>
                <a:lnTo>
                  <a:pt x="57" y="351"/>
                </a:lnTo>
                <a:lnTo>
                  <a:pt x="62" y="346"/>
                </a:lnTo>
                <a:lnTo>
                  <a:pt x="66" y="341"/>
                </a:lnTo>
              </a:path>
            </a:pathLst>
          </a:custGeom>
          <a:solidFill>
            <a:srgbClr val="B0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cap="rnd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0964" name="Freeform 4"/>
          <p:cNvSpPr>
            <a:spLocks/>
          </p:cNvSpPr>
          <p:nvPr/>
        </p:nvSpPr>
        <p:spPr bwMode="auto">
          <a:xfrm>
            <a:off x="2457450" y="5227662"/>
            <a:ext cx="2935287" cy="1009650"/>
          </a:xfrm>
          <a:custGeom>
            <a:avLst/>
            <a:gdLst>
              <a:gd name="T0" fmla="*/ 2147483647 w 1970"/>
              <a:gd name="T1" fmla="*/ 2147483647 h 678"/>
              <a:gd name="T2" fmla="*/ 2147483647 w 1970"/>
              <a:gd name="T3" fmla="*/ 2147483647 h 678"/>
              <a:gd name="T4" fmla="*/ 2147483647 w 1970"/>
              <a:gd name="T5" fmla="*/ 2147483647 h 678"/>
              <a:gd name="T6" fmla="*/ 2147483647 w 1970"/>
              <a:gd name="T7" fmla="*/ 2147483647 h 678"/>
              <a:gd name="T8" fmla="*/ 2147483647 w 1970"/>
              <a:gd name="T9" fmla="*/ 2147483647 h 678"/>
              <a:gd name="T10" fmla="*/ 2147483647 w 1970"/>
              <a:gd name="T11" fmla="*/ 2147483647 h 678"/>
              <a:gd name="T12" fmla="*/ 2147483647 w 1970"/>
              <a:gd name="T13" fmla="*/ 2147483647 h 678"/>
              <a:gd name="T14" fmla="*/ 2147483647 w 1970"/>
              <a:gd name="T15" fmla="*/ 2147483647 h 678"/>
              <a:gd name="T16" fmla="*/ 2147483647 w 1970"/>
              <a:gd name="T17" fmla="*/ 2147483647 h 678"/>
              <a:gd name="T18" fmla="*/ 2147483647 w 1970"/>
              <a:gd name="T19" fmla="*/ 2147483647 h 678"/>
              <a:gd name="T20" fmla="*/ 2147483647 w 1970"/>
              <a:gd name="T21" fmla="*/ 0 h 678"/>
              <a:gd name="T22" fmla="*/ 2147483647 w 1970"/>
              <a:gd name="T23" fmla="*/ 2147483647 h 678"/>
              <a:gd name="T24" fmla="*/ 2147483647 w 1970"/>
              <a:gd name="T25" fmla="*/ 2147483647 h 678"/>
              <a:gd name="T26" fmla="*/ 2147483647 w 1970"/>
              <a:gd name="T27" fmla="*/ 2147483647 h 678"/>
              <a:gd name="T28" fmla="*/ 2147483647 w 1970"/>
              <a:gd name="T29" fmla="*/ 2147483647 h 678"/>
              <a:gd name="T30" fmla="*/ 2147483647 w 1970"/>
              <a:gd name="T31" fmla="*/ 2147483647 h 678"/>
              <a:gd name="T32" fmla="*/ 2147483647 w 1970"/>
              <a:gd name="T33" fmla="*/ 2147483647 h 678"/>
              <a:gd name="T34" fmla="*/ 2147483647 w 1970"/>
              <a:gd name="T35" fmla="*/ 2147483647 h 678"/>
              <a:gd name="T36" fmla="*/ 2147483647 w 1970"/>
              <a:gd name="T37" fmla="*/ 2147483647 h 678"/>
              <a:gd name="T38" fmla="*/ 2147483647 w 1970"/>
              <a:gd name="T39" fmla="*/ 2147483647 h 678"/>
              <a:gd name="T40" fmla="*/ 2147483647 w 1970"/>
              <a:gd name="T41" fmla="*/ 2147483647 h 678"/>
              <a:gd name="T42" fmla="*/ 2147483647 w 1970"/>
              <a:gd name="T43" fmla="*/ 2147483647 h 678"/>
              <a:gd name="T44" fmla="*/ 2147483647 w 1970"/>
              <a:gd name="T45" fmla="*/ 2147483647 h 678"/>
              <a:gd name="T46" fmla="*/ 2147483647 w 1970"/>
              <a:gd name="T47" fmla="*/ 2147483647 h 678"/>
              <a:gd name="T48" fmla="*/ 2147483647 w 1970"/>
              <a:gd name="T49" fmla="*/ 2147483647 h 678"/>
              <a:gd name="T50" fmla="*/ 2147483647 w 1970"/>
              <a:gd name="T51" fmla="*/ 2147483647 h 678"/>
              <a:gd name="T52" fmla="*/ 2147483647 w 1970"/>
              <a:gd name="T53" fmla="*/ 2147483647 h 678"/>
              <a:gd name="T54" fmla="*/ 2147483647 w 1970"/>
              <a:gd name="T55" fmla="*/ 2147483647 h 678"/>
              <a:gd name="T56" fmla="*/ 2147483647 w 1970"/>
              <a:gd name="T57" fmla="*/ 2147483647 h 678"/>
              <a:gd name="T58" fmla="*/ 2147483647 w 1970"/>
              <a:gd name="T59" fmla="*/ 2147483647 h 678"/>
              <a:gd name="T60" fmla="*/ 2147483647 w 1970"/>
              <a:gd name="T61" fmla="*/ 2147483647 h 678"/>
              <a:gd name="T62" fmla="*/ 2147483647 w 1970"/>
              <a:gd name="T63" fmla="*/ 2147483647 h 678"/>
              <a:gd name="T64" fmla="*/ 2147483647 w 1970"/>
              <a:gd name="T65" fmla="*/ 2147483647 h 678"/>
              <a:gd name="T66" fmla="*/ 2147483647 w 1970"/>
              <a:gd name="T67" fmla="*/ 2147483647 h 678"/>
              <a:gd name="T68" fmla="*/ 2147483647 w 1970"/>
              <a:gd name="T69" fmla="*/ 2147483647 h 678"/>
              <a:gd name="T70" fmla="*/ 2147483647 w 1970"/>
              <a:gd name="T71" fmla="*/ 2147483647 h 678"/>
              <a:gd name="T72" fmla="*/ 2147483647 w 1970"/>
              <a:gd name="T73" fmla="*/ 2147483647 h 678"/>
              <a:gd name="T74" fmla="*/ 2147483647 w 1970"/>
              <a:gd name="T75" fmla="*/ 2147483647 h 678"/>
              <a:gd name="T76" fmla="*/ 2147483647 w 1970"/>
              <a:gd name="T77" fmla="*/ 2147483647 h 678"/>
              <a:gd name="T78" fmla="*/ 2147483647 w 1970"/>
              <a:gd name="T79" fmla="*/ 2147483647 h 678"/>
              <a:gd name="T80" fmla="*/ 2147483647 w 1970"/>
              <a:gd name="T81" fmla="*/ 2147483647 h 678"/>
              <a:gd name="T82" fmla="*/ 2147483647 w 1970"/>
              <a:gd name="T83" fmla="*/ 2147483647 h 678"/>
              <a:gd name="T84" fmla="*/ 2147483647 w 1970"/>
              <a:gd name="T85" fmla="*/ 2147483647 h 678"/>
              <a:gd name="T86" fmla="*/ 2147483647 w 1970"/>
              <a:gd name="T87" fmla="*/ 2147483647 h 678"/>
              <a:gd name="T88" fmla="*/ 2147483647 w 1970"/>
              <a:gd name="T89" fmla="*/ 2147483647 h 678"/>
              <a:gd name="T90" fmla="*/ 2147483647 w 1970"/>
              <a:gd name="T91" fmla="*/ 2147483647 h 678"/>
              <a:gd name="T92" fmla="*/ 2147483647 w 1970"/>
              <a:gd name="T93" fmla="*/ 2147483647 h 678"/>
              <a:gd name="T94" fmla="*/ 2147483647 w 1970"/>
              <a:gd name="T95" fmla="*/ 2147483647 h 678"/>
              <a:gd name="T96" fmla="*/ 2147483647 w 1970"/>
              <a:gd name="T97" fmla="*/ 2147483647 h 678"/>
              <a:gd name="T98" fmla="*/ 2147483647 w 1970"/>
              <a:gd name="T99" fmla="*/ 2147483647 h 678"/>
              <a:gd name="T100" fmla="*/ 2147483647 w 1970"/>
              <a:gd name="T101" fmla="*/ 2147483647 h 678"/>
              <a:gd name="T102" fmla="*/ 2147483647 w 1970"/>
              <a:gd name="T103" fmla="*/ 2147483647 h 678"/>
              <a:gd name="T104" fmla="*/ 2147483647 w 1970"/>
              <a:gd name="T105" fmla="*/ 2147483647 h 678"/>
              <a:gd name="T106" fmla="*/ 2147483647 w 1970"/>
              <a:gd name="T107" fmla="*/ 2147483647 h 678"/>
              <a:gd name="T108" fmla="*/ 2147483647 w 1970"/>
              <a:gd name="T109" fmla="*/ 2147483647 h 678"/>
              <a:gd name="T110" fmla="*/ 2147483647 w 1970"/>
              <a:gd name="T111" fmla="*/ 2147483647 h 678"/>
              <a:gd name="T112" fmla="*/ 2147483647 w 1970"/>
              <a:gd name="T113" fmla="*/ 2147483647 h 678"/>
              <a:gd name="T114" fmla="*/ 2147483647 w 1970"/>
              <a:gd name="T115" fmla="*/ 2147483647 h 678"/>
              <a:gd name="T116" fmla="*/ 2147483647 w 1970"/>
              <a:gd name="T117" fmla="*/ 2147483647 h 678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w 1970"/>
              <a:gd name="T178" fmla="*/ 0 h 678"/>
              <a:gd name="T179" fmla="*/ 1970 w 1970"/>
              <a:gd name="T180" fmla="*/ 678 h 678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T177" t="T178" r="T179" b="T180"/>
            <a:pathLst>
              <a:path w="1970" h="678">
                <a:moveTo>
                  <a:pt x="66" y="341"/>
                </a:moveTo>
                <a:lnTo>
                  <a:pt x="71" y="336"/>
                </a:lnTo>
                <a:lnTo>
                  <a:pt x="76" y="331"/>
                </a:lnTo>
                <a:lnTo>
                  <a:pt x="82" y="325"/>
                </a:lnTo>
                <a:lnTo>
                  <a:pt x="87" y="320"/>
                </a:lnTo>
                <a:lnTo>
                  <a:pt x="92" y="315"/>
                </a:lnTo>
                <a:lnTo>
                  <a:pt x="97" y="310"/>
                </a:lnTo>
                <a:lnTo>
                  <a:pt x="102" y="304"/>
                </a:lnTo>
                <a:lnTo>
                  <a:pt x="107" y="299"/>
                </a:lnTo>
                <a:lnTo>
                  <a:pt x="113" y="294"/>
                </a:lnTo>
                <a:lnTo>
                  <a:pt x="118" y="289"/>
                </a:lnTo>
                <a:lnTo>
                  <a:pt x="123" y="284"/>
                </a:lnTo>
                <a:lnTo>
                  <a:pt x="128" y="279"/>
                </a:lnTo>
                <a:lnTo>
                  <a:pt x="134" y="274"/>
                </a:lnTo>
                <a:lnTo>
                  <a:pt x="139" y="270"/>
                </a:lnTo>
                <a:lnTo>
                  <a:pt x="145" y="265"/>
                </a:lnTo>
                <a:lnTo>
                  <a:pt x="150" y="260"/>
                </a:lnTo>
                <a:lnTo>
                  <a:pt x="155" y="255"/>
                </a:lnTo>
                <a:lnTo>
                  <a:pt x="161" y="251"/>
                </a:lnTo>
                <a:lnTo>
                  <a:pt x="166" y="246"/>
                </a:lnTo>
                <a:lnTo>
                  <a:pt x="172" y="241"/>
                </a:lnTo>
                <a:lnTo>
                  <a:pt x="177" y="237"/>
                </a:lnTo>
                <a:lnTo>
                  <a:pt x="183" y="232"/>
                </a:lnTo>
                <a:lnTo>
                  <a:pt x="188" y="228"/>
                </a:lnTo>
                <a:lnTo>
                  <a:pt x="194" y="223"/>
                </a:lnTo>
                <a:lnTo>
                  <a:pt x="200" y="219"/>
                </a:lnTo>
                <a:lnTo>
                  <a:pt x="205" y="215"/>
                </a:lnTo>
                <a:lnTo>
                  <a:pt x="211" y="210"/>
                </a:lnTo>
                <a:lnTo>
                  <a:pt x="216" y="206"/>
                </a:lnTo>
                <a:lnTo>
                  <a:pt x="222" y="202"/>
                </a:lnTo>
                <a:lnTo>
                  <a:pt x="228" y="198"/>
                </a:lnTo>
                <a:lnTo>
                  <a:pt x="234" y="194"/>
                </a:lnTo>
                <a:lnTo>
                  <a:pt x="239" y="190"/>
                </a:lnTo>
                <a:lnTo>
                  <a:pt x="245" y="186"/>
                </a:lnTo>
                <a:lnTo>
                  <a:pt x="251" y="182"/>
                </a:lnTo>
                <a:lnTo>
                  <a:pt x="257" y="178"/>
                </a:lnTo>
                <a:lnTo>
                  <a:pt x="263" y="174"/>
                </a:lnTo>
                <a:lnTo>
                  <a:pt x="268" y="170"/>
                </a:lnTo>
                <a:lnTo>
                  <a:pt x="274" y="166"/>
                </a:lnTo>
                <a:lnTo>
                  <a:pt x="280" y="162"/>
                </a:lnTo>
                <a:lnTo>
                  <a:pt x="286" y="158"/>
                </a:lnTo>
                <a:lnTo>
                  <a:pt x="292" y="155"/>
                </a:lnTo>
                <a:lnTo>
                  <a:pt x="298" y="151"/>
                </a:lnTo>
                <a:lnTo>
                  <a:pt x="304" y="147"/>
                </a:lnTo>
                <a:lnTo>
                  <a:pt x="310" y="144"/>
                </a:lnTo>
                <a:lnTo>
                  <a:pt x="316" y="140"/>
                </a:lnTo>
                <a:lnTo>
                  <a:pt x="322" y="137"/>
                </a:lnTo>
                <a:lnTo>
                  <a:pt x="328" y="133"/>
                </a:lnTo>
                <a:lnTo>
                  <a:pt x="334" y="130"/>
                </a:lnTo>
                <a:lnTo>
                  <a:pt x="341" y="127"/>
                </a:lnTo>
                <a:lnTo>
                  <a:pt x="347" y="123"/>
                </a:lnTo>
                <a:lnTo>
                  <a:pt x="353" y="120"/>
                </a:lnTo>
                <a:lnTo>
                  <a:pt x="359" y="117"/>
                </a:lnTo>
                <a:lnTo>
                  <a:pt x="365" y="114"/>
                </a:lnTo>
                <a:lnTo>
                  <a:pt x="371" y="111"/>
                </a:lnTo>
                <a:lnTo>
                  <a:pt x="378" y="107"/>
                </a:lnTo>
                <a:lnTo>
                  <a:pt x="384" y="104"/>
                </a:lnTo>
                <a:lnTo>
                  <a:pt x="390" y="101"/>
                </a:lnTo>
                <a:lnTo>
                  <a:pt x="397" y="98"/>
                </a:lnTo>
                <a:lnTo>
                  <a:pt x="403" y="95"/>
                </a:lnTo>
                <a:lnTo>
                  <a:pt x="409" y="93"/>
                </a:lnTo>
                <a:lnTo>
                  <a:pt x="416" y="90"/>
                </a:lnTo>
                <a:lnTo>
                  <a:pt x="422" y="87"/>
                </a:lnTo>
                <a:lnTo>
                  <a:pt x="429" y="84"/>
                </a:lnTo>
                <a:lnTo>
                  <a:pt x="435" y="81"/>
                </a:lnTo>
                <a:lnTo>
                  <a:pt x="442" y="79"/>
                </a:lnTo>
                <a:lnTo>
                  <a:pt x="448" y="76"/>
                </a:lnTo>
                <a:lnTo>
                  <a:pt x="455" y="74"/>
                </a:lnTo>
                <a:lnTo>
                  <a:pt x="461" y="71"/>
                </a:lnTo>
                <a:lnTo>
                  <a:pt x="468" y="68"/>
                </a:lnTo>
                <a:lnTo>
                  <a:pt x="474" y="66"/>
                </a:lnTo>
                <a:lnTo>
                  <a:pt x="481" y="64"/>
                </a:lnTo>
                <a:lnTo>
                  <a:pt x="488" y="61"/>
                </a:lnTo>
                <a:lnTo>
                  <a:pt x="494" y="59"/>
                </a:lnTo>
                <a:lnTo>
                  <a:pt x="501" y="57"/>
                </a:lnTo>
                <a:lnTo>
                  <a:pt x="508" y="54"/>
                </a:lnTo>
                <a:lnTo>
                  <a:pt x="514" y="52"/>
                </a:lnTo>
                <a:lnTo>
                  <a:pt x="521" y="50"/>
                </a:lnTo>
                <a:lnTo>
                  <a:pt x="528" y="48"/>
                </a:lnTo>
                <a:lnTo>
                  <a:pt x="535" y="46"/>
                </a:lnTo>
                <a:lnTo>
                  <a:pt x="541" y="44"/>
                </a:lnTo>
                <a:lnTo>
                  <a:pt x="548" y="42"/>
                </a:lnTo>
                <a:lnTo>
                  <a:pt x="555" y="40"/>
                </a:lnTo>
                <a:lnTo>
                  <a:pt x="562" y="38"/>
                </a:lnTo>
                <a:lnTo>
                  <a:pt x="569" y="36"/>
                </a:lnTo>
                <a:lnTo>
                  <a:pt x="576" y="34"/>
                </a:lnTo>
                <a:lnTo>
                  <a:pt x="583" y="32"/>
                </a:lnTo>
                <a:lnTo>
                  <a:pt x="590" y="31"/>
                </a:lnTo>
                <a:lnTo>
                  <a:pt x="597" y="29"/>
                </a:lnTo>
                <a:lnTo>
                  <a:pt x="604" y="27"/>
                </a:lnTo>
                <a:lnTo>
                  <a:pt x="611" y="26"/>
                </a:lnTo>
                <a:lnTo>
                  <a:pt x="618" y="24"/>
                </a:lnTo>
                <a:lnTo>
                  <a:pt x="625" y="23"/>
                </a:lnTo>
                <a:lnTo>
                  <a:pt x="632" y="21"/>
                </a:lnTo>
                <a:lnTo>
                  <a:pt x="639" y="20"/>
                </a:lnTo>
                <a:lnTo>
                  <a:pt x="646" y="18"/>
                </a:lnTo>
                <a:lnTo>
                  <a:pt x="653" y="17"/>
                </a:lnTo>
                <a:lnTo>
                  <a:pt x="661" y="16"/>
                </a:lnTo>
                <a:lnTo>
                  <a:pt x="668" y="14"/>
                </a:lnTo>
                <a:lnTo>
                  <a:pt x="675" y="13"/>
                </a:lnTo>
                <a:lnTo>
                  <a:pt x="682" y="12"/>
                </a:lnTo>
                <a:lnTo>
                  <a:pt x="690" y="11"/>
                </a:lnTo>
                <a:lnTo>
                  <a:pt x="697" y="10"/>
                </a:lnTo>
                <a:lnTo>
                  <a:pt x="704" y="9"/>
                </a:lnTo>
                <a:lnTo>
                  <a:pt x="712" y="8"/>
                </a:lnTo>
                <a:lnTo>
                  <a:pt x="719" y="7"/>
                </a:lnTo>
                <a:lnTo>
                  <a:pt x="726" y="6"/>
                </a:lnTo>
                <a:lnTo>
                  <a:pt x="734" y="5"/>
                </a:lnTo>
                <a:lnTo>
                  <a:pt x="741" y="4"/>
                </a:lnTo>
                <a:lnTo>
                  <a:pt x="747" y="3"/>
                </a:lnTo>
                <a:lnTo>
                  <a:pt x="753" y="3"/>
                </a:lnTo>
                <a:lnTo>
                  <a:pt x="760" y="2"/>
                </a:lnTo>
                <a:lnTo>
                  <a:pt x="766" y="2"/>
                </a:lnTo>
                <a:lnTo>
                  <a:pt x="772" y="1"/>
                </a:lnTo>
                <a:lnTo>
                  <a:pt x="779" y="1"/>
                </a:lnTo>
                <a:lnTo>
                  <a:pt x="785" y="1"/>
                </a:lnTo>
                <a:lnTo>
                  <a:pt x="792" y="0"/>
                </a:lnTo>
                <a:lnTo>
                  <a:pt x="799" y="0"/>
                </a:lnTo>
                <a:lnTo>
                  <a:pt x="805" y="0"/>
                </a:lnTo>
                <a:lnTo>
                  <a:pt x="812" y="0"/>
                </a:lnTo>
                <a:lnTo>
                  <a:pt x="819" y="0"/>
                </a:lnTo>
                <a:lnTo>
                  <a:pt x="826" y="0"/>
                </a:lnTo>
                <a:lnTo>
                  <a:pt x="833" y="0"/>
                </a:lnTo>
                <a:lnTo>
                  <a:pt x="840" y="0"/>
                </a:lnTo>
                <a:lnTo>
                  <a:pt x="847" y="1"/>
                </a:lnTo>
                <a:lnTo>
                  <a:pt x="854" y="1"/>
                </a:lnTo>
                <a:lnTo>
                  <a:pt x="861" y="1"/>
                </a:lnTo>
                <a:lnTo>
                  <a:pt x="868" y="1"/>
                </a:lnTo>
                <a:lnTo>
                  <a:pt x="875" y="2"/>
                </a:lnTo>
                <a:lnTo>
                  <a:pt x="882" y="2"/>
                </a:lnTo>
                <a:lnTo>
                  <a:pt x="890" y="3"/>
                </a:lnTo>
                <a:lnTo>
                  <a:pt x="897" y="3"/>
                </a:lnTo>
                <a:lnTo>
                  <a:pt x="904" y="4"/>
                </a:lnTo>
                <a:lnTo>
                  <a:pt x="912" y="5"/>
                </a:lnTo>
                <a:lnTo>
                  <a:pt x="919" y="5"/>
                </a:lnTo>
                <a:lnTo>
                  <a:pt x="927" y="6"/>
                </a:lnTo>
                <a:lnTo>
                  <a:pt x="934" y="7"/>
                </a:lnTo>
                <a:lnTo>
                  <a:pt x="942" y="8"/>
                </a:lnTo>
                <a:lnTo>
                  <a:pt x="950" y="8"/>
                </a:lnTo>
                <a:lnTo>
                  <a:pt x="957" y="9"/>
                </a:lnTo>
                <a:lnTo>
                  <a:pt x="965" y="10"/>
                </a:lnTo>
                <a:lnTo>
                  <a:pt x="973" y="11"/>
                </a:lnTo>
                <a:lnTo>
                  <a:pt x="980" y="12"/>
                </a:lnTo>
                <a:lnTo>
                  <a:pt x="988" y="13"/>
                </a:lnTo>
                <a:lnTo>
                  <a:pt x="996" y="14"/>
                </a:lnTo>
                <a:lnTo>
                  <a:pt x="1004" y="15"/>
                </a:lnTo>
                <a:lnTo>
                  <a:pt x="1012" y="16"/>
                </a:lnTo>
                <a:lnTo>
                  <a:pt x="1019" y="18"/>
                </a:lnTo>
                <a:lnTo>
                  <a:pt x="1027" y="19"/>
                </a:lnTo>
                <a:lnTo>
                  <a:pt x="1035" y="20"/>
                </a:lnTo>
                <a:lnTo>
                  <a:pt x="1043" y="21"/>
                </a:lnTo>
                <a:lnTo>
                  <a:pt x="1051" y="23"/>
                </a:lnTo>
                <a:lnTo>
                  <a:pt x="1059" y="24"/>
                </a:lnTo>
                <a:lnTo>
                  <a:pt x="1067" y="25"/>
                </a:lnTo>
                <a:lnTo>
                  <a:pt x="1075" y="27"/>
                </a:lnTo>
                <a:lnTo>
                  <a:pt x="1083" y="28"/>
                </a:lnTo>
                <a:lnTo>
                  <a:pt x="1091" y="29"/>
                </a:lnTo>
                <a:lnTo>
                  <a:pt x="1099" y="31"/>
                </a:lnTo>
                <a:lnTo>
                  <a:pt x="1107" y="32"/>
                </a:lnTo>
                <a:lnTo>
                  <a:pt x="1115" y="34"/>
                </a:lnTo>
                <a:lnTo>
                  <a:pt x="1123" y="35"/>
                </a:lnTo>
                <a:lnTo>
                  <a:pt x="1131" y="37"/>
                </a:lnTo>
                <a:lnTo>
                  <a:pt x="1139" y="38"/>
                </a:lnTo>
                <a:lnTo>
                  <a:pt x="1147" y="40"/>
                </a:lnTo>
                <a:lnTo>
                  <a:pt x="1155" y="42"/>
                </a:lnTo>
                <a:lnTo>
                  <a:pt x="1163" y="43"/>
                </a:lnTo>
                <a:lnTo>
                  <a:pt x="1171" y="45"/>
                </a:lnTo>
                <a:lnTo>
                  <a:pt x="1179" y="47"/>
                </a:lnTo>
                <a:lnTo>
                  <a:pt x="1187" y="48"/>
                </a:lnTo>
                <a:lnTo>
                  <a:pt x="1195" y="50"/>
                </a:lnTo>
                <a:lnTo>
                  <a:pt x="1203" y="52"/>
                </a:lnTo>
                <a:lnTo>
                  <a:pt x="1211" y="53"/>
                </a:lnTo>
                <a:lnTo>
                  <a:pt x="1219" y="55"/>
                </a:lnTo>
                <a:lnTo>
                  <a:pt x="1227" y="57"/>
                </a:lnTo>
                <a:lnTo>
                  <a:pt x="1235" y="59"/>
                </a:lnTo>
                <a:lnTo>
                  <a:pt x="1243" y="60"/>
                </a:lnTo>
                <a:lnTo>
                  <a:pt x="1251" y="62"/>
                </a:lnTo>
                <a:lnTo>
                  <a:pt x="1259" y="64"/>
                </a:lnTo>
                <a:lnTo>
                  <a:pt x="1267" y="66"/>
                </a:lnTo>
                <a:lnTo>
                  <a:pt x="1275" y="68"/>
                </a:lnTo>
                <a:lnTo>
                  <a:pt x="1283" y="69"/>
                </a:lnTo>
                <a:lnTo>
                  <a:pt x="1291" y="71"/>
                </a:lnTo>
                <a:lnTo>
                  <a:pt x="1299" y="73"/>
                </a:lnTo>
                <a:lnTo>
                  <a:pt x="1306" y="75"/>
                </a:lnTo>
                <a:lnTo>
                  <a:pt x="1314" y="77"/>
                </a:lnTo>
                <a:lnTo>
                  <a:pt x="1322" y="79"/>
                </a:lnTo>
                <a:lnTo>
                  <a:pt x="1330" y="81"/>
                </a:lnTo>
                <a:lnTo>
                  <a:pt x="1338" y="82"/>
                </a:lnTo>
                <a:lnTo>
                  <a:pt x="1345" y="84"/>
                </a:lnTo>
                <a:lnTo>
                  <a:pt x="1353" y="86"/>
                </a:lnTo>
                <a:lnTo>
                  <a:pt x="1361" y="88"/>
                </a:lnTo>
                <a:lnTo>
                  <a:pt x="1368" y="90"/>
                </a:lnTo>
                <a:lnTo>
                  <a:pt x="1376" y="92"/>
                </a:lnTo>
                <a:lnTo>
                  <a:pt x="1383" y="93"/>
                </a:lnTo>
                <a:lnTo>
                  <a:pt x="1391" y="95"/>
                </a:lnTo>
                <a:lnTo>
                  <a:pt x="1398" y="97"/>
                </a:lnTo>
                <a:lnTo>
                  <a:pt x="1406" y="99"/>
                </a:lnTo>
                <a:lnTo>
                  <a:pt x="1413" y="101"/>
                </a:lnTo>
                <a:lnTo>
                  <a:pt x="1420" y="103"/>
                </a:lnTo>
                <a:lnTo>
                  <a:pt x="1428" y="104"/>
                </a:lnTo>
                <a:lnTo>
                  <a:pt x="1435" y="106"/>
                </a:lnTo>
                <a:lnTo>
                  <a:pt x="1442" y="108"/>
                </a:lnTo>
                <a:lnTo>
                  <a:pt x="1449" y="110"/>
                </a:lnTo>
                <a:lnTo>
                  <a:pt x="1456" y="112"/>
                </a:lnTo>
                <a:lnTo>
                  <a:pt x="1463" y="113"/>
                </a:lnTo>
                <a:lnTo>
                  <a:pt x="1470" y="115"/>
                </a:lnTo>
                <a:lnTo>
                  <a:pt x="1477" y="117"/>
                </a:lnTo>
                <a:lnTo>
                  <a:pt x="1484" y="119"/>
                </a:lnTo>
                <a:lnTo>
                  <a:pt x="1491" y="120"/>
                </a:lnTo>
                <a:lnTo>
                  <a:pt x="1498" y="122"/>
                </a:lnTo>
                <a:lnTo>
                  <a:pt x="1505" y="124"/>
                </a:lnTo>
                <a:lnTo>
                  <a:pt x="1511" y="125"/>
                </a:lnTo>
                <a:lnTo>
                  <a:pt x="1518" y="127"/>
                </a:lnTo>
                <a:lnTo>
                  <a:pt x="1525" y="129"/>
                </a:lnTo>
                <a:lnTo>
                  <a:pt x="1531" y="130"/>
                </a:lnTo>
                <a:lnTo>
                  <a:pt x="1538" y="132"/>
                </a:lnTo>
                <a:lnTo>
                  <a:pt x="1544" y="133"/>
                </a:lnTo>
                <a:lnTo>
                  <a:pt x="1550" y="135"/>
                </a:lnTo>
                <a:lnTo>
                  <a:pt x="1557" y="136"/>
                </a:lnTo>
                <a:lnTo>
                  <a:pt x="1563" y="138"/>
                </a:lnTo>
                <a:lnTo>
                  <a:pt x="1569" y="139"/>
                </a:lnTo>
                <a:lnTo>
                  <a:pt x="1575" y="141"/>
                </a:lnTo>
                <a:lnTo>
                  <a:pt x="1581" y="142"/>
                </a:lnTo>
                <a:lnTo>
                  <a:pt x="1587" y="144"/>
                </a:lnTo>
                <a:lnTo>
                  <a:pt x="1593" y="145"/>
                </a:lnTo>
                <a:lnTo>
                  <a:pt x="1598" y="146"/>
                </a:lnTo>
                <a:lnTo>
                  <a:pt x="1604" y="148"/>
                </a:lnTo>
                <a:lnTo>
                  <a:pt x="1610" y="149"/>
                </a:lnTo>
                <a:lnTo>
                  <a:pt x="1615" y="150"/>
                </a:lnTo>
                <a:lnTo>
                  <a:pt x="1621" y="152"/>
                </a:lnTo>
                <a:lnTo>
                  <a:pt x="1626" y="153"/>
                </a:lnTo>
                <a:lnTo>
                  <a:pt x="1631" y="154"/>
                </a:lnTo>
                <a:lnTo>
                  <a:pt x="1636" y="155"/>
                </a:lnTo>
                <a:lnTo>
                  <a:pt x="1641" y="156"/>
                </a:lnTo>
                <a:lnTo>
                  <a:pt x="1646" y="157"/>
                </a:lnTo>
                <a:lnTo>
                  <a:pt x="1651" y="158"/>
                </a:lnTo>
                <a:lnTo>
                  <a:pt x="1656" y="159"/>
                </a:lnTo>
                <a:lnTo>
                  <a:pt x="1661" y="160"/>
                </a:lnTo>
                <a:lnTo>
                  <a:pt x="1666" y="161"/>
                </a:lnTo>
                <a:lnTo>
                  <a:pt x="1670" y="162"/>
                </a:lnTo>
                <a:lnTo>
                  <a:pt x="1675" y="163"/>
                </a:lnTo>
                <a:lnTo>
                  <a:pt x="1692" y="166"/>
                </a:lnTo>
                <a:lnTo>
                  <a:pt x="1708" y="169"/>
                </a:lnTo>
                <a:lnTo>
                  <a:pt x="1723" y="172"/>
                </a:lnTo>
                <a:lnTo>
                  <a:pt x="1738" y="174"/>
                </a:lnTo>
                <a:lnTo>
                  <a:pt x="1751" y="177"/>
                </a:lnTo>
                <a:lnTo>
                  <a:pt x="1763" y="179"/>
                </a:lnTo>
                <a:lnTo>
                  <a:pt x="1775" y="181"/>
                </a:lnTo>
                <a:lnTo>
                  <a:pt x="1786" y="184"/>
                </a:lnTo>
                <a:lnTo>
                  <a:pt x="1796" y="185"/>
                </a:lnTo>
                <a:lnTo>
                  <a:pt x="1806" y="187"/>
                </a:lnTo>
                <a:lnTo>
                  <a:pt x="1814" y="189"/>
                </a:lnTo>
                <a:lnTo>
                  <a:pt x="1822" y="191"/>
                </a:lnTo>
                <a:lnTo>
                  <a:pt x="1830" y="192"/>
                </a:lnTo>
                <a:lnTo>
                  <a:pt x="1837" y="194"/>
                </a:lnTo>
                <a:lnTo>
                  <a:pt x="1843" y="195"/>
                </a:lnTo>
                <a:lnTo>
                  <a:pt x="1849" y="197"/>
                </a:lnTo>
                <a:lnTo>
                  <a:pt x="1855" y="198"/>
                </a:lnTo>
                <a:lnTo>
                  <a:pt x="1860" y="199"/>
                </a:lnTo>
                <a:lnTo>
                  <a:pt x="1865" y="201"/>
                </a:lnTo>
                <a:lnTo>
                  <a:pt x="1869" y="202"/>
                </a:lnTo>
                <a:lnTo>
                  <a:pt x="1873" y="203"/>
                </a:lnTo>
                <a:lnTo>
                  <a:pt x="1877" y="205"/>
                </a:lnTo>
                <a:lnTo>
                  <a:pt x="1881" y="206"/>
                </a:lnTo>
                <a:lnTo>
                  <a:pt x="1884" y="207"/>
                </a:lnTo>
                <a:lnTo>
                  <a:pt x="1887" y="209"/>
                </a:lnTo>
                <a:lnTo>
                  <a:pt x="1890" y="210"/>
                </a:lnTo>
                <a:lnTo>
                  <a:pt x="1894" y="212"/>
                </a:lnTo>
                <a:lnTo>
                  <a:pt x="1897" y="213"/>
                </a:lnTo>
                <a:lnTo>
                  <a:pt x="1900" y="215"/>
                </a:lnTo>
                <a:lnTo>
                  <a:pt x="1903" y="217"/>
                </a:lnTo>
                <a:lnTo>
                  <a:pt x="1906" y="218"/>
                </a:lnTo>
                <a:lnTo>
                  <a:pt x="1909" y="220"/>
                </a:lnTo>
                <a:lnTo>
                  <a:pt x="1913" y="222"/>
                </a:lnTo>
                <a:lnTo>
                  <a:pt x="1917" y="224"/>
                </a:lnTo>
                <a:lnTo>
                  <a:pt x="1920" y="226"/>
                </a:lnTo>
                <a:lnTo>
                  <a:pt x="1924" y="228"/>
                </a:lnTo>
                <a:lnTo>
                  <a:pt x="1928" y="229"/>
                </a:lnTo>
                <a:lnTo>
                  <a:pt x="1932" y="231"/>
                </a:lnTo>
                <a:lnTo>
                  <a:pt x="1936" y="232"/>
                </a:lnTo>
                <a:lnTo>
                  <a:pt x="1940" y="233"/>
                </a:lnTo>
                <a:lnTo>
                  <a:pt x="1944" y="234"/>
                </a:lnTo>
                <a:lnTo>
                  <a:pt x="1948" y="235"/>
                </a:lnTo>
                <a:lnTo>
                  <a:pt x="1952" y="236"/>
                </a:lnTo>
                <a:lnTo>
                  <a:pt x="1955" y="237"/>
                </a:lnTo>
                <a:lnTo>
                  <a:pt x="1958" y="239"/>
                </a:lnTo>
                <a:lnTo>
                  <a:pt x="1961" y="240"/>
                </a:lnTo>
                <a:lnTo>
                  <a:pt x="1963" y="241"/>
                </a:lnTo>
                <a:lnTo>
                  <a:pt x="1965" y="242"/>
                </a:lnTo>
                <a:lnTo>
                  <a:pt x="1967" y="244"/>
                </a:lnTo>
                <a:lnTo>
                  <a:pt x="1968" y="245"/>
                </a:lnTo>
                <a:lnTo>
                  <a:pt x="1968" y="247"/>
                </a:lnTo>
                <a:lnTo>
                  <a:pt x="1969" y="249"/>
                </a:lnTo>
                <a:lnTo>
                  <a:pt x="1969" y="251"/>
                </a:lnTo>
                <a:lnTo>
                  <a:pt x="1968" y="253"/>
                </a:lnTo>
                <a:lnTo>
                  <a:pt x="1968" y="256"/>
                </a:lnTo>
                <a:lnTo>
                  <a:pt x="1966" y="259"/>
                </a:lnTo>
                <a:lnTo>
                  <a:pt x="1963" y="262"/>
                </a:lnTo>
                <a:lnTo>
                  <a:pt x="1960" y="266"/>
                </a:lnTo>
                <a:lnTo>
                  <a:pt x="1955" y="270"/>
                </a:lnTo>
                <a:lnTo>
                  <a:pt x="1950" y="274"/>
                </a:lnTo>
                <a:lnTo>
                  <a:pt x="1945" y="279"/>
                </a:lnTo>
                <a:lnTo>
                  <a:pt x="1938" y="284"/>
                </a:lnTo>
                <a:lnTo>
                  <a:pt x="1931" y="289"/>
                </a:lnTo>
                <a:lnTo>
                  <a:pt x="1922" y="295"/>
                </a:lnTo>
                <a:lnTo>
                  <a:pt x="1913" y="302"/>
                </a:lnTo>
                <a:lnTo>
                  <a:pt x="1910" y="304"/>
                </a:lnTo>
                <a:lnTo>
                  <a:pt x="1906" y="306"/>
                </a:lnTo>
                <a:lnTo>
                  <a:pt x="1903" y="309"/>
                </a:lnTo>
                <a:lnTo>
                  <a:pt x="1900" y="311"/>
                </a:lnTo>
                <a:lnTo>
                  <a:pt x="1896" y="314"/>
                </a:lnTo>
                <a:lnTo>
                  <a:pt x="1893" y="316"/>
                </a:lnTo>
                <a:lnTo>
                  <a:pt x="1889" y="319"/>
                </a:lnTo>
                <a:lnTo>
                  <a:pt x="1885" y="322"/>
                </a:lnTo>
                <a:lnTo>
                  <a:pt x="1881" y="325"/>
                </a:lnTo>
                <a:lnTo>
                  <a:pt x="1877" y="328"/>
                </a:lnTo>
                <a:lnTo>
                  <a:pt x="1873" y="331"/>
                </a:lnTo>
                <a:lnTo>
                  <a:pt x="1869" y="334"/>
                </a:lnTo>
                <a:lnTo>
                  <a:pt x="1865" y="337"/>
                </a:lnTo>
                <a:lnTo>
                  <a:pt x="1861" y="340"/>
                </a:lnTo>
                <a:lnTo>
                  <a:pt x="1856" y="343"/>
                </a:lnTo>
                <a:lnTo>
                  <a:pt x="1852" y="347"/>
                </a:lnTo>
                <a:lnTo>
                  <a:pt x="1847" y="350"/>
                </a:lnTo>
                <a:lnTo>
                  <a:pt x="1842" y="354"/>
                </a:lnTo>
                <a:lnTo>
                  <a:pt x="1838" y="357"/>
                </a:lnTo>
                <a:lnTo>
                  <a:pt x="1833" y="361"/>
                </a:lnTo>
                <a:lnTo>
                  <a:pt x="1828" y="364"/>
                </a:lnTo>
                <a:lnTo>
                  <a:pt x="1823" y="368"/>
                </a:lnTo>
                <a:lnTo>
                  <a:pt x="1818" y="372"/>
                </a:lnTo>
                <a:lnTo>
                  <a:pt x="1813" y="376"/>
                </a:lnTo>
                <a:lnTo>
                  <a:pt x="1808" y="379"/>
                </a:lnTo>
                <a:lnTo>
                  <a:pt x="1803" y="383"/>
                </a:lnTo>
                <a:lnTo>
                  <a:pt x="1797" y="387"/>
                </a:lnTo>
                <a:lnTo>
                  <a:pt x="1792" y="391"/>
                </a:lnTo>
                <a:lnTo>
                  <a:pt x="1787" y="395"/>
                </a:lnTo>
                <a:lnTo>
                  <a:pt x="1781" y="399"/>
                </a:lnTo>
                <a:lnTo>
                  <a:pt x="1775" y="403"/>
                </a:lnTo>
                <a:lnTo>
                  <a:pt x="1770" y="408"/>
                </a:lnTo>
                <a:lnTo>
                  <a:pt x="1764" y="412"/>
                </a:lnTo>
                <a:lnTo>
                  <a:pt x="1758" y="416"/>
                </a:lnTo>
                <a:lnTo>
                  <a:pt x="1753" y="420"/>
                </a:lnTo>
                <a:lnTo>
                  <a:pt x="1747" y="424"/>
                </a:lnTo>
                <a:lnTo>
                  <a:pt x="1741" y="429"/>
                </a:lnTo>
                <a:lnTo>
                  <a:pt x="1735" y="433"/>
                </a:lnTo>
                <a:lnTo>
                  <a:pt x="1729" y="437"/>
                </a:lnTo>
                <a:lnTo>
                  <a:pt x="1723" y="441"/>
                </a:lnTo>
                <a:lnTo>
                  <a:pt x="1716" y="446"/>
                </a:lnTo>
                <a:lnTo>
                  <a:pt x="1710" y="450"/>
                </a:lnTo>
                <a:lnTo>
                  <a:pt x="1704" y="455"/>
                </a:lnTo>
                <a:lnTo>
                  <a:pt x="1698" y="459"/>
                </a:lnTo>
                <a:lnTo>
                  <a:pt x="1691" y="463"/>
                </a:lnTo>
                <a:lnTo>
                  <a:pt x="1685" y="468"/>
                </a:lnTo>
                <a:lnTo>
                  <a:pt x="1678" y="472"/>
                </a:lnTo>
                <a:lnTo>
                  <a:pt x="1672" y="476"/>
                </a:lnTo>
                <a:lnTo>
                  <a:pt x="1665" y="481"/>
                </a:lnTo>
                <a:lnTo>
                  <a:pt x="1659" y="485"/>
                </a:lnTo>
                <a:lnTo>
                  <a:pt x="1652" y="490"/>
                </a:lnTo>
                <a:lnTo>
                  <a:pt x="1645" y="494"/>
                </a:lnTo>
                <a:lnTo>
                  <a:pt x="1639" y="498"/>
                </a:lnTo>
                <a:lnTo>
                  <a:pt x="1632" y="503"/>
                </a:lnTo>
                <a:lnTo>
                  <a:pt x="1625" y="507"/>
                </a:lnTo>
                <a:lnTo>
                  <a:pt x="1618" y="511"/>
                </a:lnTo>
                <a:lnTo>
                  <a:pt x="1611" y="516"/>
                </a:lnTo>
                <a:lnTo>
                  <a:pt x="1605" y="520"/>
                </a:lnTo>
                <a:lnTo>
                  <a:pt x="1598" y="524"/>
                </a:lnTo>
                <a:lnTo>
                  <a:pt x="1591" y="528"/>
                </a:lnTo>
                <a:lnTo>
                  <a:pt x="1584" y="532"/>
                </a:lnTo>
                <a:lnTo>
                  <a:pt x="1577" y="537"/>
                </a:lnTo>
                <a:lnTo>
                  <a:pt x="1570" y="541"/>
                </a:lnTo>
                <a:lnTo>
                  <a:pt x="1563" y="545"/>
                </a:lnTo>
                <a:lnTo>
                  <a:pt x="1555" y="549"/>
                </a:lnTo>
                <a:lnTo>
                  <a:pt x="1548" y="553"/>
                </a:lnTo>
                <a:lnTo>
                  <a:pt x="1541" y="557"/>
                </a:lnTo>
                <a:lnTo>
                  <a:pt x="1534" y="561"/>
                </a:lnTo>
                <a:lnTo>
                  <a:pt x="1527" y="565"/>
                </a:lnTo>
                <a:lnTo>
                  <a:pt x="1520" y="569"/>
                </a:lnTo>
                <a:lnTo>
                  <a:pt x="1512" y="573"/>
                </a:lnTo>
                <a:lnTo>
                  <a:pt x="1505" y="576"/>
                </a:lnTo>
                <a:lnTo>
                  <a:pt x="1498" y="580"/>
                </a:lnTo>
                <a:lnTo>
                  <a:pt x="1491" y="584"/>
                </a:lnTo>
                <a:lnTo>
                  <a:pt x="1483" y="588"/>
                </a:lnTo>
                <a:lnTo>
                  <a:pt x="1476" y="591"/>
                </a:lnTo>
                <a:lnTo>
                  <a:pt x="1469" y="595"/>
                </a:lnTo>
                <a:lnTo>
                  <a:pt x="1461" y="598"/>
                </a:lnTo>
                <a:lnTo>
                  <a:pt x="1454" y="601"/>
                </a:lnTo>
                <a:lnTo>
                  <a:pt x="1447" y="605"/>
                </a:lnTo>
                <a:lnTo>
                  <a:pt x="1439" y="608"/>
                </a:lnTo>
                <a:lnTo>
                  <a:pt x="1432" y="611"/>
                </a:lnTo>
                <a:lnTo>
                  <a:pt x="1425" y="614"/>
                </a:lnTo>
                <a:lnTo>
                  <a:pt x="1417" y="617"/>
                </a:lnTo>
                <a:lnTo>
                  <a:pt x="1410" y="620"/>
                </a:lnTo>
                <a:lnTo>
                  <a:pt x="1402" y="623"/>
                </a:lnTo>
                <a:lnTo>
                  <a:pt x="1395" y="626"/>
                </a:lnTo>
                <a:lnTo>
                  <a:pt x="1388" y="629"/>
                </a:lnTo>
                <a:lnTo>
                  <a:pt x="1380" y="632"/>
                </a:lnTo>
                <a:lnTo>
                  <a:pt x="1373" y="634"/>
                </a:lnTo>
                <a:lnTo>
                  <a:pt x="1366" y="637"/>
                </a:lnTo>
                <a:lnTo>
                  <a:pt x="1358" y="639"/>
                </a:lnTo>
                <a:lnTo>
                  <a:pt x="1351" y="641"/>
                </a:lnTo>
                <a:lnTo>
                  <a:pt x="1343" y="644"/>
                </a:lnTo>
                <a:lnTo>
                  <a:pt x="1336" y="646"/>
                </a:lnTo>
                <a:lnTo>
                  <a:pt x="1329" y="648"/>
                </a:lnTo>
                <a:lnTo>
                  <a:pt x="1321" y="650"/>
                </a:lnTo>
                <a:lnTo>
                  <a:pt x="1314" y="652"/>
                </a:lnTo>
                <a:lnTo>
                  <a:pt x="1307" y="653"/>
                </a:lnTo>
                <a:lnTo>
                  <a:pt x="1300" y="655"/>
                </a:lnTo>
                <a:lnTo>
                  <a:pt x="1292" y="656"/>
                </a:lnTo>
                <a:lnTo>
                  <a:pt x="1285" y="658"/>
                </a:lnTo>
                <a:lnTo>
                  <a:pt x="1278" y="659"/>
                </a:lnTo>
                <a:lnTo>
                  <a:pt x="1272" y="660"/>
                </a:lnTo>
                <a:lnTo>
                  <a:pt x="1265" y="661"/>
                </a:lnTo>
                <a:lnTo>
                  <a:pt x="1259" y="662"/>
                </a:lnTo>
                <a:lnTo>
                  <a:pt x="1253" y="663"/>
                </a:lnTo>
                <a:lnTo>
                  <a:pt x="1247" y="664"/>
                </a:lnTo>
                <a:lnTo>
                  <a:pt x="1240" y="665"/>
                </a:lnTo>
                <a:lnTo>
                  <a:pt x="1234" y="666"/>
                </a:lnTo>
                <a:lnTo>
                  <a:pt x="1228" y="667"/>
                </a:lnTo>
                <a:lnTo>
                  <a:pt x="1221" y="667"/>
                </a:lnTo>
                <a:lnTo>
                  <a:pt x="1215" y="668"/>
                </a:lnTo>
                <a:lnTo>
                  <a:pt x="1209" y="669"/>
                </a:lnTo>
                <a:lnTo>
                  <a:pt x="1202" y="670"/>
                </a:lnTo>
                <a:lnTo>
                  <a:pt x="1196" y="670"/>
                </a:lnTo>
                <a:lnTo>
                  <a:pt x="1189" y="671"/>
                </a:lnTo>
                <a:lnTo>
                  <a:pt x="1183" y="672"/>
                </a:lnTo>
                <a:lnTo>
                  <a:pt x="1177" y="672"/>
                </a:lnTo>
                <a:lnTo>
                  <a:pt x="1170" y="673"/>
                </a:lnTo>
                <a:lnTo>
                  <a:pt x="1164" y="673"/>
                </a:lnTo>
                <a:lnTo>
                  <a:pt x="1157" y="674"/>
                </a:lnTo>
                <a:lnTo>
                  <a:pt x="1151" y="674"/>
                </a:lnTo>
                <a:lnTo>
                  <a:pt x="1144" y="675"/>
                </a:lnTo>
                <a:lnTo>
                  <a:pt x="1138" y="675"/>
                </a:lnTo>
                <a:lnTo>
                  <a:pt x="1131" y="675"/>
                </a:lnTo>
                <a:lnTo>
                  <a:pt x="1125" y="676"/>
                </a:lnTo>
                <a:lnTo>
                  <a:pt x="1118" y="676"/>
                </a:lnTo>
                <a:lnTo>
                  <a:pt x="1111" y="676"/>
                </a:lnTo>
                <a:lnTo>
                  <a:pt x="1105" y="676"/>
                </a:lnTo>
                <a:lnTo>
                  <a:pt x="1098" y="677"/>
                </a:lnTo>
                <a:lnTo>
                  <a:pt x="1091" y="677"/>
                </a:lnTo>
                <a:lnTo>
                  <a:pt x="1085" y="677"/>
                </a:lnTo>
                <a:lnTo>
                  <a:pt x="1078" y="677"/>
                </a:lnTo>
                <a:lnTo>
                  <a:pt x="1071" y="677"/>
                </a:lnTo>
                <a:lnTo>
                  <a:pt x="1065" y="677"/>
                </a:lnTo>
                <a:lnTo>
                  <a:pt x="1058" y="677"/>
                </a:lnTo>
                <a:lnTo>
                  <a:pt x="1051" y="677"/>
                </a:lnTo>
                <a:lnTo>
                  <a:pt x="1045" y="677"/>
                </a:lnTo>
                <a:lnTo>
                  <a:pt x="1038" y="677"/>
                </a:lnTo>
                <a:lnTo>
                  <a:pt x="1031" y="677"/>
                </a:lnTo>
                <a:lnTo>
                  <a:pt x="1024" y="677"/>
                </a:lnTo>
                <a:lnTo>
                  <a:pt x="1017" y="677"/>
                </a:lnTo>
                <a:lnTo>
                  <a:pt x="1011" y="676"/>
                </a:lnTo>
                <a:lnTo>
                  <a:pt x="1004" y="676"/>
                </a:lnTo>
                <a:lnTo>
                  <a:pt x="997" y="676"/>
                </a:lnTo>
                <a:lnTo>
                  <a:pt x="990" y="676"/>
                </a:lnTo>
                <a:lnTo>
                  <a:pt x="983" y="675"/>
                </a:lnTo>
                <a:lnTo>
                  <a:pt x="976" y="675"/>
                </a:lnTo>
                <a:lnTo>
                  <a:pt x="969" y="675"/>
                </a:lnTo>
                <a:lnTo>
                  <a:pt x="962" y="674"/>
                </a:lnTo>
                <a:lnTo>
                  <a:pt x="956" y="674"/>
                </a:lnTo>
                <a:lnTo>
                  <a:pt x="949" y="673"/>
                </a:lnTo>
                <a:lnTo>
                  <a:pt x="942" y="673"/>
                </a:lnTo>
                <a:lnTo>
                  <a:pt x="935" y="672"/>
                </a:lnTo>
                <a:lnTo>
                  <a:pt x="928" y="672"/>
                </a:lnTo>
                <a:lnTo>
                  <a:pt x="921" y="671"/>
                </a:lnTo>
                <a:lnTo>
                  <a:pt x="914" y="670"/>
                </a:lnTo>
                <a:lnTo>
                  <a:pt x="906" y="670"/>
                </a:lnTo>
                <a:lnTo>
                  <a:pt x="899" y="669"/>
                </a:lnTo>
                <a:lnTo>
                  <a:pt x="892" y="668"/>
                </a:lnTo>
                <a:lnTo>
                  <a:pt x="885" y="667"/>
                </a:lnTo>
                <a:lnTo>
                  <a:pt x="878" y="667"/>
                </a:lnTo>
                <a:lnTo>
                  <a:pt x="871" y="666"/>
                </a:lnTo>
                <a:lnTo>
                  <a:pt x="864" y="665"/>
                </a:lnTo>
                <a:lnTo>
                  <a:pt x="857" y="664"/>
                </a:lnTo>
                <a:lnTo>
                  <a:pt x="850" y="663"/>
                </a:lnTo>
                <a:lnTo>
                  <a:pt x="842" y="662"/>
                </a:lnTo>
                <a:lnTo>
                  <a:pt x="835" y="661"/>
                </a:lnTo>
                <a:lnTo>
                  <a:pt x="828" y="660"/>
                </a:lnTo>
                <a:lnTo>
                  <a:pt x="821" y="659"/>
                </a:lnTo>
                <a:lnTo>
                  <a:pt x="813" y="658"/>
                </a:lnTo>
                <a:lnTo>
                  <a:pt x="806" y="657"/>
                </a:lnTo>
                <a:lnTo>
                  <a:pt x="799" y="656"/>
                </a:lnTo>
                <a:lnTo>
                  <a:pt x="792" y="654"/>
                </a:lnTo>
                <a:lnTo>
                  <a:pt x="784" y="653"/>
                </a:lnTo>
                <a:lnTo>
                  <a:pt x="777" y="652"/>
                </a:lnTo>
                <a:lnTo>
                  <a:pt x="770" y="651"/>
                </a:lnTo>
                <a:lnTo>
                  <a:pt x="762" y="649"/>
                </a:lnTo>
                <a:lnTo>
                  <a:pt x="755" y="648"/>
                </a:lnTo>
                <a:lnTo>
                  <a:pt x="747" y="647"/>
                </a:lnTo>
                <a:lnTo>
                  <a:pt x="740" y="645"/>
                </a:lnTo>
                <a:lnTo>
                  <a:pt x="733" y="644"/>
                </a:lnTo>
                <a:lnTo>
                  <a:pt x="725" y="642"/>
                </a:lnTo>
                <a:lnTo>
                  <a:pt x="718" y="641"/>
                </a:lnTo>
                <a:lnTo>
                  <a:pt x="710" y="639"/>
                </a:lnTo>
                <a:lnTo>
                  <a:pt x="703" y="638"/>
                </a:lnTo>
                <a:lnTo>
                  <a:pt x="695" y="636"/>
                </a:lnTo>
                <a:lnTo>
                  <a:pt x="688" y="634"/>
                </a:lnTo>
                <a:lnTo>
                  <a:pt x="680" y="633"/>
                </a:lnTo>
                <a:lnTo>
                  <a:pt x="673" y="631"/>
                </a:lnTo>
                <a:lnTo>
                  <a:pt x="665" y="629"/>
                </a:lnTo>
                <a:lnTo>
                  <a:pt x="658" y="628"/>
                </a:lnTo>
                <a:lnTo>
                  <a:pt x="650" y="626"/>
                </a:lnTo>
                <a:lnTo>
                  <a:pt x="642" y="624"/>
                </a:lnTo>
                <a:lnTo>
                  <a:pt x="635" y="622"/>
                </a:lnTo>
                <a:lnTo>
                  <a:pt x="627" y="620"/>
                </a:lnTo>
                <a:lnTo>
                  <a:pt x="620" y="618"/>
                </a:lnTo>
                <a:lnTo>
                  <a:pt x="612" y="616"/>
                </a:lnTo>
                <a:lnTo>
                  <a:pt x="604" y="614"/>
                </a:lnTo>
                <a:lnTo>
                  <a:pt x="597" y="612"/>
                </a:lnTo>
                <a:lnTo>
                  <a:pt x="589" y="610"/>
                </a:lnTo>
                <a:lnTo>
                  <a:pt x="581" y="608"/>
                </a:lnTo>
                <a:lnTo>
                  <a:pt x="573" y="606"/>
                </a:lnTo>
                <a:lnTo>
                  <a:pt x="566" y="604"/>
                </a:lnTo>
                <a:lnTo>
                  <a:pt x="558" y="602"/>
                </a:lnTo>
                <a:lnTo>
                  <a:pt x="550" y="600"/>
                </a:lnTo>
                <a:lnTo>
                  <a:pt x="542" y="598"/>
                </a:lnTo>
                <a:lnTo>
                  <a:pt x="534" y="595"/>
                </a:lnTo>
                <a:lnTo>
                  <a:pt x="527" y="593"/>
                </a:lnTo>
                <a:lnTo>
                  <a:pt x="519" y="591"/>
                </a:lnTo>
                <a:lnTo>
                  <a:pt x="511" y="588"/>
                </a:lnTo>
                <a:lnTo>
                  <a:pt x="503" y="586"/>
                </a:lnTo>
                <a:lnTo>
                  <a:pt x="495" y="583"/>
                </a:lnTo>
                <a:lnTo>
                  <a:pt x="487" y="581"/>
                </a:lnTo>
                <a:lnTo>
                  <a:pt x="479" y="579"/>
                </a:lnTo>
                <a:lnTo>
                  <a:pt x="471" y="576"/>
                </a:lnTo>
                <a:lnTo>
                  <a:pt x="463" y="573"/>
                </a:lnTo>
                <a:lnTo>
                  <a:pt x="455" y="571"/>
                </a:lnTo>
                <a:lnTo>
                  <a:pt x="447" y="568"/>
                </a:lnTo>
                <a:lnTo>
                  <a:pt x="439" y="566"/>
                </a:lnTo>
                <a:lnTo>
                  <a:pt x="431" y="563"/>
                </a:lnTo>
                <a:lnTo>
                  <a:pt x="423" y="560"/>
                </a:lnTo>
                <a:lnTo>
                  <a:pt x="415" y="557"/>
                </a:lnTo>
                <a:lnTo>
                  <a:pt x="407" y="555"/>
                </a:lnTo>
                <a:lnTo>
                  <a:pt x="398" y="552"/>
                </a:lnTo>
                <a:lnTo>
                  <a:pt x="390" y="550"/>
                </a:lnTo>
                <a:lnTo>
                  <a:pt x="382" y="547"/>
                </a:lnTo>
                <a:lnTo>
                  <a:pt x="374" y="545"/>
                </a:lnTo>
                <a:lnTo>
                  <a:pt x="366" y="542"/>
                </a:lnTo>
                <a:lnTo>
                  <a:pt x="358" y="540"/>
                </a:lnTo>
                <a:lnTo>
                  <a:pt x="350" y="538"/>
                </a:lnTo>
                <a:lnTo>
                  <a:pt x="342" y="536"/>
                </a:lnTo>
                <a:lnTo>
                  <a:pt x="334" y="534"/>
                </a:lnTo>
                <a:lnTo>
                  <a:pt x="326" y="532"/>
                </a:lnTo>
                <a:lnTo>
                  <a:pt x="319" y="530"/>
                </a:lnTo>
                <a:lnTo>
                  <a:pt x="311" y="528"/>
                </a:lnTo>
                <a:lnTo>
                  <a:pt x="304" y="526"/>
                </a:lnTo>
                <a:lnTo>
                  <a:pt x="296" y="525"/>
                </a:lnTo>
                <a:lnTo>
                  <a:pt x="289" y="523"/>
                </a:lnTo>
                <a:lnTo>
                  <a:pt x="281" y="522"/>
                </a:lnTo>
                <a:lnTo>
                  <a:pt x="274" y="520"/>
                </a:lnTo>
                <a:lnTo>
                  <a:pt x="267" y="519"/>
                </a:lnTo>
                <a:lnTo>
                  <a:pt x="259" y="517"/>
                </a:lnTo>
                <a:lnTo>
                  <a:pt x="252" y="516"/>
                </a:lnTo>
                <a:lnTo>
                  <a:pt x="245" y="514"/>
                </a:lnTo>
                <a:lnTo>
                  <a:pt x="238" y="513"/>
                </a:lnTo>
                <a:lnTo>
                  <a:pt x="231" y="512"/>
                </a:lnTo>
                <a:lnTo>
                  <a:pt x="225" y="511"/>
                </a:lnTo>
                <a:lnTo>
                  <a:pt x="218" y="509"/>
                </a:lnTo>
                <a:lnTo>
                  <a:pt x="211" y="508"/>
                </a:lnTo>
                <a:lnTo>
                  <a:pt x="205" y="507"/>
                </a:lnTo>
                <a:lnTo>
                  <a:pt x="198" y="506"/>
                </a:lnTo>
                <a:lnTo>
                  <a:pt x="192" y="505"/>
                </a:lnTo>
                <a:lnTo>
                  <a:pt x="185" y="504"/>
                </a:lnTo>
                <a:lnTo>
                  <a:pt x="179" y="503"/>
                </a:lnTo>
                <a:lnTo>
                  <a:pt x="173" y="502"/>
                </a:lnTo>
                <a:lnTo>
                  <a:pt x="167" y="501"/>
                </a:lnTo>
                <a:lnTo>
                  <a:pt x="161" y="500"/>
                </a:lnTo>
                <a:lnTo>
                  <a:pt x="155" y="500"/>
                </a:lnTo>
                <a:lnTo>
                  <a:pt x="149" y="499"/>
                </a:lnTo>
                <a:lnTo>
                  <a:pt x="144" y="498"/>
                </a:lnTo>
                <a:lnTo>
                  <a:pt x="138" y="497"/>
                </a:lnTo>
                <a:lnTo>
                  <a:pt x="133" y="496"/>
                </a:lnTo>
                <a:lnTo>
                  <a:pt x="127" y="495"/>
                </a:lnTo>
                <a:lnTo>
                  <a:pt x="122" y="495"/>
                </a:lnTo>
                <a:lnTo>
                  <a:pt x="117" y="494"/>
                </a:lnTo>
                <a:lnTo>
                  <a:pt x="111" y="493"/>
                </a:lnTo>
                <a:lnTo>
                  <a:pt x="106" y="492"/>
                </a:lnTo>
                <a:lnTo>
                  <a:pt x="101" y="492"/>
                </a:lnTo>
                <a:lnTo>
                  <a:pt x="97" y="491"/>
                </a:lnTo>
                <a:lnTo>
                  <a:pt x="92" y="490"/>
                </a:lnTo>
                <a:lnTo>
                  <a:pt x="87" y="489"/>
                </a:lnTo>
                <a:lnTo>
                  <a:pt x="83" y="489"/>
                </a:lnTo>
                <a:lnTo>
                  <a:pt x="78" y="488"/>
                </a:lnTo>
                <a:lnTo>
                  <a:pt x="74" y="487"/>
                </a:lnTo>
                <a:lnTo>
                  <a:pt x="70" y="486"/>
                </a:lnTo>
                <a:lnTo>
                  <a:pt x="66" y="485"/>
                </a:lnTo>
                <a:lnTo>
                  <a:pt x="62" y="484"/>
                </a:lnTo>
                <a:lnTo>
                  <a:pt x="58" y="484"/>
                </a:lnTo>
                <a:lnTo>
                  <a:pt x="54" y="483"/>
                </a:lnTo>
                <a:lnTo>
                  <a:pt x="51" y="482"/>
                </a:lnTo>
                <a:lnTo>
                  <a:pt x="47" y="481"/>
                </a:lnTo>
                <a:lnTo>
                  <a:pt x="44" y="480"/>
                </a:lnTo>
                <a:lnTo>
                  <a:pt x="40" y="479"/>
                </a:lnTo>
                <a:lnTo>
                  <a:pt x="37" y="478"/>
                </a:lnTo>
                <a:lnTo>
                  <a:pt x="34" y="477"/>
                </a:lnTo>
                <a:lnTo>
                  <a:pt x="31" y="476"/>
                </a:lnTo>
                <a:lnTo>
                  <a:pt x="28" y="475"/>
                </a:lnTo>
                <a:lnTo>
                  <a:pt x="26" y="474"/>
                </a:lnTo>
                <a:lnTo>
                  <a:pt x="23" y="473"/>
                </a:lnTo>
                <a:lnTo>
                  <a:pt x="21" y="471"/>
                </a:lnTo>
                <a:lnTo>
                  <a:pt x="18" y="470"/>
                </a:lnTo>
                <a:lnTo>
                  <a:pt x="16" y="469"/>
                </a:lnTo>
                <a:lnTo>
                  <a:pt x="14" y="468"/>
                </a:lnTo>
                <a:lnTo>
                  <a:pt x="12" y="466"/>
                </a:lnTo>
                <a:lnTo>
                  <a:pt x="11" y="465"/>
                </a:lnTo>
                <a:lnTo>
                  <a:pt x="9" y="463"/>
                </a:lnTo>
                <a:lnTo>
                  <a:pt x="7" y="462"/>
                </a:lnTo>
                <a:lnTo>
                  <a:pt x="6" y="460"/>
                </a:lnTo>
                <a:lnTo>
                  <a:pt x="5" y="459"/>
                </a:lnTo>
                <a:lnTo>
                  <a:pt x="4" y="457"/>
                </a:lnTo>
                <a:lnTo>
                  <a:pt x="3" y="455"/>
                </a:lnTo>
                <a:lnTo>
                  <a:pt x="2" y="453"/>
                </a:lnTo>
                <a:lnTo>
                  <a:pt x="1" y="451"/>
                </a:lnTo>
                <a:lnTo>
                  <a:pt x="1" y="449"/>
                </a:lnTo>
                <a:lnTo>
                  <a:pt x="0" y="447"/>
                </a:lnTo>
                <a:lnTo>
                  <a:pt x="0" y="445"/>
                </a:lnTo>
                <a:lnTo>
                  <a:pt x="0" y="443"/>
                </a:lnTo>
                <a:lnTo>
                  <a:pt x="0" y="441"/>
                </a:lnTo>
                <a:lnTo>
                  <a:pt x="0" y="439"/>
                </a:lnTo>
                <a:lnTo>
                  <a:pt x="1" y="436"/>
                </a:lnTo>
                <a:lnTo>
                  <a:pt x="1" y="434"/>
                </a:lnTo>
                <a:lnTo>
                  <a:pt x="2" y="431"/>
                </a:lnTo>
                <a:lnTo>
                  <a:pt x="3" y="429"/>
                </a:lnTo>
                <a:lnTo>
                  <a:pt x="4" y="426"/>
                </a:lnTo>
                <a:lnTo>
                  <a:pt x="5" y="423"/>
                </a:lnTo>
                <a:lnTo>
                  <a:pt x="6" y="420"/>
                </a:lnTo>
                <a:lnTo>
                  <a:pt x="7" y="417"/>
                </a:lnTo>
                <a:lnTo>
                  <a:pt x="9" y="414"/>
                </a:lnTo>
                <a:lnTo>
                  <a:pt x="11" y="411"/>
                </a:lnTo>
                <a:lnTo>
                  <a:pt x="13" y="408"/>
                </a:lnTo>
                <a:lnTo>
                  <a:pt x="15" y="405"/>
                </a:lnTo>
                <a:lnTo>
                  <a:pt x="17" y="401"/>
                </a:lnTo>
                <a:lnTo>
                  <a:pt x="19" y="398"/>
                </a:lnTo>
                <a:lnTo>
                  <a:pt x="22" y="394"/>
                </a:lnTo>
                <a:lnTo>
                  <a:pt x="25" y="390"/>
                </a:lnTo>
                <a:lnTo>
                  <a:pt x="28" y="386"/>
                </a:lnTo>
                <a:lnTo>
                  <a:pt x="31" y="382"/>
                </a:lnTo>
                <a:lnTo>
                  <a:pt x="34" y="378"/>
                </a:lnTo>
                <a:lnTo>
                  <a:pt x="37" y="374"/>
                </a:lnTo>
                <a:lnTo>
                  <a:pt x="41" y="370"/>
                </a:lnTo>
                <a:lnTo>
                  <a:pt x="45" y="365"/>
                </a:lnTo>
                <a:lnTo>
                  <a:pt x="49" y="361"/>
                </a:lnTo>
                <a:lnTo>
                  <a:pt x="53" y="356"/>
                </a:lnTo>
                <a:lnTo>
                  <a:pt x="57" y="351"/>
                </a:lnTo>
                <a:lnTo>
                  <a:pt x="62" y="346"/>
                </a:lnTo>
                <a:lnTo>
                  <a:pt x="66" y="341"/>
                </a:lnTo>
              </a:path>
            </a:pathLst>
          </a:custGeom>
          <a:noFill/>
          <a:ln w="254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0965" name="Freeform 5"/>
          <p:cNvSpPr>
            <a:spLocks/>
          </p:cNvSpPr>
          <p:nvPr/>
        </p:nvSpPr>
        <p:spPr bwMode="auto">
          <a:xfrm>
            <a:off x="917575" y="2271737"/>
            <a:ext cx="3965575" cy="1284288"/>
          </a:xfrm>
          <a:custGeom>
            <a:avLst/>
            <a:gdLst>
              <a:gd name="T0" fmla="*/ 2147483647 w 2661"/>
              <a:gd name="T1" fmla="*/ 2147483647 h 862"/>
              <a:gd name="T2" fmla="*/ 2147483647 w 2661"/>
              <a:gd name="T3" fmla="*/ 2147483647 h 862"/>
              <a:gd name="T4" fmla="*/ 2147483647 w 2661"/>
              <a:gd name="T5" fmla="*/ 2147483647 h 862"/>
              <a:gd name="T6" fmla="*/ 2147483647 w 2661"/>
              <a:gd name="T7" fmla="*/ 2147483647 h 862"/>
              <a:gd name="T8" fmla="*/ 2147483647 w 2661"/>
              <a:gd name="T9" fmla="*/ 2147483647 h 862"/>
              <a:gd name="T10" fmla="*/ 2147483647 w 2661"/>
              <a:gd name="T11" fmla="*/ 2147483647 h 862"/>
              <a:gd name="T12" fmla="*/ 2147483647 w 2661"/>
              <a:gd name="T13" fmla="*/ 2147483647 h 862"/>
              <a:gd name="T14" fmla="*/ 2147483647 w 2661"/>
              <a:gd name="T15" fmla="*/ 2147483647 h 862"/>
              <a:gd name="T16" fmla="*/ 2147483647 w 2661"/>
              <a:gd name="T17" fmla="*/ 2147483647 h 862"/>
              <a:gd name="T18" fmla="*/ 2147483647 w 2661"/>
              <a:gd name="T19" fmla="*/ 2147483647 h 862"/>
              <a:gd name="T20" fmla="*/ 2147483647 w 2661"/>
              <a:gd name="T21" fmla="*/ 2147483647 h 862"/>
              <a:gd name="T22" fmla="*/ 2147483647 w 2661"/>
              <a:gd name="T23" fmla="*/ 2147483647 h 862"/>
              <a:gd name="T24" fmla="*/ 2147483647 w 2661"/>
              <a:gd name="T25" fmla="*/ 2147483647 h 862"/>
              <a:gd name="T26" fmla="*/ 2147483647 w 2661"/>
              <a:gd name="T27" fmla="*/ 2147483647 h 862"/>
              <a:gd name="T28" fmla="*/ 2147483647 w 2661"/>
              <a:gd name="T29" fmla="*/ 0 h 862"/>
              <a:gd name="T30" fmla="*/ 2147483647 w 2661"/>
              <a:gd name="T31" fmla="*/ 2147483647 h 862"/>
              <a:gd name="T32" fmla="*/ 2147483647 w 2661"/>
              <a:gd name="T33" fmla="*/ 2147483647 h 862"/>
              <a:gd name="T34" fmla="*/ 2147483647 w 2661"/>
              <a:gd name="T35" fmla="*/ 2147483647 h 862"/>
              <a:gd name="T36" fmla="*/ 2147483647 w 2661"/>
              <a:gd name="T37" fmla="*/ 2147483647 h 862"/>
              <a:gd name="T38" fmla="*/ 2147483647 w 2661"/>
              <a:gd name="T39" fmla="*/ 2147483647 h 862"/>
              <a:gd name="T40" fmla="*/ 2147483647 w 2661"/>
              <a:gd name="T41" fmla="*/ 2147483647 h 862"/>
              <a:gd name="T42" fmla="*/ 2147483647 w 2661"/>
              <a:gd name="T43" fmla="*/ 2147483647 h 862"/>
              <a:gd name="T44" fmla="*/ 2147483647 w 2661"/>
              <a:gd name="T45" fmla="*/ 2147483647 h 862"/>
              <a:gd name="T46" fmla="*/ 2147483647 w 2661"/>
              <a:gd name="T47" fmla="*/ 2147483647 h 862"/>
              <a:gd name="T48" fmla="*/ 2147483647 w 2661"/>
              <a:gd name="T49" fmla="*/ 2147483647 h 862"/>
              <a:gd name="T50" fmla="*/ 2147483647 w 2661"/>
              <a:gd name="T51" fmla="*/ 2147483647 h 862"/>
              <a:gd name="T52" fmla="*/ 2147483647 w 2661"/>
              <a:gd name="T53" fmla="*/ 2147483647 h 862"/>
              <a:gd name="T54" fmla="*/ 2147483647 w 2661"/>
              <a:gd name="T55" fmla="*/ 2147483647 h 862"/>
              <a:gd name="T56" fmla="*/ 2147483647 w 2661"/>
              <a:gd name="T57" fmla="*/ 2147483647 h 862"/>
              <a:gd name="T58" fmla="*/ 2147483647 w 2661"/>
              <a:gd name="T59" fmla="*/ 2147483647 h 862"/>
              <a:gd name="T60" fmla="*/ 2147483647 w 2661"/>
              <a:gd name="T61" fmla="*/ 2147483647 h 862"/>
              <a:gd name="T62" fmla="*/ 2147483647 w 2661"/>
              <a:gd name="T63" fmla="*/ 2147483647 h 862"/>
              <a:gd name="T64" fmla="*/ 2147483647 w 2661"/>
              <a:gd name="T65" fmla="*/ 2147483647 h 862"/>
              <a:gd name="T66" fmla="*/ 2147483647 w 2661"/>
              <a:gd name="T67" fmla="*/ 2147483647 h 862"/>
              <a:gd name="T68" fmla="*/ 2147483647 w 2661"/>
              <a:gd name="T69" fmla="*/ 2147483647 h 862"/>
              <a:gd name="T70" fmla="*/ 2147483647 w 2661"/>
              <a:gd name="T71" fmla="*/ 2147483647 h 862"/>
              <a:gd name="T72" fmla="*/ 2147483647 w 2661"/>
              <a:gd name="T73" fmla="*/ 2147483647 h 862"/>
              <a:gd name="T74" fmla="*/ 2147483647 w 2661"/>
              <a:gd name="T75" fmla="*/ 2147483647 h 862"/>
              <a:gd name="T76" fmla="*/ 2147483647 w 2661"/>
              <a:gd name="T77" fmla="*/ 2147483647 h 862"/>
              <a:gd name="T78" fmla="*/ 2147483647 w 2661"/>
              <a:gd name="T79" fmla="*/ 2147483647 h 862"/>
              <a:gd name="T80" fmla="*/ 2147483647 w 2661"/>
              <a:gd name="T81" fmla="*/ 2147483647 h 862"/>
              <a:gd name="T82" fmla="*/ 2147483647 w 2661"/>
              <a:gd name="T83" fmla="*/ 2147483647 h 862"/>
              <a:gd name="T84" fmla="*/ 2147483647 w 2661"/>
              <a:gd name="T85" fmla="*/ 2147483647 h 862"/>
              <a:gd name="T86" fmla="*/ 2147483647 w 2661"/>
              <a:gd name="T87" fmla="*/ 2147483647 h 862"/>
              <a:gd name="T88" fmla="*/ 2147483647 w 2661"/>
              <a:gd name="T89" fmla="*/ 2147483647 h 862"/>
              <a:gd name="T90" fmla="*/ 2147483647 w 2661"/>
              <a:gd name="T91" fmla="*/ 2147483647 h 862"/>
              <a:gd name="T92" fmla="*/ 2147483647 w 2661"/>
              <a:gd name="T93" fmla="*/ 2147483647 h 862"/>
              <a:gd name="T94" fmla="*/ 2147483647 w 2661"/>
              <a:gd name="T95" fmla="*/ 2147483647 h 862"/>
              <a:gd name="T96" fmla="*/ 2147483647 w 2661"/>
              <a:gd name="T97" fmla="*/ 2147483647 h 862"/>
              <a:gd name="T98" fmla="*/ 2147483647 w 2661"/>
              <a:gd name="T99" fmla="*/ 2147483647 h 862"/>
              <a:gd name="T100" fmla="*/ 2147483647 w 2661"/>
              <a:gd name="T101" fmla="*/ 2147483647 h 862"/>
              <a:gd name="T102" fmla="*/ 2147483647 w 2661"/>
              <a:gd name="T103" fmla="*/ 2147483647 h 862"/>
              <a:gd name="T104" fmla="*/ 2147483647 w 2661"/>
              <a:gd name="T105" fmla="*/ 2147483647 h 862"/>
              <a:gd name="T106" fmla="*/ 2147483647 w 2661"/>
              <a:gd name="T107" fmla="*/ 2147483647 h 862"/>
              <a:gd name="T108" fmla="*/ 2147483647 w 2661"/>
              <a:gd name="T109" fmla="*/ 2147483647 h 862"/>
              <a:gd name="T110" fmla="*/ 2147483647 w 2661"/>
              <a:gd name="T111" fmla="*/ 2147483647 h 862"/>
              <a:gd name="T112" fmla="*/ 2147483647 w 2661"/>
              <a:gd name="T113" fmla="*/ 2147483647 h 862"/>
              <a:gd name="T114" fmla="*/ 2147483647 w 2661"/>
              <a:gd name="T115" fmla="*/ 2147483647 h 862"/>
              <a:gd name="T116" fmla="*/ 0 w 2661"/>
              <a:gd name="T117" fmla="*/ 2147483647 h 862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w 2661"/>
              <a:gd name="T178" fmla="*/ 0 h 862"/>
              <a:gd name="T179" fmla="*/ 2661 w 2661"/>
              <a:gd name="T180" fmla="*/ 862 h 862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T177" t="T178" r="T179" b="T180"/>
            <a:pathLst>
              <a:path w="2661" h="862">
                <a:moveTo>
                  <a:pt x="0" y="216"/>
                </a:moveTo>
                <a:lnTo>
                  <a:pt x="0" y="210"/>
                </a:lnTo>
                <a:lnTo>
                  <a:pt x="1" y="204"/>
                </a:lnTo>
                <a:lnTo>
                  <a:pt x="1" y="198"/>
                </a:lnTo>
                <a:lnTo>
                  <a:pt x="2" y="192"/>
                </a:lnTo>
                <a:lnTo>
                  <a:pt x="3" y="186"/>
                </a:lnTo>
                <a:lnTo>
                  <a:pt x="4" y="180"/>
                </a:lnTo>
                <a:lnTo>
                  <a:pt x="5" y="174"/>
                </a:lnTo>
                <a:lnTo>
                  <a:pt x="7" y="168"/>
                </a:lnTo>
                <a:lnTo>
                  <a:pt x="9" y="162"/>
                </a:lnTo>
                <a:lnTo>
                  <a:pt x="11" y="157"/>
                </a:lnTo>
                <a:lnTo>
                  <a:pt x="13" y="151"/>
                </a:lnTo>
                <a:lnTo>
                  <a:pt x="15" y="146"/>
                </a:lnTo>
                <a:lnTo>
                  <a:pt x="18" y="140"/>
                </a:lnTo>
                <a:lnTo>
                  <a:pt x="21" y="135"/>
                </a:lnTo>
                <a:lnTo>
                  <a:pt x="23" y="129"/>
                </a:lnTo>
                <a:lnTo>
                  <a:pt x="27" y="124"/>
                </a:lnTo>
                <a:lnTo>
                  <a:pt x="30" y="119"/>
                </a:lnTo>
                <a:lnTo>
                  <a:pt x="33" y="114"/>
                </a:lnTo>
                <a:lnTo>
                  <a:pt x="37" y="109"/>
                </a:lnTo>
                <a:lnTo>
                  <a:pt x="41" y="104"/>
                </a:lnTo>
                <a:lnTo>
                  <a:pt x="45" y="99"/>
                </a:lnTo>
                <a:lnTo>
                  <a:pt x="49" y="94"/>
                </a:lnTo>
                <a:lnTo>
                  <a:pt x="53" y="90"/>
                </a:lnTo>
                <a:lnTo>
                  <a:pt x="57" y="85"/>
                </a:lnTo>
                <a:lnTo>
                  <a:pt x="62" y="81"/>
                </a:lnTo>
                <a:lnTo>
                  <a:pt x="67" y="76"/>
                </a:lnTo>
                <a:lnTo>
                  <a:pt x="72" y="72"/>
                </a:lnTo>
                <a:lnTo>
                  <a:pt x="77" y="68"/>
                </a:lnTo>
                <a:lnTo>
                  <a:pt x="82" y="64"/>
                </a:lnTo>
                <a:lnTo>
                  <a:pt x="87" y="60"/>
                </a:lnTo>
                <a:lnTo>
                  <a:pt x="92" y="56"/>
                </a:lnTo>
                <a:lnTo>
                  <a:pt x="98" y="52"/>
                </a:lnTo>
                <a:lnTo>
                  <a:pt x="104" y="48"/>
                </a:lnTo>
                <a:lnTo>
                  <a:pt x="109" y="45"/>
                </a:lnTo>
                <a:lnTo>
                  <a:pt x="115" y="41"/>
                </a:lnTo>
                <a:lnTo>
                  <a:pt x="121" y="38"/>
                </a:lnTo>
                <a:lnTo>
                  <a:pt x="127" y="35"/>
                </a:lnTo>
                <a:lnTo>
                  <a:pt x="134" y="32"/>
                </a:lnTo>
                <a:lnTo>
                  <a:pt x="140" y="29"/>
                </a:lnTo>
                <a:lnTo>
                  <a:pt x="147" y="26"/>
                </a:lnTo>
                <a:lnTo>
                  <a:pt x="153" y="23"/>
                </a:lnTo>
                <a:lnTo>
                  <a:pt x="160" y="21"/>
                </a:lnTo>
                <a:lnTo>
                  <a:pt x="167" y="19"/>
                </a:lnTo>
                <a:lnTo>
                  <a:pt x="174" y="16"/>
                </a:lnTo>
                <a:lnTo>
                  <a:pt x="181" y="14"/>
                </a:lnTo>
                <a:lnTo>
                  <a:pt x="188" y="12"/>
                </a:lnTo>
                <a:lnTo>
                  <a:pt x="195" y="10"/>
                </a:lnTo>
                <a:lnTo>
                  <a:pt x="202" y="9"/>
                </a:lnTo>
                <a:lnTo>
                  <a:pt x="209" y="7"/>
                </a:lnTo>
                <a:lnTo>
                  <a:pt x="217" y="6"/>
                </a:lnTo>
                <a:lnTo>
                  <a:pt x="224" y="5"/>
                </a:lnTo>
                <a:lnTo>
                  <a:pt x="232" y="3"/>
                </a:lnTo>
                <a:lnTo>
                  <a:pt x="239" y="3"/>
                </a:lnTo>
                <a:lnTo>
                  <a:pt x="247" y="2"/>
                </a:lnTo>
                <a:lnTo>
                  <a:pt x="255" y="1"/>
                </a:lnTo>
                <a:lnTo>
                  <a:pt x="263" y="1"/>
                </a:lnTo>
                <a:lnTo>
                  <a:pt x="271" y="1"/>
                </a:lnTo>
                <a:lnTo>
                  <a:pt x="278" y="0"/>
                </a:lnTo>
                <a:lnTo>
                  <a:pt x="2381" y="0"/>
                </a:lnTo>
                <a:lnTo>
                  <a:pt x="2389" y="1"/>
                </a:lnTo>
                <a:lnTo>
                  <a:pt x="2397" y="1"/>
                </a:lnTo>
                <a:lnTo>
                  <a:pt x="2405" y="1"/>
                </a:lnTo>
                <a:lnTo>
                  <a:pt x="2413" y="2"/>
                </a:lnTo>
                <a:lnTo>
                  <a:pt x="2420" y="3"/>
                </a:lnTo>
                <a:lnTo>
                  <a:pt x="2428" y="3"/>
                </a:lnTo>
                <a:lnTo>
                  <a:pt x="2436" y="5"/>
                </a:lnTo>
                <a:lnTo>
                  <a:pt x="2443" y="6"/>
                </a:lnTo>
                <a:lnTo>
                  <a:pt x="2450" y="7"/>
                </a:lnTo>
                <a:lnTo>
                  <a:pt x="2458" y="9"/>
                </a:lnTo>
                <a:lnTo>
                  <a:pt x="2465" y="10"/>
                </a:lnTo>
                <a:lnTo>
                  <a:pt x="2472" y="12"/>
                </a:lnTo>
                <a:lnTo>
                  <a:pt x="2479" y="14"/>
                </a:lnTo>
                <a:lnTo>
                  <a:pt x="2486" y="16"/>
                </a:lnTo>
                <a:lnTo>
                  <a:pt x="2493" y="19"/>
                </a:lnTo>
                <a:lnTo>
                  <a:pt x="2500" y="21"/>
                </a:lnTo>
                <a:lnTo>
                  <a:pt x="2507" y="23"/>
                </a:lnTo>
                <a:lnTo>
                  <a:pt x="2513" y="26"/>
                </a:lnTo>
                <a:lnTo>
                  <a:pt x="2520" y="29"/>
                </a:lnTo>
                <a:lnTo>
                  <a:pt x="2526" y="32"/>
                </a:lnTo>
                <a:lnTo>
                  <a:pt x="2532" y="35"/>
                </a:lnTo>
                <a:lnTo>
                  <a:pt x="2538" y="38"/>
                </a:lnTo>
                <a:lnTo>
                  <a:pt x="2545" y="41"/>
                </a:lnTo>
                <a:lnTo>
                  <a:pt x="2550" y="45"/>
                </a:lnTo>
                <a:lnTo>
                  <a:pt x="2556" y="48"/>
                </a:lnTo>
                <a:lnTo>
                  <a:pt x="2562" y="52"/>
                </a:lnTo>
                <a:lnTo>
                  <a:pt x="2567" y="56"/>
                </a:lnTo>
                <a:lnTo>
                  <a:pt x="2573" y="60"/>
                </a:lnTo>
                <a:lnTo>
                  <a:pt x="2578" y="64"/>
                </a:lnTo>
                <a:lnTo>
                  <a:pt x="2583" y="68"/>
                </a:lnTo>
                <a:lnTo>
                  <a:pt x="2588" y="72"/>
                </a:lnTo>
                <a:lnTo>
                  <a:pt x="2593" y="76"/>
                </a:lnTo>
                <a:lnTo>
                  <a:pt x="2598" y="81"/>
                </a:lnTo>
                <a:lnTo>
                  <a:pt x="2602" y="85"/>
                </a:lnTo>
                <a:lnTo>
                  <a:pt x="2607" y="90"/>
                </a:lnTo>
                <a:lnTo>
                  <a:pt x="2611" y="94"/>
                </a:lnTo>
                <a:lnTo>
                  <a:pt x="2615" y="99"/>
                </a:lnTo>
                <a:lnTo>
                  <a:pt x="2619" y="104"/>
                </a:lnTo>
                <a:lnTo>
                  <a:pt x="2623" y="109"/>
                </a:lnTo>
                <a:lnTo>
                  <a:pt x="2627" y="114"/>
                </a:lnTo>
                <a:lnTo>
                  <a:pt x="2630" y="119"/>
                </a:lnTo>
                <a:lnTo>
                  <a:pt x="2633" y="124"/>
                </a:lnTo>
                <a:lnTo>
                  <a:pt x="2636" y="129"/>
                </a:lnTo>
                <a:lnTo>
                  <a:pt x="2639" y="135"/>
                </a:lnTo>
                <a:lnTo>
                  <a:pt x="2642" y="140"/>
                </a:lnTo>
                <a:lnTo>
                  <a:pt x="2645" y="146"/>
                </a:lnTo>
                <a:lnTo>
                  <a:pt x="2647" y="151"/>
                </a:lnTo>
                <a:lnTo>
                  <a:pt x="2649" y="157"/>
                </a:lnTo>
                <a:lnTo>
                  <a:pt x="2651" y="162"/>
                </a:lnTo>
                <a:lnTo>
                  <a:pt x="2653" y="168"/>
                </a:lnTo>
                <a:lnTo>
                  <a:pt x="2654" y="174"/>
                </a:lnTo>
                <a:lnTo>
                  <a:pt x="2656" y="180"/>
                </a:lnTo>
                <a:lnTo>
                  <a:pt x="2657" y="186"/>
                </a:lnTo>
                <a:lnTo>
                  <a:pt x="2658" y="192"/>
                </a:lnTo>
                <a:lnTo>
                  <a:pt x="2659" y="198"/>
                </a:lnTo>
                <a:lnTo>
                  <a:pt x="2659" y="204"/>
                </a:lnTo>
                <a:lnTo>
                  <a:pt x="2660" y="210"/>
                </a:lnTo>
                <a:lnTo>
                  <a:pt x="2660" y="216"/>
                </a:lnTo>
                <a:lnTo>
                  <a:pt x="2660" y="646"/>
                </a:lnTo>
                <a:lnTo>
                  <a:pt x="2660" y="653"/>
                </a:lnTo>
                <a:lnTo>
                  <a:pt x="2659" y="659"/>
                </a:lnTo>
                <a:lnTo>
                  <a:pt x="2659" y="665"/>
                </a:lnTo>
                <a:lnTo>
                  <a:pt x="2658" y="671"/>
                </a:lnTo>
                <a:lnTo>
                  <a:pt x="2657" y="677"/>
                </a:lnTo>
                <a:lnTo>
                  <a:pt x="2656" y="683"/>
                </a:lnTo>
                <a:lnTo>
                  <a:pt x="2654" y="688"/>
                </a:lnTo>
                <a:lnTo>
                  <a:pt x="2653" y="694"/>
                </a:lnTo>
                <a:lnTo>
                  <a:pt x="2651" y="700"/>
                </a:lnTo>
                <a:lnTo>
                  <a:pt x="2649" y="706"/>
                </a:lnTo>
                <a:lnTo>
                  <a:pt x="2647" y="711"/>
                </a:lnTo>
                <a:lnTo>
                  <a:pt x="2645" y="717"/>
                </a:lnTo>
                <a:lnTo>
                  <a:pt x="2642" y="722"/>
                </a:lnTo>
                <a:lnTo>
                  <a:pt x="2639" y="728"/>
                </a:lnTo>
                <a:lnTo>
                  <a:pt x="2636" y="733"/>
                </a:lnTo>
                <a:lnTo>
                  <a:pt x="2633" y="738"/>
                </a:lnTo>
                <a:lnTo>
                  <a:pt x="2630" y="742"/>
                </a:lnTo>
                <a:lnTo>
                  <a:pt x="2627" y="747"/>
                </a:lnTo>
                <a:lnTo>
                  <a:pt x="2623" y="752"/>
                </a:lnTo>
                <a:lnTo>
                  <a:pt x="2619" y="757"/>
                </a:lnTo>
                <a:lnTo>
                  <a:pt x="2615" y="762"/>
                </a:lnTo>
                <a:lnTo>
                  <a:pt x="2611" y="767"/>
                </a:lnTo>
                <a:lnTo>
                  <a:pt x="2607" y="772"/>
                </a:lnTo>
                <a:lnTo>
                  <a:pt x="2602" y="776"/>
                </a:lnTo>
                <a:lnTo>
                  <a:pt x="2598" y="781"/>
                </a:lnTo>
                <a:lnTo>
                  <a:pt x="2593" y="785"/>
                </a:lnTo>
                <a:lnTo>
                  <a:pt x="2588" y="789"/>
                </a:lnTo>
                <a:lnTo>
                  <a:pt x="2583" y="793"/>
                </a:lnTo>
                <a:lnTo>
                  <a:pt x="2578" y="798"/>
                </a:lnTo>
                <a:lnTo>
                  <a:pt x="2573" y="802"/>
                </a:lnTo>
                <a:lnTo>
                  <a:pt x="2567" y="805"/>
                </a:lnTo>
                <a:lnTo>
                  <a:pt x="2562" y="809"/>
                </a:lnTo>
                <a:lnTo>
                  <a:pt x="2556" y="813"/>
                </a:lnTo>
                <a:lnTo>
                  <a:pt x="2550" y="816"/>
                </a:lnTo>
                <a:lnTo>
                  <a:pt x="2545" y="820"/>
                </a:lnTo>
                <a:lnTo>
                  <a:pt x="2538" y="823"/>
                </a:lnTo>
                <a:lnTo>
                  <a:pt x="2532" y="826"/>
                </a:lnTo>
                <a:lnTo>
                  <a:pt x="2526" y="829"/>
                </a:lnTo>
                <a:lnTo>
                  <a:pt x="2520" y="832"/>
                </a:lnTo>
                <a:lnTo>
                  <a:pt x="2513" y="835"/>
                </a:lnTo>
                <a:lnTo>
                  <a:pt x="2507" y="838"/>
                </a:lnTo>
                <a:lnTo>
                  <a:pt x="2500" y="840"/>
                </a:lnTo>
                <a:lnTo>
                  <a:pt x="2493" y="842"/>
                </a:lnTo>
                <a:lnTo>
                  <a:pt x="2486" y="845"/>
                </a:lnTo>
                <a:lnTo>
                  <a:pt x="2479" y="847"/>
                </a:lnTo>
                <a:lnTo>
                  <a:pt x="2472" y="849"/>
                </a:lnTo>
                <a:lnTo>
                  <a:pt x="2465" y="851"/>
                </a:lnTo>
                <a:lnTo>
                  <a:pt x="2458" y="852"/>
                </a:lnTo>
                <a:lnTo>
                  <a:pt x="2450" y="854"/>
                </a:lnTo>
                <a:lnTo>
                  <a:pt x="2443" y="855"/>
                </a:lnTo>
                <a:lnTo>
                  <a:pt x="2436" y="856"/>
                </a:lnTo>
                <a:lnTo>
                  <a:pt x="2428" y="858"/>
                </a:lnTo>
                <a:lnTo>
                  <a:pt x="2420" y="858"/>
                </a:lnTo>
                <a:lnTo>
                  <a:pt x="2413" y="859"/>
                </a:lnTo>
                <a:lnTo>
                  <a:pt x="2405" y="860"/>
                </a:lnTo>
                <a:lnTo>
                  <a:pt x="2397" y="860"/>
                </a:lnTo>
                <a:lnTo>
                  <a:pt x="2389" y="860"/>
                </a:lnTo>
                <a:lnTo>
                  <a:pt x="2381" y="861"/>
                </a:lnTo>
                <a:lnTo>
                  <a:pt x="278" y="861"/>
                </a:lnTo>
                <a:lnTo>
                  <a:pt x="270" y="860"/>
                </a:lnTo>
                <a:lnTo>
                  <a:pt x="263" y="860"/>
                </a:lnTo>
                <a:lnTo>
                  <a:pt x="255" y="860"/>
                </a:lnTo>
                <a:lnTo>
                  <a:pt x="247" y="859"/>
                </a:lnTo>
                <a:lnTo>
                  <a:pt x="239" y="858"/>
                </a:lnTo>
                <a:lnTo>
                  <a:pt x="232" y="857"/>
                </a:lnTo>
                <a:lnTo>
                  <a:pt x="224" y="856"/>
                </a:lnTo>
                <a:lnTo>
                  <a:pt x="217" y="855"/>
                </a:lnTo>
                <a:lnTo>
                  <a:pt x="209" y="854"/>
                </a:lnTo>
                <a:lnTo>
                  <a:pt x="202" y="852"/>
                </a:lnTo>
                <a:lnTo>
                  <a:pt x="195" y="851"/>
                </a:lnTo>
                <a:lnTo>
                  <a:pt x="188" y="849"/>
                </a:lnTo>
                <a:lnTo>
                  <a:pt x="181" y="847"/>
                </a:lnTo>
                <a:lnTo>
                  <a:pt x="174" y="845"/>
                </a:lnTo>
                <a:lnTo>
                  <a:pt x="167" y="842"/>
                </a:lnTo>
                <a:lnTo>
                  <a:pt x="160" y="840"/>
                </a:lnTo>
                <a:lnTo>
                  <a:pt x="153" y="838"/>
                </a:lnTo>
                <a:lnTo>
                  <a:pt x="147" y="835"/>
                </a:lnTo>
                <a:lnTo>
                  <a:pt x="140" y="832"/>
                </a:lnTo>
                <a:lnTo>
                  <a:pt x="134" y="829"/>
                </a:lnTo>
                <a:lnTo>
                  <a:pt x="127" y="826"/>
                </a:lnTo>
                <a:lnTo>
                  <a:pt x="121" y="823"/>
                </a:lnTo>
                <a:lnTo>
                  <a:pt x="115" y="820"/>
                </a:lnTo>
                <a:lnTo>
                  <a:pt x="109" y="816"/>
                </a:lnTo>
                <a:lnTo>
                  <a:pt x="104" y="813"/>
                </a:lnTo>
                <a:lnTo>
                  <a:pt x="98" y="809"/>
                </a:lnTo>
                <a:lnTo>
                  <a:pt x="92" y="805"/>
                </a:lnTo>
                <a:lnTo>
                  <a:pt x="87" y="801"/>
                </a:lnTo>
                <a:lnTo>
                  <a:pt x="82" y="797"/>
                </a:lnTo>
                <a:lnTo>
                  <a:pt x="77" y="793"/>
                </a:lnTo>
                <a:lnTo>
                  <a:pt x="72" y="789"/>
                </a:lnTo>
                <a:lnTo>
                  <a:pt x="67" y="785"/>
                </a:lnTo>
                <a:lnTo>
                  <a:pt x="62" y="781"/>
                </a:lnTo>
                <a:lnTo>
                  <a:pt x="57" y="776"/>
                </a:lnTo>
                <a:lnTo>
                  <a:pt x="53" y="772"/>
                </a:lnTo>
                <a:lnTo>
                  <a:pt x="49" y="767"/>
                </a:lnTo>
                <a:lnTo>
                  <a:pt x="45" y="762"/>
                </a:lnTo>
                <a:lnTo>
                  <a:pt x="41" y="757"/>
                </a:lnTo>
                <a:lnTo>
                  <a:pt x="37" y="752"/>
                </a:lnTo>
                <a:lnTo>
                  <a:pt x="33" y="747"/>
                </a:lnTo>
                <a:lnTo>
                  <a:pt x="30" y="742"/>
                </a:lnTo>
                <a:lnTo>
                  <a:pt x="27" y="738"/>
                </a:lnTo>
                <a:lnTo>
                  <a:pt x="24" y="733"/>
                </a:lnTo>
                <a:lnTo>
                  <a:pt x="21" y="727"/>
                </a:lnTo>
                <a:lnTo>
                  <a:pt x="18" y="722"/>
                </a:lnTo>
                <a:lnTo>
                  <a:pt x="15" y="717"/>
                </a:lnTo>
                <a:lnTo>
                  <a:pt x="13" y="711"/>
                </a:lnTo>
                <a:lnTo>
                  <a:pt x="11" y="706"/>
                </a:lnTo>
                <a:lnTo>
                  <a:pt x="9" y="700"/>
                </a:lnTo>
                <a:lnTo>
                  <a:pt x="7" y="694"/>
                </a:lnTo>
                <a:lnTo>
                  <a:pt x="5" y="688"/>
                </a:lnTo>
                <a:lnTo>
                  <a:pt x="4" y="683"/>
                </a:lnTo>
                <a:lnTo>
                  <a:pt x="3" y="677"/>
                </a:lnTo>
                <a:lnTo>
                  <a:pt x="2" y="671"/>
                </a:lnTo>
                <a:lnTo>
                  <a:pt x="1" y="665"/>
                </a:lnTo>
                <a:lnTo>
                  <a:pt x="1" y="659"/>
                </a:lnTo>
                <a:lnTo>
                  <a:pt x="0" y="653"/>
                </a:lnTo>
                <a:lnTo>
                  <a:pt x="0" y="646"/>
                </a:lnTo>
                <a:lnTo>
                  <a:pt x="0" y="216"/>
                </a:lnTo>
              </a:path>
            </a:pathLst>
          </a:custGeom>
          <a:solidFill>
            <a:srgbClr val="FFE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 cap="rnd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0966" name="Freeform 6"/>
          <p:cNvSpPr>
            <a:spLocks/>
          </p:cNvSpPr>
          <p:nvPr/>
        </p:nvSpPr>
        <p:spPr bwMode="auto">
          <a:xfrm>
            <a:off x="917575" y="2271737"/>
            <a:ext cx="3965575" cy="1284288"/>
          </a:xfrm>
          <a:custGeom>
            <a:avLst/>
            <a:gdLst>
              <a:gd name="T0" fmla="*/ 2147483647 w 2661"/>
              <a:gd name="T1" fmla="*/ 2147483647 h 862"/>
              <a:gd name="T2" fmla="*/ 2147483647 w 2661"/>
              <a:gd name="T3" fmla="*/ 2147483647 h 862"/>
              <a:gd name="T4" fmla="*/ 2147483647 w 2661"/>
              <a:gd name="T5" fmla="*/ 2147483647 h 862"/>
              <a:gd name="T6" fmla="*/ 2147483647 w 2661"/>
              <a:gd name="T7" fmla="*/ 2147483647 h 862"/>
              <a:gd name="T8" fmla="*/ 2147483647 w 2661"/>
              <a:gd name="T9" fmla="*/ 2147483647 h 862"/>
              <a:gd name="T10" fmla="*/ 2147483647 w 2661"/>
              <a:gd name="T11" fmla="*/ 2147483647 h 862"/>
              <a:gd name="T12" fmla="*/ 2147483647 w 2661"/>
              <a:gd name="T13" fmla="*/ 2147483647 h 862"/>
              <a:gd name="T14" fmla="*/ 2147483647 w 2661"/>
              <a:gd name="T15" fmla="*/ 2147483647 h 862"/>
              <a:gd name="T16" fmla="*/ 2147483647 w 2661"/>
              <a:gd name="T17" fmla="*/ 2147483647 h 862"/>
              <a:gd name="T18" fmla="*/ 2147483647 w 2661"/>
              <a:gd name="T19" fmla="*/ 2147483647 h 862"/>
              <a:gd name="T20" fmla="*/ 2147483647 w 2661"/>
              <a:gd name="T21" fmla="*/ 2147483647 h 862"/>
              <a:gd name="T22" fmla="*/ 2147483647 w 2661"/>
              <a:gd name="T23" fmla="*/ 2147483647 h 862"/>
              <a:gd name="T24" fmla="*/ 2147483647 w 2661"/>
              <a:gd name="T25" fmla="*/ 2147483647 h 862"/>
              <a:gd name="T26" fmla="*/ 2147483647 w 2661"/>
              <a:gd name="T27" fmla="*/ 2147483647 h 862"/>
              <a:gd name="T28" fmla="*/ 2147483647 w 2661"/>
              <a:gd name="T29" fmla="*/ 0 h 862"/>
              <a:gd name="T30" fmla="*/ 2147483647 w 2661"/>
              <a:gd name="T31" fmla="*/ 2147483647 h 862"/>
              <a:gd name="T32" fmla="*/ 2147483647 w 2661"/>
              <a:gd name="T33" fmla="*/ 2147483647 h 862"/>
              <a:gd name="T34" fmla="*/ 2147483647 w 2661"/>
              <a:gd name="T35" fmla="*/ 2147483647 h 862"/>
              <a:gd name="T36" fmla="*/ 2147483647 w 2661"/>
              <a:gd name="T37" fmla="*/ 2147483647 h 862"/>
              <a:gd name="T38" fmla="*/ 2147483647 w 2661"/>
              <a:gd name="T39" fmla="*/ 2147483647 h 862"/>
              <a:gd name="T40" fmla="*/ 2147483647 w 2661"/>
              <a:gd name="T41" fmla="*/ 2147483647 h 862"/>
              <a:gd name="T42" fmla="*/ 2147483647 w 2661"/>
              <a:gd name="T43" fmla="*/ 2147483647 h 862"/>
              <a:gd name="T44" fmla="*/ 2147483647 w 2661"/>
              <a:gd name="T45" fmla="*/ 2147483647 h 862"/>
              <a:gd name="T46" fmla="*/ 2147483647 w 2661"/>
              <a:gd name="T47" fmla="*/ 2147483647 h 862"/>
              <a:gd name="T48" fmla="*/ 2147483647 w 2661"/>
              <a:gd name="T49" fmla="*/ 2147483647 h 862"/>
              <a:gd name="T50" fmla="*/ 2147483647 w 2661"/>
              <a:gd name="T51" fmla="*/ 2147483647 h 862"/>
              <a:gd name="T52" fmla="*/ 2147483647 w 2661"/>
              <a:gd name="T53" fmla="*/ 2147483647 h 862"/>
              <a:gd name="T54" fmla="*/ 2147483647 w 2661"/>
              <a:gd name="T55" fmla="*/ 2147483647 h 862"/>
              <a:gd name="T56" fmla="*/ 2147483647 w 2661"/>
              <a:gd name="T57" fmla="*/ 2147483647 h 862"/>
              <a:gd name="T58" fmla="*/ 2147483647 w 2661"/>
              <a:gd name="T59" fmla="*/ 2147483647 h 862"/>
              <a:gd name="T60" fmla="*/ 2147483647 w 2661"/>
              <a:gd name="T61" fmla="*/ 2147483647 h 862"/>
              <a:gd name="T62" fmla="*/ 2147483647 w 2661"/>
              <a:gd name="T63" fmla="*/ 2147483647 h 862"/>
              <a:gd name="T64" fmla="*/ 2147483647 w 2661"/>
              <a:gd name="T65" fmla="*/ 2147483647 h 862"/>
              <a:gd name="T66" fmla="*/ 2147483647 w 2661"/>
              <a:gd name="T67" fmla="*/ 2147483647 h 862"/>
              <a:gd name="T68" fmla="*/ 2147483647 w 2661"/>
              <a:gd name="T69" fmla="*/ 2147483647 h 862"/>
              <a:gd name="T70" fmla="*/ 2147483647 w 2661"/>
              <a:gd name="T71" fmla="*/ 2147483647 h 862"/>
              <a:gd name="T72" fmla="*/ 2147483647 w 2661"/>
              <a:gd name="T73" fmla="*/ 2147483647 h 862"/>
              <a:gd name="T74" fmla="*/ 2147483647 w 2661"/>
              <a:gd name="T75" fmla="*/ 2147483647 h 862"/>
              <a:gd name="T76" fmla="*/ 2147483647 w 2661"/>
              <a:gd name="T77" fmla="*/ 2147483647 h 862"/>
              <a:gd name="T78" fmla="*/ 2147483647 w 2661"/>
              <a:gd name="T79" fmla="*/ 2147483647 h 862"/>
              <a:gd name="T80" fmla="*/ 2147483647 w 2661"/>
              <a:gd name="T81" fmla="*/ 2147483647 h 862"/>
              <a:gd name="T82" fmla="*/ 2147483647 w 2661"/>
              <a:gd name="T83" fmla="*/ 2147483647 h 862"/>
              <a:gd name="T84" fmla="*/ 2147483647 w 2661"/>
              <a:gd name="T85" fmla="*/ 2147483647 h 862"/>
              <a:gd name="T86" fmla="*/ 2147483647 w 2661"/>
              <a:gd name="T87" fmla="*/ 2147483647 h 862"/>
              <a:gd name="T88" fmla="*/ 2147483647 w 2661"/>
              <a:gd name="T89" fmla="*/ 2147483647 h 862"/>
              <a:gd name="T90" fmla="*/ 2147483647 w 2661"/>
              <a:gd name="T91" fmla="*/ 2147483647 h 862"/>
              <a:gd name="T92" fmla="*/ 2147483647 w 2661"/>
              <a:gd name="T93" fmla="*/ 2147483647 h 862"/>
              <a:gd name="T94" fmla="*/ 2147483647 w 2661"/>
              <a:gd name="T95" fmla="*/ 2147483647 h 862"/>
              <a:gd name="T96" fmla="*/ 2147483647 w 2661"/>
              <a:gd name="T97" fmla="*/ 2147483647 h 862"/>
              <a:gd name="T98" fmla="*/ 2147483647 w 2661"/>
              <a:gd name="T99" fmla="*/ 2147483647 h 862"/>
              <a:gd name="T100" fmla="*/ 2147483647 w 2661"/>
              <a:gd name="T101" fmla="*/ 2147483647 h 862"/>
              <a:gd name="T102" fmla="*/ 2147483647 w 2661"/>
              <a:gd name="T103" fmla="*/ 2147483647 h 862"/>
              <a:gd name="T104" fmla="*/ 2147483647 w 2661"/>
              <a:gd name="T105" fmla="*/ 2147483647 h 862"/>
              <a:gd name="T106" fmla="*/ 2147483647 w 2661"/>
              <a:gd name="T107" fmla="*/ 2147483647 h 862"/>
              <a:gd name="T108" fmla="*/ 2147483647 w 2661"/>
              <a:gd name="T109" fmla="*/ 2147483647 h 862"/>
              <a:gd name="T110" fmla="*/ 2147483647 w 2661"/>
              <a:gd name="T111" fmla="*/ 2147483647 h 862"/>
              <a:gd name="T112" fmla="*/ 2147483647 w 2661"/>
              <a:gd name="T113" fmla="*/ 2147483647 h 862"/>
              <a:gd name="T114" fmla="*/ 2147483647 w 2661"/>
              <a:gd name="T115" fmla="*/ 2147483647 h 862"/>
              <a:gd name="T116" fmla="*/ 0 w 2661"/>
              <a:gd name="T117" fmla="*/ 2147483647 h 862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w 2661"/>
              <a:gd name="T178" fmla="*/ 0 h 862"/>
              <a:gd name="T179" fmla="*/ 2661 w 2661"/>
              <a:gd name="T180" fmla="*/ 862 h 862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T177" t="T178" r="T179" b="T180"/>
            <a:pathLst>
              <a:path w="2661" h="862">
                <a:moveTo>
                  <a:pt x="0" y="216"/>
                </a:moveTo>
                <a:lnTo>
                  <a:pt x="0" y="210"/>
                </a:lnTo>
                <a:lnTo>
                  <a:pt x="1" y="204"/>
                </a:lnTo>
                <a:lnTo>
                  <a:pt x="1" y="198"/>
                </a:lnTo>
                <a:lnTo>
                  <a:pt x="2" y="192"/>
                </a:lnTo>
                <a:lnTo>
                  <a:pt x="3" y="186"/>
                </a:lnTo>
                <a:lnTo>
                  <a:pt x="4" y="180"/>
                </a:lnTo>
                <a:lnTo>
                  <a:pt x="5" y="174"/>
                </a:lnTo>
                <a:lnTo>
                  <a:pt x="7" y="168"/>
                </a:lnTo>
                <a:lnTo>
                  <a:pt x="9" y="162"/>
                </a:lnTo>
                <a:lnTo>
                  <a:pt x="11" y="157"/>
                </a:lnTo>
                <a:lnTo>
                  <a:pt x="13" y="151"/>
                </a:lnTo>
                <a:lnTo>
                  <a:pt x="15" y="146"/>
                </a:lnTo>
                <a:lnTo>
                  <a:pt x="18" y="140"/>
                </a:lnTo>
                <a:lnTo>
                  <a:pt x="21" y="135"/>
                </a:lnTo>
                <a:lnTo>
                  <a:pt x="23" y="129"/>
                </a:lnTo>
                <a:lnTo>
                  <a:pt x="27" y="124"/>
                </a:lnTo>
                <a:lnTo>
                  <a:pt x="30" y="119"/>
                </a:lnTo>
                <a:lnTo>
                  <a:pt x="33" y="114"/>
                </a:lnTo>
                <a:lnTo>
                  <a:pt x="37" y="109"/>
                </a:lnTo>
                <a:lnTo>
                  <a:pt x="41" y="104"/>
                </a:lnTo>
                <a:lnTo>
                  <a:pt x="45" y="99"/>
                </a:lnTo>
                <a:lnTo>
                  <a:pt x="49" y="94"/>
                </a:lnTo>
                <a:lnTo>
                  <a:pt x="53" y="90"/>
                </a:lnTo>
                <a:lnTo>
                  <a:pt x="57" y="85"/>
                </a:lnTo>
                <a:lnTo>
                  <a:pt x="62" y="81"/>
                </a:lnTo>
                <a:lnTo>
                  <a:pt x="67" y="76"/>
                </a:lnTo>
                <a:lnTo>
                  <a:pt x="72" y="72"/>
                </a:lnTo>
                <a:lnTo>
                  <a:pt x="77" y="68"/>
                </a:lnTo>
                <a:lnTo>
                  <a:pt x="82" y="64"/>
                </a:lnTo>
                <a:lnTo>
                  <a:pt x="87" y="60"/>
                </a:lnTo>
                <a:lnTo>
                  <a:pt x="92" y="56"/>
                </a:lnTo>
                <a:lnTo>
                  <a:pt x="98" y="52"/>
                </a:lnTo>
                <a:lnTo>
                  <a:pt x="104" y="48"/>
                </a:lnTo>
                <a:lnTo>
                  <a:pt x="109" y="45"/>
                </a:lnTo>
                <a:lnTo>
                  <a:pt x="115" y="41"/>
                </a:lnTo>
                <a:lnTo>
                  <a:pt x="121" y="38"/>
                </a:lnTo>
                <a:lnTo>
                  <a:pt x="127" y="35"/>
                </a:lnTo>
                <a:lnTo>
                  <a:pt x="134" y="32"/>
                </a:lnTo>
                <a:lnTo>
                  <a:pt x="140" y="29"/>
                </a:lnTo>
                <a:lnTo>
                  <a:pt x="147" y="26"/>
                </a:lnTo>
                <a:lnTo>
                  <a:pt x="153" y="23"/>
                </a:lnTo>
                <a:lnTo>
                  <a:pt x="160" y="21"/>
                </a:lnTo>
                <a:lnTo>
                  <a:pt x="167" y="19"/>
                </a:lnTo>
                <a:lnTo>
                  <a:pt x="174" y="16"/>
                </a:lnTo>
                <a:lnTo>
                  <a:pt x="181" y="14"/>
                </a:lnTo>
                <a:lnTo>
                  <a:pt x="188" y="12"/>
                </a:lnTo>
                <a:lnTo>
                  <a:pt x="195" y="10"/>
                </a:lnTo>
                <a:lnTo>
                  <a:pt x="202" y="9"/>
                </a:lnTo>
                <a:lnTo>
                  <a:pt x="209" y="7"/>
                </a:lnTo>
                <a:lnTo>
                  <a:pt x="217" y="6"/>
                </a:lnTo>
                <a:lnTo>
                  <a:pt x="224" y="5"/>
                </a:lnTo>
                <a:lnTo>
                  <a:pt x="232" y="3"/>
                </a:lnTo>
                <a:lnTo>
                  <a:pt x="239" y="3"/>
                </a:lnTo>
                <a:lnTo>
                  <a:pt x="247" y="2"/>
                </a:lnTo>
                <a:lnTo>
                  <a:pt x="255" y="1"/>
                </a:lnTo>
                <a:lnTo>
                  <a:pt x="263" y="1"/>
                </a:lnTo>
                <a:lnTo>
                  <a:pt x="271" y="1"/>
                </a:lnTo>
                <a:lnTo>
                  <a:pt x="278" y="0"/>
                </a:lnTo>
                <a:lnTo>
                  <a:pt x="2381" y="0"/>
                </a:lnTo>
                <a:lnTo>
                  <a:pt x="2389" y="1"/>
                </a:lnTo>
                <a:lnTo>
                  <a:pt x="2397" y="1"/>
                </a:lnTo>
                <a:lnTo>
                  <a:pt x="2405" y="1"/>
                </a:lnTo>
                <a:lnTo>
                  <a:pt x="2413" y="2"/>
                </a:lnTo>
                <a:lnTo>
                  <a:pt x="2420" y="3"/>
                </a:lnTo>
                <a:lnTo>
                  <a:pt x="2428" y="3"/>
                </a:lnTo>
                <a:lnTo>
                  <a:pt x="2436" y="5"/>
                </a:lnTo>
                <a:lnTo>
                  <a:pt x="2443" y="6"/>
                </a:lnTo>
                <a:lnTo>
                  <a:pt x="2450" y="7"/>
                </a:lnTo>
                <a:lnTo>
                  <a:pt x="2458" y="9"/>
                </a:lnTo>
                <a:lnTo>
                  <a:pt x="2465" y="10"/>
                </a:lnTo>
                <a:lnTo>
                  <a:pt x="2472" y="12"/>
                </a:lnTo>
                <a:lnTo>
                  <a:pt x="2479" y="14"/>
                </a:lnTo>
                <a:lnTo>
                  <a:pt x="2486" y="16"/>
                </a:lnTo>
                <a:lnTo>
                  <a:pt x="2493" y="19"/>
                </a:lnTo>
                <a:lnTo>
                  <a:pt x="2500" y="21"/>
                </a:lnTo>
                <a:lnTo>
                  <a:pt x="2507" y="23"/>
                </a:lnTo>
                <a:lnTo>
                  <a:pt x="2513" y="26"/>
                </a:lnTo>
                <a:lnTo>
                  <a:pt x="2520" y="29"/>
                </a:lnTo>
                <a:lnTo>
                  <a:pt x="2526" y="32"/>
                </a:lnTo>
                <a:lnTo>
                  <a:pt x="2532" y="35"/>
                </a:lnTo>
                <a:lnTo>
                  <a:pt x="2538" y="38"/>
                </a:lnTo>
                <a:lnTo>
                  <a:pt x="2545" y="41"/>
                </a:lnTo>
                <a:lnTo>
                  <a:pt x="2550" y="45"/>
                </a:lnTo>
                <a:lnTo>
                  <a:pt x="2556" y="48"/>
                </a:lnTo>
                <a:lnTo>
                  <a:pt x="2562" y="52"/>
                </a:lnTo>
                <a:lnTo>
                  <a:pt x="2567" y="56"/>
                </a:lnTo>
                <a:lnTo>
                  <a:pt x="2573" y="60"/>
                </a:lnTo>
                <a:lnTo>
                  <a:pt x="2578" y="64"/>
                </a:lnTo>
                <a:lnTo>
                  <a:pt x="2583" y="68"/>
                </a:lnTo>
                <a:lnTo>
                  <a:pt x="2588" y="72"/>
                </a:lnTo>
                <a:lnTo>
                  <a:pt x="2593" y="76"/>
                </a:lnTo>
                <a:lnTo>
                  <a:pt x="2598" y="81"/>
                </a:lnTo>
                <a:lnTo>
                  <a:pt x="2602" y="85"/>
                </a:lnTo>
                <a:lnTo>
                  <a:pt x="2607" y="90"/>
                </a:lnTo>
                <a:lnTo>
                  <a:pt x="2611" y="94"/>
                </a:lnTo>
                <a:lnTo>
                  <a:pt x="2615" y="99"/>
                </a:lnTo>
                <a:lnTo>
                  <a:pt x="2619" y="104"/>
                </a:lnTo>
                <a:lnTo>
                  <a:pt x="2623" y="109"/>
                </a:lnTo>
                <a:lnTo>
                  <a:pt x="2627" y="114"/>
                </a:lnTo>
                <a:lnTo>
                  <a:pt x="2630" y="119"/>
                </a:lnTo>
                <a:lnTo>
                  <a:pt x="2633" y="124"/>
                </a:lnTo>
                <a:lnTo>
                  <a:pt x="2636" y="129"/>
                </a:lnTo>
                <a:lnTo>
                  <a:pt x="2639" y="135"/>
                </a:lnTo>
                <a:lnTo>
                  <a:pt x="2642" y="140"/>
                </a:lnTo>
                <a:lnTo>
                  <a:pt x="2645" y="146"/>
                </a:lnTo>
                <a:lnTo>
                  <a:pt x="2647" y="151"/>
                </a:lnTo>
                <a:lnTo>
                  <a:pt x="2649" y="157"/>
                </a:lnTo>
                <a:lnTo>
                  <a:pt x="2651" y="162"/>
                </a:lnTo>
                <a:lnTo>
                  <a:pt x="2653" y="168"/>
                </a:lnTo>
                <a:lnTo>
                  <a:pt x="2654" y="174"/>
                </a:lnTo>
                <a:lnTo>
                  <a:pt x="2656" y="180"/>
                </a:lnTo>
                <a:lnTo>
                  <a:pt x="2657" y="186"/>
                </a:lnTo>
                <a:lnTo>
                  <a:pt x="2658" y="192"/>
                </a:lnTo>
                <a:lnTo>
                  <a:pt x="2659" y="198"/>
                </a:lnTo>
                <a:lnTo>
                  <a:pt x="2659" y="204"/>
                </a:lnTo>
                <a:lnTo>
                  <a:pt x="2660" y="210"/>
                </a:lnTo>
                <a:lnTo>
                  <a:pt x="2660" y="216"/>
                </a:lnTo>
                <a:lnTo>
                  <a:pt x="2660" y="646"/>
                </a:lnTo>
                <a:lnTo>
                  <a:pt x="2660" y="653"/>
                </a:lnTo>
                <a:lnTo>
                  <a:pt x="2659" y="659"/>
                </a:lnTo>
                <a:lnTo>
                  <a:pt x="2659" y="665"/>
                </a:lnTo>
                <a:lnTo>
                  <a:pt x="2658" y="671"/>
                </a:lnTo>
                <a:lnTo>
                  <a:pt x="2657" y="677"/>
                </a:lnTo>
                <a:lnTo>
                  <a:pt x="2656" y="683"/>
                </a:lnTo>
                <a:lnTo>
                  <a:pt x="2654" y="688"/>
                </a:lnTo>
                <a:lnTo>
                  <a:pt x="2653" y="694"/>
                </a:lnTo>
                <a:lnTo>
                  <a:pt x="2651" y="700"/>
                </a:lnTo>
                <a:lnTo>
                  <a:pt x="2649" y="706"/>
                </a:lnTo>
                <a:lnTo>
                  <a:pt x="2647" y="711"/>
                </a:lnTo>
                <a:lnTo>
                  <a:pt x="2645" y="717"/>
                </a:lnTo>
                <a:lnTo>
                  <a:pt x="2642" y="722"/>
                </a:lnTo>
                <a:lnTo>
                  <a:pt x="2639" y="728"/>
                </a:lnTo>
                <a:lnTo>
                  <a:pt x="2636" y="733"/>
                </a:lnTo>
                <a:lnTo>
                  <a:pt x="2633" y="738"/>
                </a:lnTo>
                <a:lnTo>
                  <a:pt x="2630" y="742"/>
                </a:lnTo>
                <a:lnTo>
                  <a:pt x="2627" y="747"/>
                </a:lnTo>
                <a:lnTo>
                  <a:pt x="2623" y="752"/>
                </a:lnTo>
                <a:lnTo>
                  <a:pt x="2619" y="757"/>
                </a:lnTo>
                <a:lnTo>
                  <a:pt x="2615" y="762"/>
                </a:lnTo>
                <a:lnTo>
                  <a:pt x="2611" y="767"/>
                </a:lnTo>
                <a:lnTo>
                  <a:pt x="2607" y="772"/>
                </a:lnTo>
                <a:lnTo>
                  <a:pt x="2602" y="776"/>
                </a:lnTo>
                <a:lnTo>
                  <a:pt x="2598" y="781"/>
                </a:lnTo>
                <a:lnTo>
                  <a:pt x="2593" y="785"/>
                </a:lnTo>
                <a:lnTo>
                  <a:pt x="2588" y="789"/>
                </a:lnTo>
                <a:lnTo>
                  <a:pt x="2583" y="793"/>
                </a:lnTo>
                <a:lnTo>
                  <a:pt x="2578" y="798"/>
                </a:lnTo>
                <a:lnTo>
                  <a:pt x="2573" y="802"/>
                </a:lnTo>
                <a:lnTo>
                  <a:pt x="2567" y="805"/>
                </a:lnTo>
                <a:lnTo>
                  <a:pt x="2562" y="809"/>
                </a:lnTo>
                <a:lnTo>
                  <a:pt x="2556" y="813"/>
                </a:lnTo>
                <a:lnTo>
                  <a:pt x="2550" y="816"/>
                </a:lnTo>
                <a:lnTo>
                  <a:pt x="2545" y="820"/>
                </a:lnTo>
                <a:lnTo>
                  <a:pt x="2538" y="823"/>
                </a:lnTo>
                <a:lnTo>
                  <a:pt x="2532" y="826"/>
                </a:lnTo>
                <a:lnTo>
                  <a:pt x="2526" y="829"/>
                </a:lnTo>
                <a:lnTo>
                  <a:pt x="2520" y="832"/>
                </a:lnTo>
                <a:lnTo>
                  <a:pt x="2513" y="835"/>
                </a:lnTo>
                <a:lnTo>
                  <a:pt x="2507" y="838"/>
                </a:lnTo>
                <a:lnTo>
                  <a:pt x="2500" y="840"/>
                </a:lnTo>
                <a:lnTo>
                  <a:pt x="2493" y="842"/>
                </a:lnTo>
                <a:lnTo>
                  <a:pt x="2486" y="845"/>
                </a:lnTo>
                <a:lnTo>
                  <a:pt x="2479" y="847"/>
                </a:lnTo>
                <a:lnTo>
                  <a:pt x="2472" y="849"/>
                </a:lnTo>
                <a:lnTo>
                  <a:pt x="2465" y="851"/>
                </a:lnTo>
                <a:lnTo>
                  <a:pt x="2458" y="852"/>
                </a:lnTo>
                <a:lnTo>
                  <a:pt x="2450" y="854"/>
                </a:lnTo>
                <a:lnTo>
                  <a:pt x="2443" y="855"/>
                </a:lnTo>
                <a:lnTo>
                  <a:pt x="2436" y="856"/>
                </a:lnTo>
                <a:lnTo>
                  <a:pt x="2428" y="858"/>
                </a:lnTo>
                <a:lnTo>
                  <a:pt x="2420" y="858"/>
                </a:lnTo>
                <a:lnTo>
                  <a:pt x="2413" y="859"/>
                </a:lnTo>
                <a:lnTo>
                  <a:pt x="2405" y="860"/>
                </a:lnTo>
                <a:lnTo>
                  <a:pt x="2397" y="860"/>
                </a:lnTo>
                <a:lnTo>
                  <a:pt x="2389" y="860"/>
                </a:lnTo>
                <a:lnTo>
                  <a:pt x="2381" y="861"/>
                </a:lnTo>
                <a:lnTo>
                  <a:pt x="278" y="861"/>
                </a:lnTo>
                <a:lnTo>
                  <a:pt x="270" y="860"/>
                </a:lnTo>
                <a:lnTo>
                  <a:pt x="263" y="860"/>
                </a:lnTo>
                <a:lnTo>
                  <a:pt x="255" y="860"/>
                </a:lnTo>
                <a:lnTo>
                  <a:pt x="247" y="859"/>
                </a:lnTo>
                <a:lnTo>
                  <a:pt x="239" y="858"/>
                </a:lnTo>
                <a:lnTo>
                  <a:pt x="232" y="857"/>
                </a:lnTo>
                <a:lnTo>
                  <a:pt x="224" y="856"/>
                </a:lnTo>
                <a:lnTo>
                  <a:pt x="217" y="855"/>
                </a:lnTo>
                <a:lnTo>
                  <a:pt x="209" y="854"/>
                </a:lnTo>
                <a:lnTo>
                  <a:pt x="202" y="852"/>
                </a:lnTo>
                <a:lnTo>
                  <a:pt x="195" y="851"/>
                </a:lnTo>
                <a:lnTo>
                  <a:pt x="188" y="849"/>
                </a:lnTo>
                <a:lnTo>
                  <a:pt x="181" y="847"/>
                </a:lnTo>
                <a:lnTo>
                  <a:pt x="174" y="845"/>
                </a:lnTo>
                <a:lnTo>
                  <a:pt x="167" y="842"/>
                </a:lnTo>
                <a:lnTo>
                  <a:pt x="160" y="840"/>
                </a:lnTo>
                <a:lnTo>
                  <a:pt x="153" y="838"/>
                </a:lnTo>
                <a:lnTo>
                  <a:pt x="147" y="835"/>
                </a:lnTo>
                <a:lnTo>
                  <a:pt x="140" y="832"/>
                </a:lnTo>
                <a:lnTo>
                  <a:pt x="134" y="829"/>
                </a:lnTo>
                <a:lnTo>
                  <a:pt x="127" y="826"/>
                </a:lnTo>
                <a:lnTo>
                  <a:pt x="121" y="823"/>
                </a:lnTo>
                <a:lnTo>
                  <a:pt x="115" y="820"/>
                </a:lnTo>
                <a:lnTo>
                  <a:pt x="109" y="816"/>
                </a:lnTo>
                <a:lnTo>
                  <a:pt x="104" y="813"/>
                </a:lnTo>
                <a:lnTo>
                  <a:pt x="98" y="809"/>
                </a:lnTo>
                <a:lnTo>
                  <a:pt x="92" y="805"/>
                </a:lnTo>
                <a:lnTo>
                  <a:pt x="87" y="801"/>
                </a:lnTo>
                <a:lnTo>
                  <a:pt x="82" y="797"/>
                </a:lnTo>
                <a:lnTo>
                  <a:pt x="77" y="793"/>
                </a:lnTo>
                <a:lnTo>
                  <a:pt x="72" y="789"/>
                </a:lnTo>
                <a:lnTo>
                  <a:pt x="67" y="785"/>
                </a:lnTo>
                <a:lnTo>
                  <a:pt x="62" y="781"/>
                </a:lnTo>
                <a:lnTo>
                  <a:pt x="57" y="776"/>
                </a:lnTo>
                <a:lnTo>
                  <a:pt x="53" y="772"/>
                </a:lnTo>
                <a:lnTo>
                  <a:pt x="49" y="767"/>
                </a:lnTo>
                <a:lnTo>
                  <a:pt x="45" y="762"/>
                </a:lnTo>
                <a:lnTo>
                  <a:pt x="41" y="757"/>
                </a:lnTo>
                <a:lnTo>
                  <a:pt x="37" y="752"/>
                </a:lnTo>
                <a:lnTo>
                  <a:pt x="33" y="747"/>
                </a:lnTo>
                <a:lnTo>
                  <a:pt x="30" y="742"/>
                </a:lnTo>
                <a:lnTo>
                  <a:pt x="27" y="738"/>
                </a:lnTo>
                <a:lnTo>
                  <a:pt x="24" y="733"/>
                </a:lnTo>
                <a:lnTo>
                  <a:pt x="21" y="727"/>
                </a:lnTo>
                <a:lnTo>
                  <a:pt x="18" y="722"/>
                </a:lnTo>
                <a:lnTo>
                  <a:pt x="15" y="717"/>
                </a:lnTo>
                <a:lnTo>
                  <a:pt x="13" y="711"/>
                </a:lnTo>
                <a:lnTo>
                  <a:pt x="11" y="706"/>
                </a:lnTo>
                <a:lnTo>
                  <a:pt x="9" y="700"/>
                </a:lnTo>
                <a:lnTo>
                  <a:pt x="7" y="694"/>
                </a:lnTo>
                <a:lnTo>
                  <a:pt x="5" y="688"/>
                </a:lnTo>
                <a:lnTo>
                  <a:pt x="4" y="683"/>
                </a:lnTo>
                <a:lnTo>
                  <a:pt x="3" y="677"/>
                </a:lnTo>
                <a:lnTo>
                  <a:pt x="2" y="671"/>
                </a:lnTo>
                <a:lnTo>
                  <a:pt x="1" y="665"/>
                </a:lnTo>
                <a:lnTo>
                  <a:pt x="1" y="659"/>
                </a:lnTo>
                <a:lnTo>
                  <a:pt x="0" y="653"/>
                </a:lnTo>
                <a:lnTo>
                  <a:pt x="0" y="646"/>
                </a:lnTo>
                <a:lnTo>
                  <a:pt x="0" y="216"/>
                </a:lnTo>
              </a:path>
            </a:pathLst>
          </a:custGeom>
          <a:noFill/>
          <a:ln w="254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0967" name="Rectangle 7"/>
          <p:cNvSpPr>
            <a:spLocks noChangeArrowheads="1"/>
          </p:cNvSpPr>
          <p:nvPr/>
        </p:nvSpPr>
        <p:spPr bwMode="auto">
          <a:xfrm>
            <a:off x="2844800" y="2009800"/>
            <a:ext cx="620712" cy="263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eaLnBrk="0" hangingPunct="0"/>
            <a:r>
              <a:rPr lang="en-US">
                <a:solidFill>
                  <a:srgbClr val="969696"/>
                </a:solidFill>
              </a:rPr>
              <a:t>VIIa</a:t>
            </a:r>
          </a:p>
        </p:txBody>
      </p:sp>
      <p:sp>
        <p:nvSpPr>
          <p:cNvPr id="40968" name="Rectangle 8"/>
          <p:cNvSpPr>
            <a:spLocks noChangeArrowheads="1"/>
          </p:cNvSpPr>
          <p:nvPr/>
        </p:nvSpPr>
        <p:spPr bwMode="auto">
          <a:xfrm>
            <a:off x="3749675" y="1012850"/>
            <a:ext cx="534987" cy="776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eaLnBrk="0" hangingPunct="0">
              <a:defRPr/>
            </a:pPr>
            <a:r>
              <a:rPr lang="en-US" sz="4800" dirty="0">
                <a:solidFill>
                  <a:schemeClr val="accent1">
                    <a:lumMod val="75000"/>
                  </a:schemeClr>
                </a:solidFill>
              </a:rPr>
              <a:t>II</a:t>
            </a:r>
          </a:p>
        </p:txBody>
      </p:sp>
      <p:sp>
        <p:nvSpPr>
          <p:cNvPr id="40969" name="Rectangle 9"/>
          <p:cNvSpPr>
            <a:spLocks noChangeArrowheads="1"/>
          </p:cNvSpPr>
          <p:nvPr/>
        </p:nvSpPr>
        <p:spPr bwMode="auto">
          <a:xfrm>
            <a:off x="6067425" y="2290787"/>
            <a:ext cx="266700" cy="179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eaLnBrk="0" hangingPunct="0"/>
            <a:r>
              <a:rPr lang="en-US" sz="1200" b="1">
                <a:solidFill>
                  <a:srgbClr val="FF0000"/>
                </a:solidFill>
              </a:rPr>
              <a:t>IIa</a:t>
            </a:r>
          </a:p>
        </p:txBody>
      </p:sp>
      <p:sp>
        <p:nvSpPr>
          <p:cNvPr id="40970" name="Rectangle 10"/>
          <p:cNvSpPr>
            <a:spLocks noChangeArrowheads="1"/>
          </p:cNvSpPr>
          <p:nvPr/>
        </p:nvSpPr>
        <p:spPr bwMode="auto">
          <a:xfrm>
            <a:off x="5476875" y="1438300"/>
            <a:ext cx="1014412" cy="263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r" eaLnBrk="0" hangingPunct="0"/>
            <a:r>
              <a:rPr lang="en-US" sz="1600"/>
              <a:t>VIII/vWF</a:t>
            </a:r>
          </a:p>
        </p:txBody>
      </p:sp>
      <p:sp>
        <p:nvSpPr>
          <p:cNvPr id="40971" name="Rectangle 11"/>
          <p:cNvSpPr>
            <a:spLocks noChangeArrowheads="1"/>
          </p:cNvSpPr>
          <p:nvPr/>
        </p:nvSpPr>
        <p:spPr bwMode="auto">
          <a:xfrm>
            <a:off x="7448550" y="2092350"/>
            <a:ext cx="296862" cy="263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eaLnBrk="0" hangingPunct="0"/>
            <a:r>
              <a:rPr lang="en-US" sz="1600">
                <a:solidFill>
                  <a:srgbClr val="33D600"/>
                </a:solidFill>
              </a:rPr>
              <a:t>XI</a:t>
            </a:r>
          </a:p>
        </p:txBody>
      </p:sp>
      <p:sp>
        <p:nvSpPr>
          <p:cNvPr id="40972" name="Rectangle 12"/>
          <p:cNvSpPr>
            <a:spLocks noChangeArrowheads="1"/>
          </p:cNvSpPr>
          <p:nvPr/>
        </p:nvSpPr>
        <p:spPr bwMode="auto">
          <a:xfrm>
            <a:off x="7451725" y="2849587"/>
            <a:ext cx="514350" cy="263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eaLnBrk="0" hangingPunct="0"/>
            <a:r>
              <a:rPr lang="en-US" sz="1600">
                <a:solidFill>
                  <a:srgbClr val="33D600"/>
                </a:solidFill>
              </a:rPr>
              <a:t>XIa</a:t>
            </a:r>
          </a:p>
        </p:txBody>
      </p:sp>
      <p:sp>
        <p:nvSpPr>
          <p:cNvPr id="40973" name="Oval 13"/>
          <p:cNvSpPr>
            <a:spLocks noChangeArrowheads="1"/>
          </p:cNvSpPr>
          <p:nvPr/>
        </p:nvSpPr>
        <p:spPr bwMode="auto">
          <a:xfrm>
            <a:off x="5972175" y="2419375"/>
            <a:ext cx="1431925" cy="863600"/>
          </a:xfrm>
          <a:prstGeom prst="ellipse">
            <a:avLst/>
          </a:prstGeom>
          <a:solidFill>
            <a:srgbClr val="B0FFFF"/>
          </a:solidFill>
          <a:ln w="2540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Symbol" pitchFamily="18" charset="2"/>
            </a:endParaRPr>
          </a:p>
        </p:txBody>
      </p:sp>
      <p:sp>
        <p:nvSpPr>
          <p:cNvPr id="40974" name="Freeform 14"/>
          <p:cNvSpPr>
            <a:spLocks/>
          </p:cNvSpPr>
          <p:nvPr/>
        </p:nvSpPr>
        <p:spPr bwMode="auto">
          <a:xfrm>
            <a:off x="7554912" y="2347937"/>
            <a:ext cx="3175" cy="465138"/>
          </a:xfrm>
          <a:custGeom>
            <a:avLst/>
            <a:gdLst>
              <a:gd name="T0" fmla="*/ 0 w 1"/>
              <a:gd name="T1" fmla="*/ 0 h 313"/>
              <a:gd name="T2" fmla="*/ 0 w 1"/>
              <a:gd name="T3" fmla="*/ 2147483647 h 313"/>
              <a:gd name="T4" fmla="*/ 0 60000 65536"/>
              <a:gd name="T5" fmla="*/ 0 60000 65536"/>
              <a:gd name="T6" fmla="*/ 0 w 1"/>
              <a:gd name="T7" fmla="*/ 0 h 313"/>
              <a:gd name="T8" fmla="*/ 1 w 1"/>
              <a:gd name="T9" fmla="*/ 313 h 313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" h="313">
                <a:moveTo>
                  <a:pt x="0" y="0"/>
                </a:moveTo>
                <a:lnTo>
                  <a:pt x="0" y="312"/>
                </a:lnTo>
              </a:path>
            </a:pathLst>
          </a:custGeom>
          <a:noFill/>
          <a:ln w="25400" cap="rnd" cmpd="sng">
            <a:solidFill>
              <a:schemeClr val="folHlink"/>
            </a:solidFill>
            <a:prstDash val="solid"/>
            <a:round/>
            <a:headEnd type="none" w="sm" len="sm"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0975" name="Rectangle 15"/>
          <p:cNvSpPr>
            <a:spLocks noChangeArrowheads="1"/>
          </p:cNvSpPr>
          <p:nvPr/>
        </p:nvSpPr>
        <p:spPr bwMode="auto">
          <a:xfrm>
            <a:off x="2157412" y="3917975"/>
            <a:ext cx="620713" cy="263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eaLnBrk="0" hangingPunct="0"/>
            <a:r>
              <a:rPr lang="en-US">
                <a:solidFill>
                  <a:srgbClr val="969696"/>
                </a:solidFill>
              </a:rPr>
              <a:t>VIIa</a:t>
            </a:r>
          </a:p>
        </p:txBody>
      </p:sp>
      <p:sp>
        <p:nvSpPr>
          <p:cNvPr id="40976" name="Freeform 16"/>
          <p:cNvSpPr>
            <a:spLocks/>
          </p:cNvSpPr>
          <p:nvPr/>
        </p:nvSpPr>
        <p:spPr bwMode="auto">
          <a:xfrm>
            <a:off x="3906837" y="1671662"/>
            <a:ext cx="2070100" cy="723900"/>
          </a:xfrm>
          <a:custGeom>
            <a:avLst/>
            <a:gdLst>
              <a:gd name="T0" fmla="*/ 0 w 1389"/>
              <a:gd name="T1" fmla="*/ 22278209 h 485"/>
              <a:gd name="T2" fmla="*/ 4442742 w 1389"/>
              <a:gd name="T3" fmla="*/ 53467115 h 485"/>
              <a:gd name="T4" fmla="*/ 8883993 w 1389"/>
              <a:gd name="T5" fmla="*/ 82427585 h 485"/>
              <a:gd name="T6" fmla="*/ 17769476 w 1389"/>
              <a:gd name="T7" fmla="*/ 113616496 h 485"/>
              <a:gd name="T8" fmla="*/ 26653471 w 1389"/>
              <a:gd name="T9" fmla="*/ 142578459 h 485"/>
              <a:gd name="T10" fmla="*/ 39980201 w 1389"/>
              <a:gd name="T11" fmla="*/ 171538930 h 485"/>
              <a:gd name="T12" fmla="*/ 53306942 w 1389"/>
              <a:gd name="T13" fmla="*/ 200500939 h 485"/>
              <a:gd name="T14" fmla="*/ 71076412 w 1389"/>
              <a:gd name="T15" fmla="*/ 229461410 h 485"/>
              <a:gd name="T16" fmla="*/ 88845882 w 1389"/>
              <a:gd name="T17" fmla="*/ 258423373 h 485"/>
              <a:gd name="T18" fmla="*/ 111058115 w 1389"/>
              <a:gd name="T19" fmla="*/ 287385336 h 485"/>
              <a:gd name="T20" fmla="*/ 133268835 w 1389"/>
              <a:gd name="T21" fmla="*/ 314117389 h 485"/>
              <a:gd name="T22" fmla="*/ 157701670 w 1389"/>
              <a:gd name="T23" fmla="*/ 343079352 h 485"/>
              <a:gd name="T24" fmla="*/ 186577244 w 1389"/>
              <a:gd name="T25" fmla="*/ 369812898 h 485"/>
              <a:gd name="T26" fmla="*/ 215451376 w 1389"/>
              <a:gd name="T27" fmla="*/ 396546536 h 485"/>
              <a:gd name="T28" fmla="*/ 246547575 w 1389"/>
              <a:gd name="T29" fmla="*/ 423280082 h 485"/>
              <a:gd name="T30" fmla="*/ 279864400 w 1389"/>
              <a:gd name="T31" fmla="*/ 450013628 h 485"/>
              <a:gd name="T32" fmla="*/ 315403339 w 1389"/>
              <a:gd name="T33" fmla="*/ 474518756 h 485"/>
              <a:gd name="T34" fmla="*/ 350942279 w 1389"/>
              <a:gd name="T35" fmla="*/ 501252302 h 485"/>
              <a:gd name="T36" fmla="*/ 390922562 w 1389"/>
              <a:gd name="T37" fmla="*/ 525757430 h 485"/>
              <a:gd name="T38" fmla="*/ 430902751 w 1389"/>
              <a:gd name="T39" fmla="*/ 550264051 h 485"/>
              <a:gd name="T40" fmla="*/ 473105056 w 1389"/>
              <a:gd name="T41" fmla="*/ 574769179 h 485"/>
              <a:gd name="T42" fmla="*/ 517527985 w 1389"/>
              <a:gd name="T43" fmla="*/ 599274307 h 485"/>
              <a:gd name="T44" fmla="*/ 564173030 w 1389"/>
              <a:gd name="T45" fmla="*/ 621552511 h 485"/>
              <a:gd name="T46" fmla="*/ 610816584 w 1389"/>
              <a:gd name="T47" fmla="*/ 646057639 h 485"/>
              <a:gd name="T48" fmla="*/ 661902878 w 1389"/>
              <a:gd name="T49" fmla="*/ 668335842 h 485"/>
              <a:gd name="T50" fmla="*/ 712989173 w 1389"/>
              <a:gd name="T51" fmla="*/ 690614046 h 485"/>
              <a:gd name="T52" fmla="*/ 764075467 w 1389"/>
              <a:gd name="T53" fmla="*/ 710663832 h 485"/>
              <a:gd name="T54" fmla="*/ 819604688 w 1389"/>
              <a:gd name="T55" fmla="*/ 732942035 h 485"/>
              <a:gd name="T56" fmla="*/ 875133722 w 1389"/>
              <a:gd name="T57" fmla="*/ 752991822 h 485"/>
              <a:gd name="T58" fmla="*/ 932883381 w 1389"/>
              <a:gd name="T59" fmla="*/ 773041608 h 485"/>
              <a:gd name="T60" fmla="*/ 990633041 w 1389"/>
              <a:gd name="T61" fmla="*/ 793093073 h 485"/>
              <a:gd name="T62" fmla="*/ 1050604815 w 1389"/>
              <a:gd name="T63" fmla="*/ 810914442 h 485"/>
              <a:gd name="T64" fmla="*/ 1112797214 w 1389"/>
              <a:gd name="T65" fmla="*/ 828737303 h 485"/>
              <a:gd name="T66" fmla="*/ 1174989614 w 1389"/>
              <a:gd name="T67" fmla="*/ 846558672 h 485"/>
              <a:gd name="T68" fmla="*/ 1239402638 w 1389"/>
              <a:gd name="T69" fmla="*/ 864381533 h 485"/>
              <a:gd name="T70" fmla="*/ 1306036287 w 1389"/>
              <a:gd name="T71" fmla="*/ 882204394 h 485"/>
              <a:gd name="T72" fmla="*/ 1372671426 w 1389"/>
              <a:gd name="T73" fmla="*/ 897798838 h 485"/>
              <a:gd name="T74" fmla="*/ 1441527190 w 1389"/>
              <a:gd name="T75" fmla="*/ 913393282 h 485"/>
              <a:gd name="T76" fmla="*/ 1510382955 w 1389"/>
              <a:gd name="T77" fmla="*/ 928987726 h 485"/>
              <a:gd name="T78" fmla="*/ 1581459716 w 1389"/>
              <a:gd name="T79" fmla="*/ 942353752 h 485"/>
              <a:gd name="T80" fmla="*/ 1650315481 w 1389"/>
              <a:gd name="T81" fmla="*/ 955721272 h 485"/>
              <a:gd name="T82" fmla="*/ 1723613985 w 1389"/>
              <a:gd name="T83" fmla="*/ 969087298 h 485"/>
              <a:gd name="T84" fmla="*/ 1796910999 w 1389"/>
              <a:gd name="T85" fmla="*/ 980226400 h 485"/>
              <a:gd name="T86" fmla="*/ 1872430128 w 1389"/>
              <a:gd name="T87" fmla="*/ 993592426 h 485"/>
              <a:gd name="T88" fmla="*/ 1947949257 w 1389"/>
              <a:gd name="T89" fmla="*/ 1002504603 h 485"/>
              <a:gd name="T90" fmla="*/ 2025690501 w 1389"/>
              <a:gd name="T91" fmla="*/ 1013643705 h 485"/>
              <a:gd name="T92" fmla="*/ 2103430255 w 1389"/>
              <a:gd name="T93" fmla="*/ 1022554389 h 485"/>
              <a:gd name="T94" fmla="*/ 2147483647 w 1389"/>
              <a:gd name="T95" fmla="*/ 1031465074 h 485"/>
              <a:gd name="T96" fmla="*/ 2147483647 w 1389"/>
              <a:gd name="T97" fmla="*/ 1040377251 h 485"/>
              <a:gd name="T98" fmla="*/ 2147483647 w 1389"/>
              <a:gd name="T99" fmla="*/ 1047059518 h 485"/>
              <a:gd name="T100" fmla="*/ 2147483647 w 1389"/>
              <a:gd name="T101" fmla="*/ 1053743277 h 485"/>
              <a:gd name="T102" fmla="*/ 2147483647 w 1389"/>
              <a:gd name="T103" fmla="*/ 1060427037 h 485"/>
              <a:gd name="T104" fmla="*/ 2147483647 w 1389"/>
              <a:gd name="T105" fmla="*/ 1064882379 h 485"/>
              <a:gd name="T106" fmla="*/ 2147483647 w 1389"/>
              <a:gd name="T107" fmla="*/ 1069337721 h 485"/>
              <a:gd name="T108" fmla="*/ 2147483647 w 1389"/>
              <a:gd name="T109" fmla="*/ 1073793063 h 485"/>
              <a:gd name="T110" fmla="*/ 2147483647 w 1389"/>
              <a:gd name="T111" fmla="*/ 1076021481 h 485"/>
              <a:gd name="T112" fmla="*/ 2147483647 w 1389"/>
              <a:gd name="T113" fmla="*/ 1078248405 h 485"/>
              <a:gd name="T114" fmla="*/ 2147483647 w 1389"/>
              <a:gd name="T115" fmla="*/ 1078248405 h 485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1389"/>
              <a:gd name="T175" fmla="*/ 0 h 485"/>
              <a:gd name="T176" fmla="*/ 1389 w 1389"/>
              <a:gd name="T177" fmla="*/ 485 h 485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1389" h="485">
                <a:moveTo>
                  <a:pt x="0" y="0"/>
                </a:moveTo>
                <a:lnTo>
                  <a:pt x="0" y="3"/>
                </a:lnTo>
                <a:lnTo>
                  <a:pt x="0" y="7"/>
                </a:lnTo>
                <a:lnTo>
                  <a:pt x="0" y="10"/>
                </a:lnTo>
                <a:lnTo>
                  <a:pt x="1" y="14"/>
                </a:lnTo>
                <a:lnTo>
                  <a:pt x="1" y="17"/>
                </a:lnTo>
                <a:lnTo>
                  <a:pt x="1" y="20"/>
                </a:lnTo>
                <a:lnTo>
                  <a:pt x="2" y="24"/>
                </a:lnTo>
                <a:lnTo>
                  <a:pt x="2" y="27"/>
                </a:lnTo>
                <a:lnTo>
                  <a:pt x="3" y="31"/>
                </a:lnTo>
                <a:lnTo>
                  <a:pt x="3" y="34"/>
                </a:lnTo>
                <a:lnTo>
                  <a:pt x="4" y="37"/>
                </a:lnTo>
                <a:lnTo>
                  <a:pt x="5" y="41"/>
                </a:lnTo>
                <a:lnTo>
                  <a:pt x="6" y="44"/>
                </a:lnTo>
                <a:lnTo>
                  <a:pt x="7" y="47"/>
                </a:lnTo>
                <a:lnTo>
                  <a:pt x="8" y="51"/>
                </a:lnTo>
                <a:lnTo>
                  <a:pt x="9" y="54"/>
                </a:lnTo>
                <a:lnTo>
                  <a:pt x="10" y="57"/>
                </a:lnTo>
                <a:lnTo>
                  <a:pt x="11" y="61"/>
                </a:lnTo>
                <a:lnTo>
                  <a:pt x="12" y="64"/>
                </a:lnTo>
                <a:lnTo>
                  <a:pt x="13" y="67"/>
                </a:lnTo>
                <a:lnTo>
                  <a:pt x="15" y="71"/>
                </a:lnTo>
                <a:lnTo>
                  <a:pt x="16" y="74"/>
                </a:lnTo>
                <a:lnTo>
                  <a:pt x="18" y="77"/>
                </a:lnTo>
                <a:lnTo>
                  <a:pt x="19" y="80"/>
                </a:lnTo>
                <a:lnTo>
                  <a:pt x="21" y="84"/>
                </a:lnTo>
                <a:lnTo>
                  <a:pt x="22" y="87"/>
                </a:lnTo>
                <a:lnTo>
                  <a:pt x="24" y="90"/>
                </a:lnTo>
                <a:lnTo>
                  <a:pt x="26" y="93"/>
                </a:lnTo>
                <a:lnTo>
                  <a:pt x="28" y="97"/>
                </a:lnTo>
                <a:lnTo>
                  <a:pt x="30" y="100"/>
                </a:lnTo>
                <a:lnTo>
                  <a:pt x="32" y="103"/>
                </a:lnTo>
                <a:lnTo>
                  <a:pt x="34" y="106"/>
                </a:lnTo>
                <a:lnTo>
                  <a:pt x="36" y="110"/>
                </a:lnTo>
                <a:lnTo>
                  <a:pt x="38" y="113"/>
                </a:lnTo>
                <a:lnTo>
                  <a:pt x="40" y="116"/>
                </a:lnTo>
                <a:lnTo>
                  <a:pt x="42" y="119"/>
                </a:lnTo>
                <a:lnTo>
                  <a:pt x="45" y="122"/>
                </a:lnTo>
                <a:lnTo>
                  <a:pt x="47" y="125"/>
                </a:lnTo>
                <a:lnTo>
                  <a:pt x="50" y="129"/>
                </a:lnTo>
                <a:lnTo>
                  <a:pt x="52" y="132"/>
                </a:lnTo>
                <a:lnTo>
                  <a:pt x="55" y="135"/>
                </a:lnTo>
                <a:lnTo>
                  <a:pt x="57" y="138"/>
                </a:lnTo>
                <a:lnTo>
                  <a:pt x="60" y="141"/>
                </a:lnTo>
                <a:lnTo>
                  <a:pt x="63" y="144"/>
                </a:lnTo>
                <a:lnTo>
                  <a:pt x="66" y="147"/>
                </a:lnTo>
                <a:lnTo>
                  <a:pt x="68" y="151"/>
                </a:lnTo>
                <a:lnTo>
                  <a:pt x="71" y="154"/>
                </a:lnTo>
                <a:lnTo>
                  <a:pt x="74" y="157"/>
                </a:lnTo>
                <a:lnTo>
                  <a:pt x="77" y="160"/>
                </a:lnTo>
                <a:lnTo>
                  <a:pt x="80" y="163"/>
                </a:lnTo>
                <a:lnTo>
                  <a:pt x="84" y="166"/>
                </a:lnTo>
                <a:lnTo>
                  <a:pt x="87" y="169"/>
                </a:lnTo>
                <a:lnTo>
                  <a:pt x="90" y="172"/>
                </a:lnTo>
                <a:lnTo>
                  <a:pt x="93" y="175"/>
                </a:lnTo>
                <a:lnTo>
                  <a:pt x="97" y="178"/>
                </a:lnTo>
                <a:lnTo>
                  <a:pt x="100" y="181"/>
                </a:lnTo>
                <a:lnTo>
                  <a:pt x="104" y="184"/>
                </a:lnTo>
                <a:lnTo>
                  <a:pt x="107" y="187"/>
                </a:lnTo>
                <a:lnTo>
                  <a:pt x="111" y="190"/>
                </a:lnTo>
                <a:lnTo>
                  <a:pt x="115" y="193"/>
                </a:lnTo>
                <a:lnTo>
                  <a:pt x="118" y="196"/>
                </a:lnTo>
                <a:lnTo>
                  <a:pt x="122" y="199"/>
                </a:lnTo>
                <a:lnTo>
                  <a:pt x="126" y="202"/>
                </a:lnTo>
                <a:lnTo>
                  <a:pt x="130" y="205"/>
                </a:lnTo>
                <a:lnTo>
                  <a:pt x="134" y="208"/>
                </a:lnTo>
                <a:lnTo>
                  <a:pt x="138" y="210"/>
                </a:lnTo>
                <a:lnTo>
                  <a:pt x="142" y="213"/>
                </a:lnTo>
                <a:lnTo>
                  <a:pt x="146" y="216"/>
                </a:lnTo>
                <a:lnTo>
                  <a:pt x="150" y="219"/>
                </a:lnTo>
                <a:lnTo>
                  <a:pt x="154" y="222"/>
                </a:lnTo>
                <a:lnTo>
                  <a:pt x="158" y="225"/>
                </a:lnTo>
                <a:lnTo>
                  <a:pt x="163" y="228"/>
                </a:lnTo>
                <a:lnTo>
                  <a:pt x="167" y="230"/>
                </a:lnTo>
                <a:lnTo>
                  <a:pt x="171" y="233"/>
                </a:lnTo>
                <a:lnTo>
                  <a:pt x="176" y="236"/>
                </a:lnTo>
                <a:lnTo>
                  <a:pt x="180" y="239"/>
                </a:lnTo>
                <a:lnTo>
                  <a:pt x="185" y="242"/>
                </a:lnTo>
                <a:lnTo>
                  <a:pt x="190" y="244"/>
                </a:lnTo>
                <a:lnTo>
                  <a:pt x="194" y="247"/>
                </a:lnTo>
                <a:lnTo>
                  <a:pt x="199" y="250"/>
                </a:lnTo>
                <a:lnTo>
                  <a:pt x="204" y="253"/>
                </a:lnTo>
                <a:lnTo>
                  <a:pt x="208" y="255"/>
                </a:lnTo>
                <a:lnTo>
                  <a:pt x="213" y="258"/>
                </a:lnTo>
                <a:lnTo>
                  <a:pt x="218" y="261"/>
                </a:lnTo>
                <a:lnTo>
                  <a:pt x="223" y="263"/>
                </a:lnTo>
                <a:lnTo>
                  <a:pt x="228" y="266"/>
                </a:lnTo>
                <a:lnTo>
                  <a:pt x="233" y="269"/>
                </a:lnTo>
                <a:lnTo>
                  <a:pt x="238" y="271"/>
                </a:lnTo>
                <a:lnTo>
                  <a:pt x="244" y="274"/>
                </a:lnTo>
                <a:lnTo>
                  <a:pt x="249" y="277"/>
                </a:lnTo>
                <a:lnTo>
                  <a:pt x="254" y="279"/>
                </a:lnTo>
                <a:lnTo>
                  <a:pt x="259" y="282"/>
                </a:lnTo>
                <a:lnTo>
                  <a:pt x="265" y="284"/>
                </a:lnTo>
                <a:lnTo>
                  <a:pt x="270" y="287"/>
                </a:lnTo>
                <a:lnTo>
                  <a:pt x="275" y="290"/>
                </a:lnTo>
                <a:lnTo>
                  <a:pt x="281" y="292"/>
                </a:lnTo>
                <a:lnTo>
                  <a:pt x="286" y="295"/>
                </a:lnTo>
                <a:lnTo>
                  <a:pt x="292" y="297"/>
                </a:lnTo>
                <a:lnTo>
                  <a:pt x="298" y="300"/>
                </a:lnTo>
                <a:lnTo>
                  <a:pt x="303" y="302"/>
                </a:lnTo>
                <a:lnTo>
                  <a:pt x="309" y="305"/>
                </a:lnTo>
                <a:lnTo>
                  <a:pt x="315" y="307"/>
                </a:lnTo>
                <a:lnTo>
                  <a:pt x="321" y="310"/>
                </a:lnTo>
                <a:lnTo>
                  <a:pt x="327" y="312"/>
                </a:lnTo>
                <a:lnTo>
                  <a:pt x="332" y="314"/>
                </a:lnTo>
                <a:lnTo>
                  <a:pt x="338" y="317"/>
                </a:lnTo>
                <a:lnTo>
                  <a:pt x="344" y="319"/>
                </a:lnTo>
                <a:lnTo>
                  <a:pt x="350" y="322"/>
                </a:lnTo>
                <a:lnTo>
                  <a:pt x="356" y="324"/>
                </a:lnTo>
                <a:lnTo>
                  <a:pt x="363" y="326"/>
                </a:lnTo>
                <a:lnTo>
                  <a:pt x="369" y="329"/>
                </a:lnTo>
                <a:lnTo>
                  <a:pt x="375" y="331"/>
                </a:lnTo>
                <a:lnTo>
                  <a:pt x="381" y="333"/>
                </a:lnTo>
                <a:lnTo>
                  <a:pt x="388" y="336"/>
                </a:lnTo>
                <a:lnTo>
                  <a:pt x="394" y="338"/>
                </a:lnTo>
                <a:lnTo>
                  <a:pt x="400" y="340"/>
                </a:lnTo>
                <a:lnTo>
                  <a:pt x="407" y="342"/>
                </a:lnTo>
                <a:lnTo>
                  <a:pt x="413" y="345"/>
                </a:lnTo>
                <a:lnTo>
                  <a:pt x="420" y="347"/>
                </a:lnTo>
                <a:lnTo>
                  <a:pt x="426" y="349"/>
                </a:lnTo>
                <a:lnTo>
                  <a:pt x="433" y="351"/>
                </a:lnTo>
                <a:lnTo>
                  <a:pt x="439" y="353"/>
                </a:lnTo>
                <a:lnTo>
                  <a:pt x="446" y="356"/>
                </a:lnTo>
                <a:lnTo>
                  <a:pt x="453" y="358"/>
                </a:lnTo>
                <a:lnTo>
                  <a:pt x="460" y="360"/>
                </a:lnTo>
                <a:lnTo>
                  <a:pt x="466" y="362"/>
                </a:lnTo>
                <a:lnTo>
                  <a:pt x="473" y="364"/>
                </a:lnTo>
                <a:lnTo>
                  <a:pt x="480" y="366"/>
                </a:lnTo>
                <a:lnTo>
                  <a:pt x="487" y="368"/>
                </a:lnTo>
                <a:lnTo>
                  <a:pt x="494" y="370"/>
                </a:lnTo>
                <a:lnTo>
                  <a:pt x="501" y="372"/>
                </a:lnTo>
                <a:lnTo>
                  <a:pt x="508" y="374"/>
                </a:lnTo>
                <a:lnTo>
                  <a:pt x="515" y="376"/>
                </a:lnTo>
                <a:lnTo>
                  <a:pt x="522" y="378"/>
                </a:lnTo>
                <a:lnTo>
                  <a:pt x="529" y="380"/>
                </a:lnTo>
                <a:lnTo>
                  <a:pt x="536" y="382"/>
                </a:lnTo>
                <a:lnTo>
                  <a:pt x="544" y="384"/>
                </a:lnTo>
                <a:lnTo>
                  <a:pt x="551" y="386"/>
                </a:lnTo>
                <a:lnTo>
                  <a:pt x="558" y="388"/>
                </a:lnTo>
                <a:lnTo>
                  <a:pt x="566" y="390"/>
                </a:lnTo>
                <a:lnTo>
                  <a:pt x="573" y="392"/>
                </a:lnTo>
                <a:lnTo>
                  <a:pt x="580" y="394"/>
                </a:lnTo>
                <a:lnTo>
                  <a:pt x="588" y="396"/>
                </a:lnTo>
                <a:lnTo>
                  <a:pt x="595" y="397"/>
                </a:lnTo>
                <a:lnTo>
                  <a:pt x="603" y="399"/>
                </a:lnTo>
                <a:lnTo>
                  <a:pt x="610" y="401"/>
                </a:lnTo>
                <a:lnTo>
                  <a:pt x="618" y="403"/>
                </a:lnTo>
                <a:lnTo>
                  <a:pt x="626" y="405"/>
                </a:lnTo>
                <a:lnTo>
                  <a:pt x="633" y="406"/>
                </a:lnTo>
                <a:lnTo>
                  <a:pt x="641" y="408"/>
                </a:lnTo>
                <a:lnTo>
                  <a:pt x="649" y="410"/>
                </a:lnTo>
                <a:lnTo>
                  <a:pt x="656" y="412"/>
                </a:lnTo>
                <a:lnTo>
                  <a:pt x="664" y="413"/>
                </a:lnTo>
                <a:lnTo>
                  <a:pt x="672" y="415"/>
                </a:lnTo>
                <a:lnTo>
                  <a:pt x="680" y="417"/>
                </a:lnTo>
                <a:lnTo>
                  <a:pt x="688" y="418"/>
                </a:lnTo>
                <a:lnTo>
                  <a:pt x="696" y="420"/>
                </a:lnTo>
                <a:lnTo>
                  <a:pt x="704" y="421"/>
                </a:lnTo>
                <a:lnTo>
                  <a:pt x="712" y="423"/>
                </a:lnTo>
                <a:lnTo>
                  <a:pt x="720" y="424"/>
                </a:lnTo>
                <a:lnTo>
                  <a:pt x="728" y="426"/>
                </a:lnTo>
                <a:lnTo>
                  <a:pt x="736" y="428"/>
                </a:lnTo>
                <a:lnTo>
                  <a:pt x="743" y="429"/>
                </a:lnTo>
                <a:lnTo>
                  <a:pt x="751" y="431"/>
                </a:lnTo>
                <a:lnTo>
                  <a:pt x="759" y="432"/>
                </a:lnTo>
                <a:lnTo>
                  <a:pt x="768" y="433"/>
                </a:lnTo>
                <a:lnTo>
                  <a:pt x="776" y="435"/>
                </a:lnTo>
                <a:lnTo>
                  <a:pt x="784" y="436"/>
                </a:lnTo>
                <a:lnTo>
                  <a:pt x="792" y="438"/>
                </a:lnTo>
                <a:lnTo>
                  <a:pt x="801" y="439"/>
                </a:lnTo>
                <a:lnTo>
                  <a:pt x="809" y="440"/>
                </a:lnTo>
                <a:lnTo>
                  <a:pt x="818" y="442"/>
                </a:lnTo>
                <a:lnTo>
                  <a:pt x="826" y="443"/>
                </a:lnTo>
                <a:lnTo>
                  <a:pt x="835" y="444"/>
                </a:lnTo>
                <a:lnTo>
                  <a:pt x="843" y="446"/>
                </a:lnTo>
                <a:lnTo>
                  <a:pt x="852" y="447"/>
                </a:lnTo>
                <a:lnTo>
                  <a:pt x="860" y="448"/>
                </a:lnTo>
                <a:lnTo>
                  <a:pt x="869" y="449"/>
                </a:lnTo>
                <a:lnTo>
                  <a:pt x="877" y="450"/>
                </a:lnTo>
                <a:lnTo>
                  <a:pt x="886" y="452"/>
                </a:lnTo>
                <a:lnTo>
                  <a:pt x="895" y="453"/>
                </a:lnTo>
                <a:lnTo>
                  <a:pt x="903" y="454"/>
                </a:lnTo>
                <a:lnTo>
                  <a:pt x="912" y="455"/>
                </a:lnTo>
                <a:lnTo>
                  <a:pt x="921" y="456"/>
                </a:lnTo>
                <a:lnTo>
                  <a:pt x="930" y="457"/>
                </a:lnTo>
                <a:lnTo>
                  <a:pt x="938" y="458"/>
                </a:lnTo>
                <a:lnTo>
                  <a:pt x="947" y="459"/>
                </a:lnTo>
                <a:lnTo>
                  <a:pt x="956" y="460"/>
                </a:lnTo>
                <a:lnTo>
                  <a:pt x="965" y="461"/>
                </a:lnTo>
                <a:lnTo>
                  <a:pt x="974" y="462"/>
                </a:lnTo>
                <a:lnTo>
                  <a:pt x="983" y="463"/>
                </a:lnTo>
                <a:lnTo>
                  <a:pt x="992" y="464"/>
                </a:lnTo>
                <a:lnTo>
                  <a:pt x="1001" y="465"/>
                </a:lnTo>
                <a:lnTo>
                  <a:pt x="1010" y="466"/>
                </a:lnTo>
                <a:lnTo>
                  <a:pt x="1019" y="467"/>
                </a:lnTo>
                <a:lnTo>
                  <a:pt x="1028" y="468"/>
                </a:lnTo>
                <a:lnTo>
                  <a:pt x="1037" y="469"/>
                </a:lnTo>
                <a:lnTo>
                  <a:pt x="1046" y="469"/>
                </a:lnTo>
                <a:lnTo>
                  <a:pt x="1055" y="470"/>
                </a:lnTo>
                <a:lnTo>
                  <a:pt x="1064" y="471"/>
                </a:lnTo>
                <a:lnTo>
                  <a:pt x="1073" y="472"/>
                </a:lnTo>
                <a:lnTo>
                  <a:pt x="1083" y="473"/>
                </a:lnTo>
                <a:lnTo>
                  <a:pt x="1092" y="473"/>
                </a:lnTo>
                <a:lnTo>
                  <a:pt x="1101" y="474"/>
                </a:lnTo>
                <a:lnTo>
                  <a:pt x="1110" y="475"/>
                </a:lnTo>
                <a:lnTo>
                  <a:pt x="1120" y="475"/>
                </a:lnTo>
                <a:lnTo>
                  <a:pt x="1129" y="476"/>
                </a:lnTo>
                <a:lnTo>
                  <a:pt x="1138" y="476"/>
                </a:lnTo>
                <a:lnTo>
                  <a:pt x="1148" y="477"/>
                </a:lnTo>
                <a:lnTo>
                  <a:pt x="1157" y="478"/>
                </a:lnTo>
                <a:lnTo>
                  <a:pt x="1166" y="478"/>
                </a:lnTo>
                <a:lnTo>
                  <a:pt x="1176" y="479"/>
                </a:lnTo>
                <a:lnTo>
                  <a:pt x="1185" y="479"/>
                </a:lnTo>
                <a:lnTo>
                  <a:pt x="1195" y="480"/>
                </a:lnTo>
                <a:lnTo>
                  <a:pt x="1204" y="480"/>
                </a:lnTo>
                <a:lnTo>
                  <a:pt x="1214" y="480"/>
                </a:lnTo>
                <a:lnTo>
                  <a:pt x="1223" y="481"/>
                </a:lnTo>
                <a:lnTo>
                  <a:pt x="1233" y="481"/>
                </a:lnTo>
                <a:lnTo>
                  <a:pt x="1242" y="482"/>
                </a:lnTo>
                <a:lnTo>
                  <a:pt x="1252" y="482"/>
                </a:lnTo>
                <a:lnTo>
                  <a:pt x="1262" y="482"/>
                </a:lnTo>
                <a:lnTo>
                  <a:pt x="1271" y="483"/>
                </a:lnTo>
                <a:lnTo>
                  <a:pt x="1281" y="483"/>
                </a:lnTo>
                <a:lnTo>
                  <a:pt x="1290" y="483"/>
                </a:lnTo>
                <a:lnTo>
                  <a:pt x="1300" y="483"/>
                </a:lnTo>
                <a:lnTo>
                  <a:pt x="1310" y="483"/>
                </a:lnTo>
                <a:lnTo>
                  <a:pt x="1320" y="484"/>
                </a:lnTo>
                <a:lnTo>
                  <a:pt x="1329" y="484"/>
                </a:lnTo>
                <a:lnTo>
                  <a:pt x="1339" y="484"/>
                </a:lnTo>
                <a:lnTo>
                  <a:pt x="1349" y="484"/>
                </a:lnTo>
                <a:lnTo>
                  <a:pt x="1359" y="484"/>
                </a:lnTo>
                <a:lnTo>
                  <a:pt x="1368" y="484"/>
                </a:lnTo>
                <a:lnTo>
                  <a:pt x="1378" y="484"/>
                </a:lnTo>
                <a:lnTo>
                  <a:pt x="1388" y="484"/>
                </a:lnTo>
              </a:path>
            </a:pathLst>
          </a:custGeom>
          <a:ln>
            <a:headEnd type="none" w="sm" len="sm"/>
            <a:tailEnd type="stealth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40977" name="Rectangle 17"/>
          <p:cNvSpPr>
            <a:spLocks noChangeArrowheads="1"/>
          </p:cNvSpPr>
          <p:nvPr/>
        </p:nvSpPr>
        <p:spPr bwMode="auto">
          <a:xfrm>
            <a:off x="2165350" y="2047900"/>
            <a:ext cx="317500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eaLnBrk="0" hangingPunct="0"/>
            <a:r>
              <a:rPr lang="en-US" sz="1400">
                <a:solidFill>
                  <a:schemeClr val="tx1">
                    <a:lumMod val="65000"/>
                    <a:lumOff val="35000"/>
                  </a:schemeClr>
                </a:solidFill>
              </a:rPr>
              <a:t>Xa</a:t>
            </a:r>
          </a:p>
        </p:txBody>
      </p:sp>
      <p:sp>
        <p:nvSpPr>
          <p:cNvPr id="40978" name="Rectangle 18"/>
          <p:cNvSpPr>
            <a:spLocks noChangeArrowheads="1"/>
          </p:cNvSpPr>
          <p:nvPr/>
        </p:nvSpPr>
        <p:spPr bwMode="auto">
          <a:xfrm>
            <a:off x="2400300" y="1741512"/>
            <a:ext cx="598487" cy="263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eaLnBrk="0" hangingPunct="0"/>
            <a:r>
              <a:rPr lang="en-US" sz="1600"/>
              <a:t>TFPI</a:t>
            </a:r>
          </a:p>
        </p:txBody>
      </p:sp>
      <p:sp>
        <p:nvSpPr>
          <p:cNvPr id="40979" name="Rectangle 19"/>
          <p:cNvSpPr>
            <a:spLocks noChangeArrowheads="1"/>
          </p:cNvSpPr>
          <p:nvPr/>
        </p:nvSpPr>
        <p:spPr bwMode="auto">
          <a:xfrm>
            <a:off x="3759200" y="1881212"/>
            <a:ext cx="565150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eaLnBrk="0" hangingPunct="0"/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Xa</a:t>
            </a:r>
            <a:endParaRPr lang="en-US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0980" name="Rectangle 20"/>
          <p:cNvSpPr>
            <a:spLocks noChangeArrowheads="1"/>
          </p:cNvSpPr>
          <p:nvPr/>
        </p:nvSpPr>
        <p:spPr bwMode="auto">
          <a:xfrm>
            <a:off x="5383212" y="2778150"/>
            <a:ext cx="381000" cy="263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r" eaLnBrk="0" hangingPunct="0"/>
            <a:r>
              <a:rPr lang="en-US" sz="1600">
                <a:solidFill>
                  <a:srgbClr val="A040FF"/>
                </a:solidFill>
              </a:rPr>
              <a:t>V  VIII</a:t>
            </a:r>
          </a:p>
        </p:txBody>
      </p:sp>
      <p:sp>
        <p:nvSpPr>
          <p:cNvPr id="40981" name="Freeform 21"/>
          <p:cNvSpPr>
            <a:spLocks/>
          </p:cNvSpPr>
          <p:nvPr/>
        </p:nvSpPr>
        <p:spPr bwMode="auto">
          <a:xfrm>
            <a:off x="5218112" y="3305200"/>
            <a:ext cx="1501775" cy="2552700"/>
          </a:xfrm>
          <a:custGeom>
            <a:avLst/>
            <a:gdLst>
              <a:gd name="T0" fmla="*/ 2147483647 w 1007"/>
              <a:gd name="T1" fmla="*/ 0 h 1713"/>
              <a:gd name="T2" fmla="*/ 2147483647 w 1007"/>
              <a:gd name="T3" fmla="*/ 2147483647 h 1713"/>
              <a:gd name="T4" fmla="*/ 0 w 1007"/>
              <a:gd name="T5" fmla="*/ 2147483647 h 1713"/>
              <a:gd name="T6" fmla="*/ 0 60000 65536"/>
              <a:gd name="T7" fmla="*/ 0 60000 65536"/>
              <a:gd name="T8" fmla="*/ 0 60000 65536"/>
              <a:gd name="T9" fmla="*/ 0 w 1007"/>
              <a:gd name="T10" fmla="*/ 0 h 1713"/>
              <a:gd name="T11" fmla="*/ 1007 w 1007"/>
              <a:gd name="T12" fmla="*/ 1713 h 1713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007" h="1713">
                <a:moveTo>
                  <a:pt x="1006" y="0"/>
                </a:moveTo>
                <a:lnTo>
                  <a:pt x="1006" y="1712"/>
                </a:lnTo>
                <a:lnTo>
                  <a:pt x="0" y="1712"/>
                </a:lnTo>
              </a:path>
            </a:pathLst>
          </a:custGeom>
          <a:noFill/>
          <a:ln w="25400" cap="rnd" cmpd="sng">
            <a:solidFill>
              <a:schemeClr val="tx1"/>
            </a:solidFill>
            <a:prstDash val="dash"/>
            <a:round/>
            <a:headEnd type="none" w="sm" len="sm"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0982" name="Freeform 22"/>
          <p:cNvSpPr>
            <a:spLocks/>
          </p:cNvSpPr>
          <p:nvPr/>
        </p:nvSpPr>
        <p:spPr bwMode="auto">
          <a:xfrm>
            <a:off x="2447925" y="2008212"/>
            <a:ext cx="357187" cy="641350"/>
          </a:xfrm>
          <a:custGeom>
            <a:avLst/>
            <a:gdLst>
              <a:gd name="T0" fmla="*/ 0 w 240"/>
              <a:gd name="T1" fmla="*/ 2147483647 h 431"/>
              <a:gd name="T2" fmla="*/ 0 w 240"/>
              <a:gd name="T3" fmla="*/ 2147483647 h 431"/>
              <a:gd name="T4" fmla="*/ 2147483647 w 240"/>
              <a:gd name="T5" fmla="*/ 2147483647 h 431"/>
              <a:gd name="T6" fmla="*/ 2147483647 w 240"/>
              <a:gd name="T7" fmla="*/ 2147483647 h 431"/>
              <a:gd name="T8" fmla="*/ 2147483647 w 240"/>
              <a:gd name="T9" fmla="*/ 2147483647 h 431"/>
              <a:gd name="T10" fmla="*/ 2147483647 w 240"/>
              <a:gd name="T11" fmla="*/ 2147483647 h 431"/>
              <a:gd name="T12" fmla="*/ 2147483647 w 240"/>
              <a:gd name="T13" fmla="*/ 2147483647 h 431"/>
              <a:gd name="T14" fmla="*/ 2147483647 w 240"/>
              <a:gd name="T15" fmla="*/ 2147483647 h 431"/>
              <a:gd name="T16" fmla="*/ 2147483647 w 240"/>
              <a:gd name="T17" fmla="*/ 2147483647 h 431"/>
              <a:gd name="T18" fmla="*/ 2147483647 w 240"/>
              <a:gd name="T19" fmla="*/ 2147483647 h 431"/>
              <a:gd name="T20" fmla="*/ 2147483647 w 240"/>
              <a:gd name="T21" fmla="*/ 2147483647 h 431"/>
              <a:gd name="T22" fmla="*/ 2147483647 w 240"/>
              <a:gd name="T23" fmla="*/ 2147483647 h 431"/>
              <a:gd name="T24" fmla="*/ 2147483647 w 240"/>
              <a:gd name="T25" fmla="*/ 2147483647 h 431"/>
              <a:gd name="T26" fmla="*/ 2147483647 w 240"/>
              <a:gd name="T27" fmla="*/ 0 h 431"/>
              <a:gd name="T28" fmla="*/ 2147483647 w 240"/>
              <a:gd name="T29" fmla="*/ 0 h 431"/>
              <a:gd name="T30" fmla="*/ 2147483647 w 240"/>
              <a:gd name="T31" fmla="*/ 2147483647 h 431"/>
              <a:gd name="T32" fmla="*/ 2147483647 w 240"/>
              <a:gd name="T33" fmla="*/ 2147483647 h 431"/>
              <a:gd name="T34" fmla="*/ 2147483647 w 240"/>
              <a:gd name="T35" fmla="*/ 2147483647 h 431"/>
              <a:gd name="T36" fmla="*/ 2147483647 w 240"/>
              <a:gd name="T37" fmla="*/ 2147483647 h 431"/>
              <a:gd name="T38" fmla="*/ 2147483647 w 240"/>
              <a:gd name="T39" fmla="*/ 2147483647 h 431"/>
              <a:gd name="T40" fmla="*/ 2147483647 w 240"/>
              <a:gd name="T41" fmla="*/ 2147483647 h 431"/>
              <a:gd name="T42" fmla="*/ 2147483647 w 240"/>
              <a:gd name="T43" fmla="*/ 2147483647 h 431"/>
              <a:gd name="T44" fmla="*/ 2147483647 w 240"/>
              <a:gd name="T45" fmla="*/ 2147483647 h 431"/>
              <a:gd name="T46" fmla="*/ 2147483647 w 240"/>
              <a:gd name="T47" fmla="*/ 2147483647 h 431"/>
              <a:gd name="T48" fmla="*/ 2147483647 w 240"/>
              <a:gd name="T49" fmla="*/ 2147483647 h 431"/>
              <a:gd name="T50" fmla="*/ 2147483647 w 240"/>
              <a:gd name="T51" fmla="*/ 2147483647 h 431"/>
              <a:gd name="T52" fmla="*/ 2147483647 w 240"/>
              <a:gd name="T53" fmla="*/ 2147483647 h 431"/>
              <a:gd name="T54" fmla="*/ 2147483647 w 240"/>
              <a:gd name="T55" fmla="*/ 2147483647 h 431"/>
              <a:gd name="T56" fmla="*/ 2147483647 w 240"/>
              <a:gd name="T57" fmla="*/ 2147483647 h 431"/>
              <a:gd name="T58" fmla="*/ 2147483647 w 240"/>
              <a:gd name="T59" fmla="*/ 2147483647 h 431"/>
              <a:gd name="T60" fmla="*/ 2147483647 w 240"/>
              <a:gd name="T61" fmla="*/ 2147483647 h 431"/>
              <a:gd name="T62" fmla="*/ 2147483647 w 240"/>
              <a:gd name="T63" fmla="*/ 2147483647 h 431"/>
              <a:gd name="T64" fmla="*/ 2147483647 w 240"/>
              <a:gd name="T65" fmla="*/ 2147483647 h 431"/>
              <a:gd name="T66" fmla="*/ 2147483647 w 240"/>
              <a:gd name="T67" fmla="*/ 2147483647 h 431"/>
              <a:gd name="T68" fmla="*/ 2147483647 w 240"/>
              <a:gd name="T69" fmla="*/ 2147483647 h 431"/>
              <a:gd name="T70" fmla="*/ 2147483647 w 240"/>
              <a:gd name="T71" fmla="*/ 2147483647 h 431"/>
              <a:gd name="T72" fmla="*/ 2147483647 w 240"/>
              <a:gd name="T73" fmla="*/ 2147483647 h 431"/>
              <a:gd name="T74" fmla="*/ 2147483647 w 240"/>
              <a:gd name="T75" fmla="*/ 2147483647 h 431"/>
              <a:gd name="T76" fmla="*/ 2147483647 w 240"/>
              <a:gd name="T77" fmla="*/ 2147483647 h 431"/>
              <a:gd name="T78" fmla="*/ 2147483647 w 240"/>
              <a:gd name="T79" fmla="*/ 2147483647 h 431"/>
              <a:gd name="T80" fmla="*/ 2147483647 w 240"/>
              <a:gd name="T81" fmla="*/ 2147483647 h 431"/>
              <a:gd name="T82" fmla="*/ 2147483647 w 240"/>
              <a:gd name="T83" fmla="*/ 2147483647 h 431"/>
              <a:gd name="T84" fmla="*/ 2147483647 w 240"/>
              <a:gd name="T85" fmla="*/ 2147483647 h 431"/>
              <a:gd name="T86" fmla="*/ 2147483647 w 240"/>
              <a:gd name="T87" fmla="*/ 2147483647 h 431"/>
              <a:gd name="T88" fmla="*/ 2147483647 w 240"/>
              <a:gd name="T89" fmla="*/ 2147483647 h 431"/>
              <a:gd name="T90" fmla="*/ 2147483647 w 240"/>
              <a:gd name="T91" fmla="*/ 2147483647 h 431"/>
              <a:gd name="T92" fmla="*/ 2147483647 w 240"/>
              <a:gd name="T93" fmla="*/ 2147483647 h 431"/>
              <a:gd name="T94" fmla="*/ 2147483647 w 240"/>
              <a:gd name="T95" fmla="*/ 2147483647 h 431"/>
              <a:gd name="T96" fmla="*/ 2147483647 w 240"/>
              <a:gd name="T97" fmla="*/ 2147483647 h 431"/>
              <a:gd name="T98" fmla="*/ 2147483647 w 240"/>
              <a:gd name="T99" fmla="*/ 2147483647 h 431"/>
              <a:gd name="T100" fmla="*/ 2147483647 w 240"/>
              <a:gd name="T101" fmla="*/ 2147483647 h 431"/>
              <a:gd name="T102" fmla="*/ 2147483647 w 240"/>
              <a:gd name="T103" fmla="*/ 2147483647 h 431"/>
              <a:gd name="T104" fmla="*/ 2147483647 w 240"/>
              <a:gd name="T105" fmla="*/ 2147483647 h 431"/>
              <a:gd name="T106" fmla="*/ 2147483647 w 240"/>
              <a:gd name="T107" fmla="*/ 2147483647 h 431"/>
              <a:gd name="T108" fmla="*/ 0 w 240"/>
              <a:gd name="T109" fmla="*/ 2147483647 h 431"/>
              <a:gd name="T110" fmla="*/ 0 w 240"/>
              <a:gd name="T111" fmla="*/ 2147483647 h 431"/>
              <a:gd name="T112" fmla="*/ 0 w 240"/>
              <a:gd name="T113" fmla="*/ 2147483647 h 431"/>
              <a:gd name="T114" fmla="*/ 0 w 240"/>
              <a:gd name="T115" fmla="*/ 2147483647 h 431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240"/>
              <a:gd name="T175" fmla="*/ 0 h 431"/>
              <a:gd name="T176" fmla="*/ 240 w 240"/>
              <a:gd name="T177" fmla="*/ 431 h 431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240" h="431">
                <a:moveTo>
                  <a:pt x="0" y="60"/>
                </a:moveTo>
                <a:lnTo>
                  <a:pt x="0" y="53"/>
                </a:lnTo>
                <a:lnTo>
                  <a:pt x="2" y="45"/>
                </a:lnTo>
                <a:lnTo>
                  <a:pt x="4" y="39"/>
                </a:lnTo>
                <a:lnTo>
                  <a:pt x="7" y="32"/>
                </a:lnTo>
                <a:lnTo>
                  <a:pt x="11" y="26"/>
                </a:lnTo>
                <a:lnTo>
                  <a:pt x="15" y="20"/>
                </a:lnTo>
                <a:lnTo>
                  <a:pt x="20" y="16"/>
                </a:lnTo>
                <a:lnTo>
                  <a:pt x="26" y="11"/>
                </a:lnTo>
                <a:lnTo>
                  <a:pt x="32" y="7"/>
                </a:lnTo>
                <a:lnTo>
                  <a:pt x="38" y="5"/>
                </a:lnTo>
                <a:lnTo>
                  <a:pt x="45" y="2"/>
                </a:lnTo>
                <a:lnTo>
                  <a:pt x="52" y="1"/>
                </a:lnTo>
                <a:lnTo>
                  <a:pt x="59" y="0"/>
                </a:lnTo>
                <a:lnTo>
                  <a:pt x="179" y="0"/>
                </a:lnTo>
                <a:lnTo>
                  <a:pt x="186" y="1"/>
                </a:lnTo>
                <a:lnTo>
                  <a:pt x="194" y="2"/>
                </a:lnTo>
                <a:lnTo>
                  <a:pt x="201" y="5"/>
                </a:lnTo>
                <a:lnTo>
                  <a:pt x="207" y="7"/>
                </a:lnTo>
                <a:lnTo>
                  <a:pt x="213" y="11"/>
                </a:lnTo>
                <a:lnTo>
                  <a:pt x="219" y="16"/>
                </a:lnTo>
                <a:lnTo>
                  <a:pt x="224" y="20"/>
                </a:lnTo>
                <a:lnTo>
                  <a:pt x="228" y="26"/>
                </a:lnTo>
                <a:lnTo>
                  <a:pt x="232" y="32"/>
                </a:lnTo>
                <a:lnTo>
                  <a:pt x="235" y="39"/>
                </a:lnTo>
                <a:lnTo>
                  <a:pt x="237" y="45"/>
                </a:lnTo>
                <a:lnTo>
                  <a:pt x="238" y="53"/>
                </a:lnTo>
                <a:lnTo>
                  <a:pt x="239" y="60"/>
                </a:lnTo>
                <a:lnTo>
                  <a:pt x="239" y="370"/>
                </a:lnTo>
                <a:lnTo>
                  <a:pt x="238" y="378"/>
                </a:lnTo>
                <a:lnTo>
                  <a:pt x="237" y="385"/>
                </a:lnTo>
                <a:lnTo>
                  <a:pt x="235" y="392"/>
                </a:lnTo>
                <a:lnTo>
                  <a:pt x="232" y="398"/>
                </a:lnTo>
                <a:lnTo>
                  <a:pt x="228" y="404"/>
                </a:lnTo>
                <a:lnTo>
                  <a:pt x="224" y="410"/>
                </a:lnTo>
                <a:lnTo>
                  <a:pt x="219" y="415"/>
                </a:lnTo>
                <a:lnTo>
                  <a:pt x="213" y="419"/>
                </a:lnTo>
                <a:lnTo>
                  <a:pt x="207" y="423"/>
                </a:lnTo>
                <a:lnTo>
                  <a:pt x="201" y="426"/>
                </a:lnTo>
                <a:lnTo>
                  <a:pt x="194" y="428"/>
                </a:lnTo>
                <a:lnTo>
                  <a:pt x="186" y="429"/>
                </a:lnTo>
                <a:lnTo>
                  <a:pt x="179" y="430"/>
                </a:lnTo>
                <a:lnTo>
                  <a:pt x="59" y="430"/>
                </a:lnTo>
                <a:lnTo>
                  <a:pt x="52" y="429"/>
                </a:lnTo>
                <a:lnTo>
                  <a:pt x="45" y="428"/>
                </a:lnTo>
                <a:lnTo>
                  <a:pt x="38" y="426"/>
                </a:lnTo>
                <a:lnTo>
                  <a:pt x="32" y="423"/>
                </a:lnTo>
                <a:lnTo>
                  <a:pt x="25" y="419"/>
                </a:lnTo>
                <a:lnTo>
                  <a:pt x="20" y="415"/>
                </a:lnTo>
                <a:lnTo>
                  <a:pt x="15" y="410"/>
                </a:lnTo>
                <a:lnTo>
                  <a:pt x="11" y="404"/>
                </a:lnTo>
                <a:lnTo>
                  <a:pt x="7" y="398"/>
                </a:lnTo>
                <a:lnTo>
                  <a:pt x="4" y="392"/>
                </a:lnTo>
                <a:lnTo>
                  <a:pt x="2" y="385"/>
                </a:lnTo>
                <a:lnTo>
                  <a:pt x="0" y="378"/>
                </a:lnTo>
                <a:lnTo>
                  <a:pt x="0" y="370"/>
                </a:lnTo>
                <a:lnTo>
                  <a:pt x="0" y="60"/>
                </a:lnTo>
              </a:path>
            </a:pathLst>
          </a:custGeom>
          <a:solidFill>
            <a:srgbClr val="808080"/>
          </a:solidFill>
          <a:ln>
            <a:noFill/>
          </a:ln>
          <a:extLst>
            <a:ext uri="{91240B29-F687-4f45-9708-019B960494DF}">
              <a14:hiddenLine xmlns:a14="http://schemas.microsoft.com/office/drawing/2010/main" w="9525" cap="rnd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0983" name="Freeform 23"/>
          <p:cNvSpPr>
            <a:spLocks/>
          </p:cNvSpPr>
          <p:nvPr/>
        </p:nvSpPr>
        <p:spPr bwMode="auto">
          <a:xfrm>
            <a:off x="2447925" y="2008212"/>
            <a:ext cx="357187" cy="641350"/>
          </a:xfrm>
          <a:custGeom>
            <a:avLst/>
            <a:gdLst>
              <a:gd name="T0" fmla="*/ 0 w 240"/>
              <a:gd name="T1" fmla="*/ 2147483647 h 431"/>
              <a:gd name="T2" fmla="*/ 0 w 240"/>
              <a:gd name="T3" fmla="*/ 2147483647 h 431"/>
              <a:gd name="T4" fmla="*/ 2147483647 w 240"/>
              <a:gd name="T5" fmla="*/ 2147483647 h 431"/>
              <a:gd name="T6" fmla="*/ 2147483647 w 240"/>
              <a:gd name="T7" fmla="*/ 2147483647 h 431"/>
              <a:gd name="T8" fmla="*/ 2147483647 w 240"/>
              <a:gd name="T9" fmla="*/ 2147483647 h 431"/>
              <a:gd name="T10" fmla="*/ 2147483647 w 240"/>
              <a:gd name="T11" fmla="*/ 2147483647 h 431"/>
              <a:gd name="T12" fmla="*/ 2147483647 w 240"/>
              <a:gd name="T13" fmla="*/ 2147483647 h 431"/>
              <a:gd name="T14" fmla="*/ 2147483647 w 240"/>
              <a:gd name="T15" fmla="*/ 2147483647 h 431"/>
              <a:gd name="T16" fmla="*/ 2147483647 w 240"/>
              <a:gd name="T17" fmla="*/ 2147483647 h 431"/>
              <a:gd name="T18" fmla="*/ 2147483647 w 240"/>
              <a:gd name="T19" fmla="*/ 2147483647 h 431"/>
              <a:gd name="T20" fmla="*/ 2147483647 w 240"/>
              <a:gd name="T21" fmla="*/ 2147483647 h 431"/>
              <a:gd name="T22" fmla="*/ 2147483647 w 240"/>
              <a:gd name="T23" fmla="*/ 2147483647 h 431"/>
              <a:gd name="T24" fmla="*/ 2147483647 w 240"/>
              <a:gd name="T25" fmla="*/ 2147483647 h 431"/>
              <a:gd name="T26" fmla="*/ 2147483647 w 240"/>
              <a:gd name="T27" fmla="*/ 0 h 431"/>
              <a:gd name="T28" fmla="*/ 2147483647 w 240"/>
              <a:gd name="T29" fmla="*/ 0 h 431"/>
              <a:gd name="T30" fmla="*/ 2147483647 w 240"/>
              <a:gd name="T31" fmla="*/ 2147483647 h 431"/>
              <a:gd name="T32" fmla="*/ 2147483647 w 240"/>
              <a:gd name="T33" fmla="*/ 2147483647 h 431"/>
              <a:gd name="T34" fmla="*/ 2147483647 w 240"/>
              <a:gd name="T35" fmla="*/ 2147483647 h 431"/>
              <a:gd name="T36" fmla="*/ 2147483647 w 240"/>
              <a:gd name="T37" fmla="*/ 2147483647 h 431"/>
              <a:gd name="T38" fmla="*/ 2147483647 w 240"/>
              <a:gd name="T39" fmla="*/ 2147483647 h 431"/>
              <a:gd name="T40" fmla="*/ 2147483647 w 240"/>
              <a:gd name="T41" fmla="*/ 2147483647 h 431"/>
              <a:gd name="T42" fmla="*/ 2147483647 w 240"/>
              <a:gd name="T43" fmla="*/ 2147483647 h 431"/>
              <a:gd name="T44" fmla="*/ 2147483647 w 240"/>
              <a:gd name="T45" fmla="*/ 2147483647 h 431"/>
              <a:gd name="T46" fmla="*/ 2147483647 w 240"/>
              <a:gd name="T47" fmla="*/ 2147483647 h 431"/>
              <a:gd name="T48" fmla="*/ 2147483647 w 240"/>
              <a:gd name="T49" fmla="*/ 2147483647 h 431"/>
              <a:gd name="T50" fmla="*/ 2147483647 w 240"/>
              <a:gd name="T51" fmla="*/ 2147483647 h 431"/>
              <a:gd name="T52" fmla="*/ 2147483647 w 240"/>
              <a:gd name="T53" fmla="*/ 2147483647 h 431"/>
              <a:gd name="T54" fmla="*/ 2147483647 w 240"/>
              <a:gd name="T55" fmla="*/ 2147483647 h 431"/>
              <a:gd name="T56" fmla="*/ 2147483647 w 240"/>
              <a:gd name="T57" fmla="*/ 2147483647 h 431"/>
              <a:gd name="T58" fmla="*/ 2147483647 w 240"/>
              <a:gd name="T59" fmla="*/ 2147483647 h 431"/>
              <a:gd name="T60" fmla="*/ 2147483647 w 240"/>
              <a:gd name="T61" fmla="*/ 2147483647 h 431"/>
              <a:gd name="T62" fmla="*/ 2147483647 w 240"/>
              <a:gd name="T63" fmla="*/ 2147483647 h 431"/>
              <a:gd name="T64" fmla="*/ 2147483647 w 240"/>
              <a:gd name="T65" fmla="*/ 2147483647 h 431"/>
              <a:gd name="T66" fmla="*/ 2147483647 w 240"/>
              <a:gd name="T67" fmla="*/ 2147483647 h 431"/>
              <a:gd name="T68" fmla="*/ 2147483647 w 240"/>
              <a:gd name="T69" fmla="*/ 2147483647 h 431"/>
              <a:gd name="T70" fmla="*/ 2147483647 w 240"/>
              <a:gd name="T71" fmla="*/ 2147483647 h 431"/>
              <a:gd name="T72" fmla="*/ 2147483647 w 240"/>
              <a:gd name="T73" fmla="*/ 2147483647 h 431"/>
              <a:gd name="T74" fmla="*/ 2147483647 w 240"/>
              <a:gd name="T75" fmla="*/ 2147483647 h 431"/>
              <a:gd name="T76" fmla="*/ 2147483647 w 240"/>
              <a:gd name="T77" fmla="*/ 2147483647 h 431"/>
              <a:gd name="T78" fmla="*/ 2147483647 w 240"/>
              <a:gd name="T79" fmla="*/ 2147483647 h 431"/>
              <a:gd name="T80" fmla="*/ 2147483647 w 240"/>
              <a:gd name="T81" fmla="*/ 2147483647 h 431"/>
              <a:gd name="T82" fmla="*/ 2147483647 w 240"/>
              <a:gd name="T83" fmla="*/ 2147483647 h 431"/>
              <a:gd name="T84" fmla="*/ 2147483647 w 240"/>
              <a:gd name="T85" fmla="*/ 2147483647 h 431"/>
              <a:gd name="T86" fmla="*/ 2147483647 w 240"/>
              <a:gd name="T87" fmla="*/ 2147483647 h 431"/>
              <a:gd name="T88" fmla="*/ 2147483647 w 240"/>
              <a:gd name="T89" fmla="*/ 2147483647 h 431"/>
              <a:gd name="T90" fmla="*/ 2147483647 w 240"/>
              <a:gd name="T91" fmla="*/ 2147483647 h 431"/>
              <a:gd name="T92" fmla="*/ 2147483647 w 240"/>
              <a:gd name="T93" fmla="*/ 2147483647 h 431"/>
              <a:gd name="T94" fmla="*/ 2147483647 w 240"/>
              <a:gd name="T95" fmla="*/ 2147483647 h 431"/>
              <a:gd name="T96" fmla="*/ 2147483647 w 240"/>
              <a:gd name="T97" fmla="*/ 2147483647 h 431"/>
              <a:gd name="T98" fmla="*/ 2147483647 w 240"/>
              <a:gd name="T99" fmla="*/ 2147483647 h 431"/>
              <a:gd name="T100" fmla="*/ 2147483647 w 240"/>
              <a:gd name="T101" fmla="*/ 2147483647 h 431"/>
              <a:gd name="T102" fmla="*/ 2147483647 w 240"/>
              <a:gd name="T103" fmla="*/ 2147483647 h 431"/>
              <a:gd name="T104" fmla="*/ 2147483647 w 240"/>
              <a:gd name="T105" fmla="*/ 2147483647 h 431"/>
              <a:gd name="T106" fmla="*/ 2147483647 w 240"/>
              <a:gd name="T107" fmla="*/ 2147483647 h 431"/>
              <a:gd name="T108" fmla="*/ 0 w 240"/>
              <a:gd name="T109" fmla="*/ 2147483647 h 431"/>
              <a:gd name="T110" fmla="*/ 0 w 240"/>
              <a:gd name="T111" fmla="*/ 2147483647 h 431"/>
              <a:gd name="T112" fmla="*/ 0 w 240"/>
              <a:gd name="T113" fmla="*/ 2147483647 h 431"/>
              <a:gd name="T114" fmla="*/ 0 w 240"/>
              <a:gd name="T115" fmla="*/ 2147483647 h 431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240"/>
              <a:gd name="T175" fmla="*/ 0 h 431"/>
              <a:gd name="T176" fmla="*/ 240 w 240"/>
              <a:gd name="T177" fmla="*/ 431 h 431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240" h="431">
                <a:moveTo>
                  <a:pt x="0" y="60"/>
                </a:moveTo>
                <a:lnTo>
                  <a:pt x="0" y="53"/>
                </a:lnTo>
                <a:lnTo>
                  <a:pt x="2" y="45"/>
                </a:lnTo>
                <a:lnTo>
                  <a:pt x="4" y="39"/>
                </a:lnTo>
                <a:lnTo>
                  <a:pt x="7" y="32"/>
                </a:lnTo>
                <a:lnTo>
                  <a:pt x="11" y="26"/>
                </a:lnTo>
                <a:lnTo>
                  <a:pt x="15" y="20"/>
                </a:lnTo>
                <a:lnTo>
                  <a:pt x="20" y="16"/>
                </a:lnTo>
                <a:lnTo>
                  <a:pt x="26" y="11"/>
                </a:lnTo>
                <a:lnTo>
                  <a:pt x="32" y="7"/>
                </a:lnTo>
                <a:lnTo>
                  <a:pt x="38" y="5"/>
                </a:lnTo>
                <a:lnTo>
                  <a:pt x="45" y="2"/>
                </a:lnTo>
                <a:lnTo>
                  <a:pt x="52" y="1"/>
                </a:lnTo>
                <a:lnTo>
                  <a:pt x="59" y="0"/>
                </a:lnTo>
                <a:lnTo>
                  <a:pt x="179" y="0"/>
                </a:lnTo>
                <a:lnTo>
                  <a:pt x="186" y="1"/>
                </a:lnTo>
                <a:lnTo>
                  <a:pt x="194" y="2"/>
                </a:lnTo>
                <a:lnTo>
                  <a:pt x="201" y="5"/>
                </a:lnTo>
                <a:lnTo>
                  <a:pt x="207" y="7"/>
                </a:lnTo>
                <a:lnTo>
                  <a:pt x="213" y="11"/>
                </a:lnTo>
                <a:lnTo>
                  <a:pt x="219" y="16"/>
                </a:lnTo>
                <a:lnTo>
                  <a:pt x="224" y="20"/>
                </a:lnTo>
                <a:lnTo>
                  <a:pt x="228" y="26"/>
                </a:lnTo>
                <a:lnTo>
                  <a:pt x="232" y="32"/>
                </a:lnTo>
                <a:lnTo>
                  <a:pt x="235" y="39"/>
                </a:lnTo>
                <a:lnTo>
                  <a:pt x="237" y="45"/>
                </a:lnTo>
                <a:lnTo>
                  <a:pt x="238" y="53"/>
                </a:lnTo>
                <a:lnTo>
                  <a:pt x="239" y="60"/>
                </a:lnTo>
                <a:lnTo>
                  <a:pt x="239" y="370"/>
                </a:lnTo>
                <a:lnTo>
                  <a:pt x="238" y="378"/>
                </a:lnTo>
                <a:lnTo>
                  <a:pt x="237" y="385"/>
                </a:lnTo>
                <a:lnTo>
                  <a:pt x="235" y="392"/>
                </a:lnTo>
                <a:lnTo>
                  <a:pt x="232" y="398"/>
                </a:lnTo>
                <a:lnTo>
                  <a:pt x="228" y="404"/>
                </a:lnTo>
                <a:lnTo>
                  <a:pt x="224" y="410"/>
                </a:lnTo>
                <a:lnTo>
                  <a:pt x="219" y="415"/>
                </a:lnTo>
                <a:lnTo>
                  <a:pt x="213" y="419"/>
                </a:lnTo>
                <a:lnTo>
                  <a:pt x="207" y="423"/>
                </a:lnTo>
                <a:lnTo>
                  <a:pt x="201" y="426"/>
                </a:lnTo>
                <a:lnTo>
                  <a:pt x="194" y="428"/>
                </a:lnTo>
                <a:lnTo>
                  <a:pt x="186" y="429"/>
                </a:lnTo>
                <a:lnTo>
                  <a:pt x="179" y="430"/>
                </a:lnTo>
                <a:lnTo>
                  <a:pt x="59" y="430"/>
                </a:lnTo>
                <a:lnTo>
                  <a:pt x="52" y="429"/>
                </a:lnTo>
                <a:lnTo>
                  <a:pt x="45" y="428"/>
                </a:lnTo>
                <a:lnTo>
                  <a:pt x="38" y="426"/>
                </a:lnTo>
                <a:lnTo>
                  <a:pt x="32" y="423"/>
                </a:lnTo>
                <a:lnTo>
                  <a:pt x="25" y="419"/>
                </a:lnTo>
                <a:lnTo>
                  <a:pt x="20" y="415"/>
                </a:lnTo>
                <a:lnTo>
                  <a:pt x="15" y="410"/>
                </a:lnTo>
                <a:lnTo>
                  <a:pt x="11" y="404"/>
                </a:lnTo>
                <a:lnTo>
                  <a:pt x="7" y="398"/>
                </a:lnTo>
                <a:lnTo>
                  <a:pt x="4" y="392"/>
                </a:lnTo>
                <a:lnTo>
                  <a:pt x="2" y="385"/>
                </a:lnTo>
                <a:lnTo>
                  <a:pt x="0" y="378"/>
                </a:lnTo>
                <a:lnTo>
                  <a:pt x="0" y="370"/>
                </a:lnTo>
                <a:lnTo>
                  <a:pt x="0" y="60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0984" name="Rectangle 24"/>
          <p:cNvSpPr>
            <a:spLocks noChangeArrowheads="1"/>
          </p:cNvSpPr>
          <p:nvPr/>
        </p:nvSpPr>
        <p:spPr bwMode="auto">
          <a:xfrm>
            <a:off x="2527300" y="2241575"/>
            <a:ext cx="401637" cy="211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eaLnBrk="0" hangingPunct="0"/>
            <a:r>
              <a:rPr lang="en-US" sz="1100">
                <a:solidFill>
                  <a:srgbClr val="FFFFFF"/>
                </a:solidFill>
              </a:rPr>
              <a:t>TF</a:t>
            </a:r>
          </a:p>
        </p:txBody>
      </p:sp>
      <p:sp>
        <p:nvSpPr>
          <p:cNvPr id="40985" name="Freeform 25"/>
          <p:cNvSpPr>
            <a:spLocks/>
          </p:cNvSpPr>
          <p:nvPr/>
        </p:nvSpPr>
        <p:spPr bwMode="auto">
          <a:xfrm>
            <a:off x="2625725" y="2641625"/>
            <a:ext cx="1587" cy="141287"/>
          </a:xfrm>
          <a:custGeom>
            <a:avLst/>
            <a:gdLst>
              <a:gd name="T0" fmla="*/ 0 w 1"/>
              <a:gd name="T1" fmla="*/ 0 h 95"/>
              <a:gd name="T2" fmla="*/ 0 w 1"/>
              <a:gd name="T3" fmla="*/ 2147483647 h 95"/>
              <a:gd name="T4" fmla="*/ 0 60000 65536"/>
              <a:gd name="T5" fmla="*/ 0 60000 65536"/>
              <a:gd name="T6" fmla="*/ 0 w 1"/>
              <a:gd name="T7" fmla="*/ 0 h 95"/>
              <a:gd name="T8" fmla="*/ 1 w 1"/>
              <a:gd name="T9" fmla="*/ 95 h 95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" h="95">
                <a:moveTo>
                  <a:pt x="0" y="0"/>
                </a:moveTo>
                <a:lnTo>
                  <a:pt x="0" y="94"/>
                </a:lnTo>
              </a:path>
            </a:pathLst>
          </a:custGeom>
          <a:noFill/>
          <a:ln w="762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0986" name="Freeform 26"/>
          <p:cNvSpPr>
            <a:spLocks/>
          </p:cNvSpPr>
          <p:nvPr/>
        </p:nvSpPr>
        <p:spPr bwMode="auto">
          <a:xfrm>
            <a:off x="1768475" y="3540150"/>
            <a:ext cx="357187" cy="639762"/>
          </a:xfrm>
          <a:custGeom>
            <a:avLst/>
            <a:gdLst>
              <a:gd name="T0" fmla="*/ 0 w 240"/>
              <a:gd name="T1" fmla="*/ 2147483647 h 430"/>
              <a:gd name="T2" fmla="*/ 2147483647 w 240"/>
              <a:gd name="T3" fmla="*/ 2147483647 h 430"/>
              <a:gd name="T4" fmla="*/ 2147483647 w 240"/>
              <a:gd name="T5" fmla="*/ 2147483647 h 430"/>
              <a:gd name="T6" fmla="*/ 2147483647 w 240"/>
              <a:gd name="T7" fmla="*/ 2147483647 h 430"/>
              <a:gd name="T8" fmla="*/ 2147483647 w 240"/>
              <a:gd name="T9" fmla="*/ 2147483647 h 430"/>
              <a:gd name="T10" fmla="*/ 2147483647 w 240"/>
              <a:gd name="T11" fmla="*/ 2147483647 h 430"/>
              <a:gd name="T12" fmla="*/ 2147483647 w 240"/>
              <a:gd name="T13" fmla="*/ 2147483647 h 430"/>
              <a:gd name="T14" fmla="*/ 2147483647 w 240"/>
              <a:gd name="T15" fmla="*/ 2147483647 h 430"/>
              <a:gd name="T16" fmla="*/ 2147483647 w 240"/>
              <a:gd name="T17" fmla="*/ 2147483647 h 430"/>
              <a:gd name="T18" fmla="*/ 2147483647 w 240"/>
              <a:gd name="T19" fmla="*/ 2147483647 h 430"/>
              <a:gd name="T20" fmla="*/ 2147483647 w 240"/>
              <a:gd name="T21" fmla="*/ 2147483647 h 430"/>
              <a:gd name="T22" fmla="*/ 2147483647 w 240"/>
              <a:gd name="T23" fmla="*/ 2147483647 h 430"/>
              <a:gd name="T24" fmla="*/ 2147483647 w 240"/>
              <a:gd name="T25" fmla="*/ 0 h 430"/>
              <a:gd name="T26" fmla="*/ 2147483647 w 240"/>
              <a:gd name="T27" fmla="*/ 0 h 430"/>
              <a:gd name="T28" fmla="*/ 2147483647 w 240"/>
              <a:gd name="T29" fmla="*/ 0 h 430"/>
              <a:gd name="T30" fmla="*/ 2147483647 w 240"/>
              <a:gd name="T31" fmla="*/ 0 h 430"/>
              <a:gd name="T32" fmla="*/ 2147483647 w 240"/>
              <a:gd name="T33" fmla="*/ 2147483647 h 430"/>
              <a:gd name="T34" fmla="*/ 2147483647 w 240"/>
              <a:gd name="T35" fmla="*/ 2147483647 h 430"/>
              <a:gd name="T36" fmla="*/ 2147483647 w 240"/>
              <a:gd name="T37" fmla="*/ 2147483647 h 430"/>
              <a:gd name="T38" fmla="*/ 2147483647 w 240"/>
              <a:gd name="T39" fmla="*/ 2147483647 h 430"/>
              <a:gd name="T40" fmla="*/ 2147483647 w 240"/>
              <a:gd name="T41" fmla="*/ 2147483647 h 430"/>
              <a:gd name="T42" fmla="*/ 2147483647 w 240"/>
              <a:gd name="T43" fmla="*/ 2147483647 h 430"/>
              <a:gd name="T44" fmla="*/ 2147483647 w 240"/>
              <a:gd name="T45" fmla="*/ 2147483647 h 430"/>
              <a:gd name="T46" fmla="*/ 2147483647 w 240"/>
              <a:gd name="T47" fmla="*/ 2147483647 h 430"/>
              <a:gd name="T48" fmla="*/ 2147483647 w 240"/>
              <a:gd name="T49" fmla="*/ 2147483647 h 430"/>
              <a:gd name="T50" fmla="*/ 2147483647 w 240"/>
              <a:gd name="T51" fmla="*/ 2147483647 h 430"/>
              <a:gd name="T52" fmla="*/ 2147483647 w 240"/>
              <a:gd name="T53" fmla="*/ 2147483647 h 430"/>
              <a:gd name="T54" fmla="*/ 2147483647 w 240"/>
              <a:gd name="T55" fmla="*/ 2147483647 h 430"/>
              <a:gd name="T56" fmla="*/ 2147483647 w 240"/>
              <a:gd name="T57" fmla="*/ 2147483647 h 430"/>
              <a:gd name="T58" fmla="*/ 2147483647 w 240"/>
              <a:gd name="T59" fmla="*/ 2147483647 h 430"/>
              <a:gd name="T60" fmla="*/ 2147483647 w 240"/>
              <a:gd name="T61" fmla="*/ 2147483647 h 430"/>
              <a:gd name="T62" fmla="*/ 2147483647 w 240"/>
              <a:gd name="T63" fmla="*/ 2147483647 h 430"/>
              <a:gd name="T64" fmla="*/ 2147483647 w 240"/>
              <a:gd name="T65" fmla="*/ 2147483647 h 430"/>
              <a:gd name="T66" fmla="*/ 2147483647 w 240"/>
              <a:gd name="T67" fmla="*/ 2147483647 h 430"/>
              <a:gd name="T68" fmla="*/ 2147483647 w 240"/>
              <a:gd name="T69" fmla="*/ 2147483647 h 430"/>
              <a:gd name="T70" fmla="*/ 2147483647 w 240"/>
              <a:gd name="T71" fmla="*/ 2147483647 h 430"/>
              <a:gd name="T72" fmla="*/ 2147483647 w 240"/>
              <a:gd name="T73" fmla="*/ 2147483647 h 430"/>
              <a:gd name="T74" fmla="*/ 2147483647 w 240"/>
              <a:gd name="T75" fmla="*/ 2147483647 h 430"/>
              <a:gd name="T76" fmla="*/ 2147483647 w 240"/>
              <a:gd name="T77" fmla="*/ 2147483647 h 430"/>
              <a:gd name="T78" fmla="*/ 2147483647 w 240"/>
              <a:gd name="T79" fmla="*/ 2147483647 h 430"/>
              <a:gd name="T80" fmla="*/ 2147483647 w 240"/>
              <a:gd name="T81" fmla="*/ 2147483647 h 430"/>
              <a:gd name="T82" fmla="*/ 2147483647 w 240"/>
              <a:gd name="T83" fmla="*/ 2147483647 h 430"/>
              <a:gd name="T84" fmla="*/ 2147483647 w 240"/>
              <a:gd name="T85" fmla="*/ 2147483647 h 430"/>
              <a:gd name="T86" fmla="*/ 2147483647 w 240"/>
              <a:gd name="T87" fmla="*/ 2147483647 h 430"/>
              <a:gd name="T88" fmla="*/ 2147483647 w 240"/>
              <a:gd name="T89" fmla="*/ 2147483647 h 430"/>
              <a:gd name="T90" fmla="*/ 2147483647 w 240"/>
              <a:gd name="T91" fmla="*/ 2147483647 h 430"/>
              <a:gd name="T92" fmla="*/ 2147483647 w 240"/>
              <a:gd name="T93" fmla="*/ 2147483647 h 430"/>
              <a:gd name="T94" fmla="*/ 2147483647 w 240"/>
              <a:gd name="T95" fmla="*/ 2147483647 h 430"/>
              <a:gd name="T96" fmla="*/ 2147483647 w 240"/>
              <a:gd name="T97" fmla="*/ 2147483647 h 430"/>
              <a:gd name="T98" fmla="*/ 2147483647 w 240"/>
              <a:gd name="T99" fmla="*/ 2147483647 h 430"/>
              <a:gd name="T100" fmla="*/ 2147483647 w 240"/>
              <a:gd name="T101" fmla="*/ 2147483647 h 430"/>
              <a:gd name="T102" fmla="*/ 2147483647 w 240"/>
              <a:gd name="T103" fmla="*/ 2147483647 h 430"/>
              <a:gd name="T104" fmla="*/ 2147483647 w 240"/>
              <a:gd name="T105" fmla="*/ 2147483647 h 430"/>
              <a:gd name="T106" fmla="*/ 2147483647 w 240"/>
              <a:gd name="T107" fmla="*/ 2147483647 h 430"/>
              <a:gd name="T108" fmla="*/ 2147483647 w 240"/>
              <a:gd name="T109" fmla="*/ 2147483647 h 430"/>
              <a:gd name="T110" fmla="*/ 0 w 240"/>
              <a:gd name="T111" fmla="*/ 2147483647 h 430"/>
              <a:gd name="T112" fmla="*/ 0 w 240"/>
              <a:gd name="T113" fmla="*/ 2147483647 h 430"/>
              <a:gd name="T114" fmla="*/ 0 w 240"/>
              <a:gd name="T115" fmla="*/ 2147483647 h 430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240"/>
              <a:gd name="T175" fmla="*/ 0 h 430"/>
              <a:gd name="T176" fmla="*/ 240 w 240"/>
              <a:gd name="T177" fmla="*/ 430 h 430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240" h="430">
                <a:moveTo>
                  <a:pt x="0" y="59"/>
                </a:moveTo>
                <a:lnTo>
                  <a:pt x="1" y="52"/>
                </a:lnTo>
                <a:lnTo>
                  <a:pt x="2" y="45"/>
                </a:lnTo>
                <a:lnTo>
                  <a:pt x="4" y="38"/>
                </a:lnTo>
                <a:lnTo>
                  <a:pt x="7" y="31"/>
                </a:lnTo>
                <a:lnTo>
                  <a:pt x="11" y="25"/>
                </a:lnTo>
                <a:lnTo>
                  <a:pt x="15" y="20"/>
                </a:lnTo>
                <a:lnTo>
                  <a:pt x="20" y="15"/>
                </a:lnTo>
                <a:lnTo>
                  <a:pt x="26" y="11"/>
                </a:lnTo>
                <a:lnTo>
                  <a:pt x="32" y="7"/>
                </a:lnTo>
                <a:lnTo>
                  <a:pt x="38" y="4"/>
                </a:lnTo>
                <a:lnTo>
                  <a:pt x="45" y="2"/>
                </a:lnTo>
                <a:lnTo>
                  <a:pt x="53" y="0"/>
                </a:lnTo>
                <a:lnTo>
                  <a:pt x="60" y="0"/>
                </a:lnTo>
                <a:lnTo>
                  <a:pt x="180" y="0"/>
                </a:lnTo>
                <a:lnTo>
                  <a:pt x="187" y="0"/>
                </a:lnTo>
                <a:lnTo>
                  <a:pt x="194" y="2"/>
                </a:lnTo>
                <a:lnTo>
                  <a:pt x="201" y="4"/>
                </a:lnTo>
                <a:lnTo>
                  <a:pt x="207" y="7"/>
                </a:lnTo>
                <a:lnTo>
                  <a:pt x="213" y="11"/>
                </a:lnTo>
                <a:lnTo>
                  <a:pt x="219" y="15"/>
                </a:lnTo>
                <a:lnTo>
                  <a:pt x="224" y="20"/>
                </a:lnTo>
                <a:lnTo>
                  <a:pt x="228" y="25"/>
                </a:lnTo>
                <a:lnTo>
                  <a:pt x="232" y="31"/>
                </a:lnTo>
                <a:lnTo>
                  <a:pt x="235" y="38"/>
                </a:lnTo>
                <a:lnTo>
                  <a:pt x="237" y="45"/>
                </a:lnTo>
                <a:lnTo>
                  <a:pt x="239" y="52"/>
                </a:lnTo>
                <a:lnTo>
                  <a:pt x="239" y="59"/>
                </a:lnTo>
                <a:lnTo>
                  <a:pt x="239" y="370"/>
                </a:lnTo>
                <a:lnTo>
                  <a:pt x="239" y="377"/>
                </a:lnTo>
                <a:lnTo>
                  <a:pt x="237" y="384"/>
                </a:lnTo>
                <a:lnTo>
                  <a:pt x="235" y="391"/>
                </a:lnTo>
                <a:lnTo>
                  <a:pt x="232" y="398"/>
                </a:lnTo>
                <a:lnTo>
                  <a:pt x="228" y="404"/>
                </a:lnTo>
                <a:lnTo>
                  <a:pt x="224" y="409"/>
                </a:lnTo>
                <a:lnTo>
                  <a:pt x="219" y="414"/>
                </a:lnTo>
                <a:lnTo>
                  <a:pt x="213" y="418"/>
                </a:lnTo>
                <a:lnTo>
                  <a:pt x="207" y="422"/>
                </a:lnTo>
                <a:lnTo>
                  <a:pt x="201" y="425"/>
                </a:lnTo>
                <a:lnTo>
                  <a:pt x="194" y="427"/>
                </a:lnTo>
                <a:lnTo>
                  <a:pt x="187" y="429"/>
                </a:lnTo>
                <a:lnTo>
                  <a:pt x="179" y="429"/>
                </a:lnTo>
                <a:lnTo>
                  <a:pt x="60" y="429"/>
                </a:lnTo>
                <a:lnTo>
                  <a:pt x="53" y="429"/>
                </a:lnTo>
                <a:lnTo>
                  <a:pt x="45" y="427"/>
                </a:lnTo>
                <a:lnTo>
                  <a:pt x="38" y="425"/>
                </a:lnTo>
                <a:lnTo>
                  <a:pt x="32" y="422"/>
                </a:lnTo>
                <a:lnTo>
                  <a:pt x="26" y="418"/>
                </a:lnTo>
                <a:lnTo>
                  <a:pt x="20" y="414"/>
                </a:lnTo>
                <a:lnTo>
                  <a:pt x="15" y="409"/>
                </a:lnTo>
                <a:lnTo>
                  <a:pt x="11" y="404"/>
                </a:lnTo>
                <a:lnTo>
                  <a:pt x="7" y="398"/>
                </a:lnTo>
                <a:lnTo>
                  <a:pt x="4" y="391"/>
                </a:lnTo>
                <a:lnTo>
                  <a:pt x="2" y="384"/>
                </a:lnTo>
                <a:lnTo>
                  <a:pt x="1" y="377"/>
                </a:lnTo>
                <a:lnTo>
                  <a:pt x="0" y="370"/>
                </a:lnTo>
                <a:lnTo>
                  <a:pt x="0" y="59"/>
                </a:lnTo>
              </a:path>
            </a:pathLst>
          </a:custGeom>
          <a:solidFill>
            <a:srgbClr val="808080"/>
          </a:solidFill>
          <a:ln>
            <a:noFill/>
          </a:ln>
          <a:extLst>
            <a:ext uri="{91240B29-F687-4f45-9708-019B960494DF}">
              <a14:hiddenLine xmlns:a14="http://schemas.microsoft.com/office/drawing/2010/main" w="9525" cap="rnd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0987" name="Freeform 27"/>
          <p:cNvSpPr>
            <a:spLocks/>
          </p:cNvSpPr>
          <p:nvPr/>
        </p:nvSpPr>
        <p:spPr bwMode="auto">
          <a:xfrm>
            <a:off x="1768475" y="3540150"/>
            <a:ext cx="357187" cy="639762"/>
          </a:xfrm>
          <a:custGeom>
            <a:avLst/>
            <a:gdLst>
              <a:gd name="T0" fmla="*/ 0 w 240"/>
              <a:gd name="T1" fmla="*/ 2147483647 h 430"/>
              <a:gd name="T2" fmla="*/ 2147483647 w 240"/>
              <a:gd name="T3" fmla="*/ 2147483647 h 430"/>
              <a:gd name="T4" fmla="*/ 2147483647 w 240"/>
              <a:gd name="T5" fmla="*/ 2147483647 h 430"/>
              <a:gd name="T6" fmla="*/ 2147483647 w 240"/>
              <a:gd name="T7" fmla="*/ 2147483647 h 430"/>
              <a:gd name="T8" fmla="*/ 2147483647 w 240"/>
              <a:gd name="T9" fmla="*/ 2147483647 h 430"/>
              <a:gd name="T10" fmla="*/ 2147483647 w 240"/>
              <a:gd name="T11" fmla="*/ 2147483647 h 430"/>
              <a:gd name="T12" fmla="*/ 2147483647 w 240"/>
              <a:gd name="T13" fmla="*/ 2147483647 h 430"/>
              <a:gd name="T14" fmla="*/ 2147483647 w 240"/>
              <a:gd name="T15" fmla="*/ 2147483647 h 430"/>
              <a:gd name="T16" fmla="*/ 2147483647 w 240"/>
              <a:gd name="T17" fmla="*/ 2147483647 h 430"/>
              <a:gd name="T18" fmla="*/ 2147483647 w 240"/>
              <a:gd name="T19" fmla="*/ 2147483647 h 430"/>
              <a:gd name="T20" fmla="*/ 2147483647 w 240"/>
              <a:gd name="T21" fmla="*/ 2147483647 h 430"/>
              <a:gd name="T22" fmla="*/ 2147483647 w 240"/>
              <a:gd name="T23" fmla="*/ 2147483647 h 430"/>
              <a:gd name="T24" fmla="*/ 2147483647 w 240"/>
              <a:gd name="T25" fmla="*/ 0 h 430"/>
              <a:gd name="T26" fmla="*/ 2147483647 w 240"/>
              <a:gd name="T27" fmla="*/ 0 h 430"/>
              <a:gd name="T28" fmla="*/ 2147483647 w 240"/>
              <a:gd name="T29" fmla="*/ 0 h 430"/>
              <a:gd name="T30" fmla="*/ 2147483647 w 240"/>
              <a:gd name="T31" fmla="*/ 0 h 430"/>
              <a:gd name="T32" fmla="*/ 2147483647 w 240"/>
              <a:gd name="T33" fmla="*/ 2147483647 h 430"/>
              <a:gd name="T34" fmla="*/ 2147483647 w 240"/>
              <a:gd name="T35" fmla="*/ 2147483647 h 430"/>
              <a:gd name="T36" fmla="*/ 2147483647 w 240"/>
              <a:gd name="T37" fmla="*/ 2147483647 h 430"/>
              <a:gd name="T38" fmla="*/ 2147483647 w 240"/>
              <a:gd name="T39" fmla="*/ 2147483647 h 430"/>
              <a:gd name="T40" fmla="*/ 2147483647 w 240"/>
              <a:gd name="T41" fmla="*/ 2147483647 h 430"/>
              <a:gd name="T42" fmla="*/ 2147483647 w 240"/>
              <a:gd name="T43" fmla="*/ 2147483647 h 430"/>
              <a:gd name="T44" fmla="*/ 2147483647 w 240"/>
              <a:gd name="T45" fmla="*/ 2147483647 h 430"/>
              <a:gd name="T46" fmla="*/ 2147483647 w 240"/>
              <a:gd name="T47" fmla="*/ 2147483647 h 430"/>
              <a:gd name="T48" fmla="*/ 2147483647 w 240"/>
              <a:gd name="T49" fmla="*/ 2147483647 h 430"/>
              <a:gd name="T50" fmla="*/ 2147483647 w 240"/>
              <a:gd name="T51" fmla="*/ 2147483647 h 430"/>
              <a:gd name="T52" fmla="*/ 2147483647 w 240"/>
              <a:gd name="T53" fmla="*/ 2147483647 h 430"/>
              <a:gd name="T54" fmla="*/ 2147483647 w 240"/>
              <a:gd name="T55" fmla="*/ 2147483647 h 430"/>
              <a:gd name="T56" fmla="*/ 2147483647 w 240"/>
              <a:gd name="T57" fmla="*/ 2147483647 h 430"/>
              <a:gd name="T58" fmla="*/ 2147483647 w 240"/>
              <a:gd name="T59" fmla="*/ 2147483647 h 430"/>
              <a:gd name="T60" fmla="*/ 2147483647 w 240"/>
              <a:gd name="T61" fmla="*/ 2147483647 h 430"/>
              <a:gd name="T62" fmla="*/ 2147483647 w 240"/>
              <a:gd name="T63" fmla="*/ 2147483647 h 430"/>
              <a:gd name="T64" fmla="*/ 2147483647 w 240"/>
              <a:gd name="T65" fmla="*/ 2147483647 h 430"/>
              <a:gd name="T66" fmla="*/ 2147483647 w 240"/>
              <a:gd name="T67" fmla="*/ 2147483647 h 430"/>
              <a:gd name="T68" fmla="*/ 2147483647 w 240"/>
              <a:gd name="T69" fmla="*/ 2147483647 h 430"/>
              <a:gd name="T70" fmla="*/ 2147483647 w 240"/>
              <a:gd name="T71" fmla="*/ 2147483647 h 430"/>
              <a:gd name="T72" fmla="*/ 2147483647 w 240"/>
              <a:gd name="T73" fmla="*/ 2147483647 h 430"/>
              <a:gd name="T74" fmla="*/ 2147483647 w 240"/>
              <a:gd name="T75" fmla="*/ 2147483647 h 430"/>
              <a:gd name="T76" fmla="*/ 2147483647 w 240"/>
              <a:gd name="T77" fmla="*/ 2147483647 h 430"/>
              <a:gd name="T78" fmla="*/ 2147483647 w 240"/>
              <a:gd name="T79" fmla="*/ 2147483647 h 430"/>
              <a:gd name="T80" fmla="*/ 2147483647 w 240"/>
              <a:gd name="T81" fmla="*/ 2147483647 h 430"/>
              <a:gd name="T82" fmla="*/ 2147483647 w 240"/>
              <a:gd name="T83" fmla="*/ 2147483647 h 430"/>
              <a:gd name="T84" fmla="*/ 2147483647 w 240"/>
              <a:gd name="T85" fmla="*/ 2147483647 h 430"/>
              <a:gd name="T86" fmla="*/ 2147483647 w 240"/>
              <a:gd name="T87" fmla="*/ 2147483647 h 430"/>
              <a:gd name="T88" fmla="*/ 2147483647 w 240"/>
              <a:gd name="T89" fmla="*/ 2147483647 h 430"/>
              <a:gd name="T90" fmla="*/ 2147483647 w 240"/>
              <a:gd name="T91" fmla="*/ 2147483647 h 430"/>
              <a:gd name="T92" fmla="*/ 2147483647 w 240"/>
              <a:gd name="T93" fmla="*/ 2147483647 h 430"/>
              <a:gd name="T94" fmla="*/ 2147483647 w 240"/>
              <a:gd name="T95" fmla="*/ 2147483647 h 430"/>
              <a:gd name="T96" fmla="*/ 2147483647 w 240"/>
              <a:gd name="T97" fmla="*/ 2147483647 h 430"/>
              <a:gd name="T98" fmla="*/ 2147483647 w 240"/>
              <a:gd name="T99" fmla="*/ 2147483647 h 430"/>
              <a:gd name="T100" fmla="*/ 2147483647 w 240"/>
              <a:gd name="T101" fmla="*/ 2147483647 h 430"/>
              <a:gd name="T102" fmla="*/ 2147483647 w 240"/>
              <a:gd name="T103" fmla="*/ 2147483647 h 430"/>
              <a:gd name="T104" fmla="*/ 2147483647 w 240"/>
              <a:gd name="T105" fmla="*/ 2147483647 h 430"/>
              <a:gd name="T106" fmla="*/ 2147483647 w 240"/>
              <a:gd name="T107" fmla="*/ 2147483647 h 430"/>
              <a:gd name="T108" fmla="*/ 2147483647 w 240"/>
              <a:gd name="T109" fmla="*/ 2147483647 h 430"/>
              <a:gd name="T110" fmla="*/ 0 w 240"/>
              <a:gd name="T111" fmla="*/ 2147483647 h 430"/>
              <a:gd name="T112" fmla="*/ 0 w 240"/>
              <a:gd name="T113" fmla="*/ 2147483647 h 430"/>
              <a:gd name="T114" fmla="*/ 0 w 240"/>
              <a:gd name="T115" fmla="*/ 2147483647 h 430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240"/>
              <a:gd name="T175" fmla="*/ 0 h 430"/>
              <a:gd name="T176" fmla="*/ 240 w 240"/>
              <a:gd name="T177" fmla="*/ 430 h 430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240" h="430">
                <a:moveTo>
                  <a:pt x="0" y="59"/>
                </a:moveTo>
                <a:lnTo>
                  <a:pt x="1" y="52"/>
                </a:lnTo>
                <a:lnTo>
                  <a:pt x="2" y="45"/>
                </a:lnTo>
                <a:lnTo>
                  <a:pt x="4" y="38"/>
                </a:lnTo>
                <a:lnTo>
                  <a:pt x="7" y="31"/>
                </a:lnTo>
                <a:lnTo>
                  <a:pt x="11" y="25"/>
                </a:lnTo>
                <a:lnTo>
                  <a:pt x="15" y="20"/>
                </a:lnTo>
                <a:lnTo>
                  <a:pt x="20" y="15"/>
                </a:lnTo>
                <a:lnTo>
                  <a:pt x="26" y="11"/>
                </a:lnTo>
                <a:lnTo>
                  <a:pt x="32" y="7"/>
                </a:lnTo>
                <a:lnTo>
                  <a:pt x="38" y="4"/>
                </a:lnTo>
                <a:lnTo>
                  <a:pt x="45" y="2"/>
                </a:lnTo>
                <a:lnTo>
                  <a:pt x="53" y="0"/>
                </a:lnTo>
                <a:lnTo>
                  <a:pt x="60" y="0"/>
                </a:lnTo>
                <a:lnTo>
                  <a:pt x="180" y="0"/>
                </a:lnTo>
                <a:lnTo>
                  <a:pt x="187" y="0"/>
                </a:lnTo>
                <a:lnTo>
                  <a:pt x="194" y="2"/>
                </a:lnTo>
                <a:lnTo>
                  <a:pt x="201" y="4"/>
                </a:lnTo>
                <a:lnTo>
                  <a:pt x="207" y="7"/>
                </a:lnTo>
                <a:lnTo>
                  <a:pt x="213" y="11"/>
                </a:lnTo>
                <a:lnTo>
                  <a:pt x="219" y="15"/>
                </a:lnTo>
                <a:lnTo>
                  <a:pt x="224" y="20"/>
                </a:lnTo>
                <a:lnTo>
                  <a:pt x="228" y="25"/>
                </a:lnTo>
                <a:lnTo>
                  <a:pt x="232" y="31"/>
                </a:lnTo>
                <a:lnTo>
                  <a:pt x="235" y="38"/>
                </a:lnTo>
                <a:lnTo>
                  <a:pt x="237" y="45"/>
                </a:lnTo>
                <a:lnTo>
                  <a:pt x="239" y="52"/>
                </a:lnTo>
                <a:lnTo>
                  <a:pt x="239" y="59"/>
                </a:lnTo>
                <a:lnTo>
                  <a:pt x="239" y="370"/>
                </a:lnTo>
                <a:lnTo>
                  <a:pt x="239" y="377"/>
                </a:lnTo>
                <a:lnTo>
                  <a:pt x="237" y="384"/>
                </a:lnTo>
                <a:lnTo>
                  <a:pt x="235" y="391"/>
                </a:lnTo>
                <a:lnTo>
                  <a:pt x="232" y="398"/>
                </a:lnTo>
                <a:lnTo>
                  <a:pt x="228" y="404"/>
                </a:lnTo>
                <a:lnTo>
                  <a:pt x="224" y="409"/>
                </a:lnTo>
                <a:lnTo>
                  <a:pt x="219" y="414"/>
                </a:lnTo>
                <a:lnTo>
                  <a:pt x="213" y="418"/>
                </a:lnTo>
                <a:lnTo>
                  <a:pt x="207" y="422"/>
                </a:lnTo>
                <a:lnTo>
                  <a:pt x="201" y="425"/>
                </a:lnTo>
                <a:lnTo>
                  <a:pt x="194" y="427"/>
                </a:lnTo>
                <a:lnTo>
                  <a:pt x="187" y="429"/>
                </a:lnTo>
                <a:lnTo>
                  <a:pt x="179" y="429"/>
                </a:lnTo>
                <a:lnTo>
                  <a:pt x="60" y="429"/>
                </a:lnTo>
                <a:lnTo>
                  <a:pt x="53" y="429"/>
                </a:lnTo>
                <a:lnTo>
                  <a:pt x="45" y="427"/>
                </a:lnTo>
                <a:lnTo>
                  <a:pt x="38" y="425"/>
                </a:lnTo>
                <a:lnTo>
                  <a:pt x="32" y="422"/>
                </a:lnTo>
                <a:lnTo>
                  <a:pt x="26" y="418"/>
                </a:lnTo>
                <a:lnTo>
                  <a:pt x="20" y="414"/>
                </a:lnTo>
                <a:lnTo>
                  <a:pt x="15" y="409"/>
                </a:lnTo>
                <a:lnTo>
                  <a:pt x="11" y="404"/>
                </a:lnTo>
                <a:lnTo>
                  <a:pt x="7" y="398"/>
                </a:lnTo>
                <a:lnTo>
                  <a:pt x="4" y="391"/>
                </a:lnTo>
                <a:lnTo>
                  <a:pt x="2" y="384"/>
                </a:lnTo>
                <a:lnTo>
                  <a:pt x="1" y="377"/>
                </a:lnTo>
                <a:lnTo>
                  <a:pt x="0" y="370"/>
                </a:lnTo>
                <a:lnTo>
                  <a:pt x="0" y="59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0988" name="Rectangle 28"/>
          <p:cNvSpPr>
            <a:spLocks noChangeArrowheads="1"/>
          </p:cNvSpPr>
          <p:nvPr/>
        </p:nvSpPr>
        <p:spPr bwMode="auto">
          <a:xfrm>
            <a:off x="1747837" y="4184675"/>
            <a:ext cx="403225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 eaLnBrk="0" hangingPunct="0"/>
            <a:r>
              <a:rPr lang="en-US" sz="1100"/>
              <a:t>TF</a:t>
            </a:r>
          </a:p>
        </p:txBody>
      </p:sp>
      <p:sp>
        <p:nvSpPr>
          <p:cNvPr id="40989" name="Freeform 29"/>
          <p:cNvSpPr>
            <a:spLocks/>
          </p:cNvSpPr>
          <p:nvPr/>
        </p:nvSpPr>
        <p:spPr bwMode="auto">
          <a:xfrm>
            <a:off x="1962150" y="3427437"/>
            <a:ext cx="1587" cy="141288"/>
          </a:xfrm>
          <a:custGeom>
            <a:avLst/>
            <a:gdLst>
              <a:gd name="T0" fmla="*/ 0 w 1"/>
              <a:gd name="T1" fmla="*/ 0 h 95"/>
              <a:gd name="T2" fmla="*/ 0 w 1"/>
              <a:gd name="T3" fmla="*/ 2147483647 h 95"/>
              <a:gd name="T4" fmla="*/ 0 60000 65536"/>
              <a:gd name="T5" fmla="*/ 0 60000 65536"/>
              <a:gd name="T6" fmla="*/ 0 w 1"/>
              <a:gd name="T7" fmla="*/ 0 h 95"/>
              <a:gd name="T8" fmla="*/ 1 w 1"/>
              <a:gd name="T9" fmla="*/ 95 h 95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" h="95">
                <a:moveTo>
                  <a:pt x="0" y="0"/>
                </a:moveTo>
                <a:lnTo>
                  <a:pt x="0" y="94"/>
                </a:lnTo>
              </a:path>
            </a:pathLst>
          </a:custGeom>
          <a:noFill/>
          <a:ln w="762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0990" name="Rectangle 30"/>
          <p:cNvSpPr>
            <a:spLocks noChangeArrowheads="1"/>
          </p:cNvSpPr>
          <p:nvPr/>
        </p:nvSpPr>
        <p:spPr bwMode="auto">
          <a:xfrm>
            <a:off x="7096125" y="1446237"/>
            <a:ext cx="1876425" cy="263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eaLnBrk="0" hangingPunct="0"/>
            <a:r>
              <a:rPr lang="en-US" sz="1600"/>
              <a:t>VIIIa + Free vWF</a:t>
            </a:r>
          </a:p>
        </p:txBody>
      </p:sp>
      <p:sp>
        <p:nvSpPr>
          <p:cNvPr id="40991" name="Freeform 31"/>
          <p:cNvSpPr>
            <a:spLocks/>
          </p:cNvSpPr>
          <p:nvPr/>
        </p:nvSpPr>
        <p:spPr bwMode="auto">
          <a:xfrm>
            <a:off x="4379912" y="4873650"/>
            <a:ext cx="587375" cy="200025"/>
          </a:xfrm>
          <a:custGeom>
            <a:avLst/>
            <a:gdLst>
              <a:gd name="T0" fmla="*/ 0 w 396"/>
              <a:gd name="T1" fmla="*/ 2147483647 h 134"/>
              <a:gd name="T2" fmla="*/ 2147483647 w 396"/>
              <a:gd name="T3" fmla="*/ 2147483647 h 134"/>
              <a:gd name="T4" fmla="*/ 2147483647 w 396"/>
              <a:gd name="T5" fmla="*/ 2147483647 h 134"/>
              <a:gd name="T6" fmla="*/ 2147483647 w 396"/>
              <a:gd name="T7" fmla="*/ 2147483647 h 134"/>
              <a:gd name="T8" fmla="*/ 2147483647 w 396"/>
              <a:gd name="T9" fmla="*/ 2147483647 h 134"/>
              <a:gd name="T10" fmla="*/ 2147483647 w 396"/>
              <a:gd name="T11" fmla="*/ 2147483647 h 134"/>
              <a:gd name="T12" fmla="*/ 2147483647 w 396"/>
              <a:gd name="T13" fmla="*/ 2147483647 h 134"/>
              <a:gd name="T14" fmla="*/ 2147483647 w 396"/>
              <a:gd name="T15" fmla="*/ 2147483647 h 134"/>
              <a:gd name="T16" fmla="*/ 2147483647 w 396"/>
              <a:gd name="T17" fmla="*/ 2147483647 h 134"/>
              <a:gd name="T18" fmla="*/ 2147483647 w 396"/>
              <a:gd name="T19" fmla="*/ 2147483647 h 134"/>
              <a:gd name="T20" fmla="*/ 2147483647 w 396"/>
              <a:gd name="T21" fmla="*/ 0 h 134"/>
              <a:gd name="T22" fmla="*/ 2147483647 w 396"/>
              <a:gd name="T23" fmla="*/ 0 h 134"/>
              <a:gd name="T24" fmla="*/ 2147483647 w 396"/>
              <a:gd name="T25" fmla="*/ 2147483647 h 134"/>
              <a:gd name="T26" fmla="*/ 2147483647 w 396"/>
              <a:gd name="T27" fmla="*/ 2147483647 h 134"/>
              <a:gd name="T28" fmla="*/ 2147483647 w 396"/>
              <a:gd name="T29" fmla="*/ 2147483647 h 134"/>
              <a:gd name="T30" fmla="*/ 2147483647 w 396"/>
              <a:gd name="T31" fmla="*/ 2147483647 h 134"/>
              <a:gd name="T32" fmla="*/ 2147483647 w 396"/>
              <a:gd name="T33" fmla="*/ 2147483647 h 134"/>
              <a:gd name="T34" fmla="*/ 2147483647 w 396"/>
              <a:gd name="T35" fmla="*/ 2147483647 h 134"/>
              <a:gd name="T36" fmla="*/ 2147483647 w 396"/>
              <a:gd name="T37" fmla="*/ 2147483647 h 134"/>
              <a:gd name="T38" fmla="*/ 2147483647 w 396"/>
              <a:gd name="T39" fmla="*/ 2147483647 h 134"/>
              <a:gd name="T40" fmla="*/ 2147483647 w 396"/>
              <a:gd name="T41" fmla="*/ 2147483647 h 134"/>
              <a:gd name="T42" fmla="*/ 2147483647 w 396"/>
              <a:gd name="T43" fmla="*/ 2147483647 h 134"/>
              <a:gd name="T44" fmla="*/ 2147483647 w 396"/>
              <a:gd name="T45" fmla="*/ 2147483647 h 134"/>
              <a:gd name="T46" fmla="*/ 2147483647 w 396"/>
              <a:gd name="T47" fmla="*/ 2147483647 h 134"/>
              <a:gd name="T48" fmla="*/ 2147483647 w 396"/>
              <a:gd name="T49" fmla="*/ 2147483647 h 134"/>
              <a:gd name="T50" fmla="*/ 2147483647 w 396"/>
              <a:gd name="T51" fmla="*/ 2147483647 h 134"/>
              <a:gd name="T52" fmla="*/ 2147483647 w 396"/>
              <a:gd name="T53" fmla="*/ 2147483647 h 134"/>
              <a:gd name="T54" fmla="*/ 2147483647 w 396"/>
              <a:gd name="T55" fmla="*/ 2147483647 h 134"/>
              <a:gd name="T56" fmla="*/ 2147483647 w 396"/>
              <a:gd name="T57" fmla="*/ 2147483647 h 134"/>
              <a:gd name="T58" fmla="*/ 2147483647 w 396"/>
              <a:gd name="T59" fmla="*/ 2147483647 h 134"/>
              <a:gd name="T60" fmla="*/ 2147483647 w 396"/>
              <a:gd name="T61" fmla="*/ 2147483647 h 134"/>
              <a:gd name="T62" fmla="*/ 2147483647 w 396"/>
              <a:gd name="T63" fmla="*/ 2147483647 h 134"/>
              <a:gd name="T64" fmla="*/ 2147483647 w 396"/>
              <a:gd name="T65" fmla="*/ 2147483647 h 134"/>
              <a:gd name="T66" fmla="*/ 2147483647 w 396"/>
              <a:gd name="T67" fmla="*/ 2147483647 h 134"/>
              <a:gd name="T68" fmla="*/ 2147483647 w 396"/>
              <a:gd name="T69" fmla="*/ 2147483647 h 134"/>
              <a:gd name="T70" fmla="*/ 2147483647 w 396"/>
              <a:gd name="T71" fmla="*/ 2147483647 h 134"/>
              <a:gd name="T72" fmla="*/ 2147483647 w 396"/>
              <a:gd name="T73" fmla="*/ 2147483647 h 134"/>
              <a:gd name="T74" fmla="*/ 2147483647 w 396"/>
              <a:gd name="T75" fmla="*/ 2147483647 h 134"/>
              <a:gd name="T76" fmla="*/ 2147483647 w 396"/>
              <a:gd name="T77" fmla="*/ 2147483647 h 134"/>
              <a:gd name="T78" fmla="*/ 2147483647 w 396"/>
              <a:gd name="T79" fmla="*/ 2147483647 h 134"/>
              <a:gd name="T80" fmla="*/ 2147483647 w 396"/>
              <a:gd name="T81" fmla="*/ 2147483647 h 134"/>
              <a:gd name="T82" fmla="*/ 2147483647 w 396"/>
              <a:gd name="T83" fmla="*/ 2147483647 h 134"/>
              <a:gd name="T84" fmla="*/ 2147483647 w 396"/>
              <a:gd name="T85" fmla="*/ 2147483647 h 134"/>
              <a:gd name="T86" fmla="*/ 0 w 396"/>
              <a:gd name="T87" fmla="*/ 2147483647 h 134"/>
              <a:gd name="T88" fmla="*/ 0 w 396"/>
              <a:gd name="T89" fmla="*/ 2147483647 h 134"/>
              <a:gd name="T90" fmla="*/ 0 w 396"/>
              <a:gd name="T91" fmla="*/ 2147483647 h 134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w 396"/>
              <a:gd name="T139" fmla="*/ 0 h 134"/>
              <a:gd name="T140" fmla="*/ 396 w 396"/>
              <a:gd name="T141" fmla="*/ 134 h 134"/>
            </a:gdLst>
            <a:ahLst/>
            <a:cxnLst>
              <a:cxn ang="T92">
                <a:pos x="T0" y="T1"/>
              </a:cxn>
              <a:cxn ang="T93">
                <a:pos x="T2" y="T3"/>
              </a:cxn>
              <a:cxn ang="T94">
                <a:pos x="T4" y="T5"/>
              </a:cxn>
              <a:cxn ang="T95">
                <a:pos x="T6" y="T7"/>
              </a:cxn>
              <a:cxn ang="T96">
                <a:pos x="T8" y="T9"/>
              </a:cxn>
              <a:cxn ang="T97">
                <a:pos x="T10" y="T11"/>
              </a:cxn>
              <a:cxn ang="T98">
                <a:pos x="T12" y="T13"/>
              </a:cxn>
              <a:cxn ang="T99">
                <a:pos x="T14" y="T15"/>
              </a:cxn>
              <a:cxn ang="T100">
                <a:pos x="T16" y="T17"/>
              </a:cxn>
              <a:cxn ang="T101">
                <a:pos x="T18" y="T19"/>
              </a:cxn>
              <a:cxn ang="T102">
                <a:pos x="T20" y="T21"/>
              </a:cxn>
              <a:cxn ang="T103">
                <a:pos x="T22" y="T23"/>
              </a:cxn>
              <a:cxn ang="T104">
                <a:pos x="T24" y="T25"/>
              </a:cxn>
              <a:cxn ang="T105">
                <a:pos x="T26" y="T27"/>
              </a:cxn>
              <a:cxn ang="T106">
                <a:pos x="T28" y="T29"/>
              </a:cxn>
              <a:cxn ang="T107">
                <a:pos x="T30" y="T31"/>
              </a:cxn>
              <a:cxn ang="T108">
                <a:pos x="T32" y="T33"/>
              </a:cxn>
              <a:cxn ang="T109">
                <a:pos x="T34" y="T35"/>
              </a:cxn>
              <a:cxn ang="T110">
                <a:pos x="T36" y="T37"/>
              </a:cxn>
              <a:cxn ang="T111">
                <a:pos x="T38" y="T39"/>
              </a:cxn>
              <a:cxn ang="T112">
                <a:pos x="T40" y="T41"/>
              </a:cxn>
              <a:cxn ang="T113">
                <a:pos x="T42" y="T43"/>
              </a:cxn>
              <a:cxn ang="T114">
                <a:pos x="T44" y="T45"/>
              </a:cxn>
              <a:cxn ang="T115">
                <a:pos x="T46" y="T47"/>
              </a:cxn>
              <a:cxn ang="T116">
                <a:pos x="T48" y="T49"/>
              </a:cxn>
              <a:cxn ang="T117">
                <a:pos x="T50" y="T51"/>
              </a:cxn>
              <a:cxn ang="T118">
                <a:pos x="T52" y="T53"/>
              </a:cxn>
              <a:cxn ang="T119">
                <a:pos x="T54" y="T55"/>
              </a:cxn>
              <a:cxn ang="T120">
                <a:pos x="T56" y="T57"/>
              </a:cxn>
              <a:cxn ang="T121">
                <a:pos x="T58" y="T59"/>
              </a:cxn>
              <a:cxn ang="T122">
                <a:pos x="T60" y="T61"/>
              </a:cxn>
              <a:cxn ang="T123">
                <a:pos x="T62" y="T63"/>
              </a:cxn>
              <a:cxn ang="T124">
                <a:pos x="T64" y="T65"/>
              </a:cxn>
              <a:cxn ang="T125">
                <a:pos x="T66" y="T67"/>
              </a:cxn>
              <a:cxn ang="T126">
                <a:pos x="T68" y="T69"/>
              </a:cxn>
              <a:cxn ang="T127">
                <a:pos x="T70" y="T71"/>
              </a:cxn>
              <a:cxn ang="T128">
                <a:pos x="T72" y="T73"/>
              </a:cxn>
              <a:cxn ang="T129">
                <a:pos x="T74" y="T75"/>
              </a:cxn>
              <a:cxn ang="T130">
                <a:pos x="T76" y="T77"/>
              </a:cxn>
              <a:cxn ang="T131">
                <a:pos x="T78" y="T79"/>
              </a:cxn>
              <a:cxn ang="T132">
                <a:pos x="T80" y="T81"/>
              </a:cxn>
              <a:cxn ang="T133">
                <a:pos x="T82" y="T83"/>
              </a:cxn>
              <a:cxn ang="T134">
                <a:pos x="T84" y="T85"/>
              </a:cxn>
              <a:cxn ang="T135">
                <a:pos x="T86" y="T87"/>
              </a:cxn>
              <a:cxn ang="T136">
                <a:pos x="T88" y="T89"/>
              </a:cxn>
              <a:cxn ang="T137">
                <a:pos x="T90" y="T91"/>
              </a:cxn>
            </a:cxnLst>
            <a:rect l="T138" t="T139" r="T140" b="T141"/>
            <a:pathLst>
              <a:path w="396" h="134">
                <a:moveTo>
                  <a:pt x="0" y="34"/>
                </a:moveTo>
                <a:lnTo>
                  <a:pt x="1" y="28"/>
                </a:lnTo>
                <a:lnTo>
                  <a:pt x="3" y="23"/>
                </a:lnTo>
                <a:lnTo>
                  <a:pt x="7" y="18"/>
                </a:lnTo>
                <a:lnTo>
                  <a:pt x="11" y="14"/>
                </a:lnTo>
                <a:lnTo>
                  <a:pt x="17" y="10"/>
                </a:lnTo>
                <a:lnTo>
                  <a:pt x="24" y="7"/>
                </a:lnTo>
                <a:lnTo>
                  <a:pt x="31" y="4"/>
                </a:lnTo>
                <a:lnTo>
                  <a:pt x="39" y="2"/>
                </a:lnTo>
                <a:lnTo>
                  <a:pt x="48" y="1"/>
                </a:lnTo>
                <a:lnTo>
                  <a:pt x="57" y="0"/>
                </a:lnTo>
                <a:lnTo>
                  <a:pt x="338" y="0"/>
                </a:lnTo>
                <a:lnTo>
                  <a:pt x="347" y="1"/>
                </a:lnTo>
                <a:lnTo>
                  <a:pt x="356" y="2"/>
                </a:lnTo>
                <a:lnTo>
                  <a:pt x="364" y="4"/>
                </a:lnTo>
                <a:lnTo>
                  <a:pt x="372" y="7"/>
                </a:lnTo>
                <a:lnTo>
                  <a:pt x="379" y="10"/>
                </a:lnTo>
                <a:lnTo>
                  <a:pt x="384" y="14"/>
                </a:lnTo>
                <a:lnTo>
                  <a:pt x="389" y="18"/>
                </a:lnTo>
                <a:lnTo>
                  <a:pt x="392" y="23"/>
                </a:lnTo>
                <a:lnTo>
                  <a:pt x="395" y="28"/>
                </a:lnTo>
                <a:lnTo>
                  <a:pt x="395" y="34"/>
                </a:lnTo>
                <a:lnTo>
                  <a:pt x="395" y="100"/>
                </a:lnTo>
                <a:lnTo>
                  <a:pt x="395" y="105"/>
                </a:lnTo>
                <a:lnTo>
                  <a:pt x="392" y="110"/>
                </a:lnTo>
                <a:lnTo>
                  <a:pt x="389" y="115"/>
                </a:lnTo>
                <a:lnTo>
                  <a:pt x="384" y="119"/>
                </a:lnTo>
                <a:lnTo>
                  <a:pt x="379" y="123"/>
                </a:lnTo>
                <a:lnTo>
                  <a:pt x="372" y="127"/>
                </a:lnTo>
                <a:lnTo>
                  <a:pt x="364" y="129"/>
                </a:lnTo>
                <a:lnTo>
                  <a:pt x="356" y="131"/>
                </a:lnTo>
                <a:lnTo>
                  <a:pt x="347" y="132"/>
                </a:lnTo>
                <a:lnTo>
                  <a:pt x="338" y="133"/>
                </a:lnTo>
                <a:lnTo>
                  <a:pt x="57" y="133"/>
                </a:lnTo>
                <a:lnTo>
                  <a:pt x="48" y="132"/>
                </a:lnTo>
                <a:lnTo>
                  <a:pt x="39" y="131"/>
                </a:lnTo>
                <a:lnTo>
                  <a:pt x="31" y="129"/>
                </a:lnTo>
                <a:lnTo>
                  <a:pt x="24" y="126"/>
                </a:lnTo>
                <a:lnTo>
                  <a:pt x="17" y="123"/>
                </a:lnTo>
                <a:lnTo>
                  <a:pt x="11" y="119"/>
                </a:lnTo>
                <a:lnTo>
                  <a:pt x="7" y="115"/>
                </a:lnTo>
                <a:lnTo>
                  <a:pt x="3" y="110"/>
                </a:lnTo>
                <a:lnTo>
                  <a:pt x="1" y="105"/>
                </a:lnTo>
                <a:lnTo>
                  <a:pt x="0" y="100"/>
                </a:lnTo>
                <a:lnTo>
                  <a:pt x="0" y="34"/>
                </a:lnTo>
              </a:path>
            </a:pathLst>
          </a:custGeom>
          <a:solidFill>
            <a:srgbClr val="A040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cap="rnd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0992" name="Freeform 32"/>
          <p:cNvSpPr>
            <a:spLocks/>
          </p:cNvSpPr>
          <p:nvPr/>
        </p:nvSpPr>
        <p:spPr bwMode="auto">
          <a:xfrm>
            <a:off x="4379912" y="4873650"/>
            <a:ext cx="587375" cy="200025"/>
          </a:xfrm>
          <a:custGeom>
            <a:avLst/>
            <a:gdLst>
              <a:gd name="T0" fmla="*/ 0 w 396"/>
              <a:gd name="T1" fmla="*/ 2147483647 h 134"/>
              <a:gd name="T2" fmla="*/ 2147483647 w 396"/>
              <a:gd name="T3" fmla="*/ 2147483647 h 134"/>
              <a:gd name="T4" fmla="*/ 2147483647 w 396"/>
              <a:gd name="T5" fmla="*/ 2147483647 h 134"/>
              <a:gd name="T6" fmla="*/ 2147483647 w 396"/>
              <a:gd name="T7" fmla="*/ 2147483647 h 134"/>
              <a:gd name="T8" fmla="*/ 2147483647 w 396"/>
              <a:gd name="T9" fmla="*/ 2147483647 h 134"/>
              <a:gd name="T10" fmla="*/ 2147483647 w 396"/>
              <a:gd name="T11" fmla="*/ 2147483647 h 134"/>
              <a:gd name="T12" fmla="*/ 2147483647 w 396"/>
              <a:gd name="T13" fmla="*/ 2147483647 h 134"/>
              <a:gd name="T14" fmla="*/ 2147483647 w 396"/>
              <a:gd name="T15" fmla="*/ 2147483647 h 134"/>
              <a:gd name="T16" fmla="*/ 2147483647 w 396"/>
              <a:gd name="T17" fmla="*/ 2147483647 h 134"/>
              <a:gd name="T18" fmla="*/ 2147483647 w 396"/>
              <a:gd name="T19" fmla="*/ 2147483647 h 134"/>
              <a:gd name="T20" fmla="*/ 2147483647 w 396"/>
              <a:gd name="T21" fmla="*/ 0 h 134"/>
              <a:gd name="T22" fmla="*/ 2147483647 w 396"/>
              <a:gd name="T23" fmla="*/ 0 h 134"/>
              <a:gd name="T24" fmla="*/ 2147483647 w 396"/>
              <a:gd name="T25" fmla="*/ 2147483647 h 134"/>
              <a:gd name="T26" fmla="*/ 2147483647 w 396"/>
              <a:gd name="T27" fmla="*/ 2147483647 h 134"/>
              <a:gd name="T28" fmla="*/ 2147483647 w 396"/>
              <a:gd name="T29" fmla="*/ 2147483647 h 134"/>
              <a:gd name="T30" fmla="*/ 2147483647 w 396"/>
              <a:gd name="T31" fmla="*/ 2147483647 h 134"/>
              <a:gd name="T32" fmla="*/ 2147483647 w 396"/>
              <a:gd name="T33" fmla="*/ 2147483647 h 134"/>
              <a:gd name="T34" fmla="*/ 2147483647 w 396"/>
              <a:gd name="T35" fmla="*/ 2147483647 h 134"/>
              <a:gd name="T36" fmla="*/ 2147483647 w 396"/>
              <a:gd name="T37" fmla="*/ 2147483647 h 134"/>
              <a:gd name="T38" fmla="*/ 2147483647 w 396"/>
              <a:gd name="T39" fmla="*/ 2147483647 h 134"/>
              <a:gd name="T40" fmla="*/ 2147483647 w 396"/>
              <a:gd name="T41" fmla="*/ 2147483647 h 134"/>
              <a:gd name="T42" fmla="*/ 2147483647 w 396"/>
              <a:gd name="T43" fmla="*/ 2147483647 h 134"/>
              <a:gd name="T44" fmla="*/ 2147483647 w 396"/>
              <a:gd name="T45" fmla="*/ 2147483647 h 134"/>
              <a:gd name="T46" fmla="*/ 2147483647 w 396"/>
              <a:gd name="T47" fmla="*/ 2147483647 h 134"/>
              <a:gd name="T48" fmla="*/ 2147483647 w 396"/>
              <a:gd name="T49" fmla="*/ 2147483647 h 134"/>
              <a:gd name="T50" fmla="*/ 2147483647 w 396"/>
              <a:gd name="T51" fmla="*/ 2147483647 h 134"/>
              <a:gd name="T52" fmla="*/ 2147483647 w 396"/>
              <a:gd name="T53" fmla="*/ 2147483647 h 134"/>
              <a:gd name="T54" fmla="*/ 2147483647 w 396"/>
              <a:gd name="T55" fmla="*/ 2147483647 h 134"/>
              <a:gd name="T56" fmla="*/ 2147483647 w 396"/>
              <a:gd name="T57" fmla="*/ 2147483647 h 134"/>
              <a:gd name="T58" fmla="*/ 2147483647 w 396"/>
              <a:gd name="T59" fmla="*/ 2147483647 h 134"/>
              <a:gd name="T60" fmla="*/ 2147483647 w 396"/>
              <a:gd name="T61" fmla="*/ 2147483647 h 134"/>
              <a:gd name="T62" fmla="*/ 2147483647 w 396"/>
              <a:gd name="T63" fmla="*/ 2147483647 h 134"/>
              <a:gd name="T64" fmla="*/ 2147483647 w 396"/>
              <a:gd name="T65" fmla="*/ 2147483647 h 134"/>
              <a:gd name="T66" fmla="*/ 2147483647 w 396"/>
              <a:gd name="T67" fmla="*/ 2147483647 h 134"/>
              <a:gd name="T68" fmla="*/ 2147483647 w 396"/>
              <a:gd name="T69" fmla="*/ 2147483647 h 134"/>
              <a:gd name="T70" fmla="*/ 2147483647 w 396"/>
              <a:gd name="T71" fmla="*/ 2147483647 h 134"/>
              <a:gd name="T72" fmla="*/ 2147483647 w 396"/>
              <a:gd name="T73" fmla="*/ 2147483647 h 134"/>
              <a:gd name="T74" fmla="*/ 2147483647 w 396"/>
              <a:gd name="T75" fmla="*/ 2147483647 h 134"/>
              <a:gd name="T76" fmla="*/ 2147483647 w 396"/>
              <a:gd name="T77" fmla="*/ 2147483647 h 134"/>
              <a:gd name="T78" fmla="*/ 2147483647 w 396"/>
              <a:gd name="T79" fmla="*/ 2147483647 h 134"/>
              <a:gd name="T80" fmla="*/ 2147483647 w 396"/>
              <a:gd name="T81" fmla="*/ 2147483647 h 134"/>
              <a:gd name="T82" fmla="*/ 2147483647 w 396"/>
              <a:gd name="T83" fmla="*/ 2147483647 h 134"/>
              <a:gd name="T84" fmla="*/ 2147483647 w 396"/>
              <a:gd name="T85" fmla="*/ 2147483647 h 134"/>
              <a:gd name="T86" fmla="*/ 0 w 396"/>
              <a:gd name="T87" fmla="*/ 2147483647 h 134"/>
              <a:gd name="T88" fmla="*/ 0 w 396"/>
              <a:gd name="T89" fmla="*/ 2147483647 h 134"/>
              <a:gd name="T90" fmla="*/ 0 w 396"/>
              <a:gd name="T91" fmla="*/ 2147483647 h 134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w 396"/>
              <a:gd name="T139" fmla="*/ 0 h 134"/>
              <a:gd name="T140" fmla="*/ 396 w 396"/>
              <a:gd name="T141" fmla="*/ 134 h 134"/>
            </a:gdLst>
            <a:ahLst/>
            <a:cxnLst>
              <a:cxn ang="T92">
                <a:pos x="T0" y="T1"/>
              </a:cxn>
              <a:cxn ang="T93">
                <a:pos x="T2" y="T3"/>
              </a:cxn>
              <a:cxn ang="T94">
                <a:pos x="T4" y="T5"/>
              </a:cxn>
              <a:cxn ang="T95">
                <a:pos x="T6" y="T7"/>
              </a:cxn>
              <a:cxn ang="T96">
                <a:pos x="T8" y="T9"/>
              </a:cxn>
              <a:cxn ang="T97">
                <a:pos x="T10" y="T11"/>
              </a:cxn>
              <a:cxn ang="T98">
                <a:pos x="T12" y="T13"/>
              </a:cxn>
              <a:cxn ang="T99">
                <a:pos x="T14" y="T15"/>
              </a:cxn>
              <a:cxn ang="T100">
                <a:pos x="T16" y="T17"/>
              </a:cxn>
              <a:cxn ang="T101">
                <a:pos x="T18" y="T19"/>
              </a:cxn>
              <a:cxn ang="T102">
                <a:pos x="T20" y="T21"/>
              </a:cxn>
              <a:cxn ang="T103">
                <a:pos x="T22" y="T23"/>
              </a:cxn>
              <a:cxn ang="T104">
                <a:pos x="T24" y="T25"/>
              </a:cxn>
              <a:cxn ang="T105">
                <a:pos x="T26" y="T27"/>
              </a:cxn>
              <a:cxn ang="T106">
                <a:pos x="T28" y="T29"/>
              </a:cxn>
              <a:cxn ang="T107">
                <a:pos x="T30" y="T31"/>
              </a:cxn>
              <a:cxn ang="T108">
                <a:pos x="T32" y="T33"/>
              </a:cxn>
              <a:cxn ang="T109">
                <a:pos x="T34" y="T35"/>
              </a:cxn>
              <a:cxn ang="T110">
                <a:pos x="T36" y="T37"/>
              </a:cxn>
              <a:cxn ang="T111">
                <a:pos x="T38" y="T39"/>
              </a:cxn>
              <a:cxn ang="T112">
                <a:pos x="T40" y="T41"/>
              </a:cxn>
              <a:cxn ang="T113">
                <a:pos x="T42" y="T43"/>
              </a:cxn>
              <a:cxn ang="T114">
                <a:pos x="T44" y="T45"/>
              </a:cxn>
              <a:cxn ang="T115">
                <a:pos x="T46" y="T47"/>
              </a:cxn>
              <a:cxn ang="T116">
                <a:pos x="T48" y="T49"/>
              </a:cxn>
              <a:cxn ang="T117">
                <a:pos x="T50" y="T51"/>
              </a:cxn>
              <a:cxn ang="T118">
                <a:pos x="T52" y="T53"/>
              </a:cxn>
              <a:cxn ang="T119">
                <a:pos x="T54" y="T55"/>
              </a:cxn>
              <a:cxn ang="T120">
                <a:pos x="T56" y="T57"/>
              </a:cxn>
              <a:cxn ang="T121">
                <a:pos x="T58" y="T59"/>
              </a:cxn>
              <a:cxn ang="T122">
                <a:pos x="T60" y="T61"/>
              </a:cxn>
              <a:cxn ang="T123">
                <a:pos x="T62" y="T63"/>
              </a:cxn>
              <a:cxn ang="T124">
                <a:pos x="T64" y="T65"/>
              </a:cxn>
              <a:cxn ang="T125">
                <a:pos x="T66" y="T67"/>
              </a:cxn>
              <a:cxn ang="T126">
                <a:pos x="T68" y="T69"/>
              </a:cxn>
              <a:cxn ang="T127">
                <a:pos x="T70" y="T71"/>
              </a:cxn>
              <a:cxn ang="T128">
                <a:pos x="T72" y="T73"/>
              </a:cxn>
              <a:cxn ang="T129">
                <a:pos x="T74" y="T75"/>
              </a:cxn>
              <a:cxn ang="T130">
                <a:pos x="T76" y="T77"/>
              </a:cxn>
              <a:cxn ang="T131">
                <a:pos x="T78" y="T79"/>
              </a:cxn>
              <a:cxn ang="T132">
                <a:pos x="T80" y="T81"/>
              </a:cxn>
              <a:cxn ang="T133">
                <a:pos x="T82" y="T83"/>
              </a:cxn>
              <a:cxn ang="T134">
                <a:pos x="T84" y="T85"/>
              </a:cxn>
              <a:cxn ang="T135">
                <a:pos x="T86" y="T87"/>
              </a:cxn>
              <a:cxn ang="T136">
                <a:pos x="T88" y="T89"/>
              </a:cxn>
              <a:cxn ang="T137">
                <a:pos x="T90" y="T91"/>
              </a:cxn>
            </a:cxnLst>
            <a:rect l="T138" t="T139" r="T140" b="T141"/>
            <a:pathLst>
              <a:path w="396" h="134">
                <a:moveTo>
                  <a:pt x="0" y="34"/>
                </a:moveTo>
                <a:lnTo>
                  <a:pt x="1" y="28"/>
                </a:lnTo>
                <a:lnTo>
                  <a:pt x="3" y="23"/>
                </a:lnTo>
                <a:lnTo>
                  <a:pt x="7" y="18"/>
                </a:lnTo>
                <a:lnTo>
                  <a:pt x="11" y="14"/>
                </a:lnTo>
                <a:lnTo>
                  <a:pt x="17" y="10"/>
                </a:lnTo>
                <a:lnTo>
                  <a:pt x="24" y="7"/>
                </a:lnTo>
                <a:lnTo>
                  <a:pt x="31" y="4"/>
                </a:lnTo>
                <a:lnTo>
                  <a:pt x="39" y="2"/>
                </a:lnTo>
                <a:lnTo>
                  <a:pt x="48" y="1"/>
                </a:lnTo>
                <a:lnTo>
                  <a:pt x="57" y="0"/>
                </a:lnTo>
                <a:lnTo>
                  <a:pt x="338" y="0"/>
                </a:lnTo>
                <a:lnTo>
                  <a:pt x="347" y="1"/>
                </a:lnTo>
                <a:lnTo>
                  <a:pt x="356" y="2"/>
                </a:lnTo>
                <a:lnTo>
                  <a:pt x="364" y="4"/>
                </a:lnTo>
                <a:lnTo>
                  <a:pt x="372" y="7"/>
                </a:lnTo>
                <a:lnTo>
                  <a:pt x="379" y="10"/>
                </a:lnTo>
                <a:lnTo>
                  <a:pt x="384" y="14"/>
                </a:lnTo>
                <a:lnTo>
                  <a:pt x="389" y="18"/>
                </a:lnTo>
                <a:lnTo>
                  <a:pt x="392" y="23"/>
                </a:lnTo>
                <a:lnTo>
                  <a:pt x="395" y="28"/>
                </a:lnTo>
                <a:lnTo>
                  <a:pt x="395" y="34"/>
                </a:lnTo>
                <a:lnTo>
                  <a:pt x="395" y="100"/>
                </a:lnTo>
                <a:lnTo>
                  <a:pt x="395" y="105"/>
                </a:lnTo>
                <a:lnTo>
                  <a:pt x="392" y="110"/>
                </a:lnTo>
                <a:lnTo>
                  <a:pt x="389" y="115"/>
                </a:lnTo>
                <a:lnTo>
                  <a:pt x="384" y="119"/>
                </a:lnTo>
                <a:lnTo>
                  <a:pt x="379" y="123"/>
                </a:lnTo>
                <a:lnTo>
                  <a:pt x="372" y="127"/>
                </a:lnTo>
                <a:lnTo>
                  <a:pt x="364" y="129"/>
                </a:lnTo>
                <a:lnTo>
                  <a:pt x="356" y="131"/>
                </a:lnTo>
                <a:lnTo>
                  <a:pt x="347" y="132"/>
                </a:lnTo>
                <a:lnTo>
                  <a:pt x="338" y="133"/>
                </a:lnTo>
                <a:lnTo>
                  <a:pt x="57" y="133"/>
                </a:lnTo>
                <a:lnTo>
                  <a:pt x="48" y="132"/>
                </a:lnTo>
                <a:lnTo>
                  <a:pt x="39" y="131"/>
                </a:lnTo>
                <a:lnTo>
                  <a:pt x="31" y="129"/>
                </a:lnTo>
                <a:lnTo>
                  <a:pt x="24" y="126"/>
                </a:lnTo>
                <a:lnTo>
                  <a:pt x="17" y="123"/>
                </a:lnTo>
                <a:lnTo>
                  <a:pt x="11" y="119"/>
                </a:lnTo>
                <a:lnTo>
                  <a:pt x="7" y="115"/>
                </a:lnTo>
                <a:lnTo>
                  <a:pt x="3" y="110"/>
                </a:lnTo>
                <a:lnTo>
                  <a:pt x="1" y="105"/>
                </a:lnTo>
                <a:lnTo>
                  <a:pt x="0" y="100"/>
                </a:lnTo>
                <a:lnTo>
                  <a:pt x="0" y="34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0993" name="Freeform 33"/>
          <p:cNvSpPr>
            <a:spLocks/>
          </p:cNvSpPr>
          <p:nvPr/>
        </p:nvSpPr>
        <p:spPr bwMode="auto">
          <a:xfrm>
            <a:off x="4383087" y="5081612"/>
            <a:ext cx="592138" cy="342900"/>
          </a:xfrm>
          <a:custGeom>
            <a:avLst/>
            <a:gdLst>
              <a:gd name="T0" fmla="*/ 2147483647 w 396"/>
              <a:gd name="T1" fmla="*/ 0 h 230"/>
              <a:gd name="T2" fmla="*/ 2147483647 w 396"/>
              <a:gd name="T3" fmla="*/ 2147483647 h 230"/>
              <a:gd name="T4" fmla="*/ 2147483647 w 396"/>
              <a:gd name="T5" fmla="*/ 2147483647 h 230"/>
              <a:gd name="T6" fmla="*/ 2147483647 w 396"/>
              <a:gd name="T7" fmla="*/ 2147483647 h 230"/>
              <a:gd name="T8" fmla="*/ 2147483647 w 396"/>
              <a:gd name="T9" fmla="*/ 2147483647 h 230"/>
              <a:gd name="T10" fmla="*/ 2147483647 w 396"/>
              <a:gd name="T11" fmla="*/ 2147483647 h 230"/>
              <a:gd name="T12" fmla="*/ 2147483647 w 396"/>
              <a:gd name="T13" fmla="*/ 2147483647 h 230"/>
              <a:gd name="T14" fmla="*/ 2147483647 w 396"/>
              <a:gd name="T15" fmla="*/ 2147483647 h 230"/>
              <a:gd name="T16" fmla="*/ 2147483647 w 396"/>
              <a:gd name="T17" fmla="*/ 2147483647 h 230"/>
              <a:gd name="T18" fmla="*/ 2147483647 w 396"/>
              <a:gd name="T19" fmla="*/ 2147483647 h 230"/>
              <a:gd name="T20" fmla="*/ 2147483647 w 396"/>
              <a:gd name="T21" fmla="*/ 2147483647 h 230"/>
              <a:gd name="T22" fmla="*/ 2147483647 w 396"/>
              <a:gd name="T23" fmla="*/ 2147483647 h 230"/>
              <a:gd name="T24" fmla="*/ 2147483647 w 396"/>
              <a:gd name="T25" fmla="*/ 2147483647 h 230"/>
              <a:gd name="T26" fmla="*/ 2147483647 w 396"/>
              <a:gd name="T27" fmla="*/ 2147483647 h 230"/>
              <a:gd name="T28" fmla="*/ 2147483647 w 396"/>
              <a:gd name="T29" fmla="*/ 2147483647 h 230"/>
              <a:gd name="T30" fmla="*/ 2147483647 w 396"/>
              <a:gd name="T31" fmla="*/ 2147483647 h 230"/>
              <a:gd name="T32" fmla="*/ 2147483647 w 396"/>
              <a:gd name="T33" fmla="*/ 2147483647 h 230"/>
              <a:gd name="T34" fmla="*/ 2147483647 w 396"/>
              <a:gd name="T35" fmla="*/ 2147483647 h 230"/>
              <a:gd name="T36" fmla="*/ 2147483647 w 396"/>
              <a:gd name="T37" fmla="*/ 2147483647 h 230"/>
              <a:gd name="T38" fmla="*/ 2147483647 w 396"/>
              <a:gd name="T39" fmla="*/ 2147483647 h 230"/>
              <a:gd name="T40" fmla="*/ 2147483647 w 396"/>
              <a:gd name="T41" fmla="*/ 2147483647 h 230"/>
              <a:gd name="T42" fmla="*/ 2147483647 w 396"/>
              <a:gd name="T43" fmla="*/ 2147483647 h 230"/>
              <a:gd name="T44" fmla="*/ 2147483647 w 396"/>
              <a:gd name="T45" fmla="*/ 2147483647 h 230"/>
              <a:gd name="T46" fmla="*/ 2147483647 w 396"/>
              <a:gd name="T47" fmla="*/ 2147483647 h 230"/>
              <a:gd name="T48" fmla="*/ 2147483647 w 396"/>
              <a:gd name="T49" fmla="*/ 2147483647 h 230"/>
              <a:gd name="T50" fmla="*/ 2147483647 w 396"/>
              <a:gd name="T51" fmla="*/ 2147483647 h 230"/>
              <a:gd name="T52" fmla="*/ 2147483647 w 396"/>
              <a:gd name="T53" fmla="*/ 2147483647 h 230"/>
              <a:gd name="T54" fmla="*/ 2147483647 w 396"/>
              <a:gd name="T55" fmla="*/ 2147483647 h 230"/>
              <a:gd name="T56" fmla="*/ 2147483647 w 396"/>
              <a:gd name="T57" fmla="*/ 2147483647 h 230"/>
              <a:gd name="T58" fmla="*/ 2147483647 w 396"/>
              <a:gd name="T59" fmla="*/ 2147483647 h 230"/>
              <a:gd name="T60" fmla="*/ 2147483647 w 396"/>
              <a:gd name="T61" fmla="*/ 2147483647 h 230"/>
              <a:gd name="T62" fmla="*/ 2147483647 w 396"/>
              <a:gd name="T63" fmla="*/ 2147483647 h 230"/>
              <a:gd name="T64" fmla="*/ 2147483647 w 396"/>
              <a:gd name="T65" fmla="*/ 2147483647 h 230"/>
              <a:gd name="T66" fmla="*/ 2147483647 w 396"/>
              <a:gd name="T67" fmla="*/ 2147483647 h 230"/>
              <a:gd name="T68" fmla="*/ 2147483647 w 396"/>
              <a:gd name="T69" fmla="*/ 2147483647 h 230"/>
              <a:gd name="T70" fmla="*/ 2147483647 w 396"/>
              <a:gd name="T71" fmla="*/ 2147483647 h 230"/>
              <a:gd name="T72" fmla="*/ 2147483647 w 396"/>
              <a:gd name="T73" fmla="*/ 2147483647 h 230"/>
              <a:gd name="T74" fmla="*/ 2147483647 w 396"/>
              <a:gd name="T75" fmla="*/ 2147483647 h 230"/>
              <a:gd name="T76" fmla="*/ 0 w 396"/>
              <a:gd name="T77" fmla="*/ 2147483647 h 230"/>
              <a:gd name="T78" fmla="*/ 0 w 396"/>
              <a:gd name="T79" fmla="*/ 2147483647 h 230"/>
              <a:gd name="T80" fmla="*/ 2147483647 w 396"/>
              <a:gd name="T81" fmla="*/ 2147483647 h 230"/>
              <a:gd name="T82" fmla="*/ 2147483647 w 396"/>
              <a:gd name="T83" fmla="*/ 2147483647 h 230"/>
              <a:gd name="T84" fmla="*/ 2147483647 w 396"/>
              <a:gd name="T85" fmla="*/ 2147483647 h 230"/>
              <a:gd name="T86" fmla="*/ 2147483647 w 396"/>
              <a:gd name="T87" fmla="*/ 2147483647 h 230"/>
              <a:gd name="T88" fmla="*/ 2147483647 w 396"/>
              <a:gd name="T89" fmla="*/ 2147483647 h 230"/>
              <a:gd name="T90" fmla="*/ 2147483647 w 396"/>
              <a:gd name="T91" fmla="*/ 2147483647 h 230"/>
              <a:gd name="T92" fmla="*/ 2147483647 w 396"/>
              <a:gd name="T93" fmla="*/ 2147483647 h 230"/>
              <a:gd name="T94" fmla="*/ 2147483647 w 396"/>
              <a:gd name="T95" fmla="*/ 2147483647 h 230"/>
              <a:gd name="T96" fmla="*/ 2147483647 w 396"/>
              <a:gd name="T97" fmla="*/ 2147483647 h 230"/>
              <a:gd name="T98" fmla="*/ 2147483647 w 396"/>
              <a:gd name="T99" fmla="*/ 2147483647 h 230"/>
              <a:gd name="T100" fmla="*/ 2147483647 w 396"/>
              <a:gd name="T101" fmla="*/ 2147483647 h 230"/>
              <a:gd name="T102" fmla="*/ 2147483647 w 396"/>
              <a:gd name="T103" fmla="*/ 0 h 230"/>
              <a:gd name="T104" fmla="*/ 2147483647 w 396"/>
              <a:gd name="T105" fmla="*/ 0 h 230"/>
              <a:gd name="T106" fmla="*/ 2147483647 w 396"/>
              <a:gd name="T107" fmla="*/ 0 h 230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w 396"/>
              <a:gd name="T163" fmla="*/ 0 h 230"/>
              <a:gd name="T164" fmla="*/ 396 w 396"/>
              <a:gd name="T165" fmla="*/ 230 h 230"/>
            </a:gdLst>
            <a:ahLst/>
            <a:cxnLst>
              <a:cxn ang="T108">
                <a:pos x="T0" y="T1"/>
              </a:cxn>
              <a:cxn ang="T109">
                <a:pos x="T2" y="T3"/>
              </a:cxn>
              <a:cxn ang="T110">
                <a:pos x="T4" y="T5"/>
              </a:cxn>
              <a:cxn ang="T111">
                <a:pos x="T6" y="T7"/>
              </a:cxn>
              <a:cxn ang="T112">
                <a:pos x="T8" y="T9"/>
              </a:cxn>
              <a:cxn ang="T113">
                <a:pos x="T10" y="T11"/>
              </a:cxn>
              <a:cxn ang="T114">
                <a:pos x="T12" y="T13"/>
              </a:cxn>
              <a:cxn ang="T115">
                <a:pos x="T14" y="T15"/>
              </a:cxn>
              <a:cxn ang="T116">
                <a:pos x="T16" y="T17"/>
              </a:cxn>
              <a:cxn ang="T117">
                <a:pos x="T18" y="T19"/>
              </a:cxn>
              <a:cxn ang="T118">
                <a:pos x="T20" y="T21"/>
              </a:cxn>
              <a:cxn ang="T119">
                <a:pos x="T22" y="T23"/>
              </a:cxn>
              <a:cxn ang="T120">
                <a:pos x="T24" y="T25"/>
              </a:cxn>
              <a:cxn ang="T121">
                <a:pos x="T26" y="T27"/>
              </a:cxn>
              <a:cxn ang="T122">
                <a:pos x="T28" y="T29"/>
              </a:cxn>
              <a:cxn ang="T123">
                <a:pos x="T30" y="T31"/>
              </a:cxn>
              <a:cxn ang="T124">
                <a:pos x="T32" y="T33"/>
              </a:cxn>
              <a:cxn ang="T125">
                <a:pos x="T34" y="T35"/>
              </a:cxn>
              <a:cxn ang="T126">
                <a:pos x="T36" y="T37"/>
              </a:cxn>
              <a:cxn ang="T127">
                <a:pos x="T38" y="T39"/>
              </a:cxn>
              <a:cxn ang="T128">
                <a:pos x="T40" y="T41"/>
              </a:cxn>
              <a:cxn ang="T129">
                <a:pos x="T42" y="T43"/>
              </a:cxn>
              <a:cxn ang="T130">
                <a:pos x="T44" y="T45"/>
              </a:cxn>
              <a:cxn ang="T131">
                <a:pos x="T46" y="T47"/>
              </a:cxn>
              <a:cxn ang="T132">
                <a:pos x="T48" y="T49"/>
              </a:cxn>
              <a:cxn ang="T133">
                <a:pos x="T50" y="T51"/>
              </a:cxn>
              <a:cxn ang="T134">
                <a:pos x="T52" y="T53"/>
              </a:cxn>
              <a:cxn ang="T135">
                <a:pos x="T54" y="T55"/>
              </a:cxn>
              <a:cxn ang="T136">
                <a:pos x="T56" y="T57"/>
              </a:cxn>
              <a:cxn ang="T137">
                <a:pos x="T58" y="T59"/>
              </a:cxn>
              <a:cxn ang="T138">
                <a:pos x="T60" y="T61"/>
              </a:cxn>
              <a:cxn ang="T139">
                <a:pos x="T62" y="T63"/>
              </a:cxn>
              <a:cxn ang="T140">
                <a:pos x="T64" y="T65"/>
              </a:cxn>
              <a:cxn ang="T141">
                <a:pos x="T66" y="T67"/>
              </a:cxn>
              <a:cxn ang="T142">
                <a:pos x="T68" y="T69"/>
              </a:cxn>
              <a:cxn ang="T143">
                <a:pos x="T70" y="T71"/>
              </a:cxn>
              <a:cxn ang="T144">
                <a:pos x="T72" y="T73"/>
              </a:cxn>
              <a:cxn ang="T145">
                <a:pos x="T74" y="T75"/>
              </a:cxn>
              <a:cxn ang="T146">
                <a:pos x="T76" y="T77"/>
              </a:cxn>
              <a:cxn ang="T147">
                <a:pos x="T78" y="T79"/>
              </a:cxn>
              <a:cxn ang="T148">
                <a:pos x="T80" y="T81"/>
              </a:cxn>
              <a:cxn ang="T149">
                <a:pos x="T82" y="T83"/>
              </a:cxn>
              <a:cxn ang="T150">
                <a:pos x="T84" y="T85"/>
              </a:cxn>
              <a:cxn ang="T151">
                <a:pos x="T86" y="T87"/>
              </a:cxn>
              <a:cxn ang="T152">
                <a:pos x="T88" y="T89"/>
              </a:cxn>
              <a:cxn ang="T153">
                <a:pos x="T90" y="T91"/>
              </a:cxn>
              <a:cxn ang="T154">
                <a:pos x="T92" y="T93"/>
              </a:cxn>
              <a:cxn ang="T155">
                <a:pos x="T94" y="T95"/>
              </a:cxn>
              <a:cxn ang="T156">
                <a:pos x="T96" y="T97"/>
              </a:cxn>
              <a:cxn ang="T157">
                <a:pos x="T98" y="T99"/>
              </a:cxn>
              <a:cxn ang="T158">
                <a:pos x="T100" y="T101"/>
              </a:cxn>
              <a:cxn ang="T159">
                <a:pos x="T102" y="T103"/>
              </a:cxn>
              <a:cxn ang="T160">
                <a:pos x="T104" y="T105"/>
              </a:cxn>
              <a:cxn ang="T161">
                <a:pos x="T106" y="T107"/>
              </a:cxn>
            </a:cxnLst>
            <a:rect l="T162" t="T163" r="T164" b="T165"/>
            <a:pathLst>
              <a:path w="396" h="230">
                <a:moveTo>
                  <a:pt x="338" y="0"/>
                </a:moveTo>
                <a:lnTo>
                  <a:pt x="346" y="1"/>
                </a:lnTo>
                <a:lnTo>
                  <a:pt x="353" y="2"/>
                </a:lnTo>
                <a:lnTo>
                  <a:pt x="360" y="5"/>
                </a:lnTo>
                <a:lnTo>
                  <a:pt x="367" y="8"/>
                </a:lnTo>
                <a:lnTo>
                  <a:pt x="373" y="12"/>
                </a:lnTo>
                <a:lnTo>
                  <a:pt x="378" y="17"/>
                </a:lnTo>
                <a:lnTo>
                  <a:pt x="383" y="22"/>
                </a:lnTo>
                <a:lnTo>
                  <a:pt x="387" y="28"/>
                </a:lnTo>
                <a:lnTo>
                  <a:pt x="391" y="35"/>
                </a:lnTo>
                <a:lnTo>
                  <a:pt x="393" y="42"/>
                </a:lnTo>
                <a:lnTo>
                  <a:pt x="395" y="49"/>
                </a:lnTo>
                <a:lnTo>
                  <a:pt x="395" y="57"/>
                </a:lnTo>
                <a:lnTo>
                  <a:pt x="395" y="171"/>
                </a:lnTo>
                <a:lnTo>
                  <a:pt x="395" y="179"/>
                </a:lnTo>
                <a:lnTo>
                  <a:pt x="393" y="187"/>
                </a:lnTo>
                <a:lnTo>
                  <a:pt x="391" y="194"/>
                </a:lnTo>
                <a:lnTo>
                  <a:pt x="387" y="200"/>
                </a:lnTo>
                <a:lnTo>
                  <a:pt x="383" y="206"/>
                </a:lnTo>
                <a:lnTo>
                  <a:pt x="378" y="212"/>
                </a:lnTo>
                <a:lnTo>
                  <a:pt x="373" y="217"/>
                </a:lnTo>
                <a:lnTo>
                  <a:pt x="367" y="221"/>
                </a:lnTo>
                <a:lnTo>
                  <a:pt x="360" y="224"/>
                </a:lnTo>
                <a:lnTo>
                  <a:pt x="353" y="227"/>
                </a:lnTo>
                <a:lnTo>
                  <a:pt x="346" y="228"/>
                </a:lnTo>
                <a:lnTo>
                  <a:pt x="338" y="229"/>
                </a:lnTo>
                <a:lnTo>
                  <a:pt x="57" y="229"/>
                </a:lnTo>
                <a:lnTo>
                  <a:pt x="50" y="228"/>
                </a:lnTo>
                <a:lnTo>
                  <a:pt x="42" y="227"/>
                </a:lnTo>
                <a:lnTo>
                  <a:pt x="35" y="224"/>
                </a:lnTo>
                <a:lnTo>
                  <a:pt x="28" y="221"/>
                </a:lnTo>
                <a:lnTo>
                  <a:pt x="22" y="217"/>
                </a:lnTo>
                <a:lnTo>
                  <a:pt x="17" y="212"/>
                </a:lnTo>
                <a:lnTo>
                  <a:pt x="12" y="206"/>
                </a:lnTo>
                <a:lnTo>
                  <a:pt x="8" y="200"/>
                </a:lnTo>
                <a:lnTo>
                  <a:pt x="5" y="194"/>
                </a:lnTo>
                <a:lnTo>
                  <a:pt x="2" y="187"/>
                </a:lnTo>
                <a:lnTo>
                  <a:pt x="1" y="179"/>
                </a:lnTo>
                <a:lnTo>
                  <a:pt x="0" y="171"/>
                </a:lnTo>
                <a:lnTo>
                  <a:pt x="0" y="57"/>
                </a:lnTo>
                <a:lnTo>
                  <a:pt x="1" y="49"/>
                </a:lnTo>
                <a:lnTo>
                  <a:pt x="2" y="42"/>
                </a:lnTo>
                <a:lnTo>
                  <a:pt x="5" y="35"/>
                </a:lnTo>
                <a:lnTo>
                  <a:pt x="8" y="28"/>
                </a:lnTo>
                <a:lnTo>
                  <a:pt x="12" y="22"/>
                </a:lnTo>
                <a:lnTo>
                  <a:pt x="17" y="17"/>
                </a:lnTo>
                <a:lnTo>
                  <a:pt x="22" y="12"/>
                </a:lnTo>
                <a:lnTo>
                  <a:pt x="28" y="8"/>
                </a:lnTo>
                <a:lnTo>
                  <a:pt x="35" y="5"/>
                </a:lnTo>
                <a:lnTo>
                  <a:pt x="42" y="2"/>
                </a:lnTo>
                <a:lnTo>
                  <a:pt x="50" y="1"/>
                </a:lnTo>
                <a:lnTo>
                  <a:pt x="57" y="0"/>
                </a:lnTo>
                <a:lnTo>
                  <a:pt x="338" y="0"/>
                </a:lnTo>
              </a:path>
            </a:pathLst>
          </a:custGeom>
          <a:solidFill>
            <a:srgbClr val="A040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cap="rnd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0994" name="Freeform 34"/>
          <p:cNvSpPr>
            <a:spLocks/>
          </p:cNvSpPr>
          <p:nvPr/>
        </p:nvSpPr>
        <p:spPr bwMode="auto">
          <a:xfrm>
            <a:off x="4383087" y="5081612"/>
            <a:ext cx="592138" cy="342900"/>
          </a:xfrm>
          <a:custGeom>
            <a:avLst/>
            <a:gdLst>
              <a:gd name="T0" fmla="*/ 2147483647 w 396"/>
              <a:gd name="T1" fmla="*/ 0 h 230"/>
              <a:gd name="T2" fmla="*/ 2147483647 w 396"/>
              <a:gd name="T3" fmla="*/ 2147483647 h 230"/>
              <a:gd name="T4" fmla="*/ 2147483647 w 396"/>
              <a:gd name="T5" fmla="*/ 2147483647 h 230"/>
              <a:gd name="T6" fmla="*/ 2147483647 w 396"/>
              <a:gd name="T7" fmla="*/ 2147483647 h 230"/>
              <a:gd name="T8" fmla="*/ 2147483647 w 396"/>
              <a:gd name="T9" fmla="*/ 2147483647 h 230"/>
              <a:gd name="T10" fmla="*/ 2147483647 w 396"/>
              <a:gd name="T11" fmla="*/ 2147483647 h 230"/>
              <a:gd name="T12" fmla="*/ 2147483647 w 396"/>
              <a:gd name="T13" fmla="*/ 2147483647 h 230"/>
              <a:gd name="T14" fmla="*/ 2147483647 w 396"/>
              <a:gd name="T15" fmla="*/ 2147483647 h 230"/>
              <a:gd name="T16" fmla="*/ 2147483647 w 396"/>
              <a:gd name="T17" fmla="*/ 2147483647 h 230"/>
              <a:gd name="T18" fmla="*/ 2147483647 w 396"/>
              <a:gd name="T19" fmla="*/ 2147483647 h 230"/>
              <a:gd name="T20" fmla="*/ 2147483647 w 396"/>
              <a:gd name="T21" fmla="*/ 2147483647 h 230"/>
              <a:gd name="T22" fmla="*/ 2147483647 w 396"/>
              <a:gd name="T23" fmla="*/ 2147483647 h 230"/>
              <a:gd name="T24" fmla="*/ 2147483647 w 396"/>
              <a:gd name="T25" fmla="*/ 2147483647 h 230"/>
              <a:gd name="T26" fmla="*/ 2147483647 w 396"/>
              <a:gd name="T27" fmla="*/ 2147483647 h 230"/>
              <a:gd name="T28" fmla="*/ 2147483647 w 396"/>
              <a:gd name="T29" fmla="*/ 2147483647 h 230"/>
              <a:gd name="T30" fmla="*/ 2147483647 w 396"/>
              <a:gd name="T31" fmla="*/ 2147483647 h 230"/>
              <a:gd name="T32" fmla="*/ 2147483647 w 396"/>
              <a:gd name="T33" fmla="*/ 2147483647 h 230"/>
              <a:gd name="T34" fmla="*/ 2147483647 w 396"/>
              <a:gd name="T35" fmla="*/ 2147483647 h 230"/>
              <a:gd name="T36" fmla="*/ 2147483647 w 396"/>
              <a:gd name="T37" fmla="*/ 2147483647 h 230"/>
              <a:gd name="T38" fmla="*/ 2147483647 w 396"/>
              <a:gd name="T39" fmla="*/ 2147483647 h 230"/>
              <a:gd name="T40" fmla="*/ 2147483647 w 396"/>
              <a:gd name="T41" fmla="*/ 2147483647 h 230"/>
              <a:gd name="T42" fmla="*/ 2147483647 w 396"/>
              <a:gd name="T43" fmla="*/ 2147483647 h 230"/>
              <a:gd name="T44" fmla="*/ 2147483647 w 396"/>
              <a:gd name="T45" fmla="*/ 2147483647 h 230"/>
              <a:gd name="T46" fmla="*/ 2147483647 w 396"/>
              <a:gd name="T47" fmla="*/ 2147483647 h 230"/>
              <a:gd name="T48" fmla="*/ 2147483647 w 396"/>
              <a:gd name="T49" fmla="*/ 2147483647 h 230"/>
              <a:gd name="T50" fmla="*/ 2147483647 w 396"/>
              <a:gd name="T51" fmla="*/ 2147483647 h 230"/>
              <a:gd name="T52" fmla="*/ 2147483647 w 396"/>
              <a:gd name="T53" fmla="*/ 2147483647 h 230"/>
              <a:gd name="T54" fmla="*/ 2147483647 w 396"/>
              <a:gd name="T55" fmla="*/ 2147483647 h 230"/>
              <a:gd name="T56" fmla="*/ 2147483647 w 396"/>
              <a:gd name="T57" fmla="*/ 2147483647 h 230"/>
              <a:gd name="T58" fmla="*/ 2147483647 w 396"/>
              <a:gd name="T59" fmla="*/ 2147483647 h 230"/>
              <a:gd name="T60" fmla="*/ 2147483647 w 396"/>
              <a:gd name="T61" fmla="*/ 2147483647 h 230"/>
              <a:gd name="T62" fmla="*/ 2147483647 w 396"/>
              <a:gd name="T63" fmla="*/ 2147483647 h 230"/>
              <a:gd name="T64" fmla="*/ 2147483647 w 396"/>
              <a:gd name="T65" fmla="*/ 2147483647 h 230"/>
              <a:gd name="T66" fmla="*/ 2147483647 w 396"/>
              <a:gd name="T67" fmla="*/ 2147483647 h 230"/>
              <a:gd name="T68" fmla="*/ 2147483647 w 396"/>
              <a:gd name="T69" fmla="*/ 2147483647 h 230"/>
              <a:gd name="T70" fmla="*/ 2147483647 w 396"/>
              <a:gd name="T71" fmla="*/ 2147483647 h 230"/>
              <a:gd name="T72" fmla="*/ 2147483647 w 396"/>
              <a:gd name="T73" fmla="*/ 2147483647 h 230"/>
              <a:gd name="T74" fmla="*/ 2147483647 w 396"/>
              <a:gd name="T75" fmla="*/ 2147483647 h 230"/>
              <a:gd name="T76" fmla="*/ 0 w 396"/>
              <a:gd name="T77" fmla="*/ 2147483647 h 230"/>
              <a:gd name="T78" fmla="*/ 0 w 396"/>
              <a:gd name="T79" fmla="*/ 2147483647 h 230"/>
              <a:gd name="T80" fmla="*/ 2147483647 w 396"/>
              <a:gd name="T81" fmla="*/ 2147483647 h 230"/>
              <a:gd name="T82" fmla="*/ 2147483647 w 396"/>
              <a:gd name="T83" fmla="*/ 2147483647 h 230"/>
              <a:gd name="T84" fmla="*/ 2147483647 w 396"/>
              <a:gd name="T85" fmla="*/ 2147483647 h 230"/>
              <a:gd name="T86" fmla="*/ 2147483647 w 396"/>
              <a:gd name="T87" fmla="*/ 2147483647 h 230"/>
              <a:gd name="T88" fmla="*/ 2147483647 w 396"/>
              <a:gd name="T89" fmla="*/ 2147483647 h 230"/>
              <a:gd name="T90" fmla="*/ 2147483647 w 396"/>
              <a:gd name="T91" fmla="*/ 2147483647 h 230"/>
              <a:gd name="T92" fmla="*/ 2147483647 w 396"/>
              <a:gd name="T93" fmla="*/ 2147483647 h 230"/>
              <a:gd name="T94" fmla="*/ 2147483647 w 396"/>
              <a:gd name="T95" fmla="*/ 2147483647 h 230"/>
              <a:gd name="T96" fmla="*/ 2147483647 w 396"/>
              <a:gd name="T97" fmla="*/ 2147483647 h 230"/>
              <a:gd name="T98" fmla="*/ 2147483647 w 396"/>
              <a:gd name="T99" fmla="*/ 2147483647 h 230"/>
              <a:gd name="T100" fmla="*/ 2147483647 w 396"/>
              <a:gd name="T101" fmla="*/ 2147483647 h 230"/>
              <a:gd name="T102" fmla="*/ 2147483647 w 396"/>
              <a:gd name="T103" fmla="*/ 0 h 230"/>
              <a:gd name="T104" fmla="*/ 2147483647 w 396"/>
              <a:gd name="T105" fmla="*/ 0 h 230"/>
              <a:gd name="T106" fmla="*/ 2147483647 w 396"/>
              <a:gd name="T107" fmla="*/ 0 h 230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w 396"/>
              <a:gd name="T163" fmla="*/ 0 h 230"/>
              <a:gd name="T164" fmla="*/ 396 w 396"/>
              <a:gd name="T165" fmla="*/ 230 h 230"/>
            </a:gdLst>
            <a:ahLst/>
            <a:cxnLst>
              <a:cxn ang="T108">
                <a:pos x="T0" y="T1"/>
              </a:cxn>
              <a:cxn ang="T109">
                <a:pos x="T2" y="T3"/>
              </a:cxn>
              <a:cxn ang="T110">
                <a:pos x="T4" y="T5"/>
              </a:cxn>
              <a:cxn ang="T111">
                <a:pos x="T6" y="T7"/>
              </a:cxn>
              <a:cxn ang="T112">
                <a:pos x="T8" y="T9"/>
              </a:cxn>
              <a:cxn ang="T113">
                <a:pos x="T10" y="T11"/>
              </a:cxn>
              <a:cxn ang="T114">
                <a:pos x="T12" y="T13"/>
              </a:cxn>
              <a:cxn ang="T115">
                <a:pos x="T14" y="T15"/>
              </a:cxn>
              <a:cxn ang="T116">
                <a:pos x="T16" y="T17"/>
              </a:cxn>
              <a:cxn ang="T117">
                <a:pos x="T18" y="T19"/>
              </a:cxn>
              <a:cxn ang="T118">
                <a:pos x="T20" y="T21"/>
              </a:cxn>
              <a:cxn ang="T119">
                <a:pos x="T22" y="T23"/>
              </a:cxn>
              <a:cxn ang="T120">
                <a:pos x="T24" y="T25"/>
              </a:cxn>
              <a:cxn ang="T121">
                <a:pos x="T26" y="T27"/>
              </a:cxn>
              <a:cxn ang="T122">
                <a:pos x="T28" y="T29"/>
              </a:cxn>
              <a:cxn ang="T123">
                <a:pos x="T30" y="T31"/>
              </a:cxn>
              <a:cxn ang="T124">
                <a:pos x="T32" y="T33"/>
              </a:cxn>
              <a:cxn ang="T125">
                <a:pos x="T34" y="T35"/>
              </a:cxn>
              <a:cxn ang="T126">
                <a:pos x="T36" y="T37"/>
              </a:cxn>
              <a:cxn ang="T127">
                <a:pos x="T38" y="T39"/>
              </a:cxn>
              <a:cxn ang="T128">
                <a:pos x="T40" y="T41"/>
              </a:cxn>
              <a:cxn ang="T129">
                <a:pos x="T42" y="T43"/>
              </a:cxn>
              <a:cxn ang="T130">
                <a:pos x="T44" y="T45"/>
              </a:cxn>
              <a:cxn ang="T131">
                <a:pos x="T46" y="T47"/>
              </a:cxn>
              <a:cxn ang="T132">
                <a:pos x="T48" y="T49"/>
              </a:cxn>
              <a:cxn ang="T133">
                <a:pos x="T50" y="T51"/>
              </a:cxn>
              <a:cxn ang="T134">
                <a:pos x="T52" y="T53"/>
              </a:cxn>
              <a:cxn ang="T135">
                <a:pos x="T54" y="T55"/>
              </a:cxn>
              <a:cxn ang="T136">
                <a:pos x="T56" y="T57"/>
              </a:cxn>
              <a:cxn ang="T137">
                <a:pos x="T58" y="T59"/>
              </a:cxn>
              <a:cxn ang="T138">
                <a:pos x="T60" y="T61"/>
              </a:cxn>
              <a:cxn ang="T139">
                <a:pos x="T62" y="T63"/>
              </a:cxn>
              <a:cxn ang="T140">
                <a:pos x="T64" y="T65"/>
              </a:cxn>
              <a:cxn ang="T141">
                <a:pos x="T66" y="T67"/>
              </a:cxn>
              <a:cxn ang="T142">
                <a:pos x="T68" y="T69"/>
              </a:cxn>
              <a:cxn ang="T143">
                <a:pos x="T70" y="T71"/>
              </a:cxn>
              <a:cxn ang="T144">
                <a:pos x="T72" y="T73"/>
              </a:cxn>
              <a:cxn ang="T145">
                <a:pos x="T74" y="T75"/>
              </a:cxn>
              <a:cxn ang="T146">
                <a:pos x="T76" y="T77"/>
              </a:cxn>
              <a:cxn ang="T147">
                <a:pos x="T78" y="T79"/>
              </a:cxn>
              <a:cxn ang="T148">
                <a:pos x="T80" y="T81"/>
              </a:cxn>
              <a:cxn ang="T149">
                <a:pos x="T82" y="T83"/>
              </a:cxn>
              <a:cxn ang="T150">
                <a:pos x="T84" y="T85"/>
              </a:cxn>
              <a:cxn ang="T151">
                <a:pos x="T86" y="T87"/>
              </a:cxn>
              <a:cxn ang="T152">
                <a:pos x="T88" y="T89"/>
              </a:cxn>
              <a:cxn ang="T153">
                <a:pos x="T90" y="T91"/>
              </a:cxn>
              <a:cxn ang="T154">
                <a:pos x="T92" y="T93"/>
              </a:cxn>
              <a:cxn ang="T155">
                <a:pos x="T94" y="T95"/>
              </a:cxn>
              <a:cxn ang="T156">
                <a:pos x="T96" y="T97"/>
              </a:cxn>
              <a:cxn ang="T157">
                <a:pos x="T98" y="T99"/>
              </a:cxn>
              <a:cxn ang="T158">
                <a:pos x="T100" y="T101"/>
              </a:cxn>
              <a:cxn ang="T159">
                <a:pos x="T102" y="T103"/>
              </a:cxn>
              <a:cxn ang="T160">
                <a:pos x="T104" y="T105"/>
              </a:cxn>
              <a:cxn ang="T161">
                <a:pos x="T106" y="T107"/>
              </a:cxn>
            </a:cxnLst>
            <a:rect l="T162" t="T163" r="T164" b="T165"/>
            <a:pathLst>
              <a:path w="396" h="230">
                <a:moveTo>
                  <a:pt x="338" y="0"/>
                </a:moveTo>
                <a:lnTo>
                  <a:pt x="346" y="1"/>
                </a:lnTo>
                <a:lnTo>
                  <a:pt x="353" y="2"/>
                </a:lnTo>
                <a:lnTo>
                  <a:pt x="360" y="5"/>
                </a:lnTo>
                <a:lnTo>
                  <a:pt x="367" y="8"/>
                </a:lnTo>
                <a:lnTo>
                  <a:pt x="373" y="12"/>
                </a:lnTo>
                <a:lnTo>
                  <a:pt x="378" y="17"/>
                </a:lnTo>
                <a:lnTo>
                  <a:pt x="383" y="22"/>
                </a:lnTo>
                <a:lnTo>
                  <a:pt x="387" y="28"/>
                </a:lnTo>
                <a:lnTo>
                  <a:pt x="391" y="35"/>
                </a:lnTo>
                <a:lnTo>
                  <a:pt x="393" y="42"/>
                </a:lnTo>
                <a:lnTo>
                  <a:pt x="395" y="49"/>
                </a:lnTo>
                <a:lnTo>
                  <a:pt x="395" y="57"/>
                </a:lnTo>
                <a:lnTo>
                  <a:pt x="395" y="171"/>
                </a:lnTo>
                <a:lnTo>
                  <a:pt x="395" y="179"/>
                </a:lnTo>
                <a:lnTo>
                  <a:pt x="393" y="187"/>
                </a:lnTo>
                <a:lnTo>
                  <a:pt x="391" y="194"/>
                </a:lnTo>
                <a:lnTo>
                  <a:pt x="387" y="200"/>
                </a:lnTo>
                <a:lnTo>
                  <a:pt x="383" y="206"/>
                </a:lnTo>
                <a:lnTo>
                  <a:pt x="378" y="212"/>
                </a:lnTo>
                <a:lnTo>
                  <a:pt x="373" y="217"/>
                </a:lnTo>
                <a:lnTo>
                  <a:pt x="367" y="221"/>
                </a:lnTo>
                <a:lnTo>
                  <a:pt x="360" y="224"/>
                </a:lnTo>
                <a:lnTo>
                  <a:pt x="353" y="227"/>
                </a:lnTo>
                <a:lnTo>
                  <a:pt x="346" y="228"/>
                </a:lnTo>
                <a:lnTo>
                  <a:pt x="338" y="229"/>
                </a:lnTo>
                <a:lnTo>
                  <a:pt x="57" y="229"/>
                </a:lnTo>
                <a:lnTo>
                  <a:pt x="50" y="228"/>
                </a:lnTo>
                <a:lnTo>
                  <a:pt x="42" y="227"/>
                </a:lnTo>
                <a:lnTo>
                  <a:pt x="35" y="224"/>
                </a:lnTo>
                <a:lnTo>
                  <a:pt x="28" y="221"/>
                </a:lnTo>
                <a:lnTo>
                  <a:pt x="22" y="217"/>
                </a:lnTo>
                <a:lnTo>
                  <a:pt x="17" y="212"/>
                </a:lnTo>
                <a:lnTo>
                  <a:pt x="12" y="206"/>
                </a:lnTo>
                <a:lnTo>
                  <a:pt x="8" y="200"/>
                </a:lnTo>
                <a:lnTo>
                  <a:pt x="5" y="194"/>
                </a:lnTo>
                <a:lnTo>
                  <a:pt x="2" y="187"/>
                </a:lnTo>
                <a:lnTo>
                  <a:pt x="1" y="179"/>
                </a:lnTo>
                <a:lnTo>
                  <a:pt x="0" y="171"/>
                </a:lnTo>
                <a:lnTo>
                  <a:pt x="0" y="57"/>
                </a:lnTo>
                <a:lnTo>
                  <a:pt x="1" y="49"/>
                </a:lnTo>
                <a:lnTo>
                  <a:pt x="2" y="42"/>
                </a:lnTo>
                <a:lnTo>
                  <a:pt x="5" y="35"/>
                </a:lnTo>
                <a:lnTo>
                  <a:pt x="8" y="28"/>
                </a:lnTo>
                <a:lnTo>
                  <a:pt x="12" y="22"/>
                </a:lnTo>
                <a:lnTo>
                  <a:pt x="17" y="17"/>
                </a:lnTo>
                <a:lnTo>
                  <a:pt x="22" y="12"/>
                </a:lnTo>
                <a:lnTo>
                  <a:pt x="28" y="8"/>
                </a:lnTo>
                <a:lnTo>
                  <a:pt x="35" y="5"/>
                </a:lnTo>
                <a:lnTo>
                  <a:pt x="42" y="2"/>
                </a:lnTo>
                <a:lnTo>
                  <a:pt x="50" y="1"/>
                </a:lnTo>
                <a:lnTo>
                  <a:pt x="57" y="0"/>
                </a:lnTo>
                <a:lnTo>
                  <a:pt x="338" y="0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0995" name="Rectangle 35"/>
          <p:cNvSpPr>
            <a:spLocks noChangeArrowheads="1"/>
          </p:cNvSpPr>
          <p:nvPr/>
        </p:nvSpPr>
        <p:spPr bwMode="auto">
          <a:xfrm>
            <a:off x="4570412" y="5176862"/>
            <a:ext cx="368300" cy="217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eaLnBrk="0" hangingPunct="0"/>
            <a:r>
              <a:rPr lang="en-US" sz="1200">
                <a:solidFill>
                  <a:srgbClr val="FFFFFF"/>
                </a:solidFill>
              </a:rPr>
              <a:t>Va</a:t>
            </a:r>
          </a:p>
        </p:txBody>
      </p:sp>
      <p:sp>
        <p:nvSpPr>
          <p:cNvPr id="40996" name="Freeform 36"/>
          <p:cNvSpPr>
            <a:spLocks/>
          </p:cNvSpPr>
          <p:nvPr/>
        </p:nvSpPr>
        <p:spPr bwMode="auto">
          <a:xfrm>
            <a:off x="3171825" y="5005412"/>
            <a:ext cx="590550" cy="342900"/>
          </a:xfrm>
          <a:custGeom>
            <a:avLst/>
            <a:gdLst>
              <a:gd name="T0" fmla="*/ 2147483647 w 396"/>
              <a:gd name="T1" fmla="*/ 0 h 230"/>
              <a:gd name="T2" fmla="*/ 2147483647 w 396"/>
              <a:gd name="T3" fmla="*/ 2147483647 h 230"/>
              <a:gd name="T4" fmla="*/ 2147483647 w 396"/>
              <a:gd name="T5" fmla="*/ 2147483647 h 230"/>
              <a:gd name="T6" fmla="*/ 2147483647 w 396"/>
              <a:gd name="T7" fmla="*/ 2147483647 h 230"/>
              <a:gd name="T8" fmla="*/ 2147483647 w 396"/>
              <a:gd name="T9" fmla="*/ 2147483647 h 230"/>
              <a:gd name="T10" fmla="*/ 2147483647 w 396"/>
              <a:gd name="T11" fmla="*/ 2147483647 h 230"/>
              <a:gd name="T12" fmla="*/ 2147483647 w 396"/>
              <a:gd name="T13" fmla="*/ 2147483647 h 230"/>
              <a:gd name="T14" fmla="*/ 2147483647 w 396"/>
              <a:gd name="T15" fmla="*/ 2147483647 h 230"/>
              <a:gd name="T16" fmla="*/ 2147483647 w 396"/>
              <a:gd name="T17" fmla="*/ 2147483647 h 230"/>
              <a:gd name="T18" fmla="*/ 2147483647 w 396"/>
              <a:gd name="T19" fmla="*/ 2147483647 h 230"/>
              <a:gd name="T20" fmla="*/ 2147483647 w 396"/>
              <a:gd name="T21" fmla="*/ 2147483647 h 230"/>
              <a:gd name="T22" fmla="*/ 2147483647 w 396"/>
              <a:gd name="T23" fmla="*/ 2147483647 h 230"/>
              <a:gd name="T24" fmla="*/ 2147483647 w 396"/>
              <a:gd name="T25" fmla="*/ 2147483647 h 230"/>
              <a:gd name="T26" fmla="*/ 2147483647 w 396"/>
              <a:gd name="T27" fmla="*/ 2147483647 h 230"/>
              <a:gd name="T28" fmla="*/ 2147483647 w 396"/>
              <a:gd name="T29" fmla="*/ 2147483647 h 230"/>
              <a:gd name="T30" fmla="*/ 2147483647 w 396"/>
              <a:gd name="T31" fmla="*/ 2147483647 h 230"/>
              <a:gd name="T32" fmla="*/ 2147483647 w 396"/>
              <a:gd name="T33" fmla="*/ 2147483647 h 230"/>
              <a:gd name="T34" fmla="*/ 2147483647 w 396"/>
              <a:gd name="T35" fmla="*/ 2147483647 h 230"/>
              <a:gd name="T36" fmla="*/ 2147483647 w 396"/>
              <a:gd name="T37" fmla="*/ 2147483647 h 230"/>
              <a:gd name="T38" fmla="*/ 2147483647 w 396"/>
              <a:gd name="T39" fmla="*/ 2147483647 h 230"/>
              <a:gd name="T40" fmla="*/ 2147483647 w 396"/>
              <a:gd name="T41" fmla="*/ 2147483647 h 230"/>
              <a:gd name="T42" fmla="*/ 2147483647 w 396"/>
              <a:gd name="T43" fmla="*/ 2147483647 h 230"/>
              <a:gd name="T44" fmla="*/ 2147483647 w 396"/>
              <a:gd name="T45" fmla="*/ 2147483647 h 230"/>
              <a:gd name="T46" fmla="*/ 2147483647 w 396"/>
              <a:gd name="T47" fmla="*/ 2147483647 h 230"/>
              <a:gd name="T48" fmla="*/ 2147483647 w 396"/>
              <a:gd name="T49" fmla="*/ 2147483647 h 230"/>
              <a:gd name="T50" fmla="*/ 2147483647 w 396"/>
              <a:gd name="T51" fmla="*/ 2147483647 h 230"/>
              <a:gd name="T52" fmla="*/ 2147483647 w 396"/>
              <a:gd name="T53" fmla="*/ 2147483647 h 230"/>
              <a:gd name="T54" fmla="*/ 2147483647 w 396"/>
              <a:gd name="T55" fmla="*/ 2147483647 h 230"/>
              <a:gd name="T56" fmla="*/ 2147483647 w 396"/>
              <a:gd name="T57" fmla="*/ 2147483647 h 230"/>
              <a:gd name="T58" fmla="*/ 2147483647 w 396"/>
              <a:gd name="T59" fmla="*/ 2147483647 h 230"/>
              <a:gd name="T60" fmla="*/ 2147483647 w 396"/>
              <a:gd name="T61" fmla="*/ 2147483647 h 230"/>
              <a:gd name="T62" fmla="*/ 2147483647 w 396"/>
              <a:gd name="T63" fmla="*/ 2147483647 h 230"/>
              <a:gd name="T64" fmla="*/ 2147483647 w 396"/>
              <a:gd name="T65" fmla="*/ 2147483647 h 230"/>
              <a:gd name="T66" fmla="*/ 2147483647 w 396"/>
              <a:gd name="T67" fmla="*/ 2147483647 h 230"/>
              <a:gd name="T68" fmla="*/ 2147483647 w 396"/>
              <a:gd name="T69" fmla="*/ 2147483647 h 230"/>
              <a:gd name="T70" fmla="*/ 2147483647 w 396"/>
              <a:gd name="T71" fmla="*/ 2147483647 h 230"/>
              <a:gd name="T72" fmla="*/ 2147483647 w 396"/>
              <a:gd name="T73" fmla="*/ 2147483647 h 230"/>
              <a:gd name="T74" fmla="*/ 0 w 396"/>
              <a:gd name="T75" fmla="*/ 2147483647 h 230"/>
              <a:gd name="T76" fmla="*/ 0 w 396"/>
              <a:gd name="T77" fmla="*/ 2147483647 h 230"/>
              <a:gd name="T78" fmla="*/ 0 w 396"/>
              <a:gd name="T79" fmla="*/ 2147483647 h 230"/>
              <a:gd name="T80" fmla="*/ 0 w 396"/>
              <a:gd name="T81" fmla="*/ 2147483647 h 230"/>
              <a:gd name="T82" fmla="*/ 2147483647 w 396"/>
              <a:gd name="T83" fmla="*/ 2147483647 h 230"/>
              <a:gd name="T84" fmla="*/ 2147483647 w 396"/>
              <a:gd name="T85" fmla="*/ 2147483647 h 230"/>
              <a:gd name="T86" fmla="*/ 2147483647 w 396"/>
              <a:gd name="T87" fmla="*/ 2147483647 h 230"/>
              <a:gd name="T88" fmla="*/ 2147483647 w 396"/>
              <a:gd name="T89" fmla="*/ 2147483647 h 230"/>
              <a:gd name="T90" fmla="*/ 2147483647 w 396"/>
              <a:gd name="T91" fmla="*/ 2147483647 h 230"/>
              <a:gd name="T92" fmla="*/ 2147483647 w 396"/>
              <a:gd name="T93" fmla="*/ 2147483647 h 230"/>
              <a:gd name="T94" fmla="*/ 2147483647 w 396"/>
              <a:gd name="T95" fmla="*/ 2147483647 h 230"/>
              <a:gd name="T96" fmla="*/ 2147483647 w 396"/>
              <a:gd name="T97" fmla="*/ 2147483647 h 230"/>
              <a:gd name="T98" fmla="*/ 2147483647 w 396"/>
              <a:gd name="T99" fmla="*/ 2147483647 h 230"/>
              <a:gd name="T100" fmla="*/ 2147483647 w 396"/>
              <a:gd name="T101" fmla="*/ 2147483647 h 230"/>
              <a:gd name="T102" fmla="*/ 2147483647 w 396"/>
              <a:gd name="T103" fmla="*/ 0 h 230"/>
              <a:gd name="T104" fmla="*/ 2147483647 w 396"/>
              <a:gd name="T105" fmla="*/ 0 h 230"/>
              <a:gd name="T106" fmla="*/ 2147483647 w 396"/>
              <a:gd name="T107" fmla="*/ 0 h 230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w 396"/>
              <a:gd name="T163" fmla="*/ 0 h 230"/>
              <a:gd name="T164" fmla="*/ 396 w 396"/>
              <a:gd name="T165" fmla="*/ 230 h 230"/>
            </a:gdLst>
            <a:ahLst/>
            <a:cxnLst>
              <a:cxn ang="T108">
                <a:pos x="T0" y="T1"/>
              </a:cxn>
              <a:cxn ang="T109">
                <a:pos x="T2" y="T3"/>
              </a:cxn>
              <a:cxn ang="T110">
                <a:pos x="T4" y="T5"/>
              </a:cxn>
              <a:cxn ang="T111">
                <a:pos x="T6" y="T7"/>
              </a:cxn>
              <a:cxn ang="T112">
                <a:pos x="T8" y="T9"/>
              </a:cxn>
              <a:cxn ang="T113">
                <a:pos x="T10" y="T11"/>
              </a:cxn>
              <a:cxn ang="T114">
                <a:pos x="T12" y="T13"/>
              </a:cxn>
              <a:cxn ang="T115">
                <a:pos x="T14" y="T15"/>
              </a:cxn>
              <a:cxn ang="T116">
                <a:pos x="T16" y="T17"/>
              </a:cxn>
              <a:cxn ang="T117">
                <a:pos x="T18" y="T19"/>
              </a:cxn>
              <a:cxn ang="T118">
                <a:pos x="T20" y="T21"/>
              </a:cxn>
              <a:cxn ang="T119">
                <a:pos x="T22" y="T23"/>
              </a:cxn>
              <a:cxn ang="T120">
                <a:pos x="T24" y="T25"/>
              </a:cxn>
              <a:cxn ang="T121">
                <a:pos x="T26" y="T27"/>
              </a:cxn>
              <a:cxn ang="T122">
                <a:pos x="T28" y="T29"/>
              </a:cxn>
              <a:cxn ang="T123">
                <a:pos x="T30" y="T31"/>
              </a:cxn>
              <a:cxn ang="T124">
                <a:pos x="T32" y="T33"/>
              </a:cxn>
              <a:cxn ang="T125">
                <a:pos x="T34" y="T35"/>
              </a:cxn>
              <a:cxn ang="T126">
                <a:pos x="T36" y="T37"/>
              </a:cxn>
              <a:cxn ang="T127">
                <a:pos x="T38" y="T39"/>
              </a:cxn>
              <a:cxn ang="T128">
                <a:pos x="T40" y="T41"/>
              </a:cxn>
              <a:cxn ang="T129">
                <a:pos x="T42" y="T43"/>
              </a:cxn>
              <a:cxn ang="T130">
                <a:pos x="T44" y="T45"/>
              </a:cxn>
              <a:cxn ang="T131">
                <a:pos x="T46" y="T47"/>
              </a:cxn>
              <a:cxn ang="T132">
                <a:pos x="T48" y="T49"/>
              </a:cxn>
              <a:cxn ang="T133">
                <a:pos x="T50" y="T51"/>
              </a:cxn>
              <a:cxn ang="T134">
                <a:pos x="T52" y="T53"/>
              </a:cxn>
              <a:cxn ang="T135">
                <a:pos x="T54" y="T55"/>
              </a:cxn>
              <a:cxn ang="T136">
                <a:pos x="T56" y="T57"/>
              </a:cxn>
              <a:cxn ang="T137">
                <a:pos x="T58" y="T59"/>
              </a:cxn>
              <a:cxn ang="T138">
                <a:pos x="T60" y="T61"/>
              </a:cxn>
              <a:cxn ang="T139">
                <a:pos x="T62" y="T63"/>
              </a:cxn>
              <a:cxn ang="T140">
                <a:pos x="T64" y="T65"/>
              </a:cxn>
              <a:cxn ang="T141">
                <a:pos x="T66" y="T67"/>
              </a:cxn>
              <a:cxn ang="T142">
                <a:pos x="T68" y="T69"/>
              </a:cxn>
              <a:cxn ang="T143">
                <a:pos x="T70" y="T71"/>
              </a:cxn>
              <a:cxn ang="T144">
                <a:pos x="T72" y="T73"/>
              </a:cxn>
              <a:cxn ang="T145">
                <a:pos x="T74" y="T75"/>
              </a:cxn>
              <a:cxn ang="T146">
                <a:pos x="T76" y="T77"/>
              </a:cxn>
              <a:cxn ang="T147">
                <a:pos x="T78" y="T79"/>
              </a:cxn>
              <a:cxn ang="T148">
                <a:pos x="T80" y="T81"/>
              </a:cxn>
              <a:cxn ang="T149">
                <a:pos x="T82" y="T83"/>
              </a:cxn>
              <a:cxn ang="T150">
                <a:pos x="T84" y="T85"/>
              </a:cxn>
              <a:cxn ang="T151">
                <a:pos x="T86" y="T87"/>
              </a:cxn>
              <a:cxn ang="T152">
                <a:pos x="T88" y="T89"/>
              </a:cxn>
              <a:cxn ang="T153">
                <a:pos x="T90" y="T91"/>
              </a:cxn>
              <a:cxn ang="T154">
                <a:pos x="T92" y="T93"/>
              </a:cxn>
              <a:cxn ang="T155">
                <a:pos x="T94" y="T95"/>
              </a:cxn>
              <a:cxn ang="T156">
                <a:pos x="T96" y="T97"/>
              </a:cxn>
              <a:cxn ang="T157">
                <a:pos x="T98" y="T99"/>
              </a:cxn>
              <a:cxn ang="T158">
                <a:pos x="T100" y="T101"/>
              </a:cxn>
              <a:cxn ang="T159">
                <a:pos x="T102" y="T103"/>
              </a:cxn>
              <a:cxn ang="T160">
                <a:pos x="T104" y="T105"/>
              </a:cxn>
              <a:cxn ang="T161">
                <a:pos x="T106" y="T107"/>
              </a:cxn>
            </a:cxnLst>
            <a:rect l="T162" t="T163" r="T164" b="T165"/>
            <a:pathLst>
              <a:path w="396" h="230">
                <a:moveTo>
                  <a:pt x="337" y="0"/>
                </a:moveTo>
                <a:lnTo>
                  <a:pt x="345" y="1"/>
                </a:lnTo>
                <a:lnTo>
                  <a:pt x="353" y="2"/>
                </a:lnTo>
                <a:lnTo>
                  <a:pt x="360" y="5"/>
                </a:lnTo>
                <a:lnTo>
                  <a:pt x="366" y="8"/>
                </a:lnTo>
                <a:lnTo>
                  <a:pt x="372" y="12"/>
                </a:lnTo>
                <a:lnTo>
                  <a:pt x="378" y="17"/>
                </a:lnTo>
                <a:lnTo>
                  <a:pt x="383" y="22"/>
                </a:lnTo>
                <a:lnTo>
                  <a:pt x="387" y="29"/>
                </a:lnTo>
                <a:lnTo>
                  <a:pt x="390" y="35"/>
                </a:lnTo>
                <a:lnTo>
                  <a:pt x="393" y="42"/>
                </a:lnTo>
                <a:lnTo>
                  <a:pt x="394" y="50"/>
                </a:lnTo>
                <a:lnTo>
                  <a:pt x="395" y="57"/>
                </a:lnTo>
                <a:lnTo>
                  <a:pt x="395" y="172"/>
                </a:lnTo>
                <a:lnTo>
                  <a:pt x="394" y="179"/>
                </a:lnTo>
                <a:lnTo>
                  <a:pt x="393" y="187"/>
                </a:lnTo>
                <a:lnTo>
                  <a:pt x="390" y="194"/>
                </a:lnTo>
                <a:lnTo>
                  <a:pt x="387" y="200"/>
                </a:lnTo>
                <a:lnTo>
                  <a:pt x="383" y="207"/>
                </a:lnTo>
                <a:lnTo>
                  <a:pt x="378" y="212"/>
                </a:lnTo>
                <a:lnTo>
                  <a:pt x="372" y="217"/>
                </a:lnTo>
                <a:lnTo>
                  <a:pt x="366" y="221"/>
                </a:lnTo>
                <a:lnTo>
                  <a:pt x="360" y="224"/>
                </a:lnTo>
                <a:lnTo>
                  <a:pt x="353" y="227"/>
                </a:lnTo>
                <a:lnTo>
                  <a:pt x="345" y="228"/>
                </a:lnTo>
                <a:lnTo>
                  <a:pt x="337" y="229"/>
                </a:lnTo>
                <a:lnTo>
                  <a:pt x="57" y="229"/>
                </a:lnTo>
                <a:lnTo>
                  <a:pt x="49" y="228"/>
                </a:lnTo>
                <a:lnTo>
                  <a:pt x="41" y="227"/>
                </a:lnTo>
                <a:lnTo>
                  <a:pt x="34" y="224"/>
                </a:lnTo>
                <a:lnTo>
                  <a:pt x="28" y="221"/>
                </a:lnTo>
                <a:lnTo>
                  <a:pt x="22" y="217"/>
                </a:lnTo>
                <a:lnTo>
                  <a:pt x="16" y="212"/>
                </a:lnTo>
                <a:lnTo>
                  <a:pt x="11" y="207"/>
                </a:lnTo>
                <a:lnTo>
                  <a:pt x="7" y="200"/>
                </a:lnTo>
                <a:lnTo>
                  <a:pt x="4" y="194"/>
                </a:lnTo>
                <a:lnTo>
                  <a:pt x="2" y="187"/>
                </a:lnTo>
                <a:lnTo>
                  <a:pt x="0" y="179"/>
                </a:lnTo>
                <a:lnTo>
                  <a:pt x="0" y="172"/>
                </a:lnTo>
                <a:lnTo>
                  <a:pt x="0" y="57"/>
                </a:lnTo>
                <a:lnTo>
                  <a:pt x="0" y="50"/>
                </a:lnTo>
                <a:lnTo>
                  <a:pt x="2" y="42"/>
                </a:lnTo>
                <a:lnTo>
                  <a:pt x="4" y="35"/>
                </a:lnTo>
                <a:lnTo>
                  <a:pt x="7" y="29"/>
                </a:lnTo>
                <a:lnTo>
                  <a:pt x="11" y="22"/>
                </a:lnTo>
                <a:lnTo>
                  <a:pt x="16" y="17"/>
                </a:lnTo>
                <a:lnTo>
                  <a:pt x="22" y="12"/>
                </a:lnTo>
                <a:lnTo>
                  <a:pt x="28" y="8"/>
                </a:lnTo>
                <a:lnTo>
                  <a:pt x="34" y="5"/>
                </a:lnTo>
                <a:lnTo>
                  <a:pt x="41" y="2"/>
                </a:lnTo>
                <a:lnTo>
                  <a:pt x="49" y="1"/>
                </a:lnTo>
                <a:lnTo>
                  <a:pt x="57" y="0"/>
                </a:lnTo>
                <a:lnTo>
                  <a:pt x="337" y="0"/>
                </a:lnTo>
              </a:path>
            </a:pathLst>
          </a:custGeom>
          <a:solidFill>
            <a:srgbClr val="0000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cap="rnd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0997" name="Freeform 37"/>
          <p:cNvSpPr>
            <a:spLocks/>
          </p:cNvSpPr>
          <p:nvPr/>
        </p:nvSpPr>
        <p:spPr bwMode="auto">
          <a:xfrm>
            <a:off x="3171825" y="5005412"/>
            <a:ext cx="590550" cy="342900"/>
          </a:xfrm>
          <a:custGeom>
            <a:avLst/>
            <a:gdLst>
              <a:gd name="T0" fmla="*/ 2147483647 w 396"/>
              <a:gd name="T1" fmla="*/ 0 h 230"/>
              <a:gd name="T2" fmla="*/ 2147483647 w 396"/>
              <a:gd name="T3" fmla="*/ 2147483647 h 230"/>
              <a:gd name="T4" fmla="*/ 2147483647 w 396"/>
              <a:gd name="T5" fmla="*/ 2147483647 h 230"/>
              <a:gd name="T6" fmla="*/ 2147483647 w 396"/>
              <a:gd name="T7" fmla="*/ 2147483647 h 230"/>
              <a:gd name="T8" fmla="*/ 2147483647 w 396"/>
              <a:gd name="T9" fmla="*/ 2147483647 h 230"/>
              <a:gd name="T10" fmla="*/ 2147483647 w 396"/>
              <a:gd name="T11" fmla="*/ 2147483647 h 230"/>
              <a:gd name="T12" fmla="*/ 2147483647 w 396"/>
              <a:gd name="T13" fmla="*/ 2147483647 h 230"/>
              <a:gd name="T14" fmla="*/ 2147483647 w 396"/>
              <a:gd name="T15" fmla="*/ 2147483647 h 230"/>
              <a:gd name="T16" fmla="*/ 2147483647 w 396"/>
              <a:gd name="T17" fmla="*/ 2147483647 h 230"/>
              <a:gd name="T18" fmla="*/ 2147483647 w 396"/>
              <a:gd name="T19" fmla="*/ 2147483647 h 230"/>
              <a:gd name="T20" fmla="*/ 2147483647 w 396"/>
              <a:gd name="T21" fmla="*/ 2147483647 h 230"/>
              <a:gd name="T22" fmla="*/ 2147483647 w 396"/>
              <a:gd name="T23" fmla="*/ 2147483647 h 230"/>
              <a:gd name="T24" fmla="*/ 2147483647 w 396"/>
              <a:gd name="T25" fmla="*/ 2147483647 h 230"/>
              <a:gd name="T26" fmla="*/ 2147483647 w 396"/>
              <a:gd name="T27" fmla="*/ 2147483647 h 230"/>
              <a:gd name="T28" fmla="*/ 2147483647 w 396"/>
              <a:gd name="T29" fmla="*/ 2147483647 h 230"/>
              <a:gd name="T30" fmla="*/ 2147483647 w 396"/>
              <a:gd name="T31" fmla="*/ 2147483647 h 230"/>
              <a:gd name="T32" fmla="*/ 2147483647 w 396"/>
              <a:gd name="T33" fmla="*/ 2147483647 h 230"/>
              <a:gd name="T34" fmla="*/ 2147483647 w 396"/>
              <a:gd name="T35" fmla="*/ 2147483647 h 230"/>
              <a:gd name="T36" fmla="*/ 2147483647 w 396"/>
              <a:gd name="T37" fmla="*/ 2147483647 h 230"/>
              <a:gd name="T38" fmla="*/ 2147483647 w 396"/>
              <a:gd name="T39" fmla="*/ 2147483647 h 230"/>
              <a:gd name="T40" fmla="*/ 2147483647 w 396"/>
              <a:gd name="T41" fmla="*/ 2147483647 h 230"/>
              <a:gd name="T42" fmla="*/ 2147483647 w 396"/>
              <a:gd name="T43" fmla="*/ 2147483647 h 230"/>
              <a:gd name="T44" fmla="*/ 2147483647 w 396"/>
              <a:gd name="T45" fmla="*/ 2147483647 h 230"/>
              <a:gd name="T46" fmla="*/ 2147483647 w 396"/>
              <a:gd name="T47" fmla="*/ 2147483647 h 230"/>
              <a:gd name="T48" fmla="*/ 2147483647 w 396"/>
              <a:gd name="T49" fmla="*/ 2147483647 h 230"/>
              <a:gd name="T50" fmla="*/ 2147483647 w 396"/>
              <a:gd name="T51" fmla="*/ 2147483647 h 230"/>
              <a:gd name="T52" fmla="*/ 2147483647 w 396"/>
              <a:gd name="T53" fmla="*/ 2147483647 h 230"/>
              <a:gd name="T54" fmla="*/ 2147483647 w 396"/>
              <a:gd name="T55" fmla="*/ 2147483647 h 230"/>
              <a:gd name="T56" fmla="*/ 2147483647 w 396"/>
              <a:gd name="T57" fmla="*/ 2147483647 h 230"/>
              <a:gd name="T58" fmla="*/ 2147483647 w 396"/>
              <a:gd name="T59" fmla="*/ 2147483647 h 230"/>
              <a:gd name="T60" fmla="*/ 2147483647 w 396"/>
              <a:gd name="T61" fmla="*/ 2147483647 h 230"/>
              <a:gd name="T62" fmla="*/ 2147483647 w 396"/>
              <a:gd name="T63" fmla="*/ 2147483647 h 230"/>
              <a:gd name="T64" fmla="*/ 2147483647 w 396"/>
              <a:gd name="T65" fmla="*/ 2147483647 h 230"/>
              <a:gd name="T66" fmla="*/ 2147483647 w 396"/>
              <a:gd name="T67" fmla="*/ 2147483647 h 230"/>
              <a:gd name="T68" fmla="*/ 2147483647 w 396"/>
              <a:gd name="T69" fmla="*/ 2147483647 h 230"/>
              <a:gd name="T70" fmla="*/ 2147483647 w 396"/>
              <a:gd name="T71" fmla="*/ 2147483647 h 230"/>
              <a:gd name="T72" fmla="*/ 2147483647 w 396"/>
              <a:gd name="T73" fmla="*/ 2147483647 h 230"/>
              <a:gd name="T74" fmla="*/ 0 w 396"/>
              <a:gd name="T75" fmla="*/ 2147483647 h 230"/>
              <a:gd name="T76" fmla="*/ 0 w 396"/>
              <a:gd name="T77" fmla="*/ 2147483647 h 230"/>
              <a:gd name="T78" fmla="*/ 0 w 396"/>
              <a:gd name="T79" fmla="*/ 2147483647 h 230"/>
              <a:gd name="T80" fmla="*/ 0 w 396"/>
              <a:gd name="T81" fmla="*/ 2147483647 h 230"/>
              <a:gd name="T82" fmla="*/ 2147483647 w 396"/>
              <a:gd name="T83" fmla="*/ 2147483647 h 230"/>
              <a:gd name="T84" fmla="*/ 2147483647 w 396"/>
              <a:gd name="T85" fmla="*/ 2147483647 h 230"/>
              <a:gd name="T86" fmla="*/ 2147483647 w 396"/>
              <a:gd name="T87" fmla="*/ 2147483647 h 230"/>
              <a:gd name="T88" fmla="*/ 2147483647 w 396"/>
              <a:gd name="T89" fmla="*/ 2147483647 h 230"/>
              <a:gd name="T90" fmla="*/ 2147483647 w 396"/>
              <a:gd name="T91" fmla="*/ 2147483647 h 230"/>
              <a:gd name="T92" fmla="*/ 2147483647 w 396"/>
              <a:gd name="T93" fmla="*/ 2147483647 h 230"/>
              <a:gd name="T94" fmla="*/ 2147483647 w 396"/>
              <a:gd name="T95" fmla="*/ 2147483647 h 230"/>
              <a:gd name="T96" fmla="*/ 2147483647 w 396"/>
              <a:gd name="T97" fmla="*/ 2147483647 h 230"/>
              <a:gd name="T98" fmla="*/ 2147483647 w 396"/>
              <a:gd name="T99" fmla="*/ 2147483647 h 230"/>
              <a:gd name="T100" fmla="*/ 2147483647 w 396"/>
              <a:gd name="T101" fmla="*/ 2147483647 h 230"/>
              <a:gd name="T102" fmla="*/ 2147483647 w 396"/>
              <a:gd name="T103" fmla="*/ 0 h 230"/>
              <a:gd name="T104" fmla="*/ 2147483647 w 396"/>
              <a:gd name="T105" fmla="*/ 0 h 230"/>
              <a:gd name="T106" fmla="*/ 2147483647 w 396"/>
              <a:gd name="T107" fmla="*/ 0 h 230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w 396"/>
              <a:gd name="T163" fmla="*/ 0 h 230"/>
              <a:gd name="T164" fmla="*/ 396 w 396"/>
              <a:gd name="T165" fmla="*/ 230 h 230"/>
            </a:gdLst>
            <a:ahLst/>
            <a:cxnLst>
              <a:cxn ang="T108">
                <a:pos x="T0" y="T1"/>
              </a:cxn>
              <a:cxn ang="T109">
                <a:pos x="T2" y="T3"/>
              </a:cxn>
              <a:cxn ang="T110">
                <a:pos x="T4" y="T5"/>
              </a:cxn>
              <a:cxn ang="T111">
                <a:pos x="T6" y="T7"/>
              </a:cxn>
              <a:cxn ang="T112">
                <a:pos x="T8" y="T9"/>
              </a:cxn>
              <a:cxn ang="T113">
                <a:pos x="T10" y="T11"/>
              </a:cxn>
              <a:cxn ang="T114">
                <a:pos x="T12" y="T13"/>
              </a:cxn>
              <a:cxn ang="T115">
                <a:pos x="T14" y="T15"/>
              </a:cxn>
              <a:cxn ang="T116">
                <a:pos x="T16" y="T17"/>
              </a:cxn>
              <a:cxn ang="T117">
                <a:pos x="T18" y="T19"/>
              </a:cxn>
              <a:cxn ang="T118">
                <a:pos x="T20" y="T21"/>
              </a:cxn>
              <a:cxn ang="T119">
                <a:pos x="T22" y="T23"/>
              </a:cxn>
              <a:cxn ang="T120">
                <a:pos x="T24" y="T25"/>
              </a:cxn>
              <a:cxn ang="T121">
                <a:pos x="T26" y="T27"/>
              </a:cxn>
              <a:cxn ang="T122">
                <a:pos x="T28" y="T29"/>
              </a:cxn>
              <a:cxn ang="T123">
                <a:pos x="T30" y="T31"/>
              </a:cxn>
              <a:cxn ang="T124">
                <a:pos x="T32" y="T33"/>
              </a:cxn>
              <a:cxn ang="T125">
                <a:pos x="T34" y="T35"/>
              </a:cxn>
              <a:cxn ang="T126">
                <a:pos x="T36" y="T37"/>
              </a:cxn>
              <a:cxn ang="T127">
                <a:pos x="T38" y="T39"/>
              </a:cxn>
              <a:cxn ang="T128">
                <a:pos x="T40" y="T41"/>
              </a:cxn>
              <a:cxn ang="T129">
                <a:pos x="T42" y="T43"/>
              </a:cxn>
              <a:cxn ang="T130">
                <a:pos x="T44" y="T45"/>
              </a:cxn>
              <a:cxn ang="T131">
                <a:pos x="T46" y="T47"/>
              </a:cxn>
              <a:cxn ang="T132">
                <a:pos x="T48" y="T49"/>
              </a:cxn>
              <a:cxn ang="T133">
                <a:pos x="T50" y="T51"/>
              </a:cxn>
              <a:cxn ang="T134">
                <a:pos x="T52" y="T53"/>
              </a:cxn>
              <a:cxn ang="T135">
                <a:pos x="T54" y="T55"/>
              </a:cxn>
              <a:cxn ang="T136">
                <a:pos x="T56" y="T57"/>
              </a:cxn>
              <a:cxn ang="T137">
                <a:pos x="T58" y="T59"/>
              </a:cxn>
              <a:cxn ang="T138">
                <a:pos x="T60" y="T61"/>
              </a:cxn>
              <a:cxn ang="T139">
                <a:pos x="T62" y="T63"/>
              </a:cxn>
              <a:cxn ang="T140">
                <a:pos x="T64" y="T65"/>
              </a:cxn>
              <a:cxn ang="T141">
                <a:pos x="T66" y="T67"/>
              </a:cxn>
              <a:cxn ang="T142">
                <a:pos x="T68" y="T69"/>
              </a:cxn>
              <a:cxn ang="T143">
                <a:pos x="T70" y="T71"/>
              </a:cxn>
              <a:cxn ang="T144">
                <a:pos x="T72" y="T73"/>
              </a:cxn>
              <a:cxn ang="T145">
                <a:pos x="T74" y="T75"/>
              </a:cxn>
              <a:cxn ang="T146">
                <a:pos x="T76" y="T77"/>
              </a:cxn>
              <a:cxn ang="T147">
                <a:pos x="T78" y="T79"/>
              </a:cxn>
              <a:cxn ang="T148">
                <a:pos x="T80" y="T81"/>
              </a:cxn>
              <a:cxn ang="T149">
                <a:pos x="T82" y="T83"/>
              </a:cxn>
              <a:cxn ang="T150">
                <a:pos x="T84" y="T85"/>
              </a:cxn>
              <a:cxn ang="T151">
                <a:pos x="T86" y="T87"/>
              </a:cxn>
              <a:cxn ang="T152">
                <a:pos x="T88" y="T89"/>
              </a:cxn>
              <a:cxn ang="T153">
                <a:pos x="T90" y="T91"/>
              </a:cxn>
              <a:cxn ang="T154">
                <a:pos x="T92" y="T93"/>
              </a:cxn>
              <a:cxn ang="T155">
                <a:pos x="T94" y="T95"/>
              </a:cxn>
              <a:cxn ang="T156">
                <a:pos x="T96" y="T97"/>
              </a:cxn>
              <a:cxn ang="T157">
                <a:pos x="T98" y="T99"/>
              </a:cxn>
              <a:cxn ang="T158">
                <a:pos x="T100" y="T101"/>
              </a:cxn>
              <a:cxn ang="T159">
                <a:pos x="T102" y="T103"/>
              </a:cxn>
              <a:cxn ang="T160">
                <a:pos x="T104" y="T105"/>
              </a:cxn>
              <a:cxn ang="T161">
                <a:pos x="T106" y="T107"/>
              </a:cxn>
            </a:cxnLst>
            <a:rect l="T162" t="T163" r="T164" b="T165"/>
            <a:pathLst>
              <a:path w="396" h="230">
                <a:moveTo>
                  <a:pt x="337" y="0"/>
                </a:moveTo>
                <a:lnTo>
                  <a:pt x="345" y="1"/>
                </a:lnTo>
                <a:lnTo>
                  <a:pt x="353" y="2"/>
                </a:lnTo>
                <a:lnTo>
                  <a:pt x="360" y="5"/>
                </a:lnTo>
                <a:lnTo>
                  <a:pt x="366" y="8"/>
                </a:lnTo>
                <a:lnTo>
                  <a:pt x="372" y="12"/>
                </a:lnTo>
                <a:lnTo>
                  <a:pt x="378" y="17"/>
                </a:lnTo>
                <a:lnTo>
                  <a:pt x="383" y="22"/>
                </a:lnTo>
                <a:lnTo>
                  <a:pt x="387" y="29"/>
                </a:lnTo>
                <a:lnTo>
                  <a:pt x="390" y="35"/>
                </a:lnTo>
                <a:lnTo>
                  <a:pt x="393" y="42"/>
                </a:lnTo>
                <a:lnTo>
                  <a:pt x="394" y="50"/>
                </a:lnTo>
                <a:lnTo>
                  <a:pt x="395" y="57"/>
                </a:lnTo>
                <a:lnTo>
                  <a:pt x="395" y="172"/>
                </a:lnTo>
                <a:lnTo>
                  <a:pt x="394" y="179"/>
                </a:lnTo>
                <a:lnTo>
                  <a:pt x="393" y="187"/>
                </a:lnTo>
                <a:lnTo>
                  <a:pt x="390" y="194"/>
                </a:lnTo>
                <a:lnTo>
                  <a:pt x="387" y="200"/>
                </a:lnTo>
                <a:lnTo>
                  <a:pt x="383" y="207"/>
                </a:lnTo>
                <a:lnTo>
                  <a:pt x="378" y="212"/>
                </a:lnTo>
                <a:lnTo>
                  <a:pt x="372" y="217"/>
                </a:lnTo>
                <a:lnTo>
                  <a:pt x="366" y="221"/>
                </a:lnTo>
                <a:lnTo>
                  <a:pt x="360" y="224"/>
                </a:lnTo>
                <a:lnTo>
                  <a:pt x="353" y="227"/>
                </a:lnTo>
                <a:lnTo>
                  <a:pt x="345" y="228"/>
                </a:lnTo>
                <a:lnTo>
                  <a:pt x="337" y="229"/>
                </a:lnTo>
                <a:lnTo>
                  <a:pt x="57" y="229"/>
                </a:lnTo>
                <a:lnTo>
                  <a:pt x="49" y="228"/>
                </a:lnTo>
                <a:lnTo>
                  <a:pt x="41" y="227"/>
                </a:lnTo>
                <a:lnTo>
                  <a:pt x="34" y="224"/>
                </a:lnTo>
                <a:lnTo>
                  <a:pt x="28" y="221"/>
                </a:lnTo>
                <a:lnTo>
                  <a:pt x="22" y="217"/>
                </a:lnTo>
                <a:lnTo>
                  <a:pt x="16" y="212"/>
                </a:lnTo>
                <a:lnTo>
                  <a:pt x="11" y="207"/>
                </a:lnTo>
                <a:lnTo>
                  <a:pt x="7" y="200"/>
                </a:lnTo>
                <a:lnTo>
                  <a:pt x="4" y="194"/>
                </a:lnTo>
                <a:lnTo>
                  <a:pt x="2" y="187"/>
                </a:lnTo>
                <a:lnTo>
                  <a:pt x="0" y="179"/>
                </a:lnTo>
                <a:lnTo>
                  <a:pt x="0" y="172"/>
                </a:lnTo>
                <a:lnTo>
                  <a:pt x="0" y="57"/>
                </a:lnTo>
                <a:lnTo>
                  <a:pt x="0" y="50"/>
                </a:lnTo>
                <a:lnTo>
                  <a:pt x="2" y="42"/>
                </a:lnTo>
                <a:lnTo>
                  <a:pt x="4" y="35"/>
                </a:lnTo>
                <a:lnTo>
                  <a:pt x="7" y="29"/>
                </a:lnTo>
                <a:lnTo>
                  <a:pt x="11" y="22"/>
                </a:lnTo>
                <a:lnTo>
                  <a:pt x="16" y="17"/>
                </a:lnTo>
                <a:lnTo>
                  <a:pt x="22" y="12"/>
                </a:lnTo>
                <a:lnTo>
                  <a:pt x="28" y="8"/>
                </a:lnTo>
                <a:lnTo>
                  <a:pt x="34" y="5"/>
                </a:lnTo>
                <a:lnTo>
                  <a:pt x="41" y="2"/>
                </a:lnTo>
                <a:lnTo>
                  <a:pt x="49" y="1"/>
                </a:lnTo>
                <a:lnTo>
                  <a:pt x="57" y="0"/>
                </a:lnTo>
                <a:lnTo>
                  <a:pt x="337" y="0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0998" name="Rectangle 38"/>
          <p:cNvSpPr>
            <a:spLocks noChangeArrowheads="1"/>
          </p:cNvSpPr>
          <p:nvPr/>
        </p:nvSpPr>
        <p:spPr bwMode="auto">
          <a:xfrm>
            <a:off x="3286125" y="5091137"/>
            <a:ext cx="460375" cy="217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eaLnBrk="0" hangingPunct="0"/>
            <a:r>
              <a:rPr lang="en-US" sz="1200">
                <a:solidFill>
                  <a:srgbClr val="FFFFFF"/>
                </a:solidFill>
              </a:rPr>
              <a:t>VIIIa</a:t>
            </a:r>
          </a:p>
        </p:txBody>
      </p:sp>
      <p:sp>
        <p:nvSpPr>
          <p:cNvPr id="40999" name="Freeform 39"/>
          <p:cNvSpPr>
            <a:spLocks/>
          </p:cNvSpPr>
          <p:nvPr/>
        </p:nvSpPr>
        <p:spPr bwMode="auto">
          <a:xfrm>
            <a:off x="5965825" y="2800375"/>
            <a:ext cx="627062" cy="71437"/>
          </a:xfrm>
          <a:custGeom>
            <a:avLst/>
            <a:gdLst>
              <a:gd name="T0" fmla="*/ 2147483647 w 215"/>
              <a:gd name="T1" fmla="*/ 0 h 128"/>
              <a:gd name="T2" fmla="*/ 0 w 215"/>
              <a:gd name="T3" fmla="*/ 2147483647 h 128"/>
              <a:gd name="T4" fmla="*/ 0 60000 65536"/>
              <a:gd name="T5" fmla="*/ 0 60000 65536"/>
              <a:gd name="T6" fmla="*/ 0 w 215"/>
              <a:gd name="T7" fmla="*/ 0 h 128"/>
              <a:gd name="T8" fmla="*/ 215 w 215"/>
              <a:gd name="T9" fmla="*/ 128 h 128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215" h="128">
                <a:moveTo>
                  <a:pt x="214" y="0"/>
                </a:moveTo>
                <a:lnTo>
                  <a:pt x="0" y="127"/>
                </a:lnTo>
              </a:path>
            </a:pathLst>
          </a:custGeom>
          <a:noFill/>
          <a:ln w="25400" cap="rnd" cmpd="sng">
            <a:solidFill>
              <a:srgbClr val="FF0000"/>
            </a:solidFill>
            <a:prstDash val="solid"/>
            <a:round/>
            <a:headEnd type="none" w="sm" len="sm"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000" name="Freeform 40"/>
          <p:cNvSpPr>
            <a:spLocks/>
          </p:cNvSpPr>
          <p:nvPr/>
        </p:nvSpPr>
        <p:spPr bwMode="auto">
          <a:xfrm>
            <a:off x="6554787" y="1597050"/>
            <a:ext cx="474663" cy="1587"/>
          </a:xfrm>
          <a:custGeom>
            <a:avLst/>
            <a:gdLst>
              <a:gd name="T0" fmla="*/ 0 w 319"/>
              <a:gd name="T1" fmla="*/ 0 h 1"/>
              <a:gd name="T2" fmla="*/ 2147483647 w 319"/>
              <a:gd name="T3" fmla="*/ 0 h 1"/>
              <a:gd name="T4" fmla="*/ 0 60000 65536"/>
              <a:gd name="T5" fmla="*/ 0 60000 65536"/>
              <a:gd name="T6" fmla="*/ 0 w 319"/>
              <a:gd name="T7" fmla="*/ 0 h 1"/>
              <a:gd name="T8" fmla="*/ 319 w 319"/>
              <a:gd name="T9" fmla="*/ 1 h 1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319" h="1">
                <a:moveTo>
                  <a:pt x="0" y="0"/>
                </a:moveTo>
                <a:lnTo>
                  <a:pt x="318" y="0"/>
                </a:lnTo>
              </a:path>
            </a:pathLst>
          </a:custGeom>
          <a:noFill/>
          <a:ln w="25400" cap="rnd" cmpd="sng">
            <a:solidFill>
              <a:schemeClr val="folHlink"/>
            </a:solidFill>
            <a:prstDash val="solid"/>
            <a:round/>
            <a:headEnd type="none" w="sm" len="sm"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001" name="Freeform 41"/>
          <p:cNvSpPr>
            <a:spLocks/>
          </p:cNvSpPr>
          <p:nvPr/>
        </p:nvSpPr>
        <p:spPr bwMode="auto">
          <a:xfrm>
            <a:off x="6202362" y="1639912"/>
            <a:ext cx="485775" cy="650875"/>
          </a:xfrm>
          <a:custGeom>
            <a:avLst/>
            <a:gdLst>
              <a:gd name="T0" fmla="*/ 0 w 326"/>
              <a:gd name="T1" fmla="*/ 2147483647 h 437"/>
              <a:gd name="T2" fmla="*/ 2147483647 w 326"/>
              <a:gd name="T3" fmla="*/ 0 h 437"/>
              <a:gd name="T4" fmla="*/ 0 60000 65536"/>
              <a:gd name="T5" fmla="*/ 0 60000 65536"/>
              <a:gd name="T6" fmla="*/ 0 w 326"/>
              <a:gd name="T7" fmla="*/ 0 h 437"/>
              <a:gd name="T8" fmla="*/ 326 w 326"/>
              <a:gd name="T9" fmla="*/ 437 h 437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326" h="437">
                <a:moveTo>
                  <a:pt x="0" y="436"/>
                </a:moveTo>
                <a:lnTo>
                  <a:pt x="325" y="0"/>
                </a:lnTo>
              </a:path>
            </a:pathLst>
          </a:custGeom>
          <a:noFill/>
          <a:ln w="25400" cap="rnd" cmpd="sng">
            <a:solidFill>
              <a:schemeClr val="folHlink"/>
            </a:solidFill>
            <a:prstDash val="solid"/>
            <a:round/>
            <a:headEnd type="none" w="sm" len="sm"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002" name="Freeform 42"/>
          <p:cNvSpPr>
            <a:spLocks/>
          </p:cNvSpPr>
          <p:nvPr/>
        </p:nvSpPr>
        <p:spPr bwMode="auto">
          <a:xfrm>
            <a:off x="6346825" y="2371750"/>
            <a:ext cx="1147762" cy="42862"/>
          </a:xfrm>
          <a:custGeom>
            <a:avLst/>
            <a:gdLst>
              <a:gd name="T0" fmla="*/ 0 w 770"/>
              <a:gd name="T1" fmla="*/ 0 h 29"/>
              <a:gd name="T2" fmla="*/ 2147483647 w 770"/>
              <a:gd name="T3" fmla="*/ 2147483647 h 29"/>
              <a:gd name="T4" fmla="*/ 0 60000 65536"/>
              <a:gd name="T5" fmla="*/ 0 60000 65536"/>
              <a:gd name="T6" fmla="*/ 0 w 770"/>
              <a:gd name="T7" fmla="*/ 0 h 29"/>
              <a:gd name="T8" fmla="*/ 770 w 770"/>
              <a:gd name="T9" fmla="*/ 29 h 29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770" h="29">
                <a:moveTo>
                  <a:pt x="0" y="0"/>
                </a:moveTo>
                <a:lnTo>
                  <a:pt x="769" y="28"/>
                </a:lnTo>
              </a:path>
            </a:pathLst>
          </a:custGeom>
          <a:noFill/>
          <a:ln w="25400" cap="rnd" cmpd="sng">
            <a:solidFill>
              <a:schemeClr val="folHlink"/>
            </a:solidFill>
            <a:prstDash val="solid"/>
            <a:round/>
            <a:headEnd type="none" w="sm" len="sm"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003" name="Freeform 43"/>
          <p:cNvSpPr>
            <a:spLocks/>
          </p:cNvSpPr>
          <p:nvPr/>
        </p:nvSpPr>
        <p:spPr bwMode="auto">
          <a:xfrm>
            <a:off x="5821362" y="2486050"/>
            <a:ext cx="238125" cy="381000"/>
          </a:xfrm>
          <a:custGeom>
            <a:avLst/>
            <a:gdLst>
              <a:gd name="T0" fmla="*/ 2147483647 w 160"/>
              <a:gd name="T1" fmla="*/ 0 h 256"/>
              <a:gd name="T2" fmla="*/ 0 w 160"/>
              <a:gd name="T3" fmla="*/ 2147483647 h 256"/>
              <a:gd name="T4" fmla="*/ 0 60000 65536"/>
              <a:gd name="T5" fmla="*/ 0 60000 65536"/>
              <a:gd name="T6" fmla="*/ 0 w 160"/>
              <a:gd name="T7" fmla="*/ 0 h 256"/>
              <a:gd name="T8" fmla="*/ 160 w 160"/>
              <a:gd name="T9" fmla="*/ 256 h 25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60" h="256">
                <a:moveTo>
                  <a:pt x="159" y="0"/>
                </a:moveTo>
                <a:lnTo>
                  <a:pt x="0" y="255"/>
                </a:lnTo>
              </a:path>
            </a:pathLst>
          </a:custGeom>
          <a:noFill/>
          <a:ln w="25400" cap="rnd" cmpd="sng">
            <a:solidFill>
              <a:schemeClr val="folHlink"/>
            </a:solidFill>
            <a:prstDash val="solid"/>
            <a:round/>
            <a:headEnd type="none" w="sm" len="sm"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004" name="Rectangle 44"/>
          <p:cNvSpPr>
            <a:spLocks noChangeArrowheads="1"/>
          </p:cNvSpPr>
          <p:nvPr/>
        </p:nvSpPr>
        <p:spPr bwMode="auto">
          <a:xfrm>
            <a:off x="1111250" y="2884512"/>
            <a:ext cx="3422650" cy="311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 eaLnBrk="0" hangingPunct="0"/>
            <a:r>
              <a:rPr lang="en-US" sz="2000" dirty="0">
                <a:solidFill>
                  <a:srgbClr val="000000"/>
                </a:solidFill>
              </a:rPr>
              <a:t>Tissue </a:t>
            </a:r>
            <a:r>
              <a:rPr lang="en-US" sz="2000" dirty="0" smtClean="0">
                <a:solidFill>
                  <a:srgbClr val="000000"/>
                </a:solidFill>
              </a:rPr>
              <a:t>Factor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smtClean="0">
                <a:solidFill>
                  <a:srgbClr val="000000"/>
                </a:solidFill>
              </a:rPr>
              <a:t>coated surfaces</a:t>
            </a:r>
            <a:endParaRPr lang="en-US" sz="2000" dirty="0">
              <a:solidFill>
                <a:srgbClr val="000000"/>
              </a:solidFill>
            </a:endParaRPr>
          </a:p>
        </p:txBody>
      </p:sp>
      <p:sp>
        <p:nvSpPr>
          <p:cNvPr id="41005" name="Oval 45"/>
          <p:cNvSpPr>
            <a:spLocks noChangeArrowheads="1"/>
          </p:cNvSpPr>
          <p:nvPr/>
        </p:nvSpPr>
        <p:spPr bwMode="auto">
          <a:xfrm>
            <a:off x="6470650" y="2511450"/>
            <a:ext cx="719137" cy="647700"/>
          </a:xfrm>
          <a:prstGeom prst="ellipse">
            <a:avLst/>
          </a:prstGeom>
          <a:solidFill>
            <a:srgbClr val="C8C8C8"/>
          </a:solidFill>
          <a:ln w="2540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41006" name="Rectangle 46"/>
          <p:cNvSpPr>
            <a:spLocks noChangeArrowheads="1"/>
          </p:cNvSpPr>
          <p:nvPr/>
        </p:nvSpPr>
        <p:spPr bwMode="auto">
          <a:xfrm>
            <a:off x="6091237" y="3233762"/>
            <a:ext cx="522288" cy="430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eaLnBrk="0" hangingPunct="0"/>
            <a:r>
              <a:rPr lang="en-US" sz="1600">
                <a:solidFill>
                  <a:srgbClr val="A040FF"/>
                </a:solidFill>
              </a:rPr>
              <a:t>Va</a:t>
            </a:r>
          </a:p>
          <a:p>
            <a:pPr eaLnBrk="0" hangingPunct="0"/>
            <a:r>
              <a:rPr lang="en-US" sz="1600">
                <a:solidFill>
                  <a:srgbClr val="A040FF"/>
                </a:solidFill>
              </a:rPr>
              <a:t>VIIIa</a:t>
            </a:r>
          </a:p>
        </p:txBody>
      </p:sp>
      <p:sp>
        <p:nvSpPr>
          <p:cNvPr id="41007" name="Rectangle 47"/>
          <p:cNvSpPr>
            <a:spLocks noChangeArrowheads="1"/>
          </p:cNvSpPr>
          <p:nvPr/>
        </p:nvSpPr>
        <p:spPr bwMode="auto">
          <a:xfrm>
            <a:off x="6613525" y="2655912"/>
            <a:ext cx="385762" cy="263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 eaLnBrk="0" hangingPunct="0"/>
            <a:r>
              <a:rPr lang="en-US" sz="1400">
                <a:solidFill>
                  <a:srgbClr val="000000"/>
                </a:solidFill>
              </a:rPr>
              <a:t>V VIII</a:t>
            </a:r>
          </a:p>
        </p:txBody>
      </p:sp>
      <p:sp>
        <p:nvSpPr>
          <p:cNvPr id="41008" name="Freeform 48"/>
          <p:cNvSpPr>
            <a:spLocks/>
          </p:cNvSpPr>
          <p:nvPr/>
        </p:nvSpPr>
        <p:spPr bwMode="auto">
          <a:xfrm>
            <a:off x="5843587" y="2978175"/>
            <a:ext cx="228600" cy="290512"/>
          </a:xfrm>
          <a:custGeom>
            <a:avLst/>
            <a:gdLst>
              <a:gd name="T0" fmla="*/ 0 w 153"/>
              <a:gd name="T1" fmla="*/ 0 h 195"/>
              <a:gd name="T2" fmla="*/ 2147483647 w 153"/>
              <a:gd name="T3" fmla="*/ 2147483647 h 195"/>
              <a:gd name="T4" fmla="*/ 0 60000 65536"/>
              <a:gd name="T5" fmla="*/ 0 60000 65536"/>
              <a:gd name="T6" fmla="*/ 0 w 153"/>
              <a:gd name="T7" fmla="*/ 0 h 195"/>
              <a:gd name="T8" fmla="*/ 153 w 153"/>
              <a:gd name="T9" fmla="*/ 195 h 195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53" h="195">
                <a:moveTo>
                  <a:pt x="0" y="0"/>
                </a:moveTo>
                <a:lnTo>
                  <a:pt x="152" y="194"/>
                </a:lnTo>
              </a:path>
            </a:pathLst>
          </a:custGeom>
          <a:noFill/>
          <a:ln w="25400" cap="rnd" cmpd="sng">
            <a:solidFill>
              <a:schemeClr val="folHlink"/>
            </a:solidFill>
            <a:prstDash val="solid"/>
            <a:round/>
            <a:headEnd type="none" w="sm" len="sm"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009" name="Rectangle 49"/>
          <p:cNvSpPr>
            <a:spLocks noChangeArrowheads="1"/>
          </p:cNvSpPr>
          <p:nvPr/>
        </p:nvSpPr>
        <p:spPr bwMode="auto">
          <a:xfrm>
            <a:off x="6973887" y="3303612"/>
            <a:ext cx="1108075" cy="311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eaLnBrk="0" hangingPunct="0"/>
            <a:r>
              <a:rPr lang="en-US"/>
              <a:t>Platelet</a:t>
            </a:r>
          </a:p>
        </p:txBody>
      </p:sp>
      <p:sp>
        <p:nvSpPr>
          <p:cNvPr id="41010" name="Rectangle 50"/>
          <p:cNvSpPr>
            <a:spLocks noChangeArrowheads="1"/>
          </p:cNvSpPr>
          <p:nvPr/>
        </p:nvSpPr>
        <p:spPr bwMode="auto">
          <a:xfrm>
            <a:off x="2814637" y="5584850"/>
            <a:ext cx="2259013" cy="263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 eaLnBrk="0" hangingPunct="0"/>
            <a:r>
              <a:rPr lang="en-US">
                <a:solidFill>
                  <a:srgbClr val="000000"/>
                </a:solidFill>
              </a:rPr>
              <a:t>Activated Platelet</a:t>
            </a:r>
          </a:p>
        </p:txBody>
      </p:sp>
      <p:sp>
        <p:nvSpPr>
          <p:cNvPr id="86067" name="Rectangle 51"/>
          <p:cNvSpPr>
            <a:spLocks noGrp="1" noChangeArrowheads="1"/>
          </p:cNvSpPr>
          <p:nvPr>
            <p:ph type="title"/>
          </p:nvPr>
        </p:nvSpPr>
        <p:spPr>
          <a:xfrm>
            <a:off x="0" y="144714"/>
            <a:ext cx="9144000" cy="754677"/>
          </a:xfrm>
        </p:spPr>
        <p:txBody>
          <a:bodyPr/>
          <a:lstStyle/>
          <a:p>
            <a:r>
              <a:rPr lang="en-US" sz="4400" dirty="0"/>
              <a:t>Cell-based model - </a:t>
            </a:r>
            <a:r>
              <a:rPr lang="en-US" sz="4400" dirty="0" smtClean="0"/>
              <a:t>Amplification</a:t>
            </a:r>
            <a:endParaRPr lang="en-US" sz="4400" dirty="0"/>
          </a:p>
        </p:txBody>
      </p:sp>
      <p:sp>
        <p:nvSpPr>
          <p:cNvPr id="41012" name="Freeform 52"/>
          <p:cNvSpPr>
            <a:spLocks/>
          </p:cNvSpPr>
          <p:nvPr/>
        </p:nvSpPr>
        <p:spPr bwMode="auto">
          <a:xfrm>
            <a:off x="3579812" y="2093937"/>
            <a:ext cx="588963" cy="198438"/>
          </a:xfrm>
          <a:custGeom>
            <a:avLst/>
            <a:gdLst>
              <a:gd name="T0" fmla="*/ 0 w 396"/>
              <a:gd name="T1" fmla="*/ 2147483647 h 133"/>
              <a:gd name="T2" fmla="*/ 2147483647 w 396"/>
              <a:gd name="T3" fmla="*/ 2147483647 h 133"/>
              <a:gd name="T4" fmla="*/ 2147483647 w 396"/>
              <a:gd name="T5" fmla="*/ 2147483647 h 133"/>
              <a:gd name="T6" fmla="*/ 2147483647 w 396"/>
              <a:gd name="T7" fmla="*/ 2147483647 h 133"/>
              <a:gd name="T8" fmla="*/ 2147483647 w 396"/>
              <a:gd name="T9" fmla="*/ 2147483647 h 133"/>
              <a:gd name="T10" fmla="*/ 2147483647 w 396"/>
              <a:gd name="T11" fmla="*/ 2147483647 h 133"/>
              <a:gd name="T12" fmla="*/ 2147483647 w 396"/>
              <a:gd name="T13" fmla="*/ 2147483647 h 133"/>
              <a:gd name="T14" fmla="*/ 2147483647 w 396"/>
              <a:gd name="T15" fmla="*/ 2147483647 h 133"/>
              <a:gd name="T16" fmla="*/ 2147483647 w 396"/>
              <a:gd name="T17" fmla="*/ 2147483647 h 133"/>
              <a:gd name="T18" fmla="*/ 2147483647 w 396"/>
              <a:gd name="T19" fmla="*/ 0 h 133"/>
              <a:gd name="T20" fmla="*/ 2147483647 w 396"/>
              <a:gd name="T21" fmla="*/ 0 h 133"/>
              <a:gd name="T22" fmla="*/ 2147483647 w 396"/>
              <a:gd name="T23" fmla="*/ 0 h 133"/>
              <a:gd name="T24" fmla="*/ 2147483647 w 396"/>
              <a:gd name="T25" fmla="*/ 0 h 133"/>
              <a:gd name="T26" fmla="*/ 2147483647 w 396"/>
              <a:gd name="T27" fmla="*/ 2147483647 h 133"/>
              <a:gd name="T28" fmla="*/ 2147483647 w 396"/>
              <a:gd name="T29" fmla="*/ 2147483647 h 133"/>
              <a:gd name="T30" fmla="*/ 2147483647 w 396"/>
              <a:gd name="T31" fmla="*/ 2147483647 h 133"/>
              <a:gd name="T32" fmla="*/ 2147483647 w 396"/>
              <a:gd name="T33" fmla="*/ 2147483647 h 133"/>
              <a:gd name="T34" fmla="*/ 2147483647 w 396"/>
              <a:gd name="T35" fmla="*/ 2147483647 h 133"/>
              <a:gd name="T36" fmla="*/ 2147483647 w 396"/>
              <a:gd name="T37" fmla="*/ 2147483647 h 133"/>
              <a:gd name="T38" fmla="*/ 2147483647 w 396"/>
              <a:gd name="T39" fmla="*/ 2147483647 h 133"/>
              <a:gd name="T40" fmla="*/ 2147483647 w 396"/>
              <a:gd name="T41" fmla="*/ 2147483647 h 133"/>
              <a:gd name="T42" fmla="*/ 2147483647 w 396"/>
              <a:gd name="T43" fmla="*/ 2147483647 h 133"/>
              <a:gd name="T44" fmla="*/ 2147483647 w 396"/>
              <a:gd name="T45" fmla="*/ 2147483647 h 133"/>
              <a:gd name="T46" fmla="*/ 2147483647 w 396"/>
              <a:gd name="T47" fmla="*/ 2147483647 h 133"/>
              <a:gd name="T48" fmla="*/ 2147483647 w 396"/>
              <a:gd name="T49" fmla="*/ 2147483647 h 133"/>
              <a:gd name="T50" fmla="*/ 2147483647 w 396"/>
              <a:gd name="T51" fmla="*/ 2147483647 h 133"/>
              <a:gd name="T52" fmla="*/ 2147483647 w 396"/>
              <a:gd name="T53" fmla="*/ 2147483647 h 133"/>
              <a:gd name="T54" fmla="*/ 2147483647 w 396"/>
              <a:gd name="T55" fmla="*/ 2147483647 h 133"/>
              <a:gd name="T56" fmla="*/ 2147483647 w 396"/>
              <a:gd name="T57" fmla="*/ 2147483647 h 133"/>
              <a:gd name="T58" fmla="*/ 2147483647 w 396"/>
              <a:gd name="T59" fmla="*/ 2147483647 h 133"/>
              <a:gd name="T60" fmla="*/ 2147483647 w 396"/>
              <a:gd name="T61" fmla="*/ 2147483647 h 133"/>
              <a:gd name="T62" fmla="*/ 2147483647 w 396"/>
              <a:gd name="T63" fmla="*/ 2147483647 h 133"/>
              <a:gd name="T64" fmla="*/ 2147483647 w 396"/>
              <a:gd name="T65" fmla="*/ 2147483647 h 133"/>
              <a:gd name="T66" fmla="*/ 2147483647 w 396"/>
              <a:gd name="T67" fmla="*/ 2147483647 h 133"/>
              <a:gd name="T68" fmla="*/ 2147483647 w 396"/>
              <a:gd name="T69" fmla="*/ 2147483647 h 133"/>
              <a:gd name="T70" fmla="*/ 2147483647 w 396"/>
              <a:gd name="T71" fmla="*/ 2147483647 h 133"/>
              <a:gd name="T72" fmla="*/ 2147483647 w 396"/>
              <a:gd name="T73" fmla="*/ 2147483647 h 133"/>
              <a:gd name="T74" fmla="*/ 2147483647 w 396"/>
              <a:gd name="T75" fmla="*/ 2147483647 h 133"/>
              <a:gd name="T76" fmla="*/ 2147483647 w 396"/>
              <a:gd name="T77" fmla="*/ 2147483647 h 133"/>
              <a:gd name="T78" fmla="*/ 2147483647 w 396"/>
              <a:gd name="T79" fmla="*/ 2147483647 h 133"/>
              <a:gd name="T80" fmla="*/ 2147483647 w 396"/>
              <a:gd name="T81" fmla="*/ 2147483647 h 133"/>
              <a:gd name="T82" fmla="*/ 2147483647 w 396"/>
              <a:gd name="T83" fmla="*/ 2147483647 h 133"/>
              <a:gd name="T84" fmla="*/ 2147483647 w 396"/>
              <a:gd name="T85" fmla="*/ 2147483647 h 133"/>
              <a:gd name="T86" fmla="*/ 0 w 396"/>
              <a:gd name="T87" fmla="*/ 2147483647 h 133"/>
              <a:gd name="T88" fmla="*/ 0 w 396"/>
              <a:gd name="T89" fmla="*/ 2147483647 h 133"/>
              <a:gd name="T90" fmla="*/ 0 w 396"/>
              <a:gd name="T91" fmla="*/ 2147483647 h 133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w 396"/>
              <a:gd name="T139" fmla="*/ 0 h 133"/>
              <a:gd name="T140" fmla="*/ 396 w 396"/>
              <a:gd name="T141" fmla="*/ 133 h 133"/>
            </a:gdLst>
            <a:ahLst/>
            <a:cxnLst>
              <a:cxn ang="T92">
                <a:pos x="T0" y="T1"/>
              </a:cxn>
              <a:cxn ang="T93">
                <a:pos x="T2" y="T3"/>
              </a:cxn>
              <a:cxn ang="T94">
                <a:pos x="T4" y="T5"/>
              </a:cxn>
              <a:cxn ang="T95">
                <a:pos x="T6" y="T7"/>
              </a:cxn>
              <a:cxn ang="T96">
                <a:pos x="T8" y="T9"/>
              </a:cxn>
              <a:cxn ang="T97">
                <a:pos x="T10" y="T11"/>
              </a:cxn>
              <a:cxn ang="T98">
                <a:pos x="T12" y="T13"/>
              </a:cxn>
              <a:cxn ang="T99">
                <a:pos x="T14" y="T15"/>
              </a:cxn>
              <a:cxn ang="T100">
                <a:pos x="T16" y="T17"/>
              </a:cxn>
              <a:cxn ang="T101">
                <a:pos x="T18" y="T19"/>
              </a:cxn>
              <a:cxn ang="T102">
                <a:pos x="T20" y="T21"/>
              </a:cxn>
              <a:cxn ang="T103">
                <a:pos x="T22" y="T23"/>
              </a:cxn>
              <a:cxn ang="T104">
                <a:pos x="T24" y="T25"/>
              </a:cxn>
              <a:cxn ang="T105">
                <a:pos x="T26" y="T27"/>
              </a:cxn>
              <a:cxn ang="T106">
                <a:pos x="T28" y="T29"/>
              </a:cxn>
              <a:cxn ang="T107">
                <a:pos x="T30" y="T31"/>
              </a:cxn>
              <a:cxn ang="T108">
                <a:pos x="T32" y="T33"/>
              </a:cxn>
              <a:cxn ang="T109">
                <a:pos x="T34" y="T35"/>
              </a:cxn>
              <a:cxn ang="T110">
                <a:pos x="T36" y="T37"/>
              </a:cxn>
              <a:cxn ang="T111">
                <a:pos x="T38" y="T39"/>
              </a:cxn>
              <a:cxn ang="T112">
                <a:pos x="T40" y="T41"/>
              </a:cxn>
              <a:cxn ang="T113">
                <a:pos x="T42" y="T43"/>
              </a:cxn>
              <a:cxn ang="T114">
                <a:pos x="T44" y="T45"/>
              </a:cxn>
              <a:cxn ang="T115">
                <a:pos x="T46" y="T47"/>
              </a:cxn>
              <a:cxn ang="T116">
                <a:pos x="T48" y="T49"/>
              </a:cxn>
              <a:cxn ang="T117">
                <a:pos x="T50" y="T51"/>
              </a:cxn>
              <a:cxn ang="T118">
                <a:pos x="T52" y="T53"/>
              </a:cxn>
              <a:cxn ang="T119">
                <a:pos x="T54" y="T55"/>
              </a:cxn>
              <a:cxn ang="T120">
                <a:pos x="T56" y="T57"/>
              </a:cxn>
              <a:cxn ang="T121">
                <a:pos x="T58" y="T59"/>
              </a:cxn>
              <a:cxn ang="T122">
                <a:pos x="T60" y="T61"/>
              </a:cxn>
              <a:cxn ang="T123">
                <a:pos x="T62" y="T63"/>
              </a:cxn>
              <a:cxn ang="T124">
                <a:pos x="T64" y="T65"/>
              </a:cxn>
              <a:cxn ang="T125">
                <a:pos x="T66" y="T67"/>
              </a:cxn>
              <a:cxn ang="T126">
                <a:pos x="T68" y="T69"/>
              </a:cxn>
              <a:cxn ang="T127">
                <a:pos x="T70" y="T71"/>
              </a:cxn>
              <a:cxn ang="T128">
                <a:pos x="T72" y="T73"/>
              </a:cxn>
              <a:cxn ang="T129">
                <a:pos x="T74" y="T75"/>
              </a:cxn>
              <a:cxn ang="T130">
                <a:pos x="T76" y="T77"/>
              </a:cxn>
              <a:cxn ang="T131">
                <a:pos x="T78" y="T79"/>
              </a:cxn>
              <a:cxn ang="T132">
                <a:pos x="T80" y="T81"/>
              </a:cxn>
              <a:cxn ang="T133">
                <a:pos x="T82" y="T83"/>
              </a:cxn>
              <a:cxn ang="T134">
                <a:pos x="T84" y="T85"/>
              </a:cxn>
              <a:cxn ang="T135">
                <a:pos x="T86" y="T87"/>
              </a:cxn>
              <a:cxn ang="T136">
                <a:pos x="T88" y="T89"/>
              </a:cxn>
              <a:cxn ang="T137">
                <a:pos x="T90" y="T91"/>
              </a:cxn>
            </a:cxnLst>
            <a:rect l="T138" t="T139" r="T140" b="T141"/>
            <a:pathLst>
              <a:path w="396" h="133">
                <a:moveTo>
                  <a:pt x="0" y="33"/>
                </a:moveTo>
                <a:lnTo>
                  <a:pt x="1" y="27"/>
                </a:lnTo>
                <a:lnTo>
                  <a:pt x="3" y="22"/>
                </a:lnTo>
                <a:lnTo>
                  <a:pt x="6" y="18"/>
                </a:lnTo>
                <a:lnTo>
                  <a:pt x="11" y="13"/>
                </a:lnTo>
                <a:lnTo>
                  <a:pt x="17" y="9"/>
                </a:lnTo>
                <a:lnTo>
                  <a:pt x="23" y="6"/>
                </a:lnTo>
                <a:lnTo>
                  <a:pt x="31" y="3"/>
                </a:lnTo>
                <a:lnTo>
                  <a:pt x="39" y="1"/>
                </a:lnTo>
                <a:lnTo>
                  <a:pt x="48" y="0"/>
                </a:lnTo>
                <a:lnTo>
                  <a:pt x="57" y="0"/>
                </a:lnTo>
                <a:lnTo>
                  <a:pt x="338" y="0"/>
                </a:lnTo>
                <a:lnTo>
                  <a:pt x="347" y="0"/>
                </a:lnTo>
                <a:lnTo>
                  <a:pt x="356" y="1"/>
                </a:lnTo>
                <a:lnTo>
                  <a:pt x="364" y="3"/>
                </a:lnTo>
                <a:lnTo>
                  <a:pt x="372" y="6"/>
                </a:lnTo>
                <a:lnTo>
                  <a:pt x="378" y="9"/>
                </a:lnTo>
                <a:lnTo>
                  <a:pt x="384" y="13"/>
                </a:lnTo>
                <a:lnTo>
                  <a:pt x="389" y="18"/>
                </a:lnTo>
                <a:lnTo>
                  <a:pt x="392" y="22"/>
                </a:lnTo>
                <a:lnTo>
                  <a:pt x="394" y="27"/>
                </a:lnTo>
                <a:lnTo>
                  <a:pt x="395" y="33"/>
                </a:lnTo>
                <a:lnTo>
                  <a:pt x="395" y="99"/>
                </a:lnTo>
                <a:lnTo>
                  <a:pt x="394" y="104"/>
                </a:lnTo>
                <a:lnTo>
                  <a:pt x="392" y="109"/>
                </a:lnTo>
                <a:lnTo>
                  <a:pt x="389" y="114"/>
                </a:lnTo>
                <a:lnTo>
                  <a:pt x="384" y="119"/>
                </a:lnTo>
                <a:lnTo>
                  <a:pt x="378" y="122"/>
                </a:lnTo>
                <a:lnTo>
                  <a:pt x="372" y="126"/>
                </a:lnTo>
                <a:lnTo>
                  <a:pt x="364" y="128"/>
                </a:lnTo>
                <a:lnTo>
                  <a:pt x="356" y="130"/>
                </a:lnTo>
                <a:lnTo>
                  <a:pt x="347" y="132"/>
                </a:lnTo>
                <a:lnTo>
                  <a:pt x="338" y="132"/>
                </a:lnTo>
                <a:lnTo>
                  <a:pt x="57" y="132"/>
                </a:lnTo>
                <a:lnTo>
                  <a:pt x="48" y="132"/>
                </a:lnTo>
                <a:lnTo>
                  <a:pt x="39" y="130"/>
                </a:lnTo>
                <a:lnTo>
                  <a:pt x="31" y="128"/>
                </a:lnTo>
                <a:lnTo>
                  <a:pt x="23" y="126"/>
                </a:lnTo>
                <a:lnTo>
                  <a:pt x="17" y="122"/>
                </a:lnTo>
                <a:lnTo>
                  <a:pt x="11" y="119"/>
                </a:lnTo>
                <a:lnTo>
                  <a:pt x="6" y="114"/>
                </a:lnTo>
                <a:lnTo>
                  <a:pt x="3" y="109"/>
                </a:lnTo>
                <a:lnTo>
                  <a:pt x="1" y="104"/>
                </a:lnTo>
                <a:lnTo>
                  <a:pt x="0" y="99"/>
                </a:lnTo>
                <a:lnTo>
                  <a:pt x="0" y="33"/>
                </a:lnTo>
              </a:path>
            </a:pathLst>
          </a:custGeom>
          <a:solidFill>
            <a:srgbClr val="DDDDDD"/>
          </a:solidFill>
          <a:ln w="12700" cap="rnd" cmpd="sng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GB"/>
          </a:p>
        </p:txBody>
      </p:sp>
      <p:sp>
        <p:nvSpPr>
          <p:cNvPr id="41013" name="Text Box 53"/>
          <p:cNvSpPr txBox="1">
            <a:spLocks noChangeArrowheads="1"/>
          </p:cNvSpPr>
          <p:nvPr/>
        </p:nvSpPr>
        <p:spPr bwMode="auto">
          <a:xfrm>
            <a:off x="1933575" y="4600600"/>
            <a:ext cx="12985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sz="1200"/>
              <a:t>Will become</a:t>
            </a:r>
          </a:p>
          <a:p>
            <a:pPr algn="ctr" eaLnBrk="1" hangingPunct="1"/>
            <a:r>
              <a:rPr lang="en-US" sz="1200"/>
              <a:t>Tenase complex</a:t>
            </a:r>
          </a:p>
        </p:txBody>
      </p:sp>
      <p:sp>
        <p:nvSpPr>
          <p:cNvPr id="41014" name="Text Box 54"/>
          <p:cNvSpPr txBox="1">
            <a:spLocks noChangeArrowheads="1"/>
          </p:cNvSpPr>
          <p:nvPr/>
        </p:nvSpPr>
        <p:spPr bwMode="auto">
          <a:xfrm>
            <a:off x="4310062" y="4456137"/>
            <a:ext cx="18637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sz="1200"/>
              <a:t>Will become</a:t>
            </a:r>
          </a:p>
          <a:p>
            <a:pPr algn="ctr" eaLnBrk="1" hangingPunct="1"/>
            <a:r>
              <a:rPr lang="en-US" sz="1200"/>
              <a:t>Prothrombinase complex</a:t>
            </a:r>
          </a:p>
        </p:txBody>
      </p:sp>
      <p:sp>
        <p:nvSpPr>
          <p:cNvPr id="41015" name="Rectangle 55"/>
          <p:cNvSpPr>
            <a:spLocks noChangeArrowheads="1"/>
          </p:cNvSpPr>
          <p:nvPr/>
        </p:nvSpPr>
        <p:spPr bwMode="auto">
          <a:xfrm>
            <a:off x="6253162" y="2871812"/>
            <a:ext cx="227013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>
                <a:solidFill>
                  <a:srgbClr val="000000"/>
                </a:solidFill>
                <a:latin typeface="Symbol" pitchFamily="18" charset="2"/>
              </a:rPr>
              <a:t>a</a:t>
            </a:r>
          </a:p>
        </p:txBody>
      </p:sp>
      <p:sp>
        <p:nvSpPr>
          <p:cNvPr id="41016" name="Text Box 56"/>
          <p:cNvSpPr txBox="1">
            <a:spLocks noChangeArrowheads="1"/>
          </p:cNvSpPr>
          <p:nvPr/>
        </p:nvSpPr>
        <p:spPr bwMode="auto">
          <a:xfrm>
            <a:off x="3228975" y="4743475"/>
            <a:ext cx="430212" cy="214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800">
                <a:solidFill>
                  <a:srgbClr val="FFFF00"/>
                </a:solidFill>
              </a:rPr>
              <a:t>Ca2+</a:t>
            </a:r>
          </a:p>
        </p:txBody>
      </p:sp>
      <p:sp>
        <p:nvSpPr>
          <p:cNvPr id="41017" name="Text Box 57"/>
          <p:cNvSpPr txBox="1">
            <a:spLocks noChangeArrowheads="1"/>
          </p:cNvSpPr>
          <p:nvPr/>
        </p:nvSpPr>
        <p:spPr bwMode="auto">
          <a:xfrm>
            <a:off x="4452937" y="4889525"/>
            <a:ext cx="430213" cy="214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800">
                <a:solidFill>
                  <a:srgbClr val="FFFF00"/>
                </a:solidFill>
              </a:rPr>
              <a:t>Ca2+</a:t>
            </a:r>
          </a:p>
        </p:txBody>
      </p:sp>
      <p:sp>
        <p:nvSpPr>
          <p:cNvPr id="41018" name="Rectangle 58"/>
          <p:cNvSpPr>
            <a:spLocks noChangeArrowheads="1"/>
          </p:cNvSpPr>
          <p:nvPr/>
        </p:nvSpPr>
        <p:spPr bwMode="auto">
          <a:xfrm>
            <a:off x="6829425" y="5032400"/>
            <a:ext cx="1108075" cy="311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eaLnBrk="0" hangingPunct="0"/>
            <a:r>
              <a:rPr lang="en-US"/>
              <a:t>Activation</a:t>
            </a:r>
          </a:p>
        </p:txBody>
      </p:sp>
      <p:sp>
        <p:nvSpPr>
          <p:cNvPr id="59" name="Rectangle 58"/>
          <p:cNvSpPr>
            <a:spLocks noChangeArrowheads="1"/>
          </p:cNvSpPr>
          <p:nvPr/>
        </p:nvSpPr>
        <p:spPr bwMode="auto">
          <a:xfrm>
            <a:off x="108000" y="6454800"/>
            <a:ext cx="6418262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n-GB" sz="1200" dirty="0">
                <a:latin typeface="Candara"/>
                <a:cs typeface="Candara"/>
              </a:rPr>
              <a:t>Adapted from Hoffman M et al. Blood </a:t>
            </a:r>
            <a:r>
              <a:rPr lang="en-GB" sz="1200" dirty="0" err="1">
                <a:latin typeface="Candara"/>
                <a:cs typeface="Candara"/>
              </a:rPr>
              <a:t>Coag</a:t>
            </a:r>
            <a:r>
              <a:rPr lang="en-GB" sz="1200" dirty="0">
                <a:latin typeface="Candara"/>
                <a:cs typeface="Candara"/>
              </a:rPr>
              <a:t> </a:t>
            </a:r>
            <a:r>
              <a:rPr lang="en-GB" sz="1200" dirty="0" err="1">
                <a:latin typeface="Candara"/>
                <a:cs typeface="Candara"/>
              </a:rPr>
              <a:t>Fibrinol</a:t>
            </a:r>
            <a:r>
              <a:rPr lang="en-GB" sz="1200" dirty="0">
                <a:latin typeface="Candara"/>
                <a:cs typeface="Candara"/>
              </a:rPr>
              <a:t> 1998;9(</a:t>
            </a:r>
            <a:r>
              <a:rPr lang="en-GB" sz="1200" dirty="0" err="1">
                <a:latin typeface="Candara"/>
                <a:cs typeface="Candara"/>
              </a:rPr>
              <a:t>Suppl</a:t>
            </a:r>
            <a:r>
              <a:rPr lang="en-GB" sz="1200" dirty="0">
                <a:latin typeface="Candara"/>
                <a:cs typeface="Candara"/>
              </a:rPr>
              <a:t> 1):S61-S65.</a:t>
            </a:r>
          </a:p>
        </p:txBody>
      </p:sp>
    </p:spTree>
    <p:extLst>
      <p:ext uri="{BB962C8B-B14F-4D97-AF65-F5344CB8AC3E}">
        <p14:creationId xmlns:p14="http://schemas.microsoft.com/office/powerpoint/2010/main" val="2337452346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Amplification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smtClean="0"/>
              <a:t>Activation of the platelet</a:t>
            </a:r>
          </a:p>
          <a:p>
            <a:pPr lvl="1"/>
            <a:r>
              <a:rPr lang="en-US" smtClean="0"/>
              <a:t>Thrombin binding to surface</a:t>
            </a:r>
            <a:r>
              <a:rPr lang="en-US" smtClean="0">
                <a:sym typeface="Wingdings"/>
              </a:rPr>
              <a:t>procoagulant membrane</a:t>
            </a:r>
            <a:endParaRPr lang="en-US" smtClean="0"/>
          </a:p>
          <a:p>
            <a:pPr lvl="1"/>
            <a:r>
              <a:rPr lang="en-US" smtClean="0"/>
              <a:t>Expression of platelet derived FV on surface</a:t>
            </a:r>
          </a:p>
          <a:p>
            <a:r>
              <a:rPr lang="en-US" smtClean="0"/>
              <a:t>Activation of FV</a:t>
            </a:r>
          </a:p>
          <a:p>
            <a:pPr lvl="1"/>
            <a:r>
              <a:rPr lang="en-US" smtClean="0"/>
              <a:t>Thrombin activates FV to FVa on platelet surface</a:t>
            </a:r>
          </a:p>
          <a:p>
            <a:r>
              <a:rPr lang="en-US" smtClean="0"/>
              <a:t>Activation of FXIII</a:t>
            </a:r>
          </a:p>
          <a:p>
            <a:pPr lvl="1"/>
            <a:r>
              <a:rPr lang="en-US" smtClean="0"/>
              <a:t>Thrombin induced cleavage of FXIII from vWf</a:t>
            </a:r>
          </a:p>
          <a:p>
            <a:pPr lvl="1"/>
            <a:r>
              <a:rPr lang="en-US" smtClean="0"/>
              <a:t>Activation on platelet membrane to FXIIIa</a:t>
            </a:r>
          </a:p>
          <a:p>
            <a:r>
              <a:rPr lang="en-US" smtClean="0"/>
              <a:t>Activation of FXI</a:t>
            </a:r>
          </a:p>
          <a:p>
            <a:pPr lvl="1"/>
            <a:r>
              <a:rPr lang="en-US" smtClean="0"/>
              <a:t>Thrombin mediated activation on platelet surface</a:t>
            </a:r>
          </a:p>
          <a:p>
            <a:r>
              <a:rPr lang="en-US" smtClean="0"/>
              <a:t>Activation of fibrinogen (small amounts)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4942860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ChangeArrowheads="1"/>
          </p:cNvSpPr>
          <p:nvPr/>
        </p:nvSpPr>
        <p:spPr bwMode="auto">
          <a:xfrm>
            <a:off x="2536166" y="3727938"/>
            <a:ext cx="361950" cy="231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eaLnBrk="0" hangingPunct="0"/>
            <a:r>
              <a:rPr lang="en-US" sz="1600" dirty="0" err="1">
                <a:solidFill>
                  <a:srgbClr val="00FFFF"/>
                </a:solidFill>
              </a:rPr>
              <a:t>IXa</a:t>
            </a:r>
            <a:endParaRPr lang="en-US" sz="1600" dirty="0">
              <a:solidFill>
                <a:srgbClr val="00FFFF"/>
              </a:solidFill>
            </a:endParaRPr>
          </a:p>
        </p:txBody>
      </p:sp>
      <p:sp>
        <p:nvSpPr>
          <p:cNvPr id="41987" name="Freeform 3"/>
          <p:cNvSpPr>
            <a:spLocks/>
          </p:cNvSpPr>
          <p:nvPr/>
        </p:nvSpPr>
        <p:spPr bwMode="auto">
          <a:xfrm>
            <a:off x="3942691" y="3931138"/>
            <a:ext cx="1163638" cy="771525"/>
          </a:xfrm>
          <a:custGeom>
            <a:avLst/>
            <a:gdLst>
              <a:gd name="T0" fmla="*/ 0 w 733"/>
              <a:gd name="T1" fmla="*/ 2147483647 h 486"/>
              <a:gd name="T2" fmla="*/ 2147483647 w 733"/>
              <a:gd name="T3" fmla="*/ 2147483647 h 486"/>
              <a:gd name="T4" fmla="*/ 2147483647 w 733"/>
              <a:gd name="T5" fmla="*/ 2147483647 h 486"/>
              <a:gd name="T6" fmla="*/ 2147483647 w 733"/>
              <a:gd name="T7" fmla="*/ 2147483647 h 486"/>
              <a:gd name="T8" fmla="*/ 2147483647 w 733"/>
              <a:gd name="T9" fmla="*/ 2147483647 h 486"/>
              <a:gd name="T10" fmla="*/ 2147483647 w 733"/>
              <a:gd name="T11" fmla="*/ 2147483647 h 486"/>
              <a:gd name="T12" fmla="*/ 2147483647 w 733"/>
              <a:gd name="T13" fmla="*/ 2147483647 h 486"/>
              <a:gd name="T14" fmla="*/ 2147483647 w 733"/>
              <a:gd name="T15" fmla="*/ 2147483647 h 486"/>
              <a:gd name="T16" fmla="*/ 2147483647 w 733"/>
              <a:gd name="T17" fmla="*/ 2147483647 h 486"/>
              <a:gd name="T18" fmla="*/ 2147483647 w 733"/>
              <a:gd name="T19" fmla="*/ 2147483647 h 486"/>
              <a:gd name="T20" fmla="*/ 2147483647 w 733"/>
              <a:gd name="T21" fmla="*/ 2147483647 h 486"/>
              <a:gd name="T22" fmla="*/ 2147483647 w 733"/>
              <a:gd name="T23" fmla="*/ 2147483647 h 486"/>
              <a:gd name="T24" fmla="*/ 2147483647 w 733"/>
              <a:gd name="T25" fmla="*/ 2147483647 h 486"/>
              <a:gd name="T26" fmla="*/ 2147483647 w 733"/>
              <a:gd name="T27" fmla="*/ 2147483647 h 486"/>
              <a:gd name="T28" fmla="*/ 2147483647 w 733"/>
              <a:gd name="T29" fmla="*/ 2147483647 h 486"/>
              <a:gd name="T30" fmla="*/ 2147483647 w 733"/>
              <a:gd name="T31" fmla="*/ 2147483647 h 486"/>
              <a:gd name="T32" fmla="*/ 2147483647 w 733"/>
              <a:gd name="T33" fmla="*/ 2147483647 h 486"/>
              <a:gd name="T34" fmla="*/ 2147483647 w 733"/>
              <a:gd name="T35" fmla="*/ 2147483647 h 486"/>
              <a:gd name="T36" fmla="*/ 2147483647 w 733"/>
              <a:gd name="T37" fmla="*/ 2147483647 h 486"/>
              <a:gd name="T38" fmla="*/ 2147483647 w 733"/>
              <a:gd name="T39" fmla="*/ 2147483647 h 486"/>
              <a:gd name="T40" fmla="*/ 2147483647 w 733"/>
              <a:gd name="T41" fmla="*/ 2147483647 h 486"/>
              <a:gd name="T42" fmla="*/ 2147483647 w 733"/>
              <a:gd name="T43" fmla="*/ 2147483647 h 486"/>
              <a:gd name="T44" fmla="*/ 2147483647 w 733"/>
              <a:gd name="T45" fmla="*/ 2147483647 h 486"/>
              <a:gd name="T46" fmla="*/ 2147483647 w 733"/>
              <a:gd name="T47" fmla="*/ 2147483647 h 486"/>
              <a:gd name="T48" fmla="*/ 2147483647 w 733"/>
              <a:gd name="T49" fmla="*/ 2147483647 h 486"/>
              <a:gd name="T50" fmla="*/ 2147483647 w 733"/>
              <a:gd name="T51" fmla="*/ 2147483647 h 486"/>
              <a:gd name="T52" fmla="*/ 2147483647 w 733"/>
              <a:gd name="T53" fmla="*/ 2147483647 h 486"/>
              <a:gd name="T54" fmla="*/ 2147483647 w 733"/>
              <a:gd name="T55" fmla="*/ 2147483647 h 486"/>
              <a:gd name="T56" fmla="*/ 2147483647 w 733"/>
              <a:gd name="T57" fmla="*/ 2147483647 h 486"/>
              <a:gd name="T58" fmla="*/ 2147483647 w 733"/>
              <a:gd name="T59" fmla="*/ 2147483647 h 486"/>
              <a:gd name="T60" fmla="*/ 2147483647 w 733"/>
              <a:gd name="T61" fmla="*/ 2147483647 h 486"/>
              <a:gd name="T62" fmla="*/ 2147483647 w 733"/>
              <a:gd name="T63" fmla="*/ 2147483647 h 486"/>
              <a:gd name="T64" fmla="*/ 2147483647 w 733"/>
              <a:gd name="T65" fmla="*/ 2147483647 h 486"/>
              <a:gd name="T66" fmla="*/ 2147483647 w 733"/>
              <a:gd name="T67" fmla="*/ 2147483647 h 486"/>
              <a:gd name="T68" fmla="*/ 2147483647 w 733"/>
              <a:gd name="T69" fmla="*/ 2147483647 h 486"/>
              <a:gd name="T70" fmla="*/ 2147483647 w 733"/>
              <a:gd name="T71" fmla="*/ 2147483647 h 486"/>
              <a:gd name="T72" fmla="*/ 2147483647 w 733"/>
              <a:gd name="T73" fmla="*/ 2147483647 h 486"/>
              <a:gd name="T74" fmla="*/ 2147483647 w 733"/>
              <a:gd name="T75" fmla="*/ 2147483647 h 486"/>
              <a:gd name="T76" fmla="*/ 2147483647 w 733"/>
              <a:gd name="T77" fmla="*/ 2147483647 h 486"/>
              <a:gd name="T78" fmla="*/ 2147483647 w 733"/>
              <a:gd name="T79" fmla="*/ 2147483647 h 486"/>
              <a:gd name="T80" fmla="*/ 2147483647 w 733"/>
              <a:gd name="T81" fmla="*/ 2147483647 h 486"/>
              <a:gd name="T82" fmla="*/ 2147483647 w 733"/>
              <a:gd name="T83" fmla="*/ 2147483647 h 486"/>
              <a:gd name="T84" fmla="*/ 2147483647 w 733"/>
              <a:gd name="T85" fmla="*/ 2147483647 h 486"/>
              <a:gd name="T86" fmla="*/ 2147483647 w 733"/>
              <a:gd name="T87" fmla="*/ 2147483647 h 486"/>
              <a:gd name="T88" fmla="*/ 2147483647 w 733"/>
              <a:gd name="T89" fmla="*/ 2147483647 h 486"/>
              <a:gd name="T90" fmla="*/ 2147483647 w 733"/>
              <a:gd name="T91" fmla="*/ 2147483647 h 486"/>
              <a:gd name="T92" fmla="*/ 2147483647 w 733"/>
              <a:gd name="T93" fmla="*/ 2147483647 h 486"/>
              <a:gd name="T94" fmla="*/ 2147483647 w 733"/>
              <a:gd name="T95" fmla="*/ 2147483647 h 486"/>
              <a:gd name="T96" fmla="*/ 2147483647 w 733"/>
              <a:gd name="T97" fmla="*/ 2147483647 h 48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w 733"/>
              <a:gd name="T148" fmla="*/ 0 h 486"/>
              <a:gd name="T149" fmla="*/ 733 w 733"/>
              <a:gd name="T150" fmla="*/ 486 h 486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T147" t="T148" r="T149" b="T150"/>
            <a:pathLst>
              <a:path w="733" h="486">
                <a:moveTo>
                  <a:pt x="0" y="0"/>
                </a:moveTo>
                <a:lnTo>
                  <a:pt x="0" y="6"/>
                </a:lnTo>
                <a:lnTo>
                  <a:pt x="0" y="11"/>
                </a:lnTo>
                <a:lnTo>
                  <a:pt x="1" y="17"/>
                </a:lnTo>
                <a:lnTo>
                  <a:pt x="1" y="22"/>
                </a:lnTo>
                <a:lnTo>
                  <a:pt x="1" y="27"/>
                </a:lnTo>
                <a:lnTo>
                  <a:pt x="2" y="33"/>
                </a:lnTo>
                <a:lnTo>
                  <a:pt x="2" y="38"/>
                </a:lnTo>
                <a:lnTo>
                  <a:pt x="3" y="43"/>
                </a:lnTo>
                <a:lnTo>
                  <a:pt x="4" y="49"/>
                </a:lnTo>
                <a:lnTo>
                  <a:pt x="5" y="54"/>
                </a:lnTo>
                <a:lnTo>
                  <a:pt x="6" y="59"/>
                </a:lnTo>
                <a:lnTo>
                  <a:pt x="7" y="65"/>
                </a:lnTo>
                <a:lnTo>
                  <a:pt x="8" y="70"/>
                </a:lnTo>
                <a:lnTo>
                  <a:pt x="9" y="75"/>
                </a:lnTo>
                <a:lnTo>
                  <a:pt x="10" y="80"/>
                </a:lnTo>
                <a:lnTo>
                  <a:pt x="11" y="86"/>
                </a:lnTo>
                <a:lnTo>
                  <a:pt x="13" y="91"/>
                </a:lnTo>
                <a:lnTo>
                  <a:pt x="14" y="96"/>
                </a:lnTo>
                <a:lnTo>
                  <a:pt x="16" y="101"/>
                </a:lnTo>
                <a:lnTo>
                  <a:pt x="18" y="106"/>
                </a:lnTo>
                <a:lnTo>
                  <a:pt x="19" y="111"/>
                </a:lnTo>
                <a:lnTo>
                  <a:pt x="21" y="116"/>
                </a:lnTo>
                <a:lnTo>
                  <a:pt x="23" y="121"/>
                </a:lnTo>
                <a:lnTo>
                  <a:pt x="25" y="126"/>
                </a:lnTo>
                <a:lnTo>
                  <a:pt x="27" y="132"/>
                </a:lnTo>
                <a:lnTo>
                  <a:pt x="30" y="137"/>
                </a:lnTo>
                <a:lnTo>
                  <a:pt x="32" y="141"/>
                </a:lnTo>
                <a:lnTo>
                  <a:pt x="34" y="146"/>
                </a:lnTo>
                <a:lnTo>
                  <a:pt x="36" y="151"/>
                </a:lnTo>
                <a:lnTo>
                  <a:pt x="39" y="156"/>
                </a:lnTo>
                <a:lnTo>
                  <a:pt x="42" y="161"/>
                </a:lnTo>
                <a:lnTo>
                  <a:pt x="44" y="166"/>
                </a:lnTo>
                <a:lnTo>
                  <a:pt x="47" y="171"/>
                </a:lnTo>
                <a:lnTo>
                  <a:pt x="50" y="176"/>
                </a:lnTo>
                <a:lnTo>
                  <a:pt x="53" y="180"/>
                </a:lnTo>
                <a:lnTo>
                  <a:pt x="55" y="185"/>
                </a:lnTo>
                <a:lnTo>
                  <a:pt x="58" y="190"/>
                </a:lnTo>
                <a:lnTo>
                  <a:pt x="62" y="195"/>
                </a:lnTo>
                <a:lnTo>
                  <a:pt x="65" y="199"/>
                </a:lnTo>
                <a:lnTo>
                  <a:pt x="68" y="204"/>
                </a:lnTo>
                <a:lnTo>
                  <a:pt x="71" y="209"/>
                </a:lnTo>
                <a:lnTo>
                  <a:pt x="75" y="213"/>
                </a:lnTo>
                <a:lnTo>
                  <a:pt x="78" y="218"/>
                </a:lnTo>
                <a:lnTo>
                  <a:pt x="82" y="222"/>
                </a:lnTo>
                <a:lnTo>
                  <a:pt x="85" y="227"/>
                </a:lnTo>
                <a:lnTo>
                  <a:pt x="89" y="231"/>
                </a:lnTo>
                <a:lnTo>
                  <a:pt x="93" y="236"/>
                </a:lnTo>
                <a:lnTo>
                  <a:pt x="96" y="240"/>
                </a:lnTo>
                <a:lnTo>
                  <a:pt x="100" y="245"/>
                </a:lnTo>
                <a:lnTo>
                  <a:pt x="104" y="249"/>
                </a:lnTo>
                <a:lnTo>
                  <a:pt x="108" y="253"/>
                </a:lnTo>
                <a:lnTo>
                  <a:pt x="112" y="258"/>
                </a:lnTo>
                <a:lnTo>
                  <a:pt x="116" y="262"/>
                </a:lnTo>
                <a:lnTo>
                  <a:pt x="120" y="266"/>
                </a:lnTo>
                <a:lnTo>
                  <a:pt x="125" y="271"/>
                </a:lnTo>
                <a:lnTo>
                  <a:pt x="129" y="275"/>
                </a:lnTo>
                <a:lnTo>
                  <a:pt x="133" y="279"/>
                </a:lnTo>
                <a:lnTo>
                  <a:pt x="138" y="283"/>
                </a:lnTo>
                <a:lnTo>
                  <a:pt x="142" y="287"/>
                </a:lnTo>
                <a:lnTo>
                  <a:pt x="147" y="291"/>
                </a:lnTo>
                <a:lnTo>
                  <a:pt x="152" y="295"/>
                </a:lnTo>
                <a:lnTo>
                  <a:pt x="156" y="299"/>
                </a:lnTo>
                <a:lnTo>
                  <a:pt x="161" y="303"/>
                </a:lnTo>
                <a:lnTo>
                  <a:pt x="166" y="307"/>
                </a:lnTo>
                <a:lnTo>
                  <a:pt x="171" y="311"/>
                </a:lnTo>
                <a:lnTo>
                  <a:pt x="176" y="315"/>
                </a:lnTo>
                <a:lnTo>
                  <a:pt x="181" y="319"/>
                </a:lnTo>
                <a:lnTo>
                  <a:pt x="186" y="323"/>
                </a:lnTo>
                <a:lnTo>
                  <a:pt x="191" y="326"/>
                </a:lnTo>
                <a:lnTo>
                  <a:pt x="196" y="330"/>
                </a:lnTo>
                <a:lnTo>
                  <a:pt x="201" y="334"/>
                </a:lnTo>
                <a:lnTo>
                  <a:pt x="207" y="337"/>
                </a:lnTo>
                <a:lnTo>
                  <a:pt x="212" y="341"/>
                </a:lnTo>
                <a:lnTo>
                  <a:pt x="218" y="345"/>
                </a:lnTo>
                <a:lnTo>
                  <a:pt x="223" y="348"/>
                </a:lnTo>
                <a:lnTo>
                  <a:pt x="229" y="352"/>
                </a:lnTo>
                <a:lnTo>
                  <a:pt x="234" y="355"/>
                </a:lnTo>
                <a:lnTo>
                  <a:pt x="240" y="358"/>
                </a:lnTo>
                <a:lnTo>
                  <a:pt x="245" y="362"/>
                </a:lnTo>
                <a:lnTo>
                  <a:pt x="251" y="365"/>
                </a:lnTo>
                <a:lnTo>
                  <a:pt x="257" y="369"/>
                </a:lnTo>
                <a:lnTo>
                  <a:pt x="263" y="372"/>
                </a:lnTo>
                <a:lnTo>
                  <a:pt x="269" y="375"/>
                </a:lnTo>
                <a:lnTo>
                  <a:pt x="275" y="378"/>
                </a:lnTo>
                <a:lnTo>
                  <a:pt x="281" y="381"/>
                </a:lnTo>
                <a:lnTo>
                  <a:pt x="287" y="384"/>
                </a:lnTo>
                <a:lnTo>
                  <a:pt x="293" y="388"/>
                </a:lnTo>
                <a:lnTo>
                  <a:pt x="299" y="391"/>
                </a:lnTo>
                <a:lnTo>
                  <a:pt x="305" y="394"/>
                </a:lnTo>
                <a:lnTo>
                  <a:pt x="312" y="397"/>
                </a:lnTo>
                <a:lnTo>
                  <a:pt x="318" y="399"/>
                </a:lnTo>
                <a:lnTo>
                  <a:pt x="324" y="402"/>
                </a:lnTo>
                <a:lnTo>
                  <a:pt x="331" y="405"/>
                </a:lnTo>
                <a:lnTo>
                  <a:pt x="337" y="408"/>
                </a:lnTo>
                <a:lnTo>
                  <a:pt x="344" y="411"/>
                </a:lnTo>
                <a:lnTo>
                  <a:pt x="350" y="413"/>
                </a:lnTo>
                <a:lnTo>
                  <a:pt x="357" y="416"/>
                </a:lnTo>
                <a:lnTo>
                  <a:pt x="363" y="419"/>
                </a:lnTo>
                <a:lnTo>
                  <a:pt x="370" y="421"/>
                </a:lnTo>
                <a:lnTo>
                  <a:pt x="377" y="424"/>
                </a:lnTo>
                <a:lnTo>
                  <a:pt x="383" y="426"/>
                </a:lnTo>
                <a:lnTo>
                  <a:pt x="390" y="428"/>
                </a:lnTo>
                <a:lnTo>
                  <a:pt x="397" y="431"/>
                </a:lnTo>
                <a:lnTo>
                  <a:pt x="404" y="433"/>
                </a:lnTo>
                <a:lnTo>
                  <a:pt x="411" y="435"/>
                </a:lnTo>
                <a:lnTo>
                  <a:pt x="418" y="438"/>
                </a:lnTo>
                <a:lnTo>
                  <a:pt x="425" y="440"/>
                </a:lnTo>
                <a:lnTo>
                  <a:pt x="432" y="442"/>
                </a:lnTo>
                <a:lnTo>
                  <a:pt x="439" y="444"/>
                </a:lnTo>
                <a:lnTo>
                  <a:pt x="446" y="446"/>
                </a:lnTo>
                <a:lnTo>
                  <a:pt x="453" y="448"/>
                </a:lnTo>
                <a:lnTo>
                  <a:pt x="461" y="450"/>
                </a:lnTo>
                <a:lnTo>
                  <a:pt x="468" y="452"/>
                </a:lnTo>
                <a:lnTo>
                  <a:pt x="475" y="454"/>
                </a:lnTo>
                <a:lnTo>
                  <a:pt x="482" y="456"/>
                </a:lnTo>
                <a:lnTo>
                  <a:pt x="490" y="457"/>
                </a:lnTo>
                <a:lnTo>
                  <a:pt x="497" y="459"/>
                </a:lnTo>
                <a:lnTo>
                  <a:pt x="505" y="461"/>
                </a:lnTo>
                <a:lnTo>
                  <a:pt x="512" y="462"/>
                </a:lnTo>
                <a:lnTo>
                  <a:pt x="520" y="464"/>
                </a:lnTo>
                <a:lnTo>
                  <a:pt x="527" y="465"/>
                </a:lnTo>
                <a:lnTo>
                  <a:pt x="535" y="467"/>
                </a:lnTo>
                <a:lnTo>
                  <a:pt x="542" y="468"/>
                </a:lnTo>
                <a:lnTo>
                  <a:pt x="550" y="469"/>
                </a:lnTo>
                <a:lnTo>
                  <a:pt x="558" y="471"/>
                </a:lnTo>
                <a:lnTo>
                  <a:pt x="565" y="472"/>
                </a:lnTo>
                <a:lnTo>
                  <a:pt x="573" y="473"/>
                </a:lnTo>
                <a:lnTo>
                  <a:pt x="581" y="474"/>
                </a:lnTo>
                <a:lnTo>
                  <a:pt x="589" y="475"/>
                </a:lnTo>
                <a:lnTo>
                  <a:pt x="595" y="476"/>
                </a:lnTo>
                <a:lnTo>
                  <a:pt x="603" y="477"/>
                </a:lnTo>
                <a:lnTo>
                  <a:pt x="611" y="478"/>
                </a:lnTo>
                <a:lnTo>
                  <a:pt x="619" y="479"/>
                </a:lnTo>
                <a:lnTo>
                  <a:pt x="627" y="480"/>
                </a:lnTo>
                <a:lnTo>
                  <a:pt x="635" y="480"/>
                </a:lnTo>
                <a:lnTo>
                  <a:pt x="643" y="481"/>
                </a:lnTo>
                <a:lnTo>
                  <a:pt x="651" y="482"/>
                </a:lnTo>
                <a:lnTo>
                  <a:pt x="659" y="482"/>
                </a:lnTo>
                <a:lnTo>
                  <a:pt x="667" y="483"/>
                </a:lnTo>
                <a:lnTo>
                  <a:pt x="675" y="483"/>
                </a:lnTo>
                <a:lnTo>
                  <a:pt x="683" y="484"/>
                </a:lnTo>
                <a:lnTo>
                  <a:pt x="691" y="484"/>
                </a:lnTo>
                <a:lnTo>
                  <a:pt x="700" y="484"/>
                </a:lnTo>
                <a:lnTo>
                  <a:pt x="708" y="484"/>
                </a:lnTo>
                <a:lnTo>
                  <a:pt x="716" y="484"/>
                </a:lnTo>
                <a:lnTo>
                  <a:pt x="724" y="485"/>
                </a:lnTo>
                <a:lnTo>
                  <a:pt x="732" y="485"/>
                </a:lnTo>
              </a:path>
            </a:pathLst>
          </a:custGeom>
          <a:noFill/>
          <a:ln w="25400" cap="rnd" cmpd="sng">
            <a:solidFill>
              <a:srgbClr val="A420AE"/>
            </a:solidFill>
            <a:prstDash val="solid"/>
            <a:round/>
            <a:headEnd type="none" w="sm" len="sm"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988" name="Rectangle 4"/>
          <p:cNvSpPr>
            <a:spLocks noChangeArrowheads="1"/>
          </p:cNvSpPr>
          <p:nvPr/>
        </p:nvSpPr>
        <p:spPr bwMode="auto">
          <a:xfrm>
            <a:off x="5033304" y="4575663"/>
            <a:ext cx="417512" cy="23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 eaLnBrk="0" hangingPunct="0"/>
            <a:r>
              <a:rPr lang="en-US" sz="1600" dirty="0" err="1">
                <a:solidFill>
                  <a:srgbClr val="A040FF"/>
                </a:solidFill>
              </a:rPr>
              <a:t>Xa</a:t>
            </a:r>
            <a:endParaRPr lang="en-US" sz="1600" dirty="0">
              <a:solidFill>
                <a:srgbClr val="A040FF"/>
              </a:solidFill>
            </a:endParaRPr>
          </a:p>
        </p:txBody>
      </p:sp>
      <p:sp>
        <p:nvSpPr>
          <p:cNvPr id="41989" name="Freeform 5"/>
          <p:cNvSpPr>
            <a:spLocks/>
          </p:cNvSpPr>
          <p:nvPr/>
        </p:nvSpPr>
        <p:spPr bwMode="auto">
          <a:xfrm>
            <a:off x="3512479" y="5286863"/>
            <a:ext cx="3124200" cy="923925"/>
          </a:xfrm>
          <a:custGeom>
            <a:avLst/>
            <a:gdLst>
              <a:gd name="T0" fmla="*/ 2147483647 w 1969"/>
              <a:gd name="T1" fmla="*/ 2147483647 h 678"/>
              <a:gd name="T2" fmla="*/ 2147483647 w 1969"/>
              <a:gd name="T3" fmla="*/ 2147483647 h 678"/>
              <a:gd name="T4" fmla="*/ 2147483647 w 1969"/>
              <a:gd name="T5" fmla="*/ 2147483647 h 678"/>
              <a:gd name="T6" fmla="*/ 2147483647 w 1969"/>
              <a:gd name="T7" fmla="*/ 2147483647 h 678"/>
              <a:gd name="T8" fmla="*/ 2147483647 w 1969"/>
              <a:gd name="T9" fmla="*/ 2147483647 h 678"/>
              <a:gd name="T10" fmla="*/ 2147483647 w 1969"/>
              <a:gd name="T11" fmla="*/ 2147483647 h 678"/>
              <a:gd name="T12" fmla="*/ 2147483647 w 1969"/>
              <a:gd name="T13" fmla="*/ 2147483647 h 678"/>
              <a:gd name="T14" fmla="*/ 2147483647 w 1969"/>
              <a:gd name="T15" fmla="*/ 2147483647 h 678"/>
              <a:gd name="T16" fmla="*/ 2147483647 w 1969"/>
              <a:gd name="T17" fmla="*/ 2147483647 h 678"/>
              <a:gd name="T18" fmla="*/ 2147483647 w 1969"/>
              <a:gd name="T19" fmla="*/ 2147483647 h 678"/>
              <a:gd name="T20" fmla="*/ 2147483647 w 1969"/>
              <a:gd name="T21" fmla="*/ 0 h 678"/>
              <a:gd name="T22" fmla="*/ 2147483647 w 1969"/>
              <a:gd name="T23" fmla="*/ 2147483647 h 678"/>
              <a:gd name="T24" fmla="*/ 2147483647 w 1969"/>
              <a:gd name="T25" fmla="*/ 2147483647 h 678"/>
              <a:gd name="T26" fmla="*/ 2147483647 w 1969"/>
              <a:gd name="T27" fmla="*/ 2147483647 h 678"/>
              <a:gd name="T28" fmla="*/ 2147483647 w 1969"/>
              <a:gd name="T29" fmla="*/ 2147483647 h 678"/>
              <a:gd name="T30" fmla="*/ 2147483647 w 1969"/>
              <a:gd name="T31" fmla="*/ 2147483647 h 678"/>
              <a:gd name="T32" fmla="*/ 2147483647 w 1969"/>
              <a:gd name="T33" fmla="*/ 2147483647 h 678"/>
              <a:gd name="T34" fmla="*/ 2147483647 w 1969"/>
              <a:gd name="T35" fmla="*/ 2147483647 h 678"/>
              <a:gd name="T36" fmla="*/ 2147483647 w 1969"/>
              <a:gd name="T37" fmla="*/ 2147483647 h 678"/>
              <a:gd name="T38" fmla="*/ 2147483647 w 1969"/>
              <a:gd name="T39" fmla="*/ 2147483647 h 678"/>
              <a:gd name="T40" fmla="*/ 2147483647 w 1969"/>
              <a:gd name="T41" fmla="*/ 2147483647 h 678"/>
              <a:gd name="T42" fmla="*/ 2147483647 w 1969"/>
              <a:gd name="T43" fmla="*/ 2147483647 h 678"/>
              <a:gd name="T44" fmla="*/ 2147483647 w 1969"/>
              <a:gd name="T45" fmla="*/ 2147483647 h 678"/>
              <a:gd name="T46" fmla="*/ 2147483647 w 1969"/>
              <a:gd name="T47" fmla="*/ 2147483647 h 678"/>
              <a:gd name="T48" fmla="*/ 2147483647 w 1969"/>
              <a:gd name="T49" fmla="*/ 2147483647 h 678"/>
              <a:gd name="T50" fmla="*/ 2147483647 w 1969"/>
              <a:gd name="T51" fmla="*/ 2147483647 h 678"/>
              <a:gd name="T52" fmla="*/ 2147483647 w 1969"/>
              <a:gd name="T53" fmla="*/ 2147483647 h 678"/>
              <a:gd name="T54" fmla="*/ 2147483647 w 1969"/>
              <a:gd name="T55" fmla="*/ 2147483647 h 678"/>
              <a:gd name="T56" fmla="*/ 2147483647 w 1969"/>
              <a:gd name="T57" fmla="*/ 2147483647 h 678"/>
              <a:gd name="T58" fmla="*/ 2147483647 w 1969"/>
              <a:gd name="T59" fmla="*/ 2147483647 h 678"/>
              <a:gd name="T60" fmla="*/ 2147483647 w 1969"/>
              <a:gd name="T61" fmla="*/ 2147483647 h 678"/>
              <a:gd name="T62" fmla="*/ 2147483647 w 1969"/>
              <a:gd name="T63" fmla="*/ 2147483647 h 678"/>
              <a:gd name="T64" fmla="*/ 2147483647 w 1969"/>
              <a:gd name="T65" fmla="*/ 2147483647 h 678"/>
              <a:gd name="T66" fmla="*/ 2147483647 w 1969"/>
              <a:gd name="T67" fmla="*/ 2147483647 h 678"/>
              <a:gd name="T68" fmla="*/ 2147483647 w 1969"/>
              <a:gd name="T69" fmla="*/ 2147483647 h 678"/>
              <a:gd name="T70" fmla="*/ 2147483647 w 1969"/>
              <a:gd name="T71" fmla="*/ 2147483647 h 678"/>
              <a:gd name="T72" fmla="*/ 2147483647 w 1969"/>
              <a:gd name="T73" fmla="*/ 2147483647 h 678"/>
              <a:gd name="T74" fmla="*/ 2147483647 w 1969"/>
              <a:gd name="T75" fmla="*/ 2147483647 h 678"/>
              <a:gd name="T76" fmla="*/ 2147483647 w 1969"/>
              <a:gd name="T77" fmla="*/ 2147483647 h 678"/>
              <a:gd name="T78" fmla="*/ 2147483647 w 1969"/>
              <a:gd name="T79" fmla="*/ 2147483647 h 678"/>
              <a:gd name="T80" fmla="*/ 2147483647 w 1969"/>
              <a:gd name="T81" fmla="*/ 2147483647 h 678"/>
              <a:gd name="T82" fmla="*/ 2147483647 w 1969"/>
              <a:gd name="T83" fmla="*/ 2147483647 h 678"/>
              <a:gd name="T84" fmla="*/ 2147483647 w 1969"/>
              <a:gd name="T85" fmla="*/ 2147483647 h 678"/>
              <a:gd name="T86" fmla="*/ 2147483647 w 1969"/>
              <a:gd name="T87" fmla="*/ 2147483647 h 678"/>
              <a:gd name="T88" fmla="*/ 2147483647 w 1969"/>
              <a:gd name="T89" fmla="*/ 2147483647 h 678"/>
              <a:gd name="T90" fmla="*/ 2147483647 w 1969"/>
              <a:gd name="T91" fmla="*/ 2147483647 h 678"/>
              <a:gd name="T92" fmla="*/ 2147483647 w 1969"/>
              <a:gd name="T93" fmla="*/ 2147483647 h 678"/>
              <a:gd name="T94" fmla="*/ 2147483647 w 1969"/>
              <a:gd name="T95" fmla="*/ 2147483647 h 678"/>
              <a:gd name="T96" fmla="*/ 2147483647 w 1969"/>
              <a:gd name="T97" fmla="*/ 2147483647 h 678"/>
              <a:gd name="T98" fmla="*/ 2147483647 w 1969"/>
              <a:gd name="T99" fmla="*/ 2147483647 h 678"/>
              <a:gd name="T100" fmla="*/ 2147483647 w 1969"/>
              <a:gd name="T101" fmla="*/ 2147483647 h 678"/>
              <a:gd name="T102" fmla="*/ 2147483647 w 1969"/>
              <a:gd name="T103" fmla="*/ 2147483647 h 678"/>
              <a:gd name="T104" fmla="*/ 2147483647 w 1969"/>
              <a:gd name="T105" fmla="*/ 2147483647 h 678"/>
              <a:gd name="T106" fmla="*/ 2147483647 w 1969"/>
              <a:gd name="T107" fmla="*/ 2147483647 h 678"/>
              <a:gd name="T108" fmla="*/ 2147483647 w 1969"/>
              <a:gd name="T109" fmla="*/ 2147483647 h 678"/>
              <a:gd name="T110" fmla="*/ 2147483647 w 1969"/>
              <a:gd name="T111" fmla="*/ 2147483647 h 678"/>
              <a:gd name="T112" fmla="*/ 2147483647 w 1969"/>
              <a:gd name="T113" fmla="*/ 2147483647 h 678"/>
              <a:gd name="T114" fmla="*/ 2147483647 w 1969"/>
              <a:gd name="T115" fmla="*/ 2147483647 h 678"/>
              <a:gd name="T116" fmla="*/ 2147483647 w 1969"/>
              <a:gd name="T117" fmla="*/ 2147483647 h 678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w 1969"/>
              <a:gd name="T178" fmla="*/ 0 h 678"/>
              <a:gd name="T179" fmla="*/ 1969 w 1969"/>
              <a:gd name="T180" fmla="*/ 678 h 678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T177" t="T178" r="T179" b="T180"/>
            <a:pathLst>
              <a:path w="1969" h="678">
                <a:moveTo>
                  <a:pt x="66" y="341"/>
                </a:moveTo>
                <a:lnTo>
                  <a:pt x="71" y="336"/>
                </a:lnTo>
                <a:lnTo>
                  <a:pt x="76" y="331"/>
                </a:lnTo>
                <a:lnTo>
                  <a:pt x="81" y="325"/>
                </a:lnTo>
                <a:lnTo>
                  <a:pt x="86" y="320"/>
                </a:lnTo>
                <a:lnTo>
                  <a:pt x="91" y="315"/>
                </a:lnTo>
                <a:lnTo>
                  <a:pt x="96" y="310"/>
                </a:lnTo>
                <a:lnTo>
                  <a:pt x="102" y="305"/>
                </a:lnTo>
                <a:lnTo>
                  <a:pt x="107" y="299"/>
                </a:lnTo>
                <a:lnTo>
                  <a:pt x="112" y="294"/>
                </a:lnTo>
                <a:lnTo>
                  <a:pt x="117" y="289"/>
                </a:lnTo>
                <a:lnTo>
                  <a:pt x="123" y="284"/>
                </a:lnTo>
                <a:lnTo>
                  <a:pt x="128" y="279"/>
                </a:lnTo>
                <a:lnTo>
                  <a:pt x="133" y="275"/>
                </a:lnTo>
                <a:lnTo>
                  <a:pt x="139" y="270"/>
                </a:lnTo>
                <a:lnTo>
                  <a:pt x="144" y="265"/>
                </a:lnTo>
                <a:lnTo>
                  <a:pt x="149" y="260"/>
                </a:lnTo>
                <a:lnTo>
                  <a:pt x="155" y="255"/>
                </a:lnTo>
                <a:lnTo>
                  <a:pt x="160" y="251"/>
                </a:lnTo>
                <a:lnTo>
                  <a:pt x="166" y="246"/>
                </a:lnTo>
                <a:lnTo>
                  <a:pt x="171" y="241"/>
                </a:lnTo>
                <a:lnTo>
                  <a:pt x="177" y="237"/>
                </a:lnTo>
                <a:lnTo>
                  <a:pt x="182" y="232"/>
                </a:lnTo>
                <a:lnTo>
                  <a:pt x="188" y="228"/>
                </a:lnTo>
                <a:lnTo>
                  <a:pt x="193" y="224"/>
                </a:lnTo>
                <a:lnTo>
                  <a:pt x="199" y="219"/>
                </a:lnTo>
                <a:lnTo>
                  <a:pt x="205" y="215"/>
                </a:lnTo>
                <a:lnTo>
                  <a:pt x="210" y="211"/>
                </a:lnTo>
                <a:lnTo>
                  <a:pt x="216" y="206"/>
                </a:lnTo>
                <a:lnTo>
                  <a:pt x="222" y="202"/>
                </a:lnTo>
                <a:lnTo>
                  <a:pt x="227" y="198"/>
                </a:lnTo>
                <a:lnTo>
                  <a:pt x="233" y="194"/>
                </a:lnTo>
                <a:lnTo>
                  <a:pt x="239" y="190"/>
                </a:lnTo>
                <a:lnTo>
                  <a:pt x="245" y="186"/>
                </a:lnTo>
                <a:lnTo>
                  <a:pt x="250" y="182"/>
                </a:lnTo>
                <a:lnTo>
                  <a:pt x="256" y="178"/>
                </a:lnTo>
                <a:lnTo>
                  <a:pt x="262" y="174"/>
                </a:lnTo>
                <a:lnTo>
                  <a:pt x="268" y="170"/>
                </a:lnTo>
                <a:lnTo>
                  <a:pt x="274" y="166"/>
                </a:lnTo>
                <a:lnTo>
                  <a:pt x="280" y="162"/>
                </a:lnTo>
                <a:lnTo>
                  <a:pt x="286" y="159"/>
                </a:lnTo>
                <a:lnTo>
                  <a:pt x="292" y="155"/>
                </a:lnTo>
                <a:lnTo>
                  <a:pt x="298" y="151"/>
                </a:lnTo>
                <a:lnTo>
                  <a:pt x="304" y="148"/>
                </a:lnTo>
                <a:lnTo>
                  <a:pt x="310" y="144"/>
                </a:lnTo>
                <a:lnTo>
                  <a:pt x="316" y="140"/>
                </a:lnTo>
                <a:lnTo>
                  <a:pt x="322" y="137"/>
                </a:lnTo>
                <a:lnTo>
                  <a:pt x="328" y="134"/>
                </a:lnTo>
                <a:lnTo>
                  <a:pt x="334" y="130"/>
                </a:lnTo>
                <a:lnTo>
                  <a:pt x="340" y="127"/>
                </a:lnTo>
                <a:lnTo>
                  <a:pt x="346" y="123"/>
                </a:lnTo>
                <a:lnTo>
                  <a:pt x="352" y="120"/>
                </a:lnTo>
                <a:lnTo>
                  <a:pt x="358" y="117"/>
                </a:lnTo>
                <a:lnTo>
                  <a:pt x="365" y="114"/>
                </a:lnTo>
                <a:lnTo>
                  <a:pt x="371" y="111"/>
                </a:lnTo>
                <a:lnTo>
                  <a:pt x="377" y="108"/>
                </a:lnTo>
                <a:lnTo>
                  <a:pt x="383" y="104"/>
                </a:lnTo>
                <a:lnTo>
                  <a:pt x="390" y="101"/>
                </a:lnTo>
                <a:lnTo>
                  <a:pt x="396" y="98"/>
                </a:lnTo>
                <a:lnTo>
                  <a:pt x="402" y="96"/>
                </a:lnTo>
                <a:lnTo>
                  <a:pt x="409" y="93"/>
                </a:lnTo>
                <a:lnTo>
                  <a:pt x="415" y="90"/>
                </a:lnTo>
                <a:lnTo>
                  <a:pt x="422" y="87"/>
                </a:lnTo>
                <a:lnTo>
                  <a:pt x="428" y="84"/>
                </a:lnTo>
                <a:lnTo>
                  <a:pt x="435" y="82"/>
                </a:lnTo>
                <a:lnTo>
                  <a:pt x="441" y="79"/>
                </a:lnTo>
                <a:lnTo>
                  <a:pt x="448" y="76"/>
                </a:lnTo>
                <a:lnTo>
                  <a:pt x="454" y="74"/>
                </a:lnTo>
                <a:lnTo>
                  <a:pt x="461" y="71"/>
                </a:lnTo>
                <a:lnTo>
                  <a:pt x="467" y="69"/>
                </a:lnTo>
                <a:lnTo>
                  <a:pt x="474" y="66"/>
                </a:lnTo>
                <a:lnTo>
                  <a:pt x="480" y="64"/>
                </a:lnTo>
                <a:lnTo>
                  <a:pt x="487" y="61"/>
                </a:lnTo>
                <a:lnTo>
                  <a:pt x="494" y="59"/>
                </a:lnTo>
                <a:lnTo>
                  <a:pt x="500" y="57"/>
                </a:lnTo>
                <a:lnTo>
                  <a:pt x="507" y="54"/>
                </a:lnTo>
                <a:lnTo>
                  <a:pt x="514" y="52"/>
                </a:lnTo>
                <a:lnTo>
                  <a:pt x="521" y="50"/>
                </a:lnTo>
                <a:lnTo>
                  <a:pt x="527" y="48"/>
                </a:lnTo>
                <a:lnTo>
                  <a:pt x="534" y="46"/>
                </a:lnTo>
                <a:lnTo>
                  <a:pt x="541" y="44"/>
                </a:lnTo>
                <a:lnTo>
                  <a:pt x="548" y="42"/>
                </a:lnTo>
                <a:lnTo>
                  <a:pt x="555" y="40"/>
                </a:lnTo>
                <a:lnTo>
                  <a:pt x="561" y="38"/>
                </a:lnTo>
                <a:lnTo>
                  <a:pt x="568" y="36"/>
                </a:lnTo>
                <a:lnTo>
                  <a:pt x="575" y="34"/>
                </a:lnTo>
                <a:lnTo>
                  <a:pt x="582" y="32"/>
                </a:lnTo>
                <a:lnTo>
                  <a:pt x="589" y="31"/>
                </a:lnTo>
                <a:lnTo>
                  <a:pt x="596" y="29"/>
                </a:lnTo>
                <a:lnTo>
                  <a:pt x="603" y="27"/>
                </a:lnTo>
                <a:lnTo>
                  <a:pt x="610" y="26"/>
                </a:lnTo>
                <a:lnTo>
                  <a:pt x="617" y="24"/>
                </a:lnTo>
                <a:lnTo>
                  <a:pt x="624" y="23"/>
                </a:lnTo>
                <a:lnTo>
                  <a:pt x="631" y="21"/>
                </a:lnTo>
                <a:lnTo>
                  <a:pt x="639" y="20"/>
                </a:lnTo>
                <a:lnTo>
                  <a:pt x="646" y="18"/>
                </a:lnTo>
                <a:lnTo>
                  <a:pt x="653" y="17"/>
                </a:lnTo>
                <a:lnTo>
                  <a:pt x="660" y="16"/>
                </a:lnTo>
                <a:lnTo>
                  <a:pt x="667" y="14"/>
                </a:lnTo>
                <a:lnTo>
                  <a:pt x="675" y="13"/>
                </a:lnTo>
                <a:lnTo>
                  <a:pt x="682" y="12"/>
                </a:lnTo>
                <a:lnTo>
                  <a:pt x="689" y="11"/>
                </a:lnTo>
                <a:lnTo>
                  <a:pt x="696" y="10"/>
                </a:lnTo>
                <a:lnTo>
                  <a:pt x="704" y="9"/>
                </a:lnTo>
                <a:lnTo>
                  <a:pt x="711" y="8"/>
                </a:lnTo>
                <a:lnTo>
                  <a:pt x="718" y="7"/>
                </a:lnTo>
                <a:lnTo>
                  <a:pt x="726" y="6"/>
                </a:lnTo>
                <a:lnTo>
                  <a:pt x="733" y="5"/>
                </a:lnTo>
                <a:lnTo>
                  <a:pt x="741" y="4"/>
                </a:lnTo>
                <a:lnTo>
                  <a:pt x="747" y="3"/>
                </a:lnTo>
                <a:lnTo>
                  <a:pt x="753" y="3"/>
                </a:lnTo>
                <a:lnTo>
                  <a:pt x="759" y="2"/>
                </a:lnTo>
                <a:lnTo>
                  <a:pt x="765" y="2"/>
                </a:lnTo>
                <a:lnTo>
                  <a:pt x="772" y="1"/>
                </a:lnTo>
                <a:lnTo>
                  <a:pt x="778" y="1"/>
                </a:lnTo>
                <a:lnTo>
                  <a:pt x="784" y="1"/>
                </a:lnTo>
                <a:lnTo>
                  <a:pt x="790" y="1"/>
                </a:lnTo>
                <a:lnTo>
                  <a:pt x="797" y="0"/>
                </a:lnTo>
                <a:lnTo>
                  <a:pt x="804" y="0"/>
                </a:lnTo>
                <a:lnTo>
                  <a:pt x="810" y="0"/>
                </a:lnTo>
                <a:lnTo>
                  <a:pt x="817" y="0"/>
                </a:lnTo>
                <a:lnTo>
                  <a:pt x="824" y="0"/>
                </a:lnTo>
                <a:lnTo>
                  <a:pt x="831" y="0"/>
                </a:lnTo>
                <a:lnTo>
                  <a:pt x="838" y="1"/>
                </a:lnTo>
                <a:lnTo>
                  <a:pt x="845" y="1"/>
                </a:lnTo>
                <a:lnTo>
                  <a:pt x="852" y="1"/>
                </a:lnTo>
                <a:lnTo>
                  <a:pt x="859" y="1"/>
                </a:lnTo>
                <a:lnTo>
                  <a:pt x="866" y="2"/>
                </a:lnTo>
                <a:lnTo>
                  <a:pt x="874" y="2"/>
                </a:lnTo>
                <a:lnTo>
                  <a:pt x="881" y="2"/>
                </a:lnTo>
                <a:lnTo>
                  <a:pt x="888" y="3"/>
                </a:lnTo>
                <a:lnTo>
                  <a:pt x="896" y="3"/>
                </a:lnTo>
                <a:lnTo>
                  <a:pt x="903" y="4"/>
                </a:lnTo>
                <a:lnTo>
                  <a:pt x="910" y="5"/>
                </a:lnTo>
                <a:lnTo>
                  <a:pt x="918" y="5"/>
                </a:lnTo>
                <a:lnTo>
                  <a:pt x="925" y="6"/>
                </a:lnTo>
                <a:lnTo>
                  <a:pt x="933" y="7"/>
                </a:lnTo>
                <a:lnTo>
                  <a:pt x="940" y="8"/>
                </a:lnTo>
                <a:lnTo>
                  <a:pt x="948" y="8"/>
                </a:lnTo>
                <a:lnTo>
                  <a:pt x="956" y="9"/>
                </a:lnTo>
                <a:lnTo>
                  <a:pt x="963" y="10"/>
                </a:lnTo>
                <a:lnTo>
                  <a:pt x="971" y="11"/>
                </a:lnTo>
                <a:lnTo>
                  <a:pt x="979" y="12"/>
                </a:lnTo>
                <a:lnTo>
                  <a:pt x="987" y="13"/>
                </a:lnTo>
                <a:lnTo>
                  <a:pt x="994" y="14"/>
                </a:lnTo>
                <a:lnTo>
                  <a:pt x="1002" y="15"/>
                </a:lnTo>
                <a:lnTo>
                  <a:pt x="1010" y="17"/>
                </a:lnTo>
                <a:lnTo>
                  <a:pt x="1018" y="18"/>
                </a:lnTo>
                <a:lnTo>
                  <a:pt x="1026" y="19"/>
                </a:lnTo>
                <a:lnTo>
                  <a:pt x="1034" y="20"/>
                </a:lnTo>
                <a:lnTo>
                  <a:pt x="1041" y="21"/>
                </a:lnTo>
                <a:lnTo>
                  <a:pt x="1049" y="23"/>
                </a:lnTo>
                <a:lnTo>
                  <a:pt x="1057" y="24"/>
                </a:lnTo>
                <a:lnTo>
                  <a:pt x="1065" y="25"/>
                </a:lnTo>
                <a:lnTo>
                  <a:pt x="1073" y="27"/>
                </a:lnTo>
                <a:lnTo>
                  <a:pt x="1081" y="28"/>
                </a:lnTo>
                <a:lnTo>
                  <a:pt x="1089" y="30"/>
                </a:lnTo>
                <a:lnTo>
                  <a:pt x="1097" y="31"/>
                </a:lnTo>
                <a:lnTo>
                  <a:pt x="1105" y="32"/>
                </a:lnTo>
                <a:lnTo>
                  <a:pt x="1113" y="34"/>
                </a:lnTo>
                <a:lnTo>
                  <a:pt x="1121" y="35"/>
                </a:lnTo>
                <a:lnTo>
                  <a:pt x="1129" y="37"/>
                </a:lnTo>
                <a:lnTo>
                  <a:pt x="1137" y="39"/>
                </a:lnTo>
                <a:lnTo>
                  <a:pt x="1145" y="40"/>
                </a:lnTo>
                <a:lnTo>
                  <a:pt x="1154" y="42"/>
                </a:lnTo>
                <a:lnTo>
                  <a:pt x="1162" y="43"/>
                </a:lnTo>
                <a:lnTo>
                  <a:pt x="1170" y="45"/>
                </a:lnTo>
                <a:lnTo>
                  <a:pt x="1178" y="47"/>
                </a:lnTo>
                <a:lnTo>
                  <a:pt x="1186" y="48"/>
                </a:lnTo>
                <a:lnTo>
                  <a:pt x="1194" y="50"/>
                </a:lnTo>
                <a:lnTo>
                  <a:pt x="1202" y="52"/>
                </a:lnTo>
                <a:lnTo>
                  <a:pt x="1210" y="54"/>
                </a:lnTo>
                <a:lnTo>
                  <a:pt x="1218" y="55"/>
                </a:lnTo>
                <a:lnTo>
                  <a:pt x="1226" y="57"/>
                </a:lnTo>
                <a:lnTo>
                  <a:pt x="1234" y="59"/>
                </a:lnTo>
                <a:lnTo>
                  <a:pt x="1242" y="61"/>
                </a:lnTo>
                <a:lnTo>
                  <a:pt x="1250" y="62"/>
                </a:lnTo>
                <a:lnTo>
                  <a:pt x="1258" y="64"/>
                </a:lnTo>
                <a:lnTo>
                  <a:pt x="1266" y="66"/>
                </a:lnTo>
                <a:lnTo>
                  <a:pt x="1273" y="68"/>
                </a:lnTo>
                <a:lnTo>
                  <a:pt x="1281" y="70"/>
                </a:lnTo>
                <a:lnTo>
                  <a:pt x="1289" y="71"/>
                </a:lnTo>
                <a:lnTo>
                  <a:pt x="1297" y="73"/>
                </a:lnTo>
                <a:lnTo>
                  <a:pt x="1305" y="75"/>
                </a:lnTo>
                <a:lnTo>
                  <a:pt x="1313" y="77"/>
                </a:lnTo>
                <a:lnTo>
                  <a:pt x="1320" y="79"/>
                </a:lnTo>
                <a:lnTo>
                  <a:pt x="1328" y="81"/>
                </a:lnTo>
                <a:lnTo>
                  <a:pt x="1336" y="82"/>
                </a:lnTo>
                <a:lnTo>
                  <a:pt x="1344" y="84"/>
                </a:lnTo>
                <a:lnTo>
                  <a:pt x="1351" y="86"/>
                </a:lnTo>
                <a:lnTo>
                  <a:pt x="1359" y="88"/>
                </a:lnTo>
                <a:lnTo>
                  <a:pt x="1367" y="90"/>
                </a:lnTo>
                <a:lnTo>
                  <a:pt x="1374" y="92"/>
                </a:lnTo>
                <a:lnTo>
                  <a:pt x="1382" y="94"/>
                </a:lnTo>
                <a:lnTo>
                  <a:pt x="1389" y="95"/>
                </a:lnTo>
                <a:lnTo>
                  <a:pt x="1397" y="97"/>
                </a:lnTo>
                <a:lnTo>
                  <a:pt x="1404" y="99"/>
                </a:lnTo>
                <a:lnTo>
                  <a:pt x="1411" y="101"/>
                </a:lnTo>
                <a:lnTo>
                  <a:pt x="1419" y="103"/>
                </a:lnTo>
                <a:lnTo>
                  <a:pt x="1426" y="105"/>
                </a:lnTo>
                <a:lnTo>
                  <a:pt x="1433" y="106"/>
                </a:lnTo>
                <a:lnTo>
                  <a:pt x="1441" y="108"/>
                </a:lnTo>
                <a:lnTo>
                  <a:pt x="1448" y="110"/>
                </a:lnTo>
                <a:lnTo>
                  <a:pt x="1455" y="112"/>
                </a:lnTo>
                <a:lnTo>
                  <a:pt x="1462" y="113"/>
                </a:lnTo>
                <a:lnTo>
                  <a:pt x="1469" y="115"/>
                </a:lnTo>
                <a:lnTo>
                  <a:pt x="1476" y="117"/>
                </a:lnTo>
                <a:lnTo>
                  <a:pt x="1483" y="119"/>
                </a:lnTo>
                <a:lnTo>
                  <a:pt x="1490" y="120"/>
                </a:lnTo>
                <a:lnTo>
                  <a:pt x="1496" y="122"/>
                </a:lnTo>
                <a:lnTo>
                  <a:pt x="1503" y="124"/>
                </a:lnTo>
                <a:lnTo>
                  <a:pt x="1510" y="125"/>
                </a:lnTo>
                <a:lnTo>
                  <a:pt x="1516" y="127"/>
                </a:lnTo>
                <a:lnTo>
                  <a:pt x="1523" y="129"/>
                </a:lnTo>
                <a:lnTo>
                  <a:pt x="1530" y="130"/>
                </a:lnTo>
                <a:lnTo>
                  <a:pt x="1536" y="132"/>
                </a:lnTo>
                <a:lnTo>
                  <a:pt x="1542" y="133"/>
                </a:lnTo>
                <a:lnTo>
                  <a:pt x="1549" y="135"/>
                </a:lnTo>
                <a:lnTo>
                  <a:pt x="1555" y="137"/>
                </a:lnTo>
                <a:lnTo>
                  <a:pt x="1561" y="138"/>
                </a:lnTo>
                <a:lnTo>
                  <a:pt x="1567" y="140"/>
                </a:lnTo>
                <a:lnTo>
                  <a:pt x="1573" y="141"/>
                </a:lnTo>
                <a:lnTo>
                  <a:pt x="1579" y="142"/>
                </a:lnTo>
                <a:lnTo>
                  <a:pt x="1585" y="144"/>
                </a:lnTo>
                <a:lnTo>
                  <a:pt x="1591" y="145"/>
                </a:lnTo>
                <a:lnTo>
                  <a:pt x="1597" y="147"/>
                </a:lnTo>
                <a:lnTo>
                  <a:pt x="1602" y="148"/>
                </a:lnTo>
                <a:lnTo>
                  <a:pt x="1608" y="149"/>
                </a:lnTo>
                <a:lnTo>
                  <a:pt x="1614" y="150"/>
                </a:lnTo>
                <a:lnTo>
                  <a:pt x="1619" y="152"/>
                </a:lnTo>
                <a:lnTo>
                  <a:pt x="1624" y="153"/>
                </a:lnTo>
                <a:lnTo>
                  <a:pt x="1630" y="154"/>
                </a:lnTo>
                <a:lnTo>
                  <a:pt x="1635" y="155"/>
                </a:lnTo>
                <a:lnTo>
                  <a:pt x="1640" y="156"/>
                </a:lnTo>
                <a:lnTo>
                  <a:pt x="1645" y="157"/>
                </a:lnTo>
                <a:lnTo>
                  <a:pt x="1650" y="158"/>
                </a:lnTo>
                <a:lnTo>
                  <a:pt x="1655" y="159"/>
                </a:lnTo>
                <a:lnTo>
                  <a:pt x="1659" y="160"/>
                </a:lnTo>
                <a:lnTo>
                  <a:pt x="1664" y="161"/>
                </a:lnTo>
                <a:lnTo>
                  <a:pt x="1669" y="162"/>
                </a:lnTo>
                <a:lnTo>
                  <a:pt x="1673" y="163"/>
                </a:lnTo>
                <a:lnTo>
                  <a:pt x="1690" y="166"/>
                </a:lnTo>
                <a:lnTo>
                  <a:pt x="1707" y="169"/>
                </a:lnTo>
                <a:lnTo>
                  <a:pt x="1722" y="172"/>
                </a:lnTo>
                <a:lnTo>
                  <a:pt x="1736" y="175"/>
                </a:lnTo>
                <a:lnTo>
                  <a:pt x="1749" y="177"/>
                </a:lnTo>
                <a:lnTo>
                  <a:pt x="1762" y="179"/>
                </a:lnTo>
                <a:lnTo>
                  <a:pt x="1774" y="182"/>
                </a:lnTo>
                <a:lnTo>
                  <a:pt x="1784" y="184"/>
                </a:lnTo>
                <a:lnTo>
                  <a:pt x="1795" y="186"/>
                </a:lnTo>
                <a:lnTo>
                  <a:pt x="1804" y="187"/>
                </a:lnTo>
                <a:lnTo>
                  <a:pt x="1813" y="189"/>
                </a:lnTo>
                <a:lnTo>
                  <a:pt x="1821" y="191"/>
                </a:lnTo>
                <a:lnTo>
                  <a:pt x="1828" y="192"/>
                </a:lnTo>
                <a:lnTo>
                  <a:pt x="1835" y="194"/>
                </a:lnTo>
                <a:lnTo>
                  <a:pt x="1842" y="195"/>
                </a:lnTo>
                <a:lnTo>
                  <a:pt x="1848" y="197"/>
                </a:lnTo>
                <a:lnTo>
                  <a:pt x="1853" y="198"/>
                </a:lnTo>
                <a:lnTo>
                  <a:pt x="1858" y="200"/>
                </a:lnTo>
                <a:lnTo>
                  <a:pt x="1863" y="201"/>
                </a:lnTo>
                <a:lnTo>
                  <a:pt x="1867" y="202"/>
                </a:lnTo>
                <a:lnTo>
                  <a:pt x="1872" y="203"/>
                </a:lnTo>
                <a:lnTo>
                  <a:pt x="1875" y="205"/>
                </a:lnTo>
                <a:lnTo>
                  <a:pt x="1879" y="206"/>
                </a:lnTo>
                <a:lnTo>
                  <a:pt x="1882" y="207"/>
                </a:lnTo>
                <a:lnTo>
                  <a:pt x="1886" y="209"/>
                </a:lnTo>
                <a:lnTo>
                  <a:pt x="1889" y="210"/>
                </a:lnTo>
                <a:lnTo>
                  <a:pt x="1892" y="212"/>
                </a:lnTo>
                <a:lnTo>
                  <a:pt x="1895" y="213"/>
                </a:lnTo>
                <a:lnTo>
                  <a:pt x="1898" y="215"/>
                </a:lnTo>
                <a:lnTo>
                  <a:pt x="1901" y="217"/>
                </a:lnTo>
                <a:lnTo>
                  <a:pt x="1904" y="218"/>
                </a:lnTo>
                <a:lnTo>
                  <a:pt x="1908" y="220"/>
                </a:lnTo>
                <a:lnTo>
                  <a:pt x="1911" y="222"/>
                </a:lnTo>
                <a:lnTo>
                  <a:pt x="1915" y="224"/>
                </a:lnTo>
                <a:lnTo>
                  <a:pt x="1919" y="226"/>
                </a:lnTo>
                <a:lnTo>
                  <a:pt x="1923" y="228"/>
                </a:lnTo>
                <a:lnTo>
                  <a:pt x="1927" y="229"/>
                </a:lnTo>
                <a:lnTo>
                  <a:pt x="1931" y="231"/>
                </a:lnTo>
                <a:lnTo>
                  <a:pt x="1935" y="232"/>
                </a:lnTo>
                <a:lnTo>
                  <a:pt x="1939" y="233"/>
                </a:lnTo>
                <a:lnTo>
                  <a:pt x="1943" y="234"/>
                </a:lnTo>
                <a:lnTo>
                  <a:pt x="1946" y="235"/>
                </a:lnTo>
                <a:lnTo>
                  <a:pt x="1950" y="237"/>
                </a:lnTo>
                <a:lnTo>
                  <a:pt x="1953" y="238"/>
                </a:lnTo>
                <a:lnTo>
                  <a:pt x="1956" y="239"/>
                </a:lnTo>
                <a:lnTo>
                  <a:pt x="1959" y="240"/>
                </a:lnTo>
                <a:lnTo>
                  <a:pt x="1962" y="241"/>
                </a:lnTo>
                <a:lnTo>
                  <a:pt x="1964" y="242"/>
                </a:lnTo>
                <a:lnTo>
                  <a:pt x="1966" y="244"/>
                </a:lnTo>
                <a:lnTo>
                  <a:pt x="1967" y="245"/>
                </a:lnTo>
                <a:lnTo>
                  <a:pt x="1968" y="247"/>
                </a:lnTo>
                <a:lnTo>
                  <a:pt x="1968" y="249"/>
                </a:lnTo>
                <a:lnTo>
                  <a:pt x="1968" y="251"/>
                </a:lnTo>
                <a:lnTo>
                  <a:pt x="1967" y="253"/>
                </a:lnTo>
                <a:lnTo>
                  <a:pt x="1966" y="256"/>
                </a:lnTo>
                <a:lnTo>
                  <a:pt x="1964" y="259"/>
                </a:lnTo>
                <a:lnTo>
                  <a:pt x="1961" y="262"/>
                </a:lnTo>
                <a:lnTo>
                  <a:pt x="1958" y="266"/>
                </a:lnTo>
                <a:lnTo>
                  <a:pt x="1954" y="270"/>
                </a:lnTo>
                <a:lnTo>
                  <a:pt x="1949" y="274"/>
                </a:lnTo>
                <a:lnTo>
                  <a:pt x="1943" y="279"/>
                </a:lnTo>
                <a:lnTo>
                  <a:pt x="1937" y="284"/>
                </a:lnTo>
                <a:lnTo>
                  <a:pt x="1929" y="290"/>
                </a:lnTo>
                <a:lnTo>
                  <a:pt x="1921" y="296"/>
                </a:lnTo>
                <a:lnTo>
                  <a:pt x="1911" y="302"/>
                </a:lnTo>
                <a:lnTo>
                  <a:pt x="1908" y="304"/>
                </a:lnTo>
                <a:lnTo>
                  <a:pt x="1905" y="307"/>
                </a:lnTo>
                <a:lnTo>
                  <a:pt x="1902" y="309"/>
                </a:lnTo>
                <a:lnTo>
                  <a:pt x="1898" y="311"/>
                </a:lnTo>
                <a:lnTo>
                  <a:pt x="1895" y="314"/>
                </a:lnTo>
                <a:lnTo>
                  <a:pt x="1891" y="316"/>
                </a:lnTo>
                <a:lnTo>
                  <a:pt x="1887" y="319"/>
                </a:lnTo>
                <a:lnTo>
                  <a:pt x="1884" y="322"/>
                </a:lnTo>
                <a:lnTo>
                  <a:pt x="1880" y="325"/>
                </a:lnTo>
                <a:lnTo>
                  <a:pt x="1876" y="328"/>
                </a:lnTo>
                <a:lnTo>
                  <a:pt x="1872" y="331"/>
                </a:lnTo>
                <a:lnTo>
                  <a:pt x="1868" y="334"/>
                </a:lnTo>
                <a:lnTo>
                  <a:pt x="1863" y="337"/>
                </a:lnTo>
                <a:lnTo>
                  <a:pt x="1859" y="340"/>
                </a:lnTo>
                <a:lnTo>
                  <a:pt x="1855" y="343"/>
                </a:lnTo>
                <a:lnTo>
                  <a:pt x="1850" y="347"/>
                </a:lnTo>
                <a:lnTo>
                  <a:pt x="1846" y="350"/>
                </a:lnTo>
                <a:lnTo>
                  <a:pt x="1841" y="354"/>
                </a:lnTo>
                <a:lnTo>
                  <a:pt x="1836" y="357"/>
                </a:lnTo>
                <a:lnTo>
                  <a:pt x="1831" y="361"/>
                </a:lnTo>
                <a:lnTo>
                  <a:pt x="1827" y="364"/>
                </a:lnTo>
                <a:lnTo>
                  <a:pt x="1822" y="368"/>
                </a:lnTo>
                <a:lnTo>
                  <a:pt x="1817" y="372"/>
                </a:lnTo>
                <a:lnTo>
                  <a:pt x="1811" y="376"/>
                </a:lnTo>
                <a:lnTo>
                  <a:pt x="1806" y="380"/>
                </a:lnTo>
                <a:lnTo>
                  <a:pt x="1801" y="383"/>
                </a:lnTo>
                <a:lnTo>
                  <a:pt x="1796" y="387"/>
                </a:lnTo>
                <a:lnTo>
                  <a:pt x="1790" y="391"/>
                </a:lnTo>
                <a:lnTo>
                  <a:pt x="1785" y="395"/>
                </a:lnTo>
                <a:lnTo>
                  <a:pt x="1779" y="399"/>
                </a:lnTo>
                <a:lnTo>
                  <a:pt x="1774" y="404"/>
                </a:lnTo>
                <a:lnTo>
                  <a:pt x="1768" y="408"/>
                </a:lnTo>
                <a:lnTo>
                  <a:pt x="1763" y="412"/>
                </a:lnTo>
                <a:lnTo>
                  <a:pt x="1757" y="416"/>
                </a:lnTo>
                <a:lnTo>
                  <a:pt x="1751" y="420"/>
                </a:lnTo>
                <a:lnTo>
                  <a:pt x="1745" y="424"/>
                </a:lnTo>
                <a:lnTo>
                  <a:pt x="1739" y="429"/>
                </a:lnTo>
                <a:lnTo>
                  <a:pt x="1733" y="433"/>
                </a:lnTo>
                <a:lnTo>
                  <a:pt x="1727" y="437"/>
                </a:lnTo>
                <a:lnTo>
                  <a:pt x="1721" y="442"/>
                </a:lnTo>
                <a:lnTo>
                  <a:pt x="1715" y="446"/>
                </a:lnTo>
                <a:lnTo>
                  <a:pt x="1709" y="450"/>
                </a:lnTo>
                <a:lnTo>
                  <a:pt x="1702" y="455"/>
                </a:lnTo>
                <a:lnTo>
                  <a:pt x="1696" y="459"/>
                </a:lnTo>
                <a:lnTo>
                  <a:pt x="1690" y="463"/>
                </a:lnTo>
                <a:lnTo>
                  <a:pt x="1683" y="468"/>
                </a:lnTo>
                <a:lnTo>
                  <a:pt x="1677" y="472"/>
                </a:lnTo>
                <a:lnTo>
                  <a:pt x="1670" y="477"/>
                </a:lnTo>
                <a:lnTo>
                  <a:pt x="1664" y="481"/>
                </a:lnTo>
                <a:lnTo>
                  <a:pt x="1657" y="485"/>
                </a:lnTo>
                <a:lnTo>
                  <a:pt x="1651" y="490"/>
                </a:lnTo>
                <a:lnTo>
                  <a:pt x="1644" y="494"/>
                </a:lnTo>
                <a:lnTo>
                  <a:pt x="1637" y="498"/>
                </a:lnTo>
                <a:lnTo>
                  <a:pt x="1630" y="503"/>
                </a:lnTo>
                <a:lnTo>
                  <a:pt x="1624" y="507"/>
                </a:lnTo>
                <a:lnTo>
                  <a:pt x="1617" y="511"/>
                </a:lnTo>
                <a:lnTo>
                  <a:pt x="1610" y="516"/>
                </a:lnTo>
                <a:lnTo>
                  <a:pt x="1603" y="520"/>
                </a:lnTo>
                <a:lnTo>
                  <a:pt x="1596" y="524"/>
                </a:lnTo>
                <a:lnTo>
                  <a:pt x="1589" y="528"/>
                </a:lnTo>
                <a:lnTo>
                  <a:pt x="1582" y="533"/>
                </a:lnTo>
                <a:lnTo>
                  <a:pt x="1575" y="537"/>
                </a:lnTo>
                <a:lnTo>
                  <a:pt x="1568" y="541"/>
                </a:lnTo>
                <a:lnTo>
                  <a:pt x="1561" y="545"/>
                </a:lnTo>
                <a:lnTo>
                  <a:pt x="1554" y="549"/>
                </a:lnTo>
                <a:lnTo>
                  <a:pt x="1547" y="553"/>
                </a:lnTo>
                <a:lnTo>
                  <a:pt x="1540" y="557"/>
                </a:lnTo>
                <a:lnTo>
                  <a:pt x="1532" y="561"/>
                </a:lnTo>
                <a:lnTo>
                  <a:pt x="1525" y="565"/>
                </a:lnTo>
                <a:lnTo>
                  <a:pt x="1518" y="569"/>
                </a:lnTo>
                <a:lnTo>
                  <a:pt x="1511" y="573"/>
                </a:lnTo>
                <a:lnTo>
                  <a:pt x="1504" y="577"/>
                </a:lnTo>
                <a:lnTo>
                  <a:pt x="1496" y="580"/>
                </a:lnTo>
                <a:lnTo>
                  <a:pt x="1489" y="584"/>
                </a:lnTo>
                <a:lnTo>
                  <a:pt x="1482" y="588"/>
                </a:lnTo>
                <a:lnTo>
                  <a:pt x="1474" y="591"/>
                </a:lnTo>
                <a:lnTo>
                  <a:pt x="1467" y="595"/>
                </a:lnTo>
                <a:lnTo>
                  <a:pt x="1460" y="598"/>
                </a:lnTo>
                <a:lnTo>
                  <a:pt x="1452" y="602"/>
                </a:lnTo>
                <a:lnTo>
                  <a:pt x="1445" y="605"/>
                </a:lnTo>
                <a:lnTo>
                  <a:pt x="1438" y="608"/>
                </a:lnTo>
                <a:lnTo>
                  <a:pt x="1430" y="611"/>
                </a:lnTo>
                <a:lnTo>
                  <a:pt x="1423" y="615"/>
                </a:lnTo>
                <a:lnTo>
                  <a:pt x="1416" y="618"/>
                </a:lnTo>
                <a:lnTo>
                  <a:pt x="1408" y="621"/>
                </a:lnTo>
                <a:lnTo>
                  <a:pt x="1401" y="623"/>
                </a:lnTo>
                <a:lnTo>
                  <a:pt x="1393" y="626"/>
                </a:lnTo>
                <a:lnTo>
                  <a:pt x="1386" y="629"/>
                </a:lnTo>
                <a:lnTo>
                  <a:pt x="1379" y="632"/>
                </a:lnTo>
                <a:lnTo>
                  <a:pt x="1371" y="634"/>
                </a:lnTo>
                <a:lnTo>
                  <a:pt x="1364" y="637"/>
                </a:lnTo>
                <a:lnTo>
                  <a:pt x="1357" y="639"/>
                </a:lnTo>
                <a:lnTo>
                  <a:pt x="1349" y="641"/>
                </a:lnTo>
                <a:lnTo>
                  <a:pt x="1342" y="644"/>
                </a:lnTo>
                <a:lnTo>
                  <a:pt x="1335" y="646"/>
                </a:lnTo>
                <a:lnTo>
                  <a:pt x="1327" y="648"/>
                </a:lnTo>
                <a:lnTo>
                  <a:pt x="1320" y="650"/>
                </a:lnTo>
                <a:lnTo>
                  <a:pt x="1313" y="652"/>
                </a:lnTo>
                <a:lnTo>
                  <a:pt x="1305" y="653"/>
                </a:lnTo>
                <a:lnTo>
                  <a:pt x="1298" y="655"/>
                </a:lnTo>
                <a:lnTo>
                  <a:pt x="1291" y="657"/>
                </a:lnTo>
                <a:lnTo>
                  <a:pt x="1283" y="658"/>
                </a:lnTo>
                <a:lnTo>
                  <a:pt x="1276" y="659"/>
                </a:lnTo>
                <a:lnTo>
                  <a:pt x="1270" y="660"/>
                </a:lnTo>
                <a:lnTo>
                  <a:pt x="1264" y="661"/>
                </a:lnTo>
                <a:lnTo>
                  <a:pt x="1258" y="662"/>
                </a:lnTo>
                <a:lnTo>
                  <a:pt x="1251" y="663"/>
                </a:lnTo>
                <a:lnTo>
                  <a:pt x="1245" y="664"/>
                </a:lnTo>
                <a:lnTo>
                  <a:pt x="1239" y="665"/>
                </a:lnTo>
                <a:lnTo>
                  <a:pt x="1232" y="666"/>
                </a:lnTo>
                <a:lnTo>
                  <a:pt x="1226" y="667"/>
                </a:lnTo>
                <a:lnTo>
                  <a:pt x="1220" y="668"/>
                </a:lnTo>
                <a:lnTo>
                  <a:pt x="1213" y="668"/>
                </a:lnTo>
                <a:lnTo>
                  <a:pt x="1207" y="669"/>
                </a:lnTo>
                <a:lnTo>
                  <a:pt x="1201" y="670"/>
                </a:lnTo>
                <a:lnTo>
                  <a:pt x="1194" y="670"/>
                </a:lnTo>
                <a:lnTo>
                  <a:pt x="1188" y="671"/>
                </a:lnTo>
                <a:lnTo>
                  <a:pt x="1181" y="672"/>
                </a:lnTo>
                <a:lnTo>
                  <a:pt x="1175" y="672"/>
                </a:lnTo>
                <a:lnTo>
                  <a:pt x="1169" y="673"/>
                </a:lnTo>
                <a:lnTo>
                  <a:pt x="1162" y="673"/>
                </a:lnTo>
                <a:lnTo>
                  <a:pt x="1156" y="674"/>
                </a:lnTo>
                <a:lnTo>
                  <a:pt x="1149" y="674"/>
                </a:lnTo>
                <a:lnTo>
                  <a:pt x="1143" y="675"/>
                </a:lnTo>
                <a:lnTo>
                  <a:pt x="1136" y="675"/>
                </a:lnTo>
                <a:lnTo>
                  <a:pt x="1130" y="675"/>
                </a:lnTo>
                <a:lnTo>
                  <a:pt x="1123" y="676"/>
                </a:lnTo>
                <a:lnTo>
                  <a:pt x="1116" y="676"/>
                </a:lnTo>
                <a:lnTo>
                  <a:pt x="1110" y="676"/>
                </a:lnTo>
                <a:lnTo>
                  <a:pt x="1103" y="677"/>
                </a:lnTo>
                <a:lnTo>
                  <a:pt x="1097" y="677"/>
                </a:lnTo>
                <a:lnTo>
                  <a:pt x="1090" y="677"/>
                </a:lnTo>
                <a:lnTo>
                  <a:pt x="1083" y="677"/>
                </a:lnTo>
                <a:lnTo>
                  <a:pt x="1077" y="677"/>
                </a:lnTo>
                <a:lnTo>
                  <a:pt x="1070" y="677"/>
                </a:lnTo>
                <a:lnTo>
                  <a:pt x="1063" y="677"/>
                </a:lnTo>
                <a:lnTo>
                  <a:pt x="1056" y="677"/>
                </a:lnTo>
                <a:lnTo>
                  <a:pt x="1050" y="677"/>
                </a:lnTo>
                <a:lnTo>
                  <a:pt x="1043" y="677"/>
                </a:lnTo>
                <a:lnTo>
                  <a:pt x="1036" y="677"/>
                </a:lnTo>
                <a:lnTo>
                  <a:pt x="1029" y="677"/>
                </a:lnTo>
                <a:lnTo>
                  <a:pt x="1023" y="677"/>
                </a:lnTo>
                <a:lnTo>
                  <a:pt x="1016" y="677"/>
                </a:lnTo>
                <a:lnTo>
                  <a:pt x="1009" y="677"/>
                </a:lnTo>
                <a:lnTo>
                  <a:pt x="1002" y="676"/>
                </a:lnTo>
                <a:lnTo>
                  <a:pt x="995" y="676"/>
                </a:lnTo>
                <a:lnTo>
                  <a:pt x="989" y="676"/>
                </a:lnTo>
                <a:lnTo>
                  <a:pt x="982" y="675"/>
                </a:lnTo>
                <a:lnTo>
                  <a:pt x="975" y="675"/>
                </a:lnTo>
                <a:lnTo>
                  <a:pt x="968" y="675"/>
                </a:lnTo>
                <a:lnTo>
                  <a:pt x="961" y="674"/>
                </a:lnTo>
                <a:lnTo>
                  <a:pt x="954" y="674"/>
                </a:lnTo>
                <a:lnTo>
                  <a:pt x="947" y="673"/>
                </a:lnTo>
                <a:lnTo>
                  <a:pt x="940" y="673"/>
                </a:lnTo>
                <a:lnTo>
                  <a:pt x="933" y="672"/>
                </a:lnTo>
                <a:lnTo>
                  <a:pt x="926" y="672"/>
                </a:lnTo>
                <a:lnTo>
                  <a:pt x="919" y="671"/>
                </a:lnTo>
                <a:lnTo>
                  <a:pt x="912" y="670"/>
                </a:lnTo>
                <a:lnTo>
                  <a:pt x="905" y="670"/>
                </a:lnTo>
                <a:lnTo>
                  <a:pt x="898" y="669"/>
                </a:lnTo>
                <a:lnTo>
                  <a:pt x="891" y="668"/>
                </a:lnTo>
                <a:lnTo>
                  <a:pt x="884" y="667"/>
                </a:lnTo>
                <a:lnTo>
                  <a:pt x="877" y="667"/>
                </a:lnTo>
                <a:lnTo>
                  <a:pt x="869" y="666"/>
                </a:lnTo>
                <a:lnTo>
                  <a:pt x="862" y="665"/>
                </a:lnTo>
                <a:lnTo>
                  <a:pt x="855" y="664"/>
                </a:lnTo>
                <a:lnTo>
                  <a:pt x="848" y="663"/>
                </a:lnTo>
                <a:lnTo>
                  <a:pt x="841" y="662"/>
                </a:lnTo>
                <a:lnTo>
                  <a:pt x="834" y="661"/>
                </a:lnTo>
                <a:lnTo>
                  <a:pt x="826" y="660"/>
                </a:lnTo>
                <a:lnTo>
                  <a:pt x="819" y="659"/>
                </a:lnTo>
                <a:lnTo>
                  <a:pt x="812" y="658"/>
                </a:lnTo>
                <a:lnTo>
                  <a:pt x="805" y="657"/>
                </a:lnTo>
                <a:lnTo>
                  <a:pt x="797" y="656"/>
                </a:lnTo>
                <a:lnTo>
                  <a:pt x="790" y="655"/>
                </a:lnTo>
                <a:lnTo>
                  <a:pt x="783" y="653"/>
                </a:lnTo>
                <a:lnTo>
                  <a:pt x="776" y="652"/>
                </a:lnTo>
                <a:lnTo>
                  <a:pt x="769" y="651"/>
                </a:lnTo>
                <a:lnTo>
                  <a:pt x="762" y="649"/>
                </a:lnTo>
                <a:lnTo>
                  <a:pt x="754" y="648"/>
                </a:lnTo>
                <a:lnTo>
                  <a:pt x="747" y="647"/>
                </a:lnTo>
                <a:lnTo>
                  <a:pt x="740" y="645"/>
                </a:lnTo>
                <a:lnTo>
                  <a:pt x="732" y="644"/>
                </a:lnTo>
                <a:lnTo>
                  <a:pt x="725" y="642"/>
                </a:lnTo>
                <a:lnTo>
                  <a:pt x="717" y="641"/>
                </a:lnTo>
                <a:lnTo>
                  <a:pt x="710" y="639"/>
                </a:lnTo>
                <a:lnTo>
                  <a:pt x="702" y="638"/>
                </a:lnTo>
                <a:lnTo>
                  <a:pt x="695" y="636"/>
                </a:lnTo>
                <a:lnTo>
                  <a:pt x="687" y="635"/>
                </a:lnTo>
                <a:lnTo>
                  <a:pt x="680" y="633"/>
                </a:lnTo>
                <a:lnTo>
                  <a:pt x="672" y="631"/>
                </a:lnTo>
                <a:lnTo>
                  <a:pt x="665" y="630"/>
                </a:lnTo>
                <a:lnTo>
                  <a:pt x="657" y="628"/>
                </a:lnTo>
                <a:lnTo>
                  <a:pt x="650" y="626"/>
                </a:lnTo>
                <a:lnTo>
                  <a:pt x="642" y="624"/>
                </a:lnTo>
                <a:lnTo>
                  <a:pt x="634" y="622"/>
                </a:lnTo>
                <a:lnTo>
                  <a:pt x="627" y="620"/>
                </a:lnTo>
                <a:lnTo>
                  <a:pt x="619" y="619"/>
                </a:lnTo>
                <a:lnTo>
                  <a:pt x="611" y="617"/>
                </a:lnTo>
                <a:lnTo>
                  <a:pt x="604" y="615"/>
                </a:lnTo>
                <a:lnTo>
                  <a:pt x="596" y="613"/>
                </a:lnTo>
                <a:lnTo>
                  <a:pt x="588" y="611"/>
                </a:lnTo>
                <a:lnTo>
                  <a:pt x="581" y="608"/>
                </a:lnTo>
                <a:lnTo>
                  <a:pt x="573" y="606"/>
                </a:lnTo>
                <a:lnTo>
                  <a:pt x="565" y="604"/>
                </a:lnTo>
                <a:lnTo>
                  <a:pt x="557" y="602"/>
                </a:lnTo>
                <a:lnTo>
                  <a:pt x="549" y="600"/>
                </a:lnTo>
                <a:lnTo>
                  <a:pt x="542" y="598"/>
                </a:lnTo>
                <a:lnTo>
                  <a:pt x="534" y="595"/>
                </a:lnTo>
                <a:lnTo>
                  <a:pt x="526" y="593"/>
                </a:lnTo>
                <a:lnTo>
                  <a:pt x="518" y="591"/>
                </a:lnTo>
                <a:lnTo>
                  <a:pt x="510" y="588"/>
                </a:lnTo>
                <a:lnTo>
                  <a:pt x="502" y="586"/>
                </a:lnTo>
                <a:lnTo>
                  <a:pt x="495" y="584"/>
                </a:lnTo>
                <a:lnTo>
                  <a:pt x="487" y="581"/>
                </a:lnTo>
                <a:lnTo>
                  <a:pt x="479" y="579"/>
                </a:lnTo>
                <a:lnTo>
                  <a:pt x="471" y="576"/>
                </a:lnTo>
                <a:lnTo>
                  <a:pt x="463" y="574"/>
                </a:lnTo>
                <a:lnTo>
                  <a:pt x="455" y="571"/>
                </a:lnTo>
                <a:lnTo>
                  <a:pt x="447" y="568"/>
                </a:lnTo>
                <a:lnTo>
                  <a:pt x="439" y="566"/>
                </a:lnTo>
                <a:lnTo>
                  <a:pt x="431" y="563"/>
                </a:lnTo>
                <a:lnTo>
                  <a:pt x="423" y="560"/>
                </a:lnTo>
                <a:lnTo>
                  <a:pt x="414" y="558"/>
                </a:lnTo>
                <a:lnTo>
                  <a:pt x="406" y="555"/>
                </a:lnTo>
                <a:lnTo>
                  <a:pt x="398" y="552"/>
                </a:lnTo>
                <a:lnTo>
                  <a:pt x="390" y="550"/>
                </a:lnTo>
                <a:lnTo>
                  <a:pt x="381" y="547"/>
                </a:lnTo>
                <a:lnTo>
                  <a:pt x="373" y="545"/>
                </a:lnTo>
                <a:lnTo>
                  <a:pt x="365" y="542"/>
                </a:lnTo>
                <a:lnTo>
                  <a:pt x="357" y="540"/>
                </a:lnTo>
                <a:lnTo>
                  <a:pt x="349" y="538"/>
                </a:lnTo>
                <a:lnTo>
                  <a:pt x="341" y="536"/>
                </a:lnTo>
                <a:lnTo>
                  <a:pt x="334" y="534"/>
                </a:lnTo>
                <a:lnTo>
                  <a:pt x="326" y="532"/>
                </a:lnTo>
                <a:lnTo>
                  <a:pt x="318" y="530"/>
                </a:lnTo>
                <a:lnTo>
                  <a:pt x="311" y="528"/>
                </a:lnTo>
                <a:lnTo>
                  <a:pt x="303" y="527"/>
                </a:lnTo>
                <a:lnTo>
                  <a:pt x="295" y="525"/>
                </a:lnTo>
                <a:lnTo>
                  <a:pt x="288" y="523"/>
                </a:lnTo>
                <a:lnTo>
                  <a:pt x="281" y="522"/>
                </a:lnTo>
                <a:lnTo>
                  <a:pt x="273" y="520"/>
                </a:lnTo>
                <a:lnTo>
                  <a:pt x="266" y="519"/>
                </a:lnTo>
                <a:lnTo>
                  <a:pt x="259" y="517"/>
                </a:lnTo>
                <a:lnTo>
                  <a:pt x="252" y="516"/>
                </a:lnTo>
                <a:lnTo>
                  <a:pt x="245" y="514"/>
                </a:lnTo>
                <a:lnTo>
                  <a:pt x="238" y="513"/>
                </a:lnTo>
                <a:lnTo>
                  <a:pt x="231" y="512"/>
                </a:lnTo>
                <a:lnTo>
                  <a:pt x="224" y="511"/>
                </a:lnTo>
                <a:lnTo>
                  <a:pt x="217" y="510"/>
                </a:lnTo>
                <a:lnTo>
                  <a:pt x="211" y="508"/>
                </a:lnTo>
                <a:lnTo>
                  <a:pt x="204" y="507"/>
                </a:lnTo>
                <a:lnTo>
                  <a:pt x="198" y="506"/>
                </a:lnTo>
                <a:lnTo>
                  <a:pt x="191" y="505"/>
                </a:lnTo>
                <a:lnTo>
                  <a:pt x="185" y="504"/>
                </a:lnTo>
                <a:lnTo>
                  <a:pt x="179" y="503"/>
                </a:lnTo>
                <a:lnTo>
                  <a:pt x="173" y="502"/>
                </a:lnTo>
                <a:lnTo>
                  <a:pt x="166" y="501"/>
                </a:lnTo>
                <a:lnTo>
                  <a:pt x="160" y="501"/>
                </a:lnTo>
                <a:lnTo>
                  <a:pt x="155" y="500"/>
                </a:lnTo>
                <a:lnTo>
                  <a:pt x="149" y="499"/>
                </a:lnTo>
                <a:lnTo>
                  <a:pt x="143" y="498"/>
                </a:lnTo>
                <a:lnTo>
                  <a:pt x="137" y="497"/>
                </a:lnTo>
                <a:lnTo>
                  <a:pt x="132" y="496"/>
                </a:lnTo>
                <a:lnTo>
                  <a:pt x="127" y="496"/>
                </a:lnTo>
                <a:lnTo>
                  <a:pt x="121" y="495"/>
                </a:lnTo>
                <a:lnTo>
                  <a:pt x="116" y="494"/>
                </a:lnTo>
                <a:lnTo>
                  <a:pt x="111" y="493"/>
                </a:lnTo>
                <a:lnTo>
                  <a:pt x="106" y="492"/>
                </a:lnTo>
                <a:lnTo>
                  <a:pt x="101" y="492"/>
                </a:lnTo>
                <a:lnTo>
                  <a:pt x="96" y="491"/>
                </a:lnTo>
                <a:lnTo>
                  <a:pt x="91" y="490"/>
                </a:lnTo>
                <a:lnTo>
                  <a:pt x="87" y="489"/>
                </a:lnTo>
                <a:lnTo>
                  <a:pt x="82" y="489"/>
                </a:lnTo>
                <a:lnTo>
                  <a:pt x="78" y="488"/>
                </a:lnTo>
                <a:lnTo>
                  <a:pt x="73" y="487"/>
                </a:lnTo>
                <a:lnTo>
                  <a:pt x="69" y="486"/>
                </a:lnTo>
                <a:lnTo>
                  <a:pt x="65" y="485"/>
                </a:lnTo>
                <a:lnTo>
                  <a:pt x="61" y="485"/>
                </a:lnTo>
                <a:lnTo>
                  <a:pt x="57" y="484"/>
                </a:lnTo>
                <a:lnTo>
                  <a:pt x="54" y="483"/>
                </a:lnTo>
                <a:lnTo>
                  <a:pt x="50" y="482"/>
                </a:lnTo>
                <a:lnTo>
                  <a:pt x="46" y="481"/>
                </a:lnTo>
                <a:lnTo>
                  <a:pt x="43" y="480"/>
                </a:lnTo>
                <a:lnTo>
                  <a:pt x="40" y="479"/>
                </a:lnTo>
                <a:lnTo>
                  <a:pt x="37" y="478"/>
                </a:lnTo>
                <a:lnTo>
                  <a:pt x="34" y="477"/>
                </a:lnTo>
                <a:lnTo>
                  <a:pt x="31" y="476"/>
                </a:lnTo>
                <a:lnTo>
                  <a:pt x="28" y="475"/>
                </a:lnTo>
                <a:lnTo>
                  <a:pt x="25" y="474"/>
                </a:lnTo>
                <a:lnTo>
                  <a:pt x="23" y="473"/>
                </a:lnTo>
                <a:lnTo>
                  <a:pt x="20" y="472"/>
                </a:lnTo>
                <a:lnTo>
                  <a:pt x="18" y="470"/>
                </a:lnTo>
                <a:lnTo>
                  <a:pt x="16" y="469"/>
                </a:lnTo>
                <a:lnTo>
                  <a:pt x="14" y="468"/>
                </a:lnTo>
                <a:lnTo>
                  <a:pt x="12" y="466"/>
                </a:lnTo>
                <a:lnTo>
                  <a:pt x="10" y="465"/>
                </a:lnTo>
                <a:lnTo>
                  <a:pt x="8" y="463"/>
                </a:lnTo>
                <a:lnTo>
                  <a:pt x="7" y="462"/>
                </a:lnTo>
                <a:lnTo>
                  <a:pt x="6" y="460"/>
                </a:lnTo>
                <a:lnTo>
                  <a:pt x="4" y="459"/>
                </a:lnTo>
                <a:lnTo>
                  <a:pt x="3" y="457"/>
                </a:lnTo>
                <a:lnTo>
                  <a:pt x="2" y="455"/>
                </a:lnTo>
                <a:lnTo>
                  <a:pt x="1" y="453"/>
                </a:lnTo>
                <a:lnTo>
                  <a:pt x="1" y="452"/>
                </a:lnTo>
                <a:lnTo>
                  <a:pt x="0" y="450"/>
                </a:lnTo>
                <a:lnTo>
                  <a:pt x="0" y="448"/>
                </a:lnTo>
                <a:lnTo>
                  <a:pt x="0" y="445"/>
                </a:lnTo>
                <a:lnTo>
                  <a:pt x="0" y="443"/>
                </a:lnTo>
                <a:lnTo>
                  <a:pt x="0" y="441"/>
                </a:lnTo>
                <a:lnTo>
                  <a:pt x="0" y="439"/>
                </a:lnTo>
                <a:lnTo>
                  <a:pt x="0" y="436"/>
                </a:lnTo>
                <a:lnTo>
                  <a:pt x="1" y="434"/>
                </a:lnTo>
                <a:lnTo>
                  <a:pt x="1" y="431"/>
                </a:lnTo>
                <a:lnTo>
                  <a:pt x="2" y="429"/>
                </a:lnTo>
                <a:lnTo>
                  <a:pt x="3" y="426"/>
                </a:lnTo>
                <a:lnTo>
                  <a:pt x="4" y="423"/>
                </a:lnTo>
                <a:lnTo>
                  <a:pt x="5" y="420"/>
                </a:lnTo>
                <a:lnTo>
                  <a:pt x="7" y="417"/>
                </a:lnTo>
                <a:lnTo>
                  <a:pt x="8" y="414"/>
                </a:lnTo>
                <a:lnTo>
                  <a:pt x="10" y="411"/>
                </a:lnTo>
                <a:lnTo>
                  <a:pt x="12" y="408"/>
                </a:lnTo>
                <a:lnTo>
                  <a:pt x="14" y="405"/>
                </a:lnTo>
                <a:lnTo>
                  <a:pt x="16" y="401"/>
                </a:lnTo>
                <a:lnTo>
                  <a:pt x="19" y="398"/>
                </a:lnTo>
                <a:lnTo>
                  <a:pt x="21" y="394"/>
                </a:lnTo>
                <a:lnTo>
                  <a:pt x="24" y="390"/>
                </a:lnTo>
                <a:lnTo>
                  <a:pt x="27" y="386"/>
                </a:lnTo>
                <a:lnTo>
                  <a:pt x="30" y="382"/>
                </a:lnTo>
                <a:lnTo>
                  <a:pt x="33" y="378"/>
                </a:lnTo>
                <a:lnTo>
                  <a:pt x="37" y="374"/>
                </a:lnTo>
                <a:lnTo>
                  <a:pt x="40" y="370"/>
                </a:lnTo>
                <a:lnTo>
                  <a:pt x="44" y="365"/>
                </a:lnTo>
                <a:lnTo>
                  <a:pt x="48" y="361"/>
                </a:lnTo>
                <a:lnTo>
                  <a:pt x="52" y="356"/>
                </a:lnTo>
                <a:lnTo>
                  <a:pt x="57" y="351"/>
                </a:lnTo>
                <a:lnTo>
                  <a:pt x="61" y="346"/>
                </a:lnTo>
                <a:lnTo>
                  <a:pt x="66" y="341"/>
                </a:lnTo>
              </a:path>
            </a:pathLst>
          </a:custGeom>
          <a:solidFill>
            <a:srgbClr val="B0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cap="rnd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990" name="Freeform 6"/>
          <p:cNvSpPr>
            <a:spLocks/>
          </p:cNvSpPr>
          <p:nvPr/>
        </p:nvSpPr>
        <p:spPr bwMode="auto">
          <a:xfrm>
            <a:off x="3512479" y="5286863"/>
            <a:ext cx="3124200" cy="923925"/>
          </a:xfrm>
          <a:custGeom>
            <a:avLst/>
            <a:gdLst>
              <a:gd name="T0" fmla="*/ 2147483647 w 1969"/>
              <a:gd name="T1" fmla="*/ 2147483647 h 678"/>
              <a:gd name="T2" fmla="*/ 2147483647 w 1969"/>
              <a:gd name="T3" fmla="*/ 2147483647 h 678"/>
              <a:gd name="T4" fmla="*/ 2147483647 w 1969"/>
              <a:gd name="T5" fmla="*/ 2147483647 h 678"/>
              <a:gd name="T6" fmla="*/ 2147483647 w 1969"/>
              <a:gd name="T7" fmla="*/ 2147483647 h 678"/>
              <a:gd name="T8" fmla="*/ 2147483647 w 1969"/>
              <a:gd name="T9" fmla="*/ 2147483647 h 678"/>
              <a:gd name="T10" fmla="*/ 2147483647 w 1969"/>
              <a:gd name="T11" fmla="*/ 2147483647 h 678"/>
              <a:gd name="T12" fmla="*/ 2147483647 w 1969"/>
              <a:gd name="T13" fmla="*/ 2147483647 h 678"/>
              <a:gd name="T14" fmla="*/ 2147483647 w 1969"/>
              <a:gd name="T15" fmla="*/ 2147483647 h 678"/>
              <a:gd name="T16" fmla="*/ 2147483647 w 1969"/>
              <a:gd name="T17" fmla="*/ 2147483647 h 678"/>
              <a:gd name="T18" fmla="*/ 2147483647 w 1969"/>
              <a:gd name="T19" fmla="*/ 2147483647 h 678"/>
              <a:gd name="T20" fmla="*/ 2147483647 w 1969"/>
              <a:gd name="T21" fmla="*/ 0 h 678"/>
              <a:gd name="T22" fmla="*/ 2147483647 w 1969"/>
              <a:gd name="T23" fmla="*/ 2147483647 h 678"/>
              <a:gd name="T24" fmla="*/ 2147483647 w 1969"/>
              <a:gd name="T25" fmla="*/ 2147483647 h 678"/>
              <a:gd name="T26" fmla="*/ 2147483647 w 1969"/>
              <a:gd name="T27" fmla="*/ 2147483647 h 678"/>
              <a:gd name="T28" fmla="*/ 2147483647 w 1969"/>
              <a:gd name="T29" fmla="*/ 2147483647 h 678"/>
              <a:gd name="T30" fmla="*/ 2147483647 w 1969"/>
              <a:gd name="T31" fmla="*/ 2147483647 h 678"/>
              <a:gd name="T32" fmla="*/ 2147483647 w 1969"/>
              <a:gd name="T33" fmla="*/ 2147483647 h 678"/>
              <a:gd name="T34" fmla="*/ 2147483647 w 1969"/>
              <a:gd name="T35" fmla="*/ 2147483647 h 678"/>
              <a:gd name="T36" fmla="*/ 2147483647 w 1969"/>
              <a:gd name="T37" fmla="*/ 2147483647 h 678"/>
              <a:gd name="T38" fmla="*/ 2147483647 w 1969"/>
              <a:gd name="T39" fmla="*/ 2147483647 h 678"/>
              <a:gd name="T40" fmla="*/ 2147483647 w 1969"/>
              <a:gd name="T41" fmla="*/ 2147483647 h 678"/>
              <a:gd name="T42" fmla="*/ 2147483647 w 1969"/>
              <a:gd name="T43" fmla="*/ 2147483647 h 678"/>
              <a:gd name="T44" fmla="*/ 2147483647 w 1969"/>
              <a:gd name="T45" fmla="*/ 2147483647 h 678"/>
              <a:gd name="T46" fmla="*/ 2147483647 w 1969"/>
              <a:gd name="T47" fmla="*/ 2147483647 h 678"/>
              <a:gd name="T48" fmla="*/ 2147483647 w 1969"/>
              <a:gd name="T49" fmla="*/ 2147483647 h 678"/>
              <a:gd name="T50" fmla="*/ 2147483647 w 1969"/>
              <a:gd name="T51" fmla="*/ 2147483647 h 678"/>
              <a:gd name="T52" fmla="*/ 2147483647 w 1969"/>
              <a:gd name="T53" fmla="*/ 2147483647 h 678"/>
              <a:gd name="T54" fmla="*/ 2147483647 w 1969"/>
              <a:gd name="T55" fmla="*/ 2147483647 h 678"/>
              <a:gd name="T56" fmla="*/ 2147483647 w 1969"/>
              <a:gd name="T57" fmla="*/ 2147483647 h 678"/>
              <a:gd name="T58" fmla="*/ 2147483647 w 1969"/>
              <a:gd name="T59" fmla="*/ 2147483647 h 678"/>
              <a:gd name="T60" fmla="*/ 2147483647 w 1969"/>
              <a:gd name="T61" fmla="*/ 2147483647 h 678"/>
              <a:gd name="T62" fmla="*/ 2147483647 w 1969"/>
              <a:gd name="T63" fmla="*/ 2147483647 h 678"/>
              <a:gd name="T64" fmla="*/ 2147483647 w 1969"/>
              <a:gd name="T65" fmla="*/ 2147483647 h 678"/>
              <a:gd name="T66" fmla="*/ 2147483647 w 1969"/>
              <a:gd name="T67" fmla="*/ 2147483647 h 678"/>
              <a:gd name="T68" fmla="*/ 2147483647 w 1969"/>
              <a:gd name="T69" fmla="*/ 2147483647 h 678"/>
              <a:gd name="T70" fmla="*/ 2147483647 w 1969"/>
              <a:gd name="T71" fmla="*/ 2147483647 h 678"/>
              <a:gd name="T72" fmla="*/ 2147483647 w 1969"/>
              <a:gd name="T73" fmla="*/ 2147483647 h 678"/>
              <a:gd name="T74" fmla="*/ 2147483647 w 1969"/>
              <a:gd name="T75" fmla="*/ 2147483647 h 678"/>
              <a:gd name="T76" fmla="*/ 2147483647 w 1969"/>
              <a:gd name="T77" fmla="*/ 2147483647 h 678"/>
              <a:gd name="T78" fmla="*/ 2147483647 w 1969"/>
              <a:gd name="T79" fmla="*/ 2147483647 h 678"/>
              <a:gd name="T80" fmla="*/ 2147483647 w 1969"/>
              <a:gd name="T81" fmla="*/ 2147483647 h 678"/>
              <a:gd name="T82" fmla="*/ 2147483647 w 1969"/>
              <a:gd name="T83" fmla="*/ 2147483647 h 678"/>
              <a:gd name="T84" fmla="*/ 2147483647 w 1969"/>
              <a:gd name="T85" fmla="*/ 2147483647 h 678"/>
              <a:gd name="T86" fmla="*/ 2147483647 w 1969"/>
              <a:gd name="T87" fmla="*/ 2147483647 h 678"/>
              <a:gd name="T88" fmla="*/ 2147483647 w 1969"/>
              <a:gd name="T89" fmla="*/ 2147483647 h 678"/>
              <a:gd name="T90" fmla="*/ 2147483647 w 1969"/>
              <a:gd name="T91" fmla="*/ 2147483647 h 678"/>
              <a:gd name="T92" fmla="*/ 2147483647 w 1969"/>
              <a:gd name="T93" fmla="*/ 2147483647 h 678"/>
              <a:gd name="T94" fmla="*/ 2147483647 w 1969"/>
              <a:gd name="T95" fmla="*/ 2147483647 h 678"/>
              <a:gd name="T96" fmla="*/ 2147483647 w 1969"/>
              <a:gd name="T97" fmla="*/ 2147483647 h 678"/>
              <a:gd name="T98" fmla="*/ 2147483647 w 1969"/>
              <a:gd name="T99" fmla="*/ 2147483647 h 678"/>
              <a:gd name="T100" fmla="*/ 2147483647 w 1969"/>
              <a:gd name="T101" fmla="*/ 2147483647 h 678"/>
              <a:gd name="T102" fmla="*/ 2147483647 w 1969"/>
              <a:gd name="T103" fmla="*/ 2147483647 h 678"/>
              <a:gd name="T104" fmla="*/ 2147483647 w 1969"/>
              <a:gd name="T105" fmla="*/ 2147483647 h 678"/>
              <a:gd name="T106" fmla="*/ 2147483647 w 1969"/>
              <a:gd name="T107" fmla="*/ 2147483647 h 678"/>
              <a:gd name="T108" fmla="*/ 2147483647 w 1969"/>
              <a:gd name="T109" fmla="*/ 2147483647 h 678"/>
              <a:gd name="T110" fmla="*/ 2147483647 w 1969"/>
              <a:gd name="T111" fmla="*/ 2147483647 h 678"/>
              <a:gd name="T112" fmla="*/ 2147483647 w 1969"/>
              <a:gd name="T113" fmla="*/ 2147483647 h 678"/>
              <a:gd name="T114" fmla="*/ 2147483647 w 1969"/>
              <a:gd name="T115" fmla="*/ 2147483647 h 678"/>
              <a:gd name="T116" fmla="*/ 2147483647 w 1969"/>
              <a:gd name="T117" fmla="*/ 2147483647 h 678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w 1969"/>
              <a:gd name="T178" fmla="*/ 0 h 678"/>
              <a:gd name="T179" fmla="*/ 1969 w 1969"/>
              <a:gd name="T180" fmla="*/ 678 h 678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T177" t="T178" r="T179" b="T180"/>
            <a:pathLst>
              <a:path w="1969" h="678">
                <a:moveTo>
                  <a:pt x="66" y="341"/>
                </a:moveTo>
                <a:lnTo>
                  <a:pt x="71" y="336"/>
                </a:lnTo>
                <a:lnTo>
                  <a:pt x="76" y="331"/>
                </a:lnTo>
                <a:lnTo>
                  <a:pt x="81" y="325"/>
                </a:lnTo>
                <a:lnTo>
                  <a:pt x="86" y="320"/>
                </a:lnTo>
                <a:lnTo>
                  <a:pt x="91" y="315"/>
                </a:lnTo>
                <a:lnTo>
                  <a:pt x="96" y="310"/>
                </a:lnTo>
                <a:lnTo>
                  <a:pt x="102" y="305"/>
                </a:lnTo>
                <a:lnTo>
                  <a:pt x="107" y="299"/>
                </a:lnTo>
                <a:lnTo>
                  <a:pt x="112" y="294"/>
                </a:lnTo>
                <a:lnTo>
                  <a:pt x="117" y="289"/>
                </a:lnTo>
                <a:lnTo>
                  <a:pt x="123" y="284"/>
                </a:lnTo>
                <a:lnTo>
                  <a:pt x="128" y="279"/>
                </a:lnTo>
                <a:lnTo>
                  <a:pt x="133" y="275"/>
                </a:lnTo>
                <a:lnTo>
                  <a:pt x="139" y="270"/>
                </a:lnTo>
                <a:lnTo>
                  <a:pt x="144" y="265"/>
                </a:lnTo>
                <a:lnTo>
                  <a:pt x="149" y="260"/>
                </a:lnTo>
                <a:lnTo>
                  <a:pt x="155" y="255"/>
                </a:lnTo>
                <a:lnTo>
                  <a:pt x="160" y="251"/>
                </a:lnTo>
                <a:lnTo>
                  <a:pt x="166" y="246"/>
                </a:lnTo>
                <a:lnTo>
                  <a:pt x="171" y="241"/>
                </a:lnTo>
                <a:lnTo>
                  <a:pt x="177" y="237"/>
                </a:lnTo>
                <a:lnTo>
                  <a:pt x="182" y="232"/>
                </a:lnTo>
                <a:lnTo>
                  <a:pt x="188" y="228"/>
                </a:lnTo>
                <a:lnTo>
                  <a:pt x="193" y="224"/>
                </a:lnTo>
                <a:lnTo>
                  <a:pt x="199" y="219"/>
                </a:lnTo>
                <a:lnTo>
                  <a:pt x="205" y="215"/>
                </a:lnTo>
                <a:lnTo>
                  <a:pt x="210" y="211"/>
                </a:lnTo>
                <a:lnTo>
                  <a:pt x="216" y="206"/>
                </a:lnTo>
                <a:lnTo>
                  <a:pt x="222" y="202"/>
                </a:lnTo>
                <a:lnTo>
                  <a:pt x="227" y="198"/>
                </a:lnTo>
                <a:lnTo>
                  <a:pt x="233" y="194"/>
                </a:lnTo>
                <a:lnTo>
                  <a:pt x="239" y="190"/>
                </a:lnTo>
                <a:lnTo>
                  <a:pt x="245" y="186"/>
                </a:lnTo>
                <a:lnTo>
                  <a:pt x="250" y="182"/>
                </a:lnTo>
                <a:lnTo>
                  <a:pt x="256" y="178"/>
                </a:lnTo>
                <a:lnTo>
                  <a:pt x="262" y="174"/>
                </a:lnTo>
                <a:lnTo>
                  <a:pt x="268" y="170"/>
                </a:lnTo>
                <a:lnTo>
                  <a:pt x="274" y="166"/>
                </a:lnTo>
                <a:lnTo>
                  <a:pt x="280" y="162"/>
                </a:lnTo>
                <a:lnTo>
                  <a:pt x="286" y="159"/>
                </a:lnTo>
                <a:lnTo>
                  <a:pt x="292" y="155"/>
                </a:lnTo>
                <a:lnTo>
                  <a:pt x="298" y="151"/>
                </a:lnTo>
                <a:lnTo>
                  <a:pt x="304" y="148"/>
                </a:lnTo>
                <a:lnTo>
                  <a:pt x="310" y="144"/>
                </a:lnTo>
                <a:lnTo>
                  <a:pt x="316" y="140"/>
                </a:lnTo>
                <a:lnTo>
                  <a:pt x="322" y="137"/>
                </a:lnTo>
                <a:lnTo>
                  <a:pt x="328" y="134"/>
                </a:lnTo>
                <a:lnTo>
                  <a:pt x="334" y="130"/>
                </a:lnTo>
                <a:lnTo>
                  <a:pt x="340" y="127"/>
                </a:lnTo>
                <a:lnTo>
                  <a:pt x="346" y="123"/>
                </a:lnTo>
                <a:lnTo>
                  <a:pt x="352" y="120"/>
                </a:lnTo>
                <a:lnTo>
                  <a:pt x="358" y="117"/>
                </a:lnTo>
                <a:lnTo>
                  <a:pt x="365" y="114"/>
                </a:lnTo>
                <a:lnTo>
                  <a:pt x="371" y="111"/>
                </a:lnTo>
                <a:lnTo>
                  <a:pt x="377" y="108"/>
                </a:lnTo>
                <a:lnTo>
                  <a:pt x="383" y="104"/>
                </a:lnTo>
                <a:lnTo>
                  <a:pt x="390" y="101"/>
                </a:lnTo>
                <a:lnTo>
                  <a:pt x="396" y="98"/>
                </a:lnTo>
                <a:lnTo>
                  <a:pt x="402" y="96"/>
                </a:lnTo>
                <a:lnTo>
                  <a:pt x="409" y="93"/>
                </a:lnTo>
                <a:lnTo>
                  <a:pt x="415" y="90"/>
                </a:lnTo>
                <a:lnTo>
                  <a:pt x="422" y="87"/>
                </a:lnTo>
                <a:lnTo>
                  <a:pt x="428" y="84"/>
                </a:lnTo>
                <a:lnTo>
                  <a:pt x="435" y="82"/>
                </a:lnTo>
                <a:lnTo>
                  <a:pt x="441" y="79"/>
                </a:lnTo>
                <a:lnTo>
                  <a:pt x="448" y="76"/>
                </a:lnTo>
                <a:lnTo>
                  <a:pt x="454" y="74"/>
                </a:lnTo>
                <a:lnTo>
                  <a:pt x="461" y="71"/>
                </a:lnTo>
                <a:lnTo>
                  <a:pt x="467" y="69"/>
                </a:lnTo>
                <a:lnTo>
                  <a:pt x="474" y="66"/>
                </a:lnTo>
                <a:lnTo>
                  <a:pt x="480" y="64"/>
                </a:lnTo>
                <a:lnTo>
                  <a:pt x="487" y="61"/>
                </a:lnTo>
                <a:lnTo>
                  <a:pt x="494" y="59"/>
                </a:lnTo>
                <a:lnTo>
                  <a:pt x="500" y="57"/>
                </a:lnTo>
                <a:lnTo>
                  <a:pt x="507" y="54"/>
                </a:lnTo>
                <a:lnTo>
                  <a:pt x="514" y="52"/>
                </a:lnTo>
                <a:lnTo>
                  <a:pt x="521" y="50"/>
                </a:lnTo>
                <a:lnTo>
                  <a:pt x="527" y="48"/>
                </a:lnTo>
                <a:lnTo>
                  <a:pt x="534" y="46"/>
                </a:lnTo>
                <a:lnTo>
                  <a:pt x="541" y="44"/>
                </a:lnTo>
                <a:lnTo>
                  <a:pt x="548" y="42"/>
                </a:lnTo>
                <a:lnTo>
                  <a:pt x="555" y="40"/>
                </a:lnTo>
                <a:lnTo>
                  <a:pt x="561" y="38"/>
                </a:lnTo>
                <a:lnTo>
                  <a:pt x="568" y="36"/>
                </a:lnTo>
                <a:lnTo>
                  <a:pt x="575" y="34"/>
                </a:lnTo>
                <a:lnTo>
                  <a:pt x="582" y="32"/>
                </a:lnTo>
                <a:lnTo>
                  <a:pt x="589" y="31"/>
                </a:lnTo>
                <a:lnTo>
                  <a:pt x="596" y="29"/>
                </a:lnTo>
                <a:lnTo>
                  <a:pt x="603" y="27"/>
                </a:lnTo>
                <a:lnTo>
                  <a:pt x="610" y="26"/>
                </a:lnTo>
                <a:lnTo>
                  <a:pt x="617" y="24"/>
                </a:lnTo>
                <a:lnTo>
                  <a:pt x="624" y="23"/>
                </a:lnTo>
                <a:lnTo>
                  <a:pt x="631" y="21"/>
                </a:lnTo>
                <a:lnTo>
                  <a:pt x="639" y="20"/>
                </a:lnTo>
                <a:lnTo>
                  <a:pt x="646" y="18"/>
                </a:lnTo>
                <a:lnTo>
                  <a:pt x="653" y="17"/>
                </a:lnTo>
                <a:lnTo>
                  <a:pt x="660" y="16"/>
                </a:lnTo>
                <a:lnTo>
                  <a:pt x="667" y="14"/>
                </a:lnTo>
                <a:lnTo>
                  <a:pt x="675" y="13"/>
                </a:lnTo>
                <a:lnTo>
                  <a:pt x="682" y="12"/>
                </a:lnTo>
                <a:lnTo>
                  <a:pt x="689" y="11"/>
                </a:lnTo>
                <a:lnTo>
                  <a:pt x="696" y="10"/>
                </a:lnTo>
                <a:lnTo>
                  <a:pt x="704" y="9"/>
                </a:lnTo>
                <a:lnTo>
                  <a:pt x="711" y="8"/>
                </a:lnTo>
                <a:lnTo>
                  <a:pt x="718" y="7"/>
                </a:lnTo>
                <a:lnTo>
                  <a:pt x="726" y="6"/>
                </a:lnTo>
                <a:lnTo>
                  <a:pt x="733" y="5"/>
                </a:lnTo>
                <a:lnTo>
                  <a:pt x="741" y="4"/>
                </a:lnTo>
                <a:lnTo>
                  <a:pt x="747" y="3"/>
                </a:lnTo>
                <a:lnTo>
                  <a:pt x="753" y="3"/>
                </a:lnTo>
                <a:lnTo>
                  <a:pt x="759" y="2"/>
                </a:lnTo>
                <a:lnTo>
                  <a:pt x="765" y="2"/>
                </a:lnTo>
                <a:lnTo>
                  <a:pt x="772" y="1"/>
                </a:lnTo>
                <a:lnTo>
                  <a:pt x="778" y="1"/>
                </a:lnTo>
                <a:lnTo>
                  <a:pt x="784" y="1"/>
                </a:lnTo>
                <a:lnTo>
                  <a:pt x="790" y="1"/>
                </a:lnTo>
                <a:lnTo>
                  <a:pt x="797" y="0"/>
                </a:lnTo>
                <a:lnTo>
                  <a:pt x="804" y="0"/>
                </a:lnTo>
                <a:lnTo>
                  <a:pt x="810" y="0"/>
                </a:lnTo>
                <a:lnTo>
                  <a:pt x="817" y="0"/>
                </a:lnTo>
                <a:lnTo>
                  <a:pt x="824" y="0"/>
                </a:lnTo>
                <a:lnTo>
                  <a:pt x="831" y="0"/>
                </a:lnTo>
                <a:lnTo>
                  <a:pt x="838" y="1"/>
                </a:lnTo>
                <a:lnTo>
                  <a:pt x="845" y="1"/>
                </a:lnTo>
                <a:lnTo>
                  <a:pt x="852" y="1"/>
                </a:lnTo>
                <a:lnTo>
                  <a:pt x="859" y="1"/>
                </a:lnTo>
                <a:lnTo>
                  <a:pt x="866" y="2"/>
                </a:lnTo>
                <a:lnTo>
                  <a:pt x="874" y="2"/>
                </a:lnTo>
                <a:lnTo>
                  <a:pt x="881" y="2"/>
                </a:lnTo>
                <a:lnTo>
                  <a:pt x="888" y="3"/>
                </a:lnTo>
                <a:lnTo>
                  <a:pt x="896" y="3"/>
                </a:lnTo>
                <a:lnTo>
                  <a:pt x="903" y="4"/>
                </a:lnTo>
                <a:lnTo>
                  <a:pt x="910" y="5"/>
                </a:lnTo>
                <a:lnTo>
                  <a:pt x="918" y="5"/>
                </a:lnTo>
                <a:lnTo>
                  <a:pt x="925" y="6"/>
                </a:lnTo>
                <a:lnTo>
                  <a:pt x="933" y="7"/>
                </a:lnTo>
                <a:lnTo>
                  <a:pt x="940" y="8"/>
                </a:lnTo>
                <a:lnTo>
                  <a:pt x="948" y="8"/>
                </a:lnTo>
                <a:lnTo>
                  <a:pt x="956" y="9"/>
                </a:lnTo>
                <a:lnTo>
                  <a:pt x="963" y="10"/>
                </a:lnTo>
                <a:lnTo>
                  <a:pt x="971" y="11"/>
                </a:lnTo>
                <a:lnTo>
                  <a:pt x="979" y="12"/>
                </a:lnTo>
                <a:lnTo>
                  <a:pt x="987" y="13"/>
                </a:lnTo>
                <a:lnTo>
                  <a:pt x="994" y="14"/>
                </a:lnTo>
                <a:lnTo>
                  <a:pt x="1002" y="15"/>
                </a:lnTo>
                <a:lnTo>
                  <a:pt x="1010" y="17"/>
                </a:lnTo>
                <a:lnTo>
                  <a:pt x="1018" y="18"/>
                </a:lnTo>
                <a:lnTo>
                  <a:pt x="1026" y="19"/>
                </a:lnTo>
                <a:lnTo>
                  <a:pt x="1034" y="20"/>
                </a:lnTo>
                <a:lnTo>
                  <a:pt x="1041" y="21"/>
                </a:lnTo>
                <a:lnTo>
                  <a:pt x="1049" y="23"/>
                </a:lnTo>
                <a:lnTo>
                  <a:pt x="1057" y="24"/>
                </a:lnTo>
                <a:lnTo>
                  <a:pt x="1065" y="25"/>
                </a:lnTo>
                <a:lnTo>
                  <a:pt x="1073" y="27"/>
                </a:lnTo>
                <a:lnTo>
                  <a:pt x="1081" y="28"/>
                </a:lnTo>
                <a:lnTo>
                  <a:pt x="1089" y="30"/>
                </a:lnTo>
                <a:lnTo>
                  <a:pt x="1097" y="31"/>
                </a:lnTo>
                <a:lnTo>
                  <a:pt x="1105" y="32"/>
                </a:lnTo>
                <a:lnTo>
                  <a:pt x="1113" y="34"/>
                </a:lnTo>
                <a:lnTo>
                  <a:pt x="1121" y="35"/>
                </a:lnTo>
                <a:lnTo>
                  <a:pt x="1129" y="37"/>
                </a:lnTo>
                <a:lnTo>
                  <a:pt x="1137" y="39"/>
                </a:lnTo>
                <a:lnTo>
                  <a:pt x="1145" y="40"/>
                </a:lnTo>
                <a:lnTo>
                  <a:pt x="1154" y="42"/>
                </a:lnTo>
                <a:lnTo>
                  <a:pt x="1162" y="43"/>
                </a:lnTo>
                <a:lnTo>
                  <a:pt x="1170" y="45"/>
                </a:lnTo>
                <a:lnTo>
                  <a:pt x="1178" y="47"/>
                </a:lnTo>
                <a:lnTo>
                  <a:pt x="1186" y="48"/>
                </a:lnTo>
                <a:lnTo>
                  <a:pt x="1194" y="50"/>
                </a:lnTo>
                <a:lnTo>
                  <a:pt x="1202" y="52"/>
                </a:lnTo>
                <a:lnTo>
                  <a:pt x="1210" y="54"/>
                </a:lnTo>
                <a:lnTo>
                  <a:pt x="1218" y="55"/>
                </a:lnTo>
                <a:lnTo>
                  <a:pt x="1226" y="57"/>
                </a:lnTo>
                <a:lnTo>
                  <a:pt x="1234" y="59"/>
                </a:lnTo>
                <a:lnTo>
                  <a:pt x="1242" y="61"/>
                </a:lnTo>
                <a:lnTo>
                  <a:pt x="1250" y="62"/>
                </a:lnTo>
                <a:lnTo>
                  <a:pt x="1258" y="64"/>
                </a:lnTo>
                <a:lnTo>
                  <a:pt x="1266" y="66"/>
                </a:lnTo>
                <a:lnTo>
                  <a:pt x="1273" y="68"/>
                </a:lnTo>
                <a:lnTo>
                  <a:pt x="1281" y="70"/>
                </a:lnTo>
                <a:lnTo>
                  <a:pt x="1289" y="71"/>
                </a:lnTo>
                <a:lnTo>
                  <a:pt x="1297" y="73"/>
                </a:lnTo>
                <a:lnTo>
                  <a:pt x="1305" y="75"/>
                </a:lnTo>
                <a:lnTo>
                  <a:pt x="1313" y="77"/>
                </a:lnTo>
                <a:lnTo>
                  <a:pt x="1320" y="79"/>
                </a:lnTo>
                <a:lnTo>
                  <a:pt x="1328" y="81"/>
                </a:lnTo>
                <a:lnTo>
                  <a:pt x="1336" y="82"/>
                </a:lnTo>
                <a:lnTo>
                  <a:pt x="1344" y="84"/>
                </a:lnTo>
                <a:lnTo>
                  <a:pt x="1351" y="86"/>
                </a:lnTo>
                <a:lnTo>
                  <a:pt x="1359" y="88"/>
                </a:lnTo>
                <a:lnTo>
                  <a:pt x="1367" y="90"/>
                </a:lnTo>
                <a:lnTo>
                  <a:pt x="1374" y="92"/>
                </a:lnTo>
                <a:lnTo>
                  <a:pt x="1382" y="94"/>
                </a:lnTo>
                <a:lnTo>
                  <a:pt x="1389" y="95"/>
                </a:lnTo>
                <a:lnTo>
                  <a:pt x="1397" y="97"/>
                </a:lnTo>
                <a:lnTo>
                  <a:pt x="1404" y="99"/>
                </a:lnTo>
                <a:lnTo>
                  <a:pt x="1411" y="101"/>
                </a:lnTo>
                <a:lnTo>
                  <a:pt x="1419" y="103"/>
                </a:lnTo>
                <a:lnTo>
                  <a:pt x="1426" y="105"/>
                </a:lnTo>
                <a:lnTo>
                  <a:pt x="1433" y="106"/>
                </a:lnTo>
                <a:lnTo>
                  <a:pt x="1441" y="108"/>
                </a:lnTo>
                <a:lnTo>
                  <a:pt x="1448" y="110"/>
                </a:lnTo>
                <a:lnTo>
                  <a:pt x="1455" y="112"/>
                </a:lnTo>
                <a:lnTo>
                  <a:pt x="1462" y="113"/>
                </a:lnTo>
                <a:lnTo>
                  <a:pt x="1469" y="115"/>
                </a:lnTo>
                <a:lnTo>
                  <a:pt x="1476" y="117"/>
                </a:lnTo>
                <a:lnTo>
                  <a:pt x="1483" y="119"/>
                </a:lnTo>
                <a:lnTo>
                  <a:pt x="1490" y="120"/>
                </a:lnTo>
                <a:lnTo>
                  <a:pt x="1496" y="122"/>
                </a:lnTo>
                <a:lnTo>
                  <a:pt x="1503" y="124"/>
                </a:lnTo>
                <a:lnTo>
                  <a:pt x="1510" y="125"/>
                </a:lnTo>
                <a:lnTo>
                  <a:pt x="1516" y="127"/>
                </a:lnTo>
                <a:lnTo>
                  <a:pt x="1523" y="129"/>
                </a:lnTo>
                <a:lnTo>
                  <a:pt x="1530" y="130"/>
                </a:lnTo>
                <a:lnTo>
                  <a:pt x="1536" y="132"/>
                </a:lnTo>
                <a:lnTo>
                  <a:pt x="1542" y="133"/>
                </a:lnTo>
                <a:lnTo>
                  <a:pt x="1549" y="135"/>
                </a:lnTo>
                <a:lnTo>
                  <a:pt x="1555" y="137"/>
                </a:lnTo>
                <a:lnTo>
                  <a:pt x="1561" y="138"/>
                </a:lnTo>
                <a:lnTo>
                  <a:pt x="1567" y="140"/>
                </a:lnTo>
                <a:lnTo>
                  <a:pt x="1573" y="141"/>
                </a:lnTo>
                <a:lnTo>
                  <a:pt x="1579" y="142"/>
                </a:lnTo>
                <a:lnTo>
                  <a:pt x="1585" y="144"/>
                </a:lnTo>
                <a:lnTo>
                  <a:pt x="1591" y="145"/>
                </a:lnTo>
                <a:lnTo>
                  <a:pt x="1597" y="147"/>
                </a:lnTo>
                <a:lnTo>
                  <a:pt x="1602" y="148"/>
                </a:lnTo>
                <a:lnTo>
                  <a:pt x="1608" y="149"/>
                </a:lnTo>
                <a:lnTo>
                  <a:pt x="1614" y="150"/>
                </a:lnTo>
                <a:lnTo>
                  <a:pt x="1619" y="152"/>
                </a:lnTo>
                <a:lnTo>
                  <a:pt x="1624" y="153"/>
                </a:lnTo>
                <a:lnTo>
                  <a:pt x="1630" y="154"/>
                </a:lnTo>
                <a:lnTo>
                  <a:pt x="1635" y="155"/>
                </a:lnTo>
                <a:lnTo>
                  <a:pt x="1640" y="156"/>
                </a:lnTo>
                <a:lnTo>
                  <a:pt x="1645" y="157"/>
                </a:lnTo>
                <a:lnTo>
                  <a:pt x="1650" y="158"/>
                </a:lnTo>
                <a:lnTo>
                  <a:pt x="1655" y="159"/>
                </a:lnTo>
                <a:lnTo>
                  <a:pt x="1659" y="160"/>
                </a:lnTo>
                <a:lnTo>
                  <a:pt x="1664" y="161"/>
                </a:lnTo>
                <a:lnTo>
                  <a:pt x="1669" y="162"/>
                </a:lnTo>
                <a:lnTo>
                  <a:pt x="1673" y="163"/>
                </a:lnTo>
                <a:lnTo>
                  <a:pt x="1690" y="166"/>
                </a:lnTo>
                <a:lnTo>
                  <a:pt x="1707" y="169"/>
                </a:lnTo>
                <a:lnTo>
                  <a:pt x="1722" y="172"/>
                </a:lnTo>
                <a:lnTo>
                  <a:pt x="1736" y="175"/>
                </a:lnTo>
                <a:lnTo>
                  <a:pt x="1749" y="177"/>
                </a:lnTo>
                <a:lnTo>
                  <a:pt x="1762" y="179"/>
                </a:lnTo>
                <a:lnTo>
                  <a:pt x="1774" y="182"/>
                </a:lnTo>
                <a:lnTo>
                  <a:pt x="1784" y="184"/>
                </a:lnTo>
                <a:lnTo>
                  <a:pt x="1795" y="186"/>
                </a:lnTo>
                <a:lnTo>
                  <a:pt x="1804" y="187"/>
                </a:lnTo>
                <a:lnTo>
                  <a:pt x="1813" y="189"/>
                </a:lnTo>
                <a:lnTo>
                  <a:pt x="1821" y="191"/>
                </a:lnTo>
                <a:lnTo>
                  <a:pt x="1828" y="192"/>
                </a:lnTo>
                <a:lnTo>
                  <a:pt x="1835" y="194"/>
                </a:lnTo>
                <a:lnTo>
                  <a:pt x="1842" y="195"/>
                </a:lnTo>
                <a:lnTo>
                  <a:pt x="1848" y="197"/>
                </a:lnTo>
                <a:lnTo>
                  <a:pt x="1853" y="198"/>
                </a:lnTo>
                <a:lnTo>
                  <a:pt x="1858" y="200"/>
                </a:lnTo>
                <a:lnTo>
                  <a:pt x="1863" y="201"/>
                </a:lnTo>
                <a:lnTo>
                  <a:pt x="1867" y="202"/>
                </a:lnTo>
                <a:lnTo>
                  <a:pt x="1872" y="203"/>
                </a:lnTo>
                <a:lnTo>
                  <a:pt x="1875" y="205"/>
                </a:lnTo>
                <a:lnTo>
                  <a:pt x="1879" y="206"/>
                </a:lnTo>
                <a:lnTo>
                  <a:pt x="1882" y="207"/>
                </a:lnTo>
                <a:lnTo>
                  <a:pt x="1886" y="209"/>
                </a:lnTo>
                <a:lnTo>
                  <a:pt x="1889" y="210"/>
                </a:lnTo>
                <a:lnTo>
                  <a:pt x="1892" y="212"/>
                </a:lnTo>
                <a:lnTo>
                  <a:pt x="1895" y="213"/>
                </a:lnTo>
                <a:lnTo>
                  <a:pt x="1898" y="215"/>
                </a:lnTo>
                <a:lnTo>
                  <a:pt x="1901" y="217"/>
                </a:lnTo>
                <a:lnTo>
                  <a:pt x="1904" y="218"/>
                </a:lnTo>
                <a:lnTo>
                  <a:pt x="1908" y="220"/>
                </a:lnTo>
                <a:lnTo>
                  <a:pt x="1911" y="222"/>
                </a:lnTo>
                <a:lnTo>
                  <a:pt x="1915" y="224"/>
                </a:lnTo>
                <a:lnTo>
                  <a:pt x="1919" y="226"/>
                </a:lnTo>
                <a:lnTo>
                  <a:pt x="1923" y="228"/>
                </a:lnTo>
                <a:lnTo>
                  <a:pt x="1927" y="229"/>
                </a:lnTo>
                <a:lnTo>
                  <a:pt x="1931" y="231"/>
                </a:lnTo>
                <a:lnTo>
                  <a:pt x="1935" y="232"/>
                </a:lnTo>
                <a:lnTo>
                  <a:pt x="1939" y="233"/>
                </a:lnTo>
                <a:lnTo>
                  <a:pt x="1943" y="234"/>
                </a:lnTo>
                <a:lnTo>
                  <a:pt x="1946" y="235"/>
                </a:lnTo>
                <a:lnTo>
                  <a:pt x="1950" y="237"/>
                </a:lnTo>
                <a:lnTo>
                  <a:pt x="1953" y="238"/>
                </a:lnTo>
                <a:lnTo>
                  <a:pt x="1956" y="239"/>
                </a:lnTo>
                <a:lnTo>
                  <a:pt x="1959" y="240"/>
                </a:lnTo>
                <a:lnTo>
                  <a:pt x="1962" y="241"/>
                </a:lnTo>
                <a:lnTo>
                  <a:pt x="1964" y="242"/>
                </a:lnTo>
                <a:lnTo>
                  <a:pt x="1966" y="244"/>
                </a:lnTo>
                <a:lnTo>
                  <a:pt x="1967" y="245"/>
                </a:lnTo>
                <a:lnTo>
                  <a:pt x="1968" y="247"/>
                </a:lnTo>
                <a:lnTo>
                  <a:pt x="1968" y="249"/>
                </a:lnTo>
                <a:lnTo>
                  <a:pt x="1968" y="251"/>
                </a:lnTo>
                <a:lnTo>
                  <a:pt x="1967" y="253"/>
                </a:lnTo>
                <a:lnTo>
                  <a:pt x="1966" y="256"/>
                </a:lnTo>
                <a:lnTo>
                  <a:pt x="1964" y="259"/>
                </a:lnTo>
                <a:lnTo>
                  <a:pt x="1961" y="262"/>
                </a:lnTo>
                <a:lnTo>
                  <a:pt x="1958" y="266"/>
                </a:lnTo>
                <a:lnTo>
                  <a:pt x="1954" y="270"/>
                </a:lnTo>
                <a:lnTo>
                  <a:pt x="1949" y="274"/>
                </a:lnTo>
                <a:lnTo>
                  <a:pt x="1943" y="279"/>
                </a:lnTo>
                <a:lnTo>
                  <a:pt x="1937" y="284"/>
                </a:lnTo>
                <a:lnTo>
                  <a:pt x="1929" y="290"/>
                </a:lnTo>
                <a:lnTo>
                  <a:pt x="1921" y="296"/>
                </a:lnTo>
                <a:lnTo>
                  <a:pt x="1911" y="302"/>
                </a:lnTo>
                <a:lnTo>
                  <a:pt x="1908" y="304"/>
                </a:lnTo>
                <a:lnTo>
                  <a:pt x="1905" y="307"/>
                </a:lnTo>
                <a:lnTo>
                  <a:pt x="1902" y="309"/>
                </a:lnTo>
                <a:lnTo>
                  <a:pt x="1898" y="311"/>
                </a:lnTo>
                <a:lnTo>
                  <a:pt x="1895" y="314"/>
                </a:lnTo>
                <a:lnTo>
                  <a:pt x="1891" y="316"/>
                </a:lnTo>
                <a:lnTo>
                  <a:pt x="1887" y="319"/>
                </a:lnTo>
                <a:lnTo>
                  <a:pt x="1884" y="322"/>
                </a:lnTo>
                <a:lnTo>
                  <a:pt x="1880" y="325"/>
                </a:lnTo>
                <a:lnTo>
                  <a:pt x="1876" y="328"/>
                </a:lnTo>
                <a:lnTo>
                  <a:pt x="1872" y="331"/>
                </a:lnTo>
                <a:lnTo>
                  <a:pt x="1868" y="334"/>
                </a:lnTo>
                <a:lnTo>
                  <a:pt x="1863" y="337"/>
                </a:lnTo>
                <a:lnTo>
                  <a:pt x="1859" y="340"/>
                </a:lnTo>
                <a:lnTo>
                  <a:pt x="1855" y="343"/>
                </a:lnTo>
                <a:lnTo>
                  <a:pt x="1850" y="347"/>
                </a:lnTo>
                <a:lnTo>
                  <a:pt x="1846" y="350"/>
                </a:lnTo>
                <a:lnTo>
                  <a:pt x="1841" y="354"/>
                </a:lnTo>
                <a:lnTo>
                  <a:pt x="1836" y="357"/>
                </a:lnTo>
                <a:lnTo>
                  <a:pt x="1831" y="361"/>
                </a:lnTo>
                <a:lnTo>
                  <a:pt x="1827" y="364"/>
                </a:lnTo>
                <a:lnTo>
                  <a:pt x="1822" y="368"/>
                </a:lnTo>
                <a:lnTo>
                  <a:pt x="1817" y="372"/>
                </a:lnTo>
                <a:lnTo>
                  <a:pt x="1811" y="376"/>
                </a:lnTo>
                <a:lnTo>
                  <a:pt x="1806" y="380"/>
                </a:lnTo>
                <a:lnTo>
                  <a:pt x="1801" y="383"/>
                </a:lnTo>
                <a:lnTo>
                  <a:pt x="1796" y="387"/>
                </a:lnTo>
                <a:lnTo>
                  <a:pt x="1790" y="391"/>
                </a:lnTo>
                <a:lnTo>
                  <a:pt x="1785" y="395"/>
                </a:lnTo>
                <a:lnTo>
                  <a:pt x="1779" y="399"/>
                </a:lnTo>
                <a:lnTo>
                  <a:pt x="1774" y="404"/>
                </a:lnTo>
                <a:lnTo>
                  <a:pt x="1768" y="408"/>
                </a:lnTo>
                <a:lnTo>
                  <a:pt x="1763" y="412"/>
                </a:lnTo>
                <a:lnTo>
                  <a:pt x="1757" y="416"/>
                </a:lnTo>
                <a:lnTo>
                  <a:pt x="1751" y="420"/>
                </a:lnTo>
                <a:lnTo>
                  <a:pt x="1745" y="424"/>
                </a:lnTo>
                <a:lnTo>
                  <a:pt x="1739" y="429"/>
                </a:lnTo>
                <a:lnTo>
                  <a:pt x="1733" y="433"/>
                </a:lnTo>
                <a:lnTo>
                  <a:pt x="1727" y="437"/>
                </a:lnTo>
                <a:lnTo>
                  <a:pt x="1721" y="442"/>
                </a:lnTo>
                <a:lnTo>
                  <a:pt x="1715" y="446"/>
                </a:lnTo>
                <a:lnTo>
                  <a:pt x="1709" y="450"/>
                </a:lnTo>
                <a:lnTo>
                  <a:pt x="1702" y="455"/>
                </a:lnTo>
                <a:lnTo>
                  <a:pt x="1696" y="459"/>
                </a:lnTo>
                <a:lnTo>
                  <a:pt x="1690" y="463"/>
                </a:lnTo>
                <a:lnTo>
                  <a:pt x="1683" y="468"/>
                </a:lnTo>
                <a:lnTo>
                  <a:pt x="1677" y="472"/>
                </a:lnTo>
                <a:lnTo>
                  <a:pt x="1670" y="477"/>
                </a:lnTo>
                <a:lnTo>
                  <a:pt x="1664" y="481"/>
                </a:lnTo>
                <a:lnTo>
                  <a:pt x="1657" y="485"/>
                </a:lnTo>
                <a:lnTo>
                  <a:pt x="1651" y="490"/>
                </a:lnTo>
                <a:lnTo>
                  <a:pt x="1644" y="494"/>
                </a:lnTo>
                <a:lnTo>
                  <a:pt x="1637" y="498"/>
                </a:lnTo>
                <a:lnTo>
                  <a:pt x="1630" y="503"/>
                </a:lnTo>
                <a:lnTo>
                  <a:pt x="1624" y="507"/>
                </a:lnTo>
                <a:lnTo>
                  <a:pt x="1617" y="511"/>
                </a:lnTo>
                <a:lnTo>
                  <a:pt x="1610" y="516"/>
                </a:lnTo>
                <a:lnTo>
                  <a:pt x="1603" y="520"/>
                </a:lnTo>
                <a:lnTo>
                  <a:pt x="1596" y="524"/>
                </a:lnTo>
                <a:lnTo>
                  <a:pt x="1589" y="528"/>
                </a:lnTo>
                <a:lnTo>
                  <a:pt x="1582" y="533"/>
                </a:lnTo>
                <a:lnTo>
                  <a:pt x="1575" y="537"/>
                </a:lnTo>
                <a:lnTo>
                  <a:pt x="1568" y="541"/>
                </a:lnTo>
                <a:lnTo>
                  <a:pt x="1561" y="545"/>
                </a:lnTo>
                <a:lnTo>
                  <a:pt x="1554" y="549"/>
                </a:lnTo>
                <a:lnTo>
                  <a:pt x="1547" y="553"/>
                </a:lnTo>
                <a:lnTo>
                  <a:pt x="1540" y="557"/>
                </a:lnTo>
                <a:lnTo>
                  <a:pt x="1532" y="561"/>
                </a:lnTo>
                <a:lnTo>
                  <a:pt x="1525" y="565"/>
                </a:lnTo>
                <a:lnTo>
                  <a:pt x="1518" y="569"/>
                </a:lnTo>
                <a:lnTo>
                  <a:pt x="1511" y="573"/>
                </a:lnTo>
                <a:lnTo>
                  <a:pt x="1504" y="577"/>
                </a:lnTo>
                <a:lnTo>
                  <a:pt x="1496" y="580"/>
                </a:lnTo>
                <a:lnTo>
                  <a:pt x="1489" y="584"/>
                </a:lnTo>
                <a:lnTo>
                  <a:pt x="1482" y="588"/>
                </a:lnTo>
                <a:lnTo>
                  <a:pt x="1474" y="591"/>
                </a:lnTo>
                <a:lnTo>
                  <a:pt x="1467" y="595"/>
                </a:lnTo>
                <a:lnTo>
                  <a:pt x="1460" y="598"/>
                </a:lnTo>
                <a:lnTo>
                  <a:pt x="1452" y="602"/>
                </a:lnTo>
                <a:lnTo>
                  <a:pt x="1445" y="605"/>
                </a:lnTo>
                <a:lnTo>
                  <a:pt x="1438" y="608"/>
                </a:lnTo>
                <a:lnTo>
                  <a:pt x="1430" y="611"/>
                </a:lnTo>
                <a:lnTo>
                  <a:pt x="1423" y="615"/>
                </a:lnTo>
                <a:lnTo>
                  <a:pt x="1416" y="618"/>
                </a:lnTo>
                <a:lnTo>
                  <a:pt x="1408" y="621"/>
                </a:lnTo>
                <a:lnTo>
                  <a:pt x="1401" y="623"/>
                </a:lnTo>
                <a:lnTo>
                  <a:pt x="1393" y="626"/>
                </a:lnTo>
                <a:lnTo>
                  <a:pt x="1386" y="629"/>
                </a:lnTo>
                <a:lnTo>
                  <a:pt x="1379" y="632"/>
                </a:lnTo>
                <a:lnTo>
                  <a:pt x="1371" y="634"/>
                </a:lnTo>
                <a:lnTo>
                  <a:pt x="1364" y="637"/>
                </a:lnTo>
                <a:lnTo>
                  <a:pt x="1357" y="639"/>
                </a:lnTo>
                <a:lnTo>
                  <a:pt x="1349" y="641"/>
                </a:lnTo>
                <a:lnTo>
                  <a:pt x="1342" y="644"/>
                </a:lnTo>
                <a:lnTo>
                  <a:pt x="1335" y="646"/>
                </a:lnTo>
                <a:lnTo>
                  <a:pt x="1327" y="648"/>
                </a:lnTo>
                <a:lnTo>
                  <a:pt x="1320" y="650"/>
                </a:lnTo>
                <a:lnTo>
                  <a:pt x="1313" y="652"/>
                </a:lnTo>
                <a:lnTo>
                  <a:pt x="1305" y="653"/>
                </a:lnTo>
                <a:lnTo>
                  <a:pt x="1298" y="655"/>
                </a:lnTo>
                <a:lnTo>
                  <a:pt x="1291" y="657"/>
                </a:lnTo>
                <a:lnTo>
                  <a:pt x="1283" y="658"/>
                </a:lnTo>
                <a:lnTo>
                  <a:pt x="1276" y="659"/>
                </a:lnTo>
                <a:lnTo>
                  <a:pt x="1270" y="660"/>
                </a:lnTo>
                <a:lnTo>
                  <a:pt x="1264" y="661"/>
                </a:lnTo>
                <a:lnTo>
                  <a:pt x="1258" y="662"/>
                </a:lnTo>
                <a:lnTo>
                  <a:pt x="1251" y="663"/>
                </a:lnTo>
                <a:lnTo>
                  <a:pt x="1245" y="664"/>
                </a:lnTo>
                <a:lnTo>
                  <a:pt x="1239" y="665"/>
                </a:lnTo>
                <a:lnTo>
                  <a:pt x="1232" y="666"/>
                </a:lnTo>
                <a:lnTo>
                  <a:pt x="1226" y="667"/>
                </a:lnTo>
                <a:lnTo>
                  <a:pt x="1220" y="668"/>
                </a:lnTo>
                <a:lnTo>
                  <a:pt x="1213" y="668"/>
                </a:lnTo>
                <a:lnTo>
                  <a:pt x="1207" y="669"/>
                </a:lnTo>
                <a:lnTo>
                  <a:pt x="1201" y="670"/>
                </a:lnTo>
                <a:lnTo>
                  <a:pt x="1194" y="670"/>
                </a:lnTo>
                <a:lnTo>
                  <a:pt x="1188" y="671"/>
                </a:lnTo>
                <a:lnTo>
                  <a:pt x="1181" y="672"/>
                </a:lnTo>
                <a:lnTo>
                  <a:pt x="1175" y="672"/>
                </a:lnTo>
                <a:lnTo>
                  <a:pt x="1169" y="673"/>
                </a:lnTo>
                <a:lnTo>
                  <a:pt x="1162" y="673"/>
                </a:lnTo>
                <a:lnTo>
                  <a:pt x="1156" y="674"/>
                </a:lnTo>
                <a:lnTo>
                  <a:pt x="1149" y="674"/>
                </a:lnTo>
                <a:lnTo>
                  <a:pt x="1143" y="675"/>
                </a:lnTo>
                <a:lnTo>
                  <a:pt x="1136" y="675"/>
                </a:lnTo>
                <a:lnTo>
                  <a:pt x="1130" y="675"/>
                </a:lnTo>
                <a:lnTo>
                  <a:pt x="1123" y="676"/>
                </a:lnTo>
                <a:lnTo>
                  <a:pt x="1116" y="676"/>
                </a:lnTo>
                <a:lnTo>
                  <a:pt x="1110" y="676"/>
                </a:lnTo>
                <a:lnTo>
                  <a:pt x="1103" y="677"/>
                </a:lnTo>
                <a:lnTo>
                  <a:pt x="1097" y="677"/>
                </a:lnTo>
                <a:lnTo>
                  <a:pt x="1090" y="677"/>
                </a:lnTo>
                <a:lnTo>
                  <a:pt x="1083" y="677"/>
                </a:lnTo>
                <a:lnTo>
                  <a:pt x="1077" y="677"/>
                </a:lnTo>
                <a:lnTo>
                  <a:pt x="1070" y="677"/>
                </a:lnTo>
                <a:lnTo>
                  <a:pt x="1063" y="677"/>
                </a:lnTo>
                <a:lnTo>
                  <a:pt x="1056" y="677"/>
                </a:lnTo>
                <a:lnTo>
                  <a:pt x="1050" y="677"/>
                </a:lnTo>
                <a:lnTo>
                  <a:pt x="1043" y="677"/>
                </a:lnTo>
                <a:lnTo>
                  <a:pt x="1036" y="677"/>
                </a:lnTo>
                <a:lnTo>
                  <a:pt x="1029" y="677"/>
                </a:lnTo>
                <a:lnTo>
                  <a:pt x="1023" y="677"/>
                </a:lnTo>
                <a:lnTo>
                  <a:pt x="1016" y="677"/>
                </a:lnTo>
                <a:lnTo>
                  <a:pt x="1009" y="677"/>
                </a:lnTo>
                <a:lnTo>
                  <a:pt x="1002" y="676"/>
                </a:lnTo>
                <a:lnTo>
                  <a:pt x="995" y="676"/>
                </a:lnTo>
                <a:lnTo>
                  <a:pt x="989" y="676"/>
                </a:lnTo>
                <a:lnTo>
                  <a:pt x="982" y="675"/>
                </a:lnTo>
                <a:lnTo>
                  <a:pt x="975" y="675"/>
                </a:lnTo>
                <a:lnTo>
                  <a:pt x="968" y="675"/>
                </a:lnTo>
                <a:lnTo>
                  <a:pt x="961" y="674"/>
                </a:lnTo>
                <a:lnTo>
                  <a:pt x="954" y="674"/>
                </a:lnTo>
                <a:lnTo>
                  <a:pt x="947" y="673"/>
                </a:lnTo>
                <a:lnTo>
                  <a:pt x="940" y="673"/>
                </a:lnTo>
                <a:lnTo>
                  <a:pt x="933" y="672"/>
                </a:lnTo>
                <a:lnTo>
                  <a:pt x="926" y="672"/>
                </a:lnTo>
                <a:lnTo>
                  <a:pt x="919" y="671"/>
                </a:lnTo>
                <a:lnTo>
                  <a:pt x="912" y="670"/>
                </a:lnTo>
                <a:lnTo>
                  <a:pt x="905" y="670"/>
                </a:lnTo>
                <a:lnTo>
                  <a:pt x="898" y="669"/>
                </a:lnTo>
                <a:lnTo>
                  <a:pt x="891" y="668"/>
                </a:lnTo>
                <a:lnTo>
                  <a:pt x="884" y="667"/>
                </a:lnTo>
                <a:lnTo>
                  <a:pt x="877" y="667"/>
                </a:lnTo>
                <a:lnTo>
                  <a:pt x="869" y="666"/>
                </a:lnTo>
                <a:lnTo>
                  <a:pt x="862" y="665"/>
                </a:lnTo>
                <a:lnTo>
                  <a:pt x="855" y="664"/>
                </a:lnTo>
                <a:lnTo>
                  <a:pt x="848" y="663"/>
                </a:lnTo>
                <a:lnTo>
                  <a:pt x="841" y="662"/>
                </a:lnTo>
                <a:lnTo>
                  <a:pt x="834" y="661"/>
                </a:lnTo>
                <a:lnTo>
                  <a:pt x="826" y="660"/>
                </a:lnTo>
                <a:lnTo>
                  <a:pt x="819" y="659"/>
                </a:lnTo>
                <a:lnTo>
                  <a:pt x="812" y="658"/>
                </a:lnTo>
                <a:lnTo>
                  <a:pt x="805" y="657"/>
                </a:lnTo>
                <a:lnTo>
                  <a:pt x="797" y="656"/>
                </a:lnTo>
                <a:lnTo>
                  <a:pt x="790" y="655"/>
                </a:lnTo>
                <a:lnTo>
                  <a:pt x="783" y="653"/>
                </a:lnTo>
                <a:lnTo>
                  <a:pt x="776" y="652"/>
                </a:lnTo>
                <a:lnTo>
                  <a:pt x="769" y="651"/>
                </a:lnTo>
                <a:lnTo>
                  <a:pt x="762" y="649"/>
                </a:lnTo>
                <a:lnTo>
                  <a:pt x="754" y="648"/>
                </a:lnTo>
                <a:lnTo>
                  <a:pt x="747" y="647"/>
                </a:lnTo>
                <a:lnTo>
                  <a:pt x="740" y="645"/>
                </a:lnTo>
                <a:lnTo>
                  <a:pt x="732" y="644"/>
                </a:lnTo>
                <a:lnTo>
                  <a:pt x="725" y="642"/>
                </a:lnTo>
                <a:lnTo>
                  <a:pt x="717" y="641"/>
                </a:lnTo>
                <a:lnTo>
                  <a:pt x="710" y="639"/>
                </a:lnTo>
                <a:lnTo>
                  <a:pt x="702" y="638"/>
                </a:lnTo>
                <a:lnTo>
                  <a:pt x="695" y="636"/>
                </a:lnTo>
                <a:lnTo>
                  <a:pt x="687" y="635"/>
                </a:lnTo>
                <a:lnTo>
                  <a:pt x="680" y="633"/>
                </a:lnTo>
                <a:lnTo>
                  <a:pt x="672" y="631"/>
                </a:lnTo>
                <a:lnTo>
                  <a:pt x="665" y="630"/>
                </a:lnTo>
                <a:lnTo>
                  <a:pt x="657" y="628"/>
                </a:lnTo>
                <a:lnTo>
                  <a:pt x="650" y="626"/>
                </a:lnTo>
                <a:lnTo>
                  <a:pt x="642" y="624"/>
                </a:lnTo>
                <a:lnTo>
                  <a:pt x="634" y="622"/>
                </a:lnTo>
                <a:lnTo>
                  <a:pt x="627" y="620"/>
                </a:lnTo>
                <a:lnTo>
                  <a:pt x="619" y="619"/>
                </a:lnTo>
                <a:lnTo>
                  <a:pt x="611" y="617"/>
                </a:lnTo>
                <a:lnTo>
                  <a:pt x="604" y="615"/>
                </a:lnTo>
                <a:lnTo>
                  <a:pt x="596" y="613"/>
                </a:lnTo>
                <a:lnTo>
                  <a:pt x="588" y="611"/>
                </a:lnTo>
                <a:lnTo>
                  <a:pt x="581" y="608"/>
                </a:lnTo>
                <a:lnTo>
                  <a:pt x="573" y="606"/>
                </a:lnTo>
                <a:lnTo>
                  <a:pt x="565" y="604"/>
                </a:lnTo>
                <a:lnTo>
                  <a:pt x="557" y="602"/>
                </a:lnTo>
                <a:lnTo>
                  <a:pt x="549" y="600"/>
                </a:lnTo>
                <a:lnTo>
                  <a:pt x="542" y="598"/>
                </a:lnTo>
                <a:lnTo>
                  <a:pt x="534" y="595"/>
                </a:lnTo>
                <a:lnTo>
                  <a:pt x="526" y="593"/>
                </a:lnTo>
                <a:lnTo>
                  <a:pt x="518" y="591"/>
                </a:lnTo>
                <a:lnTo>
                  <a:pt x="510" y="588"/>
                </a:lnTo>
                <a:lnTo>
                  <a:pt x="502" y="586"/>
                </a:lnTo>
                <a:lnTo>
                  <a:pt x="495" y="584"/>
                </a:lnTo>
                <a:lnTo>
                  <a:pt x="487" y="581"/>
                </a:lnTo>
                <a:lnTo>
                  <a:pt x="479" y="579"/>
                </a:lnTo>
                <a:lnTo>
                  <a:pt x="471" y="576"/>
                </a:lnTo>
                <a:lnTo>
                  <a:pt x="463" y="574"/>
                </a:lnTo>
                <a:lnTo>
                  <a:pt x="455" y="571"/>
                </a:lnTo>
                <a:lnTo>
                  <a:pt x="447" y="568"/>
                </a:lnTo>
                <a:lnTo>
                  <a:pt x="439" y="566"/>
                </a:lnTo>
                <a:lnTo>
                  <a:pt x="431" y="563"/>
                </a:lnTo>
                <a:lnTo>
                  <a:pt x="423" y="560"/>
                </a:lnTo>
                <a:lnTo>
                  <a:pt x="414" y="558"/>
                </a:lnTo>
                <a:lnTo>
                  <a:pt x="406" y="555"/>
                </a:lnTo>
                <a:lnTo>
                  <a:pt x="398" y="552"/>
                </a:lnTo>
                <a:lnTo>
                  <a:pt x="390" y="550"/>
                </a:lnTo>
                <a:lnTo>
                  <a:pt x="381" y="547"/>
                </a:lnTo>
                <a:lnTo>
                  <a:pt x="373" y="545"/>
                </a:lnTo>
                <a:lnTo>
                  <a:pt x="365" y="542"/>
                </a:lnTo>
                <a:lnTo>
                  <a:pt x="357" y="540"/>
                </a:lnTo>
                <a:lnTo>
                  <a:pt x="349" y="538"/>
                </a:lnTo>
                <a:lnTo>
                  <a:pt x="341" y="536"/>
                </a:lnTo>
                <a:lnTo>
                  <a:pt x="334" y="534"/>
                </a:lnTo>
                <a:lnTo>
                  <a:pt x="326" y="532"/>
                </a:lnTo>
                <a:lnTo>
                  <a:pt x="318" y="530"/>
                </a:lnTo>
                <a:lnTo>
                  <a:pt x="311" y="528"/>
                </a:lnTo>
                <a:lnTo>
                  <a:pt x="303" y="527"/>
                </a:lnTo>
                <a:lnTo>
                  <a:pt x="295" y="525"/>
                </a:lnTo>
                <a:lnTo>
                  <a:pt x="288" y="523"/>
                </a:lnTo>
                <a:lnTo>
                  <a:pt x="281" y="522"/>
                </a:lnTo>
                <a:lnTo>
                  <a:pt x="273" y="520"/>
                </a:lnTo>
                <a:lnTo>
                  <a:pt x="266" y="519"/>
                </a:lnTo>
                <a:lnTo>
                  <a:pt x="259" y="517"/>
                </a:lnTo>
                <a:lnTo>
                  <a:pt x="252" y="516"/>
                </a:lnTo>
                <a:lnTo>
                  <a:pt x="245" y="514"/>
                </a:lnTo>
                <a:lnTo>
                  <a:pt x="238" y="513"/>
                </a:lnTo>
                <a:lnTo>
                  <a:pt x="231" y="512"/>
                </a:lnTo>
                <a:lnTo>
                  <a:pt x="224" y="511"/>
                </a:lnTo>
                <a:lnTo>
                  <a:pt x="217" y="510"/>
                </a:lnTo>
                <a:lnTo>
                  <a:pt x="211" y="508"/>
                </a:lnTo>
                <a:lnTo>
                  <a:pt x="204" y="507"/>
                </a:lnTo>
                <a:lnTo>
                  <a:pt x="198" y="506"/>
                </a:lnTo>
                <a:lnTo>
                  <a:pt x="191" y="505"/>
                </a:lnTo>
                <a:lnTo>
                  <a:pt x="185" y="504"/>
                </a:lnTo>
                <a:lnTo>
                  <a:pt x="179" y="503"/>
                </a:lnTo>
                <a:lnTo>
                  <a:pt x="173" y="502"/>
                </a:lnTo>
                <a:lnTo>
                  <a:pt x="166" y="501"/>
                </a:lnTo>
                <a:lnTo>
                  <a:pt x="160" y="501"/>
                </a:lnTo>
                <a:lnTo>
                  <a:pt x="155" y="500"/>
                </a:lnTo>
                <a:lnTo>
                  <a:pt x="149" y="499"/>
                </a:lnTo>
                <a:lnTo>
                  <a:pt x="143" y="498"/>
                </a:lnTo>
                <a:lnTo>
                  <a:pt x="137" y="497"/>
                </a:lnTo>
                <a:lnTo>
                  <a:pt x="132" y="496"/>
                </a:lnTo>
                <a:lnTo>
                  <a:pt x="127" y="496"/>
                </a:lnTo>
                <a:lnTo>
                  <a:pt x="121" y="495"/>
                </a:lnTo>
                <a:lnTo>
                  <a:pt x="116" y="494"/>
                </a:lnTo>
                <a:lnTo>
                  <a:pt x="111" y="493"/>
                </a:lnTo>
                <a:lnTo>
                  <a:pt x="106" y="492"/>
                </a:lnTo>
                <a:lnTo>
                  <a:pt x="101" y="492"/>
                </a:lnTo>
                <a:lnTo>
                  <a:pt x="96" y="491"/>
                </a:lnTo>
                <a:lnTo>
                  <a:pt x="91" y="490"/>
                </a:lnTo>
                <a:lnTo>
                  <a:pt x="87" y="489"/>
                </a:lnTo>
                <a:lnTo>
                  <a:pt x="82" y="489"/>
                </a:lnTo>
                <a:lnTo>
                  <a:pt x="78" y="488"/>
                </a:lnTo>
                <a:lnTo>
                  <a:pt x="73" y="487"/>
                </a:lnTo>
                <a:lnTo>
                  <a:pt x="69" y="486"/>
                </a:lnTo>
                <a:lnTo>
                  <a:pt x="65" y="485"/>
                </a:lnTo>
                <a:lnTo>
                  <a:pt x="61" y="485"/>
                </a:lnTo>
                <a:lnTo>
                  <a:pt x="57" y="484"/>
                </a:lnTo>
                <a:lnTo>
                  <a:pt x="54" y="483"/>
                </a:lnTo>
                <a:lnTo>
                  <a:pt x="50" y="482"/>
                </a:lnTo>
                <a:lnTo>
                  <a:pt x="46" y="481"/>
                </a:lnTo>
                <a:lnTo>
                  <a:pt x="43" y="480"/>
                </a:lnTo>
                <a:lnTo>
                  <a:pt x="40" y="479"/>
                </a:lnTo>
                <a:lnTo>
                  <a:pt x="37" y="478"/>
                </a:lnTo>
                <a:lnTo>
                  <a:pt x="34" y="477"/>
                </a:lnTo>
                <a:lnTo>
                  <a:pt x="31" y="476"/>
                </a:lnTo>
                <a:lnTo>
                  <a:pt x="28" y="475"/>
                </a:lnTo>
                <a:lnTo>
                  <a:pt x="25" y="474"/>
                </a:lnTo>
                <a:lnTo>
                  <a:pt x="23" y="473"/>
                </a:lnTo>
                <a:lnTo>
                  <a:pt x="20" y="472"/>
                </a:lnTo>
                <a:lnTo>
                  <a:pt x="18" y="470"/>
                </a:lnTo>
                <a:lnTo>
                  <a:pt x="16" y="469"/>
                </a:lnTo>
                <a:lnTo>
                  <a:pt x="14" y="468"/>
                </a:lnTo>
                <a:lnTo>
                  <a:pt x="12" y="466"/>
                </a:lnTo>
                <a:lnTo>
                  <a:pt x="10" y="465"/>
                </a:lnTo>
                <a:lnTo>
                  <a:pt x="8" y="463"/>
                </a:lnTo>
                <a:lnTo>
                  <a:pt x="7" y="462"/>
                </a:lnTo>
                <a:lnTo>
                  <a:pt x="6" y="460"/>
                </a:lnTo>
                <a:lnTo>
                  <a:pt x="4" y="459"/>
                </a:lnTo>
                <a:lnTo>
                  <a:pt x="3" y="457"/>
                </a:lnTo>
                <a:lnTo>
                  <a:pt x="2" y="455"/>
                </a:lnTo>
                <a:lnTo>
                  <a:pt x="1" y="453"/>
                </a:lnTo>
                <a:lnTo>
                  <a:pt x="1" y="452"/>
                </a:lnTo>
                <a:lnTo>
                  <a:pt x="0" y="450"/>
                </a:lnTo>
                <a:lnTo>
                  <a:pt x="0" y="448"/>
                </a:lnTo>
                <a:lnTo>
                  <a:pt x="0" y="445"/>
                </a:lnTo>
                <a:lnTo>
                  <a:pt x="0" y="443"/>
                </a:lnTo>
                <a:lnTo>
                  <a:pt x="0" y="441"/>
                </a:lnTo>
                <a:lnTo>
                  <a:pt x="0" y="439"/>
                </a:lnTo>
                <a:lnTo>
                  <a:pt x="0" y="436"/>
                </a:lnTo>
                <a:lnTo>
                  <a:pt x="1" y="434"/>
                </a:lnTo>
                <a:lnTo>
                  <a:pt x="1" y="431"/>
                </a:lnTo>
                <a:lnTo>
                  <a:pt x="2" y="429"/>
                </a:lnTo>
                <a:lnTo>
                  <a:pt x="3" y="426"/>
                </a:lnTo>
                <a:lnTo>
                  <a:pt x="4" y="423"/>
                </a:lnTo>
                <a:lnTo>
                  <a:pt x="5" y="420"/>
                </a:lnTo>
                <a:lnTo>
                  <a:pt x="7" y="417"/>
                </a:lnTo>
                <a:lnTo>
                  <a:pt x="8" y="414"/>
                </a:lnTo>
                <a:lnTo>
                  <a:pt x="10" y="411"/>
                </a:lnTo>
                <a:lnTo>
                  <a:pt x="12" y="408"/>
                </a:lnTo>
                <a:lnTo>
                  <a:pt x="14" y="405"/>
                </a:lnTo>
                <a:lnTo>
                  <a:pt x="16" y="401"/>
                </a:lnTo>
                <a:lnTo>
                  <a:pt x="19" y="398"/>
                </a:lnTo>
                <a:lnTo>
                  <a:pt x="21" y="394"/>
                </a:lnTo>
                <a:lnTo>
                  <a:pt x="24" y="390"/>
                </a:lnTo>
                <a:lnTo>
                  <a:pt x="27" y="386"/>
                </a:lnTo>
                <a:lnTo>
                  <a:pt x="30" y="382"/>
                </a:lnTo>
                <a:lnTo>
                  <a:pt x="33" y="378"/>
                </a:lnTo>
                <a:lnTo>
                  <a:pt x="37" y="374"/>
                </a:lnTo>
                <a:lnTo>
                  <a:pt x="40" y="370"/>
                </a:lnTo>
                <a:lnTo>
                  <a:pt x="44" y="365"/>
                </a:lnTo>
                <a:lnTo>
                  <a:pt x="48" y="361"/>
                </a:lnTo>
                <a:lnTo>
                  <a:pt x="52" y="356"/>
                </a:lnTo>
                <a:lnTo>
                  <a:pt x="57" y="351"/>
                </a:lnTo>
                <a:lnTo>
                  <a:pt x="61" y="346"/>
                </a:lnTo>
                <a:lnTo>
                  <a:pt x="66" y="341"/>
                </a:lnTo>
              </a:path>
            </a:pathLst>
          </a:custGeom>
          <a:noFill/>
          <a:ln w="25400" cap="rnd" cmpd="sng">
            <a:solidFill>
              <a:srgbClr val="000000"/>
            </a:solidFill>
            <a:prstDash val="solid"/>
            <a:round/>
            <a:headEnd type="none" w="sm" len="sm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991" name="Rectangle 7"/>
          <p:cNvSpPr>
            <a:spLocks noChangeArrowheads="1"/>
          </p:cNvSpPr>
          <p:nvPr/>
        </p:nvSpPr>
        <p:spPr bwMode="auto">
          <a:xfrm>
            <a:off x="3979204" y="5677388"/>
            <a:ext cx="2405062" cy="280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eaLnBrk="0" hangingPunct="0"/>
            <a:r>
              <a:rPr lang="en-US" sz="2000">
                <a:solidFill>
                  <a:srgbClr val="000000"/>
                </a:solidFill>
              </a:rPr>
              <a:t>Activated Platelet</a:t>
            </a:r>
          </a:p>
        </p:txBody>
      </p:sp>
      <p:sp>
        <p:nvSpPr>
          <p:cNvPr id="41992" name="Rectangle 8"/>
          <p:cNvSpPr>
            <a:spLocks noChangeArrowheads="1"/>
          </p:cNvSpPr>
          <p:nvPr/>
        </p:nvSpPr>
        <p:spPr bwMode="auto">
          <a:xfrm>
            <a:off x="3950629" y="4682025"/>
            <a:ext cx="363537" cy="231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eaLnBrk="0" hangingPunct="0"/>
            <a:r>
              <a:rPr lang="en-US" sz="1600">
                <a:solidFill>
                  <a:srgbClr val="00FFFF"/>
                </a:solidFill>
              </a:rPr>
              <a:t>IXa</a:t>
            </a:r>
          </a:p>
        </p:txBody>
      </p:sp>
      <p:sp>
        <p:nvSpPr>
          <p:cNvPr id="41993" name="Freeform 9"/>
          <p:cNvSpPr>
            <a:spLocks/>
          </p:cNvSpPr>
          <p:nvPr/>
        </p:nvSpPr>
        <p:spPr bwMode="auto">
          <a:xfrm>
            <a:off x="2612366" y="3999400"/>
            <a:ext cx="1270000" cy="771525"/>
          </a:xfrm>
          <a:custGeom>
            <a:avLst/>
            <a:gdLst>
              <a:gd name="T0" fmla="*/ 2147483647 w 740"/>
              <a:gd name="T1" fmla="*/ 2147483647 h 493"/>
              <a:gd name="T2" fmla="*/ 2147483647 w 740"/>
              <a:gd name="T3" fmla="*/ 2147483647 h 493"/>
              <a:gd name="T4" fmla="*/ 2147483647 w 740"/>
              <a:gd name="T5" fmla="*/ 2147483647 h 493"/>
              <a:gd name="T6" fmla="*/ 2147483647 w 740"/>
              <a:gd name="T7" fmla="*/ 2147483647 h 493"/>
              <a:gd name="T8" fmla="*/ 2147483647 w 740"/>
              <a:gd name="T9" fmla="*/ 2147483647 h 493"/>
              <a:gd name="T10" fmla="*/ 2147483647 w 740"/>
              <a:gd name="T11" fmla="*/ 2147483647 h 493"/>
              <a:gd name="T12" fmla="*/ 2147483647 w 740"/>
              <a:gd name="T13" fmla="*/ 2147483647 h 493"/>
              <a:gd name="T14" fmla="*/ 2147483647 w 740"/>
              <a:gd name="T15" fmla="*/ 2147483647 h 493"/>
              <a:gd name="T16" fmla="*/ 2147483647 w 740"/>
              <a:gd name="T17" fmla="*/ 2147483647 h 493"/>
              <a:gd name="T18" fmla="*/ 2147483647 w 740"/>
              <a:gd name="T19" fmla="*/ 2147483647 h 493"/>
              <a:gd name="T20" fmla="*/ 2147483647 w 740"/>
              <a:gd name="T21" fmla="*/ 2147483647 h 493"/>
              <a:gd name="T22" fmla="*/ 2147483647 w 740"/>
              <a:gd name="T23" fmla="*/ 2147483647 h 493"/>
              <a:gd name="T24" fmla="*/ 2147483647 w 740"/>
              <a:gd name="T25" fmla="*/ 2147483647 h 493"/>
              <a:gd name="T26" fmla="*/ 2147483647 w 740"/>
              <a:gd name="T27" fmla="*/ 2147483647 h 493"/>
              <a:gd name="T28" fmla="*/ 2147483647 w 740"/>
              <a:gd name="T29" fmla="*/ 2147483647 h 493"/>
              <a:gd name="T30" fmla="*/ 2147483647 w 740"/>
              <a:gd name="T31" fmla="*/ 2147483647 h 493"/>
              <a:gd name="T32" fmla="*/ 2147483647 w 740"/>
              <a:gd name="T33" fmla="*/ 2147483647 h 493"/>
              <a:gd name="T34" fmla="*/ 2147483647 w 740"/>
              <a:gd name="T35" fmla="*/ 2147483647 h 493"/>
              <a:gd name="T36" fmla="*/ 2147483647 w 740"/>
              <a:gd name="T37" fmla="*/ 2147483647 h 493"/>
              <a:gd name="T38" fmla="*/ 2147483647 w 740"/>
              <a:gd name="T39" fmla="*/ 2147483647 h 493"/>
              <a:gd name="T40" fmla="*/ 2147483647 w 740"/>
              <a:gd name="T41" fmla="*/ 2147483647 h 493"/>
              <a:gd name="T42" fmla="*/ 2147483647 w 740"/>
              <a:gd name="T43" fmla="*/ 2147483647 h 493"/>
              <a:gd name="T44" fmla="*/ 2147483647 w 740"/>
              <a:gd name="T45" fmla="*/ 2147483647 h 493"/>
              <a:gd name="T46" fmla="*/ 2147483647 w 740"/>
              <a:gd name="T47" fmla="*/ 2147483647 h 493"/>
              <a:gd name="T48" fmla="*/ 2147483647 w 740"/>
              <a:gd name="T49" fmla="*/ 2147483647 h 493"/>
              <a:gd name="T50" fmla="*/ 2147483647 w 740"/>
              <a:gd name="T51" fmla="*/ 2147483647 h 493"/>
              <a:gd name="T52" fmla="*/ 2147483647 w 740"/>
              <a:gd name="T53" fmla="*/ 2147483647 h 493"/>
              <a:gd name="T54" fmla="*/ 2147483647 w 740"/>
              <a:gd name="T55" fmla="*/ 2147483647 h 493"/>
              <a:gd name="T56" fmla="*/ 2147483647 w 740"/>
              <a:gd name="T57" fmla="*/ 2147483647 h 493"/>
              <a:gd name="T58" fmla="*/ 2147483647 w 740"/>
              <a:gd name="T59" fmla="*/ 2147483647 h 493"/>
              <a:gd name="T60" fmla="*/ 2147483647 w 740"/>
              <a:gd name="T61" fmla="*/ 2147483647 h 493"/>
              <a:gd name="T62" fmla="*/ 2147483647 w 740"/>
              <a:gd name="T63" fmla="*/ 2147483647 h 493"/>
              <a:gd name="T64" fmla="*/ 2147483647 w 740"/>
              <a:gd name="T65" fmla="*/ 2147483647 h 493"/>
              <a:gd name="T66" fmla="*/ 2147483647 w 740"/>
              <a:gd name="T67" fmla="*/ 2147483647 h 493"/>
              <a:gd name="T68" fmla="*/ 2147483647 w 740"/>
              <a:gd name="T69" fmla="*/ 2147483647 h 493"/>
              <a:gd name="T70" fmla="*/ 2147483647 w 740"/>
              <a:gd name="T71" fmla="*/ 2147483647 h 493"/>
              <a:gd name="T72" fmla="*/ 2147483647 w 740"/>
              <a:gd name="T73" fmla="*/ 2147483647 h 493"/>
              <a:gd name="T74" fmla="*/ 2147483647 w 740"/>
              <a:gd name="T75" fmla="*/ 2147483647 h 493"/>
              <a:gd name="T76" fmla="*/ 2147483647 w 740"/>
              <a:gd name="T77" fmla="*/ 2147483647 h 493"/>
              <a:gd name="T78" fmla="*/ 2147483647 w 740"/>
              <a:gd name="T79" fmla="*/ 2147483647 h 493"/>
              <a:gd name="T80" fmla="*/ 2147483647 w 740"/>
              <a:gd name="T81" fmla="*/ 2147483647 h 493"/>
              <a:gd name="T82" fmla="*/ 2147483647 w 740"/>
              <a:gd name="T83" fmla="*/ 2147483647 h 493"/>
              <a:gd name="T84" fmla="*/ 2147483647 w 740"/>
              <a:gd name="T85" fmla="*/ 2147483647 h 493"/>
              <a:gd name="T86" fmla="*/ 2147483647 w 740"/>
              <a:gd name="T87" fmla="*/ 2147483647 h 493"/>
              <a:gd name="T88" fmla="*/ 2147483647 w 740"/>
              <a:gd name="T89" fmla="*/ 2147483647 h 493"/>
              <a:gd name="T90" fmla="*/ 2147483647 w 740"/>
              <a:gd name="T91" fmla="*/ 2147483647 h 493"/>
              <a:gd name="T92" fmla="*/ 2147483647 w 740"/>
              <a:gd name="T93" fmla="*/ 2147483647 h 493"/>
              <a:gd name="T94" fmla="*/ 2147483647 w 740"/>
              <a:gd name="T95" fmla="*/ 2147483647 h 493"/>
              <a:gd name="T96" fmla="*/ 2147483647 w 740"/>
              <a:gd name="T97" fmla="*/ 2147483647 h 493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w 740"/>
              <a:gd name="T148" fmla="*/ 0 h 493"/>
              <a:gd name="T149" fmla="*/ 740 w 740"/>
              <a:gd name="T150" fmla="*/ 493 h 493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T147" t="T148" r="T149" b="T150"/>
            <a:pathLst>
              <a:path w="740" h="493">
                <a:moveTo>
                  <a:pt x="0" y="0"/>
                </a:moveTo>
                <a:lnTo>
                  <a:pt x="0" y="6"/>
                </a:lnTo>
                <a:lnTo>
                  <a:pt x="1" y="11"/>
                </a:lnTo>
                <a:lnTo>
                  <a:pt x="1" y="17"/>
                </a:lnTo>
                <a:lnTo>
                  <a:pt x="1" y="22"/>
                </a:lnTo>
                <a:lnTo>
                  <a:pt x="2" y="28"/>
                </a:lnTo>
                <a:lnTo>
                  <a:pt x="2" y="33"/>
                </a:lnTo>
                <a:lnTo>
                  <a:pt x="3" y="38"/>
                </a:lnTo>
                <a:lnTo>
                  <a:pt x="3" y="44"/>
                </a:lnTo>
                <a:lnTo>
                  <a:pt x="4" y="49"/>
                </a:lnTo>
                <a:lnTo>
                  <a:pt x="5" y="55"/>
                </a:lnTo>
                <a:lnTo>
                  <a:pt x="6" y="60"/>
                </a:lnTo>
                <a:lnTo>
                  <a:pt x="7" y="65"/>
                </a:lnTo>
                <a:lnTo>
                  <a:pt x="8" y="70"/>
                </a:lnTo>
                <a:lnTo>
                  <a:pt x="9" y="76"/>
                </a:lnTo>
                <a:lnTo>
                  <a:pt x="10" y="81"/>
                </a:lnTo>
                <a:lnTo>
                  <a:pt x="12" y="86"/>
                </a:lnTo>
                <a:lnTo>
                  <a:pt x="13" y="92"/>
                </a:lnTo>
                <a:lnTo>
                  <a:pt x="15" y="97"/>
                </a:lnTo>
                <a:lnTo>
                  <a:pt x="16" y="102"/>
                </a:lnTo>
                <a:lnTo>
                  <a:pt x="18" y="107"/>
                </a:lnTo>
                <a:lnTo>
                  <a:pt x="20" y="112"/>
                </a:lnTo>
                <a:lnTo>
                  <a:pt x="21" y="117"/>
                </a:lnTo>
                <a:lnTo>
                  <a:pt x="23" y="122"/>
                </a:lnTo>
                <a:lnTo>
                  <a:pt x="25" y="128"/>
                </a:lnTo>
                <a:lnTo>
                  <a:pt x="27" y="133"/>
                </a:lnTo>
                <a:lnTo>
                  <a:pt x="30" y="138"/>
                </a:lnTo>
                <a:lnTo>
                  <a:pt x="32" y="143"/>
                </a:lnTo>
                <a:lnTo>
                  <a:pt x="34" y="148"/>
                </a:lnTo>
                <a:lnTo>
                  <a:pt x="36" y="153"/>
                </a:lnTo>
                <a:lnTo>
                  <a:pt x="39" y="158"/>
                </a:lnTo>
                <a:lnTo>
                  <a:pt x="42" y="163"/>
                </a:lnTo>
                <a:lnTo>
                  <a:pt x="44" y="167"/>
                </a:lnTo>
                <a:lnTo>
                  <a:pt x="47" y="172"/>
                </a:lnTo>
                <a:lnTo>
                  <a:pt x="50" y="177"/>
                </a:lnTo>
                <a:lnTo>
                  <a:pt x="52" y="182"/>
                </a:lnTo>
                <a:lnTo>
                  <a:pt x="55" y="187"/>
                </a:lnTo>
                <a:lnTo>
                  <a:pt x="58" y="192"/>
                </a:lnTo>
                <a:lnTo>
                  <a:pt x="61" y="196"/>
                </a:lnTo>
                <a:lnTo>
                  <a:pt x="65" y="201"/>
                </a:lnTo>
                <a:lnTo>
                  <a:pt x="68" y="206"/>
                </a:lnTo>
                <a:lnTo>
                  <a:pt x="71" y="210"/>
                </a:lnTo>
                <a:lnTo>
                  <a:pt x="74" y="215"/>
                </a:lnTo>
                <a:lnTo>
                  <a:pt x="78" y="220"/>
                </a:lnTo>
                <a:lnTo>
                  <a:pt x="81" y="224"/>
                </a:lnTo>
                <a:lnTo>
                  <a:pt x="85" y="229"/>
                </a:lnTo>
                <a:lnTo>
                  <a:pt x="89" y="233"/>
                </a:lnTo>
                <a:lnTo>
                  <a:pt x="92" y="238"/>
                </a:lnTo>
                <a:lnTo>
                  <a:pt x="96" y="242"/>
                </a:lnTo>
                <a:lnTo>
                  <a:pt x="100" y="247"/>
                </a:lnTo>
                <a:lnTo>
                  <a:pt x="104" y="251"/>
                </a:lnTo>
                <a:lnTo>
                  <a:pt x="108" y="256"/>
                </a:lnTo>
                <a:lnTo>
                  <a:pt x="112" y="260"/>
                </a:lnTo>
                <a:lnTo>
                  <a:pt x="116" y="264"/>
                </a:lnTo>
                <a:lnTo>
                  <a:pt x="120" y="269"/>
                </a:lnTo>
                <a:lnTo>
                  <a:pt x="124" y="273"/>
                </a:lnTo>
                <a:lnTo>
                  <a:pt x="129" y="277"/>
                </a:lnTo>
                <a:lnTo>
                  <a:pt x="133" y="281"/>
                </a:lnTo>
                <a:lnTo>
                  <a:pt x="137" y="286"/>
                </a:lnTo>
                <a:lnTo>
                  <a:pt x="142" y="290"/>
                </a:lnTo>
                <a:lnTo>
                  <a:pt x="147" y="294"/>
                </a:lnTo>
                <a:lnTo>
                  <a:pt x="151" y="298"/>
                </a:lnTo>
                <a:lnTo>
                  <a:pt x="156" y="302"/>
                </a:lnTo>
                <a:lnTo>
                  <a:pt x="161" y="306"/>
                </a:lnTo>
                <a:lnTo>
                  <a:pt x="165" y="310"/>
                </a:lnTo>
                <a:lnTo>
                  <a:pt x="170" y="314"/>
                </a:lnTo>
                <a:lnTo>
                  <a:pt x="175" y="318"/>
                </a:lnTo>
                <a:lnTo>
                  <a:pt x="180" y="322"/>
                </a:lnTo>
                <a:lnTo>
                  <a:pt x="185" y="326"/>
                </a:lnTo>
                <a:lnTo>
                  <a:pt x="190" y="329"/>
                </a:lnTo>
                <a:lnTo>
                  <a:pt x="195" y="333"/>
                </a:lnTo>
                <a:lnTo>
                  <a:pt x="201" y="337"/>
                </a:lnTo>
                <a:lnTo>
                  <a:pt x="206" y="341"/>
                </a:lnTo>
                <a:lnTo>
                  <a:pt x="211" y="344"/>
                </a:lnTo>
                <a:lnTo>
                  <a:pt x="217" y="348"/>
                </a:lnTo>
                <a:lnTo>
                  <a:pt x="222" y="351"/>
                </a:lnTo>
                <a:lnTo>
                  <a:pt x="228" y="355"/>
                </a:lnTo>
                <a:lnTo>
                  <a:pt x="233" y="358"/>
                </a:lnTo>
                <a:lnTo>
                  <a:pt x="239" y="362"/>
                </a:lnTo>
                <a:lnTo>
                  <a:pt x="245" y="365"/>
                </a:lnTo>
                <a:lnTo>
                  <a:pt x="250" y="369"/>
                </a:lnTo>
                <a:lnTo>
                  <a:pt x="256" y="372"/>
                </a:lnTo>
                <a:lnTo>
                  <a:pt x="262" y="375"/>
                </a:lnTo>
                <a:lnTo>
                  <a:pt x="268" y="379"/>
                </a:lnTo>
                <a:lnTo>
                  <a:pt x="274" y="382"/>
                </a:lnTo>
                <a:lnTo>
                  <a:pt x="280" y="385"/>
                </a:lnTo>
                <a:lnTo>
                  <a:pt x="286" y="388"/>
                </a:lnTo>
                <a:lnTo>
                  <a:pt x="292" y="391"/>
                </a:lnTo>
                <a:lnTo>
                  <a:pt x="298" y="395"/>
                </a:lnTo>
                <a:lnTo>
                  <a:pt x="304" y="398"/>
                </a:lnTo>
                <a:lnTo>
                  <a:pt x="310" y="401"/>
                </a:lnTo>
                <a:lnTo>
                  <a:pt x="317" y="404"/>
                </a:lnTo>
                <a:lnTo>
                  <a:pt x="323" y="406"/>
                </a:lnTo>
                <a:lnTo>
                  <a:pt x="329" y="409"/>
                </a:lnTo>
                <a:lnTo>
                  <a:pt x="336" y="412"/>
                </a:lnTo>
                <a:lnTo>
                  <a:pt x="342" y="415"/>
                </a:lnTo>
                <a:lnTo>
                  <a:pt x="349" y="418"/>
                </a:lnTo>
                <a:lnTo>
                  <a:pt x="355" y="420"/>
                </a:lnTo>
                <a:lnTo>
                  <a:pt x="362" y="423"/>
                </a:lnTo>
                <a:lnTo>
                  <a:pt x="369" y="426"/>
                </a:lnTo>
                <a:lnTo>
                  <a:pt x="375" y="428"/>
                </a:lnTo>
                <a:lnTo>
                  <a:pt x="382" y="431"/>
                </a:lnTo>
                <a:lnTo>
                  <a:pt x="389" y="433"/>
                </a:lnTo>
                <a:lnTo>
                  <a:pt x="396" y="436"/>
                </a:lnTo>
                <a:lnTo>
                  <a:pt x="402" y="438"/>
                </a:lnTo>
                <a:lnTo>
                  <a:pt x="409" y="440"/>
                </a:lnTo>
                <a:lnTo>
                  <a:pt x="416" y="443"/>
                </a:lnTo>
                <a:lnTo>
                  <a:pt x="423" y="445"/>
                </a:lnTo>
                <a:lnTo>
                  <a:pt x="430" y="447"/>
                </a:lnTo>
                <a:lnTo>
                  <a:pt x="437" y="449"/>
                </a:lnTo>
                <a:lnTo>
                  <a:pt x="445" y="451"/>
                </a:lnTo>
                <a:lnTo>
                  <a:pt x="452" y="453"/>
                </a:lnTo>
                <a:lnTo>
                  <a:pt x="459" y="455"/>
                </a:lnTo>
                <a:lnTo>
                  <a:pt x="466" y="457"/>
                </a:lnTo>
                <a:lnTo>
                  <a:pt x="473" y="459"/>
                </a:lnTo>
                <a:lnTo>
                  <a:pt x="481" y="461"/>
                </a:lnTo>
                <a:lnTo>
                  <a:pt x="488" y="463"/>
                </a:lnTo>
                <a:lnTo>
                  <a:pt x="495" y="464"/>
                </a:lnTo>
                <a:lnTo>
                  <a:pt x="503" y="466"/>
                </a:lnTo>
                <a:lnTo>
                  <a:pt x="510" y="468"/>
                </a:lnTo>
                <a:lnTo>
                  <a:pt x="518" y="469"/>
                </a:lnTo>
                <a:lnTo>
                  <a:pt x="525" y="471"/>
                </a:lnTo>
                <a:lnTo>
                  <a:pt x="533" y="472"/>
                </a:lnTo>
                <a:lnTo>
                  <a:pt x="540" y="474"/>
                </a:lnTo>
                <a:lnTo>
                  <a:pt x="548" y="475"/>
                </a:lnTo>
                <a:lnTo>
                  <a:pt x="556" y="477"/>
                </a:lnTo>
                <a:lnTo>
                  <a:pt x="563" y="478"/>
                </a:lnTo>
                <a:lnTo>
                  <a:pt x="571" y="479"/>
                </a:lnTo>
                <a:lnTo>
                  <a:pt x="579" y="480"/>
                </a:lnTo>
                <a:lnTo>
                  <a:pt x="587" y="481"/>
                </a:lnTo>
                <a:lnTo>
                  <a:pt x="594" y="482"/>
                </a:lnTo>
                <a:lnTo>
                  <a:pt x="602" y="483"/>
                </a:lnTo>
                <a:lnTo>
                  <a:pt x="610" y="484"/>
                </a:lnTo>
                <a:lnTo>
                  <a:pt x="618" y="485"/>
                </a:lnTo>
                <a:lnTo>
                  <a:pt x="626" y="486"/>
                </a:lnTo>
                <a:lnTo>
                  <a:pt x="634" y="487"/>
                </a:lnTo>
                <a:lnTo>
                  <a:pt x="642" y="488"/>
                </a:lnTo>
                <a:lnTo>
                  <a:pt x="650" y="488"/>
                </a:lnTo>
                <a:lnTo>
                  <a:pt x="658" y="489"/>
                </a:lnTo>
                <a:lnTo>
                  <a:pt x="666" y="489"/>
                </a:lnTo>
                <a:lnTo>
                  <a:pt x="674" y="490"/>
                </a:lnTo>
                <a:lnTo>
                  <a:pt x="682" y="490"/>
                </a:lnTo>
                <a:lnTo>
                  <a:pt x="690" y="491"/>
                </a:lnTo>
                <a:lnTo>
                  <a:pt x="698" y="491"/>
                </a:lnTo>
                <a:lnTo>
                  <a:pt x="706" y="491"/>
                </a:lnTo>
                <a:lnTo>
                  <a:pt x="715" y="492"/>
                </a:lnTo>
                <a:lnTo>
                  <a:pt x="723" y="492"/>
                </a:lnTo>
                <a:lnTo>
                  <a:pt x="731" y="492"/>
                </a:lnTo>
                <a:lnTo>
                  <a:pt x="739" y="492"/>
                </a:lnTo>
              </a:path>
            </a:pathLst>
          </a:custGeom>
          <a:noFill/>
          <a:ln w="25400" cap="rnd" cmpd="sng">
            <a:solidFill>
              <a:schemeClr val="hlink"/>
            </a:solidFill>
            <a:prstDash val="solid"/>
            <a:round/>
            <a:headEnd type="none" w="sm" len="sm"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994" name="Rectangle 10"/>
          <p:cNvSpPr>
            <a:spLocks noChangeArrowheads="1"/>
          </p:cNvSpPr>
          <p:nvPr/>
        </p:nvSpPr>
        <p:spPr bwMode="auto">
          <a:xfrm>
            <a:off x="3737904" y="3527913"/>
            <a:ext cx="411162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 eaLnBrk="0" hangingPunct="0"/>
            <a:r>
              <a:rPr lang="en-US" sz="2400" dirty="0">
                <a:solidFill>
                  <a:srgbClr val="A040FF"/>
                </a:solidFill>
              </a:rPr>
              <a:t>X</a:t>
            </a:r>
          </a:p>
        </p:txBody>
      </p:sp>
      <p:sp>
        <p:nvSpPr>
          <p:cNvPr id="41995" name="Rectangle 11"/>
          <p:cNvSpPr>
            <a:spLocks noChangeArrowheads="1"/>
          </p:cNvSpPr>
          <p:nvPr/>
        </p:nvSpPr>
        <p:spPr bwMode="auto">
          <a:xfrm>
            <a:off x="4931704" y="3429488"/>
            <a:ext cx="569912" cy="827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eaLnBrk="0" hangingPunct="0"/>
            <a:r>
              <a:rPr lang="en-US" sz="4400" dirty="0">
                <a:solidFill>
                  <a:srgbClr val="C00000"/>
                </a:solidFill>
              </a:rPr>
              <a:t>II</a:t>
            </a:r>
          </a:p>
        </p:txBody>
      </p:sp>
      <p:sp>
        <p:nvSpPr>
          <p:cNvPr id="41996" name="Rectangle 12"/>
          <p:cNvSpPr>
            <a:spLocks noChangeArrowheads="1"/>
          </p:cNvSpPr>
          <p:nvPr/>
        </p:nvSpPr>
        <p:spPr bwMode="auto">
          <a:xfrm>
            <a:off x="6536666" y="4621700"/>
            <a:ext cx="1055688" cy="1008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eaLnBrk="0" hangingPunct="0"/>
            <a:r>
              <a:rPr lang="en-US" sz="4800" dirty="0" err="1">
                <a:solidFill>
                  <a:srgbClr val="FF0000"/>
                </a:solidFill>
              </a:rPr>
              <a:t>IIa</a:t>
            </a:r>
            <a:endParaRPr lang="en-US" sz="4800" dirty="0">
              <a:solidFill>
                <a:srgbClr val="FF0000"/>
              </a:solidFill>
            </a:endParaRPr>
          </a:p>
        </p:txBody>
      </p:sp>
      <p:sp>
        <p:nvSpPr>
          <p:cNvPr id="41997" name="Freeform 13"/>
          <p:cNvSpPr>
            <a:spLocks/>
          </p:cNvSpPr>
          <p:nvPr/>
        </p:nvSpPr>
        <p:spPr bwMode="auto">
          <a:xfrm>
            <a:off x="5279366" y="4304200"/>
            <a:ext cx="1154113" cy="769938"/>
          </a:xfrm>
          <a:custGeom>
            <a:avLst/>
            <a:gdLst>
              <a:gd name="T0" fmla="*/ 0 w 727"/>
              <a:gd name="T1" fmla="*/ 2147483647 h 485"/>
              <a:gd name="T2" fmla="*/ 2147483647 w 727"/>
              <a:gd name="T3" fmla="*/ 2147483647 h 485"/>
              <a:gd name="T4" fmla="*/ 2147483647 w 727"/>
              <a:gd name="T5" fmla="*/ 2147483647 h 485"/>
              <a:gd name="T6" fmla="*/ 2147483647 w 727"/>
              <a:gd name="T7" fmla="*/ 2147483647 h 485"/>
              <a:gd name="T8" fmla="*/ 2147483647 w 727"/>
              <a:gd name="T9" fmla="*/ 2147483647 h 485"/>
              <a:gd name="T10" fmla="*/ 2147483647 w 727"/>
              <a:gd name="T11" fmla="*/ 2147483647 h 485"/>
              <a:gd name="T12" fmla="*/ 2147483647 w 727"/>
              <a:gd name="T13" fmla="*/ 2147483647 h 485"/>
              <a:gd name="T14" fmla="*/ 2147483647 w 727"/>
              <a:gd name="T15" fmla="*/ 2147483647 h 485"/>
              <a:gd name="T16" fmla="*/ 2147483647 w 727"/>
              <a:gd name="T17" fmla="*/ 2147483647 h 485"/>
              <a:gd name="T18" fmla="*/ 2147483647 w 727"/>
              <a:gd name="T19" fmla="*/ 2147483647 h 485"/>
              <a:gd name="T20" fmla="*/ 2147483647 w 727"/>
              <a:gd name="T21" fmla="*/ 2147483647 h 485"/>
              <a:gd name="T22" fmla="*/ 2147483647 w 727"/>
              <a:gd name="T23" fmla="*/ 2147483647 h 485"/>
              <a:gd name="T24" fmla="*/ 2147483647 w 727"/>
              <a:gd name="T25" fmla="*/ 2147483647 h 485"/>
              <a:gd name="T26" fmla="*/ 2147483647 w 727"/>
              <a:gd name="T27" fmla="*/ 2147483647 h 485"/>
              <a:gd name="T28" fmla="*/ 2147483647 w 727"/>
              <a:gd name="T29" fmla="*/ 2147483647 h 485"/>
              <a:gd name="T30" fmla="*/ 2147483647 w 727"/>
              <a:gd name="T31" fmla="*/ 2147483647 h 485"/>
              <a:gd name="T32" fmla="*/ 2147483647 w 727"/>
              <a:gd name="T33" fmla="*/ 2147483647 h 485"/>
              <a:gd name="T34" fmla="*/ 2147483647 w 727"/>
              <a:gd name="T35" fmla="*/ 2147483647 h 485"/>
              <a:gd name="T36" fmla="*/ 2147483647 w 727"/>
              <a:gd name="T37" fmla="*/ 2147483647 h 485"/>
              <a:gd name="T38" fmla="*/ 2147483647 w 727"/>
              <a:gd name="T39" fmla="*/ 2147483647 h 485"/>
              <a:gd name="T40" fmla="*/ 2147483647 w 727"/>
              <a:gd name="T41" fmla="*/ 2147483647 h 485"/>
              <a:gd name="T42" fmla="*/ 2147483647 w 727"/>
              <a:gd name="T43" fmla="*/ 2147483647 h 485"/>
              <a:gd name="T44" fmla="*/ 2147483647 w 727"/>
              <a:gd name="T45" fmla="*/ 2147483647 h 485"/>
              <a:gd name="T46" fmla="*/ 2147483647 w 727"/>
              <a:gd name="T47" fmla="*/ 2147483647 h 485"/>
              <a:gd name="T48" fmla="*/ 2147483647 w 727"/>
              <a:gd name="T49" fmla="*/ 2147483647 h 485"/>
              <a:gd name="T50" fmla="*/ 2147483647 w 727"/>
              <a:gd name="T51" fmla="*/ 2147483647 h 485"/>
              <a:gd name="T52" fmla="*/ 2147483647 w 727"/>
              <a:gd name="T53" fmla="*/ 2147483647 h 485"/>
              <a:gd name="T54" fmla="*/ 2147483647 w 727"/>
              <a:gd name="T55" fmla="*/ 2147483647 h 485"/>
              <a:gd name="T56" fmla="*/ 2147483647 w 727"/>
              <a:gd name="T57" fmla="*/ 2147483647 h 485"/>
              <a:gd name="T58" fmla="*/ 2147483647 w 727"/>
              <a:gd name="T59" fmla="*/ 2147483647 h 485"/>
              <a:gd name="T60" fmla="*/ 2147483647 w 727"/>
              <a:gd name="T61" fmla="*/ 2147483647 h 485"/>
              <a:gd name="T62" fmla="*/ 2147483647 w 727"/>
              <a:gd name="T63" fmla="*/ 2147483647 h 485"/>
              <a:gd name="T64" fmla="*/ 2147483647 w 727"/>
              <a:gd name="T65" fmla="*/ 2147483647 h 485"/>
              <a:gd name="T66" fmla="*/ 2147483647 w 727"/>
              <a:gd name="T67" fmla="*/ 2147483647 h 485"/>
              <a:gd name="T68" fmla="*/ 2147483647 w 727"/>
              <a:gd name="T69" fmla="*/ 2147483647 h 485"/>
              <a:gd name="T70" fmla="*/ 2147483647 w 727"/>
              <a:gd name="T71" fmla="*/ 2147483647 h 485"/>
              <a:gd name="T72" fmla="*/ 2147483647 w 727"/>
              <a:gd name="T73" fmla="*/ 2147483647 h 485"/>
              <a:gd name="T74" fmla="*/ 2147483647 w 727"/>
              <a:gd name="T75" fmla="*/ 2147483647 h 485"/>
              <a:gd name="T76" fmla="*/ 2147483647 w 727"/>
              <a:gd name="T77" fmla="*/ 2147483647 h 485"/>
              <a:gd name="T78" fmla="*/ 2147483647 w 727"/>
              <a:gd name="T79" fmla="*/ 2147483647 h 485"/>
              <a:gd name="T80" fmla="*/ 2147483647 w 727"/>
              <a:gd name="T81" fmla="*/ 2147483647 h 485"/>
              <a:gd name="T82" fmla="*/ 2147483647 w 727"/>
              <a:gd name="T83" fmla="*/ 2147483647 h 485"/>
              <a:gd name="T84" fmla="*/ 2147483647 w 727"/>
              <a:gd name="T85" fmla="*/ 2147483647 h 485"/>
              <a:gd name="T86" fmla="*/ 2147483647 w 727"/>
              <a:gd name="T87" fmla="*/ 2147483647 h 485"/>
              <a:gd name="T88" fmla="*/ 2147483647 w 727"/>
              <a:gd name="T89" fmla="*/ 2147483647 h 485"/>
              <a:gd name="T90" fmla="*/ 2147483647 w 727"/>
              <a:gd name="T91" fmla="*/ 2147483647 h 485"/>
              <a:gd name="T92" fmla="*/ 2147483647 w 727"/>
              <a:gd name="T93" fmla="*/ 2147483647 h 485"/>
              <a:gd name="T94" fmla="*/ 2147483647 w 727"/>
              <a:gd name="T95" fmla="*/ 2147483647 h 485"/>
              <a:gd name="T96" fmla="*/ 2147483647 w 727"/>
              <a:gd name="T97" fmla="*/ 2147483647 h 485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w 727"/>
              <a:gd name="T148" fmla="*/ 0 h 485"/>
              <a:gd name="T149" fmla="*/ 727 w 727"/>
              <a:gd name="T150" fmla="*/ 485 h 485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T147" t="T148" r="T149" b="T150"/>
            <a:pathLst>
              <a:path w="727" h="485">
                <a:moveTo>
                  <a:pt x="0" y="0"/>
                </a:moveTo>
                <a:lnTo>
                  <a:pt x="0" y="5"/>
                </a:lnTo>
                <a:lnTo>
                  <a:pt x="0" y="10"/>
                </a:lnTo>
                <a:lnTo>
                  <a:pt x="0" y="16"/>
                </a:lnTo>
                <a:lnTo>
                  <a:pt x="0" y="21"/>
                </a:lnTo>
                <a:lnTo>
                  <a:pt x="1" y="27"/>
                </a:lnTo>
                <a:lnTo>
                  <a:pt x="1" y="32"/>
                </a:lnTo>
                <a:lnTo>
                  <a:pt x="2" y="38"/>
                </a:lnTo>
                <a:lnTo>
                  <a:pt x="2" y="43"/>
                </a:lnTo>
                <a:lnTo>
                  <a:pt x="3" y="48"/>
                </a:lnTo>
                <a:lnTo>
                  <a:pt x="4" y="54"/>
                </a:lnTo>
                <a:lnTo>
                  <a:pt x="5" y="59"/>
                </a:lnTo>
                <a:lnTo>
                  <a:pt x="6" y="64"/>
                </a:lnTo>
                <a:lnTo>
                  <a:pt x="7" y="70"/>
                </a:lnTo>
                <a:lnTo>
                  <a:pt x="8" y="75"/>
                </a:lnTo>
                <a:lnTo>
                  <a:pt x="9" y="80"/>
                </a:lnTo>
                <a:lnTo>
                  <a:pt x="11" y="85"/>
                </a:lnTo>
                <a:lnTo>
                  <a:pt x="12" y="91"/>
                </a:lnTo>
                <a:lnTo>
                  <a:pt x="14" y="96"/>
                </a:lnTo>
                <a:lnTo>
                  <a:pt x="15" y="101"/>
                </a:lnTo>
                <a:lnTo>
                  <a:pt x="17" y="106"/>
                </a:lnTo>
                <a:lnTo>
                  <a:pt x="19" y="111"/>
                </a:lnTo>
                <a:lnTo>
                  <a:pt x="21" y="116"/>
                </a:lnTo>
                <a:lnTo>
                  <a:pt x="23" y="121"/>
                </a:lnTo>
                <a:lnTo>
                  <a:pt x="25" y="127"/>
                </a:lnTo>
                <a:lnTo>
                  <a:pt x="27" y="132"/>
                </a:lnTo>
                <a:lnTo>
                  <a:pt x="29" y="137"/>
                </a:lnTo>
                <a:lnTo>
                  <a:pt x="31" y="142"/>
                </a:lnTo>
                <a:lnTo>
                  <a:pt x="34" y="147"/>
                </a:lnTo>
                <a:lnTo>
                  <a:pt x="36" y="152"/>
                </a:lnTo>
                <a:lnTo>
                  <a:pt x="38" y="157"/>
                </a:lnTo>
                <a:lnTo>
                  <a:pt x="41" y="161"/>
                </a:lnTo>
                <a:lnTo>
                  <a:pt x="44" y="166"/>
                </a:lnTo>
                <a:lnTo>
                  <a:pt x="46" y="171"/>
                </a:lnTo>
                <a:lnTo>
                  <a:pt x="49" y="176"/>
                </a:lnTo>
                <a:lnTo>
                  <a:pt x="52" y="181"/>
                </a:lnTo>
                <a:lnTo>
                  <a:pt x="55" y="186"/>
                </a:lnTo>
                <a:lnTo>
                  <a:pt x="58" y="190"/>
                </a:lnTo>
                <a:lnTo>
                  <a:pt x="61" y="195"/>
                </a:lnTo>
                <a:lnTo>
                  <a:pt x="64" y="200"/>
                </a:lnTo>
                <a:lnTo>
                  <a:pt x="67" y="205"/>
                </a:lnTo>
                <a:lnTo>
                  <a:pt x="71" y="209"/>
                </a:lnTo>
                <a:lnTo>
                  <a:pt x="74" y="214"/>
                </a:lnTo>
                <a:lnTo>
                  <a:pt x="78" y="218"/>
                </a:lnTo>
                <a:lnTo>
                  <a:pt x="81" y="223"/>
                </a:lnTo>
                <a:lnTo>
                  <a:pt x="85" y="228"/>
                </a:lnTo>
                <a:lnTo>
                  <a:pt x="88" y="232"/>
                </a:lnTo>
                <a:lnTo>
                  <a:pt x="92" y="237"/>
                </a:lnTo>
                <a:lnTo>
                  <a:pt x="96" y="241"/>
                </a:lnTo>
                <a:lnTo>
                  <a:pt x="100" y="245"/>
                </a:lnTo>
                <a:lnTo>
                  <a:pt x="104" y="250"/>
                </a:lnTo>
                <a:lnTo>
                  <a:pt x="108" y="254"/>
                </a:lnTo>
                <a:lnTo>
                  <a:pt x="112" y="259"/>
                </a:lnTo>
                <a:lnTo>
                  <a:pt x="116" y="263"/>
                </a:lnTo>
                <a:lnTo>
                  <a:pt x="120" y="267"/>
                </a:lnTo>
                <a:lnTo>
                  <a:pt x="124" y="271"/>
                </a:lnTo>
                <a:lnTo>
                  <a:pt x="129" y="276"/>
                </a:lnTo>
                <a:lnTo>
                  <a:pt x="133" y="280"/>
                </a:lnTo>
                <a:lnTo>
                  <a:pt x="138" y="284"/>
                </a:lnTo>
                <a:lnTo>
                  <a:pt x="142" y="288"/>
                </a:lnTo>
                <a:lnTo>
                  <a:pt x="147" y="292"/>
                </a:lnTo>
                <a:lnTo>
                  <a:pt x="152" y="296"/>
                </a:lnTo>
                <a:lnTo>
                  <a:pt x="156" y="300"/>
                </a:lnTo>
                <a:lnTo>
                  <a:pt x="161" y="304"/>
                </a:lnTo>
                <a:lnTo>
                  <a:pt x="166" y="308"/>
                </a:lnTo>
                <a:lnTo>
                  <a:pt x="171" y="312"/>
                </a:lnTo>
                <a:lnTo>
                  <a:pt x="176" y="316"/>
                </a:lnTo>
                <a:lnTo>
                  <a:pt x="181" y="320"/>
                </a:lnTo>
                <a:lnTo>
                  <a:pt x="186" y="324"/>
                </a:lnTo>
                <a:lnTo>
                  <a:pt x="191" y="327"/>
                </a:lnTo>
                <a:lnTo>
                  <a:pt x="196" y="331"/>
                </a:lnTo>
                <a:lnTo>
                  <a:pt x="201" y="335"/>
                </a:lnTo>
                <a:lnTo>
                  <a:pt x="207" y="338"/>
                </a:lnTo>
                <a:lnTo>
                  <a:pt x="212" y="342"/>
                </a:lnTo>
                <a:lnTo>
                  <a:pt x="218" y="346"/>
                </a:lnTo>
                <a:lnTo>
                  <a:pt x="223" y="349"/>
                </a:lnTo>
                <a:lnTo>
                  <a:pt x="229" y="353"/>
                </a:lnTo>
                <a:lnTo>
                  <a:pt x="234" y="356"/>
                </a:lnTo>
                <a:lnTo>
                  <a:pt x="240" y="360"/>
                </a:lnTo>
                <a:lnTo>
                  <a:pt x="246" y="363"/>
                </a:lnTo>
                <a:lnTo>
                  <a:pt x="251" y="366"/>
                </a:lnTo>
                <a:lnTo>
                  <a:pt x="257" y="370"/>
                </a:lnTo>
                <a:lnTo>
                  <a:pt x="263" y="373"/>
                </a:lnTo>
                <a:lnTo>
                  <a:pt x="269" y="376"/>
                </a:lnTo>
                <a:lnTo>
                  <a:pt x="275" y="379"/>
                </a:lnTo>
                <a:lnTo>
                  <a:pt x="281" y="382"/>
                </a:lnTo>
                <a:lnTo>
                  <a:pt x="287" y="386"/>
                </a:lnTo>
                <a:lnTo>
                  <a:pt x="293" y="389"/>
                </a:lnTo>
                <a:lnTo>
                  <a:pt x="299" y="392"/>
                </a:lnTo>
                <a:lnTo>
                  <a:pt x="306" y="395"/>
                </a:lnTo>
                <a:lnTo>
                  <a:pt x="312" y="398"/>
                </a:lnTo>
                <a:lnTo>
                  <a:pt x="318" y="400"/>
                </a:lnTo>
                <a:lnTo>
                  <a:pt x="324" y="403"/>
                </a:lnTo>
                <a:lnTo>
                  <a:pt x="331" y="406"/>
                </a:lnTo>
                <a:lnTo>
                  <a:pt x="337" y="409"/>
                </a:lnTo>
                <a:lnTo>
                  <a:pt x="344" y="412"/>
                </a:lnTo>
                <a:lnTo>
                  <a:pt x="350" y="414"/>
                </a:lnTo>
                <a:lnTo>
                  <a:pt x="357" y="417"/>
                </a:lnTo>
                <a:lnTo>
                  <a:pt x="364" y="419"/>
                </a:lnTo>
                <a:lnTo>
                  <a:pt x="370" y="422"/>
                </a:lnTo>
                <a:lnTo>
                  <a:pt x="377" y="424"/>
                </a:lnTo>
                <a:lnTo>
                  <a:pt x="384" y="427"/>
                </a:lnTo>
                <a:lnTo>
                  <a:pt x="391" y="429"/>
                </a:lnTo>
                <a:lnTo>
                  <a:pt x="398" y="432"/>
                </a:lnTo>
                <a:lnTo>
                  <a:pt x="404" y="434"/>
                </a:lnTo>
                <a:lnTo>
                  <a:pt x="411" y="436"/>
                </a:lnTo>
                <a:lnTo>
                  <a:pt x="418" y="438"/>
                </a:lnTo>
                <a:lnTo>
                  <a:pt x="425" y="441"/>
                </a:lnTo>
                <a:lnTo>
                  <a:pt x="432" y="443"/>
                </a:lnTo>
                <a:lnTo>
                  <a:pt x="440" y="445"/>
                </a:lnTo>
                <a:lnTo>
                  <a:pt x="447" y="447"/>
                </a:lnTo>
                <a:lnTo>
                  <a:pt x="454" y="449"/>
                </a:lnTo>
                <a:lnTo>
                  <a:pt x="461" y="451"/>
                </a:lnTo>
                <a:lnTo>
                  <a:pt x="468" y="453"/>
                </a:lnTo>
                <a:lnTo>
                  <a:pt x="476" y="454"/>
                </a:lnTo>
                <a:lnTo>
                  <a:pt x="483" y="456"/>
                </a:lnTo>
                <a:lnTo>
                  <a:pt x="490" y="458"/>
                </a:lnTo>
                <a:lnTo>
                  <a:pt x="498" y="460"/>
                </a:lnTo>
                <a:lnTo>
                  <a:pt x="505" y="461"/>
                </a:lnTo>
                <a:lnTo>
                  <a:pt x="513" y="463"/>
                </a:lnTo>
                <a:lnTo>
                  <a:pt x="520" y="464"/>
                </a:lnTo>
                <a:lnTo>
                  <a:pt x="528" y="466"/>
                </a:lnTo>
                <a:lnTo>
                  <a:pt x="535" y="467"/>
                </a:lnTo>
                <a:lnTo>
                  <a:pt x="543" y="468"/>
                </a:lnTo>
                <a:lnTo>
                  <a:pt x="551" y="470"/>
                </a:lnTo>
                <a:lnTo>
                  <a:pt x="558" y="471"/>
                </a:lnTo>
                <a:lnTo>
                  <a:pt x="566" y="472"/>
                </a:lnTo>
                <a:lnTo>
                  <a:pt x="574" y="473"/>
                </a:lnTo>
                <a:lnTo>
                  <a:pt x="582" y="474"/>
                </a:lnTo>
                <a:lnTo>
                  <a:pt x="589" y="475"/>
                </a:lnTo>
                <a:lnTo>
                  <a:pt x="597" y="476"/>
                </a:lnTo>
                <a:lnTo>
                  <a:pt x="605" y="477"/>
                </a:lnTo>
                <a:lnTo>
                  <a:pt x="613" y="478"/>
                </a:lnTo>
                <a:lnTo>
                  <a:pt x="621" y="479"/>
                </a:lnTo>
                <a:lnTo>
                  <a:pt x="629" y="480"/>
                </a:lnTo>
                <a:lnTo>
                  <a:pt x="637" y="480"/>
                </a:lnTo>
                <a:lnTo>
                  <a:pt x="645" y="481"/>
                </a:lnTo>
                <a:lnTo>
                  <a:pt x="653" y="481"/>
                </a:lnTo>
                <a:lnTo>
                  <a:pt x="661" y="482"/>
                </a:lnTo>
                <a:lnTo>
                  <a:pt x="669" y="482"/>
                </a:lnTo>
                <a:lnTo>
                  <a:pt x="677" y="483"/>
                </a:lnTo>
                <a:lnTo>
                  <a:pt x="685" y="483"/>
                </a:lnTo>
                <a:lnTo>
                  <a:pt x="693" y="483"/>
                </a:lnTo>
                <a:lnTo>
                  <a:pt x="701" y="484"/>
                </a:lnTo>
                <a:lnTo>
                  <a:pt x="710" y="484"/>
                </a:lnTo>
                <a:lnTo>
                  <a:pt x="718" y="484"/>
                </a:lnTo>
                <a:lnTo>
                  <a:pt x="726" y="484"/>
                </a:lnTo>
              </a:path>
            </a:pathLst>
          </a:custGeom>
          <a:noFill/>
          <a:ln w="25400" cap="rnd" cmpd="sng">
            <a:solidFill>
              <a:srgbClr val="D60000"/>
            </a:solidFill>
            <a:prstDash val="solid"/>
            <a:round/>
            <a:headEnd type="none" w="sm" len="sm"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2001" name="Rectangle 17"/>
          <p:cNvSpPr>
            <a:spLocks noChangeArrowheads="1"/>
          </p:cNvSpPr>
          <p:nvPr/>
        </p:nvSpPr>
        <p:spPr bwMode="auto">
          <a:xfrm>
            <a:off x="3976029" y="2783375"/>
            <a:ext cx="4095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eaLnBrk="0" hangingPunct="0"/>
            <a:r>
              <a:rPr lang="en-US" sz="2800">
                <a:solidFill>
                  <a:srgbClr val="C0C0C0"/>
                </a:solidFill>
              </a:rPr>
              <a:t>IX</a:t>
            </a:r>
          </a:p>
        </p:txBody>
      </p:sp>
      <p:sp>
        <p:nvSpPr>
          <p:cNvPr id="42002" name="Rectangle 18"/>
          <p:cNvSpPr>
            <a:spLocks noChangeArrowheads="1"/>
          </p:cNvSpPr>
          <p:nvPr/>
        </p:nvSpPr>
        <p:spPr bwMode="auto">
          <a:xfrm>
            <a:off x="2969554" y="2781788"/>
            <a:ext cx="658812" cy="282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eaLnBrk="0" hangingPunct="0"/>
            <a:r>
              <a:rPr lang="en-US" sz="2000">
                <a:solidFill>
                  <a:srgbClr val="C0C0C0"/>
                </a:solidFill>
              </a:rPr>
              <a:t>VIIa</a:t>
            </a:r>
          </a:p>
        </p:txBody>
      </p:sp>
      <p:sp>
        <p:nvSpPr>
          <p:cNvPr id="42003" name="Freeform 19"/>
          <p:cNvSpPr>
            <a:spLocks/>
          </p:cNvSpPr>
          <p:nvPr/>
        </p:nvSpPr>
        <p:spPr bwMode="auto">
          <a:xfrm>
            <a:off x="2658404" y="3019913"/>
            <a:ext cx="1211262" cy="736600"/>
          </a:xfrm>
          <a:custGeom>
            <a:avLst/>
            <a:gdLst>
              <a:gd name="T0" fmla="*/ 2147483647 w 763"/>
              <a:gd name="T1" fmla="*/ 0 h 464"/>
              <a:gd name="T2" fmla="*/ 2147483647 w 763"/>
              <a:gd name="T3" fmla="*/ 0 h 464"/>
              <a:gd name="T4" fmla="*/ 2147483647 w 763"/>
              <a:gd name="T5" fmla="*/ 2147483647 h 464"/>
              <a:gd name="T6" fmla="*/ 2147483647 w 763"/>
              <a:gd name="T7" fmla="*/ 2147483647 h 464"/>
              <a:gd name="T8" fmla="*/ 2147483647 w 763"/>
              <a:gd name="T9" fmla="*/ 2147483647 h 464"/>
              <a:gd name="T10" fmla="*/ 2147483647 w 763"/>
              <a:gd name="T11" fmla="*/ 2147483647 h 464"/>
              <a:gd name="T12" fmla="*/ 2147483647 w 763"/>
              <a:gd name="T13" fmla="*/ 2147483647 h 464"/>
              <a:gd name="T14" fmla="*/ 2147483647 w 763"/>
              <a:gd name="T15" fmla="*/ 2147483647 h 464"/>
              <a:gd name="T16" fmla="*/ 2147483647 w 763"/>
              <a:gd name="T17" fmla="*/ 2147483647 h 464"/>
              <a:gd name="T18" fmla="*/ 2147483647 w 763"/>
              <a:gd name="T19" fmla="*/ 2147483647 h 464"/>
              <a:gd name="T20" fmla="*/ 2147483647 w 763"/>
              <a:gd name="T21" fmla="*/ 2147483647 h 464"/>
              <a:gd name="T22" fmla="*/ 2147483647 w 763"/>
              <a:gd name="T23" fmla="*/ 2147483647 h 464"/>
              <a:gd name="T24" fmla="*/ 2147483647 w 763"/>
              <a:gd name="T25" fmla="*/ 2147483647 h 464"/>
              <a:gd name="T26" fmla="*/ 2147483647 w 763"/>
              <a:gd name="T27" fmla="*/ 2147483647 h 464"/>
              <a:gd name="T28" fmla="*/ 2147483647 w 763"/>
              <a:gd name="T29" fmla="*/ 2147483647 h 464"/>
              <a:gd name="T30" fmla="*/ 2147483647 w 763"/>
              <a:gd name="T31" fmla="*/ 2147483647 h 464"/>
              <a:gd name="T32" fmla="*/ 2147483647 w 763"/>
              <a:gd name="T33" fmla="*/ 2147483647 h 464"/>
              <a:gd name="T34" fmla="*/ 2147483647 w 763"/>
              <a:gd name="T35" fmla="*/ 2147483647 h 464"/>
              <a:gd name="T36" fmla="*/ 2147483647 w 763"/>
              <a:gd name="T37" fmla="*/ 2147483647 h 464"/>
              <a:gd name="T38" fmla="*/ 2147483647 w 763"/>
              <a:gd name="T39" fmla="*/ 2147483647 h 464"/>
              <a:gd name="T40" fmla="*/ 2147483647 w 763"/>
              <a:gd name="T41" fmla="*/ 2147483647 h 464"/>
              <a:gd name="T42" fmla="*/ 2147483647 w 763"/>
              <a:gd name="T43" fmla="*/ 2147483647 h 464"/>
              <a:gd name="T44" fmla="*/ 2147483647 w 763"/>
              <a:gd name="T45" fmla="*/ 2147483647 h 464"/>
              <a:gd name="T46" fmla="*/ 2147483647 w 763"/>
              <a:gd name="T47" fmla="*/ 2147483647 h 464"/>
              <a:gd name="T48" fmla="*/ 2147483647 w 763"/>
              <a:gd name="T49" fmla="*/ 2147483647 h 464"/>
              <a:gd name="T50" fmla="*/ 2147483647 w 763"/>
              <a:gd name="T51" fmla="*/ 2147483647 h 464"/>
              <a:gd name="T52" fmla="*/ 2147483647 w 763"/>
              <a:gd name="T53" fmla="*/ 2147483647 h 464"/>
              <a:gd name="T54" fmla="*/ 2147483647 w 763"/>
              <a:gd name="T55" fmla="*/ 2147483647 h 464"/>
              <a:gd name="T56" fmla="*/ 2147483647 w 763"/>
              <a:gd name="T57" fmla="*/ 2147483647 h 464"/>
              <a:gd name="T58" fmla="*/ 2147483647 w 763"/>
              <a:gd name="T59" fmla="*/ 2147483647 h 464"/>
              <a:gd name="T60" fmla="*/ 2147483647 w 763"/>
              <a:gd name="T61" fmla="*/ 2147483647 h 464"/>
              <a:gd name="T62" fmla="*/ 2147483647 w 763"/>
              <a:gd name="T63" fmla="*/ 2147483647 h 464"/>
              <a:gd name="T64" fmla="*/ 2147483647 w 763"/>
              <a:gd name="T65" fmla="*/ 2147483647 h 464"/>
              <a:gd name="T66" fmla="*/ 2147483647 w 763"/>
              <a:gd name="T67" fmla="*/ 2147483647 h 464"/>
              <a:gd name="T68" fmla="*/ 2147483647 w 763"/>
              <a:gd name="T69" fmla="*/ 2147483647 h 464"/>
              <a:gd name="T70" fmla="*/ 2147483647 w 763"/>
              <a:gd name="T71" fmla="*/ 2147483647 h 464"/>
              <a:gd name="T72" fmla="*/ 2147483647 w 763"/>
              <a:gd name="T73" fmla="*/ 2147483647 h 464"/>
              <a:gd name="T74" fmla="*/ 2147483647 w 763"/>
              <a:gd name="T75" fmla="*/ 2147483647 h 464"/>
              <a:gd name="T76" fmla="*/ 2147483647 w 763"/>
              <a:gd name="T77" fmla="*/ 2147483647 h 464"/>
              <a:gd name="T78" fmla="*/ 2147483647 w 763"/>
              <a:gd name="T79" fmla="*/ 2147483647 h 464"/>
              <a:gd name="T80" fmla="*/ 2147483647 w 763"/>
              <a:gd name="T81" fmla="*/ 2147483647 h 464"/>
              <a:gd name="T82" fmla="*/ 2147483647 w 763"/>
              <a:gd name="T83" fmla="*/ 2147483647 h 464"/>
              <a:gd name="T84" fmla="*/ 2147483647 w 763"/>
              <a:gd name="T85" fmla="*/ 2147483647 h 464"/>
              <a:gd name="T86" fmla="*/ 2147483647 w 763"/>
              <a:gd name="T87" fmla="*/ 2147483647 h 464"/>
              <a:gd name="T88" fmla="*/ 2147483647 w 763"/>
              <a:gd name="T89" fmla="*/ 2147483647 h 464"/>
              <a:gd name="T90" fmla="*/ 2147483647 w 763"/>
              <a:gd name="T91" fmla="*/ 2147483647 h 464"/>
              <a:gd name="T92" fmla="*/ 2147483647 w 763"/>
              <a:gd name="T93" fmla="*/ 2147483647 h 464"/>
              <a:gd name="T94" fmla="*/ 2147483647 w 763"/>
              <a:gd name="T95" fmla="*/ 2147483647 h 464"/>
              <a:gd name="T96" fmla="*/ 0 w 763"/>
              <a:gd name="T97" fmla="*/ 2147483647 h 464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w 763"/>
              <a:gd name="T148" fmla="*/ 0 h 464"/>
              <a:gd name="T149" fmla="*/ 763 w 763"/>
              <a:gd name="T150" fmla="*/ 464 h 464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T147" t="T148" r="T149" b="T150"/>
            <a:pathLst>
              <a:path w="763" h="464">
                <a:moveTo>
                  <a:pt x="762" y="0"/>
                </a:moveTo>
                <a:lnTo>
                  <a:pt x="753" y="0"/>
                </a:lnTo>
                <a:lnTo>
                  <a:pt x="745" y="0"/>
                </a:lnTo>
                <a:lnTo>
                  <a:pt x="736" y="0"/>
                </a:lnTo>
                <a:lnTo>
                  <a:pt x="728" y="0"/>
                </a:lnTo>
                <a:lnTo>
                  <a:pt x="719" y="0"/>
                </a:lnTo>
                <a:lnTo>
                  <a:pt x="711" y="1"/>
                </a:lnTo>
                <a:lnTo>
                  <a:pt x="702" y="1"/>
                </a:lnTo>
                <a:lnTo>
                  <a:pt x="694" y="2"/>
                </a:lnTo>
                <a:lnTo>
                  <a:pt x="686" y="2"/>
                </a:lnTo>
                <a:lnTo>
                  <a:pt x="677" y="3"/>
                </a:lnTo>
                <a:lnTo>
                  <a:pt x="669" y="3"/>
                </a:lnTo>
                <a:lnTo>
                  <a:pt x="661" y="4"/>
                </a:lnTo>
                <a:lnTo>
                  <a:pt x="653" y="4"/>
                </a:lnTo>
                <a:lnTo>
                  <a:pt x="645" y="5"/>
                </a:lnTo>
                <a:lnTo>
                  <a:pt x="636" y="6"/>
                </a:lnTo>
                <a:lnTo>
                  <a:pt x="628" y="7"/>
                </a:lnTo>
                <a:lnTo>
                  <a:pt x="620" y="8"/>
                </a:lnTo>
                <a:lnTo>
                  <a:pt x="612" y="9"/>
                </a:lnTo>
                <a:lnTo>
                  <a:pt x="604" y="10"/>
                </a:lnTo>
                <a:lnTo>
                  <a:pt x="596" y="11"/>
                </a:lnTo>
                <a:lnTo>
                  <a:pt x="588" y="12"/>
                </a:lnTo>
                <a:lnTo>
                  <a:pt x="580" y="13"/>
                </a:lnTo>
                <a:lnTo>
                  <a:pt x="572" y="14"/>
                </a:lnTo>
                <a:lnTo>
                  <a:pt x="564" y="15"/>
                </a:lnTo>
                <a:lnTo>
                  <a:pt x="556" y="17"/>
                </a:lnTo>
                <a:lnTo>
                  <a:pt x="549" y="18"/>
                </a:lnTo>
                <a:lnTo>
                  <a:pt x="541" y="19"/>
                </a:lnTo>
                <a:lnTo>
                  <a:pt x="533" y="21"/>
                </a:lnTo>
                <a:lnTo>
                  <a:pt x="525" y="22"/>
                </a:lnTo>
                <a:lnTo>
                  <a:pt x="518" y="24"/>
                </a:lnTo>
                <a:lnTo>
                  <a:pt x="510" y="26"/>
                </a:lnTo>
                <a:lnTo>
                  <a:pt x="502" y="27"/>
                </a:lnTo>
                <a:lnTo>
                  <a:pt x="495" y="29"/>
                </a:lnTo>
                <a:lnTo>
                  <a:pt x="487" y="31"/>
                </a:lnTo>
                <a:lnTo>
                  <a:pt x="480" y="32"/>
                </a:lnTo>
                <a:lnTo>
                  <a:pt x="472" y="34"/>
                </a:lnTo>
                <a:lnTo>
                  <a:pt x="465" y="36"/>
                </a:lnTo>
                <a:lnTo>
                  <a:pt x="458" y="38"/>
                </a:lnTo>
                <a:lnTo>
                  <a:pt x="450" y="40"/>
                </a:lnTo>
                <a:lnTo>
                  <a:pt x="443" y="42"/>
                </a:lnTo>
                <a:lnTo>
                  <a:pt x="436" y="44"/>
                </a:lnTo>
                <a:lnTo>
                  <a:pt x="429" y="46"/>
                </a:lnTo>
                <a:lnTo>
                  <a:pt x="421" y="48"/>
                </a:lnTo>
                <a:lnTo>
                  <a:pt x="414" y="51"/>
                </a:lnTo>
                <a:lnTo>
                  <a:pt x="407" y="53"/>
                </a:lnTo>
                <a:lnTo>
                  <a:pt x="400" y="55"/>
                </a:lnTo>
                <a:lnTo>
                  <a:pt x="393" y="57"/>
                </a:lnTo>
                <a:lnTo>
                  <a:pt x="386" y="60"/>
                </a:lnTo>
                <a:lnTo>
                  <a:pt x="379" y="62"/>
                </a:lnTo>
                <a:lnTo>
                  <a:pt x="372" y="65"/>
                </a:lnTo>
                <a:lnTo>
                  <a:pt x="366" y="67"/>
                </a:lnTo>
                <a:lnTo>
                  <a:pt x="359" y="70"/>
                </a:lnTo>
                <a:lnTo>
                  <a:pt x="352" y="72"/>
                </a:lnTo>
                <a:lnTo>
                  <a:pt x="345" y="75"/>
                </a:lnTo>
                <a:lnTo>
                  <a:pt x="339" y="78"/>
                </a:lnTo>
                <a:lnTo>
                  <a:pt x="332" y="80"/>
                </a:lnTo>
                <a:lnTo>
                  <a:pt x="326" y="83"/>
                </a:lnTo>
                <a:lnTo>
                  <a:pt x="319" y="86"/>
                </a:lnTo>
                <a:lnTo>
                  <a:pt x="313" y="89"/>
                </a:lnTo>
                <a:lnTo>
                  <a:pt x="307" y="92"/>
                </a:lnTo>
                <a:lnTo>
                  <a:pt x="300" y="94"/>
                </a:lnTo>
                <a:lnTo>
                  <a:pt x="294" y="97"/>
                </a:lnTo>
                <a:lnTo>
                  <a:pt x="288" y="100"/>
                </a:lnTo>
                <a:lnTo>
                  <a:pt x="282" y="103"/>
                </a:lnTo>
                <a:lnTo>
                  <a:pt x="275" y="106"/>
                </a:lnTo>
                <a:lnTo>
                  <a:pt x="269" y="110"/>
                </a:lnTo>
                <a:lnTo>
                  <a:pt x="263" y="113"/>
                </a:lnTo>
                <a:lnTo>
                  <a:pt x="257" y="116"/>
                </a:lnTo>
                <a:lnTo>
                  <a:pt x="251" y="119"/>
                </a:lnTo>
                <a:lnTo>
                  <a:pt x="246" y="122"/>
                </a:lnTo>
                <a:lnTo>
                  <a:pt x="240" y="126"/>
                </a:lnTo>
                <a:lnTo>
                  <a:pt x="234" y="129"/>
                </a:lnTo>
                <a:lnTo>
                  <a:pt x="228" y="132"/>
                </a:lnTo>
                <a:lnTo>
                  <a:pt x="223" y="136"/>
                </a:lnTo>
                <a:lnTo>
                  <a:pt x="217" y="139"/>
                </a:lnTo>
                <a:lnTo>
                  <a:pt x="212" y="142"/>
                </a:lnTo>
                <a:lnTo>
                  <a:pt x="206" y="146"/>
                </a:lnTo>
                <a:lnTo>
                  <a:pt x="201" y="150"/>
                </a:lnTo>
                <a:lnTo>
                  <a:pt x="196" y="153"/>
                </a:lnTo>
                <a:lnTo>
                  <a:pt x="190" y="157"/>
                </a:lnTo>
                <a:lnTo>
                  <a:pt x="185" y="160"/>
                </a:lnTo>
                <a:lnTo>
                  <a:pt x="180" y="164"/>
                </a:lnTo>
                <a:lnTo>
                  <a:pt x="175" y="168"/>
                </a:lnTo>
                <a:lnTo>
                  <a:pt x="170" y="171"/>
                </a:lnTo>
                <a:lnTo>
                  <a:pt x="165" y="175"/>
                </a:lnTo>
                <a:lnTo>
                  <a:pt x="160" y="179"/>
                </a:lnTo>
                <a:lnTo>
                  <a:pt x="155" y="183"/>
                </a:lnTo>
                <a:lnTo>
                  <a:pt x="150" y="187"/>
                </a:lnTo>
                <a:lnTo>
                  <a:pt x="146" y="190"/>
                </a:lnTo>
                <a:lnTo>
                  <a:pt x="141" y="194"/>
                </a:lnTo>
                <a:lnTo>
                  <a:pt x="137" y="198"/>
                </a:lnTo>
                <a:lnTo>
                  <a:pt x="132" y="202"/>
                </a:lnTo>
                <a:lnTo>
                  <a:pt x="128" y="206"/>
                </a:lnTo>
                <a:lnTo>
                  <a:pt x="123" y="210"/>
                </a:lnTo>
                <a:lnTo>
                  <a:pt x="119" y="214"/>
                </a:lnTo>
                <a:lnTo>
                  <a:pt x="115" y="219"/>
                </a:lnTo>
                <a:lnTo>
                  <a:pt x="110" y="223"/>
                </a:lnTo>
                <a:lnTo>
                  <a:pt x="106" y="227"/>
                </a:lnTo>
                <a:lnTo>
                  <a:pt x="102" y="231"/>
                </a:lnTo>
                <a:lnTo>
                  <a:pt x="98" y="235"/>
                </a:lnTo>
                <a:lnTo>
                  <a:pt x="94" y="239"/>
                </a:lnTo>
                <a:lnTo>
                  <a:pt x="91" y="244"/>
                </a:lnTo>
                <a:lnTo>
                  <a:pt x="87" y="248"/>
                </a:lnTo>
                <a:lnTo>
                  <a:pt x="83" y="252"/>
                </a:lnTo>
                <a:lnTo>
                  <a:pt x="80" y="257"/>
                </a:lnTo>
                <a:lnTo>
                  <a:pt x="76" y="261"/>
                </a:lnTo>
                <a:lnTo>
                  <a:pt x="73" y="265"/>
                </a:lnTo>
                <a:lnTo>
                  <a:pt x="69" y="270"/>
                </a:lnTo>
                <a:lnTo>
                  <a:pt x="66" y="274"/>
                </a:lnTo>
                <a:lnTo>
                  <a:pt x="63" y="279"/>
                </a:lnTo>
                <a:lnTo>
                  <a:pt x="60" y="283"/>
                </a:lnTo>
                <a:lnTo>
                  <a:pt x="56" y="288"/>
                </a:lnTo>
                <a:lnTo>
                  <a:pt x="53" y="292"/>
                </a:lnTo>
                <a:lnTo>
                  <a:pt x="51" y="297"/>
                </a:lnTo>
                <a:lnTo>
                  <a:pt x="48" y="301"/>
                </a:lnTo>
                <a:lnTo>
                  <a:pt x="45" y="306"/>
                </a:lnTo>
                <a:lnTo>
                  <a:pt x="42" y="311"/>
                </a:lnTo>
                <a:lnTo>
                  <a:pt x="40" y="315"/>
                </a:lnTo>
                <a:lnTo>
                  <a:pt x="37" y="320"/>
                </a:lnTo>
                <a:lnTo>
                  <a:pt x="35" y="325"/>
                </a:lnTo>
                <a:lnTo>
                  <a:pt x="32" y="329"/>
                </a:lnTo>
                <a:lnTo>
                  <a:pt x="30" y="334"/>
                </a:lnTo>
                <a:lnTo>
                  <a:pt x="28" y="339"/>
                </a:lnTo>
                <a:lnTo>
                  <a:pt x="25" y="344"/>
                </a:lnTo>
                <a:lnTo>
                  <a:pt x="23" y="348"/>
                </a:lnTo>
                <a:lnTo>
                  <a:pt x="21" y="353"/>
                </a:lnTo>
                <a:lnTo>
                  <a:pt x="20" y="358"/>
                </a:lnTo>
                <a:lnTo>
                  <a:pt x="18" y="363"/>
                </a:lnTo>
                <a:lnTo>
                  <a:pt x="16" y="368"/>
                </a:lnTo>
                <a:lnTo>
                  <a:pt x="14" y="373"/>
                </a:lnTo>
                <a:lnTo>
                  <a:pt x="13" y="377"/>
                </a:lnTo>
                <a:lnTo>
                  <a:pt x="11" y="382"/>
                </a:lnTo>
                <a:lnTo>
                  <a:pt x="10" y="387"/>
                </a:lnTo>
                <a:lnTo>
                  <a:pt x="9" y="392"/>
                </a:lnTo>
                <a:lnTo>
                  <a:pt x="7" y="397"/>
                </a:lnTo>
                <a:lnTo>
                  <a:pt x="6" y="402"/>
                </a:lnTo>
                <a:lnTo>
                  <a:pt x="5" y="407"/>
                </a:lnTo>
                <a:lnTo>
                  <a:pt x="4" y="412"/>
                </a:lnTo>
                <a:lnTo>
                  <a:pt x="3" y="417"/>
                </a:lnTo>
                <a:lnTo>
                  <a:pt x="3" y="422"/>
                </a:lnTo>
                <a:lnTo>
                  <a:pt x="2" y="427"/>
                </a:lnTo>
                <a:lnTo>
                  <a:pt x="1" y="432"/>
                </a:lnTo>
                <a:lnTo>
                  <a:pt x="1" y="437"/>
                </a:lnTo>
                <a:lnTo>
                  <a:pt x="1" y="442"/>
                </a:lnTo>
                <a:lnTo>
                  <a:pt x="0" y="447"/>
                </a:lnTo>
                <a:lnTo>
                  <a:pt x="0" y="453"/>
                </a:lnTo>
                <a:lnTo>
                  <a:pt x="0" y="458"/>
                </a:lnTo>
                <a:lnTo>
                  <a:pt x="0" y="463"/>
                </a:lnTo>
              </a:path>
            </a:pathLst>
          </a:custGeom>
          <a:noFill/>
          <a:ln w="25400" cap="rnd" cmpd="sng">
            <a:solidFill>
              <a:srgbClr val="C0C0C0"/>
            </a:solidFill>
            <a:prstDash val="solid"/>
            <a:round/>
            <a:headEnd type="none" w="sm" len="sm"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2007" name="Rectangle 23"/>
          <p:cNvSpPr>
            <a:spLocks noChangeArrowheads="1"/>
          </p:cNvSpPr>
          <p:nvPr/>
        </p:nvSpPr>
        <p:spPr bwMode="auto">
          <a:xfrm>
            <a:off x="2699792" y="5877272"/>
            <a:ext cx="406400" cy="398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eaLnBrk="0" hangingPunct="0"/>
            <a:r>
              <a:rPr lang="en-US" sz="1600" dirty="0">
                <a:solidFill>
                  <a:srgbClr val="00FFFF"/>
                </a:solidFill>
              </a:rPr>
              <a:t>IX</a:t>
            </a:r>
          </a:p>
        </p:txBody>
      </p:sp>
      <p:sp>
        <p:nvSpPr>
          <p:cNvPr id="42008" name="Rectangle 24"/>
          <p:cNvSpPr>
            <a:spLocks noChangeArrowheads="1"/>
          </p:cNvSpPr>
          <p:nvPr/>
        </p:nvSpPr>
        <p:spPr bwMode="auto">
          <a:xfrm>
            <a:off x="2646361" y="5137637"/>
            <a:ext cx="549275" cy="280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 eaLnBrk="0" hangingPunct="0"/>
            <a:r>
              <a:rPr lang="en-US" sz="1600" dirty="0" err="1">
                <a:solidFill>
                  <a:srgbClr val="33D600"/>
                </a:solidFill>
              </a:rPr>
              <a:t>XIa</a:t>
            </a:r>
            <a:endParaRPr lang="en-US" sz="1600" dirty="0">
              <a:solidFill>
                <a:srgbClr val="33D600"/>
              </a:solidFill>
            </a:endParaRPr>
          </a:p>
        </p:txBody>
      </p:sp>
      <p:sp>
        <p:nvSpPr>
          <p:cNvPr id="42009" name="Freeform 25"/>
          <p:cNvSpPr>
            <a:spLocks/>
          </p:cNvSpPr>
          <p:nvPr/>
        </p:nvSpPr>
        <p:spPr bwMode="auto">
          <a:xfrm>
            <a:off x="4915829" y="4821725"/>
            <a:ext cx="628650" cy="211138"/>
          </a:xfrm>
          <a:custGeom>
            <a:avLst/>
            <a:gdLst>
              <a:gd name="T0" fmla="*/ 0 w 396"/>
              <a:gd name="T1" fmla="*/ 2147483647 h 133"/>
              <a:gd name="T2" fmla="*/ 0 w 396"/>
              <a:gd name="T3" fmla="*/ 2147483647 h 133"/>
              <a:gd name="T4" fmla="*/ 2147483647 w 396"/>
              <a:gd name="T5" fmla="*/ 2147483647 h 133"/>
              <a:gd name="T6" fmla="*/ 2147483647 w 396"/>
              <a:gd name="T7" fmla="*/ 2147483647 h 133"/>
              <a:gd name="T8" fmla="*/ 2147483647 w 396"/>
              <a:gd name="T9" fmla="*/ 2147483647 h 133"/>
              <a:gd name="T10" fmla="*/ 2147483647 w 396"/>
              <a:gd name="T11" fmla="*/ 2147483647 h 133"/>
              <a:gd name="T12" fmla="*/ 2147483647 w 396"/>
              <a:gd name="T13" fmla="*/ 2147483647 h 133"/>
              <a:gd name="T14" fmla="*/ 2147483647 w 396"/>
              <a:gd name="T15" fmla="*/ 2147483647 h 133"/>
              <a:gd name="T16" fmla="*/ 2147483647 w 396"/>
              <a:gd name="T17" fmla="*/ 2147483647 h 133"/>
              <a:gd name="T18" fmla="*/ 2147483647 w 396"/>
              <a:gd name="T19" fmla="*/ 0 h 133"/>
              <a:gd name="T20" fmla="*/ 2147483647 w 396"/>
              <a:gd name="T21" fmla="*/ 0 h 133"/>
              <a:gd name="T22" fmla="*/ 2147483647 w 396"/>
              <a:gd name="T23" fmla="*/ 0 h 133"/>
              <a:gd name="T24" fmla="*/ 2147483647 w 396"/>
              <a:gd name="T25" fmla="*/ 0 h 133"/>
              <a:gd name="T26" fmla="*/ 2147483647 w 396"/>
              <a:gd name="T27" fmla="*/ 2147483647 h 133"/>
              <a:gd name="T28" fmla="*/ 2147483647 w 396"/>
              <a:gd name="T29" fmla="*/ 2147483647 h 133"/>
              <a:gd name="T30" fmla="*/ 2147483647 w 396"/>
              <a:gd name="T31" fmla="*/ 2147483647 h 133"/>
              <a:gd name="T32" fmla="*/ 2147483647 w 396"/>
              <a:gd name="T33" fmla="*/ 2147483647 h 133"/>
              <a:gd name="T34" fmla="*/ 2147483647 w 396"/>
              <a:gd name="T35" fmla="*/ 2147483647 h 133"/>
              <a:gd name="T36" fmla="*/ 2147483647 w 396"/>
              <a:gd name="T37" fmla="*/ 2147483647 h 133"/>
              <a:gd name="T38" fmla="*/ 2147483647 w 396"/>
              <a:gd name="T39" fmla="*/ 2147483647 h 133"/>
              <a:gd name="T40" fmla="*/ 2147483647 w 396"/>
              <a:gd name="T41" fmla="*/ 2147483647 h 133"/>
              <a:gd name="T42" fmla="*/ 2147483647 w 396"/>
              <a:gd name="T43" fmla="*/ 2147483647 h 133"/>
              <a:gd name="T44" fmla="*/ 2147483647 w 396"/>
              <a:gd name="T45" fmla="*/ 2147483647 h 133"/>
              <a:gd name="T46" fmla="*/ 2147483647 w 396"/>
              <a:gd name="T47" fmla="*/ 2147483647 h 133"/>
              <a:gd name="T48" fmla="*/ 2147483647 w 396"/>
              <a:gd name="T49" fmla="*/ 2147483647 h 133"/>
              <a:gd name="T50" fmla="*/ 2147483647 w 396"/>
              <a:gd name="T51" fmla="*/ 2147483647 h 133"/>
              <a:gd name="T52" fmla="*/ 2147483647 w 396"/>
              <a:gd name="T53" fmla="*/ 2147483647 h 133"/>
              <a:gd name="T54" fmla="*/ 2147483647 w 396"/>
              <a:gd name="T55" fmla="*/ 2147483647 h 133"/>
              <a:gd name="T56" fmla="*/ 2147483647 w 396"/>
              <a:gd name="T57" fmla="*/ 2147483647 h 133"/>
              <a:gd name="T58" fmla="*/ 2147483647 w 396"/>
              <a:gd name="T59" fmla="*/ 2147483647 h 133"/>
              <a:gd name="T60" fmla="*/ 2147483647 w 396"/>
              <a:gd name="T61" fmla="*/ 2147483647 h 133"/>
              <a:gd name="T62" fmla="*/ 2147483647 w 396"/>
              <a:gd name="T63" fmla="*/ 2147483647 h 133"/>
              <a:gd name="T64" fmla="*/ 2147483647 w 396"/>
              <a:gd name="T65" fmla="*/ 2147483647 h 133"/>
              <a:gd name="T66" fmla="*/ 2147483647 w 396"/>
              <a:gd name="T67" fmla="*/ 2147483647 h 133"/>
              <a:gd name="T68" fmla="*/ 2147483647 w 396"/>
              <a:gd name="T69" fmla="*/ 2147483647 h 133"/>
              <a:gd name="T70" fmla="*/ 2147483647 w 396"/>
              <a:gd name="T71" fmla="*/ 2147483647 h 133"/>
              <a:gd name="T72" fmla="*/ 2147483647 w 396"/>
              <a:gd name="T73" fmla="*/ 2147483647 h 133"/>
              <a:gd name="T74" fmla="*/ 2147483647 w 396"/>
              <a:gd name="T75" fmla="*/ 2147483647 h 133"/>
              <a:gd name="T76" fmla="*/ 2147483647 w 396"/>
              <a:gd name="T77" fmla="*/ 2147483647 h 133"/>
              <a:gd name="T78" fmla="*/ 2147483647 w 396"/>
              <a:gd name="T79" fmla="*/ 2147483647 h 133"/>
              <a:gd name="T80" fmla="*/ 2147483647 w 396"/>
              <a:gd name="T81" fmla="*/ 2147483647 h 133"/>
              <a:gd name="T82" fmla="*/ 2147483647 w 396"/>
              <a:gd name="T83" fmla="*/ 2147483647 h 133"/>
              <a:gd name="T84" fmla="*/ 0 w 396"/>
              <a:gd name="T85" fmla="*/ 2147483647 h 133"/>
              <a:gd name="T86" fmla="*/ 0 w 396"/>
              <a:gd name="T87" fmla="*/ 2147483647 h 133"/>
              <a:gd name="T88" fmla="*/ 0 w 396"/>
              <a:gd name="T89" fmla="*/ 2147483647 h 133"/>
              <a:gd name="T90" fmla="*/ 0 w 396"/>
              <a:gd name="T91" fmla="*/ 2147483647 h 133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w 396"/>
              <a:gd name="T139" fmla="*/ 0 h 133"/>
              <a:gd name="T140" fmla="*/ 396 w 396"/>
              <a:gd name="T141" fmla="*/ 133 h 133"/>
            </a:gdLst>
            <a:ahLst/>
            <a:cxnLst>
              <a:cxn ang="T92">
                <a:pos x="T0" y="T1"/>
              </a:cxn>
              <a:cxn ang="T93">
                <a:pos x="T2" y="T3"/>
              </a:cxn>
              <a:cxn ang="T94">
                <a:pos x="T4" y="T5"/>
              </a:cxn>
              <a:cxn ang="T95">
                <a:pos x="T6" y="T7"/>
              </a:cxn>
              <a:cxn ang="T96">
                <a:pos x="T8" y="T9"/>
              </a:cxn>
              <a:cxn ang="T97">
                <a:pos x="T10" y="T11"/>
              </a:cxn>
              <a:cxn ang="T98">
                <a:pos x="T12" y="T13"/>
              </a:cxn>
              <a:cxn ang="T99">
                <a:pos x="T14" y="T15"/>
              </a:cxn>
              <a:cxn ang="T100">
                <a:pos x="T16" y="T17"/>
              </a:cxn>
              <a:cxn ang="T101">
                <a:pos x="T18" y="T19"/>
              </a:cxn>
              <a:cxn ang="T102">
                <a:pos x="T20" y="T21"/>
              </a:cxn>
              <a:cxn ang="T103">
                <a:pos x="T22" y="T23"/>
              </a:cxn>
              <a:cxn ang="T104">
                <a:pos x="T24" y="T25"/>
              </a:cxn>
              <a:cxn ang="T105">
                <a:pos x="T26" y="T27"/>
              </a:cxn>
              <a:cxn ang="T106">
                <a:pos x="T28" y="T29"/>
              </a:cxn>
              <a:cxn ang="T107">
                <a:pos x="T30" y="T31"/>
              </a:cxn>
              <a:cxn ang="T108">
                <a:pos x="T32" y="T33"/>
              </a:cxn>
              <a:cxn ang="T109">
                <a:pos x="T34" y="T35"/>
              </a:cxn>
              <a:cxn ang="T110">
                <a:pos x="T36" y="T37"/>
              </a:cxn>
              <a:cxn ang="T111">
                <a:pos x="T38" y="T39"/>
              </a:cxn>
              <a:cxn ang="T112">
                <a:pos x="T40" y="T41"/>
              </a:cxn>
              <a:cxn ang="T113">
                <a:pos x="T42" y="T43"/>
              </a:cxn>
              <a:cxn ang="T114">
                <a:pos x="T44" y="T45"/>
              </a:cxn>
              <a:cxn ang="T115">
                <a:pos x="T46" y="T47"/>
              </a:cxn>
              <a:cxn ang="T116">
                <a:pos x="T48" y="T49"/>
              </a:cxn>
              <a:cxn ang="T117">
                <a:pos x="T50" y="T51"/>
              </a:cxn>
              <a:cxn ang="T118">
                <a:pos x="T52" y="T53"/>
              </a:cxn>
              <a:cxn ang="T119">
                <a:pos x="T54" y="T55"/>
              </a:cxn>
              <a:cxn ang="T120">
                <a:pos x="T56" y="T57"/>
              </a:cxn>
              <a:cxn ang="T121">
                <a:pos x="T58" y="T59"/>
              </a:cxn>
              <a:cxn ang="T122">
                <a:pos x="T60" y="T61"/>
              </a:cxn>
              <a:cxn ang="T123">
                <a:pos x="T62" y="T63"/>
              </a:cxn>
              <a:cxn ang="T124">
                <a:pos x="T64" y="T65"/>
              </a:cxn>
              <a:cxn ang="T125">
                <a:pos x="T66" y="T67"/>
              </a:cxn>
              <a:cxn ang="T126">
                <a:pos x="T68" y="T69"/>
              </a:cxn>
              <a:cxn ang="T127">
                <a:pos x="T70" y="T71"/>
              </a:cxn>
              <a:cxn ang="T128">
                <a:pos x="T72" y="T73"/>
              </a:cxn>
              <a:cxn ang="T129">
                <a:pos x="T74" y="T75"/>
              </a:cxn>
              <a:cxn ang="T130">
                <a:pos x="T76" y="T77"/>
              </a:cxn>
              <a:cxn ang="T131">
                <a:pos x="T78" y="T79"/>
              </a:cxn>
              <a:cxn ang="T132">
                <a:pos x="T80" y="T81"/>
              </a:cxn>
              <a:cxn ang="T133">
                <a:pos x="T82" y="T83"/>
              </a:cxn>
              <a:cxn ang="T134">
                <a:pos x="T84" y="T85"/>
              </a:cxn>
              <a:cxn ang="T135">
                <a:pos x="T86" y="T87"/>
              </a:cxn>
              <a:cxn ang="T136">
                <a:pos x="T88" y="T89"/>
              </a:cxn>
              <a:cxn ang="T137">
                <a:pos x="T90" y="T91"/>
              </a:cxn>
            </a:cxnLst>
            <a:rect l="T138" t="T139" r="T140" b="T141"/>
            <a:pathLst>
              <a:path w="396" h="133">
                <a:moveTo>
                  <a:pt x="0" y="33"/>
                </a:moveTo>
                <a:lnTo>
                  <a:pt x="0" y="28"/>
                </a:lnTo>
                <a:lnTo>
                  <a:pt x="2" y="23"/>
                </a:lnTo>
                <a:lnTo>
                  <a:pt x="6" y="18"/>
                </a:lnTo>
                <a:lnTo>
                  <a:pt x="11" y="13"/>
                </a:lnTo>
                <a:lnTo>
                  <a:pt x="16" y="10"/>
                </a:lnTo>
                <a:lnTo>
                  <a:pt x="23" y="6"/>
                </a:lnTo>
                <a:lnTo>
                  <a:pt x="30" y="4"/>
                </a:lnTo>
                <a:lnTo>
                  <a:pt x="39" y="2"/>
                </a:lnTo>
                <a:lnTo>
                  <a:pt x="47" y="0"/>
                </a:lnTo>
                <a:lnTo>
                  <a:pt x="57" y="0"/>
                </a:lnTo>
                <a:lnTo>
                  <a:pt x="337" y="0"/>
                </a:lnTo>
                <a:lnTo>
                  <a:pt x="347" y="0"/>
                </a:lnTo>
                <a:lnTo>
                  <a:pt x="356" y="2"/>
                </a:lnTo>
                <a:lnTo>
                  <a:pt x="364" y="4"/>
                </a:lnTo>
                <a:lnTo>
                  <a:pt x="371" y="6"/>
                </a:lnTo>
                <a:lnTo>
                  <a:pt x="378" y="10"/>
                </a:lnTo>
                <a:lnTo>
                  <a:pt x="384" y="13"/>
                </a:lnTo>
                <a:lnTo>
                  <a:pt x="388" y="18"/>
                </a:lnTo>
                <a:lnTo>
                  <a:pt x="392" y="23"/>
                </a:lnTo>
                <a:lnTo>
                  <a:pt x="394" y="28"/>
                </a:lnTo>
                <a:lnTo>
                  <a:pt x="395" y="33"/>
                </a:lnTo>
                <a:lnTo>
                  <a:pt x="395" y="99"/>
                </a:lnTo>
                <a:lnTo>
                  <a:pt x="394" y="105"/>
                </a:lnTo>
                <a:lnTo>
                  <a:pt x="392" y="110"/>
                </a:lnTo>
                <a:lnTo>
                  <a:pt x="388" y="114"/>
                </a:lnTo>
                <a:lnTo>
                  <a:pt x="384" y="119"/>
                </a:lnTo>
                <a:lnTo>
                  <a:pt x="378" y="123"/>
                </a:lnTo>
                <a:lnTo>
                  <a:pt x="371" y="126"/>
                </a:lnTo>
                <a:lnTo>
                  <a:pt x="364" y="129"/>
                </a:lnTo>
                <a:lnTo>
                  <a:pt x="356" y="131"/>
                </a:lnTo>
                <a:lnTo>
                  <a:pt x="347" y="132"/>
                </a:lnTo>
                <a:lnTo>
                  <a:pt x="337" y="132"/>
                </a:lnTo>
                <a:lnTo>
                  <a:pt x="57" y="132"/>
                </a:lnTo>
                <a:lnTo>
                  <a:pt x="47" y="132"/>
                </a:lnTo>
                <a:lnTo>
                  <a:pt x="39" y="131"/>
                </a:lnTo>
                <a:lnTo>
                  <a:pt x="30" y="129"/>
                </a:lnTo>
                <a:lnTo>
                  <a:pt x="23" y="126"/>
                </a:lnTo>
                <a:lnTo>
                  <a:pt x="16" y="123"/>
                </a:lnTo>
                <a:lnTo>
                  <a:pt x="11" y="119"/>
                </a:lnTo>
                <a:lnTo>
                  <a:pt x="6" y="114"/>
                </a:lnTo>
                <a:lnTo>
                  <a:pt x="2" y="110"/>
                </a:lnTo>
                <a:lnTo>
                  <a:pt x="0" y="105"/>
                </a:lnTo>
                <a:lnTo>
                  <a:pt x="0" y="99"/>
                </a:lnTo>
                <a:lnTo>
                  <a:pt x="0" y="33"/>
                </a:lnTo>
              </a:path>
            </a:pathLst>
          </a:custGeom>
          <a:solidFill>
            <a:srgbClr val="A040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cap="rnd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2010" name="Freeform 26"/>
          <p:cNvSpPr>
            <a:spLocks/>
          </p:cNvSpPr>
          <p:nvPr/>
        </p:nvSpPr>
        <p:spPr bwMode="auto">
          <a:xfrm>
            <a:off x="4915829" y="4821725"/>
            <a:ext cx="628650" cy="211138"/>
          </a:xfrm>
          <a:custGeom>
            <a:avLst/>
            <a:gdLst>
              <a:gd name="T0" fmla="*/ 0 w 396"/>
              <a:gd name="T1" fmla="*/ 2147483647 h 133"/>
              <a:gd name="T2" fmla="*/ 0 w 396"/>
              <a:gd name="T3" fmla="*/ 2147483647 h 133"/>
              <a:gd name="T4" fmla="*/ 2147483647 w 396"/>
              <a:gd name="T5" fmla="*/ 2147483647 h 133"/>
              <a:gd name="T6" fmla="*/ 2147483647 w 396"/>
              <a:gd name="T7" fmla="*/ 2147483647 h 133"/>
              <a:gd name="T8" fmla="*/ 2147483647 w 396"/>
              <a:gd name="T9" fmla="*/ 2147483647 h 133"/>
              <a:gd name="T10" fmla="*/ 2147483647 w 396"/>
              <a:gd name="T11" fmla="*/ 2147483647 h 133"/>
              <a:gd name="T12" fmla="*/ 2147483647 w 396"/>
              <a:gd name="T13" fmla="*/ 2147483647 h 133"/>
              <a:gd name="T14" fmla="*/ 2147483647 w 396"/>
              <a:gd name="T15" fmla="*/ 2147483647 h 133"/>
              <a:gd name="T16" fmla="*/ 2147483647 w 396"/>
              <a:gd name="T17" fmla="*/ 2147483647 h 133"/>
              <a:gd name="T18" fmla="*/ 2147483647 w 396"/>
              <a:gd name="T19" fmla="*/ 0 h 133"/>
              <a:gd name="T20" fmla="*/ 2147483647 w 396"/>
              <a:gd name="T21" fmla="*/ 0 h 133"/>
              <a:gd name="T22" fmla="*/ 2147483647 w 396"/>
              <a:gd name="T23" fmla="*/ 0 h 133"/>
              <a:gd name="T24" fmla="*/ 2147483647 w 396"/>
              <a:gd name="T25" fmla="*/ 0 h 133"/>
              <a:gd name="T26" fmla="*/ 2147483647 w 396"/>
              <a:gd name="T27" fmla="*/ 2147483647 h 133"/>
              <a:gd name="T28" fmla="*/ 2147483647 w 396"/>
              <a:gd name="T29" fmla="*/ 2147483647 h 133"/>
              <a:gd name="T30" fmla="*/ 2147483647 w 396"/>
              <a:gd name="T31" fmla="*/ 2147483647 h 133"/>
              <a:gd name="T32" fmla="*/ 2147483647 w 396"/>
              <a:gd name="T33" fmla="*/ 2147483647 h 133"/>
              <a:gd name="T34" fmla="*/ 2147483647 w 396"/>
              <a:gd name="T35" fmla="*/ 2147483647 h 133"/>
              <a:gd name="T36" fmla="*/ 2147483647 w 396"/>
              <a:gd name="T37" fmla="*/ 2147483647 h 133"/>
              <a:gd name="T38" fmla="*/ 2147483647 w 396"/>
              <a:gd name="T39" fmla="*/ 2147483647 h 133"/>
              <a:gd name="T40" fmla="*/ 2147483647 w 396"/>
              <a:gd name="T41" fmla="*/ 2147483647 h 133"/>
              <a:gd name="T42" fmla="*/ 2147483647 w 396"/>
              <a:gd name="T43" fmla="*/ 2147483647 h 133"/>
              <a:gd name="T44" fmla="*/ 2147483647 w 396"/>
              <a:gd name="T45" fmla="*/ 2147483647 h 133"/>
              <a:gd name="T46" fmla="*/ 2147483647 w 396"/>
              <a:gd name="T47" fmla="*/ 2147483647 h 133"/>
              <a:gd name="T48" fmla="*/ 2147483647 w 396"/>
              <a:gd name="T49" fmla="*/ 2147483647 h 133"/>
              <a:gd name="T50" fmla="*/ 2147483647 w 396"/>
              <a:gd name="T51" fmla="*/ 2147483647 h 133"/>
              <a:gd name="T52" fmla="*/ 2147483647 w 396"/>
              <a:gd name="T53" fmla="*/ 2147483647 h 133"/>
              <a:gd name="T54" fmla="*/ 2147483647 w 396"/>
              <a:gd name="T55" fmla="*/ 2147483647 h 133"/>
              <a:gd name="T56" fmla="*/ 2147483647 w 396"/>
              <a:gd name="T57" fmla="*/ 2147483647 h 133"/>
              <a:gd name="T58" fmla="*/ 2147483647 w 396"/>
              <a:gd name="T59" fmla="*/ 2147483647 h 133"/>
              <a:gd name="T60" fmla="*/ 2147483647 w 396"/>
              <a:gd name="T61" fmla="*/ 2147483647 h 133"/>
              <a:gd name="T62" fmla="*/ 2147483647 w 396"/>
              <a:gd name="T63" fmla="*/ 2147483647 h 133"/>
              <a:gd name="T64" fmla="*/ 2147483647 w 396"/>
              <a:gd name="T65" fmla="*/ 2147483647 h 133"/>
              <a:gd name="T66" fmla="*/ 2147483647 w 396"/>
              <a:gd name="T67" fmla="*/ 2147483647 h 133"/>
              <a:gd name="T68" fmla="*/ 2147483647 w 396"/>
              <a:gd name="T69" fmla="*/ 2147483647 h 133"/>
              <a:gd name="T70" fmla="*/ 2147483647 w 396"/>
              <a:gd name="T71" fmla="*/ 2147483647 h 133"/>
              <a:gd name="T72" fmla="*/ 2147483647 w 396"/>
              <a:gd name="T73" fmla="*/ 2147483647 h 133"/>
              <a:gd name="T74" fmla="*/ 2147483647 w 396"/>
              <a:gd name="T75" fmla="*/ 2147483647 h 133"/>
              <a:gd name="T76" fmla="*/ 2147483647 w 396"/>
              <a:gd name="T77" fmla="*/ 2147483647 h 133"/>
              <a:gd name="T78" fmla="*/ 2147483647 w 396"/>
              <a:gd name="T79" fmla="*/ 2147483647 h 133"/>
              <a:gd name="T80" fmla="*/ 2147483647 w 396"/>
              <a:gd name="T81" fmla="*/ 2147483647 h 133"/>
              <a:gd name="T82" fmla="*/ 2147483647 w 396"/>
              <a:gd name="T83" fmla="*/ 2147483647 h 133"/>
              <a:gd name="T84" fmla="*/ 0 w 396"/>
              <a:gd name="T85" fmla="*/ 2147483647 h 133"/>
              <a:gd name="T86" fmla="*/ 0 w 396"/>
              <a:gd name="T87" fmla="*/ 2147483647 h 133"/>
              <a:gd name="T88" fmla="*/ 0 w 396"/>
              <a:gd name="T89" fmla="*/ 2147483647 h 133"/>
              <a:gd name="T90" fmla="*/ 0 w 396"/>
              <a:gd name="T91" fmla="*/ 2147483647 h 133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w 396"/>
              <a:gd name="T139" fmla="*/ 0 h 133"/>
              <a:gd name="T140" fmla="*/ 396 w 396"/>
              <a:gd name="T141" fmla="*/ 133 h 133"/>
            </a:gdLst>
            <a:ahLst/>
            <a:cxnLst>
              <a:cxn ang="T92">
                <a:pos x="T0" y="T1"/>
              </a:cxn>
              <a:cxn ang="T93">
                <a:pos x="T2" y="T3"/>
              </a:cxn>
              <a:cxn ang="T94">
                <a:pos x="T4" y="T5"/>
              </a:cxn>
              <a:cxn ang="T95">
                <a:pos x="T6" y="T7"/>
              </a:cxn>
              <a:cxn ang="T96">
                <a:pos x="T8" y="T9"/>
              </a:cxn>
              <a:cxn ang="T97">
                <a:pos x="T10" y="T11"/>
              </a:cxn>
              <a:cxn ang="T98">
                <a:pos x="T12" y="T13"/>
              </a:cxn>
              <a:cxn ang="T99">
                <a:pos x="T14" y="T15"/>
              </a:cxn>
              <a:cxn ang="T100">
                <a:pos x="T16" y="T17"/>
              </a:cxn>
              <a:cxn ang="T101">
                <a:pos x="T18" y="T19"/>
              </a:cxn>
              <a:cxn ang="T102">
                <a:pos x="T20" y="T21"/>
              </a:cxn>
              <a:cxn ang="T103">
                <a:pos x="T22" y="T23"/>
              </a:cxn>
              <a:cxn ang="T104">
                <a:pos x="T24" y="T25"/>
              </a:cxn>
              <a:cxn ang="T105">
                <a:pos x="T26" y="T27"/>
              </a:cxn>
              <a:cxn ang="T106">
                <a:pos x="T28" y="T29"/>
              </a:cxn>
              <a:cxn ang="T107">
                <a:pos x="T30" y="T31"/>
              </a:cxn>
              <a:cxn ang="T108">
                <a:pos x="T32" y="T33"/>
              </a:cxn>
              <a:cxn ang="T109">
                <a:pos x="T34" y="T35"/>
              </a:cxn>
              <a:cxn ang="T110">
                <a:pos x="T36" y="T37"/>
              </a:cxn>
              <a:cxn ang="T111">
                <a:pos x="T38" y="T39"/>
              </a:cxn>
              <a:cxn ang="T112">
                <a:pos x="T40" y="T41"/>
              </a:cxn>
              <a:cxn ang="T113">
                <a:pos x="T42" y="T43"/>
              </a:cxn>
              <a:cxn ang="T114">
                <a:pos x="T44" y="T45"/>
              </a:cxn>
              <a:cxn ang="T115">
                <a:pos x="T46" y="T47"/>
              </a:cxn>
              <a:cxn ang="T116">
                <a:pos x="T48" y="T49"/>
              </a:cxn>
              <a:cxn ang="T117">
                <a:pos x="T50" y="T51"/>
              </a:cxn>
              <a:cxn ang="T118">
                <a:pos x="T52" y="T53"/>
              </a:cxn>
              <a:cxn ang="T119">
                <a:pos x="T54" y="T55"/>
              </a:cxn>
              <a:cxn ang="T120">
                <a:pos x="T56" y="T57"/>
              </a:cxn>
              <a:cxn ang="T121">
                <a:pos x="T58" y="T59"/>
              </a:cxn>
              <a:cxn ang="T122">
                <a:pos x="T60" y="T61"/>
              </a:cxn>
              <a:cxn ang="T123">
                <a:pos x="T62" y="T63"/>
              </a:cxn>
              <a:cxn ang="T124">
                <a:pos x="T64" y="T65"/>
              </a:cxn>
              <a:cxn ang="T125">
                <a:pos x="T66" y="T67"/>
              </a:cxn>
              <a:cxn ang="T126">
                <a:pos x="T68" y="T69"/>
              </a:cxn>
              <a:cxn ang="T127">
                <a:pos x="T70" y="T71"/>
              </a:cxn>
              <a:cxn ang="T128">
                <a:pos x="T72" y="T73"/>
              </a:cxn>
              <a:cxn ang="T129">
                <a:pos x="T74" y="T75"/>
              </a:cxn>
              <a:cxn ang="T130">
                <a:pos x="T76" y="T77"/>
              </a:cxn>
              <a:cxn ang="T131">
                <a:pos x="T78" y="T79"/>
              </a:cxn>
              <a:cxn ang="T132">
                <a:pos x="T80" y="T81"/>
              </a:cxn>
              <a:cxn ang="T133">
                <a:pos x="T82" y="T83"/>
              </a:cxn>
              <a:cxn ang="T134">
                <a:pos x="T84" y="T85"/>
              </a:cxn>
              <a:cxn ang="T135">
                <a:pos x="T86" y="T87"/>
              </a:cxn>
              <a:cxn ang="T136">
                <a:pos x="T88" y="T89"/>
              </a:cxn>
              <a:cxn ang="T137">
                <a:pos x="T90" y="T91"/>
              </a:cxn>
            </a:cxnLst>
            <a:rect l="T138" t="T139" r="T140" b="T141"/>
            <a:pathLst>
              <a:path w="396" h="133">
                <a:moveTo>
                  <a:pt x="0" y="33"/>
                </a:moveTo>
                <a:lnTo>
                  <a:pt x="0" y="28"/>
                </a:lnTo>
                <a:lnTo>
                  <a:pt x="2" y="23"/>
                </a:lnTo>
                <a:lnTo>
                  <a:pt x="6" y="18"/>
                </a:lnTo>
                <a:lnTo>
                  <a:pt x="11" y="13"/>
                </a:lnTo>
                <a:lnTo>
                  <a:pt x="16" y="10"/>
                </a:lnTo>
                <a:lnTo>
                  <a:pt x="23" y="6"/>
                </a:lnTo>
                <a:lnTo>
                  <a:pt x="30" y="4"/>
                </a:lnTo>
                <a:lnTo>
                  <a:pt x="39" y="2"/>
                </a:lnTo>
                <a:lnTo>
                  <a:pt x="47" y="0"/>
                </a:lnTo>
                <a:lnTo>
                  <a:pt x="57" y="0"/>
                </a:lnTo>
                <a:lnTo>
                  <a:pt x="337" y="0"/>
                </a:lnTo>
                <a:lnTo>
                  <a:pt x="347" y="0"/>
                </a:lnTo>
                <a:lnTo>
                  <a:pt x="356" y="2"/>
                </a:lnTo>
                <a:lnTo>
                  <a:pt x="364" y="4"/>
                </a:lnTo>
                <a:lnTo>
                  <a:pt x="371" y="6"/>
                </a:lnTo>
                <a:lnTo>
                  <a:pt x="378" y="10"/>
                </a:lnTo>
                <a:lnTo>
                  <a:pt x="384" y="13"/>
                </a:lnTo>
                <a:lnTo>
                  <a:pt x="388" y="18"/>
                </a:lnTo>
                <a:lnTo>
                  <a:pt x="392" y="23"/>
                </a:lnTo>
                <a:lnTo>
                  <a:pt x="394" y="28"/>
                </a:lnTo>
                <a:lnTo>
                  <a:pt x="395" y="33"/>
                </a:lnTo>
                <a:lnTo>
                  <a:pt x="395" y="99"/>
                </a:lnTo>
                <a:lnTo>
                  <a:pt x="394" y="105"/>
                </a:lnTo>
                <a:lnTo>
                  <a:pt x="392" y="110"/>
                </a:lnTo>
                <a:lnTo>
                  <a:pt x="388" y="114"/>
                </a:lnTo>
                <a:lnTo>
                  <a:pt x="384" y="119"/>
                </a:lnTo>
                <a:lnTo>
                  <a:pt x="378" y="123"/>
                </a:lnTo>
                <a:lnTo>
                  <a:pt x="371" y="126"/>
                </a:lnTo>
                <a:lnTo>
                  <a:pt x="364" y="129"/>
                </a:lnTo>
                <a:lnTo>
                  <a:pt x="356" y="131"/>
                </a:lnTo>
                <a:lnTo>
                  <a:pt x="347" y="132"/>
                </a:lnTo>
                <a:lnTo>
                  <a:pt x="337" y="132"/>
                </a:lnTo>
                <a:lnTo>
                  <a:pt x="57" y="132"/>
                </a:lnTo>
                <a:lnTo>
                  <a:pt x="47" y="132"/>
                </a:lnTo>
                <a:lnTo>
                  <a:pt x="39" y="131"/>
                </a:lnTo>
                <a:lnTo>
                  <a:pt x="30" y="129"/>
                </a:lnTo>
                <a:lnTo>
                  <a:pt x="23" y="126"/>
                </a:lnTo>
                <a:lnTo>
                  <a:pt x="16" y="123"/>
                </a:lnTo>
                <a:lnTo>
                  <a:pt x="11" y="119"/>
                </a:lnTo>
                <a:lnTo>
                  <a:pt x="6" y="114"/>
                </a:lnTo>
                <a:lnTo>
                  <a:pt x="2" y="110"/>
                </a:lnTo>
                <a:lnTo>
                  <a:pt x="0" y="105"/>
                </a:lnTo>
                <a:lnTo>
                  <a:pt x="0" y="99"/>
                </a:lnTo>
                <a:lnTo>
                  <a:pt x="0" y="33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2011" name="Freeform 27"/>
          <p:cNvSpPr>
            <a:spLocks/>
          </p:cNvSpPr>
          <p:nvPr/>
        </p:nvSpPr>
        <p:spPr bwMode="auto">
          <a:xfrm>
            <a:off x="4922179" y="5043975"/>
            <a:ext cx="627062" cy="365125"/>
          </a:xfrm>
          <a:custGeom>
            <a:avLst/>
            <a:gdLst>
              <a:gd name="T0" fmla="*/ 2147483647 w 396"/>
              <a:gd name="T1" fmla="*/ 0 h 230"/>
              <a:gd name="T2" fmla="*/ 2147483647 w 396"/>
              <a:gd name="T3" fmla="*/ 2147483647 h 230"/>
              <a:gd name="T4" fmla="*/ 2147483647 w 396"/>
              <a:gd name="T5" fmla="*/ 2147483647 h 230"/>
              <a:gd name="T6" fmla="*/ 2147483647 w 396"/>
              <a:gd name="T7" fmla="*/ 2147483647 h 230"/>
              <a:gd name="T8" fmla="*/ 2147483647 w 396"/>
              <a:gd name="T9" fmla="*/ 2147483647 h 230"/>
              <a:gd name="T10" fmla="*/ 2147483647 w 396"/>
              <a:gd name="T11" fmla="*/ 2147483647 h 230"/>
              <a:gd name="T12" fmla="*/ 2147483647 w 396"/>
              <a:gd name="T13" fmla="*/ 2147483647 h 230"/>
              <a:gd name="T14" fmla="*/ 2147483647 w 396"/>
              <a:gd name="T15" fmla="*/ 2147483647 h 230"/>
              <a:gd name="T16" fmla="*/ 2147483647 w 396"/>
              <a:gd name="T17" fmla="*/ 2147483647 h 230"/>
              <a:gd name="T18" fmla="*/ 2147483647 w 396"/>
              <a:gd name="T19" fmla="*/ 2147483647 h 230"/>
              <a:gd name="T20" fmla="*/ 2147483647 w 396"/>
              <a:gd name="T21" fmla="*/ 2147483647 h 230"/>
              <a:gd name="T22" fmla="*/ 2147483647 w 396"/>
              <a:gd name="T23" fmla="*/ 2147483647 h 230"/>
              <a:gd name="T24" fmla="*/ 2147483647 w 396"/>
              <a:gd name="T25" fmla="*/ 2147483647 h 230"/>
              <a:gd name="T26" fmla="*/ 2147483647 w 396"/>
              <a:gd name="T27" fmla="*/ 2147483647 h 230"/>
              <a:gd name="T28" fmla="*/ 2147483647 w 396"/>
              <a:gd name="T29" fmla="*/ 2147483647 h 230"/>
              <a:gd name="T30" fmla="*/ 2147483647 w 396"/>
              <a:gd name="T31" fmla="*/ 2147483647 h 230"/>
              <a:gd name="T32" fmla="*/ 2147483647 w 396"/>
              <a:gd name="T33" fmla="*/ 2147483647 h 230"/>
              <a:gd name="T34" fmla="*/ 2147483647 w 396"/>
              <a:gd name="T35" fmla="*/ 2147483647 h 230"/>
              <a:gd name="T36" fmla="*/ 2147483647 w 396"/>
              <a:gd name="T37" fmla="*/ 2147483647 h 230"/>
              <a:gd name="T38" fmla="*/ 2147483647 w 396"/>
              <a:gd name="T39" fmla="*/ 2147483647 h 230"/>
              <a:gd name="T40" fmla="*/ 2147483647 w 396"/>
              <a:gd name="T41" fmla="*/ 2147483647 h 230"/>
              <a:gd name="T42" fmla="*/ 2147483647 w 396"/>
              <a:gd name="T43" fmla="*/ 2147483647 h 230"/>
              <a:gd name="T44" fmla="*/ 2147483647 w 396"/>
              <a:gd name="T45" fmla="*/ 2147483647 h 230"/>
              <a:gd name="T46" fmla="*/ 2147483647 w 396"/>
              <a:gd name="T47" fmla="*/ 2147483647 h 230"/>
              <a:gd name="T48" fmla="*/ 2147483647 w 396"/>
              <a:gd name="T49" fmla="*/ 2147483647 h 230"/>
              <a:gd name="T50" fmla="*/ 2147483647 w 396"/>
              <a:gd name="T51" fmla="*/ 2147483647 h 230"/>
              <a:gd name="T52" fmla="*/ 2147483647 w 396"/>
              <a:gd name="T53" fmla="*/ 2147483647 h 230"/>
              <a:gd name="T54" fmla="*/ 2147483647 w 396"/>
              <a:gd name="T55" fmla="*/ 2147483647 h 230"/>
              <a:gd name="T56" fmla="*/ 2147483647 w 396"/>
              <a:gd name="T57" fmla="*/ 2147483647 h 230"/>
              <a:gd name="T58" fmla="*/ 2147483647 w 396"/>
              <a:gd name="T59" fmla="*/ 2147483647 h 230"/>
              <a:gd name="T60" fmla="*/ 2147483647 w 396"/>
              <a:gd name="T61" fmla="*/ 2147483647 h 230"/>
              <a:gd name="T62" fmla="*/ 2147483647 w 396"/>
              <a:gd name="T63" fmla="*/ 2147483647 h 230"/>
              <a:gd name="T64" fmla="*/ 2147483647 w 396"/>
              <a:gd name="T65" fmla="*/ 2147483647 h 230"/>
              <a:gd name="T66" fmla="*/ 2147483647 w 396"/>
              <a:gd name="T67" fmla="*/ 2147483647 h 230"/>
              <a:gd name="T68" fmla="*/ 2147483647 w 396"/>
              <a:gd name="T69" fmla="*/ 2147483647 h 230"/>
              <a:gd name="T70" fmla="*/ 2147483647 w 396"/>
              <a:gd name="T71" fmla="*/ 2147483647 h 230"/>
              <a:gd name="T72" fmla="*/ 2147483647 w 396"/>
              <a:gd name="T73" fmla="*/ 2147483647 h 230"/>
              <a:gd name="T74" fmla="*/ 2147483647 w 396"/>
              <a:gd name="T75" fmla="*/ 2147483647 h 230"/>
              <a:gd name="T76" fmla="*/ 0 w 396"/>
              <a:gd name="T77" fmla="*/ 2147483647 h 230"/>
              <a:gd name="T78" fmla="*/ 0 w 396"/>
              <a:gd name="T79" fmla="*/ 2147483647 h 230"/>
              <a:gd name="T80" fmla="*/ 2147483647 w 396"/>
              <a:gd name="T81" fmla="*/ 2147483647 h 230"/>
              <a:gd name="T82" fmla="*/ 2147483647 w 396"/>
              <a:gd name="T83" fmla="*/ 2147483647 h 230"/>
              <a:gd name="T84" fmla="*/ 2147483647 w 396"/>
              <a:gd name="T85" fmla="*/ 2147483647 h 230"/>
              <a:gd name="T86" fmla="*/ 2147483647 w 396"/>
              <a:gd name="T87" fmla="*/ 2147483647 h 230"/>
              <a:gd name="T88" fmla="*/ 2147483647 w 396"/>
              <a:gd name="T89" fmla="*/ 2147483647 h 230"/>
              <a:gd name="T90" fmla="*/ 2147483647 w 396"/>
              <a:gd name="T91" fmla="*/ 2147483647 h 230"/>
              <a:gd name="T92" fmla="*/ 2147483647 w 396"/>
              <a:gd name="T93" fmla="*/ 2147483647 h 230"/>
              <a:gd name="T94" fmla="*/ 2147483647 w 396"/>
              <a:gd name="T95" fmla="*/ 2147483647 h 230"/>
              <a:gd name="T96" fmla="*/ 2147483647 w 396"/>
              <a:gd name="T97" fmla="*/ 2147483647 h 230"/>
              <a:gd name="T98" fmla="*/ 2147483647 w 396"/>
              <a:gd name="T99" fmla="*/ 2147483647 h 230"/>
              <a:gd name="T100" fmla="*/ 2147483647 w 396"/>
              <a:gd name="T101" fmla="*/ 2147483647 h 230"/>
              <a:gd name="T102" fmla="*/ 2147483647 w 396"/>
              <a:gd name="T103" fmla="*/ 0 h 230"/>
              <a:gd name="T104" fmla="*/ 2147483647 w 396"/>
              <a:gd name="T105" fmla="*/ 0 h 230"/>
              <a:gd name="T106" fmla="*/ 2147483647 w 396"/>
              <a:gd name="T107" fmla="*/ 0 h 230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w 396"/>
              <a:gd name="T163" fmla="*/ 0 h 230"/>
              <a:gd name="T164" fmla="*/ 396 w 396"/>
              <a:gd name="T165" fmla="*/ 230 h 230"/>
            </a:gdLst>
            <a:ahLst/>
            <a:cxnLst>
              <a:cxn ang="T108">
                <a:pos x="T0" y="T1"/>
              </a:cxn>
              <a:cxn ang="T109">
                <a:pos x="T2" y="T3"/>
              </a:cxn>
              <a:cxn ang="T110">
                <a:pos x="T4" y="T5"/>
              </a:cxn>
              <a:cxn ang="T111">
                <a:pos x="T6" y="T7"/>
              </a:cxn>
              <a:cxn ang="T112">
                <a:pos x="T8" y="T9"/>
              </a:cxn>
              <a:cxn ang="T113">
                <a:pos x="T10" y="T11"/>
              </a:cxn>
              <a:cxn ang="T114">
                <a:pos x="T12" y="T13"/>
              </a:cxn>
              <a:cxn ang="T115">
                <a:pos x="T14" y="T15"/>
              </a:cxn>
              <a:cxn ang="T116">
                <a:pos x="T16" y="T17"/>
              </a:cxn>
              <a:cxn ang="T117">
                <a:pos x="T18" y="T19"/>
              </a:cxn>
              <a:cxn ang="T118">
                <a:pos x="T20" y="T21"/>
              </a:cxn>
              <a:cxn ang="T119">
                <a:pos x="T22" y="T23"/>
              </a:cxn>
              <a:cxn ang="T120">
                <a:pos x="T24" y="T25"/>
              </a:cxn>
              <a:cxn ang="T121">
                <a:pos x="T26" y="T27"/>
              </a:cxn>
              <a:cxn ang="T122">
                <a:pos x="T28" y="T29"/>
              </a:cxn>
              <a:cxn ang="T123">
                <a:pos x="T30" y="T31"/>
              </a:cxn>
              <a:cxn ang="T124">
                <a:pos x="T32" y="T33"/>
              </a:cxn>
              <a:cxn ang="T125">
                <a:pos x="T34" y="T35"/>
              </a:cxn>
              <a:cxn ang="T126">
                <a:pos x="T36" y="T37"/>
              </a:cxn>
              <a:cxn ang="T127">
                <a:pos x="T38" y="T39"/>
              </a:cxn>
              <a:cxn ang="T128">
                <a:pos x="T40" y="T41"/>
              </a:cxn>
              <a:cxn ang="T129">
                <a:pos x="T42" y="T43"/>
              </a:cxn>
              <a:cxn ang="T130">
                <a:pos x="T44" y="T45"/>
              </a:cxn>
              <a:cxn ang="T131">
                <a:pos x="T46" y="T47"/>
              </a:cxn>
              <a:cxn ang="T132">
                <a:pos x="T48" y="T49"/>
              </a:cxn>
              <a:cxn ang="T133">
                <a:pos x="T50" y="T51"/>
              </a:cxn>
              <a:cxn ang="T134">
                <a:pos x="T52" y="T53"/>
              </a:cxn>
              <a:cxn ang="T135">
                <a:pos x="T54" y="T55"/>
              </a:cxn>
              <a:cxn ang="T136">
                <a:pos x="T56" y="T57"/>
              </a:cxn>
              <a:cxn ang="T137">
                <a:pos x="T58" y="T59"/>
              </a:cxn>
              <a:cxn ang="T138">
                <a:pos x="T60" y="T61"/>
              </a:cxn>
              <a:cxn ang="T139">
                <a:pos x="T62" y="T63"/>
              </a:cxn>
              <a:cxn ang="T140">
                <a:pos x="T64" y="T65"/>
              </a:cxn>
              <a:cxn ang="T141">
                <a:pos x="T66" y="T67"/>
              </a:cxn>
              <a:cxn ang="T142">
                <a:pos x="T68" y="T69"/>
              </a:cxn>
              <a:cxn ang="T143">
                <a:pos x="T70" y="T71"/>
              </a:cxn>
              <a:cxn ang="T144">
                <a:pos x="T72" y="T73"/>
              </a:cxn>
              <a:cxn ang="T145">
                <a:pos x="T74" y="T75"/>
              </a:cxn>
              <a:cxn ang="T146">
                <a:pos x="T76" y="T77"/>
              </a:cxn>
              <a:cxn ang="T147">
                <a:pos x="T78" y="T79"/>
              </a:cxn>
              <a:cxn ang="T148">
                <a:pos x="T80" y="T81"/>
              </a:cxn>
              <a:cxn ang="T149">
                <a:pos x="T82" y="T83"/>
              </a:cxn>
              <a:cxn ang="T150">
                <a:pos x="T84" y="T85"/>
              </a:cxn>
              <a:cxn ang="T151">
                <a:pos x="T86" y="T87"/>
              </a:cxn>
              <a:cxn ang="T152">
                <a:pos x="T88" y="T89"/>
              </a:cxn>
              <a:cxn ang="T153">
                <a:pos x="T90" y="T91"/>
              </a:cxn>
              <a:cxn ang="T154">
                <a:pos x="T92" y="T93"/>
              </a:cxn>
              <a:cxn ang="T155">
                <a:pos x="T94" y="T95"/>
              </a:cxn>
              <a:cxn ang="T156">
                <a:pos x="T96" y="T97"/>
              </a:cxn>
              <a:cxn ang="T157">
                <a:pos x="T98" y="T99"/>
              </a:cxn>
              <a:cxn ang="T158">
                <a:pos x="T100" y="T101"/>
              </a:cxn>
              <a:cxn ang="T159">
                <a:pos x="T102" y="T103"/>
              </a:cxn>
              <a:cxn ang="T160">
                <a:pos x="T104" y="T105"/>
              </a:cxn>
              <a:cxn ang="T161">
                <a:pos x="T106" y="T107"/>
              </a:cxn>
            </a:cxnLst>
            <a:rect l="T162" t="T163" r="T164" b="T165"/>
            <a:pathLst>
              <a:path w="396" h="230">
                <a:moveTo>
                  <a:pt x="338" y="0"/>
                </a:moveTo>
                <a:lnTo>
                  <a:pt x="346" y="1"/>
                </a:lnTo>
                <a:lnTo>
                  <a:pt x="353" y="2"/>
                </a:lnTo>
                <a:lnTo>
                  <a:pt x="361" y="5"/>
                </a:lnTo>
                <a:lnTo>
                  <a:pt x="367" y="8"/>
                </a:lnTo>
                <a:lnTo>
                  <a:pt x="373" y="12"/>
                </a:lnTo>
                <a:lnTo>
                  <a:pt x="379" y="17"/>
                </a:lnTo>
                <a:lnTo>
                  <a:pt x="384" y="22"/>
                </a:lnTo>
                <a:lnTo>
                  <a:pt x="388" y="28"/>
                </a:lnTo>
                <a:lnTo>
                  <a:pt x="391" y="35"/>
                </a:lnTo>
                <a:lnTo>
                  <a:pt x="393" y="42"/>
                </a:lnTo>
                <a:lnTo>
                  <a:pt x="395" y="49"/>
                </a:lnTo>
                <a:lnTo>
                  <a:pt x="395" y="57"/>
                </a:lnTo>
                <a:lnTo>
                  <a:pt x="395" y="171"/>
                </a:lnTo>
                <a:lnTo>
                  <a:pt x="395" y="179"/>
                </a:lnTo>
                <a:lnTo>
                  <a:pt x="393" y="187"/>
                </a:lnTo>
                <a:lnTo>
                  <a:pt x="391" y="194"/>
                </a:lnTo>
                <a:lnTo>
                  <a:pt x="388" y="200"/>
                </a:lnTo>
                <a:lnTo>
                  <a:pt x="384" y="206"/>
                </a:lnTo>
                <a:lnTo>
                  <a:pt x="379" y="212"/>
                </a:lnTo>
                <a:lnTo>
                  <a:pt x="373" y="217"/>
                </a:lnTo>
                <a:lnTo>
                  <a:pt x="367" y="221"/>
                </a:lnTo>
                <a:lnTo>
                  <a:pt x="361" y="224"/>
                </a:lnTo>
                <a:lnTo>
                  <a:pt x="353" y="226"/>
                </a:lnTo>
                <a:lnTo>
                  <a:pt x="346" y="228"/>
                </a:lnTo>
                <a:lnTo>
                  <a:pt x="338" y="229"/>
                </a:lnTo>
                <a:lnTo>
                  <a:pt x="57" y="229"/>
                </a:lnTo>
                <a:lnTo>
                  <a:pt x="50" y="228"/>
                </a:lnTo>
                <a:lnTo>
                  <a:pt x="42" y="226"/>
                </a:lnTo>
                <a:lnTo>
                  <a:pt x="35" y="224"/>
                </a:lnTo>
                <a:lnTo>
                  <a:pt x="29" y="221"/>
                </a:lnTo>
                <a:lnTo>
                  <a:pt x="23" y="217"/>
                </a:lnTo>
                <a:lnTo>
                  <a:pt x="17" y="212"/>
                </a:lnTo>
                <a:lnTo>
                  <a:pt x="12" y="206"/>
                </a:lnTo>
                <a:lnTo>
                  <a:pt x="8" y="200"/>
                </a:lnTo>
                <a:lnTo>
                  <a:pt x="5" y="194"/>
                </a:lnTo>
                <a:lnTo>
                  <a:pt x="2" y="187"/>
                </a:lnTo>
                <a:lnTo>
                  <a:pt x="1" y="179"/>
                </a:lnTo>
                <a:lnTo>
                  <a:pt x="0" y="171"/>
                </a:lnTo>
                <a:lnTo>
                  <a:pt x="0" y="57"/>
                </a:lnTo>
                <a:lnTo>
                  <a:pt x="1" y="49"/>
                </a:lnTo>
                <a:lnTo>
                  <a:pt x="2" y="42"/>
                </a:lnTo>
                <a:lnTo>
                  <a:pt x="5" y="35"/>
                </a:lnTo>
                <a:lnTo>
                  <a:pt x="8" y="28"/>
                </a:lnTo>
                <a:lnTo>
                  <a:pt x="12" y="22"/>
                </a:lnTo>
                <a:lnTo>
                  <a:pt x="17" y="17"/>
                </a:lnTo>
                <a:lnTo>
                  <a:pt x="23" y="12"/>
                </a:lnTo>
                <a:lnTo>
                  <a:pt x="29" y="8"/>
                </a:lnTo>
                <a:lnTo>
                  <a:pt x="35" y="5"/>
                </a:lnTo>
                <a:lnTo>
                  <a:pt x="42" y="2"/>
                </a:lnTo>
                <a:lnTo>
                  <a:pt x="50" y="1"/>
                </a:lnTo>
                <a:lnTo>
                  <a:pt x="58" y="0"/>
                </a:lnTo>
                <a:lnTo>
                  <a:pt x="338" y="0"/>
                </a:lnTo>
              </a:path>
            </a:pathLst>
          </a:custGeom>
          <a:solidFill>
            <a:srgbClr val="A040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cap="rnd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2012" name="Freeform 28"/>
          <p:cNvSpPr>
            <a:spLocks/>
          </p:cNvSpPr>
          <p:nvPr/>
        </p:nvSpPr>
        <p:spPr bwMode="auto">
          <a:xfrm>
            <a:off x="4922179" y="5043975"/>
            <a:ext cx="627062" cy="365125"/>
          </a:xfrm>
          <a:custGeom>
            <a:avLst/>
            <a:gdLst>
              <a:gd name="T0" fmla="*/ 2147483647 w 396"/>
              <a:gd name="T1" fmla="*/ 0 h 230"/>
              <a:gd name="T2" fmla="*/ 2147483647 w 396"/>
              <a:gd name="T3" fmla="*/ 2147483647 h 230"/>
              <a:gd name="T4" fmla="*/ 2147483647 w 396"/>
              <a:gd name="T5" fmla="*/ 2147483647 h 230"/>
              <a:gd name="T6" fmla="*/ 2147483647 w 396"/>
              <a:gd name="T7" fmla="*/ 2147483647 h 230"/>
              <a:gd name="T8" fmla="*/ 2147483647 w 396"/>
              <a:gd name="T9" fmla="*/ 2147483647 h 230"/>
              <a:gd name="T10" fmla="*/ 2147483647 w 396"/>
              <a:gd name="T11" fmla="*/ 2147483647 h 230"/>
              <a:gd name="T12" fmla="*/ 2147483647 w 396"/>
              <a:gd name="T13" fmla="*/ 2147483647 h 230"/>
              <a:gd name="T14" fmla="*/ 2147483647 w 396"/>
              <a:gd name="T15" fmla="*/ 2147483647 h 230"/>
              <a:gd name="T16" fmla="*/ 2147483647 w 396"/>
              <a:gd name="T17" fmla="*/ 2147483647 h 230"/>
              <a:gd name="T18" fmla="*/ 2147483647 w 396"/>
              <a:gd name="T19" fmla="*/ 2147483647 h 230"/>
              <a:gd name="T20" fmla="*/ 2147483647 w 396"/>
              <a:gd name="T21" fmla="*/ 2147483647 h 230"/>
              <a:gd name="T22" fmla="*/ 2147483647 w 396"/>
              <a:gd name="T23" fmla="*/ 2147483647 h 230"/>
              <a:gd name="T24" fmla="*/ 2147483647 w 396"/>
              <a:gd name="T25" fmla="*/ 2147483647 h 230"/>
              <a:gd name="T26" fmla="*/ 2147483647 w 396"/>
              <a:gd name="T27" fmla="*/ 2147483647 h 230"/>
              <a:gd name="T28" fmla="*/ 2147483647 w 396"/>
              <a:gd name="T29" fmla="*/ 2147483647 h 230"/>
              <a:gd name="T30" fmla="*/ 2147483647 w 396"/>
              <a:gd name="T31" fmla="*/ 2147483647 h 230"/>
              <a:gd name="T32" fmla="*/ 2147483647 w 396"/>
              <a:gd name="T33" fmla="*/ 2147483647 h 230"/>
              <a:gd name="T34" fmla="*/ 2147483647 w 396"/>
              <a:gd name="T35" fmla="*/ 2147483647 h 230"/>
              <a:gd name="T36" fmla="*/ 2147483647 w 396"/>
              <a:gd name="T37" fmla="*/ 2147483647 h 230"/>
              <a:gd name="T38" fmla="*/ 2147483647 w 396"/>
              <a:gd name="T39" fmla="*/ 2147483647 h 230"/>
              <a:gd name="T40" fmla="*/ 2147483647 w 396"/>
              <a:gd name="T41" fmla="*/ 2147483647 h 230"/>
              <a:gd name="T42" fmla="*/ 2147483647 w 396"/>
              <a:gd name="T43" fmla="*/ 2147483647 h 230"/>
              <a:gd name="T44" fmla="*/ 2147483647 w 396"/>
              <a:gd name="T45" fmla="*/ 2147483647 h 230"/>
              <a:gd name="T46" fmla="*/ 2147483647 w 396"/>
              <a:gd name="T47" fmla="*/ 2147483647 h 230"/>
              <a:gd name="T48" fmla="*/ 2147483647 w 396"/>
              <a:gd name="T49" fmla="*/ 2147483647 h 230"/>
              <a:gd name="T50" fmla="*/ 2147483647 w 396"/>
              <a:gd name="T51" fmla="*/ 2147483647 h 230"/>
              <a:gd name="T52" fmla="*/ 2147483647 w 396"/>
              <a:gd name="T53" fmla="*/ 2147483647 h 230"/>
              <a:gd name="T54" fmla="*/ 2147483647 w 396"/>
              <a:gd name="T55" fmla="*/ 2147483647 h 230"/>
              <a:gd name="T56" fmla="*/ 2147483647 w 396"/>
              <a:gd name="T57" fmla="*/ 2147483647 h 230"/>
              <a:gd name="T58" fmla="*/ 2147483647 w 396"/>
              <a:gd name="T59" fmla="*/ 2147483647 h 230"/>
              <a:gd name="T60" fmla="*/ 2147483647 w 396"/>
              <a:gd name="T61" fmla="*/ 2147483647 h 230"/>
              <a:gd name="T62" fmla="*/ 2147483647 w 396"/>
              <a:gd name="T63" fmla="*/ 2147483647 h 230"/>
              <a:gd name="T64" fmla="*/ 2147483647 w 396"/>
              <a:gd name="T65" fmla="*/ 2147483647 h 230"/>
              <a:gd name="T66" fmla="*/ 2147483647 w 396"/>
              <a:gd name="T67" fmla="*/ 2147483647 h 230"/>
              <a:gd name="T68" fmla="*/ 2147483647 w 396"/>
              <a:gd name="T69" fmla="*/ 2147483647 h 230"/>
              <a:gd name="T70" fmla="*/ 2147483647 w 396"/>
              <a:gd name="T71" fmla="*/ 2147483647 h 230"/>
              <a:gd name="T72" fmla="*/ 2147483647 w 396"/>
              <a:gd name="T73" fmla="*/ 2147483647 h 230"/>
              <a:gd name="T74" fmla="*/ 2147483647 w 396"/>
              <a:gd name="T75" fmla="*/ 2147483647 h 230"/>
              <a:gd name="T76" fmla="*/ 0 w 396"/>
              <a:gd name="T77" fmla="*/ 2147483647 h 230"/>
              <a:gd name="T78" fmla="*/ 0 w 396"/>
              <a:gd name="T79" fmla="*/ 2147483647 h 230"/>
              <a:gd name="T80" fmla="*/ 2147483647 w 396"/>
              <a:gd name="T81" fmla="*/ 2147483647 h 230"/>
              <a:gd name="T82" fmla="*/ 2147483647 w 396"/>
              <a:gd name="T83" fmla="*/ 2147483647 h 230"/>
              <a:gd name="T84" fmla="*/ 2147483647 w 396"/>
              <a:gd name="T85" fmla="*/ 2147483647 h 230"/>
              <a:gd name="T86" fmla="*/ 2147483647 w 396"/>
              <a:gd name="T87" fmla="*/ 2147483647 h 230"/>
              <a:gd name="T88" fmla="*/ 2147483647 w 396"/>
              <a:gd name="T89" fmla="*/ 2147483647 h 230"/>
              <a:gd name="T90" fmla="*/ 2147483647 w 396"/>
              <a:gd name="T91" fmla="*/ 2147483647 h 230"/>
              <a:gd name="T92" fmla="*/ 2147483647 w 396"/>
              <a:gd name="T93" fmla="*/ 2147483647 h 230"/>
              <a:gd name="T94" fmla="*/ 2147483647 w 396"/>
              <a:gd name="T95" fmla="*/ 2147483647 h 230"/>
              <a:gd name="T96" fmla="*/ 2147483647 w 396"/>
              <a:gd name="T97" fmla="*/ 2147483647 h 230"/>
              <a:gd name="T98" fmla="*/ 2147483647 w 396"/>
              <a:gd name="T99" fmla="*/ 2147483647 h 230"/>
              <a:gd name="T100" fmla="*/ 2147483647 w 396"/>
              <a:gd name="T101" fmla="*/ 2147483647 h 230"/>
              <a:gd name="T102" fmla="*/ 2147483647 w 396"/>
              <a:gd name="T103" fmla="*/ 0 h 230"/>
              <a:gd name="T104" fmla="*/ 2147483647 w 396"/>
              <a:gd name="T105" fmla="*/ 0 h 230"/>
              <a:gd name="T106" fmla="*/ 2147483647 w 396"/>
              <a:gd name="T107" fmla="*/ 0 h 230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w 396"/>
              <a:gd name="T163" fmla="*/ 0 h 230"/>
              <a:gd name="T164" fmla="*/ 396 w 396"/>
              <a:gd name="T165" fmla="*/ 230 h 230"/>
            </a:gdLst>
            <a:ahLst/>
            <a:cxnLst>
              <a:cxn ang="T108">
                <a:pos x="T0" y="T1"/>
              </a:cxn>
              <a:cxn ang="T109">
                <a:pos x="T2" y="T3"/>
              </a:cxn>
              <a:cxn ang="T110">
                <a:pos x="T4" y="T5"/>
              </a:cxn>
              <a:cxn ang="T111">
                <a:pos x="T6" y="T7"/>
              </a:cxn>
              <a:cxn ang="T112">
                <a:pos x="T8" y="T9"/>
              </a:cxn>
              <a:cxn ang="T113">
                <a:pos x="T10" y="T11"/>
              </a:cxn>
              <a:cxn ang="T114">
                <a:pos x="T12" y="T13"/>
              </a:cxn>
              <a:cxn ang="T115">
                <a:pos x="T14" y="T15"/>
              </a:cxn>
              <a:cxn ang="T116">
                <a:pos x="T16" y="T17"/>
              </a:cxn>
              <a:cxn ang="T117">
                <a:pos x="T18" y="T19"/>
              </a:cxn>
              <a:cxn ang="T118">
                <a:pos x="T20" y="T21"/>
              </a:cxn>
              <a:cxn ang="T119">
                <a:pos x="T22" y="T23"/>
              </a:cxn>
              <a:cxn ang="T120">
                <a:pos x="T24" y="T25"/>
              </a:cxn>
              <a:cxn ang="T121">
                <a:pos x="T26" y="T27"/>
              </a:cxn>
              <a:cxn ang="T122">
                <a:pos x="T28" y="T29"/>
              </a:cxn>
              <a:cxn ang="T123">
                <a:pos x="T30" y="T31"/>
              </a:cxn>
              <a:cxn ang="T124">
                <a:pos x="T32" y="T33"/>
              </a:cxn>
              <a:cxn ang="T125">
                <a:pos x="T34" y="T35"/>
              </a:cxn>
              <a:cxn ang="T126">
                <a:pos x="T36" y="T37"/>
              </a:cxn>
              <a:cxn ang="T127">
                <a:pos x="T38" y="T39"/>
              </a:cxn>
              <a:cxn ang="T128">
                <a:pos x="T40" y="T41"/>
              </a:cxn>
              <a:cxn ang="T129">
                <a:pos x="T42" y="T43"/>
              </a:cxn>
              <a:cxn ang="T130">
                <a:pos x="T44" y="T45"/>
              </a:cxn>
              <a:cxn ang="T131">
                <a:pos x="T46" y="T47"/>
              </a:cxn>
              <a:cxn ang="T132">
                <a:pos x="T48" y="T49"/>
              </a:cxn>
              <a:cxn ang="T133">
                <a:pos x="T50" y="T51"/>
              </a:cxn>
              <a:cxn ang="T134">
                <a:pos x="T52" y="T53"/>
              </a:cxn>
              <a:cxn ang="T135">
                <a:pos x="T54" y="T55"/>
              </a:cxn>
              <a:cxn ang="T136">
                <a:pos x="T56" y="T57"/>
              </a:cxn>
              <a:cxn ang="T137">
                <a:pos x="T58" y="T59"/>
              </a:cxn>
              <a:cxn ang="T138">
                <a:pos x="T60" y="T61"/>
              </a:cxn>
              <a:cxn ang="T139">
                <a:pos x="T62" y="T63"/>
              </a:cxn>
              <a:cxn ang="T140">
                <a:pos x="T64" y="T65"/>
              </a:cxn>
              <a:cxn ang="T141">
                <a:pos x="T66" y="T67"/>
              </a:cxn>
              <a:cxn ang="T142">
                <a:pos x="T68" y="T69"/>
              </a:cxn>
              <a:cxn ang="T143">
                <a:pos x="T70" y="T71"/>
              </a:cxn>
              <a:cxn ang="T144">
                <a:pos x="T72" y="T73"/>
              </a:cxn>
              <a:cxn ang="T145">
                <a:pos x="T74" y="T75"/>
              </a:cxn>
              <a:cxn ang="T146">
                <a:pos x="T76" y="T77"/>
              </a:cxn>
              <a:cxn ang="T147">
                <a:pos x="T78" y="T79"/>
              </a:cxn>
              <a:cxn ang="T148">
                <a:pos x="T80" y="T81"/>
              </a:cxn>
              <a:cxn ang="T149">
                <a:pos x="T82" y="T83"/>
              </a:cxn>
              <a:cxn ang="T150">
                <a:pos x="T84" y="T85"/>
              </a:cxn>
              <a:cxn ang="T151">
                <a:pos x="T86" y="T87"/>
              </a:cxn>
              <a:cxn ang="T152">
                <a:pos x="T88" y="T89"/>
              </a:cxn>
              <a:cxn ang="T153">
                <a:pos x="T90" y="T91"/>
              </a:cxn>
              <a:cxn ang="T154">
                <a:pos x="T92" y="T93"/>
              </a:cxn>
              <a:cxn ang="T155">
                <a:pos x="T94" y="T95"/>
              </a:cxn>
              <a:cxn ang="T156">
                <a:pos x="T96" y="T97"/>
              </a:cxn>
              <a:cxn ang="T157">
                <a:pos x="T98" y="T99"/>
              </a:cxn>
              <a:cxn ang="T158">
                <a:pos x="T100" y="T101"/>
              </a:cxn>
              <a:cxn ang="T159">
                <a:pos x="T102" y="T103"/>
              </a:cxn>
              <a:cxn ang="T160">
                <a:pos x="T104" y="T105"/>
              </a:cxn>
              <a:cxn ang="T161">
                <a:pos x="T106" y="T107"/>
              </a:cxn>
            </a:cxnLst>
            <a:rect l="T162" t="T163" r="T164" b="T165"/>
            <a:pathLst>
              <a:path w="396" h="230">
                <a:moveTo>
                  <a:pt x="338" y="0"/>
                </a:moveTo>
                <a:lnTo>
                  <a:pt x="346" y="1"/>
                </a:lnTo>
                <a:lnTo>
                  <a:pt x="353" y="2"/>
                </a:lnTo>
                <a:lnTo>
                  <a:pt x="361" y="5"/>
                </a:lnTo>
                <a:lnTo>
                  <a:pt x="367" y="8"/>
                </a:lnTo>
                <a:lnTo>
                  <a:pt x="373" y="12"/>
                </a:lnTo>
                <a:lnTo>
                  <a:pt x="379" y="17"/>
                </a:lnTo>
                <a:lnTo>
                  <a:pt x="384" y="22"/>
                </a:lnTo>
                <a:lnTo>
                  <a:pt x="388" y="28"/>
                </a:lnTo>
                <a:lnTo>
                  <a:pt x="391" y="35"/>
                </a:lnTo>
                <a:lnTo>
                  <a:pt x="393" y="42"/>
                </a:lnTo>
                <a:lnTo>
                  <a:pt x="395" y="49"/>
                </a:lnTo>
                <a:lnTo>
                  <a:pt x="395" y="57"/>
                </a:lnTo>
                <a:lnTo>
                  <a:pt x="395" y="171"/>
                </a:lnTo>
                <a:lnTo>
                  <a:pt x="395" y="179"/>
                </a:lnTo>
                <a:lnTo>
                  <a:pt x="393" y="187"/>
                </a:lnTo>
                <a:lnTo>
                  <a:pt x="391" y="194"/>
                </a:lnTo>
                <a:lnTo>
                  <a:pt x="388" y="200"/>
                </a:lnTo>
                <a:lnTo>
                  <a:pt x="384" y="206"/>
                </a:lnTo>
                <a:lnTo>
                  <a:pt x="379" y="212"/>
                </a:lnTo>
                <a:lnTo>
                  <a:pt x="373" y="217"/>
                </a:lnTo>
                <a:lnTo>
                  <a:pt x="367" y="221"/>
                </a:lnTo>
                <a:lnTo>
                  <a:pt x="361" y="224"/>
                </a:lnTo>
                <a:lnTo>
                  <a:pt x="353" y="226"/>
                </a:lnTo>
                <a:lnTo>
                  <a:pt x="346" y="228"/>
                </a:lnTo>
                <a:lnTo>
                  <a:pt x="338" y="229"/>
                </a:lnTo>
                <a:lnTo>
                  <a:pt x="57" y="229"/>
                </a:lnTo>
                <a:lnTo>
                  <a:pt x="50" y="228"/>
                </a:lnTo>
                <a:lnTo>
                  <a:pt x="42" y="226"/>
                </a:lnTo>
                <a:lnTo>
                  <a:pt x="35" y="224"/>
                </a:lnTo>
                <a:lnTo>
                  <a:pt x="29" y="221"/>
                </a:lnTo>
                <a:lnTo>
                  <a:pt x="23" y="217"/>
                </a:lnTo>
                <a:lnTo>
                  <a:pt x="17" y="212"/>
                </a:lnTo>
                <a:lnTo>
                  <a:pt x="12" y="206"/>
                </a:lnTo>
                <a:lnTo>
                  <a:pt x="8" y="200"/>
                </a:lnTo>
                <a:lnTo>
                  <a:pt x="5" y="194"/>
                </a:lnTo>
                <a:lnTo>
                  <a:pt x="2" y="187"/>
                </a:lnTo>
                <a:lnTo>
                  <a:pt x="1" y="179"/>
                </a:lnTo>
                <a:lnTo>
                  <a:pt x="0" y="171"/>
                </a:lnTo>
                <a:lnTo>
                  <a:pt x="0" y="57"/>
                </a:lnTo>
                <a:lnTo>
                  <a:pt x="1" y="49"/>
                </a:lnTo>
                <a:lnTo>
                  <a:pt x="2" y="42"/>
                </a:lnTo>
                <a:lnTo>
                  <a:pt x="5" y="35"/>
                </a:lnTo>
                <a:lnTo>
                  <a:pt x="8" y="28"/>
                </a:lnTo>
                <a:lnTo>
                  <a:pt x="12" y="22"/>
                </a:lnTo>
                <a:lnTo>
                  <a:pt x="17" y="17"/>
                </a:lnTo>
                <a:lnTo>
                  <a:pt x="23" y="12"/>
                </a:lnTo>
                <a:lnTo>
                  <a:pt x="29" y="8"/>
                </a:lnTo>
                <a:lnTo>
                  <a:pt x="35" y="5"/>
                </a:lnTo>
                <a:lnTo>
                  <a:pt x="42" y="2"/>
                </a:lnTo>
                <a:lnTo>
                  <a:pt x="50" y="1"/>
                </a:lnTo>
                <a:lnTo>
                  <a:pt x="58" y="0"/>
                </a:lnTo>
                <a:lnTo>
                  <a:pt x="338" y="0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2013" name="Rectangle 29"/>
          <p:cNvSpPr>
            <a:spLocks noChangeArrowheads="1"/>
          </p:cNvSpPr>
          <p:nvPr/>
        </p:nvSpPr>
        <p:spPr bwMode="auto">
          <a:xfrm>
            <a:off x="5061879" y="5129700"/>
            <a:ext cx="388937" cy="231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eaLnBrk="0" hangingPunct="0"/>
            <a:r>
              <a:rPr lang="en-US" sz="1600">
                <a:solidFill>
                  <a:srgbClr val="FFFFFF"/>
                </a:solidFill>
              </a:rPr>
              <a:t>Va</a:t>
            </a:r>
          </a:p>
        </p:txBody>
      </p:sp>
      <p:sp>
        <p:nvSpPr>
          <p:cNvPr id="42014" name="Freeform 30"/>
          <p:cNvSpPr>
            <a:spLocks/>
          </p:cNvSpPr>
          <p:nvPr/>
        </p:nvSpPr>
        <p:spPr bwMode="auto">
          <a:xfrm>
            <a:off x="3893479" y="4913800"/>
            <a:ext cx="636587" cy="177800"/>
          </a:xfrm>
          <a:custGeom>
            <a:avLst/>
            <a:gdLst>
              <a:gd name="T0" fmla="*/ 0 w 193"/>
              <a:gd name="T1" fmla="*/ 2147483647 h 134"/>
              <a:gd name="T2" fmla="*/ 2147483647 w 193"/>
              <a:gd name="T3" fmla="*/ 2147483647 h 134"/>
              <a:gd name="T4" fmla="*/ 2147483647 w 193"/>
              <a:gd name="T5" fmla="*/ 2147483647 h 134"/>
              <a:gd name="T6" fmla="*/ 2147483647 w 193"/>
              <a:gd name="T7" fmla="*/ 2147483647 h 134"/>
              <a:gd name="T8" fmla="*/ 2147483647 w 193"/>
              <a:gd name="T9" fmla="*/ 2147483647 h 134"/>
              <a:gd name="T10" fmla="*/ 2147483647 w 193"/>
              <a:gd name="T11" fmla="*/ 2147483647 h 134"/>
              <a:gd name="T12" fmla="*/ 2147483647 w 193"/>
              <a:gd name="T13" fmla="*/ 0 h 134"/>
              <a:gd name="T14" fmla="*/ 2147483647 w 193"/>
              <a:gd name="T15" fmla="*/ 0 h 134"/>
              <a:gd name="T16" fmla="*/ 2147483647 w 193"/>
              <a:gd name="T17" fmla="*/ 2147483647 h 134"/>
              <a:gd name="T18" fmla="*/ 2147483647 w 193"/>
              <a:gd name="T19" fmla="*/ 2147483647 h 134"/>
              <a:gd name="T20" fmla="*/ 2147483647 w 193"/>
              <a:gd name="T21" fmla="*/ 2147483647 h 134"/>
              <a:gd name="T22" fmla="*/ 2147483647 w 193"/>
              <a:gd name="T23" fmla="*/ 2147483647 h 134"/>
              <a:gd name="T24" fmla="*/ 2147483647 w 193"/>
              <a:gd name="T25" fmla="*/ 2147483647 h 134"/>
              <a:gd name="T26" fmla="*/ 2147483647 w 193"/>
              <a:gd name="T27" fmla="*/ 2147483647 h 134"/>
              <a:gd name="T28" fmla="*/ 2147483647 w 193"/>
              <a:gd name="T29" fmla="*/ 2147483647 h 134"/>
              <a:gd name="T30" fmla="*/ 2147483647 w 193"/>
              <a:gd name="T31" fmla="*/ 2147483647 h 134"/>
              <a:gd name="T32" fmla="*/ 2147483647 w 193"/>
              <a:gd name="T33" fmla="*/ 2147483647 h 134"/>
              <a:gd name="T34" fmla="*/ 2147483647 w 193"/>
              <a:gd name="T35" fmla="*/ 2147483647 h 134"/>
              <a:gd name="T36" fmla="*/ 2147483647 w 193"/>
              <a:gd name="T37" fmla="*/ 2147483647 h 134"/>
              <a:gd name="T38" fmla="*/ 2147483647 w 193"/>
              <a:gd name="T39" fmla="*/ 2147483647 h 134"/>
              <a:gd name="T40" fmla="*/ 2147483647 w 193"/>
              <a:gd name="T41" fmla="*/ 2147483647 h 134"/>
              <a:gd name="T42" fmla="*/ 2147483647 w 193"/>
              <a:gd name="T43" fmla="*/ 2147483647 h 134"/>
              <a:gd name="T44" fmla="*/ 2147483647 w 193"/>
              <a:gd name="T45" fmla="*/ 2147483647 h 134"/>
              <a:gd name="T46" fmla="*/ 2147483647 w 193"/>
              <a:gd name="T47" fmla="*/ 2147483647 h 134"/>
              <a:gd name="T48" fmla="*/ 2147483647 w 193"/>
              <a:gd name="T49" fmla="*/ 2147483647 h 134"/>
              <a:gd name="T50" fmla="*/ 2147483647 w 193"/>
              <a:gd name="T51" fmla="*/ 2147483647 h 134"/>
              <a:gd name="T52" fmla="*/ 2147483647 w 193"/>
              <a:gd name="T53" fmla="*/ 2147483647 h 134"/>
              <a:gd name="T54" fmla="*/ 0 w 193"/>
              <a:gd name="T55" fmla="*/ 2147483647 h 134"/>
              <a:gd name="T56" fmla="*/ 0 w 193"/>
              <a:gd name="T57" fmla="*/ 2147483647 h 134"/>
              <a:gd name="T58" fmla="*/ 0 w 193"/>
              <a:gd name="T59" fmla="*/ 2147483647 h 134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w 193"/>
              <a:gd name="T91" fmla="*/ 0 h 134"/>
              <a:gd name="T92" fmla="*/ 193 w 193"/>
              <a:gd name="T93" fmla="*/ 134 h 134"/>
            </a:gdLst>
            <a:ahLst/>
            <a:cxnLst>
              <a:cxn ang="T60">
                <a:pos x="T0" y="T1"/>
              </a:cxn>
              <a:cxn ang="T61">
                <a:pos x="T2" y="T3"/>
              </a:cxn>
              <a:cxn ang="T62">
                <a:pos x="T4" y="T5"/>
              </a:cxn>
              <a:cxn ang="T63">
                <a:pos x="T6" y="T7"/>
              </a:cxn>
              <a:cxn ang="T64">
                <a:pos x="T8" y="T9"/>
              </a:cxn>
              <a:cxn ang="T65">
                <a:pos x="T10" y="T11"/>
              </a:cxn>
              <a:cxn ang="T66">
                <a:pos x="T12" y="T13"/>
              </a:cxn>
              <a:cxn ang="T67">
                <a:pos x="T14" y="T15"/>
              </a:cxn>
              <a:cxn ang="T68">
                <a:pos x="T16" y="T17"/>
              </a:cxn>
              <a:cxn ang="T69">
                <a:pos x="T18" y="T19"/>
              </a:cxn>
              <a:cxn ang="T70">
                <a:pos x="T20" y="T21"/>
              </a:cxn>
              <a:cxn ang="T71">
                <a:pos x="T22" y="T23"/>
              </a:cxn>
              <a:cxn ang="T72">
                <a:pos x="T24" y="T25"/>
              </a:cxn>
              <a:cxn ang="T73">
                <a:pos x="T26" y="T27"/>
              </a:cxn>
              <a:cxn ang="T74">
                <a:pos x="T28" y="T29"/>
              </a:cxn>
              <a:cxn ang="T75">
                <a:pos x="T30" y="T31"/>
              </a:cxn>
              <a:cxn ang="T76">
                <a:pos x="T32" y="T33"/>
              </a:cxn>
              <a:cxn ang="T77">
                <a:pos x="T34" y="T35"/>
              </a:cxn>
              <a:cxn ang="T78">
                <a:pos x="T36" y="T37"/>
              </a:cxn>
              <a:cxn ang="T79">
                <a:pos x="T38" y="T39"/>
              </a:cxn>
              <a:cxn ang="T80">
                <a:pos x="T40" y="T41"/>
              </a:cxn>
              <a:cxn ang="T81">
                <a:pos x="T42" y="T43"/>
              </a:cxn>
              <a:cxn ang="T82">
                <a:pos x="T44" y="T45"/>
              </a:cxn>
              <a:cxn ang="T83">
                <a:pos x="T46" y="T47"/>
              </a:cxn>
              <a:cxn ang="T84">
                <a:pos x="T48" y="T49"/>
              </a:cxn>
              <a:cxn ang="T85">
                <a:pos x="T50" y="T51"/>
              </a:cxn>
              <a:cxn ang="T86">
                <a:pos x="T52" y="T53"/>
              </a:cxn>
              <a:cxn ang="T87">
                <a:pos x="T54" y="T55"/>
              </a:cxn>
              <a:cxn ang="T88">
                <a:pos x="T56" y="T57"/>
              </a:cxn>
              <a:cxn ang="T89">
                <a:pos x="T58" y="T59"/>
              </a:cxn>
            </a:cxnLst>
            <a:rect l="T90" t="T91" r="T92" b="T93"/>
            <a:pathLst>
              <a:path w="193" h="134">
                <a:moveTo>
                  <a:pt x="0" y="34"/>
                </a:moveTo>
                <a:lnTo>
                  <a:pt x="1" y="25"/>
                </a:lnTo>
                <a:lnTo>
                  <a:pt x="4" y="17"/>
                </a:lnTo>
                <a:lnTo>
                  <a:pt x="8" y="10"/>
                </a:lnTo>
                <a:lnTo>
                  <a:pt x="14" y="5"/>
                </a:lnTo>
                <a:lnTo>
                  <a:pt x="20" y="2"/>
                </a:lnTo>
                <a:lnTo>
                  <a:pt x="28" y="0"/>
                </a:lnTo>
                <a:lnTo>
                  <a:pt x="165" y="0"/>
                </a:lnTo>
                <a:lnTo>
                  <a:pt x="172" y="2"/>
                </a:lnTo>
                <a:lnTo>
                  <a:pt x="179" y="5"/>
                </a:lnTo>
                <a:lnTo>
                  <a:pt x="184" y="10"/>
                </a:lnTo>
                <a:lnTo>
                  <a:pt x="189" y="17"/>
                </a:lnTo>
                <a:lnTo>
                  <a:pt x="191" y="25"/>
                </a:lnTo>
                <a:lnTo>
                  <a:pt x="192" y="34"/>
                </a:lnTo>
                <a:lnTo>
                  <a:pt x="192" y="100"/>
                </a:lnTo>
                <a:lnTo>
                  <a:pt x="191" y="109"/>
                </a:lnTo>
                <a:lnTo>
                  <a:pt x="189" y="116"/>
                </a:lnTo>
                <a:lnTo>
                  <a:pt x="184" y="123"/>
                </a:lnTo>
                <a:lnTo>
                  <a:pt x="179" y="128"/>
                </a:lnTo>
                <a:lnTo>
                  <a:pt x="172" y="132"/>
                </a:lnTo>
                <a:lnTo>
                  <a:pt x="165" y="133"/>
                </a:lnTo>
                <a:lnTo>
                  <a:pt x="28" y="133"/>
                </a:lnTo>
                <a:lnTo>
                  <a:pt x="20" y="132"/>
                </a:lnTo>
                <a:lnTo>
                  <a:pt x="14" y="128"/>
                </a:lnTo>
                <a:lnTo>
                  <a:pt x="8" y="123"/>
                </a:lnTo>
                <a:lnTo>
                  <a:pt x="4" y="116"/>
                </a:lnTo>
                <a:lnTo>
                  <a:pt x="1" y="109"/>
                </a:lnTo>
                <a:lnTo>
                  <a:pt x="0" y="100"/>
                </a:lnTo>
                <a:lnTo>
                  <a:pt x="0" y="34"/>
                </a:lnTo>
              </a:path>
            </a:pathLst>
          </a:custGeom>
          <a:solidFill>
            <a:srgbClr val="0000FF"/>
          </a:solidFill>
          <a:ln w="9525" cap="rnd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GB"/>
          </a:p>
        </p:txBody>
      </p:sp>
      <p:sp>
        <p:nvSpPr>
          <p:cNvPr id="42015" name="Freeform 31"/>
          <p:cNvSpPr>
            <a:spLocks/>
          </p:cNvSpPr>
          <p:nvPr/>
        </p:nvSpPr>
        <p:spPr bwMode="auto">
          <a:xfrm>
            <a:off x="3898241" y="5099538"/>
            <a:ext cx="627063" cy="365125"/>
          </a:xfrm>
          <a:custGeom>
            <a:avLst/>
            <a:gdLst>
              <a:gd name="T0" fmla="*/ 2147483647 w 396"/>
              <a:gd name="T1" fmla="*/ 0 h 230"/>
              <a:gd name="T2" fmla="*/ 2147483647 w 396"/>
              <a:gd name="T3" fmla="*/ 2147483647 h 230"/>
              <a:gd name="T4" fmla="*/ 2147483647 w 396"/>
              <a:gd name="T5" fmla="*/ 2147483647 h 230"/>
              <a:gd name="T6" fmla="*/ 2147483647 w 396"/>
              <a:gd name="T7" fmla="*/ 2147483647 h 230"/>
              <a:gd name="T8" fmla="*/ 2147483647 w 396"/>
              <a:gd name="T9" fmla="*/ 2147483647 h 230"/>
              <a:gd name="T10" fmla="*/ 2147483647 w 396"/>
              <a:gd name="T11" fmla="*/ 2147483647 h 230"/>
              <a:gd name="T12" fmla="*/ 2147483647 w 396"/>
              <a:gd name="T13" fmla="*/ 2147483647 h 230"/>
              <a:gd name="T14" fmla="*/ 2147483647 w 396"/>
              <a:gd name="T15" fmla="*/ 2147483647 h 230"/>
              <a:gd name="T16" fmla="*/ 2147483647 w 396"/>
              <a:gd name="T17" fmla="*/ 2147483647 h 230"/>
              <a:gd name="T18" fmla="*/ 2147483647 w 396"/>
              <a:gd name="T19" fmla="*/ 2147483647 h 230"/>
              <a:gd name="T20" fmla="*/ 2147483647 w 396"/>
              <a:gd name="T21" fmla="*/ 2147483647 h 230"/>
              <a:gd name="T22" fmla="*/ 2147483647 w 396"/>
              <a:gd name="T23" fmla="*/ 2147483647 h 230"/>
              <a:gd name="T24" fmla="*/ 2147483647 w 396"/>
              <a:gd name="T25" fmla="*/ 2147483647 h 230"/>
              <a:gd name="T26" fmla="*/ 2147483647 w 396"/>
              <a:gd name="T27" fmla="*/ 2147483647 h 230"/>
              <a:gd name="T28" fmla="*/ 2147483647 w 396"/>
              <a:gd name="T29" fmla="*/ 2147483647 h 230"/>
              <a:gd name="T30" fmla="*/ 2147483647 w 396"/>
              <a:gd name="T31" fmla="*/ 2147483647 h 230"/>
              <a:gd name="T32" fmla="*/ 2147483647 w 396"/>
              <a:gd name="T33" fmla="*/ 2147483647 h 230"/>
              <a:gd name="T34" fmla="*/ 2147483647 w 396"/>
              <a:gd name="T35" fmla="*/ 2147483647 h 230"/>
              <a:gd name="T36" fmla="*/ 2147483647 w 396"/>
              <a:gd name="T37" fmla="*/ 2147483647 h 230"/>
              <a:gd name="T38" fmla="*/ 2147483647 w 396"/>
              <a:gd name="T39" fmla="*/ 2147483647 h 230"/>
              <a:gd name="T40" fmla="*/ 2147483647 w 396"/>
              <a:gd name="T41" fmla="*/ 2147483647 h 230"/>
              <a:gd name="T42" fmla="*/ 2147483647 w 396"/>
              <a:gd name="T43" fmla="*/ 2147483647 h 230"/>
              <a:gd name="T44" fmla="*/ 2147483647 w 396"/>
              <a:gd name="T45" fmla="*/ 2147483647 h 230"/>
              <a:gd name="T46" fmla="*/ 2147483647 w 396"/>
              <a:gd name="T47" fmla="*/ 2147483647 h 230"/>
              <a:gd name="T48" fmla="*/ 2147483647 w 396"/>
              <a:gd name="T49" fmla="*/ 2147483647 h 230"/>
              <a:gd name="T50" fmla="*/ 2147483647 w 396"/>
              <a:gd name="T51" fmla="*/ 2147483647 h 230"/>
              <a:gd name="T52" fmla="*/ 2147483647 w 396"/>
              <a:gd name="T53" fmla="*/ 2147483647 h 230"/>
              <a:gd name="T54" fmla="*/ 2147483647 w 396"/>
              <a:gd name="T55" fmla="*/ 2147483647 h 230"/>
              <a:gd name="T56" fmla="*/ 2147483647 w 396"/>
              <a:gd name="T57" fmla="*/ 2147483647 h 230"/>
              <a:gd name="T58" fmla="*/ 2147483647 w 396"/>
              <a:gd name="T59" fmla="*/ 2147483647 h 230"/>
              <a:gd name="T60" fmla="*/ 2147483647 w 396"/>
              <a:gd name="T61" fmla="*/ 2147483647 h 230"/>
              <a:gd name="T62" fmla="*/ 2147483647 w 396"/>
              <a:gd name="T63" fmla="*/ 2147483647 h 230"/>
              <a:gd name="T64" fmla="*/ 2147483647 w 396"/>
              <a:gd name="T65" fmla="*/ 2147483647 h 230"/>
              <a:gd name="T66" fmla="*/ 2147483647 w 396"/>
              <a:gd name="T67" fmla="*/ 2147483647 h 230"/>
              <a:gd name="T68" fmla="*/ 2147483647 w 396"/>
              <a:gd name="T69" fmla="*/ 2147483647 h 230"/>
              <a:gd name="T70" fmla="*/ 2147483647 w 396"/>
              <a:gd name="T71" fmla="*/ 2147483647 h 230"/>
              <a:gd name="T72" fmla="*/ 2147483647 w 396"/>
              <a:gd name="T73" fmla="*/ 2147483647 h 230"/>
              <a:gd name="T74" fmla="*/ 2147483647 w 396"/>
              <a:gd name="T75" fmla="*/ 2147483647 h 230"/>
              <a:gd name="T76" fmla="*/ 0 w 396"/>
              <a:gd name="T77" fmla="*/ 2147483647 h 230"/>
              <a:gd name="T78" fmla="*/ 0 w 396"/>
              <a:gd name="T79" fmla="*/ 2147483647 h 230"/>
              <a:gd name="T80" fmla="*/ 2147483647 w 396"/>
              <a:gd name="T81" fmla="*/ 2147483647 h 230"/>
              <a:gd name="T82" fmla="*/ 2147483647 w 396"/>
              <a:gd name="T83" fmla="*/ 2147483647 h 230"/>
              <a:gd name="T84" fmla="*/ 2147483647 w 396"/>
              <a:gd name="T85" fmla="*/ 2147483647 h 230"/>
              <a:gd name="T86" fmla="*/ 2147483647 w 396"/>
              <a:gd name="T87" fmla="*/ 2147483647 h 230"/>
              <a:gd name="T88" fmla="*/ 2147483647 w 396"/>
              <a:gd name="T89" fmla="*/ 2147483647 h 230"/>
              <a:gd name="T90" fmla="*/ 2147483647 w 396"/>
              <a:gd name="T91" fmla="*/ 2147483647 h 230"/>
              <a:gd name="T92" fmla="*/ 2147483647 w 396"/>
              <a:gd name="T93" fmla="*/ 2147483647 h 230"/>
              <a:gd name="T94" fmla="*/ 2147483647 w 396"/>
              <a:gd name="T95" fmla="*/ 2147483647 h 230"/>
              <a:gd name="T96" fmla="*/ 2147483647 w 396"/>
              <a:gd name="T97" fmla="*/ 2147483647 h 230"/>
              <a:gd name="T98" fmla="*/ 2147483647 w 396"/>
              <a:gd name="T99" fmla="*/ 2147483647 h 230"/>
              <a:gd name="T100" fmla="*/ 2147483647 w 396"/>
              <a:gd name="T101" fmla="*/ 2147483647 h 230"/>
              <a:gd name="T102" fmla="*/ 2147483647 w 396"/>
              <a:gd name="T103" fmla="*/ 0 h 230"/>
              <a:gd name="T104" fmla="*/ 2147483647 w 396"/>
              <a:gd name="T105" fmla="*/ 0 h 230"/>
              <a:gd name="T106" fmla="*/ 2147483647 w 396"/>
              <a:gd name="T107" fmla="*/ 0 h 230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w 396"/>
              <a:gd name="T163" fmla="*/ 0 h 230"/>
              <a:gd name="T164" fmla="*/ 396 w 396"/>
              <a:gd name="T165" fmla="*/ 230 h 230"/>
            </a:gdLst>
            <a:ahLst/>
            <a:cxnLst>
              <a:cxn ang="T108">
                <a:pos x="T0" y="T1"/>
              </a:cxn>
              <a:cxn ang="T109">
                <a:pos x="T2" y="T3"/>
              </a:cxn>
              <a:cxn ang="T110">
                <a:pos x="T4" y="T5"/>
              </a:cxn>
              <a:cxn ang="T111">
                <a:pos x="T6" y="T7"/>
              </a:cxn>
              <a:cxn ang="T112">
                <a:pos x="T8" y="T9"/>
              </a:cxn>
              <a:cxn ang="T113">
                <a:pos x="T10" y="T11"/>
              </a:cxn>
              <a:cxn ang="T114">
                <a:pos x="T12" y="T13"/>
              </a:cxn>
              <a:cxn ang="T115">
                <a:pos x="T14" y="T15"/>
              </a:cxn>
              <a:cxn ang="T116">
                <a:pos x="T16" y="T17"/>
              </a:cxn>
              <a:cxn ang="T117">
                <a:pos x="T18" y="T19"/>
              </a:cxn>
              <a:cxn ang="T118">
                <a:pos x="T20" y="T21"/>
              </a:cxn>
              <a:cxn ang="T119">
                <a:pos x="T22" y="T23"/>
              </a:cxn>
              <a:cxn ang="T120">
                <a:pos x="T24" y="T25"/>
              </a:cxn>
              <a:cxn ang="T121">
                <a:pos x="T26" y="T27"/>
              </a:cxn>
              <a:cxn ang="T122">
                <a:pos x="T28" y="T29"/>
              </a:cxn>
              <a:cxn ang="T123">
                <a:pos x="T30" y="T31"/>
              </a:cxn>
              <a:cxn ang="T124">
                <a:pos x="T32" y="T33"/>
              </a:cxn>
              <a:cxn ang="T125">
                <a:pos x="T34" y="T35"/>
              </a:cxn>
              <a:cxn ang="T126">
                <a:pos x="T36" y="T37"/>
              </a:cxn>
              <a:cxn ang="T127">
                <a:pos x="T38" y="T39"/>
              </a:cxn>
              <a:cxn ang="T128">
                <a:pos x="T40" y="T41"/>
              </a:cxn>
              <a:cxn ang="T129">
                <a:pos x="T42" y="T43"/>
              </a:cxn>
              <a:cxn ang="T130">
                <a:pos x="T44" y="T45"/>
              </a:cxn>
              <a:cxn ang="T131">
                <a:pos x="T46" y="T47"/>
              </a:cxn>
              <a:cxn ang="T132">
                <a:pos x="T48" y="T49"/>
              </a:cxn>
              <a:cxn ang="T133">
                <a:pos x="T50" y="T51"/>
              </a:cxn>
              <a:cxn ang="T134">
                <a:pos x="T52" y="T53"/>
              </a:cxn>
              <a:cxn ang="T135">
                <a:pos x="T54" y="T55"/>
              </a:cxn>
              <a:cxn ang="T136">
                <a:pos x="T56" y="T57"/>
              </a:cxn>
              <a:cxn ang="T137">
                <a:pos x="T58" y="T59"/>
              </a:cxn>
              <a:cxn ang="T138">
                <a:pos x="T60" y="T61"/>
              </a:cxn>
              <a:cxn ang="T139">
                <a:pos x="T62" y="T63"/>
              </a:cxn>
              <a:cxn ang="T140">
                <a:pos x="T64" y="T65"/>
              </a:cxn>
              <a:cxn ang="T141">
                <a:pos x="T66" y="T67"/>
              </a:cxn>
              <a:cxn ang="T142">
                <a:pos x="T68" y="T69"/>
              </a:cxn>
              <a:cxn ang="T143">
                <a:pos x="T70" y="T71"/>
              </a:cxn>
              <a:cxn ang="T144">
                <a:pos x="T72" y="T73"/>
              </a:cxn>
              <a:cxn ang="T145">
                <a:pos x="T74" y="T75"/>
              </a:cxn>
              <a:cxn ang="T146">
                <a:pos x="T76" y="T77"/>
              </a:cxn>
              <a:cxn ang="T147">
                <a:pos x="T78" y="T79"/>
              </a:cxn>
              <a:cxn ang="T148">
                <a:pos x="T80" y="T81"/>
              </a:cxn>
              <a:cxn ang="T149">
                <a:pos x="T82" y="T83"/>
              </a:cxn>
              <a:cxn ang="T150">
                <a:pos x="T84" y="T85"/>
              </a:cxn>
              <a:cxn ang="T151">
                <a:pos x="T86" y="T87"/>
              </a:cxn>
              <a:cxn ang="T152">
                <a:pos x="T88" y="T89"/>
              </a:cxn>
              <a:cxn ang="T153">
                <a:pos x="T90" y="T91"/>
              </a:cxn>
              <a:cxn ang="T154">
                <a:pos x="T92" y="T93"/>
              </a:cxn>
              <a:cxn ang="T155">
                <a:pos x="T94" y="T95"/>
              </a:cxn>
              <a:cxn ang="T156">
                <a:pos x="T96" y="T97"/>
              </a:cxn>
              <a:cxn ang="T157">
                <a:pos x="T98" y="T99"/>
              </a:cxn>
              <a:cxn ang="T158">
                <a:pos x="T100" y="T101"/>
              </a:cxn>
              <a:cxn ang="T159">
                <a:pos x="T102" y="T103"/>
              </a:cxn>
              <a:cxn ang="T160">
                <a:pos x="T104" y="T105"/>
              </a:cxn>
              <a:cxn ang="T161">
                <a:pos x="T106" y="T107"/>
              </a:cxn>
            </a:cxnLst>
            <a:rect l="T162" t="T163" r="T164" b="T165"/>
            <a:pathLst>
              <a:path w="396" h="230">
                <a:moveTo>
                  <a:pt x="338" y="0"/>
                </a:moveTo>
                <a:lnTo>
                  <a:pt x="346" y="1"/>
                </a:lnTo>
                <a:lnTo>
                  <a:pt x="353" y="2"/>
                </a:lnTo>
                <a:lnTo>
                  <a:pt x="360" y="5"/>
                </a:lnTo>
                <a:lnTo>
                  <a:pt x="367" y="8"/>
                </a:lnTo>
                <a:lnTo>
                  <a:pt x="373" y="12"/>
                </a:lnTo>
                <a:lnTo>
                  <a:pt x="379" y="17"/>
                </a:lnTo>
                <a:lnTo>
                  <a:pt x="383" y="22"/>
                </a:lnTo>
                <a:lnTo>
                  <a:pt x="388" y="28"/>
                </a:lnTo>
                <a:lnTo>
                  <a:pt x="391" y="35"/>
                </a:lnTo>
                <a:lnTo>
                  <a:pt x="393" y="42"/>
                </a:lnTo>
                <a:lnTo>
                  <a:pt x="395" y="49"/>
                </a:lnTo>
                <a:lnTo>
                  <a:pt x="395" y="57"/>
                </a:lnTo>
                <a:lnTo>
                  <a:pt x="395" y="171"/>
                </a:lnTo>
                <a:lnTo>
                  <a:pt x="395" y="179"/>
                </a:lnTo>
                <a:lnTo>
                  <a:pt x="393" y="187"/>
                </a:lnTo>
                <a:lnTo>
                  <a:pt x="391" y="194"/>
                </a:lnTo>
                <a:lnTo>
                  <a:pt x="388" y="200"/>
                </a:lnTo>
                <a:lnTo>
                  <a:pt x="383" y="206"/>
                </a:lnTo>
                <a:lnTo>
                  <a:pt x="379" y="212"/>
                </a:lnTo>
                <a:lnTo>
                  <a:pt x="373" y="217"/>
                </a:lnTo>
                <a:lnTo>
                  <a:pt x="367" y="221"/>
                </a:lnTo>
                <a:lnTo>
                  <a:pt x="360" y="224"/>
                </a:lnTo>
                <a:lnTo>
                  <a:pt x="353" y="227"/>
                </a:lnTo>
                <a:lnTo>
                  <a:pt x="346" y="228"/>
                </a:lnTo>
                <a:lnTo>
                  <a:pt x="338" y="229"/>
                </a:lnTo>
                <a:lnTo>
                  <a:pt x="57" y="229"/>
                </a:lnTo>
                <a:lnTo>
                  <a:pt x="50" y="228"/>
                </a:lnTo>
                <a:lnTo>
                  <a:pt x="42" y="227"/>
                </a:lnTo>
                <a:lnTo>
                  <a:pt x="35" y="224"/>
                </a:lnTo>
                <a:lnTo>
                  <a:pt x="29" y="221"/>
                </a:lnTo>
                <a:lnTo>
                  <a:pt x="23" y="217"/>
                </a:lnTo>
                <a:lnTo>
                  <a:pt x="17" y="212"/>
                </a:lnTo>
                <a:lnTo>
                  <a:pt x="12" y="206"/>
                </a:lnTo>
                <a:lnTo>
                  <a:pt x="8" y="200"/>
                </a:lnTo>
                <a:lnTo>
                  <a:pt x="5" y="194"/>
                </a:lnTo>
                <a:lnTo>
                  <a:pt x="2" y="187"/>
                </a:lnTo>
                <a:lnTo>
                  <a:pt x="1" y="179"/>
                </a:lnTo>
                <a:lnTo>
                  <a:pt x="0" y="171"/>
                </a:lnTo>
                <a:lnTo>
                  <a:pt x="0" y="57"/>
                </a:lnTo>
                <a:lnTo>
                  <a:pt x="1" y="49"/>
                </a:lnTo>
                <a:lnTo>
                  <a:pt x="2" y="42"/>
                </a:lnTo>
                <a:lnTo>
                  <a:pt x="5" y="35"/>
                </a:lnTo>
                <a:lnTo>
                  <a:pt x="8" y="28"/>
                </a:lnTo>
                <a:lnTo>
                  <a:pt x="12" y="22"/>
                </a:lnTo>
                <a:lnTo>
                  <a:pt x="17" y="17"/>
                </a:lnTo>
                <a:lnTo>
                  <a:pt x="23" y="12"/>
                </a:lnTo>
                <a:lnTo>
                  <a:pt x="29" y="8"/>
                </a:lnTo>
                <a:lnTo>
                  <a:pt x="35" y="5"/>
                </a:lnTo>
                <a:lnTo>
                  <a:pt x="42" y="2"/>
                </a:lnTo>
                <a:lnTo>
                  <a:pt x="50" y="1"/>
                </a:lnTo>
                <a:lnTo>
                  <a:pt x="57" y="0"/>
                </a:lnTo>
                <a:lnTo>
                  <a:pt x="338" y="0"/>
                </a:lnTo>
              </a:path>
            </a:pathLst>
          </a:custGeom>
          <a:solidFill>
            <a:srgbClr val="0000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cap="rnd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2016" name="Freeform 32"/>
          <p:cNvSpPr>
            <a:spLocks/>
          </p:cNvSpPr>
          <p:nvPr/>
        </p:nvSpPr>
        <p:spPr bwMode="auto">
          <a:xfrm>
            <a:off x="3898241" y="5099538"/>
            <a:ext cx="627063" cy="365125"/>
          </a:xfrm>
          <a:custGeom>
            <a:avLst/>
            <a:gdLst>
              <a:gd name="T0" fmla="*/ 2147483647 w 396"/>
              <a:gd name="T1" fmla="*/ 0 h 230"/>
              <a:gd name="T2" fmla="*/ 2147483647 w 396"/>
              <a:gd name="T3" fmla="*/ 2147483647 h 230"/>
              <a:gd name="T4" fmla="*/ 2147483647 w 396"/>
              <a:gd name="T5" fmla="*/ 2147483647 h 230"/>
              <a:gd name="T6" fmla="*/ 2147483647 w 396"/>
              <a:gd name="T7" fmla="*/ 2147483647 h 230"/>
              <a:gd name="T8" fmla="*/ 2147483647 w 396"/>
              <a:gd name="T9" fmla="*/ 2147483647 h 230"/>
              <a:gd name="T10" fmla="*/ 2147483647 w 396"/>
              <a:gd name="T11" fmla="*/ 2147483647 h 230"/>
              <a:gd name="T12" fmla="*/ 2147483647 w 396"/>
              <a:gd name="T13" fmla="*/ 2147483647 h 230"/>
              <a:gd name="T14" fmla="*/ 2147483647 w 396"/>
              <a:gd name="T15" fmla="*/ 2147483647 h 230"/>
              <a:gd name="T16" fmla="*/ 2147483647 w 396"/>
              <a:gd name="T17" fmla="*/ 2147483647 h 230"/>
              <a:gd name="T18" fmla="*/ 2147483647 w 396"/>
              <a:gd name="T19" fmla="*/ 2147483647 h 230"/>
              <a:gd name="T20" fmla="*/ 2147483647 w 396"/>
              <a:gd name="T21" fmla="*/ 2147483647 h 230"/>
              <a:gd name="T22" fmla="*/ 2147483647 w 396"/>
              <a:gd name="T23" fmla="*/ 2147483647 h 230"/>
              <a:gd name="T24" fmla="*/ 2147483647 w 396"/>
              <a:gd name="T25" fmla="*/ 2147483647 h 230"/>
              <a:gd name="T26" fmla="*/ 2147483647 w 396"/>
              <a:gd name="T27" fmla="*/ 2147483647 h 230"/>
              <a:gd name="T28" fmla="*/ 2147483647 w 396"/>
              <a:gd name="T29" fmla="*/ 2147483647 h 230"/>
              <a:gd name="T30" fmla="*/ 2147483647 w 396"/>
              <a:gd name="T31" fmla="*/ 2147483647 h 230"/>
              <a:gd name="T32" fmla="*/ 2147483647 w 396"/>
              <a:gd name="T33" fmla="*/ 2147483647 h 230"/>
              <a:gd name="T34" fmla="*/ 2147483647 w 396"/>
              <a:gd name="T35" fmla="*/ 2147483647 h 230"/>
              <a:gd name="T36" fmla="*/ 2147483647 w 396"/>
              <a:gd name="T37" fmla="*/ 2147483647 h 230"/>
              <a:gd name="T38" fmla="*/ 2147483647 w 396"/>
              <a:gd name="T39" fmla="*/ 2147483647 h 230"/>
              <a:gd name="T40" fmla="*/ 2147483647 w 396"/>
              <a:gd name="T41" fmla="*/ 2147483647 h 230"/>
              <a:gd name="T42" fmla="*/ 2147483647 w 396"/>
              <a:gd name="T43" fmla="*/ 2147483647 h 230"/>
              <a:gd name="T44" fmla="*/ 2147483647 w 396"/>
              <a:gd name="T45" fmla="*/ 2147483647 h 230"/>
              <a:gd name="T46" fmla="*/ 2147483647 w 396"/>
              <a:gd name="T47" fmla="*/ 2147483647 h 230"/>
              <a:gd name="T48" fmla="*/ 2147483647 w 396"/>
              <a:gd name="T49" fmla="*/ 2147483647 h 230"/>
              <a:gd name="T50" fmla="*/ 2147483647 w 396"/>
              <a:gd name="T51" fmla="*/ 2147483647 h 230"/>
              <a:gd name="T52" fmla="*/ 2147483647 w 396"/>
              <a:gd name="T53" fmla="*/ 2147483647 h 230"/>
              <a:gd name="T54" fmla="*/ 2147483647 w 396"/>
              <a:gd name="T55" fmla="*/ 2147483647 h 230"/>
              <a:gd name="T56" fmla="*/ 2147483647 w 396"/>
              <a:gd name="T57" fmla="*/ 2147483647 h 230"/>
              <a:gd name="T58" fmla="*/ 2147483647 w 396"/>
              <a:gd name="T59" fmla="*/ 2147483647 h 230"/>
              <a:gd name="T60" fmla="*/ 2147483647 w 396"/>
              <a:gd name="T61" fmla="*/ 2147483647 h 230"/>
              <a:gd name="T62" fmla="*/ 2147483647 w 396"/>
              <a:gd name="T63" fmla="*/ 2147483647 h 230"/>
              <a:gd name="T64" fmla="*/ 2147483647 w 396"/>
              <a:gd name="T65" fmla="*/ 2147483647 h 230"/>
              <a:gd name="T66" fmla="*/ 2147483647 w 396"/>
              <a:gd name="T67" fmla="*/ 2147483647 h 230"/>
              <a:gd name="T68" fmla="*/ 2147483647 w 396"/>
              <a:gd name="T69" fmla="*/ 2147483647 h 230"/>
              <a:gd name="T70" fmla="*/ 2147483647 w 396"/>
              <a:gd name="T71" fmla="*/ 2147483647 h 230"/>
              <a:gd name="T72" fmla="*/ 2147483647 w 396"/>
              <a:gd name="T73" fmla="*/ 2147483647 h 230"/>
              <a:gd name="T74" fmla="*/ 2147483647 w 396"/>
              <a:gd name="T75" fmla="*/ 2147483647 h 230"/>
              <a:gd name="T76" fmla="*/ 0 w 396"/>
              <a:gd name="T77" fmla="*/ 2147483647 h 230"/>
              <a:gd name="T78" fmla="*/ 0 w 396"/>
              <a:gd name="T79" fmla="*/ 2147483647 h 230"/>
              <a:gd name="T80" fmla="*/ 2147483647 w 396"/>
              <a:gd name="T81" fmla="*/ 2147483647 h 230"/>
              <a:gd name="T82" fmla="*/ 2147483647 w 396"/>
              <a:gd name="T83" fmla="*/ 2147483647 h 230"/>
              <a:gd name="T84" fmla="*/ 2147483647 w 396"/>
              <a:gd name="T85" fmla="*/ 2147483647 h 230"/>
              <a:gd name="T86" fmla="*/ 2147483647 w 396"/>
              <a:gd name="T87" fmla="*/ 2147483647 h 230"/>
              <a:gd name="T88" fmla="*/ 2147483647 w 396"/>
              <a:gd name="T89" fmla="*/ 2147483647 h 230"/>
              <a:gd name="T90" fmla="*/ 2147483647 w 396"/>
              <a:gd name="T91" fmla="*/ 2147483647 h 230"/>
              <a:gd name="T92" fmla="*/ 2147483647 w 396"/>
              <a:gd name="T93" fmla="*/ 2147483647 h 230"/>
              <a:gd name="T94" fmla="*/ 2147483647 w 396"/>
              <a:gd name="T95" fmla="*/ 2147483647 h 230"/>
              <a:gd name="T96" fmla="*/ 2147483647 w 396"/>
              <a:gd name="T97" fmla="*/ 2147483647 h 230"/>
              <a:gd name="T98" fmla="*/ 2147483647 w 396"/>
              <a:gd name="T99" fmla="*/ 2147483647 h 230"/>
              <a:gd name="T100" fmla="*/ 2147483647 w 396"/>
              <a:gd name="T101" fmla="*/ 2147483647 h 230"/>
              <a:gd name="T102" fmla="*/ 2147483647 w 396"/>
              <a:gd name="T103" fmla="*/ 0 h 230"/>
              <a:gd name="T104" fmla="*/ 2147483647 w 396"/>
              <a:gd name="T105" fmla="*/ 0 h 230"/>
              <a:gd name="T106" fmla="*/ 2147483647 w 396"/>
              <a:gd name="T107" fmla="*/ 0 h 230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w 396"/>
              <a:gd name="T163" fmla="*/ 0 h 230"/>
              <a:gd name="T164" fmla="*/ 396 w 396"/>
              <a:gd name="T165" fmla="*/ 230 h 230"/>
            </a:gdLst>
            <a:ahLst/>
            <a:cxnLst>
              <a:cxn ang="T108">
                <a:pos x="T0" y="T1"/>
              </a:cxn>
              <a:cxn ang="T109">
                <a:pos x="T2" y="T3"/>
              </a:cxn>
              <a:cxn ang="T110">
                <a:pos x="T4" y="T5"/>
              </a:cxn>
              <a:cxn ang="T111">
                <a:pos x="T6" y="T7"/>
              </a:cxn>
              <a:cxn ang="T112">
                <a:pos x="T8" y="T9"/>
              </a:cxn>
              <a:cxn ang="T113">
                <a:pos x="T10" y="T11"/>
              </a:cxn>
              <a:cxn ang="T114">
                <a:pos x="T12" y="T13"/>
              </a:cxn>
              <a:cxn ang="T115">
                <a:pos x="T14" y="T15"/>
              </a:cxn>
              <a:cxn ang="T116">
                <a:pos x="T16" y="T17"/>
              </a:cxn>
              <a:cxn ang="T117">
                <a:pos x="T18" y="T19"/>
              </a:cxn>
              <a:cxn ang="T118">
                <a:pos x="T20" y="T21"/>
              </a:cxn>
              <a:cxn ang="T119">
                <a:pos x="T22" y="T23"/>
              </a:cxn>
              <a:cxn ang="T120">
                <a:pos x="T24" y="T25"/>
              </a:cxn>
              <a:cxn ang="T121">
                <a:pos x="T26" y="T27"/>
              </a:cxn>
              <a:cxn ang="T122">
                <a:pos x="T28" y="T29"/>
              </a:cxn>
              <a:cxn ang="T123">
                <a:pos x="T30" y="T31"/>
              </a:cxn>
              <a:cxn ang="T124">
                <a:pos x="T32" y="T33"/>
              </a:cxn>
              <a:cxn ang="T125">
                <a:pos x="T34" y="T35"/>
              </a:cxn>
              <a:cxn ang="T126">
                <a:pos x="T36" y="T37"/>
              </a:cxn>
              <a:cxn ang="T127">
                <a:pos x="T38" y="T39"/>
              </a:cxn>
              <a:cxn ang="T128">
                <a:pos x="T40" y="T41"/>
              </a:cxn>
              <a:cxn ang="T129">
                <a:pos x="T42" y="T43"/>
              </a:cxn>
              <a:cxn ang="T130">
                <a:pos x="T44" y="T45"/>
              </a:cxn>
              <a:cxn ang="T131">
                <a:pos x="T46" y="T47"/>
              </a:cxn>
              <a:cxn ang="T132">
                <a:pos x="T48" y="T49"/>
              </a:cxn>
              <a:cxn ang="T133">
                <a:pos x="T50" y="T51"/>
              </a:cxn>
              <a:cxn ang="T134">
                <a:pos x="T52" y="T53"/>
              </a:cxn>
              <a:cxn ang="T135">
                <a:pos x="T54" y="T55"/>
              </a:cxn>
              <a:cxn ang="T136">
                <a:pos x="T56" y="T57"/>
              </a:cxn>
              <a:cxn ang="T137">
                <a:pos x="T58" y="T59"/>
              </a:cxn>
              <a:cxn ang="T138">
                <a:pos x="T60" y="T61"/>
              </a:cxn>
              <a:cxn ang="T139">
                <a:pos x="T62" y="T63"/>
              </a:cxn>
              <a:cxn ang="T140">
                <a:pos x="T64" y="T65"/>
              </a:cxn>
              <a:cxn ang="T141">
                <a:pos x="T66" y="T67"/>
              </a:cxn>
              <a:cxn ang="T142">
                <a:pos x="T68" y="T69"/>
              </a:cxn>
              <a:cxn ang="T143">
                <a:pos x="T70" y="T71"/>
              </a:cxn>
              <a:cxn ang="T144">
                <a:pos x="T72" y="T73"/>
              </a:cxn>
              <a:cxn ang="T145">
                <a:pos x="T74" y="T75"/>
              </a:cxn>
              <a:cxn ang="T146">
                <a:pos x="T76" y="T77"/>
              </a:cxn>
              <a:cxn ang="T147">
                <a:pos x="T78" y="T79"/>
              </a:cxn>
              <a:cxn ang="T148">
                <a:pos x="T80" y="T81"/>
              </a:cxn>
              <a:cxn ang="T149">
                <a:pos x="T82" y="T83"/>
              </a:cxn>
              <a:cxn ang="T150">
                <a:pos x="T84" y="T85"/>
              </a:cxn>
              <a:cxn ang="T151">
                <a:pos x="T86" y="T87"/>
              </a:cxn>
              <a:cxn ang="T152">
                <a:pos x="T88" y="T89"/>
              </a:cxn>
              <a:cxn ang="T153">
                <a:pos x="T90" y="T91"/>
              </a:cxn>
              <a:cxn ang="T154">
                <a:pos x="T92" y="T93"/>
              </a:cxn>
              <a:cxn ang="T155">
                <a:pos x="T94" y="T95"/>
              </a:cxn>
              <a:cxn ang="T156">
                <a:pos x="T96" y="T97"/>
              </a:cxn>
              <a:cxn ang="T157">
                <a:pos x="T98" y="T99"/>
              </a:cxn>
              <a:cxn ang="T158">
                <a:pos x="T100" y="T101"/>
              </a:cxn>
              <a:cxn ang="T159">
                <a:pos x="T102" y="T103"/>
              </a:cxn>
              <a:cxn ang="T160">
                <a:pos x="T104" y="T105"/>
              </a:cxn>
              <a:cxn ang="T161">
                <a:pos x="T106" y="T107"/>
              </a:cxn>
            </a:cxnLst>
            <a:rect l="T162" t="T163" r="T164" b="T165"/>
            <a:pathLst>
              <a:path w="396" h="230">
                <a:moveTo>
                  <a:pt x="338" y="0"/>
                </a:moveTo>
                <a:lnTo>
                  <a:pt x="346" y="1"/>
                </a:lnTo>
                <a:lnTo>
                  <a:pt x="353" y="2"/>
                </a:lnTo>
                <a:lnTo>
                  <a:pt x="360" y="5"/>
                </a:lnTo>
                <a:lnTo>
                  <a:pt x="367" y="8"/>
                </a:lnTo>
                <a:lnTo>
                  <a:pt x="373" y="12"/>
                </a:lnTo>
                <a:lnTo>
                  <a:pt x="379" y="17"/>
                </a:lnTo>
                <a:lnTo>
                  <a:pt x="383" y="22"/>
                </a:lnTo>
                <a:lnTo>
                  <a:pt x="388" y="28"/>
                </a:lnTo>
                <a:lnTo>
                  <a:pt x="391" y="35"/>
                </a:lnTo>
                <a:lnTo>
                  <a:pt x="393" y="42"/>
                </a:lnTo>
                <a:lnTo>
                  <a:pt x="395" y="49"/>
                </a:lnTo>
                <a:lnTo>
                  <a:pt x="395" y="57"/>
                </a:lnTo>
                <a:lnTo>
                  <a:pt x="395" y="171"/>
                </a:lnTo>
                <a:lnTo>
                  <a:pt x="395" y="179"/>
                </a:lnTo>
                <a:lnTo>
                  <a:pt x="393" y="187"/>
                </a:lnTo>
                <a:lnTo>
                  <a:pt x="391" y="194"/>
                </a:lnTo>
                <a:lnTo>
                  <a:pt x="388" y="200"/>
                </a:lnTo>
                <a:lnTo>
                  <a:pt x="383" y="206"/>
                </a:lnTo>
                <a:lnTo>
                  <a:pt x="379" y="212"/>
                </a:lnTo>
                <a:lnTo>
                  <a:pt x="373" y="217"/>
                </a:lnTo>
                <a:lnTo>
                  <a:pt x="367" y="221"/>
                </a:lnTo>
                <a:lnTo>
                  <a:pt x="360" y="224"/>
                </a:lnTo>
                <a:lnTo>
                  <a:pt x="353" y="227"/>
                </a:lnTo>
                <a:lnTo>
                  <a:pt x="346" y="228"/>
                </a:lnTo>
                <a:lnTo>
                  <a:pt x="338" y="229"/>
                </a:lnTo>
                <a:lnTo>
                  <a:pt x="57" y="229"/>
                </a:lnTo>
                <a:lnTo>
                  <a:pt x="50" y="228"/>
                </a:lnTo>
                <a:lnTo>
                  <a:pt x="42" y="227"/>
                </a:lnTo>
                <a:lnTo>
                  <a:pt x="35" y="224"/>
                </a:lnTo>
                <a:lnTo>
                  <a:pt x="29" y="221"/>
                </a:lnTo>
                <a:lnTo>
                  <a:pt x="23" y="217"/>
                </a:lnTo>
                <a:lnTo>
                  <a:pt x="17" y="212"/>
                </a:lnTo>
                <a:lnTo>
                  <a:pt x="12" y="206"/>
                </a:lnTo>
                <a:lnTo>
                  <a:pt x="8" y="200"/>
                </a:lnTo>
                <a:lnTo>
                  <a:pt x="5" y="194"/>
                </a:lnTo>
                <a:lnTo>
                  <a:pt x="2" y="187"/>
                </a:lnTo>
                <a:lnTo>
                  <a:pt x="1" y="179"/>
                </a:lnTo>
                <a:lnTo>
                  <a:pt x="0" y="171"/>
                </a:lnTo>
                <a:lnTo>
                  <a:pt x="0" y="57"/>
                </a:lnTo>
                <a:lnTo>
                  <a:pt x="1" y="49"/>
                </a:lnTo>
                <a:lnTo>
                  <a:pt x="2" y="42"/>
                </a:lnTo>
                <a:lnTo>
                  <a:pt x="5" y="35"/>
                </a:lnTo>
                <a:lnTo>
                  <a:pt x="8" y="28"/>
                </a:lnTo>
                <a:lnTo>
                  <a:pt x="12" y="22"/>
                </a:lnTo>
                <a:lnTo>
                  <a:pt x="17" y="17"/>
                </a:lnTo>
                <a:lnTo>
                  <a:pt x="23" y="12"/>
                </a:lnTo>
                <a:lnTo>
                  <a:pt x="29" y="8"/>
                </a:lnTo>
                <a:lnTo>
                  <a:pt x="35" y="5"/>
                </a:lnTo>
                <a:lnTo>
                  <a:pt x="42" y="2"/>
                </a:lnTo>
                <a:lnTo>
                  <a:pt x="50" y="1"/>
                </a:lnTo>
                <a:lnTo>
                  <a:pt x="57" y="0"/>
                </a:lnTo>
                <a:lnTo>
                  <a:pt x="338" y="0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2017" name="Rectangle 33"/>
          <p:cNvSpPr>
            <a:spLocks noChangeArrowheads="1"/>
          </p:cNvSpPr>
          <p:nvPr/>
        </p:nvSpPr>
        <p:spPr bwMode="auto">
          <a:xfrm>
            <a:off x="3974441" y="5161450"/>
            <a:ext cx="490538" cy="230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eaLnBrk="0" hangingPunct="0"/>
            <a:r>
              <a:rPr lang="en-US" sz="1600">
                <a:solidFill>
                  <a:srgbClr val="FFFFFF"/>
                </a:solidFill>
              </a:rPr>
              <a:t>VIIIa</a:t>
            </a:r>
          </a:p>
        </p:txBody>
      </p:sp>
      <p:sp>
        <p:nvSpPr>
          <p:cNvPr id="42018" name="Freeform 34"/>
          <p:cNvSpPr>
            <a:spLocks/>
          </p:cNvSpPr>
          <p:nvPr/>
        </p:nvSpPr>
        <p:spPr bwMode="auto">
          <a:xfrm flipV="1">
            <a:off x="3069566" y="4842363"/>
            <a:ext cx="812800" cy="1366837"/>
          </a:xfrm>
          <a:custGeom>
            <a:avLst/>
            <a:gdLst>
              <a:gd name="T0" fmla="*/ 2147483647 w 740"/>
              <a:gd name="T1" fmla="*/ 2147483647 h 493"/>
              <a:gd name="T2" fmla="*/ 2147483647 w 740"/>
              <a:gd name="T3" fmla="*/ 2147483647 h 493"/>
              <a:gd name="T4" fmla="*/ 2147483647 w 740"/>
              <a:gd name="T5" fmla="*/ 2147483647 h 493"/>
              <a:gd name="T6" fmla="*/ 2147483647 w 740"/>
              <a:gd name="T7" fmla="*/ 2147483647 h 493"/>
              <a:gd name="T8" fmla="*/ 2147483647 w 740"/>
              <a:gd name="T9" fmla="*/ 2147483647 h 493"/>
              <a:gd name="T10" fmla="*/ 2147483647 w 740"/>
              <a:gd name="T11" fmla="*/ 2147483647 h 493"/>
              <a:gd name="T12" fmla="*/ 2147483647 w 740"/>
              <a:gd name="T13" fmla="*/ 2147483647 h 493"/>
              <a:gd name="T14" fmla="*/ 2147483647 w 740"/>
              <a:gd name="T15" fmla="*/ 2147483647 h 493"/>
              <a:gd name="T16" fmla="*/ 2147483647 w 740"/>
              <a:gd name="T17" fmla="*/ 2147483647 h 493"/>
              <a:gd name="T18" fmla="*/ 2147483647 w 740"/>
              <a:gd name="T19" fmla="*/ 2147483647 h 493"/>
              <a:gd name="T20" fmla="*/ 2147483647 w 740"/>
              <a:gd name="T21" fmla="*/ 2147483647 h 493"/>
              <a:gd name="T22" fmla="*/ 2147483647 w 740"/>
              <a:gd name="T23" fmla="*/ 2147483647 h 493"/>
              <a:gd name="T24" fmla="*/ 2147483647 w 740"/>
              <a:gd name="T25" fmla="*/ 2147483647 h 493"/>
              <a:gd name="T26" fmla="*/ 2147483647 w 740"/>
              <a:gd name="T27" fmla="*/ 2147483647 h 493"/>
              <a:gd name="T28" fmla="*/ 2147483647 w 740"/>
              <a:gd name="T29" fmla="*/ 2147483647 h 493"/>
              <a:gd name="T30" fmla="*/ 2147483647 w 740"/>
              <a:gd name="T31" fmla="*/ 2147483647 h 493"/>
              <a:gd name="T32" fmla="*/ 2147483647 w 740"/>
              <a:gd name="T33" fmla="*/ 2147483647 h 493"/>
              <a:gd name="T34" fmla="*/ 2147483647 w 740"/>
              <a:gd name="T35" fmla="*/ 2147483647 h 493"/>
              <a:gd name="T36" fmla="*/ 2147483647 w 740"/>
              <a:gd name="T37" fmla="*/ 2147483647 h 493"/>
              <a:gd name="T38" fmla="*/ 2147483647 w 740"/>
              <a:gd name="T39" fmla="*/ 2147483647 h 493"/>
              <a:gd name="T40" fmla="*/ 2147483647 w 740"/>
              <a:gd name="T41" fmla="*/ 2147483647 h 493"/>
              <a:gd name="T42" fmla="*/ 2147483647 w 740"/>
              <a:gd name="T43" fmla="*/ 2147483647 h 493"/>
              <a:gd name="T44" fmla="*/ 2147483647 w 740"/>
              <a:gd name="T45" fmla="*/ 2147483647 h 493"/>
              <a:gd name="T46" fmla="*/ 2147483647 w 740"/>
              <a:gd name="T47" fmla="*/ 2147483647 h 493"/>
              <a:gd name="T48" fmla="*/ 2147483647 w 740"/>
              <a:gd name="T49" fmla="*/ 2147483647 h 493"/>
              <a:gd name="T50" fmla="*/ 2147483647 w 740"/>
              <a:gd name="T51" fmla="*/ 2147483647 h 493"/>
              <a:gd name="T52" fmla="*/ 2147483647 w 740"/>
              <a:gd name="T53" fmla="*/ 2147483647 h 493"/>
              <a:gd name="T54" fmla="*/ 2147483647 w 740"/>
              <a:gd name="T55" fmla="*/ 2147483647 h 493"/>
              <a:gd name="T56" fmla="*/ 2147483647 w 740"/>
              <a:gd name="T57" fmla="*/ 2147483647 h 493"/>
              <a:gd name="T58" fmla="*/ 2147483647 w 740"/>
              <a:gd name="T59" fmla="*/ 2147483647 h 493"/>
              <a:gd name="T60" fmla="*/ 2147483647 w 740"/>
              <a:gd name="T61" fmla="*/ 2147483647 h 493"/>
              <a:gd name="T62" fmla="*/ 2147483647 w 740"/>
              <a:gd name="T63" fmla="*/ 2147483647 h 493"/>
              <a:gd name="T64" fmla="*/ 2147483647 w 740"/>
              <a:gd name="T65" fmla="*/ 2147483647 h 493"/>
              <a:gd name="T66" fmla="*/ 2147483647 w 740"/>
              <a:gd name="T67" fmla="*/ 2147483647 h 493"/>
              <a:gd name="T68" fmla="*/ 2147483647 w 740"/>
              <a:gd name="T69" fmla="*/ 2147483647 h 493"/>
              <a:gd name="T70" fmla="*/ 2147483647 w 740"/>
              <a:gd name="T71" fmla="*/ 2147483647 h 493"/>
              <a:gd name="T72" fmla="*/ 2147483647 w 740"/>
              <a:gd name="T73" fmla="*/ 2147483647 h 493"/>
              <a:gd name="T74" fmla="*/ 2147483647 w 740"/>
              <a:gd name="T75" fmla="*/ 2147483647 h 493"/>
              <a:gd name="T76" fmla="*/ 2147483647 w 740"/>
              <a:gd name="T77" fmla="*/ 2147483647 h 493"/>
              <a:gd name="T78" fmla="*/ 2147483647 w 740"/>
              <a:gd name="T79" fmla="*/ 2147483647 h 493"/>
              <a:gd name="T80" fmla="*/ 2147483647 w 740"/>
              <a:gd name="T81" fmla="*/ 2147483647 h 493"/>
              <a:gd name="T82" fmla="*/ 2147483647 w 740"/>
              <a:gd name="T83" fmla="*/ 2147483647 h 493"/>
              <a:gd name="T84" fmla="*/ 2147483647 w 740"/>
              <a:gd name="T85" fmla="*/ 2147483647 h 493"/>
              <a:gd name="T86" fmla="*/ 2147483647 w 740"/>
              <a:gd name="T87" fmla="*/ 2147483647 h 493"/>
              <a:gd name="T88" fmla="*/ 2147483647 w 740"/>
              <a:gd name="T89" fmla="*/ 2147483647 h 493"/>
              <a:gd name="T90" fmla="*/ 2147483647 w 740"/>
              <a:gd name="T91" fmla="*/ 2147483647 h 493"/>
              <a:gd name="T92" fmla="*/ 2147483647 w 740"/>
              <a:gd name="T93" fmla="*/ 2147483647 h 493"/>
              <a:gd name="T94" fmla="*/ 2147483647 w 740"/>
              <a:gd name="T95" fmla="*/ 2147483647 h 493"/>
              <a:gd name="T96" fmla="*/ 2147483647 w 740"/>
              <a:gd name="T97" fmla="*/ 2147483647 h 493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w 740"/>
              <a:gd name="T148" fmla="*/ 0 h 493"/>
              <a:gd name="T149" fmla="*/ 740 w 740"/>
              <a:gd name="T150" fmla="*/ 493 h 493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T147" t="T148" r="T149" b="T150"/>
            <a:pathLst>
              <a:path w="740" h="493">
                <a:moveTo>
                  <a:pt x="0" y="0"/>
                </a:moveTo>
                <a:lnTo>
                  <a:pt x="0" y="6"/>
                </a:lnTo>
                <a:lnTo>
                  <a:pt x="1" y="11"/>
                </a:lnTo>
                <a:lnTo>
                  <a:pt x="1" y="17"/>
                </a:lnTo>
                <a:lnTo>
                  <a:pt x="1" y="22"/>
                </a:lnTo>
                <a:lnTo>
                  <a:pt x="2" y="28"/>
                </a:lnTo>
                <a:lnTo>
                  <a:pt x="2" y="33"/>
                </a:lnTo>
                <a:lnTo>
                  <a:pt x="3" y="38"/>
                </a:lnTo>
                <a:lnTo>
                  <a:pt x="3" y="44"/>
                </a:lnTo>
                <a:lnTo>
                  <a:pt x="4" y="49"/>
                </a:lnTo>
                <a:lnTo>
                  <a:pt x="5" y="55"/>
                </a:lnTo>
                <a:lnTo>
                  <a:pt x="6" y="60"/>
                </a:lnTo>
                <a:lnTo>
                  <a:pt x="7" y="65"/>
                </a:lnTo>
                <a:lnTo>
                  <a:pt x="8" y="70"/>
                </a:lnTo>
                <a:lnTo>
                  <a:pt x="9" y="76"/>
                </a:lnTo>
                <a:lnTo>
                  <a:pt x="10" y="81"/>
                </a:lnTo>
                <a:lnTo>
                  <a:pt x="12" y="86"/>
                </a:lnTo>
                <a:lnTo>
                  <a:pt x="13" y="92"/>
                </a:lnTo>
                <a:lnTo>
                  <a:pt x="15" y="97"/>
                </a:lnTo>
                <a:lnTo>
                  <a:pt x="16" y="102"/>
                </a:lnTo>
                <a:lnTo>
                  <a:pt x="18" y="107"/>
                </a:lnTo>
                <a:lnTo>
                  <a:pt x="20" y="112"/>
                </a:lnTo>
                <a:lnTo>
                  <a:pt x="21" y="117"/>
                </a:lnTo>
                <a:lnTo>
                  <a:pt x="23" y="122"/>
                </a:lnTo>
                <a:lnTo>
                  <a:pt x="25" y="128"/>
                </a:lnTo>
                <a:lnTo>
                  <a:pt x="27" y="133"/>
                </a:lnTo>
                <a:lnTo>
                  <a:pt x="30" y="138"/>
                </a:lnTo>
                <a:lnTo>
                  <a:pt x="32" y="143"/>
                </a:lnTo>
                <a:lnTo>
                  <a:pt x="34" y="148"/>
                </a:lnTo>
                <a:lnTo>
                  <a:pt x="36" y="153"/>
                </a:lnTo>
                <a:lnTo>
                  <a:pt x="39" y="158"/>
                </a:lnTo>
                <a:lnTo>
                  <a:pt x="42" y="163"/>
                </a:lnTo>
                <a:lnTo>
                  <a:pt x="44" y="167"/>
                </a:lnTo>
                <a:lnTo>
                  <a:pt x="47" y="172"/>
                </a:lnTo>
                <a:lnTo>
                  <a:pt x="50" y="177"/>
                </a:lnTo>
                <a:lnTo>
                  <a:pt x="52" y="182"/>
                </a:lnTo>
                <a:lnTo>
                  <a:pt x="55" y="187"/>
                </a:lnTo>
                <a:lnTo>
                  <a:pt x="58" y="192"/>
                </a:lnTo>
                <a:lnTo>
                  <a:pt x="61" y="196"/>
                </a:lnTo>
                <a:lnTo>
                  <a:pt x="65" y="201"/>
                </a:lnTo>
                <a:lnTo>
                  <a:pt x="68" y="206"/>
                </a:lnTo>
                <a:lnTo>
                  <a:pt x="71" y="210"/>
                </a:lnTo>
                <a:lnTo>
                  <a:pt x="74" y="215"/>
                </a:lnTo>
                <a:lnTo>
                  <a:pt x="78" y="220"/>
                </a:lnTo>
                <a:lnTo>
                  <a:pt x="81" y="224"/>
                </a:lnTo>
                <a:lnTo>
                  <a:pt x="85" y="229"/>
                </a:lnTo>
                <a:lnTo>
                  <a:pt x="89" y="233"/>
                </a:lnTo>
                <a:lnTo>
                  <a:pt x="92" y="238"/>
                </a:lnTo>
                <a:lnTo>
                  <a:pt x="96" y="242"/>
                </a:lnTo>
                <a:lnTo>
                  <a:pt x="100" y="247"/>
                </a:lnTo>
                <a:lnTo>
                  <a:pt x="104" y="251"/>
                </a:lnTo>
                <a:lnTo>
                  <a:pt x="108" y="256"/>
                </a:lnTo>
                <a:lnTo>
                  <a:pt x="112" y="260"/>
                </a:lnTo>
                <a:lnTo>
                  <a:pt x="116" y="264"/>
                </a:lnTo>
                <a:lnTo>
                  <a:pt x="120" y="269"/>
                </a:lnTo>
                <a:lnTo>
                  <a:pt x="124" y="273"/>
                </a:lnTo>
                <a:lnTo>
                  <a:pt x="129" y="277"/>
                </a:lnTo>
                <a:lnTo>
                  <a:pt x="133" y="281"/>
                </a:lnTo>
                <a:lnTo>
                  <a:pt x="137" y="286"/>
                </a:lnTo>
                <a:lnTo>
                  <a:pt x="142" y="290"/>
                </a:lnTo>
                <a:lnTo>
                  <a:pt x="147" y="294"/>
                </a:lnTo>
                <a:lnTo>
                  <a:pt x="151" y="298"/>
                </a:lnTo>
                <a:lnTo>
                  <a:pt x="156" y="302"/>
                </a:lnTo>
                <a:lnTo>
                  <a:pt x="161" y="306"/>
                </a:lnTo>
                <a:lnTo>
                  <a:pt x="165" y="310"/>
                </a:lnTo>
                <a:lnTo>
                  <a:pt x="170" y="314"/>
                </a:lnTo>
                <a:lnTo>
                  <a:pt x="175" y="318"/>
                </a:lnTo>
                <a:lnTo>
                  <a:pt x="180" y="322"/>
                </a:lnTo>
                <a:lnTo>
                  <a:pt x="185" y="326"/>
                </a:lnTo>
                <a:lnTo>
                  <a:pt x="190" y="329"/>
                </a:lnTo>
                <a:lnTo>
                  <a:pt x="195" y="333"/>
                </a:lnTo>
                <a:lnTo>
                  <a:pt x="201" y="337"/>
                </a:lnTo>
                <a:lnTo>
                  <a:pt x="206" y="341"/>
                </a:lnTo>
                <a:lnTo>
                  <a:pt x="211" y="344"/>
                </a:lnTo>
                <a:lnTo>
                  <a:pt x="217" y="348"/>
                </a:lnTo>
                <a:lnTo>
                  <a:pt x="222" y="351"/>
                </a:lnTo>
                <a:lnTo>
                  <a:pt x="228" y="355"/>
                </a:lnTo>
                <a:lnTo>
                  <a:pt x="233" y="358"/>
                </a:lnTo>
                <a:lnTo>
                  <a:pt x="239" y="362"/>
                </a:lnTo>
                <a:lnTo>
                  <a:pt x="245" y="365"/>
                </a:lnTo>
                <a:lnTo>
                  <a:pt x="250" y="369"/>
                </a:lnTo>
                <a:lnTo>
                  <a:pt x="256" y="372"/>
                </a:lnTo>
                <a:lnTo>
                  <a:pt x="262" y="375"/>
                </a:lnTo>
                <a:lnTo>
                  <a:pt x="268" y="379"/>
                </a:lnTo>
                <a:lnTo>
                  <a:pt x="274" y="382"/>
                </a:lnTo>
                <a:lnTo>
                  <a:pt x="280" y="385"/>
                </a:lnTo>
                <a:lnTo>
                  <a:pt x="286" y="388"/>
                </a:lnTo>
                <a:lnTo>
                  <a:pt x="292" y="391"/>
                </a:lnTo>
                <a:lnTo>
                  <a:pt x="298" y="395"/>
                </a:lnTo>
                <a:lnTo>
                  <a:pt x="304" y="398"/>
                </a:lnTo>
                <a:lnTo>
                  <a:pt x="310" y="401"/>
                </a:lnTo>
                <a:lnTo>
                  <a:pt x="317" y="404"/>
                </a:lnTo>
                <a:lnTo>
                  <a:pt x="323" y="406"/>
                </a:lnTo>
                <a:lnTo>
                  <a:pt x="329" y="409"/>
                </a:lnTo>
                <a:lnTo>
                  <a:pt x="336" y="412"/>
                </a:lnTo>
                <a:lnTo>
                  <a:pt x="342" y="415"/>
                </a:lnTo>
                <a:lnTo>
                  <a:pt x="349" y="418"/>
                </a:lnTo>
                <a:lnTo>
                  <a:pt x="355" y="420"/>
                </a:lnTo>
                <a:lnTo>
                  <a:pt x="362" y="423"/>
                </a:lnTo>
                <a:lnTo>
                  <a:pt x="369" y="426"/>
                </a:lnTo>
                <a:lnTo>
                  <a:pt x="375" y="428"/>
                </a:lnTo>
                <a:lnTo>
                  <a:pt x="382" y="431"/>
                </a:lnTo>
                <a:lnTo>
                  <a:pt x="389" y="433"/>
                </a:lnTo>
                <a:lnTo>
                  <a:pt x="396" y="436"/>
                </a:lnTo>
                <a:lnTo>
                  <a:pt x="402" y="438"/>
                </a:lnTo>
                <a:lnTo>
                  <a:pt x="409" y="440"/>
                </a:lnTo>
                <a:lnTo>
                  <a:pt x="416" y="443"/>
                </a:lnTo>
                <a:lnTo>
                  <a:pt x="423" y="445"/>
                </a:lnTo>
                <a:lnTo>
                  <a:pt x="430" y="447"/>
                </a:lnTo>
                <a:lnTo>
                  <a:pt x="437" y="449"/>
                </a:lnTo>
                <a:lnTo>
                  <a:pt x="445" y="451"/>
                </a:lnTo>
                <a:lnTo>
                  <a:pt x="452" y="453"/>
                </a:lnTo>
                <a:lnTo>
                  <a:pt x="459" y="455"/>
                </a:lnTo>
                <a:lnTo>
                  <a:pt x="466" y="457"/>
                </a:lnTo>
                <a:lnTo>
                  <a:pt x="473" y="459"/>
                </a:lnTo>
                <a:lnTo>
                  <a:pt x="481" y="461"/>
                </a:lnTo>
                <a:lnTo>
                  <a:pt x="488" y="463"/>
                </a:lnTo>
                <a:lnTo>
                  <a:pt x="495" y="464"/>
                </a:lnTo>
                <a:lnTo>
                  <a:pt x="503" y="466"/>
                </a:lnTo>
                <a:lnTo>
                  <a:pt x="510" y="468"/>
                </a:lnTo>
                <a:lnTo>
                  <a:pt x="518" y="469"/>
                </a:lnTo>
                <a:lnTo>
                  <a:pt x="525" y="471"/>
                </a:lnTo>
                <a:lnTo>
                  <a:pt x="533" y="472"/>
                </a:lnTo>
                <a:lnTo>
                  <a:pt x="540" y="474"/>
                </a:lnTo>
                <a:lnTo>
                  <a:pt x="548" y="475"/>
                </a:lnTo>
                <a:lnTo>
                  <a:pt x="556" y="477"/>
                </a:lnTo>
                <a:lnTo>
                  <a:pt x="563" y="478"/>
                </a:lnTo>
                <a:lnTo>
                  <a:pt x="571" y="479"/>
                </a:lnTo>
                <a:lnTo>
                  <a:pt x="579" y="480"/>
                </a:lnTo>
                <a:lnTo>
                  <a:pt x="587" y="481"/>
                </a:lnTo>
                <a:lnTo>
                  <a:pt x="594" y="482"/>
                </a:lnTo>
                <a:lnTo>
                  <a:pt x="602" y="483"/>
                </a:lnTo>
                <a:lnTo>
                  <a:pt x="610" y="484"/>
                </a:lnTo>
                <a:lnTo>
                  <a:pt x="618" y="485"/>
                </a:lnTo>
                <a:lnTo>
                  <a:pt x="626" y="486"/>
                </a:lnTo>
                <a:lnTo>
                  <a:pt x="634" y="487"/>
                </a:lnTo>
                <a:lnTo>
                  <a:pt x="642" y="488"/>
                </a:lnTo>
                <a:lnTo>
                  <a:pt x="650" y="488"/>
                </a:lnTo>
                <a:lnTo>
                  <a:pt x="658" y="489"/>
                </a:lnTo>
                <a:lnTo>
                  <a:pt x="666" y="489"/>
                </a:lnTo>
                <a:lnTo>
                  <a:pt x="674" y="490"/>
                </a:lnTo>
                <a:lnTo>
                  <a:pt x="682" y="490"/>
                </a:lnTo>
                <a:lnTo>
                  <a:pt x="690" y="491"/>
                </a:lnTo>
                <a:lnTo>
                  <a:pt x="698" y="491"/>
                </a:lnTo>
                <a:lnTo>
                  <a:pt x="706" y="491"/>
                </a:lnTo>
                <a:lnTo>
                  <a:pt x="715" y="492"/>
                </a:lnTo>
                <a:lnTo>
                  <a:pt x="723" y="492"/>
                </a:lnTo>
                <a:lnTo>
                  <a:pt x="731" y="492"/>
                </a:lnTo>
                <a:lnTo>
                  <a:pt x="739" y="492"/>
                </a:lnTo>
              </a:path>
            </a:pathLst>
          </a:custGeom>
          <a:noFill/>
          <a:ln w="25400" cap="rnd" cmpd="sng">
            <a:solidFill>
              <a:schemeClr val="hlink"/>
            </a:solidFill>
            <a:prstDash val="solid"/>
            <a:round/>
            <a:headEnd type="none" w="sm" len="sm"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87076" name="Oval 36"/>
          <p:cNvSpPr>
            <a:spLocks noChangeArrowheads="1"/>
          </p:cNvSpPr>
          <p:nvPr/>
        </p:nvSpPr>
        <p:spPr bwMode="auto">
          <a:xfrm>
            <a:off x="4674529" y="4555025"/>
            <a:ext cx="1081087" cy="1081088"/>
          </a:xfrm>
          <a:prstGeom prst="ellipse">
            <a:avLst/>
          </a:prstGeom>
          <a:noFill/>
          <a:ln w="25400">
            <a:solidFill>
              <a:srgbClr val="FF00FF"/>
            </a:solidFill>
            <a:prstDash val="lg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87077" name="Oval 37"/>
          <p:cNvSpPr>
            <a:spLocks noChangeArrowheads="1"/>
          </p:cNvSpPr>
          <p:nvPr/>
        </p:nvSpPr>
        <p:spPr bwMode="auto">
          <a:xfrm>
            <a:off x="3593441" y="4555025"/>
            <a:ext cx="1081088" cy="1081088"/>
          </a:xfrm>
          <a:prstGeom prst="ellipse">
            <a:avLst/>
          </a:prstGeom>
          <a:noFill/>
          <a:ln w="25400">
            <a:solidFill>
              <a:srgbClr val="00CCFF"/>
            </a:solidFill>
            <a:prstDash val="lg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42022" name="Rectangle 38"/>
          <p:cNvSpPr>
            <a:spLocks noChangeArrowheads="1"/>
          </p:cNvSpPr>
          <p:nvPr/>
        </p:nvSpPr>
        <p:spPr bwMode="auto">
          <a:xfrm>
            <a:off x="4025241" y="4899513"/>
            <a:ext cx="504825" cy="217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eaLnBrk="0" hangingPunct="0"/>
            <a:r>
              <a:rPr lang="en-US" sz="1400">
                <a:solidFill>
                  <a:srgbClr val="FFFF00"/>
                </a:solidFill>
              </a:rPr>
              <a:t>Ca</a:t>
            </a:r>
            <a:r>
              <a:rPr lang="en-US" sz="1400" baseline="30000">
                <a:solidFill>
                  <a:srgbClr val="FFFF00"/>
                </a:solidFill>
              </a:rPr>
              <a:t>2+</a:t>
            </a:r>
          </a:p>
        </p:txBody>
      </p:sp>
      <p:sp>
        <p:nvSpPr>
          <p:cNvPr id="42023" name="Rectangle 39"/>
          <p:cNvSpPr>
            <a:spLocks noChangeArrowheads="1"/>
          </p:cNvSpPr>
          <p:nvPr/>
        </p:nvSpPr>
        <p:spPr bwMode="auto">
          <a:xfrm>
            <a:off x="5095216" y="4828075"/>
            <a:ext cx="658813" cy="280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eaLnBrk="0" hangingPunct="0"/>
            <a:r>
              <a:rPr lang="en-US" sz="1400">
                <a:solidFill>
                  <a:srgbClr val="FFFF00"/>
                </a:solidFill>
              </a:rPr>
              <a:t>Ca</a:t>
            </a:r>
            <a:r>
              <a:rPr lang="en-US" sz="1400" baseline="30000">
                <a:solidFill>
                  <a:srgbClr val="FFFF00"/>
                </a:solidFill>
              </a:rPr>
              <a:t>2+</a:t>
            </a:r>
          </a:p>
        </p:txBody>
      </p:sp>
      <p:sp>
        <p:nvSpPr>
          <p:cNvPr id="42024" name="Text Box 40"/>
          <p:cNvSpPr txBox="1">
            <a:spLocks noChangeArrowheads="1"/>
          </p:cNvSpPr>
          <p:nvPr/>
        </p:nvSpPr>
        <p:spPr bwMode="auto">
          <a:xfrm>
            <a:off x="7822541" y="4339125"/>
            <a:ext cx="12636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/>
              <a:t>Fibrinogen</a:t>
            </a:r>
          </a:p>
        </p:txBody>
      </p:sp>
      <p:sp>
        <p:nvSpPr>
          <p:cNvPr id="42025" name="Text Box 41"/>
          <p:cNvSpPr txBox="1">
            <a:spLocks noChangeArrowheads="1"/>
          </p:cNvSpPr>
          <p:nvPr/>
        </p:nvSpPr>
        <p:spPr bwMode="auto">
          <a:xfrm>
            <a:off x="8094004" y="5844075"/>
            <a:ext cx="7556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/>
              <a:t>Fibrin</a:t>
            </a:r>
          </a:p>
        </p:txBody>
      </p:sp>
      <p:cxnSp>
        <p:nvCxnSpPr>
          <p:cNvPr id="42026" name="AutoShape 42"/>
          <p:cNvCxnSpPr>
            <a:cxnSpLocks noChangeShapeType="1"/>
            <a:stCxn id="42024" idx="2"/>
            <a:endCxn id="42025" idx="0"/>
          </p:cNvCxnSpPr>
          <p:nvPr/>
        </p:nvCxnSpPr>
        <p:spPr bwMode="auto">
          <a:xfrm>
            <a:off x="8454366" y="4705838"/>
            <a:ext cx="17463" cy="1138237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42027" name="Line 43"/>
          <p:cNvSpPr>
            <a:spLocks noChangeShapeType="1"/>
          </p:cNvSpPr>
          <p:nvPr/>
        </p:nvSpPr>
        <p:spPr bwMode="auto">
          <a:xfrm>
            <a:off x="7482816" y="5202725"/>
            <a:ext cx="863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5" name="Freeform 5"/>
          <p:cNvSpPr>
            <a:spLocks/>
          </p:cNvSpPr>
          <p:nvPr/>
        </p:nvSpPr>
        <p:spPr bwMode="auto">
          <a:xfrm>
            <a:off x="1712912" y="1556793"/>
            <a:ext cx="3965575" cy="1037182"/>
          </a:xfrm>
          <a:custGeom>
            <a:avLst/>
            <a:gdLst>
              <a:gd name="T0" fmla="*/ 2147483647 w 2661"/>
              <a:gd name="T1" fmla="*/ 2147483647 h 862"/>
              <a:gd name="T2" fmla="*/ 2147483647 w 2661"/>
              <a:gd name="T3" fmla="*/ 2147483647 h 862"/>
              <a:gd name="T4" fmla="*/ 2147483647 w 2661"/>
              <a:gd name="T5" fmla="*/ 2147483647 h 862"/>
              <a:gd name="T6" fmla="*/ 2147483647 w 2661"/>
              <a:gd name="T7" fmla="*/ 2147483647 h 862"/>
              <a:gd name="T8" fmla="*/ 2147483647 w 2661"/>
              <a:gd name="T9" fmla="*/ 2147483647 h 862"/>
              <a:gd name="T10" fmla="*/ 2147483647 w 2661"/>
              <a:gd name="T11" fmla="*/ 2147483647 h 862"/>
              <a:gd name="T12" fmla="*/ 2147483647 w 2661"/>
              <a:gd name="T13" fmla="*/ 2147483647 h 862"/>
              <a:gd name="T14" fmla="*/ 2147483647 w 2661"/>
              <a:gd name="T15" fmla="*/ 2147483647 h 862"/>
              <a:gd name="T16" fmla="*/ 2147483647 w 2661"/>
              <a:gd name="T17" fmla="*/ 2147483647 h 862"/>
              <a:gd name="T18" fmla="*/ 2147483647 w 2661"/>
              <a:gd name="T19" fmla="*/ 2147483647 h 862"/>
              <a:gd name="T20" fmla="*/ 2147483647 w 2661"/>
              <a:gd name="T21" fmla="*/ 2147483647 h 862"/>
              <a:gd name="T22" fmla="*/ 2147483647 w 2661"/>
              <a:gd name="T23" fmla="*/ 2147483647 h 862"/>
              <a:gd name="T24" fmla="*/ 2147483647 w 2661"/>
              <a:gd name="T25" fmla="*/ 2147483647 h 862"/>
              <a:gd name="T26" fmla="*/ 2147483647 w 2661"/>
              <a:gd name="T27" fmla="*/ 2147483647 h 862"/>
              <a:gd name="T28" fmla="*/ 2147483647 w 2661"/>
              <a:gd name="T29" fmla="*/ 0 h 862"/>
              <a:gd name="T30" fmla="*/ 2147483647 w 2661"/>
              <a:gd name="T31" fmla="*/ 2147483647 h 862"/>
              <a:gd name="T32" fmla="*/ 2147483647 w 2661"/>
              <a:gd name="T33" fmla="*/ 2147483647 h 862"/>
              <a:gd name="T34" fmla="*/ 2147483647 w 2661"/>
              <a:gd name="T35" fmla="*/ 2147483647 h 862"/>
              <a:gd name="T36" fmla="*/ 2147483647 w 2661"/>
              <a:gd name="T37" fmla="*/ 2147483647 h 862"/>
              <a:gd name="T38" fmla="*/ 2147483647 w 2661"/>
              <a:gd name="T39" fmla="*/ 2147483647 h 862"/>
              <a:gd name="T40" fmla="*/ 2147483647 w 2661"/>
              <a:gd name="T41" fmla="*/ 2147483647 h 862"/>
              <a:gd name="T42" fmla="*/ 2147483647 w 2661"/>
              <a:gd name="T43" fmla="*/ 2147483647 h 862"/>
              <a:gd name="T44" fmla="*/ 2147483647 w 2661"/>
              <a:gd name="T45" fmla="*/ 2147483647 h 862"/>
              <a:gd name="T46" fmla="*/ 2147483647 w 2661"/>
              <a:gd name="T47" fmla="*/ 2147483647 h 862"/>
              <a:gd name="T48" fmla="*/ 2147483647 w 2661"/>
              <a:gd name="T49" fmla="*/ 2147483647 h 862"/>
              <a:gd name="T50" fmla="*/ 2147483647 w 2661"/>
              <a:gd name="T51" fmla="*/ 2147483647 h 862"/>
              <a:gd name="T52" fmla="*/ 2147483647 w 2661"/>
              <a:gd name="T53" fmla="*/ 2147483647 h 862"/>
              <a:gd name="T54" fmla="*/ 2147483647 w 2661"/>
              <a:gd name="T55" fmla="*/ 2147483647 h 862"/>
              <a:gd name="T56" fmla="*/ 2147483647 w 2661"/>
              <a:gd name="T57" fmla="*/ 2147483647 h 862"/>
              <a:gd name="T58" fmla="*/ 2147483647 w 2661"/>
              <a:gd name="T59" fmla="*/ 2147483647 h 862"/>
              <a:gd name="T60" fmla="*/ 2147483647 w 2661"/>
              <a:gd name="T61" fmla="*/ 2147483647 h 862"/>
              <a:gd name="T62" fmla="*/ 2147483647 w 2661"/>
              <a:gd name="T63" fmla="*/ 2147483647 h 862"/>
              <a:gd name="T64" fmla="*/ 2147483647 w 2661"/>
              <a:gd name="T65" fmla="*/ 2147483647 h 862"/>
              <a:gd name="T66" fmla="*/ 2147483647 w 2661"/>
              <a:gd name="T67" fmla="*/ 2147483647 h 862"/>
              <a:gd name="T68" fmla="*/ 2147483647 w 2661"/>
              <a:gd name="T69" fmla="*/ 2147483647 h 862"/>
              <a:gd name="T70" fmla="*/ 2147483647 w 2661"/>
              <a:gd name="T71" fmla="*/ 2147483647 h 862"/>
              <a:gd name="T72" fmla="*/ 2147483647 w 2661"/>
              <a:gd name="T73" fmla="*/ 2147483647 h 862"/>
              <a:gd name="T74" fmla="*/ 2147483647 w 2661"/>
              <a:gd name="T75" fmla="*/ 2147483647 h 862"/>
              <a:gd name="T76" fmla="*/ 2147483647 w 2661"/>
              <a:gd name="T77" fmla="*/ 2147483647 h 862"/>
              <a:gd name="T78" fmla="*/ 2147483647 w 2661"/>
              <a:gd name="T79" fmla="*/ 2147483647 h 862"/>
              <a:gd name="T80" fmla="*/ 2147483647 w 2661"/>
              <a:gd name="T81" fmla="*/ 2147483647 h 862"/>
              <a:gd name="T82" fmla="*/ 2147483647 w 2661"/>
              <a:gd name="T83" fmla="*/ 2147483647 h 862"/>
              <a:gd name="T84" fmla="*/ 2147483647 w 2661"/>
              <a:gd name="T85" fmla="*/ 2147483647 h 862"/>
              <a:gd name="T86" fmla="*/ 2147483647 w 2661"/>
              <a:gd name="T87" fmla="*/ 2147483647 h 862"/>
              <a:gd name="T88" fmla="*/ 2147483647 w 2661"/>
              <a:gd name="T89" fmla="*/ 2147483647 h 862"/>
              <a:gd name="T90" fmla="*/ 2147483647 w 2661"/>
              <a:gd name="T91" fmla="*/ 2147483647 h 862"/>
              <a:gd name="T92" fmla="*/ 2147483647 w 2661"/>
              <a:gd name="T93" fmla="*/ 2147483647 h 862"/>
              <a:gd name="T94" fmla="*/ 2147483647 w 2661"/>
              <a:gd name="T95" fmla="*/ 2147483647 h 862"/>
              <a:gd name="T96" fmla="*/ 2147483647 w 2661"/>
              <a:gd name="T97" fmla="*/ 2147483647 h 862"/>
              <a:gd name="T98" fmla="*/ 2147483647 w 2661"/>
              <a:gd name="T99" fmla="*/ 2147483647 h 862"/>
              <a:gd name="T100" fmla="*/ 2147483647 w 2661"/>
              <a:gd name="T101" fmla="*/ 2147483647 h 862"/>
              <a:gd name="T102" fmla="*/ 2147483647 w 2661"/>
              <a:gd name="T103" fmla="*/ 2147483647 h 862"/>
              <a:gd name="T104" fmla="*/ 2147483647 w 2661"/>
              <a:gd name="T105" fmla="*/ 2147483647 h 862"/>
              <a:gd name="T106" fmla="*/ 2147483647 w 2661"/>
              <a:gd name="T107" fmla="*/ 2147483647 h 862"/>
              <a:gd name="T108" fmla="*/ 2147483647 w 2661"/>
              <a:gd name="T109" fmla="*/ 2147483647 h 862"/>
              <a:gd name="T110" fmla="*/ 2147483647 w 2661"/>
              <a:gd name="T111" fmla="*/ 2147483647 h 862"/>
              <a:gd name="T112" fmla="*/ 2147483647 w 2661"/>
              <a:gd name="T113" fmla="*/ 2147483647 h 862"/>
              <a:gd name="T114" fmla="*/ 2147483647 w 2661"/>
              <a:gd name="T115" fmla="*/ 2147483647 h 862"/>
              <a:gd name="T116" fmla="*/ 0 w 2661"/>
              <a:gd name="T117" fmla="*/ 2147483647 h 862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w 2661"/>
              <a:gd name="T178" fmla="*/ 0 h 862"/>
              <a:gd name="T179" fmla="*/ 2661 w 2661"/>
              <a:gd name="T180" fmla="*/ 862 h 862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T177" t="T178" r="T179" b="T180"/>
            <a:pathLst>
              <a:path w="2661" h="862">
                <a:moveTo>
                  <a:pt x="0" y="216"/>
                </a:moveTo>
                <a:lnTo>
                  <a:pt x="0" y="210"/>
                </a:lnTo>
                <a:lnTo>
                  <a:pt x="1" y="204"/>
                </a:lnTo>
                <a:lnTo>
                  <a:pt x="1" y="198"/>
                </a:lnTo>
                <a:lnTo>
                  <a:pt x="2" y="192"/>
                </a:lnTo>
                <a:lnTo>
                  <a:pt x="3" y="186"/>
                </a:lnTo>
                <a:lnTo>
                  <a:pt x="4" y="180"/>
                </a:lnTo>
                <a:lnTo>
                  <a:pt x="5" y="174"/>
                </a:lnTo>
                <a:lnTo>
                  <a:pt x="7" y="168"/>
                </a:lnTo>
                <a:lnTo>
                  <a:pt x="9" y="162"/>
                </a:lnTo>
                <a:lnTo>
                  <a:pt x="11" y="157"/>
                </a:lnTo>
                <a:lnTo>
                  <a:pt x="13" y="151"/>
                </a:lnTo>
                <a:lnTo>
                  <a:pt x="15" y="146"/>
                </a:lnTo>
                <a:lnTo>
                  <a:pt x="18" y="140"/>
                </a:lnTo>
                <a:lnTo>
                  <a:pt x="21" y="135"/>
                </a:lnTo>
                <a:lnTo>
                  <a:pt x="23" y="129"/>
                </a:lnTo>
                <a:lnTo>
                  <a:pt x="27" y="124"/>
                </a:lnTo>
                <a:lnTo>
                  <a:pt x="30" y="119"/>
                </a:lnTo>
                <a:lnTo>
                  <a:pt x="33" y="114"/>
                </a:lnTo>
                <a:lnTo>
                  <a:pt x="37" y="109"/>
                </a:lnTo>
                <a:lnTo>
                  <a:pt x="41" y="104"/>
                </a:lnTo>
                <a:lnTo>
                  <a:pt x="45" y="99"/>
                </a:lnTo>
                <a:lnTo>
                  <a:pt x="49" y="94"/>
                </a:lnTo>
                <a:lnTo>
                  <a:pt x="53" y="90"/>
                </a:lnTo>
                <a:lnTo>
                  <a:pt x="57" y="85"/>
                </a:lnTo>
                <a:lnTo>
                  <a:pt x="62" y="81"/>
                </a:lnTo>
                <a:lnTo>
                  <a:pt x="67" y="76"/>
                </a:lnTo>
                <a:lnTo>
                  <a:pt x="72" y="72"/>
                </a:lnTo>
                <a:lnTo>
                  <a:pt x="77" y="68"/>
                </a:lnTo>
                <a:lnTo>
                  <a:pt x="82" y="64"/>
                </a:lnTo>
                <a:lnTo>
                  <a:pt x="87" y="60"/>
                </a:lnTo>
                <a:lnTo>
                  <a:pt x="92" y="56"/>
                </a:lnTo>
                <a:lnTo>
                  <a:pt x="98" y="52"/>
                </a:lnTo>
                <a:lnTo>
                  <a:pt x="104" y="48"/>
                </a:lnTo>
                <a:lnTo>
                  <a:pt x="109" y="45"/>
                </a:lnTo>
                <a:lnTo>
                  <a:pt x="115" y="41"/>
                </a:lnTo>
                <a:lnTo>
                  <a:pt x="121" y="38"/>
                </a:lnTo>
                <a:lnTo>
                  <a:pt x="127" y="35"/>
                </a:lnTo>
                <a:lnTo>
                  <a:pt x="134" y="32"/>
                </a:lnTo>
                <a:lnTo>
                  <a:pt x="140" y="29"/>
                </a:lnTo>
                <a:lnTo>
                  <a:pt x="147" y="26"/>
                </a:lnTo>
                <a:lnTo>
                  <a:pt x="153" y="23"/>
                </a:lnTo>
                <a:lnTo>
                  <a:pt x="160" y="21"/>
                </a:lnTo>
                <a:lnTo>
                  <a:pt x="167" y="19"/>
                </a:lnTo>
                <a:lnTo>
                  <a:pt x="174" y="16"/>
                </a:lnTo>
                <a:lnTo>
                  <a:pt x="181" y="14"/>
                </a:lnTo>
                <a:lnTo>
                  <a:pt x="188" y="12"/>
                </a:lnTo>
                <a:lnTo>
                  <a:pt x="195" y="10"/>
                </a:lnTo>
                <a:lnTo>
                  <a:pt x="202" y="9"/>
                </a:lnTo>
                <a:lnTo>
                  <a:pt x="209" y="7"/>
                </a:lnTo>
                <a:lnTo>
                  <a:pt x="217" y="6"/>
                </a:lnTo>
                <a:lnTo>
                  <a:pt x="224" y="5"/>
                </a:lnTo>
                <a:lnTo>
                  <a:pt x="232" y="3"/>
                </a:lnTo>
                <a:lnTo>
                  <a:pt x="239" y="3"/>
                </a:lnTo>
                <a:lnTo>
                  <a:pt x="247" y="2"/>
                </a:lnTo>
                <a:lnTo>
                  <a:pt x="255" y="1"/>
                </a:lnTo>
                <a:lnTo>
                  <a:pt x="263" y="1"/>
                </a:lnTo>
                <a:lnTo>
                  <a:pt x="271" y="1"/>
                </a:lnTo>
                <a:lnTo>
                  <a:pt x="278" y="0"/>
                </a:lnTo>
                <a:lnTo>
                  <a:pt x="2381" y="0"/>
                </a:lnTo>
                <a:lnTo>
                  <a:pt x="2389" y="1"/>
                </a:lnTo>
                <a:lnTo>
                  <a:pt x="2397" y="1"/>
                </a:lnTo>
                <a:lnTo>
                  <a:pt x="2405" y="1"/>
                </a:lnTo>
                <a:lnTo>
                  <a:pt x="2413" y="2"/>
                </a:lnTo>
                <a:lnTo>
                  <a:pt x="2420" y="3"/>
                </a:lnTo>
                <a:lnTo>
                  <a:pt x="2428" y="3"/>
                </a:lnTo>
                <a:lnTo>
                  <a:pt x="2436" y="5"/>
                </a:lnTo>
                <a:lnTo>
                  <a:pt x="2443" y="6"/>
                </a:lnTo>
                <a:lnTo>
                  <a:pt x="2450" y="7"/>
                </a:lnTo>
                <a:lnTo>
                  <a:pt x="2458" y="9"/>
                </a:lnTo>
                <a:lnTo>
                  <a:pt x="2465" y="10"/>
                </a:lnTo>
                <a:lnTo>
                  <a:pt x="2472" y="12"/>
                </a:lnTo>
                <a:lnTo>
                  <a:pt x="2479" y="14"/>
                </a:lnTo>
                <a:lnTo>
                  <a:pt x="2486" y="16"/>
                </a:lnTo>
                <a:lnTo>
                  <a:pt x="2493" y="19"/>
                </a:lnTo>
                <a:lnTo>
                  <a:pt x="2500" y="21"/>
                </a:lnTo>
                <a:lnTo>
                  <a:pt x="2507" y="23"/>
                </a:lnTo>
                <a:lnTo>
                  <a:pt x="2513" y="26"/>
                </a:lnTo>
                <a:lnTo>
                  <a:pt x="2520" y="29"/>
                </a:lnTo>
                <a:lnTo>
                  <a:pt x="2526" y="32"/>
                </a:lnTo>
                <a:lnTo>
                  <a:pt x="2532" y="35"/>
                </a:lnTo>
                <a:lnTo>
                  <a:pt x="2538" y="38"/>
                </a:lnTo>
                <a:lnTo>
                  <a:pt x="2545" y="41"/>
                </a:lnTo>
                <a:lnTo>
                  <a:pt x="2550" y="45"/>
                </a:lnTo>
                <a:lnTo>
                  <a:pt x="2556" y="48"/>
                </a:lnTo>
                <a:lnTo>
                  <a:pt x="2562" y="52"/>
                </a:lnTo>
                <a:lnTo>
                  <a:pt x="2567" y="56"/>
                </a:lnTo>
                <a:lnTo>
                  <a:pt x="2573" y="60"/>
                </a:lnTo>
                <a:lnTo>
                  <a:pt x="2578" y="64"/>
                </a:lnTo>
                <a:lnTo>
                  <a:pt x="2583" y="68"/>
                </a:lnTo>
                <a:lnTo>
                  <a:pt x="2588" y="72"/>
                </a:lnTo>
                <a:lnTo>
                  <a:pt x="2593" y="76"/>
                </a:lnTo>
                <a:lnTo>
                  <a:pt x="2598" y="81"/>
                </a:lnTo>
                <a:lnTo>
                  <a:pt x="2602" y="85"/>
                </a:lnTo>
                <a:lnTo>
                  <a:pt x="2607" y="90"/>
                </a:lnTo>
                <a:lnTo>
                  <a:pt x="2611" y="94"/>
                </a:lnTo>
                <a:lnTo>
                  <a:pt x="2615" y="99"/>
                </a:lnTo>
                <a:lnTo>
                  <a:pt x="2619" y="104"/>
                </a:lnTo>
                <a:lnTo>
                  <a:pt x="2623" y="109"/>
                </a:lnTo>
                <a:lnTo>
                  <a:pt x="2627" y="114"/>
                </a:lnTo>
                <a:lnTo>
                  <a:pt x="2630" y="119"/>
                </a:lnTo>
                <a:lnTo>
                  <a:pt x="2633" y="124"/>
                </a:lnTo>
                <a:lnTo>
                  <a:pt x="2636" y="129"/>
                </a:lnTo>
                <a:lnTo>
                  <a:pt x="2639" y="135"/>
                </a:lnTo>
                <a:lnTo>
                  <a:pt x="2642" y="140"/>
                </a:lnTo>
                <a:lnTo>
                  <a:pt x="2645" y="146"/>
                </a:lnTo>
                <a:lnTo>
                  <a:pt x="2647" y="151"/>
                </a:lnTo>
                <a:lnTo>
                  <a:pt x="2649" y="157"/>
                </a:lnTo>
                <a:lnTo>
                  <a:pt x="2651" y="162"/>
                </a:lnTo>
                <a:lnTo>
                  <a:pt x="2653" y="168"/>
                </a:lnTo>
                <a:lnTo>
                  <a:pt x="2654" y="174"/>
                </a:lnTo>
                <a:lnTo>
                  <a:pt x="2656" y="180"/>
                </a:lnTo>
                <a:lnTo>
                  <a:pt x="2657" y="186"/>
                </a:lnTo>
                <a:lnTo>
                  <a:pt x="2658" y="192"/>
                </a:lnTo>
                <a:lnTo>
                  <a:pt x="2659" y="198"/>
                </a:lnTo>
                <a:lnTo>
                  <a:pt x="2659" y="204"/>
                </a:lnTo>
                <a:lnTo>
                  <a:pt x="2660" y="210"/>
                </a:lnTo>
                <a:lnTo>
                  <a:pt x="2660" y="216"/>
                </a:lnTo>
                <a:lnTo>
                  <a:pt x="2660" y="646"/>
                </a:lnTo>
                <a:lnTo>
                  <a:pt x="2660" y="653"/>
                </a:lnTo>
                <a:lnTo>
                  <a:pt x="2659" y="659"/>
                </a:lnTo>
                <a:lnTo>
                  <a:pt x="2659" y="665"/>
                </a:lnTo>
                <a:lnTo>
                  <a:pt x="2658" y="671"/>
                </a:lnTo>
                <a:lnTo>
                  <a:pt x="2657" y="677"/>
                </a:lnTo>
                <a:lnTo>
                  <a:pt x="2656" y="683"/>
                </a:lnTo>
                <a:lnTo>
                  <a:pt x="2654" y="688"/>
                </a:lnTo>
                <a:lnTo>
                  <a:pt x="2653" y="694"/>
                </a:lnTo>
                <a:lnTo>
                  <a:pt x="2651" y="700"/>
                </a:lnTo>
                <a:lnTo>
                  <a:pt x="2649" y="706"/>
                </a:lnTo>
                <a:lnTo>
                  <a:pt x="2647" y="711"/>
                </a:lnTo>
                <a:lnTo>
                  <a:pt x="2645" y="717"/>
                </a:lnTo>
                <a:lnTo>
                  <a:pt x="2642" y="722"/>
                </a:lnTo>
                <a:lnTo>
                  <a:pt x="2639" y="728"/>
                </a:lnTo>
                <a:lnTo>
                  <a:pt x="2636" y="733"/>
                </a:lnTo>
                <a:lnTo>
                  <a:pt x="2633" y="738"/>
                </a:lnTo>
                <a:lnTo>
                  <a:pt x="2630" y="742"/>
                </a:lnTo>
                <a:lnTo>
                  <a:pt x="2627" y="747"/>
                </a:lnTo>
                <a:lnTo>
                  <a:pt x="2623" y="752"/>
                </a:lnTo>
                <a:lnTo>
                  <a:pt x="2619" y="757"/>
                </a:lnTo>
                <a:lnTo>
                  <a:pt x="2615" y="762"/>
                </a:lnTo>
                <a:lnTo>
                  <a:pt x="2611" y="767"/>
                </a:lnTo>
                <a:lnTo>
                  <a:pt x="2607" y="772"/>
                </a:lnTo>
                <a:lnTo>
                  <a:pt x="2602" y="776"/>
                </a:lnTo>
                <a:lnTo>
                  <a:pt x="2598" y="781"/>
                </a:lnTo>
                <a:lnTo>
                  <a:pt x="2593" y="785"/>
                </a:lnTo>
                <a:lnTo>
                  <a:pt x="2588" y="789"/>
                </a:lnTo>
                <a:lnTo>
                  <a:pt x="2583" y="793"/>
                </a:lnTo>
                <a:lnTo>
                  <a:pt x="2578" y="798"/>
                </a:lnTo>
                <a:lnTo>
                  <a:pt x="2573" y="802"/>
                </a:lnTo>
                <a:lnTo>
                  <a:pt x="2567" y="805"/>
                </a:lnTo>
                <a:lnTo>
                  <a:pt x="2562" y="809"/>
                </a:lnTo>
                <a:lnTo>
                  <a:pt x="2556" y="813"/>
                </a:lnTo>
                <a:lnTo>
                  <a:pt x="2550" y="816"/>
                </a:lnTo>
                <a:lnTo>
                  <a:pt x="2545" y="820"/>
                </a:lnTo>
                <a:lnTo>
                  <a:pt x="2538" y="823"/>
                </a:lnTo>
                <a:lnTo>
                  <a:pt x="2532" y="826"/>
                </a:lnTo>
                <a:lnTo>
                  <a:pt x="2526" y="829"/>
                </a:lnTo>
                <a:lnTo>
                  <a:pt x="2520" y="832"/>
                </a:lnTo>
                <a:lnTo>
                  <a:pt x="2513" y="835"/>
                </a:lnTo>
                <a:lnTo>
                  <a:pt x="2507" y="838"/>
                </a:lnTo>
                <a:lnTo>
                  <a:pt x="2500" y="840"/>
                </a:lnTo>
                <a:lnTo>
                  <a:pt x="2493" y="842"/>
                </a:lnTo>
                <a:lnTo>
                  <a:pt x="2486" y="845"/>
                </a:lnTo>
                <a:lnTo>
                  <a:pt x="2479" y="847"/>
                </a:lnTo>
                <a:lnTo>
                  <a:pt x="2472" y="849"/>
                </a:lnTo>
                <a:lnTo>
                  <a:pt x="2465" y="851"/>
                </a:lnTo>
                <a:lnTo>
                  <a:pt x="2458" y="852"/>
                </a:lnTo>
                <a:lnTo>
                  <a:pt x="2450" y="854"/>
                </a:lnTo>
                <a:lnTo>
                  <a:pt x="2443" y="855"/>
                </a:lnTo>
                <a:lnTo>
                  <a:pt x="2436" y="856"/>
                </a:lnTo>
                <a:lnTo>
                  <a:pt x="2428" y="858"/>
                </a:lnTo>
                <a:lnTo>
                  <a:pt x="2420" y="858"/>
                </a:lnTo>
                <a:lnTo>
                  <a:pt x="2413" y="859"/>
                </a:lnTo>
                <a:lnTo>
                  <a:pt x="2405" y="860"/>
                </a:lnTo>
                <a:lnTo>
                  <a:pt x="2397" y="860"/>
                </a:lnTo>
                <a:lnTo>
                  <a:pt x="2389" y="860"/>
                </a:lnTo>
                <a:lnTo>
                  <a:pt x="2381" y="861"/>
                </a:lnTo>
                <a:lnTo>
                  <a:pt x="278" y="861"/>
                </a:lnTo>
                <a:lnTo>
                  <a:pt x="270" y="860"/>
                </a:lnTo>
                <a:lnTo>
                  <a:pt x="263" y="860"/>
                </a:lnTo>
                <a:lnTo>
                  <a:pt x="255" y="860"/>
                </a:lnTo>
                <a:lnTo>
                  <a:pt x="247" y="859"/>
                </a:lnTo>
                <a:lnTo>
                  <a:pt x="239" y="858"/>
                </a:lnTo>
                <a:lnTo>
                  <a:pt x="232" y="857"/>
                </a:lnTo>
                <a:lnTo>
                  <a:pt x="224" y="856"/>
                </a:lnTo>
                <a:lnTo>
                  <a:pt x="217" y="855"/>
                </a:lnTo>
                <a:lnTo>
                  <a:pt x="209" y="854"/>
                </a:lnTo>
                <a:lnTo>
                  <a:pt x="202" y="852"/>
                </a:lnTo>
                <a:lnTo>
                  <a:pt x="195" y="851"/>
                </a:lnTo>
                <a:lnTo>
                  <a:pt x="188" y="849"/>
                </a:lnTo>
                <a:lnTo>
                  <a:pt x="181" y="847"/>
                </a:lnTo>
                <a:lnTo>
                  <a:pt x="174" y="845"/>
                </a:lnTo>
                <a:lnTo>
                  <a:pt x="167" y="842"/>
                </a:lnTo>
                <a:lnTo>
                  <a:pt x="160" y="840"/>
                </a:lnTo>
                <a:lnTo>
                  <a:pt x="153" y="838"/>
                </a:lnTo>
                <a:lnTo>
                  <a:pt x="147" y="835"/>
                </a:lnTo>
                <a:lnTo>
                  <a:pt x="140" y="832"/>
                </a:lnTo>
                <a:lnTo>
                  <a:pt x="134" y="829"/>
                </a:lnTo>
                <a:lnTo>
                  <a:pt x="127" y="826"/>
                </a:lnTo>
                <a:lnTo>
                  <a:pt x="121" y="823"/>
                </a:lnTo>
                <a:lnTo>
                  <a:pt x="115" y="820"/>
                </a:lnTo>
                <a:lnTo>
                  <a:pt x="109" y="816"/>
                </a:lnTo>
                <a:lnTo>
                  <a:pt x="104" y="813"/>
                </a:lnTo>
                <a:lnTo>
                  <a:pt x="98" y="809"/>
                </a:lnTo>
                <a:lnTo>
                  <a:pt x="92" y="805"/>
                </a:lnTo>
                <a:lnTo>
                  <a:pt x="87" y="801"/>
                </a:lnTo>
                <a:lnTo>
                  <a:pt x="82" y="797"/>
                </a:lnTo>
                <a:lnTo>
                  <a:pt x="77" y="793"/>
                </a:lnTo>
                <a:lnTo>
                  <a:pt x="72" y="789"/>
                </a:lnTo>
                <a:lnTo>
                  <a:pt x="67" y="785"/>
                </a:lnTo>
                <a:lnTo>
                  <a:pt x="62" y="781"/>
                </a:lnTo>
                <a:lnTo>
                  <a:pt x="57" y="776"/>
                </a:lnTo>
                <a:lnTo>
                  <a:pt x="53" y="772"/>
                </a:lnTo>
                <a:lnTo>
                  <a:pt x="49" y="767"/>
                </a:lnTo>
                <a:lnTo>
                  <a:pt x="45" y="762"/>
                </a:lnTo>
                <a:lnTo>
                  <a:pt x="41" y="757"/>
                </a:lnTo>
                <a:lnTo>
                  <a:pt x="37" y="752"/>
                </a:lnTo>
                <a:lnTo>
                  <a:pt x="33" y="747"/>
                </a:lnTo>
                <a:lnTo>
                  <a:pt x="30" y="742"/>
                </a:lnTo>
                <a:lnTo>
                  <a:pt x="27" y="738"/>
                </a:lnTo>
                <a:lnTo>
                  <a:pt x="24" y="733"/>
                </a:lnTo>
                <a:lnTo>
                  <a:pt x="21" y="727"/>
                </a:lnTo>
                <a:lnTo>
                  <a:pt x="18" y="722"/>
                </a:lnTo>
                <a:lnTo>
                  <a:pt x="15" y="717"/>
                </a:lnTo>
                <a:lnTo>
                  <a:pt x="13" y="711"/>
                </a:lnTo>
                <a:lnTo>
                  <a:pt x="11" y="706"/>
                </a:lnTo>
                <a:lnTo>
                  <a:pt x="9" y="700"/>
                </a:lnTo>
                <a:lnTo>
                  <a:pt x="7" y="694"/>
                </a:lnTo>
                <a:lnTo>
                  <a:pt x="5" y="688"/>
                </a:lnTo>
                <a:lnTo>
                  <a:pt x="4" y="683"/>
                </a:lnTo>
                <a:lnTo>
                  <a:pt x="3" y="677"/>
                </a:lnTo>
                <a:lnTo>
                  <a:pt x="2" y="671"/>
                </a:lnTo>
                <a:lnTo>
                  <a:pt x="1" y="665"/>
                </a:lnTo>
                <a:lnTo>
                  <a:pt x="1" y="659"/>
                </a:lnTo>
                <a:lnTo>
                  <a:pt x="0" y="653"/>
                </a:lnTo>
                <a:lnTo>
                  <a:pt x="0" y="646"/>
                </a:lnTo>
                <a:lnTo>
                  <a:pt x="0" y="216"/>
                </a:lnTo>
              </a:path>
            </a:pathLst>
          </a:custGeom>
          <a:solidFill>
            <a:srgbClr val="FFE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 cap="rnd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6" name="Freeform 6"/>
          <p:cNvSpPr>
            <a:spLocks/>
          </p:cNvSpPr>
          <p:nvPr/>
        </p:nvSpPr>
        <p:spPr bwMode="auto">
          <a:xfrm>
            <a:off x="1712912" y="1556792"/>
            <a:ext cx="3965575" cy="1037183"/>
          </a:xfrm>
          <a:custGeom>
            <a:avLst/>
            <a:gdLst>
              <a:gd name="T0" fmla="*/ 2147483647 w 2661"/>
              <a:gd name="T1" fmla="*/ 2147483647 h 862"/>
              <a:gd name="T2" fmla="*/ 2147483647 w 2661"/>
              <a:gd name="T3" fmla="*/ 2147483647 h 862"/>
              <a:gd name="T4" fmla="*/ 2147483647 w 2661"/>
              <a:gd name="T5" fmla="*/ 2147483647 h 862"/>
              <a:gd name="T6" fmla="*/ 2147483647 w 2661"/>
              <a:gd name="T7" fmla="*/ 2147483647 h 862"/>
              <a:gd name="T8" fmla="*/ 2147483647 w 2661"/>
              <a:gd name="T9" fmla="*/ 2147483647 h 862"/>
              <a:gd name="T10" fmla="*/ 2147483647 w 2661"/>
              <a:gd name="T11" fmla="*/ 2147483647 h 862"/>
              <a:gd name="T12" fmla="*/ 2147483647 w 2661"/>
              <a:gd name="T13" fmla="*/ 2147483647 h 862"/>
              <a:gd name="T14" fmla="*/ 2147483647 w 2661"/>
              <a:gd name="T15" fmla="*/ 2147483647 h 862"/>
              <a:gd name="T16" fmla="*/ 2147483647 w 2661"/>
              <a:gd name="T17" fmla="*/ 2147483647 h 862"/>
              <a:gd name="T18" fmla="*/ 2147483647 w 2661"/>
              <a:gd name="T19" fmla="*/ 2147483647 h 862"/>
              <a:gd name="T20" fmla="*/ 2147483647 w 2661"/>
              <a:gd name="T21" fmla="*/ 2147483647 h 862"/>
              <a:gd name="T22" fmla="*/ 2147483647 w 2661"/>
              <a:gd name="T23" fmla="*/ 2147483647 h 862"/>
              <a:gd name="T24" fmla="*/ 2147483647 w 2661"/>
              <a:gd name="T25" fmla="*/ 2147483647 h 862"/>
              <a:gd name="T26" fmla="*/ 2147483647 w 2661"/>
              <a:gd name="T27" fmla="*/ 2147483647 h 862"/>
              <a:gd name="T28" fmla="*/ 2147483647 w 2661"/>
              <a:gd name="T29" fmla="*/ 0 h 862"/>
              <a:gd name="T30" fmla="*/ 2147483647 w 2661"/>
              <a:gd name="T31" fmla="*/ 2147483647 h 862"/>
              <a:gd name="T32" fmla="*/ 2147483647 w 2661"/>
              <a:gd name="T33" fmla="*/ 2147483647 h 862"/>
              <a:gd name="T34" fmla="*/ 2147483647 w 2661"/>
              <a:gd name="T35" fmla="*/ 2147483647 h 862"/>
              <a:gd name="T36" fmla="*/ 2147483647 w 2661"/>
              <a:gd name="T37" fmla="*/ 2147483647 h 862"/>
              <a:gd name="T38" fmla="*/ 2147483647 w 2661"/>
              <a:gd name="T39" fmla="*/ 2147483647 h 862"/>
              <a:gd name="T40" fmla="*/ 2147483647 w 2661"/>
              <a:gd name="T41" fmla="*/ 2147483647 h 862"/>
              <a:gd name="T42" fmla="*/ 2147483647 w 2661"/>
              <a:gd name="T43" fmla="*/ 2147483647 h 862"/>
              <a:gd name="T44" fmla="*/ 2147483647 w 2661"/>
              <a:gd name="T45" fmla="*/ 2147483647 h 862"/>
              <a:gd name="T46" fmla="*/ 2147483647 w 2661"/>
              <a:gd name="T47" fmla="*/ 2147483647 h 862"/>
              <a:gd name="T48" fmla="*/ 2147483647 w 2661"/>
              <a:gd name="T49" fmla="*/ 2147483647 h 862"/>
              <a:gd name="T50" fmla="*/ 2147483647 w 2661"/>
              <a:gd name="T51" fmla="*/ 2147483647 h 862"/>
              <a:gd name="T52" fmla="*/ 2147483647 w 2661"/>
              <a:gd name="T53" fmla="*/ 2147483647 h 862"/>
              <a:gd name="T54" fmla="*/ 2147483647 w 2661"/>
              <a:gd name="T55" fmla="*/ 2147483647 h 862"/>
              <a:gd name="T56" fmla="*/ 2147483647 w 2661"/>
              <a:gd name="T57" fmla="*/ 2147483647 h 862"/>
              <a:gd name="T58" fmla="*/ 2147483647 w 2661"/>
              <a:gd name="T59" fmla="*/ 2147483647 h 862"/>
              <a:gd name="T60" fmla="*/ 2147483647 w 2661"/>
              <a:gd name="T61" fmla="*/ 2147483647 h 862"/>
              <a:gd name="T62" fmla="*/ 2147483647 w 2661"/>
              <a:gd name="T63" fmla="*/ 2147483647 h 862"/>
              <a:gd name="T64" fmla="*/ 2147483647 w 2661"/>
              <a:gd name="T65" fmla="*/ 2147483647 h 862"/>
              <a:gd name="T66" fmla="*/ 2147483647 w 2661"/>
              <a:gd name="T67" fmla="*/ 2147483647 h 862"/>
              <a:gd name="T68" fmla="*/ 2147483647 w 2661"/>
              <a:gd name="T69" fmla="*/ 2147483647 h 862"/>
              <a:gd name="T70" fmla="*/ 2147483647 w 2661"/>
              <a:gd name="T71" fmla="*/ 2147483647 h 862"/>
              <a:gd name="T72" fmla="*/ 2147483647 w 2661"/>
              <a:gd name="T73" fmla="*/ 2147483647 h 862"/>
              <a:gd name="T74" fmla="*/ 2147483647 w 2661"/>
              <a:gd name="T75" fmla="*/ 2147483647 h 862"/>
              <a:gd name="T76" fmla="*/ 2147483647 w 2661"/>
              <a:gd name="T77" fmla="*/ 2147483647 h 862"/>
              <a:gd name="T78" fmla="*/ 2147483647 w 2661"/>
              <a:gd name="T79" fmla="*/ 2147483647 h 862"/>
              <a:gd name="T80" fmla="*/ 2147483647 w 2661"/>
              <a:gd name="T81" fmla="*/ 2147483647 h 862"/>
              <a:gd name="T82" fmla="*/ 2147483647 w 2661"/>
              <a:gd name="T83" fmla="*/ 2147483647 h 862"/>
              <a:gd name="T84" fmla="*/ 2147483647 w 2661"/>
              <a:gd name="T85" fmla="*/ 2147483647 h 862"/>
              <a:gd name="T86" fmla="*/ 2147483647 w 2661"/>
              <a:gd name="T87" fmla="*/ 2147483647 h 862"/>
              <a:gd name="T88" fmla="*/ 2147483647 w 2661"/>
              <a:gd name="T89" fmla="*/ 2147483647 h 862"/>
              <a:gd name="T90" fmla="*/ 2147483647 w 2661"/>
              <a:gd name="T91" fmla="*/ 2147483647 h 862"/>
              <a:gd name="T92" fmla="*/ 2147483647 w 2661"/>
              <a:gd name="T93" fmla="*/ 2147483647 h 862"/>
              <a:gd name="T94" fmla="*/ 2147483647 w 2661"/>
              <a:gd name="T95" fmla="*/ 2147483647 h 862"/>
              <a:gd name="T96" fmla="*/ 2147483647 w 2661"/>
              <a:gd name="T97" fmla="*/ 2147483647 h 862"/>
              <a:gd name="T98" fmla="*/ 2147483647 w 2661"/>
              <a:gd name="T99" fmla="*/ 2147483647 h 862"/>
              <a:gd name="T100" fmla="*/ 2147483647 w 2661"/>
              <a:gd name="T101" fmla="*/ 2147483647 h 862"/>
              <a:gd name="T102" fmla="*/ 2147483647 w 2661"/>
              <a:gd name="T103" fmla="*/ 2147483647 h 862"/>
              <a:gd name="T104" fmla="*/ 2147483647 w 2661"/>
              <a:gd name="T105" fmla="*/ 2147483647 h 862"/>
              <a:gd name="T106" fmla="*/ 2147483647 w 2661"/>
              <a:gd name="T107" fmla="*/ 2147483647 h 862"/>
              <a:gd name="T108" fmla="*/ 2147483647 w 2661"/>
              <a:gd name="T109" fmla="*/ 2147483647 h 862"/>
              <a:gd name="T110" fmla="*/ 2147483647 w 2661"/>
              <a:gd name="T111" fmla="*/ 2147483647 h 862"/>
              <a:gd name="T112" fmla="*/ 2147483647 w 2661"/>
              <a:gd name="T113" fmla="*/ 2147483647 h 862"/>
              <a:gd name="T114" fmla="*/ 2147483647 w 2661"/>
              <a:gd name="T115" fmla="*/ 2147483647 h 862"/>
              <a:gd name="T116" fmla="*/ 0 w 2661"/>
              <a:gd name="T117" fmla="*/ 2147483647 h 862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w 2661"/>
              <a:gd name="T178" fmla="*/ 0 h 862"/>
              <a:gd name="T179" fmla="*/ 2661 w 2661"/>
              <a:gd name="T180" fmla="*/ 862 h 862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T177" t="T178" r="T179" b="T180"/>
            <a:pathLst>
              <a:path w="2661" h="862">
                <a:moveTo>
                  <a:pt x="0" y="216"/>
                </a:moveTo>
                <a:lnTo>
                  <a:pt x="0" y="210"/>
                </a:lnTo>
                <a:lnTo>
                  <a:pt x="1" y="204"/>
                </a:lnTo>
                <a:lnTo>
                  <a:pt x="1" y="198"/>
                </a:lnTo>
                <a:lnTo>
                  <a:pt x="2" y="192"/>
                </a:lnTo>
                <a:lnTo>
                  <a:pt x="3" y="186"/>
                </a:lnTo>
                <a:lnTo>
                  <a:pt x="4" y="180"/>
                </a:lnTo>
                <a:lnTo>
                  <a:pt x="5" y="174"/>
                </a:lnTo>
                <a:lnTo>
                  <a:pt x="7" y="168"/>
                </a:lnTo>
                <a:lnTo>
                  <a:pt x="9" y="162"/>
                </a:lnTo>
                <a:lnTo>
                  <a:pt x="11" y="157"/>
                </a:lnTo>
                <a:lnTo>
                  <a:pt x="13" y="151"/>
                </a:lnTo>
                <a:lnTo>
                  <a:pt x="15" y="146"/>
                </a:lnTo>
                <a:lnTo>
                  <a:pt x="18" y="140"/>
                </a:lnTo>
                <a:lnTo>
                  <a:pt x="21" y="135"/>
                </a:lnTo>
                <a:lnTo>
                  <a:pt x="23" y="129"/>
                </a:lnTo>
                <a:lnTo>
                  <a:pt x="27" y="124"/>
                </a:lnTo>
                <a:lnTo>
                  <a:pt x="30" y="119"/>
                </a:lnTo>
                <a:lnTo>
                  <a:pt x="33" y="114"/>
                </a:lnTo>
                <a:lnTo>
                  <a:pt x="37" y="109"/>
                </a:lnTo>
                <a:lnTo>
                  <a:pt x="41" y="104"/>
                </a:lnTo>
                <a:lnTo>
                  <a:pt x="45" y="99"/>
                </a:lnTo>
                <a:lnTo>
                  <a:pt x="49" y="94"/>
                </a:lnTo>
                <a:lnTo>
                  <a:pt x="53" y="90"/>
                </a:lnTo>
                <a:lnTo>
                  <a:pt x="57" y="85"/>
                </a:lnTo>
                <a:lnTo>
                  <a:pt x="62" y="81"/>
                </a:lnTo>
                <a:lnTo>
                  <a:pt x="67" y="76"/>
                </a:lnTo>
                <a:lnTo>
                  <a:pt x="72" y="72"/>
                </a:lnTo>
                <a:lnTo>
                  <a:pt x="77" y="68"/>
                </a:lnTo>
                <a:lnTo>
                  <a:pt x="82" y="64"/>
                </a:lnTo>
                <a:lnTo>
                  <a:pt x="87" y="60"/>
                </a:lnTo>
                <a:lnTo>
                  <a:pt x="92" y="56"/>
                </a:lnTo>
                <a:lnTo>
                  <a:pt x="98" y="52"/>
                </a:lnTo>
                <a:lnTo>
                  <a:pt x="104" y="48"/>
                </a:lnTo>
                <a:lnTo>
                  <a:pt x="109" y="45"/>
                </a:lnTo>
                <a:lnTo>
                  <a:pt x="115" y="41"/>
                </a:lnTo>
                <a:lnTo>
                  <a:pt x="121" y="38"/>
                </a:lnTo>
                <a:lnTo>
                  <a:pt x="127" y="35"/>
                </a:lnTo>
                <a:lnTo>
                  <a:pt x="134" y="32"/>
                </a:lnTo>
                <a:lnTo>
                  <a:pt x="140" y="29"/>
                </a:lnTo>
                <a:lnTo>
                  <a:pt x="147" y="26"/>
                </a:lnTo>
                <a:lnTo>
                  <a:pt x="153" y="23"/>
                </a:lnTo>
                <a:lnTo>
                  <a:pt x="160" y="21"/>
                </a:lnTo>
                <a:lnTo>
                  <a:pt x="167" y="19"/>
                </a:lnTo>
                <a:lnTo>
                  <a:pt x="174" y="16"/>
                </a:lnTo>
                <a:lnTo>
                  <a:pt x="181" y="14"/>
                </a:lnTo>
                <a:lnTo>
                  <a:pt x="188" y="12"/>
                </a:lnTo>
                <a:lnTo>
                  <a:pt x="195" y="10"/>
                </a:lnTo>
                <a:lnTo>
                  <a:pt x="202" y="9"/>
                </a:lnTo>
                <a:lnTo>
                  <a:pt x="209" y="7"/>
                </a:lnTo>
                <a:lnTo>
                  <a:pt x="217" y="6"/>
                </a:lnTo>
                <a:lnTo>
                  <a:pt x="224" y="5"/>
                </a:lnTo>
                <a:lnTo>
                  <a:pt x="232" y="3"/>
                </a:lnTo>
                <a:lnTo>
                  <a:pt x="239" y="3"/>
                </a:lnTo>
                <a:lnTo>
                  <a:pt x="247" y="2"/>
                </a:lnTo>
                <a:lnTo>
                  <a:pt x="255" y="1"/>
                </a:lnTo>
                <a:lnTo>
                  <a:pt x="263" y="1"/>
                </a:lnTo>
                <a:lnTo>
                  <a:pt x="271" y="1"/>
                </a:lnTo>
                <a:lnTo>
                  <a:pt x="278" y="0"/>
                </a:lnTo>
                <a:lnTo>
                  <a:pt x="2381" y="0"/>
                </a:lnTo>
                <a:lnTo>
                  <a:pt x="2389" y="1"/>
                </a:lnTo>
                <a:lnTo>
                  <a:pt x="2397" y="1"/>
                </a:lnTo>
                <a:lnTo>
                  <a:pt x="2405" y="1"/>
                </a:lnTo>
                <a:lnTo>
                  <a:pt x="2413" y="2"/>
                </a:lnTo>
                <a:lnTo>
                  <a:pt x="2420" y="3"/>
                </a:lnTo>
                <a:lnTo>
                  <a:pt x="2428" y="3"/>
                </a:lnTo>
                <a:lnTo>
                  <a:pt x="2436" y="5"/>
                </a:lnTo>
                <a:lnTo>
                  <a:pt x="2443" y="6"/>
                </a:lnTo>
                <a:lnTo>
                  <a:pt x="2450" y="7"/>
                </a:lnTo>
                <a:lnTo>
                  <a:pt x="2458" y="9"/>
                </a:lnTo>
                <a:lnTo>
                  <a:pt x="2465" y="10"/>
                </a:lnTo>
                <a:lnTo>
                  <a:pt x="2472" y="12"/>
                </a:lnTo>
                <a:lnTo>
                  <a:pt x="2479" y="14"/>
                </a:lnTo>
                <a:lnTo>
                  <a:pt x="2486" y="16"/>
                </a:lnTo>
                <a:lnTo>
                  <a:pt x="2493" y="19"/>
                </a:lnTo>
                <a:lnTo>
                  <a:pt x="2500" y="21"/>
                </a:lnTo>
                <a:lnTo>
                  <a:pt x="2507" y="23"/>
                </a:lnTo>
                <a:lnTo>
                  <a:pt x="2513" y="26"/>
                </a:lnTo>
                <a:lnTo>
                  <a:pt x="2520" y="29"/>
                </a:lnTo>
                <a:lnTo>
                  <a:pt x="2526" y="32"/>
                </a:lnTo>
                <a:lnTo>
                  <a:pt x="2532" y="35"/>
                </a:lnTo>
                <a:lnTo>
                  <a:pt x="2538" y="38"/>
                </a:lnTo>
                <a:lnTo>
                  <a:pt x="2545" y="41"/>
                </a:lnTo>
                <a:lnTo>
                  <a:pt x="2550" y="45"/>
                </a:lnTo>
                <a:lnTo>
                  <a:pt x="2556" y="48"/>
                </a:lnTo>
                <a:lnTo>
                  <a:pt x="2562" y="52"/>
                </a:lnTo>
                <a:lnTo>
                  <a:pt x="2567" y="56"/>
                </a:lnTo>
                <a:lnTo>
                  <a:pt x="2573" y="60"/>
                </a:lnTo>
                <a:lnTo>
                  <a:pt x="2578" y="64"/>
                </a:lnTo>
                <a:lnTo>
                  <a:pt x="2583" y="68"/>
                </a:lnTo>
                <a:lnTo>
                  <a:pt x="2588" y="72"/>
                </a:lnTo>
                <a:lnTo>
                  <a:pt x="2593" y="76"/>
                </a:lnTo>
                <a:lnTo>
                  <a:pt x="2598" y="81"/>
                </a:lnTo>
                <a:lnTo>
                  <a:pt x="2602" y="85"/>
                </a:lnTo>
                <a:lnTo>
                  <a:pt x="2607" y="90"/>
                </a:lnTo>
                <a:lnTo>
                  <a:pt x="2611" y="94"/>
                </a:lnTo>
                <a:lnTo>
                  <a:pt x="2615" y="99"/>
                </a:lnTo>
                <a:lnTo>
                  <a:pt x="2619" y="104"/>
                </a:lnTo>
                <a:lnTo>
                  <a:pt x="2623" y="109"/>
                </a:lnTo>
                <a:lnTo>
                  <a:pt x="2627" y="114"/>
                </a:lnTo>
                <a:lnTo>
                  <a:pt x="2630" y="119"/>
                </a:lnTo>
                <a:lnTo>
                  <a:pt x="2633" y="124"/>
                </a:lnTo>
                <a:lnTo>
                  <a:pt x="2636" y="129"/>
                </a:lnTo>
                <a:lnTo>
                  <a:pt x="2639" y="135"/>
                </a:lnTo>
                <a:lnTo>
                  <a:pt x="2642" y="140"/>
                </a:lnTo>
                <a:lnTo>
                  <a:pt x="2645" y="146"/>
                </a:lnTo>
                <a:lnTo>
                  <a:pt x="2647" y="151"/>
                </a:lnTo>
                <a:lnTo>
                  <a:pt x="2649" y="157"/>
                </a:lnTo>
                <a:lnTo>
                  <a:pt x="2651" y="162"/>
                </a:lnTo>
                <a:lnTo>
                  <a:pt x="2653" y="168"/>
                </a:lnTo>
                <a:lnTo>
                  <a:pt x="2654" y="174"/>
                </a:lnTo>
                <a:lnTo>
                  <a:pt x="2656" y="180"/>
                </a:lnTo>
                <a:lnTo>
                  <a:pt x="2657" y="186"/>
                </a:lnTo>
                <a:lnTo>
                  <a:pt x="2658" y="192"/>
                </a:lnTo>
                <a:lnTo>
                  <a:pt x="2659" y="198"/>
                </a:lnTo>
                <a:lnTo>
                  <a:pt x="2659" y="204"/>
                </a:lnTo>
                <a:lnTo>
                  <a:pt x="2660" y="210"/>
                </a:lnTo>
                <a:lnTo>
                  <a:pt x="2660" y="216"/>
                </a:lnTo>
                <a:lnTo>
                  <a:pt x="2660" y="646"/>
                </a:lnTo>
                <a:lnTo>
                  <a:pt x="2660" y="653"/>
                </a:lnTo>
                <a:lnTo>
                  <a:pt x="2659" y="659"/>
                </a:lnTo>
                <a:lnTo>
                  <a:pt x="2659" y="665"/>
                </a:lnTo>
                <a:lnTo>
                  <a:pt x="2658" y="671"/>
                </a:lnTo>
                <a:lnTo>
                  <a:pt x="2657" y="677"/>
                </a:lnTo>
                <a:lnTo>
                  <a:pt x="2656" y="683"/>
                </a:lnTo>
                <a:lnTo>
                  <a:pt x="2654" y="688"/>
                </a:lnTo>
                <a:lnTo>
                  <a:pt x="2653" y="694"/>
                </a:lnTo>
                <a:lnTo>
                  <a:pt x="2651" y="700"/>
                </a:lnTo>
                <a:lnTo>
                  <a:pt x="2649" y="706"/>
                </a:lnTo>
                <a:lnTo>
                  <a:pt x="2647" y="711"/>
                </a:lnTo>
                <a:lnTo>
                  <a:pt x="2645" y="717"/>
                </a:lnTo>
                <a:lnTo>
                  <a:pt x="2642" y="722"/>
                </a:lnTo>
                <a:lnTo>
                  <a:pt x="2639" y="728"/>
                </a:lnTo>
                <a:lnTo>
                  <a:pt x="2636" y="733"/>
                </a:lnTo>
                <a:lnTo>
                  <a:pt x="2633" y="738"/>
                </a:lnTo>
                <a:lnTo>
                  <a:pt x="2630" y="742"/>
                </a:lnTo>
                <a:lnTo>
                  <a:pt x="2627" y="747"/>
                </a:lnTo>
                <a:lnTo>
                  <a:pt x="2623" y="752"/>
                </a:lnTo>
                <a:lnTo>
                  <a:pt x="2619" y="757"/>
                </a:lnTo>
                <a:lnTo>
                  <a:pt x="2615" y="762"/>
                </a:lnTo>
                <a:lnTo>
                  <a:pt x="2611" y="767"/>
                </a:lnTo>
                <a:lnTo>
                  <a:pt x="2607" y="772"/>
                </a:lnTo>
                <a:lnTo>
                  <a:pt x="2602" y="776"/>
                </a:lnTo>
                <a:lnTo>
                  <a:pt x="2598" y="781"/>
                </a:lnTo>
                <a:lnTo>
                  <a:pt x="2593" y="785"/>
                </a:lnTo>
                <a:lnTo>
                  <a:pt x="2588" y="789"/>
                </a:lnTo>
                <a:lnTo>
                  <a:pt x="2583" y="793"/>
                </a:lnTo>
                <a:lnTo>
                  <a:pt x="2578" y="798"/>
                </a:lnTo>
                <a:lnTo>
                  <a:pt x="2573" y="802"/>
                </a:lnTo>
                <a:lnTo>
                  <a:pt x="2567" y="805"/>
                </a:lnTo>
                <a:lnTo>
                  <a:pt x="2562" y="809"/>
                </a:lnTo>
                <a:lnTo>
                  <a:pt x="2556" y="813"/>
                </a:lnTo>
                <a:lnTo>
                  <a:pt x="2550" y="816"/>
                </a:lnTo>
                <a:lnTo>
                  <a:pt x="2545" y="820"/>
                </a:lnTo>
                <a:lnTo>
                  <a:pt x="2538" y="823"/>
                </a:lnTo>
                <a:lnTo>
                  <a:pt x="2532" y="826"/>
                </a:lnTo>
                <a:lnTo>
                  <a:pt x="2526" y="829"/>
                </a:lnTo>
                <a:lnTo>
                  <a:pt x="2520" y="832"/>
                </a:lnTo>
                <a:lnTo>
                  <a:pt x="2513" y="835"/>
                </a:lnTo>
                <a:lnTo>
                  <a:pt x="2507" y="838"/>
                </a:lnTo>
                <a:lnTo>
                  <a:pt x="2500" y="840"/>
                </a:lnTo>
                <a:lnTo>
                  <a:pt x="2493" y="842"/>
                </a:lnTo>
                <a:lnTo>
                  <a:pt x="2486" y="845"/>
                </a:lnTo>
                <a:lnTo>
                  <a:pt x="2479" y="847"/>
                </a:lnTo>
                <a:lnTo>
                  <a:pt x="2472" y="849"/>
                </a:lnTo>
                <a:lnTo>
                  <a:pt x="2465" y="851"/>
                </a:lnTo>
                <a:lnTo>
                  <a:pt x="2458" y="852"/>
                </a:lnTo>
                <a:lnTo>
                  <a:pt x="2450" y="854"/>
                </a:lnTo>
                <a:lnTo>
                  <a:pt x="2443" y="855"/>
                </a:lnTo>
                <a:lnTo>
                  <a:pt x="2436" y="856"/>
                </a:lnTo>
                <a:lnTo>
                  <a:pt x="2428" y="858"/>
                </a:lnTo>
                <a:lnTo>
                  <a:pt x="2420" y="858"/>
                </a:lnTo>
                <a:lnTo>
                  <a:pt x="2413" y="859"/>
                </a:lnTo>
                <a:lnTo>
                  <a:pt x="2405" y="860"/>
                </a:lnTo>
                <a:lnTo>
                  <a:pt x="2397" y="860"/>
                </a:lnTo>
                <a:lnTo>
                  <a:pt x="2389" y="860"/>
                </a:lnTo>
                <a:lnTo>
                  <a:pt x="2381" y="861"/>
                </a:lnTo>
                <a:lnTo>
                  <a:pt x="278" y="861"/>
                </a:lnTo>
                <a:lnTo>
                  <a:pt x="270" y="860"/>
                </a:lnTo>
                <a:lnTo>
                  <a:pt x="263" y="860"/>
                </a:lnTo>
                <a:lnTo>
                  <a:pt x="255" y="860"/>
                </a:lnTo>
                <a:lnTo>
                  <a:pt x="247" y="859"/>
                </a:lnTo>
                <a:lnTo>
                  <a:pt x="239" y="858"/>
                </a:lnTo>
                <a:lnTo>
                  <a:pt x="232" y="857"/>
                </a:lnTo>
                <a:lnTo>
                  <a:pt x="224" y="856"/>
                </a:lnTo>
                <a:lnTo>
                  <a:pt x="217" y="855"/>
                </a:lnTo>
                <a:lnTo>
                  <a:pt x="209" y="854"/>
                </a:lnTo>
                <a:lnTo>
                  <a:pt x="202" y="852"/>
                </a:lnTo>
                <a:lnTo>
                  <a:pt x="195" y="851"/>
                </a:lnTo>
                <a:lnTo>
                  <a:pt x="188" y="849"/>
                </a:lnTo>
                <a:lnTo>
                  <a:pt x="181" y="847"/>
                </a:lnTo>
                <a:lnTo>
                  <a:pt x="174" y="845"/>
                </a:lnTo>
                <a:lnTo>
                  <a:pt x="167" y="842"/>
                </a:lnTo>
                <a:lnTo>
                  <a:pt x="160" y="840"/>
                </a:lnTo>
                <a:lnTo>
                  <a:pt x="153" y="838"/>
                </a:lnTo>
                <a:lnTo>
                  <a:pt x="147" y="835"/>
                </a:lnTo>
                <a:lnTo>
                  <a:pt x="140" y="832"/>
                </a:lnTo>
                <a:lnTo>
                  <a:pt x="134" y="829"/>
                </a:lnTo>
                <a:lnTo>
                  <a:pt x="127" y="826"/>
                </a:lnTo>
                <a:lnTo>
                  <a:pt x="121" y="823"/>
                </a:lnTo>
                <a:lnTo>
                  <a:pt x="115" y="820"/>
                </a:lnTo>
                <a:lnTo>
                  <a:pt x="109" y="816"/>
                </a:lnTo>
                <a:lnTo>
                  <a:pt x="104" y="813"/>
                </a:lnTo>
                <a:lnTo>
                  <a:pt x="98" y="809"/>
                </a:lnTo>
                <a:lnTo>
                  <a:pt x="92" y="805"/>
                </a:lnTo>
                <a:lnTo>
                  <a:pt x="87" y="801"/>
                </a:lnTo>
                <a:lnTo>
                  <a:pt x="82" y="797"/>
                </a:lnTo>
                <a:lnTo>
                  <a:pt x="77" y="793"/>
                </a:lnTo>
                <a:lnTo>
                  <a:pt x="72" y="789"/>
                </a:lnTo>
                <a:lnTo>
                  <a:pt x="67" y="785"/>
                </a:lnTo>
                <a:lnTo>
                  <a:pt x="62" y="781"/>
                </a:lnTo>
                <a:lnTo>
                  <a:pt x="57" y="776"/>
                </a:lnTo>
                <a:lnTo>
                  <a:pt x="53" y="772"/>
                </a:lnTo>
                <a:lnTo>
                  <a:pt x="49" y="767"/>
                </a:lnTo>
                <a:lnTo>
                  <a:pt x="45" y="762"/>
                </a:lnTo>
                <a:lnTo>
                  <a:pt x="41" y="757"/>
                </a:lnTo>
                <a:lnTo>
                  <a:pt x="37" y="752"/>
                </a:lnTo>
                <a:lnTo>
                  <a:pt x="33" y="747"/>
                </a:lnTo>
                <a:lnTo>
                  <a:pt x="30" y="742"/>
                </a:lnTo>
                <a:lnTo>
                  <a:pt x="27" y="738"/>
                </a:lnTo>
                <a:lnTo>
                  <a:pt x="24" y="733"/>
                </a:lnTo>
                <a:lnTo>
                  <a:pt x="21" y="727"/>
                </a:lnTo>
                <a:lnTo>
                  <a:pt x="18" y="722"/>
                </a:lnTo>
                <a:lnTo>
                  <a:pt x="15" y="717"/>
                </a:lnTo>
                <a:lnTo>
                  <a:pt x="13" y="711"/>
                </a:lnTo>
                <a:lnTo>
                  <a:pt x="11" y="706"/>
                </a:lnTo>
                <a:lnTo>
                  <a:pt x="9" y="700"/>
                </a:lnTo>
                <a:lnTo>
                  <a:pt x="7" y="694"/>
                </a:lnTo>
                <a:lnTo>
                  <a:pt x="5" y="688"/>
                </a:lnTo>
                <a:lnTo>
                  <a:pt x="4" y="683"/>
                </a:lnTo>
                <a:lnTo>
                  <a:pt x="3" y="677"/>
                </a:lnTo>
                <a:lnTo>
                  <a:pt x="2" y="671"/>
                </a:lnTo>
                <a:lnTo>
                  <a:pt x="1" y="665"/>
                </a:lnTo>
                <a:lnTo>
                  <a:pt x="1" y="659"/>
                </a:lnTo>
                <a:lnTo>
                  <a:pt x="0" y="653"/>
                </a:lnTo>
                <a:lnTo>
                  <a:pt x="0" y="646"/>
                </a:lnTo>
                <a:lnTo>
                  <a:pt x="0" y="216"/>
                </a:lnTo>
              </a:path>
            </a:pathLst>
          </a:custGeom>
          <a:noFill/>
          <a:ln w="254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8" name="Freeform 26"/>
          <p:cNvSpPr>
            <a:spLocks/>
          </p:cNvSpPr>
          <p:nvPr/>
        </p:nvSpPr>
        <p:spPr bwMode="auto">
          <a:xfrm>
            <a:off x="2563812" y="2578100"/>
            <a:ext cx="357187" cy="639762"/>
          </a:xfrm>
          <a:custGeom>
            <a:avLst/>
            <a:gdLst>
              <a:gd name="T0" fmla="*/ 0 w 240"/>
              <a:gd name="T1" fmla="*/ 2147483647 h 430"/>
              <a:gd name="T2" fmla="*/ 2147483647 w 240"/>
              <a:gd name="T3" fmla="*/ 2147483647 h 430"/>
              <a:gd name="T4" fmla="*/ 2147483647 w 240"/>
              <a:gd name="T5" fmla="*/ 2147483647 h 430"/>
              <a:gd name="T6" fmla="*/ 2147483647 w 240"/>
              <a:gd name="T7" fmla="*/ 2147483647 h 430"/>
              <a:gd name="T8" fmla="*/ 2147483647 w 240"/>
              <a:gd name="T9" fmla="*/ 2147483647 h 430"/>
              <a:gd name="T10" fmla="*/ 2147483647 w 240"/>
              <a:gd name="T11" fmla="*/ 2147483647 h 430"/>
              <a:gd name="T12" fmla="*/ 2147483647 w 240"/>
              <a:gd name="T13" fmla="*/ 2147483647 h 430"/>
              <a:gd name="T14" fmla="*/ 2147483647 w 240"/>
              <a:gd name="T15" fmla="*/ 2147483647 h 430"/>
              <a:gd name="T16" fmla="*/ 2147483647 w 240"/>
              <a:gd name="T17" fmla="*/ 2147483647 h 430"/>
              <a:gd name="T18" fmla="*/ 2147483647 w 240"/>
              <a:gd name="T19" fmla="*/ 2147483647 h 430"/>
              <a:gd name="T20" fmla="*/ 2147483647 w 240"/>
              <a:gd name="T21" fmla="*/ 2147483647 h 430"/>
              <a:gd name="T22" fmla="*/ 2147483647 w 240"/>
              <a:gd name="T23" fmla="*/ 2147483647 h 430"/>
              <a:gd name="T24" fmla="*/ 2147483647 w 240"/>
              <a:gd name="T25" fmla="*/ 0 h 430"/>
              <a:gd name="T26" fmla="*/ 2147483647 w 240"/>
              <a:gd name="T27" fmla="*/ 0 h 430"/>
              <a:gd name="T28" fmla="*/ 2147483647 w 240"/>
              <a:gd name="T29" fmla="*/ 0 h 430"/>
              <a:gd name="T30" fmla="*/ 2147483647 w 240"/>
              <a:gd name="T31" fmla="*/ 0 h 430"/>
              <a:gd name="T32" fmla="*/ 2147483647 w 240"/>
              <a:gd name="T33" fmla="*/ 2147483647 h 430"/>
              <a:gd name="T34" fmla="*/ 2147483647 w 240"/>
              <a:gd name="T35" fmla="*/ 2147483647 h 430"/>
              <a:gd name="T36" fmla="*/ 2147483647 w 240"/>
              <a:gd name="T37" fmla="*/ 2147483647 h 430"/>
              <a:gd name="T38" fmla="*/ 2147483647 w 240"/>
              <a:gd name="T39" fmla="*/ 2147483647 h 430"/>
              <a:gd name="T40" fmla="*/ 2147483647 w 240"/>
              <a:gd name="T41" fmla="*/ 2147483647 h 430"/>
              <a:gd name="T42" fmla="*/ 2147483647 w 240"/>
              <a:gd name="T43" fmla="*/ 2147483647 h 430"/>
              <a:gd name="T44" fmla="*/ 2147483647 w 240"/>
              <a:gd name="T45" fmla="*/ 2147483647 h 430"/>
              <a:gd name="T46" fmla="*/ 2147483647 w 240"/>
              <a:gd name="T47" fmla="*/ 2147483647 h 430"/>
              <a:gd name="T48" fmla="*/ 2147483647 w 240"/>
              <a:gd name="T49" fmla="*/ 2147483647 h 430"/>
              <a:gd name="T50" fmla="*/ 2147483647 w 240"/>
              <a:gd name="T51" fmla="*/ 2147483647 h 430"/>
              <a:gd name="T52" fmla="*/ 2147483647 w 240"/>
              <a:gd name="T53" fmla="*/ 2147483647 h 430"/>
              <a:gd name="T54" fmla="*/ 2147483647 w 240"/>
              <a:gd name="T55" fmla="*/ 2147483647 h 430"/>
              <a:gd name="T56" fmla="*/ 2147483647 w 240"/>
              <a:gd name="T57" fmla="*/ 2147483647 h 430"/>
              <a:gd name="T58" fmla="*/ 2147483647 w 240"/>
              <a:gd name="T59" fmla="*/ 2147483647 h 430"/>
              <a:gd name="T60" fmla="*/ 2147483647 w 240"/>
              <a:gd name="T61" fmla="*/ 2147483647 h 430"/>
              <a:gd name="T62" fmla="*/ 2147483647 w 240"/>
              <a:gd name="T63" fmla="*/ 2147483647 h 430"/>
              <a:gd name="T64" fmla="*/ 2147483647 w 240"/>
              <a:gd name="T65" fmla="*/ 2147483647 h 430"/>
              <a:gd name="T66" fmla="*/ 2147483647 w 240"/>
              <a:gd name="T67" fmla="*/ 2147483647 h 430"/>
              <a:gd name="T68" fmla="*/ 2147483647 w 240"/>
              <a:gd name="T69" fmla="*/ 2147483647 h 430"/>
              <a:gd name="T70" fmla="*/ 2147483647 w 240"/>
              <a:gd name="T71" fmla="*/ 2147483647 h 430"/>
              <a:gd name="T72" fmla="*/ 2147483647 w 240"/>
              <a:gd name="T73" fmla="*/ 2147483647 h 430"/>
              <a:gd name="T74" fmla="*/ 2147483647 w 240"/>
              <a:gd name="T75" fmla="*/ 2147483647 h 430"/>
              <a:gd name="T76" fmla="*/ 2147483647 w 240"/>
              <a:gd name="T77" fmla="*/ 2147483647 h 430"/>
              <a:gd name="T78" fmla="*/ 2147483647 w 240"/>
              <a:gd name="T79" fmla="*/ 2147483647 h 430"/>
              <a:gd name="T80" fmla="*/ 2147483647 w 240"/>
              <a:gd name="T81" fmla="*/ 2147483647 h 430"/>
              <a:gd name="T82" fmla="*/ 2147483647 w 240"/>
              <a:gd name="T83" fmla="*/ 2147483647 h 430"/>
              <a:gd name="T84" fmla="*/ 2147483647 w 240"/>
              <a:gd name="T85" fmla="*/ 2147483647 h 430"/>
              <a:gd name="T86" fmla="*/ 2147483647 w 240"/>
              <a:gd name="T87" fmla="*/ 2147483647 h 430"/>
              <a:gd name="T88" fmla="*/ 2147483647 w 240"/>
              <a:gd name="T89" fmla="*/ 2147483647 h 430"/>
              <a:gd name="T90" fmla="*/ 2147483647 w 240"/>
              <a:gd name="T91" fmla="*/ 2147483647 h 430"/>
              <a:gd name="T92" fmla="*/ 2147483647 w 240"/>
              <a:gd name="T93" fmla="*/ 2147483647 h 430"/>
              <a:gd name="T94" fmla="*/ 2147483647 w 240"/>
              <a:gd name="T95" fmla="*/ 2147483647 h 430"/>
              <a:gd name="T96" fmla="*/ 2147483647 w 240"/>
              <a:gd name="T97" fmla="*/ 2147483647 h 430"/>
              <a:gd name="T98" fmla="*/ 2147483647 w 240"/>
              <a:gd name="T99" fmla="*/ 2147483647 h 430"/>
              <a:gd name="T100" fmla="*/ 2147483647 w 240"/>
              <a:gd name="T101" fmla="*/ 2147483647 h 430"/>
              <a:gd name="T102" fmla="*/ 2147483647 w 240"/>
              <a:gd name="T103" fmla="*/ 2147483647 h 430"/>
              <a:gd name="T104" fmla="*/ 2147483647 w 240"/>
              <a:gd name="T105" fmla="*/ 2147483647 h 430"/>
              <a:gd name="T106" fmla="*/ 2147483647 w 240"/>
              <a:gd name="T107" fmla="*/ 2147483647 h 430"/>
              <a:gd name="T108" fmla="*/ 2147483647 w 240"/>
              <a:gd name="T109" fmla="*/ 2147483647 h 430"/>
              <a:gd name="T110" fmla="*/ 0 w 240"/>
              <a:gd name="T111" fmla="*/ 2147483647 h 430"/>
              <a:gd name="T112" fmla="*/ 0 w 240"/>
              <a:gd name="T113" fmla="*/ 2147483647 h 430"/>
              <a:gd name="T114" fmla="*/ 0 w 240"/>
              <a:gd name="T115" fmla="*/ 2147483647 h 430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240"/>
              <a:gd name="T175" fmla="*/ 0 h 430"/>
              <a:gd name="T176" fmla="*/ 240 w 240"/>
              <a:gd name="T177" fmla="*/ 430 h 430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240" h="430">
                <a:moveTo>
                  <a:pt x="0" y="59"/>
                </a:moveTo>
                <a:lnTo>
                  <a:pt x="1" y="52"/>
                </a:lnTo>
                <a:lnTo>
                  <a:pt x="2" y="45"/>
                </a:lnTo>
                <a:lnTo>
                  <a:pt x="4" y="38"/>
                </a:lnTo>
                <a:lnTo>
                  <a:pt x="7" y="31"/>
                </a:lnTo>
                <a:lnTo>
                  <a:pt x="11" y="25"/>
                </a:lnTo>
                <a:lnTo>
                  <a:pt x="15" y="20"/>
                </a:lnTo>
                <a:lnTo>
                  <a:pt x="20" y="15"/>
                </a:lnTo>
                <a:lnTo>
                  <a:pt x="26" y="11"/>
                </a:lnTo>
                <a:lnTo>
                  <a:pt x="32" y="7"/>
                </a:lnTo>
                <a:lnTo>
                  <a:pt x="38" y="4"/>
                </a:lnTo>
                <a:lnTo>
                  <a:pt x="45" y="2"/>
                </a:lnTo>
                <a:lnTo>
                  <a:pt x="53" y="0"/>
                </a:lnTo>
                <a:lnTo>
                  <a:pt x="60" y="0"/>
                </a:lnTo>
                <a:lnTo>
                  <a:pt x="180" y="0"/>
                </a:lnTo>
                <a:lnTo>
                  <a:pt x="187" y="0"/>
                </a:lnTo>
                <a:lnTo>
                  <a:pt x="194" y="2"/>
                </a:lnTo>
                <a:lnTo>
                  <a:pt x="201" y="4"/>
                </a:lnTo>
                <a:lnTo>
                  <a:pt x="207" y="7"/>
                </a:lnTo>
                <a:lnTo>
                  <a:pt x="213" y="11"/>
                </a:lnTo>
                <a:lnTo>
                  <a:pt x="219" y="15"/>
                </a:lnTo>
                <a:lnTo>
                  <a:pt x="224" y="20"/>
                </a:lnTo>
                <a:lnTo>
                  <a:pt x="228" y="25"/>
                </a:lnTo>
                <a:lnTo>
                  <a:pt x="232" y="31"/>
                </a:lnTo>
                <a:lnTo>
                  <a:pt x="235" y="38"/>
                </a:lnTo>
                <a:lnTo>
                  <a:pt x="237" y="45"/>
                </a:lnTo>
                <a:lnTo>
                  <a:pt x="239" y="52"/>
                </a:lnTo>
                <a:lnTo>
                  <a:pt x="239" y="59"/>
                </a:lnTo>
                <a:lnTo>
                  <a:pt x="239" y="370"/>
                </a:lnTo>
                <a:lnTo>
                  <a:pt x="239" y="377"/>
                </a:lnTo>
                <a:lnTo>
                  <a:pt x="237" y="384"/>
                </a:lnTo>
                <a:lnTo>
                  <a:pt x="235" y="391"/>
                </a:lnTo>
                <a:lnTo>
                  <a:pt x="232" y="398"/>
                </a:lnTo>
                <a:lnTo>
                  <a:pt x="228" y="404"/>
                </a:lnTo>
                <a:lnTo>
                  <a:pt x="224" y="409"/>
                </a:lnTo>
                <a:lnTo>
                  <a:pt x="219" y="414"/>
                </a:lnTo>
                <a:lnTo>
                  <a:pt x="213" y="418"/>
                </a:lnTo>
                <a:lnTo>
                  <a:pt x="207" y="422"/>
                </a:lnTo>
                <a:lnTo>
                  <a:pt x="201" y="425"/>
                </a:lnTo>
                <a:lnTo>
                  <a:pt x="194" y="427"/>
                </a:lnTo>
                <a:lnTo>
                  <a:pt x="187" y="429"/>
                </a:lnTo>
                <a:lnTo>
                  <a:pt x="179" y="429"/>
                </a:lnTo>
                <a:lnTo>
                  <a:pt x="60" y="429"/>
                </a:lnTo>
                <a:lnTo>
                  <a:pt x="53" y="429"/>
                </a:lnTo>
                <a:lnTo>
                  <a:pt x="45" y="427"/>
                </a:lnTo>
                <a:lnTo>
                  <a:pt x="38" y="425"/>
                </a:lnTo>
                <a:lnTo>
                  <a:pt x="32" y="422"/>
                </a:lnTo>
                <a:lnTo>
                  <a:pt x="26" y="418"/>
                </a:lnTo>
                <a:lnTo>
                  <a:pt x="20" y="414"/>
                </a:lnTo>
                <a:lnTo>
                  <a:pt x="15" y="409"/>
                </a:lnTo>
                <a:lnTo>
                  <a:pt x="11" y="404"/>
                </a:lnTo>
                <a:lnTo>
                  <a:pt x="7" y="398"/>
                </a:lnTo>
                <a:lnTo>
                  <a:pt x="4" y="391"/>
                </a:lnTo>
                <a:lnTo>
                  <a:pt x="2" y="384"/>
                </a:lnTo>
                <a:lnTo>
                  <a:pt x="1" y="377"/>
                </a:lnTo>
                <a:lnTo>
                  <a:pt x="0" y="370"/>
                </a:lnTo>
                <a:lnTo>
                  <a:pt x="0" y="59"/>
                </a:lnTo>
              </a:path>
            </a:pathLst>
          </a:custGeom>
          <a:solidFill>
            <a:srgbClr val="808080"/>
          </a:solidFill>
          <a:ln>
            <a:noFill/>
          </a:ln>
          <a:extLst>
            <a:ext uri="{91240B29-F687-4f45-9708-019B960494DF}">
              <a14:hiddenLine xmlns:a14="http://schemas.microsoft.com/office/drawing/2010/main" w="9525" cap="rnd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9" name="Rectangle 28"/>
          <p:cNvSpPr>
            <a:spLocks noChangeArrowheads="1"/>
          </p:cNvSpPr>
          <p:nvPr/>
        </p:nvSpPr>
        <p:spPr bwMode="auto">
          <a:xfrm>
            <a:off x="2543174" y="2826312"/>
            <a:ext cx="403225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 eaLnBrk="0" hangingPunct="0"/>
            <a:r>
              <a:rPr lang="en-US" sz="1600" dirty="0">
                <a:solidFill>
                  <a:schemeClr val="bg1"/>
                </a:solidFill>
              </a:rPr>
              <a:t>TF</a:t>
            </a:r>
          </a:p>
        </p:txBody>
      </p:sp>
      <p:sp>
        <p:nvSpPr>
          <p:cNvPr id="50" name="Freeform 29"/>
          <p:cNvSpPr>
            <a:spLocks/>
          </p:cNvSpPr>
          <p:nvPr/>
        </p:nvSpPr>
        <p:spPr bwMode="auto">
          <a:xfrm>
            <a:off x="2757487" y="2465387"/>
            <a:ext cx="1587" cy="141288"/>
          </a:xfrm>
          <a:custGeom>
            <a:avLst/>
            <a:gdLst>
              <a:gd name="T0" fmla="*/ 0 w 1"/>
              <a:gd name="T1" fmla="*/ 0 h 95"/>
              <a:gd name="T2" fmla="*/ 0 w 1"/>
              <a:gd name="T3" fmla="*/ 2147483647 h 95"/>
              <a:gd name="T4" fmla="*/ 0 60000 65536"/>
              <a:gd name="T5" fmla="*/ 0 60000 65536"/>
              <a:gd name="T6" fmla="*/ 0 w 1"/>
              <a:gd name="T7" fmla="*/ 0 h 95"/>
              <a:gd name="T8" fmla="*/ 1 w 1"/>
              <a:gd name="T9" fmla="*/ 95 h 95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" h="95">
                <a:moveTo>
                  <a:pt x="0" y="0"/>
                </a:moveTo>
                <a:lnTo>
                  <a:pt x="0" y="94"/>
                </a:lnTo>
              </a:path>
            </a:pathLst>
          </a:custGeom>
          <a:noFill/>
          <a:ln w="762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51" name="Rectangle 44"/>
          <p:cNvSpPr>
            <a:spLocks noChangeArrowheads="1"/>
          </p:cNvSpPr>
          <p:nvPr/>
        </p:nvSpPr>
        <p:spPr bwMode="auto">
          <a:xfrm>
            <a:off x="1906587" y="1922462"/>
            <a:ext cx="3422650" cy="311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 eaLnBrk="0" hangingPunct="0"/>
            <a:r>
              <a:rPr lang="en-US" sz="2000" dirty="0">
                <a:solidFill>
                  <a:srgbClr val="000000"/>
                </a:solidFill>
              </a:rPr>
              <a:t>Tissue </a:t>
            </a:r>
            <a:r>
              <a:rPr lang="en-US" sz="2000" dirty="0" smtClean="0">
                <a:solidFill>
                  <a:srgbClr val="000000"/>
                </a:solidFill>
              </a:rPr>
              <a:t>Factor coated surfaces</a:t>
            </a:r>
            <a:endParaRPr lang="en-US" sz="2000" dirty="0">
              <a:solidFill>
                <a:srgbClr val="000000"/>
              </a:solidFill>
            </a:endParaRPr>
          </a:p>
        </p:txBody>
      </p:sp>
      <p:sp>
        <p:nvSpPr>
          <p:cNvPr id="44" name="Rectangle 43"/>
          <p:cNvSpPr>
            <a:spLocks noChangeArrowheads="1"/>
          </p:cNvSpPr>
          <p:nvPr/>
        </p:nvSpPr>
        <p:spPr bwMode="auto">
          <a:xfrm>
            <a:off x="107504" y="6453336"/>
            <a:ext cx="6418262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n-GB" sz="1200" dirty="0">
                <a:latin typeface="Candara"/>
                <a:cs typeface="Candara"/>
              </a:rPr>
              <a:t>Adapted from Hoffman M et al. Blood </a:t>
            </a:r>
            <a:r>
              <a:rPr lang="en-GB" sz="1200" dirty="0" err="1">
                <a:latin typeface="Candara"/>
                <a:cs typeface="Candara"/>
              </a:rPr>
              <a:t>Coag</a:t>
            </a:r>
            <a:r>
              <a:rPr lang="en-GB" sz="1200" dirty="0">
                <a:latin typeface="Candara"/>
                <a:cs typeface="Candara"/>
              </a:rPr>
              <a:t> </a:t>
            </a:r>
            <a:r>
              <a:rPr lang="en-GB" sz="1200" dirty="0" err="1">
                <a:latin typeface="Candara"/>
                <a:cs typeface="Candara"/>
              </a:rPr>
              <a:t>Fibrinol</a:t>
            </a:r>
            <a:r>
              <a:rPr lang="en-GB" sz="1200" dirty="0">
                <a:latin typeface="Candara"/>
                <a:cs typeface="Candara"/>
              </a:rPr>
              <a:t> 1998;9(</a:t>
            </a:r>
            <a:r>
              <a:rPr lang="en-GB" sz="1200" dirty="0" err="1">
                <a:latin typeface="Candara"/>
                <a:cs typeface="Candara"/>
              </a:rPr>
              <a:t>Suppl</a:t>
            </a:r>
            <a:r>
              <a:rPr lang="en-GB" sz="1200" dirty="0">
                <a:latin typeface="Candara"/>
                <a:cs typeface="Candara"/>
              </a:rPr>
              <a:t> 1):S61-S65.</a:t>
            </a:r>
          </a:p>
        </p:txBody>
      </p:sp>
      <p:sp>
        <p:nvSpPr>
          <p:cNvPr id="47" name="Rectangle 51"/>
          <p:cNvSpPr>
            <a:spLocks noGrp="1" noChangeArrowheads="1"/>
          </p:cNvSpPr>
          <p:nvPr>
            <p:ph type="title"/>
          </p:nvPr>
        </p:nvSpPr>
        <p:spPr>
          <a:xfrm>
            <a:off x="0" y="144714"/>
            <a:ext cx="9144000" cy="754677"/>
          </a:xfrm>
        </p:spPr>
        <p:txBody>
          <a:bodyPr/>
          <a:lstStyle/>
          <a:p>
            <a:r>
              <a:rPr lang="en-US" sz="4400" dirty="0"/>
              <a:t>Cell-based model - </a:t>
            </a:r>
            <a:r>
              <a:rPr lang="en-US" sz="4400" dirty="0" smtClean="0"/>
              <a:t>Propagation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1863033843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7076" grpId="0" animBg="1"/>
      <p:bldP spid="87077" grpId="0" animBg="1"/>
      <p:bldP spid="87077" grpId="1" animBg="1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Propagation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Activation of FIX</a:t>
            </a:r>
          </a:p>
          <a:p>
            <a:pPr lvl="1"/>
            <a:r>
              <a:rPr lang="en-US" smtClean="0"/>
              <a:t>FIXa from initiation phase activates additional FIX to FIXa</a:t>
            </a:r>
          </a:p>
          <a:p>
            <a:r>
              <a:rPr lang="en-US" smtClean="0"/>
              <a:t>Activation of FX</a:t>
            </a:r>
          </a:p>
          <a:p>
            <a:pPr lvl="1"/>
            <a:r>
              <a:rPr lang="en-US" smtClean="0"/>
              <a:t>FVIIIa/FIXa complex mediated, on platelet membrane</a:t>
            </a:r>
          </a:p>
          <a:p>
            <a:r>
              <a:rPr lang="en-US" smtClean="0"/>
              <a:t>Thrombin burst</a:t>
            </a:r>
          </a:p>
          <a:p>
            <a:pPr lvl="1"/>
            <a:r>
              <a:rPr lang="en-US" smtClean="0"/>
              <a:t>FXa/FVa (prothombinase) organizes on platelet surface</a:t>
            </a:r>
          </a:p>
          <a:p>
            <a:pPr lvl="1"/>
            <a:r>
              <a:rPr lang="en-US" smtClean="0"/>
              <a:t>Activation of large amounts of thrombin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-1306286" y="4753429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42860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Fibrinolysis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Plasminogen</a:t>
            </a:r>
          </a:p>
          <a:p>
            <a:r>
              <a:rPr lang="en-US" smtClean="0"/>
              <a:t>Activation</a:t>
            </a:r>
          </a:p>
          <a:p>
            <a:r>
              <a:rPr lang="en-US" smtClean="0"/>
              <a:t>Inhibition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4286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Plasminogen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Plasminogen</a:t>
            </a:r>
          </a:p>
          <a:p>
            <a:pPr lvl="1"/>
            <a:r>
              <a:rPr lang="en-US" smtClean="0"/>
              <a:t>Normally circulates in the plasma for 2 days after release, synthesized by liver</a:t>
            </a:r>
          </a:p>
          <a:p>
            <a:pPr lvl="1"/>
            <a:r>
              <a:rPr lang="en-US" smtClean="0"/>
              <a:t>Upon activation, transforms to plasmin by cleavage </a:t>
            </a:r>
          </a:p>
          <a:p>
            <a:pPr lvl="2"/>
            <a:r>
              <a:rPr lang="en-US" smtClean="0"/>
              <a:t>Activation is enhanced by fibrin</a:t>
            </a:r>
          </a:p>
          <a:p>
            <a:pPr lvl="2"/>
            <a:r>
              <a:rPr lang="en-US" smtClean="0"/>
              <a:t>Fibrin also localizes the plasminogen to the lysine residues of fibrin monomers</a:t>
            </a:r>
          </a:p>
          <a:p>
            <a:pPr lvl="2"/>
            <a:r>
              <a:rPr lang="en-US" smtClean="0"/>
              <a:t>TAFI removes lysine residues limiting available plasminogen binding sites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4286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Plasminogen/Plasmin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Normally circulates in the plasma for 2 days </a:t>
            </a:r>
          </a:p>
          <a:p>
            <a:r>
              <a:rPr lang="en-US" smtClean="0"/>
              <a:t>Activation enhanced by fibrin</a:t>
            </a:r>
          </a:p>
          <a:p>
            <a:r>
              <a:rPr lang="en-US" smtClean="0"/>
              <a:t>Binding limited by TAFI</a:t>
            </a:r>
          </a:p>
          <a:p>
            <a:endParaRPr lang="en-US" smtClean="0"/>
          </a:p>
          <a:p>
            <a:r>
              <a:rPr lang="en-US" smtClean="0"/>
              <a:t>Upon activation, transforms to plasmin </a:t>
            </a:r>
          </a:p>
          <a:p>
            <a:pPr lvl="1"/>
            <a:r>
              <a:rPr lang="en-US" smtClean="0"/>
              <a:t>Degrades polymerized fibrin to fibrin degredation products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4286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Plasminogen Activation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smtClean="0"/>
          </a:p>
          <a:p>
            <a:r>
              <a:rPr lang="en-US" smtClean="0"/>
              <a:t>Tissue type Plasminogen Activator</a:t>
            </a:r>
          </a:p>
          <a:p>
            <a:endParaRPr lang="en-US" smtClean="0"/>
          </a:p>
          <a:p>
            <a:r>
              <a:rPr lang="en-US" smtClean="0"/>
              <a:t>Urokinase plasminogen Activator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26557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Tissue type plasminogen activator (tPA)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Triggered by bradykinin, histamine, acetylcholine, α-adrenergic agonists, &amp; PAF</a:t>
            </a:r>
          </a:p>
          <a:p>
            <a:r>
              <a:rPr lang="en-US" smtClean="0"/>
              <a:t>Primarily bound to PAI-1</a:t>
            </a:r>
          </a:p>
          <a:p>
            <a:r>
              <a:rPr lang="en-US" smtClean="0"/>
              <a:t>Activated by plasmin</a:t>
            </a:r>
          </a:p>
          <a:p>
            <a:pPr lvl="1"/>
            <a:r>
              <a:rPr lang="en-US" smtClean="0"/>
              <a:t>Initially secreted as sctPA</a:t>
            </a:r>
          </a:p>
          <a:p>
            <a:endParaRPr lang="en-US" smtClean="0"/>
          </a:p>
          <a:p>
            <a:r>
              <a:rPr lang="en-US" smtClean="0"/>
              <a:t>tPA binds to fibrin and the tPA-fibrin complex cleaves plasminogen to plasmin 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09627" y="1595622"/>
            <a:ext cx="6724746" cy="3666756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</p:pic>
      <p:sp>
        <p:nvSpPr>
          <p:cNvPr id="5" name="Oval 4"/>
          <p:cNvSpPr/>
          <p:nvPr/>
        </p:nvSpPr>
        <p:spPr>
          <a:xfrm>
            <a:off x="1209627" y="3334179"/>
            <a:ext cx="1030620" cy="1111393"/>
          </a:xfrm>
          <a:prstGeom prst="ellipse">
            <a:avLst/>
          </a:prstGeom>
          <a:noFill/>
          <a:ln w="5715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ight Arrow 5"/>
          <p:cNvSpPr/>
          <p:nvPr/>
        </p:nvSpPr>
        <p:spPr>
          <a:xfrm rot="3193317">
            <a:off x="2540121" y="3034280"/>
            <a:ext cx="740870" cy="299900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Curved Down Arrow 6"/>
          <p:cNvSpPr/>
          <p:nvPr/>
        </p:nvSpPr>
        <p:spPr>
          <a:xfrm>
            <a:off x="3916022" y="2346274"/>
            <a:ext cx="1587577" cy="811493"/>
          </a:xfrm>
          <a:prstGeom prst="curved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Down Arrow 7"/>
          <p:cNvSpPr/>
          <p:nvPr/>
        </p:nvSpPr>
        <p:spPr>
          <a:xfrm>
            <a:off x="5380119" y="3933978"/>
            <a:ext cx="264596" cy="511594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6544343" y="3570712"/>
            <a:ext cx="1517018" cy="1157118"/>
          </a:xfrm>
          <a:prstGeom prst="ellipse">
            <a:avLst/>
          </a:prstGeom>
          <a:noFill/>
          <a:ln w="5715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6808939" y="2028733"/>
            <a:ext cx="1125434" cy="769015"/>
          </a:xfrm>
          <a:prstGeom prst="ellipse">
            <a:avLst/>
          </a:prstGeom>
          <a:noFill/>
          <a:ln w="5715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4286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22" presetClass="entr" presetSubtype="1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500"/>
                            </p:stCondLst>
                            <p:childTnLst>
                              <p:par>
                                <p:cTn id="27" presetID="22" presetClass="entr" presetSubtype="1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8375"/>
            <a:ext cx="8229600" cy="1143000"/>
          </a:xfrm>
        </p:spPr>
        <p:txBody>
          <a:bodyPr>
            <a:normAutofit/>
          </a:bodyPr>
          <a:lstStyle/>
          <a:p>
            <a:r>
              <a:rPr lang="en-US" sz="6000" dirty="0" smtClean="0"/>
              <a:t>Extrinsic Pathway</a:t>
            </a:r>
            <a:endParaRPr lang="en-US" sz="6000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600200"/>
            <a:ext cx="3176586" cy="4525963"/>
          </a:xfrm>
        </p:spPr>
        <p:txBody>
          <a:bodyPr/>
          <a:lstStyle/>
          <a:p>
            <a:r>
              <a:rPr lang="en-US" dirty="0" smtClean="0"/>
              <a:t>Exposure of TF</a:t>
            </a:r>
          </a:p>
          <a:p>
            <a:endParaRPr lang="en-US" dirty="0"/>
          </a:p>
          <a:p>
            <a:r>
              <a:rPr lang="en-US" dirty="0" smtClean="0"/>
              <a:t>Factor VII activation</a:t>
            </a:r>
          </a:p>
          <a:p>
            <a:endParaRPr lang="en-US" dirty="0"/>
          </a:p>
          <a:p>
            <a:r>
              <a:rPr lang="en-US" dirty="0" smtClean="0"/>
              <a:t>Factor X activation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>
            <a:duotone>
              <a:prstClr val="black"/>
              <a:schemeClr val="accent1">
                <a:tint val="45000"/>
                <a:satMod val="400000"/>
              </a:schemeClr>
            </a:duotone>
          </a:blip>
          <a:srcRect l="39004" t="20836" r="5000" b="31329"/>
          <a:stretch/>
        </p:blipFill>
        <p:spPr>
          <a:xfrm>
            <a:off x="3566595" y="1376120"/>
            <a:ext cx="5120205" cy="3280547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</p:pic>
      <p:sp>
        <p:nvSpPr>
          <p:cNvPr id="7" name="Oval 6"/>
          <p:cNvSpPr/>
          <p:nvPr/>
        </p:nvSpPr>
        <p:spPr>
          <a:xfrm>
            <a:off x="7450666" y="1380071"/>
            <a:ext cx="965200" cy="973667"/>
          </a:xfrm>
          <a:prstGeom prst="ellipse">
            <a:avLst/>
          </a:prstGeom>
          <a:noFill/>
          <a:ln w="5715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4286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Urokinase Plasminogen Activator (uPA)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Made by fibroblast-like cells, epithelial cells, monocytes, and endothelial cells</a:t>
            </a:r>
          </a:p>
          <a:p>
            <a:r>
              <a:rPr lang="en-US" smtClean="0"/>
              <a:t>Activated by plasmin, FXIIa or kallikrein </a:t>
            </a:r>
          </a:p>
          <a:p>
            <a:pPr lvl="1"/>
            <a:r>
              <a:rPr lang="en-US" smtClean="0"/>
              <a:t>secreted as scuPA  </a:t>
            </a:r>
          </a:p>
          <a:p>
            <a:endParaRPr lang="en-US" smtClean="0"/>
          </a:p>
          <a:p>
            <a:r>
              <a:rPr lang="en-US" smtClean="0"/>
              <a:t>uPA able to activate plasminogen in the absence of fibrin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4286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Fibrinolysis Inhibition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Plasminogen Activator Inhibitor 1</a:t>
            </a:r>
          </a:p>
          <a:p>
            <a:r>
              <a:rPr lang="en-US" smtClean="0"/>
              <a:t>α2-antiplasmin</a:t>
            </a:r>
          </a:p>
          <a:p>
            <a:r>
              <a:rPr lang="en-US" smtClean="0"/>
              <a:t>Thrombin Activatable Fibrinolysis Inhibitor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4286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07576"/>
            <a:ext cx="9144000" cy="1336956"/>
          </a:xfrm>
        </p:spPr>
        <p:txBody>
          <a:bodyPr/>
          <a:lstStyle/>
          <a:p>
            <a:r>
              <a:rPr lang="en-US" sz="4000" dirty="0" smtClean="0"/>
              <a:t>Plasminogen Activator Inhibitor 1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/>
              <a:t>Produced by many different cell types</a:t>
            </a:r>
          </a:p>
          <a:p>
            <a:r>
              <a:rPr lang="en-US" dirty="0" smtClean="0"/>
              <a:t>Produced as an unstable, active form in tissues and a latent form in platelets</a:t>
            </a:r>
          </a:p>
          <a:p>
            <a:r>
              <a:rPr lang="en-US" dirty="0" smtClean="0"/>
              <a:t>Stabilized by </a:t>
            </a:r>
            <a:r>
              <a:rPr lang="en-US" dirty="0" err="1" smtClean="0"/>
              <a:t>vitronectin</a:t>
            </a:r>
            <a:r>
              <a:rPr lang="en-US" dirty="0" smtClean="0"/>
              <a:t> complex</a:t>
            </a:r>
          </a:p>
          <a:p>
            <a:r>
              <a:rPr lang="en-US" dirty="0" smtClean="0"/>
              <a:t>Targets </a:t>
            </a:r>
            <a:r>
              <a:rPr lang="en-US" dirty="0" err="1" smtClean="0"/>
              <a:t>sctPA</a:t>
            </a:r>
            <a:r>
              <a:rPr lang="en-US" dirty="0" smtClean="0"/>
              <a:t>, tPA and </a:t>
            </a:r>
            <a:r>
              <a:rPr lang="en-US" dirty="0" err="1" smtClean="0"/>
              <a:t>uPA</a:t>
            </a:r>
            <a:endParaRPr lang="en-US" dirty="0" smtClean="0"/>
          </a:p>
          <a:p>
            <a:r>
              <a:rPr lang="en-US" dirty="0" smtClean="0"/>
              <a:t>Also inhibits thrombin, which is enhanced by HSPG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4286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α2-antiplasmin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The primary plasmin inhibitor</a:t>
            </a:r>
          </a:p>
          <a:p>
            <a:r>
              <a:rPr lang="en-US" smtClean="0"/>
              <a:t>synthesized in liver w/ long half life</a:t>
            </a:r>
          </a:p>
          <a:p>
            <a:r>
              <a:rPr lang="en-US" smtClean="0"/>
              <a:t>Also binds plasminogen and interferes w/ activation</a:t>
            </a:r>
          </a:p>
          <a:p>
            <a:r>
              <a:rPr lang="en-US" smtClean="0"/>
              <a:t>Binds to fibrin making it more resistant to lysis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4286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Thrombin Activatable Fibrinolysis Inhibitor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Activated by thrombin and plasmin</a:t>
            </a:r>
          </a:p>
          <a:p>
            <a:r>
              <a:rPr lang="en-US" smtClean="0"/>
              <a:t>Activation enhanced by thrombin-TM complex</a:t>
            </a:r>
          </a:p>
          <a:p>
            <a:r>
              <a:rPr lang="en-US" smtClean="0"/>
              <a:t>Action</a:t>
            </a:r>
          </a:p>
          <a:p>
            <a:pPr lvl="1"/>
            <a:r>
              <a:rPr lang="en-US" smtClean="0"/>
              <a:t>Inhibits fibrinolysis by removing c-terminal lysines of polymerized fibrin</a:t>
            </a:r>
          </a:p>
          <a:p>
            <a:r>
              <a:rPr lang="en-US" smtClean="0"/>
              <a:t>No known inhibitors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4286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7913" y="2692017"/>
            <a:ext cx="4993621" cy="1336956"/>
          </a:xfrm>
        </p:spPr>
        <p:txBody>
          <a:bodyPr/>
          <a:lstStyle/>
          <a:p>
            <a:pPr algn="l"/>
            <a:r>
              <a:rPr lang="en-US" dirty="0" smtClean="0"/>
              <a:t>Questions?</a:t>
            </a:r>
            <a:endParaRPr lang="en-US" dirty="0"/>
          </a:p>
        </p:txBody>
      </p:sp>
      <p:pic>
        <p:nvPicPr>
          <p:cNvPr id="4" name="Content Placeholder 3" descr="IMG_3776.JPG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312" b="-808"/>
          <a:stretch/>
        </p:blipFill>
        <p:spPr>
          <a:xfrm rot="5400000">
            <a:off x="3131448" y="1125451"/>
            <a:ext cx="6646509" cy="4610761"/>
          </a:xfrm>
        </p:spPr>
      </p:pic>
    </p:spTree>
    <p:extLst>
      <p:ext uri="{BB962C8B-B14F-4D97-AF65-F5344CB8AC3E}">
        <p14:creationId xmlns:p14="http://schemas.microsoft.com/office/powerpoint/2010/main" val="9684438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8375"/>
            <a:ext cx="8229600" cy="1143000"/>
          </a:xfrm>
        </p:spPr>
        <p:txBody>
          <a:bodyPr>
            <a:normAutofit/>
          </a:bodyPr>
          <a:lstStyle/>
          <a:p>
            <a:r>
              <a:rPr lang="en-US" sz="6000" dirty="0" smtClean="0"/>
              <a:t>Intrinsic Pathway</a:t>
            </a:r>
            <a:endParaRPr lang="en-US" sz="6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21488" y="1410372"/>
            <a:ext cx="4164412" cy="4525963"/>
          </a:xfrm>
        </p:spPr>
        <p:txBody>
          <a:bodyPr/>
          <a:lstStyle/>
          <a:p>
            <a:pPr>
              <a:lnSpc>
                <a:spcPct val="130000"/>
              </a:lnSpc>
            </a:pPr>
            <a:r>
              <a:rPr lang="en-US" dirty="0" smtClean="0"/>
              <a:t>Exposure to surface</a:t>
            </a:r>
          </a:p>
          <a:p>
            <a:pPr>
              <a:lnSpc>
                <a:spcPct val="130000"/>
              </a:lnSpc>
            </a:pPr>
            <a:r>
              <a:rPr lang="en-US" dirty="0" smtClean="0"/>
              <a:t>FXII activation</a:t>
            </a:r>
          </a:p>
          <a:p>
            <a:pPr>
              <a:lnSpc>
                <a:spcPct val="130000"/>
              </a:lnSpc>
            </a:pPr>
            <a:r>
              <a:rPr lang="en-US" dirty="0" smtClean="0"/>
              <a:t>FXI activation</a:t>
            </a:r>
          </a:p>
          <a:p>
            <a:pPr>
              <a:lnSpc>
                <a:spcPct val="130000"/>
              </a:lnSpc>
            </a:pPr>
            <a:r>
              <a:rPr lang="en-US" dirty="0" smtClean="0"/>
              <a:t>FIX activation</a:t>
            </a:r>
          </a:p>
          <a:p>
            <a:pPr>
              <a:lnSpc>
                <a:spcPct val="130000"/>
              </a:lnSpc>
            </a:pPr>
            <a:r>
              <a:rPr lang="en-US" dirty="0" smtClean="0"/>
              <a:t>FIX-FVIII combo</a:t>
            </a:r>
          </a:p>
          <a:p>
            <a:pPr>
              <a:lnSpc>
                <a:spcPct val="130000"/>
              </a:lnSpc>
            </a:pPr>
            <a:r>
              <a:rPr lang="en-US" dirty="0" smtClean="0"/>
              <a:t>FX activation</a:t>
            </a:r>
          </a:p>
          <a:p>
            <a:pPr>
              <a:lnSpc>
                <a:spcPct val="130000"/>
              </a:lnSpc>
            </a:pP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duotone>
              <a:prstClr val="black"/>
              <a:schemeClr val="accent1">
                <a:tint val="45000"/>
                <a:satMod val="400000"/>
              </a:schemeClr>
            </a:duotone>
          </a:blip>
          <a:srcRect t="5143" r="49072" b="28860"/>
          <a:stretch/>
        </p:blipFill>
        <p:spPr>
          <a:xfrm>
            <a:off x="264597" y="1410371"/>
            <a:ext cx="4656891" cy="4525963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</p:pic>
      <p:sp>
        <p:nvSpPr>
          <p:cNvPr id="5" name="Oval 4"/>
          <p:cNvSpPr/>
          <p:nvPr/>
        </p:nvSpPr>
        <p:spPr>
          <a:xfrm>
            <a:off x="3318932" y="1447809"/>
            <a:ext cx="1253067" cy="973667"/>
          </a:xfrm>
          <a:prstGeom prst="ellipse">
            <a:avLst/>
          </a:prstGeom>
          <a:noFill/>
          <a:ln w="5715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4286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8375"/>
            <a:ext cx="8229600" cy="1143000"/>
          </a:xfrm>
        </p:spPr>
        <p:txBody>
          <a:bodyPr>
            <a:normAutofit/>
          </a:bodyPr>
          <a:lstStyle/>
          <a:p>
            <a:r>
              <a:rPr lang="en-US" sz="6000" dirty="0" smtClean="0"/>
              <a:t>Common Pathway</a:t>
            </a:r>
            <a:endParaRPr lang="en-US" sz="6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12339"/>
            <a:ext cx="8229600" cy="4525963"/>
          </a:xfrm>
        </p:spPr>
        <p:txBody>
          <a:bodyPr/>
          <a:lstStyle/>
          <a:p>
            <a:r>
              <a:rPr lang="en-US" dirty="0" smtClean="0"/>
              <a:t>Formation of FXa-</a:t>
            </a:r>
            <a:r>
              <a:rPr lang="en-US" dirty="0" err="1" smtClean="0"/>
              <a:t>Fva</a:t>
            </a:r>
            <a:r>
              <a:rPr lang="en-US" dirty="0" smtClean="0"/>
              <a:t> complex</a:t>
            </a:r>
          </a:p>
          <a:p>
            <a:r>
              <a:rPr lang="en-US" dirty="0" smtClean="0"/>
              <a:t>Thrombin generation</a:t>
            </a:r>
          </a:p>
          <a:p>
            <a:r>
              <a:rPr lang="en-US" dirty="0"/>
              <a:t>C</a:t>
            </a:r>
            <a:r>
              <a:rPr lang="en-US" dirty="0" smtClean="0"/>
              <a:t>leavage of fibrinogen to fibrin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duotone>
              <a:prstClr val="black"/>
              <a:schemeClr val="accent1">
                <a:tint val="45000"/>
                <a:satMod val="400000"/>
              </a:schemeClr>
            </a:duotone>
          </a:blip>
          <a:srcRect l="16205" t="55305" r="13576" b="10225"/>
          <a:stretch/>
        </p:blipFill>
        <p:spPr>
          <a:xfrm>
            <a:off x="1481738" y="3792849"/>
            <a:ext cx="6420865" cy="2363916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</p:pic>
    </p:spTree>
    <p:extLst>
      <p:ext uri="{BB962C8B-B14F-4D97-AF65-F5344CB8AC3E}">
        <p14:creationId xmlns:p14="http://schemas.microsoft.com/office/powerpoint/2010/main" val="1494286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8375"/>
            <a:ext cx="8229600" cy="1143000"/>
          </a:xfrm>
        </p:spPr>
        <p:txBody>
          <a:bodyPr>
            <a:normAutofit/>
          </a:bodyPr>
          <a:lstStyle/>
          <a:p>
            <a:r>
              <a:rPr lang="en-US" sz="6000" dirty="0" smtClean="0"/>
              <a:t>FXII/</a:t>
            </a:r>
            <a:r>
              <a:rPr lang="en-US" sz="6000" dirty="0" err="1" smtClean="0"/>
              <a:t>FXIIa</a:t>
            </a:r>
            <a:endParaRPr lang="en-US" sz="6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12339"/>
            <a:ext cx="8229600" cy="5545661"/>
          </a:xfrm>
        </p:spPr>
        <p:txBody>
          <a:bodyPr>
            <a:normAutofit/>
          </a:bodyPr>
          <a:lstStyle/>
          <a:p>
            <a:r>
              <a:rPr lang="en-US" dirty="0" smtClean="0"/>
              <a:t>Activated by</a:t>
            </a:r>
          </a:p>
          <a:p>
            <a:pPr lvl="1"/>
            <a:r>
              <a:rPr lang="en-US" dirty="0" err="1" smtClean="0"/>
              <a:t>Kallikrein</a:t>
            </a:r>
            <a:r>
              <a:rPr lang="en-US" dirty="0" smtClean="0"/>
              <a:t> </a:t>
            </a:r>
            <a:r>
              <a:rPr lang="en-US" dirty="0"/>
              <a:t>or plasmin </a:t>
            </a:r>
            <a:endParaRPr lang="en-US" dirty="0" smtClean="0"/>
          </a:p>
          <a:p>
            <a:pPr lvl="1"/>
            <a:r>
              <a:rPr lang="en-US" dirty="0" err="1" smtClean="0"/>
              <a:t>FXIIa</a:t>
            </a:r>
            <a:r>
              <a:rPr lang="en-US" dirty="0" smtClean="0"/>
              <a:t> when bound to negative charged membrane</a:t>
            </a:r>
          </a:p>
          <a:p>
            <a:r>
              <a:rPr lang="en-US" dirty="0" smtClean="0"/>
              <a:t>Acts upon</a:t>
            </a:r>
          </a:p>
          <a:p>
            <a:pPr lvl="1"/>
            <a:r>
              <a:rPr lang="en-US" dirty="0" err="1"/>
              <a:t>P</a:t>
            </a:r>
            <a:r>
              <a:rPr lang="en-US" dirty="0" err="1" smtClean="0"/>
              <a:t>rekallikrein</a:t>
            </a:r>
            <a:r>
              <a:rPr lang="en-US" dirty="0" smtClean="0"/>
              <a:t> </a:t>
            </a:r>
            <a:r>
              <a:rPr lang="en-US" dirty="0"/>
              <a:t>(PK</a:t>
            </a:r>
            <a:r>
              <a:rPr lang="en-US" dirty="0" smtClean="0"/>
              <a:t>)</a:t>
            </a:r>
            <a:endParaRPr lang="en-US" dirty="0"/>
          </a:p>
          <a:p>
            <a:pPr lvl="1"/>
            <a:r>
              <a:rPr lang="en-US" dirty="0" err="1" smtClean="0"/>
              <a:t>Kininogen</a:t>
            </a:r>
            <a:r>
              <a:rPr lang="en-US" dirty="0" smtClean="0"/>
              <a:t> </a:t>
            </a:r>
            <a:r>
              <a:rPr lang="en-US" dirty="0"/>
              <a:t>(HK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FXI</a:t>
            </a:r>
            <a:endParaRPr lang="en-US" dirty="0"/>
          </a:p>
          <a:p>
            <a:pPr lvl="1"/>
            <a:r>
              <a:rPr lang="en-US" dirty="0" smtClean="0"/>
              <a:t>Single </a:t>
            </a:r>
            <a:r>
              <a:rPr lang="en-US" dirty="0"/>
              <a:t>chain </a:t>
            </a:r>
            <a:r>
              <a:rPr lang="en-US" dirty="0" err="1"/>
              <a:t>urokinase</a:t>
            </a:r>
            <a:r>
              <a:rPr lang="en-US" dirty="0"/>
              <a:t> plasminogen </a:t>
            </a:r>
            <a:r>
              <a:rPr lang="en-US" dirty="0" smtClean="0"/>
              <a:t>activator </a:t>
            </a:r>
            <a:r>
              <a:rPr lang="en-US" dirty="0"/>
              <a:t>(</a:t>
            </a:r>
            <a:r>
              <a:rPr lang="en-US" dirty="0" err="1"/>
              <a:t>scuPA</a:t>
            </a:r>
            <a:r>
              <a:rPr lang="en-US" dirty="0" smtClean="0"/>
              <a:t>)</a:t>
            </a:r>
          </a:p>
          <a:p>
            <a:r>
              <a:rPr lang="en-US" dirty="0" smtClean="0"/>
              <a:t>Inhibited by</a:t>
            </a:r>
            <a:endParaRPr lang="en-US" dirty="0"/>
          </a:p>
          <a:p>
            <a:pPr lvl="1"/>
            <a:r>
              <a:rPr lang="en-US" dirty="0"/>
              <a:t>C1-inhibitor (C1-INH</a:t>
            </a:r>
            <a:r>
              <a:rPr lang="en-US" dirty="0" smtClean="0"/>
              <a:t>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4286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reeze">
  <a:themeElements>
    <a:clrScheme name="Breeze">
      <a:dk1>
        <a:sysClr val="windowText" lastClr="000000"/>
      </a:dk1>
      <a:lt1>
        <a:sysClr val="window" lastClr="FFFFFF"/>
      </a:lt1>
      <a:dk2>
        <a:srgbClr val="09213B"/>
      </a:dk2>
      <a:lt2>
        <a:srgbClr val="D5EDF4"/>
      </a:lt2>
      <a:accent1>
        <a:srgbClr val="2C7C9F"/>
      </a:accent1>
      <a:accent2>
        <a:srgbClr val="244A58"/>
      </a:accent2>
      <a:accent3>
        <a:srgbClr val="E2751D"/>
      </a:accent3>
      <a:accent4>
        <a:srgbClr val="FFB400"/>
      </a:accent4>
      <a:accent5>
        <a:srgbClr val="7EB606"/>
      </a:accent5>
      <a:accent6>
        <a:srgbClr val="C00000"/>
      </a:accent6>
      <a:hlink>
        <a:srgbClr val="7030A0"/>
      </a:hlink>
      <a:folHlink>
        <a:srgbClr val="00B0F0"/>
      </a:folHlink>
    </a:clrScheme>
    <a:fontScheme name="Breeze">
      <a:majorFont>
        <a:latin typeface="News Gothic MT"/>
        <a:ea typeface=""/>
        <a:cs typeface=""/>
        <a:font script="Jpan" typeface="ＭＳ Ｐゴシック"/>
        <a:font script="Hans" typeface="宋体"/>
        <a:font script="Hant" typeface="新細明體"/>
      </a:majorFont>
      <a:minorFont>
        <a:latin typeface="News Gothic MT"/>
        <a:ea typeface=""/>
        <a:cs typeface=""/>
        <a:font script="Jpan" typeface="ＭＳ Ｐゴシック"/>
        <a:font script="Hans" typeface="宋体"/>
        <a:font script="Hant" typeface="新細明體"/>
      </a:minorFont>
    </a:fontScheme>
    <a:fmtScheme name="Breeze">
      <a:fillStyleLst>
        <a:solidFill>
          <a:schemeClr val="phClr"/>
        </a:solidFill>
        <a:gradFill rotWithShape="1">
          <a:gsLst>
            <a:gs pos="31000">
              <a:schemeClr val="phClr">
                <a:tint val="100000"/>
                <a:shade val="100000"/>
                <a:satMod val="120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shade val="100000"/>
                <a:satMod val="120000"/>
              </a:schemeClr>
            </a:gs>
            <a:gs pos="69000">
              <a:schemeClr val="phClr">
                <a:tint val="80000"/>
                <a:shade val="100000"/>
                <a:satMod val="150000"/>
              </a:schemeClr>
            </a:gs>
            <a:gs pos="100000">
              <a:schemeClr val="phClr">
                <a:tint val="50000"/>
                <a:shade val="100000"/>
                <a:satMod val="15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dbl" algn="ctr">
          <a:solidFill>
            <a:schemeClr val="phClr"/>
          </a:solidFill>
          <a:prstDash val="solid"/>
        </a:ln>
        <a:ln w="31750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dist="25400" dir="5400000" sx="101000" sy="101000" rotWithShape="0">
              <a:srgbClr val="000000">
                <a:alpha val="40000"/>
              </a:srgbClr>
            </a:outerShdw>
          </a:effectLst>
        </a:effectStyle>
        <a:effectStyle>
          <a:effectLst>
            <a:innerShdw blurRad="127000" dist="25400" dir="13500000">
              <a:srgbClr val="C0C0C0">
                <a:alpha val="75000"/>
              </a:srgbClr>
            </a:innerShdw>
            <a:outerShdw blurRad="88900" dist="25400" dir="5400000" sx="102000" sy="102000" algn="ctr" rotWithShape="0">
              <a:srgbClr val="C0C0C0">
                <a:alpha val="40000"/>
              </a:srgbClr>
            </a:outerShdw>
          </a:effectLst>
          <a:scene3d>
            <a:camera prst="perspectiveLeft" fov="300000"/>
            <a:lightRig rig="soft" dir="l">
              <a:rot lat="0" lon="0" rev="4200000"/>
            </a:lightRig>
          </a:scene3d>
          <a:sp3d extrusionH="38100" prstMaterial="powder">
            <a:bevelT w="50800" h="88900" prst="convex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40000"/>
                <a:satMod val="400000"/>
              </a:schemeClr>
              <a:schemeClr val="phClr">
                <a:tint val="10000"/>
                <a:satMod val="200000"/>
              </a:schemeClr>
            </a:duotone>
          </a:blip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Breeze.thmx</Template>
  <TotalTime>1870</TotalTime>
  <Words>6892</Words>
  <Application>Microsoft Macintosh PowerPoint</Application>
  <PresentationFormat>On-screen Show (4:3)</PresentationFormat>
  <Paragraphs>975</Paragraphs>
  <Slides>65</Slides>
  <Notes>49</Notes>
  <HiddenSlides>4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65</vt:i4>
      </vt:variant>
    </vt:vector>
  </HeadingPairs>
  <TitlesOfParts>
    <vt:vector size="66" baseType="lpstr">
      <vt:lpstr>Breeze</vt:lpstr>
      <vt:lpstr>Coagulation</vt:lpstr>
      <vt:lpstr>Enzymatic complex</vt:lpstr>
      <vt:lpstr>Inhibitors</vt:lpstr>
      <vt:lpstr>Membrane-Surface Interactions</vt:lpstr>
      <vt:lpstr>Outline</vt:lpstr>
      <vt:lpstr>Extrinsic Pathway</vt:lpstr>
      <vt:lpstr>Intrinsic Pathway</vt:lpstr>
      <vt:lpstr>Common Pathway</vt:lpstr>
      <vt:lpstr>FXII/FXIIa</vt:lpstr>
      <vt:lpstr>Prekallikrein/Kallikrein</vt:lpstr>
      <vt:lpstr>Prekallikrein/Kallikrein</vt:lpstr>
      <vt:lpstr>Kininogen</vt:lpstr>
      <vt:lpstr>Tissue Factor</vt:lpstr>
      <vt:lpstr>Tissue Factor/TF-FVIIa</vt:lpstr>
      <vt:lpstr>PowerPoint Presentation</vt:lpstr>
      <vt:lpstr>FXI/FXIa</vt:lpstr>
      <vt:lpstr>FIX/FIXa</vt:lpstr>
      <vt:lpstr>FVIII/FVIIIa</vt:lpstr>
      <vt:lpstr>FVIII/FVIIIa</vt:lpstr>
      <vt:lpstr>PowerPoint Presentation</vt:lpstr>
      <vt:lpstr>FX/FXa</vt:lpstr>
      <vt:lpstr>FV/FVa</vt:lpstr>
      <vt:lpstr>PowerPoint Presentation</vt:lpstr>
      <vt:lpstr>Prothrombin/Thrombin</vt:lpstr>
      <vt:lpstr>Prothrombin/Thrombin</vt:lpstr>
      <vt:lpstr>Fibrinogen/Fibrin</vt:lpstr>
      <vt:lpstr>Fibrinogen/Fibrin</vt:lpstr>
      <vt:lpstr>Coagulation Inhibitors</vt:lpstr>
      <vt:lpstr>Tissue Factor Pathway Inhibitor</vt:lpstr>
      <vt:lpstr>PowerPoint Presentation</vt:lpstr>
      <vt:lpstr>C1-Inhibitor</vt:lpstr>
      <vt:lpstr>Thrombomodulin</vt:lpstr>
      <vt:lpstr>Antithrombin</vt:lpstr>
      <vt:lpstr>PowerPoint Presentation</vt:lpstr>
      <vt:lpstr>Protein S</vt:lpstr>
      <vt:lpstr>Endothelial Protein C Receptor</vt:lpstr>
      <vt:lpstr>Protein C</vt:lpstr>
      <vt:lpstr>PowerPoint Presentation</vt:lpstr>
      <vt:lpstr>Others</vt:lpstr>
      <vt:lpstr>Cells of Hemostasis</vt:lpstr>
      <vt:lpstr>TF bearing cells</vt:lpstr>
      <vt:lpstr>Procoagulant Response in Sepsis</vt:lpstr>
      <vt:lpstr>Microparticles</vt:lpstr>
      <vt:lpstr>Helmond SE et al.  Am J Vet Res 2013; 74:207-215</vt:lpstr>
      <vt:lpstr>Cell Surface Membranes</vt:lpstr>
      <vt:lpstr>Cell Surface Membranes</vt:lpstr>
      <vt:lpstr>PowerPoint Presentation</vt:lpstr>
      <vt:lpstr>Problems with the traditional approach</vt:lpstr>
      <vt:lpstr>Cell-based model - Initiation</vt:lpstr>
      <vt:lpstr>Initiation</vt:lpstr>
      <vt:lpstr>Cell-based model - Amplification</vt:lpstr>
      <vt:lpstr>Amplification</vt:lpstr>
      <vt:lpstr>Cell-based model - Propagation</vt:lpstr>
      <vt:lpstr>Propagation</vt:lpstr>
      <vt:lpstr>Fibrinolysis</vt:lpstr>
      <vt:lpstr>Plasminogen</vt:lpstr>
      <vt:lpstr>Plasminogen/Plasmin</vt:lpstr>
      <vt:lpstr>Plasminogen Activation</vt:lpstr>
      <vt:lpstr>Tissue type plasminogen activator (tPA)</vt:lpstr>
      <vt:lpstr>Urokinase Plasminogen Activator (uPA)</vt:lpstr>
      <vt:lpstr>Fibrinolysis Inhibition</vt:lpstr>
      <vt:lpstr>Plasminogen Activator Inhibitor 1</vt:lpstr>
      <vt:lpstr>α2-antiplasmin</vt:lpstr>
      <vt:lpstr>Thrombin Activatable Fibrinolysis Inhibitor</vt:lpstr>
      <vt:lpstr>Questions?</vt:lpstr>
    </vt:vector>
  </TitlesOfParts>
  <Company>Animal Medical Center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Coagulation Cascade</dc:title>
  <dc:creator>Joel Weltman</dc:creator>
  <cp:lastModifiedBy>Rob Goggs</cp:lastModifiedBy>
  <cp:revision>76</cp:revision>
  <dcterms:created xsi:type="dcterms:W3CDTF">2012-10-14T15:15:54Z</dcterms:created>
  <dcterms:modified xsi:type="dcterms:W3CDTF">2015-09-30T17:47:44Z</dcterms:modified>
</cp:coreProperties>
</file>