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257" r:id="rId3"/>
    <p:sldId id="258" r:id="rId4"/>
    <p:sldId id="269" r:id="rId5"/>
    <p:sldId id="259" r:id="rId6"/>
    <p:sldId id="264" r:id="rId7"/>
    <p:sldId id="276" r:id="rId8"/>
    <p:sldId id="262" r:id="rId9"/>
    <p:sldId id="287" r:id="rId10"/>
    <p:sldId id="263" r:id="rId11"/>
    <p:sldId id="288" r:id="rId12"/>
    <p:sldId id="292" r:id="rId13"/>
    <p:sldId id="275" r:id="rId14"/>
    <p:sldId id="291" r:id="rId15"/>
    <p:sldId id="270" r:id="rId16"/>
    <p:sldId id="271" r:id="rId17"/>
    <p:sldId id="272" r:id="rId18"/>
    <p:sldId id="273" r:id="rId19"/>
    <p:sldId id="290" r:id="rId20"/>
    <p:sldId id="274" r:id="rId21"/>
    <p:sldId id="289" r:id="rId22"/>
    <p:sldId id="307" r:id="rId23"/>
    <p:sldId id="308" r:id="rId24"/>
    <p:sldId id="309" r:id="rId25"/>
    <p:sldId id="310" r:id="rId26"/>
    <p:sldId id="311" r:id="rId27"/>
    <p:sldId id="312" r:id="rId28"/>
    <p:sldId id="268" r:id="rId29"/>
    <p:sldId id="265" r:id="rId30"/>
    <p:sldId id="266" r:id="rId31"/>
    <p:sldId id="278" r:id="rId32"/>
    <p:sldId id="267" r:id="rId33"/>
    <p:sldId id="277" r:id="rId34"/>
    <p:sldId id="279" r:id="rId35"/>
    <p:sldId id="280" r:id="rId36"/>
    <p:sldId id="281" r:id="rId37"/>
    <p:sldId id="295" r:id="rId38"/>
    <p:sldId id="282" r:id="rId39"/>
    <p:sldId id="284" r:id="rId40"/>
    <p:sldId id="285" r:id="rId41"/>
    <p:sldId id="286" r:id="rId42"/>
    <p:sldId id="294" r:id="rId43"/>
    <p:sldId id="293" r:id="rId44"/>
    <p:sldId id="313" r:id="rId45"/>
    <p:sldId id="314" r:id="rId46"/>
    <p:sldId id="315" r:id="rId47"/>
    <p:sldId id="316" r:id="rId48"/>
    <p:sldId id="322" r:id="rId49"/>
    <p:sldId id="317" r:id="rId50"/>
    <p:sldId id="318" r:id="rId51"/>
    <p:sldId id="319" r:id="rId52"/>
    <p:sldId id="320" r:id="rId53"/>
    <p:sldId id="321" r:id="rId54"/>
    <p:sldId id="323" r:id="rId55"/>
    <p:sldId id="300" r:id="rId56"/>
    <p:sldId id="301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A74"/>
    <a:srgbClr val="E1E3EB"/>
    <a:srgbClr val="FF8F8F"/>
    <a:srgbClr val="009E47"/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54" autoAdjust="0"/>
    <p:restoredTop sz="94664"/>
  </p:normalViewPr>
  <p:slideViewPr>
    <p:cSldViewPr snapToGrid="0">
      <p:cViewPr varScale="1">
        <p:scale>
          <a:sx n="90" d="100"/>
          <a:sy n="90" d="100"/>
        </p:scale>
        <p:origin x="82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A8B37-038D-43B8-8ED8-2963787E01E9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80389-CCBC-4E12-BD37-DFD6CB776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2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3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1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Stewart-Hamilton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85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60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7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PROPORTIONAL to Stroke Volume.</a:t>
            </a:r>
            <a:r>
              <a:rPr lang="en-US" baseline="0" dirty="0" smtClean="0"/>
              <a:t> Still need to calibrate for weight, height and 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0389-CCBC-4E12-BD37-DFD6CB776FEA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14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EA7E7C-EB11-4E02-A403-C982908FAA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E0E369-288A-47BE-8EEA-DCBB117D600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joelertola.com/tutorials/heart/img/heart.jpg" TargetMode="External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ZOUr8WOfxrc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Cardiac Output Monitoring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Daniel J. Fletcher, PhD, DVM, DACVECC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855105"/>
            <a:ext cx="3603812" cy="100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Indicator-Dilution Technique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Indicator injected as a bolus into the central circulation</a:t>
            </a:r>
          </a:p>
          <a:p>
            <a:r>
              <a:rPr lang="en-US" dirty="0" smtClean="0"/>
              <a:t>Concentration over time is measured downstream</a:t>
            </a:r>
          </a:p>
          <a:p>
            <a:r>
              <a:rPr lang="en-US" dirty="0" smtClean="0"/>
              <a:t>Most must get downstream before recirculation</a:t>
            </a:r>
          </a:p>
          <a:p>
            <a:r>
              <a:rPr lang="en-US" dirty="0" smtClean="0"/>
              <a:t>CO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/>
              <a:t> Dose / ∫C(t) </a:t>
            </a:r>
            <a:r>
              <a:rPr lang="en-US" dirty="0" err="1" smtClean="0"/>
              <a:t>dt</a:t>
            </a:r>
            <a:endParaRPr lang="en-US" dirty="0" smtClean="0"/>
          </a:p>
        </p:txBody>
      </p:sp>
      <p:pic>
        <p:nvPicPr>
          <p:cNvPr id="21506" name="Picture 2" descr="http://www.mfi.ku.dk/ppaulev/chapter12/images/12-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E2"/>
              </a:clrFrom>
              <a:clrTo>
                <a:srgbClr val="FFFEE2">
                  <a:alpha val="0"/>
                </a:srgbClr>
              </a:clrTo>
            </a:clrChange>
          </a:blip>
          <a:srcRect l="19439" t="5062" r="15024"/>
          <a:stretch>
            <a:fillRect/>
          </a:stretch>
        </p:blipFill>
        <p:spPr bwMode="auto">
          <a:xfrm>
            <a:off x="4473863" y="1885599"/>
            <a:ext cx="4544979" cy="4657082"/>
          </a:xfrm>
          <a:prstGeom prst="rect">
            <a:avLst/>
          </a:prstGeom>
          <a:noFill/>
        </p:spPr>
      </p:pic>
      <p:sp>
        <p:nvSpPr>
          <p:cNvPr id="7" name="Down Arrow 6"/>
          <p:cNvSpPr/>
          <p:nvPr/>
        </p:nvSpPr>
        <p:spPr>
          <a:xfrm rot="1621662">
            <a:off x="7507091" y="4242901"/>
            <a:ext cx="323912" cy="630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rot="20864713">
            <a:off x="-176496" y="-10401"/>
            <a:ext cx="8725466" cy="923330"/>
          </a:xfrm>
          <a:prstGeom prst="rect">
            <a:avLst/>
          </a:prstGeom>
          <a:noFill/>
          <a:effectLst>
            <a:glow rad="2159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Times New Roman"/>
                <a:cs typeface="Times New Roman"/>
              </a:rPr>
              <a:t>What is </a:t>
            </a:r>
            <a:r>
              <a:rPr lang="en-US" sz="5400" b="1" cap="none" spc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Times New Roman"/>
                <a:cs typeface="Times New Roman"/>
              </a:rPr>
              <a:t>this equation called?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Indicator-Dilution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indicators have been studied</a:t>
            </a:r>
          </a:p>
          <a:p>
            <a:pPr lvl="1"/>
            <a:r>
              <a:rPr lang="en-US" dirty="0" smtClean="0"/>
              <a:t>Saline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err="1" smtClean="0"/>
              <a:t>Indocyanine</a:t>
            </a:r>
            <a:r>
              <a:rPr lang="en-US" dirty="0" smtClean="0"/>
              <a:t> green</a:t>
            </a:r>
          </a:p>
          <a:p>
            <a:pPr lvl="1"/>
            <a:r>
              <a:rPr lang="en-US" dirty="0" smtClean="0"/>
              <a:t>Lithium chloride</a:t>
            </a:r>
          </a:p>
          <a:p>
            <a:r>
              <a:rPr lang="en-US" dirty="0" smtClean="0"/>
              <a:t>Must not be quickly removed from circulation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Indicator-Dilution Technique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Very accurate</a:t>
            </a:r>
          </a:p>
          <a:p>
            <a:pPr lvl="1"/>
            <a:r>
              <a:rPr lang="en-US" dirty="0" smtClean="0"/>
              <a:t>Considered gold standard clinically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Invasive</a:t>
            </a:r>
          </a:p>
          <a:p>
            <a:r>
              <a:rPr lang="en-US" dirty="0" smtClean="0"/>
              <a:t>Must be repeated to look for changes in CO over time</a:t>
            </a:r>
          </a:p>
          <a:p>
            <a:r>
              <a:rPr lang="en-US" dirty="0" err="1" smtClean="0"/>
              <a:t>Injectates</a:t>
            </a:r>
            <a:r>
              <a:rPr lang="en-US" dirty="0" smtClean="0"/>
              <a:t> can be toxic or accumulate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 Contour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51039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Requires arterial catheter</a:t>
            </a:r>
          </a:p>
          <a:p>
            <a:r>
              <a:rPr lang="en-US" dirty="0" smtClean="0"/>
              <a:t>Use arterial pressure waveforms to estimate SV</a:t>
            </a:r>
          </a:p>
          <a:p>
            <a:pPr lvl="1"/>
            <a:r>
              <a:rPr lang="en-US" dirty="0" smtClean="0"/>
              <a:t>AUC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/>
              <a:t> SV</a:t>
            </a:r>
          </a:p>
          <a:p>
            <a:pPr lvl="1"/>
            <a:r>
              <a:rPr lang="en-US" dirty="0" smtClean="0"/>
              <a:t>Conversion factor depends on arterial compliance</a:t>
            </a:r>
          </a:p>
          <a:p>
            <a:pPr lvl="1"/>
            <a:r>
              <a:rPr lang="en-US" dirty="0" smtClean="0"/>
              <a:t>Changes over time</a:t>
            </a:r>
          </a:p>
          <a:p>
            <a:pPr lvl="1"/>
            <a:r>
              <a:rPr lang="en-US" dirty="0" smtClean="0"/>
              <a:t>Can obtain beat to beat estimates</a:t>
            </a:r>
          </a:p>
          <a:p>
            <a:r>
              <a:rPr lang="en-US" dirty="0" smtClean="0"/>
              <a:t>Must be calibrated with indicator-dilution method</a:t>
            </a:r>
          </a:p>
          <a:p>
            <a:pPr lvl="1"/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94" t="42241" r="15948" b="23276"/>
          <a:stretch>
            <a:fillRect/>
          </a:stretch>
        </p:blipFill>
        <p:spPr bwMode="auto">
          <a:xfrm>
            <a:off x="599098" y="4288257"/>
            <a:ext cx="7866993" cy="252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 Contour Analysis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Detect beat to beat changes in CO</a:t>
            </a:r>
          </a:p>
          <a:p>
            <a:r>
              <a:rPr lang="en-US" dirty="0" smtClean="0"/>
              <a:t>Minimally invasive</a:t>
            </a:r>
          </a:p>
          <a:p>
            <a:pPr lvl="1"/>
            <a:r>
              <a:rPr lang="en-US" dirty="0" smtClean="0"/>
              <a:t>Peripheral arterial catheter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Requires calibration with an indicator-dilution method</a:t>
            </a:r>
          </a:p>
          <a:p>
            <a:r>
              <a:rPr lang="en-US" dirty="0" smtClean="0"/>
              <a:t>Changes in arterial compliance require re-calibration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uiExpand="1" build="p"/>
      <p:bldP spid="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Thoracic Electrical </a:t>
            </a:r>
            <a:r>
              <a:rPr lang="en-US" dirty="0" err="1" smtClean="0"/>
              <a:t>Bioimpedance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Two sets of electrodes</a:t>
            </a:r>
          </a:p>
          <a:p>
            <a:pPr lvl="1"/>
            <a:r>
              <a:rPr lang="en-US" dirty="0" smtClean="0"/>
              <a:t>Stimulating</a:t>
            </a:r>
          </a:p>
          <a:p>
            <a:pPr lvl="1"/>
            <a:r>
              <a:rPr lang="en-US" dirty="0" smtClean="0"/>
              <a:t>Recording</a:t>
            </a:r>
          </a:p>
          <a:p>
            <a:r>
              <a:rPr lang="en-US" dirty="0" smtClean="0"/>
              <a:t>Current applied to </a:t>
            </a:r>
            <a:r>
              <a:rPr lang="en-US" dirty="0" err="1" smtClean="0"/>
              <a:t>stim</a:t>
            </a:r>
            <a:endParaRPr lang="en-US" dirty="0" smtClean="0"/>
          </a:p>
          <a:p>
            <a:r>
              <a:rPr lang="en-US" dirty="0" smtClean="0"/>
              <a:t>Voltage recorded</a:t>
            </a:r>
          </a:p>
          <a:p>
            <a:r>
              <a:rPr lang="en-US" dirty="0" smtClean="0"/>
              <a:t>Impedance = Voltage / Current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218" t="47198" r="13200" b="22414"/>
          <a:stretch>
            <a:fillRect/>
          </a:stretch>
        </p:blipFill>
        <p:spPr bwMode="auto">
          <a:xfrm>
            <a:off x="4666613" y="2412136"/>
            <a:ext cx="4445876" cy="271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>
            <a:stCxn id="10" idx="1"/>
          </p:cNvCxnSpPr>
          <p:nvPr/>
        </p:nvCxnSpPr>
        <p:spPr>
          <a:xfrm rot="10800000" flipV="1">
            <a:off x="5533698" y="2083083"/>
            <a:ext cx="851327" cy="3605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85024" y="1844557"/>
            <a:ext cx="88357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</a:t>
            </a:r>
            <a:endParaRPr lang="en-US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>
            <a:off x="7268599" y="2083084"/>
            <a:ext cx="929470" cy="4866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7" idx="1"/>
          </p:cNvCxnSpPr>
          <p:nvPr/>
        </p:nvCxnSpPr>
        <p:spPr>
          <a:xfrm rot="10800000">
            <a:off x="5407573" y="4477407"/>
            <a:ext cx="972197" cy="80082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79769" y="5039702"/>
            <a:ext cx="88357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</a:t>
            </a:r>
            <a:endParaRPr lang="en-US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Straight Arrow Connector 17"/>
          <p:cNvCxnSpPr>
            <a:stCxn id="17" idx="3"/>
          </p:cNvCxnSpPr>
          <p:nvPr/>
        </p:nvCxnSpPr>
        <p:spPr>
          <a:xfrm flipV="1">
            <a:off x="7263344" y="4650828"/>
            <a:ext cx="1045084" cy="6274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2" idx="1"/>
          </p:cNvCxnSpPr>
          <p:nvPr/>
        </p:nvCxnSpPr>
        <p:spPr>
          <a:xfrm rot="10800000">
            <a:off x="5580993" y="2743201"/>
            <a:ext cx="641114" cy="91351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22107" y="2596024"/>
            <a:ext cx="125374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</a:t>
            </a:r>
            <a:endParaRPr lang="en-US" sz="2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>
            <a:off x="7475848" y="2834551"/>
            <a:ext cx="674924" cy="6630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3"/>
          </p:cNvCxnSpPr>
          <p:nvPr/>
        </p:nvCxnSpPr>
        <p:spPr>
          <a:xfrm>
            <a:off x="7475848" y="2834551"/>
            <a:ext cx="895642" cy="143790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2" idx="1"/>
          </p:cNvCxnSpPr>
          <p:nvPr/>
        </p:nvCxnSpPr>
        <p:spPr>
          <a:xfrm rot="10800000" flipV="1">
            <a:off x="5360277" y="2834550"/>
            <a:ext cx="861831" cy="1217187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0" grpId="0"/>
      <p:bldP spid="17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Thoracic Electrical </a:t>
            </a:r>
            <a:r>
              <a:rPr lang="en-US" dirty="0" err="1" smtClean="0"/>
              <a:t>Bioimpedance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038600" cy="49379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TEB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/>
              <a:t> 1 / Thoracic Fluid Content (TFC)</a:t>
            </a:r>
          </a:p>
          <a:p>
            <a:pPr lvl="1"/>
            <a:r>
              <a:rPr lang="en-US" dirty="0" smtClean="0"/>
              <a:t>Impedance of fluid &lt; air</a:t>
            </a:r>
          </a:p>
          <a:p>
            <a:pPr lvl="1"/>
            <a:r>
              <a:rPr lang="en-US" dirty="0" smtClean="0"/>
              <a:t>Also affected by velocity and direction of RBCs</a:t>
            </a:r>
          </a:p>
          <a:p>
            <a:r>
              <a:rPr lang="en-US" dirty="0" smtClean="0"/>
              <a:t>TEB Changes Due To</a:t>
            </a:r>
          </a:p>
          <a:p>
            <a:pPr lvl="1"/>
            <a:r>
              <a:rPr lang="en-US" dirty="0" smtClean="0"/>
              <a:t> Static changes in IFV (e.g. edema)</a:t>
            </a:r>
          </a:p>
          <a:p>
            <a:pPr lvl="1"/>
            <a:r>
              <a:rPr lang="en-US" dirty="0" smtClean="0"/>
              <a:t>Tidal changes in IFV due to respiration</a:t>
            </a:r>
          </a:p>
          <a:p>
            <a:pPr lvl="1"/>
            <a:r>
              <a:rPr lang="en-US" dirty="0" smtClean="0"/>
              <a:t>Volume and velocity changes in blood in the aorta</a:t>
            </a:r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30110" y="2137232"/>
            <a:ext cx="4713890" cy="347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Thoracic Electrical </a:t>
            </a:r>
            <a:r>
              <a:rPr lang="en-US" dirty="0" err="1" smtClean="0"/>
              <a:t>Bioimpedance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038600" cy="4937915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Isovolumic</a:t>
            </a:r>
            <a:r>
              <a:rPr lang="en-US" dirty="0" smtClean="0"/>
              <a:t> Contraction</a:t>
            </a:r>
          </a:p>
          <a:p>
            <a:pPr lvl="1"/>
            <a:r>
              <a:rPr lang="en-US" dirty="0" smtClean="0"/>
              <a:t>Little change in TEB</a:t>
            </a:r>
          </a:p>
          <a:p>
            <a:r>
              <a:rPr lang="en-US" dirty="0" smtClean="0"/>
              <a:t>Ejection Phase</a:t>
            </a:r>
          </a:p>
          <a:p>
            <a:pPr lvl="1"/>
            <a:r>
              <a:rPr lang="en-US" dirty="0" smtClean="0"/>
              <a:t>Starts at opening of aortic valve</a:t>
            </a:r>
          </a:p>
          <a:p>
            <a:pPr lvl="1"/>
            <a:r>
              <a:rPr lang="en-US" dirty="0" smtClean="0"/>
              <a:t>Rapid rise in fluid content (distention of aorta)</a:t>
            </a:r>
          </a:p>
          <a:p>
            <a:pPr lvl="1"/>
            <a:r>
              <a:rPr lang="en-US" dirty="0" smtClean="0"/>
              <a:t>Alignment and acceleration of RBCs</a:t>
            </a:r>
          </a:p>
          <a:p>
            <a:r>
              <a:rPr lang="en-US" dirty="0" smtClean="0"/>
              <a:t>Peak of </a:t>
            </a:r>
            <a:r>
              <a:rPr lang="en-US" dirty="0" err="1" smtClean="0"/>
              <a:t>dTFC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= aortic peak blood flow</a:t>
            </a:r>
          </a:p>
          <a:p>
            <a:pPr lvl="1"/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/>
              <a:t> contractility</a:t>
            </a:r>
            <a:endParaRPr lang="en-US" dirty="0"/>
          </a:p>
        </p:txBody>
      </p:sp>
      <p:pic>
        <p:nvPicPr>
          <p:cNvPr id="27650" name="Picture 2" descr="http://www.hemosapiens.com/ecgteb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91360" y="1982107"/>
            <a:ext cx="3386366" cy="41979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83946" y="2648602"/>
            <a:ext cx="8111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ECG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2478" y="3731165"/>
            <a:ext cx="7776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TFC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2499" y="5150064"/>
            <a:ext cx="14076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dTFC</a:t>
            </a:r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6827" y="6148540"/>
            <a:ext cx="1381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Isovolumic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Contraction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10829" y="6132839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Ejection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6200000" flipV="1">
            <a:off x="6810704" y="5975131"/>
            <a:ext cx="378372" cy="630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6056586" y="5951485"/>
            <a:ext cx="415159" cy="1681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Thoracic Electrical </a:t>
            </a:r>
            <a:r>
              <a:rPr lang="en-US" smtClean="0"/>
              <a:t>Bioimpedance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193628" cy="4937915"/>
          </a:xfrm>
        </p:spPr>
        <p:txBody>
          <a:bodyPr>
            <a:normAutofit/>
          </a:bodyPr>
          <a:lstStyle/>
          <a:p>
            <a:r>
              <a:rPr lang="en-US" dirty="0" smtClean="0"/>
              <a:t>Stroke volume depends on</a:t>
            </a:r>
          </a:p>
          <a:p>
            <a:pPr lvl="1"/>
            <a:r>
              <a:rPr lang="en-US" dirty="0" smtClean="0"/>
              <a:t>Body size</a:t>
            </a:r>
          </a:p>
          <a:p>
            <a:pPr lvl="1"/>
            <a:r>
              <a:rPr lang="en-US" dirty="0" smtClean="0"/>
              <a:t>Duration of delivery of blood into aorta (VET)</a:t>
            </a:r>
          </a:p>
          <a:p>
            <a:pPr lvl="1"/>
            <a:r>
              <a:rPr lang="en-US" dirty="0" smtClean="0"/>
              <a:t>Peak aortic blood flow (</a:t>
            </a:r>
            <a:r>
              <a:rPr lang="en-US" dirty="0" err="1" smtClean="0"/>
              <a:t>dZ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)</a:t>
            </a:r>
            <a:r>
              <a:rPr lang="en-US" baseline="-25000" dirty="0" smtClean="0"/>
              <a:t>max</a:t>
            </a:r>
          </a:p>
          <a:p>
            <a:r>
              <a:rPr lang="en-US" dirty="0" smtClean="0"/>
              <a:t>CO = SV * HR</a:t>
            </a:r>
            <a:endParaRPr lang="en-US" dirty="0"/>
          </a:p>
        </p:txBody>
      </p:sp>
      <p:pic>
        <p:nvPicPr>
          <p:cNvPr id="27650" name="Picture 2" descr="http://www.hemosapiens.com/ecgteb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91360" y="1982107"/>
            <a:ext cx="3386366" cy="41979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83946" y="2648602"/>
            <a:ext cx="8111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ECG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2478" y="3731165"/>
            <a:ext cx="7776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TFC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2499" y="5150064"/>
            <a:ext cx="14076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dTFC</a:t>
            </a:r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val 13"/>
          <p:cNvSpPr/>
          <p:nvPr/>
        </p:nvSpPr>
        <p:spPr>
          <a:xfrm>
            <a:off x="6637281" y="5517930"/>
            <a:ext cx="551793" cy="3468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6653048" y="4319752"/>
            <a:ext cx="677918" cy="18918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Thoracic Electrical </a:t>
            </a:r>
            <a:r>
              <a:rPr lang="en-US" dirty="0" err="1" smtClean="0"/>
              <a:t>Biompedance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Non-invasive</a:t>
            </a:r>
          </a:p>
          <a:p>
            <a:r>
              <a:rPr lang="en-US" dirty="0" smtClean="0"/>
              <a:t>Can evaluate beat-to-beat changes in CO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Early reports in dogs question accuracy</a:t>
            </a:r>
          </a:p>
          <a:p>
            <a:pPr lvl="1"/>
            <a:r>
              <a:rPr lang="en-US" dirty="0" smtClean="0"/>
              <a:t>Conversion factors not well studied</a:t>
            </a:r>
          </a:p>
          <a:p>
            <a:r>
              <a:rPr lang="en-US" dirty="0" smtClean="0"/>
              <a:t>Equipment not widely available</a:t>
            </a:r>
          </a:p>
          <a:p>
            <a:r>
              <a:rPr lang="en-US" dirty="0" smtClean="0"/>
              <a:t>Susceptible to motion artifact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uiExpand="1" build="p"/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6660"/>
            <a:ext cx="8229600" cy="1143000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0420"/>
            <a:ext cx="8229600" cy="524758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Determinants of CO</a:t>
            </a:r>
          </a:p>
          <a:p>
            <a:r>
              <a:rPr lang="en-US" dirty="0" smtClean="0"/>
              <a:t>Methods for Measuring CO</a:t>
            </a:r>
          </a:p>
          <a:p>
            <a:pPr lvl="1"/>
            <a:r>
              <a:rPr lang="en-US" dirty="0" err="1" smtClean="0"/>
              <a:t>Fick</a:t>
            </a:r>
            <a:r>
              <a:rPr lang="en-US" dirty="0" smtClean="0"/>
              <a:t> Principle</a:t>
            </a:r>
          </a:p>
          <a:p>
            <a:pPr lvl="1"/>
            <a:r>
              <a:rPr lang="en-US" dirty="0" smtClean="0"/>
              <a:t>Indicator Dilution</a:t>
            </a:r>
          </a:p>
          <a:p>
            <a:pPr lvl="1"/>
            <a:r>
              <a:rPr lang="en-US" dirty="0" smtClean="0"/>
              <a:t>Pulse Contour Analysis</a:t>
            </a:r>
          </a:p>
          <a:p>
            <a:pPr lvl="1"/>
            <a:r>
              <a:rPr lang="en-US" dirty="0" smtClean="0"/>
              <a:t>Thoracic Electrical </a:t>
            </a:r>
            <a:r>
              <a:rPr lang="en-US" dirty="0" err="1" smtClean="0"/>
              <a:t>Bioimpedance</a:t>
            </a:r>
            <a:r>
              <a:rPr lang="en-US" dirty="0" smtClean="0"/>
              <a:t> (TEB)</a:t>
            </a:r>
          </a:p>
          <a:p>
            <a:pPr lvl="1"/>
            <a:r>
              <a:rPr lang="en-US" dirty="0" smtClean="0"/>
              <a:t>Echocardiography</a:t>
            </a:r>
          </a:p>
          <a:p>
            <a:r>
              <a:rPr lang="en-US" dirty="0" smtClean="0"/>
              <a:t>Current Devices</a:t>
            </a:r>
          </a:p>
          <a:p>
            <a:pPr lvl="1"/>
            <a:r>
              <a:rPr lang="en-US" dirty="0"/>
              <a:t>Fick: NICO</a:t>
            </a:r>
          </a:p>
          <a:p>
            <a:pPr lvl="1"/>
            <a:r>
              <a:rPr lang="en-US" dirty="0" smtClean="0"/>
              <a:t>Indicator Dilution</a:t>
            </a:r>
          </a:p>
          <a:p>
            <a:pPr lvl="2"/>
            <a:r>
              <a:rPr lang="en-US" dirty="0" smtClean="0"/>
              <a:t>Swan-Ganz (PA) Catheter</a:t>
            </a:r>
          </a:p>
          <a:p>
            <a:pPr lvl="2"/>
            <a:r>
              <a:rPr lang="en-US" dirty="0" err="1" smtClean="0"/>
              <a:t>PiCCO</a:t>
            </a:r>
            <a:r>
              <a:rPr lang="en-US" dirty="0" smtClean="0"/>
              <a:t> (plus Pulse Contour Analysis)</a:t>
            </a:r>
          </a:p>
          <a:p>
            <a:pPr lvl="2"/>
            <a:r>
              <a:rPr lang="en-US" dirty="0" err="1" smtClean="0"/>
              <a:t>LiDCO</a:t>
            </a:r>
            <a:r>
              <a:rPr lang="en-US" dirty="0" smtClean="0"/>
              <a:t> (plus Pulse Contour Analysis)</a:t>
            </a:r>
          </a:p>
          <a:p>
            <a:pPr lvl="2"/>
            <a:r>
              <a:rPr lang="en-US" dirty="0" err="1" smtClean="0"/>
              <a:t>COStatus</a:t>
            </a:r>
            <a:r>
              <a:rPr lang="en-US" dirty="0" smtClean="0"/>
              <a:t> (Ultrasound velocity dilution!)</a:t>
            </a:r>
          </a:p>
          <a:p>
            <a:pPr lvl="1"/>
            <a:r>
              <a:rPr lang="en-US" dirty="0" smtClean="0"/>
              <a:t>Doppler Ultrasound: </a:t>
            </a:r>
            <a:r>
              <a:rPr lang="en-US" dirty="0" err="1" smtClean="0"/>
              <a:t>COStatus</a:t>
            </a:r>
            <a:endParaRPr lang="en-US" dirty="0" smtClean="0"/>
          </a:p>
          <a:p>
            <a:pPr lvl="1"/>
            <a:r>
              <a:rPr lang="en-US" dirty="0" smtClean="0"/>
              <a:t>TEB: Cheetah Starling SV</a:t>
            </a:r>
          </a:p>
        </p:txBody>
      </p:sp>
      <p:pic>
        <p:nvPicPr>
          <p:cNvPr id="2050" name="Picture 2" descr="http://www.joelertola.com/tutorials/heart/img/heart_me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1983" y="706819"/>
            <a:ext cx="2425883" cy="36602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Volumetric</a:t>
            </a:r>
          </a:p>
          <a:p>
            <a:pPr lvl="1"/>
            <a:r>
              <a:rPr lang="en-US" dirty="0" smtClean="0"/>
              <a:t>Measure LV volume at </a:t>
            </a:r>
            <a:br>
              <a:rPr lang="en-US" dirty="0" smtClean="0"/>
            </a:br>
            <a:r>
              <a:rPr lang="en-US" dirty="0" smtClean="0"/>
              <a:t>end diastole and end systole</a:t>
            </a:r>
          </a:p>
          <a:p>
            <a:pPr lvl="1"/>
            <a:r>
              <a:rPr lang="en-US" dirty="0" smtClean="0"/>
              <a:t>SV = </a:t>
            </a:r>
            <a:r>
              <a:rPr lang="en-US" dirty="0" err="1" smtClean="0"/>
              <a:t>LVV</a:t>
            </a:r>
            <a:r>
              <a:rPr lang="en-US" baseline="-25000" dirty="0" err="1" smtClean="0"/>
              <a:t>ed</a:t>
            </a:r>
            <a:r>
              <a:rPr lang="en-US" dirty="0" smtClean="0"/>
              <a:t> – </a:t>
            </a:r>
            <a:r>
              <a:rPr lang="en-US" dirty="0" err="1" smtClean="0"/>
              <a:t>LVV</a:t>
            </a:r>
            <a:r>
              <a:rPr lang="en-US" baseline="-25000" dirty="0" err="1" smtClean="0"/>
              <a:t>es</a:t>
            </a:r>
            <a:endParaRPr lang="en-US" baseline="-25000" dirty="0" smtClean="0"/>
          </a:p>
          <a:p>
            <a:pPr lvl="1"/>
            <a:r>
              <a:rPr lang="en-US" dirty="0" smtClean="0"/>
              <a:t>CO = SV * HR</a:t>
            </a:r>
          </a:p>
          <a:p>
            <a:r>
              <a:rPr lang="en-US" dirty="0" smtClean="0"/>
              <a:t>Doppler</a:t>
            </a:r>
          </a:p>
          <a:p>
            <a:pPr lvl="1"/>
            <a:r>
              <a:rPr lang="en-US" dirty="0" smtClean="0"/>
              <a:t>Measure LVOT velocity</a:t>
            </a:r>
            <a:br>
              <a:rPr lang="en-US" dirty="0" smtClean="0"/>
            </a:br>
            <a:r>
              <a:rPr lang="en-US" dirty="0" smtClean="0"/>
              <a:t>proximal to aortic valve</a:t>
            </a:r>
          </a:p>
          <a:p>
            <a:pPr lvl="1"/>
            <a:r>
              <a:rPr lang="en-US" dirty="0" smtClean="0"/>
              <a:t>Calculate Time-Velocity Integral (TVI) over ejection</a:t>
            </a:r>
          </a:p>
          <a:p>
            <a:pPr lvl="1"/>
            <a:r>
              <a:rPr lang="en-US" dirty="0" smtClean="0"/>
              <a:t>Measure diameter of LVOT at that level</a:t>
            </a:r>
          </a:p>
          <a:p>
            <a:pPr lvl="1"/>
            <a:r>
              <a:rPr lang="en-US" dirty="0" smtClean="0"/>
              <a:t>CO =  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en-US" dirty="0" smtClean="0"/>
              <a:t>(D/2)</a:t>
            </a:r>
            <a:r>
              <a:rPr lang="en-US" baseline="30000" dirty="0" smtClean="0"/>
              <a:t>2</a:t>
            </a:r>
            <a:r>
              <a:rPr lang="en-US" dirty="0" smtClean="0"/>
              <a:t> * TVI</a:t>
            </a:r>
          </a:p>
        </p:txBody>
      </p:sp>
      <p:pic>
        <p:nvPicPr>
          <p:cNvPr id="33796" name="Picture 4" descr="http://www.tomtec.de/images/b_1144_04.gif"/>
          <p:cNvPicPr>
            <a:picLocks noChangeAspect="1" noChangeArrowheads="1"/>
          </p:cNvPicPr>
          <p:nvPr/>
        </p:nvPicPr>
        <p:blipFill>
          <a:blip r:embed="rId3" cstate="print"/>
          <a:srcRect l="7753" b="48663"/>
          <a:stretch>
            <a:fillRect/>
          </a:stretch>
        </p:blipFill>
        <p:spPr bwMode="auto">
          <a:xfrm>
            <a:off x="5188047" y="898793"/>
            <a:ext cx="3892889" cy="2049359"/>
          </a:xfrm>
          <a:prstGeom prst="rect">
            <a:avLst/>
          </a:prstGeom>
          <a:noFill/>
        </p:spPr>
      </p:pic>
      <p:pic>
        <p:nvPicPr>
          <p:cNvPr id="33798" name="Picture 6" descr="http://www.medscape.com/content/2003/00/45/63/456336/art-ajgc456336.fig3.jpg"/>
          <p:cNvPicPr>
            <a:picLocks noChangeAspect="1" noChangeArrowheads="1"/>
          </p:cNvPicPr>
          <p:nvPr/>
        </p:nvPicPr>
        <p:blipFill>
          <a:blip r:embed="rId4" cstate="print"/>
          <a:srcRect t="10729" b="36668"/>
          <a:stretch>
            <a:fillRect/>
          </a:stretch>
        </p:blipFill>
        <p:spPr bwMode="auto">
          <a:xfrm>
            <a:off x="4575912" y="3090031"/>
            <a:ext cx="4520790" cy="1954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Echocardiography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Non-invasive</a:t>
            </a:r>
          </a:p>
          <a:p>
            <a:pPr lvl="1"/>
            <a:r>
              <a:rPr lang="en-US" dirty="0" smtClean="0"/>
              <a:t>No catheterization</a:t>
            </a:r>
          </a:p>
          <a:p>
            <a:pPr lvl="1"/>
            <a:r>
              <a:rPr lang="en-US" dirty="0" smtClean="0"/>
              <a:t>No exogenous indicators</a:t>
            </a:r>
          </a:p>
          <a:p>
            <a:r>
              <a:rPr lang="en-US" dirty="0" smtClean="0"/>
              <a:t>Can also evaluate other aspects of cardiac function</a:t>
            </a:r>
          </a:p>
          <a:p>
            <a:r>
              <a:rPr lang="en-US" dirty="0" smtClean="0"/>
              <a:t>Can evaluate for structural heart disease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4343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Requires estimation of ventricular shape</a:t>
            </a:r>
          </a:p>
          <a:p>
            <a:pPr lvl="1"/>
            <a:r>
              <a:rPr lang="en-US" dirty="0" smtClean="0"/>
              <a:t>3d extrapolation from 2d images</a:t>
            </a:r>
          </a:p>
          <a:p>
            <a:pPr lvl="1"/>
            <a:r>
              <a:rPr lang="en-US" dirty="0" smtClean="0"/>
              <a:t>Small error in volume estimate can result in clinically significant error in CO estimate</a:t>
            </a:r>
          </a:p>
          <a:p>
            <a:r>
              <a:rPr lang="en-US" dirty="0" err="1" smtClean="0"/>
              <a:t>Transesophageal</a:t>
            </a:r>
            <a:r>
              <a:rPr lang="en-US" dirty="0" smtClean="0"/>
              <a:t> echo often required for accurate calculations</a:t>
            </a:r>
          </a:p>
          <a:p>
            <a:r>
              <a:rPr lang="en-US" dirty="0" smtClean="0"/>
              <a:t>Requires skilled operator and sophisticated software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uiExpand="1" build="p"/>
      <p:bldP spid="6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Commerical</a:t>
            </a:r>
            <a:r>
              <a:rPr lang="en-US" dirty="0" smtClean="0"/>
              <a:t> </a:t>
            </a:r>
            <a:r>
              <a:rPr dirty="0" smtClean="0"/>
              <a:t>Devices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Modified Fick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6897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Fick</a:t>
            </a:r>
            <a:r>
              <a:rPr lang="en-US" dirty="0" smtClean="0"/>
              <a:t> Principle</a:t>
            </a:r>
          </a:p>
          <a:p>
            <a:pPr lvl="1"/>
            <a:r>
              <a:rPr lang="en-US" dirty="0" smtClean="0"/>
              <a:t>Uses CO2 clearance in the lungs rather than O2 uptake</a:t>
            </a:r>
          </a:p>
          <a:p>
            <a:pPr lvl="1"/>
            <a:r>
              <a:rPr lang="en-US" dirty="0" smtClean="0"/>
              <a:t>Uses partial CO2 </a:t>
            </a:r>
            <a:r>
              <a:rPr lang="en-US" dirty="0" err="1" smtClean="0"/>
              <a:t>rebreathing</a:t>
            </a:r>
            <a:endParaRPr lang="en-US" dirty="0" smtClean="0"/>
          </a:p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Arterial catheter</a:t>
            </a:r>
          </a:p>
          <a:p>
            <a:pPr lvl="1"/>
            <a:r>
              <a:rPr lang="en-US" dirty="0" smtClean="0"/>
              <a:t>Patients must be </a:t>
            </a:r>
            <a:r>
              <a:rPr lang="en-US" dirty="0" err="1" smtClean="0"/>
              <a:t>intubated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1202" name="Picture 2" descr="NICO® Cardiopulmonary Management Syste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12114" t="26198" b="27648"/>
          <a:stretch>
            <a:fillRect/>
          </a:stretch>
        </p:blipFill>
        <p:spPr bwMode="auto">
          <a:xfrm>
            <a:off x="6438900" y="666750"/>
            <a:ext cx="2628900" cy="177165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5752040" y="2622170"/>
            <a:ext cx="2987852" cy="1224718"/>
            <a:chOff x="5999690" y="2850770"/>
            <a:chExt cx="2987852" cy="1224718"/>
          </a:xfrm>
        </p:grpSpPr>
        <p:sp>
          <p:nvSpPr>
            <p:cNvPr id="5" name="TextBox 4"/>
            <p:cNvSpPr txBox="1"/>
            <p:nvPr/>
          </p:nvSpPr>
          <p:spPr>
            <a:xfrm>
              <a:off x="5999690" y="3280737"/>
              <a:ext cx="84830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Q =</a:t>
              </a:r>
              <a:endParaRPr lang="en-US" sz="3200" b="1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236782" y="3119643"/>
              <a:ext cx="11921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VCO2 </a:t>
              </a:r>
              <a:endParaRPr lang="en-US" sz="2800" b="1" baseline="-25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722563" y="3552268"/>
              <a:ext cx="226497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Cv</a:t>
              </a:r>
              <a:r>
                <a:rPr lang="en-US" sz="2800" b="1" baseline="-25000" dirty="0" smtClean="0"/>
                <a:t>CO2</a:t>
              </a:r>
              <a:r>
                <a:rPr lang="en-US" sz="2800" b="1" dirty="0" smtClean="0"/>
                <a:t> - Ca</a:t>
              </a:r>
              <a:r>
                <a:rPr lang="en-US" sz="2800" b="1" baseline="-25000" dirty="0" smtClean="0"/>
                <a:t>CO2</a:t>
              </a:r>
              <a:endParaRPr lang="en-US" sz="2800" b="1" baseline="-25000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6840943" y="3606642"/>
              <a:ext cx="1907618" cy="29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330498" y="285077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412793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 - 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CO2</a:t>
            </a:r>
            <a:r>
              <a:rPr lang="en-US" dirty="0" smtClean="0"/>
              <a:t> = Difference between inspired and expired CO2</a:t>
            </a:r>
          </a:p>
          <a:p>
            <a:r>
              <a:rPr lang="en-US" dirty="0" smtClean="0"/>
              <a:t>Ca</a:t>
            </a:r>
            <a:r>
              <a:rPr lang="en-US" baseline="-25000" dirty="0" smtClean="0"/>
              <a:t>CO2</a:t>
            </a:r>
            <a:r>
              <a:rPr lang="en-US" dirty="0" smtClean="0"/>
              <a:t> estimated by ETCO2 after calibration with ABG</a:t>
            </a:r>
          </a:p>
          <a:p>
            <a:r>
              <a:rPr lang="en-US" dirty="0" smtClean="0"/>
              <a:t>Cv</a:t>
            </a:r>
            <a:r>
              <a:rPr lang="en-US" baseline="-25000" dirty="0" smtClean="0"/>
              <a:t>CO2</a:t>
            </a:r>
            <a:r>
              <a:rPr lang="en-US" dirty="0" smtClean="0"/>
              <a:t> more difficult</a:t>
            </a:r>
          </a:p>
          <a:p>
            <a:pPr lvl="1"/>
            <a:r>
              <a:rPr lang="en-US" dirty="0" smtClean="0"/>
              <a:t>Would require PA </a:t>
            </a:r>
            <a:r>
              <a:rPr lang="en-US" dirty="0" err="1" smtClean="0"/>
              <a:t>cath</a:t>
            </a:r>
            <a:endParaRPr lang="en-US" dirty="0" smtClean="0"/>
          </a:p>
          <a:p>
            <a:pPr lvl="1"/>
            <a:r>
              <a:rPr lang="en-US" dirty="0" smtClean="0"/>
              <a:t>Can be eliminated using CO2 </a:t>
            </a:r>
            <a:r>
              <a:rPr lang="en-US" dirty="0" err="1" smtClean="0"/>
              <a:t>rebreathing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767806" y="2637936"/>
            <a:ext cx="2987852" cy="1224718"/>
            <a:chOff x="5999690" y="2850770"/>
            <a:chExt cx="2987852" cy="1224718"/>
          </a:xfrm>
        </p:grpSpPr>
        <p:sp>
          <p:nvSpPr>
            <p:cNvPr id="5" name="TextBox 4"/>
            <p:cNvSpPr txBox="1"/>
            <p:nvPr/>
          </p:nvSpPr>
          <p:spPr>
            <a:xfrm>
              <a:off x="5999690" y="3280737"/>
              <a:ext cx="84830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Q =</a:t>
              </a:r>
              <a:endParaRPr lang="en-US" sz="3200" b="1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236782" y="3119643"/>
              <a:ext cx="95898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V</a:t>
              </a:r>
              <a:r>
                <a:rPr lang="en-US" sz="2800" b="1" baseline="-25000" dirty="0" smtClean="0"/>
                <a:t>CO2</a:t>
              </a:r>
              <a:r>
                <a:rPr lang="en-US" sz="2800" b="1" dirty="0" smtClean="0"/>
                <a:t> </a:t>
              </a:r>
              <a:endParaRPr lang="en-US" sz="2800" b="1" baseline="-25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722563" y="3552268"/>
              <a:ext cx="226497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Cv</a:t>
              </a:r>
              <a:r>
                <a:rPr lang="en-US" sz="2800" b="1" baseline="-25000" dirty="0" smtClean="0"/>
                <a:t>CO2</a:t>
              </a:r>
              <a:r>
                <a:rPr lang="en-US" sz="2800" b="1" dirty="0" smtClean="0"/>
                <a:t> - Ca</a:t>
              </a:r>
              <a:r>
                <a:rPr lang="en-US" sz="2800" b="1" baseline="-25000" dirty="0" smtClean="0"/>
                <a:t>CO2</a:t>
              </a:r>
              <a:endParaRPr lang="en-US" sz="2800" b="1" baseline="-25000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6840943" y="3606642"/>
              <a:ext cx="1907618" cy="29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330498" y="285077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40987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 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CO does not change with </a:t>
            </a:r>
            <a:r>
              <a:rPr lang="en-US" dirty="0" err="1" smtClean="0"/>
              <a:t>rebreathing</a:t>
            </a:r>
            <a:endParaRPr lang="en-US" dirty="0" smtClean="0"/>
          </a:p>
          <a:p>
            <a:r>
              <a:rPr lang="en-US" dirty="0" smtClean="0"/>
              <a:t>Law of ratios</a:t>
            </a:r>
          </a:p>
          <a:p>
            <a:r>
              <a:rPr lang="en-US" dirty="0" smtClean="0"/>
              <a:t>Assume Cv</a:t>
            </a:r>
            <a:r>
              <a:rPr lang="en-US" baseline="-25000" dirty="0" smtClean="0"/>
              <a:t>CO2</a:t>
            </a:r>
            <a:r>
              <a:rPr lang="en-US" dirty="0" smtClean="0"/>
              <a:t> is equal in both conditions due to large CO2 body stores and slow time constant of stores relative to </a:t>
            </a:r>
            <a:r>
              <a:rPr lang="en-US" dirty="0" err="1" smtClean="0"/>
              <a:t>rebreathing</a:t>
            </a:r>
            <a:r>
              <a:rPr lang="en-US" dirty="0" smtClean="0"/>
              <a:t> time.</a:t>
            </a:r>
          </a:p>
          <a:p>
            <a:r>
              <a:rPr lang="en-US" dirty="0" smtClean="0"/>
              <a:t>S = slope of CO2 dissociation curve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0808" y="4773617"/>
            <a:ext cx="848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Q =</a:t>
            </a:r>
            <a:endParaRPr lang="en-US" sz="3200" b="1" baseline="-25000" dirty="0"/>
          </a:p>
        </p:txBody>
      </p:sp>
      <p:grpSp>
        <p:nvGrpSpPr>
          <p:cNvPr id="5" name="Group 4"/>
          <p:cNvGrpSpPr/>
          <p:nvPr/>
        </p:nvGrpSpPr>
        <p:grpSpPr>
          <a:xfrm>
            <a:off x="1233533" y="4322340"/>
            <a:ext cx="2627258" cy="1209478"/>
            <a:chOff x="1255213" y="4409060"/>
            <a:chExt cx="2627258" cy="1209478"/>
          </a:xfrm>
        </p:grpSpPr>
        <p:sp>
          <p:nvSpPr>
            <p:cNvPr id="6" name="Rectangle 5"/>
            <p:cNvSpPr/>
            <p:nvPr/>
          </p:nvSpPr>
          <p:spPr>
            <a:xfrm>
              <a:off x="1952305" y="4662693"/>
              <a:ext cx="114012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V</a:t>
              </a:r>
              <a:r>
                <a:rPr lang="en-US" sz="2800" b="1" baseline="-25000" dirty="0" smtClean="0"/>
                <a:t>CO2N</a:t>
              </a:r>
              <a:r>
                <a:rPr lang="en-US" sz="2800" b="1" dirty="0" smtClean="0"/>
                <a:t> </a:t>
              </a:r>
              <a:endParaRPr lang="en-US" sz="2800" b="1" baseline="-25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55213" y="5095318"/>
              <a:ext cx="26272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Cv</a:t>
              </a:r>
              <a:r>
                <a:rPr lang="en-US" sz="2800" b="1" baseline="-25000" dirty="0" smtClean="0"/>
                <a:t>CO2N</a:t>
              </a:r>
              <a:r>
                <a:rPr lang="en-US" sz="2800" b="1" dirty="0" smtClean="0"/>
                <a:t> - Ca</a:t>
              </a:r>
              <a:r>
                <a:rPr lang="en-US" sz="2800" b="1" baseline="-25000" dirty="0" smtClean="0"/>
                <a:t>CO2N</a:t>
              </a:r>
              <a:endParaRPr lang="en-US" sz="2800" b="1" baseline="-25000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373593" y="5149692"/>
              <a:ext cx="2244250" cy="7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030788" y="440906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074613" y="4322340"/>
            <a:ext cx="2601610" cy="1209478"/>
            <a:chOff x="4074613" y="4466210"/>
            <a:chExt cx="2601610" cy="1209478"/>
          </a:xfrm>
        </p:grpSpPr>
        <p:grpSp>
          <p:nvGrpSpPr>
            <p:cNvPr id="11" name="Group 35"/>
            <p:cNvGrpSpPr/>
            <p:nvPr/>
          </p:nvGrpSpPr>
          <p:grpSpPr>
            <a:xfrm>
              <a:off x="4074613" y="4719843"/>
              <a:ext cx="2601610" cy="955845"/>
              <a:chOff x="4074613" y="4719843"/>
              <a:chExt cx="2601610" cy="955845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771705" y="4719843"/>
                <a:ext cx="11272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/>
                  <a:t>V</a:t>
                </a:r>
                <a:r>
                  <a:rPr lang="en-US" sz="2800" b="1" baseline="-25000" dirty="0" smtClean="0"/>
                  <a:t>CO2R</a:t>
                </a:r>
                <a:r>
                  <a:rPr lang="en-US" sz="2800" b="1" dirty="0" smtClean="0"/>
                  <a:t> </a:t>
                </a:r>
                <a:endParaRPr lang="en-US" sz="2800" b="1" baseline="-250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074613" y="5152468"/>
                <a:ext cx="260161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/>
                  <a:t>Cv</a:t>
                </a:r>
                <a:r>
                  <a:rPr lang="en-US" sz="2800" b="1" baseline="-25000" dirty="0" smtClean="0"/>
                  <a:t>CO2R</a:t>
                </a:r>
                <a:r>
                  <a:rPr lang="en-US" sz="2800" b="1" dirty="0" smtClean="0"/>
                  <a:t> - Ca</a:t>
                </a:r>
                <a:r>
                  <a:rPr lang="en-US" sz="2800" b="1" baseline="-25000" dirty="0" smtClean="0"/>
                  <a:t>CO2R</a:t>
                </a:r>
                <a:endParaRPr lang="en-US" sz="2800" b="1" baseline="-250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192993" y="5206842"/>
                <a:ext cx="2244250" cy="76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4834948" y="446621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33533" y="5267650"/>
            <a:ext cx="5868145" cy="1232338"/>
            <a:chOff x="1233533" y="5267650"/>
            <a:chExt cx="5868145" cy="1232338"/>
          </a:xfrm>
        </p:grpSpPr>
        <p:grpSp>
          <p:nvGrpSpPr>
            <p:cNvPr id="17" name="Group 48"/>
            <p:cNvGrpSpPr/>
            <p:nvPr/>
          </p:nvGrpSpPr>
          <p:grpSpPr>
            <a:xfrm>
              <a:off x="1233533" y="5544143"/>
              <a:ext cx="5868145" cy="955845"/>
              <a:chOff x="1138937" y="5402249"/>
              <a:chExt cx="5868145" cy="955845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2996495" y="5402249"/>
                <a:ext cx="2133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/>
                  <a:t>V</a:t>
                </a:r>
                <a:r>
                  <a:rPr lang="en-US" sz="2800" b="1" baseline="-25000" dirty="0" smtClean="0"/>
                  <a:t>CO2N – </a:t>
                </a:r>
                <a:r>
                  <a:rPr lang="en-US" sz="2800" b="1" dirty="0" smtClean="0"/>
                  <a:t>V</a:t>
                </a:r>
                <a:r>
                  <a:rPr lang="en-US" sz="2800" b="1" baseline="-25000" dirty="0" smtClean="0"/>
                  <a:t>CO2R</a:t>
                </a:r>
                <a:r>
                  <a:rPr lang="en-US" sz="2800" b="1" dirty="0" smtClean="0"/>
                  <a:t> </a:t>
                </a:r>
                <a:endParaRPr lang="en-US" sz="2800" b="1" baseline="-25000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138937" y="5834874"/>
                <a:ext cx="58681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/>
                  <a:t>(Cv</a:t>
                </a:r>
                <a:r>
                  <a:rPr lang="en-US" sz="2800" b="1" baseline="-25000" dirty="0" smtClean="0"/>
                  <a:t>CO2N</a:t>
                </a:r>
                <a:r>
                  <a:rPr lang="en-US" sz="2800" b="1" dirty="0" smtClean="0"/>
                  <a:t> - Ca</a:t>
                </a:r>
                <a:r>
                  <a:rPr lang="en-US" sz="2800" b="1" baseline="-25000" dirty="0" smtClean="0"/>
                  <a:t>CO2N</a:t>
                </a:r>
                <a:r>
                  <a:rPr lang="en-US" sz="2800" b="1" dirty="0" smtClean="0"/>
                  <a:t>) - (Cv</a:t>
                </a:r>
                <a:r>
                  <a:rPr lang="en-US" sz="2800" b="1" baseline="-25000" dirty="0" smtClean="0"/>
                  <a:t>CO2R</a:t>
                </a:r>
                <a:r>
                  <a:rPr lang="en-US" sz="2800" b="1" dirty="0" smtClean="0"/>
                  <a:t> - Ca</a:t>
                </a:r>
                <a:r>
                  <a:rPr lang="en-US" sz="2800" b="1" baseline="-25000" dirty="0" smtClean="0"/>
                  <a:t>CO2R</a:t>
                </a:r>
                <a:r>
                  <a:rPr lang="en-US" sz="2800" b="1" dirty="0" smtClean="0"/>
                  <a:t>)</a:t>
                </a:r>
                <a:endParaRPr lang="en-US" sz="2800" b="1" baseline="-25000" dirty="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1257317" y="5889248"/>
                <a:ext cx="5472977" cy="21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/>
            <p:cNvSpPr txBox="1"/>
            <p:nvPr/>
          </p:nvSpPr>
          <p:spPr>
            <a:xfrm>
              <a:off x="3168002" y="526765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50042" y="5267650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711718" y="4773617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6881384" y="572703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baseline="-250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7225873" y="5281301"/>
            <a:ext cx="1741118" cy="1224718"/>
            <a:chOff x="7162809" y="5139407"/>
            <a:chExt cx="1741118" cy="1224718"/>
          </a:xfrm>
        </p:grpSpPr>
        <p:grpSp>
          <p:nvGrpSpPr>
            <p:cNvPr id="26" name="Group 45"/>
            <p:cNvGrpSpPr/>
            <p:nvPr/>
          </p:nvGrpSpPr>
          <p:grpSpPr>
            <a:xfrm>
              <a:off x="7162809" y="5408280"/>
              <a:ext cx="1741118" cy="955845"/>
              <a:chOff x="6894787" y="5108726"/>
              <a:chExt cx="1741118" cy="95584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7204048" y="5108726"/>
                <a:ext cx="11946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Times New Roman"/>
                    <a:cs typeface="Times New Roman"/>
                  </a:rPr>
                  <a:t>∆</a:t>
                </a:r>
                <a:r>
                  <a:rPr lang="en-US" sz="2800" b="1" dirty="0" smtClean="0"/>
                  <a:t>V</a:t>
                </a:r>
                <a:r>
                  <a:rPr lang="en-US" sz="2800" b="1" baseline="-25000" dirty="0" smtClean="0"/>
                  <a:t>CO2</a:t>
                </a:r>
                <a:r>
                  <a:rPr lang="en-US" sz="2800" b="1" dirty="0" smtClean="0"/>
                  <a:t> </a:t>
                </a:r>
                <a:endParaRPr lang="en-US" sz="2800" b="1" baseline="-25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894787" y="5541351"/>
                <a:ext cx="17411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/>
                  <a:t>S</a:t>
                </a:r>
                <a:r>
                  <a:rPr lang="en-US" sz="2800" b="1" dirty="0" smtClean="0">
                    <a:latin typeface="Times New Roman"/>
                    <a:cs typeface="Times New Roman"/>
                  </a:rPr>
                  <a:t>∆</a:t>
                </a:r>
                <a:r>
                  <a:rPr lang="en-US" sz="2800" b="1" dirty="0" smtClean="0"/>
                  <a:t>ETCO2</a:t>
                </a:r>
                <a:endParaRPr lang="en-US" sz="2800" b="1" baseline="-25000" dirty="0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>
                <a:off x="6997401" y="5595725"/>
                <a:ext cx="1484447" cy="103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7770744" y="5139407"/>
              <a:ext cx="287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/>
                  <a:cs typeface="Times New Roman"/>
                </a:rPr>
                <a:t>∙</a:t>
              </a:r>
              <a:endParaRPr lang="en-US" sz="3200" b="1" baseline="-25000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938427" y="5737542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baseline="-25000" dirty="0"/>
          </a:p>
        </p:txBody>
      </p:sp>
    </p:spTree>
    <p:extLst>
      <p:ext uri="{BB962C8B-B14F-4D97-AF65-F5344CB8AC3E}">
        <p14:creationId xmlns:p14="http://schemas.microsoft.com/office/powerpoint/2010/main" val="6394498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23" grpId="0"/>
      <p:bldP spid="24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11" t="18221" r="22917" b="9761"/>
          <a:stretch>
            <a:fillRect/>
          </a:stretch>
        </p:blipFill>
        <p:spPr bwMode="auto">
          <a:xfrm>
            <a:off x="2152650" y="740229"/>
            <a:ext cx="5657850" cy="6098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53249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Less invasive</a:t>
            </a:r>
          </a:p>
          <a:p>
            <a:r>
              <a:rPr lang="en-US" dirty="0" smtClean="0"/>
              <a:t>Based on Gold Standard (</a:t>
            </a:r>
            <a:r>
              <a:rPr lang="en-US" dirty="0" err="1" smtClean="0"/>
              <a:t>Fick</a:t>
            </a:r>
            <a:r>
              <a:rPr lang="en-US" dirty="0" smtClean="0"/>
              <a:t>) method</a:t>
            </a:r>
          </a:p>
          <a:p>
            <a:r>
              <a:rPr lang="en-US" dirty="0" smtClean="0"/>
              <a:t>Takes approximately 3 minutes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Requires intubation</a:t>
            </a:r>
          </a:p>
          <a:p>
            <a:r>
              <a:rPr lang="en-US" dirty="0" smtClean="0"/>
              <a:t>Requires assumptions</a:t>
            </a:r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VCO2</a:t>
            </a:r>
            <a:r>
              <a:rPr lang="en-US" dirty="0" smtClean="0"/>
              <a:t> unchanged by </a:t>
            </a:r>
            <a:r>
              <a:rPr lang="en-US" dirty="0" err="1" smtClean="0"/>
              <a:t>rebreathing</a:t>
            </a:r>
            <a:endParaRPr lang="en-US" dirty="0" smtClean="0"/>
          </a:p>
          <a:p>
            <a:pPr lvl="1"/>
            <a:r>
              <a:rPr lang="en-US" dirty="0" smtClean="0"/>
              <a:t>Dead space unchanged by </a:t>
            </a:r>
            <a:r>
              <a:rPr lang="en-US" dirty="0" err="1" smtClean="0"/>
              <a:t>rebreathing</a:t>
            </a:r>
            <a:endParaRPr lang="en-US" dirty="0" smtClean="0"/>
          </a:p>
          <a:p>
            <a:pPr lvl="1"/>
            <a:r>
              <a:rPr lang="en-US" dirty="0" smtClean="0"/>
              <a:t>Shunt fraction must be estimated by Pa</a:t>
            </a:r>
            <a:r>
              <a:rPr lang="en-US" baseline="-25000" dirty="0" smtClean="0"/>
              <a:t>O2</a:t>
            </a:r>
            <a:r>
              <a:rPr lang="en-US" dirty="0" smtClean="0"/>
              <a:t> measures</a:t>
            </a:r>
          </a:p>
          <a:p>
            <a:r>
              <a:rPr lang="en-US" dirty="0" smtClean="0"/>
              <a:t>Must be in controlled (not assisted) ventilation mode</a:t>
            </a:r>
          </a:p>
          <a:p>
            <a:r>
              <a:rPr lang="en-US" dirty="0" smtClean="0"/>
              <a:t>PaCO2 must be at least 30mmHg</a:t>
            </a:r>
          </a:p>
        </p:txBody>
      </p:sp>
    </p:spTree>
    <p:extLst>
      <p:ext uri="{BB962C8B-B14F-4D97-AF65-F5344CB8AC3E}">
        <p14:creationId xmlns:p14="http://schemas.microsoft.com/office/powerpoint/2010/main" val="18150040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Commerical</a:t>
            </a:r>
            <a:r>
              <a:rPr lang="en-US" dirty="0" smtClean="0"/>
              <a:t> </a:t>
            </a:r>
            <a:r>
              <a:rPr dirty="0" smtClean="0"/>
              <a:t>Devices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Indicator Dilution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Artery Catheterization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“Gold Standard” clinical method</a:t>
            </a:r>
          </a:p>
          <a:p>
            <a:r>
              <a:rPr lang="en-US" dirty="0" smtClean="0"/>
              <a:t>Swan-</a:t>
            </a:r>
            <a:r>
              <a:rPr lang="en-US" dirty="0" err="1" smtClean="0"/>
              <a:t>Ganz</a:t>
            </a:r>
            <a:r>
              <a:rPr lang="en-US" baseline="30000" dirty="0" err="1" smtClean="0"/>
              <a:t>TM</a:t>
            </a:r>
            <a:r>
              <a:rPr lang="en-US" dirty="0" smtClean="0"/>
              <a:t> catheter placed via jugular vein into PA</a:t>
            </a:r>
            <a:endParaRPr lang="en-US" dirty="0"/>
          </a:p>
        </p:txBody>
      </p:sp>
      <p:pic>
        <p:nvPicPr>
          <p:cNvPr id="25602" name="Picture 2" descr="http://connection.lww.com/Products/morton/documents/images/Ch17/jpg/Ch17-05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711"/>
          <a:stretch>
            <a:fillRect/>
          </a:stretch>
        </p:blipFill>
        <p:spPr bwMode="auto">
          <a:xfrm>
            <a:off x="1024773" y="2999174"/>
            <a:ext cx="7157545" cy="3795762"/>
          </a:xfrm>
          <a:prstGeom prst="rect">
            <a:avLst/>
          </a:prstGeom>
          <a:noFill/>
        </p:spPr>
      </p:pic>
      <p:sp>
        <p:nvSpPr>
          <p:cNvPr id="5" name="Up-Down Arrow 4"/>
          <p:cNvSpPr/>
          <p:nvPr/>
        </p:nvSpPr>
        <p:spPr>
          <a:xfrm>
            <a:off x="2038350" y="4524375"/>
            <a:ext cx="400050" cy="70485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-Down Arrow 5"/>
          <p:cNvSpPr/>
          <p:nvPr/>
        </p:nvSpPr>
        <p:spPr>
          <a:xfrm>
            <a:off x="3657600" y="4524375"/>
            <a:ext cx="400050" cy="70485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-Down Arrow 6"/>
          <p:cNvSpPr/>
          <p:nvPr/>
        </p:nvSpPr>
        <p:spPr>
          <a:xfrm>
            <a:off x="5314950" y="4524375"/>
            <a:ext cx="400050" cy="70485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-Down Arrow 7"/>
          <p:cNvSpPr/>
          <p:nvPr/>
        </p:nvSpPr>
        <p:spPr>
          <a:xfrm>
            <a:off x="6972300" y="4524375"/>
            <a:ext cx="400050" cy="70485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908" y="0"/>
            <a:ext cx="4304184" cy="6858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724400" y="3124200"/>
            <a:ext cx="1752600" cy="1219200"/>
          </a:xfrm>
          <a:prstGeom prst="roundRect">
            <a:avLst/>
          </a:prstGeom>
          <a:solidFill>
            <a:srgbClr val="FF8F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Cardiac</a:t>
            </a:r>
            <a:b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Output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Systolic Function of the Heart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0" y="2057400"/>
            <a:ext cx="16764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Contractility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2781300"/>
            <a:ext cx="16764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Preload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3505200"/>
            <a:ext cx="16764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Afterload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90800" y="2590800"/>
            <a:ext cx="1752600" cy="9906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Stroke</a:t>
            </a:r>
            <a:b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</a:t>
            </a: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90800" y="3810000"/>
            <a:ext cx="1752600" cy="990600"/>
          </a:xfrm>
          <a:prstGeom prst="roundRect">
            <a:avLst/>
          </a:prstGeom>
          <a:solidFill>
            <a:srgbClr val="C4E5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9E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Heart</a:t>
            </a:r>
            <a: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Rate</a:t>
            </a:r>
            <a:endParaRPr lang="en-US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724400" y="4876800"/>
            <a:ext cx="1752600" cy="1219200"/>
          </a:xfrm>
          <a:prstGeom prst="roundRect">
            <a:avLst/>
          </a:prstGeom>
          <a:solidFill>
            <a:srgbClr val="FF8F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SVR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781800" y="3962400"/>
            <a:ext cx="1981200" cy="1371600"/>
          </a:xfrm>
          <a:prstGeom prst="roundRect">
            <a:avLst/>
          </a:prstGeom>
          <a:solidFill>
            <a:srgbClr val="FF8F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Arterial</a:t>
            </a:r>
            <a:b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Blood</a:t>
            </a:r>
            <a:b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Pressure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6477000" y="3733800"/>
            <a:ext cx="3048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8" idx="3"/>
          </p:cNvCxnSpPr>
          <p:nvPr/>
        </p:nvCxnSpPr>
        <p:spPr>
          <a:xfrm flipV="1">
            <a:off x="6477000" y="5029200"/>
            <a:ext cx="3048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4305300" y="3086100"/>
            <a:ext cx="45720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 flipH="1" flipV="1">
            <a:off x="4305300" y="3924300"/>
            <a:ext cx="45720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3"/>
          </p:cNvCxnSpPr>
          <p:nvPr/>
        </p:nvCxnSpPr>
        <p:spPr>
          <a:xfrm>
            <a:off x="2133600" y="2362200"/>
            <a:ext cx="457200" cy="304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4" idx="3"/>
          </p:cNvCxnSpPr>
          <p:nvPr/>
        </p:nvCxnSpPr>
        <p:spPr>
          <a:xfrm flipV="1">
            <a:off x="2133600" y="3429000"/>
            <a:ext cx="45720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15" idx="1"/>
          </p:cNvCxnSpPr>
          <p:nvPr/>
        </p:nvCxnSpPr>
        <p:spPr>
          <a:xfrm>
            <a:off x="2133600" y="3086100"/>
            <a:ext cx="4572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http://files.turbosquid.com/Preview/Content_on_2_15_2006_15_00_59/HeartExterior01.jpgcc04f003-2e48-4d9e-b6d1-ab36d64e03bcLarg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4800" y="4114800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connection.lww.com/Products/morton/documents/images/Ch17/jpg/Ch17-05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1" r="31498" b="64724"/>
          <a:stretch>
            <a:fillRect/>
          </a:stretch>
        </p:blipFill>
        <p:spPr bwMode="auto">
          <a:xfrm>
            <a:off x="5387104" y="2116328"/>
            <a:ext cx="3126276" cy="393763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Artery Catheterization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199" y="1920085"/>
            <a:ext cx="4477407" cy="4434840"/>
          </a:xfrm>
        </p:spPr>
        <p:txBody>
          <a:bodyPr>
            <a:normAutofit/>
          </a:bodyPr>
          <a:lstStyle/>
          <a:p>
            <a:r>
              <a:rPr lang="en-US" dirty="0" smtClean="0"/>
              <a:t>Cold saline injected into </a:t>
            </a:r>
            <a:r>
              <a:rPr lang="en-US" dirty="0" smtClean="0">
                <a:solidFill>
                  <a:srgbClr val="FF0000"/>
                </a:solidFill>
              </a:rPr>
              <a:t>RV 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Thermistor</a:t>
            </a:r>
            <a:r>
              <a:rPr lang="en-US" dirty="0" smtClean="0"/>
              <a:t> on tip of catheter measures temp</a:t>
            </a:r>
          </a:p>
          <a:p>
            <a:r>
              <a:rPr lang="en-US" dirty="0" smtClean="0"/>
              <a:t>CO estimated using indicator-dilution method</a:t>
            </a:r>
          </a:p>
          <a:p>
            <a:pPr lvl="1"/>
            <a:r>
              <a:rPr lang="en-US" dirty="0" smtClean="0"/>
              <a:t>Temperature = indicator</a:t>
            </a:r>
          </a:p>
          <a:p>
            <a:pPr lvl="1"/>
            <a:r>
              <a:rPr lang="en-US" dirty="0" smtClean="0"/>
              <a:t>CO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>
                <a:latin typeface="Times New Roman"/>
                <a:cs typeface="Times New Roman"/>
              </a:rPr>
              <a:t> ∆T * </a:t>
            </a:r>
            <a:r>
              <a:rPr lang="en-US" dirty="0" err="1" smtClean="0">
                <a:latin typeface="Times New Roman"/>
                <a:cs typeface="Times New Roman"/>
              </a:rPr>
              <a:t>V</a:t>
            </a:r>
            <a:r>
              <a:rPr lang="en-US" baseline="-25000" dirty="0" err="1" smtClean="0">
                <a:latin typeface="Times New Roman"/>
                <a:cs typeface="Times New Roman"/>
              </a:rPr>
              <a:t>injectate</a:t>
            </a:r>
            <a:r>
              <a:rPr lang="en-US" dirty="0" smtClean="0">
                <a:latin typeface="Times New Roman"/>
                <a:cs typeface="Times New Roman"/>
              </a:rPr>
              <a:t> / </a:t>
            </a:r>
            <a:r>
              <a:rPr lang="en-US" dirty="0" smtClean="0">
                <a:cs typeface="Times New Roman"/>
              </a:rPr>
              <a:t>AUC</a:t>
            </a:r>
          </a:p>
          <a:p>
            <a:r>
              <a:rPr lang="en-US" dirty="0" smtClean="0">
                <a:cs typeface="Times New Roman"/>
              </a:rPr>
              <a:t>Three measurements should be averaged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6085499" y="4808492"/>
            <a:ext cx="914400" cy="504497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879389">
            <a:off x="6395549" y="2674885"/>
            <a:ext cx="914400" cy="504497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Artery Catheterization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Measured Parameters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Calculated Parameters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Central Venous Pressure (CVP)</a:t>
            </a:r>
          </a:p>
          <a:p>
            <a:r>
              <a:rPr lang="en-US" dirty="0" smtClean="0"/>
              <a:t>PA Pressure (PAP)</a:t>
            </a:r>
          </a:p>
          <a:p>
            <a:r>
              <a:rPr lang="en-US" dirty="0" smtClean="0"/>
              <a:t>Pulmonary Artery Occlusion Pressure (PAOP)</a:t>
            </a:r>
          </a:p>
          <a:p>
            <a:pPr lvl="1"/>
            <a:r>
              <a:rPr lang="en-US" dirty="0" smtClean="0"/>
              <a:t>Aka Pulmonary Capillary Wedge Pressure (PCWP)</a:t>
            </a:r>
          </a:p>
          <a:p>
            <a:pPr lvl="1"/>
            <a:r>
              <a:rPr lang="en-US" dirty="0" smtClean="0"/>
              <a:t>Surrogate of LA Pressure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</a:t>
            </a:r>
          </a:p>
          <a:p>
            <a:r>
              <a:rPr lang="en-US" dirty="0" smtClean="0"/>
              <a:t>Systemic Vascular Resistance (SVR)</a:t>
            </a:r>
          </a:p>
          <a:p>
            <a:r>
              <a:rPr lang="en-US" dirty="0" smtClean="0"/>
              <a:t>Pulmonary Vascular Resistance (PVR)</a:t>
            </a:r>
          </a:p>
          <a:p>
            <a:r>
              <a:rPr lang="en-US" dirty="0" smtClean="0"/>
              <a:t>Left and Right Ventricular Stroke Work</a:t>
            </a:r>
          </a:p>
          <a:p>
            <a:r>
              <a:rPr lang="en-US" dirty="0" smtClean="0"/>
              <a:t>Oxygen Extraction Ratio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5" grpId="0" uiExpand="1" build="p"/>
      <p:bldP spid="7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Artery Catheterization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Accurate??</a:t>
            </a:r>
          </a:p>
          <a:p>
            <a:r>
              <a:rPr lang="en-US" dirty="0" smtClean="0"/>
              <a:t>It’s what they’re looking for if you write a paper…</a:t>
            </a:r>
          </a:p>
          <a:p>
            <a:pPr lvl="1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Invasive</a:t>
            </a:r>
          </a:p>
          <a:p>
            <a:r>
              <a:rPr lang="en-US" dirty="0" smtClean="0"/>
              <a:t>Snapshot (not continuous)</a:t>
            </a:r>
          </a:p>
          <a:p>
            <a:r>
              <a:rPr lang="en-US" dirty="0" smtClean="0"/>
              <a:t>Catheter-related complications</a:t>
            </a:r>
          </a:p>
          <a:p>
            <a:pPr lvl="1"/>
            <a:r>
              <a:rPr lang="en-US" dirty="0" smtClean="0"/>
              <a:t>Infection</a:t>
            </a:r>
          </a:p>
          <a:p>
            <a:pPr lvl="1"/>
            <a:r>
              <a:rPr lang="en-US" dirty="0" err="1" smtClean="0"/>
              <a:t>Thromboembolism</a:t>
            </a:r>
            <a:endParaRPr lang="en-US" dirty="0" smtClean="0"/>
          </a:p>
          <a:p>
            <a:pPr lvl="1"/>
            <a:r>
              <a:rPr lang="en-US" dirty="0" smtClean="0"/>
              <a:t>Arrhythmias</a:t>
            </a:r>
          </a:p>
          <a:p>
            <a:r>
              <a:rPr lang="en-US" dirty="0" smtClean="0"/>
              <a:t>Susceptible to artifacts</a:t>
            </a:r>
          </a:p>
          <a:p>
            <a:pPr lvl="1"/>
            <a:r>
              <a:rPr lang="en-US" dirty="0" smtClean="0"/>
              <a:t>Must inject cold saline fast</a:t>
            </a:r>
          </a:p>
          <a:p>
            <a:pPr lvl="1"/>
            <a:r>
              <a:rPr lang="en-US" dirty="0" smtClean="0"/>
              <a:t>Tricuspid regurgitation</a:t>
            </a:r>
          </a:p>
          <a:p>
            <a:pPr lvl="1"/>
            <a:r>
              <a:rPr lang="en-US" dirty="0" smtClean="0"/>
              <a:t>VPCs</a:t>
            </a:r>
          </a:p>
          <a:p>
            <a:pPr lvl="1"/>
            <a:r>
              <a:rPr lang="en-US" dirty="0" smtClean="0"/>
              <a:t>Less accurate when CO is low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6" grpId="0" uiExpand="1" build="p"/>
      <p:bldP spid="8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Hybrid device</a:t>
            </a:r>
          </a:p>
          <a:p>
            <a:pPr lvl="1"/>
            <a:r>
              <a:rPr lang="en-US" dirty="0" err="1" smtClean="0"/>
              <a:t>Transpulmonary</a:t>
            </a:r>
            <a:r>
              <a:rPr lang="en-US" dirty="0" smtClean="0"/>
              <a:t> </a:t>
            </a:r>
            <a:r>
              <a:rPr lang="en-US" dirty="0" err="1" smtClean="0"/>
              <a:t>thermodilution</a:t>
            </a:r>
            <a:endParaRPr lang="en-US" dirty="0" smtClean="0"/>
          </a:p>
          <a:p>
            <a:pPr lvl="1"/>
            <a:r>
              <a:rPr lang="en-US" dirty="0" smtClean="0"/>
              <a:t>Pulse contour analysis</a:t>
            </a:r>
          </a:p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Central venous catheter</a:t>
            </a:r>
          </a:p>
          <a:p>
            <a:pPr lvl="1"/>
            <a:r>
              <a:rPr lang="en-US" dirty="0" smtClean="0"/>
              <a:t>Arterial catheter (large artery)</a:t>
            </a:r>
          </a:p>
          <a:p>
            <a:pPr lvl="2"/>
            <a:r>
              <a:rPr lang="en-US" dirty="0" smtClean="0"/>
              <a:t>3Fr, 7cm	4Fr, 8cm	4Fr, 16cm</a:t>
            </a:r>
          </a:p>
          <a:p>
            <a:pPr lvl="2"/>
            <a:r>
              <a:rPr lang="en-US" dirty="0" smtClean="0"/>
              <a:t>4Fr, 20cm	4Fr, 50cm	5Fr, 20cm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37890" name="Picture 2" descr="http://www.pulsion.com/typo3temp/pics/08fe9eec52.jp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9580" y="505756"/>
            <a:ext cx="3143250" cy="2009776"/>
          </a:xfrm>
          <a:prstGeom prst="rect">
            <a:avLst/>
          </a:prstGeom>
          <a:noFill/>
        </p:spPr>
      </p:pic>
      <p:pic>
        <p:nvPicPr>
          <p:cNvPr id="37892" name="Picture 4" descr="http://www.pulsion.com/uploads/pics/pulsiocath_small_0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2559" y="2902341"/>
            <a:ext cx="2634847" cy="13701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r>
              <a:rPr lang="en-US" dirty="0" smtClean="0"/>
              <a:t> - Setup</a:t>
            </a:r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2813" t="23707" r="8190" b="15086"/>
          <a:stretch>
            <a:fillRect/>
          </a:stretch>
        </p:blipFill>
        <p:spPr bwMode="auto">
          <a:xfrm>
            <a:off x="1245490" y="1865383"/>
            <a:ext cx="6416568" cy="499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153" t="33836" r="12392" b="16164"/>
          <a:stretch>
            <a:fillRect/>
          </a:stretch>
        </p:blipFill>
        <p:spPr bwMode="auto">
          <a:xfrm>
            <a:off x="299535" y="1923385"/>
            <a:ext cx="8453523" cy="41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r>
              <a:rPr lang="en-US" dirty="0" smtClean="0"/>
              <a:t> - Calibration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 l="34321" t="45366" r="29310" b="41056"/>
          <a:stretch>
            <a:fillRect/>
          </a:stretch>
        </p:blipFill>
        <p:spPr bwMode="auto">
          <a:xfrm>
            <a:off x="4272454" y="5439102"/>
            <a:ext cx="4785955" cy="134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Measured Parameters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Calculated Parameters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CVP</a:t>
            </a:r>
          </a:p>
          <a:p>
            <a:r>
              <a:rPr lang="en-US" sz="2000" dirty="0" smtClean="0"/>
              <a:t>Arterial Blood Pressure</a:t>
            </a:r>
            <a:endParaRPr lang="en-US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00333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Beat to Beat CO</a:t>
            </a:r>
          </a:p>
          <a:p>
            <a:r>
              <a:rPr lang="en-US" dirty="0" smtClean="0"/>
              <a:t>Preload Measures</a:t>
            </a:r>
          </a:p>
          <a:p>
            <a:pPr lvl="1"/>
            <a:r>
              <a:rPr lang="en-US" dirty="0" smtClean="0"/>
              <a:t>Global End-Diastolic Volume</a:t>
            </a:r>
          </a:p>
          <a:p>
            <a:pPr lvl="1"/>
            <a:r>
              <a:rPr lang="en-US" dirty="0" err="1" smtClean="0"/>
              <a:t>Intrathoracic</a:t>
            </a:r>
            <a:r>
              <a:rPr lang="en-US" dirty="0" smtClean="0"/>
              <a:t> Blood Volume</a:t>
            </a:r>
          </a:p>
          <a:p>
            <a:pPr lvl="1"/>
            <a:r>
              <a:rPr lang="en-US" dirty="0" smtClean="0"/>
              <a:t>Stroke Volume Variation (SVV)</a:t>
            </a:r>
          </a:p>
          <a:p>
            <a:pPr lvl="1"/>
            <a:r>
              <a:rPr lang="en-US" dirty="0" smtClean="0"/>
              <a:t>Pulse Pressure Variation(PPV)</a:t>
            </a:r>
          </a:p>
          <a:p>
            <a:r>
              <a:rPr lang="en-US" dirty="0" err="1" smtClean="0"/>
              <a:t>Extravascular</a:t>
            </a:r>
            <a:r>
              <a:rPr lang="en-US" dirty="0" smtClean="0"/>
              <a:t> Lung Water</a:t>
            </a:r>
          </a:p>
          <a:p>
            <a:r>
              <a:rPr lang="en-US" dirty="0" smtClean="0"/>
              <a:t>Pulmonary Vascular Permeability Index</a:t>
            </a:r>
          </a:p>
          <a:p>
            <a:r>
              <a:rPr lang="en-US" dirty="0" smtClean="0"/>
              <a:t>Systemic Vascular Resistance</a:t>
            </a:r>
          </a:p>
          <a:p>
            <a:r>
              <a:rPr lang="en-US" dirty="0" smtClean="0"/>
              <a:t>Plus many others…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3718" t="39224" r="68642" b="37500"/>
          <a:stretch>
            <a:fillRect/>
          </a:stretch>
        </p:blipFill>
        <p:spPr bwMode="auto">
          <a:xfrm>
            <a:off x="1144305" y="4761186"/>
            <a:ext cx="3270039" cy="20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592316" y="6378306"/>
            <a:ext cx="82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GEDV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6675" y="6378306"/>
            <a:ext cx="712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ITBV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66387" y="6378306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SVV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6" grpId="0" uiExpand="1" build="p"/>
      <p:bldP spid="8" grpId="0" uiExpand="1" build="p"/>
      <p:bldP spid="10" grpId="0"/>
      <p:bldP spid="11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r>
              <a:rPr lang="en-US" dirty="0" smtClean="0"/>
              <a:t> -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= $17,500</a:t>
            </a:r>
          </a:p>
          <a:p>
            <a:r>
              <a:rPr lang="en-US" dirty="0" smtClean="0"/>
              <a:t>Catheter Kit = $260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49168" y="166985"/>
            <a:ext cx="219483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$$$</a:t>
            </a:r>
            <a:endParaRPr lang="en-US" sz="1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PiCCO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Less invasive than PAC</a:t>
            </a:r>
          </a:p>
          <a:p>
            <a:r>
              <a:rPr lang="en-US" dirty="0" smtClean="0"/>
              <a:t>Simpler to operate</a:t>
            </a:r>
          </a:p>
          <a:p>
            <a:r>
              <a:rPr lang="en-US" dirty="0" smtClean="0"/>
              <a:t>Real time, beat-beat CO</a:t>
            </a:r>
          </a:p>
          <a:p>
            <a:r>
              <a:rPr lang="en-US" dirty="0" smtClean="0"/>
              <a:t>Good correlation with PAC</a:t>
            </a:r>
          </a:p>
          <a:p>
            <a:r>
              <a:rPr lang="en-US" dirty="0" smtClean="0"/>
              <a:t>Other “stuff”</a:t>
            </a:r>
          </a:p>
          <a:p>
            <a:pPr lvl="1"/>
            <a:r>
              <a:rPr lang="en-US" dirty="0" smtClean="0"/>
              <a:t>SVV and PPV superior to CVP for predicting fluid responsiveness</a:t>
            </a:r>
          </a:p>
          <a:p>
            <a:pPr lvl="1"/>
            <a:r>
              <a:rPr lang="en-US" dirty="0" smtClean="0"/>
              <a:t>Estimates of EVLW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Still invasive</a:t>
            </a:r>
          </a:p>
          <a:p>
            <a:r>
              <a:rPr lang="en-US" dirty="0" smtClean="0"/>
              <a:t>Need special arterial catheter and large artery</a:t>
            </a:r>
          </a:p>
          <a:p>
            <a:r>
              <a:rPr lang="en-US" dirty="0" smtClean="0"/>
              <a:t>Good study comparing PAC </a:t>
            </a:r>
            <a:r>
              <a:rPr lang="en-US" dirty="0" err="1" smtClean="0"/>
              <a:t>thermodilution</a:t>
            </a:r>
            <a:r>
              <a:rPr lang="en-US" dirty="0" smtClean="0"/>
              <a:t> vs. </a:t>
            </a:r>
            <a:r>
              <a:rPr lang="en-US" dirty="0" err="1" smtClean="0"/>
              <a:t>transpulmonary</a:t>
            </a:r>
            <a:r>
              <a:rPr lang="en-US" dirty="0" smtClean="0"/>
              <a:t> </a:t>
            </a:r>
            <a:r>
              <a:rPr lang="en-US" dirty="0" err="1" smtClean="0"/>
              <a:t>thermodilution</a:t>
            </a:r>
            <a:r>
              <a:rPr lang="en-US" dirty="0" smtClean="0"/>
              <a:t> not done</a:t>
            </a:r>
          </a:p>
          <a:p>
            <a:r>
              <a:rPr lang="en-US" dirty="0" smtClean="0"/>
              <a:t>Accuracy issues</a:t>
            </a:r>
          </a:p>
          <a:p>
            <a:pPr lvl="1"/>
            <a:r>
              <a:rPr lang="en-US" dirty="0" smtClean="0"/>
              <a:t>Art line more distal = less accurate</a:t>
            </a:r>
          </a:p>
          <a:p>
            <a:pPr lvl="1"/>
            <a:r>
              <a:rPr lang="en-US" dirty="0" smtClean="0"/>
              <a:t>Must be calibrated 3-4 x/day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uiExpand="1" build="p"/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Hybrid Device</a:t>
            </a:r>
          </a:p>
          <a:p>
            <a:pPr lvl="1"/>
            <a:r>
              <a:rPr lang="en-US" dirty="0" err="1" smtClean="0"/>
              <a:t>Transpulmonary</a:t>
            </a:r>
            <a:r>
              <a:rPr lang="en-US" dirty="0" smtClean="0"/>
              <a:t> lithium dilution</a:t>
            </a:r>
          </a:p>
          <a:p>
            <a:pPr lvl="1"/>
            <a:r>
              <a:rPr lang="en-US" dirty="0" smtClean="0"/>
              <a:t>Pulse contour analysis</a:t>
            </a:r>
          </a:p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Central or peripheral venous catheter</a:t>
            </a:r>
          </a:p>
          <a:p>
            <a:pPr lvl="1"/>
            <a:r>
              <a:rPr lang="en-US" dirty="0" smtClean="0"/>
              <a:t>Peripheral arterial catheter</a:t>
            </a:r>
          </a:p>
          <a:p>
            <a:pPr lvl="1"/>
            <a:endParaRPr lang="en-US" dirty="0"/>
          </a:p>
        </p:txBody>
      </p:sp>
      <p:pic>
        <p:nvPicPr>
          <p:cNvPr id="45058" name="Picture 2" descr="http://www.lidco.com/images/monitor2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00" y="709456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LiDCO</a:t>
            </a:r>
            <a:r>
              <a:rPr lang="en-US" dirty="0" smtClean="0"/>
              <a:t>- Setup and Calibration</a:t>
            </a:r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34" t="23707" r="22899" b="12500"/>
          <a:stretch>
            <a:fillRect/>
          </a:stretch>
        </p:blipFill>
        <p:spPr bwMode="auto">
          <a:xfrm>
            <a:off x="1608092" y="1781504"/>
            <a:ext cx="6343018" cy="50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/>
          <p:cNvSpPr/>
          <p:nvPr/>
        </p:nvSpPr>
        <p:spPr>
          <a:xfrm>
            <a:off x="876300" y="3181350"/>
            <a:ext cx="1047750" cy="7048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419350" y="6153150"/>
            <a:ext cx="1047750" cy="7048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3758992">
            <a:off x="7600950" y="3733800"/>
            <a:ext cx="1047750" cy="7048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7181850" y="1771650"/>
            <a:ext cx="1047750" cy="7048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LiDCO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Measured Parameters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Calculated Parameters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ABP</a:t>
            </a:r>
          </a:p>
          <a:p>
            <a:r>
              <a:rPr lang="en-US" dirty="0" smtClean="0"/>
              <a:t>CVP if central line used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Beat to Beat CO</a:t>
            </a:r>
          </a:p>
          <a:p>
            <a:r>
              <a:rPr lang="en-US" dirty="0" smtClean="0"/>
              <a:t>SVR</a:t>
            </a:r>
          </a:p>
          <a:p>
            <a:r>
              <a:rPr lang="en-US" dirty="0" smtClean="0"/>
              <a:t>Preload Measures</a:t>
            </a:r>
          </a:p>
          <a:p>
            <a:pPr lvl="1"/>
            <a:r>
              <a:rPr lang="en-US" dirty="0" smtClean="0"/>
              <a:t>SVV</a:t>
            </a:r>
          </a:p>
          <a:p>
            <a:pPr lvl="1"/>
            <a:r>
              <a:rPr lang="en-US" dirty="0" smtClean="0"/>
              <a:t>PPV</a:t>
            </a:r>
            <a:endParaRPr lang="en-US" dirty="0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/>
          <a:srcRect l="16602" t="32328" r="32422" b="41146"/>
          <a:stretch>
            <a:fillRect/>
          </a:stretch>
        </p:blipFill>
        <p:spPr bwMode="auto">
          <a:xfrm>
            <a:off x="3530665" y="4667250"/>
            <a:ext cx="561333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5" grpId="0" uiExpand="1" build="p"/>
      <p:bldP spid="7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LiDCO</a:t>
            </a:r>
            <a:r>
              <a:rPr lang="en-US" dirty="0" smtClean="0"/>
              <a:t> -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= $22,000</a:t>
            </a:r>
          </a:p>
          <a:p>
            <a:r>
              <a:rPr lang="en-US" dirty="0" smtClean="0"/>
              <a:t>Lithium Sensor = $110</a:t>
            </a:r>
          </a:p>
          <a:p>
            <a:r>
              <a:rPr lang="en-US" dirty="0" smtClean="0"/>
              <a:t>Lithium Injection Kit = $120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949168" y="166985"/>
            <a:ext cx="219483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$$$</a:t>
            </a:r>
            <a:endParaRPr lang="en-US" sz="1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LiDCO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Beat to Beat CO information</a:t>
            </a:r>
          </a:p>
          <a:p>
            <a:r>
              <a:rPr lang="en-US" dirty="0" smtClean="0"/>
              <a:t>Can use peripheral catheters</a:t>
            </a:r>
          </a:p>
          <a:p>
            <a:r>
              <a:rPr lang="en-US" dirty="0" smtClean="0"/>
              <a:t>Different (better?) pulse contour algorithm than </a:t>
            </a:r>
            <a:r>
              <a:rPr lang="en-US" dirty="0" err="1" smtClean="0"/>
              <a:t>PiCCO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Requires blood draw of approximately 3ml per calibration</a:t>
            </a:r>
          </a:p>
          <a:p>
            <a:r>
              <a:rPr lang="en-US" dirty="0" smtClean="0"/>
              <a:t>Must be calibrated 3-4 times per day</a:t>
            </a:r>
          </a:p>
          <a:p>
            <a:r>
              <a:rPr lang="en-US" dirty="0" smtClean="0"/>
              <a:t>Lacks additional volume information of </a:t>
            </a:r>
            <a:r>
              <a:rPr lang="en-US" dirty="0" err="1" smtClean="0"/>
              <a:t>PiCCO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uiExpand="1" build="p"/>
      <p:bldP spid="6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2813125" cy="1143000"/>
          </a:xfrm>
        </p:spPr>
        <p:txBody>
          <a:bodyPr/>
          <a:lstStyle/>
          <a:p>
            <a:r>
              <a:rPr lang="en-US" smtClean="0"/>
              <a:t>COStatus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757" y="0"/>
            <a:ext cx="572424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6" y="2177377"/>
            <a:ext cx="3182919" cy="15821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93052" y="6637469"/>
            <a:ext cx="1895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Neonatal priming = 2.4ml</a:t>
            </a:r>
            <a:endParaRPr lang="en-US" sz="12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15" y="3601047"/>
            <a:ext cx="2908300" cy="7747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5154"/>
            <a:ext cx="9144000" cy="600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463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COStatus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5851"/>
            <a:ext cx="9144000" cy="491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553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Commerical</a:t>
            </a:r>
            <a:r>
              <a:rPr lang="en-US" dirty="0" smtClean="0"/>
              <a:t> </a:t>
            </a:r>
            <a:r>
              <a:rPr dirty="0" smtClean="0"/>
              <a:t>Devices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Doppler Ultrasound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527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USCOM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499426"/>
            <a:ext cx="5302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www.youtube.com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watch?v</a:t>
            </a:r>
            <a:r>
              <a:rPr lang="en-US" dirty="0">
                <a:hlinkClick r:id="rId2"/>
              </a:rPr>
              <a:t>=ZOUr8WOfxrc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4843"/>
            <a:ext cx="4719843" cy="33031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872" y="1275588"/>
            <a:ext cx="4621128" cy="323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685" y="1725572"/>
            <a:ext cx="6283395" cy="471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21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034" y="0"/>
            <a:ext cx="467451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1367"/>
            <a:ext cx="4467121" cy="140927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43351" y="1123950"/>
            <a:ext cx="7493000" cy="4610100"/>
            <a:chOff x="212837" y="1140251"/>
            <a:chExt cx="7493000" cy="46101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837" y="2905551"/>
              <a:ext cx="7493000" cy="28448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5579" y="1140251"/>
              <a:ext cx="7429500" cy="1765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6458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905000"/>
            <a:ext cx="4424858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Fick</a:t>
            </a:r>
            <a:r>
              <a:rPr lang="en-US" dirty="0" smtClean="0"/>
              <a:t> Principle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657600" cy="4434840"/>
          </a:xfrm>
        </p:spPr>
        <p:txBody>
          <a:bodyPr/>
          <a:lstStyle/>
          <a:p>
            <a:r>
              <a:rPr lang="en-US" dirty="0" smtClean="0"/>
              <a:t>Relationship Between</a:t>
            </a:r>
          </a:p>
          <a:p>
            <a:pPr lvl="1"/>
            <a:r>
              <a:rPr lang="en-US" dirty="0" smtClean="0"/>
              <a:t>O2 uptake by tissue</a:t>
            </a:r>
          </a:p>
          <a:p>
            <a:pPr lvl="1"/>
            <a:r>
              <a:rPr lang="en-US" dirty="0" smtClean="0"/>
              <a:t>Blood flow to tissue</a:t>
            </a:r>
          </a:p>
          <a:p>
            <a:pPr lvl="1"/>
            <a:r>
              <a:rPr lang="en-US" dirty="0" smtClean="0"/>
              <a:t>Change in O2 content of blood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838200"/>
            <a:ext cx="3656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Oxygen Uptake (V</a:t>
            </a:r>
            <a:r>
              <a:rPr lang="en-US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O2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6400800" y="1371600"/>
            <a:ext cx="762000" cy="533400"/>
          </a:xfrm>
          <a:prstGeom prst="up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52400" y="4643010"/>
            <a:ext cx="795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V</a:t>
            </a:r>
            <a:r>
              <a:rPr lang="en-US" sz="3200" b="1" baseline="-25000" dirty="0" smtClean="0"/>
              <a:t>O2</a:t>
            </a:r>
            <a:endParaRPr lang="en-US" sz="3200" b="1" baseline="-25000" dirty="0"/>
          </a:p>
        </p:txBody>
      </p:sp>
      <p:sp>
        <p:nvSpPr>
          <p:cNvPr id="17" name="Up Arrow 16"/>
          <p:cNvSpPr/>
          <p:nvPr/>
        </p:nvSpPr>
        <p:spPr>
          <a:xfrm rot="20462331">
            <a:off x="4125356" y="4252000"/>
            <a:ext cx="838200" cy="1143000"/>
          </a:xfrm>
          <a:prstGeom prst="up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91000" y="335280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</a:t>
            </a:r>
            <a:r>
              <a:rPr lang="en-US" sz="28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O2</a:t>
            </a:r>
            <a:endParaRPr lang="en-US" sz="2800" b="1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Up Arrow 19"/>
          <p:cNvSpPr/>
          <p:nvPr/>
        </p:nvSpPr>
        <p:spPr>
          <a:xfrm rot="9851289">
            <a:off x="8165936" y="3292971"/>
            <a:ext cx="838200" cy="1143000"/>
          </a:xfrm>
          <a:prstGeom prst="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96200" y="274320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</a:t>
            </a:r>
            <a:r>
              <a:rPr lang="en-US" sz="2800" b="1" baseline="-25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O2</a:t>
            </a:r>
            <a:endParaRPr lang="en-US" sz="2800" b="1" baseline="-25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0" y="4643010"/>
            <a:ext cx="848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= Q</a:t>
            </a:r>
            <a:endParaRPr lang="en-US" sz="3200" b="1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1600200" y="4643010"/>
            <a:ext cx="1183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{Ca</a:t>
            </a:r>
            <a:r>
              <a:rPr lang="en-US" sz="3200" b="1" baseline="-25000" dirty="0" smtClean="0"/>
              <a:t>O2</a:t>
            </a:r>
            <a:endParaRPr lang="en-US" sz="3200" b="1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2667000" y="4643010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- Cv</a:t>
            </a:r>
            <a:r>
              <a:rPr lang="en-US" sz="3200" b="1" baseline="-25000" dirty="0" smtClean="0"/>
              <a:t>O2</a:t>
            </a:r>
            <a:r>
              <a:rPr lang="en-US" sz="3200" b="1" dirty="0" smtClean="0"/>
              <a:t>}</a:t>
            </a:r>
            <a:endParaRPr lang="en-US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58096" y="441441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∙</a:t>
            </a:r>
            <a:endParaRPr lang="en-US" sz="3200" b="1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7784690" y="624349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</a:t>
            </a:r>
            <a:endParaRPr lang="en-US" sz="3200" b="1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3790" y="5661987"/>
            <a:ext cx="848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Q =</a:t>
            </a:r>
            <a:endParaRPr lang="en-US" sz="3200" b="1" baseline="-25000" dirty="0"/>
          </a:p>
        </p:txBody>
      </p:sp>
      <p:sp>
        <p:nvSpPr>
          <p:cNvPr id="28" name="Rectangle 27"/>
          <p:cNvSpPr/>
          <p:nvPr/>
        </p:nvSpPr>
        <p:spPr>
          <a:xfrm>
            <a:off x="1940882" y="5500893"/>
            <a:ext cx="967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VO2 </a:t>
            </a:r>
            <a:endParaRPr lang="en-US" sz="2800" b="1" baseline="-25000" dirty="0"/>
          </a:p>
        </p:txBody>
      </p:sp>
      <p:sp>
        <p:nvSpPr>
          <p:cNvPr id="29" name="Rectangle 28"/>
          <p:cNvSpPr/>
          <p:nvPr/>
        </p:nvSpPr>
        <p:spPr>
          <a:xfrm>
            <a:off x="1502863" y="5933518"/>
            <a:ext cx="1963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Ca</a:t>
            </a:r>
            <a:r>
              <a:rPr lang="en-US" sz="2800" b="1" baseline="-25000" dirty="0" smtClean="0"/>
              <a:t>O2</a:t>
            </a:r>
            <a:r>
              <a:rPr lang="en-US" sz="2800" b="1" dirty="0" smtClean="0"/>
              <a:t> - Cv</a:t>
            </a:r>
            <a:r>
              <a:rPr lang="en-US" sz="2800" b="1" baseline="-25000" dirty="0" smtClean="0"/>
              <a:t>O2</a:t>
            </a:r>
            <a:endParaRPr lang="en-US" sz="2800" b="1" baseline="-250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545043" y="5987892"/>
            <a:ext cx="1907618" cy="29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015548" y="525107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∙</a:t>
            </a:r>
            <a:endParaRPr lang="en-US" sz="3200" b="1" baseline="-25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  <p:bldP spid="14" grpId="0"/>
      <p:bldP spid="15" grpId="0" animBg="1"/>
      <p:bldP spid="16" grpId="0"/>
      <p:bldP spid="17" grpId="0" animBg="1"/>
      <p:bldP spid="18" grpId="0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Commerical</a:t>
            </a:r>
            <a:r>
              <a:rPr lang="en-US" dirty="0" smtClean="0"/>
              <a:t> </a:t>
            </a:r>
            <a:r>
              <a:rPr dirty="0" smtClean="0"/>
              <a:t>Devices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Thoracic </a:t>
            </a:r>
            <a:r>
              <a:rPr lang="en-US" dirty="0" err="1" smtClean="0"/>
              <a:t>Biompedance</a:t>
            </a:r>
            <a:r>
              <a:rPr lang="en-US" dirty="0"/>
              <a:t> </a:t>
            </a:r>
            <a:r>
              <a:rPr lang="en-US" dirty="0" smtClean="0"/>
              <a:t>/ </a:t>
            </a:r>
            <a:r>
              <a:rPr lang="en-US" dirty="0" err="1" smtClean="0"/>
              <a:t>Bioreactance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1209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Cheetah Starling SV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7088"/>
            <a:ext cx="9144000" cy="3659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07" y="-21843"/>
            <a:ext cx="8814799" cy="68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372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Bioreactance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06" y="1847088"/>
            <a:ext cx="3914879" cy="3292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4395" y="5411096"/>
            <a:ext cx="4172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 shift is due to pulsatile blood flow</a:t>
            </a:r>
          </a:p>
          <a:p>
            <a:r>
              <a:rPr lang="en-US" dirty="0" smtClean="0"/>
              <a:t>Closely associated with </a:t>
            </a:r>
            <a:r>
              <a:rPr lang="en-US" b="1" dirty="0" smtClean="0"/>
              <a:t>SV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079" y="809036"/>
            <a:ext cx="4668819" cy="28200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795" y="0"/>
            <a:ext cx="6246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850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717"/>
            <a:ext cx="9144000" cy="64325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840" y="0"/>
            <a:ext cx="6370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28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12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Vigileo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Advanced Pulse Contour Algorithm</a:t>
            </a:r>
          </a:p>
          <a:p>
            <a:pPr lvl="1"/>
            <a:r>
              <a:rPr lang="en-US" dirty="0" smtClean="0"/>
              <a:t>Uses pulse pressure to estimate </a:t>
            </a:r>
            <a:br>
              <a:rPr lang="en-US" dirty="0" smtClean="0"/>
            </a:br>
            <a:r>
              <a:rPr lang="en-US" dirty="0" smtClean="0"/>
              <a:t>stroke volume</a:t>
            </a:r>
          </a:p>
          <a:p>
            <a:pPr lvl="1"/>
            <a:r>
              <a:rPr lang="en-US" dirty="0" smtClean="0"/>
              <a:t>Adjusts estimate based on demographic information</a:t>
            </a:r>
          </a:p>
          <a:p>
            <a:pPr lvl="1"/>
            <a:r>
              <a:rPr lang="en-US" dirty="0" smtClean="0"/>
              <a:t>Pulse to pulse statistical analysis to look for changes in vascular tone</a:t>
            </a:r>
          </a:p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Peripheral arterial catheter with high resolution data acquisition</a:t>
            </a:r>
          </a:p>
          <a:p>
            <a:endParaRPr lang="en-US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688" t="41406" r="52148" b="36979"/>
          <a:stretch>
            <a:fillRect/>
          </a:stretch>
        </p:blipFill>
        <p:spPr bwMode="auto">
          <a:xfrm>
            <a:off x="6667500" y="666750"/>
            <a:ext cx="2476500" cy="221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Vigileo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upon human demographic data</a:t>
            </a:r>
          </a:p>
          <a:p>
            <a:r>
              <a:rPr lang="en-US" dirty="0" smtClean="0"/>
              <a:t>NOT validated in other species</a:t>
            </a:r>
          </a:p>
          <a:p>
            <a:r>
              <a:rPr lang="en-US" dirty="0" smtClean="0"/>
              <a:t>Unlikely to be of use in our patients currently</a:t>
            </a:r>
          </a:p>
          <a:p>
            <a:r>
              <a:rPr lang="en-US" dirty="0" smtClean="0"/>
              <a:t>Costs</a:t>
            </a:r>
          </a:p>
          <a:p>
            <a:pPr lvl="1"/>
            <a:r>
              <a:rPr lang="en-US" dirty="0" smtClean="0"/>
              <a:t>Monitor = $12,000</a:t>
            </a:r>
          </a:p>
          <a:p>
            <a:pPr lvl="1"/>
            <a:r>
              <a:rPr lang="en-US" dirty="0" err="1" smtClean="0"/>
              <a:t>FloTrac</a:t>
            </a:r>
            <a:r>
              <a:rPr lang="en-US" dirty="0" smtClean="0"/>
              <a:t> Sensors = $225 each</a:t>
            </a:r>
          </a:p>
          <a:p>
            <a:r>
              <a:rPr lang="en-US" dirty="0" smtClean="0"/>
              <a:t>Maybe some day!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6838950" y="419100"/>
            <a:ext cx="990600" cy="428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Fick</a:t>
            </a:r>
            <a:r>
              <a:rPr lang="en-US" dirty="0" smtClean="0"/>
              <a:t> Oxygen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Assumptions in Practice</a:t>
            </a:r>
          </a:p>
          <a:p>
            <a:pPr>
              <a:buNone/>
            </a:pPr>
            <a:r>
              <a:rPr lang="en-US" dirty="0" smtClean="0"/>
              <a:t>	…You Can’t Always Get What You Want…</a:t>
            </a:r>
          </a:p>
          <a:p>
            <a:pPr lvl="1"/>
            <a:r>
              <a:rPr lang="en-US" dirty="0" smtClean="0"/>
              <a:t>Pulmonary Blood Flow ≈ Systemic Blood Flow</a:t>
            </a:r>
          </a:p>
          <a:p>
            <a:pPr lvl="1"/>
            <a:r>
              <a:rPr lang="en-US" dirty="0" smtClean="0"/>
              <a:t>O2 Uptake from Air ≈ O2 Uptake from Blood</a:t>
            </a:r>
          </a:p>
          <a:p>
            <a:pPr lvl="2"/>
            <a:r>
              <a:rPr lang="en-US" dirty="0" smtClean="0"/>
              <a:t>VO</a:t>
            </a:r>
            <a:r>
              <a:rPr lang="en-US" baseline="-25000" dirty="0" smtClean="0"/>
              <a:t>2</a:t>
            </a:r>
            <a:r>
              <a:rPr lang="en-US" dirty="0" smtClean="0"/>
              <a:t> ≈ V</a:t>
            </a:r>
            <a:r>
              <a:rPr lang="en-US" baseline="-25000" dirty="0" smtClean="0"/>
              <a:t>E</a:t>
            </a:r>
            <a:r>
              <a:rPr lang="en-US" dirty="0" smtClean="0"/>
              <a:t> x (F</a:t>
            </a:r>
            <a:r>
              <a:rPr lang="en-US" baseline="-25000" dirty="0" smtClean="0"/>
              <a:t>i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– F</a:t>
            </a:r>
            <a:r>
              <a:rPr lang="en-US" baseline="-25000" dirty="0" smtClean="0"/>
              <a:t>e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a</a:t>
            </a:r>
            <a:r>
              <a:rPr lang="en-US" dirty="0" smtClean="0"/>
              <a:t>O2 – C</a:t>
            </a:r>
            <a:r>
              <a:rPr lang="en-US" baseline="-25000" dirty="0" smtClean="0"/>
              <a:t>mv</a:t>
            </a:r>
            <a:r>
              <a:rPr lang="en-US" dirty="0" smtClean="0"/>
              <a:t>O2 ≈ Pulmonary a-v O2</a:t>
            </a:r>
          </a:p>
          <a:p>
            <a:r>
              <a:rPr lang="en-US" dirty="0" smtClean="0"/>
              <a:t>Estimate CO using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 err="1" smtClean="0"/>
              <a:t>Fick</a:t>
            </a:r>
            <a:r>
              <a:rPr lang="en-US" dirty="0" smtClean="0"/>
              <a:t> method across the</a:t>
            </a:r>
            <a:br>
              <a:rPr lang="en-US" dirty="0" smtClean="0"/>
            </a:br>
            <a:r>
              <a:rPr lang="en-US" dirty="0" smtClean="0"/>
              <a:t>lungs</a:t>
            </a:r>
          </a:p>
        </p:txBody>
      </p:sp>
      <p:pic>
        <p:nvPicPr>
          <p:cNvPr id="24578" name="Picture 2" descr="F:\Acid-Base 2\pulmcir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2208" y="1952654"/>
            <a:ext cx="2911792" cy="4857721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 flipH="1">
            <a:off x="7299960" y="6019800"/>
            <a:ext cx="1066800" cy="6248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7635240" y="2209800"/>
            <a:ext cx="1066800" cy="62484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195060" y="2004060"/>
            <a:ext cx="1066800" cy="6248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Donut 9"/>
          <p:cNvSpPr/>
          <p:nvPr/>
        </p:nvSpPr>
        <p:spPr>
          <a:xfrm>
            <a:off x="7376160" y="2906720"/>
            <a:ext cx="411480" cy="400359"/>
          </a:xfrm>
          <a:prstGeom prst="donut">
            <a:avLst>
              <a:gd name="adj" fmla="val 138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8732520" y="3302960"/>
            <a:ext cx="411480" cy="400359"/>
          </a:xfrm>
          <a:prstGeom prst="donut">
            <a:avLst>
              <a:gd name="adj" fmla="val 138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5059680" y="4450080"/>
            <a:ext cx="1066800" cy="62484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Donut 12"/>
          <p:cNvSpPr/>
          <p:nvPr/>
        </p:nvSpPr>
        <p:spPr>
          <a:xfrm>
            <a:off x="7665720" y="3653480"/>
            <a:ext cx="411480" cy="400359"/>
          </a:xfrm>
          <a:prstGeom prst="donut">
            <a:avLst>
              <a:gd name="adj" fmla="val 13889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/>
          <p:cNvSpPr/>
          <p:nvPr/>
        </p:nvSpPr>
        <p:spPr>
          <a:xfrm>
            <a:off x="8702040" y="4461200"/>
            <a:ext cx="411480" cy="400359"/>
          </a:xfrm>
          <a:prstGeom prst="donut">
            <a:avLst>
              <a:gd name="adj" fmla="val 13889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4580" name="Picture 4" descr="http://images.google.com/url?q=http://www.hopesfund.com/Hopes%2520Christmas%2520Wish/SAshe_Eskie_Dwg.jpg&amp;usg=AFrqEzefGDEtVdDKV2px3CFlDvw2eH0bh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66856" y="0"/>
            <a:ext cx="2238938" cy="216217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>
            <a:off x="8056169" y="1529254"/>
            <a:ext cx="740979" cy="583324"/>
            <a:chOff x="8056169" y="1529254"/>
            <a:chExt cx="740979" cy="583324"/>
          </a:xfrm>
        </p:grpSpPr>
        <p:sp>
          <p:nvSpPr>
            <p:cNvPr id="18" name="Down Arrow 17"/>
            <p:cNvSpPr/>
            <p:nvPr/>
          </p:nvSpPr>
          <p:spPr>
            <a:xfrm>
              <a:off x="8056169" y="1529254"/>
              <a:ext cx="740979" cy="583324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182299" y="1576548"/>
              <a:ext cx="48763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O2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875280" y="1271754"/>
            <a:ext cx="583324" cy="740979"/>
            <a:chOff x="5670322" y="767242"/>
            <a:chExt cx="583324" cy="740979"/>
          </a:xfrm>
        </p:grpSpPr>
        <p:sp>
          <p:nvSpPr>
            <p:cNvPr id="22" name="Down Arrow 21"/>
            <p:cNvSpPr/>
            <p:nvPr/>
          </p:nvSpPr>
          <p:spPr>
            <a:xfrm rot="16200000">
              <a:off x="5591494" y="846070"/>
              <a:ext cx="740979" cy="583324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17624" y="940662"/>
              <a:ext cx="487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O2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Right Arrow 25"/>
          <p:cNvSpPr/>
          <p:nvPr/>
        </p:nvSpPr>
        <p:spPr>
          <a:xfrm>
            <a:off x="8014136" y="737577"/>
            <a:ext cx="1066800" cy="6248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5054425" y="566508"/>
            <a:ext cx="1066800" cy="62484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Fick</a:t>
            </a:r>
            <a:r>
              <a:rPr lang="en-US" dirty="0" smtClean="0"/>
              <a:t> Oxygen Method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Does not require exogenous substances</a:t>
            </a:r>
          </a:p>
          <a:p>
            <a:r>
              <a:rPr lang="en-US" dirty="0" smtClean="0"/>
              <a:t>Can also use other gases as markers</a:t>
            </a:r>
          </a:p>
          <a:p>
            <a:pPr lvl="1"/>
            <a:r>
              <a:rPr lang="en-US" dirty="0" smtClean="0"/>
              <a:t>CO2 </a:t>
            </a:r>
            <a:r>
              <a:rPr lang="en-US" dirty="0" err="1" smtClean="0"/>
              <a:t>rebreathing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Difficult to implement</a:t>
            </a:r>
          </a:p>
          <a:p>
            <a:pPr lvl="1"/>
            <a:r>
              <a:rPr lang="en-US" dirty="0" smtClean="0"/>
              <a:t>Requires metabolic chamber or intubation</a:t>
            </a:r>
          </a:p>
          <a:p>
            <a:r>
              <a:rPr lang="en-US" dirty="0" smtClean="0"/>
              <a:t>Prone to error</a:t>
            </a:r>
          </a:p>
          <a:p>
            <a:pPr lvl="1"/>
            <a:r>
              <a:rPr lang="en-US" dirty="0" smtClean="0"/>
              <a:t>Small amounts of O2</a:t>
            </a:r>
          </a:p>
          <a:p>
            <a:r>
              <a:rPr lang="en-US" dirty="0" smtClean="0"/>
              <a:t>Invasive</a:t>
            </a:r>
          </a:p>
          <a:p>
            <a:pPr lvl="1"/>
            <a:r>
              <a:rPr lang="en-US" dirty="0" smtClean="0"/>
              <a:t>PA catheter</a:t>
            </a:r>
          </a:p>
          <a:p>
            <a:pPr lvl="1"/>
            <a:r>
              <a:rPr lang="en-US" dirty="0" smtClean="0"/>
              <a:t>Arterial catheter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4" grpId="0" uiExpand="1" build="p"/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Indicator-Dilution Technique</a:t>
            </a:r>
            <a:endParaRPr lang="en-US" dirty="0"/>
          </a:p>
        </p:txBody>
      </p:sp>
      <p:sp>
        <p:nvSpPr>
          <p:cNvPr id="3" name="Flowchart: Magnetic Disk 2"/>
          <p:cNvSpPr/>
          <p:nvPr/>
        </p:nvSpPr>
        <p:spPr>
          <a:xfrm>
            <a:off x="613020" y="3544615"/>
            <a:ext cx="1327355" cy="1799303"/>
          </a:xfrm>
          <a:prstGeom prst="flowChartMagneticDisk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Magnetic Disk 3"/>
          <p:cNvSpPr/>
          <p:nvPr/>
        </p:nvSpPr>
        <p:spPr>
          <a:xfrm>
            <a:off x="602208" y="3027929"/>
            <a:ext cx="1327355" cy="2335165"/>
          </a:xfrm>
          <a:prstGeom prst="flowChartMagneticDisk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315902" y="2726076"/>
            <a:ext cx="2836603" cy="2814487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/>
          <p:cNvSpPr/>
          <p:nvPr/>
        </p:nvSpPr>
        <p:spPr>
          <a:xfrm>
            <a:off x="3320822" y="1907052"/>
            <a:ext cx="2836603" cy="3652687"/>
          </a:xfrm>
          <a:prstGeom prst="flowChartMagneticDisk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367" y="5577132"/>
            <a:ext cx="1181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cs typeface="Arial" pitchFamily="34" charset="0"/>
              </a:rPr>
              <a:t>x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/>
              <a:t> ml</a:t>
            </a:r>
            <a:endParaRPr lang="en-US" sz="3200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305059" y="6083493"/>
            <a:ext cx="1938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cs typeface="Arial" pitchFamily="34" charset="0"/>
              </a:rPr>
              <a:t>y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/>
              <a:t> mg/ml</a:t>
            </a:r>
            <a:endParaRPr lang="en-US" sz="3200" b="1" baseline="-25000" dirty="0"/>
          </a:p>
        </p:txBody>
      </p:sp>
      <p:sp>
        <p:nvSpPr>
          <p:cNvPr id="9" name="Right Arrow 8"/>
          <p:cNvSpPr/>
          <p:nvPr/>
        </p:nvSpPr>
        <p:spPr>
          <a:xfrm>
            <a:off x="2086898" y="4045586"/>
            <a:ext cx="1106129" cy="442451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31781" y="5577132"/>
            <a:ext cx="1181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cs typeface="Arial" pitchFamily="34" charset="0"/>
              </a:rPr>
              <a:t>x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/>
              <a:t> ml</a:t>
            </a:r>
            <a:endParaRPr lang="en-US" sz="3200" b="1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753473" y="6083493"/>
            <a:ext cx="1938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cs typeface="Arial" pitchFamily="34" charset="0"/>
              </a:rPr>
              <a:t>y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/>
              <a:t> mg/ml</a:t>
            </a:r>
            <a:endParaRPr lang="en-US" sz="3200" b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272966" y="2683818"/>
            <a:ext cx="27433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x</a:t>
            </a:r>
            <a:r>
              <a:rPr lang="en-US" sz="3200" b="1" baseline="-25000" dirty="0" smtClean="0"/>
              <a:t>1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3200" b="1" dirty="0" smtClean="0"/>
              <a:t> y</a:t>
            </a:r>
            <a:r>
              <a:rPr lang="en-US" sz="3200" b="1" baseline="-25000" dirty="0" smtClean="0"/>
              <a:t>1</a:t>
            </a:r>
            <a:r>
              <a:rPr lang="en-US" sz="3200" b="1" dirty="0" smtClean="0"/>
              <a:t> = x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3200" b="1" dirty="0" smtClean="0"/>
              <a:t> y</a:t>
            </a:r>
            <a:r>
              <a:rPr lang="en-US" sz="3200" b="1" baseline="-25000" dirty="0" smtClean="0"/>
              <a:t>2</a:t>
            </a:r>
            <a:endParaRPr lang="en-US" sz="3200" b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6272966" y="3540414"/>
            <a:ext cx="28589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x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 = (x</a:t>
            </a:r>
            <a:r>
              <a:rPr lang="en-US" sz="3200" b="1" baseline="-25000" dirty="0" smtClean="0"/>
              <a:t>1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3200" b="1" dirty="0" smtClean="0"/>
              <a:t> y</a:t>
            </a:r>
            <a:r>
              <a:rPr lang="en-US" sz="3200" b="1" baseline="-25000" dirty="0" smtClean="0"/>
              <a:t>1</a:t>
            </a:r>
            <a:r>
              <a:rPr lang="en-US" sz="3200" b="1" dirty="0" smtClean="0"/>
              <a:t>)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3200" b="1" dirty="0" smtClean="0"/>
              <a:t> y</a:t>
            </a:r>
            <a:r>
              <a:rPr lang="en-US" sz="3200" b="1" baseline="-25000" dirty="0" smtClean="0"/>
              <a:t>2</a:t>
            </a:r>
            <a:endParaRPr lang="en-US" sz="3200" b="1" baseline="-25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6E2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 animBg="1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Indicator-Dilution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Inject indicator as bolus into a flowing stream</a:t>
            </a:r>
          </a:p>
          <a:p>
            <a:r>
              <a:rPr lang="en-US" dirty="0" smtClean="0"/>
              <a:t>Measure concentration downstream over time</a:t>
            </a:r>
          </a:p>
          <a:p>
            <a:r>
              <a:rPr lang="en-US" dirty="0" smtClean="0"/>
              <a:t>Flow </a:t>
            </a:r>
            <a:r>
              <a:rPr lang="en-US" dirty="0" smtClean="0">
                <a:latin typeface="Times New Roman"/>
                <a:cs typeface="Times New Roman"/>
              </a:rPr>
              <a:t>= Dose [mg] / AUC [mg/ml * s]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054" y="3388658"/>
            <a:ext cx="5550946" cy="346934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 Problem-Oriented Medical System</Template>
  <TotalTime>8969</TotalTime>
  <Words>1387</Words>
  <Application>Microsoft Macintosh PowerPoint</Application>
  <PresentationFormat>On-screen Show (4:3)</PresentationFormat>
  <Paragraphs>420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Calibri</vt:lpstr>
      <vt:lpstr>Constantia</vt:lpstr>
      <vt:lpstr>Times New Roman</vt:lpstr>
      <vt:lpstr>Wingdings 2</vt:lpstr>
      <vt:lpstr>Arial</vt:lpstr>
      <vt:lpstr>Flow</vt:lpstr>
      <vt:lpstr>Cardiac Output Monitoring</vt:lpstr>
      <vt:lpstr>Overview</vt:lpstr>
      <vt:lpstr>Systolic Function of the Heart</vt:lpstr>
      <vt:lpstr>Methods</vt:lpstr>
      <vt:lpstr>Fick Principle</vt:lpstr>
      <vt:lpstr>Fick Oxygen Method</vt:lpstr>
      <vt:lpstr>Fick Oxygen Method</vt:lpstr>
      <vt:lpstr>Indicator-Dilution Technique</vt:lpstr>
      <vt:lpstr>Indicator-Dilution Technique</vt:lpstr>
      <vt:lpstr>Indicator-Dilution Technique</vt:lpstr>
      <vt:lpstr>Indicator-Dilution Technique</vt:lpstr>
      <vt:lpstr>Indicator-Dilution Technique</vt:lpstr>
      <vt:lpstr>Pulse Contour Analysis</vt:lpstr>
      <vt:lpstr>Pulse Contour Analysis</vt:lpstr>
      <vt:lpstr>Thoracic Electrical Bioimpedance</vt:lpstr>
      <vt:lpstr>Thoracic Electrical Bioimpedance</vt:lpstr>
      <vt:lpstr>Thoracic Electrical Bioimpedance</vt:lpstr>
      <vt:lpstr>Thoracic Electrical Bioimpedance</vt:lpstr>
      <vt:lpstr>Thoracic Electrical Biompedance</vt:lpstr>
      <vt:lpstr>Echocardiography</vt:lpstr>
      <vt:lpstr>Echocardiography</vt:lpstr>
      <vt:lpstr>Commerical Devices</vt:lpstr>
      <vt:lpstr>NICO</vt:lpstr>
      <vt:lpstr>NICO - Principle</vt:lpstr>
      <vt:lpstr>NICO Principle</vt:lpstr>
      <vt:lpstr>NICO</vt:lpstr>
      <vt:lpstr>NICO</vt:lpstr>
      <vt:lpstr>Commerical Devices</vt:lpstr>
      <vt:lpstr>Pulmonary Artery Catheterization</vt:lpstr>
      <vt:lpstr>Pulmonary Artery Catheterization</vt:lpstr>
      <vt:lpstr>Pulmonary Artery Catheterization</vt:lpstr>
      <vt:lpstr>Pulmonary Artery Catheterization</vt:lpstr>
      <vt:lpstr>PiCCO</vt:lpstr>
      <vt:lpstr>PiCCO - Setup</vt:lpstr>
      <vt:lpstr>PiCCO - Calibration</vt:lpstr>
      <vt:lpstr>PiCCO</vt:lpstr>
      <vt:lpstr>PiCCO - Costs</vt:lpstr>
      <vt:lpstr>PiCCO</vt:lpstr>
      <vt:lpstr>LiDCO</vt:lpstr>
      <vt:lpstr>LiDCO- Setup and Calibration</vt:lpstr>
      <vt:lpstr>LiDCO</vt:lpstr>
      <vt:lpstr>LiDCO - Costs</vt:lpstr>
      <vt:lpstr>LiDCO</vt:lpstr>
      <vt:lpstr>COStatus</vt:lpstr>
      <vt:lpstr>COStatus</vt:lpstr>
      <vt:lpstr>Commerical Devices</vt:lpstr>
      <vt:lpstr>USCOM</vt:lpstr>
      <vt:lpstr>USCOM</vt:lpstr>
      <vt:lpstr>PowerPoint Presentation</vt:lpstr>
      <vt:lpstr>Commerical Devices</vt:lpstr>
      <vt:lpstr>Cheetah Starling SV</vt:lpstr>
      <vt:lpstr>Bioreactance</vt:lpstr>
      <vt:lpstr>NICOM</vt:lpstr>
      <vt:lpstr>Questions?</vt:lpstr>
      <vt:lpstr>Vigileo</vt:lpstr>
      <vt:lpstr>Vigileo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Cardiac Output Monitoring</dc:title>
  <dc:creator>Dan Fletcher</dc:creator>
  <cp:lastModifiedBy>Daniel J. Fletcher</cp:lastModifiedBy>
  <cp:revision>37</cp:revision>
  <dcterms:created xsi:type="dcterms:W3CDTF">2007-04-20T14:12:36Z</dcterms:created>
  <dcterms:modified xsi:type="dcterms:W3CDTF">2016-04-27T20:11:36Z</dcterms:modified>
</cp:coreProperties>
</file>