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1" r:id="rId4"/>
    <p:sldId id="262" r:id="rId5"/>
    <p:sldId id="263" r:id="rId6"/>
    <p:sldId id="260" r:id="rId7"/>
    <p:sldId id="264" r:id="rId8"/>
    <p:sldId id="266" r:id="rId9"/>
    <p:sldId id="267" r:id="rId10"/>
    <p:sldId id="268" r:id="rId11"/>
    <p:sldId id="269" r:id="rId12"/>
    <p:sldId id="271" r:id="rId13"/>
    <p:sldId id="272" r:id="rId14"/>
    <p:sldId id="273" r:id="rId15"/>
    <p:sldId id="274" r:id="rId16"/>
    <p:sldId id="275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11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8" name="Rectangle 7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>
              <a:spLocks/>
            </p:cNvSpPr>
            <p:nvPr/>
          </p:nvSpPr>
          <p:spPr>
            <a:xfrm>
              <a:off x="562843" y="475488"/>
              <a:ext cx="7982712" cy="5888736"/>
            </a:xfrm>
            <a:prstGeom prst="rect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cxnSp>
          <p:nvCxnSpPr>
            <p:cNvPr id="15" name="Straight Connector 14"/>
            <p:cNvCxnSpPr/>
            <p:nvPr/>
          </p:nvCxnSpPr>
          <p:spPr>
            <a:xfrm>
              <a:off x="562842" y="6133646"/>
              <a:ext cx="7982712" cy="1472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7" name="Rectangle 16"/>
            <p:cNvSpPr/>
            <p:nvPr/>
          </p:nvSpPr>
          <p:spPr>
            <a:xfrm>
              <a:off x="562843" y="457200"/>
              <a:ext cx="7982712" cy="25786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3950"/>
            <a:ext cx="7342188" cy="1924050"/>
          </a:xfrm>
        </p:spPr>
        <p:txBody>
          <a:bodyPr anchor="b" anchorCtr="0">
            <a:noAutofit/>
          </a:bodyPr>
          <a:lstStyle>
            <a:lvl1pPr>
              <a:defRPr sz="5400" kern="12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429000"/>
            <a:ext cx="7342188" cy="17526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tx1">
                  <a:lumMod val="75000"/>
                  <a:lumOff val="25000"/>
                </a:schemeClr>
              </a:buClr>
              <a:buFont typeface="Arial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73741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8/4/15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2894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191000" y="6122894"/>
            <a:ext cx="762000" cy="271463"/>
          </a:xfrm>
        </p:spPr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grpSp>
            <p:nvGrpSpPr>
              <p:cNvPr id="27" name="Group 26"/>
              <p:cNvGrpSpPr/>
              <p:nvPr/>
            </p:nvGrpSpPr>
            <p:grpSpPr>
              <a:xfrm>
                <a:off x="182880" y="173699"/>
                <a:ext cx="8778240" cy="6510602"/>
                <a:chOff x="182880" y="173699"/>
                <a:chExt cx="8778240" cy="6510602"/>
              </a:xfrm>
            </p:grpSpPr>
            <p:sp>
              <p:nvSpPr>
                <p:cNvPr id="29" name="Rectangle 28"/>
                <p:cNvSpPr/>
                <p:nvPr/>
              </p:nvSpPr>
              <p:spPr>
                <a:xfrm>
                  <a:off x="182880" y="173699"/>
                  <a:ext cx="8778240" cy="6510602"/>
                </a:xfrm>
                <a:prstGeom prst="rect">
                  <a:avLst/>
                </a:prstGeom>
                <a:solidFill>
                  <a:schemeClr val="bg1">
                    <a:lumMod val="95000"/>
                  </a:schemeClr>
                </a:solidFill>
                <a:ln w="12700">
                  <a:noFill/>
                </a:ln>
                <a:effectLst>
                  <a:outerShdw blurRad="63500" sx="101000" sy="101000" algn="ctr" rotWithShape="0">
                    <a:prstClr val="black">
                      <a:alpha val="40000"/>
                    </a:prstClr>
                  </a:outerShdw>
                </a:effectLst>
                <a:scene3d>
                  <a:camera prst="perspectiveFront" fov="4800000"/>
                  <a:lightRig rig="threePt" dir="t"/>
                </a:scene3d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0" name="Group 10"/>
                <p:cNvGrpSpPr/>
                <p:nvPr/>
              </p:nvGrpSpPr>
              <p:grpSpPr>
                <a:xfrm>
                  <a:off x="256032" y="237744"/>
                  <a:ext cx="8622792" cy="6364224"/>
                  <a:chOff x="247157" y="247430"/>
                  <a:chExt cx="8622792" cy="6364224"/>
                </a:xfrm>
              </p:grpSpPr>
              <p:sp>
                <p:nvSpPr>
                  <p:cNvPr id="31" name="Rectangle 30"/>
                  <p:cNvSpPr>
                    <a:spLocks/>
                  </p:cNvSpPr>
                  <p:nvPr/>
                </p:nvSpPr>
                <p:spPr>
                  <a:xfrm>
                    <a:off x="247157" y="247430"/>
                    <a:ext cx="8622792" cy="6364224"/>
                  </a:xfrm>
                  <a:prstGeom prst="rect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/>
                  </a:p>
                </p:txBody>
              </p:sp>
              <p:cxnSp>
                <p:nvCxnSpPr>
                  <p:cNvPr id="32" name="Straight Connector 31"/>
                  <p:cNvCxnSpPr/>
                  <p:nvPr/>
                </p:nvCxnSpPr>
                <p:spPr>
                  <a:xfrm>
                    <a:off x="247157" y="6389024"/>
                    <a:ext cx="8622792" cy="1588"/>
                  </a:xfrm>
                  <a:prstGeom prst="line">
                    <a:avLst/>
                  </a:prstGeom>
                  <a:noFill/>
                  <a:ln w="12700">
                    <a:solidFill>
                      <a:schemeClr val="tx2">
                        <a:lumMod val="40000"/>
                        <a:lumOff val="60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</p:cxnSp>
            </p:grpSp>
          </p:grpSp>
          <p:sp>
            <p:nvSpPr>
              <p:cNvPr id="28" name="Rectangle 27"/>
              <p:cNvSpPr/>
              <p:nvPr/>
            </p:nvSpPr>
            <p:spPr>
              <a:xfrm rot="5400000">
                <a:off x="801086" y="3274090"/>
                <a:ext cx="6135624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sp>
          <p:nvSpPr>
            <p:cNvPr id="25" name="Rectangle 24"/>
            <p:cNvSpPr/>
            <p:nvPr/>
          </p:nvSpPr>
          <p:spPr>
            <a:xfrm rot="10800000">
              <a:off x="258763" y="1594462"/>
              <a:ext cx="357530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694329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672323"/>
            <a:ext cx="3008313" cy="3403040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8/4/15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352892" y="310123"/>
            <a:ext cx="3398837" cy="1204912"/>
          </a:xfrm>
        </p:spPr>
        <p:txBody>
          <a:bodyPr>
            <a:normAutofit/>
          </a:bodyPr>
          <a:lstStyle>
            <a:lvl1pPr>
              <a:buNone/>
              <a:defRPr sz="18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9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0" name="Rectangle 19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7" name="Rectangle 16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691640"/>
            <a:ext cx="3008376" cy="914400"/>
          </a:xfrm>
        </p:spPr>
        <p:txBody>
          <a:bodyPr anchor="b">
            <a:no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38559" y="612775"/>
            <a:ext cx="4114800" cy="546811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2670048"/>
            <a:ext cx="3008376" cy="3401568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8/4/15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7" name="Group 16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9" name="Rectangle 18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1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2" name="Rectangle 21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20" name="Rectangle 19"/>
            <p:cNvSpPr/>
            <p:nvPr/>
          </p:nvSpPr>
          <p:spPr>
            <a:xfrm>
              <a:off x="256032" y="4203192"/>
              <a:ext cx="8622792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1" y="4287819"/>
            <a:ext cx="8021977" cy="916193"/>
          </a:xfrm>
        </p:spPr>
        <p:txBody>
          <a:bodyPr anchor="b">
            <a:no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56347" y="331694"/>
            <a:ext cx="8421624" cy="3783106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1" y="5271247"/>
            <a:ext cx="8021977" cy="101301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Bef>
                <a:spcPts val="0"/>
              </a:spcBef>
              <a:buNone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2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8/4/15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4" name="Rectangle 13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5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6" name="Rectangle 15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7" name="Straight Connector 16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8" name="Rectangle 17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8/4/15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4" name="Group 13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5" name="Rectangle 14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6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7" name="Rectangle 16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19" name="Straight Connector 18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18" name="Rectangle 17"/>
            <p:cNvSpPr/>
            <p:nvPr/>
          </p:nvSpPr>
          <p:spPr>
            <a:xfrm rot="5400000">
              <a:off x="4242277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399" y="609600"/>
            <a:ext cx="1416423" cy="5516563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2" y="609600"/>
            <a:ext cx="6279777" cy="5516563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8/4/15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9" name="Rectangle 18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0" name="Straight Connector 19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1" name="Rectangle 20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8/4/15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486873" y="411480"/>
            <a:ext cx="8170254" cy="6035040"/>
            <a:chOff x="486873" y="411480"/>
            <a:chExt cx="8170254" cy="6035040"/>
          </a:xfrm>
        </p:grpSpPr>
        <p:sp>
          <p:nvSpPr>
            <p:cNvPr id="12" name="Rectangle 11"/>
            <p:cNvSpPr/>
            <p:nvPr/>
          </p:nvSpPr>
          <p:spPr>
            <a:xfrm>
              <a:off x="486873" y="411480"/>
              <a:ext cx="8170254" cy="6035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6" name="Group 11"/>
            <p:cNvGrpSpPr/>
            <p:nvPr/>
          </p:nvGrpSpPr>
          <p:grpSpPr>
            <a:xfrm>
              <a:off x="562842" y="475488"/>
              <a:ext cx="7982713" cy="5888736"/>
              <a:chOff x="562842" y="475488"/>
              <a:chExt cx="7982713" cy="5888736"/>
            </a:xfrm>
          </p:grpSpPr>
          <p:sp>
            <p:nvSpPr>
              <p:cNvPr id="8" name="Rectangle 7"/>
              <p:cNvSpPr>
                <a:spLocks/>
              </p:cNvSpPr>
              <p:nvPr/>
            </p:nvSpPr>
            <p:spPr>
              <a:xfrm>
                <a:off x="562843" y="475488"/>
                <a:ext cx="7982712" cy="5888736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9" name="Straight Connector 8"/>
              <p:cNvCxnSpPr/>
              <p:nvPr/>
            </p:nvCxnSpPr>
            <p:spPr>
              <a:xfrm>
                <a:off x="562842" y="6133646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>
                <a:off x="562842" y="3427528"/>
                <a:ext cx="7982712" cy="1472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00113" y="3442447"/>
            <a:ext cx="7345362" cy="1532965"/>
          </a:xfrm>
        </p:spPr>
        <p:txBody>
          <a:bodyPr anchor="b" anchorCtr="0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0113" y="5029200"/>
            <a:ext cx="7345362" cy="990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69259" y="6122894"/>
            <a:ext cx="2133600" cy="259317"/>
          </a:xfrm>
        </p:spPr>
        <p:txBody>
          <a:bodyPr/>
          <a:lstStyle/>
          <a:p>
            <a:fld id="{7D290233-0DD1-4A80-BB1E-9ADC3556DBB6}" type="datetimeFigureOut">
              <a:rPr lang="en-US" smtClean="0"/>
              <a:t>8/4/15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638800" y="6124401"/>
            <a:ext cx="2895600" cy="257810"/>
          </a:xfrm>
        </p:spPr>
        <p:txBody>
          <a:bodyPr/>
          <a:lstStyle/>
          <a:p>
            <a:endParaRPr lang="en-US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2"/>
          </p:nvPr>
        </p:nvSpPr>
        <p:spPr>
          <a:xfrm>
            <a:off x="636493" y="533400"/>
            <a:ext cx="7836408" cy="2828925"/>
          </a:xfrm>
        </p:spPr>
        <p:txBody>
          <a:bodyPr>
            <a:normAutofit/>
          </a:bodyPr>
          <a:lstStyle>
            <a:lvl1pPr>
              <a:buNone/>
              <a:defRPr sz="2000"/>
            </a:lvl1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2" name="Rectangle 11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7" name="Rectangle 26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8" name="Straight Connector 27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00113" y="1371600"/>
            <a:ext cx="7345362" cy="1676400"/>
          </a:xfrm>
        </p:spPr>
        <p:txBody>
          <a:bodyPr anchor="b" anchorCtr="0">
            <a:noAutofit/>
          </a:bodyPr>
          <a:lstStyle>
            <a:lvl1pPr algn="ctr">
              <a:defRPr sz="5400" b="0" i="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3" y="3134566"/>
            <a:ext cx="7345362" cy="1500187"/>
          </a:xfrm>
        </p:spPr>
        <p:txBody>
          <a:bodyPr anchor="t" anchorCtr="0"/>
          <a:lstStyle>
            <a:lvl1pPr marL="0" indent="0" algn="ctr">
              <a:spcBef>
                <a:spcPts val="300"/>
              </a:spcBef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8/4/15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21" name="Rectangle 2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23" name="Rectangle 2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24" name="Straight Connector 2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25" name="Rectangle 24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00111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199" y="2147888"/>
            <a:ext cx="3566160" cy="3927475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8/4/15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26" name="Group 2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27" name="Rectangle 2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29" name="Rectangle 2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31" name="Straight Connector 30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  <p:sp>
              <p:nvSpPr>
                <p:cNvPr id="32" name="Rectangle 31"/>
                <p:cNvSpPr/>
                <p:nvPr/>
              </p:nvSpPr>
              <p:spPr>
                <a:xfrm>
                  <a:off x="247157" y="1612392"/>
                  <a:ext cx="8622792" cy="64008"/>
                </a:xfrm>
                <a:prstGeom prst="rect">
                  <a:avLst/>
                </a:prstGeom>
                <a:solidFill>
                  <a:schemeClr val="bg2">
                    <a:lumMod val="40000"/>
                    <a:lumOff val="60000"/>
                  </a:schemeClr>
                </a:solidFill>
                <a:ln w="3175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</p:grpSp>
        <p:cxnSp>
          <p:nvCxnSpPr>
            <p:cNvPr id="23" name="Straight Connector 22"/>
            <p:cNvCxnSpPr/>
            <p:nvPr/>
          </p:nvCxnSpPr>
          <p:spPr>
            <a:xfrm rot="16200000" flipH="1">
              <a:off x="2217480" y="4026438"/>
              <a:ext cx="4711326" cy="2286"/>
            </a:xfrm>
            <a:prstGeom prst="line">
              <a:avLst/>
            </a:prstGeom>
            <a:noFill/>
            <a:ln w="12700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301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301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45539" y="1708990"/>
            <a:ext cx="3566160" cy="832503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ts val="300"/>
              </a:spcBef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45539" y="2590801"/>
            <a:ext cx="3566160" cy="348456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8/4/15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3" name="Rectangle 12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5" name="Rectangle 14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7" name="Rectangle 16"/>
              <p:cNvSpPr/>
              <p:nvPr/>
            </p:nvSpPr>
            <p:spPr>
              <a:xfrm>
                <a:off x="247157" y="1612392"/>
                <a:ext cx="8622792" cy="64008"/>
              </a:xfrm>
              <a:prstGeom prst="rect">
                <a:avLst/>
              </a:prstGeom>
              <a:solidFill>
                <a:schemeClr val="bg2">
                  <a:lumMod val="40000"/>
                  <a:lumOff val="60000"/>
                </a:schemeClr>
              </a:solidFill>
              <a:ln w="3175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8/4/15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sp>
          <p:nvSpPr>
            <p:cNvPr id="11" name="Rectangle 10"/>
            <p:cNvSpPr/>
            <p:nvPr/>
          </p:nvSpPr>
          <p:spPr>
            <a:xfrm>
              <a:off x="182880" y="173699"/>
              <a:ext cx="8778240" cy="651060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2700">
              <a:noFill/>
            </a:ln>
            <a:effectLst>
              <a:outerShdw blurRad="63500" sx="101000" sy="101000" algn="ctr" rotWithShape="0">
                <a:prstClr val="black">
                  <a:alpha val="40000"/>
                </a:prstClr>
              </a:outerShdw>
            </a:effectLst>
            <a:scene3d>
              <a:camera prst="perspectiveFront" fov="4800000"/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" name="Group 10"/>
            <p:cNvGrpSpPr/>
            <p:nvPr/>
          </p:nvGrpSpPr>
          <p:grpSpPr>
            <a:xfrm>
              <a:off x="256032" y="237744"/>
              <a:ext cx="8622792" cy="6364224"/>
              <a:chOff x="247157" y="247430"/>
              <a:chExt cx="8622792" cy="6364224"/>
            </a:xfrm>
          </p:grpSpPr>
          <p:sp>
            <p:nvSpPr>
              <p:cNvPr id="13" name="Rectangle 12"/>
              <p:cNvSpPr>
                <a:spLocks/>
              </p:cNvSpPr>
              <p:nvPr/>
            </p:nvSpPr>
            <p:spPr>
              <a:xfrm>
                <a:off x="247157" y="247430"/>
                <a:ext cx="8622792" cy="6364224"/>
              </a:xfrm>
              <a:prstGeom prst="rect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>
                <a:off x="247157" y="6389024"/>
                <a:ext cx="8622792" cy="1588"/>
              </a:xfrm>
              <a:prstGeom prst="line">
                <a:avLst/>
              </a:prstGeom>
              <a:noFill/>
              <a:ln w="1270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</p:grp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8/4/15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182880" y="173699"/>
            <a:ext cx="8778240" cy="6510602"/>
            <a:chOff x="182880" y="173699"/>
            <a:chExt cx="8778240" cy="6510602"/>
          </a:xfrm>
        </p:grpSpPr>
        <p:grpSp>
          <p:nvGrpSpPr>
            <p:cNvPr id="16" name="Group 15"/>
            <p:cNvGrpSpPr/>
            <p:nvPr/>
          </p:nvGrpSpPr>
          <p:grpSpPr>
            <a:xfrm>
              <a:off x="182880" y="173699"/>
              <a:ext cx="8778240" cy="6510602"/>
              <a:chOff x="182880" y="173699"/>
              <a:chExt cx="8778240" cy="6510602"/>
            </a:xfrm>
          </p:grpSpPr>
          <p:sp>
            <p:nvSpPr>
              <p:cNvPr id="17" name="Rectangle 16"/>
              <p:cNvSpPr/>
              <p:nvPr/>
            </p:nvSpPr>
            <p:spPr>
              <a:xfrm>
                <a:off x="182880" y="173699"/>
                <a:ext cx="8778240" cy="651060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12700">
                <a:noFill/>
              </a:ln>
              <a:effectLst>
                <a:outerShdw blurRad="63500" sx="101000" sy="101000" algn="ctr" rotWithShape="0">
                  <a:prstClr val="black">
                    <a:alpha val="40000"/>
                  </a:prstClr>
                </a:outerShdw>
              </a:effectLst>
              <a:scene3d>
                <a:camera prst="perspectiveFront" fov="4800000"/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8" name="Group 10"/>
              <p:cNvGrpSpPr/>
              <p:nvPr/>
            </p:nvGrpSpPr>
            <p:grpSpPr>
              <a:xfrm>
                <a:off x="256032" y="237744"/>
                <a:ext cx="8622792" cy="6364224"/>
                <a:chOff x="247157" y="247430"/>
                <a:chExt cx="8622792" cy="6364224"/>
              </a:xfrm>
            </p:grpSpPr>
            <p:sp>
              <p:nvSpPr>
                <p:cNvPr id="19" name="Rectangle 18"/>
                <p:cNvSpPr>
                  <a:spLocks/>
                </p:cNvSpPr>
                <p:nvPr/>
              </p:nvSpPr>
              <p:spPr>
                <a:xfrm>
                  <a:off x="247157" y="247430"/>
                  <a:ext cx="8622792" cy="6364224"/>
                </a:xfrm>
                <a:prstGeom prst="rect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cxnSp>
              <p:nvCxnSpPr>
                <p:cNvPr id="20" name="Straight Connector 19"/>
                <p:cNvCxnSpPr/>
                <p:nvPr/>
              </p:nvCxnSpPr>
              <p:spPr>
                <a:xfrm>
                  <a:off x="247157" y="6389024"/>
                  <a:ext cx="8622792" cy="1588"/>
                </a:xfrm>
                <a:prstGeom prst="line">
                  <a:avLst/>
                </a:prstGeom>
                <a:noFill/>
                <a:ln w="12700">
                  <a:solidFill>
                    <a:schemeClr val="tx2">
                      <a:lumMod val="40000"/>
                      <a:lumOff val="6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</p:cxnSp>
          </p:grpSp>
        </p:grpSp>
        <p:sp>
          <p:nvSpPr>
            <p:cNvPr id="33" name="Rectangle 32"/>
            <p:cNvSpPr/>
            <p:nvPr/>
          </p:nvSpPr>
          <p:spPr>
            <a:xfrm rot="5400000">
              <a:off x="801086" y="3274090"/>
              <a:ext cx="6135624" cy="64008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 w="3175">
              <a:solidFill>
                <a:schemeClr val="tx2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225" y="1169892"/>
            <a:ext cx="3008313" cy="9144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8319" y="609600"/>
            <a:ext cx="4114800" cy="5465763"/>
          </a:xfrm>
        </p:spPr>
        <p:txBody>
          <a:bodyPr>
            <a:normAutofit/>
          </a:bodyPr>
          <a:lstStyle>
            <a:lvl1pPr>
              <a:defRPr sz="2400" baseline="0"/>
            </a:lvl1pPr>
            <a:lvl2pPr>
              <a:defRPr sz="2200" baseline="0"/>
            </a:lvl2pPr>
            <a:lvl3pPr>
              <a:defRPr sz="2000" baseline="0"/>
            </a:lvl3pPr>
            <a:lvl4pPr>
              <a:defRPr sz="1800" baseline="0"/>
            </a:lvl4pPr>
            <a:lvl5pPr>
              <a:defRPr sz="1800" baseline="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225" y="2147888"/>
            <a:ext cx="3008313" cy="3262313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lnSpc>
                <a:spcPct val="120000"/>
              </a:lnSpc>
              <a:spcBef>
                <a:spcPts val="600"/>
              </a:spcBef>
              <a:buNone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bg1">
                  <a:lumMod val="75000"/>
                  <a:lumOff val="25000"/>
                </a:schemeClr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290233-0DD1-4A80-BB1E-9ADC3556DBB6}" type="datetimeFigureOut">
              <a:rPr lang="en-US" smtClean="0"/>
              <a:t>8/4/15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00113" y="244158"/>
            <a:ext cx="7345362" cy="133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0112" y="2133601"/>
            <a:ext cx="7345363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3840" y="6371591"/>
            <a:ext cx="2133600" cy="2593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</a:defRPr>
            </a:lvl1pPr>
          </a:lstStyle>
          <a:p>
            <a:fld id="{7D290233-0DD1-4A80-BB1E-9ADC3556DBB6}" type="datetimeFigureOut">
              <a:rPr lang="en-US" smtClean="0"/>
              <a:t>8/4/15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58840" y="6371591"/>
            <a:ext cx="2895600" cy="25781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Brush Script MT" pitchFamily="66" charset="0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191000" y="6356350"/>
            <a:ext cx="762000" cy="2714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marL="0" algn="ctr" defTabSz="914400" rtl="0" eaLnBrk="1" latinLnBrk="0" hangingPunct="1">
              <a:defRPr sz="1200" kern="1200">
                <a:solidFill>
                  <a:schemeClr val="bg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CFE4BAC9-6D41-4691-9299-18EF07EF017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8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794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80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36638" indent="-228600" algn="l" defTabSz="914400" rtl="0" eaLnBrk="1" latinLnBrk="0" hangingPunct="1">
        <a:spcBef>
          <a:spcPts val="6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265238" indent="-2286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485900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712913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947863" indent="-228600" algn="l" defTabSz="914400" rtl="0" eaLnBrk="1" latinLnBrk="0" hangingPunct="1">
        <a:spcBef>
          <a:spcPct val="20000"/>
        </a:spcBef>
        <a:buClr>
          <a:schemeClr val="bg2">
            <a:lumMod val="60000"/>
            <a:lumOff val="40000"/>
          </a:schemeClr>
        </a:buClr>
        <a:buFont typeface="Arial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174875" indent="-228600" algn="l" defTabSz="914400" rtl="0" eaLnBrk="1" latinLnBrk="0" hangingPunct="1">
        <a:spcBef>
          <a:spcPct val="20000"/>
        </a:spcBef>
        <a:buClr>
          <a:schemeClr val="tx1">
            <a:lumMod val="75000"/>
            <a:lumOff val="25000"/>
          </a:schemeClr>
        </a:buClr>
        <a:buFont typeface="Arial" pitchFamily="34" charset="0"/>
        <a:buChar char="•"/>
        <a:defRPr lang="en-US" sz="1800" kern="1200" dirty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Basic Principles of GI Absorption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76099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Absorption in 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Chloride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Upper GI: rapid absorption due to movement along electrochemical gradient</a:t>
            </a:r>
            <a:endParaRPr lang="en-US" dirty="0"/>
          </a:p>
          <a:p>
            <a:pPr lvl="1"/>
            <a:r>
              <a:rPr lang="en-US" dirty="0" smtClean="0"/>
              <a:t>Ileum/lower GI: </a:t>
            </a:r>
            <a:r>
              <a:rPr lang="en-US" dirty="0" err="1" smtClean="0"/>
              <a:t>Cl</a:t>
            </a:r>
            <a:r>
              <a:rPr lang="en-US" baseline="30000" dirty="0" smtClean="0"/>
              <a:t>-</a:t>
            </a:r>
            <a:r>
              <a:rPr lang="en-US" dirty="0" smtClean="0"/>
              <a:t>/HCO</a:t>
            </a:r>
            <a:r>
              <a:rPr lang="en-US" baseline="-25000" dirty="0" smtClean="0"/>
              <a:t>3</a:t>
            </a:r>
            <a:r>
              <a:rPr lang="en-US" baseline="30000" dirty="0" smtClean="0"/>
              <a:t>-</a:t>
            </a:r>
            <a:r>
              <a:rPr lang="en-US" dirty="0" smtClean="0"/>
              <a:t> exchanger</a:t>
            </a:r>
          </a:p>
          <a:p>
            <a:pPr lvl="1"/>
            <a:r>
              <a:rPr lang="en-US" dirty="0" err="1" smtClean="0"/>
              <a:t>Cl</a:t>
            </a:r>
            <a:r>
              <a:rPr lang="en-US" baseline="30000" dirty="0" smtClean="0"/>
              <a:t>-</a:t>
            </a:r>
            <a:r>
              <a:rPr lang="en-US" dirty="0" smtClean="0"/>
              <a:t> channels: </a:t>
            </a:r>
            <a:r>
              <a:rPr lang="en-US" dirty="0" err="1" smtClean="0"/>
              <a:t>basolateral</a:t>
            </a:r>
            <a:r>
              <a:rPr lang="en-US" dirty="0" smtClean="0"/>
              <a:t> membrane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61156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Absorption in 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628" y="1790813"/>
            <a:ext cx="8368600" cy="470495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Bicarbonate absorption (duodenum/jejunum)</a:t>
            </a:r>
          </a:p>
          <a:p>
            <a:pPr lvl="1"/>
            <a:r>
              <a:rPr lang="en-US" dirty="0"/>
              <a:t>HCO</a:t>
            </a:r>
            <a:r>
              <a:rPr lang="en-US" baseline="-25000" dirty="0"/>
              <a:t>3</a:t>
            </a:r>
            <a:r>
              <a:rPr lang="en-US" baseline="30000" dirty="0"/>
              <a:t>- </a:t>
            </a:r>
            <a:r>
              <a:rPr lang="en-US" dirty="0"/>
              <a:t>secreted into duodenum from pancreatic secretions and bile</a:t>
            </a:r>
          </a:p>
          <a:p>
            <a:pPr lvl="1"/>
            <a:r>
              <a:rPr lang="en-US" dirty="0"/>
              <a:t>H+ secretion into </a:t>
            </a:r>
            <a:r>
              <a:rPr lang="en-US" dirty="0" err="1"/>
              <a:t>chyme</a:t>
            </a:r>
            <a:r>
              <a:rPr lang="en-US" dirty="0"/>
              <a:t> (secondary to Na</a:t>
            </a:r>
            <a:r>
              <a:rPr lang="en-US" baseline="30000" dirty="0"/>
              <a:t>+</a:t>
            </a:r>
            <a:r>
              <a:rPr lang="en-US" dirty="0"/>
              <a:t>/H</a:t>
            </a:r>
            <a:r>
              <a:rPr lang="en-US" baseline="30000" dirty="0"/>
              <a:t>+</a:t>
            </a:r>
            <a:r>
              <a:rPr lang="en-US" dirty="0"/>
              <a:t> exchanger)</a:t>
            </a:r>
          </a:p>
          <a:p>
            <a:pPr lvl="1"/>
            <a:r>
              <a:rPr lang="en-US" dirty="0"/>
              <a:t>Via carbonic acid equation, H</a:t>
            </a:r>
            <a:r>
              <a:rPr lang="en-US" baseline="-25000" dirty="0"/>
              <a:t>2</a:t>
            </a:r>
            <a:r>
              <a:rPr lang="en-US" dirty="0"/>
              <a:t>O remains in </a:t>
            </a:r>
            <a:r>
              <a:rPr lang="en-US" dirty="0" err="1"/>
              <a:t>chyme</a:t>
            </a:r>
            <a:r>
              <a:rPr lang="en-US" dirty="0"/>
              <a:t> and the CO</a:t>
            </a:r>
            <a:r>
              <a:rPr lang="en-US" baseline="-25000" dirty="0"/>
              <a:t>2</a:t>
            </a:r>
            <a:r>
              <a:rPr lang="en-US" dirty="0"/>
              <a:t> is absorbed into the blood and expired via the </a:t>
            </a:r>
            <a:r>
              <a:rPr lang="en-US" dirty="0" smtClean="0"/>
              <a:t>lungs</a:t>
            </a:r>
          </a:p>
          <a:p>
            <a:endParaRPr lang="en-US" dirty="0" smtClean="0"/>
          </a:p>
          <a:p>
            <a:r>
              <a:rPr lang="en-US" dirty="0" smtClean="0"/>
              <a:t>Bicarbonate secretion (ileum/</a:t>
            </a:r>
            <a:r>
              <a:rPr lang="en-US" dirty="0" err="1" smtClean="0"/>
              <a:t>lg</a:t>
            </a:r>
            <a:r>
              <a:rPr lang="en-US" dirty="0" smtClean="0"/>
              <a:t> intestine)</a:t>
            </a:r>
          </a:p>
          <a:p>
            <a:pPr lvl="1"/>
            <a:r>
              <a:rPr lang="en-US" dirty="0" smtClean="0"/>
              <a:t>HCO</a:t>
            </a:r>
            <a:r>
              <a:rPr lang="en-US" baseline="-25000" dirty="0" smtClean="0"/>
              <a:t>3</a:t>
            </a:r>
            <a:r>
              <a:rPr lang="en-US" baseline="30000" dirty="0" smtClean="0"/>
              <a:t>-</a:t>
            </a:r>
            <a:r>
              <a:rPr lang="en-US" dirty="0" smtClean="0"/>
              <a:t>/</a:t>
            </a:r>
            <a:r>
              <a:rPr lang="en-US" dirty="0" err="1" smtClean="0"/>
              <a:t>Cl</a:t>
            </a:r>
            <a:r>
              <a:rPr lang="en-US" baseline="30000" dirty="0" smtClean="0"/>
              <a:t>-</a:t>
            </a:r>
            <a:r>
              <a:rPr lang="en-US" dirty="0" smtClean="0"/>
              <a:t> exchanger</a:t>
            </a:r>
          </a:p>
          <a:p>
            <a:pPr lvl="1"/>
            <a:r>
              <a:rPr lang="en-US" dirty="0" smtClean="0"/>
              <a:t>Provides </a:t>
            </a:r>
            <a:r>
              <a:rPr lang="en-US" dirty="0"/>
              <a:t>HCO</a:t>
            </a:r>
            <a:r>
              <a:rPr lang="en-US" baseline="-25000" dirty="0"/>
              <a:t>3</a:t>
            </a:r>
            <a:r>
              <a:rPr lang="en-US" baseline="30000" dirty="0" smtClean="0"/>
              <a:t>- </a:t>
            </a:r>
            <a:r>
              <a:rPr lang="en-US" dirty="0" smtClean="0"/>
              <a:t>to neutralize acid products (from bacteria) in the large intestine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025135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Absorption in 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Extreme Na, </a:t>
            </a:r>
            <a:r>
              <a:rPr lang="en-US" dirty="0" err="1" smtClean="0"/>
              <a:t>Cl</a:t>
            </a:r>
            <a:r>
              <a:rPr lang="en-US" dirty="0" smtClean="0"/>
              <a:t>, H</a:t>
            </a:r>
            <a:r>
              <a:rPr lang="en-US" baseline="-25000" dirty="0" smtClean="0"/>
              <a:t>2</a:t>
            </a:r>
            <a:r>
              <a:rPr lang="en-US" dirty="0" smtClean="0"/>
              <a:t>0 secretion</a:t>
            </a:r>
          </a:p>
          <a:p>
            <a:pPr lvl="1"/>
            <a:r>
              <a:rPr lang="en-US" dirty="0" smtClean="0"/>
              <a:t>Immature crypt cells secrete </a:t>
            </a:r>
            <a:r>
              <a:rPr lang="en-US" dirty="0" err="1" smtClean="0"/>
              <a:t>NaCl</a:t>
            </a:r>
            <a:r>
              <a:rPr lang="en-US" dirty="0" smtClean="0"/>
              <a:t> (and subsequently H</a:t>
            </a:r>
            <a:r>
              <a:rPr lang="en-US" baseline="-25000" dirty="0" smtClean="0"/>
              <a:t>2</a:t>
            </a:r>
            <a:r>
              <a:rPr lang="en-US" dirty="0" smtClean="0"/>
              <a:t>0) into intestinal lumen</a:t>
            </a:r>
          </a:p>
          <a:p>
            <a:pPr lvl="2"/>
            <a:r>
              <a:rPr lang="en-US" dirty="0" smtClean="0"/>
              <a:t>Absorbed by mature villous cells</a:t>
            </a:r>
          </a:p>
          <a:p>
            <a:pPr lvl="1"/>
            <a:r>
              <a:rPr lang="en-US" dirty="0" smtClean="0"/>
              <a:t>Certain toxins can stimulate these cells, resulting in extreme water excretion</a:t>
            </a:r>
          </a:p>
          <a:p>
            <a:pPr lvl="1"/>
            <a:r>
              <a:rPr lang="en-US" dirty="0" err="1" smtClean="0"/>
              <a:t>Intracytoplasmic</a:t>
            </a:r>
            <a:r>
              <a:rPr lang="en-US" dirty="0" smtClean="0"/>
              <a:t> toxin opens brush border </a:t>
            </a:r>
            <a:r>
              <a:rPr lang="en-US" dirty="0" err="1" smtClean="0"/>
              <a:t>Cl</a:t>
            </a:r>
            <a:r>
              <a:rPr lang="en-US" dirty="0" smtClean="0"/>
              <a:t> channels, secondary activation of Na pump</a:t>
            </a:r>
          </a:p>
          <a:p>
            <a:pPr lvl="1"/>
            <a:r>
              <a:rPr lang="en-US" dirty="0" smtClean="0"/>
              <a:t>“washes” away bacteria, though may result in extreme dehydration and ensuing death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40986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Absorption in 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Ca</a:t>
            </a:r>
            <a:endParaRPr lang="en-US" dirty="0" smtClean="0"/>
          </a:p>
          <a:p>
            <a:pPr lvl="1"/>
            <a:r>
              <a:rPr lang="en-US" dirty="0" smtClean="0"/>
              <a:t>Active absorption</a:t>
            </a:r>
          </a:p>
          <a:p>
            <a:pPr lvl="1"/>
            <a:r>
              <a:rPr lang="en-US" dirty="0" smtClean="0"/>
              <a:t>Controlled by the need of the body</a:t>
            </a:r>
          </a:p>
          <a:p>
            <a:pPr lvl="1"/>
            <a:r>
              <a:rPr lang="en-US" dirty="0" smtClean="0"/>
              <a:t>PTH/Vitamin D: enhances </a:t>
            </a:r>
            <a:r>
              <a:rPr lang="en-US" dirty="0" err="1" smtClean="0"/>
              <a:t>Ca</a:t>
            </a:r>
            <a:r>
              <a:rPr lang="en-US" dirty="0" smtClean="0"/>
              <a:t> absorption</a:t>
            </a:r>
          </a:p>
          <a:p>
            <a:r>
              <a:rPr lang="en-US" dirty="0" smtClean="0"/>
              <a:t>Fe</a:t>
            </a:r>
          </a:p>
          <a:p>
            <a:pPr lvl="1"/>
            <a:r>
              <a:rPr lang="en-US" dirty="0" smtClean="0"/>
              <a:t>Active absorption in proportion to body’s need</a:t>
            </a:r>
          </a:p>
          <a:p>
            <a:r>
              <a:rPr lang="en-US" dirty="0" smtClean="0"/>
              <a:t>K/Mg/Phosphorus/others?</a:t>
            </a:r>
          </a:p>
          <a:p>
            <a:pPr lvl="1"/>
            <a:endParaRPr lang="en-US" dirty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1266284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Absorption in 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628" y="1774533"/>
            <a:ext cx="8466288" cy="4290988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Carbohydrates</a:t>
            </a:r>
          </a:p>
          <a:p>
            <a:pPr lvl="1"/>
            <a:r>
              <a:rPr lang="en-US" dirty="0" err="1" smtClean="0"/>
              <a:t>Monosaccharides</a:t>
            </a:r>
            <a:r>
              <a:rPr lang="en-US" dirty="0" smtClean="0"/>
              <a:t> (glucose- 80%, </a:t>
            </a:r>
            <a:r>
              <a:rPr lang="en-US" dirty="0" err="1" smtClean="0"/>
              <a:t>galactose</a:t>
            </a:r>
            <a:r>
              <a:rPr lang="en-US" dirty="0" smtClean="0"/>
              <a:t>, fructose)</a:t>
            </a:r>
          </a:p>
          <a:p>
            <a:pPr lvl="2"/>
            <a:r>
              <a:rPr lang="en-US" dirty="0" smtClean="0"/>
              <a:t>Final digestion product of the most abundant carbohydrate group</a:t>
            </a:r>
          </a:p>
          <a:p>
            <a:pPr lvl="1"/>
            <a:r>
              <a:rPr lang="en-US" dirty="0" smtClean="0"/>
              <a:t>Glucose/</a:t>
            </a:r>
            <a:r>
              <a:rPr lang="en-US" dirty="0" err="1" smtClean="0"/>
              <a:t>galactose</a:t>
            </a:r>
            <a:endParaRPr lang="en-US" dirty="0" smtClean="0"/>
          </a:p>
          <a:p>
            <a:pPr lvl="2"/>
            <a:r>
              <a:rPr lang="en-US" dirty="0" smtClean="0"/>
              <a:t>Active transport (requires Na) into cell</a:t>
            </a:r>
          </a:p>
          <a:p>
            <a:pPr lvl="2"/>
            <a:r>
              <a:rPr lang="en-US" dirty="0" smtClean="0"/>
              <a:t>Then facilitated diffusion to </a:t>
            </a:r>
            <a:r>
              <a:rPr lang="en-US" dirty="0" err="1" smtClean="0"/>
              <a:t>paracellular</a:t>
            </a:r>
            <a:r>
              <a:rPr lang="en-US" dirty="0" smtClean="0"/>
              <a:t> spaces and blood</a:t>
            </a:r>
          </a:p>
          <a:p>
            <a:pPr lvl="1"/>
            <a:r>
              <a:rPr lang="en-US" dirty="0" smtClean="0"/>
              <a:t>Fructose</a:t>
            </a:r>
          </a:p>
          <a:p>
            <a:pPr lvl="2"/>
            <a:r>
              <a:rPr lang="en-US" dirty="0" smtClean="0"/>
              <a:t>Facilitated diffusion (does not require Na)</a:t>
            </a:r>
          </a:p>
          <a:p>
            <a:endParaRPr lang="en-US" dirty="0" smtClean="0"/>
          </a:p>
          <a:p>
            <a:r>
              <a:rPr lang="en-US" dirty="0" smtClean="0"/>
              <a:t>Protein</a:t>
            </a:r>
          </a:p>
          <a:p>
            <a:pPr lvl="1"/>
            <a:r>
              <a:rPr lang="en-US" dirty="0" smtClean="0"/>
              <a:t>Same as glucose/</a:t>
            </a:r>
            <a:r>
              <a:rPr lang="en-US" dirty="0" err="1" smtClean="0"/>
              <a:t>galactose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24591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Absorption in 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930" y="1790813"/>
            <a:ext cx="5120476" cy="461658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Fat</a:t>
            </a:r>
          </a:p>
          <a:p>
            <a:pPr lvl="1"/>
            <a:r>
              <a:rPr lang="en-US" dirty="0" smtClean="0"/>
              <a:t>Fat digestion </a:t>
            </a:r>
            <a:r>
              <a:rPr lang="en-US" dirty="0" smtClean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 smtClean="0">
                <a:ea typeface="Wingdings"/>
                <a:cs typeface="Wingdings"/>
                <a:sym typeface="Wingdings"/>
              </a:rPr>
              <a:t> </a:t>
            </a:r>
            <a:r>
              <a:rPr lang="en-US" dirty="0" err="1" smtClean="0">
                <a:ea typeface="Wingdings"/>
                <a:cs typeface="Wingdings"/>
                <a:sym typeface="Wingdings"/>
              </a:rPr>
              <a:t>monoglycerides</a:t>
            </a:r>
            <a:r>
              <a:rPr lang="en-US" dirty="0" smtClean="0">
                <a:ea typeface="Wingdings"/>
                <a:cs typeface="Wingdings"/>
                <a:sym typeface="Wingdings"/>
              </a:rPr>
              <a:t> and FFAs </a:t>
            </a:r>
            <a:r>
              <a:rPr lang="en-US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dirty="0">
                <a:ea typeface="Wingdings"/>
                <a:cs typeface="Wingdings"/>
                <a:sym typeface="Wingdings"/>
              </a:rPr>
              <a:t> </a:t>
            </a:r>
            <a:r>
              <a:rPr lang="en-US" dirty="0" smtClean="0">
                <a:ea typeface="Wingdings"/>
                <a:cs typeface="Wingdings"/>
                <a:sym typeface="Wingdings"/>
              </a:rPr>
              <a:t>dissolve into micelles</a:t>
            </a:r>
          </a:p>
          <a:p>
            <a:pPr lvl="1"/>
            <a:r>
              <a:rPr lang="en-US" dirty="0" smtClean="0">
                <a:ea typeface="Wingdings"/>
                <a:cs typeface="Wingdings"/>
                <a:sym typeface="Wingdings"/>
              </a:rPr>
              <a:t>Micelles penetrate the recesses of microvilli and contents diffuse into cytoplasm</a:t>
            </a:r>
          </a:p>
          <a:p>
            <a:pPr lvl="1"/>
            <a:r>
              <a:rPr lang="en-US" dirty="0" smtClean="0">
                <a:ea typeface="Wingdings"/>
                <a:cs typeface="Wingdings"/>
                <a:sym typeface="Wingdings"/>
              </a:rPr>
              <a:t>Enter the ER and form triglycerides, released from ER as chylomicrons</a:t>
            </a:r>
          </a:p>
          <a:p>
            <a:pPr lvl="1"/>
            <a:r>
              <a:rPr lang="en-US" dirty="0" smtClean="0">
                <a:ea typeface="Wingdings"/>
                <a:cs typeface="Wingdings"/>
                <a:sym typeface="Wingdings"/>
              </a:rPr>
              <a:t>Enter lymph (via central lacteal)</a:t>
            </a:r>
          </a:p>
          <a:p>
            <a:pPr lvl="1"/>
            <a:endParaRPr lang="en-US" dirty="0">
              <a:ea typeface="Wingdings"/>
              <a:cs typeface="Wingdings"/>
              <a:sym typeface="Wingdings"/>
            </a:endParaRPr>
          </a:p>
          <a:p>
            <a:pPr lvl="1"/>
            <a:r>
              <a:rPr lang="en-US" dirty="0" smtClean="0">
                <a:ea typeface="Wingdings"/>
                <a:cs typeface="Wingdings"/>
                <a:sym typeface="Wingdings"/>
              </a:rPr>
              <a:t>Short/medium chain FFAs</a:t>
            </a:r>
          </a:p>
          <a:p>
            <a:pPr lvl="2"/>
            <a:r>
              <a:rPr lang="en-US" dirty="0" smtClean="0">
                <a:ea typeface="Wingdings"/>
                <a:cs typeface="Wingdings"/>
                <a:sym typeface="Wingdings"/>
              </a:rPr>
              <a:t>Direct absorption</a:t>
            </a:r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406" y="2067575"/>
            <a:ext cx="3232522" cy="4177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0967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Absorption in </a:t>
            </a:r>
            <a:r>
              <a:rPr lang="en-US" dirty="0" smtClean="0"/>
              <a:t>LI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930" y="1790813"/>
            <a:ext cx="7908078" cy="4616588"/>
          </a:xfrm>
        </p:spPr>
        <p:txBody>
          <a:bodyPr>
            <a:normAutofit/>
          </a:bodyPr>
          <a:lstStyle/>
          <a:p>
            <a:r>
              <a:rPr lang="en-US" dirty="0" smtClean="0"/>
              <a:t>1500mLs </a:t>
            </a:r>
            <a:r>
              <a:rPr lang="en-US" dirty="0" err="1" smtClean="0"/>
              <a:t>chyme</a:t>
            </a:r>
            <a:r>
              <a:rPr lang="en-US" dirty="0" smtClean="0"/>
              <a:t> enters LI, less than 100mLs fluid is excreted in feces</a:t>
            </a:r>
          </a:p>
          <a:p>
            <a:r>
              <a:rPr lang="en-US" dirty="0" smtClean="0"/>
              <a:t>Essentially all ions are absorbed</a:t>
            </a:r>
          </a:p>
          <a:p>
            <a:pPr lvl="1"/>
            <a:r>
              <a:rPr lang="en-US" dirty="0" smtClean="0"/>
              <a:t>Absorbing colon (proximal 50%)</a:t>
            </a:r>
          </a:p>
          <a:p>
            <a:r>
              <a:rPr lang="en-US" dirty="0" smtClean="0"/>
              <a:t>Storage colon (distal 50%)</a:t>
            </a:r>
            <a:endParaRPr lang="en-US" dirty="0"/>
          </a:p>
          <a:p>
            <a:r>
              <a:rPr lang="en-US" dirty="0" smtClean="0"/>
              <a:t>Increased capacity for </a:t>
            </a:r>
            <a:r>
              <a:rPr lang="en-US" dirty="0" err="1" smtClean="0"/>
              <a:t>NaCl</a:t>
            </a:r>
            <a:r>
              <a:rPr lang="en-US" dirty="0" smtClean="0"/>
              <a:t> absorption</a:t>
            </a:r>
          </a:p>
          <a:p>
            <a:pPr lvl="1"/>
            <a:r>
              <a:rPr lang="en-US" dirty="0" smtClean="0"/>
              <a:t>Tighter tight junctions</a:t>
            </a:r>
          </a:p>
          <a:p>
            <a:r>
              <a:rPr lang="en-US" dirty="0" smtClean="0"/>
              <a:t>HCO</a:t>
            </a:r>
            <a:r>
              <a:rPr lang="en-US" baseline="-25000" dirty="0" smtClean="0"/>
              <a:t>3</a:t>
            </a:r>
            <a:r>
              <a:rPr lang="en-US" baseline="30000" dirty="0" smtClean="0"/>
              <a:t>-</a:t>
            </a:r>
            <a:r>
              <a:rPr lang="en-US" dirty="0" smtClean="0"/>
              <a:t> secretion (via </a:t>
            </a:r>
            <a:r>
              <a:rPr lang="en-US" dirty="0" err="1" smtClean="0"/>
              <a:t>Cl</a:t>
            </a:r>
            <a:r>
              <a:rPr lang="en-US" baseline="30000" dirty="0" smtClean="0"/>
              <a:t>-</a:t>
            </a:r>
            <a:r>
              <a:rPr lang="en-US" dirty="0" smtClean="0"/>
              <a:t> exchanger)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9271166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 Absorption Anatomy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0113" y="2133601"/>
            <a:ext cx="4423882" cy="3931920"/>
          </a:xfrm>
        </p:spPr>
        <p:txBody>
          <a:bodyPr>
            <a:normAutofit/>
          </a:bodyPr>
          <a:lstStyle/>
          <a:p>
            <a:r>
              <a:rPr lang="en-US" sz="2400" dirty="0" smtClean="0"/>
              <a:t>Folds of </a:t>
            </a:r>
            <a:r>
              <a:rPr lang="en-US" sz="2400" dirty="0" err="1" smtClean="0"/>
              <a:t>Kerckring</a:t>
            </a:r>
            <a:r>
              <a:rPr lang="en-US" sz="2400" dirty="0" smtClean="0"/>
              <a:t> (</a:t>
            </a:r>
            <a:r>
              <a:rPr lang="en-US" sz="2400" dirty="0" err="1" smtClean="0"/>
              <a:t>valvulae</a:t>
            </a:r>
            <a:r>
              <a:rPr lang="en-US" sz="2400" dirty="0" smtClean="0"/>
              <a:t> </a:t>
            </a:r>
            <a:r>
              <a:rPr lang="en-US" sz="2400" dirty="0" err="1" smtClean="0"/>
              <a:t>conniventes</a:t>
            </a:r>
            <a:r>
              <a:rPr lang="en-US" sz="2400" dirty="0" smtClean="0"/>
              <a:t>)</a:t>
            </a:r>
          </a:p>
          <a:p>
            <a:pPr lvl="1"/>
            <a:r>
              <a:rPr lang="en-US" sz="2200" dirty="0" smtClean="0"/>
              <a:t>Increase mucosa absorptive surface area: 3x</a:t>
            </a:r>
          </a:p>
          <a:p>
            <a:pPr lvl="1"/>
            <a:r>
              <a:rPr lang="en-US" dirty="0" smtClean="0"/>
              <a:t>Circumferential folds</a:t>
            </a:r>
          </a:p>
          <a:p>
            <a:pPr lvl="1"/>
            <a:r>
              <a:rPr lang="en-US" sz="2200" dirty="0" smtClean="0"/>
              <a:t>Most prominent in the duodenum and jejunum</a:t>
            </a:r>
            <a:endParaRPr lang="en-US" sz="2000" dirty="0"/>
          </a:p>
          <a:p>
            <a:pPr lvl="1"/>
            <a:r>
              <a:rPr lang="en-US" dirty="0" smtClean="0"/>
              <a:t>Can protrude up to 8mm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2819" y="2865301"/>
            <a:ext cx="3546866" cy="251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0210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 Absorption Anatomy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8771" y="2133601"/>
            <a:ext cx="3972644" cy="3931920"/>
          </a:xfrm>
        </p:spPr>
        <p:txBody>
          <a:bodyPr>
            <a:normAutofit/>
          </a:bodyPr>
          <a:lstStyle/>
          <a:p>
            <a:r>
              <a:rPr lang="en-US" dirty="0" smtClean="0"/>
              <a:t>Villi</a:t>
            </a:r>
          </a:p>
          <a:p>
            <a:pPr lvl="1"/>
            <a:r>
              <a:rPr lang="en-US" dirty="0" smtClean="0"/>
              <a:t>Increase total absorptive area by 10x</a:t>
            </a:r>
          </a:p>
          <a:p>
            <a:pPr lvl="1"/>
            <a:r>
              <a:rPr lang="en-US" dirty="0" smtClean="0"/>
              <a:t>Present from the duodenum to the ileocecal valve</a:t>
            </a:r>
          </a:p>
          <a:p>
            <a:pPr lvl="2"/>
            <a:r>
              <a:rPr lang="en-US" dirty="0" smtClean="0"/>
              <a:t>Less profuse in the distal SI</a:t>
            </a:r>
          </a:p>
          <a:p>
            <a:pPr lvl="1"/>
            <a:r>
              <a:rPr lang="en-US" dirty="0" smtClean="0"/>
              <a:t>1mm projections</a:t>
            </a:r>
          </a:p>
          <a:p>
            <a:pPr lvl="1"/>
            <a:r>
              <a:rPr lang="en-US" dirty="0" smtClean="0"/>
              <a:t>Central lacteal</a:t>
            </a:r>
          </a:p>
          <a:p>
            <a:pPr lvl="1"/>
            <a:r>
              <a:rPr lang="en-US" dirty="0" smtClean="0"/>
              <a:t>Vascular system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665" y="1980427"/>
            <a:ext cx="4077106" cy="428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62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 Absorption Anatomy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3566" y="1791721"/>
            <a:ext cx="5514852" cy="4626714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Microvilli</a:t>
            </a:r>
          </a:p>
          <a:p>
            <a:pPr lvl="1"/>
            <a:r>
              <a:rPr lang="en-US" dirty="0" smtClean="0"/>
              <a:t>Present in the Brush Border</a:t>
            </a:r>
          </a:p>
          <a:p>
            <a:pPr lvl="1"/>
            <a:r>
              <a:rPr lang="en-US" dirty="0" smtClean="0"/>
              <a:t>Luminal side of intestinal epithelium</a:t>
            </a:r>
          </a:p>
          <a:p>
            <a:pPr lvl="1"/>
            <a:r>
              <a:rPr lang="en-US" dirty="0" smtClean="0"/>
              <a:t>Up to 1000 microvilli per villi</a:t>
            </a:r>
          </a:p>
          <a:p>
            <a:pPr lvl="1"/>
            <a:r>
              <a:rPr lang="en-US" dirty="0" smtClean="0"/>
              <a:t>1 micrometer in length, 0.1 micrometer in diameter</a:t>
            </a:r>
          </a:p>
          <a:p>
            <a:pPr lvl="1"/>
            <a:r>
              <a:rPr lang="en-US" dirty="0"/>
              <a:t>Increase total absorptive area by </a:t>
            </a:r>
            <a:r>
              <a:rPr lang="en-US" dirty="0" smtClean="0"/>
              <a:t>20x</a:t>
            </a:r>
          </a:p>
          <a:p>
            <a:pPr lvl="1"/>
            <a:r>
              <a:rPr lang="en-US" dirty="0" smtClean="0"/>
              <a:t>Actin filaments extend from the epithelial cell body to the microvilli</a:t>
            </a:r>
          </a:p>
          <a:p>
            <a:pPr lvl="2"/>
            <a:r>
              <a:rPr lang="en-US" dirty="0" smtClean="0"/>
              <a:t>Rhythmic contractions</a:t>
            </a:r>
          </a:p>
          <a:p>
            <a:pPr lvl="2"/>
            <a:r>
              <a:rPr lang="en-US" dirty="0" smtClean="0"/>
              <a:t>Continual movement of microvilli</a:t>
            </a:r>
          </a:p>
          <a:p>
            <a:pPr lvl="3"/>
            <a:r>
              <a:rPr lang="en-US" dirty="0" smtClean="0"/>
              <a:t>Exposure to new intestinal fluid</a:t>
            </a:r>
            <a:endParaRPr lang="en-US" dirty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8417" y="1584008"/>
            <a:ext cx="2902593" cy="218709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6712" y="3907228"/>
            <a:ext cx="2063066" cy="2511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291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GI Absorption Anatomy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2660" y="1791721"/>
            <a:ext cx="7375441" cy="4313324"/>
          </a:xfrm>
        </p:spPr>
        <p:txBody>
          <a:bodyPr>
            <a:normAutofit/>
          </a:bodyPr>
          <a:lstStyle/>
          <a:p>
            <a:r>
              <a:rPr lang="en-US" dirty="0" smtClean="0"/>
              <a:t>Increase the total surface area by 1000x</a:t>
            </a:r>
          </a:p>
          <a:p>
            <a:pPr lvl="1"/>
            <a:r>
              <a:rPr lang="en-US" dirty="0" smtClean="0"/>
              <a:t>250 meter</a:t>
            </a:r>
            <a:r>
              <a:rPr lang="en-US" baseline="30000" dirty="0" smtClean="0"/>
              <a:t>2</a:t>
            </a:r>
          </a:p>
          <a:p>
            <a:pPr marL="0" indent="0">
              <a:buNone/>
            </a:pPr>
            <a:endParaRPr lang="en-US" baseline="30000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565" y="2917397"/>
            <a:ext cx="7977850" cy="3357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4793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Absorption in Stomach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51270" y="1954521"/>
            <a:ext cx="4489006" cy="4557526"/>
          </a:xfrm>
        </p:spPr>
        <p:txBody>
          <a:bodyPr>
            <a:normAutofit/>
          </a:bodyPr>
          <a:lstStyle/>
          <a:p>
            <a:r>
              <a:rPr lang="en-US" sz="2600" dirty="0" smtClean="0"/>
              <a:t>Poor </a:t>
            </a:r>
            <a:r>
              <a:rPr lang="en-US" sz="2600" dirty="0"/>
              <a:t>absorptive area</a:t>
            </a:r>
          </a:p>
          <a:p>
            <a:pPr lvl="1"/>
            <a:r>
              <a:rPr lang="en-US" sz="2600" dirty="0"/>
              <a:t>Lacks villus-type membrane</a:t>
            </a:r>
          </a:p>
          <a:p>
            <a:pPr lvl="1"/>
            <a:r>
              <a:rPr lang="en-US" sz="2600" dirty="0"/>
              <a:t>Presence of tight junctions between cells</a:t>
            </a:r>
          </a:p>
          <a:p>
            <a:pPr lvl="1"/>
            <a:endParaRPr lang="en-US" sz="2400" dirty="0" smtClean="0"/>
          </a:p>
          <a:p>
            <a:r>
              <a:rPr lang="en-US" sz="2600" dirty="0" smtClean="0"/>
              <a:t>Absorption </a:t>
            </a:r>
            <a:r>
              <a:rPr lang="en-US" sz="2600" dirty="0"/>
              <a:t>of a few highly lipid soluble </a:t>
            </a:r>
            <a:r>
              <a:rPr lang="en-US" sz="2600" dirty="0" smtClean="0"/>
              <a:t>substances</a:t>
            </a:r>
            <a:endParaRPr lang="en-US" sz="26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9370" y="2474578"/>
            <a:ext cx="3179648" cy="3179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7602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Absorption in 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600" dirty="0" smtClean="0"/>
              <a:t>Water</a:t>
            </a:r>
          </a:p>
          <a:p>
            <a:pPr lvl="1"/>
            <a:r>
              <a:rPr lang="en-US" dirty="0" smtClean="0"/>
              <a:t>Isosmotic absorption (diffusion)</a:t>
            </a:r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Transcellular</a:t>
            </a:r>
            <a:r>
              <a:rPr lang="en-US" dirty="0" smtClean="0"/>
              <a:t> and </a:t>
            </a:r>
            <a:r>
              <a:rPr lang="en-US" dirty="0" err="1" smtClean="0"/>
              <a:t>paracellular</a:t>
            </a:r>
            <a:r>
              <a:rPr lang="en-US" dirty="0" smtClean="0"/>
              <a:t>* pathways</a:t>
            </a:r>
          </a:p>
          <a:p>
            <a:pPr lvl="1"/>
            <a:endParaRPr lang="en-US" dirty="0"/>
          </a:p>
          <a:p>
            <a:pPr lvl="1"/>
            <a:r>
              <a:rPr lang="en-US" dirty="0" smtClean="0"/>
              <a:t>2</a:t>
            </a:r>
            <a:r>
              <a:rPr lang="en-US" baseline="30000" dirty="0" smtClean="0"/>
              <a:t>o</a:t>
            </a:r>
            <a:r>
              <a:rPr lang="en-US" dirty="0" smtClean="0"/>
              <a:t> to osmotic gradient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40912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2773" y="2052201"/>
            <a:ext cx="3813289" cy="42359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Absorption in 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6787" y="2133601"/>
            <a:ext cx="5389115" cy="393192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Sodium</a:t>
            </a:r>
          </a:p>
          <a:p>
            <a:pPr lvl="1"/>
            <a:r>
              <a:rPr lang="en-US" dirty="0" smtClean="0"/>
              <a:t>Active transport from the basal and lateral epithelial cell walls to </a:t>
            </a:r>
            <a:r>
              <a:rPr lang="en-US" dirty="0" err="1" smtClean="0"/>
              <a:t>paracellular</a:t>
            </a:r>
            <a:r>
              <a:rPr lang="en-US" dirty="0" smtClean="0"/>
              <a:t> spaces</a:t>
            </a:r>
          </a:p>
          <a:p>
            <a:pPr lvl="2"/>
            <a:r>
              <a:rPr lang="en-US" dirty="0" smtClean="0"/>
              <a:t>Na-K ATPase pump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Results in a decreased intracellular [Na]</a:t>
            </a:r>
          </a:p>
          <a:p>
            <a:pPr lvl="2"/>
            <a:r>
              <a:rPr lang="en-US" dirty="0" smtClean="0"/>
              <a:t>Passive Na absorption</a:t>
            </a:r>
          </a:p>
          <a:p>
            <a:pPr lvl="3"/>
            <a:r>
              <a:rPr lang="en-US" dirty="0" smtClean="0"/>
              <a:t>Na-</a:t>
            </a:r>
            <a:r>
              <a:rPr lang="en-US" dirty="0" err="1" smtClean="0"/>
              <a:t>glu</a:t>
            </a:r>
            <a:r>
              <a:rPr lang="en-US" dirty="0" smtClean="0"/>
              <a:t>, Na-amino acid co-transporters</a:t>
            </a:r>
          </a:p>
          <a:p>
            <a:pPr lvl="3"/>
            <a:r>
              <a:rPr lang="en-US" dirty="0" smtClean="0"/>
              <a:t>Na-H exchanger</a:t>
            </a:r>
          </a:p>
          <a:p>
            <a:pPr marL="579438" lvl="2" indent="0">
              <a:buNone/>
            </a:pP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2473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Absorption in 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Aldosterone</a:t>
            </a:r>
          </a:p>
          <a:p>
            <a:pPr lvl="1"/>
            <a:r>
              <a:rPr lang="en-US" dirty="0" smtClean="0"/>
              <a:t>Secreted with dehydration</a:t>
            </a:r>
          </a:p>
          <a:p>
            <a:pPr lvl="1"/>
            <a:r>
              <a:rPr lang="en-US" dirty="0" smtClean="0"/>
              <a:t>Increased activation of enzyme and transport mechanism for all aspects of Na absorption</a:t>
            </a:r>
          </a:p>
          <a:p>
            <a:pPr lvl="1"/>
            <a:r>
              <a:rPr lang="en-US" dirty="0" smtClean="0"/>
              <a:t>No loss of </a:t>
            </a:r>
            <a:r>
              <a:rPr lang="en-US" dirty="0" err="1" smtClean="0"/>
              <a:t>NaCl</a:t>
            </a:r>
            <a:r>
              <a:rPr lang="en-US" dirty="0" smtClean="0"/>
              <a:t>, minimal water loss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4669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Capital">
  <a:themeElements>
    <a:clrScheme name="Capital">
      <a:dk1>
        <a:srgbClr val="000000"/>
      </a:dk1>
      <a:lt1>
        <a:srgbClr val="FFFFFF"/>
      </a:lt1>
      <a:dk2>
        <a:srgbClr val="6F6D5D"/>
      </a:dk2>
      <a:lt2>
        <a:srgbClr val="7C8F97"/>
      </a:lt2>
      <a:accent1>
        <a:srgbClr val="4B5A60"/>
      </a:accent1>
      <a:accent2>
        <a:srgbClr val="9C5238"/>
      </a:accent2>
      <a:accent3>
        <a:srgbClr val="504539"/>
      </a:accent3>
      <a:accent4>
        <a:srgbClr val="C1AD79"/>
      </a:accent4>
      <a:accent5>
        <a:srgbClr val="667559"/>
      </a:accent5>
      <a:accent6>
        <a:srgbClr val="BAD6AD"/>
      </a:accent6>
      <a:hlink>
        <a:srgbClr val="524A82"/>
      </a:hlink>
      <a:folHlink>
        <a:srgbClr val="8F9954"/>
      </a:folHlink>
    </a:clrScheme>
    <a:fontScheme name="Capital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Capital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atMod val="150000"/>
                <a:lumMod val="50000"/>
              </a:schemeClr>
              <a:schemeClr val="phClr">
                <a:satMod val="300000"/>
                <a:lumMod val="125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atMod val="135000"/>
                <a:lumMod val="80000"/>
              </a:schemeClr>
              <a:schemeClr val="phClr">
                <a:satMod val="250000"/>
                <a:lumMod val="150000"/>
              </a:schemeClr>
            </a:duotone>
          </a:blip>
          <a:stretch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>
              <a:shade val="90000"/>
            </a:schemeClr>
          </a:solidFill>
          <a:prstDash val="solid"/>
        </a:ln>
        <a:ln w="44450" cap="flat" cmpd="sng" algn="ctr">
          <a:solidFill>
            <a:schemeClr val="phClr">
              <a:shade val="85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sx="101000" sy="101000" algn="ctr" rotWithShape="0">
              <a:srgbClr val="000000">
                <a:alpha val="40000"/>
              </a:srgbClr>
            </a:outerShdw>
          </a:effectLst>
          <a:scene3d>
            <a:camera prst="perspectiveFront" fov="3000000"/>
            <a:lightRig rig="threePt" dir="tl"/>
          </a:scene3d>
          <a:sp3d>
            <a:bevelT w="0" h="0"/>
          </a:sp3d>
        </a:effectStyle>
        <a:effectStyle>
          <a:effectLst>
            <a:innerShdw blurRad="190500">
              <a:srgbClr val="000000">
                <a:alpha val="50000"/>
              </a:srgbClr>
            </a:innerShdw>
          </a:effectLst>
          <a:scene3d>
            <a:camera prst="perspectiveFront" fov="4800000"/>
            <a:lightRig rig="twoPt" dir="t">
              <a:rot lat="0" lon="0" rev="4800000"/>
            </a:lightRig>
          </a:scene3d>
          <a:sp3d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3">
            <a:duotone>
              <a:schemeClr val="phClr">
                <a:satMod val="150000"/>
                <a:lumMod val="50000"/>
              </a:schemeClr>
              <a:schemeClr val="phClr">
                <a:satMod val="400000"/>
                <a:lumMod val="16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Capital.thmx</Template>
  <TotalTime>98</TotalTime>
  <Words>638</Words>
  <Application>Microsoft Macintosh PowerPoint</Application>
  <PresentationFormat>On-screen Show (4:3)</PresentationFormat>
  <Paragraphs>118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Capital</vt:lpstr>
      <vt:lpstr>Basic Principles of GI Absorption</vt:lpstr>
      <vt:lpstr>GI Absorption Anatomy</vt:lpstr>
      <vt:lpstr>GI Absorption Anatomy</vt:lpstr>
      <vt:lpstr>GI Absorption Anatomy</vt:lpstr>
      <vt:lpstr>GI Absorption Anatomy</vt:lpstr>
      <vt:lpstr>Absorption in Stomach</vt:lpstr>
      <vt:lpstr>Absorption in SI</vt:lpstr>
      <vt:lpstr>Absorption in SI</vt:lpstr>
      <vt:lpstr>Absorption in SI</vt:lpstr>
      <vt:lpstr>Absorption in SI</vt:lpstr>
      <vt:lpstr>Absorption in SI</vt:lpstr>
      <vt:lpstr>Absorption in SI</vt:lpstr>
      <vt:lpstr>Absorption in SI</vt:lpstr>
      <vt:lpstr>Absorption in SI</vt:lpstr>
      <vt:lpstr>Absorption in SI</vt:lpstr>
      <vt:lpstr>Absorption in LI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Principles of GI Absorption</dc:title>
  <dc:creator>Pia Martiny</dc:creator>
  <cp:lastModifiedBy>Pia Martiny</cp:lastModifiedBy>
  <cp:revision>10</cp:revision>
  <dcterms:created xsi:type="dcterms:W3CDTF">2015-08-04T19:27:29Z</dcterms:created>
  <dcterms:modified xsi:type="dcterms:W3CDTF">2015-08-04T21:06:24Z</dcterms:modified>
</cp:coreProperties>
</file>