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6" d="100"/>
          <a:sy n="36" d="100"/>
        </p:scale>
        <p:origin x="30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8788"/>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8788"/>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399" cy="3086099"/>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400550"/>
            <a:ext cx="5486399" cy="360045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8786"/>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8786"/>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a:t>
            </a:fld>
            <a:endParaRPr lang="en-US"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89" name="Shape 8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sz="1000"/>
              <a:t>Photo Caption: Glass of water held by Indian child,  Charity: Water / clean water india. (n.d.). Retrieved May 20, 2016, from https://www.flickr.com/photos/twestival/3233453892 </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Summary: Given our research, the floc blanket reactor system is highly effective in removing fluoride from tap water. Our work has brought fluoride concentrations from extreme (10 mg/L) to minimal (below 1.5 mg/L). Achieved levels of fluoride are below WHO guidelines, signifying that our water is not only clean and safe but also beneficial to the bones. At these smaller concentrations the fluoride is working to strengthen the bones rather than weaken them. Our reactor system utilizes continuous flow and minimal PACl making it more efficient than the currently accepted method of fluoride removal - the Nalgonda method. </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We have also learned about the parallels between fluoride and dye removal, and have created an engaging visual to teach others about our work. See Appendix Slide 3</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Lastly, our work has proven that fluoride can be removed in a safe, efficient and affordable manner. We look forward to discovering how it can be implemented in the field, and believe our low cost reactor system will be beneficial to the financial constraints of developing regions.</a:t>
            </a:r>
          </a:p>
        </p:txBody>
      </p:sp>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Shape 16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a:t>Photo caption: </a:t>
            </a:r>
            <a:r>
              <a:rPr lang="en-US" sz="1000">
                <a:solidFill>
                  <a:srgbClr val="666666"/>
                </a:solidFill>
                <a:latin typeface="Arial"/>
                <a:ea typeface="Arial"/>
                <a:cs typeface="Arial"/>
                <a:sym typeface="Arial"/>
              </a:rPr>
              <a:t>A low flow stacked rapid sand filter being fabricated for one of the AguaClara water treatment plants in Jharkhand, India. </a:t>
            </a:r>
          </a:p>
          <a:p>
            <a:pPr marL="0" marR="0" lvl="0" indent="0" algn="l" rtl="0">
              <a:spcBef>
                <a:spcPts val="0"/>
              </a:spcBef>
              <a:buClr>
                <a:schemeClr val="dk1"/>
              </a:buClr>
              <a:buSzPct val="25000"/>
              <a:buFont typeface="Calibri"/>
              <a:buNone/>
            </a:pPr>
            <a:endParaRPr sz="1000">
              <a:solidFill>
                <a:srgbClr val="666666"/>
              </a:solidFill>
              <a:latin typeface="Arial"/>
              <a:ea typeface="Arial"/>
              <a:cs typeface="Arial"/>
              <a:sym typeface="Arial"/>
            </a:endParaRPr>
          </a:p>
          <a:p>
            <a:pPr marL="0" marR="0" lvl="0" indent="0" algn="l" rtl="0">
              <a:spcBef>
                <a:spcPts val="0"/>
              </a:spcBef>
              <a:buClr>
                <a:schemeClr val="dk1"/>
              </a:buClr>
              <a:buSzPct val="25000"/>
              <a:buFont typeface="Calibri"/>
              <a:buNone/>
            </a:pPr>
            <a:r>
              <a:rPr lang="en-US" sz="1000">
                <a:solidFill>
                  <a:srgbClr val="666666"/>
                </a:solidFill>
                <a:latin typeface="Arial"/>
                <a:ea typeface="Arial"/>
                <a:cs typeface="Arial"/>
                <a:sym typeface="Arial"/>
              </a:rPr>
              <a:t>Summary: In the future, teams should work with Monroe to understand how this reactor system can be implemented in the field. Currently, the system utilizes electricity and is scaled for experimental purposes. Important questions teams should be asking include: how can we eliminate pumps? How large should the reactor be to supply AguaClara plants in India? Will the reactor still work on a larger scale? The team should reach out to the AguaClara team in India to better understand these challenges.</a:t>
            </a:r>
          </a:p>
          <a:p>
            <a:pPr marL="0" marR="0" lvl="0" indent="0" algn="l" rtl="0">
              <a:spcBef>
                <a:spcPts val="0"/>
              </a:spcBef>
              <a:buClr>
                <a:schemeClr val="dk1"/>
              </a:buClr>
              <a:buSzPct val="25000"/>
              <a:buFont typeface="Calibri"/>
              <a:buNone/>
            </a:pPr>
            <a:r>
              <a:rPr lang="en-US" sz="1000">
                <a:solidFill>
                  <a:srgbClr val="666666"/>
                </a:solidFill>
                <a:latin typeface="Arial"/>
                <a:ea typeface="Arial"/>
                <a:cs typeface="Arial"/>
                <a:sym typeface="Arial"/>
              </a:rPr>
              <a:t>Furthermore, the team should test fluoride removal without dye - as our latest jar test experiments show that clay may not be necessary for floc blanket formation. Lastly, the team should run these experiments with actual ground water (rather than tap) to emulate the influent water in AguaClara plants.</a:t>
            </a:r>
          </a:p>
        </p:txBody>
      </p:sp>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Shape 177"/>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sz="1000"/>
              <a:t>Caption: CSFBR and Fluoride teams at the EPA P3 competion in April 2016.</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Here we were able to share our work with professionals, families and children. The team used dye to help explain fluoride removal, and provide an engaging visual for onlookers.</a:t>
            </a:r>
          </a:p>
        </p:txBody>
      </p:sp>
      <p:sp>
        <p:nvSpPr>
          <p:cNvPr id="178" name="Shape 1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Shape 184"/>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85" name="Shape 18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Shape 193"/>
          <p:cNvSpPr txBox="1">
            <a:spLocks noGrp="1"/>
          </p:cNvSpPr>
          <p:nvPr>
            <p:ph type="body" idx="1"/>
          </p:nvPr>
        </p:nvSpPr>
        <p:spPr>
          <a:xfrm>
            <a:off x="685800" y="4400550"/>
            <a:ext cx="5486399" cy="3600450"/>
          </a:xfrm>
          <a:prstGeom prst="rect">
            <a:avLst/>
          </a:prstGeom>
        </p:spPr>
        <p:txBody>
          <a:bodyPr lIns="91425" tIns="91425" rIns="91425" bIns="91425" anchor="t" anchorCtr="0">
            <a:noAutofit/>
          </a:bodyPr>
          <a:lstStyle/>
          <a:p>
            <a:pPr lvl="0">
              <a:spcBef>
                <a:spcPts val="0"/>
              </a:spcBef>
              <a:buNone/>
            </a:pPr>
            <a:endParaRPr/>
          </a:p>
        </p:txBody>
      </p:sp>
      <p:sp>
        <p:nvSpPr>
          <p:cNvPr id="194" name="Shape 19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Shape 19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sz="1000"/>
              <a:t>Source: CSFBR Fall 2015 Final Presentation</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Photo caption: CSBRF Tri-Reactor set-up schematic</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Summary: Our apparatus design was based on the successes of the CSFBR team in removing dye with a series of three reactors. To test the efficiency of the reactor system, we modified their set up to consist of a single reactor three times the length of each individual reactor -- allowing for consistent floc blanket length between the two teams. After conducting background research, the team found that fluoride and dye act in a similar manner due to their negative charge, and thus their ability to adhere to PACl which has an overall positive charge. Due to these similarities, fluoride removal was hypothesized to be as efficient or nearly as efficient as dye removal.</a:t>
            </a:r>
          </a:p>
        </p:txBody>
      </p:sp>
      <p:sp>
        <p:nvSpPr>
          <p:cNvPr id="200" name="Shape 2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Shape 20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9" name="Shape 209"/>
          <p:cNvSpPr txBox="1">
            <a:spLocks noGrp="1"/>
          </p:cNvSpPr>
          <p:nvPr>
            <p:ph type="body" idx="1"/>
          </p:nvPr>
        </p:nvSpPr>
        <p:spPr>
          <a:xfrm>
            <a:off x="685800" y="4400550"/>
            <a:ext cx="5486400" cy="3600600"/>
          </a:xfrm>
          <a:prstGeom prst="rect">
            <a:avLst/>
          </a:prstGeom>
        </p:spPr>
        <p:txBody>
          <a:bodyPr lIns="91425" tIns="91425" rIns="91425" bIns="91425" anchor="t" anchorCtr="0">
            <a:noAutofit/>
          </a:bodyPr>
          <a:lstStyle/>
          <a:p>
            <a:pPr lvl="0">
              <a:spcBef>
                <a:spcPts val="0"/>
              </a:spcBef>
              <a:buNone/>
            </a:pPr>
            <a:r>
              <a:rPr lang="en-US"/>
              <a:t>Picture of the transparent reactor and list of parameters in the creation of the reactor. </a:t>
            </a:r>
          </a:p>
        </p:txBody>
      </p:sp>
      <p:sp>
        <p:nvSpPr>
          <p:cNvPr id="210" name="Shape 210"/>
          <p:cNvSpPr txBox="1">
            <a:spLocks noGrp="1"/>
          </p:cNvSpPr>
          <p:nvPr>
            <p:ph type="sldNum" idx="12"/>
          </p:nvPr>
        </p:nvSpPr>
        <p:spPr>
          <a:xfrm>
            <a:off x="3884612" y="8685213"/>
            <a:ext cx="2971800" cy="4587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Shape 21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sz="1000"/>
              <a:t>Caption: L to R: Floc blanket using blue dye, effluent of PACl and blue dye in the floc weir.</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After achieving promising results with fluoride, the team experimented with blue dye to test if the dye can be successfully removed in the same manner. The purpose of this work was to create an engaging visual so clients can understand how the reactor works, and how fluoride flows through each part of the system. The team achieved 82% removal of blue dye with a PACl dosage of 25 mg/L. These experiments was based on the work of the CSFBR team, who found that clay was not necessary for dye removal.</a:t>
            </a:r>
          </a:p>
        </p:txBody>
      </p:sp>
      <p:sp>
        <p:nvSpPr>
          <p:cNvPr id="217" name="Shape 2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rtl="0">
              <a:spcBef>
                <a:spcPts val="0"/>
              </a:spcBef>
              <a:buNone/>
            </a:pPr>
            <a:r>
              <a:rPr lang="en-US">
                <a:solidFill>
                  <a:srgbClr val="595959"/>
                </a:solidFill>
              </a:rPr>
              <a:t>Photo Citation: Indian Well,  “Here's How To Make A Village Go From Zero Water to Abundant Water In Just 3 Years!” - The Better India. (2015). Retrieved May 20, 2016, from http://www.thebetterindia.com/20286/water-management-manayali-village-maharashtra/ </a:t>
            </a:r>
          </a:p>
          <a:p>
            <a:pPr lvl="0">
              <a:spcBef>
                <a:spcPts val="0"/>
              </a:spcBef>
              <a:buNone/>
            </a:pPr>
            <a:endParaRPr>
              <a:solidFill>
                <a:srgbClr val="595959"/>
              </a:solidFill>
            </a:endParaRPr>
          </a:p>
          <a:p>
            <a:pPr lvl="0" rtl="0">
              <a:spcBef>
                <a:spcPts val="0"/>
              </a:spcBef>
              <a:buNone/>
            </a:pPr>
            <a:r>
              <a:rPr lang="en-US">
                <a:solidFill>
                  <a:srgbClr val="595959"/>
                </a:solidFill>
              </a:rPr>
              <a:t>Caption: Many Indians rely on well water to obtain drinking water.</a:t>
            </a:r>
          </a:p>
          <a:p>
            <a:pPr lvl="0" rtl="0">
              <a:spcBef>
                <a:spcPts val="0"/>
              </a:spcBef>
              <a:buNone/>
            </a:pPr>
            <a:endParaRPr>
              <a:solidFill>
                <a:srgbClr val="595959"/>
              </a:solidFill>
            </a:endParaRPr>
          </a:p>
          <a:p>
            <a:pPr lvl="0" rtl="0">
              <a:spcBef>
                <a:spcPts val="0"/>
              </a:spcBef>
              <a:buNone/>
            </a:pPr>
            <a:r>
              <a:rPr lang="en-US">
                <a:solidFill>
                  <a:srgbClr val="595959"/>
                </a:solidFill>
              </a:rPr>
              <a:t>Summary:</a:t>
            </a:r>
          </a:p>
          <a:p>
            <a:pPr marL="457200" lvl="0" indent="-304800" rtl="0">
              <a:spcBef>
                <a:spcPts val="0"/>
              </a:spcBef>
              <a:buClr>
                <a:srgbClr val="595959"/>
              </a:buClr>
              <a:buSzPct val="100000"/>
              <a:buFont typeface="Calibri"/>
              <a:buChar char="●"/>
            </a:pPr>
            <a:r>
              <a:rPr lang="en-US">
                <a:solidFill>
                  <a:srgbClr val="595959"/>
                </a:solidFill>
              </a:rPr>
              <a:t>Fluoride overconsumption and overexposure is a huge issue in regions dependent on groundwater.</a:t>
            </a:r>
          </a:p>
          <a:p>
            <a:pPr marL="457200" lvl="0" indent="-304800" rtl="0">
              <a:spcBef>
                <a:spcPts val="0"/>
              </a:spcBef>
              <a:buClr>
                <a:srgbClr val="595959"/>
              </a:buClr>
              <a:buSzPct val="100000"/>
              <a:buFont typeface="Calibri"/>
              <a:buChar char="●"/>
            </a:pPr>
            <a:r>
              <a:rPr lang="en-US">
                <a:solidFill>
                  <a:srgbClr val="595959"/>
                </a:solidFill>
              </a:rPr>
              <a:t>85% of drinking water in India is sourced from groundwater - making this issue particularly relevant to AguaClara’s work with rural villages in India.</a:t>
            </a:r>
          </a:p>
          <a:p>
            <a:pPr marL="457200" lvl="0" indent="-304800" rtl="0">
              <a:spcBef>
                <a:spcPts val="0"/>
              </a:spcBef>
              <a:buClr>
                <a:srgbClr val="595959"/>
              </a:buClr>
              <a:buSzPct val="100000"/>
              <a:buFont typeface="Calibri"/>
              <a:buChar char="●"/>
            </a:pPr>
            <a:r>
              <a:rPr lang="en-US">
                <a:solidFill>
                  <a:srgbClr val="595959"/>
                </a:solidFill>
              </a:rPr>
              <a:t>Overconsumption can lead to crippling fluorosis, dental fluorosis and osteoarthritis.</a:t>
            </a:r>
          </a:p>
          <a:p>
            <a:pPr marL="457200" lvl="0" indent="-304800" rtl="0">
              <a:spcBef>
                <a:spcPts val="0"/>
              </a:spcBef>
              <a:buClr>
                <a:srgbClr val="595959"/>
              </a:buClr>
              <a:buSzPct val="100000"/>
              <a:buFont typeface="Calibri"/>
              <a:buChar char="●"/>
            </a:pPr>
            <a:r>
              <a:rPr lang="en-US">
                <a:solidFill>
                  <a:srgbClr val="595959"/>
                </a:solidFill>
              </a:rPr>
              <a:t>With two AguaClara plants located in India, our work has been geared towards finding an </a:t>
            </a:r>
            <a:r>
              <a:rPr lang="en-US" b="1">
                <a:solidFill>
                  <a:srgbClr val="595959"/>
                </a:solidFill>
              </a:rPr>
              <a:t>efficient, simple, and affordable</a:t>
            </a:r>
            <a:r>
              <a:rPr lang="en-US">
                <a:solidFill>
                  <a:srgbClr val="595959"/>
                </a:solidFill>
              </a:rPr>
              <a:t> method of removing fluoride.</a:t>
            </a:r>
          </a:p>
        </p:txBody>
      </p:sp>
      <p:sp>
        <p:nvSpPr>
          <p:cNvPr id="96" name="Shape 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Calibri"/>
              <a:buNone/>
            </a:pPr>
            <a:r>
              <a:rPr lang="en-US" sz="1000"/>
              <a:t>Photo Citation: Nalgonda Defluoridation Graphic, How to Remove Fluoride from Drinking Water. (n.d.). Retrieved May 20, 2016, from http://www.bibliotecapleyades.net/salud/salud_fluor23.htm </a:t>
            </a:r>
          </a:p>
          <a:p>
            <a:pPr marL="0" marR="0" lvl="0" indent="0" algn="l" rtl="0">
              <a:spcBef>
                <a:spcPts val="0"/>
              </a:spcBef>
              <a:spcAft>
                <a:spcPts val="0"/>
              </a:spcAft>
              <a:buClr>
                <a:schemeClr val="dk1"/>
              </a:buClr>
              <a:buSzPct val="25000"/>
              <a:buFont typeface="Calibri"/>
              <a:buNone/>
            </a:pPr>
            <a:endParaRPr sz="1000"/>
          </a:p>
          <a:p>
            <a:pPr marL="0" marR="0" lvl="0" indent="0" algn="l" rtl="0">
              <a:spcBef>
                <a:spcPts val="0"/>
              </a:spcBef>
              <a:spcAft>
                <a:spcPts val="0"/>
              </a:spcAft>
              <a:buClr>
                <a:schemeClr val="dk1"/>
              </a:buClr>
              <a:buSzPct val="25000"/>
              <a:buFont typeface="Calibri"/>
              <a:buNone/>
            </a:pPr>
            <a:r>
              <a:rPr lang="en-US" sz="1000"/>
              <a:t>Photo caption: Nalgonda defluoridation as adopted for domestic use in the United Republic of Tanzania after Dahi et al. 1996</a:t>
            </a:r>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ct val="25000"/>
              <a:buFont typeface="Calibri"/>
              <a:buNone/>
            </a:pPr>
            <a:r>
              <a:rPr lang="en-US" sz="1000"/>
              <a:t>The team’s work this semester has shown advancements from both fluoride filtration methods in the AguaClara lab last semester, as well as from literature. Last semester, the team used a sand filter to better understand fluoride removal but ultimately found the system inefficient due to necessity to frequently backwash because of head loss buildup within the sand filter. Working off of the achievements of the CSFBR team, we have built a novel reactor system that is capable of removing fluoride. Compared to the literature/currently accepted method of removing Fluoride (the Nalgonda Method) our system is much more efficient - it allows for continuous flow (as opposed to batched treatment), low PACl dosages, and actually bring fluoride levels down to concentrations safe for drinking.</a:t>
            </a:r>
          </a:p>
          <a:p>
            <a:pPr marL="0" marR="0" lvl="0" indent="0" algn="l" rtl="0">
              <a:spcBef>
                <a:spcPts val="0"/>
              </a:spcBef>
              <a:spcAft>
                <a:spcPts val="0"/>
              </a:spcAft>
              <a:buClr>
                <a:schemeClr val="dk1"/>
              </a:buClr>
              <a:buSzPct val="25000"/>
              <a:buFont typeface="Calibri"/>
              <a:buNone/>
            </a:pPr>
            <a:endParaRPr sz="1000"/>
          </a:p>
          <a:p>
            <a:pPr lvl="0" rtl="0">
              <a:spcBef>
                <a:spcPts val="0"/>
              </a:spcBef>
              <a:buClr>
                <a:schemeClr val="dk1"/>
              </a:buClr>
              <a:buSzPct val="25000"/>
              <a:buFont typeface="Arial"/>
              <a:buNone/>
            </a:pPr>
            <a:endParaRPr sz="1000"/>
          </a:p>
          <a:p>
            <a:pPr marL="0" marR="0" lvl="0" indent="0" algn="l" rtl="0">
              <a:spcBef>
                <a:spcPts val="0"/>
              </a:spcBef>
              <a:buClr>
                <a:schemeClr val="dk1"/>
              </a:buClr>
              <a:buSzPct val="25000"/>
              <a:buFont typeface="Calibri"/>
              <a:buNone/>
            </a:pPr>
            <a:endParaRPr/>
          </a:p>
        </p:txBody>
      </p:sp>
      <p:sp>
        <p:nvSpPr>
          <p:cNvPr id="104" name="Shape 1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Calibri"/>
              <a:buNone/>
            </a:pPr>
            <a:r>
              <a:rPr lang="en-US" sz="1000"/>
              <a:t>Photo caption: Fluoride reactor setup</a:t>
            </a:r>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ct val="25000"/>
              <a:buFont typeface="Calibri"/>
              <a:buNone/>
            </a:pPr>
            <a:r>
              <a:rPr lang="en-US" sz="1000"/>
              <a:t>This is a schematic of our systems set up. We have three pumps controlling the flocs, raw water and waste, as well as three stock units. The PACl and clay stocks flow into the floc pump and the tap water and fluoride stock both feed into the raw water pump. These two outputs then combine in the flocculator, which then flows up through our reactor. which then flows into the flocculator. Our waste pump takes effluent from our reactor up to waste disposal system. Our reactor consists of a floc blanket, tube settler and floc weir. The effluent is connected to a turbidimeter to measure the quality of the effluent (namely the number of flocs that have travelled up through the tube settler), and a fluoride probe tester that allows us to continuously measure fluoride concentrations. These streams then empty into our waste bucket.</a:t>
            </a:r>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r>
              <a:rPr lang="en-US" sz="1000"/>
              <a:t>See: Appendix slide 1 and 2</a:t>
            </a:r>
          </a:p>
        </p:txBody>
      </p:sp>
      <p:sp>
        <p:nvSpPr>
          <p:cNvPr id="113" name="Shape 11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Calibri"/>
              <a:buNone/>
            </a:pPr>
            <a:r>
              <a:rPr lang="en-US" sz="1000"/>
              <a:t>Caption: Fluoride reactor set up at lab bench.</a:t>
            </a:r>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r>
              <a:rPr lang="en-US" sz="1000"/>
              <a:t>Summary: Here is a picture of our actual set up. The three pumps and stock tanks are visible, as well as the reactor system and turbidimeter. This photo was taken before continuous fluoride measurements were taken. There is a lot going on.</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See: Appendix slide 1 and 2</a:t>
            </a:r>
          </a:p>
        </p:txBody>
      </p:sp>
      <p:sp>
        <p:nvSpPr>
          <p:cNvPr id="120" name="Shape 1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Calibri"/>
              <a:buNone/>
            </a:pPr>
            <a:r>
              <a:rPr lang="en-US" sz="1000"/>
              <a:t>Photo caption: </a:t>
            </a:r>
          </a:p>
          <a:p>
            <a:pPr marL="0" marR="0" lvl="0" indent="0" algn="l" rtl="0">
              <a:spcBef>
                <a:spcPts val="0"/>
              </a:spcBef>
              <a:spcAft>
                <a:spcPts val="0"/>
              </a:spcAft>
              <a:buClr>
                <a:schemeClr val="dk1"/>
              </a:buClr>
              <a:buSzPct val="25000"/>
              <a:buFont typeface="Calibri"/>
              <a:buNone/>
            </a:pPr>
            <a:endParaRPr sz="1000"/>
          </a:p>
          <a:p>
            <a:pPr marL="0" marR="0" lvl="0" indent="0" algn="l" rtl="0">
              <a:spcBef>
                <a:spcPts val="0"/>
              </a:spcBef>
              <a:spcAft>
                <a:spcPts val="0"/>
              </a:spcAft>
              <a:buClr>
                <a:schemeClr val="dk1"/>
              </a:buClr>
              <a:buSzPct val="25000"/>
              <a:buFont typeface="Calibri"/>
              <a:buNone/>
            </a:pPr>
            <a:r>
              <a:rPr lang="en-US" sz="1000"/>
              <a:t>1) This device allows the team to obtain continuous fluoride concentration measurements.</a:t>
            </a:r>
          </a:p>
          <a:p>
            <a:pPr marL="0" marR="0" lvl="0" indent="0" algn="l" rtl="0">
              <a:spcBef>
                <a:spcPts val="0"/>
              </a:spcBef>
              <a:spcAft>
                <a:spcPts val="0"/>
              </a:spcAft>
              <a:buClr>
                <a:schemeClr val="dk1"/>
              </a:buClr>
              <a:buSzPct val="25000"/>
              <a:buFont typeface="Calibri"/>
              <a:buNone/>
            </a:pPr>
            <a:r>
              <a:rPr lang="en-US" sz="1000"/>
              <a:t>2) Close-up of microtubing installed at the PACl/Clay pump.</a:t>
            </a:r>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r>
              <a:rPr lang="en-US" sz="1000"/>
              <a:t>A few changes were made as we progressed through our work to allow for more optimal testing. We incorporated microtubing into the PACl/Clay pump to increase the velocity of the clay going through the tubing to prevent settling from occuring (flocculator tubing). We found that settling in the tubing caused a decreased concentration of clay going into the reactor which caused the floc blanket to not be as dense as it should have. We added a constant fluoride monitor so our system can consistently access fluoride levels in the water over a period of three or four hours while we were running tests. This greatly helped in tracking data because we had a lot more points on our graphs which showed a more representative progression of our experiment. This was previously done manually every half hour. Finally, we made it so that instead of adding in the fluoridated water right before the reactor, it was added in before the flocculator so it had more time to adsorb to the clay and PACl before going into the reactor floc blanket. </a:t>
            </a:r>
          </a:p>
        </p:txBody>
      </p:sp>
      <p:sp>
        <p:nvSpPr>
          <p:cNvPr id="127" name="Shape 1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spcAft>
                <a:spcPts val="0"/>
              </a:spcAft>
              <a:buClr>
                <a:schemeClr val="dk1"/>
              </a:buClr>
              <a:buSzPct val="25000"/>
              <a:buFont typeface="Calibri"/>
              <a:buNone/>
            </a:pPr>
            <a:r>
              <a:rPr lang="en-US" sz="1000"/>
              <a:t>Caption: L to R: Desired density of our floc blanket, separation of floc blanket and clean water but the floc weir, effluent (floc separation) at the floc weir.</a:t>
            </a:r>
          </a:p>
          <a:p>
            <a:pPr marL="0" marR="0" lvl="0" indent="0" algn="l" rtl="0">
              <a:spcBef>
                <a:spcPts val="0"/>
              </a:spcBef>
              <a:spcAft>
                <a:spcPts val="0"/>
              </a:spcAft>
              <a:buClr>
                <a:schemeClr val="dk1"/>
              </a:buClr>
              <a:buSzPct val="25000"/>
              <a:buFont typeface="Calibri"/>
              <a:buNone/>
            </a:pPr>
            <a:endParaRPr sz="1000"/>
          </a:p>
          <a:p>
            <a:pPr marL="0" marR="0" lvl="0" indent="0" algn="l" rtl="0">
              <a:spcBef>
                <a:spcPts val="0"/>
              </a:spcBef>
              <a:spcAft>
                <a:spcPts val="0"/>
              </a:spcAft>
              <a:buClr>
                <a:schemeClr val="dk1"/>
              </a:buClr>
              <a:buSzPct val="25000"/>
              <a:buFont typeface="Calibri"/>
              <a:buNone/>
            </a:pPr>
            <a:r>
              <a:rPr lang="en-US" sz="1000"/>
              <a:t>Summary: This slide shows the floc blanket density we achieved at the peak of our experimentation. We were able to successfully separate clean water from the floc blanket using the tube settler and floc weir. As you can see, our floc blanket remained at a consistent height and did not flow up to the tube settler and out into the effluent. The tube settler was able to catch all the excess small flocs that got through the floc blanket. It was found that it took around an hour or two for the floc blanket to reach steady state. Before that there was all problems with flocs getting through and turbidity spiking but after it led to an almost perfect separation and it also removed fluoride! Later in the semester we developed a completely transparent reactor. (See Appendix Slide 2)</a:t>
            </a:r>
          </a:p>
          <a:p>
            <a:pPr marL="0" marR="0" lvl="0" indent="0" algn="l" rtl="0">
              <a:spcBef>
                <a:spcPts val="0"/>
              </a:spcBef>
              <a:spcAft>
                <a:spcPts val="0"/>
              </a:spcAft>
              <a:buClr>
                <a:schemeClr val="dk1"/>
              </a:buClr>
              <a:buSzPct val="25000"/>
              <a:buFont typeface="Calibri"/>
              <a:buNone/>
            </a:pPr>
            <a:endParaRPr sz="1000"/>
          </a:p>
          <a:p>
            <a:pPr marL="0" marR="0" lvl="0" indent="0" algn="l" rtl="0">
              <a:spcBef>
                <a:spcPts val="0"/>
              </a:spcBef>
              <a:spcAft>
                <a:spcPts val="0"/>
              </a:spcAft>
              <a:buClr>
                <a:schemeClr val="dk1"/>
              </a:buClr>
              <a:buSzPct val="25000"/>
              <a:buFont typeface="Calibri"/>
              <a:buNone/>
            </a:pPr>
            <a:endParaRPr sz="1000"/>
          </a:p>
          <a:p>
            <a:pPr marL="0" marR="0" lvl="0" indent="0" algn="l" rtl="0">
              <a:spcBef>
                <a:spcPts val="0"/>
              </a:spcBef>
              <a:spcAft>
                <a:spcPts val="0"/>
              </a:spcAft>
              <a:buClr>
                <a:schemeClr val="dk1"/>
              </a:buClr>
              <a:buSzPct val="25000"/>
              <a:buFont typeface="Calibri"/>
              <a:buNone/>
            </a:pPr>
            <a:endParaRPr sz="1000" b="0" i="0" u="none" strike="noStrike" cap="none">
              <a:solidFill>
                <a:schemeClr val="dk1"/>
              </a:solidFill>
              <a:latin typeface="Calibri"/>
              <a:ea typeface="Calibri"/>
              <a:cs typeface="Calibri"/>
              <a:sym typeface="Calibri"/>
            </a:endParaRPr>
          </a:p>
          <a:p>
            <a:pPr marL="0" marR="0" lvl="0" indent="0" algn="l" rtl="0">
              <a:spcBef>
                <a:spcPts val="0"/>
              </a:spcBef>
              <a:buClr>
                <a:schemeClr val="dk1"/>
              </a:buClr>
              <a:buSzPct val="25000"/>
              <a:buFont typeface="Calibri"/>
              <a:buNone/>
            </a:pPr>
            <a:endParaRPr/>
          </a:p>
        </p:txBody>
      </p:sp>
      <p:sp>
        <p:nvSpPr>
          <p:cNvPr id="136" name="Shape 1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Shape 144"/>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r>
              <a:rPr lang="en-US" sz="1100">
                <a:solidFill>
                  <a:srgbClr val="595959"/>
                </a:solidFill>
              </a:rPr>
              <a:t>Photo caption: Fluoride Removal Testing: Trials 1 (Blue) and 2 (Grey).</a:t>
            </a:r>
          </a:p>
          <a:p>
            <a:pPr lvl="0">
              <a:spcBef>
                <a:spcPts val="0"/>
              </a:spcBef>
              <a:buNone/>
            </a:pPr>
            <a:endParaRPr sz="1100" b="1">
              <a:solidFill>
                <a:srgbClr val="595959"/>
              </a:solidFill>
            </a:endParaRPr>
          </a:p>
          <a:p>
            <a:pPr lvl="0" rtl="0">
              <a:spcBef>
                <a:spcPts val="0"/>
              </a:spcBef>
              <a:buNone/>
            </a:pPr>
            <a:r>
              <a:rPr lang="en-US" sz="1100">
                <a:solidFill>
                  <a:srgbClr val="595959"/>
                </a:solidFill>
              </a:rPr>
              <a:t>Summary: </a:t>
            </a:r>
          </a:p>
          <a:p>
            <a:pPr marL="457200" lvl="0" indent="-298450" rtl="0">
              <a:spcBef>
                <a:spcPts val="0"/>
              </a:spcBef>
              <a:buClr>
                <a:srgbClr val="595959"/>
              </a:buClr>
              <a:buSzPct val="100000"/>
              <a:buChar char="-"/>
            </a:pPr>
            <a:r>
              <a:rPr lang="en-US" sz="1100" b="1">
                <a:solidFill>
                  <a:srgbClr val="595959"/>
                </a:solidFill>
              </a:rPr>
              <a:t>Our system was automated by ProCoDA, </a:t>
            </a:r>
            <a:r>
              <a:rPr lang="en-US" sz="1100">
                <a:solidFill>
                  <a:srgbClr val="595959"/>
                </a:solidFill>
              </a:rPr>
              <a:t>which allowed for regulated flow, dosaging, and constant data acquisition over the course of our experiments. In the blue trial, we started it at 25 mg/L and then around 5000 seconds or an hour and a half, we switched it to 50 mg/L without flushing out the system which the big drop can be seen. The orange line is what the water started at. It is interesting to see that a smaller dosage of PACl led to better removal of fluoride. However, the difference was that in the 12 mg/L run, fluoride was added after the floc blanket was created while in the 25 and 50 mg/L run, it was added in creating the floc blanket. </a:t>
            </a:r>
          </a:p>
          <a:p>
            <a:pPr lvl="0" rtl="0">
              <a:spcBef>
                <a:spcPts val="0"/>
              </a:spcBef>
              <a:buClr>
                <a:schemeClr val="dk1"/>
              </a:buClr>
              <a:buSzPct val="100000"/>
              <a:buFont typeface="Arial"/>
              <a:buNone/>
            </a:pPr>
            <a:endParaRPr sz="1100">
              <a:solidFill>
                <a:srgbClr val="595959"/>
              </a:solidFill>
            </a:endParaRPr>
          </a:p>
          <a:p>
            <a:pPr lvl="0" rtl="0">
              <a:spcBef>
                <a:spcPts val="0"/>
              </a:spcBef>
              <a:buClr>
                <a:schemeClr val="dk1"/>
              </a:buClr>
              <a:buSzPct val="100000"/>
              <a:buFont typeface="Arial"/>
              <a:buNone/>
            </a:pPr>
            <a:r>
              <a:rPr lang="en-US" sz="1100">
                <a:solidFill>
                  <a:srgbClr val="595959"/>
                </a:solidFill>
              </a:rPr>
              <a:t>Data from our fluoride removal trials:</a:t>
            </a:r>
          </a:p>
          <a:p>
            <a:pPr marL="457200" lvl="0" indent="-298450" rtl="0">
              <a:spcBef>
                <a:spcPts val="0"/>
              </a:spcBef>
              <a:buClr>
                <a:srgbClr val="595959"/>
              </a:buClr>
              <a:buSzPct val="100000"/>
              <a:buFont typeface="Calibri"/>
              <a:buChar char="●"/>
            </a:pPr>
            <a:r>
              <a:rPr lang="en-US" sz="1100">
                <a:solidFill>
                  <a:srgbClr val="595959"/>
                </a:solidFill>
              </a:rPr>
              <a:t>Trial 1: </a:t>
            </a:r>
          </a:p>
          <a:p>
            <a:pPr marL="914400" lvl="1" indent="-298450" rtl="0">
              <a:spcBef>
                <a:spcPts val="0"/>
              </a:spcBef>
              <a:buClr>
                <a:srgbClr val="595959"/>
              </a:buClr>
              <a:buSzPct val="100000"/>
              <a:buFont typeface="Calibri"/>
              <a:buChar char="○"/>
            </a:pPr>
            <a:r>
              <a:rPr lang="en-US" sz="1100">
                <a:solidFill>
                  <a:srgbClr val="595959"/>
                </a:solidFill>
              </a:rPr>
              <a:t>10 mg/L of PACl was used with 200 mg/L of clay. </a:t>
            </a:r>
          </a:p>
          <a:p>
            <a:pPr marL="914400" lvl="1" indent="-298450" rtl="0">
              <a:spcBef>
                <a:spcPts val="0"/>
              </a:spcBef>
              <a:buClr>
                <a:srgbClr val="595959"/>
              </a:buClr>
              <a:buSzPct val="100000"/>
              <a:buFont typeface="Calibri"/>
              <a:buChar char="○"/>
            </a:pPr>
            <a:r>
              <a:rPr lang="en-US" sz="1100">
                <a:solidFill>
                  <a:srgbClr val="595959"/>
                </a:solidFill>
              </a:rPr>
              <a:t>2 Hours: 6 mg/L → 1.76 mg/L Fluoride</a:t>
            </a:r>
          </a:p>
          <a:p>
            <a:pPr marL="914400" lvl="1" indent="-298450" rtl="0">
              <a:spcBef>
                <a:spcPts val="0"/>
              </a:spcBef>
              <a:buClr>
                <a:srgbClr val="595959"/>
              </a:buClr>
              <a:buSzPct val="100000"/>
              <a:buFont typeface="Calibri"/>
              <a:buChar char="○"/>
            </a:pPr>
            <a:r>
              <a:rPr lang="en-US" sz="1100">
                <a:solidFill>
                  <a:srgbClr val="595959"/>
                </a:solidFill>
              </a:rPr>
              <a:t>70.7% removal</a:t>
            </a:r>
          </a:p>
          <a:p>
            <a:pPr lvl="0" rtl="0">
              <a:spcBef>
                <a:spcPts val="0"/>
              </a:spcBef>
              <a:buClr>
                <a:schemeClr val="dk1"/>
              </a:buClr>
              <a:buSzPct val="100000"/>
              <a:buFont typeface="Arial"/>
              <a:buNone/>
            </a:pPr>
            <a:endParaRPr sz="1100">
              <a:solidFill>
                <a:srgbClr val="595959"/>
              </a:solidFill>
            </a:endParaRPr>
          </a:p>
          <a:p>
            <a:pPr marL="457200" lvl="0" indent="-298450" rtl="0">
              <a:spcBef>
                <a:spcPts val="0"/>
              </a:spcBef>
              <a:buClr>
                <a:srgbClr val="595959"/>
              </a:buClr>
              <a:buSzPct val="100000"/>
              <a:buFont typeface="Calibri"/>
              <a:buChar char="●"/>
            </a:pPr>
            <a:r>
              <a:rPr lang="en-US" sz="1100">
                <a:solidFill>
                  <a:srgbClr val="595959"/>
                </a:solidFill>
              </a:rPr>
              <a:t>Trial 2: </a:t>
            </a:r>
          </a:p>
          <a:p>
            <a:pPr marL="914400" lvl="1" indent="-298450" rtl="0">
              <a:spcBef>
                <a:spcPts val="0"/>
              </a:spcBef>
              <a:buClr>
                <a:srgbClr val="595959"/>
              </a:buClr>
              <a:buSzPct val="100000"/>
              <a:buFont typeface="Calibri"/>
              <a:buChar char="○"/>
            </a:pPr>
            <a:r>
              <a:rPr lang="en-US" sz="1100">
                <a:solidFill>
                  <a:srgbClr val="595959"/>
                </a:solidFill>
              </a:rPr>
              <a:t>12 mg/L of PACl was used with 200 mg/L of clay. </a:t>
            </a:r>
          </a:p>
          <a:p>
            <a:pPr marL="914400" lvl="1" indent="-298450" rtl="0">
              <a:spcBef>
                <a:spcPts val="0"/>
              </a:spcBef>
              <a:buClr>
                <a:srgbClr val="595959"/>
              </a:buClr>
              <a:buSzPct val="100000"/>
              <a:buFont typeface="Calibri"/>
              <a:buChar char="○"/>
            </a:pPr>
            <a:r>
              <a:rPr lang="en-US" sz="1100">
                <a:solidFill>
                  <a:srgbClr val="595959"/>
                </a:solidFill>
              </a:rPr>
              <a:t>2 Hours: 8.8 mg/L → 1.61 mg/L Fluoride</a:t>
            </a:r>
          </a:p>
          <a:p>
            <a:pPr marL="914400" lvl="1" indent="-298450" rtl="0">
              <a:spcBef>
                <a:spcPts val="0"/>
              </a:spcBef>
              <a:buClr>
                <a:srgbClr val="595959"/>
              </a:buClr>
              <a:buSzPct val="100000"/>
              <a:buFont typeface="Calibri"/>
              <a:buChar char="○"/>
            </a:pPr>
            <a:r>
              <a:rPr lang="en-US" sz="1100">
                <a:solidFill>
                  <a:srgbClr val="595959"/>
                </a:solidFill>
              </a:rPr>
              <a:t>81.7% removal</a:t>
            </a:r>
          </a:p>
          <a:p>
            <a:pPr lvl="0" rtl="0">
              <a:spcBef>
                <a:spcPts val="0"/>
              </a:spcBef>
              <a:buClr>
                <a:schemeClr val="dk1"/>
              </a:buClr>
              <a:buSzPct val="100000"/>
              <a:buFont typeface="Arial"/>
              <a:buNone/>
            </a:pPr>
            <a:endParaRPr sz="1100">
              <a:solidFill>
                <a:srgbClr val="595959"/>
              </a:solidFill>
            </a:endParaRPr>
          </a:p>
          <a:p>
            <a:pPr marL="457200" lvl="0" indent="-298450" rtl="0">
              <a:spcBef>
                <a:spcPts val="0"/>
              </a:spcBef>
              <a:buClr>
                <a:srgbClr val="595959"/>
              </a:buClr>
              <a:buSzPct val="100000"/>
              <a:buFont typeface="Calibri"/>
              <a:buChar char="●"/>
            </a:pPr>
            <a:r>
              <a:rPr lang="en-US" sz="1100">
                <a:solidFill>
                  <a:srgbClr val="595959"/>
                </a:solidFill>
              </a:rPr>
              <a:t>Trial 3: </a:t>
            </a:r>
          </a:p>
          <a:p>
            <a:pPr marL="914400" lvl="1" indent="-298450" rtl="0">
              <a:spcBef>
                <a:spcPts val="0"/>
              </a:spcBef>
              <a:buClr>
                <a:srgbClr val="595959"/>
              </a:buClr>
              <a:buSzPct val="100000"/>
              <a:buFont typeface="Calibri"/>
              <a:buChar char="○"/>
            </a:pPr>
            <a:r>
              <a:rPr lang="en-US" sz="1100">
                <a:solidFill>
                  <a:srgbClr val="595959"/>
                </a:solidFill>
              </a:rPr>
              <a:t>50 mg/L of PACl was used with 1200 mg/L of clay</a:t>
            </a:r>
          </a:p>
          <a:p>
            <a:pPr marL="914400" lvl="1" indent="-298450" rtl="0">
              <a:spcBef>
                <a:spcPts val="0"/>
              </a:spcBef>
              <a:buClr>
                <a:srgbClr val="595959"/>
              </a:buClr>
              <a:buSzPct val="100000"/>
              <a:buFont typeface="Calibri"/>
              <a:buChar char="○"/>
            </a:pPr>
            <a:r>
              <a:rPr lang="en-US" sz="1100">
                <a:solidFill>
                  <a:srgbClr val="595959"/>
                </a:solidFill>
              </a:rPr>
              <a:t>2 Hours: 8.5 mg/L → 1.24 mg/L Fluoride</a:t>
            </a:r>
          </a:p>
          <a:p>
            <a:pPr marL="914400" lvl="1" indent="-298450" rtl="0">
              <a:spcBef>
                <a:spcPts val="0"/>
              </a:spcBef>
              <a:buClr>
                <a:srgbClr val="595959"/>
              </a:buClr>
              <a:buSzPct val="100000"/>
              <a:buFont typeface="Calibri"/>
              <a:buChar char="○"/>
            </a:pPr>
            <a:r>
              <a:rPr lang="en-US" sz="1100">
                <a:solidFill>
                  <a:srgbClr val="595959"/>
                </a:solidFill>
              </a:rPr>
              <a:t>85.4% removal</a:t>
            </a:r>
          </a:p>
          <a:p>
            <a:pPr lvl="0" rtl="0">
              <a:spcBef>
                <a:spcPts val="0"/>
              </a:spcBef>
              <a:buClr>
                <a:schemeClr val="dk1"/>
              </a:buClr>
              <a:buSzPct val="100000"/>
              <a:buFont typeface="Arial"/>
              <a:buNone/>
            </a:pPr>
            <a:endParaRPr sz="1100">
              <a:solidFill>
                <a:srgbClr val="595959"/>
              </a:solidFill>
            </a:endParaRPr>
          </a:p>
          <a:p>
            <a:pPr marL="457200" lvl="0" indent="-298450" rtl="0">
              <a:spcBef>
                <a:spcPts val="0"/>
              </a:spcBef>
              <a:buClr>
                <a:srgbClr val="595959"/>
              </a:buClr>
              <a:buSzPct val="100000"/>
              <a:buFont typeface="Calibri"/>
              <a:buChar char="●"/>
            </a:pPr>
            <a:r>
              <a:rPr lang="en-US" sz="1100" b="1">
                <a:solidFill>
                  <a:srgbClr val="595959"/>
                </a:solidFill>
              </a:rPr>
              <a:t>Ultimately, our system achieved a fluoride concentration that is below the WHO guideline for clean and safe drinking water.</a:t>
            </a:r>
          </a:p>
          <a:p>
            <a:pPr lvl="0" rtl="0">
              <a:spcBef>
                <a:spcPts val="0"/>
              </a:spcBef>
              <a:buNone/>
            </a:pPr>
            <a:endParaRPr sz="1100">
              <a:solidFill>
                <a:srgbClr val="595959"/>
              </a:solidFill>
            </a:endParaRPr>
          </a:p>
          <a:p>
            <a:pPr lvl="0" rtl="0">
              <a:spcBef>
                <a:spcPts val="0"/>
              </a:spcBef>
              <a:buNone/>
            </a:pPr>
            <a:r>
              <a:rPr lang="en-US" sz="1100">
                <a:solidFill>
                  <a:srgbClr val="595959"/>
                </a:solidFill>
              </a:rPr>
              <a:t>50 mg/L provided the optimal dosage of PACl to bring the fluoride levels below the guideline, however there was a random spike about half an hour later that the team was not sure how to explain. </a:t>
            </a:r>
          </a:p>
          <a:p>
            <a:pPr marL="0" marR="0" lvl="0" indent="0" algn="l" rtl="0">
              <a:spcBef>
                <a:spcPts val="0"/>
              </a:spcBef>
              <a:buClr>
                <a:schemeClr val="dk1"/>
              </a:buClr>
              <a:buSzPct val="25000"/>
              <a:buFont typeface="Calibri"/>
              <a:buNone/>
            </a:pPr>
            <a:endParaRPr sz="1100"/>
          </a:p>
        </p:txBody>
      </p:sp>
      <p:sp>
        <p:nvSpPr>
          <p:cNvPr id="145" name="Shape 1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marL="0" marR="0" lvl="0" indent="0" algn="l" rtl="0">
              <a:spcBef>
                <a:spcPts val="0"/>
              </a:spcBef>
              <a:buClr>
                <a:schemeClr val="dk1"/>
              </a:buClr>
              <a:buSzPct val="25000"/>
              <a:buFont typeface="Calibri"/>
              <a:buNone/>
            </a:pPr>
            <a:r>
              <a:rPr lang="en-US" sz="1000"/>
              <a:t>Photo Caption: </a:t>
            </a:r>
          </a:p>
          <a:p>
            <a:pPr marL="0" marR="0" lvl="0" indent="0" algn="l" rtl="0">
              <a:spcBef>
                <a:spcPts val="0"/>
              </a:spcBef>
              <a:buClr>
                <a:schemeClr val="dk1"/>
              </a:buClr>
              <a:buSzPct val="25000"/>
              <a:buFont typeface="Calibri"/>
              <a:buNone/>
            </a:pPr>
            <a:r>
              <a:rPr lang="en-US" sz="1000"/>
              <a:t>(1) Jar Test Apparatus</a:t>
            </a:r>
          </a:p>
          <a:p>
            <a:pPr marL="0" marR="0" lvl="0" indent="0" algn="l" rtl="0">
              <a:spcBef>
                <a:spcPts val="0"/>
              </a:spcBef>
              <a:buClr>
                <a:schemeClr val="dk1"/>
              </a:buClr>
              <a:buSzPct val="25000"/>
              <a:buFont typeface="Calibri"/>
              <a:buNone/>
            </a:pPr>
            <a:r>
              <a:rPr lang="en-US" sz="1000"/>
              <a:t>(2) Table of results from jar testing</a:t>
            </a:r>
          </a:p>
          <a:p>
            <a:pPr marL="0" marR="0" lvl="0" indent="0" algn="l" rtl="0">
              <a:spcBef>
                <a:spcPts val="0"/>
              </a:spcBef>
              <a:buClr>
                <a:schemeClr val="dk1"/>
              </a:buClr>
              <a:buSzPct val="25000"/>
              <a:buFont typeface="Calibri"/>
              <a:buNone/>
            </a:pPr>
            <a:endParaRPr sz="1000"/>
          </a:p>
          <a:p>
            <a:pPr marL="0" marR="0" lvl="0" indent="0" algn="l" rtl="0">
              <a:spcBef>
                <a:spcPts val="0"/>
              </a:spcBef>
              <a:buClr>
                <a:schemeClr val="dk1"/>
              </a:buClr>
              <a:buSzPct val="25000"/>
              <a:buFont typeface="Calibri"/>
              <a:buNone/>
            </a:pPr>
            <a:r>
              <a:rPr lang="en-US" sz="1000"/>
              <a:t>Summary: The next step of the team was to decide if clay was actually necessary in the removal of fluoride, and if and PACl can be used to make flocs that can settle out. In order to test this, a batch jar test was used with different concentrations of clay to PACl. In order, to imitate the concentrations found in the reactor, 25 mg/L of PACl was used, and the ratios in the table were used to create the flocs since they provided enough clay for the PACl and fluoride to adsorb to. As seen in the table, more clay does mean more removal, but even without clay, for two trials there still seemed to be some removal, although not much, with only PACl. Therefore clay may not necessarily need to be used in the removal of fluoride but this should be tested in the apparatus first. </a:t>
            </a:r>
          </a:p>
        </p:txBody>
      </p:sp>
      <p:sp>
        <p:nvSpPr>
          <p:cNvPr id="153" name="Shape 1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6"/>
        <p:cNvGrpSpPr/>
        <p:nvPr/>
      </p:nvGrpSpPr>
      <p:grpSpPr>
        <a:xfrm>
          <a:off x="0" y="0"/>
          <a:ext cx="0" cy="0"/>
          <a:chOff x="0" y="0"/>
          <a:chExt cx="0" cy="0"/>
        </a:xfrm>
      </p:grpSpPr>
      <p:sp>
        <p:nvSpPr>
          <p:cNvPr id="17" name="Shape 17"/>
          <p:cNvSpPr txBox="1">
            <a:spLocks noGrp="1"/>
          </p:cNvSpPr>
          <p:nvPr>
            <p:ph type="ctrTitle"/>
          </p:nvPr>
        </p:nvSpPr>
        <p:spPr>
          <a:xfrm>
            <a:off x="1524000" y="1122362"/>
            <a:ext cx="9144000" cy="2387600"/>
          </a:xfrm>
          <a:prstGeom prst="rect">
            <a:avLst/>
          </a:prstGeom>
          <a:noFill/>
          <a:ln>
            <a:noFill/>
          </a:ln>
        </p:spPr>
        <p:txBody>
          <a:bodyPr lIns="91425" tIns="91425" rIns="91425" bIns="91425" anchor="b" anchorCtr="0"/>
          <a:lstStyle>
            <a:lvl1pPr marL="0" marR="0" lvl="0" indent="0" algn="ctr" rtl="0">
              <a:lnSpc>
                <a:spcPct val="90000"/>
              </a:lnSpc>
              <a:spcBef>
                <a:spcPts val="0"/>
              </a:spcBef>
              <a:buClr>
                <a:schemeClr val="dk1"/>
              </a:buClr>
              <a:buFont typeface="Calibri"/>
              <a:buNone/>
              <a:defRPr sz="7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8" name="Shape 18"/>
          <p:cNvSpPr txBox="1">
            <a:spLocks noGrp="1"/>
          </p:cNvSpPr>
          <p:nvPr>
            <p:ph type="subTitle" idx="1"/>
          </p:nvPr>
        </p:nvSpPr>
        <p:spPr>
          <a:xfrm>
            <a:off x="1524000" y="3602037"/>
            <a:ext cx="9144000" cy="1655761"/>
          </a:xfrm>
          <a:prstGeom prst="rect">
            <a:avLst/>
          </a:prstGeom>
          <a:noFill/>
          <a:ln>
            <a:noFill/>
          </a:ln>
        </p:spPr>
        <p:txBody>
          <a:bodyPr lIns="91425" tIns="91425" rIns="91425" bIns="91425" anchor="t" anchorCtr="0"/>
          <a:lstStyle>
            <a:lvl1pPr marL="0" marR="0" lvl="0" indent="0" algn="ctr" rtl="0">
              <a:lnSpc>
                <a:spcPct val="90000"/>
              </a:lnSpc>
              <a:spcBef>
                <a:spcPts val="1000"/>
              </a:spcBef>
              <a:buClr>
                <a:schemeClr val="dk1"/>
              </a:buClr>
              <a:buFont typeface="Arial"/>
              <a:buNone/>
              <a:defRPr sz="2400" b="0" i="0" u="none" strike="noStrike" cap="none">
                <a:solidFill>
                  <a:schemeClr val="dk1"/>
                </a:solidFill>
                <a:latin typeface="Calibri"/>
                <a:ea typeface="Calibri"/>
                <a:cs typeface="Calibri"/>
                <a:sym typeface="Calibri"/>
              </a:defRPr>
            </a:lvl1pPr>
            <a:lvl2pPr marL="457200" marR="0" lvl="1" indent="0" algn="ctr"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2pPr>
            <a:lvl3pPr marL="914400" marR="0" lvl="2" indent="0" algn="ctr" rtl="0">
              <a:lnSpc>
                <a:spcPct val="90000"/>
              </a:lnSpc>
              <a:spcBef>
                <a:spcPts val="500"/>
              </a:spcBef>
              <a:buClr>
                <a:schemeClr val="dk1"/>
              </a:buClr>
              <a:buFont typeface="Arial"/>
              <a:buNone/>
              <a:defRPr sz="1800" b="0" i="0" u="none" strike="noStrike" cap="none">
                <a:solidFill>
                  <a:schemeClr val="dk1"/>
                </a:solidFill>
                <a:latin typeface="Calibri"/>
                <a:ea typeface="Calibri"/>
                <a:cs typeface="Calibri"/>
                <a:sym typeface="Calibri"/>
              </a:defRPr>
            </a:lvl3pPr>
            <a:lvl4pPr marL="1371600" marR="0" lvl="3"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4pPr>
            <a:lvl5pPr marL="1828800" marR="0" lvl="4"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5pPr>
            <a:lvl6pPr marL="2286000" marR="0" lvl="5"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6pPr>
            <a:lvl7pPr marL="2743200" marR="0" lvl="6"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7pPr>
            <a:lvl8pPr marL="3200400" marR="0" lvl="7"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8pPr>
            <a:lvl9pPr marL="3657600" marR="0" lvl="8" indent="0" algn="ctr" rtl="0">
              <a:lnSpc>
                <a:spcPct val="90000"/>
              </a:lnSpc>
              <a:spcBef>
                <a:spcPts val="500"/>
              </a:spcBef>
              <a:buClr>
                <a:schemeClr val="dk1"/>
              </a:buClr>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dt" idx="10"/>
          </p:nvPr>
        </p:nvSpPr>
        <p:spPr>
          <a:xfrm>
            <a:off x="6209730" y="6356348"/>
            <a:ext cx="928047" cy="423839"/>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0" name="Shape 20"/>
          <p:cNvSpPr txBox="1">
            <a:spLocks noGrp="1"/>
          </p:cNvSpPr>
          <p:nvPr>
            <p:ph type="ftr" idx="11"/>
          </p:nvPr>
        </p:nvSpPr>
        <p:spPr>
          <a:xfrm>
            <a:off x="7281079"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i="0" u="none" strike="noStrike" cap="none">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1" name="Shape 21"/>
          <p:cNvSpPr txBox="1">
            <a:spLocks noGrp="1"/>
          </p:cNvSpPr>
          <p:nvPr>
            <p:ph type="sldNum" idx="12"/>
          </p:nvPr>
        </p:nvSpPr>
        <p:spPr>
          <a:xfrm>
            <a:off x="11682484" y="6356350"/>
            <a:ext cx="384980" cy="365123"/>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sz="1200" b="1" i="0" u="none" strike="noStrike" cap="none">
                <a:solidFill>
                  <a:srgbClr val="7F7F7F"/>
                </a:solidFill>
                <a:latin typeface="Arial"/>
                <a:ea typeface="Arial"/>
                <a:cs typeface="Arial"/>
                <a:sym typeface="Arial"/>
              </a:rPr>
              <a:t>#</a:t>
            </a:r>
          </a:p>
        </p:txBody>
      </p:sp>
      <p:pic>
        <p:nvPicPr>
          <p:cNvPr id="22" name="Shape 22"/>
          <p:cNvPicPr preferRelativeResize="0"/>
          <p:nvPr/>
        </p:nvPicPr>
        <p:blipFill rotWithShape="1">
          <a:blip r:embed="rId2">
            <a:alphaModFix/>
          </a:blip>
          <a:srcRect l="4313" r="75452"/>
          <a:stretch/>
        </p:blipFill>
        <p:spPr>
          <a:xfrm>
            <a:off x="0" y="3509962"/>
            <a:ext cx="2275725" cy="327022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7" name="Shape 77"/>
          <p:cNvSpPr txBox="1">
            <a:spLocks noGrp="1"/>
          </p:cNvSpPr>
          <p:nvPr>
            <p:ph type="body" idx="1"/>
          </p:nvPr>
        </p:nvSpPr>
        <p:spPr>
          <a:xfrm rot="5400000">
            <a:off x="3920331" y="-1256505"/>
            <a:ext cx="4351338" cy="10515599"/>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81"/>
        <p:cNvGrpSpPr/>
        <p:nvPr/>
      </p:nvGrpSpPr>
      <p:grpSpPr>
        <a:xfrm>
          <a:off x="0" y="0"/>
          <a:ext cx="0" cy="0"/>
          <a:chOff x="0" y="0"/>
          <a:chExt cx="0" cy="0"/>
        </a:xfrm>
      </p:grpSpPr>
      <p:sp>
        <p:nvSpPr>
          <p:cNvPr id="82" name="Shape 82"/>
          <p:cNvSpPr txBox="1">
            <a:spLocks noGrp="1"/>
          </p:cNvSpPr>
          <p:nvPr>
            <p:ph type="title"/>
          </p:nvPr>
        </p:nvSpPr>
        <p:spPr>
          <a:xfrm rot="5400000">
            <a:off x="7133431" y="1956594"/>
            <a:ext cx="5811838" cy="2628899"/>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3" name="Shape 83"/>
          <p:cNvSpPr txBox="1">
            <a:spLocks noGrp="1"/>
          </p:cNvSpPr>
          <p:nvPr>
            <p:ph type="body" idx="1"/>
          </p:nvPr>
        </p:nvSpPr>
        <p:spPr>
          <a:xfrm rot="5400000">
            <a:off x="1799431" y="-596105"/>
            <a:ext cx="5811838" cy="7734299"/>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Shape 84"/>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5" name="Shape 85"/>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3"/>
        <p:cNvGrpSpPr/>
        <p:nvPr/>
      </p:nvGrpSpPr>
      <p:grpSpPr>
        <a:xfrm>
          <a:off x="0" y="0"/>
          <a:ext cx="0" cy="0"/>
          <a:chOff x="0" y="0"/>
          <a:chExt cx="0" cy="0"/>
        </a:xfrm>
      </p:grpSpPr>
      <p:sp>
        <p:nvSpPr>
          <p:cNvPr id="24" name="Shape 24"/>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i="0" u="none" strike="noStrike" cap="none">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9" name="Shape 29"/>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831850" y="1709738"/>
            <a:ext cx="10515599" cy="2852737"/>
          </a:xfrm>
          <a:prstGeom prst="rect">
            <a:avLst/>
          </a:prstGeom>
          <a:noFill/>
          <a:ln>
            <a:noFill/>
          </a:ln>
        </p:spPr>
        <p:txBody>
          <a:bodyPr lIns="91425" tIns="91425" rIns="91425" bIns="91425" anchor="b" anchorCtr="0"/>
          <a:lstStyle>
            <a:lvl1pPr marL="0" marR="0" lvl="0" indent="0" algn="ctr" rtl="0">
              <a:lnSpc>
                <a:spcPct val="90000"/>
              </a:lnSpc>
              <a:spcBef>
                <a:spcPts val="0"/>
              </a:spcBef>
              <a:buClr>
                <a:schemeClr val="dk1"/>
              </a:buClr>
              <a:buFont typeface="Calibri"/>
              <a:buNone/>
              <a:defRPr sz="60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5" name="Shape 35"/>
          <p:cNvSpPr txBox="1">
            <a:spLocks noGrp="1"/>
          </p:cNvSpPr>
          <p:nvPr>
            <p:ph type="body" idx="1"/>
          </p:nvPr>
        </p:nvSpPr>
        <p:spPr>
          <a:xfrm>
            <a:off x="831850" y="4589462"/>
            <a:ext cx="10515599" cy="1500187"/>
          </a:xfrm>
          <a:prstGeom prst="rect">
            <a:avLst/>
          </a:prstGeom>
          <a:noFill/>
          <a:ln>
            <a:noFill/>
          </a:ln>
        </p:spPr>
        <p:txBody>
          <a:bodyPr lIns="91425" tIns="91425" rIns="91425" bIns="91425" anchor="t" anchorCtr="0"/>
          <a:lstStyle>
            <a:lvl1pPr marL="0" marR="0" lvl="0" indent="0" algn="l" rtl="0">
              <a:lnSpc>
                <a:spcPct val="90000"/>
              </a:lnSpc>
              <a:spcBef>
                <a:spcPts val="1000"/>
              </a:spcBef>
              <a:buClr>
                <a:srgbClr val="888888"/>
              </a:buClr>
              <a:buFont typeface="Arial"/>
              <a:buNone/>
              <a:defRPr sz="2400" b="0" i="0" u="none" strike="noStrike" cap="none">
                <a:solidFill>
                  <a:srgbClr val="888888"/>
                </a:solidFill>
                <a:latin typeface="Calibri"/>
                <a:ea typeface="Calibri"/>
                <a:cs typeface="Calibri"/>
                <a:sym typeface="Calibri"/>
              </a:defRPr>
            </a:lvl1pPr>
            <a:lvl2pPr marL="457200" marR="0" lvl="1" indent="0" algn="l" rtl="0">
              <a:lnSpc>
                <a:spcPct val="90000"/>
              </a:lnSpc>
              <a:spcBef>
                <a:spcPts val="500"/>
              </a:spcBef>
              <a:buClr>
                <a:srgbClr val="888888"/>
              </a:buClr>
              <a:buFont typeface="Arial"/>
              <a:buNone/>
              <a:defRPr sz="2000" b="0" i="0" u="none" strike="noStrike" cap="none">
                <a:solidFill>
                  <a:srgbClr val="888888"/>
                </a:solidFill>
                <a:latin typeface="Calibri"/>
                <a:ea typeface="Calibri"/>
                <a:cs typeface="Calibri"/>
                <a:sym typeface="Calibri"/>
              </a:defRPr>
            </a:lvl2pPr>
            <a:lvl3pPr marL="914400" marR="0" lvl="2" indent="0" algn="l" rtl="0">
              <a:lnSpc>
                <a:spcPct val="90000"/>
              </a:lnSpc>
              <a:spcBef>
                <a:spcPts val="500"/>
              </a:spcBef>
              <a:buClr>
                <a:srgbClr val="888888"/>
              </a:buClr>
              <a:buFont typeface="Arial"/>
              <a:buNone/>
              <a:defRPr sz="1800" b="0" i="0" u="none" strike="noStrike" cap="none">
                <a:solidFill>
                  <a:srgbClr val="888888"/>
                </a:solidFill>
                <a:latin typeface="Calibri"/>
                <a:ea typeface="Calibri"/>
                <a:cs typeface="Calibri"/>
                <a:sym typeface="Calibri"/>
              </a:defRPr>
            </a:lvl3pPr>
            <a:lvl4pPr marL="1371600" marR="0" lvl="3"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4pPr>
            <a:lvl5pPr marL="1828800" marR="0" lvl="4"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5pPr>
            <a:lvl6pPr marL="2286000" marR="0" lvl="5"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6pPr>
            <a:lvl7pPr marL="2743200" marR="0" lvl="6"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7pPr>
            <a:lvl8pPr marL="3200400" marR="0" lvl="7"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8pPr>
            <a:lvl9pPr marL="3657600" marR="0" lvl="8" indent="0" algn="l" rtl="0">
              <a:lnSpc>
                <a:spcPct val="90000"/>
              </a:lnSpc>
              <a:spcBef>
                <a:spcPts val="500"/>
              </a:spcBef>
              <a:buClr>
                <a:srgbClr val="888888"/>
              </a:buClr>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pic>
        <p:nvPicPr>
          <p:cNvPr id="39" name="Shape 39"/>
          <p:cNvPicPr preferRelativeResize="0"/>
          <p:nvPr/>
        </p:nvPicPr>
        <p:blipFill rotWithShape="1">
          <a:blip r:embed="rId2">
            <a:alphaModFix/>
          </a:blip>
          <a:srcRect l="4313" r="75452"/>
          <a:stretch/>
        </p:blipFill>
        <p:spPr>
          <a:xfrm>
            <a:off x="0" y="3509962"/>
            <a:ext cx="2275725" cy="327022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2" name="Shape 42"/>
          <p:cNvSpPr txBox="1">
            <a:spLocks noGrp="1"/>
          </p:cNvSpPr>
          <p:nvPr>
            <p:ph type="body" idx="1"/>
          </p:nvPr>
        </p:nvSpPr>
        <p:spPr>
          <a:xfrm>
            <a:off x="838200" y="1825625"/>
            <a:ext cx="51816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2"/>
          </p:nvPr>
        </p:nvSpPr>
        <p:spPr>
          <a:xfrm>
            <a:off x="6172200" y="1825625"/>
            <a:ext cx="5181600"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839787"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9" name="Shape 49"/>
          <p:cNvSpPr txBox="1">
            <a:spLocks noGrp="1"/>
          </p:cNvSpPr>
          <p:nvPr>
            <p:ph type="body" idx="1"/>
          </p:nvPr>
        </p:nvSpPr>
        <p:spPr>
          <a:xfrm>
            <a:off x="839787" y="1681163"/>
            <a:ext cx="5157787"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body" idx="2"/>
          </p:nvPr>
        </p:nvSpPr>
        <p:spPr>
          <a:xfrm>
            <a:off x="839787" y="2505075"/>
            <a:ext cx="5157787"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body" idx="3"/>
          </p:nvPr>
        </p:nvSpPr>
        <p:spPr>
          <a:xfrm>
            <a:off x="6172200" y="1681163"/>
            <a:ext cx="5183187" cy="823912"/>
          </a:xfrm>
          <a:prstGeom prst="rect">
            <a:avLst/>
          </a:prstGeom>
          <a:noFill/>
          <a:ln>
            <a:noFill/>
          </a:ln>
        </p:spPr>
        <p:txBody>
          <a:bodyPr lIns="91425" tIns="91425" rIns="91425" bIns="91425" anchor="b" anchorCtr="0"/>
          <a:lstStyle>
            <a:lvl1pPr marL="0" marR="0" lvl="0" indent="0" algn="l" rtl="0">
              <a:lnSpc>
                <a:spcPct val="90000"/>
              </a:lnSpc>
              <a:spcBef>
                <a:spcPts val="1000"/>
              </a:spcBef>
              <a:buClr>
                <a:schemeClr val="dk1"/>
              </a:buClr>
              <a:buFont typeface="Arial"/>
              <a:buNone/>
              <a:defRPr sz="2400" b="1"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000" b="1"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4"/>
          </p:nvPr>
        </p:nvSpPr>
        <p:spPr>
          <a:xfrm>
            <a:off x="6172200" y="2505075"/>
            <a:ext cx="5183187" cy="368458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8" name="Shape 58"/>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59" name="Shape 59"/>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0" name="Shape 60"/>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5183187" y="987425"/>
            <a:ext cx="6172199" cy="4873624"/>
          </a:xfrm>
          <a:prstGeom prst="rect">
            <a:avLst/>
          </a:prstGeom>
          <a:noFill/>
          <a:ln>
            <a:noFill/>
          </a:ln>
        </p:spPr>
        <p:txBody>
          <a:bodyPr lIns="91425" tIns="91425" rIns="91425" bIns="91425" anchor="t" anchorCtr="0"/>
          <a:lstStyle>
            <a:lvl1pPr marL="228600" marR="0" lvl="0" indent="-25400" algn="l" rtl="0">
              <a:lnSpc>
                <a:spcPct val="90000"/>
              </a:lnSpc>
              <a:spcBef>
                <a:spcPts val="1000"/>
              </a:spcBef>
              <a:buClr>
                <a:schemeClr val="dk1"/>
              </a:buClr>
              <a:buSzPct val="100000"/>
              <a:buFont typeface="Arial"/>
              <a:buChar char="•"/>
              <a:defRPr sz="3200" b="0" i="0" u="none" strike="noStrike" cap="none">
                <a:solidFill>
                  <a:schemeClr val="dk1"/>
                </a:solidFill>
                <a:latin typeface="Calibri"/>
                <a:ea typeface="Calibri"/>
                <a:cs typeface="Calibri"/>
                <a:sym typeface="Calibri"/>
              </a:defRPr>
            </a:lvl1pPr>
            <a:lvl2pPr marL="685800" marR="0" lvl="1" indent="-50800" algn="l" rtl="0">
              <a:lnSpc>
                <a:spcPct val="90000"/>
              </a:lnSpc>
              <a:spcBef>
                <a:spcPts val="5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2pPr>
            <a:lvl3pPr marL="1143000" marR="0" lvl="2"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3pPr>
            <a:lvl4pPr marL="1600200" marR="0" lvl="3"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4pPr>
            <a:lvl5pPr marL="2057400" marR="0" lvl="4"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5pPr>
            <a:lvl6pPr marL="2514600" marR="0" lvl="5"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6pPr>
            <a:lvl7pPr marL="2971800" marR="0" lvl="6"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7pPr>
            <a:lvl8pPr marL="3429000" marR="0" lvl="7"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8pPr>
            <a:lvl9pPr marL="3886200" marR="0" lvl="8"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body" idx="2"/>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839787" y="457200"/>
            <a:ext cx="3932237" cy="1600199"/>
          </a:xfrm>
          <a:prstGeom prst="rect">
            <a:avLst/>
          </a:prstGeom>
          <a:noFill/>
          <a:ln>
            <a:noFill/>
          </a:ln>
        </p:spPr>
        <p:txBody>
          <a:bodyPr lIns="91425" tIns="91425" rIns="91425" bIns="91425" anchor="b" anchorCtr="0"/>
          <a:lstStyle>
            <a:lvl1pPr marL="0" marR="0" lvl="0" indent="0" algn="l" rtl="0">
              <a:lnSpc>
                <a:spcPct val="90000"/>
              </a:lnSpc>
              <a:spcBef>
                <a:spcPts val="0"/>
              </a:spcBef>
              <a:buClr>
                <a:schemeClr val="dk1"/>
              </a:buClr>
              <a:buFont typeface="Calibri"/>
              <a:buNone/>
              <a:defRPr sz="32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a:spLocks noGrp="1"/>
          </p:cNvSpPr>
          <p:nvPr>
            <p:ph type="pic" idx="2"/>
          </p:nvPr>
        </p:nvSpPr>
        <p:spPr>
          <a:xfrm>
            <a:off x="5183187" y="987425"/>
            <a:ext cx="6172199" cy="4873624"/>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32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28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body" idx="1"/>
          </p:nvPr>
        </p:nvSpPr>
        <p:spPr>
          <a:xfrm>
            <a:off x="839787" y="2057400"/>
            <a:ext cx="3932237" cy="3811588"/>
          </a:xfrm>
          <a:prstGeom prst="rect">
            <a:avLst/>
          </a:prstGeom>
          <a:noFill/>
          <a:ln>
            <a:noFill/>
          </a:ln>
        </p:spPr>
        <p:txBody>
          <a:bodyPr lIns="91425" tIns="91425" rIns="91425" bIns="91425" anchor="t" anchorCtr="0"/>
          <a:lstStyle>
            <a:lvl1pPr marL="0" marR="0" lvl="0" indent="0" algn="l" rtl="0">
              <a:lnSpc>
                <a:spcPct val="90000"/>
              </a:lnSpc>
              <a:spcBef>
                <a:spcPts val="1000"/>
              </a:spcBef>
              <a:buClr>
                <a:schemeClr val="dk1"/>
              </a:buClr>
              <a:buFont typeface="Arial"/>
              <a:buNone/>
              <a:defRPr sz="1600" b="0" i="0" u="none" strike="noStrike" cap="none">
                <a:solidFill>
                  <a:schemeClr val="dk1"/>
                </a:solidFill>
                <a:latin typeface="Calibri"/>
                <a:ea typeface="Calibri"/>
                <a:cs typeface="Calibri"/>
                <a:sym typeface="Calibri"/>
              </a:defRPr>
            </a:lvl1pPr>
            <a:lvl2pPr marL="457200" marR="0" lvl="1" indent="0" algn="l" rtl="0">
              <a:lnSpc>
                <a:spcPct val="90000"/>
              </a:lnSpc>
              <a:spcBef>
                <a:spcPts val="500"/>
              </a:spcBef>
              <a:buClr>
                <a:schemeClr val="dk1"/>
              </a:buClr>
              <a:buFont typeface="Arial"/>
              <a:buNone/>
              <a:defRPr sz="1400" b="0" i="0" u="none" strike="noStrike" cap="none">
                <a:solidFill>
                  <a:schemeClr val="dk1"/>
                </a:solidFill>
                <a:latin typeface="Calibri"/>
                <a:ea typeface="Calibri"/>
                <a:cs typeface="Calibri"/>
                <a:sym typeface="Calibri"/>
              </a:defRPr>
            </a:lvl2pPr>
            <a:lvl3pPr marL="914400" marR="0" lvl="2" indent="0" algn="l" rtl="0">
              <a:lnSpc>
                <a:spcPct val="90000"/>
              </a:lnSpc>
              <a:spcBef>
                <a:spcPts val="500"/>
              </a:spcBef>
              <a:buClr>
                <a:schemeClr val="dk1"/>
              </a:buClr>
              <a:buFont typeface="Arial"/>
              <a:buNone/>
              <a:defRPr sz="1200" b="0" i="0" u="none" strike="noStrike" cap="none">
                <a:solidFill>
                  <a:schemeClr val="dk1"/>
                </a:solidFill>
                <a:latin typeface="Calibri"/>
                <a:ea typeface="Calibri"/>
                <a:cs typeface="Calibri"/>
                <a:sym typeface="Calibri"/>
              </a:defRPr>
            </a:lvl3pPr>
            <a:lvl4pPr marL="1371600" marR="0" lvl="3"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4pPr>
            <a:lvl5pPr marL="1828800" marR="0" lvl="4"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5pPr>
            <a:lvl6pPr marL="2286000" marR="0" lvl="5"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6pPr>
            <a:lvl7pPr marL="2743200" marR="0" lvl="6"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7pPr>
            <a:lvl8pPr marL="3200400" marR="0" lvl="7"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8pPr>
            <a:lvl9pPr marL="3657600" marR="0" lvl="8" indent="0" algn="l" rtl="0">
              <a:lnSpc>
                <a:spcPct val="90000"/>
              </a:lnSpc>
              <a:spcBef>
                <a:spcPts val="500"/>
              </a:spcBef>
              <a:buClr>
                <a:schemeClr val="dk1"/>
              </a:buClr>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a:solidFill>
                  <a:srgbClr val="888888"/>
                </a:solidFill>
                <a:latin typeface="Calibri"/>
                <a:ea typeface="Calibri"/>
                <a:cs typeface="Calibri"/>
                <a:sym typeface="Calibri"/>
              </a:rPr>
              <a:t>‹#›</a:t>
            </a:fld>
            <a:endParaRPr lang="en-US" sz="1200">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365125"/>
            <a:ext cx="10515599" cy="1325562"/>
          </a:xfrm>
          <a:prstGeom prst="rect">
            <a:avLst/>
          </a:prstGeom>
          <a:noFill/>
          <a:ln>
            <a:noFill/>
          </a:ln>
        </p:spPr>
        <p:txBody>
          <a:bodyPr lIns="91425" tIns="91425" rIns="91425" bIns="91425" anchor="ctr" anchorCtr="0"/>
          <a:lstStyle>
            <a:lvl1pPr marL="0" marR="0" lvl="0" indent="0" algn="l" rtl="0">
              <a:lnSpc>
                <a:spcPct val="90000"/>
              </a:lnSpc>
              <a:spcBef>
                <a:spcPts val="0"/>
              </a:spcBef>
              <a:buClr>
                <a:schemeClr val="dk1"/>
              </a:buClr>
              <a:buFont typeface="Calibri"/>
              <a:buNone/>
              <a:defRPr sz="4400" b="0" i="0" u="none" strike="noStrike" cap="none">
                <a:solidFill>
                  <a:schemeClr val="dk1"/>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838200" y="1825625"/>
            <a:ext cx="10515599" cy="4351338"/>
          </a:xfrm>
          <a:prstGeom prst="rect">
            <a:avLst/>
          </a:prstGeom>
          <a:noFill/>
          <a:ln>
            <a:noFill/>
          </a:ln>
        </p:spPr>
        <p:txBody>
          <a:bodyPr lIns="91425" tIns="91425" rIns="91425" bIns="91425" anchor="t" anchorCtr="0"/>
          <a:lstStyle>
            <a:lvl1pPr marL="228600" marR="0" lvl="0" indent="-50800" algn="l" rtl="0">
              <a:lnSpc>
                <a:spcPct val="90000"/>
              </a:lnSpc>
              <a:spcBef>
                <a:spcPts val="1000"/>
              </a:spcBef>
              <a:buClr>
                <a:schemeClr val="dk1"/>
              </a:buClr>
              <a:buSzPct val="100000"/>
              <a:buFont typeface="Arial"/>
              <a:buChar char="•"/>
              <a:defRPr sz="2800" b="0" i="0" u="none" strike="noStrike" cap="none">
                <a:solidFill>
                  <a:schemeClr val="dk1"/>
                </a:solidFill>
                <a:latin typeface="Calibri"/>
                <a:ea typeface="Calibri"/>
                <a:cs typeface="Calibri"/>
                <a:sym typeface="Calibri"/>
              </a:defRPr>
            </a:lvl1pPr>
            <a:lvl2pPr marL="685800" marR="0" lvl="1" indent="-76200" algn="l" rtl="0">
              <a:lnSpc>
                <a:spcPct val="90000"/>
              </a:lnSpc>
              <a:spcBef>
                <a:spcPts val="500"/>
              </a:spcBef>
              <a:buClr>
                <a:schemeClr val="dk1"/>
              </a:buClr>
              <a:buSzPct val="100000"/>
              <a:buFont typeface="Arial"/>
              <a:buChar char="•"/>
              <a:defRPr sz="2400" b="0" i="0" u="none" strike="noStrike" cap="none">
                <a:solidFill>
                  <a:schemeClr val="dk1"/>
                </a:solidFill>
                <a:latin typeface="Calibri"/>
                <a:ea typeface="Calibri"/>
                <a:cs typeface="Calibri"/>
                <a:sym typeface="Calibri"/>
              </a:defRPr>
            </a:lvl2pPr>
            <a:lvl3pPr marL="1143000" marR="0" lvl="2" indent="-101600" algn="l" rtl="0">
              <a:lnSpc>
                <a:spcPct val="90000"/>
              </a:lnSpc>
              <a:spcBef>
                <a:spcPts val="500"/>
              </a:spcBef>
              <a:buClr>
                <a:schemeClr val="dk1"/>
              </a:buClr>
              <a:buSzPct val="100000"/>
              <a:buFont typeface="Arial"/>
              <a:buChar char="•"/>
              <a:defRPr sz="2000" b="0" i="0" u="none" strike="noStrike" cap="none">
                <a:solidFill>
                  <a:schemeClr val="dk1"/>
                </a:solidFill>
                <a:latin typeface="Calibri"/>
                <a:ea typeface="Calibri"/>
                <a:cs typeface="Calibri"/>
                <a:sym typeface="Calibri"/>
              </a:defRPr>
            </a:lvl3pPr>
            <a:lvl4pPr marL="1600200" marR="0" lvl="3"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4pPr>
            <a:lvl5pPr marL="2057400" marR="0" lvl="4"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5pPr>
            <a:lvl6pPr marL="2514600" marR="0" lvl="5"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6pPr>
            <a:lvl7pPr marL="2971800" marR="0" lvl="6"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7pPr>
            <a:lvl8pPr marL="3429000" marR="0" lvl="7"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8pPr>
            <a:lvl9pPr marL="3886200" marR="0" lvl="8" indent="-114300" algn="l" rtl="0">
              <a:lnSpc>
                <a:spcPct val="90000"/>
              </a:lnSpc>
              <a:spcBef>
                <a:spcPts val="500"/>
              </a:spcBef>
              <a:buClr>
                <a:schemeClr val="dk1"/>
              </a:buClr>
              <a:buSzPct val="1000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5991367" y="6356348"/>
            <a:ext cx="936699" cy="365125"/>
          </a:xfrm>
          <a:prstGeom prst="rect">
            <a:avLst/>
          </a:prstGeom>
          <a:noFill/>
          <a:ln>
            <a:noFill/>
          </a:ln>
        </p:spPr>
        <p:txBody>
          <a:bodyPr lIns="91425" tIns="91425" rIns="91425" bIns="91425" anchor="ctr" anchorCtr="0"/>
          <a:lstStyle>
            <a:lvl1pPr marL="0" marR="0" lvl="0" indent="0" algn="l" rtl="0">
              <a:spcBef>
                <a:spcPts val="0"/>
              </a:spcBef>
              <a:buNone/>
              <a:defRPr sz="1200" b="0" i="0" u="none" strike="noStrike" cap="none">
                <a:solidFill>
                  <a:srgbClr val="888888"/>
                </a:solidFill>
                <a:latin typeface="Calibri"/>
                <a:ea typeface="Calibri"/>
                <a:cs typeface="Calibri"/>
                <a:sym typeface="Calibri"/>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7239000" y="6356348"/>
            <a:ext cx="4114800" cy="365125"/>
          </a:xfrm>
          <a:prstGeom prst="rect">
            <a:avLst/>
          </a:prstGeom>
          <a:noFill/>
          <a:ln>
            <a:noFill/>
          </a:ln>
        </p:spPr>
        <p:txBody>
          <a:bodyPr lIns="91425" tIns="91425" rIns="91425" bIns="91425" anchor="ctr" anchorCtr="0"/>
          <a:lstStyle>
            <a:lvl1pPr marL="0" marR="0" lvl="0" indent="0" algn="r" rtl="0">
              <a:spcBef>
                <a:spcPts val="0"/>
              </a:spcBef>
              <a:buNone/>
              <a:defRPr sz="1200" b="1" i="0" u="none" strike="noStrike" cap="none">
                <a:solidFill>
                  <a:srgbClr val="888888"/>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Calibri"/>
                <a:ea typeface="Calibri"/>
                <a:cs typeface="Calibri"/>
                <a:sym typeface="Calibri"/>
              </a:defRPr>
            </a:lvl2pPr>
            <a:lvl3pPr marL="914400" marR="0" lvl="2" indent="0" algn="l" rtl="0">
              <a:spcBef>
                <a:spcPts val="0"/>
              </a:spcBef>
              <a:buNone/>
              <a:defRPr sz="1800" b="0" i="0" u="none" strike="noStrike" cap="none">
                <a:solidFill>
                  <a:schemeClr val="dk1"/>
                </a:solidFill>
                <a:latin typeface="Calibri"/>
                <a:ea typeface="Calibri"/>
                <a:cs typeface="Calibri"/>
                <a:sym typeface="Calibri"/>
              </a:defRPr>
            </a:lvl3pPr>
            <a:lvl4pPr marL="1371600" marR="0" lvl="3" indent="0" algn="l" rtl="0">
              <a:spcBef>
                <a:spcPts val="0"/>
              </a:spcBef>
              <a:buNone/>
              <a:defRPr sz="1800" b="0" i="0" u="none" strike="noStrike" cap="none">
                <a:solidFill>
                  <a:schemeClr val="dk1"/>
                </a:solidFill>
                <a:latin typeface="Calibri"/>
                <a:ea typeface="Calibri"/>
                <a:cs typeface="Calibri"/>
                <a:sym typeface="Calibri"/>
              </a:defRPr>
            </a:lvl4pPr>
            <a:lvl5pPr marL="1828800" marR="0" lvl="4" indent="0" algn="l" rtl="0">
              <a:spcBef>
                <a:spcPts val="0"/>
              </a:spcBef>
              <a:buNone/>
              <a:defRPr sz="1800" b="0" i="0" u="none" strike="noStrike" cap="none">
                <a:solidFill>
                  <a:schemeClr val="dk1"/>
                </a:solidFill>
                <a:latin typeface="Calibri"/>
                <a:ea typeface="Calibri"/>
                <a:cs typeface="Calibri"/>
                <a:sym typeface="Calibri"/>
              </a:defRPr>
            </a:lvl5pPr>
            <a:lvl6pPr marL="2286000" marR="0" lvl="5" indent="0" algn="l" rtl="0">
              <a:spcBef>
                <a:spcPts val="0"/>
              </a:spcBef>
              <a:buNone/>
              <a:defRPr sz="1800" b="0" i="0" u="none" strike="noStrike" cap="none">
                <a:solidFill>
                  <a:schemeClr val="dk1"/>
                </a:solidFill>
                <a:latin typeface="Calibri"/>
                <a:ea typeface="Calibri"/>
                <a:cs typeface="Calibri"/>
                <a:sym typeface="Calibri"/>
              </a:defRPr>
            </a:lvl6pPr>
            <a:lvl7pPr marL="2743200" marR="0" lvl="6" indent="0" algn="l" rtl="0">
              <a:spcBef>
                <a:spcPts val="0"/>
              </a:spcBef>
              <a:buNone/>
              <a:defRPr sz="1800" b="0" i="0" u="none" strike="noStrike" cap="none">
                <a:solidFill>
                  <a:schemeClr val="dk1"/>
                </a:solidFill>
                <a:latin typeface="Calibri"/>
                <a:ea typeface="Calibri"/>
                <a:cs typeface="Calibri"/>
                <a:sym typeface="Calibri"/>
              </a:defRPr>
            </a:lvl7pPr>
            <a:lvl8pPr marL="3200400" marR="0" lvl="7" indent="0" algn="l" rtl="0">
              <a:spcBef>
                <a:spcPts val="0"/>
              </a:spcBef>
              <a:buNone/>
              <a:defRPr sz="1800" b="0" i="0" u="none" strike="noStrike" cap="none">
                <a:solidFill>
                  <a:schemeClr val="dk1"/>
                </a:solidFill>
                <a:latin typeface="Calibri"/>
                <a:ea typeface="Calibri"/>
                <a:cs typeface="Calibri"/>
                <a:sym typeface="Calibri"/>
              </a:defRPr>
            </a:lvl8pPr>
            <a:lvl9pPr marL="3657600" marR="0" lvl="8" indent="0" algn="l" rtl="0">
              <a:spcBef>
                <a:spcPts val="0"/>
              </a:spcBef>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11664732" y="6356348"/>
            <a:ext cx="40260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1200" b="0" i="0" u="none" strike="noStrike" cap="none">
                <a:solidFill>
                  <a:srgbClr val="888888"/>
                </a:solidFill>
                <a:latin typeface="Calibri"/>
                <a:ea typeface="Calibri"/>
                <a:cs typeface="Calibri"/>
                <a:sym typeface="Calibri"/>
              </a:rPr>
              <a:t>‹#›</a:t>
            </a:fld>
            <a:endParaRPr lang="en-US" sz="1200" b="0" i="0" u="none" strike="noStrike" cap="none">
              <a:solidFill>
                <a:srgbClr val="888888"/>
              </a:solidFill>
              <a:latin typeface="Calibri"/>
              <a:ea typeface="Calibri"/>
              <a:cs typeface="Calibri"/>
              <a:sym typeface="Calibri"/>
            </a:endParaRPr>
          </a:p>
        </p:txBody>
      </p:sp>
      <p:pic>
        <p:nvPicPr>
          <p:cNvPr id="15" name="Shape 15"/>
          <p:cNvPicPr preferRelativeResize="0"/>
          <p:nvPr/>
        </p:nvPicPr>
        <p:blipFill rotWithShape="1">
          <a:blip r:embed="rId13">
            <a:alphaModFix/>
          </a:blip>
          <a:srcRect/>
          <a:stretch/>
        </p:blipFill>
        <p:spPr>
          <a:xfrm>
            <a:off x="9457899" y="59586"/>
            <a:ext cx="2609443" cy="7729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ctrTitle"/>
          </p:nvPr>
        </p:nvSpPr>
        <p:spPr>
          <a:xfrm>
            <a:off x="1524000" y="1122362"/>
            <a:ext cx="9144000" cy="2387600"/>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chemeClr val="dk1"/>
              </a:buClr>
              <a:buSzPct val="25000"/>
              <a:buFont typeface="Calibri"/>
              <a:buNone/>
            </a:pPr>
            <a:r>
              <a:rPr lang="en-US">
                <a:latin typeface="Arial"/>
                <a:ea typeface="Arial"/>
                <a:cs typeface="Arial"/>
                <a:sym typeface="Arial"/>
              </a:rPr>
              <a:t>Fluoride Filter</a:t>
            </a:r>
          </a:p>
        </p:txBody>
      </p:sp>
      <p:sp>
        <p:nvSpPr>
          <p:cNvPr id="92" name="Shape 92"/>
          <p:cNvSpPr txBox="1">
            <a:spLocks noGrp="1"/>
          </p:cNvSpPr>
          <p:nvPr>
            <p:ph type="subTitle" idx="1"/>
          </p:nvPr>
        </p:nvSpPr>
        <p:spPr>
          <a:xfrm>
            <a:off x="1524000" y="3602037"/>
            <a:ext cx="9144000" cy="1655761"/>
          </a:xfrm>
          <a:prstGeom prst="rect">
            <a:avLst/>
          </a:prstGeom>
          <a:noFill/>
          <a:ln>
            <a:noFill/>
          </a:ln>
        </p:spPr>
        <p:txBody>
          <a:bodyPr lIns="91425" tIns="45700" rIns="91425" bIns="45700" anchor="t" anchorCtr="0">
            <a:noAutofit/>
          </a:bodyPr>
          <a:lstStyle/>
          <a:p>
            <a:pPr marL="0" marR="0" lvl="0" indent="0" algn="ctr" rtl="0">
              <a:lnSpc>
                <a:spcPct val="90000"/>
              </a:lnSpc>
              <a:spcBef>
                <a:spcPts val="0"/>
              </a:spcBef>
              <a:buClr>
                <a:srgbClr val="7F7F7F"/>
              </a:buClr>
              <a:buSzPct val="25000"/>
              <a:buFont typeface="Arial"/>
              <a:buNone/>
            </a:pPr>
            <a:r>
              <a:rPr lang="en-US" sz="1800">
                <a:solidFill>
                  <a:srgbClr val="7F7F7F"/>
                </a:solidFill>
                <a:latin typeface="Arial"/>
                <a:ea typeface="Arial"/>
                <a:cs typeface="Arial"/>
                <a:sym typeface="Arial"/>
              </a:rPr>
              <a:t>An overview the work and findings of the Spring 2016 subteam</a:t>
            </a:r>
          </a:p>
          <a:p>
            <a:pPr marL="0" marR="0" lvl="0" indent="0" algn="ctr" rtl="0">
              <a:lnSpc>
                <a:spcPct val="90000"/>
              </a:lnSpc>
              <a:spcBef>
                <a:spcPts val="0"/>
              </a:spcBef>
              <a:buClr>
                <a:srgbClr val="7F7F7F"/>
              </a:buClr>
              <a:buSzPct val="25000"/>
              <a:buFont typeface="Arial"/>
              <a:buNone/>
            </a:pPr>
            <a:endParaRPr sz="1800">
              <a:solidFill>
                <a:srgbClr val="7F7F7F"/>
              </a:solidFill>
              <a:latin typeface="Arial"/>
              <a:ea typeface="Arial"/>
              <a:cs typeface="Arial"/>
              <a:sym typeface="Arial"/>
            </a:endParaRPr>
          </a:p>
          <a:p>
            <a:pPr marL="0" marR="0" lvl="0" indent="0" algn="ctr" rtl="0">
              <a:lnSpc>
                <a:spcPct val="90000"/>
              </a:lnSpc>
              <a:spcBef>
                <a:spcPts val="0"/>
              </a:spcBef>
              <a:buClr>
                <a:srgbClr val="7F7F7F"/>
              </a:buClr>
              <a:buSzPct val="25000"/>
              <a:buFont typeface="Arial"/>
              <a:buNone/>
            </a:pPr>
            <a:r>
              <a:rPr lang="en-US" sz="1600">
                <a:solidFill>
                  <a:srgbClr val="7F7F7F"/>
                </a:solidFill>
                <a:latin typeface="Arial"/>
                <a:ea typeface="Arial"/>
                <a:cs typeface="Arial"/>
                <a:sym typeface="Arial"/>
              </a:rPr>
              <a:t>To find more information about our work visit https://confluence.cornell.edu/display/AGUACLARA/Fluoride</a:t>
            </a:r>
            <a:r>
              <a:rPr lang="en-US" sz="1600" b="0" i="0" u="none" strike="noStrike" cap="none">
                <a:solidFill>
                  <a:srgbClr val="7F7F7F"/>
                </a:solidFill>
                <a:latin typeface="Arial"/>
                <a:ea typeface="Arial"/>
                <a:cs typeface="Arial"/>
                <a:sym typeface="Arial"/>
              </a:rPr>
              <a:t> </a:t>
            </a:r>
          </a:p>
          <a:p>
            <a:pPr marL="0" marR="0" lvl="0" indent="0" algn="ctr" rtl="0">
              <a:lnSpc>
                <a:spcPct val="90000"/>
              </a:lnSpc>
              <a:spcBef>
                <a:spcPts val="0"/>
              </a:spcBef>
              <a:buClr>
                <a:srgbClr val="7F7F7F"/>
              </a:buClr>
              <a:buSzPct val="25000"/>
              <a:buFont typeface="Arial"/>
              <a:buNone/>
            </a:pPr>
            <a:r>
              <a:rPr lang="en-US" sz="1600">
                <a:solidFill>
                  <a:srgbClr val="7F7F7F"/>
                </a:solidFill>
                <a:latin typeface="Arial"/>
                <a:ea typeface="Arial"/>
                <a:cs typeface="Arial"/>
                <a:sym typeface="Arial"/>
              </a:rPr>
              <a:t>or contact one of us directly.</a:t>
            </a:r>
          </a:p>
        </p:txBody>
      </p:sp>
      <p:sp>
        <p:nvSpPr>
          <p:cNvPr id="93" name="Shape 93"/>
          <p:cNvSpPr txBox="1">
            <a:spLocks noGrp="1"/>
          </p:cNvSpPr>
          <p:nvPr>
            <p:ph type="ftr" idx="11"/>
          </p:nvPr>
        </p:nvSpPr>
        <p:spPr>
          <a:xfrm>
            <a:off x="7281079" y="6356348"/>
            <a:ext cx="4114800"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spTree>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Shape 164"/>
          <p:cNvSpPr txBox="1"/>
          <p:nvPr/>
        </p:nvSpPr>
        <p:spPr>
          <a:xfrm>
            <a:off x="375400" y="1467575"/>
            <a:ext cx="5715600" cy="4513500"/>
          </a:xfrm>
          <a:prstGeom prst="rect">
            <a:avLst/>
          </a:prstGeom>
          <a:noFill/>
          <a:ln>
            <a:noFill/>
          </a:ln>
        </p:spPr>
        <p:txBody>
          <a:bodyPr lIns="121900" tIns="60925" rIns="121900" bIns="60925" anchor="t" anchorCtr="0">
            <a:noAutofit/>
          </a:bodyPr>
          <a:lstStyle/>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Highly effective in removing fluoride.</a:t>
            </a:r>
          </a:p>
          <a:p>
            <a:pPr marL="914400" marR="0" lvl="1"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Safe and beneficial drinking water</a:t>
            </a:r>
          </a:p>
          <a:p>
            <a:pPr marL="0" marR="0" lvl="0" indent="0" algn="l" rtl="0">
              <a:spcBef>
                <a:spcPts val="0"/>
              </a:spcBef>
              <a:buNone/>
            </a:pPr>
            <a:endParaRPr sz="1800">
              <a:solidFill>
                <a:srgbClr val="595959"/>
              </a:solidFill>
              <a:latin typeface="Calibri"/>
              <a:ea typeface="Calibri"/>
              <a:cs typeface="Calibri"/>
              <a:sym typeface="Calibri"/>
            </a:endParaRPr>
          </a:p>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More efficient than the the currently accepted Nalgonda Method</a:t>
            </a:r>
          </a:p>
          <a:p>
            <a:pPr marR="0" lvl="0" algn="l" rtl="0">
              <a:spcBef>
                <a:spcPts val="0"/>
              </a:spcBef>
              <a:buNone/>
            </a:pPr>
            <a:endParaRPr sz="1800">
              <a:solidFill>
                <a:srgbClr val="595959"/>
              </a:solidFill>
              <a:latin typeface="Calibri"/>
              <a:ea typeface="Calibri"/>
              <a:cs typeface="Calibri"/>
              <a:sym typeface="Calibri"/>
            </a:endParaRPr>
          </a:p>
          <a:p>
            <a:pPr marL="457200" lvl="0"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Parallels between fluoride removal and dye removal</a:t>
            </a:r>
          </a:p>
          <a:p>
            <a:pPr marR="0" lvl="0" algn="l" rtl="0">
              <a:spcBef>
                <a:spcPts val="0"/>
              </a:spcBef>
              <a:buNone/>
            </a:pPr>
            <a:endParaRPr sz="1800">
              <a:solidFill>
                <a:srgbClr val="595959"/>
              </a:solidFill>
              <a:latin typeface="Calibri"/>
              <a:ea typeface="Calibri"/>
              <a:cs typeface="Calibri"/>
              <a:sym typeface="Calibri"/>
            </a:endParaRPr>
          </a:p>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 promising solution to eliminating concerns regarding excessive fluoride in well water in an </a:t>
            </a:r>
            <a:r>
              <a:rPr lang="en-US" sz="1800" b="1">
                <a:solidFill>
                  <a:srgbClr val="595959"/>
                </a:solidFill>
                <a:latin typeface="Calibri"/>
                <a:ea typeface="Calibri"/>
                <a:cs typeface="Calibri"/>
                <a:sym typeface="Calibri"/>
              </a:rPr>
              <a:t>affordable, efficient, easily operable manner.</a:t>
            </a:r>
          </a:p>
          <a:p>
            <a:pPr marR="0" lvl="0" algn="l" rtl="0">
              <a:spcBef>
                <a:spcPts val="0"/>
              </a:spcBef>
              <a:buNone/>
            </a:pPr>
            <a:endParaRPr sz="1800">
              <a:solidFill>
                <a:srgbClr val="595959"/>
              </a:solidFill>
              <a:latin typeface="Calibri"/>
              <a:ea typeface="Calibri"/>
              <a:cs typeface="Calibri"/>
              <a:sym typeface="Calibri"/>
            </a:endParaRPr>
          </a:p>
        </p:txBody>
      </p:sp>
      <p:sp>
        <p:nvSpPr>
          <p:cNvPr id="165" name="Shape 165"/>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Conclusions</a:t>
            </a:r>
          </a:p>
        </p:txBody>
      </p:sp>
      <p:sp>
        <p:nvSpPr>
          <p:cNvPr id="166" name="Shape 166"/>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67" name="Shape 167"/>
          <p:cNvPicPr preferRelativeResize="0"/>
          <p:nvPr/>
        </p:nvPicPr>
        <p:blipFill>
          <a:blip r:embed="rId3">
            <a:alphaModFix/>
          </a:blip>
          <a:stretch>
            <a:fillRect/>
          </a:stretch>
        </p:blipFill>
        <p:spPr>
          <a:xfrm>
            <a:off x="6633375" y="1843075"/>
            <a:ext cx="4762500" cy="3171825"/>
          </a:xfrm>
          <a:prstGeom prst="rect">
            <a:avLst/>
          </a:prstGeom>
          <a:noFill/>
          <a:ln>
            <a:noFill/>
          </a:ln>
        </p:spPr>
      </p:pic>
    </p:spTree>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Shape 172"/>
          <p:cNvSpPr txBox="1"/>
          <p:nvPr/>
        </p:nvSpPr>
        <p:spPr>
          <a:xfrm>
            <a:off x="398200" y="1179225"/>
            <a:ext cx="5730600" cy="2268900"/>
          </a:xfrm>
          <a:prstGeom prst="rect">
            <a:avLst/>
          </a:prstGeom>
          <a:noFill/>
          <a:ln>
            <a:noFill/>
          </a:ln>
        </p:spPr>
        <p:txBody>
          <a:bodyPr lIns="121900" tIns="60925" rIns="121900" bIns="60925" anchor="t" anchorCtr="0">
            <a:noAutofit/>
          </a:bodyPr>
          <a:lstStyle/>
          <a:p>
            <a:pPr marL="457200" lvl="0"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Implementation in the field</a:t>
            </a:r>
          </a:p>
          <a:p>
            <a:pPr marL="914400" lvl="1"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Scaling the reactor to meet AguaClara facility needs</a:t>
            </a:r>
          </a:p>
          <a:p>
            <a:pPr marL="914400" lvl="1"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Elimination of electricity</a:t>
            </a:r>
          </a:p>
          <a:p>
            <a:pPr lvl="0" rtl="0">
              <a:spcBef>
                <a:spcPts val="0"/>
              </a:spcBef>
              <a:buClr>
                <a:schemeClr val="dk1"/>
              </a:buClr>
              <a:buFont typeface="Arial"/>
              <a:buNone/>
            </a:pPr>
            <a:endParaRPr sz="1800">
              <a:solidFill>
                <a:srgbClr val="595959"/>
              </a:solidFill>
              <a:latin typeface="Calibri"/>
              <a:ea typeface="Calibri"/>
              <a:cs typeface="Calibri"/>
              <a:sym typeface="Calibri"/>
            </a:endParaRPr>
          </a:p>
          <a:p>
            <a:pPr marL="457200" lvl="0"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Clay Jar Tests</a:t>
            </a:r>
          </a:p>
          <a:p>
            <a:pPr marL="914400" lvl="1"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Experimentation without clay </a:t>
            </a:r>
          </a:p>
          <a:p>
            <a:pPr marL="0" lvl="0" indent="0" rtl="0">
              <a:spcBef>
                <a:spcPts val="0"/>
              </a:spcBef>
              <a:buNone/>
            </a:pPr>
            <a:endParaRPr sz="1800">
              <a:solidFill>
                <a:srgbClr val="595959"/>
              </a:solidFill>
              <a:latin typeface="Calibri"/>
              <a:ea typeface="Calibri"/>
              <a:cs typeface="Calibri"/>
              <a:sym typeface="Calibri"/>
            </a:endParaRPr>
          </a:p>
          <a:p>
            <a:pPr marL="457200" lvl="0" indent="-34290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Experimenting with simulated ground water</a:t>
            </a:r>
          </a:p>
        </p:txBody>
      </p:sp>
      <p:sp>
        <p:nvSpPr>
          <p:cNvPr id="173" name="Shape 173"/>
          <p:cNvSpPr txBox="1"/>
          <p:nvPr/>
        </p:nvSpPr>
        <p:spPr>
          <a:xfrm>
            <a:off x="1677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Future Work</a:t>
            </a:r>
          </a:p>
        </p:txBody>
      </p:sp>
      <p:sp>
        <p:nvSpPr>
          <p:cNvPr id="174" name="Shape 174"/>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75" name="Shape 175"/>
          <p:cNvPicPr preferRelativeResize="0"/>
          <p:nvPr/>
        </p:nvPicPr>
        <p:blipFill>
          <a:blip r:embed="rId3">
            <a:alphaModFix/>
          </a:blip>
          <a:stretch>
            <a:fillRect/>
          </a:stretch>
        </p:blipFill>
        <p:spPr>
          <a:xfrm>
            <a:off x="7571587" y="1179224"/>
            <a:ext cx="3533775" cy="4707900"/>
          </a:xfrm>
          <a:prstGeom prst="rect">
            <a:avLst/>
          </a:prstGeom>
          <a:noFill/>
          <a:ln>
            <a:noFill/>
          </a:ln>
        </p:spPr>
      </p:pic>
    </p:spTree>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EPA P3 Competition</a:t>
            </a:r>
          </a:p>
        </p:txBody>
      </p:sp>
      <p:sp>
        <p:nvSpPr>
          <p:cNvPr id="181" name="Shape 181"/>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82" name="Shape 182"/>
          <p:cNvPicPr preferRelativeResize="0"/>
          <p:nvPr/>
        </p:nvPicPr>
        <p:blipFill>
          <a:blip r:embed="rId3">
            <a:alphaModFix/>
          </a:blip>
          <a:stretch>
            <a:fillRect/>
          </a:stretch>
        </p:blipFill>
        <p:spPr>
          <a:xfrm>
            <a:off x="2817751" y="1179223"/>
            <a:ext cx="6556500" cy="4917367"/>
          </a:xfrm>
          <a:prstGeom prst="rect">
            <a:avLst/>
          </a:prstGeom>
          <a:noFill/>
          <a:ln>
            <a:noFill/>
          </a:ln>
        </p:spPr>
      </p:pic>
    </p:spTree>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Shape 187"/>
          <p:cNvSpPr txBox="1">
            <a:spLocks noGrp="1"/>
          </p:cNvSpPr>
          <p:nvPr>
            <p:ph type="ctrTitle"/>
          </p:nvPr>
        </p:nvSpPr>
        <p:spPr>
          <a:xfrm>
            <a:off x="1524000" y="723331"/>
            <a:ext cx="9144000" cy="2786632"/>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rgbClr val="0B68FF"/>
              </a:buClr>
              <a:buSzPct val="25000"/>
              <a:buFont typeface="Calibri"/>
              <a:buNone/>
            </a:pPr>
            <a:r>
              <a:rPr lang="en-US" sz="6480" b="0" i="0" u="none" strike="noStrike" cap="none">
                <a:solidFill>
                  <a:srgbClr val="0B68FF"/>
                </a:solidFill>
                <a:latin typeface="Calibri"/>
                <a:ea typeface="Calibri"/>
                <a:cs typeface="Calibri"/>
                <a:sym typeface="Calibri"/>
              </a:rPr>
              <a:t>Questions</a:t>
            </a:r>
            <a:br>
              <a:rPr lang="en-US" sz="6480" b="0" i="0" u="none" strike="noStrike" cap="none">
                <a:solidFill>
                  <a:srgbClr val="0B68FF"/>
                </a:solidFill>
                <a:latin typeface="Calibri"/>
                <a:ea typeface="Calibri"/>
                <a:cs typeface="Calibri"/>
                <a:sym typeface="Calibri"/>
              </a:rPr>
            </a:br>
            <a:r>
              <a:rPr lang="en-US" sz="6480" b="0" i="0" u="none" strike="noStrike" cap="none">
                <a:solidFill>
                  <a:srgbClr val="0B68FF"/>
                </a:solidFill>
                <a:latin typeface="Calibri"/>
                <a:ea typeface="Calibri"/>
                <a:cs typeface="Calibri"/>
                <a:sym typeface="Calibri"/>
              </a:rPr>
              <a:t>and</a:t>
            </a:r>
            <a:br>
              <a:rPr lang="en-US" sz="6480" b="0" i="0" u="none" strike="noStrike" cap="none">
                <a:solidFill>
                  <a:srgbClr val="0B68FF"/>
                </a:solidFill>
                <a:latin typeface="Calibri"/>
                <a:ea typeface="Calibri"/>
                <a:cs typeface="Calibri"/>
                <a:sym typeface="Calibri"/>
              </a:rPr>
            </a:br>
            <a:r>
              <a:rPr lang="en-US" sz="6480" b="0" i="0" u="none" strike="noStrike" cap="none">
                <a:solidFill>
                  <a:srgbClr val="0B68FF"/>
                </a:solidFill>
                <a:latin typeface="Calibri"/>
                <a:ea typeface="Calibri"/>
                <a:cs typeface="Calibri"/>
                <a:sym typeface="Calibri"/>
              </a:rPr>
              <a:t>Recommendations</a:t>
            </a:r>
          </a:p>
        </p:txBody>
      </p:sp>
      <p:sp>
        <p:nvSpPr>
          <p:cNvPr id="188" name="Shape 188"/>
          <p:cNvSpPr txBox="1">
            <a:spLocks noGrp="1"/>
          </p:cNvSpPr>
          <p:nvPr>
            <p:ph type="ftr" idx="11"/>
          </p:nvPr>
        </p:nvSpPr>
        <p:spPr>
          <a:xfrm>
            <a:off x="6888874" y="6492900"/>
            <a:ext cx="4537800" cy="365100"/>
          </a:xfrm>
          <a:prstGeom prst="rect">
            <a:avLst/>
          </a:prstGeom>
          <a:noFill/>
          <a:ln>
            <a:noFill/>
          </a:ln>
        </p:spPr>
        <p:txBody>
          <a:bodyPr lIns="91425" tIns="45700" rIns="91425" bIns="45700" anchor="ctr" anchorCtr="0">
            <a:noAutofit/>
          </a:bodyPr>
          <a:lstStyle/>
          <a:p>
            <a:pPr lvl="0" rtl="0">
              <a:spcBef>
                <a:spcPts val="0"/>
              </a:spcBef>
              <a:buClr>
                <a:schemeClr val="dk1"/>
              </a:buClr>
              <a:buSzPct val="25000"/>
              <a:buFont typeface="Arial"/>
              <a:buNone/>
            </a:pPr>
            <a:r>
              <a:rPr lang="en-US">
                <a:solidFill>
                  <a:srgbClr val="0B68FF"/>
                </a:solidFill>
              </a:rPr>
              <a:t>Fluoride</a:t>
            </a:r>
            <a:r>
              <a:rPr lang="en-US" sz="1333">
                <a:solidFill>
                  <a:srgbClr val="0B68FF"/>
                </a:solidFill>
              </a:rPr>
              <a:t> | </a:t>
            </a:r>
            <a:r>
              <a:rPr lang="en-US">
                <a:solidFill>
                  <a:srgbClr val="0B68FF"/>
                </a:solidFill>
              </a:rPr>
              <a:t>Research</a:t>
            </a:r>
            <a:r>
              <a:rPr lang="en-US"/>
              <a:t> | Final Presentation Spring 2016</a:t>
            </a:r>
          </a:p>
          <a:p>
            <a:pPr lvl="0" rtl="0">
              <a:spcBef>
                <a:spcPts val="0"/>
              </a:spcBef>
              <a:buSzPct val="25000"/>
              <a:buNone/>
            </a:pPr>
            <a:endParaRPr b="0">
              <a:solidFill>
                <a:srgbClr val="0B68FF"/>
              </a:solidFill>
            </a:endParaRPr>
          </a:p>
          <a:p>
            <a:pPr marL="0" marR="0" lvl="0" indent="0" algn="r" rtl="0">
              <a:spcBef>
                <a:spcPts val="0"/>
              </a:spcBef>
              <a:buSzPct val="25000"/>
              <a:buNone/>
            </a:pPr>
            <a:endParaRPr/>
          </a:p>
        </p:txBody>
      </p:sp>
      <p:sp>
        <p:nvSpPr>
          <p:cNvPr id="189" name="Shape 189"/>
          <p:cNvSpPr txBox="1"/>
          <p:nvPr/>
        </p:nvSpPr>
        <p:spPr>
          <a:xfrm>
            <a:off x="6188480" y="3674130"/>
            <a:ext cx="2185199" cy="874799"/>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Katherine Dao</a:t>
            </a:r>
          </a:p>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Chemical Engineering</a:t>
            </a:r>
          </a:p>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ktd23@cornell.edu</a:t>
            </a:r>
          </a:p>
          <a:p>
            <a:pPr marL="0" marR="0" lvl="0" indent="0" algn="ctr" rtl="0">
              <a:spcBef>
                <a:spcPts val="0"/>
              </a:spcBef>
              <a:buClr>
                <a:schemeClr val="dk1"/>
              </a:buClr>
              <a:buFont typeface="Calibri"/>
              <a:buNone/>
            </a:pPr>
            <a:endParaRPr>
              <a:solidFill>
                <a:schemeClr val="dk1"/>
              </a:solidFill>
              <a:latin typeface="Calibri"/>
              <a:ea typeface="Calibri"/>
              <a:cs typeface="Calibri"/>
              <a:sym typeface="Calibri"/>
            </a:endParaRPr>
          </a:p>
        </p:txBody>
      </p:sp>
      <p:sp>
        <p:nvSpPr>
          <p:cNvPr id="190" name="Shape 190"/>
          <p:cNvSpPr txBox="1"/>
          <p:nvPr/>
        </p:nvSpPr>
        <p:spPr>
          <a:xfrm>
            <a:off x="3868880" y="3674117"/>
            <a:ext cx="2185199" cy="874799"/>
          </a:xfrm>
          <a:prstGeom prst="rect">
            <a:avLst/>
          </a:prstGeom>
          <a:noFill/>
          <a:ln>
            <a:noFill/>
          </a:ln>
        </p:spPr>
        <p:txBody>
          <a:bodyPr lIns="91425" tIns="45700" rIns="91425" bIns="45700" anchor="t" anchorCtr="0">
            <a:noAutofit/>
          </a:bodyPr>
          <a:lstStyle/>
          <a:p>
            <a:pPr marL="0" marR="0" lvl="0" indent="0" algn="ctr" rtl="0">
              <a:spcBef>
                <a:spcPts val="0"/>
              </a:spcBef>
              <a:spcAft>
                <a:spcPts val="0"/>
              </a:spcAft>
              <a:buClr>
                <a:schemeClr val="dk1"/>
              </a:buClr>
              <a:buFont typeface="Calibri"/>
              <a:buNone/>
            </a:pPr>
            <a:r>
              <a:rPr lang="en-US">
                <a:solidFill>
                  <a:schemeClr val="dk1"/>
                </a:solidFill>
                <a:latin typeface="Calibri"/>
                <a:ea typeface="Calibri"/>
                <a:cs typeface="Calibri"/>
                <a:sym typeface="Calibri"/>
              </a:rPr>
              <a:t>August Longo</a:t>
            </a:r>
          </a:p>
          <a:p>
            <a:pPr marL="0" marR="0" lvl="0" indent="0" algn="ctr" rtl="0">
              <a:spcBef>
                <a:spcPts val="0"/>
              </a:spcBef>
              <a:spcAft>
                <a:spcPts val="0"/>
              </a:spcAft>
              <a:buClr>
                <a:schemeClr val="dk1"/>
              </a:buClr>
              <a:buFont typeface="Calibri"/>
              <a:buNone/>
            </a:pPr>
            <a:r>
              <a:rPr lang="en-US">
                <a:solidFill>
                  <a:schemeClr val="dk1"/>
                </a:solidFill>
                <a:latin typeface="Calibri"/>
                <a:ea typeface="Calibri"/>
                <a:cs typeface="Calibri"/>
                <a:sym typeface="Calibri"/>
              </a:rPr>
              <a:t>Chemical Engineering</a:t>
            </a:r>
          </a:p>
          <a:p>
            <a:pPr marL="0" marR="0" lvl="0" indent="0" algn="ctr" rtl="0">
              <a:spcBef>
                <a:spcPts val="0"/>
              </a:spcBef>
              <a:spcAft>
                <a:spcPts val="0"/>
              </a:spcAft>
              <a:buClr>
                <a:schemeClr val="dk1"/>
              </a:buClr>
              <a:buFont typeface="Calibri"/>
              <a:buNone/>
            </a:pPr>
            <a:r>
              <a:rPr lang="en-US">
                <a:solidFill>
                  <a:schemeClr val="dk1"/>
                </a:solidFill>
                <a:latin typeface="Calibri"/>
                <a:ea typeface="Calibri"/>
                <a:cs typeface="Calibri"/>
                <a:sym typeface="Calibri"/>
              </a:rPr>
              <a:t>akl62@cornell.edu</a:t>
            </a:r>
          </a:p>
          <a:p>
            <a:pPr marL="0" marR="0" lvl="0" indent="0" algn="ctr" rtl="0">
              <a:spcBef>
                <a:spcPts val="0"/>
              </a:spcBef>
              <a:spcAft>
                <a:spcPts val="0"/>
              </a:spcAft>
              <a:buClr>
                <a:schemeClr val="dk1"/>
              </a:buClr>
              <a:buFont typeface="Calibri"/>
              <a:buNone/>
            </a:pPr>
            <a:endParaRPr/>
          </a:p>
        </p:txBody>
      </p:sp>
      <p:sp>
        <p:nvSpPr>
          <p:cNvPr id="191" name="Shape 191"/>
          <p:cNvSpPr txBox="1"/>
          <p:nvPr/>
        </p:nvSpPr>
        <p:spPr>
          <a:xfrm>
            <a:off x="4745350" y="4548925"/>
            <a:ext cx="2762699" cy="874800"/>
          </a:xfrm>
          <a:prstGeom prst="rect">
            <a:avLst/>
          </a:prstGeom>
          <a:noFill/>
          <a:ln>
            <a:noFill/>
          </a:ln>
        </p:spPr>
        <p:txBody>
          <a:bodyPr lIns="91425" tIns="45700" rIns="91425" bIns="45700" anchor="t" anchorCtr="0">
            <a:noAutofit/>
          </a:bodyPr>
          <a:lstStyle/>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Pooja Desai</a:t>
            </a:r>
          </a:p>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Human Biology, Health and Society</a:t>
            </a:r>
          </a:p>
          <a:p>
            <a:pPr marL="0" marR="0" lvl="0" indent="0" algn="ctr" rtl="0">
              <a:spcBef>
                <a:spcPts val="0"/>
              </a:spcBef>
              <a:buClr>
                <a:schemeClr val="dk1"/>
              </a:buClr>
              <a:buFont typeface="Calibri"/>
              <a:buNone/>
            </a:pPr>
            <a:r>
              <a:rPr lang="en-US">
                <a:solidFill>
                  <a:schemeClr val="dk1"/>
                </a:solidFill>
                <a:latin typeface="Calibri"/>
                <a:ea typeface="Calibri"/>
                <a:cs typeface="Calibri"/>
                <a:sym typeface="Calibri"/>
              </a:rPr>
              <a:t>pmd85@cornell.edu</a:t>
            </a:r>
          </a:p>
        </p:txBody>
      </p:sp>
    </p:spTree>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Shape 196"/>
          <p:cNvSpPr txBox="1">
            <a:spLocks noGrp="1"/>
          </p:cNvSpPr>
          <p:nvPr>
            <p:ph type="title"/>
          </p:nvPr>
        </p:nvSpPr>
        <p:spPr>
          <a:xfrm>
            <a:off x="831850" y="1709738"/>
            <a:ext cx="10515599" cy="2852737"/>
          </a:xfrm>
          <a:prstGeom prst="rect">
            <a:avLst/>
          </a:prstGeom>
          <a:noFill/>
          <a:ln>
            <a:noFill/>
          </a:ln>
        </p:spPr>
        <p:txBody>
          <a:bodyPr lIns="91425" tIns="45700" rIns="91425" bIns="45700" anchor="b" anchorCtr="0">
            <a:noAutofit/>
          </a:bodyPr>
          <a:lstStyle/>
          <a:p>
            <a:pPr marL="0" marR="0" lvl="0" indent="0" algn="ctr" rtl="0">
              <a:lnSpc>
                <a:spcPct val="90000"/>
              </a:lnSpc>
              <a:spcBef>
                <a:spcPts val="0"/>
              </a:spcBef>
              <a:buClr>
                <a:srgbClr val="0B68FF"/>
              </a:buClr>
              <a:buSzPct val="25000"/>
              <a:buFont typeface="Calibri"/>
              <a:buNone/>
            </a:pPr>
            <a:r>
              <a:rPr lang="en-US" sz="7200" b="0" i="0" u="none" strike="noStrike" cap="none">
                <a:solidFill>
                  <a:srgbClr val="0B68FF"/>
                </a:solidFill>
                <a:latin typeface="Calibri"/>
                <a:ea typeface="Calibri"/>
                <a:cs typeface="Calibri"/>
                <a:sym typeface="Calibri"/>
              </a:rPr>
              <a:t>Appendix</a:t>
            </a:r>
            <a:br>
              <a:rPr lang="en-US" sz="7200" b="0" i="0" u="none" strike="noStrike" cap="none">
                <a:solidFill>
                  <a:srgbClr val="0B68FF"/>
                </a:solidFill>
                <a:latin typeface="Calibri"/>
                <a:ea typeface="Calibri"/>
                <a:cs typeface="Calibri"/>
                <a:sym typeface="Calibri"/>
              </a:rPr>
            </a:br>
            <a:r>
              <a:rPr lang="en-US" sz="7200" b="0" i="0" u="none" strike="noStrike" cap="none">
                <a:solidFill>
                  <a:srgbClr val="0B68FF"/>
                </a:solidFill>
                <a:latin typeface="Calibri"/>
                <a:ea typeface="Calibri"/>
                <a:cs typeface="Calibri"/>
                <a:sym typeface="Calibri"/>
              </a:rPr>
              <a:t>Slides</a:t>
            </a:r>
          </a:p>
        </p:txBody>
      </p:sp>
      <p:sp>
        <p:nvSpPr>
          <p:cNvPr id="197" name="Shape 197"/>
          <p:cNvSpPr txBox="1">
            <a:spLocks noGrp="1"/>
          </p:cNvSpPr>
          <p:nvPr>
            <p:ph type="ftr" idx="11"/>
          </p:nvPr>
        </p:nvSpPr>
        <p:spPr>
          <a:xfrm>
            <a:off x="7239000" y="6356348"/>
            <a:ext cx="4114800" cy="365125"/>
          </a:xfrm>
          <a:prstGeom prst="rect">
            <a:avLst/>
          </a:prstGeom>
          <a:noFill/>
          <a:ln>
            <a:noFill/>
          </a:ln>
        </p:spPr>
        <p:txBody>
          <a:bodyPr lIns="91425" tIns="45700" rIns="91425" bIns="45700" anchor="ctr" anchorCtr="0">
            <a:noAutofit/>
          </a:bodyPr>
          <a:lstStyle/>
          <a:p>
            <a:pPr lvl="0" rtl="0">
              <a:spcBef>
                <a:spcPts val="0"/>
              </a:spcBef>
              <a:buClr>
                <a:schemeClr val="dk1"/>
              </a:buClr>
              <a:buSzPct val="25000"/>
              <a:buFont typeface="Arial"/>
              <a:buNone/>
            </a:pPr>
            <a:r>
              <a:rPr lang="en-US">
                <a:solidFill>
                  <a:srgbClr val="0B68FF"/>
                </a:solidFill>
              </a:rPr>
              <a:t>Fluoride</a:t>
            </a:r>
            <a:r>
              <a:rPr lang="en-US" sz="1333">
                <a:solidFill>
                  <a:srgbClr val="0B68FF"/>
                </a:solidFill>
              </a:rPr>
              <a:t> | </a:t>
            </a:r>
            <a:r>
              <a:rPr lang="en-US">
                <a:solidFill>
                  <a:srgbClr val="0B68FF"/>
                </a:solidFill>
              </a:rPr>
              <a:t>Research</a:t>
            </a:r>
            <a:r>
              <a:rPr lang="en-US"/>
              <a:t> | Final Presentation Spring 2016</a:t>
            </a:r>
          </a:p>
          <a:p>
            <a:pPr lvl="0" rtl="0">
              <a:spcBef>
                <a:spcPts val="0"/>
              </a:spcBef>
              <a:buSzPct val="25000"/>
              <a:buNone/>
            </a:pPr>
            <a:endParaRPr b="0">
              <a:solidFill>
                <a:srgbClr val="0B68FF"/>
              </a:solidFill>
            </a:endParaRPr>
          </a:p>
          <a:p>
            <a:pPr marL="0" marR="0" lvl="0" indent="0" algn="r" rtl="0">
              <a:spcBef>
                <a:spcPts val="0"/>
              </a:spcBef>
              <a:buSzPct val="25000"/>
              <a:buNone/>
            </a:pPr>
            <a:endParaRPr/>
          </a:p>
        </p:txBody>
      </p:sp>
    </p:spTree>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Shape 202"/>
          <p:cNvSpPr txBox="1"/>
          <p:nvPr/>
        </p:nvSpPr>
        <p:spPr>
          <a:xfrm>
            <a:off x="375400" y="1467575"/>
            <a:ext cx="4642200" cy="4207200"/>
          </a:xfrm>
          <a:prstGeom prst="rect">
            <a:avLst/>
          </a:prstGeom>
          <a:noFill/>
          <a:ln>
            <a:noFill/>
          </a:ln>
        </p:spPr>
        <p:txBody>
          <a:bodyPr lIns="121900" tIns="60925" rIns="121900" bIns="60925" anchor="t" anchorCtr="0">
            <a:noAutofit/>
          </a:bodyPr>
          <a:lstStyle/>
          <a:p>
            <a:pPr marL="457200" marR="0" lvl="0" indent="-347154" algn="l" rtl="0">
              <a:lnSpc>
                <a:spcPct val="100000"/>
              </a:lnSpc>
              <a:spcBef>
                <a:spcPts val="0"/>
              </a:spcBef>
              <a:spcAft>
                <a:spcPts val="0"/>
              </a:spcAft>
              <a:buClr>
                <a:srgbClr val="595959"/>
              </a:buClr>
              <a:buSzPct val="103722"/>
              <a:buFont typeface="Calibri"/>
              <a:buChar char="●"/>
            </a:pPr>
            <a:r>
              <a:rPr lang="en-US" sz="1800" b="1">
                <a:solidFill>
                  <a:srgbClr val="595959"/>
                </a:solidFill>
                <a:latin typeface="Calibri"/>
                <a:ea typeface="Calibri"/>
                <a:cs typeface="Calibri"/>
                <a:sym typeface="Calibri"/>
              </a:rPr>
              <a:t>Collaboration with the CSFBR team</a:t>
            </a:r>
          </a:p>
          <a:p>
            <a:pPr marR="0" lvl="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Successful removal of dye using a series of there floc blanket reactors</a:t>
            </a:r>
          </a:p>
          <a:p>
            <a:pPr marR="0" lvl="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Used one floc blanket reactor three times the length of each CSFBR reactor</a:t>
            </a:r>
          </a:p>
          <a:p>
            <a:pPr marL="914400" marR="0" lvl="1"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Consistent floc blanket length</a:t>
            </a:r>
          </a:p>
          <a:p>
            <a:pPr marL="0" marR="0" lvl="0" indent="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L="457200" marR="0" lvl="0"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Both dye and fluoride exhibit an electronic charge. </a:t>
            </a:r>
          </a:p>
          <a:p>
            <a:pPr marL="914400" marR="0" lvl="1"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PACl has a positive charge, attracts dye, and clumps with dye to remove.</a:t>
            </a:r>
          </a:p>
          <a:p>
            <a:pPr marL="914400" marR="0" lvl="1" indent="-342900" algn="l" rtl="0">
              <a:lnSpc>
                <a:spcPct val="100000"/>
              </a:lnSpc>
              <a:spcBef>
                <a:spcPts val="0"/>
              </a:spcBef>
              <a:spcAft>
                <a:spcPts val="0"/>
              </a:spcAft>
              <a:buClr>
                <a:srgbClr val="595959"/>
              </a:buClr>
              <a:buSzPct val="100000"/>
              <a:buFont typeface="Calibri"/>
              <a:buChar char="○"/>
            </a:pPr>
            <a:r>
              <a:rPr lang="en-US" sz="1800">
                <a:solidFill>
                  <a:srgbClr val="595959"/>
                </a:solidFill>
                <a:latin typeface="Calibri"/>
                <a:ea typeface="Calibri"/>
                <a:cs typeface="Calibri"/>
                <a:sym typeface="Calibri"/>
              </a:rPr>
              <a:t>Similarly, fluoride has a negative charge. </a:t>
            </a:r>
          </a:p>
          <a:p>
            <a:pPr marL="0" marR="0" lvl="0" indent="0" algn="l" rtl="0">
              <a:spcBef>
                <a:spcPts val="0"/>
              </a:spcBef>
              <a:buNone/>
            </a:pPr>
            <a:endParaRPr sz="1800">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203" name="Shape 203"/>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Apparatus Design</a:t>
            </a:r>
          </a:p>
        </p:txBody>
      </p:sp>
      <p:sp>
        <p:nvSpPr>
          <p:cNvPr id="204" name="Shape 204"/>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sp>
        <p:nvSpPr>
          <p:cNvPr id="205" name="Shape 205"/>
          <p:cNvSpPr txBox="1"/>
          <p:nvPr/>
        </p:nvSpPr>
        <p:spPr>
          <a:xfrm>
            <a:off x="375400" y="5237925"/>
            <a:ext cx="5442600" cy="923400"/>
          </a:xfrm>
          <a:prstGeom prst="rect">
            <a:avLst/>
          </a:prstGeom>
          <a:noFill/>
          <a:ln>
            <a:noFill/>
          </a:ln>
        </p:spPr>
        <p:txBody>
          <a:bodyPr lIns="91425" tIns="45700" rIns="91425" bIns="45700" anchor="t" anchorCtr="0">
            <a:noAutofit/>
          </a:bodyPr>
          <a:lstStyle/>
          <a:p>
            <a:pPr marL="0" marR="0" lvl="0" indent="0" algn="l" rtl="0">
              <a:spcBef>
                <a:spcPts val="0"/>
              </a:spcBef>
              <a:buNone/>
            </a:pPr>
            <a:endParaRPr sz="1800" b="0" i="0" u="none" strike="noStrike" cap="none"/>
          </a:p>
        </p:txBody>
      </p:sp>
      <p:pic>
        <p:nvPicPr>
          <p:cNvPr id="206" name="Shape 206"/>
          <p:cNvPicPr preferRelativeResize="0"/>
          <p:nvPr/>
        </p:nvPicPr>
        <p:blipFill rotWithShape="1">
          <a:blip r:embed="rId3">
            <a:alphaModFix/>
          </a:blip>
          <a:srcRect/>
          <a:stretch/>
        </p:blipFill>
        <p:spPr>
          <a:xfrm>
            <a:off x="5953275" y="1303473"/>
            <a:ext cx="5442600" cy="4535400"/>
          </a:xfrm>
          <a:prstGeom prst="rect">
            <a:avLst/>
          </a:prstGeom>
          <a:noFill/>
          <a:ln>
            <a:noFill/>
          </a:ln>
        </p:spPr>
      </p:pic>
    </p:spTree>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Shape 212"/>
          <p:cNvPicPr preferRelativeResize="0"/>
          <p:nvPr/>
        </p:nvPicPr>
        <p:blipFill>
          <a:blip r:embed="rId3">
            <a:alphaModFix/>
          </a:blip>
          <a:stretch>
            <a:fillRect/>
          </a:stretch>
        </p:blipFill>
        <p:spPr>
          <a:xfrm>
            <a:off x="294800" y="232637"/>
            <a:ext cx="4794520" cy="6392720"/>
          </a:xfrm>
          <a:prstGeom prst="rect">
            <a:avLst/>
          </a:prstGeom>
          <a:noFill/>
          <a:ln>
            <a:noFill/>
          </a:ln>
        </p:spPr>
      </p:pic>
      <p:sp>
        <p:nvSpPr>
          <p:cNvPr id="213" name="Shape 213"/>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214" name="Shape 214"/>
          <p:cNvPicPr preferRelativeResize="0"/>
          <p:nvPr/>
        </p:nvPicPr>
        <p:blipFill>
          <a:blip r:embed="rId4">
            <a:alphaModFix/>
          </a:blip>
          <a:stretch>
            <a:fillRect/>
          </a:stretch>
        </p:blipFill>
        <p:spPr>
          <a:xfrm>
            <a:off x="5632374" y="1613424"/>
            <a:ext cx="6243149" cy="3819650"/>
          </a:xfrm>
          <a:prstGeom prst="rect">
            <a:avLst/>
          </a:prstGeom>
          <a:noFill/>
          <a:ln>
            <a:noFill/>
          </a:ln>
        </p:spPr>
      </p:pic>
    </p:spTree>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Shape 219"/>
          <p:cNvSpPr txBox="1"/>
          <p:nvPr/>
        </p:nvSpPr>
        <p:spPr>
          <a:xfrm>
            <a:off x="375400" y="1467575"/>
            <a:ext cx="4861200" cy="4240800"/>
          </a:xfrm>
          <a:prstGeom prst="rect">
            <a:avLst/>
          </a:prstGeom>
          <a:noFill/>
          <a:ln>
            <a:noFill/>
          </a:ln>
        </p:spPr>
        <p:txBody>
          <a:bodyPr lIns="121900" tIns="60925" rIns="121900" bIns="60925" anchor="t" anchorCtr="0">
            <a:noAutofit/>
          </a:bodyPr>
          <a:lstStyle/>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Given our design parameters - could dye be as successfully removed as fluoride?</a:t>
            </a:r>
          </a:p>
          <a:p>
            <a:pPr marR="0" lvl="0" algn="l" rtl="0">
              <a:spcBef>
                <a:spcPts val="0"/>
              </a:spcBef>
              <a:buNone/>
            </a:pPr>
            <a:endParaRPr sz="1800">
              <a:solidFill>
                <a:srgbClr val="595959"/>
              </a:solidFill>
              <a:latin typeface="Calibri"/>
              <a:ea typeface="Calibri"/>
              <a:cs typeface="Calibri"/>
              <a:sym typeface="Calibri"/>
            </a:endParaRPr>
          </a:p>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Engaging visual to present our work</a:t>
            </a:r>
          </a:p>
          <a:p>
            <a:pPr marR="0" lvl="0" algn="l" rtl="0">
              <a:spcBef>
                <a:spcPts val="0"/>
              </a:spcBef>
              <a:buNone/>
            </a:pPr>
            <a:endParaRPr sz="1800">
              <a:solidFill>
                <a:srgbClr val="595959"/>
              </a:solidFill>
              <a:latin typeface="Calibri"/>
              <a:ea typeface="Calibri"/>
              <a:cs typeface="Calibri"/>
              <a:sym typeface="Calibri"/>
            </a:endParaRPr>
          </a:p>
          <a:p>
            <a:pPr marL="457200" marR="0" lvl="0" indent="-347154" algn="l" rtl="0">
              <a:spcBef>
                <a:spcPts val="0"/>
              </a:spcBef>
              <a:buClr>
                <a:srgbClr val="595959"/>
              </a:buClr>
              <a:buSzPct val="103722"/>
              <a:buFont typeface="Calibri"/>
              <a:buChar char="●"/>
            </a:pPr>
            <a:r>
              <a:rPr lang="en-US" sz="1800">
                <a:solidFill>
                  <a:srgbClr val="595959"/>
                </a:solidFill>
                <a:latin typeface="Calibri"/>
                <a:ea typeface="Calibri"/>
                <a:cs typeface="Calibri"/>
                <a:sym typeface="Calibri"/>
              </a:rPr>
              <a:t>82% Removal with 25 mg/L PACl Dose</a:t>
            </a: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220" name="Shape 220"/>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Dye Testing</a:t>
            </a:r>
          </a:p>
        </p:txBody>
      </p:sp>
      <p:sp>
        <p:nvSpPr>
          <p:cNvPr id="221" name="Shape 221"/>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222" name="Shape 222"/>
          <p:cNvPicPr preferRelativeResize="0"/>
          <p:nvPr/>
        </p:nvPicPr>
        <p:blipFill>
          <a:blip r:embed="rId3">
            <a:alphaModFix/>
          </a:blip>
          <a:stretch>
            <a:fillRect/>
          </a:stretch>
        </p:blipFill>
        <p:spPr>
          <a:xfrm>
            <a:off x="5674162" y="1484625"/>
            <a:ext cx="3180675" cy="4240900"/>
          </a:xfrm>
          <a:prstGeom prst="rect">
            <a:avLst/>
          </a:prstGeom>
          <a:noFill/>
          <a:ln>
            <a:noFill/>
          </a:ln>
        </p:spPr>
      </p:pic>
      <p:pic>
        <p:nvPicPr>
          <p:cNvPr id="223" name="Shape 223"/>
          <p:cNvPicPr preferRelativeResize="0"/>
          <p:nvPr/>
        </p:nvPicPr>
        <p:blipFill>
          <a:blip r:embed="rId4">
            <a:alphaModFix/>
          </a:blip>
          <a:stretch>
            <a:fillRect/>
          </a:stretch>
        </p:blipFill>
        <p:spPr>
          <a:xfrm>
            <a:off x="9136050" y="1484625"/>
            <a:ext cx="2385501" cy="4240900"/>
          </a:xfrm>
          <a:prstGeom prst="rect">
            <a:avLst/>
          </a:prstGeom>
          <a:noFill/>
          <a:ln>
            <a:noFill/>
          </a:ln>
        </p:spPr>
      </p:pic>
    </p:spTree>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p:nvPr/>
        </p:nvSpPr>
        <p:spPr>
          <a:xfrm>
            <a:off x="375400" y="1467574"/>
            <a:ext cx="4273200" cy="4275000"/>
          </a:xfrm>
          <a:prstGeom prst="rect">
            <a:avLst/>
          </a:prstGeom>
          <a:noFill/>
          <a:ln>
            <a:noFill/>
          </a:ln>
        </p:spPr>
        <p:txBody>
          <a:bodyPr lIns="121900" tIns="60925" rIns="121900" bIns="60925" anchor="t" anchorCtr="0">
            <a:noAutofit/>
          </a:bodyPr>
          <a:lstStyle/>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Fluoride overconsumption and overexposure </a:t>
            </a:r>
          </a:p>
          <a:p>
            <a:pPr marR="0" lvl="0" algn="l" rtl="0">
              <a:spcBef>
                <a:spcPts val="0"/>
              </a:spcBef>
              <a:buNone/>
            </a:pPr>
            <a:endParaRPr sz="1800">
              <a:solidFill>
                <a:srgbClr val="595959"/>
              </a:solidFill>
              <a:latin typeface="Calibri"/>
              <a:ea typeface="Calibri"/>
              <a:cs typeface="Calibri"/>
              <a:sym typeface="Calibri"/>
            </a:endParaRPr>
          </a:p>
          <a:p>
            <a:pPr marL="457200" marR="0" lvl="0" indent="-342900" algn="l" rtl="0">
              <a:spcBef>
                <a:spcPts val="0"/>
              </a:spcBef>
              <a:buClr>
                <a:srgbClr val="595959"/>
              </a:buClr>
              <a:buSzPct val="100000"/>
              <a:buFont typeface="Calibri"/>
              <a:buChar char="●"/>
            </a:pPr>
            <a:r>
              <a:rPr lang="en-US" sz="1800" b="0" i="0" u="none" strike="noStrike" cap="none">
                <a:solidFill>
                  <a:srgbClr val="595959"/>
                </a:solidFill>
                <a:latin typeface="Calibri"/>
                <a:ea typeface="Calibri"/>
                <a:cs typeface="Calibri"/>
                <a:sym typeface="Calibri"/>
              </a:rPr>
              <a:t>85% of </a:t>
            </a:r>
            <a:r>
              <a:rPr lang="en-US" sz="1800">
                <a:solidFill>
                  <a:srgbClr val="595959"/>
                </a:solidFill>
                <a:latin typeface="Calibri"/>
                <a:ea typeface="Calibri"/>
                <a:cs typeface="Calibri"/>
                <a:sym typeface="Calibri"/>
              </a:rPr>
              <a:t>drinking water in India is sourced from groundwater.</a:t>
            </a:r>
          </a:p>
          <a:p>
            <a:pPr marR="0" lvl="0" algn="l" rtl="0">
              <a:spcBef>
                <a:spcPts val="0"/>
              </a:spcBef>
              <a:buNone/>
            </a:pPr>
            <a:endParaRPr sz="1800">
              <a:solidFill>
                <a:srgbClr val="595959"/>
              </a:solidFill>
              <a:latin typeface="Calibri"/>
              <a:ea typeface="Calibri"/>
              <a:cs typeface="Calibri"/>
              <a:sym typeface="Calibri"/>
            </a:endParaRPr>
          </a:p>
          <a:p>
            <a:pPr marL="457200" marR="0" lvl="0" indent="-347154" algn="l" rtl="0">
              <a:spcBef>
                <a:spcPts val="0"/>
              </a:spcBef>
              <a:buClr>
                <a:srgbClr val="595959"/>
              </a:buClr>
              <a:buSzPct val="98263"/>
              <a:buFont typeface="Calibri"/>
              <a:buChar char="●"/>
            </a:pPr>
            <a:r>
              <a:rPr lang="en-US" sz="1867">
                <a:solidFill>
                  <a:srgbClr val="595959"/>
                </a:solidFill>
                <a:latin typeface="Calibri"/>
                <a:ea typeface="Calibri"/>
                <a:cs typeface="Calibri"/>
                <a:sym typeface="Calibri"/>
              </a:rPr>
              <a:t>Crippling fluorosis, dental fluorosis, osteoarthritis</a:t>
            </a:r>
          </a:p>
          <a:p>
            <a:pPr marR="0" lvl="0" algn="l" rtl="0">
              <a:spcBef>
                <a:spcPts val="0"/>
              </a:spcBef>
              <a:buNone/>
            </a:pPr>
            <a:endParaRPr sz="1867">
              <a:solidFill>
                <a:srgbClr val="595959"/>
              </a:solidFill>
              <a:latin typeface="Calibri"/>
              <a:ea typeface="Calibri"/>
              <a:cs typeface="Calibri"/>
              <a:sym typeface="Calibri"/>
            </a:endParaRPr>
          </a:p>
          <a:p>
            <a:pPr marL="457200" marR="0" lvl="0" indent="-347154" algn="l" rtl="0">
              <a:spcBef>
                <a:spcPts val="0"/>
              </a:spcBef>
              <a:buClr>
                <a:srgbClr val="595959"/>
              </a:buClr>
              <a:buSzPct val="98263"/>
              <a:buFont typeface="Calibri"/>
              <a:buChar char="●"/>
            </a:pPr>
            <a:r>
              <a:rPr lang="en-US" sz="1867">
                <a:solidFill>
                  <a:srgbClr val="595959"/>
                </a:solidFill>
                <a:latin typeface="Calibri"/>
                <a:ea typeface="Calibri"/>
                <a:cs typeface="Calibri"/>
                <a:sym typeface="Calibri"/>
              </a:rPr>
              <a:t>Two AguaClara plants in India</a:t>
            </a:r>
          </a:p>
          <a:p>
            <a:pPr marL="914400" marR="0" lvl="1" indent="-347154" algn="l" rtl="0">
              <a:spcBef>
                <a:spcPts val="0"/>
              </a:spcBef>
              <a:buClr>
                <a:srgbClr val="595959"/>
              </a:buClr>
              <a:buSzPct val="98263"/>
              <a:buFont typeface="Calibri"/>
              <a:buChar char="○"/>
            </a:pPr>
            <a:r>
              <a:rPr lang="en-US" sz="1867">
                <a:solidFill>
                  <a:srgbClr val="595959"/>
                </a:solidFill>
                <a:latin typeface="Calibri"/>
                <a:ea typeface="Calibri"/>
                <a:cs typeface="Calibri"/>
                <a:sym typeface="Calibri"/>
              </a:rPr>
              <a:t>Our goal: A </a:t>
            </a:r>
            <a:r>
              <a:rPr lang="en-US" sz="1867" b="1">
                <a:solidFill>
                  <a:srgbClr val="595959"/>
                </a:solidFill>
                <a:latin typeface="Calibri"/>
                <a:ea typeface="Calibri"/>
                <a:cs typeface="Calibri"/>
                <a:sym typeface="Calibri"/>
              </a:rPr>
              <a:t>simple, efficient and affordable </a:t>
            </a:r>
            <a:r>
              <a:rPr lang="en-US" sz="1867">
                <a:solidFill>
                  <a:srgbClr val="595959"/>
                </a:solidFill>
                <a:latin typeface="Calibri"/>
                <a:ea typeface="Calibri"/>
                <a:cs typeface="Calibri"/>
                <a:sym typeface="Calibri"/>
              </a:rPr>
              <a:t>fluoride removal method.</a:t>
            </a:r>
            <a:r>
              <a:rPr lang="en-US" sz="1867" b="1">
                <a:solidFill>
                  <a:srgbClr val="595959"/>
                </a:solidFill>
                <a:latin typeface="Calibri"/>
                <a:ea typeface="Calibri"/>
                <a:cs typeface="Calibri"/>
                <a:sym typeface="Calibri"/>
              </a:rPr>
              <a:t> </a:t>
            </a: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99" name="Shape 99"/>
          <p:cNvSpPr txBox="1"/>
          <p:nvPr/>
        </p:nvSpPr>
        <p:spPr>
          <a:xfrm>
            <a:off x="144972" y="349114"/>
            <a:ext cx="6556582" cy="830096"/>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The Problem</a:t>
            </a:r>
          </a:p>
        </p:txBody>
      </p:sp>
      <p:sp>
        <p:nvSpPr>
          <p:cNvPr id="100" name="Shape 100"/>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01" name="Shape 101"/>
          <p:cNvPicPr preferRelativeResize="0"/>
          <p:nvPr/>
        </p:nvPicPr>
        <p:blipFill>
          <a:blip r:embed="rId3">
            <a:alphaModFix/>
          </a:blip>
          <a:stretch>
            <a:fillRect/>
          </a:stretch>
        </p:blipFill>
        <p:spPr>
          <a:xfrm>
            <a:off x="5217424" y="1467562"/>
            <a:ext cx="6395499" cy="4275099"/>
          </a:xfrm>
          <a:prstGeom prst="rect">
            <a:avLst/>
          </a:prstGeom>
          <a:noFill/>
          <a:ln w="25400" cap="flat" cmpd="sng">
            <a:solidFill>
              <a:srgbClr val="0B68FF"/>
            </a:solidFill>
            <a:prstDash val="solid"/>
            <a:round/>
            <a:headEnd type="none" w="med" len="med"/>
            <a:tailEnd type="none" w="med" len="med"/>
          </a:ln>
        </p:spPr>
      </p:pic>
    </p:spTree>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p:nvPr/>
        </p:nvSpPr>
        <p:spPr>
          <a:xfrm>
            <a:off x="375400" y="1467575"/>
            <a:ext cx="5442600" cy="3196500"/>
          </a:xfrm>
          <a:prstGeom prst="rect">
            <a:avLst/>
          </a:prstGeom>
          <a:noFill/>
          <a:ln>
            <a:noFill/>
          </a:ln>
        </p:spPr>
        <p:txBody>
          <a:bodyPr lIns="121900" tIns="60925" rIns="121900" bIns="60925" anchor="t" anchorCtr="0">
            <a:noAutofit/>
          </a:bodyPr>
          <a:lstStyle/>
          <a:p>
            <a:pPr marL="457200" marR="0" lvl="0" indent="-347154" algn="l" rtl="0">
              <a:spcBef>
                <a:spcPts val="0"/>
              </a:spcBef>
              <a:buClr>
                <a:srgbClr val="595959"/>
              </a:buClr>
              <a:buSzPct val="103722"/>
              <a:buFont typeface="Calibri"/>
              <a:buChar char="●"/>
            </a:pPr>
            <a:r>
              <a:rPr lang="en-US" sz="1800">
                <a:solidFill>
                  <a:srgbClr val="595959"/>
                </a:solidFill>
                <a:latin typeface="Calibri"/>
                <a:ea typeface="Calibri"/>
                <a:cs typeface="Calibri"/>
                <a:sym typeface="Calibri"/>
              </a:rPr>
              <a:t>Advancement at Cornell</a:t>
            </a:r>
          </a:p>
          <a:p>
            <a:pPr marL="914400" marR="0" lvl="1" indent="-347154" algn="l" rtl="0">
              <a:spcBef>
                <a:spcPts val="0"/>
              </a:spcBef>
              <a:buClr>
                <a:srgbClr val="595959"/>
              </a:buClr>
              <a:buSzPct val="103722"/>
              <a:buFont typeface="Calibri"/>
              <a:buChar char="○"/>
            </a:pPr>
            <a:r>
              <a:rPr lang="en-US" sz="1800">
                <a:solidFill>
                  <a:srgbClr val="595959"/>
                </a:solidFill>
                <a:latin typeface="Calibri"/>
                <a:ea typeface="Calibri"/>
                <a:cs typeface="Calibri"/>
                <a:sym typeface="Calibri"/>
              </a:rPr>
              <a:t>Fall 2015 - Fluoride Sand Filter</a:t>
            </a:r>
          </a:p>
          <a:p>
            <a:pPr marL="1371600" marR="0" lvl="2"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Effective but inefficient</a:t>
            </a:r>
          </a:p>
          <a:p>
            <a:pPr marL="1371600" marR="0" lvl="2"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Frequent backwash</a:t>
            </a:r>
          </a:p>
          <a:p>
            <a:pPr marL="0" marR="0" lvl="0" indent="0" algn="l" rtl="0">
              <a:spcBef>
                <a:spcPts val="0"/>
              </a:spcBef>
              <a:buNone/>
            </a:pPr>
            <a:endParaRPr sz="1800">
              <a:solidFill>
                <a:srgbClr val="595959"/>
              </a:solidFill>
              <a:latin typeface="Calibri"/>
              <a:ea typeface="Calibri"/>
              <a:cs typeface="Calibri"/>
              <a:sym typeface="Calibri"/>
            </a:endParaRPr>
          </a:p>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Advancement from literature</a:t>
            </a:r>
          </a:p>
          <a:p>
            <a:pPr marL="914400" marR="0" lvl="1"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Nalgonda Method</a:t>
            </a:r>
          </a:p>
          <a:p>
            <a:pPr marL="1371600" marR="0" lvl="2"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Batched/Non-continuous</a:t>
            </a:r>
          </a:p>
          <a:p>
            <a:pPr marL="1371600" marR="0" lvl="2"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High coagulant dosage (1.2g/L of Al)</a:t>
            </a:r>
          </a:p>
          <a:p>
            <a:pPr marL="1371600" marR="0" lvl="2"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Still unable to meet WHO guidelines of 1.5 mg/L F-</a:t>
            </a: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107" name="Shape 107"/>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Progress</a:t>
            </a:r>
          </a:p>
        </p:txBody>
      </p:sp>
      <p:sp>
        <p:nvSpPr>
          <p:cNvPr id="108" name="Shape 108"/>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09" name="Shape 109"/>
          <p:cNvPicPr preferRelativeResize="0"/>
          <p:nvPr/>
        </p:nvPicPr>
        <p:blipFill>
          <a:blip r:embed="rId3">
            <a:alphaModFix/>
          </a:blip>
          <a:stretch>
            <a:fillRect/>
          </a:stretch>
        </p:blipFill>
        <p:spPr>
          <a:xfrm>
            <a:off x="6566687" y="1334625"/>
            <a:ext cx="4829175" cy="4591050"/>
          </a:xfrm>
          <a:prstGeom prst="rect">
            <a:avLst/>
          </a:prstGeom>
          <a:noFill/>
          <a:ln>
            <a:noFill/>
          </a:ln>
        </p:spPr>
      </p:pic>
      <p:sp>
        <p:nvSpPr>
          <p:cNvPr id="110" name="Shape 110"/>
          <p:cNvSpPr txBox="1"/>
          <p:nvPr/>
        </p:nvSpPr>
        <p:spPr>
          <a:xfrm>
            <a:off x="375400" y="5276475"/>
            <a:ext cx="5442600" cy="767400"/>
          </a:xfrm>
          <a:prstGeom prst="rect">
            <a:avLst/>
          </a:prstGeom>
          <a:noFill/>
          <a:ln>
            <a:noFill/>
          </a:ln>
        </p:spPr>
        <p:txBody>
          <a:bodyPr lIns="91425" tIns="91425" rIns="91425" bIns="91425" anchor="t" anchorCtr="0">
            <a:noAutofit/>
          </a:bodyPr>
          <a:lstStyle/>
          <a:p>
            <a:pPr lvl="0" rtl="0">
              <a:spcBef>
                <a:spcPts val="0"/>
              </a:spcBef>
              <a:buClr>
                <a:schemeClr val="dk1"/>
              </a:buClr>
              <a:buSzPct val="25000"/>
              <a:buFont typeface="Arial"/>
              <a:buNone/>
            </a:pPr>
            <a:r>
              <a:rPr lang="en-US" sz="1800">
                <a:solidFill>
                  <a:schemeClr val="dk1"/>
                </a:solidFill>
                <a:latin typeface="Calibri"/>
                <a:ea typeface="Calibri"/>
                <a:cs typeface="Calibri"/>
                <a:sym typeface="Calibri"/>
              </a:rPr>
              <a:t>The work of the Fall 2016 semester builds off of both previous work at Cornell, and established removal techniques in literature.</a:t>
            </a:r>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Shape 115"/>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Setup</a:t>
            </a:r>
          </a:p>
        </p:txBody>
      </p:sp>
      <p:sp>
        <p:nvSpPr>
          <p:cNvPr id="116" name="Shape 116"/>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17" name="Shape 117"/>
          <p:cNvPicPr preferRelativeResize="0"/>
          <p:nvPr/>
        </p:nvPicPr>
        <p:blipFill rotWithShape="1">
          <a:blip r:embed="rId3">
            <a:alphaModFix/>
          </a:blip>
          <a:srcRect l="1336" r="1092"/>
          <a:stretch/>
        </p:blipFill>
        <p:spPr>
          <a:xfrm>
            <a:off x="1639082" y="775225"/>
            <a:ext cx="7736817" cy="5581124"/>
          </a:xfrm>
          <a:prstGeom prst="rect">
            <a:avLst/>
          </a:prstGeom>
          <a:noFill/>
          <a:ln>
            <a:noFill/>
          </a:ln>
        </p:spPr>
      </p:pic>
    </p:spTree>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Setup</a:t>
            </a:r>
          </a:p>
        </p:txBody>
      </p:sp>
      <p:sp>
        <p:nvSpPr>
          <p:cNvPr id="123" name="Shape 123"/>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24" name="Shape 124"/>
          <p:cNvPicPr preferRelativeResize="0"/>
          <p:nvPr/>
        </p:nvPicPr>
        <p:blipFill>
          <a:blip r:embed="rId3">
            <a:alphaModFix/>
          </a:blip>
          <a:stretch>
            <a:fillRect/>
          </a:stretch>
        </p:blipFill>
        <p:spPr>
          <a:xfrm>
            <a:off x="2588975" y="1019326"/>
            <a:ext cx="7014049" cy="5337024"/>
          </a:xfrm>
          <a:prstGeom prst="rect">
            <a:avLst/>
          </a:prstGeom>
          <a:noFill/>
          <a:ln>
            <a:noFill/>
          </a:ln>
        </p:spPr>
      </p:pic>
    </p:spTree>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Changes</a:t>
            </a:r>
          </a:p>
        </p:txBody>
      </p:sp>
      <p:sp>
        <p:nvSpPr>
          <p:cNvPr id="130" name="Shape 130"/>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sp>
        <p:nvSpPr>
          <p:cNvPr id="131" name="Shape 131"/>
          <p:cNvSpPr txBox="1"/>
          <p:nvPr/>
        </p:nvSpPr>
        <p:spPr>
          <a:xfrm>
            <a:off x="353925" y="1355775"/>
            <a:ext cx="3786900" cy="5000700"/>
          </a:xfrm>
          <a:prstGeom prst="rect">
            <a:avLst/>
          </a:prstGeom>
          <a:noFill/>
          <a:ln>
            <a:noFill/>
          </a:ln>
        </p:spPr>
        <p:txBody>
          <a:bodyPr lIns="91425" tIns="91425" rIns="91425" bIns="91425" anchor="t" anchorCtr="0">
            <a:noAutofit/>
          </a:bodyPr>
          <a:lstStyle/>
          <a:p>
            <a:pPr marL="457200" lvl="0" indent="-342900" rtl="0">
              <a:spcBef>
                <a:spcPts val="0"/>
              </a:spcBef>
              <a:buSzPct val="100000"/>
              <a:buFont typeface="Calibri"/>
              <a:buChar char="●"/>
            </a:pPr>
            <a:r>
              <a:rPr lang="en-US" sz="1800">
                <a:latin typeface="Calibri"/>
                <a:ea typeface="Calibri"/>
                <a:cs typeface="Calibri"/>
                <a:sym typeface="Calibri"/>
              </a:rPr>
              <a:t>Micro Tubing</a:t>
            </a:r>
          </a:p>
          <a:p>
            <a:pPr marL="457200" lvl="0" indent="-342900" rtl="0">
              <a:spcBef>
                <a:spcPts val="0"/>
              </a:spcBef>
              <a:buSzPct val="100000"/>
              <a:buFont typeface="Calibri"/>
              <a:buChar char="●"/>
            </a:pPr>
            <a:r>
              <a:rPr lang="en-US" sz="1800">
                <a:latin typeface="Calibri"/>
                <a:ea typeface="Calibri"/>
                <a:cs typeface="Calibri"/>
                <a:sym typeface="Calibri"/>
              </a:rPr>
              <a:t>Combining Influents into Flocculator</a:t>
            </a:r>
          </a:p>
          <a:p>
            <a:pPr marL="457200" lvl="0" indent="-342900" rtl="0">
              <a:spcBef>
                <a:spcPts val="0"/>
              </a:spcBef>
              <a:buSzPct val="100000"/>
              <a:buFont typeface="Calibri"/>
              <a:buChar char="●"/>
            </a:pPr>
            <a:r>
              <a:rPr lang="en-US" sz="1800">
                <a:latin typeface="Calibri"/>
                <a:ea typeface="Calibri"/>
                <a:cs typeface="Calibri"/>
                <a:sym typeface="Calibri"/>
              </a:rPr>
              <a:t>Constant Fluoride Monitor</a:t>
            </a:r>
          </a:p>
          <a:p>
            <a:pPr lvl="0" rtl="0">
              <a:spcBef>
                <a:spcPts val="0"/>
              </a:spcBef>
              <a:buNone/>
            </a:pPr>
            <a:endParaRPr sz="1800">
              <a:latin typeface="Calibri"/>
              <a:ea typeface="Calibri"/>
              <a:cs typeface="Calibri"/>
              <a:sym typeface="Calibri"/>
            </a:endParaRPr>
          </a:p>
          <a:p>
            <a:pPr lvl="0" rtl="0">
              <a:spcBef>
                <a:spcPts val="0"/>
              </a:spcBef>
              <a:buNone/>
            </a:pPr>
            <a:endParaRPr sz="1800">
              <a:latin typeface="Calibri"/>
              <a:ea typeface="Calibri"/>
              <a:cs typeface="Calibri"/>
              <a:sym typeface="Calibri"/>
            </a:endParaRPr>
          </a:p>
          <a:p>
            <a:pPr lvl="0" rtl="0">
              <a:spcBef>
                <a:spcPts val="0"/>
              </a:spcBef>
              <a:buNone/>
            </a:pPr>
            <a:endParaRPr sz="1800">
              <a:latin typeface="Calibri"/>
              <a:ea typeface="Calibri"/>
              <a:cs typeface="Calibri"/>
              <a:sym typeface="Calibri"/>
            </a:endParaRPr>
          </a:p>
        </p:txBody>
      </p:sp>
      <p:pic>
        <p:nvPicPr>
          <p:cNvPr id="132" name="Shape 132"/>
          <p:cNvPicPr preferRelativeResize="0"/>
          <p:nvPr/>
        </p:nvPicPr>
        <p:blipFill>
          <a:blip r:embed="rId3">
            <a:alphaModFix/>
          </a:blip>
          <a:stretch>
            <a:fillRect/>
          </a:stretch>
        </p:blipFill>
        <p:spPr>
          <a:xfrm>
            <a:off x="4140925" y="1355775"/>
            <a:ext cx="3604647" cy="4806118"/>
          </a:xfrm>
          <a:prstGeom prst="rect">
            <a:avLst/>
          </a:prstGeom>
          <a:noFill/>
          <a:ln>
            <a:noFill/>
          </a:ln>
        </p:spPr>
      </p:pic>
      <p:pic>
        <p:nvPicPr>
          <p:cNvPr id="133" name="Shape 133"/>
          <p:cNvPicPr preferRelativeResize="0"/>
          <p:nvPr/>
        </p:nvPicPr>
        <p:blipFill>
          <a:blip r:embed="rId4">
            <a:alphaModFix/>
          </a:blip>
          <a:stretch>
            <a:fillRect/>
          </a:stretch>
        </p:blipFill>
        <p:spPr>
          <a:xfrm>
            <a:off x="8253250" y="1431050"/>
            <a:ext cx="3604647" cy="4806210"/>
          </a:xfrm>
          <a:prstGeom prst="rect">
            <a:avLst/>
          </a:prstGeom>
          <a:noFill/>
          <a:ln>
            <a:noFill/>
          </a:ln>
        </p:spPr>
      </p:pic>
    </p:spTree>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p:nvPr/>
        </p:nvSpPr>
        <p:spPr>
          <a:xfrm>
            <a:off x="144972" y="349114"/>
            <a:ext cx="6556500" cy="830100"/>
          </a:xfrm>
          <a:prstGeom prst="rect">
            <a:avLst/>
          </a:prstGeom>
          <a:noFill/>
          <a:ln>
            <a:noFill/>
          </a:ln>
        </p:spPr>
        <p:txBody>
          <a:bodyPr lIns="162500" tIns="162500" rIns="162500" bIns="162500" anchor="b" anchorCtr="0">
            <a:noAutofit/>
          </a:bodyPr>
          <a:lstStyle/>
          <a:p>
            <a:pPr lvl="0" rtl="0">
              <a:lnSpc>
                <a:spcPct val="90000"/>
              </a:lnSpc>
              <a:spcBef>
                <a:spcPts val="0"/>
              </a:spcBef>
              <a:buClr>
                <a:schemeClr val="dk1"/>
              </a:buClr>
              <a:buSzPct val="25000"/>
              <a:buFont typeface="Arial"/>
              <a:buNone/>
            </a:pPr>
            <a:r>
              <a:rPr lang="en-US" sz="4000">
                <a:solidFill>
                  <a:srgbClr val="0B68FF"/>
                </a:solidFill>
                <a:latin typeface="Calibri"/>
                <a:ea typeface="Calibri"/>
                <a:cs typeface="Calibri"/>
                <a:sym typeface="Calibri"/>
              </a:rPr>
              <a:t>Floc Blanket Creation</a:t>
            </a:r>
          </a:p>
        </p:txBody>
      </p:sp>
      <p:sp>
        <p:nvSpPr>
          <p:cNvPr id="139" name="Shape 139"/>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40" name="Shape 140"/>
          <p:cNvPicPr preferRelativeResize="0"/>
          <p:nvPr/>
        </p:nvPicPr>
        <p:blipFill>
          <a:blip r:embed="rId3">
            <a:alphaModFix/>
          </a:blip>
          <a:stretch>
            <a:fillRect/>
          </a:stretch>
        </p:blipFill>
        <p:spPr>
          <a:xfrm>
            <a:off x="289400" y="1310987"/>
            <a:ext cx="3272744" cy="4501327"/>
          </a:xfrm>
          <a:prstGeom prst="rect">
            <a:avLst/>
          </a:prstGeom>
          <a:noFill/>
          <a:ln>
            <a:noFill/>
          </a:ln>
        </p:spPr>
      </p:pic>
      <p:pic>
        <p:nvPicPr>
          <p:cNvPr id="141" name="Shape 141"/>
          <p:cNvPicPr preferRelativeResize="0"/>
          <p:nvPr/>
        </p:nvPicPr>
        <p:blipFill>
          <a:blip r:embed="rId4">
            <a:alphaModFix/>
          </a:blip>
          <a:stretch>
            <a:fillRect/>
          </a:stretch>
        </p:blipFill>
        <p:spPr>
          <a:xfrm>
            <a:off x="7497184" y="1029150"/>
            <a:ext cx="3682580" cy="5065002"/>
          </a:xfrm>
          <a:prstGeom prst="rect">
            <a:avLst/>
          </a:prstGeom>
          <a:noFill/>
          <a:ln>
            <a:noFill/>
          </a:ln>
        </p:spPr>
      </p:pic>
      <p:pic>
        <p:nvPicPr>
          <p:cNvPr id="142" name="Shape 142"/>
          <p:cNvPicPr preferRelativeResize="0"/>
          <p:nvPr/>
        </p:nvPicPr>
        <p:blipFill>
          <a:blip r:embed="rId5">
            <a:alphaModFix/>
          </a:blip>
          <a:stretch>
            <a:fillRect/>
          </a:stretch>
        </p:blipFill>
        <p:spPr>
          <a:xfrm>
            <a:off x="3737537" y="1855024"/>
            <a:ext cx="3375995" cy="4501327"/>
          </a:xfrm>
          <a:prstGeom prst="rect">
            <a:avLst/>
          </a:prstGeom>
          <a:noFill/>
          <a:ln>
            <a:noFill/>
          </a:ln>
        </p:spPr>
      </p:pic>
    </p:spTree>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Shape 147"/>
          <p:cNvSpPr txBox="1"/>
          <p:nvPr/>
        </p:nvSpPr>
        <p:spPr>
          <a:xfrm>
            <a:off x="375375" y="1179225"/>
            <a:ext cx="6326100" cy="5253900"/>
          </a:xfrm>
          <a:prstGeom prst="rect">
            <a:avLst/>
          </a:prstGeom>
          <a:noFill/>
          <a:ln>
            <a:noFill/>
          </a:ln>
        </p:spPr>
        <p:txBody>
          <a:bodyPr lIns="121900" tIns="60925" rIns="121900" bIns="60925" anchor="t" anchorCtr="0">
            <a:noAutofit/>
          </a:bodyPr>
          <a:lstStyle/>
          <a:p>
            <a:pPr marR="0" lvl="0" algn="l" rtl="0">
              <a:lnSpc>
                <a:spcPct val="100000"/>
              </a:lnSpc>
              <a:spcBef>
                <a:spcPts val="0"/>
              </a:spcBef>
              <a:spcAft>
                <a:spcPts val="0"/>
              </a:spcAft>
              <a:buNone/>
            </a:pPr>
            <a:endParaRPr sz="1800">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148" name="Shape 148"/>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Fluoride Testing</a:t>
            </a:r>
          </a:p>
        </p:txBody>
      </p:sp>
      <p:sp>
        <p:nvSpPr>
          <p:cNvPr id="149" name="Shape 149"/>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50" name="Shape 150"/>
          <p:cNvPicPr preferRelativeResize="0"/>
          <p:nvPr/>
        </p:nvPicPr>
        <p:blipFill>
          <a:blip r:embed="rId3">
            <a:alphaModFix/>
          </a:blip>
          <a:stretch>
            <a:fillRect/>
          </a:stretch>
        </p:blipFill>
        <p:spPr>
          <a:xfrm>
            <a:off x="887900" y="1234075"/>
            <a:ext cx="9944531" cy="5144200"/>
          </a:xfrm>
          <a:prstGeom prst="rect">
            <a:avLst/>
          </a:prstGeom>
          <a:noFill/>
          <a:ln>
            <a:noFill/>
          </a:ln>
        </p:spPr>
      </p:pic>
    </p:spTree>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Shape 155"/>
          <p:cNvSpPr txBox="1"/>
          <p:nvPr/>
        </p:nvSpPr>
        <p:spPr>
          <a:xfrm>
            <a:off x="375400" y="1467575"/>
            <a:ext cx="4861200" cy="4240800"/>
          </a:xfrm>
          <a:prstGeom prst="rect">
            <a:avLst/>
          </a:prstGeom>
          <a:noFill/>
          <a:ln>
            <a:noFill/>
          </a:ln>
        </p:spPr>
        <p:txBody>
          <a:bodyPr lIns="121900" tIns="60925" rIns="121900" bIns="60925" anchor="t" anchorCtr="0">
            <a:noAutofit/>
          </a:bodyPr>
          <a:lstStyle/>
          <a:p>
            <a:pPr marL="457200" marR="0" lvl="0" indent="-342900" algn="l"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Is clay necessary for adequate fluoride removal?</a:t>
            </a:r>
          </a:p>
          <a:p>
            <a:pPr marR="0" lvl="0" algn="l" rtl="0">
              <a:spcBef>
                <a:spcPts val="0"/>
              </a:spcBef>
              <a:buNone/>
            </a:pPr>
            <a:endParaRPr sz="1800">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a:p>
            <a:pPr marR="0" lvl="0" algn="l" rtl="0">
              <a:spcBef>
                <a:spcPts val="0"/>
              </a:spcBef>
              <a:buNone/>
            </a:pPr>
            <a:endParaRPr sz="1867">
              <a:solidFill>
                <a:srgbClr val="595959"/>
              </a:solidFill>
              <a:latin typeface="Calibri"/>
              <a:ea typeface="Calibri"/>
              <a:cs typeface="Calibri"/>
              <a:sym typeface="Calibri"/>
            </a:endParaRPr>
          </a:p>
        </p:txBody>
      </p:sp>
      <p:sp>
        <p:nvSpPr>
          <p:cNvPr id="156" name="Shape 156"/>
          <p:cNvSpPr txBox="1"/>
          <p:nvPr/>
        </p:nvSpPr>
        <p:spPr>
          <a:xfrm>
            <a:off x="144972" y="349114"/>
            <a:ext cx="6556500" cy="830100"/>
          </a:xfrm>
          <a:prstGeom prst="rect">
            <a:avLst/>
          </a:prstGeom>
          <a:noFill/>
          <a:ln>
            <a:noFill/>
          </a:ln>
        </p:spPr>
        <p:txBody>
          <a:bodyPr lIns="162500" tIns="162500" rIns="162500" bIns="162500" anchor="b" anchorCtr="0">
            <a:noAutofit/>
          </a:bodyPr>
          <a:lstStyle/>
          <a:p>
            <a:pPr marL="0" marR="0" lvl="0" indent="0" algn="l" rtl="0">
              <a:lnSpc>
                <a:spcPct val="90000"/>
              </a:lnSpc>
              <a:spcBef>
                <a:spcPts val="0"/>
              </a:spcBef>
              <a:buSzPct val="25000"/>
              <a:buNone/>
            </a:pPr>
            <a:r>
              <a:rPr lang="en-US" sz="4000">
                <a:solidFill>
                  <a:srgbClr val="0B68FF"/>
                </a:solidFill>
                <a:latin typeface="Calibri"/>
                <a:ea typeface="Calibri"/>
                <a:cs typeface="Calibri"/>
                <a:sym typeface="Calibri"/>
              </a:rPr>
              <a:t>Clay Testing</a:t>
            </a:r>
          </a:p>
        </p:txBody>
      </p:sp>
      <p:sp>
        <p:nvSpPr>
          <p:cNvPr id="157" name="Shape 157"/>
          <p:cNvSpPr txBox="1">
            <a:spLocks noGrp="1"/>
          </p:cNvSpPr>
          <p:nvPr>
            <p:ph type="ftr" idx="11"/>
          </p:nvPr>
        </p:nvSpPr>
        <p:spPr>
          <a:xfrm>
            <a:off x="7281079" y="6356348"/>
            <a:ext cx="4114800" cy="365100"/>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r>
              <a:rPr lang="en-US">
                <a:solidFill>
                  <a:srgbClr val="0B68FF"/>
                </a:solidFill>
              </a:rPr>
              <a:t>Fluoride</a:t>
            </a:r>
            <a:r>
              <a:rPr lang="en-US" sz="1333">
                <a:solidFill>
                  <a:srgbClr val="0B68FF"/>
                </a:solidFill>
              </a:rPr>
              <a:t> | </a:t>
            </a:r>
            <a:r>
              <a:rPr lang="en-US">
                <a:solidFill>
                  <a:srgbClr val="0B68FF"/>
                </a:solidFill>
              </a:rPr>
              <a:t>Research</a:t>
            </a:r>
            <a:r>
              <a:rPr lang="en-US" sz="1200" b="1" i="0" u="none" strike="noStrike" cap="none">
                <a:solidFill>
                  <a:srgbClr val="888888"/>
                </a:solidFill>
                <a:latin typeface="Arial"/>
                <a:ea typeface="Arial"/>
                <a:cs typeface="Arial"/>
                <a:sym typeface="Arial"/>
              </a:rPr>
              <a:t> | F</a:t>
            </a:r>
            <a:r>
              <a:rPr lang="en-US"/>
              <a:t>inal Presentation Spring 2016</a:t>
            </a:r>
          </a:p>
        </p:txBody>
      </p:sp>
      <p:pic>
        <p:nvPicPr>
          <p:cNvPr id="158" name="Shape 158"/>
          <p:cNvPicPr preferRelativeResize="0"/>
          <p:nvPr/>
        </p:nvPicPr>
        <p:blipFill>
          <a:blip r:embed="rId3">
            <a:alphaModFix/>
          </a:blip>
          <a:stretch>
            <a:fillRect/>
          </a:stretch>
        </p:blipFill>
        <p:spPr>
          <a:xfrm>
            <a:off x="4748077" y="349123"/>
            <a:ext cx="3425120" cy="2568850"/>
          </a:xfrm>
          <a:prstGeom prst="rect">
            <a:avLst/>
          </a:prstGeom>
          <a:noFill/>
          <a:ln>
            <a:noFill/>
          </a:ln>
        </p:spPr>
      </p:pic>
      <p:pic>
        <p:nvPicPr>
          <p:cNvPr id="159" name="Shape 159"/>
          <p:cNvPicPr preferRelativeResize="0"/>
          <p:nvPr/>
        </p:nvPicPr>
        <p:blipFill>
          <a:blip r:embed="rId4">
            <a:alphaModFix/>
          </a:blip>
          <a:stretch>
            <a:fillRect/>
          </a:stretch>
        </p:blipFill>
        <p:spPr>
          <a:xfrm>
            <a:off x="0" y="3027804"/>
            <a:ext cx="12192001" cy="3132241"/>
          </a:xfrm>
          <a:prstGeom prst="rect">
            <a:avLst/>
          </a:prstGeom>
          <a:noFill/>
          <a:ln>
            <a:noFill/>
          </a:ln>
        </p:spPr>
      </p:pic>
    </p:spTree>
  </p:cSld>
  <p:clrMapOvr>
    <a:masterClrMapping/>
  </p:clrMapOvr>
  <p:transition spd="slow">
    <p:fade/>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2658</Words>
  <Application>Microsoft Office PowerPoint</Application>
  <PresentationFormat>Widescreen</PresentationFormat>
  <Paragraphs>198</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Fluoride Filter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and Recommendations</vt:lpstr>
      <vt:lpstr>Appendix Slides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Fluoride Filter</dc:title>
  <dc:creator>August Longo</dc:creator>
  <cp:lastModifiedBy>August Longo</cp:lastModifiedBy>
  <cp:revision>2</cp:revision>
  <dcterms:modified xsi:type="dcterms:W3CDTF">2016-05-20T12:54:45Z</dcterms:modified>
</cp:coreProperties>
</file>