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xlsb" ContentType="application/vnd.ms-excel.sheet.binary.macroEnabled.12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15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4" r:id="rId9"/>
    <p:sldId id="265" r:id="rId10"/>
    <p:sldId id="263" r:id="rId11"/>
    <p:sldId id="266" r:id="rId12"/>
    <p:sldId id="267" r:id="rId13"/>
    <p:sldId id="268" r:id="rId14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F3A49F7-EAA0-4EED-B5B4-6057B3D25A54}">
  <a:tblStyle styleId="{9F3A49F7-EAA0-4EED-B5B4-6057B3D25A54}" styleName="Table_0">
    <a:wholeTbl>
      <a:tcStyle>
        <a:tcBdr>
          <a:left>
            <a:ln w="127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6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Flouride Calibration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trendline>
            <c:trendlineType val="linear"/>
            <c:dispRSqr val="1"/>
            <c:dispEq val="1"/>
            <c:trendlineLbl>
              <c:layout>
                <c:manualLayout>
                  <c:x val="0.087670827502038"/>
                  <c:y val="0.198118620589093"/>
                </c:manualLayout>
              </c:layout>
              <c:numFmt formatCode="General" sourceLinked="0"/>
            </c:trendlineLbl>
          </c:trendline>
          <c:xVal>
            <c:numRef>
              <c:f>'[FlourideTrials (2) (version 1).xlsb]Probe Data'!$B$58:$B$60</c:f>
              <c:numCache>
                <c:formatCode>General</c:formatCode>
                <c:ptCount val="3"/>
                <c:pt idx="0">
                  <c:v>0.039183669</c:v>
                </c:pt>
                <c:pt idx="1">
                  <c:v>0.0289870021428571</c:v>
                </c:pt>
                <c:pt idx="2">
                  <c:v>0.011853538</c:v>
                </c:pt>
              </c:numCache>
            </c:numRef>
          </c:xVal>
          <c:yVal>
            <c:numRef>
              <c:f>'[FlourideTrials (2) (version 1).xlsb]Probe Data'!$C$58:$C$60</c:f>
              <c:numCache>
                <c:formatCode>General</c:formatCode>
                <c:ptCount val="3"/>
                <c:pt idx="0">
                  <c:v>-0.397940008672038</c:v>
                </c:pt>
                <c:pt idx="1">
                  <c:v>-0.698970004336019</c:v>
                </c:pt>
                <c:pt idx="2">
                  <c:v>-1.0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08964888"/>
        <c:axId val="2117403720"/>
      </c:scatterChart>
      <c:valAx>
        <c:axId val="21089648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Voltage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17403720"/>
        <c:crosses val="autoZero"/>
        <c:crossBetween val="midCat"/>
      </c:valAx>
      <c:valAx>
        <c:axId val="211740372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-Log(Conc)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0896488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12053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6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hape 17"/>
          <p:cNvGrpSpPr/>
          <p:nvPr/>
        </p:nvGrpSpPr>
        <p:grpSpPr>
          <a:xfrm>
            <a:off x="0" y="0"/>
            <a:ext cx="9143999" cy="6858000"/>
            <a:chOff x="0" y="0"/>
            <a:chExt cx="5759" cy="4320"/>
          </a:xfrm>
        </p:grpSpPr>
        <p:pic>
          <p:nvPicPr>
            <p:cNvPr id="18" name="Shape 18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5759" cy="4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Shape 1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031" y="3215"/>
              <a:ext cx="191" cy="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2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791" y="3552"/>
              <a:ext cx="288" cy="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6781800" y="624840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pic>
        <p:nvPicPr>
          <p:cNvPr id="25" name="Shape 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588" y="5876925"/>
            <a:ext cx="9145588" cy="98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87487" y="0"/>
            <a:ext cx="3856511" cy="114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pic>
        <p:nvPicPr>
          <p:cNvPr id="40" name="Shape 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pic>
        <p:nvPicPr>
          <p:cNvPr id="46" name="Shape 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pic>
        <p:nvPicPr>
          <p:cNvPr id="61" name="Shape 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pic>
        <p:nvPicPr>
          <p:cNvPr id="66" name="Shape 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cxnSp>
        <p:nvCxnSpPr>
          <p:cNvPr id="14" name="Shape 14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Shape 1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hart" Target="../charts/char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Binary_Worksheet1.xlsb"/><Relationship Id="rId4" Type="http://schemas.openxmlformats.org/officeDocument/2006/relationships/image" Target="../media/image9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subTitle" idx="1"/>
          </p:nvPr>
        </p:nvSpPr>
        <p:spPr>
          <a:xfrm>
            <a:off x="9934575" y="3952799"/>
            <a:ext cx="3438599" cy="4629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Shape 69"/>
          <p:cNvSpPr txBox="1">
            <a:spLocks noGrp="1"/>
          </p:cNvSpPr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5400" b="1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Fluoride </a:t>
            </a:r>
            <a:r>
              <a:rPr lang="en-US" sz="5400" b="1" dirty="0" err="1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Subteam</a:t>
            </a:r>
            <a:r>
              <a:rPr lang="en-US" sz="5400" b="1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5400" b="1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5400" b="1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Spring 2015</a:t>
            </a:r>
            <a:endParaRPr lang="en-US" sz="54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xmlns:p14="http://schemas.microsoft.com/office/powerpoint/2010/main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02008E"/>
                </a:solidFill>
                <a:latin typeface="Calibri"/>
                <a:cs typeface="Calibri"/>
              </a:rPr>
              <a:t>Faults</a:t>
            </a:r>
            <a:endParaRPr lang="en-US" sz="4000" b="1" dirty="0">
              <a:solidFill>
                <a:srgbClr val="02008E"/>
              </a:solidFill>
              <a:latin typeface="Calibri"/>
              <a:cs typeface="Calibri"/>
            </a:endParaRPr>
          </a:p>
        </p:txBody>
      </p:sp>
      <p:sp>
        <p:nvSpPr>
          <p:cNvPr id="5" name="Shape 76"/>
          <p:cNvSpPr txBox="1">
            <a:spLocks noGrp="1"/>
          </p:cNvSpPr>
          <p:nvPr>
            <p:ph type="body" idx="1"/>
          </p:nvPr>
        </p:nvSpPr>
        <p:spPr>
          <a:xfrm>
            <a:off x="457200" y="1698625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indent="-457200">
              <a:buSzPct val="100000"/>
              <a:buFont typeface="Arial"/>
              <a:buChar char="•"/>
            </a:pPr>
            <a:r>
              <a:rPr lang="en-US" sz="28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More standard concentrations need to be taken to develop a more accurate calibration curve and equation</a:t>
            </a:r>
          </a:p>
          <a:p>
            <a:pPr marL="457200" indent="-457200">
              <a:buSzPct val="100000"/>
              <a:buFont typeface="Arial"/>
              <a:buChar char="•"/>
            </a:pPr>
            <a:r>
              <a:rPr lang="en-US" sz="28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Our flow rate my be too high</a:t>
            </a:r>
          </a:p>
          <a:p>
            <a:pPr marL="1257300" lvl="2" indent="-457200">
              <a:buSzPct val="100000"/>
              <a:buFont typeface="Arial"/>
              <a:buChar char="•"/>
            </a:pPr>
            <a:r>
              <a:rPr lang="en-US" sz="28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When starting our experiment we learned we were just barely fluidizing our </a:t>
            </a:r>
            <a:r>
              <a:rPr lang="en-US" sz="2800" dirty="0" err="1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sandbed</a:t>
            </a:r>
            <a:endParaRPr lang="en-US" sz="2800" dirty="0" smtClean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1257300" lvl="2" indent="-457200">
              <a:buSzPct val="100000"/>
              <a:buFont typeface="Arial"/>
              <a:buChar char="•"/>
            </a:pPr>
            <a:r>
              <a:rPr lang="en-US" sz="28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Our groundwater and coagulant were rapidly depleted</a:t>
            </a:r>
          </a:p>
          <a:p>
            <a:pPr marL="457200" indent="-457200">
              <a:buSzPct val="100000"/>
              <a:buFont typeface="Arial"/>
              <a:buChar char="•"/>
            </a:pPr>
            <a:endParaRPr lang="en-US" sz="28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800100" lvl="2" indent="0">
              <a:buSzPct val="100000"/>
              <a:buNone/>
            </a:pPr>
            <a:endParaRPr lang="en-US" sz="28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89604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835275" y="228600"/>
            <a:ext cx="6096000" cy="1143000"/>
          </a:xfrm>
        </p:spPr>
        <p:txBody>
          <a:bodyPr/>
          <a:lstStyle/>
          <a:p>
            <a:r>
              <a:rPr lang="en-US" sz="4000" b="1" dirty="0" smtClean="0">
                <a:solidFill>
                  <a:srgbClr val="02008E"/>
                </a:solidFill>
                <a:latin typeface="Calibri"/>
                <a:cs typeface="Calibri"/>
              </a:rPr>
              <a:t>Future Work</a:t>
            </a:r>
            <a:endParaRPr lang="en-US" sz="4000" b="1" dirty="0">
              <a:solidFill>
                <a:srgbClr val="02008E"/>
              </a:solidFill>
              <a:latin typeface="Calibri"/>
              <a:cs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4500" y="1595020"/>
            <a:ext cx="8286750" cy="5262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SzPct val="100000"/>
              <a:buFont typeface="Arial"/>
              <a:buChar char="•"/>
            </a:pPr>
            <a:r>
              <a:rPr lang="en-US" sz="28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More trials</a:t>
            </a:r>
          </a:p>
          <a:p>
            <a:pPr>
              <a:buSzPct val="100000"/>
            </a:pPr>
            <a:r>
              <a:rPr lang="en-US" sz="2800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	 </a:t>
            </a:r>
            <a:r>
              <a:rPr lang="en-US" sz="28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 Varying doses of coagulant and fluoride</a:t>
            </a:r>
          </a:p>
          <a:p>
            <a:pPr marL="457200" indent="-457200">
              <a:buSzPct val="100000"/>
              <a:buFont typeface="Arial"/>
              <a:buChar char="•"/>
            </a:pPr>
            <a:r>
              <a:rPr lang="en-US" sz="28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More standard points for our calibration curve </a:t>
            </a:r>
          </a:p>
          <a:p>
            <a:pPr marL="457200" lvl="1" indent="-457200">
              <a:buSzPct val="100000"/>
              <a:buFont typeface="Arial"/>
              <a:buChar char="•"/>
            </a:pPr>
            <a:r>
              <a:rPr lang="en-US" sz="28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Plotting points that more accurately represent a log scale.</a:t>
            </a:r>
          </a:p>
          <a:p>
            <a:pPr marL="457200" lvl="1" indent="-457200">
              <a:buSzPct val="100000"/>
              <a:buFont typeface="Arial"/>
              <a:buChar char="•"/>
            </a:pPr>
            <a:r>
              <a:rPr lang="en-US" sz="28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Develop relationship/guide between varying fluoride concentrations and PAC dosages.</a:t>
            </a:r>
          </a:p>
          <a:p>
            <a:pPr marL="457200" indent="-457200">
              <a:buSzPct val="100000"/>
              <a:buFont typeface="Arial"/>
              <a:buChar char="•"/>
            </a:pPr>
            <a:r>
              <a:rPr lang="en-US" sz="28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Investigate the primary flow rate</a:t>
            </a:r>
          </a:p>
          <a:p>
            <a:pPr marL="457200" indent="-457200">
              <a:buSzPct val="100000"/>
              <a:buFont typeface="Arial"/>
              <a:buChar char="•"/>
            </a:pPr>
            <a:r>
              <a:rPr lang="en-US" sz="28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Determine backwash flow rate</a:t>
            </a:r>
          </a:p>
          <a:p>
            <a:pPr marL="457200" indent="-457200">
              <a:buSzPct val="100000"/>
              <a:buFont typeface="Arial"/>
              <a:buChar char="•"/>
            </a:pPr>
            <a:r>
              <a:rPr lang="en-US" sz="28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Test varying sand types and sand filters</a:t>
            </a:r>
          </a:p>
          <a:p>
            <a:pPr marL="457200" indent="-457200">
              <a:buSzPct val="100000"/>
              <a:buFont typeface="Arial"/>
              <a:buChar char="•"/>
            </a:pPr>
            <a:r>
              <a:rPr lang="en-US" sz="28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Reproduce more realistic groundwater</a:t>
            </a:r>
            <a:endParaRPr lang="en-US" sz="28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marL="800100" lvl="2">
              <a:buSzPct val="100000"/>
            </a:pPr>
            <a:endParaRPr lang="en-US" sz="28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8954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00" y="1879600"/>
            <a:ext cx="7435850" cy="2882900"/>
          </a:xfrm>
        </p:spPr>
        <p:txBody>
          <a:bodyPr/>
          <a:lstStyle/>
          <a:p>
            <a:r>
              <a:rPr lang="en-US" sz="2800" dirty="0" smtClean="0">
                <a:latin typeface="+mj-lt"/>
              </a:rPr>
              <a:t>Thanks to everyone who helped this budding team this semester! </a:t>
            </a:r>
            <a:br>
              <a:rPr lang="en-US" sz="2800" dirty="0" smtClean="0">
                <a:latin typeface="+mj-lt"/>
              </a:rPr>
            </a:br>
            <a:r>
              <a:rPr lang="en-US" sz="2800" dirty="0" smtClean="0">
                <a:latin typeface="+mj-lt"/>
              </a:rPr>
              <a:t/>
            </a:r>
            <a:br>
              <a:rPr lang="en-US" sz="2800" dirty="0" smtClean="0">
                <a:latin typeface="+mj-lt"/>
              </a:rPr>
            </a:br>
            <a:r>
              <a:rPr lang="en-US" sz="2800" dirty="0" smtClean="0">
                <a:latin typeface="+mj-lt"/>
              </a:rPr>
              <a:t>Especially Paul, Casey and Monroe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22445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50900" y="1879600"/>
            <a:ext cx="7435850" cy="2882900"/>
          </a:xfrm>
        </p:spPr>
        <p:txBody>
          <a:bodyPr/>
          <a:lstStyle/>
          <a:p>
            <a:r>
              <a:rPr lang="en-US" sz="2800" dirty="0" smtClean="0">
                <a:latin typeface="+mj-lt"/>
              </a:rPr>
              <a:t>Questions?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03574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2895600" y="228600"/>
            <a:ext cx="60197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000" b="1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Why Fluoride?</a:t>
            </a:r>
            <a:endParaRPr lang="en-US" sz="40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indent="-457200">
              <a:spcBef>
                <a:spcPts val="0"/>
              </a:spcBef>
              <a:buSzPct val="100000"/>
              <a:buFont typeface="Arial"/>
              <a:buChar char="•"/>
            </a:pPr>
            <a:r>
              <a:rPr lang="en-US" sz="32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Many developing countries use groundwater as their primary source of drinking water.</a:t>
            </a:r>
          </a:p>
          <a:p>
            <a:pPr marL="1257300" lvl="2" indent="-457200">
              <a:spcBef>
                <a:spcPts val="0"/>
              </a:spcBef>
              <a:buSzPct val="100000"/>
              <a:buFont typeface="Arial"/>
              <a:buChar char="•"/>
            </a:pPr>
            <a:r>
              <a:rPr lang="en-US" sz="32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India – 85% sourced by groundwater</a:t>
            </a:r>
          </a:p>
          <a:p>
            <a:pPr marL="1257300" lvl="2" indent="-457200">
              <a:spcBef>
                <a:spcPts val="0"/>
              </a:spcBef>
              <a:buSzPct val="100000"/>
              <a:buFont typeface="Arial"/>
              <a:buChar char="•"/>
            </a:pPr>
            <a:endParaRPr lang="en-US" sz="32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457200" indent="-457200">
              <a:spcBef>
                <a:spcPts val="0"/>
              </a:spcBef>
              <a:buSzPct val="100000"/>
              <a:buFont typeface="Arial"/>
              <a:buChar char="•"/>
            </a:pPr>
            <a:r>
              <a:rPr lang="en-US" sz="32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Overexposure to fluoride can cause</a:t>
            </a:r>
          </a:p>
          <a:p>
            <a:pPr marL="1257300" lvl="2" indent="-457200">
              <a:spcBef>
                <a:spcPts val="0"/>
              </a:spcBef>
              <a:buSzPct val="100000"/>
              <a:buFont typeface="Arial"/>
              <a:buChar char="•"/>
            </a:pPr>
            <a:r>
              <a:rPr lang="en-US" sz="32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Chronic effects on bone formation</a:t>
            </a:r>
          </a:p>
          <a:p>
            <a:pPr marL="1257300" lvl="2" indent="-457200">
              <a:spcBef>
                <a:spcPts val="0"/>
              </a:spcBef>
              <a:buSzPct val="100000"/>
              <a:buFont typeface="Arial"/>
              <a:buChar char="•"/>
            </a:pPr>
            <a:r>
              <a:rPr lang="en-US" sz="32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Crippling Fluorosis</a:t>
            </a:r>
          </a:p>
          <a:p>
            <a:pPr marL="1257300" lvl="2" indent="-457200">
              <a:spcBef>
                <a:spcPts val="0"/>
              </a:spcBef>
              <a:buSzPct val="100000"/>
              <a:buFont typeface="Arial"/>
              <a:buChar char="•"/>
            </a:pPr>
            <a:r>
              <a:rPr lang="en-US" sz="32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Arthritis</a:t>
            </a:r>
          </a:p>
          <a:p>
            <a:pPr marL="1257300" lvl="2" indent="-457200">
              <a:spcBef>
                <a:spcPts val="0"/>
              </a:spcBef>
              <a:buSzPct val="100000"/>
              <a:buFont typeface="Arial"/>
              <a:buChar char="•"/>
            </a:pPr>
            <a:r>
              <a:rPr lang="en-US" sz="32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Dental Fluorosis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1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The Set Up</a:t>
            </a:r>
            <a:endParaRPr lang="en-US" sz="4400" b="1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 descr="Screen Shot 2015-05-14 at 4.52.4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150" y="2209800"/>
            <a:ext cx="6737350" cy="3161286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02008E"/>
                </a:solidFill>
                <a:latin typeface="Calibri"/>
                <a:cs typeface="Calibri"/>
              </a:rPr>
              <a:t>The Set Up</a:t>
            </a:r>
            <a:endParaRPr lang="en-US" sz="4000" b="1" dirty="0">
              <a:solidFill>
                <a:srgbClr val="02008E"/>
              </a:solidFill>
              <a:latin typeface="Calibri"/>
              <a:cs typeface="Calibri"/>
            </a:endParaRPr>
          </a:p>
        </p:txBody>
      </p:sp>
      <p:pic>
        <p:nvPicPr>
          <p:cNvPr id="6" name="Picture 5" descr="IMG_535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625" y="1754185"/>
            <a:ext cx="6207126" cy="465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849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Our </a:t>
            </a:r>
            <a:r>
              <a:rPr 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ProCoDa</a:t>
            </a: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Struggle</a:t>
            </a:r>
            <a:endParaRPr lang="en-US" sz="4400" b="1" dirty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000" y="1651000"/>
            <a:ext cx="7874000" cy="5416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200" dirty="0" err="1" smtClean="0"/>
              <a:t>ProCoDa</a:t>
            </a:r>
            <a:r>
              <a:rPr lang="en-US" sz="2200" dirty="0" smtClean="0"/>
              <a:t> Box Failures</a:t>
            </a:r>
          </a:p>
          <a:p>
            <a:pPr lvl="2"/>
            <a:r>
              <a:rPr lang="en-US" sz="2200" dirty="0"/>
              <a:t>	</a:t>
            </a:r>
            <a:r>
              <a:rPr lang="en-US" sz="2200" dirty="0" smtClean="0"/>
              <a:t>Our system was originally set up for </a:t>
            </a:r>
            <a:r>
              <a:rPr lang="en-US" sz="2200" dirty="0" err="1" smtClean="0"/>
              <a:t>ProCoDa</a:t>
            </a:r>
            <a:r>
              <a:rPr lang="en-US" sz="2200" dirty="0" smtClean="0"/>
              <a:t>, 	but faulty resistors yielded incorrect rpm values.</a:t>
            </a:r>
          </a:p>
          <a:p>
            <a:pPr lvl="2"/>
            <a:endParaRPr lang="en-US" sz="2200" dirty="0" smtClean="0"/>
          </a:p>
          <a:p>
            <a:pPr marL="285750" lvl="2" indent="-285750">
              <a:buFont typeface="Arial"/>
              <a:buChar char="•"/>
            </a:pPr>
            <a:r>
              <a:rPr lang="en-US" sz="2200" dirty="0" smtClean="0"/>
              <a:t>STAMP Box Failures</a:t>
            </a:r>
          </a:p>
          <a:p>
            <a:pPr lvl="3"/>
            <a:r>
              <a:rPr lang="en-US" sz="2200" dirty="0" smtClean="0"/>
              <a:t>	We moved to Process Controller, but went</a:t>
            </a:r>
            <a:r>
              <a:rPr lang="en-US" sz="2200" dirty="0"/>
              <a:t> </a:t>
            </a:r>
            <a:r>
              <a:rPr lang="en-US" sz="2200" dirty="0" smtClean="0"/>
              <a:t>through 	two STAMP Boxes that weren’t responsive to 	computer input.</a:t>
            </a:r>
          </a:p>
          <a:p>
            <a:pPr lvl="3"/>
            <a:endParaRPr lang="en-US" sz="2200" dirty="0"/>
          </a:p>
          <a:p>
            <a:pPr marL="285750" lvl="3" indent="-285750">
              <a:buFont typeface="Arial"/>
              <a:buChar char="•"/>
            </a:pPr>
            <a:r>
              <a:rPr lang="en-US" sz="2200" dirty="0" smtClean="0"/>
              <a:t>Peristaltic Pump Failure</a:t>
            </a:r>
          </a:p>
          <a:p>
            <a:pPr lvl="5"/>
            <a:r>
              <a:rPr lang="en-US" sz="2200" dirty="0"/>
              <a:t>	</a:t>
            </a:r>
            <a:r>
              <a:rPr lang="en-US" sz="2200" dirty="0" smtClean="0"/>
              <a:t>Our pumps were faulty and also failed to yield the 	calculated rpm for our desired flow rate</a:t>
            </a:r>
          </a:p>
          <a:p>
            <a:pPr lvl="3"/>
            <a:endParaRPr lang="en-US" sz="2400" dirty="0"/>
          </a:p>
          <a:p>
            <a:pPr lvl="3"/>
            <a:r>
              <a:rPr lang="en-US" sz="1600" dirty="0" smtClean="0"/>
              <a:t>Finally after Casey replaced almost every part of our system, we got it to work!</a:t>
            </a:r>
          </a:p>
          <a:p>
            <a:pPr marL="285750" lvl="7" indent="-285750">
              <a:buFont typeface="Arial"/>
              <a:buChar char="•"/>
            </a:pPr>
            <a:endParaRPr lang="en-US" dirty="0" smtClean="0"/>
          </a:p>
          <a:p>
            <a:pPr marL="285750" lvl="5" indent="-285750">
              <a:buFont typeface="Arial"/>
              <a:buChar char="•"/>
            </a:pPr>
            <a:endParaRPr lang="en-US" dirty="0" smtClean="0"/>
          </a:p>
          <a:p>
            <a:pPr marL="342900" lvl="7" indent="-34290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02008E"/>
                </a:solidFill>
                <a:latin typeface="Calibri"/>
                <a:cs typeface="Calibri"/>
              </a:rPr>
              <a:t>Other Issues We Faced</a:t>
            </a:r>
            <a:endParaRPr lang="en-US" sz="4000" b="1" dirty="0">
              <a:solidFill>
                <a:srgbClr val="02008E"/>
              </a:solidFill>
              <a:latin typeface="Calibri"/>
              <a:cs typeface="Calibri"/>
            </a:endParaRPr>
          </a:p>
        </p:txBody>
      </p:sp>
      <p:sp>
        <p:nvSpPr>
          <p:cNvPr id="5" name="Shape 76"/>
          <p:cNvSpPr txBox="1">
            <a:spLocks noGrp="1"/>
          </p:cNvSpPr>
          <p:nvPr>
            <p:ph type="body" idx="1"/>
          </p:nvPr>
        </p:nvSpPr>
        <p:spPr>
          <a:xfrm>
            <a:off x="457200" y="1698625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indent="-457200">
              <a:spcBef>
                <a:spcPts val="0"/>
              </a:spcBef>
              <a:buSzPct val="100000"/>
              <a:buFont typeface="Arial"/>
              <a:buChar char="•"/>
            </a:pPr>
            <a:r>
              <a:rPr lang="en-US" sz="32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We had many air bubbles appearing in our system</a:t>
            </a:r>
          </a:p>
          <a:p>
            <a:pPr marL="1257300" lvl="2" indent="-457200">
              <a:buSzPct val="100000"/>
              <a:buFont typeface="Arial"/>
              <a:buChar char="•"/>
            </a:pPr>
            <a:r>
              <a:rPr lang="en-US" sz="32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Located areas and adjusted fittings</a:t>
            </a:r>
          </a:p>
          <a:p>
            <a:pPr marL="1257300" lvl="2" indent="-457200">
              <a:buSzPct val="100000"/>
              <a:buFont typeface="Arial"/>
              <a:buChar char="•"/>
            </a:pPr>
            <a:r>
              <a:rPr lang="en-US" sz="32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Finally eliminated bubbles when test water changed to room temperature</a:t>
            </a:r>
          </a:p>
          <a:p>
            <a:pPr marL="457200" indent="-457200">
              <a:buSzPct val="100000"/>
              <a:buFont typeface="Arial"/>
              <a:buChar char="•"/>
            </a:pPr>
            <a:r>
              <a:rPr lang="en-US" sz="32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Faulty push connects lead to leaks</a:t>
            </a:r>
          </a:p>
          <a:p>
            <a:pPr marL="457200" indent="-457200">
              <a:buSzPct val="100000"/>
              <a:buFont typeface="Arial"/>
              <a:buChar char="•"/>
            </a:pPr>
            <a:r>
              <a:rPr lang="en-US" sz="32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Compression fitting failure</a:t>
            </a:r>
          </a:p>
          <a:p>
            <a:pPr marL="1257300" lvl="2" indent="-457200">
              <a:buSzPct val="100000"/>
              <a:buFont typeface="Arial"/>
              <a:buChar char="•"/>
            </a:pPr>
            <a:r>
              <a:rPr lang="en-US" sz="32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Resulted in reworking of sand filter</a:t>
            </a:r>
            <a:endParaRPr lang="en-US" sz="3200" dirty="0" smtClean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457200" indent="-457200">
              <a:buSzPct val="100000"/>
              <a:buFont typeface="Arial"/>
              <a:buChar char="•"/>
            </a:pPr>
            <a:endParaRPr lang="en-US" sz="3200" dirty="0" smtClean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8584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02008E"/>
                </a:solidFill>
                <a:latin typeface="Calibri"/>
                <a:cs typeface="Calibri"/>
              </a:rPr>
              <a:t>Process Controller</a:t>
            </a:r>
            <a:endParaRPr lang="en-US" sz="4000" dirty="0"/>
          </a:p>
        </p:txBody>
      </p:sp>
      <p:sp>
        <p:nvSpPr>
          <p:cNvPr id="5" name="Shape 76"/>
          <p:cNvSpPr txBox="1">
            <a:spLocks noGrp="1"/>
          </p:cNvSpPr>
          <p:nvPr>
            <p:ph type="body" idx="1"/>
          </p:nvPr>
        </p:nvSpPr>
        <p:spPr>
          <a:xfrm>
            <a:off x="457200" y="1698625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indent="-457200">
              <a:buSzPct val="100000"/>
              <a:buFont typeface="Arial"/>
              <a:buChar char="•"/>
            </a:pPr>
            <a:r>
              <a:rPr lang="en-US" sz="32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Raw Water Pump </a:t>
            </a:r>
            <a:r>
              <a:rPr lang="en-US" sz="3200" b="1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34.5 rpm</a:t>
            </a:r>
          </a:p>
          <a:p>
            <a:pPr marL="1257300" lvl="2" indent="-457200">
              <a:buSzPct val="100000"/>
              <a:buFont typeface="Arial"/>
              <a:buChar char="•"/>
            </a:pPr>
            <a:r>
              <a:rPr lang="en-US" sz="28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Raw Water Pump Flow Rate (131 mL/min)</a:t>
            </a:r>
          </a:p>
          <a:p>
            <a:pPr marL="1257300" lvl="2" indent="-457200">
              <a:buSzPct val="100000"/>
              <a:buFont typeface="Arial"/>
              <a:buChar char="•"/>
            </a:pPr>
            <a:endParaRPr lang="en-US" sz="32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457200" indent="-457200">
              <a:buSzPct val="100000"/>
              <a:buFont typeface="Arial"/>
              <a:buChar char="•"/>
            </a:pPr>
            <a:r>
              <a:rPr lang="en-US" sz="32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Coagulant Pump </a:t>
            </a:r>
            <a:r>
              <a:rPr lang="en-US" sz="3200" b="1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89.8 </a:t>
            </a:r>
            <a:r>
              <a:rPr lang="en-US" sz="3200" b="1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Wingdings"/>
              </a:rPr>
              <a:t> 94.1 rpm</a:t>
            </a:r>
            <a:endParaRPr lang="en-US" sz="3200" b="1" dirty="0" smtClean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1257300" lvl="2" indent="-457200">
              <a:buSzPct val="100000"/>
              <a:buFont typeface="Arial"/>
              <a:buChar char="•"/>
            </a:pPr>
            <a:r>
              <a:rPr lang="en-US" sz="28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Plant Flow (131 mL/min)</a:t>
            </a:r>
          </a:p>
          <a:p>
            <a:pPr marL="1257300" lvl="2" indent="-457200">
              <a:buSzPct val="100000"/>
              <a:buFont typeface="Arial"/>
              <a:buChar char="•"/>
            </a:pPr>
            <a:r>
              <a:rPr lang="en-US" sz="28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Stock Concentration (69.4 mg/L)</a:t>
            </a:r>
          </a:p>
          <a:p>
            <a:pPr marL="1257300" lvl="2" indent="-457200">
              <a:buSzPct val="100000"/>
              <a:buFont typeface="Arial"/>
              <a:buChar char="•"/>
            </a:pPr>
            <a:r>
              <a:rPr lang="en-US" sz="2800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Desired Dose (10 mg/L)</a:t>
            </a:r>
          </a:p>
          <a:p>
            <a:pPr marL="1257300" lvl="2" indent="-457200">
              <a:buSzPct val="100000"/>
              <a:buFont typeface="Arial"/>
              <a:buChar char="•"/>
            </a:pPr>
            <a:endParaRPr lang="en-US" sz="2800" b="1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800100" lvl="2" indent="0">
              <a:buSzPct val="100000"/>
              <a:buNone/>
            </a:pPr>
            <a:r>
              <a:rPr lang="en-US" sz="2800" b="1" dirty="0" smtClean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Target Velocity 1.009 mm/sec</a:t>
            </a:r>
          </a:p>
          <a:p>
            <a:pPr marL="1257300" lvl="2" indent="-457200">
              <a:buSzPct val="100000"/>
              <a:buFont typeface="Arial"/>
              <a:buChar char="•"/>
            </a:pPr>
            <a:endParaRPr lang="en-US" sz="28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800100" lvl="2" indent="0">
              <a:buSzPct val="100000"/>
              <a:buNone/>
            </a:pPr>
            <a:endParaRPr lang="en-US" sz="28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162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z="4000" b="1" dirty="0" smtClean="0">
                <a:solidFill>
                  <a:srgbClr val="02008E"/>
                </a:solidFill>
                <a:latin typeface="Calibri"/>
                <a:cs typeface="Calibri"/>
              </a:rPr>
              <a:t>Calibration Curve</a:t>
            </a:r>
            <a:endParaRPr lang="en-US" sz="4000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208944"/>
              </p:ext>
            </p:extLst>
          </p:nvPr>
        </p:nvGraphicFramePr>
        <p:xfrm>
          <a:off x="1354137" y="1971675"/>
          <a:ext cx="6757988" cy="3879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26715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rgbClr val="02008E"/>
                </a:solidFill>
                <a:latin typeface="Calibri"/>
                <a:cs typeface="Calibri"/>
              </a:rPr>
              <a:t>First Removal Run</a:t>
            </a:r>
            <a:endParaRPr lang="en-US" sz="4000" dirty="0"/>
          </a:p>
        </p:txBody>
      </p:sp>
      <p:sp>
        <p:nvSpPr>
          <p:cNvPr id="6" name="Rectangle 5"/>
          <p:cNvSpPr/>
          <p:nvPr/>
        </p:nvSpPr>
        <p:spPr>
          <a:xfrm>
            <a:off x="533399" y="1704310"/>
            <a:ext cx="818197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SzPct val="100000"/>
              <a:buFont typeface="Arial"/>
              <a:buChar char="•"/>
            </a:pPr>
            <a:r>
              <a:rPr lang="en-US" sz="2600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Though we were only able to run the system once, we had a </a:t>
            </a:r>
            <a:r>
              <a:rPr lang="en-US" sz="2600" b="1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40% fluoride removal rate.</a:t>
            </a:r>
            <a:endParaRPr lang="en-US" sz="26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4518002"/>
              </p:ext>
            </p:extLst>
          </p:nvPr>
        </p:nvGraphicFramePr>
        <p:xfrm>
          <a:off x="533399" y="3214853"/>
          <a:ext cx="8314765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Microsoft Excel Binary Worksheet" r:id="rId3" imgW="4711700" imgH="1079500" progId="Excel.SheetBinaryMacroEnabled.12">
                  <p:embed/>
                </p:oleObj>
              </mc:Choice>
              <mc:Fallback>
                <p:oleObj name="Microsoft Excel Binary Worksheet" r:id="rId3" imgW="4711700" imgH="1079500" progId="Excel.SheetBinaryMacroEnabled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3399" y="3214853"/>
                        <a:ext cx="8314765" cy="190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36097268"/>
      </p:ext>
    </p:extLst>
  </p:cSld>
  <p:clrMapOvr>
    <a:masterClrMapping/>
  </p:clrMapOvr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245</Words>
  <Application>Microsoft Macintosh PowerPoint</Application>
  <PresentationFormat>On-screen Show (4:3)</PresentationFormat>
  <Paragraphs>66</Paragraphs>
  <Slides>13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AguaClara English</vt:lpstr>
      <vt:lpstr>Microsoft Excel Binary Worksheet</vt:lpstr>
      <vt:lpstr>Fluoride Subteam Spring 2015</vt:lpstr>
      <vt:lpstr>Why Fluoride?</vt:lpstr>
      <vt:lpstr>The Set Up</vt:lpstr>
      <vt:lpstr>The Set Up</vt:lpstr>
      <vt:lpstr>Our ProCoDa Struggle</vt:lpstr>
      <vt:lpstr>Other Issues We Faced</vt:lpstr>
      <vt:lpstr>Process Controller</vt:lpstr>
      <vt:lpstr>Calibration Curve</vt:lpstr>
      <vt:lpstr>First Removal Run</vt:lpstr>
      <vt:lpstr>Faults</vt:lpstr>
      <vt:lpstr>Future Work</vt:lpstr>
      <vt:lpstr>Thanks to everyone who helped this budding team this semester!   Especially Paul, Casey and Monroe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Fluoride Subteam Spring 2015</dc:title>
  <cp:lastModifiedBy>Pooja Desai</cp:lastModifiedBy>
  <cp:revision>13</cp:revision>
  <dcterms:modified xsi:type="dcterms:W3CDTF">2015-05-15T03:27:53Z</dcterms:modified>
</cp:coreProperties>
</file>