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embeddedFontLst>
    <p:embeddedFont>
      <p:font typeface="Proxima Nova"/>
      <p:regular r:id="rId21"/>
      <p:bold r:id="rId22"/>
      <p:italic r:id="rId23"/>
      <p:boldItalic r:id="rId24"/>
    </p:embeddedFont>
    <p:embeddedFont>
      <p:font typeface="Droid Sans"/>
      <p:regular r:id="rId25"/>
      <p:bold r:id="rId26"/>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095246A8-121B-4ED7-A30B-215A4B3CD05D}">
  <a:tblStyle styleId="{095246A8-121B-4ED7-A30B-215A4B3CD05D}" styleName="Table_0"/>
  <a:tblStyle styleId="{B3A149C7-C4B3-427B-AA6A-DD1A59D965C8}" styleName="Table_1">
    <a:wholeTbl>
      <a:tcStyle>
        <a:tcBdr>
          <a:left>
            <a:ln cap="flat" cmpd="sng" w="9525">
              <a:solidFill>
                <a:srgbClr val="000000"/>
              </a:solidFill>
              <a:prstDash val="solid"/>
              <a:round/>
              <a:headEnd len="med" w="med" type="none"/>
              <a:tailEnd len="med" w="med" type="none"/>
            </a:ln>
          </a:left>
          <a:right>
            <a:ln cap="flat" cmpd="sng" w="9525">
              <a:solidFill>
                <a:srgbClr val="000000"/>
              </a:solidFill>
              <a:prstDash val="solid"/>
              <a:round/>
              <a:headEnd len="med" w="med" type="none"/>
              <a:tailEnd len="med" w="med" type="none"/>
            </a:ln>
          </a:right>
          <a:top>
            <a:ln cap="flat" cmpd="sng" w="9525">
              <a:solidFill>
                <a:srgbClr val="000000"/>
              </a:solidFill>
              <a:prstDash val="solid"/>
              <a:round/>
              <a:headEnd len="med" w="med" type="none"/>
              <a:tailEnd len="med" w="med" type="none"/>
            </a:ln>
          </a:top>
          <a:bottom>
            <a:ln cap="flat" cmpd="sng" w="9525">
              <a:solidFill>
                <a:srgbClr val="000000"/>
              </a:solidFill>
              <a:prstDash val="solid"/>
              <a:round/>
              <a:headEnd len="med" w="med" type="none"/>
              <a:tailEnd len="med" w="med" type="none"/>
            </a:ln>
          </a:bottom>
          <a:insideH>
            <a:ln cap="flat" cmpd="sng" w="9525">
              <a:solidFill>
                <a:srgbClr val="000000"/>
              </a:solidFill>
              <a:prstDash val="solid"/>
              <a:round/>
              <a:headEnd len="med" w="med" type="none"/>
              <a:tailEnd len="med" w="med" type="none"/>
            </a:ln>
          </a:insideH>
          <a:insideV>
            <a:ln cap="flat" cmpd="sng" w="9525">
              <a:solidFill>
                <a:srgbClr val="000000"/>
              </a:solidFill>
              <a:prstDash val="solid"/>
              <a:round/>
              <a:headEnd len="med" w="med" type="none"/>
              <a:tailEnd len="med" w="med" type="none"/>
            </a:ln>
          </a:insideV>
        </a:tcBdr>
      </a:tcStyle>
    </a:wholeTbl>
  </a:tblStyle>
  <a:tblStyle styleId="{3D0243DA-A6DF-40EE-A629-A717DC80EDDF}" styleName="Table_2">
    <a:wholeTbl>
      <a:tcStyle>
        <a:tcBdr>
          <a:left>
            <a:ln cap="flat" cmpd="sng" w="12700">
              <a:solidFill>
                <a:srgbClr val="000000"/>
              </a:solidFill>
              <a:prstDash val="solid"/>
              <a:round/>
              <a:headEnd len="med" w="med" type="none"/>
              <a:tailEnd len="med" w="med" type="none"/>
            </a:ln>
          </a:left>
          <a:right>
            <a:ln cap="flat" cmpd="sng" w="12700">
              <a:solidFill>
                <a:srgbClr val="000000"/>
              </a:solidFill>
              <a:prstDash val="solid"/>
              <a:round/>
              <a:headEnd len="med" w="med" type="none"/>
              <a:tailEnd len="med" w="med" type="none"/>
            </a:ln>
          </a:right>
          <a:top>
            <a:ln cap="flat" cmpd="sng" w="12700">
              <a:solidFill>
                <a:srgbClr val="000000"/>
              </a:solidFill>
              <a:prstDash val="solid"/>
              <a:round/>
              <a:headEnd len="med" w="med" type="none"/>
              <a:tailEnd len="med" w="med" type="none"/>
            </a:ln>
          </a:top>
          <a:bottom>
            <a:ln cap="flat" cmpd="sng" w="12700">
              <a:solidFill>
                <a:srgbClr val="000000"/>
              </a:solidFill>
              <a:prstDash val="solid"/>
              <a:round/>
              <a:headEnd len="med" w="med" type="none"/>
              <a:tailEnd len="med" w="med" type="none"/>
            </a:ln>
          </a:bottom>
          <a:insideH>
            <a:ln cap="flat" cmpd="sng" w="12700">
              <a:solidFill>
                <a:srgbClr val="000000"/>
              </a:solidFill>
              <a:prstDash val="solid"/>
              <a:round/>
              <a:headEnd len="med" w="med" type="none"/>
              <a:tailEnd len="med" w="med" type="none"/>
            </a:ln>
          </a:insideH>
          <a:insideV>
            <a:ln cap="flat" cmpd="sng" w="12700">
              <a:solidFill>
                <a:srgbClr val="000000"/>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roximaNova-bold.fntdata"/><Relationship Id="rId21" Type="http://schemas.openxmlformats.org/officeDocument/2006/relationships/font" Target="fonts/ProximaNova-regular.fntdata"/><Relationship Id="rId24" Type="http://schemas.openxmlformats.org/officeDocument/2006/relationships/font" Target="fonts/ProximaNova-boldItalic.fntdata"/><Relationship Id="rId23" Type="http://schemas.openxmlformats.org/officeDocument/2006/relationships/font" Target="fonts/ProximaNova-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DroidSans-bold.fntdata"/><Relationship Id="rId25" Type="http://schemas.openxmlformats.org/officeDocument/2006/relationships/font" Target="fonts/DroidSans-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 name="Shape 6"/>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7" name="Shape 7"/>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9" name="Shape 6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70" name="Shape 70"/>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8" name="Shape 13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39" name="Shape 139"/>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46" name="Shape 1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47" name="Shape 147"/>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rtl="0">
              <a:spcBef>
                <a:spcPts val="0"/>
              </a:spcBef>
              <a:buNone/>
            </a:pPr>
            <a:fld id="{00000000-1234-1234-1234-123412341234}" type="slidenum">
              <a:rPr lang="es-HN"/>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55" name="Shape 15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156" name="Shape 156"/>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rt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62" name="Shape 16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63" name="Shape 163"/>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70" name="Shape 17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71" name="Shape 171"/>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77" name="Shape 1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 name="Shape 74"/>
        <p:cNvGrpSpPr/>
        <p:nvPr/>
      </p:nvGrpSpPr>
      <p:grpSpPr>
        <a:xfrm>
          <a:off x="0" y="0"/>
          <a:ext cx="0" cy="0"/>
          <a:chOff x="0" y="0"/>
          <a:chExt cx="0" cy="0"/>
        </a:xfrm>
      </p:grpSpPr>
      <p:sp>
        <p:nvSpPr>
          <p:cNvPr id="75" name="Shape 7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s-HN" sz="2800">
                <a:solidFill>
                  <a:schemeClr val="dk1"/>
                </a:solidFill>
                <a:latin typeface="Calibri"/>
                <a:ea typeface="Calibri"/>
                <a:cs typeface="Calibri"/>
                <a:sym typeface="Calibri"/>
              </a:rPr>
              <a:t>sand filter - PVC column filled with sand</a:t>
            </a:r>
          </a:p>
          <a:p>
            <a:pPr indent="0" lvl="0" marL="0" rtl="0">
              <a:spcBef>
                <a:spcPts val="0"/>
              </a:spcBef>
              <a:buNone/>
            </a:pPr>
            <a:r>
              <a:rPr lang="es-HN" sz="2800">
                <a:solidFill>
                  <a:schemeClr val="dk1"/>
                </a:solidFill>
                <a:latin typeface="Calibri"/>
                <a:ea typeface="Calibri"/>
                <a:cs typeface="Calibri"/>
                <a:sym typeface="Calibri"/>
              </a:rPr>
              <a:t>raw water - Water mixed with Sodium Fluoride</a:t>
            </a:r>
          </a:p>
          <a:p>
            <a:pPr indent="-165100" lvl="0" marL="342900" rtl="0">
              <a:spcBef>
                <a:spcPts val="0"/>
              </a:spcBef>
              <a:buClr>
                <a:schemeClr val="dk1"/>
              </a:buClr>
              <a:buFont typeface="Noto Symbol"/>
              <a:buNone/>
            </a:pPr>
            <a:r>
              <a:t/>
            </a:r>
            <a:endParaRPr sz="2800">
              <a:solidFill>
                <a:schemeClr val="dk1"/>
              </a:solidFill>
              <a:latin typeface="Calibri"/>
              <a:ea typeface="Calibri"/>
              <a:cs typeface="Calibri"/>
              <a:sym typeface="Calibri"/>
            </a:endParaRPr>
          </a:p>
          <a:p>
            <a:pPr>
              <a:spcBef>
                <a:spcPts val="0"/>
              </a:spcBef>
              <a:buNone/>
            </a:pPr>
            <a:r>
              <a:t/>
            </a:r>
            <a:endParaRPr/>
          </a:p>
        </p:txBody>
      </p:sp>
      <p:sp>
        <p:nvSpPr>
          <p:cNvPr id="76" name="Shape 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s-HN" sz="1000"/>
              <a:t>Coagulant and raw water are pumped through tubes using ProCoDA to regulate them. The two tubes then combine and and rapidly mix through flexible tube wrapped around a wider tube. Then it goes through the sand filter and out the output stream where it can be measured for pH</a:t>
            </a:r>
          </a:p>
        </p:txBody>
      </p:sp>
      <p:sp>
        <p:nvSpPr>
          <p:cNvPr id="86" name="Shape 86"/>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s-HN"/>
              <a:t>We ran the system with water to check if there were any problems. </a:t>
            </a:r>
          </a:p>
          <a:p>
            <a:pPr rtl="0">
              <a:spcBef>
                <a:spcPts val="0"/>
              </a:spcBef>
              <a:buNone/>
            </a:pPr>
            <a:r>
              <a:rPr lang="es-HN"/>
              <a:t>	There were a bunch of leaks caused by the push-to-connects not being pushed in all the way - but was easy to fix</a:t>
            </a:r>
          </a:p>
          <a:p>
            <a:pPr rtl="0">
              <a:spcBef>
                <a:spcPts val="0"/>
              </a:spcBef>
              <a:buNone/>
            </a:pPr>
            <a:r>
              <a:rPr lang="es-HN"/>
              <a:t>we ran the system with the fluoride and was having trouble initially pumping water to the sand filter - solved by finding an air leakage in the system</a:t>
            </a:r>
          </a:p>
          <a:p>
            <a:pPr lvl="0" rtl="0">
              <a:spcBef>
                <a:spcPts val="0"/>
              </a:spcBef>
              <a:buNone/>
            </a:pPr>
            <a:r>
              <a:rPr lang="es-HN"/>
              <a:t>major system is we blew up the sand filter. We were pumping water in but there was no exit because the valves were closed so the top blew off and the mesh may have broke- still have to address it</a:t>
            </a:r>
          </a:p>
        </p:txBody>
      </p:sp>
      <p:sp>
        <p:nvSpPr>
          <p:cNvPr id="98" name="Shape 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7" name="Shape 10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08" name="Shape 108"/>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14" name="Shape 114"/>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s-HN"/>
              <a:t>We diluted a starting concentration of fluoride ion at 1000 ppm. We then diluted it to 50 mg/L and used CV=CV to calculate all the concentrations we needed for standards. Then we simply put in that amount of fluoride ion and added water to make 100 mL standard bottles for multiple concentrations.</a:t>
            </a:r>
          </a:p>
          <a:p>
            <a:pPr rtl="0">
              <a:spcBef>
                <a:spcPts val="0"/>
              </a:spcBef>
              <a:buNone/>
            </a:pPr>
            <a:r>
              <a:rPr lang="es-HN"/>
              <a:t>Cons of each type of dilution</a:t>
            </a:r>
          </a:p>
          <a:p>
            <a:pPr indent="-139700" lvl="0" marL="342900" rtl="0">
              <a:spcBef>
                <a:spcPts val="640"/>
              </a:spcBef>
              <a:buClr>
                <a:schemeClr val="dk1"/>
              </a:buClr>
              <a:buSzPct val="78571"/>
              <a:buFont typeface="Arial"/>
              <a:buNone/>
            </a:pPr>
            <a:r>
              <a:rPr lang="es-HN">
                <a:solidFill>
                  <a:schemeClr val="dk1"/>
                </a:solidFill>
              </a:rPr>
              <a:t>one dilution - small amount of stock concentration added to containers</a:t>
            </a:r>
          </a:p>
          <a:p>
            <a:pPr indent="-139700" lvl="0" marL="342900" rtl="0">
              <a:spcBef>
                <a:spcPts val="640"/>
              </a:spcBef>
              <a:buClr>
                <a:schemeClr val="dk1"/>
              </a:buClr>
              <a:buSzPct val="78571"/>
              <a:buFont typeface="Arial"/>
              <a:buNone/>
            </a:pPr>
            <a:r>
              <a:rPr lang="es-HN">
                <a:solidFill>
                  <a:schemeClr val="dk1"/>
                </a:solidFill>
              </a:rPr>
              <a:t>serial - possible errors for each dilution</a:t>
            </a:r>
          </a:p>
          <a:p>
            <a:pPr rtl="0">
              <a:spcBef>
                <a:spcPts val="0"/>
              </a:spcBef>
              <a:buNone/>
            </a:pPr>
            <a:r>
              <a:t/>
            </a:r>
            <a:endParaRPr/>
          </a:p>
          <a:p>
            <a:pPr>
              <a:spcBef>
                <a:spcPts val="0"/>
              </a:spcBef>
              <a:buNone/>
            </a:pPr>
            <a:r>
              <a:t/>
            </a:r>
            <a:endParaRPr/>
          </a:p>
        </p:txBody>
      </p:sp>
      <p:sp>
        <p:nvSpPr>
          <p:cNvPr id="115" name="Shape 115"/>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21" name="Shape 12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22" name="Shape 122"/>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30" name="Shape 13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
        <p:nvSpPr>
          <p:cNvPr id="131" name="Shape 131"/>
          <p:cNvSpPr txBox="1"/>
          <p:nvPr>
            <p:ph idx="12" type="sldNum"/>
          </p:nvPr>
        </p:nvSpPr>
        <p:spPr>
          <a:xfrm>
            <a:off x="3884612" y="8685213"/>
            <a:ext cx="2971799"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s-HN"/>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5.jpg"/><Relationship Id="rId3" Type="http://schemas.openxmlformats.org/officeDocument/2006/relationships/image" Target="../media/image02.jpg"/><Relationship Id="rId4" Type="http://schemas.openxmlformats.org/officeDocument/2006/relationships/image" Target="../media/image01.jpg"/><Relationship Id="rId5" Type="http://schemas.openxmlformats.org/officeDocument/2006/relationships/image" Target="../media/image03.jpg"/><Relationship Id="rId6" Type="http://schemas.openxmlformats.org/officeDocument/2006/relationships/image" Target="../media/image0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1" name="Shape 21"/>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22" name="Shape 22"/>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23" name="Shape 2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24" name="Shape 24"/>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marL="0" marR="0" rtl="0" algn="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25" name="Shape 25"/>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x="0" y="0"/>
          <a:ext cx="0" cy="0"/>
          <a:chOff x="0" y="0"/>
          <a:chExt cx="0" cy="0"/>
        </a:xfrm>
      </p:grpSpPr>
      <p:sp>
        <p:nvSpPr>
          <p:cNvPr id="28" name="Shape 2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29" name="Shape 2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0" name="Shape 3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1" name="Shape 3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
        <p:nvSpPr>
          <p:cNvPr id="32" name="Shape 32"/>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a:lvl1pPr>
            <a:lvl2pPr indent="-107950" marL="742950" rtl="0" algn="l">
              <a:spcBef>
                <a:spcPts val="560"/>
              </a:spcBef>
              <a:spcAft>
                <a:spcPts val="0"/>
              </a:spcAft>
              <a:buClr>
                <a:schemeClr val="dk1"/>
              </a:buClr>
              <a:buFont typeface="Noto Symbol"/>
              <a:buChar char="➢"/>
              <a:defRPr/>
            </a:lvl2pPr>
            <a:lvl3pPr indent="-76200" marL="1143000" rtl="0" algn="l">
              <a:spcBef>
                <a:spcPts val="480"/>
              </a:spcBef>
              <a:spcAft>
                <a:spcPts val="0"/>
              </a:spcAft>
              <a:buClr>
                <a:schemeClr val="dk1"/>
              </a:buClr>
              <a:buFont typeface="Noto Symbol"/>
              <a:buChar char="➢"/>
              <a:defRPr/>
            </a:lvl3pPr>
            <a:lvl4pPr indent="-101600" marL="1600200" rtl="0" algn="l">
              <a:spcBef>
                <a:spcPts val="400"/>
              </a:spcBef>
              <a:spcAft>
                <a:spcPts val="0"/>
              </a:spcAft>
              <a:buClr>
                <a:schemeClr val="dk1"/>
              </a:buClr>
              <a:buFont typeface="Noto Symbol"/>
              <a:buChar char="➢"/>
              <a:defRPr/>
            </a:lvl4pPr>
            <a:lvl5pPr indent="-101600" marL="2057400" rtl="0" algn="l">
              <a:spcBef>
                <a:spcPts val="400"/>
              </a:spcBef>
              <a:spcAft>
                <a:spcPts val="0"/>
              </a:spcAft>
              <a:buClr>
                <a:schemeClr val="dk1"/>
              </a:buClr>
              <a:buFont typeface="Noto Symbol"/>
              <a:buChar char="➢"/>
              <a:defRPr/>
            </a:lvl5pPr>
            <a:lvl6pPr indent="-101600" marL="2514600" rtl="0" algn="l">
              <a:spcBef>
                <a:spcPts val="400"/>
              </a:spcBef>
              <a:spcAft>
                <a:spcPts val="0"/>
              </a:spcAft>
              <a:buClr>
                <a:schemeClr val="dk1"/>
              </a:buClr>
              <a:buFont typeface="Noto Symbol"/>
              <a:buChar char="➢"/>
              <a:defRPr/>
            </a:lvl6pPr>
            <a:lvl7pPr indent="-101600" marL="2971800" rtl="0" algn="l">
              <a:spcBef>
                <a:spcPts val="400"/>
              </a:spcBef>
              <a:spcAft>
                <a:spcPts val="0"/>
              </a:spcAft>
              <a:buClr>
                <a:schemeClr val="dk1"/>
              </a:buClr>
              <a:buFont typeface="Noto Symbol"/>
              <a:buChar char="➢"/>
              <a:defRPr/>
            </a:lvl7pPr>
            <a:lvl8pPr indent="-101600" marL="3429000" rtl="0" algn="l">
              <a:spcBef>
                <a:spcPts val="400"/>
              </a:spcBef>
              <a:spcAft>
                <a:spcPts val="0"/>
              </a:spcAft>
              <a:buClr>
                <a:schemeClr val="dk1"/>
              </a:buClr>
              <a:buFont typeface="Noto Symbol"/>
              <a:buChar char="➢"/>
              <a:defRPr/>
            </a:lvl8pPr>
            <a:lvl9pPr indent="-101600" marL="3886200" rtl="0" algn="l">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 name="Shape 37"/>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8" name="Shape 38"/>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39" name="Shape 39"/>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40" name="Shape 40"/>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1" name="Shape 41"/>
        <p:cNvGrpSpPr/>
        <p:nvPr/>
      </p:nvGrpSpPr>
      <p:grpSpPr>
        <a:xfrm>
          <a:off x="0" y="0"/>
          <a:ext cx="0" cy="0"/>
          <a:chOff x="0" y="0"/>
          <a:chExt cx="0" cy="0"/>
        </a:xfrm>
      </p:grpSpPr>
      <p:sp>
        <p:nvSpPr>
          <p:cNvPr id="42" name="Shape 42"/>
          <p:cNvSpPr txBox="1"/>
          <p:nvPr>
            <p:ph type="title"/>
          </p:nvPr>
        </p:nvSpPr>
        <p:spPr>
          <a:xfrm>
            <a:off x="2667000" y="228600"/>
            <a:ext cx="6248399"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43" name="Shape 4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4" name="Shape 4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45" name="Shape 45"/>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46" name="Shape 4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47" name="Shape 47"/>
        <p:cNvGrpSpPr/>
        <p:nvPr/>
      </p:nvGrpSpPr>
      <p:grpSpPr>
        <a:xfrm>
          <a:off x="0" y="0"/>
          <a:ext cx="0" cy="0"/>
          <a:chOff x="0" y="0"/>
          <a:chExt cx="0" cy="0"/>
        </a:xfrm>
      </p:grpSpPr>
      <p:sp>
        <p:nvSpPr>
          <p:cNvPr id="48" name="Shape 4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49" name="Shape 4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0" name="Shape 5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1" name="Shape 5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2" name="Shape 52"/>
        <p:cNvGrpSpPr/>
        <p:nvPr/>
      </p:nvGrpSpPr>
      <p:grpSpPr>
        <a:xfrm>
          <a:off x="0" y="0"/>
          <a:ext cx="0" cy="0"/>
          <a:chOff x="0" y="0"/>
          <a:chExt cx="0" cy="0"/>
        </a:xfrm>
      </p:grpSpPr>
      <p:sp>
        <p:nvSpPr>
          <p:cNvPr id="53" name="Shape 53"/>
          <p:cNvSpPr txBox="1"/>
          <p:nvPr>
            <p:ph type="title"/>
          </p:nvPr>
        </p:nvSpPr>
        <p:spPr>
          <a:xfrm>
            <a:off x="2819400" y="274637"/>
            <a:ext cx="58674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4" name="Shape 54"/>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55" name="Shape 55"/>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6" name="Shape 56"/>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57" name="Shape 57"/>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8" name="Shape 5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59" name="Shape 5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0" name="Shape 60"/>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1" name="Shape 6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x="0" y="0"/>
          <a:ext cx="0" cy="0"/>
          <a:chOff x="0" y="0"/>
          <a:chExt cx="0" cy="0"/>
        </a:xfrm>
      </p:grpSpPr>
      <p:sp>
        <p:nvSpPr>
          <p:cNvPr id="63" name="Shape 6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4" name="Shape 6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65" name="Shape 65"/>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6" name="Shape 6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10" name="Shape 10"/>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11" name="Shape 1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2" name="Shape 1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3" name="Shape 13"/>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cxnSp>
        <p:nvCxnSpPr>
          <p:cNvPr id="14" name="Shape 14"/>
          <p:cNvCxnSpPr/>
          <p:nvPr/>
        </p:nvCxnSpPr>
        <p:spPr>
          <a:xfrm>
            <a:off x="0" y="1447800"/>
            <a:ext cx="9144000" cy="0"/>
          </a:xfrm>
          <a:prstGeom prst="straightConnector1">
            <a:avLst/>
          </a:prstGeom>
          <a:noFill/>
          <a:ln cap="flat" cmpd="sng" w="76200">
            <a:solidFill>
              <a:schemeClr val="accent1"/>
            </a:solidFill>
            <a:prstDash val="solid"/>
            <a:round/>
            <a:headEnd len="med" w="med" type="none"/>
            <a:tailEnd len="med" w="med" type="none"/>
          </a:ln>
        </p:spPr>
      </p:cxnSp>
      <p:pic>
        <p:nvPicPr>
          <p:cNvPr id="15" name="Shape 15"/>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07.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www.tandfonline.com/author/Malhbtra%2C+S" TargetMode="External"/><Relationship Id="rId4" Type="http://schemas.openxmlformats.org/officeDocument/2006/relationships/hyperlink" Target="http://www.tandfonline.com/author/Kulkarni%2C+D" TargetMode="External"/><Relationship Id="rId10" Type="http://schemas.openxmlformats.org/officeDocument/2006/relationships/hyperlink" Target="http://www.tandfonline.com/author/Sanguinetti%2C+G" TargetMode="External"/><Relationship Id="rId9" Type="http://schemas.openxmlformats.org/officeDocument/2006/relationships/hyperlink" Target="http://www.tandfonline.com/author/Vidoni%2C+R+M" TargetMode="External"/><Relationship Id="rId5" Type="http://schemas.openxmlformats.org/officeDocument/2006/relationships/hyperlink" Target="http://www.tandfonline.com/author/Pande%2C+S+P" TargetMode="External"/><Relationship Id="rId6" Type="http://schemas.openxmlformats.org/officeDocument/2006/relationships/hyperlink" Target="http://www.tandfonline.com/author/Ingallinella%2C+A+M" TargetMode="External"/><Relationship Id="rId7" Type="http://schemas.openxmlformats.org/officeDocument/2006/relationships/hyperlink" Target="http://www.tandfonline.com/author/Pacini%2C+V+A" TargetMode="External"/><Relationship Id="rId8" Type="http://schemas.openxmlformats.org/officeDocument/2006/relationships/hyperlink" Target="http://www.tandfonline.com/author/Fern%C3%A1ndez%2C+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4.jpg"/><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8.jpg"/><Relationship Id="rId4" Type="http://schemas.openxmlformats.org/officeDocument/2006/relationships/image" Target="../media/image09.jpg"/><Relationship Id="rId5"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0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idx="1" type="subTitle"/>
          </p:nvPr>
        </p:nvSpPr>
        <p:spPr>
          <a:xfrm>
            <a:off x="5304000" y="6088825"/>
            <a:ext cx="3839999" cy="527999"/>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dk1"/>
              </a:buClr>
              <a:buSzPct val="25000"/>
              <a:buFont typeface="Noto Symbol"/>
              <a:buNone/>
            </a:pPr>
            <a:r>
              <a:rPr b="0" baseline="0" i="0" lang="es-HN" sz="2800" u="none" cap="none" strike="noStrike">
                <a:solidFill>
                  <a:srgbClr val="FFFFFF"/>
                </a:solidFill>
                <a:latin typeface="Calibri"/>
                <a:ea typeface="Calibri"/>
                <a:cs typeface="Calibri"/>
                <a:sym typeface="Calibri"/>
              </a:rPr>
              <a:t> </a:t>
            </a:r>
            <a:r>
              <a:rPr b="0" baseline="0" i="0" lang="es-HN" sz="1600" u="none" cap="none" strike="noStrike">
                <a:solidFill>
                  <a:srgbClr val="FFFFFF"/>
                </a:solidFill>
                <a:latin typeface="Calibri"/>
                <a:ea typeface="Calibri"/>
                <a:cs typeface="Calibri"/>
                <a:sym typeface="Calibri"/>
              </a:rPr>
              <a:t>Katie Dao, Pooja Desai and Auggie Longo</a:t>
            </a:r>
          </a:p>
        </p:txBody>
      </p:sp>
      <p:sp>
        <p:nvSpPr>
          <p:cNvPr id="73" name="Shape 73"/>
          <p:cNvSpPr txBox="1"/>
          <p:nvPr>
            <p:ph type="ctrTitle"/>
          </p:nvPr>
        </p:nvSpPr>
        <p:spPr>
          <a:xfrm>
            <a:off x="1371600" y="1135825"/>
            <a:ext cx="7772400" cy="1470000"/>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baseline="0" i="0" lang="es-HN" sz="6000" u="none" cap="none" strike="noStrike">
                <a:solidFill>
                  <a:schemeClr val="dk2"/>
                </a:solidFill>
                <a:latin typeface="Calibri"/>
                <a:ea typeface="Calibri"/>
                <a:cs typeface="Calibri"/>
                <a:sym typeface="Calibri"/>
              </a:rPr>
              <a:t>Fluoride Filter</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x="0" y="0"/>
          <a:ext cx="0" cy="0"/>
          <a:chOff x="0" y="0"/>
          <a:chExt cx="0" cy="0"/>
        </a:xfrm>
      </p:grpSpPr>
      <p:sp>
        <p:nvSpPr>
          <p:cNvPr id="141" name="Shape 141"/>
          <p:cNvSpPr txBox="1"/>
          <p:nvPr>
            <p:ph type="title"/>
          </p:nvPr>
        </p:nvSpPr>
        <p:spPr>
          <a:xfrm>
            <a:off x="2819400" y="143575"/>
            <a:ext cx="6096000" cy="1143000"/>
          </a:xfrm>
          <a:prstGeom prst="rect">
            <a:avLst/>
          </a:prstGeom>
        </p:spPr>
        <p:txBody>
          <a:bodyPr anchorCtr="0" anchor="ctr" bIns="91425" lIns="91425" rIns="91425" tIns="91425">
            <a:noAutofit/>
          </a:bodyPr>
          <a:lstStyle/>
          <a:p>
            <a:pPr lvl="0" rtl="0">
              <a:spcBef>
                <a:spcPts val="0"/>
              </a:spcBef>
              <a:buNone/>
            </a:pPr>
            <a:r>
              <a:rPr b="1" lang="es-HN" sz="4400">
                <a:solidFill>
                  <a:schemeClr val="dk2"/>
                </a:solidFill>
                <a:latin typeface="Proxima Nova"/>
                <a:ea typeface="Proxima Nova"/>
                <a:cs typeface="Proxima Nova"/>
                <a:sym typeface="Proxima Nova"/>
              </a:rPr>
              <a:t>40mg/L PACl</a:t>
            </a:r>
          </a:p>
        </p:txBody>
      </p:sp>
      <p:sp>
        <p:nvSpPr>
          <p:cNvPr id="142" name="Shape 142"/>
          <p:cNvSpPr txBox="1"/>
          <p:nvPr/>
        </p:nvSpPr>
        <p:spPr>
          <a:xfrm>
            <a:off x="6318175" y="2182900"/>
            <a:ext cx="2753099" cy="3728700"/>
          </a:xfrm>
          <a:prstGeom prst="rect">
            <a:avLst/>
          </a:prstGeom>
          <a:noFill/>
          <a:ln>
            <a:noFill/>
          </a:ln>
        </p:spPr>
        <p:txBody>
          <a:bodyPr anchorCtr="0" anchor="t" bIns="91425" lIns="91425" rIns="91425" tIns="91425">
            <a:noAutofit/>
          </a:bodyPr>
          <a:lstStyle/>
          <a:p>
            <a:pPr indent="-342900" lvl="0" marL="457200" rtl="0">
              <a:lnSpc>
                <a:spcPct val="138000"/>
              </a:lnSpc>
              <a:spcBef>
                <a:spcPts val="0"/>
              </a:spcBef>
              <a:buClr>
                <a:schemeClr val="dk1"/>
              </a:buClr>
              <a:buSzPct val="100000"/>
              <a:buFont typeface="Proxima Nova"/>
              <a:buChar char="●"/>
            </a:pPr>
            <a:r>
              <a:rPr lang="es-HN" sz="1800">
                <a:solidFill>
                  <a:schemeClr val="dk1"/>
                </a:solidFill>
                <a:latin typeface="Proxima Nova"/>
                <a:ea typeface="Proxima Nova"/>
                <a:cs typeface="Proxima Nova"/>
                <a:sym typeface="Proxima Nova"/>
              </a:rPr>
              <a:t>10.8 mg/L Fluoride in the influent raw water </a:t>
            </a:r>
          </a:p>
          <a:p>
            <a:pPr indent="-342900" lvl="0" marL="457200" rtl="0">
              <a:lnSpc>
                <a:spcPct val="138000"/>
              </a:lnSpc>
              <a:spcBef>
                <a:spcPts val="0"/>
              </a:spcBef>
              <a:buClr>
                <a:schemeClr val="dk1"/>
              </a:buClr>
              <a:buSzPct val="100000"/>
              <a:buFont typeface="Proxima Nova"/>
              <a:buChar char="●"/>
            </a:pPr>
            <a:r>
              <a:rPr lang="es-HN" sz="1800">
                <a:solidFill>
                  <a:schemeClr val="dk1"/>
                </a:solidFill>
                <a:latin typeface="Proxima Nova"/>
                <a:ea typeface="Proxima Nova"/>
                <a:cs typeface="Proxima Nova"/>
                <a:sym typeface="Proxima Nova"/>
              </a:rPr>
              <a:t>1.75 mg/L in the effluent </a:t>
            </a:r>
          </a:p>
          <a:p>
            <a:pPr indent="-342900" lvl="0" marL="457200" rtl="0">
              <a:lnSpc>
                <a:spcPct val="138000"/>
              </a:lnSpc>
              <a:spcBef>
                <a:spcPts val="0"/>
              </a:spcBef>
              <a:buClr>
                <a:schemeClr val="dk1"/>
              </a:buClr>
              <a:buSzPct val="100000"/>
              <a:buFont typeface="Proxima Nova"/>
              <a:buChar char="●"/>
            </a:pPr>
            <a:r>
              <a:rPr b="1" lang="es-HN" sz="1800">
                <a:solidFill>
                  <a:schemeClr val="dk1"/>
                </a:solidFill>
                <a:latin typeface="Proxima Nova"/>
                <a:ea typeface="Proxima Nova"/>
                <a:cs typeface="Proxima Nova"/>
                <a:sym typeface="Proxima Nova"/>
              </a:rPr>
              <a:t>84% Fluoride Removal</a:t>
            </a:r>
          </a:p>
          <a:p>
            <a:pPr lvl="0" rtl="0">
              <a:lnSpc>
                <a:spcPct val="138000"/>
              </a:lnSpc>
              <a:spcBef>
                <a:spcPts val="0"/>
              </a:spcBef>
              <a:buNone/>
            </a:pPr>
            <a:r>
              <a:t/>
            </a:r>
            <a:endParaRPr sz="1800">
              <a:solidFill>
                <a:schemeClr val="dk1"/>
              </a:solidFill>
              <a:latin typeface="Proxima Nova"/>
              <a:ea typeface="Proxima Nova"/>
              <a:cs typeface="Proxima Nova"/>
              <a:sym typeface="Proxima Nova"/>
            </a:endParaRPr>
          </a:p>
          <a:p>
            <a:pPr lvl="0" rtl="0">
              <a:lnSpc>
                <a:spcPct val="138000"/>
              </a:lnSpc>
              <a:spcBef>
                <a:spcPts val="0"/>
              </a:spcBef>
              <a:buNone/>
            </a:pPr>
            <a:r>
              <a:rPr lang="es-HN" sz="1800">
                <a:solidFill>
                  <a:schemeClr val="dk1"/>
                </a:solidFill>
                <a:latin typeface="Proxima Nova"/>
                <a:ea typeface="Proxima Nova"/>
                <a:cs typeface="Proxima Nova"/>
                <a:sym typeface="Proxima Nova"/>
              </a:rPr>
              <a:t>Other 40 mg/L trial yielded 51% removal</a:t>
            </a:r>
          </a:p>
        </p:txBody>
      </p:sp>
      <p:pic>
        <p:nvPicPr>
          <p:cNvPr id="143" name="Shape 143"/>
          <p:cNvPicPr preferRelativeResize="0"/>
          <p:nvPr/>
        </p:nvPicPr>
        <p:blipFill rotWithShape="1">
          <a:blip r:embed="rId3">
            <a:alphaModFix/>
          </a:blip>
          <a:srcRect b="0" l="0" r="0" t="0"/>
          <a:stretch/>
        </p:blipFill>
        <p:spPr>
          <a:xfrm>
            <a:off x="134750" y="2110625"/>
            <a:ext cx="6260870" cy="3873250"/>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x="0" y="0"/>
          <a:ext cx="0" cy="0"/>
          <a:chOff x="0" y="0"/>
          <a:chExt cx="0" cy="0"/>
        </a:xfrm>
      </p:grpSpPr>
      <p:sp>
        <p:nvSpPr>
          <p:cNvPr id="149" name="Shape 149"/>
          <p:cNvSpPr txBox="1"/>
          <p:nvPr>
            <p:ph type="title"/>
          </p:nvPr>
        </p:nvSpPr>
        <p:spPr>
          <a:xfrm>
            <a:off x="2819400" y="143575"/>
            <a:ext cx="6096000" cy="1143000"/>
          </a:xfrm>
          <a:prstGeom prst="rect">
            <a:avLst/>
          </a:prstGeom>
        </p:spPr>
        <p:txBody>
          <a:bodyPr anchorCtr="0" anchor="ctr" bIns="91425" lIns="91425" rIns="91425" tIns="91425">
            <a:noAutofit/>
          </a:bodyPr>
          <a:lstStyle/>
          <a:p>
            <a:pPr lvl="0" rtl="0">
              <a:spcBef>
                <a:spcPts val="0"/>
              </a:spcBef>
              <a:buNone/>
            </a:pPr>
            <a:r>
              <a:rPr b="1" lang="es-HN" sz="4400">
                <a:solidFill>
                  <a:schemeClr val="dk2"/>
                </a:solidFill>
                <a:latin typeface="Proxima Nova"/>
                <a:ea typeface="Proxima Nova"/>
                <a:cs typeface="Proxima Nova"/>
                <a:sym typeface="Proxima Nova"/>
              </a:rPr>
              <a:t>50mg/L PACl</a:t>
            </a:r>
          </a:p>
        </p:txBody>
      </p:sp>
      <p:sp>
        <p:nvSpPr>
          <p:cNvPr id="150" name="Shape 150"/>
          <p:cNvSpPr txBox="1"/>
          <p:nvPr/>
        </p:nvSpPr>
        <p:spPr>
          <a:xfrm>
            <a:off x="5127900" y="2253750"/>
            <a:ext cx="3787500" cy="3728700"/>
          </a:xfrm>
          <a:prstGeom prst="rect">
            <a:avLst/>
          </a:prstGeom>
          <a:noFill/>
          <a:ln>
            <a:noFill/>
          </a:ln>
        </p:spPr>
        <p:txBody>
          <a:bodyPr anchorCtr="0" anchor="t" bIns="91425" lIns="91425" rIns="91425" tIns="91425">
            <a:noAutofit/>
          </a:bodyPr>
          <a:lstStyle/>
          <a:p>
            <a:pPr indent="-342900" lvl="0" marL="457200" rtl="0">
              <a:lnSpc>
                <a:spcPct val="138000"/>
              </a:lnSpc>
              <a:spcBef>
                <a:spcPts val="0"/>
              </a:spcBef>
              <a:buClr>
                <a:schemeClr val="dk1"/>
              </a:buClr>
              <a:buSzPct val="100000"/>
              <a:buFont typeface="Proxima Nova"/>
              <a:buChar char="●"/>
            </a:pPr>
            <a:r>
              <a:rPr lang="es-HN" sz="1800">
                <a:solidFill>
                  <a:schemeClr val="dk1"/>
                </a:solidFill>
                <a:latin typeface="Proxima Nova"/>
                <a:ea typeface="Proxima Nova"/>
                <a:cs typeface="Proxima Nova"/>
                <a:sym typeface="Proxima Nova"/>
              </a:rPr>
              <a:t>10.3 mg/L Fluoride in the influent raw water </a:t>
            </a:r>
          </a:p>
          <a:p>
            <a:pPr indent="-342900" lvl="0" marL="457200" rtl="0">
              <a:lnSpc>
                <a:spcPct val="138000"/>
              </a:lnSpc>
              <a:spcBef>
                <a:spcPts val="0"/>
              </a:spcBef>
              <a:buClr>
                <a:schemeClr val="dk1"/>
              </a:buClr>
              <a:buSzPct val="100000"/>
              <a:buFont typeface="Proxima Nova"/>
              <a:buChar char="●"/>
            </a:pPr>
            <a:r>
              <a:rPr lang="es-HN" sz="1800">
                <a:solidFill>
                  <a:schemeClr val="dk1"/>
                </a:solidFill>
                <a:latin typeface="Proxima Nova"/>
                <a:ea typeface="Proxima Nova"/>
                <a:cs typeface="Proxima Nova"/>
                <a:sym typeface="Proxima Nova"/>
              </a:rPr>
              <a:t>1.4 mg/L and 0.64 mg/L in the effluent </a:t>
            </a:r>
          </a:p>
          <a:p>
            <a:pPr indent="-342900" lvl="0" marL="457200" rtl="0">
              <a:lnSpc>
                <a:spcPct val="138000"/>
              </a:lnSpc>
              <a:spcBef>
                <a:spcPts val="0"/>
              </a:spcBef>
              <a:buClr>
                <a:schemeClr val="dk1"/>
              </a:buClr>
              <a:buSzPct val="100000"/>
              <a:buFont typeface="Proxima Nova"/>
              <a:buChar char="●"/>
            </a:pPr>
            <a:r>
              <a:rPr b="1" lang="es-HN" sz="1800">
                <a:solidFill>
                  <a:schemeClr val="dk1"/>
                </a:solidFill>
                <a:latin typeface="Proxima Nova"/>
                <a:ea typeface="Proxima Nova"/>
                <a:cs typeface="Proxima Nova"/>
                <a:sym typeface="Proxima Nova"/>
              </a:rPr>
              <a:t>86 and 94% Fluoride Removal</a:t>
            </a:r>
          </a:p>
          <a:p>
            <a:pPr lvl="0" rtl="0">
              <a:lnSpc>
                <a:spcPct val="138000"/>
              </a:lnSpc>
              <a:spcBef>
                <a:spcPts val="0"/>
              </a:spcBef>
              <a:buNone/>
            </a:pPr>
            <a:r>
              <a:t/>
            </a:r>
            <a:endParaRPr sz="1800">
              <a:solidFill>
                <a:schemeClr val="dk1"/>
              </a:solidFill>
              <a:latin typeface="Proxima Nova"/>
              <a:ea typeface="Proxima Nova"/>
              <a:cs typeface="Proxima Nova"/>
              <a:sym typeface="Proxima Nova"/>
            </a:endParaRPr>
          </a:p>
          <a:p>
            <a:pPr lvl="0" rtl="0">
              <a:lnSpc>
                <a:spcPct val="138000"/>
              </a:lnSpc>
              <a:spcBef>
                <a:spcPts val="0"/>
              </a:spcBef>
              <a:buNone/>
            </a:pPr>
            <a:r>
              <a:rPr b="1" lang="es-HN" sz="1800">
                <a:solidFill>
                  <a:schemeClr val="dk1"/>
                </a:solidFill>
                <a:latin typeface="Proxima Nova"/>
                <a:ea typeface="Proxima Nova"/>
                <a:cs typeface="Proxima Nova"/>
                <a:sym typeface="Proxima Nova"/>
              </a:rPr>
              <a:t>Below WHO standards for optimally safe fluoride drinking concentrations of 1.5 mg/L!</a:t>
            </a:r>
          </a:p>
        </p:txBody>
      </p:sp>
      <p:pic>
        <p:nvPicPr>
          <p:cNvPr id="151" name="Shape 151"/>
          <p:cNvPicPr preferRelativeResize="0"/>
          <p:nvPr/>
        </p:nvPicPr>
        <p:blipFill rotWithShape="1">
          <a:blip r:embed="rId3">
            <a:alphaModFix/>
          </a:blip>
          <a:srcRect b="0" l="0" r="11229" t="5713"/>
          <a:stretch/>
        </p:blipFill>
        <p:spPr>
          <a:xfrm>
            <a:off x="951225" y="1537958"/>
            <a:ext cx="3949999" cy="2594066"/>
          </a:xfrm>
          <a:prstGeom prst="rect">
            <a:avLst/>
          </a:prstGeom>
          <a:noFill/>
          <a:ln>
            <a:noFill/>
          </a:ln>
        </p:spPr>
      </p:pic>
      <p:pic>
        <p:nvPicPr>
          <p:cNvPr id="152" name="Shape 152"/>
          <p:cNvPicPr preferRelativeResize="0"/>
          <p:nvPr/>
        </p:nvPicPr>
        <p:blipFill rotWithShape="1">
          <a:blip r:embed="rId4">
            <a:alphaModFix/>
          </a:blip>
          <a:srcRect b="0" l="0" r="11629" t="0"/>
          <a:stretch/>
        </p:blipFill>
        <p:spPr>
          <a:xfrm>
            <a:off x="951225" y="4018675"/>
            <a:ext cx="4057975" cy="2839325"/>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x="0" y="0"/>
          <a:ext cx="0" cy="0"/>
          <a:chOff x="0" y="0"/>
          <a:chExt cx="0" cy="0"/>
        </a:xfrm>
      </p:grpSpPr>
      <p:sp>
        <p:nvSpPr>
          <p:cNvPr id="158" name="Shape 158"/>
          <p:cNvSpPr txBox="1"/>
          <p:nvPr>
            <p:ph type="title"/>
          </p:nvPr>
        </p:nvSpPr>
        <p:spPr>
          <a:xfrm>
            <a:off x="2841550" y="144625"/>
            <a:ext cx="6096000" cy="1143000"/>
          </a:xfrm>
          <a:prstGeom prst="rect">
            <a:avLst/>
          </a:prstGeom>
        </p:spPr>
        <p:txBody>
          <a:bodyPr anchorCtr="0" anchor="ctr" bIns="91425" lIns="91425" rIns="91425" tIns="91425">
            <a:noAutofit/>
          </a:bodyPr>
          <a:lstStyle/>
          <a:p>
            <a:pPr lvl="0" rtl="0">
              <a:spcBef>
                <a:spcPts val="0"/>
              </a:spcBef>
              <a:buNone/>
            </a:pPr>
            <a:r>
              <a:rPr b="1" lang="es-HN" sz="4400">
                <a:solidFill>
                  <a:schemeClr val="dk2"/>
                </a:solidFill>
                <a:latin typeface="Proxima Nova"/>
                <a:ea typeface="Proxima Nova"/>
                <a:cs typeface="Proxima Nova"/>
                <a:sym typeface="Proxima Nova"/>
              </a:rPr>
              <a:t>Summary of Results</a:t>
            </a:r>
          </a:p>
        </p:txBody>
      </p:sp>
      <p:graphicFrame>
        <p:nvGraphicFramePr>
          <p:cNvPr id="159" name="Shape 159"/>
          <p:cNvGraphicFramePr/>
          <p:nvPr/>
        </p:nvGraphicFramePr>
        <p:xfrm>
          <a:off x="397175" y="1866900"/>
          <a:ext cx="3000000" cy="3000000"/>
        </p:xfrm>
        <a:graphic>
          <a:graphicData uri="http://schemas.openxmlformats.org/drawingml/2006/table">
            <a:tbl>
              <a:tblPr>
                <a:noFill/>
                <a:tableStyleId>{3D0243DA-A6DF-40EE-A629-A717DC80EDDF}</a:tableStyleId>
              </a:tblPr>
              <a:tblGrid>
                <a:gridCol w="2341650"/>
                <a:gridCol w="2127550"/>
                <a:gridCol w="2127550"/>
                <a:gridCol w="1752900"/>
              </a:tblGrid>
              <a:tr h="864025">
                <a:tc>
                  <a:txBody>
                    <a:bodyPr>
                      <a:noAutofit/>
                    </a:bodyPr>
                    <a:lstStyle/>
                    <a:p>
                      <a:pPr lvl="0" rtl="0">
                        <a:spcBef>
                          <a:spcPts val="0"/>
                        </a:spcBef>
                        <a:buNone/>
                      </a:pPr>
                      <a:r>
                        <a:rPr lang="es-HN" sz="1800"/>
                        <a:t>Trial Number/Coagulant Dosage</a:t>
                      </a:r>
                    </a:p>
                  </a:txBody>
                  <a:tcPr marT="63500" marB="63500" marR="63500" marL="63500"/>
                </a:tc>
                <a:tc>
                  <a:txBody>
                    <a:bodyPr>
                      <a:noAutofit/>
                    </a:bodyPr>
                    <a:lstStyle/>
                    <a:p>
                      <a:pPr lvl="0" rtl="0">
                        <a:spcBef>
                          <a:spcPts val="0"/>
                        </a:spcBef>
                        <a:buNone/>
                      </a:pPr>
                      <a:r>
                        <a:rPr lang="es-HN" sz="1800"/>
                        <a:t>Initial fluoride concentration (mg/L)</a:t>
                      </a:r>
                    </a:p>
                  </a:txBody>
                  <a:tcPr marT="63500" marB="63500" marR="63500" marL="63500"/>
                </a:tc>
                <a:tc>
                  <a:txBody>
                    <a:bodyPr>
                      <a:noAutofit/>
                    </a:bodyPr>
                    <a:lstStyle/>
                    <a:p>
                      <a:pPr lvl="0" rtl="0">
                        <a:spcBef>
                          <a:spcPts val="0"/>
                        </a:spcBef>
                        <a:buNone/>
                      </a:pPr>
                      <a:r>
                        <a:rPr lang="es-HN" sz="1800"/>
                        <a:t>Final fluoride concentration (mg/L)</a:t>
                      </a:r>
                    </a:p>
                  </a:txBody>
                  <a:tcPr marT="63500" marB="63500" marR="63500" marL="63500"/>
                </a:tc>
                <a:tc>
                  <a:txBody>
                    <a:bodyPr>
                      <a:noAutofit/>
                    </a:bodyPr>
                    <a:lstStyle/>
                    <a:p>
                      <a:pPr lvl="0" rtl="0">
                        <a:spcBef>
                          <a:spcPts val="0"/>
                        </a:spcBef>
                        <a:buNone/>
                      </a:pPr>
                      <a:r>
                        <a:rPr lang="es-HN" sz="1800"/>
                        <a:t>Percent Removal</a:t>
                      </a:r>
                    </a:p>
                  </a:txBody>
                  <a:tcPr marT="63500" marB="63500" marR="63500" marL="63500"/>
                </a:tc>
              </a:tr>
              <a:tr h="548750">
                <a:tc>
                  <a:txBody>
                    <a:bodyPr>
                      <a:noAutofit/>
                    </a:bodyPr>
                    <a:lstStyle/>
                    <a:p>
                      <a:pPr lvl="0" rtl="0">
                        <a:spcBef>
                          <a:spcPts val="0"/>
                        </a:spcBef>
                        <a:buNone/>
                      </a:pPr>
                      <a:r>
                        <a:rPr lang="es-HN" sz="1800"/>
                        <a:t>Trial 1, 20 mg/L</a:t>
                      </a:r>
                    </a:p>
                  </a:txBody>
                  <a:tcPr marT="63500" marB="63500" marR="63500" marL="63500"/>
                </a:tc>
                <a:tc>
                  <a:txBody>
                    <a:bodyPr>
                      <a:noAutofit/>
                    </a:bodyPr>
                    <a:lstStyle/>
                    <a:p>
                      <a:pPr lvl="0" rtl="0">
                        <a:spcBef>
                          <a:spcPts val="0"/>
                        </a:spcBef>
                        <a:buNone/>
                      </a:pPr>
                      <a:r>
                        <a:rPr lang="es-HN" sz="1800"/>
                        <a:t>8.9</a:t>
                      </a:r>
                    </a:p>
                  </a:txBody>
                  <a:tcPr marT="63500" marB="63500" marR="63500" marL="63500"/>
                </a:tc>
                <a:tc>
                  <a:txBody>
                    <a:bodyPr>
                      <a:noAutofit/>
                    </a:bodyPr>
                    <a:lstStyle/>
                    <a:p>
                      <a:pPr lvl="0" rtl="0">
                        <a:spcBef>
                          <a:spcPts val="0"/>
                        </a:spcBef>
                        <a:buNone/>
                      </a:pPr>
                      <a:r>
                        <a:rPr lang="es-HN" sz="1800"/>
                        <a:t>3.7</a:t>
                      </a:r>
                    </a:p>
                  </a:txBody>
                  <a:tcPr marT="63500" marB="63500" marR="63500" marL="63500"/>
                </a:tc>
                <a:tc>
                  <a:txBody>
                    <a:bodyPr>
                      <a:noAutofit/>
                    </a:bodyPr>
                    <a:lstStyle/>
                    <a:p>
                      <a:pPr lvl="0" rtl="0">
                        <a:spcBef>
                          <a:spcPts val="0"/>
                        </a:spcBef>
                        <a:buNone/>
                      </a:pPr>
                      <a:r>
                        <a:rPr lang="es-HN" sz="1800"/>
                        <a:t>58%</a:t>
                      </a:r>
                    </a:p>
                  </a:txBody>
                  <a:tcPr marT="63500" marB="63500" marR="63500" marL="63500"/>
                </a:tc>
              </a:tr>
              <a:tr h="548750">
                <a:tc>
                  <a:txBody>
                    <a:bodyPr>
                      <a:noAutofit/>
                    </a:bodyPr>
                    <a:lstStyle/>
                    <a:p>
                      <a:pPr lvl="0" rtl="0">
                        <a:spcBef>
                          <a:spcPts val="0"/>
                        </a:spcBef>
                        <a:buNone/>
                      </a:pPr>
                      <a:r>
                        <a:rPr lang="es-HN" sz="1800"/>
                        <a:t>Trial 2, 20 mg/L</a:t>
                      </a:r>
                    </a:p>
                  </a:txBody>
                  <a:tcPr marT="63500" marB="63500" marR="63500" marL="63500"/>
                </a:tc>
                <a:tc>
                  <a:txBody>
                    <a:bodyPr>
                      <a:noAutofit/>
                    </a:bodyPr>
                    <a:lstStyle/>
                    <a:p>
                      <a:pPr lvl="0" rtl="0">
                        <a:spcBef>
                          <a:spcPts val="0"/>
                        </a:spcBef>
                        <a:buNone/>
                      </a:pPr>
                      <a:r>
                        <a:rPr lang="es-HN" sz="1800"/>
                        <a:t>10.3</a:t>
                      </a:r>
                    </a:p>
                  </a:txBody>
                  <a:tcPr marT="63500" marB="63500" marR="63500" marL="63500"/>
                </a:tc>
                <a:tc>
                  <a:txBody>
                    <a:bodyPr>
                      <a:noAutofit/>
                    </a:bodyPr>
                    <a:lstStyle/>
                    <a:p>
                      <a:pPr lvl="0" rtl="0">
                        <a:spcBef>
                          <a:spcPts val="0"/>
                        </a:spcBef>
                        <a:buNone/>
                      </a:pPr>
                      <a:r>
                        <a:rPr lang="es-HN" sz="1800"/>
                        <a:t>5.7</a:t>
                      </a:r>
                    </a:p>
                  </a:txBody>
                  <a:tcPr marT="63500" marB="63500" marR="63500" marL="63500"/>
                </a:tc>
                <a:tc>
                  <a:txBody>
                    <a:bodyPr>
                      <a:noAutofit/>
                    </a:bodyPr>
                    <a:lstStyle/>
                    <a:p>
                      <a:pPr lvl="0" rtl="0">
                        <a:spcBef>
                          <a:spcPts val="0"/>
                        </a:spcBef>
                        <a:buNone/>
                      </a:pPr>
                      <a:r>
                        <a:rPr lang="es-HN" sz="1800"/>
                        <a:t>56%</a:t>
                      </a:r>
                    </a:p>
                  </a:txBody>
                  <a:tcPr marT="63500" marB="63500" marR="63500" marL="63500"/>
                </a:tc>
              </a:tr>
              <a:tr h="548750">
                <a:tc>
                  <a:txBody>
                    <a:bodyPr>
                      <a:noAutofit/>
                    </a:bodyPr>
                    <a:lstStyle/>
                    <a:p>
                      <a:pPr lvl="0" rtl="0">
                        <a:spcBef>
                          <a:spcPts val="0"/>
                        </a:spcBef>
                        <a:buNone/>
                      </a:pPr>
                      <a:r>
                        <a:rPr lang="es-HN" sz="1800"/>
                        <a:t>Trial 1, 40 mg/L</a:t>
                      </a:r>
                    </a:p>
                  </a:txBody>
                  <a:tcPr marT="63500" marB="63500" marR="63500" marL="63500"/>
                </a:tc>
                <a:tc>
                  <a:txBody>
                    <a:bodyPr>
                      <a:noAutofit/>
                    </a:bodyPr>
                    <a:lstStyle/>
                    <a:p>
                      <a:pPr lvl="0" rtl="0">
                        <a:spcBef>
                          <a:spcPts val="0"/>
                        </a:spcBef>
                        <a:buNone/>
                      </a:pPr>
                      <a:r>
                        <a:rPr lang="es-HN" sz="1800"/>
                        <a:t>10.8</a:t>
                      </a:r>
                    </a:p>
                  </a:txBody>
                  <a:tcPr marT="63500" marB="63500" marR="63500" marL="63500"/>
                </a:tc>
                <a:tc>
                  <a:txBody>
                    <a:bodyPr>
                      <a:noAutofit/>
                    </a:bodyPr>
                    <a:lstStyle/>
                    <a:p>
                      <a:pPr lvl="0" rtl="0">
                        <a:spcBef>
                          <a:spcPts val="0"/>
                        </a:spcBef>
                        <a:buNone/>
                      </a:pPr>
                      <a:r>
                        <a:rPr lang="es-HN" sz="1800"/>
                        <a:t>1.75</a:t>
                      </a:r>
                    </a:p>
                  </a:txBody>
                  <a:tcPr marT="63500" marB="63500" marR="63500" marL="63500"/>
                </a:tc>
                <a:tc>
                  <a:txBody>
                    <a:bodyPr>
                      <a:noAutofit/>
                    </a:bodyPr>
                    <a:lstStyle/>
                    <a:p>
                      <a:pPr lvl="0" rtl="0">
                        <a:spcBef>
                          <a:spcPts val="0"/>
                        </a:spcBef>
                        <a:buNone/>
                      </a:pPr>
                      <a:r>
                        <a:rPr lang="es-HN" sz="1800"/>
                        <a:t>84%</a:t>
                      </a:r>
                    </a:p>
                  </a:txBody>
                  <a:tcPr marT="63500" marB="63500" marR="63500" marL="63500"/>
                </a:tc>
              </a:tr>
              <a:tr h="548750">
                <a:tc>
                  <a:txBody>
                    <a:bodyPr>
                      <a:noAutofit/>
                    </a:bodyPr>
                    <a:lstStyle/>
                    <a:p>
                      <a:pPr lvl="0" rtl="0">
                        <a:spcBef>
                          <a:spcPts val="0"/>
                        </a:spcBef>
                        <a:buNone/>
                      </a:pPr>
                      <a:r>
                        <a:rPr lang="es-HN" sz="1800"/>
                        <a:t>Trial 2, 40 mg/L</a:t>
                      </a:r>
                    </a:p>
                  </a:txBody>
                  <a:tcPr marT="63500" marB="63500" marR="63500" marL="63500"/>
                </a:tc>
                <a:tc>
                  <a:txBody>
                    <a:bodyPr>
                      <a:noAutofit/>
                    </a:bodyPr>
                    <a:lstStyle/>
                    <a:p>
                      <a:pPr lvl="0" rtl="0">
                        <a:spcBef>
                          <a:spcPts val="0"/>
                        </a:spcBef>
                        <a:buNone/>
                      </a:pPr>
                      <a:r>
                        <a:rPr lang="es-HN" sz="1800"/>
                        <a:t>10.7</a:t>
                      </a:r>
                    </a:p>
                  </a:txBody>
                  <a:tcPr marT="63500" marB="63500" marR="63500" marL="63500"/>
                </a:tc>
                <a:tc>
                  <a:txBody>
                    <a:bodyPr>
                      <a:noAutofit/>
                    </a:bodyPr>
                    <a:lstStyle/>
                    <a:p>
                      <a:pPr lvl="0" rtl="0">
                        <a:spcBef>
                          <a:spcPts val="0"/>
                        </a:spcBef>
                        <a:buNone/>
                      </a:pPr>
                      <a:r>
                        <a:rPr lang="es-HN" sz="1800"/>
                        <a:t>2</a:t>
                      </a:r>
                    </a:p>
                  </a:txBody>
                  <a:tcPr marT="63500" marB="63500" marR="63500" marL="63500"/>
                </a:tc>
                <a:tc>
                  <a:txBody>
                    <a:bodyPr>
                      <a:noAutofit/>
                    </a:bodyPr>
                    <a:lstStyle/>
                    <a:p>
                      <a:pPr lvl="0" rtl="0">
                        <a:spcBef>
                          <a:spcPts val="0"/>
                        </a:spcBef>
                        <a:buNone/>
                      </a:pPr>
                      <a:r>
                        <a:rPr lang="es-HN" sz="1800"/>
                        <a:t>81%</a:t>
                      </a:r>
                    </a:p>
                  </a:txBody>
                  <a:tcPr marT="63500" marB="63500" marR="63500" marL="63500"/>
                </a:tc>
              </a:tr>
              <a:tr h="548750">
                <a:tc>
                  <a:txBody>
                    <a:bodyPr>
                      <a:noAutofit/>
                    </a:bodyPr>
                    <a:lstStyle/>
                    <a:p>
                      <a:pPr lvl="0" rtl="0">
                        <a:spcBef>
                          <a:spcPts val="0"/>
                        </a:spcBef>
                        <a:buNone/>
                      </a:pPr>
                      <a:r>
                        <a:rPr lang="es-HN" sz="1800"/>
                        <a:t>Trial 1, 50 mg/L</a:t>
                      </a:r>
                    </a:p>
                  </a:txBody>
                  <a:tcPr marT="63500" marB="63500" marR="63500" marL="63500"/>
                </a:tc>
                <a:tc>
                  <a:txBody>
                    <a:bodyPr>
                      <a:noAutofit/>
                    </a:bodyPr>
                    <a:lstStyle/>
                    <a:p>
                      <a:pPr lvl="0" rtl="0">
                        <a:spcBef>
                          <a:spcPts val="0"/>
                        </a:spcBef>
                        <a:buNone/>
                      </a:pPr>
                      <a:r>
                        <a:rPr lang="es-HN" sz="1800"/>
                        <a:t>10.3</a:t>
                      </a:r>
                    </a:p>
                  </a:txBody>
                  <a:tcPr marT="63500" marB="63500" marR="63500" marL="63500"/>
                </a:tc>
                <a:tc>
                  <a:txBody>
                    <a:bodyPr>
                      <a:noAutofit/>
                    </a:bodyPr>
                    <a:lstStyle/>
                    <a:p>
                      <a:pPr lvl="0" rtl="0">
                        <a:spcBef>
                          <a:spcPts val="0"/>
                        </a:spcBef>
                        <a:buNone/>
                      </a:pPr>
                      <a:r>
                        <a:rPr lang="es-HN" sz="1800"/>
                        <a:t>1.40</a:t>
                      </a:r>
                    </a:p>
                  </a:txBody>
                  <a:tcPr marT="63500" marB="63500" marR="63500" marL="63500"/>
                </a:tc>
                <a:tc>
                  <a:txBody>
                    <a:bodyPr>
                      <a:noAutofit/>
                    </a:bodyPr>
                    <a:lstStyle/>
                    <a:p>
                      <a:pPr lvl="0" rtl="0">
                        <a:spcBef>
                          <a:spcPts val="0"/>
                        </a:spcBef>
                        <a:buNone/>
                      </a:pPr>
                      <a:r>
                        <a:rPr lang="es-HN" sz="1800"/>
                        <a:t>86%</a:t>
                      </a:r>
                    </a:p>
                  </a:txBody>
                  <a:tcPr marT="63500" marB="63500" marR="63500" marL="63500"/>
                </a:tc>
              </a:tr>
              <a:tr h="548750">
                <a:tc>
                  <a:txBody>
                    <a:bodyPr>
                      <a:noAutofit/>
                    </a:bodyPr>
                    <a:lstStyle/>
                    <a:p>
                      <a:pPr lvl="0" rtl="0">
                        <a:spcBef>
                          <a:spcPts val="0"/>
                        </a:spcBef>
                        <a:buNone/>
                      </a:pPr>
                      <a:r>
                        <a:rPr lang="es-HN" sz="1800"/>
                        <a:t>Trial 2, 50 mg/L</a:t>
                      </a:r>
                    </a:p>
                  </a:txBody>
                  <a:tcPr marT="63500" marB="63500" marR="63500" marL="63500"/>
                </a:tc>
                <a:tc>
                  <a:txBody>
                    <a:bodyPr>
                      <a:noAutofit/>
                    </a:bodyPr>
                    <a:lstStyle/>
                    <a:p>
                      <a:pPr lvl="0" rtl="0">
                        <a:spcBef>
                          <a:spcPts val="0"/>
                        </a:spcBef>
                        <a:buNone/>
                      </a:pPr>
                      <a:r>
                        <a:rPr lang="es-HN" sz="1800"/>
                        <a:t>10.4</a:t>
                      </a:r>
                    </a:p>
                  </a:txBody>
                  <a:tcPr marT="63500" marB="63500" marR="63500" marL="63500"/>
                </a:tc>
                <a:tc>
                  <a:txBody>
                    <a:bodyPr>
                      <a:noAutofit/>
                    </a:bodyPr>
                    <a:lstStyle/>
                    <a:p>
                      <a:pPr lvl="0" rtl="0">
                        <a:spcBef>
                          <a:spcPts val="0"/>
                        </a:spcBef>
                        <a:buNone/>
                      </a:pPr>
                      <a:r>
                        <a:rPr lang="es-HN" sz="1800"/>
                        <a:t>0.64</a:t>
                      </a:r>
                    </a:p>
                  </a:txBody>
                  <a:tcPr marT="63500" marB="63500" marR="63500" marL="63500"/>
                </a:tc>
                <a:tc>
                  <a:txBody>
                    <a:bodyPr>
                      <a:noAutofit/>
                    </a:bodyPr>
                    <a:lstStyle/>
                    <a:p>
                      <a:pPr lvl="0" rtl="0">
                        <a:spcBef>
                          <a:spcPts val="0"/>
                        </a:spcBef>
                        <a:buNone/>
                      </a:pPr>
                      <a:r>
                        <a:rPr lang="es-HN" sz="1800"/>
                        <a:t>94%</a:t>
                      </a:r>
                    </a:p>
                  </a:txBody>
                  <a:tcPr marT="63500" marB="63500" marR="63500" marL="63500"/>
                </a:tc>
              </a:tr>
            </a:tbl>
          </a:graphicData>
        </a:graphic>
      </p:graphicFrame>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sp>
        <p:nvSpPr>
          <p:cNvPr id="165" name="Shape 165"/>
          <p:cNvSpPr txBox="1"/>
          <p:nvPr>
            <p:ph type="title"/>
          </p:nvPr>
        </p:nvSpPr>
        <p:spPr>
          <a:xfrm>
            <a:off x="2841550" y="144625"/>
            <a:ext cx="6096000" cy="1143000"/>
          </a:xfrm>
          <a:prstGeom prst="rect">
            <a:avLst/>
          </a:prstGeom>
        </p:spPr>
        <p:txBody>
          <a:bodyPr anchorCtr="0" anchor="ctr" bIns="91425" lIns="91425" rIns="91425" tIns="91425">
            <a:noAutofit/>
          </a:bodyPr>
          <a:lstStyle/>
          <a:p>
            <a:pPr rtl="0">
              <a:spcBef>
                <a:spcPts val="0"/>
              </a:spcBef>
              <a:buNone/>
            </a:pPr>
            <a:r>
              <a:rPr b="1" lang="es-HN" sz="4400">
                <a:solidFill>
                  <a:schemeClr val="dk2"/>
                </a:solidFill>
                <a:latin typeface="Proxima Nova"/>
                <a:ea typeface="Proxima Nova"/>
                <a:cs typeface="Proxima Nova"/>
                <a:sym typeface="Proxima Nova"/>
              </a:rPr>
              <a:t>How We Stack Up</a:t>
            </a:r>
          </a:p>
          <a:p>
            <a:pPr>
              <a:spcBef>
                <a:spcPts val="0"/>
              </a:spcBef>
              <a:buNone/>
            </a:pPr>
            <a:r>
              <a:rPr b="1" lang="es-HN" sz="2600">
                <a:solidFill>
                  <a:schemeClr val="dk2"/>
                </a:solidFill>
                <a:latin typeface="Proxima Nova"/>
                <a:ea typeface="Proxima Nova"/>
                <a:cs typeface="Proxima Nova"/>
                <a:sym typeface="Proxima Nova"/>
              </a:rPr>
              <a:t>(Against Established Literature)</a:t>
            </a:r>
          </a:p>
        </p:txBody>
      </p:sp>
      <p:sp>
        <p:nvSpPr>
          <p:cNvPr id="166" name="Shape 166"/>
          <p:cNvSpPr txBox="1"/>
          <p:nvPr>
            <p:ph idx="1" type="body"/>
          </p:nvPr>
        </p:nvSpPr>
        <p:spPr>
          <a:xfrm>
            <a:off x="457200" y="1600200"/>
            <a:ext cx="4038599" cy="4526100"/>
          </a:xfrm>
          <a:prstGeom prst="rect">
            <a:avLst/>
          </a:prstGeom>
        </p:spPr>
        <p:txBody>
          <a:bodyPr anchorCtr="0" anchor="t" bIns="91425" lIns="91425" rIns="91425" tIns="91425">
            <a:noAutofit/>
          </a:bodyPr>
          <a:lstStyle/>
          <a:p>
            <a:pPr rtl="0">
              <a:spcBef>
                <a:spcPts val="0"/>
              </a:spcBef>
              <a:buNone/>
            </a:pPr>
            <a:r>
              <a:t/>
            </a:r>
            <a:endParaRPr/>
          </a:p>
          <a:p>
            <a:pPr lvl="0" rtl="0">
              <a:spcBef>
                <a:spcPts val="0"/>
              </a:spcBef>
              <a:buNone/>
            </a:pPr>
            <a:r>
              <a:t/>
            </a:r>
            <a:endParaRPr/>
          </a:p>
          <a:p>
            <a:pPr lvl="0" rtl="0">
              <a:spcBef>
                <a:spcPts val="0"/>
              </a:spcBef>
              <a:buNone/>
            </a:pPr>
            <a:r>
              <a:t/>
            </a:r>
            <a:endParaRPr/>
          </a:p>
        </p:txBody>
      </p:sp>
      <p:graphicFrame>
        <p:nvGraphicFramePr>
          <p:cNvPr id="167" name="Shape 167"/>
          <p:cNvGraphicFramePr/>
          <p:nvPr/>
        </p:nvGraphicFramePr>
        <p:xfrm>
          <a:off x="661475" y="1600200"/>
          <a:ext cx="3000000" cy="3000000"/>
        </p:xfrm>
        <a:graphic>
          <a:graphicData uri="http://schemas.openxmlformats.org/drawingml/2006/table">
            <a:tbl>
              <a:tblPr>
                <a:noFill/>
                <a:tableStyleId>{3D0243DA-A6DF-40EE-A629-A717DC80EDDF}</a:tableStyleId>
              </a:tblPr>
              <a:tblGrid>
                <a:gridCol w="1765225"/>
                <a:gridCol w="1341600"/>
                <a:gridCol w="1129775"/>
                <a:gridCol w="1059150"/>
                <a:gridCol w="917925"/>
                <a:gridCol w="847325"/>
                <a:gridCol w="835550"/>
              </a:tblGrid>
              <a:tr h="390525">
                <a:tc>
                  <a:txBody>
                    <a:bodyPr>
                      <a:noAutofit/>
                    </a:bodyPr>
                    <a:lstStyle/>
                    <a:p>
                      <a:pPr lvl="0" rtl="0">
                        <a:spcBef>
                          <a:spcPts val="0"/>
                        </a:spcBef>
                        <a:buNone/>
                      </a:pPr>
                      <a:r>
                        <a:rPr lang="es-HN" sz="900"/>
                        <a:t>Article (Year)</a:t>
                      </a:r>
                    </a:p>
                  </a:txBody>
                  <a:tcPr marT="63500" marB="63500" marR="63500" marL="63500"/>
                </a:tc>
                <a:tc>
                  <a:txBody>
                    <a:bodyPr>
                      <a:noAutofit/>
                    </a:bodyPr>
                    <a:lstStyle/>
                    <a:p>
                      <a:pPr lvl="0" rtl="0">
                        <a:spcBef>
                          <a:spcPts val="0"/>
                        </a:spcBef>
                        <a:buNone/>
                      </a:pPr>
                      <a:r>
                        <a:rPr lang="es-HN" sz="900"/>
                        <a:t>Author</a:t>
                      </a:r>
                    </a:p>
                  </a:txBody>
                  <a:tcPr marT="63500" marB="63500" marR="63500" marL="63500"/>
                </a:tc>
                <a:tc>
                  <a:txBody>
                    <a:bodyPr>
                      <a:noAutofit/>
                    </a:bodyPr>
                    <a:lstStyle/>
                    <a:p>
                      <a:pPr lvl="0" rtl="0">
                        <a:spcBef>
                          <a:spcPts val="0"/>
                        </a:spcBef>
                        <a:buNone/>
                      </a:pPr>
                      <a:r>
                        <a:rPr lang="es-HN" sz="900"/>
                        <a:t>Initial F- Concentration</a:t>
                      </a:r>
                    </a:p>
                  </a:txBody>
                  <a:tcPr marT="63500" marB="63500" marR="63500" marL="63500"/>
                </a:tc>
                <a:tc>
                  <a:txBody>
                    <a:bodyPr>
                      <a:noAutofit/>
                    </a:bodyPr>
                    <a:lstStyle/>
                    <a:p>
                      <a:pPr lvl="0" rtl="0">
                        <a:spcBef>
                          <a:spcPts val="0"/>
                        </a:spcBef>
                        <a:buNone/>
                      </a:pPr>
                      <a:r>
                        <a:rPr lang="es-HN" sz="900"/>
                        <a:t>Final F- Concentration</a:t>
                      </a:r>
                    </a:p>
                  </a:txBody>
                  <a:tcPr marT="63500" marB="63500" marR="63500" marL="63500"/>
                </a:tc>
                <a:tc>
                  <a:txBody>
                    <a:bodyPr>
                      <a:noAutofit/>
                    </a:bodyPr>
                    <a:lstStyle/>
                    <a:p>
                      <a:pPr lvl="0" rtl="0">
                        <a:spcBef>
                          <a:spcPts val="0"/>
                        </a:spcBef>
                        <a:buNone/>
                      </a:pPr>
                      <a:r>
                        <a:rPr lang="es-HN" sz="900"/>
                        <a:t>% Removal</a:t>
                      </a:r>
                    </a:p>
                  </a:txBody>
                  <a:tcPr marT="63500" marB="63500" marR="63500" marL="63500"/>
                </a:tc>
                <a:tc>
                  <a:txBody>
                    <a:bodyPr>
                      <a:noAutofit/>
                    </a:bodyPr>
                    <a:lstStyle/>
                    <a:p>
                      <a:pPr lvl="0" rtl="0">
                        <a:spcBef>
                          <a:spcPts val="0"/>
                        </a:spcBef>
                        <a:buNone/>
                      </a:pPr>
                      <a:r>
                        <a:rPr lang="es-HN" sz="900"/>
                        <a:t>Coagulant Used</a:t>
                      </a:r>
                    </a:p>
                  </a:txBody>
                  <a:tcPr marT="63500" marB="63500" marR="63500" marL="63500"/>
                </a:tc>
                <a:tc>
                  <a:txBody>
                    <a:bodyPr>
                      <a:noAutofit/>
                    </a:bodyPr>
                    <a:lstStyle/>
                    <a:p>
                      <a:pPr lvl="0" rtl="0">
                        <a:spcBef>
                          <a:spcPts val="0"/>
                        </a:spcBef>
                        <a:buNone/>
                      </a:pPr>
                      <a:r>
                        <a:rPr lang="es-HN" sz="900"/>
                        <a:t>PACl Dosage</a:t>
                      </a:r>
                    </a:p>
                  </a:txBody>
                  <a:tcPr marT="63500" marB="63500" marR="63500" marL="63500"/>
                </a:tc>
              </a:tr>
              <a:tr h="1089425">
                <a:tc>
                  <a:txBody>
                    <a:bodyPr>
                      <a:noAutofit/>
                    </a:bodyPr>
                    <a:lstStyle/>
                    <a:p>
                      <a:pPr lvl="0" rtl="0">
                        <a:spcBef>
                          <a:spcPts val="0"/>
                        </a:spcBef>
                        <a:spcAft>
                          <a:spcPts val="1500"/>
                        </a:spcAft>
                        <a:buNone/>
                      </a:pPr>
                      <a:r>
                        <a:rPr lang="es-HN" sz="900">
                          <a:solidFill>
                            <a:srgbClr val="474747"/>
                          </a:solidFill>
                        </a:rPr>
                        <a:t>Effectiveness of poly aluminum chloride (PAC) vis‐a‐vis alum in the removal of fluorides and heavy metals (2007)</a:t>
                      </a:r>
                    </a:p>
                    <a:p>
                      <a:pPr lvl="0" rtl="0">
                        <a:spcBef>
                          <a:spcPts val="0"/>
                        </a:spcBef>
                        <a:buNone/>
                      </a:pPr>
                      <a:r>
                        <a:t/>
                      </a:r>
                      <a:endParaRPr sz="900"/>
                    </a:p>
                  </a:txBody>
                  <a:tcPr marT="63500" marB="63500" marR="63500" marL="63500"/>
                </a:tc>
                <a:tc>
                  <a:txBody>
                    <a:bodyPr>
                      <a:noAutofit/>
                    </a:bodyPr>
                    <a:lstStyle/>
                    <a:p>
                      <a:pPr lvl="0" rtl="0">
                        <a:spcBef>
                          <a:spcPts val="0"/>
                        </a:spcBef>
                        <a:buNone/>
                      </a:pPr>
                      <a:r>
                        <a:rPr lang="es-HN" sz="900" u="sng">
                          <a:solidFill>
                            <a:srgbClr val="104083"/>
                          </a:solidFill>
                          <a:hlinkClick r:id="rId3"/>
                        </a:rPr>
                        <a:t>Sonu Malhbtra</a:t>
                      </a:r>
                      <a:r>
                        <a:rPr lang="es-HN" sz="900"/>
                        <a:t>, </a:t>
                      </a:r>
                      <a:r>
                        <a:rPr lang="es-HN" sz="900">
                          <a:solidFill>
                            <a:srgbClr val="104083"/>
                          </a:solidFill>
                          <a:hlinkClick r:id="rId4"/>
                        </a:rPr>
                        <a:t>D.N. Kulkarni</a:t>
                      </a:r>
                      <a:r>
                        <a:rPr lang="es-HN" sz="900"/>
                        <a:t> &amp; </a:t>
                      </a:r>
                      <a:r>
                        <a:rPr lang="es-HN" sz="900">
                          <a:solidFill>
                            <a:srgbClr val="104083"/>
                          </a:solidFill>
                          <a:hlinkClick r:id="rId5"/>
                        </a:rPr>
                        <a:t>Sunil P. Pande</a:t>
                      </a:r>
                    </a:p>
                  </a:txBody>
                  <a:tcPr marT="63500" marB="63500" marR="63500" marL="63500"/>
                </a:tc>
                <a:tc>
                  <a:txBody>
                    <a:bodyPr>
                      <a:noAutofit/>
                    </a:bodyPr>
                    <a:lstStyle/>
                    <a:p>
                      <a:pPr lvl="0" rtl="0">
                        <a:spcBef>
                          <a:spcPts val="0"/>
                        </a:spcBef>
                        <a:buNone/>
                      </a:pPr>
                      <a:r>
                        <a:rPr lang="es-HN" sz="900"/>
                        <a:t>7.6 mg/L</a:t>
                      </a:r>
                    </a:p>
                  </a:txBody>
                  <a:tcPr marT="63500" marB="63500" marR="63500" marL="63500"/>
                </a:tc>
                <a:tc>
                  <a:txBody>
                    <a:bodyPr>
                      <a:noAutofit/>
                    </a:bodyPr>
                    <a:lstStyle/>
                    <a:p>
                      <a:pPr lvl="0" rtl="0">
                        <a:spcBef>
                          <a:spcPts val="0"/>
                        </a:spcBef>
                        <a:buNone/>
                      </a:pPr>
                      <a:r>
                        <a:rPr lang="es-HN" sz="900"/>
                        <a:t>3.8 mg/L</a:t>
                      </a:r>
                    </a:p>
                  </a:txBody>
                  <a:tcPr marT="63500" marB="63500" marR="63500" marL="63500"/>
                </a:tc>
                <a:tc>
                  <a:txBody>
                    <a:bodyPr>
                      <a:noAutofit/>
                    </a:bodyPr>
                    <a:lstStyle/>
                    <a:p>
                      <a:pPr lvl="0" rtl="0">
                        <a:spcBef>
                          <a:spcPts val="0"/>
                        </a:spcBef>
                        <a:buNone/>
                      </a:pPr>
                      <a:r>
                        <a:rPr lang="es-HN" sz="900"/>
                        <a:t>50%</a:t>
                      </a:r>
                    </a:p>
                  </a:txBody>
                  <a:tcPr marT="63500" marB="63500" marR="63500" marL="63500"/>
                </a:tc>
                <a:tc>
                  <a:txBody>
                    <a:bodyPr>
                      <a:noAutofit/>
                    </a:bodyPr>
                    <a:lstStyle/>
                    <a:p>
                      <a:pPr lvl="0" rtl="0">
                        <a:spcBef>
                          <a:spcPts val="0"/>
                        </a:spcBef>
                        <a:buNone/>
                      </a:pPr>
                      <a:r>
                        <a:rPr lang="es-HN" sz="900"/>
                        <a:t>PACl</a:t>
                      </a:r>
                    </a:p>
                  </a:txBody>
                  <a:tcPr marT="63500" marB="63500" marR="63500" marL="63500"/>
                </a:tc>
                <a:tc>
                  <a:txBody>
                    <a:bodyPr>
                      <a:noAutofit/>
                    </a:bodyPr>
                    <a:lstStyle/>
                    <a:p>
                      <a:pPr lvl="0" rtl="0">
                        <a:spcBef>
                          <a:spcPts val="0"/>
                        </a:spcBef>
                        <a:buNone/>
                      </a:pPr>
                      <a:r>
                        <a:rPr lang="es-HN" sz="900"/>
                        <a:t>500 mg/L</a:t>
                      </a:r>
                    </a:p>
                  </a:txBody>
                  <a:tcPr marT="63500" marB="63500" marR="63500" marL="63500"/>
                </a:tc>
              </a:tr>
              <a:tr h="1219425">
                <a:tc>
                  <a:txBody>
                    <a:bodyPr>
                      <a:noAutofit/>
                    </a:bodyPr>
                    <a:lstStyle/>
                    <a:p>
                      <a:pPr lvl="0" rtl="0">
                        <a:spcBef>
                          <a:spcPts val="0"/>
                        </a:spcBef>
                        <a:spcAft>
                          <a:spcPts val="1500"/>
                        </a:spcAft>
                        <a:buNone/>
                      </a:pPr>
                      <a:r>
                        <a:rPr lang="es-HN" sz="900">
                          <a:solidFill>
                            <a:srgbClr val="474747"/>
                          </a:solidFill>
                        </a:rPr>
                        <a:t>Simultaneous removal of arsenic and fluoride from groundwater by coagulation-adsorption with polyaluminum chloride (2011)</a:t>
                      </a:r>
                    </a:p>
                    <a:p>
                      <a:pPr lvl="0" rtl="0">
                        <a:spcBef>
                          <a:spcPts val="0"/>
                        </a:spcBef>
                        <a:buNone/>
                      </a:pPr>
                      <a:r>
                        <a:t/>
                      </a:r>
                      <a:endParaRPr sz="900"/>
                    </a:p>
                  </a:txBody>
                  <a:tcPr marT="63500" marB="63500" marR="63500" marL="63500"/>
                </a:tc>
                <a:tc>
                  <a:txBody>
                    <a:bodyPr>
                      <a:noAutofit/>
                    </a:bodyPr>
                    <a:lstStyle/>
                    <a:p>
                      <a:pPr lvl="0" rtl="0">
                        <a:spcBef>
                          <a:spcPts val="0"/>
                        </a:spcBef>
                        <a:buNone/>
                      </a:pPr>
                      <a:r>
                        <a:rPr lang="es-HN" sz="900" u="sng">
                          <a:solidFill>
                            <a:srgbClr val="104083"/>
                          </a:solidFill>
                          <a:hlinkClick r:id="rId6"/>
                        </a:rPr>
                        <a:t>Ana M. Ingallinella</a:t>
                      </a:r>
                      <a:r>
                        <a:rPr lang="es-HN" sz="900"/>
                        <a:t>, </a:t>
                      </a:r>
                      <a:r>
                        <a:rPr lang="es-HN" sz="900">
                          <a:solidFill>
                            <a:srgbClr val="104083"/>
                          </a:solidFill>
                          <a:hlinkClick r:id="rId7"/>
                        </a:rPr>
                        <a:t>Virginia A. Pacini</a:t>
                      </a:r>
                      <a:r>
                        <a:rPr lang="es-HN" sz="900"/>
                        <a:t>, </a:t>
                      </a:r>
                      <a:r>
                        <a:rPr lang="es-HN" sz="900">
                          <a:solidFill>
                            <a:srgbClr val="104083"/>
                          </a:solidFill>
                          <a:hlinkClick r:id="rId8"/>
                        </a:rPr>
                        <a:t>Rubén G. Fernández</a:t>
                      </a:r>
                      <a:r>
                        <a:rPr lang="es-HN" sz="900"/>
                        <a:t>,</a:t>
                      </a:r>
                      <a:r>
                        <a:rPr lang="es-HN" sz="900">
                          <a:solidFill>
                            <a:srgbClr val="104083"/>
                          </a:solidFill>
                          <a:hlinkClick r:id="rId9"/>
                        </a:rPr>
                        <a:t>Romina M. Vidoni</a:t>
                      </a:r>
                      <a:r>
                        <a:rPr lang="es-HN" sz="900"/>
                        <a:t> &amp; </a:t>
                      </a:r>
                      <a:r>
                        <a:rPr lang="es-HN" sz="900">
                          <a:solidFill>
                            <a:srgbClr val="104083"/>
                          </a:solidFill>
                          <a:hlinkClick r:id="rId10"/>
                        </a:rPr>
                        <a:t>Graciela Sanguinetti</a:t>
                      </a:r>
                    </a:p>
                  </a:txBody>
                  <a:tcPr marT="63500" marB="63500" marR="63500" marL="63500"/>
                </a:tc>
                <a:tc>
                  <a:txBody>
                    <a:bodyPr>
                      <a:noAutofit/>
                    </a:bodyPr>
                    <a:lstStyle/>
                    <a:p>
                      <a:pPr lvl="0" rtl="0">
                        <a:spcBef>
                          <a:spcPts val="0"/>
                        </a:spcBef>
                        <a:buNone/>
                      </a:pPr>
                      <a:r>
                        <a:rPr lang="es-HN" sz="900"/>
                        <a:t>2.4 mg/L</a:t>
                      </a:r>
                    </a:p>
                  </a:txBody>
                  <a:tcPr marT="63500" marB="63500" marR="63500" marL="63500"/>
                </a:tc>
                <a:tc>
                  <a:txBody>
                    <a:bodyPr>
                      <a:noAutofit/>
                    </a:bodyPr>
                    <a:lstStyle/>
                    <a:p>
                      <a:pPr lvl="0" rtl="0">
                        <a:spcBef>
                          <a:spcPts val="0"/>
                        </a:spcBef>
                        <a:buNone/>
                      </a:pPr>
                      <a:r>
                        <a:rPr lang="es-HN" sz="900"/>
                        <a:t>1.5 mg/L</a:t>
                      </a:r>
                    </a:p>
                  </a:txBody>
                  <a:tcPr marT="63500" marB="63500" marR="63500" marL="63500"/>
                </a:tc>
                <a:tc>
                  <a:txBody>
                    <a:bodyPr>
                      <a:noAutofit/>
                    </a:bodyPr>
                    <a:lstStyle/>
                    <a:p>
                      <a:pPr lvl="0" rtl="0">
                        <a:spcBef>
                          <a:spcPts val="0"/>
                        </a:spcBef>
                        <a:buNone/>
                      </a:pPr>
                      <a:r>
                        <a:rPr lang="es-HN" sz="900"/>
                        <a:t>62.5%</a:t>
                      </a:r>
                    </a:p>
                  </a:txBody>
                  <a:tcPr marT="63500" marB="63500" marR="63500" marL="63500"/>
                </a:tc>
                <a:tc>
                  <a:txBody>
                    <a:bodyPr>
                      <a:noAutofit/>
                    </a:bodyPr>
                    <a:lstStyle/>
                    <a:p>
                      <a:pPr lvl="0" rtl="0">
                        <a:spcBef>
                          <a:spcPts val="0"/>
                        </a:spcBef>
                        <a:buNone/>
                      </a:pPr>
                      <a:r>
                        <a:rPr lang="es-HN" sz="900"/>
                        <a:t>PACL</a:t>
                      </a:r>
                    </a:p>
                  </a:txBody>
                  <a:tcPr marT="63500" marB="63500" marR="63500" marL="63500"/>
                </a:tc>
                <a:tc>
                  <a:txBody>
                    <a:bodyPr>
                      <a:noAutofit/>
                    </a:bodyPr>
                    <a:lstStyle/>
                    <a:p>
                      <a:pPr lvl="0" rtl="0">
                        <a:spcBef>
                          <a:spcPts val="0"/>
                        </a:spcBef>
                        <a:buNone/>
                      </a:pPr>
                      <a:r>
                        <a:rPr lang="es-HN" sz="900"/>
                        <a:t>100 mg/L</a:t>
                      </a:r>
                    </a:p>
                  </a:txBody>
                  <a:tcPr marT="63500" marB="63500" marR="63500" marL="63500"/>
                </a:tc>
              </a:tr>
              <a:tr h="773725">
                <a:tc>
                  <a:txBody>
                    <a:bodyPr>
                      <a:noAutofit/>
                    </a:bodyPr>
                    <a:lstStyle/>
                    <a:p>
                      <a:pPr lvl="0" rtl="0">
                        <a:spcBef>
                          <a:spcPts val="0"/>
                        </a:spcBef>
                        <a:buNone/>
                      </a:pPr>
                      <a:r>
                        <a:rPr lang="es-HN" sz="900"/>
                        <a:t>Investigations on the column performance of fluoride adsorption by activated alumina in a fixed bed</a:t>
                      </a:r>
                    </a:p>
                  </a:txBody>
                  <a:tcPr marT="63500" marB="63500" marR="63500" marL="63500"/>
                </a:tc>
                <a:tc>
                  <a:txBody>
                    <a:bodyPr>
                      <a:noAutofit/>
                    </a:bodyPr>
                    <a:lstStyle/>
                    <a:p>
                      <a:pPr lvl="0" rtl="0">
                        <a:spcBef>
                          <a:spcPts val="0"/>
                        </a:spcBef>
                        <a:buNone/>
                      </a:pPr>
                      <a:r>
                        <a:rPr lang="es-HN" sz="900"/>
                        <a:t>Subhashini Ghorai &amp; K.K. Pant</a:t>
                      </a:r>
                    </a:p>
                  </a:txBody>
                  <a:tcPr marT="63500" marB="63500" marR="63500" marL="63500"/>
                </a:tc>
                <a:tc>
                  <a:txBody>
                    <a:bodyPr>
                      <a:noAutofit/>
                    </a:bodyPr>
                    <a:lstStyle/>
                    <a:p>
                      <a:pPr lvl="0" rtl="0">
                        <a:spcBef>
                          <a:spcPts val="0"/>
                        </a:spcBef>
                        <a:buNone/>
                      </a:pPr>
                      <a:r>
                        <a:rPr lang="es-HN" sz="900"/>
                        <a:t>5 mg/L</a:t>
                      </a:r>
                    </a:p>
                  </a:txBody>
                  <a:tcPr marT="63500" marB="63500" marR="63500" marL="63500"/>
                </a:tc>
                <a:tc>
                  <a:txBody>
                    <a:bodyPr>
                      <a:noAutofit/>
                    </a:bodyPr>
                    <a:lstStyle/>
                    <a:p>
                      <a:pPr lvl="0" rtl="0">
                        <a:spcBef>
                          <a:spcPts val="0"/>
                        </a:spcBef>
                        <a:buNone/>
                      </a:pPr>
                      <a:r>
                        <a:rPr lang="es-HN" sz="900"/>
                        <a:t>0.7 mg/L</a:t>
                      </a:r>
                    </a:p>
                  </a:txBody>
                  <a:tcPr marT="63500" marB="63500" marR="63500" marL="63500"/>
                </a:tc>
                <a:tc>
                  <a:txBody>
                    <a:bodyPr>
                      <a:noAutofit/>
                    </a:bodyPr>
                    <a:lstStyle/>
                    <a:p>
                      <a:pPr lvl="0" rtl="0">
                        <a:spcBef>
                          <a:spcPts val="0"/>
                        </a:spcBef>
                        <a:buNone/>
                      </a:pPr>
                      <a:r>
                        <a:rPr lang="es-HN" sz="900"/>
                        <a:t>86%</a:t>
                      </a:r>
                    </a:p>
                  </a:txBody>
                  <a:tcPr marT="63500" marB="63500" marR="63500" marL="63500"/>
                </a:tc>
                <a:tc>
                  <a:txBody>
                    <a:bodyPr>
                      <a:noAutofit/>
                    </a:bodyPr>
                    <a:lstStyle/>
                    <a:p>
                      <a:pPr lvl="0" rtl="0">
                        <a:spcBef>
                          <a:spcPts val="0"/>
                        </a:spcBef>
                        <a:buNone/>
                      </a:pPr>
                      <a:r>
                        <a:rPr lang="es-HN" sz="900"/>
                        <a:t>Alum</a:t>
                      </a:r>
                    </a:p>
                  </a:txBody>
                  <a:tcPr marT="63500" marB="63500" marR="63500" marL="63500"/>
                </a:tc>
                <a:tc>
                  <a:txBody>
                    <a:bodyPr>
                      <a:noAutofit/>
                    </a:bodyPr>
                    <a:lstStyle/>
                    <a:p>
                      <a:pPr lvl="0" rtl="0">
                        <a:spcBef>
                          <a:spcPts val="0"/>
                        </a:spcBef>
                        <a:buNone/>
                      </a:pPr>
                      <a:r>
                        <a:rPr lang="es-HN" sz="900"/>
                        <a:t>200 g in adsorption bed</a:t>
                      </a:r>
                    </a:p>
                  </a:txBody>
                  <a:tcPr marT="63500" marB="63500" marR="63500" marL="63500"/>
                </a:tc>
              </a:tr>
              <a:tr h="903700">
                <a:tc>
                  <a:txBody>
                    <a:bodyPr>
                      <a:noAutofit/>
                    </a:bodyPr>
                    <a:lstStyle/>
                    <a:p>
                      <a:pPr lvl="0" rtl="0">
                        <a:spcBef>
                          <a:spcPts val="0"/>
                        </a:spcBef>
                        <a:buNone/>
                      </a:pPr>
                      <a:r>
                        <a:rPr lang="es-HN" sz="900"/>
                        <a:t>Removal of excess fluoride from water using residue from alum manufacturing process. Journal of Hazardous Materials</a:t>
                      </a:r>
                    </a:p>
                  </a:txBody>
                  <a:tcPr marT="63500" marB="63500" marR="63500" marL="63500"/>
                </a:tc>
                <a:tc>
                  <a:txBody>
                    <a:bodyPr>
                      <a:noAutofit/>
                    </a:bodyPr>
                    <a:lstStyle/>
                    <a:p>
                      <a:pPr lvl="0" rtl="0">
                        <a:spcBef>
                          <a:spcPts val="0"/>
                        </a:spcBef>
                        <a:buNone/>
                      </a:pPr>
                      <a:r>
                        <a:rPr lang="es-HN" sz="900"/>
                        <a:t>B. S. Chandravanshi &amp; Feleke Zewge</a:t>
                      </a:r>
                    </a:p>
                  </a:txBody>
                  <a:tcPr marT="63500" marB="63500" marR="63500" marL="63500"/>
                </a:tc>
                <a:tc>
                  <a:txBody>
                    <a:bodyPr>
                      <a:noAutofit/>
                    </a:bodyPr>
                    <a:lstStyle/>
                    <a:p>
                      <a:pPr lvl="0" rtl="0">
                        <a:spcBef>
                          <a:spcPts val="0"/>
                        </a:spcBef>
                        <a:buNone/>
                      </a:pPr>
                      <a:r>
                        <a:rPr lang="es-HN" sz="900"/>
                        <a:t>40.0 mg/L</a:t>
                      </a:r>
                    </a:p>
                  </a:txBody>
                  <a:tcPr marT="63500" marB="63500" marR="63500" marL="63500"/>
                </a:tc>
                <a:tc>
                  <a:txBody>
                    <a:bodyPr>
                      <a:noAutofit/>
                    </a:bodyPr>
                    <a:lstStyle/>
                    <a:p>
                      <a:pPr lvl="0" rtl="0">
                        <a:spcBef>
                          <a:spcPts val="0"/>
                        </a:spcBef>
                        <a:buNone/>
                      </a:pPr>
                      <a:r>
                        <a:rPr lang="es-HN" sz="900"/>
                        <a:t>7.2 mg/L</a:t>
                      </a:r>
                    </a:p>
                  </a:txBody>
                  <a:tcPr marT="63500" marB="63500" marR="63500" marL="63500"/>
                </a:tc>
                <a:tc>
                  <a:txBody>
                    <a:bodyPr>
                      <a:noAutofit/>
                    </a:bodyPr>
                    <a:lstStyle/>
                    <a:p>
                      <a:pPr lvl="0" rtl="0">
                        <a:spcBef>
                          <a:spcPts val="0"/>
                        </a:spcBef>
                        <a:buNone/>
                      </a:pPr>
                      <a:r>
                        <a:rPr lang="es-HN" sz="900"/>
                        <a:t>82%</a:t>
                      </a:r>
                    </a:p>
                  </a:txBody>
                  <a:tcPr marT="63500" marB="63500" marR="63500" marL="63500"/>
                </a:tc>
                <a:tc>
                  <a:txBody>
                    <a:bodyPr>
                      <a:noAutofit/>
                    </a:bodyPr>
                    <a:lstStyle/>
                    <a:p>
                      <a:pPr lvl="0" rtl="0">
                        <a:spcBef>
                          <a:spcPts val="0"/>
                        </a:spcBef>
                        <a:buNone/>
                      </a:pPr>
                      <a:r>
                        <a:rPr lang="es-HN" sz="900"/>
                        <a:t>Alum</a:t>
                      </a:r>
                    </a:p>
                  </a:txBody>
                  <a:tcPr marT="63500" marB="63500" marR="63500" marL="63500"/>
                </a:tc>
                <a:tc>
                  <a:txBody>
                    <a:bodyPr>
                      <a:noAutofit/>
                    </a:bodyPr>
                    <a:lstStyle/>
                    <a:p>
                      <a:pPr lvl="0" rtl="0">
                        <a:spcBef>
                          <a:spcPts val="0"/>
                        </a:spcBef>
                        <a:buNone/>
                      </a:pPr>
                      <a:r>
                        <a:rPr lang="es-HN" sz="900"/>
                        <a:t>16 g/L</a:t>
                      </a:r>
                    </a:p>
                  </a:txBody>
                  <a:tcPr marT="63500" marB="63500" marR="63500" marL="63500"/>
                </a:tc>
              </a:tr>
              <a:tr h="773725">
                <a:tc>
                  <a:txBody>
                    <a:bodyPr>
                      <a:noAutofit/>
                    </a:bodyPr>
                    <a:lstStyle/>
                    <a:p>
                      <a:pPr lvl="0" rtl="0">
                        <a:spcBef>
                          <a:spcPts val="0"/>
                        </a:spcBef>
                        <a:buNone/>
                      </a:pPr>
                      <a:r>
                        <a:rPr lang="es-HN" sz="900"/>
                        <a:t>Fluoride Removal from Potable Water Supplies</a:t>
                      </a:r>
                    </a:p>
                  </a:txBody>
                  <a:tcPr marT="63500" marB="63500" marR="63500" marL="63500"/>
                </a:tc>
                <a:tc>
                  <a:txBody>
                    <a:bodyPr>
                      <a:noAutofit/>
                    </a:bodyPr>
                    <a:lstStyle/>
                    <a:p>
                      <a:pPr lvl="0" rtl="0">
                        <a:spcBef>
                          <a:spcPts val="0"/>
                        </a:spcBef>
                        <a:buNone/>
                      </a:pPr>
                      <a:r>
                        <a:rPr lang="es-HN" sz="900"/>
                        <a:t>F. W. Sollo, Jr., Thurston E. Larson and Henry F. Mueller </a:t>
                      </a:r>
                    </a:p>
                  </a:txBody>
                  <a:tcPr marT="63500" marB="63500" marR="63500" marL="63500"/>
                </a:tc>
                <a:tc>
                  <a:txBody>
                    <a:bodyPr>
                      <a:noAutofit/>
                    </a:bodyPr>
                    <a:lstStyle/>
                    <a:p>
                      <a:pPr lvl="0" rtl="0">
                        <a:spcBef>
                          <a:spcPts val="0"/>
                        </a:spcBef>
                        <a:buNone/>
                      </a:pPr>
                      <a:r>
                        <a:rPr lang="es-HN" sz="900"/>
                        <a:t>4.75 mg/L</a:t>
                      </a:r>
                    </a:p>
                  </a:txBody>
                  <a:tcPr marT="63500" marB="63500" marR="63500" marL="63500"/>
                </a:tc>
                <a:tc>
                  <a:txBody>
                    <a:bodyPr>
                      <a:noAutofit/>
                    </a:bodyPr>
                    <a:lstStyle/>
                    <a:p>
                      <a:pPr lvl="0" rtl="0">
                        <a:spcBef>
                          <a:spcPts val="0"/>
                        </a:spcBef>
                        <a:buNone/>
                      </a:pPr>
                      <a:r>
                        <a:rPr lang="es-HN" sz="900"/>
                        <a:t>1.3 mg/L</a:t>
                      </a:r>
                    </a:p>
                  </a:txBody>
                  <a:tcPr marT="63500" marB="63500" marR="63500" marL="63500"/>
                </a:tc>
                <a:tc>
                  <a:txBody>
                    <a:bodyPr>
                      <a:noAutofit/>
                    </a:bodyPr>
                    <a:lstStyle/>
                    <a:p>
                      <a:pPr lvl="0" rtl="0">
                        <a:spcBef>
                          <a:spcPts val="0"/>
                        </a:spcBef>
                        <a:buNone/>
                      </a:pPr>
                      <a:r>
                        <a:rPr lang="es-HN" sz="900"/>
                        <a:t>72.6%</a:t>
                      </a:r>
                    </a:p>
                  </a:txBody>
                  <a:tcPr marT="63500" marB="63500" marR="63500" marL="63500"/>
                </a:tc>
                <a:tc>
                  <a:txBody>
                    <a:bodyPr>
                      <a:noAutofit/>
                    </a:bodyPr>
                    <a:lstStyle/>
                    <a:p>
                      <a:pPr lvl="0" rtl="0">
                        <a:spcBef>
                          <a:spcPts val="0"/>
                        </a:spcBef>
                        <a:buNone/>
                      </a:pPr>
                      <a:r>
                        <a:rPr lang="es-HN" sz="900"/>
                        <a:t>Alum</a:t>
                      </a:r>
                    </a:p>
                  </a:txBody>
                  <a:tcPr marT="63500" marB="63500" marR="63500" marL="63500"/>
                </a:tc>
                <a:tc>
                  <a:txBody>
                    <a:bodyPr>
                      <a:noAutofit/>
                    </a:bodyPr>
                    <a:lstStyle/>
                    <a:p>
                      <a:pPr lvl="0" rtl="0">
                        <a:spcBef>
                          <a:spcPts val="0"/>
                        </a:spcBef>
                        <a:buNone/>
                      </a:pPr>
                      <a:r>
                        <a:rPr lang="es-HN" sz="900"/>
                        <a:t>300 mg/L</a:t>
                      </a:r>
                    </a:p>
                  </a:txBody>
                  <a:tcPr marT="63500" marB="63500" marR="63500" marL="63500"/>
                </a:tc>
              </a:tr>
            </a:tbl>
          </a:graphicData>
        </a:graphic>
      </p:graphicFrame>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sp>
        <p:nvSpPr>
          <p:cNvPr id="173" name="Shape 173"/>
          <p:cNvSpPr txBox="1"/>
          <p:nvPr>
            <p:ph type="title"/>
          </p:nvPr>
        </p:nvSpPr>
        <p:spPr>
          <a:xfrm>
            <a:off x="2819400" y="228600"/>
            <a:ext cx="6096000" cy="1143000"/>
          </a:xfrm>
          <a:prstGeom prst="rect">
            <a:avLst/>
          </a:prstGeom>
        </p:spPr>
        <p:txBody>
          <a:bodyPr anchorCtr="0" anchor="ctr" bIns="91425" lIns="91425" rIns="91425" tIns="91425">
            <a:noAutofit/>
          </a:bodyPr>
          <a:lstStyle/>
          <a:p>
            <a:pPr>
              <a:spcBef>
                <a:spcPts val="0"/>
              </a:spcBef>
              <a:buNone/>
            </a:pPr>
            <a:r>
              <a:rPr b="1" lang="es-HN" sz="4000">
                <a:solidFill>
                  <a:schemeClr val="dk2"/>
                </a:solidFill>
                <a:latin typeface="Proxima Nova"/>
                <a:ea typeface="Proxima Nova"/>
                <a:cs typeface="Proxima Nova"/>
                <a:sym typeface="Proxima Nova"/>
              </a:rPr>
              <a:t>Future Plans</a:t>
            </a:r>
          </a:p>
        </p:txBody>
      </p:sp>
      <p:sp>
        <p:nvSpPr>
          <p:cNvPr id="174" name="Shape 174"/>
          <p:cNvSpPr txBox="1"/>
          <p:nvPr>
            <p:ph idx="1" type="body"/>
          </p:nvPr>
        </p:nvSpPr>
        <p:spPr>
          <a:xfrm>
            <a:off x="457200" y="1996500"/>
            <a:ext cx="8458200" cy="4129800"/>
          </a:xfrm>
          <a:prstGeom prst="rect">
            <a:avLst/>
          </a:prstGeom>
        </p:spPr>
        <p:txBody>
          <a:bodyPr anchorCtr="0" anchor="t" bIns="91425" lIns="91425" rIns="91425" tIns="91425">
            <a:noAutofit/>
          </a:bodyPr>
          <a:lstStyle/>
          <a:p>
            <a:pPr indent="-228600" lvl="0" marL="457200" rtl="0">
              <a:spcBef>
                <a:spcPts val="0"/>
              </a:spcBef>
              <a:buClr>
                <a:schemeClr val="dk1"/>
              </a:buClr>
              <a:buSzPct val="100000"/>
              <a:buFont typeface="Proxima Nova"/>
            </a:pPr>
            <a:r>
              <a:rPr lang="es-HN" sz="2400">
                <a:latin typeface="Proxima Nova"/>
                <a:ea typeface="Proxima Nova"/>
                <a:cs typeface="Proxima Nova"/>
                <a:sym typeface="Proxima Nova"/>
              </a:rPr>
              <a:t>Fine tune the concentration of optimal dosage of coagulant</a:t>
            </a:r>
          </a:p>
          <a:p>
            <a:pPr indent="-228600" lvl="0" marL="457200" rtl="0">
              <a:spcBef>
                <a:spcPts val="0"/>
              </a:spcBef>
              <a:buSzPct val="100000"/>
              <a:buFont typeface="Proxima Nova"/>
            </a:pPr>
            <a:r>
              <a:rPr lang="es-HN" sz="2400">
                <a:latin typeface="Proxima Nova"/>
                <a:ea typeface="Proxima Nova"/>
                <a:cs typeface="Proxima Nova"/>
                <a:sym typeface="Proxima Nova"/>
              </a:rPr>
              <a:t>Test varying concentrations of fluoride</a:t>
            </a:r>
          </a:p>
          <a:p>
            <a:pPr indent="-228600" lvl="0" marL="457200" rtl="0">
              <a:spcBef>
                <a:spcPts val="0"/>
              </a:spcBef>
              <a:buSzPct val="100000"/>
              <a:buFont typeface="Proxima Nova"/>
            </a:pPr>
            <a:r>
              <a:rPr lang="es-HN" sz="2400">
                <a:latin typeface="Proxima Nova"/>
                <a:ea typeface="Proxima Nova"/>
                <a:cs typeface="Proxima Nova"/>
                <a:sym typeface="Proxima Nova"/>
              </a:rPr>
              <a:t>Test with more accurate compositions of raw water</a:t>
            </a:r>
          </a:p>
          <a:p>
            <a:pPr indent="-228600" lvl="0" marL="457200" rtl="0">
              <a:spcBef>
                <a:spcPts val="0"/>
              </a:spcBef>
              <a:buSzPct val="100000"/>
              <a:buFont typeface="Proxima Nova"/>
            </a:pPr>
            <a:r>
              <a:rPr lang="es-HN" sz="2400">
                <a:latin typeface="Proxima Nova"/>
                <a:ea typeface="Proxima Nova"/>
                <a:cs typeface="Proxima Nova"/>
                <a:sym typeface="Proxima Nova"/>
              </a:rPr>
              <a:t>Determine the time it takes for PACl to saturate the sand by analyzing data from the pressure sensor</a:t>
            </a:r>
          </a:p>
          <a:p>
            <a:pPr indent="-228600" lvl="0" marL="457200" rtl="0">
              <a:spcBef>
                <a:spcPts val="0"/>
              </a:spcBef>
              <a:buSzPct val="100000"/>
              <a:buFont typeface="Proxima Nova"/>
            </a:pPr>
            <a:r>
              <a:rPr lang="es-HN" sz="2400">
                <a:latin typeface="Proxima Nova"/>
                <a:ea typeface="Proxima Nova"/>
                <a:cs typeface="Proxima Nova"/>
                <a:sym typeface="Proxima Nova"/>
              </a:rPr>
              <a:t>Begin testing with larger particle sizes (Pebbles)</a:t>
            </a:r>
          </a:p>
          <a:p>
            <a:pPr indent="-228600" lvl="1" marL="914400" rtl="0">
              <a:spcBef>
                <a:spcPts val="0"/>
              </a:spcBef>
              <a:buSzPct val="100000"/>
              <a:buFont typeface="Proxima Nova"/>
            </a:pPr>
            <a:r>
              <a:rPr lang="es-HN" sz="2400">
                <a:latin typeface="Proxima Nova"/>
                <a:ea typeface="Proxima Nova"/>
                <a:cs typeface="Proxima Nova"/>
                <a:sym typeface="Proxima Nova"/>
              </a:rPr>
              <a:t>Fluoride removal, head loss, run time</a:t>
            </a:r>
          </a:p>
          <a:p>
            <a:pPr indent="-228600" lvl="0" marL="457200" rtl="0">
              <a:spcBef>
                <a:spcPts val="0"/>
              </a:spcBef>
              <a:buSzPct val="100000"/>
              <a:buFont typeface="Proxima Nova"/>
            </a:pPr>
            <a:r>
              <a:rPr lang="es-HN" sz="2400">
                <a:latin typeface="Proxima Nova"/>
                <a:ea typeface="Proxima Nova"/>
                <a:cs typeface="Proxima Nova"/>
                <a:sym typeface="Proxima Nova"/>
              </a:rPr>
              <a:t>Prepare for the EPA P3 Competition</a:t>
            </a:r>
          </a:p>
          <a:p>
            <a:pPr indent="-228600" lvl="1" marL="914400" rtl="0">
              <a:spcBef>
                <a:spcPts val="0"/>
              </a:spcBef>
              <a:buSzPct val="100000"/>
              <a:buFont typeface="Proxima Nova"/>
            </a:pPr>
            <a:r>
              <a:rPr lang="es-HN" sz="2400">
                <a:latin typeface="Proxima Nova"/>
                <a:ea typeface="Proxima Nova"/>
                <a:cs typeface="Proxima Nova"/>
                <a:sym typeface="Proxima Nova"/>
              </a:rPr>
              <a:t>Collaborate with countercurrent stacked floc blanket reactor </a:t>
            </a:r>
          </a:p>
          <a:p>
            <a:pPr indent="0" lvl="0" marL="0" rtl="0">
              <a:spcBef>
                <a:spcPts val="0"/>
              </a:spcBef>
              <a:buNone/>
            </a:pPr>
            <a:r>
              <a:t/>
            </a:r>
            <a:endParaRPr sz="2400">
              <a:latin typeface="Proxima Nova"/>
              <a:ea typeface="Proxima Nova"/>
              <a:cs typeface="Proxima Nova"/>
              <a:sym typeface="Proxima Nova"/>
            </a:endParaRPr>
          </a:p>
          <a:p>
            <a:pPr indent="0" lvl="0" marL="0" rtl="0">
              <a:spcBef>
                <a:spcPts val="0"/>
              </a:spcBef>
              <a:buNone/>
            </a:pPr>
            <a:r>
              <a:t/>
            </a:r>
            <a:endParaRPr sz="2400">
              <a:solidFill>
                <a:schemeClr val="dk1"/>
              </a:solidFill>
              <a:latin typeface="Droid Sans"/>
              <a:ea typeface="Droid Sans"/>
              <a:cs typeface="Droid Sans"/>
              <a:sym typeface="Droid Sans"/>
            </a:endParaRPr>
          </a:p>
          <a:p>
            <a:pPr indent="0" marL="0" rtl="0">
              <a:spcBef>
                <a:spcPts val="0"/>
              </a:spcBef>
              <a:buNone/>
            </a:pPr>
            <a:r>
              <a:t/>
            </a:r>
            <a:endParaRPr sz="2400">
              <a:solidFill>
                <a:schemeClr val="dk1"/>
              </a:solidFill>
              <a:latin typeface="Droid Sans"/>
              <a:ea typeface="Droid Sans"/>
              <a:cs typeface="Droid Sans"/>
              <a:sym typeface="Droid Sans"/>
            </a:endParaRPr>
          </a:p>
          <a:p>
            <a:pPr indent="0" marL="0" rtl="0">
              <a:spcBef>
                <a:spcPts val="0"/>
              </a:spcBef>
              <a:buNone/>
            </a:pPr>
            <a:r>
              <a:t/>
            </a:r>
            <a:endParaRPr sz="2400">
              <a:solidFill>
                <a:schemeClr val="dk1"/>
              </a:solidFill>
              <a:latin typeface="Droid Sans"/>
              <a:ea typeface="Droid Sans"/>
              <a:cs typeface="Droid Sans"/>
              <a:sym typeface="Droid Sans"/>
            </a:endParaRPr>
          </a:p>
          <a:p>
            <a:pPr indent="0" lvl="0" marL="0" rtl="0">
              <a:spcBef>
                <a:spcPts val="0"/>
              </a:spcBef>
              <a:buNone/>
            </a:pPr>
            <a:r>
              <a:t/>
            </a:r>
            <a:endParaRPr sz="2400">
              <a:solidFill>
                <a:schemeClr val="dk1"/>
              </a:solidFill>
              <a:latin typeface="Droid Sans"/>
              <a:ea typeface="Droid Sans"/>
              <a:cs typeface="Droid Sans"/>
              <a:sym typeface="Droid Sans"/>
            </a:endParaRPr>
          </a:p>
          <a:p>
            <a:pPr>
              <a:spcBef>
                <a:spcPts val="0"/>
              </a:spcBef>
              <a:buNone/>
            </a:pPr>
            <a:r>
              <a:t/>
            </a:r>
            <a:endParaRPr>
              <a:latin typeface="Droid Sans"/>
              <a:ea typeface="Droid Sans"/>
              <a:cs typeface="Droid Sans"/>
              <a:sym typeface="Droid Sans"/>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sp>
        <p:nvSpPr>
          <p:cNvPr id="179" name="Shape 179"/>
          <p:cNvSpPr txBox="1"/>
          <p:nvPr>
            <p:ph type="title"/>
          </p:nvPr>
        </p:nvSpPr>
        <p:spPr>
          <a:xfrm>
            <a:off x="2819400" y="313625"/>
            <a:ext cx="6244199" cy="719699"/>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s-HN" sz="4200">
                <a:solidFill>
                  <a:schemeClr val="dk2"/>
                </a:solidFill>
                <a:latin typeface="Proxima Nova"/>
                <a:ea typeface="Proxima Nova"/>
                <a:cs typeface="Proxima Nova"/>
                <a:sym typeface="Proxima Nova"/>
              </a:rPr>
              <a:t>Questions?</a:t>
            </a:r>
          </a:p>
          <a:p>
            <a:pPr indent="0" lvl="0" marL="0" marR="0" rtl="0" algn="ctr">
              <a:spcBef>
                <a:spcPts val="0"/>
              </a:spcBef>
              <a:spcAft>
                <a:spcPts val="0"/>
              </a:spcAft>
              <a:buSzPct val="25000"/>
              <a:buNone/>
            </a:pPr>
            <a:r>
              <a:rPr b="1" lang="es-HN" sz="4200">
                <a:solidFill>
                  <a:schemeClr val="dk2"/>
                </a:solidFill>
                <a:latin typeface="Proxima Nova"/>
                <a:ea typeface="Proxima Nova"/>
                <a:cs typeface="Proxima Nova"/>
                <a:sym typeface="Proxima Nova"/>
              </a:rPr>
              <a:t>Suggestions?</a:t>
            </a:r>
          </a:p>
        </p:txBody>
      </p:sp>
      <p:pic>
        <p:nvPicPr>
          <p:cNvPr id="180" name="Shape 180"/>
          <p:cNvPicPr preferRelativeResize="0"/>
          <p:nvPr/>
        </p:nvPicPr>
        <p:blipFill>
          <a:blip r:embed="rId3">
            <a:alphaModFix/>
          </a:blip>
          <a:stretch>
            <a:fillRect/>
          </a:stretch>
        </p:blipFill>
        <p:spPr>
          <a:xfrm>
            <a:off x="0" y="2231425"/>
            <a:ext cx="4741275" cy="3517300"/>
          </a:xfrm>
          <a:prstGeom prst="rect">
            <a:avLst/>
          </a:prstGeom>
          <a:noFill/>
          <a:ln>
            <a:noFill/>
          </a:ln>
        </p:spPr>
      </p:pic>
      <p:pic>
        <p:nvPicPr>
          <p:cNvPr id="181" name="Shape 181"/>
          <p:cNvPicPr preferRelativeResize="0"/>
          <p:nvPr/>
        </p:nvPicPr>
        <p:blipFill>
          <a:blip r:embed="rId4">
            <a:alphaModFix/>
          </a:blip>
          <a:stretch>
            <a:fillRect/>
          </a:stretch>
        </p:blipFill>
        <p:spPr>
          <a:xfrm>
            <a:off x="4322800" y="2964725"/>
            <a:ext cx="2783999" cy="2783999"/>
          </a:xfrm>
          <a:prstGeom prst="rect">
            <a:avLst/>
          </a:prstGeom>
          <a:noFill/>
          <a:ln>
            <a:noFill/>
          </a:ln>
        </p:spPr>
      </p:pic>
      <p:pic>
        <p:nvPicPr>
          <p:cNvPr id="182" name="Shape 182"/>
          <p:cNvPicPr preferRelativeResize="0"/>
          <p:nvPr/>
        </p:nvPicPr>
        <p:blipFill>
          <a:blip r:embed="rId5">
            <a:alphaModFix/>
          </a:blip>
          <a:stretch>
            <a:fillRect/>
          </a:stretch>
        </p:blipFill>
        <p:spPr>
          <a:xfrm>
            <a:off x="6705100" y="3039000"/>
            <a:ext cx="2245160" cy="2783999"/>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 name="Shape 77"/>
        <p:cNvGrpSpPr/>
        <p:nvPr/>
      </p:nvGrpSpPr>
      <p:grpSpPr>
        <a:xfrm>
          <a:off x="0" y="0"/>
          <a:ext cx="0" cy="0"/>
          <a:chOff x="0" y="0"/>
          <a:chExt cx="0" cy="0"/>
        </a:xfrm>
      </p:grpSpPr>
      <p:sp>
        <p:nvSpPr>
          <p:cNvPr id="78" name="Shape 78"/>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baseline="0" i="0" lang="es-HN" sz="4400" u="none" cap="none" strike="noStrike">
                <a:solidFill>
                  <a:schemeClr val="dk2"/>
                </a:solidFill>
                <a:latin typeface="Proxima Nova"/>
                <a:ea typeface="Proxima Nova"/>
                <a:cs typeface="Proxima Nova"/>
                <a:sym typeface="Proxima Nova"/>
              </a:rPr>
              <a:t>Set-Up</a:t>
            </a:r>
          </a:p>
        </p:txBody>
      </p:sp>
      <p:sp>
        <p:nvSpPr>
          <p:cNvPr id="79" name="Shape 79"/>
          <p:cNvSpPr txBox="1"/>
          <p:nvPr>
            <p:ph idx="1" type="body"/>
          </p:nvPr>
        </p:nvSpPr>
        <p:spPr>
          <a:xfrm>
            <a:off x="716325" y="1600200"/>
            <a:ext cx="3521099" cy="4605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chemeClr val="dk1"/>
              </a:buClr>
              <a:buSzPct val="100000"/>
              <a:buFont typeface="Noto Symbol"/>
              <a:buNone/>
            </a:pPr>
            <a:r>
              <a:rPr lang="es-HN" sz="2800">
                <a:solidFill>
                  <a:schemeClr val="dk1"/>
                </a:solidFill>
                <a:latin typeface="Proxima Nova"/>
                <a:ea typeface="Proxima Nova"/>
                <a:cs typeface="Proxima Nova"/>
                <a:sym typeface="Proxima Nova"/>
              </a:rPr>
              <a:t>Sand Filter</a:t>
            </a:r>
          </a:p>
          <a:p>
            <a:pPr indent="-165100" lvl="0" marL="342900" marR="0" rtl="0" algn="l">
              <a:spcBef>
                <a:spcPts val="0"/>
              </a:spcBef>
              <a:spcAft>
                <a:spcPts val="0"/>
              </a:spcAft>
              <a:buClr>
                <a:schemeClr val="dk1"/>
              </a:buClr>
              <a:buFont typeface="Noto Symbol"/>
              <a:buNone/>
            </a:pPr>
            <a:r>
              <a:t/>
            </a:r>
            <a:endParaRPr sz="2800">
              <a:solidFill>
                <a:schemeClr val="dk1"/>
              </a:solidFill>
              <a:latin typeface="Proxima Nova"/>
              <a:ea typeface="Proxima Nova"/>
              <a:cs typeface="Proxima Nova"/>
              <a:sym typeface="Proxima Nova"/>
            </a:endParaRPr>
          </a:p>
          <a:p>
            <a:pPr indent="-165100" lvl="0" marL="342900" marR="0" rtl="0" algn="l">
              <a:spcBef>
                <a:spcPts val="0"/>
              </a:spcBef>
              <a:spcAft>
                <a:spcPts val="0"/>
              </a:spcAft>
              <a:buClr>
                <a:schemeClr val="dk1"/>
              </a:buClr>
              <a:buFont typeface="Noto Symbol"/>
              <a:buNone/>
            </a:pPr>
            <a:r>
              <a:t/>
            </a:r>
            <a:endParaRPr sz="2800">
              <a:solidFill>
                <a:schemeClr val="dk1"/>
              </a:solidFill>
              <a:latin typeface="Proxima Nova"/>
              <a:ea typeface="Proxima Nova"/>
              <a:cs typeface="Proxima Nova"/>
              <a:sym typeface="Proxima Nova"/>
            </a:endParaRPr>
          </a:p>
        </p:txBody>
      </p:sp>
      <p:sp>
        <p:nvSpPr>
          <p:cNvPr id="80" name="Shape 80"/>
          <p:cNvSpPr txBox="1"/>
          <p:nvPr>
            <p:ph idx="2" type="body"/>
          </p:nvPr>
        </p:nvSpPr>
        <p:spPr>
          <a:xfrm>
            <a:off x="4648200" y="1600200"/>
            <a:ext cx="4038599" cy="4525963"/>
          </a:xfrm>
          <a:prstGeom prst="rect">
            <a:avLst/>
          </a:prstGeom>
          <a:noFill/>
          <a:ln>
            <a:noFill/>
          </a:ln>
        </p:spPr>
        <p:txBody>
          <a:bodyPr anchorCtr="0" anchor="t" bIns="45700" lIns="91425" rIns="91425" tIns="45700">
            <a:noAutofit/>
          </a:bodyPr>
          <a:lstStyle/>
          <a:p>
            <a:pPr indent="-165100" lvl="0" marL="800100" marR="0" rtl="0" algn="l">
              <a:spcBef>
                <a:spcPts val="0"/>
              </a:spcBef>
              <a:spcAft>
                <a:spcPts val="0"/>
              </a:spcAft>
              <a:buClr>
                <a:schemeClr val="dk1"/>
              </a:buClr>
              <a:buSzPct val="100000"/>
              <a:buFont typeface="Noto Symbol"/>
              <a:buNone/>
            </a:pPr>
            <a:r>
              <a:rPr lang="es-HN" sz="2800">
                <a:solidFill>
                  <a:schemeClr val="dk1"/>
                </a:solidFill>
                <a:latin typeface="Proxima Nova"/>
                <a:ea typeface="Proxima Nova"/>
                <a:cs typeface="Proxima Nova"/>
                <a:sym typeface="Proxima Nova"/>
              </a:rPr>
              <a:t>Raw Water </a:t>
            </a:r>
          </a:p>
          <a:p>
            <a:pPr indent="-165100" lvl="0" marL="342900" marR="0" rtl="0" algn="l">
              <a:spcBef>
                <a:spcPts val="0"/>
              </a:spcBef>
              <a:spcAft>
                <a:spcPts val="0"/>
              </a:spcAft>
              <a:buClr>
                <a:schemeClr val="dk1"/>
              </a:buClr>
              <a:buFont typeface="Noto Symbol"/>
              <a:buNone/>
            </a:pPr>
            <a:r>
              <a:t/>
            </a:r>
            <a:endParaRPr sz="2800">
              <a:solidFill>
                <a:schemeClr val="dk1"/>
              </a:solidFill>
              <a:latin typeface="Proxima Nova"/>
              <a:ea typeface="Proxima Nova"/>
              <a:cs typeface="Proxima Nova"/>
              <a:sym typeface="Proxima Nova"/>
            </a:endParaRPr>
          </a:p>
          <a:p>
            <a:pPr indent="-165100" lvl="0" marL="342900" marR="0" rtl="0" algn="l">
              <a:spcBef>
                <a:spcPts val="0"/>
              </a:spcBef>
              <a:spcAft>
                <a:spcPts val="0"/>
              </a:spcAft>
              <a:buClr>
                <a:schemeClr val="dk1"/>
              </a:buClr>
              <a:buFont typeface="Noto Symbol"/>
              <a:buNone/>
            </a:pPr>
            <a:r>
              <a:t/>
            </a:r>
            <a:endParaRPr sz="2800">
              <a:solidFill>
                <a:schemeClr val="dk1"/>
              </a:solidFill>
              <a:latin typeface="Proxima Nova"/>
              <a:ea typeface="Proxima Nova"/>
              <a:cs typeface="Proxima Nova"/>
              <a:sym typeface="Proxima Nova"/>
            </a:endParaRPr>
          </a:p>
        </p:txBody>
      </p:sp>
      <p:pic>
        <p:nvPicPr>
          <p:cNvPr id="81" name="Shape 81"/>
          <p:cNvPicPr preferRelativeResize="0"/>
          <p:nvPr/>
        </p:nvPicPr>
        <p:blipFill>
          <a:blip r:embed="rId3">
            <a:alphaModFix/>
          </a:blip>
          <a:stretch>
            <a:fillRect/>
          </a:stretch>
        </p:blipFill>
        <p:spPr>
          <a:xfrm>
            <a:off x="4554499" y="2060550"/>
            <a:ext cx="3325762" cy="4434350"/>
          </a:xfrm>
          <a:prstGeom prst="rect">
            <a:avLst/>
          </a:prstGeom>
          <a:noFill/>
          <a:ln>
            <a:noFill/>
          </a:ln>
        </p:spPr>
      </p:pic>
      <p:pic>
        <p:nvPicPr>
          <p:cNvPr id="82" name="Shape 82"/>
          <p:cNvPicPr preferRelativeResize="0"/>
          <p:nvPr/>
        </p:nvPicPr>
        <p:blipFill rotWithShape="1">
          <a:blip r:embed="rId4">
            <a:alphaModFix/>
          </a:blip>
          <a:srcRect b="0" l="32344" r="42814" t="0"/>
          <a:stretch/>
        </p:blipFill>
        <p:spPr>
          <a:xfrm>
            <a:off x="1611775" y="2106425"/>
            <a:ext cx="1635348" cy="4342599"/>
          </a:xfrm>
          <a:prstGeom prst="rect">
            <a:avLst/>
          </a:prstGeom>
          <a:noFill/>
          <a:ln>
            <a:no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type="title"/>
          </p:nvPr>
        </p:nvSpPr>
        <p:spPr>
          <a:xfrm>
            <a:off x="2819400" y="228600"/>
            <a:ext cx="6096000" cy="11430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b="1" lang="es-HN" sz="4400">
                <a:solidFill>
                  <a:schemeClr val="dk2"/>
                </a:solidFill>
                <a:latin typeface="Proxima Nova"/>
                <a:ea typeface="Proxima Nova"/>
                <a:cs typeface="Proxima Nova"/>
                <a:sym typeface="Proxima Nova"/>
              </a:rPr>
              <a:t>Set-Up</a:t>
            </a:r>
          </a:p>
          <a:p>
            <a:pPr>
              <a:spcBef>
                <a:spcPts val="0"/>
              </a:spcBef>
              <a:buNone/>
            </a:pPr>
            <a:r>
              <a:t/>
            </a:r>
            <a:endParaRPr>
              <a:latin typeface="Proxima Nova"/>
              <a:ea typeface="Proxima Nova"/>
              <a:cs typeface="Proxima Nova"/>
              <a:sym typeface="Proxima Nova"/>
            </a:endParaRPr>
          </a:p>
        </p:txBody>
      </p:sp>
      <p:pic>
        <p:nvPicPr>
          <p:cNvPr id="89" name="Shape 89"/>
          <p:cNvPicPr preferRelativeResize="0"/>
          <p:nvPr/>
        </p:nvPicPr>
        <p:blipFill>
          <a:blip r:embed="rId3">
            <a:alphaModFix/>
          </a:blip>
          <a:stretch>
            <a:fillRect/>
          </a:stretch>
        </p:blipFill>
        <p:spPr>
          <a:xfrm>
            <a:off x="967625" y="1451425"/>
            <a:ext cx="7208755" cy="5406574"/>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19400" y="1229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s-HN" sz="4400">
                <a:solidFill>
                  <a:schemeClr val="dk2"/>
                </a:solidFill>
                <a:latin typeface="Proxima Nova"/>
                <a:ea typeface="Proxima Nova"/>
                <a:cs typeface="Proxima Nova"/>
                <a:sym typeface="Proxima Nova"/>
              </a:rPr>
              <a:t>What We Accomplished</a:t>
            </a:r>
          </a:p>
        </p:txBody>
      </p:sp>
      <p:sp>
        <p:nvSpPr>
          <p:cNvPr id="95" name="Shape 95"/>
          <p:cNvSpPr txBox="1"/>
          <p:nvPr/>
        </p:nvSpPr>
        <p:spPr>
          <a:xfrm>
            <a:off x="768250" y="1883475"/>
            <a:ext cx="7704299" cy="4679100"/>
          </a:xfrm>
          <a:prstGeom prst="rect">
            <a:avLst/>
          </a:prstGeom>
          <a:noFill/>
          <a:ln>
            <a:noFill/>
          </a:ln>
        </p:spPr>
        <p:txBody>
          <a:bodyPr anchorCtr="0" anchor="t" bIns="91425" lIns="91425" rIns="91425" tIns="91425">
            <a:noAutofit/>
          </a:bodyPr>
          <a:lstStyle/>
          <a:p>
            <a:pPr indent="-349250" lvl="0" marL="457200" rtl="0">
              <a:lnSpc>
                <a:spcPct val="150000"/>
              </a:lnSpc>
              <a:spcBef>
                <a:spcPts val="0"/>
              </a:spcBef>
              <a:buSzPct val="100000"/>
              <a:buFont typeface="Proxima Nova"/>
              <a:buChar char="●"/>
            </a:pPr>
            <a:r>
              <a:rPr lang="es-HN" sz="1900">
                <a:latin typeface="Proxima Nova"/>
                <a:ea typeface="Proxima Nova"/>
                <a:cs typeface="Proxima Nova"/>
                <a:sym typeface="Proxima Nova"/>
              </a:rPr>
              <a:t>Research past experiments exploring PACl and Alum vs Fluoride</a:t>
            </a:r>
          </a:p>
          <a:p>
            <a:pPr indent="-349250" lvl="0" marL="457200" rtl="0">
              <a:lnSpc>
                <a:spcPct val="150000"/>
              </a:lnSpc>
              <a:spcBef>
                <a:spcPts val="0"/>
              </a:spcBef>
              <a:buSzPct val="100000"/>
              <a:buFont typeface="Proxima Nova"/>
              <a:buChar char="●"/>
            </a:pPr>
            <a:r>
              <a:rPr lang="es-HN" sz="1900">
                <a:latin typeface="Proxima Nova"/>
                <a:ea typeface="Proxima Nova"/>
                <a:cs typeface="Proxima Nova"/>
                <a:sym typeface="Proxima Nova"/>
              </a:rPr>
              <a:t>Designed and built a sand filter apparatus</a:t>
            </a:r>
          </a:p>
          <a:p>
            <a:pPr indent="-349250" lvl="0" marL="457200" rtl="0">
              <a:lnSpc>
                <a:spcPct val="150000"/>
              </a:lnSpc>
              <a:spcBef>
                <a:spcPts val="0"/>
              </a:spcBef>
              <a:buSzPct val="100000"/>
              <a:buFont typeface="Proxima Nova"/>
              <a:buChar char="●"/>
            </a:pPr>
            <a:r>
              <a:rPr lang="es-HN" sz="1900">
                <a:latin typeface="Proxima Nova"/>
                <a:ea typeface="Proxima Nova"/>
                <a:cs typeface="Proxima Nova"/>
                <a:sym typeface="Proxima Nova"/>
              </a:rPr>
              <a:t>Set up ProCoDa</a:t>
            </a:r>
          </a:p>
          <a:p>
            <a:pPr indent="-349250" lvl="0" marL="457200" rtl="0">
              <a:lnSpc>
                <a:spcPct val="150000"/>
              </a:lnSpc>
              <a:spcBef>
                <a:spcPts val="0"/>
              </a:spcBef>
              <a:buSzPct val="100000"/>
              <a:buFont typeface="Proxima Nova"/>
              <a:buChar char="●"/>
            </a:pPr>
            <a:r>
              <a:rPr lang="es-HN" sz="1900">
                <a:latin typeface="Proxima Nova"/>
                <a:ea typeface="Proxima Nova"/>
                <a:cs typeface="Proxima Nova"/>
                <a:sym typeface="Proxima Nova"/>
              </a:rPr>
              <a:t>Recalculated flow rates (Based on Hui’s system - adjusted for ours)</a:t>
            </a:r>
          </a:p>
          <a:p>
            <a:pPr indent="-349250" lvl="0" marL="457200" rtl="0">
              <a:lnSpc>
                <a:spcPct val="150000"/>
              </a:lnSpc>
              <a:spcBef>
                <a:spcPts val="0"/>
              </a:spcBef>
              <a:buSzPct val="100000"/>
              <a:buFont typeface="Proxima Nova"/>
              <a:buChar char="●"/>
            </a:pPr>
            <a:r>
              <a:rPr lang="es-HN" sz="1900">
                <a:latin typeface="Proxima Nova"/>
                <a:ea typeface="Proxima Nova"/>
                <a:cs typeface="Proxima Nova"/>
                <a:sym typeface="Proxima Nova"/>
              </a:rPr>
              <a:t>Established a calibration curve with a high R</a:t>
            </a:r>
            <a:r>
              <a:rPr baseline="30000" lang="es-HN" sz="1900">
                <a:latin typeface="Proxima Nova"/>
                <a:ea typeface="Proxima Nova"/>
                <a:cs typeface="Proxima Nova"/>
                <a:sym typeface="Proxima Nova"/>
              </a:rPr>
              <a:t>2 </a:t>
            </a:r>
            <a:r>
              <a:rPr lang="es-HN" sz="1900">
                <a:solidFill>
                  <a:schemeClr val="dk1"/>
                </a:solidFill>
                <a:latin typeface="Proxima Nova"/>
                <a:ea typeface="Proxima Nova"/>
                <a:cs typeface="Proxima Nova"/>
                <a:sym typeface="Proxima Nova"/>
              </a:rPr>
              <a:t>value</a:t>
            </a:r>
          </a:p>
          <a:p>
            <a:pPr indent="-349250" lvl="0" marL="457200" rtl="0">
              <a:lnSpc>
                <a:spcPct val="150000"/>
              </a:lnSpc>
              <a:spcBef>
                <a:spcPts val="0"/>
              </a:spcBef>
              <a:buClr>
                <a:schemeClr val="dk1"/>
              </a:buClr>
              <a:buSzPct val="100000"/>
              <a:buFont typeface="Proxima Nova"/>
              <a:buChar char="●"/>
            </a:pPr>
            <a:r>
              <a:rPr lang="es-HN" sz="1900">
                <a:solidFill>
                  <a:schemeClr val="dk1"/>
                </a:solidFill>
                <a:latin typeface="Proxima Nova"/>
                <a:ea typeface="Proxima Nova"/>
                <a:cs typeface="Proxima Nova"/>
                <a:sym typeface="Proxima Nova"/>
              </a:rPr>
              <a:t>Tested varying concentration of PACl on 10 mg/L Fluoride</a:t>
            </a:r>
          </a:p>
          <a:p>
            <a:pPr indent="-349250" lvl="1" marL="914400" rtl="0">
              <a:lnSpc>
                <a:spcPct val="150000"/>
              </a:lnSpc>
              <a:spcBef>
                <a:spcPts val="0"/>
              </a:spcBef>
              <a:buClr>
                <a:schemeClr val="dk1"/>
              </a:buClr>
              <a:buSzPct val="100000"/>
              <a:buFont typeface="Proxima Nova"/>
              <a:buChar char="○"/>
            </a:pPr>
            <a:r>
              <a:rPr lang="es-HN" sz="1900">
                <a:solidFill>
                  <a:schemeClr val="dk1"/>
                </a:solidFill>
                <a:latin typeface="Proxima Nova"/>
                <a:ea typeface="Proxima Nova"/>
                <a:cs typeface="Proxima Nova"/>
                <a:sym typeface="Proxima Nova"/>
              </a:rPr>
              <a:t>20 mg/L, 40 mg/L, 50 mg/L</a:t>
            </a:r>
          </a:p>
          <a:p>
            <a:pPr indent="-349250" lvl="1" marL="914400" rtl="0">
              <a:lnSpc>
                <a:spcPct val="150000"/>
              </a:lnSpc>
              <a:spcBef>
                <a:spcPts val="0"/>
              </a:spcBef>
              <a:buClr>
                <a:schemeClr val="dk1"/>
              </a:buClr>
              <a:buSzPct val="100000"/>
              <a:buFont typeface="Proxima Nova"/>
              <a:buChar char="○"/>
            </a:pPr>
            <a:r>
              <a:rPr lang="es-HN" sz="1900">
                <a:solidFill>
                  <a:schemeClr val="dk1"/>
                </a:solidFill>
                <a:latin typeface="Proxima Nova"/>
                <a:ea typeface="Proxima Nova"/>
                <a:cs typeface="Proxima Nova"/>
                <a:sym typeface="Proxima Nova"/>
              </a:rPr>
              <a:t>At least two experiments per each dosage</a:t>
            </a:r>
          </a:p>
          <a:p>
            <a:pPr indent="-349250" lvl="0" marL="457200" rtl="0">
              <a:lnSpc>
                <a:spcPct val="150000"/>
              </a:lnSpc>
              <a:spcBef>
                <a:spcPts val="0"/>
              </a:spcBef>
              <a:buClr>
                <a:schemeClr val="dk1"/>
              </a:buClr>
              <a:buSzPct val="100000"/>
              <a:buFont typeface="Proxima Nova"/>
              <a:buChar char="●"/>
            </a:pPr>
            <a:r>
              <a:rPr lang="es-HN" sz="1900">
                <a:solidFill>
                  <a:schemeClr val="dk1"/>
                </a:solidFill>
                <a:latin typeface="Proxima Nova"/>
                <a:ea typeface="Proxima Nova"/>
                <a:cs typeface="Proxima Nova"/>
                <a:sym typeface="Proxima Nova"/>
              </a:rPr>
              <a:t>Determined the optimal coagulant dose</a:t>
            </a:r>
          </a:p>
          <a:p>
            <a:pPr indent="-349250" lvl="1" marL="914400" rtl="0">
              <a:lnSpc>
                <a:spcPct val="150000"/>
              </a:lnSpc>
              <a:spcBef>
                <a:spcPts val="0"/>
              </a:spcBef>
              <a:buClr>
                <a:schemeClr val="dk1"/>
              </a:buClr>
              <a:buSzPct val="100000"/>
              <a:buFont typeface="Proxima Nova"/>
              <a:buChar char="○"/>
            </a:pPr>
            <a:r>
              <a:rPr lang="es-HN" sz="1900">
                <a:solidFill>
                  <a:schemeClr val="dk1"/>
                </a:solidFill>
                <a:latin typeface="Proxima Nova"/>
                <a:ea typeface="Proxima Nova"/>
                <a:cs typeface="Proxima Nova"/>
                <a:sym typeface="Proxima Nova"/>
              </a:rPr>
              <a:t>Needs fine tuning!</a:t>
            </a:r>
          </a:p>
          <a:p>
            <a:pPr lvl="0" rtl="0">
              <a:lnSpc>
                <a:spcPct val="150000"/>
              </a:lnSpc>
              <a:spcBef>
                <a:spcPts val="0"/>
              </a:spcBef>
              <a:buNone/>
            </a:pPr>
            <a:r>
              <a:t/>
            </a:r>
            <a:endParaRPr sz="1800">
              <a:solidFill>
                <a:schemeClr val="dk1"/>
              </a:solidFill>
              <a:latin typeface="Proxima Nova"/>
              <a:ea typeface="Proxima Nova"/>
              <a:cs typeface="Proxima Nova"/>
              <a:sym typeface="Proxima Nova"/>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s-HN" sz="4400">
                <a:solidFill>
                  <a:schemeClr val="dk2"/>
                </a:solidFill>
                <a:latin typeface="Proxima Nova"/>
                <a:ea typeface="Proxima Nova"/>
                <a:cs typeface="Proxima Nova"/>
                <a:sym typeface="Proxima Nova"/>
              </a:rPr>
              <a:t>Running the System</a:t>
            </a:r>
          </a:p>
        </p:txBody>
      </p:sp>
      <p:sp>
        <p:nvSpPr>
          <p:cNvPr id="101" name="Shape 101"/>
          <p:cNvSpPr txBox="1"/>
          <p:nvPr>
            <p:ph idx="1" type="body"/>
          </p:nvPr>
        </p:nvSpPr>
        <p:spPr>
          <a:xfrm>
            <a:off x="457200" y="1600200"/>
            <a:ext cx="8458200" cy="4526100"/>
          </a:xfrm>
          <a:prstGeom prst="rect">
            <a:avLst/>
          </a:prstGeom>
        </p:spPr>
        <p:txBody>
          <a:bodyPr anchorCtr="0" anchor="t" bIns="91425" lIns="91425" rIns="91425" tIns="91425">
            <a:noAutofit/>
          </a:bodyPr>
          <a:lstStyle/>
          <a:p>
            <a:pPr indent="-228600" lvl="0" marL="457200" rtl="0">
              <a:spcBef>
                <a:spcPts val="0"/>
              </a:spcBef>
              <a:buSzPct val="100000"/>
              <a:buFont typeface="Proxima Nova"/>
            </a:pPr>
            <a:r>
              <a:rPr lang="es-HN" sz="2400">
                <a:latin typeface="Proxima Nova"/>
                <a:ea typeface="Proxima Nova"/>
                <a:cs typeface="Proxima Nova"/>
                <a:sym typeface="Proxima Nova"/>
              </a:rPr>
              <a:t>Water and Fluoride Water</a:t>
            </a:r>
          </a:p>
          <a:p>
            <a:pPr indent="-228600" lvl="0" marL="457200" rtl="0">
              <a:spcBef>
                <a:spcPts val="0"/>
              </a:spcBef>
              <a:buClr>
                <a:schemeClr val="dk1"/>
              </a:buClr>
              <a:buSzPct val="100000"/>
              <a:buFont typeface="Proxima Nova"/>
            </a:pPr>
            <a:r>
              <a:rPr lang="es-HN" sz="2400">
                <a:solidFill>
                  <a:schemeClr val="dk1"/>
                </a:solidFill>
                <a:latin typeface="Proxima Nova"/>
                <a:ea typeface="Proxima Nova"/>
                <a:cs typeface="Proxima Nova"/>
                <a:sym typeface="Proxima Nova"/>
              </a:rPr>
              <a:t>Problems</a:t>
            </a:r>
          </a:p>
          <a:p>
            <a:pPr indent="-228600" lvl="1" marL="914400" rtl="0">
              <a:spcBef>
                <a:spcPts val="0"/>
              </a:spcBef>
              <a:buClr>
                <a:schemeClr val="dk1"/>
              </a:buClr>
              <a:buSzPct val="100000"/>
              <a:buFont typeface="Proxima Nova"/>
            </a:pPr>
            <a:r>
              <a:rPr lang="es-HN" sz="2400">
                <a:solidFill>
                  <a:schemeClr val="dk1"/>
                </a:solidFill>
                <a:latin typeface="Proxima Nova"/>
                <a:ea typeface="Proxima Nova"/>
                <a:cs typeface="Proxima Nova"/>
                <a:sym typeface="Proxima Nova"/>
              </a:rPr>
              <a:t>Leaks</a:t>
            </a:r>
          </a:p>
          <a:p>
            <a:pPr indent="-228600" lvl="1" marL="914400" rtl="0">
              <a:spcBef>
                <a:spcPts val="0"/>
              </a:spcBef>
              <a:buClr>
                <a:schemeClr val="dk1"/>
              </a:buClr>
              <a:buSzPct val="100000"/>
              <a:buFont typeface="Proxima Nova"/>
            </a:pPr>
            <a:r>
              <a:rPr lang="es-HN" sz="2400">
                <a:solidFill>
                  <a:schemeClr val="dk1"/>
                </a:solidFill>
                <a:latin typeface="Proxima Nova"/>
                <a:ea typeface="Proxima Nova"/>
                <a:cs typeface="Proxima Nova"/>
                <a:sym typeface="Proxima Nova"/>
              </a:rPr>
              <a:t>Water not being pumped</a:t>
            </a:r>
          </a:p>
          <a:p>
            <a:pPr indent="-228600" lvl="1" marL="914400" rtl="0">
              <a:spcBef>
                <a:spcPts val="0"/>
              </a:spcBef>
              <a:buClr>
                <a:schemeClr val="dk1"/>
              </a:buClr>
              <a:buSzPct val="100000"/>
              <a:buFont typeface="Proxima Nova"/>
            </a:pPr>
            <a:r>
              <a:rPr lang="es-HN" sz="2400">
                <a:solidFill>
                  <a:schemeClr val="dk1"/>
                </a:solidFill>
                <a:latin typeface="Proxima Nova"/>
                <a:ea typeface="Proxima Nova"/>
                <a:cs typeface="Proxima Nova"/>
                <a:sym typeface="Proxima Nova"/>
              </a:rPr>
              <a:t>Sand column explosion</a:t>
            </a:r>
          </a:p>
          <a:p>
            <a:pPr indent="0" lvl="0" marL="0" rtl="0">
              <a:spcBef>
                <a:spcPts val="0"/>
              </a:spcBef>
              <a:buNone/>
            </a:pPr>
            <a:r>
              <a:t/>
            </a:r>
            <a:endParaRPr sz="2400">
              <a:latin typeface="Droid Sans"/>
              <a:ea typeface="Droid Sans"/>
              <a:cs typeface="Droid Sans"/>
              <a:sym typeface="Droid Sans"/>
            </a:endParaRPr>
          </a:p>
          <a:p>
            <a:pPr rtl="0">
              <a:spcBef>
                <a:spcPts val="0"/>
              </a:spcBef>
              <a:buNone/>
            </a:pPr>
            <a:r>
              <a:t/>
            </a:r>
            <a:endParaRPr>
              <a:latin typeface="Droid Sans"/>
              <a:ea typeface="Droid Sans"/>
              <a:cs typeface="Droid Sans"/>
              <a:sym typeface="Droid Sans"/>
            </a:endParaRPr>
          </a:p>
          <a:p>
            <a:pPr indent="0" lvl="0" marL="203200" rtl="0">
              <a:spcBef>
                <a:spcPts val="0"/>
              </a:spcBef>
              <a:buNone/>
            </a:pPr>
            <a:r>
              <a:t/>
            </a:r>
            <a:endParaRPr>
              <a:latin typeface="Droid Sans"/>
              <a:ea typeface="Droid Sans"/>
              <a:cs typeface="Droid Sans"/>
              <a:sym typeface="Droid Sans"/>
            </a:endParaRPr>
          </a:p>
        </p:txBody>
      </p:sp>
      <p:pic>
        <p:nvPicPr>
          <p:cNvPr id="102" name="Shape 102"/>
          <p:cNvPicPr preferRelativeResize="0"/>
          <p:nvPr/>
        </p:nvPicPr>
        <p:blipFill>
          <a:blip r:embed="rId3">
            <a:alphaModFix/>
          </a:blip>
          <a:stretch>
            <a:fillRect/>
          </a:stretch>
        </p:blipFill>
        <p:spPr>
          <a:xfrm>
            <a:off x="5485325" y="1600200"/>
            <a:ext cx="3432125" cy="2482325"/>
          </a:xfrm>
          <a:prstGeom prst="rect">
            <a:avLst/>
          </a:prstGeom>
          <a:noFill/>
          <a:ln>
            <a:noFill/>
          </a:ln>
        </p:spPr>
      </p:pic>
      <p:pic>
        <p:nvPicPr>
          <p:cNvPr id="103" name="Shape 103"/>
          <p:cNvPicPr preferRelativeResize="0"/>
          <p:nvPr/>
        </p:nvPicPr>
        <p:blipFill>
          <a:blip r:embed="rId4">
            <a:alphaModFix/>
          </a:blip>
          <a:stretch>
            <a:fillRect/>
          </a:stretch>
        </p:blipFill>
        <p:spPr>
          <a:xfrm>
            <a:off x="5485324" y="4174298"/>
            <a:ext cx="3432125" cy="2574090"/>
          </a:xfrm>
          <a:prstGeom prst="rect">
            <a:avLst/>
          </a:prstGeom>
          <a:noFill/>
          <a:ln>
            <a:noFill/>
          </a:ln>
        </p:spPr>
      </p:pic>
      <p:pic>
        <p:nvPicPr>
          <p:cNvPr id="104" name="Shape 104"/>
          <p:cNvPicPr preferRelativeResize="0"/>
          <p:nvPr/>
        </p:nvPicPr>
        <p:blipFill>
          <a:blip r:embed="rId5">
            <a:alphaModFix/>
          </a:blip>
          <a:stretch>
            <a:fillRect/>
          </a:stretch>
        </p:blipFill>
        <p:spPr>
          <a:xfrm>
            <a:off x="1567650" y="3907299"/>
            <a:ext cx="2130823" cy="2841098"/>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idx="1" type="body"/>
          </p:nvPr>
        </p:nvSpPr>
        <p:spPr>
          <a:xfrm>
            <a:off x="168650" y="1763500"/>
            <a:ext cx="8643299" cy="4545300"/>
          </a:xfrm>
          <a:prstGeom prst="rect">
            <a:avLst/>
          </a:prstGeom>
        </p:spPr>
        <p:txBody>
          <a:bodyPr anchorCtr="0" anchor="t" bIns="91425" lIns="91425" rIns="91425" tIns="91425">
            <a:noAutofit/>
          </a:bodyPr>
          <a:lstStyle/>
          <a:p>
            <a:pPr indent="-228600" lvl="0" marL="457200" rtl="0">
              <a:spcBef>
                <a:spcPts val="0"/>
              </a:spcBef>
              <a:buSzPct val="100000"/>
              <a:buFont typeface="Proxima Nova"/>
            </a:pPr>
            <a:r>
              <a:rPr lang="es-HN" sz="2000">
                <a:latin typeface="Proxima Nova"/>
                <a:ea typeface="Proxima Nova"/>
                <a:cs typeface="Proxima Nova"/>
                <a:sym typeface="Proxima Nova"/>
              </a:rPr>
              <a:t>To test fluoride concentrations we use a fluoride probe</a:t>
            </a:r>
          </a:p>
          <a:p>
            <a:pPr indent="-228600" lvl="1" marL="914400" rtl="0">
              <a:spcBef>
                <a:spcPts val="0"/>
              </a:spcBef>
              <a:buSzPct val="100000"/>
              <a:buFont typeface="Proxima Nova"/>
            </a:pPr>
            <a:r>
              <a:rPr lang="es-HN" sz="2000">
                <a:latin typeface="Proxima Nova"/>
                <a:ea typeface="Proxima Nova"/>
                <a:cs typeface="Proxima Nova"/>
                <a:sym typeface="Proxima Nova"/>
              </a:rPr>
              <a:t>The probe measures the voltage of the water</a:t>
            </a:r>
          </a:p>
          <a:p>
            <a:pPr indent="-228600" lvl="1" marL="914400" rtl="0">
              <a:spcBef>
                <a:spcPts val="0"/>
              </a:spcBef>
              <a:buSzPct val="100000"/>
              <a:buFont typeface="Proxima Nova"/>
            </a:pPr>
            <a:r>
              <a:rPr lang="es-HN" sz="2000">
                <a:latin typeface="Proxima Nova"/>
                <a:ea typeface="Proxima Nova"/>
                <a:cs typeface="Proxima Nova"/>
                <a:sym typeface="Proxima Nova"/>
              </a:rPr>
              <a:t>We are working under the assumption that fluoride ions can be measured similarly to hydrogen ions</a:t>
            </a:r>
          </a:p>
          <a:p>
            <a:pPr indent="-228600" lvl="1" marL="914400" rtl="0">
              <a:spcBef>
                <a:spcPts val="0"/>
              </a:spcBef>
              <a:buSzPct val="100000"/>
              <a:buFont typeface="Proxima Nova"/>
            </a:pPr>
            <a:r>
              <a:rPr lang="es-HN" sz="2000">
                <a:latin typeface="Proxima Nova"/>
                <a:ea typeface="Proxima Nova"/>
                <a:cs typeface="Proxima Nova"/>
                <a:sym typeface="Proxima Nova"/>
              </a:rPr>
              <a:t>pF=-log[F-]</a:t>
            </a:r>
          </a:p>
          <a:p>
            <a:pPr indent="0" lvl="0" marL="0" rtl="0">
              <a:spcBef>
                <a:spcPts val="0"/>
              </a:spcBef>
              <a:buNone/>
            </a:pPr>
            <a:r>
              <a:t/>
            </a:r>
            <a:endParaRPr sz="2000">
              <a:latin typeface="Proxima Nova"/>
              <a:ea typeface="Proxima Nova"/>
              <a:cs typeface="Proxima Nova"/>
              <a:sym typeface="Proxima Nova"/>
            </a:endParaRPr>
          </a:p>
          <a:p>
            <a:pPr indent="-228600" lvl="0" marL="457200" rtl="0">
              <a:spcBef>
                <a:spcPts val="0"/>
              </a:spcBef>
              <a:buSzPct val="100000"/>
              <a:buFont typeface="Proxima Nova"/>
            </a:pPr>
            <a:r>
              <a:rPr lang="es-HN" sz="2000">
                <a:latin typeface="Proxima Nova"/>
                <a:ea typeface="Proxima Nova"/>
                <a:cs typeface="Proxima Nova"/>
                <a:sym typeface="Proxima Nova"/>
              </a:rPr>
              <a:t>To establish a relationship between fluoride concentration and voltage we created a set a standards of various fluoride concentrations and measured/recorded corresponding voltages for each</a:t>
            </a:r>
          </a:p>
          <a:p>
            <a:pPr indent="0" marL="0" rtl="0">
              <a:spcBef>
                <a:spcPts val="0"/>
              </a:spcBef>
              <a:buNone/>
            </a:pPr>
            <a:r>
              <a:t/>
            </a:r>
            <a:endParaRPr sz="2000">
              <a:latin typeface="Proxima Nova"/>
              <a:ea typeface="Proxima Nova"/>
              <a:cs typeface="Proxima Nova"/>
              <a:sym typeface="Proxima Nova"/>
            </a:endParaRPr>
          </a:p>
          <a:p>
            <a:pPr indent="-228600" lvl="0" marL="457200" rtl="0">
              <a:spcBef>
                <a:spcPts val="0"/>
              </a:spcBef>
              <a:buSzPct val="100000"/>
              <a:buFont typeface="Proxima Nova"/>
            </a:pPr>
            <a:r>
              <a:rPr lang="es-HN" sz="2000">
                <a:latin typeface="Proxima Nova"/>
                <a:ea typeface="Proxima Nova"/>
                <a:cs typeface="Proxima Nova"/>
                <a:sym typeface="Proxima Nova"/>
              </a:rPr>
              <a:t>A calibration curve was then developed: Voltage vs -Log[Concentration]</a:t>
            </a:r>
          </a:p>
          <a:p>
            <a:pPr indent="-228600" lvl="1" marL="914400" rtl="0">
              <a:spcBef>
                <a:spcPts val="0"/>
              </a:spcBef>
              <a:buSzPct val="100000"/>
              <a:buFont typeface="Proxima Nova"/>
            </a:pPr>
            <a:r>
              <a:rPr lang="es-HN" sz="2000">
                <a:latin typeface="Proxima Nova"/>
                <a:ea typeface="Proxima Nova"/>
                <a:cs typeface="Proxima Nova"/>
                <a:sym typeface="Proxima Nova"/>
              </a:rPr>
              <a:t>We troubleshooted until this curve was linear (due to log scale)</a:t>
            </a:r>
          </a:p>
        </p:txBody>
      </p:sp>
      <p:sp>
        <p:nvSpPr>
          <p:cNvPr id="111" name="Shape 111"/>
          <p:cNvSpPr txBox="1"/>
          <p:nvPr>
            <p:ph type="title"/>
          </p:nvPr>
        </p:nvSpPr>
        <p:spPr>
          <a:xfrm>
            <a:off x="2819400" y="104225"/>
            <a:ext cx="6096000" cy="1143000"/>
          </a:xfrm>
          <a:prstGeom prst="rect">
            <a:avLst/>
          </a:prstGeom>
        </p:spPr>
        <p:txBody>
          <a:bodyPr anchorCtr="0" anchor="ctr" bIns="91425" lIns="91425" rIns="91425" tIns="91425">
            <a:noAutofit/>
          </a:bodyPr>
          <a:lstStyle/>
          <a:p>
            <a:pPr lvl="0" rtl="0">
              <a:spcBef>
                <a:spcPts val="0"/>
              </a:spcBef>
              <a:buNone/>
            </a:pPr>
            <a:r>
              <a:rPr b="1" lang="es-HN" sz="4400">
                <a:solidFill>
                  <a:schemeClr val="dk2"/>
                </a:solidFill>
                <a:latin typeface="Proxima Nova"/>
                <a:ea typeface="Proxima Nova"/>
                <a:cs typeface="Proxima Nova"/>
                <a:sym typeface="Proxima Nova"/>
              </a:rPr>
              <a:t>Methods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txBox="1"/>
          <p:nvPr>
            <p:ph type="title"/>
          </p:nvPr>
        </p:nvSpPr>
        <p:spPr>
          <a:xfrm>
            <a:off x="2819400" y="228600"/>
            <a:ext cx="6096000" cy="1143000"/>
          </a:xfrm>
          <a:prstGeom prst="rect">
            <a:avLst/>
          </a:prstGeom>
        </p:spPr>
        <p:txBody>
          <a:bodyPr anchorCtr="0" anchor="ctr" bIns="91425" lIns="91425" rIns="91425" tIns="91425">
            <a:noAutofit/>
          </a:bodyPr>
          <a:lstStyle/>
          <a:p>
            <a:pPr lvl="0">
              <a:spcBef>
                <a:spcPts val="0"/>
              </a:spcBef>
              <a:buClr>
                <a:schemeClr val="dk1"/>
              </a:buClr>
              <a:buSzPct val="25000"/>
              <a:buFont typeface="Arial"/>
              <a:buNone/>
            </a:pPr>
            <a:r>
              <a:rPr b="1" lang="es-HN" sz="4400">
                <a:solidFill>
                  <a:schemeClr val="dk2"/>
                </a:solidFill>
                <a:latin typeface="Proxima Nova"/>
                <a:ea typeface="Proxima Nova"/>
                <a:cs typeface="Proxima Nova"/>
                <a:sym typeface="Proxima Nova"/>
              </a:rPr>
              <a:t>Standard Making</a:t>
            </a:r>
          </a:p>
        </p:txBody>
      </p:sp>
      <p:graphicFrame>
        <p:nvGraphicFramePr>
          <p:cNvPr id="118" name="Shape 118"/>
          <p:cNvGraphicFramePr/>
          <p:nvPr/>
        </p:nvGraphicFramePr>
        <p:xfrm>
          <a:off x="159125" y="2468300"/>
          <a:ext cx="3000000" cy="3000000"/>
        </p:xfrm>
        <a:graphic>
          <a:graphicData uri="http://schemas.openxmlformats.org/drawingml/2006/table">
            <a:tbl>
              <a:tblPr>
                <a:noFill/>
                <a:tableStyleId>{095246A8-121B-4ED7-A30B-215A4B3CD05D}</a:tableStyleId>
              </a:tblPr>
              <a:tblGrid>
                <a:gridCol w="1341300"/>
                <a:gridCol w="1622975"/>
                <a:gridCol w="1931475"/>
                <a:gridCol w="1757100"/>
                <a:gridCol w="2172900"/>
              </a:tblGrid>
              <a:tr h="467100">
                <a:tc>
                  <a:txBody>
                    <a:bodyPr>
                      <a:noAutofit/>
                    </a:bodyPr>
                    <a:lstStyle/>
                    <a:p>
                      <a:pPr lvl="0" rtl="0">
                        <a:lnSpc>
                          <a:spcPct val="115000"/>
                        </a:lnSpc>
                        <a:spcBef>
                          <a:spcPts val="0"/>
                        </a:spcBef>
                        <a:buNone/>
                      </a:pPr>
                      <a:r>
                        <a:rPr lang="es-HN"/>
                        <a:t>Standard (mg/L)</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nSpc>
                          <a:spcPct val="115000"/>
                        </a:lnSpc>
                        <a:spcBef>
                          <a:spcPts val="0"/>
                        </a:spcBef>
                        <a:buNone/>
                      </a:pPr>
                      <a:r>
                        <a:rPr lang="es-HN"/>
                        <a:t>Total volume of standard (L)</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nSpc>
                          <a:spcPct val="115000"/>
                        </a:lnSpc>
                        <a:spcBef>
                          <a:spcPts val="0"/>
                        </a:spcBef>
                        <a:buNone/>
                      </a:pPr>
                      <a:r>
                        <a:rPr lang="es-HN"/>
                        <a:t>Volume 50 mg/L NaF needed (mL)</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nSpc>
                          <a:spcPct val="115000"/>
                        </a:lnSpc>
                        <a:spcBef>
                          <a:spcPts val="0"/>
                        </a:spcBef>
                        <a:buNone/>
                      </a:pPr>
                      <a:r>
                        <a:rPr lang="es-HN"/>
                        <a:t>Volume of water needed (mL)</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nSpc>
                          <a:spcPct val="115000"/>
                        </a:lnSpc>
                        <a:spcBef>
                          <a:spcPts val="0"/>
                        </a:spcBef>
                        <a:buNone/>
                      </a:pPr>
                      <a:r>
                        <a:rPr lang="es-HN"/>
                        <a:t>Molar Concentration of Standard (mol/L)</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100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0.25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99.5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0.00001315789474</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0.5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99</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0.00002631578947</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2</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98</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0.00005263157895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2</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4</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96</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0.0001052631579</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10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90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0.0002631578947</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10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20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80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0.0005263157895</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20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40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60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0.001052631579</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250225">
                <a:tc>
                  <a:txBody>
                    <a:bodyPr>
                      <a:noAutofit/>
                    </a:bodyPr>
                    <a:lstStyle/>
                    <a:p>
                      <a:pPr lvl="0" rtl="0" algn="ctr">
                        <a:lnSpc>
                          <a:spcPct val="115000"/>
                        </a:lnSpc>
                        <a:spcBef>
                          <a:spcPts val="0"/>
                        </a:spcBef>
                        <a:buNone/>
                      </a:pPr>
                      <a:r>
                        <a:rPr lang="es-HN"/>
                        <a:t>50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0.1</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100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lgn="ctr">
                        <a:lnSpc>
                          <a:spcPct val="115000"/>
                        </a:lnSpc>
                        <a:spcBef>
                          <a:spcPts val="0"/>
                        </a:spcBef>
                        <a:buNone/>
                      </a:pPr>
                      <a:r>
                        <a:rPr lang="es-HN"/>
                        <a:t>0.002631578947</a:t>
                      </a:r>
                    </a:p>
                  </a:txBody>
                  <a:tcPr marT="19050" marB="19050" marR="28575" marL="28575" anchor="b">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txBox="1"/>
          <p:nvPr>
            <p:ph type="title"/>
          </p:nvPr>
        </p:nvSpPr>
        <p:spPr>
          <a:xfrm>
            <a:off x="2819400" y="228600"/>
            <a:ext cx="6096000" cy="1143000"/>
          </a:xfrm>
          <a:prstGeom prst="rect">
            <a:avLst/>
          </a:prstGeom>
        </p:spPr>
        <p:txBody>
          <a:bodyPr anchorCtr="0" anchor="ctr" bIns="91425" lIns="91425" rIns="91425" tIns="91425">
            <a:noAutofit/>
          </a:bodyPr>
          <a:lstStyle/>
          <a:p>
            <a:pPr lvl="0" rtl="0">
              <a:spcBef>
                <a:spcPts val="0"/>
              </a:spcBef>
              <a:buNone/>
            </a:pPr>
            <a:r>
              <a:rPr b="1" lang="es-HN" sz="4400">
                <a:solidFill>
                  <a:schemeClr val="dk2"/>
                </a:solidFill>
                <a:latin typeface="Proxima Nova"/>
                <a:ea typeface="Proxima Nova"/>
                <a:cs typeface="Proxima Nova"/>
                <a:sym typeface="Proxima Nova"/>
              </a:rPr>
              <a:t>Calibration Curve</a:t>
            </a:r>
          </a:p>
        </p:txBody>
      </p:sp>
      <p:pic>
        <p:nvPicPr>
          <p:cNvPr id="125" name="Shape 125"/>
          <p:cNvPicPr preferRelativeResize="0"/>
          <p:nvPr/>
        </p:nvPicPr>
        <p:blipFill>
          <a:blip r:embed="rId3">
            <a:alphaModFix/>
          </a:blip>
          <a:stretch>
            <a:fillRect/>
          </a:stretch>
        </p:blipFill>
        <p:spPr>
          <a:xfrm>
            <a:off x="0" y="1524000"/>
            <a:ext cx="5934075" cy="3810000"/>
          </a:xfrm>
          <a:prstGeom prst="rect">
            <a:avLst/>
          </a:prstGeom>
          <a:noFill/>
          <a:ln>
            <a:noFill/>
          </a:ln>
        </p:spPr>
      </p:pic>
      <p:graphicFrame>
        <p:nvGraphicFramePr>
          <p:cNvPr id="126" name="Shape 126"/>
          <p:cNvGraphicFramePr/>
          <p:nvPr/>
        </p:nvGraphicFramePr>
        <p:xfrm>
          <a:off x="4768925" y="4471750"/>
          <a:ext cx="3000000" cy="3000000"/>
        </p:xfrm>
        <a:graphic>
          <a:graphicData uri="http://schemas.openxmlformats.org/drawingml/2006/table">
            <a:tbl>
              <a:tblPr>
                <a:noFill/>
                <a:tableStyleId>{B3A149C7-C4B3-427B-AA6A-DD1A59D965C8}</a:tableStyleId>
              </a:tblPr>
              <a:tblGrid>
                <a:gridCol w="923925"/>
                <a:gridCol w="1333500"/>
                <a:gridCol w="2028825"/>
              </a:tblGrid>
              <a:tr h="12700">
                <a:tc>
                  <a:txBody>
                    <a:bodyPr>
                      <a:noAutofit/>
                    </a:bodyPr>
                    <a:lstStyle/>
                    <a:p>
                      <a:pPr lvl="0" rtl="0" algn="ctr">
                        <a:lnSpc>
                          <a:spcPct val="138000"/>
                        </a:lnSpc>
                        <a:spcBef>
                          <a:spcPts val="0"/>
                        </a:spcBef>
                        <a:buNone/>
                      </a:pPr>
                      <a:r>
                        <a:rPr lang="es-HN" sz="1000"/>
                        <a:t>Date: 10/28/2015</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t/>
                      </a:r>
                      <a:endParaRPr sz="1000"/>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t/>
                      </a:r>
                      <a:endParaRPr sz="1000"/>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r>
              <a:tr h="12700">
                <a:tc>
                  <a:txBody>
                    <a:bodyPr>
                      <a:noAutofit/>
                    </a:bodyPr>
                    <a:lstStyle/>
                    <a:p>
                      <a:pPr lvl="0" rtl="0" algn="ctr">
                        <a:lnSpc>
                          <a:spcPct val="138000"/>
                        </a:lnSpc>
                        <a:spcBef>
                          <a:spcPts val="0"/>
                        </a:spcBef>
                        <a:buNone/>
                      </a:pPr>
                      <a:r>
                        <a:rPr b="1" lang="es-HN" sz="1000"/>
                        <a:t>Standard (mg/L)</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b="1" lang="es-HN" sz="1000"/>
                        <a:t>-log(concentrations)</a:t>
                      </a:r>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b="1" lang="es-HN" sz="1000"/>
                        <a:t>Voltage</a:t>
                      </a:r>
                    </a:p>
                  </a:txBody>
                  <a:tcPr marT="25400" marB="25400" marR="25400" marL="25400" anchor="b">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r>
              <a:tr h="12700">
                <a:tc>
                  <a:txBody>
                    <a:bodyPr>
                      <a:noAutofit/>
                    </a:bodyPr>
                    <a:lstStyle/>
                    <a:p>
                      <a:pPr lvl="0" rtl="0" algn="ctr">
                        <a:lnSpc>
                          <a:spcPct val="138000"/>
                        </a:lnSpc>
                        <a:spcBef>
                          <a:spcPts val="0"/>
                        </a:spcBef>
                        <a:buNone/>
                      </a:pPr>
                      <a:r>
                        <a:rPr lang="es-HN" sz="1000"/>
                        <a:t>1</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0</a:t>
                      </a:r>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-0.032967934</a:t>
                      </a:r>
                    </a:p>
                  </a:txBody>
                  <a:tcPr marT="25400" marB="25400" marR="25400" marL="25400" anchor="b">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r>
              <a:tr h="12700">
                <a:tc>
                  <a:txBody>
                    <a:bodyPr>
                      <a:noAutofit/>
                    </a:bodyPr>
                    <a:lstStyle/>
                    <a:p>
                      <a:pPr lvl="0" rtl="0" algn="ctr">
                        <a:lnSpc>
                          <a:spcPct val="138000"/>
                        </a:lnSpc>
                        <a:spcBef>
                          <a:spcPts val="0"/>
                        </a:spcBef>
                        <a:buNone/>
                      </a:pPr>
                      <a:r>
                        <a:rPr lang="es-HN" sz="1000"/>
                        <a:t>10</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-1</a:t>
                      </a:r>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-0.004852059</a:t>
                      </a:r>
                    </a:p>
                  </a:txBody>
                  <a:tcPr marT="25400" marB="25400" marR="25400" marL="25400" anchor="b">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r>
              <a:tr h="12700">
                <a:tc>
                  <a:txBody>
                    <a:bodyPr>
                      <a:noAutofit/>
                    </a:bodyPr>
                    <a:lstStyle/>
                    <a:p>
                      <a:pPr lvl="0" rtl="0" algn="ctr">
                        <a:lnSpc>
                          <a:spcPct val="138000"/>
                        </a:lnSpc>
                        <a:spcBef>
                          <a:spcPts val="0"/>
                        </a:spcBef>
                        <a:buNone/>
                      </a:pPr>
                      <a:r>
                        <a:rPr lang="es-HN" sz="1000"/>
                        <a:t>20</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-1.301029996</a:t>
                      </a:r>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0.007112591</a:t>
                      </a:r>
                    </a:p>
                  </a:txBody>
                  <a:tcPr marT="25400" marB="25400" marR="25400" marL="25400" anchor="b">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r>
              <a:tr h="12700">
                <a:tc>
                  <a:txBody>
                    <a:bodyPr>
                      <a:noAutofit/>
                    </a:bodyPr>
                    <a:lstStyle/>
                    <a:p>
                      <a:pPr lvl="0" rtl="0" algn="ctr">
                        <a:lnSpc>
                          <a:spcPct val="138000"/>
                        </a:lnSpc>
                        <a:spcBef>
                          <a:spcPts val="0"/>
                        </a:spcBef>
                        <a:buNone/>
                      </a:pPr>
                      <a:r>
                        <a:rPr b="1" lang="es-HN" sz="1000"/>
                        <a:t>Slope</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-0.03013100126</a:t>
                      </a:r>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t/>
                      </a:r>
                      <a:endParaRPr sz="1000"/>
                    </a:p>
                  </a:txBody>
                  <a:tcPr marT="63500" marB="63500" marR="63500" marL="63500">
                    <a:lnT cap="flat" cmpd="sng" w="9525">
                      <a:solidFill>
                        <a:srgbClr val="000000"/>
                      </a:solidFill>
                      <a:prstDash val="solid"/>
                      <a:round/>
                      <a:headEnd len="med" w="med" type="none"/>
                      <a:tailEnd len="med" w="med" type="none"/>
                    </a:lnT>
                    <a:solidFill>
                      <a:srgbClr val="FFFFFF"/>
                    </a:solidFill>
                  </a:tcPr>
                </a:tc>
              </a:tr>
              <a:tr h="12700">
                <a:tc>
                  <a:txBody>
                    <a:bodyPr>
                      <a:noAutofit/>
                    </a:bodyPr>
                    <a:lstStyle/>
                    <a:p>
                      <a:pPr lvl="0" rtl="0" algn="ctr">
                        <a:lnSpc>
                          <a:spcPct val="138000"/>
                        </a:lnSpc>
                        <a:spcBef>
                          <a:spcPts val="0"/>
                        </a:spcBef>
                        <a:buNone/>
                      </a:pPr>
                      <a:r>
                        <a:rPr b="1" lang="es-HN" sz="1000"/>
                        <a:t>Y-intercept</a:t>
                      </a:r>
                    </a:p>
                  </a:txBody>
                  <a:tcPr marT="25400" marB="25400" marR="25400" marL="25400" anchor="b">
                    <a:lnL cap="flat" cmpd="sng" w="9525">
                      <a:solidFill>
                        <a:srgbClr val="000000"/>
                      </a:solidFill>
                      <a:prstDash val="solid"/>
                      <a:round/>
                      <a:headEnd len="med" w="med" type="none"/>
                      <a:tailEnd len="med" w="med" type="none"/>
                    </a:lnL>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rPr lang="es-HN" sz="1000"/>
                        <a:t>-0.0333465799</a:t>
                      </a:r>
                    </a:p>
                  </a:txBody>
                  <a:tcPr marT="25400" marB="25400" marR="25400" marL="25400" anchor="b">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solidFill>
                      <a:srgbClr val="FFFFFF"/>
                    </a:solidFill>
                  </a:tcPr>
                </a:tc>
                <a:tc>
                  <a:txBody>
                    <a:bodyPr>
                      <a:noAutofit/>
                    </a:bodyPr>
                    <a:lstStyle/>
                    <a:p>
                      <a:pPr lvl="0" rtl="0" algn="ctr">
                        <a:lnSpc>
                          <a:spcPct val="138000"/>
                        </a:lnSpc>
                        <a:spcBef>
                          <a:spcPts val="0"/>
                        </a:spcBef>
                        <a:buNone/>
                      </a:pPr>
                      <a:r>
                        <a:t/>
                      </a:r>
                      <a:endParaRPr sz="1000"/>
                    </a:p>
                  </a:txBody>
                  <a:tcPr marT="63500" marB="63500" marR="63500" marL="63500">
                    <a:solidFill>
                      <a:srgbClr val="FFFFFF"/>
                    </a:solidFill>
                  </a:tcPr>
                </a:tc>
              </a:tr>
            </a:tbl>
          </a:graphicData>
        </a:graphic>
      </p:graphicFrame>
      <p:sp>
        <p:nvSpPr>
          <p:cNvPr id="127" name="Shape 127"/>
          <p:cNvSpPr txBox="1"/>
          <p:nvPr/>
        </p:nvSpPr>
        <p:spPr>
          <a:xfrm>
            <a:off x="6021050" y="1846025"/>
            <a:ext cx="2894400" cy="2230499"/>
          </a:xfrm>
          <a:prstGeom prst="rect">
            <a:avLst/>
          </a:prstGeom>
          <a:noFill/>
          <a:ln>
            <a:noFill/>
          </a:ln>
        </p:spPr>
        <p:txBody>
          <a:bodyPr anchorCtr="0" anchor="t" bIns="91425" lIns="91425" rIns="91425" tIns="91425">
            <a:noAutofit/>
          </a:bodyPr>
          <a:lstStyle/>
          <a:p>
            <a:pPr lvl="0" algn="ctr">
              <a:spcBef>
                <a:spcPts val="0"/>
              </a:spcBef>
              <a:buNone/>
            </a:pPr>
            <a:r>
              <a:rPr lang="es-HN" sz="1800">
                <a:latin typeface="Proxima Nova"/>
                <a:ea typeface="Proxima Nova"/>
                <a:cs typeface="Proxima Nova"/>
                <a:sym typeface="Proxima Nova"/>
              </a:rPr>
              <a:t>Before each experiment, we create a calibration curve with three values (below) to ensure that the probe is working properly, and that all assumptions about fluoride concentrations are valid.</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pic>
        <p:nvPicPr>
          <p:cNvPr id="133" name="Shape 133"/>
          <p:cNvPicPr preferRelativeResize="0"/>
          <p:nvPr/>
        </p:nvPicPr>
        <p:blipFill>
          <a:blip r:embed="rId3">
            <a:alphaModFix/>
          </a:blip>
          <a:stretch>
            <a:fillRect/>
          </a:stretch>
        </p:blipFill>
        <p:spPr>
          <a:xfrm>
            <a:off x="292625" y="1937725"/>
            <a:ext cx="6798099" cy="4219025"/>
          </a:xfrm>
          <a:prstGeom prst="rect">
            <a:avLst/>
          </a:prstGeom>
          <a:noFill/>
          <a:ln>
            <a:noFill/>
          </a:ln>
        </p:spPr>
      </p:pic>
      <p:sp>
        <p:nvSpPr>
          <p:cNvPr id="134" name="Shape 134"/>
          <p:cNvSpPr txBox="1"/>
          <p:nvPr>
            <p:ph type="title"/>
          </p:nvPr>
        </p:nvSpPr>
        <p:spPr>
          <a:xfrm>
            <a:off x="2819400" y="143575"/>
            <a:ext cx="6096000" cy="1143000"/>
          </a:xfrm>
          <a:prstGeom prst="rect">
            <a:avLst/>
          </a:prstGeom>
        </p:spPr>
        <p:txBody>
          <a:bodyPr anchorCtr="0" anchor="ctr" bIns="91425" lIns="91425" rIns="91425" tIns="91425">
            <a:noAutofit/>
          </a:bodyPr>
          <a:lstStyle/>
          <a:p>
            <a:pPr lvl="0" rtl="0">
              <a:spcBef>
                <a:spcPts val="0"/>
              </a:spcBef>
              <a:buNone/>
            </a:pPr>
            <a:r>
              <a:rPr b="1" lang="es-HN" sz="4400">
                <a:solidFill>
                  <a:schemeClr val="dk2"/>
                </a:solidFill>
                <a:latin typeface="Proxima Nova"/>
                <a:ea typeface="Proxima Nova"/>
                <a:cs typeface="Proxima Nova"/>
                <a:sym typeface="Proxima Nova"/>
              </a:rPr>
              <a:t>20mg/L PACl</a:t>
            </a:r>
          </a:p>
        </p:txBody>
      </p:sp>
      <p:sp>
        <p:nvSpPr>
          <p:cNvPr id="135" name="Shape 135"/>
          <p:cNvSpPr txBox="1"/>
          <p:nvPr/>
        </p:nvSpPr>
        <p:spPr>
          <a:xfrm>
            <a:off x="6063300" y="2182887"/>
            <a:ext cx="2852099" cy="3728700"/>
          </a:xfrm>
          <a:prstGeom prst="rect">
            <a:avLst/>
          </a:prstGeom>
          <a:noFill/>
          <a:ln>
            <a:noFill/>
          </a:ln>
        </p:spPr>
        <p:txBody>
          <a:bodyPr anchorCtr="0" anchor="t" bIns="91425" lIns="91425" rIns="91425" tIns="91425">
            <a:noAutofit/>
          </a:bodyPr>
          <a:lstStyle/>
          <a:p>
            <a:pPr indent="-342900" lvl="0" marL="457200" rtl="0">
              <a:lnSpc>
                <a:spcPct val="138000"/>
              </a:lnSpc>
              <a:spcBef>
                <a:spcPts val="0"/>
              </a:spcBef>
              <a:buClr>
                <a:schemeClr val="dk1"/>
              </a:buClr>
              <a:buSzPct val="100000"/>
              <a:buFont typeface="Proxima Nova"/>
              <a:buChar char="●"/>
            </a:pPr>
            <a:r>
              <a:rPr lang="es-HN" sz="1800">
                <a:solidFill>
                  <a:schemeClr val="dk1"/>
                </a:solidFill>
                <a:latin typeface="Proxima Nova"/>
                <a:ea typeface="Proxima Nova"/>
                <a:cs typeface="Proxima Nova"/>
                <a:sym typeface="Proxima Nova"/>
              </a:rPr>
              <a:t>10.3 mg/L Fluoride in the influent raw water </a:t>
            </a:r>
          </a:p>
          <a:p>
            <a:pPr indent="-342900" lvl="0" marL="457200" rtl="0">
              <a:lnSpc>
                <a:spcPct val="138000"/>
              </a:lnSpc>
              <a:spcBef>
                <a:spcPts val="0"/>
              </a:spcBef>
              <a:buClr>
                <a:schemeClr val="dk1"/>
              </a:buClr>
              <a:buSzPct val="100000"/>
              <a:buFont typeface="Proxima Nova"/>
              <a:buChar char="●"/>
            </a:pPr>
            <a:r>
              <a:rPr lang="es-HN" sz="1800">
                <a:solidFill>
                  <a:schemeClr val="dk1"/>
                </a:solidFill>
                <a:latin typeface="Proxima Nova"/>
                <a:ea typeface="Proxima Nova"/>
                <a:cs typeface="Proxima Nova"/>
                <a:sym typeface="Proxima Nova"/>
              </a:rPr>
              <a:t>5.7 mg/L in the effluent </a:t>
            </a:r>
          </a:p>
          <a:p>
            <a:pPr indent="-342900" lvl="0" marL="457200" rtl="0">
              <a:lnSpc>
                <a:spcPct val="138000"/>
              </a:lnSpc>
              <a:spcBef>
                <a:spcPts val="0"/>
              </a:spcBef>
              <a:buClr>
                <a:schemeClr val="dk1"/>
              </a:buClr>
              <a:buSzPct val="100000"/>
              <a:buFont typeface="Proxima Nova"/>
              <a:buChar char="●"/>
            </a:pPr>
            <a:r>
              <a:rPr b="1" lang="es-HN" sz="1800">
                <a:solidFill>
                  <a:schemeClr val="dk1"/>
                </a:solidFill>
                <a:latin typeface="Proxima Nova"/>
                <a:ea typeface="Proxima Nova"/>
                <a:cs typeface="Proxima Nova"/>
                <a:sym typeface="Proxima Nova"/>
              </a:rPr>
              <a:t>56% Fluoride Removal</a:t>
            </a:r>
          </a:p>
          <a:p>
            <a:pPr rtl="0">
              <a:lnSpc>
                <a:spcPct val="138000"/>
              </a:lnSpc>
              <a:spcBef>
                <a:spcPts val="0"/>
              </a:spcBef>
              <a:buNone/>
            </a:pPr>
            <a:r>
              <a:t/>
            </a:r>
            <a:endParaRPr sz="1800">
              <a:solidFill>
                <a:schemeClr val="dk1"/>
              </a:solidFill>
              <a:latin typeface="Proxima Nova"/>
              <a:ea typeface="Proxima Nova"/>
              <a:cs typeface="Proxima Nova"/>
              <a:sym typeface="Proxima Nova"/>
            </a:endParaRPr>
          </a:p>
          <a:p>
            <a:pPr lvl="0" rtl="0">
              <a:lnSpc>
                <a:spcPct val="138000"/>
              </a:lnSpc>
              <a:spcBef>
                <a:spcPts val="0"/>
              </a:spcBef>
              <a:buNone/>
            </a:pPr>
            <a:r>
              <a:rPr lang="es-HN" sz="1800">
                <a:solidFill>
                  <a:schemeClr val="dk1"/>
                </a:solidFill>
                <a:latin typeface="Proxima Nova"/>
                <a:ea typeface="Proxima Nova"/>
                <a:cs typeface="Proxima Nova"/>
                <a:sym typeface="Proxima Nova"/>
              </a:rPr>
              <a:t>Other 20 mg/L trial yielded 58% removal</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