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66" r:id="rId3"/>
    <p:sldMasterId id="214748366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Proxima Nova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ProximaNova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ProximaNova-bold.fntdata"/><Relationship Id="rId6" Type="http://schemas.openxmlformats.org/officeDocument/2006/relationships/slide" Target="slides/slide1.xml"/><Relationship Id="rId18" Type="http://schemas.openxmlformats.org/officeDocument/2006/relationships/font" Target="fonts/ProximaNova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Shape 112"/>
          <p:cNvSpPr txBox="1"/>
          <p:nvPr>
            <p:ph idx="12" type="sldNum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4" name="Shape 174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0" name="Shape 180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6" name="Shape 186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8" name="Shape 118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7" name="Shape 137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5" name="Shape 145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4" name="Shape 154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2" name="Shape 162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5.jpg"/><Relationship Id="rId3" Type="http://schemas.openxmlformats.org/officeDocument/2006/relationships/image" Target="../media/image02.jpg"/><Relationship Id="rId4" Type="http://schemas.openxmlformats.org/officeDocument/2006/relationships/image" Target="../media/image00.jpg"/><Relationship Id="rId5" Type="http://schemas.openxmlformats.org/officeDocument/2006/relationships/image" Target="../media/image01.jpg"/><Relationship Id="rId6" Type="http://schemas.openxmlformats.org/officeDocument/2006/relationships/image" Target="../media/image04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3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Shape 59"/>
          <p:cNvGrpSpPr/>
          <p:nvPr/>
        </p:nvGrpSpPr>
        <p:grpSpPr>
          <a:xfrm>
            <a:off x="0" y="0"/>
            <a:ext cx="9048750" cy="5000625"/>
            <a:chOff x="0" y="0"/>
            <a:chExt cx="5700" cy="4200"/>
          </a:xfrm>
        </p:grpSpPr>
        <p:pic>
          <p:nvPicPr>
            <p:cNvPr id="60" name="Shape 6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" name="Shape 6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2" y="3215"/>
              <a:ext cx="300" cy="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Shape 6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2" y="3552"/>
              <a:ext cx="300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" name="Shape 63"/>
          <p:cNvSpPr txBox="1"/>
          <p:nvPr>
            <p:ph idx="1" type="subTitle"/>
          </p:nvPr>
        </p:nvSpPr>
        <p:spPr>
          <a:xfrm>
            <a:off x="3352800" y="3771900"/>
            <a:ext cx="3962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64" name="Shape 64"/>
          <p:cNvSpPr txBox="1"/>
          <p:nvPr>
            <p:ph idx="10" type="dt"/>
          </p:nvPr>
        </p:nvSpPr>
        <p:spPr>
          <a:xfrm>
            <a:off x="6781800" y="4686300"/>
            <a:ext cx="2133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1" type="ftr"/>
          </p:nvPr>
        </p:nvSpPr>
        <p:spPr>
          <a:xfrm>
            <a:off x="3124200" y="4683918"/>
            <a:ext cx="2895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6" name="Shape 66"/>
          <p:cNvSpPr txBox="1"/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67" name="Shape 6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7" y="4407693"/>
            <a:ext cx="9145500" cy="73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Shape 6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86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defRPr/>
            </a:lvl5pPr>
            <a:lvl6pPr lvl="5"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lvl="6"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lvl="7"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lvl="8"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71" name="Shape 71"/>
          <p:cNvSpPr txBox="1"/>
          <p:nvPr>
            <p:ph idx="10" type="dt"/>
          </p:nvPr>
        </p:nvSpPr>
        <p:spPr>
          <a:xfrm>
            <a:off x="457200" y="4683918"/>
            <a:ext cx="2133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2" name="Shape 72"/>
          <p:cNvSpPr txBox="1"/>
          <p:nvPr>
            <p:ph idx="11" type="ftr"/>
          </p:nvPr>
        </p:nvSpPr>
        <p:spPr>
          <a:xfrm>
            <a:off x="3124200" y="4683918"/>
            <a:ext cx="2895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3" name="Shape 73"/>
          <p:cNvSpPr txBox="1"/>
          <p:nvPr>
            <p:ph idx="12" type="sldNum"/>
          </p:nvPr>
        </p:nvSpPr>
        <p:spPr>
          <a:xfrm>
            <a:off x="6553200" y="4683918"/>
            <a:ext cx="2133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457200" y="1143000"/>
            <a:ext cx="8153400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lvl="1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lvl="2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lvl="3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lvl="4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lvl="5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lvl="6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lvl="7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lvl="8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defRPr/>
            </a:lvl5pPr>
            <a:lvl6pPr lvl="5"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lvl="6"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lvl="7"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lvl="8"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78" name="Shape 78"/>
          <p:cNvSpPr txBox="1"/>
          <p:nvPr>
            <p:ph idx="2" type="body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79" name="Shape 79"/>
          <p:cNvSpPr txBox="1"/>
          <p:nvPr>
            <p:ph idx="10" type="dt"/>
          </p:nvPr>
        </p:nvSpPr>
        <p:spPr>
          <a:xfrm>
            <a:off x="457200" y="4683918"/>
            <a:ext cx="2133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0" name="Shape 80"/>
          <p:cNvSpPr txBox="1"/>
          <p:nvPr>
            <p:ph idx="11" type="ftr"/>
          </p:nvPr>
        </p:nvSpPr>
        <p:spPr>
          <a:xfrm>
            <a:off x="3124200" y="4683918"/>
            <a:ext cx="2895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1" name="Shape 81"/>
          <p:cNvSpPr txBox="1"/>
          <p:nvPr>
            <p:ph idx="12" type="sldNum"/>
          </p:nvPr>
        </p:nvSpPr>
        <p:spPr>
          <a:xfrm>
            <a:off x="6553200" y="4683918"/>
            <a:ext cx="2133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82" name="Shape 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2667000" y="171450"/>
            <a:ext cx="6248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defRPr/>
            </a:lvl5pPr>
            <a:lvl6pPr lvl="5"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lvl="6"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lvl="7"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lvl="8"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85" name="Shape 85"/>
          <p:cNvSpPr txBox="1"/>
          <p:nvPr>
            <p:ph idx="10" type="dt"/>
          </p:nvPr>
        </p:nvSpPr>
        <p:spPr>
          <a:xfrm>
            <a:off x="457200" y="4683918"/>
            <a:ext cx="2133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6" name="Shape 86"/>
          <p:cNvSpPr txBox="1"/>
          <p:nvPr>
            <p:ph idx="11" type="ftr"/>
          </p:nvPr>
        </p:nvSpPr>
        <p:spPr>
          <a:xfrm>
            <a:off x="3124200" y="4683918"/>
            <a:ext cx="2895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7" name="Shape 87"/>
          <p:cNvSpPr txBox="1"/>
          <p:nvPr>
            <p:ph idx="12" type="sldNum"/>
          </p:nvPr>
        </p:nvSpPr>
        <p:spPr>
          <a:xfrm>
            <a:off x="6553200" y="4683918"/>
            <a:ext cx="2133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88" name="Shape 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spcAft>
                <a:spcPts val="0"/>
              </a:spcAft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defRPr/>
            </a:lvl5pPr>
            <a:lvl6pPr lvl="5"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lvl="6"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lvl="7"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lvl="8"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91" name="Shape 91"/>
          <p:cNvSpPr txBox="1"/>
          <p:nvPr>
            <p:ph idx="10" type="dt"/>
          </p:nvPr>
        </p:nvSpPr>
        <p:spPr>
          <a:xfrm>
            <a:off x="457200" y="4683918"/>
            <a:ext cx="2133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2" name="Shape 92"/>
          <p:cNvSpPr txBox="1"/>
          <p:nvPr>
            <p:ph idx="11" type="ftr"/>
          </p:nvPr>
        </p:nvSpPr>
        <p:spPr>
          <a:xfrm>
            <a:off x="3124200" y="4683918"/>
            <a:ext cx="2895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3" name="Shape 93"/>
          <p:cNvSpPr txBox="1"/>
          <p:nvPr>
            <p:ph idx="12" type="sldNum"/>
          </p:nvPr>
        </p:nvSpPr>
        <p:spPr>
          <a:xfrm>
            <a:off x="6553200" y="4683918"/>
            <a:ext cx="2133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457200" y="1151334"/>
            <a:ext cx="40401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Font typeface="Calibri"/>
              <a:buNone/>
              <a:defRPr/>
            </a:lvl1pPr>
            <a:lvl2pPr indent="0" lvl="1" marL="457200" rtl="0">
              <a:spcBef>
                <a:spcPts val="0"/>
              </a:spcBef>
              <a:buFont typeface="Calibri"/>
              <a:buNone/>
              <a:defRPr/>
            </a:lvl2pPr>
            <a:lvl3pPr indent="0" lvl="2" marL="914400" rtl="0">
              <a:spcBef>
                <a:spcPts val="0"/>
              </a:spcBef>
              <a:buFont typeface="Calibri"/>
              <a:buNone/>
              <a:defRPr/>
            </a:lvl3pPr>
            <a:lvl4pPr indent="0" lvl="3" marL="1371600" rtl="0">
              <a:spcBef>
                <a:spcPts val="0"/>
              </a:spcBef>
              <a:buFont typeface="Calibri"/>
              <a:buNone/>
              <a:defRPr/>
            </a:lvl4pPr>
            <a:lvl5pPr indent="0" lvl="4" marL="1828800" rtl="0">
              <a:spcBef>
                <a:spcPts val="0"/>
              </a:spcBef>
              <a:buFont typeface="Calibri"/>
              <a:buNone/>
              <a:defRPr/>
            </a:lvl5pPr>
            <a:lvl6pPr indent="0" lvl="5" marL="2286000" rtl="0">
              <a:spcBef>
                <a:spcPts val="0"/>
              </a:spcBef>
              <a:buFont typeface="Calibri"/>
              <a:buNone/>
              <a:defRPr/>
            </a:lvl6pPr>
            <a:lvl7pPr indent="0" lvl="6" marL="2743200" rtl="0">
              <a:spcBef>
                <a:spcPts val="0"/>
              </a:spcBef>
              <a:buFont typeface="Calibri"/>
              <a:buNone/>
              <a:defRPr/>
            </a:lvl7pPr>
            <a:lvl8pPr indent="0" lvl="7" marL="3200400" rtl="0">
              <a:spcBef>
                <a:spcPts val="0"/>
              </a:spcBef>
              <a:buFont typeface="Calibri"/>
              <a:buNone/>
              <a:defRPr/>
            </a:lvl8pPr>
            <a:lvl9pPr indent="0" lvl="8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97" name="Shape 97"/>
          <p:cNvSpPr txBox="1"/>
          <p:nvPr>
            <p:ph idx="2" type="body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98" name="Shape 98"/>
          <p:cNvSpPr txBox="1"/>
          <p:nvPr>
            <p:ph idx="3" type="body"/>
          </p:nvPr>
        </p:nvSpPr>
        <p:spPr>
          <a:xfrm>
            <a:off x="4645025" y="1151334"/>
            <a:ext cx="40419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rtl="0">
              <a:spcBef>
                <a:spcPts val="0"/>
              </a:spcBef>
              <a:buFont typeface="Calibri"/>
              <a:buNone/>
              <a:defRPr/>
            </a:lvl1pPr>
            <a:lvl2pPr indent="0" lvl="1" marL="457200" rtl="0">
              <a:spcBef>
                <a:spcPts val="0"/>
              </a:spcBef>
              <a:buFont typeface="Calibri"/>
              <a:buNone/>
              <a:defRPr/>
            </a:lvl2pPr>
            <a:lvl3pPr indent="0" lvl="2" marL="914400" rtl="0">
              <a:spcBef>
                <a:spcPts val="0"/>
              </a:spcBef>
              <a:buFont typeface="Calibri"/>
              <a:buNone/>
              <a:defRPr/>
            </a:lvl3pPr>
            <a:lvl4pPr indent="0" lvl="3" marL="1371600" rtl="0">
              <a:spcBef>
                <a:spcPts val="0"/>
              </a:spcBef>
              <a:buFont typeface="Calibri"/>
              <a:buNone/>
              <a:defRPr/>
            </a:lvl4pPr>
            <a:lvl5pPr indent="0" lvl="4" marL="1828800" rtl="0">
              <a:spcBef>
                <a:spcPts val="0"/>
              </a:spcBef>
              <a:buFont typeface="Calibri"/>
              <a:buNone/>
              <a:defRPr/>
            </a:lvl5pPr>
            <a:lvl6pPr indent="0" lvl="5" marL="2286000" rtl="0">
              <a:spcBef>
                <a:spcPts val="0"/>
              </a:spcBef>
              <a:buFont typeface="Calibri"/>
              <a:buNone/>
              <a:defRPr/>
            </a:lvl6pPr>
            <a:lvl7pPr indent="0" lvl="6" marL="2743200" rtl="0">
              <a:spcBef>
                <a:spcPts val="0"/>
              </a:spcBef>
              <a:buFont typeface="Calibri"/>
              <a:buNone/>
              <a:defRPr/>
            </a:lvl7pPr>
            <a:lvl8pPr indent="0" lvl="7" marL="3200400" rtl="0">
              <a:spcBef>
                <a:spcPts val="0"/>
              </a:spcBef>
              <a:buFont typeface="Calibri"/>
              <a:buNone/>
              <a:defRPr/>
            </a:lvl8pPr>
            <a:lvl9pPr indent="0" lvl="8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99" name="Shape 99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00" name="Shape 100"/>
          <p:cNvSpPr txBox="1"/>
          <p:nvPr>
            <p:ph idx="10" type="dt"/>
          </p:nvPr>
        </p:nvSpPr>
        <p:spPr>
          <a:xfrm>
            <a:off x="457200" y="4683918"/>
            <a:ext cx="2133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1" name="Shape 101"/>
          <p:cNvSpPr txBox="1"/>
          <p:nvPr>
            <p:ph idx="11" type="ftr"/>
          </p:nvPr>
        </p:nvSpPr>
        <p:spPr>
          <a:xfrm>
            <a:off x="3124200" y="4683918"/>
            <a:ext cx="2895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2" name="Shape 102"/>
          <p:cNvSpPr txBox="1"/>
          <p:nvPr>
            <p:ph idx="12" type="sldNum"/>
          </p:nvPr>
        </p:nvSpPr>
        <p:spPr>
          <a:xfrm>
            <a:off x="6553200" y="4683918"/>
            <a:ext cx="2133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03" name="Shape 1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idx="10" type="dt"/>
          </p:nvPr>
        </p:nvSpPr>
        <p:spPr>
          <a:xfrm>
            <a:off x="457200" y="4683918"/>
            <a:ext cx="2133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6" name="Shape 106"/>
          <p:cNvSpPr txBox="1"/>
          <p:nvPr>
            <p:ph idx="11" type="ftr"/>
          </p:nvPr>
        </p:nvSpPr>
        <p:spPr>
          <a:xfrm>
            <a:off x="3124200" y="4683918"/>
            <a:ext cx="2895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7" name="Shape 107"/>
          <p:cNvSpPr txBox="1"/>
          <p:nvPr>
            <p:ph idx="12" type="sldNum"/>
          </p:nvPr>
        </p:nvSpPr>
        <p:spPr>
          <a:xfrm>
            <a:off x="6553200" y="4683918"/>
            <a:ext cx="2133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pic>
        <p:nvPicPr>
          <p:cNvPr id="108" name="Shape 1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03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lvl="1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lvl="2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lvl="3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lvl="4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lvl="5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lvl="6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lvl="7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lvl="8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10" type="dt"/>
          </p:nvPr>
        </p:nvSpPr>
        <p:spPr>
          <a:xfrm>
            <a:off x="457200" y="4683918"/>
            <a:ext cx="2133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1" type="ftr"/>
          </p:nvPr>
        </p:nvSpPr>
        <p:spPr>
          <a:xfrm>
            <a:off x="3124200" y="4683918"/>
            <a:ext cx="2895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0"/>
              </a:spcBef>
              <a:defRPr/>
            </a:lvl1pPr>
            <a:lvl2pPr indent="0" lvl="1" marL="457200" marR="0" rtl="0" algn="l">
              <a:spcBef>
                <a:spcPts val="0"/>
              </a:spcBef>
              <a:defRPr/>
            </a:lvl2pPr>
            <a:lvl3pPr indent="0" lvl="2" marL="914400" marR="0" rtl="0" algn="l">
              <a:spcBef>
                <a:spcPts val="0"/>
              </a:spcBef>
              <a:defRPr/>
            </a:lvl3pPr>
            <a:lvl4pPr indent="0" lvl="3" marL="1371600" marR="0" rtl="0" algn="l">
              <a:spcBef>
                <a:spcPts val="0"/>
              </a:spcBef>
              <a:defRPr/>
            </a:lvl4pPr>
            <a:lvl5pPr indent="0" lvl="4" marL="1828800" marR="0" rtl="0" algn="l">
              <a:spcBef>
                <a:spcPts val="0"/>
              </a:spcBef>
              <a:defRPr/>
            </a:lvl5pPr>
            <a:lvl6pPr indent="0" lvl="5" marL="2286000" marR="0" rtl="0" algn="l">
              <a:spcBef>
                <a:spcPts val="0"/>
              </a:spcBef>
              <a:defRPr/>
            </a:lvl6pPr>
            <a:lvl7pPr indent="0" lvl="6" marL="2743200" marR="0" rtl="0" algn="l">
              <a:spcBef>
                <a:spcPts val="0"/>
              </a:spcBef>
              <a:defRPr/>
            </a:lvl7pPr>
            <a:lvl8pPr indent="0" lvl="7" marL="3200400" marR="0" rtl="0" algn="l">
              <a:spcBef>
                <a:spcPts val="0"/>
              </a:spcBef>
              <a:defRPr/>
            </a:lvl8pPr>
            <a:lvl9pPr indent="0" lvl="8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2" type="sldNum"/>
          </p:nvPr>
        </p:nvSpPr>
        <p:spPr>
          <a:xfrm>
            <a:off x="6553200" y="4683918"/>
            <a:ext cx="21336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en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cxnSp>
        <p:nvCxnSpPr>
          <p:cNvPr id="56" name="Shape 56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57" name="Shape 5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228292"/>
            <a:ext cx="2819400" cy="6288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07.png"/><Relationship Id="rId5" Type="http://schemas.openxmlformats.org/officeDocument/2006/relationships/image" Target="../media/image0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Relationship Id="rId4" Type="http://schemas.openxmlformats.org/officeDocument/2006/relationships/image" Target="../media/image0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idx="1" type="subTitle"/>
          </p:nvPr>
        </p:nvSpPr>
        <p:spPr>
          <a:xfrm>
            <a:off x="5304000" y="4566618"/>
            <a:ext cx="3840000" cy="3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b="0" i="0" lang="en" sz="2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0" i="0" lang="en" sz="1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Katie Dao, Pooja Desai and Auggie Longo</a:t>
            </a:r>
          </a:p>
        </p:txBody>
      </p:sp>
      <p:sp>
        <p:nvSpPr>
          <p:cNvPr id="115" name="Shape 115"/>
          <p:cNvSpPr txBox="1"/>
          <p:nvPr>
            <p:ph type="ctrTitle"/>
          </p:nvPr>
        </p:nvSpPr>
        <p:spPr>
          <a:xfrm>
            <a:off x="1371600" y="851868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" sz="6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Fluoride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4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Floc Blanket Creation</a:t>
            </a:r>
          </a:p>
        </p:txBody>
      </p:sp>
      <p:sp>
        <p:nvSpPr>
          <p:cNvPr id="177" name="Shape 177"/>
          <p:cNvSpPr txBox="1"/>
          <p:nvPr>
            <p:ph idx="1" type="body"/>
          </p:nvPr>
        </p:nvSpPr>
        <p:spPr>
          <a:xfrm>
            <a:off x="716325" y="1200150"/>
            <a:ext cx="7902000" cy="35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First run: 2400 mg/L clay &amp; 200 mg/L PACl</a:t>
            </a:r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Second run: 2400 mg/L clay &amp; 30 mg/L PACl</a:t>
            </a:r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Third run: 2400 mg/L clay &amp; 100 mg/L PACl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4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Future Plans</a:t>
            </a:r>
          </a:p>
        </p:txBody>
      </p:sp>
      <p:sp>
        <p:nvSpPr>
          <p:cNvPr id="183" name="Shape 183"/>
          <p:cNvSpPr txBox="1"/>
          <p:nvPr>
            <p:ph idx="1" type="body"/>
          </p:nvPr>
        </p:nvSpPr>
        <p:spPr>
          <a:xfrm>
            <a:off x="716325" y="1200150"/>
            <a:ext cx="7700400" cy="356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Continue varying PACl and clay concentrations to create floc blankets</a:t>
            </a:r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Start adding fluoridated water to test removal</a:t>
            </a:r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Alter fluoride removal by adjusting Floc to Water ratio</a:t>
            </a:r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Preparation for EPA competition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type="title"/>
          </p:nvPr>
        </p:nvSpPr>
        <p:spPr>
          <a:xfrm>
            <a:off x="2819400" y="235218"/>
            <a:ext cx="6244200" cy="53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2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Questions?</a:t>
            </a: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2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Suggestions?</a:t>
            </a:r>
          </a:p>
        </p:txBody>
      </p:sp>
      <p:pic>
        <p:nvPicPr>
          <p:cNvPr id="189" name="Shape 1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673568"/>
            <a:ext cx="3555956" cy="263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Shape 19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22800" y="2223543"/>
            <a:ext cx="2088000" cy="20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Shape 19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05100" y="2279250"/>
            <a:ext cx="1683870" cy="208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t/>
            </a:r>
            <a:endParaRPr b="1" i="0" sz="4400" u="none" cap="none" strike="noStrike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716325" y="1200150"/>
            <a:ext cx="7257000" cy="35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Proxima Nova"/>
              <a:buAutoNum type="arabicPeriod"/>
            </a:pPr>
            <a:r>
              <a:rPr lang="en" sz="2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Why fluoride?</a:t>
            </a:r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Proxima Nova"/>
              <a:buAutoNum type="arabicPeriod"/>
            </a:pPr>
            <a:r>
              <a:rPr lang="en" sz="2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Set up</a:t>
            </a:r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Proxima Nova"/>
              <a:buAutoNum type="arabicPeriod"/>
            </a:pPr>
            <a:r>
              <a:rPr lang="en" sz="2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Methods</a:t>
            </a:r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Proxima Nova"/>
              <a:buAutoNum type="arabicPeriod"/>
            </a:pPr>
            <a:r>
              <a:rPr lang="en" sz="2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Floc Blanket Creation</a:t>
            </a:r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Proxima Nova"/>
              <a:buAutoNum type="arabicPeriod"/>
            </a:pPr>
            <a:r>
              <a:rPr lang="en" sz="2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Problems We’ve Faced</a:t>
            </a:r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Proxima Nova"/>
              <a:buAutoNum type="arabicPeriod"/>
            </a:pPr>
            <a:r>
              <a:rPr lang="en" sz="2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Future Plans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2" name="Shape 122"/>
          <p:cNvSpPr txBox="1"/>
          <p:nvPr>
            <p:ph idx="2" type="body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44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Why Fluoride?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457200" y="1981550"/>
            <a:ext cx="8192700" cy="2679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06400" lvl="0" marL="914400" rtl="0">
              <a:spcBef>
                <a:spcPts val="0"/>
              </a:spcBef>
              <a:buClr>
                <a:schemeClr val="dk2"/>
              </a:buClr>
              <a:buSzPct val="100000"/>
              <a:buFont typeface="Proxima Nova"/>
              <a:buAutoNum type="arabicPeriod"/>
            </a:pPr>
            <a:r>
              <a:rPr lang="en" sz="2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Why are we trying to reduce fluoride levels?</a:t>
            </a:r>
          </a:p>
          <a:p>
            <a:pPr indent="-406400" lvl="0" marL="914400">
              <a:spcBef>
                <a:spcPts val="0"/>
              </a:spcBef>
              <a:buClr>
                <a:schemeClr val="dk2"/>
              </a:buClr>
              <a:buSzPct val="100000"/>
              <a:buFont typeface="Proxima Nova"/>
              <a:buAutoNum type="arabicPeriod"/>
            </a:pPr>
            <a:r>
              <a:rPr lang="en" sz="28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Why did we switch from the sand filter?</a:t>
            </a: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44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Set-Up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64875" y="1200150"/>
            <a:ext cx="5033224" cy="377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en" sz="4400" u="none" cap="none" strike="noStrike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Set-Up</a:t>
            </a:r>
          </a:p>
        </p:txBody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x="716325" y="1200150"/>
            <a:ext cx="3521100" cy="3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17780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1" name="Shape 141"/>
          <p:cNvSpPr txBox="1"/>
          <p:nvPr>
            <p:ph idx="2" type="body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42" name="Shape 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9275" y="1249850"/>
            <a:ext cx="4723099" cy="3542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4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Reactor</a:t>
            </a:r>
          </a:p>
        </p:txBody>
      </p:sp>
      <p:sp>
        <p:nvSpPr>
          <p:cNvPr id="148" name="Shape 148"/>
          <p:cNvSpPr txBox="1"/>
          <p:nvPr>
            <p:ph idx="1" type="body"/>
          </p:nvPr>
        </p:nvSpPr>
        <p:spPr>
          <a:xfrm>
            <a:off x="716325" y="1200150"/>
            <a:ext cx="3521100" cy="3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17780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49" name="Shape 149"/>
          <p:cNvSpPr txBox="1"/>
          <p:nvPr>
            <p:ph idx="2" type="body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50" name="Shape 1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3849" y="1359937"/>
            <a:ext cx="2612854" cy="3483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Shape 1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22549" y="1271124"/>
            <a:ext cx="2746078" cy="366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4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Problems We’ve Faced</a:t>
            </a:r>
          </a:p>
        </p:txBody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716325" y="1200150"/>
            <a:ext cx="3521100" cy="34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17780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8" name="Shape 158"/>
          <p:cNvSpPr txBox="1"/>
          <p:nvPr>
            <p:ph idx="2" type="body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42900" lvl="0" marL="8001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9" name="Shape 159"/>
          <p:cNvSpPr txBox="1"/>
          <p:nvPr>
            <p:ph idx="1" type="body"/>
          </p:nvPr>
        </p:nvSpPr>
        <p:spPr>
          <a:xfrm>
            <a:off x="716325" y="1200150"/>
            <a:ext cx="7902000" cy="35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ProCoDa box power source failures</a:t>
            </a:r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Pinched water pump tubing</a:t>
            </a:r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Fluoride probe issues</a:t>
            </a:r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Clay settling in tube</a:t>
            </a: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4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Experimentation</a:t>
            </a:r>
          </a:p>
        </p:txBody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x="716325" y="1200150"/>
            <a:ext cx="79704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Modified version of Countercurrent Stacked Floc Blanket Reactor process</a:t>
            </a:r>
          </a:p>
          <a:p>
            <a:pPr indent="-3810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714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Fluoride Probe</a:t>
            </a:r>
          </a:p>
          <a:p>
            <a:pPr indent="-406400" lvl="0" marL="457200" rtl="0">
              <a:spcBef>
                <a:spcPts val="0"/>
              </a:spcBef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Jar Tests</a:t>
            </a:r>
          </a:p>
          <a:p>
            <a:pPr indent="-4064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Floc Blankets</a:t>
            </a: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en" sz="44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Parameters</a:t>
            </a:r>
          </a:p>
        </p:txBody>
      </p:sp>
      <p:sp>
        <p:nvSpPr>
          <p:cNvPr id="171" name="Shape 171"/>
          <p:cNvSpPr txBox="1"/>
          <p:nvPr>
            <p:ph idx="1" type="body"/>
          </p:nvPr>
        </p:nvSpPr>
        <p:spPr>
          <a:xfrm>
            <a:off x="457200" y="1200150"/>
            <a:ext cx="8270400" cy="3394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06400" lvl="0" marL="457200" rtl="0">
              <a:spcBef>
                <a:spcPts val="0"/>
              </a:spcBef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1 mm/s upflow velocity</a:t>
            </a:r>
          </a:p>
          <a:p>
            <a:pPr indent="-406400" lvl="0" marL="457200" rtl="0">
              <a:spcBef>
                <a:spcPts val="0"/>
              </a:spcBef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Gtheta of 13000</a:t>
            </a:r>
          </a:p>
          <a:p>
            <a:pPr indent="-406400" lvl="0" marL="457200" rtl="0">
              <a:spcBef>
                <a:spcPts val="0"/>
              </a:spcBef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30 mL/min flow rate</a:t>
            </a:r>
          </a:p>
          <a:p>
            <a:pPr indent="-406400" lvl="0" marL="457200" rtl="0">
              <a:spcBef>
                <a:spcPts val="0"/>
              </a:spcBef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8 to 2 raw water to floc ratio</a:t>
            </a:r>
          </a:p>
          <a:p>
            <a:pPr indent="-406400" lvl="0" marL="457200" rtl="0">
              <a:spcBef>
                <a:spcPts val="0"/>
              </a:spcBef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20 mg/L of PACl in column</a:t>
            </a:r>
          </a:p>
          <a:p>
            <a:pPr indent="-4064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Proxima Nova"/>
            </a:pPr>
            <a:r>
              <a:rPr lang="en" sz="2800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rPr>
              <a:t>20 to 1 ratio of clay to PACl</a:t>
            </a:r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