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3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Lotta</a:t>
            </a:r>
          </a:p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Tianchen</a:t>
            </a:r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Caroline</a:t>
            </a:r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Tianchen</a:t>
            </a:r>
          </a:p>
        </p:txBody>
      </p:sp>
      <p:sp>
        <p:nvSpPr>
          <p:cNvPr id="89" name="Shape 8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Lotta</a:t>
            </a:r>
          </a:p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Caroline</a:t>
            </a:r>
          </a:p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Lotta</a:t>
            </a:r>
          </a:p>
        </p:txBody>
      </p:sp>
      <p:sp>
        <p:nvSpPr>
          <p:cNvPr id="138" name="Shape 13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0.jpg"/><Relationship Id="rId3" Type="http://schemas.openxmlformats.org/officeDocument/2006/relationships/image" Target="../media/image01.jpg"/><Relationship Id="rId6" Type="http://schemas.openxmlformats.org/officeDocument/2006/relationships/image" Target="../media/image02.png"/><Relationship Id="rId5" Type="http://schemas.openxmlformats.org/officeDocument/2006/relationships/image" Target="../media/image0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image" Target="../media/image03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2.xml"/><Relationship Id="rId3" Type="http://schemas.openxmlformats.org/officeDocument/2006/relationships/slideLayout" Target="../slideLayouts/slideLayout1.xml"/><Relationship Id="rId9" Type="http://schemas.openxmlformats.org/officeDocument/2006/relationships/slideLayout" Target="../slideLayouts/slideLayout7.xml"/><Relationship Id="rId6" Type="http://schemas.openxmlformats.org/officeDocument/2006/relationships/slideLayout" Target="../slideLayouts/slideLayout4.xml"/><Relationship Id="rId5" Type="http://schemas.openxmlformats.org/officeDocument/2006/relationships/slideLayout" Target="../slideLayouts/slideLayout3.xml"/><Relationship Id="rId8" Type="http://schemas.openxmlformats.org/officeDocument/2006/relationships/slideLayout" Target="../slideLayouts/slideLayout6.xml"/><Relationship Id="rId7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7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8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9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0" y="4520025"/>
            <a:ext cx="3086099" cy="17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 algn="l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s-HN" sz="2400">
                <a:solidFill>
                  <a:srgbClr val="FFFFFF"/>
                </a:solidFill>
              </a:rPr>
              <a:t>Caroline Caglioni</a:t>
            </a:r>
          </a:p>
          <a:p>
            <a:pPr lvl="0" rtl="0" algn="l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s-HN" sz="2400">
                <a:solidFill>
                  <a:srgbClr val="FFFFFF"/>
                </a:solidFill>
              </a:rPr>
              <a:t>Tianchen Yu</a:t>
            </a:r>
          </a:p>
          <a:p>
            <a:pPr lvl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es-HN" sz="2400">
                <a:solidFill>
                  <a:srgbClr val="FFFFFF"/>
                </a:solidFill>
              </a:rPr>
              <a:t>Lotta van Leeuwen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1219200" y="89565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Foam Filtration</a:t>
            </a:r>
            <a:r>
              <a:rPr b="1" lang="es-HN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Pore Size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4364150" y="6044075"/>
            <a:ext cx="5022300" cy="484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s-HN" sz="3000">
                <a:solidFill>
                  <a:srgbClr val="FFFFFF"/>
                </a:solidFill>
              </a:rPr>
              <a:t>Symposium March 2015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3000">
              <a:solidFill>
                <a:srgbClr val="666666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6025" y="1988100"/>
            <a:ext cx="3248025" cy="446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" name="Shape 142"/>
          <p:cNvCxnSpPr/>
          <p:nvPr/>
        </p:nvCxnSpPr>
        <p:spPr>
          <a:xfrm>
            <a:off x="4069775" y="2753600"/>
            <a:ext cx="1632299" cy="14099"/>
          </a:xfrm>
          <a:prstGeom prst="straightConnector1">
            <a:avLst/>
          </a:prstGeom>
          <a:noFill/>
          <a:ln cap="flat" w="28575">
            <a:solidFill>
              <a:srgbClr val="000000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143" name="Shape 143"/>
          <p:cNvSpPr txBox="1"/>
          <p:nvPr/>
        </p:nvSpPr>
        <p:spPr>
          <a:xfrm>
            <a:off x="844950" y="2251325"/>
            <a:ext cx="2511300" cy="3325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 algn="r">
              <a:spcBef>
                <a:spcPts val="0"/>
              </a:spcBef>
              <a:buNone/>
            </a:pPr>
            <a:r>
              <a:rPr b="1" lang="es-HN" sz="3000">
                <a:latin typeface="PT Serif"/>
                <a:ea typeface="PT Serif"/>
                <a:cs typeface="PT Serif"/>
                <a:sym typeface="PT Serif"/>
              </a:rPr>
              <a:t>One day</a:t>
            </a:r>
          </a:p>
          <a:p>
            <a:pPr rtl="0" algn="r">
              <a:spcBef>
                <a:spcPts val="0"/>
              </a:spcBef>
              <a:buNone/>
            </a:pPr>
            <a:r>
              <a:t/>
            </a:r>
            <a:endParaRPr b="1" sz="3000">
              <a:latin typeface="PT Serif"/>
              <a:ea typeface="PT Serif"/>
              <a:cs typeface="PT Serif"/>
              <a:sym typeface="PT Serif"/>
            </a:endParaRPr>
          </a:p>
          <a:p>
            <a:pPr algn="r">
              <a:spcBef>
                <a:spcPts val="0"/>
              </a:spcBef>
              <a:buNone/>
            </a:pPr>
            <a:r>
              <a:rPr b="1" lang="es-HN" sz="3000">
                <a:latin typeface="Courier New"/>
                <a:ea typeface="Courier New"/>
                <a:cs typeface="Courier New"/>
                <a:sym typeface="Courier New"/>
              </a:rPr>
              <a:t>(hopefully by the end of the semester…) 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2912725" y="1420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Foam filter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457200" y="1524000"/>
            <a:ext cx="73877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treatment facility</a:t>
            </a:r>
          </a:p>
          <a:p>
            <a:pPr indent="-431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Medium sized villages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275" y="2661249"/>
            <a:ext cx="6338452" cy="4196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26289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Size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495300" y="2303250"/>
            <a:ext cx="8153399" cy="2251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b="1" lang="es-HN" sz="3200">
                <a:latin typeface="Calibri"/>
                <a:ea typeface="Calibri"/>
                <a:cs typeface="Calibri"/>
                <a:sym typeface="Calibri"/>
              </a:rPr>
              <a:t>Problems to solve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-"/>
            </a:pPr>
            <a:r>
              <a:rPr lang="es-HN" sz="3200">
                <a:latin typeface="Calibri"/>
                <a:ea typeface="Calibri"/>
                <a:cs typeface="Calibri"/>
                <a:sym typeface="Calibri"/>
              </a:rPr>
              <a:t>Help Walker in El Carpintero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-"/>
            </a:pPr>
            <a:r>
              <a:rPr lang="es-HN" sz="3200">
                <a:latin typeface="Calibri"/>
                <a:ea typeface="Calibri"/>
                <a:cs typeface="Calibri"/>
                <a:sym typeface="Calibri"/>
              </a:rPr>
              <a:t>Find most efficient stratification of foam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2265225" y="15935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Goals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190500" y="20574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1"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Flocculator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Clogging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Humic acid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Pore velocity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Break-through</a:t>
            </a:r>
          </a:p>
        </p:txBody>
      </p:sp>
      <p:sp>
        <p:nvSpPr>
          <p:cNvPr id="93" name="Shape 93"/>
          <p:cNvSpPr txBox="1"/>
          <p:nvPr>
            <p:ph idx="2" type="body"/>
          </p:nvPr>
        </p:nvSpPr>
        <p:spPr>
          <a:xfrm>
            <a:off x="5105400" y="19050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1"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</a:t>
            </a: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s-HN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Best stratification possible </a:t>
            </a:r>
          </a:p>
        </p:txBody>
      </p:sp>
      <p:sp>
        <p:nvSpPr>
          <p:cNvPr id="94" name="Shape 94"/>
          <p:cNvSpPr/>
          <p:nvPr/>
        </p:nvSpPr>
        <p:spPr>
          <a:xfrm>
            <a:off x="3861950" y="3176175"/>
            <a:ext cx="1143000" cy="83819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w="25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1420050" y="2268675"/>
            <a:ext cx="6303900" cy="3221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419100" lvl="0" marL="457200" rtl="0">
              <a:lnSpc>
                <a:spcPct val="12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s-HN" sz="3000">
                <a:solidFill>
                  <a:schemeClr val="dk1"/>
                </a:solidFill>
              </a:rPr>
              <a:t>El Carpintero water</a:t>
            </a:r>
          </a:p>
          <a:p>
            <a:pPr lvl="0" rtl="0">
              <a:lnSpc>
                <a:spcPct val="120000"/>
              </a:lnSpc>
              <a:spcBef>
                <a:spcPts val="60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s-HN" sz="3000">
                <a:solidFill>
                  <a:schemeClr val="dk1"/>
                </a:solidFill>
              </a:rPr>
              <a:t>Flocculator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s-HN" sz="3000">
                <a:solidFill>
                  <a:schemeClr val="dk1"/>
                </a:solidFill>
              </a:rPr>
              <a:t>New laboratory set-up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4433450" y="190500"/>
            <a:ext cx="4208399" cy="1039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 Challenges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3245650" y="3810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482600" lvl="0" marL="457200" rtl="0" algn="l">
              <a:spcBef>
                <a:spcPts val="0"/>
              </a:spcBef>
              <a:buClr>
                <a:schemeClr val="dk2"/>
              </a:buClr>
              <a:buSzPct val="100000"/>
              <a:buFont typeface="Calibri"/>
              <a:buAutoNum type="arabicPeriod"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El Carpintero Water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495300" y="166255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lnSpc>
                <a:spcPct val="120000"/>
              </a:lnSpc>
              <a:spcBef>
                <a:spcPts val="60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marL="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es-HN" sz="3000">
                <a:solidFill>
                  <a:schemeClr val="dk1"/>
                </a:solidFill>
              </a:rPr>
              <a:t>Goal: Create a more representative influent</a:t>
            </a:r>
          </a:p>
          <a:p>
            <a:pPr indent="0" lvl="0" marL="0" rtl="0">
              <a:lnSpc>
                <a:spcPct val="120000"/>
              </a:lnSpc>
              <a:spcBef>
                <a:spcPts val="60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Include humic acid</a:t>
            </a:r>
          </a:p>
          <a:p>
            <a:pPr indent="-419100" lvl="0" marL="4572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Collect data from Walker</a:t>
            </a:r>
          </a:p>
          <a:p>
            <a:pPr indent="-419100" lvl="0" marL="4572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Run through 4” design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199" y="4263750"/>
            <a:ext cx="3189899" cy="212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2. Flocculator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457200" y="2095500"/>
            <a:ext cx="8565600" cy="4152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lang="es-HN" sz="3000">
                <a:solidFill>
                  <a:schemeClr val="dk1"/>
                </a:solidFill>
              </a:rPr>
              <a:t>Goal: Determine whether a flocculator increases the filtration efficiency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Design in MathCad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Build it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3225" y="3350050"/>
            <a:ext cx="4222174" cy="316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3. New laboratory set-up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252825" y="15067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lang="es-HN" sz="3000">
                <a:solidFill>
                  <a:schemeClr val="dk1"/>
                </a:solidFill>
              </a:rPr>
              <a:t>Goal: build quickly new filter allowing specific pore size experiments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1” diameter 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Coarse and fine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Flocculator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s-HN" sz="3000">
                <a:solidFill>
                  <a:schemeClr val="dk1"/>
                </a:solidFill>
              </a:rPr>
              <a:t>    performance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-"/>
            </a:pPr>
            <a:r>
              <a:rPr lang="es-HN" sz="3000">
                <a:solidFill>
                  <a:schemeClr val="dk1"/>
                </a:solidFill>
              </a:rPr>
              <a:t>Backwash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grpSp>
        <p:nvGrpSpPr>
          <p:cNvPr id="125" name="Shape 125"/>
          <p:cNvGrpSpPr/>
          <p:nvPr/>
        </p:nvGrpSpPr>
        <p:grpSpPr>
          <a:xfrm>
            <a:off x="3879250" y="2623962"/>
            <a:ext cx="5160826" cy="2489873"/>
            <a:chOff x="3983175" y="2623962"/>
            <a:chExt cx="5160826" cy="2489873"/>
          </a:xfrm>
        </p:grpSpPr>
        <p:pic>
          <p:nvPicPr>
            <p:cNvPr id="126" name="Shape 126"/>
            <p:cNvPicPr preferRelativeResize="0"/>
            <p:nvPr/>
          </p:nvPicPr>
          <p:blipFill rotWithShape="1">
            <a:blip r:embed="rId3">
              <a:alphaModFix/>
            </a:blip>
            <a:srcRect b="1335" l="9610" r="15718" t="43479"/>
            <a:stretch/>
          </p:blipFill>
          <p:spPr>
            <a:xfrm>
              <a:off x="3983175" y="2623962"/>
              <a:ext cx="5160826" cy="24898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Shape 127"/>
            <p:cNvSpPr/>
            <p:nvPr/>
          </p:nvSpPr>
          <p:spPr>
            <a:xfrm>
              <a:off x="3983175" y="4459225"/>
              <a:ext cx="1801199" cy="654599"/>
            </a:xfrm>
            <a:prstGeom prst="rect">
              <a:avLst/>
            </a:prstGeom>
            <a:solidFill>
              <a:schemeClr val="lt2"/>
            </a:solidFill>
            <a:ln cap="flat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What’s Next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908275" y="1898425"/>
            <a:ext cx="6662399" cy="19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-"/>
            </a:pPr>
            <a:r>
              <a:rPr lang="es-HN" sz="3600">
                <a:latin typeface="Calibri"/>
                <a:ea typeface="Calibri"/>
                <a:cs typeface="Calibri"/>
                <a:sym typeface="Calibri"/>
              </a:rPr>
              <a:t>Test and construct the concoction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-"/>
            </a:pPr>
            <a:r>
              <a:rPr lang="es-HN" sz="3600">
                <a:latin typeface="Calibri"/>
                <a:ea typeface="Calibri"/>
                <a:cs typeface="Calibri"/>
                <a:sym typeface="Calibri"/>
              </a:rPr>
              <a:t>Build the flocculator and test it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-"/>
            </a:pPr>
            <a:r>
              <a:rPr lang="es-HN" sz="3600">
                <a:latin typeface="Calibri"/>
                <a:ea typeface="Calibri"/>
                <a:cs typeface="Calibri"/>
                <a:sym typeface="Calibri"/>
              </a:rPr>
              <a:t>Build the new 1” Foam Filter Design and run it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