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sldIdLst>
    <p:sldId id="256" r:id="rId2"/>
    <p:sldId id="369" r:id="rId3"/>
    <p:sldId id="357" r:id="rId4"/>
    <p:sldId id="359" r:id="rId5"/>
    <p:sldId id="360" r:id="rId6"/>
    <p:sldId id="358" r:id="rId7"/>
    <p:sldId id="361" r:id="rId8"/>
    <p:sldId id="371" r:id="rId9"/>
    <p:sldId id="372" r:id="rId10"/>
    <p:sldId id="373" r:id="rId11"/>
    <p:sldId id="376" r:id="rId12"/>
    <p:sldId id="375" r:id="rId13"/>
    <p:sldId id="374" r:id="rId14"/>
    <p:sldId id="370" r:id="rId15"/>
    <p:sldId id="3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04D"/>
    <a:srgbClr val="408000"/>
    <a:srgbClr val="7646FC"/>
    <a:srgbClr val="23DCF5"/>
    <a:srgbClr val="66F32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2" autoAdjust="0"/>
    <p:restoredTop sz="89474" autoAdjust="0"/>
  </p:normalViewPr>
  <p:slideViewPr>
    <p:cSldViewPr>
      <p:cViewPr>
        <p:scale>
          <a:sx n="103" d="100"/>
          <a:sy n="103" d="100"/>
        </p:scale>
        <p:origin x="-1208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04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49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7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49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65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5/14/15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7.jp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7.jp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7.jpg"/><Relationship Id="rId5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1286470"/>
            <a:ext cx="61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26804D"/>
                </a:solidFill>
                <a:latin typeface="+mn-lt"/>
              </a:rPr>
              <a:t>Foam Filter Pore Size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0" y="5790117"/>
            <a:ext cx="4953000" cy="763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Lotta</a:t>
            </a:r>
            <a:r>
              <a:rPr lang="en-US" sz="2000" b="1" dirty="0" smtClean="0">
                <a:solidFill>
                  <a:schemeClr val="bg1"/>
                </a:solidFill>
              </a:rPr>
              <a:t> Van </a:t>
            </a:r>
            <a:r>
              <a:rPr lang="en-US" sz="2000" b="1" dirty="0" err="1" smtClean="0">
                <a:solidFill>
                  <a:schemeClr val="bg1"/>
                </a:solidFill>
              </a:rPr>
              <a:t>Leeuwen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Tianchen</a:t>
            </a:r>
            <a:r>
              <a:rPr lang="en-US" sz="2000" b="1" dirty="0" smtClean="0">
                <a:solidFill>
                  <a:schemeClr val="bg1"/>
                </a:solidFill>
              </a:rPr>
              <a:t> Yu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Caroline </a:t>
            </a:r>
            <a:r>
              <a:rPr lang="en-US" sz="2000" b="1" dirty="0" err="1" smtClean="0">
                <a:solidFill>
                  <a:schemeClr val="bg1"/>
                </a:solidFill>
              </a:rPr>
              <a:t>Caglioni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57800" y="0"/>
            <a:ext cx="3886200" cy="12192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77388"/>
            <a:ext cx="3429000" cy="99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Connect </a:t>
            </a:r>
            <a:r>
              <a:rPr lang="en-US" sz="4000" dirty="0" err="1" smtClean="0"/>
              <a:t>Flocculator</a:t>
            </a:r>
            <a:r>
              <a:rPr lang="en-US" sz="4000" dirty="0" smtClean="0"/>
              <a:t> with Filter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600200"/>
            <a:ext cx="5258289" cy="5108256"/>
          </a:xfrm>
          <a:prstGeom prst="rect">
            <a:avLst/>
          </a:prstGeom>
        </p:spPr>
      </p:pic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691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Experimentation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277065"/>
              </p:ext>
            </p:extLst>
          </p:nvPr>
        </p:nvGraphicFramePr>
        <p:xfrm>
          <a:off x="152400" y="2438400"/>
          <a:ext cx="8763000" cy="4114800"/>
        </p:xfrm>
        <a:graphic>
          <a:graphicData uri="http://schemas.openxmlformats.org/drawingml/2006/table">
            <a:tbl>
              <a:tblPr firstRow="1">
                <a:tableStyleId>{9DCAF9ED-07DC-4A11-8D7F-57B35C25682E}</a:tableStyleId>
              </a:tblPr>
              <a:tblGrid>
                <a:gridCol w="674076"/>
                <a:gridCol w="1221764"/>
                <a:gridCol w="1533160"/>
                <a:gridCol w="1676400"/>
                <a:gridCol w="3657600"/>
              </a:tblGrid>
              <a:tr h="9906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Trial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 err="1">
                          <a:effectLst/>
                        </a:rPr>
                        <a:t>PACl</a:t>
                      </a:r>
                      <a:r>
                        <a:rPr lang="en-US" sz="1800" u="none" strike="noStrike" dirty="0">
                          <a:effectLst/>
                        </a:rPr>
                        <a:t> dose (mg/L)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Influent Clay Turbidity  (NTU)*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Influent Clay dosage (RPM)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Effluent notes: settling, etc.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762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80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85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After 5:30 minutes, the supernatant and precipitate have equal height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6858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70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A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100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After 5:20 minutes, the supernatant and precipitate reach same height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8382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80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A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80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After settling for more than 10 minutes the effluent didn’t change much couldn’t see clear layer inside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  <a:tr h="8382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4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80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A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>
                          <a:effectLst/>
                        </a:rPr>
                        <a:t>70</a:t>
                      </a:r>
                      <a:endParaRPr lang="en-US" sz="1600" b="1">
                        <a:effectLst/>
                      </a:endParaRPr>
                    </a:p>
                  </a:txBody>
                  <a:tcPr marL="43257" marR="43257" marT="43257" marB="4325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>
                          <a:effectLst/>
                        </a:rPr>
                        <a:t>The effluent was quickly settled, after 1:30 minutes, the supernatant and precipitate reach same height</a:t>
                      </a:r>
                      <a:endParaRPr lang="en-US" sz="1600" b="1" dirty="0">
                        <a:effectLst/>
                      </a:endParaRPr>
                    </a:p>
                  </a:txBody>
                  <a:tcPr marL="43257" marR="43257" marT="43257" marB="43257"/>
                </a:tc>
              </a:tr>
            </a:tbl>
          </a:graphicData>
        </a:graphic>
      </p:graphicFrame>
      <p:pic>
        <p:nvPicPr>
          <p:cNvPr id="6" name="Picture 5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6764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… and then we ran water through it!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4285083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Lab Tool Encyclopedia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8055689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6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Future Expectation</a:t>
            </a:r>
            <a:endParaRPr lang="en-US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829191"/>
              </p:ext>
            </p:extLst>
          </p:nvPr>
        </p:nvGraphicFramePr>
        <p:xfrm>
          <a:off x="381000" y="1752600"/>
          <a:ext cx="8305800" cy="1752600"/>
        </p:xfrm>
        <a:graphic>
          <a:graphicData uri="http://schemas.openxmlformats.org/drawingml/2006/table">
            <a:tbl>
              <a:tblPr firstRow="1">
                <a:tableStyleId>{72833802-FEF1-4C79-8D5D-14CF1EAF98D9}</a:tableStyleId>
              </a:tblPr>
              <a:tblGrid>
                <a:gridCol w="8305800"/>
              </a:tblGrid>
              <a:tr h="4443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Expectations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  <a:tr h="4319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Fix the Foam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in the Foam Filter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  <a:tr h="4319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Run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more quantitative experiment with the new set up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  <a:tr h="4443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Keep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looking for the most optimum strategy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/>
                </a:tc>
              </a:tr>
            </a:tbl>
          </a:graphicData>
        </a:graphic>
      </p:graphicFrame>
      <p:pic>
        <p:nvPicPr>
          <p:cNvPr id="1026" name="Picture 2" descr="http://tcitest.servicedeskinstitute.com/images/13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3505200"/>
            <a:ext cx="38481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5947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Questions?</a:t>
            </a:r>
            <a:endParaRPr lang="en-US" sz="4000" dirty="0"/>
          </a:p>
        </p:txBody>
      </p:sp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10410438_10153224825482065_3417965995193518216_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95" y="1981200"/>
            <a:ext cx="3491605" cy="4648200"/>
          </a:xfrm>
          <a:prstGeom prst="rect">
            <a:avLst/>
          </a:prstGeom>
        </p:spPr>
      </p:pic>
      <p:pic>
        <p:nvPicPr>
          <p:cNvPr id="5" name="Picture 4" descr="10421386_10153154704007065_7402748767641953683_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996386"/>
            <a:ext cx="3505200" cy="2633014"/>
          </a:xfrm>
          <a:prstGeom prst="rect">
            <a:avLst/>
          </a:prstGeom>
        </p:spPr>
      </p:pic>
      <p:pic>
        <p:nvPicPr>
          <p:cNvPr id="1028" name="Picture 4" descr="C:\Users\mvc43\AppData\Local\Microsoft\Windows\Temporary Internet Files\Content.IE5\SRPPJEP6\MC90007862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752600"/>
            <a:ext cx="1857375" cy="39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20222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6400800" cy="590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FFFF"/>
                </a:solidFill>
                <a:latin typeface="+mn-lt"/>
              </a:rPr>
              <a:t>Thank </a:t>
            </a:r>
            <a:r>
              <a:rPr lang="en-US" sz="5400" b="1" dirty="0" smtClean="0">
                <a:solidFill>
                  <a:srgbClr val="FFFFFF"/>
                </a:solidFill>
                <a:latin typeface="+mn-lt"/>
              </a:rPr>
              <a:t>you</a:t>
            </a:r>
          </a:p>
          <a:p>
            <a:r>
              <a:rPr lang="en-US" sz="5400" b="1" dirty="0" err="1" smtClean="0">
                <a:solidFill>
                  <a:srgbClr val="FFFFFF"/>
                </a:solidFill>
              </a:rPr>
              <a:t>Muchas</a:t>
            </a:r>
            <a:r>
              <a:rPr lang="en-US" sz="5400" b="1" dirty="0" smtClean="0">
                <a:solidFill>
                  <a:srgbClr val="FFFFFF"/>
                </a:solidFill>
              </a:rPr>
              <a:t> Gracias</a:t>
            </a:r>
          </a:p>
          <a:p>
            <a:r>
              <a:rPr lang="zh-TW" altLang="en-US" sz="5400" b="1" dirty="0" smtClean="0">
                <a:solidFill>
                  <a:srgbClr val="FFFFFF"/>
                </a:solidFill>
              </a:rPr>
              <a:t>谢谢</a:t>
            </a:r>
            <a:endParaRPr lang="en-US" altLang="zh-TW" sz="5400" b="1" dirty="0" smtClean="0">
              <a:solidFill>
                <a:srgbClr val="FFFFFF"/>
              </a:solidFill>
            </a:endParaRPr>
          </a:p>
          <a:p>
            <a:r>
              <a:rPr lang="en-US" sz="5400" b="1" dirty="0" smtClean="0">
                <a:solidFill>
                  <a:srgbClr val="FFFFFF"/>
                </a:solidFill>
              </a:rPr>
              <a:t>Merci</a:t>
            </a:r>
          </a:p>
          <a:p>
            <a:r>
              <a:rPr lang="en-US" sz="5400" b="1" dirty="0" err="1" smtClean="0">
                <a:solidFill>
                  <a:srgbClr val="FFFFFF"/>
                </a:solidFill>
              </a:rPr>
              <a:t>Dankjewel</a:t>
            </a:r>
            <a:endParaRPr lang="en-US" sz="5400" b="1" dirty="0" smtClean="0">
              <a:solidFill>
                <a:srgbClr val="FFFFFF"/>
              </a:solidFill>
            </a:endParaRPr>
          </a:p>
          <a:p>
            <a:r>
              <a:rPr lang="en-US" sz="5400" b="1" dirty="0" smtClean="0">
                <a:solidFill>
                  <a:srgbClr val="FFFFFF"/>
                </a:solidFill>
              </a:rPr>
              <a:t>Grazie</a:t>
            </a:r>
          </a:p>
          <a:p>
            <a:r>
              <a:rPr lang="he-IL" sz="5400" b="1" dirty="0">
                <a:solidFill>
                  <a:srgbClr val="FFFFFF"/>
                </a:solidFill>
              </a:rPr>
              <a:t>תודה</a:t>
            </a:r>
            <a:endParaRPr lang="en-US" sz="5400" b="1" dirty="0" smtClean="0">
              <a:solidFill>
                <a:srgbClr val="FFFFFF"/>
              </a:solidFill>
            </a:endParaRPr>
          </a:p>
        </p:txBody>
      </p:sp>
      <p:pic>
        <p:nvPicPr>
          <p:cNvPr id="3" name="Picture 2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0"/>
            <a:ext cx="3962400" cy="11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7831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Pore Size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905000"/>
            <a:ext cx="84582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LARGE SCALE Problems </a:t>
            </a:r>
            <a:r>
              <a:rPr lang="en-US" sz="3600" b="1" dirty="0"/>
              <a:t>to </a:t>
            </a:r>
            <a:r>
              <a:rPr lang="en-US" sz="3600" b="1" dirty="0" smtClean="0"/>
              <a:t>solve</a:t>
            </a:r>
          </a:p>
          <a:p>
            <a:endParaRPr lang="en-US" sz="3600" dirty="0"/>
          </a:p>
          <a:p>
            <a:pPr marL="742950" lvl="1" indent="-285750" fontAlgn="base">
              <a:buFont typeface="Arial"/>
              <a:buChar char="•"/>
            </a:pPr>
            <a:r>
              <a:rPr lang="en-US" sz="2800" dirty="0" smtClean="0"/>
              <a:t>Work of challenges from El </a:t>
            </a:r>
            <a:r>
              <a:rPr lang="en-US" sz="2800" dirty="0" err="1" smtClean="0"/>
              <a:t>Carpintero</a:t>
            </a:r>
            <a:endParaRPr lang="en-US" sz="2800" dirty="0" smtClean="0"/>
          </a:p>
          <a:p>
            <a:pPr fontAlgn="base"/>
            <a:endParaRPr lang="en-US" sz="2800" dirty="0"/>
          </a:p>
          <a:p>
            <a:pPr marL="742950" lvl="1" indent="-285750" fontAlgn="base">
              <a:buFont typeface="Arial"/>
              <a:buChar char="•"/>
            </a:pPr>
            <a:r>
              <a:rPr lang="en-US" sz="2800" dirty="0" smtClean="0"/>
              <a:t>Find </a:t>
            </a:r>
            <a:r>
              <a:rPr lang="en-US" sz="2800" dirty="0"/>
              <a:t>most efficient stratification of </a:t>
            </a:r>
            <a:r>
              <a:rPr lang="en-US" sz="2800" dirty="0" smtClean="0"/>
              <a:t>foam</a:t>
            </a:r>
          </a:p>
          <a:p>
            <a:pPr marL="285750" indent="-285750" fontAlgn="base"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647856"/>
            <a:ext cx="2136626" cy="2134700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1442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Three Main Challenges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752600"/>
            <a:ext cx="69342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SMALL </a:t>
            </a:r>
            <a:r>
              <a:rPr lang="en-US" sz="2800" b="1" dirty="0"/>
              <a:t>SCALE Problems to </a:t>
            </a:r>
            <a:r>
              <a:rPr lang="en-US" sz="2800" b="1" dirty="0" smtClean="0"/>
              <a:t>solve</a:t>
            </a:r>
            <a:endParaRPr lang="en-US" sz="2800" dirty="0" smtClean="0"/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</a:t>
            </a:r>
            <a:r>
              <a:rPr lang="en-US" sz="2800" dirty="0" err="1" smtClean="0"/>
              <a:t>Flocculator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New </a:t>
            </a:r>
            <a:r>
              <a:rPr lang="en-US" sz="2800" dirty="0" smtClean="0"/>
              <a:t>1” Foam Filter set</a:t>
            </a:r>
            <a:r>
              <a:rPr lang="en-US" sz="2800" dirty="0" smtClean="0"/>
              <a:t>-</a:t>
            </a:r>
            <a:r>
              <a:rPr lang="en-US" sz="2800" dirty="0" smtClean="0"/>
              <a:t>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Replicate El </a:t>
            </a:r>
            <a:r>
              <a:rPr lang="en-US" sz="2800" dirty="0" err="1"/>
              <a:t>Carpintero</a:t>
            </a:r>
            <a:r>
              <a:rPr lang="en-US" sz="2800" dirty="0"/>
              <a:t> </a:t>
            </a:r>
            <a:r>
              <a:rPr lang="en-US" sz="2800" dirty="0" smtClean="0"/>
              <a:t>Water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580" y="4134964"/>
            <a:ext cx="2930420" cy="2723036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4800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err="1" smtClean="0"/>
              <a:t>Flocculator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676400"/>
            <a:ext cx="815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Goal: Determine whether a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increases the filtration efficiency</a:t>
            </a:r>
          </a:p>
          <a:p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Design of new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in </a:t>
            </a:r>
            <a:r>
              <a:rPr lang="en-US" sz="2800" dirty="0" err="1" smtClean="0"/>
              <a:t>MathCad</a:t>
            </a:r>
            <a:endParaRPr lang="en-US" sz="28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Diameter = 3/16</a:t>
            </a:r>
            <a:r>
              <a:rPr lang="en-US" sz="2400" baseline="30000" dirty="0" smtClean="0"/>
              <a:t>th</a:t>
            </a:r>
            <a:endParaRPr lang="en-US" sz="24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Length = 15.64 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Residence Time = 90 s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new </a:t>
            </a:r>
            <a:r>
              <a:rPr lang="en-US" sz="2800" dirty="0" err="1" smtClean="0"/>
              <a:t>flocculator</a:t>
            </a:r>
            <a:endParaRPr lang="en-US" sz="2800" dirty="0" smtClean="0"/>
          </a:p>
        </p:txBody>
      </p:sp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719" y="3505200"/>
            <a:ext cx="3517681" cy="325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New Filter set-up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229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Goal: Build quickly new filter allowing specific pore size </a:t>
            </a:r>
            <a:r>
              <a:rPr lang="en-US" sz="2800" dirty="0" smtClean="0"/>
              <a:t>experiments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1” </a:t>
            </a:r>
            <a:r>
              <a:rPr lang="en-US" sz="2800" dirty="0" smtClean="0"/>
              <a:t>Diameter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Coarse and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fine foam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Backwash </a:t>
            </a:r>
            <a:br>
              <a:rPr lang="en-US" sz="2800" dirty="0" smtClean="0"/>
            </a:br>
            <a:r>
              <a:rPr lang="en-US" sz="2800" dirty="0" smtClean="0"/>
              <a:t>capability</a:t>
            </a:r>
            <a:endParaRPr lang="en-US" sz="2800" dirty="0" smtClean="0"/>
          </a:p>
        </p:txBody>
      </p:sp>
      <p:pic>
        <p:nvPicPr>
          <p:cNvPr id="3076" name="Picture 4" descr="1- Foam Filter Design Flow Char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51"/>
          <a:stretch/>
        </p:blipFill>
        <p:spPr bwMode="auto">
          <a:xfrm>
            <a:off x="2971800" y="2819401"/>
            <a:ext cx="6065784" cy="373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El </a:t>
            </a:r>
            <a:r>
              <a:rPr lang="en-US" sz="4000" dirty="0" err="1" smtClean="0"/>
              <a:t>Carpintero</a:t>
            </a:r>
            <a:r>
              <a:rPr lang="en-US" sz="4000" dirty="0" smtClean="0"/>
              <a:t> Water</a:t>
            </a:r>
            <a:endParaRPr lang="en-US" sz="4000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1524000"/>
            <a:ext cx="81534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Goal: Create a more representative influent</a:t>
            </a:r>
          </a:p>
          <a:p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Include </a:t>
            </a:r>
            <a:r>
              <a:rPr lang="en-US" sz="2800" dirty="0" err="1" smtClean="0"/>
              <a:t>humic</a:t>
            </a:r>
            <a:r>
              <a:rPr lang="en-US" sz="2800" dirty="0" smtClean="0"/>
              <a:t> </a:t>
            </a:r>
            <a:r>
              <a:rPr lang="en-US" sz="2800" dirty="0" smtClean="0"/>
              <a:t>acid </a:t>
            </a:r>
            <a:r>
              <a:rPr lang="en-US" sz="2800" dirty="0" smtClean="0">
                <a:sym typeface="Wingdings"/>
              </a:rPr>
              <a:t> organic matter alternative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Collect data from </a:t>
            </a:r>
            <a:r>
              <a:rPr lang="en-US" sz="2800" dirty="0" smtClean="0"/>
              <a:t>Walker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Run through </a:t>
            </a:r>
            <a:r>
              <a:rPr lang="en-US" sz="2800" dirty="0" smtClean="0"/>
              <a:t>1”</a:t>
            </a:r>
            <a:r>
              <a:rPr lang="en-US" sz="2800" dirty="0" smtClean="0"/>
              <a:t> </a:t>
            </a:r>
            <a:r>
              <a:rPr lang="en-US" sz="2800" dirty="0" smtClean="0"/>
              <a:t>design</a:t>
            </a:r>
          </a:p>
        </p:txBody>
      </p:sp>
      <p:pic>
        <p:nvPicPr>
          <p:cNvPr id="1026" name="Picture 2" descr="https://lh6.googleusercontent.com/xO4j-SnZRRzhKdsfNYTnEf3y9sharL2UggLedMP8xRMAPpdVKG8MDOiU_UYtemxGxjEPF43GHQOVTQlwvAngnB4o8rcyURkC3Xz8NESxX3_0Xom_PPiSfxX30DJGdaHiZ7H_kmgay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71800"/>
            <a:ext cx="3810000" cy="254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533593"/>
              </p:ext>
            </p:extLst>
          </p:nvPr>
        </p:nvGraphicFramePr>
        <p:xfrm>
          <a:off x="228600" y="5562600"/>
          <a:ext cx="6629400" cy="1112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657350"/>
                <a:gridCol w="1657350"/>
                <a:gridCol w="1657350"/>
                <a:gridCol w="16573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Influent (NTU)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Effluent (NTU)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PACl</a:t>
                      </a:r>
                      <a:r>
                        <a:rPr lang="en-US" dirty="0" smtClean="0"/>
                        <a:t> (mg/L)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2-4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20-25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2-5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Achievements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1600200"/>
            <a:ext cx="6553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New 1” Filter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 New </a:t>
            </a:r>
            <a:r>
              <a:rPr lang="en-US" sz="2800" dirty="0" err="1" smtClean="0"/>
              <a:t>Flocculator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Run test through the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new </a:t>
            </a:r>
            <a:r>
              <a:rPr lang="en-US" sz="2800" dirty="0" smtClean="0"/>
              <a:t>apparatus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004" y="4572000"/>
            <a:ext cx="2561996" cy="2026539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IMG_47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574800"/>
            <a:ext cx="396240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3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New </a:t>
            </a:r>
            <a:r>
              <a:rPr lang="en-US" sz="4000" dirty="0" err="1" smtClean="0"/>
              <a:t>Flocculator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4" b="12532"/>
          <a:stretch/>
        </p:blipFill>
        <p:spPr>
          <a:xfrm>
            <a:off x="4648199" y="1600200"/>
            <a:ext cx="4056119" cy="5060193"/>
          </a:xfrm>
          <a:prstGeom prst="rect">
            <a:avLst/>
          </a:prstGeom>
        </p:spPr>
      </p:pic>
      <p:pic>
        <p:nvPicPr>
          <p:cNvPr id="5" name="Picture 4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IMG_466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9065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pPr algn="r"/>
            <a:r>
              <a:rPr lang="en-US" sz="4000" dirty="0" smtClean="0"/>
              <a:t>New Foam Filter</a:t>
            </a:r>
            <a:endParaRPr lang="en-US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10000" y="1828800"/>
            <a:ext cx="540690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C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789"/>
            <a:ext cx="3200400" cy="932411"/>
          </a:xfrm>
          <a:prstGeom prst="rect">
            <a:avLst/>
          </a:prstGeom>
        </p:spPr>
      </p:pic>
      <p:pic>
        <p:nvPicPr>
          <p:cNvPr id="3" name="Picture 2" descr="FullSizeRend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" y="1828800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691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2439</TotalTime>
  <Words>350</Words>
  <Application>Microsoft Macintosh PowerPoint</Application>
  <PresentationFormat>On-screen Show (4:3)</PresentationFormat>
  <Paragraphs>119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AguaClara English</vt:lpstr>
      <vt:lpstr>PowerPoint Presentation</vt:lpstr>
      <vt:lpstr>Pore Size</vt:lpstr>
      <vt:lpstr>Three Main Challenges</vt:lpstr>
      <vt:lpstr>Flocculator</vt:lpstr>
      <vt:lpstr>New Filter set-up</vt:lpstr>
      <vt:lpstr>El Carpintero Water</vt:lpstr>
      <vt:lpstr>Achievements</vt:lpstr>
      <vt:lpstr>New Flocculator</vt:lpstr>
      <vt:lpstr>New Foam Filter</vt:lpstr>
      <vt:lpstr>Connect Flocculator with Filter</vt:lpstr>
      <vt:lpstr>Experimentation</vt:lpstr>
      <vt:lpstr>Lab Tool Encyclopedia</vt:lpstr>
      <vt:lpstr>Future Expectation</vt:lpstr>
      <vt:lpstr>Questions?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Caroline Caglioni</cp:lastModifiedBy>
  <cp:revision>146</cp:revision>
  <dcterms:created xsi:type="dcterms:W3CDTF">2014-03-12T20:19:44Z</dcterms:created>
  <dcterms:modified xsi:type="dcterms:W3CDTF">2015-05-14T21:49:47Z</dcterms:modified>
</cp:coreProperties>
</file>