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62" r:id="rId3"/>
    <p:sldMasterId id="214748366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92" name="Shape 19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00" name="Shape 20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09" name="Shape 20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8" name="Shape 218"/>
          <p:cNvSpPr/>
          <p:nvPr>
            <p:ph idx="2" type="sldImg"/>
          </p:nvPr>
        </p:nvSpPr>
        <p:spPr>
          <a:xfrm>
            <a:off x="380999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24" name="Shape 22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0" name="Shape 130"/>
          <p:cNvSpPr/>
          <p:nvPr>
            <p:ph idx="2" type="sldImg"/>
          </p:nvPr>
        </p:nvSpPr>
        <p:spPr>
          <a:xfrm>
            <a:off x="380999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8" name="Shape 138"/>
          <p:cNvSpPr/>
          <p:nvPr>
            <p:ph idx="2" type="sldImg"/>
          </p:nvPr>
        </p:nvSpPr>
        <p:spPr>
          <a:xfrm>
            <a:off x="380999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8" name="Shape 148"/>
          <p:cNvSpPr/>
          <p:nvPr>
            <p:ph idx="2" type="sldImg"/>
          </p:nvPr>
        </p:nvSpPr>
        <p:spPr>
          <a:xfrm>
            <a:off x="380999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6" name="Shape 15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3" name="Shape 163"/>
          <p:cNvSpPr/>
          <p:nvPr>
            <p:ph idx="2" type="sldImg"/>
          </p:nvPr>
        </p:nvSpPr>
        <p:spPr>
          <a:xfrm>
            <a:off x="380999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indent="-304800" lvl="0" marL="4572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 the new outlet system (one-winged)</a:t>
            </a:r>
          </a:p>
          <a:p>
            <a:pPr indent="-304800" lvl="1" marL="9144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Determine flow rate </a:t>
            </a:r>
          </a:p>
          <a:p>
            <a:pPr indent="-304800" lvl="1" marL="9144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Figure out failure modes </a:t>
            </a:r>
          </a:p>
          <a:p>
            <a:pPr indent="-304800" lvl="0" marL="4572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Make design modifications </a:t>
            </a:r>
          </a:p>
          <a:p>
            <a:pPr indent="-304800" lvl="1" marL="914400" rtl="0">
              <a:spcBef>
                <a:spcPts val="560"/>
              </a:spcBef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Fix failure modes</a:t>
            </a:r>
          </a:p>
          <a:p>
            <a:pPr indent="-304800" lvl="0" marL="4572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Potentially design new outlet system</a:t>
            </a:r>
          </a:p>
        </p:txBody>
      </p:sp>
      <p:sp>
        <p:nvSpPr>
          <p:cNvPr id="169" name="Shape 169"/>
          <p:cNvSpPr/>
          <p:nvPr>
            <p:ph idx="2" type="sldImg"/>
          </p:nvPr>
        </p:nvSpPr>
        <p:spPr>
          <a:xfrm>
            <a:off x="380999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indent="-304800" lvl="0" marL="4572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Added cap to outlet</a:t>
            </a:r>
          </a:p>
          <a:p>
            <a:pPr indent="-304800" lvl="0" marL="4572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Added valve to bottom inlet (to prevent sand from clogging pump)</a:t>
            </a:r>
          </a:p>
          <a:p>
            <a:pPr indent="-304800" lvl="0" marL="4572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Added 80x20 support (to hold up outlet pipe system)</a:t>
            </a:r>
          </a:p>
          <a:p>
            <a:pPr indent="-304800" lvl="0" marL="4572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Adjusted pump height</a:t>
            </a:r>
          </a:p>
          <a:p>
            <a:pPr indent="-304800" lvl="0" marL="4572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Added sand to filter </a:t>
            </a:r>
          </a:p>
          <a:p>
            <a:pPr indent="-304800" lvl="0" marL="4572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Ran filter with sand and water</a:t>
            </a:r>
          </a:p>
        </p:txBody>
      </p:sp>
      <p:sp>
        <p:nvSpPr>
          <p:cNvPr id="176" name="Shape 176"/>
          <p:cNvSpPr/>
          <p:nvPr>
            <p:ph idx="2" type="sldImg"/>
          </p:nvPr>
        </p:nvSpPr>
        <p:spPr>
          <a:xfrm>
            <a:off x="380999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4" name="Shape 18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1.jpg"/><Relationship Id="rId3" Type="http://schemas.openxmlformats.org/officeDocument/2006/relationships/image" Target="../media/image02.jpg"/><Relationship Id="rId4" Type="http://schemas.openxmlformats.org/officeDocument/2006/relationships/image" Target="../media/image03.jpg"/><Relationship Id="rId5" Type="http://schemas.openxmlformats.org/officeDocument/2006/relationships/image" Target="../media/image00.jpg"/><Relationship Id="rId6" Type="http://schemas.openxmlformats.org/officeDocument/2006/relationships/image" Target="../media/image10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07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07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07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0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4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08.jpg"/><Relationship Id="rId3" Type="http://schemas.openxmlformats.org/officeDocument/2006/relationships/image" Target="../media/image06.jpg"/><Relationship Id="rId4" Type="http://schemas.openxmlformats.org/officeDocument/2006/relationships/image" Target="../media/image09.jpg"/><Relationship Id="rId5" Type="http://schemas.openxmlformats.org/officeDocument/2006/relationships/image" Target="../media/image11.jpg"/><Relationship Id="rId6" Type="http://schemas.openxmlformats.org/officeDocument/2006/relationships/image" Target="../media/image1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hape 13"/>
          <p:cNvGrpSpPr/>
          <p:nvPr/>
        </p:nvGrpSpPr>
        <p:grpSpPr>
          <a:xfrm>
            <a:off x="0" y="0"/>
            <a:ext cx="9048750" cy="5000624"/>
            <a:chOff x="0" y="0"/>
            <a:chExt cx="5700" cy="4199"/>
          </a:xfrm>
        </p:grpSpPr>
        <p:pic>
          <p:nvPicPr>
            <p:cNvPr id="14" name="Shape 1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00" cy="4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Shape 1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299" cy="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Shape 1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1" y="3552"/>
              <a:ext cx="299" cy="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Shape 17"/>
          <p:cNvSpPr txBox="1"/>
          <p:nvPr>
            <p:ph idx="1" type="subTitle"/>
          </p:nvPr>
        </p:nvSpPr>
        <p:spPr>
          <a:xfrm>
            <a:off x="3352800" y="3771900"/>
            <a:ext cx="39623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0" type="dt"/>
          </p:nvPr>
        </p:nvSpPr>
        <p:spPr>
          <a:xfrm>
            <a:off x="6781800" y="4686300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0" name="Shape 20"/>
          <p:cNvSpPr txBox="1"/>
          <p:nvPr>
            <p:ph type="ctrTitle"/>
          </p:nvPr>
        </p:nvSpPr>
        <p:spPr>
          <a:xfrm>
            <a:off x="1371600" y="840581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pic>
        <p:nvPicPr>
          <p:cNvPr id="21" name="Shape 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4407693"/>
            <a:ext cx="9145500" cy="735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00" cy="860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96" name="Shape 96"/>
          <p:cNvSpPr txBox="1"/>
          <p:nvPr>
            <p:ph idx="1" type="body"/>
          </p:nvPr>
        </p:nvSpPr>
        <p:spPr>
          <a:xfrm>
            <a:off x="457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97" name="Shape 97"/>
          <p:cNvSpPr txBox="1"/>
          <p:nvPr>
            <p:ph idx="2" type="body"/>
          </p:nvPr>
        </p:nvSpPr>
        <p:spPr>
          <a:xfrm>
            <a:off x="4648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98" name="Shape 98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99" name="Shape 99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00" name="Shape 100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101" name="Shape 1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>
            <p:ph type="title"/>
          </p:nvPr>
        </p:nvSpPr>
        <p:spPr>
          <a:xfrm>
            <a:off x="2667000" y="171450"/>
            <a:ext cx="62483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104" name="Shape 104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05" name="Shape 105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06" name="Shape 106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107" name="Shape 1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110" name="Shape 110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11" name="Shape 111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12" name="Shape 112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>
            <p:ph type="title"/>
          </p:nvPr>
        </p:nvSpPr>
        <p:spPr>
          <a:xfrm>
            <a:off x="2819400" y="205978"/>
            <a:ext cx="5867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15" name="Shape 115"/>
          <p:cNvSpPr txBox="1"/>
          <p:nvPr>
            <p:ph idx="1" type="body"/>
          </p:nvPr>
        </p:nvSpPr>
        <p:spPr>
          <a:xfrm>
            <a:off x="457200" y="1151334"/>
            <a:ext cx="4040099" cy="479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116" name="Shape 116"/>
          <p:cNvSpPr txBox="1"/>
          <p:nvPr>
            <p:ph idx="2" type="body"/>
          </p:nvPr>
        </p:nvSpPr>
        <p:spPr>
          <a:xfrm>
            <a:off x="457200" y="1631156"/>
            <a:ext cx="4040099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17" name="Shape 117"/>
          <p:cNvSpPr txBox="1"/>
          <p:nvPr>
            <p:ph idx="3" type="body"/>
          </p:nvPr>
        </p:nvSpPr>
        <p:spPr>
          <a:xfrm>
            <a:off x="4645025" y="1151334"/>
            <a:ext cx="4041900" cy="479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118" name="Shape 118"/>
          <p:cNvSpPr txBox="1"/>
          <p:nvPr>
            <p:ph idx="4" type="body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19" name="Shape 119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20" name="Shape 120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21" name="Shape 121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122" name="Shape 1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25" name="Shape 125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26" name="Shape 126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127" name="Shape 1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25" name="Shape 25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6" name="Shape 26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28" name="Shape 28"/>
          <p:cNvSpPr txBox="1"/>
          <p:nvPr>
            <p:ph idx="1" type="body"/>
          </p:nvPr>
        </p:nvSpPr>
        <p:spPr>
          <a:xfrm>
            <a:off x="457200" y="1143000"/>
            <a:ext cx="8153399" cy="35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x="457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2" name="Shape 32"/>
          <p:cNvSpPr txBox="1"/>
          <p:nvPr>
            <p:ph idx="2" type="body"/>
          </p:nvPr>
        </p:nvSpPr>
        <p:spPr>
          <a:xfrm>
            <a:off x="4648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3" name="Shape 33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4" name="Shape 34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36" name="Shape 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/>
          <p:nvPr>
            <p:ph type="title"/>
          </p:nvPr>
        </p:nvSpPr>
        <p:spPr>
          <a:xfrm>
            <a:off x="2667000" y="171450"/>
            <a:ext cx="62483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9" name="Shape 39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42" name="Shape 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45" name="Shape 45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6" name="Shape 46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x="2819400" y="205978"/>
            <a:ext cx="5867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x="457200" y="1151334"/>
            <a:ext cx="4040099" cy="479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1" name="Shape 51"/>
          <p:cNvSpPr txBox="1"/>
          <p:nvPr>
            <p:ph idx="2" type="body"/>
          </p:nvPr>
        </p:nvSpPr>
        <p:spPr>
          <a:xfrm>
            <a:off x="457200" y="1631156"/>
            <a:ext cx="4040099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2" name="Shape 52"/>
          <p:cNvSpPr txBox="1"/>
          <p:nvPr>
            <p:ph idx="3" type="body"/>
          </p:nvPr>
        </p:nvSpPr>
        <p:spPr>
          <a:xfrm>
            <a:off x="4645025" y="1151334"/>
            <a:ext cx="4041900" cy="479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3" name="Shape 53"/>
          <p:cNvSpPr txBox="1"/>
          <p:nvPr>
            <p:ph idx="4" type="body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4" name="Shape 54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5" name="Shape 55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57" name="Shape 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0" name="Shape 60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1" name="Shape 61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62" name="Shape 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Shape 78"/>
          <p:cNvGrpSpPr/>
          <p:nvPr/>
        </p:nvGrpSpPr>
        <p:grpSpPr>
          <a:xfrm>
            <a:off x="0" y="0"/>
            <a:ext cx="9048750" cy="5000624"/>
            <a:chOff x="0" y="0"/>
            <a:chExt cx="5700" cy="4199"/>
          </a:xfrm>
        </p:grpSpPr>
        <p:pic>
          <p:nvPicPr>
            <p:cNvPr id="79" name="Shape 7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00" cy="4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" name="Shape 8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299" cy="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1" name="Shape 8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1" y="3552"/>
              <a:ext cx="299" cy="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2" name="Shape 82"/>
          <p:cNvSpPr txBox="1"/>
          <p:nvPr>
            <p:ph idx="1" type="subTitle"/>
          </p:nvPr>
        </p:nvSpPr>
        <p:spPr>
          <a:xfrm>
            <a:off x="3352800" y="3771900"/>
            <a:ext cx="39623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83" name="Shape 83"/>
          <p:cNvSpPr txBox="1"/>
          <p:nvPr>
            <p:ph idx="10" type="dt"/>
          </p:nvPr>
        </p:nvSpPr>
        <p:spPr>
          <a:xfrm>
            <a:off x="6781800" y="4686300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84" name="Shape 84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85" name="Shape 85"/>
          <p:cNvSpPr txBox="1"/>
          <p:nvPr>
            <p:ph type="ctrTitle"/>
          </p:nvPr>
        </p:nvSpPr>
        <p:spPr>
          <a:xfrm>
            <a:off x="1371600" y="840581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pic>
        <p:nvPicPr>
          <p:cNvPr id="86" name="Shape 8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4407693"/>
            <a:ext cx="9145500" cy="735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Shape 8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00" cy="860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90" name="Shape 90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91" name="Shape 91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92" name="Shape 92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93" name="Shape 93"/>
          <p:cNvSpPr txBox="1"/>
          <p:nvPr>
            <p:ph idx="1" type="body"/>
          </p:nvPr>
        </p:nvSpPr>
        <p:spPr>
          <a:xfrm>
            <a:off x="457200" y="1143000"/>
            <a:ext cx="8153399" cy="35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05.png"/><Relationship Id="rId2" Type="http://schemas.openxmlformats.org/officeDocument/2006/relationships/image" Target="../media/image04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7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07.png"/><Relationship Id="rId2" Type="http://schemas.openxmlformats.org/officeDocument/2006/relationships/slideLayout" Target="../slideLayouts/slideLayout8.xml"/><Relationship Id="rId3" Type="http://schemas.openxmlformats.org/officeDocument/2006/relationships/slideLayout" Target="../slideLayouts/slideLayout9.xml"/><Relationship Id="rId4" Type="http://schemas.openxmlformats.org/officeDocument/2006/relationships/slideLayout" Target="../slideLayouts/slideLayout10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3.xml"/><Relationship Id="rId8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1">
            <a:alphaModFix amt="28000"/>
          </a:blip>
          <a:stretch>
            <a:fillRect b="-4998" l="0" r="0" t="-4999"/>
          </a:stretch>
        </a:blip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7" name="Shape 7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8" name="Shape 8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9" name="Shape 9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cxnSp>
        <p:nvCxnSpPr>
          <p:cNvPr id="10" name="Shape 10"/>
          <p:cNvCxnSpPr/>
          <p:nvPr/>
        </p:nvCxnSpPr>
        <p:spPr>
          <a:xfrm>
            <a:off x="0" y="1085850"/>
            <a:ext cx="9144000" cy="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1" name="Shape 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71" name="Shape 71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72" name="Shape 72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73" name="Shape 73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74" name="Shape 74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cxnSp>
        <p:nvCxnSpPr>
          <p:cNvPr id="75" name="Shape 75"/>
          <p:cNvCxnSpPr/>
          <p:nvPr/>
        </p:nvCxnSpPr>
        <p:spPr>
          <a:xfrm>
            <a:off x="0" y="1085850"/>
            <a:ext cx="9144000" cy="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76" name="Shape 7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Relationship Id="rId4" Type="http://schemas.openxmlformats.org/officeDocument/2006/relationships/image" Target="../media/image13.png"/><Relationship Id="rId5" Type="http://schemas.openxmlformats.org/officeDocument/2006/relationships/image" Target="../media/image17.png"/><Relationship Id="rId6" Type="http://schemas.openxmlformats.org/officeDocument/2006/relationships/image" Target="../media/image1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drive.google.com/a/cornell.edu/file/d/0BwW0-ETy63v2TXNrYnNaYmlvRGc/view" TargetMode="External"/><Relationship Id="rId4" Type="http://schemas.openxmlformats.org/officeDocument/2006/relationships/image" Target="../media/image1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/>
          <p:nvPr>
            <p:ph type="ctrTitle"/>
          </p:nvPr>
        </p:nvSpPr>
        <p:spPr>
          <a:xfrm>
            <a:off x="1371600" y="847081"/>
            <a:ext cx="7772400" cy="11025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n" sz="5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StaRS FInE Team</a:t>
            </a:r>
          </a:p>
        </p:txBody>
      </p:sp>
      <p:sp>
        <p:nvSpPr>
          <p:cNvPr id="68" name="Shape 68"/>
          <p:cNvSpPr txBox="1"/>
          <p:nvPr/>
        </p:nvSpPr>
        <p:spPr>
          <a:xfrm>
            <a:off x="6684425" y="2387000"/>
            <a:ext cx="2277899" cy="1498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rtl="0" algn="r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Michelle Bowen</a:t>
            </a:r>
          </a:p>
          <a:p>
            <a:pPr rtl="0" algn="r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Mengqi Jiang</a:t>
            </a:r>
          </a:p>
          <a:p>
            <a:pPr rtl="0" algn="r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Subhani Katugampala</a:t>
            </a:r>
          </a:p>
          <a:p>
            <a:pPr lvl="0" rtl="0" algn="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Sand Leaking into Outlet</a:t>
            </a:r>
          </a:p>
        </p:txBody>
      </p:sp>
      <p:sp>
        <p:nvSpPr>
          <p:cNvPr id="195" name="Shape 195"/>
          <p:cNvSpPr txBox="1"/>
          <p:nvPr>
            <p:ph idx="1" type="body"/>
          </p:nvPr>
        </p:nvSpPr>
        <p:spPr>
          <a:xfrm>
            <a:off x="270925" y="1143000"/>
            <a:ext cx="5620800" cy="354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marR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Gravity exclusion zone may not be forming</a:t>
            </a:r>
          </a:p>
          <a:p>
            <a:pPr indent="-228600" lvl="1" marL="914400" marR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 visible with current system</a:t>
            </a:r>
          </a:p>
          <a:p>
            <a:pPr indent="-228600" lvl="0" marL="457200" marR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Calculated flow rate may be too high</a:t>
            </a:r>
          </a:p>
          <a:p>
            <a:pPr indent="-228600" lvl="0" marL="457200" marR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Current design may not be capable of performing as expected</a:t>
            </a:r>
          </a:p>
          <a:p>
            <a:pPr indent="0" lvl="0" marL="45720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 b="4286" l="0" r="0" t="15146"/>
          <a:stretch/>
        </p:blipFill>
        <p:spPr>
          <a:xfrm>
            <a:off x="6448750" y="1143000"/>
            <a:ext cx="2466650" cy="3371749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Shape 197"/>
          <p:cNvSpPr txBox="1"/>
          <p:nvPr/>
        </p:nvSpPr>
        <p:spPr>
          <a:xfrm>
            <a:off x="6105425" y="4686300"/>
            <a:ext cx="3153300" cy="2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7: Gravity Exclusion Zone</a:t>
            </a:r>
          </a:p>
          <a:p>
            <a:pPr lvl="0" rtl="0" algn="ctr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(Double winged outlet pipe Spring 2015)</a:t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Correct Pump Flow Rate</a:t>
            </a:r>
          </a:p>
        </p:txBody>
      </p:sp>
      <p:sp>
        <p:nvSpPr>
          <p:cNvPr id="203" name="Shape 203"/>
          <p:cNvSpPr txBox="1"/>
          <p:nvPr>
            <p:ph idx="1" type="body"/>
          </p:nvPr>
        </p:nvSpPr>
        <p:spPr>
          <a:xfrm>
            <a:off x="267450" y="1143000"/>
            <a:ext cx="5868299" cy="354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lnSpc>
                <a:spcPct val="115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Gate valve controls pump flow</a:t>
            </a:r>
          </a:p>
          <a:p>
            <a:pPr indent="-2286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Previous team marked valve positions</a:t>
            </a:r>
          </a:p>
          <a:p>
            <a:pPr indent="-2286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Appropriate flow rates calculated using Mathcad</a:t>
            </a:r>
          </a:p>
          <a:p>
            <a:pPr indent="-2286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Measured flow rate through filter and compared values</a:t>
            </a:r>
          </a:p>
          <a:p>
            <a:pPr indent="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204" name="Shape 204"/>
          <p:cNvPicPr preferRelativeResize="0"/>
          <p:nvPr/>
        </p:nvPicPr>
        <p:blipFill rotWithShape="1">
          <a:blip r:embed="rId3">
            <a:alphaModFix/>
          </a:blip>
          <a:srcRect b="0" l="0" r="8542" t="12449"/>
          <a:stretch/>
        </p:blipFill>
        <p:spPr>
          <a:xfrm>
            <a:off x="6087321" y="1143000"/>
            <a:ext cx="2828077" cy="3609249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Shape 205"/>
          <p:cNvSpPr txBox="1"/>
          <p:nvPr/>
        </p:nvSpPr>
        <p:spPr>
          <a:xfrm>
            <a:off x="6135750" y="4752250"/>
            <a:ext cx="2556899" cy="2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8: Pump and pipe system</a:t>
            </a:r>
          </a:p>
        </p:txBody>
      </p:sp>
      <p:sp>
        <p:nvSpPr>
          <p:cNvPr id="206" name="Shape 206"/>
          <p:cNvSpPr/>
          <p:nvPr/>
        </p:nvSpPr>
        <p:spPr>
          <a:xfrm>
            <a:off x="6633750" y="3529025"/>
            <a:ext cx="931499" cy="2484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9050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Filtration Water Level</a:t>
            </a:r>
          </a:p>
        </p:txBody>
      </p:sp>
      <p:sp>
        <p:nvSpPr>
          <p:cNvPr id="212" name="Shape 212"/>
          <p:cNvSpPr txBox="1"/>
          <p:nvPr>
            <p:ph idx="1" type="body"/>
          </p:nvPr>
        </p:nvSpPr>
        <p:spPr>
          <a:xfrm>
            <a:off x="376925" y="1143000"/>
            <a:ext cx="5703000" cy="354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lnSpc>
                <a:spcPct val="115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Water level should not reach backwash pipe during filtration</a:t>
            </a:r>
          </a:p>
          <a:p>
            <a:pPr indent="-2286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Height of outlet controls water level</a:t>
            </a:r>
          </a:p>
          <a:p>
            <a:pPr indent="-2286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Water level varies with flow rate</a:t>
            </a:r>
          </a:p>
          <a:p>
            <a:pPr indent="-2286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 design may have increased head loss</a:t>
            </a:r>
          </a:p>
        </p:txBody>
      </p:sp>
      <p:pic>
        <p:nvPicPr>
          <p:cNvPr id="213" name="Shape 2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57933" y="1143000"/>
            <a:ext cx="2657468" cy="3543301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Shape 214"/>
          <p:cNvSpPr txBox="1"/>
          <p:nvPr/>
        </p:nvSpPr>
        <p:spPr>
          <a:xfrm>
            <a:off x="6308212" y="4686300"/>
            <a:ext cx="2556899" cy="2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9: Pipe system side view</a:t>
            </a:r>
          </a:p>
        </p:txBody>
      </p:sp>
      <p:sp>
        <p:nvSpPr>
          <p:cNvPr id="215" name="Shape 215"/>
          <p:cNvSpPr/>
          <p:nvPr/>
        </p:nvSpPr>
        <p:spPr>
          <a:xfrm>
            <a:off x="8514525" y="2060075"/>
            <a:ext cx="147300" cy="1016699"/>
          </a:xfrm>
          <a:prstGeom prst="up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9050">
            <a:solidFill>
              <a:srgbClr val="F3F3F3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/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Future Work</a:t>
            </a:r>
          </a:p>
        </p:txBody>
      </p:sp>
      <p:sp>
        <p:nvSpPr>
          <p:cNvPr id="221" name="Shape 221"/>
          <p:cNvSpPr txBox="1"/>
          <p:nvPr>
            <p:ph idx="1" type="body"/>
          </p:nvPr>
        </p:nvSpPr>
        <p:spPr>
          <a:xfrm>
            <a:off x="391000" y="1469000"/>
            <a:ext cx="8428800" cy="2753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81000" lvl="0" marL="457200" marR="0" rtl="0" algn="l">
              <a:lnSpc>
                <a:spcPct val="2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Extend wings over cap of outlet pipe</a:t>
            </a:r>
          </a:p>
          <a:p>
            <a:pPr indent="-381000" lvl="0" marL="457200" rtl="0">
              <a:lnSpc>
                <a:spcPct val="200000"/>
              </a:lnSpc>
              <a:spcBef>
                <a:spcPts val="0"/>
              </a:spcBef>
              <a:buSzPct val="100000"/>
              <a:buFont typeface="Calibri"/>
              <a:buAutoNum type="arabicPeriod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Better way to clean the sand in pipe and alternatives for ziptie</a:t>
            </a:r>
          </a:p>
          <a:p>
            <a:pPr indent="-381000" lvl="0" marL="457200" marR="0" rtl="0" algn="l">
              <a:lnSpc>
                <a:spcPct val="2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Run filter in forward and backwash without problems</a:t>
            </a:r>
          </a:p>
          <a:p>
            <a:pPr indent="-381000" lvl="0" marL="457200" marR="0" rtl="0" algn="l">
              <a:lnSpc>
                <a:spcPct val="2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 manual for FInE Operation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Questions/Suggestions</a:t>
            </a:r>
          </a:p>
        </p:txBody>
      </p:sp>
      <p:sp>
        <p:nvSpPr>
          <p:cNvPr id="227" name="Shape 227"/>
          <p:cNvSpPr txBox="1"/>
          <p:nvPr>
            <p:ph idx="1" type="body"/>
          </p:nvPr>
        </p:nvSpPr>
        <p:spPr>
          <a:xfrm>
            <a:off x="932200" y="2087250"/>
            <a:ext cx="6773099" cy="969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rPr lang="en" sz="4800">
                <a:latin typeface="Calibri"/>
                <a:ea typeface="Calibri"/>
                <a:cs typeface="Calibri"/>
                <a:sym typeface="Calibri"/>
              </a:rPr>
              <a:t>Thank You!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/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StaRS FInE System</a:t>
            </a:r>
          </a:p>
        </p:txBody>
      </p:sp>
      <p:sp>
        <p:nvSpPr>
          <p:cNvPr id="133" name="Shape 133"/>
          <p:cNvSpPr txBox="1"/>
          <p:nvPr>
            <p:ph idx="1" type="body"/>
          </p:nvPr>
        </p:nvSpPr>
        <p:spPr>
          <a:xfrm>
            <a:off x="314325" y="1404925"/>
            <a:ext cx="4787700" cy="347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StaRS = Stacked Rapid Sand Filter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FInE = Flow Injection and Extraction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Alternative to Slotted Pipes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Gravity Exclusion Zones</a:t>
            </a: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" name="Shape 134"/>
          <p:cNvPicPr preferRelativeResize="0"/>
          <p:nvPr/>
        </p:nvPicPr>
        <p:blipFill rotWithShape="1">
          <a:blip r:embed="rId3">
            <a:alphaModFix/>
          </a:blip>
          <a:srcRect b="0" l="34334" r="4221" t="0"/>
          <a:stretch/>
        </p:blipFill>
        <p:spPr>
          <a:xfrm>
            <a:off x="6116937" y="1142100"/>
            <a:ext cx="1807276" cy="3529277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Shape 135"/>
          <p:cNvSpPr txBox="1"/>
          <p:nvPr/>
        </p:nvSpPr>
        <p:spPr>
          <a:xfrm>
            <a:off x="5552987" y="4671375"/>
            <a:ext cx="2935199" cy="3203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1: Side View of 10x86cm Filter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Shape 1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659725"/>
            <a:ext cx="2725125" cy="21318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Shape 141"/>
          <p:cNvSpPr txBox="1"/>
          <p:nvPr>
            <p:ph type="title"/>
          </p:nvPr>
        </p:nvSpPr>
        <p:spPr>
          <a:xfrm>
            <a:off x="2895600" y="952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StaRS FInE System: Pipe Designs</a:t>
            </a:r>
          </a:p>
        </p:txBody>
      </p:sp>
      <p:pic>
        <p:nvPicPr>
          <p:cNvPr id="142" name="Shape 1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98900" y="2047400"/>
            <a:ext cx="2937500" cy="2972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Shape 143"/>
          <p:cNvPicPr preferRelativeResize="0"/>
          <p:nvPr/>
        </p:nvPicPr>
        <p:blipFill rotWithShape="1">
          <a:blip r:embed="rId5">
            <a:alphaModFix/>
          </a:blip>
          <a:srcRect b="0" l="3449" r="-3450" t="0"/>
          <a:stretch/>
        </p:blipFill>
        <p:spPr>
          <a:xfrm>
            <a:off x="2166375" y="1215687"/>
            <a:ext cx="2209800" cy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Shape 144"/>
          <p:cNvPicPr preferRelativeResize="0"/>
          <p:nvPr/>
        </p:nvPicPr>
        <p:blipFill rotWithShape="1">
          <a:blip r:embed="rId6">
            <a:alphaModFix/>
          </a:blip>
          <a:srcRect b="23280" l="0" r="0" t="18271"/>
          <a:stretch/>
        </p:blipFill>
        <p:spPr>
          <a:xfrm>
            <a:off x="5891100" y="1215700"/>
            <a:ext cx="2776475" cy="1981199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Shape 145"/>
          <p:cNvSpPr txBox="1"/>
          <p:nvPr/>
        </p:nvSpPr>
        <p:spPr>
          <a:xfrm>
            <a:off x="1897950" y="4848600"/>
            <a:ext cx="5348099" cy="2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2: AutoCAD and actual images of injection and extraction units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/>
          <p:nvPr>
            <p:ph type="title"/>
          </p:nvPr>
        </p:nvSpPr>
        <p:spPr>
          <a:xfrm>
            <a:off x="2895600" y="952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StaRS FInE System: Gravity Exclusion</a:t>
            </a:r>
          </a:p>
        </p:txBody>
      </p:sp>
      <p:sp>
        <p:nvSpPr>
          <p:cNvPr id="151" name="Shape 151"/>
          <p:cNvSpPr txBox="1"/>
          <p:nvPr/>
        </p:nvSpPr>
        <p:spPr>
          <a:xfrm>
            <a:off x="1897950" y="4772400"/>
            <a:ext cx="5348099" cy="2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Video 1: Capped Backwash at 11.6 mm/s using old setup (10cmx10cm filter) </a:t>
            </a:r>
            <a:r>
              <a:rPr lang="en" sz="1200" u="sng">
                <a:solidFill>
                  <a:schemeClr val="hlink"/>
                </a:solidFill>
                <a:hlinkClick r:id="rId3"/>
              </a:rPr>
              <a:t>https://drive.google.com/a/cornell.edu/file/d/0BwW0-ETy63v2TXNrYnNaYmlvRGc/view</a:t>
            </a:r>
            <a:r>
              <a:rPr lang="en" sz="1200">
                <a:solidFill>
                  <a:schemeClr val="dk1"/>
                </a:solidFill>
              </a:rPr>
              <a:t> 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  <p:pic>
        <p:nvPicPr>
          <p:cNvPr id="152" name="Shape 152"/>
          <p:cNvPicPr preferRelativeResize="0"/>
          <p:nvPr/>
        </p:nvPicPr>
        <p:blipFill rotWithShape="1">
          <a:blip r:embed="rId4">
            <a:alphaModFix/>
          </a:blip>
          <a:srcRect b="4286" l="0" r="0" t="15146"/>
          <a:stretch/>
        </p:blipFill>
        <p:spPr>
          <a:xfrm>
            <a:off x="2063025" y="1252225"/>
            <a:ext cx="4747675" cy="2666625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Shape 153"/>
          <p:cNvSpPr txBox="1"/>
          <p:nvPr/>
        </p:nvSpPr>
        <p:spPr>
          <a:xfrm>
            <a:off x="2860212" y="3978950"/>
            <a:ext cx="3153300" cy="2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3: Gravity Exclusion Zone</a:t>
            </a:r>
          </a:p>
          <a:p>
            <a:pPr lvl="0" rtl="0" algn="ctr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(Double winged outlet pipe Spring 2015)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>
            <p:ph type="title"/>
          </p:nvPr>
        </p:nvSpPr>
        <p:spPr>
          <a:xfrm>
            <a:off x="2711200" y="171450"/>
            <a:ext cx="63693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Experimental Setup</a:t>
            </a:r>
          </a:p>
        </p:txBody>
      </p:sp>
      <p:pic>
        <p:nvPicPr>
          <p:cNvPr id="159" name="Shape 1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35725" y="1156600"/>
            <a:ext cx="5272550" cy="3746099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Shape 160"/>
          <p:cNvSpPr txBox="1"/>
          <p:nvPr/>
        </p:nvSpPr>
        <p:spPr>
          <a:xfrm>
            <a:off x="1897950" y="4848600"/>
            <a:ext cx="5348099" cy="2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4: Schematic of Lab Setup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/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Challenges</a:t>
            </a:r>
          </a:p>
        </p:txBody>
      </p:sp>
      <p:sp>
        <p:nvSpPr>
          <p:cNvPr id="166" name="Shape 166"/>
          <p:cNvSpPr txBox="1"/>
          <p:nvPr>
            <p:ph idx="1" type="body"/>
          </p:nvPr>
        </p:nvSpPr>
        <p:spPr>
          <a:xfrm>
            <a:off x="314325" y="1404925"/>
            <a:ext cx="8417700" cy="347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81000" lvl="0" marL="457200" rtl="0">
              <a:lnSpc>
                <a:spcPct val="115000"/>
              </a:lnSpc>
              <a:spcBef>
                <a:spcPts val="0"/>
              </a:spcBef>
              <a:buSzPct val="100000"/>
              <a:buFont typeface="Calibri"/>
              <a:buAutoNum type="arabicPeriod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 FInE System without sand leaking into extraction piping</a:t>
            </a:r>
          </a:p>
          <a:p>
            <a:pPr indent="-3810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Work with a single set of wings </a:t>
            </a:r>
          </a:p>
          <a:p>
            <a:pPr indent="-3810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Prevent sand from entering the injection system during the transition from backwash to filtration</a:t>
            </a:r>
          </a:p>
          <a:p>
            <a:pPr indent="-3810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Design requirements and fabrication methods for a flow extraction system</a:t>
            </a:r>
          </a:p>
          <a:p>
            <a:pPr indent="-3810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Calculate Head loss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/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Outline of Semester</a:t>
            </a:r>
          </a:p>
        </p:txBody>
      </p:sp>
      <p:sp>
        <p:nvSpPr>
          <p:cNvPr id="172" name="Shape 172"/>
          <p:cNvSpPr txBox="1"/>
          <p:nvPr>
            <p:ph idx="1" type="body"/>
          </p:nvPr>
        </p:nvSpPr>
        <p:spPr>
          <a:xfrm>
            <a:off x="220175" y="1322075"/>
            <a:ext cx="7900799" cy="2747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457200" marR="0" rtl="0" algn="l">
              <a:lnSpc>
                <a:spcPct val="22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 the new outlet system (one-winged)</a:t>
            </a:r>
          </a:p>
          <a:p>
            <a:pPr indent="-228600" lvl="0" marL="457200" rtl="0">
              <a:lnSpc>
                <a:spcPct val="220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Make design modifications </a:t>
            </a:r>
          </a:p>
          <a:p>
            <a:pPr indent="-228600" lvl="0" marL="457200" marR="0" rtl="0" algn="l">
              <a:lnSpc>
                <a:spcPct val="22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Potentially design new outlet system</a:t>
            </a:r>
          </a:p>
        </p:txBody>
      </p:sp>
      <p:sp>
        <p:nvSpPr>
          <p:cNvPr id="173" name="Shape 173"/>
          <p:cNvSpPr txBox="1"/>
          <p:nvPr/>
        </p:nvSpPr>
        <p:spPr>
          <a:xfrm>
            <a:off x="5877600" y="4848600"/>
            <a:ext cx="2556899" cy="2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/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Accomplished Tasks</a:t>
            </a:r>
          </a:p>
        </p:txBody>
      </p:sp>
      <p:sp>
        <p:nvSpPr>
          <p:cNvPr id="179" name="Shape 179"/>
          <p:cNvSpPr txBox="1"/>
          <p:nvPr>
            <p:ph idx="1" type="body"/>
          </p:nvPr>
        </p:nvSpPr>
        <p:spPr>
          <a:xfrm>
            <a:off x="299275" y="1212650"/>
            <a:ext cx="4733700" cy="36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457200" marR="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Added cap to outlet</a:t>
            </a:r>
          </a:p>
          <a:p>
            <a:pPr indent="-228600" lvl="0" marL="457200" marR="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Added valve to bottom inlet</a:t>
            </a:r>
          </a:p>
          <a:p>
            <a:pPr indent="-228600" lvl="0" marL="457200" marR="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Added 80x20 support</a:t>
            </a:r>
          </a:p>
          <a:p>
            <a:pPr indent="-228600" lvl="0" marL="457200" marR="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Adjusted pump height</a:t>
            </a:r>
          </a:p>
          <a:p>
            <a:pPr indent="-228600" lvl="0" marL="457200" marR="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Added sand to filter </a:t>
            </a:r>
          </a:p>
          <a:p>
            <a:pPr indent="-228600" lvl="0" marL="457200" marR="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Ran filter with sand and water</a:t>
            </a:r>
          </a:p>
          <a:p>
            <a:pPr indent="0" lvl="0" marL="0" marR="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5050" y="1143000"/>
            <a:ext cx="3970349" cy="2790607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Shape 181"/>
          <p:cNvSpPr txBox="1"/>
          <p:nvPr/>
        </p:nvSpPr>
        <p:spPr>
          <a:xfrm>
            <a:off x="5638275" y="3933600"/>
            <a:ext cx="2583899" cy="487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"/>
              <a:t>Figure 5: 10x86cm Filter in Lab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Problems</a:t>
            </a:r>
          </a:p>
        </p:txBody>
      </p:sp>
      <p:sp>
        <p:nvSpPr>
          <p:cNvPr id="187" name="Shape 187"/>
          <p:cNvSpPr txBox="1"/>
          <p:nvPr>
            <p:ph idx="1" type="body"/>
          </p:nvPr>
        </p:nvSpPr>
        <p:spPr>
          <a:xfrm>
            <a:off x="134200" y="1143000"/>
            <a:ext cx="5783100" cy="26033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 rtl="0">
              <a:lnSpc>
                <a:spcPct val="200000"/>
              </a:lnSpc>
              <a:spcBef>
                <a:spcPts val="0"/>
              </a:spcBef>
              <a:buSzPct val="100000"/>
              <a:buFont typeface="Calibri"/>
              <a:buAutoNum type="arabicPeriod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Sand leaking into outlet pipe</a:t>
            </a:r>
          </a:p>
          <a:p>
            <a:pPr indent="-381000" lvl="0" marL="457200" rtl="0">
              <a:lnSpc>
                <a:spcPct val="2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Correct the pump flow rate</a:t>
            </a:r>
          </a:p>
          <a:p>
            <a:pPr indent="-381000" lvl="0" marL="457200" rtl="0">
              <a:lnSpc>
                <a:spcPct val="2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Water level for filtration mode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88" name="Shape 188"/>
          <p:cNvPicPr preferRelativeResize="0"/>
          <p:nvPr/>
        </p:nvPicPr>
        <p:blipFill rotWithShape="1">
          <a:blip r:embed="rId3">
            <a:alphaModFix/>
          </a:blip>
          <a:srcRect b="6378" l="0" r="0" t="17691"/>
          <a:stretch/>
        </p:blipFill>
        <p:spPr>
          <a:xfrm>
            <a:off x="6106625" y="1143000"/>
            <a:ext cx="2893199" cy="324077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Shape 189"/>
          <p:cNvSpPr txBox="1"/>
          <p:nvPr/>
        </p:nvSpPr>
        <p:spPr>
          <a:xfrm>
            <a:off x="5999825" y="4383775"/>
            <a:ext cx="3000000" cy="532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6: Filter in the Lab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