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  <p:sldMasterId id="2147483663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5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696132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0" name="Shape 3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  <p:sp>
        <p:nvSpPr>
          <p:cNvPr id="316" name="Shape 316"/>
          <p:cNvSpPr>
            <a:spLocks noGrp="1" noRot="1" noChangeAspect="1"/>
          </p:cNvSpPr>
          <p:nvPr>
            <p:ph type="sldImg" idx="2"/>
          </p:nvPr>
        </p:nvSpPr>
        <p:spPr>
          <a:xfrm>
            <a:off x="380999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0999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Font typeface="Calibri"/>
              <a:buChar char="●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Font typeface="Calibri"/>
              <a:buChar char="●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Font typeface="Calibri"/>
              <a:buChar char="●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640"/>
              </a:spcBef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SUBHANI</a:t>
            </a:r>
          </a:p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the new outlet system (one-winged)</a:t>
            </a:r>
          </a:p>
          <a:p>
            <a:pPr marL="914400" lvl="1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 flow rate </a:t>
            </a:r>
          </a:p>
          <a:p>
            <a:pPr marL="914400" lvl="1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out failure modes </a:t>
            </a:r>
          </a:p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design modifications </a:t>
            </a:r>
          </a:p>
          <a:p>
            <a:pPr marL="914400" lvl="1" indent="-304800" rtl="0">
              <a:spcBef>
                <a:spcPts val="56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Fix failure modes</a:t>
            </a:r>
          </a:p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Potentially design new outlet system</a:t>
            </a:r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0999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Michelle</a:t>
            </a:r>
          </a:p>
        </p:txBody>
      </p:sp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380999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Michelle</a:t>
            </a:r>
          </a:p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cap to outlet</a:t>
            </a:r>
          </a:p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valve to bottom inlet (to prevent sand from clogging pump)</a:t>
            </a:r>
          </a:p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80x20 support (to hold up outlet pipe system)</a:t>
            </a:r>
          </a:p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Adjusted pump height</a:t>
            </a:r>
          </a:p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sand to filter </a:t>
            </a:r>
          </a:p>
          <a:p>
            <a:pPr marL="457200" lvl="0" indent="-3048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 filter with sand and water</a:t>
            </a:r>
          </a:p>
        </p:txBody>
      </p:sp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Michelle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Michelle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Shape 1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Shape 1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Shape 1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Shape 78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79" name="Shape 7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Shape 8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Shape 8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" name="Shape 82"/>
          <p:cNvSpPr txBox="1">
            <a:spLocks noGrp="1"/>
          </p:cNvSpPr>
          <p:nvPr>
            <p:ph type="subTitle" idx="1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>
            <a:alphaModFix amt="28000"/>
          </a:blip>
          <a:stretch>
            <a:fillRect t="-4999" b="-4998"/>
          </a:stretch>
        </a:blip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4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" name="Shape 75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6" name="Shape 7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/>
          </p:nvPr>
        </p:nvSpPr>
        <p:spPr>
          <a:xfrm>
            <a:off x="1371600" y="847081"/>
            <a:ext cx="7772400" cy="1102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5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FInE Team</a:t>
            </a:r>
          </a:p>
        </p:txBody>
      </p:sp>
      <p:sp>
        <p:nvSpPr>
          <p:cNvPr id="68" name="Shape 68"/>
          <p:cNvSpPr txBox="1"/>
          <p:nvPr/>
        </p:nvSpPr>
        <p:spPr>
          <a:xfrm>
            <a:off x="6684425" y="2387000"/>
            <a:ext cx="2277899" cy="1498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Michelle Bowen</a:t>
            </a:r>
          </a:p>
          <a:p>
            <a:pPr algn="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Mengqi Jiang</a:t>
            </a:r>
          </a:p>
          <a:p>
            <a:pPr algn="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Subhani Katugampala</a:t>
            </a:r>
          </a:p>
          <a:p>
            <a:pPr lvl="0" algn="r" rtl="0"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Additional Head Loss</a:t>
            </a:r>
          </a:p>
        </p:txBody>
      </p:sp>
      <p:sp>
        <p:nvSpPr>
          <p:cNvPr id="272" name="Shape 272"/>
          <p:cNvSpPr txBox="1">
            <a:spLocks noGrp="1"/>
          </p:cNvSpPr>
          <p:nvPr>
            <p:ph type="body" idx="1"/>
          </p:nvPr>
        </p:nvSpPr>
        <p:spPr>
          <a:xfrm>
            <a:off x="279325" y="1268850"/>
            <a:ext cx="5762099" cy="3543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tank is not high enough to reach proper flow rates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Possible points of origin</a:t>
            </a:r>
          </a:p>
          <a:p>
            <a:pPr marL="914400" marR="0" lvl="1" indent="-2286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Wings</a:t>
            </a:r>
          </a:p>
          <a:p>
            <a:pPr marL="914400" marR="0" lvl="1" indent="-2286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Orifices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Increased number of orifices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/>
          </a:p>
        </p:txBody>
      </p:sp>
      <p:sp>
        <p:nvSpPr>
          <p:cNvPr id="273" name="Shape 273"/>
          <p:cNvSpPr txBox="1"/>
          <p:nvPr/>
        </p:nvSpPr>
        <p:spPr>
          <a:xfrm>
            <a:off x="6105425" y="4762500"/>
            <a:ext cx="3153300" cy="29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10: Side view of filter.</a:t>
            </a:r>
          </a:p>
        </p:txBody>
      </p:sp>
      <p:pic>
        <p:nvPicPr>
          <p:cNvPr id="274" name="Shape 274"/>
          <p:cNvPicPr preferRelativeResize="0"/>
          <p:nvPr/>
        </p:nvPicPr>
        <p:blipFill rotWithShape="1">
          <a:blip r:embed="rId3">
            <a:alphaModFix/>
          </a:blip>
          <a:srcRect l="34334" r="4221"/>
          <a:stretch/>
        </p:blipFill>
        <p:spPr>
          <a:xfrm>
            <a:off x="6544878" y="1233225"/>
            <a:ext cx="2283974" cy="3529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Transition to Filtration</a:t>
            </a:r>
          </a:p>
        </p:txBody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279325" y="1268850"/>
            <a:ext cx="3243299" cy="3543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During backwash, water level is high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is forced into outlet when valve opens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 solved by draining excess water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/>
          </a:p>
        </p:txBody>
      </p:sp>
      <p:sp>
        <p:nvSpPr>
          <p:cNvPr id="281" name="Shape 281"/>
          <p:cNvSpPr txBox="1"/>
          <p:nvPr/>
        </p:nvSpPr>
        <p:spPr>
          <a:xfrm>
            <a:off x="3600150" y="4771700"/>
            <a:ext cx="5315400" cy="29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11: Filter during backwash. Water level is at the top of the filter.</a:t>
            </a:r>
          </a:p>
        </p:txBody>
      </p:sp>
      <p:pic>
        <p:nvPicPr>
          <p:cNvPr id="282" name="Shape 282"/>
          <p:cNvPicPr preferRelativeResize="0"/>
          <p:nvPr/>
        </p:nvPicPr>
        <p:blipFill rotWithShape="1">
          <a:blip r:embed="rId3">
            <a:alphaModFix/>
          </a:blip>
          <a:srcRect t="33630" b="33989"/>
          <a:stretch/>
        </p:blipFill>
        <p:spPr>
          <a:xfrm>
            <a:off x="3600150" y="1351100"/>
            <a:ext cx="5315249" cy="3310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User Manual</a:t>
            </a:r>
          </a:p>
        </p:txBody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270925" y="1143000"/>
            <a:ext cx="8433599" cy="3543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Operation Procedure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 the tank with water in filtration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 the tank with sand in backwash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Remove water and open valves to switch to filtration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Close valves to switch to backwash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Switch to filtration and close valves before shutting down the system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Say Goodbye to StaRS FInE!</a:t>
            </a:r>
          </a:p>
        </p:txBody>
      </p:sp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270925" y="1143000"/>
            <a:ext cx="3254700" cy="3543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Slotted pipe for outlet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Winged pipe for inlet</a:t>
            </a:r>
          </a:p>
        </p:txBody>
      </p:sp>
      <p:sp>
        <p:nvSpPr>
          <p:cNvPr id="295" name="Shape 295"/>
          <p:cNvSpPr txBox="1">
            <a:spLocks noGrp="1"/>
          </p:cNvSpPr>
          <p:nvPr>
            <p:ph type="body" idx="2"/>
          </p:nvPr>
        </p:nvSpPr>
        <p:spPr>
          <a:xfrm>
            <a:off x="679350" y="4499400"/>
            <a:ext cx="7785299" cy="664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" sz="2400" i="1">
                <a:latin typeface="Calibri"/>
                <a:ea typeface="Calibri"/>
                <a:cs typeface="Calibri"/>
                <a:sym typeface="Calibri"/>
              </a:rPr>
              <a:t>“We’ve got 99 problems and sand is all of them.”</a:t>
            </a:r>
          </a:p>
        </p:txBody>
      </p:sp>
      <p:pic>
        <p:nvPicPr>
          <p:cNvPr id="296" name="Shape 296"/>
          <p:cNvPicPr preferRelativeResize="0"/>
          <p:nvPr/>
        </p:nvPicPr>
        <p:blipFill rotWithShape="1">
          <a:blip r:embed="rId3">
            <a:alphaModFix/>
          </a:blip>
          <a:srcRect l="8894" r="20683"/>
          <a:stretch/>
        </p:blipFill>
        <p:spPr>
          <a:xfrm rot="-5400000">
            <a:off x="5023650" y="-14975"/>
            <a:ext cx="2716600" cy="5273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Shape 297"/>
          <p:cNvSpPr txBox="1"/>
          <p:nvPr/>
        </p:nvSpPr>
        <p:spPr>
          <a:xfrm>
            <a:off x="3945025" y="3985950"/>
            <a:ext cx="4614300" cy="303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12: Slotted pipe (top) and winged pipe (bottom).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 Stress Testing</a:t>
            </a:r>
          </a:p>
        </p:txBody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270925" y="1143000"/>
            <a:ext cx="4320599" cy="3543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wings of thickness ⅛” and 1/16”  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Length: 1 cm (measured from bottom of the PVC pipe) 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Shortest possible length calculated: 3 micrometers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</p:txBody>
      </p:sp>
      <p:sp>
        <p:nvSpPr>
          <p:cNvPr id="304" name="Shape 304"/>
          <p:cNvSpPr txBox="1"/>
          <p:nvPr/>
        </p:nvSpPr>
        <p:spPr>
          <a:xfrm>
            <a:off x="5281350" y="3867350"/>
            <a:ext cx="3153300" cy="29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12: Applying force to winged inlet.</a:t>
            </a:r>
          </a:p>
        </p:txBody>
      </p:sp>
      <p:pic>
        <p:nvPicPr>
          <p:cNvPr id="305" name="Shape 3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649799" y="470097"/>
            <a:ext cx="2416400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 Stress Testing</a:t>
            </a:r>
          </a:p>
        </p:txBody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270925" y="1143000"/>
            <a:ext cx="3929700" cy="3543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Maximum force: 80 lbs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Results: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⅛” : more than 130 lbs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1/16”: 100 lbs 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Recommendation: wings of 1 cm length and ⅛” thickness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</p:txBody>
      </p:sp>
      <p:sp>
        <p:nvSpPr>
          <p:cNvPr id="312" name="Shape 312"/>
          <p:cNvSpPr txBox="1"/>
          <p:nvPr/>
        </p:nvSpPr>
        <p:spPr>
          <a:xfrm>
            <a:off x="4720250" y="4088200"/>
            <a:ext cx="3929700" cy="29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13: Adding sand to see when failure occurred. </a:t>
            </a:r>
          </a:p>
        </p:txBody>
      </p:sp>
      <p:pic>
        <p:nvPicPr>
          <p:cNvPr id="313" name="Shape 3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1525" y="1499800"/>
            <a:ext cx="4058524" cy="239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391000" y="1469000"/>
            <a:ext cx="8428800" cy="2753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Further stress testing on wings </a:t>
            </a:r>
          </a:p>
          <a:p>
            <a:pPr marL="457200" marR="0" lvl="0" indent="-3810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Look into alternative outlet designs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Questions/Suggestions</a:t>
            </a:r>
          </a:p>
        </p:txBody>
      </p:sp>
      <p:sp>
        <p:nvSpPr>
          <p:cNvPr id="325" name="Shape 325"/>
          <p:cNvSpPr txBox="1">
            <a:spLocks noGrp="1"/>
          </p:cNvSpPr>
          <p:nvPr>
            <p:ph type="body" idx="1"/>
          </p:nvPr>
        </p:nvSpPr>
        <p:spPr>
          <a:xfrm>
            <a:off x="932200" y="2087250"/>
            <a:ext cx="6773099" cy="969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" sz="4800">
                <a:latin typeface="Calibri"/>
                <a:ea typeface="Calibri"/>
                <a:cs typeface="Calibri"/>
                <a:sym typeface="Calibri"/>
              </a:rPr>
              <a:t>Thank You!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FInE System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314325" y="1404925"/>
            <a:ext cx="4787700" cy="3479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StaRS = Stacked Rapid Sand Filter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FInE = Flow Injection and Extraction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Alternative to Slotted Pipes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Gravity Exclusion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Shape 134"/>
          <p:cNvSpPr txBox="1"/>
          <p:nvPr/>
        </p:nvSpPr>
        <p:spPr>
          <a:xfrm>
            <a:off x="5552987" y="4366575"/>
            <a:ext cx="2935199" cy="32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1: 10cm x 86cm filter in lab.</a:t>
            </a:r>
          </a:p>
        </p:txBody>
      </p:sp>
      <p:pic>
        <p:nvPicPr>
          <p:cNvPr id="135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5050" y="1519475"/>
            <a:ext cx="3970349" cy="2790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2711200" y="171450"/>
            <a:ext cx="63693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Experimental Setup</a:t>
            </a:r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3425" y="1156600"/>
            <a:ext cx="6177150" cy="374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/>
        </p:nvSpPr>
        <p:spPr>
          <a:xfrm>
            <a:off x="1897950" y="4848600"/>
            <a:ext cx="5348099" cy="29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2: Schematic of Lab Setup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Outline of Semester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220175" y="1322075"/>
            <a:ext cx="7900799" cy="3342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2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the new outlet system (one-winged)</a:t>
            </a:r>
          </a:p>
          <a:p>
            <a:pPr marL="457200" lvl="0" indent="-228600" rtl="0">
              <a:lnSpc>
                <a:spcPct val="220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design modifications </a:t>
            </a:r>
          </a:p>
          <a:p>
            <a:pPr marL="457200" lvl="0" indent="-228600" rtl="0">
              <a:lnSpc>
                <a:spcPct val="220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user manual</a:t>
            </a:r>
          </a:p>
          <a:p>
            <a:pPr marL="457200" marR="0" lvl="0" indent="-228600" algn="l" rtl="0">
              <a:lnSpc>
                <a:spcPct val="2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Conduct stress tests on wings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5877600" y="4848600"/>
            <a:ext cx="2556899" cy="29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150" name="Shape 150"/>
          <p:cNvSpPr txBox="1"/>
          <p:nvPr/>
        </p:nvSpPr>
        <p:spPr>
          <a:xfrm>
            <a:off x="5656050" y="4564975"/>
            <a:ext cx="3000000" cy="541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3: Filter in the Lab</a:t>
            </a:r>
          </a:p>
        </p:txBody>
      </p:sp>
      <p:pic>
        <p:nvPicPr>
          <p:cNvPr id="151" name="Shape 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771" y="1199175"/>
            <a:ext cx="2609302" cy="3479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Problems</a:t>
            </a:r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134200" y="1143000"/>
            <a:ext cx="5783100" cy="3356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exclusion not visible</a:t>
            </a:r>
          </a:p>
          <a:p>
            <a: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leaking into outlet pipe</a:t>
            </a:r>
          </a:p>
          <a:p>
            <a: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Additional head loss accumulated prevented proper flow rates</a:t>
            </a:r>
          </a:p>
          <a:p>
            <a: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Transition from backwash to filtration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Shape 158"/>
          <p:cNvPicPr preferRelativeResize="0"/>
          <p:nvPr/>
        </p:nvPicPr>
        <p:blipFill rotWithShape="1">
          <a:blip r:embed="rId3">
            <a:alphaModFix/>
          </a:blip>
          <a:srcRect t="17691" b="6378"/>
          <a:stretch/>
        </p:blipFill>
        <p:spPr>
          <a:xfrm>
            <a:off x="6106625" y="1143000"/>
            <a:ext cx="2893199" cy="324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Shape 159"/>
          <p:cNvSpPr txBox="1"/>
          <p:nvPr/>
        </p:nvSpPr>
        <p:spPr>
          <a:xfrm>
            <a:off x="5999825" y="4383775"/>
            <a:ext cx="3000000" cy="532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4: Filter in the Lab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 Extension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299275" y="1212650"/>
            <a:ext cx="3495900" cy="363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Extended wings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make the exclusion zone visible</a:t>
            </a:r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3">
            <a:alphaModFix/>
          </a:blip>
          <a:srcRect l="36342" t="23269" b="22641"/>
          <a:stretch/>
        </p:blipFill>
        <p:spPr>
          <a:xfrm rot="10800000">
            <a:off x="4024548" y="1328323"/>
            <a:ext cx="4890851" cy="3322676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/>
        </p:nvSpPr>
        <p:spPr>
          <a:xfrm>
            <a:off x="4876750" y="4690250"/>
            <a:ext cx="3000000" cy="253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5: Extension of wings on outlet.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/>
        </p:nvSpPr>
        <p:spPr>
          <a:xfrm>
            <a:off x="229525" y="2698400"/>
            <a:ext cx="4618199" cy="1420199"/>
          </a:xfrm>
          <a:prstGeom prst="rect">
            <a:avLst/>
          </a:prstGeom>
          <a:solidFill>
            <a:srgbClr val="CECBB2"/>
          </a:solidFill>
          <a:ln w="25400" cap="flat" cmpd="sng">
            <a:solidFill>
              <a:srgbClr val="CECBB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Addition of PVC Cap</a:t>
            </a:r>
          </a:p>
        </p:txBody>
      </p:sp>
      <p:sp>
        <p:nvSpPr>
          <p:cNvPr id="174" name="Shape 174"/>
          <p:cNvSpPr txBox="1"/>
          <p:nvPr/>
        </p:nvSpPr>
        <p:spPr>
          <a:xfrm>
            <a:off x="5896000" y="4243600"/>
            <a:ext cx="2583899" cy="487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/>
              <a:t>Figure 7: Outlet pipe with added cap.</a:t>
            </a:r>
          </a:p>
        </p:txBody>
      </p:sp>
      <p:pic>
        <p:nvPicPr>
          <p:cNvPr id="175" name="Shape 175"/>
          <p:cNvPicPr preferRelativeResize="0"/>
          <p:nvPr/>
        </p:nvPicPr>
        <p:blipFill rotWithShape="1">
          <a:blip r:embed="rId3">
            <a:alphaModFix/>
          </a:blip>
          <a:srcRect t="13709" r="18473" b="13984"/>
          <a:stretch/>
        </p:blipFill>
        <p:spPr>
          <a:xfrm rot="-5400000">
            <a:off x="5649239" y="918848"/>
            <a:ext cx="2812947" cy="3719377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/>
          <p:nvPr/>
        </p:nvSpPr>
        <p:spPr>
          <a:xfrm>
            <a:off x="209725" y="1323150"/>
            <a:ext cx="4657800" cy="148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381000" rtl="0">
              <a:lnSpc>
                <a:spcPct val="115000"/>
              </a:lnSpc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PVC cap to attempt to maintain sand exclusion zone</a:t>
            </a:r>
          </a:p>
          <a:p>
            <a:pPr lvl="0" rtl="0">
              <a:lnSpc>
                <a:spcPct val="115000"/>
              </a:lnSpc>
              <a:spcBef>
                <a:spcPts val="640"/>
              </a:spcBef>
              <a:buNone/>
            </a:pPr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234050" y="2698400"/>
            <a:ext cx="4190999" cy="926099"/>
          </a:xfrm>
          <a:prstGeom prst="rect">
            <a:avLst/>
          </a:prstGeom>
          <a:solidFill>
            <a:srgbClr val="666666"/>
          </a:solidFill>
          <a:ln w="1905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29525" y="2986575"/>
            <a:ext cx="4190999" cy="456599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4572000" y="2863575"/>
            <a:ext cx="235799" cy="702600"/>
          </a:xfrm>
          <a:prstGeom prst="upArrow">
            <a:avLst>
              <a:gd name="adj1" fmla="val 50000"/>
              <a:gd name="adj2" fmla="val 84637"/>
            </a:avLst>
          </a:prstGeom>
          <a:solidFill>
            <a:srgbClr val="93B3D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grpSp>
        <p:nvGrpSpPr>
          <p:cNvPr id="180" name="Shape 180"/>
          <p:cNvGrpSpPr/>
          <p:nvPr/>
        </p:nvGrpSpPr>
        <p:grpSpPr>
          <a:xfrm>
            <a:off x="348354" y="3633991"/>
            <a:ext cx="4223657" cy="353924"/>
            <a:chOff x="348354" y="4243591"/>
            <a:chExt cx="4223657" cy="353924"/>
          </a:xfrm>
        </p:grpSpPr>
        <p:grpSp>
          <p:nvGrpSpPr>
            <p:cNvPr id="181" name="Shape 181"/>
            <p:cNvGrpSpPr/>
            <p:nvPr/>
          </p:nvGrpSpPr>
          <p:grpSpPr>
            <a:xfrm>
              <a:off x="348354" y="4243591"/>
              <a:ext cx="3953349" cy="353924"/>
              <a:chOff x="368279" y="3955416"/>
              <a:chExt cx="3953349" cy="353924"/>
            </a:xfrm>
          </p:grpSpPr>
          <p:grpSp>
            <p:nvGrpSpPr>
              <p:cNvPr id="182" name="Shape 182"/>
              <p:cNvGrpSpPr/>
              <p:nvPr/>
            </p:nvGrpSpPr>
            <p:grpSpPr>
              <a:xfrm rot="10800000" flipH="1">
                <a:off x="368279" y="3955416"/>
                <a:ext cx="3652982" cy="353924"/>
                <a:chOff x="1371600" y="2242294"/>
                <a:chExt cx="3652982" cy="471899"/>
              </a:xfrm>
            </p:grpSpPr>
            <p:cxnSp>
              <p:nvCxnSpPr>
                <p:cNvPr id="183" name="Shape 183"/>
                <p:cNvCxnSpPr/>
                <p:nvPr/>
              </p:nvCxnSpPr>
              <p:spPr>
                <a:xfrm>
                  <a:off x="1371600" y="2242294"/>
                  <a:ext cx="0" cy="4683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184" name="Shape 184"/>
                <p:cNvCxnSpPr/>
                <p:nvPr/>
              </p:nvCxnSpPr>
              <p:spPr>
                <a:xfrm>
                  <a:off x="1699491" y="2245757"/>
                  <a:ext cx="0" cy="4683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185" name="Shape 185"/>
                <p:cNvCxnSpPr/>
                <p:nvPr/>
              </p:nvCxnSpPr>
              <p:spPr>
                <a:xfrm>
                  <a:off x="2029691" y="2242294"/>
                  <a:ext cx="0" cy="4683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186" name="Shape 186"/>
                <p:cNvCxnSpPr/>
                <p:nvPr/>
              </p:nvCxnSpPr>
              <p:spPr>
                <a:xfrm>
                  <a:off x="2362200" y="2242294"/>
                  <a:ext cx="0" cy="4683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187" name="Shape 187"/>
                <p:cNvCxnSpPr/>
                <p:nvPr/>
              </p:nvCxnSpPr>
              <p:spPr>
                <a:xfrm>
                  <a:off x="2697019" y="2245757"/>
                  <a:ext cx="0" cy="4683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188" name="Shape 188"/>
                <p:cNvCxnSpPr/>
                <p:nvPr/>
              </p:nvCxnSpPr>
              <p:spPr>
                <a:xfrm>
                  <a:off x="3043382" y="2242294"/>
                  <a:ext cx="0" cy="471899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189" name="Shape 189"/>
                <p:cNvCxnSpPr/>
                <p:nvPr/>
              </p:nvCxnSpPr>
              <p:spPr>
                <a:xfrm>
                  <a:off x="3380508" y="2245757"/>
                  <a:ext cx="0" cy="4683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190" name="Shape 190"/>
                <p:cNvCxnSpPr/>
                <p:nvPr/>
              </p:nvCxnSpPr>
              <p:spPr>
                <a:xfrm>
                  <a:off x="3733800" y="2245757"/>
                  <a:ext cx="0" cy="4683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191" name="Shape 191"/>
                <p:cNvCxnSpPr/>
                <p:nvPr/>
              </p:nvCxnSpPr>
              <p:spPr>
                <a:xfrm>
                  <a:off x="4114800" y="2245757"/>
                  <a:ext cx="0" cy="4683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192" name="Shape 192"/>
                <p:cNvCxnSpPr/>
                <p:nvPr/>
              </p:nvCxnSpPr>
              <p:spPr>
                <a:xfrm>
                  <a:off x="4419600" y="2245757"/>
                  <a:ext cx="0" cy="4683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193" name="Shape 193"/>
                <p:cNvCxnSpPr/>
                <p:nvPr/>
              </p:nvCxnSpPr>
              <p:spPr>
                <a:xfrm>
                  <a:off x="4724400" y="2245757"/>
                  <a:ext cx="0" cy="4683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194" name="Shape 194"/>
                <p:cNvCxnSpPr/>
                <p:nvPr/>
              </p:nvCxnSpPr>
              <p:spPr>
                <a:xfrm>
                  <a:off x="5024582" y="2245757"/>
                  <a:ext cx="0" cy="4650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3B3D7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</p:grpSp>
          <p:cxnSp>
            <p:nvCxnSpPr>
              <p:cNvPr id="195" name="Shape 195"/>
              <p:cNvCxnSpPr/>
              <p:nvPr/>
            </p:nvCxnSpPr>
            <p:spPr>
              <a:xfrm rot="10800000">
                <a:off x="4321628" y="3955419"/>
                <a:ext cx="0" cy="3513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3B3D7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</p:grpSp>
        <p:cxnSp>
          <p:nvCxnSpPr>
            <p:cNvPr id="196" name="Shape 196"/>
            <p:cNvCxnSpPr/>
            <p:nvPr/>
          </p:nvCxnSpPr>
          <p:spPr>
            <a:xfrm rot="10800000">
              <a:off x="4572011" y="4246257"/>
              <a:ext cx="0" cy="3486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</p:grpSp>
      <p:grpSp>
        <p:nvGrpSpPr>
          <p:cNvPr id="197" name="Shape 197"/>
          <p:cNvGrpSpPr/>
          <p:nvPr/>
        </p:nvGrpSpPr>
        <p:grpSpPr>
          <a:xfrm>
            <a:off x="412523" y="3535369"/>
            <a:ext cx="4114138" cy="6425"/>
            <a:chOff x="457873" y="4120869"/>
            <a:chExt cx="4114138" cy="6425"/>
          </a:xfrm>
        </p:grpSpPr>
        <p:cxnSp>
          <p:nvCxnSpPr>
            <p:cNvPr id="198" name="Shape 198"/>
            <p:cNvCxnSpPr/>
            <p:nvPr/>
          </p:nvCxnSpPr>
          <p:spPr>
            <a:xfrm rot="16200000">
              <a:off x="633523" y="3951644"/>
              <a:ext cx="0" cy="351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99" name="Shape 199"/>
            <p:cNvCxnSpPr/>
            <p:nvPr/>
          </p:nvCxnSpPr>
          <p:spPr>
            <a:xfrm rot="16200000">
              <a:off x="1048323" y="3945219"/>
              <a:ext cx="0" cy="351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00" name="Shape 200"/>
            <p:cNvCxnSpPr/>
            <p:nvPr/>
          </p:nvCxnSpPr>
          <p:spPr>
            <a:xfrm rot="16200000">
              <a:off x="1500073" y="3945219"/>
              <a:ext cx="0" cy="351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01" name="Shape 201"/>
            <p:cNvCxnSpPr/>
            <p:nvPr/>
          </p:nvCxnSpPr>
          <p:spPr>
            <a:xfrm rot="16200000">
              <a:off x="1942748" y="3945219"/>
              <a:ext cx="0" cy="351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02" name="Shape 202"/>
            <p:cNvCxnSpPr/>
            <p:nvPr/>
          </p:nvCxnSpPr>
          <p:spPr>
            <a:xfrm rot="16200000">
              <a:off x="2367323" y="3945219"/>
              <a:ext cx="0" cy="351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03" name="Shape 203"/>
            <p:cNvCxnSpPr/>
            <p:nvPr/>
          </p:nvCxnSpPr>
          <p:spPr>
            <a:xfrm rot="16200000">
              <a:off x="2773723" y="3945219"/>
              <a:ext cx="0" cy="351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04" name="Shape 204"/>
            <p:cNvCxnSpPr/>
            <p:nvPr/>
          </p:nvCxnSpPr>
          <p:spPr>
            <a:xfrm rot="16200000">
              <a:off x="3189198" y="3945219"/>
              <a:ext cx="0" cy="351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05" name="Shape 205"/>
            <p:cNvCxnSpPr/>
            <p:nvPr/>
          </p:nvCxnSpPr>
          <p:spPr>
            <a:xfrm rot="16200000">
              <a:off x="3610123" y="3945219"/>
              <a:ext cx="0" cy="351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06" name="Shape 206"/>
            <p:cNvCxnSpPr/>
            <p:nvPr/>
          </p:nvCxnSpPr>
          <p:spPr>
            <a:xfrm rot="16200000">
              <a:off x="4031061" y="3945219"/>
              <a:ext cx="0" cy="351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07" name="Shape 207"/>
            <p:cNvCxnSpPr/>
            <p:nvPr/>
          </p:nvCxnSpPr>
          <p:spPr>
            <a:xfrm rot="16200000">
              <a:off x="4396361" y="3951644"/>
              <a:ext cx="0" cy="351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</p:grpSp>
      <p:cxnSp>
        <p:nvCxnSpPr>
          <p:cNvPr id="208" name="Shape 208"/>
          <p:cNvCxnSpPr/>
          <p:nvPr/>
        </p:nvCxnSpPr>
        <p:spPr>
          <a:xfrm>
            <a:off x="4422325" y="2698400"/>
            <a:ext cx="0" cy="979799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09" name="Shape 209"/>
          <p:cNvSpPr txBox="1"/>
          <p:nvPr/>
        </p:nvSpPr>
        <p:spPr>
          <a:xfrm>
            <a:off x="590575" y="4118600"/>
            <a:ext cx="3468899" cy="41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/>
              <a:t>Figure 6: Effect of the cap on the outlet.</a:t>
            </a:r>
          </a:p>
        </p:txBody>
      </p:sp>
      <p:cxnSp>
        <p:nvCxnSpPr>
          <p:cNvPr id="210" name="Shape 210"/>
          <p:cNvCxnSpPr/>
          <p:nvPr/>
        </p:nvCxnSpPr>
        <p:spPr>
          <a:xfrm rot="10800000">
            <a:off x="4572003" y="2895132"/>
            <a:ext cx="0" cy="351300"/>
          </a:xfrm>
          <a:prstGeom prst="straightConnector1">
            <a:avLst/>
          </a:prstGeom>
          <a:noFill/>
          <a:ln w="38100" cap="flat" cmpd="sng">
            <a:solidFill>
              <a:srgbClr val="93B3D7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211" name="Shape 211"/>
          <p:cNvCxnSpPr/>
          <p:nvPr/>
        </p:nvCxnSpPr>
        <p:spPr>
          <a:xfrm rot="10800000">
            <a:off x="4756153" y="3232844"/>
            <a:ext cx="0" cy="351300"/>
          </a:xfrm>
          <a:prstGeom prst="straightConnector1">
            <a:avLst/>
          </a:prstGeom>
          <a:noFill/>
          <a:ln w="38100" cap="flat" cmpd="sng">
            <a:solidFill>
              <a:srgbClr val="93B3D7"/>
            </a:solidFill>
            <a:prstDash val="solid"/>
            <a:round/>
            <a:headEnd type="none" w="med" len="med"/>
            <a:tailEnd type="stealth" w="lg" len="lg"/>
          </a:ln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Sand Leaking into Outlet</a:t>
            </a:r>
          </a:p>
        </p:txBody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270925" y="1143000"/>
            <a:ext cx="4110600" cy="3543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exclusion zone may not be forming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Wings not extending entire filter length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Current design is not capable of performing as expected</a:t>
            </a:r>
          </a:p>
          <a:p>
            <a:pPr marL="45720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 txBox="1"/>
          <p:nvPr/>
        </p:nvSpPr>
        <p:spPr>
          <a:xfrm>
            <a:off x="5700550" y="4686300"/>
            <a:ext cx="3153300" cy="29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8: Sand Exclusion Zone Failure</a:t>
            </a:r>
          </a:p>
        </p:txBody>
      </p:sp>
      <p:pic>
        <p:nvPicPr>
          <p:cNvPr id="219" name="Shape 219"/>
          <p:cNvPicPr preferRelativeResize="0"/>
          <p:nvPr/>
        </p:nvPicPr>
        <p:blipFill rotWithShape="1">
          <a:blip r:embed="rId3">
            <a:alphaModFix/>
          </a:blip>
          <a:srcRect l="16638" r="11769" b="43165"/>
          <a:stretch/>
        </p:blipFill>
        <p:spPr>
          <a:xfrm>
            <a:off x="5437950" y="1306575"/>
            <a:ext cx="3542649" cy="3379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000" b="1">
                <a:latin typeface="Calibri"/>
                <a:ea typeface="Calibri"/>
                <a:cs typeface="Calibri"/>
                <a:sym typeface="Calibri"/>
              </a:rPr>
              <a:t>Possible Mechanism</a:t>
            </a:r>
          </a:p>
        </p:txBody>
      </p:sp>
      <p:sp>
        <p:nvSpPr>
          <p:cNvPr id="225" name="Shape 225"/>
          <p:cNvSpPr/>
          <p:nvPr/>
        </p:nvSpPr>
        <p:spPr>
          <a:xfrm>
            <a:off x="1945408" y="1519941"/>
            <a:ext cx="5255399" cy="2514599"/>
          </a:xfrm>
          <a:prstGeom prst="rect">
            <a:avLst/>
          </a:prstGeom>
          <a:solidFill>
            <a:srgbClr val="CECBB2"/>
          </a:solidFill>
          <a:ln w="25400" cap="flat" cmpd="sng">
            <a:solidFill>
              <a:srgbClr val="DDD9C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1943100" y="2785900"/>
            <a:ext cx="3962399" cy="7428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1943099" y="2042950"/>
            <a:ext cx="3962399" cy="7428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1943099" y="2500150"/>
            <a:ext cx="5257799" cy="571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5905500" y="2385850"/>
            <a:ext cx="1295400" cy="800099"/>
          </a:xfrm>
          <a:prstGeom prst="rect">
            <a:avLst/>
          </a:prstGeom>
          <a:solidFill>
            <a:srgbClr val="A5A5A5">
              <a:alpha val="4863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1943099" y="1528600"/>
            <a:ext cx="5257799" cy="2514599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5526300" y="2042950"/>
            <a:ext cx="379199" cy="1485899"/>
          </a:xfrm>
          <a:prstGeom prst="rect">
            <a:avLst/>
          </a:prstGeom>
          <a:solidFill>
            <a:srgbClr val="C0504D">
              <a:alpha val="2784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2" name="Shape 232"/>
          <p:cNvCxnSpPr/>
          <p:nvPr/>
        </p:nvCxnSpPr>
        <p:spPr>
          <a:xfrm>
            <a:off x="5905500" y="1928650"/>
            <a:ext cx="0" cy="1714500"/>
          </a:xfrm>
          <a:prstGeom prst="straightConnector1">
            <a:avLst/>
          </a:prstGeom>
          <a:noFill/>
          <a:ln w="762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33" name="Shape 233"/>
          <p:cNvGrpSpPr/>
          <p:nvPr/>
        </p:nvGrpSpPr>
        <p:grpSpPr>
          <a:xfrm rot="5400000">
            <a:off x="5278568" y="2549083"/>
            <a:ext cx="1253836" cy="471899"/>
            <a:chOff x="1371600" y="2242294"/>
            <a:chExt cx="1671782" cy="471899"/>
          </a:xfrm>
        </p:grpSpPr>
        <p:cxnSp>
          <p:nvCxnSpPr>
            <p:cNvPr id="234" name="Shape 234"/>
            <p:cNvCxnSpPr/>
            <p:nvPr/>
          </p:nvCxnSpPr>
          <p:spPr>
            <a:xfrm>
              <a:off x="1371600" y="2242294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35" name="Shape 235"/>
            <p:cNvCxnSpPr/>
            <p:nvPr/>
          </p:nvCxnSpPr>
          <p:spPr>
            <a:xfrm>
              <a:off x="1699491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36" name="Shape 236"/>
            <p:cNvCxnSpPr/>
            <p:nvPr/>
          </p:nvCxnSpPr>
          <p:spPr>
            <a:xfrm>
              <a:off x="2029691" y="2242294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37" name="Shape 237"/>
            <p:cNvCxnSpPr/>
            <p:nvPr/>
          </p:nvCxnSpPr>
          <p:spPr>
            <a:xfrm>
              <a:off x="2362200" y="2242294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38" name="Shape 238"/>
            <p:cNvCxnSpPr/>
            <p:nvPr/>
          </p:nvCxnSpPr>
          <p:spPr>
            <a:xfrm>
              <a:off x="2697019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39" name="Shape 239"/>
            <p:cNvCxnSpPr/>
            <p:nvPr/>
          </p:nvCxnSpPr>
          <p:spPr>
            <a:xfrm>
              <a:off x="3043382" y="2242294"/>
              <a:ext cx="0" cy="471899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</p:grpSp>
      <p:grpSp>
        <p:nvGrpSpPr>
          <p:cNvPr id="240" name="Shape 240"/>
          <p:cNvGrpSpPr/>
          <p:nvPr/>
        </p:nvGrpSpPr>
        <p:grpSpPr>
          <a:xfrm>
            <a:off x="2095500" y="1841317"/>
            <a:ext cx="3652982" cy="353924"/>
            <a:chOff x="1371600" y="2242294"/>
            <a:chExt cx="3652982" cy="471899"/>
          </a:xfrm>
        </p:grpSpPr>
        <p:cxnSp>
          <p:nvCxnSpPr>
            <p:cNvPr id="241" name="Shape 241"/>
            <p:cNvCxnSpPr/>
            <p:nvPr/>
          </p:nvCxnSpPr>
          <p:spPr>
            <a:xfrm>
              <a:off x="1371600" y="2242294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42" name="Shape 242"/>
            <p:cNvCxnSpPr/>
            <p:nvPr/>
          </p:nvCxnSpPr>
          <p:spPr>
            <a:xfrm>
              <a:off x="1699491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43" name="Shape 243"/>
            <p:cNvCxnSpPr/>
            <p:nvPr/>
          </p:nvCxnSpPr>
          <p:spPr>
            <a:xfrm>
              <a:off x="2029691" y="2242294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44" name="Shape 244"/>
            <p:cNvCxnSpPr/>
            <p:nvPr/>
          </p:nvCxnSpPr>
          <p:spPr>
            <a:xfrm>
              <a:off x="2362200" y="2242294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45" name="Shape 245"/>
            <p:cNvCxnSpPr/>
            <p:nvPr/>
          </p:nvCxnSpPr>
          <p:spPr>
            <a:xfrm>
              <a:off x="2697019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46" name="Shape 246"/>
            <p:cNvCxnSpPr/>
            <p:nvPr/>
          </p:nvCxnSpPr>
          <p:spPr>
            <a:xfrm>
              <a:off x="3043382" y="2242294"/>
              <a:ext cx="0" cy="471899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47" name="Shape 247"/>
            <p:cNvCxnSpPr/>
            <p:nvPr/>
          </p:nvCxnSpPr>
          <p:spPr>
            <a:xfrm>
              <a:off x="3380508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48" name="Shape 248"/>
            <p:cNvCxnSpPr/>
            <p:nvPr/>
          </p:nvCxnSpPr>
          <p:spPr>
            <a:xfrm>
              <a:off x="3733800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49" name="Shape 249"/>
            <p:cNvCxnSpPr/>
            <p:nvPr/>
          </p:nvCxnSpPr>
          <p:spPr>
            <a:xfrm>
              <a:off x="4114800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50" name="Shape 250"/>
            <p:cNvCxnSpPr/>
            <p:nvPr/>
          </p:nvCxnSpPr>
          <p:spPr>
            <a:xfrm>
              <a:off x="4419600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51" name="Shape 251"/>
            <p:cNvCxnSpPr/>
            <p:nvPr/>
          </p:nvCxnSpPr>
          <p:spPr>
            <a:xfrm>
              <a:off x="4724400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52" name="Shape 252"/>
            <p:cNvCxnSpPr/>
            <p:nvPr/>
          </p:nvCxnSpPr>
          <p:spPr>
            <a:xfrm>
              <a:off x="5024582" y="2245757"/>
              <a:ext cx="0" cy="4650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</p:grpSp>
      <p:grpSp>
        <p:nvGrpSpPr>
          <p:cNvPr id="253" name="Shape 253"/>
          <p:cNvGrpSpPr/>
          <p:nvPr/>
        </p:nvGrpSpPr>
        <p:grpSpPr>
          <a:xfrm rot="10800000" flipH="1">
            <a:off x="2083954" y="3379641"/>
            <a:ext cx="3652982" cy="353924"/>
            <a:chOff x="1371600" y="2242294"/>
            <a:chExt cx="3652982" cy="471899"/>
          </a:xfrm>
        </p:grpSpPr>
        <p:cxnSp>
          <p:nvCxnSpPr>
            <p:cNvPr id="254" name="Shape 254"/>
            <p:cNvCxnSpPr/>
            <p:nvPr/>
          </p:nvCxnSpPr>
          <p:spPr>
            <a:xfrm>
              <a:off x="1371600" y="2242294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55" name="Shape 255"/>
            <p:cNvCxnSpPr/>
            <p:nvPr/>
          </p:nvCxnSpPr>
          <p:spPr>
            <a:xfrm>
              <a:off x="1699491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56" name="Shape 256"/>
            <p:cNvCxnSpPr/>
            <p:nvPr/>
          </p:nvCxnSpPr>
          <p:spPr>
            <a:xfrm>
              <a:off x="2029691" y="2242294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57" name="Shape 257"/>
            <p:cNvCxnSpPr/>
            <p:nvPr/>
          </p:nvCxnSpPr>
          <p:spPr>
            <a:xfrm>
              <a:off x="2362200" y="2242294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58" name="Shape 258"/>
            <p:cNvCxnSpPr/>
            <p:nvPr/>
          </p:nvCxnSpPr>
          <p:spPr>
            <a:xfrm>
              <a:off x="2697019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59" name="Shape 259"/>
            <p:cNvCxnSpPr/>
            <p:nvPr/>
          </p:nvCxnSpPr>
          <p:spPr>
            <a:xfrm>
              <a:off x="3043382" y="2242294"/>
              <a:ext cx="0" cy="471899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60" name="Shape 260"/>
            <p:cNvCxnSpPr/>
            <p:nvPr/>
          </p:nvCxnSpPr>
          <p:spPr>
            <a:xfrm>
              <a:off x="3380508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61" name="Shape 261"/>
            <p:cNvCxnSpPr/>
            <p:nvPr/>
          </p:nvCxnSpPr>
          <p:spPr>
            <a:xfrm>
              <a:off x="3733800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62" name="Shape 262"/>
            <p:cNvCxnSpPr/>
            <p:nvPr/>
          </p:nvCxnSpPr>
          <p:spPr>
            <a:xfrm>
              <a:off x="4114800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63" name="Shape 263"/>
            <p:cNvCxnSpPr/>
            <p:nvPr/>
          </p:nvCxnSpPr>
          <p:spPr>
            <a:xfrm>
              <a:off x="4419600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64" name="Shape 264"/>
            <p:cNvCxnSpPr/>
            <p:nvPr/>
          </p:nvCxnSpPr>
          <p:spPr>
            <a:xfrm>
              <a:off x="4724400" y="2245757"/>
              <a:ext cx="0" cy="4683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265" name="Shape 265"/>
            <p:cNvCxnSpPr/>
            <p:nvPr/>
          </p:nvCxnSpPr>
          <p:spPr>
            <a:xfrm>
              <a:off x="5024582" y="2245757"/>
              <a:ext cx="0" cy="465000"/>
            </a:xfrm>
            <a:prstGeom prst="straightConnector1">
              <a:avLst/>
            </a:prstGeom>
            <a:noFill/>
            <a:ln w="38100" cap="flat" cmpd="sng">
              <a:solidFill>
                <a:srgbClr val="93B3D7"/>
              </a:solidFill>
              <a:prstDash val="solid"/>
              <a:round/>
              <a:headEnd type="none" w="med" len="med"/>
              <a:tailEnd type="stealth" w="lg" len="lg"/>
            </a:ln>
          </p:spPr>
        </p:cxnSp>
      </p:grpSp>
      <p:sp>
        <p:nvSpPr>
          <p:cNvPr id="266" name="Shape 266"/>
          <p:cNvSpPr txBox="1"/>
          <p:nvPr/>
        </p:nvSpPr>
        <p:spPr>
          <a:xfrm>
            <a:off x="2905500" y="4327475"/>
            <a:ext cx="3000000" cy="614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9: Bottom view of the outlet pipe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3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546</Words>
  <Application>Microsoft Office PowerPoint</Application>
  <PresentationFormat>On-screen Show (16:9)</PresentationFormat>
  <Paragraphs>113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AguaClara English</vt:lpstr>
      <vt:lpstr>AguaClara English</vt:lpstr>
      <vt:lpstr>StaRS FInE Team</vt:lpstr>
      <vt:lpstr>StaRS FInE System</vt:lpstr>
      <vt:lpstr>Experimental Setup</vt:lpstr>
      <vt:lpstr>Outline of Semester</vt:lpstr>
      <vt:lpstr>Problems</vt:lpstr>
      <vt:lpstr>Wing Extension</vt:lpstr>
      <vt:lpstr>Addition of PVC Cap</vt:lpstr>
      <vt:lpstr>Sand Leaking into Outlet</vt:lpstr>
      <vt:lpstr>Possible Mechanism</vt:lpstr>
      <vt:lpstr>Additional Head Loss</vt:lpstr>
      <vt:lpstr>Transition to Filtration</vt:lpstr>
      <vt:lpstr>User Manual</vt:lpstr>
      <vt:lpstr>Say Goodbye to StaRS FInE!</vt:lpstr>
      <vt:lpstr>Wing Stress Testing</vt:lpstr>
      <vt:lpstr>Wing Stress Testing</vt:lpstr>
      <vt:lpstr>Future Work</vt:lpstr>
      <vt:lpstr>Questions/Suggestions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StaRS FInE Team</dc:title>
  <cp:lastModifiedBy>ceeadmin</cp:lastModifiedBy>
  <cp:revision>2</cp:revision>
  <dcterms:modified xsi:type="dcterms:W3CDTF">2015-12-13T16:25:35Z</dcterms:modified>
</cp:coreProperties>
</file>