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4.xml"/>
  <Override ContentType="application/vnd.openxmlformats-officedocument.theme+xml" PartName="/ppt/theme/theme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62" r:id="rId4"/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2" Type="http://schemas.openxmlformats.org/officeDocument/2006/relationships/presProps" Target="presProps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" Type="http://schemas.openxmlformats.org/officeDocument/2006/relationships/theme" Target="theme/theme4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3" Type="http://schemas.openxmlformats.org/officeDocument/2006/relationships/tableStyles" Target="tableStyles.xml"/><Relationship Id="rId11" Type="http://schemas.openxmlformats.org/officeDocument/2006/relationships/slide" Target="slides/slide5.xml"/><Relationship Id="rId9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8" Type="http://schemas.openxmlformats.org/officeDocument/2006/relationships/slide" Target="slides/slide2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4" name="Shape 1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1" name="Shape 201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wings were not necessary because sand wasn’t coming into the pipe. Even if sand came in, the amount was negligible and was able to be washed out during filtration/backwash mode </a:t>
            </a:r>
          </a:p>
        </p:txBody>
      </p:sp>
      <p:sp>
        <p:nvSpPr>
          <p:cNvPr id="134" name="Shape 134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These are the designs we tried this semester or have designed and not yet tested</a:t>
            </a:r>
          </a:p>
        </p:txBody>
      </p:sp>
      <p:sp>
        <p:nvSpPr>
          <p:cNvPr id="143" name="Shape 143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8" name="Shape 158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5" name="Shape 165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9" name="Shape 179"/>
          <p:cNvSpPr/>
          <p:nvPr>
            <p:ph idx="2" type="sldImg"/>
          </p:nvPr>
        </p:nvSpPr>
        <p:spPr>
          <a:xfrm>
            <a:off x="380999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6" name="Shape 1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1.jpg"/><Relationship Id="rId3" Type="http://schemas.openxmlformats.org/officeDocument/2006/relationships/image" Target="../media/image02.jpg"/><Relationship Id="rId6" Type="http://schemas.openxmlformats.org/officeDocument/2006/relationships/image" Target="../media/image03.png"/><Relationship Id="rId5" Type="http://schemas.openxmlformats.org/officeDocument/2006/relationships/image" Target="../media/image00.jpg"/></Relationships>
</file>

<file path=ppt/slideLayouts/_rels/slideLayout10.xml.rels><?xml version="1.0" encoding="UTF-8" standalone="yes"?><Relationships xmlns="http://schemas.openxmlformats.org/package/2006/relationships"><Relationship Id="rId2" Type="http://schemas.openxmlformats.org/officeDocument/2006/relationships/image" Target="../media/image0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2" Type="http://schemas.openxmlformats.org/officeDocument/2006/relationships/image" Target="../media/image0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2" Type="http://schemas.openxmlformats.org/officeDocument/2006/relationships/image" Target="../media/image0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2" Type="http://schemas.openxmlformats.org/officeDocument/2006/relationships/image" Target="../media/image0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2" Type="http://schemas.openxmlformats.org/officeDocument/2006/relationships/image" Target="../media/image0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jpg"/><Relationship Id="rId3" Type="http://schemas.openxmlformats.org/officeDocument/2006/relationships/image" Target="../media/image07.jpg"/><Relationship Id="rId6" Type="http://schemas.openxmlformats.org/officeDocument/2006/relationships/image" Target="../media/image09.png"/><Relationship Id="rId5" Type="http://schemas.openxmlformats.org/officeDocument/2006/relationships/image" Target="../media/image13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1" name="Shape 91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92" name="Shape 92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3" name="Shape 93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4" name="Shape 94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98" name="Shape 98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9" name="Shape 9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0" name="Shape 100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4" name="Shape 10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5" name="Shape 10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06" name="Shape 10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10" name="Shape 110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1" name="Shape 111"/>
          <p:cNvSpPr txBox="1"/>
          <p:nvPr>
            <p:ph idx="3" type="body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112" name="Shape 112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113" name="Shape 113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4" name="Shape 11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5" name="Shape 115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16" name="Shape 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19" name="Shape 119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0" name="Shape 120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121" name="Shape 1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 txBox="1"/>
          <p:nvPr>
            <p:ph idx="2" type="body"/>
          </p:nvPr>
        </p:nvSpPr>
        <p:spPr>
          <a:xfrm>
            <a:off x="4648200" y="1200150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36" name="Shape 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2667000" y="171450"/>
            <a:ext cx="6248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05978"/>
            <a:ext cx="5867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151334"/>
            <a:ext cx="4040099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1631156"/>
            <a:ext cx="4040099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151334"/>
            <a:ext cx="4041900" cy="4796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Shape 72"/>
          <p:cNvGrpSpPr/>
          <p:nvPr/>
        </p:nvGrpSpPr>
        <p:grpSpPr>
          <a:xfrm>
            <a:off x="0" y="0"/>
            <a:ext cx="9048750" cy="5000624"/>
            <a:chOff x="0" y="0"/>
            <a:chExt cx="5700" cy="4199"/>
          </a:xfrm>
        </p:grpSpPr>
        <p:pic>
          <p:nvPicPr>
            <p:cNvPr id="73" name="Shape 73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Shape 7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Shape 7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6" name="Shape 76"/>
          <p:cNvSpPr txBox="1"/>
          <p:nvPr>
            <p:ph idx="1" type="subTitle"/>
          </p:nvPr>
        </p:nvSpPr>
        <p:spPr>
          <a:xfrm>
            <a:off x="3352800" y="3771900"/>
            <a:ext cx="39623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7" name="Shape 77"/>
          <p:cNvSpPr txBox="1"/>
          <p:nvPr>
            <p:ph idx="10" type="dt"/>
          </p:nvPr>
        </p:nvSpPr>
        <p:spPr>
          <a:xfrm>
            <a:off x="6781800" y="4686300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8" name="Shape 7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9" name="Shape 79"/>
          <p:cNvSpPr txBox="1"/>
          <p:nvPr>
            <p:ph type="ctrTitle"/>
          </p:nvPr>
        </p:nvSpPr>
        <p:spPr>
          <a:xfrm>
            <a:off x="1371600" y="840581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80" name="Shape 8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4407693"/>
            <a:ext cx="9145500" cy="735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Shape 8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860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84" name="Shape 84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5" name="Shape 85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6" name="Shape 86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457200" y="1143000"/>
            <a:ext cx="81533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image" Target="../media/image06.png"/><Relationship Id="rId1" Type="http://schemas.openxmlformats.org/officeDocument/2006/relationships/image" Target="../media/image0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2.xml"/><Relationship Id="rId3" Type="http://schemas.openxmlformats.org/officeDocument/2006/relationships/slideLayout" Target="../slideLayouts/slideLayout1.xml"/><Relationship Id="rId9" Type="http://schemas.openxmlformats.org/officeDocument/2006/relationships/slideLayout" Target="../slideLayouts/slideLayout7.xml"/><Relationship Id="rId6" Type="http://schemas.openxmlformats.org/officeDocument/2006/relationships/slideLayout" Target="../slideLayouts/slideLayout4.xml"/><Relationship Id="rId5" Type="http://schemas.openxmlformats.org/officeDocument/2006/relationships/slideLayout" Target="../slideLayouts/slideLayout3.xml"/><Relationship Id="rId8" Type="http://schemas.openxmlformats.org/officeDocument/2006/relationships/slideLayout" Target="../slideLayouts/slideLayout6.xml"/><Relationship Id="rId7" Type="http://schemas.openxmlformats.org/officeDocument/2006/relationships/slideLayout" Target="../slideLayouts/slideLayout5.xml"/></Relationships>
</file>

<file path=ppt/slideMasters/_rels/slideMaster2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08.png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9" Type="http://schemas.openxmlformats.org/officeDocument/2006/relationships/theme" Target="../theme/theme2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8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 amt="28000"/>
          </a:blip>
          <a:stretch>
            <a:fillRect b="-4998" l="0" r="0" t="-4999"/>
          </a:stretch>
        </a:blip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cxnSp>
        <p:nvCxnSpPr>
          <p:cNvPr id="10" name="Shape 10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66" name="Shape 66"/>
          <p:cNvSpPr txBox="1"/>
          <p:nvPr>
            <p:ph idx="10" type="dt"/>
          </p:nvPr>
        </p:nvSpPr>
        <p:spPr>
          <a:xfrm>
            <a:off x="457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7" name="Shape 67"/>
          <p:cNvSpPr txBox="1"/>
          <p:nvPr>
            <p:ph idx="11" type="ftr"/>
          </p:nvPr>
        </p:nvSpPr>
        <p:spPr>
          <a:xfrm>
            <a:off x="3124200" y="4683918"/>
            <a:ext cx="2895600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8" name="Shape 68"/>
          <p:cNvSpPr txBox="1"/>
          <p:nvPr>
            <p:ph idx="12" type="sldNum"/>
          </p:nvPr>
        </p:nvSpPr>
        <p:spPr>
          <a:xfrm>
            <a:off x="6553200" y="4683918"/>
            <a:ext cx="2133599" cy="35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cxnSp>
        <p:nvCxnSpPr>
          <p:cNvPr id="69" name="Shape 69"/>
          <p:cNvCxnSpPr/>
          <p:nvPr/>
        </p:nvCxnSpPr>
        <p:spPr>
          <a:xfrm>
            <a:off x="0" y="108585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70" name="Shape 7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228292"/>
            <a:ext cx="2819400" cy="629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Relationship Id="rId3" Type="http://schemas.openxmlformats.org/officeDocument/2006/relationships/hyperlink" Target="https://drive.google.com/file/d/0BwW0-ETy63v2X0F4cmhGOHZWUlE/view?usp=sharing" TargetMode="External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Relationship Id="rId3" Type="http://schemas.openxmlformats.org/officeDocument/2006/relationships/image" Target="../media/image12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Relationship Id="rId3" Type="http://schemas.openxmlformats.org/officeDocument/2006/relationships/hyperlink" Target="https://drive.google.com/open?id=0BwW0-ETy63v2TXNrYnNaYmlvRGc&amp;authuser=0" TargetMode="External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20.jp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ctrTitle"/>
          </p:nvPr>
        </p:nvSpPr>
        <p:spPr>
          <a:xfrm>
            <a:off x="1332625" y="847081"/>
            <a:ext cx="7772400" cy="11025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5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StaRS FInE Team</a:t>
            </a:r>
          </a:p>
        </p:txBody>
      </p:sp>
      <p:sp>
        <p:nvSpPr>
          <p:cNvPr id="124" name="Shape 124"/>
          <p:cNvSpPr txBox="1"/>
          <p:nvPr/>
        </p:nvSpPr>
        <p:spPr>
          <a:xfrm>
            <a:off x="6684425" y="2387000"/>
            <a:ext cx="2277899" cy="14987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Anne Case</a:t>
            </a:r>
          </a:p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Sarah Hunt</a:t>
            </a:r>
          </a:p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Ji Young Kim</a:t>
            </a:r>
          </a:p>
          <a:p>
            <a:pPr rtl="0" algn="r">
              <a:spcBef>
                <a:spcPts val="0"/>
              </a:spcBef>
              <a:buNone/>
            </a:pPr>
            <a:r>
              <a:rPr lang="en"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Nadia Shebaro</a:t>
            </a:r>
          </a:p>
          <a:p>
            <a:pPr lvl="0" rtl="0" algn="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Another Problem</a:t>
            </a:r>
          </a:p>
        </p:txBody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457200" y="1143000"/>
            <a:ext cx="4829099" cy="5378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Difficulty on recording videos of experiments</a:t>
            </a:r>
          </a:p>
        </p:txBody>
      </p:sp>
      <p:sp>
        <p:nvSpPr>
          <p:cNvPr id="190" name="Shape 190"/>
          <p:cNvSpPr txBox="1"/>
          <p:nvPr/>
        </p:nvSpPr>
        <p:spPr>
          <a:xfrm>
            <a:off x="1360725" y="4592250"/>
            <a:ext cx="5869799" cy="6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100" u="sng">
                <a:solidFill>
                  <a:schemeClr val="hlink"/>
                </a:solidFill>
                <a:hlinkClick r:id="rId3"/>
              </a:rPr>
              <a:t>https://drive.google.com/file/d/0BwW0-ETy63v2X0F4cmhGOHZWUlE/view?usp=sharing</a:t>
            </a:r>
          </a:p>
        </p:txBody>
      </p:sp>
      <p:pic>
        <p:nvPicPr>
          <p:cNvPr id="191" name="Shape 1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7150" y="1680900"/>
            <a:ext cx="5456949" cy="291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</a:t>
            </a:r>
          </a:p>
        </p:txBody>
      </p:sp>
      <p:sp>
        <p:nvSpPr>
          <p:cNvPr id="197" name="Shape 197"/>
          <p:cNvSpPr txBox="1"/>
          <p:nvPr>
            <p:ph idx="1" type="body"/>
          </p:nvPr>
        </p:nvSpPr>
        <p:spPr>
          <a:xfrm>
            <a:off x="0" y="1212525"/>
            <a:ext cx="5946300" cy="3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winged design for outlet with orifices</a:t>
            </a:r>
          </a:p>
          <a:p>
            <a:pPr indent="-3810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New design could be fabricated on location</a:t>
            </a:r>
          </a:p>
          <a:p>
            <a:pPr indent="-3810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 set of wings instead of two</a:t>
            </a:r>
          </a:p>
          <a:p>
            <a:pPr indent="-3810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 on top of pipe</a:t>
            </a:r>
          </a:p>
          <a:p>
            <a: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Almost fabricated; one quick test for feasibility before summer</a:t>
            </a:r>
          </a:p>
          <a:p>
            <a: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can be useful for many years to come - good for observation and testing different piping systems</a:t>
            </a:r>
          </a:p>
        </p:txBody>
      </p:sp>
      <p:pic>
        <p:nvPicPr>
          <p:cNvPr id="198" name="Shape 1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6175" y="1212525"/>
            <a:ext cx="3197824" cy="3236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Winged Pipes</a:t>
            </a:r>
          </a:p>
        </p:txBody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302700" y="1221625"/>
            <a:ext cx="5572199" cy="35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6666"/>
              <a:buFont typeface="Noto Symbol"/>
              <a:buNone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Since symposiums…</a:t>
            </a:r>
          </a:p>
          <a:p>
            <a:pPr indent="-4191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vertical wings on inlet</a:t>
            </a:r>
          </a:p>
          <a:p>
            <a:pPr indent="-4191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Determined wings weren’t necessary on inlet, only orifices</a:t>
            </a:r>
          </a:p>
          <a:p>
            <a:pPr indent="-4191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winged outlet pipe with a cap</a:t>
            </a:r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5275" y="1535725"/>
            <a:ext cx="2648999" cy="2915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65650" y="2419850"/>
            <a:ext cx="3143250" cy="2447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Shape 137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Wings: one vs. two vs none</a:t>
            </a:r>
          </a:p>
        </p:txBody>
      </p:sp>
      <p:pic>
        <p:nvPicPr>
          <p:cNvPr id="138" name="Shape 1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89700" y="1895000"/>
            <a:ext cx="2937500" cy="297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8575" y="1291887"/>
            <a:ext cx="2209800" cy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 rotWithShape="1">
          <a:blip r:embed="rId6">
            <a:alphaModFix/>
          </a:blip>
          <a:srcRect b="45576" l="17919" r="28267" t="22682"/>
          <a:stretch/>
        </p:blipFill>
        <p:spPr>
          <a:xfrm>
            <a:off x="178250" y="1291909"/>
            <a:ext cx="2209799" cy="2559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type="title"/>
          </p:nvPr>
        </p:nvSpPr>
        <p:spPr>
          <a:xfrm>
            <a:off x="2711200" y="171450"/>
            <a:ext cx="63693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Final Decision on Inlet Design</a:t>
            </a:r>
          </a:p>
        </p:txBody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72825" y="1517175"/>
            <a:ext cx="6437099" cy="2764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No wings necessary</a:t>
            </a:r>
          </a:p>
          <a:p>
            <a:pPr indent="-3810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Sand rarely enters the pipe</a:t>
            </a:r>
          </a:p>
          <a:p>
            <a:pPr indent="-3810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Sand is flushed out during filtration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Holes at the bottom of the Pipe</a:t>
            </a:r>
          </a:p>
          <a:p>
            <a:pPr indent="-3810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Hole constraint remaining the same</a:t>
            </a:r>
          </a:p>
          <a:p>
            <a:pPr indent="-381000" lvl="1" marL="9144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○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Total orifice area = pipe cross-sectional area</a:t>
            </a:r>
          </a:p>
        </p:txBody>
      </p:sp>
      <p:pic>
        <p:nvPicPr>
          <p:cNvPr id="147" name="Shape 147"/>
          <p:cNvPicPr preferRelativeResize="0"/>
          <p:nvPr/>
        </p:nvPicPr>
        <p:blipFill rotWithShape="1">
          <a:blip r:embed="rId3">
            <a:alphaModFix/>
          </a:blip>
          <a:srcRect b="0" l="0" r="5222" t="0"/>
          <a:stretch/>
        </p:blipFill>
        <p:spPr>
          <a:xfrm>
            <a:off x="6510050" y="1717525"/>
            <a:ext cx="2499099" cy="2364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Wings on Outlet</a:t>
            </a:r>
          </a:p>
        </p:txBody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314325" y="1404925"/>
            <a:ext cx="5378999" cy="22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Tested capped system in the first filter with holes</a:t>
            </a:r>
          </a:p>
          <a:p>
            <a: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Improved backwash fluidization movement</a:t>
            </a:r>
          </a:p>
        </p:txBody>
      </p:sp>
      <p:sp>
        <p:nvSpPr>
          <p:cNvPr id="154" name="Shape 154"/>
          <p:cNvSpPr txBox="1"/>
          <p:nvPr/>
        </p:nvSpPr>
        <p:spPr>
          <a:xfrm>
            <a:off x="84825" y="3948850"/>
            <a:ext cx="5608500" cy="10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Video: Capped Backwash at 11.6 mm/s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100" u="sng">
                <a:solidFill>
                  <a:srgbClr val="1155CC"/>
                </a:solidFill>
                <a:hlinkClick r:id="rId3"/>
              </a:rPr>
              <a:t>https://drive.google.com/open?id=0BwW0-ETy63v2TXNrYnNaYmlvRGc&amp;authuser=0</a:t>
            </a:r>
          </a:p>
        </p:txBody>
      </p:sp>
      <p:pic>
        <p:nvPicPr>
          <p:cNvPr id="155" name="Shape 155"/>
          <p:cNvPicPr preferRelativeResize="0"/>
          <p:nvPr/>
        </p:nvPicPr>
        <p:blipFill rotWithShape="1">
          <a:blip r:embed="rId4">
            <a:alphaModFix/>
          </a:blip>
          <a:srcRect b="4286" l="0" r="0" t="15146"/>
          <a:stretch/>
        </p:blipFill>
        <p:spPr>
          <a:xfrm>
            <a:off x="5922725" y="1150175"/>
            <a:ext cx="2466639" cy="390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86-cm Filter Box</a:t>
            </a:r>
          </a:p>
        </p:txBody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299275" y="1212650"/>
            <a:ext cx="5069700" cy="363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Interior clearance 10 cm by 86 cm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Height based on human arm length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Bottom Inlet 1.5” pipe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Outlet &amp; Top Inlet 1” pipe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 Drain 1.5” pipe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¼ hp Pump</a:t>
            </a:r>
          </a:p>
          <a:p>
            <a:pPr indent="-3683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Calculations made</a:t>
            </a:r>
          </a:p>
          <a:p>
            <a:pPr indent="-3683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Head loss from the pump to pipes</a:t>
            </a:r>
          </a:p>
          <a:p>
            <a:pPr indent="-368300" lvl="1" marL="9144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Hole sizes for inlets and drain pipe</a:t>
            </a:r>
          </a:p>
          <a:p>
            <a:pPr indent="-3683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Moved to teaching lab</a:t>
            </a:r>
          </a:p>
        </p:txBody>
      </p:sp>
      <p:pic>
        <p:nvPicPr>
          <p:cNvPr id="162" name="Shape 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8978" y="1515850"/>
            <a:ext cx="3680523" cy="260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86-cm Filter Box cont.</a:t>
            </a:r>
          </a:p>
        </p:txBody>
      </p:sp>
      <p:sp>
        <p:nvSpPr>
          <p:cNvPr id="168" name="Shape 168"/>
          <p:cNvSpPr txBox="1"/>
          <p:nvPr>
            <p:ph idx="1" type="body"/>
          </p:nvPr>
        </p:nvSpPr>
        <p:spPr>
          <a:xfrm>
            <a:off x="136250" y="1143000"/>
            <a:ext cx="5783100" cy="3543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3810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Fabrication</a:t>
            </a:r>
          </a:p>
          <a:p>
            <a:pPr indent="-381000" lvl="1" marL="9144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Worked with Tim</a:t>
            </a:r>
          </a:p>
          <a:p>
            <a:pPr indent="-381000" lvl="1" marL="9144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Ordered all necessary pieces</a:t>
            </a:r>
          </a:p>
          <a:p>
            <a:pPr indent="-381000" lvl="1" marL="914400" rtl="0">
              <a:spcBef>
                <a:spcPts val="640"/>
              </a:spcBef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Measured/cut PVC, glued fittings in place</a:t>
            </a:r>
          </a:p>
          <a:p>
            <a:pPr indent="-3810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Flow control with pump and gate valve</a:t>
            </a:r>
          </a:p>
          <a:p>
            <a:pPr indent="-3810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Recycle system</a:t>
            </a:r>
          </a:p>
          <a:p>
            <a:pPr indent="-3810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Backwash outlet is now a pipe with holes on top acting as weir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69" name="Shape 169"/>
          <p:cNvPicPr preferRelativeResize="0"/>
          <p:nvPr/>
        </p:nvPicPr>
        <p:blipFill rotWithShape="1">
          <a:blip r:embed="rId3">
            <a:alphaModFix/>
          </a:blip>
          <a:srcRect b="6378" l="0" r="0" t="17691"/>
          <a:stretch/>
        </p:blipFill>
        <p:spPr>
          <a:xfrm>
            <a:off x="6106625" y="1143000"/>
            <a:ext cx="2893199" cy="39053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/>
          <p:nvPr>
            <p:ph type="title"/>
          </p:nvPr>
        </p:nvSpPr>
        <p:spPr>
          <a:xfrm>
            <a:off x="2895600" y="171450"/>
            <a:ext cx="6019799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Testing of 86-cm Filter</a:t>
            </a:r>
          </a:p>
        </p:txBody>
      </p:sp>
      <p:sp>
        <p:nvSpPr>
          <p:cNvPr id="175" name="Shape 175"/>
          <p:cNvSpPr txBox="1"/>
          <p:nvPr>
            <p:ph idx="1" type="body"/>
          </p:nvPr>
        </p:nvSpPr>
        <p:spPr>
          <a:xfrm>
            <a:off x="391000" y="1469000"/>
            <a:ext cx="6750000" cy="2753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Installed slotted pipe for the outlet</a:t>
            </a:r>
          </a:p>
          <a:p>
            <a:pPr indent="-3810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Initial problems with overflow during backwash</a:t>
            </a:r>
          </a:p>
          <a:p>
            <a: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Inlets with orifices only proved to be successful!</a:t>
            </a:r>
          </a:p>
          <a:p>
            <a:pPr indent="-3810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Interesting backwash results</a:t>
            </a:r>
          </a:p>
          <a:p>
            <a:pPr indent="-3810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Sand that gets in pipe is not a problem</a:t>
            </a:r>
          </a:p>
          <a:p>
            <a: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Side walls bent when the filter was full of water</a:t>
            </a:r>
          </a:p>
          <a:p>
            <a:pPr indent="-381000" lvl="1" marL="914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○"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Had to clamp the top of the filter</a:t>
            </a:r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3">
            <a:alphaModFix/>
          </a:blip>
          <a:srcRect b="6416" l="19841" r="34491" t="21888"/>
          <a:stretch/>
        </p:blipFill>
        <p:spPr>
          <a:xfrm>
            <a:off x="7292950" y="1135500"/>
            <a:ext cx="1388374" cy="3875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type="title"/>
          </p:nvPr>
        </p:nvSpPr>
        <p:spPr>
          <a:xfrm>
            <a:off x="2819400" y="171450"/>
            <a:ext cx="60960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Test with Slotted Pipe</a:t>
            </a:r>
          </a:p>
        </p:txBody>
      </p:sp>
      <p:pic>
        <p:nvPicPr>
          <p:cNvPr id="182" name="Shape 182"/>
          <p:cNvPicPr preferRelativeResize="0"/>
          <p:nvPr/>
        </p:nvPicPr>
        <p:blipFill rotWithShape="1">
          <a:blip r:embed="rId3">
            <a:alphaModFix/>
          </a:blip>
          <a:srcRect b="9346" l="-3157" r="9463" t="0"/>
          <a:stretch/>
        </p:blipFill>
        <p:spPr>
          <a:xfrm>
            <a:off x="581950" y="1402725"/>
            <a:ext cx="7532274" cy="2031825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>
            <p:ph idx="1" type="body"/>
          </p:nvPr>
        </p:nvSpPr>
        <p:spPr>
          <a:xfrm>
            <a:off x="1185450" y="3561950"/>
            <a:ext cx="6773099" cy="9690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marL="0" rtl="0">
              <a:spcBef>
                <a:spcPts val="0"/>
              </a:spcBef>
              <a:buNone/>
            </a:pP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When we had to empty the filter to fabricate our new outlet, </a:t>
            </a:r>
          </a:p>
          <a:p>
            <a:pPr indent="0" lvl="0" marL="0" rtl="0" algn="ctr">
              <a:spcBef>
                <a:spcPts val="0"/>
              </a:spcBef>
              <a:buNone/>
            </a:pP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we found our slotted pipe was bent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