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6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1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7.xml"/>
  <Override ContentType="application/vnd.openxmlformats-officedocument.presentationml.slide+xml" PartName="/ppt/slides/slide8.xml"/>
  <Override ContentType="application/vnd.openxmlformats-officedocument.presentationml.slide+xml" PartName="/ppt/slides/slide19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1" Type="http://schemas.openxmlformats.org/officeDocument/2006/relationships/slide" Target="slides/slide16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22" Type="http://schemas.openxmlformats.org/officeDocument/2006/relationships/slide" Target="slides/slide17.xml"/><Relationship Id="rId13" Type="http://schemas.openxmlformats.org/officeDocument/2006/relationships/slide" Target="slides/slide8.xml"/><Relationship Id="rId1" Type="http://schemas.openxmlformats.org/officeDocument/2006/relationships/theme" Target="theme/theme3.xml"/><Relationship Id="rId23" Type="http://schemas.openxmlformats.org/officeDocument/2006/relationships/slide" Target="slides/slide18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24" Type="http://schemas.openxmlformats.org/officeDocument/2006/relationships/slide" Target="slides/slide19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8" name="Shape 14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9" name="Shape 16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6" name="Shape 17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3" name="Shape 18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7" name="Shape 19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3" name="Shape 11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4.jpg"/><Relationship Id="rId3" Type="http://schemas.openxmlformats.org/officeDocument/2006/relationships/image" Target="../media/image00.jpg"/><Relationship Id="rId6" Type="http://schemas.openxmlformats.org/officeDocument/2006/relationships/image" Target="../media/image01.png"/><Relationship Id="rId5" Type="http://schemas.openxmlformats.org/officeDocument/2006/relationships/image" Target="../media/image03.jpg"/></Relationships>
</file>

<file path=ppt/slideLayouts/_rels/slideLayout2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05.png"/><Relationship Id="rId4" Type="http://schemas.openxmlformats.org/officeDocument/2006/relationships/slideLayout" Target="../slideLayouts/slideLayout3.xml"/><Relationship Id="rId3" Type="http://schemas.openxmlformats.org/officeDocument/2006/relationships/slideLayout" Target="../slideLayouts/slideLayout2.xml"/><Relationship Id="rId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5" Type="http://schemas.openxmlformats.org/officeDocument/2006/relationships/slideLayout" Target="../slideLayouts/slideLayout4.xml"/><Relationship Id="rId8" Type="http://schemas.openxmlformats.org/officeDocument/2006/relationships/slideLayout" Target="../slideLayouts/slideLayout7.xml"/><Relationship Id="rId7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8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9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6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07.pn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x="4114800" y="1981200"/>
            <a:ext cx="3962399" cy="6246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2015 March 16</a:t>
            </a:r>
            <a:b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Symposium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x="1342671" y="762000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Grit Removal Design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4591275" y="5007600"/>
            <a:ext cx="7945200" cy="77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2400">
                <a:solidFill>
                  <a:srgbClr val="FFFFFF"/>
                </a:solidFill>
              </a:rPr>
              <a:t>Annie Ding and Mary Millard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2312325" y="0"/>
            <a:ext cx="6831599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#2: </a:t>
            </a:r>
            <a:b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Flocculator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457200" y="1600200"/>
            <a:ext cx="81587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small, grit-removing sedimentation unit added into the first flocculation channel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Plate settlers </a:t>
            </a:r>
            <a:r>
              <a:rPr i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parallel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Like a tiny rough sedimentation tank 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should we remove the settled grit?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 constraints: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avoiding grit “roll-up” effect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achieving desired capture velocity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feasibility of construction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50" y="5349200"/>
            <a:ext cx="255270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Flocculator: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 View</a:t>
            </a:r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5200" y="1940425"/>
            <a:ext cx="7506550" cy="455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Flocculator: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Side View</a:t>
            </a:r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787" y="1572800"/>
            <a:ext cx="8740424" cy="415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#3:</a:t>
            </a:r>
            <a:b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</a:t>
            </a:r>
          </a:p>
        </p:txBody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457200" y="1600200"/>
            <a:ext cx="6962099" cy="3742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elevated, small sedimentation unit added inside the minimized entrance tank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(Note that all of our designs eliminate the need for a full-blown entrance tank. Only a small area needed for CDC and LFOM.)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 constraints: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achieving capture velocity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feasibility of construction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elevation issues with plant flow?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 View</a:t>
            </a:r>
          </a:p>
        </p:txBody>
      </p:sp>
      <p:pic>
        <p:nvPicPr>
          <p:cNvPr id="157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5875" y="1538125"/>
            <a:ext cx="6472224" cy="5255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Side View</a:t>
            </a:r>
          </a:p>
        </p:txBody>
      </p:sp>
      <p:pic>
        <p:nvPicPr>
          <p:cNvPr id="164" name="Shape 1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037" y="2081700"/>
            <a:ext cx="8611973" cy="349259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/>
          <p:nvPr/>
        </p:nvSpPr>
        <p:spPr>
          <a:xfrm>
            <a:off x="104075" y="1538125"/>
            <a:ext cx="2509499" cy="2405400"/>
          </a:xfrm>
          <a:prstGeom prst="ellipse">
            <a:avLst/>
          </a:prstGeom>
          <a:noFill/>
          <a:ln cap="flat" w="19050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Side View</a:t>
            </a:r>
          </a:p>
        </p:txBody>
      </p:sp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925" y="1554550"/>
            <a:ext cx="7952824" cy="530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GRU in Entrance Tank: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Another View</a:t>
            </a:r>
          </a:p>
        </p:txBody>
      </p:sp>
      <p:pic>
        <p:nvPicPr>
          <p:cNvPr id="179" name="Shape 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7525" y="1885075"/>
            <a:ext cx="6168951" cy="430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x="312250" y="1600200"/>
            <a:ext cx="8603100" cy="47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Finish evaluating design for GRF (Design #1)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hopper (grit removal) system for GRU in Flocculator (Design #2)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Sloped floor to accumulate grit will impact the height of plates, which will make the unit longer, which will make the sloped floor higher…</a:t>
            </a: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design for GRF in Entrance Tank (Design #3)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</a:p>
        </p:txBody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</a:p>
        </p:txBody>
      </p:sp>
      <p:sp>
        <p:nvSpPr>
          <p:cNvPr id="193" name="Shape 193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Picture/graph/table</a:t>
            </a:r>
          </a:p>
        </p:txBody>
      </p:sp>
      <p:pic>
        <p:nvPicPr>
          <p:cNvPr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1506300"/>
            <a:ext cx="8305800" cy="622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207150" y="1716275"/>
            <a:ext cx="3246899" cy="50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problem: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large sand particles clogging the flocculator!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proposed solution: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addition of a grit removing chamber that would actually decrease plant area </a:t>
            </a: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4050" y="1800172"/>
            <a:ext cx="7088348" cy="469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3245750" y="280950"/>
            <a:ext cx="5207100" cy="1027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How, you may ask??</a:t>
            </a:r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5150" y="1560150"/>
            <a:ext cx="8138850" cy="5758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245750" y="280950"/>
            <a:ext cx="5207100" cy="1027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Our Goals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83900" y="1670575"/>
            <a:ext cx="4060800" cy="5007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Prevent grit build-up in flocculator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 plant size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Cut cost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operation easier</a:t>
            </a:r>
          </a:p>
          <a:p>
            <a:pPr lvl="1" rtl="0">
              <a:spcBef>
                <a:spcPts val="480"/>
              </a:spcBef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8000" y="2510075"/>
            <a:ext cx="5015250" cy="376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245750" y="280950"/>
            <a:ext cx="5207100" cy="1027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Defining “Grit”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83900" y="1670575"/>
            <a:ext cx="8359800" cy="49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Diameter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will be settled out at 16 mm/s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aseline="-25000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GritSettle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0.1338 mm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1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Density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ρ</a:t>
            </a:r>
            <a:r>
              <a:rPr baseline="-25000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Grit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2650 kg/m</a:t>
            </a:r>
            <a:r>
              <a:rPr baseline="30000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(assuming the same density as silica sand)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</a:t>
            </a:r>
            <a:r>
              <a:rPr b="1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coagulant consumption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problem?</a:t>
            </a:r>
          </a:p>
          <a:p>
            <a:pPr lvl="1" rtl="0">
              <a:spcBef>
                <a:spcPts val="480"/>
              </a:spcBef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3245750" y="280950"/>
            <a:ext cx="5207100" cy="1027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Critical Assumptions!</a:t>
            </a: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383900" y="1670575"/>
            <a:ext cx="8370899" cy="480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Relaxed maximum EDR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aseline="-25000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cGrit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b="1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 mm/s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Relaxed minimum collision potential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ψ = </a:t>
            </a:r>
            <a:r>
              <a:rPr b="1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 m</a:t>
            </a:r>
            <a:r>
              <a:rPr b="1" baseline="30000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⅔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width = human width! (~50 cm)</a:t>
            </a:r>
          </a:p>
          <a:p>
            <a:pPr lvl="1" rtl="0">
              <a:spcBef>
                <a:spcPts val="480"/>
              </a:spcBef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2111100" y="228600"/>
            <a:ext cx="7032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</a:t>
            </a: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#1: </a:t>
            </a:r>
            <a:b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GRF (Grit Removing Flocculator)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Grit removal (sedimentation) capabilities added to the first channel of the flocculator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Plate settlers </a:t>
            </a:r>
            <a:r>
              <a:rPr i="1"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series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ain constraint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s:</a:t>
            </a:r>
          </a:p>
          <a:p>
            <a:pPr lvl="1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target collision potential of flocculator</a:t>
            </a:r>
          </a:p>
          <a:p>
            <a:pPr lvl="1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optimal H/S ratio</a:t>
            </a:r>
          </a:p>
          <a:p>
            <a:pPr lvl="1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achieving Rapid Mix EDR (1 W/kg)?</a:t>
            </a: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3100" y="2873400"/>
            <a:ext cx="1815125" cy="75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GRF: Top View</a:t>
            </a:r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7224" y="1526549"/>
            <a:ext cx="6260248" cy="5061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GRF: Side View</a:t>
            </a:r>
          </a:p>
        </p:txBody>
      </p:sp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762" y="2012300"/>
            <a:ext cx="7674473" cy="3795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