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6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18.xml"/>
  <Override ContentType="application/vnd.openxmlformats-officedocument.presentationml.slide+xml" PartName="/ppt/slides/slide15.xml"/>
  <Override ContentType="application/vnd.openxmlformats-officedocument.presentationml.slide+xml" PartName="/ppt/slides/slide7.xml"/>
  <Override ContentType="application/vnd.openxmlformats-officedocument.presentationml.slide+xml" PartName="/ppt/slides/slide17.xml"/>
  <Override ContentType="application/vnd.openxmlformats-officedocument.presentationml.slide+xml" PartName="/ppt/slides/slide8.xml"/>
  <Override ContentType="application/vnd.openxmlformats-officedocument.presentationml.slide+xml" PartName="/ppt/slides/slide19.xml"/>
  <Override ContentType="application/vnd.openxmlformats-officedocument.presentationml.slide+xml" PartName="/ppt/slides/slide4.xml"/>
  <Override ContentType="application/vnd.openxmlformats-officedocument.presentationml.slide+xml" PartName="/ppt/slides/slide10.xml"/>
  <Override ContentType="application/vnd.openxmlformats-officedocument.presentationml.slide+xml" PartName="/ppt/slides/slide14.xml"/>
  <Override ContentType="application/vnd.openxmlformats-officedocument.presentationml.slide+xml" PartName="/ppt/slides/slide11.xml"/>
  <Override ContentType="application/vnd.openxmlformats-officedocument.presentationml.slide+xml" PartName="/ppt/slides/slide5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1" Type="http://schemas.openxmlformats.org/officeDocument/2006/relationships/slide" Target="slides/slide16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22" Type="http://schemas.openxmlformats.org/officeDocument/2006/relationships/slide" Target="slides/slide17.xml"/><Relationship Id="rId13" Type="http://schemas.openxmlformats.org/officeDocument/2006/relationships/slide" Target="slides/slide8.xml"/><Relationship Id="rId1" Type="http://schemas.openxmlformats.org/officeDocument/2006/relationships/theme" Target="theme/theme3.xml"/><Relationship Id="rId23" Type="http://schemas.openxmlformats.org/officeDocument/2006/relationships/slide" Target="slides/slide18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24" Type="http://schemas.openxmlformats.org/officeDocument/2006/relationships/slide" Target="slides/slide19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20" Type="http://schemas.openxmlformats.org/officeDocument/2006/relationships/slide" Target="slides/slide15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74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s-HN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1" name="Shape 141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8" name="Shape 14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4" name="Shape 15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1" name="Shape 161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9" name="Shape 169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6" name="Shape 176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3" name="Shape 183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9" name="Shape 18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7" name="Shape 19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7" name="Shape 8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2" Type="http://schemas.openxmlformats.org/officeDocument/2006/relationships/image" Target="../media/image0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04.jpg"/><Relationship Id="rId3" Type="http://schemas.openxmlformats.org/officeDocument/2006/relationships/image" Target="../media/image00.jpg"/><Relationship Id="rId6" Type="http://schemas.openxmlformats.org/officeDocument/2006/relationships/image" Target="../media/image01.png"/><Relationship Id="rId5" Type="http://schemas.openxmlformats.org/officeDocument/2006/relationships/image" Target="../media/image03.jpg"/></Relationships>
</file>

<file path=ppt/slideLayouts/_rels/slideLayout2.xml.rels><?xml version="1.0" encoding="UTF-8" standalone="yes"?><Relationships xmlns="http://schemas.openxmlformats.org/package/2006/relationships"><Relationship Id="rId2" Type="http://schemas.openxmlformats.org/officeDocument/2006/relationships/image" Target="../media/image0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2" Type="http://schemas.openxmlformats.org/officeDocument/2006/relationships/image" Target="../media/image0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2" Type="http://schemas.openxmlformats.org/officeDocument/2006/relationships/image" Target="../media/image0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2" Type="http://schemas.openxmlformats.org/officeDocument/2006/relationships/image" Target="../media/image0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Shape 17"/>
          <p:cNvGrpSpPr/>
          <p:nvPr/>
        </p:nvGrpSpPr>
        <p:grpSpPr>
          <a:xfrm>
            <a:off x="0" y="0"/>
            <a:ext cx="9143999" cy="6858000"/>
            <a:chOff x="0" y="0"/>
            <a:chExt cx="5759" cy="4320"/>
          </a:xfrm>
        </p:grpSpPr>
        <p:pic>
          <p:nvPicPr>
            <p:cNvPr id="18" name="Shape 1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5759" cy="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Shape 1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031" y="3215"/>
              <a:ext cx="191" cy="4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Shape 2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91" y="3552"/>
              <a:ext cx="288" cy="9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" name="Shape 21"/>
          <p:cNvSpPr txBox="1"/>
          <p:nvPr>
            <p:ph idx="1" type="subTitle"/>
          </p:nvPr>
        </p:nvSpPr>
        <p:spPr>
          <a:xfrm>
            <a:off x="3352800" y="5029200"/>
            <a:ext cx="3962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  <a:defRPr/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x="67818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spcAft>
                <a:spcPts val="0"/>
              </a:spcAft>
              <a:defRPr/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/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/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/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/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/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pic>
        <p:nvPicPr>
          <p:cNvPr id="25" name="Shape 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1588" y="5876925"/>
            <a:ext cx="9145588" cy="98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Shape 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87487" y="0"/>
            <a:ext cx="3856511" cy="1147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pic>
        <p:nvPicPr>
          <p:cNvPr id="34" name="Shape 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Custom Layou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26670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pic>
        <p:nvPicPr>
          <p:cNvPr id="46" name="Shape 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2819400" y="274637"/>
            <a:ext cx="5867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7" name="Shape 57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pic>
        <p:nvPicPr>
          <p:cNvPr id="61" name="Shape 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pic>
        <p:nvPicPr>
          <p:cNvPr id="66" name="Shape 6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05.png"/><Relationship Id="rId4" Type="http://schemas.openxmlformats.org/officeDocument/2006/relationships/slideLayout" Target="../slideLayouts/slideLayout3.xml"/><Relationship Id="rId3" Type="http://schemas.openxmlformats.org/officeDocument/2006/relationships/slideLayout" Target="../slideLayouts/slideLayout2.xml"/><Relationship Id="rId9" Type="http://schemas.openxmlformats.org/officeDocument/2006/relationships/theme" Target="../theme/theme2.xml"/><Relationship Id="rId6" Type="http://schemas.openxmlformats.org/officeDocument/2006/relationships/slideLayout" Target="../slideLayouts/slideLayout5.xml"/><Relationship Id="rId5" Type="http://schemas.openxmlformats.org/officeDocument/2006/relationships/slideLayout" Target="../slideLayouts/slideLayout4.xml"/><Relationship Id="rId8" Type="http://schemas.openxmlformats.org/officeDocument/2006/relationships/slideLayout" Target="../slideLayouts/slideLayout7.xml"/><Relationship Id="rId7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/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/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/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/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/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/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cxnSp>
        <p:nvCxnSpPr>
          <p:cNvPr id="14" name="Shape 14"/>
          <p:cNvCxnSpPr/>
          <p:nvPr/>
        </p:nvCxnSpPr>
        <p:spPr>
          <a:xfrm>
            <a:off x="0" y="1447800"/>
            <a:ext cx="9144000" cy="0"/>
          </a:xfrm>
          <a:prstGeom prst="straightConnector1">
            <a:avLst/>
          </a:prstGeom>
          <a:noFill/>
          <a:ln cap="flat" w="762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" name="Shape 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08.png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18.png"/></Relationships>
</file>

<file path=ppt/slides/_rels/slide1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16.png"/></Relationships>
</file>

<file path=ppt/slides/_rels/slide1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17.jpg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9.jpg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06.png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12.jpg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07.png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idx="1" type="subTitle"/>
          </p:nvPr>
        </p:nvSpPr>
        <p:spPr>
          <a:xfrm>
            <a:off x="4114800" y="1981200"/>
            <a:ext cx="3962399" cy="624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ymbol"/>
              <a:buNone/>
            </a:pPr>
            <a:r>
              <a:rPr b="0" baseline="0" i="0" lang="es-H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2015 March 16</a:t>
            </a:r>
            <a:br>
              <a:rPr b="0" baseline="0" i="0" lang="es-H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baseline="0" i="0" lang="es-H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Symposium</a:t>
            </a:r>
          </a:p>
        </p:txBody>
      </p:sp>
      <p:sp>
        <p:nvSpPr>
          <p:cNvPr id="69" name="Shape 69"/>
          <p:cNvSpPr txBox="1"/>
          <p:nvPr>
            <p:ph type="ctrTitle"/>
          </p:nvPr>
        </p:nvSpPr>
        <p:spPr>
          <a:xfrm>
            <a:off x="1342671" y="7620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baseline="0" i="0" lang="es-HN" sz="5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Grit Removal Design</a:t>
            </a:r>
          </a:p>
        </p:txBody>
      </p:sp>
      <p:sp>
        <p:nvSpPr>
          <p:cNvPr id="70" name="Shape 70"/>
          <p:cNvSpPr txBox="1"/>
          <p:nvPr/>
        </p:nvSpPr>
        <p:spPr>
          <a:xfrm>
            <a:off x="4591275" y="5007600"/>
            <a:ext cx="7945200" cy="77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-HN" sz="2400">
                <a:solidFill>
                  <a:srgbClr val="FFFFFF"/>
                </a:solidFill>
              </a:rPr>
              <a:t>Annie Ding and Mary Millard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2312325" y="0"/>
            <a:ext cx="6831599" cy="1371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Design #2: </a:t>
            </a:r>
            <a:b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GRU in Flocculator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457200" y="1600200"/>
            <a:ext cx="8158799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b="1"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small, grit-removing sedimentation unit added into the first flocculation channel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Plate settlers </a:t>
            </a:r>
            <a:r>
              <a:rPr i="1"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parallel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Like a tiny rough sedimentation tank 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should we remove the settled grit?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Main constraints:</a:t>
            </a:r>
          </a:p>
          <a:p>
            <a: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avoiding grit “roll-up” effect</a:t>
            </a:r>
          </a:p>
          <a:p>
            <a: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achieving desired capture velocity</a:t>
            </a:r>
          </a:p>
          <a:p>
            <a: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feasibility of construction</a:t>
            </a:r>
          </a:p>
        </p:txBody>
      </p:sp>
      <p:pic>
        <p:nvPicPr>
          <p:cNvPr id="131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2450" y="5349200"/>
            <a:ext cx="2552700" cy="120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GRU in Flocculator: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Top View</a:t>
            </a:r>
          </a:p>
        </p:txBody>
      </p:sp>
      <p:pic>
        <p:nvPicPr>
          <p:cNvPr id="137" name="Shape 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5200" y="1940425"/>
            <a:ext cx="7506550" cy="455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GRU in Flocculator: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Side View</a:t>
            </a:r>
          </a:p>
        </p:txBody>
      </p:sp>
      <p:pic>
        <p:nvPicPr>
          <p:cNvPr id="144" name="Shape 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787" y="1572800"/>
            <a:ext cx="8740424" cy="4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Design #3:</a:t>
            </a:r>
            <a:b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GRU in Entrance Tank</a:t>
            </a:r>
          </a:p>
        </p:txBody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457200" y="1600200"/>
            <a:ext cx="6962099" cy="37424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b="1"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elevated, small sedimentation unit added inside the minimized entrance tank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(Note that all of our designs eliminate the need for a full-blown entrance tank. Only a small area needed for CDC and LFOM.)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Main constraints:</a:t>
            </a:r>
          </a:p>
          <a:p>
            <a: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achieving capture velocity</a:t>
            </a:r>
          </a:p>
          <a:p>
            <a: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feasibility of construction</a:t>
            </a:r>
          </a:p>
          <a:p>
            <a: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elevation issues with plant flow?</a:t>
            </a: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GRU in Entrance Tank: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Top View</a:t>
            </a:r>
          </a:p>
        </p:txBody>
      </p:sp>
      <p:pic>
        <p:nvPicPr>
          <p:cNvPr id="157" name="Shape 1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5875" y="1538125"/>
            <a:ext cx="6472224" cy="5255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GRU in Entrance Tank: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Side View</a:t>
            </a:r>
          </a:p>
        </p:txBody>
      </p:sp>
      <p:pic>
        <p:nvPicPr>
          <p:cNvPr id="164" name="Shape 1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037" y="2081700"/>
            <a:ext cx="8611973" cy="3492599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/>
          <p:nvPr/>
        </p:nvSpPr>
        <p:spPr>
          <a:xfrm>
            <a:off x="104075" y="1538125"/>
            <a:ext cx="2509499" cy="2405400"/>
          </a:xfrm>
          <a:prstGeom prst="ellipse">
            <a:avLst/>
          </a:prstGeom>
          <a:noFill/>
          <a:ln cap="flat" w="19050">
            <a:solidFill>
              <a:srgbClr val="98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GRU in Entrance Tank: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Side View</a:t>
            </a:r>
          </a:p>
        </p:txBody>
      </p:sp>
      <p:pic>
        <p:nvPicPr>
          <p:cNvPr id="172" name="Shape 1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8925" y="1554550"/>
            <a:ext cx="7952824" cy="5303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GRU in Entrance Tank: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Another View</a:t>
            </a:r>
          </a:p>
        </p:txBody>
      </p:sp>
      <p:pic>
        <p:nvPicPr>
          <p:cNvPr id="179" name="Shape 1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7525" y="1885075"/>
            <a:ext cx="6168951" cy="430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Future Work</a:t>
            </a:r>
          </a:p>
        </p:txBody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312250" y="1600200"/>
            <a:ext cx="8603100" cy="470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b="1"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Finish evaluating design for GRF (Design #1)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1"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hopper (grit removal) system for GRU in Flocculator (Design #2)</a:t>
            </a:r>
          </a:p>
          <a:p>
            <a: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1"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Sloped floor to accumulate grit will impact the height of plates, which will make the unit longer, which will make the sloped floor higher…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1"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Determine design for GRF in Entrance Tank (Design #3)</a:t>
            </a: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Questions?</a:t>
            </a:r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b="0" baseline="0" i="0" lang="es-H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Text</a:t>
            </a:r>
          </a:p>
        </p:txBody>
      </p:sp>
      <p:sp>
        <p:nvSpPr>
          <p:cNvPr id="193" name="Shape 193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b="0" baseline="0" i="0" lang="es-H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Picture/graph/table</a:t>
            </a:r>
          </a:p>
        </p:txBody>
      </p:sp>
      <p:pic>
        <p:nvPicPr>
          <p:cNvPr id="194" name="Shape 1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1506300"/>
            <a:ext cx="8305800" cy="622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baseline="0" i="0" lang="es-H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Introduction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207150" y="1716275"/>
            <a:ext cx="3246899" cy="50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b="1"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problem:</a:t>
            </a:r>
            <a:r>
              <a:rPr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large sand particles clogging the flocculator!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b="1"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proposed solution:</a:t>
            </a:r>
            <a:r>
              <a:rPr lang="es-H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addition of a grit removing chamber that would actually decrease plant area </a:t>
            </a:r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4050" y="1800172"/>
            <a:ext cx="7088348" cy="469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3245750" y="280950"/>
            <a:ext cx="5207100" cy="1027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How, you may ask??</a:t>
            </a:r>
          </a:p>
        </p:txBody>
      </p:sp>
      <p:pic>
        <p:nvPicPr>
          <p:cNvPr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5150" y="1560150"/>
            <a:ext cx="8138850" cy="57584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3245750" y="280950"/>
            <a:ext cx="5207100" cy="1027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Our Goals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383900" y="1670575"/>
            <a:ext cx="4060800" cy="5007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Prevent grit build-up in flocculator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 plant size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Cut cost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 operation easier</a:t>
            </a:r>
          </a:p>
          <a:p>
            <a:pPr lvl="1" rtl="0">
              <a:spcBef>
                <a:spcPts val="480"/>
              </a:spcBef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8000" y="2510075"/>
            <a:ext cx="5015250" cy="376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245750" y="280950"/>
            <a:ext cx="5207100" cy="1027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Defining “Grit”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83900" y="1670575"/>
            <a:ext cx="8359800" cy="49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b="1"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Diameter</a:t>
            </a: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that will be settled out at 16 mm/s</a:t>
            </a:r>
          </a:p>
          <a:p>
            <a: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baseline="-25000"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GritSettle</a:t>
            </a: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0.1338 mm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1"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Density</a:t>
            </a: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ρ</a:t>
            </a:r>
            <a:r>
              <a:rPr baseline="-25000"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Grit</a:t>
            </a: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2650 kg/m</a:t>
            </a:r>
            <a:r>
              <a:rPr baseline="30000"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(assuming the same density as silica sand)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</a:t>
            </a:r>
            <a:r>
              <a:rPr b="1"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coagulant consumption</a:t>
            </a: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problem?</a:t>
            </a:r>
          </a:p>
          <a:p>
            <a:pPr lvl="1" rtl="0">
              <a:spcBef>
                <a:spcPts val="480"/>
              </a:spcBef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9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3245750" y="280950"/>
            <a:ext cx="5207100" cy="1027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Critical Assumptions!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383900" y="1670575"/>
            <a:ext cx="8370899" cy="4805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Relaxed maximum EDR</a:t>
            </a:r>
          </a:p>
          <a:p>
            <a: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</a:t>
            </a:r>
            <a:r>
              <a:rPr baseline="-25000"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cGrit</a:t>
            </a: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</a:t>
            </a:r>
            <a:r>
              <a:rPr b="1"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 mm/s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Relaxed minimum collision potential</a:t>
            </a:r>
          </a:p>
          <a:p>
            <a: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ψ = </a:t>
            </a:r>
            <a:r>
              <a:rPr b="1"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70 m</a:t>
            </a:r>
            <a:r>
              <a:rPr b="1" baseline="30000"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⅔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Minimum width = human width! (~50 cm)</a:t>
            </a:r>
          </a:p>
          <a:p>
            <a:pPr lvl="1" rtl="0">
              <a:spcBef>
                <a:spcPts val="480"/>
              </a:spcBef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0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0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0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0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0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0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0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0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2111100" y="228600"/>
            <a:ext cx="70329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Design</a:t>
            </a:r>
            <a:r>
              <a:rPr b="1" baseline="0" i="0" lang="es-HN" sz="4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#1: </a:t>
            </a:r>
            <a:br>
              <a:rPr b="1" baseline="0" i="0" lang="es-HN" sz="4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GRF (Grit Removing Flocculator)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b="1" baseline="0" i="0" lang="es-HN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Grit removal (sedimentation) capabilities added to the first channel of the flocculator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Plate settlers </a:t>
            </a:r>
            <a:r>
              <a:rPr i="1"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series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b="0" baseline="0" i="0" lang="es-HN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ain constraint</a:t>
            </a: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s:</a:t>
            </a:r>
          </a:p>
          <a:p>
            <a:pPr lvl="1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target collision potential of flocculator</a:t>
            </a:r>
          </a:p>
          <a:p>
            <a:pPr lvl="1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optimal H/S ratio</a:t>
            </a:r>
          </a:p>
          <a:p>
            <a:pPr lvl="1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achieving Rapid Mix EDR (1 W/kg)?</a:t>
            </a:r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3100" y="2873400"/>
            <a:ext cx="1815125" cy="75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0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0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0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0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0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0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0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0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GRF: Top View</a:t>
            </a:r>
          </a:p>
        </p:txBody>
      </p:sp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7224" y="1526549"/>
            <a:ext cx="6260248" cy="5061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GRF: Side View</a:t>
            </a:r>
          </a:p>
        </p:txBody>
      </p:sp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762" y="2012300"/>
            <a:ext cx="7674473" cy="3795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