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2"/>
  </p:notesMasterIdLst>
  <p:sldIdLst>
    <p:sldId id="256" r:id="rId2"/>
    <p:sldId id="265" r:id="rId3"/>
    <p:sldId id="259" r:id="rId4"/>
    <p:sldId id="262" r:id="rId5"/>
    <p:sldId id="261" r:id="rId6"/>
    <p:sldId id="266" r:id="rId7"/>
    <p:sldId id="267" r:id="rId8"/>
    <p:sldId id="263" r:id="rId9"/>
    <p:sldId id="268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501" autoAdjust="0"/>
  </p:normalViewPr>
  <p:slideViewPr>
    <p:cSldViewPr snapToGrid="0" snapToObjects="1">
      <p:cViewPr varScale="1">
        <p:scale>
          <a:sx n="67" d="100"/>
          <a:sy n="67" d="100"/>
        </p:scale>
        <p:origin x="147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96155-9067-7D4F-8CE4-7342B4778493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9425A-F016-A24F-8329-83C6EBC5C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683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Tasks: </a:t>
            </a:r>
            <a:r>
              <a:rPr lang="en-US" dirty="0" smtClean="0"/>
              <a:t>Research pumps/pressure requirements,</a:t>
            </a:r>
            <a:r>
              <a:rPr lang="en-US" baseline="0" dirty="0" smtClean="0"/>
              <a:t> </a:t>
            </a:r>
            <a:r>
              <a:rPr lang="en-US" dirty="0" smtClean="0"/>
              <a:t>Research parameters and constraints, Research pump curves, making solar panel angles manually adjustable,</a:t>
            </a:r>
            <a:r>
              <a:rPr lang="en-US" baseline="0" dirty="0" smtClean="0"/>
              <a:t> </a:t>
            </a:r>
            <a:r>
              <a:rPr lang="en-US" dirty="0" smtClean="0"/>
              <a:t>Evaluate the two options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Gufu Village: -per capita demand is 100 liters per day; -village population of 500 people; -5 people per household.  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Pump Availability:</a:t>
            </a:r>
            <a:r>
              <a:rPr lang="en-US" baseline="0" dirty="0" smtClean="0"/>
              <a:t> </a:t>
            </a:r>
            <a:r>
              <a:rPr lang="en-US" dirty="0" smtClean="0"/>
              <a:t>Power: 0.33 HP to 10 HP (or 0.25 kW to 4 kW),</a:t>
            </a:r>
            <a:r>
              <a:rPr lang="en-US" baseline="0" dirty="0" smtClean="0"/>
              <a:t> </a:t>
            </a:r>
            <a:r>
              <a:rPr lang="en-US" dirty="0" smtClean="0"/>
              <a:t>Pressure capacity: 0.65 bar to 160 bar,</a:t>
            </a:r>
            <a:r>
              <a:rPr lang="en-US" baseline="0" dirty="0" smtClean="0"/>
              <a:t> </a:t>
            </a:r>
            <a:r>
              <a:rPr lang="en-US" dirty="0" smtClean="0"/>
              <a:t>Flow rate capacity:120 L/ min to 350 L/min,</a:t>
            </a:r>
            <a:r>
              <a:rPr lang="en-US" baseline="0" dirty="0" smtClean="0"/>
              <a:t> </a:t>
            </a:r>
            <a:r>
              <a:rPr lang="en-US" dirty="0" smtClean="0"/>
              <a:t>Pumps are chosen in India through a detailed process, without much experimentation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9425A-F016-A24F-8329-83C6EBC5C7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7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Qingjing</a:t>
            </a:r>
            <a:r>
              <a:rPr lang="en-US" dirty="0" smtClean="0"/>
              <a:t>: Explain equation</a:t>
            </a:r>
            <a:r>
              <a:rPr lang="en-US" baseline="0" dirty="0" smtClean="0"/>
              <a:t> we will use.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9425A-F016-A24F-8329-83C6EBC5C7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77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Anqi</a:t>
            </a:r>
            <a:r>
              <a:rPr lang="en-US" dirty="0" smtClean="0"/>
              <a:t>: To</a:t>
            </a:r>
            <a:r>
              <a:rPr lang="en-US" baseline="0" dirty="0" smtClean="0"/>
              <a:t> find the power needed for the plant, the first step is to calculate the elevation changes.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9425A-F016-A24F-8329-83C6EBC5C7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2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Qingjing</a:t>
            </a:r>
            <a:r>
              <a:rPr lang="en-US" dirty="0" smtClean="0"/>
              <a:t>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Maysoon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solar pump is paired with HBL panels in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Gufu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village. HBL has a wide range of solar panels.</a:t>
            </a:r>
          </a:p>
          <a:p>
            <a:r>
              <a:rPr lang="en-US" dirty="0" smtClean="0"/>
              <a:t>Add</a:t>
            </a:r>
            <a:r>
              <a:rPr lang="en-US" baseline="0" dirty="0" smtClean="0"/>
              <a:t> an introduction of charge controller.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9425A-F016-A24F-8329-83C6EBC5C7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311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Erika: What have we done: Laid the framework of our background research and all the factors we will need to consider as a group in order to make improvements and evaluate</a:t>
            </a:r>
            <a:r>
              <a:rPr lang="en-US" baseline="0" dirty="0" smtClean="0"/>
              <a:t> different designs. What to do next? Work on our different ideas for one pump versus two as well as optimization based on monsoon versus dry season as depicted by </a:t>
            </a:r>
            <a:r>
              <a:rPr lang="en-US" baseline="0" smtClean="0"/>
              <a:t>the detailed task list.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B9425A-F016-A24F-8329-83C6EBC5C7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764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140825E-4A15-4D39-8176-1F07E904CB30}" type="datetimeFigureOut">
              <a:rPr lang="en-US" smtClean="0"/>
              <a:t>12/12/2014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idescience.org/content/new-technology-could-boost-solar-cell-efficiency-30-percent/1816" TargetMode="External"/><Relationship Id="rId2" Type="http://schemas.openxmlformats.org/officeDocument/2006/relationships/hyperlink" Target="http://www.ext.colostate.edu/pubs/natres/06705.html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nmsea.org/Curriculum/7_12/Cost/calculate_solar_cost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440" y="3779520"/>
            <a:ext cx="2956560" cy="2085340"/>
          </a:xfrm>
          <a:solidFill>
            <a:schemeClr val="bg1">
              <a:alpha val="69000"/>
            </a:schemeClr>
          </a:solidFill>
        </p:spPr>
        <p:txBody>
          <a:bodyPr/>
          <a:lstStyle/>
          <a:p>
            <a:pPr algn="ctr"/>
            <a:r>
              <a:rPr lang="en-US" dirty="0" err="1" smtClean="0"/>
              <a:t>Qingjing</a:t>
            </a:r>
            <a:r>
              <a:rPr lang="en-US" dirty="0" smtClean="0"/>
              <a:t> Gong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Anqi</a:t>
            </a:r>
            <a:r>
              <a:rPr lang="en-US" dirty="0" smtClean="0"/>
              <a:t> Wang Erika Axe</a:t>
            </a:r>
          </a:p>
          <a:p>
            <a:pPr algn="ctr"/>
            <a:r>
              <a:rPr lang="en-US" dirty="0" smtClean="0"/>
              <a:t>12</a:t>
            </a:r>
            <a:r>
              <a:rPr lang="en-US" dirty="0" smtClean="0"/>
              <a:t>/14/2014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Village Supply System-Pump Design </a:t>
            </a:r>
            <a:r>
              <a:rPr lang="en-US" dirty="0" err="1" smtClean="0"/>
              <a:t>Subteam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382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en-US" sz="1600" dirty="0" err="1"/>
              <a:t>Kelterborn</a:t>
            </a:r>
            <a:r>
              <a:rPr lang="en-US" sz="1600" dirty="0"/>
              <a:t>, D., Levine, S., </a:t>
            </a:r>
            <a:r>
              <a:rPr lang="en-US" sz="1600" dirty="0" err="1"/>
              <a:t>Parisi</a:t>
            </a:r>
            <a:r>
              <a:rPr lang="en-US" sz="1600" dirty="0"/>
              <a:t>, N., &amp; </a:t>
            </a:r>
            <a:r>
              <a:rPr lang="en-US" sz="1600" dirty="0" err="1"/>
              <a:t>Whiteheart</a:t>
            </a:r>
            <a:r>
              <a:rPr lang="en-US" sz="1600" dirty="0"/>
              <a:t>, R. (2014, May 16). Village Source to Environment. </a:t>
            </a:r>
            <a:r>
              <a:rPr lang="en-US" sz="1600" dirty="0" smtClean="0"/>
              <a:t>	Retrieved </a:t>
            </a:r>
            <a:r>
              <a:rPr lang="en-US" sz="1600" dirty="0"/>
              <a:t>September 15, 2014, from https://confluence.cornell.edu/</a:t>
            </a:r>
            <a:endParaRPr lang="en-US" sz="1600" dirty="0"/>
          </a:p>
          <a:p>
            <a:r>
              <a:rPr lang="en-US" sz="1600" dirty="0"/>
              <a:t>Solar Products. (</a:t>
            </a:r>
            <a:r>
              <a:rPr lang="en-US" sz="1600" dirty="0" err="1"/>
              <a:t>n.d.</a:t>
            </a:r>
            <a:r>
              <a:rPr lang="en-US" sz="1600" dirty="0"/>
              <a:t>). Retrieved October 10, 2014, from http://www.hbl.in/home</a:t>
            </a:r>
            <a:endParaRPr lang="en-US" sz="1600" dirty="0"/>
          </a:p>
          <a:p>
            <a:r>
              <a:rPr lang="en-US" sz="1600" dirty="0"/>
              <a:t>Pumps in Parallel or Serial Connection (</a:t>
            </a:r>
            <a:r>
              <a:rPr lang="en-US" sz="1600" dirty="0" err="1"/>
              <a:t>n,d</a:t>
            </a:r>
            <a:r>
              <a:rPr lang="en-US" sz="1600" dirty="0"/>
              <a:t>) Retrieved November 5, 2014, </a:t>
            </a:r>
            <a:r>
              <a:rPr lang="en-US" sz="1600" dirty="0" smtClean="0"/>
              <a:t>	from </a:t>
            </a:r>
            <a:r>
              <a:rPr lang="en-US" sz="1600" dirty="0"/>
              <a:t>    http://www.engineeringtoolbox.com/pumps-parallel-serial-d_636.html</a:t>
            </a:r>
            <a:endParaRPr lang="en-US" sz="1600" dirty="0"/>
          </a:p>
          <a:p>
            <a:r>
              <a:rPr lang="en-US" sz="1600" dirty="0"/>
              <a:t>Basics of Solar PV System Design (2013, February 21) Retrieved November 5, 2014, from </a:t>
            </a:r>
            <a:r>
              <a:rPr lang="en-US" sz="1600" dirty="0" smtClean="0"/>
              <a:t>	https</a:t>
            </a:r>
            <a:r>
              <a:rPr lang="en-US" sz="1600" dirty="0"/>
              <a:t>://livingonsolarpower.wordpress.com/2013/02/21/basics-of-solar-pv-system-design/</a:t>
            </a:r>
            <a:endParaRPr lang="en-US" sz="1600" dirty="0"/>
          </a:p>
          <a:p>
            <a:r>
              <a:rPr lang="en-US" sz="1600" dirty="0"/>
              <a:t>Van </a:t>
            </a:r>
            <a:r>
              <a:rPr lang="en-US" sz="1600" dirty="0" err="1"/>
              <a:t>Peltm</a:t>
            </a:r>
            <a:r>
              <a:rPr lang="en-US" sz="1600" dirty="0"/>
              <a:t>, R., Weiner, C., and Waskom, R. Solar-powered Groundwater Pumping Systems. Retrieved </a:t>
            </a:r>
            <a:r>
              <a:rPr lang="en-US" sz="1600" dirty="0" smtClean="0"/>
              <a:t>	November </a:t>
            </a:r>
            <a:r>
              <a:rPr lang="en-US" sz="1600" dirty="0"/>
              <a:t>5, 2014, from </a:t>
            </a:r>
            <a:r>
              <a:rPr lang="en-US" sz="1600" u="sng" dirty="0">
                <a:hlinkClick r:id="rId2"/>
              </a:rPr>
              <a:t>http://www.ext.colostate.edu/pubs/natres/06705.html</a:t>
            </a:r>
            <a:endParaRPr lang="en-US" sz="1600" dirty="0"/>
          </a:p>
          <a:p>
            <a:r>
              <a:rPr lang="en-US" sz="1600" dirty="0"/>
              <a:t>Than, K. "New Technology Could Boost Solar Cell Efficiency By 30 Percent." </a:t>
            </a:r>
            <a:r>
              <a:rPr lang="en-US" sz="1600" i="1" dirty="0" err="1"/>
              <a:t>Llancaster</a:t>
            </a:r>
            <a:r>
              <a:rPr lang="en-US" sz="1600" dirty="0"/>
              <a:t>. 21 July 2014. </a:t>
            </a:r>
            <a:r>
              <a:rPr lang="en-US" sz="1600" dirty="0" smtClean="0"/>
              <a:t>	Web</a:t>
            </a:r>
            <a:r>
              <a:rPr lang="en-US" sz="1600" dirty="0"/>
              <a:t>. 20 Nov. 2014. </a:t>
            </a:r>
            <a:r>
              <a:rPr lang="en-US" sz="1600" dirty="0" smtClean="0"/>
              <a:t>&lt;</a:t>
            </a:r>
            <a:r>
              <a:rPr lang="en-US" sz="1600" u="sng" dirty="0" smtClean="0">
                <a:hlinkClick r:id="rId3"/>
              </a:rPr>
              <a:t>http://www.insidescience.org/content/new-technology-could-boost-solar-	cell-efficiency-30-percent/1816</a:t>
            </a:r>
            <a:r>
              <a:rPr lang="en-US" sz="1600" dirty="0" smtClean="0"/>
              <a:t>&gt;.</a:t>
            </a:r>
          </a:p>
          <a:p>
            <a:r>
              <a:rPr lang="en-US" sz="1600" dirty="0" smtClean="0"/>
              <a:t>"</a:t>
            </a:r>
            <a:r>
              <a:rPr lang="en-US" sz="1600" dirty="0"/>
              <a:t>Calculate the Cost of Photovoltaic Systems (Home Solar Electricity)." </a:t>
            </a:r>
            <a:r>
              <a:rPr lang="en-US" sz="1600" i="1" dirty="0"/>
              <a:t>Simple PV Project</a:t>
            </a:r>
            <a:r>
              <a:rPr lang="en-US" sz="1600" dirty="0"/>
              <a:t>. Web. 21 Nov. </a:t>
            </a:r>
            <a:r>
              <a:rPr lang="en-US" sz="1600" dirty="0" smtClean="0"/>
              <a:t>	2014</a:t>
            </a:r>
            <a:r>
              <a:rPr lang="en-US" sz="1600" dirty="0"/>
              <a:t>. &lt;</a:t>
            </a:r>
            <a:r>
              <a:rPr lang="en-US" sz="1600" u="sng" dirty="0">
                <a:hlinkClick r:id="rId4"/>
              </a:rPr>
              <a:t>http://www.nmsea.org/Curriculum/7_12/Cost/calculate_solar_cost.htm</a:t>
            </a:r>
            <a:r>
              <a:rPr lang="en-US" sz="1600" dirty="0"/>
              <a:t>&gt;.</a:t>
            </a:r>
            <a:endParaRPr lang="en-US" sz="1600" dirty="0"/>
          </a:p>
          <a:p>
            <a:r>
              <a:rPr lang="en-US" sz="1600" dirty="0"/>
              <a:t>Lim, Yun Seng, Chin Kim, Shin </a:t>
            </a:r>
            <a:r>
              <a:rPr lang="en-US" sz="1600" dirty="0" err="1"/>
              <a:t>Yiing</a:t>
            </a:r>
            <a:r>
              <a:rPr lang="en-US" sz="1600" dirty="0"/>
              <a:t> </a:t>
            </a:r>
            <a:r>
              <a:rPr lang="en-US" sz="1600" dirty="0" err="1"/>
              <a:t>Kee</a:t>
            </a:r>
            <a:r>
              <a:rPr lang="en-US" sz="1600" dirty="0"/>
              <a:t>, Hong Tat Ewe, </a:t>
            </a:r>
            <a:r>
              <a:rPr lang="en-US" sz="1600" dirty="0" err="1"/>
              <a:t>Abd</a:t>
            </a:r>
            <a:r>
              <a:rPr lang="en-US" sz="1600" dirty="0"/>
              <a:t> Rahman </a:t>
            </a:r>
            <a:r>
              <a:rPr lang="en-US" sz="1600" dirty="0" err="1"/>
              <a:t>Faidz</a:t>
            </a:r>
            <a:r>
              <a:rPr lang="en-US" sz="1600" dirty="0"/>
              <a:t>. "Design and evaluation of </a:t>
            </a:r>
            <a:r>
              <a:rPr lang="en-US" sz="1600" dirty="0" smtClean="0"/>
              <a:t>	passive </a:t>
            </a:r>
            <a:r>
              <a:rPr lang="en-US" sz="1600" dirty="0"/>
              <a:t>concentrator and </a:t>
            </a:r>
            <a:r>
              <a:rPr lang="en-US" sz="1600" dirty="0" smtClean="0"/>
              <a:t>reflector </a:t>
            </a:r>
            <a:r>
              <a:rPr lang="en-US" sz="1600" dirty="0"/>
              <a:t>systems for bifacial solar panel on a highly cloudy region – </a:t>
            </a:r>
            <a:r>
              <a:rPr lang="en-US" sz="1600" dirty="0" smtClean="0"/>
              <a:t>A 	case </a:t>
            </a:r>
            <a:r>
              <a:rPr lang="en-US" sz="1600" dirty="0"/>
              <a:t>study in Malaysia." </a:t>
            </a:r>
            <a:r>
              <a:rPr lang="en-US" sz="1600" i="1" dirty="0"/>
              <a:t>Renewable Energy</a:t>
            </a:r>
            <a:r>
              <a:rPr lang="en-US" sz="1600" dirty="0"/>
              <a:t> 63.March (2014): n. </a:t>
            </a:r>
            <a:r>
              <a:rPr lang="en-US" sz="1600" dirty="0" err="1"/>
              <a:t>pag</a:t>
            </a:r>
            <a:r>
              <a:rPr lang="en-US" sz="1600" dirty="0"/>
              <a:t>. </a:t>
            </a:r>
            <a:r>
              <a:rPr lang="en-US" sz="1600" i="1" dirty="0"/>
              <a:t>EBSCO </a:t>
            </a:r>
            <a:r>
              <a:rPr lang="en-US" sz="1600" i="1" dirty="0" smtClean="0"/>
              <a:t>Host</a:t>
            </a:r>
            <a:r>
              <a:rPr lang="en-US" sz="1600" dirty="0"/>
              <a:t>. Web. 12 Nov. </a:t>
            </a:r>
            <a:r>
              <a:rPr lang="en-US" sz="1600" dirty="0" smtClean="0"/>
              <a:t>	2014</a:t>
            </a:r>
            <a:r>
              <a:rPr lang="en-US" sz="1600" dirty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86097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Symposium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2" y="1600200"/>
            <a:ext cx="4796531" cy="4525963"/>
          </a:xfrm>
        </p:spPr>
        <p:txBody>
          <a:bodyPr/>
          <a:lstStyle/>
          <a:p>
            <a:r>
              <a:rPr lang="en-US" dirty="0" smtClean="0"/>
              <a:t>Tasks</a:t>
            </a:r>
          </a:p>
          <a:p>
            <a:r>
              <a:rPr lang="en-US" dirty="0" smtClean="0"/>
              <a:t>Basic Info for Gufu Village</a:t>
            </a:r>
          </a:p>
          <a:p>
            <a:r>
              <a:rPr lang="en-US" dirty="0" smtClean="0"/>
              <a:t>Spring 2014 Design</a:t>
            </a:r>
          </a:p>
          <a:p>
            <a:r>
              <a:rPr lang="en-US" dirty="0" err="1" smtClean="0"/>
              <a:t>MathCAD</a:t>
            </a:r>
            <a:r>
              <a:rPr lang="en-US" dirty="0" smtClean="0"/>
              <a:t> Code</a:t>
            </a:r>
          </a:p>
          <a:p>
            <a:r>
              <a:rPr lang="en-US" dirty="0" smtClean="0"/>
              <a:t>Background Research</a:t>
            </a:r>
          </a:p>
          <a:p>
            <a:r>
              <a:rPr lang="en-US" dirty="0" smtClean="0"/>
              <a:t>Evaluate the two different designs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image00.png" descr="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253731" y="1600200"/>
            <a:ext cx="3661669" cy="500888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84889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76026"/>
            <a:ext cx="6229350" cy="632908"/>
          </a:xfrm>
        </p:spPr>
        <p:txBody>
          <a:bodyPr/>
          <a:lstStyle/>
          <a:p>
            <a:r>
              <a:rPr lang="en-US" b="1" dirty="0"/>
              <a:t>Spring 2014 </a:t>
            </a:r>
            <a:r>
              <a:rPr lang="en-US" b="1" dirty="0" smtClean="0"/>
              <a:t>Design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779463" y="1595120"/>
                <a:ext cx="7785417" cy="4907280"/>
              </a:xfrm>
            </p:spPr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𝛱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𝐸𝑞𝑢𝑖𝑡𝑦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𝐿𝐸𝑀𝑖𝑛𝑖𝑚𝑢𝑚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𝐸𝑞𝑢𝑖𝑡𝑦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𝐿𝐸𝑀𝑎𝑥𝑖𝑚𝑢𝑚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𝐸𝑞𝑢𝑖𝑡𝑦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𝐿𝐸𝐴𝑣𝑒𝑟𝑎𝑔𝑒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= 23.45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[360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(284+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𝐽𝐷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365</m:t>
                        </m:r>
                      </m:den>
                    </m:f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180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𝐻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(1.39−4.03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+5.53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−3.11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K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)]</m:t>
                        </m:r>
                      </m:e>
                    </m:acc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=[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sub>
                                </m:sSub>
                              </m:num>
                              <m:den>
                                <m:acc>
                                  <m:accPr>
                                    <m:chr m:val="⃗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𝐻</m:t>
                                    </m:r>
                                  </m:e>
                                </m:acc>
                              </m:den>
                            </m:f>
                          </m:e>
                        </m:d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𝐵𝑏𝑒𝑡𝑎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]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[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sub>
                            </m:sSub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acc>
                              <m:accPr>
                                <m:chr m:val="⃗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𝐻</m:t>
                                </m:r>
                              </m:e>
                            </m:acc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](1+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cos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[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𝜌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𝑅𝑒𝑓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(1−</m:t>
                            </m:r>
                            <m:func>
                              <m:func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func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]</m:t>
                            </m:r>
                          </m:e>
                        </m:acc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acc>
                        <m:r>
                          <a:rPr lang="en-US" i="1">
                            <a:latin typeface="Cambria Math" panose="02040503050406030204" pitchFamily="18" charset="0"/>
                          </a:rPr>
                          <m:t>×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acc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[(1− 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)−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)]</m:t>
                    </m:r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𝐴𝑐𝑡𝑢𝑎𝑙𝑂𝑢𝑡𝑝𝑢𝑡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𝜂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𝑑𝑒𝑟𝑎𝑡𝑖𝑛𝑔𝑓𝑎𝑐𝑡𝑜𝑟</m:t>
                        </m:r>
                      </m:e>
                    </m:acc>
                  </m:oMath>
                </a14:m>
                <a:endParaRPr lang="en-US" dirty="0" smtClean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𝜖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𝜌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79463" y="1595120"/>
                <a:ext cx="7785417" cy="4907280"/>
              </a:xfrm>
              <a:blipFill rotWithShape="1">
                <a:blip r:embed="rId3"/>
                <a:stretch>
                  <a:fillRect l="-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32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Mathcad Code</a:t>
            </a:r>
            <a:r>
              <a:rPr lang="en-US" dirty="0"/>
              <a:t> </a:t>
            </a:r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425388"/>
            <a:ext cx="8686800" cy="4944932"/>
          </a:xfrm>
          <a:solidFill>
            <a:schemeClr val="bg1">
              <a:lumMod val="95000"/>
              <a:alpha val="39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Power (</a:t>
            </a:r>
            <a:r>
              <a:rPr lang="en-US" dirty="0">
                <a:solidFill>
                  <a:schemeClr val="tx1"/>
                </a:solidFill>
              </a:rPr>
              <a:t>pump has 45% of the </a:t>
            </a:r>
            <a:r>
              <a:rPr lang="en-US" dirty="0" smtClean="0">
                <a:solidFill>
                  <a:schemeClr val="tx1"/>
                </a:solidFill>
              </a:rPr>
              <a:t>efficiency)</a:t>
            </a:r>
          </a:p>
          <a:p>
            <a:pPr>
              <a:spcBef>
                <a:spcPts val="0"/>
              </a:spcBef>
            </a:pPr>
            <a:endParaRPr lang="en-US" baseline="-25000" dirty="0">
              <a:solidFill>
                <a:srgbClr val="000000"/>
              </a:solidFill>
              <a:latin typeface="Times New Roman"/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r>
              <a:rPr lang="en-US" dirty="0" smtClean="0">
                <a:solidFill>
                  <a:schemeClr val="tx1"/>
                </a:solidFill>
              </a:rPr>
              <a:t>Costs 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" y="1902459"/>
            <a:ext cx="8090866" cy="34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" y="2404107"/>
            <a:ext cx="5354401" cy="357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" y="2897760"/>
            <a:ext cx="2423795" cy="64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" y="4030625"/>
            <a:ext cx="8288780" cy="498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image23.png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410845" y="4701502"/>
            <a:ext cx="1864995" cy="561378"/>
          </a:xfrm>
          <a:prstGeom prst="rect">
            <a:avLst/>
          </a:prstGeom>
          <a:ln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" y="5262880"/>
            <a:ext cx="2303159" cy="53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" y="5793618"/>
            <a:ext cx="2030530" cy="576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56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Solar Panels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 l="7582" r="7582"/>
          <a:stretch>
            <a:fillRect/>
          </a:stretch>
        </p:blipFill>
        <p:spPr>
          <a:xfrm>
            <a:off x="779463" y="2472620"/>
            <a:ext cx="3132137" cy="3120477"/>
          </a:xfrm>
          <a:prstGeom prst="rect">
            <a:avLst/>
          </a:prstGeom>
        </p:spPr>
      </p:pic>
      <p:pic>
        <p:nvPicPr>
          <p:cNvPr id="2050" name="Picture 2" descr="https://lh4.googleusercontent.com/ytiNKS9VMZyBg9NAP42nrN-aXIjYfUeGN_Ejvwi5QBMcR2eZBPFyMf6Zc-eylOWvZsblda152z4o4AFkqzuod19x-9IYr5TTPnrb6U_ivLxizUtSzbsATGfKj7GCfcEHzfzMDr1nH0Q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440" y="2314138"/>
            <a:ext cx="3413761" cy="377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79463" y="1835725"/>
            <a:ext cx="3281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</a:t>
            </a:r>
            <a:r>
              <a:rPr lang="en-US" sz="2400" dirty="0" smtClean="0"/>
              <a:t>olar Panel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22901" y="1852473"/>
            <a:ext cx="257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</a:t>
            </a:r>
            <a:r>
              <a:rPr lang="en-US" sz="2400" dirty="0" smtClean="0"/>
              <a:t>harge </a:t>
            </a:r>
            <a:r>
              <a:rPr lang="en-US" sz="2400" dirty="0"/>
              <a:t>C</a:t>
            </a:r>
            <a:r>
              <a:rPr lang="en-US" sz="2400" dirty="0" smtClean="0"/>
              <a:t>ontroller</a:t>
            </a:r>
          </a:p>
        </p:txBody>
      </p:sp>
    </p:spTree>
    <p:extLst>
      <p:ext uri="{BB962C8B-B14F-4D97-AF65-F5344CB8AC3E}">
        <p14:creationId xmlns:p14="http://schemas.microsoft.com/office/powerpoint/2010/main" val="37912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the Two Different Pump 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251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Calculations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765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324600" cy="1143000"/>
          </a:xfrm>
        </p:spPr>
        <p:txBody>
          <a:bodyPr/>
          <a:lstStyle/>
          <a:p>
            <a:r>
              <a:rPr lang="en-US" dirty="0" smtClean="0"/>
              <a:t>Conclusion: Final Decision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have we done?</a:t>
            </a:r>
          </a:p>
          <a:p>
            <a:pPr lvl="1"/>
            <a:r>
              <a:rPr lang="en-US" dirty="0" smtClean="0"/>
              <a:t>Background Research</a:t>
            </a:r>
          </a:p>
          <a:p>
            <a:r>
              <a:rPr lang="en-US" dirty="0" smtClean="0"/>
              <a:t>What needs to do next?</a:t>
            </a:r>
          </a:p>
          <a:p>
            <a:pPr lvl="1"/>
            <a:r>
              <a:rPr lang="en-US" dirty="0" smtClean="0"/>
              <a:t>Evaluating new designs </a:t>
            </a:r>
            <a:r>
              <a:rPr lang="en-US" smtClean="0"/>
              <a:t>and plans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48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PV/Pumps to the Distribution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736138"/>
      </p:ext>
    </p:extLst>
  </p:cSld>
  <p:clrMapOvr>
    <a:masterClrMapping/>
  </p:clrMapOvr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Template</Template>
  <TotalTime>342</TotalTime>
  <Words>361</Words>
  <Application>Microsoft Office PowerPoint</Application>
  <PresentationFormat>On-screen Show (4:3)</PresentationFormat>
  <Paragraphs>64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Candara</vt:lpstr>
      <vt:lpstr>Times New Roman</vt:lpstr>
      <vt:lpstr>Wingdings</vt:lpstr>
      <vt:lpstr>AguaClara English</vt:lpstr>
      <vt:lpstr>Village Supply System-Pump Design Subteam</vt:lpstr>
      <vt:lpstr>Overview of Symposium</vt:lpstr>
      <vt:lpstr>Spring 2014 Design</vt:lpstr>
      <vt:lpstr>Mathcad Code Review</vt:lpstr>
      <vt:lpstr>Evaluating Solar Panels</vt:lpstr>
      <vt:lpstr>Evaluating the Two Different Pump Designs</vt:lpstr>
      <vt:lpstr>New Calculations</vt:lpstr>
      <vt:lpstr>Conclusion: Final Decision</vt:lpstr>
      <vt:lpstr>From PV/Pumps to the Distribution Team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Village Supply System-Pump Design Subteam</dc:title>
  <dc:creator>Anqi Wang</dc:creator>
  <cp:lastModifiedBy>Erika Axe</cp:lastModifiedBy>
  <cp:revision>17</cp:revision>
  <dcterms:created xsi:type="dcterms:W3CDTF">2014-10-18T03:12:55Z</dcterms:created>
  <dcterms:modified xsi:type="dcterms:W3CDTF">2014-12-12T11:15:43Z</dcterms:modified>
</cp:coreProperties>
</file>