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sldIdLst>
    <p:sldId id="256" r:id="rId2"/>
    <p:sldId id="353" r:id="rId3"/>
    <p:sldId id="365" r:id="rId4"/>
    <p:sldId id="357" r:id="rId5"/>
    <p:sldId id="366" r:id="rId6"/>
    <p:sldId id="364" r:id="rId7"/>
    <p:sldId id="358" r:id="rId8"/>
    <p:sldId id="356" r:id="rId9"/>
    <p:sldId id="363" r:id="rId10"/>
    <p:sldId id="354" r:id="rId11"/>
    <p:sldId id="355" r:id="rId12"/>
    <p:sldId id="359" r:id="rId13"/>
    <p:sldId id="361" r:id="rId14"/>
    <p:sldId id="360" r:id="rId15"/>
    <p:sldId id="3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257" autoAdjust="0"/>
  </p:normalViewPr>
  <p:slideViewPr>
    <p:cSldViewPr>
      <p:cViewPr varScale="1">
        <p:scale>
          <a:sx n="50" d="100"/>
          <a:sy n="50" d="100"/>
        </p:scale>
        <p:origin x="40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FC0701-1BE3-4267-9383-FDA28C811BE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0C8B1AB-0978-47DB-BCA4-BEA0ABB9C4A2}">
      <dgm:prSet phldrT="[Text]"/>
      <dgm:spPr/>
      <dgm:t>
        <a:bodyPr/>
        <a:lstStyle/>
        <a:p>
          <a:r>
            <a:rPr lang="en-US" dirty="0" smtClean="0"/>
            <a:t>Sand Theory</a:t>
          </a:r>
          <a:endParaRPr lang="en-US" dirty="0"/>
        </a:p>
      </dgm:t>
    </dgm:pt>
    <dgm:pt modelId="{E4A94960-58C0-4871-9016-1A24C5226CBC}" type="parTrans" cxnId="{626BBB5C-1B7A-4A2A-8A0B-1188BC89DB9E}">
      <dgm:prSet/>
      <dgm:spPr/>
      <dgm:t>
        <a:bodyPr/>
        <a:lstStyle/>
        <a:p>
          <a:endParaRPr lang="en-US"/>
        </a:p>
      </dgm:t>
    </dgm:pt>
    <dgm:pt modelId="{AA94FEDB-64F8-435B-AC16-3EE152CA3C7D}" type="sibTrans" cxnId="{626BBB5C-1B7A-4A2A-8A0B-1188BC89DB9E}">
      <dgm:prSet/>
      <dgm:spPr/>
      <dgm:t>
        <a:bodyPr/>
        <a:lstStyle/>
        <a:p>
          <a:endParaRPr lang="en-US"/>
        </a:p>
      </dgm:t>
    </dgm:pt>
    <dgm:pt modelId="{D648468A-1DD8-4D75-860F-48CE0A82F6E3}">
      <dgm:prSet phldrT="[Text]"/>
      <dgm:spPr/>
      <dgm:t>
        <a:bodyPr/>
        <a:lstStyle/>
        <a:p>
          <a:r>
            <a:rPr lang="en-US" dirty="0" smtClean="0"/>
            <a:t>Fabrication/ Troubleshooting</a:t>
          </a:r>
          <a:endParaRPr lang="en-US" dirty="0"/>
        </a:p>
      </dgm:t>
    </dgm:pt>
    <dgm:pt modelId="{A473EF05-1462-409E-825D-78F3DA45ACED}" type="parTrans" cxnId="{59C6758F-502B-4DA0-BEFC-4347D4BFAB32}">
      <dgm:prSet/>
      <dgm:spPr/>
      <dgm:t>
        <a:bodyPr/>
        <a:lstStyle/>
        <a:p>
          <a:endParaRPr lang="en-US"/>
        </a:p>
      </dgm:t>
    </dgm:pt>
    <dgm:pt modelId="{CBBC648E-38F8-4197-9393-011CDDB19FF6}" type="sibTrans" cxnId="{59C6758F-502B-4DA0-BEFC-4347D4BFAB32}">
      <dgm:prSet/>
      <dgm:spPr/>
      <dgm:t>
        <a:bodyPr/>
        <a:lstStyle/>
        <a:p>
          <a:endParaRPr lang="en-US"/>
        </a:p>
      </dgm:t>
    </dgm:pt>
    <dgm:pt modelId="{2E993302-C3D7-41B5-B198-5F1B3FEBE54E}">
      <dgm:prSet phldrT="[Text]"/>
      <dgm:spPr/>
      <dgm:t>
        <a:bodyPr/>
        <a:lstStyle/>
        <a:p>
          <a:r>
            <a:rPr lang="en-US" dirty="0" smtClean="0"/>
            <a:t>Experimentation</a:t>
          </a:r>
          <a:endParaRPr lang="en-US" dirty="0"/>
        </a:p>
      </dgm:t>
    </dgm:pt>
    <dgm:pt modelId="{BC3B4C18-B5BF-49F0-A49F-3DCBF69A23E5}" type="parTrans" cxnId="{37328322-79B9-4223-A2CB-6ED323C87B54}">
      <dgm:prSet/>
      <dgm:spPr/>
      <dgm:t>
        <a:bodyPr/>
        <a:lstStyle/>
        <a:p>
          <a:endParaRPr lang="en-US"/>
        </a:p>
      </dgm:t>
    </dgm:pt>
    <dgm:pt modelId="{FC113504-3959-4EC5-B822-EECA07C532CB}" type="sibTrans" cxnId="{37328322-79B9-4223-A2CB-6ED323C87B54}">
      <dgm:prSet/>
      <dgm:spPr/>
      <dgm:t>
        <a:bodyPr/>
        <a:lstStyle/>
        <a:p>
          <a:endParaRPr lang="en-US"/>
        </a:p>
      </dgm:t>
    </dgm:pt>
    <dgm:pt modelId="{23FB50E4-A8EC-478F-8F30-78C99BED1E63}">
      <dgm:prSet/>
      <dgm:spPr/>
      <dgm:t>
        <a:bodyPr/>
        <a:lstStyle/>
        <a:p>
          <a:r>
            <a:rPr lang="en-US" dirty="0" smtClean="0"/>
            <a:t>Experimental Apparatus Design</a:t>
          </a:r>
          <a:endParaRPr lang="en-US" dirty="0"/>
        </a:p>
      </dgm:t>
    </dgm:pt>
    <dgm:pt modelId="{9525C87D-BE67-4C3E-ABD3-DF895F15E7B2}" type="parTrans" cxnId="{D242444A-C163-4842-A209-32F7F81FD7DC}">
      <dgm:prSet/>
      <dgm:spPr/>
      <dgm:t>
        <a:bodyPr/>
        <a:lstStyle/>
        <a:p>
          <a:endParaRPr lang="en-US"/>
        </a:p>
      </dgm:t>
    </dgm:pt>
    <dgm:pt modelId="{4AE5C2BF-F8CE-4AD1-83F4-86CBC9D7FBDC}" type="sibTrans" cxnId="{D242444A-C163-4842-A209-32F7F81FD7DC}">
      <dgm:prSet/>
      <dgm:spPr/>
      <dgm:t>
        <a:bodyPr/>
        <a:lstStyle/>
        <a:p>
          <a:endParaRPr lang="en-US"/>
        </a:p>
      </dgm:t>
    </dgm:pt>
    <dgm:pt modelId="{AC3D9BE8-69C2-4E6C-B91B-7CE8C579DF16}" type="pres">
      <dgm:prSet presAssocID="{C7FC0701-1BE3-4267-9383-FDA28C811BE8}" presName="CompostProcess" presStyleCnt="0">
        <dgm:presLayoutVars>
          <dgm:dir/>
          <dgm:resizeHandles val="exact"/>
        </dgm:presLayoutVars>
      </dgm:prSet>
      <dgm:spPr/>
    </dgm:pt>
    <dgm:pt modelId="{F0D96B31-F375-4C89-A2CF-1F596C8C7A32}" type="pres">
      <dgm:prSet presAssocID="{C7FC0701-1BE3-4267-9383-FDA28C811BE8}" presName="arrow" presStyleLbl="bgShp" presStyleIdx="0" presStyleCnt="1"/>
      <dgm:spPr/>
    </dgm:pt>
    <dgm:pt modelId="{538232EF-C6E3-48CA-AC91-1E7B0A7646DD}" type="pres">
      <dgm:prSet presAssocID="{C7FC0701-1BE3-4267-9383-FDA28C811BE8}" presName="linearProcess" presStyleCnt="0"/>
      <dgm:spPr/>
    </dgm:pt>
    <dgm:pt modelId="{FEDE0E37-C6AA-407C-A667-1A7674173064}" type="pres">
      <dgm:prSet presAssocID="{60C8B1AB-0978-47DB-BCA4-BEA0ABB9C4A2}" presName="textNode" presStyleLbl="node1" presStyleIdx="0" presStyleCnt="4">
        <dgm:presLayoutVars>
          <dgm:bulletEnabled val="1"/>
        </dgm:presLayoutVars>
      </dgm:prSet>
      <dgm:spPr/>
    </dgm:pt>
    <dgm:pt modelId="{2D233ABC-3D50-444D-A06F-EBF6AE05E607}" type="pres">
      <dgm:prSet presAssocID="{AA94FEDB-64F8-435B-AC16-3EE152CA3C7D}" presName="sibTrans" presStyleCnt="0"/>
      <dgm:spPr/>
    </dgm:pt>
    <dgm:pt modelId="{57607394-6359-4C92-B5AA-A7C4C718458D}" type="pres">
      <dgm:prSet presAssocID="{23FB50E4-A8EC-478F-8F30-78C99BED1E63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50759-70F7-4F25-91AD-ADEA04B324AF}" type="pres">
      <dgm:prSet presAssocID="{4AE5C2BF-F8CE-4AD1-83F4-86CBC9D7FBDC}" presName="sibTrans" presStyleCnt="0"/>
      <dgm:spPr/>
    </dgm:pt>
    <dgm:pt modelId="{F0C37A4C-97DD-4DD4-8E5E-E42A3EF82711}" type="pres">
      <dgm:prSet presAssocID="{D648468A-1DD8-4D75-860F-48CE0A82F6E3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C7865B-8736-4990-9D8B-C9F97233A0E1}" type="pres">
      <dgm:prSet presAssocID="{CBBC648E-38F8-4197-9393-011CDDB19FF6}" presName="sibTrans" presStyleCnt="0"/>
      <dgm:spPr/>
    </dgm:pt>
    <dgm:pt modelId="{A6C7419D-F108-49D2-8F0D-68A3690BCA96}" type="pres">
      <dgm:prSet presAssocID="{2E993302-C3D7-41B5-B198-5F1B3FEBE54E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44B4D67A-D0E9-487E-BFBF-8D13FE85335A}" type="presOf" srcId="{C7FC0701-1BE3-4267-9383-FDA28C811BE8}" destId="{AC3D9BE8-69C2-4E6C-B91B-7CE8C579DF16}" srcOrd="0" destOrd="0" presId="urn:microsoft.com/office/officeart/2005/8/layout/hProcess9"/>
    <dgm:cxn modelId="{29E27E59-5A4B-4F01-8774-15A4E3AB0527}" type="presOf" srcId="{60C8B1AB-0978-47DB-BCA4-BEA0ABB9C4A2}" destId="{FEDE0E37-C6AA-407C-A667-1A7674173064}" srcOrd="0" destOrd="0" presId="urn:microsoft.com/office/officeart/2005/8/layout/hProcess9"/>
    <dgm:cxn modelId="{16662809-77ED-41FE-B1A2-A6AA75BAFA92}" type="presOf" srcId="{2E993302-C3D7-41B5-B198-5F1B3FEBE54E}" destId="{A6C7419D-F108-49D2-8F0D-68A3690BCA96}" srcOrd="0" destOrd="0" presId="urn:microsoft.com/office/officeart/2005/8/layout/hProcess9"/>
    <dgm:cxn modelId="{C9245AD7-F60B-48F9-A504-04CD1C8E4EF1}" type="presOf" srcId="{23FB50E4-A8EC-478F-8F30-78C99BED1E63}" destId="{57607394-6359-4C92-B5AA-A7C4C718458D}" srcOrd="0" destOrd="0" presId="urn:microsoft.com/office/officeart/2005/8/layout/hProcess9"/>
    <dgm:cxn modelId="{D242444A-C163-4842-A209-32F7F81FD7DC}" srcId="{C7FC0701-1BE3-4267-9383-FDA28C811BE8}" destId="{23FB50E4-A8EC-478F-8F30-78C99BED1E63}" srcOrd="1" destOrd="0" parTransId="{9525C87D-BE67-4C3E-ABD3-DF895F15E7B2}" sibTransId="{4AE5C2BF-F8CE-4AD1-83F4-86CBC9D7FBDC}"/>
    <dgm:cxn modelId="{37328322-79B9-4223-A2CB-6ED323C87B54}" srcId="{C7FC0701-1BE3-4267-9383-FDA28C811BE8}" destId="{2E993302-C3D7-41B5-B198-5F1B3FEBE54E}" srcOrd="3" destOrd="0" parTransId="{BC3B4C18-B5BF-49F0-A49F-3DCBF69A23E5}" sibTransId="{FC113504-3959-4EC5-B822-EECA07C532CB}"/>
    <dgm:cxn modelId="{626BBB5C-1B7A-4A2A-8A0B-1188BC89DB9E}" srcId="{C7FC0701-1BE3-4267-9383-FDA28C811BE8}" destId="{60C8B1AB-0978-47DB-BCA4-BEA0ABB9C4A2}" srcOrd="0" destOrd="0" parTransId="{E4A94960-58C0-4871-9016-1A24C5226CBC}" sibTransId="{AA94FEDB-64F8-435B-AC16-3EE152CA3C7D}"/>
    <dgm:cxn modelId="{59C6758F-502B-4DA0-BEFC-4347D4BFAB32}" srcId="{C7FC0701-1BE3-4267-9383-FDA28C811BE8}" destId="{D648468A-1DD8-4D75-860F-48CE0A82F6E3}" srcOrd="2" destOrd="0" parTransId="{A473EF05-1462-409E-825D-78F3DA45ACED}" sibTransId="{CBBC648E-38F8-4197-9393-011CDDB19FF6}"/>
    <dgm:cxn modelId="{00B02C50-8352-4674-8B6F-CB797C6AA3C0}" type="presOf" srcId="{D648468A-1DD8-4D75-860F-48CE0A82F6E3}" destId="{F0C37A4C-97DD-4DD4-8E5E-E42A3EF82711}" srcOrd="0" destOrd="0" presId="urn:microsoft.com/office/officeart/2005/8/layout/hProcess9"/>
    <dgm:cxn modelId="{8248AC14-42DB-4ADF-8EE2-898079DC7201}" type="presParOf" srcId="{AC3D9BE8-69C2-4E6C-B91B-7CE8C579DF16}" destId="{F0D96B31-F375-4C89-A2CF-1F596C8C7A32}" srcOrd="0" destOrd="0" presId="urn:microsoft.com/office/officeart/2005/8/layout/hProcess9"/>
    <dgm:cxn modelId="{A64B8772-4DCC-46D5-B636-A0C4F18FE45C}" type="presParOf" srcId="{AC3D9BE8-69C2-4E6C-B91B-7CE8C579DF16}" destId="{538232EF-C6E3-48CA-AC91-1E7B0A7646DD}" srcOrd="1" destOrd="0" presId="urn:microsoft.com/office/officeart/2005/8/layout/hProcess9"/>
    <dgm:cxn modelId="{9C508CAF-51C9-46A2-AA31-7592AAC1A79D}" type="presParOf" srcId="{538232EF-C6E3-48CA-AC91-1E7B0A7646DD}" destId="{FEDE0E37-C6AA-407C-A667-1A7674173064}" srcOrd="0" destOrd="0" presId="urn:microsoft.com/office/officeart/2005/8/layout/hProcess9"/>
    <dgm:cxn modelId="{5631DDBD-B31E-4E22-9034-07CFD9A113B2}" type="presParOf" srcId="{538232EF-C6E3-48CA-AC91-1E7B0A7646DD}" destId="{2D233ABC-3D50-444D-A06F-EBF6AE05E607}" srcOrd="1" destOrd="0" presId="urn:microsoft.com/office/officeart/2005/8/layout/hProcess9"/>
    <dgm:cxn modelId="{96B1D7AB-B85B-4007-827A-3440F7A19249}" type="presParOf" srcId="{538232EF-C6E3-48CA-AC91-1E7B0A7646DD}" destId="{57607394-6359-4C92-B5AA-A7C4C718458D}" srcOrd="2" destOrd="0" presId="urn:microsoft.com/office/officeart/2005/8/layout/hProcess9"/>
    <dgm:cxn modelId="{A02A6FFF-5276-48B3-B58E-1DFB03A814B3}" type="presParOf" srcId="{538232EF-C6E3-48CA-AC91-1E7B0A7646DD}" destId="{62550759-70F7-4F25-91AD-ADEA04B324AF}" srcOrd="3" destOrd="0" presId="urn:microsoft.com/office/officeart/2005/8/layout/hProcess9"/>
    <dgm:cxn modelId="{83DDCB20-44DC-46C6-BED8-B31876690E3D}" type="presParOf" srcId="{538232EF-C6E3-48CA-AC91-1E7B0A7646DD}" destId="{F0C37A4C-97DD-4DD4-8E5E-E42A3EF82711}" srcOrd="4" destOrd="0" presId="urn:microsoft.com/office/officeart/2005/8/layout/hProcess9"/>
    <dgm:cxn modelId="{78198970-59EB-4836-B8F7-D16634B7F065}" type="presParOf" srcId="{538232EF-C6E3-48CA-AC91-1E7B0A7646DD}" destId="{F9C7865B-8736-4990-9D8B-C9F97233A0E1}" srcOrd="5" destOrd="0" presId="urn:microsoft.com/office/officeart/2005/8/layout/hProcess9"/>
    <dgm:cxn modelId="{12AD07BC-B8E9-4591-A8F0-9A2A93B0EEE5}" type="presParOf" srcId="{538232EF-C6E3-48CA-AC91-1E7B0A7646DD}" destId="{A6C7419D-F108-49D2-8F0D-68A3690BCA9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96B31-F375-4C89-A2CF-1F596C8C7A32}">
      <dsp:nvSpPr>
        <dsp:cNvPr id="0" name=""/>
        <dsp:cNvSpPr/>
      </dsp:nvSpPr>
      <dsp:spPr>
        <a:xfrm>
          <a:off x="668654" y="0"/>
          <a:ext cx="7578090" cy="51816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E0E37-C6AA-407C-A667-1A7674173064}">
      <dsp:nvSpPr>
        <dsp:cNvPr id="0" name=""/>
        <dsp:cNvSpPr/>
      </dsp:nvSpPr>
      <dsp:spPr>
        <a:xfrm>
          <a:off x="4462" y="1554480"/>
          <a:ext cx="2146138" cy="207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Sand Theory</a:t>
          </a:r>
          <a:endParaRPr lang="en-US" sz="2000" kern="1200" dirty="0"/>
        </a:p>
      </dsp:txBody>
      <dsp:txXfrm>
        <a:off x="105640" y="1655658"/>
        <a:ext cx="1943782" cy="1870284"/>
      </dsp:txXfrm>
    </dsp:sp>
    <dsp:sp modelId="{57607394-6359-4C92-B5AA-A7C4C718458D}">
      <dsp:nvSpPr>
        <dsp:cNvPr id="0" name=""/>
        <dsp:cNvSpPr/>
      </dsp:nvSpPr>
      <dsp:spPr>
        <a:xfrm>
          <a:off x="2257907" y="1554480"/>
          <a:ext cx="2146138" cy="207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Experimental Apparatus Design</a:t>
          </a:r>
          <a:endParaRPr lang="en-US" sz="2000" kern="1200" dirty="0"/>
        </a:p>
      </dsp:txBody>
      <dsp:txXfrm>
        <a:off x="2359085" y="1655658"/>
        <a:ext cx="1943782" cy="1870284"/>
      </dsp:txXfrm>
    </dsp:sp>
    <dsp:sp modelId="{F0C37A4C-97DD-4DD4-8E5E-E42A3EF82711}">
      <dsp:nvSpPr>
        <dsp:cNvPr id="0" name=""/>
        <dsp:cNvSpPr/>
      </dsp:nvSpPr>
      <dsp:spPr>
        <a:xfrm>
          <a:off x="4511353" y="1554480"/>
          <a:ext cx="2146138" cy="207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Fabrication/ Troubleshooting</a:t>
          </a:r>
          <a:endParaRPr lang="en-US" sz="2000" kern="1200" dirty="0"/>
        </a:p>
      </dsp:txBody>
      <dsp:txXfrm>
        <a:off x="4612531" y="1655658"/>
        <a:ext cx="1943782" cy="1870284"/>
      </dsp:txXfrm>
    </dsp:sp>
    <dsp:sp modelId="{A6C7419D-F108-49D2-8F0D-68A3690BCA96}">
      <dsp:nvSpPr>
        <dsp:cNvPr id="0" name=""/>
        <dsp:cNvSpPr/>
      </dsp:nvSpPr>
      <dsp:spPr>
        <a:xfrm>
          <a:off x="6764799" y="1554480"/>
          <a:ext cx="2146138" cy="207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Experimentation</a:t>
          </a:r>
          <a:endParaRPr lang="en-US" sz="2000" kern="1200" dirty="0"/>
        </a:p>
      </dsp:txBody>
      <dsp:txXfrm>
        <a:off x="6865977" y="1655658"/>
        <a:ext cx="1943782" cy="1870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10/20/2014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20/10/2014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3810000"/>
            <a:ext cx="1905000" cy="2057400"/>
          </a:xfrm>
        </p:spPr>
        <p:txBody>
          <a:bodyPr/>
          <a:lstStyle/>
          <a:p>
            <a:r>
              <a:rPr lang="es-HN" sz="2800" dirty="0" smtClean="0">
                <a:solidFill>
                  <a:schemeClr val="bg1"/>
                </a:solidFill>
              </a:rPr>
              <a:t>Vicki Chou</a:t>
            </a:r>
          </a:p>
          <a:p>
            <a:r>
              <a:rPr lang="es-HN" sz="2800" dirty="0" smtClean="0">
                <a:solidFill>
                  <a:schemeClr val="bg1"/>
                </a:solidFill>
              </a:rPr>
              <a:t>Nick </a:t>
            </a:r>
            <a:r>
              <a:rPr lang="es-HN" sz="2800" dirty="0" err="1" smtClean="0">
                <a:solidFill>
                  <a:schemeClr val="bg1"/>
                </a:solidFill>
              </a:rPr>
              <a:t>Farino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dirty="0" err="1" smtClean="0">
                <a:solidFill>
                  <a:schemeClr val="bg1"/>
                </a:solidFill>
              </a:rPr>
              <a:t>Chenhao</a:t>
            </a:r>
            <a:r>
              <a:rPr lang="es-HN" sz="2800" dirty="0" smtClean="0">
                <a:solidFill>
                  <a:schemeClr val="bg1"/>
                </a:solidFill>
              </a:rPr>
              <a:t> </a:t>
            </a:r>
            <a:r>
              <a:rPr lang="es-HN" sz="2800" dirty="0" err="1" smtClean="0">
                <a:solidFill>
                  <a:schemeClr val="bg1"/>
                </a:solidFill>
              </a:rPr>
              <a:t>Qi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dirty="0" err="1" smtClean="0">
                <a:solidFill>
                  <a:schemeClr val="bg1"/>
                </a:solidFill>
              </a:rPr>
              <a:t>Rui</a:t>
            </a:r>
            <a:r>
              <a:rPr lang="es-HN" sz="2800" dirty="0" smtClean="0">
                <a:solidFill>
                  <a:schemeClr val="bg1"/>
                </a:solidFill>
              </a:rPr>
              <a:t> Zhang</a:t>
            </a:r>
            <a:endParaRPr lang="es-HN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StaRS</a:t>
            </a:r>
            <a:r>
              <a:rPr lang="es-HN" dirty="0" smtClean="0"/>
              <a:t> </a:t>
            </a:r>
            <a:r>
              <a:rPr lang="es-HN" dirty="0" err="1" smtClean="0"/>
              <a:t>Backwash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Support Proposal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5" r="28302"/>
          <a:stretch/>
        </p:blipFill>
        <p:spPr>
          <a:xfrm>
            <a:off x="533400" y="1496814"/>
            <a:ext cx="3886520" cy="482778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Any other suggestions?</a:t>
            </a:r>
          </a:p>
          <a:p>
            <a:pPr lvl="1"/>
            <a:r>
              <a:rPr lang="en-US" dirty="0" smtClean="0"/>
              <a:t>How to keep aligned vertically</a:t>
            </a:r>
          </a:p>
          <a:p>
            <a:pPr lvl="1"/>
            <a:r>
              <a:rPr lang="en-US" dirty="0" smtClean="0"/>
              <a:t>Needs to be able to support the weight</a:t>
            </a:r>
          </a:p>
          <a:p>
            <a:pPr lvl="1"/>
            <a:r>
              <a:rPr lang="en-US" dirty="0" smtClean="0"/>
              <a:t>Hanging?</a:t>
            </a:r>
          </a:p>
          <a:p>
            <a:pPr lvl="1"/>
            <a:r>
              <a:rPr lang="en-US" dirty="0" smtClean="0"/>
              <a:t>Against </a:t>
            </a:r>
            <a:r>
              <a:rPr lang="en-US" smtClean="0"/>
              <a:t>a wall?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8450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Experimentation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b="1" dirty="0"/>
              <a:t>Filtration </a:t>
            </a:r>
            <a:r>
              <a:rPr lang="en-US" sz="2800" b="1" dirty="0" smtClean="0"/>
              <a:t>Experimentation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Begin running experiments with different grain sizes and </a:t>
            </a:r>
            <a:r>
              <a:rPr lang="en-US" sz="2400" dirty="0" smtClean="0"/>
              <a:t>ratios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No. 30 Sieve and No. 40 Sieve: Ratio = 1.42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No. 40 Sieve and No. 50 Sieve: Ratio = 1.41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Draw </a:t>
            </a:r>
            <a:r>
              <a:rPr lang="en-US" sz="2400" dirty="0"/>
              <a:t>conclusions on what size sand grains are the most effective and </a:t>
            </a:r>
            <a:r>
              <a:rPr lang="en-US" sz="2400" dirty="0" smtClean="0"/>
              <a:t>efficient during </a:t>
            </a:r>
            <a:r>
              <a:rPr lang="en-US" sz="2400" dirty="0"/>
              <a:t>backwash</a:t>
            </a:r>
          </a:p>
        </p:txBody>
      </p:sp>
    </p:spTree>
    <p:extLst>
      <p:ext uri="{BB962C8B-B14F-4D97-AF65-F5344CB8AC3E}">
        <p14:creationId xmlns:p14="http://schemas.microsoft.com/office/powerpoint/2010/main" val="4757391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b="1" dirty="0"/>
              <a:t>Backwash Velocity </a:t>
            </a:r>
            <a:r>
              <a:rPr lang="en-US" sz="2800" b="1" dirty="0" smtClean="0"/>
              <a:t>Experimentation</a:t>
            </a:r>
          </a:p>
          <a:p>
            <a:endParaRPr lang="en-US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Test </a:t>
            </a:r>
            <a:r>
              <a:rPr lang="en-US" sz="2400" dirty="0"/>
              <a:t>different backwash velocities for effectiveness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Current backwash velocity of 11 mm/s may not be the best velocity so </a:t>
            </a:r>
            <a:r>
              <a:rPr lang="en-US" sz="2400" dirty="0" smtClean="0"/>
              <a:t>other velocities </a:t>
            </a:r>
            <a:r>
              <a:rPr lang="en-US" sz="2400" dirty="0"/>
              <a:t>should be explored and tested</a:t>
            </a:r>
          </a:p>
        </p:txBody>
      </p:sp>
    </p:spTree>
    <p:extLst>
      <p:ext uri="{BB962C8B-B14F-4D97-AF65-F5344CB8AC3E}">
        <p14:creationId xmlns:p14="http://schemas.microsoft.com/office/powerpoint/2010/main" val="39952055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b="1" dirty="0"/>
              <a:t>Short Sloped Baffles </a:t>
            </a:r>
            <a:r>
              <a:rPr lang="en-US" sz="2800" b="1" dirty="0" smtClean="0"/>
              <a:t>Experimentation</a:t>
            </a:r>
          </a:p>
          <a:p>
            <a:endParaRPr lang="en-US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Add short sloped baffles to the experimental apparatus between the sand bed </a:t>
            </a:r>
            <a:r>
              <a:rPr lang="en-US" sz="2400" dirty="0" smtClean="0"/>
              <a:t>and the </a:t>
            </a:r>
            <a:r>
              <a:rPr lang="en-US" sz="2400" dirty="0"/>
              <a:t>backwash effluent waste </a:t>
            </a:r>
            <a:r>
              <a:rPr lang="en-US" sz="2400" dirty="0" smtClean="0"/>
              <a:t>pipe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Test </a:t>
            </a:r>
            <a:r>
              <a:rPr lang="en-US" sz="2400" dirty="0"/>
              <a:t>backwashing for the effectiveness of the baffles</a:t>
            </a:r>
          </a:p>
        </p:txBody>
      </p:sp>
    </p:spTree>
    <p:extLst>
      <p:ext uri="{BB962C8B-B14F-4D97-AF65-F5344CB8AC3E}">
        <p14:creationId xmlns:p14="http://schemas.microsoft.com/office/powerpoint/2010/main" val="13497897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39" y="2057628"/>
            <a:ext cx="3657143" cy="3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3011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Overview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Semester Goals</a:t>
            </a:r>
          </a:p>
          <a:p>
            <a:r>
              <a:rPr lang="en-US" dirty="0" smtClean="0"/>
              <a:t>Sand Theory</a:t>
            </a:r>
          </a:p>
          <a:p>
            <a:r>
              <a:rPr lang="en-US" dirty="0" smtClean="0"/>
              <a:t>Experimental Apparatus Design</a:t>
            </a:r>
          </a:p>
          <a:p>
            <a:r>
              <a:rPr lang="en-US" dirty="0" smtClean="0"/>
              <a:t>Experimentation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Shape 1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011" y="1447800"/>
            <a:ext cx="9300411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96000" cy="11430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66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Filtration in the plants</a:t>
            </a:r>
          </a:p>
          <a:p>
            <a:endParaRPr lang="en-US" dirty="0"/>
          </a:p>
          <a:p>
            <a:r>
              <a:rPr lang="en-US" dirty="0" smtClean="0"/>
              <a:t>Standard backwash</a:t>
            </a:r>
          </a:p>
          <a:p>
            <a:pPr lvl="1"/>
            <a:r>
              <a:rPr lang="en-US" dirty="0" smtClean="0"/>
              <a:t>Air scour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smtClean="0"/>
              <a:t>Importance of backwash</a:t>
            </a:r>
          </a:p>
        </p:txBody>
      </p:sp>
    </p:spTree>
    <p:extLst>
      <p:ext uri="{BB962C8B-B14F-4D97-AF65-F5344CB8AC3E}">
        <p14:creationId xmlns:p14="http://schemas.microsoft.com/office/powerpoint/2010/main" val="3115646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Goals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goal of </a:t>
            </a:r>
            <a:r>
              <a:rPr lang="en-US" dirty="0" err="1"/>
              <a:t>StaRS</a:t>
            </a:r>
            <a:r>
              <a:rPr lang="en-US" dirty="0"/>
              <a:t> Backwash is to determine the sand grain sizes and distribution for the </a:t>
            </a:r>
            <a:r>
              <a:rPr lang="en-US" dirty="0" smtClean="0"/>
              <a:t>most efficient </a:t>
            </a:r>
            <a:r>
              <a:rPr lang="en-US" dirty="0"/>
              <a:t>and effective backwash in the stacked rapid sand filters</a:t>
            </a:r>
            <a:r>
              <a:rPr lang="en-US" dirty="0" smtClean="0"/>
              <a:t>.</a:t>
            </a:r>
          </a:p>
          <a:p>
            <a:r>
              <a:rPr lang="en-US" dirty="0"/>
              <a:t>The proper amount </a:t>
            </a:r>
            <a:r>
              <a:rPr lang="en-US" dirty="0" smtClean="0"/>
              <a:t>of fluidization </a:t>
            </a:r>
            <a:r>
              <a:rPr lang="en-US" dirty="0"/>
              <a:t>for efficient backwash must first be determined</a:t>
            </a:r>
            <a:r>
              <a:rPr lang="en-US" dirty="0" smtClean="0"/>
              <a:t>.</a:t>
            </a:r>
          </a:p>
          <a:p>
            <a:r>
              <a:rPr lang="en-US" altLang="zh-CN" dirty="0"/>
              <a:t>Different sand grain sizes will be tested in a small scale sand filter for proper fluidization and efficient backwashing.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6846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Literature Review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Sand Size </a:t>
            </a:r>
            <a:r>
              <a:rPr lang="en-US" sz="2800" dirty="0" smtClean="0"/>
              <a:t>Ratio (</a:t>
            </a:r>
            <a:r>
              <a:rPr lang="en-US" sz="2800" dirty="0" err="1" smtClean="0"/>
              <a:t>Duris</a:t>
            </a:r>
            <a:r>
              <a:rPr lang="en-US" sz="2800" dirty="0" smtClean="0"/>
              <a:t>, et al., 2013)</a:t>
            </a:r>
            <a:endParaRPr lang="en-US" sz="2800" dirty="0" smtClean="0"/>
          </a:p>
          <a:p>
            <a:r>
              <a:rPr lang="en-US" sz="2800" dirty="0"/>
              <a:t>Minimum Fluidization Velocities of Multi-component Solid </a:t>
            </a:r>
            <a:r>
              <a:rPr lang="en-US" sz="2800" dirty="0" smtClean="0"/>
              <a:t>Mixtures (Asif, 2013)</a:t>
            </a:r>
            <a:endParaRPr lang="en-US" sz="2800" dirty="0" smtClean="0"/>
          </a:p>
          <a:p>
            <a:r>
              <a:rPr lang="en-US" sz="2800" dirty="0"/>
              <a:t>Measurement of size and size distribution of particles by </a:t>
            </a:r>
            <a:r>
              <a:rPr lang="en-US" sz="2800" dirty="0" smtClean="0"/>
              <a:t>fluidization (Obata, Watanabe, Endo, 1982)</a:t>
            </a:r>
            <a:endParaRPr lang="en-US" sz="2800" dirty="0" smtClean="0"/>
          </a:p>
          <a:p>
            <a:r>
              <a:rPr lang="en-US" sz="2800" dirty="0"/>
              <a:t>Air Dynamics Through Filter Media During Air </a:t>
            </a:r>
            <a:r>
              <a:rPr lang="en-US" sz="2800" dirty="0" smtClean="0"/>
              <a:t>Scour (Hewitt, </a:t>
            </a:r>
            <a:r>
              <a:rPr lang="en-US" sz="2800" dirty="0" err="1" smtClean="0"/>
              <a:t>Amirtharajah</a:t>
            </a:r>
            <a:r>
              <a:rPr lang="en-US" sz="2800" dirty="0" smtClean="0"/>
              <a:t>, 1984)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767904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Semester Timeline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788746"/>
              </p:ext>
            </p:extLst>
          </p:nvPr>
        </p:nvGraphicFramePr>
        <p:xfrm>
          <a:off x="152400" y="1600200"/>
          <a:ext cx="8915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12408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Fluidization Needs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4824" r="24824"/>
          <a:stretch>
            <a:fillRect/>
          </a:stretch>
        </p:blipFill>
        <p:spPr>
          <a:xfrm>
            <a:off x="304800" y="1600200"/>
            <a:ext cx="4038600" cy="4525963"/>
          </a:xfrm>
        </p:spPr>
      </p:pic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286000"/>
          </a:xfrm>
        </p:spPr>
        <p:txBody>
          <a:bodyPr/>
          <a:lstStyle/>
          <a:p>
            <a:r>
              <a:rPr lang="en-US" dirty="0" smtClean="0"/>
              <a:t>Sand Necessities</a:t>
            </a:r>
          </a:p>
          <a:p>
            <a:pPr lvl="1"/>
            <a:r>
              <a:rPr lang="en-US" dirty="0" smtClean="0"/>
              <a:t>All sand particles must fluidize</a:t>
            </a:r>
          </a:p>
          <a:p>
            <a:pPr lvl="1"/>
            <a:r>
              <a:rPr lang="en-US" dirty="0" smtClean="0"/>
              <a:t>Sand must not segregate after fluidization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3810000"/>
            <a:ext cx="4038600" cy="2743200"/>
          </a:xfrm>
        </p:spPr>
        <p:txBody>
          <a:bodyPr/>
          <a:lstStyle/>
          <a:p>
            <a:r>
              <a:rPr lang="en-US" dirty="0" smtClean="0"/>
              <a:t>Fluidization Necessities</a:t>
            </a:r>
          </a:p>
          <a:p>
            <a:pPr lvl="1"/>
            <a:r>
              <a:rPr lang="en-US" dirty="0" err="1" smtClean="0"/>
              <a:t>Flocs</a:t>
            </a:r>
            <a:r>
              <a:rPr lang="en-US" dirty="0" smtClean="0"/>
              <a:t> must be separated from sand during fluidization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618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Sand Segregation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8723" b="8723"/>
          <a:stretch>
            <a:fillRect/>
          </a:stretch>
        </p:blipFill>
        <p:spPr>
          <a:xfrm>
            <a:off x="34656" y="1600200"/>
            <a:ext cx="4038600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8544" b="8544"/>
          <a:stretch>
            <a:fillRect/>
          </a:stretch>
        </p:blipFill>
        <p:spPr>
          <a:xfrm>
            <a:off x="4876800" y="1600200"/>
            <a:ext cx="4038600" cy="4525963"/>
          </a:xfrm>
        </p:spPr>
      </p:pic>
      <p:cxnSp>
        <p:nvCxnSpPr>
          <p:cNvPr id="8" name="Straight Arrow Connector 7"/>
          <p:cNvCxnSpPr/>
          <p:nvPr/>
        </p:nvCxnSpPr>
        <p:spPr>
          <a:xfrm>
            <a:off x="3657600" y="3581400"/>
            <a:ext cx="1905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886200" y="3200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Fluidization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990600" y="6324600"/>
            <a:ext cx="450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www.comphys.ethz.ch</a:t>
            </a:r>
            <a:r>
              <a:rPr lang="en-US" dirty="0"/>
              <a:t>/</a:t>
            </a:r>
            <a:r>
              <a:rPr lang="en-US" dirty="0" err="1"/>
              <a:t>hans</a:t>
            </a:r>
            <a:r>
              <a:rPr lang="en-US" dirty="0"/>
              <a:t>/</a:t>
            </a:r>
            <a:r>
              <a:rPr lang="en-US" dirty="0" err="1"/>
              <a:t>sand.html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9205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2279</TotalTime>
  <Words>345</Words>
  <Application>Microsoft Office PowerPoint</Application>
  <PresentationFormat>On-screen Show (4:3)</PresentationFormat>
  <Paragraphs>67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宋体</vt:lpstr>
      <vt:lpstr>Arial</vt:lpstr>
      <vt:lpstr>Calibri</vt:lpstr>
      <vt:lpstr>Candara</vt:lpstr>
      <vt:lpstr>Wingdings</vt:lpstr>
      <vt:lpstr>AguaClara English</vt:lpstr>
      <vt:lpstr>StaRS Backwash</vt:lpstr>
      <vt:lpstr>Overview</vt:lpstr>
      <vt:lpstr>Background</vt:lpstr>
      <vt:lpstr>Introduction</vt:lpstr>
      <vt:lpstr>Goals</vt:lpstr>
      <vt:lpstr>Literature Review</vt:lpstr>
      <vt:lpstr>Semester Timeline</vt:lpstr>
      <vt:lpstr>Fluidization Needs</vt:lpstr>
      <vt:lpstr>Sand Segregation</vt:lpstr>
      <vt:lpstr>Experimental Apparatus</vt:lpstr>
      <vt:lpstr>Base Support Proposal</vt:lpstr>
      <vt:lpstr> Experimentation</vt:lpstr>
      <vt:lpstr>Experimentation</vt:lpstr>
      <vt:lpstr>Experimentation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Vicki Chou</cp:lastModifiedBy>
  <cp:revision>61</cp:revision>
  <dcterms:created xsi:type="dcterms:W3CDTF">2014-03-12T20:19:44Z</dcterms:created>
  <dcterms:modified xsi:type="dcterms:W3CDTF">2014-10-20T18:56:31Z</dcterms:modified>
</cp:coreProperties>
</file>