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3F1CB2F1-2858-4153-B9BC-C59FF2238FCF}">
  <a:tblStyle styleId="{3F1CB2F1-2858-4153-B9BC-C59FF2238FCF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6" y="-7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04282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3" name="Shape 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0"/>
            <a:ext cx="4038599" cy="90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 rot="5400000">
            <a:off x="5646449" y="1325700"/>
            <a:ext cx="4423200" cy="211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 rot="5400000">
            <a:off x="1341149" y="-712650"/>
            <a:ext cx="4423200" cy="619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28" name="Shape 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44" name="Shape 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2" name="Shape 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615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9400" y="458240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600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9400" y="458240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80" name="Shape 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9400" y="4582402"/>
            <a:ext cx="2514599" cy="5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wkmeasure.com/productdetail.asp?id=36" TargetMode="External"/><Relationship Id="rId4" Type="http://schemas.openxmlformats.org/officeDocument/2006/relationships/hyperlink" Target="http://www.soundmetrics.com/About-Us/Contact-U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600"/>
              <a:t>Floc Prob</a:t>
            </a:r>
          </a:p>
          <a:p>
            <a:pPr>
              <a:spcBef>
                <a:spcPts val="0"/>
              </a:spcBef>
              <a:buNone/>
            </a:pPr>
            <a:r>
              <a:rPr lang="en" sz="2400"/>
              <a:t>Fall 2014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3003475" y="3591200"/>
            <a:ext cx="3962399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Larry Ge</a:t>
            </a:r>
          </a:p>
          <a:p>
            <a:pPr>
              <a:spcBef>
                <a:spcPts val="0"/>
              </a:spcBef>
              <a:buNone/>
            </a:pPr>
            <a:r>
              <a:rPr lang="en" sz="1800"/>
              <a:t>Surya Kumar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Sedimentation Tank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1475" y="3232075"/>
            <a:ext cx="4721049" cy="191142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6932525" y="2172750"/>
            <a:ext cx="2211600" cy="29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/>
              <a:t>How Does it Work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4063250" y="2197350"/>
            <a:ext cx="1092599" cy="24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0" y="2172750"/>
            <a:ext cx="2627099" cy="29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/>
              <a:t>What Does it Do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The Issue at Hand</a:t>
            </a:r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18550"/>
            <a:ext cx="4721049" cy="191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32075"/>
            <a:ext cx="4721049" cy="191142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/>
          <p:nvPr/>
        </p:nvSpPr>
        <p:spPr>
          <a:xfrm>
            <a:off x="5527500" y="3807237"/>
            <a:ext cx="908399" cy="761099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5527500" y="1776212"/>
            <a:ext cx="908399" cy="596099"/>
          </a:xfrm>
          <a:prstGeom prst="mathNotEqual">
            <a:avLst>
              <a:gd name="adj1" fmla="val 23520"/>
              <a:gd name="adj2" fmla="val 6600000"/>
              <a:gd name="adj3" fmla="val 1176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 txBox="1"/>
          <p:nvPr/>
        </p:nvSpPr>
        <p:spPr>
          <a:xfrm>
            <a:off x="7012775" y="1736625"/>
            <a:ext cx="2034299" cy="67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4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SLUDGE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6911200" y="3889750"/>
            <a:ext cx="2136000" cy="59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>
                <a:solidFill>
                  <a:srgbClr val="0000FF"/>
                </a:solidFill>
              </a:rPr>
              <a:t>Suspended Flocs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So...the Goals!</a:t>
            </a:r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800" y="1238450"/>
            <a:ext cx="3230350" cy="168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512" y="2958423"/>
            <a:ext cx="2934924" cy="208082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4729125" y="3350250"/>
            <a:ext cx="4109399" cy="168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Find a way to detect sludge accumulation in the sedimentation tank.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4729125" y="1276675"/>
            <a:ext cx="4109399" cy="161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Understand the behavior of flocs in the sedimentation tank.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/>
              <a:t>Potential Solutions Found</a:t>
            </a:r>
          </a:p>
        </p:txBody>
      </p:sp>
      <p:graphicFrame>
        <p:nvGraphicFramePr>
          <p:cNvPr id="130" name="Shape 130"/>
          <p:cNvGraphicFramePr/>
          <p:nvPr/>
        </p:nvGraphicFramePr>
        <p:xfrm>
          <a:off x="424612" y="1396550"/>
          <a:ext cx="8294775" cy="3339900"/>
        </p:xfrm>
        <a:graphic>
          <a:graphicData uri="http://schemas.openxmlformats.org/drawingml/2006/table">
            <a:tbl>
              <a:tblPr>
                <a:noFill/>
                <a:tableStyleId>{3F1CB2F1-2858-4153-B9BC-C59FF2238FCF}</a:tableStyleId>
              </a:tblPr>
              <a:tblGrid>
                <a:gridCol w="2764925"/>
                <a:gridCol w="2764925"/>
                <a:gridCol w="2764925"/>
              </a:tblGrid>
              <a:tr h="166995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166995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 sz="30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 sz="30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 sz="3000"/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3550" y="1457925"/>
            <a:ext cx="1304475" cy="160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4038" y="1831157"/>
            <a:ext cx="2535949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2450" y="1457924"/>
            <a:ext cx="2621875" cy="149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/>
          <p:nvPr/>
        </p:nvSpPr>
        <p:spPr>
          <a:xfrm>
            <a:off x="637137" y="3388075"/>
            <a:ext cx="2397299" cy="10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Sultan Sonar System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 txBox="1"/>
          <p:nvPr/>
        </p:nvSpPr>
        <p:spPr>
          <a:xfrm>
            <a:off x="6109600" y="3130275"/>
            <a:ext cx="2397299" cy="149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Underwater Sonar Video Camera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 txBox="1"/>
          <p:nvPr/>
        </p:nvSpPr>
        <p:spPr>
          <a:xfrm>
            <a:off x="3373362" y="3388075"/>
            <a:ext cx="2397299" cy="10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Submersible Microscope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/>
              <a:t>Best Solution...So Far</a:t>
            </a:r>
          </a:p>
        </p:txBody>
      </p:sp>
      <p:grpSp>
        <p:nvGrpSpPr>
          <p:cNvPr id="142" name="Shape 142"/>
          <p:cNvGrpSpPr/>
          <p:nvPr/>
        </p:nvGrpSpPr>
        <p:grpSpPr>
          <a:xfrm>
            <a:off x="988687" y="1583575"/>
            <a:ext cx="2479800" cy="2939025"/>
            <a:chOff x="583612" y="1583575"/>
            <a:chExt cx="2479800" cy="2939025"/>
          </a:xfrm>
        </p:grpSpPr>
        <p:pic>
          <p:nvPicPr>
            <p:cNvPr id="143" name="Shape 1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71287" y="2918725"/>
              <a:ext cx="1304475" cy="1603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Shape 144"/>
            <p:cNvSpPr txBox="1"/>
            <p:nvPr/>
          </p:nvSpPr>
          <p:spPr>
            <a:xfrm>
              <a:off x="583612" y="1583575"/>
              <a:ext cx="2479800" cy="112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3000">
                  <a:solidFill>
                    <a:schemeClr val="dk1"/>
                  </a:solidFill>
                </a:rPr>
                <a:t>Sultan Sonar System</a:t>
              </a:r>
            </a:p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45" name="Shape 145"/>
          <p:cNvSpPr txBox="1"/>
          <p:nvPr/>
        </p:nvSpPr>
        <p:spPr>
          <a:xfrm>
            <a:off x="4019550" y="2252550"/>
            <a:ext cx="1104899" cy="6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</a:t>
            </a:r>
          </a:p>
        </p:txBody>
      </p:sp>
      <p:pic>
        <p:nvPicPr>
          <p:cNvPr id="146" name="Shape 1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625" y="2890950"/>
            <a:ext cx="2990175" cy="171437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6778762" y="1951825"/>
            <a:ext cx="711899" cy="47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000"/>
              <a:t>a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Future Work</a:t>
            </a:r>
          </a:p>
        </p:txBody>
      </p:sp>
      <p:sp>
        <p:nvSpPr>
          <p:cNvPr id="153" name="Shape 153"/>
          <p:cNvSpPr txBox="1"/>
          <p:nvPr/>
        </p:nvSpPr>
        <p:spPr>
          <a:xfrm>
            <a:off x="2015237" y="1350325"/>
            <a:ext cx="5113499" cy="72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sz="3000"/>
              <a:t>To acquire a research tool.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6836" y="3433175"/>
            <a:ext cx="1710325" cy="171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3909150" y="2483775"/>
            <a:ext cx="1325700" cy="3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Your Turn</a:t>
            </a:r>
          </a:p>
        </p:txBody>
      </p:sp>
      <p:sp>
        <p:nvSpPr>
          <p:cNvPr id="161" name="Shape 161"/>
          <p:cNvSpPr txBox="1"/>
          <p:nvPr/>
        </p:nvSpPr>
        <p:spPr>
          <a:xfrm>
            <a:off x="294625" y="1473075"/>
            <a:ext cx="2160600" cy="7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/>
              <a:t>Questions?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294625" y="2455100"/>
            <a:ext cx="2565599" cy="7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Suggestions?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4275" y="1328950"/>
            <a:ext cx="3554850" cy="338894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/>
          <p:nvPr/>
        </p:nvSpPr>
        <p:spPr>
          <a:xfrm>
            <a:off x="294625" y="3437125"/>
            <a:ext cx="3203999" cy="7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Net ID’s: llg45 and </a:t>
            </a:r>
            <a:r>
              <a:rPr lang="en" sz="3000">
                <a:solidFill>
                  <a:schemeClr val="dk1"/>
                </a:solidFill>
              </a:rPr>
              <a:t>sk837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3048000" y="171450"/>
            <a:ext cx="58674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800"/>
              <a:t>Works Cited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>
                <a:solidFill>
                  <a:srgbClr val="6D9EEB"/>
                </a:solidFill>
              </a:rPr>
              <a:t>Sedimentation Lecture Notes, CEE 4540, Sustainable Municipal Drinking Water Treatment, Professor Monroe Weber-Shirk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u="sng">
                <a:solidFill>
                  <a:srgbClr val="6D9EEB"/>
                </a:solidFill>
                <a:hlinkClick r:id="rId3"/>
              </a:rPr>
              <a:t>http://www.hawkmeasure.com/productdetail.asp?id=36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u="sng">
                <a:solidFill>
                  <a:srgbClr val="6D9EEB"/>
                </a:solidFill>
                <a:hlinkClick r:id="rId4"/>
              </a:rPr>
              <a:t>http://www.soundmetrics.com/</a:t>
            </a:r>
            <a:r>
              <a:rPr lang="en" sz="1800" u="sng">
                <a:solidFill>
                  <a:srgbClr val="6D9EEB"/>
                </a:solidFill>
              </a:rPr>
              <a:t>Products/ARIS-Sonars</a:t>
            </a:r>
          </a:p>
          <a:p>
            <a:pPr>
              <a:spcBef>
                <a:spcPts val="0"/>
              </a:spcBef>
              <a:buNone/>
            </a:pPr>
            <a:r>
              <a:rPr lang="en" sz="1800" u="sng">
                <a:solidFill>
                  <a:srgbClr val="6D9EEB"/>
                </a:solidFill>
              </a:rPr>
              <a:t>http://4-deep.com/submersible-microscope/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Macintosh PowerPoint</Application>
  <PresentationFormat>On-screen Show (16:9)</PresentationFormat>
  <Paragraphs>34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AguaClara</vt:lpstr>
      <vt:lpstr>Floc Prob Fall 2014</vt:lpstr>
      <vt:lpstr>Sedimentation Tank</vt:lpstr>
      <vt:lpstr>The Issue at Hand</vt:lpstr>
      <vt:lpstr>So...the Goals!</vt:lpstr>
      <vt:lpstr>Potential Solutions Found</vt:lpstr>
      <vt:lpstr>Best Solution...So Far</vt:lpstr>
      <vt:lpstr>Future Work</vt:lpstr>
      <vt:lpstr>Your Turn</vt:lpstr>
      <vt:lpstr>Works Cited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 Prob Fall 2014</dc:title>
  <cp:lastModifiedBy>Surya Kumar</cp:lastModifiedBy>
  <cp:revision>1</cp:revision>
  <dcterms:modified xsi:type="dcterms:W3CDTF">2014-10-27T03:25:49Z</dcterms:modified>
</cp:coreProperties>
</file>