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04F2DDB-5C4A-47DF-8A84-BA19EBBBE6F9}">
  <a:tblStyle styleId="{404F2DDB-5C4A-47DF-8A84-BA19EBBBE6F9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6" y="-4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327289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3" name="Shape 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0"/>
            <a:ext cx="4038599" cy="90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44" name="Shape 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52" name="Shape 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600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wkmeasure.com/productdetail.asp?id=36" TargetMode="External"/><Relationship Id="rId4" Type="http://schemas.openxmlformats.org/officeDocument/2006/relationships/hyperlink" Target="http://www.soundmetrics.com/About-Us/Contact-U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600"/>
              <a:t>Floc Probe: Final Presentation</a:t>
            </a:r>
          </a:p>
          <a:p>
            <a:pPr>
              <a:spcBef>
                <a:spcPts val="0"/>
              </a:spcBef>
              <a:buNone/>
            </a:pPr>
            <a:r>
              <a:rPr lang="en" sz="2400"/>
              <a:t>Fall 2014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3003475" y="3591200"/>
            <a:ext cx="3962399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Larry Ge</a:t>
            </a:r>
          </a:p>
          <a:p>
            <a:pPr>
              <a:spcBef>
                <a:spcPts val="0"/>
              </a:spcBef>
              <a:buNone/>
            </a:pPr>
            <a:r>
              <a:rPr lang="en" sz="1800"/>
              <a:t>Surya Kumar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Your Turn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294625" y="1473075"/>
            <a:ext cx="2160600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Questions?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294625" y="2455100"/>
            <a:ext cx="2565599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Suggestions?</a:t>
            </a:r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4275" y="1328950"/>
            <a:ext cx="3554850" cy="338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/>
          <p:nvPr/>
        </p:nvSpPr>
        <p:spPr>
          <a:xfrm>
            <a:off x="294625" y="3437125"/>
            <a:ext cx="3203999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Net ID’s: llg45 and </a:t>
            </a:r>
            <a:r>
              <a:rPr lang="en" sz="3000">
                <a:solidFill>
                  <a:schemeClr val="dk1"/>
                </a:solidFill>
              </a:rPr>
              <a:t>sk837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Works Cited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>
                <a:solidFill>
                  <a:srgbClr val="6D9EEB"/>
                </a:solidFill>
              </a:rPr>
              <a:t>Sedimentation Lecture Notes, CEE 4540, Sustainable Municipal Drinking Water Treatment, Professor Monroe Weber-Shirk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  <a:hlinkClick r:id="rId3"/>
              </a:rPr>
              <a:t>http://www.hawkmeasure.com/productdetail.asp?id=36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  <a:hlinkClick r:id="rId4"/>
              </a:rPr>
              <a:t>http://www.soundmetrics.com/</a:t>
            </a:r>
            <a:r>
              <a:rPr lang="en" sz="1800" u="sng">
                <a:solidFill>
                  <a:srgbClr val="6D9EEB"/>
                </a:solidFill>
              </a:rPr>
              <a:t>Products/ARIS-Sonars</a:t>
            </a:r>
          </a:p>
          <a:p>
            <a:pPr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</a:rPr>
              <a:t>http://4-deep.com/submersible-microscope/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/>
              <a:t>Sedimentation Tank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162" y="2088800"/>
            <a:ext cx="7033674" cy="28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551050" y="1249825"/>
            <a:ext cx="7814699" cy="61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/>
              <a:t>Our knowledge of Sedimentation Tank behavior (floc/floc blanket behavior, sludge accumulation) is </a:t>
            </a:r>
            <a:r>
              <a:rPr lang="en" sz="1800" b="1"/>
              <a:t>theoretical and limited</a:t>
            </a:r>
            <a:r>
              <a:rPr lang="en" sz="1800"/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Sedimentation Tank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5342650" y="2550425"/>
            <a:ext cx="3251999" cy="29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3000"/>
              <a:t>The way we want it to operate:</a:t>
            </a:r>
          </a:p>
          <a:p>
            <a:pPr algn="ctr">
              <a:spcBef>
                <a:spcPts val="0"/>
              </a:spcBef>
              <a:buNone/>
            </a:pPr>
            <a:r>
              <a:rPr lang="en" sz="3000"/>
              <a:t>“</a:t>
            </a:r>
            <a:r>
              <a:rPr lang="en" sz="3000">
                <a:solidFill>
                  <a:srgbClr val="3C78D8"/>
                </a:solidFill>
              </a:rPr>
              <a:t>Sediment-less Sedimentation Tank”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206000" y="1930075"/>
            <a:ext cx="2627099" cy="29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/>
              <a:t>The way it might currently be operating</a:t>
            </a:r>
          </a:p>
        </p:txBody>
      </p:sp>
      <p:sp>
        <p:nvSpPr>
          <p:cNvPr id="110" name="Shape 110"/>
          <p:cNvSpPr/>
          <p:nvPr/>
        </p:nvSpPr>
        <p:spPr>
          <a:xfrm>
            <a:off x="3467212" y="2550425"/>
            <a:ext cx="1614600" cy="4742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>
              <a:solidFill>
                <a:srgbClr val="0000FF"/>
              </a:solidFill>
            </a:endParaRPr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000" y="2987800"/>
            <a:ext cx="3000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So...the Goals!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4729125" y="3350250"/>
            <a:ext cx="4109399" cy="168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Find a way to detect sludge accumulation in the sedimentation tank.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4729125" y="1276675"/>
            <a:ext cx="4109399" cy="161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Understand the behavior of flocs in the sedimentation tank.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1450" y="1334250"/>
            <a:ext cx="2716331" cy="36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Potential Solutions Found</a:t>
            </a:r>
          </a:p>
        </p:txBody>
      </p:sp>
      <p:graphicFrame>
        <p:nvGraphicFramePr>
          <p:cNvPr id="125" name="Shape 125"/>
          <p:cNvGraphicFramePr/>
          <p:nvPr/>
        </p:nvGraphicFramePr>
        <p:xfrm>
          <a:off x="424612" y="1396550"/>
          <a:ext cx="8294775" cy="3339900"/>
        </p:xfrm>
        <a:graphic>
          <a:graphicData uri="http://schemas.openxmlformats.org/drawingml/2006/table">
            <a:tbl>
              <a:tblPr>
                <a:noFill/>
                <a:tableStyleId>{404F2DDB-5C4A-47DF-8A84-BA19EBBBE6F9}</a:tableStyleId>
              </a:tblPr>
              <a:tblGrid>
                <a:gridCol w="2764925"/>
                <a:gridCol w="2764925"/>
                <a:gridCol w="2764925"/>
              </a:tblGrid>
              <a:tr h="166995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166995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3550" y="1457925"/>
            <a:ext cx="1304475" cy="160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637137" y="3388075"/>
            <a:ext cx="2397299" cy="10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Sonar Systems (Industry tools, fishfinders)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8" name="Shape 128"/>
          <p:cNvSpPr txBox="1"/>
          <p:nvPr/>
        </p:nvSpPr>
        <p:spPr>
          <a:xfrm>
            <a:off x="6109600" y="3130275"/>
            <a:ext cx="2397299" cy="149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Other (Physical Sampling)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 txBox="1"/>
          <p:nvPr/>
        </p:nvSpPr>
        <p:spPr>
          <a:xfrm>
            <a:off x="3373350" y="3130275"/>
            <a:ext cx="2397299" cy="10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Underwater Video Cameras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5975" y="1457925"/>
            <a:ext cx="1532100" cy="15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2200" y="1457925"/>
            <a:ext cx="1532099" cy="153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Sonar Solutions</a:t>
            </a:r>
          </a:p>
        </p:txBody>
      </p:sp>
      <p:grpSp>
        <p:nvGrpSpPr>
          <p:cNvPr id="137" name="Shape 137"/>
          <p:cNvGrpSpPr/>
          <p:nvPr/>
        </p:nvGrpSpPr>
        <p:grpSpPr>
          <a:xfrm>
            <a:off x="988687" y="1583575"/>
            <a:ext cx="2479800" cy="2939025"/>
            <a:chOff x="583612" y="1583575"/>
            <a:chExt cx="2479800" cy="2939025"/>
          </a:xfrm>
        </p:grpSpPr>
        <p:pic>
          <p:nvPicPr>
            <p:cNvPr id="138" name="Shape 1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71287" y="2918725"/>
              <a:ext cx="1304475" cy="1603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Shape 139"/>
            <p:cNvSpPr txBox="1"/>
            <p:nvPr/>
          </p:nvSpPr>
          <p:spPr>
            <a:xfrm>
              <a:off x="583612" y="1583575"/>
              <a:ext cx="2479800" cy="112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3000">
                  <a:solidFill>
                    <a:schemeClr val="dk1"/>
                  </a:solidFill>
                </a:rPr>
                <a:t>Sultan Sonar System</a:t>
              </a:r>
            </a:p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40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625" y="2890950"/>
            <a:ext cx="2990175" cy="171437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5998610" y="1643900"/>
            <a:ext cx="2272199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/>
              <a:t>Fishfinders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Underwater Video Cameras</a:t>
            </a: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950" y="1399675"/>
            <a:ext cx="3235125" cy="323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4535925" y="2255475"/>
            <a:ext cx="3828600" cy="73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/>
              <a:t>Feasibility? Cost?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Future Work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2536" y="2183062"/>
            <a:ext cx="1710325" cy="17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4098175" y="2483775"/>
            <a:ext cx="1325700" cy="3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271475"/>
            <a:ext cx="4406949" cy="136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7425" y="1372000"/>
            <a:ext cx="1532099" cy="153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/>
              <a:t>Advice for Future Team Members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136999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/>
              <a:t>When in doubt, ask for help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/>
              <a:t>Vendors and AguaClara have mutually beneficial relationship</a:t>
            </a:r>
          </a:p>
        </p:txBody>
      </p:sp>
      <p:pic>
        <p:nvPicPr>
          <p:cNvPr id="164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250" y="1839350"/>
            <a:ext cx="3614524" cy="240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Macintosh PowerPoint</Application>
  <PresentationFormat>On-screen Show (16:9)</PresentationFormat>
  <Paragraphs>36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AguaClara</vt:lpstr>
      <vt:lpstr>Floc Probe: Final Presentation Fall 2014</vt:lpstr>
      <vt:lpstr>Sedimentation Tank</vt:lpstr>
      <vt:lpstr>Sedimentation Tank</vt:lpstr>
      <vt:lpstr>So...the Goals!</vt:lpstr>
      <vt:lpstr>Potential Solutions Found</vt:lpstr>
      <vt:lpstr>Sonar Solutions</vt:lpstr>
      <vt:lpstr>Underwater Video Cameras</vt:lpstr>
      <vt:lpstr>Future Work</vt:lpstr>
      <vt:lpstr>Advice for Future Team Members</vt:lpstr>
      <vt:lpstr>Your Turn</vt:lpstr>
      <vt:lpstr>Works Cited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 Probe: Final Presentation Fall 2014</dc:title>
  <cp:lastModifiedBy>Surya Kumar</cp:lastModifiedBy>
  <cp:revision>1</cp:revision>
  <dcterms:modified xsi:type="dcterms:W3CDTF">2014-12-14T19:08:21Z</dcterms:modified>
</cp:coreProperties>
</file>