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0" r:id="rId1"/>
  </p:sldMasterIdLst>
  <p:notesMasterIdLst>
    <p:notesMasterId r:id="rId27"/>
  </p:notesMasterIdLst>
  <p:sldIdLst>
    <p:sldId id="281" r:id="rId2"/>
    <p:sldId id="287" r:id="rId3"/>
    <p:sldId id="265" r:id="rId4"/>
    <p:sldId id="274" r:id="rId5"/>
    <p:sldId id="262" r:id="rId6"/>
    <p:sldId id="278" r:id="rId7"/>
    <p:sldId id="263" r:id="rId8"/>
    <p:sldId id="264" r:id="rId9"/>
    <p:sldId id="267" r:id="rId10"/>
    <p:sldId id="268" r:id="rId11"/>
    <p:sldId id="269" r:id="rId12"/>
    <p:sldId id="271" r:id="rId13"/>
    <p:sldId id="279" r:id="rId14"/>
    <p:sldId id="280" r:id="rId15"/>
    <p:sldId id="272" r:id="rId16"/>
    <p:sldId id="273" r:id="rId17"/>
    <p:sldId id="261" r:id="rId18"/>
    <p:sldId id="260" r:id="rId19"/>
    <p:sldId id="284" r:id="rId20"/>
    <p:sldId id="275" r:id="rId21"/>
    <p:sldId id="277" r:id="rId22"/>
    <p:sldId id="286" r:id="rId23"/>
    <p:sldId id="276" r:id="rId24"/>
    <p:sldId id="285" r:id="rId25"/>
    <p:sldId id="283" r:id="rId2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99FF"/>
    <a:srgbClr val="DBD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>
        <p:scale>
          <a:sx n="81" d="100"/>
          <a:sy n="81" d="100"/>
        </p:scale>
        <p:origin x="-174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5D77BE-E694-4292-A075-5DD0C2C38462}" type="datetimeFigureOut">
              <a:rPr lang="en-US" smtClean="0"/>
              <a:t>9/29/2014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5069FD-0045-473D-BD26-3AA3D1BEE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533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F8689-32EA-4046-8A3B-9CB47C78D4CF}" type="datetimeFigureOut">
              <a:rPr lang="es-MX" smtClean="0"/>
              <a:t>29/09/2014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0057-5834-431C-84F7-31C291A070CA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76491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F8689-32EA-4046-8A3B-9CB47C78D4CF}" type="datetimeFigureOut">
              <a:rPr lang="es-MX" smtClean="0"/>
              <a:t>29/09/2014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0057-5834-431C-84F7-31C291A070CA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33552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F8689-32EA-4046-8A3B-9CB47C78D4CF}" type="datetimeFigureOut">
              <a:rPr lang="es-MX" smtClean="0"/>
              <a:t>29/09/2014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0057-5834-431C-84F7-31C291A070CA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64178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F8689-32EA-4046-8A3B-9CB47C78D4CF}" type="datetimeFigureOut">
              <a:rPr lang="es-MX" smtClean="0"/>
              <a:t>29/09/2014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0057-5834-431C-84F7-31C291A070CA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115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F8689-32EA-4046-8A3B-9CB47C78D4CF}" type="datetimeFigureOut">
              <a:rPr lang="es-MX" smtClean="0"/>
              <a:t>29/09/2014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0057-5834-431C-84F7-31C291A070CA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65070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F8689-32EA-4046-8A3B-9CB47C78D4CF}" type="datetimeFigureOut">
              <a:rPr lang="es-MX" smtClean="0"/>
              <a:t>29/09/2014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0057-5834-431C-84F7-31C291A070CA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29022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F8689-32EA-4046-8A3B-9CB47C78D4CF}" type="datetimeFigureOut">
              <a:rPr lang="es-MX" smtClean="0"/>
              <a:t>29/09/2014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0057-5834-431C-84F7-31C291A070CA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16740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F8689-32EA-4046-8A3B-9CB47C78D4CF}" type="datetimeFigureOut">
              <a:rPr lang="es-MX" smtClean="0"/>
              <a:t>29/09/2014</a:t>
            </a:fld>
            <a:endParaRPr lang="es-MX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0057-5834-431C-84F7-31C291A070CA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7278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F8689-32EA-4046-8A3B-9CB47C78D4CF}" type="datetimeFigureOut">
              <a:rPr lang="es-MX" smtClean="0"/>
              <a:t>29/09/2014</a:t>
            </a:fld>
            <a:endParaRPr lang="es-MX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0057-5834-431C-84F7-31C291A070CA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86220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F8689-32EA-4046-8A3B-9CB47C78D4CF}" type="datetimeFigureOut">
              <a:rPr lang="es-MX" smtClean="0"/>
              <a:t>29/09/2014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0057-5834-431C-84F7-31C291A070CA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2035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F8689-32EA-4046-8A3B-9CB47C78D4CF}" type="datetimeFigureOut">
              <a:rPr lang="es-MX" smtClean="0"/>
              <a:t>29/09/2014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0057-5834-431C-84F7-31C291A070CA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89244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F8689-32EA-4046-8A3B-9CB47C78D4CF}" type="datetimeFigureOut">
              <a:rPr lang="es-MX" smtClean="0"/>
              <a:t>29/09/2014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60057-5834-431C-84F7-31C291A070CA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72679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2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3.png"/><Relationship Id="rId10" Type="http://schemas.openxmlformats.org/officeDocument/2006/relationships/image" Target="../media/image19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lh5.googleusercontent.com/-Il0DZA13K-A/U4UEtboq_-I/AAAAAAAAuXs/thr6vRXkhtU/w904-h569-no/IMG_4858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73" y="-8022"/>
            <a:ext cx="10908406" cy="686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10623" y="7730"/>
            <a:ext cx="8037491" cy="1325563"/>
          </a:xfrm>
          <a:solidFill>
            <a:srgbClr val="DBDBDB">
              <a:alpha val="72157"/>
            </a:srgbClr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>
                <a:solidFill>
                  <a:schemeClr val="accent1">
                    <a:lumMod val="75000"/>
                  </a:schemeClr>
                </a:solidFill>
              </a:rPr>
              <a:t>AguaClara</a:t>
            </a:r>
            <a:r>
              <a:rPr lang="en-US" sz="5400" b="1" dirty="0">
                <a:solidFill>
                  <a:schemeClr val="accent1">
                    <a:lumMod val="75000"/>
                  </a:schemeClr>
                </a:solidFill>
              </a:rPr>
              <a:t> on the ground:</a:t>
            </a:r>
            <a:br>
              <a:rPr lang="en-US" sz="5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5400" b="1" dirty="0">
                <a:solidFill>
                  <a:schemeClr val="accent1">
                    <a:lumMod val="75000"/>
                  </a:schemeClr>
                </a:solidFill>
              </a:rPr>
              <a:t>Honduras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6435" y="4000170"/>
            <a:ext cx="2009104" cy="2857830"/>
          </a:xfrm>
          <a:prstGeom prst="rect">
            <a:avLst/>
          </a:prstGeom>
        </p:spPr>
      </p:pic>
      <p:pic>
        <p:nvPicPr>
          <p:cNvPr id="8" name="Picture 8" descr="AguaClara Logo Large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28573" y="5865373"/>
            <a:ext cx="3831031" cy="99988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13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1411" y="30418"/>
            <a:ext cx="10515600" cy="1325563"/>
          </a:xfrm>
        </p:spPr>
        <p:txBody>
          <a:bodyPr/>
          <a:lstStyle/>
          <a:p>
            <a:r>
              <a:rPr lang="es-MX" dirty="0" err="1" smtClean="0"/>
              <a:t>Survey</a:t>
            </a:r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30833" t="38352" r="31131" b="31724"/>
          <a:stretch/>
        </p:blipFill>
        <p:spPr>
          <a:xfrm>
            <a:off x="4028682" y="1218816"/>
            <a:ext cx="4157557" cy="183897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30620" t="38731" r="37329" b="35511"/>
          <a:stretch/>
        </p:blipFill>
        <p:spPr>
          <a:xfrm>
            <a:off x="4828614" y="3165309"/>
            <a:ext cx="6388397" cy="288645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38683" t="34639" r="28356" b="16241"/>
          <a:stretch/>
        </p:blipFill>
        <p:spPr>
          <a:xfrm>
            <a:off x="799637" y="992416"/>
            <a:ext cx="2973873" cy="24916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5"/>
          <a:srcRect l="43434" t="39921" r="33799" b="26628"/>
          <a:stretch/>
        </p:blipFill>
        <p:spPr>
          <a:xfrm>
            <a:off x="701411" y="3785905"/>
            <a:ext cx="3072099" cy="2537820"/>
          </a:xfrm>
          <a:prstGeom prst="rect">
            <a:avLst/>
          </a:prstGeom>
        </p:spPr>
      </p:pic>
      <p:cxnSp>
        <p:nvCxnSpPr>
          <p:cNvPr id="6" name="Conector recto 5"/>
          <p:cNvCxnSpPr/>
          <p:nvPr/>
        </p:nvCxnSpPr>
        <p:spPr>
          <a:xfrm>
            <a:off x="544461" y="4095482"/>
            <a:ext cx="3484223" cy="386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/>
          <p:cNvCxnSpPr/>
          <p:nvPr/>
        </p:nvCxnSpPr>
        <p:spPr>
          <a:xfrm>
            <a:off x="544459" y="4569899"/>
            <a:ext cx="3484223" cy="386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/>
        </p:nvCxnSpPr>
        <p:spPr>
          <a:xfrm>
            <a:off x="544460" y="5064716"/>
            <a:ext cx="3484223" cy="386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>
            <a:off x="544460" y="5391955"/>
            <a:ext cx="3484223" cy="386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>
            <a:off x="544461" y="5838522"/>
            <a:ext cx="3484223" cy="386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>
            <a:off x="1326524" y="3644721"/>
            <a:ext cx="38637" cy="27433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/>
          <p:cNvCxnSpPr/>
          <p:nvPr/>
        </p:nvCxnSpPr>
        <p:spPr>
          <a:xfrm flipH="1">
            <a:off x="1800895" y="3644721"/>
            <a:ext cx="38637" cy="27433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 flipH="1">
            <a:off x="3430834" y="3644721"/>
            <a:ext cx="38637" cy="27433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/>
          <p:cNvCxnSpPr/>
          <p:nvPr/>
        </p:nvCxnSpPr>
        <p:spPr>
          <a:xfrm flipH="1">
            <a:off x="2839498" y="3644721"/>
            <a:ext cx="38637" cy="27433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n 23"/>
          <p:cNvPicPr>
            <a:picLocks noChangeAspect="1"/>
          </p:cNvPicPr>
          <p:nvPr/>
        </p:nvPicPr>
        <p:blipFill rotWithShape="1">
          <a:blip r:embed="rId5"/>
          <a:srcRect l="43434" t="39921" r="33799" b="26628"/>
          <a:stretch/>
        </p:blipFill>
        <p:spPr>
          <a:xfrm rot="7828568">
            <a:off x="2769416" y="1932029"/>
            <a:ext cx="574912" cy="474927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6"/>
          <a:srcRect l="38080" t="41762" r="39352" b="39299"/>
          <a:stretch/>
        </p:blipFill>
        <p:spPr>
          <a:xfrm>
            <a:off x="8416693" y="1542244"/>
            <a:ext cx="3440049" cy="162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84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Drawings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4033" t="26541" r="17863" b="8912"/>
          <a:stretch/>
        </p:blipFill>
        <p:spPr>
          <a:xfrm>
            <a:off x="593501" y="1729325"/>
            <a:ext cx="6079426" cy="379710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23242" t="24075" r="16378" b="15538"/>
          <a:stretch/>
        </p:blipFill>
        <p:spPr>
          <a:xfrm>
            <a:off x="6825208" y="240254"/>
            <a:ext cx="5126976" cy="288287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/>
          <a:srcRect l="28784" t="18090" r="39343" b="30854"/>
          <a:stretch/>
        </p:blipFill>
        <p:spPr>
          <a:xfrm>
            <a:off x="7315198" y="3123127"/>
            <a:ext cx="4146997" cy="373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6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Marcador de contenido 5"/>
          <p:cNvPicPr>
            <a:picLocks noChangeAspect="1"/>
          </p:cNvPicPr>
          <p:nvPr/>
        </p:nvPicPr>
        <p:blipFill rotWithShape="1">
          <a:blip r:embed="rId2"/>
          <a:srcRect l="32955" t="34820" r="28255" b="12999"/>
          <a:stretch/>
        </p:blipFill>
        <p:spPr>
          <a:xfrm>
            <a:off x="1752599" y="325656"/>
            <a:ext cx="8315779" cy="628956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8953500" y="5638800"/>
            <a:ext cx="186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Stone and Concrete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6" name="Conector recto de flecha 5"/>
          <p:cNvCxnSpPr/>
          <p:nvPr/>
        </p:nvCxnSpPr>
        <p:spPr>
          <a:xfrm flipH="1" flipV="1">
            <a:off x="7848600" y="5372100"/>
            <a:ext cx="1123950" cy="3810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/>
          <p:cNvSpPr txBox="1"/>
          <p:nvPr/>
        </p:nvSpPr>
        <p:spPr>
          <a:xfrm>
            <a:off x="2319111" y="4733835"/>
            <a:ext cx="1866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Brick walls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8" name="Conector recto de flecha 7"/>
          <p:cNvCxnSpPr/>
          <p:nvPr/>
        </p:nvCxnSpPr>
        <p:spPr>
          <a:xfrm flipV="1">
            <a:off x="3833132" y="4911860"/>
            <a:ext cx="1119415" cy="10561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/>
          <p:cNvSpPr txBox="1"/>
          <p:nvPr/>
        </p:nvSpPr>
        <p:spPr>
          <a:xfrm>
            <a:off x="3267982" y="5768548"/>
            <a:ext cx="186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Concrete Slab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1" name="Conector recto de flecha 10"/>
          <p:cNvCxnSpPr/>
          <p:nvPr/>
        </p:nvCxnSpPr>
        <p:spPr>
          <a:xfrm flipV="1">
            <a:off x="4533900" y="5195500"/>
            <a:ext cx="742950" cy="57304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8172450" y="1609229"/>
            <a:ext cx="1866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Aluzinc</a:t>
            </a:r>
            <a:r>
              <a:rPr lang="en-US" sz="2400" b="1" dirty="0" smtClean="0">
                <a:solidFill>
                  <a:srgbClr val="FF0000"/>
                </a:solidFill>
              </a:rPr>
              <a:t> Roof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4" name="Conector recto de flecha 13"/>
          <p:cNvCxnSpPr/>
          <p:nvPr/>
        </p:nvCxnSpPr>
        <p:spPr>
          <a:xfrm flipH="1">
            <a:off x="7429500" y="1989614"/>
            <a:ext cx="742950" cy="58213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9773105" y="2820169"/>
            <a:ext cx="1866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Joist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9" name="Conector recto de flecha 18"/>
          <p:cNvCxnSpPr/>
          <p:nvPr/>
        </p:nvCxnSpPr>
        <p:spPr>
          <a:xfrm flipH="1" flipV="1">
            <a:off x="7848600" y="3051001"/>
            <a:ext cx="1720623" cy="1191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/>
          <p:cNvSpPr txBox="1"/>
          <p:nvPr/>
        </p:nvSpPr>
        <p:spPr>
          <a:xfrm>
            <a:off x="819149" y="4272170"/>
            <a:ext cx="186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Concrete Piers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25" name="Conector recto de flecha 24"/>
          <p:cNvCxnSpPr/>
          <p:nvPr/>
        </p:nvCxnSpPr>
        <p:spPr>
          <a:xfrm flipV="1">
            <a:off x="2333170" y="4450195"/>
            <a:ext cx="1119415" cy="10561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705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0" grpId="0"/>
      <p:bldP spid="13" grpId="0"/>
      <p:bldP spid="18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8588" t="14040" r="12419" b="7263"/>
          <a:stretch/>
        </p:blipFill>
        <p:spPr>
          <a:xfrm>
            <a:off x="1361402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55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8825946" y="2135288"/>
            <a:ext cx="2870048" cy="4328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ángulo 2"/>
          <p:cNvSpPr/>
          <p:nvPr/>
        </p:nvSpPr>
        <p:spPr>
          <a:xfrm>
            <a:off x="3810142" y="2132898"/>
            <a:ext cx="4816699" cy="36524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ángulo 1"/>
          <p:cNvSpPr/>
          <p:nvPr/>
        </p:nvSpPr>
        <p:spPr>
          <a:xfrm>
            <a:off x="509882" y="2143024"/>
            <a:ext cx="3101156" cy="39100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Document</a:t>
            </a:r>
            <a:endParaRPr lang="en-US" dirty="0"/>
          </a:p>
        </p:txBody>
      </p:sp>
      <p:sp>
        <p:nvSpPr>
          <p:cNvPr id="10" name="Marcador de contenido 9"/>
          <p:cNvSpPr>
            <a:spLocks noGrp="1"/>
          </p:cNvSpPr>
          <p:nvPr>
            <p:ph idx="1"/>
          </p:nvPr>
        </p:nvSpPr>
        <p:spPr>
          <a:xfrm>
            <a:off x="509881" y="1575698"/>
            <a:ext cx="12484901" cy="4351338"/>
          </a:xfrm>
        </p:spPr>
        <p:txBody>
          <a:bodyPr numCol="3"/>
          <a:lstStyle/>
          <a:p>
            <a:pPr marL="0" indent="0">
              <a:buNone/>
            </a:pPr>
            <a:r>
              <a:rPr lang="en-US" dirty="0" smtClean="0"/>
              <a:t>Technical Report: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Set of Drawings: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Budget: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36530" t="22396" r="38140" b="16927"/>
          <a:stretch/>
        </p:blipFill>
        <p:spPr>
          <a:xfrm>
            <a:off x="698385" y="2258014"/>
            <a:ext cx="2724149" cy="366894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30673" t="16927" r="12665" b="8854"/>
          <a:stretch/>
        </p:blipFill>
        <p:spPr>
          <a:xfrm>
            <a:off x="3993312" y="2318505"/>
            <a:ext cx="4450357" cy="327739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/>
          <a:srcRect l="56289" t="24218" r="23951" b="19585"/>
          <a:stretch/>
        </p:blipFill>
        <p:spPr>
          <a:xfrm>
            <a:off x="8975509" y="2249500"/>
            <a:ext cx="2570921" cy="411086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698385" y="6246254"/>
            <a:ext cx="7235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With this document it´s easier for the community to solicit funds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83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Moroceli</a:t>
            </a:r>
            <a:r>
              <a:rPr lang="es-MX" dirty="0" smtClean="0"/>
              <a:t> </a:t>
            </a:r>
            <a:r>
              <a:rPr lang="es-MX" dirty="0" err="1" smtClean="0"/>
              <a:t>Plant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 smtClean="0"/>
              <a:t>First</a:t>
            </a:r>
            <a:r>
              <a:rPr lang="es-MX" dirty="0" smtClean="0"/>
              <a:t> </a:t>
            </a:r>
            <a:r>
              <a:rPr lang="es-MX" dirty="0" err="1" smtClean="0"/>
              <a:t>visit</a:t>
            </a:r>
            <a:r>
              <a:rPr lang="es-MX" dirty="0" smtClean="0"/>
              <a:t> to </a:t>
            </a:r>
            <a:r>
              <a:rPr lang="es-MX" dirty="0" err="1" smtClean="0"/>
              <a:t>Moroceli</a:t>
            </a:r>
            <a:r>
              <a:rPr lang="es-MX" dirty="0" smtClean="0"/>
              <a:t>: 2007</a:t>
            </a:r>
          </a:p>
          <a:p>
            <a:r>
              <a:rPr lang="es-MX" dirty="0" err="1" smtClean="0"/>
              <a:t>Water</a:t>
            </a:r>
            <a:r>
              <a:rPr lang="es-MX" dirty="0" smtClean="0"/>
              <a:t> </a:t>
            </a:r>
            <a:r>
              <a:rPr lang="es-MX" dirty="0" err="1" smtClean="0"/>
              <a:t>system</a:t>
            </a:r>
            <a:r>
              <a:rPr lang="es-MX" dirty="0" smtClean="0"/>
              <a:t> </a:t>
            </a:r>
            <a:r>
              <a:rPr lang="es-MX" dirty="0" err="1" smtClean="0"/>
              <a:t>upgrades</a:t>
            </a:r>
            <a:r>
              <a:rPr lang="es-MX" dirty="0" smtClean="0"/>
              <a:t> </a:t>
            </a:r>
            <a:r>
              <a:rPr lang="es-MX" dirty="0" err="1" smtClean="0"/>
              <a:t>needed</a:t>
            </a:r>
            <a:endParaRPr lang="es-MX" dirty="0" smtClean="0"/>
          </a:p>
          <a:p>
            <a:endParaRPr lang="es-MX" dirty="0"/>
          </a:p>
          <a:p>
            <a:endParaRPr lang="en-US" dirty="0"/>
          </a:p>
        </p:txBody>
      </p:sp>
      <p:pic>
        <p:nvPicPr>
          <p:cNvPr id="1026" name="Picture 2" descr="https://lh5.googleusercontent.com/-L7-7N8q9wEc/RthdDh4Cc7I/AAAAAAAAHWs/ODXR0WVEVTg/w480-h360-no/DSC011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862" y="2912882"/>
            <a:ext cx="3385955" cy="253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lh6.googleusercontent.com/-TkIIF2In0pM/Rs64qR4CbaI/AAAAAAAAHCM/ghBnaY-VF4g/w480-h360-no/DSC011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587" y="2912882"/>
            <a:ext cx="3385954" cy="253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lh4.googleusercontent.com/-P53utubsjgg/RthdVh4CdII/AAAAAAAAHZI/WsDjkEuf9xw/w705-h529-no/DSC0115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558" y="2912882"/>
            <a:ext cx="3437288" cy="257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8796271" y="2073499"/>
            <a:ext cx="2356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There was no water in the tank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25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43890" y="382319"/>
            <a:ext cx="9130048" cy="1121171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/>
            </a:r>
            <a:br>
              <a:rPr lang="es-MX" dirty="0" smtClean="0"/>
            </a:br>
            <a:r>
              <a:rPr lang="es-MX" sz="4000" dirty="0" smtClean="0"/>
              <a:t>2014 Project</a:t>
            </a:r>
            <a:r>
              <a:rPr lang="es-MX" sz="4000" dirty="0"/>
              <a:t>: </a:t>
            </a:r>
            <a:r>
              <a:rPr lang="es-MX" sz="4000" dirty="0" err="1"/>
              <a:t>Improvements</a:t>
            </a:r>
            <a:r>
              <a:rPr lang="es-MX" sz="4000" dirty="0"/>
              <a:t> in </a:t>
            </a:r>
            <a:r>
              <a:rPr lang="es-MX" sz="4000" dirty="0" err="1"/>
              <a:t>water</a:t>
            </a:r>
            <a:r>
              <a:rPr lang="es-MX" sz="4000" dirty="0"/>
              <a:t> and </a:t>
            </a:r>
            <a:r>
              <a:rPr lang="es-MX" sz="4000" dirty="0" err="1"/>
              <a:t>sanitation</a:t>
            </a:r>
            <a:r>
              <a:rPr lang="es-MX" sz="4000" dirty="0"/>
              <a:t> </a:t>
            </a:r>
            <a:r>
              <a:rPr lang="es-MX" sz="4000" dirty="0" err="1"/>
              <a:t>systems</a:t>
            </a:r>
            <a:r>
              <a:rPr lang="es-MX" sz="4000" dirty="0"/>
              <a:t> </a:t>
            </a:r>
            <a:r>
              <a:rPr lang="es-MX" sz="4000" dirty="0" err="1"/>
              <a:t>for</a:t>
            </a:r>
            <a:r>
              <a:rPr lang="es-MX" sz="4000" dirty="0"/>
              <a:t> </a:t>
            </a:r>
            <a:r>
              <a:rPr lang="es-MX" sz="4000" dirty="0" err="1"/>
              <a:t>the</a:t>
            </a:r>
            <a:r>
              <a:rPr lang="es-MX" sz="4000" dirty="0"/>
              <a:t> </a:t>
            </a:r>
            <a:r>
              <a:rPr lang="es-MX" sz="4000" dirty="0" err="1"/>
              <a:t>Municipality</a:t>
            </a:r>
            <a:r>
              <a:rPr lang="es-MX" sz="4000" dirty="0"/>
              <a:t> of </a:t>
            </a:r>
            <a:r>
              <a:rPr lang="es-MX" sz="4000" dirty="0" err="1"/>
              <a:t>Moroceli</a:t>
            </a:r>
            <a:r>
              <a:rPr lang="es-MX" dirty="0"/>
              <a:t/>
            </a:r>
            <a:br>
              <a:rPr lang="es-MX" dirty="0"/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94639" y="2147597"/>
            <a:ext cx="10379299" cy="2785012"/>
          </a:xfrm>
        </p:spPr>
        <p:txBody>
          <a:bodyPr numCol="1">
            <a:noAutofit/>
          </a:bodyPr>
          <a:lstStyle/>
          <a:p>
            <a:r>
              <a:rPr lang="es-MX" sz="2400" dirty="0" err="1" smtClean="0"/>
              <a:t>Funds</a:t>
            </a:r>
            <a:r>
              <a:rPr lang="es-MX" sz="2400" dirty="0"/>
              <a:t>: 	</a:t>
            </a:r>
            <a:r>
              <a:rPr lang="es-MX" sz="2400" dirty="0" err="1"/>
              <a:t>Swiss</a:t>
            </a:r>
            <a:r>
              <a:rPr lang="es-MX" sz="2400" dirty="0"/>
              <a:t> </a:t>
            </a:r>
            <a:r>
              <a:rPr lang="es-MX" sz="2400" dirty="0" err="1"/>
              <a:t>Cooperation</a:t>
            </a:r>
            <a:r>
              <a:rPr lang="es-MX" sz="2400" dirty="0"/>
              <a:t> </a:t>
            </a:r>
            <a:r>
              <a:rPr lang="es-MX" sz="2400" dirty="0" smtClean="0"/>
              <a:t>80</a:t>
            </a:r>
            <a:r>
              <a:rPr lang="es-MX" sz="2400" dirty="0"/>
              <a:t>%</a:t>
            </a:r>
            <a:endParaRPr lang="en-US" sz="2400" dirty="0"/>
          </a:p>
          <a:p>
            <a:pPr marL="0" indent="0">
              <a:buNone/>
            </a:pPr>
            <a:r>
              <a:rPr lang="es-MX" sz="2400" dirty="0"/>
              <a:t>	</a:t>
            </a:r>
            <a:r>
              <a:rPr lang="es-MX" sz="2400" dirty="0" smtClean="0"/>
              <a:t>	</a:t>
            </a:r>
            <a:r>
              <a:rPr lang="es-MX" sz="2400" dirty="0" err="1" smtClean="0"/>
              <a:t>Municipality</a:t>
            </a:r>
            <a:r>
              <a:rPr lang="es-MX" sz="2400" dirty="0" smtClean="0"/>
              <a:t> </a:t>
            </a:r>
            <a:r>
              <a:rPr lang="es-MX" sz="2400" dirty="0"/>
              <a:t>20</a:t>
            </a:r>
            <a:r>
              <a:rPr lang="es-MX" sz="2400" dirty="0" smtClean="0"/>
              <a:t>%</a:t>
            </a:r>
          </a:p>
          <a:p>
            <a:pPr marL="0" indent="0">
              <a:buNone/>
            </a:pPr>
            <a:endParaRPr lang="es-MX" sz="2400" dirty="0" smtClean="0"/>
          </a:p>
          <a:p>
            <a:r>
              <a:rPr lang="es-MX" sz="2400" dirty="0" err="1" smtClean="0"/>
              <a:t>Water</a:t>
            </a:r>
            <a:r>
              <a:rPr lang="es-MX" sz="2400" dirty="0" smtClean="0"/>
              <a:t> </a:t>
            </a:r>
            <a:r>
              <a:rPr lang="es-MX" sz="2400" dirty="0" err="1" smtClean="0"/>
              <a:t>system</a:t>
            </a:r>
            <a:r>
              <a:rPr lang="es-MX" sz="2400" dirty="0" smtClean="0"/>
              <a:t> </a:t>
            </a:r>
            <a:r>
              <a:rPr lang="es-MX" sz="2400" dirty="0" err="1" smtClean="0"/>
              <a:t>upgrades</a:t>
            </a:r>
            <a:endParaRPr lang="es-MX" sz="2400" dirty="0" smtClean="0"/>
          </a:p>
          <a:p>
            <a:r>
              <a:rPr lang="es-MX" sz="2400" dirty="0" err="1" smtClean="0"/>
              <a:t>Water</a:t>
            </a:r>
            <a:r>
              <a:rPr lang="es-MX" sz="2400" dirty="0" smtClean="0"/>
              <a:t> </a:t>
            </a:r>
            <a:r>
              <a:rPr lang="es-MX" sz="2400" dirty="0" err="1" smtClean="0"/>
              <a:t>treatment</a:t>
            </a:r>
            <a:r>
              <a:rPr lang="es-MX" sz="2400" dirty="0" smtClean="0"/>
              <a:t> </a:t>
            </a:r>
            <a:r>
              <a:rPr lang="es-MX" sz="2400" dirty="0" err="1" smtClean="0"/>
              <a:t>plant</a:t>
            </a:r>
            <a:r>
              <a:rPr lang="es-MX" sz="2400" dirty="0" smtClean="0"/>
              <a:t> </a:t>
            </a:r>
            <a:r>
              <a:rPr lang="es-MX" sz="2400" dirty="0" err="1" smtClean="0"/>
              <a:t>AguaClara</a:t>
            </a:r>
            <a:endParaRPr lang="es-MX" sz="2400" dirty="0" smtClean="0"/>
          </a:p>
          <a:p>
            <a:r>
              <a:rPr lang="es-MX" sz="2400" dirty="0" err="1" smtClean="0"/>
              <a:t>Sewage</a:t>
            </a:r>
            <a:r>
              <a:rPr lang="es-MX" sz="2400" dirty="0" smtClean="0"/>
              <a:t> </a:t>
            </a:r>
            <a:r>
              <a:rPr lang="es-MX" sz="2400" dirty="0" err="1" smtClean="0"/>
              <a:t>system</a:t>
            </a:r>
            <a:endParaRPr lang="es-MX" sz="2400" dirty="0" smtClean="0"/>
          </a:p>
          <a:p>
            <a:r>
              <a:rPr lang="es-MX" sz="2400" dirty="0" err="1" smtClean="0"/>
              <a:t>Wastewater</a:t>
            </a:r>
            <a:r>
              <a:rPr lang="es-MX" sz="2400" dirty="0" smtClean="0"/>
              <a:t> </a:t>
            </a:r>
            <a:r>
              <a:rPr lang="es-MX" sz="2400" dirty="0" err="1" smtClean="0"/>
              <a:t>treatment</a:t>
            </a:r>
            <a:r>
              <a:rPr lang="es-MX" sz="2400" dirty="0" smtClean="0"/>
              <a:t> </a:t>
            </a:r>
            <a:r>
              <a:rPr lang="es-MX" sz="2400" dirty="0" err="1" smtClean="0"/>
              <a:t>plant</a:t>
            </a:r>
            <a:endParaRPr lang="es-MX" sz="2400" dirty="0" smtClean="0"/>
          </a:p>
          <a:p>
            <a:r>
              <a:rPr lang="es-MX" sz="2400" dirty="0" err="1" smtClean="0"/>
              <a:t>Sanitation</a:t>
            </a:r>
            <a:r>
              <a:rPr lang="es-MX" sz="2400" dirty="0" smtClean="0"/>
              <a:t> </a:t>
            </a:r>
            <a:r>
              <a:rPr lang="es-MX" sz="2400" dirty="0" err="1" smtClean="0"/>
              <a:t>solutions</a:t>
            </a:r>
            <a:r>
              <a:rPr lang="es-MX" sz="2400" dirty="0" smtClean="0"/>
              <a:t> </a:t>
            </a:r>
            <a:r>
              <a:rPr lang="es-MX" sz="2400" dirty="0" err="1" smtClean="0"/>
              <a:t>for</a:t>
            </a:r>
            <a:r>
              <a:rPr lang="es-MX" sz="2400" dirty="0" smtClean="0"/>
              <a:t> </a:t>
            </a:r>
            <a:r>
              <a:rPr lang="es-MX" sz="2400" dirty="0" err="1" smtClean="0"/>
              <a:t>schools</a:t>
            </a:r>
            <a:endParaRPr lang="es-MX" sz="2400" dirty="0" smtClean="0"/>
          </a:p>
        </p:txBody>
      </p:sp>
      <p:sp>
        <p:nvSpPr>
          <p:cNvPr id="4" name="CuadroTexto 3"/>
          <p:cNvSpPr txBox="1"/>
          <p:nvPr/>
        </p:nvSpPr>
        <p:spPr>
          <a:xfrm>
            <a:off x="5769735" y="2756079"/>
            <a:ext cx="6422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sz="32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14" y="210033"/>
            <a:ext cx="1422611" cy="1428961"/>
          </a:xfrm>
          <a:prstGeom prst="rect">
            <a:avLst/>
          </a:prstGeom>
        </p:spPr>
      </p:pic>
      <p:pic>
        <p:nvPicPr>
          <p:cNvPr id="9" name="Imagen 8" descr="D:\logo final alcaldia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96282" y="69278"/>
            <a:ext cx="1795718" cy="152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7160463" y="1791383"/>
            <a:ext cx="3640807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dirty="0"/>
          </a:p>
          <a:p>
            <a:r>
              <a:rPr lang="es-MX" sz="2400" dirty="0" err="1"/>
              <a:t>Actors</a:t>
            </a:r>
            <a:r>
              <a:rPr lang="es-MX" sz="2400" dirty="0"/>
              <a:t> </a:t>
            </a:r>
            <a:r>
              <a:rPr lang="es-MX" sz="2400" dirty="0" err="1"/>
              <a:t>involved</a:t>
            </a:r>
            <a:r>
              <a:rPr lang="es-MX" sz="2400" dirty="0" smtClean="0"/>
              <a:t>:</a:t>
            </a:r>
          </a:p>
          <a:p>
            <a:endParaRPr lang="es-MX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dirty="0" err="1"/>
              <a:t>Swiss</a:t>
            </a:r>
            <a:r>
              <a:rPr lang="es-MX" sz="2400" dirty="0"/>
              <a:t> </a:t>
            </a:r>
            <a:r>
              <a:rPr lang="es-MX" sz="2400" dirty="0" err="1" smtClean="0"/>
              <a:t>Cooperation</a:t>
            </a:r>
            <a:endParaRPr lang="es-MX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dirty="0" err="1" smtClean="0"/>
              <a:t>Municipality</a:t>
            </a:r>
            <a:endParaRPr lang="es-MX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dirty="0" err="1" smtClean="0"/>
              <a:t>Swiss</a:t>
            </a:r>
            <a:r>
              <a:rPr lang="es-MX" sz="2400" dirty="0" smtClean="0"/>
              <a:t> office in </a:t>
            </a:r>
            <a:r>
              <a:rPr lang="es-MX" sz="2400" dirty="0" err="1" smtClean="0"/>
              <a:t>the</a:t>
            </a:r>
            <a:r>
              <a:rPr lang="es-MX" sz="2400" dirty="0" smtClean="0"/>
              <a:t> </a:t>
            </a:r>
            <a:r>
              <a:rPr lang="es-MX" sz="2400" dirty="0" err="1" smtClean="0"/>
              <a:t>Municipility</a:t>
            </a:r>
            <a:r>
              <a:rPr lang="es-MX" sz="2400" dirty="0" smtClean="0"/>
              <a:t> (UEL)</a:t>
            </a:r>
            <a:endParaRPr lang="es-MX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dirty="0" smtClean="0"/>
              <a:t>Supervisor</a:t>
            </a:r>
            <a:endParaRPr lang="es-MX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dirty="0" err="1"/>
              <a:t>Water</a:t>
            </a:r>
            <a:r>
              <a:rPr lang="es-MX" sz="2400" dirty="0"/>
              <a:t> </a:t>
            </a:r>
            <a:r>
              <a:rPr lang="es-MX" sz="2400" dirty="0" err="1"/>
              <a:t>board</a:t>
            </a:r>
            <a:endParaRPr lang="es-MX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dirty="0"/>
              <a:t>Agua Para El Pueblo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dirty="0" err="1"/>
              <a:t>Other</a:t>
            </a:r>
            <a:r>
              <a:rPr lang="es-MX" sz="2400" dirty="0"/>
              <a:t> constructor</a:t>
            </a:r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90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879"/>
          </a:xfrm>
        </p:spPr>
        <p:txBody>
          <a:bodyPr/>
          <a:lstStyle/>
          <a:p>
            <a:r>
              <a:rPr lang="es-MX" dirty="0" err="1" smtClean="0"/>
              <a:t>Construction</a:t>
            </a:r>
            <a:endParaRPr lang="es-MX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838200" y="1250004"/>
            <a:ext cx="10515600" cy="4351338"/>
          </a:xfrm>
        </p:spPr>
        <p:txBody>
          <a:bodyPr/>
          <a:lstStyle/>
          <a:p>
            <a:r>
              <a:rPr lang="es-MX" dirty="0" smtClean="0"/>
              <a:t>Trace of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plant</a:t>
            </a:r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pPr marL="0" indent="0">
              <a:buNone/>
            </a:pPr>
            <a:endParaRPr lang="es-MX" dirty="0" smtClean="0"/>
          </a:p>
          <a:p>
            <a:pPr marL="0" indent="0">
              <a:buNone/>
            </a:pPr>
            <a:endParaRPr lang="es-MX" dirty="0" smtClean="0"/>
          </a:p>
          <a:p>
            <a:r>
              <a:rPr lang="es-MX" dirty="0" err="1" smtClean="0"/>
              <a:t>Excavation</a:t>
            </a:r>
            <a:endParaRPr lang="en-US" dirty="0"/>
          </a:p>
        </p:txBody>
      </p:sp>
      <p:pic>
        <p:nvPicPr>
          <p:cNvPr id="5" name="Marcador de conteni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642" y="1702490"/>
            <a:ext cx="3544849" cy="189432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68" y="1702489"/>
            <a:ext cx="3005978" cy="1894321"/>
          </a:xfrm>
          <a:prstGeom prst="rect">
            <a:avLst/>
          </a:prstGeom>
        </p:spPr>
      </p:pic>
      <p:pic>
        <p:nvPicPr>
          <p:cNvPr id="9" name="Marcador de contenido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68" y="4299749"/>
            <a:ext cx="3005978" cy="232974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82"/>
          <a:stretch/>
        </p:blipFill>
        <p:spPr>
          <a:xfrm>
            <a:off x="3668643" y="4307009"/>
            <a:ext cx="3544849" cy="232974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3"/>
          <a:stretch/>
        </p:blipFill>
        <p:spPr>
          <a:xfrm>
            <a:off x="7377989" y="4285229"/>
            <a:ext cx="3994056" cy="2329742"/>
          </a:xfrm>
          <a:prstGeom prst="rect">
            <a:avLst/>
          </a:prstGeom>
        </p:spPr>
      </p:pic>
      <p:sp>
        <p:nvSpPr>
          <p:cNvPr id="6" name="AutoShape 2" descr="Mostrando 20140402_1317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3" t="1" r="31925" b="-66"/>
          <a:stretch/>
        </p:blipFill>
        <p:spPr>
          <a:xfrm rot="5400000">
            <a:off x="7739601" y="455074"/>
            <a:ext cx="3270830" cy="3975811"/>
          </a:xfrm>
          <a:prstGeom prst="rect">
            <a:avLst/>
          </a:prstGeom>
        </p:spPr>
      </p:pic>
      <p:cxnSp>
        <p:nvCxnSpPr>
          <p:cNvPr id="12" name="Conector recto de flecha 11"/>
          <p:cNvCxnSpPr>
            <a:stCxn id="17" idx="2"/>
          </p:cNvCxnSpPr>
          <p:nvPr/>
        </p:nvCxnSpPr>
        <p:spPr>
          <a:xfrm flipH="1">
            <a:off x="2292071" y="4766243"/>
            <a:ext cx="694910" cy="48833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2305318" y="4366133"/>
            <a:ext cx="13633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Excavator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20" name="Conector recto de flecha 19"/>
          <p:cNvCxnSpPr/>
          <p:nvPr/>
        </p:nvCxnSpPr>
        <p:spPr>
          <a:xfrm flipV="1">
            <a:off x="8319752" y="3195163"/>
            <a:ext cx="620682" cy="4387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/>
          <p:cNvSpPr txBox="1"/>
          <p:nvPr/>
        </p:nvSpPr>
        <p:spPr>
          <a:xfrm>
            <a:off x="7570367" y="3612967"/>
            <a:ext cx="1804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Jack Hammer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68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Foundation</a:t>
            </a:r>
            <a:endParaRPr lang="es-MX" dirty="0"/>
          </a:p>
        </p:txBody>
      </p:sp>
      <p:pic>
        <p:nvPicPr>
          <p:cNvPr id="4100" name="Picture 4" descr="https://lh5.googleusercontent.com/-UxDiSQPi97E/U4tihxvZYOI/AAAAAAAAueI/MVSe2n2g2K4/w906-h557-no/IMG_5177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305" y="1431675"/>
            <a:ext cx="4533956" cy="2787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lh4.googleusercontent.com/-iry-GUsLEeI/U4UEtYJMJYI/AAAAAAAAuXs/mK9v6DAuKHM/w810-h557-no/IMG_4868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769" y="1431675"/>
            <a:ext cx="4053537" cy="2787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lh5.googleusercontent.com/-sTUEwjb3Msg/U8twk_MQLSI/AAAAAAAAQE0/Qc6ySHqiAdI/w990-h557-no/20140501_0943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806" y="4378342"/>
            <a:ext cx="4053537" cy="228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6.googleusercontent.com/-XmI4iO_Xbco/U8tkIMPqZuI/AAAAAAAAP80/fUHWbNyjZSs/w990-h557-no/20140424_07233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1"/>
          <a:stretch/>
        </p:blipFill>
        <p:spPr bwMode="auto">
          <a:xfrm>
            <a:off x="6041305" y="4378342"/>
            <a:ext cx="4533956" cy="231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90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to the original design</a:t>
            </a:r>
            <a:endParaRPr lang="en-US" dirty="0"/>
          </a:p>
        </p:txBody>
      </p:sp>
      <p:pic>
        <p:nvPicPr>
          <p:cNvPr id="7172" name="Picture 4" descr="https://lh6.googleusercontent.com/-DKSESb-oqzo/U8v1TDBUmGI/AAAAAAAAS9U/pNNzbGzjr7c/w1011-h569-no/20140521_143657%280%2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6"/>
          <a:stretch/>
        </p:blipFill>
        <p:spPr bwMode="auto">
          <a:xfrm>
            <a:off x="838200" y="1798825"/>
            <a:ext cx="5081124" cy="375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49558" t="34570" r="37617" b="39578"/>
          <a:stretch/>
        </p:blipFill>
        <p:spPr>
          <a:xfrm>
            <a:off x="6095999" y="1769512"/>
            <a:ext cx="3336201" cy="3781028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9582415" y="2282881"/>
            <a:ext cx="26095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</a:t>
            </a:r>
            <a:r>
              <a:rPr lang="en-US" dirty="0" smtClean="0">
                <a:solidFill>
                  <a:srgbClr val="FF0000"/>
                </a:solidFill>
              </a:rPr>
              <a:t>etaining wall designed to support the lateral pressure of the soil 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7" name="Conector recto de flecha 6"/>
          <p:cNvCxnSpPr/>
          <p:nvPr/>
        </p:nvCxnSpPr>
        <p:spPr>
          <a:xfrm flipH="1">
            <a:off x="8238887" y="3206211"/>
            <a:ext cx="1369988" cy="133940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8" name="Picture 10" descr="https://lh4.googleusercontent.com/-WPqg8apHKQI/U8x5JBht56I/AAAAAAAAS8I/fPOAgK-71QU/w1011-h569-no/20140607_11364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79" y="1481070"/>
            <a:ext cx="8729290" cy="491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52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4"/>
            <a:ext cx="5163355" cy="4459265"/>
          </a:xfrm>
        </p:spPr>
        <p:txBody>
          <a:bodyPr/>
          <a:lstStyle/>
          <a:p>
            <a:r>
              <a:rPr lang="en-US" dirty="0" smtClean="0"/>
              <a:t>Agua Para el Pueblo</a:t>
            </a:r>
          </a:p>
          <a:p>
            <a:r>
              <a:rPr lang="en-US" dirty="0" smtClean="0"/>
              <a:t>How </a:t>
            </a:r>
            <a:r>
              <a:rPr lang="en-US" dirty="0" err="1" smtClean="0"/>
              <a:t>AguaClara</a:t>
            </a:r>
            <a:r>
              <a:rPr lang="en-US" dirty="0" smtClean="0"/>
              <a:t> reaches the communities</a:t>
            </a:r>
          </a:p>
          <a:p>
            <a:r>
              <a:rPr lang="en-US" dirty="0" smtClean="0"/>
              <a:t>Community assessment</a:t>
            </a:r>
          </a:p>
          <a:p>
            <a:r>
              <a:rPr lang="en-US" dirty="0" smtClean="0"/>
              <a:t>Structural design</a:t>
            </a:r>
          </a:p>
          <a:p>
            <a:r>
              <a:rPr lang="en-US" dirty="0" smtClean="0"/>
              <a:t>My experience in </a:t>
            </a:r>
            <a:r>
              <a:rPr lang="en-US" dirty="0" err="1" smtClean="0"/>
              <a:t>Moroceli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67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6" descr="https://lh5.googleusercontent.com/-q3MWpX86xKg/U4tjmGBtIeI/AAAAAAAAueg/8-ycdpRxTDY/w343-h557-no/IMG_5179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3874" y="1374991"/>
            <a:ext cx="2803324" cy="455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lh6.googleusercontent.com/-yajYbBrkwMo/U_FCAdUjM_I/AAAAAAAAvoY/4NQihuRk4cM/w373-h556-no/IMG_5523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354" y="1406128"/>
            <a:ext cx="3045354" cy="453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lh4.googleusercontent.com/-vfbSXW6fr3I/U_F4HHFKVmI/AAAAAAAAv0Y/6BNnoHAcwy0/w372-h557-no/IMG_5917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21" y="1442640"/>
            <a:ext cx="2999267" cy="4502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54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Training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452137"/>
            <a:ext cx="10515600" cy="4351338"/>
          </a:xfrm>
        </p:spPr>
        <p:txBody>
          <a:bodyPr numCol="2"/>
          <a:lstStyle/>
          <a:p>
            <a:r>
              <a:rPr lang="en-US" dirty="0" smtClean="0"/>
              <a:t>Theory: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Practice:</a:t>
            </a:r>
            <a:endParaRPr lang="en-US" dirty="0"/>
          </a:p>
        </p:txBody>
      </p:sp>
      <p:pic>
        <p:nvPicPr>
          <p:cNvPr id="2052" name="Picture 4" descr="https://lh4.googleusercontent.com/-Th3tQ_9CXU0/U_ewSoSrhCI/AAAAAAAAv-0/424Sc7MlCTc/w393-h568-no/IMG_6313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9"/>
          <a:stretch/>
        </p:blipFill>
        <p:spPr bwMode="auto">
          <a:xfrm>
            <a:off x="5230310" y="1948586"/>
            <a:ext cx="1699625" cy="2394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lh5.googleusercontent.com/-YotfVAcJW8E/U_FzCd8Al8I/AAAAAAAAvxg/YgagthUvQag/w430-h569-no/IMG_5866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12" r="4079" b="19186"/>
          <a:stretch/>
        </p:blipFill>
        <p:spPr bwMode="auto">
          <a:xfrm>
            <a:off x="7065678" y="1950765"/>
            <a:ext cx="2910216" cy="243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lh5.googleusercontent.com/-xM2dwyyh0kk/U_FG_LCZ-_I/AAAAAAAAvrI/dQkkhu627P0/w854-h569-no/IMG_5658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531" y="2070097"/>
            <a:ext cx="3411951" cy="227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lh3.googleusercontent.com/-Rg43DyW27is/VBsPv5Ogk3I/AAAAAAAAw1U/95yWxYJggxc/w1011-h394-no/IMG_6577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927" y="4482162"/>
            <a:ext cx="5381718" cy="209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lh6.googleusercontent.com/-9_nDJYnr-Uk/VBsN8jcW2DI/AAAAAAAAwvk/tUpvv1ZAJrI/w458-h569-no/IMG_6473a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" r="22780" b="23580"/>
          <a:stretch/>
        </p:blipFill>
        <p:spPr bwMode="auto">
          <a:xfrm>
            <a:off x="10073518" y="1948586"/>
            <a:ext cx="1969235" cy="241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lh4.googleusercontent.com/-i1S7ryn21Ug/U8uatF9QIVI/AAAAAAAARIM/mJVl21cF5N0/w1011-h569-no/20140703_10512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91"/>
          <a:stretch/>
        </p:blipFill>
        <p:spPr bwMode="auto">
          <a:xfrm>
            <a:off x="1218685" y="4528139"/>
            <a:ext cx="3413797" cy="200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36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last week in </a:t>
            </a:r>
            <a:r>
              <a:rPr lang="en-US" dirty="0" err="1" smtClean="0"/>
              <a:t>Moroceli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https://lh3.googleusercontent.com/-fzs4BcMl-3Y/U_F42suIBZI/AAAAAAAAv0o/39laBaXscXE/w884-h569-no/IMG_619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286" y="1337541"/>
            <a:ext cx="8604362" cy="5538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47006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plant was finished last week! </a:t>
            </a:r>
            <a:endParaRPr lang="en-US" dirty="0"/>
          </a:p>
        </p:txBody>
      </p:sp>
      <p:pic>
        <p:nvPicPr>
          <p:cNvPr id="4098" name="Picture 2" descr="https://lh6.googleusercontent.com/-nxqaClvm7WY/VCj9MaKANBI/AAAAAAAAxXo/f4SL8Fs8SNA/w854-h569-no/IMG_6617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2" y="1458111"/>
            <a:ext cx="7545990" cy="5027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lh6.googleusercontent.com/-kzog73fhfas/VCj9NT0kfmI/AAAAAAAAxXw/HLNg3z1YCGA/w380-h569-no/IMG_6618a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785" y="1458111"/>
            <a:ext cx="3348864" cy="5027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72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AguaClara's</a:t>
            </a:r>
            <a:r>
              <a:rPr lang="en-US" dirty="0" smtClean="0"/>
              <a:t> Impact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66749"/>
            <a:ext cx="5820177" cy="4581323"/>
          </a:xfrm>
        </p:spPr>
        <p:txBody>
          <a:bodyPr/>
          <a:lstStyle/>
          <a:p>
            <a:r>
              <a:rPr lang="en-US" dirty="0" err="1"/>
              <a:t>AguaClara</a:t>
            </a:r>
            <a:r>
              <a:rPr lang="en-US" dirty="0"/>
              <a:t> is reaching more than 8,000 households in Honduras</a:t>
            </a:r>
          </a:p>
          <a:p>
            <a:r>
              <a:rPr lang="en-US" dirty="0"/>
              <a:t>That is about 48,000 </a:t>
            </a:r>
            <a:r>
              <a:rPr lang="en-US" dirty="0" smtClean="0"/>
              <a:t>people</a:t>
            </a:r>
          </a:p>
          <a:p>
            <a:r>
              <a:rPr lang="en-US" dirty="0" smtClean="0"/>
              <a:t>Spread the technology not only in Honduras but in all Central America</a:t>
            </a:r>
            <a:endParaRPr lang="en-US" dirty="0"/>
          </a:p>
          <a:p>
            <a:r>
              <a:rPr lang="en-US" dirty="0"/>
              <a:t>We want to reach smaller </a:t>
            </a:r>
            <a:r>
              <a:rPr lang="en-US" dirty="0" smtClean="0"/>
              <a:t>communities (Foam Filter)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098" name="Picture 2" descr="Ph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377" y="1713950"/>
            <a:ext cx="4834967" cy="391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AguaClara Logo Large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28034" y="541186"/>
            <a:ext cx="3001223" cy="77966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</p:pic>
      <p:graphicFrame>
        <p:nvGraphicFramePr>
          <p:cNvPr id="6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7657706"/>
              </p:ext>
            </p:extLst>
          </p:nvPr>
        </p:nvGraphicFramePr>
        <p:xfrm>
          <a:off x="10501659" y="256607"/>
          <a:ext cx="921913" cy="134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r:id="rId5" imgW="2448267" imgH="3134162" progId="">
                  <p:embed/>
                </p:oleObj>
              </mc:Choice>
              <mc:Fallback>
                <p:oleObj r:id="rId5" imgW="2448267" imgH="313416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4705" t="5054" r="11763" b="2757"/>
                      <a:stretch>
                        <a:fillRect/>
                      </a:stretch>
                    </p:blipFill>
                    <p:spPr bwMode="auto">
                      <a:xfrm>
                        <a:off x="10501659" y="256607"/>
                        <a:ext cx="921913" cy="13488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370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lh4.googleusercontent.com/-S8qsMrVGDiQ/VBsO6VTCcEI/AAAAAAAAwyM/mFhhPNGLbKI/w914-h569-no/IMG_6531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98" y="0"/>
            <a:ext cx="11079804" cy="6897604"/>
          </a:xfrm>
          <a:prstGeom prst="rect">
            <a:avLst/>
          </a:prstGeom>
          <a:solidFill>
            <a:srgbClr val="0099FF">
              <a:alpha val="21961"/>
            </a:srgbClr>
          </a:solidFill>
          <a:extLst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790128"/>
            <a:ext cx="10515600" cy="1325563"/>
          </a:xfrm>
          <a:solidFill>
            <a:srgbClr val="0099FF">
              <a:alpha val="21961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</a:rPr>
              <a:t>THANK YOU!</a:t>
            </a:r>
            <a:endParaRPr lang="en-US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53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2507" y="2917515"/>
            <a:ext cx="10515600" cy="1325563"/>
          </a:xfrm>
        </p:spPr>
        <p:txBody>
          <a:bodyPr/>
          <a:lstStyle/>
          <a:p>
            <a:r>
              <a:rPr lang="es-MX" b="1" dirty="0" smtClean="0"/>
              <a:t>Agua Para El Pueblo</a:t>
            </a:r>
            <a:endParaRPr lang="en-U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7192" y="242939"/>
            <a:ext cx="2009104" cy="2857830"/>
          </a:xfrm>
          <a:prstGeom prst="rect">
            <a:avLst/>
          </a:prstGeom>
        </p:spPr>
      </p:pic>
      <p:sp>
        <p:nvSpPr>
          <p:cNvPr id="6" name="Marcador de contenido 2"/>
          <p:cNvSpPr txBox="1">
            <a:spLocks/>
          </p:cNvSpPr>
          <p:nvPr/>
        </p:nvSpPr>
        <p:spPr>
          <a:xfrm>
            <a:off x="1062507" y="3698576"/>
            <a:ext cx="10444766" cy="1790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1044798" y="4191497"/>
            <a:ext cx="10480183" cy="259448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1200" dirty="0" err="1" smtClean="0"/>
              <a:t>Honduran</a:t>
            </a:r>
            <a:r>
              <a:rPr lang="es-MX" sz="11200" dirty="0" smtClean="0"/>
              <a:t> NG0 (Non-</a:t>
            </a:r>
            <a:r>
              <a:rPr lang="es-MX" sz="11200" dirty="0" err="1" smtClean="0"/>
              <a:t>Government</a:t>
            </a:r>
            <a:r>
              <a:rPr lang="es-MX" sz="11200" dirty="0" smtClean="0"/>
              <a:t> </a:t>
            </a:r>
            <a:r>
              <a:rPr lang="es-MX" sz="11200" dirty="0" err="1" smtClean="0"/>
              <a:t>Organization</a:t>
            </a:r>
            <a:r>
              <a:rPr lang="es-MX" sz="11200" dirty="0" smtClean="0"/>
              <a:t>)</a:t>
            </a:r>
          </a:p>
          <a:p>
            <a:r>
              <a:rPr lang="es-MX" sz="11200" dirty="0" err="1" smtClean="0"/>
              <a:t>Sustainable</a:t>
            </a:r>
            <a:r>
              <a:rPr lang="es-MX" sz="11200" dirty="0" smtClean="0"/>
              <a:t> </a:t>
            </a:r>
            <a:r>
              <a:rPr lang="es-MX" sz="11200" dirty="0" err="1" smtClean="0"/>
              <a:t>access</a:t>
            </a:r>
            <a:r>
              <a:rPr lang="es-MX" sz="11200" dirty="0" smtClean="0"/>
              <a:t> to </a:t>
            </a:r>
            <a:r>
              <a:rPr lang="es-MX" sz="11200" dirty="0" err="1" smtClean="0"/>
              <a:t>water</a:t>
            </a:r>
            <a:r>
              <a:rPr lang="es-MX" sz="11200" dirty="0" smtClean="0"/>
              <a:t> and </a:t>
            </a:r>
            <a:r>
              <a:rPr lang="es-MX" sz="11200" dirty="0" err="1" smtClean="0"/>
              <a:t>basic</a:t>
            </a:r>
            <a:r>
              <a:rPr lang="es-MX" sz="11200" dirty="0" smtClean="0"/>
              <a:t> </a:t>
            </a:r>
            <a:r>
              <a:rPr lang="es-MX" sz="11200" dirty="0" err="1" smtClean="0"/>
              <a:t>sanitation</a:t>
            </a:r>
            <a:r>
              <a:rPr lang="es-MX" sz="11200" dirty="0" smtClean="0"/>
              <a:t> </a:t>
            </a:r>
            <a:r>
              <a:rPr lang="es-MX" sz="11200" dirty="0" err="1" smtClean="0"/>
              <a:t>services</a:t>
            </a:r>
            <a:endParaRPr lang="es-MX" sz="11200" dirty="0" smtClean="0"/>
          </a:p>
          <a:p>
            <a:r>
              <a:rPr lang="es-MX" sz="11200" dirty="0" err="1" smtClean="0"/>
              <a:t>Promote</a:t>
            </a:r>
            <a:r>
              <a:rPr lang="es-MX" sz="11200" dirty="0" smtClean="0"/>
              <a:t> </a:t>
            </a:r>
            <a:r>
              <a:rPr lang="es-MX" sz="11200" dirty="0" err="1" smtClean="0"/>
              <a:t>safe</a:t>
            </a:r>
            <a:r>
              <a:rPr lang="es-MX" sz="11200" dirty="0" smtClean="0"/>
              <a:t> use of </a:t>
            </a:r>
            <a:r>
              <a:rPr lang="es-MX" sz="11200" dirty="0" err="1" smtClean="0"/>
              <a:t>water</a:t>
            </a:r>
            <a:r>
              <a:rPr lang="es-MX" sz="11200" dirty="0" smtClean="0"/>
              <a:t> and </a:t>
            </a:r>
            <a:r>
              <a:rPr lang="es-MX" sz="11200" dirty="0" err="1" smtClean="0"/>
              <a:t>hygiene</a:t>
            </a:r>
            <a:endParaRPr lang="es-MX" sz="11200" dirty="0" smtClean="0"/>
          </a:p>
          <a:p>
            <a:r>
              <a:rPr lang="es-MX" sz="11200" dirty="0" err="1"/>
              <a:t>Working</a:t>
            </a:r>
            <a:r>
              <a:rPr lang="es-MX" sz="11200" dirty="0"/>
              <a:t> </a:t>
            </a:r>
            <a:r>
              <a:rPr lang="es-MX" sz="11200" dirty="0" err="1"/>
              <a:t>with</a:t>
            </a:r>
            <a:r>
              <a:rPr lang="es-MX" sz="11200" dirty="0"/>
              <a:t> </a:t>
            </a:r>
            <a:r>
              <a:rPr lang="es-MX" sz="11200" dirty="0" err="1"/>
              <a:t>AguaClara</a:t>
            </a:r>
            <a:r>
              <a:rPr lang="es-MX" sz="11200" dirty="0"/>
              <a:t> </a:t>
            </a:r>
            <a:r>
              <a:rPr lang="es-MX" sz="11200" dirty="0" err="1"/>
              <a:t>since</a:t>
            </a:r>
            <a:r>
              <a:rPr lang="es-MX" sz="11200" dirty="0"/>
              <a:t> </a:t>
            </a:r>
            <a:r>
              <a:rPr lang="es-MX" sz="11200" dirty="0" smtClean="0"/>
              <a:t>2005</a:t>
            </a:r>
            <a:endParaRPr lang="en-US" sz="11200" dirty="0" smtClean="0"/>
          </a:p>
          <a:p>
            <a:r>
              <a:rPr lang="en-US" sz="11200" dirty="0" smtClean="0"/>
              <a:t>Funding</a:t>
            </a:r>
            <a:r>
              <a:rPr lang="es-MX" sz="11200" dirty="0" smtClean="0"/>
              <a:t>: </a:t>
            </a:r>
            <a:r>
              <a:rPr lang="es-MX" sz="11200" dirty="0" err="1" smtClean="0"/>
              <a:t>Swiss</a:t>
            </a:r>
            <a:r>
              <a:rPr lang="es-MX" sz="11200" dirty="0" smtClean="0"/>
              <a:t>, </a:t>
            </a:r>
            <a:r>
              <a:rPr lang="es-MX" sz="11200" dirty="0" err="1" smtClean="0"/>
              <a:t>Spanish</a:t>
            </a:r>
            <a:r>
              <a:rPr lang="es-MX" sz="11200" dirty="0" smtClean="0"/>
              <a:t>, Unicef, USAID, BID</a:t>
            </a:r>
            <a:r>
              <a:rPr lang="es-MX" sz="11200" dirty="0"/>
              <a:t>, Rotary International </a:t>
            </a:r>
            <a:r>
              <a:rPr lang="es-MX" sz="11200" dirty="0" smtClean="0"/>
              <a:t>etc.</a:t>
            </a:r>
            <a:endParaRPr lang="en-US" sz="11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20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err="1" smtClean="0"/>
              <a:t>How</a:t>
            </a:r>
            <a:r>
              <a:rPr lang="es-MX" dirty="0" smtClean="0"/>
              <a:t> </a:t>
            </a:r>
            <a:r>
              <a:rPr lang="es-MX" dirty="0" err="1" smtClean="0"/>
              <a:t>AguaClara</a:t>
            </a:r>
            <a:r>
              <a:rPr lang="es-MX" dirty="0" smtClean="0"/>
              <a:t> </a:t>
            </a:r>
            <a:r>
              <a:rPr lang="es-MX" dirty="0" err="1" smtClean="0"/>
              <a:t>reaches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communities</a:t>
            </a:r>
            <a:endParaRPr lang="en-US" dirty="0"/>
          </a:p>
        </p:txBody>
      </p:sp>
      <p:pic>
        <p:nvPicPr>
          <p:cNvPr id="5" name="Picture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426" y="1686837"/>
            <a:ext cx="2677854" cy="2283318"/>
          </a:xfrm>
          <a:prstGeom prst="rect">
            <a:avLst/>
          </a:prstGeom>
        </p:spPr>
      </p:pic>
      <p:pic>
        <p:nvPicPr>
          <p:cNvPr id="4" name="Picture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41" b="11293"/>
          <a:stretch/>
        </p:blipFill>
        <p:spPr>
          <a:xfrm>
            <a:off x="6728662" y="4162047"/>
            <a:ext cx="3384329" cy="2267090"/>
          </a:xfrm>
          <a:prstGeom prst="rect">
            <a:avLst/>
          </a:prstGeom>
        </p:spPr>
      </p:pic>
      <p:pic>
        <p:nvPicPr>
          <p:cNvPr id="6" name="Picture 2" descr="https://lh6.googleusercontent.com/-8Nhnx9NMHro/T4dYlNSyO2I/AAAAAAAAm9I/TnZdgF3qEGs/s512/100_083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417"/>
          <a:stretch/>
        </p:blipFill>
        <p:spPr bwMode="auto">
          <a:xfrm>
            <a:off x="805820" y="4176216"/>
            <a:ext cx="2864616" cy="2224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lh6.googleusercontent.com/-l0HiK3xrhYQ/TptWvC-e00I/AAAAAAAAjo4/st25kenJOeg/s720/100_072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12" t="2426" r="16428" b="-2426"/>
          <a:stretch/>
        </p:blipFill>
        <p:spPr bwMode="auto">
          <a:xfrm>
            <a:off x="3896426" y="4176216"/>
            <a:ext cx="2677854" cy="231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lh3.googleusercontent.com/-5R803HkYssQ/U4yW0-cyzQI/AAAAAAAAux8/8t0C4EQZ0ac/w933-h742-no/IMG_3867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20" y="1690687"/>
            <a:ext cx="2864616" cy="227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lh6.googleusercontent.com/-VAc-et66QyU/Uu_cRtUyK4I/AAAAAAAAtrA/w96aDyz3arc/w1098-h742-no/IMG_3407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662" y="1686837"/>
            <a:ext cx="3384329" cy="2287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2" r="6492"/>
          <a:stretch/>
        </p:blipFill>
        <p:spPr>
          <a:xfrm>
            <a:off x="10391282" y="4176216"/>
            <a:ext cx="1074729" cy="238960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4" t="13333" r="53720"/>
          <a:stretch/>
        </p:blipFill>
        <p:spPr>
          <a:xfrm>
            <a:off x="10391282" y="1524600"/>
            <a:ext cx="1116900" cy="244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79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  <a:noFill/>
        </p:spPr>
        <p:txBody>
          <a:bodyPr>
            <a:normAutofit/>
          </a:bodyPr>
          <a:lstStyle/>
          <a:p>
            <a:pPr algn="ctr"/>
            <a:r>
              <a:rPr lang="es-HN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AguaClara</a:t>
            </a:r>
            <a:r>
              <a:rPr lang="es-HN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HN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Plants</a:t>
            </a:r>
            <a:r>
              <a:rPr lang="es-HN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Honduras</a:t>
            </a:r>
          </a:p>
        </p:txBody>
      </p:sp>
      <p:sp>
        <p:nvSpPr>
          <p:cNvPr id="31" name="AutoShape 13"/>
          <p:cNvSpPr>
            <a:spLocks noChangeArrowheads="1"/>
          </p:cNvSpPr>
          <p:nvPr/>
        </p:nvSpPr>
        <p:spPr bwMode="auto">
          <a:xfrm>
            <a:off x="2782302" y="6286130"/>
            <a:ext cx="379413" cy="354012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32" name="AutoShape 13"/>
          <p:cNvSpPr>
            <a:spLocks noChangeArrowheads="1"/>
          </p:cNvSpPr>
          <p:nvPr/>
        </p:nvSpPr>
        <p:spPr bwMode="auto">
          <a:xfrm>
            <a:off x="5495862" y="6301450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33" name="Text Box 134"/>
          <p:cNvSpPr txBox="1">
            <a:spLocks noChangeArrowheads="1"/>
          </p:cNvSpPr>
          <p:nvPr/>
        </p:nvSpPr>
        <p:spPr bwMode="auto">
          <a:xfrm>
            <a:off x="3322774" y="6297920"/>
            <a:ext cx="1595309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es-H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s-HN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endParaRPr lang="es-H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Box 134"/>
          <p:cNvSpPr txBox="1">
            <a:spLocks noChangeArrowheads="1"/>
          </p:cNvSpPr>
          <p:nvPr/>
        </p:nvSpPr>
        <p:spPr bwMode="auto">
          <a:xfrm>
            <a:off x="6047859" y="6297920"/>
            <a:ext cx="3033907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Working</a:t>
            </a:r>
            <a:r>
              <a:rPr lang="es-H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HN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Underconstruction</a:t>
            </a:r>
            <a:endParaRPr lang="es-H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524000" y="1196752"/>
            <a:ext cx="9144000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7" name="Picture 3" descr="honduras-map-1204"/>
          <p:cNvPicPr>
            <a:picLocks noChangeAspect="1" noChangeArrowheads="1"/>
          </p:cNvPicPr>
          <p:nvPr/>
        </p:nvPicPr>
        <p:blipFill rotWithShape="1">
          <a:blip r:embed="rId2" cstate="email"/>
          <a:srcRect l="1927" t="30829" r="23886" b="11171"/>
          <a:stretch/>
        </p:blipFill>
        <p:spPr bwMode="auto">
          <a:xfrm>
            <a:off x="1932642" y="1348169"/>
            <a:ext cx="8351395" cy="4766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7038" name="Text Box 126"/>
          <p:cNvSpPr txBox="1">
            <a:spLocks noChangeArrowheads="1"/>
          </p:cNvSpPr>
          <p:nvPr/>
        </p:nvSpPr>
        <p:spPr bwMode="auto">
          <a:xfrm>
            <a:off x="6294605" y="5251684"/>
            <a:ext cx="1467069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H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Ojojona</a:t>
            </a:r>
            <a:r>
              <a:rPr lang="es-H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FM</a:t>
            </a:r>
          </a:p>
        </p:txBody>
      </p:sp>
      <p:sp>
        <p:nvSpPr>
          <p:cNvPr id="167041" name="Text Box 129"/>
          <p:cNvSpPr txBox="1">
            <a:spLocks noChangeArrowheads="1"/>
          </p:cNvSpPr>
          <p:nvPr/>
        </p:nvSpPr>
        <p:spPr bwMode="auto">
          <a:xfrm>
            <a:off x="2004089" y="3989571"/>
            <a:ext cx="1815562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H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Marcala</a:t>
            </a:r>
            <a:r>
              <a:rPr lang="es-H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Paz</a:t>
            </a:r>
          </a:p>
        </p:txBody>
      </p:sp>
      <p:sp>
        <p:nvSpPr>
          <p:cNvPr id="167042" name="Text Box 130"/>
          <p:cNvSpPr txBox="1">
            <a:spLocks noChangeArrowheads="1"/>
          </p:cNvSpPr>
          <p:nvPr/>
        </p:nvSpPr>
        <p:spPr bwMode="auto">
          <a:xfrm>
            <a:off x="4090312" y="5421335"/>
            <a:ext cx="1454244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H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ám</a:t>
            </a:r>
            <a:r>
              <a:rPr lang="es-H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ara, FM</a:t>
            </a:r>
          </a:p>
        </p:txBody>
      </p:sp>
      <p:sp>
        <p:nvSpPr>
          <p:cNvPr id="167044" name="Text Box 132"/>
          <p:cNvSpPr txBox="1">
            <a:spLocks noChangeArrowheads="1"/>
          </p:cNvSpPr>
          <p:nvPr/>
        </p:nvSpPr>
        <p:spPr bwMode="auto">
          <a:xfrm>
            <a:off x="2051679" y="4937301"/>
            <a:ext cx="2777362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H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Cuatro Comunidades, FM</a:t>
            </a:r>
          </a:p>
        </p:txBody>
      </p:sp>
      <p:sp>
        <p:nvSpPr>
          <p:cNvPr id="17" name="Text Box 134"/>
          <p:cNvSpPr txBox="1">
            <a:spLocks noChangeArrowheads="1"/>
          </p:cNvSpPr>
          <p:nvPr/>
        </p:nvSpPr>
        <p:spPr bwMode="auto">
          <a:xfrm>
            <a:off x="7079204" y="2829729"/>
            <a:ext cx="1518364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H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Agalteca</a:t>
            </a:r>
            <a:r>
              <a:rPr lang="es-H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FM</a:t>
            </a:r>
          </a:p>
        </p:txBody>
      </p:sp>
      <p:sp>
        <p:nvSpPr>
          <p:cNvPr id="20" name="Text Box 134"/>
          <p:cNvSpPr txBox="1">
            <a:spLocks noChangeArrowheads="1"/>
          </p:cNvSpPr>
          <p:nvPr/>
        </p:nvSpPr>
        <p:spPr bwMode="auto">
          <a:xfrm>
            <a:off x="7786373" y="4666036"/>
            <a:ext cx="2012090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H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Alauca</a:t>
            </a:r>
            <a:r>
              <a:rPr lang="es-H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El Paraíso</a:t>
            </a:r>
          </a:p>
        </p:txBody>
      </p:sp>
      <p:sp>
        <p:nvSpPr>
          <p:cNvPr id="27" name="Text Box 134"/>
          <p:cNvSpPr txBox="1">
            <a:spLocks noChangeArrowheads="1"/>
          </p:cNvSpPr>
          <p:nvPr/>
        </p:nvSpPr>
        <p:spPr bwMode="auto">
          <a:xfrm>
            <a:off x="2281628" y="1829651"/>
            <a:ext cx="1729962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H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 Nicolás, SB</a:t>
            </a:r>
          </a:p>
        </p:txBody>
      </p:sp>
      <p:sp>
        <p:nvSpPr>
          <p:cNvPr id="28" name="Text Box 134"/>
          <p:cNvSpPr txBox="1">
            <a:spLocks noChangeArrowheads="1"/>
          </p:cNvSpPr>
          <p:nvPr/>
        </p:nvSpPr>
        <p:spPr bwMode="auto">
          <a:xfrm>
            <a:off x="6294605" y="2038635"/>
            <a:ext cx="1499129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H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Libertad, </a:t>
            </a:r>
          </a:p>
          <a:p>
            <a:pPr algn="ctr"/>
            <a:r>
              <a:rPr lang="es-H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Comayagua</a:t>
            </a:r>
          </a:p>
        </p:txBody>
      </p:sp>
      <p:sp>
        <p:nvSpPr>
          <p:cNvPr id="23" name="Text Box 134"/>
          <p:cNvSpPr txBox="1">
            <a:spLocks noChangeArrowheads="1"/>
          </p:cNvSpPr>
          <p:nvPr/>
        </p:nvSpPr>
        <p:spPr bwMode="auto">
          <a:xfrm>
            <a:off x="2167725" y="2285003"/>
            <a:ext cx="1194602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H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Atima</a:t>
            </a:r>
            <a:r>
              <a:rPr lang="es-H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SB</a:t>
            </a:r>
          </a:p>
        </p:txBody>
      </p:sp>
      <p:sp>
        <p:nvSpPr>
          <p:cNvPr id="35" name="AutoShape 13"/>
          <p:cNvSpPr>
            <a:spLocks noChangeArrowheads="1"/>
          </p:cNvSpPr>
          <p:nvPr/>
        </p:nvSpPr>
        <p:spPr bwMode="auto">
          <a:xfrm>
            <a:off x="6182344" y="4140998"/>
            <a:ext cx="250266" cy="24397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36" name="Text Box 134"/>
          <p:cNvSpPr txBox="1">
            <a:spLocks noChangeArrowheads="1"/>
          </p:cNvSpPr>
          <p:nvPr/>
        </p:nvSpPr>
        <p:spPr bwMode="auto">
          <a:xfrm>
            <a:off x="7842715" y="3734951"/>
            <a:ext cx="2200281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H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Morocelí, El Paraíso</a:t>
            </a:r>
          </a:p>
        </p:txBody>
      </p:sp>
      <p:sp>
        <p:nvSpPr>
          <p:cNvPr id="39" name="Text Box 134"/>
          <p:cNvSpPr txBox="1">
            <a:spLocks noChangeArrowheads="1"/>
          </p:cNvSpPr>
          <p:nvPr/>
        </p:nvSpPr>
        <p:spPr bwMode="auto">
          <a:xfrm>
            <a:off x="4460162" y="1462537"/>
            <a:ext cx="1563569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H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Vegas, SB</a:t>
            </a:r>
          </a:p>
        </p:txBody>
      </p:sp>
      <p:sp>
        <p:nvSpPr>
          <p:cNvPr id="42" name="AutoShape 13"/>
          <p:cNvSpPr>
            <a:spLocks noChangeArrowheads="1"/>
          </p:cNvSpPr>
          <p:nvPr/>
        </p:nvSpPr>
        <p:spPr bwMode="auto">
          <a:xfrm>
            <a:off x="5492344" y="3373191"/>
            <a:ext cx="250266" cy="24397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43" name="AutoShape 13"/>
          <p:cNvSpPr>
            <a:spLocks noChangeArrowheads="1"/>
          </p:cNvSpPr>
          <p:nvPr/>
        </p:nvSpPr>
        <p:spPr bwMode="auto">
          <a:xfrm>
            <a:off x="5209130" y="4100178"/>
            <a:ext cx="250266" cy="24397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44" name="AutoShape 13"/>
          <p:cNvSpPr>
            <a:spLocks noChangeArrowheads="1"/>
          </p:cNvSpPr>
          <p:nvPr/>
        </p:nvSpPr>
        <p:spPr bwMode="auto">
          <a:xfrm>
            <a:off x="5102363" y="4055530"/>
            <a:ext cx="250266" cy="24397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45" name="AutoShape 13"/>
          <p:cNvSpPr>
            <a:spLocks noChangeArrowheads="1"/>
          </p:cNvSpPr>
          <p:nvPr/>
        </p:nvSpPr>
        <p:spPr bwMode="auto">
          <a:xfrm>
            <a:off x="5344290" y="4382599"/>
            <a:ext cx="250266" cy="24397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47" name="AutoShape 13"/>
          <p:cNvSpPr>
            <a:spLocks noChangeArrowheads="1"/>
          </p:cNvSpPr>
          <p:nvPr/>
        </p:nvSpPr>
        <p:spPr bwMode="auto">
          <a:xfrm>
            <a:off x="6419322" y="4526278"/>
            <a:ext cx="250266" cy="24397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48" name="AutoShape 13"/>
          <p:cNvSpPr>
            <a:spLocks noChangeArrowheads="1"/>
          </p:cNvSpPr>
          <p:nvPr/>
        </p:nvSpPr>
        <p:spPr bwMode="auto">
          <a:xfrm>
            <a:off x="4251698" y="4071940"/>
            <a:ext cx="250266" cy="24397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49" name="AutoShape 13"/>
          <p:cNvSpPr>
            <a:spLocks noChangeArrowheads="1"/>
          </p:cNvSpPr>
          <p:nvPr/>
        </p:nvSpPr>
        <p:spPr bwMode="auto">
          <a:xfrm>
            <a:off x="4777554" y="3309070"/>
            <a:ext cx="250266" cy="243972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50" name="AutoShape 13"/>
          <p:cNvSpPr>
            <a:spLocks noChangeArrowheads="1"/>
          </p:cNvSpPr>
          <p:nvPr/>
        </p:nvSpPr>
        <p:spPr bwMode="auto">
          <a:xfrm>
            <a:off x="3965179" y="2976191"/>
            <a:ext cx="250266" cy="243972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51" name="AutoShape 13"/>
          <p:cNvSpPr>
            <a:spLocks noChangeArrowheads="1"/>
          </p:cNvSpPr>
          <p:nvPr/>
        </p:nvSpPr>
        <p:spPr bwMode="auto">
          <a:xfrm>
            <a:off x="3610819" y="2857508"/>
            <a:ext cx="250266" cy="24397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52" name="AutoShape 13"/>
          <p:cNvSpPr>
            <a:spLocks noChangeArrowheads="1"/>
          </p:cNvSpPr>
          <p:nvPr/>
        </p:nvSpPr>
        <p:spPr bwMode="auto">
          <a:xfrm>
            <a:off x="3296692" y="2871629"/>
            <a:ext cx="250266" cy="24397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53" name="AutoShape 13"/>
          <p:cNvSpPr>
            <a:spLocks noChangeArrowheads="1"/>
          </p:cNvSpPr>
          <p:nvPr/>
        </p:nvSpPr>
        <p:spPr bwMode="auto">
          <a:xfrm>
            <a:off x="4116209" y="3473333"/>
            <a:ext cx="250266" cy="24397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4162095" y="1837523"/>
            <a:ext cx="564283" cy="1156092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H="1">
            <a:off x="5060598" y="2684323"/>
            <a:ext cx="1234007" cy="644221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17" idx="1"/>
            <a:endCxn id="42" idx="4"/>
          </p:cNvCxnSpPr>
          <p:nvPr/>
        </p:nvCxnSpPr>
        <p:spPr>
          <a:xfrm flipH="1">
            <a:off x="5742612" y="3014396"/>
            <a:ext cx="1336593" cy="451985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endCxn id="35" idx="4"/>
          </p:cNvCxnSpPr>
          <p:nvPr/>
        </p:nvCxnSpPr>
        <p:spPr>
          <a:xfrm flipH="1">
            <a:off x="6432610" y="3953187"/>
            <a:ext cx="1421118" cy="281000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20" idx="1"/>
          </p:cNvCxnSpPr>
          <p:nvPr/>
        </p:nvCxnSpPr>
        <p:spPr>
          <a:xfrm flipH="1" flipV="1">
            <a:off x="6682951" y="4648266"/>
            <a:ext cx="1103422" cy="202437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endCxn id="45" idx="3"/>
          </p:cNvCxnSpPr>
          <p:nvPr/>
        </p:nvCxnSpPr>
        <p:spPr>
          <a:xfrm flipH="1" flipV="1">
            <a:off x="5546760" y="4626571"/>
            <a:ext cx="760718" cy="625115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flipV="1">
            <a:off x="5102364" y="4350461"/>
            <a:ext cx="228567" cy="1067459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>
            <a:endCxn id="44" idx="2"/>
          </p:cNvCxnSpPr>
          <p:nvPr/>
        </p:nvCxnSpPr>
        <p:spPr>
          <a:xfrm flipV="1">
            <a:off x="4575696" y="4299502"/>
            <a:ext cx="574462" cy="639627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>
            <a:stCxn id="167041" idx="3"/>
          </p:cNvCxnSpPr>
          <p:nvPr/>
        </p:nvCxnSpPr>
        <p:spPr>
          <a:xfrm>
            <a:off x="3819652" y="4174237"/>
            <a:ext cx="432047" cy="50614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>
            <a:off x="3226247" y="2667345"/>
            <a:ext cx="136081" cy="251210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>
            <a:endCxn id="51" idx="0"/>
          </p:cNvCxnSpPr>
          <p:nvPr/>
        </p:nvCxnSpPr>
        <p:spPr>
          <a:xfrm flipH="1">
            <a:off x="3735953" y="2211364"/>
            <a:ext cx="16021" cy="646144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 Box 134"/>
          <p:cNvSpPr txBox="1">
            <a:spLocks noChangeArrowheads="1"/>
          </p:cNvSpPr>
          <p:nvPr/>
        </p:nvSpPr>
        <p:spPr bwMode="auto">
          <a:xfrm>
            <a:off x="2012064" y="3193219"/>
            <a:ext cx="1700145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H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Jesús de </a:t>
            </a:r>
            <a:r>
              <a:rPr lang="es-H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Otoro</a:t>
            </a:r>
            <a:r>
              <a:rPr lang="es-H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es-H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Intibucá</a:t>
            </a:r>
          </a:p>
        </p:txBody>
      </p:sp>
      <p:cxnSp>
        <p:nvCxnSpPr>
          <p:cNvPr id="93" name="Straight Arrow Connector 92"/>
          <p:cNvCxnSpPr>
            <a:stCxn id="92" idx="3"/>
            <a:endCxn id="53" idx="1"/>
          </p:cNvCxnSpPr>
          <p:nvPr/>
        </p:nvCxnSpPr>
        <p:spPr>
          <a:xfrm>
            <a:off x="3712209" y="3516384"/>
            <a:ext cx="404001" cy="50138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61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038" grpId="0" animBg="1"/>
      <p:bldP spid="167041" grpId="0" animBg="1"/>
      <p:bldP spid="167042" grpId="0" animBg="1"/>
      <p:bldP spid="167044" grpId="0" animBg="1"/>
      <p:bldP spid="17" grpId="0" animBg="1"/>
      <p:bldP spid="20" grpId="0" animBg="1"/>
      <p:bldP spid="27" grpId="0" animBg="1"/>
      <p:bldP spid="28" grpId="0" animBg="1"/>
      <p:bldP spid="23" grpId="0" animBg="1"/>
      <p:bldP spid="35" grpId="0" animBg="1"/>
      <p:bldP spid="36" grpId="0" animBg="1"/>
      <p:bldP spid="39" grpId="0" animBg="1"/>
      <p:bldP spid="42" grpId="0" animBg="1"/>
      <p:bldP spid="43" grpId="0" animBg="1"/>
      <p:bldP spid="44" grpId="0" animBg="1"/>
      <p:bldP spid="45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9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Introducing </a:t>
            </a:r>
            <a:r>
              <a:rPr lang="en-US" dirty="0" err="1" smtClean="0"/>
              <a:t>AguaClara</a:t>
            </a:r>
            <a:r>
              <a:rPr lang="en-US" dirty="0" smtClean="0"/>
              <a:t> to the Community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AguaClara</a:t>
            </a:r>
            <a:r>
              <a:rPr lang="en-US" dirty="0" smtClean="0"/>
              <a:t> program</a:t>
            </a:r>
          </a:p>
          <a:p>
            <a:r>
              <a:rPr lang="en-US" dirty="0" smtClean="0"/>
              <a:t>How the plant works</a:t>
            </a:r>
          </a:p>
          <a:p>
            <a:r>
              <a:rPr lang="en-US" dirty="0" smtClean="0"/>
              <a:t>Comparison with other technologies</a:t>
            </a:r>
          </a:p>
          <a:p>
            <a:r>
              <a:rPr lang="en-US" dirty="0" smtClean="0"/>
              <a:t>Share communities' experiences</a:t>
            </a:r>
            <a:endParaRPr lang="en-US" dirty="0"/>
          </a:p>
        </p:txBody>
      </p:sp>
      <p:pic>
        <p:nvPicPr>
          <p:cNvPr id="4" name="Picture 8" descr="AguaClara Logo Large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8305800" y="3048376"/>
            <a:ext cx="2255321" cy="58589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</p:pic>
      <p:graphicFrame>
        <p:nvGraphicFramePr>
          <p:cNvPr id="5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1505500"/>
              </p:ext>
            </p:extLst>
          </p:nvPr>
        </p:nvGraphicFramePr>
        <p:xfrm>
          <a:off x="10423709" y="1170007"/>
          <a:ext cx="726875" cy="1063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1" r:id="rId4" imgW="2448267" imgH="3134162" progId="">
                  <p:embed/>
                </p:oleObj>
              </mc:Choice>
              <mc:Fallback>
                <p:oleObj r:id="rId4" imgW="2448267" imgH="313416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4705" t="5054" r="11763" b="2757"/>
                      <a:stretch>
                        <a:fillRect/>
                      </a:stretch>
                    </p:blipFill>
                    <p:spPr bwMode="auto">
                      <a:xfrm>
                        <a:off x="10423709" y="1170007"/>
                        <a:ext cx="726875" cy="106347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1392" y="3628363"/>
            <a:ext cx="1524597" cy="1110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23"/>
          <p:cNvGrpSpPr/>
          <p:nvPr/>
        </p:nvGrpSpPr>
        <p:grpSpPr>
          <a:xfrm>
            <a:off x="8653394" y="3588014"/>
            <a:ext cx="928959" cy="507933"/>
            <a:chOff x="107971" y="2964128"/>
            <a:chExt cx="296601" cy="1005875"/>
          </a:xfrm>
        </p:grpSpPr>
        <p:cxnSp>
          <p:nvCxnSpPr>
            <p:cNvPr id="8" name="Straight Connector 24"/>
            <p:cNvCxnSpPr>
              <a:endCxn id="4" idx="2"/>
            </p:cNvCxnSpPr>
            <p:nvPr/>
          </p:nvCxnSpPr>
          <p:spPr>
            <a:xfrm flipV="1">
              <a:off x="404572" y="2964128"/>
              <a:ext cx="0" cy="100587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Line 21"/>
            <p:cNvSpPr>
              <a:spLocks noChangeShapeType="1"/>
            </p:cNvSpPr>
            <p:nvPr/>
          </p:nvSpPr>
          <p:spPr bwMode="auto">
            <a:xfrm flipH="1">
              <a:off x="107971" y="3970003"/>
              <a:ext cx="296601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0" name="Picture 52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3691" y="1647746"/>
            <a:ext cx="2111456" cy="5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8"/>
          <p:cNvGrpSpPr/>
          <p:nvPr/>
        </p:nvGrpSpPr>
        <p:grpSpPr>
          <a:xfrm>
            <a:off x="8305800" y="2436607"/>
            <a:ext cx="2432013" cy="614524"/>
            <a:chOff x="2017407" y="3150144"/>
            <a:chExt cx="4548258" cy="1341143"/>
          </a:xfrm>
        </p:grpSpPr>
        <p:cxnSp>
          <p:nvCxnSpPr>
            <p:cNvPr id="12" name="Straight Connector 21"/>
            <p:cNvCxnSpPr/>
            <p:nvPr/>
          </p:nvCxnSpPr>
          <p:spPr>
            <a:xfrm>
              <a:off x="2017407" y="3150144"/>
              <a:ext cx="1" cy="457699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Line 30"/>
            <p:cNvSpPr>
              <a:spLocks noChangeShapeType="1"/>
            </p:cNvSpPr>
            <p:nvPr/>
          </p:nvSpPr>
          <p:spPr bwMode="auto">
            <a:xfrm>
              <a:off x="4291537" y="3607843"/>
              <a:ext cx="0" cy="883444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14" name="Straight Connector 29"/>
            <p:cNvCxnSpPr/>
            <p:nvPr/>
          </p:nvCxnSpPr>
          <p:spPr>
            <a:xfrm flipH="1">
              <a:off x="2017409" y="3607843"/>
              <a:ext cx="4548256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30"/>
            <p:cNvCxnSpPr/>
            <p:nvPr/>
          </p:nvCxnSpPr>
          <p:spPr>
            <a:xfrm>
              <a:off x="6565665" y="3211696"/>
              <a:ext cx="0" cy="39614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8"/>
          <a:srcRect l="30088" t="59115" r="20571" b="22917"/>
          <a:stretch/>
        </p:blipFill>
        <p:spPr>
          <a:xfrm>
            <a:off x="868458" y="3886104"/>
            <a:ext cx="5762987" cy="1179959"/>
          </a:xfrm>
          <a:prstGeom prst="rect">
            <a:avLst/>
          </a:prstGeom>
        </p:spPr>
      </p:pic>
      <p:pic>
        <p:nvPicPr>
          <p:cNvPr id="22" name="Picture 2" descr="https://lh4.googleusercontent.com/-XYEYJcX9d9E/TsErRWYBQ0I/AAAAAAAAj2s/uqPAdBKcmIA/s720/IMG_0578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6343" y="5244545"/>
            <a:ext cx="1891531" cy="1418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62268" y="5244545"/>
            <a:ext cx="1891532" cy="1418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uadroTexto 15"/>
          <p:cNvSpPr txBox="1"/>
          <p:nvPr/>
        </p:nvSpPr>
        <p:spPr>
          <a:xfrm>
            <a:off x="377317" y="6082307"/>
            <a:ext cx="6557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*The numbers for the </a:t>
            </a:r>
            <a:r>
              <a:rPr lang="en-US" dirty="0" err="1" smtClean="0">
                <a:solidFill>
                  <a:srgbClr val="FF0000"/>
                </a:solidFill>
              </a:rPr>
              <a:t>AguaClara</a:t>
            </a:r>
            <a:r>
              <a:rPr lang="en-US" dirty="0" smtClean="0">
                <a:solidFill>
                  <a:srgbClr val="FF0000"/>
                </a:solidFill>
              </a:rPr>
              <a:t> Plant are from this year 2014</a:t>
            </a:r>
          </a:p>
        </p:txBody>
      </p:sp>
      <p:pic>
        <p:nvPicPr>
          <p:cNvPr id="24" name="Imagen 23"/>
          <p:cNvPicPr/>
          <p:nvPr/>
        </p:nvPicPr>
        <p:blipFill rotWithShape="1">
          <a:blip r:embed="rId11"/>
          <a:srcRect l="38085" t="31005" r="29894" b="57875"/>
          <a:stretch/>
        </p:blipFill>
        <p:spPr bwMode="auto">
          <a:xfrm>
            <a:off x="911388" y="5201000"/>
            <a:ext cx="5184612" cy="9526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CuadroTexto 16"/>
          <p:cNvSpPr txBox="1"/>
          <p:nvPr/>
        </p:nvSpPr>
        <p:spPr>
          <a:xfrm>
            <a:off x="367856" y="6353488"/>
            <a:ext cx="6764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*The numbers for the package plant are from 2004 (Ten years ago!)</a:t>
            </a:r>
          </a:p>
        </p:txBody>
      </p:sp>
    </p:spTree>
    <p:extLst>
      <p:ext uri="{BB962C8B-B14F-4D97-AF65-F5344CB8AC3E}">
        <p14:creationId xmlns:p14="http://schemas.microsoft.com/office/powerpoint/2010/main" val="319100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Community</a:t>
            </a:r>
            <a:r>
              <a:rPr lang="es-MX" dirty="0" smtClean="0"/>
              <a:t> </a:t>
            </a:r>
            <a:r>
              <a:rPr lang="es-MX" dirty="0" err="1" smtClean="0"/>
              <a:t>assessment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en-US" dirty="0" smtClean="0"/>
              <a:t>Population</a:t>
            </a:r>
          </a:p>
          <a:p>
            <a:pPr lvl="0"/>
            <a:r>
              <a:rPr lang="en-US" dirty="0" smtClean="0"/>
              <a:t>Water system</a:t>
            </a:r>
          </a:p>
          <a:p>
            <a:pPr lvl="0"/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  <a:p>
            <a:r>
              <a:rPr lang="en-US" dirty="0"/>
              <a:t>Water quality</a:t>
            </a:r>
          </a:p>
          <a:p>
            <a:pPr lvl="0"/>
            <a:r>
              <a:rPr lang="en-US" dirty="0"/>
              <a:t>Sustainability</a:t>
            </a:r>
          </a:p>
          <a:p>
            <a:pPr marL="0" lvl="0" indent="0">
              <a:buNone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>
            <a:off x="-48419" y="3003550"/>
            <a:ext cx="12240419" cy="3854450"/>
          </a:xfrm>
          <a:custGeom>
            <a:avLst/>
            <a:gdLst>
              <a:gd name="T0" fmla="*/ 25 w 5851"/>
              <a:gd name="T1" fmla="*/ 0 h 2469"/>
              <a:gd name="T2" fmla="*/ 657 w 5851"/>
              <a:gd name="T3" fmla="*/ 276 h 2469"/>
              <a:gd name="T4" fmla="*/ 1374 w 5851"/>
              <a:gd name="T5" fmla="*/ 140 h 2469"/>
              <a:gd name="T6" fmla="*/ 1917 w 5851"/>
              <a:gd name="T7" fmla="*/ 922 h 2469"/>
              <a:gd name="T8" fmla="*/ 2433 w 5851"/>
              <a:gd name="T9" fmla="*/ 1524 h 2469"/>
              <a:gd name="T10" fmla="*/ 3009 w 5851"/>
              <a:gd name="T11" fmla="*/ 1284 h 2469"/>
              <a:gd name="T12" fmla="*/ 3351 w 5851"/>
              <a:gd name="T13" fmla="*/ 1254 h 2469"/>
              <a:gd name="T14" fmla="*/ 3801 w 5851"/>
              <a:gd name="T15" fmla="*/ 1206 h 2469"/>
              <a:gd name="T16" fmla="*/ 4180 w 5851"/>
              <a:gd name="T17" fmla="*/ 873 h 2469"/>
              <a:gd name="T18" fmla="*/ 4583 w 5851"/>
              <a:gd name="T19" fmla="*/ 1029 h 2469"/>
              <a:gd name="T20" fmla="*/ 5834 w 5851"/>
              <a:gd name="T21" fmla="*/ 1251 h 2469"/>
              <a:gd name="T22" fmla="*/ 5826 w 5851"/>
              <a:gd name="T23" fmla="*/ 2452 h 2469"/>
              <a:gd name="T24" fmla="*/ 8 w 5851"/>
              <a:gd name="T25" fmla="*/ 2461 h 2469"/>
              <a:gd name="T26" fmla="*/ 25 w 5851"/>
              <a:gd name="T27" fmla="*/ 0 h 2469"/>
              <a:gd name="T28" fmla="*/ 25 w 5851"/>
              <a:gd name="T29" fmla="*/ 0 h 246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5851"/>
              <a:gd name="T46" fmla="*/ 0 h 2469"/>
              <a:gd name="T47" fmla="*/ 5851 w 5851"/>
              <a:gd name="T48" fmla="*/ 2469 h 2469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5851" h="2469">
                <a:moveTo>
                  <a:pt x="25" y="0"/>
                </a:moveTo>
                <a:cubicBezTo>
                  <a:pt x="130" y="49"/>
                  <a:pt x="532" y="231"/>
                  <a:pt x="657" y="276"/>
                </a:cubicBezTo>
                <a:cubicBezTo>
                  <a:pt x="782" y="321"/>
                  <a:pt x="1164" y="32"/>
                  <a:pt x="1374" y="140"/>
                </a:cubicBezTo>
                <a:cubicBezTo>
                  <a:pt x="1584" y="248"/>
                  <a:pt x="1741" y="691"/>
                  <a:pt x="1917" y="922"/>
                </a:cubicBezTo>
                <a:cubicBezTo>
                  <a:pt x="2093" y="1153"/>
                  <a:pt x="2251" y="1464"/>
                  <a:pt x="2433" y="1524"/>
                </a:cubicBezTo>
                <a:cubicBezTo>
                  <a:pt x="2615" y="1584"/>
                  <a:pt x="2856" y="1329"/>
                  <a:pt x="3009" y="1284"/>
                </a:cubicBezTo>
                <a:cubicBezTo>
                  <a:pt x="3162" y="1239"/>
                  <a:pt x="3219" y="1267"/>
                  <a:pt x="3351" y="1254"/>
                </a:cubicBezTo>
                <a:cubicBezTo>
                  <a:pt x="3483" y="1241"/>
                  <a:pt x="3663" y="1269"/>
                  <a:pt x="3801" y="1206"/>
                </a:cubicBezTo>
                <a:cubicBezTo>
                  <a:pt x="3939" y="1143"/>
                  <a:pt x="4050" y="902"/>
                  <a:pt x="4180" y="873"/>
                </a:cubicBezTo>
                <a:cubicBezTo>
                  <a:pt x="4310" y="844"/>
                  <a:pt x="4307" y="966"/>
                  <a:pt x="4583" y="1029"/>
                </a:cubicBezTo>
                <a:cubicBezTo>
                  <a:pt x="4788" y="1224"/>
                  <a:pt x="5546" y="1235"/>
                  <a:pt x="5834" y="1251"/>
                </a:cubicBezTo>
                <a:cubicBezTo>
                  <a:pt x="5826" y="1465"/>
                  <a:pt x="5851" y="2206"/>
                  <a:pt x="5826" y="2452"/>
                </a:cubicBezTo>
                <a:cubicBezTo>
                  <a:pt x="5620" y="2469"/>
                  <a:pt x="206" y="2469"/>
                  <a:pt x="8" y="2461"/>
                </a:cubicBezTo>
                <a:cubicBezTo>
                  <a:pt x="0" y="2156"/>
                  <a:pt x="22" y="513"/>
                  <a:pt x="25" y="0"/>
                </a:cubicBezTo>
                <a:cubicBezTo>
                  <a:pt x="25" y="0"/>
                  <a:pt x="25" y="0"/>
                  <a:pt x="25" y="0"/>
                </a:cubicBezTo>
                <a:close/>
              </a:path>
            </a:pathLst>
          </a:custGeom>
          <a:solidFill>
            <a:srgbClr val="449D35">
              <a:alpha val="50195"/>
            </a:srgbClr>
          </a:solidFill>
          <a:ln w="12700">
            <a:noFill/>
            <a:round/>
            <a:headEnd type="none" w="lg" len="med"/>
            <a:tailEnd type="none" w="lg" len="med"/>
          </a:ln>
        </p:spPr>
        <p:txBody>
          <a:bodyPr wrap="square" anchor="ctr">
            <a:spAutoFit/>
          </a:bodyPr>
          <a:lstStyle/>
          <a:p>
            <a:endParaRPr lang="es-HN"/>
          </a:p>
        </p:txBody>
      </p: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93663" y="2967038"/>
            <a:ext cx="511175" cy="292100"/>
            <a:chOff x="59" y="1869"/>
            <a:chExt cx="322" cy="184"/>
          </a:xfrm>
        </p:grpSpPr>
        <p:sp>
          <p:nvSpPr>
            <p:cNvPr id="6" name="Freeform 8"/>
            <p:cNvSpPr>
              <a:spLocks/>
            </p:cNvSpPr>
            <p:nvPr/>
          </p:nvSpPr>
          <p:spPr bwMode="auto">
            <a:xfrm>
              <a:off x="59" y="1925"/>
              <a:ext cx="322" cy="128"/>
            </a:xfrm>
            <a:custGeom>
              <a:avLst/>
              <a:gdLst>
                <a:gd name="T0" fmla="*/ 0 w 331"/>
                <a:gd name="T1" fmla="*/ 0 h 128"/>
                <a:gd name="T2" fmla="*/ 331 w 331"/>
                <a:gd name="T3" fmla="*/ 128 h 128"/>
                <a:gd name="T4" fmla="*/ 331 w 331"/>
                <a:gd name="T5" fmla="*/ 0 h 128"/>
                <a:gd name="T6" fmla="*/ 0 w 331"/>
                <a:gd name="T7" fmla="*/ 0 h 1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1"/>
                <a:gd name="T13" fmla="*/ 0 h 128"/>
                <a:gd name="T14" fmla="*/ 331 w 331"/>
                <a:gd name="T15" fmla="*/ 128 h 1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1" h="128">
                  <a:moveTo>
                    <a:pt x="0" y="0"/>
                  </a:moveTo>
                  <a:lnTo>
                    <a:pt x="331" y="128"/>
                  </a:lnTo>
                  <a:lnTo>
                    <a:pt x="3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hlink"/>
            </a:solidFill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s-HN"/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60" y="1869"/>
              <a:ext cx="321" cy="5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s-HN"/>
            </a:p>
          </p:txBody>
        </p:sp>
      </p:grpSp>
      <p:sp>
        <p:nvSpPr>
          <p:cNvPr id="8" name="Freeform 10"/>
          <p:cNvSpPr>
            <a:spLocks/>
          </p:cNvSpPr>
          <p:nvPr/>
        </p:nvSpPr>
        <p:spPr bwMode="auto">
          <a:xfrm>
            <a:off x="604837" y="3222289"/>
            <a:ext cx="8769471" cy="1879961"/>
          </a:xfrm>
          <a:custGeom>
            <a:avLst/>
            <a:gdLst>
              <a:gd name="T0" fmla="*/ 0 w 4052"/>
              <a:gd name="T1" fmla="*/ 2 h 1257"/>
              <a:gd name="T2" fmla="*/ 104 w 4052"/>
              <a:gd name="T3" fmla="*/ 0 h 1257"/>
              <a:gd name="T4" fmla="*/ 110 w 4052"/>
              <a:gd name="T5" fmla="*/ 192 h 1257"/>
              <a:gd name="T6" fmla="*/ 856 w 4052"/>
              <a:gd name="T7" fmla="*/ 46 h 1257"/>
              <a:gd name="T8" fmla="*/ 1478 w 4052"/>
              <a:gd name="T9" fmla="*/ 882 h 1257"/>
              <a:gd name="T10" fmla="*/ 1748 w 4052"/>
              <a:gd name="T11" fmla="*/ 1251 h 1257"/>
              <a:gd name="T12" fmla="*/ 2522 w 4052"/>
              <a:gd name="T13" fmla="*/ 1257 h 1257"/>
              <a:gd name="T14" fmla="*/ 2924 w 4052"/>
              <a:gd name="T15" fmla="*/ 1185 h 1257"/>
              <a:gd name="T16" fmla="*/ 3422 w 4052"/>
              <a:gd name="T17" fmla="*/ 1143 h 1257"/>
              <a:gd name="T18" fmla="*/ 3785 w 4052"/>
              <a:gd name="T19" fmla="*/ 822 h 1257"/>
              <a:gd name="T20" fmla="*/ 3968 w 4052"/>
              <a:gd name="T21" fmla="*/ 891 h 1257"/>
              <a:gd name="T22" fmla="*/ 4052 w 4052"/>
              <a:gd name="T23" fmla="*/ 903 h 125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052"/>
              <a:gd name="T37" fmla="*/ 0 h 1257"/>
              <a:gd name="T38" fmla="*/ 4052 w 4052"/>
              <a:gd name="T39" fmla="*/ 1257 h 125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052" h="1257">
                <a:moveTo>
                  <a:pt x="0" y="2"/>
                </a:moveTo>
                <a:cubicBezTo>
                  <a:pt x="17" y="2"/>
                  <a:pt x="62" y="0"/>
                  <a:pt x="104" y="0"/>
                </a:cubicBezTo>
                <a:cubicBezTo>
                  <a:pt x="104" y="82"/>
                  <a:pt x="110" y="126"/>
                  <a:pt x="110" y="192"/>
                </a:cubicBezTo>
                <a:cubicBezTo>
                  <a:pt x="346" y="293"/>
                  <a:pt x="675" y="46"/>
                  <a:pt x="856" y="46"/>
                </a:cubicBezTo>
                <a:cubicBezTo>
                  <a:pt x="1037" y="46"/>
                  <a:pt x="1329" y="681"/>
                  <a:pt x="1478" y="882"/>
                </a:cubicBezTo>
                <a:cubicBezTo>
                  <a:pt x="1627" y="1083"/>
                  <a:pt x="1658" y="1119"/>
                  <a:pt x="1748" y="1251"/>
                </a:cubicBezTo>
                <a:cubicBezTo>
                  <a:pt x="1928" y="1251"/>
                  <a:pt x="2336" y="1257"/>
                  <a:pt x="2522" y="1257"/>
                </a:cubicBezTo>
                <a:cubicBezTo>
                  <a:pt x="2696" y="1167"/>
                  <a:pt x="2762" y="1185"/>
                  <a:pt x="2924" y="1185"/>
                </a:cubicBezTo>
                <a:cubicBezTo>
                  <a:pt x="3086" y="1185"/>
                  <a:pt x="3278" y="1204"/>
                  <a:pt x="3422" y="1143"/>
                </a:cubicBezTo>
                <a:cubicBezTo>
                  <a:pt x="3566" y="1082"/>
                  <a:pt x="3694" y="864"/>
                  <a:pt x="3785" y="822"/>
                </a:cubicBezTo>
                <a:cubicBezTo>
                  <a:pt x="3876" y="780"/>
                  <a:pt x="3923" y="877"/>
                  <a:pt x="3968" y="891"/>
                </a:cubicBezTo>
                <a:cubicBezTo>
                  <a:pt x="4013" y="905"/>
                  <a:pt x="4035" y="901"/>
                  <a:pt x="4052" y="903"/>
                </a:cubicBezTo>
              </a:path>
            </a:pathLst>
          </a:custGeom>
          <a:noFill/>
          <a:ln w="38100">
            <a:solidFill>
              <a:schemeClr val="accent1"/>
            </a:solidFill>
            <a:round/>
            <a:headEnd type="none" w="lg" len="med"/>
            <a:tailEnd type="none" w="lg" len="med"/>
          </a:ln>
        </p:spPr>
        <p:txBody>
          <a:bodyPr wrap="square" anchor="ctr">
            <a:spAutoFit/>
          </a:bodyPr>
          <a:lstStyle/>
          <a:p>
            <a:endParaRPr lang="es-HN"/>
          </a:p>
        </p:txBody>
      </p:sp>
      <p:grpSp>
        <p:nvGrpSpPr>
          <p:cNvPr id="9" name="Group 11"/>
          <p:cNvGrpSpPr>
            <a:grpSpLocks/>
          </p:cNvGrpSpPr>
          <p:nvPr/>
        </p:nvGrpSpPr>
        <p:grpSpPr bwMode="auto">
          <a:xfrm>
            <a:off x="4404576" y="4800600"/>
            <a:ext cx="1892255" cy="633413"/>
            <a:chOff x="2052" y="3024"/>
            <a:chExt cx="1014" cy="399"/>
          </a:xfrm>
        </p:grpSpPr>
        <p:grpSp>
          <p:nvGrpSpPr>
            <p:cNvPr id="10" name="Group 12"/>
            <p:cNvGrpSpPr>
              <a:grpSpLocks/>
            </p:cNvGrpSpPr>
            <p:nvPr/>
          </p:nvGrpSpPr>
          <p:grpSpPr bwMode="auto">
            <a:xfrm>
              <a:off x="2196" y="3072"/>
              <a:ext cx="612" cy="189"/>
              <a:chOff x="2196" y="3072"/>
              <a:chExt cx="612" cy="189"/>
            </a:xfrm>
          </p:grpSpPr>
          <p:sp>
            <p:nvSpPr>
              <p:cNvPr id="15" name="Line 13"/>
              <p:cNvSpPr>
                <a:spLocks noChangeShapeType="1"/>
              </p:cNvSpPr>
              <p:nvPr/>
            </p:nvSpPr>
            <p:spPr bwMode="auto">
              <a:xfrm>
                <a:off x="2196" y="3093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s-MX"/>
              </a:p>
            </p:txBody>
          </p:sp>
          <p:sp>
            <p:nvSpPr>
              <p:cNvPr id="16" name="Line 14"/>
              <p:cNvSpPr>
                <a:spLocks noChangeShapeType="1"/>
              </p:cNvSpPr>
              <p:nvPr/>
            </p:nvSpPr>
            <p:spPr bwMode="auto">
              <a:xfrm>
                <a:off x="2283" y="3153"/>
                <a:ext cx="0" cy="9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s-MX"/>
              </a:p>
            </p:txBody>
          </p:sp>
          <p:sp>
            <p:nvSpPr>
              <p:cNvPr id="17" name="Line 15"/>
              <p:cNvSpPr>
                <a:spLocks noChangeShapeType="1"/>
              </p:cNvSpPr>
              <p:nvPr/>
            </p:nvSpPr>
            <p:spPr bwMode="auto">
              <a:xfrm>
                <a:off x="2633" y="31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s-MX"/>
              </a:p>
            </p:txBody>
          </p:sp>
          <p:sp>
            <p:nvSpPr>
              <p:cNvPr id="18" name="Line 16"/>
              <p:cNvSpPr>
                <a:spLocks noChangeShapeType="1"/>
              </p:cNvSpPr>
              <p:nvPr/>
            </p:nvSpPr>
            <p:spPr bwMode="auto">
              <a:xfrm>
                <a:off x="2720" y="3135"/>
                <a:ext cx="0" cy="12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s-MX"/>
              </a:p>
            </p:txBody>
          </p:sp>
          <p:sp>
            <p:nvSpPr>
              <p:cNvPr id="19" name="Line 17"/>
              <p:cNvSpPr>
                <a:spLocks noChangeShapeType="1"/>
              </p:cNvSpPr>
              <p:nvPr/>
            </p:nvSpPr>
            <p:spPr bwMode="auto">
              <a:xfrm>
                <a:off x="2808" y="3072"/>
                <a:ext cx="0" cy="16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s-MX"/>
              </a:p>
            </p:txBody>
          </p:sp>
          <p:sp>
            <p:nvSpPr>
              <p:cNvPr id="20" name="Line 18"/>
              <p:cNvSpPr>
                <a:spLocks noChangeShapeType="1"/>
              </p:cNvSpPr>
              <p:nvPr/>
            </p:nvSpPr>
            <p:spPr bwMode="auto">
              <a:xfrm>
                <a:off x="2370" y="3198"/>
                <a:ext cx="0" cy="5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s-MX"/>
              </a:p>
            </p:txBody>
          </p:sp>
          <p:sp>
            <p:nvSpPr>
              <p:cNvPr id="21" name="Line 19"/>
              <p:cNvSpPr>
                <a:spLocks noChangeShapeType="1"/>
              </p:cNvSpPr>
              <p:nvPr/>
            </p:nvSpPr>
            <p:spPr bwMode="auto">
              <a:xfrm>
                <a:off x="2458" y="3228"/>
                <a:ext cx="0" cy="3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s-MX"/>
              </a:p>
            </p:txBody>
          </p:sp>
          <p:sp>
            <p:nvSpPr>
              <p:cNvPr id="22" name="Line 20"/>
              <p:cNvSpPr>
                <a:spLocks noChangeShapeType="1"/>
              </p:cNvSpPr>
              <p:nvPr/>
            </p:nvSpPr>
            <p:spPr bwMode="auto">
              <a:xfrm>
                <a:off x="2545" y="3216"/>
                <a:ext cx="0" cy="4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s-MX"/>
              </a:p>
            </p:txBody>
          </p:sp>
        </p:grpSp>
        <p:sp>
          <p:nvSpPr>
            <p:cNvPr id="11" name="Freeform 21"/>
            <p:cNvSpPr>
              <a:spLocks/>
            </p:cNvSpPr>
            <p:nvPr/>
          </p:nvSpPr>
          <p:spPr bwMode="auto">
            <a:xfrm>
              <a:off x="2242" y="3291"/>
              <a:ext cx="513" cy="132"/>
            </a:xfrm>
            <a:custGeom>
              <a:avLst/>
              <a:gdLst>
                <a:gd name="T0" fmla="*/ 0 w 534"/>
                <a:gd name="T1" fmla="*/ 2 h 148"/>
                <a:gd name="T2" fmla="*/ 240 w 534"/>
                <a:gd name="T3" fmla="*/ 148 h 148"/>
                <a:gd name="T4" fmla="*/ 534 w 534"/>
                <a:gd name="T5" fmla="*/ 2 h 148"/>
                <a:gd name="T6" fmla="*/ 0 w 534"/>
                <a:gd name="T7" fmla="*/ 2 h 1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34"/>
                <a:gd name="T13" fmla="*/ 0 h 148"/>
                <a:gd name="T14" fmla="*/ 534 w 534"/>
                <a:gd name="T15" fmla="*/ 148 h 1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34" h="148">
                  <a:moveTo>
                    <a:pt x="0" y="2"/>
                  </a:moveTo>
                  <a:cubicBezTo>
                    <a:pt x="52" y="70"/>
                    <a:pt x="151" y="148"/>
                    <a:pt x="240" y="148"/>
                  </a:cubicBezTo>
                  <a:cubicBezTo>
                    <a:pt x="321" y="148"/>
                    <a:pt x="464" y="54"/>
                    <a:pt x="534" y="2"/>
                  </a:cubicBezTo>
                  <a:cubicBezTo>
                    <a:pt x="444" y="0"/>
                    <a:pt x="74" y="0"/>
                    <a:pt x="0" y="2"/>
                  </a:cubicBezTo>
                  <a:close/>
                </a:path>
              </a:pathLst>
            </a:custGeom>
            <a:solidFill>
              <a:schemeClr val="hlink"/>
            </a:solidFill>
            <a:ln w="12700">
              <a:noFill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s-HN"/>
            </a:p>
          </p:txBody>
        </p:sp>
        <p:sp>
          <p:nvSpPr>
            <p:cNvPr id="12" name="Rectangle 22"/>
            <p:cNvSpPr>
              <a:spLocks noChangeArrowheads="1"/>
            </p:cNvSpPr>
            <p:nvPr/>
          </p:nvSpPr>
          <p:spPr bwMode="auto">
            <a:xfrm>
              <a:off x="2868" y="3030"/>
              <a:ext cx="27" cy="234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s-HN"/>
            </a:p>
          </p:txBody>
        </p:sp>
        <p:sp>
          <p:nvSpPr>
            <p:cNvPr id="13" name="Rectangle 23"/>
            <p:cNvSpPr>
              <a:spLocks noChangeArrowheads="1"/>
            </p:cNvSpPr>
            <p:nvPr/>
          </p:nvSpPr>
          <p:spPr bwMode="auto">
            <a:xfrm>
              <a:off x="2112" y="3030"/>
              <a:ext cx="27" cy="234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s-HN"/>
            </a:p>
          </p:txBody>
        </p:sp>
        <p:sp>
          <p:nvSpPr>
            <p:cNvPr id="14" name="Freeform 24"/>
            <p:cNvSpPr>
              <a:spLocks/>
            </p:cNvSpPr>
            <p:nvPr/>
          </p:nvSpPr>
          <p:spPr bwMode="auto">
            <a:xfrm>
              <a:off x="2052" y="3024"/>
              <a:ext cx="1014" cy="205"/>
            </a:xfrm>
            <a:custGeom>
              <a:avLst/>
              <a:gdLst>
                <a:gd name="T0" fmla="*/ 0 w 1014"/>
                <a:gd name="T1" fmla="*/ 42 h 205"/>
                <a:gd name="T2" fmla="*/ 78 w 1014"/>
                <a:gd name="T3" fmla="*/ 6 h 205"/>
                <a:gd name="T4" fmla="*/ 438 w 1014"/>
                <a:gd name="T5" fmla="*/ 204 h 205"/>
                <a:gd name="T6" fmla="*/ 828 w 1014"/>
                <a:gd name="T7" fmla="*/ 0 h 205"/>
                <a:gd name="T8" fmla="*/ 1014 w 1014"/>
                <a:gd name="T9" fmla="*/ 120 h 2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4"/>
                <a:gd name="T16" fmla="*/ 0 h 205"/>
                <a:gd name="T17" fmla="*/ 1014 w 1014"/>
                <a:gd name="T18" fmla="*/ 205 h 2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4" h="205">
                  <a:moveTo>
                    <a:pt x="0" y="42"/>
                  </a:moveTo>
                  <a:cubicBezTo>
                    <a:pt x="0" y="42"/>
                    <a:pt x="6" y="36"/>
                    <a:pt x="78" y="6"/>
                  </a:cubicBezTo>
                  <a:cubicBezTo>
                    <a:pt x="162" y="78"/>
                    <a:pt x="313" y="205"/>
                    <a:pt x="438" y="204"/>
                  </a:cubicBezTo>
                  <a:cubicBezTo>
                    <a:pt x="563" y="203"/>
                    <a:pt x="726" y="78"/>
                    <a:pt x="828" y="0"/>
                  </a:cubicBezTo>
                  <a:cubicBezTo>
                    <a:pt x="930" y="78"/>
                    <a:pt x="975" y="95"/>
                    <a:pt x="1014" y="12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s-HN"/>
            </a:p>
          </p:txBody>
        </p:sp>
      </p:grpSp>
      <p:grpSp>
        <p:nvGrpSpPr>
          <p:cNvPr id="23" name="Group 25"/>
          <p:cNvGrpSpPr>
            <a:grpSpLocks/>
          </p:cNvGrpSpPr>
          <p:nvPr/>
        </p:nvGrpSpPr>
        <p:grpSpPr bwMode="auto">
          <a:xfrm>
            <a:off x="9252096" y="4584734"/>
            <a:ext cx="2195512" cy="2243138"/>
            <a:chOff x="4353" y="2932"/>
            <a:chExt cx="1383" cy="1413"/>
          </a:xfrm>
        </p:grpSpPr>
        <p:sp>
          <p:nvSpPr>
            <p:cNvPr id="24" name="Freeform 26"/>
            <p:cNvSpPr>
              <a:spLocks/>
            </p:cNvSpPr>
            <p:nvPr/>
          </p:nvSpPr>
          <p:spPr bwMode="auto">
            <a:xfrm>
              <a:off x="4353" y="3110"/>
              <a:ext cx="987" cy="1235"/>
            </a:xfrm>
            <a:custGeom>
              <a:avLst/>
              <a:gdLst>
                <a:gd name="T0" fmla="*/ 987 w 987"/>
                <a:gd name="T1" fmla="*/ 0 h 1235"/>
                <a:gd name="T2" fmla="*/ 938 w 987"/>
                <a:gd name="T3" fmla="*/ 297 h 1235"/>
                <a:gd name="T4" fmla="*/ 724 w 987"/>
                <a:gd name="T5" fmla="*/ 609 h 1235"/>
                <a:gd name="T6" fmla="*/ 0 w 987"/>
                <a:gd name="T7" fmla="*/ 1235 h 123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87"/>
                <a:gd name="T13" fmla="*/ 0 h 1235"/>
                <a:gd name="T14" fmla="*/ 987 w 987"/>
                <a:gd name="T15" fmla="*/ 1235 h 123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87" h="1235">
                  <a:moveTo>
                    <a:pt x="987" y="0"/>
                  </a:moveTo>
                  <a:cubicBezTo>
                    <a:pt x="984" y="98"/>
                    <a:pt x="982" y="196"/>
                    <a:pt x="938" y="297"/>
                  </a:cubicBezTo>
                  <a:cubicBezTo>
                    <a:pt x="894" y="398"/>
                    <a:pt x="880" y="453"/>
                    <a:pt x="724" y="609"/>
                  </a:cubicBezTo>
                  <a:cubicBezTo>
                    <a:pt x="568" y="765"/>
                    <a:pt x="284" y="1000"/>
                    <a:pt x="0" y="1235"/>
                  </a:cubicBezTo>
                </a:path>
              </a:pathLst>
            </a:custGeom>
            <a:noFill/>
            <a:ln w="152400">
              <a:solidFill>
                <a:srgbClr val="A1804B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s-HN"/>
            </a:p>
          </p:txBody>
        </p:sp>
        <p:grpSp>
          <p:nvGrpSpPr>
            <p:cNvPr id="25" name="Group 27"/>
            <p:cNvGrpSpPr>
              <a:grpSpLocks/>
            </p:cNvGrpSpPr>
            <p:nvPr/>
          </p:nvGrpSpPr>
          <p:grpSpPr bwMode="auto">
            <a:xfrm>
              <a:off x="4362" y="2932"/>
              <a:ext cx="1374" cy="1228"/>
              <a:chOff x="4362" y="2932"/>
              <a:chExt cx="1374" cy="1228"/>
            </a:xfrm>
          </p:grpSpPr>
          <p:grpSp>
            <p:nvGrpSpPr>
              <p:cNvPr id="26" name="Group 28"/>
              <p:cNvGrpSpPr>
                <a:grpSpLocks/>
              </p:cNvGrpSpPr>
              <p:nvPr/>
            </p:nvGrpSpPr>
            <p:grpSpPr bwMode="auto">
              <a:xfrm flipH="1">
                <a:off x="5588" y="2953"/>
                <a:ext cx="140" cy="180"/>
                <a:chOff x="4468" y="1156"/>
                <a:chExt cx="568" cy="808"/>
              </a:xfrm>
            </p:grpSpPr>
            <p:sp>
              <p:nvSpPr>
                <p:cNvPr id="76" name="Rectangle 29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77" name="Rectangle 30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78" name="AutoShape 31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79" name="Rectangle 32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80" name="Line 33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  <p:sp>
              <p:nvSpPr>
                <p:cNvPr id="81" name="Line 34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</p:grpSp>
          <p:grpSp>
            <p:nvGrpSpPr>
              <p:cNvPr id="27" name="Group 35"/>
              <p:cNvGrpSpPr>
                <a:grpSpLocks/>
              </p:cNvGrpSpPr>
              <p:nvPr/>
            </p:nvGrpSpPr>
            <p:grpSpPr bwMode="auto">
              <a:xfrm>
                <a:off x="4976" y="3264"/>
                <a:ext cx="140" cy="180"/>
                <a:chOff x="4468" y="1156"/>
                <a:chExt cx="568" cy="808"/>
              </a:xfrm>
            </p:grpSpPr>
            <p:sp>
              <p:nvSpPr>
                <p:cNvPr id="70" name="Rectangle 36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71" name="Rectangle 37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72" name="AutoShape 38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73" name="Rectangle 39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74" name="Line 40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  <p:sp>
              <p:nvSpPr>
                <p:cNvPr id="75" name="Line 41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</p:grpSp>
          <p:grpSp>
            <p:nvGrpSpPr>
              <p:cNvPr id="28" name="Group 42"/>
              <p:cNvGrpSpPr>
                <a:grpSpLocks/>
              </p:cNvGrpSpPr>
              <p:nvPr/>
            </p:nvGrpSpPr>
            <p:grpSpPr bwMode="auto">
              <a:xfrm>
                <a:off x="5007" y="2932"/>
                <a:ext cx="140" cy="180"/>
                <a:chOff x="4468" y="1156"/>
                <a:chExt cx="568" cy="808"/>
              </a:xfrm>
            </p:grpSpPr>
            <p:sp>
              <p:nvSpPr>
                <p:cNvPr id="64" name="Rectangle 43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65" name="Rectangle 44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66" name="AutoShape 45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67" name="Rectangle 46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68" name="Line 47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  <p:sp>
              <p:nvSpPr>
                <p:cNvPr id="69" name="Line 48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</p:grpSp>
          <p:grpSp>
            <p:nvGrpSpPr>
              <p:cNvPr id="29" name="Group 49"/>
              <p:cNvGrpSpPr>
                <a:grpSpLocks/>
              </p:cNvGrpSpPr>
              <p:nvPr/>
            </p:nvGrpSpPr>
            <p:grpSpPr bwMode="auto">
              <a:xfrm>
                <a:off x="5596" y="3193"/>
                <a:ext cx="140" cy="180"/>
                <a:chOff x="4468" y="1156"/>
                <a:chExt cx="568" cy="808"/>
              </a:xfrm>
            </p:grpSpPr>
            <p:sp>
              <p:nvSpPr>
                <p:cNvPr id="58" name="Rectangle 50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59" name="Rectangle 51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60" name="AutoShape 52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61" name="Rectangle 53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62" name="Line 54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  <p:sp>
              <p:nvSpPr>
                <p:cNvPr id="63" name="Line 55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</p:grpSp>
          <p:grpSp>
            <p:nvGrpSpPr>
              <p:cNvPr id="30" name="Group 56"/>
              <p:cNvGrpSpPr>
                <a:grpSpLocks/>
              </p:cNvGrpSpPr>
              <p:nvPr/>
            </p:nvGrpSpPr>
            <p:grpSpPr bwMode="auto">
              <a:xfrm flipH="1">
                <a:off x="4757" y="3489"/>
                <a:ext cx="140" cy="180"/>
                <a:chOff x="4468" y="1156"/>
                <a:chExt cx="568" cy="808"/>
              </a:xfrm>
            </p:grpSpPr>
            <p:sp>
              <p:nvSpPr>
                <p:cNvPr id="52" name="Rectangle 57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53" name="Rectangle 58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54" name="AutoShape 59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55" name="Rectangle 60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56" name="Line 61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  <p:sp>
              <p:nvSpPr>
                <p:cNvPr id="57" name="Line 62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</p:grpSp>
          <p:grpSp>
            <p:nvGrpSpPr>
              <p:cNvPr id="31" name="Group 63"/>
              <p:cNvGrpSpPr>
                <a:grpSpLocks/>
              </p:cNvGrpSpPr>
              <p:nvPr/>
            </p:nvGrpSpPr>
            <p:grpSpPr bwMode="auto">
              <a:xfrm flipH="1">
                <a:off x="4935" y="3980"/>
                <a:ext cx="140" cy="180"/>
                <a:chOff x="4468" y="1156"/>
                <a:chExt cx="568" cy="808"/>
              </a:xfrm>
            </p:grpSpPr>
            <p:sp>
              <p:nvSpPr>
                <p:cNvPr id="46" name="Rectangle 64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47" name="Rectangle 65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48" name="AutoShape 66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49" name="Rectangle 67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50" name="Line 68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  <p:sp>
              <p:nvSpPr>
                <p:cNvPr id="51" name="Line 69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</p:grpSp>
          <p:grpSp>
            <p:nvGrpSpPr>
              <p:cNvPr id="32" name="Group 70"/>
              <p:cNvGrpSpPr>
                <a:grpSpLocks/>
              </p:cNvGrpSpPr>
              <p:nvPr/>
            </p:nvGrpSpPr>
            <p:grpSpPr bwMode="auto">
              <a:xfrm>
                <a:off x="5530" y="3753"/>
                <a:ext cx="140" cy="180"/>
                <a:chOff x="4468" y="1156"/>
                <a:chExt cx="568" cy="808"/>
              </a:xfrm>
            </p:grpSpPr>
            <p:sp>
              <p:nvSpPr>
                <p:cNvPr id="40" name="Rectangle 71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41" name="Rectangle 72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42" name="AutoShape 73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43" name="Rectangle 74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44" name="Line 75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  <p:sp>
              <p:nvSpPr>
                <p:cNvPr id="45" name="Line 76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</p:grpSp>
          <p:grpSp>
            <p:nvGrpSpPr>
              <p:cNvPr id="33" name="Group 77"/>
              <p:cNvGrpSpPr>
                <a:grpSpLocks/>
              </p:cNvGrpSpPr>
              <p:nvPr/>
            </p:nvGrpSpPr>
            <p:grpSpPr bwMode="auto">
              <a:xfrm>
                <a:off x="4362" y="3555"/>
                <a:ext cx="140" cy="180"/>
                <a:chOff x="4468" y="1156"/>
                <a:chExt cx="568" cy="808"/>
              </a:xfrm>
            </p:grpSpPr>
            <p:sp>
              <p:nvSpPr>
                <p:cNvPr id="34" name="Rectangle 78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35" name="Rectangle 79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36" name="AutoShape 80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37" name="Rectangle 81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HN"/>
                </a:p>
              </p:txBody>
            </p:sp>
            <p:sp>
              <p:nvSpPr>
                <p:cNvPr id="38" name="Line 82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  <p:sp>
              <p:nvSpPr>
                <p:cNvPr id="39" name="Line 83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</p:grpSp>
        </p:grpSp>
      </p:grpSp>
      <p:grpSp>
        <p:nvGrpSpPr>
          <p:cNvPr id="82" name="Group 84"/>
          <p:cNvGrpSpPr>
            <a:grpSpLocks/>
          </p:cNvGrpSpPr>
          <p:nvPr/>
        </p:nvGrpSpPr>
        <p:grpSpPr bwMode="auto">
          <a:xfrm>
            <a:off x="9511652" y="4988703"/>
            <a:ext cx="1419225" cy="1404938"/>
            <a:chOff x="4540" y="3142"/>
            <a:chExt cx="894" cy="885"/>
          </a:xfrm>
        </p:grpSpPr>
        <p:grpSp>
          <p:nvGrpSpPr>
            <p:cNvPr id="83" name="Group 85"/>
            <p:cNvGrpSpPr>
              <a:grpSpLocks/>
            </p:cNvGrpSpPr>
            <p:nvPr/>
          </p:nvGrpSpPr>
          <p:grpSpPr bwMode="auto">
            <a:xfrm>
              <a:off x="4540" y="3142"/>
              <a:ext cx="140" cy="180"/>
              <a:chOff x="2697" y="1364"/>
              <a:chExt cx="140" cy="180"/>
            </a:xfrm>
          </p:grpSpPr>
          <p:sp>
            <p:nvSpPr>
              <p:cNvPr id="91" name="Rectangle 86"/>
              <p:cNvSpPr>
                <a:spLocks noChangeArrowheads="1"/>
              </p:cNvSpPr>
              <p:nvPr/>
            </p:nvSpPr>
            <p:spPr bwMode="auto">
              <a:xfrm>
                <a:off x="2792" y="1364"/>
                <a:ext cx="10" cy="5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HN"/>
              </a:p>
            </p:txBody>
          </p:sp>
          <p:sp>
            <p:nvSpPr>
              <p:cNvPr id="92" name="Rectangle 87"/>
              <p:cNvSpPr>
                <a:spLocks noChangeArrowheads="1"/>
              </p:cNvSpPr>
              <p:nvPr/>
            </p:nvSpPr>
            <p:spPr bwMode="auto">
              <a:xfrm>
                <a:off x="2709" y="1428"/>
                <a:ext cx="116" cy="116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HN"/>
              </a:p>
            </p:txBody>
          </p:sp>
          <p:sp>
            <p:nvSpPr>
              <p:cNvPr id="93" name="AutoShape 88" descr="Diagonal brick"/>
              <p:cNvSpPr>
                <a:spLocks noChangeArrowheads="1"/>
              </p:cNvSpPr>
              <p:nvPr/>
            </p:nvSpPr>
            <p:spPr bwMode="auto">
              <a:xfrm>
                <a:off x="2697" y="1375"/>
                <a:ext cx="140" cy="51"/>
              </a:xfrm>
              <a:prstGeom prst="triangle">
                <a:avLst>
                  <a:gd name="adj" fmla="val 49995"/>
                </a:avLst>
              </a:prstGeom>
              <a:pattFill prst="diagBrick">
                <a:fgClr>
                  <a:schemeClr val="tx1"/>
                </a:fgClr>
                <a:bgClr>
                  <a:schemeClr val="accent2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HN"/>
              </a:p>
            </p:txBody>
          </p:sp>
          <p:sp>
            <p:nvSpPr>
              <p:cNvPr id="94" name="Rectangle 89"/>
              <p:cNvSpPr>
                <a:spLocks noChangeArrowheads="1"/>
              </p:cNvSpPr>
              <p:nvPr/>
            </p:nvSpPr>
            <p:spPr bwMode="auto">
              <a:xfrm>
                <a:off x="2756" y="1460"/>
                <a:ext cx="34" cy="4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HN"/>
              </a:p>
            </p:txBody>
          </p:sp>
          <p:sp>
            <p:nvSpPr>
              <p:cNvPr id="95" name="Line 90"/>
              <p:cNvSpPr>
                <a:spLocks noChangeShapeType="1"/>
              </p:cNvSpPr>
              <p:nvPr/>
            </p:nvSpPr>
            <p:spPr bwMode="auto">
              <a:xfrm>
                <a:off x="2773" y="1460"/>
                <a:ext cx="0" cy="4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MX"/>
              </a:p>
            </p:txBody>
          </p:sp>
          <p:sp>
            <p:nvSpPr>
              <p:cNvPr id="96" name="Line 91"/>
              <p:cNvSpPr>
                <a:spLocks noChangeShapeType="1"/>
              </p:cNvSpPr>
              <p:nvPr/>
            </p:nvSpPr>
            <p:spPr bwMode="auto">
              <a:xfrm>
                <a:off x="2756" y="1481"/>
                <a:ext cx="3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MX"/>
              </a:p>
            </p:txBody>
          </p:sp>
        </p:grpSp>
        <p:grpSp>
          <p:nvGrpSpPr>
            <p:cNvPr id="84" name="Group 92"/>
            <p:cNvGrpSpPr>
              <a:grpSpLocks/>
            </p:cNvGrpSpPr>
            <p:nvPr/>
          </p:nvGrpSpPr>
          <p:grpSpPr bwMode="auto">
            <a:xfrm>
              <a:off x="5294" y="3847"/>
              <a:ext cx="140" cy="180"/>
              <a:chOff x="2697" y="1364"/>
              <a:chExt cx="140" cy="180"/>
            </a:xfrm>
          </p:grpSpPr>
          <p:sp>
            <p:nvSpPr>
              <p:cNvPr id="85" name="Rectangle 93"/>
              <p:cNvSpPr>
                <a:spLocks noChangeArrowheads="1"/>
              </p:cNvSpPr>
              <p:nvPr/>
            </p:nvSpPr>
            <p:spPr bwMode="auto">
              <a:xfrm>
                <a:off x="2792" y="1364"/>
                <a:ext cx="10" cy="5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HN"/>
              </a:p>
            </p:txBody>
          </p:sp>
          <p:sp>
            <p:nvSpPr>
              <p:cNvPr id="86" name="Rectangle 94"/>
              <p:cNvSpPr>
                <a:spLocks noChangeArrowheads="1"/>
              </p:cNvSpPr>
              <p:nvPr/>
            </p:nvSpPr>
            <p:spPr bwMode="auto">
              <a:xfrm>
                <a:off x="2709" y="1428"/>
                <a:ext cx="116" cy="116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HN"/>
              </a:p>
            </p:txBody>
          </p:sp>
          <p:sp>
            <p:nvSpPr>
              <p:cNvPr id="87" name="AutoShape 95" descr="Diagonal brick"/>
              <p:cNvSpPr>
                <a:spLocks noChangeArrowheads="1"/>
              </p:cNvSpPr>
              <p:nvPr/>
            </p:nvSpPr>
            <p:spPr bwMode="auto">
              <a:xfrm>
                <a:off x="2697" y="1375"/>
                <a:ext cx="140" cy="51"/>
              </a:xfrm>
              <a:prstGeom prst="triangle">
                <a:avLst>
                  <a:gd name="adj" fmla="val 49995"/>
                </a:avLst>
              </a:prstGeom>
              <a:pattFill prst="diagBrick">
                <a:fgClr>
                  <a:schemeClr val="tx1"/>
                </a:fgClr>
                <a:bgClr>
                  <a:schemeClr val="accent2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HN"/>
              </a:p>
            </p:txBody>
          </p:sp>
          <p:sp>
            <p:nvSpPr>
              <p:cNvPr id="88" name="Rectangle 96"/>
              <p:cNvSpPr>
                <a:spLocks noChangeArrowheads="1"/>
              </p:cNvSpPr>
              <p:nvPr/>
            </p:nvSpPr>
            <p:spPr bwMode="auto">
              <a:xfrm>
                <a:off x="2756" y="1460"/>
                <a:ext cx="34" cy="4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HN"/>
              </a:p>
            </p:txBody>
          </p:sp>
          <p:sp>
            <p:nvSpPr>
              <p:cNvPr id="89" name="Line 97"/>
              <p:cNvSpPr>
                <a:spLocks noChangeShapeType="1"/>
              </p:cNvSpPr>
              <p:nvPr/>
            </p:nvSpPr>
            <p:spPr bwMode="auto">
              <a:xfrm>
                <a:off x="2773" y="1460"/>
                <a:ext cx="0" cy="4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MX"/>
              </a:p>
            </p:txBody>
          </p:sp>
          <p:sp>
            <p:nvSpPr>
              <p:cNvPr id="90" name="Line 98"/>
              <p:cNvSpPr>
                <a:spLocks noChangeShapeType="1"/>
              </p:cNvSpPr>
              <p:nvPr/>
            </p:nvSpPr>
            <p:spPr bwMode="auto">
              <a:xfrm>
                <a:off x="2756" y="1481"/>
                <a:ext cx="3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MX"/>
              </a:p>
            </p:txBody>
          </p:sp>
        </p:grpSp>
      </p:grpSp>
      <p:grpSp>
        <p:nvGrpSpPr>
          <p:cNvPr id="97" name="Group 99"/>
          <p:cNvGrpSpPr>
            <a:grpSpLocks/>
          </p:cNvGrpSpPr>
          <p:nvPr/>
        </p:nvGrpSpPr>
        <p:grpSpPr bwMode="auto">
          <a:xfrm>
            <a:off x="9656908" y="4578384"/>
            <a:ext cx="1373188" cy="1600200"/>
            <a:chOff x="4608" y="2928"/>
            <a:chExt cx="865" cy="1008"/>
          </a:xfrm>
        </p:grpSpPr>
        <p:sp>
          <p:nvSpPr>
            <p:cNvPr id="98" name="Freeform 100"/>
            <p:cNvSpPr>
              <a:spLocks/>
            </p:cNvSpPr>
            <p:nvPr/>
          </p:nvSpPr>
          <p:spPr bwMode="auto">
            <a:xfrm>
              <a:off x="4608" y="2928"/>
              <a:ext cx="864" cy="1008"/>
            </a:xfrm>
            <a:custGeom>
              <a:avLst/>
              <a:gdLst>
                <a:gd name="T0" fmla="*/ 0 w 864"/>
                <a:gd name="T1" fmla="*/ 0 h 1008"/>
                <a:gd name="T2" fmla="*/ 240 w 864"/>
                <a:gd name="T3" fmla="*/ 240 h 1008"/>
                <a:gd name="T4" fmla="*/ 864 w 864"/>
                <a:gd name="T5" fmla="*/ 384 h 1008"/>
                <a:gd name="T6" fmla="*/ 624 w 864"/>
                <a:gd name="T7" fmla="*/ 816 h 1008"/>
                <a:gd name="T8" fmla="*/ 336 w 864"/>
                <a:gd name="T9" fmla="*/ 1008 h 10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4"/>
                <a:gd name="T16" fmla="*/ 0 h 1008"/>
                <a:gd name="T17" fmla="*/ 864 w 864"/>
                <a:gd name="T18" fmla="*/ 1008 h 10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4" h="1008">
                  <a:moveTo>
                    <a:pt x="0" y="0"/>
                  </a:moveTo>
                  <a:lnTo>
                    <a:pt x="240" y="240"/>
                  </a:lnTo>
                  <a:lnTo>
                    <a:pt x="864" y="384"/>
                  </a:lnTo>
                  <a:lnTo>
                    <a:pt x="624" y="816"/>
                  </a:lnTo>
                  <a:lnTo>
                    <a:pt x="336" y="1008"/>
                  </a:lnTo>
                </a:path>
              </a:pathLst>
            </a:custGeom>
            <a:noFill/>
            <a:ln w="28575">
              <a:solidFill>
                <a:schemeClr val="accent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s-HN"/>
            </a:p>
          </p:txBody>
        </p:sp>
        <p:sp>
          <p:nvSpPr>
            <p:cNvPr id="99" name="Line 101"/>
            <p:cNvSpPr>
              <a:spLocks noChangeShapeType="1"/>
            </p:cNvSpPr>
            <p:nvPr/>
          </p:nvSpPr>
          <p:spPr bwMode="auto">
            <a:xfrm flipH="1">
              <a:off x="4608" y="3168"/>
              <a:ext cx="240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s-MX"/>
            </a:p>
          </p:txBody>
        </p:sp>
        <p:sp>
          <p:nvSpPr>
            <p:cNvPr id="100" name="Line 102"/>
            <p:cNvSpPr>
              <a:spLocks noChangeShapeType="1"/>
            </p:cNvSpPr>
            <p:nvPr/>
          </p:nvSpPr>
          <p:spPr bwMode="auto">
            <a:xfrm flipV="1">
              <a:off x="5472" y="3120"/>
              <a:ext cx="1" cy="1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s-MX"/>
            </a:p>
          </p:txBody>
        </p:sp>
      </p:grpSp>
      <p:grpSp>
        <p:nvGrpSpPr>
          <p:cNvPr id="101" name="Group 4"/>
          <p:cNvGrpSpPr>
            <a:grpSpLocks/>
          </p:cNvGrpSpPr>
          <p:nvPr/>
        </p:nvGrpSpPr>
        <p:grpSpPr bwMode="auto">
          <a:xfrm>
            <a:off x="9414791" y="4359535"/>
            <a:ext cx="314325" cy="312738"/>
            <a:chOff x="4401" y="2758"/>
            <a:chExt cx="198" cy="197"/>
          </a:xfrm>
        </p:grpSpPr>
        <p:sp>
          <p:nvSpPr>
            <p:cNvPr id="102" name="Rectangle 5"/>
            <p:cNvSpPr>
              <a:spLocks noChangeArrowheads="1"/>
            </p:cNvSpPr>
            <p:nvPr/>
          </p:nvSpPr>
          <p:spPr bwMode="auto">
            <a:xfrm>
              <a:off x="4401" y="2806"/>
              <a:ext cx="198" cy="148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s-HN"/>
            </a:p>
          </p:txBody>
        </p:sp>
        <p:sp>
          <p:nvSpPr>
            <p:cNvPr id="103" name="Rectangle 6"/>
            <p:cNvSpPr>
              <a:spLocks noChangeArrowheads="1"/>
            </p:cNvSpPr>
            <p:nvPr/>
          </p:nvSpPr>
          <p:spPr bwMode="auto">
            <a:xfrm>
              <a:off x="4401" y="2758"/>
              <a:ext cx="198" cy="197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s-HN"/>
            </a:p>
          </p:txBody>
        </p:sp>
      </p:grpSp>
      <p:sp>
        <p:nvSpPr>
          <p:cNvPr id="105" name="CuadroTexto 104"/>
          <p:cNvSpPr txBox="1"/>
          <p:nvPr/>
        </p:nvSpPr>
        <p:spPr>
          <a:xfrm>
            <a:off x="7096963" y="3599664"/>
            <a:ext cx="1097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Site for the plant</a:t>
            </a:r>
            <a:endParaRPr lang="en-US" dirty="0"/>
          </a:p>
        </p:txBody>
      </p:sp>
      <p:cxnSp>
        <p:nvCxnSpPr>
          <p:cNvPr id="107" name="Conector recto de flecha 106"/>
          <p:cNvCxnSpPr>
            <a:endCxn id="4" idx="8"/>
          </p:cNvCxnSpPr>
          <p:nvPr/>
        </p:nvCxnSpPr>
        <p:spPr>
          <a:xfrm>
            <a:off x="8021807" y="3997665"/>
            <a:ext cx="674425" cy="36875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35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/>
          </a:bodyPr>
          <a:lstStyle/>
          <a:p>
            <a:r>
              <a:rPr lang="es-HN" dirty="0" err="1"/>
              <a:t>Hydraulic</a:t>
            </a:r>
            <a:r>
              <a:rPr lang="es-HN" dirty="0"/>
              <a:t> </a:t>
            </a:r>
            <a:r>
              <a:rPr lang="es-HN" dirty="0" err="1" smtClean="0"/>
              <a:t>design</a:t>
            </a:r>
            <a:r>
              <a:rPr lang="es-HN" dirty="0"/>
              <a:t/>
            </a:r>
            <a:br>
              <a:rPr lang="es-HN" dirty="0"/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901553" y="1825625"/>
            <a:ext cx="4542399" cy="4502709"/>
          </a:xfrm>
        </p:spPr>
        <p:txBody>
          <a:bodyPr/>
          <a:lstStyle/>
          <a:p>
            <a:r>
              <a:rPr lang="es-MX" dirty="0" err="1" smtClean="0"/>
              <a:t>Section</a:t>
            </a:r>
            <a:r>
              <a:rPr lang="es-MX" dirty="0" smtClean="0"/>
              <a:t> </a:t>
            </a:r>
            <a:r>
              <a:rPr lang="es-MX" dirty="0" err="1" smtClean="0"/>
              <a:t>Cuts</a:t>
            </a:r>
            <a:r>
              <a:rPr lang="es-MX" dirty="0" smtClean="0"/>
              <a:t>: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138" y="1825625"/>
            <a:ext cx="5973201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36370" t="41762" r="39352" b="39299"/>
          <a:stretch/>
        </p:blipFill>
        <p:spPr>
          <a:xfrm>
            <a:off x="6192265" y="2586374"/>
            <a:ext cx="5780670" cy="253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47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err="1" smtClean="0"/>
              <a:t>How</a:t>
            </a:r>
            <a:r>
              <a:rPr lang="es-MX" dirty="0" smtClean="0"/>
              <a:t> to </a:t>
            </a:r>
            <a:r>
              <a:rPr lang="es-MX" dirty="0" err="1" smtClean="0"/>
              <a:t>choose</a:t>
            </a:r>
            <a:r>
              <a:rPr lang="es-MX" dirty="0" smtClean="0"/>
              <a:t> a </a:t>
            </a:r>
            <a:r>
              <a:rPr lang="es-MX" dirty="0" err="1" smtClean="0"/>
              <a:t>site</a:t>
            </a:r>
            <a:r>
              <a:rPr lang="es-MX" dirty="0" smtClean="0"/>
              <a:t> </a:t>
            </a:r>
            <a:r>
              <a:rPr lang="es-MX" dirty="0" err="1" smtClean="0"/>
              <a:t>for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plant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 smtClean="0"/>
              <a:t>Before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Storage </a:t>
            </a:r>
            <a:r>
              <a:rPr lang="es-MX" dirty="0" err="1" smtClean="0"/>
              <a:t>Tank</a:t>
            </a:r>
            <a:endParaRPr lang="es-MX" dirty="0" smtClean="0"/>
          </a:p>
          <a:p>
            <a:r>
              <a:rPr lang="es-MX" dirty="0" err="1" smtClean="0"/>
              <a:t>Terrain</a:t>
            </a:r>
            <a:r>
              <a:rPr lang="es-MX" dirty="0" smtClean="0"/>
              <a:t> </a:t>
            </a:r>
            <a:r>
              <a:rPr lang="es-MX" dirty="0" err="1" smtClean="0"/>
              <a:t>that</a:t>
            </a:r>
            <a:r>
              <a:rPr lang="es-MX" dirty="0" smtClean="0"/>
              <a:t> </a:t>
            </a:r>
            <a:r>
              <a:rPr lang="es-MX" dirty="0" err="1" smtClean="0"/>
              <a:t>minimizes</a:t>
            </a:r>
            <a:r>
              <a:rPr lang="es-MX" dirty="0" smtClean="0"/>
              <a:t> </a:t>
            </a:r>
            <a:r>
              <a:rPr lang="es-MX" dirty="0" err="1" smtClean="0"/>
              <a:t>cut</a:t>
            </a:r>
            <a:r>
              <a:rPr lang="es-MX" dirty="0" smtClean="0"/>
              <a:t> and </a:t>
            </a:r>
            <a:r>
              <a:rPr lang="es-MX" dirty="0" err="1" smtClean="0"/>
              <a:t>fill</a:t>
            </a:r>
            <a:endParaRPr lang="es-MX" dirty="0" smtClean="0"/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20" y="2841477"/>
            <a:ext cx="4880020" cy="366574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/>
          <a:srcRect l="36370" t="41762" r="39352" b="39299"/>
          <a:stretch/>
        </p:blipFill>
        <p:spPr>
          <a:xfrm>
            <a:off x="6181860" y="1367599"/>
            <a:ext cx="5780670" cy="2535382"/>
          </a:xfrm>
          <a:prstGeom prst="rect">
            <a:avLst/>
          </a:prstGeom>
        </p:spPr>
      </p:pic>
      <p:cxnSp>
        <p:nvCxnSpPr>
          <p:cNvPr id="18" name="Conector recto 17"/>
          <p:cNvCxnSpPr/>
          <p:nvPr/>
        </p:nvCxnSpPr>
        <p:spPr>
          <a:xfrm>
            <a:off x="6476062" y="2050560"/>
            <a:ext cx="5486468" cy="1536296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 flipV="1">
            <a:off x="6516413" y="3586856"/>
            <a:ext cx="5405765" cy="2770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Conector recto 19"/>
          <p:cNvCxnSpPr/>
          <p:nvPr/>
        </p:nvCxnSpPr>
        <p:spPr>
          <a:xfrm flipV="1">
            <a:off x="6476062" y="2809737"/>
            <a:ext cx="5405765" cy="2770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36"/>
          <a:stretch/>
        </p:blipFill>
        <p:spPr>
          <a:xfrm>
            <a:off x="6973022" y="3679136"/>
            <a:ext cx="4351435" cy="2820916"/>
          </a:xfrm>
          <a:prstGeom prst="rect">
            <a:avLst/>
          </a:prstGeom>
        </p:spPr>
      </p:pic>
      <p:pic>
        <p:nvPicPr>
          <p:cNvPr id="23" name="Marcador de contenido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502" y="1690688"/>
            <a:ext cx="6485777" cy="502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72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2979</TotalTime>
  <Words>375</Words>
  <Application>Microsoft Office PowerPoint</Application>
  <PresentationFormat>Custom</PresentationFormat>
  <Paragraphs>141</Paragraphs>
  <Slides>25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AguaClara on the ground: Honduras</vt:lpstr>
      <vt:lpstr>Overview</vt:lpstr>
      <vt:lpstr>Agua Para El Pueblo</vt:lpstr>
      <vt:lpstr>How AguaClara reaches the communities</vt:lpstr>
      <vt:lpstr>AguaClara Plants in Honduras</vt:lpstr>
      <vt:lpstr>Introducing AguaClara to the Community</vt:lpstr>
      <vt:lpstr>Community assessment</vt:lpstr>
      <vt:lpstr>Hydraulic design </vt:lpstr>
      <vt:lpstr>How to choose a site for the plant</vt:lpstr>
      <vt:lpstr>Survey</vt:lpstr>
      <vt:lpstr>Drawings</vt:lpstr>
      <vt:lpstr>PowerPoint Presentation</vt:lpstr>
      <vt:lpstr>PowerPoint Presentation</vt:lpstr>
      <vt:lpstr>Final Document</vt:lpstr>
      <vt:lpstr>Moroceli Plant</vt:lpstr>
      <vt:lpstr> 2014 Project: Improvements in water and sanitation systems for the Municipality of Moroceli </vt:lpstr>
      <vt:lpstr>Construction</vt:lpstr>
      <vt:lpstr>Foundation</vt:lpstr>
      <vt:lpstr>Changes to the original design</vt:lpstr>
      <vt:lpstr>PowerPoint Presentation</vt:lpstr>
      <vt:lpstr>Operators Training</vt:lpstr>
      <vt:lpstr>My last week in Moroceli</vt:lpstr>
      <vt:lpstr>The plant was finished last week! </vt:lpstr>
      <vt:lpstr>AguaClara's Impact</vt:lpstr>
      <vt:lpstr>THANK YOU!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Agua para El Pueblo</dc:title>
  <dc:creator>Aminta Nuñez</dc:creator>
  <cp:lastModifiedBy>Felice</cp:lastModifiedBy>
  <cp:revision>141</cp:revision>
  <dcterms:created xsi:type="dcterms:W3CDTF">2014-09-22T02:29:47Z</dcterms:created>
  <dcterms:modified xsi:type="dcterms:W3CDTF">2014-09-30T01:56:34Z</dcterms:modified>
</cp:coreProperties>
</file>