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57" r:id="rId3"/>
    <p:sldId id="286" r:id="rId4"/>
    <p:sldId id="320" r:id="rId5"/>
    <p:sldId id="332" r:id="rId6"/>
    <p:sldId id="322" r:id="rId7"/>
    <p:sldId id="323" r:id="rId8"/>
    <p:sldId id="324" r:id="rId9"/>
    <p:sldId id="326" r:id="rId10"/>
    <p:sldId id="327" r:id="rId11"/>
    <p:sldId id="328" r:id="rId12"/>
    <p:sldId id="315" r:id="rId13"/>
    <p:sldId id="329" r:id="rId14"/>
    <p:sldId id="318" r:id="rId15"/>
    <p:sldId id="319" r:id="rId16"/>
    <p:sldId id="330" r:id="rId17"/>
    <p:sldId id="331" r:id="rId18"/>
    <p:sldId id="261" r:id="rId19"/>
    <p:sldId id="263" r:id="rId20"/>
    <p:sldId id="262" r:id="rId21"/>
    <p:sldId id="259" r:id="rId22"/>
    <p:sldId id="310" r:id="rId23"/>
    <p:sldId id="312" r:id="rId24"/>
    <p:sldId id="313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4" autoAdjust="0"/>
    <p:restoredTop sz="86431" autoAdjust="0"/>
  </p:normalViewPr>
  <p:slideViewPr>
    <p:cSldViewPr>
      <p:cViewPr>
        <p:scale>
          <a:sx n="50" d="100"/>
          <a:sy n="50" d="100"/>
        </p:scale>
        <p:origin x="-1950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B1C89-274D-4A5A-9A6D-A91B074C0538}" type="datetimeFigureOut">
              <a:rPr lang="en-US" smtClean="0"/>
              <a:pPr/>
              <a:t>8/24/2014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CF373-C588-4E37-B5AA-9A6FF8B91D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6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73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5835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19091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3372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199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883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0688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9718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8736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329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392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28191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4835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3671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4073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7371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704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68446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52669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82501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6510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8173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1401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7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designserver.cee.cornell.edu/design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/ccc?key=0AnfCwGz5vtMadGswRjBBMEc5bmZ3ODB6anBnSXhvanc#gid=0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StnFKVbKw2ccAIxIxfm3V9ygOY2ghxVuC3NL9nnf384/viewform" TargetMode="External"/><Relationship Id="rId2" Type="http://schemas.openxmlformats.org/officeDocument/2006/relationships/hyperlink" Target="https://confluence.cornell.edu/display/AGUACLARA/Challenge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cornell.edu/display/AGUACLARA/Syllab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noProof="0" dirty="0" smtClean="0"/>
              <a:t>Introduction to Teams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27687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400800" cy="1143000"/>
          </a:xfrm>
        </p:spPr>
        <p:txBody>
          <a:bodyPr/>
          <a:lstStyle/>
          <a:p>
            <a:r>
              <a:rPr lang="en-US" sz="4400" i="0" dirty="0" err="1" smtClean="0">
                <a:solidFill>
                  <a:schemeClr val="tx2"/>
                </a:solidFill>
                <a:effectLst/>
              </a:rPr>
              <a:t>EStaRS</a:t>
            </a:r>
            <a:r>
              <a:rPr lang="en-US" sz="4400" i="0" dirty="0" smtClean="0">
                <a:solidFill>
                  <a:schemeClr val="tx2"/>
                </a:solidFill>
                <a:effectLst/>
              </a:rPr>
              <a:t> – Enclosed Stacked Rapid</a:t>
            </a:r>
            <a:r>
              <a:rPr lang="en-US" sz="4400" i="0" baseline="0" dirty="0" smtClean="0">
                <a:solidFill>
                  <a:schemeClr val="tx2"/>
                </a:solidFill>
                <a:effectLst/>
              </a:rPr>
              <a:t> Sand Filters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19800" cy="4525963"/>
          </a:xfrm>
        </p:spPr>
        <p:txBody>
          <a:bodyPr/>
          <a:lstStyle/>
          <a:p>
            <a:r>
              <a:rPr lang="en-US" dirty="0" smtClean="0"/>
              <a:t>Objectives: </a:t>
            </a:r>
          </a:p>
          <a:p>
            <a:r>
              <a:rPr lang="en-US" dirty="0" smtClean="0"/>
              <a:t>Design </a:t>
            </a:r>
            <a:r>
              <a:rPr lang="en-US" dirty="0"/>
              <a:t>a filter test system that facilitates extended hydraulic and turbidity testing. </a:t>
            </a:r>
          </a:p>
          <a:p>
            <a:r>
              <a:rPr lang="en-US" dirty="0" smtClean="0"/>
              <a:t>Keep in touch with AguaClara team in India to resolve technical </a:t>
            </a:r>
            <a:r>
              <a:rPr lang="en-US" dirty="0" smtClean="0"/>
              <a:t>issues</a:t>
            </a:r>
            <a:endParaRPr lang="en-US" dirty="0" smtClean="0"/>
          </a:p>
          <a:p>
            <a:r>
              <a:rPr lang="en-US" dirty="0" smtClean="0"/>
              <a:t>Design Improvements: </a:t>
            </a:r>
            <a:endParaRPr lang="en-US" dirty="0" smtClean="0"/>
          </a:p>
          <a:p>
            <a:r>
              <a:rPr lang="en-US" dirty="0" smtClean="0"/>
              <a:t>Skills: Fluids, Fabrication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5106" y="1524000"/>
            <a:ext cx="212209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169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Filter Backwash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Develop </a:t>
            </a:r>
            <a:r>
              <a:rPr lang="en-US" dirty="0"/>
              <a:t>rational guidelines for the selection of sand for </a:t>
            </a:r>
            <a:r>
              <a:rPr lang="en-US" dirty="0" smtClean="0"/>
              <a:t>Stacked Rapid Sand Filters</a:t>
            </a:r>
          </a:p>
          <a:p>
            <a:pPr lvl="1"/>
            <a:r>
              <a:rPr lang="en-US" dirty="0"/>
              <a:t>Develop an experimental apparatus that will allow measurement of sand size distribution in a fluidized sand </a:t>
            </a:r>
            <a:r>
              <a:rPr lang="en-US" dirty="0" smtClean="0"/>
              <a:t>bed</a:t>
            </a:r>
          </a:p>
          <a:p>
            <a:pPr lvl="1"/>
            <a:r>
              <a:rPr lang="en-US" dirty="0" smtClean="0"/>
              <a:t>Select </a:t>
            </a:r>
            <a:r>
              <a:rPr lang="en-US" dirty="0"/>
              <a:t>the optimal expansion ratio for </a:t>
            </a:r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Skills</a:t>
            </a:r>
            <a:r>
              <a:rPr lang="en-US" dirty="0"/>
              <a:t>: Fluids, fabrication,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5716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Foam Filtration</a:t>
            </a:r>
            <a:endParaRPr lang="en-US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28600" y="1676400"/>
            <a:ext cx="8458199" cy="4953000"/>
          </a:xfrm>
        </p:spPr>
        <p:txBody>
          <a:bodyPr/>
          <a:lstStyle/>
          <a:p>
            <a:r>
              <a:rPr lang="en-US" sz="2800" dirty="0"/>
              <a:t>Objective: design and test a neatly packaged and portable filter</a:t>
            </a:r>
          </a:p>
          <a:p>
            <a:r>
              <a:rPr lang="en-US" sz="2800" dirty="0" smtClean="0"/>
              <a:t>Design </a:t>
            </a:r>
            <a:r>
              <a:rPr lang="en-US" sz="2800" dirty="0" smtClean="0"/>
              <a:t>LFOM to be integrated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with </a:t>
            </a:r>
            <a:r>
              <a:rPr lang="en-US" sz="2800" dirty="0" smtClean="0"/>
              <a:t>the float valve for dose controller.</a:t>
            </a:r>
          </a:p>
          <a:p>
            <a:r>
              <a:rPr lang="en-US" sz="2800" dirty="0" smtClean="0"/>
              <a:t>Make lever system more compact.</a:t>
            </a:r>
          </a:p>
          <a:p>
            <a:r>
              <a:rPr lang="en-US" sz="2800" dirty="0" smtClean="0"/>
              <a:t>Test foam filter through cycles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of </a:t>
            </a:r>
            <a:r>
              <a:rPr lang="en-US" sz="2800" dirty="0" smtClean="0"/>
              <a:t>filtration and cleaning. </a:t>
            </a:r>
            <a:endParaRPr lang="en-US" sz="2800" dirty="0" smtClean="0"/>
          </a:p>
          <a:p>
            <a:r>
              <a:rPr lang="en-US" sz="2800" dirty="0"/>
              <a:t>Preferable skills: fabrication,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design</a:t>
            </a:r>
            <a:r>
              <a:rPr lang="en-US" sz="2800" dirty="0"/>
              <a:t>, fluids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7" y="2895600"/>
            <a:ext cx="3762375" cy="380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44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Scale Plant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Objective: Produce an </a:t>
            </a:r>
            <a:r>
              <a:rPr lang="en-US" dirty="0" smtClean="0"/>
              <a:t>updated scale model of AguaClara technologies that is easy to transport in carry on luggage. </a:t>
            </a:r>
            <a:endParaRPr lang="en-US" dirty="0"/>
          </a:p>
          <a:p>
            <a:pPr lvl="0">
              <a:defRPr/>
            </a:pPr>
            <a:r>
              <a:rPr lang="en-US" dirty="0" smtClean="0"/>
              <a:t>Impact</a:t>
            </a:r>
            <a:r>
              <a:rPr lang="en-US" dirty="0"/>
              <a:t>: use for teaching </a:t>
            </a:r>
            <a:br>
              <a:rPr lang="en-US" dirty="0"/>
            </a:br>
            <a:r>
              <a:rPr lang="en-US" dirty="0"/>
              <a:t>about AguaClara </a:t>
            </a:r>
            <a:br>
              <a:rPr lang="en-US" dirty="0"/>
            </a:br>
            <a:r>
              <a:rPr lang="en-US" dirty="0"/>
              <a:t>technology at Cornell, PR,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 smtClean="0"/>
              <a:t>conferences</a:t>
            </a:r>
          </a:p>
          <a:p>
            <a:pPr lvl="0">
              <a:defRPr/>
            </a:pPr>
            <a:r>
              <a:rPr lang="en-US" dirty="0" smtClean="0"/>
              <a:t>Skills: Fabrication, </a:t>
            </a:r>
            <a:br>
              <a:rPr lang="en-US" dirty="0" smtClean="0"/>
            </a:br>
            <a:r>
              <a:rPr lang="en-US" dirty="0" smtClean="0"/>
              <a:t>problem solving</a:t>
            </a:r>
            <a:endParaRPr lang="en-US" dirty="0" smtClean="0"/>
          </a:p>
          <a:p>
            <a:pPr lvl="0">
              <a:defRPr/>
            </a:pPr>
            <a:r>
              <a:rPr lang="en-US" dirty="0" smtClean="0"/>
              <a:t>Note: CEE 2550 Only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76850" y="3657600"/>
            <a:ext cx="3657600" cy="291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034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/>
              <a:t>Objective: develop a guide to indicate the constraints that determine which technology is best suited for different levels and types of contamination</a:t>
            </a:r>
          </a:p>
          <a:p>
            <a:pPr lvl="0">
              <a:defRPr/>
            </a:pPr>
            <a:r>
              <a:rPr lang="en-US" dirty="0"/>
              <a:t>Must be designed as a front end for the </a:t>
            </a:r>
            <a:r>
              <a:rPr lang="en-US" dirty="0">
                <a:hlinkClick r:id="rId2"/>
              </a:rPr>
              <a:t>AguaClara design </a:t>
            </a:r>
            <a:r>
              <a:rPr lang="en-US" dirty="0" smtClean="0">
                <a:hlinkClick r:id="rId2"/>
              </a:rPr>
              <a:t>engine</a:t>
            </a:r>
            <a:endParaRPr lang="en-US" dirty="0" smtClean="0"/>
          </a:p>
          <a:p>
            <a:pPr lvl="0">
              <a:defRPr/>
            </a:pPr>
            <a:r>
              <a:rPr lang="en-US" dirty="0" smtClean="0"/>
              <a:t>Skills: Drinking water treatment, website creation online forms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76200"/>
            <a:ext cx="2667000" cy="1219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 dirty="0" smtClean="0"/>
              <a:t>Water Treatment Technology Selection Guide (WTTSG)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635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Village Supply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r>
              <a:rPr lang="en-US" dirty="0" smtClean="0"/>
              <a:t>Objective: Design distributed storage for a village water supply </a:t>
            </a:r>
          </a:p>
          <a:p>
            <a:r>
              <a:rPr lang="en-US" dirty="0" smtClean="0"/>
              <a:t>Evaluate </a:t>
            </a:r>
            <a:r>
              <a:rPr lang="en-US" dirty="0"/>
              <a:t>designs that eliminate the need for an elevated storage tank and an elevated AguaClara </a:t>
            </a:r>
            <a:r>
              <a:rPr lang="en-US" dirty="0" smtClean="0"/>
              <a:t>plant</a:t>
            </a:r>
            <a:endParaRPr lang="en-US" dirty="0" smtClean="0"/>
          </a:p>
        </p:txBody>
      </p:sp>
      <p:pic>
        <p:nvPicPr>
          <p:cNvPr id="3074" name="Picture 2" descr="https://lh6.googleusercontent.com/uW7pNmFCTN_loaPD0Ns_iOMPgQnTFCRs6lstKjqmKd7jgVvEUnVwQrosNmOUYh5AwKtxY-4ZXftf3FmwCAtald2-ia1C5pfhwxDBhzdEUDj58TBVCyYQc5mHec8ysoe3w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57700"/>
            <a:ext cx="3252787" cy="195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00200"/>
            <a:ext cx="3252787" cy="240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924066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Village Supply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Design of the photovoltaic and pump system</a:t>
            </a:r>
          </a:p>
          <a:p>
            <a:r>
              <a:rPr lang="en-US" dirty="0"/>
              <a:t>Design of the distribution system (pipe sizes), pressure target, and </a:t>
            </a:r>
            <a:r>
              <a:rPr lang="en-US" dirty="0" smtClean="0"/>
              <a:t>flow </a:t>
            </a:r>
            <a:r>
              <a:rPr lang="en-US" dirty="0"/>
              <a:t>restrictions</a:t>
            </a:r>
          </a:p>
          <a:p>
            <a:r>
              <a:rPr lang="en-US" dirty="0"/>
              <a:t>Design of household </a:t>
            </a:r>
            <a:r>
              <a:rPr lang="en-US" dirty="0" smtClean="0"/>
              <a:t>safe </a:t>
            </a:r>
            <a:r>
              <a:rPr lang="en-US" dirty="0"/>
              <a:t>water </a:t>
            </a:r>
            <a:r>
              <a:rPr lang="en-US" dirty="0" smtClean="0"/>
              <a:t>infrastructure</a:t>
            </a:r>
          </a:p>
          <a:p>
            <a:r>
              <a:rPr lang="en-US" dirty="0" smtClean="0"/>
              <a:t>Skills: Water treatment, </a:t>
            </a:r>
            <a:r>
              <a:rPr lang="en-US" dirty="0" err="1" smtClean="0"/>
              <a:t>photovoltaics</a:t>
            </a:r>
            <a:r>
              <a:rPr lang="en-US" dirty="0" smtClean="0"/>
              <a:t>, pumps, Mathcad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691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Drawing Code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 Engine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635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Tasks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sz="2800" dirty="0" smtClean="0"/>
              <a:t>Incorporating new research progress into the design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Designing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our designs more easily understood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Communicating with the teams in Honduras and India, and with new implementation partners, to address concerns 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5794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8724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Teams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905000"/>
            <a:ext cx="865997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 Chemical Dose Controller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Ram Pump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Laminar Tube Flocculator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Turbulent Tube Flocculator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Floc Probe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Enclosed Stacked Rapid Sand Filter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Stacked Rapid Sand Filter Backwash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Foam Filtration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Village Supply System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Small Scale Plant Model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Water Treatment Technology Selection Guide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Design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2700" kern="0" dirty="0" smtClean="0">
                <a:solidFill>
                  <a:srgbClr val="000000"/>
                </a:solidFill>
              </a:rPr>
              <a:t>Public Relations</a:t>
            </a:r>
            <a:endParaRPr lang="en-US" sz="2700" kern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84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Objectives: </a:t>
            </a:r>
            <a:endParaRPr lang="en-US" sz="2400" dirty="0" smtClean="0"/>
          </a:p>
          <a:p>
            <a:r>
              <a:rPr lang="en-US" sz="2400" dirty="0" smtClean="0"/>
              <a:t>Manage </a:t>
            </a:r>
            <a:r>
              <a:rPr lang="en-US" sz="2400" dirty="0"/>
              <a:t>all AC media forms and increase our activity/likes/tweets/connections etc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Unit </a:t>
            </a:r>
            <a:r>
              <a:rPr lang="en-US" sz="2400" dirty="0"/>
              <a:t>processes videos including </a:t>
            </a:r>
            <a:r>
              <a:rPr lang="en-US" sz="2400" dirty="0" err="1"/>
              <a:t>AguaClara</a:t>
            </a:r>
            <a:r>
              <a:rPr lang="en-US" sz="2400" dirty="0"/>
              <a:t> plant walk through</a:t>
            </a:r>
          </a:p>
          <a:p>
            <a:r>
              <a:rPr lang="en-US" sz="2400" dirty="0" err="1" smtClean="0"/>
              <a:t>AguaClara</a:t>
            </a:r>
            <a:r>
              <a:rPr lang="en-US" sz="2400" dirty="0" smtClean="0"/>
              <a:t> Apparel!</a:t>
            </a:r>
          </a:p>
          <a:p>
            <a:r>
              <a:rPr lang="en-US" sz="2400" dirty="0"/>
              <a:t>Research and network with other NGO’s that could be potential implementation </a:t>
            </a:r>
            <a:r>
              <a:rPr lang="en-US" sz="2400" dirty="0" smtClean="0"/>
              <a:t>partners</a:t>
            </a:r>
          </a:p>
          <a:p>
            <a:r>
              <a:rPr lang="en-US" sz="2400" dirty="0" smtClean="0"/>
              <a:t>Note: CEE 2550 Only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649912"/>
            <a:ext cx="2547428" cy="8270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5686698"/>
            <a:ext cx="2514600" cy="895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627" y="5534024"/>
            <a:ext cx="23431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0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team members are expected to:</a:t>
            </a:r>
          </a:p>
          <a:p>
            <a:pPr lvl="1"/>
            <a:r>
              <a:rPr lang="en-US" dirty="0" smtClean="0"/>
              <a:t>Spend at least 10 hours per week working on their project (including time in class)</a:t>
            </a:r>
          </a:p>
          <a:p>
            <a:pPr lvl="1"/>
            <a:r>
              <a:rPr lang="en-US" dirty="0" smtClean="0"/>
              <a:t>Consistently meet with </a:t>
            </a:r>
            <a:r>
              <a:rPr lang="en-US" dirty="0" err="1" smtClean="0"/>
              <a:t>subteam</a:t>
            </a:r>
            <a:endParaRPr lang="en-US" dirty="0" smtClean="0"/>
          </a:p>
          <a:p>
            <a:pPr lvl="2"/>
            <a:r>
              <a:rPr lang="en-US" dirty="0" smtClean="0"/>
              <a:t>Be respectful of teammates &amp; show up to meetings on time</a:t>
            </a:r>
          </a:p>
          <a:p>
            <a:pPr lvl="1"/>
            <a:r>
              <a:rPr lang="en-US" dirty="0" smtClean="0"/>
              <a:t>Always attend full class meetings</a:t>
            </a:r>
          </a:p>
          <a:p>
            <a:pPr lvl="1"/>
            <a:r>
              <a:rPr lang="en-US" dirty="0" smtClean="0"/>
              <a:t>Submit reports on time</a:t>
            </a:r>
          </a:p>
          <a:p>
            <a:pPr lvl="1"/>
            <a:r>
              <a:rPr lang="en-US" dirty="0" smtClean="0"/>
              <a:t>Clean up after themselves in the lab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 up on the sheet or </a:t>
            </a:r>
            <a:r>
              <a:rPr lang="en-US" dirty="0" smtClean="0">
                <a:hlinkClick r:id="rId2"/>
              </a:rPr>
              <a:t>online</a:t>
            </a:r>
            <a:endParaRPr lang="en-US" dirty="0" smtClean="0"/>
          </a:p>
          <a:p>
            <a:r>
              <a:rPr lang="en-US" dirty="0" smtClean="0"/>
              <a:t>Held in Hollister B60</a:t>
            </a:r>
          </a:p>
          <a:p>
            <a:pPr lvl="1"/>
            <a:r>
              <a:rPr lang="en-US" dirty="0" smtClean="0"/>
              <a:t>We can show you where this is after class if you ask</a:t>
            </a:r>
          </a:p>
          <a:p>
            <a:r>
              <a:rPr lang="en-US" dirty="0" smtClean="0"/>
              <a:t>Will last approximately 15 minutes</a:t>
            </a:r>
          </a:p>
          <a:p>
            <a:r>
              <a:rPr lang="en-US" dirty="0" smtClean="0"/>
              <a:t>Will determine admission onto the overall team as well as team placement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Pre-Interview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How Water Flows Through the Plant</a:t>
            </a:r>
          </a:p>
          <a:p>
            <a:pPr lvl="1"/>
            <a:r>
              <a:rPr lang="en-US" dirty="0" smtClean="0"/>
              <a:t>This will help you understand the challenges</a:t>
            </a:r>
          </a:p>
          <a:p>
            <a:r>
              <a:rPr lang="en-US" dirty="0" smtClean="0"/>
              <a:t>Read the </a:t>
            </a:r>
            <a:r>
              <a:rPr lang="en-US" dirty="0" smtClean="0">
                <a:hlinkClick r:id="rId2"/>
              </a:rPr>
              <a:t>Team Challenges </a:t>
            </a:r>
            <a:r>
              <a:rPr lang="en-US" dirty="0" smtClean="0"/>
              <a:t>page</a:t>
            </a:r>
          </a:p>
          <a:p>
            <a:r>
              <a:rPr lang="en-US" dirty="0" smtClean="0"/>
              <a:t>Fill out the </a:t>
            </a:r>
            <a:r>
              <a:rPr lang="en-US" dirty="0" smtClean="0">
                <a:hlinkClick r:id="rId3"/>
              </a:rPr>
              <a:t>team organization survey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https://confluence.cornell.edu/display/AGUACLARA/Syllabi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037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i="0" u="none" strike="noStrike" dirty="0" smtClean="0">
                <a:solidFill>
                  <a:schemeClr val="tx2"/>
                </a:solidFill>
                <a:effectLst/>
                <a:latin typeface="Candara" panose="020E0502030303020204" pitchFamily="34" charset="0"/>
              </a:rPr>
              <a:t>CDC (Chemical Dose Controller)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179223" y="1600200"/>
            <a:ext cx="55357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3000" kern="0" dirty="0" smtClean="0">
                <a:solidFill>
                  <a:srgbClr val="000000"/>
                </a:solidFill>
              </a:rPr>
              <a:t>The CDC </a:t>
            </a:r>
            <a:r>
              <a:rPr lang="en-US" sz="3000" dirty="0"/>
              <a:t> couples the plant flow rate with the flow rate of the </a:t>
            </a:r>
            <a:r>
              <a:rPr lang="en-US" sz="3000" dirty="0" smtClean="0"/>
              <a:t>coagulant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3000" dirty="0" smtClean="0"/>
              <a:t>Objectives: </a:t>
            </a:r>
            <a:endParaRPr lang="en-US" sz="3000" dirty="0" smtClean="0"/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  <a:defRPr/>
            </a:pPr>
            <a:r>
              <a:rPr lang="en-US" sz="3000" kern="0" dirty="0" smtClean="0">
                <a:solidFill>
                  <a:srgbClr val="000000"/>
                </a:solidFill>
              </a:rPr>
              <a:t>Assemble CDC from current guidelines.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</a:pPr>
            <a:r>
              <a:rPr lang="en-US" sz="3000" kern="0" dirty="0" smtClean="0">
                <a:solidFill>
                  <a:srgbClr val="000000"/>
                </a:solidFill>
              </a:rPr>
              <a:t>Assemble and test </a:t>
            </a:r>
            <a:r>
              <a:rPr lang="en-US" sz="3000" kern="0" dirty="0" err="1" smtClean="0">
                <a:solidFill>
                  <a:srgbClr val="000000"/>
                </a:solidFill>
              </a:rPr>
              <a:t>dosers</a:t>
            </a:r>
            <a:r>
              <a:rPr lang="en-US" sz="3000" kern="0" dirty="0" smtClean="0">
                <a:solidFill>
                  <a:srgbClr val="000000"/>
                </a:solidFill>
              </a:rPr>
              <a:t> </a:t>
            </a:r>
            <a:br>
              <a:rPr lang="en-US" sz="3000" kern="0" dirty="0" smtClean="0">
                <a:solidFill>
                  <a:srgbClr val="000000"/>
                </a:solidFill>
              </a:rPr>
            </a:br>
            <a:r>
              <a:rPr lang="en-US" sz="3000" kern="0" dirty="0" smtClean="0">
                <a:solidFill>
                  <a:srgbClr val="000000"/>
                </a:solidFill>
              </a:rPr>
              <a:t>designed for different flow </a:t>
            </a:r>
            <a:br>
              <a:rPr lang="en-US" sz="3000" kern="0" dirty="0" smtClean="0">
                <a:solidFill>
                  <a:srgbClr val="000000"/>
                </a:solidFill>
              </a:rPr>
            </a:br>
            <a:r>
              <a:rPr lang="en-US" sz="3000" kern="0" dirty="0" smtClean="0">
                <a:solidFill>
                  <a:srgbClr val="000000"/>
                </a:solidFill>
              </a:rPr>
              <a:t>rates</a:t>
            </a:r>
            <a:endParaRPr lang="en-US" sz="3000" kern="0" dirty="0" smtClean="0">
              <a:solidFill>
                <a:srgbClr val="000000"/>
              </a:solidFill>
            </a:endParaRPr>
          </a:p>
        </p:txBody>
      </p:sp>
      <p:sp>
        <p:nvSpPr>
          <p:cNvPr id="4" name="AutoShape 2" descr="https://mail-attachment.googleusercontent.com/attachment/u/0/?ui=2&amp;ik=4132c39bb2&amp;view=att&amp;th=140c548093dd194a&amp;attid=0.1&amp;disp=inline&amp;realattid=file0&amp;safe=1&amp;zw&amp;saduie=AG9B_P_b6rSed0nIYgcE4vMDVOjB&amp;sadet=1377699396134&amp;sads=cbGMI9YI0xqP7skX8GFWYUDSV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639019" y="259238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0467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221" y="1828798"/>
            <a:ext cx="455107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</a:pPr>
            <a:r>
              <a:rPr lang="en-US" sz="3000" kern="0" dirty="0" smtClean="0">
                <a:solidFill>
                  <a:srgbClr val="000000"/>
                </a:solidFill>
              </a:rPr>
              <a:t>Test </a:t>
            </a:r>
            <a:r>
              <a:rPr lang="en-US" sz="3000" kern="0" dirty="0" smtClean="0">
                <a:solidFill>
                  <a:srgbClr val="000000"/>
                </a:solidFill>
              </a:rPr>
              <a:t>units at stock concentrations used in AguaClara facilities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</a:pPr>
            <a:r>
              <a:rPr lang="en-US" sz="3000" kern="0" dirty="0" smtClean="0">
                <a:solidFill>
                  <a:srgbClr val="000000"/>
                </a:solidFill>
              </a:rPr>
              <a:t>Develop a set of dosers that can be shipped where needed </a:t>
            </a:r>
            <a:endParaRPr lang="en-US" sz="3000" kern="0" dirty="0" smtClean="0">
              <a:solidFill>
                <a:srgbClr val="000000"/>
              </a:solidFill>
            </a:endParaRP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005A"/>
              </a:buClr>
              <a:buFont typeface="Wingdings" pitchFamily="2" charset="2"/>
              <a:buChar char="Ø"/>
            </a:pPr>
            <a:r>
              <a:rPr lang="en-US" sz="3000" kern="0" dirty="0" smtClean="0">
                <a:solidFill>
                  <a:srgbClr val="000000"/>
                </a:solidFill>
              </a:rPr>
              <a:t>Skills: Fabrication, fluids, physics</a:t>
            </a:r>
            <a:endParaRPr lang="en-US" sz="3000" kern="0" dirty="0" smtClean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ndara" panose="020E0502030303020204" pitchFamily="34" charset="0"/>
              </a:rPr>
              <a:t>CDC (Chemical Dose Controller)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15622"/>
            <a:ext cx="3809596" cy="215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91832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auto">
          <a:xfrm>
            <a:off x="660400" y="4508500"/>
            <a:ext cx="8142288" cy="2147888"/>
          </a:xfrm>
          <a:custGeom>
            <a:avLst/>
            <a:gdLst/>
            <a:ahLst/>
            <a:cxnLst>
              <a:cxn ang="0">
                <a:pos x="64" y="8"/>
              </a:cxn>
              <a:cxn ang="0">
                <a:pos x="144" y="16"/>
              </a:cxn>
              <a:cxn ang="0">
                <a:pos x="224" y="32"/>
              </a:cxn>
              <a:cxn ang="0">
                <a:pos x="304" y="32"/>
              </a:cxn>
              <a:cxn ang="0">
                <a:pos x="384" y="40"/>
              </a:cxn>
              <a:cxn ang="0">
                <a:pos x="472" y="80"/>
              </a:cxn>
              <a:cxn ang="0">
                <a:pos x="608" y="136"/>
              </a:cxn>
              <a:cxn ang="0">
                <a:pos x="712" y="168"/>
              </a:cxn>
              <a:cxn ang="0">
                <a:pos x="800" y="192"/>
              </a:cxn>
              <a:cxn ang="0">
                <a:pos x="880" y="192"/>
              </a:cxn>
              <a:cxn ang="0">
                <a:pos x="984" y="200"/>
              </a:cxn>
              <a:cxn ang="0">
                <a:pos x="1072" y="232"/>
              </a:cxn>
              <a:cxn ang="0">
                <a:pos x="1168" y="280"/>
              </a:cxn>
              <a:cxn ang="0">
                <a:pos x="1272" y="328"/>
              </a:cxn>
              <a:cxn ang="0">
                <a:pos x="1360" y="352"/>
              </a:cxn>
              <a:cxn ang="0">
                <a:pos x="1472" y="384"/>
              </a:cxn>
              <a:cxn ang="0">
                <a:pos x="1552" y="408"/>
              </a:cxn>
              <a:cxn ang="0">
                <a:pos x="1640" y="432"/>
              </a:cxn>
              <a:cxn ang="0">
                <a:pos x="1720" y="456"/>
              </a:cxn>
              <a:cxn ang="0">
                <a:pos x="1848" y="504"/>
              </a:cxn>
              <a:cxn ang="0">
                <a:pos x="1936" y="536"/>
              </a:cxn>
              <a:cxn ang="0">
                <a:pos x="2040" y="576"/>
              </a:cxn>
              <a:cxn ang="0">
                <a:pos x="2128" y="600"/>
              </a:cxn>
              <a:cxn ang="0">
                <a:pos x="2232" y="648"/>
              </a:cxn>
              <a:cxn ang="0">
                <a:pos x="2352" y="688"/>
              </a:cxn>
              <a:cxn ang="0">
                <a:pos x="2440" y="720"/>
              </a:cxn>
              <a:cxn ang="0">
                <a:pos x="2544" y="744"/>
              </a:cxn>
              <a:cxn ang="0">
                <a:pos x="2632" y="792"/>
              </a:cxn>
              <a:cxn ang="0">
                <a:pos x="2736" y="832"/>
              </a:cxn>
              <a:cxn ang="0">
                <a:pos x="2840" y="872"/>
              </a:cxn>
              <a:cxn ang="0">
                <a:pos x="2936" y="872"/>
              </a:cxn>
              <a:cxn ang="0">
                <a:pos x="3064" y="904"/>
              </a:cxn>
              <a:cxn ang="0">
                <a:pos x="3176" y="944"/>
              </a:cxn>
              <a:cxn ang="0">
                <a:pos x="3288" y="992"/>
              </a:cxn>
              <a:cxn ang="0">
                <a:pos x="3384" y="1008"/>
              </a:cxn>
              <a:cxn ang="0">
                <a:pos x="3464" y="1016"/>
              </a:cxn>
              <a:cxn ang="0">
                <a:pos x="3544" y="1016"/>
              </a:cxn>
              <a:cxn ang="0">
                <a:pos x="3648" y="1040"/>
              </a:cxn>
              <a:cxn ang="0">
                <a:pos x="3768" y="1080"/>
              </a:cxn>
              <a:cxn ang="0">
                <a:pos x="3880" y="1112"/>
              </a:cxn>
              <a:cxn ang="0">
                <a:pos x="3992" y="1136"/>
              </a:cxn>
              <a:cxn ang="0">
                <a:pos x="4072" y="1136"/>
              </a:cxn>
              <a:cxn ang="0">
                <a:pos x="4160" y="1136"/>
              </a:cxn>
              <a:cxn ang="0">
                <a:pos x="4248" y="1144"/>
              </a:cxn>
              <a:cxn ang="0">
                <a:pos x="4344" y="1176"/>
              </a:cxn>
              <a:cxn ang="0">
                <a:pos x="4544" y="1232"/>
              </a:cxn>
              <a:cxn ang="0">
                <a:pos x="4680" y="1288"/>
              </a:cxn>
              <a:cxn ang="0">
                <a:pos x="4768" y="1304"/>
              </a:cxn>
              <a:cxn ang="0">
                <a:pos x="4856" y="1296"/>
              </a:cxn>
              <a:cxn ang="0">
                <a:pos x="4944" y="1312"/>
              </a:cxn>
              <a:cxn ang="0">
                <a:pos x="5048" y="1336"/>
              </a:cxn>
            </a:cxnLst>
            <a:rect l="0" t="0" r="r" b="b"/>
            <a:pathLst>
              <a:path w="5129" h="1353">
                <a:moveTo>
                  <a:pt x="0" y="8"/>
                </a:moveTo>
                <a:lnTo>
                  <a:pt x="16" y="0"/>
                </a:lnTo>
                <a:lnTo>
                  <a:pt x="32" y="0"/>
                </a:lnTo>
                <a:lnTo>
                  <a:pt x="48" y="8"/>
                </a:lnTo>
                <a:lnTo>
                  <a:pt x="64" y="8"/>
                </a:lnTo>
                <a:lnTo>
                  <a:pt x="80" y="8"/>
                </a:lnTo>
                <a:lnTo>
                  <a:pt x="96" y="16"/>
                </a:lnTo>
                <a:lnTo>
                  <a:pt x="112" y="16"/>
                </a:lnTo>
                <a:lnTo>
                  <a:pt x="128" y="16"/>
                </a:lnTo>
                <a:lnTo>
                  <a:pt x="144" y="16"/>
                </a:lnTo>
                <a:lnTo>
                  <a:pt x="160" y="16"/>
                </a:lnTo>
                <a:lnTo>
                  <a:pt x="176" y="16"/>
                </a:lnTo>
                <a:lnTo>
                  <a:pt x="192" y="16"/>
                </a:lnTo>
                <a:lnTo>
                  <a:pt x="208" y="16"/>
                </a:lnTo>
                <a:lnTo>
                  <a:pt x="224" y="32"/>
                </a:lnTo>
                <a:lnTo>
                  <a:pt x="240" y="32"/>
                </a:lnTo>
                <a:lnTo>
                  <a:pt x="256" y="32"/>
                </a:lnTo>
                <a:lnTo>
                  <a:pt x="272" y="32"/>
                </a:lnTo>
                <a:lnTo>
                  <a:pt x="288" y="32"/>
                </a:lnTo>
                <a:lnTo>
                  <a:pt x="304" y="32"/>
                </a:lnTo>
                <a:lnTo>
                  <a:pt x="320" y="32"/>
                </a:lnTo>
                <a:lnTo>
                  <a:pt x="336" y="40"/>
                </a:lnTo>
                <a:lnTo>
                  <a:pt x="352" y="40"/>
                </a:lnTo>
                <a:lnTo>
                  <a:pt x="368" y="40"/>
                </a:lnTo>
                <a:lnTo>
                  <a:pt x="384" y="40"/>
                </a:lnTo>
                <a:lnTo>
                  <a:pt x="408" y="56"/>
                </a:lnTo>
                <a:lnTo>
                  <a:pt x="424" y="64"/>
                </a:lnTo>
                <a:lnTo>
                  <a:pt x="440" y="64"/>
                </a:lnTo>
                <a:lnTo>
                  <a:pt x="456" y="72"/>
                </a:lnTo>
                <a:lnTo>
                  <a:pt x="472" y="80"/>
                </a:lnTo>
                <a:lnTo>
                  <a:pt x="504" y="96"/>
                </a:lnTo>
                <a:lnTo>
                  <a:pt x="536" y="104"/>
                </a:lnTo>
                <a:lnTo>
                  <a:pt x="568" y="112"/>
                </a:lnTo>
                <a:lnTo>
                  <a:pt x="592" y="128"/>
                </a:lnTo>
                <a:lnTo>
                  <a:pt x="608" y="136"/>
                </a:lnTo>
                <a:lnTo>
                  <a:pt x="640" y="144"/>
                </a:lnTo>
                <a:lnTo>
                  <a:pt x="656" y="152"/>
                </a:lnTo>
                <a:lnTo>
                  <a:pt x="672" y="160"/>
                </a:lnTo>
                <a:lnTo>
                  <a:pt x="696" y="168"/>
                </a:lnTo>
                <a:lnTo>
                  <a:pt x="712" y="168"/>
                </a:lnTo>
                <a:lnTo>
                  <a:pt x="736" y="168"/>
                </a:lnTo>
                <a:lnTo>
                  <a:pt x="752" y="176"/>
                </a:lnTo>
                <a:lnTo>
                  <a:pt x="768" y="184"/>
                </a:lnTo>
                <a:lnTo>
                  <a:pt x="784" y="192"/>
                </a:lnTo>
                <a:lnTo>
                  <a:pt x="800" y="192"/>
                </a:lnTo>
                <a:lnTo>
                  <a:pt x="816" y="192"/>
                </a:lnTo>
                <a:lnTo>
                  <a:pt x="832" y="192"/>
                </a:lnTo>
                <a:lnTo>
                  <a:pt x="848" y="192"/>
                </a:lnTo>
                <a:lnTo>
                  <a:pt x="864" y="192"/>
                </a:lnTo>
                <a:lnTo>
                  <a:pt x="880" y="192"/>
                </a:lnTo>
                <a:lnTo>
                  <a:pt x="896" y="192"/>
                </a:lnTo>
                <a:lnTo>
                  <a:pt x="912" y="192"/>
                </a:lnTo>
                <a:lnTo>
                  <a:pt x="928" y="192"/>
                </a:lnTo>
                <a:lnTo>
                  <a:pt x="960" y="192"/>
                </a:lnTo>
                <a:lnTo>
                  <a:pt x="984" y="200"/>
                </a:lnTo>
                <a:lnTo>
                  <a:pt x="1000" y="208"/>
                </a:lnTo>
                <a:lnTo>
                  <a:pt x="1016" y="216"/>
                </a:lnTo>
                <a:lnTo>
                  <a:pt x="1032" y="224"/>
                </a:lnTo>
                <a:lnTo>
                  <a:pt x="1048" y="224"/>
                </a:lnTo>
                <a:lnTo>
                  <a:pt x="1072" y="232"/>
                </a:lnTo>
                <a:lnTo>
                  <a:pt x="1088" y="240"/>
                </a:lnTo>
                <a:lnTo>
                  <a:pt x="1104" y="248"/>
                </a:lnTo>
                <a:lnTo>
                  <a:pt x="1128" y="256"/>
                </a:lnTo>
                <a:lnTo>
                  <a:pt x="1144" y="264"/>
                </a:lnTo>
                <a:lnTo>
                  <a:pt x="1168" y="280"/>
                </a:lnTo>
                <a:lnTo>
                  <a:pt x="1192" y="288"/>
                </a:lnTo>
                <a:lnTo>
                  <a:pt x="1208" y="296"/>
                </a:lnTo>
                <a:lnTo>
                  <a:pt x="1232" y="312"/>
                </a:lnTo>
                <a:lnTo>
                  <a:pt x="1248" y="312"/>
                </a:lnTo>
                <a:lnTo>
                  <a:pt x="1272" y="328"/>
                </a:lnTo>
                <a:lnTo>
                  <a:pt x="1296" y="328"/>
                </a:lnTo>
                <a:lnTo>
                  <a:pt x="1312" y="336"/>
                </a:lnTo>
                <a:lnTo>
                  <a:pt x="1328" y="344"/>
                </a:lnTo>
                <a:lnTo>
                  <a:pt x="1344" y="344"/>
                </a:lnTo>
                <a:lnTo>
                  <a:pt x="1360" y="352"/>
                </a:lnTo>
                <a:lnTo>
                  <a:pt x="1376" y="352"/>
                </a:lnTo>
                <a:lnTo>
                  <a:pt x="1392" y="352"/>
                </a:lnTo>
                <a:lnTo>
                  <a:pt x="1408" y="360"/>
                </a:lnTo>
                <a:lnTo>
                  <a:pt x="1456" y="376"/>
                </a:lnTo>
                <a:lnTo>
                  <a:pt x="1472" y="384"/>
                </a:lnTo>
                <a:lnTo>
                  <a:pt x="1488" y="392"/>
                </a:lnTo>
                <a:lnTo>
                  <a:pt x="1504" y="392"/>
                </a:lnTo>
                <a:lnTo>
                  <a:pt x="1520" y="400"/>
                </a:lnTo>
                <a:lnTo>
                  <a:pt x="1536" y="400"/>
                </a:lnTo>
                <a:lnTo>
                  <a:pt x="1552" y="408"/>
                </a:lnTo>
                <a:lnTo>
                  <a:pt x="1568" y="408"/>
                </a:lnTo>
                <a:lnTo>
                  <a:pt x="1584" y="408"/>
                </a:lnTo>
                <a:lnTo>
                  <a:pt x="1600" y="416"/>
                </a:lnTo>
                <a:lnTo>
                  <a:pt x="1624" y="416"/>
                </a:lnTo>
                <a:lnTo>
                  <a:pt x="1640" y="432"/>
                </a:lnTo>
                <a:lnTo>
                  <a:pt x="1656" y="432"/>
                </a:lnTo>
                <a:lnTo>
                  <a:pt x="1672" y="432"/>
                </a:lnTo>
                <a:lnTo>
                  <a:pt x="1688" y="440"/>
                </a:lnTo>
                <a:lnTo>
                  <a:pt x="1704" y="448"/>
                </a:lnTo>
                <a:lnTo>
                  <a:pt x="1720" y="456"/>
                </a:lnTo>
                <a:lnTo>
                  <a:pt x="1736" y="456"/>
                </a:lnTo>
                <a:lnTo>
                  <a:pt x="1760" y="464"/>
                </a:lnTo>
                <a:lnTo>
                  <a:pt x="1792" y="488"/>
                </a:lnTo>
                <a:lnTo>
                  <a:pt x="1832" y="504"/>
                </a:lnTo>
                <a:lnTo>
                  <a:pt x="1848" y="504"/>
                </a:lnTo>
                <a:lnTo>
                  <a:pt x="1864" y="512"/>
                </a:lnTo>
                <a:lnTo>
                  <a:pt x="1880" y="520"/>
                </a:lnTo>
                <a:lnTo>
                  <a:pt x="1896" y="528"/>
                </a:lnTo>
                <a:lnTo>
                  <a:pt x="1912" y="536"/>
                </a:lnTo>
                <a:lnTo>
                  <a:pt x="1936" y="536"/>
                </a:lnTo>
                <a:lnTo>
                  <a:pt x="1960" y="544"/>
                </a:lnTo>
                <a:lnTo>
                  <a:pt x="1976" y="560"/>
                </a:lnTo>
                <a:lnTo>
                  <a:pt x="2008" y="560"/>
                </a:lnTo>
                <a:lnTo>
                  <a:pt x="2024" y="568"/>
                </a:lnTo>
                <a:lnTo>
                  <a:pt x="2040" y="576"/>
                </a:lnTo>
                <a:lnTo>
                  <a:pt x="2056" y="576"/>
                </a:lnTo>
                <a:lnTo>
                  <a:pt x="2072" y="576"/>
                </a:lnTo>
                <a:lnTo>
                  <a:pt x="2088" y="576"/>
                </a:lnTo>
                <a:lnTo>
                  <a:pt x="2104" y="592"/>
                </a:lnTo>
                <a:lnTo>
                  <a:pt x="2128" y="600"/>
                </a:lnTo>
                <a:lnTo>
                  <a:pt x="2144" y="608"/>
                </a:lnTo>
                <a:lnTo>
                  <a:pt x="2168" y="616"/>
                </a:lnTo>
                <a:lnTo>
                  <a:pt x="2192" y="632"/>
                </a:lnTo>
                <a:lnTo>
                  <a:pt x="2216" y="640"/>
                </a:lnTo>
                <a:lnTo>
                  <a:pt x="2232" y="648"/>
                </a:lnTo>
                <a:lnTo>
                  <a:pt x="2248" y="648"/>
                </a:lnTo>
                <a:lnTo>
                  <a:pt x="2280" y="664"/>
                </a:lnTo>
                <a:lnTo>
                  <a:pt x="2296" y="672"/>
                </a:lnTo>
                <a:lnTo>
                  <a:pt x="2320" y="680"/>
                </a:lnTo>
                <a:lnTo>
                  <a:pt x="2352" y="688"/>
                </a:lnTo>
                <a:lnTo>
                  <a:pt x="2368" y="696"/>
                </a:lnTo>
                <a:lnTo>
                  <a:pt x="2384" y="704"/>
                </a:lnTo>
                <a:lnTo>
                  <a:pt x="2400" y="704"/>
                </a:lnTo>
                <a:lnTo>
                  <a:pt x="2416" y="712"/>
                </a:lnTo>
                <a:lnTo>
                  <a:pt x="2440" y="720"/>
                </a:lnTo>
                <a:lnTo>
                  <a:pt x="2456" y="720"/>
                </a:lnTo>
                <a:lnTo>
                  <a:pt x="2488" y="728"/>
                </a:lnTo>
                <a:lnTo>
                  <a:pt x="2504" y="736"/>
                </a:lnTo>
                <a:lnTo>
                  <a:pt x="2528" y="744"/>
                </a:lnTo>
                <a:lnTo>
                  <a:pt x="2544" y="744"/>
                </a:lnTo>
                <a:lnTo>
                  <a:pt x="2560" y="752"/>
                </a:lnTo>
                <a:lnTo>
                  <a:pt x="2576" y="760"/>
                </a:lnTo>
                <a:lnTo>
                  <a:pt x="2600" y="776"/>
                </a:lnTo>
                <a:lnTo>
                  <a:pt x="2616" y="784"/>
                </a:lnTo>
                <a:lnTo>
                  <a:pt x="2632" y="792"/>
                </a:lnTo>
                <a:lnTo>
                  <a:pt x="2648" y="800"/>
                </a:lnTo>
                <a:lnTo>
                  <a:pt x="2672" y="808"/>
                </a:lnTo>
                <a:lnTo>
                  <a:pt x="2696" y="816"/>
                </a:lnTo>
                <a:lnTo>
                  <a:pt x="2720" y="824"/>
                </a:lnTo>
                <a:lnTo>
                  <a:pt x="2736" y="832"/>
                </a:lnTo>
                <a:lnTo>
                  <a:pt x="2752" y="840"/>
                </a:lnTo>
                <a:lnTo>
                  <a:pt x="2768" y="848"/>
                </a:lnTo>
                <a:lnTo>
                  <a:pt x="2792" y="856"/>
                </a:lnTo>
                <a:lnTo>
                  <a:pt x="2816" y="856"/>
                </a:lnTo>
                <a:lnTo>
                  <a:pt x="2840" y="872"/>
                </a:lnTo>
                <a:lnTo>
                  <a:pt x="2856" y="872"/>
                </a:lnTo>
                <a:lnTo>
                  <a:pt x="2872" y="872"/>
                </a:lnTo>
                <a:lnTo>
                  <a:pt x="2896" y="872"/>
                </a:lnTo>
                <a:lnTo>
                  <a:pt x="2912" y="872"/>
                </a:lnTo>
                <a:lnTo>
                  <a:pt x="2936" y="872"/>
                </a:lnTo>
                <a:lnTo>
                  <a:pt x="2968" y="880"/>
                </a:lnTo>
                <a:lnTo>
                  <a:pt x="2992" y="888"/>
                </a:lnTo>
                <a:lnTo>
                  <a:pt x="3008" y="888"/>
                </a:lnTo>
                <a:lnTo>
                  <a:pt x="3040" y="896"/>
                </a:lnTo>
                <a:lnTo>
                  <a:pt x="3064" y="904"/>
                </a:lnTo>
                <a:lnTo>
                  <a:pt x="3104" y="912"/>
                </a:lnTo>
                <a:lnTo>
                  <a:pt x="3120" y="920"/>
                </a:lnTo>
                <a:lnTo>
                  <a:pt x="3136" y="928"/>
                </a:lnTo>
                <a:lnTo>
                  <a:pt x="3152" y="936"/>
                </a:lnTo>
                <a:lnTo>
                  <a:pt x="3176" y="944"/>
                </a:lnTo>
                <a:lnTo>
                  <a:pt x="3200" y="952"/>
                </a:lnTo>
                <a:lnTo>
                  <a:pt x="3216" y="960"/>
                </a:lnTo>
                <a:lnTo>
                  <a:pt x="3240" y="968"/>
                </a:lnTo>
                <a:lnTo>
                  <a:pt x="3256" y="976"/>
                </a:lnTo>
                <a:lnTo>
                  <a:pt x="3288" y="992"/>
                </a:lnTo>
                <a:lnTo>
                  <a:pt x="3312" y="1000"/>
                </a:lnTo>
                <a:lnTo>
                  <a:pt x="3328" y="1008"/>
                </a:lnTo>
                <a:lnTo>
                  <a:pt x="3344" y="1008"/>
                </a:lnTo>
                <a:lnTo>
                  <a:pt x="3360" y="1008"/>
                </a:lnTo>
                <a:lnTo>
                  <a:pt x="3384" y="1008"/>
                </a:lnTo>
                <a:lnTo>
                  <a:pt x="3400" y="1008"/>
                </a:lnTo>
                <a:lnTo>
                  <a:pt x="3416" y="1008"/>
                </a:lnTo>
                <a:lnTo>
                  <a:pt x="3432" y="1016"/>
                </a:lnTo>
                <a:lnTo>
                  <a:pt x="3448" y="1016"/>
                </a:lnTo>
                <a:lnTo>
                  <a:pt x="3464" y="1016"/>
                </a:lnTo>
                <a:lnTo>
                  <a:pt x="3480" y="1016"/>
                </a:lnTo>
                <a:lnTo>
                  <a:pt x="3496" y="1016"/>
                </a:lnTo>
                <a:lnTo>
                  <a:pt x="3512" y="1016"/>
                </a:lnTo>
                <a:lnTo>
                  <a:pt x="3528" y="1016"/>
                </a:lnTo>
                <a:lnTo>
                  <a:pt x="3544" y="1016"/>
                </a:lnTo>
                <a:lnTo>
                  <a:pt x="3560" y="1016"/>
                </a:lnTo>
                <a:lnTo>
                  <a:pt x="3576" y="1024"/>
                </a:lnTo>
                <a:lnTo>
                  <a:pt x="3600" y="1032"/>
                </a:lnTo>
                <a:lnTo>
                  <a:pt x="3616" y="1032"/>
                </a:lnTo>
                <a:lnTo>
                  <a:pt x="3648" y="1040"/>
                </a:lnTo>
                <a:lnTo>
                  <a:pt x="3664" y="1048"/>
                </a:lnTo>
                <a:lnTo>
                  <a:pt x="3688" y="1048"/>
                </a:lnTo>
                <a:lnTo>
                  <a:pt x="3704" y="1056"/>
                </a:lnTo>
                <a:lnTo>
                  <a:pt x="3736" y="1072"/>
                </a:lnTo>
                <a:lnTo>
                  <a:pt x="3768" y="1080"/>
                </a:lnTo>
                <a:lnTo>
                  <a:pt x="3792" y="1080"/>
                </a:lnTo>
                <a:lnTo>
                  <a:pt x="3816" y="1088"/>
                </a:lnTo>
                <a:lnTo>
                  <a:pt x="3832" y="1096"/>
                </a:lnTo>
                <a:lnTo>
                  <a:pt x="3864" y="1104"/>
                </a:lnTo>
                <a:lnTo>
                  <a:pt x="3880" y="1112"/>
                </a:lnTo>
                <a:lnTo>
                  <a:pt x="3896" y="1120"/>
                </a:lnTo>
                <a:lnTo>
                  <a:pt x="3920" y="1120"/>
                </a:lnTo>
                <a:lnTo>
                  <a:pt x="3936" y="1136"/>
                </a:lnTo>
                <a:lnTo>
                  <a:pt x="3976" y="1136"/>
                </a:lnTo>
                <a:lnTo>
                  <a:pt x="3992" y="1136"/>
                </a:lnTo>
                <a:lnTo>
                  <a:pt x="4008" y="1136"/>
                </a:lnTo>
                <a:lnTo>
                  <a:pt x="4024" y="1136"/>
                </a:lnTo>
                <a:lnTo>
                  <a:pt x="4040" y="1136"/>
                </a:lnTo>
                <a:lnTo>
                  <a:pt x="4056" y="1136"/>
                </a:lnTo>
                <a:lnTo>
                  <a:pt x="4072" y="1136"/>
                </a:lnTo>
                <a:lnTo>
                  <a:pt x="4096" y="1136"/>
                </a:lnTo>
                <a:lnTo>
                  <a:pt x="4112" y="1136"/>
                </a:lnTo>
                <a:lnTo>
                  <a:pt x="4128" y="1136"/>
                </a:lnTo>
                <a:lnTo>
                  <a:pt x="4144" y="1136"/>
                </a:lnTo>
                <a:lnTo>
                  <a:pt x="4160" y="1136"/>
                </a:lnTo>
                <a:lnTo>
                  <a:pt x="4184" y="1144"/>
                </a:lnTo>
                <a:lnTo>
                  <a:pt x="4200" y="1144"/>
                </a:lnTo>
                <a:lnTo>
                  <a:pt x="4216" y="1144"/>
                </a:lnTo>
                <a:lnTo>
                  <a:pt x="4232" y="1144"/>
                </a:lnTo>
                <a:lnTo>
                  <a:pt x="4248" y="1144"/>
                </a:lnTo>
                <a:lnTo>
                  <a:pt x="4264" y="1152"/>
                </a:lnTo>
                <a:lnTo>
                  <a:pt x="4280" y="1160"/>
                </a:lnTo>
                <a:lnTo>
                  <a:pt x="4304" y="1168"/>
                </a:lnTo>
                <a:lnTo>
                  <a:pt x="4320" y="1168"/>
                </a:lnTo>
                <a:lnTo>
                  <a:pt x="4344" y="1176"/>
                </a:lnTo>
                <a:lnTo>
                  <a:pt x="4368" y="1184"/>
                </a:lnTo>
                <a:lnTo>
                  <a:pt x="4392" y="1184"/>
                </a:lnTo>
                <a:lnTo>
                  <a:pt x="4424" y="1192"/>
                </a:lnTo>
                <a:lnTo>
                  <a:pt x="4488" y="1208"/>
                </a:lnTo>
                <a:lnTo>
                  <a:pt x="4544" y="1232"/>
                </a:lnTo>
                <a:lnTo>
                  <a:pt x="4576" y="1240"/>
                </a:lnTo>
                <a:lnTo>
                  <a:pt x="4608" y="1248"/>
                </a:lnTo>
                <a:lnTo>
                  <a:pt x="4640" y="1272"/>
                </a:lnTo>
                <a:lnTo>
                  <a:pt x="4664" y="1280"/>
                </a:lnTo>
                <a:lnTo>
                  <a:pt x="4680" y="1288"/>
                </a:lnTo>
                <a:lnTo>
                  <a:pt x="4704" y="1296"/>
                </a:lnTo>
                <a:lnTo>
                  <a:pt x="4720" y="1304"/>
                </a:lnTo>
                <a:lnTo>
                  <a:pt x="4736" y="1304"/>
                </a:lnTo>
                <a:lnTo>
                  <a:pt x="4752" y="1304"/>
                </a:lnTo>
                <a:lnTo>
                  <a:pt x="4768" y="1304"/>
                </a:lnTo>
                <a:lnTo>
                  <a:pt x="4792" y="1288"/>
                </a:lnTo>
                <a:lnTo>
                  <a:pt x="4808" y="1288"/>
                </a:lnTo>
                <a:lnTo>
                  <a:pt x="4824" y="1288"/>
                </a:lnTo>
                <a:lnTo>
                  <a:pt x="4840" y="1288"/>
                </a:lnTo>
                <a:lnTo>
                  <a:pt x="4856" y="1296"/>
                </a:lnTo>
                <a:lnTo>
                  <a:pt x="4872" y="1304"/>
                </a:lnTo>
                <a:lnTo>
                  <a:pt x="4888" y="1304"/>
                </a:lnTo>
                <a:lnTo>
                  <a:pt x="4904" y="1304"/>
                </a:lnTo>
                <a:lnTo>
                  <a:pt x="4920" y="1312"/>
                </a:lnTo>
                <a:lnTo>
                  <a:pt x="4944" y="1312"/>
                </a:lnTo>
                <a:lnTo>
                  <a:pt x="4960" y="1312"/>
                </a:lnTo>
                <a:lnTo>
                  <a:pt x="4976" y="1320"/>
                </a:lnTo>
                <a:lnTo>
                  <a:pt x="4992" y="1328"/>
                </a:lnTo>
                <a:lnTo>
                  <a:pt x="5024" y="1328"/>
                </a:lnTo>
                <a:lnTo>
                  <a:pt x="5048" y="1336"/>
                </a:lnTo>
                <a:lnTo>
                  <a:pt x="5064" y="1336"/>
                </a:lnTo>
                <a:lnTo>
                  <a:pt x="5088" y="1344"/>
                </a:lnTo>
                <a:lnTo>
                  <a:pt x="5104" y="1344"/>
                </a:lnTo>
                <a:lnTo>
                  <a:pt x="5128" y="1352"/>
                </a:lnTo>
              </a:path>
            </a:pathLst>
          </a:custGeom>
          <a:noFill/>
          <a:ln w="1270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7702550" y="1835150"/>
            <a:ext cx="63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5613400" cy="2895600"/>
          </a:xfrm>
          <a:noFill/>
          <a:ln/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en-US" sz="2800" dirty="0"/>
              <a:t>There is an old technology that used hydraulic transients to lift water from a stream to a higher elevation. The device was called a “Ram </a:t>
            </a:r>
            <a:r>
              <a:rPr lang="en-US" sz="2800" dirty="0" err="1"/>
              <a:t>Pump”and</a:t>
            </a:r>
            <a:r>
              <a:rPr lang="en-US" sz="2800" dirty="0"/>
              <a:t> it made a rhythmic clacking noise. </a:t>
            </a:r>
          </a:p>
        </p:txBody>
      </p:sp>
      <p:sp>
        <p:nvSpPr>
          <p:cNvPr id="44038" name="Rectangle 6" descr="Light horizontal"/>
          <p:cNvSpPr>
            <a:spLocks noChangeArrowheads="1"/>
          </p:cNvSpPr>
          <p:nvPr/>
        </p:nvSpPr>
        <p:spPr bwMode="auto">
          <a:xfrm>
            <a:off x="7169150" y="2292350"/>
            <a:ext cx="749300" cy="8255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hlink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9" name="AutoShape 7" descr="Diagonal brick"/>
          <p:cNvSpPr>
            <a:spLocks noChangeArrowheads="1"/>
          </p:cNvSpPr>
          <p:nvPr/>
        </p:nvSpPr>
        <p:spPr bwMode="auto">
          <a:xfrm>
            <a:off x="7092950" y="1911350"/>
            <a:ext cx="901700" cy="368300"/>
          </a:xfrm>
          <a:prstGeom prst="triangle">
            <a:avLst>
              <a:gd name="adj" fmla="val 49995"/>
            </a:avLst>
          </a:prstGeom>
          <a:pattFill prst="diagBrick">
            <a:fgClr>
              <a:schemeClr val="tx1"/>
            </a:fgClr>
            <a:bgClr>
              <a:schemeClr val="accent2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0" name="Freeform 8"/>
          <p:cNvSpPr>
            <a:spLocks/>
          </p:cNvSpPr>
          <p:nvPr/>
        </p:nvSpPr>
        <p:spPr bwMode="auto">
          <a:xfrm>
            <a:off x="8166100" y="2743200"/>
            <a:ext cx="141288" cy="2909888"/>
          </a:xfrm>
          <a:custGeom>
            <a:avLst/>
            <a:gdLst/>
            <a:ahLst/>
            <a:cxnLst>
              <a:cxn ang="0">
                <a:pos x="0" y="2160"/>
              </a:cxn>
              <a:cxn ang="0">
                <a:pos x="0" y="0"/>
              </a:cxn>
              <a:cxn ang="0">
                <a:pos x="96" y="0"/>
              </a:cxn>
              <a:cxn ang="0">
                <a:pos x="96" y="48"/>
              </a:cxn>
            </a:cxnLst>
            <a:rect l="0" t="0" r="r" b="b"/>
            <a:pathLst>
              <a:path w="97" h="2161">
                <a:moveTo>
                  <a:pt x="0" y="2160"/>
                </a:moveTo>
                <a:lnTo>
                  <a:pt x="0" y="0"/>
                </a:lnTo>
                <a:lnTo>
                  <a:pt x="96" y="0"/>
                </a:lnTo>
                <a:lnTo>
                  <a:pt x="96" y="4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 rot="-10800000" flipH="1" flipV="1">
            <a:off x="8235950" y="2901950"/>
            <a:ext cx="215900" cy="215900"/>
          </a:xfrm>
          <a:custGeom>
            <a:avLst/>
            <a:gdLst>
              <a:gd name="G0" fmla="+- 5399 0 0"/>
              <a:gd name="G1" fmla="+- 21600 0 5399"/>
              <a:gd name="G2" fmla="*/ 5399 1 2"/>
              <a:gd name="G3" fmla="+- 21600 0 G2"/>
              <a:gd name="G4" fmla="+/ 5399 21600 2"/>
              <a:gd name="G5" fmla="+/ G1 0 2"/>
              <a:gd name="G6" fmla="*/ 21600 21600 5399"/>
              <a:gd name="G7" fmla="*/ G6 1 2"/>
              <a:gd name="G8" fmla="+- 21600 0 G7"/>
              <a:gd name="G9" fmla="*/ 21600 1 2"/>
              <a:gd name="G10" fmla="+- 5399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399" y="21600"/>
                </a:lnTo>
                <a:lnTo>
                  <a:pt x="1620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6635750" y="3124200"/>
            <a:ext cx="2273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7473950" y="2520950"/>
            <a:ext cx="215900" cy="292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7581900" y="25209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7473950" y="26670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5160963" y="4170363"/>
            <a:ext cx="24828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High pressure pipe</a:t>
            </a:r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7931150" y="44196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8" name="Freeform 16"/>
          <p:cNvSpPr>
            <a:spLocks/>
          </p:cNvSpPr>
          <p:nvPr/>
        </p:nvSpPr>
        <p:spPr bwMode="auto">
          <a:xfrm>
            <a:off x="609600" y="4495800"/>
            <a:ext cx="7469188" cy="1754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0" y="48"/>
              </a:cxn>
              <a:cxn ang="0">
                <a:pos x="4704" y="1104"/>
              </a:cxn>
            </a:cxnLst>
            <a:rect l="0" t="0" r="r" b="b"/>
            <a:pathLst>
              <a:path w="4705" h="1105">
                <a:moveTo>
                  <a:pt x="0" y="0"/>
                </a:moveTo>
                <a:lnTo>
                  <a:pt x="720" y="48"/>
                </a:lnTo>
                <a:lnTo>
                  <a:pt x="4704" y="1104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8439150" y="6280150"/>
            <a:ext cx="2921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1350963" y="5160963"/>
            <a:ext cx="10429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Stream</a:t>
            </a:r>
          </a:p>
        </p:txBody>
      </p:sp>
      <p:sp>
        <p:nvSpPr>
          <p:cNvPr id="44051" name="Line 19"/>
          <p:cNvSpPr>
            <a:spLocks noChangeShapeType="1"/>
          </p:cNvSpPr>
          <p:nvPr/>
        </p:nvSpPr>
        <p:spPr bwMode="auto">
          <a:xfrm flipV="1">
            <a:off x="2520950" y="5099050"/>
            <a:ext cx="4445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4856163" y="6380163"/>
            <a:ext cx="15430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Ram Pump</a:t>
            </a:r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 flipV="1">
            <a:off x="6559550" y="6318250"/>
            <a:ext cx="13589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4475163" y="4856163"/>
            <a:ext cx="16271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Source pipe</a:t>
            </a:r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 flipH="1">
            <a:off x="4337050" y="5111750"/>
            <a:ext cx="2413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44056" name="Object 24">
            <a:hlinkClick r:id="" action="ppaction://noaction"/>
          </p:cNvPr>
          <p:cNvGraphicFramePr>
            <a:graphicFrameLocks noChangeAspect="1"/>
          </p:cNvGraphicFramePr>
          <p:nvPr/>
        </p:nvGraphicFramePr>
        <p:xfrm>
          <a:off x="7904163" y="5630863"/>
          <a:ext cx="62547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Photo Editor Photo" r:id="rId3" imgW="2734057" imgH="3390476" progId="">
                  <p:embed/>
                </p:oleObj>
              </mc:Choice>
              <mc:Fallback>
                <p:oleObj name="Photo Editor Photo" r:id="rId3" imgW="2734057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4163" y="5630863"/>
                        <a:ext cx="625475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lg" len="med"/>
                            <a:tailEnd type="none" w="lg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9572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Ram pump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/>
          <a:lstStyle/>
          <a:p>
            <a:r>
              <a:rPr lang="en-US" sz="3000" dirty="0" smtClean="0"/>
              <a:t>Objectives:</a:t>
            </a:r>
          </a:p>
          <a:p>
            <a:pPr lvl="1"/>
            <a:r>
              <a:rPr lang="en-US" sz="2600" dirty="0" smtClean="0"/>
              <a:t>Maintain </a:t>
            </a:r>
            <a:r>
              <a:rPr lang="en-US" sz="2600" dirty="0" smtClean="0"/>
              <a:t>contact with AguaClara team in Honduras to resolve issues in the field </a:t>
            </a:r>
          </a:p>
          <a:p>
            <a:pPr lvl="1"/>
            <a:r>
              <a:rPr lang="en-US" sz="2600" dirty="0" smtClean="0"/>
              <a:t>Design </a:t>
            </a:r>
            <a:r>
              <a:rPr lang="en-US" sz="2600" dirty="0"/>
              <a:t>and build an effective recycling system that will make it easy to conduct extensive </a:t>
            </a:r>
            <a:r>
              <a:rPr lang="en-US" sz="2600" dirty="0" smtClean="0"/>
              <a:t>tests and operate without human intervention. </a:t>
            </a:r>
          </a:p>
          <a:p>
            <a:pPr lvl="1"/>
            <a:r>
              <a:rPr lang="en-US" sz="2600" dirty="0"/>
              <a:t>Conduct extensive testing to measure reliability and efficiency</a:t>
            </a:r>
            <a:r>
              <a:rPr lang="en-US" sz="2600" dirty="0" smtClean="0"/>
              <a:t>.</a:t>
            </a:r>
          </a:p>
          <a:p>
            <a:r>
              <a:rPr lang="en-US" sz="3000" dirty="0" smtClean="0"/>
              <a:t>Skills: Fabrication, fluids, physics</a:t>
            </a:r>
            <a:endParaRPr lang="en-US" sz="3000" dirty="0"/>
          </a:p>
          <a:p>
            <a:endParaRPr lang="en-US" dirty="0" smtClean="0"/>
          </a:p>
        </p:txBody>
      </p:sp>
      <p:pic>
        <p:nvPicPr>
          <p:cNvPr id="4" name="MVI_0303_WMV V8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email"/>
          <a:stretch>
            <a:fillRect/>
          </a:stretch>
        </p:blipFill>
        <p:spPr>
          <a:xfrm rot="5400000">
            <a:off x="6065838" y="2849562"/>
            <a:ext cx="2984499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62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774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Laminar Tube Flocculator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Objectives:</a:t>
            </a:r>
            <a:endParaRPr lang="en-US" dirty="0" smtClean="0"/>
          </a:p>
          <a:p>
            <a:pPr lvl="1"/>
            <a:r>
              <a:rPr lang="en-US" dirty="0" smtClean="0"/>
              <a:t>Repeat </a:t>
            </a:r>
            <a:r>
              <a:rPr lang="en-US" dirty="0" smtClean="0"/>
              <a:t>experimentation to obtain consistent results. </a:t>
            </a:r>
          </a:p>
          <a:p>
            <a:pPr lvl="1"/>
            <a:r>
              <a:rPr lang="en-US" dirty="0" smtClean="0"/>
              <a:t>Explore floc break up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 smtClean="0"/>
              <a:t>tapered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flocculation </a:t>
            </a:r>
            <a:endParaRPr lang="en-US" dirty="0" smtClean="0"/>
          </a:p>
          <a:p>
            <a:pPr lvl="1"/>
            <a:r>
              <a:rPr lang="en-US" dirty="0" smtClean="0"/>
              <a:t>Explore alternate </a:t>
            </a:r>
            <a:br>
              <a:rPr lang="en-US" dirty="0" smtClean="0"/>
            </a:br>
            <a:r>
              <a:rPr lang="en-US" dirty="0" err="1" smtClean="0"/>
              <a:t>flocculator</a:t>
            </a:r>
            <a:r>
              <a:rPr lang="en-US" dirty="0" smtClean="0"/>
              <a:t> designs </a:t>
            </a:r>
            <a:br>
              <a:rPr lang="en-US" dirty="0" smtClean="0"/>
            </a:br>
            <a:r>
              <a:rPr lang="en-US" dirty="0" smtClean="0"/>
              <a:t>to enhance </a:t>
            </a:r>
            <a:br>
              <a:rPr lang="en-US" dirty="0" smtClean="0"/>
            </a:br>
            <a:r>
              <a:rPr lang="en-US" dirty="0" smtClean="0"/>
              <a:t>performance </a:t>
            </a:r>
          </a:p>
        </p:txBody>
      </p:sp>
      <p:pic>
        <p:nvPicPr>
          <p:cNvPr id="4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2971800"/>
            <a:ext cx="4495799" cy="3373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44755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Turbulent Tube Floc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609600" y="1752600"/>
            <a:ext cx="784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  <a:defRPr/>
            </a:pPr>
            <a:r>
              <a:rPr lang="en-US" sz="3200" dirty="0" smtClean="0"/>
              <a:t>Objectives: 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  <a:defRPr/>
            </a:pPr>
            <a:r>
              <a:rPr lang="en-US" sz="3200" dirty="0" smtClean="0"/>
              <a:t>Build </a:t>
            </a:r>
            <a:r>
              <a:rPr lang="en-US" sz="3200" dirty="0" smtClean="0"/>
              <a:t>adjustable effluent elevation to achieve target flow rates. 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  <a:defRPr/>
            </a:pPr>
            <a:r>
              <a:rPr lang="en-US" sz="3200" dirty="0" smtClean="0"/>
              <a:t>Remove air from effluent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of </a:t>
            </a:r>
            <a:r>
              <a:rPr lang="en-US" sz="3200" dirty="0" smtClean="0"/>
              <a:t>flocculator. 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  <a:defRPr/>
            </a:pPr>
            <a:r>
              <a:rPr lang="en-US" sz="3200" dirty="0" smtClean="0"/>
              <a:t>Design </a:t>
            </a:r>
            <a:r>
              <a:rPr lang="en-US" sz="3200" dirty="0"/>
              <a:t>for 12 hour tests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without </a:t>
            </a:r>
            <a:r>
              <a:rPr lang="en-US" sz="3200" dirty="0"/>
              <a:t>replacing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PACl</a:t>
            </a:r>
            <a:r>
              <a:rPr lang="en-US" sz="3200" dirty="0" smtClean="0"/>
              <a:t> </a:t>
            </a:r>
            <a:r>
              <a:rPr lang="en-US" sz="3200" dirty="0" smtClean="0"/>
              <a:t>stock, and use a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target </a:t>
            </a:r>
            <a:r>
              <a:rPr lang="en-US" sz="3200" dirty="0" smtClean="0"/>
              <a:t>range of </a:t>
            </a:r>
            <a:r>
              <a:rPr lang="en-US" sz="3200" dirty="0" err="1" smtClean="0"/>
              <a:t>PACl</a:t>
            </a:r>
            <a:r>
              <a:rPr lang="en-US" sz="3200" dirty="0" smtClean="0"/>
              <a:t> doses.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3276600"/>
            <a:ext cx="2577662" cy="3436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5317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Probe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Objectives: </a:t>
            </a:r>
            <a:r>
              <a:rPr lang="en-US" sz="2400" dirty="0"/>
              <a:t>develop an easy method for operators to monitor floc blanket depth and the depth of sludge in the floc hopper</a:t>
            </a:r>
          </a:p>
          <a:p>
            <a:r>
              <a:rPr lang="en-US" sz="2400" dirty="0"/>
              <a:t>Potential options:</a:t>
            </a:r>
          </a:p>
          <a:p>
            <a:pPr lvl="1"/>
            <a:r>
              <a:rPr lang="en-US" sz="2400" dirty="0"/>
              <a:t>Eye as detector</a:t>
            </a:r>
          </a:p>
          <a:p>
            <a:pPr lvl="2"/>
            <a:r>
              <a:rPr lang="en-US" dirty="0"/>
              <a:t>Sludge judge (transparent tube with valve at bottom that can grab a column of water from within the </a:t>
            </a:r>
            <a:r>
              <a:rPr lang="en-US" dirty="0" err="1"/>
              <a:t>sed</a:t>
            </a:r>
            <a:r>
              <a:rPr lang="en-US" dirty="0"/>
              <a:t> tank) </a:t>
            </a:r>
          </a:p>
          <a:p>
            <a:pPr lvl="2"/>
            <a:r>
              <a:rPr lang="en-US" dirty="0"/>
              <a:t>Submersible LED light</a:t>
            </a:r>
          </a:p>
          <a:p>
            <a:pPr lvl="1"/>
            <a:r>
              <a:rPr lang="en-US" sz="2400" dirty="0"/>
              <a:t>Sensors (ultrasound, optical</a:t>
            </a:r>
            <a:r>
              <a:rPr lang="en-US" sz="2400" dirty="0" smtClean="0"/>
              <a:t>)</a:t>
            </a:r>
            <a:endParaRPr lang="en-US" sz="2400" kern="0" dirty="0" smtClean="0"/>
          </a:p>
          <a:p>
            <a:r>
              <a:rPr lang="en-US" sz="2400" dirty="0" smtClean="0"/>
              <a:t>Preferable </a:t>
            </a:r>
            <a:r>
              <a:rPr lang="en-US" sz="2400" dirty="0"/>
              <a:t>skills: fabrication of </a:t>
            </a:r>
            <a:br>
              <a:rPr lang="en-US" sz="2400" dirty="0"/>
            </a:br>
            <a:r>
              <a:rPr lang="en-US" sz="2400" dirty="0"/>
              <a:t>detectors, experimentation to </a:t>
            </a:r>
            <a:br>
              <a:rPr lang="en-US" sz="2400" dirty="0"/>
            </a:br>
            <a:r>
              <a:rPr lang="en-US" sz="2400" dirty="0"/>
              <a:t>measure ease of use</a:t>
            </a:r>
          </a:p>
          <a:p>
            <a:endParaRPr lang="en-US" sz="2400" kern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35052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882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2263</TotalTime>
  <Words>803</Words>
  <Application>Microsoft Office PowerPoint</Application>
  <PresentationFormat>On-screen Show (4:3)</PresentationFormat>
  <Paragraphs>137</Paragraphs>
  <Slides>24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AguaClara</vt:lpstr>
      <vt:lpstr>1_AguaClara the road</vt:lpstr>
      <vt:lpstr>Photo Editor Photo</vt:lpstr>
      <vt:lpstr>Introduction to Teams</vt:lpstr>
      <vt:lpstr>Potential Teams</vt:lpstr>
      <vt:lpstr>CDC (Chemical Dose Controller)</vt:lpstr>
      <vt:lpstr>CDC (Chemical Dose Controller)</vt:lpstr>
      <vt:lpstr>Ram Pump</vt:lpstr>
      <vt:lpstr>Ram pump</vt:lpstr>
      <vt:lpstr>Laminar Tube Flocculator</vt:lpstr>
      <vt:lpstr>Turbulent Tube Floc</vt:lpstr>
      <vt:lpstr>Floc Probe</vt:lpstr>
      <vt:lpstr>EStaRS – Enclosed Stacked Rapid Sand Filters</vt:lpstr>
      <vt:lpstr>Stacked Rapid Sand Filter Backwash</vt:lpstr>
      <vt:lpstr>Foam Filtration</vt:lpstr>
      <vt:lpstr>Small Scale Plant Model</vt:lpstr>
      <vt:lpstr>Water Treatment Technology Selection Guide (WTTSG)</vt:lpstr>
      <vt:lpstr>Village Supply System</vt:lpstr>
      <vt:lpstr>Village Supply System</vt:lpstr>
      <vt:lpstr>Design Tool</vt:lpstr>
      <vt:lpstr>Design Tasks</vt:lpstr>
      <vt:lpstr>The Drawing</vt:lpstr>
      <vt:lpstr>Public Relations</vt:lpstr>
      <vt:lpstr>Expectations </vt:lpstr>
      <vt:lpstr>Interviews</vt:lpstr>
      <vt:lpstr>Pre-Interview Tasks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Teams</dc:title>
  <dc:creator>mw24</dc:creator>
  <cp:lastModifiedBy>Felice</cp:lastModifiedBy>
  <cp:revision>45</cp:revision>
  <dcterms:created xsi:type="dcterms:W3CDTF">2013-08-28T18:05:10Z</dcterms:created>
  <dcterms:modified xsi:type="dcterms:W3CDTF">2014-08-24T21:15:51Z</dcterms:modified>
</cp:coreProperties>
</file>