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5"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002" autoAdjust="0"/>
  </p:normalViewPr>
  <p:slideViewPr>
    <p:cSldViewPr>
      <p:cViewPr>
        <p:scale>
          <a:sx n="102" d="100"/>
          <a:sy n="102" d="100"/>
        </p:scale>
        <p:origin x="-456" y="10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136787850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nfluence.cornell.edu/display/AGUACLARA/Linear+Chemical+Doser"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confluence.cornell.edu/display/AGUACLARA/Flow+Controller"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3" name="Shape 133"/>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2" name="Shape 142"/>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r>
              <a:rPr lang="en"/>
              <a:t>San Nicolas Plant in Honduras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r>
              <a:rPr lang="en"/>
              <a:t>Filters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r>
              <a:rPr lang="en-US" sz="1100" b="0" i="0" kern="1200" dirty="0" smtClean="0">
                <a:solidFill>
                  <a:schemeClr val="tx1"/>
                </a:solidFill>
                <a:effectLst/>
                <a:latin typeface="+mn-lt"/>
                <a:ea typeface="+mn-ea"/>
                <a:cs typeface="+mn-cs"/>
              </a:rPr>
              <a:t>The stacked rapid sand filter is a novel self-backwashing filter invented by the AguaClara team. Its unique stacked geometry allows it to use the same flow rate for the filtration and backwash cycles, without the expensive pumps or elevated tanks required to backwash conventional rapid sand filters. In addition, a stacked filtration system requires a much smaller footprint than a conventional filter to treat a given flow rate.</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5" name="Shape 165"/>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r>
              <a:rPr lang="en"/>
              <a:t>The overall steps for how water flows through the plant: Entrance tank → Rapid Mix → Flocculation → Sedimentation → Filtration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rtl="0">
              <a:spcBef>
                <a:spcPts val="0"/>
              </a:spcBef>
              <a:buNone/>
            </a:pPr>
            <a:r>
              <a:rPr lang="en" sz="1200" dirty="0">
                <a:solidFill>
                  <a:schemeClr val="dk1"/>
                </a:solidFill>
              </a:rPr>
              <a:t>The stock tank holds a stock chemical solution which is connected to a constant head tank. The constant head tank is regulated by a float valve which keeps the chemical depth constant. The plant operator sets the slider at the desired coagulant dose based upon characteristics of the influent water. The float attached to the lever changes position as flow rate into the plant changes, thus changing the elevation of the large diameter tube’s outlet, and maintaining a constant chemical dose</a:t>
            </a:r>
            <a:r>
              <a:rPr lang="en" sz="1200" dirty="0" smtClean="0">
                <a:solidFill>
                  <a:schemeClr val="dk1"/>
                </a:solidFill>
              </a:rPr>
              <a:t>.</a:t>
            </a:r>
          </a:p>
          <a:p>
            <a:pPr rtl="0">
              <a:spcBef>
                <a:spcPts val="0"/>
              </a:spcBef>
              <a:buNone/>
            </a:pPr>
            <a:endParaRPr lang="en" sz="1200" dirty="0" smtClean="0">
              <a:solidFill>
                <a:schemeClr val="dk1"/>
              </a:solidFill>
            </a:endParaRPr>
          </a:p>
          <a:p>
            <a:pPr rtl="0">
              <a:spcBef>
                <a:spcPts val="0"/>
              </a:spcBef>
              <a:buNone/>
            </a:pPr>
            <a:r>
              <a:rPr lang="en" sz="1200" dirty="0" smtClean="0">
                <a:solidFill>
                  <a:schemeClr val="dk1"/>
                </a:solidFill>
              </a:rPr>
              <a:t>LFOM: </a:t>
            </a:r>
            <a:r>
              <a:rPr lang="en-US" sz="1200" dirty="0" smtClean="0"/>
              <a:t>Need height in entrance tank to vary linearly with the plant flow rate </a:t>
            </a:r>
            <a:r>
              <a:rPr lang="en-US" sz="1200" dirty="0" smtClean="0">
                <a:sym typeface="Wingdings" panose="05000000000000000000" pitchFamily="2" charset="2"/>
              </a:rPr>
              <a:t> LFOM</a:t>
            </a:r>
            <a:endParaRPr lang="en" sz="1200" dirty="0" smtClean="0">
              <a:solidFill>
                <a:schemeClr val="dk1"/>
              </a:solidFill>
            </a:endParaRPr>
          </a:p>
          <a:p>
            <a:pPr rtl="0">
              <a:spcBef>
                <a:spcPts val="0"/>
              </a:spcBef>
              <a:buNone/>
            </a:pPr>
            <a:r>
              <a:rPr lang="en-US" sz="1100" b="0" i="0" kern="1200" dirty="0" smtClean="0">
                <a:solidFill>
                  <a:schemeClr val="tx1"/>
                </a:solidFill>
                <a:effectLst/>
                <a:latin typeface="+mn-lt"/>
                <a:ea typeface="+mn-ea"/>
                <a:cs typeface="+mn-cs"/>
              </a:rPr>
              <a:t>provide a linear relationship between the flow rate through the plant and the height of water in the entrance tank. This will allow the </a:t>
            </a:r>
            <a:r>
              <a:rPr lang="en-US" sz="1100" b="0" i="0" u="sng" kern="1200" dirty="0" smtClean="0">
                <a:solidFill>
                  <a:schemeClr val="tx1"/>
                </a:solidFill>
                <a:effectLst/>
                <a:latin typeface="+mn-lt"/>
                <a:ea typeface="+mn-ea"/>
                <a:cs typeface="+mn-cs"/>
                <a:hlinkClick r:id="rId3"/>
              </a:rPr>
              <a:t>Linear Chemical </a:t>
            </a:r>
            <a:r>
              <a:rPr lang="en-US" sz="1100" b="0" i="0" u="sng" kern="1200" dirty="0" err="1" smtClean="0">
                <a:solidFill>
                  <a:schemeClr val="tx1"/>
                </a:solidFill>
                <a:effectLst/>
                <a:latin typeface="+mn-lt"/>
                <a:ea typeface="+mn-ea"/>
                <a:cs typeface="+mn-cs"/>
                <a:hlinkClick r:id="rId3"/>
              </a:rPr>
              <a:t>Doser</a:t>
            </a:r>
            <a:r>
              <a:rPr lang="en-US" sz="1100" b="0" i="0" kern="1200" dirty="0" smtClean="0">
                <a:solidFill>
                  <a:schemeClr val="tx1"/>
                </a:solidFill>
                <a:effectLst/>
                <a:latin typeface="+mn-lt"/>
                <a:ea typeface="+mn-ea"/>
                <a:cs typeface="+mn-cs"/>
              </a:rPr>
              <a:t> to connect the plant flow rate to the </a:t>
            </a:r>
            <a:r>
              <a:rPr lang="en-US" sz="1100" b="0" i="0" u="sng" kern="1200" dirty="0" smtClean="0">
                <a:solidFill>
                  <a:schemeClr val="tx1"/>
                </a:solidFill>
                <a:effectLst/>
                <a:latin typeface="+mn-lt"/>
                <a:ea typeface="+mn-ea"/>
                <a:cs typeface="+mn-cs"/>
                <a:hlinkClick r:id="rId4"/>
              </a:rPr>
              <a:t>flow controller</a:t>
            </a:r>
            <a:r>
              <a:rPr lang="en-US" sz="1100" b="0" i="0" kern="1200" dirty="0" smtClean="0">
                <a:solidFill>
                  <a:schemeClr val="tx1"/>
                </a:solidFill>
                <a:effectLst/>
                <a:latin typeface="+mn-lt"/>
                <a:ea typeface="+mn-ea"/>
                <a:cs typeface="+mn-cs"/>
              </a:rPr>
              <a:t> via a lever to add Alum and Chlorine to the raw water as a function of flow rate through the plant.</a:t>
            </a:r>
            <a:endParaRPr lang="en" sz="1200" dirty="0">
              <a:solidFill>
                <a:schemeClr val="dk1"/>
              </a:solidFill>
            </a:endParaRPr>
          </a:p>
          <a:p>
            <a:pPr rtl="0">
              <a:spcBef>
                <a:spcPts val="0"/>
              </a:spcBef>
              <a:buNone/>
            </a:pPr>
            <a:endParaRPr sz="1200" dirty="0">
              <a:solidFill>
                <a:schemeClr val="dk1"/>
              </a:solidFill>
            </a:endParaRPr>
          </a:p>
          <a:p>
            <a:pPr>
              <a:spcBef>
                <a:spcPts val="0"/>
              </a:spcBef>
              <a:buNone/>
            </a:pPr>
            <a:r>
              <a:rPr lang="en" sz="900" dirty="0">
                <a:solidFill>
                  <a:schemeClr val="dk1"/>
                </a:solidFill>
              </a:rPr>
              <a:t>The linear Chemical Dose Controller (LCDC) is a critical piece of the AguaClara technology which couples the plant flow rate with the flow rate of the coagulant or disinfectant stock solution. The result is a semi-automated system in which the plant operator only needs to set a dose for the chemical and it will be administered automatically as the plant flow rate varies.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rtl="0">
              <a:spcBef>
                <a:spcPts val="0"/>
              </a:spcBef>
              <a:buNone/>
            </a:pPr>
            <a:r>
              <a:rPr lang="en"/>
              <a:t>Rapid Mix: Mix coagulant with raw water. Flow through an orifice → High Energy dissipation</a:t>
            </a:r>
          </a:p>
          <a:p>
            <a:pPr>
              <a:spcBef>
                <a:spcPts val="0"/>
              </a:spcBef>
              <a:buNone/>
            </a:pPr>
            <a:r>
              <a:rPr lang="en"/>
              <a:t>Flocculation → Aggregation of particles. Water flows over and under the baffles and the particles will collide because of velocity gradients. The particles that collide can form flocs which will be settled out during sedimentation.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rtl="0">
              <a:spcBef>
                <a:spcPts val="0"/>
              </a:spcBef>
              <a:buNone/>
            </a:pPr>
            <a:r>
              <a:rPr lang="en"/>
              <a:t>These are pictures of the flocculator from the Atima plant in Honduras. The picture on the left shows the top of the upper baffle and you can see the top of the lower baffle submerged.</a:t>
            </a:r>
          </a:p>
          <a:p>
            <a:pPr>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7" name="Shape 117"/>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a:spcBef>
                <a:spcPts val="0"/>
              </a:spcBef>
              <a:buNone/>
            </a:pPr>
            <a:r>
              <a:rPr lang="en"/>
              <a:t>Show what part of the plant we are at now relative to the entire plant.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4" name="Shape 124"/>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pPr lvl="0" rtl="0">
              <a:lnSpc>
                <a:spcPct val="115000"/>
              </a:lnSpc>
              <a:spcBef>
                <a:spcPts val="400"/>
              </a:spcBef>
              <a:buNone/>
            </a:pPr>
            <a:r>
              <a:rPr lang="en" sz="1200" dirty="0">
                <a:solidFill>
                  <a:schemeClr val="dk1"/>
                </a:solidFill>
              </a:rPr>
              <a:t>-Floc must be able to settle unto the surface of a plate settler. It must slide down the incline to reach the lower section of the sed tank and then it must be removed from the lower section of the sed tank. Plate settlers make it possible to reduce sed tank area. </a:t>
            </a:r>
          </a:p>
          <a:p>
            <a:pPr lvl="0" rtl="0">
              <a:lnSpc>
                <a:spcPct val="115000"/>
              </a:lnSpc>
              <a:spcBef>
                <a:spcPts val="400"/>
              </a:spcBef>
              <a:buNone/>
            </a:pPr>
            <a:r>
              <a:rPr lang="en" sz="1200" dirty="0">
                <a:solidFill>
                  <a:schemeClr val="dk1"/>
                </a:solidFill>
              </a:rPr>
              <a:t>Two reasons why water accelerates when it enters the plate settlers.</a:t>
            </a:r>
          </a:p>
          <a:p>
            <a:pPr lvl="0" rtl="0">
              <a:lnSpc>
                <a:spcPct val="115000"/>
              </a:lnSpc>
              <a:spcBef>
                <a:spcPts val="400"/>
              </a:spcBef>
              <a:buNone/>
            </a:pPr>
            <a:r>
              <a:rPr lang="en" sz="1200" dirty="0">
                <a:solidFill>
                  <a:schemeClr val="dk1"/>
                </a:solidFill>
              </a:rPr>
              <a:t>1)It has less cross sectional area due to the space occupied by the plate settler material</a:t>
            </a:r>
          </a:p>
          <a:p>
            <a:pPr lvl="0" rtl="0">
              <a:lnSpc>
                <a:spcPct val="115000"/>
              </a:lnSpc>
              <a:spcBef>
                <a:spcPts val="400"/>
              </a:spcBef>
              <a:buNone/>
            </a:pPr>
            <a:r>
              <a:rPr lang="en" sz="1200" dirty="0">
                <a:solidFill>
                  <a:schemeClr val="dk1"/>
                </a:solidFill>
              </a:rPr>
              <a:t>2)It must maintained the same vertical flow velocity and it must also add a horizontal component due to the slope of the plates.</a:t>
            </a:r>
          </a:p>
          <a:p>
            <a:pPr lvl="0" rtl="0">
              <a:lnSpc>
                <a:spcPct val="115000"/>
              </a:lnSpc>
              <a:spcBef>
                <a:spcPts val="400"/>
              </a:spcBef>
              <a:buNone/>
            </a:pPr>
            <a:endParaRPr sz="1200" dirty="0">
              <a:solidFill>
                <a:schemeClr val="dk1"/>
              </a:solidFill>
            </a:endParaRPr>
          </a:p>
          <a:p>
            <a:pPr lvl="0" rtl="0">
              <a:lnSpc>
                <a:spcPct val="115000"/>
              </a:lnSpc>
              <a:spcBef>
                <a:spcPts val="400"/>
              </a:spcBef>
              <a:buNone/>
            </a:pPr>
            <a:r>
              <a:rPr lang="en" sz="1200" dirty="0">
                <a:solidFill>
                  <a:schemeClr val="dk1"/>
                </a:solidFill>
              </a:rPr>
              <a:t>-Floc Blanket: Fluidized bed of flocs that act as a combination filter/flocculator</a:t>
            </a:r>
          </a:p>
          <a:p>
            <a:pPr lvl="0" rtl="0">
              <a:lnSpc>
                <a:spcPct val="115000"/>
              </a:lnSpc>
              <a:spcBef>
                <a:spcPts val="400"/>
              </a:spcBef>
              <a:buNone/>
            </a:pPr>
            <a:r>
              <a:rPr lang="en" sz="1200" dirty="0">
                <a:solidFill>
                  <a:schemeClr val="dk1"/>
                </a:solidFill>
              </a:rPr>
              <a:t>-Floc Weir- controls the depth of the floc blanket. </a:t>
            </a:r>
          </a:p>
          <a:p>
            <a:pPr lvl="0" rtl="0">
              <a:lnSpc>
                <a:spcPct val="115000"/>
              </a:lnSpc>
              <a:spcBef>
                <a:spcPts val="400"/>
              </a:spcBef>
              <a:buClr>
                <a:schemeClr val="dk1"/>
              </a:buClr>
              <a:buFont typeface="Arial"/>
              <a:buNone/>
            </a:pPr>
            <a:endParaRPr sz="1200" dirty="0">
              <a:solidFill>
                <a:schemeClr val="dk1"/>
              </a:solidFill>
            </a:endParaRPr>
          </a:p>
          <a:p>
            <a:pPr>
              <a:spcBef>
                <a:spcPts val="0"/>
              </a:spcBef>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2"/>
        <p:cNvGrpSpPr/>
        <p:nvPr/>
      </p:nvGrpSpPr>
      <p:grpSpPr>
        <a:xfrm>
          <a:off x="0" y="0"/>
          <a:ext cx="0" cy="0"/>
          <a:chOff x="0" y="0"/>
          <a:chExt cx="0" cy="0"/>
        </a:xfrm>
      </p:grpSpPr>
      <p:grpSp>
        <p:nvGrpSpPr>
          <p:cNvPr id="13" name="Shape 13"/>
          <p:cNvGrpSpPr/>
          <p:nvPr/>
        </p:nvGrpSpPr>
        <p:grpSpPr>
          <a:xfrm>
            <a:off x="0" y="0"/>
            <a:ext cx="9048750" cy="5000624"/>
            <a:chOff x="0" y="0"/>
            <a:chExt cx="5700" cy="4199"/>
          </a:xfrm>
        </p:grpSpPr>
        <p:pic>
          <p:nvPicPr>
            <p:cNvPr id="14" name="Shape 14"/>
            <p:cNvPicPr preferRelativeResize="0"/>
            <p:nvPr/>
          </p:nvPicPr>
          <p:blipFill rotWithShape="1">
            <a:blip r:embed="rId2">
              <a:alphaModFix/>
            </a:blip>
            <a:srcRect/>
            <a:stretch/>
          </p:blipFill>
          <p:spPr>
            <a:xfrm>
              <a:off x="0" y="0"/>
              <a:ext cx="5700" cy="4199"/>
            </a:xfrm>
            <a:prstGeom prst="rect">
              <a:avLst/>
            </a:prstGeom>
            <a:noFill/>
            <a:ln>
              <a:noFill/>
            </a:ln>
          </p:spPr>
        </p:pic>
        <p:pic>
          <p:nvPicPr>
            <p:cNvPr id="15" name="Shape 15"/>
            <p:cNvPicPr preferRelativeResize="0"/>
            <p:nvPr/>
          </p:nvPicPr>
          <p:blipFill rotWithShape="1">
            <a:blip r:embed="rId3">
              <a:alphaModFix/>
            </a:blip>
            <a:srcRect/>
            <a:stretch/>
          </p:blipFill>
          <p:spPr>
            <a:xfrm>
              <a:off x="4031" y="3215"/>
              <a:ext cx="299" cy="299"/>
            </a:xfrm>
            <a:prstGeom prst="rect">
              <a:avLst/>
            </a:prstGeom>
            <a:noFill/>
            <a:ln>
              <a:noFill/>
            </a:ln>
          </p:spPr>
        </p:pic>
        <p:pic>
          <p:nvPicPr>
            <p:cNvPr id="16" name="Shape 16"/>
            <p:cNvPicPr preferRelativeResize="0"/>
            <p:nvPr/>
          </p:nvPicPr>
          <p:blipFill rotWithShape="1">
            <a:blip r:embed="rId4">
              <a:alphaModFix/>
            </a:blip>
            <a:srcRect/>
            <a:stretch/>
          </p:blipFill>
          <p:spPr>
            <a:xfrm>
              <a:off x="3791" y="3552"/>
              <a:ext cx="299" cy="0"/>
            </a:xfrm>
            <a:prstGeom prst="rect">
              <a:avLst/>
            </a:prstGeom>
            <a:noFill/>
            <a:ln>
              <a:noFill/>
            </a:ln>
          </p:spPr>
        </p:pic>
      </p:grpSp>
      <p:sp>
        <p:nvSpPr>
          <p:cNvPr id="17" name="Shape 17"/>
          <p:cNvSpPr txBox="1">
            <a:spLocks noGrp="1"/>
          </p:cNvSpPr>
          <p:nvPr>
            <p:ph type="subTitle" idx="1"/>
          </p:nvPr>
        </p:nvSpPr>
        <p:spPr>
          <a:xfrm>
            <a:off x="3352800" y="3771900"/>
            <a:ext cx="3962399" cy="857400"/>
          </a:xfrm>
          <a:prstGeom prst="rect">
            <a:avLst/>
          </a:prstGeom>
          <a:noFill/>
          <a:ln>
            <a:noFill/>
          </a:ln>
        </p:spPr>
        <p:txBody>
          <a:bodyPr lIns="91425" tIns="91425" rIns="91425" bIns="91425" anchor="t" anchorCtr="0"/>
          <a:lstStyle>
            <a:lvl1pPr marL="0" marR="0" indent="0" algn="r" rtl="0">
              <a:spcBef>
                <a:spcPts val="640"/>
              </a:spcBef>
              <a:spcAft>
                <a:spcPts val="0"/>
              </a:spcAft>
              <a:buClr>
                <a:schemeClr val="dk1"/>
              </a:buClr>
              <a:buFont typeface="Calibri"/>
              <a:buNone/>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spcAft>
                <a:spcPts val="0"/>
              </a:spcAft>
              <a:buClr>
                <a:schemeClr val="dk1"/>
              </a:buClr>
              <a:buFont typeface="Calibri"/>
              <a:buChar char="➢"/>
              <a:defRPr/>
            </a:lvl6pPr>
            <a:lvl7pPr marL="2971800" marR="0" indent="-101600" algn="l" rtl="0">
              <a:spcBef>
                <a:spcPts val="400"/>
              </a:spcBef>
              <a:spcAft>
                <a:spcPts val="0"/>
              </a:spcAft>
              <a:buClr>
                <a:schemeClr val="dk1"/>
              </a:buClr>
              <a:buFont typeface="Calibri"/>
              <a:buChar char="➢"/>
              <a:defRPr/>
            </a:lvl7pPr>
            <a:lvl8pPr marL="3429000" marR="0" indent="-101600" algn="l" rtl="0">
              <a:spcBef>
                <a:spcPts val="400"/>
              </a:spcBef>
              <a:spcAft>
                <a:spcPts val="0"/>
              </a:spcAft>
              <a:buClr>
                <a:schemeClr val="dk1"/>
              </a:buClr>
              <a:buFont typeface="Calibri"/>
              <a:buChar char="➢"/>
              <a:defRPr/>
            </a:lvl8pPr>
            <a:lvl9pPr marL="3886200" marR="0" indent="-101600" algn="l" rtl="0">
              <a:spcBef>
                <a:spcPts val="400"/>
              </a:spcBef>
              <a:spcAft>
                <a:spcPts val="0"/>
              </a:spcAft>
              <a:buClr>
                <a:schemeClr val="dk1"/>
              </a:buClr>
              <a:buFont typeface="Calibri"/>
              <a:buChar char="➢"/>
              <a:defRPr/>
            </a:lvl9pPr>
          </a:lstStyle>
          <a:p>
            <a:endParaRPr/>
          </a:p>
        </p:txBody>
      </p:sp>
      <p:sp>
        <p:nvSpPr>
          <p:cNvPr id="18" name="Shape 18"/>
          <p:cNvSpPr txBox="1">
            <a:spLocks noGrp="1"/>
          </p:cNvSpPr>
          <p:nvPr>
            <p:ph type="dt" idx="10"/>
          </p:nvPr>
        </p:nvSpPr>
        <p:spPr>
          <a:xfrm>
            <a:off x="6781800" y="4686300"/>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9" name="Shape 19"/>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0" name="Shape 20"/>
          <p:cNvSpPr txBox="1">
            <a:spLocks noGrp="1"/>
          </p:cNvSpPr>
          <p:nvPr>
            <p:ph type="ctrTitle"/>
          </p:nvPr>
        </p:nvSpPr>
        <p:spPr>
          <a:xfrm>
            <a:off x="1371600" y="840581"/>
            <a:ext cx="7772400" cy="1102500"/>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1" name="Shape 21"/>
          <p:cNvPicPr preferRelativeResize="0"/>
          <p:nvPr/>
        </p:nvPicPr>
        <p:blipFill rotWithShape="1">
          <a:blip r:embed="rId5">
            <a:alphaModFix/>
          </a:blip>
          <a:srcRect/>
          <a:stretch/>
        </p:blipFill>
        <p:spPr>
          <a:xfrm>
            <a:off x="-1588" y="4407693"/>
            <a:ext cx="9145500" cy="735899"/>
          </a:xfrm>
          <a:prstGeom prst="rect">
            <a:avLst/>
          </a:prstGeom>
          <a:noFill/>
          <a:ln>
            <a:noFill/>
          </a:ln>
        </p:spPr>
      </p:pic>
      <p:pic>
        <p:nvPicPr>
          <p:cNvPr id="22" name="Shape 22"/>
          <p:cNvPicPr preferRelativeResize="0"/>
          <p:nvPr/>
        </p:nvPicPr>
        <p:blipFill rotWithShape="1">
          <a:blip r:embed="rId6">
            <a:alphaModFix/>
          </a:blip>
          <a:srcRect/>
          <a:stretch/>
        </p:blipFill>
        <p:spPr>
          <a:xfrm>
            <a:off x="5287487" y="0"/>
            <a:ext cx="3856500" cy="8603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Custom Layout">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5" name="Shape 25"/>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6" name="Shape 26"/>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7" name="Shape 27"/>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8" name="Shape 28"/>
          <p:cNvSpPr txBox="1">
            <a:spLocks noGrp="1"/>
          </p:cNvSpPr>
          <p:nvPr>
            <p:ph type="body" idx="1"/>
          </p:nvPr>
        </p:nvSpPr>
        <p:spPr>
          <a:xfrm>
            <a:off x="457200" y="1143000"/>
            <a:ext cx="8153399" cy="35433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spcAft>
                <a:spcPts val="0"/>
              </a:spcAft>
              <a:buClr>
                <a:schemeClr val="dk1"/>
              </a:buClr>
              <a:buFont typeface="Calibri"/>
              <a:buChar char="➢"/>
              <a:defRPr/>
            </a:lvl6pPr>
            <a:lvl7pPr marL="2971800" indent="-101600" algn="l" rtl="0">
              <a:spcBef>
                <a:spcPts val="400"/>
              </a:spcBef>
              <a:spcAft>
                <a:spcPts val="0"/>
              </a:spcAft>
              <a:buClr>
                <a:schemeClr val="dk1"/>
              </a:buClr>
              <a:buFont typeface="Calibri"/>
              <a:buChar char="➢"/>
              <a:defRPr/>
            </a:lvl7pPr>
            <a:lvl8pPr marL="3429000" indent="-101600" algn="l" rtl="0">
              <a:spcBef>
                <a:spcPts val="400"/>
              </a:spcBef>
              <a:spcAft>
                <a:spcPts val="0"/>
              </a:spcAft>
              <a:buClr>
                <a:schemeClr val="dk1"/>
              </a:buClr>
              <a:buFont typeface="Calibri"/>
              <a:buChar char="➢"/>
              <a:defRPr/>
            </a:lvl8pPr>
            <a:lvl9pPr marL="3886200" indent="-101600" algn="l" rtl="0">
              <a:spcBef>
                <a:spcPts val="400"/>
              </a:spcBef>
              <a:spcAft>
                <a:spcPts val="0"/>
              </a:spcAft>
              <a:buClr>
                <a:schemeClr val="dk1"/>
              </a:buClr>
              <a:buFont typeface="Calibri"/>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2667000" y="171450"/>
            <a:ext cx="6248399"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1" name="Shape 3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2" name="Shape 3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3" name="Shape 3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pic>
        <p:nvPicPr>
          <p:cNvPr id="34" name="Shape 34"/>
          <p:cNvPicPr preferRelativeResize="0"/>
          <p:nvPr/>
        </p:nvPicPr>
        <p:blipFill rotWithShape="1">
          <a:blip r:embed="rId2">
            <a:alphaModFix/>
          </a:blip>
          <a:srcRect/>
          <a:stretch/>
        </p:blipFill>
        <p:spPr>
          <a:xfrm>
            <a:off x="0" y="228292"/>
            <a:ext cx="2819400" cy="6291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7" name="Shape 3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8" name="Shape 3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9" name="Shape 3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2819400" y="205978"/>
            <a:ext cx="58674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2" name="Shape 42"/>
          <p:cNvSpPr txBox="1">
            <a:spLocks noGrp="1"/>
          </p:cNvSpPr>
          <p:nvPr>
            <p:ph type="body" idx="1"/>
          </p:nvPr>
        </p:nvSpPr>
        <p:spPr>
          <a:xfrm>
            <a:off x="457200" y="1151334"/>
            <a:ext cx="4040099" cy="479699"/>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3" name="Shape 43"/>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4" name="Shape 44"/>
          <p:cNvSpPr txBox="1">
            <a:spLocks noGrp="1"/>
          </p:cNvSpPr>
          <p:nvPr>
            <p:ph type="body" idx="3"/>
          </p:nvPr>
        </p:nvSpPr>
        <p:spPr>
          <a:xfrm>
            <a:off x="4645025" y="1151334"/>
            <a:ext cx="4041900" cy="479699"/>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5" name="Shape 45"/>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6" name="Shape 4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7" name="Shape 4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8" name="Shape 4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pic>
        <p:nvPicPr>
          <p:cNvPr id="49" name="Shape 49"/>
          <p:cNvPicPr preferRelativeResize="0"/>
          <p:nvPr/>
        </p:nvPicPr>
        <p:blipFill rotWithShape="1">
          <a:blip r:embed="rId2">
            <a:alphaModFix/>
          </a:blip>
          <a:srcRect/>
          <a:stretch/>
        </p:blipFill>
        <p:spPr>
          <a:xfrm>
            <a:off x="0" y="228292"/>
            <a:ext cx="2819400" cy="6291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2" name="Shape 52"/>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3" name="Shape 53"/>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4" name="Shape 54"/>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5" name="Shape 55"/>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6" name="Shape 56"/>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pic>
        <p:nvPicPr>
          <p:cNvPr id="57" name="Shape 57"/>
          <p:cNvPicPr preferRelativeResize="0"/>
          <p:nvPr/>
        </p:nvPicPr>
        <p:blipFill rotWithShape="1">
          <a:blip r:embed="rId2">
            <a:alphaModFix/>
          </a:blip>
          <a:srcRect/>
          <a:stretch/>
        </p:blipFill>
        <p:spPr>
          <a:xfrm>
            <a:off x="0" y="228292"/>
            <a:ext cx="2819400" cy="6291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8"/>
        <p:cNvGrpSpPr/>
        <p:nvPr/>
      </p:nvGrpSpPr>
      <p:grpSpPr>
        <a:xfrm>
          <a:off x="0" y="0"/>
          <a:ext cx="0" cy="0"/>
          <a:chOff x="0" y="0"/>
          <a:chExt cx="0" cy="0"/>
        </a:xfrm>
      </p:grpSpPr>
      <p:sp>
        <p:nvSpPr>
          <p:cNvPr id="59" name="Shape 59"/>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0" name="Shape 60"/>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1" name="Shape 61"/>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pic>
        <p:nvPicPr>
          <p:cNvPr id="62" name="Shape 62"/>
          <p:cNvPicPr preferRelativeResize="0"/>
          <p:nvPr/>
        </p:nvPicPr>
        <p:blipFill rotWithShape="1">
          <a:blip r:embed="rId2">
            <a:alphaModFix/>
          </a:blip>
          <a:srcRect/>
          <a:stretch/>
        </p:blipFill>
        <p:spPr>
          <a:xfrm>
            <a:off x="0" y="228292"/>
            <a:ext cx="2819400" cy="6291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Calibri"/>
              <a:buChar char="➢"/>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spcAft>
                <a:spcPts val="0"/>
              </a:spcAft>
              <a:buClr>
                <a:schemeClr val="dk1"/>
              </a:buClr>
              <a:buFont typeface="Calibri"/>
              <a:buChar char="➢"/>
              <a:defRPr/>
            </a:lvl6pPr>
            <a:lvl7pPr marL="2971800" marR="0" indent="-101600" algn="l" rtl="0">
              <a:spcBef>
                <a:spcPts val="400"/>
              </a:spcBef>
              <a:spcAft>
                <a:spcPts val="0"/>
              </a:spcAft>
              <a:buClr>
                <a:schemeClr val="dk1"/>
              </a:buClr>
              <a:buFont typeface="Calibri"/>
              <a:buChar char="➢"/>
              <a:defRPr/>
            </a:lvl7pPr>
            <a:lvl8pPr marL="3429000" marR="0" indent="-101600" algn="l" rtl="0">
              <a:spcBef>
                <a:spcPts val="400"/>
              </a:spcBef>
              <a:spcAft>
                <a:spcPts val="0"/>
              </a:spcAft>
              <a:buClr>
                <a:schemeClr val="dk1"/>
              </a:buClr>
              <a:buFont typeface="Calibri"/>
              <a:buChar char="➢"/>
              <a:defRPr/>
            </a:lvl8pPr>
            <a:lvl9pPr marL="3886200" marR="0" indent="-101600" algn="l" rtl="0">
              <a:spcBef>
                <a:spcPts val="400"/>
              </a:spcBef>
              <a:spcAft>
                <a:spcPts val="0"/>
              </a:spcAft>
              <a:buClr>
                <a:schemeClr val="dk1"/>
              </a:buClr>
              <a:buFont typeface="Calibri"/>
              <a:buChar char="➢"/>
              <a:defRPr/>
            </a:lvl9pPr>
          </a:lstStyle>
          <a:p>
            <a:endParaRPr/>
          </a:p>
        </p:txBody>
      </p:sp>
      <p:sp>
        <p:nvSpPr>
          <p:cNvPr id="7" name="Shape 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 name="Shape 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 name="Shape 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cxnSp>
        <p:nvCxnSpPr>
          <p:cNvPr id="10" name="Shape 10"/>
          <p:cNvCxnSpPr/>
          <p:nvPr/>
        </p:nvCxnSpPr>
        <p:spPr>
          <a:xfrm>
            <a:off x="0" y="1085850"/>
            <a:ext cx="9144000" cy="0"/>
          </a:xfrm>
          <a:prstGeom prst="straightConnector1">
            <a:avLst/>
          </a:prstGeom>
          <a:noFill/>
          <a:ln w="76200" cap="flat">
            <a:solidFill>
              <a:schemeClr val="accent1"/>
            </a:solidFill>
            <a:prstDash val="solid"/>
            <a:round/>
            <a:headEnd type="none" w="med" len="med"/>
            <a:tailEnd type="none" w="med" len="med"/>
          </a:ln>
        </p:spPr>
      </p:cxnSp>
      <p:pic>
        <p:nvPicPr>
          <p:cNvPr id="11" name="Shape 11"/>
          <p:cNvPicPr preferRelativeResize="0"/>
          <p:nvPr/>
        </p:nvPicPr>
        <p:blipFill rotWithShape="1">
          <a:blip r:embed="rId9">
            <a:alphaModFix/>
          </a:blip>
          <a:srcRect/>
          <a:stretch/>
        </p:blipFill>
        <p:spPr>
          <a:xfrm>
            <a:off x="0" y="228292"/>
            <a:ext cx="2819400" cy="6291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ctrTitle"/>
          </p:nvPr>
        </p:nvSpPr>
        <p:spPr>
          <a:xfrm>
            <a:off x="1430694" y="666750"/>
            <a:ext cx="7696200" cy="1661963"/>
          </a:xfrm>
          <a:prstGeom prst="rect">
            <a:avLst/>
          </a:prstGeom>
        </p:spPr>
        <p:txBody>
          <a:bodyPr wrap="square" lIns="91425" tIns="91425" rIns="91425" bIns="91425" anchor="ctr" anchorCtr="0">
            <a:spAutoFit/>
          </a:bodyPr>
          <a:lstStyle/>
          <a:p>
            <a:pPr>
              <a:spcBef>
                <a:spcPts val="0"/>
              </a:spcBef>
              <a:buNone/>
            </a:pPr>
            <a:r>
              <a:rPr lang="en" sz="4800" dirty="0">
                <a:latin typeface="Candara" panose="020E0502030303020204" pitchFamily="34" charset="0"/>
              </a:rPr>
              <a:t>How Water Flows Through the Plant</a:t>
            </a: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r>
              <a:rPr lang="en" sz="3600"/>
              <a:t>Sedimentation Tank</a:t>
            </a:r>
          </a:p>
        </p:txBody>
      </p:sp>
      <p:sp>
        <p:nvSpPr>
          <p:cNvPr id="127" name="Shape 127"/>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28" name="Shape 128"/>
          <p:cNvPicPr preferRelativeResize="0"/>
          <p:nvPr/>
        </p:nvPicPr>
        <p:blipFill>
          <a:blip r:embed="rId3">
            <a:alphaModFix/>
          </a:blip>
          <a:stretch>
            <a:fillRect/>
          </a:stretch>
        </p:blipFill>
        <p:spPr>
          <a:xfrm>
            <a:off x="210725" y="1406675"/>
            <a:ext cx="8496300" cy="3390900"/>
          </a:xfrm>
          <a:prstGeom prst="rect">
            <a:avLst/>
          </a:prstGeom>
          <a:noFill/>
          <a:ln>
            <a:noFill/>
          </a:ln>
        </p:spPr>
      </p:pic>
      <p:sp>
        <p:nvSpPr>
          <p:cNvPr id="129" name="Shape 129"/>
          <p:cNvSpPr txBox="1"/>
          <p:nvPr/>
        </p:nvSpPr>
        <p:spPr>
          <a:xfrm>
            <a:off x="261575" y="4753625"/>
            <a:ext cx="2625300" cy="282900"/>
          </a:xfrm>
          <a:prstGeom prst="rect">
            <a:avLst/>
          </a:prstGeom>
          <a:noFill/>
          <a:ln>
            <a:noFill/>
          </a:ln>
        </p:spPr>
        <p:txBody>
          <a:bodyPr lIns="91425" tIns="91425" rIns="91425" bIns="91425" anchor="t" anchorCtr="0">
            <a:spAutoFit/>
          </a:bodyPr>
          <a:lstStyle/>
          <a:p>
            <a:pPr>
              <a:spcBef>
                <a:spcPts val="0"/>
              </a:spcBef>
              <a:buNone/>
            </a:pPr>
            <a:r>
              <a:rPr lang="en"/>
              <a:t>Plate Settlers </a:t>
            </a:r>
          </a:p>
        </p:txBody>
      </p:sp>
      <p:sp>
        <p:nvSpPr>
          <p:cNvPr id="130" name="Shape 130"/>
          <p:cNvSpPr txBox="1"/>
          <p:nvPr/>
        </p:nvSpPr>
        <p:spPr>
          <a:xfrm>
            <a:off x="4598075" y="4774150"/>
            <a:ext cx="2625300" cy="184799"/>
          </a:xfrm>
          <a:prstGeom prst="rect">
            <a:avLst/>
          </a:prstGeom>
          <a:noFill/>
          <a:ln>
            <a:noFill/>
          </a:ln>
        </p:spPr>
        <p:txBody>
          <a:bodyPr lIns="91425" tIns="91425" rIns="91425" bIns="91425" anchor="t" anchorCtr="0">
            <a:spAutoFit/>
          </a:bodyPr>
          <a:lstStyle/>
          <a:p>
            <a:pPr>
              <a:spcBef>
                <a:spcPts val="0"/>
              </a:spcBef>
              <a:buNone/>
            </a:pPr>
            <a:r>
              <a:rPr lang="en"/>
              <a:t>Plate Settlers Removed</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136" name="Shape 136"/>
          <p:cNvSpPr txBox="1">
            <a:spLocks noGrp="1"/>
          </p:cNvSpPr>
          <p:nvPr>
            <p:ph type="body" idx="1"/>
          </p:nvPr>
        </p:nvSpPr>
        <p:spPr>
          <a:xfrm>
            <a:off x="322025" y="37145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37" name="Shape 137"/>
          <p:cNvPicPr preferRelativeResize="0"/>
          <p:nvPr/>
        </p:nvPicPr>
        <p:blipFill rotWithShape="1">
          <a:blip r:embed="rId3">
            <a:alphaModFix/>
          </a:blip>
          <a:srcRect/>
          <a:stretch/>
        </p:blipFill>
        <p:spPr>
          <a:xfrm>
            <a:off x="-58075" y="0"/>
            <a:ext cx="9008699" cy="6071099"/>
          </a:xfrm>
          <a:prstGeom prst="rect">
            <a:avLst/>
          </a:prstGeom>
          <a:noFill/>
          <a:ln>
            <a:noFill/>
          </a:ln>
        </p:spPr>
      </p:pic>
      <p:sp>
        <p:nvSpPr>
          <p:cNvPr id="138" name="Shape 138"/>
          <p:cNvSpPr txBox="1"/>
          <p:nvPr/>
        </p:nvSpPr>
        <p:spPr>
          <a:xfrm rot="350483">
            <a:off x="3595922" y="2041541"/>
            <a:ext cx="2759026" cy="462453"/>
          </a:xfrm>
          <a:prstGeom prst="rect">
            <a:avLst/>
          </a:prstGeom>
          <a:noFill/>
          <a:ln>
            <a:noFill/>
          </a:ln>
        </p:spPr>
        <p:txBody>
          <a:bodyPr lIns="91425" tIns="45700" rIns="91425" bIns="45700" anchor="t" anchorCtr="0">
            <a:spAutoFit/>
          </a:bodyPr>
          <a:lstStyle/>
          <a:p>
            <a:pPr marL="0" marR="0" lvl="0" indent="0" algn="l" rtl="0">
              <a:spcBef>
                <a:spcPts val="0"/>
              </a:spcBef>
              <a:buSzPct val="25000"/>
              <a:buNone/>
            </a:pPr>
            <a:r>
              <a:rPr lang="en" sz="1800">
                <a:latin typeface="Calibri"/>
                <a:ea typeface="Calibri"/>
                <a:cs typeface="Calibri"/>
                <a:sym typeface="Calibri"/>
              </a:rPr>
              <a:t>Sedimentation Tanks</a:t>
            </a:r>
          </a:p>
        </p:txBody>
      </p:sp>
      <p:sp>
        <p:nvSpPr>
          <p:cNvPr id="139" name="Shape 139"/>
          <p:cNvSpPr txBox="1"/>
          <p:nvPr/>
        </p:nvSpPr>
        <p:spPr>
          <a:xfrm rot="350707">
            <a:off x="7241333" y="2383265"/>
            <a:ext cx="1690891" cy="462453"/>
          </a:xfrm>
          <a:prstGeom prst="rect">
            <a:avLst/>
          </a:prstGeom>
          <a:noFill/>
          <a:ln>
            <a:noFill/>
          </a:ln>
        </p:spPr>
        <p:txBody>
          <a:bodyPr lIns="91425" tIns="45700" rIns="91425" bIns="45700" anchor="t" anchorCtr="0">
            <a:spAutoFit/>
          </a:bodyPr>
          <a:lstStyle/>
          <a:p>
            <a:pPr marL="0" marR="0" lvl="0" indent="0" algn="l" rtl="0">
              <a:spcBef>
                <a:spcPts val="0"/>
              </a:spcBef>
              <a:buSzPct val="25000"/>
              <a:buNone/>
            </a:pPr>
            <a:r>
              <a:rPr lang="en" b="0" i="0" u="none" strike="noStrike" cap="none" baseline="0">
                <a:solidFill>
                  <a:srgbClr val="000000"/>
                </a:solidFill>
                <a:latin typeface="Calibri"/>
                <a:ea typeface="Calibri"/>
                <a:cs typeface="Calibri"/>
                <a:sym typeface="Calibri"/>
              </a:rPr>
              <a:t>Flocculation</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145" name="Shape 145"/>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46" name="Shape 146"/>
          <p:cNvPicPr preferRelativeResize="0"/>
          <p:nvPr/>
        </p:nvPicPr>
        <p:blipFill>
          <a:blip r:embed="rId3">
            <a:alphaModFix/>
          </a:blip>
          <a:stretch>
            <a:fillRect/>
          </a:stretch>
        </p:blipFill>
        <p:spPr>
          <a:xfrm>
            <a:off x="152400" y="152400"/>
            <a:ext cx="9144000" cy="5486400"/>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152" name="Shape 152"/>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53" name="Shape 153"/>
          <p:cNvPicPr preferRelativeResize="0"/>
          <p:nvPr/>
        </p:nvPicPr>
        <p:blipFill>
          <a:blip r:embed="rId3">
            <a:alphaModFix/>
          </a:blip>
          <a:stretch>
            <a:fillRect/>
          </a:stretch>
        </p:blipFill>
        <p:spPr>
          <a:xfrm>
            <a:off x="152400" y="152400"/>
            <a:ext cx="9410700" cy="5200650"/>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159" name="Shape 159"/>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60" name="Shape 160"/>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61" name="Shape 161"/>
          <p:cNvSpPr txBox="1"/>
          <p:nvPr/>
        </p:nvSpPr>
        <p:spPr>
          <a:xfrm>
            <a:off x="849741" y="-152400"/>
            <a:ext cx="7444499" cy="2057400"/>
          </a:xfrm>
          <a:prstGeom prst="rect">
            <a:avLst/>
          </a:prstGeom>
          <a:noFill/>
          <a:ln>
            <a:noFill/>
          </a:ln>
        </p:spPr>
        <p:txBody>
          <a:bodyPr lIns="91425" tIns="45700" rIns="91425" bIns="45700" anchor="b" anchorCtr="0">
            <a:spAutoFit/>
          </a:bodyPr>
          <a:lstStyle/>
          <a:p>
            <a:pPr lvl="0" algn="ctr" rtl="0">
              <a:spcBef>
                <a:spcPts val="0"/>
              </a:spcBef>
              <a:buNone/>
            </a:pPr>
            <a:r>
              <a:rPr lang="en" sz="4400" b="1">
                <a:solidFill>
                  <a:srgbClr val="FFFFFF"/>
                </a:solidFill>
                <a:latin typeface="Calibri"/>
                <a:ea typeface="Calibri"/>
                <a:cs typeface="Calibri"/>
                <a:sym typeface="Calibri"/>
              </a:rPr>
              <a:t>Stacked Rapid Sand Filter without sand showing slotted pipe system</a:t>
            </a:r>
          </a:p>
        </p:txBody>
      </p:sp>
      <p:pic>
        <p:nvPicPr>
          <p:cNvPr id="162" name="Shape 162"/>
          <p:cNvPicPr preferRelativeResize="0"/>
          <p:nvPr/>
        </p:nvPicPr>
        <p:blipFill rotWithShape="1">
          <a:blip r:embed="rId4">
            <a:alphaModFix/>
          </a:blip>
          <a:srcRect/>
          <a:stretch/>
        </p:blipFill>
        <p:spPr>
          <a:xfrm>
            <a:off x="8130314" y="-38100"/>
            <a:ext cx="999600" cy="1409700"/>
          </a:xfrm>
          <a:prstGeom prst="rect">
            <a:avLst/>
          </a:prstGeom>
          <a:solidFill>
            <a:srgbClr val="FFFFFF"/>
          </a:solid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sp>
        <p:nvSpPr>
          <p:cNvPr id="70" name="Shape 70"/>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pic>
        <p:nvPicPr>
          <p:cNvPr id="71" name="Shape 71"/>
          <p:cNvPicPr preferRelativeResize="0"/>
          <p:nvPr/>
        </p:nvPicPr>
        <p:blipFill>
          <a:blip r:embed="rId3">
            <a:alphaModFix/>
          </a:blip>
          <a:stretch>
            <a:fillRect/>
          </a:stretch>
        </p:blipFill>
        <p:spPr>
          <a:xfrm>
            <a:off x="0" y="0"/>
            <a:ext cx="9296400" cy="512445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77" name="Shape 77"/>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78" name="Shape 78"/>
          <p:cNvPicPr preferRelativeResize="0"/>
          <p:nvPr/>
        </p:nvPicPr>
        <p:blipFill>
          <a:blip r:embed="rId3">
            <a:alphaModFix/>
          </a:blip>
          <a:stretch>
            <a:fillRect/>
          </a:stretch>
        </p:blipFill>
        <p:spPr>
          <a:xfrm>
            <a:off x="0" y="0"/>
            <a:ext cx="10534650" cy="51435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Shape 83"/>
          <p:cNvPicPr preferRelativeResize="0"/>
          <p:nvPr/>
        </p:nvPicPr>
        <p:blipFill>
          <a:blip r:embed="rId3">
            <a:alphaModFix/>
          </a:blip>
          <a:stretch>
            <a:fillRect/>
          </a:stretch>
        </p:blipFill>
        <p:spPr>
          <a:xfrm>
            <a:off x="90177" y="70450"/>
            <a:ext cx="7476146" cy="5143501"/>
          </a:xfrm>
          <a:prstGeom prst="rect">
            <a:avLst/>
          </a:prstGeom>
          <a:noFill/>
          <a:ln>
            <a:noFill/>
          </a:ln>
        </p:spPr>
      </p:pic>
      <p:sp>
        <p:nvSpPr>
          <p:cNvPr id="84" name="Shape 84"/>
          <p:cNvSpPr txBox="1"/>
          <p:nvPr/>
        </p:nvSpPr>
        <p:spPr>
          <a:xfrm>
            <a:off x="1746450" y="2454250"/>
            <a:ext cx="1679400" cy="375900"/>
          </a:xfrm>
          <a:prstGeom prst="rect">
            <a:avLst/>
          </a:prstGeom>
          <a:noFill/>
          <a:ln>
            <a:noFill/>
          </a:ln>
        </p:spPr>
        <p:txBody>
          <a:bodyPr lIns="91425" tIns="91425" rIns="91425" bIns="91425" anchor="t" anchorCtr="0">
            <a:spAutoFit/>
          </a:bodyPr>
          <a:lstStyle/>
          <a:p>
            <a:pPr>
              <a:spcBef>
                <a:spcPts val="0"/>
              </a:spcBef>
              <a:buNone/>
            </a:pPr>
            <a:r>
              <a:rPr lang="en" sz="1800" b="1">
                <a:solidFill>
                  <a:srgbClr val="FFFFFF"/>
                </a:solidFill>
              </a:rPr>
              <a:t>LFOM</a:t>
            </a:r>
          </a:p>
        </p:txBody>
      </p:sp>
      <p:sp>
        <p:nvSpPr>
          <p:cNvPr id="85" name="Shape 85"/>
          <p:cNvSpPr txBox="1"/>
          <p:nvPr/>
        </p:nvSpPr>
        <p:spPr>
          <a:xfrm>
            <a:off x="6791425" y="1890525"/>
            <a:ext cx="774900" cy="375900"/>
          </a:xfrm>
          <a:prstGeom prst="rect">
            <a:avLst/>
          </a:prstGeom>
          <a:noFill/>
          <a:ln>
            <a:noFill/>
          </a:ln>
        </p:spPr>
        <p:txBody>
          <a:bodyPr lIns="91425" tIns="91425" rIns="91425" bIns="91425" anchor="t" anchorCtr="0">
            <a:spAutoFit/>
          </a:bodyPr>
          <a:lstStyle/>
          <a:p>
            <a:pPr>
              <a:spcBef>
                <a:spcPts val="0"/>
              </a:spcBef>
              <a:buNone/>
            </a:pPr>
            <a:r>
              <a:rPr lang="en" sz="1800" b="1">
                <a:solidFill>
                  <a:srgbClr val="FFFFFF"/>
                </a:solidFill>
              </a:rPr>
              <a:t>Float</a:t>
            </a:r>
          </a:p>
        </p:txBody>
      </p:sp>
      <p:sp>
        <p:nvSpPr>
          <p:cNvPr id="86" name="Shape 86"/>
          <p:cNvSpPr txBox="1"/>
          <p:nvPr/>
        </p:nvSpPr>
        <p:spPr>
          <a:xfrm>
            <a:off x="5718925" y="399275"/>
            <a:ext cx="1937700" cy="692700"/>
          </a:xfrm>
          <a:prstGeom prst="rect">
            <a:avLst/>
          </a:prstGeom>
          <a:noFill/>
          <a:ln>
            <a:noFill/>
          </a:ln>
        </p:spPr>
        <p:txBody>
          <a:bodyPr lIns="91425" tIns="91425" rIns="91425" bIns="91425" anchor="t" anchorCtr="0">
            <a:spAutoFit/>
          </a:bodyPr>
          <a:lstStyle/>
          <a:p>
            <a:pPr>
              <a:spcBef>
                <a:spcPts val="0"/>
              </a:spcBef>
              <a:buNone/>
            </a:pPr>
            <a:r>
              <a:rPr lang="en" sz="1800" b="1">
                <a:solidFill>
                  <a:srgbClr val="FFFFFF"/>
                </a:solidFill>
              </a:rPr>
              <a:t>CDC Lever Arm</a:t>
            </a: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92" name="Shape 92"/>
          <p:cNvPicPr preferRelativeResize="0"/>
          <p:nvPr/>
        </p:nvPicPr>
        <p:blipFill rotWithShape="1">
          <a:blip r:embed="rId3">
            <a:alphaModFix/>
          </a:blip>
          <a:srcRect/>
          <a:stretch/>
        </p:blipFill>
        <p:spPr>
          <a:xfrm>
            <a:off x="76300" y="68075"/>
            <a:ext cx="7437299" cy="4926900"/>
          </a:xfrm>
          <a:prstGeom prst="rect">
            <a:avLst/>
          </a:prstGeom>
          <a:noFill/>
          <a:ln>
            <a:noFill/>
          </a:ln>
        </p:spPr>
      </p:pic>
      <p:sp>
        <p:nvSpPr>
          <p:cNvPr id="93" name="Shape 93"/>
          <p:cNvSpPr txBox="1">
            <a:spLocks noGrp="1"/>
          </p:cNvSpPr>
          <p:nvPr>
            <p:ph type="title"/>
          </p:nvPr>
        </p:nvSpPr>
        <p:spPr>
          <a:xfrm>
            <a:off x="762125" y="171450"/>
            <a:ext cx="5858400" cy="857400"/>
          </a:xfrm>
          <a:prstGeom prst="rect">
            <a:avLst/>
          </a:prstGeom>
        </p:spPr>
        <p:txBody>
          <a:bodyPr lIns="91425" tIns="91425" rIns="91425" bIns="91425" anchor="ctr" anchorCtr="0">
            <a:spAutoFit/>
          </a:bodyPr>
          <a:lstStyle/>
          <a:p>
            <a:pPr>
              <a:spcBef>
                <a:spcPts val="0"/>
              </a:spcBef>
              <a:buNone/>
            </a:pPr>
            <a:r>
              <a:rPr lang="en" sz="3000"/>
              <a:t>Entrance Tank and Chemical Dose Controller </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99" name="Shape 99"/>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00" name="Shape 100"/>
          <p:cNvPicPr preferRelativeResize="0"/>
          <p:nvPr/>
        </p:nvPicPr>
        <p:blipFill>
          <a:blip r:embed="rId3">
            <a:alphaModFix/>
          </a:blip>
          <a:stretch>
            <a:fillRect/>
          </a:stretch>
        </p:blipFill>
        <p:spPr>
          <a:xfrm>
            <a:off x="152400" y="152400"/>
            <a:ext cx="9144000" cy="51435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r>
              <a:rPr lang="en" sz="3600"/>
              <a:t>Flocculator</a:t>
            </a:r>
          </a:p>
        </p:txBody>
      </p:sp>
      <p:sp>
        <p:nvSpPr>
          <p:cNvPr id="106" name="Shape 106"/>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07" name="Shape 107"/>
          <p:cNvPicPr preferRelativeResize="0"/>
          <p:nvPr/>
        </p:nvPicPr>
        <p:blipFill>
          <a:blip r:embed="rId3">
            <a:alphaModFix/>
          </a:blip>
          <a:stretch>
            <a:fillRect/>
          </a:stretch>
        </p:blipFill>
        <p:spPr>
          <a:xfrm>
            <a:off x="76200" y="1243650"/>
            <a:ext cx="8915400" cy="3638550"/>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113" name="Shape 113"/>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14" name="Shape 114"/>
          <p:cNvPicPr preferRelativeResize="0"/>
          <p:nvPr/>
        </p:nvPicPr>
        <p:blipFill>
          <a:blip r:embed="rId3">
            <a:alphaModFix/>
          </a:blip>
          <a:stretch>
            <a:fillRect/>
          </a:stretch>
        </p:blipFill>
        <p:spPr>
          <a:xfrm>
            <a:off x="152400" y="152400"/>
            <a:ext cx="9144000" cy="5486400"/>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2819400" y="171450"/>
            <a:ext cx="6096000" cy="857400"/>
          </a:xfrm>
          <a:prstGeom prst="rect">
            <a:avLst/>
          </a:prstGeom>
        </p:spPr>
        <p:txBody>
          <a:bodyPr lIns="91425" tIns="91425" rIns="91425" bIns="91425" anchor="ctr" anchorCtr="0">
            <a:spAutoFit/>
          </a:bodyPr>
          <a:lstStyle/>
          <a:p>
            <a:pPr>
              <a:spcBef>
                <a:spcPts val="0"/>
              </a:spcBef>
              <a:buNone/>
            </a:pPr>
            <a:endParaRPr/>
          </a:p>
        </p:txBody>
      </p:sp>
      <p:sp>
        <p:nvSpPr>
          <p:cNvPr id="120" name="Shape 120"/>
          <p:cNvSpPr txBox="1">
            <a:spLocks noGrp="1"/>
          </p:cNvSpPr>
          <p:nvPr>
            <p:ph type="body" idx="1"/>
          </p:nvPr>
        </p:nvSpPr>
        <p:spPr>
          <a:xfrm>
            <a:off x="457200" y="1143000"/>
            <a:ext cx="8153399" cy="3543300"/>
          </a:xfrm>
          <a:prstGeom prst="rect">
            <a:avLst/>
          </a:prstGeom>
        </p:spPr>
        <p:txBody>
          <a:bodyPr lIns="91425" tIns="91425" rIns="91425" bIns="91425" anchor="t" anchorCtr="0">
            <a:spAutoFit/>
          </a:bodyPr>
          <a:lstStyle/>
          <a:p>
            <a:pPr>
              <a:spcBef>
                <a:spcPts val="0"/>
              </a:spcBef>
              <a:buNone/>
            </a:pPr>
            <a:endParaRPr/>
          </a:p>
        </p:txBody>
      </p:sp>
      <p:pic>
        <p:nvPicPr>
          <p:cNvPr id="121" name="Shape 121"/>
          <p:cNvPicPr preferRelativeResize="0"/>
          <p:nvPr/>
        </p:nvPicPr>
        <p:blipFill>
          <a:blip r:embed="rId3">
            <a:alphaModFix/>
          </a:blip>
          <a:stretch>
            <a:fillRect/>
          </a:stretch>
        </p:blipFill>
        <p:spPr>
          <a:xfrm>
            <a:off x="152400" y="152400"/>
            <a:ext cx="9144000" cy="5143500"/>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509</Words>
  <Application>Microsoft Office PowerPoint</Application>
  <PresentationFormat>On-screen Show (16:9)</PresentationFormat>
  <Paragraphs>33</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AguaClara English</vt:lpstr>
      <vt:lpstr>How Water Flows Through the Plant</vt:lpstr>
      <vt:lpstr>PowerPoint Presentation</vt:lpstr>
      <vt:lpstr>PowerPoint Presentation</vt:lpstr>
      <vt:lpstr>PowerPoint Presentation</vt:lpstr>
      <vt:lpstr>Entrance Tank and Chemical Dose Controller </vt:lpstr>
      <vt:lpstr>PowerPoint Presentation</vt:lpstr>
      <vt:lpstr>Flocculator</vt:lpstr>
      <vt:lpstr>PowerPoint Presentation</vt:lpstr>
      <vt:lpstr>PowerPoint Presentation</vt:lpstr>
      <vt:lpstr>Sedimentation Tank</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Water Flows Through the Plant</dc:title>
  <dc:creator>Felice</dc:creator>
  <cp:lastModifiedBy>Felice</cp:lastModifiedBy>
  <cp:revision>5</cp:revision>
  <dcterms:modified xsi:type="dcterms:W3CDTF">2014-09-03T15:48:50Z</dcterms:modified>
</cp:coreProperties>
</file>