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0" r:id="rId1"/>
  </p:sldMasterIdLst>
  <p:notesMasterIdLst>
    <p:notesMasterId r:id="rId85"/>
  </p:notesMasterIdLst>
  <p:sldIdLst>
    <p:sldId id="256" r:id="rId2"/>
    <p:sldId id="257" r:id="rId3"/>
    <p:sldId id="348" r:id="rId4"/>
    <p:sldId id="349" r:id="rId5"/>
    <p:sldId id="350" r:id="rId6"/>
    <p:sldId id="351" r:id="rId7"/>
    <p:sldId id="352" r:id="rId8"/>
    <p:sldId id="258" r:id="rId9"/>
    <p:sldId id="274" r:id="rId10"/>
    <p:sldId id="326" r:id="rId11"/>
    <p:sldId id="263" r:id="rId12"/>
    <p:sldId id="264" r:id="rId13"/>
    <p:sldId id="265" r:id="rId14"/>
    <p:sldId id="353" r:id="rId15"/>
    <p:sldId id="340" r:id="rId16"/>
    <p:sldId id="335" r:id="rId17"/>
    <p:sldId id="336" r:id="rId18"/>
    <p:sldId id="337" r:id="rId19"/>
    <p:sldId id="276" r:id="rId20"/>
    <p:sldId id="338" r:id="rId21"/>
    <p:sldId id="339" r:id="rId22"/>
    <p:sldId id="266" r:id="rId23"/>
    <p:sldId id="341" r:id="rId24"/>
    <p:sldId id="342" r:id="rId25"/>
    <p:sldId id="279" r:id="rId26"/>
    <p:sldId id="280" r:id="rId27"/>
    <p:sldId id="275" r:id="rId28"/>
    <p:sldId id="282" r:id="rId29"/>
    <p:sldId id="355" r:id="rId30"/>
    <p:sldId id="284" r:id="rId31"/>
    <p:sldId id="288" r:id="rId32"/>
    <p:sldId id="289" r:id="rId33"/>
    <p:sldId id="286" r:id="rId34"/>
    <p:sldId id="294" r:id="rId35"/>
    <p:sldId id="303" r:id="rId36"/>
    <p:sldId id="304" r:id="rId37"/>
    <p:sldId id="359" r:id="rId38"/>
    <p:sldId id="306" r:id="rId39"/>
    <p:sldId id="307" r:id="rId40"/>
    <p:sldId id="308" r:id="rId41"/>
    <p:sldId id="310" r:id="rId42"/>
    <p:sldId id="360" r:id="rId43"/>
    <p:sldId id="309" r:id="rId44"/>
    <p:sldId id="281" r:id="rId45"/>
    <p:sldId id="311" r:id="rId46"/>
    <p:sldId id="283" r:id="rId47"/>
    <p:sldId id="299" r:id="rId48"/>
    <p:sldId id="295" r:id="rId49"/>
    <p:sldId id="297" r:id="rId50"/>
    <p:sldId id="312" r:id="rId51"/>
    <p:sldId id="298" r:id="rId52"/>
    <p:sldId id="358" r:id="rId53"/>
    <p:sldId id="300" r:id="rId54"/>
    <p:sldId id="301" r:id="rId55"/>
    <p:sldId id="363" r:id="rId56"/>
    <p:sldId id="364" r:id="rId57"/>
    <p:sldId id="365" r:id="rId58"/>
    <p:sldId id="366" r:id="rId59"/>
    <p:sldId id="367" r:id="rId60"/>
    <p:sldId id="368" r:id="rId61"/>
    <p:sldId id="371" r:id="rId62"/>
    <p:sldId id="370" r:id="rId63"/>
    <p:sldId id="372" r:id="rId64"/>
    <p:sldId id="260" r:id="rId65"/>
    <p:sldId id="327" r:id="rId66"/>
    <p:sldId id="328" r:id="rId67"/>
    <p:sldId id="343" r:id="rId68"/>
    <p:sldId id="344" r:id="rId69"/>
    <p:sldId id="345" r:id="rId70"/>
    <p:sldId id="330" r:id="rId71"/>
    <p:sldId id="331" r:id="rId72"/>
    <p:sldId id="346" r:id="rId73"/>
    <p:sldId id="347" r:id="rId74"/>
    <p:sldId id="373" r:id="rId75"/>
    <p:sldId id="374" r:id="rId76"/>
    <p:sldId id="375" r:id="rId77"/>
    <p:sldId id="332" r:id="rId78"/>
    <p:sldId id="333" r:id="rId79"/>
    <p:sldId id="334" r:id="rId80"/>
    <p:sldId id="376" r:id="rId81"/>
    <p:sldId id="261" r:id="rId82"/>
    <p:sldId id="324" r:id="rId83"/>
    <p:sldId id="313" r:id="rId8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5" d="100"/>
          <a:sy n="85" d="100"/>
        </p:scale>
        <p:origin x="-1624" y="-104"/>
      </p:cViewPr>
      <p:guideLst>
        <p:guide orient="horz" pos="2409"/>
        <p:guide pos="2880"/>
      </p:guideLst>
    </p:cSldViewPr>
  </p:slideViewPr>
  <p:notesTextViewPr>
    <p:cViewPr>
      <p:scale>
        <a:sx n="100" d="100"/>
        <a:sy n="100" d="100"/>
      </p:scale>
      <p:origin x="0" y="0"/>
    </p:cViewPr>
  </p:notesTextViewPr>
  <p:sorterViewPr>
    <p:cViewPr>
      <p:scale>
        <a:sx n="128" d="100"/>
        <a:sy n="128" d="100"/>
      </p:scale>
      <p:origin x="0" y="23040"/>
    </p:cViewPr>
  </p:sorter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notesMaster" Target="notesMasters/notesMaster1.xml"/><Relationship Id="rId86" Type="http://schemas.openxmlformats.org/officeDocument/2006/relationships/printerSettings" Target="printerSettings/printerSettings1.bin"/><Relationship Id="rId87" Type="http://schemas.openxmlformats.org/officeDocument/2006/relationships/presProps" Target="presProps.xml"/><Relationship Id="rId88" Type="http://schemas.openxmlformats.org/officeDocument/2006/relationships/viewProps" Target="viewProps.xml"/><Relationship Id="rId8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F9465A-DD4A-DC42-9137-0BA18E6B30CE}" type="datetimeFigureOut">
              <a:rPr lang="en-US" smtClean="0"/>
              <a:t>5/7/15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BE2C6E-E807-E549-A753-EADA568F5B3C}" type="slidenum">
              <a:rPr lang="en-US" smtClean="0"/>
              <a:t>‹#›</a:t>
            </a:fld>
            <a:endParaRPr lang="en-US"/>
          </a:p>
        </p:txBody>
      </p:sp>
    </p:spTree>
    <p:extLst>
      <p:ext uri="{BB962C8B-B14F-4D97-AF65-F5344CB8AC3E}">
        <p14:creationId xmlns:p14="http://schemas.microsoft.com/office/powerpoint/2010/main" val="153184660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 Id="rId3" Type="http://schemas.openxmlformats.org/officeDocument/2006/relationships/hyperlink" Target="http://en.wikipedia.org/wiki/Brain_stem"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Myogenic factors – vascular smooth muscle tone</a:t>
            </a:r>
          </a:p>
          <a:p>
            <a:r>
              <a:rPr lang="en-US" dirty="0" smtClean="0"/>
              <a:t>Chemical </a:t>
            </a:r>
            <a:r>
              <a:rPr lang="en-US" dirty="0" err="1" smtClean="0"/>
              <a:t>mech</a:t>
            </a:r>
            <a:r>
              <a:rPr lang="en-US" dirty="0" smtClean="0"/>
              <a:t> – </a:t>
            </a:r>
            <a:r>
              <a:rPr lang="en-US" dirty="0" err="1" smtClean="0"/>
              <a:t>dec</a:t>
            </a:r>
            <a:r>
              <a:rPr lang="en-US" dirty="0" smtClean="0"/>
              <a:t> O2</a:t>
            </a:r>
            <a:r>
              <a:rPr lang="en-US" baseline="0" dirty="0" smtClean="0">
                <a:sym typeface="Wingdings"/>
              </a:rPr>
              <a:t> or </a:t>
            </a:r>
            <a:r>
              <a:rPr lang="en-US" baseline="0" dirty="0" err="1" smtClean="0">
                <a:sym typeface="Wingdings"/>
              </a:rPr>
              <a:t>inc</a:t>
            </a:r>
            <a:r>
              <a:rPr lang="en-US" baseline="0" dirty="0" smtClean="0">
                <a:sym typeface="Wingdings"/>
              </a:rPr>
              <a:t> CO2  vasodilation; NO</a:t>
            </a:r>
            <a:endParaRPr lang="en-US" dirty="0" smtClean="0"/>
          </a:p>
          <a:p>
            <a:r>
              <a:rPr lang="en-US" dirty="0" smtClean="0"/>
              <a:t>Neurogenic </a:t>
            </a:r>
            <a:r>
              <a:rPr lang="en-US" dirty="0" err="1" smtClean="0"/>
              <a:t>mech</a:t>
            </a:r>
            <a:r>
              <a:rPr lang="en-US" dirty="0" smtClean="0"/>
              <a:t>: SNS/PNS innervation</a:t>
            </a:r>
          </a:p>
          <a:p>
            <a:r>
              <a:rPr lang="en-US" dirty="0" smtClean="0"/>
              <a:t>Intact</a:t>
            </a:r>
            <a:r>
              <a:rPr lang="en-US" baseline="0" dirty="0" smtClean="0"/>
              <a:t> BBB required for proper </a:t>
            </a:r>
            <a:r>
              <a:rPr lang="en-US" baseline="0" dirty="0" err="1" smtClean="0"/>
              <a:t>autoregulation</a:t>
            </a:r>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4</a:t>
            </a:fld>
            <a:endParaRPr lang="en-US"/>
          </a:p>
        </p:txBody>
      </p:sp>
    </p:spTree>
    <p:extLst>
      <p:ext uri="{BB962C8B-B14F-4D97-AF65-F5344CB8AC3E}">
        <p14:creationId xmlns:p14="http://schemas.microsoft.com/office/powerpoint/2010/main" val="3416263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Consciousness </a:t>
            </a:r>
            <a:r>
              <a:rPr lang="en-US" dirty="0" err="1" smtClean="0"/>
              <a:t>mechs</a:t>
            </a:r>
            <a:r>
              <a:rPr lang="en-US" dirty="0" smtClean="0"/>
              <a:t> located in rostral brainstem,</a:t>
            </a:r>
            <a:r>
              <a:rPr lang="en-US" baseline="0" dirty="0" smtClean="0"/>
              <a:t> ascending reticular activating system, diffusely thru cerebrum</a:t>
            </a:r>
          </a:p>
          <a:p>
            <a:r>
              <a:rPr lang="en-US" baseline="0" dirty="0" smtClean="0"/>
              <a:t>Progression to lesser states of consciousness often caused by increases in ICP</a:t>
            </a:r>
          </a:p>
          <a:p>
            <a:r>
              <a:rPr lang="en-US" baseline="0" dirty="0" smtClean="0"/>
              <a:t>Unconscious patients likely to have global impairment of </a:t>
            </a:r>
            <a:r>
              <a:rPr lang="en-US" baseline="0" dirty="0" err="1" smtClean="0"/>
              <a:t>autoregulatory</a:t>
            </a:r>
            <a:r>
              <a:rPr lang="en-US" baseline="0" dirty="0" smtClean="0"/>
              <a:t> responses</a:t>
            </a:r>
            <a:endParaRPr lang="en-US" dirty="0" smtClean="0"/>
          </a:p>
        </p:txBody>
      </p:sp>
      <p:sp>
        <p:nvSpPr>
          <p:cNvPr id="4" name="Slide Number Placeholder 3"/>
          <p:cNvSpPr>
            <a:spLocks noGrp="1"/>
          </p:cNvSpPr>
          <p:nvPr>
            <p:ph type="sldNum" sz="quarter" idx="10"/>
          </p:nvPr>
        </p:nvSpPr>
        <p:spPr/>
        <p:txBody>
          <a:bodyPr/>
          <a:lstStyle/>
          <a:p>
            <a:fld id="{32BE2C6E-E807-E549-A753-EADA568F5B3C}" type="slidenum">
              <a:rPr lang="en-US" smtClean="0"/>
              <a:t>31</a:t>
            </a:fld>
            <a:endParaRPr lang="en-US"/>
          </a:p>
        </p:txBody>
      </p:sp>
    </p:spTree>
    <p:extLst>
      <p:ext uri="{BB962C8B-B14F-4D97-AF65-F5344CB8AC3E}">
        <p14:creationId xmlns:p14="http://schemas.microsoft.com/office/powerpoint/2010/main" val="2972322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Aka </a:t>
            </a:r>
            <a:r>
              <a:rPr lang="en-US" dirty="0" err="1" smtClean="0"/>
              <a:t>oculovestibular</a:t>
            </a:r>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36</a:t>
            </a:fld>
            <a:endParaRPr lang="en-US"/>
          </a:p>
        </p:txBody>
      </p:sp>
    </p:spTree>
    <p:extLst>
      <p:ext uri="{BB962C8B-B14F-4D97-AF65-F5344CB8AC3E}">
        <p14:creationId xmlns:p14="http://schemas.microsoft.com/office/powerpoint/2010/main" val="1872773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Pupillary constriction – midbrain</a:t>
            </a:r>
            <a:r>
              <a:rPr lang="en-US" baseline="0" dirty="0" smtClean="0"/>
              <a:t> and </a:t>
            </a:r>
            <a:r>
              <a:rPr lang="en-US" baseline="0" dirty="0" err="1" smtClean="0"/>
              <a:t>parasym</a:t>
            </a:r>
            <a:r>
              <a:rPr lang="en-US" baseline="0" dirty="0" smtClean="0"/>
              <a:t> fibers of CN III</a:t>
            </a:r>
          </a:p>
          <a:p>
            <a:r>
              <a:rPr lang="en-US" baseline="0" dirty="0" smtClean="0"/>
              <a:t>In absence of eye injury </a:t>
            </a:r>
            <a:r>
              <a:rPr lang="en-US" baseline="0" dirty="0" smtClean="0">
                <a:sym typeface="Wingdings"/>
              </a:rPr>
              <a:t> brainstem dysfunction = abnormal PLR</a:t>
            </a:r>
          </a:p>
          <a:p>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38</a:t>
            </a:fld>
            <a:endParaRPr lang="en-US"/>
          </a:p>
        </p:txBody>
      </p:sp>
    </p:spTree>
    <p:extLst>
      <p:ext uri="{BB962C8B-B14F-4D97-AF65-F5344CB8AC3E}">
        <p14:creationId xmlns:p14="http://schemas.microsoft.com/office/powerpoint/2010/main" val="3434554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Horners</a:t>
            </a:r>
            <a:r>
              <a:rPr lang="en-US" dirty="0" smtClean="0"/>
              <a:t> – peripheral sympathetic innervation to the eye affected</a:t>
            </a:r>
            <a:r>
              <a:rPr lang="en-US" baseline="0" dirty="0" smtClean="0"/>
              <a:t> – pathway includes brachial plexus, cranial mediastinum, cervical soft tissues and tympanic bulla</a:t>
            </a:r>
          </a:p>
          <a:p>
            <a:r>
              <a:rPr lang="en-US" baseline="0" dirty="0" smtClean="0"/>
              <a:t>Third eyelid elevation, </a:t>
            </a:r>
            <a:r>
              <a:rPr lang="en-US" baseline="0" dirty="0" err="1" smtClean="0"/>
              <a:t>enophthalmos</a:t>
            </a:r>
            <a:r>
              <a:rPr lang="en-US" baseline="0" dirty="0" smtClean="0"/>
              <a:t> and ptosis.</a:t>
            </a:r>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39</a:t>
            </a:fld>
            <a:endParaRPr lang="en-US"/>
          </a:p>
        </p:txBody>
      </p:sp>
    </p:spTree>
    <p:extLst>
      <p:ext uri="{BB962C8B-B14F-4D97-AF65-F5344CB8AC3E}">
        <p14:creationId xmlns:p14="http://schemas.microsoft.com/office/powerpoint/2010/main" val="26824173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Phases of </a:t>
            </a:r>
            <a:r>
              <a:rPr lang="en-US" dirty="0" err="1" smtClean="0"/>
              <a:t>hyperpnea</a:t>
            </a:r>
            <a:endParaRPr lang="en-US" dirty="0" smtClean="0"/>
          </a:p>
          <a:p>
            <a:r>
              <a:rPr lang="en-US" dirty="0" smtClean="0"/>
              <a:t>Regularly alternating with apnea</a:t>
            </a:r>
          </a:p>
          <a:p>
            <a:r>
              <a:rPr lang="en-US" dirty="0" smtClean="0"/>
              <a:t>Implies lesion deep in the cerebral hemispheres</a:t>
            </a:r>
            <a:r>
              <a:rPr lang="en-US" baseline="0" dirty="0" smtClean="0"/>
              <a:t> or rostral brainstem</a:t>
            </a:r>
            <a:endParaRPr lang="en-US" dirty="0" smtClean="0"/>
          </a:p>
          <a:p>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49</a:t>
            </a:fld>
            <a:endParaRPr lang="en-US"/>
          </a:p>
        </p:txBody>
      </p:sp>
    </p:spTree>
    <p:extLst>
      <p:ext uri="{BB962C8B-B14F-4D97-AF65-F5344CB8AC3E}">
        <p14:creationId xmlns:p14="http://schemas.microsoft.com/office/powerpoint/2010/main" val="26665830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Central neurogenic hyperventilation</a:t>
            </a:r>
            <a:r>
              <a:rPr lang="en-US" sz="1200" b="0" kern="1200" dirty="0" smtClean="0">
                <a:solidFill>
                  <a:schemeClr val="tx1"/>
                </a:solidFill>
                <a:latin typeface="+mn-lt"/>
                <a:ea typeface="+mn-ea"/>
                <a:cs typeface="+mn-cs"/>
              </a:rPr>
              <a:t> (CNH) is an abnormal pattern of breathing characterized by deep and rapid breaths at a rate of at least 25 breaths per minute. Increasing irregularity of this respiratory rate generally is a sign that the patient will enter into coma.</a:t>
            </a:r>
          </a:p>
          <a:p>
            <a:r>
              <a:rPr lang="en-US" sz="1200" kern="1200" dirty="0" smtClean="0">
                <a:solidFill>
                  <a:schemeClr val="tx1"/>
                </a:solidFill>
                <a:latin typeface="+mn-lt"/>
                <a:ea typeface="+mn-ea"/>
                <a:cs typeface="+mn-cs"/>
              </a:rPr>
              <a:t>CNH is the human body's response to reduced carbon dioxide levels in the blood. This reduction in carbon dioxide is caused by contraction of cranial arteries from damage caused by lesions in the </a:t>
            </a:r>
            <a:r>
              <a:rPr lang="en-US" sz="1200" kern="1200" dirty="0" smtClean="0">
                <a:solidFill>
                  <a:schemeClr val="tx1"/>
                </a:solidFill>
                <a:latin typeface="+mn-lt"/>
                <a:ea typeface="+mn-ea"/>
                <a:cs typeface="+mn-cs"/>
                <a:hlinkClick r:id="rId3"/>
              </a:rPr>
              <a:t>brain stem. However, the mechanism by which CNH arises as a result from these lesions is still very poorly understood.</a:t>
            </a:r>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50</a:t>
            </a:fld>
            <a:endParaRPr lang="en-US"/>
          </a:p>
        </p:txBody>
      </p:sp>
    </p:spTree>
    <p:extLst>
      <p:ext uri="{BB962C8B-B14F-4D97-AF65-F5344CB8AC3E}">
        <p14:creationId xmlns:p14="http://schemas.microsoft.com/office/powerpoint/2010/main" val="1009598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Chaotic or gasping respirations</a:t>
            </a:r>
          </a:p>
          <a:p>
            <a:r>
              <a:rPr lang="en-US" dirty="0" smtClean="0"/>
              <a:t>Caudal brainstem damage</a:t>
            </a:r>
          </a:p>
          <a:p>
            <a:r>
              <a:rPr lang="en-US" dirty="0" smtClean="0"/>
              <a:t>Terminal</a:t>
            </a:r>
            <a:r>
              <a:rPr lang="en-US" baseline="0" dirty="0" smtClean="0"/>
              <a:t> respiratory pattern of severe ICH</a:t>
            </a:r>
          </a:p>
          <a:p>
            <a:r>
              <a:rPr lang="en-US" baseline="0" dirty="0" smtClean="0"/>
              <a:t>Strongly suggests that animal is deteriorating and mandates more aggressive medical therapy or </a:t>
            </a:r>
            <a:r>
              <a:rPr lang="en-US" baseline="0" dirty="0" err="1" smtClean="0"/>
              <a:t>sx</a:t>
            </a:r>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53</a:t>
            </a:fld>
            <a:endParaRPr lang="en-US"/>
          </a:p>
        </p:txBody>
      </p:sp>
    </p:spTree>
    <p:extLst>
      <p:ext uri="{BB962C8B-B14F-4D97-AF65-F5344CB8AC3E}">
        <p14:creationId xmlns:p14="http://schemas.microsoft.com/office/powerpoint/2010/main" val="41089290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Arterial ideal, but VBG can be substituted if art</a:t>
            </a:r>
            <a:r>
              <a:rPr lang="en-US" baseline="0" dirty="0" smtClean="0"/>
              <a:t> not available. Venous will exceed arterial by 2-5 mmHg. Perhaps more difference if poor perfusion present. </a:t>
            </a:r>
          </a:p>
          <a:p>
            <a:r>
              <a:rPr lang="en-US" baseline="0" dirty="0" smtClean="0"/>
              <a:t>End tidal underestimates PaCO2 by ~5mmHg.</a:t>
            </a:r>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54</a:t>
            </a:fld>
            <a:endParaRPr lang="en-US"/>
          </a:p>
        </p:txBody>
      </p:sp>
    </p:spTree>
    <p:extLst>
      <p:ext uri="{BB962C8B-B14F-4D97-AF65-F5344CB8AC3E}">
        <p14:creationId xmlns:p14="http://schemas.microsoft.com/office/powerpoint/2010/main" val="10125594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Fractures</a:t>
            </a:r>
          </a:p>
          <a:p>
            <a:r>
              <a:rPr lang="en-US" dirty="0" smtClean="0"/>
              <a:t>No info regarding</a:t>
            </a:r>
            <a:r>
              <a:rPr lang="en-US" baseline="0" dirty="0" smtClean="0"/>
              <a:t> brain parenchyma</a:t>
            </a:r>
          </a:p>
          <a:p>
            <a:r>
              <a:rPr lang="en-US" baseline="0" dirty="0" smtClean="0"/>
              <a:t>Anesthesia</a:t>
            </a:r>
          </a:p>
          <a:p>
            <a:r>
              <a:rPr lang="en-US" baseline="0" dirty="0" smtClean="0"/>
              <a:t>positioning</a:t>
            </a:r>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56</a:t>
            </a:fld>
            <a:endParaRPr lang="en-US"/>
          </a:p>
        </p:txBody>
      </p:sp>
    </p:spTree>
    <p:extLst>
      <p:ext uri="{BB962C8B-B14F-4D97-AF65-F5344CB8AC3E}">
        <p14:creationId xmlns:p14="http://schemas.microsoft.com/office/powerpoint/2010/main" val="23416485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Soft tissue window</a:t>
            </a:r>
          </a:p>
          <a:p>
            <a:r>
              <a:rPr lang="en-US" dirty="0" smtClean="0"/>
              <a:t>Large </a:t>
            </a:r>
            <a:r>
              <a:rPr lang="en-US" dirty="0" err="1" smtClean="0"/>
              <a:t>hypoattenuating</a:t>
            </a:r>
            <a:r>
              <a:rPr lang="en-US" dirty="0" smtClean="0"/>
              <a:t> lesion in temporal lobe</a:t>
            </a:r>
            <a:r>
              <a:rPr lang="en-US" baseline="0" dirty="0" smtClean="0"/>
              <a:t> – cystic lesion secondary to hemorrhage</a:t>
            </a:r>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59</a:t>
            </a:fld>
            <a:endParaRPr lang="en-US"/>
          </a:p>
        </p:txBody>
      </p:sp>
    </p:spTree>
    <p:extLst>
      <p:ext uri="{BB962C8B-B14F-4D97-AF65-F5344CB8AC3E}">
        <p14:creationId xmlns:p14="http://schemas.microsoft.com/office/powerpoint/2010/main" val="3575499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CVR = cerebral vascular resistance</a:t>
            </a:r>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6</a:t>
            </a:fld>
            <a:endParaRPr lang="en-US"/>
          </a:p>
        </p:txBody>
      </p:sp>
    </p:spTree>
    <p:extLst>
      <p:ext uri="{BB962C8B-B14F-4D97-AF65-F5344CB8AC3E}">
        <p14:creationId xmlns:p14="http://schemas.microsoft.com/office/powerpoint/2010/main" val="5316686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CT</a:t>
            </a:r>
          </a:p>
          <a:p>
            <a:r>
              <a:rPr lang="en-US" dirty="0" smtClean="0"/>
              <a:t>T2 star</a:t>
            </a:r>
            <a:r>
              <a:rPr lang="en-US" baseline="0" dirty="0" smtClean="0"/>
              <a:t> weighted MR</a:t>
            </a:r>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60</a:t>
            </a:fld>
            <a:endParaRPr lang="en-US"/>
          </a:p>
        </p:txBody>
      </p:sp>
    </p:spTree>
    <p:extLst>
      <p:ext uri="{BB962C8B-B14F-4D97-AF65-F5344CB8AC3E}">
        <p14:creationId xmlns:p14="http://schemas.microsoft.com/office/powerpoint/2010/main" val="14880425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Superior soft tissue detail</a:t>
            </a:r>
          </a:p>
          <a:p>
            <a:endParaRPr lang="en-US" dirty="0" smtClean="0"/>
          </a:p>
          <a:p>
            <a:r>
              <a:rPr lang="en-US" dirty="0" smtClean="0"/>
              <a:t>Transverse t2</a:t>
            </a:r>
            <a:r>
              <a:rPr lang="en-US" baseline="0" dirty="0" smtClean="0"/>
              <a:t> weighted and t2 weighted FLAIR</a:t>
            </a:r>
          </a:p>
          <a:p>
            <a:r>
              <a:rPr lang="en-US" baseline="0" dirty="0" err="1" smtClean="0"/>
              <a:t>Hyperintensity</a:t>
            </a:r>
            <a:r>
              <a:rPr lang="en-US" baseline="0" dirty="0" smtClean="0"/>
              <a:t> on the FLAIR image indicates edema around the skull fracture</a:t>
            </a:r>
          </a:p>
          <a:p>
            <a:r>
              <a:rPr lang="en-US" baseline="0" dirty="0" smtClean="0"/>
              <a:t>FLAIR – more sensitive to edema lesions – can suppress CSF and other free water</a:t>
            </a:r>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62</a:t>
            </a:fld>
            <a:endParaRPr lang="en-US"/>
          </a:p>
        </p:txBody>
      </p:sp>
    </p:spTree>
    <p:extLst>
      <p:ext uri="{BB962C8B-B14F-4D97-AF65-F5344CB8AC3E}">
        <p14:creationId xmlns:p14="http://schemas.microsoft.com/office/powerpoint/2010/main" val="31252316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Transverse and dorsal T2* gradient echo</a:t>
            </a:r>
          </a:p>
          <a:p>
            <a:r>
              <a:rPr lang="en-US" dirty="0" err="1" smtClean="0"/>
              <a:t>Hypointense</a:t>
            </a:r>
            <a:r>
              <a:rPr lang="en-US" dirty="0" smtClean="0"/>
              <a:t> = black areas = hemorrhage</a:t>
            </a:r>
          </a:p>
          <a:p>
            <a:r>
              <a:rPr lang="en-US" dirty="0" smtClean="0"/>
              <a:t>Yellow</a:t>
            </a:r>
            <a:r>
              <a:rPr lang="en-US" baseline="0" dirty="0" smtClean="0"/>
              <a:t> arrows - fracture</a:t>
            </a:r>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63</a:t>
            </a:fld>
            <a:endParaRPr lang="en-US"/>
          </a:p>
        </p:txBody>
      </p:sp>
    </p:spTree>
    <p:extLst>
      <p:ext uri="{BB962C8B-B14F-4D97-AF65-F5344CB8AC3E}">
        <p14:creationId xmlns:p14="http://schemas.microsoft.com/office/powerpoint/2010/main" val="40054089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Colloids are not recommended over crystalloids</a:t>
            </a:r>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65</a:t>
            </a:fld>
            <a:endParaRPr lang="en-US"/>
          </a:p>
        </p:txBody>
      </p:sp>
    </p:spTree>
    <p:extLst>
      <p:ext uri="{BB962C8B-B14F-4D97-AF65-F5344CB8AC3E}">
        <p14:creationId xmlns:p14="http://schemas.microsoft.com/office/powerpoint/2010/main" val="640134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Primary: acceleration, deceleration, rotational forces. Superficial grey matter is most susceptible to forces of acceleration </a:t>
            </a:r>
            <a:r>
              <a:rPr lang="en-US" dirty="0" smtClean="0">
                <a:sym typeface="Wingdings"/>
              </a:rPr>
              <a:t>contusion and hemorrhage, tearing of neuronal tissue. Rotational forces</a:t>
            </a:r>
            <a:r>
              <a:rPr lang="en-US" baseline="0" dirty="0" smtClean="0">
                <a:sym typeface="Wingdings"/>
              </a:rPr>
              <a:t> impact deeper white matter – concussive injuries and axonal injuries</a:t>
            </a:r>
            <a:endParaRPr lang="en-US" dirty="0" smtClean="0"/>
          </a:p>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Caused by complex series of events including release of inflammatory mediators and excitatory neurotransmitters, and changes in cellular permeability.</a:t>
            </a:r>
          </a:p>
          <a:p>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8</a:t>
            </a:fld>
            <a:endParaRPr lang="en-US"/>
          </a:p>
        </p:txBody>
      </p:sp>
    </p:spTree>
    <p:extLst>
      <p:ext uri="{BB962C8B-B14F-4D97-AF65-F5344CB8AC3E}">
        <p14:creationId xmlns:p14="http://schemas.microsoft.com/office/powerpoint/2010/main" val="3638304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US" dirty="0" err="1" smtClean="0"/>
              <a:t>Unconciousness</a:t>
            </a:r>
            <a:r>
              <a:rPr lang="en-US" dirty="0" smtClean="0"/>
              <a:t> for more than several minutes is more likely to be contusion </a:t>
            </a:r>
            <a:r>
              <a:rPr lang="en-US" dirty="0" err="1" smtClean="0"/>
              <a:t>vs</a:t>
            </a:r>
            <a:r>
              <a:rPr lang="en-US" dirty="0" smtClean="0"/>
              <a:t> concussion</a:t>
            </a:r>
          </a:p>
          <a:p>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11</a:t>
            </a:fld>
            <a:endParaRPr lang="en-US"/>
          </a:p>
        </p:txBody>
      </p:sp>
    </p:spTree>
    <p:extLst>
      <p:ext uri="{BB962C8B-B14F-4D97-AF65-F5344CB8AC3E}">
        <p14:creationId xmlns:p14="http://schemas.microsoft.com/office/powerpoint/2010/main" val="1692201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US" dirty="0" err="1" smtClean="0"/>
              <a:t>Unconciousness</a:t>
            </a:r>
            <a:r>
              <a:rPr lang="en-US" dirty="0" smtClean="0"/>
              <a:t> for more than several minutes is more likely to be contusion </a:t>
            </a:r>
            <a:r>
              <a:rPr lang="en-US" dirty="0" err="1" smtClean="0"/>
              <a:t>vs</a:t>
            </a:r>
            <a:r>
              <a:rPr lang="en-US" dirty="0" smtClean="0"/>
              <a:t> concussion</a:t>
            </a:r>
          </a:p>
          <a:p>
            <a:endParaRPr lang="en-US" dirty="0" smtClean="0"/>
          </a:p>
          <a:p>
            <a:r>
              <a:rPr lang="en-US" dirty="0" smtClean="0"/>
              <a:t>Axial hematoma</a:t>
            </a:r>
            <a:r>
              <a:rPr lang="en-US" baseline="0" dirty="0" smtClean="0"/>
              <a:t> – brain</a:t>
            </a:r>
          </a:p>
          <a:p>
            <a:r>
              <a:rPr lang="en-US" baseline="0" dirty="0" err="1" smtClean="0"/>
              <a:t>Extraaxial</a:t>
            </a:r>
            <a:r>
              <a:rPr lang="en-US" baseline="0" dirty="0" smtClean="0"/>
              <a:t> hematomas – subarachnoid , subdural, epidural spaces</a:t>
            </a:r>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12</a:t>
            </a:fld>
            <a:endParaRPr lang="en-US"/>
          </a:p>
        </p:txBody>
      </p:sp>
    </p:spTree>
    <p:extLst>
      <p:ext uri="{BB962C8B-B14F-4D97-AF65-F5344CB8AC3E}">
        <p14:creationId xmlns:p14="http://schemas.microsoft.com/office/powerpoint/2010/main" val="1692201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Axial -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Subarachnoid – </a:t>
            </a:r>
            <a:r>
              <a:rPr lang="en-US" dirty="0" err="1" smtClean="0"/>
              <a:t>betn</a:t>
            </a:r>
            <a:r>
              <a:rPr lang="en-US" dirty="0" smtClean="0"/>
              <a:t> arachnoid and </a:t>
            </a:r>
            <a:r>
              <a:rPr lang="en-US" dirty="0" err="1" smtClean="0"/>
              <a:t>pia</a:t>
            </a:r>
            <a:r>
              <a:rPr lang="en-US" dirty="0" smtClean="0"/>
              <a:t> mater</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Subdural </a:t>
            </a:r>
            <a:r>
              <a:rPr lang="en-US" dirty="0" err="1" smtClean="0"/>
              <a:t>betn</a:t>
            </a:r>
            <a:r>
              <a:rPr lang="en-US" dirty="0" smtClean="0"/>
              <a:t> </a:t>
            </a:r>
            <a:r>
              <a:rPr lang="en-US" dirty="0" err="1" smtClean="0"/>
              <a:t>dura</a:t>
            </a:r>
            <a:r>
              <a:rPr lang="en-US" dirty="0" smtClean="0"/>
              <a:t> mater</a:t>
            </a:r>
            <a:r>
              <a:rPr lang="en-US" baseline="0" dirty="0" smtClean="0"/>
              <a:t> and brain</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Epidural – </a:t>
            </a:r>
            <a:r>
              <a:rPr lang="en-US" dirty="0" err="1" smtClean="0"/>
              <a:t>betn</a:t>
            </a:r>
            <a:r>
              <a:rPr lang="en-US" baseline="0" dirty="0" smtClean="0"/>
              <a:t> </a:t>
            </a:r>
            <a:r>
              <a:rPr lang="en-US" baseline="0" dirty="0" err="1" smtClean="0"/>
              <a:t>dura</a:t>
            </a:r>
            <a:r>
              <a:rPr lang="en-US" baseline="0" dirty="0" smtClean="0"/>
              <a:t> mater and skull</a:t>
            </a:r>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13</a:t>
            </a:fld>
            <a:endParaRPr lang="en-US"/>
          </a:p>
        </p:txBody>
      </p:sp>
    </p:spTree>
    <p:extLst>
      <p:ext uri="{BB962C8B-B14F-4D97-AF65-F5344CB8AC3E}">
        <p14:creationId xmlns:p14="http://schemas.microsoft.com/office/powerpoint/2010/main" val="4016649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Depressed – most common on dorsal and lateral aspects of the skull.</a:t>
            </a:r>
          </a:p>
          <a:p>
            <a:r>
              <a:rPr lang="en-US" dirty="0" smtClean="0"/>
              <a:t>Fractures on some locations difficult to evaluate</a:t>
            </a:r>
          </a:p>
          <a:p>
            <a:r>
              <a:rPr lang="en-US" dirty="0" smtClean="0"/>
              <a:t>Bullae fractures- can result in vestibular signs or facial nerve/</a:t>
            </a:r>
            <a:r>
              <a:rPr lang="en-US" dirty="0" err="1" smtClean="0"/>
              <a:t>Horners</a:t>
            </a:r>
            <a:r>
              <a:rPr lang="en-US" baseline="0" dirty="0" smtClean="0"/>
              <a:t> issues</a:t>
            </a:r>
          </a:p>
          <a:p>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14</a:t>
            </a:fld>
            <a:endParaRPr lang="en-US"/>
          </a:p>
        </p:txBody>
      </p:sp>
    </p:spTree>
    <p:extLst>
      <p:ext uri="{BB962C8B-B14F-4D97-AF65-F5344CB8AC3E}">
        <p14:creationId xmlns:p14="http://schemas.microsoft.com/office/powerpoint/2010/main" val="2716192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Intracranial volume = brain </a:t>
            </a:r>
            <a:r>
              <a:rPr lang="en-US" dirty="0" err="1" smtClean="0"/>
              <a:t>vol</a:t>
            </a:r>
            <a:r>
              <a:rPr lang="en-US" dirty="0" smtClean="0"/>
              <a:t> + CSF </a:t>
            </a:r>
            <a:r>
              <a:rPr lang="en-US" dirty="0" err="1" smtClean="0"/>
              <a:t>vol</a:t>
            </a:r>
            <a:r>
              <a:rPr lang="en-US" dirty="0" smtClean="0"/>
              <a:t> + blood </a:t>
            </a:r>
            <a:r>
              <a:rPr lang="en-US" dirty="0" err="1" smtClean="0"/>
              <a:t>vol</a:t>
            </a:r>
            <a:r>
              <a:rPr lang="en-US" dirty="0" smtClean="0"/>
              <a:t> + mass lesion </a:t>
            </a:r>
            <a:r>
              <a:rPr lang="en-US" dirty="0" err="1" smtClean="0"/>
              <a:t>vol</a:t>
            </a:r>
            <a:endParaRPr lang="en-US" dirty="0" smtClean="0"/>
          </a:p>
          <a:p>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27</a:t>
            </a:fld>
            <a:endParaRPr lang="en-US"/>
          </a:p>
        </p:txBody>
      </p:sp>
    </p:spTree>
    <p:extLst>
      <p:ext uri="{BB962C8B-B14F-4D97-AF65-F5344CB8AC3E}">
        <p14:creationId xmlns:p14="http://schemas.microsoft.com/office/powerpoint/2010/main" val="2010763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Sign</a:t>
            </a:r>
            <a:r>
              <a:rPr lang="en-US" baseline="0" dirty="0" smtClean="0"/>
              <a:t> of impending </a:t>
            </a:r>
            <a:r>
              <a:rPr lang="en-US" baseline="0" dirty="0" err="1" smtClean="0"/>
              <a:t>transtentorial</a:t>
            </a:r>
            <a:r>
              <a:rPr lang="en-US" baseline="0" dirty="0" smtClean="0"/>
              <a:t> </a:t>
            </a:r>
            <a:r>
              <a:rPr lang="en-US" baseline="0" dirty="0" err="1" smtClean="0"/>
              <a:t>hernation</a:t>
            </a:r>
            <a:r>
              <a:rPr lang="en-US" baseline="0" dirty="0" smtClean="0"/>
              <a:t> is asymmetric </a:t>
            </a:r>
            <a:r>
              <a:rPr lang="en-US" baseline="0" dirty="0" err="1" smtClean="0"/>
              <a:t>mydriasis</a:t>
            </a:r>
            <a:r>
              <a:rPr lang="en-US" baseline="0" dirty="0" smtClean="0"/>
              <a:t> followed by symmetrical </a:t>
            </a:r>
            <a:r>
              <a:rPr lang="en-US" baseline="0" dirty="0" err="1" smtClean="0"/>
              <a:t>mydriasis</a:t>
            </a:r>
            <a:r>
              <a:rPr lang="en-US" baseline="0" dirty="0" smtClean="0"/>
              <a:t> as the PNS portion of the CN III nucleus is compressed</a:t>
            </a:r>
            <a:endParaRPr lang="en-US" dirty="0"/>
          </a:p>
        </p:txBody>
      </p:sp>
      <p:sp>
        <p:nvSpPr>
          <p:cNvPr id="4" name="Slide Number Placeholder 3"/>
          <p:cNvSpPr>
            <a:spLocks noGrp="1"/>
          </p:cNvSpPr>
          <p:nvPr>
            <p:ph type="sldNum" sz="quarter" idx="10"/>
          </p:nvPr>
        </p:nvSpPr>
        <p:spPr/>
        <p:txBody>
          <a:bodyPr/>
          <a:lstStyle/>
          <a:p>
            <a:fld id="{32BE2C6E-E807-E549-A753-EADA568F5B3C}" type="slidenum">
              <a:rPr lang="en-US" smtClean="0"/>
              <a:t>29</a:t>
            </a:fld>
            <a:endParaRPr lang="en-US"/>
          </a:p>
        </p:txBody>
      </p:sp>
    </p:spTree>
    <p:extLst>
      <p:ext uri="{BB962C8B-B14F-4D97-AF65-F5344CB8AC3E}">
        <p14:creationId xmlns:p14="http://schemas.microsoft.com/office/powerpoint/2010/main" val="3094542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6.png"/><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en-US"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1A3922F0-458E-434F-9695-1467AD86C19C}" type="datetimeFigureOut">
              <a:rPr lang="en-US" smtClean="0"/>
              <a:t>5/7/15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72EBF8-7CF5-44B7-B2BF-E22DE4D0703D}" type="slidenum">
              <a:rPr lang="en-US" smtClean="0"/>
              <a:pPr/>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en-US"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1A3922F0-458E-434F-9695-1467AD86C19C}" type="datetimeFigureOut">
              <a:rPr lang="en-US" smtClean="0"/>
              <a:t>5/7/15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40A64A-72B3-EA4C-AD32-BDEAAE55353C}"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en-US"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1A3922F0-458E-434F-9695-1467AD86C19C}" type="datetimeFigureOut">
              <a:rPr lang="en-US" smtClean="0"/>
              <a:t>5/7/15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40A64A-72B3-EA4C-AD32-BDEAAE55353C}"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en-US"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1A3922F0-458E-434F-9695-1467AD86C19C}" type="datetimeFigureOut">
              <a:rPr lang="en-US" smtClean="0"/>
              <a:t>5/7/15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40A64A-72B3-EA4C-AD32-BDEAAE55353C}"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1A3922F0-458E-434F-9695-1467AD86C19C}" type="datetimeFigureOut">
              <a:rPr lang="en-US" smtClean="0"/>
              <a:t>5/7/15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40A64A-72B3-EA4C-AD32-BDEAAE55353C}"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1A3922F0-458E-434F-9695-1467AD86C19C}" type="datetimeFigureOut">
              <a:rPr lang="en-US" smtClean="0"/>
              <a:t>5/7/15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40A64A-72B3-EA4C-AD32-BDEAAE55353C}"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1A3922F0-458E-434F-9695-1467AD86C19C}" type="datetimeFigureOut">
              <a:rPr lang="en-US" smtClean="0"/>
              <a:t>5/7/15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40A64A-72B3-EA4C-AD32-BDEAAE55353C}"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en-US"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1A3922F0-458E-434F-9695-1467AD86C19C}" type="datetimeFigureOut">
              <a:rPr lang="en-US" smtClean="0"/>
              <a:t>5/7/15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40A64A-72B3-EA4C-AD32-BDEAAE55353C}"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1A3922F0-458E-434F-9695-1467AD86C19C}" type="datetimeFigureOut">
              <a:rPr lang="en-US" smtClean="0"/>
              <a:t>5/7/15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40A64A-72B3-EA4C-AD32-BDEAAE55353C}"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en-US"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1A3922F0-458E-434F-9695-1467AD86C19C}" type="datetimeFigureOut">
              <a:rPr lang="en-US" smtClean="0"/>
              <a:t>5/7/15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40A64A-72B3-EA4C-AD32-BDEAAE55353C}"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en-US"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A3922F0-458E-434F-9695-1467AD86C19C}" type="datetimeFigureOut">
              <a:rPr lang="en-US" smtClean="0"/>
              <a:t>5/7/15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40A64A-72B3-EA4C-AD32-BDEAAE55353C}"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1A3922F0-458E-434F-9695-1467AD86C19C}" type="datetimeFigureOut">
              <a:rPr lang="en-US" smtClean="0"/>
              <a:t>5/7/15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40A64A-72B3-EA4C-AD32-BDEAAE55353C}"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1A3922F0-458E-434F-9695-1467AD86C19C}" type="datetimeFigureOut">
              <a:rPr lang="en-US" smtClean="0"/>
              <a:t>5/7/15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40A64A-72B3-EA4C-AD32-BDEAAE55353C}"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1A3922F0-458E-434F-9695-1467AD86C19C}" type="datetimeFigureOut">
              <a:rPr lang="en-US" smtClean="0"/>
              <a:t>5/7/15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40A64A-72B3-EA4C-AD32-BDEAAE55353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3922F0-458E-434F-9695-1467AD86C19C}" type="datetimeFigureOut">
              <a:rPr lang="en-US" smtClean="0"/>
              <a:t>5/7/15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40A64A-72B3-EA4C-AD32-BDEAAE55353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A3922F0-458E-434F-9695-1467AD86C19C}" type="datetimeFigureOut">
              <a:rPr lang="en-US" smtClean="0"/>
              <a:t>5/7/15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40A64A-72B3-EA4C-AD32-BDEAAE55353C}"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8"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en-US" dirty="0" smtClean="0"/>
              <a:t>Click to edit Master title style</a:t>
            </a:r>
            <a:endParaRPr dirty="0"/>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1A3922F0-458E-434F-9695-1467AD86C19C}" type="datetimeFigureOut">
              <a:rPr lang="en-US" smtClean="0"/>
              <a:t>5/7/15</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9F40A64A-72B3-EA4C-AD32-BDEAAE55353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 id="2147483843" r:id="rId13"/>
    <p:sldLayoutId id="2147483844" r:id="rId14"/>
    <p:sldLayoutId id="2147483845" r:id="rId15"/>
    <p:sldLayoutId id="2147483846" r:id="rId1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0.png"/><Relationship Id="rId3"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2.png"/><Relationship Id="rId3" Type="http://schemas.openxmlformats.org/officeDocument/2006/relationships/image" Target="../media/image3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4.png"/><Relationship Id="rId3" Type="http://schemas.openxmlformats.org/officeDocument/2006/relationships/image" Target="../media/image3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1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hyperlink" Target="https://www.youtube.com/watch?v=VkuxP7iChYY" TargetMode="External"/><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48.png"/><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2.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7.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4"/>
          <p:cNvPicPr>
            <a:picLocks noChangeAspect="1"/>
          </p:cNvPicPr>
          <p:nvPr/>
        </p:nvPicPr>
        <p:blipFill>
          <a:blip r:embed="rId2"/>
          <a:srcRect l="5912" r="5912"/>
          <a:stretch>
            <a:fillRect/>
          </a:stretch>
        </p:blipFill>
        <p:spPr>
          <a:xfrm rot="21355093">
            <a:off x="2359666" y="214377"/>
            <a:ext cx="4424669" cy="3079124"/>
          </a:xfrm>
          <a:prstGeom prst="rect">
            <a:avLst/>
          </a:prstGeom>
        </p:spPr>
      </p:pic>
      <p:sp>
        <p:nvSpPr>
          <p:cNvPr id="2" name="Title 1"/>
          <p:cNvSpPr>
            <a:spLocks noGrp="1"/>
          </p:cNvSpPr>
          <p:nvPr>
            <p:ph type="ctrTitle"/>
          </p:nvPr>
        </p:nvSpPr>
        <p:spPr/>
        <p:txBody>
          <a:bodyPr/>
          <a:lstStyle/>
          <a:p>
            <a:r>
              <a:rPr lang="en-US" dirty="0" smtClean="0"/>
              <a:t>Traumatic Brain Injury</a:t>
            </a:r>
            <a:endParaRPr lang="en-US" dirty="0"/>
          </a:p>
        </p:txBody>
      </p:sp>
      <p:sp>
        <p:nvSpPr>
          <p:cNvPr id="3" name="Subtitle 2"/>
          <p:cNvSpPr>
            <a:spLocks noGrp="1"/>
          </p:cNvSpPr>
          <p:nvPr>
            <p:ph type="subTitle" idx="1"/>
          </p:nvPr>
        </p:nvSpPr>
        <p:spPr>
          <a:xfrm>
            <a:off x="571500" y="4419600"/>
            <a:ext cx="8001000" cy="1521858"/>
          </a:xfrm>
        </p:spPr>
        <p:txBody>
          <a:bodyPr>
            <a:normAutofit lnSpcReduction="10000"/>
          </a:bodyPr>
          <a:lstStyle/>
          <a:p>
            <a:r>
              <a:rPr lang="en-US" dirty="0" smtClean="0"/>
              <a:t>Clare Hyatt, DVM, MS</a:t>
            </a:r>
          </a:p>
          <a:p>
            <a:r>
              <a:rPr lang="en-US" dirty="0" smtClean="0"/>
              <a:t>Resident, Emergency and Critical Care</a:t>
            </a:r>
          </a:p>
          <a:p>
            <a:r>
              <a:rPr lang="en-US" dirty="0" smtClean="0"/>
              <a:t>Cornell University</a:t>
            </a:r>
          </a:p>
          <a:p>
            <a:r>
              <a:rPr lang="en-US" dirty="0" smtClean="0"/>
              <a:t>May 5, 2015</a:t>
            </a:r>
            <a:endParaRPr lang="en-US" dirty="0"/>
          </a:p>
        </p:txBody>
      </p:sp>
    </p:spTree>
    <p:extLst>
      <p:ext uri="{BB962C8B-B14F-4D97-AF65-F5344CB8AC3E}">
        <p14:creationId xmlns:p14="http://schemas.microsoft.com/office/powerpoint/2010/main" val="149464879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Primary injury</a:t>
            </a:r>
            <a:endParaRPr lang="en-US" dirty="0"/>
          </a:p>
        </p:txBody>
      </p:sp>
      <p:sp>
        <p:nvSpPr>
          <p:cNvPr id="3" name="Content Placeholder 2"/>
          <p:cNvSpPr>
            <a:spLocks noGrp="1"/>
          </p:cNvSpPr>
          <p:nvPr>
            <p:ph idx="1"/>
          </p:nvPr>
        </p:nvSpPr>
        <p:spPr/>
        <p:txBody>
          <a:bodyPr/>
          <a:lstStyle/>
          <a:p>
            <a:r>
              <a:rPr lang="en-US" dirty="0" smtClean="0"/>
              <a:t>Concussion</a:t>
            </a:r>
          </a:p>
          <a:p>
            <a:pPr lvl="1"/>
            <a:r>
              <a:rPr lang="en-US" dirty="0" smtClean="0"/>
              <a:t>Brief loss of consciousness</a:t>
            </a:r>
          </a:p>
          <a:p>
            <a:pPr lvl="1"/>
            <a:r>
              <a:rPr lang="en-US" dirty="0" smtClean="0"/>
              <a:t>No underlying histopathologic lesion</a:t>
            </a:r>
          </a:p>
        </p:txBody>
      </p:sp>
      <p:pic>
        <p:nvPicPr>
          <p:cNvPr id="4" name="Picture 3"/>
          <p:cNvPicPr>
            <a:picLocks noChangeAspect="1"/>
          </p:cNvPicPr>
          <p:nvPr/>
        </p:nvPicPr>
        <p:blipFill>
          <a:blip r:embed="rId2"/>
          <a:stretch>
            <a:fillRect/>
          </a:stretch>
        </p:blipFill>
        <p:spPr>
          <a:xfrm>
            <a:off x="3197488" y="3926456"/>
            <a:ext cx="3033796" cy="2483309"/>
          </a:xfrm>
          <a:prstGeom prst="rect">
            <a:avLst/>
          </a:prstGeom>
        </p:spPr>
      </p:pic>
    </p:spTree>
    <p:extLst>
      <p:ext uri="{BB962C8B-B14F-4D97-AF65-F5344CB8AC3E}">
        <p14:creationId xmlns:p14="http://schemas.microsoft.com/office/powerpoint/2010/main" val="260441381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Primary injury</a:t>
            </a:r>
            <a:endParaRPr lang="en-US" dirty="0"/>
          </a:p>
        </p:txBody>
      </p:sp>
      <p:sp>
        <p:nvSpPr>
          <p:cNvPr id="3" name="Content Placeholder 2"/>
          <p:cNvSpPr>
            <a:spLocks noGrp="1"/>
          </p:cNvSpPr>
          <p:nvPr>
            <p:ph type="body" sz="half" idx="2"/>
          </p:nvPr>
        </p:nvSpPr>
        <p:spPr>
          <a:xfrm>
            <a:off x="594359" y="2551176"/>
            <a:ext cx="4181363" cy="4082706"/>
          </a:xfrm>
        </p:spPr>
        <p:txBody>
          <a:bodyPr>
            <a:normAutofit/>
          </a:bodyPr>
          <a:lstStyle/>
          <a:p>
            <a:r>
              <a:rPr lang="en-US" dirty="0" smtClean="0"/>
              <a:t>Contusion</a:t>
            </a:r>
          </a:p>
          <a:p>
            <a:pPr lvl="1"/>
            <a:r>
              <a:rPr lang="en-US" sz="1800" dirty="0" smtClean="0"/>
              <a:t>Parenchymal hemorrhage and edema</a:t>
            </a:r>
          </a:p>
          <a:p>
            <a:pPr lvl="1"/>
            <a:r>
              <a:rPr lang="en-US" sz="1800" dirty="0" smtClean="0"/>
              <a:t>Clinical signs mild to severe</a:t>
            </a:r>
          </a:p>
          <a:p>
            <a:pPr lvl="1"/>
            <a:r>
              <a:rPr lang="en-US" sz="1800" dirty="0" smtClean="0"/>
              <a:t>“Coup” – under site of impact</a:t>
            </a:r>
          </a:p>
          <a:p>
            <a:pPr lvl="1"/>
            <a:r>
              <a:rPr lang="en-US" sz="1800" dirty="0" smtClean="0"/>
              <a:t>“Counter-coup” – opposite hemisphere</a:t>
            </a:r>
          </a:p>
          <a:p>
            <a:pPr lvl="1"/>
            <a:r>
              <a:rPr lang="en-US" sz="1800" dirty="0" smtClean="0"/>
              <a:t>Result of displacement of brain within skull</a:t>
            </a:r>
          </a:p>
        </p:txBody>
      </p:sp>
      <p:pic>
        <p:nvPicPr>
          <p:cNvPr id="6" name="Picture Placeholder 5"/>
          <p:cNvPicPr>
            <a:picLocks noGrp="1" noChangeAspect="1"/>
          </p:cNvPicPr>
          <p:nvPr>
            <p:ph type="pic" idx="1"/>
          </p:nvPr>
        </p:nvPicPr>
        <p:blipFill rotWithShape="1">
          <a:blip r:embed="rId3"/>
          <a:srcRect t="2829" b="199"/>
          <a:stretch/>
        </p:blipFill>
        <p:spPr>
          <a:xfrm rot="150174">
            <a:off x="4826125" y="2143331"/>
            <a:ext cx="3657600" cy="2388197"/>
          </a:xfrm>
          <a:prstGeom prst="rect">
            <a:avLst/>
          </a:prstGeom>
        </p:spPr>
      </p:pic>
    </p:spTree>
    <p:extLst>
      <p:ext uri="{BB962C8B-B14F-4D97-AF65-F5344CB8AC3E}">
        <p14:creationId xmlns:p14="http://schemas.microsoft.com/office/powerpoint/2010/main" val="3668167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Primary injury</a:t>
            </a:r>
            <a:endParaRPr lang="en-US" dirty="0"/>
          </a:p>
        </p:txBody>
      </p:sp>
      <p:sp>
        <p:nvSpPr>
          <p:cNvPr id="3" name="Content Placeholder 2"/>
          <p:cNvSpPr>
            <a:spLocks noGrp="1"/>
          </p:cNvSpPr>
          <p:nvPr>
            <p:ph idx="1"/>
          </p:nvPr>
        </p:nvSpPr>
        <p:spPr>
          <a:xfrm>
            <a:off x="571500" y="1905000"/>
            <a:ext cx="4030382" cy="4114800"/>
          </a:xfrm>
        </p:spPr>
        <p:txBody>
          <a:bodyPr>
            <a:normAutofit/>
          </a:bodyPr>
          <a:lstStyle/>
          <a:p>
            <a:r>
              <a:rPr lang="en-US" dirty="0" smtClean="0"/>
              <a:t>Laceration</a:t>
            </a:r>
          </a:p>
          <a:p>
            <a:pPr lvl="1"/>
            <a:r>
              <a:rPr lang="en-US" dirty="0" smtClean="0"/>
              <a:t>Most severe</a:t>
            </a:r>
          </a:p>
          <a:p>
            <a:pPr lvl="1"/>
            <a:r>
              <a:rPr lang="en-US" dirty="0" smtClean="0"/>
              <a:t>Physical disruption of the brain parenchyma</a:t>
            </a:r>
          </a:p>
          <a:p>
            <a:pPr lvl="1"/>
            <a:endParaRPr lang="en-US" dirty="0"/>
          </a:p>
        </p:txBody>
      </p:sp>
      <p:pic>
        <p:nvPicPr>
          <p:cNvPr id="4" name="Picture 3"/>
          <p:cNvPicPr>
            <a:picLocks noChangeAspect="1"/>
          </p:cNvPicPr>
          <p:nvPr/>
        </p:nvPicPr>
        <p:blipFill>
          <a:blip r:embed="rId3"/>
          <a:stretch>
            <a:fillRect/>
          </a:stretch>
        </p:blipFill>
        <p:spPr>
          <a:xfrm rot="463719">
            <a:off x="5151030" y="2121331"/>
            <a:ext cx="3448364" cy="3421529"/>
          </a:xfrm>
          <a:prstGeom prst="rect">
            <a:avLst/>
          </a:prstGeom>
        </p:spPr>
      </p:pic>
    </p:spTree>
    <p:extLst>
      <p:ext uri="{BB962C8B-B14F-4D97-AF65-F5344CB8AC3E}">
        <p14:creationId xmlns:p14="http://schemas.microsoft.com/office/powerpoint/2010/main" val="75408282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rotWithShape="1">
          <a:blip r:embed="rId3"/>
          <a:srcRect t="-401" b="210"/>
          <a:stretch/>
        </p:blipFill>
        <p:spPr>
          <a:xfrm rot="150174">
            <a:off x="3493097" y="921114"/>
            <a:ext cx="5690182" cy="5042228"/>
          </a:xfrm>
        </p:spPr>
      </p:pic>
      <p:sp>
        <p:nvSpPr>
          <p:cNvPr id="6" name="Text Placeholder 5"/>
          <p:cNvSpPr>
            <a:spLocks noGrp="1"/>
          </p:cNvSpPr>
          <p:nvPr>
            <p:ph type="body" sz="half" idx="2"/>
          </p:nvPr>
        </p:nvSpPr>
        <p:spPr>
          <a:xfrm>
            <a:off x="594360" y="2551176"/>
            <a:ext cx="2961640" cy="3145536"/>
          </a:xfrm>
        </p:spPr>
        <p:txBody>
          <a:bodyPr/>
          <a:lstStyle/>
          <a:p>
            <a:r>
              <a:rPr lang="en-US" dirty="0" smtClean="0"/>
              <a:t>Axial – within brain parenchyma</a:t>
            </a:r>
          </a:p>
          <a:p>
            <a:r>
              <a:rPr lang="en-US" dirty="0" err="1" smtClean="0"/>
              <a:t>Extraaxial</a:t>
            </a:r>
            <a:r>
              <a:rPr lang="en-US" dirty="0" smtClean="0"/>
              <a:t> – outside of brain parenchyma</a:t>
            </a:r>
          </a:p>
          <a:p>
            <a:r>
              <a:rPr lang="en-US" dirty="0" smtClean="0"/>
              <a:t>   </a:t>
            </a:r>
            <a:r>
              <a:rPr lang="en-US" dirty="0" smtClean="0">
                <a:sym typeface="Wingdings"/>
              </a:rPr>
              <a:t></a:t>
            </a:r>
            <a:r>
              <a:rPr lang="en-US" dirty="0" smtClean="0"/>
              <a:t>Subarachnoid</a:t>
            </a:r>
          </a:p>
          <a:p>
            <a:r>
              <a:rPr lang="en-US" dirty="0" smtClean="0"/>
              <a:t>  </a:t>
            </a:r>
            <a:r>
              <a:rPr lang="en-US" dirty="0">
                <a:sym typeface="Wingdings"/>
              </a:rPr>
              <a:t> </a:t>
            </a:r>
            <a:r>
              <a:rPr lang="en-US" dirty="0" smtClean="0">
                <a:sym typeface="Wingdings"/>
              </a:rPr>
              <a:t></a:t>
            </a:r>
            <a:r>
              <a:rPr lang="en-US" dirty="0" smtClean="0"/>
              <a:t>Subdural</a:t>
            </a:r>
          </a:p>
          <a:p>
            <a:r>
              <a:rPr lang="en-US" dirty="0" smtClean="0"/>
              <a:t>   </a:t>
            </a:r>
            <a:r>
              <a:rPr lang="en-US" dirty="0" smtClean="0">
                <a:sym typeface="Wingdings"/>
              </a:rPr>
              <a:t></a:t>
            </a:r>
            <a:r>
              <a:rPr lang="en-US" dirty="0" smtClean="0"/>
              <a:t>Epidural</a:t>
            </a:r>
            <a:endParaRPr lang="en-US" dirty="0"/>
          </a:p>
        </p:txBody>
      </p:sp>
      <p:sp>
        <p:nvSpPr>
          <p:cNvPr id="5" name="Title 4"/>
          <p:cNvSpPr>
            <a:spLocks noGrp="1"/>
          </p:cNvSpPr>
          <p:nvPr>
            <p:ph type="title"/>
          </p:nvPr>
        </p:nvSpPr>
        <p:spPr>
          <a:xfrm>
            <a:off x="459891" y="434609"/>
            <a:ext cx="3749040" cy="1709928"/>
          </a:xfrm>
        </p:spPr>
        <p:txBody>
          <a:bodyPr/>
          <a:lstStyle/>
          <a:p>
            <a:r>
              <a:rPr lang="en-US" dirty="0" smtClean="0"/>
              <a:t>Hematoma</a:t>
            </a:r>
            <a:endParaRPr lang="en-US" dirty="0"/>
          </a:p>
        </p:txBody>
      </p:sp>
    </p:spTree>
    <p:extLst>
      <p:ext uri="{BB962C8B-B14F-4D97-AF65-F5344CB8AC3E}">
        <p14:creationId xmlns:p14="http://schemas.microsoft.com/office/powerpoint/2010/main" val="218757569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Skull fractures</a:t>
            </a:r>
            <a:endParaRPr lang="en-US" dirty="0"/>
          </a:p>
        </p:txBody>
      </p:sp>
      <p:sp>
        <p:nvSpPr>
          <p:cNvPr id="3" name="Text Placeholder 2"/>
          <p:cNvSpPr>
            <a:spLocks noGrp="1"/>
          </p:cNvSpPr>
          <p:nvPr>
            <p:ph type="body" sz="half" idx="2"/>
          </p:nvPr>
        </p:nvSpPr>
        <p:spPr/>
        <p:txBody>
          <a:bodyPr>
            <a:normAutofit/>
          </a:bodyPr>
          <a:lstStyle/>
          <a:p>
            <a:pPr marL="285750" indent="-285750">
              <a:buFont typeface="Wingdings" charset="2"/>
              <a:buChar char="²"/>
            </a:pPr>
            <a:r>
              <a:rPr lang="en-US" dirty="0" smtClean="0"/>
              <a:t>Pattern</a:t>
            </a:r>
          </a:p>
          <a:p>
            <a:pPr marL="742950" lvl="1" indent="-400050">
              <a:buFont typeface="Wingdings" charset="2"/>
              <a:buChar char="²"/>
            </a:pPr>
            <a:r>
              <a:rPr lang="en-US" sz="1400" dirty="0" smtClean="0"/>
              <a:t>Depressed</a:t>
            </a:r>
          </a:p>
          <a:p>
            <a:pPr marL="742950" lvl="1" indent="-400050">
              <a:buFont typeface="Wingdings" charset="2"/>
              <a:buChar char="²"/>
            </a:pPr>
            <a:r>
              <a:rPr lang="en-US" sz="1400" dirty="0" smtClean="0"/>
              <a:t>Comminuted</a:t>
            </a:r>
          </a:p>
          <a:p>
            <a:pPr marL="742950" lvl="1" indent="-400050">
              <a:buFont typeface="Wingdings" charset="2"/>
              <a:buChar char="²"/>
            </a:pPr>
            <a:r>
              <a:rPr lang="en-US" sz="1400" dirty="0" smtClean="0"/>
              <a:t>Linear</a:t>
            </a:r>
          </a:p>
          <a:p>
            <a:pPr marL="285750" indent="-285750">
              <a:buFont typeface="Wingdings" charset="2"/>
              <a:buChar char="²"/>
            </a:pPr>
            <a:r>
              <a:rPr lang="en-US" dirty="0" smtClean="0"/>
              <a:t>Location</a:t>
            </a:r>
          </a:p>
          <a:p>
            <a:pPr marL="285750" indent="-285750">
              <a:buFont typeface="Wingdings" charset="2"/>
              <a:buChar char="²"/>
            </a:pPr>
            <a:r>
              <a:rPr lang="en-US" dirty="0" smtClean="0"/>
              <a:t>Type</a:t>
            </a:r>
          </a:p>
          <a:p>
            <a:pPr marL="742950" lvl="1" indent="-458788">
              <a:buFont typeface="Wingdings" charset="2"/>
              <a:buChar char="²"/>
              <a:tabLst>
                <a:tab pos="463550" algn="l"/>
              </a:tabLst>
            </a:pPr>
            <a:r>
              <a:rPr lang="en-US" sz="1400" dirty="0" smtClean="0"/>
              <a:t>Open</a:t>
            </a:r>
          </a:p>
          <a:p>
            <a:pPr marL="742950" lvl="1" indent="-458788">
              <a:buFont typeface="Wingdings" charset="2"/>
              <a:buChar char="²"/>
              <a:tabLst>
                <a:tab pos="463550" algn="l"/>
              </a:tabLst>
            </a:pPr>
            <a:r>
              <a:rPr lang="en-US" sz="1400" dirty="0" smtClean="0"/>
              <a:t>Closed</a:t>
            </a:r>
            <a:endParaRPr lang="en-US" sz="1400" dirty="0"/>
          </a:p>
        </p:txBody>
      </p:sp>
      <p:pic>
        <p:nvPicPr>
          <p:cNvPr id="7" name="Picture Placeholder 6"/>
          <p:cNvPicPr>
            <a:picLocks noGrp="1" noChangeAspect="1"/>
          </p:cNvPicPr>
          <p:nvPr>
            <p:ph type="pic" idx="1"/>
          </p:nvPr>
        </p:nvPicPr>
        <p:blipFill rotWithShape="1">
          <a:blip r:embed="rId3"/>
          <a:srcRect t="485" b="764"/>
          <a:stretch/>
        </p:blipFill>
        <p:spPr>
          <a:xfrm rot="468643">
            <a:off x="4208510" y="1092826"/>
            <a:ext cx="4896255" cy="3840030"/>
          </a:xfrm>
        </p:spPr>
      </p:pic>
    </p:spTree>
    <p:extLst>
      <p:ext uri="{BB962C8B-B14F-4D97-AF65-F5344CB8AC3E}">
        <p14:creationId xmlns:p14="http://schemas.microsoft.com/office/powerpoint/2010/main" val="300639890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Secondary injury</a:t>
            </a:r>
            <a:br>
              <a:rPr lang="en-US" dirty="0" smtClean="0"/>
            </a:br>
            <a:r>
              <a:rPr lang="en-US" sz="2000" dirty="0"/>
              <a:t>Biochemical events </a:t>
            </a:r>
            <a:r>
              <a:rPr lang="en-US" sz="2000" dirty="0">
                <a:sym typeface="Wingdings"/>
              </a:rPr>
              <a:t> neuronal cell death</a:t>
            </a:r>
            <a:endParaRPr lang="en-US" dirty="0"/>
          </a:p>
        </p:txBody>
      </p:sp>
      <p:sp>
        <p:nvSpPr>
          <p:cNvPr id="3" name="Content Placeholder 2"/>
          <p:cNvSpPr>
            <a:spLocks noGrp="1"/>
          </p:cNvSpPr>
          <p:nvPr>
            <p:ph idx="1"/>
          </p:nvPr>
        </p:nvSpPr>
        <p:spPr/>
        <p:txBody>
          <a:bodyPr/>
          <a:lstStyle/>
          <a:p>
            <a:r>
              <a:rPr lang="en-US" dirty="0" smtClean="0"/>
              <a:t>Local factors</a:t>
            </a:r>
          </a:p>
          <a:p>
            <a:r>
              <a:rPr lang="en-US" dirty="0" smtClean="0"/>
              <a:t>Intracranial factors</a:t>
            </a:r>
          </a:p>
          <a:p>
            <a:r>
              <a:rPr lang="en-US" dirty="0" smtClean="0"/>
              <a:t>Systemic factors</a:t>
            </a:r>
            <a:endParaRPr lang="en-US" dirty="0"/>
          </a:p>
        </p:txBody>
      </p:sp>
      <p:pic>
        <p:nvPicPr>
          <p:cNvPr id="4" name="Picture 3"/>
          <p:cNvPicPr>
            <a:picLocks noChangeAspect="1"/>
          </p:cNvPicPr>
          <p:nvPr/>
        </p:nvPicPr>
        <p:blipFill>
          <a:blip r:embed="rId2"/>
          <a:stretch>
            <a:fillRect/>
          </a:stretch>
        </p:blipFill>
        <p:spPr>
          <a:xfrm rot="549177">
            <a:off x="4427569" y="2229677"/>
            <a:ext cx="4342901" cy="3257176"/>
          </a:xfrm>
          <a:prstGeom prst="rect">
            <a:avLst/>
          </a:prstGeom>
        </p:spPr>
      </p:pic>
    </p:spTree>
    <p:extLst>
      <p:ext uri="{BB962C8B-B14F-4D97-AF65-F5344CB8AC3E}">
        <p14:creationId xmlns:p14="http://schemas.microsoft.com/office/powerpoint/2010/main" val="12655538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Secondary Injury</a:t>
            </a:r>
            <a:br>
              <a:rPr lang="en-US" dirty="0" smtClean="0"/>
            </a:br>
            <a:r>
              <a:rPr lang="en-US" sz="3200" dirty="0" smtClean="0"/>
              <a:t>Local factors</a:t>
            </a:r>
            <a:endParaRPr lang="en-US" sz="3200" dirty="0"/>
          </a:p>
        </p:txBody>
      </p:sp>
      <p:sp>
        <p:nvSpPr>
          <p:cNvPr id="6" name="Content Placeholder 5"/>
          <p:cNvSpPr>
            <a:spLocks noGrp="1"/>
          </p:cNvSpPr>
          <p:nvPr>
            <p:ph idx="1"/>
          </p:nvPr>
        </p:nvSpPr>
        <p:spPr/>
        <p:txBody>
          <a:bodyPr>
            <a:normAutofit/>
          </a:bodyPr>
          <a:lstStyle/>
          <a:p>
            <a:r>
              <a:rPr lang="en-US" dirty="0" smtClean="0"/>
              <a:t>Complex </a:t>
            </a:r>
            <a:r>
              <a:rPr lang="en-US" dirty="0"/>
              <a:t>series of </a:t>
            </a:r>
            <a:r>
              <a:rPr lang="en-US" dirty="0" smtClean="0"/>
              <a:t>events leading to neuronal cell death</a:t>
            </a:r>
            <a:endParaRPr lang="en-US" dirty="0"/>
          </a:p>
          <a:p>
            <a:pPr lvl="1"/>
            <a:r>
              <a:rPr lang="en-US" dirty="0" smtClean="0"/>
              <a:t>Glutamate accumulation</a:t>
            </a:r>
          </a:p>
          <a:p>
            <a:pPr lvl="1"/>
            <a:r>
              <a:rPr lang="en-US" dirty="0" smtClean="0"/>
              <a:t>Sodium and calcium influx into cells</a:t>
            </a:r>
          </a:p>
          <a:p>
            <a:pPr lvl="1"/>
            <a:r>
              <a:rPr lang="en-US" dirty="0" smtClean="0"/>
              <a:t>Free radical production</a:t>
            </a:r>
          </a:p>
          <a:p>
            <a:pPr lvl="1"/>
            <a:r>
              <a:rPr lang="en-US" dirty="0" smtClean="0"/>
              <a:t>Inflammatory mediator release</a:t>
            </a:r>
          </a:p>
          <a:p>
            <a:pPr lvl="1"/>
            <a:r>
              <a:rPr lang="en-US" dirty="0" smtClean="0"/>
              <a:t>Loss of </a:t>
            </a:r>
            <a:r>
              <a:rPr lang="en-US" dirty="0" err="1" smtClean="0"/>
              <a:t>autoregulation</a:t>
            </a:r>
            <a:endParaRPr lang="en-US" dirty="0"/>
          </a:p>
          <a:p>
            <a:endParaRPr lang="en-US" dirty="0"/>
          </a:p>
        </p:txBody>
      </p:sp>
    </p:spTree>
    <p:extLst>
      <p:ext uri="{BB962C8B-B14F-4D97-AF65-F5344CB8AC3E}">
        <p14:creationId xmlns:p14="http://schemas.microsoft.com/office/powerpoint/2010/main" val="3163652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Secondary injury</a:t>
            </a:r>
            <a:br>
              <a:rPr lang="en-US" dirty="0" smtClean="0"/>
            </a:br>
            <a:r>
              <a:rPr lang="en-US" sz="3200" dirty="0" smtClean="0"/>
              <a:t>Glutamate accumulation</a:t>
            </a:r>
            <a:endParaRPr lang="en-US" sz="3200" dirty="0"/>
          </a:p>
        </p:txBody>
      </p:sp>
      <p:sp>
        <p:nvSpPr>
          <p:cNvPr id="5" name="Text Placeholder 4"/>
          <p:cNvSpPr>
            <a:spLocks noGrp="1"/>
          </p:cNvSpPr>
          <p:nvPr>
            <p:ph type="body" idx="1"/>
          </p:nvPr>
        </p:nvSpPr>
        <p:spPr/>
        <p:txBody>
          <a:bodyPr/>
          <a:lstStyle/>
          <a:p>
            <a:pPr algn="l"/>
            <a:r>
              <a:rPr lang="en-US" dirty="0" smtClean="0"/>
              <a:t>Caused by…</a:t>
            </a:r>
          </a:p>
        </p:txBody>
      </p:sp>
      <p:sp>
        <p:nvSpPr>
          <p:cNvPr id="3" name="Content Placeholder 2"/>
          <p:cNvSpPr>
            <a:spLocks noGrp="1"/>
          </p:cNvSpPr>
          <p:nvPr>
            <p:ph sz="half" idx="2"/>
          </p:nvPr>
        </p:nvSpPr>
        <p:spPr/>
        <p:txBody>
          <a:bodyPr>
            <a:normAutofit/>
          </a:bodyPr>
          <a:lstStyle/>
          <a:p>
            <a:r>
              <a:rPr lang="en-US" dirty="0" smtClean="0"/>
              <a:t>ATP depletion</a:t>
            </a:r>
            <a:endParaRPr lang="en-US" dirty="0"/>
          </a:p>
          <a:p>
            <a:r>
              <a:rPr lang="en-US" dirty="0" smtClean="0"/>
              <a:t>Neuronal </a:t>
            </a:r>
            <a:r>
              <a:rPr lang="en-US" dirty="0"/>
              <a:t>cell injury</a:t>
            </a:r>
          </a:p>
          <a:p>
            <a:r>
              <a:rPr lang="en-US" dirty="0" smtClean="0"/>
              <a:t>Positive </a:t>
            </a:r>
            <a:r>
              <a:rPr lang="en-US" dirty="0"/>
              <a:t>feedback</a:t>
            </a:r>
          </a:p>
          <a:p>
            <a:r>
              <a:rPr lang="en-US" dirty="0" smtClean="0"/>
              <a:t>Decreased </a:t>
            </a:r>
            <a:r>
              <a:rPr lang="en-US" dirty="0"/>
              <a:t>conversion</a:t>
            </a:r>
          </a:p>
          <a:p>
            <a:r>
              <a:rPr lang="en-US" dirty="0" smtClean="0"/>
              <a:t>Potentiated </a:t>
            </a:r>
            <a:r>
              <a:rPr lang="en-US" dirty="0"/>
              <a:t>by low interstitial magnesium</a:t>
            </a:r>
          </a:p>
          <a:p>
            <a:pPr marL="0" indent="0">
              <a:buNone/>
            </a:pPr>
            <a:endParaRPr lang="en-US" dirty="0"/>
          </a:p>
          <a:p>
            <a:pPr lvl="2"/>
            <a:endParaRPr lang="en-US" dirty="0"/>
          </a:p>
        </p:txBody>
      </p:sp>
      <p:sp>
        <p:nvSpPr>
          <p:cNvPr id="6" name="Text Placeholder 5"/>
          <p:cNvSpPr>
            <a:spLocks noGrp="1"/>
          </p:cNvSpPr>
          <p:nvPr>
            <p:ph type="body" sz="quarter" idx="3"/>
          </p:nvPr>
        </p:nvSpPr>
        <p:spPr/>
        <p:txBody>
          <a:bodyPr/>
          <a:lstStyle/>
          <a:p>
            <a:pPr algn="l"/>
            <a:r>
              <a:rPr lang="en-US" dirty="0" smtClean="0"/>
              <a:t>Leads to…</a:t>
            </a:r>
            <a:endParaRPr lang="en-US" dirty="0"/>
          </a:p>
        </p:txBody>
      </p:sp>
      <p:sp>
        <p:nvSpPr>
          <p:cNvPr id="4" name="Content Placeholder 3"/>
          <p:cNvSpPr>
            <a:spLocks noGrp="1"/>
          </p:cNvSpPr>
          <p:nvPr>
            <p:ph sz="quarter" idx="4"/>
          </p:nvPr>
        </p:nvSpPr>
        <p:spPr>
          <a:xfrm>
            <a:off x="4823460" y="2590799"/>
            <a:ext cx="3749040" cy="4132729"/>
          </a:xfrm>
        </p:spPr>
        <p:txBody>
          <a:bodyPr>
            <a:normAutofit/>
          </a:bodyPr>
          <a:lstStyle/>
          <a:p>
            <a:r>
              <a:rPr lang="en-US" dirty="0" smtClean="0"/>
              <a:t>Loss </a:t>
            </a:r>
            <a:r>
              <a:rPr lang="en-US" dirty="0"/>
              <a:t>of ionic gradients</a:t>
            </a:r>
          </a:p>
          <a:p>
            <a:r>
              <a:rPr lang="en-US" dirty="0" err="1" smtClean="0"/>
              <a:t>Excitotoxicity</a:t>
            </a:r>
            <a:endParaRPr lang="en-US" dirty="0"/>
          </a:p>
          <a:p>
            <a:r>
              <a:rPr lang="en-US" dirty="0" smtClean="0"/>
              <a:t>Cytotoxic edema</a:t>
            </a:r>
          </a:p>
          <a:p>
            <a:pPr lvl="1"/>
            <a:r>
              <a:rPr lang="en-US" dirty="0" smtClean="0"/>
              <a:t>Influx </a:t>
            </a:r>
            <a:r>
              <a:rPr lang="en-US" dirty="0"/>
              <a:t>of </a:t>
            </a:r>
            <a:r>
              <a:rPr lang="en-US" dirty="0" smtClean="0"/>
              <a:t>sodium and calcium </a:t>
            </a:r>
            <a:r>
              <a:rPr lang="en-US" dirty="0"/>
              <a:t>into neuronal </a:t>
            </a:r>
            <a:r>
              <a:rPr lang="en-US" dirty="0" smtClean="0"/>
              <a:t>cells</a:t>
            </a:r>
          </a:p>
          <a:p>
            <a:r>
              <a:rPr lang="en-US" dirty="0"/>
              <a:t>Generation of free radical oxygen species</a:t>
            </a:r>
          </a:p>
          <a:p>
            <a:pPr lvl="1"/>
            <a:endParaRPr lang="en-US" dirty="0" smtClean="0">
              <a:sym typeface="Wingdings"/>
            </a:endParaRPr>
          </a:p>
        </p:txBody>
      </p:sp>
    </p:spTree>
    <p:extLst>
      <p:ext uri="{BB962C8B-B14F-4D97-AF65-F5344CB8AC3E}">
        <p14:creationId xmlns:p14="http://schemas.microsoft.com/office/powerpoint/2010/main" val="4015291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Secondary injury</a:t>
            </a:r>
            <a:br>
              <a:rPr lang="en-US" dirty="0" smtClean="0"/>
            </a:br>
            <a:r>
              <a:rPr lang="en-US" sz="3200" dirty="0" smtClean="0"/>
              <a:t>Calcium influx</a:t>
            </a:r>
            <a:endParaRPr lang="en-US" sz="3200" dirty="0"/>
          </a:p>
        </p:txBody>
      </p:sp>
      <p:sp>
        <p:nvSpPr>
          <p:cNvPr id="4" name="Content Placeholder 3"/>
          <p:cNvSpPr>
            <a:spLocks noGrp="1"/>
          </p:cNvSpPr>
          <p:nvPr>
            <p:ph idx="1"/>
          </p:nvPr>
        </p:nvSpPr>
        <p:spPr/>
        <p:txBody>
          <a:bodyPr>
            <a:normAutofit fontScale="92500"/>
          </a:bodyPr>
          <a:lstStyle/>
          <a:p>
            <a:r>
              <a:rPr lang="en-US" dirty="0" smtClean="0"/>
              <a:t>Caused by glutamate accumulation and primary injury</a:t>
            </a:r>
          </a:p>
          <a:p>
            <a:r>
              <a:rPr lang="en-US" dirty="0" smtClean="0"/>
              <a:t>Leads to</a:t>
            </a:r>
          </a:p>
          <a:p>
            <a:pPr lvl="1"/>
            <a:r>
              <a:rPr lang="en-US" dirty="0" smtClean="0"/>
              <a:t>Cytotoxic </a:t>
            </a:r>
            <a:r>
              <a:rPr lang="en-US" dirty="0"/>
              <a:t>edema</a:t>
            </a:r>
          </a:p>
          <a:p>
            <a:pPr lvl="1"/>
            <a:r>
              <a:rPr lang="en-US" dirty="0" smtClean="0"/>
              <a:t>Neuronal </a:t>
            </a:r>
            <a:r>
              <a:rPr lang="en-US" dirty="0"/>
              <a:t>cell destruction through activation of proteases, lipases and endonucleases</a:t>
            </a:r>
          </a:p>
          <a:p>
            <a:pPr lvl="1"/>
            <a:r>
              <a:rPr lang="en-US" dirty="0" smtClean="0"/>
              <a:t>Reactive </a:t>
            </a:r>
            <a:r>
              <a:rPr lang="en-US" dirty="0"/>
              <a:t>oxygen species production through </a:t>
            </a:r>
            <a:r>
              <a:rPr lang="en-US" dirty="0" err="1"/>
              <a:t>calpain</a:t>
            </a:r>
            <a:r>
              <a:rPr lang="en-US" dirty="0"/>
              <a:t> activation</a:t>
            </a:r>
          </a:p>
          <a:p>
            <a:pPr lvl="1"/>
            <a:r>
              <a:rPr lang="en-US" dirty="0" smtClean="0"/>
              <a:t>Inflammatory </a:t>
            </a:r>
            <a:r>
              <a:rPr lang="en-US" dirty="0"/>
              <a:t>mediator release</a:t>
            </a:r>
          </a:p>
          <a:p>
            <a:pPr lvl="1"/>
            <a:r>
              <a:rPr lang="en-US" dirty="0" smtClean="0"/>
              <a:t>Mitochondrial </a:t>
            </a:r>
            <a:r>
              <a:rPr lang="en-US" dirty="0"/>
              <a:t>dysfunction and ATP depletion</a:t>
            </a:r>
          </a:p>
        </p:txBody>
      </p:sp>
    </p:spTree>
    <p:extLst>
      <p:ext uri="{BB962C8B-B14F-4D97-AF65-F5344CB8AC3E}">
        <p14:creationId xmlns:p14="http://schemas.microsoft.com/office/powerpoint/2010/main" val="39722067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Secondary injury</a:t>
            </a:r>
            <a:br>
              <a:rPr lang="en-US" dirty="0" smtClean="0"/>
            </a:br>
            <a:r>
              <a:rPr lang="en-US" sz="2800" dirty="0" smtClean="0"/>
              <a:t>Reactive oxygen species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Production favored by hypoperfusion and local tissue acidosis</a:t>
            </a:r>
          </a:p>
          <a:p>
            <a:r>
              <a:rPr lang="en-US" dirty="0" smtClean="0"/>
              <a:t>Hemorrhage provides iron favoring free radical production</a:t>
            </a:r>
          </a:p>
          <a:p>
            <a:r>
              <a:rPr lang="en-US" dirty="0" err="1" smtClean="0"/>
              <a:t>Catecholamines</a:t>
            </a:r>
            <a:r>
              <a:rPr lang="en-US" dirty="0" smtClean="0"/>
              <a:t> contribute to the production of free radicals by direct and indirect mechanisms</a:t>
            </a:r>
          </a:p>
          <a:p>
            <a:r>
              <a:rPr lang="en-US" dirty="0" smtClean="0"/>
              <a:t>ROS oxidize lipids, proteins, DNA </a:t>
            </a:r>
            <a:r>
              <a:rPr lang="en-US" dirty="0" smtClean="0">
                <a:sym typeface="Wingdings"/>
              </a:rPr>
              <a:t> further neuronal destruction</a:t>
            </a:r>
          </a:p>
          <a:p>
            <a:r>
              <a:rPr lang="en-US" dirty="0" smtClean="0">
                <a:sym typeface="Wingdings"/>
              </a:rPr>
              <a:t>Lipid rich brain is particularly susceptible to ROS damage</a:t>
            </a:r>
            <a:endParaRPr lang="en-US" dirty="0"/>
          </a:p>
        </p:txBody>
      </p:sp>
    </p:spTree>
    <p:extLst>
      <p:ext uri="{BB962C8B-B14F-4D97-AF65-F5344CB8AC3E}">
        <p14:creationId xmlns:p14="http://schemas.microsoft.com/office/powerpoint/2010/main" val="323226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Traumatic brain injury</a:t>
            </a:r>
            <a:endParaRPr lang="en-US" dirty="0"/>
          </a:p>
        </p:txBody>
      </p:sp>
      <p:sp>
        <p:nvSpPr>
          <p:cNvPr id="3" name="Content Placeholder 2"/>
          <p:cNvSpPr>
            <a:spLocks noGrp="1"/>
          </p:cNvSpPr>
          <p:nvPr>
            <p:ph idx="1"/>
          </p:nvPr>
        </p:nvSpPr>
        <p:spPr>
          <a:xfrm>
            <a:off x="571500" y="1905000"/>
            <a:ext cx="3865453" cy="4114800"/>
          </a:xfrm>
        </p:spPr>
        <p:txBody>
          <a:bodyPr/>
          <a:lstStyle/>
          <a:p>
            <a:r>
              <a:rPr lang="en-US" dirty="0" smtClean="0"/>
              <a:t>Pathophysiology</a:t>
            </a:r>
          </a:p>
          <a:p>
            <a:r>
              <a:rPr lang="en-US" dirty="0" smtClean="0"/>
              <a:t>Diagnosis</a:t>
            </a:r>
          </a:p>
          <a:p>
            <a:r>
              <a:rPr lang="en-US" dirty="0" smtClean="0"/>
              <a:t>Monitoring and Treatment</a:t>
            </a:r>
          </a:p>
          <a:p>
            <a:r>
              <a:rPr lang="en-US" dirty="0" smtClean="0"/>
              <a:t>Prognosis</a:t>
            </a:r>
            <a:endParaRPr lang="en-US" dirty="0"/>
          </a:p>
        </p:txBody>
      </p:sp>
    </p:spTree>
    <p:extLst>
      <p:ext uri="{BB962C8B-B14F-4D97-AF65-F5344CB8AC3E}">
        <p14:creationId xmlns:p14="http://schemas.microsoft.com/office/powerpoint/2010/main" val="293519709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Secondary injury</a:t>
            </a:r>
            <a:br>
              <a:rPr lang="en-US" dirty="0" smtClean="0"/>
            </a:br>
            <a:r>
              <a:rPr lang="en-US" sz="3200" dirty="0" smtClean="0"/>
              <a:t>Free radical production</a:t>
            </a:r>
            <a:endParaRPr lang="en-US" sz="3200" dirty="0"/>
          </a:p>
        </p:txBody>
      </p:sp>
      <p:sp>
        <p:nvSpPr>
          <p:cNvPr id="3" name="Content Placeholder 2"/>
          <p:cNvSpPr>
            <a:spLocks noGrp="1"/>
          </p:cNvSpPr>
          <p:nvPr>
            <p:ph idx="1"/>
          </p:nvPr>
        </p:nvSpPr>
        <p:spPr/>
        <p:txBody>
          <a:bodyPr>
            <a:normAutofit/>
          </a:bodyPr>
          <a:lstStyle/>
          <a:p>
            <a:r>
              <a:rPr lang="en-US" dirty="0" smtClean="0"/>
              <a:t>Secondary to: </a:t>
            </a:r>
          </a:p>
          <a:p>
            <a:pPr lvl="1"/>
            <a:r>
              <a:rPr lang="en-US" dirty="0" smtClean="0"/>
              <a:t>Glutamate </a:t>
            </a:r>
            <a:r>
              <a:rPr lang="en-US" dirty="0"/>
              <a:t>accumulation</a:t>
            </a:r>
          </a:p>
          <a:p>
            <a:pPr lvl="1"/>
            <a:r>
              <a:rPr lang="en-US" dirty="0"/>
              <a:t> Inflammatory mediator release</a:t>
            </a:r>
          </a:p>
          <a:p>
            <a:pPr lvl="1"/>
            <a:r>
              <a:rPr lang="en-US" dirty="0"/>
              <a:t> Increased cytosolic calcium concentrations</a:t>
            </a:r>
          </a:p>
          <a:p>
            <a:pPr lvl="1"/>
            <a:r>
              <a:rPr lang="en-US" dirty="0"/>
              <a:t> Ischemia-reperfusion injury</a:t>
            </a:r>
          </a:p>
          <a:p>
            <a:r>
              <a:rPr lang="en-US" dirty="0"/>
              <a:t> R</a:t>
            </a:r>
            <a:r>
              <a:rPr lang="en-US" dirty="0" smtClean="0"/>
              <a:t>esults in neuronal </a:t>
            </a:r>
            <a:r>
              <a:rPr lang="en-US" dirty="0"/>
              <a:t>cell destruction</a:t>
            </a:r>
          </a:p>
        </p:txBody>
      </p:sp>
    </p:spTree>
    <p:extLst>
      <p:ext uri="{BB962C8B-B14F-4D97-AF65-F5344CB8AC3E}">
        <p14:creationId xmlns:p14="http://schemas.microsoft.com/office/powerpoint/2010/main" val="3271230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Secondary Injury</a:t>
            </a:r>
            <a:endParaRPr lang="en-US" dirty="0"/>
          </a:p>
        </p:txBody>
      </p:sp>
      <p:sp>
        <p:nvSpPr>
          <p:cNvPr id="4" name="Text Placeholder 3"/>
          <p:cNvSpPr>
            <a:spLocks noGrp="1"/>
          </p:cNvSpPr>
          <p:nvPr>
            <p:ph type="body" idx="1"/>
          </p:nvPr>
        </p:nvSpPr>
        <p:spPr/>
        <p:txBody>
          <a:bodyPr/>
          <a:lstStyle/>
          <a:p>
            <a:r>
              <a:rPr lang="en-US" dirty="0"/>
              <a:t>Inflammatory mediator </a:t>
            </a:r>
            <a:r>
              <a:rPr lang="en-US" dirty="0" smtClean="0"/>
              <a:t>release</a:t>
            </a:r>
            <a:endParaRPr lang="en-US" dirty="0"/>
          </a:p>
        </p:txBody>
      </p:sp>
      <p:sp>
        <p:nvSpPr>
          <p:cNvPr id="3" name="Content Placeholder 2"/>
          <p:cNvSpPr>
            <a:spLocks noGrp="1"/>
          </p:cNvSpPr>
          <p:nvPr>
            <p:ph sz="half" idx="2"/>
          </p:nvPr>
        </p:nvSpPr>
        <p:spPr/>
        <p:txBody>
          <a:bodyPr>
            <a:normAutofit/>
          </a:bodyPr>
          <a:lstStyle/>
          <a:p>
            <a:r>
              <a:rPr lang="en-US" dirty="0"/>
              <a:t>S</a:t>
            </a:r>
            <a:r>
              <a:rPr lang="en-US" dirty="0" smtClean="0"/>
              <a:t>econdary to Primary </a:t>
            </a:r>
            <a:r>
              <a:rPr lang="en-US" dirty="0"/>
              <a:t>injury</a:t>
            </a:r>
          </a:p>
          <a:p>
            <a:r>
              <a:rPr lang="en-US" dirty="0" smtClean="0"/>
              <a:t>Neuronal </a:t>
            </a:r>
            <a:r>
              <a:rPr lang="en-US" dirty="0"/>
              <a:t>cell destruction with secondary injury</a:t>
            </a:r>
          </a:p>
          <a:p>
            <a:r>
              <a:rPr lang="en-US" dirty="0"/>
              <a:t> Results in:</a:t>
            </a:r>
          </a:p>
          <a:p>
            <a:pPr lvl="1"/>
            <a:r>
              <a:rPr lang="en-US" dirty="0" smtClean="0"/>
              <a:t>Activation </a:t>
            </a:r>
            <a:r>
              <a:rPr lang="en-US" dirty="0"/>
              <a:t>of nitric oxide </a:t>
            </a:r>
            <a:endParaRPr lang="en-US" dirty="0" smtClean="0"/>
          </a:p>
          <a:p>
            <a:pPr lvl="1"/>
            <a:r>
              <a:rPr lang="en-US" dirty="0" smtClean="0"/>
              <a:t>Inflammatory </a:t>
            </a:r>
            <a:r>
              <a:rPr lang="en-US" dirty="0"/>
              <a:t>cell influx</a:t>
            </a:r>
          </a:p>
          <a:p>
            <a:pPr lvl="1"/>
            <a:r>
              <a:rPr lang="en-US" dirty="0" smtClean="0"/>
              <a:t>Coagulation </a:t>
            </a:r>
            <a:r>
              <a:rPr lang="en-US" dirty="0"/>
              <a:t>cascade activation and thrombosis</a:t>
            </a:r>
          </a:p>
        </p:txBody>
      </p:sp>
      <p:sp>
        <p:nvSpPr>
          <p:cNvPr id="5" name="Text Placeholder 4"/>
          <p:cNvSpPr>
            <a:spLocks noGrp="1"/>
          </p:cNvSpPr>
          <p:nvPr>
            <p:ph type="body" sz="quarter" idx="3"/>
          </p:nvPr>
        </p:nvSpPr>
        <p:spPr/>
        <p:txBody>
          <a:bodyPr/>
          <a:lstStyle/>
          <a:p>
            <a:r>
              <a:rPr lang="en-US" dirty="0"/>
              <a:t>Loss of </a:t>
            </a:r>
            <a:r>
              <a:rPr lang="en-US" dirty="0" err="1"/>
              <a:t>autoregulation</a:t>
            </a:r>
            <a:endParaRPr lang="en-US" dirty="0"/>
          </a:p>
        </p:txBody>
      </p:sp>
      <p:sp>
        <p:nvSpPr>
          <p:cNvPr id="6" name="Content Placeholder 5"/>
          <p:cNvSpPr>
            <a:spLocks noGrp="1"/>
          </p:cNvSpPr>
          <p:nvPr>
            <p:ph sz="quarter" idx="4"/>
          </p:nvPr>
        </p:nvSpPr>
        <p:spPr/>
        <p:txBody>
          <a:bodyPr/>
          <a:lstStyle/>
          <a:p>
            <a:r>
              <a:rPr lang="en-US" dirty="0"/>
              <a:t>Occurs secondary to primary injury</a:t>
            </a:r>
          </a:p>
          <a:p>
            <a:r>
              <a:rPr lang="en-US" dirty="0"/>
              <a:t> Results in Ischemia</a:t>
            </a:r>
          </a:p>
          <a:p>
            <a:endParaRPr lang="en-US" dirty="0"/>
          </a:p>
        </p:txBody>
      </p:sp>
    </p:spTree>
    <p:extLst>
      <p:ext uri="{BB962C8B-B14F-4D97-AF65-F5344CB8AC3E}">
        <p14:creationId xmlns:p14="http://schemas.microsoft.com/office/powerpoint/2010/main" val="3069683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Secondary injury</a:t>
            </a:r>
            <a:br>
              <a:rPr lang="en-US" dirty="0" smtClean="0"/>
            </a:br>
            <a:r>
              <a:rPr lang="en-US" sz="2400" dirty="0" smtClean="0"/>
              <a:t>Intracranial insults</a:t>
            </a:r>
            <a:endParaRPr lang="en-US" sz="4800" dirty="0"/>
          </a:p>
        </p:txBody>
      </p:sp>
      <p:sp>
        <p:nvSpPr>
          <p:cNvPr id="3" name="Content Placeholder 2"/>
          <p:cNvSpPr>
            <a:spLocks noGrp="1"/>
          </p:cNvSpPr>
          <p:nvPr>
            <p:ph idx="1"/>
          </p:nvPr>
        </p:nvSpPr>
        <p:spPr/>
        <p:txBody>
          <a:bodyPr numCol="1">
            <a:normAutofit lnSpcReduction="10000"/>
          </a:bodyPr>
          <a:lstStyle/>
          <a:p>
            <a:r>
              <a:rPr lang="en-US" dirty="0" smtClean="0">
                <a:sym typeface="Wingdings"/>
              </a:rPr>
              <a:t>Increased ICP</a:t>
            </a:r>
          </a:p>
          <a:p>
            <a:r>
              <a:rPr lang="en-US" dirty="0" smtClean="0">
                <a:sym typeface="Wingdings"/>
              </a:rPr>
              <a:t>BBB compromise</a:t>
            </a:r>
          </a:p>
          <a:p>
            <a:r>
              <a:rPr lang="en-US" dirty="0" smtClean="0">
                <a:sym typeface="Wingdings"/>
              </a:rPr>
              <a:t>Mass lesions</a:t>
            </a:r>
          </a:p>
          <a:p>
            <a:r>
              <a:rPr lang="en-US" dirty="0" smtClean="0">
                <a:sym typeface="Wingdings"/>
              </a:rPr>
              <a:t>Cerebral edema</a:t>
            </a:r>
          </a:p>
          <a:p>
            <a:r>
              <a:rPr lang="en-US" dirty="0" smtClean="0">
                <a:sym typeface="Wingdings"/>
              </a:rPr>
              <a:t>Infection</a:t>
            </a:r>
          </a:p>
          <a:p>
            <a:r>
              <a:rPr lang="en-US" dirty="0" smtClean="0">
                <a:sym typeface="Wingdings"/>
              </a:rPr>
              <a:t>Vasospasm</a:t>
            </a:r>
          </a:p>
          <a:p>
            <a:r>
              <a:rPr lang="en-US" dirty="0" smtClean="0">
                <a:sym typeface="Wingdings"/>
              </a:rPr>
              <a:t>Seizures</a:t>
            </a:r>
          </a:p>
        </p:txBody>
      </p:sp>
      <p:pic>
        <p:nvPicPr>
          <p:cNvPr id="6" name="Picture 5"/>
          <p:cNvPicPr>
            <a:picLocks noChangeAspect="1"/>
          </p:cNvPicPr>
          <p:nvPr/>
        </p:nvPicPr>
        <p:blipFill>
          <a:blip r:embed="rId2"/>
          <a:stretch>
            <a:fillRect/>
          </a:stretch>
        </p:blipFill>
        <p:spPr>
          <a:xfrm rot="509088">
            <a:off x="4751255" y="2017316"/>
            <a:ext cx="3838427" cy="3739776"/>
          </a:xfrm>
          <a:prstGeom prst="rect">
            <a:avLst/>
          </a:prstGeom>
        </p:spPr>
      </p:pic>
    </p:spTree>
    <p:extLst>
      <p:ext uri="{BB962C8B-B14F-4D97-AF65-F5344CB8AC3E}">
        <p14:creationId xmlns:p14="http://schemas.microsoft.com/office/powerpoint/2010/main" val="226907622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Secondary injury</a:t>
            </a:r>
            <a:br>
              <a:rPr lang="en-US" dirty="0" smtClean="0"/>
            </a:br>
            <a:r>
              <a:rPr lang="en-US" sz="3200" dirty="0" smtClean="0"/>
              <a:t>Systemic insults</a:t>
            </a:r>
            <a:endParaRPr lang="en-US" dirty="0"/>
          </a:p>
        </p:txBody>
      </p:sp>
      <p:sp>
        <p:nvSpPr>
          <p:cNvPr id="6" name="Content Placeholder 5"/>
          <p:cNvSpPr>
            <a:spLocks noGrp="1"/>
          </p:cNvSpPr>
          <p:nvPr>
            <p:ph idx="1"/>
          </p:nvPr>
        </p:nvSpPr>
        <p:spPr/>
        <p:txBody>
          <a:bodyPr>
            <a:normAutofit fontScale="85000" lnSpcReduction="20000"/>
          </a:bodyPr>
          <a:lstStyle/>
          <a:p>
            <a:r>
              <a:rPr lang="en-US" dirty="0" smtClean="0">
                <a:sym typeface="Wingdings"/>
              </a:rPr>
              <a:t>Hypotension</a:t>
            </a:r>
            <a:endParaRPr lang="en-US" dirty="0">
              <a:sym typeface="Wingdings"/>
            </a:endParaRPr>
          </a:p>
          <a:p>
            <a:r>
              <a:rPr lang="en-US" dirty="0">
                <a:sym typeface="Wingdings"/>
              </a:rPr>
              <a:t>Hypoxemia</a:t>
            </a:r>
          </a:p>
          <a:p>
            <a:r>
              <a:rPr lang="en-US" dirty="0">
                <a:sym typeface="Wingdings"/>
              </a:rPr>
              <a:t>Systemic inflammation</a:t>
            </a:r>
          </a:p>
          <a:p>
            <a:r>
              <a:rPr lang="en-US" dirty="0">
                <a:sym typeface="Wingdings"/>
              </a:rPr>
              <a:t>Hyper/hypoglycemia</a:t>
            </a:r>
          </a:p>
          <a:p>
            <a:r>
              <a:rPr lang="en-US" dirty="0">
                <a:sym typeface="Wingdings"/>
              </a:rPr>
              <a:t>Hyper/</a:t>
            </a:r>
            <a:r>
              <a:rPr lang="en-US" dirty="0" err="1">
                <a:sym typeface="Wingdings"/>
              </a:rPr>
              <a:t>hypocanpia</a:t>
            </a:r>
            <a:endParaRPr lang="en-US" dirty="0">
              <a:sym typeface="Wingdings"/>
            </a:endParaRPr>
          </a:p>
          <a:p>
            <a:r>
              <a:rPr lang="en-US" dirty="0">
                <a:sym typeface="Wingdings"/>
              </a:rPr>
              <a:t>Hyperthermia</a:t>
            </a:r>
          </a:p>
          <a:p>
            <a:r>
              <a:rPr lang="en-US" dirty="0">
                <a:sym typeface="Wingdings"/>
              </a:rPr>
              <a:t>Electrolyte disturbances</a:t>
            </a:r>
          </a:p>
          <a:p>
            <a:r>
              <a:rPr lang="en-US" dirty="0">
                <a:sym typeface="Wingdings"/>
              </a:rPr>
              <a:t>Acid-base disturbances</a:t>
            </a:r>
          </a:p>
          <a:p>
            <a:endParaRPr lang="en-US" dirty="0"/>
          </a:p>
        </p:txBody>
      </p:sp>
      <p:pic>
        <p:nvPicPr>
          <p:cNvPr id="7" name="Picture 6"/>
          <p:cNvPicPr>
            <a:picLocks noChangeAspect="1"/>
          </p:cNvPicPr>
          <p:nvPr/>
        </p:nvPicPr>
        <p:blipFill>
          <a:blip r:embed="rId2"/>
          <a:stretch>
            <a:fillRect/>
          </a:stretch>
        </p:blipFill>
        <p:spPr>
          <a:xfrm rot="666864">
            <a:off x="5125479" y="2091764"/>
            <a:ext cx="3397405" cy="3391647"/>
          </a:xfrm>
          <a:prstGeom prst="rect">
            <a:avLst/>
          </a:prstGeom>
        </p:spPr>
      </p:pic>
    </p:spTree>
    <p:extLst>
      <p:ext uri="{BB962C8B-B14F-4D97-AF65-F5344CB8AC3E}">
        <p14:creationId xmlns:p14="http://schemas.microsoft.com/office/powerpoint/2010/main" val="2116215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Secondary injury</a:t>
            </a:r>
            <a:endParaRPr lang="en-US" dirty="0"/>
          </a:p>
        </p:txBody>
      </p:sp>
      <p:sp>
        <p:nvSpPr>
          <p:cNvPr id="3" name="Content Placeholder 2"/>
          <p:cNvSpPr>
            <a:spLocks noGrp="1"/>
          </p:cNvSpPr>
          <p:nvPr>
            <p:ph idx="1"/>
          </p:nvPr>
        </p:nvSpPr>
        <p:spPr/>
        <p:txBody>
          <a:bodyPr/>
          <a:lstStyle/>
          <a:p>
            <a:r>
              <a:rPr lang="en-US" dirty="0" smtClean="0"/>
              <a:t>Potentiated by compromise of perfusion</a:t>
            </a:r>
          </a:p>
          <a:p>
            <a:endParaRPr lang="en-US" dirty="0" smtClean="0"/>
          </a:p>
          <a:p>
            <a:r>
              <a:rPr lang="en-US" dirty="0" smtClean="0"/>
              <a:t>Cerebral perfusion pressure</a:t>
            </a:r>
          </a:p>
          <a:p>
            <a:r>
              <a:rPr lang="en-US" dirty="0" smtClean="0"/>
              <a:t>Monroe Kellie Doctrine</a:t>
            </a:r>
          </a:p>
          <a:p>
            <a:r>
              <a:rPr lang="en-US" dirty="0" err="1" smtClean="0"/>
              <a:t>Cushings</a:t>
            </a:r>
            <a:r>
              <a:rPr lang="en-US" dirty="0" smtClean="0"/>
              <a:t> Reflex</a:t>
            </a:r>
            <a:endParaRPr lang="en-US" dirty="0"/>
          </a:p>
        </p:txBody>
      </p:sp>
      <p:pic>
        <p:nvPicPr>
          <p:cNvPr id="4" name="Picture 3"/>
          <p:cNvPicPr>
            <a:picLocks noChangeAspect="1"/>
          </p:cNvPicPr>
          <p:nvPr/>
        </p:nvPicPr>
        <p:blipFill>
          <a:blip r:embed="rId2"/>
          <a:stretch>
            <a:fillRect/>
          </a:stretch>
        </p:blipFill>
        <p:spPr>
          <a:xfrm rot="941290">
            <a:off x="5360956" y="2863475"/>
            <a:ext cx="3462617" cy="2847041"/>
          </a:xfrm>
          <a:prstGeom prst="rect">
            <a:avLst/>
          </a:prstGeom>
        </p:spPr>
      </p:pic>
    </p:spTree>
    <p:extLst>
      <p:ext uri="{BB962C8B-B14F-4D97-AF65-F5344CB8AC3E}">
        <p14:creationId xmlns:p14="http://schemas.microsoft.com/office/powerpoint/2010/main" val="3058399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CPP = MAP – </a:t>
            </a:r>
            <a:r>
              <a:rPr lang="en-US" dirty="0" smtClean="0"/>
              <a:t>ICP</a:t>
            </a:r>
            <a:endParaRPr lang="en-US" dirty="0"/>
          </a:p>
        </p:txBody>
      </p:sp>
      <p:sp>
        <p:nvSpPr>
          <p:cNvPr id="3" name="Content Placeholder 2"/>
          <p:cNvSpPr>
            <a:spLocks noGrp="1"/>
          </p:cNvSpPr>
          <p:nvPr>
            <p:ph idx="1"/>
          </p:nvPr>
        </p:nvSpPr>
        <p:spPr>
          <a:xfrm>
            <a:off x="571499" y="1905000"/>
            <a:ext cx="4613089" cy="4114800"/>
          </a:xfrm>
        </p:spPr>
        <p:txBody>
          <a:bodyPr/>
          <a:lstStyle/>
          <a:p>
            <a:r>
              <a:rPr lang="en-US" dirty="0" smtClean="0"/>
              <a:t>Compromised CPP</a:t>
            </a:r>
          </a:p>
          <a:p>
            <a:pPr lvl="1"/>
            <a:r>
              <a:rPr lang="en-US" dirty="0" smtClean="0"/>
              <a:t>Primary and secondary injuries</a:t>
            </a:r>
          </a:p>
          <a:p>
            <a:pPr lvl="1"/>
            <a:r>
              <a:rPr lang="en-US" dirty="0" smtClean="0"/>
              <a:t>Systemic effects of trauma</a:t>
            </a:r>
          </a:p>
          <a:p>
            <a:pPr lvl="1"/>
            <a:endParaRPr lang="en-US" dirty="0"/>
          </a:p>
          <a:p>
            <a:r>
              <a:rPr lang="en-US" dirty="0" smtClean="0"/>
              <a:t>Normal ICP: 5-12 mmHg</a:t>
            </a:r>
          </a:p>
          <a:p>
            <a:endParaRPr lang="en-US" dirty="0" smtClean="0"/>
          </a:p>
        </p:txBody>
      </p:sp>
      <p:pic>
        <p:nvPicPr>
          <p:cNvPr id="4" name="Picture 3"/>
          <p:cNvPicPr>
            <a:picLocks noChangeAspect="1"/>
          </p:cNvPicPr>
          <p:nvPr/>
        </p:nvPicPr>
        <p:blipFill>
          <a:blip r:embed="rId2"/>
          <a:stretch>
            <a:fillRect/>
          </a:stretch>
        </p:blipFill>
        <p:spPr>
          <a:xfrm rot="491944">
            <a:off x="5076264" y="2164871"/>
            <a:ext cx="3925794" cy="3925794"/>
          </a:xfrm>
          <a:prstGeom prst="rect">
            <a:avLst/>
          </a:prstGeom>
        </p:spPr>
      </p:pic>
    </p:spTree>
    <p:extLst>
      <p:ext uri="{BB962C8B-B14F-4D97-AF65-F5344CB8AC3E}">
        <p14:creationId xmlns:p14="http://schemas.microsoft.com/office/powerpoint/2010/main" val="3487693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Cerebral blood flow</a:t>
            </a:r>
            <a:endParaRPr lang="en-US" dirty="0"/>
          </a:p>
        </p:txBody>
      </p:sp>
      <p:sp>
        <p:nvSpPr>
          <p:cNvPr id="3" name="Content Placeholder 2"/>
          <p:cNvSpPr>
            <a:spLocks noGrp="1"/>
          </p:cNvSpPr>
          <p:nvPr>
            <p:ph idx="1"/>
          </p:nvPr>
        </p:nvSpPr>
        <p:spPr/>
        <p:txBody>
          <a:bodyPr/>
          <a:lstStyle/>
          <a:p>
            <a:r>
              <a:rPr lang="en-US" dirty="0"/>
              <a:t>Cerebral blood flow (CBF)</a:t>
            </a:r>
          </a:p>
          <a:p>
            <a:pPr lvl="1"/>
            <a:r>
              <a:rPr lang="en-US" dirty="0" smtClean="0"/>
              <a:t>CBF = CPP/CVR</a:t>
            </a:r>
          </a:p>
          <a:p>
            <a:pPr lvl="1"/>
            <a:r>
              <a:rPr lang="en-US" dirty="0" smtClean="0"/>
              <a:t>       = (MAP – ICP) / CVR</a:t>
            </a:r>
          </a:p>
          <a:p>
            <a:pPr lvl="1"/>
            <a:r>
              <a:rPr lang="en-US" dirty="0" smtClean="0"/>
              <a:t>MAP </a:t>
            </a:r>
            <a:r>
              <a:rPr lang="en-US" dirty="0"/>
              <a:t>range 50-150 mm</a:t>
            </a:r>
          </a:p>
        </p:txBody>
      </p:sp>
      <p:pic>
        <p:nvPicPr>
          <p:cNvPr id="4" name="Picture 3"/>
          <p:cNvPicPr>
            <a:picLocks noChangeAspect="1"/>
          </p:cNvPicPr>
          <p:nvPr/>
        </p:nvPicPr>
        <p:blipFill>
          <a:blip r:embed="rId2"/>
          <a:stretch>
            <a:fillRect/>
          </a:stretch>
        </p:blipFill>
        <p:spPr>
          <a:xfrm>
            <a:off x="4859770" y="3596017"/>
            <a:ext cx="4080896" cy="3037379"/>
          </a:xfrm>
          <a:prstGeom prst="rect">
            <a:avLst/>
          </a:prstGeom>
        </p:spPr>
      </p:pic>
    </p:spTree>
    <p:extLst>
      <p:ext uri="{BB962C8B-B14F-4D97-AF65-F5344CB8AC3E}">
        <p14:creationId xmlns:p14="http://schemas.microsoft.com/office/powerpoint/2010/main" val="138288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54416" y="1818816"/>
            <a:ext cx="8266532" cy="4208076"/>
          </a:xfrm>
          <a:prstGeom prst="rect">
            <a:avLst/>
          </a:prstGeom>
        </p:spPr>
      </p:pic>
      <p:sp>
        <p:nvSpPr>
          <p:cNvPr id="3" name="Title 2"/>
          <p:cNvSpPr>
            <a:spLocks noGrp="1"/>
          </p:cNvSpPr>
          <p:nvPr>
            <p:ph type="title"/>
          </p:nvPr>
        </p:nvSpPr>
        <p:spPr/>
        <p:txBody>
          <a:bodyPr/>
          <a:lstStyle/>
          <a:p>
            <a:r>
              <a:rPr lang="en-US" dirty="0" smtClean="0"/>
              <a:t>Monroe-Kellie Doctrine</a:t>
            </a:r>
            <a:endParaRPr lang="en-US" dirty="0"/>
          </a:p>
        </p:txBody>
      </p:sp>
    </p:spTree>
    <p:extLst>
      <p:ext uri="{BB962C8B-B14F-4D97-AF65-F5344CB8AC3E}">
        <p14:creationId xmlns:p14="http://schemas.microsoft.com/office/powerpoint/2010/main" val="18813862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Cushing’s reflex</a:t>
            </a:r>
            <a:endParaRPr lang="en-US" dirty="0"/>
          </a:p>
        </p:txBody>
      </p:sp>
      <p:sp>
        <p:nvSpPr>
          <p:cNvPr id="3" name="Content Placeholder 2"/>
          <p:cNvSpPr>
            <a:spLocks noGrp="1"/>
          </p:cNvSpPr>
          <p:nvPr>
            <p:ph sz="half" idx="1"/>
          </p:nvPr>
        </p:nvSpPr>
        <p:spPr/>
        <p:txBody>
          <a:bodyPr/>
          <a:lstStyle/>
          <a:p>
            <a:r>
              <a:rPr lang="en-US" dirty="0" smtClean="0"/>
              <a:t>Central nervous system ischemic response</a:t>
            </a:r>
          </a:p>
          <a:p>
            <a:r>
              <a:rPr lang="en-US" dirty="0" smtClean="0"/>
              <a:t>Rise in MAP</a:t>
            </a:r>
          </a:p>
          <a:p>
            <a:r>
              <a:rPr lang="en-US" dirty="0" smtClean="0"/>
              <a:t>Reflex decrease in HR</a:t>
            </a:r>
          </a:p>
          <a:p>
            <a:r>
              <a:rPr lang="en-US" dirty="0" smtClean="0"/>
              <a:t>Sign of potentially life-threatening increase in ICP</a:t>
            </a:r>
            <a:endParaRPr lang="en-US" dirty="0"/>
          </a:p>
        </p:txBody>
      </p:sp>
      <p:pic>
        <p:nvPicPr>
          <p:cNvPr id="5" name="Content Placeholder 4"/>
          <p:cNvPicPr>
            <a:picLocks noGrp="1" noChangeAspect="1"/>
          </p:cNvPicPr>
          <p:nvPr>
            <p:ph sz="half" idx="2"/>
          </p:nvPr>
        </p:nvPicPr>
        <p:blipFill>
          <a:blip r:embed="rId2"/>
          <a:srcRect t="-16618" b="-16618"/>
          <a:stretch>
            <a:fillRect/>
          </a:stretch>
        </p:blipFill>
        <p:spPr>
          <a:xfrm>
            <a:off x="4659106" y="1498298"/>
            <a:ext cx="4081481" cy="4465848"/>
          </a:xfrm>
        </p:spPr>
      </p:pic>
    </p:spTree>
    <p:extLst>
      <p:ext uri="{BB962C8B-B14F-4D97-AF65-F5344CB8AC3E}">
        <p14:creationId xmlns:p14="http://schemas.microsoft.com/office/powerpoint/2010/main" val="1975612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Herniation</a:t>
            </a:r>
            <a:br>
              <a:rPr lang="en-US" dirty="0" smtClean="0"/>
            </a:br>
            <a:r>
              <a:rPr lang="en-US" sz="3200" dirty="0" smtClean="0"/>
              <a:t>4 types</a:t>
            </a:r>
            <a:endParaRPr lang="en-US" dirty="0"/>
          </a:p>
        </p:txBody>
      </p:sp>
      <p:sp>
        <p:nvSpPr>
          <p:cNvPr id="3" name="Content Placeholder 2"/>
          <p:cNvSpPr>
            <a:spLocks noGrp="1"/>
          </p:cNvSpPr>
          <p:nvPr>
            <p:ph sz="half" idx="1"/>
          </p:nvPr>
        </p:nvSpPr>
        <p:spPr>
          <a:xfrm>
            <a:off x="571499" y="1936750"/>
            <a:ext cx="3985559" cy="4622425"/>
          </a:xfrm>
        </p:spPr>
        <p:txBody>
          <a:bodyPr>
            <a:normAutofit fontScale="92500" lnSpcReduction="20000"/>
          </a:bodyPr>
          <a:lstStyle/>
          <a:p>
            <a:r>
              <a:rPr lang="en-US" dirty="0" err="1" smtClean="0"/>
              <a:t>Falcine</a:t>
            </a:r>
            <a:endParaRPr lang="en-US" dirty="0" smtClean="0"/>
          </a:p>
          <a:p>
            <a:pPr lvl="1"/>
            <a:r>
              <a:rPr lang="en-US" dirty="0" smtClean="0"/>
              <a:t>One cerebral hemisphere to the </a:t>
            </a:r>
            <a:r>
              <a:rPr lang="en-US" dirty="0" err="1" smtClean="0"/>
              <a:t>falx</a:t>
            </a:r>
            <a:r>
              <a:rPr lang="en-US" dirty="0" smtClean="0"/>
              <a:t> </a:t>
            </a:r>
            <a:r>
              <a:rPr lang="en-US" dirty="0" err="1" smtClean="0"/>
              <a:t>cerebri</a:t>
            </a:r>
            <a:endParaRPr lang="en-US" dirty="0" smtClean="0"/>
          </a:p>
          <a:p>
            <a:r>
              <a:rPr lang="en-US" dirty="0" err="1" smtClean="0"/>
              <a:t>Transtentorial</a:t>
            </a:r>
            <a:endParaRPr lang="en-US" dirty="0" smtClean="0"/>
          </a:p>
          <a:p>
            <a:pPr lvl="1"/>
            <a:r>
              <a:rPr lang="en-US" dirty="0" err="1" smtClean="0"/>
              <a:t>Parahippocampal</a:t>
            </a:r>
            <a:r>
              <a:rPr lang="en-US" dirty="0" smtClean="0"/>
              <a:t> </a:t>
            </a:r>
            <a:r>
              <a:rPr lang="en-US" dirty="0" err="1" smtClean="0"/>
              <a:t>gyrus</a:t>
            </a:r>
            <a:r>
              <a:rPr lang="en-US" dirty="0" smtClean="0"/>
              <a:t> below the tentorium </a:t>
            </a:r>
            <a:r>
              <a:rPr lang="en-US" dirty="0" err="1" smtClean="0"/>
              <a:t>cerebelli</a:t>
            </a:r>
            <a:endParaRPr lang="en-US" dirty="0" smtClean="0"/>
          </a:p>
          <a:p>
            <a:pPr lvl="1"/>
            <a:r>
              <a:rPr lang="en-US" dirty="0" smtClean="0"/>
              <a:t>Compression of the midbrain </a:t>
            </a:r>
            <a:r>
              <a:rPr lang="en-US" dirty="0" smtClean="0">
                <a:sym typeface="Wingdings"/>
              </a:rPr>
              <a:t></a:t>
            </a:r>
            <a:r>
              <a:rPr lang="en-US" dirty="0" err="1" smtClean="0">
                <a:sym typeface="Wingdings"/>
              </a:rPr>
              <a:t>mydriatic</a:t>
            </a:r>
            <a:r>
              <a:rPr lang="en-US" dirty="0">
                <a:sym typeface="Wingdings"/>
              </a:rPr>
              <a:t> </a:t>
            </a:r>
            <a:r>
              <a:rPr lang="en-US" dirty="0" smtClean="0">
                <a:sym typeface="Wingdings"/>
              </a:rPr>
              <a:t>unresponsive pupils, loss of consciousness</a:t>
            </a:r>
            <a:endParaRPr lang="en-US" dirty="0" smtClean="0"/>
          </a:p>
          <a:p>
            <a:r>
              <a:rPr lang="en-US" dirty="0" err="1" smtClean="0"/>
              <a:t>Foramenal</a:t>
            </a:r>
            <a:endParaRPr lang="en-US" dirty="0" smtClean="0"/>
          </a:p>
          <a:p>
            <a:pPr lvl="1"/>
            <a:r>
              <a:rPr lang="en-US" dirty="0" smtClean="0"/>
              <a:t>Out the foramen magnum</a:t>
            </a:r>
          </a:p>
          <a:p>
            <a:r>
              <a:rPr lang="en-US" dirty="0" err="1" smtClean="0"/>
              <a:t>Calvarial</a:t>
            </a:r>
            <a:r>
              <a:rPr lang="en-US" dirty="0" smtClean="0"/>
              <a:t> </a:t>
            </a:r>
          </a:p>
          <a:p>
            <a:pPr lvl="1"/>
            <a:r>
              <a:rPr lang="en-US" dirty="0" smtClean="0"/>
              <a:t>Out a defect in the skull</a:t>
            </a:r>
            <a:endParaRPr lang="en-US" dirty="0"/>
          </a:p>
        </p:txBody>
      </p:sp>
      <p:pic>
        <p:nvPicPr>
          <p:cNvPr id="5" name="Content Placeholder 4"/>
          <p:cNvPicPr>
            <a:picLocks noGrp="1" noChangeAspect="1"/>
          </p:cNvPicPr>
          <p:nvPr>
            <p:ph sz="half" idx="2"/>
          </p:nvPr>
        </p:nvPicPr>
        <p:blipFill rotWithShape="1">
          <a:blip r:embed="rId3"/>
          <a:srcRect l="3095" t="-23149" r="2527" b="-23149"/>
          <a:stretch/>
        </p:blipFill>
        <p:spPr>
          <a:xfrm rot="527497">
            <a:off x="4607441" y="1167095"/>
            <a:ext cx="4630438" cy="5368584"/>
          </a:xfrm>
        </p:spPr>
      </p:pic>
    </p:spTree>
    <p:extLst>
      <p:ext uri="{BB962C8B-B14F-4D97-AF65-F5344CB8AC3E}">
        <p14:creationId xmlns:p14="http://schemas.microsoft.com/office/powerpoint/2010/main" val="1770876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Pathophysiology</a:t>
            </a:r>
            <a:endParaRPr lang="en-US" dirty="0"/>
          </a:p>
        </p:txBody>
      </p:sp>
      <p:sp>
        <p:nvSpPr>
          <p:cNvPr id="6" name="Content Placeholder 5"/>
          <p:cNvSpPr>
            <a:spLocks noGrp="1"/>
          </p:cNvSpPr>
          <p:nvPr>
            <p:ph sz="half" idx="1"/>
          </p:nvPr>
        </p:nvSpPr>
        <p:spPr/>
        <p:txBody>
          <a:bodyPr/>
          <a:lstStyle/>
          <a:p>
            <a:r>
              <a:rPr lang="en-US" dirty="0" smtClean="0"/>
              <a:t>Brain – 15-20% of total cardiac output</a:t>
            </a:r>
          </a:p>
          <a:p>
            <a:r>
              <a:rPr lang="en-US" dirty="0" smtClean="0"/>
              <a:t>Cerebral blood flow affected by</a:t>
            </a:r>
          </a:p>
          <a:p>
            <a:pPr lvl="1"/>
            <a:r>
              <a:rPr lang="en-US" dirty="0" smtClean="0"/>
              <a:t>Systemic arterial blood pressure</a:t>
            </a:r>
          </a:p>
          <a:p>
            <a:pPr lvl="1"/>
            <a:r>
              <a:rPr lang="en-US" dirty="0" smtClean="0"/>
              <a:t>Cerebral metabolic rate</a:t>
            </a:r>
          </a:p>
          <a:p>
            <a:pPr lvl="1"/>
            <a:r>
              <a:rPr lang="en-US" dirty="0" smtClean="0"/>
              <a:t>Blood oxygenation levels </a:t>
            </a:r>
          </a:p>
          <a:p>
            <a:pPr lvl="1"/>
            <a:r>
              <a:rPr lang="en-US" dirty="0" smtClean="0"/>
              <a:t>Carbon dioxide levels</a:t>
            </a:r>
            <a:endParaRPr lang="en-US" dirty="0"/>
          </a:p>
        </p:txBody>
      </p:sp>
      <p:pic>
        <p:nvPicPr>
          <p:cNvPr id="8" name="Content Placeholder 7"/>
          <p:cNvPicPr>
            <a:picLocks noGrp="1" noChangeAspect="1"/>
          </p:cNvPicPr>
          <p:nvPr>
            <p:ph sz="half" idx="2"/>
          </p:nvPr>
        </p:nvPicPr>
        <p:blipFill>
          <a:blip r:embed="rId2"/>
          <a:srcRect t="-21414" b="-21414"/>
          <a:stretch>
            <a:fillRect/>
          </a:stretch>
        </p:blipFill>
        <p:spPr>
          <a:xfrm>
            <a:off x="4823460" y="1540306"/>
            <a:ext cx="4111364" cy="4498545"/>
          </a:xfrm>
        </p:spPr>
      </p:pic>
    </p:spTree>
    <p:extLst>
      <p:ext uri="{BB962C8B-B14F-4D97-AF65-F5344CB8AC3E}">
        <p14:creationId xmlns:p14="http://schemas.microsoft.com/office/powerpoint/2010/main" val="27660519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Neurologic assessment</a:t>
            </a:r>
            <a:endParaRPr lang="en-US" dirty="0"/>
          </a:p>
        </p:txBody>
      </p:sp>
      <p:sp>
        <p:nvSpPr>
          <p:cNvPr id="3" name="Content Placeholder 2"/>
          <p:cNvSpPr>
            <a:spLocks noGrp="1"/>
          </p:cNvSpPr>
          <p:nvPr>
            <p:ph idx="1"/>
          </p:nvPr>
        </p:nvSpPr>
        <p:spPr>
          <a:xfrm>
            <a:off x="571500" y="1904999"/>
            <a:ext cx="4523440" cy="4713941"/>
          </a:xfrm>
        </p:spPr>
        <p:txBody>
          <a:bodyPr>
            <a:normAutofit fontScale="70000" lnSpcReduction="20000"/>
          </a:bodyPr>
          <a:lstStyle/>
          <a:p>
            <a:r>
              <a:rPr lang="en-US" dirty="0" smtClean="0"/>
              <a:t>Level of consciousness</a:t>
            </a:r>
          </a:p>
          <a:p>
            <a:r>
              <a:rPr lang="en-US" dirty="0" smtClean="0"/>
              <a:t>Posture/Gait/Motor function</a:t>
            </a:r>
          </a:p>
          <a:p>
            <a:r>
              <a:rPr lang="en-US" dirty="0" smtClean="0"/>
              <a:t>Cranial nerve assessment</a:t>
            </a:r>
          </a:p>
          <a:p>
            <a:pPr lvl="1"/>
            <a:r>
              <a:rPr lang="en-US" dirty="0" smtClean="0"/>
              <a:t>Eye position</a:t>
            </a:r>
          </a:p>
          <a:p>
            <a:pPr lvl="1"/>
            <a:r>
              <a:rPr lang="en-US" dirty="0" smtClean="0"/>
              <a:t>Eye movement</a:t>
            </a:r>
          </a:p>
          <a:p>
            <a:pPr lvl="1"/>
            <a:r>
              <a:rPr lang="en-US" dirty="0" smtClean="0"/>
              <a:t>Pupil size and PLR</a:t>
            </a:r>
          </a:p>
          <a:p>
            <a:pPr lvl="1"/>
            <a:r>
              <a:rPr lang="en-US" dirty="0" err="1" smtClean="0"/>
              <a:t>Oculovestibular</a:t>
            </a:r>
            <a:r>
              <a:rPr lang="en-US" dirty="0" smtClean="0"/>
              <a:t> reflexes</a:t>
            </a:r>
          </a:p>
          <a:p>
            <a:r>
              <a:rPr lang="en-US" dirty="0" smtClean="0"/>
              <a:t>Pain</a:t>
            </a:r>
          </a:p>
          <a:p>
            <a:r>
              <a:rPr lang="en-US" dirty="0" smtClean="0"/>
              <a:t>Reflexes/CPs</a:t>
            </a:r>
          </a:p>
          <a:p>
            <a:r>
              <a:rPr lang="en-US" dirty="0" smtClean="0"/>
              <a:t>Generate MGCS score</a:t>
            </a:r>
          </a:p>
          <a:p>
            <a:r>
              <a:rPr lang="en-US" dirty="0" smtClean="0"/>
              <a:t>More thorough assessment once stabilized</a:t>
            </a:r>
            <a:endParaRPr lang="en-US" dirty="0"/>
          </a:p>
        </p:txBody>
      </p:sp>
      <p:pic>
        <p:nvPicPr>
          <p:cNvPr id="4" name="Picture 3"/>
          <p:cNvPicPr>
            <a:picLocks noChangeAspect="1"/>
          </p:cNvPicPr>
          <p:nvPr/>
        </p:nvPicPr>
        <p:blipFill>
          <a:blip r:embed="rId2"/>
          <a:stretch>
            <a:fillRect/>
          </a:stretch>
        </p:blipFill>
        <p:spPr>
          <a:xfrm rot="328366">
            <a:off x="5094938" y="2072319"/>
            <a:ext cx="3720353" cy="4427220"/>
          </a:xfrm>
          <a:prstGeom prst="rect">
            <a:avLst/>
          </a:prstGeom>
        </p:spPr>
      </p:pic>
    </p:spTree>
    <p:extLst>
      <p:ext uri="{BB962C8B-B14F-4D97-AF65-F5344CB8AC3E}">
        <p14:creationId xmlns:p14="http://schemas.microsoft.com/office/powerpoint/2010/main" val="5359356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Neurologic assessment</a:t>
            </a:r>
            <a:br>
              <a:rPr lang="en-US" dirty="0" smtClean="0"/>
            </a:br>
            <a:r>
              <a:rPr lang="en-US" sz="3200" dirty="0" smtClean="0"/>
              <a:t>Level of consciousness</a:t>
            </a:r>
            <a:endParaRPr lang="en-US" sz="3200" dirty="0"/>
          </a:p>
        </p:txBody>
      </p:sp>
      <p:sp>
        <p:nvSpPr>
          <p:cNvPr id="3" name="Content Placeholder 2"/>
          <p:cNvSpPr>
            <a:spLocks noGrp="1"/>
          </p:cNvSpPr>
          <p:nvPr>
            <p:ph idx="1"/>
          </p:nvPr>
        </p:nvSpPr>
        <p:spPr>
          <a:xfrm>
            <a:off x="571500" y="1822824"/>
            <a:ext cx="5728335" cy="4706470"/>
          </a:xfrm>
        </p:spPr>
        <p:txBody>
          <a:bodyPr>
            <a:normAutofit lnSpcReduction="10000"/>
          </a:bodyPr>
          <a:lstStyle/>
          <a:p>
            <a:r>
              <a:rPr lang="en-US" dirty="0" smtClean="0"/>
              <a:t>Alert and responsive</a:t>
            </a:r>
          </a:p>
          <a:p>
            <a:r>
              <a:rPr lang="en-US" dirty="0" smtClean="0"/>
              <a:t>Obtunded</a:t>
            </a:r>
          </a:p>
          <a:p>
            <a:pPr lvl="1"/>
            <a:r>
              <a:rPr lang="en-US" dirty="0" smtClean="0"/>
              <a:t>Slow or inappropriate response to sensory behavior</a:t>
            </a:r>
          </a:p>
          <a:p>
            <a:r>
              <a:rPr lang="en-US" dirty="0"/>
              <a:t>Stupor</a:t>
            </a:r>
          </a:p>
          <a:p>
            <a:pPr lvl="1"/>
            <a:r>
              <a:rPr lang="en-US" dirty="0"/>
              <a:t>Generally responsive except to vigorous or painful stimuli</a:t>
            </a:r>
          </a:p>
          <a:p>
            <a:r>
              <a:rPr lang="en-US" dirty="0" smtClean="0"/>
              <a:t>Coma</a:t>
            </a:r>
          </a:p>
          <a:p>
            <a:pPr lvl="1"/>
            <a:r>
              <a:rPr lang="en-US" dirty="0" smtClean="0"/>
              <a:t>Complete unresponsiveness to noxious stimulation</a:t>
            </a:r>
          </a:p>
          <a:p>
            <a:endParaRPr lang="en-US" dirty="0" smtClean="0"/>
          </a:p>
          <a:p>
            <a:endParaRPr lang="en-US" dirty="0" smtClean="0"/>
          </a:p>
        </p:txBody>
      </p:sp>
      <p:pic>
        <p:nvPicPr>
          <p:cNvPr id="4" name="Picture 3"/>
          <p:cNvPicPr>
            <a:picLocks noChangeAspect="1"/>
          </p:cNvPicPr>
          <p:nvPr/>
        </p:nvPicPr>
        <p:blipFill rotWithShape="1">
          <a:blip r:embed="rId3"/>
          <a:srcRect l="39720"/>
          <a:stretch/>
        </p:blipFill>
        <p:spPr>
          <a:xfrm>
            <a:off x="6060253" y="3970094"/>
            <a:ext cx="2706483" cy="2559200"/>
          </a:xfrm>
          <a:prstGeom prst="rect">
            <a:avLst/>
          </a:prstGeom>
        </p:spPr>
      </p:pic>
    </p:spTree>
    <p:extLst>
      <p:ext uri="{BB962C8B-B14F-4D97-AF65-F5344CB8AC3E}">
        <p14:creationId xmlns:p14="http://schemas.microsoft.com/office/powerpoint/2010/main" val="2231422186"/>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71500" y="3254724"/>
            <a:ext cx="8001000" cy="2832101"/>
          </a:xfrm>
        </p:spPr>
        <p:txBody>
          <a:bodyPr/>
          <a:lstStyle/>
          <a:p>
            <a:r>
              <a:rPr lang="en-US" dirty="0" smtClean="0"/>
              <a:t/>
            </a:r>
            <a:br>
              <a:rPr lang="en-US" dirty="0" smtClean="0"/>
            </a:br>
            <a:r>
              <a:rPr lang="en-US" dirty="0" err="1"/>
              <a:t>Decerebellate</a:t>
            </a:r>
            <a:r>
              <a:rPr lang="en-US" dirty="0"/>
              <a:t> </a:t>
            </a:r>
            <a:r>
              <a:rPr lang="en-US" dirty="0" smtClean="0"/>
              <a:t>rigidity</a:t>
            </a:r>
            <a:br>
              <a:rPr lang="en-US" dirty="0" smtClean="0"/>
            </a:br>
            <a:r>
              <a:rPr lang="en-US" dirty="0"/>
              <a:t/>
            </a:r>
            <a:br>
              <a:rPr lang="en-US" dirty="0"/>
            </a:br>
            <a:r>
              <a:rPr lang="en-US" sz="3200" dirty="0" smtClean="0"/>
              <a:t>Posture</a:t>
            </a:r>
            <a:br>
              <a:rPr lang="en-US" sz="3200" dirty="0" smtClean="0"/>
            </a:br>
            <a:endParaRPr lang="en-US" b="1" dirty="0"/>
          </a:p>
        </p:txBody>
      </p:sp>
      <p:pic>
        <p:nvPicPr>
          <p:cNvPr id="8" name="Picture Placeholder 7"/>
          <p:cNvPicPr>
            <a:picLocks noGrp="1" noChangeAspect="1"/>
          </p:cNvPicPr>
          <p:nvPr>
            <p:ph type="pic" idx="13"/>
          </p:nvPr>
        </p:nvPicPr>
        <p:blipFill>
          <a:blip r:embed="rId2"/>
          <a:srcRect t="7931" b="7931"/>
          <a:stretch>
            <a:fillRect/>
          </a:stretch>
        </p:blipFill>
        <p:spPr/>
      </p:pic>
      <p:pic>
        <p:nvPicPr>
          <p:cNvPr id="9" name="Picture Placeholder 6"/>
          <p:cNvPicPr>
            <a:picLocks noGrp="1" noChangeAspect="1"/>
          </p:cNvPicPr>
          <p:nvPr>
            <p:ph type="pic" idx="1"/>
          </p:nvPr>
        </p:nvPicPr>
        <p:blipFill>
          <a:blip r:embed="rId3"/>
          <a:srcRect t="2336" b="2336"/>
          <a:stretch>
            <a:fillRect/>
          </a:stretch>
        </p:blipFill>
        <p:spPr/>
      </p:pic>
      <p:sp>
        <p:nvSpPr>
          <p:cNvPr id="2" name="Rectangle 1"/>
          <p:cNvSpPr/>
          <p:nvPr/>
        </p:nvSpPr>
        <p:spPr>
          <a:xfrm>
            <a:off x="328705" y="5625160"/>
            <a:ext cx="6286500" cy="923330"/>
          </a:xfrm>
          <a:prstGeom prst="rect">
            <a:avLst/>
          </a:prstGeom>
        </p:spPr>
        <p:txBody>
          <a:bodyPr wrap="square">
            <a:spAutoFit/>
          </a:bodyPr>
          <a:lstStyle/>
          <a:p>
            <a:r>
              <a:rPr lang="en-US" dirty="0"/>
              <a:t>Cerebellar lesion</a:t>
            </a:r>
          </a:p>
          <a:p>
            <a:r>
              <a:rPr lang="en-US" dirty="0"/>
              <a:t>Extensor rigidity in thoracic (+/- pelvic) limbs</a:t>
            </a:r>
          </a:p>
          <a:p>
            <a:r>
              <a:rPr lang="en-US" dirty="0"/>
              <a:t>Conscious </a:t>
            </a:r>
          </a:p>
        </p:txBody>
      </p:sp>
    </p:spTree>
    <p:extLst>
      <p:ext uri="{BB962C8B-B14F-4D97-AF65-F5344CB8AC3E}">
        <p14:creationId xmlns:p14="http://schemas.microsoft.com/office/powerpoint/2010/main" val="3105076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594925"/>
            <a:ext cx="8001000" cy="3508416"/>
          </a:xfrm>
        </p:spPr>
        <p:txBody>
          <a:bodyPr/>
          <a:lstStyle/>
          <a:p>
            <a:r>
              <a:rPr lang="en-US" dirty="0" smtClean="0"/>
              <a:t/>
            </a:r>
            <a:br>
              <a:rPr lang="en-US" dirty="0" smtClean="0"/>
            </a:br>
            <a:r>
              <a:rPr lang="en-US" dirty="0" err="1"/>
              <a:t>Decerebrate</a:t>
            </a:r>
            <a:r>
              <a:rPr lang="en-US" dirty="0"/>
              <a:t> rigidity</a:t>
            </a:r>
            <a:br>
              <a:rPr lang="en-US" dirty="0"/>
            </a:br>
            <a:r>
              <a:rPr lang="en-US" dirty="0" smtClean="0"/>
              <a:t/>
            </a:r>
            <a:br>
              <a:rPr lang="en-US" dirty="0" smtClean="0"/>
            </a:br>
            <a:r>
              <a:rPr lang="en-US" sz="3200" dirty="0" smtClean="0"/>
              <a:t>Posture</a:t>
            </a:r>
            <a:br>
              <a:rPr lang="en-US" sz="3200" dirty="0" smtClean="0"/>
            </a:br>
            <a:endParaRPr lang="en-US" sz="3200" dirty="0"/>
          </a:p>
        </p:txBody>
      </p:sp>
      <p:pic>
        <p:nvPicPr>
          <p:cNvPr id="6" name="Picture Placeholder 5"/>
          <p:cNvPicPr>
            <a:picLocks noGrp="1" noChangeAspect="1"/>
          </p:cNvPicPr>
          <p:nvPr>
            <p:ph type="pic" idx="13"/>
          </p:nvPr>
        </p:nvPicPr>
        <p:blipFill>
          <a:blip r:embed="rId2"/>
          <a:srcRect t="9099" b="9099"/>
          <a:stretch>
            <a:fillRect/>
          </a:stretch>
        </p:blipFill>
        <p:spPr/>
      </p:pic>
      <p:pic>
        <p:nvPicPr>
          <p:cNvPr id="9" name="Picture Placeholder 8"/>
          <p:cNvPicPr>
            <a:picLocks noGrp="1" noChangeAspect="1"/>
          </p:cNvPicPr>
          <p:nvPr>
            <p:ph type="pic" idx="1"/>
          </p:nvPr>
        </p:nvPicPr>
        <p:blipFill rotWithShape="1">
          <a:blip r:embed="rId3"/>
          <a:srcRect l="15316" t="-158" r="5924" b="158"/>
          <a:stretch/>
        </p:blipFill>
        <p:spPr>
          <a:xfrm rot="21380673">
            <a:off x="700088" y="450850"/>
            <a:ext cx="4162425" cy="2960688"/>
          </a:xfrm>
        </p:spPr>
      </p:pic>
      <p:sp>
        <p:nvSpPr>
          <p:cNvPr id="3" name="Rectangle 2"/>
          <p:cNvSpPr/>
          <p:nvPr/>
        </p:nvSpPr>
        <p:spPr>
          <a:xfrm>
            <a:off x="254000" y="4852778"/>
            <a:ext cx="4572000" cy="1754327"/>
          </a:xfrm>
          <a:prstGeom prst="rect">
            <a:avLst/>
          </a:prstGeom>
        </p:spPr>
        <p:txBody>
          <a:bodyPr>
            <a:spAutoFit/>
          </a:bodyPr>
          <a:lstStyle/>
          <a:p>
            <a:r>
              <a:rPr lang="en-US" dirty="0"/>
              <a:t>Midbrain lesions</a:t>
            </a:r>
          </a:p>
          <a:p>
            <a:r>
              <a:rPr lang="en-US" dirty="0"/>
              <a:t>Unconsciousness</a:t>
            </a:r>
          </a:p>
          <a:p>
            <a:r>
              <a:rPr lang="en-US" dirty="0" err="1"/>
              <a:t>Recumbency</a:t>
            </a:r>
            <a:endParaRPr lang="en-US" dirty="0"/>
          </a:p>
          <a:p>
            <a:r>
              <a:rPr lang="en-US" dirty="0" err="1"/>
              <a:t>Opisthotonus</a:t>
            </a:r>
            <a:endParaRPr lang="en-US" dirty="0"/>
          </a:p>
          <a:p>
            <a:r>
              <a:rPr lang="en-US" dirty="0"/>
              <a:t>Rigid extension of all limbs</a:t>
            </a:r>
          </a:p>
          <a:p>
            <a:r>
              <a:rPr lang="en-US" dirty="0"/>
              <a:t>Grave prognosis</a:t>
            </a:r>
          </a:p>
        </p:txBody>
      </p:sp>
    </p:spTree>
    <p:extLst>
      <p:ext uri="{BB962C8B-B14F-4D97-AF65-F5344CB8AC3E}">
        <p14:creationId xmlns:p14="http://schemas.microsoft.com/office/powerpoint/2010/main" val="22314221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3"/>
          </p:nvPr>
        </p:nvPicPr>
        <p:blipFill rotWithShape="1">
          <a:blip r:embed="rId2"/>
          <a:srcRect l="-2099" r="-968"/>
          <a:stretch/>
        </p:blipFill>
        <p:spPr>
          <a:xfrm rot="711730">
            <a:off x="4787112" y="291957"/>
            <a:ext cx="2750879" cy="3623097"/>
          </a:xfrm>
        </p:spPr>
      </p:pic>
      <p:pic>
        <p:nvPicPr>
          <p:cNvPr id="8" name="Picture Placeholder 7"/>
          <p:cNvPicPr>
            <a:picLocks noGrp="1" noChangeAspect="1"/>
          </p:cNvPicPr>
          <p:nvPr>
            <p:ph type="pic" idx="1"/>
          </p:nvPr>
        </p:nvPicPr>
        <p:blipFill rotWithShape="1">
          <a:blip r:embed="rId3"/>
          <a:srcRect l="18834" t="7585" r="19311" b="16208"/>
          <a:stretch/>
        </p:blipFill>
        <p:spPr>
          <a:xfrm rot="21380673">
            <a:off x="1451569" y="333648"/>
            <a:ext cx="3234953" cy="2989139"/>
          </a:xfrm>
        </p:spPr>
      </p:pic>
      <p:sp>
        <p:nvSpPr>
          <p:cNvPr id="6" name="Title 1"/>
          <p:cNvSpPr>
            <a:spLocks noGrp="1"/>
          </p:cNvSpPr>
          <p:nvPr>
            <p:ph type="title"/>
          </p:nvPr>
        </p:nvSpPr>
        <p:spPr>
          <a:xfrm>
            <a:off x="571500" y="2776369"/>
            <a:ext cx="8001000" cy="3359957"/>
          </a:xfrm>
        </p:spPr>
        <p:txBody>
          <a:bodyPr/>
          <a:lstStyle/>
          <a:p>
            <a:r>
              <a:rPr lang="en-US" dirty="0" smtClean="0"/>
              <a:t/>
            </a:r>
            <a:br>
              <a:rPr lang="en-US" dirty="0" smtClean="0"/>
            </a:br>
            <a:r>
              <a:rPr lang="en-US" dirty="0"/>
              <a:t>Schiff-Sherrington</a:t>
            </a:r>
            <a:br>
              <a:rPr lang="en-US" dirty="0"/>
            </a:br>
            <a:r>
              <a:rPr lang="en-US" dirty="0" smtClean="0"/>
              <a:t/>
            </a:r>
            <a:br>
              <a:rPr lang="en-US" dirty="0" smtClean="0"/>
            </a:br>
            <a:r>
              <a:rPr lang="en-US" sz="3200" dirty="0" smtClean="0"/>
              <a:t>Posture</a:t>
            </a:r>
            <a:br>
              <a:rPr lang="en-US" sz="3200" dirty="0" smtClean="0"/>
            </a:br>
            <a:endParaRPr lang="en-US" sz="3200" dirty="0"/>
          </a:p>
        </p:txBody>
      </p:sp>
      <p:sp>
        <p:nvSpPr>
          <p:cNvPr id="2" name="Rectangle 1"/>
          <p:cNvSpPr/>
          <p:nvPr/>
        </p:nvSpPr>
        <p:spPr>
          <a:xfrm>
            <a:off x="328706" y="5536161"/>
            <a:ext cx="4572000" cy="1200329"/>
          </a:xfrm>
          <a:prstGeom prst="rect">
            <a:avLst/>
          </a:prstGeom>
        </p:spPr>
        <p:txBody>
          <a:bodyPr>
            <a:spAutoFit/>
          </a:bodyPr>
          <a:lstStyle/>
          <a:p>
            <a:r>
              <a:rPr lang="en-US" dirty="0"/>
              <a:t>Extensor rigidity thoracic limbs</a:t>
            </a:r>
          </a:p>
          <a:p>
            <a:r>
              <a:rPr lang="en-US" dirty="0"/>
              <a:t>Severe myelopathy hindlimbs </a:t>
            </a:r>
          </a:p>
          <a:p>
            <a:r>
              <a:rPr lang="en-US" dirty="0"/>
              <a:t>T3-L3 lesion</a:t>
            </a:r>
          </a:p>
          <a:p>
            <a:r>
              <a:rPr lang="en-US" dirty="0"/>
              <a:t>Normal brain</a:t>
            </a:r>
          </a:p>
        </p:txBody>
      </p:sp>
    </p:spTree>
    <p:extLst>
      <p:ext uri="{BB962C8B-B14F-4D97-AF65-F5344CB8AC3E}">
        <p14:creationId xmlns:p14="http://schemas.microsoft.com/office/powerpoint/2010/main" val="22702008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Neurologic assessment</a:t>
            </a:r>
            <a:br>
              <a:rPr lang="en-US" dirty="0" smtClean="0"/>
            </a:br>
            <a:r>
              <a:rPr lang="en-US" sz="3200" dirty="0" smtClean="0"/>
              <a:t>Eye position</a:t>
            </a:r>
            <a:endParaRPr lang="en-US" dirty="0"/>
          </a:p>
        </p:txBody>
      </p:sp>
      <p:sp>
        <p:nvSpPr>
          <p:cNvPr id="3" name="Content Placeholder 2"/>
          <p:cNvSpPr>
            <a:spLocks noGrp="1"/>
          </p:cNvSpPr>
          <p:nvPr>
            <p:ph sz="half" idx="1"/>
          </p:nvPr>
        </p:nvSpPr>
        <p:spPr/>
        <p:txBody>
          <a:bodyPr/>
          <a:lstStyle/>
          <a:p>
            <a:r>
              <a:rPr lang="en-US" dirty="0" smtClean="0"/>
              <a:t>Abduction (lateral)</a:t>
            </a:r>
          </a:p>
          <a:p>
            <a:pPr lvl="1"/>
            <a:r>
              <a:rPr lang="en-US" dirty="0" smtClean="0"/>
              <a:t>Medial rectus paresis – CN III damage</a:t>
            </a:r>
          </a:p>
          <a:p>
            <a:r>
              <a:rPr lang="en-US" dirty="0" smtClean="0"/>
              <a:t>Adduction (medial)</a:t>
            </a:r>
          </a:p>
          <a:p>
            <a:pPr lvl="1"/>
            <a:r>
              <a:rPr lang="en-US" dirty="0" smtClean="0"/>
              <a:t>Lateral rectus paresis – CN IV damage</a:t>
            </a:r>
          </a:p>
          <a:p>
            <a:pPr lvl="1"/>
            <a:r>
              <a:rPr lang="en-US" dirty="0" smtClean="0"/>
              <a:t>Damage to rostral medulla</a:t>
            </a:r>
            <a:endParaRPr lang="en-US" dirty="0"/>
          </a:p>
        </p:txBody>
      </p:sp>
      <p:pic>
        <p:nvPicPr>
          <p:cNvPr id="4" name="Picture 3"/>
          <p:cNvPicPr>
            <a:picLocks noChangeAspect="1"/>
          </p:cNvPicPr>
          <p:nvPr/>
        </p:nvPicPr>
        <p:blipFill rotWithShape="1">
          <a:blip r:embed="rId2"/>
          <a:srcRect l="8006" t="2397" r="1308" b="9804"/>
          <a:stretch/>
        </p:blipFill>
        <p:spPr>
          <a:xfrm rot="948183">
            <a:off x="4261996" y="1845845"/>
            <a:ext cx="4533705" cy="3292042"/>
          </a:xfrm>
          <a:prstGeom prst="rect">
            <a:avLst/>
          </a:prstGeom>
        </p:spPr>
      </p:pic>
    </p:spTree>
    <p:extLst>
      <p:ext uri="{BB962C8B-B14F-4D97-AF65-F5344CB8AC3E}">
        <p14:creationId xmlns:p14="http://schemas.microsoft.com/office/powerpoint/2010/main" val="13015151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Neurologic assessment</a:t>
            </a:r>
            <a:br>
              <a:rPr lang="en-US" dirty="0" smtClean="0"/>
            </a:br>
            <a:r>
              <a:rPr lang="en-US" sz="3200" dirty="0" err="1" smtClean="0"/>
              <a:t>Oculocephalic</a:t>
            </a:r>
            <a:r>
              <a:rPr lang="en-US" sz="3200" dirty="0" smtClean="0"/>
              <a:t> reflex</a:t>
            </a:r>
            <a:endParaRPr lang="en-US" sz="3200" dirty="0"/>
          </a:p>
        </p:txBody>
      </p:sp>
      <p:sp>
        <p:nvSpPr>
          <p:cNvPr id="3" name="Content Placeholder 2"/>
          <p:cNvSpPr>
            <a:spLocks noGrp="1"/>
          </p:cNvSpPr>
          <p:nvPr>
            <p:ph idx="1"/>
          </p:nvPr>
        </p:nvSpPr>
        <p:spPr/>
        <p:txBody>
          <a:bodyPr/>
          <a:lstStyle/>
          <a:p>
            <a:r>
              <a:rPr lang="en-US" dirty="0" smtClean="0"/>
              <a:t>Elicited by moving head side to side</a:t>
            </a:r>
          </a:p>
          <a:p>
            <a:r>
              <a:rPr lang="en-US" dirty="0" smtClean="0"/>
              <a:t>Interrogates functional integrity of large areas of brainstem and CNs involved in eye movements</a:t>
            </a:r>
          </a:p>
          <a:p>
            <a:r>
              <a:rPr lang="en-US" dirty="0" smtClean="0"/>
              <a:t>Brainstem pathways from cranial cervical spinal cord and medulla oblongata </a:t>
            </a:r>
            <a:r>
              <a:rPr lang="en-US" dirty="0" err="1" smtClean="0"/>
              <a:t>rostrally</a:t>
            </a:r>
            <a:r>
              <a:rPr lang="en-US" dirty="0" smtClean="0"/>
              <a:t> to the nuclei of  CN III, CN IV and CN VI</a:t>
            </a:r>
            <a:endParaRPr lang="en-US" dirty="0"/>
          </a:p>
        </p:txBody>
      </p:sp>
    </p:spTree>
    <p:extLst>
      <p:ext uri="{BB962C8B-B14F-4D97-AF65-F5344CB8AC3E}">
        <p14:creationId xmlns:p14="http://schemas.microsoft.com/office/powerpoint/2010/main" val="1185584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0200" y="736600"/>
            <a:ext cx="8470900" cy="5372100"/>
          </a:xfrm>
          <a:prstGeom prst="rect">
            <a:avLst/>
          </a:prstGeom>
        </p:spPr>
      </p:pic>
    </p:spTree>
    <p:extLst>
      <p:ext uri="{BB962C8B-B14F-4D97-AF65-F5344CB8AC3E}">
        <p14:creationId xmlns:p14="http://schemas.microsoft.com/office/powerpoint/2010/main" val="7383861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en-US" dirty="0" smtClean="0"/>
              <a:t>Pupil size</a:t>
            </a:r>
            <a:br>
              <a:rPr lang="en-US" dirty="0" smtClean="0"/>
            </a:br>
            <a:r>
              <a:rPr lang="en-US" sz="3200" dirty="0" err="1" smtClean="0"/>
              <a:t>Mydriasis</a:t>
            </a:r>
            <a:endParaRPr lang="en-US" sz="3200" dirty="0"/>
          </a:p>
        </p:txBody>
      </p:sp>
      <p:sp>
        <p:nvSpPr>
          <p:cNvPr id="3" name="Content Placeholder 2"/>
          <p:cNvSpPr>
            <a:spLocks noGrp="1"/>
          </p:cNvSpPr>
          <p:nvPr>
            <p:ph idx="1"/>
          </p:nvPr>
        </p:nvSpPr>
        <p:spPr/>
        <p:txBody>
          <a:bodyPr>
            <a:normAutofit/>
          </a:bodyPr>
          <a:lstStyle/>
          <a:p>
            <a:r>
              <a:rPr lang="en-US" dirty="0" smtClean="0"/>
              <a:t>Midbrain or CN III</a:t>
            </a:r>
          </a:p>
          <a:p>
            <a:r>
              <a:rPr lang="en-US" dirty="0" err="1" smtClean="0"/>
              <a:t>Ipsilateral</a:t>
            </a:r>
            <a:r>
              <a:rPr lang="en-US" dirty="0" smtClean="0"/>
              <a:t> or bilateral lesion</a:t>
            </a:r>
          </a:p>
        </p:txBody>
      </p:sp>
      <p:pic>
        <p:nvPicPr>
          <p:cNvPr id="5" name="Picture 4"/>
          <p:cNvPicPr>
            <a:picLocks noChangeAspect="1"/>
          </p:cNvPicPr>
          <p:nvPr/>
        </p:nvPicPr>
        <p:blipFill>
          <a:blip r:embed="rId3"/>
          <a:stretch>
            <a:fillRect/>
          </a:stretch>
        </p:blipFill>
        <p:spPr>
          <a:xfrm>
            <a:off x="2721550" y="3847886"/>
            <a:ext cx="3881289" cy="2767428"/>
          </a:xfrm>
          <a:prstGeom prst="rect">
            <a:avLst/>
          </a:prstGeom>
        </p:spPr>
      </p:pic>
      <p:sp>
        <p:nvSpPr>
          <p:cNvPr id="6" name="Oval 5"/>
          <p:cNvSpPr/>
          <p:nvPr/>
        </p:nvSpPr>
        <p:spPr>
          <a:xfrm>
            <a:off x="3727701" y="4391746"/>
            <a:ext cx="511319" cy="428883"/>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5001694" y="4408241"/>
            <a:ext cx="412356" cy="428883"/>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4821824" y="4273883"/>
            <a:ext cx="791723" cy="725801"/>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0907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smtClean="0"/>
              <a:t>Brainstem </a:t>
            </a:r>
            <a:r>
              <a:rPr lang="en-US" sz="2000" dirty="0"/>
              <a:t>injury – severe, </a:t>
            </a:r>
            <a:r>
              <a:rPr lang="en-US" sz="2000" dirty="0" err="1"/>
              <a:t>ipsilateral</a:t>
            </a:r>
            <a:endParaRPr lang="en-US" sz="2000" dirty="0"/>
          </a:p>
          <a:p>
            <a:r>
              <a:rPr lang="en-US" sz="2000" dirty="0"/>
              <a:t>Horner’s syndrome component – sympathetic pathway to the </a:t>
            </a:r>
            <a:r>
              <a:rPr lang="en-US" sz="2000" dirty="0" smtClean="0"/>
              <a:t>eye</a:t>
            </a:r>
          </a:p>
          <a:p>
            <a:r>
              <a:rPr lang="en-US" sz="2000" dirty="0" smtClean="0"/>
              <a:t>Ocular injury, </a:t>
            </a:r>
            <a:r>
              <a:rPr lang="en-US" sz="2000" dirty="0" err="1" smtClean="0"/>
              <a:t>ciliary</a:t>
            </a:r>
            <a:r>
              <a:rPr lang="en-US" sz="2000" dirty="0" smtClean="0"/>
              <a:t> spasm</a:t>
            </a:r>
            <a:endParaRPr lang="en-US" sz="2000" dirty="0"/>
          </a:p>
          <a:p>
            <a:endParaRPr lang="en-US" dirty="0"/>
          </a:p>
        </p:txBody>
      </p:sp>
      <p:sp>
        <p:nvSpPr>
          <p:cNvPr id="4" name="Title 1"/>
          <p:cNvSpPr>
            <a:spLocks noGrp="1"/>
          </p:cNvSpPr>
          <p:nvPr>
            <p:ph type="title"/>
          </p:nvPr>
        </p:nvSpPr>
        <p:spPr/>
        <p:txBody>
          <a:bodyPr/>
          <a:lstStyle/>
          <a:p>
            <a:r>
              <a:rPr lang="en-US" dirty="0"/>
              <a:t>Pupil size</a:t>
            </a:r>
            <a:r>
              <a:rPr lang="en-US" dirty="0" smtClean="0"/>
              <a:t/>
            </a:r>
            <a:br>
              <a:rPr lang="en-US" dirty="0" smtClean="0"/>
            </a:br>
            <a:r>
              <a:rPr lang="en-US" sz="3200" dirty="0" err="1" smtClean="0"/>
              <a:t>Miosis</a:t>
            </a:r>
            <a:endParaRPr lang="en-US" sz="3200" dirty="0"/>
          </a:p>
        </p:txBody>
      </p:sp>
      <p:pic>
        <p:nvPicPr>
          <p:cNvPr id="5" name="Picture 4"/>
          <p:cNvPicPr>
            <a:picLocks noChangeAspect="1"/>
          </p:cNvPicPr>
          <p:nvPr/>
        </p:nvPicPr>
        <p:blipFill>
          <a:blip r:embed="rId3"/>
          <a:stretch>
            <a:fillRect/>
          </a:stretch>
        </p:blipFill>
        <p:spPr>
          <a:xfrm>
            <a:off x="2721550" y="3847886"/>
            <a:ext cx="3881289" cy="2767428"/>
          </a:xfrm>
          <a:prstGeom prst="rect">
            <a:avLst/>
          </a:prstGeom>
        </p:spPr>
      </p:pic>
      <p:sp>
        <p:nvSpPr>
          <p:cNvPr id="6" name="Oval 5"/>
          <p:cNvSpPr/>
          <p:nvPr/>
        </p:nvSpPr>
        <p:spPr>
          <a:xfrm>
            <a:off x="3777184" y="4404296"/>
            <a:ext cx="412356" cy="428883"/>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2112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a:t>
            </a:r>
            <a:endParaRPr lang="en-US" dirty="0"/>
          </a:p>
        </p:txBody>
      </p:sp>
      <p:sp>
        <p:nvSpPr>
          <p:cNvPr id="3" name="Content Placeholder 2"/>
          <p:cNvSpPr>
            <a:spLocks noGrp="1"/>
          </p:cNvSpPr>
          <p:nvPr>
            <p:ph sz="half" idx="1"/>
          </p:nvPr>
        </p:nvSpPr>
        <p:spPr/>
        <p:txBody>
          <a:bodyPr/>
          <a:lstStyle/>
          <a:p>
            <a:r>
              <a:rPr lang="en-US" dirty="0" err="1" smtClean="0"/>
              <a:t>Autoregulation</a:t>
            </a:r>
            <a:endParaRPr lang="en-US" dirty="0" smtClean="0"/>
          </a:p>
          <a:p>
            <a:pPr lvl="1"/>
            <a:r>
              <a:rPr lang="en-US" dirty="0" smtClean="0"/>
              <a:t>Intrinsic ability to maintain cerebral blood flow over a wide range of blood pressures or fluctuations in cerebral perfusion pressure</a:t>
            </a:r>
          </a:p>
          <a:p>
            <a:pPr lvl="1"/>
            <a:r>
              <a:rPr lang="en-US" dirty="0" smtClean="0"/>
              <a:t>MAP 50-150 mmHg</a:t>
            </a:r>
          </a:p>
          <a:p>
            <a:pPr lvl="1"/>
            <a:r>
              <a:rPr lang="en-US" dirty="0" smtClean="0"/>
              <a:t>Myogenic factors</a:t>
            </a:r>
            <a:endParaRPr lang="en-US" dirty="0"/>
          </a:p>
        </p:txBody>
      </p:sp>
      <p:sp>
        <p:nvSpPr>
          <p:cNvPr id="5" name="Content Placeholder 4"/>
          <p:cNvSpPr>
            <a:spLocks noGrp="1"/>
          </p:cNvSpPr>
          <p:nvPr>
            <p:ph sz="half" idx="2"/>
          </p:nvPr>
        </p:nvSpPr>
        <p:spPr/>
        <p:txBody>
          <a:bodyPr/>
          <a:lstStyle/>
          <a:p>
            <a:endParaRPr lang="en-US"/>
          </a:p>
        </p:txBody>
      </p:sp>
      <p:pic>
        <p:nvPicPr>
          <p:cNvPr id="4" name="Picture 3"/>
          <p:cNvPicPr>
            <a:picLocks noChangeAspect="1"/>
          </p:cNvPicPr>
          <p:nvPr/>
        </p:nvPicPr>
        <p:blipFill>
          <a:blip r:embed="rId3"/>
          <a:stretch>
            <a:fillRect/>
          </a:stretch>
        </p:blipFill>
        <p:spPr>
          <a:xfrm>
            <a:off x="4320540" y="1936751"/>
            <a:ext cx="4457700" cy="3314700"/>
          </a:xfrm>
          <a:prstGeom prst="rect">
            <a:avLst/>
          </a:prstGeom>
        </p:spPr>
      </p:pic>
    </p:spTree>
    <p:extLst>
      <p:ext uri="{BB962C8B-B14F-4D97-AF65-F5344CB8AC3E}">
        <p14:creationId xmlns:p14="http://schemas.microsoft.com/office/powerpoint/2010/main" val="26957042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Acute </a:t>
            </a:r>
            <a:r>
              <a:rPr lang="en-US" dirty="0"/>
              <a:t>extensive brain disturbance</a:t>
            </a:r>
          </a:p>
          <a:p>
            <a:r>
              <a:rPr lang="en-US" dirty="0"/>
              <a:t>Functional disturbance of higher centers</a:t>
            </a:r>
          </a:p>
          <a:p>
            <a:r>
              <a:rPr lang="en-US" dirty="0"/>
              <a:t>Release of CN III inhibition</a:t>
            </a:r>
          </a:p>
          <a:p>
            <a:endParaRPr lang="en-US" dirty="0"/>
          </a:p>
        </p:txBody>
      </p:sp>
      <p:sp>
        <p:nvSpPr>
          <p:cNvPr id="4" name="Title 1"/>
          <p:cNvSpPr>
            <a:spLocks noGrp="1"/>
          </p:cNvSpPr>
          <p:nvPr>
            <p:ph type="title"/>
          </p:nvPr>
        </p:nvSpPr>
        <p:spPr/>
        <p:txBody>
          <a:bodyPr/>
          <a:lstStyle/>
          <a:p>
            <a:r>
              <a:rPr lang="en-US" dirty="0"/>
              <a:t>Pupil </a:t>
            </a:r>
            <a:r>
              <a:rPr lang="en-US" dirty="0" smtClean="0"/>
              <a:t>size</a:t>
            </a:r>
            <a:br>
              <a:rPr lang="en-US" dirty="0" smtClean="0"/>
            </a:br>
            <a:r>
              <a:rPr lang="en-US" sz="3200" dirty="0" smtClean="0"/>
              <a:t>Severe </a:t>
            </a:r>
            <a:r>
              <a:rPr lang="en-US" sz="3200" dirty="0"/>
              <a:t>bilateral </a:t>
            </a:r>
            <a:r>
              <a:rPr lang="en-US" sz="3200" dirty="0" err="1" smtClean="0"/>
              <a:t>miosis</a:t>
            </a:r>
            <a:endParaRPr lang="en-US" dirty="0"/>
          </a:p>
        </p:txBody>
      </p:sp>
      <p:pic>
        <p:nvPicPr>
          <p:cNvPr id="5" name="Picture 4"/>
          <p:cNvPicPr>
            <a:picLocks noChangeAspect="1"/>
          </p:cNvPicPr>
          <p:nvPr/>
        </p:nvPicPr>
        <p:blipFill>
          <a:blip r:embed="rId2"/>
          <a:stretch>
            <a:fillRect/>
          </a:stretch>
        </p:blipFill>
        <p:spPr>
          <a:xfrm>
            <a:off x="2721550" y="3847886"/>
            <a:ext cx="3881289" cy="2767428"/>
          </a:xfrm>
          <a:prstGeom prst="rect">
            <a:avLst/>
          </a:prstGeom>
        </p:spPr>
      </p:pic>
    </p:spTree>
    <p:extLst>
      <p:ext uri="{BB962C8B-B14F-4D97-AF65-F5344CB8AC3E}">
        <p14:creationId xmlns:p14="http://schemas.microsoft.com/office/powerpoint/2010/main" val="4045958165"/>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Pupil </a:t>
            </a:r>
            <a:r>
              <a:rPr lang="en-US" dirty="0" smtClean="0"/>
              <a:t>size</a:t>
            </a:r>
            <a:br>
              <a:rPr lang="en-US" dirty="0" smtClean="0"/>
            </a:br>
            <a:r>
              <a:rPr lang="en-US" sz="3200" dirty="0" smtClean="0"/>
              <a:t>Severe </a:t>
            </a:r>
            <a:r>
              <a:rPr lang="en-US" sz="3200" dirty="0"/>
              <a:t>bilateral unresponsive </a:t>
            </a:r>
            <a:r>
              <a:rPr lang="en-US" sz="3200" dirty="0" err="1" smtClean="0"/>
              <a:t>mydriasis</a:t>
            </a:r>
            <a:endParaRPr lang="en-US" dirty="0"/>
          </a:p>
        </p:txBody>
      </p:sp>
      <p:sp>
        <p:nvSpPr>
          <p:cNvPr id="3" name="Content Placeholder 2"/>
          <p:cNvSpPr>
            <a:spLocks noGrp="1"/>
          </p:cNvSpPr>
          <p:nvPr>
            <p:ph idx="1"/>
          </p:nvPr>
        </p:nvSpPr>
        <p:spPr/>
        <p:txBody>
          <a:bodyPr>
            <a:normAutofit/>
          </a:bodyPr>
          <a:lstStyle/>
          <a:p>
            <a:r>
              <a:rPr lang="en-US" sz="2000" dirty="0" smtClean="0"/>
              <a:t>Midbrain damage, herniation</a:t>
            </a:r>
          </a:p>
          <a:p>
            <a:pPr lvl="1"/>
            <a:r>
              <a:rPr lang="en-US" sz="2000" dirty="0"/>
              <a:t>Grave </a:t>
            </a:r>
            <a:r>
              <a:rPr lang="en-US" sz="2000" dirty="0" smtClean="0"/>
              <a:t>prognosis</a:t>
            </a:r>
          </a:p>
          <a:p>
            <a:r>
              <a:rPr lang="en-US" sz="2000" dirty="0" smtClean="0"/>
              <a:t>Decreased cerebral perfusion, post-</a:t>
            </a:r>
            <a:r>
              <a:rPr lang="en-US" sz="2000" dirty="0" err="1" smtClean="0"/>
              <a:t>ictal</a:t>
            </a:r>
            <a:r>
              <a:rPr lang="en-US" sz="2000" dirty="0" smtClean="0"/>
              <a:t>, trauma to iris or retina, </a:t>
            </a:r>
            <a:r>
              <a:rPr lang="en-US" sz="2000" dirty="0" err="1" smtClean="0"/>
              <a:t>periorbital</a:t>
            </a:r>
            <a:r>
              <a:rPr lang="en-US" sz="2000" dirty="0" smtClean="0"/>
              <a:t> trauma, previous ocular abnormalities</a:t>
            </a:r>
          </a:p>
          <a:p>
            <a:pPr marL="0" indent="0">
              <a:buNone/>
            </a:pPr>
            <a:endParaRPr lang="en-US" sz="2000" dirty="0" smtClean="0"/>
          </a:p>
        </p:txBody>
      </p:sp>
      <p:pic>
        <p:nvPicPr>
          <p:cNvPr id="4" name="Picture 3"/>
          <p:cNvPicPr>
            <a:picLocks noChangeAspect="1"/>
          </p:cNvPicPr>
          <p:nvPr/>
        </p:nvPicPr>
        <p:blipFill>
          <a:blip r:embed="rId2"/>
          <a:stretch>
            <a:fillRect/>
          </a:stretch>
        </p:blipFill>
        <p:spPr>
          <a:xfrm>
            <a:off x="2721550" y="3831391"/>
            <a:ext cx="3881289" cy="2767428"/>
          </a:xfrm>
          <a:prstGeom prst="rect">
            <a:avLst/>
          </a:prstGeom>
        </p:spPr>
      </p:pic>
      <p:sp>
        <p:nvSpPr>
          <p:cNvPr id="5" name="Oval 4"/>
          <p:cNvSpPr/>
          <p:nvPr/>
        </p:nvSpPr>
        <p:spPr>
          <a:xfrm>
            <a:off x="3579251" y="4239339"/>
            <a:ext cx="791723" cy="725801"/>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5001694" y="4408241"/>
            <a:ext cx="412356" cy="428883"/>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4836765" y="4255834"/>
            <a:ext cx="791723" cy="725801"/>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1276376"/>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Pupil size</a:t>
            </a:r>
            <a:br>
              <a:rPr lang="en-US" dirty="0" smtClean="0"/>
            </a:br>
            <a:r>
              <a:rPr lang="en-US" sz="3200" dirty="0" err="1"/>
              <a:t>Miosis</a:t>
            </a:r>
            <a:r>
              <a:rPr lang="en-US" sz="3200" dirty="0" err="1">
                <a:sym typeface="Wingdings"/>
              </a:rPr>
              <a:t>Mydriasis</a:t>
            </a:r>
            <a:endParaRPr lang="en-US" sz="3200" dirty="0"/>
          </a:p>
        </p:txBody>
      </p:sp>
      <p:sp>
        <p:nvSpPr>
          <p:cNvPr id="3" name="Content Placeholder 2"/>
          <p:cNvSpPr>
            <a:spLocks noGrp="1"/>
          </p:cNvSpPr>
          <p:nvPr>
            <p:ph idx="1"/>
          </p:nvPr>
        </p:nvSpPr>
        <p:spPr/>
        <p:txBody>
          <a:bodyPr/>
          <a:lstStyle/>
          <a:p>
            <a:r>
              <a:rPr lang="en-US" dirty="0" smtClean="0"/>
              <a:t>Deteriorating neurological status</a:t>
            </a:r>
          </a:p>
          <a:p>
            <a:r>
              <a:rPr lang="en-US" dirty="0" smtClean="0"/>
              <a:t>Requires immediate aggressive therapy</a:t>
            </a:r>
            <a:endParaRPr lang="en-US" dirty="0"/>
          </a:p>
        </p:txBody>
      </p:sp>
      <p:pic>
        <p:nvPicPr>
          <p:cNvPr id="4" name="Picture 3"/>
          <p:cNvPicPr>
            <a:picLocks noChangeAspect="1"/>
          </p:cNvPicPr>
          <p:nvPr/>
        </p:nvPicPr>
        <p:blipFill>
          <a:blip r:embed="rId2"/>
          <a:stretch>
            <a:fillRect/>
          </a:stretch>
        </p:blipFill>
        <p:spPr>
          <a:xfrm>
            <a:off x="316020" y="3847886"/>
            <a:ext cx="3881289" cy="2767428"/>
          </a:xfrm>
          <a:prstGeom prst="rect">
            <a:avLst/>
          </a:prstGeom>
        </p:spPr>
      </p:pic>
      <p:pic>
        <p:nvPicPr>
          <p:cNvPr id="5" name="Picture 4"/>
          <p:cNvPicPr>
            <a:picLocks noChangeAspect="1"/>
          </p:cNvPicPr>
          <p:nvPr/>
        </p:nvPicPr>
        <p:blipFill>
          <a:blip r:embed="rId2"/>
          <a:stretch>
            <a:fillRect/>
          </a:stretch>
        </p:blipFill>
        <p:spPr>
          <a:xfrm>
            <a:off x="5037587" y="3847886"/>
            <a:ext cx="3881289" cy="2767428"/>
          </a:xfrm>
          <a:prstGeom prst="rect">
            <a:avLst/>
          </a:prstGeom>
        </p:spPr>
      </p:pic>
      <p:sp>
        <p:nvSpPr>
          <p:cNvPr id="6" name="Oval 5"/>
          <p:cNvSpPr/>
          <p:nvPr/>
        </p:nvSpPr>
        <p:spPr>
          <a:xfrm>
            <a:off x="6093221" y="4420791"/>
            <a:ext cx="412356" cy="428883"/>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7317731" y="4424736"/>
            <a:ext cx="412356" cy="428883"/>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Chevron 8"/>
          <p:cNvSpPr/>
          <p:nvPr/>
        </p:nvSpPr>
        <p:spPr>
          <a:xfrm>
            <a:off x="3660588" y="5274235"/>
            <a:ext cx="536721" cy="745565"/>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Chevron 9"/>
          <p:cNvSpPr/>
          <p:nvPr/>
        </p:nvSpPr>
        <p:spPr>
          <a:xfrm>
            <a:off x="4081348" y="5275729"/>
            <a:ext cx="536721" cy="745565"/>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Chevron 10"/>
          <p:cNvSpPr/>
          <p:nvPr/>
        </p:nvSpPr>
        <p:spPr>
          <a:xfrm>
            <a:off x="4533818" y="5274235"/>
            <a:ext cx="536721" cy="745565"/>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Chevron 11"/>
          <p:cNvSpPr/>
          <p:nvPr/>
        </p:nvSpPr>
        <p:spPr>
          <a:xfrm>
            <a:off x="5037587" y="5275729"/>
            <a:ext cx="536721" cy="745565"/>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147776580"/>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Return </a:t>
            </a:r>
            <a:r>
              <a:rPr lang="en-US" dirty="0"/>
              <a:t>of pupils to normal size and responsiveness to light is a favorable prognostic sign</a:t>
            </a:r>
          </a:p>
          <a:p>
            <a:endParaRPr lang="en-US" dirty="0"/>
          </a:p>
        </p:txBody>
      </p:sp>
      <p:sp>
        <p:nvSpPr>
          <p:cNvPr id="4" name="Title 1"/>
          <p:cNvSpPr>
            <a:spLocks noGrp="1"/>
          </p:cNvSpPr>
          <p:nvPr>
            <p:ph type="title"/>
          </p:nvPr>
        </p:nvSpPr>
        <p:spPr/>
        <p:txBody>
          <a:bodyPr/>
          <a:lstStyle/>
          <a:p>
            <a:r>
              <a:rPr lang="en-US" dirty="0" smtClean="0"/>
              <a:t>Pupil size</a:t>
            </a:r>
            <a:endParaRPr lang="en-US" sz="6000" dirty="0"/>
          </a:p>
        </p:txBody>
      </p:sp>
      <p:pic>
        <p:nvPicPr>
          <p:cNvPr id="6" name="Picture 5"/>
          <p:cNvPicPr>
            <a:picLocks noChangeAspect="1"/>
          </p:cNvPicPr>
          <p:nvPr/>
        </p:nvPicPr>
        <p:blipFill>
          <a:blip r:embed="rId2"/>
          <a:stretch>
            <a:fillRect/>
          </a:stretch>
        </p:blipFill>
        <p:spPr>
          <a:xfrm>
            <a:off x="2721550" y="3831391"/>
            <a:ext cx="3881289" cy="2767428"/>
          </a:xfrm>
          <a:prstGeom prst="rect">
            <a:avLst/>
          </a:prstGeom>
        </p:spPr>
      </p:pic>
      <p:sp>
        <p:nvSpPr>
          <p:cNvPr id="7" name="Oval 6"/>
          <p:cNvSpPr/>
          <p:nvPr/>
        </p:nvSpPr>
        <p:spPr>
          <a:xfrm>
            <a:off x="3777184" y="4404296"/>
            <a:ext cx="412356" cy="428883"/>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5001694" y="4408241"/>
            <a:ext cx="412356" cy="428883"/>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72005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PLR/pupil size</a:t>
            </a:r>
            <a:endParaRPr lang="en-US" dirty="0"/>
          </a:p>
        </p:txBody>
      </p:sp>
      <p:pic>
        <p:nvPicPr>
          <p:cNvPr id="4" name="Content Placeholder 3"/>
          <p:cNvPicPr>
            <a:picLocks noGrp="1" noChangeAspect="1"/>
          </p:cNvPicPr>
          <p:nvPr>
            <p:ph idx="1"/>
          </p:nvPr>
        </p:nvPicPr>
        <p:blipFill rotWithShape="1">
          <a:blip r:embed="rId2"/>
          <a:srcRect l="-2104" t="15841" r="-2301"/>
          <a:stretch/>
        </p:blipFill>
        <p:spPr>
          <a:xfrm>
            <a:off x="736632" y="1798006"/>
            <a:ext cx="7769891" cy="4869563"/>
          </a:xfrm>
        </p:spPr>
      </p:pic>
    </p:spTree>
    <p:extLst>
      <p:ext uri="{BB962C8B-B14F-4D97-AF65-F5344CB8AC3E}">
        <p14:creationId xmlns:p14="http://schemas.microsoft.com/office/powerpoint/2010/main" val="1359043529"/>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Corneal reflex</a:t>
            </a:r>
            <a:endParaRPr lang="en-US" dirty="0"/>
          </a:p>
        </p:txBody>
      </p:sp>
      <p:sp>
        <p:nvSpPr>
          <p:cNvPr id="3" name="Content Placeholder 2"/>
          <p:cNvSpPr>
            <a:spLocks noGrp="1"/>
          </p:cNvSpPr>
          <p:nvPr>
            <p:ph idx="1"/>
          </p:nvPr>
        </p:nvSpPr>
        <p:spPr>
          <a:xfrm>
            <a:off x="571500" y="1905000"/>
            <a:ext cx="4044061" cy="4114800"/>
          </a:xfrm>
        </p:spPr>
        <p:txBody>
          <a:bodyPr>
            <a:normAutofit/>
          </a:bodyPr>
          <a:lstStyle/>
          <a:p>
            <a:r>
              <a:rPr lang="en-US" dirty="0" smtClean="0"/>
              <a:t>Touching cornea </a:t>
            </a:r>
            <a:r>
              <a:rPr lang="en-US" dirty="0" smtClean="0">
                <a:sym typeface="Wingdings"/>
              </a:rPr>
              <a:t></a:t>
            </a:r>
            <a:r>
              <a:rPr lang="en-US" dirty="0" smtClean="0"/>
              <a:t> bilateral eyelid closure</a:t>
            </a:r>
          </a:p>
          <a:p>
            <a:r>
              <a:rPr lang="en-US" dirty="0" smtClean="0"/>
              <a:t>Absent w/ damage to:</a:t>
            </a:r>
          </a:p>
          <a:p>
            <a:pPr lvl="1"/>
            <a:r>
              <a:rPr lang="en-US" dirty="0" smtClean="0"/>
              <a:t>Trigeminal n. (CN V)</a:t>
            </a:r>
          </a:p>
          <a:p>
            <a:pPr lvl="1"/>
            <a:r>
              <a:rPr lang="en-US" dirty="0" smtClean="0"/>
              <a:t>Efferent facial nerve CN VII</a:t>
            </a:r>
          </a:p>
          <a:p>
            <a:pPr lvl="1"/>
            <a:r>
              <a:rPr lang="en-US" dirty="0" smtClean="0"/>
              <a:t>Reflex connections within pons and medulla oblongata</a:t>
            </a:r>
            <a:endParaRPr lang="en-US" dirty="0"/>
          </a:p>
        </p:txBody>
      </p:sp>
      <p:pic>
        <p:nvPicPr>
          <p:cNvPr id="4" name="Picture 3"/>
          <p:cNvPicPr>
            <a:picLocks noChangeAspect="1"/>
          </p:cNvPicPr>
          <p:nvPr/>
        </p:nvPicPr>
        <p:blipFill>
          <a:blip r:embed="rId2"/>
          <a:stretch>
            <a:fillRect/>
          </a:stretch>
        </p:blipFill>
        <p:spPr>
          <a:xfrm rot="850772">
            <a:off x="4630616" y="2261259"/>
            <a:ext cx="4190167" cy="3160084"/>
          </a:xfrm>
          <a:prstGeom prst="rect">
            <a:avLst/>
          </a:prstGeom>
        </p:spPr>
      </p:pic>
    </p:spTree>
    <p:extLst>
      <p:ext uri="{BB962C8B-B14F-4D97-AF65-F5344CB8AC3E}">
        <p14:creationId xmlns:p14="http://schemas.microsoft.com/office/powerpoint/2010/main" val="25002459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Neurologic Assessment</a:t>
            </a:r>
            <a:br>
              <a:rPr lang="en-US" dirty="0" smtClean="0"/>
            </a:br>
            <a:r>
              <a:rPr lang="en-US" sz="3200" dirty="0" smtClean="0"/>
              <a:t>Modified Glasgow Coma Scale</a:t>
            </a:r>
            <a:endParaRPr lang="en-US" sz="3200" dirty="0"/>
          </a:p>
        </p:txBody>
      </p:sp>
      <p:pic>
        <p:nvPicPr>
          <p:cNvPr id="4" name="Content Placeholder 3"/>
          <p:cNvPicPr>
            <a:picLocks noGrp="1" noChangeAspect="1"/>
          </p:cNvPicPr>
          <p:nvPr>
            <p:ph idx="1"/>
          </p:nvPr>
        </p:nvPicPr>
        <p:blipFill rotWithShape="1">
          <a:blip r:embed="rId2"/>
          <a:srcRect l="-1460" r="-1505" b="18644"/>
          <a:stretch/>
        </p:blipFill>
        <p:spPr>
          <a:xfrm>
            <a:off x="245842" y="1703294"/>
            <a:ext cx="8723170" cy="5154706"/>
          </a:xfrm>
        </p:spPr>
      </p:pic>
    </p:spTree>
    <p:extLst>
      <p:ext uri="{BB962C8B-B14F-4D97-AF65-F5344CB8AC3E}">
        <p14:creationId xmlns:p14="http://schemas.microsoft.com/office/powerpoint/2010/main" val="3828905593"/>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MGCS and survival</a:t>
            </a:r>
            <a:endParaRPr lang="en-US" dirty="0"/>
          </a:p>
        </p:txBody>
      </p:sp>
      <p:pic>
        <p:nvPicPr>
          <p:cNvPr id="4" name="Content Placeholder 3"/>
          <p:cNvPicPr>
            <a:picLocks noGrp="1" noChangeAspect="1"/>
          </p:cNvPicPr>
          <p:nvPr>
            <p:ph idx="1"/>
          </p:nvPr>
        </p:nvPicPr>
        <p:blipFill>
          <a:blip r:embed="rId2"/>
          <a:srcRect l="-33927" r="-33927"/>
          <a:stretch>
            <a:fillRect/>
          </a:stretch>
        </p:blipFill>
        <p:spPr/>
      </p:pic>
    </p:spTree>
    <p:extLst>
      <p:ext uri="{BB962C8B-B14F-4D97-AF65-F5344CB8AC3E}">
        <p14:creationId xmlns:p14="http://schemas.microsoft.com/office/powerpoint/2010/main" val="7028970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 of respiration</a:t>
            </a:r>
            <a:endParaRPr lang="en-US" sz="3200" dirty="0"/>
          </a:p>
        </p:txBody>
      </p:sp>
      <p:sp>
        <p:nvSpPr>
          <p:cNvPr id="3" name="Content Placeholder 2"/>
          <p:cNvSpPr>
            <a:spLocks noGrp="1"/>
          </p:cNvSpPr>
          <p:nvPr>
            <p:ph idx="1"/>
          </p:nvPr>
        </p:nvSpPr>
        <p:spPr>
          <a:xfrm>
            <a:off x="571500" y="1905000"/>
            <a:ext cx="3836146" cy="4713940"/>
          </a:xfrm>
        </p:spPr>
        <p:txBody>
          <a:bodyPr/>
          <a:lstStyle/>
          <a:p>
            <a:r>
              <a:rPr lang="en-US" dirty="0" err="1" smtClean="0"/>
              <a:t>Cheyne</a:t>
            </a:r>
            <a:r>
              <a:rPr lang="en-US" dirty="0" smtClean="0"/>
              <a:t>-Stokes</a:t>
            </a:r>
          </a:p>
          <a:p>
            <a:r>
              <a:rPr lang="en-US" dirty="0" smtClean="0"/>
              <a:t>Central neurogenic hyperventilation</a:t>
            </a:r>
          </a:p>
          <a:p>
            <a:r>
              <a:rPr lang="en-US" dirty="0" smtClean="0"/>
              <a:t>Neurogenic pulmonary edema</a:t>
            </a:r>
          </a:p>
          <a:p>
            <a:r>
              <a:rPr lang="en-US" dirty="0" err="1" smtClean="0"/>
              <a:t>Agonal</a:t>
            </a:r>
            <a:r>
              <a:rPr lang="en-US" dirty="0" smtClean="0"/>
              <a:t> breathing</a:t>
            </a:r>
            <a:endParaRPr lang="en-US" dirty="0"/>
          </a:p>
        </p:txBody>
      </p:sp>
      <p:pic>
        <p:nvPicPr>
          <p:cNvPr id="4" name="Picture 3"/>
          <p:cNvPicPr>
            <a:picLocks noChangeAspect="1"/>
          </p:cNvPicPr>
          <p:nvPr/>
        </p:nvPicPr>
        <p:blipFill>
          <a:blip r:embed="rId2"/>
          <a:stretch>
            <a:fillRect/>
          </a:stretch>
        </p:blipFill>
        <p:spPr>
          <a:xfrm>
            <a:off x="4407646" y="1697389"/>
            <a:ext cx="4425812" cy="4921551"/>
          </a:xfrm>
          <a:prstGeom prst="rect">
            <a:avLst/>
          </a:prstGeom>
        </p:spPr>
      </p:pic>
    </p:spTree>
    <p:extLst>
      <p:ext uri="{BB962C8B-B14F-4D97-AF65-F5344CB8AC3E}">
        <p14:creationId xmlns:p14="http://schemas.microsoft.com/office/powerpoint/2010/main" val="14747962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 of respiration</a:t>
            </a:r>
            <a:br>
              <a:rPr lang="en-US" dirty="0" smtClean="0"/>
            </a:br>
            <a:r>
              <a:rPr lang="en-US" sz="3200" dirty="0" err="1" smtClean="0"/>
              <a:t>Cheyne</a:t>
            </a:r>
            <a:r>
              <a:rPr lang="en-US" sz="3200" dirty="0" smtClean="0"/>
              <a:t>-Stokes</a:t>
            </a:r>
            <a:endParaRPr lang="en-US" sz="3200" dirty="0"/>
          </a:p>
        </p:txBody>
      </p:sp>
      <p:pic>
        <p:nvPicPr>
          <p:cNvPr id="6" name="Content Placeholder 5"/>
          <p:cNvPicPr>
            <a:picLocks noGrp="1" noChangeAspect="1"/>
          </p:cNvPicPr>
          <p:nvPr>
            <p:ph idx="1"/>
          </p:nvPr>
        </p:nvPicPr>
        <p:blipFill>
          <a:blip r:embed="rId3"/>
          <a:srcRect t="9038" b="9038"/>
          <a:stretch>
            <a:fillRect/>
          </a:stretch>
        </p:blipFill>
        <p:spPr/>
      </p:pic>
      <p:sp>
        <p:nvSpPr>
          <p:cNvPr id="3" name="TextBox 2"/>
          <p:cNvSpPr txBox="1"/>
          <p:nvPr/>
        </p:nvSpPr>
        <p:spPr>
          <a:xfrm>
            <a:off x="1946088" y="6146363"/>
            <a:ext cx="5622052" cy="646331"/>
          </a:xfrm>
          <a:prstGeom prst="rect">
            <a:avLst/>
          </a:prstGeom>
          <a:noFill/>
        </p:spPr>
        <p:txBody>
          <a:bodyPr wrap="none" rtlCol="0">
            <a:spAutoFit/>
          </a:bodyPr>
          <a:lstStyle/>
          <a:p>
            <a:r>
              <a:rPr lang="en-US" dirty="0">
                <a:hlinkClick r:id="rId4"/>
              </a:rPr>
              <a:t>https://www.youtube.com/watch?v=</a:t>
            </a:r>
            <a:r>
              <a:rPr lang="en-US" dirty="0" smtClean="0">
                <a:hlinkClick r:id="rId4"/>
              </a:rPr>
              <a:t>VkuxP7iChYY</a:t>
            </a:r>
            <a:r>
              <a:rPr lang="en-US" dirty="0" smtClean="0"/>
              <a:t> </a:t>
            </a:r>
            <a:endParaRPr lang="en-US" dirty="0"/>
          </a:p>
          <a:p>
            <a:endParaRPr lang="en-US" dirty="0"/>
          </a:p>
        </p:txBody>
      </p:sp>
    </p:spTree>
    <p:extLst>
      <p:ext uri="{BB962C8B-B14F-4D97-AF65-F5344CB8AC3E}">
        <p14:creationId xmlns:p14="http://schemas.microsoft.com/office/powerpoint/2010/main" val="469152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Pathophysiology</a:t>
            </a:r>
            <a:endParaRPr lang="en-US" dirty="0"/>
          </a:p>
        </p:txBody>
      </p:sp>
      <p:sp>
        <p:nvSpPr>
          <p:cNvPr id="6" name="Content Placeholder 5"/>
          <p:cNvSpPr>
            <a:spLocks noGrp="1"/>
          </p:cNvSpPr>
          <p:nvPr>
            <p:ph sz="half" idx="1"/>
          </p:nvPr>
        </p:nvSpPr>
        <p:spPr/>
        <p:txBody>
          <a:bodyPr/>
          <a:lstStyle/>
          <a:p>
            <a:r>
              <a:rPr lang="en-US" dirty="0" smtClean="0"/>
              <a:t>Loss of </a:t>
            </a:r>
            <a:r>
              <a:rPr lang="en-US" dirty="0" err="1" smtClean="0"/>
              <a:t>autoregulation</a:t>
            </a:r>
            <a:endParaRPr lang="en-US" dirty="0" smtClean="0"/>
          </a:p>
          <a:p>
            <a:pPr lvl="1"/>
            <a:r>
              <a:rPr lang="en-US" dirty="0" smtClean="0"/>
              <a:t>Disruption of BBB</a:t>
            </a:r>
          </a:p>
          <a:p>
            <a:pPr lvl="1"/>
            <a:r>
              <a:rPr lang="en-US" dirty="0" smtClean="0"/>
              <a:t>Decline in CPP</a:t>
            </a:r>
          </a:p>
          <a:p>
            <a:pPr lvl="1"/>
            <a:r>
              <a:rPr lang="en-US" dirty="0" smtClean="0"/>
              <a:t>Allows CBF to passively follow arterial pressure and be less responsive to changes in oxygen delivery</a:t>
            </a:r>
          </a:p>
          <a:p>
            <a:pPr lvl="1"/>
            <a:r>
              <a:rPr lang="en-US" dirty="0" smtClean="0"/>
              <a:t>CPP &lt;40 mmHg</a:t>
            </a:r>
            <a:endParaRPr lang="en-US" dirty="0"/>
          </a:p>
        </p:txBody>
      </p:sp>
      <p:sp>
        <p:nvSpPr>
          <p:cNvPr id="7" name="Content Placeholder 6"/>
          <p:cNvSpPr>
            <a:spLocks noGrp="1"/>
          </p:cNvSpPr>
          <p:nvPr>
            <p:ph sz="half" idx="2"/>
          </p:nvPr>
        </p:nvSpPr>
        <p:spPr/>
        <p:txBody>
          <a:bodyPr/>
          <a:lstStyle/>
          <a:p>
            <a:endParaRPr lang="en-US"/>
          </a:p>
        </p:txBody>
      </p:sp>
    </p:spTree>
    <p:extLst>
      <p:ext uri="{BB962C8B-B14F-4D97-AF65-F5344CB8AC3E}">
        <p14:creationId xmlns:p14="http://schemas.microsoft.com/office/powerpoint/2010/main" val="35865460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respiration</a:t>
            </a:r>
            <a:br>
              <a:rPr lang="en-US" dirty="0"/>
            </a:br>
            <a:r>
              <a:rPr lang="en-US" sz="3200" dirty="0"/>
              <a:t>Central neurogenic hyperventilation</a:t>
            </a:r>
          </a:p>
        </p:txBody>
      </p:sp>
      <p:sp>
        <p:nvSpPr>
          <p:cNvPr id="3" name="Content Placeholder 2"/>
          <p:cNvSpPr>
            <a:spLocks noGrp="1"/>
          </p:cNvSpPr>
          <p:nvPr>
            <p:ph idx="1"/>
          </p:nvPr>
        </p:nvSpPr>
        <p:spPr/>
        <p:txBody>
          <a:bodyPr/>
          <a:lstStyle/>
          <a:p>
            <a:endParaRPr lang="en-US" dirty="0" smtClean="0"/>
          </a:p>
          <a:p>
            <a:endParaRPr lang="en-US" dirty="0"/>
          </a:p>
        </p:txBody>
      </p:sp>
      <p:pic>
        <p:nvPicPr>
          <p:cNvPr id="4" name="Picture 3"/>
          <p:cNvPicPr>
            <a:picLocks noChangeAspect="1"/>
          </p:cNvPicPr>
          <p:nvPr/>
        </p:nvPicPr>
        <p:blipFill>
          <a:blip r:embed="rId3"/>
          <a:stretch>
            <a:fillRect/>
          </a:stretch>
        </p:blipFill>
        <p:spPr>
          <a:xfrm>
            <a:off x="938305" y="2422337"/>
            <a:ext cx="7357606" cy="2209427"/>
          </a:xfrm>
          <a:prstGeom prst="rect">
            <a:avLst/>
          </a:prstGeom>
        </p:spPr>
      </p:pic>
    </p:spTree>
    <p:extLst>
      <p:ext uri="{BB962C8B-B14F-4D97-AF65-F5344CB8AC3E}">
        <p14:creationId xmlns:p14="http://schemas.microsoft.com/office/powerpoint/2010/main" val="38149231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 of ventilation</a:t>
            </a:r>
            <a:br>
              <a:rPr lang="en-US" dirty="0" smtClean="0"/>
            </a:br>
            <a:r>
              <a:rPr lang="en-US" sz="3200" dirty="0" smtClean="0"/>
              <a:t>Neurogenic pulmonary edema</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Seizures, head trauma, subarachnoid hemorrhage, subdural hematoma, etc.</a:t>
            </a:r>
          </a:p>
          <a:p>
            <a:r>
              <a:rPr lang="en-US" dirty="0" smtClean="0"/>
              <a:t>Blast theory</a:t>
            </a:r>
          </a:p>
          <a:p>
            <a:pPr lvl="1"/>
            <a:r>
              <a:rPr lang="en-US" dirty="0" smtClean="0"/>
              <a:t>Surge of sympathetic stimulation – a “catecholamine storm” initiated by medulla</a:t>
            </a:r>
          </a:p>
          <a:p>
            <a:pPr lvl="1"/>
            <a:r>
              <a:rPr lang="en-US" dirty="0" smtClean="0"/>
              <a:t>Volume shift from systemic circulation to the pulmonary circulation</a:t>
            </a:r>
          </a:p>
          <a:p>
            <a:pPr lvl="1"/>
            <a:r>
              <a:rPr lang="en-US" dirty="0" smtClean="0"/>
              <a:t>Pulmonary and systemic hypertension </a:t>
            </a:r>
            <a:r>
              <a:rPr lang="en-US" dirty="0" smtClean="0">
                <a:sym typeface="Wingdings"/>
              </a:rPr>
              <a:t>increased capillary hydrostatic pressure </a:t>
            </a:r>
          </a:p>
          <a:p>
            <a:pPr lvl="1"/>
            <a:r>
              <a:rPr lang="en-US" dirty="0" smtClean="0">
                <a:sym typeface="Wingdings"/>
              </a:rPr>
              <a:t>Damage to the capillary-alveolar epithelium and tight junctions vascular leakage and pulmonary edema</a:t>
            </a:r>
            <a:endParaRPr lang="en-US" dirty="0"/>
          </a:p>
        </p:txBody>
      </p:sp>
    </p:spTree>
    <p:extLst>
      <p:ext uri="{BB962C8B-B14F-4D97-AF65-F5344CB8AC3E}">
        <p14:creationId xmlns:p14="http://schemas.microsoft.com/office/powerpoint/2010/main" val="38935399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 of ventilation</a:t>
            </a:r>
            <a:br>
              <a:rPr lang="en-US" dirty="0" smtClean="0"/>
            </a:br>
            <a:r>
              <a:rPr lang="en-US" sz="3200" dirty="0" smtClean="0"/>
              <a:t>Neurogenic pulmonary edema</a:t>
            </a:r>
            <a:endParaRPr lang="en-US" sz="3200" dirty="0"/>
          </a:p>
        </p:txBody>
      </p:sp>
      <p:sp>
        <p:nvSpPr>
          <p:cNvPr id="3" name="Content Placeholder 2"/>
          <p:cNvSpPr>
            <a:spLocks noGrp="1"/>
          </p:cNvSpPr>
          <p:nvPr>
            <p:ph idx="1"/>
          </p:nvPr>
        </p:nvSpPr>
        <p:spPr/>
        <p:txBody>
          <a:bodyPr/>
          <a:lstStyle/>
          <a:p>
            <a:r>
              <a:rPr lang="en-US" dirty="0" smtClean="0"/>
              <a:t>Potential other players</a:t>
            </a:r>
          </a:p>
          <a:p>
            <a:pPr lvl="1"/>
            <a:r>
              <a:rPr lang="en-US" dirty="0" smtClean="0"/>
              <a:t>Neuropeptide Y</a:t>
            </a:r>
          </a:p>
          <a:p>
            <a:pPr lvl="2"/>
            <a:r>
              <a:rPr lang="en-US" dirty="0" smtClean="0"/>
              <a:t>Directly increases permeability of pulmonary vasculature</a:t>
            </a:r>
          </a:p>
          <a:p>
            <a:pPr lvl="1"/>
            <a:r>
              <a:rPr lang="en-US" dirty="0" smtClean="0"/>
              <a:t>Endothelin-1</a:t>
            </a:r>
          </a:p>
          <a:p>
            <a:pPr lvl="2"/>
            <a:r>
              <a:rPr lang="en-US" dirty="0" smtClean="0"/>
              <a:t>Vasoconstrictor – increases pulmonary vascular pressure</a:t>
            </a:r>
            <a:endParaRPr lang="en-US" dirty="0"/>
          </a:p>
        </p:txBody>
      </p:sp>
    </p:spTree>
    <p:extLst>
      <p:ext uri="{BB962C8B-B14F-4D97-AF65-F5344CB8AC3E}">
        <p14:creationId xmlns:p14="http://schemas.microsoft.com/office/powerpoint/2010/main" val="34059392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ventilation</a:t>
            </a:r>
            <a:br>
              <a:rPr lang="en-US" dirty="0"/>
            </a:br>
            <a:r>
              <a:rPr lang="en-US" sz="3200" dirty="0" err="1" smtClean="0"/>
              <a:t>Agonal</a:t>
            </a:r>
            <a:r>
              <a:rPr lang="en-US" sz="3200" dirty="0" smtClean="0"/>
              <a:t> breathing</a:t>
            </a:r>
            <a:endParaRPr lang="en-US" sz="3200" dirty="0"/>
          </a:p>
        </p:txBody>
      </p:sp>
      <p:sp>
        <p:nvSpPr>
          <p:cNvPr id="3" name="Content Placeholder 2"/>
          <p:cNvSpPr>
            <a:spLocks noGrp="1"/>
          </p:cNvSpPr>
          <p:nvPr>
            <p:ph idx="1"/>
          </p:nvPr>
        </p:nvSpPr>
        <p:spPr/>
        <p:txBody>
          <a:bodyPr/>
          <a:lstStyle/>
          <a:p>
            <a:r>
              <a:rPr lang="en-US" dirty="0"/>
              <a:t>Chaotic or gasping </a:t>
            </a:r>
            <a:r>
              <a:rPr lang="en-US" dirty="0" smtClean="0"/>
              <a:t>respirations</a:t>
            </a:r>
          </a:p>
          <a:p>
            <a:r>
              <a:rPr lang="en-US" dirty="0" smtClean="0"/>
              <a:t>“Last gasps”</a:t>
            </a:r>
            <a:endParaRPr lang="en-US" dirty="0"/>
          </a:p>
          <a:p>
            <a:r>
              <a:rPr lang="en-US" dirty="0"/>
              <a:t>Caudal brainstem damage</a:t>
            </a:r>
          </a:p>
          <a:p>
            <a:r>
              <a:rPr lang="en-US" dirty="0"/>
              <a:t>Terminal respiratory pattern of severe ICH</a:t>
            </a:r>
          </a:p>
          <a:p>
            <a:r>
              <a:rPr lang="en-US" dirty="0"/>
              <a:t>Strongly suggests that animal is deteriorating and mandates more aggressive medical therapy or </a:t>
            </a:r>
            <a:r>
              <a:rPr lang="en-US" dirty="0" err="1"/>
              <a:t>sx</a:t>
            </a:r>
            <a:endParaRPr lang="en-US" dirty="0"/>
          </a:p>
          <a:p>
            <a:endParaRPr lang="en-US" dirty="0"/>
          </a:p>
        </p:txBody>
      </p:sp>
      <p:pic>
        <p:nvPicPr>
          <p:cNvPr id="4" name="Picture 3"/>
          <p:cNvPicPr>
            <a:picLocks noChangeAspect="1"/>
          </p:cNvPicPr>
          <p:nvPr/>
        </p:nvPicPr>
        <p:blipFill rotWithShape="1">
          <a:blip r:embed="rId3"/>
          <a:srcRect t="59259" r="51898" b="28758"/>
          <a:stretch/>
        </p:blipFill>
        <p:spPr>
          <a:xfrm>
            <a:off x="2427194" y="5304118"/>
            <a:ext cx="4422884" cy="1225176"/>
          </a:xfrm>
          <a:prstGeom prst="rect">
            <a:avLst/>
          </a:prstGeom>
        </p:spPr>
      </p:pic>
      <p:sp>
        <p:nvSpPr>
          <p:cNvPr id="5" name="Rectangle 4"/>
          <p:cNvSpPr/>
          <p:nvPr/>
        </p:nvSpPr>
        <p:spPr>
          <a:xfrm>
            <a:off x="2457076" y="5408706"/>
            <a:ext cx="426571" cy="34364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75539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a:t>
            </a:r>
            <a:r>
              <a:rPr lang="en-US" dirty="0" smtClean="0"/>
              <a:t>ventilation</a:t>
            </a:r>
            <a:endParaRPr lang="en-US" baseline="-25000" dirty="0"/>
          </a:p>
        </p:txBody>
      </p:sp>
      <p:sp>
        <p:nvSpPr>
          <p:cNvPr id="3" name="Content Placeholder 2"/>
          <p:cNvSpPr>
            <a:spLocks noGrp="1"/>
          </p:cNvSpPr>
          <p:nvPr>
            <p:ph idx="1"/>
          </p:nvPr>
        </p:nvSpPr>
        <p:spPr/>
        <p:txBody>
          <a:bodyPr/>
          <a:lstStyle/>
          <a:p>
            <a:r>
              <a:rPr lang="en-US" dirty="0" smtClean="0"/>
              <a:t>Arterial </a:t>
            </a:r>
            <a:r>
              <a:rPr lang="en-US" dirty="0" err="1" smtClean="0"/>
              <a:t>vs</a:t>
            </a:r>
            <a:r>
              <a:rPr lang="en-US" dirty="0" smtClean="0"/>
              <a:t> Venous PCO2 </a:t>
            </a:r>
            <a:r>
              <a:rPr lang="en-US" dirty="0" err="1" smtClean="0"/>
              <a:t>vs</a:t>
            </a:r>
            <a:r>
              <a:rPr lang="en-US" dirty="0" smtClean="0"/>
              <a:t> End tidal CO2</a:t>
            </a:r>
          </a:p>
          <a:p>
            <a:r>
              <a:rPr lang="en-US" dirty="0" err="1" smtClean="0"/>
              <a:t>Hypercapnia</a:t>
            </a:r>
            <a:r>
              <a:rPr lang="en-US" dirty="0" smtClean="0"/>
              <a:t> </a:t>
            </a:r>
            <a:r>
              <a:rPr lang="en-US" dirty="0" smtClean="0">
                <a:sym typeface="Wingdings"/>
              </a:rPr>
              <a:t> cerebral vasodilation </a:t>
            </a:r>
            <a:r>
              <a:rPr lang="en-US" dirty="0">
                <a:sym typeface="Wingdings"/>
              </a:rPr>
              <a:t> </a:t>
            </a:r>
            <a:r>
              <a:rPr lang="en-US" dirty="0" smtClean="0">
                <a:sym typeface="Wingdings"/>
              </a:rPr>
              <a:t>increased cerebral blood volume  worsened ICP</a:t>
            </a:r>
          </a:p>
          <a:p>
            <a:r>
              <a:rPr lang="en-US" dirty="0" smtClean="0">
                <a:sym typeface="Wingdings"/>
              </a:rPr>
              <a:t>Maintain PaCO2 between 35-40 mmHg</a:t>
            </a:r>
            <a:endParaRPr lang="en-US" dirty="0"/>
          </a:p>
        </p:txBody>
      </p:sp>
      <p:pic>
        <p:nvPicPr>
          <p:cNvPr id="4" name="Picture 3"/>
          <p:cNvPicPr>
            <a:picLocks noChangeAspect="1"/>
          </p:cNvPicPr>
          <p:nvPr/>
        </p:nvPicPr>
        <p:blipFill>
          <a:blip r:embed="rId3"/>
          <a:stretch>
            <a:fillRect/>
          </a:stretch>
        </p:blipFill>
        <p:spPr>
          <a:xfrm>
            <a:off x="1822823" y="4722306"/>
            <a:ext cx="5475941" cy="1971339"/>
          </a:xfrm>
          <a:prstGeom prst="rect">
            <a:avLst/>
          </a:prstGeom>
        </p:spPr>
      </p:pic>
    </p:spTree>
    <p:extLst>
      <p:ext uri="{BB962C8B-B14F-4D97-AF65-F5344CB8AC3E}">
        <p14:creationId xmlns:p14="http://schemas.microsoft.com/office/powerpoint/2010/main" val="2574457782"/>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br>
              <a:rPr lang="en-US" dirty="0" smtClean="0"/>
            </a:br>
            <a:r>
              <a:rPr lang="en-US" sz="3200" dirty="0" smtClean="0"/>
              <a:t>Imaging</a:t>
            </a:r>
            <a:endParaRPr lang="en-US" sz="3200" dirty="0"/>
          </a:p>
        </p:txBody>
      </p:sp>
      <p:sp>
        <p:nvSpPr>
          <p:cNvPr id="3" name="Content Placeholder 2"/>
          <p:cNvSpPr>
            <a:spLocks noGrp="1"/>
          </p:cNvSpPr>
          <p:nvPr>
            <p:ph idx="1"/>
          </p:nvPr>
        </p:nvSpPr>
        <p:spPr/>
        <p:txBody>
          <a:bodyPr/>
          <a:lstStyle/>
          <a:p>
            <a:r>
              <a:rPr lang="en-US" dirty="0" smtClean="0"/>
              <a:t>Radiographs</a:t>
            </a:r>
          </a:p>
          <a:p>
            <a:r>
              <a:rPr lang="en-US" dirty="0" smtClean="0"/>
              <a:t>Ultrasound </a:t>
            </a:r>
          </a:p>
          <a:p>
            <a:r>
              <a:rPr lang="en-US" dirty="0" smtClean="0"/>
              <a:t>Computed tomography</a:t>
            </a:r>
          </a:p>
          <a:p>
            <a:r>
              <a:rPr lang="en-US" dirty="0" smtClean="0"/>
              <a:t>Magnetic resonance imaging</a:t>
            </a:r>
            <a:endParaRPr lang="en-US" dirty="0"/>
          </a:p>
        </p:txBody>
      </p:sp>
    </p:spTree>
    <p:extLst>
      <p:ext uri="{BB962C8B-B14F-4D97-AF65-F5344CB8AC3E}">
        <p14:creationId xmlns:p14="http://schemas.microsoft.com/office/powerpoint/2010/main" val="35161999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imaging</a:t>
            </a:r>
            <a:br>
              <a:rPr lang="en-US" dirty="0" smtClean="0"/>
            </a:br>
            <a:r>
              <a:rPr lang="en-US" sz="3200" dirty="0" smtClean="0"/>
              <a:t>Radiography</a:t>
            </a:r>
            <a:endParaRPr lang="en-US" sz="3200" dirty="0"/>
          </a:p>
        </p:txBody>
      </p:sp>
      <p:pic>
        <p:nvPicPr>
          <p:cNvPr id="4" name="Picture 3"/>
          <p:cNvPicPr>
            <a:picLocks noChangeAspect="1"/>
          </p:cNvPicPr>
          <p:nvPr/>
        </p:nvPicPr>
        <p:blipFill>
          <a:blip r:embed="rId3"/>
          <a:stretch>
            <a:fillRect/>
          </a:stretch>
        </p:blipFill>
        <p:spPr>
          <a:xfrm>
            <a:off x="317499" y="1447799"/>
            <a:ext cx="4194735" cy="5435677"/>
          </a:xfrm>
          <a:prstGeom prst="rect">
            <a:avLst/>
          </a:prstGeom>
        </p:spPr>
      </p:pic>
      <p:pic>
        <p:nvPicPr>
          <p:cNvPr id="5" name="Picture 4"/>
          <p:cNvPicPr>
            <a:picLocks noChangeAspect="1"/>
          </p:cNvPicPr>
          <p:nvPr/>
        </p:nvPicPr>
        <p:blipFill>
          <a:blip r:embed="rId4"/>
          <a:stretch>
            <a:fillRect/>
          </a:stretch>
        </p:blipFill>
        <p:spPr>
          <a:xfrm>
            <a:off x="4512234" y="1447799"/>
            <a:ext cx="4385041" cy="5440362"/>
          </a:xfrm>
          <a:prstGeom prst="rect">
            <a:avLst/>
          </a:prstGeom>
        </p:spPr>
      </p:pic>
    </p:spTree>
    <p:extLst>
      <p:ext uri="{BB962C8B-B14F-4D97-AF65-F5344CB8AC3E}">
        <p14:creationId xmlns:p14="http://schemas.microsoft.com/office/powerpoint/2010/main" val="25070336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imaging</a:t>
            </a:r>
            <a:br>
              <a:rPr lang="en-US" dirty="0" smtClean="0"/>
            </a:br>
            <a:r>
              <a:rPr lang="en-US" sz="3200" dirty="0"/>
              <a:t>U</a:t>
            </a:r>
            <a:r>
              <a:rPr lang="en-US" sz="3200" dirty="0" smtClean="0"/>
              <a:t>ltrasonography</a:t>
            </a:r>
            <a:endParaRPr lang="en-US" sz="3200" dirty="0"/>
          </a:p>
        </p:txBody>
      </p:sp>
      <p:sp>
        <p:nvSpPr>
          <p:cNvPr id="3" name="Content Placeholder 2"/>
          <p:cNvSpPr>
            <a:spLocks noGrp="1"/>
          </p:cNvSpPr>
          <p:nvPr>
            <p:ph idx="1"/>
          </p:nvPr>
        </p:nvSpPr>
        <p:spPr/>
        <p:txBody>
          <a:bodyPr/>
          <a:lstStyle/>
          <a:p>
            <a:r>
              <a:rPr lang="en-US" dirty="0" smtClean="0"/>
              <a:t>Evaluate brain thru defect</a:t>
            </a:r>
          </a:p>
          <a:p>
            <a:r>
              <a:rPr lang="en-US" dirty="0" smtClean="0"/>
              <a:t>Hemorrhage </a:t>
            </a:r>
            <a:endParaRPr lang="en-US" dirty="0"/>
          </a:p>
          <a:p>
            <a:pPr lvl="1"/>
            <a:r>
              <a:rPr lang="en-US" dirty="0" err="1" smtClean="0"/>
              <a:t>Hypoechoic</a:t>
            </a:r>
            <a:r>
              <a:rPr lang="en-US" dirty="0" smtClean="0"/>
              <a:t> in acute stages</a:t>
            </a:r>
          </a:p>
          <a:p>
            <a:pPr lvl="1"/>
            <a:r>
              <a:rPr lang="en-US" dirty="0" smtClean="0"/>
              <a:t>May become </a:t>
            </a:r>
            <a:r>
              <a:rPr lang="en-US" dirty="0" err="1" smtClean="0"/>
              <a:t>hyperechoic</a:t>
            </a:r>
            <a:r>
              <a:rPr lang="en-US" dirty="0" smtClean="0"/>
              <a:t> over time</a:t>
            </a:r>
          </a:p>
        </p:txBody>
      </p:sp>
    </p:spTree>
    <p:extLst>
      <p:ext uri="{BB962C8B-B14F-4D97-AF65-F5344CB8AC3E}">
        <p14:creationId xmlns:p14="http://schemas.microsoft.com/office/powerpoint/2010/main" val="7009884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imagine</a:t>
            </a:r>
            <a:br>
              <a:rPr lang="en-US" dirty="0" smtClean="0"/>
            </a:br>
            <a:r>
              <a:rPr lang="en-US" sz="3200" dirty="0"/>
              <a:t>C</a:t>
            </a:r>
            <a:r>
              <a:rPr lang="en-US" sz="3200" dirty="0" smtClean="0"/>
              <a:t>omputed tomography</a:t>
            </a:r>
            <a:endParaRPr lang="en-US" dirty="0"/>
          </a:p>
        </p:txBody>
      </p:sp>
      <p:sp>
        <p:nvSpPr>
          <p:cNvPr id="3" name="Content Placeholder 2"/>
          <p:cNvSpPr>
            <a:spLocks noGrp="1"/>
          </p:cNvSpPr>
          <p:nvPr>
            <p:ph idx="1"/>
          </p:nvPr>
        </p:nvSpPr>
        <p:spPr>
          <a:xfrm>
            <a:off x="571500" y="1904999"/>
            <a:ext cx="8001000" cy="4818529"/>
          </a:xfrm>
        </p:spPr>
        <p:txBody>
          <a:bodyPr>
            <a:normAutofit fontScale="77500" lnSpcReduction="20000"/>
          </a:bodyPr>
          <a:lstStyle/>
          <a:p>
            <a:r>
              <a:rPr lang="en-US" dirty="0" smtClean="0"/>
              <a:t>Superior evaluation of bone </a:t>
            </a:r>
            <a:r>
              <a:rPr lang="en-US" dirty="0" err="1" smtClean="0"/>
              <a:t>vs</a:t>
            </a:r>
            <a:r>
              <a:rPr lang="en-US" dirty="0" smtClean="0"/>
              <a:t> plain film</a:t>
            </a:r>
          </a:p>
          <a:p>
            <a:r>
              <a:rPr lang="en-US" dirty="0" smtClean="0"/>
              <a:t>Inferior evaluation of brain parenchyma compared to MRI</a:t>
            </a:r>
          </a:p>
          <a:p>
            <a:r>
              <a:rPr lang="en-US" dirty="0" smtClean="0"/>
              <a:t>3D reconstruction capabilities</a:t>
            </a:r>
          </a:p>
          <a:p>
            <a:r>
              <a:rPr lang="en-US" dirty="0" smtClean="0"/>
              <a:t>Intracranial hemorrhage, midline shift, edema, surgical planning</a:t>
            </a:r>
          </a:p>
          <a:p>
            <a:r>
              <a:rPr lang="en-US" dirty="0" smtClean="0"/>
              <a:t>Preferred in human medicine – speed </a:t>
            </a:r>
          </a:p>
          <a:p>
            <a:r>
              <a:rPr lang="en-US" dirty="0" smtClean="0"/>
              <a:t>Hemorrhage – </a:t>
            </a:r>
          </a:p>
          <a:p>
            <a:pPr lvl="1"/>
            <a:r>
              <a:rPr lang="en-US" dirty="0" err="1" smtClean="0"/>
              <a:t>Hyperattenuating</a:t>
            </a:r>
            <a:r>
              <a:rPr lang="en-US" dirty="0" smtClean="0"/>
              <a:t> (</a:t>
            </a:r>
            <a:r>
              <a:rPr lang="en-US" dirty="0" err="1" smtClean="0"/>
              <a:t>hyperdense</a:t>
            </a:r>
            <a:r>
              <a:rPr lang="en-US" dirty="0" smtClean="0"/>
              <a:t>) – acute</a:t>
            </a:r>
          </a:p>
          <a:p>
            <a:pPr lvl="1"/>
            <a:r>
              <a:rPr lang="en-US" dirty="0" err="1" smtClean="0"/>
              <a:t>Hypoattenuating</a:t>
            </a:r>
            <a:r>
              <a:rPr lang="en-US" dirty="0" smtClean="0"/>
              <a:t> – resolving/chronic </a:t>
            </a:r>
          </a:p>
          <a:p>
            <a:r>
              <a:rPr lang="en-US" dirty="0" smtClean="0"/>
              <a:t>Edema</a:t>
            </a:r>
          </a:p>
          <a:p>
            <a:pPr lvl="1"/>
            <a:r>
              <a:rPr lang="en-US" dirty="0" err="1" smtClean="0"/>
              <a:t>Hypoattenating</a:t>
            </a:r>
            <a:endParaRPr lang="en-US" dirty="0" smtClean="0"/>
          </a:p>
          <a:p>
            <a:endParaRPr lang="en-US" dirty="0"/>
          </a:p>
        </p:txBody>
      </p:sp>
    </p:spTree>
    <p:extLst>
      <p:ext uri="{BB962C8B-B14F-4D97-AF65-F5344CB8AC3E}">
        <p14:creationId xmlns:p14="http://schemas.microsoft.com/office/powerpoint/2010/main" val="24520669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imaging</a:t>
            </a:r>
            <a:br>
              <a:rPr lang="en-US" dirty="0" smtClean="0"/>
            </a:br>
            <a:r>
              <a:rPr lang="en-US" sz="3200" dirty="0" smtClean="0"/>
              <a:t>Computed tomography</a:t>
            </a:r>
            <a:endParaRPr lang="en-US" dirty="0"/>
          </a:p>
        </p:txBody>
      </p:sp>
      <p:pic>
        <p:nvPicPr>
          <p:cNvPr id="4" name="Content Placeholder 3"/>
          <p:cNvPicPr>
            <a:picLocks noGrp="1" noChangeAspect="1"/>
          </p:cNvPicPr>
          <p:nvPr>
            <p:ph idx="1"/>
          </p:nvPr>
        </p:nvPicPr>
        <p:blipFill>
          <a:blip r:embed="rId3"/>
          <a:srcRect l="-22133" r="-22133"/>
          <a:stretch>
            <a:fillRect/>
          </a:stretch>
        </p:blipFill>
        <p:spPr/>
      </p:pic>
    </p:spTree>
    <p:extLst>
      <p:ext uri="{BB962C8B-B14F-4D97-AF65-F5344CB8AC3E}">
        <p14:creationId xmlns:p14="http://schemas.microsoft.com/office/powerpoint/2010/main" val="3163701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a:t>
            </a:r>
            <a:br>
              <a:rPr lang="en-US" dirty="0" smtClean="0"/>
            </a:br>
            <a:r>
              <a:rPr lang="en-US" sz="3200" dirty="0" smtClean="0"/>
              <a:t>math sucks</a:t>
            </a:r>
            <a:endParaRPr lang="en-US" sz="3200" dirty="0"/>
          </a:p>
        </p:txBody>
      </p:sp>
      <p:sp>
        <p:nvSpPr>
          <p:cNvPr id="5" name="Content Placeholder 4"/>
          <p:cNvSpPr>
            <a:spLocks noGrp="1"/>
          </p:cNvSpPr>
          <p:nvPr>
            <p:ph idx="1"/>
          </p:nvPr>
        </p:nvSpPr>
        <p:spPr/>
        <p:txBody>
          <a:bodyPr/>
          <a:lstStyle/>
          <a:p>
            <a:r>
              <a:rPr lang="en-US" dirty="0" smtClean="0"/>
              <a:t>CPP = MAP – ICP</a:t>
            </a:r>
          </a:p>
          <a:p>
            <a:r>
              <a:rPr lang="en-US" dirty="0" smtClean="0"/>
              <a:t>CBF = CPP/CVR</a:t>
            </a:r>
          </a:p>
          <a:p>
            <a:r>
              <a:rPr lang="en-US" dirty="0"/>
              <a:t> </a:t>
            </a:r>
            <a:r>
              <a:rPr lang="en-US" dirty="0" smtClean="0"/>
              <a:t>      = (MAP – ICP)/CVR</a:t>
            </a:r>
          </a:p>
          <a:p>
            <a:pPr lvl="1"/>
            <a:r>
              <a:rPr lang="en-US" dirty="0" smtClean="0"/>
              <a:t>CVR depends on</a:t>
            </a:r>
          </a:p>
          <a:p>
            <a:pPr lvl="2"/>
            <a:r>
              <a:rPr lang="en-US" dirty="0" smtClean="0"/>
              <a:t>Blood viscosity</a:t>
            </a:r>
          </a:p>
          <a:p>
            <a:pPr lvl="2"/>
            <a:r>
              <a:rPr lang="en-US" dirty="0" smtClean="0"/>
              <a:t>Vessel diameter </a:t>
            </a:r>
            <a:endParaRPr lang="en-US" dirty="0"/>
          </a:p>
        </p:txBody>
      </p:sp>
    </p:spTree>
    <p:extLst>
      <p:ext uri="{BB962C8B-B14F-4D97-AF65-F5344CB8AC3E}">
        <p14:creationId xmlns:p14="http://schemas.microsoft.com/office/powerpoint/2010/main" val="21204180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imaging</a:t>
            </a:r>
            <a:br>
              <a:rPr lang="en-US" dirty="0" smtClean="0"/>
            </a:br>
            <a:r>
              <a:rPr lang="en-US" dirty="0" smtClean="0"/>
              <a:t>CT </a:t>
            </a:r>
            <a:r>
              <a:rPr lang="en-US" dirty="0" err="1" smtClean="0"/>
              <a:t>vs</a:t>
            </a:r>
            <a:r>
              <a:rPr lang="en-US" dirty="0" smtClean="0"/>
              <a:t> MR</a:t>
            </a:r>
            <a:endParaRPr lang="en-US" dirty="0"/>
          </a:p>
        </p:txBody>
      </p:sp>
      <p:pic>
        <p:nvPicPr>
          <p:cNvPr id="4" name="Content Placeholder 3"/>
          <p:cNvPicPr>
            <a:picLocks noGrp="1" noChangeAspect="1"/>
          </p:cNvPicPr>
          <p:nvPr>
            <p:ph idx="1"/>
          </p:nvPr>
        </p:nvPicPr>
        <p:blipFill>
          <a:blip r:embed="rId3"/>
          <a:srcRect l="-3106" r="-3106"/>
          <a:stretch>
            <a:fillRect/>
          </a:stretch>
        </p:blipFill>
        <p:spPr/>
      </p:pic>
    </p:spTree>
    <p:extLst>
      <p:ext uri="{BB962C8B-B14F-4D97-AF65-F5344CB8AC3E}">
        <p14:creationId xmlns:p14="http://schemas.microsoft.com/office/powerpoint/2010/main" val="15130583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Diagnostic imaging</a:t>
            </a:r>
            <a:br>
              <a:rPr lang="en-US" dirty="0"/>
            </a:br>
            <a:r>
              <a:rPr lang="en-US" sz="3200" dirty="0"/>
              <a:t>Magnetic resonance imaging</a:t>
            </a:r>
          </a:p>
        </p:txBody>
      </p:sp>
      <p:sp>
        <p:nvSpPr>
          <p:cNvPr id="3" name="Content Placeholder 2"/>
          <p:cNvSpPr>
            <a:spLocks noGrp="1"/>
          </p:cNvSpPr>
          <p:nvPr>
            <p:ph idx="1"/>
          </p:nvPr>
        </p:nvSpPr>
        <p:spPr/>
        <p:txBody>
          <a:bodyPr/>
          <a:lstStyle/>
          <a:p>
            <a:r>
              <a:rPr lang="en-US" dirty="0" smtClean="0"/>
              <a:t>Superior soft tissue detail</a:t>
            </a:r>
          </a:p>
          <a:p>
            <a:r>
              <a:rPr lang="en-US" dirty="0" smtClean="0"/>
              <a:t>Preferred for parenchymal evaluation</a:t>
            </a:r>
          </a:p>
          <a:p>
            <a:r>
              <a:rPr lang="en-US" dirty="0" smtClean="0"/>
              <a:t>Able to detect fractures</a:t>
            </a:r>
          </a:p>
          <a:p>
            <a:pPr lvl="1"/>
            <a:r>
              <a:rPr lang="en-US" dirty="0" smtClean="0"/>
              <a:t>STIR and gradient echo sequences</a:t>
            </a:r>
            <a:endParaRPr lang="en-US" dirty="0"/>
          </a:p>
        </p:txBody>
      </p:sp>
    </p:spTree>
    <p:extLst>
      <p:ext uri="{BB962C8B-B14F-4D97-AF65-F5344CB8AC3E}">
        <p14:creationId xmlns:p14="http://schemas.microsoft.com/office/powerpoint/2010/main" val="9586717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Diagnostic imaging</a:t>
            </a:r>
            <a:br>
              <a:rPr lang="en-US" dirty="0" smtClean="0"/>
            </a:br>
            <a:r>
              <a:rPr lang="en-US" sz="3200" dirty="0" smtClean="0"/>
              <a:t>Magnetic resonance imaging</a:t>
            </a:r>
            <a:endParaRPr lang="en-US" dirty="0"/>
          </a:p>
        </p:txBody>
      </p:sp>
      <p:pic>
        <p:nvPicPr>
          <p:cNvPr id="7" name="Content Placeholder 6"/>
          <p:cNvPicPr>
            <a:picLocks noGrp="1" noChangeAspect="1"/>
          </p:cNvPicPr>
          <p:nvPr>
            <p:ph idx="1"/>
          </p:nvPr>
        </p:nvPicPr>
        <p:blipFill>
          <a:blip r:embed="rId3"/>
          <a:srcRect t="-2323" b="-2323"/>
          <a:stretch>
            <a:fillRect/>
          </a:stretch>
        </p:blipFill>
        <p:spPr/>
      </p:pic>
    </p:spTree>
    <p:extLst>
      <p:ext uri="{BB962C8B-B14F-4D97-AF65-F5344CB8AC3E}">
        <p14:creationId xmlns:p14="http://schemas.microsoft.com/office/powerpoint/2010/main" val="22574020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Diagnostic imaging</a:t>
            </a:r>
            <a:br>
              <a:rPr lang="en-US" dirty="0"/>
            </a:br>
            <a:r>
              <a:rPr lang="en-US" sz="3200" dirty="0"/>
              <a:t>Magnetic resonance imaging</a:t>
            </a:r>
            <a:endParaRPr lang="en-US" dirty="0"/>
          </a:p>
        </p:txBody>
      </p:sp>
      <p:pic>
        <p:nvPicPr>
          <p:cNvPr id="4" name="Content Placeholder 3"/>
          <p:cNvPicPr>
            <a:picLocks noGrp="1" noChangeAspect="1"/>
          </p:cNvPicPr>
          <p:nvPr>
            <p:ph idx="1"/>
          </p:nvPr>
        </p:nvPicPr>
        <p:blipFill>
          <a:blip r:embed="rId3"/>
          <a:srcRect l="-2784" r="-2784"/>
          <a:stretch>
            <a:fillRect/>
          </a:stretch>
        </p:blipFill>
        <p:spPr/>
      </p:pic>
    </p:spTree>
    <p:extLst>
      <p:ext uri="{BB962C8B-B14F-4D97-AF65-F5344CB8AC3E}">
        <p14:creationId xmlns:p14="http://schemas.microsoft.com/office/powerpoint/2010/main" val="40632022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and Treatment</a:t>
            </a:r>
            <a:endParaRPr lang="en-US" dirty="0"/>
          </a:p>
        </p:txBody>
      </p:sp>
      <p:sp>
        <p:nvSpPr>
          <p:cNvPr id="3" name="Content Placeholder 2"/>
          <p:cNvSpPr>
            <a:spLocks noGrp="1"/>
          </p:cNvSpPr>
          <p:nvPr>
            <p:ph idx="1"/>
          </p:nvPr>
        </p:nvSpPr>
        <p:spPr>
          <a:xfrm>
            <a:off x="571500" y="1905000"/>
            <a:ext cx="8001000" cy="4803588"/>
          </a:xfrm>
        </p:spPr>
        <p:txBody>
          <a:bodyPr>
            <a:normAutofit fontScale="85000" lnSpcReduction="20000"/>
          </a:bodyPr>
          <a:lstStyle/>
          <a:p>
            <a:r>
              <a:rPr lang="en-US" dirty="0" smtClean="0"/>
              <a:t>Initial stabilization</a:t>
            </a:r>
          </a:p>
          <a:p>
            <a:r>
              <a:rPr lang="en-US" dirty="0" smtClean="0"/>
              <a:t>Hyperosmotic agents</a:t>
            </a:r>
          </a:p>
          <a:p>
            <a:r>
              <a:rPr lang="en-US" dirty="0" smtClean="0"/>
              <a:t>Corticosteroids</a:t>
            </a:r>
          </a:p>
          <a:p>
            <a:r>
              <a:rPr lang="en-US" dirty="0" smtClean="0"/>
              <a:t>Furosemide</a:t>
            </a:r>
          </a:p>
          <a:p>
            <a:r>
              <a:rPr lang="en-US" dirty="0" smtClean="0"/>
              <a:t>Hyperventilation</a:t>
            </a:r>
          </a:p>
          <a:p>
            <a:r>
              <a:rPr lang="en-US" dirty="0" smtClean="0"/>
              <a:t>Seizure treatment/prophylaxis</a:t>
            </a:r>
          </a:p>
          <a:p>
            <a:r>
              <a:rPr lang="en-US" dirty="0" smtClean="0"/>
              <a:t>Analgesics</a:t>
            </a:r>
          </a:p>
          <a:p>
            <a:r>
              <a:rPr lang="en-US" dirty="0" smtClean="0"/>
              <a:t>Intracranial pressure monitoring</a:t>
            </a:r>
          </a:p>
          <a:p>
            <a:r>
              <a:rPr lang="en-US" dirty="0" smtClean="0"/>
              <a:t>Etc.</a:t>
            </a:r>
          </a:p>
          <a:p>
            <a:endParaRPr lang="en-US" dirty="0"/>
          </a:p>
        </p:txBody>
      </p:sp>
      <p:pic>
        <p:nvPicPr>
          <p:cNvPr id="4" name="Picture 3"/>
          <p:cNvPicPr>
            <a:picLocks noChangeAspect="1"/>
          </p:cNvPicPr>
          <p:nvPr/>
        </p:nvPicPr>
        <p:blipFill>
          <a:blip r:embed="rId2"/>
          <a:stretch>
            <a:fillRect/>
          </a:stretch>
        </p:blipFill>
        <p:spPr>
          <a:xfrm rot="688415">
            <a:off x="5132118" y="1700442"/>
            <a:ext cx="3159277" cy="3143753"/>
          </a:xfrm>
          <a:prstGeom prst="rect">
            <a:avLst/>
          </a:prstGeom>
        </p:spPr>
      </p:pic>
    </p:spTree>
    <p:extLst>
      <p:ext uri="{BB962C8B-B14F-4D97-AF65-F5344CB8AC3E}">
        <p14:creationId xmlns:p14="http://schemas.microsoft.com/office/powerpoint/2010/main" val="3015301226"/>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 stabilization</a:t>
            </a:r>
            <a:endParaRPr lang="en-US" dirty="0"/>
          </a:p>
        </p:txBody>
      </p:sp>
      <p:sp>
        <p:nvSpPr>
          <p:cNvPr id="3" name="Content Placeholder 2"/>
          <p:cNvSpPr>
            <a:spLocks noGrp="1"/>
          </p:cNvSpPr>
          <p:nvPr>
            <p:ph idx="1"/>
          </p:nvPr>
        </p:nvSpPr>
        <p:spPr/>
        <p:txBody>
          <a:bodyPr>
            <a:normAutofit/>
          </a:bodyPr>
          <a:lstStyle/>
          <a:p>
            <a:r>
              <a:rPr lang="en-US" dirty="0" smtClean="0"/>
              <a:t>Resuscitation of hypovolemic shock</a:t>
            </a:r>
          </a:p>
          <a:p>
            <a:r>
              <a:rPr lang="en-US" dirty="0" smtClean="0"/>
              <a:t>Oxygen supplementation</a:t>
            </a:r>
          </a:p>
          <a:p>
            <a:pPr lvl="1"/>
            <a:r>
              <a:rPr lang="en-US" dirty="0" smtClean="0"/>
              <a:t>Avoid </a:t>
            </a:r>
            <a:r>
              <a:rPr lang="en-US" dirty="0" err="1" smtClean="0"/>
              <a:t>hyperoxia</a:t>
            </a:r>
            <a:r>
              <a:rPr lang="en-US" dirty="0" smtClean="0"/>
              <a:t> – may worsen reperfusion injury</a:t>
            </a:r>
          </a:p>
          <a:p>
            <a:r>
              <a:rPr lang="en-US" dirty="0" smtClean="0"/>
              <a:t>Crystalloids</a:t>
            </a:r>
          </a:p>
          <a:p>
            <a:pPr lvl="1"/>
            <a:r>
              <a:rPr lang="en-US" dirty="0" smtClean="0"/>
              <a:t>0.9% NaCl recommended</a:t>
            </a:r>
          </a:p>
          <a:p>
            <a:pPr lvl="2"/>
            <a:r>
              <a:rPr lang="en-US" dirty="0" smtClean="0"/>
              <a:t>Least free water </a:t>
            </a:r>
            <a:r>
              <a:rPr lang="en-US" dirty="0" smtClean="0">
                <a:sym typeface="Wingdings"/>
              </a:rPr>
              <a:t></a:t>
            </a:r>
            <a:r>
              <a:rPr lang="en-US" dirty="0" smtClean="0"/>
              <a:t> less likely to contribute to cerebral edema</a:t>
            </a:r>
          </a:p>
          <a:p>
            <a:r>
              <a:rPr lang="en-US" dirty="0" smtClean="0"/>
              <a:t>Colloid</a:t>
            </a:r>
          </a:p>
        </p:txBody>
      </p:sp>
    </p:spTree>
    <p:extLst>
      <p:ext uri="{BB962C8B-B14F-4D97-AF65-F5344CB8AC3E}">
        <p14:creationId xmlns:p14="http://schemas.microsoft.com/office/powerpoint/2010/main" val="151412793"/>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Hyperosmotic agents</a:t>
            </a:r>
            <a:br>
              <a:rPr lang="en-US" dirty="0" smtClean="0"/>
            </a:br>
            <a:r>
              <a:rPr lang="en-US" sz="2800" dirty="0" err="1" smtClean="0"/>
              <a:t>Mannitol</a:t>
            </a:r>
            <a:r>
              <a:rPr lang="en-US" sz="2800" dirty="0" smtClean="0"/>
              <a:t> and Hypertonic saline</a:t>
            </a:r>
            <a:endParaRPr lang="en-US" sz="2800" dirty="0"/>
          </a:p>
        </p:txBody>
      </p:sp>
      <p:sp>
        <p:nvSpPr>
          <p:cNvPr id="3" name="Content Placeholder 2"/>
          <p:cNvSpPr>
            <a:spLocks noGrp="1"/>
          </p:cNvSpPr>
          <p:nvPr>
            <p:ph idx="1"/>
          </p:nvPr>
        </p:nvSpPr>
        <p:spPr/>
        <p:txBody>
          <a:bodyPr/>
          <a:lstStyle/>
          <a:p>
            <a:r>
              <a:rPr lang="en-US" dirty="0" smtClean="0"/>
              <a:t>Mainstay of treatment for increased intracranial pressure</a:t>
            </a:r>
          </a:p>
          <a:p>
            <a:r>
              <a:rPr lang="en-US" dirty="0" smtClean="0"/>
              <a:t>Impermeable to the blood-brain barrier</a:t>
            </a:r>
          </a:p>
          <a:p>
            <a:r>
              <a:rPr lang="en-US" dirty="0" smtClean="0"/>
              <a:t>Affects normal tissue</a:t>
            </a:r>
            <a:endParaRPr lang="en-US" dirty="0"/>
          </a:p>
        </p:txBody>
      </p:sp>
    </p:spTree>
    <p:extLst>
      <p:ext uri="{BB962C8B-B14F-4D97-AF65-F5344CB8AC3E}">
        <p14:creationId xmlns:p14="http://schemas.microsoft.com/office/powerpoint/2010/main" val="732163449"/>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Mannitol</a:t>
            </a:r>
            <a:endParaRPr lang="en-US" dirty="0"/>
          </a:p>
        </p:txBody>
      </p:sp>
      <p:sp>
        <p:nvSpPr>
          <p:cNvPr id="3" name="Content Placeholder 2"/>
          <p:cNvSpPr>
            <a:spLocks noGrp="1"/>
          </p:cNvSpPr>
          <p:nvPr>
            <p:ph idx="1"/>
          </p:nvPr>
        </p:nvSpPr>
        <p:spPr/>
        <p:txBody>
          <a:bodyPr>
            <a:normAutofit lnSpcReduction="10000"/>
          </a:bodyPr>
          <a:lstStyle/>
          <a:p>
            <a:r>
              <a:rPr lang="en-US" dirty="0" smtClean="0"/>
              <a:t>Sugar alcohol</a:t>
            </a:r>
          </a:p>
          <a:p>
            <a:r>
              <a:rPr lang="en-US" dirty="0" smtClean="0"/>
              <a:t>Excreted unchanged in urine</a:t>
            </a:r>
          </a:p>
          <a:p>
            <a:r>
              <a:rPr lang="en-US" dirty="0" smtClean="0"/>
              <a:t>Decreased ICP, increase CPP and CBF</a:t>
            </a:r>
          </a:p>
          <a:p>
            <a:r>
              <a:rPr lang="en-US" dirty="0" smtClean="0"/>
              <a:t>Free radical scavenging properties</a:t>
            </a:r>
          </a:p>
          <a:p>
            <a:r>
              <a:rPr lang="en-US" dirty="0" smtClean="0"/>
              <a:t>Within minutes – rheology effect</a:t>
            </a:r>
          </a:p>
          <a:p>
            <a:r>
              <a:rPr lang="en-US" dirty="0" smtClean="0"/>
              <a:t>Within 15-30 minutes – osmotic effects</a:t>
            </a:r>
          </a:p>
          <a:p>
            <a:r>
              <a:rPr lang="en-US" dirty="0" smtClean="0"/>
              <a:t>0.5-1.5 g/kg. </a:t>
            </a:r>
            <a:endParaRPr lang="en-US" dirty="0"/>
          </a:p>
        </p:txBody>
      </p:sp>
    </p:spTree>
    <p:extLst>
      <p:ext uri="{BB962C8B-B14F-4D97-AF65-F5344CB8AC3E}">
        <p14:creationId xmlns:p14="http://schemas.microsoft.com/office/powerpoint/2010/main" val="2642238801"/>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Hypertonic saline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Dehydrates cerebrovascular endothelial cells</a:t>
            </a:r>
          </a:p>
          <a:p>
            <a:pPr lvl="1"/>
            <a:r>
              <a:rPr lang="en-US" dirty="0" smtClean="0"/>
              <a:t>Decreased vessel diameter</a:t>
            </a:r>
          </a:p>
          <a:p>
            <a:pPr lvl="1"/>
            <a:r>
              <a:rPr lang="en-US" dirty="0" smtClean="0"/>
              <a:t>Decreased ICP</a:t>
            </a:r>
          </a:p>
          <a:p>
            <a:pPr lvl="1"/>
            <a:r>
              <a:rPr lang="en-US" dirty="0" smtClean="0"/>
              <a:t>Enhancing delivery of O2 to brain</a:t>
            </a:r>
          </a:p>
          <a:p>
            <a:r>
              <a:rPr lang="en-US" dirty="0" smtClean="0"/>
              <a:t>Saline does not cross BBB, pulls fluid from brain cells</a:t>
            </a:r>
          </a:p>
          <a:p>
            <a:pPr lvl="1"/>
            <a:r>
              <a:rPr lang="en-US" dirty="0" smtClean="0"/>
              <a:t>Similar </a:t>
            </a:r>
            <a:r>
              <a:rPr lang="en-US" dirty="0" err="1" smtClean="0"/>
              <a:t>rheologic</a:t>
            </a:r>
            <a:r>
              <a:rPr lang="en-US" dirty="0" smtClean="0"/>
              <a:t> and osmotic effects as </a:t>
            </a:r>
            <a:r>
              <a:rPr lang="en-US" dirty="0" err="1" smtClean="0"/>
              <a:t>mannitol</a:t>
            </a:r>
            <a:endParaRPr lang="en-US" dirty="0" smtClean="0"/>
          </a:p>
          <a:p>
            <a:r>
              <a:rPr lang="en-US" dirty="0" smtClean="0"/>
              <a:t>Improves hemodynamic status – better for </a:t>
            </a:r>
            <a:r>
              <a:rPr lang="en-US" dirty="0" err="1" smtClean="0"/>
              <a:t>hypotense</a:t>
            </a:r>
            <a:r>
              <a:rPr lang="en-US" dirty="0" smtClean="0"/>
              <a:t> patients</a:t>
            </a:r>
          </a:p>
          <a:p>
            <a:r>
              <a:rPr lang="en-US" dirty="0" err="1" smtClean="0"/>
              <a:t>Immunomodulatory</a:t>
            </a:r>
            <a:r>
              <a:rPr lang="en-US" dirty="0" smtClean="0"/>
              <a:t> </a:t>
            </a:r>
            <a:r>
              <a:rPr lang="en-US" dirty="0" err="1" smtClean="0"/>
              <a:t>ffects</a:t>
            </a:r>
            <a:endParaRPr lang="en-US" dirty="0" smtClean="0"/>
          </a:p>
          <a:p>
            <a:endParaRPr lang="en-US" dirty="0"/>
          </a:p>
        </p:txBody>
      </p:sp>
    </p:spTree>
    <p:extLst>
      <p:ext uri="{BB962C8B-B14F-4D97-AF65-F5344CB8AC3E}">
        <p14:creationId xmlns:p14="http://schemas.microsoft.com/office/powerpoint/2010/main" val="2540814952"/>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Corticosteroids</a:t>
            </a:r>
            <a:endParaRPr lang="en-US" dirty="0"/>
          </a:p>
        </p:txBody>
      </p:sp>
      <p:sp>
        <p:nvSpPr>
          <p:cNvPr id="3" name="Content Placeholder 2"/>
          <p:cNvSpPr>
            <a:spLocks noGrp="1"/>
          </p:cNvSpPr>
          <p:nvPr>
            <p:ph idx="1"/>
          </p:nvPr>
        </p:nvSpPr>
        <p:spPr/>
        <p:txBody>
          <a:bodyPr/>
          <a:lstStyle/>
          <a:p>
            <a:r>
              <a:rPr lang="en-US" dirty="0" smtClean="0"/>
              <a:t>Potent anti-inflammatories</a:t>
            </a:r>
          </a:p>
          <a:p>
            <a:r>
              <a:rPr lang="en-US" dirty="0" smtClean="0"/>
              <a:t>Worse outcome (CRASH trial)</a:t>
            </a:r>
          </a:p>
          <a:p>
            <a:pPr marL="0" indent="0">
              <a:buNone/>
            </a:pPr>
            <a:endParaRPr lang="en-US" dirty="0"/>
          </a:p>
        </p:txBody>
      </p:sp>
      <p:pic>
        <p:nvPicPr>
          <p:cNvPr id="4" name="Picture 3"/>
          <p:cNvPicPr>
            <a:picLocks noChangeAspect="1"/>
          </p:cNvPicPr>
          <p:nvPr/>
        </p:nvPicPr>
        <p:blipFill>
          <a:blip r:embed="rId2"/>
          <a:stretch>
            <a:fillRect/>
          </a:stretch>
        </p:blipFill>
        <p:spPr>
          <a:xfrm>
            <a:off x="2413747" y="3243560"/>
            <a:ext cx="4216400" cy="3157240"/>
          </a:xfrm>
          <a:prstGeom prst="rect">
            <a:avLst/>
          </a:prstGeom>
        </p:spPr>
      </p:pic>
    </p:spTree>
    <p:extLst>
      <p:ext uri="{BB962C8B-B14F-4D97-AF65-F5344CB8AC3E}">
        <p14:creationId xmlns:p14="http://schemas.microsoft.com/office/powerpoint/2010/main" val="273530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a:t>
            </a:r>
            <a:endParaRPr lang="en-US" dirty="0"/>
          </a:p>
        </p:txBody>
      </p:sp>
      <p:sp>
        <p:nvSpPr>
          <p:cNvPr id="3" name="Content Placeholder 2"/>
          <p:cNvSpPr>
            <a:spLocks noGrp="1"/>
          </p:cNvSpPr>
          <p:nvPr>
            <p:ph idx="1"/>
          </p:nvPr>
        </p:nvSpPr>
        <p:spPr/>
        <p:txBody>
          <a:bodyPr/>
          <a:lstStyle/>
          <a:p>
            <a:r>
              <a:rPr lang="en-US" dirty="0" smtClean="0"/>
              <a:t>Reduction in CBF</a:t>
            </a:r>
          </a:p>
          <a:p>
            <a:pPr lvl="1"/>
            <a:r>
              <a:rPr lang="en-US" dirty="0" smtClean="0"/>
              <a:t>ICP elevations</a:t>
            </a:r>
          </a:p>
          <a:p>
            <a:pPr lvl="1"/>
            <a:r>
              <a:rPr lang="en-US" dirty="0" smtClean="0"/>
              <a:t>Edema</a:t>
            </a:r>
          </a:p>
          <a:p>
            <a:pPr lvl="1"/>
            <a:r>
              <a:rPr lang="en-US" dirty="0" smtClean="0"/>
              <a:t>Hematomas</a:t>
            </a:r>
          </a:p>
          <a:p>
            <a:pPr lvl="1"/>
            <a:r>
              <a:rPr lang="en-US" dirty="0" smtClean="0"/>
              <a:t>Compression of vessels</a:t>
            </a:r>
          </a:p>
          <a:p>
            <a:pPr lvl="1"/>
            <a:r>
              <a:rPr lang="en-US" dirty="0" smtClean="0"/>
              <a:t>Vasospasm</a:t>
            </a:r>
          </a:p>
          <a:p>
            <a:pPr lvl="1"/>
            <a:r>
              <a:rPr lang="en-US" dirty="0" smtClean="0"/>
              <a:t>Shock/hypotension</a:t>
            </a:r>
          </a:p>
          <a:p>
            <a:pPr lvl="1"/>
            <a:r>
              <a:rPr lang="en-US" dirty="0" smtClean="0">
                <a:sym typeface="Wingdings"/>
              </a:rPr>
              <a:t></a:t>
            </a:r>
            <a:r>
              <a:rPr lang="en-US" dirty="0">
                <a:sym typeface="Wingdings"/>
              </a:rPr>
              <a:t>B</a:t>
            </a:r>
            <a:r>
              <a:rPr lang="en-US" dirty="0" smtClean="0">
                <a:sym typeface="Wingdings"/>
              </a:rPr>
              <a:t>rain ischemia</a:t>
            </a:r>
            <a:endParaRPr lang="en-US" dirty="0"/>
          </a:p>
        </p:txBody>
      </p:sp>
    </p:spTree>
    <p:extLst>
      <p:ext uri="{BB962C8B-B14F-4D97-AF65-F5344CB8AC3E}">
        <p14:creationId xmlns:p14="http://schemas.microsoft.com/office/powerpoint/2010/main" val="149946141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Furosemide</a:t>
            </a:r>
            <a:endParaRPr lang="en-US" dirty="0"/>
          </a:p>
        </p:txBody>
      </p:sp>
      <p:sp>
        <p:nvSpPr>
          <p:cNvPr id="3" name="Content Placeholder 2"/>
          <p:cNvSpPr>
            <a:spLocks noGrp="1"/>
          </p:cNvSpPr>
          <p:nvPr>
            <p:ph idx="1"/>
          </p:nvPr>
        </p:nvSpPr>
        <p:spPr/>
        <p:txBody>
          <a:bodyPr>
            <a:normAutofit/>
          </a:bodyPr>
          <a:lstStyle/>
          <a:p>
            <a:r>
              <a:rPr lang="en-US" dirty="0" smtClean="0"/>
              <a:t>Alone or with </a:t>
            </a:r>
            <a:r>
              <a:rPr lang="en-US" dirty="0" err="1" smtClean="0"/>
              <a:t>mannitol</a:t>
            </a:r>
            <a:endParaRPr lang="en-US" dirty="0" smtClean="0"/>
          </a:p>
          <a:p>
            <a:r>
              <a:rPr lang="en-US" dirty="0" smtClean="0"/>
              <a:t>Decrease </a:t>
            </a:r>
            <a:r>
              <a:rPr lang="en-US" dirty="0" err="1" smtClean="0"/>
              <a:t>invtravascular</a:t>
            </a:r>
            <a:r>
              <a:rPr lang="en-US" dirty="0" smtClean="0"/>
              <a:t> volume and hydrostatic pressure</a:t>
            </a:r>
          </a:p>
          <a:p>
            <a:r>
              <a:rPr lang="en-US" dirty="0" smtClean="0"/>
              <a:t>Potential for intravascular </a:t>
            </a:r>
            <a:r>
              <a:rPr lang="en-US" dirty="0"/>
              <a:t>v</a:t>
            </a:r>
            <a:r>
              <a:rPr lang="en-US" dirty="0" smtClean="0"/>
              <a:t>olume depletion and systemic hypotension </a:t>
            </a:r>
            <a:r>
              <a:rPr lang="en-US" dirty="0" smtClean="0">
                <a:sym typeface="Wingdings"/>
              </a:rPr>
              <a:t> decreased CPP</a:t>
            </a:r>
          </a:p>
          <a:p>
            <a:r>
              <a:rPr lang="en-US" dirty="0" smtClean="0">
                <a:sym typeface="Wingdings"/>
              </a:rPr>
              <a:t>Not recommended by Brain Trauma Foundation</a:t>
            </a:r>
          </a:p>
          <a:p>
            <a:r>
              <a:rPr lang="en-US" dirty="0" smtClean="0">
                <a:sym typeface="Wingdings"/>
              </a:rPr>
              <a:t>Should be reserved for indications other than cerebral edema</a:t>
            </a:r>
            <a:endParaRPr lang="en-US" dirty="0"/>
          </a:p>
        </p:txBody>
      </p:sp>
    </p:spTree>
    <p:extLst>
      <p:ext uri="{BB962C8B-B14F-4D97-AF65-F5344CB8AC3E}">
        <p14:creationId xmlns:p14="http://schemas.microsoft.com/office/powerpoint/2010/main" val="1105339413"/>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Seizure treatment/prophylaxis</a:t>
            </a:r>
            <a:endParaRPr lang="en-US" sz="4000" dirty="0"/>
          </a:p>
        </p:txBody>
      </p:sp>
      <p:sp>
        <p:nvSpPr>
          <p:cNvPr id="3" name="Content Placeholder 2"/>
          <p:cNvSpPr>
            <a:spLocks noGrp="1"/>
          </p:cNvSpPr>
          <p:nvPr>
            <p:ph idx="1"/>
          </p:nvPr>
        </p:nvSpPr>
        <p:spPr/>
        <p:txBody>
          <a:bodyPr/>
          <a:lstStyle/>
          <a:p>
            <a:r>
              <a:rPr lang="en-US" dirty="0" smtClean="0"/>
              <a:t>Immediate (&lt;24h)</a:t>
            </a:r>
          </a:p>
          <a:p>
            <a:r>
              <a:rPr lang="en-US" dirty="0" smtClean="0"/>
              <a:t>Early (24h-7d)</a:t>
            </a:r>
          </a:p>
          <a:p>
            <a:r>
              <a:rPr lang="en-US" dirty="0" smtClean="0"/>
              <a:t>Late (&gt;7days) – (up to 13% of human TBI patients)</a:t>
            </a:r>
          </a:p>
          <a:p>
            <a:r>
              <a:rPr lang="en-US" dirty="0" smtClean="0"/>
              <a:t>Human patients treated in the first 7 days after head trauma had lower risk of seizures</a:t>
            </a:r>
            <a:endParaRPr lang="en-US" dirty="0"/>
          </a:p>
        </p:txBody>
      </p:sp>
    </p:spTree>
    <p:extLst>
      <p:ext uri="{BB962C8B-B14F-4D97-AF65-F5344CB8AC3E}">
        <p14:creationId xmlns:p14="http://schemas.microsoft.com/office/powerpoint/2010/main" val="7435462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Seizure treatment/prophylaxis</a:t>
            </a:r>
            <a:endParaRPr lang="en-US" sz="4000" dirty="0"/>
          </a:p>
        </p:txBody>
      </p:sp>
      <p:sp>
        <p:nvSpPr>
          <p:cNvPr id="3" name="Content Placeholder 2"/>
          <p:cNvSpPr>
            <a:spLocks noGrp="1"/>
          </p:cNvSpPr>
          <p:nvPr>
            <p:ph idx="1"/>
          </p:nvPr>
        </p:nvSpPr>
        <p:spPr/>
        <p:txBody>
          <a:bodyPr/>
          <a:lstStyle/>
          <a:p>
            <a:r>
              <a:rPr lang="en-US" dirty="0" err="1" smtClean="0"/>
              <a:t>Levetiracetam</a:t>
            </a:r>
            <a:r>
              <a:rPr lang="en-US" dirty="0" smtClean="0"/>
              <a:t> 20mg/kg (60mg/kg for loading)</a:t>
            </a:r>
          </a:p>
          <a:p>
            <a:r>
              <a:rPr lang="en-US" dirty="0" smtClean="0"/>
              <a:t>Barbiturates</a:t>
            </a:r>
          </a:p>
          <a:p>
            <a:pPr lvl="1"/>
            <a:r>
              <a:rPr lang="en-US" dirty="0" smtClean="0"/>
              <a:t>Phenobarbital 2-3mg/kg; loading dose of 18-24mg/kg  over 24-48 h) – significant sedation</a:t>
            </a:r>
            <a:endParaRPr lang="en-US" dirty="0"/>
          </a:p>
          <a:p>
            <a:r>
              <a:rPr lang="en-US" dirty="0" smtClean="0"/>
              <a:t>Diazepam/Midazolam</a:t>
            </a:r>
          </a:p>
          <a:p>
            <a:r>
              <a:rPr lang="en-US" dirty="0" smtClean="0"/>
              <a:t>Propofol CRI</a:t>
            </a:r>
          </a:p>
        </p:txBody>
      </p:sp>
    </p:spTree>
    <p:extLst>
      <p:ext uri="{BB962C8B-B14F-4D97-AF65-F5344CB8AC3E}">
        <p14:creationId xmlns:p14="http://schemas.microsoft.com/office/powerpoint/2010/main" val="30253393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Analgesics</a:t>
            </a:r>
            <a:br>
              <a:rPr lang="en-US" dirty="0" smtClean="0"/>
            </a:br>
            <a:r>
              <a:rPr lang="en-US" sz="3200" dirty="0" smtClean="0"/>
              <a:t>Opioids</a:t>
            </a:r>
            <a:endParaRPr lang="en-US" sz="3200" dirty="0"/>
          </a:p>
        </p:txBody>
      </p:sp>
      <p:sp>
        <p:nvSpPr>
          <p:cNvPr id="3" name="Content Placeholder 2"/>
          <p:cNvSpPr>
            <a:spLocks noGrp="1"/>
          </p:cNvSpPr>
          <p:nvPr>
            <p:ph idx="1"/>
          </p:nvPr>
        </p:nvSpPr>
        <p:spPr>
          <a:xfrm>
            <a:off x="571500" y="1905000"/>
            <a:ext cx="8001000" cy="4743824"/>
          </a:xfrm>
        </p:spPr>
        <p:txBody>
          <a:bodyPr>
            <a:normAutofit/>
          </a:bodyPr>
          <a:lstStyle/>
          <a:p>
            <a:r>
              <a:rPr lang="en-US" dirty="0" smtClean="0"/>
              <a:t>Full agonist – reversible</a:t>
            </a:r>
          </a:p>
          <a:p>
            <a:r>
              <a:rPr lang="en-US" dirty="0" smtClean="0"/>
              <a:t>Good analgesia</a:t>
            </a:r>
          </a:p>
          <a:p>
            <a:r>
              <a:rPr lang="en-US" dirty="0" smtClean="0"/>
              <a:t>Methadone, fentanyl and friends, </a:t>
            </a:r>
            <a:r>
              <a:rPr lang="en-US" dirty="0" err="1" smtClean="0"/>
              <a:t>hydromorphone</a:t>
            </a:r>
            <a:r>
              <a:rPr lang="en-US" dirty="0" smtClean="0"/>
              <a:t>, morphine</a:t>
            </a:r>
          </a:p>
        </p:txBody>
      </p:sp>
      <p:pic>
        <p:nvPicPr>
          <p:cNvPr id="4" name="Picture 3"/>
          <p:cNvPicPr>
            <a:picLocks noChangeAspect="1"/>
          </p:cNvPicPr>
          <p:nvPr/>
        </p:nvPicPr>
        <p:blipFill>
          <a:blip r:embed="rId2"/>
          <a:stretch>
            <a:fillRect/>
          </a:stretch>
        </p:blipFill>
        <p:spPr>
          <a:xfrm>
            <a:off x="2846294" y="3918324"/>
            <a:ext cx="3810000" cy="2730500"/>
          </a:xfrm>
          <a:prstGeom prst="rect">
            <a:avLst/>
          </a:prstGeom>
        </p:spPr>
      </p:pic>
    </p:spTree>
    <p:extLst>
      <p:ext uri="{BB962C8B-B14F-4D97-AF65-F5344CB8AC3E}">
        <p14:creationId xmlns:p14="http://schemas.microsoft.com/office/powerpoint/2010/main" val="2360827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Analgesics</a:t>
            </a:r>
            <a:br>
              <a:rPr lang="en-US" dirty="0" smtClean="0"/>
            </a:br>
            <a:r>
              <a:rPr lang="en-US" sz="3200" dirty="0" smtClean="0"/>
              <a:t>Ketamine</a:t>
            </a:r>
            <a:endParaRPr lang="en-US" sz="3200" dirty="0"/>
          </a:p>
        </p:txBody>
      </p:sp>
      <p:sp>
        <p:nvSpPr>
          <p:cNvPr id="3" name="Content Placeholder 2"/>
          <p:cNvSpPr>
            <a:spLocks noGrp="1"/>
          </p:cNvSpPr>
          <p:nvPr>
            <p:ph idx="1"/>
          </p:nvPr>
        </p:nvSpPr>
        <p:spPr>
          <a:xfrm>
            <a:off x="571500" y="1905000"/>
            <a:ext cx="6152029" cy="4114800"/>
          </a:xfrm>
        </p:spPr>
        <p:txBody>
          <a:bodyPr>
            <a:normAutofit lnSpcReduction="10000"/>
          </a:bodyPr>
          <a:lstStyle/>
          <a:p>
            <a:r>
              <a:rPr lang="en-US" dirty="0" err="1" smtClean="0"/>
              <a:t>Neuroprotective</a:t>
            </a:r>
            <a:r>
              <a:rPr lang="en-US" dirty="0" smtClean="0"/>
              <a:t> </a:t>
            </a:r>
            <a:r>
              <a:rPr lang="en-US" dirty="0"/>
              <a:t>properties against ischemic and glutamate induced injury</a:t>
            </a:r>
          </a:p>
          <a:p>
            <a:r>
              <a:rPr lang="en-US" dirty="0"/>
              <a:t>Cardiovascular and respiratory sparing</a:t>
            </a:r>
          </a:p>
          <a:p>
            <a:r>
              <a:rPr lang="en-US" dirty="0"/>
              <a:t>Increases cerebral O2 consumption – possibly by GABA inhibition</a:t>
            </a:r>
          </a:p>
          <a:p>
            <a:r>
              <a:rPr lang="en-US" dirty="0"/>
              <a:t>Historically considered to increase ICP, but recent studies debunk this</a:t>
            </a:r>
          </a:p>
          <a:p>
            <a:endParaRPr lang="en-US" dirty="0"/>
          </a:p>
        </p:txBody>
      </p:sp>
    </p:spTree>
    <p:extLst>
      <p:ext uri="{BB962C8B-B14F-4D97-AF65-F5344CB8AC3E}">
        <p14:creationId xmlns:p14="http://schemas.microsoft.com/office/powerpoint/2010/main" val="40517183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Analgesics</a:t>
            </a:r>
            <a:br>
              <a:rPr lang="en-US" dirty="0" smtClean="0"/>
            </a:br>
            <a:r>
              <a:rPr lang="en-US" sz="3200" dirty="0"/>
              <a:t>Alpha-2 </a:t>
            </a:r>
            <a:r>
              <a:rPr lang="en-US" sz="3200" dirty="0" smtClean="0"/>
              <a:t>agonist</a:t>
            </a:r>
            <a:endParaRPr lang="en-US" dirty="0"/>
          </a:p>
        </p:txBody>
      </p:sp>
      <p:sp>
        <p:nvSpPr>
          <p:cNvPr id="3" name="Content Placeholder 2"/>
          <p:cNvSpPr>
            <a:spLocks noGrp="1"/>
          </p:cNvSpPr>
          <p:nvPr>
            <p:ph idx="1"/>
          </p:nvPr>
        </p:nvSpPr>
        <p:spPr>
          <a:xfrm>
            <a:off x="571500" y="1905000"/>
            <a:ext cx="6256618" cy="4114800"/>
          </a:xfrm>
        </p:spPr>
        <p:txBody>
          <a:bodyPr/>
          <a:lstStyle/>
          <a:p>
            <a:r>
              <a:rPr lang="en-US" dirty="0" smtClean="0"/>
              <a:t>No </a:t>
            </a:r>
            <a:r>
              <a:rPr lang="en-US" dirty="0"/>
              <a:t>effect on ICP in dogs</a:t>
            </a:r>
          </a:p>
          <a:p>
            <a:r>
              <a:rPr lang="en-US" dirty="0"/>
              <a:t>Decreases heart rate </a:t>
            </a:r>
            <a:r>
              <a:rPr lang="en-US" dirty="0">
                <a:sym typeface="Wingdings"/>
              </a:rPr>
              <a:t> changes in cerebral perfusion</a:t>
            </a:r>
            <a:endParaRPr lang="en-US" dirty="0"/>
          </a:p>
          <a:p>
            <a:endParaRPr lang="en-US" dirty="0"/>
          </a:p>
        </p:txBody>
      </p:sp>
    </p:spTree>
    <p:extLst>
      <p:ext uri="{BB962C8B-B14F-4D97-AF65-F5344CB8AC3E}">
        <p14:creationId xmlns:p14="http://schemas.microsoft.com/office/powerpoint/2010/main" val="26229058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Intracranial pressure monitoring</a:t>
            </a:r>
            <a:endParaRPr lang="en-US" sz="4000" dirty="0"/>
          </a:p>
        </p:txBody>
      </p:sp>
      <p:pic>
        <p:nvPicPr>
          <p:cNvPr id="8" name="Content Placeholder 7"/>
          <p:cNvPicPr>
            <a:picLocks noGrp="1" noChangeAspect="1"/>
          </p:cNvPicPr>
          <p:nvPr>
            <p:ph sz="half" idx="2"/>
          </p:nvPr>
        </p:nvPicPr>
        <p:blipFill>
          <a:blip r:embed="rId2"/>
          <a:srcRect t="4171" b="4171"/>
          <a:stretch>
            <a:fillRect/>
          </a:stretch>
        </p:blipFill>
        <p:spPr/>
      </p:pic>
      <p:sp>
        <p:nvSpPr>
          <p:cNvPr id="7" name="Content Placeholder 6"/>
          <p:cNvSpPr>
            <a:spLocks noGrp="1"/>
          </p:cNvSpPr>
          <p:nvPr>
            <p:ph sz="half" idx="1"/>
          </p:nvPr>
        </p:nvSpPr>
        <p:spPr/>
        <p:txBody>
          <a:bodyPr/>
          <a:lstStyle/>
          <a:p>
            <a:r>
              <a:rPr lang="en-US" dirty="0" smtClean="0"/>
              <a:t>Sounds like fun eh?</a:t>
            </a:r>
          </a:p>
          <a:p>
            <a:r>
              <a:rPr lang="en-US" dirty="0" smtClean="0"/>
              <a:t>Transducer into epidural, intra-axial, </a:t>
            </a:r>
            <a:r>
              <a:rPr lang="en-US" dirty="0" err="1" smtClean="0"/>
              <a:t>intraventricular</a:t>
            </a:r>
            <a:r>
              <a:rPr lang="en-US" dirty="0" smtClean="0"/>
              <a:t> space</a:t>
            </a:r>
          </a:p>
          <a:p>
            <a:r>
              <a:rPr lang="en-US" dirty="0" smtClean="0"/>
              <a:t>Surely nothing can go wrong with that</a:t>
            </a:r>
          </a:p>
          <a:p>
            <a:pPr lvl="1"/>
            <a:r>
              <a:rPr lang="en-US" dirty="0" smtClean="0"/>
              <a:t>Hemorrhage, edema, parenchymal damage, infection</a:t>
            </a:r>
            <a:endParaRPr lang="en-US" dirty="0"/>
          </a:p>
        </p:txBody>
      </p:sp>
    </p:spTree>
    <p:extLst>
      <p:ext uri="{BB962C8B-B14F-4D97-AF65-F5344CB8AC3E}">
        <p14:creationId xmlns:p14="http://schemas.microsoft.com/office/powerpoint/2010/main" val="31711438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Ancillary stuff</a:t>
            </a:r>
            <a:endParaRPr lang="en-US" dirty="0"/>
          </a:p>
        </p:txBody>
      </p:sp>
      <p:sp>
        <p:nvSpPr>
          <p:cNvPr id="3" name="Content Placeholder 2"/>
          <p:cNvSpPr>
            <a:spLocks noGrp="1"/>
          </p:cNvSpPr>
          <p:nvPr>
            <p:ph idx="1"/>
          </p:nvPr>
        </p:nvSpPr>
        <p:spPr/>
        <p:txBody>
          <a:bodyPr/>
          <a:lstStyle/>
          <a:p>
            <a:r>
              <a:rPr lang="en-US" dirty="0" smtClean="0"/>
              <a:t>Head elevation – 15-30 degrees</a:t>
            </a:r>
          </a:p>
          <a:p>
            <a:pPr lvl="1"/>
            <a:r>
              <a:rPr lang="en-US" dirty="0" smtClean="0"/>
              <a:t>Increases venous drainage</a:t>
            </a:r>
          </a:p>
          <a:p>
            <a:pPr lvl="1"/>
            <a:r>
              <a:rPr lang="en-US" dirty="0" smtClean="0"/>
              <a:t>Decreases ICP</a:t>
            </a:r>
          </a:p>
          <a:p>
            <a:pPr lvl="1"/>
            <a:r>
              <a:rPr lang="en-US" dirty="0" smtClean="0"/>
              <a:t>Increases CPP e/out changes in cerebral O2</a:t>
            </a:r>
          </a:p>
          <a:p>
            <a:pPr lvl="1"/>
            <a:r>
              <a:rPr lang="en-US" dirty="0" smtClean="0"/>
              <a:t>Without kinking neck</a:t>
            </a:r>
            <a:endParaRPr lang="en-US" dirty="0"/>
          </a:p>
        </p:txBody>
      </p:sp>
    </p:spTree>
    <p:extLst>
      <p:ext uri="{BB962C8B-B14F-4D97-AF65-F5344CB8AC3E}">
        <p14:creationId xmlns:p14="http://schemas.microsoft.com/office/powerpoint/2010/main" val="27821736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Ancillary stuff</a:t>
            </a:r>
            <a:endParaRPr lang="en-US" dirty="0"/>
          </a:p>
        </p:txBody>
      </p:sp>
      <p:sp>
        <p:nvSpPr>
          <p:cNvPr id="3" name="Content Placeholder 2"/>
          <p:cNvSpPr>
            <a:spLocks noGrp="1"/>
          </p:cNvSpPr>
          <p:nvPr>
            <p:ph idx="1"/>
          </p:nvPr>
        </p:nvSpPr>
        <p:spPr/>
        <p:txBody>
          <a:bodyPr/>
          <a:lstStyle/>
          <a:p>
            <a:r>
              <a:rPr lang="en-US" dirty="0" smtClean="0"/>
              <a:t>Prevent hypoventilation</a:t>
            </a:r>
          </a:p>
          <a:p>
            <a:pPr lvl="1"/>
            <a:r>
              <a:rPr lang="en-US" dirty="0" smtClean="0"/>
              <a:t>Aim for </a:t>
            </a:r>
            <a:r>
              <a:rPr lang="en-US" dirty="0" err="1" smtClean="0"/>
              <a:t>normocapnia</a:t>
            </a:r>
            <a:r>
              <a:rPr lang="en-US" dirty="0" smtClean="0"/>
              <a:t> – PacO2 – 35 – 40 mmHg</a:t>
            </a:r>
          </a:p>
          <a:p>
            <a:r>
              <a:rPr lang="en-US" dirty="0" smtClean="0"/>
              <a:t>Short term hyperventilation</a:t>
            </a:r>
          </a:p>
          <a:p>
            <a:pPr lvl="1"/>
            <a:r>
              <a:rPr lang="en-US" dirty="0" smtClean="0"/>
              <a:t>Acute intracranial hypertension – 25 – 35 mmHg</a:t>
            </a:r>
          </a:p>
          <a:p>
            <a:pPr lvl="1"/>
            <a:r>
              <a:rPr lang="en-US" dirty="0" smtClean="0"/>
              <a:t>No evidence long term hyperventilation helpful</a:t>
            </a:r>
          </a:p>
          <a:p>
            <a:pPr lvl="2"/>
            <a:r>
              <a:rPr lang="en-US" dirty="0" smtClean="0"/>
              <a:t>Worsens outcome</a:t>
            </a:r>
          </a:p>
        </p:txBody>
      </p:sp>
    </p:spTree>
    <p:extLst>
      <p:ext uri="{BB962C8B-B14F-4D97-AF65-F5344CB8AC3E}">
        <p14:creationId xmlns:p14="http://schemas.microsoft.com/office/powerpoint/2010/main" val="278116566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Ancillary stuff</a:t>
            </a:r>
            <a:endParaRPr lang="en-US" dirty="0"/>
          </a:p>
        </p:txBody>
      </p:sp>
      <p:sp>
        <p:nvSpPr>
          <p:cNvPr id="3" name="Content Placeholder 2"/>
          <p:cNvSpPr>
            <a:spLocks noGrp="1"/>
          </p:cNvSpPr>
          <p:nvPr>
            <p:ph idx="1"/>
          </p:nvPr>
        </p:nvSpPr>
        <p:spPr/>
        <p:txBody>
          <a:bodyPr>
            <a:normAutofit lnSpcReduction="10000"/>
          </a:bodyPr>
          <a:lstStyle/>
          <a:p>
            <a:r>
              <a:rPr lang="en-US" dirty="0" smtClean="0"/>
              <a:t>Hypothermia</a:t>
            </a:r>
          </a:p>
          <a:p>
            <a:pPr lvl="1"/>
            <a:r>
              <a:rPr lang="en-US" dirty="0" smtClean="0"/>
              <a:t>Decrease cerebral metabolic and O2 consumption rate to lessen secondary brain injury</a:t>
            </a:r>
          </a:p>
          <a:p>
            <a:pPr lvl="1"/>
            <a:r>
              <a:rPr lang="en-US" dirty="0" smtClean="0"/>
              <a:t>32-35C (89.6-95F)</a:t>
            </a:r>
          </a:p>
          <a:p>
            <a:pPr lvl="1"/>
            <a:r>
              <a:rPr lang="en-US" dirty="0" smtClean="0"/>
              <a:t>Arrhythmias, coagulopathies, electrolyte disturbances, hypovolemia, insulin resistance</a:t>
            </a:r>
          </a:p>
          <a:p>
            <a:pPr lvl="1"/>
            <a:r>
              <a:rPr lang="en-US" dirty="0" smtClean="0"/>
              <a:t>Experimental</a:t>
            </a:r>
          </a:p>
          <a:p>
            <a:pPr lvl="1"/>
            <a:endParaRPr lang="en-US" dirty="0"/>
          </a:p>
          <a:p>
            <a:pPr lvl="1"/>
            <a:r>
              <a:rPr lang="en-US" dirty="0" smtClean="0"/>
              <a:t>Avoid aggressive rewarming, allow permissive hyperthermia </a:t>
            </a:r>
            <a:endParaRPr lang="en-US" dirty="0"/>
          </a:p>
        </p:txBody>
      </p:sp>
    </p:spTree>
    <p:extLst>
      <p:ext uri="{BB962C8B-B14F-4D97-AF65-F5344CB8AC3E}">
        <p14:creationId xmlns:p14="http://schemas.microsoft.com/office/powerpoint/2010/main" val="983521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a:t>
            </a:r>
            <a:endParaRPr lang="en-US" dirty="0"/>
          </a:p>
        </p:txBody>
      </p:sp>
      <p:sp>
        <p:nvSpPr>
          <p:cNvPr id="4" name="Text Placeholder 3"/>
          <p:cNvSpPr>
            <a:spLocks noGrp="1"/>
          </p:cNvSpPr>
          <p:nvPr>
            <p:ph type="body" idx="1"/>
          </p:nvPr>
        </p:nvSpPr>
        <p:spPr/>
        <p:txBody>
          <a:bodyPr/>
          <a:lstStyle/>
          <a:p>
            <a:r>
              <a:rPr lang="en-US" dirty="0" smtClean="0"/>
              <a:t>Primary injury</a:t>
            </a:r>
            <a:endParaRPr lang="en-US" dirty="0"/>
          </a:p>
        </p:txBody>
      </p:sp>
      <p:sp>
        <p:nvSpPr>
          <p:cNvPr id="3" name="Content Placeholder 2"/>
          <p:cNvSpPr>
            <a:spLocks noGrp="1"/>
          </p:cNvSpPr>
          <p:nvPr>
            <p:ph sz="half" idx="2"/>
          </p:nvPr>
        </p:nvSpPr>
        <p:spPr/>
        <p:txBody>
          <a:bodyPr>
            <a:normAutofit/>
          </a:bodyPr>
          <a:lstStyle/>
          <a:p>
            <a:r>
              <a:rPr lang="en-US" dirty="0" smtClean="0"/>
              <a:t>Immediate </a:t>
            </a:r>
            <a:r>
              <a:rPr lang="en-US" dirty="0"/>
              <a:t>result of traumatic event</a:t>
            </a:r>
          </a:p>
          <a:p>
            <a:r>
              <a:rPr lang="en-US" dirty="0"/>
              <a:t>Concussion</a:t>
            </a:r>
          </a:p>
          <a:p>
            <a:r>
              <a:rPr lang="en-US" dirty="0"/>
              <a:t>Contusion</a:t>
            </a:r>
          </a:p>
          <a:p>
            <a:r>
              <a:rPr lang="en-US" dirty="0" smtClean="0"/>
              <a:t>Laceration</a:t>
            </a:r>
          </a:p>
          <a:p>
            <a:r>
              <a:rPr lang="en-US" dirty="0" smtClean="0"/>
              <a:t>Hematoma</a:t>
            </a:r>
          </a:p>
          <a:p>
            <a:r>
              <a:rPr lang="en-US" dirty="0" smtClean="0"/>
              <a:t>Skull fracture</a:t>
            </a:r>
          </a:p>
        </p:txBody>
      </p:sp>
      <p:sp>
        <p:nvSpPr>
          <p:cNvPr id="5" name="Text Placeholder 4"/>
          <p:cNvSpPr>
            <a:spLocks noGrp="1"/>
          </p:cNvSpPr>
          <p:nvPr>
            <p:ph type="body" sz="quarter" idx="3"/>
          </p:nvPr>
        </p:nvSpPr>
        <p:spPr/>
        <p:txBody>
          <a:bodyPr/>
          <a:lstStyle/>
          <a:p>
            <a:r>
              <a:rPr lang="en-US" dirty="0" smtClean="0"/>
              <a:t>Secondary injury</a:t>
            </a:r>
            <a:endParaRPr lang="en-US" dirty="0"/>
          </a:p>
        </p:txBody>
      </p:sp>
      <p:sp>
        <p:nvSpPr>
          <p:cNvPr id="6" name="Content Placeholder 5"/>
          <p:cNvSpPr>
            <a:spLocks noGrp="1"/>
          </p:cNvSpPr>
          <p:nvPr>
            <p:ph sz="quarter" idx="4"/>
          </p:nvPr>
        </p:nvSpPr>
        <p:spPr/>
        <p:txBody>
          <a:bodyPr>
            <a:normAutofit/>
          </a:bodyPr>
          <a:lstStyle/>
          <a:p>
            <a:r>
              <a:rPr lang="en-US" dirty="0"/>
              <a:t>Occurs in the hours to days following </a:t>
            </a:r>
            <a:r>
              <a:rPr lang="en-US" dirty="0" smtClean="0"/>
              <a:t>trauma</a:t>
            </a:r>
          </a:p>
          <a:p>
            <a:r>
              <a:rPr lang="en-US" dirty="0" smtClean="0"/>
              <a:t>Local factors</a:t>
            </a:r>
          </a:p>
          <a:p>
            <a:r>
              <a:rPr lang="en-US" dirty="0" smtClean="0"/>
              <a:t>Systemic factors</a:t>
            </a:r>
          </a:p>
          <a:p>
            <a:r>
              <a:rPr lang="en-US" dirty="0" smtClean="0"/>
              <a:t>Intracranial factors</a:t>
            </a:r>
            <a:endParaRPr lang="en-US" dirty="0"/>
          </a:p>
          <a:p>
            <a:endParaRPr lang="en-US" dirty="0"/>
          </a:p>
        </p:txBody>
      </p:sp>
    </p:spTree>
    <p:extLst>
      <p:ext uri="{BB962C8B-B14F-4D97-AF65-F5344CB8AC3E}">
        <p14:creationId xmlns:p14="http://schemas.microsoft.com/office/powerpoint/2010/main" val="3423699470"/>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Ancillary stuff</a:t>
            </a:r>
            <a:endParaRPr lang="en-US" dirty="0"/>
          </a:p>
        </p:txBody>
      </p:sp>
      <p:sp>
        <p:nvSpPr>
          <p:cNvPr id="3" name="Content Placeholder 2"/>
          <p:cNvSpPr>
            <a:spLocks noGrp="1"/>
          </p:cNvSpPr>
          <p:nvPr>
            <p:ph idx="1"/>
          </p:nvPr>
        </p:nvSpPr>
        <p:spPr/>
        <p:txBody>
          <a:bodyPr/>
          <a:lstStyle/>
          <a:p>
            <a:r>
              <a:rPr lang="en-US" dirty="0" smtClean="0"/>
              <a:t>Surgery</a:t>
            </a:r>
          </a:p>
          <a:p>
            <a:pPr lvl="1"/>
            <a:r>
              <a:rPr lang="en-US" dirty="0" smtClean="0"/>
              <a:t>Skull fractures generally do not require surgery</a:t>
            </a:r>
          </a:p>
          <a:p>
            <a:pPr lvl="2"/>
            <a:r>
              <a:rPr lang="en-US" dirty="0" smtClean="0"/>
              <a:t>Severely comminuted or contaminated fractures</a:t>
            </a:r>
          </a:p>
          <a:p>
            <a:pPr lvl="1"/>
            <a:r>
              <a:rPr lang="en-US" dirty="0" err="1" smtClean="0"/>
              <a:t>Craniectomy</a:t>
            </a:r>
            <a:r>
              <a:rPr lang="en-US" dirty="0" smtClean="0"/>
              <a:t> for extra-axial hematomas</a:t>
            </a:r>
          </a:p>
          <a:p>
            <a:pPr lvl="2"/>
            <a:r>
              <a:rPr lang="en-US" dirty="0" smtClean="0"/>
              <a:t>May exacerbate bleeding</a:t>
            </a:r>
          </a:p>
          <a:p>
            <a:pPr lvl="1"/>
            <a:r>
              <a:rPr lang="en-US" dirty="0" smtClean="0"/>
              <a:t>Parenchymal hemorrhage generally managed conservatively</a:t>
            </a:r>
          </a:p>
        </p:txBody>
      </p:sp>
    </p:spTree>
    <p:extLst>
      <p:ext uri="{BB962C8B-B14F-4D97-AF65-F5344CB8AC3E}">
        <p14:creationId xmlns:p14="http://schemas.microsoft.com/office/powerpoint/2010/main" val="288118566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Poor prognostic indicators</a:t>
            </a:r>
          </a:p>
          <a:p>
            <a:pPr lvl="1"/>
            <a:r>
              <a:rPr lang="en-US" dirty="0" smtClean="0"/>
              <a:t>Dilated pupils</a:t>
            </a:r>
          </a:p>
          <a:p>
            <a:pPr lvl="1"/>
            <a:r>
              <a:rPr lang="en-US" dirty="0" smtClean="0"/>
              <a:t>Loss of PLR</a:t>
            </a:r>
          </a:p>
          <a:p>
            <a:pPr lvl="1"/>
            <a:r>
              <a:rPr lang="en-US" dirty="0" smtClean="0"/>
              <a:t>Deterioration in level of consciousness</a:t>
            </a:r>
          </a:p>
          <a:p>
            <a:pPr lvl="1"/>
            <a:r>
              <a:rPr lang="en-US" dirty="0" smtClean="0"/>
              <a:t>Hyperglycemia (humans)</a:t>
            </a:r>
          </a:p>
          <a:p>
            <a:r>
              <a:rPr lang="en-US" dirty="0" smtClean="0"/>
              <a:t>MGCS – </a:t>
            </a:r>
          </a:p>
          <a:p>
            <a:pPr lvl="1"/>
            <a:r>
              <a:rPr lang="en-US" dirty="0" smtClean="0"/>
              <a:t>Linear correlation between score and probability of survival within first 72 hours, 1 and 6 month</a:t>
            </a:r>
          </a:p>
          <a:p>
            <a:pPr lvl="1"/>
            <a:r>
              <a:rPr lang="en-US" dirty="0" smtClean="0"/>
              <a:t>Score of 8 = ~50% chance survival</a:t>
            </a:r>
          </a:p>
          <a:p>
            <a:endParaRPr lang="en-US" dirty="0"/>
          </a:p>
        </p:txBody>
      </p:sp>
    </p:spTree>
    <p:extLst>
      <p:ext uri="{BB962C8B-B14F-4D97-AF65-F5344CB8AC3E}">
        <p14:creationId xmlns:p14="http://schemas.microsoft.com/office/powerpoint/2010/main" val="533902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Prognosis</a:t>
            </a:r>
            <a:endParaRPr lang="en-US" dirty="0"/>
          </a:p>
        </p:txBody>
      </p:sp>
      <p:sp>
        <p:nvSpPr>
          <p:cNvPr id="15" name="Content Placeholder 14"/>
          <p:cNvSpPr>
            <a:spLocks noGrp="1"/>
          </p:cNvSpPr>
          <p:nvPr>
            <p:ph sz="half" idx="1"/>
          </p:nvPr>
        </p:nvSpPr>
        <p:spPr/>
        <p:txBody>
          <a:bodyPr/>
          <a:lstStyle/>
          <a:p>
            <a:r>
              <a:rPr lang="en-US" dirty="0" smtClean="0"/>
              <a:t>Worsening grade of MRI injury associated with worse outcome</a:t>
            </a:r>
          </a:p>
          <a:p>
            <a:r>
              <a:rPr lang="en-US" dirty="0" smtClean="0"/>
              <a:t>Dogs without midline shift more likely to survive to 1 month</a:t>
            </a:r>
            <a:endParaRPr lang="en-US" dirty="0"/>
          </a:p>
        </p:txBody>
      </p:sp>
      <p:pic>
        <p:nvPicPr>
          <p:cNvPr id="16" name="Picture Placeholder 6"/>
          <p:cNvPicPr>
            <a:picLocks noGrp="1" noChangeAspect="1"/>
          </p:cNvPicPr>
          <p:nvPr>
            <p:ph sz="half" idx="2"/>
          </p:nvPr>
        </p:nvPicPr>
        <p:blipFill rotWithShape="1">
          <a:blip r:embed="rId2"/>
          <a:srcRect l="15766" r="15766"/>
          <a:stretch/>
        </p:blipFill>
        <p:spPr>
          <a:xfrm rot="572602">
            <a:off x="4823460" y="1936751"/>
            <a:ext cx="3749040" cy="4102100"/>
          </a:xfrm>
        </p:spPr>
      </p:pic>
    </p:spTree>
    <p:extLst>
      <p:ext uri="{BB962C8B-B14F-4D97-AF65-F5344CB8AC3E}">
        <p14:creationId xmlns:p14="http://schemas.microsoft.com/office/powerpoint/2010/main" val="1792497273"/>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References</a:t>
            </a:r>
            <a:endParaRPr lang="en-US" dirty="0"/>
          </a:p>
        </p:txBody>
      </p:sp>
      <p:sp>
        <p:nvSpPr>
          <p:cNvPr id="9" name="Content Placeholder 8"/>
          <p:cNvSpPr>
            <a:spLocks noGrp="1"/>
          </p:cNvSpPr>
          <p:nvPr>
            <p:ph idx="1"/>
          </p:nvPr>
        </p:nvSpPr>
        <p:spPr/>
        <p:txBody>
          <a:bodyPr/>
          <a:lstStyle/>
          <a:p>
            <a:r>
              <a:rPr lang="en-US" dirty="0" smtClean="0"/>
              <a:t>Too lazy to put them on here</a:t>
            </a:r>
          </a:p>
          <a:p>
            <a:r>
              <a:rPr lang="en-US" dirty="0" smtClean="0"/>
              <a:t>Small animal neurological emergencies – good chapter on TBI</a:t>
            </a:r>
          </a:p>
          <a:p>
            <a:r>
              <a:rPr lang="en-US" dirty="0" smtClean="0"/>
              <a:t>SACCM 2</a:t>
            </a:r>
            <a:r>
              <a:rPr lang="en-US" baseline="30000" dirty="0" smtClean="0"/>
              <a:t>nd</a:t>
            </a:r>
            <a:r>
              <a:rPr lang="en-US" dirty="0" smtClean="0"/>
              <a:t> edition has several pertinent chapters (some Fletcher guy wrote some of them, so they probably suck)</a:t>
            </a:r>
            <a:endParaRPr lang="en-US" dirty="0"/>
          </a:p>
        </p:txBody>
      </p:sp>
    </p:spTree>
    <p:extLst>
      <p:ext uri="{BB962C8B-B14F-4D97-AF65-F5344CB8AC3E}">
        <p14:creationId xmlns:p14="http://schemas.microsoft.com/office/powerpoint/2010/main" val="1299066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6083" y="687295"/>
            <a:ext cx="9679142" cy="5553470"/>
          </a:xfrm>
          <a:prstGeom prst="rect">
            <a:avLst/>
          </a:prstGeom>
        </p:spPr>
      </p:pic>
    </p:spTree>
    <p:extLst>
      <p:ext uri="{BB962C8B-B14F-4D97-AF65-F5344CB8AC3E}">
        <p14:creationId xmlns:p14="http://schemas.microsoft.com/office/powerpoint/2010/main" val="274699467"/>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Travelogue">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spiration">
      <a:majorFont>
        <a:latin typeface="News Gothic MT"/>
        <a:ea typeface=""/>
        <a:cs typeface=""/>
        <a:font script="Jpan" typeface="メイリオ"/>
        <a:font script="Hans" typeface="宋体"/>
        <a:font script="Hant" typeface="新細明體"/>
      </a:majorFont>
      <a:minorFont>
        <a:latin typeface="News Gothic MT"/>
        <a:ea typeface=""/>
        <a:cs typeface=""/>
        <a:font script="Jpan" typeface="メイリオ"/>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8204</TotalTime>
  <Words>2542</Words>
  <Application>Microsoft Macintosh PowerPoint</Application>
  <PresentationFormat>On-screen Show (4:3)</PresentationFormat>
  <Paragraphs>530</Paragraphs>
  <Slides>83</Slides>
  <Notes>23</Notes>
  <HiddenSlides>0</HiddenSlides>
  <MMClips>0</MMClips>
  <ScaleCrop>false</ScaleCrop>
  <HeadingPairs>
    <vt:vector size="4" baseType="variant">
      <vt:variant>
        <vt:lpstr>Theme</vt:lpstr>
      </vt:variant>
      <vt:variant>
        <vt:i4>1</vt:i4>
      </vt:variant>
      <vt:variant>
        <vt:lpstr>Slide Titles</vt:lpstr>
      </vt:variant>
      <vt:variant>
        <vt:i4>83</vt:i4>
      </vt:variant>
    </vt:vector>
  </HeadingPairs>
  <TitlesOfParts>
    <vt:vector size="84" baseType="lpstr">
      <vt:lpstr>Travelogue</vt:lpstr>
      <vt:lpstr>Traumatic Brain Injury</vt:lpstr>
      <vt:lpstr>Traumatic brain injury</vt:lpstr>
      <vt:lpstr>Pathophysiology</vt:lpstr>
      <vt:lpstr>Pathophysiology</vt:lpstr>
      <vt:lpstr>Pathophysiology</vt:lpstr>
      <vt:lpstr>Pathophysiology math sucks</vt:lpstr>
      <vt:lpstr>Pathophysiology</vt:lpstr>
      <vt:lpstr>Pathophysiology</vt:lpstr>
      <vt:lpstr>PowerPoint Presentation</vt:lpstr>
      <vt:lpstr>Primary injury</vt:lpstr>
      <vt:lpstr>Primary injury</vt:lpstr>
      <vt:lpstr>Primary injury</vt:lpstr>
      <vt:lpstr>Hematoma</vt:lpstr>
      <vt:lpstr>Skull fractures</vt:lpstr>
      <vt:lpstr>Secondary injury Biochemical events  neuronal cell death</vt:lpstr>
      <vt:lpstr>Secondary Injury Local factors</vt:lpstr>
      <vt:lpstr>Secondary injury Glutamate accumulation</vt:lpstr>
      <vt:lpstr>Secondary injury Calcium influx</vt:lpstr>
      <vt:lpstr>Secondary injury Reactive oxygen species</vt:lpstr>
      <vt:lpstr>Secondary injury Free radical production</vt:lpstr>
      <vt:lpstr>Secondary Injury</vt:lpstr>
      <vt:lpstr>Secondary injury Intracranial insults</vt:lpstr>
      <vt:lpstr>Secondary injury Systemic insults</vt:lpstr>
      <vt:lpstr>Secondary injury</vt:lpstr>
      <vt:lpstr>CPP = MAP – ICP</vt:lpstr>
      <vt:lpstr>Cerebral blood flow</vt:lpstr>
      <vt:lpstr>Monroe-Kellie Doctrine</vt:lpstr>
      <vt:lpstr>Cushing’s reflex</vt:lpstr>
      <vt:lpstr>Herniation 4 types</vt:lpstr>
      <vt:lpstr>Neurologic assessment</vt:lpstr>
      <vt:lpstr>Neurologic assessment Level of consciousness</vt:lpstr>
      <vt:lpstr> Decerebellate rigidity  Posture </vt:lpstr>
      <vt:lpstr> Decerebrate rigidity  Posture </vt:lpstr>
      <vt:lpstr> Schiff-Sherrington  Posture </vt:lpstr>
      <vt:lpstr>Neurologic assessment Eye position</vt:lpstr>
      <vt:lpstr>Neurologic assessment Oculocephalic reflex</vt:lpstr>
      <vt:lpstr>PowerPoint Presentation</vt:lpstr>
      <vt:lpstr>Pupil size Mydriasis</vt:lpstr>
      <vt:lpstr>Pupil size Miosis</vt:lpstr>
      <vt:lpstr>Pupil size Severe bilateral miosis</vt:lpstr>
      <vt:lpstr>Pupil size Severe bilateral unresponsive mydriasis</vt:lpstr>
      <vt:lpstr>Pupil size MiosisMydriasis</vt:lpstr>
      <vt:lpstr>Pupil size</vt:lpstr>
      <vt:lpstr>PLR/pupil size</vt:lpstr>
      <vt:lpstr>Corneal reflex</vt:lpstr>
      <vt:lpstr>Neurologic Assessment Modified Glasgow Coma Scale</vt:lpstr>
      <vt:lpstr>MGCS and survival</vt:lpstr>
      <vt:lpstr>Assessment of respiration</vt:lpstr>
      <vt:lpstr>Assessment of respiration Cheyne-Stokes</vt:lpstr>
      <vt:lpstr>Assessment of respiration Central neurogenic hyperventilation</vt:lpstr>
      <vt:lpstr>Assessment of ventilation Neurogenic pulmonary edema</vt:lpstr>
      <vt:lpstr>Assessment of ventilation Neurogenic pulmonary edema</vt:lpstr>
      <vt:lpstr>Assessment of ventilation Agonal breathing</vt:lpstr>
      <vt:lpstr>Assessment of ventilation</vt:lpstr>
      <vt:lpstr>Diagnosis Imaging</vt:lpstr>
      <vt:lpstr>Diagnostic imaging Radiography</vt:lpstr>
      <vt:lpstr>Diagnostic imaging Ultrasonography</vt:lpstr>
      <vt:lpstr>Diagnostic imagine Computed tomography</vt:lpstr>
      <vt:lpstr>Diagnostic imaging Computed tomography</vt:lpstr>
      <vt:lpstr>Diagnostic imaging CT vs MR</vt:lpstr>
      <vt:lpstr>Diagnostic imaging Magnetic resonance imaging</vt:lpstr>
      <vt:lpstr>Diagnostic imaging Magnetic resonance imaging</vt:lpstr>
      <vt:lpstr>Diagnostic imaging Magnetic resonance imaging</vt:lpstr>
      <vt:lpstr>Monitoring and Treatment</vt:lpstr>
      <vt:lpstr>Initial stabilization</vt:lpstr>
      <vt:lpstr>Hyperosmotic agents Mannitol and Hypertonic saline</vt:lpstr>
      <vt:lpstr>Mannitol</vt:lpstr>
      <vt:lpstr>Hypertonic saline</vt:lpstr>
      <vt:lpstr>Corticosteroids</vt:lpstr>
      <vt:lpstr>Furosemide</vt:lpstr>
      <vt:lpstr>Seizure treatment/prophylaxis</vt:lpstr>
      <vt:lpstr>Seizure treatment/prophylaxis</vt:lpstr>
      <vt:lpstr>Analgesics Opioids</vt:lpstr>
      <vt:lpstr>Analgesics Ketamine</vt:lpstr>
      <vt:lpstr>Analgesics Alpha-2 agonist</vt:lpstr>
      <vt:lpstr>Intracranial pressure monitoring</vt:lpstr>
      <vt:lpstr>Ancillary stuff</vt:lpstr>
      <vt:lpstr>Ancillary stuff</vt:lpstr>
      <vt:lpstr>Ancillary stuff</vt:lpstr>
      <vt:lpstr>Ancillary stuff</vt:lpstr>
      <vt:lpstr>Prognosis</vt:lpstr>
      <vt:lpstr>Prognosis</vt:lpstr>
      <vt:lpstr>References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Traumatic Brain Injury</dc:title>
  <dc:creator>Clare Hyatt</dc:creator>
  <cp:lastModifiedBy>Clare Hyatt</cp:lastModifiedBy>
  <cp:revision>85</cp:revision>
  <dcterms:created xsi:type="dcterms:W3CDTF">2015-04-11T22:22:20Z</dcterms:created>
  <dcterms:modified xsi:type="dcterms:W3CDTF">2015-05-07T18:14:41Z</dcterms:modified>
</cp:coreProperties>
</file>