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4" r:id="rId1"/>
  </p:sldMasterIdLst>
  <p:notesMasterIdLst>
    <p:notesMasterId r:id="rId104"/>
  </p:notesMasterIdLst>
  <p:sldIdLst>
    <p:sldId id="256" r:id="rId2"/>
    <p:sldId id="257"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5" r:id="rId18"/>
    <p:sldId id="276" r:id="rId19"/>
    <p:sldId id="277" r:id="rId20"/>
    <p:sldId id="274" r:id="rId21"/>
    <p:sldId id="278" r:id="rId22"/>
    <p:sldId id="279" r:id="rId23"/>
    <p:sldId id="282" r:id="rId24"/>
    <p:sldId id="283" r:id="rId25"/>
    <p:sldId id="280" r:id="rId26"/>
    <p:sldId id="281"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3" r:id="rId55"/>
    <p:sldId id="311" r:id="rId56"/>
    <p:sldId id="314" r:id="rId57"/>
    <p:sldId id="312" r:id="rId58"/>
    <p:sldId id="349" r:id="rId59"/>
    <p:sldId id="259" r:id="rId60"/>
    <p:sldId id="315" r:id="rId61"/>
    <p:sldId id="316" r:id="rId62"/>
    <p:sldId id="317" r:id="rId63"/>
    <p:sldId id="318" r:id="rId64"/>
    <p:sldId id="319" r:id="rId65"/>
    <p:sldId id="320" r:id="rId66"/>
    <p:sldId id="321" r:id="rId67"/>
    <p:sldId id="322" r:id="rId68"/>
    <p:sldId id="323" r:id="rId69"/>
    <p:sldId id="340" r:id="rId70"/>
    <p:sldId id="324" r:id="rId71"/>
    <p:sldId id="325" r:id="rId72"/>
    <p:sldId id="326" r:id="rId73"/>
    <p:sldId id="327" r:id="rId74"/>
    <p:sldId id="328" r:id="rId75"/>
    <p:sldId id="329" r:id="rId76"/>
    <p:sldId id="330" r:id="rId77"/>
    <p:sldId id="331" r:id="rId78"/>
    <p:sldId id="332" r:id="rId79"/>
    <p:sldId id="333" r:id="rId80"/>
    <p:sldId id="334" r:id="rId81"/>
    <p:sldId id="336" r:id="rId82"/>
    <p:sldId id="341" r:id="rId83"/>
    <p:sldId id="343" r:id="rId84"/>
    <p:sldId id="344" r:id="rId85"/>
    <p:sldId id="337" r:id="rId86"/>
    <p:sldId id="345" r:id="rId87"/>
    <p:sldId id="347" r:id="rId88"/>
    <p:sldId id="346" r:id="rId89"/>
    <p:sldId id="338" r:id="rId90"/>
    <p:sldId id="339" r:id="rId91"/>
    <p:sldId id="348" r:id="rId92"/>
    <p:sldId id="350" r:id="rId93"/>
    <p:sldId id="351" r:id="rId94"/>
    <p:sldId id="352" r:id="rId95"/>
    <p:sldId id="353" r:id="rId96"/>
    <p:sldId id="354" r:id="rId97"/>
    <p:sldId id="355" r:id="rId98"/>
    <p:sldId id="356" r:id="rId99"/>
    <p:sldId id="357" r:id="rId100"/>
    <p:sldId id="358" r:id="rId101"/>
    <p:sldId id="359" r:id="rId102"/>
    <p:sldId id="360" r:id="rId103"/>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inimized">
    <p:restoredLeft sz="15600" autoAdjust="0"/>
    <p:restoredTop sz="36325" autoAdjust="0"/>
  </p:normalViewPr>
  <p:slideViewPr>
    <p:cSldViewPr snapToGrid="0" snapToObjects="1">
      <p:cViewPr>
        <p:scale>
          <a:sx n="94" d="100"/>
          <a:sy n="94" d="100"/>
        </p:scale>
        <p:origin x="-152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notesMaster" Target="notesMasters/notesMaster1.xml"/><Relationship Id="rId105" Type="http://schemas.openxmlformats.org/officeDocument/2006/relationships/printerSettings" Target="printerSettings/printerSettings1.bin"/><Relationship Id="rId106" Type="http://schemas.openxmlformats.org/officeDocument/2006/relationships/presProps" Target="presProps.xml"/><Relationship Id="rId107"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8" Type="http://schemas.openxmlformats.org/officeDocument/2006/relationships/theme" Target="theme/theme1.xml"/><Relationship Id="rId10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slide" Target="slides/slide99.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B32B9B-E957-D047-BAA5-5787C996EC33}" type="datetimeFigureOut">
              <a:rPr lang="fr-FR" smtClean="0"/>
              <a:t>11/11/2014</a:t>
            </a:fld>
            <a:endParaRPr lang="en-CA"/>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CA"/>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BE33A4-DF49-1640-B238-8FA3EA2D9675}" type="slidenum">
              <a:rPr lang="en-CA" smtClean="0"/>
              <a:t>‹#›</a:t>
            </a:fld>
            <a:endParaRPr lang="en-CA"/>
          </a:p>
        </p:txBody>
      </p:sp>
    </p:spTree>
    <p:extLst>
      <p:ext uri="{BB962C8B-B14F-4D97-AF65-F5344CB8AC3E}">
        <p14:creationId xmlns:p14="http://schemas.microsoft.com/office/powerpoint/2010/main" val="146117438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2</a:t>
            </a:fld>
            <a:endParaRPr lang="en-CA"/>
          </a:p>
        </p:txBody>
      </p:sp>
    </p:spTree>
    <p:extLst>
      <p:ext uri="{BB962C8B-B14F-4D97-AF65-F5344CB8AC3E}">
        <p14:creationId xmlns:p14="http://schemas.microsoft.com/office/powerpoint/2010/main" val="5860525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11</a:t>
            </a:fld>
            <a:endParaRPr lang="en-CA"/>
          </a:p>
        </p:txBody>
      </p:sp>
    </p:spTree>
    <p:extLst>
      <p:ext uri="{BB962C8B-B14F-4D97-AF65-F5344CB8AC3E}">
        <p14:creationId xmlns:p14="http://schemas.microsoft.com/office/powerpoint/2010/main" val="303940472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Left</a:t>
            </a:r>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101</a:t>
            </a:fld>
            <a:endParaRPr lang="en-CA"/>
          </a:p>
        </p:txBody>
      </p:sp>
    </p:spTree>
    <p:extLst>
      <p:ext uri="{BB962C8B-B14F-4D97-AF65-F5344CB8AC3E}">
        <p14:creationId xmlns:p14="http://schemas.microsoft.com/office/powerpoint/2010/main" val="407722530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buNone/>
            </a:pPr>
            <a:r>
              <a:rPr lang="en-US" dirty="0" smtClean="0"/>
              <a:t>	B. </a:t>
            </a:r>
            <a:r>
              <a:rPr lang="en-US" dirty="0" err="1" smtClean="0"/>
              <a:t>Hypoechoic</a:t>
            </a:r>
            <a:r>
              <a:rPr lang="en-US" dirty="0" smtClean="0"/>
              <a:t>, rounded, and surrounded by pleural effusion</a:t>
            </a:r>
          </a:p>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102</a:t>
            </a:fld>
            <a:endParaRPr lang="en-CA"/>
          </a:p>
        </p:txBody>
      </p:sp>
    </p:spTree>
    <p:extLst>
      <p:ext uri="{BB962C8B-B14F-4D97-AF65-F5344CB8AC3E}">
        <p14:creationId xmlns:p14="http://schemas.microsoft.com/office/powerpoint/2010/main" val="37967671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12</a:t>
            </a:fld>
            <a:endParaRPr lang="en-CA"/>
          </a:p>
        </p:txBody>
      </p:sp>
    </p:spTree>
    <p:extLst>
      <p:ext uri="{BB962C8B-B14F-4D97-AF65-F5344CB8AC3E}">
        <p14:creationId xmlns:p14="http://schemas.microsoft.com/office/powerpoint/2010/main" val="185364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13</a:t>
            </a:fld>
            <a:endParaRPr lang="en-CA"/>
          </a:p>
        </p:txBody>
      </p:sp>
    </p:spTree>
    <p:extLst>
      <p:ext uri="{BB962C8B-B14F-4D97-AF65-F5344CB8AC3E}">
        <p14:creationId xmlns:p14="http://schemas.microsoft.com/office/powerpoint/2010/main" val="13542536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14</a:t>
            </a:fld>
            <a:endParaRPr lang="en-CA"/>
          </a:p>
        </p:txBody>
      </p:sp>
    </p:spTree>
    <p:extLst>
      <p:ext uri="{BB962C8B-B14F-4D97-AF65-F5344CB8AC3E}">
        <p14:creationId xmlns:p14="http://schemas.microsoft.com/office/powerpoint/2010/main" val="15118961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15</a:t>
            </a:fld>
            <a:endParaRPr lang="en-CA"/>
          </a:p>
        </p:txBody>
      </p:sp>
    </p:spTree>
    <p:extLst>
      <p:ext uri="{BB962C8B-B14F-4D97-AF65-F5344CB8AC3E}">
        <p14:creationId xmlns:p14="http://schemas.microsoft.com/office/powerpoint/2010/main" val="2472950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16</a:t>
            </a:fld>
            <a:endParaRPr lang="en-CA"/>
          </a:p>
        </p:txBody>
      </p:sp>
    </p:spTree>
    <p:extLst>
      <p:ext uri="{BB962C8B-B14F-4D97-AF65-F5344CB8AC3E}">
        <p14:creationId xmlns:p14="http://schemas.microsoft.com/office/powerpoint/2010/main" val="37711107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17</a:t>
            </a:fld>
            <a:endParaRPr lang="en-CA"/>
          </a:p>
        </p:txBody>
      </p:sp>
    </p:spTree>
    <p:extLst>
      <p:ext uri="{BB962C8B-B14F-4D97-AF65-F5344CB8AC3E}">
        <p14:creationId xmlns:p14="http://schemas.microsoft.com/office/powerpoint/2010/main" val="24492504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18</a:t>
            </a:fld>
            <a:endParaRPr lang="en-CA"/>
          </a:p>
        </p:txBody>
      </p:sp>
    </p:spTree>
    <p:extLst>
      <p:ext uri="{BB962C8B-B14F-4D97-AF65-F5344CB8AC3E}">
        <p14:creationId xmlns:p14="http://schemas.microsoft.com/office/powerpoint/2010/main" val="9705877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19</a:t>
            </a:fld>
            <a:endParaRPr lang="en-CA"/>
          </a:p>
        </p:txBody>
      </p:sp>
    </p:spTree>
    <p:extLst>
      <p:ext uri="{BB962C8B-B14F-4D97-AF65-F5344CB8AC3E}">
        <p14:creationId xmlns:p14="http://schemas.microsoft.com/office/powerpoint/2010/main" val="40869544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kern="1200" dirty="0" smtClean="0">
                <a:solidFill>
                  <a:schemeClr val="tx1"/>
                </a:solidFill>
                <a:effectLst/>
                <a:latin typeface="+mn-lt"/>
                <a:ea typeface="+mn-ea"/>
                <a:cs typeface="+mn-cs"/>
              </a:rPr>
              <a:t> </a:t>
            </a:r>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20</a:t>
            </a:fld>
            <a:endParaRPr lang="en-CA"/>
          </a:p>
        </p:txBody>
      </p:sp>
    </p:spTree>
    <p:extLst>
      <p:ext uri="{BB962C8B-B14F-4D97-AF65-F5344CB8AC3E}">
        <p14:creationId xmlns:p14="http://schemas.microsoft.com/office/powerpoint/2010/main" val="1405109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3</a:t>
            </a:fld>
            <a:endParaRPr lang="en-CA"/>
          </a:p>
        </p:txBody>
      </p:sp>
    </p:spTree>
    <p:extLst>
      <p:ext uri="{BB962C8B-B14F-4D97-AF65-F5344CB8AC3E}">
        <p14:creationId xmlns:p14="http://schemas.microsoft.com/office/powerpoint/2010/main" val="5647743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21</a:t>
            </a:fld>
            <a:endParaRPr lang="en-CA"/>
          </a:p>
        </p:txBody>
      </p:sp>
    </p:spTree>
    <p:extLst>
      <p:ext uri="{BB962C8B-B14F-4D97-AF65-F5344CB8AC3E}">
        <p14:creationId xmlns:p14="http://schemas.microsoft.com/office/powerpoint/2010/main" val="4452850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sz="1200" kern="1200" baseline="300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22</a:t>
            </a:fld>
            <a:endParaRPr lang="en-CA"/>
          </a:p>
        </p:txBody>
      </p:sp>
    </p:spTree>
    <p:extLst>
      <p:ext uri="{BB962C8B-B14F-4D97-AF65-F5344CB8AC3E}">
        <p14:creationId xmlns:p14="http://schemas.microsoft.com/office/powerpoint/2010/main" val="34607362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kern="1200" dirty="0" smtClean="0">
                <a:solidFill>
                  <a:schemeClr val="tx1"/>
                </a:solidFill>
                <a:effectLst/>
                <a:latin typeface="+mn-lt"/>
                <a:ea typeface="+mn-ea"/>
                <a:cs typeface="+mn-cs"/>
              </a:rPr>
              <a:t> </a:t>
            </a:r>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23</a:t>
            </a:fld>
            <a:endParaRPr lang="en-CA"/>
          </a:p>
        </p:txBody>
      </p:sp>
    </p:spTree>
    <p:extLst>
      <p:ext uri="{BB962C8B-B14F-4D97-AF65-F5344CB8AC3E}">
        <p14:creationId xmlns:p14="http://schemas.microsoft.com/office/powerpoint/2010/main" val="4545896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a:p>
            <a:endParaRPr lang="en-CA" dirty="0" smtClean="0"/>
          </a:p>
          <a:p>
            <a:endParaRPr lang="en-CA" dirty="0" smtClean="0"/>
          </a:p>
          <a:p>
            <a:endParaRPr lang="en-CA" dirty="0" smtClean="0"/>
          </a:p>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24</a:t>
            </a:fld>
            <a:endParaRPr lang="en-CA"/>
          </a:p>
        </p:txBody>
      </p:sp>
    </p:spTree>
    <p:extLst>
      <p:ext uri="{BB962C8B-B14F-4D97-AF65-F5344CB8AC3E}">
        <p14:creationId xmlns:p14="http://schemas.microsoft.com/office/powerpoint/2010/main" val="39985610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25</a:t>
            </a:fld>
            <a:endParaRPr lang="en-CA"/>
          </a:p>
        </p:txBody>
      </p:sp>
    </p:spTree>
    <p:extLst>
      <p:ext uri="{BB962C8B-B14F-4D97-AF65-F5344CB8AC3E}">
        <p14:creationId xmlns:p14="http://schemas.microsoft.com/office/powerpoint/2010/main" val="35640237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26</a:t>
            </a:fld>
            <a:endParaRPr lang="en-CA"/>
          </a:p>
        </p:txBody>
      </p:sp>
    </p:spTree>
    <p:extLst>
      <p:ext uri="{BB962C8B-B14F-4D97-AF65-F5344CB8AC3E}">
        <p14:creationId xmlns:p14="http://schemas.microsoft.com/office/powerpoint/2010/main" val="31444005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27</a:t>
            </a:fld>
            <a:endParaRPr lang="en-CA"/>
          </a:p>
        </p:txBody>
      </p:sp>
    </p:spTree>
    <p:extLst>
      <p:ext uri="{BB962C8B-B14F-4D97-AF65-F5344CB8AC3E}">
        <p14:creationId xmlns:p14="http://schemas.microsoft.com/office/powerpoint/2010/main" val="8493329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28</a:t>
            </a:fld>
            <a:endParaRPr lang="en-CA"/>
          </a:p>
        </p:txBody>
      </p:sp>
    </p:spTree>
    <p:extLst>
      <p:ext uri="{BB962C8B-B14F-4D97-AF65-F5344CB8AC3E}">
        <p14:creationId xmlns:p14="http://schemas.microsoft.com/office/powerpoint/2010/main" val="2065213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29</a:t>
            </a:fld>
            <a:endParaRPr lang="en-CA"/>
          </a:p>
        </p:txBody>
      </p:sp>
    </p:spTree>
    <p:extLst>
      <p:ext uri="{BB962C8B-B14F-4D97-AF65-F5344CB8AC3E}">
        <p14:creationId xmlns:p14="http://schemas.microsoft.com/office/powerpoint/2010/main" val="32884631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30</a:t>
            </a:fld>
            <a:endParaRPr lang="en-CA"/>
          </a:p>
        </p:txBody>
      </p:sp>
    </p:spTree>
    <p:extLst>
      <p:ext uri="{BB962C8B-B14F-4D97-AF65-F5344CB8AC3E}">
        <p14:creationId xmlns:p14="http://schemas.microsoft.com/office/powerpoint/2010/main" val="1199025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4</a:t>
            </a:fld>
            <a:endParaRPr lang="en-CA"/>
          </a:p>
        </p:txBody>
      </p:sp>
    </p:spTree>
    <p:extLst>
      <p:ext uri="{BB962C8B-B14F-4D97-AF65-F5344CB8AC3E}">
        <p14:creationId xmlns:p14="http://schemas.microsoft.com/office/powerpoint/2010/main" val="1682482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31</a:t>
            </a:fld>
            <a:endParaRPr lang="en-CA"/>
          </a:p>
        </p:txBody>
      </p:sp>
    </p:spTree>
    <p:extLst>
      <p:ext uri="{BB962C8B-B14F-4D97-AF65-F5344CB8AC3E}">
        <p14:creationId xmlns:p14="http://schemas.microsoft.com/office/powerpoint/2010/main" val="14554399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sz="1200" kern="1200" baseline="300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32</a:t>
            </a:fld>
            <a:endParaRPr lang="en-CA"/>
          </a:p>
        </p:txBody>
      </p:sp>
    </p:spTree>
    <p:extLst>
      <p:ext uri="{BB962C8B-B14F-4D97-AF65-F5344CB8AC3E}">
        <p14:creationId xmlns:p14="http://schemas.microsoft.com/office/powerpoint/2010/main" val="2532378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33</a:t>
            </a:fld>
            <a:endParaRPr lang="en-CA"/>
          </a:p>
        </p:txBody>
      </p:sp>
    </p:spTree>
    <p:extLst>
      <p:ext uri="{BB962C8B-B14F-4D97-AF65-F5344CB8AC3E}">
        <p14:creationId xmlns:p14="http://schemas.microsoft.com/office/powerpoint/2010/main" val="1965800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34</a:t>
            </a:fld>
            <a:endParaRPr lang="en-CA"/>
          </a:p>
        </p:txBody>
      </p:sp>
    </p:spTree>
    <p:extLst>
      <p:ext uri="{BB962C8B-B14F-4D97-AF65-F5344CB8AC3E}">
        <p14:creationId xmlns:p14="http://schemas.microsoft.com/office/powerpoint/2010/main" val="25074352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35</a:t>
            </a:fld>
            <a:endParaRPr lang="en-CA"/>
          </a:p>
        </p:txBody>
      </p:sp>
    </p:spTree>
    <p:extLst>
      <p:ext uri="{BB962C8B-B14F-4D97-AF65-F5344CB8AC3E}">
        <p14:creationId xmlns:p14="http://schemas.microsoft.com/office/powerpoint/2010/main" val="42051113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kern="1200" dirty="0" smtClean="0">
                <a:solidFill>
                  <a:schemeClr val="tx1"/>
                </a:solidFill>
                <a:effectLst/>
                <a:latin typeface="+mn-lt"/>
                <a:ea typeface="+mn-ea"/>
                <a:cs typeface="+mn-cs"/>
              </a:rPr>
              <a:t>As there are currently no guidelines in veterinary medicine, the decision to place unilateral versus bilateral </a:t>
            </a:r>
            <a:r>
              <a:rPr lang="en-US" sz="1200" kern="1200" dirty="0" err="1" smtClean="0">
                <a:solidFill>
                  <a:schemeClr val="tx1"/>
                </a:solidFill>
                <a:effectLst/>
                <a:latin typeface="+mn-lt"/>
                <a:ea typeface="+mn-ea"/>
                <a:cs typeface="+mn-cs"/>
              </a:rPr>
              <a:t>thoracostomy</a:t>
            </a:r>
            <a:r>
              <a:rPr lang="en-US" sz="1200" kern="1200" dirty="0" smtClean="0">
                <a:solidFill>
                  <a:schemeClr val="tx1"/>
                </a:solidFill>
                <a:effectLst/>
                <a:latin typeface="+mn-lt"/>
                <a:ea typeface="+mn-ea"/>
                <a:cs typeface="+mn-cs"/>
              </a:rPr>
              <a:t> tubes should be made based on the volume and distribution of pleural fluid.</a:t>
            </a:r>
            <a:r>
              <a:rPr lang="en-US" sz="1200" kern="1200" baseline="30000" dirty="0" smtClean="0">
                <a:solidFill>
                  <a:schemeClr val="tx1"/>
                </a:solidFill>
                <a:effectLst/>
                <a:latin typeface="+mn-lt"/>
                <a:ea typeface="+mn-ea"/>
                <a:cs typeface="+mn-cs"/>
              </a:rPr>
              <a:t>41–43,48,70</a:t>
            </a:r>
          </a:p>
          <a:p>
            <a:endParaRPr lang="en-US" sz="1200" kern="1200" baseline="30000" dirty="0" smtClean="0">
              <a:solidFill>
                <a:schemeClr val="tx1"/>
              </a:solidFill>
              <a:effectLst/>
              <a:latin typeface="+mn-lt"/>
              <a:ea typeface="+mn-ea"/>
              <a:cs typeface="+mn-cs"/>
            </a:endParaRPr>
          </a:p>
          <a:p>
            <a:endParaRPr lang="en-US" sz="1200" kern="1200" baseline="300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There is currently no consensus on optimal chest tube size for drainage and there have been no randomized clinical trials evaluating clinical outcome in patients with pleural infection treated with differing sized chest drains.</a:t>
            </a:r>
            <a:endParaRPr lang="fr-FR"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Traditionally, large-bore trocar tubes have been recommended due to the belief that smaller tubes would become obstructed by thick exudate and fibrin and fail to completely drain effusion.</a:t>
            </a:r>
            <a:r>
              <a:rPr lang="en-US" sz="1200" kern="1200" baseline="30000" dirty="0" smtClean="0">
                <a:solidFill>
                  <a:schemeClr val="tx1"/>
                </a:solidFill>
                <a:effectLst/>
                <a:latin typeface="+mn-lt"/>
                <a:ea typeface="+mn-ea"/>
                <a:cs typeface="+mn-cs"/>
              </a:rPr>
              <a:t>6,8,30,41,127</a:t>
            </a:r>
            <a:r>
              <a:rPr lang="en-US" sz="1200" kern="1200" dirty="0" smtClean="0">
                <a:solidFill>
                  <a:schemeClr val="tx1"/>
                </a:solidFill>
                <a:effectLst/>
                <a:latin typeface="+mn-lt"/>
                <a:ea typeface="+mn-ea"/>
                <a:cs typeface="+mn-cs"/>
              </a:rPr>
              <a:t> The reported complication rate of large-bore chest tube insertion in humans varies between 5 and 35%.</a:t>
            </a:r>
            <a:r>
              <a:rPr lang="en-US" sz="1200" kern="1200" baseline="30000" dirty="0" smtClean="0">
                <a:solidFill>
                  <a:schemeClr val="tx1"/>
                </a:solidFill>
                <a:effectLst/>
                <a:latin typeface="+mn-lt"/>
                <a:ea typeface="+mn-ea"/>
                <a:cs typeface="+mn-cs"/>
              </a:rPr>
              <a:t>127</a:t>
            </a:r>
            <a:r>
              <a:rPr lang="en-US" sz="1200" kern="1200" dirty="0" smtClean="0">
                <a:solidFill>
                  <a:schemeClr val="tx1"/>
                </a:solidFill>
                <a:effectLst/>
                <a:latin typeface="+mn-lt"/>
                <a:ea typeface="+mn-ea"/>
                <a:cs typeface="+mn-cs"/>
              </a:rPr>
              <a:t> Complications associated with large-bore </a:t>
            </a:r>
            <a:r>
              <a:rPr lang="en-US" sz="1200" kern="1200" dirty="0" err="1" smtClean="0">
                <a:solidFill>
                  <a:schemeClr val="tx1"/>
                </a:solidFill>
                <a:effectLst/>
                <a:latin typeface="+mn-lt"/>
                <a:ea typeface="+mn-ea"/>
                <a:cs typeface="+mn-cs"/>
              </a:rPr>
              <a:t>thoracostomy</a:t>
            </a:r>
            <a:r>
              <a:rPr lang="en-US" sz="1200" kern="1200" dirty="0" smtClean="0">
                <a:solidFill>
                  <a:schemeClr val="tx1"/>
                </a:solidFill>
                <a:effectLst/>
                <a:latin typeface="+mn-lt"/>
                <a:ea typeface="+mn-ea"/>
                <a:cs typeface="+mn-cs"/>
              </a:rPr>
              <a:t> tube insertion include pneumothorax, hemorrhage, lung laceration, arrhythmias, pain, anesthetic complications, subcutaneous fluid leakage and infection.</a:t>
            </a:r>
            <a:r>
              <a:rPr lang="en-US" sz="1200" kern="1200" baseline="30000" dirty="0" smtClean="0">
                <a:solidFill>
                  <a:schemeClr val="tx1"/>
                </a:solidFill>
                <a:effectLst/>
                <a:latin typeface="+mn-lt"/>
                <a:ea typeface="+mn-ea"/>
                <a:cs typeface="+mn-cs"/>
              </a:rPr>
              <a:t>2,34,42,127</a:t>
            </a:r>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36</a:t>
            </a:fld>
            <a:endParaRPr lang="en-CA"/>
          </a:p>
        </p:txBody>
      </p:sp>
    </p:spTree>
    <p:extLst>
      <p:ext uri="{BB962C8B-B14F-4D97-AF65-F5344CB8AC3E}">
        <p14:creationId xmlns:p14="http://schemas.microsoft.com/office/powerpoint/2010/main" val="37662596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a:p>
            <a:endParaRPr lang="en-CA" dirty="0" smtClean="0"/>
          </a:p>
          <a:p>
            <a:endParaRPr lang="en-CA" dirty="0" smtClean="0"/>
          </a:p>
          <a:p>
            <a:endParaRPr lang="en-CA" dirty="0" smtClean="0"/>
          </a:p>
          <a:p>
            <a:endParaRPr lang="en-CA" dirty="0" smtClean="0"/>
          </a:p>
          <a:p>
            <a:endParaRPr lang="en-CA" dirty="0" smtClean="0"/>
          </a:p>
          <a:p>
            <a:endParaRPr lang="en-CA" dirty="0" smtClean="0"/>
          </a:p>
          <a:p>
            <a:endParaRPr lang="en-CA" dirty="0" smtClean="0"/>
          </a:p>
          <a:p>
            <a:endParaRPr lang="en-CA" dirty="0" smtClean="0"/>
          </a:p>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37</a:t>
            </a:fld>
            <a:endParaRPr lang="en-CA"/>
          </a:p>
        </p:txBody>
      </p:sp>
    </p:spTree>
    <p:extLst>
      <p:ext uri="{BB962C8B-B14F-4D97-AF65-F5344CB8AC3E}">
        <p14:creationId xmlns:p14="http://schemas.microsoft.com/office/powerpoint/2010/main" val="27876511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1" kern="1200" dirty="0" smtClean="0">
                <a:solidFill>
                  <a:schemeClr val="tx1"/>
                </a:solidFill>
                <a:effectLst/>
                <a:latin typeface="+mn-lt"/>
                <a:ea typeface="+mn-ea"/>
                <a:cs typeface="+mn-cs"/>
              </a:rPr>
              <a:t> </a:t>
            </a:r>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38</a:t>
            </a:fld>
            <a:endParaRPr lang="en-CA"/>
          </a:p>
        </p:txBody>
      </p:sp>
    </p:spTree>
    <p:extLst>
      <p:ext uri="{BB962C8B-B14F-4D97-AF65-F5344CB8AC3E}">
        <p14:creationId xmlns:p14="http://schemas.microsoft.com/office/powerpoint/2010/main" val="35030278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kern="1200" dirty="0" smtClean="0">
                <a:solidFill>
                  <a:schemeClr val="tx1"/>
                </a:solidFill>
                <a:effectLst/>
                <a:latin typeface="+mn-lt"/>
                <a:ea typeface="+mn-ea"/>
                <a:cs typeface="+mn-cs"/>
              </a:rPr>
              <a:t> </a:t>
            </a:r>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39</a:t>
            </a:fld>
            <a:endParaRPr lang="en-CA"/>
          </a:p>
        </p:txBody>
      </p:sp>
    </p:spTree>
    <p:extLst>
      <p:ext uri="{BB962C8B-B14F-4D97-AF65-F5344CB8AC3E}">
        <p14:creationId xmlns:p14="http://schemas.microsoft.com/office/powerpoint/2010/main" val="9069078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40</a:t>
            </a:fld>
            <a:endParaRPr lang="en-CA"/>
          </a:p>
        </p:txBody>
      </p:sp>
    </p:spTree>
    <p:extLst>
      <p:ext uri="{BB962C8B-B14F-4D97-AF65-F5344CB8AC3E}">
        <p14:creationId xmlns:p14="http://schemas.microsoft.com/office/powerpoint/2010/main" val="2096687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a:p>
            <a:endParaRPr lang="en-CA" dirty="0" smtClean="0"/>
          </a:p>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5</a:t>
            </a:fld>
            <a:endParaRPr lang="en-CA"/>
          </a:p>
        </p:txBody>
      </p:sp>
    </p:spTree>
    <p:extLst>
      <p:ext uri="{BB962C8B-B14F-4D97-AF65-F5344CB8AC3E}">
        <p14:creationId xmlns:p14="http://schemas.microsoft.com/office/powerpoint/2010/main" val="1682482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41</a:t>
            </a:fld>
            <a:endParaRPr lang="en-CA"/>
          </a:p>
        </p:txBody>
      </p:sp>
    </p:spTree>
    <p:extLst>
      <p:ext uri="{BB962C8B-B14F-4D97-AF65-F5344CB8AC3E}">
        <p14:creationId xmlns:p14="http://schemas.microsoft.com/office/powerpoint/2010/main" val="2632176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kern="1200" dirty="0" smtClean="0">
                <a:solidFill>
                  <a:schemeClr val="tx1"/>
                </a:solidFill>
                <a:effectLst/>
                <a:latin typeface="+mn-lt"/>
                <a:ea typeface="+mn-ea"/>
                <a:cs typeface="+mn-cs"/>
              </a:rPr>
              <a:t>   </a:t>
            </a:r>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42</a:t>
            </a:fld>
            <a:endParaRPr lang="en-CA"/>
          </a:p>
        </p:txBody>
      </p:sp>
    </p:spTree>
    <p:extLst>
      <p:ext uri="{BB962C8B-B14F-4D97-AF65-F5344CB8AC3E}">
        <p14:creationId xmlns:p14="http://schemas.microsoft.com/office/powerpoint/2010/main" val="39548910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43</a:t>
            </a:fld>
            <a:endParaRPr lang="en-CA"/>
          </a:p>
        </p:txBody>
      </p:sp>
    </p:spTree>
    <p:extLst>
      <p:ext uri="{BB962C8B-B14F-4D97-AF65-F5344CB8AC3E}">
        <p14:creationId xmlns:p14="http://schemas.microsoft.com/office/powerpoint/2010/main" val="748250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44</a:t>
            </a:fld>
            <a:endParaRPr lang="en-CA"/>
          </a:p>
        </p:txBody>
      </p:sp>
    </p:spTree>
    <p:extLst>
      <p:ext uri="{BB962C8B-B14F-4D97-AF65-F5344CB8AC3E}">
        <p14:creationId xmlns:p14="http://schemas.microsoft.com/office/powerpoint/2010/main" val="21655803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45</a:t>
            </a:fld>
            <a:endParaRPr lang="en-CA"/>
          </a:p>
        </p:txBody>
      </p:sp>
    </p:spTree>
    <p:extLst>
      <p:ext uri="{BB962C8B-B14F-4D97-AF65-F5344CB8AC3E}">
        <p14:creationId xmlns:p14="http://schemas.microsoft.com/office/powerpoint/2010/main" val="120420272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46</a:t>
            </a:fld>
            <a:endParaRPr lang="en-CA"/>
          </a:p>
        </p:txBody>
      </p:sp>
    </p:spTree>
    <p:extLst>
      <p:ext uri="{BB962C8B-B14F-4D97-AF65-F5344CB8AC3E}">
        <p14:creationId xmlns:p14="http://schemas.microsoft.com/office/powerpoint/2010/main" val="33612413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a:p>
            <a:endParaRPr lang="en-CA" dirty="0" smtClean="0"/>
          </a:p>
          <a:p>
            <a:endParaRPr lang="en-CA" dirty="0" smtClean="0"/>
          </a:p>
          <a:p>
            <a:endParaRPr lang="en-CA" dirty="0" smtClean="0"/>
          </a:p>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47</a:t>
            </a:fld>
            <a:endParaRPr lang="en-CA"/>
          </a:p>
        </p:txBody>
      </p:sp>
    </p:spTree>
    <p:extLst>
      <p:ext uri="{BB962C8B-B14F-4D97-AF65-F5344CB8AC3E}">
        <p14:creationId xmlns:p14="http://schemas.microsoft.com/office/powerpoint/2010/main" val="4546263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48</a:t>
            </a:fld>
            <a:endParaRPr lang="en-CA"/>
          </a:p>
        </p:txBody>
      </p:sp>
    </p:spTree>
    <p:extLst>
      <p:ext uri="{BB962C8B-B14F-4D97-AF65-F5344CB8AC3E}">
        <p14:creationId xmlns:p14="http://schemas.microsoft.com/office/powerpoint/2010/main" val="89907253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a:p>
            <a:endParaRPr lang="en-CA" dirty="0" smtClean="0"/>
          </a:p>
          <a:p>
            <a:endParaRPr lang="en-CA" dirty="0" smtClean="0"/>
          </a:p>
          <a:p>
            <a:endParaRPr lang="en-CA" dirty="0" smtClean="0"/>
          </a:p>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49</a:t>
            </a:fld>
            <a:endParaRPr lang="en-CA"/>
          </a:p>
        </p:txBody>
      </p:sp>
    </p:spTree>
    <p:extLst>
      <p:ext uri="{BB962C8B-B14F-4D97-AF65-F5344CB8AC3E}">
        <p14:creationId xmlns:p14="http://schemas.microsoft.com/office/powerpoint/2010/main" val="20649963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50</a:t>
            </a:fld>
            <a:endParaRPr lang="en-CA"/>
          </a:p>
        </p:txBody>
      </p:sp>
    </p:spTree>
    <p:extLst>
      <p:ext uri="{BB962C8B-B14F-4D97-AF65-F5344CB8AC3E}">
        <p14:creationId xmlns:p14="http://schemas.microsoft.com/office/powerpoint/2010/main" val="109611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6</a:t>
            </a:fld>
            <a:endParaRPr lang="en-CA"/>
          </a:p>
        </p:txBody>
      </p:sp>
    </p:spTree>
    <p:extLst>
      <p:ext uri="{BB962C8B-B14F-4D97-AF65-F5344CB8AC3E}">
        <p14:creationId xmlns:p14="http://schemas.microsoft.com/office/powerpoint/2010/main" val="9781547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51</a:t>
            </a:fld>
            <a:endParaRPr lang="en-CA"/>
          </a:p>
        </p:txBody>
      </p:sp>
    </p:spTree>
    <p:extLst>
      <p:ext uri="{BB962C8B-B14F-4D97-AF65-F5344CB8AC3E}">
        <p14:creationId xmlns:p14="http://schemas.microsoft.com/office/powerpoint/2010/main" val="29722101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52</a:t>
            </a:fld>
            <a:endParaRPr lang="en-CA"/>
          </a:p>
        </p:txBody>
      </p:sp>
    </p:spTree>
    <p:extLst>
      <p:ext uri="{BB962C8B-B14F-4D97-AF65-F5344CB8AC3E}">
        <p14:creationId xmlns:p14="http://schemas.microsoft.com/office/powerpoint/2010/main" val="203516228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53</a:t>
            </a:fld>
            <a:endParaRPr lang="en-CA"/>
          </a:p>
        </p:txBody>
      </p:sp>
    </p:spTree>
    <p:extLst>
      <p:ext uri="{BB962C8B-B14F-4D97-AF65-F5344CB8AC3E}">
        <p14:creationId xmlns:p14="http://schemas.microsoft.com/office/powerpoint/2010/main" val="38378615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54</a:t>
            </a:fld>
            <a:endParaRPr lang="en-CA"/>
          </a:p>
        </p:txBody>
      </p:sp>
    </p:spTree>
    <p:extLst>
      <p:ext uri="{BB962C8B-B14F-4D97-AF65-F5344CB8AC3E}">
        <p14:creationId xmlns:p14="http://schemas.microsoft.com/office/powerpoint/2010/main" val="309231827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55</a:t>
            </a:fld>
            <a:endParaRPr lang="en-CA"/>
          </a:p>
        </p:txBody>
      </p:sp>
    </p:spTree>
    <p:extLst>
      <p:ext uri="{BB962C8B-B14F-4D97-AF65-F5344CB8AC3E}">
        <p14:creationId xmlns:p14="http://schemas.microsoft.com/office/powerpoint/2010/main" val="17864735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56</a:t>
            </a:fld>
            <a:endParaRPr lang="en-CA"/>
          </a:p>
        </p:txBody>
      </p:sp>
    </p:spTree>
    <p:extLst>
      <p:ext uri="{BB962C8B-B14F-4D97-AF65-F5344CB8AC3E}">
        <p14:creationId xmlns:p14="http://schemas.microsoft.com/office/powerpoint/2010/main" val="250986677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57</a:t>
            </a:fld>
            <a:endParaRPr lang="en-CA"/>
          </a:p>
        </p:txBody>
      </p:sp>
    </p:spTree>
    <p:extLst>
      <p:ext uri="{BB962C8B-B14F-4D97-AF65-F5344CB8AC3E}">
        <p14:creationId xmlns:p14="http://schemas.microsoft.com/office/powerpoint/2010/main" val="182755406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58</a:t>
            </a:fld>
            <a:endParaRPr lang="en-CA"/>
          </a:p>
        </p:txBody>
      </p:sp>
    </p:spTree>
    <p:extLst>
      <p:ext uri="{BB962C8B-B14F-4D97-AF65-F5344CB8AC3E}">
        <p14:creationId xmlns:p14="http://schemas.microsoft.com/office/powerpoint/2010/main" val="254783266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59</a:t>
            </a:fld>
            <a:endParaRPr lang="en-CA"/>
          </a:p>
        </p:txBody>
      </p:sp>
    </p:spTree>
    <p:extLst>
      <p:ext uri="{BB962C8B-B14F-4D97-AF65-F5344CB8AC3E}">
        <p14:creationId xmlns:p14="http://schemas.microsoft.com/office/powerpoint/2010/main" val="161347891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60</a:t>
            </a:fld>
            <a:endParaRPr lang="en-CA"/>
          </a:p>
        </p:txBody>
      </p:sp>
    </p:spTree>
    <p:extLst>
      <p:ext uri="{BB962C8B-B14F-4D97-AF65-F5344CB8AC3E}">
        <p14:creationId xmlns:p14="http://schemas.microsoft.com/office/powerpoint/2010/main" val="3821615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7</a:t>
            </a:fld>
            <a:endParaRPr lang="en-CA"/>
          </a:p>
        </p:txBody>
      </p:sp>
    </p:spTree>
    <p:extLst>
      <p:ext uri="{BB962C8B-B14F-4D97-AF65-F5344CB8AC3E}">
        <p14:creationId xmlns:p14="http://schemas.microsoft.com/office/powerpoint/2010/main" val="61838204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a:p>
            <a:endParaRPr lang="en-CA" dirty="0" smtClean="0"/>
          </a:p>
          <a:p>
            <a:endParaRPr lang="en-CA" dirty="0" smtClean="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61</a:t>
            </a:fld>
            <a:endParaRPr lang="en-CA"/>
          </a:p>
        </p:txBody>
      </p:sp>
    </p:spTree>
    <p:extLst>
      <p:ext uri="{BB962C8B-B14F-4D97-AF65-F5344CB8AC3E}">
        <p14:creationId xmlns:p14="http://schemas.microsoft.com/office/powerpoint/2010/main" val="95467754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sz="1200" b="0" i="0" u="none" strike="noStrike" kern="1200" baseline="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62</a:t>
            </a:fld>
            <a:endParaRPr lang="en-CA"/>
          </a:p>
        </p:txBody>
      </p:sp>
    </p:spTree>
    <p:extLst>
      <p:ext uri="{BB962C8B-B14F-4D97-AF65-F5344CB8AC3E}">
        <p14:creationId xmlns:p14="http://schemas.microsoft.com/office/powerpoint/2010/main" val="373585088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63</a:t>
            </a:fld>
            <a:endParaRPr lang="en-CA"/>
          </a:p>
        </p:txBody>
      </p:sp>
    </p:spTree>
    <p:extLst>
      <p:ext uri="{BB962C8B-B14F-4D97-AF65-F5344CB8AC3E}">
        <p14:creationId xmlns:p14="http://schemas.microsoft.com/office/powerpoint/2010/main" val="152953537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sz="1200" b="0" i="0" u="none" strike="noStrike" kern="1200" baseline="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64</a:t>
            </a:fld>
            <a:endParaRPr lang="en-CA"/>
          </a:p>
        </p:txBody>
      </p:sp>
    </p:spTree>
    <p:extLst>
      <p:ext uri="{BB962C8B-B14F-4D97-AF65-F5344CB8AC3E}">
        <p14:creationId xmlns:p14="http://schemas.microsoft.com/office/powerpoint/2010/main" val="331187060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65</a:t>
            </a:fld>
            <a:endParaRPr lang="en-CA"/>
          </a:p>
        </p:txBody>
      </p:sp>
    </p:spTree>
    <p:extLst>
      <p:ext uri="{BB962C8B-B14F-4D97-AF65-F5344CB8AC3E}">
        <p14:creationId xmlns:p14="http://schemas.microsoft.com/office/powerpoint/2010/main" val="147434455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66</a:t>
            </a:fld>
            <a:endParaRPr lang="en-CA"/>
          </a:p>
        </p:txBody>
      </p:sp>
    </p:spTree>
    <p:extLst>
      <p:ext uri="{BB962C8B-B14F-4D97-AF65-F5344CB8AC3E}">
        <p14:creationId xmlns:p14="http://schemas.microsoft.com/office/powerpoint/2010/main" val="332005697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sz="1200" b="0" i="0" u="none" strike="noStrike" kern="1200" baseline="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67</a:t>
            </a:fld>
            <a:endParaRPr lang="en-CA"/>
          </a:p>
        </p:txBody>
      </p:sp>
    </p:spTree>
    <p:extLst>
      <p:ext uri="{BB962C8B-B14F-4D97-AF65-F5344CB8AC3E}">
        <p14:creationId xmlns:p14="http://schemas.microsoft.com/office/powerpoint/2010/main" val="75514138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sz="1200" b="0" i="0" u="none" strike="noStrike" kern="1200" baseline="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68</a:t>
            </a:fld>
            <a:endParaRPr lang="en-CA"/>
          </a:p>
        </p:txBody>
      </p:sp>
    </p:spTree>
    <p:extLst>
      <p:ext uri="{BB962C8B-B14F-4D97-AF65-F5344CB8AC3E}">
        <p14:creationId xmlns:p14="http://schemas.microsoft.com/office/powerpoint/2010/main" val="21429909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sz="1200" b="0" i="0" u="none" strike="noStrike" kern="1200" baseline="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69</a:t>
            </a:fld>
            <a:endParaRPr lang="en-CA"/>
          </a:p>
        </p:txBody>
      </p:sp>
    </p:spTree>
    <p:extLst>
      <p:ext uri="{BB962C8B-B14F-4D97-AF65-F5344CB8AC3E}">
        <p14:creationId xmlns:p14="http://schemas.microsoft.com/office/powerpoint/2010/main" val="213383725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a:p>
            <a:endParaRPr lang="en-CA" dirty="0" smtClean="0"/>
          </a:p>
          <a:p>
            <a:endParaRPr lang="en-CA" sz="1200" b="0" i="0" u="none" strike="noStrike" kern="1200" baseline="0" dirty="0" smtClean="0">
              <a:solidFill>
                <a:schemeClr val="tx1"/>
              </a:solidFill>
              <a:latin typeface="+mn-lt"/>
              <a:ea typeface="+mn-ea"/>
              <a:cs typeface="+mn-cs"/>
            </a:endParaRPr>
          </a:p>
          <a:p>
            <a:endParaRPr lang="en-CA" sz="1200" b="0" i="0" u="none" strike="noStrike" kern="1200" baseline="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70</a:t>
            </a:fld>
            <a:endParaRPr lang="en-CA"/>
          </a:p>
        </p:txBody>
      </p:sp>
    </p:spTree>
    <p:extLst>
      <p:ext uri="{BB962C8B-B14F-4D97-AF65-F5344CB8AC3E}">
        <p14:creationId xmlns:p14="http://schemas.microsoft.com/office/powerpoint/2010/main" val="1177495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8</a:t>
            </a:fld>
            <a:endParaRPr lang="en-CA"/>
          </a:p>
        </p:txBody>
      </p:sp>
    </p:spTree>
    <p:extLst>
      <p:ext uri="{BB962C8B-B14F-4D97-AF65-F5344CB8AC3E}">
        <p14:creationId xmlns:p14="http://schemas.microsoft.com/office/powerpoint/2010/main" val="132233127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CA" dirty="0" smtClean="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71</a:t>
            </a:fld>
            <a:endParaRPr lang="en-CA"/>
          </a:p>
        </p:txBody>
      </p:sp>
    </p:spTree>
    <p:extLst>
      <p:ext uri="{BB962C8B-B14F-4D97-AF65-F5344CB8AC3E}">
        <p14:creationId xmlns:p14="http://schemas.microsoft.com/office/powerpoint/2010/main" val="232014942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72</a:t>
            </a:fld>
            <a:endParaRPr lang="en-CA"/>
          </a:p>
        </p:txBody>
      </p:sp>
    </p:spTree>
    <p:extLst>
      <p:ext uri="{BB962C8B-B14F-4D97-AF65-F5344CB8AC3E}">
        <p14:creationId xmlns:p14="http://schemas.microsoft.com/office/powerpoint/2010/main" val="7039257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73</a:t>
            </a:fld>
            <a:endParaRPr lang="en-CA"/>
          </a:p>
        </p:txBody>
      </p:sp>
    </p:spTree>
    <p:extLst>
      <p:ext uri="{BB962C8B-B14F-4D97-AF65-F5344CB8AC3E}">
        <p14:creationId xmlns:p14="http://schemas.microsoft.com/office/powerpoint/2010/main" val="7039257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74</a:t>
            </a:fld>
            <a:endParaRPr lang="en-CA"/>
          </a:p>
        </p:txBody>
      </p:sp>
    </p:spTree>
    <p:extLst>
      <p:ext uri="{BB962C8B-B14F-4D97-AF65-F5344CB8AC3E}">
        <p14:creationId xmlns:p14="http://schemas.microsoft.com/office/powerpoint/2010/main" val="288771731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75</a:t>
            </a:fld>
            <a:endParaRPr lang="en-CA"/>
          </a:p>
        </p:txBody>
      </p:sp>
    </p:spTree>
    <p:extLst>
      <p:ext uri="{BB962C8B-B14F-4D97-AF65-F5344CB8AC3E}">
        <p14:creationId xmlns:p14="http://schemas.microsoft.com/office/powerpoint/2010/main" val="326449300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76</a:t>
            </a:fld>
            <a:endParaRPr lang="en-CA"/>
          </a:p>
        </p:txBody>
      </p:sp>
    </p:spTree>
    <p:extLst>
      <p:ext uri="{BB962C8B-B14F-4D97-AF65-F5344CB8AC3E}">
        <p14:creationId xmlns:p14="http://schemas.microsoft.com/office/powerpoint/2010/main" val="341602626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77</a:t>
            </a:fld>
            <a:endParaRPr lang="en-CA"/>
          </a:p>
        </p:txBody>
      </p:sp>
    </p:spTree>
    <p:extLst>
      <p:ext uri="{BB962C8B-B14F-4D97-AF65-F5344CB8AC3E}">
        <p14:creationId xmlns:p14="http://schemas.microsoft.com/office/powerpoint/2010/main" val="347137789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78</a:t>
            </a:fld>
            <a:endParaRPr lang="en-CA"/>
          </a:p>
        </p:txBody>
      </p:sp>
    </p:spTree>
    <p:extLst>
      <p:ext uri="{BB962C8B-B14F-4D97-AF65-F5344CB8AC3E}">
        <p14:creationId xmlns:p14="http://schemas.microsoft.com/office/powerpoint/2010/main" val="156377343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79</a:t>
            </a:fld>
            <a:endParaRPr lang="en-CA"/>
          </a:p>
        </p:txBody>
      </p:sp>
    </p:spTree>
    <p:extLst>
      <p:ext uri="{BB962C8B-B14F-4D97-AF65-F5344CB8AC3E}">
        <p14:creationId xmlns:p14="http://schemas.microsoft.com/office/powerpoint/2010/main" val="376058282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80</a:t>
            </a:fld>
            <a:endParaRPr lang="en-CA"/>
          </a:p>
        </p:txBody>
      </p:sp>
    </p:spTree>
    <p:extLst>
      <p:ext uri="{BB962C8B-B14F-4D97-AF65-F5344CB8AC3E}">
        <p14:creationId xmlns:p14="http://schemas.microsoft.com/office/powerpoint/2010/main" val="615736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9</a:t>
            </a:fld>
            <a:endParaRPr lang="en-CA"/>
          </a:p>
        </p:txBody>
      </p:sp>
    </p:spTree>
    <p:extLst>
      <p:ext uri="{BB962C8B-B14F-4D97-AF65-F5344CB8AC3E}">
        <p14:creationId xmlns:p14="http://schemas.microsoft.com/office/powerpoint/2010/main" val="152741976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sz="1200" b="0" i="0" u="none" strike="noStrike" kern="1200" baseline="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81</a:t>
            </a:fld>
            <a:endParaRPr lang="en-CA"/>
          </a:p>
        </p:txBody>
      </p:sp>
    </p:spTree>
    <p:extLst>
      <p:ext uri="{BB962C8B-B14F-4D97-AF65-F5344CB8AC3E}">
        <p14:creationId xmlns:p14="http://schemas.microsoft.com/office/powerpoint/2010/main" val="346051952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82</a:t>
            </a:fld>
            <a:endParaRPr lang="en-CA"/>
          </a:p>
        </p:txBody>
      </p:sp>
    </p:spTree>
    <p:extLst>
      <p:ext uri="{BB962C8B-B14F-4D97-AF65-F5344CB8AC3E}">
        <p14:creationId xmlns:p14="http://schemas.microsoft.com/office/powerpoint/2010/main" val="185349308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sz="1200" b="0" i="0" u="none" strike="noStrike" kern="1200" baseline="0" dirty="0" smtClean="0">
              <a:solidFill>
                <a:schemeClr val="tx1"/>
              </a:solidFill>
              <a:latin typeface="+mn-lt"/>
              <a:ea typeface="+mn-ea"/>
              <a:cs typeface="+mn-cs"/>
            </a:endParaRPr>
          </a:p>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83</a:t>
            </a:fld>
            <a:endParaRPr lang="en-CA"/>
          </a:p>
        </p:txBody>
      </p:sp>
    </p:spTree>
    <p:extLst>
      <p:ext uri="{BB962C8B-B14F-4D97-AF65-F5344CB8AC3E}">
        <p14:creationId xmlns:p14="http://schemas.microsoft.com/office/powerpoint/2010/main" val="26121806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CA" dirty="0" smtClean="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84</a:t>
            </a:fld>
            <a:endParaRPr lang="en-CA"/>
          </a:p>
        </p:txBody>
      </p:sp>
    </p:spTree>
    <p:extLst>
      <p:ext uri="{BB962C8B-B14F-4D97-AF65-F5344CB8AC3E}">
        <p14:creationId xmlns:p14="http://schemas.microsoft.com/office/powerpoint/2010/main" val="171259446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CA" dirty="0" smtClean="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85</a:t>
            </a:fld>
            <a:endParaRPr lang="en-CA"/>
          </a:p>
        </p:txBody>
      </p:sp>
    </p:spTree>
    <p:extLst>
      <p:ext uri="{BB962C8B-B14F-4D97-AF65-F5344CB8AC3E}">
        <p14:creationId xmlns:p14="http://schemas.microsoft.com/office/powerpoint/2010/main" val="267043744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86</a:t>
            </a:fld>
            <a:endParaRPr lang="en-CA"/>
          </a:p>
        </p:txBody>
      </p:sp>
    </p:spTree>
    <p:extLst>
      <p:ext uri="{BB962C8B-B14F-4D97-AF65-F5344CB8AC3E}">
        <p14:creationId xmlns:p14="http://schemas.microsoft.com/office/powerpoint/2010/main" val="4482643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87</a:t>
            </a:fld>
            <a:endParaRPr lang="en-CA"/>
          </a:p>
        </p:txBody>
      </p:sp>
    </p:spTree>
    <p:extLst>
      <p:ext uri="{BB962C8B-B14F-4D97-AF65-F5344CB8AC3E}">
        <p14:creationId xmlns:p14="http://schemas.microsoft.com/office/powerpoint/2010/main" val="49522843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88</a:t>
            </a:fld>
            <a:endParaRPr lang="en-CA"/>
          </a:p>
        </p:txBody>
      </p:sp>
    </p:spTree>
    <p:extLst>
      <p:ext uri="{BB962C8B-B14F-4D97-AF65-F5344CB8AC3E}">
        <p14:creationId xmlns:p14="http://schemas.microsoft.com/office/powerpoint/2010/main" val="253735481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baseline="0" dirty="0" smtClean="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89</a:t>
            </a:fld>
            <a:endParaRPr lang="en-CA"/>
          </a:p>
        </p:txBody>
      </p:sp>
    </p:spTree>
    <p:extLst>
      <p:ext uri="{BB962C8B-B14F-4D97-AF65-F5344CB8AC3E}">
        <p14:creationId xmlns:p14="http://schemas.microsoft.com/office/powerpoint/2010/main" val="94726931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90</a:t>
            </a:fld>
            <a:endParaRPr lang="en-CA"/>
          </a:p>
        </p:txBody>
      </p:sp>
    </p:spTree>
    <p:extLst>
      <p:ext uri="{BB962C8B-B14F-4D97-AF65-F5344CB8AC3E}">
        <p14:creationId xmlns:p14="http://schemas.microsoft.com/office/powerpoint/2010/main" val="35445612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10</a:t>
            </a:fld>
            <a:endParaRPr lang="en-CA"/>
          </a:p>
        </p:txBody>
      </p:sp>
    </p:spTree>
    <p:extLst>
      <p:ext uri="{BB962C8B-B14F-4D97-AF65-F5344CB8AC3E}">
        <p14:creationId xmlns:p14="http://schemas.microsoft.com/office/powerpoint/2010/main" val="40677292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err="1" smtClean="0"/>
              <a:t>Pasteurella</a:t>
            </a:r>
            <a:endParaRPr lang="en-CA" dirty="0" smtClean="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91</a:t>
            </a:fld>
            <a:endParaRPr lang="en-CA"/>
          </a:p>
        </p:txBody>
      </p:sp>
    </p:spTree>
    <p:extLst>
      <p:ext uri="{BB962C8B-B14F-4D97-AF65-F5344CB8AC3E}">
        <p14:creationId xmlns:p14="http://schemas.microsoft.com/office/powerpoint/2010/main" val="51153929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err="1" smtClean="0"/>
              <a:t>Actinomyces</a:t>
            </a:r>
            <a:r>
              <a:rPr lang="en-CA" dirty="0" smtClean="0"/>
              <a:t> and </a:t>
            </a:r>
            <a:r>
              <a:rPr lang="en-CA" dirty="0" err="1" smtClean="0"/>
              <a:t>Nocardia</a:t>
            </a:r>
            <a:r>
              <a:rPr lang="en-CA" dirty="0" smtClean="0"/>
              <a:t> spp.</a:t>
            </a:r>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92</a:t>
            </a:fld>
            <a:endParaRPr lang="en-CA"/>
          </a:p>
        </p:txBody>
      </p:sp>
    </p:spTree>
    <p:extLst>
      <p:ext uri="{BB962C8B-B14F-4D97-AF65-F5344CB8AC3E}">
        <p14:creationId xmlns:p14="http://schemas.microsoft.com/office/powerpoint/2010/main" val="345725471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Clostridium</a:t>
            </a:r>
            <a:r>
              <a:rPr lang="en-CA" baseline="0" dirty="0" smtClean="0"/>
              <a:t> spp. </a:t>
            </a:r>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93</a:t>
            </a:fld>
            <a:endParaRPr lang="en-CA"/>
          </a:p>
        </p:txBody>
      </p:sp>
    </p:spTree>
    <p:extLst>
      <p:ext uri="{BB962C8B-B14F-4D97-AF65-F5344CB8AC3E}">
        <p14:creationId xmlns:p14="http://schemas.microsoft.com/office/powerpoint/2010/main" val="92123901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75%</a:t>
            </a:r>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94</a:t>
            </a:fld>
            <a:endParaRPr lang="en-CA"/>
          </a:p>
        </p:txBody>
      </p:sp>
    </p:spTree>
    <p:extLst>
      <p:ext uri="{BB962C8B-B14F-4D97-AF65-F5344CB8AC3E}">
        <p14:creationId xmlns:p14="http://schemas.microsoft.com/office/powerpoint/2010/main" val="94431224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kern="1200" dirty="0" smtClean="0">
                <a:solidFill>
                  <a:schemeClr val="tx1"/>
                </a:solidFill>
                <a:effectLst/>
                <a:latin typeface="+mn-lt"/>
                <a:ea typeface="+mn-ea"/>
                <a:cs typeface="+mn-cs"/>
              </a:rPr>
              <a:t>Common clinical signs in dogs and cats with </a:t>
            </a:r>
            <a:r>
              <a:rPr lang="en-US" sz="1200" kern="1200" dirty="0" err="1" smtClean="0">
                <a:solidFill>
                  <a:schemeClr val="tx1"/>
                </a:solidFill>
                <a:effectLst/>
                <a:latin typeface="+mn-lt"/>
                <a:ea typeface="+mn-ea"/>
                <a:cs typeface="+mn-cs"/>
              </a:rPr>
              <a:t>pyothorax</a:t>
            </a:r>
            <a:r>
              <a:rPr lang="en-US" sz="1200" kern="1200" dirty="0" smtClean="0">
                <a:solidFill>
                  <a:schemeClr val="tx1"/>
                </a:solidFill>
                <a:effectLst/>
                <a:latin typeface="+mn-lt"/>
                <a:ea typeface="+mn-ea"/>
                <a:cs typeface="+mn-cs"/>
              </a:rPr>
              <a:t> include tachypnea, dyspnea, cough, lethargy, weight loss and anorexia. Answer C</a:t>
            </a:r>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95</a:t>
            </a:fld>
            <a:endParaRPr lang="en-CA"/>
          </a:p>
        </p:txBody>
      </p:sp>
    </p:spTree>
    <p:extLst>
      <p:ext uri="{BB962C8B-B14F-4D97-AF65-F5344CB8AC3E}">
        <p14:creationId xmlns:p14="http://schemas.microsoft.com/office/powerpoint/2010/main" val="136875842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E.</a:t>
            </a:r>
            <a:r>
              <a:rPr lang="en-US" baseline="0" dirty="0" smtClean="0"/>
              <a:t> </a:t>
            </a:r>
            <a:r>
              <a:rPr lang="en-US" dirty="0" smtClean="0"/>
              <a:t>Abdominal surgery</a:t>
            </a:r>
          </a:p>
          <a:p>
            <a:pPr>
              <a:buNone/>
            </a:pPr>
            <a:r>
              <a:rPr lang="en-US" dirty="0" smtClean="0"/>
              <a:t>	</a:t>
            </a:r>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96</a:t>
            </a:fld>
            <a:endParaRPr lang="en-CA"/>
          </a:p>
        </p:txBody>
      </p:sp>
    </p:spTree>
    <p:extLst>
      <p:ext uri="{BB962C8B-B14F-4D97-AF65-F5344CB8AC3E}">
        <p14:creationId xmlns:p14="http://schemas.microsoft.com/office/powerpoint/2010/main" val="294327846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Aminoglycosides should be avoided as they have poor penetration into the pleural space </a:t>
            </a:r>
          </a:p>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97</a:t>
            </a:fld>
            <a:endParaRPr lang="en-CA"/>
          </a:p>
        </p:txBody>
      </p:sp>
    </p:spTree>
    <p:extLst>
      <p:ext uri="{BB962C8B-B14F-4D97-AF65-F5344CB8AC3E}">
        <p14:creationId xmlns:p14="http://schemas.microsoft.com/office/powerpoint/2010/main" val="362449823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A. Afghan</a:t>
            </a:r>
            <a:r>
              <a:rPr lang="en-CA" baseline="0" dirty="0" smtClean="0"/>
              <a:t> Hound</a:t>
            </a:r>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98</a:t>
            </a:fld>
            <a:endParaRPr lang="en-CA"/>
          </a:p>
        </p:txBody>
      </p:sp>
    </p:spTree>
    <p:extLst>
      <p:ext uri="{BB962C8B-B14F-4D97-AF65-F5344CB8AC3E}">
        <p14:creationId xmlns:p14="http://schemas.microsoft.com/office/powerpoint/2010/main" val="312851460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F. Left cranial and right middle</a:t>
            </a:r>
          </a:p>
          <a:p>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99</a:t>
            </a:fld>
            <a:endParaRPr lang="en-CA"/>
          </a:p>
        </p:txBody>
      </p:sp>
    </p:spTree>
    <p:extLst>
      <p:ext uri="{BB962C8B-B14F-4D97-AF65-F5344CB8AC3E}">
        <p14:creationId xmlns:p14="http://schemas.microsoft.com/office/powerpoint/2010/main" val="232449326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Among these signs</a:t>
            </a:r>
            <a:r>
              <a:rPr lang="en-CA" baseline="0" dirty="0" smtClean="0"/>
              <a:t> th</a:t>
            </a:r>
            <a:r>
              <a:rPr lang="en-CA" dirty="0" smtClean="0"/>
              <a:t>e presence of a lobar vesicular gas pattern and the visualization of a displaced or proximally narrowed bronchus should be considered as highly specific signs of LLT – A and D</a:t>
            </a:r>
            <a:endParaRPr lang="en-CA" dirty="0"/>
          </a:p>
        </p:txBody>
      </p:sp>
      <p:sp>
        <p:nvSpPr>
          <p:cNvPr id="4" name="Espace réservé du numéro de diapositive 3"/>
          <p:cNvSpPr>
            <a:spLocks noGrp="1"/>
          </p:cNvSpPr>
          <p:nvPr>
            <p:ph type="sldNum" sz="quarter" idx="10"/>
          </p:nvPr>
        </p:nvSpPr>
        <p:spPr/>
        <p:txBody>
          <a:bodyPr/>
          <a:lstStyle/>
          <a:p>
            <a:fld id="{D6BE33A4-DF49-1640-B238-8FA3EA2D9675}" type="slidenum">
              <a:rPr lang="en-CA" smtClean="0"/>
              <a:t>100</a:t>
            </a:fld>
            <a:endParaRPr lang="en-CA"/>
          </a:p>
        </p:txBody>
      </p:sp>
    </p:spTree>
    <p:extLst>
      <p:ext uri="{BB962C8B-B14F-4D97-AF65-F5344CB8AC3E}">
        <p14:creationId xmlns:p14="http://schemas.microsoft.com/office/powerpoint/2010/main" val="34840258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fr-CA" smtClean="0"/>
              <a:t>Cliquez et modifiez le titre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A" smtClean="0"/>
              <a:t>Cliquez pour modifier le style des sous-titres du masque</a:t>
            </a:r>
            <a:endParaRPr lang="en-US" dirty="0"/>
          </a:p>
        </p:txBody>
      </p:sp>
      <p:sp>
        <p:nvSpPr>
          <p:cNvPr id="4" name="Date Placeholder 3"/>
          <p:cNvSpPr>
            <a:spLocks noGrp="1"/>
          </p:cNvSpPr>
          <p:nvPr>
            <p:ph type="dt" sz="half" idx="10"/>
          </p:nvPr>
        </p:nvSpPr>
        <p:spPr/>
        <p:txBody>
          <a:bodyPr/>
          <a:lstStyle/>
          <a:p>
            <a:fld id="{A2DFB4DC-5862-0242-B127-6DE910D58355}" type="datetimeFigureOut">
              <a:rPr lang="fr-FR" smtClean="0"/>
              <a:t>11/11/2014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828F467-85F0-8841-AA3F-373D2DA44C21}" type="slidenum">
              <a:rPr lang="en-CA" smtClean="0"/>
              <a:t>‹#›</a:t>
            </a:fld>
            <a:endParaRPr lang="en-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mtClean="0"/>
              <a:t>Cliquez et modifiez le titre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a:p>
        </p:txBody>
      </p:sp>
      <p:sp>
        <p:nvSpPr>
          <p:cNvPr id="4" name="Date Placeholder 3"/>
          <p:cNvSpPr>
            <a:spLocks noGrp="1"/>
          </p:cNvSpPr>
          <p:nvPr>
            <p:ph type="dt" sz="half" idx="10"/>
          </p:nvPr>
        </p:nvSpPr>
        <p:spPr/>
        <p:txBody>
          <a:bodyPr/>
          <a:lstStyle/>
          <a:p>
            <a:fld id="{A2DFB4DC-5862-0242-B127-6DE910D58355}" type="datetimeFigureOut">
              <a:rPr lang="fr-FR" smtClean="0"/>
              <a:t>11/11/2014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828F467-85F0-8841-AA3F-373D2DA44C21}" type="slidenum">
              <a:rPr lang="en-CA" smtClean="0"/>
              <a:t>‹#›</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2DFB4DC-5862-0242-B127-6DE910D58355}" type="datetimeFigureOut">
              <a:rPr lang="fr-FR" smtClean="0"/>
              <a:t>11/11/2014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828F467-85F0-8841-AA3F-373D2DA44C21}" type="slidenum">
              <a:rPr lang="en-CA" smtClean="0"/>
              <a:t>‹#›</a:t>
            </a:fld>
            <a:endParaRPr lang="en-CA"/>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fr-CA" smtClean="0"/>
              <a:t>Cliquez et modifiez le titre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a:p>
        </p:txBody>
      </p:sp>
      <p:sp>
        <p:nvSpPr>
          <p:cNvPr id="4" name="Date Placeholder 3"/>
          <p:cNvSpPr>
            <a:spLocks noGrp="1"/>
          </p:cNvSpPr>
          <p:nvPr>
            <p:ph type="dt" sz="half" idx="10"/>
          </p:nvPr>
        </p:nvSpPr>
        <p:spPr/>
        <p:txBody>
          <a:bodyPr/>
          <a:lstStyle/>
          <a:p>
            <a:fld id="{A2DFB4DC-5862-0242-B127-6DE910D58355}" type="datetimeFigureOut">
              <a:rPr lang="fr-FR" smtClean="0"/>
              <a:t>11/11/2014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828F467-85F0-8841-AA3F-373D2DA44C21}" type="slidenum">
              <a:rPr lang="en-CA" smtClean="0"/>
              <a:t>‹#›</a:t>
            </a:fld>
            <a:endParaRPr lang="en-CA"/>
          </a:p>
        </p:txBody>
      </p:sp>
      <p:sp>
        <p:nvSpPr>
          <p:cNvPr id="7" name="Title 6"/>
          <p:cNvSpPr>
            <a:spLocks noGrp="1"/>
          </p:cNvSpPr>
          <p:nvPr>
            <p:ph type="title"/>
          </p:nvPr>
        </p:nvSpPr>
        <p:spPr/>
        <p:txBody>
          <a:bodyPr/>
          <a:lstStyle/>
          <a:p>
            <a:r>
              <a:rPr lang="fr-CA" smtClean="0"/>
              <a:t>Cliquez et modifiez le titre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tête de section">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fr-CA" smtClean="0"/>
              <a:t>Cliquez et modifiez le titre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CA" smtClean="0"/>
              <a:t>Cliquez pour modifier les styles du texte du masque</a:t>
            </a:r>
          </a:p>
        </p:txBody>
      </p:sp>
      <p:sp>
        <p:nvSpPr>
          <p:cNvPr id="4" name="Date Placeholder 3"/>
          <p:cNvSpPr>
            <a:spLocks noGrp="1"/>
          </p:cNvSpPr>
          <p:nvPr>
            <p:ph type="dt" sz="half" idx="10"/>
          </p:nvPr>
        </p:nvSpPr>
        <p:spPr/>
        <p:txBody>
          <a:bodyPr/>
          <a:lstStyle/>
          <a:p>
            <a:fld id="{A2DFB4DC-5862-0242-B127-6DE910D58355}" type="datetimeFigureOut">
              <a:rPr lang="fr-FR" smtClean="0"/>
              <a:t>11/11/2014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828F467-85F0-8841-AA3F-373D2DA44C21}" type="slidenum">
              <a:rPr lang="en-CA" smtClean="0"/>
              <a:t>‹#›</a:t>
            </a:fld>
            <a:endParaRPr lang="en-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mtClean="0"/>
              <a:t>Cliquez et modifiez le titre</a:t>
            </a:r>
            <a:endParaRPr lang="en-US"/>
          </a:p>
        </p:txBody>
      </p:sp>
      <p:sp>
        <p:nvSpPr>
          <p:cNvPr id="5" name="Date Placeholder 4"/>
          <p:cNvSpPr>
            <a:spLocks noGrp="1"/>
          </p:cNvSpPr>
          <p:nvPr>
            <p:ph type="dt" sz="half" idx="10"/>
          </p:nvPr>
        </p:nvSpPr>
        <p:spPr/>
        <p:txBody>
          <a:bodyPr/>
          <a:lstStyle/>
          <a:p>
            <a:fld id="{A2DFB4DC-5862-0242-B127-6DE910D58355}" type="datetimeFigureOut">
              <a:rPr lang="fr-FR" smtClean="0"/>
              <a:t>11/11/2014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828F467-85F0-8841-AA3F-373D2DA44C21}" type="slidenum">
              <a:rPr lang="en-CA" smtClean="0"/>
              <a:t>‹#›</a:t>
            </a:fld>
            <a:endParaRPr lang="en-CA"/>
          </a:p>
        </p:txBody>
      </p:sp>
      <p:sp>
        <p:nvSpPr>
          <p:cNvPr id="9" name="Content Placeholder 8"/>
          <p:cNvSpPr>
            <a:spLocks noGrp="1"/>
          </p:cNvSpPr>
          <p:nvPr>
            <p:ph sz="quarter" idx="13"/>
          </p:nvPr>
        </p:nvSpPr>
        <p:spPr>
          <a:xfrm>
            <a:off x="676655" y="2679192"/>
            <a:ext cx="3822192" cy="3447288"/>
          </a:xfrm>
        </p:spPr>
        <p:txBody>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CA" smtClean="0"/>
              <a:t>Cliquez et modifiez le titre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smtClean="0"/>
              <a:t>Cliquez pour modifier les styles du texte du masque</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smtClean="0"/>
              <a:t>Cliquez pour modifier les styles du texte du masque</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7" name="Date Placeholder 6"/>
          <p:cNvSpPr>
            <a:spLocks noGrp="1"/>
          </p:cNvSpPr>
          <p:nvPr>
            <p:ph type="dt" sz="half" idx="10"/>
          </p:nvPr>
        </p:nvSpPr>
        <p:spPr/>
        <p:txBody>
          <a:bodyPr/>
          <a:lstStyle/>
          <a:p>
            <a:fld id="{A2DFB4DC-5862-0242-B127-6DE910D58355}" type="datetimeFigureOut">
              <a:rPr lang="fr-FR" smtClean="0"/>
              <a:t>11/11/2014</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D828F467-85F0-8841-AA3F-373D2DA44C21}" type="slidenum">
              <a:rPr lang="en-CA" smtClean="0"/>
              <a:t>‹#›</a:t>
            </a:fld>
            <a:endParaRPr lang="en-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mtClean="0"/>
              <a:t>Cliquez et modifiez le titre</a:t>
            </a:r>
            <a:endParaRPr lang="en-US"/>
          </a:p>
        </p:txBody>
      </p:sp>
      <p:sp>
        <p:nvSpPr>
          <p:cNvPr id="3" name="Date Placeholder 2"/>
          <p:cNvSpPr>
            <a:spLocks noGrp="1"/>
          </p:cNvSpPr>
          <p:nvPr>
            <p:ph type="dt" sz="half" idx="10"/>
          </p:nvPr>
        </p:nvSpPr>
        <p:spPr/>
        <p:txBody>
          <a:bodyPr/>
          <a:lstStyle/>
          <a:p>
            <a:fld id="{A2DFB4DC-5862-0242-B127-6DE910D58355}" type="datetimeFigureOut">
              <a:rPr lang="fr-FR" smtClean="0"/>
              <a:t>11/11/2014</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D828F467-85F0-8841-AA3F-373D2DA44C21}" type="slidenum">
              <a:rPr lang="en-CA" smtClean="0"/>
              <a:t>‹#›</a:t>
            </a:fld>
            <a:endParaRPr lang="en-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A2DFB4DC-5862-0242-B127-6DE910D58355}" type="datetimeFigureOut">
              <a:rPr lang="fr-FR" smtClean="0"/>
              <a:t>11/11/2014</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D828F467-85F0-8841-AA3F-373D2DA44C21}" type="slidenum">
              <a:rPr lang="en-CA" smtClean="0"/>
              <a:t>‹#›</a:t>
            </a:fld>
            <a:endParaRPr lang="en-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2DFB4DC-5862-0242-B127-6DE910D58355}" type="datetimeFigureOut">
              <a:rPr lang="fr-FR" smtClean="0"/>
              <a:t>11/11/2014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828F467-85F0-8841-AA3F-373D2DA44C21}" type="slidenum">
              <a:rPr lang="en-CA" smtClean="0"/>
              <a:t>‹#›</a:t>
            </a:fld>
            <a:endParaRPr lang="en-CA"/>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smtClean="0"/>
              <a:t>Cliquez pour modifier les styles du texte du masque</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fr-CA" smtClean="0"/>
              <a:t>Cliquez et modifiez le titre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fr-CA" smtClean="0"/>
              <a:t>Cliquez et modifiez le titre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smtClean="0"/>
              <a:t>Cliquez pour modifier les styles du texte du masque</a:t>
            </a:r>
          </a:p>
        </p:txBody>
      </p:sp>
      <p:sp>
        <p:nvSpPr>
          <p:cNvPr id="5" name="Date Placeholder 4"/>
          <p:cNvSpPr>
            <a:spLocks noGrp="1"/>
          </p:cNvSpPr>
          <p:nvPr>
            <p:ph type="dt" sz="half" idx="10"/>
          </p:nvPr>
        </p:nvSpPr>
        <p:spPr/>
        <p:txBody>
          <a:bodyPr/>
          <a:lstStyle/>
          <a:p>
            <a:fld id="{A2DFB4DC-5862-0242-B127-6DE910D58355}" type="datetimeFigureOut">
              <a:rPr lang="fr-FR" smtClean="0"/>
              <a:t>11/11/2014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828F467-85F0-8841-AA3F-373D2DA44C21}" type="slidenum">
              <a:rPr lang="en-CA" smtClean="0"/>
              <a:t>‹#›</a:t>
            </a:fld>
            <a:endParaRPr lang="en-CA"/>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CA" smtClean="0"/>
              <a:t>Faire glisser l'image vers l'espace réservé ou cliquer sur l'icône pour l'ajouter</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fr-CA" smtClean="0"/>
              <a:t>Cliquez et modifiez le titre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A2DFB4DC-5862-0242-B127-6DE910D58355}" type="datetimeFigureOut">
              <a:rPr lang="fr-FR" smtClean="0"/>
              <a:t>11/11/2014</a:t>
            </a:fld>
            <a:endParaRPr lang="en-CA"/>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CA"/>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D828F467-85F0-8841-AA3F-373D2DA44C21}" type="slidenum">
              <a:rPr lang="en-CA" smtClean="0"/>
              <a:t>‹#›</a:t>
            </a:fld>
            <a:endParaRPr lang="en-CA"/>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9.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0.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2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2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image" Target="../media/image2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2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28.png"/><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2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30.png"/></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7.png"/><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31.png"/></Relationships>
</file>

<file path=ppt/slides/_rels/slide47.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32.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3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8.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64.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image" Target="../media/image38.png"/><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39.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 Id="rId3" Type="http://schemas.openxmlformats.org/officeDocument/2006/relationships/image" Target="../media/image40.png"/></Relationships>
</file>

<file path=ppt/slides/_rels/slide67.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4.png"/><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image" Target="../media/image45.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image" Target="../media/image46.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 Id="rId3" Type="http://schemas.openxmlformats.org/officeDocument/2006/relationships/image" Target="../media/image47.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 Id="rId3" Type="http://schemas.openxmlformats.org/officeDocument/2006/relationships/image" Target="../media/image48.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 Id="rId3" Type="http://schemas.openxmlformats.org/officeDocument/2006/relationships/image" Target="../media/image49.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 Id="rId3" Type="http://schemas.openxmlformats.org/officeDocument/2006/relationships/image" Target="../media/image50.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 Id="rId3" Type="http://schemas.openxmlformats.org/officeDocument/2006/relationships/image" Target="../media/image51.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 Id="rId3" Type="http://schemas.openxmlformats.org/officeDocument/2006/relationships/image" Target="../media/image5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 Id="rId3" Type="http://schemas.openxmlformats.org/officeDocument/2006/relationships/image" Target="../media/image53.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4.xml"/><Relationship Id="rId3" Type="http://schemas.openxmlformats.org/officeDocument/2006/relationships/image" Target="../media/image36.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 Id="rId3" Type="http://schemas.openxmlformats.org/officeDocument/2006/relationships/image" Target="../media/image39.png"/></Relationships>
</file>

<file path=ppt/slides/_rels/slide87.xml.rels><?xml version="1.0" encoding="UTF-8" standalone="yes"?>
<Relationships xmlns="http://schemas.openxmlformats.org/package/2006/relationships"><Relationship Id="rId3" Type="http://schemas.openxmlformats.org/officeDocument/2006/relationships/image" Target="../media/image54.png"/><Relationship Id="rId4" Type="http://schemas.openxmlformats.org/officeDocument/2006/relationships/image" Target="../media/image55.png"/><Relationship Id="rId5" Type="http://schemas.openxmlformats.org/officeDocument/2006/relationships/image" Target="../media/image56.png"/><Relationship Id="rId1" Type="http://schemas.openxmlformats.org/officeDocument/2006/relationships/slideLayout" Target="../slideLayouts/slideLayout2.xml"/><Relationship Id="rId2" Type="http://schemas.openxmlformats.org/officeDocument/2006/relationships/notesSlide" Target="../notesSlides/notesSlide86.xml"/></Relationships>
</file>

<file path=ppt/slides/_rels/slide88.xml.rels><?xml version="1.0" encoding="UTF-8" standalone="yes"?>
<Relationships xmlns="http://schemas.openxmlformats.org/package/2006/relationships"><Relationship Id="rId3" Type="http://schemas.openxmlformats.org/officeDocument/2006/relationships/image" Target="../media/image43.png"/><Relationship Id="rId4" Type="http://schemas.openxmlformats.org/officeDocument/2006/relationships/image" Target="../media/image42.png"/><Relationship Id="rId5" Type="http://schemas.openxmlformats.org/officeDocument/2006/relationships/image" Target="../media/image41.png"/><Relationship Id="rId6" Type="http://schemas.openxmlformats.org/officeDocument/2006/relationships/image" Target="../media/image44.png"/><Relationship Id="rId1" Type="http://schemas.openxmlformats.org/officeDocument/2006/relationships/slideLayout" Target="../slideLayouts/slideLayout2.xml"/><Relationship Id="rId2" Type="http://schemas.openxmlformats.org/officeDocument/2006/relationships/notesSlide" Target="../notesSlides/notesSlide8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9.xml"/><Relationship Id="rId3" Type="http://schemas.openxmlformats.org/officeDocument/2006/relationships/image" Target="../media/image57.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en-CA" dirty="0" err="1" smtClean="0"/>
              <a:t>Pyothorax</a:t>
            </a:r>
            <a:r>
              <a:rPr lang="en-CA" dirty="0" smtClean="0"/>
              <a:t> </a:t>
            </a:r>
            <a:br>
              <a:rPr lang="en-CA" dirty="0" smtClean="0"/>
            </a:br>
            <a:r>
              <a:rPr lang="en-CA" dirty="0" smtClean="0"/>
              <a:t>Lung lobe torsion</a:t>
            </a:r>
            <a:endParaRPr lang="en-CA" dirty="0"/>
          </a:p>
        </p:txBody>
      </p:sp>
      <p:sp>
        <p:nvSpPr>
          <p:cNvPr id="3" name="Sous-titre 2"/>
          <p:cNvSpPr>
            <a:spLocks noGrp="1"/>
          </p:cNvSpPr>
          <p:nvPr>
            <p:ph type="subTitle" idx="1"/>
          </p:nvPr>
        </p:nvSpPr>
        <p:spPr/>
        <p:txBody>
          <a:bodyPr/>
          <a:lstStyle/>
          <a:p>
            <a:r>
              <a:rPr lang="en-CA" dirty="0" smtClean="0"/>
              <a:t>Resident Board review</a:t>
            </a:r>
          </a:p>
          <a:p>
            <a:r>
              <a:rPr lang="en-CA" dirty="0" smtClean="0"/>
              <a:t>November 11</a:t>
            </a:r>
            <a:r>
              <a:rPr lang="en-CA" baseline="30000" dirty="0" smtClean="0"/>
              <a:t>th</a:t>
            </a:r>
            <a:r>
              <a:rPr lang="en-CA" dirty="0" smtClean="0"/>
              <a:t>, 2014</a:t>
            </a:r>
          </a:p>
          <a:p>
            <a:r>
              <a:rPr lang="en-CA" dirty="0" smtClean="0"/>
              <a:t>Jo-Annie Letendre, DVM</a:t>
            </a:r>
          </a:p>
          <a:p>
            <a:endParaRPr lang="en-CA" dirty="0"/>
          </a:p>
        </p:txBody>
      </p:sp>
    </p:spTree>
    <p:extLst>
      <p:ext uri="{BB962C8B-B14F-4D97-AF65-F5344CB8AC3E}">
        <p14:creationId xmlns:p14="http://schemas.microsoft.com/office/powerpoint/2010/main" val="207381224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675467"/>
            <a:ext cx="7991824" cy="3450696"/>
          </a:xfrm>
        </p:spPr>
        <p:txBody>
          <a:bodyPr>
            <a:normAutofit/>
          </a:bodyPr>
          <a:lstStyle/>
          <a:p>
            <a:pPr marL="0" indent="0">
              <a:buNone/>
            </a:pPr>
            <a:r>
              <a:rPr lang="en-CA" b="1" dirty="0" smtClean="0"/>
              <a:t>In cats</a:t>
            </a:r>
          </a:p>
          <a:p>
            <a:r>
              <a:rPr lang="en-US" i="1" dirty="0" err="1">
                <a:solidFill>
                  <a:schemeClr val="tx1"/>
                </a:solidFill>
              </a:rPr>
              <a:t>Pasteurella</a:t>
            </a:r>
            <a:r>
              <a:rPr lang="en-US" dirty="0">
                <a:solidFill>
                  <a:schemeClr val="tx1"/>
                </a:solidFill>
              </a:rPr>
              <a:t> spp., </a:t>
            </a:r>
            <a:r>
              <a:rPr lang="en-US" i="1" dirty="0">
                <a:solidFill>
                  <a:schemeClr val="tx1"/>
                </a:solidFill>
              </a:rPr>
              <a:t>Clostridium</a:t>
            </a:r>
            <a:r>
              <a:rPr lang="en-US" dirty="0">
                <a:solidFill>
                  <a:schemeClr val="tx1"/>
                </a:solidFill>
              </a:rPr>
              <a:t> spp., </a:t>
            </a:r>
            <a:r>
              <a:rPr lang="en-US" i="1" dirty="0" err="1">
                <a:solidFill>
                  <a:schemeClr val="tx1"/>
                </a:solidFill>
              </a:rPr>
              <a:t>Fusobacterium</a:t>
            </a:r>
            <a:r>
              <a:rPr lang="en-US" i="1" dirty="0">
                <a:solidFill>
                  <a:schemeClr val="tx1"/>
                </a:solidFill>
              </a:rPr>
              <a:t> </a:t>
            </a:r>
            <a:r>
              <a:rPr lang="en-US" dirty="0">
                <a:solidFill>
                  <a:schemeClr val="tx1"/>
                </a:solidFill>
              </a:rPr>
              <a:t>spp., </a:t>
            </a:r>
            <a:r>
              <a:rPr lang="en-US" i="1" dirty="0" err="1">
                <a:solidFill>
                  <a:schemeClr val="tx1"/>
                </a:solidFill>
              </a:rPr>
              <a:t>Bacteroides</a:t>
            </a:r>
            <a:r>
              <a:rPr lang="en-US" dirty="0">
                <a:solidFill>
                  <a:schemeClr val="tx1"/>
                </a:solidFill>
              </a:rPr>
              <a:t> spp., </a:t>
            </a:r>
            <a:r>
              <a:rPr lang="en-US" i="1" dirty="0" err="1">
                <a:solidFill>
                  <a:schemeClr val="tx1"/>
                </a:solidFill>
              </a:rPr>
              <a:t>Actinomyces</a:t>
            </a:r>
            <a:r>
              <a:rPr lang="en-US" dirty="0">
                <a:solidFill>
                  <a:schemeClr val="tx1"/>
                </a:solidFill>
              </a:rPr>
              <a:t> spp., </a:t>
            </a:r>
            <a:r>
              <a:rPr lang="en-US" i="1" dirty="0" err="1">
                <a:solidFill>
                  <a:schemeClr val="tx1"/>
                </a:solidFill>
              </a:rPr>
              <a:t>Peptostreptococcus</a:t>
            </a:r>
            <a:r>
              <a:rPr lang="en-US" dirty="0">
                <a:solidFill>
                  <a:schemeClr val="tx1"/>
                </a:solidFill>
              </a:rPr>
              <a:t> spp., </a:t>
            </a:r>
            <a:r>
              <a:rPr lang="en-US" dirty="0" smtClean="0">
                <a:solidFill>
                  <a:schemeClr val="tx1"/>
                </a:solidFill>
              </a:rPr>
              <a:t> and </a:t>
            </a:r>
            <a:r>
              <a:rPr lang="en-US" i="1" dirty="0" err="1">
                <a:solidFill>
                  <a:schemeClr val="tx1"/>
                </a:solidFill>
              </a:rPr>
              <a:t>Prevotella</a:t>
            </a:r>
            <a:r>
              <a:rPr lang="en-US" dirty="0">
                <a:solidFill>
                  <a:schemeClr val="tx1"/>
                </a:solidFill>
              </a:rPr>
              <a:t> </a:t>
            </a:r>
            <a:r>
              <a:rPr lang="en-US" dirty="0" err="1" smtClean="0">
                <a:solidFill>
                  <a:schemeClr val="tx1"/>
                </a:solidFill>
              </a:rPr>
              <a:t>spp</a:t>
            </a:r>
            <a:endParaRPr lang="en-US" dirty="0" smtClean="0">
              <a:solidFill>
                <a:schemeClr val="tx1"/>
              </a:solidFill>
            </a:endParaRPr>
          </a:p>
          <a:p>
            <a:r>
              <a:rPr lang="en-US" dirty="0" smtClean="0">
                <a:solidFill>
                  <a:schemeClr val="tx1"/>
                </a:solidFill>
              </a:rPr>
              <a:t>Uncommon: </a:t>
            </a:r>
            <a:r>
              <a:rPr lang="en-US" dirty="0">
                <a:solidFill>
                  <a:schemeClr val="tx1"/>
                </a:solidFill>
              </a:rPr>
              <a:t>S</a:t>
            </a:r>
            <a:r>
              <a:rPr lang="en-US" i="1" dirty="0">
                <a:solidFill>
                  <a:schemeClr val="tx1"/>
                </a:solidFill>
              </a:rPr>
              <a:t>taphylococcus</a:t>
            </a:r>
            <a:r>
              <a:rPr lang="en-US" dirty="0">
                <a:solidFill>
                  <a:schemeClr val="tx1"/>
                </a:solidFill>
              </a:rPr>
              <a:t> spp., </a:t>
            </a:r>
            <a:r>
              <a:rPr lang="en-US" i="1" dirty="0" err="1">
                <a:solidFill>
                  <a:schemeClr val="tx1"/>
                </a:solidFill>
              </a:rPr>
              <a:t>Rhodococcus</a:t>
            </a:r>
            <a:r>
              <a:rPr lang="en-US" i="1" dirty="0">
                <a:solidFill>
                  <a:schemeClr val="tx1"/>
                </a:solidFill>
              </a:rPr>
              <a:t> </a:t>
            </a:r>
            <a:r>
              <a:rPr lang="en-US" i="1" dirty="0" err="1">
                <a:solidFill>
                  <a:schemeClr val="tx1"/>
                </a:solidFill>
              </a:rPr>
              <a:t>equi</a:t>
            </a:r>
            <a:r>
              <a:rPr lang="en-US" i="1" dirty="0">
                <a:solidFill>
                  <a:schemeClr val="tx1"/>
                </a:solidFill>
              </a:rPr>
              <a:t>,</a:t>
            </a:r>
            <a:r>
              <a:rPr lang="en-US" dirty="0">
                <a:solidFill>
                  <a:schemeClr val="tx1"/>
                </a:solidFill>
              </a:rPr>
              <a:t> </a:t>
            </a:r>
            <a:r>
              <a:rPr lang="en-US" i="1" dirty="0" err="1">
                <a:solidFill>
                  <a:schemeClr val="tx1"/>
                </a:solidFill>
              </a:rPr>
              <a:t>Nocardia</a:t>
            </a:r>
            <a:r>
              <a:rPr lang="en-US" dirty="0">
                <a:solidFill>
                  <a:schemeClr val="tx1"/>
                </a:solidFill>
              </a:rPr>
              <a:t> spp., </a:t>
            </a:r>
            <a:r>
              <a:rPr lang="en-US" i="1" dirty="0">
                <a:solidFill>
                  <a:schemeClr val="tx1"/>
                </a:solidFill>
              </a:rPr>
              <a:t>Escherichia coli</a:t>
            </a:r>
            <a:r>
              <a:rPr lang="en-US" dirty="0">
                <a:solidFill>
                  <a:schemeClr val="tx1"/>
                </a:solidFill>
              </a:rPr>
              <a:t>, </a:t>
            </a:r>
            <a:r>
              <a:rPr lang="en-US" i="1" dirty="0">
                <a:solidFill>
                  <a:schemeClr val="tx1"/>
                </a:solidFill>
              </a:rPr>
              <a:t>Salmonella</a:t>
            </a:r>
            <a:r>
              <a:rPr lang="en-US" dirty="0">
                <a:solidFill>
                  <a:schemeClr val="tx1"/>
                </a:solidFill>
              </a:rPr>
              <a:t> spp., </a:t>
            </a:r>
            <a:r>
              <a:rPr lang="en-US" i="1" dirty="0" err="1">
                <a:solidFill>
                  <a:schemeClr val="tx1"/>
                </a:solidFill>
              </a:rPr>
              <a:t>Klebsiella</a:t>
            </a:r>
            <a:r>
              <a:rPr lang="en-US" i="1" dirty="0">
                <a:solidFill>
                  <a:schemeClr val="tx1"/>
                </a:solidFill>
              </a:rPr>
              <a:t> </a:t>
            </a:r>
            <a:r>
              <a:rPr lang="en-US" dirty="0">
                <a:solidFill>
                  <a:schemeClr val="tx1"/>
                </a:solidFill>
              </a:rPr>
              <a:t>spp. and </a:t>
            </a:r>
            <a:r>
              <a:rPr lang="en-US" i="1" dirty="0">
                <a:solidFill>
                  <a:schemeClr val="tx1"/>
                </a:solidFill>
              </a:rPr>
              <a:t>Proteus</a:t>
            </a:r>
            <a:r>
              <a:rPr lang="en-US" dirty="0">
                <a:solidFill>
                  <a:schemeClr val="tx1"/>
                </a:solidFill>
              </a:rPr>
              <a:t> spp</a:t>
            </a:r>
            <a:r>
              <a:rPr lang="en-US" dirty="0" smtClean="0">
                <a:solidFill>
                  <a:schemeClr val="tx1"/>
                </a:solidFill>
              </a:rPr>
              <a:t>.</a:t>
            </a:r>
          </a:p>
          <a:p>
            <a:r>
              <a:rPr lang="en-US" dirty="0" smtClean="0">
                <a:solidFill>
                  <a:schemeClr val="tx1"/>
                </a:solidFill>
              </a:rPr>
              <a:t>Kittens and immunosuppressed adults: </a:t>
            </a:r>
            <a:r>
              <a:rPr lang="en-US" i="1" dirty="0" smtClean="0">
                <a:solidFill>
                  <a:schemeClr val="tx1"/>
                </a:solidFill>
              </a:rPr>
              <a:t>Mycoplasma </a:t>
            </a:r>
            <a:r>
              <a:rPr lang="en-US" dirty="0" smtClean="0">
                <a:solidFill>
                  <a:schemeClr val="tx1"/>
                </a:solidFill>
              </a:rPr>
              <a:t>sp.</a:t>
            </a:r>
            <a:endParaRPr lang="en-US" i="1" dirty="0" smtClean="0">
              <a:solidFill>
                <a:schemeClr val="tx1"/>
              </a:solidFill>
            </a:endParaRPr>
          </a:p>
          <a:p>
            <a:endParaRPr lang="en-CA" b="1"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err="1" smtClean="0"/>
              <a:t>Etiology</a:t>
            </a:r>
            <a:endParaRPr lang="en-CA" dirty="0"/>
          </a:p>
        </p:txBody>
      </p:sp>
    </p:spTree>
    <p:extLst>
      <p:ext uri="{BB962C8B-B14F-4D97-AF65-F5344CB8AC3E}">
        <p14:creationId xmlns:p14="http://schemas.microsoft.com/office/powerpoint/2010/main" val="1887995373"/>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Which of these radiographic findings should be considered as highly specific signs of LLT – (choose 2)</a:t>
            </a:r>
          </a:p>
          <a:p>
            <a:pPr marL="301943" lvl="1" indent="0">
              <a:buNone/>
            </a:pPr>
            <a:r>
              <a:rPr lang="en-CA" dirty="0"/>
              <a:t>	</a:t>
            </a:r>
            <a:r>
              <a:rPr lang="en-CA" dirty="0" smtClean="0"/>
              <a:t>	A. Lobar vesicular gas pattern</a:t>
            </a:r>
          </a:p>
          <a:p>
            <a:pPr marL="301943" lvl="1" indent="0">
              <a:buNone/>
            </a:pPr>
            <a:r>
              <a:rPr lang="en-CA" dirty="0"/>
              <a:t>	</a:t>
            </a:r>
            <a:r>
              <a:rPr lang="en-CA" dirty="0" smtClean="0"/>
              <a:t>	B. Pleural effusion</a:t>
            </a:r>
          </a:p>
          <a:p>
            <a:pPr marL="301943" lvl="1" indent="0">
              <a:buNone/>
            </a:pPr>
            <a:r>
              <a:rPr lang="en-CA" dirty="0"/>
              <a:t>	</a:t>
            </a:r>
            <a:r>
              <a:rPr lang="en-CA" dirty="0" smtClean="0"/>
              <a:t>	C. Lung lobe consolidation</a:t>
            </a:r>
          </a:p>
          <a:p>
            <a:pPr marL="301943" lvl="1" indent="0">
              <a:buNone/>
            </a:pPr>
            <a:r>
              <a:rPr lang="en-CA" dirty="0"/>
              <a:t>	</a:t>
            </a:r>
            <a:r>
              <a:rPr lang="en-CA" dirty="0" smtClean="0"/>
              <a:t>	D. Narrowed bronchus</a:t>
            </a:r>
          </a:p>
          <a:p>
            <a:pPr marL="301943" lvl="1" indent="0">
              <a:buNone/>
            </a:pPr>
            <a:r>
              <a:rPr lang="en-CA" dirty="0"/>
              <a:t>	</a:t>
            </a:r>
            <a:r>
              <a:rPr lang="en-CA" dirty="0" smtClean="0"/>
              <a:t>	E. Displaced trachea</a:t>
            </a:r>
            <a:endParaRPr lang="en-CA" dirty="0"/>
          </a:p>
        </p:txBody>
      </p:sp>
      <p:sp>
        <p:nvSpPr>
          <p:cNvPr id="3" name="Titre 2"/>
          <p:cNvSpPr>
            <a:spLocks noGrp="1"/>
          </p:cNvSpPr>
          <p:nvPr>
            <p:ph type="title"/>
          </p:nvPr>
        </p:nvSpPr>
        <p:spPr/>
        <p:txBody>
          <a:bodyPr/>
          <a:lstStyle/>
          <a:p>
            <a:r>
              <a:rPr lang="en-CA" dirty="0" smtClean="0"/>
              <a:t>Questions</a:t>
            </a:r>
            <a:endParaRPr lang="en-CA" dirty="0"/>
          </a:p>
        </p:txBody>
      </p:sp>
    </p:spTree>
    <p:extLst>
      <p:ext uri="{BB962C8B-B14F-4D97-AF65-F5344CB8AC3E}">
        <p14:creationId xmlns:p14="http://schemas.microsoft.com/office/powerpoint/2010/main" val="346525569"/>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Which lung can be entirely removed in dogs and cats?</a:t>
            </a:r>
            <a:endParaRPr lang="en-CA" dirty="0"/>
          </a:p>
        </p:txBody>
      </p:sp>
      <p:sp>
        <p:nvSpPr>
          <p:cNvPr id="3" name="Titre 2"/>
          <p:cNvSpPr>
            <a:spLocks noGrp="1"/>
          </p:cNvSpPr>
          <p:nvPr>
            <p:ph type="title"/>
          </p:nvPr>
        </p:nvSpPr>
        <p:spPr/>
        <p:txBody>
          <a:bodyPr/>
          <a:lstStyle/>
          <a:p>
            <a:r>
              <a:rPr lang="en-CA" dirty="0" smtClean="0"/>
              <a:t>Questions</a:t>
            </a:r>
            <a:endParaRPr lang="en-CA" dirty="0"/>
          </a:p>
        </p:txBody>
      </p:sp>
    </p:spTree>
    <p:extLst>
      <p:ext uri="{BB962C8B-B14F-4D97-AF65-F5344CB8AC3E}">
        <p14:creationId xmlns:p14="http://schemas.microsoft.com/office/powerpoint/2010/main" val="3738905710"/>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US" dirty="0" err="1"/>
              <a:t>Ultrasonographically</a:t>
            </a:r>
            <a:r>
              <a:rPr lang="en-US" dirty="0"/>
              <a:t>, a </a:t>
            </a:r>
            <a:r>
              <a:rPr lang="en-US" dirty="0" err="1"/>
              <a:t>torsed</a:t>
            </a:r>
            <a:r>
              <a:rPr lang="en-US" dirty="0"/>
              <a:t> lung lobe may appear</a:t>
            </a:r>
          </a:p>
          <a:p>
            <a:pPr>
              <a:buNone/>
            </a:pPr>
            <a:r>
              <a:rPr lang="en-US" dirty="0"/>
              <a:t>	A. </a:t>
            </a:r>
            <a:r>
              <a:rPr lang="en-US" dirty="0" err="1"/>
              <a:t>Hyperechoic</a:t>
            </a:r>
            <a:r>
              <a:rPr lang="en-US" dirty="0"/>
              <a:t>, rounded, and surrounded by air</a:t>
            </a:r>
          </a:p>
          <a:p>
            <a:pPr>
              <a:buNone/>
            </a:pPr>
            <a:r>
              <a:rPr lang="en-US" dirty="0"/>
              <a:t>	B. </a:t>
            </a:r>
            <a:r>
              <a:rPr lang="en-US" dirty="0" err="1"/>
              <a:t>Hypoechoic</a:t>
            </a:r>
            <a:r>
              <a:rPr lang="en-US" dirty="0"/>
              <a:t>, rounded, and surrounded by pleural effusion</a:t>
            </a:r>
          </a:p>
          <a:p>
            <a:pPr>
              <a:buNone/>
            </a:pPr>
            <a:r>
              <a:rPr lang="en-US" dirty="0"/>
              <a:t>	C. </a:t>
            </a:r>
            <a:r>
              <a:rPr lang="en-US" dirty="0" err="1"/>
              <a:t>Hypoechoic</a:t>
            </a:r>
            <a:r>
              <a:rPr lang="en-US" dirty="0"/>
              <a:t>, tapered, and surrounded by pleural effusion</a:t>
            </a:r>
          </a:p>
          <a:p>
            <a:pPr>
              <a:buNone/>
            </a:pPr>
            <a:r>
              <a:rPr lang="en-US" dirty="0"/>
              <a:t>	D. </a:t>
            </a:r>
            <a:r>
              <a:rPr lang="en-US" dirty="0" err="1"/>
              <a:t>Hyperechoic</a:t>
            </a:r>
            <a:r>
              <a:rPr lang="en-US" dirty="0"/>
              <a:t>, tapered, and surrounded by air</a:t>
            </a:r>
          </a:p>
          <a:p>
            <a:endParaRPr lang="en-CA" dirty="0"/>
          </a:p>
        </p:txBody>
      </p:sp>
      <p:sp>
        <p:nvSpPr>
          <p:cNvPr id="3" name="Titre 2"/>
          <p:cNvSpPr>
            <a:spLocks noGrp="1"/>
          </p:cNvSpPr>
          <p:nvPr>
            <p:ph type="title"/>
          </p:nvPr>
        </p:nvSpPr>
        <p:spPr/>
        <p:txBody>
          <a:bodyPr/>
          <a:lstStyle/>
          <a:p>
            <a:r>
              <a:rPr lang="en-CA" dirty="0" smtClean="0"/>
              <a:t>Questions</a:t>
            </a:r>
            <a:endParaRPr lang="en-CA" dirty="0"/>
          </a:p>
        </p:txBody>
      </p:sp>
    </p:spTree>
    <p:extLst>
      <p:ext uri="{BB962C8B-B14F-4D97-AF65-F5344CB8AC3E}">
        <p14:creationId xmlns:p14="http://schemas.microsoft.com/office/powerpoint/2010/main" val="172994400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Fungal: uncommon</a:t>
            </a:r>
          </a:p>
          <a:p>
            <a:pPr lvl="1"/>
            <a:r>
              <a:rPr lang="en-US" sz="2400" i="1" dirty="0">
                <a:solidFill>
                  <a:schemeClr val="tx1"/>
                </a:solidFill>
              </a:rPr>
              <a:t>Cryptococcus</a:t>
            </a:r>
            <a:r>
              <a:rPr lang="en-US" sz="2400" dirty="0">
                <a:solidFill>
                  <a:schemeClr val="tx1"/>
                </a:solidFill>
              </a:rPr>
              <a:t> spp., </a:t>
            </a:r>
            <a:r>
              <a:rPr lang="en-US" sz="2400" i="1" dirty="0">
                <a:solidFill>
                  <a:schemeClr val="tx1"/>
                </a:solidFill>
              </a:rPr>
              <a:t>Candida </a:t>
            </a:r>
            <a:r>
              <a:rPr lang="en-US" sz="2400" i="1" dirty="0" err="1">
                <a:solidFill>
                  <a:schemeClr val="tx1"/>
                </a:solidFill>
              </a:rPr>
              <a:t>albicans</a:t>
            </a:r>
            <a:r>
              <a:rPr lang="en-US" sz="2400" baseline="30000" dirty="0">
                <a:solidFill>
                  <a:schemeClr val="tx1"/>
                </a:solidFill>
              </a:rPr>
              <a:t> </a:t>
            </a:r>
            <a:r>
              <a:rPr lang="en-US" sz="2400" dirty="0">
                <a:solidFill>
                  <a:schemeClr val="tx1"/>
                </a:solidFill>
              </a:rPr>
              <a:t>and </a:t>
            </a:r>
            <a:r>
              <a:rPr lang="en-US" sz="2400" i="1" dirty="0" err="1">
                <a:solidFill>
                  <a:schemeClr val="tx1"/>
                </a:solidFill>
              </a:rPr>
              <a:t>Blastomyces</a:t>
            </a:r>
            <a:r>
              <a:rPr lang="en-US" sz="2400" i="1" dirty="0">
                <a:solidFill>
                  <a:schemeClr val="tx1"/>
                </a:solidFill>
              </a:rPr>
              <a:t> </a:t>
            </a:r>
            <a:r>
              <a:rPr lang="en-US" sz="2400" i="1" dirty="0" err="1" smtClean="0">
                <a:solidFill>
                  <a:schemeClr val="tx1"/>
                </a:solidFill>
              </a:rPr>
              <a:t>dermatitidis</a:t>
            </a:r>
            <a:endParaRPr lang="en-US" sz="2400" i="1" dirty="0" smtClean="0">
              <a:solidFill>
                <a:schemeClr val="tx1"/>
              </a:solidFill>
            </a:endParaRPr>
          </a:p>
          <a:p>
            <a:pPr lvl="1"/>
            <a:r>
              <a:rPr lang="en-US" sz="2400" dirty="0" smtClean="0">
                <a:solidFill>
                  <a:schemeClr val="tx1"/>
                </a:solidFill>
              </a:rPr>
              <a:t>Also rare in people</a:t>
            </a:r>
          </a:p>
          <a:p>
            <a:pPr lvl="1"/>
            <a:r>
              <a:rPr lang="en-US" sz="2400" dirty="0" smtClean="0">
                <a:solidFill>
                  <a:schemeClr val="tx1"/>
                </a:solidFill>
              </a:rPr>
              <a:t>Immunosuppressed and critically ill patients</a:t>
            </a:r>
          </a:p>
          <a:p>
            <a:pPr lvl="1"/>
            <a:r>
              <a:rPr lang="en-US" sz="2400" dirty="0" smtClean="0">
                <a:solidFill>
                  <a:schemeClr val="tx1"/>
                </a:solidFill>
              </a:rPr>
              <a:t>High mortality rate in people</a:t>
            </a:r>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err="1" smtClean="0"/>
              <a:t>Etiology</a:t>
            </a:r>
            <a:endParaRPr lang="en-CA" dirty="0"/>
          </a:p>
        </p:txBody>
      </p:sp>
      <p:pic>
        <p:nvPicPr>
          <p:cNvPr id="4" name="Image 3"/>
          <p:cNvPicPr>
            <a:picLocks noChangeAspect="1"/>
          </p:cNvPicPr>
          <p:nvPr/>
        </p:nvPicPr>
        <p:blipFill>
          <a:blip r:embed="rId3"/>
          <a:stretch>
            <a:fillRect/>
          </a:stretch>
        </p:blipFill>
        <p:spPr>
          <a:xfrm>
            <a:off x="757339" y="5303071"/>
            <a:ext cx="7523061" cy="823092"/>
          </a:xfrm>
          <a:prstGeom prst="rect">
            <a:avLst/>
          </a:prstGeom>
        </p:spPr>
      </p:pic>
    </p:spTree>
    <p:extLst>
      <p:ext uri="{BB962C8B-B14F-4D97-AF65-F5344CB8AC3E}">
        <p14:creationId xmlns:p14="http://schemas.microsoft.com/office/powerpoint/2010/main" val="208021556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1917625"/>
            <a:ext cx="7408333" cy="4208538"/>
          </a:xfrm>
        </p:spPr>
        <p:txBody>
          <a:bodyPr>
            <a:normAutofit lnSpcReduction="10000"/>
          </a:bodyPr>
          <a:lstStyle/>
          <a:p>
            <a:r>
              <a:rPr lang="en-CA" dirty="0" smtClean="0"/>
              <a:t>Predominantly affect younger animals, but any age can be affected</a:t>
            </a:r>
          </a:p>
          <a:p>
            <a:pPr lvl="1"/>
            <a:r>
              <a:rPr lang="en-CA" dirty="0" smtClean="0"/>
              <a:t>Mean age: 3-6 years old</a:t>
            </a:r>
          </a:p>
          <a:p>
            <a:r>
              <a:rPr lang="en-CA" dirty="0" smtClean="0"/>
              <a:t>No sex or breed predisposition</a:t>
            </a:r>
          </a:p>
          <a:p>
            <a:pPr lvl="1"/>
            <a:r>
              <a:rPr lang="en-CA" dirty="0" smtClean="0"/>
              <a:t>Male overrepresented in several studies: not significant</a:t>
            </a:r>
          </a:p>
          <a:p>
            <a:r>
              <a:rPr lang="en-CA" dirty="0" smtClean="0"/>
              <a:t>DSH and DLH, also described in purebred cats</a:t>
            </a:r>
          </a:p>
          <a:p>
            <a:r>
              <a:rPr lang="en-CA" dirty="0" smtClean="0"/>
              <a:t>Medium to large breed dogs</a:t>
            </a:r>
          </a:p>
          <a:p>
            <a:pPr lvl="1"/>
            <a:r>
              <a:rPr lang="en-CA" dirty="0" smtClean="0"/>
              <a:t>Hunting/working breed dogs overrepresented</a:t>
            </a:r>
          </a:p>
          <a:p>
            <a:pPr lvl="1"/>
            <a:r>
              <a:rPr lang="en-US" dirty="0"/>
              <a:t>Labrador retrievers, Springer Spaniels, Border collies, German shepherd dogs, Brittany spaniels, Golden Retrievers, Pointers, and Airedale Terriers</a:t>
            </a:r>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err="1" smtClean="0"/>
              <a:t>Signalment</a:t>
            </a:r>
            <a:endParaRPr lang="en-CA" dirty="0"/>
          </a:p>
        </p:txBody>
      </p:sp>
    </p:spTree>
    <p:extLst>
      <p:ext uri="{BB962C8B-B14F-4D97-AF65-F5344CB8AC3E}">
        <p14:creationId xmlns:p14="http://schemas.microsoft.com/office/powerpoint/2010/main" val="160779996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1740481"/>
            <a:ext cx="7408333" cy="3250160"/>
          </a:xfrm>
        </p:spPr>
        <p:txBody>
          <a:bodyPr>
            <a:normAutofit fontScale="85000" lnSpcReduction="20000"/>
          </a:bodyPr>
          <a:lstStyle/>
          <a:p>
            <a:r>
              <a:rPr lang="en-CA" dirty="0" smtClean="0"/>
              <a:t>Insidious, non-specific clinical signs</a:t>
            </a:r>
          </a:p>
          <a:p>
            <a:r>
              <a:rPr lang="en-CA" dirty="0" smtClean="0"/>
              <a:t>Present acutely or after several days to months</a:t>
            </a:r>
          </a:p>
          <a:p>
            <a:pPr lvl="1"/>
            <a:r>
              <a:rPr lang="en-CA" dirty="0" smtClean="0"/>
              <a:t>Late in the course of the disease</a:t>
            </a:r>
          </a:p>
          <a:p>
            <a:r>
              <a:rPr lang="en-CA" dirty="0" smtClean="0"/>
              <a:t>Tachypnea, dyspnea, cough, lethargy, weight loss, anorexia, poor body condition, +/- fever</a:t>
            </a:r>
          </a:p>
          <a:p>
            <a:pPr lvl="1"/>
            <a:r>
              <a:rPr lang="en-CA" dirty="0" smtClean="0"/>
              <a:t>Up to 50% of cats present with normal or low body temperature</a:t>
            </a:r>
          </a:p>
          <a:p>
            <a:r>
              <a:rPr lang="en-CA" dirty="0" smtClean="0"/>
              <a:t>Restrictive breathing pattern</a:t>
            </a:r>
          </a:p>
          <a:p>
            <a:r>
              <a:rPr lang="en-CA" dirty="0" smtClean="0"/>
              <a:t>Loss of normal breath sounds, muffled heart sounds</a:t>
            </a:r>
          </a:p>
          <a:p>
            <a:r>
              <a:rPr lang="en-CA" dirty="0" smtClean="0"/>
              <a:t>+/- signs of sepsis</a:t>
            </a:r>
          </a:p>
          <a:p>
            <a:pPr lvl="1"/>
            <a:r>
              <a:rPr lang="en-CA" dirty="0" smtClean="0"/>
              <a:t>40% of cats met the criteria for SIRS or sepsis</a:t>
            </a:r>
          </a:p>
          <a:p>
            <a:pPr lvl="2"/>
            <a:r>
              <a:rPr lang="en-CA" dirty="0" err="1" smtClean="0"/>
              <a:t>Bradycardia</a:t>
            </a:r>
            <a:r>
              <a:rPr lang="en-CA" dirty="0" smtClean="0"/>
              <a:t> and hypothermia</a:t>
            </a:r>
          </a:p>
          <a:p>
            <a:pPr marL="301943" lvl="1" indent="0">
              <a:buNone/>
            </a:pPr>
            <a:endParaRPr lang="en-CA" dirty="0"/>
          </a:p>
          <a:p>
            <a:pPr marL="301943" lvl="1" indent="0">
              <a:buNone/>
            </a:pPr>
            <a:endParaRPr lang="en-CA" dirty="0" smtClean="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Clinical findings</a:t>
            </a:r>
            <a:endParaRPr lang="en-CA" dirty="0"/>
          </a:p>
        </p:txBody>
      </p:sp>
      <p:pic>
        <p:nvPicPr>
          <p:cNvPr id="4" name="Image 3"/>
          <p:cNvPicPr>
            <a:picLocks noChangeAspect="1"/>
          </p:cNvPicPr>
          <p:nvPr/>
        </p:nvPicPr>
        <p:blipFill>
          <a:blip r:embed="rId3"/>
          <a:stretch>
            <a:fillRect/>
          </a:stretch>
        </p:blipFill>
        <p:spPr>
          <a:xfrm>
            <a:off x="0" y="4990641"/>
            <a:ext cx="9144000" cy="921774"/>
          </a:xfrm>
          <a:prstGeom prst="rect">
            <a:avLst/>
          </a:prstGeom>
        </p:spPr>
      </p:pic>
      <p:pic>
        <p:nvPicPr>
          <p:cNvPr id="5" name="Image 4"/>
          <p:cNvPicPr>
            <a:picLocks noChangeAspect="1"/>
          </p:cNvPicPr>
          <p:nvPr/>
        </p:nvPicPr>
        <p:blipFill>
          <a:blip r:embed="rId4"/>
          <a:stretch>
            <a:fillRect/>
          </a:stretch>
        </p:blipFill>
        <p:spPr>
          <a:xfrm>
            <a:off x="0" y="5912415"/>
            <a:ext cx="9144000" cy="682697"/>
          </a:xfrm>
          <a:prstGeom prst="rect">
            <a:avLst/>
          </a:prstGeom>
        </p:spPr>
      </p:pic>
    </p:spTree>
    <p:extLst>
      <p:ext uri="{BB962C8B-B14F-4D97-AF65-F5344CB8AC3E}">
        <p14:creationId xmlns:p14="http://schemas.microsoft.com/office/powerpoint/2010/main" val="80392990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Supporting clinical history and consistent physical examination findings</a:t>
            </a:r>
          </a:p>
          <a:p>
            <a:r>
              <a:rPr lang="en-CA" dirty="0" err="1" smtClean="0"/>
              <a:t>Cytologic</a:t>
            </a:r>
            <a:r>
              <a:rPr lang="en-CA" dirty="0" smtClean="0"/>
              <a:t> examination and/or culture of pleural fluid</a:t>
            </a:r>
          </a:p>
          <a:p>
            <a:r>
              <a:rPr lang="en-CA" dirty="0" smtClean="0"/>
              <a:t>Imaging</a:t>
            </a:r>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Diagnosis</a:t>
            </a:r>
            <a:endParaRPr lang="en-CA" dirty="0"/>
          </a:p>
        </p:txBody>
      </p:sp>
    </p:spTree>
    <p:extLst>
      <p:ext uri="{BB962C8B-B14F-4D97-AF65-F5344CB8AC3E}">
        <p14:creationId xmlns:p14="http://schemas.microsoft.com/office/powerpoint/2010/main" val="213476753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1892720"/>
            <a:ext cx="7593447" cy="4333335"/>
          </a:xfrm>
        </p:spPr>
        <p:txBody>
          <a:bodyPr>
            <a:normAutofit fontScale="92500" lnSpcReduction="20000"/>
          </a:bodyPr>
          <a:lstStyle/>
          <a:p>
            <a:r>
              <a:rPr lang="en-CA" dirty="0" smtClean="0"/>
              <a:t>CBC/</a:t>
            </a:r>
            <a:r>
              <a:rPr lang="en-CA" dirty="0" err="1" smtClean="0"/>
              <a:t>chem</a:t>
            </a:r>
            <a:r>
              <a:rPr lang="en-CA" dirty="0" smtClean="0"/>
              <a:t>/UA</a:t>
            </a:r>
          </a:p>
          <a:p>
            <a:pPr lvl="1"/>
            <a:r>
              <a:rPr lang="en-CA" dirty="0" err="1" smtClean="0"/>
              <a:t>Neutrophilic</a:t>
            </a:r>
            <a:r>
              <a:rPr lang="en-CA" dirty="0"/>
              <a:t> </a:t>
            </a:r>
            <a:r>
              <a:rPr lang="en-CA" dirty="0" smtClean="0"/>
              <a:t>leukocytosis, +/- left shift</a:t>
            </a:r>
          </a:p>
          <a:p>
            <a:pPr lvl="2"/>
            <a:r>
              <a:rPr lang="en-CA" dirty="0" smtClean="0"/>
              <a:t>56-93% of dogs; 36-73% of cats</a:t>
            </a:r>
          </a:p>
          <a:p>
            <a:pPr lvl="1"/>
            <a:r>
              <a:rPr lang="en-CA" dirty="0" smtClean="0"/>
              <a:t>Possible sepsis/neutrophil sequestration: neutropenia with a degenerative left shift</a:t>
            </a:r>
          </a:p>
          <a:p>
            <a:pPr lvl="1"/>
            <a:r>
              <a:rPr lang="en-CA" dirty="0" smtClean="0"/>
              <a:t>In cats: higher total WBC in survivors, but was not significant when neutrophil counts were compared</a:t>
            </a:r>
          </a:p>
          <a:p>
            <a:pPr lvl="1"/>
            <a:r>
              <a:rPr lang="en-CA" dirty="0" smtClean="0"/>
              <a:t>Mild to moderate normocytic normochromic </a:t>
            </a:r>
            <a:r>
              <a:rPr lang="en-CA" dirty="0" err="1" smtClean="0"/>
              <a:t>anemia</a:t>
            </a:r>
            <a:endParaRPr lang="en-CA" dirty="0" smtClean="0"/>
          </a:p>
          <a:p>
            <a:pPr lvl="1"/>
            <a:r>
              <a:rPr lang="en-CA" dirty="0" err="1" smtClean="0"/>
              <a:t>Hypoproteinemia</a:t>
            </a:r>
            <a:r>
              <a:rPr lang="en-CA" dirty="0" smtClean="0"/>
              <a:t>, </a:t>
            </a:r>
            <a:r>
              <a:rPr lang="en-CA" dirty="0" err="1" smtClean="0"/>
              <a:t>hypoglycemia</a:t>
            </a:r>
            <a:r>
              <a:rPr lang="en-CA" dirty="0" smtClean="0"/>
              <a:t> or </a:t>
            </a:r>
            <a:r>
              <a:rPr lang="en-CA" dirty="0" err="1" smtClean="0"/>
              <a:t>hyperglycemia</a:t>
            </a:r>
            <a:r>
              <a:rPr lang="en-CA" dirty="0" smtClean="0"/>
              <a:t>, electrolyte abnormalities, elevated liver enzymes, elevated bilirubin</a:t>
            </a:r>
          </a:p>
          <a:p>
            <a:pPr lvl="2"/>
            <a:r>
              <a:rPr lang="en-CA" dirty="0" smtClean="0"/>
              <a:t>No prospective studies evaluating biochemical abnormalities as prognostic markers </a:t>
            </a:r>
          </a:p>
          <a:p>
            <a:pPr lvl="2"/>
            <a:r>
              <a:rPr lang="en-CA" dirty="0" smtClean="0"/>
              <a:t>In cats: cholesterol was </a:t>
            </a:r>
            <a:r>
              <a:rPr lang="en-CA" dirty="0" err="1" smtClean="0"/>
              <a:t>signicantly</a:t>
            </a:r>
            <a:r>
              <a:rPr lang="en-CA" dirty="0" smtClean="0"/>
              <a:t> lower in survivors – but all cats had cholesterol WNL</a:t>
            </a:r>
            <a:endParaRPr lang="en-CA" dirty="0"/>
          </a:p>
          <a:p>
            <a:pPr lvl="2"/>
            <a:endParaRPr lang="en-CA" dirty="0" smtClean="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err="1" smtClean="0"/>
              <a:t>Clinicopathological</a:t>
            </a:r>
            <a:r>
              <a:rPr lang="en-CA" dirty="0" smtClean="0"/>
              <a:t> findings</a:t>
            </a:r>
            <a:endParaRPr lang="en-CA" dirty="0"/>
          </a:p>
        </p:txBody>
      </p:sp>
      <p:pic>
        <p:nvPicPr>
          <p:cNvPr id="4" name="Image 3"/>
          <p:cNvPicPr>
            <a:picLocks noChangeAspect="1"/>
          </p:cNvPicPr>
          <p:nvPr/>
        </p:nvPicPr>
        <p:blipFill>
          <a:blip r:embed="rId3"/>
          <a:stretch>
            <a:fillRect/>
          </a:stretch>
        </p:blipFill>
        <p:spPr>
          <a:xfrm>
            <a:off x="0" y="5821502"/>
            <a:ext cx="9144000" cy="921774"/>
          </a:xfrm>
          <a:prstGeom prst="rect">
            <a:avLst/>
          </a:prstGeom>
        </p:spPr>
      </p:pic>
    </p:spTree>
    <p:extLst>
      <p:ext uri="{BB962C8B-B14F-4D97-AF65-F5344CB8AC3E}">
        <p14:creationId xmlns:p14="http://schemas.microsoft.com/office/powerpoint/2010/main" val="409897248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1903435"/>
            <a:ext cx="7408333" cy="4322619"/>
          </a:xfrm>
        </p:spPr>
        <p:txBody>
          <a:bodyPr>
            <a:normAutofit/>
          </a:bodyPr>
          <a:lstStyle/>
          <a:p>
            <a:r>
              <a:rPr lang="en-CA" dirty="0" smtClean="0"/>
              <a:t>Ultrasonography</a:t>
            </a:r>
          </a:p>
          <a:p>
            <a:pPr lvl="1"/>
            <a:r>
              <a:rPr lang="en-CA" dirty="0" smtClean="0"/>
              <a:t>Estimate the size of an effusion</a:t>
            </a:r>
          </a:p>
          <a:p>
            <a:pPr lvl="1"/>
            <a:r>
              <a:rPr lang="en-CA" dirty="0" smtClean="0"/>
              <a:t>Free </a:t>
            </a:r>
            <a:r>
              <a:rPr lang="en-CA" dirty="0" err="1" smtClean="0"/>
              <a:t>vs</a:t>
            </a:r>
            <a:r>
              <a:rPr lang="en-CA" dirty="0" smtClean="0"/>
              <a:t> </a:t>
            </a:r>
            <a:r>
              <a:rPr lang="en-CA" dirty="0" err="1" smtClean="0"/>
              <a:t>loculated</a:t>
            </a:r>
            <a:r>
              <a:rPr lang="en-CA" dirty="0" smtClean="0"/>
              <a:t> fluid; echogenicity</a:t>
            </a:r>
          </a:p>
          <a:p>
            <a:pPr lvl="2"/>
            <a:r>
              <a:rPr lang="en-CA" dirty="0" smtClean="0"/>
              <a:t>Echogenic, </a:t>
            </a:r>
            <a:r>
              <a:rPr lang="en-CA" dirty="0" err="1" smtClean="0"/>
              <a:t>fibrinous</a:t>
            </a:r>
            <a:r>
              <a:rPr lang="en-CA" dirty="0" smtClean="0"/>
              <a:t> adhesions</a:t>
            </a:r>
          </a:p>
          <a:p>
            <a:pPr lvl="1"/>
            <a:r>
              <a:rPr lang="en-CA" dirty="0" smtClean="0"/>
              <a:t>Abscess, masses, FB</a:t>
            </a:r>
          </a:p>
          <a:p>
            <a:pPr lvl="1"/>
            <a:r>
              <a:rPr lang="en-CA" dirty="0" smtClean="0"/>
              <a:t>To guide procedures</a:t>
            </a:r>
          </a:p>
          <a:p>
            <a:pPr marL="301943" lvl="1" indent="0">
              <a:buNone/>
            </a:pPr>
            <a:endParaRPr lang="en-CA" dirty="0" smtClean="0"/>
          </a:p>
          <a:p>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Diagnostic imaging</a:t>
            </a:r>
            <a:endParaRPr lang="en-CA" dirty="0"/>
          </a:p>
        </p:txBody>
      </p:sp>
      <p:pic>
        <p:nvPicPr>
          <p:cNvPr id="4" name="Image 3"/>
          <p:cNvPicPr>
            <a:picLocks noChangeAspect="1"/>
          </p:cNvPicPr>
          <p:nvPr/>
        </p:nvPicPr>
        <p:blipFill>
          <a:blip r:embed="rId3"/>
          <a:stretch>
            <a:fillRect/>
          </a:stretch>
        </p:blipFill>
        <p:spPr>
          <a:xfrm>
            <a:off x="5280174" y="3191418"/>
            <a:ext cx="3583717" cy="2827390"/>
          </a:xfrm>
          <a:prstGeom prst="rect">
            <a:avLst/>
          </a:prstGeom>
        </p:spPr>
      </p:pic>
      <p:sp>
        <p:nvSpPr>
          <p:cNvPr id="5" name="ZoneTexte 4"/>
          <p:cNvSpPr txBox="1"/>
          <p:nvPr/>
        </p:nvSpPr>
        <p:spPr>
          <a:xfrm>
            <a:off x="5280174" y="6018808"/>
            <a:ext cx="2575877" cy="430887"/>
          </a:xfrm>
          <a:prstGeom prst="rect">
            <a:avLst/>
          </a:prstGeom>
          <a:noFill/>
        </p:spPr>
        <p:txBody>
          <a:bodyPr wrap="none" rtlCol="0">
            <a:spAutoFit/>
          </a:bodyPr>
          <a:lstStyle/>
          <a:p>
            <a:r>
              <a:rPr lang="en-CA" sz="1100" i="1" dirty="0">
                <a:solidFill>
                  <a:srgbClr val="000000"/>
                </a:solidFill>
                <a:latin typeface="Lucida Grande"/>
                <a:ea typeface="Lucida Grande"/>
                <a:cs typeface="Lucida Grande"/>
              </a:rPr>
              <a:t>Small animal focused ultrasound </a:t>
            </a:r>
            <a:r>
              <a:rPr lang="en-CA" sz="1100" i="1" dirty="0" smtClean="0">
                <a:solidFill>
                  <a:srgbClr val="000000"/>
                </a:solidFill>
                <a:latin typeface="Lucida Grande"/>
                <a:ea typeface="Lucida Grande"/>
                <a:cs typeface="Lucida Grande"/>
              </a:rPr>
              <a:t>–</a:t>
            </a:r>
          </a:p>
          <a:p>
            <a:r>
              <a:rPr lang="en-CA" sz="1100" i="1" dirty="0" smtClean="0">
                <a:solidFill>
                  <a:srgbClr val="000000"/>
                </a:solidFill>
                <a:latin typeface="Lucida Grande"/>
                <a:ea typeface="Lucida Grande"/>
                <a:cs typeface="Lucida Grande"/>
              </a:rPr>
              <a:t> Gregory </a:t>
            </a:r>
            <a:r>
              <a:rPr lang="en-CA" sz="1100" i="1" dirty="0" err="1" smtClean="0">
                <a:solidFill>
                  <a:srgbClr val="000000"/>
                </a:solidFill>
                <a:latin typeface="Lucida Grande"/>
                <a:ea typeface="Lucida Grande"/>
                <a:cs typeface="Lucida Grande"/>
              </a:rPr>
              <a:t>Lisciandro</a:t>
            </a:r>
            <a:endParaRPr lang="en-CA" sz="1100" i="1" dirty="0"/>
          </a:p>
        </p:txBody>
      </p:sp>
    </p:spTree>
    <p:extLst>
      <p:ext uri="{BB962C8B-B14F-4D97-AF65-F5344CB8AC3E}">
        <p14:creationId xmlns:p14="http://schemas.microsoft.com/office/powerpoint/2010/main" val="379701025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102670"/>
            <a:ext cx="7408333" cy="3450696"/>
          </a:xfrm>
        </p:spPr>
        <p:txBody>
          <a:bodyPr>
            <a:normAutofit lnSpcReduction="10000"/>
          </a:bodyPr>
          <a:lstStyle/>
          <a:p>
            <a:r>
              <a:rPr lang="en-CA" dirty="0"/>
              <a:t>Radiography</a:t>
            </a:r>
          </a:p>
          <a:p>
            <a:pPr lvl="1"/>
            <a:r>
              <a:rPr lang="en-CA" dirty="0"/>
              <a:t>Stable patient</a:t>
            </a:r>
          </a:p>
          <a:p>
            <a:pPr lvl="1"/>
            <a:r>
              <a:rPr lang="en-CA" dirty="0"/>
              <a:t>Retraction of lung lobes, pulmonary atelectasis, </a:t>
            </a:r>
            <a:r>
              <a:rPr lang="en-CA" dirty="0" err="1"/>
              <a:t>interlobar</a:t>
            </a:r>
            <a:r>
              <a:rPr lang="en-CA" dirty="0"/>
              <a:t> </a:t>
            </a:r>
            <a:r>
              <a:rPr lang="en-CA" dirty="0" err="1"/>
              <a:t>fissur</a:t>
            </a:r>
            <a:r>
              <a:rPr lang="en-CA" dirty="0"/>
              <a:t> lines, loss of the cardiac silhouette</a:t>
            </a:r>
          </a:p>
          <a:p>
            <a:pPr lvl="1"/>
            <a:r>
              <a:rPr lang="en-CA" dirty="0"/>
              <a:t>Mass, FB, </a:t>
            </a:r>
            <a:r>
              <a:rPr lang="en-CA" dirty="0" err="1"/>
              <a:t>pulmomary</a:t>
            </a:r>
            <a:r>
              <a:rPr lang="en-CA" dirty="0"/>
              <a:t> </a:t>
            </a:r>
            <a:r>
              <a:rPr lang="en-CA" dirty="0" smtClean="0"/>
              <a:t>pathology</a:t>
            </a:r>
          </a:p>
          <a:p>
            <a:pPr lvl="1"/>
            <a:r>
              <a:rPr lang="en-CA" dirty="0" smtClean="0"/>
              <a:t>Bilateral effusion</a:t>
            </a:r>
          </a:p>
          <a:p>
            <a:pPr lvl="2"/>
            <a:r>
              <a:rPr lang="en-CA" dirty="0" smtClean="0"/>
              <a:t>70-90% cats</a:t>
            </a:r>
          </a:p>
          <a:p>
            <a:pPr lvl="2"/>
            <a:r>
              <a:rPr lang="en-CA" dirty="0" smtClean="0"/>
              <a:t>50-93% dogs</a:t>
            </a:r>
          </a:p>
          <a:p>
            <a:pPr lvl="2"/>
            <a:r>
              <a:rPr lang="en-CA" dirty="0" smtClean="0"/>
              <a:t>Humans: usually unilateral</a:t>
            </a:r>
            <a:endParaRPr lang="en-CA" dirty="0"/>
          </a:p>
          <a:p>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Diagnostic imaging</a:t>
            </a:r>
            <a:endParaRPr lang="en-CA" dirty="0"/>
          </a:p>
        </p:txBody>
      </p:sp>
      <p:pic>
        <p:nvPicPr>
          <p:cNvPr id="5" name="Image 4"/>
          <p:cNvPicPr>
            <a:picLocks noChangeAspect="1"/>
          </p:cNvPicPr>
          <p:nvPr/>
        </p:nvPicPr>
        <p:blipFill>
          <a:blip r:embed="rId3"/>
          <a:stretch>
            <a:fillRect/>
          </a:stretch>
        </p:blipFill>
        <p:spPr>
          <a:xfrm>
            <a:off x="5478862" y="4015857"/>
            <a:ext cx="3207938" cy="2244442"/>
          </a:xfrm>
          <a:prstGeom prst="rect">
            <a:avLst/>
          </a:prstGeom>
        </p:spPr>
      </p:pic>
      <p:sp>
        <p:nvSpPr>
          <p:cNvPr id="7" name="ZoneTexte 6"/>
          <p:cNvSpPr txBox="1"/>
          <p:nvPr/>
        </p:nvSpPr>
        <p:spPr>
          <a:xfrm>
            <a:off x="4228509" y="6340240"/>
            <a:ext cx="4915491" cy="369332"/>
          </a:xfrm>
          <a:prstGeom prst="rect">
            <a:avLst/>
          </a:prstGeom>
          <a:noFill/>
        </p:spPr>
        <p:txBody>
          <a:bodyPr wrap="none" rtlCol="0">
            <a:spAutoFit/>
          </a:bodyPr>
          <a:lstStyle/>
          <a:p>
            <a:r>
              <a:rPr lang="en-CA" dirty="0"/>
              <a:t>http://</a:t>
            </a:r>
            <a:r>
              <a:rPr lang="en-CA" dirty="0" err="1"/>
              <a:t>vetbook.org</a:t>
            </a:r>
            <a:r>
              <a:rPr lang="en-CA" dirty="0"/>
              <a:t>/wiki/cat/</a:t>
            </a:r>
            <a:r>
              <a:rPr lang="en-CA" dirty="0" err="1"/>
              <a:t>index.php</a:t>
            </a:r>
            <a:r>
              <a:rPr lang="en-CA" dirty="0"/>
              <a:t>/</a:t>
            </a:r>
            <a:r>
              <a:rPr lang="en-CA" dirty="0" err="1"/>
              <a:t>Pyothorax</a:t>
            </a:r>
            <a:endParaRPr lang="en-CA" dirty="0"/>
          </a:p>
        </p:txBody>
      </p:sp>
    </p:spTree>
    <p:extLst>
      <p:ext uri="{BB962C8B-B14F-4D97-AF65-F5344CB8AC3E}">
        <p14:creationId xmlns:p14="http://schemas.microsoft.com/office/powerpoint/2010/main" val="26178402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903435"/>
            <a:ext cx="7593447" cy="4496949"/>
          </a:xfrm>
        </p:spPr>
        <p:txBody>
          <a:bodyPr>
            <a:normAutofit/>
          </a:bodyPr>
          <a:lstStyle/>
          <a:p>
            <a:r>
              <a:rPr lang="en-CA" dirty="0"/>
              <a:t>Computed tomography</a:t>
            </a:r>
          </a:p>
          <a:p>
            <a:pPr lvl="1"/>
            <a:r>
              <a:rPr lang="en-CA" dirty="0"/>
              <a:t>Greater sensitivity (compared to </a:t>
            </a:r>
            <a:r>
              <a:rPr lang="en-CA" dirty="0" err="1"/>
              <a:t>xrays</a:t>
            </a:r>
            <a:r>
              <a:rPr lang="en-CA" dirty="0"/>
              <a:t>) for small pleural effusion, additional info about the extent/nature of thoracic </a:t>
            </a:r>
            <a:r>
              <a:rPr lang="en-CA" dirty="0" smtClean="0"/>
              <a:t>disease</a:t>
            </a:r>
          </a:p>
          <a:p>
            <a:pPr lvl="1"/>
            <a:r>
              <a:rPr lang="en-CA" dirty="0" smtClean="0"/>
              <a:t>Split </a:t>
            </a:r>
            <a:r>
              <a:rPr lang="en-CA" dirty="0"/>
              <a:t>pleura </a:t>
            </a:r>
            <a:r>
              <a:rPr lang="en-CA" dirty="0" smtClean="0"/>
              <a:t>sign (</a:t>
            </a:r>
            <a:r>
              <a:rPr lang="en-CA" dirty="0" err="1" smtClean="0"/>
              <a:t>Hn</a:t>
            </a:r>
            <a:r>
              <a:rPr lang="en-CA" dirty="0" smtClean="0"/>
              <a:t>)</a:t>
            </a:r>
          </a:p>
          <a:p>
            <a:pPr lvl="2"/>
            <a:r>
              <a:rPr lang="en-US" dirty="0"/>
              <a:t>Contrast enhancement of the parietal and visceral pleura and their separation by pleural fluid </a:t>
            </a:r>
            <a:endParaRPr lang="en-US" dirty="0" smtClean="0"/>
          </a:p>
          <a:p>
            <a:pPr lvl="1"/>
            <a:r>
              <a:rPr lang="en-US" dirty="0" smtClean="0"/>
              <a:t>100% accuracy to differentiate empyema from lung abscess with contrast-enhanced CT</a:t>
            </a:r>
          </a:p>
          <a:p>
            <a:pPr lvl="1"/>
            <a:r>
              <a:rPr lang="en-US" dirty="0" smtClean="0"/>
              <a:t>Radiations, $, accessibility, anesthesia/sedation</a:t>
            </a:r>
          </a:p>
          <a:p>
            <a:pPr lvl="2"/>
            <a:endParaRPr lang="en-CA" dirty="0"/>
          </a:p>
          <a:p>
            <a:pPr lvl="2"/>
            <a:endParaRPr lang="en-CA" dirty="0"/>
          </a:p>
          <a:p>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Diagnostic imaging</a:t>
            </a:r>
            <a:endParaRPr lang="en-CA" dirty="0"/>
          </a:p>
        </p:txBody>
      </p:sp>
      <p:pic>
        <p:nvPicPr>
          <p:cNvPr id="5" name="Image 4"/>
          <p:cNvPicPr>
            <a:picLocks noChangeAspect="1"/>
          </p:cNvPicPr>
          <p:nvPr/>
        </p:nvPicPr>
        <p:blipFill>
          <a:blip r:embed="rId3"/>
          <a:stretch>
            <a:fillRect/>
          </a:stretch>
        </p:blipFill>
        <p:spPr>
          <a:xfrm>
            <a:off x="0" y="5757035"/>
            <a:ext cx="9144000" cy="643349"/>
          </a:xfrm>
          <a:prstGeom prst="rect">
            <a:avLst/>
          </a:prstGeom>
        </p:spPr>
      </p:pic>
    </p:spTree>
    <p:extLst>
      <p:ext uri="{BB962C8B-B14F-4D97-AF65-F5344CB8AC3E}">
        <p14:creationId xmlns:p14="http://schemas.microsoft.com/office/powerpoint/2010/main" val="175446282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1969666" y="1270826"/>
            <a:ext cx="4927237" cy="4720293"/>
          </a:xfrm>
          <a:prstGeom prst="rect">
            <a:avLst/>
          </a:prstGeom>
        </p:spPr>
      </p:pic>
      <p:pic>
        <p:nvPicPr>
          <p:cNvPr id="5" name="Image 4"/>
          <p:cNvPicPr>
            <a:picLocks noChangeAspect="1"/>
          </p:cNvPicPr>
          <p:nvPr/>
        </p:nvPicPr>
        <p:blipFill>
          <a:blip r:embed="rId4"/>
          <a:stretch>
            <a:fillRect/>
          </a:stretch>
        </p:blipFill>
        <p:spPr>
          <a:xfrm>
            <a:off x="448174" y="5576763"/>
            <a:ext cx="8216528" cy="1315480"/>
          </a:xfrm>
          <a:prstGeom prst="rect">
            <a:avLst/>
          </a:prstGeom>
        </p:spPr>
      </p:pic>
    </p:spTree>
    <p:extLst>
      <p:ext uri="{BB962C8B-B14F-4D97-AF65-F5344CB8AC3E}">
        <p14:creationId xmlns:p14="http://schemas.microsoft.com/office/powerpoint/2010/main" val="162425717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7"/>
          <p:cNvSpPr>
            <a:spLocks noGrp="1"/>
          </p:cNvSpPr>
          <p:nvPr>
            <p:ph idx="1"/>
          </p:nvPr>
        </p:nvSpPr>
        <p:spPr>
          <a:xfrm>
            <a:off x="872067" y="1900989"/>
            <a:ext cx="7408333" cy="3450696"/>
          </a:xfrm>
        </p:spPr>
        <p:txBody>
          <a:bodyPr>
            <a:normAutofit lnSpcReduction="10000"/>
          </a:bodyPr>
          <a:lstStyle/>
          <a:p>
            <a:r>
              <a:rPr lang="en-CA" dirty="0" smtClean="0"/>
              <a:t>Pathophysiology</a:t>
            </a:r>
          </a:p>
          <a:p>
            <a:r>
              <a:rPr lang="en-CA" dirty="0" err="1" smtClean="0"/>
              <a:t>Etiology</a:t>
            </a:r>
            <a:r>
              <a:rPr lang="en-CA" dirty="0" smtClean="0"/>
              <a:t> </a:t>
            </a:r>
          </a:p>
          <a:p>
            <a:r>
              <a:rPr lang="en-CA" dirty="0" smtClean="0"/>
              <a:t>Microbiology</a:t>
            </a:r>
          </a:p>
          <a:p>
            <a:r>
              <a:rPr lang="en-CA" dirty="0" err="1" smtClean="0"/>
              <a:t>Signalment</a:t>
            </a:r>
            <a:endParaRPr lang="en-CA" dirty="0" smtClean="0"/>
          </a:p>
          <a:p>
            <a:r>
              <a:rPr lang="en-CA" dirty="0" smtClean="0"/>
              <a:t>Clinical findings</a:t>
            </a:r>
          </a:p>
          <a:p>
            <a:r>
              <a:rPr lang="en-CA" dirty="0" smtClean="0"/>
              <a:t>Diagnosis</a:t>
            </a:r>
          </a:p>
          <a:p>
            <a:r>
              <a:rPr lang="en-CA" dirty="0" smtClean="0"/>
              <a:t>Treatment</a:t>
            </a:r>
          </a:p>
          <a:p>
            <a:r>
              <a:rPr lang="en-CA" dirty="0" smtClean="0"/>
              <a:t>Prognosis</a:t>
            </a:r>
          </a:p>
          <a:p>
            <a:endParaRPr lang="en-CA" dirty="0"/>
          </a:p>
        </p:txBody>
      </p:sp>
      <p:sp>
        <p:nvSpPr>
          <p:cNvPr id="7" name="Titre 6"/>
          <p:cNvSpPr>
            <a:spLocks noGrp="1"/>
          </p:cNvSpPr>
          <p:nvPr>
            <p:ph type="title"/>
          </p:nvPr>
        </p:nvSpPr>
        <p:spPr/>
        <p:txBody>
          <a:bodyPr/>
          <a:lstStyle/>
          <a:p>
            <a:r>
              <a:rPr lang="en-CA" dirty="0" err="1" smtClean="0"/>
              <a:t>Pyothorax</a:t>
            </a:r>
            <a:endParaRPr lang="en-CA" dirty="0"/>
          </a:p>
        </p:txBody>
      </p:sp>
    </p:spTree>
    <p:extLst>
      <p:ext uri="{BB962C8B-B14F-4D97-AF65-F5344CB8AC3E}">
        <p14:creationId xmlns:p14="http://schemas.microsoft.com/office/powerpoint/2010/main" val="1001227964"/>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326808"/>
            <a:ext cx="7408333" cy="3450696"/>
          </a:xfrm>
        </p:spPr>
        <p:txBody>
          <a:bodyPr>
            <a:normAutofit lnSpcReduction="10000"/>
          </a:bodyPr>
          <a:lstStyle/>
          <a:p>
            <a:r>
              <a:rPr lang="en-CA" dirty="0" smtClean="0"/>
              <a:t>Diagnostic/therapeutic </a:t>
            </a:r>
            <a:r>
              <a:rPr lang="en-CA" dirty="0" err="1" smtClean="0"/>
              <a:t>thoracocentesis</a:t>
            </a:r>
            <a:endParaRPr lang="en-CA" dirty="0" smtClean="0"/>
          </a:p>
          <a:p>
            <a:r>
              <a:rPr lang="en-CA" dirty="0" smtClean="0"/>
              <a:t>US-guided </a:t>
            </a:r>
            <a:r>
              <a:rPr lang="en-CA" dirty="0" err="1" smtClean="0"/>
              <a:t>thoracocentesis</a:t>
            </a:r>
            <a:endParaRPr lang="en-CA" dirty="0" smtClean="0"/>
          </a:p>
          <a:p>
            <a:r>
              <a:rPr lang="en-CA" dirty="0" smtClean="0"/>
              <a:t>Before beginning of antibiotic therapy</a:t>
            </a:r>
          </a:p>
          <a:p>
            <a:pPr lvl="1"/>
            <a:r>
              <a:rPr lang="en-CA" dirty="0" smtClean="0"/>
              <a:t>Aerobic and anaerobic culture</a:t>
            </a:r>
          </a:p>
          <a:p>
            <a:pPr lvl="1"/>
            <a:r>
              <a:rPr lang="en-CA" dirty="0" smtClean="0"/>
              <a:t>Anaerobic bacterial transport medium (BBL™, Port-A-</a:t>
            </a:r>
            <a:r>
              <a:rPr lang="en-CA" dirty="0" err="1" smtClean="0"/>
              <a:t>Cul</a:t>
            </a:r>
            <a:r>
              <a:rPr lang="en-CA" dirty="0" smtClean="0"/>
              <a:t>™) – do not refrigerate, within 24 hours</a:t>
            </a:r>
          </a:p>
          <a:p>
            <a:r>
              <a:rPr lang="en-CA" dirty="0" smtClean="0"/>
              <a:t>EDTA tube and red top tube (and/or </a:t>
            </a:r>
            <a:r>
              <a:rPr lang="en-CA" dirty="0" err="1" smtClean="0"/>
              <a:t>culturette</a:t>
            </a:r>
            <a:r>
              <a:rPr lang="en-CA" dirty="0" smtClean="0"/>
              <a:t>), blood culture bottles</a:t>
            </a:r>
          </a:p>
          <a:p>
            <a:r>
              <a:rPr lang="en-CA" dirty="0" smtClean="0"/>
              <a:t>In-house cytology: intracellular bacteria</a:t>
            </a:r>
            <a:endParaRPr lang="en-CA" dirty="0"/>
          </a:p>
        </p:txBody>
      </p:sp>
      <p:sp>
        <p:nvSpPr>
          <p:cNvPr id="3" name="Titre 2"/>
          <p:cNvSpPr>
            <a:spLocks noGrp="1"/>
          </p:cNvSpPr>
          <p:nvPr>
            <p:ph type="title"/>
          </p:nvPr>
        </p:nvSpPr>
        <p:spPr>
          <a:xfrm>
            <a:off x="631490" y="413041"/>
            <a:ext cx="8229600" cy="1252728"/>
          </a:xfrm>
        </p:spPr>
        <p:txBody>
          <a:bodyPr>
            <a:normAutofit fontScale="90000"/>
          </a:bodyPr>
          <a:lstStyle/>
          <a:p>
            <a:r>
              <a:rPr lang="en-CA" dirty="0" err="1" smtClean="0"/>
              <a:t>Pyothorax</a:t>
            </a:r>
            <a:r>
              <a:rPr lang="en-CA" dirty="0" smtClean="0"/>
              <a:t/>
            </a:r>
            <a:br>
              <a:rPr lang="en-CA" dirty="0" smtClean="0"/>
            </a:br>
            <a:r>
              <a:rPr lang="en-CA" dirty="0" err="1" smtClean="0"/>
              <a:t>Thoracocentesis</a:t>
            </a:r>
            <a:r>
              <a:rPr lang="en-CA" dirty="0" smtClean="0"/>
              <a:t> and pleural fluid evaluation</a:t>
            </a:r>
            <a:endParaRPr lang="en-CA" dirty="0"/>
          </a:p>
        </p:txBody>
      </p:sp>
    </p:spTree>
    <p:extLst>
      <p:ext uri="{BB962C8B-B14F-4D97-AF65-F5344CB8AC3E}">
        <p14:creationId xmlns:p14="http://schemas.microsoft.com/office/powerpoint/2010/main" val="27941942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1821638"/>
            <a:ext cx="7408333" cy="3450696"/>
          </a:xfrm>
        </p:spPr>
        <p:txBody>
          <a:bodyPr/>
          <a:lstStyle/>
          <a:p>
            <a:r>
              <a:rPr lang="en-CA" dirty="0" smtClean="0"/>
              <a:t>Turbid or opaque, malodorous</a:t>
            </a:r>
          </a:p>
          <a:p>
            <a:r>
              <a:rPr lang="en-CA" dirty="0" smtClean="0"/>
              <a:t>Fluid classification/analysis: transudates, modified transudates or </a:t>
            </a:r>
            <a:r>
              <a:rPr lang="en-CA" dirty="0" err="1" smtClean="0"/>
              <a:t>exudated</a:t>
            </a:r>
            <a:r>
              <a:rPr lang="en-CA" dirty="0" smtClean="0"/>
              <a:t>: overlapping</a:t>
            </a:r>
          </a:p>
          <a:p>
            <a:pPr lvl="1"/>
            <a:r>
              <a:rPr lang="en-CA" dirty="0" smtClean="0"/>
              <a:t>Human pleural effusions – Light criteria</a:t>
            </a:r>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Pleural fluid evaluation</a:t>
            </a:r>
            <a:endParaRPr lang="en-CA" dirty="0"/>
          </a:p>
        </p:txBody>
      </p:sp>
      <p:pic>
        <p:nvPicPr>
          <p:cNvPr id="4" name="Image 3"/>
          <p:cNvPicPr>
            <a:picLocks noChangeAspect="1"/>
          </p:cNvPicPr>
          <p:nvPr/>
        </p:nvPicPr>
        <p:blipFill>
          <a:blip r:embed="rId3"/>
          <a:stretch>
            <a:fillRect/>
          </a:stretch>
        </p:blipFill>
        <p:spPr>
          <a:xfrm>
            <a:off x="0" y="3739895"/>
            <a:ext cx="9143999" cy="2696124"/>
          </a:xfrm>
          <a:prstGeom prst="rect">
            <a:avLst/>
          </a:prstGeom>
        </p:spPr>
      </p:pic>
    </p:spTree>
    <p:extLst>
      <p:ext uri="{BB962C8B-B14F-4D97-AF65-F5344CB8AC3E}">
        <p14:creationId xmlns:p14="http://schemas.microsoft.com/office/powerpoint/2010/main" val="11423276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Suggestive of empyema:</a:t>
            </a:r>
          </a:p>
          <a:p>
            <a:pPr lvl="1"/>
            <a:r>
              <a:rPr lang="en-CA" dirty="0" smtClean="0"/>
              <a:t>Glucose &lt; 60 mg/</a:t>
            </a:r>
            <a:r>
              <a:rPr lang="en-CA" dirty="0" err="1" smtClean="0"/>
              <a:t>dL</a:t>
            </a:r>
            <a:r>
              <a:rPr lang="en-CA" dirty="0" smtClean="0"/>
              <a:t>; LDH &gt; 1000 U/L; ***pH &lt; 7.2***</a:t>
            </a:r>
          </a:p>
          <a:p>
            <a:r>
              <a:rPr lang="en-CA" dirty="0" smtClean="0"/>
              <a:t>Light’s criteria and feline pleural effusion</a:t>
            </a:r>
          </a:p>
          <a:p>
            <a:pPr lvl="1"/>
            <a:r>
              <a:rPr lang="en-CA" dirty="0" err="1" smtClean="0"/>
              <a:t>LDHp</a:t>
            </a:r>
            <a:r>
              <a:rPr lang="en-CA" dirty="0"/>
              <a:t>: </a:t>
            </a:r>
            <a:r>
              <a:rPr lang="en-CA" dirty="0" smtClean="0"/>
              <a:t>&gt; 226 </a:t>
            </a:r>
            <a:r>
              <a:rPr lang="en-CA" dirty="0"/>
              <a:t>IU/l as a cut-off value, sensitivity, </a:t>
            </a:r>
            <a:r>
              <a:rPr lang="en-CA" dirty="0" smtClean="0"/>
              <a:t>specificity </a:t>
            </a:r>
            <a:r>
              <a:rPr lang="en-CA" dirty="0"/>
              <a:t>and accuracy were 100% in dividing </a:t>
            </a:r>
            <a:r>
              <a:rPr lang="en-CA" dirty="0" smtClean="0"/>
              <a:t>transudates from </a:t>
            </a:r>
            <a:r>
              <a:rPr lang="en-CA" dirty="0"/>
              <a:t>exudates</a:t>
            </a:r>
            <a:r>
              <a:rPr lang="en-CA" dirty="0" smtClean="0"/>
              <a:t>.</a:t>
            </a:r>
          </a:p>
          <a:p>
            <a:pPr lvl="1"/>
            <a:r>
              <a:rPr lang="en-CA" dirty="0" err="1" smtClean="0"/>
              <a:t>TPr</a:t>
            </a:r>
            <a:r>
              <a:rPr lang="en-CA" dirty="0" smtClean="0"/>
              <a:t>: &gt; 0.56 as a </a:t>
            </a:r>
            <a:r>
              <a:rPr lang="en-CA" dirty="0"/>
              <a:t>cut-off value, sensitivity, </a:t>
            </a:r>
            <a:r>
              <a:rPr lang="en-CA" dirty="0" smtClean="0"/>
              <a:t>specificity </a:t>
            </a:r>
            <a:r>
              <a:rPr lang="en-CA" dirty="0"/>
              <a:t>and accuracy were </a:t>
            </a:r>
            <a:r>
              <a:rPr lang="en-CA" dirty="0" smtClean="0"/>
              <a:t>91%,  100%, and 95%, respectively.</a:t>
            </a:r>
          </a:p>
          <a:p>
            <a:pPr lvl="1"/>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Pleural fluid analysis</a:t>
            </a:r>
            <a:endParaRPr lang="en-CA" dirty="0"/>
          </a:p>
        </p:txBody>
      </p:sp>
      <p:pic>
        <p:nvPicPr>
          <p:cNvPr id="4" name="Image 3"/>
          <p:cNvPicPr>
            <a:picLocks noChangeAspect="1"/>
          </p:cNvPicPr>
          <p:nvPr/>
        </p:nvPicPr>
        <p:blipFill>
          <a:blip r:embed="rId3"/>
          <a:stretch>
            <a:fillRect/>
          </a:stretch>
        </p:blipFill>
        <p:spPr>
          <a:xfrm>
            <a:off x="0" y="5797975"/>
            <a:ext cx="9144000" cy="656376"/>
          </a:xfrm>
          <a:prstGeom prst="rect">
            <a:avLst/>
          </a:prstGeom>
        </p:spPr>
      </p:pic>
    </p:spTree>
    <p:extLst>
      <p:ext uri="{BB962C8B-B14F-4D97-AF65-F5344CB8AC3E}">
        <p14:creationId xmlns:p14="http://schemas.microsoft.com/office/powerpoint/2010/main" val="1116759564"/>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err="1" smtClean="0"/>
              <a:t>Biochemial</a:t>
            </a:r>
            <a:r>
              <a:rPr lang="en-CA" dirty="0" smtClean="0"/>
              <a:t> markers of sepsis – peritoneal effusion</a:t>
            </a:r>
          </a:p>
          <a:p>
            <a:pPr marL="301943" lvl="1" indent="0">
              <a:buNone/>
            </a:pPr>
            <a:endParaRPr lang="en-CA" dirty="0" smtClean="0"/>
          </a:p>
          <a:p>
            <a:pPr marL="301943" lvl="1" indent="0">
              <a:buNone/>
            </a:pPr>
            <a:endParaRPr lang="en-CA" dirty="0"/>
          </a:p>
          <a:p>
            <a:pPr marL="301943" lvl="1" indent="0">
              <a:buNone/>
            </a:pPr>
            <a:endParaRPr lang="en-CA" dirty="0" smtClean="0"/>
          </a:p>
          <a:p>
            <a:pPr lvl="1"/>
            <a:r>
              <a:rPr lang="en-CA" dirty="0" smtClean="0"/>
              <a:t>Differences in blood and fluid glucose and lactate found in dogs</a:t>
            </a:r>
          </a:p>
          <a:p>
            <a:pPr lvl="1"/>
            <a:r>
              <a:rPr lang="en-CA" dirty="0" smtClean="0"/>
              <a:t>Fluid cytology and TNCC more reliable in cats</a:t>
            </a:r>
          </a:p>
          <a:p>
            <a:pPr lvl="1"/>
            <a:r>
              <a:rPr lang="en-CA" dirty="0" smtClean="0"/>
              <a:t>Applicable to patients with septic pleural effusions? </a:t>
            </a:r>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Fluid analysis</a:t>
            </a:r>
            <a:endParaRPr lang="en-CA" dirty="0"/>
          </a:p>
        </p:txBody>
      </p:sp>
      <p:pic>
        <p:nvPicPr>
          <p:cNvPr id="4" name="Image 3"/>
          <p:cNvPicPr>
            <a:picLocks noChangeAspect="1"/>
          </p:cNvPicPr>
          <p:nvPr/>
        </p:nvPicPr>
        <p:blipFill>
          <a:blip r:embed="rId3"/>
          <a:stretch>
            <a:fillRect/>
          </a:stretch>
        </p:blipFill>
        <p:spPr>
          <a:xfrm>
            <a:off x="0" y="3258380"/>
            <a:ext cx="9144000" cy="946673"/>
          </a:xfrm>
          <a:prstGeom prst="rect">
            <a:avLst/>
          </a:prstGeom>
        </p:spPr>
      </p:pic>
    </p:spTree>
    <p:extLst>
      <p:ext uri="{BB962C8B-B14F-4D97-AF65-F5344CB8AC3E}">
        <p14:creationId xmlns:p14="http://schemas.microsoft.com/office/powerpoint/2010/main" val="159194948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1659257"/>
            <a:ext cx="7408333" cy="3450696"/>
          </a:xfrm>
        </p:spPr>
        <p:txBody>
          <a:bodyPr>
            <a:normAutofit/>
          </a:bodyPr>
          <a:lstStyle/>
          <a:p>
            <a:r>
              <a:rPr lang="en-CA" dirty="0" smtClean="0"/>
              <a:t>N-terminal pro B-type natriuretic peptide</a:t>
            </a:r>
          </a:p>
          <a:p>
            <a:pPr lvl="1"/>
            <a:r>
              <a:rPr lang="en-CA" dirty="0" smtClean="0"/>
              <a:t>Plasma and pleural NT-</a:t>
            </a:r>
            <a:r>
              <a:rPr lang="en-CA" dirty="0" err="1" smtClean="0"/>
              <a:t>proBNP</a:t>
            </a:r>
            <a:r>
              <a:rPr lang="en-CA" dirty="0" smtClean="0"/>
              <a:t>: higher in cats with pleural effusion secondary to cardiac disease</a:t>
            </a:r>
          </a:p>
          <a:p>
            <a:pPr lvl="1"/>
            <a:r>
              <a:rPr lang="en-CA" dirty="0" smtClean="0"/>
              <a:t>High concentration of NT-</a:t>
            </a:r>
            <a:r>
              <a:rPr lang="en-CA" dirty="0" err="1" smtClean="0"/>
              <a:t>proBNP</a:t>
            </a:r>
            <a:r>
              <a:rPr lang="en-CA" dirty="0" smtClean="0"/>
              <a:t> in cats with </a:t>
            </a:r>
            <a:r>
              <a:rPr lang="en-CA" dirty="0" err="1" smtClean="0"/>
              <a:t>pyothorax</a:t>
            </a:r>
            <a:r>
              <a:rPr lang="en-CA" dirty="0" smtClean="0"/>
              <a:t> with no evidence of cardiac dysfunction</a:t>
            </a:r>
          </a:p>
          <a:p>
            <a:pPr lvl="1"/>
            <a:r>
              <a:rPr lang="en-CA" dirty="0" smtClean="0"/>
              <a:t>Human: </a:t>
            </a:r>
            <a:r>
              <a:rPr lang="en-US" dirty="0"/>
              <a:t>Serum and pleural NT-</a:t>
            </a:r>
            <a:r>
              <a:rPr lang="en-US" dirty="0" err="1"/>
              <a:t>proBNP</a:t>
            </a:r>
            <a:r>
              <a:rPr lang="en-US" dirty="0"/>
              <a:t> </a:t>
            </a:r>
            <a:r>
              <a:rPr lang="en-US" dirty="0" smtClean="0"/>
              <a:t>higher </a:t>
            </a:r>
            <a:r>
              <a:rPr lang="en-US" dirty="0"/>
              <a:t>in patients with pleural effusion secondary to cardiac </a:t>
            </a:r>
            <a:r>
              <a:rPr lang="en-US" dirty="0" smtClean="0"/>
              <a:t>disease</a:t>
            </a:r>
          </a:p>
          <a:p>
            <a:pPr lvl="1"/>
            <a:r>
              <a:rPr lang="en-US" dirty="0" smtClean="0"/>
              <a:t>Human: </a:t>
            </a:r>
            <a:r>
              <a:rPr lang="en-US" sz="2100" dirty="0" smtClean="0"/>
              <a:t>TNF</a:t>
            </a:r>
            <a:r>
              <a:rPr lang="en-US" sz="2100" dirty="0">
                <a:sym typeface="Symbol"/>
              </a:rPr>
              <a:t></a:t>
            </a:r>
            <a:r>
              <a:rPr lang="en-US" sz="2100" dirty="0"/>
              <a:t>, C-reactive protein and </a:t>
            </a:r>
            <a:r>
              <a:rPr lang="en-US" sz="2100" dirty="0" err="1"/>
              <a:t>procalcitonin</a:t>
            </a:r>
            <a:r>
              <a:rPr lang="en-US" sz="2100" dirty="0"/>
              <a:t> </a:t>
            </a:r>
            <a:endParaRPr lang="en-CA" sz="2100"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Pleural fluid analysis</a:t>
            </a:r>
            <a:endParaRPr lang="en-CA" dirty="0"/>
          </a:p>
        </p:txBody>
      </p:sp>
      <p:pic>
        <p:nvPicPr>
          <p:cNvPr id="5" name="Image 4"/>
          <p:cNvPicPr>
            <a:picLocks noChangeAspect="1"/>
          </p:cNvPicPr>
          <p:nvPr/>
        </p:nvPicPr>
        <p:blipFill>
          <a:blip r:embed="rId3"/>
          <a:stretch>
            <a:fillRect/>
          </a:stretch>
        </p:blipFill>
        <p:spPr>
          <a:xfrm>
            <a:off x="0" y="4654195"/>
            <a:ext cx="8940800" cy="546100"/>
          </a:xfrm>
          <a:prstGeom prst="rect">
            <a:avLst/>
          </a:prstGeom>
        </p:spPr>
      </p:pic>
      <p:pic>
        <p:nvPicPr>
          <p:cNvPr id="6" name="Image 5"/>
          <p:cNvPicPr>
            <a:picLocks noChangeAspect="1"/>
          </p:cNvPicPr>
          <p:nvPr/>
        </p:nvPicPr>
        <p:blipFill>
          <a:blip r:embed="rId4"/>
          <a:stretch>
            <a:fillRect/>
          </a:stretch>
        </p:blipFill>
        <p:spPr>
          <a:xfrm>
            <a:off x="0" y="5206437"/>
            <a:ext cx="6283541" cy="784100"/>
          </a:xfrm>
          <a:prstGeom prst="rect">
            <a:avLst/>
          </a:prstGeom>
        </p:spPr>
      </p:pic>
      <p:pic>
        <p:nvPicPr>
          <p:cNvPr id="7" name="Image 6"/>
          <p:cNvPicPr>
            <a:picLocks noChangeAspect="1"/>
          </p:cNvPicPr>
          <p:nvPr/>
        </p:nvPicPr>
        <p:blipFill>
          <a:blip r:embed="rId5"/>
          <a:stretch>
            <a:fillRect/>
          </a:stretch>
        </p:blipFill>
        <p:spPr>
          <a:xfrm>
            <a:off x="0" y="5958768"/>
            <a:ext cx="9144000" cy="899232"/>
          </a:xfrm>
          <a:prstGeom prst="rect">
            <a:avLst/>
          </a:prstGeom>
        </p:spPr>
      </p:pic>
    </p:spTree>
    <p:extLst>
      <p:ext uri="{BB962C8B-B14F-4D97-AF65-F5344CB8AC3E}">
        <p14:creationId xmlns:p14="http://schemas.microsoft.com/office/powerpoint/2010/main" val="1250522400"/>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a:stretch>
            <a:fillRect/>
          </a:stretch>
        </p:blipFill>
        <p:spPr>
          <a:xfrm>
            <a:off x="1003300" y="0"/>
            <a:ext cx="7116157" cy="6858000"/>
          </a:xfrm>
          <a:prstGeom prst="rect">
            <a:avLst/>
          </a:prstGeom>
        </p:spPr>
      </p:pic>
    </p:spTree>
    <p:extLst>
      <p:ext uri="{BB962C8B-B14F-4D97-AF65-F5344CB8AC3E}">
        <p14:creationId xmlns:p14="http://schemas.microsoft.com/office/powerpoint/2010/main" val="1883538049"/>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175161" y="419100"/>
            <a:ext cx="9144000" cy="6019295"/>
          </a:xfrm>
          <a:prstGeom prst="rect">
            <a:avLst/>
          </a:prstGeom>
        </p:spPr>
      </p:pic>
    </p:spTree>
    <p:extLst>
      <p:ext uri="{BB962C8B-B14F-4D97-AF65-F5344CB8AC3E}">
        <p14:creationId xmlns:p14="http://schemas.microsoft.com/office/powerpoint/2010/main" val="407149055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Treatment</a:t>
            </a:r>
            <a:endParaRPr lang="en-CA" dirty="0"/>
          </a:p>
        </p:txBody>
      </p:sp>
      <p:sp>
        <p:nvSpPr>
          <p:cNvPr id="3" name="Espace réservé du contenu 2"/>
          <p:cNvSpPr>
            <a:spLocks noGrp="1"/>
          </p:cNvSpPr>
          <p:nvPr>
            <p:ph idx="1"/>
          </p:nvPr>
        </p:nvSpPr>
        <p:spPr>
          <a:xfrm>
            <a:off x="872067" y="1984653"/>
            <a:ext cx="7408333" cy="3450696"/>
          </a:xfrm>
        </p:spPr>
        <p:txBody>
          <a:bodyPr>
            <a:normAutofit lnSpcReduction="10000"/>
          </a:bodyPr>
          <a:lstStyle/>
          <a:p>
            <a:r>
              <a:rPr lang="en-CA" dirty="0" smtClean="0"/>
              <a:t>Medical </a:t>
            </a:r>
            <a:r>
              <a:rPr lang="en-CA" dirty="0" err="1" smtClean="0"/>
              <a:t>vs</a:t>
            </a:r>
            <a:r>
              <a:rPr lang="en-CA" dirty="0" smtClean="0"/>
              <a:t> surgical therapy</a:t>
            </a:r>
          </a:p>
          <a:p>
            <a:r>
              <a:rPr lang="en-CA" dirty="0" smtClean="0"/>
              <a:t>Evidence-based guidelines are lacking in both veterinary and human medicine</a:t>
            </a:r>
          </a:p>
          <a:p>
            <a:r>
              <a:rPr lang="en-CA" dirty="0" smtClean="0"/>
              <a:t>Antimicrobial therapy + thoracic drainage = mainstay of therapy</a:t>
            </a:r>
          </a:p>
          <a:p>
            <a:r>
              <a:rPr lang="en-CA" dirty="0" smtClean="0"/>
              <a:t>If signs of sepsis: cardiovascular stabilization with IV fluid, correction of electrolyte and acid-base abnormalities…</a:t>
            </a:r>
          </a:p>
          <a:p>
            <a:r>
              <a:rPr lang="en-CA" dirty="0" smtClean="0"/>
              <a:t>If hypoxemia: supplemental oxygen…</a:t>
            </a:r>
            <a:endParaRPr lang="en-CA" dirty="0"/>
          </a:p>
        </p:txBody>
      </p:sp>
    </p:spTree>
    <p:extLst>
      <p:ext uri="{BB962C8B-B14F-4D97-AF65-F5344CB8AC3E}">
        <p14:creationId xmlns:p14="http://schemas.microsoft.com/office/powerpoint/2010/main" val="231769666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118357"/>
            <a:ext cx="7408333" cy="4566939"/>
          </a:xfrm>
        </p:spPr>
        <p:txBody>
          <a:bodyPr>
            <a:normAutofit fontScale="92500" lnSpcReduction="10000"/>
          </a:bodyPr>
          <a:lstStyle/>
          <a:p>
            <a:r>
              <a:rPr lang="en-CA" dirty="0" smtClean="0"/>
              <a:t>Empiric: broad-spectrum, anaerobic and aerobic coverage,  based on local resistance patterns</a:t>
            </a:r>
          </a:p>
          <a:p>
            <a:r>
              <a:rPr lang="en-CA" dirty="0" smtClean="0"/>
              <a:t>De-escalation as needed</a:t>
            </a:r>
          </a:p>
          <a:p>
            <a:r>
              <a:rPr lang="en-CA" dirty="0" smtClean="0"/>
              <a:t>False negative: antibiotic use prior to culture; errors in sample handling</a:t>
            </a:r>
          </a:p>
          <a:p>
            <a:pPr lvl="1"/>
            <a:r>
              <a:rPr lang="en-CA" dirty="0" smtClean="0"/>
              <a:t>Adults in children: 40-83% of pleural fluid cultures are negative</a:t>
            </a:r>
          </a:p>
          <a:p>
            <a:pPr lvl="1"/>
            <a:r>
              <a:rPr lang="en-CA" dirty="0" smtClean="0"/>
              <a:t>Aerobic and anaerobic blood cultures (positive in 10-22% of patients with empyema)</a:t>
            </a:r>
          </a:p>
          <a:p>
            <a:r>
              <a:rPr lang="en-CA" dirty="0" smtClean="0"/>
              <a:t>Canine </a:t>
            </a:r>
            <a:r>
              <a:rPr lang="en-CA" dirty="0" err="1" smtClean="0"/>
              <a:t>pyothorax</a:t>
            </a:r>
            <a:endParaRPr lang="en-CA" dirty="0"/>
          </a:p>
          <a:p>
            <a:pPr lvl="1"/>
            <a:r>
              <a:rPr lang="en-CA" dirty="0" smtClean="0"/>
              <a:t>Potentiated penicillin + </a:t>
            </a:r>
            <a:r>
              <a:rPr lang="en-CA" dirty="0" err="1" smtClean="0"/>
              <a:t>fluoroquinolone</a:t>
            </a:r>
            <a:endParaRPr lang="en-CA" dirty="0" smtClean="0"/>
          </a:p>
          <a:p>
            <a:r>
              <a:rPr lang="en-CA" dirty="0" smtClean="0"/>
              <a:t>Feline </a:t>
            </a:r>
            <a:r>
              <a:rPr lang="en-CA" dirty="0" err="1" smtClean="0"/>
              <a:t>pyothorax</a:t>
            </a:r>
            <a:r>
              <a:rPr lang="en-CA" dirty="0" smtClean="0"/>
              <a:t> </a:t>
            </a:r>
          </a:p>
          <a:p>
            <a:pPr lvl="1"/>
            <a:r>
              <a:rPr lang="en-CA" dirty="0" err="1" smtClean="0"/>
              <a:t>Monotherapy</a:t>
            </a:r>
            <a:r>
              <a:rPr lang="en-CA" dirty="0" smtClean="0"/>
              <a:t> with potentiated penicillin may provide adequate coverage</a:t>
            </a:r>
          </a:p>
          <a:p>
            <a:pPr lvl="1"/>
            <a:endParaRPr lang="en-CA" dirty="0" smtClean="0"/>
          </a:p>
          <a:p>
            <a:pPr lvl="1"/>
            <a:endParaRPr lang="en-CA" dirty="0" smtClean="0"/>
          </a:p>
          <a:p>
            <a:pPr lvl="2"/>
            <a:endParaRPr lang="en-CA" dirty="0" smtClean="0"/>
          </a:p>
          <a:p>
            <a:pPr lvl="1"/>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Antimicrobial therapy</a:t>
            </a:r>
            <a:endParaRPr lang="en-CA" dirty="0"/>
          </a:p>
        </p:txBody>
      </p:sp>
    </p:spTree>
    <p:extLst>
      <p:ext uri="{BB962C8B-B14F-4D97-AF65-F5344CB8AC3E}">
        <p14:creationId xmlns:p14="http://schemas.microsoft.com/office/powerpoint/2010/main" val="56717651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162928"/>
            <a:ext cx="7408333" cy="3450696"/>
          </a:xfrm>
        </p:spPr>
        <p:txBody>
          <a:bodyPr>
            <a:normAutofit fontScale="92500" lnSpcReduction="20000"/>
          </a:bodyPr>
          <a:lstStyle/>
          <a:p>
            <a:r>
              <a:rPr lang="en-CA" dirty="0" smtClean="0"/>
              <a:t>Ideal route of administration: unknown</a:t>
            </a:r>
          </a:p>
          <a:p>
            <a:pPr lvl="1"/>
            <a:r>
              <a:rPr lang="en-CA" dirty="0" smtClean="0"/>
              <a:t>Children: IV	</a:t>
            </a:r>
          </a:p>
          <a:p>
            <a:pPr lvl="1"/>
            <a:r>
              <a:rPr lang="en-CA" dirty="0" smtClean="0"/>
              <a:t>Adults: With complicated </a:t>
            </a:r>
            <a:r>
              <a:rPr lang="en-CA" dirty="0" err="1" smtClean="0"/>
              <a:t>parapneumonic</a:t>
            </a:r>
            <a:r>
              <a:rPr lang="en-CA" dirty="0" smtClean="0"/>
              <a:t> effusions: IV, then oral with improvement in sepsis</a:t>
            </a:r>
          </a:p>
          <a:p>
            <a:pPr lvl="1"/>
            <a:r>
              <a:rPr lang="en-CA" dirty="0" smtClean="0"/>
              <a:t>IV until patient is afebrile, chest tube removed</a:t>
            </a:r>
          </a:p>
          <a:p>
            <a:pPr lvl="1"/>
            <a:r>
              <a:rPr lang="en-CA" dirty="0" smtClean="0"/>
              <a:t>No evidence-based guidelines in veterinary medicine</a:t>
            </a:r>
          </a:p>
          <a:p>
            <a:pPr lvl="2"/>
            <a:r>
              <a:rPr lang="en-CA" dirty="0" smtClean="0"/>
              <a:t>Generally IV until patient stable and eating</a:t>
            </a:r>
          </a:p>
          <a:p>
            <a:pPr lvl="1"/>
            <a:r>
              <a:rPr lang="en-CA" dirty="0" err="1" smtClean="0"/>
              <a:t>Intrapleural</a:t>
            </a:r>
            <a:r>
              <a:rPr lang="en-CA" dirty="0" smtClean="0"/>
              <a:t> antibiotics: not recommended in human medicine</a:t>
            </a:r>
          </a:p>
          <a:p>
            <a:pPr lvl="1"/>
            <a:r>
              <a:rPr lang="en-CA" dirty="0" smtClean="0"/>
              <a:t>Duration of </a:t>
            </a:r>
            <a:r>
              <a:rPr lang="en-CA" dirty="0" err="1" smtClean="0"/>
              <a:t>thoracostomy</a:t>
            </a:r>
            <a:r>
              <a:rPr lang="en-CA" dirty="0" smtClean="0"/>
              <a:t> tube placement shorter in veterinary patients (6) that received </a:t>
            </a:r>
            <a:r>
              <a:rPr lang="en-CA" dirty="0" err="1" smtClean="0"/>
              <a:t>intrapleural</a:t>
            </a:r>
            <a:r>
              <a:rPr lang="en-CA" dirty="0"/>
              <a:t> </a:t>
            </a:r>
            <a:r>
              <a:rPr lang="en-CA" dirty="0" smtClean="0"/>
              <a:t>ATB</a:t>
            </a:r>
          </a:p>
          <a:p>
            <a:pPr lvl="2"/>
            <a:r>
              <a:rPr lang="en-CA" dirty="0" smtClean="0"/>
              <a:t>4.8 days </a:t>
            </a:r>
            <a:r>
              <a:rPr lang="en-CA" dirty="0" err="1" smtClean="0"/>
              <a:t>vs</a:t>
            </a:r>
            <a:r>
              <a:rPr lang="en-CA" dirty="0" smtClean="0"/>
              <a:t> 6.3 days</a:t>
            </a:r>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Antimicrobial therapy</a:t>
            </a:r>
            <a:endParaRPr lang="en-CA" dirty="0"/>
          </a:p>
        </p:txBody>
      </p:sp>
      <p:pic>
        <p:nvPicPr>
          <p:cNvPr id="4" name="Image 3"/>
          <p:cNvPicPr>
            <a:picLocks noChangeAspect="1"/>
          </p:cNvPicPr>
          <p:nvPr/>
        </p:nvPicPr>
        <p:blipFill>
          <a:blip r:embed="rId3"/>
          <a:stretch>
            <a:fillRect/>
          </a:stretch>
        </p:blipFill>
        <p:spPr>
          <a:xfrm>
            <a:off x="508000" y="5477893"/>
            <a:ext cx="8178800" cy="876300"/>
          </a:xfrm>
          <a:prstGeom prst="rect">
            <a:avLst/>
          </a:prstGeom>
        </p:spPr>
      </p:pic>
    </p:spTree>
    <p:extLst>
      <p:ext uri="{BB962C8B-B14F-4D97-AF65-F5344CB8AC3E}">
        <p14:creationId xmlns:p14="http://schemas.microsoft.com/office/powerpoint/2010/main" val="416518253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en-CA" dirty="0" err="1" smtClean="0"/>
              <a:t>Pyothorax</a:t>
            </a:r>
            <a:r>
              <a:rPr lang="en-CA" dirty="0" smtClean="0"/>
              <a:t> </a:t>
            </a:r>
            <a:br>
              <a:rPr lang="en-CA" dirty="0" smtClean="0"/>
            </a:br>
            <a:r>
              <a:rPr lang="en-CA" dirty="0" smtClean="0"/>
              <a:t>Pathophysiology</a:t>
            </a:r>
            <a:endParaRPr lang="en-CA" dirty="0"/>
          </a:p>
        </p:txBody>
      </p:sp>
      <p:sp>
        <p:nvSpPr>
          <p:cNvPr id="2" name="Espace réservé du contenu 1"/>
          <p:cNvSpPr>
            <a:spLocks noGrp="1"/>
          </p:cNvSpPr>
          <p:nvPr>
            <p:ph sz="quarter" idx="13"/>
          </p:nvPr>
        </p:nvSpPr>
        <p:spPr>
          <a:xfrm>
            <a:off x="676655" y="2497763"/>
            <a:ext cx="4076774" cy="3834094"/>
          </a:xfrm>
        </p:spPr>
        <p:txBody>
          <a:bodyPr>
            <a:normAutofit fontScale="92500" lnSpcReduction="20000"/>
          </a:bodyPr>
          <a:lstStyle/>
          <a:p>
            <a:r>
              <a:rPr lang="en-CA" dirty="0" smtClean="0"/>
              <a:t>Pleural anatomy</a:t>
            </a:r>
          </a:p>
          <a:p>
            <a:pPr lvl="1"/>
            <a:r>
              <a:rPr lang="en-CA" dirty="0" smtClean="0"/>
              <a:t>Mediastinum separates the pleural cavity into left and right sides</a:t>
            </a:r>
          </a:p>
          <a:p>
            <a:pPr lvl="2"/>
            <a:r>
              <a:rPr lang="en-CA" dirty="0" smtClean="0"/>
              <a:t>Complete or fenestrated?</a:t>
            </a:r>
          </a:p>
          <a:p>
            <a:pPr lvl="2"/>
            <a:r>
              <a:rPr lang="en-CA" dirty="0" smtClean="0"/>
              <a:t>Unilateral </a:t>
            </a:r>
            <a:r>
              <a:rPr lang="en-CA" dirty="0" err="1" smtClean="0"/>
              <a:t>vs</a:t>
            </a:r>
            <a:r>
              <a:rPr lang="en-CA" dirty="0" smtClean="0"/>
              <a:t> bilateral </a:t>
            </a:r>
            <a:r>
              <a:rPr lang="en-CA" dirty="0" err="1" smtClean="0"/>
              <a:t>pyothorax</a:t>
            </a:r>
            <a:endParaRPr lang="en-CA" dirty="0" smtClean="0"/>
          </a:p>
          <a:p>
            <a:pPr lvl="1"/>
            <a:r>
              <a:rPr lang="en-CA" dirty="0" smtClean="0"/>
              <a:t>Visceral </a:t>
            </a:r>
            <a:r>
              <a:rPr lang="en-CA" dirty="0"/>
              <a:t>and parietal </a:t>
            </a:r>
            <a:r>
              <a:rPr lang="en-CA" dirty="0" smtClean="0"/>
              <a:t>pleura</a:t>
            </a:r>
          </a:p>
          <a:p>
            <a:pPr lvl="2"/>
            <a:r>
              <a:rPr lang="en-CA" dirty="0" smtClean="0"/>
              <a:t>Single layer of </a:t>
            </a:r>
            <a:r>
              <a:rPr lang="en-CA" dirty="0" err="1" smtClean="0"/>
              <a:t>mesothelial</a:t>
            </a:r>
            <a:r>
              <a:rPr lang="en-CA" dirty="0" smtClean="0"/>
              <a:t> cells</a:t>
            </a:r>
          </a:p>
          <a:p>
            <a:pPr lvl="2"/>
            <a:r>
              <a:rPr lang="en-CA" dirty="0" smtClean="0"/>
              <a:t>Deep layer of elastic </a:t>
            </a:r>
            <a:r>
              <a:rPr lang="en-CA" dirty="0" err="1" smtClean="0"/>
              <a:t>fibers</a:t>
            </a:r>
            <a:r>
              <a:rPr lang="en-CA" dirty="0"/>
              <a:t> </a:t>
            </a:r>
            <a:r>
              <a:rPr lang="en-CA" dirty="0" smtClean="0"/>
              <a:t>and smooth muscle cells</a:t>
            </a:r>
          </a:p>
          <a:p>
            <a:pPr lvl="2"/>
            <a:r>
              <a:rPr lang="en-CA" dirty="0" smtClean="0"/>
              <a:t>Arteries, veins, capillaries, and </a:t>
            </a:r>
            <a:r>
              <a:rPr lang="en-CA" dirty="0" err="1" smtClean="0"/>
              <a:t>lymphatics</a:t>
            </a:r>
            <a:endParaRPr lang="en-CA" dirty="0" smtClean="0"/>
          </a:p>
          <a:p>
            <a:pPr lvl="2"/>
            <a:endParaRPr lang="en-CA" dirty="0"/>
          </a:p>
          <a:p>
            <a:pPr marL="301943" lvl="1" indent="0">
              <a:buNone/>
            </a:pPr>
            <a:endParaRPr lang="en-CA" dirty="0" smtClean="0"/>
          </a:p>
          <a:p>
            <a:pPr marL="627063" lvl="2" indent="0">
              <a:buNone/>
            </a:pPr>
            <a:endParaRPr lang="en-CA" dirty="0" smtClean="0"/>
          </a:p>
          <a:p>
            <a:pPr lvl="1"/>
            <a:endParaRPr lang="en-CA" dirty="0"/>
          </a:p>
        </p:txBody>
      </p:sp>
      <p:pic>
        <p:nvPicPr>
          <p:cNvPr id="6" name="Picture 2"/>
          <p:cNvPicPr>
            <a:picLocks noChangeAspect="1" noChangeArrowheads="1"/>
          </p:cNvPicPr>
          <p:nvPr/>
        </p:nvPicPr>
        <p:blipFill>
          <a:blip r:embed="rId3" cstate="print"/>
          <a:srcRect r="36250" b="10937"/>
          <a:stretch>
            <a:fillRect/>
          </a:stretch>
        </p:blipFill>
        <p:spPr bwMode="auto">
          <a:xfrm>
            <a:off x="5116286" y="2679192"/>
            <a:ext cx="3570514" cy="3990574"/>
          </a:xfrm>
          <a:prstGeom prst="rect">
            <a:avLst/>
          </a:prstGeom>
          <a:noFill/>
          <a:ln w="9525">
            <a:noFill/>
            <a:miter lim="800000"/>
            <a:headEnd/>
            <a:tailEnd/>
          </a:ln>
        </p:spPr>
      </p:pic>
    </p:spTree>
    <p:extLst>
      <p:ext uri="{BB962C8B-B14F-4D97-AF65-F5344CB8AC3E}">
        <p14:creationId xmlns:p14="http://schemas.microsoft.com/office/powerpoint/2010/main" val="300524544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118359"/>
            <a:ext cx="7408333" cy="4054398"/>
          </a:xfrm>
        </p:spPr>
        <p:txBody>
          <a:bodyPr>
            <a:normAutofit fontScale="92500"/>
          </a:bodyPr>
          <a:lstStyle/>
          <a:p>
            <a:r>
              <a:rPr lang="en-CA" dirty="0" smtClean="0"/>
              <a:t>Duration: unknown</a:t>
            </a:r>
          </a:p>
          <a:p>
            <a:pPr lvl="1"/>
            <a:r>
              <a:rPr lang="en-CA" dirty="0" smtClean="0"/>
              <a:t>Different organisms, different duration of therapy?</a:t>
            </a:r>
          </a:p>
          <a:p>
            <a:pPr lvl="1"/>
            <a:r>
              <a:rPr lang="en-CA" dirty="0" smtClean="0"/>
              <a:t>Medical </a:t>
            </a:r>
            <a:r>
              <a:rPr lang="en-CA" dirty="0" err="1" smtClean="0"/>
              <a:t>vs</a:t>
            </a:r>
            <a:r>
              <a:rPr lang="en-CA" dirty="0" smtClean="0"/>
              <a:t> surgical management </a:t>
            </a:r>
            <a:r>
              <a:rPr lang="en-CA" dirty="0" err="1" smtClean="0"/>
              <a:t>vs</a:t>
            </a:r>
            <a:r>
              <a:rPr lang="en-CA" dirty="0" smtClean="0"/>
              <a:t> duration?</a:t>
            </a:r>
          </a:p>
          <a:p>
            <a:r>
              <a:rPr lang="en-CA" dirty="0" smtClean="0"/>
              <a:t>Often long duration of therapy: lack of clinical evidence to support this recommendation (</a:t>
            </a:r>
            <a:r>
              <a:rPr lang="en-CA" dirty="0" err="1" smtClean="0"/>
              <a:t>Hn</a:t>
            </a:r>
            <a:r>
              <a:rPr lang="en-CA" dirty="0" smtClean="0"/>
              <a:t> and vet)</a:t>
            </a:r>
          </a:p>
          <a:p>
            <a:r>
              <a:rPr lang="en-CA" dirty="0" smtClean="0"/>
              <a:t>Human: minimum of 3 weeks of oral antimicrobial therapy</a:t>
            </a:r>
          </a:p>
          <a:p>
            <a:r>
              <a:rPr lang="en-CA" dirty="0"/>
              <a:t>Often based clinical and </a:t>
            </a:r>
            <a:r>
              <a:rPr lang="en-CA" dirty="0" err="1"/>
              <a:t>radiographical</a:t>
            </a:r>
            <a:r>
              <a:rPr lang="en-CA" dirty="0"/>
              <a:t> improvement</a:t>
            </a:r>
          </a:p>
          <a:p>
            <a:r>
              <a:rPr lang="en-CA" dirty="0" smtClean="0"/>
              <a:t>Veterinary: oral antibiotics for 2 weeks past </a:t>
            </a:r>
            <a:r>
              <a:rPr lang="en-CA" dirty="0" err="1" smtClean="0"/>
              <a:t>resoluton</a:t>
            </a:r>
            <a:r>
              <a:rPr lang="en-CA" dirty="0" smtClean="0"/>
              <a:t> of pleural effusion on </a:t>
            </a:r>
            <a:r>
              <a:rPr lang="en-CA" dirty="0" err="1" smtClean="0"/>
              <a:t>xrays</a:t>
            </a:r>
            <a:endParaRPr lang="en-CA" dirty="0" smtClean="0"/>
          </a:p>
          <a:p>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Antimicrobial therapy</a:t>
            </a:r>
            <a:endParaRPr lang="en-CA" dirty="0"/>
          </a:p>
        </p:txBody>
      </p:sp>
    </p:spTree>
    <p:extLst>
      <p:ext uri="{BB962C8B-B14F-4D97-AF65-F5344CB8AC3E}">
        <p14:creationId xmlns:p14="http://schemas.microsoft.com/office/powerpoint/2010/main" val="720413562"/>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716092" y="2140644"/>
            <a:ext cx="7795655" cy="4232672"/>
          </a:xfrm>
        </p:spPr>
        <p:txBody>
          <a:bodyPr>
            <a:normAutofit fontScale="92500"/>
          </a:bodyPr>
          <a:lstStyle/>
          <a:p>
            <a:r>
              <a:rPr lang="en-CA" dirty="0" smtClean="0"/>
              <a:t>ATM alone: generally ineffective</a:t>
            </a:r>
          </a:p>
          <a:p>
            <a:r>
              <a:rPr lang="en-CA" dirty="0" smtClean="0"/>
              <a:t>Goal of drainage: to remove as much infected fluid as possible to improve clinical signs, to minimize the potential for </a:t>
            </a:r>
            <a:r>
              <a:rPr lang="en-CA" dirty="0" err="1" smtClean="0"/>
              <a:t>subsquent</a:t>
            </a:r>
            <a:r>
              <a:rPr lang="en-CA" dirty="0" smtClean="0"/>
              <a:t> procedures, to optimize post-drainage imaging</a:t>
            </a:r>
          </a:p>
          <a:p>
            <a:r>
              <a:rPr lang="en-CA" dirty="0" smtClean="0"/>
              <a:t>Immediately: if in respiratory distress</a:t>
            </a:r>
          </a:p>
          <a:p>
            <a:r>
              <a:rPr lang="en-CA" dirty="0" smtClean="0"/>
              <a:t>After stabilization: optimal strategy for continued thoracic drainage?</a:t>
            </a:r>
          </a:p>
          <a:p>
            <a:r>
              <a:rPr lang="en-CA" dirty="0" smtClean="0"/>
              <a:t>Single or repeated needle </a:t>
            </a:r>
            <a:r>
              <a:rPr lang="en-CA" dirty="0" err="1" smtClean="0"/>
              <a:t>thoracocentesis</a:t>
            </a:r>
            <a:r>
              <a:rPr lang="en-CA" dirty="0" smtClean="0"/>
              <a:t> </a:t>
            </a:r>
            <a:r>
              <a:rPr lang="en-CA" dirty="0" err="1" smtClean="0"/>
              <a:t>vs</a:t>
            </a:r>
            <a:r>
              <a:rPr lang="en-CA" dirty="0" smtClean="0"/>
              <a:t> chest tube </a:t>
            </a:r>
          </a:p>
          <a:p>
            <a:pPr lvl="1"/>
            <a:r>
              <a:rPr lang="en-CA" dirty="0" smtClean="0"/>
              <a:t>No prospective randomized studies</a:t>
            </a:r>
          </a:p>
          <a:p>
            <a:r>
              <a:rPr lang="en-CA" dirty="0" smtClean="0"/>
              <a:t>Indwelling chest tube: Optimal size? Number? Dwell time?</a:t>
            </a:r>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Thoracic drainage</a:t>
            </a:r>
            <a:endParaRPr lang="en-CA" dirty="0"/>
          </a:p>
        </p:txBody>
      </p:sp>
    </p:spTree>
    <p:extLst>
      <p:ext uri="{BB962C8B-B14F-4D97-AF65-F5344CB8AC3E}">
        <p14:creationId xmlns:p14="http://schemas.microsoft.com/office/powerpoint/2010/main" val="2656771814"/>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1773003"/>
            <a:ext cx="7814733" cy="4873347"/>
          </a:xfrm>
        </p:spPr>
        <p:txBody>
          <a:bodyPr>
            <a:normAutofit/>
          </a:bodyPr>
          <a:lstStyle/>
          <a:p>
            <a:r>
              <a:rPr lang="en-CA" dirty="0" smtClean="0"/>
              <a:t>Single and/or repeated needle </a:t>
            </a:r>
            <a:r>
              <a:rPr lang="en-CA" dirty="0" err="1" smtClean="0"/>
              <a:t>thoracocentesis</a:t>
            </a:r>
            <a:endParaRPr lang="en-CA" dirty="0" smtClean="0"/>
          </a:p>
          <a:p>
            <a:r>
              <a:rPr lang="en-CA" dirty="0" smtClean="0"/>
              <a:t>Success depends on patient selection/underlying pathology (</a:t>
            </a:r>
            <a:r>
              <a:rPr lang="en-CA" dirty="0" err="1" smtClean="0"/>
              <a:t>loculations</a:t>
            </a:r>
            <a:r>
              <a:rPr lang="en-CA" dirty="0" smtClean="0"/>
              <a:t>, abscess, foreign material)</a:t>
            </a:r>
          </a:p>
          <a:p>
            <a:r>
              <a:rPr lang="en-CA" dirty="0" smtClean="0"/>
              <a:t>Feline </a:t>
            </a:r>
            <a:r>
              <a:rPr lang="en-CA" dirty="0" err="1" smtClean="0"/>
              <a:t>pyothorax</a:t>
            </a:r>
            <a:endParaRPr lang="en-CA" dirty="0" smtClean="0"/>
          </a:p>
          <a:p>
            <a:pPr lvl="1"/>
            <a:r>
              <a:rPr lang="en-CA" dirty="0" smtClean="0"/>
              <a:t>Needle </a:t>
            </a:r>
            <a:r>
              <a:rPr lang="en-CA" dirty="0" err="1" smtClean="0"/>
              <a:t>thoracocentesis</a:t>
            </a:r>
            <a:r>
              <a:rPr lang="en-CA" dirty="0" smtClean="0"/>
              <a:t> alone: low cure rate and mortality rates 50-80%</a:t>
            </a:r>
          </a:p>
          <a:p>
            <a:r>
              <a:rPr lang="en-CA" dirty="0" smtClean="0"/>
              <a:t>Children: repeated chest taps not recommended</a:t>
            </a:r>
          </a:p>
          <a:p>
            <a:r>
              <a:rPr lang="en-CA" dirty="0" smtClean="0"/>
              <a:t>Patient comfort, risk of infection, need for sedation/general </a:t>
            </a:r>
            <a:r>
              <a:rPr lang="en-CA" dirty="0" err="1" smtClean="0"/>
              <a:t>anesthesia</a:t>
            </a:r>
            <a:endParaRPr lang="en-CA" dirty="0" smtClean="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err="1" smtClean="0"/>
              <a:t>Thoracocentesis</a:t>
            </a:r>
            <a:endParaRPr lang="en-CA" dirty="0"/>
          </a:p>
        </p:txBody>
      </p:sp>
      <p:pic>
        <p:nvPicPr>
          <p:cNvPr id="4" name="Image 3"/>
          <p:cNvPicPr>
            <a:picLocks noChangeAspect="1"/>
          </p:cNvPicPr>
          <p:nvPr/>
        </p:nvPicPr>
        <p:blipFill>
          <a:blip r:embed="rId3"/>
          <a:stretch>
            <a:fillRect/>
          </a:stretch>
        </p:blipFill>
        <p:spPr>
          <a:xfrm>
            <a:off x="0" y="6269363"/>
            <a:ext cx="9144000" cy="580571"/>
          </a:xfrm>
          <a:prstGeom prst="rect">
            <a:avLst/>
          </a:prstGeom>
        </p:spPr>
      </p:pic>
      <p:pic>
        <p:nvPicPr>
          <p:cNvPr id="5" name="Image 4"/>
          <p:cNvPicPr>
            <a:picLocks noChangeAspect="1"/>
          </p:cNvPicPr>
          <p:nvPr/>
        </p:nvPicPr>
        <p:blipFill>
          <a:blip r:embed="rId4"/>
          <a:stretch>
            <a:fillRect/>
          </a:stretch>
        </p:blipFill>
        <p:spPr>
          <a:xfrm>
            <a:off x="0" y="5411991"/>
            <a:ext cx="9144000" cy="764812"/>
          </a:xfrm>
          <a:prstGeom prst="rect">
            <a:avLst/>
          </a:prstGeom>
        </p:spPr>
      </p:pic>
    </p:spTree>
    <p:extLst>
      <p:ext uri="{BB962C8B-B14F-4D97-AF65-F5344CB8AC3E}">
        <p14:creationId xmlns:p14="http://schemas.microsoft.com/office/powerpoint/2010/main" val="1255244687"/>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256591"/>
            <a:ext cx="7408333" cy="4569259"/>
          </a:xfrm>
        </p:spPr>
        <p:txBody>
          <a:bodyPr>
            <a:normAutofit fontScale="77500" lnSpcReduction="20000"/>
          </a:bodyPr>
          <a:lstStyle/>
          <a:p>
            <a:r>
              <a:rPr lang="en-CA" dirty="0" smtClean="0"/>
              <a:t>Complications</a:t>
            </a:r>
            <a:r>
              <a:rPr lang="en-CA" dirty="0"/>
              <a:t>: pneumothorax, </a:t>
            </a:r>
            <a:r>
              <a:rPr lang="en-CA" dirty="0" err="1"/>
              <a:t>hemothorax</a:t>
            </a:r>
            <a:r>
              <a:rPr lang="en-CA" dirty="0"/>
              <a:t>, </a:t>
            </a:r>
            <a:r>
              <a:rPr lang="en-CA" dirty="0" smtClean="0"/>
              <a:t>pulmonary </a:t>
            </a:r>
            <a:r>
              <a:rPr lang="en-CA" dirty="0" err="1"/>
              <a:t>hemorrhage</a:t>
            </a:r>
            <a:r>
              <a:rPr lang="en-CA" dirty="0"/>
              <a:t>, organ laceration, infection and re-expansion pulmonary </a:t>
            </a:r>
            <a:r>
              <a:rPr lang="en-CA" dirty="0" err="1"/>
              <a:t>edema</a:t>
            </a:r>
            <a:r>
              <a:rPr lang="en-CA" dirty="0"/>
              <a:t> (RPE</a:t>
            </a:r>
            <a:r>
              <a:rPr lang="en-CA" dirty="0" smtClean="0"/>
              <a:t>)</a:t>
            </a:r>
          </a:p>
          <a:p>
            <a:r>
              <a:rPr lang="en-CA" dirty="0" smtClean="0"/>
              <a:t>Incidence of pneumothorax </a:t>
            </a:r>
          </a:p>
          <a:p>
            <a:pPr lvl="1"/>
            <a:r>
              <a:rPr lang="en-CA" dirty="0" smtClean="0">
                <a:sym typeface="Wingdings"/>
              </a:rPr>
              <a:t>Human: 6% ; 34% will need chest drain insertion</a:t>
            </a:r>
          </a:p>
          <a:p>
            <a:pPr lvl="1"/>
            <a:r>
              <a:rPr lang="en-CA" dirty="0" smtClean="0">
                <a:sym typeface="Wingdings"/>
              </a:rPr>
              <a:t>Dogs/cats: unknown</a:t>
            </a:r>
          </a:p>
          <a:p>
            <a:r>
              <a:rPr lang="en-CA" dirty="0" smtClean="0">
                <a:sym typeface="Wingdings"/>
              </a:rPr>
              <a:t>Ultrasound-guided</a:t>
            </a:r>
          </a:p>
          <a:p>
            <a:r>
              <a:rPr lang="en-CA" dirty="0" smtClean="0">
                <a:sym typeface="Wingdings"/>
              </a:rPr>
              <a:t>RPE</a:t>
            </a:r>
          </a:p>
          <a:p>
            <a:pPr lvl="1"/>
            <a:r>
              <a:rPr lang="en-CA" dirty="0" smtClean="0">
                <a:sym typeface="Wingdings"/>
              </a:rPr>
              <a:t>0.2-14% in human ; mortality rate 20%</a:t>
            </a:r>
          </a:p>
          <a:p>
            <a:pPr lvl="1"/>
            <a:r>
              <a:rPr lang="en-CA" dirty="0" err="1" smtClean="0">
                <a:sym typeface="Wingdings"/>
              </a:rPr>
              <a:t>Noncardiogenic</a:t>
            </a:r>
            <a:r>
              <a:rPr lang="en-CA" dirty="0" smtClean="0">
                <a:sym typeface="Wingdings"/>
              </a:rPr>
              <a:t> pulmonary </a:t>
            </a:r>
            <a:r>
              <a:rPr lang="en-CA" dirty="0" err="1" smtClean="0">
                <a:sym typeface="Wingdings"/>
              </a:rPr>
              <a:t>edema</a:t>
            </a:r>
            <a:endParaRPr lang="en-CA" dirty="0" smtClean="0">
              <a:sym typeface="Wingdings"/>
            </a:endParaRPr>
          </a:p>
          <a:p>
            <a:pPr lvl="1"/>
            <a:r>
              <a:rPr lang="en-CA" dirty="0" smtClean="0">
                <a:sym typeface="Wingdings"/>
              </a:rPr>
              <a:t>Onset of </a:t>
            </a:r>
            <a:r>
              <a:rPr lang="en-CA" dirty="0" err="1" smtClean="0">
                <a:sym typeface="Wingdings"/>
              </a:rPr>
              <a:t>symptomes</a:t>
            </a:r>
            <a:r>
              <a:rPr lang="en-CA" dirty="0" smtClean="0">
                <a:sym typeface="Wingdings"/>
              </a:rPr>
              <a:t> within several hours up to 24 hours</a:t>
            </a:r>
          </a:p>
          <a:p>
            <a:pPr lvl="1"/>
            <a:r>
              <a:rPr lang="en-CA" dirty="0" smtClean="0">
                <a:sym typeface="Wingdings"/>
              </a:rPr>
              <a:t>Tachypnea, dyspnea, cough, cardiovascular instability, or asymptomatic</a:t>
            </a:r>
          </a:p>
          <a:p>
            <a:pPr lvl="1"/>
            <a:r>
              <a:rPr lang="en-CA" dirty="0" smtClean="0">
                <a:sym typeface="Wingdings"/>
              </a:rPr>
              <a:t>Not well documented in cats/dogs: reported following treatment of chronic </a:t>
            </a:r>
            <a:r>
              <a:rPr lang="en-CA" dirty="0" err="1" smtClean="0">
                <a:sym typeface="Wingdings"/>
              </a:rPr>
              <a:t>chylous</a:t>
            </a:r>
            <a:r>
              <a:rPr lang="en-CA" dirty="0" smtClean="0">
                <a:sym typeface="Wingdings"/>
              </a:rPr>
              <a:t> effusions and with diaphragmatic hernia </a:t>
            </a:r>
            <a:r>
              <a:rPr lang="en-CA" dirty="0" err="1" smtClean="0">
                <a:sym typeface="Wingdings"/>
              </a:rPr>
              <a:t>rapair</a:t>
            </a:r>
            <a:endParaRPr lang="en-CA" dirty="0" smtClean="0">
              <a:sym typeface="Wingdings"/>
            </a:endParaRPr>
          </a:p>
          <a:p>
            <a:pPr lvl="1"/>
            <a:r>
              <a:rPr lang="en-CA" dirty="0" smtClean="0">
                <a:sym typeface="Wingdings"/>
              </a:rPr>
              <a:t>Related to the total amount of pleural fluid removed?</a:t>
            </a:r>
          </a:p>
          <a:p>
            <a:pPr lvl="2"/>
            <a:r>
              <a:rPr lang="en-CA" dirty="0" smtClean="0">
                <a:sym typeface="Wingdings"/>
              </a:rPr>
              <a:t>Recommendations: initial volume of pleural fluid removed &lt;1 L (adults); 10 </a:t>
            </a:r>
            <a:r>
              <a:rPr lang="en-CA" dirty="0" err="1" smtClean="0">
                <a:sym typeface="Wingdings"/>
              </a:rPr>
              <a:t>mlg</a:t>
            </a:r>
            <a:r>
              <a:rPr lang="en-CA" dirty="0" smtClean="0">
                <a:sym typeface="Wingdings"/>
              </a:rPr>
              <a:t>/kg (children) – expert opinion</a:t>
            </a:r>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err="1" smtClean="0"/>
              <a:t>Thoracocentesis</a:t>
            </a:r>
            <a:endParaRPr lang="en-CA" dirty="0"/>
          </a:p>
        </p:txBody>
      </p:sp>
    </p:spTree>
    <p:extLst>
      <p:ext uri="{BB962C8B-B14F-4D97-AF65-F5344CB8AC3E}">
        <p14:creationId xmlns:p14="http://schemas.microsoft.com/office/powerpoint/2010/main" val="2877706320"/>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Infection</a:t>
            </a:r>
          </a:p>
          <a:p>
            <a:pPr lvl="1"/>
            <a:r>
              <a:rPr lang="en-CA" dirty="0" smtClean="0"/>
              <a:t>Incidence in cats/dogs: unknown</a:t>
            </a:r>
          </a:p>
          <a:p>
            <a:r>
              <a:rPr lang="en-CA" dirty="0" smtClean="0"/>
              <a:t>Preoperative </a:t>
            </a:r>
            <a:r>
              <a:rPr lang="en-CA" dirty="0" err="1" smtClean="0"/>
              <a:t>thoracocentesis</a:t>
            </a:r>
            <a:r>
              <a:rPr lang="en-CA" dirty="0" smtClean="0"/>
              <a:t> = independent risk factor for development of postop </a:t>
            </a:r>
            <a:r>
              <a:rPr lang="en-CA" dirty="0" err="1" smtClean="0"/>
              <a:t>pyothorax</a:t>
            </a:r>
            <a:r>
              <a:rPr lang="en-CA" dirty="0" smtClean="0"/>
              <a:t> in dogs undergoing thoracic surgery</a:t>
            </a:r>
          </a:p>
          <a:p>
            <a:pPr lvl="1"/>
            <a:r>
              <a:rPr lang="en-CA" i="1" dirty="0" smtClean="0"/>
              <a:t>Dogs with </a:t>
            </a:r>
            <a:r>
              <a:rPr lang="en-CA" i="1" dirty="0" err="1" smtClean="0"/>
              <a:t>preop</a:t>
            </a:r>
            <a:r>
              <a:rPr lang="en-CA" i="1" dirty="0" smtClean="0"/>
              <a:t> </a:t>
            </a:r>
            <a:r>
              <a:rPr lang="en-CA" i="1" dirty="0" err="1" smtClean="0"/>
              <a:t>pyothorax</a:t>
            </a:r>
            <a:r>
              <a:rPr lang="en-CA" i="1" dirty="0" smtClean="0"/>
              <a:t> were excluded from the study</a:t>
            </a:r>
            <a:endParaRPr lang="en-CA" i="1"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err="1" smtClean="0"/>
              <a:t>Thoracocentesis</a:t>
            </a:r>
            <a:endParaRPr lang="en-CA" dirty="0"/>
          </a:p>
        </p:txBody>
      </p:sp>
      <p:pic>
        <p:nvPicPr>
          <p:cNvPr id="4" name="Image 3"/>
          <p:cNvPicPr>
            <a:picLocks noChangeAspect="1"/>
          </p:cNvPicPr>
          <p:nvPr/>
        </p:nvPicPr>
        <p:blipFill>
          <a:blip r:embed="rId3"/>
          <a:stretch>
            <a:fillRect/>
          </a:stretch>
        </p:blipFill>
        <p:spPr>
          <a:xfrm>
            <a:off x="0" y="5494473"/>
            <a:ext cx="9144000" cy="760215"/>
          </a:xfrm>
          <a:prstGeom prst="rect">
            <a:avLst/>
          </a:prstGeom>
        </p:spPr>
      </p:pic>
    </p:spTree>
    <p:extLst>
      <p:ext uri="{BB962C8B-B14F-4D97-AF65-F5344CB8AC3E}">
        <p14:creationId xmlns:p14="http://schemas.microsoft.com/office/powerpoint/2010/main" val="2131820878"/>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Tube </a:t>
            </a:r>
            <a:r>
              <a:rPr lang="en-CA" dirty="0" err="1" smtClean="0"/>
              <a:t>thoracostomy</a:t>
            </a:r>
            <a:endParaRPr lang="en-CA" dirty="0"/>
          </a:p>
        </p:txBody>
      </p:sp>
      <p:sp>
        <p:nvSpPr>
          <p:cNvPr id="2" name="Espace réservé du contenu 1"/>
          <p:cNvSpPr>
            <a:spLocks noGrp="1"/>
          </p:cNvSpPr>
          <p:nvPr>
            <p:ph sz="quarter" idx="13"/>
          </p:nvPr>
        </p:nvSpPr>
        <p:spPr/>
        <p:txBody>
          <a:bodyPr>
            <a:normAutofit lnSpcReduction="10000"/>
          </a:bodyPr>
          <a:lstStyle/>
          <a:p>
            <a:r>
              <a:rPr lang="en-CA" dirty="0" smtClean="0"/>
              <a:t>Chest tube drainage if:</a:t>
            </a:r>
          </a:p>
          <a:p>
            <a:pPr lvl="1"/>
            <a:r>
              <a:rPr lang="en-CA" dirty="0" smtClean="0"/>
              <a:t>Pleural fluid is frankly purulent</a:t>
            </a:r>
          </a:p>
          <a:p>
            <a:pPr lvl="1"/>
            <a:r>
              <a:rPr lang="en-CA" dirty="0" smtClean="0"/>
              <a:t>Culture: positive</a:t>
            </a:r>
          </a:p>
          <a:p>
            <a:pPr lvl="1"/>
            <a:r>
              <a:rPr lang="en-CA" dirty="0" smtClean="0"/>
              <a:t>Pleural fluid pH &lt; 7.2</a:t>
            </a:r>
          </a:p>
          <a:p>
            <a:pPr lvl="1"/>
            <a:r>
              <a:rPr lang="en-CA" dirty="0" err="1" smtClean="0"/>
              <a:t>Loculations</a:t>
            </a:r>
            <a:r>
              <a:rPr lang="en-CA" dirty="0" smtClean="0"/>
              <a:t> visible with imaging</a:t>
            </a:r>
          </a:p>
          <a:p>
            <a:pPr lvl="1"/>
            <a:r>
              <a:rPr lang="en-CA" dirty="0" smtClean="0"/>
              <a:t>Poor clinical progress with ATM alone</a:t>
            </a:r>
          </a:p>
          <a:p>
            <a:pPr marL="0" indent="0">
              <a:buNone/>
            </a:pPr>
            <a:endParaRPr lang="en-CA" dirty="0"/>
          </a:p>
        </p:txBody>
      </p:sp>
      <p:pic>
        <p:nvPicPr>
          <p:cNvPr id="4" name="Image 3"/>
          <p:cNvPicPr>
            <a:picLocks noChangeAspect="1"/>
          </p:cNvPicPr>
          <p:nvPr/>
        </p:nvPicPr>
        <p:blipFill>
          <a:blip r:embed="rId3"/>
          <a:stretch>
            <a:fillRect/>
          </a:stretch>
        </p:blipFill>
        <p:spPr>
          <a:xfrm>
            <a:off x="4360691" y="3200257"/>
            <a:ext cx="4783309" cy="1657493"/>
          </a:xfrm>
          <a:prstGeom prst="rect">
            <a:avLst/>
          </a:prstGeom>
        </p:spPr>
      </p:pic>
    </p:spTree>
    <p:extLst>
      <p:ext uri="{BB962C8B-B14F-4D97-AF65-F5344CB8AC3E}">
        <p14:creationId xmlns:p14="http://schemas.microsoft.com/office/powerpoint/2010/main" val="346989972"/>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1"/>
          </p:nvPr>
        </p:nvSpPr>
        <p:spPr>
          <a:xfrm>
            <a:off x="872067" y="2449893"/>
            <a:ext cx="7408333" cy="4284663"/>
          </a:xfrm>
        </p:spPr>
        <p:txBody>
          <a:bodyPr>
            <a:normAutofit fontScale="92500" lnSpcReduction="20000"/>
          </a:bodyPr>
          <a:lstStyle/>
          <a:p>
            <a:r>
              <a:rPr lang="en-CA" dirty="0" smtClean="0"/>
              <a:t>Placement is generally well tolerated</a:t>
            </a:r>
          </a:p>
          <a:p>
            <a:r>
              <a:rPr lang="en-CA" dirty="0" smtClean="0"/>
              <a:t>Superior drainage </a:t>
            </a:r>
            <a:r>
              <a:rPr lang="en-CA" dirty="0" err="1" smtClean="0"/>
              <a:t>vs</a:t>
            </a:r>
            <a:r>
              <a:rPr lang="en-CA" dirty="0" smtClean="0"/>
              <a:t> needle </a:t>
            </a:r>
            <a:r>
              <a:rPr lang="en-CA" dirty="0" err="1" smtClean="0"/>
              <a:t>thoracocentesis</a:t>
            </a:r>
            <a:endParaRPr lang="en-CA" dirty="0" smtClean="0"/>
          </a:p>
          <a:p>
            <a:r>
              <a:rPr lang="en-CA" dirty="0" smtClean="0"/>
              <a:t>Blunt dissection, trocar, or modified </a:t>
            </a:r>
            <a:r>
              <a:rPr lang="en-CA" dirty="0" err="1" smtClean="0"/>
              <a:t>Seldinger</a:t>
            </a:r>
            <a:r>
              <a:rPr lang="en-CA" dirty="0" smtClean="0"/>
              <a:t> technique</a:t>
            </a:r>
          </a:p>
          <a:p>
            <a:r>
              <a:rPr lang="en-CA" dirty="0" smtClean="0"/>
              <a:t>Unilateral or bilateral?</a:t>
            </a:r>
          </a:p>
          <a:p>
            <a:pPr lvl="1"/>
            <a:r>
              <a:rPr lang="en-CA" dirty="0" smtClean="0"/>
              <a:t>No guidelines in veterinary medicine</a:t>
            </a:r>
          </a:p>
          <a:p>
            <a:pPr lvl="1"/>
            <a:r>
              <a:rPr lang="en-CA" dirty="0" smtClean="0"/>
              <a:t>Based on volume and distribution of pleural fluid</a:t>
            </a:r>
          </a:p>
          <a:p>
            <a:r>
              <a:rPr lang="en-CA" dirty="0"/>
              <a:t>Optimal chest tube side?</a:t>
            </a:r>
          </a:p>
          <a:p>
            <a:pPr lvl="1"/>
            <a:r>
              <a:rPr lang="en-CA" dirty="0"/>
              <a:t>No randomized clinical </a:t>
            </a:r>
            <a:r>
              <a:rPr lang="en-CA" dirty="0" smtClean="0"/>
              <a:t>trials</a:t>
            </a:r>
          </a:p>
          <a:p>
            <a:pPr lvl="1"/>
            <a:r>
              <a:rPr lang="en-CA" dirty="0" smtClean="0"/>
              <a:t>Smaller tubes obstructed by thick exudate and fibrin</a:t>
            </a:r>
          </a:p>
          <a:p>
            <a:pPr lvl="1"/>
            <a:r>
              <a:rPr lang="en-CA" dirty="0" smtClean="0"/>
              <a:t>Complications rate with large-bore tube in human: 5-35%</a:t>
            </a:r>
          </a:p>
          <a:p>
            <a:pPr lvl="2"/>
            <a:r>
              <a:rPr lang="en-CA" dirty="0" smtClean="0"/>
              <a:t>Pneumothorax, </a:t>
            </a:r>
            <a:r>
              <a:rPr lang="en-CA" dirty="0" err="1" smtClean="0"/>
              <a:t>hemorrhage</a:t>
            </a:r>
            <a:r>
              <a:rPr lang="en-CA" dirty="0" smtClean="0"/>
              <a:t>, lung laceration, arrhythmias, pain, </a:t>
            </a:r>
            <a:r>
              <a:rPr lang="en-CA" dirty="0" err="1" smtClean="0"/>
              <a:t>anesthetic</a:t>
            </a:r>
            <a:r>
              <a:rPr lang="en-CA" dirty="0" smtClean="0"/>
              <a:t> complications, subcutaneous fluid </a:t>
            </a:r>
            <a:r>
              <a:rPr lang="en-CA" dirty="0" err="1" smtClean="0"/>
              <a:t>leaksge</a:t>
            </a:r>
            <a:r>
              <a:rPr lang="en-CA" dirty="0" smtClean="0"/>
              <a:t>, infection</a:t>
            </a:r>
            <a:endParaRPr lang="en-CA" dirty="0"/>
          </a:p>
          <a:p>
            <a:endParaRPr lang="en-CA" dirty="0"/>
          </a:p>
        </p:txBody>
      </p:sp>
      <p:sp>
        <p:nvSpPr>
          <p:cNvPr id="5" name="Titre 4"/>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Tube </a:t>
            </a:r>
            <a:r>
              <a:rPr lang="en-CA" dirty="0" err="1" smtClean="0"/>
              <a:t>thoracostomy</a:t>
            </a:r>
            <a:endParaRPr lang="en-CA" dirty="0"/>
          </a:p>
        </p:txBody>
      </p:sp>
    </p:spTree>
    <p:extLst>
      <p:ext uri="{BB962C8B-B14F-4D97-AF65-F5344CB8AC3E}">
        <p14:creationId xmlns:p14="http://schemas.microsoft.com/office/powerpoint/2010/main" val="3256443133"/>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294467"/>
            <a:ext cx="7408333" cy="3450696"/>
          </a:xfrm>
        </p:spPr>
        <p:txBody>
          <a:bodyPr>
            <a:normAutofit fontScale="77500" lnSpcReduction="20000"/>
          </a:bodyPr>
          <a:lstStyle/>
          <a:p>
            <a:r>
              <a:rPr lang="en-CA" dirty="0" smtClean="0"/>
              <a:t>Human medicine: small-bore tubes (8-16Fr) are being used with increasing frequency in human medicine</a:t>
            </a:r>
          </a:p>
          <a:p>
            <a:pPr lvl="1"/>
            <a:r>
              <a:rPr lang="en-CA" dirty="0" smtClean="0"/>
              <a:t>No evidence that large-bore tubes are more efficacious </a:t>
            </a:r>
          </a:p>
          <a:p>
            <a:r>
              <a:rPr lang="en-CA" dirty="0" smtClean="0"/>
              <a:t>Small-bore tubes </a:t>
            </a:r>
          </a:p>
          <a:p>
            <a:pPr lvl="1"/>
            <a:r>
              <a:rPr lang="en-CA" dirty="0" smtClean="0"/>
              <a:t>Easier placement</a:t>
            </a:r>
          </a:p>
          <a:p>
            <a:pPr lvl="1"/>
            <a:r>
              <a:rPr lang="en-CA" dirty="0" smtClean="0"/>
              <a:t>Less traumatic</a:t>
            </a:r>
          </a:p>
          <a:p>
            <a:pPr lvl="1"/>
            <a:r>
              <a:rPr lang="en-CA" dirty="0" smtClean="0"/>
              <a:t>Sedation </a:t>
            </a:r>
          </a:p>
          <a:p>
            <a:pPr lvl="1"/>
            <a:r>
              <a:rPr lang="en-CA" dirty="0" smtClean="0"/>
              <a:t>Better tolerated once in place</a:t>
            </a:r>
          </a:p>
          <a:p>
            <a:pPr lvl="1"/>
            <a:r>
              <a:rPr lang="en-CA" dirty="0" smtClean="0"/>
              <a:t>Fewer placement-related complications</a:t>
            </a:r>
          </a:p>
          <a:p>
            <a:pPr lvl="1"/>
            <a:r>
              <a:rPr lang="en-CA" dirty="0" smtClean="0"/>
              <a:t>Regular flushing to avoid blockage?</a:t>
            </a:r>
          </a:p>
          <a:p>
            <a:pPr lvl="2"/>
            <a:r>
              <a:rPr lang="en-CA" dirty="0" smtClean="0"/>
              <a:t>No evidence </a:t>
            </a:r>
          </a:p>
          <a:p>
            <a:pPr lvl="2"/>
            <a:r>
              <a:rPr lang="en-CA" dirty="0" smtClean="0"/>
              <a:t>Drain obstruction was not reported in a study evaluating the use of small-bore chest tubes in dogs/cats</a:t>
            </a:r>
          </a:p>
          <a:p>
            <a:pPr lvl="1"/>
            <a:endParaRPr lang="en-CA" dirty="0" smtClean="0"/>
          </a:p>
          <a:p>
            <a:pPr lvl="1"/>
            <a:endParaRPr lang="en-CA" dirty="0" smtClean="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t>
            </a:r>
            <a:br>
              <a:rPr lang="en-CA" dirty="0" smtClean="0"/>
            </a:br>
            <a:r>
              <a:rPr lang="en-CA" dirty="0" smtClean="0"/>
              <a:t>Tube </a:t>
            </a:r>
            <a:r>
              <a:rPr lang="en-CA" dirty="0" err="1" smtClean="0"/>
              <a:t>thoracostomy</a:t>
            </a:r>
            <a:endParaRPr lang="en-CA" dirty="0"/>
          </a:p>
        </p:txBody>
      </p:sp>
      <p:pic>
        <p:nvPicPr>
          <p:cNvPr id="4" name="Image 3"/>
          <p:cNvPicPr>
            <a:picLocks noChangeAspect="1"/>
          </p:cNvPicPr>
          <p:nvPr/>
        </p:nvPicPr>
        <p:blipFill>
          <a:blip r:embed="rId3"/>
          <a:stretch>
            <a:fillRect/>
          </a:stretch>
        </p:blipFill>
        <p:spPr>
          <a:xfrm>
            <a:off x="101600" y="5745163"/>
            <a:ext cx="9042400" cy="990600"/>
          </a:xfrm>
          <a:prstGeom prst="rect">
            <a:avLst/>
          </a:prstGeom>
        </p:spPr>
      </p:pic>
    </p:spTree>
    <p:extLst>
      <p:ext uri="{BB962C8B-B14F-4D97-AF65-F5344CB8AC3E}">
        <p14:creationId xmlns:p14="http://schemas.microsoft.com/office/powerpoint/2010/main" val="3428341675"/>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1" y="1976966"/>
            <a:ext cx="8229600" cy="4341283"/>
          </a:xfrm>
        </p:spPr>
        <p:txBody>
          <a:bodyPr>
            <a:normAutofit fontScale="92500" lnSpcReduction="10000"/>
          </a:bodyPr>
          <a:lstStyle/>
          <a:p>
            <a:r>
              <a:rPr lang="en-CA" dirty="0" smtClean="0"/>
              <a:t>Imaging guidance: US or CT</a:t>
            </a:r>
          </a:p>
          <a:p>
            <a:r>
              <a:rPr lang="en-CA" dirty="0" smtClean="0"/>
              <a:t>Post-placement thoracic </a:t>
            </a:r>
            <a:r>
              <a:rPr lang="en-CA" dirty="0" err="1" smtClean="0"/>
              <a:t>xrays</a:t>
            </a:r>
            <a:endParaRPr lang="en-CA" dirty="0" smtClean="0"/>
          </a:p>
          <a:p>
            <a:r>
              <a:rPr lang="en-CA" dirty="0" smtClean="0"/>
              <a:t>Dwell time?</a:t>
            </a:r>
          </a:p>
          <a:p>
            <a:pPr lvl="1"/>
            <a:r>
              <a:rPr lang="en-CA" dirty="0" smtClean="0"/>
              <a:t>Reported duration in cats in dogs: 4-8 days</a:t>
            </a:r>
          </a:p>
          <a:p>
            <a:r>
              <a:rPr lang="en-CA" dirty="0" smtClean="0"/>
              <a:t>Criteria for tube removal</a:t>
            </a:r>
          </a:p>
          <a:p>
            <a:pPr lvl="1"/>
            <a:r>
              <a:rPr lang="en-CA" dirty="0" smtClean="0"/>
              <a:t>Clinical improvement</a:t>
            </a:r>
          </a:p>
          <a:p>
            <a:pPr lvl="1"/>
            <a:r>
              <a:rPr lang="en-CA" dirty="0" smtClean="0"/>
              <a:t>Decrease in pleural fluid volume &lt; 2 ml/kg/day</a:t>
            </a:r>
          </a:p>
          <a:p>
            <a:pPr lvl="1"/>
            <a:r>
              <a:rPr lang="en-CA" dirty="0" smtClean="0"/>
              <a:t>Resolution of infection on </a:t>
            </a:r>
            <a:r>
              <a:rPr lang="en-CA" dirty="0" err="1" smtClean="0"/>
              <a:t>cytologic</a:t>
            </a:r>
            <a:r>
              <a:rPr lang="en-CA" dirty="0" smtClean="0"/>
              <a:t> evaluation</a:t>
            </a:r>
          </a:p>
          <a:p>
            <a:pPr lvl="2"/>
            <a:r>
              <a:rPr lang="en-CA" dirty="0" smtClean="0"/>
              <a:t>No microorganisms, decreased number of neutrophils, less degenerative appearance</a:t>
            </a:r>
          </a:p>
          <a:p>
            <a:pPr lvl="2"/>
            <a:r>
              <a:rPr lang="en-CA" dirty="0" smtClean="0"/>
              <a:t>Serial aerobic/anaerobic culture</a:t>
            </a:r>
          </a:p>
          <a:p>
            <a:pPr lvl="1"/>
            <a:r>
              <a:rPr lang="en-CA" dirty="0" smtClean="0"/>
              <a:t>Successful drainage on </a:t>
            </a:r>
            <a:r>
              <a:rPr lang="en-CA" dirty="0" err="1" smtClean="0"/>
              <a:t>xrays</a:t>
            </a:r>
            <a:endParaRPr lang="en-CA" dirty="0" smtClean="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Tube </a:t>
            </a:r>
            <a:r>
              <a:rPr lang="en-CA" dirty="0" err="1" smtClean="0"/>
              <a:t>thoracostomy</a:t>
            </a:r>
            <a:endParaRPr lang="en-CA" dirty="0"/>
          </a:p>
        </p:txBody>
      </p:sp>
    </p:spTree>
    <p:extLst>
      <p:ext uri="{BB962C8B-B14F-4D97-AF65-F5344CB8AC3E}">
        <p14:creationId xmlns:p14="http://schemas.microsoft.com/office/powerpoint/2010/main" val="2178410691"/>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040466"/>
            <a:ext cx="7814733" cy="4404783"/>
          </a:xfrm>
        </p:spPr>
        <p:txBody>
          <a:bodyPr>
            <a:normAutofit lnSpcReduction="10000"/>
          </a:bodyPr>
          <a:lstStyle/>
          <a:p>
            <a:r>
              <a:rPr lang="en-CA" dirty="0" smtClean="0"/>
              <a:t>Intermittent </a:t>
            </a:r>
            <a:r>
              <a:rPr lang="en-CA" dirty="0" err="1" smtClean="0"/>
              <a:t>vs</a:t>
            </a:r>
            <a:r>
              <a:rPr lang="en-CA" dirty="0" smtClean="0"/>
              <a:t> continuous suction</a:t>
            </a:r>
          </a:p>
          <a:p>
            <a:pPr lvl="1"/>
            <a:r>
              <a:rPr lang="en-CA" dirty="0" smtClean="0"/>
              <a:t>No large prospective veterinary studies</a:t>
            </a:r>
          </a:p>
          <a:p>
            <a:pPr lvl="1"/>
            <a:r>
              <a:rPr lang="en-CA" dirty="0" smtClean="0"/>
              <a:t>Continuous suction (5-20 cm H</a:t>
            </a:r>
            <a:r>
              <a:rPr lang="en-CA" baseline="-25000" dirty="0"/>
              <a:t>2</a:t>
            </a:r>
            <a:r>
              <a:rPr lang="en-CA" dirty="0" smtClean="0"/>
              <a:t>O) often used in management of adult/</a:t>
            </a:r>
            <a:r>
              <a:rPr lang="en-CA" dirty="0" err="1" smtClean="0"/>
              <a:t>pediatric</a:t>
            </a:r>
            <a:r>
              <a:rPr lang="en-CA" dirty="0" smtClean="0"/>
              <a:t> empyema: little evidence</a:t>
            </a:r>
          </a:p>
          <a:p>
            <a:pPr lvl="1"/>
            <a:r>
              <a:rPr lang="en-CA" dirty="0" smtClean="0"/>
              <a:t>Continuous drainage does not necessarily decrease the time needed to manage </a:t>
            </a:r>
            <a:r>
              <a:rPr lang="en-CA" dirty="0" err="1" smtClean="0"/>
              <a:t>pyothorax</a:t>
            </a:r>
            <a:endParaRPr lang="en-CA" dirty="0" smtClean="0"/>
          </a:p>
          <a:p>
            <a:pPr lvl="2"/>
            <a:r>
              <a:rPr lang="en-CA" dirty="0" err="1" smtClean="0"/>
              <a:t>Labor</a:t>
            </a:r>
            <a:r>
              <a:rPr lang="en-CA" dirty="0" smtClean="0"/>
              <a:t> and equipment intensive</a:t>
            </a:r>
          </a:p>
          <a:p>
            <a:pPr lvl="1"/>
            <a:r>
              <a:rPr lang="en-CA" dirty="0" smtClean="0"/>
              <a:t>Intermittent suction</a:t>
            </a:r>
          </a:p>
          <a:p>
            <a:pPr lvl="2"/>
            <a:r>
              <a:rPr lang="en-CA" dirty="0" smtClean="0"/>
              <a:t>Minimal expense and less monitoring</a:t>
            </a:r>
          </a:p>
          <a:p>
            <a:pPr lvl="2"/>
            <a:r>
              <a:rPr lang="en-CA" dirty="0" smtClean="0"/>
              <a:t>Frequency?</a:t>
            </a:r>
          </a:p>
          <a:p>
            <a:pPr lvl="3"/>
            <a:r>
              <a:rPr lang="en-CA" dirty="0" smtClean="0"/>
              <a:t>More frequently during the initial 24-48 hours; less as volume decreases</a:t>
            </a:r>
          </a:p>
          <a:p>
            <a:pPr lvl="1"/>
            <a:endParaRPr lang="en-CA" dirty="0" smtClean="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Tube </a:t>
            </a:r>
            <a:r>
              <a:rPr lang="en-CA" dirty="0" err="1" smtClean="0"/>
              <a:t>thoracostomy</a:t>
            </a:r>
            <a:endParaRPr lang="en-CA" dirty="0"/>
          </a:p>
        </p:txBody>
      </p:sp>
    </p:spTree>
    <p:extLst>
      <p:ext uri="{BB962C8B-B14F-4D97-AF65-F5344CB8AC3E}">
        <p14:creationId xmlns:p14="http://schemas.microsoft.com/office/powerpoint/2010/main" val="143535504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294467"/>
            <a:ext cx="7408333" cy="3450696"/>
          </a:xfrm>
        </p:spPr>
        <p:txBody>
          <a:bodyPr>
            <a:normAutofit fontScale="92500" lnSpcReduction="20000"/>
          </a:bodyPr>
          <a:lstStyle/>
          <a:p>
            <a:r>
              <a:rPr lang="en-CA" dirty="0" smtClean="0"/>
              <a:t>Pleural space</a:t>
            </a:r>
          </a:p>
          <a:p>
            <a:pPr lvl="2"/>
            <a:r>
              <a:rPr lang="en-CA" dirty="0" smtClean="0"/>
              <a:t>Small </a:t>
            </a:r>
            <a:r>
              <a:rPr lang="en-CA" dirty="0"/>
              <a:t>amount of fluid: lubricate the lungs; minimize friction</a:t>
            </a:r>
          </a:p>
          <a:p>
            <a:pPr lvl="1"/>
            <a:endParaRPr lang="en-CA" dirty="0" smtClean="0"/>
          </a:p>
          <a:p>
            <a:r>
              <a:rPr lang="en-CA" dirty="0" smtClean="0"/>
              <a:t>Pleural </a:t>
            </a:r>
            <a:r>
              <a:rPr lang="en-CA" dirty="0"/>
              <a:t>fluid </a:t>
            </a:r>
            <a:r>
              <a:rPr lang="en-CA" dirty="0" smtClean="0"/>
              <a:t>dynamic</a:t>
            </a:r>
          </a:p>
          <a:p>
            <a:pPr lvl="1"/>
            <a:r>
              <a:rPr lang="en-CA" dirty="0"/>
              <a:t> </a:t>
            </a:r>
            <a:r>
              <a:rPr lang="en-CA" dirty="0" smtClean="0"/>
              <a:t>Starling’s law</a:t>
            </a:r>
          </a:p>
          <a:p>
            <a:pPr lvl="1"/>
            <a:r>
              <a:rPr lang="en-US" dirty="0" smtClean="0"/>
              <a:t>High hydrostatic pressure within the parietal pleural capillaries</a:t>
            </a:r>
          </a:p>
          <a:p>
            <a:pPr lvl="1"/>
            <a:r>
              <a:rPr lang="en-US" dirty="0" smtClean="0"/>
              <a:t>Low oncotic pressure within the pleural space</a:t>
            </a:r>
          </a:p>
          <a:p>
            <a:pPr lvl="1"/>
            <a:r>
              <a:rPr lang="en-US" dirty="0" smtClean="0"/>
              <a:t>75% of normal pleural fluid drained via the </a:t>
            </a:r>
            <a:r>
              <a:rPr lang="en-US" dirty="0" err="1" smtClean="0"/>
              <a:t>lymphatics</a:t>
            </a:r>
            <a:endParaRPr lang="en-US" dirty="0" smtClean="0"/>
          </a:p>
          <a:p>
            <a:pPr lvl="2"/>
            <a:r>
              <a:rPr lang="en-US" dirty="0" smtClean="0"/>
              <a:t>Smooth muscle contractions</a:t>
            </a:r>
          </a:p>
          <a:p>
            <a:pPr lvl="2"/>
            <a:r>
              <a:rPr lang="en-US" dirty="0" smtClean="0"/>
              <a:t>Respiratory movements</a:t>
            </a:r>
            <a:endParaRPr lang="en-US" dirty="0"/>
          </a:p>
          <a:p>
            <a:endParaRPr lang="en-CA" dirty="0" smtClean="0"/>
          </a:p>
          <a:p>
            <a:pPr lvl="1"/>
            <a:endParaRPr lang="en-CA" dirty="0"/>
          </a:p>
          <a:p>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Pathophysiology</a:t>
            </a:r>
            <a:endParaRPr lang="en-CA" dirty="0"/>
          </a:p>
        </p:txBody>
      </p:sp>
    </p:spTree>
    <p:extLst>
      <p:ext uri="{BB962C8B-B14F-4D97-AF65-F5344CB8AC3E}">
        <p14:creationId xmlns:p14="http://schemas.microsoft.com/office/powerpoint/2010/main" val="3429700835"/>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008716"/>
            <a:ext cx="7408333" cy="4849283"/>
          </a:xfrm>
        </p:spPr>
        <p:txBody>
          <a:bodyPr>
            <a:normAutofit/>
          </a:bodyPr>
          <a:lstStyle/>
          <a:p>
            <a:r>
              <a:rPr lang="en-CA" dirty="0" smtClean="0"/>
              <a:t>No evidence-based guidelines</a:t>
            </a:r>
          </a:p>
          <a:p>
            <a:pPr lvl="1"/>
            <a:r>
              <a:rPr lang="en-CA" dirty="0" smtClean="0"/>
              <a:t>Ideal lavage solution, dwell time, frequency, duration?</a:t>
            </a:r>
          </a:p>
          <a:p>
            <a:r>
              <a:rPr lang="en-CA" dirty="0" smtClean="0"/>
              <a:t>Frequency: often based on volume and gross characteristics of the aspirated fluid</a:t>
            </a:r>
          </a:p>
          <a:p>
            <a:r>
              <a:rPr lang="en-CA" dirty="0" smtClean="0"/>
              <a:t>Warm physiologic saline (LRS, Hartmann’s solution)</a:t>
            </a:r>
          </a:p>
          <a:p>
            <a:r>
              <a:rPr lang="en-CA" dirty="0" smtClean="0"/>
              <a:t>Benefits: reduces viscosity, facilitates drainage, prevents obstruction, dilution/reduction of bacteria/inflammatory mediators, debridement/breakdown of adhesions</a:t>
            </a:r>
          </a:p>
          <a:p>
            <a:r>
              <a:rPr lang="en-CA" dirty="0" smtClean="0"/>
              <a:t>Human: standard protocols do not include routine lavage</a:t>
            </a:r>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Thoracic lavage</a:t>
            </a:r>
            <a:endParaRPr lang="en-CA" dirty="0"/>
          </a:p>
        </p:txBody>
      </p:sp>
    </p:spTree>
    <p:extLst>
      <p:ext uri="{BB962C8B-B14F-4D97-AF65-F5344CB8AC3E}">
        <p14:creationId xmlns:p14="http://schemas.microsoft.com/office/powerpoint/2010/main" val="1757535615"/>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1960034"/>
            <a:ext cx="7408333" cy="3450696"/>
          </a:xfrm>
        </p:spPr>
        <p:txBody>
          <a:bodyPr>
            <a:normAutofit fontScale="92500" lnSpcReduction="20000"/>
          </a:bodyPr>
          <a:lstStyle/>
          <a:p>
            <a:r>
              <a:rPr lang="en-CA" dirty="0" smtClean="0"/>
              <a:t>No randomized clinical trials</a:t>
            </a:r>
          </a:p>
          <a:p>
            <a:pPr lvl="1"/>
            <a:r>
              <a:rPr lang="en-CA" dirty="0" smtClean="0"/>
              <a:t>Shorter indwelling </a:t>
            </a:r>
            <a:r>
              <a:rPr lang="en-CA" dirty="0" err="1" smtClean="0"/>
              <a:t>thoracostomy</a:t>
            </a:r>
            <a:r>
              <a:rPr lang="en-CA" dirty="0" smtClean="0"/>
              <a:t> tube times?</a:t>
            </a:r>
          </a:p>
          <a:p>
            <a:pPr lvl="1"/>
            <a:r>
              <a:rPr lang="en-CA" dirty="0" smtClean="0"/>
              <a:t>Shorter length of hospitalization?</a:t>
            </a:r>
          </a:p>
          <a:p>
            <a:r>
              <a:rPr lang="en-CA" dirty="0" smtClean="0"/>
              <a:t>Pleural lavage associated with higher short and long-term survival rates in dogs</a:t>
            </a:r>
          </a:p>
          <a:p>
            <a:endParaRPr lang="en-CA" dirty="0" smtClean="0"/>
          </a:p>
          <a:p>
            <a:endParaRPr lang="en-CA" dirty="0"/>
          </a:p>
          <a:p>
            <a:endParaRPr lang="en-CA" dirty="0" smtClean="0"/>
          </a:p>
          <a:p>
            <a:r>
              <a:rPr lang="en-CA" dirty="0" smtClean="0"/>
              <a:t>Shorter duration of </a:t>
            </a:r>
            <a:r>
              <a:rPr lang="en-CA" dirty="0" err="1" smtClean="0"/>
              <a:t>thoracostomy</a:t>
            </a:r>
            <a:r>
              <a:rPr lang="en-CA" dirty="0" smtClean="0"/>
              <a:t> tube placement and faster recovery in dogs/cats (but only 16% did not have pleural lavage performed)</a:t>
            </a:r>
          </a:p>
          <a:p>
            <a:endParaRPr lang="en-CA" dirty="0" smtClean="0"/>
          </a:p>
          <a:p>
            <a:pPr lvl="1"/>
            <a:endParaRPr lang="en-CA" dirty="0" smtClean="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Thoracic lavage</a:t>
            </a:r>
            <a:endParaRPr lang="en-CA" dirty="0"/>
          </a:p>
        </p:txBody>
      </p:sp>
      <p:pic>
        <p:nvPicPr>
          <p:cNvPr id="4" name="Image 3"/>
          <p:cNvPicPr>
            <a:picLocks noChangeAspect="1"/>
          </p:cNvPicPr>
          <p:nvPr/>
        </p:nvPicPr>
        <p:blipFill>
          <a:blip r:embed="rId3"/>
          <a:stretch>
            <a:fillRect/>
          </a:stretch>
        </p:blipFill>
        <p:spPr>
          <a:xfrm>
            <a:off x="876300" y="3600450"/>
            <a:ext cx="7404100" cy="876300"/>
          </a:xfrm>
          <a:prstGeom prst="rect">
            <a:avLst/>
          </a:prstGeom>
        </p:spPr>
      </p:pic>
      <p:pic>
        <p:nvPicPr>
          <p:cNvPr id="5" name="Image 4"/>
          <p:cNvPicPr>
            <a:picLocks noChangeAspect="1"/>
          </p:cNvPicPr>
          <p:nvPr/>
        </p:nvPicPr>
        <p:blipFill>
          <a:blip r:embed="rId4"/>
          <a:stretch>
            <a:fillRect/>
          </a:stretch>
        </p:blipFill>
        <p:spPr>
          <a:xfrm>
            <a:off x="228600" y="5618163"/>
            <a:ext cx="8674100" cy="939800"/>
          </a:xfrm>
          <a:prstGeom prst="rect">
            <a:avLst/>
          </a:prstGeom>
        </p:spPr>
      </p:pic>
    </p:spTree>
    <p:extLst>
      <p:ext uri="{BB962C8B-B14F-4D97-AF65-F5344CB8AC3E}">
        <p14:creationId xmlns:p14="http://schemas.microsoft.com/office/powerpoint/2010/main" val="426718196"/>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167467"/>
            <a:ext cx="7408333" cy="3450696"/>
          </a:xfrm>
        </p:spPr>
        <p:txBody>
          <a:bodyPr/>
          <a:lstStyle/>
          <a:p>
            <a:r>
              <a:rPr lang="en-CA" dirty="0" smtClean="0"/>
              <a:t>In cats – routine lavage not recommended in 1 study</a:t>
            </a:r>
          </a:p>
          <a:p>
            <a:pPr lvl="1"/>
            <a:r>
              <a:rPr lang="en-CA" dirty="0" smtClean="0"/>
              <a:t>Volume overload</a:t>
            </a:r>
          </a:p>
          <a:p>
            <a:pPr lvl="1"/>
            <a:endParaRPr lang="en-CA" dirty="0"/>
          </a:p>
          <a:p>
            <a:pPr lvl="1"/>
            <a:endParaRPr lang="en-CA" dirty="0" smtClean="0"/>
          </a:p>
          <a:p>
            <a:r>
              <a:rPr lang="en-CA" dirty="0" smtClean="0"/>
              <a:t>Monitoring of “ins and outs”</a:t>
            </a:r>
          </a:p>
          <a:p>
            <a:pPr lvl="1"/>
            <a:r>
              <a:rPr lang="en-CA" dirty="0" smtClean="0"/>
              <a:t>Recovery of ≥ 75% of the volume infused</a:t>
            </a:r>
          </a:p>
          <a:p>
            <a:r>
              <a:rPr lang="en-CA" dirty="0" smtClean="0"/>
              <a:t>Hypokalemia secondary to infusion of 50 ml/kg of physiologic saline reported in a cat</a:t>
            </a:r>
          </a:p>
          <a:p>
            <a:pPr marL="301943" lvl="1" indent="0">
              <a:buNone/>
            </a:pPr>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Thoracic lavage</a:t>
            </a:r>
            <a:endParaRPr lang="en-CA" dirty="0"/>
          </a:p>
        </p:txBody>
      </p:sp>
      <p:pic>
        <p:nvPicPr>
          <p:cNvPr id="4" name="Image 3"/>
          <p:cNvPicPr>
            <a:picLocks noChangeAspect="1"/>
          </p:cNvPicPr>
          <p:nvPr/>
        </p:nvPicPr>
        <p:blipFill>
          <a:blip r:embed="rId3"/>
          <a:stretch>
            <a:fillRect/>
          </a:stretch>
        </p:blipFill>
        <p:spPr>
          <a:xfrm>
            <a:off x="0" y="2995752"/>
            <a:ext cx="9144000" cy="921774"/>
          </a:xfrm>
          <a:prstGeom prst="rect">
            <a:avLst/>
          </a:prstGeom>
        </p:spPr>
      </p:pic>
      <p:pic>
        <p:nvPicPr>
          <p:cNvPr id="5" name="Image 4"/>
          <p:cNvPicPr>
            <a:picLocks noChangeAspect="1"/>
          </p:cNvPicPr>
          <p:nvPr/>
        </p:nvPicPr>
        <p:blipFill>
          <a:blip r:embed="rId4"/>
          <a:stretch>
            <a:fillRect/>
          </a:stretch>
        </p:blipFill>
        <p:spPr>
          <a:xfrm>
            <a:off x="872067" y="5618163"/>
            <a:ext cx="6261100" cy="901700"/>
          </a:xfrm>
          <a:prstGeom prst="rect">
            <a:avLst/>
          </a:prstGeom>
        </p:spPr>
      </p:pic>
    </p:spTree>
    <p:extLst>
      <p:ext uri="{BB962C8B-B14F-4D97-AF65-F5344CB8AC3E}">
        <p14:creationId xmlns:p14="http://schemas.microsoft.com/office/powerpoint/2010/main" val="1366345198"/>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1976967"/>
            <a:ext cx="7408333" cy="3450696"/>
          </a:xfrm>
        </p:spPr>
        <p:txBody>
          <a:bodyPr>
            <a:normAutofit lnSpcReduction="10000"/>
          </a:bodyPr>
          <a:lstStyle/>
          <a:p>
            <a:r>
              <a:rPr lang="en-CA" dirty="0" smtClean="0"/>
              <a:t>Inflammation </a:t>
            </a:r>
            <a:r>
              <a:rPr lang="en-CA" dirty="0" smtClean="0">
                <a:sym typeface="Wingdings"/>
              </a:rPr>
              <a:t> fibrin deposition, adhesions, </a:t>
            </a:r>
            <a:r>
              <a:rPr lang="en-CA" dirty="0" err="1" smtClean="0">
                <a:sym typeface="Wingdings"/>
              </a:rPr>
              <a:t>loculations</a:t>
            </a:r>
            <a:r>
              <a:rPr lang="en-CA" dirty="0" smtClean="0">
                <a:sym typeface="Wingdings"/>
              </a:rPr>
              <a:t> of pleural fluid  difficult to drain</a:t>
            </a:r>
          </a:p>
          <a:p>
            <a:r>
              <a:rPr lang="en-CA" dirty="0" smtClean="0"/>
              <a:t>MIST1: no improvement in mortality, the rate of surgery, or the length of hospitalization -streptokinase</a:t>
            </a:r>
          </a:p>
          <a:p>
            <a:r>
              <a:rPr lang="en-CA" dirty="0" smtClean="0"/>
              <a:t>In children: recommended in the treatment of complicated </a:t>
            </a:r>
            <a:r>
              <a:rPr lang="en-CA" dirty="0" err="1" smtClean="0"/>
              <a:t>parapneumonic</a:t>
            </a:r>
            <a:r>
              <a:rPr lang="en-CA" dirty="0" smtClean="0"/>
              <a:t> effusion/empyema:  one small multicentre randomised placebo controlled trial – </a:t>
            </a:r>
            <a:r>
              <a:rPr lang="en-CA" dirty="0" err="1" smtClean="0"/>
              <a:t>urokinase</a:t>
            </a:r>
            <a:r>
              <a:rPr lang="en-CA" dirty="0" smtClean="0"/>
              <a:t> - and several case series</a:t>
            </a:r>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err="1" smtClean="0"/>
              <a:t>Intrapleural</a:t>
            </a:r>
            <a:r>
              <a:rPr lang="en-CA" dirty="0" smtClean="0"/>
              <a:t> </a:t>
            </a:r>
            <a:r>
              <a:rPr lang="en-CA" dirty="0" err="1" smtClean="0"/>
              <a:t>fibrinolytics</a:t>
            </a:r>
            <a:endParaRPr lang="en-CA" dirty="0"/>
          </a:p>
        </p:txBody>
      </p:sp>
      <p:pic>
        <p:nvPicPr>
          <p:cNvPr id="4" name="Image 3"/>
          <p:cNvPicPr>
            <a:picLocks noChangeAspect="1"/>
          </p:cNvPicPr>
          <p:nvPr/>
        </p:nvPicPr>
        <p:blipFill>
          <a:blip r:embed="rId3"/>
          <a:stretch>
            <a:fillRect/>
          </a:stretch>
        </p:blipFill>
        <p:spPr>
          <a:xfrm>
            <a:off x="0" y="5427663"/>
            <a:ext cx="9144000" cy="727610"/>
          </a:xfrm>
          <a:prstGeom prst="rect">
            <a:avLst/>
          </a:prstGeom>
        </p:spPr>
      </p:pic>
    </p:spTree>
    <p:extLst>
      <p:ext uri="{BB962C8B-B14F-4D97-AF65-F5344CB8AC3E}">
        <p14:creationId xmlns:p14="http://schemas.microsoft.com/office/powerpoint/2010/main" val="3957669288"/>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008716"/>
            <a:ext cx="7408333" cy="4468283"/>
          </a:xfrm>
        </p:spPr>
        <p:txBody>
          <a:bodyPr>
            <a:normAutofit/>
          </a:bodyPr>
          <a:lstStyle/>
          <a:p>
            <a:r>
              <a:rPr lang="en-CA" dirty="0" smtClean="0"/>
              <a:t>Side effects: hypersensitivity reaction, fever, bleeding, discomfort</a:t>
            </a:r>
          </a:p>
          <a:p>
            <a:r>
              <a:rPr lang="en-CA" dirty="0" smtClean="0"/>
              <a:t>Other </a:t>
            </a:r>
            <a:r>
              <a:rPr lang="en-CA" dirty="0" err="1" smtClean="0"/>
              <a:t>intrapleural</a:t>
            </a:r>
            <a:r>
              <a:rPr lang="en-CA" dirty="0" smtClean="0"/>
              <a:t> agents: </a:t>
            </a:r>
            <a:r>
              <a:rPr lang="en-CA" dirty="0" err="1" smtClean="0"/>
              <a:t>tPA</a:t>
            </a:r>
            <a:r>
              <a:rPr lang="en-CA" dirty="0" smtClean="0"/>
              <a:t>, </a:t>
            </a:r>
            <a:r>
              <a:rPr lang="en-CA" dirty="0" err="1" smtClean="0"/>
              <a:t>DNAse</a:t>
            </a:r>
            <a:endParaRPr lang="en-CA" dirty="0" smtClean="0"/>
          </a:p>
          <a:p>
            <a:pPr lvl="1"/>
            <a:r>
              <a:rPr lang="en-CA" dirty="0" smtClean="0"/>
              <a:t>In combination with </a:t>
            </a:r>
            <a:r>
              <a:rPr lang="en-CA" dirty="0" err="1" smtClean="0"/>
              <a:t>fibrinolytics</a:t>
            </a:r>
            <a:endParaRPr lang="en-CA" dirty="0" smtClean="0"/>
          </a:p>
          <a:p>
            <a:pPr lvl="1"/>
            <a:r>
              <a:rPr lang="en-CA" dirty="0" smtClean="0"/>
              <a:t>Improve drainage, reduce the need for surgery and length of hospitalization</a:t>
            </a:r>
          </a:p>
          <a:p>
            <a:pPr lvl="1"/>
            <a:r>
              <a:rPr lang="en-CA" dirty="0" err="1" smtClean="0"/>
              <a:t>tPA</a:t>
            </a:r>
            <a:r>
              <a:rPr lang="en-CA" dirty="0" smtClean="0"/>
              <a:t> or </a:t>
            </a:r>
            <a:r>
              <a:rPr lang="en-CA" dirty="0" err="1" smtClean="0"/>
              <a:t>DNAse</a:t>
            </a:r>
            <a:r>
              <a:rPr lang="en-CA" dirty="0" smtClean="0"/>
              <a:t> alone: ineffective</a:t>
            </a:r>
          </a:p>
          <a:p>
            <a:pPr lvl="2"/>
            <a:r>
              <a:rPr lang="en-CA" dirty="0" err="1" smtClean="0"/>
              <a:t>DNAse</a:t>
            </a:r>
            <a:r>
              <a:rPr lang="en-CA" dirty="0" smtClean="0"/>
              <a:t>: decreases viscosity and biofilm formation </a:t>
            </a:r>
            <a:r>
              <a:rPr lang="en-CA" dirty="0" smtClean="0">
                <a:sym typeface="Wingdings"/>
              </a:rPr>
              <a:t> necessary for </a:t>
            </a:r>
            <a:r>
              <a:rPr lang="en-CA" dirty="0" err="1" smtClean="0">
                <a:sym typeface="Wingdings"/>
              </a:rPr>
              <a:t>fibrinolytics</a:t>
            </a:r>
            <a:r>
              <a:rPr lang="en-CA" dirty="0" smtClean="0">
                <a:sym typeface="Wingdings"/>
              </a:rPr>
              <a:t> to clear pleural fluid</a:t>
            </a:r>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err="1" smtClean="0"/>
              <a:t>Intrapleural</a:t>
            </a:r>
            <a:r>
              <a:rPr lang="en-CA" dirty="0" smtClean="0"/>
              <a:t> </a:t>
            </a:r>
            <a:r>
              <a:rPr lang="en-CA" dirty="0" err="1" smtClean="0"/>
              <a:t>fibrinolytics</a:t>
            </a:r>
            <a:endParaRPr lang="en-CA" dirty="0"/>
          </a:p>
        </p:txBody>
      </p:sp>
      <p:pic>
        <p:nvPicPr>
          <p:cNvPr id="4" name="Image 3"/>
          <p:cNvPicPr>
            <a:picLocks noChangeAspect="1"/>
          </p:cNvPicPr>
          <p:nvPr/>
        </p:nvPicPr>
        <p:blipFill>
          <a:blip r:embed="rId3"/>
          <a:stretch>
            <a:fillRect/>
          </a:stretch>
        </p:blipFill>
        <p:spPr>
          <a:xfrm>
            <a:off x="0" y="5522289"/>
            <a:ext cx="9144000" cy="954710"/>
          </a:xfrm>
          <a:prstGeom prst="rect">
            <a:avLst/>
          </a:prstGeom>
        </p:spPr>
      </p:pic>
    </p:spTree>
    <p:extLst>
      <p:ext uri="{BB962C8B-B14F-4D97-AF65-F5344CB8AC3E}">
        <p14:creationId xmlns:p14="http://schemas.microsoft.com/office/powerpoint/2010/main" val="2221781057"/>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1913467"/>
            <a:ext cx="7408333" cy="3450696"/>
          </a:xfrm>
        </p:spPr>
        <p:txBody>
          <a:bodyPr/>
          <a:lstStyle/>
          <a:p>
            <a:r>
              <a:rPr lang="en-CA" dirty="0" smtClean="0"/>
              <a:t>In cats and dogs</a:t>
            </a:r>
          </a:p>
          <a:p>
            <a:pPr lvl="1"/>
            <a:r>
              <a:rPr lang="en-CA" dirty="0" smtClean="0"/>
              <a:t>Use of </a:t>
            </a:r>
            <a:r>
              <a:rPr lang="en-CA" dirty="0" err="1" smtClean="0"/>
              <a:t>fibrinolytics</a:t>
            </a:r>
            <a:r>
              <a:rPr lang="en-CA" dirty="0" smtClean="0"/>
              <a:t> has been described, but no study to evaluate their efficacy, insufficient data to support their routine use</a:t>
            </a:r>
          </a:p>
          <a:p>
            <a:pPr lvl="1"/>
            <a:endParaRPr lang="en-CA" dirty="0"/>
          </a:p>
          <a:p>
            <a:pPr lvl="1"/>
            <a:endParaRPr lang="en-CA" dirty="0" smtClean="0"/>
          </a:p>
          <a:p>
            <a:pPr lvl="1"/>
            <a:r>
              <a:rPr lang="en-CA" dirty="0" smtClean="0"/>
              <a:t>Other agent: heparin</a:t>
            </a:r>
          </a:p>
          <a:p>
            <a:pPr lvl="2"/>
            <a:r>
              <a:rPr lang="en-CA" dirty="0" smtClean="0"/>
              <a:t>10 U/ml of heparin added to lavage fluid improved short-term but not long-term survival in dogs</a:t>
            </a:r>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err="1" smtClean="0"/>
              <a:t>Intrapleural</a:t>
            </a:r>
            <a:r>
              <a:rPr lang="en-CA" dirty="0" smtClean="0"/>
              <a:t> </a:t>
            </a:r>
            <a:r>
              <a:rPr lang="en-CA" dirty="0" err="1" smtClean="0"/>
              <a:t>fibrinolytics</a:t>
            </a:r>
            <a:endParaRPr lang="en-CA" dirty="0"/>
          </a:p>
        </p:txBody>
      </p:sp>
      <p:pic>
        <p:nvPicPr>
          <p:cNvPr id="4" name="Image 3"/>
          <p:cNvPicPr>
            <a:picLocks noChangeAspect="1"/>
          </p:cNvPicPr>
          <p:nvPr/>
        </p:nvPicPr>
        <p:blipFill>
          <a:blip r:embed="rId3"/>
          <a:stretch>
            <a:fillRect/>
          </a:stretch>
        </p:blipFill>
        <p:spPr>
          <a:xfrm>
            <a:off x="0" y="3504179"/>
            <a:ext cx="9144000" cy="764812"/>
          </a:xfrm>
          <a:prstGeom prst="rect">
            <a:avLst/>
          </a:prstGeom>
        </p:spPr>
      </p:pic>
      <p:pic>
        <p:nvPicPr>
          <p:cNvPr id="5" name="Image 4"/>
          <p:cNvPicPr>
            <a:picLocks noChangeAspect="1"/>
          </p:cNvPicPr>
          <p:nvPr/>
        </p:nvPicPr>
        <p:blipFill>
          <a:blip r:embed="rId4"/>
          <a:stretch>
            <a:fillRect/>
          </a:stretch>
        </p:blipFill>
        <p:spPr>
          <a:xfrm>
            <a:off x="872067" y="5364163"/>
            <a:ext cx="7404100" cy="876300"/>
          </a:xfrm>
          <a:prstGeom prst="rect">
            <a:avLst/>
          </a:prstGeom>
        </p:spPr>
      </p:pic>
    </p:spTree>
    <p:extLst>
      <p:ext uri="{BB962C8B-B14F-4D97-AF65-F5344CB8AC3E}">
        <p14:creationId xmlns:p14="http://schemas.microsoft.com/office/powerpoint/2010/main" val="629182690"/>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075773"/>
            <a:ext cx="7408333" cy="3450696"/>
          </a:xfrm>
        </p:spPr>
        <p:txBody>
          <a:bodyPr>
            <a:normAutofit lnSpcReduction="10000"/>
          </a:bodyPr>
          <a:lstStyle/>
          <a:p>
            <a:r>
              <a:rPr lang="en-CA" dirty="0" smtClean="0"/>
              <a:t>No large clinical trials comparing surgical </a:t>
            </a:r>
            <a:r>
              <a:rPr lang="en-CA" dirty="0" err="1" smtClean="0"/>
              <a:t>vs</a:t>
            </a:r>
            <a:r>
              <a:rPr lang="en-CA" dirty="0" smtClean="0"/>
              <a:t> medical therapy (human and veterinary medicine)</a:t>
            </a:r>
          </a:p>
          <a:p>
            <a:r>
              <a:rPr lang="en-CA" dirty="0" smtClean="0"/>
              <a:t>No objective evidence based criteria to define the point at which surgery is required</a:t>
            </a:r>
          </a:p>
          <a:p>
            <a:r>
              <a:rPr lang="en-CA" dirty="0" smtClean="0"/>
              <a:t>Initial treatment or only for cases that fail to medical management?</a:t>
            </a:r>
          </a:p>
          <a:p>
            <a:r>
              <a:rPr lang="en-CA" dirty="0" smtClean="0"/>
              <a:t>Surgery associated with better long-term outcome</a:t>
            </a:r>
          </a:p>
          <a:p>
            <a:pPr lvl="1"/>
            <a:r>
              <a:rPr lang="en-CA" dirty="0" smtClean="0"/>
              <a:t>78% </a:t>
            </a:r>
            <a:r>
              <a:rPr lang="en-CA" dirty="0" err="1" smtClean="0"/>
              <a:t>vs</a:t>
            </a:r>
            <a:r>
              <a:rPr lang="en-CA" dirty="0" smtClean="0"/>
              <a:t> 25% of dogs disease free after 1 year</a:t>
            </a:r>
          </a:p>
          <a:p>
            <a:pPr lvl="1"/>
            <a:r>
              <a:rPr lang="en-CA" dirty="0" smtClean="0"/>
              <a:t>Medical therapy: 5.4 times more likely to fail</a:t>
            </a:r>
          </a:p>
          <a:p>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Surgical management</a:t>
            </a:r>
            <a:endParaRPr lang="en-CA" dirty="0"/>
          </a:p>
        </p:txBody>
      </p:sp>
      <p:pic>
        <p:nvPicPr>
          <p:cNvPr id="4" name="Image 3"/>
          <p:cNvPicPr>
            <a:picLocks noChangeAspect="1"/>
          </p:cNvPicPr>
          <p:nvPr/>
        </p:nvPicPr>
        <p:blipFill>
          <a:blip r:embed="rId3"/>
          <a:stretch>
            <a:fillRect/>
          </a:stretch>
        </p:blipFill>
        <p:spPr>
          <a:xfrm>
            <a:off x="825500" y="5526469"/>
            <a:ext cx="7454900" cy="901700"/>
          </a:xfrm>
          <a:prstGeom prst="rect">
            <a:avLst/>
          </a:prstGeom>
        </p:spPr>
      </p:pic>
    </p:spTree>
    <p:extLst>
      <p:ext uri="{BB962C8B-B14F-4D97-AF65-F5344CB8AC3E}">
        <p14:creationId xmlns:p14="http://schemas.microsoft.com/office/powerpoint/2010/main" val="4113963159"/>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67834" y="1952660"/>
            <a:ext cx="7408333" cy="3450696"/>
          </a:xfrm>
        </p:spPr>
        <p:txBody>
          <a:bodyPr>
            <a:normAutofit fontScale="92500"/>
          </a:bodyPr>
          <a:lstStyle/>
          <a:p>
            <a:r>
              <a:rPr lang="en-CA" dirty="0" smtClean="0"/>
              <a:t>Surgery associated with better short-term but not long-term outcome</a:t>
            </a:r>
          </a:p>
          <a:p>
            <a:endParaRPr lang="en-CA" dirty="0"/>
          </a:p>
          <a:p>
            <a:endParaRPr lang="en-CA" dirty="0" smtClean="0"/>
          </a:p>
          <a:p>
            <a:r>
              <a:rPr lang="en-CA" dirty="0" smtClean="0"/>
              <a:t>Surgery associated with higher survival rate (100% </a:t>
            </a:r>
            <a:r>
              <a:rPr lang="en-CA" dirty="0" err="1" smtClean="0"/>
              <a:t>vs</a:t>
            </a:r>
            <a:r>
              <a:rPr lang="en-CA" dirty="0" smtClean="0"/>
              <a:t> 62.9%)</a:t>
            </a:r>
          </a:p>
          <a:p>
            <a:pPr lvl="1"/>
            <a:r>
              <a:rPr lang="en-CA" dirty="0" smtClean="0"/>
              <a:t>5 cats failed to respond to medical therapy; surgery was curative</a:t>
            </a:r>
          </a:p>
          <a:p>
            <a:pPr lvl="1"/>
            <a:r>
              <a:rPr lang="en-CA" dirty="0" smtClean="0"/>
              <a:t>Length of hospitalization was longer</a:t>
            </a:r>
          </a:p>
          <a:p>
            <a:pPr lvl="1"/>
            <a:r>
              <a:rPr lang="en-CA" dirty="0" smtClean="0"/>
              <a:t>Long-term outcome?</a:t>
            </a:r>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Surgical management</a:t>
            </a:r>
            <a:endParaRPr lang="en-CA" dirty="0"/>
          </a:p>
        </p:txBody>
      </p:sp>
      <p:pic>
        <p:nvPicPr>
          <p:cNvPr id="4" name="Image 3"/>
          <p:cNvPicPr>
            <a:picLocks noChangeAspect="1"/>
          </p:cNvPicPr>
          <p:nvPr/>
        </p:nvPicPr>
        <p:blipFill>
          <a:blip r:embed="rId3"/>
          <a:stretch>
            <a:fillRect/>
          </a:stretch>
        </p:blipFill>
        <p:spPr>
          <a:xfrm>
            <a:off x="867834" y="2760663"/>
            <a:ext cx="7404100" cy="876300"/>
          </a:xfrm>
          <a:prstGeom prst="rect">
            <a:avLst/>
          </a:prstGeom>
        </p:spPr>
      </p:pic>
      <p:pic>
        <p:nvPicPr>
          <p:cNvPr id="5" name="Image 4"/>
          <p:cNvPicPr>
            <a:picLocks noChangeAspect="1"/>
          </p:cNvPicPr>
          <p:nvPr/>
        </p:nvPicPr>
        <p:blipFill>
          <a:blip r:embed="rId4"/>
          <a:stretch>
            <a:fillRect/>
          </a:stretch>
        </p:blipFill>
        <p:spPr>
          <a:xfrm>
            <a:off x="0" y="5403356"/>
            <a:ext cx="9144000" cy="921774"/>
          </a:xfrm>
          <a:prstGeom prst="rect">
            <a:avLst/>
          </a:prstGeom>
        </p:spPr>
      </p:pic>
    </p:spTree>
    <p:extLst>
      <p:ext uri="{BB962C8B-B14F-4D97-AF65-F5344CB8AC3E}">
        <p14:creationId xmlns:p14="http://schemas.microsoft.com/office/powerpoint/2010/main" val="757182582"/>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8" y="1745269"/>
            <a:ext cx="7814732" cy="4804301"/>
          </a:xfrm>
        </p:spPr>
        <p:txBody>
          <a:bodyPr>
            <a:normAutofit fontScale="92500"/>
          </a:bodyPr>
          <a:lstStyle/>
          <a:p>
            <a:r>
              <a:rPr lang="en-CA" dirty="0" smtClean="0"/>
              <a:t>BTS guidelines</a:t>
            </a:r>
          </a:p>
          <a:p>
            <a:pPr lvl="1"/>
            <a:r>
              <a:rPr lang="en-CA" dirty="0" smtClean="0"/>
              <a:t>Adults and children: surgery with persistently septic after 5-7 days of medical therapy (with antibiotics and chest tube drainage)</a:t>
            </a:r>
          </a:p>
          <a:p>
            <a:r>
              <a:rPr lang="en-CA" dirty="0" smtClean="0"/>
              <a:t>Subjective criteria for failure of medical therapy in animals</a:t>
            </a:r>
          </a:p>
          <a:p>
            <a:pPr lvl="1"/>
            <a:r>
              <a:rPr lang="en-CA" dirty="0" smtClean="0"/>
              <a:t>Persistence of effusion</a:t>
            </a:r>
          </a:p>
          <a:p>
            <a:pPr lvl="1"/>
            <a:r>
              <a:rPr lang="en-CA" dirty="0" smtClean="0"/>
              <a:t>Persistence of infection </a:t>
            </a:r>
          </a:p>
          <a:p>
            <a:pPr lvl="2"/>
            <a:r>
              <a:rPr lang="en-CA" dirty="0" smtClean="0"/>
              <a:t>Despite appropriate ATM therapy</a:t>
            </a:r>
          </a:p>
          <a:p>
            <a:pPr lvl="2"/>
            <a:r>
              <a:rPr lang="en-CA" dirty="0" smtClean="0"/>
              <a:t>Despite chest tube drainage</a:t>
            </a:r>
          </a:p>
          <a:p>
            <a:pPr lvl="1"/>
            <a:r>
              <a:rPr lang="en-CA" dirty="0" smtClean="0"/>
              <a:t>Absence of clinical improvement after 3-7 days</a:t>
            </a:r>
          </a:p>
          <a:p>
            <a:r>
              <a:rPr lang="en-CA" dirty="0" err="1" smtClean="0"/>
              <a:t>Loculations</a:t>
            </a:r>
            <a:r>
              <a:rPr lang="en-CA" dirty="0"/>
              <a:t> </a:t>
            </a:r>
            <a:r>
              <a:rPr lang="en-CA" dirty="0" smtClean="0"/>
              <a:t>and/or purulent fluid: more likely to require surgery</a:t>
            </a:r>
          </a:p>
          <a:p>
            <a:pPr lvl="1"/>
            <a:r>
              <a:rPr lang="en-CA" dirty="0" smtClean="0"/>
              <a:t>May recovered without surgery</a:t>
            </a:r>
          </a:p>
          <a:p>
            <a:pPr lvl="1"/>
            <a:endParaRPr lang="en-CA" dirty="0" smtClean="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Surgical management</a:t>
            </a:r>
            <a:endParaRPr lang="en-CA" dirty="0"/>
          </a:p>
        </p:txBody>
      </p:sp>
    </p:spTree>
    <p:extLst>
      <p:ext uri="{BB962C8B-B14F-4D97-AF65-F5344CB8AC3E}">
        <p14:creationId xmlns:p14="http://schemas.microsoft.com/office/powerpoint/2010/main" val="874998326"/>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367037"/>
            <a:ext cx="7814733" cy="4001105"/>
          </a:xfrm>
        </p:spPr>
        <p:txBody>
          <a:bodyPr>
            <a:normAutofit fontScale="77500" lnSpcReduction="20000"/>
          </a:bodyPr>
          <a:lstStyle/>
          <a:p>
            <a:r>
              <a:rPr lang="en-CA" dirty="0"/>
              <a:t>Early surgical intervention (cats/dogs)</a:t>
            </a:r>
          </a:p>
          <a:p>
            <a:pPr lvl="1"/>
            <a:r>
              <a:rPr lang="en-CA" dirty="0"/>
              <a:t>Evidence of pulmonary or </a:t>
            </a:r>
            <a:r>
              <a:rPr lang="en-CA" dirty="0" err="1"/>
              <a:t>mediastinal</a:t>
            </a:r>
            <a:r>
              <a:rPr lang="en-CA" dirty="0"/>
              <a:t> lesions</a:t>
            </a:r>
          </a:p>
          <a:p>
            <a:pPr lvl="1"/>
            <a:r>
              <a:rPr lang="en-CA" dirty="0"/>
              <a:t>Evidence of foreign material</a:t>
            </a:r>
          </a:p>
          <a:p>
            <a:pPr lvl="1"/>
            <a:r>
              <a:rPr lang="en-CA" dirty="0"/>
              <a:t>Isolation of </a:t>
            </a:r>
            <a:r>
              <a:rPr lang="en-CA" i="1" dirty="0" err="1"/>
              <a:t>Actinomyces</a:t>
            </a:r>
            <a:r>
              <a:rPr lang="en-CA" dirty="0"/>
              <a:t> </a:t>
            </a:r>
            <a:r>
              <a:rPr lang="en-CA" dirty="0" err="1"/>
              <a:t>spp</a:t>
            </a:r>
            <a:endParaRPr lang="en-CA" dirty="0"/>
          </a:p>
          <a:p>
            <a:pPr lvl="2"/>
            <a:r>
              <a:rPr lang="en-CA" dirty="0"/>
              <a:t>Frequently associated with grass awns migration?</a:t>
            </a:r>
          </a:p>
          <a:p>
            <a:pPr lvl="2"/>
            <a:r>
              <a:rPr lang="en-CA" dirty="0"/>
              <a:t>Can also resolve without surgery…</a:t>
            </a:r>
          </a:p>
          <a:p>
            <a:r>
              <a:rPr lang="en-CA" dirty="0"/>
              <a:t>Surgical options</a:t>
            </a:r>
          </a:p>
          <a:p>
            <a:pPr lvl="1"/>
            <a:r>
              <a:rPr lang="en-CA" dirty="0"/>
              <a:t>Video-assisted </a:t>
            </a:r>
            <a:r>
              <a:rPr lang="en-CA" dirty="0" err="1"/>
              <a:t>thoracoscopic</a:t>
            </a:r>
            <a:r>
              <a:rPr lang="en-CA" dirty="0"/>
              <a:t> surgery and thoracotomy</a:t>
            </a:r>
          </a:p>
          <a:p>
            <a:pPr lvl="1"/>
            <a:r>
              <a:rPr lang="en-CA" dirty="0"/>
              <a:t>Age, </a:t>
            </a:r>
            <a:r>
              <a:rPr lang="en-CA" dirty="0" err="1"/>
              <a:t>comobordities</a:t>
            </a:r>
            <a:r>
              <a:rPr lang="en-CA" dirty="0"/>
              <a:t>, surgeon’s preference, availability of equipment</a:t>
            </a:r>
          </a:p>
          <a:p>
            <a:r>
              <a:rPr lang="en-CA" dirty="0"/>
              <a:t>Goals of surgery</a:t>
            </a:r>
          </a:p>
          <a:p>
            <a:pPr lvl="1"/>
            <a:r>
              <a:rPr lang="en-CA" dirty="0"/>
              <a:t>Identification and removal of any inciting cause </a:t>
            </a:r>
          </a:p>
          <a:p>
            <a:pPr lvl="1"/>
            <a:r>
              <a:rPr lang="en-CA" dirty="0"/>
              <a:t>Removal of grossly abnormal or necrotic tissue</a:t>
            </a:r>
          </a:p>
          <a:p>
            <a:pPr lvl="1"/>
            <a:r>
              <a:rPr lang="en-CA" dirty="0"/>
              <a:t>Breakdown of fibrous </a:t>
            </a:r>
            <a:r>
              <a:rPr lang="en-CA" dirty="0" err="1"/>
              <a:t>ahesions</a:t>
            </a:r>
            <a:endParaRPr lang="en-CA" dirty="0"/>
          </a:p>
          <a:p>
            <a:pPr lvl="1"/>
            <a:r>
              <a:rPr lang="en-CA" dirty="0"/>
              <a:t>Lavage of the pleural cavity/decrease bacterial load</a:t>
            </a:r>
          </a:p>
          <a:p>
            <a:pPr lvl="1"/>
            <a:r>
              <a:rPr lang="en-CA" dirty="0"/>
              <a:t>Placement of bilateral thoracotomy </a:t>
            </a:r>
            <a:r>
              <a:rPr lang="en-CA" dirty="0" smtClean="0"/>
              <a:t>tubes</a:t>
            </a:r>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Surgical management</a:t>
            </a:r>
            <a:endParaRPr lang="en-CA" dirty="0"/>
          </a:p>
        </p:txBody>
      </p:sp>
    </p:spTree>
    <p:extLst>
      <p:ext uri="{BB962C8B-B14F-4D97-AF65-F5344CB8AC3E}">
        <p14:creationId xmlns:p14="http://schemas.microsoft.com/office/powerpoint/2010/main" val="135044279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294467"/>
            <a:ext cx="7408333" cy="3450696"/>
          </a:xfrm>
        </p:spPr>
        <p:txBody>
          <a:bodyPr>
            <a:normAutofit fontScale="92500"/>
          </a:bodyPr>
          <a:lstStyle/>
          <a:p>
            <a:r>
              <a:rPr lang="fr-CA" dirty="0" err="1" smtClean="0"/>
              <a:t>Pyothorax</a:t>
            </a:r>
            <a:r>
              <a:rPr lang="fr-CA" dirty="0" smtClean="0"/>
              <a:t>  = </a:t>
            </a:r>
            <a:r>
              <a:rPr lang="fr-CA" dirty="0" err="1" smtClean="0"/>
              <a:t>thoracic</a:t>
            </a:r>
            <a:r>
              <a:rPr lang="fr-CA" dirty="0" smtClean="0"/>
              <a:t> </a:t>
            </a:r>
            <a:r>
              <a:rPr lang="fr-CA" dirty="0" err="1" smtClean="0"/>
              <a:t>empyema</a:t>
            </a:r>
            <a:endParaRPr lang="fr-CA" dirty="0" smtClean="0"/>
          </a:p>
          <a:p>
            <a:pPr lvl="1"/>
            <a:r>
              <a:rPr lang="fr-CA" dirty="0" smtClean="0"/>
              <a:t>Accumulation of </a:t>
            </a:r>
            <a:r>
              <a:rPr lang="fr-CA" dirty="0" err="1" smtClean="0"/>
              <a:t>septic</a:t>
            </a:r>
            <a:r>
              <a:rPr lang="fr-CA" dirty="0" smtClean="0"/>
              <a:t> purulent </a:t>
            </a:r>
            <a:r>
              <a:rPr lang="fr-CA" dirty="0" err="1" smtClean="0"/>
              <a:t>fluid</a:t>
            </a:r>
            <a:r>
              <a:rPr lang="fr-CA" dirty="0" smtClean="0"/>
              <a:t> </a:t>
            </a:r>
            <a:r>
              <a:rPr lang="fr-CA" dirty="0" err="1" smtClean="0"/>
              <a:t>within</a:t>
            </a:r>
            <a:r>
              <a:rPr lang="fr-CA" dirty="0" smtClean="0"/>
              <a:t> the pleural </a:t>
            </a:r>
            <a:r>
              <a:rPr lang="fr-CA" dirty="0" err="1" smtClean="0"/>
              <a:t>space</a:t>
            </a:r>
            <a:endParaRPr lang="fr-CA" dirty="0" smtClean="0"/>
          </a:p>
          <a:p>
            <a:r>
              <a:rPr lang="fr-CA" dirty="0" err="1" smtClean="0"/>
              <a:t>Exudative</a:t>
            </a:r>
            <a:r>
              <a:rPr lang="fr-CA" dirty="0" smtClean="0"/>
              <a:t> effusions</a:t>
            </a:r>
          </a:p>
          <a:p>
            <a:pPr lvl="1"/>
            <a:r>
              <a:rPr lang="fr-CA" dirty="0" err="1" smtClean="0"/>
              <a:t>Inflammatory</a:t>
            </a:r>
            <a:r>
              <a:rPr lang="fr-CA" dirty="0" smtClean="0"/>
              <a:t> conditions </a:t>
            </a:r>
            <a:r>
              <a:rPr lang="fr-CA" dirty="0" smtClean="0">
                <a:sym typeface="Wingdings"/>
              </a:rPr>
              <a:t> release of cytokines and </a:t>
            </a:r>
            <a:r>
              <a:rPr lang="fr-CA" dirty="0" err="1" smtClean="0">
                <a:sym typeface="Wingdings"/>
              </a:rPr>
              <a:t>vasoactive</a:t>
            </a:r>
            <a:r>
              <a:rPr lang="fr-CA" dirty="0" smtClean="0">
                <a:sym typeface="Wingdings"/>
              </a:rPr>
              <a:t> </a:t>
            </a:r>
            <a:r>
              <a:rPr lang="fr-CA" dirty="0" err="1" smtClean="0">
                <a:sym typeface="Wingdings"/>
              </a:rPr>
              <a:t>mediators</a:t>
            </a:r>
            <a:r>
              <a:rPr lang="fr-CA" dirty="0" smtClean="0">
                <a:sym typeface="Wingdings"/>
              </a:rPr>
              <a:t>  </a:t>
            </a:r>
            <a:r>
              <a:rPr lang="fr-CA" dirty="0" err="1" smtClean="0">
                <a:sym typeface="Wingdings"/>
              </a:rPr>
              <a:t>capillary</a:t>
            </a:r>
            <a:r>
              <a:rPr lang="fr-CA" dirty="0" smtClean="0">
                <a:sym typeface="Wingdings"/>
              </a:rPr>
              <a:t> </a:t>
            </a:r>
            <a:r>
              <a:rPr lang="fr-CA" dirty="0" err="1" smtClean="0">
                <a:sym typeface="Wingdings"/>
              </a:rPr>
              <a:t>wall</a:t>
            </a:r>
            <a:r>
              <a:rPr lang="fr-CA" dirty="0" smtClean="0">
                <a:sym typeface="Wingdings"/>
              </a:rPr>
              <a:t> </a:t>
            </a:r>
            <a:r>
              <a:rPr lang="fr-CA" dirty="0" err="1" smtClean="0">
                <a:sym typeface="Wingdings"/>
              </a:rPr>
              <a:t>permeability</a:t>
            </a:r>
            <a:r>
              <a:rPr lang="fr-CA" dirty="0">
                <a:sym typeface="Wingdings"/>
              </a:rPr>
              <a:t> </a:t>
            </a:r>
            <a:r>
              <a:rPr lang="fr-CA" dirty="0" smtClean="0">
                <a:sym typeface="Wingdings"/>
              </a:rPr>
              <a:t>and/or </a:t>
            </a:r>
            <a:r>
              <a:rPr lang="fr-CA" dirty="0" err="1" smtClean="0">
                <a:sym typeface="Wingdings"/>
              </a:rPr>
              <a:t>lymphatic</a:t>
            </a:r>
            <a:r>
              <a:rPr lang="fr-CA" dirty="0" smtClean="0">
                <a:sym typeface="Wingdings"/>
              </a:rPr>
              <a:t> </a:t>
            </a:r>
            <a:r>
              <a:rPr lang="fr-CA" dirty="0" err="1" smtClean="0">
                <a:sym typeface="Wingdings"/>
              </a:rPr>
              <a:t>outflow</a:t>
            </a:r>
            <a:r>
              <a:rPr lang="fr-CA" dirty="0" smtClean="0">
                <a:sym typeface="Wingdings"/>
              </a:rPr>
              <a:t> </a:t>
            </a:r>
            <a:r>
              <a:rPr lang="fr-CA" dirty="0" err="1" smtClean="0">
                <a:sym typeface="Wingdings"/>
              </a:rPr>
              <a:t>impairment</a:t>
            </a:r>
            <a:endParaRPr lang="fr-CA" dirty="0" smtClean="0">
              <a:sym typeface="Wingdings"/>
            </a:endParaRPr>
          </a:p>
          <a:p>
            <a:pPr lvl="1"/>
            <a:r>
              <a:rPr lang="fr-CA" dirty="0" err="1" smtClean="0">
                <a:sym typeface="Wingdings"/>
              </a:rPr>
              <a:t>Protein-rich</a:t>
            </a:r>
            <a:r>
              <a:rPr lang="fr-CA" dirty="0" smtClean="0">
                <a:sym typeface="Wingdings"/>
              </a:rPr>
              <a:t> </a:t>
            </a:r>
            <a:r>
              <a:rPr lang="fr-CA" dirty="0" err="1" smtClean="0">
                <a:sym typeface="Wingdings"/>
              </a:rPr>
              <a:t>fluid</a:t>
            </a:r>
            <a:r>
              <a:rPr lang="fr-CA" dirty="0" smtClean="0">
                <a:sym typeface="Wingdings"/>
              </a:rPr>
              <a:t>, </a:t>
            </a:r>
            <a:r>
              <a:rPr lang="fr-CA" dirty="0" err="1" smtClean="0">
                <a:sym typeface="Wingdings"/>
              </a:rPr>
              <a:t>cells</a:t>
            </a:r>
            <a:r>
              <a:rPr lang="fr-CA" dirty="0" smtClean="0">
                <a:sym typeface="Wingdings"/>
              </a:rPr>
              <a:t> and </a:t>
            </a:r>
            <a:r>
              <a:rPr lang="fr-CA" dirty="0" err="1" smtClean="0">
                <a:sym typeface="Wingdings"/>
              </a:rPr>
              <a:t>macromolecules</a:t>
            </a:r>
            <a:endParaRPr lang="fr-CA" dirty="0" smtClean="0">
              <a:sym typeface="Wingdings"/>
            </a:endParaRPr>
          </a:p>
          <a:p>
            <a:pPr lvl="1"/>
            <a:r>
              <a:rPr lang="fr-CA" dirty="0" err="1" smtClean="0">
                <a:sym typeface="Wingdings"/>
              </a:rPr>
              <a:t>Bacteria</a:t>
            </a:r>
            <a:r>
              <a:rPr lang="fr-CA" dirty="0" smtClean="0">
                <a:sym typeface="Wingdings"/>
              </a:rPr>
              <a:t> </a:t>
            </a:r>
            <a:r>
              <a:rPr lang="fr-CA" dirty="0" err="1" smtClean="0">
                <a:sym typeface="Wingdings"/>
              </a:rPr>
              <a:t>may</a:t>
            </a:r>
            <a:r>
              <a:rPr lang="fr-CA" dirty="0" smtClean="0">
                <a:sym typeface="Wingdings"/>
              </a:rPr>
              <a:t> enter via damage to the </a:t>
            </a:r>
            <a:r>
              <a:rPr lang="fr-CA" dirty="0" err="1" smtClean="0">
                <a:sym typeface="Wingdings"/>
              </a:rPr>
              <a:t>thoracic</a:t>
            </a:r>
            <a:r>
              <a:rPr lang="fr-CA" dirty="0" smtClean="0">
                <a:sym typeface="Wingdings"/>
              </a:rPr>
              <a:t> </a:t>
            </a:r>
            <a:r>
              <a:rPr lang="fr-CA" dirty="0" err="1" smtClean="0">
                <a:sym typeface="Wingdings"/>
              </a:rPr>
              <a:t>wall</a:t>
            </a:r>
            <a:r>
              <a:rPr lang="fr-CA" dirty="0" smtClean="0">
                <a:sym typeface="Wingdings"/>
              </a:rPr>
              <a:t>, </a:t>
            </a:r>
            <a:r>
              <a:rPr lang="fr-CA" dirty="0" err="1" smtClean="0">
                <a:sym typeface="Wingdings"/>
              </a:rPr>
              <a:t>trachea</a:t>
            </a:r>
            <a:r>
              <a:rPr lang="fr-CA" dirty="0" smtClean="0">
                <a:sym typeface="Wingdings"/>
              </a:rPr>
              <a:t>, </a:t>
            </a:r>
            <a:r>
              <a:rPr lang="fr-CA" dirty="0" err="1" smtClean="0">
                <a:sym typeface="Wingdings"/>
              </a:rPr>
              <a:t>bronchi</a:t>
            </a:r>
            <a:r>
              <a:rPr lang="fr-CA" dirty="0" smtClean="0">
                <a:sym typeface="Wingdings"/>
              </a:rPr>
              <a:t>, </a:t>
            </a:r>
            <a:r>
              <a:rPr lang="fr-CA" dirty="0" err="1" smtClean="0">
                <a:sym typeface="Wingdings"/>
              </a:rPr>
              <a:t>lung</a:t>
            </a:r>
            <a:r>
              <a:rPr lang="fr-CA" dirty="0" smtClean="0">
                <a:sym typeface="Wingdings"/>
              </a:rPr>
              <a:t> </a:t>
            </a:r>
            <a:r>
              <a:rPr lang="fr-CA" dirty="0" err="1" smtClean="0">
                <a:sym typeface="Wingdings"/>
              </a:rPr>
              <a:t>parenchyma</a:t>
            </a:r>
            <a:r>
              <a:rPr lang="fr-CA" dirty="0" smtClean="0">
                <a:sym typeface="Wingdings"/>
              </a:rPr>
              <a:t>, </a:t>
            </a:r>
            <a:r>
              <a:rPr lang="fr-CA" dirty="0" err="1" smtClean="0">
                <a:sym typeface="Wingdings"/>
              </a:rPr>
              <a:t>esophagus</a:t>
            </a:r>
            <a:r>
              <a:rPr lang="fr-CA" dirty="0" smtClean="0">
                <a:sym typeface="Wingdings"/>
              </a:rPr>
              <a:t>.</a:t>
            </a:r>
            <a:endParaRPr lang="fr-CA" dirty="0" smtClean="0"/>
          </a:p>
          <a:p>
            <a:pPr lvl="1"/>
            <a:endParaRPr lang="fr-CA" dirty="0" smtClean="0"/>
          </a:p>
          <a:p>
            <a:pPr lvl="1"/>
            <a:endParaRPr lang="en-US" dirty="0"/>
          </a:p>
          <a:p>
            <a:endParaRPr lang="en-CA" dirty="0" smtClean="0"/>
          </a:p>
          <a:p>
            <a:pPr lvl="1"/>
            <a:endParaRPr lang="en-CA" dirty="0"/>
          </a:p>
          <a:p>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Pathophysiology</a:t>
            </a:r>
            <a:endParaRPr lang="en-CA" dirty="0"/>
          </a:p>
        </p:txBody>
      </p:sp>
    </p:spTree>
    <p:extLst>
      <p:ext uri="{BB962C8B-B14F-4D97-AF65-F5344CB8AC3E}">
        <p14:creationId xmlns:p14="http://schemas.microsoft.com/office/powerpoint/2010/main" val="1845132655"/>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1804610"/>
            <a:ext cx="7408333" cy="3982962"/>
          </a:xfrm>
        </p:spPr>
        <p:txBody>
          <a:bodyPr>
            <a:normAutofit fontScale="70000" lnSpcReduction="20000"/>
          </a:bodyPr>
          <a:lstStyle/>
          <a:p>
            <a:r>
              <a:rPr lang="en-CA" dirty="0" smtClean="0"/>
              <a:t>Median </a:t>
            </a:r>
            <a:r>
              <a:rPr lang="en-CA" dirty="0" err="1" smtClean="0"/>
              <a:t>sternotomy</a:t>
            </a:r>
            <a:endParaRPr lang="en-CA" dirty="0" smtClean="0"/>
          </a:p>
          <a:p>
            <a:pPr lvl="1"/>
            <a:r>
              <a:rPr lang="en-CA" dirty="0" smtClean="0"/>
              <a:t>85% of dogs treated for </a:t>
            </a:r>
            <a:r>
              <a:rPr lang="en-CA" dirty="0" err="1" smtClean="0"/>
              <a:t>pyothorax</a:t>
            </a:r>
            <a:endParaRPr lang="en-CA" dirty="0" smtClean="0"/>
          </a:p>
          <a:p>
            <a:r>
              <a:rPr lang="en-CA" dirty="0" smtClean="0"/>
              <a:t>Unilateral: intercostal lateral </a:t>
            </a:r>
            <a:r>
              <a:rPr lang="en-CA" dirty="0" err="1" smtClean="0"/>
              <a:t>thoracostomy</a:t>
            </a:r>
            <a:endParaRPr lang="en-CA" dirty="0" smtClean="0"/>
          </a:p>
          <a:p>
            <a:r>
              <a:rPr lang="en-CA" dirty="0" smtClean="0"/>
              <a:t>Wound complications more common with median </a:t>
            </a:r>
            <a:r>
              <a:rPr lang="en-CA" dirty="0" err="1" smtClean="0"/>
              <a:t>sternotomy</a:t>
            </a:r>
            <a:r>
              <a:rPr lang="en-CA" dirty="0" smtClean="0"/>
              <a:t> (71% </a:t>
            </a:r>
            <a:r>
              <a:rPr lang="en-CA" dirty="0" err="1" smtClean="0"/>
              <a:t>vs</a:t>
            </a:r>
            <a:r>
              <a:rPr lang="en-CA" dirty="0" smtClean="0"/>
              <a:t> 23%)</a:t>
            </a:r>
          </a:p>
          <a:p>
            <a:r>
              <a:rPr lang="en-CA" dirty="0" smtClean="0"/>
              <a:t>Surgical procedures</a:t>
            </a:r>
          </a:p>
          <a:p>
            <a:pPr lvl="1"/>
            <a:r>
              <a:rPr lang="en-CA" dirty="0" smtClean="0"/>
              <a:t>Subtotal </a:t>
            </a:r>
            <a:r>
              <a:rPr lang="en-CA" dirty="0" err="1" smtClean="0"/>
              <a:t>pericardectomy</a:t>
            </a:r>
            <a:endParaRPr lang="en-CA" dirty="0"/>
          </a:p>
          <a:p>
            <a:pPr lvl="1"/>
            <a:r>
              <a:rPr lang="en-CA" dirty="0" smtClean="0"/>
              <a:t> </a:t>
            </a:r>
            <a:r>
              <a:rPr lang="en-CA" dirty="0" err="1" smtClean="0"/>
              <a:t>Mediastinectomy</a:t>
            </a:r>
            <a:endParaRPr lang="en-CA" dirty="0"/>
          </a:p>
          <a:p>
            <a:pPr lvl="1"/>
            <a:r>
              <a:rPr lang="en-CA" dirty="0" smtClean="0"/>
              <a:t>Lung lobectomy</a:t>
            </a:r>
          </a:p>
          <a:p>
            <a:pPr lvl="1"/>
            <a:r>
              <a:rPr lang="en-CA" dirty="0" err="1" smtClean="0"/>
              <a:t>Pneumonectomy</a:t>
            </a:r>
            <a:endParaRPr lang="en-CA" dirty="0" smtClean="0"/>
          </a:p>
          <a:p>
            <a:pPr lvl="2"/>
            <a:r>
              <a:rPr lang="en-CA" dirty="0" smtClean="0"/>
              <a:t>Reported in cats with chronic pneumothorax – well tolerated</a:t>
            </a:r>
            <a:endParaRPr lang="en-CA" dirty="0"/>
          </a:p>
          <a:p>
            <a:pPr lvl="1"/>
            <a:r>
              <a:rPr lang="en-CA" dirty="0" smtClean="0"/>
              <a:t>Decortication: removal of the thick </a:t>
            </a:r>
            <a:r>
              <a:rPr lang="en-CA" dirty="0" err="1" smtClean="0"/>
              <a:t>fibrinous</a:t>
            </a:r>
            <a:r>
              <a:rPr lang="en-CA" dirty="0" smtClean="0"/>
              <a:t> peel on the pleural surfaces</a:t>
            </a:r>
          </a:p>
          <a:p>
            <a:pPr lvl="2"/>
            <a:r>
              <a:rPr lang="en-CA" dirty="0" smtClean="0"/>
              <a:t>Generally not recommended in small animals (complications and difficult procedure)</a:t>
            </a:r>
          </a:p>
          <a:p>
            <a:r>
              <a:rPr lang="en-CA" dirty="0" smtClean="0"/>
              <a:t>Histopathology, culture/sensitivity</a:t>
            </a:r>
          </a:p>
          <a:p>
            <a:r>
              <a:rPr lang="en-CA" dirty="0" smtClean="0"/>
              <a:t>Inspection of the thoracic cavity and excised tissues</a:t>
            </a:r>
          </a:p>
          <a:p>
            <a:r>
              <a:rPr lang="en-CA" dirty="0" smtClean="0"/>
              <a:t>Unilateral or bilateral tubes placement</a:t>
            </a:r>
          </a:p>
          <a:p>
            <a:r>
              <a:rPr lang="en-CA" dirty="0" smtClean="0"/>
              <a:t>Post-op: systemic antibiotic therapy, thoracic drainage, analgesia</a:t>
            </a:r>
          </a:p>
          <a:p>
            <a:pPr lvl="1"/>
            <a:endParaRPr lang="en-CA" dirty="0" smtClean="0"/>
          </a:p>
          <a:p>
            <a:endParaRPr lang="en-CA" dirty="0" smtClean="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Thoracotomy </a:t>
            </a:r>
            <a:endParaRPr lang="en-CA" dirty="0"/>
          </a:p>
        </p:txBody>
      </p:sp>
      <p:pic>
        <p:nvPicPr>
          <p:cNvPr id="4" name="Image 3"/>
          <p:cNvPicPr>
            <a:picLocks noChangeAspect="1"/>
          </p:cNvPicPr>
          <p:nvPr/>
        </p:nvPicPr>
        <p:blipFill>
          <a:blip r:embed="rId3"/>
          <a:stretch>
            <a:fillRect/>
          </a:stretch>
        </p:blipFill>
        <p:spPr>
          <a:xfrm>
            <a:off x="0" y="5970000"/>
            <a:ext cx="9144000" cy="888000"/>
          </a:xfrm>
          <a:prstGeom prst="rect">
            <a:avLst/>
          </a:prstGeom>
        </p:spPr>
      </p:pic>
    </p:spTree>
    <p:extLst>
      <p:ext uri="{BB962C8B-B14F-4D97-AF65-F5344CB8AC3E}">
        <p14:creationId xmlns:p14="http://schemas.microsoft.com/office/powerpoint/2010/main" val="553382085"/>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131180"/>
            <a:ext cx="7408333" cy="3620105"/>
          </a:xfrm>
        </p:spPr>
        <p:txBody>
          <a:bodyPr>
            <a:normAutofit fontScale="70000" lnSpcReduction="20000"/>
          </a:bodyPr>
          <a:lstStyle/>
          <a:p>
            <a:r>
              <a:rPr lang="en-CA" dirty="0" smtClean="0"/>
              <a:t>Video-assisted </a:t>
            </a:r>
            <a:r>
              <a:rPr lang="en-CA" dirty="0" err="1" smtClean="0"/>
              <a:t>thoracoscopic</a:t>
            </a:r>
            <a:r>
              <a:rPr lang="en-CA" dirty="0" smtClean="0"/>
              <a:t> surgery (VATS)</a:t>
            </a:r>
          </a:p>
          <a:p>
            <a:r>
              <a:rPr lang="en-CA" dirty="0" smtClean="0"/>
              <a:t>Little evidence to support its use over open thoracotomy</a:t>
            </a:r>
          </a:p>
          <a:p>
            <a:r>
              <a:rPr lang="en-CA" dirty="0" smtClean="0"/>
              <a:t>VATS in small animals:</a:t>
            </a:r>
          </a:p>
          <a:p>
            <a:pPr lvl="1"/>
            <a:r>
              <a:rPr lang="en-CA" dirty="0" err="1" smtClean="0"/>
              <a:t>Pericardectomy</a:t>
            </a:r>
            <a:r>
              <a:rPr lang="en-CA" dirty="0" smtClean="0"/>
              <a:t>, vascular-ring anomalies division, lung lobectomy, thoracic duct ligation, </a:t>
            </a:r>
            <a:r>
              <a:rPr lang="en-CA" dirty="0" err="1" smtClean="0"/>
              <a:t>mediastinal</a:t>
            </a:r>
            <a:r>
              <a:rPr lang="en-CA" dirty="0" smtClean="0"/>
              <a:t> mass resection, biopsy, foreign body removal</a:t>
            </a:r>
          </a:p>
          <a:p>
            <a:pPr lvl="1"/>
            <a:r>
              <a:rPr lang="en-CA" dirty="0" smtClean="0"/>
              <a:t>1 case report describes its use for the management of </a:t>
            </a:r>
            <a:r>
              <a:rPr lang="en-CA" dirty="0" err="1" smtClean="0"/>
              <a:t>pyothorax</a:t>
            </a:r>
            <a:r>
              <a:rPr lang="en-CA" dirty="0" smtClean="0"/>
              <a:t> in a dog</a:t>
            </a:r>
          </a:p>
          <a:p>
            <a:r>
              <a:rPr lang="en-CA" dirty="0" smtClean="0"/>
              <a:t>Advantages: </a:t>
            </a:r>
          </a:p>
          <a:p>
            <a:pPr lvl="1"/>
            <a:r>
              <a:rPr lang="en-CA" dirty="0" smtClean="0"/>
              <a:t>Shorter operation times</a:t>
            </a:r>
          </a:p>
          <a:p>
            <a:pPr lvl="1"/>
            <a:r>
              <a:rPr lang="en-CA" dirty="0" smtClean="0"/>
              <a:t>Decreased tissue trauma</a:t>
            </a:r>
          </a:p>
          <a:p>
            <a:pPr lvl="1"/>
            <a:r>
              <a:rPr lang="en-CA" dirty="0" smtClean="0"/>
              <a:t>Decreased post-op pain</a:t>
            </a:r>
          </a:p>
          <a:p>
            <a:pPr lvl="1"/>
            <a:r>
              <a:rPr lang="en-CA" dirty="0" smtClean="0"/>
              <a:t>Fewer wound complications</a:t>
            </a:r>
          </a:p>
          <a:p>
            <a:pPr lvl="1"/>
            <a:r>
              <a:rPr lang="en-CA" dirty="0" smtClean="0"/>
              <a:t>Reduced hospital stay</a:t>
            </a:r>
          </a:p>
          <a:p>
            <a:r>
              <a:rPr lang="en-CA" dirty="0" smtClean="0"/>
              <a:t>Disadvantages</a:t>
            </a:r>
          </a:p>
          <a:p>
            <a:pPr lvl="1"/>
            <a:r>
              <a:rPr lang="en-CA" dirty="0" smtClean="0"/>
              <a:t>Specific and expensive instrumentation/video equipment</a:t>
            </a:r>
          </a:p>
          <a:p>
            <a:pPr lvl="1"/>
            <a:r>
              <a:rPr lang="en-CA" dirty="0" smtClean="0"/>
              <a:t>Expertise</a:t>
            </a:r>
          </a:p>
          <a:p>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VATS</a:t>
            </a:r>
            <a:endParaRPr lang="en-CA" dirty="0"/>
          </a:p>
        </p:txBody>
      </p:sp>
      <p:pic>
        <p:nvPicPr>
          <p:cNvPr id="4" name="Image 3"/>
          <p:cNvPicPr>
            <a:picLocks noChangeAspect="1"/>
          </p:cNvPicPr>
          <p:nvPr/>
        </p:nvPicPr>
        <p:blipFill>
          <a:blip r:embed="rId3"/>
          <a:stretch>
            <a:fillRect/>
          </a:stretch>
        </p:blipFill>
        <p:spPr>
          <a:xfrm>
            <a:off x="0" y="5949737"/>
            <a:ext cx="9144000" cy="908263"/>
          </a:xfrm>
          <a:prstGeom prst="rect">
            <a:avLst/>
          </a:prstGeom>
        </p:spPr>
      </p:pic>
    </p:spTree>
    <p:extLst>
      <p:ext uri="{BB962C8B-B14F-4D97-AF65-F5344CB8AC3E}">
        <p14:creationId xmlns:p14="http://schemas.microsoft.com/office/powerpoint/2010/main" val="3830465944"/>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566609"/>
            <a:ext cx="7408333" cy="3837819"/>
          </a:xfrm>
        </p:spPr>
        <p:txBody>
          <a:bodyPr>
            <a:normAutofit fontScale="85000" lnSpcReduction="20000"/>
          </a:bodyPr>
          <a:lstStyle/>
          <a:p>
            <a:r>
              <a:rPr lang="en-CA" dirty="0" smtClean="0"/>
              <a:t>Human medicine: need for conversion to open thoracotomy: 5.6-61% of cases</a:t>
            </a:r>
          </a:p>
          <a:p>
            <a:pPr lvl="1"/>
            <a:r>
              <a:rPr lang="en-CA" dirty="0" smtClean="0"/>
              <a:t>Delayed referral and surgical intervention</a:t>
            </a:r>
          </a:p>
          <a:p>
            <a:pPr lvl="1"/>
            <a:r>
              <a:rPr lang="en-CA" dirty="0" smtClean="0"/>
              <a:t>Pleural thickening</a:t>
            </a:r>
          </a:p>
          <a:p>
            <a:pPr lvl="1"/>
            <a:r>
              <a:rPr lang="en-CA" dirty="0" smtClean="0"/>
              <a:t>Infection with gram-negative organisms</a:t>
            </a:r>
          </a:p>
          <a:p>
            <a:pPr lvl="1"/>
            <a:r>
              <a:rPr lang="en-CA" dirty="0" smtClean="0"/>
              <a:t>Fever </a:t>
            </a:r>
          </a:p>
          <a:p>
            <a:r>
              <a:rPr lang="en-CA" dirty="0" smtClean="0"/>
              <a:t>Complications (small animals)</a:t>
            </a:r>
          </a:p>
          <a:p>
            <a:pPr lvl="1"/>
            <a:r>
              <a:rPr lang="en-CA" dirty="0" err="1" smtClean="0"/>
              <a:t>Hemorrhage</a:t>
            </a:r>
            <a:endParaRPr lang="en-CA" dirty="0" smtClean="0"/>
          </a:p>
          <a:p>
            <a:pPr lvl="1"/>
            <a:r>
              <a:rPr lang="en-CA" dirty="0" smtClean="0"/>
              <a:t>Pneumothorax</a:t>
            </a:r>
          </a:p>
          <a:p>
            <a:pPr lvl="1"/>
            <a:r>
              <a:rPr lang="en-CA" dirty="0" smtClean="0"/>
              <a:t>Pleural adhesions</a:t>
            </a:r>
          </a:p>
          <a:p>
            <a:pPr lvl="1"/>
            <a:r>
              <a:rPr lang="en-CA" dirty="0" err="1" smtClean="0"/>
              <a:t>Anesthetic</a:t>
            </a:r>
            <a:r>
              <a:rPr lang="en-CA" dirty="0" smtClean="0"/>
              <a:t> complications</a:t>
            </a:r>
          </a:p>
          <a:p>
            <a:pPr lvl="1"/>
            <a:r>
              <a:rPr lang="en-CA" dirty="0" smtClean="0"/>
              <a:t>Inability to complete the intended procedure</a:t>
            </a:r>
          </a:p>
          <a:p>
            <a:pPr lvl="1"/>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VATS</a:t>
            </a:r>
            <a:endParaRPr lang="en-CA" dirty="0"/>
          </a:p>
        </p:txBody>
      </p:sp>
    </p:spTree>
    <p:extLst>
      <p:ext uri="{BB962C8B-B14F-4D97-AF65-F5344CB8AC3E}">
        <p14:creationId xmlns:p14="http://schemas.microsoft.com/office/powerpoint/2010/main" val="3678165030"/>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053484"/>
            <a:ext cx="7408333" cy="4477327"/>
          </a:xfrm>
        </p:spPr>
        <p:txBody>
          <a:bodyPr>
            <a:normAutofit fontScale="85000" lnSpcReduction="20000"/>
          </a:bodyPr>
          <a:lstStyle/>
          <a:p>
            <a:r>
              <a:rPr lang="en-CA" dirty="0" err="1" smtClean="0"/>
              <a:t>Intrapleural</a:t>
            </a:r>
            <a:r>
              <a:rPr lang="en-CA" dirty="0" smtClean="0"/>
              <a:t> analgesia – controversial</a:t>
            </a:r>
          </a:p>
          <a:p>
            <a:pPr lvl="1"/>
            <a:r>
              <a:rPr lang="en-CA" dirty="0" smtClean="0"/>
              <a:t>Bupivacaine</a:t>
            </a:r>
          </a:p>
          <a:p>
            <a:pPr lvl="1"/>
            <a:r>
              <a:rPr lang="en-CA" dirty="0" smtClean="0"/>
              <a:t>Absorption may be unreliable </a:t>
            </a:r>
            <a:endParaRPr lang="en-CA" dirty="0">
              <a:sym typeface="Wingdings"/>
            </a:endParaRPr>
          </a:p>
          <a:p>
            <a:pPr lvl="1"/>
            <a:r>
              <a:rPr lang="en-CA" dirty="0" smtClean="0">
                <a:sym typeface="Wingdings"/>
              </a:rPr>
              <a:t>Risk for diaphragmatic paralysis</a:t>
            </a:r>
          </a:p>
          <a:p>
            <a:r>
              <a:rPr lang="en-CA" dirty="0" smtClean="0">
                <a:sym typeface="Wingdings"/>
              </a:rPr>
              <a:t>Systemic opioid: safe and efficacious</a:t>
            </a:r>
          </a:p>
          <a:p>
            <a:r>
              <a:rPr lang="en-CA" dirty="0" smtClean="0">
                <a:sym typeface="Wingdings"/>
              </a:rPr>
              <a:t>Continuous monitoring</a:t>
            </a:r>
          </a:p>
          <a:p>
            <a:r>
              <a:rPr lang="en-CA" dirty="0" smtClean="0">
                <a:sym typeface="Wingdings"/>
              </a:rPr>
              <a:t>Sterile gloves to handle chest drain</a:t>
            </a:r>
          </a:p>
          <a:p>
            <a:r>
              <a:rPr lang="en-CA" dirty="0" smtClean="0">
                <a:sym typeface="Wingdings"/>
              </a:rPr>
              <a:t>Insertion site(s) checked at least BID </a:t>
            </a:r>
          </a:p>
          <a:p>
            <a:r>
              <a:rPr lang="en-CA" dirty="0" smtClean="0">
                <a:sym typeface="Wingdings"/>
              </a:rPr>
              <a:t>Skin kept clean and dry – light bandage</a:t>
            </a:r>
          </a:p>
          <a:p>
            <a:r>
              <a:rPr lang="en-CA" dirty="0" smtClean="0">
                <a:sym typeface="Wingdings"/>
              </a:rPr>
              <a:t>E-collar</a:t>
            </a:r>
          </a:p>
          <a:p>
            <a:r>
              <a:rPr lang="en-CA" dirty="0" smtClean="0">
                <a:sym typeface="Wingdings"/>
              </a:rPr>
              <a:t>Record volume of fluid </a:t>
            </a:r>
            <a:r>
              <a:rPr lang="en-CA" dirty="0" err="1" smtClean="0">
                <a:sym typeface="Wingdings"/>
              </a:rPr>
              <a:t>lavaged</a:t>
            </a:r>
            <a:r>
              <a:rPr lang="en-CA" dirty="0" smtClean="0">
                <a:sym typeface="Wingdings"/>
              </a:rPr>
              <a:t> and aspirated</a:t>
            </a:r>
          </a:p>
          <a:p>
            <a:r>
              <a:rPr lang="en-CA" dirty="0" smtClean="0">
                <a:sym typeface="Wingdings"/>
              </a:rPr>
              <a:t>Daily evaluation of electrolytes, acid-base, albumin, blood glucose, PCV/TP</a:t>
            </a:r>
          </a:p>
          <a:p>
            <a:r>
              <a:rPr lang="en-CA" dirty="0" smtClean="0">
                <a:sym typeface="Wingdings"/>
              </a:rPr>
              <a:t>Body weight</a:t>
            </a:r>
          </a:p>
          <a:p>
            <a:endParaRPr lang="en-CA" dirty="0" smtClean="0">
              <a:sym typeface="Wingdings"/>
            </a:endParaRPr>
          </a:p>
          <a:p>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Analgesia, nutrition, monitoring</a:t>
            </a:r>
            <a:endParaRPr lang="en-CA" dirty="0"/>
          </a:p>
        </p:txBody>
      </p:sp>
    </p:spTree>
    <p:extLst>
      <p:ext uri="{BB962C8B-B14F-4D97-AF65-F5344CB8AC3E}">
        <p14:creationId xmlns:p14="http://schemas.microsoft.com/office/powerpoint/2010/main" val="4015680584"/>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a:t>M</a:t>
            </a:r>
            <a:r>
              <a:rPr lang="en-CA" dirty="0" smtClean="0"/>
              <a:t>alnutrition in humans with </a:t>
            </a:r>
            <a:r>
              <a:rPr lang="en-CA" dirty="0" err="1" smtClean="0"/>
              <a:t>pyothorax</a:t>
            </a:r>
            <a:r>
              <a:rPr lang="en-CA" dirty="0" smtClean="0"/>
              <a:t> has been associated with a poor outcome</a:t>
            </a:r>
          </a:p>
          <a:p>
            <a:r>
              <a:rPr lang="en-CA" dirty="0" smtClean="0"/>
              <a:t>Provide nutrition as soon as possible</a:t>
            </a:r>
          </a:p>
          <a:p>
            <a:r>
              <a:rPr lang="en-CA" dirty="0" smtClean="0"/>
              <a:t>Early enteral nutrition</a:t>
            </a:r>
          </a:p>
          <a:p>
            <a:r>
              <a:rPr lang="en-CA" dirty="0" smtClean="0"/>
              <a:t>Feeding tube</a:t>
            </a:r>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Analgesia, nutrition, monitoring</a:t>
            </a:r>
            <a:endParaRPr lang="en-CA" dirty="0"/>
          </a:p>
        </p:txBody>
      </p:sp>
    </p:spTree>
    <p:extLst>
      <p:ext uri="{BB962C8B-B14F-4D97-AF65-F5344CB8AC3E}">
        <p14:creationId xmlns:p14="http://schemas.microsoft.com/office/powerpoint/2010/main" val="4098737705"/>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001653"/>
            <a:ext cx="7814733" cy="4856347"/>
          </a:xfrm>
        </p:spPr>
        <p:txBody>
          <a:bodyPr>
            <a:normAutofit/>
          </a:bodyPr>
          <a:lstStyle/>
          <a:p>
            <a:r>
              <a:rPr lang="en-CA" dirty="0" smtClean="0"/>
              <a:t>Cats/dogs: variable but can be good with appropriate treatment</a:t>
            </a:r>
          </a:p>
          <a:p>
            <a:r>
              <a:rPr lang="en-CA" dirty="0" smtClean="0"/>
              <a:t>Lack of standard therapy, multiple </a:t>
            </a:r>
            <a:r>
              <a:rPr lang="en-CA" dirty="0" err="1" smtClean="0"/>
              <a:t>etiologies</a:t>
            </a:r>
            <a:r>
              <a:rPr lang="en-CA" dirty="0" smtClean="0"/>
              <a:t>, multiple patient populations: confound survival data</a:t>
            </a:r>
          </a:p>
          <a:p>
            <a:r>
              <a:rPr lang="en-CA" dirty="0" smtClean="0"/>
              <a:t>Respiratory </a:t>
            </a:r>
            <a:r>
              <a:rPr lang="en-CA" dirty="0" err="1" smtClean="0"/>
              <a:t>decompensation</a:t>
            </a:r>
            <a:r>
              <a:rPr lang="en-CA" dirty="0"/>
              <a:t> </a:t>
            </a:r>
            <a:r>
              <a:rPr lang="en-CA" dirty="0" smtClean="0"/>
              <a:t>or sepsis</a:t>
            </a:r>
          </a:p>
          <a:p>
            <a:pPr lvl="1"/>
            <a:r>
              <a:rPr lang="en-CA" dirty="0" smtClean="0"/>
              <a:t>Worse outcome</a:t>
            </a:r>
          </a:p>
          <a:p>
            <a:r>
              <a:rPr lang="en-CA" dirty="0" smtClean="0"/>
              <a:t>Literature review (since 2000)</a:t>
            </a:r>
          </a:p>
          <a:p>
            <a:pPr lvl="1"/>
            <a:r>
              <a:rPr lang="en-CA" dirty="0" smtClean="0"/>
              <a:t>Survival rate of 83% in dogs (29-100%)</a:t>
            </a:r>
          </a:p>
          <a:p>
            <a:pPr lvl="1"/>
            <a:r>
              <a:rPr lang="en-CA" dirty="0" smtClean="0"/>
              <a:t>62% in cats (8-100%)</a:t>
            </a:r>
          </a:p>
          <a:p>
            <a:endParaRPr lang="en-CA" dirty="0" smtClean="0"/>
          </a:p>
          <a:p>
            <a:pPr lvl="1"/>
            <a:endParaRPr lang="en-CA" dirty="0" smtClean="0"/>
          </a:p>
          <a:p>
            <a:pPr lvl="1"/>
            <a:endParaRPr lang="en-CA" dirty="0" smtClean="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Prognosis</a:t>
            </a:r>
            <a:endParaRPr lang="en-CA" dirty="0"/>
          </a:p>
        </p:txBody>
      </p:sp>
    </p:spTree>
    <p:extLst>
      <p:ext uri="{BB962C8B-B14F-4D97-AF65-F5344CB8AC3E}">
        <p14:creationId xmlns:p14="http://schemas.microsoft.com/office/powerpoint/2010/main" val="1842238130"/>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519971"/>
            <a:ext cx="7408333" cy="3450696"/>
          </a:xfrm>
        </p:spPr>
        <p:txBody>
          <a:bodyPr>
            <a:normAutofit fontScale="92500" lnSpcReduction="20000"/>
          </a:bodyPr>
          <a:lstStyle/>
          <a:p>
            <a:r>
              <a:rPr lang="en-CA" dirty="0"/>
              <a:t>Cats: most non-survivors die/are euthanized within the first 48 hours</a:t>
            </a:r>
          </a:p>
          <a:p>
            <a:r>
              <a:rPr lang="en-CA" dirty="0"/>
              <a:t>Recurrence rates: 0-14%</a:t>
            </a:r>
          </a:p>
          <a:p>
            <a:pPr lvl="1"/>
            <a:r>
              <a:rPr lang="en-CA" dirty="0"/>
              <a:t>Dogs: associated with high mortality rate; </a:t>
            </a:r>
            <a:r>
              <a:rPr lang="en-CA" i="1" dirty="0" err="1"/>
              <a:t>Nocardia</a:t>
            </a:r>
            <a:r>
              <a:rPr lang="en-CA" dirty="0"/>
              <a:t> or </a:t>
            </a:r>
            <a:r>
              <a:rPr lang="en-CA" i="1" dirty="0" err="1"/>
              <a:t>Actinomyces</a:t>
            </a:r>
            <a:r>
              <a:rPr lang="en-CA" dirty="0"/>
              <a:t>, inhalation/migration of plant material = risk factors</a:t>
            </a:r>
          </a:p>
          <a:p>
            <a:r>
              <a:rPr lang="en-CA" dirty="0"/>
              <a:t>No reliable clinical, radiological, pleural fluid characteristics to accurately determine patient outcome/long-term </a:t>
            </a:r>
            <a:r>
              <a:rPr lang="en-CA" dirty="0" smtClean="0"/>
              <a:t>survival</a:t>
            </a:r>
          </a:p>
          <a:p>
            <a:r>
              <a:rPr lang="en-CA" dirty="0" smtClean="0"/>
              <a:t>Early diagnosis/intervention</a:t>
            </a:r>
          </a:p>
          <a:p>
            <a:r>
              <a:rPr lang="en-CA" dirty="0" smtClean="0"/>
              <a:t>Management can be expensive and prolonged</a:t>
            </a:r>
            <a:endParaRPr lang="en-CA" dirty="0"/>
          </a:p>
          <a:p>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Prognosis</a:t>
            </a:r>
            <a:endParaRPr lang="en-CA" dirty="0"/>
          </a:p>
        </p:txBody>
      </p:sp>
    </p:spTree>
    <p:extLst>
      <p:ext uri="{BB962C8B-B14F-4D97-AF65-F5344CB8AC3E}">
        <p14:creationId xmlns:p14="http://schemas.microsoft.com/office/powerpoint/2010/main" val="4234860494"/>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1969610"/>
            <a:ext cx="7814733" cy="4888390"/>
          </a:xfrm>
        </p:spPr>
        <p:txBody>
          <a:bodyPr>
            <a:normAutofit fontScale="85000" lnSpcReduction="20000"/>
          </a:bodyPr>
          <a:lstStyle/>
          <a:p>
            <a:r>
              <a:rPr lang="en-CA" dirty="0" smtClean="0"/>
              <a:t>Life-threatening condition</a:t>
            </a:r>
          </a:p>
          <a:p>
            <a:r>
              <a:rPr lang="en-CA" dirty="0" smtClean="0"/>
              <a:t>Septic purulent exudate within the pleural space</a:t>
            </a:r>
          </a:p>
          <a:p>
            <a:r>
              <a:rPr lang="en-CA" dirty="0" smtClean="0"/>
              <a:t>Many potential causes – not always identified</a:t>
            </a:r>
          </a:p>
          <a:p>
            <a:r>
              <a:rPr lang="en-CA" dirty="0" err="1" smtClean="0"/>
              <a:t>Dx</a:t>
            </a:r>
            <a:r>
              <a:rPr lang="en-CA" dirty="0" smtClean="0"/>
              <a:t>: history, clinical signs, laboratory findings, pleural fluid analysis, imaging</a:t>
            </a:r>
          </a:p>
          <a:p>
            <a:r>
              <a:rPr lang="en-CA" dirty="0" err="1" smtClean="0"/>
              <a:t>Tx</a:t>
            </a:r>
            <a:r>
              <a:rPr lang="en-CA" dirty="0" smtClean="0"/>
              <a:t>: ATM therapy with thoracic drainage </a:t>
            </a:r>
          </a:p>
          <a:p>
            <a:r>
              <a:rPr lang="en-CA" dirty="0" smtClean="0"/>
              <a:t>Research needed</a:t>
            </a:r>
          </a:p>
          <a:p>
            <a:pPr lvl="1"/>
            <a:r>
              <a:rPr lang="en-CA" dirty="0" smtClean="0"/>
              <a:t>Specific therapies </a:t>
            </a:r>
            <a:r>
              <a:rPr lang="en-CA" dirty="0" err="1" smtClean="0"/>
              <a:t>vs</a:t>
            </a:r>
            <a:r>
              <a:rPr lang="en-CA" dirty="0" smtClean="0"/>
              <a:t> outcome</a:t>
            </a:r>
          </a:p>
          <a:p>
            <a:pPr lvl="1"/>
            <a:r>
              <a:rPr lang="en-CA" dirty="0" smtClean="0"/>
              <a:t>Biochemical markers </a:t>
            </a:r>
            <a:r>
              <a:rPr lang="en-CA" dirty="0" err="1" smtClean="0"/>
              <a:t>vs</a:t>
            </a:r>
            <a:r>
              <a:rPr lang="en-CA" dirty="0" smtClean="0"/>
              <a:t> outcome</a:t>
            </a:r>
          </a:p>
          <a:p>
            <a:pPr lvl="1"/>
            <a:r>
              <a:rPr lang="en-CA" dirty="0" smtClean="0"/>
              <a:t>Patient risk factors/epidemiology </a:t>
            </a:r>
            <a:r>
              <a:rPr lang="en-CA" dirty="0" err="1" smtClean="0"/>
              <a:t>vs</a:t>
            </a:r>
            <a:r>
              <a:rPr lang="en-CA" dirty="0" smtClean="0"/>
              <a:t> outcome/need for surgery</a:t>
            </a:r>
          </a:p>
          <a:p>
            <a:pPr lvl="1"/>
            <a:r>
              <a:rPr lang="en-CA" dirty="0" smtClean="0"/>
              <a:t>Indications for </a:t>
            </a:r>
            <a:r>
              <a:rPr lang="en-CA" dirty="0" err="1" smtClean="0"/>
              <a:t>thoracostomy</a:t>
            </a:r>
            <a:r>
              <a:rPr lang="en-CA" dirty="0" smtClean="0"/>
              <a:t> tube placement, optimal size/number/dwell time/management</a:t>
            </a:r>
          </a:p>
          <a:p>
            <a:pPr lvl="1"/>
            <a:r>
              <a:rPr lang="en-CA" dirty="0" smtClean="0"/>
              <a:t>Duration of ATM</a:t>
            </a:r>
          </a:p>
          <a:p>
            <a:pPr lvl="1"/>
            <a:r>
              <a:rPr lang="en-CA" dirty="0" smtClean="0"/>
              <a:t>Pleural lavage/suction/</a:t>
            </a:r>
            <a:r>
              <a:rPr lang="en-CA" dirty="0" err="1" smtClean="0"/>
              <a:t>intrapleural</a:t>
            </a:r>
            <a:r>
              <a:rPr lang="en-CA" dirty="0" smtClean="0"/>
              <a:t> </a:t>
            </a:r>
            <a:r>
              <a:rPr lang="en-CA" dirty="0" err="1" smtClean="0"/>
              <a:t>fibrinolytics</a:t>
            </a:r>
            <a:endParaRPr lang="en-CA" dirty="0" smtClean="0"/>
          </a:p>
          <a:p>
            <a:pPr lvl="1"/>
            <a:r>
              <a:rPr lang="en-CA" dirty="0" smtClean="0"/>
              <a:t>Surgery </a:t>
            </a:r>
            <a:r>
              <a:rPr lang="en-CA" dirty="0" err="1" smtClean="0"/>
              <a:t>vs</a:t>
            </a:r>
            <a:r>
              <a:rPr lang="en-CA" dirty="0" smtClean="0"/>
              <a:t> medical therapy</a:t>
            </a:r>
          </a:p>
          <a:p>
            <a:pPr lvl="1"/>
            <a:r>
              <a:rPr lang="en-CA" dirty="0" smtClean="0"/>
              <a:t>VATS </a:t>
            </a:r>
            <a:r>
              <a:rPr lang="en-CA" dirty="0" err="1" smtClean="0"/>
              <a:t>vs</a:t>
            </a:r>
            <a:r>
              <a:rPr lang="en-CA" dirty="0" smtClean="0"/>
              <a:t> open thoracotomy</a:t>
            </a:r>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smtClean="0"/>
              <a:t>Summary</a:t>
            </a:r>
            <a:endParaRPr lang="en-CA" dirty="0"/>
          </a:p>
        </p:txBody>
      </p:sp>
    </p:spTree>
    <p:extLst>
      <p:ext uri="{BB962C8B-B14F-4D97-AF65-F5344CB8AC3E}">
        <p14:creationId xmlns:p14="http://schemas.microsoft.com/office/powerpoint/2010/main" val="3173456952"/>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774700" y="2325952"/>
            <a:ext cx="7408333" cy="3450696"/>
          </a:xfrm>
        </p:spPr>
        <p:txBody>
          <a:bodyPr>
            <a:normAutofit lnSpcReduction="10000"/>
          </a:bodyPr>
          <a:lstStyle/>
          <a:p>
            <a:pPr marL="0" indent="0">
              <a:buNone/>
            </a:pPr>
            <a:endParaRPr lang="en-CA" sz="2000" b="1" dirty="0" smtClean="0">
              <a:solidFill>
                <a:schemeClr val="tx1"/>
              </a:solidFill>
            </a:endParaRPr>
          </a:p>
          <a:p>
            <a:pPr marL="0" indent="0">
              <a:buNone/>
            </a:pPr>
            <a:endParaRPr lang="en-CA" sz="2000" b="1" dirty="0">
              <a:solidFill>
                <a:schemeClr val="tx1"/>
              </a:solidFill>
            </a:endParaRPr>
          </a:p>
          <a:p>
            <a:pPr marL="0" indent="0">
              <a:buNone/>
            </a:pPr>
            <a:endParaRPr lang="en-CA" sz="2000" b="1" dirty="0" smtClean="0">
              <a:solidFill>
                <a:schemeClr val="tx1"/>
              </a:solidFill>
            </a:endParaRPr>
          </a:p>
          <a:p>
            <a:pPr marL="0" indent="0">
              <a:buNone/>
            </a:pPr>
            <a:endParaRPr lang="en-CA" sz="2000" b="1" dirty="0">
              <a:solidFill>
                <a:schemeClr val="tx1"/>
              </a:solidFill>
            </a:endParaRPr>
          </a:p>
          <a:p>
            <a:pPr marL="0" indent="0">
              <a:buNone/>
            </a:pPr>
            <a:endParaRPr lang="en-CA" sz="2000" b="1" dirty="0" smtClean="0">
              <a:solidFill>
                <a:schemeClr val="tx1"/>
              </a:solidFill>
            </a:endParaRPr>
          </a:p>
          <a:p>
            <a:pPr marL="0" indent="0">
              <a:buNone/>
            </a:pPr>
            <a:endParaRPr lang="en-CA" sz="2000" b="1" dirty="0">
              <a:solidFill>
                <a:schemeClr val="tx1"/>
              </a:solidFill>
            </a:endParaRPr>
          </a:p>
          <a:p>
            <a:pPr marL="0" indent="0">
              <a:buNone/>
            </a:pPr>
            <a:endParaRPr lang="en-CA" sz="2000" b="1" dirty="0" smtClean="0">
              <a:solidFill>
                <a:schemeClr val="tx1"/>
              </a:solidFill>
            </a:endParaRPr>
          </a:p>
          <a:p>
            <a:pPr marL="0" indent="0">
              <a:buNone/>
            </a:pPr>
            <a:endParaRPr lang="en-CA" sz="2000" b="1" dirty="0">
              <a:solidFill>
                <a:schemeClr val="tx1"/>
              </a:solidFill>
            </a:endParaRPr>
          </a:p>
          <a:p>
            <a:pPr marL="0" indent="0" algn="ctr">
              <a:buNone/>
            </a:pPr>
            <a:r>
              <a:rPr lang="en-CA" sz="2000" b="1" dirty="0" err="1" smtClean="0">
                <a:solidFill>
                  <a:schemeClr val="tx1"/>
                </a:solidFill>
              </a:rPr>
              <a:t>Jenefer</a:t>
            </a:r>
            <a:r>
              <a:rPr lang="en-CA" sz="2000" b="1" dirty="0" smtClean="0">
                <a:solidFill>
                  <a:schemeClr val="tx1"/>
                </a:solidFill>
              </a:rPr>
              <a:t> </a:t>
            </a:r>
            <a:r>
              <a:rPr lang="en-CA" sz="2000" b="1" dirty="0" err="1" smtClean="0">
                <a:solidFill>
                  <a:schemeClr val="tx1"/>
                </a:solidFill>
              </a:rPr>
              <a:t>Stillion</a:t>
            </a:r>
            <a:r>
              <a:rPr lang="en-CA" sz="2000" b="1" dirty="0" smtClean="0">
                <a:solidFill>
                  <a:schemeClr val="tx1"/>
                </a:solidFill>
              </a:rPr>
              <a:t>, DVM, DACVECC</a:t>
            </a:r>
          </a:p>
          <a:p>
            <a:pPr marL="0" indent="0" algn="ctr">
              <a:buNone/>
            </a:pPr>
            <a:r>
              <a:rPr lang="en-CA" sz="2000" b="1" dirty="0" smtClean="0">
                <a:solidFill>
                  <a:schemeClr val="tx1"/>
                </a:solidFill>
              </a:rPr>
              <a:t>Jo-Annie Letendre, DVM</a:t>
            </a:r>
            <a:endParaRPr lang="en-CA" sz="2000" b="1" dirty="0">
              <a:solidFill>
                <a:schemeClr val="tx1"/>
              </a:solidFill>
            </a:endParaRPr>
          </a:p>
        </p:txBody>
      </p:sp>
      <p:sp>
        <p:nvSpPr>
          <p:cNvPr id="3" name="Titre 2"/>
          <p:cNvSpPr>
            <a:spLocks noGrp="1"/>
          </p:cNvSpPr>
          <p:nvPr>
            <p:ph type="title"/>
          </p:nvPr>
        </p:nvSpPr>
        <p:spPr/>
        <p:txBody>
          <a:bodyPr/>
          <a:lstStyle/>
          <a:p>
            <a:r>
              <a:rPr lang="en-CA" dirty="0" smtClean="0"/>
              <a:t>Coming soon!</a:t>
            </a:r>
            <a:endParaRPr lang="en-CA" dirty="0"/>
          </a:p>
        </p:txBody>
      </p:sp>
      <p:pic>
        <p:nvPicPr>
          <p:cNvPr id="4" name="Image 3"/>
          <p:cNvPicPr>
            <a:picLocks noChangeAspect="1"/>
          </p:cNvPicPr>
          <p:nvPr/>
        </p:nvPicPr>
        <p:blipFill>
          <a:blip r:embed="rId3"/>
          <a:stretch>
            <a:fillRect/>
          </a:stretch>
        </p:blipFill>
        <p:spPr>
          <a:xfrm>
            <a:off x="588433" y="3608652"/>
            <a:ext cx="7594600" cy="1244600"/>
          </a:xfrm>
          <a:prstGeom prst="rect">
            <a:avLst/>
          </a:prstGeom>
        </p:spPr>
      </p:pic>
      <p:pic>
        <p:nvPicPr>
          <p:cNvPr id="5" name="Image 4"/>
          <p:cNvPicPr>
            <a:picLocks noChangeAspect="1"/>
          </p:cNvPicPr>
          <p:nvPr/>
        </p:nvPicPr>
        <p:blipFill>
          <a:blip r:embed="rId4"/>
          <a:stretch>
            <a:fillRect/>
          </a:stretch>
        </p:blipFill>
        <p:spPr>
          <a:xfrm>
            <a:off x="2095500" y="2605352"/>
            <a:ext cx="4940300" cy="1282700"/>
          </a:xfrm>
          <a:prstGeom prst="rect">
            <a:avLst/>
          </a:prstGeom>
        </p:spPr>
      </p:pic>
    </p:spTree>
    <p:extLst>
      <p:ext uri="{BB962C8B-B14F-4D97-AF65-F5344CB8AC3E}">
        <p14:creationId xmlns:p14="http://schemas.microsoft.com/office/powerpoint/2010/main" val="4013178757"/>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7"/>
          <p:cNvSpPr>
            <a:spLocks noGrp="1"/>
          </p:cNvSpPr>
          <p:nvPr>
            <p:ph idx="1"/>
          </p:nvPr>
        </p:nvSpPr>
        <p:spPr>
          <a:xfrm>
            <a:off x="872067" y="1900989"/>
            <a:ext cx="7408333" cy="3450696"/>
          </a:xfrm>
        </p:spPr>
        <p:txBody>
          <a:bodyPr>
            <a:normAutofit/>
          </a:bodyPr>
          <a:lstStyle/>
          <a:p>
            <a:r>
              <a:rPr lang="en-CA" dirty="0" smtClean="0"/>
              <a:t>Pathophysiology/</a:t>
            </a:r>
            <a:r>
              <a:rPr lang="en-CA" dirty="0" err="1" smtClean="0"/>
              <a:t>Etiology</a:t>
            </a:r>
            <a:r>
              <a:rPr lang="en-CA" dirty="0" smtClean="0"/>
              <a:t> </a:t>
            </a:r>
          </a:p>
          <a:p>
            <a:r>
              <a:rPr lang="en-CA" dirty="0" err="1" smtClean="0"/>
              <a:t>Signalment</a:t>
            </a:r>
            <a:endParaRPr lang="en-CA" dirty="0" smtClean="0"/>
          </a:p>
          <a:p>
            <a:r>
              <a:rPr lang="en-CA" dirty="0" smtClean="0"/>
              <a:t>Clinical findings</a:t>
            </a:r>
          </a:p>
          <a:p>
            <a:r>
              <a:rPr lang="en-CA" dirty="0" smtClean="0"/>
              <a:t>Diagnosis</a:t>
            </a:r>
          </a:p>
          <a:p>
            <a:r>
              <a:rPr lang="en-CA" dirty="0" smtClean="0"/>
              <a:t>Treatment</a:t>
            </a:r>
          </a:p>
          <a:p>
            <a:r>
              <a:rPr lang="en-CA" dirty="0" smtClean="0"/>
              <a:t>Prognosis</a:t>
            </a:r>
          </a:p>
          <a:p>
            <a:endParaRPr lang="en-CA" dirty="0"/>
          </a:p>
        </p:txBody>
      </p:sp>
      <p:sp>
        <p:nvSpPr>
          <p:cNvPr id="7" name="Titre 6"/>
          <p:cNvSpPr>
            <a:spLocks noGrp="1"/>
          </p:cNvSpPr>
          <p:nvPr>
            <p:ph type="title"/>
          </p:nvPr>
        </p:nvSpPr>
        <p:spPr/>
        <p:txBody>
          <a:bodyPr/>
          <a:lstStyle/>
          <a:p>
            <a:r>
              <a:rPr lang="en-CA" dirty="0" smtClean="0"/>
              <a:t>Lung lobe torsion</a:t>
            </a:r>
            <a:endParaRPr lang="en-CA" dirty="0"/>
          </a:p>
        </p:txBody>
      </p:sp>
    </p:spTree>
    <p:extLst>
      <p:ext uri="{BB962C8B-B14F-4D97-AF65-F5344CB8AC3E}">
        <p14:creationId xmlns:p14="http://schemas.microsoft.com/office/powerpoint/2010/main" val="414695012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023345"/>
            <a:ext cx="7408333" cy="4394901"/>
          </a:xfrm>
        </p:spPr>
        <p:txBody>
          <a:bodyPr>
            <a:normAutofit fontScale="92500" lnSpcReduction="20000"/>
          </a:bodyPr>
          <a:lstStyle/>
          <a:p>
            <a:pPr marL="0" indent="0">
              <a:buNone/>
            </a:pPr>
            <a:r>
              <a:rPr lang="en-CA" dirty="0" smtClean="0"/>
              <a:t>In dogs</a:t>
            </a:r>
          </a:p>
          <a:p>
            <a:r>
              <a:rPr lang="en-CA" dirty="0" smtClean="0"/>
              <a:t>Migrating foreign bodies</a:t>
            </a:r>
          </a:p>
          <a:p>
            <a:r>
              <a:rPr lang="en-CA" dirty="0" smtClean="0"/>
              <a:t>Penetrating or blunt trauma</a:t>
            </a:r>
          </a:p>
          <a:p>
            <a:r>
              <a:rPr lang="en-CA" dirty="0" err="1" smtClean="0"/>
              <a:t>Hematogenous</a:t>
            </a:r>
            <a:r>
              <a:rPr lang="en-CA" dirty="0" smtClean="0"/>
              <a:t> or lymphatic spread</a:t>
            </a:r>
          </a:p>
          <a:p>
            <a:r>
              <a:rPr lang="en-CA" dirty="0" err="1" smtClean="0"/>
              <a:t>Esophageal</a:t>
            </a:r>
            <a:r>
              <a:rPr lang="en-CA" dirty="0" smtClean="0"/>
              <a:t> perforation</a:t>
            </a:r>
          </a:p>
          <a:p>
            <a:r>
              <a:rPr lang="en-CA" dirty="0" smtClean="0"/>
              <a:t>Parasitic migration</a:t>
            </a:r>
          </a:p>
          <a:p>
            <a:r>
              <a:rPr lang="en-CA" dirty="0" smtClean="0"/>
              <a:t>Progression of </a:t>
            </a:r>
            <a:r>
              <a:rPr lang="en-CA" dirty="0" err="1" smtClean="0"/>
              <a:t>discospondylitis</a:t>
            </a:r>
            <a:r>
              <a:rPr lang="en-CA" dirty="0" smtClean="0"/>
              <a:t>/vertebral osteomyelitis</a:t>
            </a:r>
          </a:p>
          <a:p>
            <a:r>
              <a:rPr lang="en-CA" dirty="0" err="1" smtClean="0"/>
              <a:t>Parapneumonic</a:t>
            </a:r>
            <a:r>
              <a:rPr lang="en-CA" dirty="0" smtClean="0"/>
              <a:t> spread</a:t>
            </a:r>
          </a:p>
          <a:p>
            <a:r>
              <a:rPr lang="en-CA" dirty="0" smtClean="0"/>
              <a:t>Previous </a:t>
            </a:r>
            <a:r>
              <a:rPr lang="en-CA" dirty="0" err="1" smtClean="0"/>
              <a:t>thoracocentesis</a:t>
            </a:r>
            <a:endParaRPr lang="en-CA" dirty="0" smtClean="0"/>
          </a:p>
          <a:p>
            <a:r>
              <a:rPr lang="en-CA" dirty="0" smtClean="0"/>
              <a:t>Thoracic surgery</a:t>
            </a:r>
          </a:p>
          <a:p>
            <a:r>
              <a:rPr lang="en-CA" dirty="0" smtClean="0"/>
              <a:t>Internal cardiac massage</a:t>
            </a:r>
          </a:p>
          <a:p>
            <a:r>
              <a:rPr lang="en-CA" dirty="0" err="1" smtClean="0"/>
              <a:t>Neoplasia</a:t>
            </a:r>
            <a:endParaRPr lang="en-CA" dirty="0" smtClean="0"/>
          </a:p>
          <a:p>
            <a:r>
              <a:rPr lang="en-CA" dirty="0" smtClean="0"/>
              <a:t>Ruptured lung abscesses</a:t>
            </a:r>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err="1" smtClean="0"/>
              <a:t>Etiology</a:t>
            </a:r>
            <a:endParaRPr lang="en-CA" dirty="0"/>
          </a:p>
        </p:txBody>
      </p:sp>
    </p:spTree>
    <p:extLst>
      <p:ext uri="{BB962C8B-B14F-4D97-AF65-F5344CB8AC3E}">
        <p14:creationId xmlns:p14="http://schemas.microsoft.com/office/powerpoint/2010/main" val="2876520193"/>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90613" y="2384265"/>
            <a:ext cx="7814733" cy="4260217"/>
          </a:xfrm>
        </p:spPr>
        <p:txBody>
          <a:bodyPr>
            <a:normAutofit fontScale="92500" lnSpcReduction="10000"/>
          </a:bodyPr>
          <a:lstStyle/>
          <a:p>
            <a:r>
              <a:rPr lang="en-CA" dirty="0" smtClean="0"/>
              <a:t>Most commonly: right middle and left cranial lobes</a:t>
            </a:r>
          </a:p>
          <a:p>
            <a:pPr lvl="1"/>
            <a:r>
              <a:rPr lang="en-CA" dirty="0" smtClean="0"/>
              <a:t>Reported in all lung lobes</a:t>
            </a:r>
          </a:p>
          <a:p>
            <a:pPr lvl="1"/>
            <a:r>
              <a:rPr lang="en-CA" dirty="0" smtClean="0"/>
              <a:t>Right middle: long and narrow shape</a:t>
            </a:r>
          </a:p>
          <a:p>
            <a:r>
              <a:rPr lang="en-CA" dirty="0" smtClean="0"/>
              <a:t>Proposed mechanisms</a:t>
            </a:r>
          </a:p>
          <a:p>
            <a:pPr lvl="1"/>
            <a:r>
              <a:rPr lang="en-CA" dirty="0" smtClean="0"/>
              <a:t>Conditions that lead to mobility of a lung lobe</a:t>
            </a:r>
          </a:p>
          <a:p>
            <a:pPr lvl="2"/>
            <a:r>
              <a:rPr lang="en-CA" dirty="0" smtClean="0"/>
              <a:t>Pneumothorax</a:t>
            </a:r>
          </a:p>
          <a:p>
            <a:pPr lvl="2"/>
            <a:r>
              <a:rPr lang="en-CA" dirty="0" smtClean="0"/>
              <a:t>Pleural effusion</a:t>
            </a:r>
          </a:p>
          <a:p>
            <a:pPr lvl="2"/>
            <a:r>
              <a:rPr lang="en-CA" dirty="0" smtClean="0"/>
              <a:t>Previous thoracic surgery</a:t>
            </a:r>
          </a:p>
          <a:p>
            <a:pPr lvl="2"/>
            <a:r>
              <a:rPr lang="en-CA" dirty="0" smtClean="0"/>
              <a:t>Thoracic trauma</a:t>
            </a:r>
          </a:p>
          <a:p>
            <a:pPr lvl="1"/>
            <a:r>
              <a:rPr lang="en-CA" dirty="0" smtClean="0"/>
              <a:t>Pathologic changes of the lobe(s)</a:t>
            </a:r>
          </a:p>
          <a:p>
            <a:pPr lvl="1"/>
            <a:r>
              <a:rPr lang="en-CA" dirty="0" smtClean="0"/>
              <a:t>**Change in the spatial relationship among the lobes in the chest**</a:t>
            </a:r>
          </a:p>
          <a:p>
            <a:pPr lvl="2"/>
            <a:endParaRPr lang="en-CA" dirty="0"/>
          </a:p>
        </p:txBody>
      </p:sp>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Pathophysiology/</a:t>
            </a:r>
            <a:r>
              <a:rPr lang="en-CA" dirty="0" err="1"/>
              <a:t>E</a:t>
            </a:r>
            <a:r>
              <a:rPr lang="en-CA" dirty="0" err="1" smtClean="0"/>
              <a:t>tiology</a:t>
            </a:r>
            <a:r>
              <a:rPr lang="en-CA" dirty="0" smtClean="0"/>
              <a:t> </a:t>
            </a:r>
            <a:endParaRPr lang="en-CA" dirty="0"/>
          </a:p>
        </p:txBody>
      </p:sp>
    </p:spTree>
    <p:extLst>
      <p:ext uri="{BB962C8B-B14F-4D97-AF65-F5344CB8AC3E}">
        <p14:creationId xmlns:p14="http://schemas.microsoft.com/office/powerpoint/2010/main" val="350276406"/>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lnSpcReduction="10000"/>
          </a:bodyPr>
          <a:lstStyle/>
          <a:p>
            <a:r>
              <a:rPr lang="en-CA" dirty="0" smtClean="0"/>
              <a:t>Precise </a:t>
            </a:r>
            <a:r>
              <a:rPr lang="en-CA" dirty="0" err="1" smtClean="0"/>
              <a:t>etiology</a:t>
            </a:r>
            <a:r>
              <a:rPr lang="en-CA" dirty="0" smtClean="0"/>
              <a:t>: unknown</a:t>
            </a:r>
          </a:p>
          <a:p>
            <a:r>
              <a:rPr lang="en-CA" dirty="0" smtClean="0"/>
              <a:t>In humans:  thoracic surgery, blunt trauma, spontaneously</a:t>
            </a:r>
          </a:p>
          <a:p>
            <a:pPr lvl="1"/>
            <a:r>
              <a:rPr lang="en-CA" dirty="0" smtClean="0"/>
              <a:t>Deflation of the lung and division of the pulmonary ligaments</a:t>
            </a:r>
          </a:p>
          <a:p>
            <a:r>
              <a:rPr lang="en-CA" dirty="0" smtClean="0"/>
              <a:t>In </a:t>
            </a:r>
            <a:r>
              <a:rPr lang="en-CA" dirty="0" err="1" smtClean="0"/>
              <a:t>dogs&amp;cats</a:t>
            </a:r>
            <a:r>
              <a:rPr lang="en-CA" dirty="0" smtClean="0"/>
              <a:t>: </a:t>
            </a:r>
          </a:p>
          <a:p>
            <a:pPr lvl="1"/>
            <a:r>
              <a:rPr lang="en-CA" dirty="0" smtClean="0"/>
              <a:t>Atelectasis</a:t>
            </a:r>
          </a:p>
          <a:p>
            <a:pPr lvl="1"/>
            <a:r>
              <a:rPr lang="en-CA" dirty="0" smtClean="0"/>
              <a:t>Lobar consolidation</a:t>
            </a:r>
          </a:p>
          <a:p>
            <a:pPr lvl="1"/>
            <a:r>
              <a:rPr lang="en-CA" dirty="0" smtClean="0"/>
              <a:t>Pleural effusion</a:t>
            </a:r>
          </a:p>
          <a:p>
            <a:pPr lvl="1"/>
            <a:r>
              <a:rPr lang="en-CA" dirty="0"/>
              <a:t>I</a:t>
            </a:r>
            <a:r>
              <a:rPr lang="en-CA" dirty="0" smtClean="0"/>
              <a:t>ncreased air or fluid around the lobe, may predispose it to rotate around its axis</a:t>
            </a:r>
          </a:p>
          <a:p>
            <a:pPr lvl="1"/>
            <a:r>
              <a:rPr lang="en-CA" dirty="0" smtClean="0"/>
              <a:t>Spontaneous cases, no predisposing factors</a:t>
            </a:r>
          </a:p>
          <a:p>
            <a:endParaRPr lang="en-CA" dirty="0" smtClean="0"/>
          </a:p>
          <a:p>
            <a:endParaRPr lang="en-CA" dirty="0"/>
          </a:p>
        </p:txBody>
      </p:sp>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Pathophysiology/</a:t>
            </a:r>
            <a:r>
              <a:rPr lang="en-CA" dirty="0" err="1"/>
              <a:t>E</a:t>
            </a:r>
            <a:r>
              <a:rPr lang="en-CA" dirty="0" err="1" smtClean="0"/>
              <a:t>tiology</a:t>
            </a:r>
            <a:endParaRPr lang="en-CA" dirty="0"/>
          </a:p>
        </p:txBody>
      </p:sp>
    </p:spTree>
    <p:extLst>
      <p:ext uri="{BB962C8B-B14F-4D97-AF65-F5344CB8AC3E}">
        <p14:creationId xmlns:p14="http://schemas.microsoft.com/office/powerpoint/2010/main" val="2328581379"/>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r>
              <a:rPr lang="en-CA" dirty="0" smtClean="0"/>
              <a:t>Rotates about its </a:t>
            </a:r>
            <a:r>
              <a:rPr lang="en-CA" dirty="0" err="1" smtClean="0"/>
              <a:t>bronchovascular</a:t>
            </a:r>
            <a:r>
              <a:rPr lang="en-CA" dirty="0" smtClean="0"/>
              <a:t> pedicle</a:t>
            </a:r>
          </a:p>
          <a:p>
            <a:r>
              <a:rPr lang="en-CA" dirty="0" smtClean="0">
                <a:sym typeface="Wingdings"/>
              </a:rPr>
              <a:t> thin-walled veins and airway collapse, more muscular artery continues to allow blood flow</a:t>
            </a:r>
          </a:p>
          <a:p>
            <a:r>
              <a:rPr lang="en-CA" dirty="0" smtClean="0">
                <a:sym typeface="Wingdings"/>
              </a:rPr>
              <a:t> severe congestion, swelling and consolidation (fluid moves into the interstitial tissue and airways)</a:t>
            </a:r>
          </a:p>
          <a:p>
            <a:r>
              <a:rPr lang="en-CA" dirty="0" smtClean="0">
                <a:sym typeface="Wingdings"/>
              </a:rPr>
              <a:t> pleural effusion (not always)</a:t>
            </a:r>
            <a:endParaRPr lang="en-CA" dirty="0" smtClean="0"/>
          </a:p>
          <a:p>
            <a:pPr lvl="1"/>
            <a:r>
              <a:rPr lang="en-CA" dirty="0" err="1" smtClean="0">
                <a:sym typeface="Wingdings"/>
              </a:rPr>
              <a:t>Hemorrhagic</a:t>
            </a:r>
            <a:r>
              <a:rPr lang="en-CA" dirty="0" smtClean="0">
                <a:sym typeface="Wingdings"/>
              </a:rPr>
              <a:t> or </a:t>
            </a:r>
            <a:r>
              <a:rPr lang="en-CA" dirty="0" err="1" smtClean="0">
                <a:sym typeface="Wingdings"/>
              </a:rPr>
              <a:t>chylous</a:t>
            </a:r>
            <a:r>
              <a:rPr lang="en-CA" dirty="0" smtClean="0">
                <a:sym typeface="Wingdings"/>
              </a:rPr>
              <a:t> pleural effusion</a:t>
            </a:r>
            <a:endParaRPr lang="en-CA" dirty="0"/>
          </a:p>
        </p:txBody>
      </p:sp>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Pathophysiology/</a:t>
            </a:r>
            <a:r>
              <a:rPr lang="en-CA" dirty="0" err="1"/>
              <a:t>E</a:t>
            </a:r>
            <a:r>
              <a:rPr lang="en-CA" dirty="0" err="1" smtClean="0"/>
              <a:t>tiology</a:t>
            </a:r>
            <a:endParaRPr lang="en-CA" dirty="0"/>
          </a:p>
        </p:txBody>
      </p:sp>
    </p:spTree>
    <p:extLst>
      <p:ext uri="{BB962C8B-B14F-4D97-AF65-F5344CB8AC3E}">
        <p14:creationId xmlns:p14="http://schemas.microsoft.com/office/powerpoint/2010/main" val="3511589616"/>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lnSpcReduction="10000"/>
          </a:bodyPr>
          <a:lstStyle/>
          <a:p>
            <a:r>
              <a:rPr lang="en-CA" dirty="0" smtClean="0">
                <a:sym typeface="Wingdings"/>
              </a:rPr>
              <a:t> atelectasis of the affected lung lobe</a:t>
            </a:r>
          </a:p>
          <a:p>
            <a:pPr lvl="1"/>
            <a:r>
              <a:rPr lang="en-CA" dirty="0" smtClean="0">
                <a:sym typeface="Wingdings"/>
              </a:rPr>
              <a:t>Secondary to pleural effusion</a:t>
            </a:r>
          </a:p>
          <a:p>
            <a:pPr lvl="1"/>
            <a:r>
              <a:rPr lang="en-CA" dirty="0" smtClean="0">
                <a:sym typeface="Wingdings"/>
              </a:rPr>
              <a:t>Progressive </a:t>
            </a:r>
            <a:r>
              <a:rPr lang="en-CA" dirty="0" err="1" smtClean="0">
                <a:sym typeface="Wingdings"/>
              </a:rPr>
              <a:t>resorption</a:t>
            </a:r>
            <a:r>
              <a:rPr lang="en-CA" dirty="0" smtClean="0">
                <a:sym typeface="Wingdings"/>
              </a:rPr>
              <a:t> of alveolar gases (</a:t>
            </a:r>
            <a:r>
              <a:rPr lang="en-CA" dirty="0" err="1" smtClean="0">
                <a:sym typeface="Wingdings"/>
              </a:rPr>
              <a:t>resorption</a:t>
            </a:r>
            <a:r>
              <a:rPr lang="en-CA" dirty="0" smtClean="0">
                <a:sym typeface="Wingdings"/>
              </a:rPr>
              <a:t> atelectasis)</a:t>
            </a:r>
          </a:p>
          <a:p>
            <a:pPr lvl="2"/>
            <a:r>
              <a:rPr lang="en-CA" dirty="0" smtClean="0">
                <a:sym typeface="Wingdings"/>
              </a:rPr>
              <a:t>lower tidal volume</a:t>
            </a:r>
          </a:p>
          <a:p>
            <a:r>
              <a:rPr lang="en-CA" dirty="0" smtClean="0">
                <a:sym typeface="Wingdings"/>
              </a:rPr>
              <a:t>Hypoxemia</a:t>
            </a:r>
          </a:p>
          <a:p>
            <a:pPr lvl="1"/>
            <a:r>
              <a:rPr lang="en-CA" dirty="0" smtClean="0">
                <a:sym typeface="Wingdings"/>
              </a:rPr>
              <a:t>V/Q mismatch</a:t>
            </a:r>
          </a:p>
          <a:p>
            <a:pPr lvl="1"/>
            <a:r>
              <a:rPr lang="en-CA" dirty="0" smtClean="0">
                <a:sym typeface="Wingdings"/>
              </a:rPr>
              <a:t> intrapulmonary shunting</a:t>
            </a:r>
          </a:p>
          <a:p>
            <a:pPr lvl="1"/>
            <a:r>
              <a:rPr lang="en-CA" dirty="0" smtClean="0">
                <a:sym typeface="Wingdings"/>
              </a:rPr>
              <a:t> Alveolar hypoventilation</a:t>
            </a:r>
          </a:p>
          <a:p>
            <a:pPr lvl="1"/>
            <a:endParaRPr lang="en-CA" dirty="0"/>
          </a:p>
        </p:txBody>
      </p:sp>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Pathophysiology/</a:t>
            </a:r>
            <a:r>
              <a:rPr lang="en-CA" dirty="0" err="1" smtClean="0"/>
              <a:t>Etiology</a:t>
            </a:r>
            <a:endParaRPr lang="en-CA" dirty="0"/>
          </a:p>
        </p:txBody>
      </p:sp>
    </p:spTree>
    <p:extLst>
      <p:ext uri="{BB962C8B-B14F-4D97-AF65-F5344CB8AC3E}">
        <p14:creationId xmlns:p14="http://schemas.microsoft.com/office/powerpoint/2010/main" val="1451595124"/>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Mature large  deep-chested dogs</a:t>
            </a:r>
          </a:p>
          <a:p>
            <a:r>
              <a:rPr lang="en-CA" dirty="0" smtClean="0"/>
              <a:t>Afghans are overrepresented</a:t>
            </a:r>
          </a:p>
          <a:p>
            <a:pPr lvl="1"/>
            <a:r>
              <a:rPr lang="en-CA" dirty="0" smtClean="0"/>
              <a:t>5/22 cases (23%) – 133 times more likely to develop LLT</a:t>
            </a:r>
          </a:p>
        </p:txBody>
      </p:sp>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a:t>	</a:t>
            </a:r>
            <a:r>
              <a:rPr lang="en-CA" dirty="0" err="1" smtClean="0"/>
              <a:t>Signalment</a:t>
            </a:r>
            <a:endParaRPr lang="en-CA" dirty="0"/>
          </a:p>
        </p:txBody>
      </p:sp>
      <p:pic>
        <p:nvPicPr>
          <p:cNvPr id="4" name="Image 3"/>
          <p:cNvPicPr>
            <a:picLocks noChangeAspect="1"/>
          </p:cNvPicPr>
          <p:nvPr/>
        </p:nvPicPr>
        <p:blipFill>
          <a:blip r:embed="rId3"/>
          <a:stretch>
            <a:fillRect/>
          </a:stretch>
        </p:blipFill>
        <p:spPr>
          <a:xfrm>
            <a:off x="1930913" y="4350029"/>
            <a:ext cx="4889500" cy="927100"/>
          </a:xfrm>
          <a:prstGeom prst="rect">
            <a:avLst/>
          </a:prstGeom>
        </p:spPr>
      </p:pic>
      <p:pic>
        <p:nvPicPr>
          <p:cNvPr id="7" name="Image 6"/>
          <p:cNvPicPr>
            <a:picLocks noChangeAspect="1"/>
          </p:cNvPicPr>
          <p:nvPr/>
        </p:nvPicPr>
        <p:blipFill>
          <a:blip r:embed="rId4"/>
          <a:stretch>
            <a:fillRect/>
          </a:stretch>
        </p:blipFill>
        <p:spPr>
          <a:xfrm>
            <a:off x="1930913" y="5364883"/>
            <a:ext cx="5210330" cy="1411537"/>
          </a:xfrm>
          <a:prstGeom prst="rect">
            <a:avLst/>
          </a:prstGeom>
        </p:spPr>
      </p:pic>
      <p:pic>
        <p:nvPicPr>
          <p:cNvPr id="5" name="Image 4"/>
          <p:cNvPicPr>
            <a:picLocks noChangeAspect="1"/>
          </p:cNvPicPr>
          <p:nvPr/>
        </p:nvPicPr>
        <p:blipFill>
          <a:blip r:embed="rId5"/>
          <a:stretch>
            <a:fillRect/>
          </a:stretch>
        </p:blipFill>
        <p:spPr>
          <a:xfrm>
            <a:off x="7141243" y="4294958"/>
            <a:ext cx="2044700" cy="1964341"/>
          </a:xfrm>
          <a:prstGeom prst="rect">
            <a:avLst/>
          </a:prstGeom>
        </p:spPr>
      </p:pic>
    </p:spTree>
    <p:extLst>
      <p:ext uri="{BB962C8B-B14F-4D97-AF65-F5344CB8AC3E}">
        <p14:creationId xmlns:p14="http://schemas.microsoft.com/office/powerpoint/2010/main" val="3786038436"/>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a:t>Also reported in </a:t>
            </a:r>
            <a:r>
              <a:rPr lang="en-CA" dirty="0" smtClean="0"/>
              <a:t>cats &amp; small </a:t>
            </a:r>
            <a:r>
              <a:rPr lang="en-CA" dirty="0"/>
              <a:t>dogs: </a:t>
            </a:r>
            <a:r>
              <a:rPr lang="en-CA" dirty="0" smtClean="0"/>
              <a:t>Min Poodle, Dachshund, Pekingese</a:t>
            </a:r>
            <a:r>
              <a:rPr lang="en-CA" dirty="0"/>
              <a:t>, </a:t>
            </a:r>
            <a:r>
              <a:rPr lang="en-CA" dirty="0" err="1" smtClean="0"/>
              <a:t>Yorshire</a:t>
            </a:r>
            <a:r>
              <a:rPr lang="en-CA" dirty="0" smtClean="0"/>
              <a:t>, Shih </a:t>
            </a:r>
            <a:r>
              <a:rPr lang="en-CA" dirty="0"/>
              <a:t>Tzu, </a:t>
            </a:r>
            <a:r>
              <a:rPr lang="en-CA" dirty="0" smtClean="0"/>
              <a:t>Pug, Whippet</a:t>
            </a:r>
          </a:p>
          <a:p>
            <a:r>
              <a:rPr lang="en-CA" dirty="0" smtClean="0"/>
              <a:t>Young male Pugs may be predisposed</a:t>
            </a:r>
          </a:p>
          <a:p>
            <a:pPr lvl="1"/>
            <a:r>
              <a:rPr lang="en-CA" dirty="0" smtClean="0"/>
              <a:t>7/23 dogs were Pugs – overrepresented</a:t>
            </a:r>
          </a:p>
          <a:p>
            <a:pPr lvl="1"/>
            <a:r>
              <a:rPr lang="en-CA" dirty="0" smtClean="0"/>
              <a:t>Left cranial lung lobe</a:t>
            </a:r>
          </a:p>
          <a:p>
            <a:pPr lvl="1"/>
            <a:r>
              <a:rPr lang="en-CA" b="1" dirty="0" smtClean="0"/>
              <a:t>Famous Pug diagnosed with LLT…</a:t>
            </a:r>
            <a:endParaRPr lang="en-CA" b="1" dirty="0"/>
          </a:p>
          <a:p>
            <a:endParaRPr lang="en-CA" dirty="0"/>
          </a:p>
        </p:txBody>
      </p:sp>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err="1" smtClean="0"/>
              <a:t>Signalment</a:t>
            </a:r>
            <a:endParaRPr lang="en-CA" dirty="0"/>
          </a:p>
        </p:txBody>
      </p:sp>
      <p:pic>
        <p:nvPicPr>
          <p:cNvPr id="4" name="Image 3"/>
          <p:cNvPicPr>
            <a:picLocks noChangeAspect="1"/>
          </p:cNvPicPr>
          <p:nvPr/>
        </p:nvPicPr>
        <p:blipFill>
          <a:blip r:embed="rId3"/>
          <a:stretch>
            <a:fillRect/>
          </a:stretch>
        </p:blipFill>
        <p:spPr>
          <a:xfrm>
            <a:off x="1934053" y="5745163"/>
            <a:ext cx="5626100" cy="762000"/>
          </a:xfrm>
          <a:prstGeom prst="rect">
            <a:avLst/>
          </a:prstGeom>
        </p:spPr>
      </p:pic>
    </p:spTree>
    <p:extLst>
      <p:ext uri="{BB962C8B-B14F-4D97-AF65-F5344CB8AC3E}">
        <p14:creationId xmlns:p14="http://schemas.microsoft.com/office/powerpoint/2010/main" val="2908601218"/>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CA" dirty="0" smtClean="0"/>
              <a:t>Famous Pug diagnosed with LTT</a:t>
            </a:r>
            <a:endParaRPr lang="en-CA" dirty="0"/>
          </a:p>
        </p:txBody>
      </p:sp>
      <p:pic>
        <p:nvPicPr>
          <p:cNvPr id="8" name="Image 7"/>
          <p:cNvPicPr>
            <a:picLocks noChangeAspect="1"/>
          </p:cNvPicPr>
          <p:nvPr/>
        </p:nvPicPr>
        <p:blipFill>
          <a:blip r:embed="rId3"/>
          <a:stretch>
            <a:fillRect/>
          </a:stretch>
        </p:blipFill>
        <p:spPr>
          <a:xfrm>
            <a:off x="865243" y="2120161"/>
            <a:ext cx="3397884" cy="4530512"/>
          </a:xfrm>
          <a:prstGeom prst="rect">
            <a:avLst/>
          </a:prstGeom>
        </p:spPr>
      </p:pic>
      <p:sp>
        <p:nvSpPr>
          <p:cNvPr id="10" name="ZoneTexte 9"/>
          <p:cNvSpPr txBox="1"/>
          <p:nvPr/>
        </p:nvSpPr>
        <p:spPr>
          <a:xfrm>
            <a:off x="5158485" y="4379790"/>
            <a:ext cx="3240256" cy="646331"/>
          </a:xfrm>
          <a:prstGeom prst="rect">
            <a:avLst/>
          </a:prstGeom>
          <a:noFill/>
        </p:spPr>
        <p:txBody>
          <a:bodyPr wrap="square" rtlCol="0">
            <a:spAutoFit/>
          </a:bodyPr>
          <a:lstStyle/>
          <a:p>
            <a:r>
              <a:rPr lang="en-CA" sz="3600" b="1" dirty="0" smtClean="0"/>
              <a:t>Waffle Madden</a:t>
            </a:r>
            <a:endParaRPr lang="en-CA" sz="3600" b="1" dirty="0"/>
          </a:p>
        </p:txBody>
      </p:sp>
    </p:spTree>
    <p:extLst>
      <p:ext uri="{BB962C8B-B14F-4D97-AF65-F5344CB8AC3E}">
        <p14:creationId xmlns:p14="http://schemas.microsoft.com/office/powerpoint/2010/main" val="2438309685"/>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8001" y="1653160"/>
            <a:ext cx="7408333" cy="3450696"/>
          </a:xfrm>
        </p:spPr>
        <p:txBody>
          <a:bodyPr>
            <a:normAutofit/>
          </a:bodyPr>
          <a:lstStyle/>
          <a:p>
            <a:r>
              <a:rPr lang="en-CA" dirty="0" smtClean="0"/>
              <a:t>In cats</a:t>
            </a:r>
          </a:p>
          <a:p>
            <a:pPr lvl="1"/>
            <a:r>
              <a:rPr lang="en-CA" dirty="0" smtClean="0"/>
              <a:t>Diaphragmatic hernia, chronic asthma, </a:t>
            </a:r>
            <a:r>
              <a:rPr lang="en-CA" dirty="0" err="1" smtClean="0"/>
              <a:t>chylothorax</a:t>
            </a:r>
            <a:r>
              <a:rPr lang="en-CA" dirty="0" smtClean="0"/>
              <a:t>, spontaneous</a:t>
            </a:r>
          </a:p>
          <a:p>
            <a:pPr lvl="1"/>
            <a:r>
              <a:rPr lang="en-CA" dirty="0" smtClean="0"/>
              <a:t>Right middle lung lobe*, left cranial lobe and right cranial lobe</a:t>
            </a:r>
          </a:p>
          <a:p>
            <a:pPr lvl="1"/>
            <a:endParaRPr lang="en-CA" dirty="0" smtClean="0"/>
          </a:p>
          <a:p>
            <a:endParaRPr lang="en-CA" dirty="0"/>
          </a:p>
        </p:txBody>
      </p:sp>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err="1" smtClean="0"/>
              <a:t>Signalment</a:t>
            </a:r>
            <a:endParaRPr lang="en-CA" dirty="0"/>
          </a:p>
        </p:txBody>
      </p:sp>
      <p:pic>
        <p:nvPicPr>
          <p:cNvPr id="4" name="Image 3"/>
          <p:cNvPicPr>
            <a:picLocks noChangeAspect="1"/>
          </p:cNvPicPr>
          <p:nvPr/>
        </p:nvPicPr>
        <p:blipFill>
          <a:blip r:embed="rId3"/>
          <a:stretch>
            <a:fillRect/>
          </a:stretch>
        </p:blipFill>
        <p:spPr>
          <a:xfrm>
            <a:off x="0" y="5249979"/>
            <a:ext cx="5365863" cy="826413"/>
          </a:xfrm>
          <a:prstGeom prst="rect">
            <a:avLst/>
          </a:prstGeom>
        </p:spPr>
      </p:pic>
      <p:pic>
        <p:nvPicPr>
          <p:cNvPr id="5" name="Image 4"/>
          <p:cNvPicPr>
            <a:picLocks noChangeAspect="1"/>
          </p:cNvPicPr>
          <p:nvPr/>
        </p:nvPicPr>
        <p:blipFill>
          <a:blip r:embed="rId4"/>
          <a:stretch>
            <a:fillRect/>
          </a:stretch>
        </p:blipFill>
        <p:spPr>
          <a:xfrm>
            <a:off x="0" y="4501162"/>
            <a:ext cx="9144000" cy="748817"/>
          </a:xfrm>
          <a:prstGeom prst="rect">
            <a:avLst/>
          </a:prstGeom>
        </p:spPr>
      </p:pic>
      <p:pic>
        <p:nvPicPr>
          <p:cNvPr id="6" name="Image 5"/>
          <p:cNvPicPr>
            <a:picLocks noChangeAspect="1"/>
          </p:cNvPicPr>
          <p:nvPr/>
        </p:nvPicPr>
        <p:blipFill>
          <a:blip r:embed="rId5"/>
          <a:stretch>
            <a:fillRect/>
          </a:stretch>
        </p:blipFill>
        <p:spPr>
          <a:xfrm>
            <a:off x="0" y="3637562"/>
            <a:ext cx="5562600" cy="863600"/>
          </a:xfrm>
          <a:prstGeom prst="rect">
            <a:avLst/>
          </a:prstGeom>
        </p:spPr>
      </p:pic>
      <p:pic>
        <p:nvPicPr>
          <p:cNvPr id="7" name="Image 6"/>
          <p:cNvPicPr>
            <a:picLocks noChangeAspect="1"/>
          </p:cNvPicPr>
          <p:nvPr/>
        </p:nvPicPr>
        <p:blipFill>
          <a:blip r:embed="rId6"/>
          <a:stretch>
            <a:fillRect/>
          </a:stretch>
        </p:blipFill>
        <p:spPr>
          <a:xfrm>
            <a:off x="0" y="6019800"/>
            <a:ext cx="6654800" cy="838200"/>
          </a:xfrm>
          <a:prstGeom prst="rect">
            <a:avLst/>
          </a:prstGeom>
        </p:spPr>
      </p:pic>
    </p:spTree>
    <p:extLst>
      <p:ext uri="{BB962C8B-B14F-4D97-AF65-F5344CB8AC3E}">
        <p14:creationId xmlns:p14="http://schemas.microsoft.com/office/powerpoint/2010/main" val="1747991878"/>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lnSpcReduction="20000"/>
          </a:bodyPr>
          <a:lstStyle/>
          <a:p>
            <a:r>
              <a:rPr lang="en-CA" dirty="0"/>
              <a:t>Previous history of respiratory disease, trauma, thoracic </a:t>
            </a:r>
            <a:r>
              <a:rPr lang="en-CA" dirty="0" smtClean="0"/>
              <a:t>surgery</a:t>
            </a:r>
          </a:p>
          <a:p>
            <a:r>
              <a:rPr lang="en-CA" dirty="0" smtClean="0"/>
              <a:t>Nonspecific: anorexia, vomiting, </a:t>
            </a:r>
            <a:r>
              <a:rPr lang="en-CA" dirty="0" err="1" smtClean="0"/>
              <a:t>diarrhea</a:t>
            </a:r>
            <a:r>
              <a:rPr lang="en-CA" dirty="0" smtClean="0"/>
              <a:t>, depression, fever</a:t>
            </a:r>
            <a:endParaRPr lang="en-CA" dirty="0"/>
          </a:p>
          <a:p>
            <a:r>
              <a:rPr lang="en-CA" dirty="0" smtClean="0"/>
              <a:t>Tachypnea/respiratory distress</a:t>
            </a:r>
          </a:p>
          <a:p>
            <a:r>
              <a:rPr lang="en-CA" dirty="0" smtClean="0"/>
              <a:t>Coughing</a:t>
            </a:r>
          </a:p>
          <a:p>
            <a:r>
              <a:rPr lang="en-CA" dirty="0" smtClean="0"/>
              <a:t>Hemoptysis</a:t>
            </a:r>
          </a:p>
          <a:p>
            <a:r>
              <a:rPr lang="en-CA" dirty="0" smtClean="0"/>
              <a:t>Epistaxis</a:t>
            </a:r>
          </a:p>
          <a:p>
            <a:r>
              <a:rPr lang="en-CA" dirty="0" smtClean="0"/>
              <a:t>Dull heart and lung sounds, signs of shock, cyanosis</a:t>
            </a:r>
          </a:p>
          <a:p>
            <a:r>
              <a:rPr lang="en-CA" dirty="0" smtClean="0"/>
              <a:t>Signs of pain (abdominal palpation)</a:t>
            </a:r>
          </a:p>
        </p:txBody>
      </p:sp>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History/Clinical findings</a:t>
            </a:r>
            <a:endParaRPr lang="en-CA" dirty="0"/>
          </a:p>
        </p:txBody>
      </p:sp>
    </p:spTree>
    <p:extLst>
      <p:ext uri="{BB962C8B-B14F-4D97-AF65-F5344CB8AC3E}">
        <p14:creationId xmlns:p14="http://schemas.microsoft.com/office/powerpoint/2010/main" val="39403015"/>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286728"/>
            <a:ext cx="7408333" cy="3450696"/>
          </a:xfrm>
        </p:spPr>
        <p:txBody>
          <a:bodyPr>
            <a:normAutofit lnSpcReduction="10000"/>
          </a:bodyPr>
          <a:lstStyle/>
          <a:p>
            <a:r>
              <a:rPr lang="en-CA" dirty="0" smtClean="0"/>
              <a:t>Atelectasis</a:t>
            </a:r>
          </a:p>
          <a:p>
            <a:r>
              <a:rPr lang="en-CA" dirty="0" smtClean="0"/>
              <a:t>Pneumonia</a:t>
            </a:r>
          </a:p>
          <a:p>
            <a:r>
              <a:rPr lang="en-CA" dirty="0" err="1" smtClean="0"/>
              <a:t>Neoplasia</a:t>
            </a:r>
            <a:endParaRPr lang="en-CA" dirty="0" smtClean="0"/>
          </a:p>
          <a:p>
            <a:r>
              <a:rPr lang="en-CA" dirty="0" smtClean="0"/>
              <a:t>Pulmonary contusion</a:t>
            </a:r>
          </a:p>
          <a:p>
            <a:r>
              <a:rPr lang="en-CA" dirty="0" smtClean="0"/>
              <a:t>Pulmonary thromboembolism</a:t>
            </a:r>
          </a:p>
          <a:p>
            <a:r>
              <a:rPr lang="en-CA" dirty="0" smtClean="0"/>
              <a:t>Diaphragmatic hernia</a:t>
            </a:r>
          </a:p>
          <a:p>
            <a:r>
              <a:rPr lang="en-CA" dirty="0" err="1" smtClean="0"/>
              <a:t>Hemothorax</a:t>
            </a:r>
            <a:r>
              <a:rPr lang="en-CA" dirty="0" smtClean="0"/>
              <a:t> </a:t>
            </a:r>
          </a:p>
          <a:p>
            <a:r>
              <a:rPr lang="en-CA" dirty="0" err="1" smtClean="0"/>
              <a:t>Pyothorax</a:t>
            </a:r>
            <a:endParaRPr lang="en-CA" dirty="0"/>
          </a:p>
        </p:txBody>
      </p:sp>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Differential diagnosis</a:t>
            </a:r>
            <a:endParaRPr lang="en-CA" dirty="0"/>
          </a:p>
        </p:txBody>
      </p:sp>
    </p:spTree>
    <p:extLst>
      <p:ext uri="{BB962C8B-B14F-4D97-AF65-F5344CB8AC3E}">
        <p14:creationId xmlns:p14="http://schemas.microsoft.com/office/powerpoint/2010/main" val="200877537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1626674"/>
            <a:ext cx="7408333" cy="4247907"/>
          </a:xfrm>
        </p:spPr>
        <p:txBody>
          <a:bodyPr>
            <a:normAutofit fontScale="92500" lnSpcReduction="20000"/>
          </a:bodyPr>
          <a:lstStyle/>
          <a:p>
            <a:pPr marL="0" indent="0">
              <a:buNone/>
            </a:pPr>
            <a:r>
              <a:rPr lang="en-CA" dirty="0" smtClean="0"/>
              <a:t>In dogs</a:t>
            </a:r>
          </a:p>
          <a:p>
            <a:r>
              <a:rPr lang="en-CA" dirty="0" smtClean="0"/>
              <a:t>Cause is commonly not found</a:t>
            </a:r>
          </a:p>
          <a:p>
            <a:pPr lvl="1"/>
            <a:r>
              <a:rPr lang="en-CA" dirty="0" smtClean="0"/>
              <a:t>Reported cause in 2-22% of cases</a:t>
            </a:r>
          </a:p>
          <a:p>
            <a:pPr lvl="1"/>
            <a:r>
              <a:rPr lang="en-CA" dirty="0" smtClean="0"/>
              <a:t>Most common: migrating grass awn or plant material</a:t>
            </a:r>
          </a:p>
          <a:p>
            <a:pPr lvl="2"/>
            <a:r>
              <a:rPr lang="en-CA" dirty="0" smtClean="0"/>
              <a:t>Geographical location, climate, vegetation</a:t>
            </a:r>
          </a:p>
          <a:p>
            <a:pPr lvl="2"/>
            <a:r>
              <a:rPr lang="en-CA" dirty="0" smtClean="0"/>
              <a:t>Sporting, hunting or working-type breeds of dog</a:t>
            </a:r>
          </a:p>
          <a:p>
            <a:pPr lvl="2"/>
            <a:r>
              <a:rPr lang="en-CA" dirty="0" smtClean="0"/>
              <a:t>Difficult to confirm underlying cause</a:t>
            </a:r>
          </a:p>
          <a:p>
            <a:pPr lvl="2"/>
            <a:endParaRPr lang="en-CA" dirty="0" smtClean="0"/>
          </a:p>
          <a:p>
            <a:pPr lvl="2"/>
            <a:endParaRPr lang="en-CA" dirty="0"/>
          </a:p>
          <a:p>
            <a:pPr lvl="2"/>
            <a:endParaRPr lang="en-CA" dirty="0" smtClean="0"/>
          </a:p>
          <a:p>
            <a:pPr marL="627063" lvl="2" indent="0">
              <a:buNone/>
            </a:pPr>
            <a:endParaRPr lang="en-CA" dirty="0" smtClean="0"/>
          </a:p>
          <a:p>
            <a:r>
              <a:rPr lang="en-CA" dirty="0" smtClean="0"/>
              <a:t>Iatrogenic causes</a:t>
            </a:r>
          </a:p>
          <a:p>
            <a:pPr lvl="1"/>
            <a:r>
              <a:rPr lang="en-CA" dirty="0" smtClean="0"/>
              <a:t>Post-operative complication in 6.5% of cases</a:t>
            </a:r>
          </a:p>
          <a:p>
            <a:pPr lvl="1"/>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err="1" smtClean="0"/>
              <a:t>Etiology</a:t>
            </a:r>
            <a:endParaRPr lang="en-CA" dirty="0"/>
          </a:p>
        </p:txBody>
      </p:sp>
      <p:pic>
        <p:nvPicPr>
          <p:cNvPr id="5" name="Image 4"/>
          <p:cNvPicPr>
            <a:picLocks noChangeAspect="1"/>
          </p:cNvPicPr>
          <p:nvPr/>
        </p:nvPicPr>
        <p:blipFill>
          <a:blip r:embed="rId3"/>
          <a:stretch>
            <a:fillRect/>
          </a:stretch>
        </p:blipFill>
        <p:spPr>
          <a:xfrm>
            <a:off x="228600" y="3930364"/>
            <a:ext cx="8674100" cy="939800"/>
          </a:xfrm>
          <a:prstGeom prst="rect">
            <a:avLst/>
          </a:prstGeom>
        </p:spPr>
      </p:pic>
      <p:pic>
        <p:nvPicPr>
          <p:cNvPr id="6" name="Image 5"/>
          <p:cNvPicPr>
            <a:picLocks noChangeAspect="1"/>
          </p:cNvPicPr>
          <p:nvPr/>
        </p:nvPicPr>
        <p:blipFill>
          <a:blip r:embed="rId4"/>
          <a:stretch>
            <a:fillRect/>
          </a:stretch>
        </p:blipFill>
        <p:spPr>
          <a:xfrm>
            <a:off x="0" y="5874581"/>
            <a:ext cx="9144000" cy="760215"/>
          </a:xfrm>
          <a:prstGeom prst="rect">
            <a:avLst/>
          </a:prstGeom>
        </p:spPr>
      </p:pic>
    </p:spTree>
    <p:extLst>
      <p:ext uri="{BB962C8B-B14F-4D97-AF65-F5344CB8AC3E}">
        <p14:creationId xmlns:p14="http://schemas.microsoft.com/office/powerpoint/2010/main" val="1239181799"/>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CBC/</a:t>
            </a:r>
            <a:r>
              <a:rPr lang="en-CA" dirty="0" err="1" smtClean="0"/>
              <a:t>chem</a:t>
            </a:r>
            <a:endParaRPr lang="en-CA" dirty="0" smtClean="0"/>
          </a:p>
          <a:p>
            <a:pPr lvl="1"/>
            <a:r>
              <a:rPr lang="en-CA" dirty="0" smtClean="0"/>
              <a:t>Normal or unspecific changes</a:t>
            </a:r>
          </a:p>
          <a:p>
            <a:r>
              <a:rPr lang="en-CA" dirty="0" err="1" smtClean="0"/>
              <a:t>tFAST</a:t>
            </a:r>
            <a:r>
              <a:rPr lang="en-CA" dirty="0" smtClean="0"/>
              <a:t> </a:t>
            </a:r>
          </a:p>
          <a:p>
            <a:pPr lvl="1"/>
            <a:r>
              <a:rPr lang="en-CA" dirty="0" smtClean="0"/>
              <a:t>Pleural effusion</a:t>
            </a:r>
          </a:p>
          <a:p>
            <a:pPr lvl="1"/>
            <a:r>
              <a:rPr lang="en-CA" dirty="0" smtClean="0"/>
              <a:t>Therapeutic </a:t>
            </a:r>
            <a:r>
              <a:rPr lang="en-CA" dirty="0" err="1" smtClean="0"/>
              <a:t>thoracocentesis</a:t>
            </a:r>
            <a:r>
              <a:rPr lang="en-CA" dirty="0" smtClean="0"/>
              <a:t> as needed</a:t>
            </a:r>
          </a:p>
          <a:p>
            <a:pPr lvl="1"/>
            <a:r>
              <a:rPr lang="en-CA" dirty="0" smtClean="0"/>
              <a:t>Fluid analysis</a:t>
            </a:r>
          </a:p>
          <a:p>
            <a:pPr lvl="2"/>
            <a:r>
              <a:rPr lang="en-CA" dirty="0" err="1" smtClean="0"/>
              <a:t>Hemorrhagic</a:t>
            </a:r>
            <a:r>
              <a:rPr lang="en-CA" dirty="0" smtClean="0"/>
              <a:t>*, </a:t>
            </a:r>
            <a:r>
              <a:rPr lang="en-CA" dirty="0" err="1" smtClean="0"/>
              <a:t>chylous</a:t>
            </a:r>
            <a:r>
              <a:rPr lang="en-CA" dirty="0" smtClean="0"/>
              <a:t>, exudate, modified </a:t>
            </a:r>
            <a:r>
              <a:rPr lang="en-CA" dirty="0" err="1" smtClean="0"/>
              <a:t>transsudate</a:t>
            </a:r>
            <a:endParaRPr lang="en-CA" dirty="0" smtClean="0"/>
          </a:p>
          <a:p>
            <a:pPr marL="627063" lvl="2" indent="0">
              <a:buNone/>
            </a:pPr>
            <a:endParaRPr lang="en-CA" dirty="0" smtClean="0"/>
          </a:p>
          <a:p>
            <a:endParaRPr lang="en-CA" dirty="0"/>
          </a:p>
        </p:txBody>
      </p:sp>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Diagnosis</a:t>
            </a:r>
            <a:endParaRPr lang="en-CA" dirty="0"/>
          </a:p>
        </p:txBody>
      </p:sp>
    </p:spTree>
    <p:extLst>
      <p:ext uri="{BB962C8B-B14F-4D97-AF65-F5344CB8AC3E}">
        <p14:creationId xmlns:p14="http://schemas.microsoft.com/office/powerpoint/2010/main" val="1268662070"/>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053485"/>
            <a:ext cx="7408333" cy="3450696"/>
          </a:xfrm>
        </p:spPr>
        <p:txBody>
          <a:bodyPr>
            <a:normAutofit fontScale="92500" lnSpcReduction="10000"/>
          </a:bodyPr>
          <a:lstStyle/>
          <a:p>
            <a:r>
              <a:rPr lang="en-CA" dirty="0" smtClean="0"/>
              <a:t>Thoracic radiography</a:t>
            </a:r>
          </a:p>
          <a:p>
            <a:pPr lvl="1"/>
            <a:r>
              <a:rPr lang="en-CA" dirty="0" smtClean="0"/>
              <a:t>Pleural effusion</a:t>
            </a:r>
          </a:p>
          <a:p>
            <a:pPr lvl="1"/>
            <a:r>
              <a:rPr lang="en-CA" dirty="0" smtClean="0"/>
              <a:t>Increased lobar opacity</a:t>
            </a:r>
          </a:p>
          <a:p>
            <a:pPr lvl="1"/>
            <a:r>
              <a:rPr lang="en-CA" dirty="0" smtClean="0"/>
              <a:t>Lobar vesicular gas pattern* </a:t>
            </a:r>
          </a:p>
          <a:p>
            <a:pPr lvl="2"/>
            <a:r>
              <a:rPr lang="en-CA" dirty="0" smtClean="0"/>
              <a:t>Small dispersed air bubbles</a:t>
            </a:r>
          </a:p>
          <a:p>
            <a:pPr lvl="1"/>
            <a:r>
              <a:rPr lang="en-CA" dirty="0" smtClean="0"/>
              <a:t>Irregular, focally narrowed, blunted or displaced lobar bronchi*</a:t>
            </a:r>
          </a:p>
          <a:p>
            <a:pPr lvl="1"/>
            <a:r>
              <a:rPr lang="en-CA" dirty="0" err="1" smtClean="0"/>
              <a:t>Mediastinal</a:t>
            </a:r>
            <a:r>
              <a:rPr lang="en-CA" dirty="0" smtClean="0"/>
              <a:t> shift</a:t>
            </a:r>
          </a:p>
          <a:p>
            <a:pPr lvl="1"/>
            <a:r>
              <a:rPr lang="en-CA" dirty="0" smtClean="0"/>
              <a:t>Curved and dorsally displaced trachea</a:t>
            </a:r>
          </a:p>
          <a:p>
            <a:pPr lvl="1"/>
            <a:r>
              <a:rPr lang="en-CA" dirty="0" smtClean="0"/>
              <a:t>Axial rotation of the crania</a:t>
            </a:r>
            <a:endParaRPr lang="en-CA" dirty="0"/>
          </a:p>
        </p:txBody>
      </p:sp>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Diagnosis</a:t>
            </a:r>
            <a:endParaRPr lang="en-CA" dirty="0"/>
          </a:p>
        </p:txBody>
      </p:sp>
      <p:pic>
        <p:nvPicPr>
          <p:cNvPr id="4" name="Image 3"/>
          <p:cNvPicPr>
            <a:picLocks noChangeAspect="1"/>
          </p:cNvPicPr>
          <p:nvPr/>
        </p:nvPicPr>
        <p:blipFill>
          <a:blip r:embed="rId3"/>
          <a:stretch>
            <a:fillRect/>
          </a:stretch>
        </p:blipFill>
        <p:spPr>
          <a:xfrm>
            <a:off x="1603503" y="5504181"/>
            <a:ext cx="4991100" cy="914400"/>
          </a:xfrm>
          <a:prstGeom prst="rect">
            <a:avLst/>
          </a:prstGeom>
        </p:spPr>
      </p:pic>
    </p:spTree>
    <p:extLst>
      <p:ext uri="{BB962C8B-B14F-4D97-AF65-F5344CB8AC3E}">
        <p14:creationId xmlns:p14="http://schemas.microsoft.com/office/powerpoint/2010/main" val="1739313854"/>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Thoracic radiography</a:t>
            </a:r>
            <a:endParaRPr lang="en-CA" dirty="0"/>
          </a:p>
        </p:txBody>
      </p:sp>
      <p:pic>
        <p:nvPicPr>
          <p:cNvPr id="6" name="Image 5"/>
          <p:cNvPicPr>
            <a:picLocks noChangeAspect="1"/>
          </p:cNvPicPr>
          <p:nvPr/>
        </p:nvPicPr>
        <p:blipFill>
          <a:blip r:embed="rId3"/>
          <a:stretch>
            <a:fillRect/>
          </a:stretch>
        </p:blipFill>
        <p:spPr>
          <a:xfrm>
            <a:off x="2186831" y="2027570"/>
            <a:ext cx="4953000" cy="3937000"/>
          </a:xfrm>
          <a:prstGeom prst="rect">
            <a:avLst/>
          </a:prstGeom>
        </p:spPr>
      </p:pic>
      <p:sp>
        <p:nvSpPr>
          <p:cNvPr id="4" name="Rectangle 3"/>
          <p:cNvSpPr/>
          <p:nvPr/>
        </p:nvSpPr>
        <p:spPr>
          <a:xfrm>
            <a:off x="1192414" y="6036767"/>
            <a:ext cx="6794491" cy="553998"/>
          </a:xfrm>
          <a:prstGeom prst="rect">
            <a:avLst/>
          </a:prstGeom>
        </p:spPr>
        <p:txBody>
          <a:bodyPr wrap="square">
            <a:spAutoFit/>
          </a:bodyPr>
          <a:lstStyle/>
          <a:p>
            <a:r>
              <a:rPr lang="en-CA" sz="1000" dirty="0" err="1"/>
              <a:t>d’Anjou</a:t>
            </a:r>
            <a:r>
              <a:rPr lang="en-CA" sz="1000" dirty="0"/>
              <a:t>, M.-A., Tidwell, A. S., &amp; Hecht, S. </a:t>
            </a:r>
            <a:r>
              <a:rPr lang="en-CA" sz="1000" dirty="0" smtClean="0"/>
              <a:t>(</a:t>
            </a:r>
            <a:r>
              <a:rPr lang="en-CA" sz="1000" dirty="0" err="1" smtClean="0"/>
              <a:t>n.d</a:t>
            </a:r>
            <a:r>
              <a:rPr lang="en-CA" sz="1000" dirty="0" err="1"/>
              <a:t>.</a:t>
            </a:r>
            <a:r>
              <a:rPr lang="en-CA" sz="1000" dirty="0"/>
              <a:t>). Radiographic diagnosis of lung lobe torsion. Veterinary Radiology &amp; </a:t>
            </a:r>
            <a:r>
              <a:rPr lang="en-CA" sz="1000" dirty="0" smtClean="0"/>
              <a:t>Ultrasound : The Official Journal of the American College of Veterinary Radiology and the International Veterinary Radiology </a:t>
            </a:r>
            <a:r>
              <a:rPr lang="en-CA" sz="1000" dirty="0"/>
              <a:t>Association, 46(6), 478–</a:t>
            </a:r>
            <a:r>
              <a:rPr lang="en-CA" sz="1000" dirty="0" smtClean="0"/>
              <a:t>84</a:t>
            </a:r>
            <a:endParaRPr lang="en-CA" sz="1000" dirty="0"/>
          </a:p>
        </p:txBody>
      </p:sp>
    </p:spTree>
    <p:extLst>
      <p:ext uri="{BB962C8B-B14F-4D97-AF65-F5344CB8AC3E}">
        <p14:creationId xmlns:p14="http://schemas.microsoft.com/office/powerpoint/2010/main" val="1376861781"/>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Thoracic radiography</a:t>
            </a:r>
            <a:endParaRPr lang="en-CA" dirty="0"/>
          </a:p>
        </p:txBody>
      </p:sp>
      <p:pic>
        <p:nvPicPr>
          <p:cNvPr id="2" name="Image 1"/>
          <p:cNvPicPr>
            <a:picLocks noChangeAspect="1"/>
          </p:cNvPicPr>
          <p:nvPr/>
        </p:nvPicPr>
        <p:blipFill>
          <a:blip r:embed="rId3"/>
          <a:stretch>
            <a:fillRect/>
          </a:stretch>
        </p:blipFill>
        <p:spPr>
          <a:xfrm>
            <a:off x="2070100" y="2006402"/>
            <a:ext cx="5003800" cy="4203700"/>
          </a:xfrm>
          <a:prstGeom prst="rect">
            <a:avLst/>
          </a:prstGeom>
        </p:spPr>
      </p:pic>
      <p:sp>
        <p:nvSpPr>
          <p:cNvPr id="4" name="Rectangle 3"/>
          <p:cNvSpPr/>
          <p:nvPr/>
        </p:nvSpPr>
        <p:spPr>
          <a:xfrm>
            <a:off x="1192414" y="6313766"/>
            <a:ext cx="6794491" cy="553998"/>
          </a:xfrm>
          <a:prstGeom prst="rect">
            <a:avLst/>
          </a:prstGeom>
        </p:spPr>
        <p:txBody>
          <a:bodyPr wrap="square">
            <a:spAutoFit/>
          </a:bodyPr>
          <a:lstStyle/>
          <a:p>
            <a:r>
              <a:rPr lang="en-CA" sz="1000" dirty="0" err="1"/>
              <a:t>d’Anjou</a:t>
            </a:r>
            <a:r>
              <a:rPr lang="en-CA" sz="1000" dirty="0"/>
              <a:t>, M.-A., Tidwell, A. S., &amp; Hecht, S. </a:t>
            </a:r>
            <a:r>
              <a:rPr lang="en-CA" sz="1000" dirty="0" smtClean="0"/>
              <a:t>(</a:t>
            </a:r>
            <a:r>
              <a:rPr lang="en-CA" sz="1000" dirty="0" err="1" smtClean="0"/>
              <a:t>n.d</a:t>
            </a:r>
            <a:r>
              <a:rPr lang="en-CA" sz="1000" dirty="0" err="1"/>
              <a:t>.</a:t>
            </a:r>
            <a:r>
              <a:rPr lang="en-CA" sz="1000" dirty="0"/>
              <a:t>). Radiographic diagnosis of lung lobe torsion. Veterinary Radiology &amp; </a:t>
            </a:r>
            <a:r>
              <a:rPr lang="en-CA" sz="1000" dirty="0" smtClean="0"/>
              <a:t>Ultrasound : The Official Journal of the American College of Veterinary Radiology and the International Veterinary Radiology </a:t>
            </a:r>
            <a:r>
              <a:rPr lang="en-CA" sz="1000" dirty="0"/>
              <a:t>Association, 46(6), 478–</a:t>
            </a:r>
            <a:r>
              <a:rPr lang="en-CA" sz="1000" dirty="0" smtClean="0"/>
              <a:t>84</a:t>
            </a:r>
            <a:endParaRPr lang="en-CA" sz="1000" dirty="0"/>
          </a:p>
        </p:txBody>
      </p:sp>
    </p:spTree>
    <p:extLst>
      <p:ext uri="{BB962C8B-B14F-4D97-AF65-F5344CB8AC3E}">
        <p14:creationId xmlns:p14="http://schemas.microsoft.com/office/powerpoint/2010/main" val="170183322"/>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Thoracic radiography</a:t>
            </a:r>
            <a:endParaRPr lang="en-CA" dirty="0"/>
          </a:p>
        </p:txBody>
      </p:sp>
      <p:pic>
        <p:nvPicPr>
          <p:cNvPr id="4" name="Image 3"/>
          <p:cNvPicPr>
            <a:picLocks noChangeAspect="1"/>
          </p:cNvPicPr>
          <p:nvPr/>
        </p:nvPicPr>
        <p:blipFill>
          <a:blip r:embed="rId3"/>
          <a:stretch>
            <a:fillRect/>
          </a:stretch>
        </p:blipFill>
        <p:spPr>
          <a:xfrm>
            <a:off x="2082799" y="2068803"/>
            <a:ext cx="5107017" cy="4244963"/>
          </a:xfrm>
          <a:prstGeom prst="rect">
            <a:avLst/>
          </a:prstGeom>
        </p:spPr>
      </p:pic>
      <p:sp>
        <p:nvSpPr>
          <p:cNvPr id="5" name="Rectangle 4"/>
          <p:cNvSpPr/>
          <p:nvPr/>
        </p:nvSpPr>
        <p:spPr>
          <a:xfrm>
            <a:off x="1192414" y="6313766"/>
            <a:ext cx="6794491" cy="553998"/>
          </a:xfrm>
          <a:prstGeom prst="rect">
            <a:avLst/>
          </a:prstGeom>
        </p:spPr>
        <p:txBody>
          <a:bodyPr wrap="square">
            <a:spAutoFit/>
          </a:bodyPr>
          <a:lstStyle/>
          <a:p>
            <a:r>
              <a:rPr lang="en-CA" sz="1000" dirty="0" err="1"/>
              <a:t>d’Anjou</a:t>
            </a:r>
            <a:r>
              <a:rPr lang="en-CA" sz="1000" dirty="0"/>
              <a:t>, M.-A., Tidwell, A. S., &amp; Hecht, S. </a:t>
            </a:r>
            <a:r>
              <a:rPr lang="en-CA" sz="1000" dirty="0" smtClean="0"/>
              <a:t>(</a:t>
            </a:r>
            <a:r>
              <a:rPr lang="en-CA" sz="1000" dirty="0" err="1" smtClean="0"/>
              <a:t>n.d</a:t>
            </a:r>
            <a:r>
              <a:rPr lang="en-CA" sz="1000" dirty="0" err="1"/>
              <a:t>.</a:t>
            </a:r>
            <a:r>
              <a:rPr lang="en-CA" sz="1000" dirty="0"/>
              <a:t>). Radiographic diagnosis of lung lobe torsion. Veterinary Radiology &amp; </a:t>
            </a:r>
            <a:r>
              <a:rPr lang="en-CA" sz="1000" dirty="0" smtClean="0"/>
              <a:t>Ultrasound : The Official Journal of the American College of Veterinary Radiology and the International Veterinary Radiology </a:t>
            </a:r>
            <a:r>
              <a:rPr lang="en-CA" sz="1000" dirty="0"/>
              <a:t>Association, 46(6), 478–</a:t>
            </a:r>
            <a:r>
              <a:rPr lang="en-CA" sz="1000" dirty="0" smtClean="0"/>
              <a:t>84</a:t>
            </a:r>
            <a:endParaRPr lang="en-CA" sz="1000" dirty="0"/>
          </a:p>
        </p:txBody>
      </p:sp>
    </p:spTree>
    <p:extLst>
      <p:ext uri="{BB962C8B-B14F-4D97-AF65-F5344CB8AC3E}">
        <p14:creationId xmlns:p14="http://schemas.microsoft.com/office/powerpoint/2010/main" val="1752114242"/>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03583" y="2123697"/>
            <a:ext cx="7408333" cy="3450696"/>
          </a:xfrm>
        </p:spPr>
        <p:txBody>
          <a:bodyPr/>
          <a:lstStyle/>
          <a:p>
            <a:r>
              <a:rPr lang="en-CA" dirty="0" smtClean="0"/>
              <a:t>Ultrasonography</a:t>
            </a:r>
          </a:p>
          <a:p>
            <a:pPr lvl="1"/>
            <a:r>
              <a:rPr lang="en-CA" dirty="0" smtClean="0"/>
              <a:t>Generally useful, variable signs can be observed</a:t>
            </a:r>
          </a:p>
          <a:p>
            <a:pPr lvl="1"/>
            <a:r>
              <a:rPr lang="en-CA" dirty="0" err="1" smtClean="0"/>
              <a:t>Hypoechoic</a:t>
            </a:r>
            <a:r>
              <a:rPr lang="en-CA" dirty="0"/>
              <a:t> </a:t>
            </a:r>
            <a:r>
              <a:rPr lang="en-CA" dirty="0" smtClean="0"/>
              <a:t>and rounded</a:t>
            </a:r>
          </a:p>
          <a:p>
            <a:pPr lvl="1"/>
            <a:r>
              <a:rPr lang="en-CA" dirty="0" smtClean="0"/>
              <a:t>Pleural effusion</a:t>
            </a:r>
          </a:p>
          <a:p>
            <a:pPr lvl="1"/>
            <a:r>
              <a:rPr lang="en-CA" dirty="0" smtClean="0"/>
              <a:t>Lobar consolidation </a:t>
            </a:r>
            <a:r>
              <a:rPr lang="en-CA" dirty="0" smtClean="0">
                <a:sym typeface="Wingdings"/>
              </a:rPr>
              <a:t> </a:t>
            </a:r>
            <a:r>
              <a:rPr lang="en-CA" dirty="0" err="1" smtClean="0">
                <a:sym typeface="Wingdings"/>
              </a:rPr>
              <a:t>hepatization</a:t>
            </a:r>
            <a:endParaRPr lang="en-CA" dirty="0" smtClean="0"/>
          </a:p>
          <a:p>
            <a:pPr lvl="1"/>
            <a:r>
              <a:rPr lang="en-CA" dirty="0" smtClean="0"/>
              <a:t>Abnormal orientation of the lobe</a:t>
            </a:r>
          </a:p>
          <a:p>
            <a:pPr lvl="1"/>
            <a:r>
              <a:rPr lang="en-CA" dirty="0" smtClean="0"/>
              <a:t>Lack of venous flow return</a:t>
            </a:r>
          </a:p>
          <a:p>
            <a:pPr lvl="2"/>
            <a:r>
              <a:rPr lang="en-CA" dirty="0" smtClean="0"/>
              <a:t>Color or power Doppler imaging</a:t>
            </a:r>
          </a:p>
          <a:p>
            <a:pPr lvl="1"/>
            <a:endParaRPr lang="en-CA" dirty="0"/>
          </a:p>
        </p:txBody>
      </p:sp>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Diagnosis</a:t>
            </a:r>
            <a:endParaRPr lang="en-CA" dirty="0"/>
          </a:p>
        </p:txBody>
      </p:sp>
    </p:spTree>
    <p:extLst>
      <p:ext uri="{BB962C8B-B14F-4D97-AF65-F5344CB8AC3E}">
        <p14:creationId xmlns:p14="http://schemas.microsoft.com/office/powerpoint/2010/main" val="3315667213"/>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Ultrasonography</a:t>
            </a:r>
            <a:endParaRPr lang="en-CA" dirty="0"/>
          </a:p>
        </p:txBody>
      </p:sp>
      <p:pic>
        <p:nvPicPr>
          <p:cNvPr id="4" name="Image 3"/>
          <p:cNvPicPr>
            <a:picLocks noChangeAspect="1"/>
          </p:cNvPicPr>
          <p:nvPr/>
        </p:nvPicPr>
        <p:blipFill>
          <a:blip r:embed="rId3"/>
          <a:stretch>
            <a:fillRect/>
          </a:stretch>
        </p:blipFill>
        <p:spPr>
          <a:xfrm>
            <a:off x="1460662" y="1865946"/>
            <a:ext cx="6220834" cy="4447820"/>
          </a:xfrm>
          <a:prstGeom prst="rect">
            <a:avLst/>
          </a:prstGeom>
        </p:spPr>
      </p:pic>
      <p:sp>
        <p:nvSpPr>
          <p:cNvPr id="5" name="Rectangle 4"/>
          <p:cNvSpPr/>
          <p:nvPr/>
        </p:nvSpPr>
        <p:spPr>
          <a:xfrm>
            <a:off x="1192414" y="6313766"/>
            <a:ext cx="6794491" cy="553998"/>
          </a:xfrm>
          <a:prstGeom prst="rect">
            <a:avLst/>
          </a:prstGeom>
        </p:spPr>
        <p:txBody>
          <a:bodyPr wrap="square">
            <a:spAutoFit/>
          </a:bodyPr>
          <a:lstStyle/>
          <a:p>
            <a:r>
              <a:rPr lang="en-CA" sz="1000" dirty="0" err="1"/>
              <a:t>d’Anjou</a:t>
            </a:r>
            <a:r>
              <a:rPr lang="en-CA" sz="1000" dirty="0"/>
              <a:t>, M.-A., Tidwell, A. S., &amp; Hecht, S. </a:t>
            </a:r>
            <a:r>
              <a:rPr lang="en-CA" sz="1000" dirty="0" smtClean="0"/>
              <a:t>(</a:t>
            </a:r>
            <a:r>
              <a:rPr lang="en-CA" sz="1000" dirty="0" err="1" smtClean="0"/>
              <a:t>n.d</a:t>
            </a:r>
            <a:r>
              <a:rPr lang="en-CA" sz="1000" dirty="0" err="1"/>
              <a:t>.</a:t>
            </a:r>
            <a:r>
              <a:rPr lang="en-CA" sz="1000" dirty="0"/>
              <a:t>). Radiographic diagnosis of lung lobe torsion. Veterinary Radiology &amp; </a:t>
            </a:r>
            <a:r>
              <a:rPr lang="en-CA" sz="1000" dirty="0" smtClean="0"/>
              <a:t>Ultrasound : The Official Journal of the American College of Veterinary Radiology and the International Veterinary Radiology </a:t>
            </a:r>
            <a:r>
              <a:rPr lang="en-CA" sz="1000" dirty="0"/>
              <a:t>Association, 46(6), 478–</a:t>
            </a:r>
            <a:r>
              <a:rPr lang="en-CA" sz="1000" dirty="0" smtClean="0"/>
              <a:t>84</a:t>
            </a:r>
            <a:endParaRPr lang="en-CA" sz="1000" dirty="0"/>
          </a:p>
        </p:txBody>
      </p:sp>
    </p:spTree>
    <p:extLst>
      <p:ext uri="{BB962C8B-B14F-4D97-AF65-F5344CB8AC3E}">
        <p14:creationId xmlns:p14="http://schemas.microsoft.com/office/powerpoint/2010/main" val="2875710738"/>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CA" dirty="0" smtClean="0"/>
              <a:t>Lung lobe torsion</a:t>
            </a:r>
            <a:endParaRPr lang="en-CA" dirty="0"/>
          </a:p>
        </p:txBody>
      </p:sp>
      <p:pic>
        <p:nvPicPr>
          <p:cNvPr id="4" name="Image 3"/>
          <p:cNvPicPr>
            <a:picLocks noChangeAspect="1"/>
          </p:cNvPicPr>
          <p:nvPr/>
        </p:nvPicPr>
        <p:blipFill>
          <a:blip r:embed="rId3"/>
          <a:stretch>
            <a:fillRect/>
          </a:stretch>
        </p:blipFill>
        <p:spPr>
          <a:xfrm>
            <a:off x="2413000" y="2314178"/>
            <a:ext cx="4305300" cy="3771900"/>
          </a:xfrm>
          <a:prstGeom prst="rect">
            <a:avLst/>
          </a:prstGeom>
        </p:spPr>
      </p:pic>
      <p:sp>
        <p:nvSpPr>
          <p:cNvPr id="6" name="Rectangle 5"/>
          <p:cNvSpPr/>
          <p:nvPr/>
        </p:nvSpPr>
        <p:spPr>
          <a:xfrm>
            <a:off x="1586105" y="6081915"/>
            <a:ext cx="6400800" cy="646331"/>
          </a:xfrm>
          <a:prstGeom prst="rect">
            <a:avLst/>
          </a:prstGeom>
        </p:spPr>
        <p:txBody>
          <a:bodyPr wrap="square">
            <a:spAutoFit/>
          </a:bodyPr>
          <a:lstStyle/>
          <a:p>
            <a:r>
              <a:rPr lang="en-CA" dirty="0" err="1"/>
              <a:t>Gicking</a:t>
            </a:r>
            <a:r>
              <a:rPr lang="en-CA" dirty="0"/>
              <a:t>, J., &amp; </a:t>
            </a:r>
            <a:r>
              <a:rPr lang="en-CA" dirty="0" err="1"/>
              <a:t>Aumann</a:t>
            </a:r>
            <a:r>
              <a:rPr lang="en-CA" dirty="0"/>
              <a:t>, M. (2011). Lung lobe torsion. Compendium (Yardley, PA), 33(4</a:t>
            </a:r>
            <a:r>
              <a:rPr lang="en-CA" dirty="0" smtClean="0"/>
              <a:t>)</a:t>
            </a:r>
            <a:endParaRPr lang="en-CA" dirty="0"/>
          </a:p>
        </p:txBody>
      </p:sp>
    </p:spTree>
    <p:extLst>
      <p:ext uri="{BB962C8B-B14F-4D97-AF65-F5344CB8AC3E}">
        <p14:creationId xmlns:p14="http://schemas.microsoft.com/office/powerpoint/2010/main" val="1624982549"/>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021442"/>
            <a:ext cx="7408333" cy="4130637"/>
          </a:xfrm>
        </p:spPr>
        <p:txBody>
          <a:bodyPr>
            <a:normAutofit fontScale="70000" lnSpcReduction="20000"/>
          </a:bodyPr>
          <a:lstStyle/>
          <a:p>
            <a:r>
              <a:rPr lang="en-CA" dirty="0" smtClean="0"/>
              <a:t>Bronchoscopy</a:t>
            </a:r>
          </a:p>
          <a:p>
            <a:pPr lvl="1"/>
            <a:r>
              <a:rPr lang="en-CA" dirty="0" smtClean="0"/>
              <a:t>Partial or complete occlusion of the affected bronchus</a:t>
            </a:r>
          </a:p>
          <a:p>
            <a:pPr lvl="1"/>
            <a:r>
              <a:rPr lang="en-CA" dirty="0" smtClean="0"/>
              <a:t>Folding/twisting of the bronchial mucosa</a:t>
            </a:r>
          </a:p>
          <a:p>
            <a:r>
              <a:rPr lang="en-CA" dirty="0" smtClean="0"/>
              <a:t>Positive-contrast </a:t>
            </a:r>
            <a:r>
              <a:rPr lang="en-CA" dirty="0" err="1" smtClean="0"/>
              <a:t>bronchography</a:t>
            </a:r>
            <a:endParaRPr lang="en-CA" dirty="0" smtClean="0"/>
          </a:p>
          <a:p>
            <a:pPr lvl="1"/>
            <a:r>
              <a:rPr lang="en-CA" dirty="0" smtClean="0"/>
              <a:t>Viscous </a:t>
            </a:r>
            <a:r>
              <a:rPr lang="en-CA" dirty="0" err="1" smtClean="0"/>
              <a:t>propyliodone</a:t>
            </a:r>
            <a:endParaRPr lang="en-CA" dirty="0" smtClean="0"/>
          </a:p>
          <a:p>
            <a:pPr lvl="1"/>
            <a:r>
              <a:rPr lang="en-CA" dirty="0" smtClean="0"/>
              <a:t>Supplanted by bronchoscopy</a:t>
            </a:r>
          </a:p>
          <a:p>
            <a:r>
              <a:rPr lang="en-CA" dirty="0" smtClean="0"/>
              <a:t>Computed tomography (with or without angiography)</a:t>
            </a:r>
          </a:p>
          <a:p>
            <a:pPr lvl="1"/>
            <a:r>
              <a:rPr lang="en-CA" dirty="0" smtClean="0"/>
              <a:t>Abrupt ending bronchi</a:t>
            </a:r>
          </a:p>
          <a:p>
            <a:pPr lvl="1"/>
            <a:r>
              <a:rPr lang="en-CA" dirty="0" smtClean="0"/>
              <a:t>Abnormal lung lobe position</a:t>
            </a:r>
          </a:p>
          <a:p>
            <a:pPr lvl="1"/>
            <a:r>
              <a:rPr lang="en-CA" dirty="0" smtClean="0"/>
              <a:t>Lack of contrast enhancement</a:t>
            </a:r>
          </a:p>
          <a:p>
            <a:pPr lvl="1"/>
            <a:r>
              <a:rPr lang="en-CA" dirty="0" smtClean="0"/>
              <a:t>Enlarged lobe</a:t>
            </a:r>
          </a:p>
          <a:p>
            <a:pPr lvl="1"/>
            <a:r>
              <a:rPr lang="en-CA" dirty="0" smtClean="0"/>
              <a:t>Emphysema</a:t>
            </a:r>
          </a:p>
          <a:p>
            <a:pPr lvl="1"/>
            <a:r>
              <a:rPr lang="en-CA" dirty="0" smtClean="0"/>
              <a:t>Lobe consolidation</a:t>
            </a:r>
          </a:p>
          <a:p>
            <a:pPr lvl="1"/>
            <a:r>
              <a:rPr lang="en-CA" dirty="0"/>
              <a:t>Pleural </a:t>
            </a:r>
            <a:r>
              <a:rPr lang="en-CA" dirty="0" smtClean="0"/>
              <a:t>effusion</a:t>
            </a:r>
          </a:p>
          <a:p>
            <a:pPr lvl="1"/>
            <a:r>
              <a:rPr lang="en-CA" dirty="0" err="1" smtClean="0"/>
              <a:t>Mediastinal</a:t>
            </a:r>
            <a:r>
              <a:rPr lang="en-CA" dirty="0" smtClean="0"/>
              <a:t> shift</a:t>
            </a:r>
          </a:p>
          <a:p>
            <a:r>
              <a:rPr lang="en-CA" dirty="0" smtClean="0"/>
              <a:t>MRI</a:t>
            </a:r>
          </a:p>
          <a:p>
            <a:endParaRPr lang="en-CA" dirty="0"/>
          </a:p>
        </p:txBody>
      </p:sp>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Diagnosis</a:t>
            </a:r>
            <a:endParaRPr lang="en-CA" dirty="0"/>
          </a:p>
        </p:txBody>
      </p:sp>
      <p:pic>
        <p:nvPicPr>
          <p:cNvPr id="4" name="Image 3"/>
          <p:cNvPicPr>
            <a:picLocks noChangeAspect="1"/>
          </p:cNvPicPr>
          <p:nvPr/>
        </p:nvPicPr>
        <p:blipFill>
          <a:blip r:embed="rId3"/>
          <a:stretch>
            <a:fillRect/>
          </a:stretch>
        </p:blipFill>
        <p:spPr>
          <a:xfrm>
            <a:off x="3410044" y="5669479"/>
            <a:ext cx="5486400" cy="965200"/>
          </a:xfrm>
          <a:prstGeom prst="rect">
            <a:avLst/>
          </a:prstGeom>
        </p:spPr>
      </p:pic>
    </p:spTree>
    <p:extLst>
      <p:ext uri="{BB962C8B-B14F-4D97-AF65-F5344CB8AC3E}">
        <p14:creationId xmlns:p14="http://schemas.microsoft.com/office/powerpoint/2010/main" val="4226468367"/>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Computed tomography</a:t>
            </a:r>
            <a:endParaRPr lang="en-CA" dirty="0"/>
          </a:p>
        </p:txBody>
      </p:sp>
      <p:pic>
        <p:nvPicPr>
          <p:cNvPr id="8" name="Image 7"/>
          <p:cNvPicPr>
            <a:picLocks noChangeAspect="1"/>
          </p:cNvPicPr>
          <p:nvPr/>
        </p:nvPicPr>
        <p:blipFill>
          <a:blip r:embed="rId3"/>
          <a:stretch>
            <a:fillRect/>
          </a:stretch>
        </p:blipFill>
        <p:spPr>
          <a:xfrm>
            <a:off x="2379805" y="1760324"/>
            <a:ext cx="4541380" cy="4697565"/>
          </a:xfrm>
          <a:prstGeom prst="rect">
            <a:avLst/>
          </a:prstGeom>
        </p:spPr>
      </p:pic>
      <p:sp>
        <p:nvSpPr>
          <p:cNvPr id="9" name="Rectangle 8"/>
          <p:cNvSpPr/>
          <p:nvPr/>
        </p:nvSpPr>
        <p:spPr>
          <a:xfrm>
            <a:off x="1062803" y="6457889"/>
            <a:ext cx="7180405" cy="400110"/>
          </a:xfrm>
          <a:prstGeom prst="rect">
            <a:avLst/>
          </a:prstGeom>
        </p:spPr>
        <p:txBody>
          <a:bodyPr wrap="square">
            <a:spAutoFit/>
          </a:bodyPr>
          <a:lstStyle/>
          <a:p>
            <a:r>
              <a:rPr lang="en-CA" sz="1000" dirty="0"/>
              <a:t>SEILER, G., SCHWARZ, T., VIGNOLI, M., &amp; RODRIGUEZ, D. (2008). COMPUTED TOMOGRAPHIC FEATURES OF LUNG LOBE </a:t>
            </a:r>
            <a:r>
              <a:rPr lang="en-CA" sz="1000" dirty="0" smtClean="0"/>
              <a:t>TORSION</a:t>
            </a:r>
          </a:p>
          <a:p>
            <a:r>
              <a:rPr lang="en-CA" sz="1000" dirty="0" smtClean="0"/>
              <a:t>. </a:t>
            </a:r>
            <a:r>
              <a:rPr lang="en-CA" sz="1000" dirty="0"/>
              <a:t>Veterinary Radiology &amp; Ultrasound, 49(6), 504–508. doi:10.1111/j.1740-8261.2008.00435.x</a:t>
            </a:r>
          </a:p>
        </p:txBody>
      </p:sp>
    </p:spTree>
    <p:extLst>
      <p:ext uri="{BB962C8B-B14F-4D97-AF65-F5344CB8AC3E}">
        <p14:creationId xmlns:p14="http://schemas.microsoft.com/office/powerpoint/2010/main" val="322163995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1723116"/>
            <a:ext cx="7408333" cy="4312939"/>
          </a:xfrm>
        </p:spPr>
        <p:txBody>
          <a:bodyPr>
            <a:normAutofit fontScale="77500" lnSpcReduction="20000"/>
          </a:bodyPr>
          <a:lstStyle/>
          <a:p>
            <a:pPr marL="0" indent="0">
              <a:buNone/>
            </a:pPr>
            <a:r>
              <a:rPr lang="en-CA" dirty="0" smtClean="0"/>
              <a:t>In cats</a:t>
            </a:r>
          </a:p>
          <a:p>
            <a:r>
              <a:rPr lang="en-CA" dirty="0" smtClean="0"/>
              <a:t>Penetrating thoracic wounds</a:t>
            </a:r>
          </a:p>
          <a:p>
            <a:pPr lvl="1"/>
            <a:r>
              <a:rPr lang="en-CA" dirty="0" smtClean="0"/>
              <a:t>15.6% of the 128 cases reported</a:t>
            </a:r>
          </a:p>
          <a:p>
            <a:r>
              <a:rPr lang="en-CA" dirty="0" err="1" smtClean="0"/>
              <a:t>Parapneumonic</a:t>
            </a:r>
            <a:r>
              <a:rPr lang="en-CA" dirty="0" smtClean="0"/>
              <a:t> spread</a:t>
            </a:r>
          </a:p>
          <a:p>
            <a:pPr lvl="1"/>
            <a:r>
              <a:rPr lang="en-CA" dirty="0" smtClean="0"/>
              <a:t>More common?</a:t>
            </a:r>
          </a:p>
          <a:p>
            <a:r>
              <a:rPr lang="en-CA" dirty="0" smtClean="0"/>
              <a:t>Foreign body migration</a:t>
            </a:r>
          </a:p>
          <a:p>
            <a:r>
              <a:rPr lang="en-CA" dirty="0" smtClean="0"/>
              <a:t>Parasitic migration (</a:t>
            </a:r>
            <a:r>
              <a:rPr lang="en-US" i="1" dirty="0" err="1">
                <a:solidFill>
                  <a:schemeClr val="tx1"/>
                </a:solidFill>
              </a:rPr>
              <a:t>Aelurostrongylus</a:t>
            </a:r>
            <a:r>
              <a:rPr lang="en-US" i="1" dirty="0">
                <a:solidFill>
                  <a:schemeClr val="tx1"/>
                </a:solidFill>
              </a:rPr>
              <a:t> </a:t>
            </a:r>
            <a:r>
              <a:rPr lang="en-US" i="1" dirty="0" err="1" smtClean="0">
                <a:solidFill>
                  <a:schemeClr val="tx1"/>
                </a:solidFill>
              </a:rPr>
              <a:t>abstrusus</a:t>
            </a:r>
            <a:r>
              <a:rPr lang="en-US" i="1" dirty="0" smtClean="0">
                <a:solidFill>
                  <a:schemeClr val="tx1"/>
                </a:solidFill>
              </a:rPr>
              <a:t>, </a:t>
            </a:r>
            <a:r>
              <a:rPr lang="en-US" dirty="0" smtClean="0">
                <a:solidFill>
                  <a:schemeClr val="tx1"/>
                </a:solidFill>
              </a:rPr>
              <a:t> </a:t>
            </a:r>
            <a:r>
              <a:rPr lang="en-US" i="1" dirty="0" err="1">
                <a:solidFill>
                  <a:schemeClr val="tx1"/>
                </a:solidFill>
              </a:rPr>
              <a:t>Toxocara</a:t>
            </a:r>
            <a:r>
              <a:rPr lang="en-US" i="1" dirty="0">
                <a:solidFill>
                  <a:schemeClr val="tx1"/>
                </a:solidFill>
              </a:rPr>
              <a:t> </a:t>
            </a:r>
            <a:r>
              <a:rPr lang="en-US" i="1" dirty="0" err="1" smtClean="0">
                <a:solidFill>
                  <a:schemeClr val="tx1"/>
                </a:solidFill>
              </a:rPr>
              <a:t>cati</a:t>
            </a:r>
            <a:r>
              <a:rPr lang="en-US" i="1" dirty="0" smtClean="0">
                <a:solidFill>
                  <a:schemeClr val="tx1"/>
                </a:solidFill>
              </a:rPr>
              <a:t>, </a:t>
            </a:r>
            <a:r>
              <a:rPr lang="en-US" i="1" dirty="0" err="1" smtClean="0">
                <a:solidFill>
                  <a:schemeClr val="tx1"/>
                </a:solidFill>
              </a:rPr>
              <a:t>Cuterebra</a:t>
            </a:r>
            <a:r>
              <a:rPr lang="en-US" i="1" dirty="0" smtClean="0">
                <a:solidFill>
                  <a:schemeClr val="tx1"/>
                </a:solidFill>
              </a:rPr>
              <a:t>)</a:t>
            </a:r>
            <a:endParaRPr lang="en-CA" dirty="0" smtClean="0"/>
          </a:p>
          <a:p>
            <a:r>
              <a:rPr lang="en-CA" dirty="0" err="1" smtClean="0"/>
              <a:t>Hematogenous</a:t>
            </a:r>
            <a:r>
              <a:rPr lang="en-CA" dirty="0" smtClean="0"/>
              <a:t> or lymphatic spread</a:t>
            </a:r>
          </a:p>
          <a:p>
            <a:pPr marL="0" indent="0">
              <a:buNone/>
            </a:pPr>
            <a:endParaRPr lang="en-CA" dirty="0" smtClean="0"/>
          </a:p>
          <a:p>
            <a:pPr>
              <a:buFont typeface="Wingdings" charset="2"/>
              <a:buChar char="²"/>
            </a:pPr>
            <a:r>
              <a:rPr lang="en-CA" dirty="0" smtClean="0"/>
              <a:t>No association between </a:t>
            </a:r>
            <a:r>
              <a:rPr lang="en-CA" dirty="0" err="1" smtClean="0"/>
              <a:t>pyothorax</a:t>
            </a:r>
            <a:r>
              <a:rPr lang="en-CA" dirty="0" smtClean="0"/>
              <a:t> and </a:t>
            </a:r>
            <a:r>
              <a:rPr lang="en-CA" dirty="0" err="1" smtClean="0"/>
              <a:t>FeLV</a:t>
            </a:r>
            <a:r>
              <a:rPr lang="en-CA" dirty="0" smtClean="0"/>
              <a:t>/FIV status</a:t>
            </a:r>
          </a:p>
          <a:p>
            <a:pPr>
              <a:buFont typeface="Wingdings" charset="2"/>
              <a:buChar char="²"/>
            </a:pPr>
            <a:r>
              <a:rPr lang="en-CA" dirty="0" smtClean="0"/>
              <a:t>No association between sex nor outdoor access and increased risk for </a:t>
            </a:r>
            <a:r>
              <a:rPr lang="en-CA" dirty="0" err="1" smtClean="0"/>
              <a:t>pyothorax</a:t>
            </a:r>
            <a:endParaRPr lang="en-CA" dirty="0" smtClean="0"/>
          </a:p>
          <a:p>
            <a:pPr>
              <a:buFont typeface="Wingdings" charset="2"/>
              <a:buChar char="²"/>
            </a:pPr>
            <a:r>
              <a:rPr lang="en-CA" dirty="0" smtClean="0"/>
              <a:t>Cats with </a:t>
            </a:r>
            <a:r>
              <a:rPr lang="en-CA" dirty="0" err="1" smtClean="0"/>
              <a:t>pyothorax</a:t>
            </a:r>
            <a:r>
              <a:rPr lang="en-CA" dirty="0" smtClean="0"/>
              <a:t> are 3.8 times more likely to live in a multiple-cat household</a:t>
            </a:r>
          </a:p>
          <a:p>
            <a:endParaRPr lang="en-CA" dirty="0" smtClean="0"/>
          </a:p>
          <a:p>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r>
            <a:br>
              <a:rPr lang="en-CA" dirty="0" smtClean="0"/>
            </a:br>
            <a:r>
              <a:rPr lang="en-CA" dirty="0" err="1" smtClean="0"/>
              <a:t>Etiology</a:t>
            </a:r>
            <a:endParaRPr lang="en-CA" dirty="0"/>
          </a:p>
        </p:txBody>
      </p:sp>
      <p:pic>
        <p:nvPicPr>
          <p:cNvPr id="4" name="Image 3"/>
          <p:cNvPicPr>
            <a:picLocks noChangeAspect="1"/>
          </p:cNvPicPr>
          <p:nvPr/>
        </p:nvPicPr>
        <p:blipFill>
          <a:blip r:embed="rId3"/>
          <a:stretch>
            <a:fillRect/>
          </a:stretch>
        </p:blipFill>
        <p:spPr>
          <a:xfrm>
            <a:off x="0" y="5910323"/>
            <a:ext cx="9144000" cy="913132"/>
          </a:xfrm>
          <a:prstGeom prst="rect">
            <a:avLst/>
          </a:prstGeom>
        </p:spPr>
      </p:pic>
    </p:spTree>
    <p:extLst>
      <p:ext uri="{BB962C8B-B14F-4D97-AF65-F5344CB8AC3E}">
        <p14:creationId xmlns:p14="http://schemas.microsoft.com/office/powerpoint/2010/main" val="1638200096"/>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Computed tomography</a:t>
            </a:r>
            <a:endParaRPr lang="en-CA" dirty="0"/>
          </a:p>
        </p:txBody>
      </p:sp>
      <p:pic>
        <p:nvPicPr>
          <p:cNvPr id="4" name="Image 3"/>
          <p:cNvPicPr>
            <a:picLocks noChangeAspect="1"/>
          </p:cNvPicPr>
          <p:nvPr/>
        </p:nvPicPr>
        <p:blipFill>
          <a:blip r:embed="rId3"/>
          <a:stretch>
            <a:fillRect/>
          </a:stretch>
        </p:blipFill>
        <p:spPr>
          <a:xfrm>
            <a:off x="2120900" y="1683355"/>
            <a:ext cx="4889500" cy="4737100"/>
          </a:xfrm>
          <a:prstGeom prst="rect">
            <a:avLst/>
          </a:prstGeom>
        </p:spPr>
      </p:pic>
      <p:sp>
        <p:nvSpPr>
          <p:cNvPr id="7" name="Rectangle 6"/>
          <p:cNvSpPr/>
          <p:nvPr/>
        </p:nvSpPr>
        <p:spPr>
          <a:xfrm>
            <a:off x="457200" y="6420455"/>
            <a:ext cx="8686800" cy="400110"/>
          </a:xfrm>
          <a:prstGeom prst="rect">
            <a:avLst/>
          </a:prstGeom>
        </p:spPr>
        <p:txBody>
          <a:bodyPr wrap="square">
            <a:spAutoFit/>
          </a:bodyPr>
          <a:lstStyle/>
          <a:p>
            <a:r>
              <a:rPr lang="en-CA" sz="1000" dirty="0"/>
              <a:t>SEILER, G., SCHWARZ, T., VIGNOLI, M., &amp; RODRIGUEZ, D. (2008). COMPUTED TOMOGRAPHIC FEATURES OF LUNG LOBE TORSION</a:t>
            </a:r>
          </a:p>
          <a:p>
            <a:r>
              <a:rPr lang="en-CA" sz="1000" dirty="0"/>
              <a:t>. Veterinary Radiology &amp; Ultrasound, 49(6), 504–508. doi:10.1111/j.1740-8261.2008.00435.x</a:t>
            </a:r>
          </a:p>
        </p:txBody>
      </p:sp>
    </p:spTree>
    <p:extLst>
      <p:ext uri="{BB962C8B-B14F-4D97-AF65-F5344CB8AC3E}">
        <p14:creationId xmlns:p14="http://schemas.microsoft.com/office/powerpoint/2010/main" val="1950726756"/>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err="1" smtClean="0"/>
              <a:t>Thoracocentesis</a:t>
            </a:r>
            <a:r>
              <a:rPr lang="en-CA" dirty="0" smtClean="0"/>
              <a:t>: needle or chest tube(s)</a:t>
            </a:r>
          </a:p>
          <a:p>
            <a:r>
              <a:rPr lang="en-CA" dirty="0" smtClean="0"/>
              <a:t>Oxygen therapy</a:t>
            </a:r>
          </a:p>
          <a:p>
            <a:r>
              <a:rPr lang="en-CA" dirty="0" smtClean="0"/>
              <a:t>Fluid resuscitation</a:t>
            </a:r>
          </a:p>
          <a:p>
            <a:r>
              <a:rPr lang="en-CA" dirty="0" smtClean="0"/>
              <a:t>IV antibiotics as needed</a:t>
            </a:r>
          </a:p>
          <a:p>
            <a:r>
              <a:rPr lang="en-CA" dirty="0" smtClean="0"/>
              <a:t>Pain medications</a:t>
            </a:r>
            <a:endParaRPr lang="en-CA" dirty="0"/>
          </a:p>
        </p:txBody>
      </p:sp>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Treatment -Medical stabilization</a:t>
            </a:r>
            <a:endParaRPr lang="en-CA" dirty="0"/>
          </a:p>
        </p:txBody>
      </p:sp>
    </p:spTree>
    <p:extLst>
      <p:ext uri="{BB962C8B-B14F-4D97-AF65-F5344CB8AC3E}">
        <p14:creationId xmlns:p14="http://schemas.microsoft.com/office/powerpoint/2010/main" val="962380209"/>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lnSpcReduction="10000"/>
          </a:bodyPr>
          <a:lstStyle/>
          <a:p>
            <a:r>
              <a:rPr lang="en-CA" dirty="0" smtClean="0"/>
              <a:t>Lobectomy of the affected lung lobe</a:t>
            </a:r>
          </a:p>
          <a:p>
            <a:r>
              <a:rPr lang="en-CA" dirty="0" smtClean="0"/>
              <a:t>Lateral thoracotomy or median </a:t>
            </a:r>
            <a:r>
              <a:rPr lang="en-CA" dirty="0" err="1" smtClean="0"/>
              <a:t>sternotomy</a:t>
            </a:r>
            <a:endParaRPr lang="en-CA" dirty="0" smtClean="0"/>
          </a:p>
          <a:p>
            <a:r>
              <a:rPr lang="en-CA" dirty="0" err="1" smtClean="0"/>
              <a:t>Derotation</a:t>
            </a:r>
            <a:r>
              <a:rPr lang="en-CA" dirty="0" smtClean="0"/>
              <a:t>: ischemia-reperfusion injury</a:t>
            </a:r>
          </a:p>
          <a:p>
            <a:pPr lvl="1"/>
            <a:r>
              <a:rPr lang="en-CA" dirty="0" smtClean="0"/>
              <a:t>Generally damage to the lung lobe too advanced for the lobe to be saved</a:t>
            </a:r>
          </a:p>
          <a:p>
            <a:r>
              <a:rPr lang="en-US" dirty="0"/>
              <a:t>Dogs and cats can tolerate removal of 50% of their lung mass</a:t>
            </a:r>
          </a:p>
          <a:p>
            <a:pPr lvl="1"/>
            <a:r>
              <a:rPr lang="en-US" dirty="0"/>
              <a:t>Complete left </a:t>
            </a:r>
            <a:r>
              <a:rPr lang="en-US" dirty="0" err="1"/>
              <a:t>pneumonectomy</a:t>
            </a:r>
            <a:r>
              <a:rPr lang="en-US" dirty="0"/>
              <a:t> </a:t>
            </a:r>
          </a:p>
          <a:p>
            <a:pPr lvl="1"/>
            <a:r>
              <a:rPr lang="en-US" b="1" dirty="0"/>
              <a:t>NOT</a:t>
            </a:r>
            <a:r>
              <a:rPr lang="en-US" dirty="0"/>
              <a:t> complete right </a:t>
            </a:r>
            <a:r>
              <a:rPr lang="en-US" dirty="0" err="1" smtClean="0"/>
              <a:t>pneumonectomy</a:t>
            </a:r>
            <a:endParaRPr lang="en-CA" dirty="0" smtClean="0"/>
          </a:p>
          <a:p>
            <a:endParaRPr lang="en-CA" dirty="0" smtClean="0"/>
          </a:p>
          <a:p>
            <a:pPr marL="0" indent="0">
              <a:buNone/>
            </a:pPr>
            <a:endParaRPr lang="en-CA" dirty="0"/>
          </a:p>
        </p:txBody>
      </p:sp>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Treatment - Surgery</a:t>
            </a:r>
            <a:endParaRPr lang="en-CA" dirty="0"/>
          </a:p>
        </p:txBody>
      </p:sp>
    </p:spTree>
    <p:extLst>
      <p:ext uri="{BB962C8B-B14F-4D97-AF65-F5344CB8AC3E}">
        <p14:creationId xmlns:p14="http://schemas.microsoft.com/office/powerpoint/2010/main" val="1491685987"/>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Stapling </a:t>
            </a:r>
            <a:r>
              <a:rPr lang="en-CA" dirty="0" err="1" smtClean="0"/>
              <a:t>equipement</a:t>
            </a:r>
            <a:endParaRPr lang="en-CA" dirty="0" smtClean="0"/>
          </a:p>
          <a:p>
            <a:pPr lvl="1"/>
            <a:r>
              <a:rPr lang="en-CA" dirty="0" smtClean="0"/>
              <a:t>Lobectomy with the lobe in its </a:t>
            </a:r>
            <a:r>
              <a:rPr lang="en-CA" dirty="0" err="1" smtClean="0"/>
              <a:t>torsed</a:t>
            </a:r>
            <a:r>
              <a:rPr lang="en-CA" dirty="0" smtClean="0"/>
              <a:t> position</a:t>
            </a:r>
          </a:p>
          <a:p>
            <a:r>
              <a:rPr lang="en-CA" dirty="0" smtClean="0"/>
              <a:t>Or the pedicle of the lobe is clamped with </a:t>
            </a:r>
            <a:r>
              <a:rPr lang="en-CA" dirty="0" err="1" smtClean="0"/>
              <a:t>noncrushing</a:t>
            </a:r>
            <a:r>
              <a:rPr lang="en-CA" dirty="0" smtClean="0"/>
              <a:t> forceps before the lobe is untwisted</a:t>
            </a:r>
          </a:p>
          <a:p>
            <a:pPr lvl="1"/>
            <a:r>
              <a:rPr lang="en-CA" dirty="0" smtClean="0"/>
              <a:t>To prevent the release of ROS</a:t>
            </a:r>
          </a:p>
          <a:p>
            <a:r>
              <a:rPr lang="en-CA" dirty="0" smtClean="0"/>
              <a:t>Biopsy/culture &amp; sensitivity</a:t>
            </a:r>
          </a:p>
        </p:txBody>
      </p:sp>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Treatment - Surgery</a:t>
            </a:r>
            <a:endParaRPr lang="en-CA" dirty="0"/>
          </a:p>
        </p:txBody>
      </p:sp>
    </p:spTree>
    <p:extLst>
      <p:ext uri="{BB962C8B-B14F-4D97-AF65-F5344CB8AC3E}">
        <p14:creationId xmlns:p14="http://schemas.microsoft.com/office/powerpoint/2010/main" val="607458668"/>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Analgesia</a:t>
            </a:r>
          </a:p>
          <a:p>
            <a:r>
              <a:rPr lang="en-CA" dirty="0" smtClean="0"/>
              <a:t>Antibiotics</a:t>
            </a:r>
          </a:p>
          <a:p>
            <a:r>
              <a:rPr lang="en-CA" dirty="0" smtClean="0"/>
              <a:t>Oxygen</a:t>
            </a:r>
          </a:p>
          <a:p>
            <a:r>
              <a:rPr lang="en-CA" dirty="0" smtClean="0"/>
              <a:t>IV fluid</a:t>
            </a:r>
          </a:p>
          <a:p>
            <a:r>
              <a:rPr lang="en-CA" dirty="0" smtClean="0"/>
              <a:t>Chest tube(s) care</a:t>
            </a:r>
            <a:endParaRPr lang="en-CA" dirty="0"/>
          </a:p>
        </p:txBody>
      </p:sp>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Postoperative care</a:t>
            </a:r>
            <a:endParaRPr lang="en-CA" dirty="0"/>
          </a:p>
        </p:txBody>
      </p:sp>
    </p:spTree>
    <p:extLst>
      <p:ext uri="{BB962C8B-B14F-4D97-AF65-F5344CB8AC3E}">
        <p14:creationId xmlns:p14="http://schemas.microsoft.com/office/powerpoint/2010/main" val="2548196755"/>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199309"/>
            <a:ext cx="7408333" cy="3450696"/>
          </a:xfrm>
        </p:spPr>
        <p:txBody>
          <a:bodyPr>
            <a:normAutofit fontScale="85000" lnSpcReduction="10000"/>
          </a:bodyPr>
          <a:lstStyle/>
          <a:p>
            <a:r>
              <a:rPr lang="en-CA" dirty="0" smtClean="0"/>
              <a:t>Fair to guarded</a:t>
            </a:r>
          </a:p>
          <a:p>
            <a:pPr lvl="1"/>
            <a:r>
              <a:rPr lang="en-CA" dirty="0" smtClean="0"/>
              <a:t>21/22 had surgery</a:t>
            </a:r>
          </a:p>
          <a:p>
            <a:pPr lvl="1"/>
            <a:r>
              <a:rPr lang="en-CA" dirty="0" smtClean="0"/>
              <a:t>11/21 (52%) had uncomplicated surgery and were discharged</a:t>
            </a:r>
          </a:p>
          <a:p>
            <a:pPr lvl="2"/>
            <a:r>
              <a:rPr lang="en-CA" dirty="0" smtClean="0"/>
              <a:t>3/11: died of recurrent thoracic disease (6 </a:t>
            </a:r>
            <a:r>
              <a:rPr lang="en-CA" dirty="0" err="1" smtClean="0"/>
              <a:t>mo</a:t>
            </a:r>
            <a:r>
              <a:rPr lang="en-CA" dirty="0" smtClean="0"/>
              <a:t> – 6 years)</a:t>
            </a:r>
          </a:p>
          <a:p>
            <a:pPr lvl="1"/>
            <a:r>
              <a:rPr lang="en-CA" dirty="0" smtClean="0"/>
              <a:t>2/21 (10%) died within 24 hours post-surgery</a:t>
            </a:r>
          </a:p>
          <a:p>
            <a:pPr lvl="2"/>
            <a:r>
              <a:rPr lang="en-CA" dirty="0" smtClean="0"/>
              <a:t>ARDS, CPA</a:t>
            </a:r>
          </a:p>
          <a:p>
            <a:pPr lvl="1"/>
            <a:r>
              <a:rPr lang="en-CA" dirty="0" smtClean="0"/>
              <a:t>4/21 (19%) were euthanized or died within 14 days after surgery</a:t>
            </a:r>
          </a:p>
          <a:p>
            <a:pPr lvl="2"/>
            <a:r>
              <a:rPr lang="en-CA" dirty="0" err="1" smtClean="0"/>
              <a:t>Chylothorax</a:t>
            </a:r>
            <a:r>
              <a:rPr lang="en-CA" dirty="0" smtClean="0"/>
              <a:t>, pneumonia, septic shock, pneumothorax</a:t>
            </a:r>
          </a:p>
          <a:p>
            <a:pPr lvl="1"/>
            <a:r>
              <a:rPr lang="en-CA" dirty="0" smtClean="0"/>
              <a:t>4/21 (19%) survived to discharge but then developed complications</a:t>
            </a:r>
          </a:p>
          <a:p>
            <a:pPr lvl="1"/>
            <a:r>
              <a:rPr lang="en-CA" dirty="0" smtClean="0"/>
              <a:t>5/5 toy-breed dogs had a successful outcome</a:t>
            </a:r>
          </a:p>
          <a:p>
            <a:pPr lvl="1"/>
            <a:endParaRPr lang="en-CA" dirty="0" smtClean="0"/>
          </a:p>
          <a:p>
            <a:pPr lvl="1"/>
            <a:endParaRPr lang="en-CA" dirty="0" smtClean="0"/>
          </a:p>
          <a:p>
            <a:pPr lvl="2"/>
            <a:endParaRPr lang="en-CA" dirty="0"/>
          </a:p>
        </p:txBody>
      </p:sp>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Prognosis</a:t>
            </a:r>
            <a:endParaRPr lang="en-CA" dirty="0"/>
          </a:p>
        </p:txBody>
      </p:sp>
      <p:pic>
        <p:nvPicPr>
          <p:cNvPr id="4" name="Image 3"/>
          <p:cNvPicPr>
            <a:picLocks noChangeAspect="1"/>
          </p:cNvPicPr>
          <p:nvPr/>
        </p:nvPicPr>
        <p:blipFill>
          <a:blip r:embed="rId3"/>
          <a:stretch>
            <a:fillRect/>
          </a:stretch>
        </p:blipFill>
        <p:spPr>
          <a:xfrm>
            <a:off x="1930913" y="5650005"/>
            <a:ext cx="4889500" cy="927100"/>
          </a:xfrm>
          <a:prstGeom prst="rect">
            <a:avLst/>
          </a:prstGeom>
        </p:spPr>
      </p:pic>
    </p:spTree>
    <p:extLst>
      <p:ext uri="{BB962C8B-B14F-4D97-AF65-F5344CB8AC3E}">
        <p14:creationId xmlns:p14="http://schemas.microsoft.com/office/powerpoint/2010/main" val="4244187942"/>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105317"/>
            <a:ext cx="7408333" cy="3450696"/>
          </a:xfrm>
        </p:spPr>
        <p:txBody>
          <a:bodyPr>
            <a:normAutofit lnSpcReduction="10000"/>
          </a:bodyPr>
          <a:lstStyle/>
          <a:p>
            <a:r>
              <a:rPr lang="en-CA" dirty="0" smtClean="0"/>
              <a:t>Analysis of 25 published case reports</a:t>
            </a:r>
          </a:p>
          <a:p>
            <a:pPr lvl="1"/>
            <a:r>
              <a:rPr lang="en-CA" dirty="0" smtClean="0"/>
              <a:t>Survival rate of 48%</a:t>
            </a:r>
          </a:p>
          <a:p>
            <a:r>
              <a:rPr lang="en-CA" dirty="0" smtClean="0"/>
              <a:t>14/23 (61%) dogs survived</a:t>
            </a:r>
          </a:p>
          <a:p>
            <a:r>
              <a:rPr lang="en-CA" dirty="0" smtClean="0"/>
              <a:t>6/7 (86%) of Pugs survived</a:t>
            </a:r>
          </a:p>
          <a:p>
            <a:endParaRPr lang="en-CA" dirty="0"/>
          </a:p>
          <a:p>
            <a:pPr lvl="1"/>
            <a:r>
              <a:rPr lang="en-CA" dirty="0" smtClean="0"/>
              <a:t>Fair to guarded in general</a:t>
            </a:r>
          </a:p>
          <a:p>
            <a:pPr lvl="1"/>
            <a:r>
              <a:rPr lang="en-CA" dirty="0" smtClean="0"/>
              <a:t>Excellent for Pugs!</a:t>
            </a:r>
          </a:p>
          <a:p>
            <a:pPr lvl="1"/>
            <a:r>
              <a:rPr lang="en-CA" dirty="0" smtClean="0"/>
              <a:t>Associated with </a:t>
            </a:r>
            <a:r>
              <a:rPr lang="en-CA" dirty="0" err="1" smtClean="0"/>
              <a:t>chylothorax</a:t>
            </a:r>
            <a:r>
              <a:rPr lang="en-CA" dirty="0" smtClean="0"/>
              <a:t>, generally poor</a:t>
            </a:r>
          </a:p>
          <a:p>
            <a:pPr lvl="2"/>
            <a:r>
              <a:rPr lang="en-CA" dirty="0" smtClean="0"/>
              <a:t>Afghan hounds</a:t>
            </a:r>
          </a:p>
          <a:p>
            <a:pPr marL="0" indent="0">
              <a:buNone/>
            </a:pPr>
            <a:endParaRPr lang="en-CA" dirty="0"/>
          </a:p>
        </p:txBody>
      </p:sp>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Prognosis</a:t>
            </a:r>
            <a:endParaRPr lang="en-CA" dirty="0"/>
          </a:p>
        </p:txBody>
      </p:sp>
      <p:pic>
        <p:nvPicPr>
          <p:cNvPr id="4" name="Image 3"/>
          <p:cNvPicPr>
            <a:picLocks noChangeAspect="1"/>
          </p:cNvPicPr>
          <p:nvPr/>
        </p:nvPicPr>
        <p:blipFill>
          <a:blip r:embed="rId3"/>
          <a:stretch>
            <a:fillRect/>
          </a:stretch>
        </p:blipFill>
        <p:spPr>
          <a:xfrm>
            <a:off x="1934053" y="5829335"/>
            <a:ext cx="5626100" cy="762000"/>
          </a:xfrm>
          <a:prstGeom prst="rect">
            <a:avLst/>
          </a:prstGeom>
        </p:spPr>
      </p:pic>
    </p:spTree>
    <p:extLst>
      <p:ext uri="{BB962C8B-B14F-4D97-AF65-F5344CB8AC3E}">
        <p14:creationId xmlns:p14="http://schemas.microsoft.com/office/powerpoint/2010/main" val="3317594882"/>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040590"/>
            <a:ext cx="7408333" cy="3450696"/>
          </a:xfrm>
        </p:spPr>
        <p:txBody>
          <a:bodyPr/>
          <a:lstStyle/>
          <a:p>
            <a:r>
              <a:rPr lang="en-CA" dirty="0" smtClean="0"/>
              <a:t>Recurrence</a:t>
            </a:r>
          </a:p>
          <a:p>
            <a:pPr lvl="1"/>
            <a:r>
              <a:rPr lang="en-CA" dirty="0" smtClean="0"/>
              <a:t>Doberman  - 4.5 months</a:t>
            </a:r>
          </a:p>
          <a:p>
            <a:pPr lvl="1"/>
            <a:endParaRPr lang="en-CA" dirty="0"/>
          </a:p>
          <a:p>
            <a:pPr marL="301943" lvl="1" indent="0">
              <a:buNone/>
            </a:pPr>
            <a:endParaRPr lang="en-CA" dirty="0"/>
          </a:p>
          <a:p>
            <a:pPr lvl="1"/>
            <a:r>
              <a:rPr lang="en-CA" dirty="0" smtClean="0"/>
              <a:t>Pug - &gt; 2 years </a:t>
            </a:r>
          </a:p>
          <a:p>
            <a:pPr lvl="1"/>
            <a:endParaRPr lang="en-CA" dirty="0"/>
          </a:p>
          <a:p>
            <a:pPr lvl="1"/>
            <a:endParaRPr lang="en-CA" dirty="0" smtClean="0"/>
          </a:p>
          <a:p>
            <a:pPr lvl="1"/>
            <a:endParaRPr lang="en-CA" dirty="0" smtClean="0"/>
          </a:p>
          <a:p>
            <a:endParaRPr lang="en-CA" dirty="0"/>
          </a:p>
        </p:txBody>
      </p:sp>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Prognosis</a:t>
            </a:r>
            <a:endParaRPr lang="en-CA" dirty="0"/>
          </a:p>
        </p:txBody>
      </p:sp>
      <p:pic>
        <p:nvPicPr>
          <p:cNvPr id="4" name="Image 3"/>
          <p:cNvPicPr>
            <a:picLocks noChangeAspect="1"/>
          </p:cNvPicPr>
          <p:nvPr/>
        </p:nvPicPr>
        <p:blipFill>
          <a:blip r:embed="rId3"/>
          <a:stretch>
            <a:fillRect/>
          </a:stretch>
        </p:blipFill>
        <p:spPr>
          <a:xfrm>
            <a:off x="1219200" y="4126219"/>
            <a:ext cx="5651500" cy="812800"/>
          </a:xfrm>
          <a:prstGeom prst="rect">
            <a:avLst/>
          </a:prstGeom>
        </p:spPr>
      </p:pic>
      <p:pic>
        <p:nvPicPr>
          <p:cNvPr id="5" name="Image 4"/>
          <p:cNvPicPr>
            <a:picLocks noChangeAspect="1"/>
          </p:cNvPicPr>
          <p:nvPr/>
        </p:nvPicPr>
        <p:blipFill>
          <a:blip r:embed="rId4"/>
          <a:stretch>
            <a:fillRect/>
          </a:stretch>
        </p:blipFill>
        <p:spPr>
          <a:xfrm>
            <a:off x="1219200" y="2840513"/>
            <a:ext cx="7467600" cy="825500"/>
          </a:xfrm>
          <a:prstGeom prst="rect">
            <a:avLst/>
          </a:prstGeom>
        </p:spPr>
      </p:pic>
      <p:pic>
        <p:nvPicPr>
          <p:cNvPr id="7" name="Image 6"/>
          <p:cNvPicPr>
            <a:picLocks noChangeAspect="1"/>
          </p:cNvPicPr>
          <p:nvPr/>
        </p:nvPicPr>
        <p:blipFill>
          <a:blip r:embed="rId5"/>
          <a:stretch>
            <a:fillRect/>
          </a:stretch>
        </p:blipFill>
        <p:spPr>
          <a:xfrm>
            <a:off x="457200" y="5630984"/>
            <a:ext cx="8394700" cy="939800"/>
          </a:xfrm>
          <a:prstGeom prst="rect">
            <a:avLst/>
          </a:prstGeom>
        </p:spPr>
      </p:pic>
    </p:spTree>
    <p:extLst>
      <p:ext uri="{BB962C8B-B14F-4D97-AF65-F5344CB8AC3E}">
        <p14:creationId xmlns:p14="http://schemas.microsoft.com/office/powerpoint/2010/main" val="2518601848"/>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225762"/>
            <a:ext cx="7408333" cy="3450696"/>
          </a:xfrm>
        </p:spPr>
        <p:txBody>
          <a:bodyPr/>
          <a:lstStyle/>
          <a:p>
            <a:r>
              <a:rPr lang="en-CA" dirty="0" smtClean="0"/>
              <a:t>Prognosis in cats is unknown</a:t>
            </a:r>
          </a:p>
          <a:p>
            <a:r>
              <a:rPr lang="en-CA" dirty="0"/>
              <a:t> </a:t>
            </a:r>
            <a:r>
              <a:rPr lang="en-CA" dirty="0" smtClean="0"/>
              <a:t>Case reports</a:t>
            </a:r>
          </a:p>
          <a:p>
            <a:pPr lvl="1"/>
            <a:r>
              <a:rPr lang="en-CA" dirty="0" smtClean="0"/>
              <a:t>All survived</a:t>
            </a:r>
          </a:p>
          <a:p>
            <a:endParaRPr lang="en-CA" dirty="0"/>
          </a:p>
        </p:txBody>
      </p:sp>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Prognosis</a:t>
            </a:r>
            <a:endParaRPr lang="en-CA" dirty="0"/>
          </a:p>
        </p:txBody>
      </p:sp>
      <p:pic>
        <p:nvPicPr>
          <p:cNvPr id="4" name="Image 3"/>
          <p:cNvPicPr>
            <a:picLocks noChangeAspect="1"/>
          </p:cNvPicPr>
          <p:nvPr/>
        </p:nvPicPr>
        <p:blipFill>
          <a:blip r:embed="rId3"/>
          <a:stretch>
            <a:fillRect/>
          </a:stretch>
        </p:blipFill>
        <p:spPr>
          <a:xfrm>
            <a:off x="0" y="3637562"/>
            <a:ext cx="5562600" cy="863600"/>
          </a:xfrm>
          <a:prstGeom prst="rect">
            <a:avLst/>
          </a:prstGeom>
        </p:spPr>
      </p:pic>
      <p:pic>
        <p:nvPicPr>
          <p:cNvPr id="5" name="Image 4"/>
          <p:cNvPicPr>
            <a:picLocks noChangeAspect="1"/>
          </p:cNvPicPr>
          <p:nvPr/>
        </p:nvPicPr>
        <p:blipFill>
          <a:blip r:embed="rId4"/>
          <a:stretch>
            <a:fillRect/>
          </a:stretch>
        </p:blipFill>
        <p:spPr>
          <a:xfrm>
            <a:off x="0" y="4501162"/>
            <a:ext cx="9144000" cy="748817"/>
          </a:xfrm>
          <a:prstGeom prst="rect">
            <a:avLst/>
          </a:prstGeom>
        </p:spPr>
      </p:pic>
      <p:pic>
        <p:nvPicPr>
          <p:cNvPr id="6" name="Image 5"/>
          <p:cNvPicPr>
            <a:picLocks noChangeAspect="1"/>
          </p:cNvPicPr>
          <p:nvPr/>
        </p:nvPicPr>
        <p:blipFill>
          <a:blip r:embed="rId5"/>
          <a:stretch>
            <a:fillRect/>
          </a:stretch>
        </p:blipFill>
        <p:spPr>
          <a:xfrm>
            <a:off x="0" y="5249979"/>
            <a:ext cx="5365863" cy="826413"/>
          </a:xfrm>
          <a:prstGeom prst="rect">
            <a:avLst/>
          </a:prstGeom>
        </p:spPr>
      </p:pic>
      <p:pic>
        <p:nvPicPr>
          <p:cNvPr id="7" name="Image 6"/>
          <p:cNvPicPr>
            <a:picLocks noChangeAspect="1"/>
          </p:cNvPicPr>
          <p:nvPr/>
        </p:nvPicPr>
        <p:blipFill>
          <a:blip r:embed="rId6"/>
          <a:stretch>
            <a:fillRect/>
          </a:stretch>
        </p:blipFill>
        <p:spPr>
          <a:xfrm>
            <a:off x="0" y="6019800"/>
            <a:ext cx="6654800" cy="838200"/>
          </a:xfrm>
          <a:prstGeom prst="rect">
            <a:avLst/>
          </a:prstGeom>
        </p:spPr>
      </p:pic>
    </p:spTree>
    <p:extLst>
      <p:ext uri="{BB962C8B-B14F-4D97-AF65-F5344CB8AC3E}">
        <p14:creationId xmlns:p14="http://schemas.microsoft.com/office/powerpoint/2010/main" val="1912168187"/>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1" y="2252216"/>
            <a:ext cx="8229600" cy="3593948"/>
          </a:xfrm>
        </p:spPr>
        <p:txBody>
          <a:bodyPr>
            <a:normAutofit fontScale="92500" lnSpcReduction="10000"/>
          </a:bodyPr>
          <a:lstStyle/>
          <a:p>
            <a:r>
              <a:rPr lang="en-CA" dirty="0" smtClean="0"/>
              <a:t>LLT: rotation of a lung lobe along its long axis, with twisting of the bronchus and pulmonary vessels at the </a:t>
            </a:r>
            <a:r>
              <a:rPr lang="en-CA" dirty="0" err="1" smtClean="0"/>
              <a:t>hilus</a:t>
            </a:r>
            <a:endParaRPr lang="en-CA" dirty="0" smtClean="0"/>
          </a:p>
          <a:p>
            <a:r>
              <a:rPr lang="en-CA" dirty="0" smtClean="0"/>
              <a:t>Deep, narrow chests dogs, Afghan hounds and Pugs</a:t>
            </a:r>
          </a:p>
          <a:p>
            <a:r>
              <a:rPr lang="en-CA" dirty="0" smtClean="0"/>
              <a:t>Rare in cats</a:t>
            </a:r>
          </a:p>
          <a:p>
            <a:r>
              <a:rPr lang="en-CA" dirty="0" smtClean="0"/>
              <a:t>Secondary to pleural effusion/pneumothorax/thoracic surgery or trauma; or spontaneous</a:t>
            </a:r>
          </a:p>
          <a:p>
            <a:r>
              <a:rPr lang="en-CA" dirty="0" smtClean="0"/>
              <a:t>Imaging</a:t>
            </a:r>
          </a:p>
          <a:p>
            <a:r>
              <a:rPr lang="en-CA" dirty="0" smtClean="0"/>
              <a:t>Surgical condition: lung lobectomy</a:t>
            </a:r>
          </a:p>
          <a:p>
            <a:r>
              <a:rPr lang="en-CA" dirty="0" smtClean="0"/>
              <a:t>Prognosis: fair to guarded, good in cats/Pugs</a:t>
            </a:r>
          </a:p>
          <a:p>
            <a:r>
              <a:rPr lang="en-CA" dirty="0" smtClean="0"/>
              <a:t>Recurrence is possible</a:t>
            </a:r>
          </a:p>
          <a:p>
            <a:endParaRPr lang="en-CA" dirty="0"/>
          </a:p>
        </p:txBody>
      </p:sp>
      <p:sp>
        <p:nvSpPr>
          <p:cNvPr id="3" name="Titre 2"/>
          <p:cNvSpPr>
            <a:spLocks noGrp="1"/>
          </p:cNvSpPr>
          <p:nvPr>
            <p:ph type="title"/>
          </p:nvPr>
        </p:nvSpPr>
        <p:spPr/>
        <p:txBody>
          <a:bodyPr>
            <a:normAutofit fontScale="90000"/>
          </a:bodyPr>
          <a:lstStyle/>
          <a:p>
            <a:r>
              <a:rPr lang="en-CA" dirty="0" smtClean="0"/>
              <a:t>Lung lobe torsion</a:t>
            </a:r>
            <a:br>
              <a:rPr lang="en-CA" dirty="0" smtClean="0"/>
            </a:br>
            <a:r>
              <a:rPr lang="en-CA" dirty="0" smtClean="0"/>
              <a:t>Summary</a:t>
            </a:r>
            <a:endParaRPr lang="en-CA" dirty="0"/>
          </a:p>
        </p:txBody>
      </p:sp>
    </p:spTree>
    <p:extLst>
      <p:ext uri="{BB962C8B-B14F-4D97-AF65-F5344CB8AC3E}">
        <p14:creationId xmlns:p14="http://schemas.microsoft.com/office/powerpoint/2010/main" val="287801245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2052861"/>
            <a:ext cx="8106110" cy="4372427"/>
          </a:xfrm>
        </p:spPr>
        <p:txBody>
          <a:bodyPr>
            <a:normAutofit fontScale="92500"/>
          </a:bodyPr>
          <a:lstStyle/>
          <a:p>
            <a:r>
              <a:rPr lang="en-CA" dirty="0" smtClean="0"/>
              <a:t>Oral cavity and upper respiratory tract</a:t>
            </a:r>
          </a:p>
          <a:p>
            <a:r>
              <a:rPr lang="en-CA" dirty="0" err="1" smtClean="0"/>
              <a:t>Polymicrobial</a:t>
            </a:r>
            <a:r>
              <a:rPr lang="en-CA" dirty="0" smtClean="0"/>
              <a:t> infection</a:t>
            </a:r>
          </a:p>
          <a:p>
            <a:r>
              <a:rPr lang="en-CA" dirty="0" smtClean="0"/>
              <a:t>Obligate anaerobes or mixture of obligate anaerobes with facultative aerobic bacteria</a:t>
            </a:r>
          </a:p>
          <a:p>
            <a:pPr marL="0" indent="0">
              <a:buNone/>
            </a:pPr>
            <a:r>
              <a:rPr lang="en-CA" b="1" dirty="0" smtClean="0"/>
              <a:t>In dogs</a:t>
            </a:r>
          </a:p>
          <a:p>
            <a:r>
              <a:rPr lang="en-US" i="1" dirty="0">
                <a:solidFill>
                  <a:schemeClr val="tx1"/>
                </a:solidFill>
              </a:rPr>
              <a:t>Escherichia coli</a:t>
            </a:r>
            <a:r>
              <a:rPr lang="en-US" dirty="0">
                <a:solidFill>
                  <a:schemeClr val="tx1"/>
                </a:solidFill>
              </a:rPr>
              <a:t>, </a:t>
            </a:r>
            <a:r>
              <a:rPr lang="en-US" i="1" dirty="0" err="1">
                <a:solidFill>
                  <a:schemeClr val="tx1"/>
                </a:solidFill>
              </a:rPr>
              <a:t>Pasteurella</a:t>
            </a:r>
            <a:r>
              <a:rPr lang="en-US" dirty="0">
                <a:solidFill>
                  <a:schemeClr val="tx1"/>
                </a:solidFill>
              </a:rPr>
              <a:t> spp., </a:t>
            </a:r>
            <a:r>
              <a:rPr lang="en-US" i="1" dirty="0" err="1">
                <a:solidFill>
                  <a:schemeClr val="tx1"/>
                </a:solidFill>
              </a:rPr>
              <a:t>Actinomyces</a:t>
            </a:r>
            <a:r>
              <a:rPr lang="en-US" dirty="0">
                <a:solidFill>
                  <a:schemeClr val="tx1"/>
                </a:solidFill>
              </a:rPr>
              <a:t> spp., </a:t>
            </a:r>
            <a:r>
              <a:rPr lang="en-US" i="1" dirty="0" err="1">
                <a:solidFill>
                  <a:schemeClr val="tx1"/>
                </a:solidFill>
              </a:rPr>
              <a:t>Nocardia</a:t>
            </a:r>
            <a:r>
              <a:rPr lang="en-US" dirty="0">
                <a:solidFill>
                  <a:schemeClr val="tx1"/>
                </a:solidFill>
              </a:rPr>
              <a:t> spp., </a:t>
            </a:r>
            <a:r>
              <a:rPr lang="en-US" i="1" dirty="0">
                <a:solidFill>
                  <a:schemeClr val="tx1"/>
                </a:solidFill>
              </a:rPr>
              <a:t>Streptococcus </a:t>
            </a:r>
            <a:r>
              <a:rPr lang="en-US" dirty="0">
                <a:solidFill>
                  <a:schemeClr val="tx1"/>
                </a:solidFill>
              </a:rPr>
              <a:t>spp., </a:t>
            </a:r>
            <a:r>
              <a:rPr lang="en-US" i="1" dirty="0">
                <a:solidFill>
                  <a:schemeClr val="tx1"/>
                </a:solidFill>
              </a:rPr>
              <a:t>Staphylococcus </a:t>
            </a:r>
            <a:r>
              <a:rPr lang="en-US" dirty="0">
                <a:solidFill>
                  <a:schemeClr val="tx1"/>
                </a:solidFill>
              </a:rPr>
              <a:t>spp. and </a:t>
            </a:r>
            <a:r>
              <a:rPr lang="en-US" i="1" dirty="0" err="1">
                <a:solidFill>
                  <a:schemeClr val="tx1"/>
                </a:solidFill>
              </a:rPr>
              <a:t>Corynebacterium</a:t>
            </a:r>
            <a:r>
              <a:rPr lang="en-US" i="1" dirty="0">
                <a:solidFill>
                  <a:schemeClr val="tx1"/>
                </a:solidFill>
              </a:rPr>
              <a:t> </a:t>
            </a:r>
            <a:r>
              <a:rPr lang="en-US" i="1" dirty="0" err="1" smtClean="0">
                <a:solidFill>
                  <a:schemeClr val="tx1"/>
                </a:solidFill>
              </a:rPr>
              <a:t>spp</a:t>
            </a:r>
            <a:endParaRPr lang="en-US" i="1" dirty="0" smtClean="0">
              <a:solidFill>
                <a:schemeClr val="tx1"/>
              </a:solidFill>
            </a:endParaRPr>
          </a:p>
          <a:p>
            <a:r>
              <a:rPr lang="en-US" i="1" dirty="0" err="1">
                <a:solidFill>
                  <a:schemeClr val="tx1"/>
                </a:solidFill>
              </a:rPr>
              <a:t>Fusobacterium</a:t>
            </a:r>
            <a:r>
              <a:rPr lang="en-US" dirty="0">
                <a:solidFill>
                  <a:schemeClr val="tx1"/>
                </a:solidFill>
              </a:rPr>
              <a:t> spp., </a:t>
            </a:r>
            <a:r>
              <a:rPr lang="en-US" i="1" dirty="0" err="1">
                <a:solidFill>
                  <a:schemeClr val="tx1"/>
                </a:solidFill>
              </a:rPr>
              <a:t>Peptostreptococcus</a:t>
            </a:r>
            <a:r>
              <a:rPr lang="en-US" i="1" dirty="0">
                <a:solidFill>
                  <a:schemeClr val="tx1"/>
                </a:solidFill>
              </a:rPr>
              <a:t> </a:t>
            </a:r>
            <a:r>
              <a:rPr lang="en-US" i="1" dirty="0" err="1">
                <a:solidFill>
                  <a:schemeClr val="tx1"/>
                </a:solidFill>
              </a:rPr>
              <a:t>anaerobius</a:t>
            </a:r>
            <a:r>
              <a:rPr lang="en-US" dirty="0">
                <a:solidFill>
                  <a:schemeClr val="tx1"/>
                </a:solidFill>
              </a:rPr>
              <a:t>,  </a:t>
            </a:r>
            <a:r>
              <a:rPr lang="en-US" i="1" dirty="0" err="1">
                <a:solidFill>
                  <a:schemeClr val="tx1"/>
                </a:solidFill>
              </a:rPr>
              <a:t>Bacteroides</a:t>
            </a:r>
            <a:r>
              <a:rPr lang="en-US" dirty="0">
                <a:solidFill>
                  <a:schemeClr val="tx1"/>
                </a:solidFill>
              </a:rPr>
              <a:t> spp., </a:t>
            </a:r>
            <a:r>
              <a:rPr lang="en-US" i="1" dirty="0" err="1">
                <a:solidFill>
                  <a:schemeClr val="tx1"/>
                </a:solidFill>
              </a:rPr>
              <a:t>Prevotella</a:t>
            </a:r>
            <a:r>
              <a:rPr lang="en-US" i="1" dirty="0">
                <a:solidFill>
                  <a:schemeClr val="tx1"/>
                </a:solidFill>
              </a:rPr>
              <a:t> </a:t>
            </a:r>
            <a:r>
              <a:rPr lang="en-US" dirty="0">
                <a:solidFill>
                  <a:schemeClr val="tx1"/>
                </a:solidFill>
              </a:rPr>
              <a:t>spp. and </a:t>
            </a:r>
            <a:r>
              <a:rPr lang="en-US" i="1" dirty="0">
                <a:solidFill>
                  <a:schemeClr val="tx1"/>
                </a:solidFill>
              </a:rPr>
              <a:t> </a:t>
            </a:r>
            <a:r>
              <a:rPr lang="en-US" i="1" dirty="0" err="1">
                <a:solidFill>
                  <a:schemeClr val="tx1"/>
                </a:solidFill>
              </a:rPr>
              <a:t>Porphyromonas</a:t>
            </a:r>
            <a:r>
              <a:rPr lang="en-US" dirty="0">
                <a:solidFill>
                  <a:schemeClr val="tx1"/>
                </a:solidFill>
              </a:rPr>
              <a:t> </a:t>
            </a:r>
            <a:r>
              <a:rPr lang="en-US" dirty="0" err="1" smtClean="0">
                <a:solidFill>
                  <a:schemeClr val="tx1"/>
                </a:solidFill>
              </a:rPr>
              <a:t>spp</a:t>
            </a:r>
            <a:endParaRPr lang="en-US" dirty="0" smtClean="0">
              <a:solidFill>
                <a:schemeClr val="tx1"/>
              </a:solidFill>
            </a:endParaRPr>
          </a:p>
          <a:p>
            <a:r>
              <a:rPr lang="en-US" dirty="0" smtClean="0">
                <a:solidFill>
                  <a:schemeClr val="tx1"/>
                </a:solidFill>
              </a:rPr>
              <a:t>Geographical location</a:t>
            </a:r>
          </a:p>
          <a:p>
            <a:pPr lvl="1"/>
            <a:r>
              <a:rPr lang="en-US" i="1" dirty="0" err="1" smtClean="0">
                <a:solidFill>
                  <a:schemeClr val="tx1"/>
                </a:solidFill>
              </a:rPr>
              <a:t>Actinomyces</a:t>
            </a:r>
            <a:r>
              <a:rPr lang="en-US" i="1" dirty="0" smtClean="0">
                <a:solidFill>
                  <a:schemeClr val="tx1"/>
                </a:solidFill>
              </a:rPr>
              <a:t> </a:t>
            </a:r>
            <a:r>
              <a:rPr lang="en-US" dirty="0" smtClean="0">
                <a:solidFill>
                  <a:schemeClr val="tx1"/>
                </a:solidFill>
              </a:rPr>
              <a:t>and </a:t>
            </a:r>
            <a:r>
              <a:rPr lang="en-US" i="1" dirty="0" err="1" smtClean="0">
                <a:solidFill>
                  <a:schemeClr val="tx1"/>
                </a:solidFill>
              </a:rPr>
              <a:t>Nocardia</a:t>
            </a:r>
            <a:r>
              <a:rPr lang="en-US" dirty="0" smtClean="0">
                <a:solidFill>
                  <a:schemeClr val="tx1"/>
                </a:solidFill>
              </a:rPr>
              <a:t> spp. / inhalation of grass-awns</a:t>
            </a:r>
          </a:p>
          <a:p>
            <a:pPr lvl="1"/>
            <a:endParaRPr lang="en-US" dirty="0" smtClean="0">
              <a:solidFill>
                <a:schemeClr val="tx1"/>
              </a:solidFill>
            </a:endParaRPr>
          </a:p>
          <a:p>
            <a:endParaRPr lang="en-CA" dirty="0"/>
          </a:p>
        </p:txBody>
      </p:sp>
      <p:sp>
        <p:nvSpPr>
          <p:cNvPr id="3" name="Titre 2"/>
          <p:cNvSpPr>
            <a:spLocks noGrp="1"/>
          </p:cNvSpPr>
          <p:nvPr>
            <p:ph type="title"/>
          </p:nvPr>
        </p:nvSpPr>
        <p:spPr/>
        <p:txBody>
          <a:bodyPr>
            <a:normAutofit fontScale="90000"/>
          </a:bodyPr>
          <a:lstStyle/>
          <a:p>
            <a:r>
              <a:rPr lang="en-CA" dirty="0" err="1" smtClean="0"/>
              <a:t>Pyothorax</a:t>
            </a:r>
            <a:r>
              <a:rPr lang="en-CA" dirty="0" smtClean="0"/>
              <a:t> </a:t>
            </a:r>
            <a:br>
              <a:rPr lang="en-CA" dirty="0" smtClean="0"/>
            </a:br>
            <a:r>
              <a:rPr lang="en-CA" dirty="0" smtClean="0"/>
              <a:t>Microbiology</a:t>
            </a:r>
            <a:endParaRPr lang="en-CA" dirty="0"/>
          </a:p>
        </p:txBody>
      </p:sp>
    </p:spTree>
    <p:extLst>
      <p:ext uri="{BB962C8B-B14F-4D97-AF65-F5344CB8AC3E}">
        <p14:creationId xmlns:p14="http://schemas.microsoft.com/office/powerpoint/2010/main" val="573446605"/>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CA" dirty="0" smtClean="0"/>
              <a:t>QUESTIONS?</a:t>
            </a:r>
            <a:endParaRPr lang="en-CA" dirty="0"/>
          </a:p>
        </p:txBody>
      </p:sp>
      <p:pic>
        <p:nvPicPr>
          <p:cNvPr id="6" name="Image 5"/>
          <p:cNvPicPr>
            <a:picLocks noChangeAspect="1"/>
          </p:cNvPicPr>
          <p:nvPr/>
        </p:nvPicPr>
        <p:blipFill>
          <a:blip r:embed="rId3"/>
          <a:stretch>
            <a:fillRect/>
          </a:stretch>
        </p:blipFill>
        <p:spPr>
          <a:xfrm>
            <a:off x="1529281" y="2101697"/>
            <a:ext cx="6350000" cy="4229100"/>
          </a:xfrm>
          <a:prstGeom prst="rect">
            <a:avLst/>
          </a:prstGeom>
        </p:spPr>
      </p:pic>
    </p:spTree>
    <p:extLst>
      <p:ext uri="{BB962C8B-B14F-4D97-AF65-F5344CB8AC3E}">
        <p14:creationId xmlns:p14="http://schemas.microsoft.com/office/powerpoint/2010/main" val="4145109461"/>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286728"/>
            <a:ext cx="7408333" cy="3450696"/>
          </a:xfrm>
        </p:spPr>
        <p:txBody>
          <a:bodyPr>
            <a:normAutofit fontScale="47500" lnSpcReduction="20000"/>
          </a:bodyPr>
          <a:lstStyle/>
          <a:p>
            <a:r>
              <a:rPr lang="en-US" sz="7200" dirty="0"/>
              <a:t>What is the most common bacterial isolate in cats with </a:t>
            </a:r>
            <a:r>
              <a:rPr lang="en-US" sz="7200" dirty="0" err="1"/>
              <a:t>pyothorax</a:t>
            </a:r>
            <a:r>
              <a:rPr lang="en-US" sz="7200" dirty="0"/>
              <a:t>?</a:t>
            </a:r>
          </a:p>
          <a:p>
            <a:pPr>
              <a:buNone/>
            </a:pPr>
            <a:r>
              <a:rPr lang="en-US" sz="7200" dirty="0"/>
              <a:t>	A. </a:t>
            </a:r>
            <a:r>
              <a:rPr lang="en-US" sz="7200" i="1" dirty="0"/>
              <a:t>E. coli</a:t>
            </a:r>
            <a:endParaRPr lang="en-US" sz="7200" dirty="0"/>
          </a:p>
          <a:p>
            <a:pPr>
              <a:buNone/>
            </a:pPr>
            <a:r>
              <a:rPr lang="en-US" sz="7200" dirty="0"/>
              <a:t>	B. </a:t>
            </a:r>
            <a:r>
              <a:rPr lang="en-US" sz="7200" i="1" dirty="0" err="1" smtClean="0"/>
              <a:t>Pasteurella</a:t>
            </a:r>
            <a:r>
              <a:rPr lang="en-US" sz="7200" i="1" dirty="0" smtClean="0"/>
              <a:t> spp.</a:t>
            </a:r>
            <a:endParaRPr lang="en-US" sz="7200" i="1" dirty="0"/>
          </a:p>
          <a:p>
            <a:pPr>
              <a:buNone/>
            </a:pPr>
            <a:r>
              <a:rPr lang="en-US" sz="7200" dirty="0"/>
              <a:t>	C. </a:t>
            </a:r>
            <a:r>
              <a:rPr lang="en-US" sz="7200" i="1" dirty="0" smtClean="0"/>
              <a:t>Staphylococcus spp.</a:t>
            </a:r>
            <a:endParaRPr lang="en-US" sz="7200" dirty="0"/>
          </a:p>
          <a:p>
            <a:pPr>
              <a:buNone/>
            </a:pPr>
            <a:r>
              <a:rPr lang="en-US" sz="7200" dirty="0"/>
              <a:t>	D. </a:t>
            </a:r>
            <a:r>
              <a:rPr lang="en-US" sz="7200" i="1" dirty="0" smtClean="0"/>
              <a:t>Streptococcus spp.</a:t>
            </a:r>
            <a:endParaRPr lang="en-US" sz="7200" dirty="0"/>
          </a:p>
          <a:p>
            <a:pPr marL="0" indent="0" algn="ctr">
              <a:buNone/>
            </a:pPr>
            <a:endParaRPr lang="en-CA" sz="7200" dirty="0"/>
          </a:p>
        </p:txBody>
      </p:sp>
      <p:sp>
        <p:nvSpPr>
          <p:cNvPr id="3" name="Titre 2"/>
          <p:cNvSpPr>
            <a:spLocks noGrp="1"/>
          </p:cNvSpPr>
          <p:nvPr>
            <p:ph type="title"/>
          </p:nvPr>
        </p:nvSpPr>
        <p:spPr/>
        <p:txBody>
          <a:bodyPr>
            <a:normAutofit/>
          </a:bodyPr>
          <a:lstStyle/>
          <a:p>
            <a:r>
              <a:rPr lang="en-CA" dirty="0" smtClean="0"/>
              <a:t>Questions</a:t>
            </a:r>
            <a:endParaRPr lang="en-CA" dirty="0"/>
          </a:p>
        </p:txBody>
      </p:sp>
    </p:spTree>
    <p:extLst>
      <p:ext uri="{BB962C8B-B14F-4D97-AF65-F5344CB8AC3E}">
        <p14:creationId xmlns:p14="http://schemas.microsoft.com/office/powerpoint/2010/main" val="4146351978"/>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What are the 2 microorganisms commonly associated with inhalation of grass awns?</a:t>
            </a:r>
          </a:p>
          <a:p>
            <a:pPr marL="301943" lvl="1" indent="0">
              <a:buNone/>
            </a:pPr>
            <a:r>
              <a:rPr lang="en-CA" dirty="0" smtClean="0"/>
              <a:t>______________ &amp; ______________</a:t>
            </a:r>
          </a:p>
        </p:txBody>
      </p:sp>
      <p:sp>
        <p:nvSpPr>
          <p:cNvPr id="3" name="Titre 2"/>
          <p:cNvSpPr>
            <a:spLocks noGrp="1"/>
          </p:cNvSpPr>
          <p:nvPr>
            <p:ph type="title"/>
          </p:nvPr>
        </p:nvSpPr>
        <p:spPr/>
        <p:txBody>
          <a:bodyPr/>
          <a:lstStyle/>
          <a:p>
            <a:r>
              <a:rPr lang="en-CA" dirty="0" smtClean="0"/>
              <a:t>Questions</a:t>
            </a:r>
            <a:endParaRPr lang="en-CA" dirty="0"/>
          </a:p>
        </p:txBody>
      </p:sp>
    </p:spTree>
    <p:extLst>
      <p:ext uri="{BB962C8B-B14F-4D97-AF65-F5344CB8AC3E}">
        <p14:creationId xmlns:p14="http://schemas.microsoft.com/office/powerpoint/2010/main" val="1361191605"/>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lnSpcReduction="10000"/>
          </a:bodyPr>
          <a:lstStyle/>
          <a:p>
            <a:r>
              <a:rPr lang="en-US" dirty="0"/>
              <a:t>Which of the following anaerobic bacteria </a:t>
            </a:r>
            <a:r>
              <a:rPr lang="en-US" dirty="0" smtClean="0"/>
              <a:t>is NOT </a:t>
            </a:r>
            <a:r>
              <a:rPr lang="en-US" dirty="0"/>
              <a:t>commonly isolated in canine </a:t>
            </a:r>
            <a:r>
              <a:rPr lang="en-US" dirty="0" err="1"/>
              <a:t>pyothorax</a:t>
            </a:r>
            <a:r>
              <a:rPr lang="en-US" dirty="0"/>
              <a:t>?</a:t>
            </a:r>
          </a:p>
          <a:p>
            <a:pPr>
              <a:buNone/>
            </a:pPr>
            <a:r>
              <a:rPr lang="en-US" dirty="0"/>
              <a:t>	A. </a:t>
            </a:r>
            <a:r>
              <a:rPr lang="en-US" i="1" dirty="0" err="1" smtClean="0"/>
              <a:t>Fusobacterium</a:t>
            </a:r>
            <a:r>
              <a:rPr lang="en-US" i="1" dirty="0" smtClean="0"/>
              <a:t> spp.</a:t>
            </a:r>
            <a:endParaRPr lang="en-US" i="1" dirty="0"/>
          </a:p>
          <a:p>
            <a:pPr>
              <a:buNone/>
            </a:pPr>
            <a:r>
              <a:rPr lang="en-US" dirty="0"/>
              <a:t>	B. </a:t>
            </a:r>
            <a:r>
              <a:rPr lang="en-US" i="1" dirty="0" smtClean="0"/>
              <a:t>Clostridium spp.</a:t>
            </a:r>
            <a:endParaRPr lang="en-US" dirty="0"/>
          </a:p>
          <a:p>
            <a:pPr>
              <a:buNone/>
            </a:pPr>
            <a:r>
              <a:rPr lang="en-US" dirty="0"/>
              <a:t>	C. </a:t>
            </a:r>
            <a:r>
              <a:rPr lang="en-US" i="1" dirty="0" err="1" smtClean="0"/>
              <a:t>Bacteroides</a:t>
            </a:r>
            <a:r>
              <a:rPr lang="en-US" i="1" dirty="0" smtClean="0"/>
              <a:t> spp.</a:t>
            </a:r>
            <a:endParaRPr lang="en-US" dirty="0"/>
          </a:p>
          <a:p>
            <a:pPr>
              <a:buNone/>
            </a:pPr>
            <a:r>
              <a:rPr lang="en-US" dirty="0"/>
              <a:t>	D. </a:t>
            </a:r>
            <a:r>
              <a:rPr lang="en-US" i="1" dirty="0" err="1" smtClean="0"/>
              <a:t>Peptostreptococcus</a:t>
            </a:r>
            <a:r>
              <a:rPr lang="en-US" i="1" dirty="0" smtClean="0"/>
              <a:t> </a:t>
            </a:r>
            <a:r>
              <a:rPr lang="en-US" i="1" dirty="0" err="1" smtClean="0"/>
              <a:t>anaerobius</a:t>
            </a:r>
            <a:endParaRPr lang="en-US" i="1" dirty="0"/>
          </a:p>
          <a:p>
            <a:pPr>
              <a:buNone/>
            </a:pPr>
            <a:r>
              <a:rPr lang="en-US" i="1" dirty="0" smtClean="0"/>
              <a:t>	</a:t>
            </a:r>
            <a:r>
              <a:rPr lang="en-US" dirty="0" smtClean="0"/>
              <a:t>E. </a:t>
            </a:r>
            <a:r>
              <a:rPr lang="en-US" i="1" dirty="0" err="1" smtClean="0"/>
              <a:t>Prevotella</a:t>
            </a:r>
            <a:r>
              <a:rPr lang="en-US" i="1" dirty="0" smtClean="0"/>
              <a:t> spp.</a:t>
            </a:r>
          </a:p>
          <a:p>
            <a:pPr>
              <a:buNone/>
            </a:pPr>
            <a:r>
              <a:rPr lang="en-US" i="1" dirty="0"/>
              <a:t>	</a:t>
            </a:r>
            <a:r>
              <a:rPr lang="en-US" dirty="0" smtClean="0"/>
              <a:t>F. </a:t>
            </a:r>
            <a:r>
              <a:rPr lang="en-US" dirty="0" err="1" smtClean="0"/>
              <a:t>Porphyromonas</a:t>
            </a:r>
            <a:r>
              <a:rPr lang="en-US" dirty="0" smtClean="0"/>
              <a:t> spp.</a:t>
            </a:r>
            <a:endParaRPr lang="en-US" dirty="0"/>
          </a:p>
          <a:p>
            <a:endParaRPr lang="en-CA" dirty="0"/>
          </a:p>
        </p:txBody>
      </p:sp>
      <p:sp>
        <p:nvSpPr>
          <p:cNvPr id="3" name="Titre 2"/>
          <p:cNvSpPr>
            <a:spLocks noGrp="1"/>
          </p:cNvSpPr>
          <p:nvPr>
            <p:ph type="title"/>
          </p:nvPr>
        </p:nvSpPr>
        <p:spPr/>
        <p:txBody>
          <a:bodyPr/>
          <a:lstStyle/>
          <a:p>
            <a:r>
              <a:rPr lang="en-CA" dirty="0" smtClean="0"/>
              <a:t>Questions</a:t>
            </a:r>
            <a:endParaRPr lang="en-CA" dirty="0"/>
          </a:p>
        </p:txBody>
      </p:sp>
    </p:spTree>
    <p:extLst>
      <p:ext uri="{BB962C8B-B14F-4D97-AF65-F5344CB8AC3E}">
        <p14:creationId xmlns:p14="http://schemas.microsoft.com/office/powerpoint/2010/main" val="2950448111"/>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105317"/>
            <a:ext cx="7408333" cy="3450696"/>
          </a:xfrm>
        </p:spPr>
        <p:txBody>
          <a:bodyPr/>
          <a:lstStyle/>
          <a:p>
            <a:r>
              <a:rPr lang="en-US" dirty="0"/>
              <a:t>What percentage of pleural fluid is drained by </a:t>
            </a:r>
            <a:r>
              <a:rPr lang="en-US" dirty="0" err="1"/>
              <a:t>lymphatics</a:t>
            </a:r>
            <a:r>
              <a:rPr lang="en-US" dirty="0"/>
              <a:t> from the pleural space?</a:t>
            </a:r>
          </a:p>
          <a:p>
            <a:pPr>
              <a:buNone/>
            </a:pPr>
            <a:r>
              <a:rPr lang="en-US" dirty="0"/>
              <a:t>	A. </a:t>
            </a:r>
            <a:r>
              <a:rPr lang="en-US" dirty="0" smtClean="0"/>
              <a:t>25%</a:t>
            </a:r>
            <a:endParaRPr lang="en-US" dirty="0"/>
          </a:p>
          <a:p>
            <a:pPr>
              <a:buNone/>
            </a:pPr>
            <a:r>
              <a:rPr lang="en-US" dirty="0"/>
              <a:t>	B. </a:t>
            </a:r>
            <a:r>
              <a:rPr lang="en-US" dirty="0" smtClean="0"/>
              <a:t>35</a:t>
            </a:r>
            <a:r>
              <a:rPr lang="en-US" dirty="0"/>
              <a:t>%</a:t>
            </a:r>
          </a:p>
          <a:p>
            <a:pPr>
              <a:buNone/>
            </a:pPr>
            <a:r>
              <a:rPr lang="en-US" dirty="0"/>
              <a:t>	C. </a:t>
            </a:r>
            <a:r>
              <a:rPr lang="en-US" dirty="0" smtClean="0"/>
              <a:t>55%</a:t>
            </a:r>
            <a:endParaRPr lang="en-US" dirty="0"/>
          </a:p>
          <a:p>
            <a:pPr>
              <a:buNone/>
            </a:pPr>
            <a:r>
              <a:rPr lang="en-US" dirty="0"/>
              <a:t>	D. 75</a:t>
            </a:r>
            <a:r>
              <a:rPr lang="en-US" dirty="0" smtClean="0"/>
              <a:t>%</a:t>
            </a:r>
          </a:p>
          <a:p>
            <a:pPr>
              <a:buNone/>
            </a:pPr>
            <a:r>
              <a:rPr lang="en-US" dirty="0"/>
              <a:t>	</a:t>
            </a:r>
            <a:r>
              <a:rPr lang="en-US" dirty="0" smtClean="0"/>
              <a:t>E. 85%</a:t>
            </a:r>
            <a:endParaRPr lang="en-US" dirty="0"/>
          </a:p>
          <a:p>
            <a:pPr marL="0" indent="0">
              <a:buNone/>
            </a:pPr>
            <a:endParaRPr lang="en-CA" dirty="0"/>
          </a:p>
        </p:txBody>
      </p:sp>
      <p:sp>
        <p:nvSpPr>
          <p:cNvPr id="3" name="Titre 2"/>
          <p:cNvSpPr>
            <a:spLocks noGrp="1"/>
          </p:cNvSpPr>
          <p:nvPr>
            <p:ph type="title"/>
          </p:nvPr>
        </p:nvSpPr>
        <p:spPr/>
        <p:txBody>
          <a:bodyPr/>
          <a:lstStyle/>
          <a:p>
            <a:r>
              <a:rPr lang="en-CA" dirty="0" smtClean="0"/>
              <a:t>Questions</a:t>
            </a:r>
            <a:endParaRPr lang="en-CA" dirty="0"/>
          </a:p>
        </p:txBody>
      </p:sp>
    </p:spTree>
    <p:extLst>
      <p:ext uri="{BB962C8B-B14F-4D97-AF65-F5344CB8AC3E}">
        <p14:creationId xmlns:p14="http://schemas.microsoft.com/office/powerpoint/2010/main" val="3300310013"/>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Which clinical signs are most likely to be seen in dogs and cats with </a:t>
            </a:r>
            <a:r>
              <a:rPr lang="en-CA" dirty="0" err="1" smtClean="0"/>
              <a:t>pyothorax</a:t>
            </a:r>
            <a:r>
              <a:rPr lang="en-CA" dirty="0" smtClean="0"/>
              <a:t>?</a:t>
            </a:r>
          </a:p>
          <a:p>
            <a:pPr marL="759143" lvl="1" indent="-457200">
              <a:buAutoNum type="alphaUcPeriod"/>
            </a:pPr>
            <a:r>
              <a:rPr lang="en-CA" dirty="0" smtClean="0"/>
              <a:t>Anorexia and polyuria</a:t>
            </a:r>
          </a:p>
          <a:p>
            <a:pPr marL="759143" lvl="1" indent="-457200">
              <a:buAutoNum type="alphaUcPeriod"/>
            </a:pPr>
            <a:r>
              <a:rPr lang="en-CA" dirty="0" smtClean="0"/>
              <a:t>Cough and nasal discharge</a:t>
            </a:r>
          </a:p>
          <a:p>
            <a:pPr marL="759143" lvl="1" indent="-457200">
              <a:buAutoNum type="alphaUcPeriod"/>
            </a:pPr>
            <a:r>
              <a:rPr lang="en-CA" dirty="0" smtClean="0"/>
              <a:t>Tachypnea and weight loss</a:t>
            </a:r>
          </a:p>
          <a:p>
            <a:pPr marL="759143" lvl="1" indent="-457200">
              <a:buAutoNum type="alphaUcPeriod"/>
            </a:pPr>
            <a:r>
              <a:rPr lang="en-CA" dirty="0" smtClean="0"/>
              <a:t>Fever and </a:t>
            </a:r>
            <a:r>
              <a:rPr lang="en-CA" dirty="0" err="1" smtClean="0"/>
              <a:t>bradycardia</a:t>
            </a:r>
            <a:endParaRPr lang="en-CA" dirty="0" smtClean="0"/>
          </a:p>
          <a:p>
            <a:pPr marL="759143" lvl="1" indent="-457200">
              <a:buAutoNum type="alphaUcPeriod"/>
            </a:pPr>
            <a:r>
              <a:rPr lang="en-CA" dirty="0" smtClean="0"/>
              <a:t>Hypothermia and tachycardia</a:t>
            </a:r>
          </a:p>
          <a:p>
            <a:pPr marL="759143" lvl="1" indent="-457200">
              <a:buAutoNum type="alphaUcPeriod"/>
            </a:pPr>
            <a:endParaRPr lang="en-CA" dirty="0" smtClean="0"/>
          </a:p>
          <a:p>
            <a:pPr marL="759143" lvl="1" indent="-457200">
              <a:buAutoNum type="alphaUcPeriod"/>
            </a:pPr>
            <a:endParaRPr lang="en-CA" dirty="0"/>
          </a:p>
        </p:txBody>
      </p:sp>
      <p:sp>
        <p:nvSpPr>
          <p:cNvPr id="3" name="Titre 2"/>
          <p:cNvSpPr>
            <a:spLocks noGrp="1"/>
          </p:cNvSpPr>
          <p:nvPr>
            <p:ph type="title"/>
          </p:nvPr>
        </p:nvSpPr>
        <p:spPr/>
        <p:txBody>
          <a:bodyPr/>
          <a:lstStyle/>
          <a:p>
            <a:r>
              <a:rPr lang="en-CA" dirty="0" smtClean="0"/>
              <a:t>Questions</a:t>
            </a:r>
            <a:endParaRPr lang="en-CA" dirty="0"/>
          </a:p>
        </p:txBody>
      </p:sp>
    </p:spTree>
    <p:extLst>
      <p:ext uri="{BB962C8B-B14F-4D97-AF65-F5344CB8AC3E}">
        <p14:creationId xmlns:p14="http://schemas.microsoft.com/office/powerpoint/2010/main" val="1741724999"/>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Which of the following is not a suspected route of infection in canine </a:t>
            </a:r>
            <a:r>
              <a:rPr lang="en-CA" dirty="0" err="1" smtClean="0"/>
              <a:t>pyothorax</a:t>
            </a:r>
            <a:r>
              <a:rPr lang="en-CA" dirty="0" smtClean="0"/>
              <a:t>?</a:t>
            </a:r>
          </a:p>
          <a:p>
            <a:pPr marL="759143" lvl="1" indent="-457200">
              <a:buAutoNum type="alphaUcPeriod"/>
            </a:pPr>
            <a:r>
              <a:rPr lang="en-CA" dirty="0" smtClean="0"/>
              <a:t>Migrating foreign body</a:t>
            </a:r>
          </a:p>
          <a:p>
            <a:pPr marL="759143" lvl="1" indent="-457200">
              <a:buAutoNum type="alphaUcPeriod"/>
            </a:pPr>
            <a:r>
              <a:rPr lang="en-CA" dirty="0" err="1" smtClean="0"/>
              <a:t>Parapneumonic</a:t>
            </a:r>
            <a:r>
              <a:rPr lang="en-CA" dirty="0" smtClean="0"/>
              <a:t> spread</a:t>
            </a:r>
          </a:p>
          <a:p>
            <a:pPr marL="759143" lvl="1" indent="-457200">
              <a:buAutoNum type="alphaUcPeriod"/>
            </a:pPr>
            <a:r>
              <a:rPr lang="en-CA" dirty="0" smtClean="0"/>
              <a:t>Extension of </a:t>
            </a:r>
            <a:r>
              <a:rPr lang="en-CA" dirty="0" err="1" smtClean="0"/>
              <a:t>diskospondylitis</a:t>
            </a:r>
            <a:endParaRPr lang="en-CA" dirty="0" smtClean="0"/>
          </a:p>
          <a:p>
            <a:pPr marL="759143" lvl="1" indent="-457200">
              <a:buAutoNum type="alphaUcPeriod"/>
            </a:pPr>
            <a:r>
              <a:rPr lang="en-CA" dirty="0" err="1" smtClean="0"/>
              <a:t>Esophageal</a:t>
            </a:r>
            <a:r>
              <a:rPr lang="en-CA" dirty="0" smtClean="0"/>
              <a:t> perforation</a:t>
            </a:r>
          </a:p>
          <a:p>
            <a:pPr marL="759143" lvl="1" indent="-457200">
              <a:buAutoNum type="alphaUcPeriod"/>
            </a:pPr>
            <a:r>
              <a:rPr lang="en-CA" dirty="0" smtClean="0"/>
              <a:t>Abdominal surgery</a:t>
            </a:r>
          </a:p>
          <a:p>
            <a:pPr marL="759143" lvl="1" indent="-457200">
              <a:buAutoNum type="alphaUcPeriod"/>
            </a:pPr>
            <a:endParaRPr lang="en-CA" dirty="0"/>
          </a:p>
        </p:txBody>
      </p:sp>
      <p:sp>
        <p:nvSpPr>
          <p:cNvPr id="3" name="Titre 2"/>
          <p:cNvSpPr>
            <a:spLocks noGrp="1"/>
          </p:cNvSpPr>
          <p:nvPr>
            <p:ph type="title"/>
          </p:nvPr>
        </p:nvSpPr>
        <p:spPr/>
        <p:txBody>
          <a:bodyPr/>
          <a:lstStyle/>
          <a:p>
            <a:r>
              <a:rPr lang="en-CA" dirty="0" smtClean="0"/>
              <a:t>Questions</a:t>
            </a:r>
            <a:endParaRPr lang="en-CA" dirty="0"/>
          </a:p>
        </p:txBody>
      </p:sp>
    </p:spTree>
    <p:extLst>
      <p:ext uri="{BB962C8B-B14F-4D97-AF65-F5344CB8AC3E}">
        <p14:creationId xmlns:p14="http://schemas.microsoft.com/office/powerpoint/2010/main" val="250172218"/>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US" dirty="0" smtClean="0">
                <a:solidFill>
                  <a:schemeClr val="tx1"/>
                </a:solidFill>
              </a:rPr>
              <a:t>TRUE or FALSE.  Aminoglycosides are a good choice to treat </a:t>
            </a:r>
            <a:r>
              <a:rPr lang="en-US" dirty="0" err="1" smtClean="0">
                <a:solidFill>
                  <a:schemeClr val="tx1"/>
                </a:solidFill>
              </a:rPr>
              <a:t>pyothorax</a:t>
            </a:r>
            <a:r>
              <a:rPr lang="en-US" dirty="0" smtClean="0">
                <a:solidFill>
                  <a:schemeClr val="tx1"/>
                </a:solidFill>
              </a:rPr>
              <a:t> because they have a good penetration into the pleural space. </a:t>
            </a:r>
            <a:endParaRPr lang="en-US" dirty="0">
              <a:solidFill>
                <a:schemeClr val="tx1"/>
              </a:solidFill>
            </a:endParaRPr>
          </a:p>
          <a:p>
            <a:endParaRPr lang="en-CA" dirty="0"/>
          </a:p>
        </p:txBody>
      </p:sp>
      <p:sp>
        <p:nvSpPr>
          <p:cNvPr id="3" name="Titre 2"/>
          <p:cNvSpPr>
            <a:spLocks noGrp="1"/>
          </p:cNvSpPr>
          <p:nvPr>
            <p:ph type="title"/>
          </p:nvPr>
        </p:nvSpPr>
        <p:spPr/>
        <p:txBody>
          <a:bodyPr/>
          <a:lstStyle/>
          <a:p>
            <a:r>
              <a:rPr lang="en-CA" dirty="0" smtClean="0"/>
              <a:t>Questions</a:t>
            </a:r>
            <a:endParaRPr lang="en-CA" dirty="0"/>
          </a:p>
        </p:txBody>
      </p:sp>
    </p:spTree>
    <p:extLst>
      <p:ext uri="{BB962C8B-B14F-4D97-AF65-F5344CB8AC3E}">
        <p14:creationId xmlns:p14="http://schemas.microsoft.com/office/powerpoint/2010/main" val="2689407441"/>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US" dirty="0"/>
              <a:t>What breed of dog is most commonly affected by lung lobe torsion?</a:t>
            </a:r>
          </a:p>
          <a:p>
            <a:pPr>
              <a:buFont typeface="Symbol" pitchFamily="18" charset="2"/>
              <a:buNone/>
            </a:pPr>
            <a:r>
              <a:rPr lang="en-US" dirty="0"/>
              <a:t>	A. Afghan hound</a:t>
            </a:r>
          </a:p>
          <a:p>
            <a:pPr>
              <a:buFont typeface="Symbol" pitchFamily="18" charset="2"/>
              <a:buNone/>
            </a:pPr>
            <a:r>
              <a:rPr lang="en-US" dirty="0"/>
              <a:t>	B. Golden Retriever</a:t>
            </a:r>
          </a:p>
          <a:p>
            <a:pPr>
              <a:buFont typeface="Symbol" pitchFamily="18" charset="2"/>
              <a:buNone/>
            </a:pPr>
            <a:r>
              <a:rPr lang="en-US" dirty="0"/>
              <a:t>	C. Labrador</a:t>
            </a:r>
          </a:p>
          <a:p>
            <a:pPr>
              <a:buFont typeface="Symbol" pitchFamily="18" charset="2"/>
              <a:buNone/>
            </a:pPr>
            <a:r>
              <a:rPr lang="en-US" dirty="0"/>
              <a:t>	D. German Shepherd</a:t>
            </a:r>
          </a:p>
          <a:p>
            <a:pPr>
              <a:buFont typeface="Symbol" pitchFamily="18" charset="2"/>
              <a:buNone/>
            </a:pPr>
            <a:r>
              <a:rPr lang="en-US" dirty="0"/>
              <a:t>	E. Saint-Bernard</a:t>
            </a:r>
          </a:p>
          <a:p>
            <a:pPr>
              <a:buNone/>
            </a:pPr>
            <a:endParaRPr lang="en-US" dirty="0"/>
          </a:p>
          <a:p>
            <a:pPr marL="0" indent="0">
              <a:buNone/>
            </a:pPr>
            <a:endParaRPr lang="en-CA" dirty="0"/>
          </a:p>
        </p:txBody>
      </p:sp>
      <p:sp>
        <p:nvSpPr>
          <p:cNvPr id="3" name="Titre 2"/>
          <p:cNvSpPr>
            <a:spLocks noGrp="1"/>
          </p:cNvSpPr>
          <p:nvPr>
            <p:ph type="title"/>
          </p:nvPr>
        </p:nvSpPr>
        <p:spPr/>
        <p:txBody>
          <a:bodyPr/>
          <a:lstStyle/>
          <a:p>
            <a:r>
              <a:rPr lang="en-CA" dirty="0" smtClean="0"/>
              <a:t>Questions</a:t>
            </a:r>
            <a:endParaRPr lang="en-CA" dirty="0"/>
          </a:p>
        </p:txBody>
      </p:sp>
    </p:spTree>
    <p:extLst>
      <p:ext uri="{BB962C8B-B14F-4D97-AF65-F5344CB8AC3E}">
        <p14:creationId xmlns:p14="http://schemas.microsoft.com/office/powerpoint/2010/main" val="3139320260"/>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en-CA" dirty="0" smtClean="0"/>
              <a:t>LLT is most commonly reported in which lung lobes?</a:t>
            </a:r>
          </a:p>
          <a:p>
            <a:pPr marL="301943" lvl="1" indent="0">
              <a:buNone/>
            </a:pPr>
            <a:r>
              <a:rPr lang="en-CA" dirty="0" smtClean="0"/>
              <a:t>		A.  Left caudal and right caudal</a:t>
            </a:r>
          </a:p>
          <a:p>
            <a:pPr marL="301943" lvl="1" indent="0">
              <a:buNone/>
            </a:pPr>
            <a:r>
              <a:rPr lang="en-CA" dirty="0"/>
              <a:t>	</a:t>
            </a:r>
            <a:r>
              <a:rPr lang="en-CA" dirty="0" smtClean="0"/>
              <a:t>	B. </a:t>
            </a:r>
            <a:r>
              <a:rPr lang="en-CA" dirty="0"/>
              <a:t> </a:t>
            </a:r>
            <a:r>
              <a:rPr lang="en-CA" dirty="0" smtClean="0"/>
              <a:t>Left cranial and right caudal</a:t>
            </a:r>
          </a:p>
          <a:p>
            <a:pPr marL="301943" lvl="1" indent="0">
              <a:buNone/>
            </a:pPr>
            <a:r>
              <a:rPr lang="en-CA" dirty="0"/>
              <a:t>	</a:t>
            </a:r>
            <a:r>
              <a:rPr lang="en-CA" dirty="0" smtClean="0"/>
              <a:t>	C.  Left cranial and right cranial</a:t>
            </a:r>
          </a:p>
          <a:p>
            <a:pPr marL="301943" lvl="1" indent="0">
              <a:buNone/>
            </a:pPr>
            <a:r>
              <a:rPr lang="en-CA" dirty="0"/>
              <a:t>	</a:t>
            </a:r>
            <a:r>
              <a:rPr lang="en-CA" dirty="0" smtClean="0"/>
              <a:t>	D.  Left caudal and right cranial</a:t>
            </a:r>
          </a:p>
          <a:p>
            <a:pPr marL="301943" lvl="1" indent="0">
              <a:buNone/>
            </a:pPr>
            <a:r>
              <a:rPr lang="en-CA" dirty="0"/>
              <a:t>	</a:t>
            </a:r>
            <a:r>
              <a:rPr lang="en-CA" dirty="0" smtClean="0"/>
              <a:t>	E.  Left caudal and right middle</a:t>
            </a:r>
          </a:p>
          <a:p>
            <a:pPr marL="301943" lvl="1" indent="0">
              <a:buNone/>
            </a:pPr>
            <a:r>
              <a:rPr lang="en-CA" dirty="0"/>
              <a:t>	</a:t>
            </a:r>
            <a:r>
              <a:rPr lang="en-CA" dirty="0" smtClean="0"/>
              <a:t>	F.  Left cranial and right middle</a:t>
            </a:r>
          </a:p>
          <a:p>
            <a:pPr marL="301943" lvl="1" indent="0">
              <a:buNone/>
            </a:pPr>
            <a:r>
              <a:rPr lang="en-CA" dirty="0"/>
              <a:t>	</a:t>
            </a:r>
            <a:r>
              <a:rPr lang="en-CA" dirty="0" smtClean="0"/>
              <a:t>	</a:t>
            </a:r>
          </a:p>
          <a:p>
            <a:pPr marL="301943" lvl="1" indent="0">
              <a:buNone/>
            </a:pPr>
            <a:endParaRPr lang="en-CA" dirty="0"/>
          </a:p>
        </p:txBody>
      </p:sp>
      <p:sp>
        <p:nvSpPr>
          <p:cNvPr id="3" name="Titre 2"/>
          <p:cNvSpPr>
            <a:spLocks noGrp="1"/>
          </p:cNvSpPr>
          <p:nvPr>
            <p:ph type="title"/>
          </p:nvPr>
        </p:nvSpPr>
        <p:spPr/>
        <p:txBody>
          <a:bodyPr/>
          <a:lstStyle/>
          <a:p>
            <a:r>
              <a:rPr lang="en-CA" dirty="0" smtClean="0"/>
              <a:t>Questions</a:t>
            </a:r>
            <a:endParaRPr lang="en-CA" dirty="0"/>
          </a:p>
        </p:txBody>
      </p:sp>
    </p:spTree>
    <p:extLst>
      <p:ext uri="{BB962C8B-B14F-4D97-AF65-F5344CB8AC3E}">
        <p14:creationId xmlns:p14="http://schemas.microsoft.com/office/powerpoint/2010/main" val="902513776"/>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scilloscope">
  <a:themeElements>
    <a:clrScheme name="Oscilloscope">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scilloscope">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scilloscope">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Oscilloscope.thmx</Template>
  <TotalTime>7976</TotalTime>
  <Words>5259</Words>
  <Application>Microsoft Macintosh PowerPoint</Application>
  <PresentationFormat>Présentation à l'écran (4:3)</PresentationFormat>
  <Paragraphs>938</Paragraphs>
  <Slides>102</Slides>
  <Notes>101</Notes>
  <HiddenSlides>0</HiddenSlides>
  <MMClips>0</MMClips>
  <ScaleCrop>false</ScaleCrop>
  <HeadingPairs>
    <vt:vector size="4" baseType="variant">
      <vt:variant>
        <vt:lpstr>Thème</vt:lpstr>
      </vt:variant>
      <vt:variant>
        <vt:i4>1</vt:i4>
      </vt:variant>
      <vt:variant>
        <vt:lpstr>Titres des diapositives</vt:lpstr>
      </vt:variant>
      <vt:variant>
        <vt:i4>102</vt:i4>
      </vt:variant>
    </vt:vector>
  </HeadingPairs>
  <TitlesOfParts>
    <vt:vector size="103" baseType="lpstr">
      <vt:lpstr>Oscilloscope</vt:lpstr>
      <vt:lpstr>Pyothorax  Lung lobe torsion</vt:lpstr>
      <vt:lpstr>Pyothorax</vt:lpstr>
      <vt:lpstr>Pyothorax  Pathophysiology</vt:lpstr>
      <vt:lpstr>Pyothorax Pathophysiology</vt:lpstr>
      <vt:lpstr>Pyothorax Pathophysiology</vt:lpstr>
      <vt:lpstr>Pyothorax Etiology</vt:lpstr>
      <vt:lpstr>Pyothorax Etiology</vt:lpstr>
      <vt:lpstr>Pyothorax Etiology</vt:lpstr>
      <vt:lpstr>Pyothorax  Microbiology</vt:lpstr>
      <vt:lpstr>Pyothorax Etiology</vt:lpstr>
      <vt:lpstr>Pyothorax Etiology</vt:lpstr>
      <vt:lpstr>Pyothorax Signalment</vt:lpstr>
      <vt:lpstr>Pyothorax Clinical findings</vt:lpstr>
      <vt:lpstr>Pyothorax Diagnosis</vt:lpstr>
      <vt:lpstr>Pyothorax Clinicopathological findings</vt:lpstr>
      <vt:lpstr>Pyothorax Diagnostic imaging</vt:lpstr>
      <vt:lpstr>Pyothorax Diagnostic imaging</vt:lpstr>
      <vt:lpstr>Pyothorax Diagnostic imaging</vt:lpstr>
      <vt:lpstr>Présentation PowerPoint</vt:lpstr>
      <vt:lpstr>Pyothorax Thoracocentesis and pleural fluid evaluation</vt:lpstr>
      <vt:lpstr>Pyothorax Pleural fluid evaluation</vt:lpstr>
      <vt:lpstr>Pyothorax Pleural fluid analysis</vt:lpstr>
      <vt:lpstr>Pyothorax Fluid analysis</vt:lpstr>
      <vt:lpstr>Pyothorax Pleural fluid analysis</vt:lpstr>
      <vt:lpstr>Présentation PowerPoint</vt:lpstr>
      <vt:lpstr>Présentation PowerPoint</vt:lpstr>
      <vt:lpstr>Pyothorax Treatment</vt:lpstr>
      <vt:lpstr>Pyothorax Antimicrobial therapy</vt:lpstr>
      <vt:lpstr>Pyothorax Antimicrobial therapy</vt:lpstr>
      <vt:lpstr>Pyothorax Antimicrobial therapy</vt:lpstr>
      <vt:lpstr>Pyothorax Thoracic drainage</vt:lpstr>
      <vt:lpstr>Pyothorax Thoracocentesis</vt:lpstr>
      <vt:lpstr>Pyothorax Thoracocentesis</vt:lpstr>
      <vt:lpstr>Pyothorax Thoracocentesis</vt:lpstr>
      <vt:lpstr>Pyothorax Tube thoracostomy</vt:lpstr>
      <vt:lpstr>Pyothorax Tube thoracostomy</vt:lpstr>
      <vt:lpstr>Pyothorax  Tube thoracostomy</vt:lpstr>
      <vt:lpstr>Pyothorax Tube thoracostomy</vt:lpstr>
      <vt:lpstr>Pyothorax Tube thoracostomy</vt:lpstr>
      <vt:lpstr>Pyothorax Thoracic lavage</vt:lpstr>
      <vt:lpstr>Pyothorax Thoracic lavage</vt:lpstr>
      <vt:lpstr>Pyothorax Thoracic lavage</vt:lpstr>
      <vt:lpstr>Pyothorax Intrapleural fibrinolytics</vt:lpstr>
      <vt:lpstr>Pyothorax Intrapleural fibrinolytics</vt:lpstr>
      <vt:lpstr>Pyothorax Intrapleural fibrinolytics</vt:lpstr>
      <vt:lpstr>Pyothorax Surgical management</vt:lpstr>
      <vt:lpstr>Pyothorax Surgical management</vt:lpstr>
      <vt:lpstr>Pyothorax Surgical management</vt:lpstr>
      <vt:lpstr>Pyothorax Surgical management</vt:lpstr>
      <vt:lpstr>Pyothorax Thoracotomy </vt:lpstr>
      <vt:lpstr>Pyothorax VATS</vt:lpstr>
      <vt:lpstr>Pyothorax VATS</vt:lpstr>
      <vt:lpstr>Pyothorax Analgesia, nutrition, monitoring</vt:lpstr>
      <vt:lpstr>Pyothorax Analgesia, nutrition, monitoring</vt:lpstr>
      <vt:lpstr>Pyothorax Prognosis</vt:lpstr>
      <vt:lpstr>Pyothorax Prognosis</vt:lpstr>
      <vt:lpstr>Pyothorax Summary</vt:lpstr>
      <vt:lpstr>Coming soon!</vt:lpstr>
      <vt:lpstr>Lung lobe torsion</vt:lpstr>
      <vt:lpstr>Lung lobe torsion Pathophysiology/Etiology </vt:lpstr>
      <vt:lpstr>Lung lobe torsion Pathophysiology/Etiology</vt:lpstr>
      <vt:lpstr>Lung lobe torsion Pathophysiology/Etiology</vt:lpstr>
      <vt:lpstr>Lung lobe torsion Pathophysiology/Etiology</vt:lpstr>
      <vt:lpstr>Lung lobe torsion  Signalment</vt:lpstr>
      <vt:lpstr>Lung lobe torsion Signalment</vt:lpstr>
      <vt:lpstr>Famous Pug diagnosed with LTT</vt:lpstr>
      <vt:lpstr>Lung lobe torsion Signalment</vt:lpstr>
      <vt:lpstr>Lung lobe torsion History/Clinical findings</vt:lpstr>
      <vt:lpstr>Lung lobe torsion Differential diagnosis</vt:lpstr>
      <vt:lpstr>Lung lobe torsion Diagnosis</vt:lpstr>
      <vt:lpstr>Lung lobe torsion Diagnosis</vt:lpstr>
      <vt:lpstr>Lung lobe torsion Thoracic radiography</vt:lpstr>
      <vt:lpstr>Lung lobe torsion Thoracic radiography</vt:lpstr>
      <vt:lpstr>Lung lobe torsion Thoracic radiography</vt:lpstr>
      <vt:lpstr>Lung lobe torsion Diagnosis</vt:lpstr>
      <vt:lpstr>Lung lobe torsion Ultrasonography</vt:lpstr>
      <vt:lpstr>Lung lobe torsion</vt:lpstr>
      <vt:lpstr>Lung lobe torsion Diagnosis</vt:lpstr>
      <vt:lpstr>Lung lobe torsion Computed tomography</vt:lpstr>
      <vt:lpstr>Lung lobe torsion Computed tomography</vt:lpstr>
      <vt:lpstr>Lung lobe torsion Treatment -Medical stabilization</vt:lpstr>
      <vt:lpstr>Lung lobe torsion Treatment - Surgery</vt:lpstr>
      <vt:lpstr>Lung lobe torsion Treatment - Surgery</vt:lpstr>
      <vt:lpstr>Lung lobe torsion Postoperative care</vt:lpstr>
      <vt:lpstr>Lung lobe torsion Prognosis</vt:lpstr>
      <vt:lpstr>Lung lobe torsion Prognosis</vt:lpstr>
      <vt:lpstr>Lung lobe torsion Prognosis</vt:lpstr>
      <vt:lpstr>Lung lobe torsion Prognosis</vt:lpstr>
      <vt:lpstr>Lung lobe torsion Summary</vt:lpstr>
      <vt:lpstr>QUESTIONS?</vt:lpstr>
      <vt:lpstr>Questions</vt:lpstr>
      <vt:lpstr>Questions</vt:lpstr>
      <vt:lpstr>Questions</vt:lpstr>
      <vt:lpstr>Questions</vt:lpstr>
      <vt:lpstr>Questions</vt:lpstr>
      <vt:lpstr>Questions</vt:lpstr>
      <vt:lpstr>Questions</vt:lpstr>
      <vt:lpstr>Questions</vt:lpstr>
      <vt:lpstr>Questions</vt:lpstr>
      <vt:lpstr>Questions</vt:lpstr>
      <vt:lpstr>Questions</vt:lpstr>
      <vt:lpstr>Questions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Pyothorax  Lung lobe torsion</dc:title>
  <dc:creator>Jo-Annie Letendre</dc:creator>
  <cp:lastModifiedBy>Jo-Annie Letendre</cp:lastModifiedBy>
  <cp:revision>147</cp:revision>
  <dcterms:created xsi:type="dcterms:W3CDTF">2014-10-03T02:18:52Z</dcterms:created>
  <dcterms:modified xsi:type="dcterms:W3CDTF">2014-11-11T20:17:19Z</dcterms:modified>
</cp:coreProperties>
</file>