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4" r:id="rId4"/>
    <p:sldId id="265" r:id="rId5"/>
    <p:sldId id="258" r:id="rId6"/>
    <p:sldId id="261" r:id="rId7"/>
    <p:sldId id="262" r:id="rId8"/>
    <p:sldId id="263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9" r:id="rId20"/>
    <p:sldId id="280" r:id="rId21"/>
    <p:sldId id="27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303" autoAdjust="0"/>
  </p:normalViewPr>
  <p:slideViewPr>
    <p:cSldViewPr snapToGrid="0">
      <p:cViewPr varScale="1">
        <p:scale>
          <a:sx n="58" d="100"/>
          <a:sy n="58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-46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A2A84-75CD-4B07-BD89-9B481C4DEB01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AE4DAE-94BF-43CA-AB13-A853A397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01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Based on the starling principle the effect that pressure has on the endothelial lining should be linear</a:t>
            </a:r>
          </a:p>
          <a:p>
            <a:endParaRPr lang="en-US" dirty="0" smtClean="0"/>
          </a:p>
          <a:p>
            <a:r>
              <a:rPr lang="en-US" dirty="0" smtClean="0"/>
              <a:t>Pressure activates </a:t>
            </a:r>
            <a:r>
              <a:rPr lang="en-US" dirty="0" err="1" smtClean="0"/>
              <a:t>mechanotransduction</a:t>
            </a:r>
            <a:r>
              <a:rPr lang="en-US" baseline="0" dirty="0" smtClean="0"/>
              <a:t> leading to increases in size of gap junctions</a:t>
            </a:r>
          </a:p>
          <a:p>
            <a:endParaRPr lang="en-US" baseline="0" dirty="0" smtClean="0"/>
          </a:p>
          <a:p>
            <a:r>
              <a:rPr lang="en-US" baseline="0" dirty="0" smtClean="0"/>
              <a:t>Flash Pulmonary edema – this is why this happens</a:t>
            </a:r>
          </a:p>
          <a:p>
            <a:endParaRPr lang="en-US" baseline="0" dirty="0" smtClean="0"/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change in vascular permeability characteristics may account for the overall poor correlation between pulmonary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capillary pressure and the clinical signs of edema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demonstrated that small changes in airway pressure (3-5 cm H2O) in combination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elevated vascular pressure (left atrial pressure = 15 cm H2O) resulted in significantly increased vascular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permeability compared to elevated left atrial pressure at low airway pressure 4. This form of synergy demonstrates the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cross talk between the airway compartment and the vascular compartment and highlights the sensitivity to seemingly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small changes in mechanical forces.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 fluid boluses and increases in CVP Lungs gain weight secondary to </a:t>
            </a:r>
            <a:r>
              <a:rPr lang="en-US" baseline="0" dirty="0" err="1" smtClean="0"/>
              <a:t>mechanotransduction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E4DAE-94BF-43CA-AB13-A853A3979D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Proposed model of syndecan-1 interaction with inflammatory cytokines after shock and resuscitation with FFP.(A) Syndecan-1 (sdc-1) is a major constituent of the protective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glycocalyx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found on the surface of endothelial cells (ECs).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(B) During hemorrhagic shock, syndecan-1 is shed from the EC surface, exposing the underlying endothelium to pro-inflammatory cytokines. IFN-</a:t>
            </a:r>
            <a:r>
              <a:rPr lang="el-G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γ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binds the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heparan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sulfate chains located on syndecan-1 and activates ECs which attracts neutrophils and macrophages to the site of injury. Macrophages further stimulate ECs by secreting IL-1</a:t>
            </a:r>
            <a:r>
              <a:rPr lang="el-G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β.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l-G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C) Activated ECs secrete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fractalkine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neutrophil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chemoattractant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express cell adhesion molecules on the endothelial cell surface, facilitating pathologic leukocyte-endothelial cell interactions</a:t>
            </a:r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D) FFP acts to store vascular integrity. VE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cadherins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 an intact endothelium. IL-10 counteracts inflammation by decreasing expression of cell adhesion molecules. Shed syndecan-1 facilitates resolution of inflammation by removal of the pro-inflammatory cytokines, IL-1</a:t>
            </a:r>
            <a:r>
              <a:rPr lang="el-G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β,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IFN-</a:t>
            </a:r>
            <a:r>
              <a:rPr lang="el-G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γ,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fractalkine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E4DAE-94BF-43CA-AB13-A853A3979D7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24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Mediators of cellular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mechanotransduction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. </a:t>
            </a:r>
            <a:endParaRPr lang="en-GB" altLang="en-US" dirty="0" smtClean="0">
              <a:latin typeface="Arial" panose="020B0604020202020204" pitchFamily="34" charset="0"/>
              <a:ea typeface="msgothic" charset="0"/>
              <a:cs typeface="msgothic" charset="0"/>
            </a:endParaRPr>
          </a:p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en-US" dirty="0" smtClean="0">
                <a:latin typeface="Arial" panose="020B0604020202020204" pitchFamily="34" charset="0"/>
                <a:ea typeface="msgothic" charset="0"/>
                <a:cs typeface="msgothic" charset="0"/>
              </a:rPr>
              <a:t>Many 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molecules, cellular components, and extracellular structures have been shown to contribute to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mechanochemical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transduction. </a:t>
            </a:r>
            <a:endParaRPr lang="en-GB" altLang="en-US" dirty="0" smtClean="0">
              <a:latin typeface="Arial" panose="020B0604020202020204" pitchFamily="34" charset="0"/>
              <a:ea typeface="msgothic" charset="0"/>
              <a:cs typeface="msgothic" charset="0"/>
            </a:endParaRPr>
          </a:p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en-US" dirty="0" smtClean="0">
                <a:latin typeface="Arial" panose="020B0604020202020204" pitchFamily="34" charset="0"/>
                <a:ea typeface="msgothic" charset="0"/>
                <a:cs typeface="msgothic" charset="0"/>
              </a:rPr>
              <a:t>These 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transduction elements include ECM, cell-ECM, and cell-cell adhesions, membrane components, specialized surface </a:t>
            </a:r>
            <a:r>
              <a:rPr lang="en-GB" altLang="en-US" dirty="0" smtClean="0">
                <a:latin typeface="Arial" panose="020B0604020202020204" pitchFamily="34" charset="0"/>
                <a:ea typeface="msgothic" charset="0"/>
                <a:cs typeface="msgothic" charset="0"/>
              </a:rPr>
              <a:t>processes,</a:t>
            </a:r>
            <a:r>
              <a:rPr lang="en-GB" altLang="en-US" baseline="0" dirty="0" smtClean="0">
                <a:latin typeface="Arial" panose="020B0604020202020204" pitchFamily="34" charset="0"/>
                <a:ea typeface="msgothic" charset="0"/>
                <a:cs typeface="msgothic" charset="0"/>
              </a:rPr>
              <a:t> </a:t>
            </a:r>
            <a:r>
              <a:rPr lang="en-GB" altLang="en-US" dirty="0" smtClean="0">
                <a:latin typeface="Arial" panose="020B0604020202020204" pitchFamily="34" charset="0"/>
                <a:ea typeface="msgothic" charset="0"/>
                <a:cs typeface="msgothic" charset="0"/>
              </a:rPr>
              <a:t>cytoskeletal 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filaments, and nuclear structures. </a:t>
            </a:r>
            <a:endParaRPr lang="en-GB" altLang="en-US" dirty="0" smtClean="0">
              <a:latin typeface="Arial" panose="020B0604020202020204" pitchFamily="34" charset="0"/>
              <a:ea typeface="msgothic" charset="0"/>
              <a:cs typeface="msgothic" charset="0"/>
            </a:endParaRPr>
          </a:p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en-US" dirty="0" smtClean="0">
                <a:latin typeface="Arial" panose="020B0604020202020204" pitchFamily="34" charset="0"/>
                <a:ea typeface="msgothic" charset="0"/>
                <a:cs typeface="msgothic" charset="0"/>
              </a:rPr>
              <a:t>The 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challenge for the future is to understand how cells orchestrate all these transduction mechanisms in the context of living tissue anatomy to produce a concerted response to mechanical signals.</a:t>
            </a:r>
          </a:p>
        </p:txBody>
      </p:sp>
    </p:spTree>
    <p:extLst>
      <p:ext uri="{BB962C8B-B14F-4D97-AF65-F5344CB8AC3E}">
        <p14:creationId xmlns:p14="http://schemas.microsoft.com/office/powerpoint/2010/main" val="1484185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Consequences of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cardiomyocyte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mechanotransduction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. </a:t>
            </a:r>
            <a:endParaRPr lang="en-GB" altLang="en-US" dirty="0" smtClean="0">
              <a:latin typeface="Arial" panose="020B0604020202020204" pitchFamily="34" charset="0"/>
              <a:ea typeface="msgothic" charset="0"/>
              <a:cs typeface="msgothic" charset="0"/>
            </a:endParaRPr>
          </a:p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en-US" dirty="0" err="1" smtClean="0">
                <a:latin typeface="Arial" panose="020B0604020202020204" pitchFamily="34" charset="0"/>
                <a:ea typeface="msgothic" charset="0"/>
                <a:cs typeface="msgothic" charset="0"/>
              </a:rPr>
              <a:t>Mechanochemical</a:t>
            </a:r>
            <a:r>
              <a:rPr lang="en-GB" altLang="en-US" dirty="0" smtClean="0">
                <a:latin typeface="Arial" panose="020B0604020202020204" pitchFamily="34" charset="0"/>
                <a:ea typeface="msgothic" charset="0"/>
                <a:cs typeface="msgothic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signaling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pathways activated during outside-in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signaling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modulate multiple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cardiomyocyte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functions.</a:t>
            </a:r>
          </a:p>
        </p:txBody>
      </p:sp>
    </p:spTree>
    <p:extLst>
      <p:ext uri="{BB962C8B-B14F-4D97-AF65-F5344CB8AC3E}">
        <p14:creationId xmlns:p14="http://schemas.microsoft.com/office/powerpoint/2010/main" val="3823711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glycocalyx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composed of proteoglycans (PG) and secreted GAGs, with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heparan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sulfates (HS),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chondroitin sulfates (CS) and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hyaluronan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(HA) comprising the principle elements.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major proteoglycans include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syndecan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glypican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families that both carry HS as the primary GAG.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Syndecans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transmembrane PG while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glypicans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embedded in the plasma membrane via a GPI anchor. Based on in vitro work, HSPGs appear to be the primary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mechano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-sensor/transducer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will present the experimental evidence suggesting that HSPGs are the primary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mechanotransducing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elements within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glycocalyx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based on results from cell culture and intact lung experiments. This pathway involves an HSPG-nitric oxide pathway that results in loss of VE-cadherin from the adherence junction that results in increased permeability.</a:t>
            </a:r>
            <a:endParaRPr lang="en-GB" altLang="en-US" dirty="0">
              <a:latin typeface="Arial" panose="020B0604020202020204" pitchFamily="34" charset="0"/>
              <a:ea typeface="msgothic" charset="0"/>
              <a:cs typeface="ms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012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Tarbell and colleagues 7 showed that pressure-induced increase in nitric oxide production in bovine aortic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endothelial cells (BAECs) resulted in increase permeability to water</a:t>
            </a:r>
            <a:endParaRPr lang="en-GB" altLang="en-US" dirty="0" smtClean="0">
              <a:latin typeface="Arial" panose="020B0604020202020204" pitchFamily="34" charset="0"/>
              <a:ea typeface="msgothic" charset="0"/>
              <a:cs typeface="msgothic" charset="0"/>
            </a:endParaRPr>
          </a:p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en-GB" altLang="en-US" dirty="0" smtClean="0">
              <a:latin typeface="Arial" panose="020B0604020202020204" pitchFamily="34" charset="0"/>
              <a:ea typeface="msgothic" charset="0"/>
              <a:cs typeface="msgothic" charset="0"/>
            </a:endParaRPr>
          </a:p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en-US" dirty="0" smtClean="0">
                <a:latin typeface="Arial" panose="020B0604020202020204" pitchFamily="34" charset="0"/>
                <a:ea typeface="msgothic" charset="0"/>
                <a:cs typeface="msgothic" charset="0"/>
              </a:rPr>
              <a:t>Lung 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nitrate/nitrite (NOx) concentrations. NOx was measured in lung tissue following increased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Pla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. </a:t>
            </a:r>
            <a:endParaRPr lang="en-GB" altLang="en-US" dirty="0" smtClean="0">
              <a:latin typeface="Arial" panose="020B0604020202020204" pitchFamily="34" charset="0"/>
              <a:ea typeface="msgothic" charset="0"/>
              <a:cs typeface="msgothic" charset="0"/>
            </a:endParaRPr>
          </a:p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en-US" i="1" dirty="0" smtClean="0">
                <a:latin typeface="Arial" panose="020B0604020202020204" pitchFamily="34" charset="0"/>
                <a:ea typeface="msgothic" charset="0"/>
                <a:cs typeface="msgothic" charset="0"/>
              </a:rPr>
              <a:t>A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: relationship of NOx concentration vs. </a:t>
            </a:r>
            <a:r>
              <a:rPr lang="en-GB" altLang="en-US" i="1" dirty="0">
                <a:latin typeface="Arial" panose="020B0604020202020204" pitchFamily="34" charset="0"/>
                <a:ea typeface="msgothic" charset="0"/>
                <a:cs typeface="msgothic" charset="0"/>
              </a:rPr>
              <a:t>K</a:t>
            </a:r>
            <a:r>
              <a:rPr lang="en-GB" altLang="en-US" baseline="-33000" dirty="0">
                <a:latin typeface="Arial" panose="020B0604020202020204" pitchFamily="34" charset="0"/>
                <a:ea typeface="msgothic" charset="0"/>
                <a:cs typeface="msgothic" charset="0"/>
              </a:rPr>
              <a:t>fc2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/</a:t>
            </a:r>
            <a:r>
              <a:rPr lang="en-GB" altLang="en-US" i="1" dirty="0">
                <a:latin typeface="Arial" panose="020B0604020202020204" pitchFamily="34" charset="0"/>
                <a:ea typeface="msgothic" charset="0"/>
                <a:cs typeface="msgothic" charset="0"/>
              </a:rPr>
              <a:t>K</a:t>
            </a:r>
            <a:r>
              <a:rPr lang="en-GB" altLang="en-US" baseline="-33000" dirty="0">
                <a:latin typeface="Arial" panose="020B0604020202020204" pitchFamily="34" charset="0"/>
                <a:ea typeface="msgothic" charset="0"/>
                <a:cs typeface="msgothic" charset="0"/>
              </a:rPr>
              <a:t>fc1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ratio for pooled Low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Vt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(LTV) and ST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Vt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(STV) data. </a:t>
            </a:r>
            <a:r>
              <a:rPr lang="en-GB" altLang="en-US" i="1" dirty="0">
                <a:latin typeface="Arial" panose="020B0604020202020204" pitchFamily="34" charset="0"/>
                <a:ea typeface="msgothic" charset="0"/>
                <a:cs typeface="msgothic" charset="0"/>
              </a:rPr>
              <a:t>Inset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shows close up of relationship at low NOx concentrations; note linear correlation of Low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Vt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group vs. NOx and left shift of Low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Vt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vs. ST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Vt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group. </a:t>
            </a:r>
            <a:endParaRPr lang="en-GB" altLang="en-US" dirty="0" smtClean="0">
              <a:latin typeface="Arial" panose="020B0604020202020204" pitchFamily="34" charset="0"/>
              <a:ea typeface="msgothic" charset="0"/>
              <a:cs typeface="msgothic" charset="0"/>
            </a:endParaRPr>
          </a:p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en-US" i="1" dirty="0" smtClean="0">
                <a:latin typeface="Arial" panose="020B0604020202020204" pitchFamily="34" charset="0"/>
                <a:ea typeface="msgothic" charset="0"/>
                <a:cs typeface="msgothic" charset="0"/>
              </a:rPr>
              <a:t>B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: during Low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Vt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ventilation, an increase in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Pla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from 7 to 15 cmH</a:t>
            </a:r>
            <a:r>
              <a:rPr lang="en-GB" altLang="en-US" baseline="-33000" dirty="0">
                <a:latin typeface="Arial" panose="020B0604020202020204" pitchFamily="34" charset="0"/>
                <a:ea typeface="msgothic" charset="0"/>
                <a:cs typeface="msgothic" charset="0"/>
              </a:rPr>
              <a:t>2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O results in a 4-fold increase in tissue NOx. GSNO further increased tissue NOx levels when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Pla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= 15 cmH</a:t>
            </a:r>
            <a:r>
              <a:rPr lang="en-GB" altLang="en-US" baseline="-33000" dirty="0">
                <a:latin typeface="Arial" panose="020B0604020202020204" pitchFamily="34" charset="0"/>
                <a:ea typeface="msgothic" charset="0"/>
                <a:cs typeface="msgothic" charset="0"/>
              </a:rPr>
              <a:t>2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O.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Heparanase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treatment at low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Pla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had no effect on NOx (Hep7–7) but significantly reduced NOx concentrations at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Pla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= 15 cmH</a:t>
            </a:r>
            <a:r>
              <a:rPr lang="en-GB" altLang="en-US" baseline="-33000" dirty="0">
                <a:latin typeface="Arial" panose="020B0604020202020204" pitchFamily="34" charset="0"/>
                <a:ea typeface="msgothic" charset="0"/>
                <a:cs typeface="msgothic" charset="0"/>
              </a:rPr>
              <a:t>2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O, (Hep7–15). </a:t>
            </a:r>
            <a:endParaRPr lang="en-GB" altLang="en-US" dirty="0" smtClean="0">
              <a:latin typeface="Arial" panose="020B0604020202020204" pitchFamily="34" charset="0"/>
              <a:ea typeface="msgothic" charset="0"/>
              <a:cs typeface="msgothic" charset="0"/>
            </a:endParaRPr>
          </a:p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en-US" i="1" dirty="0" smtClean="0">
                <a:latin typeface="Arial" panose="020B0604020202020204" pitchFamily="34" charset="0"/>
                <a:ea typeface="msgothic" charset="0"/>
                <a:cs typeface="msgothic" charset="0"/>
              </a:rPr>
              <a:t>C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: during ST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Vt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increases in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Pla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to 15 cmH</a:t>
            </a:r>
            <a:r>
              <a:rPr lang="en-GB" altLang="en-US" baseline="-33000" dirty="0">
                <a:latin typeface="Arial" panose="020B0604020202020204" pitchFamily="34" charset="0"/>
                <a:ea typeface="msgothic" charset="0"/>
                <a:cs typeface="msgothic" charset="0"/>
              </a:rPr>
              <a:t>2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O result in large increases in NOx to 0.70; GSNO at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Pla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= 15 cmH</a:t>
            </a:r>
            <a:r>
              <a:rPr lang="en-GB" altLang="en-US" baseline="-33000" dirty="0">
                <a:latin typeface="Arial" panose="020B0604020202020204" pitchFamily="34" charset="0"/>
                <a:ea typeface="msgothic" charset="0"/>
                <a:cs typeface="msgothic" charset="0"/>
              </a:rPr>
              <a:t>2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O further increased NOx to 2.60. When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Pla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= 17 cmH</a:t>
            </a:r>
            <a:r>
              <a:rPr lang="en-GB" altLang="en-US" baseline="-33000" dirty="0">
                <a:latin typeface="Arial" panose="020B0604020202020204" pitchFamily="34" charset="0"/>
                <a:ea typeface="msgothic" charset="0"/>
                <a:cs typeface="msgothic" charset="0"/>
              </a:rPr>
              <a:t>2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O, NOx increased to 8.41;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heparanase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significantly reduced the NOx to 0.54, when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Pla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= 15 cmH</a:t>
            </a:r>
            <a:r>
              <a:rPr lang="en-GB" altLang="en-US" baseline="-33000" dirty="0">
                <a:latin typeface="Arial" panose="020B0604020202020204" pitchFamily="34" charset="0"/>
                <a:ea typeface="msgothic" charset="0"/>
                <a:cs typeface="msgothic" charset="0"/>
              </a:rPr>
              <a:t>2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O (</a:t>
            </a:r>
            <a:r>
              <a:rPr lang="en-GB" altLang="en-US" i="1" dirty="0">
                <a:latin typeface="Arial" panose="020B0604020202020204" pitchFamily="34" charset="0"/>
                <a:ea typeface="msgothic" charset="0"/>
                <a:cs typeface="msgothic" charset="0"/>
              </a:rPr>
              <a:t>n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= 4–6). m1–m4, fit parameters.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Chisq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, chi squared.</a:t>
            </a:r>
          </a:p>
        </p:txBody>
      </p:sp>
    </p:spTree>
    <p:extLst>
      <p:ext uri="{BB962C8B-B14F-4D97-AF65-F5344CB8AC3E}">
        <p14:creationId xmlns:p14="http://schemas.microsoft.com/office/powerpoint/2010/main" val="632359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en-US">
                <a:latin typeface="Arial" panose="020B0604020202020204" pitchFamily="34" charset="0"/>
                <a:ea typeface="msgothic" charset="0"/>
                <a:cs typeface="msgothic" charset="0"/>
              </a:rPr>
              <a:t>Interstitial volume after elevated Pla during Low Vt. Retained lung weight after measurement of </a:t>
            </a:r>
            <a:r>
              <a:rPr lang="en-GB" altLang="en-US" i="1">
                <a:latin typeface="Arial" panose="020B0604020202020204" pitchFamily="34" charset="0"/>
                <a:ea typeface="msgothic" charset="0"/>
                <a:cs typeface="msgothic" charset="0"/>
              </a:rPr>
              <a:t>K</a:t>
            </a:r>
            <a:r>
              <a:rPr lang="en-GB" altLang="en-US" baseline="-33000">
                <a:latin typeface="Arial" panose="020B0604020202020204" pitchFamily="34" charset="0"/>
                <a:ea typeface="msgothic" charset="0"/>
                <a:cs typeface="msgothic" charset="0"/>
              </a:rPr>
              <a:t>fc2</a:t>
            </a:r>
            <a:r>
              <a:rPr lang="en-GB" altLang="en-US">
                <a:latin typeface="Arial" panose="020B0604020202020204" pitchFamily="34" charset="0"/>
                <a:ea typeface="msgothic" charset="0"/>
                <a:cs typeface="msgothic" charset="0"/>
              </a:rPr>
              <a:t> was used as a marker of interstitial volume (ΔVi) and normalized to the predicted lung weight (PLW). Heparanase III and l-NAME significantly reduced ΔVi/PLW, consistent with a reduction in vascular permeability.</a:t>
            </a:r>
          </a:p>
        </p:txBody>
      </p:sp>
    </p:spTree>
    <p:extLst>
      <p:ext uri="{BB962C8B-B14F-4D97-AF65-F5344CB8AC3E}">
        <p14:creationId xmlns:p14="http://schemas.microsoft.com/office/powerpoint/2010/main" val="2148384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heparan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sulfates are directly involved in nitric oxide synthase activation</a:t>
            </a:r>
          </a:p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en-US" alt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parallel experiments, we measured monolayer hydraulic conductivity in cells treated with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heparanase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L-NAME and observed that both compounds prevent pressure-induced increase in permeability.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Collectively, these results strongly suggest that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heparan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sulfates are involved in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mechanotransduction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NO is an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immediate down stream mediator of barrier function. The next question to answer was if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heparan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sulfates participated in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whole lung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mechanotransduction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lungs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were treated with L-NAME (nitric oxide synthase inhibitor) between baseline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Kf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assessment and the increase in PLA to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 cm H2O, the increase in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Kf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was abolished, demonstrating the role of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eNOS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this mechanism. Removal of vascular</a:t>
            </a:r>
          </a:p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heparan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sulfates resulted in a nearly identical attenuation of pressure-induced increase in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Kf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Immunohistochemical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techniques using anti-HS antibodies were used to validate the removal of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heparan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sulfates. These results are essentially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identical to the effects of L-NAME and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heparanase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when tested on endothelial permeability in a cell culture model. We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used immunohistochemistry to localize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nitrosylated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tyrosine residues (NO-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to demonstrate the extent of protein</a:t>
            </a:r>
          </a:p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nitrosylation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under control conditions, acute elevations in pressure and after treatment with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heparanase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L-NAME.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 lungs (normal vascular pressure) exhibited very little NO-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staining while high-pressure lungs showed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significant and widespread staining consistent with high nitric oxide production. Lung treated with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heparanase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LNAME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exposed to high vascular pressure had very little NO-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staining, consistent with our model that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heparan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sulfate proteoglycans are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mechanosensors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that activate nitric oxide synthase.</a:t>
            </a:r>
          </a:p>
          <a:p>
            <a:endParaRPr lang="en-GB" altLang="en-US" dirty="0" smtClean="0">
              <a:latin typeface="Arial" panose="020B0604020202020204" pitchFamily="34" charset="0"/>
              <a:ea typeface="msgothic" charset="0"/>
              <a:cs typeface="msgothic" charset="0"/>
            </a:endParaRPr>
          </a:p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en-GB" altLang="en-US" dirty="0" smtClean="0">
              <a:latin typeface="Arial" panose="020B0604020202020204" pitchFamily="34" charset="0"/>
              <a:ea typeface="msgothic" charset="0"/>
              <a:cs typeface="msgothic" charset="0"/>
            </a:endParaRPr>
          </a:p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en-US" dirty="0" smtClean="0">
                <a:latin typeface="Arial" panose="020B0604020202020204" pitchFamily="34" charset="0"/>
                <a:ea typeface="msgothic" charset="0"/>
                <a:cs typeface="msgothic" charset="0"/>
              </a:rPr>
              <a:t>Immunohistochemistry 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of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heparan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sulfates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. Lungs were immune-stained with anti-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heparan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sulfate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antibody (HSS-1) for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heparan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sulfates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. </a:t>
            </a:r>
            <a:r>
              <a:rPr lang="en-GB" altLang="en-US" i="1" dirty="0">
                <a:latin typeface="Arial" panose="020B0604020202020204" pitchFamily="34" charset="0"/>
                <a:ea typeface="msgothic" charset="0"/>
                <a:cs typeface="msgothic" charset="0"/>
              </a:rPr>
              <a:t>A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: control lungs show significant vascular staining for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heparan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sulfates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. </a:t>
            </a:r>
            <a:r>
              <a:rPr lang="en-GB" altLang="en-US" i="1" dirty="0">
                <a:latin typeface="Arial" panose="020B0604020202020204" pitchFamily="34" charset="0"/>
                <a:ea typeface="msgothic" charset="0"/>
                <a:cs typeface="msgothic" charset="0"/>
              </a:rPr>
              <a:t>B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: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heparanase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abolishes all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heparan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sulfate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staining, demonstrating removal of cell surface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heparan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sulfates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. </a:t>
            </a:r>
            <a:r>
              <a:rPr lang="en-GB" altLang="en-US" i="1" dirty="0">
                <a:latin typeface="Arial" panose="020B0604020202020204" pitchFamily="34" charset="0"/>
                <a:ea typeface="msgothic" charset="0"/>
                <a:cs typeface="msgothic" charset="0"/>
              </a:rPr>
              <a:t>C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: control lungs stained with 3G10, which recognizes the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neoepitope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created by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heparanase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. Note absence of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neoepitope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staining. </a:t>
            </a:r>
            <a:r>
              <a:rPr lang="en-GB" altLang="en-US" i="1" dirty="0">
                <a:latin typeface="Arial" panose="020B0604020202020204" pitchFamily="34" charset="0"/>
                <a:ea typeface="msgothic" charset="0"/>
                <a:cs typeface="msgothic" charset="0"/>
              </a:rPr>
              <a:t>D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: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heparanase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treatment results in robust staining for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neoepitope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formation demonstrating activity of the enzyme.</a:t>
            </a:r>
          </a:p>
        </p:txBody>
      </p:sp>
    </p:spTree>
    <p:extLst>
      <p:ext uri="{BB962C8B-B14F-4D97-AF65-F5344CB8AC3E}">
        <p14:creationId xmlns:p14="http://schemas.microsoft.com/office/powerpoint/2010/main" val="1301938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Elevated airway pressure is an issue during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mechanical ventilation and has lead to the concept of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baro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-trauma and volume-trauma 9. Lung protective strategies for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ventilating the injured lung result in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hypercapnic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acidosis that, by itself, has protective effects on the lung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E4DAE-94BF-43CA-AB13-A853A3979D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71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prototype syndecan-1 has a core protein comprised of three domains: highly conserved transmembrane and cytoplasmic domains and a unique extracellular domain. The cytoplasmic domain contains two constant regions, C1 and C2, separated by a variable region that is unique to each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syndecan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C regions interact with a variety of cytoskeletal and signaling molecules. The glycosaminoglycan chains attached to the extracellular domain are usually HS but a CS chain can also be present. The HS chains display complex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sulfation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patterns that are required for interactions with specific ligands and may be refashioned for different interactions during tissue changes such as tumor progression. The intact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ectodomain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can be cleaved at a site proximal to the plasma membrane to generate a soluble effector molecule with tumor suppressor activity for prostate cancer.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E4DAE-94BF-43CA-AB13-A853A3979D7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376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C800-21A5-485F-84B2-3C59F44C267F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68069-8D8A-4E57-BDB3-D7C9595D3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474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C800-21A5-485F-84B2-3C59F44C267F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68069-8D8A-4E57-BDB3-D7C9595D3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686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C800-21A5-485F-84B2-3C59F44C267F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68069-8D8A-4E57-BDB3-D7C9595D3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C800-21A5-485F-84B2-3C59F44C267F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68069-8D8A-4E57-BDB3-D7C9595D3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00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C800-21A5-485F-84B2-3C59F44C267F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68069-8D8A-4E57-BDB3-D7C9595D3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28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C800-21A5-485F-84B2-3C59F44C267F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68069-8D8A-4E57-BDB3-D7C9595D3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808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C800-21A5-485F-84B2-3C59F44C267F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68069-8D8A-4E57-BDB3-D7C9595D3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82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C800-21A5-485F-84B2-3C59F44C267F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68069-8D8A-4E57-BDB3-D7C9595D3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96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C800-21A5-485F-84B2-3C59F44C267F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68069-8D8A-4E57-BDB3-D7C9595D3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327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C800-21A5-485F-84B2-3C59F44C267F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68069-8D8A-4E57-BDB3-D7C9595D3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828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C800-21A5-485F-84B2-3C59F44C267F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68069-8D8A-4E57-BDB3-D7C9595D3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55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CC800-21A5-485F-84B2-3C59F44C267F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68069-8D8A-4E57-BDB3-D7C9595D3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166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I learned at IVECCS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Josh Smith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41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GLYCO-MIMETIC POLYMERS AND FUTURE THERAPIES FOR LUNG INJURY</a:t>
            </a:r>
          </a:p>
          <a:p>
            <a:pPr lvl="1"/>
            <a:r>
              <a:rPr lang="en-US" dirty="0" smtClean="0"/>
              <a:t>Randal Dull MD</a:t>
            </a:r>
          </a:p>
          <a:p>
            <a:r>
              <a:rPr lang="en-US" dirty="0" smtClean="0"/>
              <a:t>Most therapies for the treatment of acute lung injury are supportive</a:t>
            </a:r>
          </a:p>
          <a:p>
            <a:pPr lvl="1"/>
            <a:r>
              <a:rPr lang="en-US" dirty="0" smtClean="0"/>
              <a:t>Mechanical ventilation</a:t>
            </a:r>
          </a:p>
          <a:p>
            <a:pPr lvl="1"/>
            <a:r>
              <a:rPr lang="en-US" dirty="0" smtClean="0"/>
              <a:t>Antibiotics</a:t>
            </a:r>
          </a:p>
          <a:p>
            <a:pPr lvl="1"/>
            <a:r>
              <a:rPr lang="en-US" dirty="0" smtClean="0"/>
              <a:t>Fluid restriction</a:t>
            </a:r>
          </a:p>
          <a:p>
            <a:r>
              <a:rPr lang="en-US" dirty="0" smtClean="0"/>
              <a:t>Few interventions look at mechanisms of cellular injury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12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ideal </a:t>
            </a:r>
            <a:r>
              <a:rPr lang="en-US" dirty="0"/>
              <a:t>therapy could be given </a:t>
            </a:r>
            <a:r>
              <a:rPr lang="en-US" dirty="0" err="1"/>
              <a:t>intravascularly</a:t>
            </a:r>
            <a:r>
              <a:rPr lang="en-US" dirty="0"/>
              <a:t> or via inhalation </a:t>
            </a:r>
            <a:endParaRPr lang="en-US" dirty="0" smtClean="0"/>
          </a:p>
          <a:p>
            <a:r>
              <a:rPr lang="en-US" dirty="0" smtClean="0"/>
              <a:t>Would </a:t>
            </a:r>
            <a:r>
              <a:rPr lang="en-US" dirty="0"/>
              <a:t>selectively target the lung vascular surface </a:t>
            </a:r>
            <a:r>
              <a:rPr lang="en-US" dirty="0" smtClean="0"/>
              <a:t>or airway </a:t>
            </a:r>
            <a:r>
              <a:rPr lang="en-US" dirty="0"/>
              <a:t>compartment, respectively, to attenuate inflammation or initiate repair </a:t>
            </a:r>
            <a:r>
              <a:rPr lang="en-US" dirty="0" smtClean="0"/>
              <a:t>processes</a:t>
            </a:r>
          </a:p>
          <a:p>
            <a:r>
              <a:rPr lang="en-US" dirty="0" smtClean="0"/>
              <a:t>Inhaled </a:t>
            </a:r>
            <a:r>
              <a:rPr lang="en-US" dirty="0"/>
              <a:t>drug </a:t>
            </a:r>
            <a:r>
              <a:rPr lang="en-US" dirty="0" smtClean="0"/>
              <a:t>delivery represents </a:t>
            </a:r>
            <a:r>
              <a:rPr lang="en-US" dirty="0"/>
              <a:t>a viable option for getting small compounds into the lung but has limited utility for larger molecules</a:t>
            </a:r>
          </a:p>
        </p:txBody>
      </p:sp>
    </p:spTree>
    <p:extLst>
      <p:ext uri="{BB962C8B-B14F-4D97-AF65-F5344CB8AC3E}">
        <p14:creationId xmlns:p14="http://schemas.microsoft.com/office/powerpoint/2010/main" val="410918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Prototype polymer that binds to the endothelial </a:t>
            </a:r>
            <a:r>
              <a:rPr lang="en-US" dirty="0" err="1" smtClean="0"/>
              <a:t>glycocalyx</a:t>
            </a:r>
            <a:endParaRPr lang="en-US" dirty="0" smtClean="0"/>
          </a:p>
          <a:p>
            <a:pPr lvl="1"/>
            <a:r>
              <a:rPr lang="en-US" dirty="0"/>
              <a:t>E</a:t>
            </a:r>
            <a:r>
              <a:rPr lang="en-US" dirty="0" smtClean="0"/>
              <a:t>nhances barrier function</a:t>
            </a:r>
          </a:p>
          <a:p>
            <a:pPr lvl="1"/>
            <a:r>
              <a:rPr lang="en-US" dirty="0" smtClean="0"/>
              <a:t>Attenuates inflammatory-induced changes in permeability</a:t>
            </a:r>
          </a:p>
          <a:p>
            <a:pPr lvl="1"/>
            <a:r>
              <a:rPr lang="en-US" dirty="0" smtClean="0"/>
              <a:t>Attenuates </a:t>
            </a:r>
            <a:r>
              <a:rPr lang="en-US" dirty="0" err="1" smtClean="0"/>
              <a:t>mechanotransduction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13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r>
              <a:rPr lang="en-US" dirty="0" smtClean="0"/>
              <a:t> </a:t>
            </a:r>
            <a:r>
              <a:rPr lang="en-US" dirty="0"/>
              <a:t>has a net negative charge </a:t>
            </a:r>
            <a:endParaRPr lang="en-US" dirty="0" smtClean="0"/>
          </a:p>
          <a:p>
            <a:pPr lvl="1"/>
            <a:r>
              <a:rPr lang="en-US" dirty="0" smtClean="0"/>
              <a:t>Abundance of sulfate </a:t>
            </a:r>
            <a:r>
              <a:rPr lang="en-US" dirty="0"/>
              <a:t>groups found on </a:t>
            </a:r>
            <a:r>
              <a:rPr lang="en-US" dirty="0" err="1"/>
              <a:t>heparan</a:t>
            </a:r>
            <a:r>
              <a:rPr lang="en-US" dirty="0"/>
              <a:t> and chondroitin </a:t>
            </a:r>
            <a:endParaRPr lang="en-US" dirty="0" smtClean="0"/>
          </a:p>
          <a:p>
            <a:pPr lvl="1"/>
            <a:r>
              <a:rPr lang="en-US" dirty="0" err="1" smtClean="0"/>
              <a:t>Sialic</a:t>
            </a:r>
            <a:r>
              <a:rPr lang="en-US" dirty="0" smtClean="0"/>
              <a:t> </a:t>
            </a:r>
            <a:r>
              <a:rPr lang="en-US" dirty="0"/>
              <a:t>acids present on other glycoproteins also contribute to this</a:t>
            </a:r>
          </a:p>
          <a:p>
            <a:r>
              <a:rPr lang="en-US" dirty="0" smtClean="0"/>
              <a:t>Albumin </a:t>
            </a:r>
            <a:r>
              <a:rPr lang="en-US" dirty="0"/>
              <a:t>interacts with these negative components of the </a:t>
            </a:r>
            <a:r>
              <a:rPr lang="en-US" dirty="0" err="1"/>
              <a:t>glycocalyx</a:t>
            </a:r>
            <a:r>
              <a:rPr lang="en-US" dirty="0"/>
              <a:t> via its argentine residues </a:t>
            </a:r>
            <a:endParaRPr lang="en-US" dirty="0" smtClean="0"/>
          </a:p>
          <a:p>
            <a:r>
              <a:rPr lang="en-US" dirty="0" smtClean="0"/>
              <a:t>Interaction </a:t>
            </a:r>
            <a:r>
              <a:rPr lang="en-US" dirty="0"/>
              <a:t>is crucial for albumin’s ability to lower hydraulic conductivity</a:t>
            </a:r>
          </a:p>
        </p:txBody>
      </p:sp>
    </p:spTree>
    <p:extLst>
      <p:ext uri="{BB962C8B-B14F-4D97-AF65-F5344CB8AC3E}">
        <p14:creationId xmlns:p14="http://schemas.microsoft.com/office/powerpoint/2010/main" val="153467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Pretty much all over my head</a:t>
            </a:r>
          </a:p>
          <a:p>
            <a:r>
              <a:rPr lang="en-US" dirty="0" smtClean="0"/>
              <a:t>Testing in mouse lung models may show benefit and attenuation of </a:t>
            </a:r>
            <a:r>
              <a:rPr lang="en-US" dirty="0" err="1" smtClean="0"/>
              <a:t>mechanotransduction</a:t>
            </a:r>
            <a:r>
              <a:rPr lang="en-US" dirty="0" smtClean="0"/>
              <a:t> and NO release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3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GLYCOCALYX AND BACTERIAL PNEUMONIA</a:t>
            </a:r>
          </a:p>
          <a:p>
            <a:pPr lvl="1"/>
            <a:r>
              <a:rPr lang="en-US" dirty="0" smtClean="0"/>
              <a:t>Randall Dull MD</a:t>
            </a:r>
          </a:p>
          <a:p>
            <a:r>
              <a:rPr lang="en-US" dirty="0"/>
              <a:t>The term </a:t>
            </a:r>
            <a:r>
              <a:rPr lang="en-US" dirty="0" err="1"/>
              <a:t>glycocalyx</a:t>
            </a:r>
            <a:r>
              <a:rPr lang="en-US" dirty="0"/>
              <a:t> means “sugar husk” and describes the collective layer of </a:t>
            </a:r>
            <a:r>
              <a:rPr lang="en-US" dirty="0" err="1"/>
              <a:t>glycosaminoglycans</a:t>
            </a:r>
            <a:r>
              <a:rPr lang="en-US" dirty="0"/>
              <a:t> (</a:t>
            </a:r>
            <a:r>
              <a:rPr lang="en-US" dirty="0" smtClean="0"/>
              <a:t>GAGs) and </a:t>
            </a:r>
            <a:r>
              <a:rPr lang="en-US" dirty="0"/>
              <a:t>glycoproteins that form a polymer matrix on the cell surface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GAGs include </a:t>
            </a:r>
            <a:r>
              <a:rPr lang="en-US" dirty="0" err="1"/>
              <a:t>heparan</a:t>
            </a:r>
            <a:r>
              <a:rPr lang="en-US" dirty="0"/>
              <a:t> sulfates, </a:t>
            </a:r>
            <a:r>
              <a:rPr lang="en-US" dirty="0" smtClean="0"/>
              <a:t>chondroitin sulfates </a:t>
            </a:r>
            <a:r>
              <a:rPr lang="en-US" dirty="0"/>
              <a:t>and </a:t>
            </a:r>
            <a:r>
              <a:rPr lang="en-US" dirty="0" err="1"/>
              <a:t>hyaluronan</a:t>
            </a:r>
            <a:r>
              <a:rPr lang="en-US" dirty="0"/>
              <a:t> with </a:t>
            </a:r>
            <a:r>
              <a:rPr lang="en-US" dirty="0" err="1"/>
              <a:t>heparan</a:t>
            </a:r>
            <a:r>
              <a:rPr lang="en-US" dirty="0"/>
              <a:t> sulfates and chondroitin sulfate being carried on proteoglycans that </a:t>
            </a:r>
            <a:r>
              <a:rPr lang="en-US" dirty="0" smtClean="0"/>
              <a:t>are represented </a:t>
            </a:r>
            <a:r>
              <a:rPr lang="en-US" dirty="0"/>
              <a:t>by two major families: the </a:t>
            </a:r>
            <a:r>
              <a:rPr lang="en-US" dirty="0" err="1"/>
              <a:t>syndecans</a:t>
            </a:r>
            <a:r>
              <a:rPr lang="en-US" dirty="0"/>
              <a:t> and </a:t>
            </a:r>
            <a:r>
              <a:rPr lang="en-US" dirty="0" err="1"/>
              <a:t>glypicans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4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Syndecans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Syndecan</a:t>
            </a:r>
            <a:r>
              <a:rPr lang="en-US" dirty="0"/>
              <a:t> carries both </a:t>
            </a:r>
            <a:r>
              <a:rPr lang="en-US" dirty="0" err="1"/>
              <a:t>heparan</a:t>
            </a:r>
            <a:r>
              <a:rPr lang="en-US" dirty="0"/>
              <a:t> sulfate and </a:t>
            </a:r>
            <a:r>
              <a:rPr lang="en-US" dirty="0" smtClean="0"/>
              <a:t>chondroitin sulfates </a:t>
            </a:r>
            <a:r>
              <a:rPr lang="en-US" dirty="0"/>
              <a:t>while </a:t>
            </a:r>
            <a:r>
              <a:rPr lang="en-US" dirty="0" err="1"/>
              <a:t>glypican</a:t>
            </a:r>
            <a:r>
              <a:rPr lang="en-US" dirty="0"/>
              <a:t> only carries </a:t>
            </a:r>
            <a:r>
              <a:rPr lang="en-US" dirty="0" err="1"/>
              <a:t>heparan</a:t>
            </a:r>
            <a:r>
              <a:rPr lang="en-US" dirty="0"/>
              <a:t> sulfates </a:t>
            </a:r>
            <a:endParaRPr lang="en-US" dirty="0" smtClean="0"/>
          </a:p>
          <a:p>
            <a:r>
              <a:rPr lang="en-US" dirty="0" err="1" smtClean="0"/>
              <a:t>Syndecans</a:t>
            </a:r>
            <a:r>
              <a:rPr lang="en-US" dirty="0" smtClean="0"/>
              <a:t> </a:t>
            </a:r>
            <a:r>
              <a:rPr lang="en-US" dirty="0"/>
              <a:t>are transmembrane proteoglycans while </a:t>
            </a:r>
            <a:r>
              <a:rPr lang="en-US" dirty="0" err="1" smtClean="0"/>
              <a:t>glypicans</a:t>
            </a:r>
            <a:r>
              <a:rPr lang="en-US" dirty="0" smtClean="0"/>
              <a:t> are </a:t>
            </a:r>
            <a:r>
              <a:rPr lang="en-US" dirty="0"/>
              <a:t>inserted into the plasma membrane with a </a:t>
            </a:r>
            <a:r>
              <a:rPr lang="en-US" dirty="0" err="1"/>
              <a:t>glycosylphosphoinosotide</a:t>
            </a:r>
            <a:r>
              <a:rPr lang="en-US" dirty="0"/>
              <a:t> (GPI) </a:t>
            </a:r>
            <a:r>
              <a:rPr lang="en-US" dirty="0" smtClean="0"/>
              <a:t>domain</a:t>
            </a:r>
          </a:p>
          <a:p>
            <a:r>
              <a:rPr lang="en-US" dirty="0" err="1" smtClean="0"/>
              <a:t>Hyaluronan</a:t>
            </a:r>
            <a:r>
              <a:rPr lang="en-US" dirty="0" smtClean="0"/>
              <a:t> </a:t>
            </a:r>
            <a:r>
              <a:rPr lang="en-US" dirty="0"/>
              <a:t>is a large, </a:t>
            </a:r>
            <a:r>
              <a:rPr lang="en-US" dirty="0" smtClean="0"/>
              <a:t>secreted GAG </a:t>
            </a:r>
            <a:r>
              <a:rPr lang="en-US" dirty="0"/>
              <a:t>that does not have a protein component and is, therefore, not a </a:t>
            </a:r>
            <a:r>
              <a:rPr lang="en-US" dirty="0" smtClean="0"/>
              <a:t>proteoglycan</a:t>
            </a:r>
          </a:p>
        </p:txBody>
      </p:sp>
    </p:spTree>
    <p:extLst>
      <p:ext uri="{BB962C8B-B14F-4D97-AF65-F5344CB8AC3E}">
        <p14:creationId xmlns:p14="http://schemas.microsoft.com/office/powerpoint/2010/main" val="306391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 remains attached to the cell surface unless degraded during inflammatory states, where fragments can be found in the plasma</a:t>
            </a:r>
          </a:p>
          <a:p>
            <a:r>
              <a:rPr lang="en-US" dirty="0" smtClean="0"/>
              <a:t>In the airway compartment the </a:t>
            </a:r>
            <a:r>
              <a:rPr lang="en-US" dirty="0" err="1" smtClean="0"/>
              <a:t>glycocalyx</a:t>
            </a:r>
            <a:r>
              <a:rPr lang="en-US" dirty="0" smtClean="0"/>
              <a:t> and cilia form a scaffolding that </a:t>
            </a:r>
            <a:r>
              <a:rPr lang="en-US" dirty="0" err="1" smtClean="0"/>
              <a:t>mucins</a:t>
            </a:r>
            <a:r>
              <a:rPr lang="en-US" dirty="0" smtClean="0"/>
              <a:t> reside upon and together create a formidable barrier against inhaled particles and pathogens</a:t>
            </a:r>
          </a:p>
          <a:p>
            <a:r>
              <a:rPr lang="en-US" dirty="0"/>
              <a:t>The </a:t>
            </a:r>
            <a:r>
              <a:rPr lang="en-US" dirty="0" err="1"/>
              <a:t>syndecan</a:t>
            </a:r>
            <a:r>
              <a:rPr lang="en-US" dirty="0"/>
              <a:t> family is comprised of 4 members with isoforms 1, 2 and 4 being expressed by most cells, </a:t>
            </a:r>
            <a:r>
              <a:rPr lang="en-US" dirty="0" smtClean="0"/>
              <a:t>while syndecan-3 </a:t>
            </a:r>
            <a:r>
              <a:rPr lang="en-US" dirty="0"/>
              <a:t>expression is limited to </a:t>
            </a:r>
            <a:r>
              <a:rPr lang="en-US" dirty="0" err="1"/>
              <a:t>neuronally</a:t>
            </a:r>
            <a:r>
              <a:rPr lang="en-US" dirty="0"/>
              <a:t>-derived cells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02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Syndecans</a:t>
            </a:r>
            <a:r>
              <a:rPr lang="en-US" dirty="0" smtClean="0"/>
              <a:t> are unique in being a transmembrane proteoglycan and their cytoplasmic domain is small but highly conserved</a:t>
            </a:r>
          </a:p>
          <a:p>
            <a:r>
              <a:rPr lang="en-US" dirty="0" err="1" smtClean="0"/>
              <a:t>Syndecans</a:t>
            </a:r>
            <a:r>
              <a:rPr lang="en-US" dirty="0" smtClean="0"/>
              <a:t> may participate in inflammation by signaling via the cytoplasmic domain as well as functional attributes of the GAG chains</a:t>
            </a:r>
          </a:p>
          <a:p>
            <a:r>
              <a:rPr lang="en-US" dirty="0"/>
              <a:t>Mice inoculated intra-nasally with </a:t>
            </a:r>
            <a:r>
              <a:rPr lang="en-US" i="1" dirty="0"/>
              <a:t>P. aeruginosa </a:t>
            </a:r>
            <a:r>
              <a:rPr lang="en-US" dirty="0"/>
              <a:t>develop a severe </a:t>
            </a:r>
            <a:r>
              <a:rPr lang="en-US" dirty="0" err="1"/>
              <a:t>pneumoniae</a:t>
            </a:r>
            <a:r>
              <a:rPr lang="en-US" dirty="0"/>
              <a:t> with significant lung injury </a:t>
            </a:r>
          </a:p>
          <a:p>
            <a:r>
              <a:rPr lang="en-US" dirty="0"/>
              <a:t>Syn-1 knockout mice, however demonstrate a protective phenotype to </a:t>
            </a:r>
            <a:r>
              <a:rPr lang="en-US" i="1" dirty="0"/>
              <a:t>P. </a:t>
            </a:r>
            <a:r>
              <a:rPr lang="en-US" dirty="0" err="1"/>
              <a:t>pneumoniae</a:t>
            </a:r>
            <a:r>
              <a:rPr lang="en-US" dirty="0"/>
              <a:t>, with reduced </a:t>
            </a:r>
            <a:r>
              <a:rPr lang="en-US" dirty="0" smtClean="0"/>
              <a:t>histological evidence </a:t>
            </a:r>
            <a:r>
              <a:rPr lang="en-US" dirty="0"/>
              <a:t>of inflammation, less lung and spleen colonization of bacteria and improved survival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62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9" name="Group 11"/>
          <p:cNvGrpSpPr>
            <a:grpSpLocks/>
          </p:cNvGrpSpPr>
          <p:nvPr/>
        </p:nvGrpSpPr>
        <p:grpSpPr bwMode="auto">
          <a:xfrm>
            <a:off x="1524000" y="0"/>
            <a:ext cx="9144000" cy="6858000"/>
            <a:chOff x="0" y="0"/>
            <a:chExt cx="5760" cy="4320"/>
          </a:xfrm>
        </p:grpSpPr>
        <p:sp>
          <p:nvSpPr>
            <p:cNvPr id="2052" name="Rectangle 4"/>
            <p:cNvSpPr>
              <a:spLocks noChangeArrowheads="1"/>
            </p:cNvSpPr>
            <p:nvPr/>
          </p:nvSpPr>
          <p:spPr bwMode="auto">
            <a:xfrm>
              <a:off x="0" y="3792"/>
              <a:ext cx="5760" cy="528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89094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5760" cy="624"/>
            </a:xfrm>
            <a:prstGeom prst="rect">
              <a:avLst/>
            </a:prstGeom>
            <a:gradFill rotWithShape="1">
              <a:gsLst>
                <a:gs pos="0">
                  <a:srgbClr val="68909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2057" name="Picture 9" descr="nruro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7" y="3750"/>
              <a:ext cx="1692" cy="2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1943100" y="685800"/>
            <a:ext cx="830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b="1">
                <a:cs typeface="Arial" panose="020B0604020202020204" pitchFamily="34" charset="0"/>
              </a:rPr>
              <a:t>Figure 5</a:t>
            </a:r>
            <a:r>
              <a:rPr lang="en-US" altLang="en-US">
                <a:cs typeface="Arial" panose="020B0604020202020204" pitchFamily="34" charset="0"/>
              </a:rPr>
              <a:t> </a:t>
            </a:r>
            <a:r>
              <a:rPr lang="en-US" altLang="en-US">
                <a:solidFill>
                  <a:srgbClr val="211D1E"/>
                </a:solidFill>
                <a:cs typeface="Arial" panose="020B0604020202020204" pitchFamily="34" charset="0"/>
              </a:rPr>
              <a:t>Structural organization of syndecan‑1</a:t>
            </a:r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2209800" y="5254625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200">
                <a:solidFill>
                  <a:srgbClr val="211D1E"/>
                </a:solidFill>
                <a:cs typeface="Arial" panose="020B0604020202020204" pitchFamily="34" charset="0"/>
              </a:rPr>
              <a:t>Edwards, I. J. </a:t>
            </a:r>
            <a:r>
              <a:rPr lang="en-GB" altLang="en-US" sz="1200">
                <a:cs typeface="Arial" panose="020B0604020202020204" pitchFamily="34" charset="0"/>
              </a:rPr>
              <a:t>(2012) </a:t>
            </a:r>
            <a:r>
              <a:rPr lang="en-US" altLang="en-US" sz="1200">
                <a:solidFill>
                  <a:srgbClr val="211D1E"/>
                </a:solidFill>
                <a:cs typeface="Arial" panose="020B0604020202020204" pitchFamily="34" charset="0"/>
              </a:rPr>
              <a:t>Proteoglycans in prostate cancer</a:t>
            </a:r>
          </a:p>
          <a:p>
            <a:pPr algn="ctr"/>
            <a:r>
              <a:rPr lang="en-US" altLang="en-US" sz="1200" i="1">
                <a:cs typeface="Arial" panose="020B0604020202020204" pitchFamily="34" charset="0"/>
              </a:rPr>
              <a:t>Nat. Rev. Urol.</a:t>
            </a:r>
            <a:r>
              <a:rPr lang="en-US" altLang="en-US" sz="1200">
                <a:cs typeface="Arial" panose="020B0604020202020204" pitchFamily="34" charset="0"/>
              </a:rPr>
              <a:t> doi:10.1038/nrurol.2012.19</a:t>
            </a:r>
          </a:p>
        </p:txBody>
      </p:sp>
      <p:pic>
        <p:nvPicPr>
          <p:cNvPr id="2110" name="Picture 62" descr="nrur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243013"/>
            <a:ext cx="5943600" cy="374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92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Glycocalyx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LUNG MECHANOTRANSDUCTION: CHALLENGING THE STARLING PRINCIPLE</a:t>
            </a:r>
          </a:p>
          <a:p>
            <a:pPr lvl="1"/>
            <a:r>
              <a:rPr lang="en-US" dirty="0" smtClean="0"/>
              <a:t>Randal Dull MD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576945" y="3408218"/>
            <a:ext cx="4771506" cy="27687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Freeform 5"/>
          <p:cNvSpPr/>
          <p:nvPr/>
        </p:nvSpPr>
        <p:spPr>
          <a:xfrm>
            <a:off x="2518756" y="2288872"/>
            <a:ext cx="4239491" cy="3724102"/>
          </a:xfrm>
          <a:custGeom>
            <a:avLst/>
            <a:gdLst>
              <a:gd name="connsiteX0" fmla="*/ 0 w 4239491"/>
              <a:gd name="connsiteY0" fmla="*/ 3724102 h 3724102"/>
              <a:gd name="connsiteX1" fmla="*/ 3408218 w 4239491"/>
              <a:gd name="connsiteY1" fmla="*/ 1729048 h 3724102"/>
              <a:gd name="connsiteX2" fmla="*/ 4222865 w 4239491"/>
              <a:gd name="connsiteY2" fmla="*/ 66502 h 3724102"/>
              <a:gd name="connsiteX3" fmla="*/ 4222865 w 4239491"/>
              <a:gd name="connsiteY3" fmla="*/ 66502 h 3724102"/>
              <a:gd name="connsiteX4" fmla="*/ 4239491 w 4239491"/>
              <a:gd name="connsiteY4" fmla="*/ 0 h 3724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9491" h="3724102">
                <a:moveTo>
                  <a:pt x="0" y="3724102"/>
                </a:moveTo>
                <a:cubicBezTo>
                  <a:pt x="1352203" y="3031375"/>
                  <a:pt x="2704407" y="2338648"/>
                  <a:pt x="3408218" y="1729048"/>
                </a:cubicBezTo>
                <a:cubicBezTo>
                  <a:pt x="4112029" y="1119448"/>
                  <a:pt x="4222865" y="66502"/>
                  <a:pt x="4222865" y="66502"/>
                </a:cubicBezTo>
                <a:lnTo>
                  <a:pt x="4222865" y="66502"/>
                </a:lnTo>
                <a:lnTo>
                  <a:pt x="4239491" y="0"/>
                </a:ln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46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krauthammerlab.med.yale.edu/imagefinder/ImageDownloadService.svc?articleid=3158765&amp;file=pone.0023530.g007&amp;size=LAR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727" y="365125"/>
            <a:ext cx="8970818" cy="624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95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alveolar epithelial </a:t>
            </a:r>
            <a:r>
              <a:rPr lang="en-US" dirty="0" err="1"/>
              <a:t>glycocalyx</a:t>
            </a:r>
            <a:r>
              <a:rPr lang="en-US" dirty="0"/>
              <a:t> in coordination with secreted </a:t>
            </a:r>
            <a:r>
              <a:rPr lang="en-US" dirty="0" err="1"/>
              <a:t>mucins</a:t>
            </a:r>
            <a:r>
              <a:rPr lang="en-US" dirty="0"/>
              <a:t> are important </a:t>
            </a:r>
            <a:r>
              <a:rPr lang="en-US" dirty="0" smtClean="0"/>
              <a:t>barrier components </a:t>
            </a:r>
            <a:r>
              <a:rPr lang="en-US" dirty="0"/>
              <a:t>to impede and/or prevent pathogens from gaining access to the epithelial </a:t>
            </a:r>
            <a:r>
              <a:rPr lang="en-US" dirty="0" smtClean="0"/>
              <a:t>cell</a:t>
            </a:r>
          </a:p>
          <a:p>
            <a:r>
              <a:rPr lang="en-US" dirty="0" err="1" smtClean="0"/>
              <a:t>Heparan</a:t>
            </a:r>
            <a:r>
              <a:rPr lang="en-US" dirty="0" smtClean="0"/>
              <a:t> </a:t>
            </a:r>
            <a:r>
              <a:rPr lang="en-US" dirty="0"/>
              <a:t>sulfate GAGs </a:t>
            </a:r>
            <a:r>
              <a:rPr lang="en-US" dirty="0" smtClean="0"/>
              <a:t>on syndecan-1 </a:t>
            </a:r>
            <a:r>
              <a:rPr lang="en-US" dirty="0"/>
              <a:t>and syndecan-4 are important regulators of the innate immune response </a:t>
            </a:r>
            <a:endParaRPr lang="en-US" dirty="0" smtClean="0"/>
          </a:p>
          <a:p>
            <a:r>
              <a:rPr lang="en-US" dirty="0" smtClean="0"/>
              <a:t>Can </a:t>
            </a:r>
            <a:r>
              <a:rPr lang="en-US" dirty="0"/>
              <a:t>either enhance or </a:t>
            </a:r>
            <a:r>
              <a:rPr lang="en-US" dirty="0" smtClean="0"/>
              <a:t>attenuate the </a:t>
            </a:r>
            <a:r>
              <a:rPr lang="en-US" dirty="0"/>
              <a:t>inflammatory response to specific </a:t>
            </a:r>
            <a:r>
              <a:rPr lang="en-US" dirty="0" smtClean="0"/>
              <a:t>pathogens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83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1848995" y="381641"/>
            <a:ext cx="8494012" cy="41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en-US" sz="1452" b="1">
                <a:latin typeface="Arial" panose="020B0604020202020204" pitchFamily="34" charset="0"/>
              </a:rPr>
              <a:t>Figure 1. Mediators of cellular mechanotransduction.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370" y="6427396"/>
            <a:ext cx="1731062" cy="208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46" y="979304"/>
            <a:ext cx="6771591" cy="489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711646" y="5972308"/>
            <a:ext cx="3918651" cy="231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1089" b="1">
                <a:latin typeface="Arial" panose="020B0604020202020204" pitchFamily="34" charset="0"/>
              </a:rPr>
              <a:t>Ingber D E FASEB J 2006;20:811-827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621451" y="6613175"/>
            <a:ext cx="4931078" cy="34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907">
                <a:latin typeface="Arial" panose="020B0604020202020204" pitchFamily="34" charset="0"/>
              </a:rPr>
              <a:t>Copyright Federation of American Societies for Experimental Biology (FASEB). Please see the journal's copyright policies at www.fasebj.org to obtain permission to use this image.</a:t>
            </a:r>
          </a:p>
        </p:txBody>
      </p:sp>
    </p:spTree>
    <p:extLst>
      <p:ext uri="{BB962C8B-B14F-4D97-AF65-F5344CB8AC3E}">
        <p14:creationId xmlns:p14="http://schemas.microsoft.com/office/powerpoint/2010/main" val="597557001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1848995" y="381641"/>
            <a:ext cx="8494012" cy="41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en-US" sz="1452" b="1">
                <a:latin typeface="Arial" panose="020B0604020202020204" pitchFamily="34" charset="0"/>
              </a:rPr>
              <a:t>Consequences of cardiomyocyte mechanotransduction.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970" y="5989590"/>
            <a:ext cx="4052585" cy="646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627" y="979304"/>
            <a:ext cx="6385630" cy="489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904626" y="5972308"/>
            <a:ext cx="3918651" cy="30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1089" b="1">
                <a:latin typeface="Arial" panose="020B0604020202020204" pitchFamily="34" charset="0"/>
              </a:rPr>
              <a:t>Samarel A M Am J Physiol Heart Circ Physiol 2005;289:H2291-H2301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621451" y="6613175"/>
            <a:ext cx="4931078" cy="34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907">
                <a:latin typeface="Arial" panose="020B0604020202020204" pitchFamily="34" charset="0"/>
              </a:rPr>
              <a:t>©2005 by American Physiological Society</a:t>
            </a:r>
          </a:p>
        </p:txBody>
      </p:sp>
    </p:spTree>
    <p:extLst>
      <p:ext uri="{BB962C8B-B14F-4D97-AF65-F5344CB8AC3E}">
        <p14:creationId xmlns:p14="http://schemas.microsoft.com/office/powerpoint/2010/main" val="3962009803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1848995" y="381641"/>
            <a:ext cx="8494012" cy="41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en-US" sz="1452" b="1">
                <a:latin typeface="Arial" panose="020B0604020202020204" pitchFamily="34" charset="0"/>
              </a:rPr>
              <a:t>Schematic of hypothesized role of glycocalyx in lung vascular mechanotransduction.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970" y="5989590"/>
            <a:ext cx="4052585" cy="646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631" y="1182365"/>
            <a:ext cx="7805619" cy="4488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194631" y="5972308"/>
            <a:ext cx="3918652" cy="30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1089" b="1">
                <a:latin typeface="Arial" panose="020B0604020202020204" pitchFamily="34" charset="0"/>
              </a:rPr>
              <a:t>Dull R O et al. Am J Physiol Lung Cell Mol Physiol 2012;302:L816-L828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621451" y="6613175"/>
            <a:ext cx="4931078" cy="34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907">
                <a:latin typeface="Arial" panose="020B0604020202020204" pitchFamily="34" charset="0"/>
              </a:rPr>
              <a:t>©2012 by American Physiological Society</a:t>
            </a:r>
          </a:p>
        </p:txBody>
      </p:sp>
    </p:spTree>
    <p:extLst>
      <p:ext uri="{BB962C8B-B14F-4D97-AF65-F5344CB8AC3E}">
        <p14:creationId xmlns:p14="http://schemas.microsoft.com/office/powerpoint/2010/main" val="3331796510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1848995" y="381641"/>
            <a:ext cx="8494012" cy="41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en-US" sz="1452" b="1">
                <a:latin typeface="Arial" panose="020B0604020202020204" pitchFamily="34" charset="0"/>
              </a:rPr>
              <a:t>Lung nitrate/nitrite (NOx) concentrations.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970" y="5989590"/>
            <a:ext cx="4052585" cy="646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357" y="979304"/>
            <a:ext cx="4641607" cy="489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777358" y="5972308"/>
            <a:ext cx="3918651" cy="30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1089" b="1">
                <a:latin typeface="Arial" panose="020B0604020202020204" pitchFamily="34" charset="0"/>
              </a:rPr>
              <a:t>Dull R O et al. Am J Physiol Lung Cell Mol Physiol 2012;302:L816-L828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621451" y="6613175"/>
            <a:ext cx="4931078" cy="34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907">
                <a:latin typeface="Arial" panose="020B0604020202020204" pitchFamily="34" charset="0"/>
              </a:rPr>
              <a:t>©2012 by American Physiological Society</a:t>
            </a:r>
          </a:p>
        </p:txBody>
      </p:sp>
    </p:spTree>
    <p:extLst>
      <p:ext uri="{BB962C8B-B14F-4D97-AF65-F5344CB8AC3E}">
        <p14:creationId xmlns:p14="http://schemas.microsoft.com/office/powerpoint/2010/main" val="268095804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1848995" y="381641"/>
            <a:ext cx="8494012" cy="61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en-US" sz="1452" b="1">
                <a:latin typeface="Arial" panose="020B0604020202020204" pitchFamily="34" charset="0"/>
              </a:rPr>
              <a:t>Interstitial volume after elevated Pla during Low Vt. Retained lung weight after measurement of Kfc2 was used as a marker of interstitial volume (ΔVi) and normalized to the predicted lung weight (PLW).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970" y="5989590"/>
            <a:ext cx="4052585" cy="646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263" y="979304"/>
            <a:ext cx="5694358" cy="489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250263" y="5972308"/>
            <a:ext cx="3918651" cy="30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1089" b="1">
                <a:latin typeface="Arial" panose="020B0604020202020204" pitchFamily="34" charset="0"/>
              </a:rPr>
              <a:t>Dull R O et al. Am J Physiol Lung Cell Mol Physiol 2012;302:L816-L828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621451" y="6613175"/>
            <a:ext cx="4931078" cy="34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907">
                <a:latin typeface="Arial" panose="020B0604020202020204" pitchFamily="34" charset="0"/>
              </a:rPr>
              <a:t>©2012 by American Physiological Society</a:t>
            </a:r>
          </a:p>
        </p:txBody>
      </p:sp>
    </p:spTree>
    <p:extLst>
      <p:ext uri="{BB962C8B-B14F-4D97-AF65-F5344CB8AC3E}">
        <p14:creationId xmlns:p14="http://schemas.microsoft.com/office/powerpoint/2010/main" val="2632809616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1848995" y="381641"/>
            <a:ext cx="8494012" cy="41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en-US" sz="1452" b="1">
                <a:latin typeface="Arial" panose="020B0604020202020204" pitchFamily="34" charset="0"/>
              </a:rPr>
              <a:t>Immunohistochemistry of heparan sulfates.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970" y="5989590"/>
            <a:ext cx="4052585" cy="646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459" y="979304"/>
            <a:ext cx="6499403" cy="489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848459" y="5972308"/>
            <a:ext cx="3918652" cy="30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1089" b="1">
                <a:latin typeface="Arial" panose="020B0604020202020204" pitchFamily="34" charset="0"/>
              </a:rPr>
              <a:t>Dull R O et al. Am J Physiol Lung Cell Mol Physiol 2012;302:L816-L828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621451" y="6613175"/>
            <a:ext cx="4931078" cy="34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907">
                <a:latin typeface="Arial" panose="020B0604020202020204" pitchFamily="34" charset="0"/>
              </a:rPr>
              <a:t>©2012 by American Physiological Society</a:t>
            </a:r>
          </a:p>
        </p:txBody>
      </p:sp>
    </p:spTree>
    <p:extLst>
      <p:ext uri="{BB962C8B-B14F-4D97-AF65-F5344CB8AC3E}">
        <p14:creationId xmlns:p14="http://schemas.microsoft.com/office/powerpoint/2010/main" val="118078176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Protecting the </a:t>
            </a:r>
            <a:r>
              <a:rPr lang="en-US" dirty="0" err="1" smtClean="0"/>
              <a:t>Glx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FFP may protect it</a:t>
            </a:r>
          </a:p>
          <a:p>
            <a:r>
              <a:rPr lang="en-US" dirty="0" err="1" smtClean="0"/>
              <a:t>Ropivicaine</a:t>
            </a:r>
            <a:endParaRPr lang="en-US" dirty="0" smtClean="0"/>
          </a:p>
          <a:p>
            <a:r>
              <a:rPr lang="en-US" dirty="0" err="1" smtClean="0"/>
              <a:t>Hypercapnea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2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2150</Words>
  <Application>Microsoft Office PowerPoint</Application>
  <PresentationFormat>Widescreen</PresentationFormat>
  <Paragraphs>138</Paragraphs>
  <Slides>21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msgothic</vt:lpstr>
      <vt:lpstr>Wingdings</vt:lpstr>
      <vt:lpstr>Office Theme</vt:lpstr>
      <vt:lpstr>What I learned at IVECCS</vt:lpstr>
      <vt:lpstr>The Glycocalyx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Protecting the Glx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Syndecans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 learned at IVECCS</dc:title>
  <dc:creator>Josh Smith</dc:creator>
  <cp:lastModifiedBy>Josh Smith</cp:lastModifiedBy>
  <cp:revision>19</cp:revision>
  <dcterms:created xsi:type="dcterms:W3CDTF">2014-09-16T16:02:46Z</dcterms:created>
  <dcterms:modified xsi:type="dcterms:W3CDTF">2014-09-16T20:00:22Z</dcterms:modified>
</cp:coreProperties>
</file>