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9" r:id="rId3"/>
    <p:sldId id="264" r:id="rId4"/>
    <p:sldId id="261" r:id="rId5"/>
    <p:sldId id="258" r:id="rId6"/>
    <p:sldId id="262" r:id="rId7"/>
    <p:sldId id="263" r:id="rId8"/>
    <p:sldId id="268" r:id="rId9"/>
    <p:sldId id="260" r:id="rId10"/>
    <p:sldId id="266" r:id="rId11"/>
    <p:sldId id="283" r:id="rId12"/>
    <p:sldId id="287" r:id="rId13"/>
    <p:sldId id="288" r:id="rId14"/>
    <p:sldId id="289" r:id="rId15"/>
    <p:sldId id="265" r:id="rId16"/>
    <p:sldId id="272" r:id="rId17"/>
    <p:sldId id="267" r:id="rId18"/>
    <p:sldId id="269" r:id="rId19"/>
    <p:sldId id="271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70" r:id="rId29"/>
    <p:sldId id="281" r:id="rId30"/>
    <p:sldId id="282" r:id="rId31"/>
    <p:sldId id="284" r:id="rId32"/>
    <p:sldId id="285" r:id="rId33"/>
    <p:sldId id="286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D3913-A942-E74E-BEB8-540F00686E69}" type="datetimeFigureOut">
              <a:rPr lang="en-US" smtClean="0"/>
              <a:t>1/7/15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48F54-2D02-DB41-865A-F4403F73E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82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 loop - Increased expiratory airway resistance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8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Vent-patient asynchrony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46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Top: Volume</a:t>
            </a:r>
          </a:p>
          <a:p>
            <a:r>
              <a:rPr lang="en-US" dirty="0" smtClean="0"/>
              <a:t>Controlled ventilation</a:t>
            </a:r>
          </a:p>
          <a:p>
            <a:endParaRPr lang="en-US" dirty="0" smtClean="0"/>
          </a:p>
          <a:p>
            <a:r>
              <a:rPr lang="en-US" dirty="0" smtClean="0"/>
              <a:t>Bottom:</a:t>
            </a:r>
            <a:r>
              <a:rPr lang="en-US" baseline="0" dirty="0" smtClean="0"/>
              <a:t> Volume</a:t>
            </a:r>
          </a:p>
          <a:p>
            <a:r>
              <a:rPr lang="en-US" baseline="0" dirty="0" smtClean="0"/>
              <a:t>SIMV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90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bronchodilator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79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Auto-peep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70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leak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908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Beaking</a:t>
            </a:r>
            <a:r>
              <a:rPr lang="en-US" dirty="0" smtClean="0"/>
              <a:t> – increase</a:t>
            </a:r>
            <a:r>
              <a:rPr lang="en-US" baseline="0" dirty="0" smtClean="0"/>
              <a:t> in pressure with no increase in volume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10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Reduced compliance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47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Partial obstruction or water in circuit</a:t>
            </a:r>
          </a:p>
          <a:p>
            <a:r>
              <a:rPr lang="en-US" dirty="0" smtClean="0"/>
              <a:t>2. Check for condensation in tubes. Suction airway.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40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Air trapping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06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Elevated expiratory resistance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553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A: peak </a:t>
            </a:r>
            <a:r>
              <a:rPr lang="en-US" dirty="0" err="1" smtClean="0"/>
              <a:t>exp</a:t>
            </a:r>
            <a:r>
              <a:rPr lang="en-US" dirty="0" smtClean="0"/>
              <a:t> flow rate</a:t>
            </a:r>
          </a:p>
          <a:p>
            <a:r>
              <a:rPr lang="en-US" dirty="0" smtClean="0"/>
              <a:t>B: start inhalation</a:t>
            </a:r>
          </a:p>
          <a:p>
            <a:r>
              <a:rPr lang="en-US" dirty="0" smtClean="0"/>
              <a:t>C: Volume</a:t>
            </a:r>
          </a:p>
          <a:p>
            <a:r>
              <a:rPr lang="en-US" dirty="0" smtClean="0"/>
              <a:t>D: start exhalation</a:t>
            </a:r>
          </a:p>
          <a:p>
            <a:r>
              <a:rPr lang="en-US" dirty="0" smtClean="0"/>
              <a:t>E; Expiration</a:t>
            </a:r>
          </a:p>
          <a:p>
            <a:r>
              <a:rPr lang="en-US" dirty="0" smtClean="0"/>
              <a:t>F: Inspiration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45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Air trapping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902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Inspiratory hold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097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Mechanics of dynamic pulmonary hyperinflation in the setting of severe airflow obstruction. </a:t>
            </a:r>
          </a:p>
          <a:p>
            <a:pPr marL="228600" indent="-228600">
              <a:buAutoNum type="alphaUcParenR"/>
            </a:pP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flow-time curve - inspiration begins before complete exhalation of the previous breath, leading to gas trapping (shaded area). </a:t>
            </a:r>
          </a:p>
          <a:p>
            <a:pPr marL="228600" indent="-228600">
              <a:buAutoNum type="alphaUcParenR"/>
            </a:pP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Gas trapping over the course of several breaths leads to an increased end-expiratory lung volume. The trapped volume (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Vtrap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over functional residual capacity is indicated by the double-headed arrow. </a:t>
            </a:r>
          </a:p>
          <a:p>
            <a:pPr marL="228600" indent="-228600">
              <a:buAutoNum type="alphaUcParenR"/>
            </a:pP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Increase in expiratory time and decrease in respiratory rate allow for complete exhalation prior to the initiation of the next breath. </a:t>
            </a:r>
          </a:p>
          <a:p>
            <a:pPr marL="228600" indent="-228600">
              <a:buAutoNum type="alphaUcParenR"/>
            </a:pP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D) Increase in expiratory time and decrease in respiratory rate result in no air trapping and absence of dynamic hyperinflation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401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Upper right – </a:t>
            </a:r>
            <a:r>
              <a:rPr lang="en-US" dirty="0" err="1" smtClean="0"/>
              <a:t>volutrauma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Lower left</a:t>
            </a:r>
            <a:r>
              <a:rPr lang="en-US" baseline="0" dirty="0" smtClean="0"/>
              <a:t> - </a:t>
            </a:r>
            <a:r>
              <a:rPr lang="en-US" baseline="0" dirty="0" err="1" smtClean="0"/>
              <a:t>atelectrauma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483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Upper inflection point</a:t>
            </a:r>
          </a:p>
          <a:p>
            <a:endParaRPr lang="en-US" dirty="0" smtClean="0"/>
          </a:p>
          <a:p>
            <a:r>
              <a:rPr lang="en-US" dirty="0" smtClean="0"/>
              <a:t>                            Lower inflection</a:t>
            </a:r>
            <a:r>
              <a:rPr lang="en-US" baseline="0" dirty="0" smtClean="0"/>
              <a:t> point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107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Peak pressure</a:t>
            </a:r>
          </a:p>
          <a:p>
            <a:endParaRPr lang="en-US" dirty="0" smtClean="0"/>
          </a:p>
          <a:p>
            <a:r>
              <a:rPr lang="en-US" dirty="0" smtClean="0"/>
              <a:t>Plateau</a:t>
            </a:r>
            <a:r>
              <a:rPr lang="en-US" baseline="0" dirty="0" smtClean="0"/>
              <a:t> pressure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Inspiration time</a:t>
            </a:r>
          </a:p>
          <a:p>
            <a:endParaRPr lang="en-US" baseline="0" dirty="0" smtClean="0"/>
          </a:p>
          <a:p>
            <a:r>
              <a:rPr lang="en-US" baseline="0" dirty="0" smtClean="0"/>
              <a:t>Expiration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10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729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Lowest compliance – red</a:t>
            </a:r>
          </a:p>
          <a:p>
            <a:r>
              <a:rPr lang="en-US" dirty="0" smtClean="0"/>
              <a:t>Highest compliance – light blue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97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Increased compliance – light blue</a:t>
            </a:r>
          </a:p>
          <a:p>
            <a:r>
              <a:rPr lang="en-US" dirty="0" smtClean="0"/>
              <a:t>Decreased compliance – red</a:t>
            </a:r>
          </a:p>
          <a:p>
            <a:endParaRPr lang="en-US" dirty="0" smtClean="0"/>
          </a:p>
          <a:p>
            <a:r>
              <a:rPr lang="en-US" dirty="0" smtClean="0"/>
              <a:t>Decreased compliance – “right shift” in PV loop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7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Top: Pressure</a:t>
            </a:r>
          </a:p>
          <a:p>
            <a:r>
              <a:rPr lang="en-US" dirty="0" smtClean="0"/>
              <a:t>  SIMV</a:t>
            </a:r>
          </a:p>
          <a:p>
            <a:r>
              <a:rPr lang="en-US" dirty="0" smtClean="0"/>
              <a:t>Bottom: Volume</a:t>
            </a:r>
          </a:p>
          <a:p>
            <a:r>
              <a:rPr lang="en-US" dirty="0" smtClean="0"/>
              <a:t>  Assist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59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Increased inspiratory resistance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31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Active exhalation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20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Square wave: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▫Represents a constant or set parameter.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▫For example, pressure setting in PC mode or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flowrate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setting in VC mode.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•Ramp wave: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▫Represents a variable parameter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▫Will vary with changes in lung characteristics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▫Can be accelerating or decelerating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•Sine wave: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▫Seen with spontaneous, unsupported breathing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48F54-2D02-DB41-865A-F4403F73E0E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19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85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72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34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229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5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26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29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71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30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95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2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249AD-7F74-3D42-B0F1-206F619A51C7}" type="datetimeFigureOut">
              <a:rPr lang="en-US" smtClean="0"/>
              <a:t>1/7/15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F733-6392-F44F-9588-732B53705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4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Ventilator Waveforms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110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the red loop represent?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l="3041" r="3041"/>
          <a:stretch>
            <a:fillRect/>
          </a:stretch>
        </p:blipFill>
        <p:spPr>
          <a:xfrm>
            <a:off x="479054" y="2581151"/>
            <a:ext cx="3095996" cy="354501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233726"/>
            <a:ext cx="3520947" cy="40390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0389" y="1843541"/>
            <a:ext cx="3851715" cy="475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16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the arrow indicate?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7265" b="72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2891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27962" y="1600200"/>
            <a:ext cx="4038600" cy="4525963"/>
          </a:xfrm>
        </p:spPr>
        <p:txBody>
          <a:bodyPr/>
          <a:lstStyle/>
          <a:p>
            <a:r>
              <a:rPr lang="en-US" dirty="0" smtClean="0"/>
              <a:t>Sine wave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Square wave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Ramp wave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-341" t="5812" r="-1821"/>
          <a:stretch/>
        </p:blipFill>
        <p:spPr>
          <a:xfrm>
            <a:off x="2652108" y="1223960"/>
            <a:ext cx="3687436" cy="5422386"/>
          </a:xfrm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6369618" y="1600200"/>
            <a:ext cx="231718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Spontaneous breathing</a:t>
            </a:r>
          </a:p>
          <a:p>
            <a:endParaRPr lang="en-US" dirty="0" smtClean="0"/>
          </a:p>
          <a:p>
            <a:pPr marL="0" indent="0">
              <a:buFont typeface="Arial"/>
              <a:buNone/>
            </a:pPr>
            <a:endParaRPr lang="en-US" dirty="0" smtClean="0"/>
          </a:p>
          <a:p>
            <a:r>
              <a:rPr lang="en-US" dirty="0" smtClean="0"/>
              <a:t>Represents constant parameter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Represents variable parameter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302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Matching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half" idx="1"/>
          </p:nvPr>
        </p:nvSpPr>
        <p:spPr>
          <a:xfrm>
            <a:off x="127962" y="1600200"/>
            <a:ext cx="4038600" cy="4525963"/>
          </a:xfrm>
        </p:spPr>
        <p:txBody>
          <a:bodyPr/>
          <a:lstStyle/>
          <a:p>
            <a:r>
              <a:rPr lang="en-US" dirty="0" smtClean="0"/>
              <a:t>Sine wave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Square wave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Ramp wave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-341" t="5812" r="-1821"/>
          <a:stretch/>
        </p:blipFill>
        <p:spPr>
          <a:xfrm>
            <a:off x="2652108" y="1223960"/>
            <a:ext cx="3687436" cy="5422386"/>
          </a:xfrm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6369618" y="1600200"/>
            <a:ext cx="231718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Spontaneous breathing</a:t>
            </a:r>
          </a:p>
          <a:p>
            <a:endParaRPr lang="en-US" dirty="0" smtClean="0"/>
          </a:p>
          <a:p>
            <a:pPr marL="0" indent="0">
              <a:buFont typeface="Arial"/>
              <a:buNone/>
            </a:pPr>
            <a:endParaRPr lang="en-US" dirty="0" smtClean="0"/>
          </a:p>
          <a:p>
            <a:r>
              <a:rPr lang="en-US" dirty="0" smtClean="0"/>
              <a:t>Represents constant parameter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Represents variable parameter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 rot="4026331">
            <a:off x="548280" y="3671881"/>
            <a:ext cx="4207655" cy="42838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7787211">
            <a:off x="1443469" y="2307863"/>
            <a:ext cx="1846178" cy="42838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9026515">
            <a:off x="2107439" y="3946524"/>
            <a:ext cx="1089337" cy="428386"/>
          </a:xfrm>
          <a:prstGeom prst="rightArrow">
            <a:avLst>
              <a:gd name="adj1" fmla="val 39638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3690134">
            <a:off x="5191515" y="2572313"/>
            <a:ext cx="1846178" cy="42838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6054434">
            <a:off x="4235716" y="3586953"/>
            <a:ext cx="4207655" cy="42838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3690134">
            <a:off x="5191515" y="4728946"/>
            <a:ext cx="1846178" cy="42838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49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difference between these two breaths?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-22520" b="-22520"/>
          <a:stretch>
            <a:fillRect/>
          </a:stretch>
        </p:blipFill>
        <p:spPr/>
      </p:pic>
      <p:sp>
        <p:nvSpPr>
          <p:cNvPr id="7" name="Rectangle 6"/>
          <p:cNvSpPr/>
          <p:nvPr/>
        </p:nvSpPr>
        <p:spPr>
          <a:xfrm>
            <a:off x="4834978" y="4574550"/>
            <a:ext cx="1453554" cy="67317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7323" y="4574550"/>
            <a:ext cx="1636554" cy="67317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75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Pressure-volume loop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4821" b="4821"/>
          <a:stretch>
            <a:fillRect/>
          </a:stretch>
        </p:blipFill>
        <p:spPr>
          <a:xfrm>
            <a:off x="3575050" y="257751"/>
            <a:ext cx="5111750" cy="585311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What does the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832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this represent?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-24048" b="-2404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955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Ventilator modes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2331" b="2639"/>
          <a:stretch/>
        </p:blipFill>
        <p:spPr>
          <a:xfrm>
            <a:off x="3682154" y="152994"/>
            <a:ext cx="5111750" cy="376367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Volume or pressure?</a:t>
            </a:r>
          </a:p>
          <a:p>
            <a:endParaRPr lang="en-US" dirty="0"/>
          </a:p>
          <a:p>
            <a:r>
              <a:rPr lang="en-US" dirty="0" smtClean="0"/>
              <a:t>Mode?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09" y="3916671"/>
            <a:ext cx="37592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60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Ventilator modes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3990" r="39157" b="-2693"/>
          <a:stretch/>
        </p:blipFill>
        <p:spPr>
          <a:xfrm>
            <a:off x="1133561" y="2111331"/>
            <a:ext cx="4772458" cy="436672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What intervention has happened in these loops?</a:t>
            </a:r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4452464" y="2249026"/>
            <a:ext cx="3825142" cy="1820640"/>
          </a:xfrm>
          <a:custGeom>
            <a:avLst/>
            <a:gdLst>
              <a:gd name="connsiteX0" fmla="*/ 198908 w 3825142"/>
              <a:gd name="connsiteY0" fmla="*/ 0 h 1820640"/>
              <a:gd name="connsiteX1" fmla="*/ 0 w 3825142"/>
              <a:gd name="connsiteY1" fmla="*/ 657879 h 1820640"/>
              <a:gd name="connsiteX2" fmla="*/ 948635 w 3825142"/>
              <a:gd name="connsiteY2" fmla="*/ 1820640 h 1820640"/>
              <a:gd name="connsiteX3" fmla="*/ 3779240 w 3825142"/>
              <a:gd name="connsiteY3" fmla="*/ 872072 h 1820640"/>
              <a:gd name="connsiteX4" fmla="*/ 3825142 w 3825142"/>
              <a:gd name="connsiteY4" fmla="*/ 0 h 1820640"/>
              <a:gd name="connsiteX5" fmla="*/ 198908 w 3825142"/>
              <a:gd name="connsiteY5" fmla="*/ 0 h 1820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5142" h="1820640">
                <a:moveTo>
                  <a:pt x="198908" y="0"/>
                </a:moveTo>
                <a:lnTo>
                  <a:pt x="0" y="657879"/>
                </a:lnTo>
                <a:lnTo>
                  <a:pt x="948635" y="1820640"/>
                </a:lnTo>
                <a:lnTo>
                  <a:pt x="3779240" y="872072"/>
                </a:lnTo>
                <a:lnTo>
                  <a:pt x="3825142" y="0"/>
                </a:lnTo>
                <a:lnTo>
                  <a:pt x="19890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4"/>
          <a:srcRect t="-155" b="-594"/>
          <a:stretch/>
        </p:blipFill>
        <p:spPr>
          <a:xfrm>
            <a:off x="3465513" y="413086"/>
            <a:ext cx="5111750" cy="258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8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this represent?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2702" b="-2115"/>
          <a:stretch/>
        </p:blipFill>
        <p:spPr>
          <a:xfrm>
            <a:off x="640807" y="2264326"/>
            <a:ext cx="7707564" cy="291501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15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-29314" b="-2931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dirty="0" smtClean="0"/>
              <a:t>Is this scalar…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 smtClean="0"/>
              <a:t>Flow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 smtClean="0"/>
              <a:t>Volume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 smtClean="0"/>
              <a:t>Pressure</a:t>
            </a:r>
          </a:p>
          <a:p>
            <a:pPr lvl="1"/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Label the following: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Termination of inspiration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Exhalation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Beginning of expiration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Beginning of inspiration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Inspiration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End expiration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837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depicted here?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3315" b="331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23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depicted here?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3728" b="372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005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depicted here (A)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l="396" r="396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22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depicted here (B)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l="9428" r="942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044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-7817" b="-781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What are potential causes for these scalars?</a:t>
            </a:r>
          </a:p>
          <a:p>
            <a:endParaRPr lang="en-US" dirty="0"/>
          </a:p>
          <a:p>
            <a:r>
              <a:rPr lang="en-US" dirty="0" smtClean="0"/>
              <a:t>What intervention should be attempted?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641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occurring in the area indicated by the circle?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-28895" b="-2889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84158" y="1728843"/>
            <a:ext cx="2203281" cy="36718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487439" y="3824875"/>
            <a:ext cx="627324" cy="6113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nut 8"/>
          <p:cNvSpPr/>
          <p:nvPr/>
        </p:nvSpPr>
        <p:spPr>
          <a:xfrm>
            <a:off x="5997821" y="3151696"/>
            <a:ext cx="979236" cy="993872"/>
          </a:xfrm>
          <a:prstGeom prst="donut">
            <a:avLst>
              <a:gd name="adj" fmla="val 602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526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 bottom scalars represent ?(top=normal)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l="19315" r="1931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293995" y="1912437"/>
            <a:ext cx="1943172" cy="2906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46394" y="4635153"/>
            <a:ext cx="2127385" cy="2906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11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indicated here?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39137"/>
            <a:ext cx="9144000" cy="2230244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53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depicted?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243672"/>
            <a:ext cx="6096000" cy="4114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839352" y="2509118"/>
            <a:ext cx="1224046" cy="6119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???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7252468" y="3121098"/>
            <a:ext cx="382514" cy="159114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224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/>
          <a:srcRect t="4952" b="49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83660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the red loop represent?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1040" b="1040"/>
          <a:stretch>
            <a:fillRect/>
          </a:stretch>
        </p:blipFill>
        <p:spPr>
          <a:xfrm>
            <a:off x="667943" y="1780816"/>
            <a:ext cx="3922227" cy="449107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4"/>
          <a:srcRect t="4821" b="4821"/>
          <a:stretch>
            <a:fillRect/>
          </a:stretch>
        </p:blipFill>
        <p:spPr>
          <a:xfrm>
            <a:off x="5241933" y="1780815"/>
            <a:ext cx="3794960" cy="434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3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l="-11747" r="-11747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6441538" y="1600200"/>
            <a:ext cx="1285247" cy="4040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 ? ? ?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707594" y="5155453"/>
            <a:ext cx="1469460" cy="4040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 ? ?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040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7880" b="7880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4773776" y="5492520"/>
            <a:ext cx="2907107" cy="367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83549" y="1676695"/>
            <a:ext cx="2907107" cy="367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51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-3121" b="-3121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4697273" y="2249024"/>
            <a:ext cx="1331150" cy="2141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697272" y="3089903"/>
            <a:ext cx="1591259" cy="2141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23987" y="5124739"/>
            <a:ext cx="1515362" cy="2141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97273" y="5124739"/>
            <a:ext cx="1515362" cy="2141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948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25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Label the Following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l="6662" r="666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Start of inhalation</a:t>
            </a:r>
          </a:p>
          <a:p>
            <a:endParaRPr lang="en-US" dirty="0"/>
          </a:p>
          <a:p>
            <a:r>
              <a:rPr lang="en-US" dirty="0" smtClean="0"/>
              <a:t>Start of exhalation</a:t>
            </a:r>
          </a:p>
          <a:p>
            <a:endParaRPr lang="en-US" dirty="0"/>
          </a:p>
          <a:p>
            <a:r>
              <a:rPr lang="en-US" dirty="0" smtClean="0"/>
              <a:t>Peak expiratory flow rate</a:t>
            </a:r>
          </a:p>
          <a:p>
            <a:endParaRPr lang="en-US" dirty="0"/>
          </a:p>
          <a:p>
            <a:r>
              <a:rPr lang="en-US" dirty="0" smtClean="0"/>
              <a:t>Inspiration</a:t>
            </a:r>
          </a:p>
          <a:p>
            <a:endParaRPr lang="en-US" dirty="0"/>
          </a:p>
          <a:p>
            <a:r>
              <a:rPr lang="en-US" dirty="0" smtClean="0"/>
              <a:t>Expiration</a:t>
            </a:r>
          </a:p>
          <a:p>
            <a:endParaRPr lang="en-US" dirty="0"/>
          </a:p>
          <a:p>
            <a:r>
              <a:rPr lang="en-US" dirty="0" smtClean="0"/>
              <a:t>Volume</a:t>
            </a:r>
          </a:p>
        </p:txBody>
      </p:sp>
      <p:sp>
        <p:nvSpPr>
          <p:cNvPr id="6" name="Rectangle 5"/>
          <p:cNvSpPr/>
          <p:nvPr/>
        </p:nvSpPr>
        <p:spPr>
          <a:xfrm>
            <a:off x="5783609" y="443685"/>
            <a:ext cx="1132242" cy="443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16200000">
            <a:off x="3151659" y="2198133"/>
            <a:ext cx="1290467" cy="443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2076" y="4228528"/>
            <a:ext cx="1132242" cy="652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59844" y="3991383"/>
            <a:ext cx="1132242" cy="443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61032" y="2277245"/>
            <a:ext cx="1925767" cy="675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B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rot="16200000">
            <a:off x="3128656" y="4668426"/>
            <a:ext cx="1354085" cy="443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F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210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Questions: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321" t="-2577" r="9800" b="823"/>
          <a:stretch/>
        </p:blipFill>
        <p:spPr>
          <a:xfrm>
            <a:off x="3465513" y="1435100"/>
            <a:ext cx="5636506" cy="4114259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dirty="0" smtClean="0"/>
              <a:t>Is this scalar…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 smtClean="0"/>
              <a:t>Flow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 smtClean="0"/>
              <a:t>Volume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 smtClean="0"/>
              <a:t>Pressure</a:t>
            </a:r>
          </a:p>
          <a:p>
            <a:pPr lvl="1"/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Label the following: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Termination of inspiration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Exhalation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Beginning of expiration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Beginning of inspiration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Inspiration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End expiration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829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Compliance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What is compliance?</a:t>
            </a:r>
          </a:p>
          <a:p>
            <a:endParaRPr lang="en-US" dirty="0"/>
          </a:p>
          <a:p>
            <a:r>
              <a:rPr lang="en-US" dirty="0" smtClean="0"/>
              <a:t>Which loop has the lowest compliance?</a:t>
            </a:r>
          </a:p>
          <a:p>
            <a:endParaRPr lang="en-US" dirty="0"/>
          </a:p>
          <a:p>
            <a:r>
              <a:rPr lang="en-US" dirty="0" smtClean="0"/>
              <a:t>Which loop has the highest compliance?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rcRect l="2754" r="27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7126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Compliance</a:t>
            </a:r>
            <a:br>
              <a:rPr lang="en-US" dirty="0" smtClean="0"/>
            </a:br>
            <a:r>
              <a:rPr lang="en-US" dirty="0" smtClean="0"/>
              <a:t>Pressure-Volume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l="-5657" r="-565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Which loop represents increased compliance?</a:t>
            </a:r>
          </a:p>
          <a:p>
            <a:endParaRPr lang="en-US" dirty="0"/>
          </a:p>
          <a:p>
            <a:r>
              <a:rPr lang="en-US" dirty="0" smtClean="0"/>
              <a:t>Which loop represents decreased compliance?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04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Ventilator modes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2224" b="1253"/>
          <a:stretch/>
        </p:blipFill>
        <p:spPr>
          <a:xfrm>
            <a:off x="3682154" y="107096"/>
            <a:ext cx="5111750" cy="367188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Volume or pressure?</a:t>
            </a:r>
          </a:p>
          <a:p>
            <a:endParaRPr lang="en-US" dirty="0"/>
          </a:p>
          <a:p>
            <a:r>
              <a:rPr lang="en-US" dirty="0" smtClean="0"/>
              <a:t>Ventilator mode?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92" y="3778976"/>
            <a:ext cx="37973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83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-28618" b="-2861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dirty="0" smtClean="0"/>
              <a:t>Is this scalar…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 smtClean="0"/>
              <a:t>Flow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 smtClean="0"/>
              <a:t>Volume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 smtClean="0"/>
              <a:t>Pressure</a:t>
            </a:r>
          </a:p>
          <a:p>
            <a:pPr lvl="1"/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Label the following: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Termination of inspiration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Exhalation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Beginning of expiration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Beginning of inspiration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Inspiration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End expiration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12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1476</TotalTime>
  <Words>686</Words>
  <Application>Microsoft Macintosh PowerPoint</Application>
  <PresentationFormat>On-screen Show (4:3)</PresentationFormat>
  <Paragraphs>219</Paragraphs>
  <Slides>33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Ventilator Waveforms</vt:lpstr>
      <vt:lpstr>Questions</vt:lpstr>
      <vt:lpstr>What does the red loop represent?</vt:lpstr>
      <vt:lpstr>Label the Following</vt:lpstr>
      <vt:lpstr>Questions:</vt:lpstr>
      <vt:lpstr>Compliance</vt:lpstr>
      <vt:lpstr>Compliance Pressure-Volume</vt:lpstr>
      <vt:lpstr>Ventilator modes</vt:lpstr>
      <vt:lpstr>Questions</vt:lpstr>
      <vt:lpstr>What does the red loop represent?</vt:lpstr>
      <vt:lpstr>What does the arrow indicate?</vt:lpstr>
      <vt:lpstr>Matching</vt:lpstr>
      <vt:lpstr>Matching</vt:lpstr>
      <vt:lpstr>What is the difference between these two breaths?</vt:lpstr>
      <vt:lpstr>Pressure-volume loop</vt:lpstr>
      <vt:lpstr>What does this represent?</vt:lpstr>
      <vt:lpstr>Ventilator modes</vt:lpstr>
      <vt:lpstr>Ventilator modes</vt:lpstr>
      <vt:lpstr>What does this represent?</vt:lpstr>
      <vt:lpstr>What is depicted here?</vt:lpstr>
      <vt:lpstr>What is depicted here?</vt:lpstr>
      <vt:lpstr>What is depicted here (A)</vt:lpstr>
      <vt:lpstr>What is depicted here (B)</vt:lpstr>
      <vt:lpstr>PowerPoint Presentation</vt:lpstr>
      <vt:lpstr>What is occurring in the area indicated by the circle?</vt:lpstr>
      <vt:lpstr>What do the bottom scalars represent ?(top=normal)</vt:lpstr>
      <vt:lpstr>What is indicated here?</vt:lpstr>
      <vt:lpstr>What is depicted?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Ventilator Waveforms</dc:title>
  <dc:creator>Clare Hyatt</dc:creator>
  <cp:lastModifiedBy>Clare Hyatt</cp:lastModifiedBy>
  <cp:revision>17</cp:revision>
  <dcterms:created xsi:type="dcterms:W3CDTF">2015-01-07T15:01:03Z</dcterms:created>
  <dcterms:modified xsi:type="dcterms:W3CDTF">2015-01-08T15:37:45Z</dcterms:modified>
</cp:coreProperties>
</file>