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8"/>
  </p:notesMasterIdLst>
  <p:sldIdLst>
    <p:sldId id="256" r:id="rId2"/>
    <p:sldId id="388" r:id="rId3"/>
    <p:sldId id="294" r:id="rId4"/>
    <p:sldId id="258" r:id="rId5"/>
    <p:sldId id="372" r:id="rId6"/>
    <p:sldId id="365" r:id="rId7"/>
    <p:sldId id="308" r:id="rId8"/>
    <p:sldId id="366" r:id="rId9"/>
    <p:sldId id="361" r:id="rId10"/>
    <p:sldId id="371" r:id="rId11"/>
    <p:sldId id="363" r:id="rId12"/>
    <p:sldId id="364" r:id="rId13"/>
    <p:sldId id="298" r:id="rId14"/>
    <p:sldId id="302" r:id="rId15"/>
    <p:sldId id="303" r:id="rId16"/>
    <p:sldId id="304" r:id="rId17"/>
    <p:sldId id="305" r:id="rId18"/>
    <p:sldId id="301" r:id="rId19"/>
    <p:sldId id="296" r:id="rId20"/>
    <p:sldId id="369" r:id="rId21"/>
    <p:sldId id="306" r:id="rId22"/>
    <p:sldId id="310" r:id="rId23"/>
    <p:sldId id="370" r:id="rId24"/>
    <p:sldId id="311" r:id="rId25"/>
    <p:sldId id="312" r:id="rId26"/>
    <p:sldId id="368" r:id="rId27"/>
    <p:sldId id="373" r:id="rId28"/>
    <p:sldId id="374" r:id="rId29"/>
    <p:sldId id="320" r:id="rId30"/>
    <p:sldId id="375" r:id="rId31"/>
    <p:sldId id="376" r:id="rId32"/>
    <p:sldId id="271" r:id="rId33"/>
    <p:sldId id="272" r:id="rId34"/>
    <p:sldId id="377" r:id="rId35"/>
    <p:sldId id="273" r:id="rId36"/>
    <p:sldId id="274" r:id="rId37"/>
    <p:sldId id="378" r:id="rId38"/>
    <p:sldId id="379" r:id="rId39"/>
    <p:sldId id="380" r:id="rId40"/>
    <p:sldId id="381" r:id="rId41"/>
    <p:sldId id="382" r:id="rId42"/>
    <p:sldId id="384" r:id="rId43"/>
    <p:sldId id="385" r:id="rId44"/>
    <p:sldId id="383" r:id="rId45"/>
    <p:sldId id="389" r:id="rId46"/>
    <p:sldId id="278" r:id="rId47"/>
    <p:sldId id="279" r:id="rId48"/>
    <p:sldId id="280" r:id="rId49"/>
    <p:sldId id="281" r:id="rId50"/>
    <p:sldId id="282" r:id="rId51"/>
    <p:sldId id="285" r:id="rId52"/>
    <p:sldId id="286" r:id="rId53"/>
    <p:sldId id="287" r:id="rId54"/>
    <p:sldId id="288" r:id="rId55"/>
    <p:sldId id="335" r:id="rId56"/>
    <p:sldId id="315" r:id="rId57"/>
    <p:sldId id="355" r:id="rId58"/>
    <p:sldId id="314" r:id="rId59"/>
    <p:sldId id="386" r:id="rId60"/>
    <p:sldId id="316" r:id="rId61"/>
    <p:sldId id="358" r:id="rId62"/>
    <p:sldId id="359" r:id="rId63"/>
    <p:sldId id="291" r:id="rId64"/>
    <p:sldId id="292" r:id="rId65"/>
    <p:sldId id="387" r:id="rId66"/>
    <p:sldId id="313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4740" autoAdjust="0"/>
  </p:normalViewPr>
  <p:slideViewPr>
    <p:cSldViewPr snapToGrid="0">
      <p:cViewPr varScale="1">
        <p:scale>
          <a:sx n="59" d="100"/>
          <a:sy n="59" d="100"/>
        </p:scale>
        <p:origin x="109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CDF3C-20BA-43B9-9DA8-101C37E1386B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B1751-B325-4F47-9E6D-18BF6E602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0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9EC396-A33C-4E37-9B14-C073A2EDBC9B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Resp failure = hypoxemia, multiple pulmonary infections or prolonged ventilatory support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31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3A6282-98CC-40EC-8EC7-2C5C05F18750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 airway is comprised of a narrow tube that is lines with highly vascular tissue. If damaged, this tissue swells rapidly reducing the size of the lumen. </a:t>
            </a:r>
          </a:p>
          <a:p>
            <a:endParaRPr lang="en-US" altLang="en-US"/>
          </a:p>
          <a:p>
            <a:r>
              <a:rPr lang="en-US" altLang="en-US"/>
              <a:t>Cyanide poisoning should be suspected with severe symptoms of dyspnea, chest pain, altered mental status, seizures, and unconsciousness.</a:t>
            </a:r>
          </a:p>
        </p:txBody>
      </p:sp>
    </p:spTree>
    <p:extLst>
      <p:ext uri="{BB962C8B-B14F-4D97-AF65-F5344CB8AC3E}">
        <p14:creationId xmlns:p14="http://schemas.microsoft.com/office/powerpoint/2010/main" val="3423848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430AE86-10FF-43A3-A3B7-E6CF6A9C5064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The amount of CO in the blood remains very low b/c it is VERY rapidly taken up by the Hgb, therefore, the blood concentration of CO 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Cherry red color of mm and skin often not seen until death – need 50-60%COHb to see this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For any oxygen bound hgb, the dissociation curve is shifted to the left making it more difficult to liberate the oxygen present. 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MV also affects excretion</a:t>
            </a:r>
          </a:p>
        </p:txBody>
      </p:sp>
    </p:spTree>
    <p:extLst>
      <p:ext uri="{BB962C8B-B14F-4D97-AF65-F5344CB8AC3E}">
        <p14:creationId xmlns:p14="http://schemas.microsoft.com/office/powerpoint/2010/main" val="1683820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C755EC-7E4D-4E62-993D-E97917F4E1C9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Hypoxia itself directly causes cell injury</a:t>
            </a:r>
          </a:p>
        </p:txBody>
      </p:sp>
    </p:spTree>
    <p:extLst>
      <p:ext uri="{BB962C8B-B14F-4D97-AF65-F5344CB8AC3E}">
        <p14:creationId xmlns:p14="http://schemas.microsoft.com/office/powerpoint/2010/main" val="3304391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2AA28B-09DC-4541-8891-77B6336B2FCD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Hypoxia inducible factor – neurologic and cardiac protection or injury dependent on the dose of CO by means of gene regulation</a:t>
            </a:r>
          </a:p>
        </p:txBody>
      </p:sp>
    </p:spTree>
    <p:extLst>
      <p:ext uri="{BB962C8B-B14F-4D97-AF65-F5344CB8AC3E}">
        <p14:creationId xmlns:p14="http://schemas.microsoft.com/office/powerpoint/2010/main" val="4860025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003B32-D3DA-46BA-948D-77087AC6C426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Highly variable signs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Often mistake for flu-like symptoms esp when multiple people are affected. 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Affective disorder – consistent pervasive alteration in mood – affects thoughts and emotions</a:t>
            </a:r>
          </a:p>
        </p:txBody>
      </p:sp>
    </p:spTree>
    <p:extLst>
      <p:ext uri="{BB962C8B-B14F-4D97-AF65-F5344CB8AC3E}">
        <p14:creationId xmlns:p14="http://schemas.microsoft.com/office/powerpoint/2010/main" val="3770166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F67EF14-E8CC-402B-A4AB-C8A6B5493B94}" type="slidenum">
              <a:rPr lang="en-US" altLang="en-US"/>
              <a:pPr eaLnBrk="1" hangingPunct="1"/>
              <a:t>48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Study by Henry – pts with moderate/severe toxicity that otherwise had low risk for CV disease – within 7.6 years, 37% suffered heart attack, and 38% were dead – mortality rate three times higher than expected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Some studies show as high as 45% of people develop late neurologic sequela</a:t>
            </a:r>
          </a:p>
        </p:txBody>
      </p:sp>
    </p:spTree>
    <p:extLst>
      <p:ext uri="{BB962C8B-B14F-4D97-AF65-F5344CB8AC3E}">
        <p14:creationId xmlns:p14="http://schemas.microsoft.com/office/powerpoint/2010/main" val="3704026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B434AE-75B5-4D08-86EC-298307504F69}" type="slidenum">
              <a:rPr lang="en-US" altLang="en-US"/>
              <a:pPr eaLnBrk="1" hangingPunct="1"/>
              <a:t>49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Low pressure chronic HBOT has been found to be beneficial with many “static” neurologic conditions – fetal alcohol syndrome in an adult, decompression sickness (over 100 tx in some patients to reach neurologica plateau)</a:t>
            </a:r>
          </a:p>
        </p:txBody>
      </p:sp>
    </p:spTree>
    <p:extLst>
      <p:ext uri="{BB962C8B-B14F-4D97-AF65-F5344CB8AC3E}">
        <p14:creationId xmlns:p14="http://schemas.microsoft.com/office/powerpoint/2010/main" val="3953607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9610993-DACB-42B9-9530-E5D37FEE72A8}" type="slidenum">
              <a:rPr lang="en-US" altLang="en-US"/>
              <a:pPr eaLnBrk="1" hangingPunct="1"/>
              <a:t>50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The administration of treatment and elapse of time from intoxication to reaching a therapeutic center can dramatically lower COHb levels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Massimo CO-oximeters use 7 wavelengths of light (rather than 2) to distinguish between MetHb, COHb, and oxyHb</a:t>
            </a:r>
          </a:p>
          <a:p>
            <a:pPr eaLnBrk="1" hangingPunct="1"/>
            <a:r>
              <a:rPr lang="en-US" altLang="en-US" smtClean="0">
                <a:latin typeface="Papyrus" panose="03070502060502030205" pitchFamily="66" charset="0"/>
              </a:rPr>
              <a:t>Traditional pulse oximetry overestimates oygenation in patients with COHb 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051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4775DA-EDF5-4409-8E0C-5BB481706E2B}" type="slidenum">
              <a:rPr lang="en-US" altLang="en-US"/>
              <a:pPr eaLnBrk="1" hangingPunct="1"/>
              <a:t>51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Studies show differing results – with one exception they do not show any harm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Cochrane review </a:t>
            </a:r>
          </a:p>
        </p:txBody>
      </p:sp>
    </p:spTree>
    <p:extLst>
      <p:ext uri="{BB962C8B-B14F-4D97-AF65-F5344CB8AC3E}">
        <p14:creationId xmlns:p14="http://schemas.microsoft.com/office/powerpoint/2010/main" val="3396691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1E08A9-23DD-4437-B5C3-2848D753B3A3}" type="slidenum">
              <a:rPr lang="en-US" altLang="en-US"/>
              <a:pPr eaLnBrk="1" hangingPunct="1"/>
              <a:t>52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Definition – undersea and hyperbaric medical society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Normal tissue oxygen level in brain is 20-35 mm Hg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Studies show differing results – with one exception they do not show any harm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Cochrane review shows no significant benefit.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Only one study showed worse outcome with HBOT but used 100% oxygen between tx and treatments were extended beyond 24 hours after intoxication.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33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Hypoxia from CO </a:t>
            </a:r>
            <a:r>
              <a:rPr lang="en-US" dirty="0" err="1" smtClean="0"/>
              <a:t>tox</a:t>
            </a:r>
            <a:r>
              <a:rPr lang="en-US" dirty="0" smtClean="0"/>
              <a:t> is presumed to the be </a:t>
            </a:r>
            <a:r>
              <a:rPr lang="en-US" dirty="0" err="1" smtClean="0"/>
              <a:t>themost</a:t>
            </a:r>
            <a:r>
              <a:rPr lang="en-US" dirty="0" smtClean="0"/>
              <a:t> common cause of</a:t>
            </a:r>
            <a:r>
              <a:rPr lang="en-US" baseline="0" dirty="0" smtClean="0"/>
              <a:t> acute death.  Other complications include direct thermal injury to the URT, LRT injury from irritant gases, ARDS, bacterial pneumonia, dermal burn injury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Thermal injury, irritant gases/superheated particulate matter, reduced lung </a:t>
            </a:r>
            <a:r>
              <a:rPr lang="en-US" baseline="0" dirty="0" err="1" smtClean="0"/>
              <a:t>complaince</a:t>
            </a:r>
            <a:r>
              <a:rPr lang="en-US" baseline="0" dirty="0" smtClean="0"/>
              <a:t> (from atelectasis and edema), airway obstruction, bacterial pneumonia, dermal burn injury.  Rem that O2 saturation via pulse ox may be </a:t>
            </a:r>
            <a:r>
              <a:rPr lang="en-US" baseline="0" dirty="0" err="1" smtClean="0"/>
              <a:t>nromal</a:t>
            </a:r>
            <a:r>
              <a:rPr lang="en-US" baseline="0" dirty="0" smtClean="0"/>
              <a:t> b/c cannot </a:t>
            </a:r>
            <a:r>
              <a:rPr lang="en-US" baseline="0" dirty="0" err="1" smtClean="0"/>
              <a:t>differtiate</a:t>
            </a:r>
            <a:r>
              <a:rPr lang="en-US" baseline="0" dirty="0" smtClean="0"/>
              <a:t> b/w </a:t>
            </a:r>
            <a:r>
              <a:rPr lang="en-US" baseline="0" dirty="0" err="1" smtClean="0"/>
              <a:t>Cohgb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Oxyhgb</a:t>
            </a:r>
            <a:r>
              <a:rPr lang="en-US" baseline="0" dirty="0" smtClean="0"/>
              <a:t>.  Co-ox allows direct measurement.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From one study- the PaO2-FiO2 ratio had a nadir at 32hrs </a:t>
            </a:r>
            <a:r>
              <a:rPr lang="en-US" baseline="0" dirty="0" err="1" smtClean="0"/>
              <a:t>postadmision</a:t>
            </a:r>
            <a:endParaRPr lang="en-US" baseline="0" dirty="0" smtClean="0"/>
          </a:p>
          <a:p>
            <a:r>
              <a:rPr lang="en-US" baseline="0" dirty="0" smtClean="0"/>
              <a:t>Prognosis- MR in </a:t>
            </a:r>
            <a:r>
              <a:rPr lang="en-US" baseline="0" dirty="0" err="1" smtClean="0"/>
              <a:t>ppl</a:t>
            </a:r>
            <a:r>
              <a:rPr lang="en-US" baseline="0" dirty="0" smtClean="0"/>
              <a:t> &lt; 10% w/o dermal injury and 25-65% w/ dermal injury.  Of 27dogs in one retrospective study, 4 died and 4 were euthanized.  In uncomplicated cases, dogs recovery from the initial CO </a:t>
            </a:r>
            <a:r>
              <a:rPr lang="en-US" baseline="0" dirty="0" err="1" smtClean="0"/>
              <a:t>tox</a:t>
            </a:r>
            <a:r>
              <a:rPr lang="en-US" baseline="0" dirty="0" smtClean="0"/>
              <a:t> had a favorable prognosis, w/ </a:t>
            </a:r>
            <a:r>
              <a:rPr lang="en-US" baseline="0" dirty="0" err="1" smtClean="0"/>
              <a:t>iprovemnts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resp</a:t>
            </a:r>
            <a:r>
              <a:rPr lang="en-US" baseline="0" dirty="0" smtClean="0"/>
              <a:t> signs over 24hrs.  However, dogs that were clinically worse the following day were more likely to die, euthanized or </a:t>
            </a:r>
            <a:r>
              <a:rPr lang="en-US" baseline="0" dirty="0" err="1" smtClean="0"/>
              <a:t>req</a:t>
            </a:r>
            <a:r>
              <a:rPr lang="en-US" baseline="0" dirty="0" smtClean="0"/>
              <a:t> prolonged hosp.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74AB1-0C4E-1042-87D7-435CB9E9CF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85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2AFD85-B9B1-44E5-9D82-9EE84B0FBEED}" type="slidenum">
              <a:rPr lang="en-US" altLang="en-US"/>
              <a:pPr eaLnBrk="1" hangingPunct="1"/>
              <a:t>53</a:t>
            </a:fld>
            <a:endParaRPr lang="en-U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Do not recommend oxygen in between to give an “oxygen break” – prevents/delays oxygen toxicity</a:t>
            </a:r>
          </a:p>
        </p:txBody>
      </p:sp>
    </p:spTree>
    <p:extLst>
      <p:ext uri="{BB962C8B-B14F-4D97-AF65-F5344CB8AC3E}">
        <p14:creationId xmlns:p14="http://schemas.microsoft.com/office/powerpoint/2010/main" val="3026454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39F6FB-B3AC-41E3-BEFB-411779761A26}" type="slidenum">
              <a:rPr lang="en-US" altLang="en-US"/>
              <a:pPr eaLnBrk="1" hangingPunct="1"/>
              <a:t>54</a:t>
            </a:fld>
            <a:endParaRPr lang="en-US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MONOPLACE chambers - 3 intubated critically ill pts w/ acute CO poisoning from operating a propane-powered heater in a tent while hunting. 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MULTIPLACE chamber – chamber is air filled (23% or less for safety) and patient is given 100% oxygen and exhaled air is vented outside the chamber.</a:t>
            </a:r>
          </a:p>
        </p:txBody>
      </p:sp>
    </p:spTree>
    <p:extLst>
      <p:ext uri="{BB962C8B-B14F-4D97-AF65-F5344CB8AC3E}">
        <p14:creationId xmlns:p14="http://schemas.microsoft.com/office/powerpoint/2010/main" val="1024161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B2C2C8-E61A-4BEC-9E13-E6D0BD434B55}" type="slidenum">
              <a:rPr lang="en-GB" altLang="en-US"/>
              <a:pPr/>
              <a:t>55</a:t>
            </a:fld>
            <a:endParaRPr lang="en-GB" alt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2938" y="914400"/>
            <a:ext cx="5572125" cy="31353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46163" y="4352925"/>
            <a:ext cx="4770437" cy="3479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215900" indent="-215900" defTabSz="457200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en-US" sz="1600">
                <a:ea typeface="Lucida Sans Unicode" panose="020B0602030504020204" pitchFamily="34" charset="0"/>
                <a:cs typeface="Lucida Sans Unicode" panose="020B0602030504020204" pitchFamily="34" charset="0"/>
              </a:rPr>
              <a:t>Figure 1. Monoplace Hyperbaric Chamber. Photograph courtesy of Massachusetts Eye and Ear Infirmary, Boston.</a:t>
            </a:r>
          </a:p>
        </p:txBody>
      </p:sp>
    </p:spTree>
    <p:extLst>
      <p:ext uri="{BB962C8B-B14F-4D97-AF65-F5344CB8AC3E}">
        <p14:creationId xmlns:p14="http://schemas.microsoft.com/office/powerpoint/2010/main" val="228777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B1E5D6-3EEA-4E79-AC78-114EA5615D05}" type="slidenum">
              <a:rPr lang="en-US" altLang="en-US"/>
              <a:pPr eaLnBrk="1" hangingPunct="1"/>
              <a:t>56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90% for dogs/cats without burns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Most die w/I 3 days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If not getting worse by day2 – usually survive</a:t>
            </a:r>
          </a:p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685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CE65F0-6A32-49BC-9B22-B789453971B0}" type="slidenum">
              <a:rPr lang="en-US" altLang="en-US"/>
              <a:pPr eaLnBrk="1" hangingPunct="1"/>
              <a:t>58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First two preferred as the third creates metHb which further decreases oxygen carrying capacity</a:t>
            </a:r>
          </a:p>
        </p:txBody>
      </p:sp>
    </p:spTree>
    <p:extLst>
      <p:ext uri="{BB962C8B-B14F-4D97-AF65-F5344CB8AC3E}">
        <p14:creationId xmlns:p14="http://schemas.microsoft.com/office/powerpoint/2010/main" val="1131911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AB9DF9-446F-4B78-BE8C-A99A0C9124FC}" type="slidenum">
              <a:rPr lang="en-US" altLang="en-US"/>
              <a:pPr eaLnBrk="1" hangingPunct="1"/>
              <a:t>60</a:t>
            </a:fld>
            <a:endParaRPr lang="en-US" alt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Drobatz and colleagues – 1988-1997 at u penn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Complicated – intestive monitoring in ICU or death, or euth due to severity</a:t>
            </a:r>
          </a:p>
        </p:txBody>
      </p:sp>
    </p:spTree>
    <p:extLst>
      <p:ext uri="{BB962C8B-B14F-4D97-AF65-F5344CB8AC3E}">
        <p14:creationId xmlns:p14="http://schemas.microsoft.com/office/powerpoint/2010/main" val="3013181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 err="1" smtClean="0"/>
              <a:t>Berent</a:t>
            </a:r>
            <a:r>
              <a:rPr lang="en-US" baseline="0" dirty="0" smtClean="0"/>
              <a:t> JVECC 2005- case series of 4dogs and 2 cats.  6 animals from the same </a:t>
            </a:r>
            <a:r>
              <a:rPr lang="en-US" baseline="0" dirty="0" err="1" smtClean="0"/>
              <a:t>fm</a:t>
            </a:r>
            <a:r>
              <a:rPr lang="en-US" baseline="0" dirty="0" smtClean="0"/>
              <a:t> were brought to UMN- with the complain of </a:t>
            </a:r>
            <a:r>
              <a:rPr lang="en-US" baseline="0" dirty="0" err="1" smtClean="0"/>
              <a:t>recumbency</a:t>
            </a:r>
            <a:r>
              <a:rPr lang="en-US" baseline="0" dirty="0" smtClean="0"/>
              <a:t>, stiffness and dyspnea of unknown duration (6-8hrs).  Dogs were left free in a large warehouse overnight, in which an RV was parked w/ a generator running.  The 2 cats were in an office w/in the </a:t>
            </a:r>
            <a:r>
              <a:rPr lang="en-US" baseline="0" dirty="0" err="1" smtClean="0"/>
              <a:t>warefhouse</a:t>
            </a:r>
            <a:r>
              <a:rPr lang="en-US" baseline="0" dirty="0" smtClean="0"/>
              <a:t>.  5/6 survived (one was euthanized d/t abdominal mass).  4/5 animals were temp deaf (although was never rechecked) and made a full recovery.  Treated w/ O2 and oxyglobin.  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Full recovery following delayed neurologic signs after smoke inhalation in a dog- </a:t>
            </a:r>
            <a:r>
              <a:rPr lang="en-US" baseline="0" dirty="0" err="1" smtClean="0"/>
              <a:t>Mariani</a:t>
            </a:r>
            <a:r>
              <a:rPr lang="en-US" baseline="0" dirty="0" smtClean="0"/>
              <a:t> JVECC 2003. 1yo Aussie presented for </a:t>
            </a:r>
            <a:r>
              <a:rPr lang="en-US" baseline="0" dirty="0" err="1" smtClean="0"/>
              <a:t>dementaia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tetraparesis</a:t>
            </a:r>
            <a:r>
              <a:rPr lang="en-US" baseline="0" dirty="0" smtClean="0"/>
              <a:t>.  Been in a house fire 5d prior and was found </a:t>
            </a:r>
            <a:r>
              <a:rPr lang="en-US" baseline="0" dirty="0" err="1" smtClean="0"/>
              <a:t>unconsicous</a:t>
            </a:r>
            <a:r>
              <a:rPr lang="en-US" baseline="0" dirty="0" smtClean="0"/>
              <a:t> on an upper floor.  Was given o2 for 15min.  Was ataxic at the </a:t>
            </a:r>
            <a:r>
              <a:rPr lang="en-US" baseline="0" dirty="0" err="1" smtClean="0"/>
              <a:t>rDVM</a:t>
            </a:r>
            <a:r>
              <a:rPr lang="en-US" baseline="0" dirty="0" smtClean="0"/>
              <a:t>- treated w/ </a:t>
            </a:r>
            <a:r>
              <a:rPr lang="en-US" baseline="0" dirty="0" err="1" smtClean="0"/>
              <a:t>supporive</a:t>
            </a:r>
            <a:r>
              <a:rPr lang="en-US" baseline="0" dirty="0" smtClean="0"/>
              <a:t> care and sent home w/ </a:t>
            </a:r>
            <a:r>
              <a:rPr lang="en-US" baseline="0" dirty="0" err="1" smtClean="0"/>
              <a:t>ab’s</a:t>
            </a:r>
            <a:r>
              <a:rPr lang="en-US" baseline="0" dirty="0" smtClean="0"/>
              <a:t> and pred.  </a:t>
            </a:r>
            <a:r>
              <a:rPr lang="en-US" baseline="0" dirty="0" err="1" smtClean="0"/>
              <a:t>Neuro</a:t>
            </a:r>
            <a:r>
              <a:rPr lang="en-US" baseline="0" dirty="0" smtClean="0"/>
              <a:t> signs were worsening (mentally </a:t>
            </a:r>
            <a:r>
              <a:rPr lang="en-US" baseline="0" dirty="0" err="1" smtClean="0"/>
              <a:t>inappro</a:t>
            </a:r>
            <a:r>
              <a:rPr lang="en-US" baseline="0" dirty="0" smtClean="0"/>
              <a:t>, decrease in CN) progressive ataxia- eventually made full recovery w/ </a:t>
            </a:r>
            <a:r>
              <a:rPr lang="en-US" baseline="0" dirty="0" err="1" smtClean="0"/>
              <a:t>supporitve</a:t>
            </a:r>
            <a:r>
              <a:rPr lang="en-US" baseline="0" dirty="0" smtClean="0"/>
              <a:t> care for pneumonia.  HBO- controversy- appears to accelerate the resolution of acute symptoms, there are conflicting reports of its efficacy in </a:t>
            </a:r>
            <a:r>
              <a:rPr lang="en-US" baseline="0" dirty="0" err="1" smtClean="0"/>
              <a:t>preventin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glate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sequale</a:t>
            </a:r>
            <a:r>
              <a:rPr lang="en-US" baseline="0" dirty="0" smtClean="0"/>
              <a:t>.  Antioxidants were given but efficacy </a:t>
            </a:r>
            <a:r>
              <a:rPr lang="en-US" baseline="0" dirty="0" err="1" smtClean="0"/>
              <a:t>unk</a:t>
            </a:r>
            <a:r>
              <a:rPr lang="en-US" baseline="0" dirty="0" smtClean="0"/>
              <a:t>.  Previous repots of DNS 3/5 dogs died or </a:t>
            </a:r>
            <a:r>
              <a:rPr lang="en-US" baseline="0" dirty="0" err="1" smtClean="0"/>
              <a:t>euthized</a:t>
            </a:r>
            <a:r>
              <a:rPr lang="en-US" baseline="0" dirty="0" smtClean="0"/>
              <a:t>, the other 2 made full </a:t>
            </a:r>
            <a:r>
              <a:rPr lang="en-US" baseline="0" dirty="0" err="1" smtClean="0"/>
              <a:t>recovries</a:t>
            </a:r>
            <a:r>
              <a:rPr lang="en-US" baseline="0" dirty="0" smtClean="0"/>
              <a:t>.  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Clinical and </a:t>
            </a:r>
            <a:r>
              <a:rPr lang="en-US" baseline="0" dirty="0" err="1" smtClean="0"/>
              <a:t>neuro</a:t>
            </a:r>
            <a:r>
              <a:rPr lang="en-US" baseline="0" dirty="0" smtClean="0"/>
              <a:t> findings of acute CO toxicity in </a:t>
            </a:r>
            <a:r>
              <a:rPr lang="en-US" baseline="0" dirty="0" err="1" smtClean="0"/>
              <a:t>chiahuahuas</a:t>
            </a:r>
            <a:r>
              <a:rPr lang="en-US" baseline="0" dirty="0" smtClean="0"/>
              <a:t> following smoke inhalation- 3 adult </a:t>
            </a:r>
            <a:r>
              <a:rPr lang="en-US" baseline="0" dirty="0" err="1" smtClean="0"/>
              <a:t>chiahuahuas</a:t>
            </a:r>
            <a:r>
              <a:rPr lang="en-US" baseline="0" dirty="0" smtClean="0"/>
              <a:t> were present UGA for smoke inhalation after 12hrs during a house fire.  Removed after 30m in a smoke-</a:t>
            </a:r>
            <a:r>
              <a:rPr lang="en-US" baseline="0" dirty="0" err="1" smtClean="0"/>
              <a:t>fillled</a:t>
            </a:r>
            <a:r>
              <a:rPr lang="en-US" baseline="0" dirty="0" smtClean="0"/>
              <a:t> room.  All 3 were depressed w/ cyanosis, 2/3 were </a:t>
            </a:r>
            <a:r>
              <a:rPr lang="en-US" baseline="0" dirty="0" err="1" smtClean="0"/>
              <a:t>lat</a:t>
            </a:r>
            <a:r>
              <a:rPr lang="en-US" baseline="0" dirty="0" smtClean="0"/>
              <a:t> recumbent.  </a:t>
            </a:r>
            <a:r>
              <a:rPr lang="en-US" baseline="0" dirty="0" err="1" smtClean="0"/>
              <a:t>Alll</a:t>
            </a:r>
            <a:r>
              <a:rPr lang="en-US" baseline="0" dirty="0" smtClean="0"/>
              <a:t> 3 received </a:t>
            </a:r>
            <a:r>
              <a:rPr lang="en-US" baseline="0" dirty="0" err="1" smtClean="0"/>
              <a:t>supporitve</a:t>
            </a:r>
            <a:r>
              <a:rPr lang="en-US" baseline="0" dirty="0" smtClean="0"/>
              <a:t> care and O2.  After initial improvement the dogs </a:t>
            </a:r>
            <a:r>
              <a:rPr lang="en-US" baseline="0" dirty="0" err="1" smtClean="0"/>
              <a:t>dev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</a:t>
            </a:r>
            <a:r>
              <a:rPr lang="en-US" baseline="0" dirty="0" smtClean="0"/>
              <a:t>- which were non responsive.  </a:t>
            </a:r>
          </a:p>
          <a:p>
            <a:pPr marL="228600" indent="-228600">
              <a:buAutoNum type="arabicParenR"/>
            </a:pPr>
            <a:r>
              <a:rPr lang="en-US" baseline="0" dirty="0" err="1" smtClean="0"/>
              <a:t>Ashbaugh</a:t>
            </a:r>
            <a:r>
              <a:rPr lang="en-US" baseline="0" dirty="0" smtClean="0"/>
              <a:t> et al- goal was to char the </a:t>
            </a:r>
            <a:r>
              <a:rPr lang="en-US" baseline="0" dirty="0" err="1" smtClean="0"/>
              <a:t>Cohb</a:t>
            </a:r>
            <a:r>
              <a:rPr lang="en-US" baseline="0" dirty="0" smtClean="0"/>
              <a:t> concentration in a group of dogs that were exposed to a structural fire and to relate the </a:t>
            </a:r>
            <a:r>
              <a:rPr lang="en-US" baseline="0" dirty="0" err="1" smtClean="0"/>
              <a:t>conc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Cohgb</a:t>
            </a:r>
            <a:r>
              <a:rPr lang="en-US" baseline="0" dirty="0" smtClean="0"/>
              <a:t> w/ clinical parameters, to describe the use of O2 and document the duration of </a:t>
            </a:r>
            <a:r>
              <a:rPr lang="en-US" baseline="0" dirty="0" err="1" smtClean="0"/>
              <a:t>hosp</a:t>
            </a:r>
            <a:r>
              <a:rPr lang="en-US" baseline="0" dirty="0" smtClean="0"/>
              <a:t> in these dogs.  Also had a control group.  Clinical parameters, 2 samples (24hrs apart) were taken.  Suspected exposure for 30-60min, 3 were dead at the </a:t>
            </a:r>
            <a:r>
              <a:rPr lang="en-US" baseline="0" dirty="0" err="1" smtClean="0"/>
              <a:t>scence</a:t>
            </a:r>
            <a:r>
              <a:rPr lang="en-US" baseline="0" dirty="0" smtClean="0"/>
              <a:t>.  Included 21 dogs. Only 1/21 dogs died during </a:t>
            </a:r>
            <a:r>
              <a:rPr lang="en-US" baseline="0" dirty="0" err="1" smtClean="0"/>
              <a:t>hosp</a:t>
            </a:r>
            <a:r>
              <a:rPr lang="en-US" baseline="0" dirty="0" smtClean="0"/>
              <a:t>, duration of </a:t>
            </a:r>
            <a:r>
              <a:rPr lang="en-US" baseline="0" dirty="0" err="1" smtClean="0"/>
              <a:t>hosp</a:t>
            </a:r>
            <a:r>
              <a:rPr lang="en-US" baseline="0" dirty="0" smtClean="0"/>
              <a:t> ranged from 2-28d.  There is </a:t>
            </a:r>
            <a:r>
              <a:rPr lang="en-US" baseline="0" dirty="0" err="1" smtClean="0"/>
              <a:t>debatel</a:t>
            </a:r>
            <a:r>
              <a:rPr lang="en-US" baseline="0" dirty="0" smtClean="0"/>
              <a:t> about whether there is a true relationship b/w temp and </a:t>
            </a:r>
            <a:r>
              <a:rPr lang="en-US" baseline="0" dirty="0" err="1" smtClean="0"/>
              <a:t>Cohb</a:t>
            </a:r>
            <a:r>
              <a:rPr lang="en-US" baseline="0" dirty="0" smtClean="0"/>
              <a:t> levels in human patients, a a rapid return to </a:t>
            </a:r>
            <a:r>
              <a:rPr lang="en-US" baseline="0" dirty="0" err="1" smtClean="0"/>
              <a:t>euthermia</a:t>
            </a:r>
            <a:r>
              <a:rPr lang="en-US" baseline="0" dirty="0" smtClean="0"/>
              <a:t> improves </a:t>
            </a:r>
            <a:r>
              <a:rPr lang="en-US" baseline="0" dirty="0" err="1" smtClean="0"/>
              <a:t>survivaling</a:t>
            </a:r>
            <a:r>
              <a:rPr lang="en-US" baseline="0" dirty="0" smtClean="0"/>
              <a:t> following acute signs- dogs w/ a temp &lt; 100 had sig higher </a:t>
            </a:r>
            <a:r>
              <a:rPr lang="en-US" baseline="0" dirty="0" err="1" smtClean="0"/>
              <a:t>Cohgb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concn</a:t>
            </a:r>
            <a:r>
              <a:rPr lang="en-US" baseline="0" dirty="0" smtClean="0"/>
              <a:t>.  RR not correlated, but increased RE and abnormal auscultation had a greater </a:t>
            </a:r>
            <a:r>
              <a:rPr lang="en-US" baseline="0" dirty="0" err="1" smtClean="0"/>
              <a:t>Cohb</a:t>
            </a:r>
            <a:r>
              <a:rPr lang="en-US" baseline="0" dirty="0" smtClean="0"/>
              <a:t>.  Dogs w/ altered mental status had a sign increased presenting </a:t>
            </a:r>
            <a:r>
              <a:rPr lang="en-US" baseline="0" dirty="0" err="1" smtClean="0"/>
              <a:t>COhgb</a:t>
            </a:r>
            <a:r>
              <a:rPr lang="en-US" baseline="0" dirty="0" smtClean="0"/>
              <a:t> as did length of </a:t>
            </a:r>
            <a:r>
              <a:rPr lang="en-US" baseline="0" dirty="0" err="1" smtClean="0"/>
              <a:t>hosp</a:t>
            </a:r>
            <a:r>
              <a:rPr lang="en-US" baseline="0" dirty="0" smtClean="0"/>
              <a:t> stay. O2 therapy </a:t>
            </a:r>
            <a:r>
              <a:rPr lang="en-US" baseline="0" dirty="0" err="1" smtClean="0"/>
              <a:t>resuled</a:t>
            </a:r>
            <a:r>
              <a:rPr lang="en-US" baseline="0" dirty="0" smtClean="0"/>
              <a:t> in a more rapid decline in </a:t>
            </a:r>
            <a:r>
              <a:rPr lang="en-US" baseline="0" dirty="0" err="1" smtClean="0"/>
              <a:t>Cohb</a:t>
            </a:r>
            <a:r>
              <a:rPr lang="en-US" baseline="0" dirty="0" smtClean="0"/>
              <a:t> but 5 dogs still had a mildly increased level.  </a:t>
            </a:r>
          </a:p>
          <a:p>
            <a:pPr marL="228600" indent="-228600">
              <a:buAutoNum type="arabicParenR"/>
            </a:pPr>
            <a:r>
              <a:rPr lang="en-US" baseline="0" dirty="0" err="1" smtClean="0"/>
              <a:t>Guillaumin</a:t>
            </a:r>
            <a:r>
              <a:rPr lang="en-US" baseline="0" dirty="0" smtClean="0"/>
              <a:t>- 1</a:t>
            </a:r>
            <a:r>
              <a:rPr lang="en-US" baseline="30000" dirty="0" smtClean="0"/>
              <a:t>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descriptino</a:t>
            </a:r>
            <a:r>
              <a:rPr lang="en-US" baseline="0" dirty="0" smtClean="0"/>
              <a:t> of extensive management of a patient suffering both </a:t>
            </a:r>
            <a:r>
              <a:rPr lang="en-US" baseline="0" dirty="0" err="1" smtClean="0"/>
              <a:t>neuro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resp</a:t>
            </a:r>
            <a:r>
              <a:rPr lang="en-US" baseline="0" dirty="0" smtClean="0"/>
              <a:t> complication d/t smoke inhalation with a successful outcome.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74AB1-0C4E-1042-87D7-435CB9E9CF2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E54B9DB-F266-460B-B6DF-4B8AE4B79C7F}" type="slidenum">
              <a:rPr lang="en-US" altLang="en-US"/>
              <a:pPr eaLnBrk="1" hangingPunct="1"/>
              <a:t>63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9635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96C87DB-46AA-4A0E-988F-EE3E4342534B}" type="slidenum">
              <a:rPr lang="en-US" altLang="en-US"/>
              <a:pPr eaLnBrk="1" hangingPunct="1"/>
              <a:t>64</a:t>
            </a:fld>
            <a:endParaRPr lang="en-US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Corticosteroids cause increased mortality and infection rates in animals with smoke inhalation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Abx – prophylactic use in smoke inhalation is no benefit and may help develop abx resistant organisms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Start abx if fever and persistent leukocytosis after more than 2 days</a:t>
            </a:r>
          </a:p>
        </p:txBody>
      </p:sp>
    </p:spTree>
    <p:extLst>
      <p:ext uri="{BB962C8B-B14F-4D97-AF65-F5344CB8AC3E}">
        <p14:creationId xmlns:p14="http://schemas.microsoft.com/office/powerpoint/2010/main" val="1619243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E4C1BE-49AE-4847-A339-9CC986B437D9}" type="slidenum">
              <a:rPr lang="en-US" altLang="en-US"/>
              <a:pPr eaLnBrk="1" hangingPunct="1"/>
              <a:t>66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Epinephrine – alpha effects cause vasoconstriction and less edmea formation, beta effects cause bronchodilation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Malondialdehyde formation is used to measure lipid peroxidation in lung tissue.</a:t>
            </a:r>
          </a:p>
        </p:txBody>
      </p:sp>
    </p:spTree>
    <p:extLst>
      <p:ext uri="{BB962C8B-B14F-4D97-AF65-F5344CB8AC3E}">
        <p14:creationId xmlns:p14="http://schemas.microsoft.com/office/powerpoint/2010/main" val="3625660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A42D58-8344-41AA-AEFA-E67D536A90D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20 – 35%of patients admitted to burn centers and some 60 -70% of burn patients who die have an associated inhalation injury.</a:t>
            </a:r>
          </a:p>
        </p:txBody>
      </p:sp>
    </p:spTree>
    <p:extLst>
      <p:ext uri="{BB962C8B-B14F-4D97-AF65-F5344CB8AC3E}">
        <p14:creationId xmlns:p14="http://schemas.microsoft.com/office/powerpoint/2010/main" val="1366392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C52EA5-9A25-4268-B35D-90A2A985463D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Acute changes in oxygen</a:t>
            </a:r>
          </a:p>
        </p:txBody>
      </p:sp>
    </p:spTree>
    <p:extLst>
      <p:ext uri="{BB962C8B-B14F-4D97-AF65-F5344CB8AC3E}">
        <p14:creationId xmlns:p14="http://schemas.microsoft.com/office/powerpoint/2010/main" val="2060350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C40C407-CD77-4BCD-B7E7-B983029A55B6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Water soluble – upper airway injury – acrolein, ammonia, sulfur dioxide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Hydrogen chloride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Intermediate – high and low – chlorine, isocyanates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Lipid soluble – lower airway injury – phosgene, oxides of nitrogen</a:t>
            </a:r>
          </a:p>
        </p:txBody>
      </p:sp>
    </p:spTree>
    <p:extLst>
      <p:ext uri="{BB962C8B-B14F-4D97-AF65-F5344CB8AC3E}">
        <p14:creationId xmlns:p14="http://schemas.microsoft.com/office/powerpoint/2010/main" val="1328385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EB238FD-2E8A-41E7-83B6-897CB11AC809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Act</a:t>
            </a:r>
          </a:p>
        </p:txBody>
      </p:sp>
    </p:spTree>
    <p:extLst>
      <p:ext uri="{BB962C8B-B14F-4D97-AF65-F5344CB8AC3E}">
        <p14:creationId xmlns:p14="http://schemas.microsoft.com/office/powerpoint/2010/main" val="400280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E7A2B2-8E7E-491E-B49A-8F1FE0E94D4E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NO is a powerful vasodilator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NO combines w/ O2- by activated neutrophils</a:t>
            </a:r>
          </a:p>
        </p:txBody>
      </p:sp>
    </p:spTree>
    <p:extLst>
      <p:ext uri="{BB962C8B-B14F-4D97-AF65-F5344CB8AC3E}">
        <p14:creationId xmlns:p14="http://schemas.microsoft.com/office/powerpoint/2010/main" val="2906266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062902-F3CF-46B3-978F-2CBCAC586285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HCN initially causes tachypnea but quickly leads to severe depression, convulsions, resp arrest and death</a:t>
            </a:r>
          </a:p>
        </p:txBody>
      </p:sp>
    </p:spTree>
    <p:extLst>
      <p:ext uri="{BB962C8B-B14F-4D97-AF65-F5344CB8AC3E}">
        <p14:creationId xmlns:p14="http://schemas.microsoft.com/office/powerpoint/2010/main" val="1330810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5367BB9-EB19-4172-B2D4-D96023E4EC85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Corticosteroids cause increased mortality and infection rates in animals with smoke inhalation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Abx – prophylactic use in smoke inhalation is no benefit and may help develop abx resistant organisms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Start abx if fever and persistent leukocytosis after more than 2 days</a:t>
            </a:r>
          </a:p>
        </p:txBody>
      </p:sp>
    </p:spTree>
    <p:extLst>
      <p:ext uri="{BB962C8B-B14F-4D97-AF65-F5344CB8AC3E}">
        <p14:creationId xmlns:p14="http://schemas.microsoft.com/office/powerpoint/2010/main" val="259683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Smoke inhalation </a:t>
            </a:r>
            <a:br>
              <a:rPr lang="en-US" dirty="0" smtClean="0"/>
            </a:br>
            <a:r>
              <a:rPr lang="en-US" dirty="0" smtClean="0"/>
              <a:t>&amp;</a:t>
            </a:r>
            <a:br>
              <a:rPr lang="en-US" dirty="0" smtClean="0"/>
            </a:br>
            <a:r>
              <a:rPr lang="en-US" dirty="0" smtClean="0"/>
              <a:t>CO toxicity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200" dirty="0"/>
              <a:t>Direct heat injury, typically </a:t>
            </a:r>
            <a:r>
              <a:rPr lang="en-US" sz="2200" dirty="0" err="1"/>
              <a:t>supraglottic</a:t>
            </a:r>
            <a:endParaRPr lang="en-US" sz="2200" dirty="0"/>
          </a:p>
          <a:p>
            <a:pPr lvl="1"/>
            <a:r>
              <a:rPr lang="en-US" dirty="0" smtClean="0"/>
              <a:t>Facial-oral </a:t>
            </a:r>
            <a:r>
              <a:rPr lang="en-US" dirty="0"/>
              <a:t>burns create anatomic obstruction</a:t>
            </a:r>
          </a:p>
          <a:p>
            <a:pPr lvl="1"/>
            <a:r>
              <a:rPr lang="en-US" dirty="0" smtClean="0"/>
              <a:t>Laryngospasm </a:t>
            </a:r>
            <a:r>
              <a:rPr lang="en-US" dirty="0"/>
              <a:t>(rare) &amp; bronchoconstriction</a:t>
            </a:r>
          </a:p>
          <a:p>
            <a:pPr lvl="1"/>
            <a:r>
              <a:rPr lang="en-US" dirty="0" smtClean="0"/>
              <a:t>Local </a:t>
            </a:r>
            <a:r>
              <a:rPr lang="en-US" dirty="0"/>
              <a:t>erythema, edema, ulceration </a:t>
            </a:r>
          </a:p>
          <a:p>
            <a:pPr lvl="1"/>
            <a:r>
              <a:rPr lang="en-US" dirty="0" smtClean="0"/>
              <a:t>cellular </a:t>
            </a:r>
            <a:r>
              <a:rPr lang="en-US" dirty="0"/>
              <a:t>necrosis  of ciliated epithelium and capillary leakage </a:t>
            </a:r>
          </a:p>
          <a:p>
            <a:r>
              <a:rPr lang="en-US" sz="2200" dirty="0" smtClean="0"/>
              <a:t>Edema</a:t>
            </a:r>
            <a:r>
              <a:rPr lang="en-US" sz="2200" dirty="0"/>
              <a:t>, maximal within 24-48 hours</a:t>
            </a:r>
          </a:p>
          <a:p>
            <a:r>
              <a:rPr lang="en-US" sz="2200" dirty="0" smtClean="0"/>
              <a:t>Causes </a:t>
            </a:r>
            <a:r>
              <a:rPr lang="en-US" sz="2200" dirty="0"/>
              <a:t>airflow obstruction, therefore stridor</a:t>
            </a:r>
          </a:p>
          <a:p>
            <a:r>
              <a:rPr lang="en-US" sz="2200" dirty="0" smtClean="0"/>
              <a:t>Resolves </a:t>
            </a:r>
            <a:r>
              <a:rPr lang="en-US" sz="2200" dirty="0"/>
              <a:t>after 3-5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2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Injury: Direct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90059"/>
            <a:ext cx="9905998" cy="219891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Heat</a:t>
            </a:r>
            <a:r>
              <a:rPr lang="en-US" dirty="0"/>
              <a:t> dissipates on inhalation and damage occurs above the carina</a:t>
            </a:r>
          </a:p>
          <a:p>
            <a:r>
              <a:rPr lang="en-US" dirty="0"/>
              <a:t> </a:t>
            </a:r>
            <a:r>
              <a:rPr lang="en-US" dirty="0" smtClean="0"/>
              <a:t>Steam </a:t>
            </a:r>
            <a:r>
              <a:rPr lang="en-US" dirty="0"/>
              <a:t>or prolonged exposure or particles 5-10 microns in diameter of less can damage airway below the cords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4" y="3995058"/>
            <a:ext cx="4147459" cy="27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Hypoxemia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b="1" dirty="0"/>
              <a:t> </a:t>
            </a:r>
            <a:r>
              <a:rPr lang="en-US" dirty="0"/>
              <a:t>Fire consumes the ambient oxygen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lower the environmental FIO2 below 0.21 </a:t>
            </a:r>
          </a:p>
          <a:p>
            <a:pPr marL="0" indent="0"/>
            <a:r>
              <a:rPr lang="en-US" dirty="0"/>
              <a:t> Fuel dependent</a:t>
            </a:r>
          </a:p>
          <a:p>
            <a:pPr marL="457200" lvl="1" indent="0">
              <a:buFont typeface="Arial" charset="0"/>
              <a:buChar char="•"/>
            </a:pPr>
            <a:r>
              <a:rPr lang="en-US" dirty="0"/>
              <a:t>  Gasoline: 0.15</a:t>
            </a:r>
          </a:p>
          <a:p>
            <a:pPr marL="457200" lvl="1" indent="0">
              <a:buFont typeface="Arial" charset="0"/>
              <a:buChar char="•"/>
            </a:pPr>
            <a:r>
              <a:rPr lang="en-US" dirty="0"/>
              <a:t>  Oxygen containing compounds: 0.10</a:t>
            </a:r>
          </a:p>
          <a:p>
            <a:pPr marL="0" indent="0"/>
            <a:r>
              <a:rPr lang="en-US" dirty="0"/>
              <a:t>  Exacerbates CO and HCN </a:t>
            </a:r>
            <a:r>
              <a:rPr lang="en-US" dirty="0" smtClean="0"/>
              <a:t>toxicity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Oxygen depletion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+mj-lt"/>
              </a:rPr>
              <a:t>Displacement of oxygen with other gases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Carbon dioxide, methane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Consumption by combustion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Acute FiO</a:t>
            </a:r>
            <a:r>
              <a:rPr lang="en-US" altLang="en-US" baseline="-25000" dirty="0" smtClean="0">
                <a:latin typeface="+mj-lt"/>
              </a:rPr>
              <a:t>2</a:t>
            </a:r>
            <a:r>
              <a:rPr lang="en-US" altLang="en-US" dirty="0" smtClean="0">
                <a:latin typeface="+mj-lt"/>
              </a:rPr>
              <a:t> changes and clinical signs: 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15% - dyspnea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10% - dyspnea and altered mentation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8-10% - loss of consciousness followed by death within 8 minutes</a:t>
            </a:r>
          </a:p>
        </p:txBody>
      </p:sp>
    </p:spTree>
    <p:extLst>
      <p:ext uri="{BB962C8B-B14F-4D97-AF65-F5344CB8AC3E}">
        <p14:creationId xmlns:p14="http://schemas.microsoft.com/office/powerpoint/2010/main" val="166868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Particulates &amp; irritants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200" dirty="0">
                <a:latin typeface="+mj-lt"/>
              </a:rPr>
              <a:t>Primary contributor to pathophysiology of smoke inhalation = particulates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>
                <a:latin typeface="+mj-lt"/>
              </a:rPr>
              <a:t>Soot impregnated with toxins can reach the </a:t>
            </a:r>
            <a:r>
              <a:rPr lang="en-US" altLang="en-US" sz="2200" dirty="0" smtClean="0">
                <a:latin typeface="+mj-lt"/>
              </a:rPr>
              <a:t>alveolar </a:t>
            </a:r>
            <a:r>
              <a:rPr lang="en-US" altLang="en-US" sz="2200" dirty="0">
                <a:latin typeface="+mj-lt"/>
              </a:rPr>
              <a:t>level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>
                <a:latin typeface="+mj-lt"/>
              </a:rPr>
              <a:t>Water-soluble compounds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900" dirty="0">
                <a:latin typeface="+mj-lt"/>
              </a:rPr>
              <a:t>Dissolve in airway mucus of URT = inflammation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>
                <a:latin typeface="+mj-lt"/>
              </a:rPr>
              <a:t>Lipid-soluble compounds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900" dirty="0">
                <a:latin typeface="+mj-lt"/>
              </a:rPr>
              <a:t>Penetrate the mucosa deeply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900" dirty="0">
                <a:latin typeface="+mj-lt"/>
              </a:rPr>
              <a:t>May cause severe delayed (up to 48 </a:t>
            </a:r>
            <a:r>
              <a:rPr lang="en-US" altLang="en-US" sz="1900" dirty="0" err="1">
                <a:latin typeface="+mj-lt"/>
              </a:rPr>
              <a:t>hr</a:t>
            </a:r>
            <a:r>
              <a:rPr lang="en-US" altLang="en-US" sz="1900" dirty="0">
                <a:latin typeface="+mj-lt"/>
              </a:rPr>
              <a:t>) damage via interaction with </a:t>
            </a:r>
            <a:r>
              <a:rPr lang="en-US" altLang="en-US" sz="1900" dirty="0" smtClean="0">
                <a:latin typeface="+mj-lt"/>
              </a:rPr>
              <a:t>lower airway </a:t>
            </a:r>
            <a:r>
              <a:rPr lang="en-US" altLang="en-US" sz="1900" dirty="0">
                <a:latin typeface="+mj-lt"/>
              </a:rPr>
              <a:t>tissues</a:t>
            </a:r>
          </a:p>
        </p:txBody>
      </p:sp>
    </p:spTree>
    <p:extLst>
      <p:ext uri="{BB962C8B-B14F-4D97-AF65-F5344CB8AC3E}">
        <p14:creationId xmlns:p14="http://schemas.microsoft.com/office/powerpoint/2010/main" val="260948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>
              <a:latin typeface="Papyrus" panose="03070502060502030205" pitchFamily="66" charset="0"/>
            </a:endParaRP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>
              <a:latin typeface="Papyrus" panose="03070502060502030205" pitchFamily="66" charset="0"/>
            </a:endParaRPr>
          </a:p>
        </p:txBody>
      </p:sp>
      <p:pic>
        <p:nvPicPr>
          <p:cNvPr id="39941" name="Picture 6" descr="Fire toxic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860426"/>
            <a:ext cx="8610600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981200" y="6019800"/>
            <a:ext cx="822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dirty="0">
                <a:latin typeface="+mj-lt"/>
              </a:rPr>
              <a:t>Fitzgerald TK, Flood AA. Smoke inhalation. </a:t>
            </a:r>
            <a:r>
              <a:rPr lang="en-US" altLang="en-US" sz="1600" dirty="0" err="1">
                <a:latin typeface="+mj-lt"/>
              </a:rPr>
              <a:t>Clin</a:t>
            </a:r>
            <a:r>
              <a:rPr lang="en-US" altLang="en-US" sz="1600" dirty="0">
                <a:latin typeface="+mj-lt"/>
              </a:rPr>
              <a:t> Tech Small </a:t>
            </a:r>
            <a:r>
              <a:rPr lang="en-US" altLang="en-US" sz="1600" dirty="0" err="1">
                <a:latin typeface="+mj-lt"/>
              </a:rPr>
              <a:t>Anim</a:t>
            </a:r>
            <a:r>
              <a:rPr lang="en-US" altLang="en-US" sz="1600" dirty="0">
                <a:latin typeface="+mj-lt"/>
              </a:rPr>
              <a:t> </a:t>
            </a:r>
            <a:r>
              <a:rPr lang="en-US" altLang="en-US" sz="1600" dirty="0" err="1">
                <a:latin typeface="+mj-lt"/>
              </a:rPr>
              <a:t>Pract</a:t>
            </a:r>
            <a:r>
              <a:rPr lang="en-US" altLang="en-US" sz="1600" dirty="0">
                <a:latin typeface="+mj-lt"/>
              </a:rPr>
              <a:t> 2006; 21: 205.</a:t>
            </a:r>
          </a:p>
        </p:txBody>
      </p:sp>
    </p:spTree>
    <p:extLst>
      <p:ext uri="{BB962C8B-B14F-4D97-AF65-F5344CB8AC3E}">
        <p14:creationId xmlns:p14="http://schemas.microsoft.com/office/powerpoint/2010/main" val="22295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Pathophysiology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Inflammatory cascade is of paramount importance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Activation of classic complement cascade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Intrapulmonary leukocyte aggregation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Increasing amounts of chemokines/cytokines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Production of oxygen free radicals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Pulmonary edema</a:t>
            </a:r>
          </a:p>
        </p:txBody>
      </p:sp>
    </p:spTree>
    <p:extLst>
      <p:ext uri="{BB962C8B-B14F-4D97-AF65-F5344CB8AC3E}">
        <p14:creationId xmlns:p14="http://schemas.microsoft.com/office/powerpoint/2010/main" val="153584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Pathophysiology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NO synthase is induced by respiratory epithelial cells &amp; alveolar macrophages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Increases bronchial blood flow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Decreases hypoxic pulmonary vasoconstriction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NO also combines with superoxide O</a:t>
            </a:r>
            <a:r>
              <a:rPr lang="en-US" altLang="en-US" baseline="-25000" dirty="0" smtClean="0">
                <a:latin typeface="+mj-lt"/>
              </a:rPr>
              <a:t>2</a:t>
            </a:r>
            <a:r>
              <a:rPr lang="en-US" altLang="en-US" baseline="30000" dirty="0" smtClean="0">
                <a:latin typeface="+mj-lt"/>
              </a:rPr>
              <a:t>- </a:t>
            </a:r>
            <a:r>
              <a:rPr lang="en-US" altLang="en-US" dirty="0" smtClean="0">
                <a:latin typeface="+mj-lt"/>
              </a:rPr>
              <a:t>=</a:t>
            </a:r>
            <a:endParaRPr lang="en-US" altLang="en-US" baseline="30000" dirty="0" smtClean="0">
              <a:latin typeface="+mj-lt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ONOO- leads to DNA damage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Activation of poly (ADP-ribose) polymerase for repair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Requires a lot of ATP and NAD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Leads to energy depletion and cell death</a:t>
            </a:r>
            <a:endParaRPr lang="en-US" altLang="en-US" baseline="300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43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Systemic toxins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CO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HCN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Combines with trivalent iron in mitochondrial cytochrome a3 complex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Inhibits cellular respiration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Tachypnea, severe depression, convulsions, respiratory arrest, death</a:t>
            </a:r>
          </a:p>
          <a:p>
            <a:pPr lvl="1" eaLnBrk="1" hangingPunct="1"/>
            <a:endParaRPr lang="en-US" altLang="en-US" dirty="0" smtClean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74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>
              <a:latin typeface="Papyrus" panose="03070502060502030205" pitchFamily="66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>
              <a:latin typeface="Papyrus" panose="03070502060502030205" pitchFamily="66" charset="0"/>
            </a:endParaRPr>
          </a:p>
        </p:txBody>
      </p:sp>
      <p:pic>
        <p:nvPicPr>
          <p:cNvPr id="32773" name="Picture 5" descr="Combustion produ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152400"/>
            <a:ext cx="4341812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981200" y="6400800"/>
            <a:ext cx="8229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dirty="0">
                <a:latin typeface="+mj-lt"/>
              </a:rPr>
              <a:t>Fitzgerald TK, Flood AA. Smoke inhalation. </a:t>
            </a:r>
            <a:r>
              <a:rPr lang="en-US" altLang="en-US" sz="1600" dirty="0" err="1">
                <a:latin typeface="+mj-lt"/>
              </a:rPr>
              <a:t>Clin</a:t>
            </a:r>
            <a:r>
              <a:rPr lang="en-US" altLang="en-US" sz="1600" dirty="0">
                <a:latin typeface="+mj-lt"/>
              </a:rPr>
              <a:t> Tech Small </a:t>
            </a:r>
            <a:r>
              <a:rPr lang="en-US" altLang="en-US" sz="1600" dirty="0" err="1">
                <a:latin typeface="+mj-lt"/>
              </a:rPr>
              <a:t>Anim</a:t>
            </a:r>
            <a:r>
              <a:rPr lang="en-US" altLang="en-US" sz="1600" dirty="0">
                <a:latin typeface="+mj-lt"/>
              </a:rPr>
              <a:t> </a:t>
            </a:r>
            <a:r>
              <a:rPr lang="en-US" altLang="en-US" sz="1600" dirty="0" err="1">
                <a:latin typeface="+mj-lt"/>
              </a:rPr>
              <a:t>Pract</a:t>
            </a:r>
            <a:r>
              <a:rPr lang="en-US" altLang="en-US" sz="1600" dirty="0">
                <a:latin typeface="+mj-lt"/>
              </a:rPr>
              <a:t> 2006; 21: 205.</a:t>
            </a:r>
          </a:p>
        </p:txBody>
      </p:sp>
    </p:spTree>
    <p:extLst>
      <p:ext uri="{BB962C8B-B14F-4D97-AF65-F5344CB8AC3E}">
        <p14:creationId xmlns:p14="http://schemas.microsoft.com/office/powerpoint/2010/main" val="26238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videos.usatoday.net/Brightcove2/29906170001/2015/01/29906170001_3985579326001_video-still-for-video-3985514263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65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 Exposure: Physiologic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dirty="0"/>
              <a:t>Destruction of ciliated epithelium in trachea and bronchial </a:t>
            </a:r>
            <a:r>
              <a:rPr lang="en-US" dirty="0" smtClean="0"/>
              <a:t>tree</a:t>
            </a:r>
            <a:endParaRPr lang="en-US" dirty="0"/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dirty="0" smtClean="0"/>
              <a:t>Increased </a:t>
            </a:r>
            <a:r>
              <a:rPr lang="en-US" dirty="0"/>
              <a:t>vascular permeability causing pulmonary </a:t>
            </a:r>
            <a:r>
              <a:rPr lang="en-US" dirty="0" smtClean="0"/>
              <a:t>edema</a:t>
            </a:r>
            <a:endParaRPr lang="en-US" dirty="0"/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dirty="0" smtClean="0"/>
              <a:t>Alveolar </a:t>
            </a:r>
            <a:r>
              <a:rPr lang="en-US" dirty="0"/>
              <a:t>hemorrhage &amp; hyaline membrane formation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en-US" dirty="0" smtClean="0"/>
              <a:t>Airway </a:t>
            </a:r>
            <a:r>
              <a:rPr lang="en-US" dirty="0"/>
              <a:t>obstruction facilitates surfactant consumption, distal airway collapse and atelectasis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Pathophysiology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2122714"/>
            <a:ext cx="9905998" cy="418011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200" dirty="0">
                <a:latin typeface="+mj-lt"/>
              </a:rPr>
              <a:t>Combined effects produce: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Tissue injury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Increased pulmonary vascular permeability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Decreased diffusion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Pulmonary edema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V/Q mismatch</a:t>
            </a:r>
          </a:p>
          <a:p>
            <a:pPr eaLnBrk="1" hangingPunct="1"/>
            <a:r>
              <a:rPr lang="en-US" altLang="en-US" sz="2200" dirty="0">
                <a:latin typeface="+mj-lt"/>
              </a:rPr>
              <a:t>Neutrophil infiltration &amp; fibrinogen activation cause airway cast formation / plugging</a:t>
            </a:r>
          </a:p>
          <a:p>
            <a:pPr lvl="1" eaLnBrk="1" hangingPunct="1"/>
            <a:r>
              <a:rPr lang="en-US" altLang="en-US" sz="1900" dirty="0">
                <a:latin typeface="+mj-lt"/>
              </a:rPr>
              <a:t>Increased likelihood of ventilator-induced barotrauma</a:t>
            </a:r>
          </a:p>
          <a:p>
            <a:pPr lvl="1" eaLnBrk="1" hangingPunct="1"/>
            <a:r>
              <a:rPr lang="en-US" altLang="en-US" sz="1900" dirty="0" smtClean="0">
                <a:latin typeface="+mj-lt"/>
              </a:rPr>
              <a:t>Vicious cycle</a:t>
            </a:r>
            <a:endParaRPr lang="en-US" altLang="en-US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114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Diagnostics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Blood gas analysis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err="1">
                <a:latin typeface="+mj-lt"/>
              </a:rPr>
              <a:t>Carboxyhemoglobin</a:t>
            </a:r>
            <a:r>
              <a:rPr lang="en-US" altLang="en-US" sz="2800" dirty="0">
                <a:latin typeface="+mj-lt"/>
              </a:rPr>
              <a:t> concentration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latin typeface="+mj-lt"/>
              </a:rPr>
              <a:t>Pulseoximetry</a:t>
            </a:r>
            <a:r>
              <a:rPr lang="en-US" altLang="en-US" sz="2400" dirty="0">
                <a:latin typeface="+mj-lt"/>
              </a:rPr>
              <a:t> may be unreliable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Chest radiographs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May be normal initially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Within 24-36 </a:t>
            </a:r>
            <a:r>
              <a:rPr lang="en-US" altLang="en-US" sz="2400" dirty="0" err="1">
                <a:latin typeface="+mj-lt"/>
              </a:rPr>
              <a:t>hr</a:t>
            </a:r>
            <a:r>
              <a:rPr lang="en-US" altLang="en-US" sz="2400" dirty="0">
                <a:latin typeface="+mj-lt"/>
              </a:rPr>
              <a:t> – patchy atelectasis to diffuse interstitial and alveolar patterns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Ophthalmic exam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Check for particulates under lids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Fluorescein stain</a:t>
            </a:r>
          </a:p>
        </p:txBody>
      </p:sp>
    </p:spTree>
    <p:extLst>
      <p:ext uri="{BB962C8B-B14F-4D97-AF65-F5344CB8AC3E}">
        <p14:creationId xmlns:p14="http://schemas.microsoft.com/office/powerpoint/2010/main" val="19813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CXR is a Poor Indicator of Inhalation Injury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29 of 56% of patients had normal chest </a:t>
            </a:r>
            <a:r>
              <a:rPr lang="en-US" dirty="0" err="1"/>
              <a:t>xrays</a:t>
            </a:r>
            <a:endParaRPr lang="en-US" dirty="0"/>
          </a:p>
          <a:p>
            <a:r>
              <a:rPr lang="en-US" dirty="0"/>
              <a:t>  Most frequent abnormal findings is diffuse alveolar infiltrates (35%)</a:t>
            </a:r>
          </a:p>
          <a:p>
            <a:r>
              <a:rPr lang="en-US" dirty="0"/>
              <a:t>  Focal abnormalities, consolidation or atelectasis, 12.5% on admission and 25.6% on day 2</a:t>
            </a:r>
          </a:p>
          <a:p>
            <a:r>
              <a:rPr lang="en-US" dirty="0"/>
              <a:t>  First CXR not predictive of duration of MV or ICU length of stay, or positive sputum cultures</a:t>
            </a:r>
          </a:p>
          <a:p>
            <a:endParaRPr lang="en-US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1809750" y="5859464"/>
            <a:ext cx="9018588" cy="998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smtClean="0"/>
              <a:t>Hantson, et al. Early complications and value of initial clinical and paraclinical observations in </a:t>
            </a:r>
            <a:br>
              <a:rPr lang="en-US" sz="1800" smtClean="0"/>
            </a:br>
            <a:r>
              <a:rPr lang="en-US" sz="1800" smtClean="0"/>
              <a:t>victims of smoke inhalation without burns.  Chest, 111 (3), 2007.</a:t>
            </a:r>
            <a:br>
              <a:rPr lang="en-US" sz="1800" smtClean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0121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Treatment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+mj-lt"/>
              </a:rPr>
              <a:t>Monitor </a:t>
            </a:r>
            <a:r>
              <a:rPr lang="en-US" altLang="en-US" dirty="0">
                <a:latin typeface="+mj-lt"/>
              </a:rPr>
              <a:t>airway patency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Intubate early if signs of upper airway obstruction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Can </a:t>
            </a:r>
            <a:r>
              <a:rPr lang="en-US" altLang="en-US" dirty="0" smtClean="0">
                <a:latin typeface="+mj-lt"/>
              </a:rPr>
              <a:t>deteriorate</a:t>
            </a:r>
            <a:endParaRPr lang="en-US" alt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Oxygen therapy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+mj-lt"/>
              </a:rPr>
              <a:t>Fluid </a:t>
            </a:r>
            <a:r>
              <a:rPr lang="en-US" altLang="en-US" dirty="0">
                <a:latin typeface="+mj-lt"/>
              </a:rPr>
              <a:t>resuscitation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Aggressive fluid therapy worsens upper airway edema – may need to intubate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 smtClean="0">
                <a:latin typeface="+mj-lt"/>
              </a:rPr>
              <a:t>Care for </a:t>
            </a:r>
            <a:r>
              <a:rPr lang="en-US" altLang="en-US" dirty="0">
                <a:latin typeface="+mj-lt"/>
              </a:rPr>
              <a:t>eyes &amp; </a:t>
            </a:r>
            <a:r>
              <a:rPr lang="en-US" altLang="en-US" dirty="0" smtClean="0">
                <a:latin typeface="+mj-lt"/>
              </a:rPr>
              <a:t>skin</a:t>
            </a:r>
            <a:endParaRPr lang="en-US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432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Treatment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2122715"/>
            <a:ext cx="9905998" cy="413112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latin typeface="+mj-lt"/>
              </a:rPr>
              <a:t>Inhaled B2-agonists may help</a:t>
            </a:r>
          </a:p>
          <a:p>
            <a:pPr eaLnBrk="1" hangingPunct="1"/>
            <a:r>
              <a:rPr lang="en-US" altLang="en-US" dirty="0">
                <a:latin typeface="+mj-lt"/>
              </a:rPr>
              <a:t>Corticosteroids are bad</a:t>
            </a:r>
          </a:p>
          <a:p>
            <a:pPr eaLnBrk="1" hangingPunct="1"/>
            <a:r>
              <a:rPr lang="en-US" altLang="en-US" dirty="0">
                <a:latin typeface="+mj-lt"/>
              </a:rPr>
              <a:t>Inhaled epinephrine may be beneficial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Antibiotics…..maybe</a:t>
            </a:r>
            <a:endParaRPr lang="en-US" altLang="en-US" dirty="0">
              <a:latin typeface="+mj-lt"/>
            </a:endParaRPr>
          </a:p>
          <a:p>
            <a:pPr eaLnBrk="1" hangingPunct="1"/>
            <a:r>
              <a:rPr lang="en-US" altLang="en-US" dirty="0">
                <a:latin typeface="+mj-lt"/>
              </a:rPr>
              <a:t>If intubated…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Low tidal volume/pressure ventilation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Frequent suctioning of airways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Consider bronchoscopy to help clear airways</a:t>
            </a:r>
          </a:p>
          <a:p>
            <a:pPr eaLnBrk="1" hangingPunct="1"/>
            <a:r>
              <a:rPr lang="en-US" altLang="en-US" dirty="0">
                <a:latin typeface="+mj-lt"/>
              </a:rPr>
              <a:t>Even if apparently well – wait 6-8 </a:t>
            </a:r>
            <a:r>
              <a:rPr lang="en-US" altLang="en-US" dirty="0" err="1">
                <a:latin typeface="+mj-lt"/>
              </a:rPr>
              <a:t>hr</a:t>
            </a:r>
            <a:r>
              <a:rPr lang="en-US" altLang="en-US" dirty="0">
                <a:latin typeface="+mj-lt"/>
              </a:rPr>
              <a:t> to discharge</a:t>
            </a:r>
          </a:p>
        </p:txBody>
      </p:sp>
    </p:spTree>
    <p:extLst>
      <p:ext uri="{BB962C8B-B14F-4D97-AF65-F5344CB8AC3E}">
        <p14:creationId xmlns:p14="http://schemas.microsoft.com/office/powerpoint/2010/main" val="31856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Complications of Smoke Inhalation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41413" y="2628900"/>
            <a:ext cx="9905997" cy="3200400"/>
          </a:xfrm>
        </p:spPr>
        <p:txBody>
          <a:bodyPr>
            <a:normAutofit/>
          </a:bodyPr>
          <a:lstStyle/>
          <a:p>
            <a:r>
              <a:rPr lang="en-US" altLang="en-US" dirty="0"/>
              <a:t>Swelling of the highly vascular tissues</a:t>
            </a:r>
          </a:p>
          <a:p>
            <a:pPr lvl="1"/>
            <a:r>
              <a:rPr lang="en-US" altLang="en-US" dirty="0"/>
              <a:t>Airway restrictions</a:t>
            </a:r>
          </a:p>
          <a:p>
            <a:pPr lvl="1"/>
            <a:r>
              <a:rPr lang="en-US" altLang="en-US" dirty="0"/>
              <a:t>Severe dyspnea</a:t>
            </a:r>
          </a:p>
          <a:p>
            <a:pPr lvl="1"/>
            <a:r>
              <a:rPr lang="en-US" altLang="en-US" dirty="0"/>
              <a:t>Respiratory arrest</a:t>
            </a:r>
          </a:p>
          <a:p>
            <a:r>
              <a:rPr lang="en-US" altLang="en-US" dirty="0"/>
              <a:t>In any environment where carbon monoxide is present, cyanide should be suspected</a:t>
            </a:r>
          </a:p>
          <a:p>
            <a:pPr lvl="1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0098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monoxide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monoxide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Nonirritant gas, colorless, odorless </a:t>
            </a:r>
          </a:p>
          <a:p>
            <a:r>
              <a:rPr lang="en-US" dirty="0"/>
              <a:t>CO binding to </a:t>
            </a:r>
            <a:r>
              <a:rPr lang="en-US" dirty="0" err="1"/>
              <a:t>hgb</a:t>
            </a:r>
            <a:r>
              <a:rPr lang="en-US" dirty="0"/>
              <a:t> is &gt; 200x the affinity than of O2 to hemoglobin</a:t>
            </a:r>
          </a:p>
          <a:p>
            <a:pPr lvl="1"/>
            <a:r>
              <a:rPr lang="en-US" dirty="0"/>
              <a:t>Also shifts O2-hemoglobin curve to the left </a:t>
            </a:r>
          </a:p>
          <a:p>
            <a:r>
              <a:rPr lang="en-US" dirty="0"/>
              <a:t>Produced by incomplete combustion of hydrocarbons in fire, car exhaust, charcoal grills, generators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4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99447"/>
            <a:ext cx="9905998" cy="3491753"/>
          </a:xfrm>
        </p:spPr>
        <p:txBody>
          <a:bodyPr>
            <a:normAutofit/>
          </a:bodyPr>
          <a:lstStyle/>
          <a:p>
            <a:r>
              <a:rPr lang="en-US" altLang="en-US" dirty="0"/>
              <a:t>Ancient time - used to execute criminals </a:t>
            </a:r>
          </a:p>
          <a:p>
            <a:r>
              <a:rPr lang="en-US" altLang="en-US" dirty="0"/>
              <a:t>Mid 19</a:t>
            </a:r>
            <a:r>
              <a:rPr lang="en-US" altLang="en-US" baseline="30000" dirty="0"/>
              <a:t>th</a:t>
            </a:r>
            <a:r>
              <a:rPr lang="en-US" altLang="en-US" dirty="0"/>
              <a:t> century -  found that CO causes hypoxia by interacting with hemoglobin</a:t>
            </a:r>
          </a:p>
          <a:p>
            <a:r>
              <a:rPr lang="en-US" altLang="en-US" dirty="0"/>
              <a:t>End of 19</a:t>
            </a:r>
            <a:r>
              <a:rPr lang="en-US" altLang="en-US" baseline="30000" dirty="0"/>
              <a:t>th</a:t>
            </a:r>
            <a:r>
              <a:rPr lang="en-US" altLang="en-US" dirty="0"/>
              <a:t> century – high partial pressure of oxygen can counteract CO-</a:t>
            </a:r>
            <a:r>
              <a:rPr lang="en-US" altLang="en-US" dirty="0" err="1"/>
              <a:t>Hgb</a:t>
            </a:r>
            <a:r>
              <a:rPr lang="en-US" altLang="en-US" dirty="0"/>
              <a:t> interaction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05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Smoke inhalation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2362200"/>
            <a:ext cx="9069387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latin typeface="+mj-lt"/>
              </a:rPr>
              <a:t>Smoke inhalation present in 22% of burn patients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30% of burn patients with smoke inhalation die vs 2% of burn patients without 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Smoke inhalation is a greater contributor to morbidity and mortality than either %BSA or age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Inhalation injury often progresses: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73% progress to respiratory failure</a:t>
            </a:r>
          </a:p>
          <a:p>
            <a:pPr lvl="1" eaLnBrk="1" hangingPunct="1"/>
            <a:r>
              <a:rPr lang="en-US" altLang="en-US" sz="2000" dirty="0" smtClean="0">
                <a:latin typeface="+mj-lt"/>
              </a:rPr>
              <a:t>20% progress to ARDS</a:t>
            </a:r>
            <a:endParaRPr lang="en-US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123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Incidence of CO poisoning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+mj-lt"/>
              </a:rPr>
              <a:t>Leading cause of poisoning mortality</a:t>
            </a:r>
          </a:p>
          <a:p>
            <a:r>
              <a:rPr lang="en-US" altLang="en-US" dirty="0">
                <a:latin typeface="+mj-lt"/>
              </a:rPr>
              <a:t>Most common cause of death in combustion related inhalation injury</a:t>
            </a:r>
          </a:p>
          <a:p>
            <a:r>
              <a:rPr lang="en-US" altLang="en-US" dirty="0">
                <a:latin typeface="+mj-lt"/>
              </a:rPr>
              <a:t>1000 to 2000 deaths / year ( USA )</a:t>
            </a:r>
          </a:p>
          <a:p>
            <a:r>
              <a:rPr lang="en-US" altLang="en-US" dirty="0">
                <a:latin typeface="+mj-lt"/>
              </a:rPr>
              <a:t>Difficult diagnosis</a:t>
            </a:r>
          </a:p>
          <a:p>
            <a:pPr lvl="1"/>
            <a:r>
              <a:rPr lang="en-US" altLang="en-US" dirty="0">
                <a:latin typeface="+mj-lt"/>
              </a:rPr>
              <a:t>incidence of unrecognized cases higher</a:t>
            </a:r>
          </a:p>
          <a:p>
            <a:pPr lvl="1"/>
            <a:r>
              <a:rPr lang="en-US" altLang="en-US" dirty="0">
                <a:latin typeface="+mj-lt"/>
              </a:rPr>
              <a:t>estimated &gt; 42 000 visits / year</a:t>
            </a:r>
          </a:p>
          <a:p>
            <a:pPr lvl="1"/>
            <a:r>
              <a:rPr lang="en-US" altLang="en-US" dirty="0">
                <a:latin typeface="+mj-lt"/>
              </a:rPr>
              <a:t>ED visit rate 16.5 / 100 000 population</a:t>
            </a:r>
          </a:p>
        </p:txBody>
      </p:sp>
    </p:spTree>
    <p:extLst>
      <p:ext uri="{BB962C8B-B14F-4D97-AF65-F5344CB8AC3E}">
        <p14:creationId xmlns:p14="http://schemas.microsoft.com/office/powerpoint/2010/main" val="17872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Sources of CO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>
                <a:latin typeface="+mj-lt"/>
              </a:rPr>
              <a:t>Motor vehicle exhaust</a:t>
            </a:r>
          </a:p>
          <a:p>
            <a:pPr lvl="1"/>
            <a:r>
              <a:rPr lang="en-US" altLang="en-US" dirty="0">
                <a:latin typeface="+mj-lt"/>
              </a:rPr>
              <a:t>running engine in closed space</a:t>
            </a:r>
          </a:p>
          <a:p>
            <a:pPr lvl="1"/>
            <a:r>
              <a:rPr lang="en-US" altLang="en-US" dirty="0">
                <a:latin typeface="+mj-lt"/>
              </a:rPr>
              <a:t>faulty exhaust systems</a:t>
            </a:r>
          </a:p>
          <a:p>
            <a:r>
              <a:rPr lang="en-US" altLang="en-US" dirty="0">
                <a:latin typeface="+mj-lt"/>
              </a:rPr>
              <a:t>Propane-powered </a:t>
            </a:r>
            <a:r>
              <a:rPr lang="en-US" altLang="en-US" dirty="0" smtClean="0">
                <a:latin typeface="+mj-lt"/>
              </a:rPr>
              <a:t>equipment</a:t>
            </a:r>
            <a:endParaRPr lang="en-US" altLang="en-US" dirty="0">
              <a:latin typeface="+mj-lt"/>
            </a:endParaRPr>
          </a:p>
          <a:p>
            <a:pPr lvl="1"/>
            <a:r>
              <a:rPr lang="en-US" altLang="en-US" dirty="0">
                <a:latin typeface="+mj-lt"/>
              </a:rPr>
              <a:t>lift, water heater, concrete saw, polishers</a:t>
            </a:r>
          </a:p>
          <a:p>
            <a:r>
              <a:rPr lang="en-US" altLang="en-US" dirty="0">
                <a:latin typeface="+mj-lt"/>
              </a:rPr>
              <a:t>Combustion for heating or cooking</a:t>
            </a:r>
          </a:p>
          <a:p>
            <a:pPr lvl="1"/>
            <a:r>
              <a:rPr lang="en-US" altLang="en-US" dirty="0">
                <a:latin typeface="+mj-lt"/>
              </a:rPr>
              <a:t>camping equipment, heating systems</a:t>
            </a:r>
          </a:p>
          <a:p>
            <a:r>
              <a:rPr lang="en-US" altLang="en-US" dirty="0">
                <a:latin typeface="+mj-lt"/>
              </a:rPr>
              <a:t>Smoke inhalation in fires</a:t>
            </a:r>
          </a:p>
        </p:txBody>
      </p:sp>
    </p:spTree>
    <p:extLst>
      <p:ext uri="{BB962C8B-B14F-4D97-AF65-F5344CB8AC3E}">
        <p14:creationId xmlns:p14="http://schemas.microsoft.com/office/powerpoint/2010/main" val="401368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chemistry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41611" y="15621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CO is diffusion-limited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Rapidly forms </a:t>
            </a:r>
            <a:r>
              <a:rPr lang="en-US" altLang="en-US" dirty="0" err="1" smtClean="0">
                <a:latin typeface="+mj-lt"/>
              </a:rPr>
              <a:t>carboxyhemoglobin</a:t>
            </a:r>
            <a:r>
              <a:rPr lang="en-US" altLang="en-US" dirty="0" smtClean="0">
                <a:latin typeface="+mj-lt"/>
              </a:rPr>
              <a:t> (</a:t>
            </a:r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“Cherry-red” color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 smtClean="0">
                <a:latin typeface="+mj-lt"/>
              </a:rPr>
              <a:t>Hb</a:t>
            </a:r>
            <a:r>
              <a:rPr lang="en-US" altLang="en-US" dirty="0" smtClean="0">
                <a:latin typeface="+mj-lt"/>
              </a:rPr>
              <a:t> has ~210 times higher affinity for CO compared to O</a:t>
            </a:r>
            <a:r>
              <a:rPr lang="en-US" altLang="en-US" baseline="-25000" dirty="0" smtClean="0">
                <a:latin typeface="+mj-lt"/>
              </a:rPr>
              <a:t>2</a:t>
            </a:r>
            <a:r>
              <a:rPr lang="en-US" altLang="en-US" dirty="0" smtClean="0">
                <a:latin typeface="+mj-lt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Shifts the oxygen dissociation curve to the left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Amount of CO taken up affected by: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CO concentration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Minute volume</a:t>
            </a:r>
          </a:p>
        </p:txBody>
      </p:sp>
      <p:pic>
        <p:nvPicPr>
          <p:cNvPr id="4" name="Picture 2" descr="C:\Documents and Settings\test\My Documents\My Pictures\get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29" y="871581"/>
            <a:ext cx="3454132" cy="259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9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chemistry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CO is also taken up by myoglobin</a:t>
            </a:r>
          </a:p>
          <a:p>
            <a:pPr lvl="1" eaLnBrk="1" hangingPunct="1"/>
            <a:r>
              <a:rPr lang="en-US" altLang="en-US" dirty="0" smtClean="0"/>
              <a:t>Cardiac myoglobin takes up three times as much CO as skeletal muscle myoglobin</a:t>
            </a:r>
          </a:p>
          <a:p>
            <a:pPr lvl="1" eaLnBrk="1" hangingPunct="1"/>
            <a:r>
              <a:rPr lang="en-US" altLang="en-US" dirty="0" smtClean="0"/>
              <a:t>Hypoxia exacerbates this process</a:t>
            </a:r>
          </a:p>
          <a:p>
            <a:pPr lvl="1" eaLnBrk="1" hangingPunct="1"/>
            <a:r>
              <a:rPr lang="en-US" altLang="en-US" dirty="0" err="1" smtClean="0"/>
              <a:t>Carboxymyglobin</a:t>
            </a:r>
            <a:r>
              <a:rPr lang="en-US" altLang="en-US" dirty="0" smtClean="0"/>
              <a:t> dissociation is slower than </a:t>
            </a:r>
            <a:r>
              <a:rPr lang="en-US" altLang="en-US" dirty="0" err="1" smtClean="0"/>
              <a:t>COHb</a:t>
            </a:r>
            <a:r>
              <a:rPr lang="en-US" altLang="en-US" dirty="0" smtClean="0"/>
              <a:t> dissociation – rebound effect</a:t>
            </a:r>
          </a:p>
          <a:p>
            <a:pPr lvl="1" eaLnBrk="1" hangingPunct="1"/>
            <a:r>
              <a:rPr lang="en-US" altLang="en-US" dirty="0" smtClean="0"/>
              <a:t>Cardiac myoglobin : circulating </a:t>
            </a:r>
            <a:r>
              <a:rPr lang="en-US" altLang="en-US" dirty="0" err="1" smtClean="0"/>
              <a:t>COHb</a:t>
            </a:r>
            <a:r>
              <a:rPr lang="en-US" altLang="en-US" dirty="0" smtClean="0"/>
              <a:t> is 3:1</a:t>
            </a:r>
          </a:p>
          <a:p>
            <a:pPr eaLnBrk="1" hangingPunct="1"/>
            <a:endParaRPr lang="en-US" altLang="en-US" dirty="0" smtClean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8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Xenobiotics</a:t>
            </a:r>
            <a:r>
              <a:rPr lang="en-US" altLang="en-US" dirty="0"/>
              <a:t> metabolism</a:t>
            </a:r>
          </a:p>
        </p:txBody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>
                <a:latin typeface="+mj-lt"/>
              </a:rPr>
              <a:t>Methylene chloride</a:t>
            </a:r>
          </a:p>
          <a:p>
            <a:pPr lvl="1"/>
            <a:r>
              <a:rPr lang="en-US" altLang="en-US" dirty="0">
                <a:latin typeface="+mj-lt"/>
              </a:rPr>
              <a:t>peak of 50 % in humans</a:t>
            </a:r>
          </a:p>
          <a:p>
            <a:r>
              <a:rPr lang="en-US" altLang="en-US" dirty="0" err="1">
                <a:latin typeface="+mj-lt"/>
              </a:rPr>
              <a:t>Dibromomethane</a:t>
            </a:r>
            <a:endParaRPr lang="en-US" altLang="en-US" dirty="0">
              <a:latin typeface="+mj-lt"/>
            </a:endParaRPr>
          </a:p>
          <a:p>
            <a:pPr lvl="1"/>
            <a:r>
              <a:rPr lang="en-US" altLang="en-US" dirty="0">
                <a:latin typeface="+mj-lt"/>
              </a:rPr>
              <a:t>peak of 27 % in rodents</a:t>
            </a:r>
          </a:p>
          <a:p>
            <a:r>
              <a:rPr lang="en-US" altLang="en-US" dirty="0" err="1">
                <a:latin typeface="+mj-lt"/>
              </a:rPr>
              <a:t>Diiodomethane</a:t>
            </a:r>
            <a:endParaRPr lang="en-US" altLang="en-US" dirty="0">
              <a:latin typeface="+mj-lt"/>
            </a:endParaRPr>
          </a:p>
          <a:p>
            <a:pPr lvl="1"/>
            <a:r>
              <a:rPr lang="en-US" altLang="en-US" dirty="0">
                <a:latin typeface="+mj-lt"/>
              </a:rPr>
              <a:t>peak of 14.2 % in humans</a:t>
            </a:r>
          </a:p>
          <a:p>
            <a:r>
              <a:rPr lang="en-US" altLang="en-US" dirty="0" err="1">
                <a:latin typeface="+mj-lt"/>
              </a:rPr>
              <a:t>Bromochloromethane</a:t>
            </a:r>
            <a:endParaRPr lang="en-US" altLang="en-US" dirty="0">
              <a:latin typeface="+mj-lt"/>
            </a:endParaRPr>
          </a:p>
          <a:p>
            <a:pPr lvl="1"/>
            <a:r>
              <a:rPr lang="en-US" altLang="en-US" dirty="0">
                <a:latin typeface="+mj-lt"/>
              </a:rPr>
              <a:t>peak of 11 % in rodents </a:t>
            </a:r>
          </a:p>
        </p:txBody>
      </p:sp>
    </p:spTree>
    <p:extLst>
      <p:ext uri="{BB962C8B-B14F-4D97-AF65-F5344CB8AC3E}">
        <p14:creationId xmlns:p14="http://schemas.microsoft.com/office/powerpoint/2010/main" val="354448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Pathophysiology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840121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Physiologic changes/damage are greater than with hypoxia alone</a:t>
            </a:r>
          </a:p>
          <a:p>
            <a:pPr eaLnBrk="1" hangingPunct="1"/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 levels and clinical signs  or outcome do not correlate well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Tissues with highest oxygen demands most affected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Brain – neurologic signs predominate acutely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Heart – 37% have acute myocardial injury</a:t>
            </a:r>
          </a:p>
        </p:txBody>
      </p:sp>
      <p:pic>
        <p:nvPicPr>
          <p:cNvPr id="53253" name="Picture 5" descr="CO toxicity 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357" y="4427058"/>
            <a:ext cx="5136470" cy="233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82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2438400" y="5562601"/>
            <a:ext cx="762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Papyrus" panose="03070502060502030205" pitchFamily="66" charset="0"/>
            </a:endParaRPr>
          </a:p>
        </p:txBody>
      </p:sp>
      <p:sp>
        <p:nvSpPr>
          <p:cNvPr id="10244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>
                <a:latin typeface="+mn-lt"/>
              </a:rPr>
              <a:t>Pathophysiology</a:t>
            </a:r>
          </a:p>
        </p:txBody>
      </p:sp>
      <p:sp>
        <p:nvSpPr>
          <p:cNvPr id="102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141413" y="1562100"/>
            <a:ext cx="8229600" cy="47244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Increased cytosolic </a:t>
            </a:r>
            <a:r>
              <a:rPr lang="en-US" altLang="en-US" dirty="0" err="1" smtClean="0">
                <a:latin typeface="+mj-lt"/>
              </a:rPr>
              <a:t>heme</a:t>
            </a:r>
            <a:r>
              <a:rPr lang="en-US" altLang="en-US" dirty="0" smtClean="0">
                <a:latin typeface="+mj-lt"/>
              </a:rPr>
              <a:t> levels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Oxidative stress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Binds to cytochrome c oxidase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Interruption of cellular respiration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Production of ROS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Induces stress response</a:t>
            </a:r>
          </a:p>
          <a:p>
            <a:pPr lvl="2" eaLnBrk="1" hangingPunct="1"/>
            <a:r>
              <a:rPr lang="en-US" altLang="en-US" dirty="0" smtClean="0">
                <a:latin typeface="+mj-lt"/>
              </a:rPr>
              <a:t>Activation of hypoxia-inducible factor 1</a:t>
            </a:r>
            <a:r>
              <a:rPr lang="el-GR" altLang="en-US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en-US" altLang="en-US" dirty="0" smtClean="0">
              <a:latin typeface="+mj-lt"/>
              <a:cs typeface="Times New Roman" panose="02020603050405020304" pitchFamily="18" charset="0"/>
            </a:endParaRPr>
          </a:p>
          <a:p>
            <a:pPr lvl="2" eaLnBrk="1" hangingPunct="1"/>
            <a:r>
              <a:rPr lang="en-US" altLang="en-US" dirty="0" smtClean="0">
                <a:latin typeface="+mj-lt"/>
                <a:cs typeface="Times New Roman" panose="02020603050405020304" pitchFamily="18" charset="0"/>
              </a:rPr>
              <a:t>Initially a protective response but then injurious</a:t>
            </a:r>
          </a:p>
          <a:p>
            <a:pPr eaLnBrk="1" hangingPunct="1"/>
            <a:endParaRPr lang="el-GR" altLang="en-US" dirty="0" smtClean="0">
              <a:latin typeface="Papyrus" panose="03070502060502030205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Documents and Settings\test\My Documents\My Pictures\get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405" y="1792287"/>
            <a:ext cx="4457700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24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Pathophysiology - Tissue hypoxia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+mj-lt"/>
              </a:rPr>
              <a:t>Binding to </a:t>
            </a:r>
            <a:r>
              <a:rPr lang="en-US" altLang="en-US" dirty="0" err="1">
                <a:latin typeface="+mj-lt"/>
              </a:rPr>
              <a:t>Hb</a:t>
            </a:r>
            <a:r>
              <a:rPr lang="en-US" altLang="en-US" dirty="0">
                <a:latin typeface="+mj-lt"/>
              </a:rPr>
              <a:t> to form </a:t>
            </a:r>
            <a:r>
              <a:rPr lang="en-US" altLang="en-US" dirty="0" err="1">
                <a:latin typeface="+mj-lt"/>
              </a:rPr>
              <a:t>COHb</a:t>
            </a:r>
            <a:endParaRPr lang="en-US" altLang="en-US" dirty="0">
              <a:latin typeface="+mj-lt"/>
            </a:endParaRPr>
          </a:p>
          <a:p>
            <a:r>
              <a:rPr lang="en-US" altLang="en-US" dirty="0" err="1">
                <a:latin typeface="+mj-lt"/>
              </a:rPr>
              <a:t>Hb</a:t>
            </a:r>
            <a:r>
              <a:rPr lang="en-US" altLang="en-US" dirty="0">
                <a:latin typeface="+mj-lt"/>
              </a:rPr>
              <a:t> affinity for CO 250 times affinity for O2</a:t>
            </a:r>
          </a:p>
          <a:p>
            <a:r>
              <a:rPr lang="en-US" altLang="en-US" dirty="0">
                <a:latin typeface="+mj-lt"/>
              </a:rPr>
              <a:t>Effect on </a:t>
            </a:r>
            <a:r>
              <a:rPr lang="en-US" altLang="en-US" dirty="0" err="1">
                <a:latin typeface="+mj-lt"/>
              </a:rPr>
              <a:t>oxyHb</a:t>
            </a:r>
            <a:r>
              <a:rPr lang="en-US" altLang="en-US" dirty="0">
                <a:latin typeface="+mj-lt"/>
              </a:rPr>
              <a:t> dissociation curve</a:t>
            </a:r>
          </a:p>
          <a:p>
            <a:pPr lvl="1"/>
            <a:r>
              <a:rPr lang="en-US" altLang="en-US" dirty="0">
                <a:latin typeface="+mj-lt"/>
              </a:rPr>
              <a:t>left shift, distortion of shape</a:t>
            </a:r>
          </a:p>
          <a:p>
            <a:r>
              <a:rPr lang="en-US" altLang="en-US" dirty="0">
                <a:latin typeface="+mj-lt"/>
              </a:rPr>
              <a:t>Impaired release of oxygen at tissue level</a:t>
            </a:r>
          </a:p>
          <a:p>
            <a:r>
              <a:rPr lang="en-US" altLang="en-US" dirty="0">
                <a:latin typeface="+mj-lt"/>
              </a:rPr>
              <a:t>Increased minute ventilation with subsequent increased CO uptake</a:t>
            </a:r>
          </a:p>
        </p:txBody>
      </p:sp>
    </p:spTree>
    <p:extLst>
      <p:ext uri="{BB962C8B-B14F-4D97-AF65-F5344CB8AC3E}">
        <p14:creationId xmlns:p14="http://schemas.microsoft.com/office/powerpoint/2010/main" val="289793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Pathophysiology - Cellular level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>
                <a:latin typeface="+mj-lt"/>
              </a:rPr>
              <a:t>15 % of CO bound to extravascular </a:t>
            </a:r>
            <a:r>
              <a:rPr lang="en-US" altLang="en-US" dirty="0" err="1">
                <a:latin typeface="+mj-lt"/>
              </a:rPr>
              <a:t>heme</a:t>
            </a:r>
            <a:r>
              <a:rPr lang="en-US" altLang="en-US" dirty="0">
                <a:latin typeface="+mj-lt"/>
              </a:rPr>
              <a:t>-containing proteins</a:t>
            </a:r>
          </a:p>
          <a:p>
            <a:r>
              <a:rPr lang="en-US" altLang="en-US" dirty="0">
                <a:latin typeface="+mj-lt"/>
              </a:rPr>
              <a:t>Cytochrome oxidase ( aa3 )</a:t>
            </a:r>
          </a:p>
          <a:p>
            <a:pPr lvl="1"/>
            <a:r>
              <a:rPr lang="en-US" altLang="en-US" dirty="0">
                <a:latin typeface="+mj-lt"/>
              </a:rPr>
              <a:t>alteration in ATP production</a:t>
            </a:r>
          </a:p>
          <a:p>
            <a:pPr lvl="1"/>
            <a:r>
              <a:rPr lang="en-US" altLang="en-US" dirty="0">
                <a:latin typeface="+mj-lt"/>
              </a:rPr>
              <a:t>intracellular acidosis</a:t>
            </a:r>
          </a:p>
          <a:p>
            <a:pPr lvl="1"/>
            <a:r>
              <a:rPr lang="en-US" altLang="en-US" dirty="0">
                <a:latin typeface="+mj-lt"/>
              </a:rPr>
              <a:t>persists after exposure</a:t>
            </a:r>
          </a:p>
          <a:p>
            <a:r>
              <a:rPr lang="en-US" altLang="en-US" dirty="0">
                <a:latin typeface="+mj-lt"/>
              </a:rPr>
              <a:t>Cardiac and skeletal myoglobin</a:t>
            </a:r>
          </a:p>
          <a:p>
            <a:pPr lvl="1"/>
            <a:r>
              <a:rPr lang="en-US" altLang="en-US" dirty="0" err="1">
                <a:latin typeface="+mj-lt"/>
              </a:rPr>
              <a:t>occuring</a:t>
            </a:r>
            <a:r>
              <a:rPr lang="en-US" altLang="en-US" dirty="0">
                <a:latin typeface="+mj-lt"/>
              </a:rPr>
              <a:t> at </a:t>
            </a:r>
            <a:r>
              <a:rPr lang="en-US" altLang="en-US" dirty="0" err="1">
                <a:latin typeface="+mj-lt"/>
              </a:rPr>
              <a:t>COHb</a:t>
            </a:r>
            <a:r>
              <a:rPr lang="en-US" altLang="en-US" dirty="0">
                <a:latin typeface="+mj-lt"/>
              </a:rPr>
              <a:t> 2 %</a:t>
            </a:r>
          </a:p>
          <a:p>
            <a:pPr lvl="1"/>
            <a:r>
              <a:rPr lang="en-US" altLang="en-US" dirty="0">
                <a:latin typeface="+mj-lt"/>
              </a:rPr>
              <a:t>alteration in tissue O2 uptake</a:t>
            </a:r>
          </a:p>
        </p:txBody>
      </p:sp>
    </p:spTree>
    <p:extLst>
      <p:ext uri="{BB962C8B-B14F-4D97-AF65-F5344CB8AC3E}">
        <p14:creationId xmlns:p14="http://schemas.microsoft.com/office/powerpoint/2010/main" val="423812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Pathophysiology - Cardiovascular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>
                <a:latin typeface="+mj-lt"/>
              </a:rPr>
              <a:t>Myocardial depression consequence of </a:t>
            </a:r>
          </a:p>
          <a:p>
            <a:pPr lvl="1"/>
            <a:r>
              <a:rPr lang="en-US" altLang="en-US" dirty="0">
                <a:latin typeface="+mj-lt"/>
              </a:rPr>
              <a:t>hypoxic stress</a:t>
            </a:r>
          </a:p>
          <a:p>
            <a:pPr lvl="1"/>
            <a:r>
              <a:rPr lang="en-US" altLang="en-US" dirty="0">
                <a:latin typeface="+mj-lt"/>
              </a:rPr>
              <a:t>cytochrome a3 dysfunction</a:t>
            </a:r>
          </a:p>
          <a:p>
            <a:pPr lvl="1"/>
            <a:r>
              <a:rPr lang="en-US" altLang="en-US" dirty="0">
                <a:latin typeface="+mj-lt"/>
              </a:rPr>
              <a:t>CO binding to cardiac myoglobin</a:t>
            </a:r>
          </a:p>
          <a:p>
            <a:r>
              <a:rPr lang="en-US" altLang="en-US" dirty="0">
                <a:latin typeface="+mj-lt"/>
              </a:rPr>
              <a:t>Arterial hypotension</a:t>
            </a:r>
          </a:p>
          <a:p>
            <a:pPr lvl="1"/>
            <a:r>
              <a:rPr lang="en-US" altLang="en-US" dirty="0">
                <a:latin typeface="+mj-lt"/>
              </a:rPr>
              <a:t>myocardial depression</a:t>
            </a:r>
          </a:p>
          <a:p>
            <a:pPr lvl="1"/>
            <a:r>
              <a:rPr lang="en-US" altLang="en-US" dirty="0">
                <a:latin typeface="+mj-lt"/>
              </a:rPr>
              <a:t>NO-related peripheral vasodilatation</a:t>
            </a:r>
          </a:p>
          <a:p>
            <a:r>
              <a:rPr lang="en-US" altLang="en-US" dirty="0">
                <a:latin typeface="+mj-lt"/>
              </a:rPr>
              <a:t>LOC with reduction of cerebral perfusion</a:t>
            </a:r>
          </a:p>
          <a:p>
            <a:r>
              <a:rPr lang="en-US" altLang="en-US" dirty="0">
                <a:latin typeface="+mj-lt"/>
              </a:rPr>
              <a:t>Ischemic reperfusion injury</a:t>
            </a:r>
          </a:p>
        </p:txBody>
      </p:sp>
    </p:spTree>
    <p:extLst>
      <p:ext uri="{BB962C8B-B14F-4D97-AF65-F5344CB8AC3E}">
        <p14:creationId xmlns:p14="http://schemas.microsoft.com/office/powerpoint/2010/main" val="107630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Smoke inhalation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Death due to hypoxia from carbon monoxide toxicity </a:t>
            </a:r>
          </a:p>
          <a:p>
            <a:r>
              <a:rPr lang="en-US" dirty="0" smtClean="0"/>
              <a:t>Other complications seen</a:t>
            </a:r>
          </a:p>
          <a:p>
            <a:pPr lvl="1"/>
            <a:r>
              <a:rPr lang="en-US" dirty="0" smtClean="0"/>
              <a:t>Direct thermal or irritant gas injury- URT, LRT</a:t>
            </a:r>
          </a:p>
          <a:p>
            <a:pPr lvl="1"/>
            <a:r>
              <a:rPr lang="en-US" dirty="0" smtClean="0"/>
              <a:t>Skin </a:t>
            </a:r>
            <a:r>
              <a:rPr lang="en-US" dirty="0" smtClean="0"/>
              <a:t>burn injury </a:t>
            </a:r>
          </a:p>
          <a:p>
            <a:pPr lvl="1"/>
            <a:r>
              <a:rPr lang="en-US" dirty="0" smtClean="0"/>
              <a:t>ARDS</a:t>
            </a:r>
          </a:p>
          <a:p>
            <a:pPr lvl="1"/>
            <a:r>
              <a:rPr lang="en-US" dirty="0" smtClean="0"/>
              <a:t>Bacterial pneumonia </a:t>
            </a:r>
          </a:p>
          <a:p>
            <a:pPr lvl="1"/>
            <a:r>
              <a:rPr lang="en-US" dirty="0" smtClean="0"/>
              <a:t>Neurologic signs </a:t>
            </a:r>
          </a:p>
        </p:txBody>
      </p:sp>
    </p:spTree>
    <p:extLst>
      <p:ext uri="{BB962C8B-B14F-4D97-AF65-F5344CB8AC3E}">
        <p14:creationId xmlns:p14="http://schemas.microsoft.com/office/powerpoint/2010/main" val="319466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Pathophysiology - Neurovascular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latin typeface="+mj-lt"/>
              </a:rPr>
              <a:t>CO in circulation associated with massive increase in NO in perivascular tissues</a:t>
            </a:r>
          </a:p>
          <a:p>
            <a:r>
              <a:rPr lang="en-US" altLang="en-US" dirty="0">
                <a:latin typeface="+mj-lt"/>
              </a:rPr>
              <a:t>NO released from vascular endothelial cells and platelets</a:t>
            </a:r>
          </a:p>
          <a:p>
            <a:r>
              <a:rPr lang="en-US" altLang="en-US" dirty="0">
                <a:latin typeface="+mj-lt"/>
              </a:rPr>
              <a:t>Production of oxygen radicals from impaired mitochondrial function</a:t>
            </a:r>
          </a:p>
          <a:p>
            <a:r>
              <a:rPr lang="en-US" altLang="en-US" dirty="0">
                <a:latin typeface="+mj-lt"/>
              </a:rPr>
              <a:t>Reaction NO with oxygen radicals to form </a:t>
            </a:r>
            <a:r>
              <a:rPr lang="en-US" altLang="en-US" dirty="0" err="1">
                <a:latin typeface="+mj-lt"/>
              </a:rPr>
              <a:t>peroxynitrite</a:t>
            </a:r>
            <a:r>
              <a:rPr lang="en-US" altLang="en-US" dirty="0">
                <a:latin typeface="+mj-lt"/>
              </a:rPr>
              <a:t> ( ONOO- 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338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Pathophysiology - Neurovascular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>
                <a:latin typeface="+mj-lt"/>
              </a:rPr>
              <a:t>Peroxynitrite</a:t>
            </a:r>
            <a:r>
              <a:rPr lang="en-US" altLang="en-US" dirty="0">
                <a:latin typeface="+mj-lt"/>
              </a:rPr>
              <a:t> binds to perivascular tissue proteins causing injury</a:t>
            </a:r>
          </a:p>
          <a:p>
            <a:r>
              <a:rPr lang="en-US" altLang="en-US" dirty="0">
                <a:latin typeface="+mj-lt"/>
              </a:rPr>
              <a:t>Increased capillary permeability in CNS and pulmonary vascular beds</a:t>
            </a:r>
          </a:p>
          <a:p>
            <a:r>
              <a:rPr lang="en-US" altLang="en-US" dirty="0">
                <a:latin typeface="+mj-lt"/>
              </a:rPr>
              <a:t>Endothelial injury causing expression of adherence molecules - beta 2 </a:t>
            </a:r>
            <a:r>
              <a:rPr lang="en-US" altLang="en-US" dirty="0" err="1">
                <a:latin typeface="+mj-lt"/>
              </a:rPr>
              <a:t>integrins</a:t>
            </a:r>
            <a:endParaRPr lang="en-US" altLang="en-US" dirty="0">
              <a:latin typeface="+mj-lt"/>
            </a:endParaRPr>
          </a:p>
          <a:p>
            <a:r>
              <a:rPr lang="en-US" altLang="en-US" dirty="0">
                <a:latin typeface="+mj-lt"/>
              </a:rPr>
              <a:t>Leucocytes bind to injured endothelium reducing cerebral perfusion</a:t>
            </a:r>
          </a:p>
          <a:p>
            <a:r>
              <a:rPr lang="en-US" altLang="en-US" dirty="0">
                <a:latin typeface="+mj-lt"/>
              </a:rPr>
              <a:t>Initiation of CNS lipid peroxidation</a:t>
            </a:r>
          </a:p>
        </p:txBody>
      </p:sp>
    </p:spTree>
    <p:extLst>
      <p:ext uri="{BB962C8B-B14F-4D97-AF65-F5344CB8AC3E}">
        <p14:creationId xmlns:p14="http://schemas.microsoft.com/office/powerpoint/2010/main" val="11022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Severity of CO intoxication</a:t>
            </a:r>
          </a:p>
        </p:txBody>
      </p:sp>
      <p:sp>
        <p:nvSpPr>
          <p:cNvPr id="1105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>
                <a:latin typeface="+mj-lt"/>
              </a:rPr>
              <a:t>Inhaled CO concentration</a:t>
            </a:r>
          </a:p>
          <a:p>
            <a:r>
              <a:rPr lang="en-US" altLang="en-US" dirty="0">
                <a:latin typeface="+mj-lt"/>
              </a:rPr>
              <a:t>Duration of exposure</a:t>
            </a:r>
          </a:p>
          <a:p>
            <a:r>
              <a:rPr lang="en-US" altLang="en-US" dirty="0">
                <a:latin typeface="+mj-lt"/>
              </a:rPr>
              <a:t>Individual susceptibility</a:t>
            </a:r>
          </a:p>
          <a:p>
            <a:pPr lvl="1"/>
            <a:r>
              <a:rPr lang="en-US" altLang="en-US" dirty="0">
                <a:latin typeface="+mj-lt"/>
              </a:rPr>
              <a:t>minute ventilation</a:t>
            </a:r>
          </a:p>
          <a:p>
            <a:pPr lvl="1"/>
            <a:r>
              <a:rPr lang="en-US" altLang="en-US" dirty="0">
                <a:latin typeface="+mj-lt"/>
              </a:rPr>
              <a:t>pregnancy</a:t>
            </a:r>
          </a:p>
          <a:p>
            <a:r>
              <a:rPr lang="en-US" altLang="en-US" dirty="0">
                <a:latin typeface="+mj-lt"/>
              </a:rPr>
              <a:t>Presence of systemic illnesses</a:t>
            </a:r>
          </a:p>
          <a:p>
            <a:pPr lvl="1"/>
            <a:r>
              <a:rPr lang="en-US" altLang="en-US" dirty="0">
                <a:latin typeface="+mj-lt"/>
              </a:rPr>
              <a:t>cardiac and pulmonary diseases</a:t>
            </a:r>
          </a:p>
          <a:p>
            <a:r>
              <a:rPr lang="en-US" altLang="en-US" dirty="0">
                <a:latin typeface="+mj-lt"/>
              </a:rPr>
              <a:t>Initial </a:t>
            </a:r>
            <a:r>
              <a:rPr lang="en-US" altLang="en-US" dirty="0" err="1">
                <a:latin typeface="+mj-lt"/>
              </a:rPr>
              <a:t>COHb</a:t>
            </a:r>
            <a:r>
              <a:rPr lang="en-US" altLang="en-US" dirty="0">
                <a:latin typeface="+mj-lt"/>
              </a:rPr>
              <a:t> not predictive</a:t>
            </a:r>
          </a:p>
        </p:txBody>
      </p:sp>
    </p:spTree>
    <p:extLst>
      <p:ext uri="{BB962C8B-B14F-4D97-AF65-F5344CB8AC3E}">
        <p14:creationId xmlns:p14="http://schemas.microsoft.com/office/powerpoint/2010/main" val="192561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COHb</a:t>
            </a:r>
            <a:r>
              <a:rPr lang="en-US" altLang="en-US" dirty="0"/>
              <a:t> elimination </a:t>
            </a:r>
            <a:r>
              <a:rPr lang="en-US" altLang="en-US" dirty="0" smtClean="0"/>
              <a:t>half-life - human</a:t>
            </a:r>
            <a:endParaRPr lang="en-US" altLang="en-US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>
                <a:latin typeface="+mj-lt"/>
              </a:rPr>
              <a:t>O2 20.9 % 1 </a:t>
            </a:r>
            <a:r>
              <a:rPr lang="en-US" altLang="en-US" dirty="0" err="1">
                <a:latin typeface="+mj-lt"/>
              </a:rPr>
              <a:t>atm</a:t>
            </a:r>
            <a:endParaRPr lang="en-US" altLang="en-US" dirty="0">
              <a:latin typeface="+mj-lt"/>
            </a:endParaRPr>
          </a:p>
          <a:p>
            <a:pPr lvl="1"/>
            <a:r>
              <a:rPr lang="en-US" altLang="en-US" dirty="0">
                <a:latin typeface="+mj-lt"/>
              </a:rPr>
              <a:t>320 min ( 128-409 </a:t>
            </a:r>
            <a:r>
              <a:rPr lang="en-US" altLang="en-US" dirty="0" smtClean="0">
                <a:latin typeface="+mj-lt"/>
              </a:rPr>
              <a:t>)</a:t>
            </a:r>
          </a:p>
          <a:p>
            <a:r>
              <a:rPr lang="en-US" altLang="en-US" dirty="0" smtClean="0">
                <a:latin typeface="+mj-lt"/>
              </a:rPr>
              <a:t>O2 100 % 1 </a:t>
            </a:r>
            <a:r>
              <a:rPr lang="en-US" altLang="en-US" dirty="0" err="1" smtClean="0">
                <a:latin typeface="+mj-lt"/>
              </a:rPr>
              <a:t>atm</a:t>
            </a:r>
            <a:endParaRPr lang="en-US" altLang="en-US" dirty="0" smtClean="0">
              <a:latin typeface="+mj-lt"/>
            </a:endParaRPr>
          </a:p>
          <a:p>
            <a:pPr lvl="1"/>
            <a:r>
              <a:rPr lang="en-US" altLang="en-US" dirty="0" smtClean="0">
                <a:latin typeface="+mj-lt"/>
              </a:rPr>
              <a:t>131 </a:t>
            </a:r>
            <a:r>
              <a:rPr lang="en-US" altLang="en-US" dirty="0">
                <a:latin typeface="+mj-lt"/>
              </a:rPr>
              <a:t>min ( 27-462 ) </a:t>
            </a:r>
            <a:endParaRPr lang="en-US" altLang="en-US" dirty="0" smtClean="0">
              <a:latin typeface="+mj-lt"/>
            </a:endParaRPr>
          </a:p>
          <a:p>
            <a:pPr lvl="1"/>
            <a:r>
              <a:rPr lang="en-US" altLang="en-US" dirty="0" smtClean="0">
                <a:latin typeface="+mj-lt"/>
              </a:rPr>
              <a:t>72 min ( 26-146 ) </a:t>
            </a:r>
          </a:p>
          <a:p>
            <a:r>
              <a:rPr lang="en-US" altLang="en-US" dirty="0" smtClean="0">
                <a:latin typeface="+mj-lt"/>
              </a:rPr>
              <a:t>O2 </a:t>
            </a:r>
            <a:r>
              <a:rPr lang="en-US" altLang="en-US" dirty="0">
                <a:latin typeface="+mj-lt"/>
              </a:rPr>
              <a:t>100 % HBO</a:t>
            </a:r>
          </a:p>
          <a:p>
            <a:pPr lvl="1"/>
            <a:r>
              <a:rPr lang="en-US" altLang="en-US" dirty="0">
                <a:latin typeface="+mj-lt"/>
              </a:rPr>
              <a:t>3 </a:t>
            </a:r>
            <a:r>
              <a:rPr lang="en-US" altLang="en-US" dirty="0" err="1">
                <a:latin typeface="+mj-lt"/>
              </a:rPr>
              <a:t>atm</a:t>
            </a:r>
            <a:r>
              <a:rPr lang="en-US" altLang="en-US" dirty="0">
                <a:latin typeface="+mj-lt"/>
              </a:rPr>
              <a:t> : 23 min </a:t>
            </a:r>
          </a:p>
          <a:p>
            <a:pPr lvl="1"/>
            <a:r>
              <a:rPr lang="en-US" altLang="en-US" dirty="0">
                <a:latin typeface="+mj-lt"/>
              </a:rPr>
              <a:t>1.58 </a:t>
            </a:r>
            <a:r>
              <a:rPr lang="en-US" altLang="en-US" dirty="0" err="1">
                <a:latin typeface="+mj-lt"/>
              </a:rPr>
              <a:t>atm</a:t>
            </a:r>
            <a:r>
              <a:rPr lang="en-US" altLang="en-US" dirty="0">
                <a:latin typeface="+mj-lt"/>
              </a:rPr>
              <a:t> : 27 min </a:t>
            </a:r>
          </a:p>
          <a:p>
            <a:pPr lvl="1"/>
            <a:r>
              <a:rPr lang="en-US" altLang="en-US" dirty="0">
                <a:latin typeface="+mj-lt"/>
              </a:rPr>
              <a:t>2.5 </a:t>
            </a:r>
            <a:r>
              <a:rPr lang="en-US" altLang="en-US" dirty="0" err="1">
                <a:latin typeface="+mj-lt"/>
              </a:rPr>
              <a:t>atm</a:t>
            </a:r>
            <a:r>
              <a:rPr lang="en-US" altLang="en-US" dirty="0">
                <a:latin typeface="+mj-lt"/>
              </a:rPr>
              <a:t> : 22 min </a:t>
            </a:r>
          </a:p>
        </p:txBody>
      </p:sp>
    </p:spTree>
    <p:extLst>
      <p:ext uri="{BB962C8B-B14F-4D97-AF65-F5344CB8AC3E}">
        <p14:creationId xmlns:p14="http://schemas.microsoft.com/office/powerpoint/2010/main" val="10414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Clinical manifestations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>
                <a:latin typeface="+mj-lt"/>
              </a:rPr>
              <a:t>General</a:t>
            </a:r>
          </a:p>
          <a:p>
            <a:pPr lvl="1"/>
            <a:r>
              <a:rPr lang="en-US" altLang="en-US" dirty="0">
                <a:latin typeface="+mj-lt"/>
              </a:rPr>
              <a:t>headache, nausea, vomiting, weakness</a:t>
            </a:r>
          </a:p>
          <a:p>
            <a:r>
              <a:rPr lang="en-US" altLang="en-US" dirty="0">
                <a:latin typeface="+mj-lt"/>
              </a:rPr>
              <a:t>Cardiovascular</a:t>
            </a:r>
          </a:p>
          <a:p>
            <a:pPr lvl="1"/>
            <a:r>
              <a:rPr lang="en-US" altLang="en-US" dirty="0">
                <a:latin typeface="+mj-lt"/>
              </a:rPr>
              <a:t>chest pain, tachypnea, tachycardia, hypotension</a:t>
            </a:r>
          </a:p>
          <a:p>
            <a:pPr lvl="1"/>
            <a:r>
              <a:rPr lang="en-US" altLang="en-US" dirty="0">
                <a:latin typeface="+mj-lt"/>
              </a:rPr>
              <a:t>pulmonary edema, </a:t>
            </a:r>
            <a:r>
              <a:rPr lang="en-US" altLang="en-US" dirty="0" err="1">
                <a:latin typeface="+mj-lt"/>
              </a:rPr>
              <a:t>arrythmias</a:t>
            </a:r>
            <a:r>
              <a:rPr lang="en-US" altLang="en-US" dirty="0">
                <a:latin typeface="+mj-lt"/>
              </a:rPr>
              <a:t>, cardiac arrest</a:t>
            </a:r>
          </a:p>
          <a:p>
            <a:r>
              <a:rPr lang="en-US" altLang="en-US" dirty="0">
                <a:latin typeface="+mj-lt"/>
              </a:rPr>
              <a:t>Neurologic</a:t>
            </a:r>
          </a:p>
          <a:p>
            <a:pPr lvl="1"/>
            <a:r>
              <a:rPr lang="en-US" altLang="en-US" dirty="0">
                <a:latin typeface="+mj-lt"/>
              </a:rPr>
              <a:t>dizziness, ataxia, seizures, coma</a:t>
            </a:r>
          </a:p>
          <a:p>
            <a:r>
              <a:rPr lang="en-US" altLang="en-US" dirty="0">
                <a:latin typeface="+mj-lt"/>
              </a:rPr>
              <a:t>Others</a:t>
            </a:r>
          </a:p>
          <a:p>
            <a:pPr lvl="1"/>
            <a:r>
              <a:rPr lang="en-US" altLang="en-US" dirty="0">
                <a:latin typeface="+mj-lt"/>
              </a:rPr>
              <a:t>retinal hemorrhages, metabolic acidosis</a:t>
            </a:r>
          </a:p>
        </p:txBody>
      </p:sp>
    </p:spTree>
    <p:extLst>
      <p:ext uri="{BB962C8B-B14F-4D97-AF65-F5344CB8AC3E}">
        <p14:creationId xmlns:p14="http://schemas.microsoft.com/office/powerpoint/2010/main" val="141789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gassaferegister.co.uk/images/student%20page%20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7" y="609600"/>
            <a:ext cx="10760202" cy="53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5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Acute poisoning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41611" y="1909482"/>
            <a:ext cx="8229600" cy="4518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Headache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Dizziness, disorientation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Weakness, myalgia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Nausea/vomiting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Trouble thinking, confusion, memory loss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Shortness of breath, chest pain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Visual problems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Loss of consciousness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Seizures, coma, death</a:t>
            </a:r>
          </a:p>
        </p:txBody>
      </p:sp>
    </p:spTree>
    <p:extLst>
      <p:ext uri="{BB962C8B-B14F-4D97-AF65-F5344CB8AC3E}">
        <p14:creationId xmlns:p14="http://schemas.microsoft.com/office/powerpoint/2010/main" val="8730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Chronic exposure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en-US" altLang="en-US" sz="2800" dirty="0">
                <a:latin typeface="+mj-lt"/>
              </a:rPr>
              <a:t>“Protean symptoms”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Headache, nausea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Chronic fatigue, difficulty working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Affective conditions, emotions distress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Sleep disturbances, memory deficits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Vertigo, neuropathy, </a:t>
            </a:r>
            <a:r>
              <a:rPr lang="en-US" altLang="en-US" sz="2800" dirty="0" err="1">
                <a:latin typeface="+mj-lt"/>
              </a:rPr>
              <a:t>paresthesias</a:t>
            </a:r>
            <a:endParaRPr lang="en-US" altLang="en-US" sz="2800" dirty="0">
              <a:latin typeface="+mj-lt"/>
            </a:endParaRPr>
          </a:p>
          <a:p>
            <a:pPr eaLnBrk="1" hangingPunct="1"/>
            <a:r>
              <a:rPr lang="en-US" altLang="en-US" sz="2800" dirty="0">
                <a:latin typeface="+mj-lt"/>
              </a:rPr>
              <a:t>Aggravation of existing cardiopulmonary diseases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Polycythemia, recurrent infections</a:t>
            </a:r>
          </a:p>
        </p:txBody>
      </p:sp>
    </p:spTree>
    <p:extLst>
      <p:ext uri="{BB962C8B-B14F-4D97-AF65-F5344CB8AC3E}">
        <p14:creationId xmlns:p14="http://schemas.microsoft.com/office/powerpoint/2010/main" val="20849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Sequelae</a:t>
            </a:r>
            <a:endParaRPr lang="en-US" altLang="en-US" dirty="0" smtClean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Common occurrence days to months after intoxication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Thought to occur from the inflammation that is induced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Cardiac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Up to 1/3 of people develop chest pain 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Increased risk of CV disease and death</a:t>
            </a:r>
          </a:p>
        </p:txBody>
      </p:sp>
    </p:spTree>
    <p:extLst>
      <p:ext uri="{BB962C8B-B14F-4D97-AF65-F5344CB8AC3E}">
        <p14:creationId xmlns:p14="http://schemas.microsoft.com/office/powerpoint/2010/main" val="134286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Sequelae</a:t>
            </a:r>
            <a:endParaRPr lang="en-US" altLang="en-US" dirty="0" smtClean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Neurological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Up to 45% of victims have cognitive and/or affective </a:t>
            </a:r>
            <a:r>
              <a:rPr lang="en-US" altLang="en-US" dirty="0" err="1" smtClean="0">
                <a:latin typeface="+mj-lt"/>
              </a:rPr>
              <a:t>sequelae</a:t>
            </a:r>
            <a:endParaRPr lang="en-US" altLang="en-US" dirty="0" smtClean="0">
              <a:latin typeface="+mj-lt"/>
            </a:endParaRPr>
          </a:p>
          <a:p>
            <a:pPr lvl="1" eaLnBrk="1" hangingPunct="1"/>
            <a:r>
              <a:rPr lang="en-US" altLang="en-US" dirty="0" smtClean="0">
                <a:latin typeface="+mj-lt"/>
              </a:rPr>
              <a:t>Mental deterioration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Urinary or fecal </a:t>
            </a:r>
            <a:r>
              <a:rPr lang="en-US" altLang="en-US" dirty="0" err="1" smtClean="0">
                <a:latin typeface="+mj-lt"/>
              </a:rPr>
              <a:t>incontinance</a:t>
            </a:r>
            <a:endParaRPr lang="en-US" altLang="en-US" dirty="0" smtClean="0">
              <a:latin typeface="+mj-lt"/>
            </a:endParaRPr>
          </a:p>
          <a:p>
            <a:pPr lvl="1" eaLnBrk="1" hangingPunct="1"/>
            <a:r>
              <a:rPr lang="en-US" altLang="en-US" dirty="0" smtClean="0">
                <a:latin typeface="+mj-lt"/>
              </a:rPr>
              <a:t>Gait disturbances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Epilepsy, “Parkinson like syndrome,” </a:t>
            </a:r>
            <a:r>
              <a:rPr lang="en-US" altLang="en-US" dirty="0" err="1" smtClean="0">
                <a:latin typeface="+mj-lt"/>
              </a:rPr>
              <a:t>mutism</a:t>
            </a:r>
            <a:r>
              <a:rPr lang="en-US" altLang="en-US" dirty="0" smtClean="0">
                <a:latin typeface="+mj-lt"/>
              </a:rPr>
              <a:t>, hearing or visual disturbances</a:t>
            </a:r>
          </a:p>
        </p:txBody>
      </p:sp>
    </p:spTree>
    <p:extLst>
      <p:ext uri="{BB962C8B-B14F-4D97-AF65-F5344CB8AC3E}">
        <p14:creationId xmlns:p14="http://schemas.microsoft.com/office/powerpoint/2010/main" val="281363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35% of hospitalized burn patients have smoke inhalation injury</a:t>
            </a:r>
          </a:p>
          <a:p>
            <a:r>
              <a:rPr lang="en-US" dirty="0"/>
              <a:t>  Can triple the length of stay</a:t>
            </a:r>
          </a:p>
          <a:p>
            <a:r>
              <a:rPr lang="en-US" dirty="0"/>
              <a:t>  Compared to burns alone, there is a 60% increase in mortality if inhalation injury </a:t>
            </a:r>
            <a:r>
              <a:rPr lang="en-US" dirty="0" smtClean="0"/>
              <a:t>is </a:t>
            </a:r>
            <a:r>
              <a:rPr lang="en-US" dirty="0"/>
              <a:t>present</a:t>
            </a:r>
          </a:p>
          <a:p>
            <a:r>
              <a:rPr lang="en-US" dirty="0"/>
              <a:t>  When </a:t>
            </a:r>
            <a:r>
              <a:rPr lang="en-US" dirty="0" smtClean="0"/>
              <a:t>ARDS </a:t>
            </a:r>
            <a:r>
              <a:rPr lang="en-US" dirty="0"/>
              <a:t>develops from burn inhalation injury, mortality rate up to 66%.</a:t>
            </a:r>
          </a:p>
          <a:p>
            <a:r>
              <a:rPr lang="en-US" dirty="0"/>
              <a:t> 60% TBSA burns with inhalation injury &amp; ARDS, almost 100% fatal.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2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Diagnosis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latin typeface="+mj-lt"/>
              </a:rPr>
              <a:t>Index of </a:t>
            </a:r>
            <a:r>
              <a:rPr lang="en-US" altLang="en-US" dirty="0" err="1" smtClean="0">
                <a:latin typeface="+mj-lt"/>
              </a:rPr>
              <a:t>suspiction</a:t>
            </a:r>
            <a:endParaRPr lang="en-US" altLang="en-US" dirty="0" smtClean="0">
              <a:latin typeface="+mj-lt"/>
            </a:endParaRPr>
          </a:p>
          <a:p>
            <a:pPr eaLnBrk="1" hangingPunct="1"/>
            <a:r>
              <a:rPr lang="en-US" altLang="en-US" dirty="0" smtClean="0">
                <a:latin typeface="+mj-lt"/>
              </a:rPr>
              <a:t>Blood testing – </a:t>
            </a:r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 levels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Often underestimate true toxicity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&gt;3% for non smokers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&gt;10% for smokers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CO-oximeters 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May be used “in the field”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Can continuously monitor levels</a:t>
            </a:r>
          </a:p>
        </p:txBody>
      </p:sp>
    </p:spTree>
    <p:extLst>
      <p:ext uri="{BB962C8B-B14F-4D97-AF65-F5344CB8AC3E}">
        <p14:creationId xmlns:p14="http://schemas.microsoft.com/office/powerpoint/2010/main" val="1710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Treatment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latin typeface="+mj-lt"/>
              </a:rPr>
              <a:t>T</a:t>
            </a:r>
            <a:r>
              <a:rPr lang="en-US" altLang="en-US" baseline="-25000" dirty="0" smtClean="0">
                <a:latin typeface="+mj-lt"/>
              </a:rPr>
              <a:t>1/2</a:t>
            </a:r>
            <a:r>
              <a:rPr lang="en-US" altLang="en-US" dirty="0" smtClean="0">
                <a:latin typeface="+mj-lt"/>
              </a:rPr>
              <a:t> of </a:t>
            </a:r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: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 Room air ~4-5 hours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100% oxygen  - 40 min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Hyperbaric oxygen @ 2.5 </a:t>
            </a:r>
            <a:r>
              <a:rPr lang="en-US" altLang="en-US" dirty="0" err="1" smtClean="0">
                <a:latin typeface="+mj-lt"/>
              </a:rPr>
              <a:t>atm</a:t>
            </a:r>
            <a:r>
              <a:rPr lang="en-US" altLang="en-US" dirty="0" smtClean="0">
                <a:latin typeface="+mj-lt"/>
              </a:rPr>
              <a:t> ~20 min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Monitor ECG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Oxygen until </a:t>
            </a:r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 &lt;5%</a:t>
            </a:r>
          </a:p>
          <a:p>
            <a:pPr eaLnBrk="1" hangingPunct="1"/>
            <a:r>
              <a:rPr lang="en-US" altLang="en-US" dirty="0" smtClean="0">
                <a:latin typeface="+mj-lt"/>
              </a:rPr>
              <a:t>Patients initial signs, [</a:t>
            </a:r>
            <a:r>
              <a:rPr lang="en-US" altLang="en-US" dirty="0" err="1" smtClean="0">
                <a:latin typeface="+mj-lt"/>
              </a:rPr>
              <a:t>COHb</a:t>
            </a:r>
            <a:r>
              <a:rPr lang="en-US" altLang="en-US" dirty="0" smtClean="0">
                <a:latin typeface="+mj-lt"/>
              </a:rPr>
              <a:t>], response to therapy does not predict long term prognosis</a:t>
            </a:r>
          </a:p>
        </p:txBody>
      </p:sp>
    </p:spTree>
    <p:extLst>
      <p:ext uri="{BB962C8B-B14F-4D97-AF65-F5344CB8AC3E}">
        <p14:creationId xmlns:p14="http://schemas.microsoft.com/office/powerpoint/2010/main" val="179114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HBOT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100% oxygen at &gt;1.4 </a:t>
            </a:r>
            <a:r>
              <a:rPr lang="en-US" altLang="en-US" dirty="0" err="1" smtClean="0">
                <a:latin typeface="+mj-lt"/>
              </a:rPr>
              <a:t>atm</a:t>
            </a:r>
            <a:r>
              <a:rPr lang="en-US" altLang="en-US" dirty="0" smtClean="0">
                <a:latin typeface="+mj-lt"/>
              </a:rPr>
              <a:t> of pressure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Arterial pO2 often exceeds 2000 mm Hg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Tissue oxygen levels of 200-400 mm Hg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Shortened half-life of </a:t>
            </a:r>
            <a:r>
              <a:rPr lang="en-US" altLang="en-US" dirty="0" err="1" smtClean="0">
                <a:latin typeface="+mj-lt"/>
              </a:rPr>
              <a:t>COHb</a:t>
            </a:r>
            <a:endParaRPr lang="en-US" altLang="en-US" dirty="0" smtClean="0">
              <a:latin typeface="+mj-lt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Enough oxygen is dissolved to support tissues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Increases ATP production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Reduces oxidative stress and inflammation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One RCT showed a 46% decrease in cognitive </a:t>
            </a:r>
            <a:r>
              <a:rPr lang="en-US" altLang="en-US" dirty="0" err="1" smtClean="0">
                <a:latin typeface="+mj-lt"/>
              </a:rPr>
              <a:t>sequela</a:t>
            </a:r>
            <a:endParaRPr lang="en-US" altLang="en-US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284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HBOT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en-US" sz="2800" dirty="0">
                <a:latin typeface="+mj-lt"/>
              </a:rPr>
              <a:t>Many recommend for “severe” toxicity</a:t>
            </a:r>
          </a:p>
          <a:p>
            <a:pPr lvl="1" eaLnBrk="1" hangingPunct="1"/>
            <a:r>
              <a:rPr lang="en-US" altLang="en-US" sz="2400" dirty="0">
                <a:latin typeface="+mj-lt"/>
              </a:rPr>
              <a:t>No consensus on technique</a:t>
            </a:r>
          </a:p>
          <a:p>
            <a:pPr lvl="1" eaLnBrk="1" hangingPunct="1"/>
            <a:r>
              <a:rPr lang="en-US" altLang="en-US" sz="2400" dirty="0">
                <a:latin typeface="+mj-lt"/>
              </a:rPr>
              <a:t>1-3 treatment within 24 hours (30-120 min each), no oxygen supplementation after 1</a:t>
            </a:r>
            <a:r>
              <a:rPr lang="en-US" altLang="en-US" sz="2400" baseline="30000" dirty="0">
                <a:latin typeface="+mj-lt"/>
              </a:rPr>
              <a:t>st</a:t>
            </a:r>
            <a:r>
              <a:rPr lang="en-US" altLang="en-US" sz="2400" dirty="0">
                <a:latin typeface="+mj-lt"/>
              </a:rPr>
              <a:t> treatment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May be helpful for pregnant women</a:t>
            </a:r>
          </a:p>
          <a:p>
            <a:pPr lvl="1" eaLnBrk="1" hangingPunct="1"/>
            <a:r>
              <a:rPr lang="en-US" altLang="en-US" sz="2400" dirty="0">
                <a:latin typeface="+mj-lt"/>
              </a:rPr>
              <a:t>Takes longer for fetal blood to eliminate </a:t>
            </a:r>
            <a:r>
              <a:rPr lang="en-US" altLang="en-US" sz="2400" dirty="0" err="1">
                <a:latin typeface="+mj-lt"/>
              </a:rPr>
              <a:t>COHb</a:t>
            </a:r>
            <a:endParaRPr lang="en-US" altLang="en-US" sz="2400" dirty="0">
              <a:latin typeface="+mj-lt"/>
            </a:endParaRPr>
          </a:p>
          <a:p>
            <a:pPr lvl="1" eaLnBrk="1" hangingPunct="1"/>
            <a:r>
              <a:rPr lang="en-US" altLang="en-US" sz="2400" dirty="0">
                <a:latin typeface="+mj-lt"/>
              </a:rPr>
              <a:t>Fetal mortality exceeds 50% in severe toxicity</a:t>
            </a:r>
          </a:p>
          <a:p>
            <a:pPr eaLnBrk="1" hangingPunct="1"/>
            <a:r>
              <a:rPr lang="en-US" altLang="en-US" sz="2800" dirty="0">
                <a:latin typeface="+mj-lt"/>
              </a:rPr>
              <a:t>Low pressure, chronic HBOT may help patients with long-term effects</a:t>
            </a:r>
          </a:p>
        </p:txBody>
      </p:sp>
    </p:spTree>
    <p:extLst>
      <p:ext uri="{BB962C8B-B14F-4D97-AF65-F5344CB8AC3E}">
        <p14:creationId xmlns:p14="http://schemas.microsoft.com/office/powerpoint/2010/main" val="96372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981200" y="6262688"/>
            <a:ext cx="838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>
                <a:latin typeface="+mj-lt"/>
              </a:rPr>
              <a:t>Weaver LK. Hyperbaric oxygen in the critically ill. </a:t>
            </a:r>
            <a:r>
              <a:rPr lang="en-US" altLang="en-US" dirty="0" err="1">
                <a:latin typeface="+mj-lt"/>
              </a:rPr>
              <a:t>Crit</a:t>
            </a:r>
            <a:r>
              <a:rPr lang="en-US" altLang="en-US" dirty="0">
                <a:latin typeface="+mj-lt"/>
              </a:rPr>
              <a:t> Care Med 2011; 39: 1784.</a:t>
            </a:r>
          </a:p>
        </p:txBody>
      </p:sp>
      <p:pic>
        <p:nvPicPr>
          <p:cNvPr id="61446" name="Picture 6" descr="hb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09601"/>
            <a:ext cx="9144000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7" descr="HBOT multipla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1"/>
            <a:ext cx="4714875" cy="613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47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6275388"/>
            <a:ext cx="2630488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981075"/>
            <a:ext cx="661035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790825" y="5975350"/>
            <a:ext cx="6611938" cy="16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43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867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4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589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hangingPunct="0">
              <a:lnSpc>
                <a:spcPct val="97000"/>
              </a:lnSpc>
              <a:buClr>
                <a:srgbClr val="FFFFFF"/>
              </a:buClr>
              <a:buSzPct val="45000"/>
              <a:buFont typeface="StarSymbol" charset="0"/>
              <a:buNone/>
            </a:pPr>
            <a:r>
              <a:rPr lang="en-GB" altLang="en-US" sz="1100" b="1">
                <a:solidFill>
                  <a:srgbClr val="FFFFFF"/>
                </a:solidFill>
                <a:latin typeface="Arial" panose="020B0604020202020204" pitchFamily="34" charset="0"/>
              </a:rPr>
              <a:t>Tibbles P and Edelsberg J. N Engl J Med 1996;334:1642-1648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687514" y="376997"/>
            <a:ext cx="8816975" cy="22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43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867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4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58938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hangingPunct="0">
              <a:lnSpc>
                <a:spcPct val="97000"/>
              </a:lnSpc>
              <a:buClr>
                <a:srgbClr val="FFFFFF"/>
              </a:buClr>
              <a:buSzPct val="45000"/>
              <a:buFont typeface="StarSymbol" charset="0"/>
              <a:buNone/>
            </a:pPr>
            <a:r>
              <a:rPr lang="en-GB" altLang="en-US" sz="1500" b="1">
                <a:solidFill>
                  <a:srgbClr val="FFFFFF"/>
                </a:solidFill>
                <a:latin typeface="Arial" panose="020B0604020202020204" pitchFamily="34" charset="0"/>
              </a:rPr>
              <a:t>Monoplace Hyperbaric Chamber</a:t>
            </a:r>
          </a:p>
        </p:txBody>
      </p:sp>
    </p:spTree>
    <p:extLst>
      <p:ext uri="{BB962C8B-B14F-4D97-AF65-F5344CB8AC3E}">
        <p14:creationId xmlns:p14="http://schemas.microsoft.com/office/powerpoint/2010/main" val="30154461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Prognosis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73629" y="2139042"/>
            <a:ext cx="10270671" cy="441415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Overall survival without burns is 90%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Mortality increases greatly with thermal burns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Increased vascular permeability, fluid shifts to </a:t>
            </a:r>
            <a:r>
              <a:rPr lang="en-US" altLang="en-US" sz="2000" dirty="0" err="1">
                <a:latin typeface="+mj-lt"/>
              </a:rPr>
              <a:t>interstitium</a:t>
            </a:r>
            <a:r>
              <a:rPr lang="en-US" altLang="en-US" sz="2000" dirty="0">
                <a:latin typeface="+mj-lt"/>
              </a:rPr>
              <a:t>, worse lung edema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Dogs with severe signs that die usually do so within 3 days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If presenting signs do not worsen by day 2, patient generally has a favorable prognosis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CO toxicity can change this…delayed </a:t>
            </a:r>
            <a:r>
              <a:rPr lang="en-US" altLang="en-US" dirty="0" err="1">
                <a:latin typeface="+mj-lt"/>
              </a:rPr>
              <a:t>sequela</a:t>
            </a:r>
            <a:endParaRPr lang="en-US" altLang="en-US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>
                <a:latin typeface="+mj-lt"/>
              </a:rPr>
              <a:t>Long-term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Chronic hyper-reactive airways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Cough, wheezing, asthma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latin typeface="+mj-lt"/>
              </a:rPr>
              <a:t>Bronchiectasis, pulmonary fibrosis</a:t>
            </a:r>
          </a:p>
        </p:txBody>
      </p:sp>
    </p:spTree>
    <p:extLst>
      <p:ext uri="{BB962C8B-B14F-4D97-AF65-F5344CB8AC3E}">
        <p14:creationId xmlns:p14="http://schemas.microsoft.com/office/powerpoint/2010/main" val="212793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Cyanide toxicity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666999"/>
            <a:ext cx="9905998" cy="3680013"/>
          </a:xfrm>
        </p:spPr>
        <p:txBody>
          <a:bodyPr>
            <a:normAutofit/>
          </a:bodyPr>
          <a:lstStyle/>
          <a:p>
            <a:r>
              <a:rPr lang="en-US" dirty="0"/>
              <a:t>Incidence and significance remains undefined </a:t>
            </a:r>
          </a:p>
          <a:p>
            <a:pPr lvl="1"/>
            <a:r>
              <a:rPr lang="en-US" dirty="0"/>
              <a:t>May contribute in smoke inhalation </a:t>
            </a:r>
          </a:p>
          <a:p>
            <a:pPr lvl="1"/>
            <a:r>
              <a:rPr lang="en-US" dirty="0"/>
              <a:t>Found in very low concentrations in foods in the form of </a:t>
            </a:r>
            <a:r>
              <a:rPr lang="en-US" dirty="0" err="1"/>
              <a:t>amygladalin</a:t>
            </a:r>
            <a:endParaRPr lang="en-US" dirty="0"/>
          </a:p>
          <a:p>
            <a:pPr lvl="1"/>
            <a:r>
              <a:rPr lang="en-US" dirty="0"/>
              <a:t>Iatrogenic sources (nitroglycerin, </a:t>
            </a:r>
            <a:r>
              <a:rPr lang="en-US" dirty="0" err="1"/>
              <a:t>nitroprusside</a:t>
            </a:r>
            <a:r>
              <a:rPr lang="en-US" dirty="0"/>
              <a:t>) </a:t>
            </a:r>
          </a:p>
          <a:p>
            <a:r>
              <a:rPr lang="en-US" dirty="0"/>
              <a:t>Several intrinsic biochemical pathway for CN detox exists</a:t>
            </a:r>
          </a:p>
          <a:p>
            <a:pPr lvl="1"/>
            <a:r>
              <a:rPr lang="en-US" dirty="0"/>
              <a:t>Formation of </a:t>
            </a:r>
            <a:r>
              <a:rPr lang="en-US" dirty="0" err="1"/>
              <a:t>thiocynate</a:t>
            </a:r>
            <a:r>
              <a:rPr lang="en-US" dirty="0"/>
              <a:t> </a:t>
            </a:r>
          </a:p>
          <a:p>
            <a:r>
              <a:rPr lang="en-US" dirty="0"/>
              <a:t>Hallmark- </a:t>
            </a:r>
            <a:r>
              <a:rPr lang="en-US" dirty="0" err="1"/>
              <a:t>histotoxic</a:t>
            </a:r>
            <a:r>
              <a:rPr lang="en-US" dirty="0"/>
              <a:t> hypoxia </a:t>
            </a:r>
          </a:p>
          <a:p>
            <a:r>
              <a:rPr lang="en-US" dirty="0" err="1"/>
              <a:t>Cyanohemoglobin</a:t>
            </a:r>
            <a:r>
              <a:rPr lang="en-US" dirty="0"/>
              <a:t> further contributes to hypoxia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HCN toxicity therapy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1562100"/>
            <a:ext cx="9905998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Aggressive restoration of </a:t>
            </a:r>
            <a:r>
              <a:rPr lang="en-US" altLang="en-US" dirty="0" err="1" smtClean="0">
                <a:latin typeface="+mj-lt"/>
              </a:rPr>
              <a:t>cardopulmonary</a:t>
            </a:r>
            <a:r>
              <a:rPr lang="en-US" altLang="en-US" dirty="0" smtClean="0">
                <a:latin typeface="+mj-lt"/>
              </a:rPr>
              <a:t> 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Allows liver to clear cyanide via </a:t>
            </a:r>
            <a:r>
              <a:rPr lang="en-US" altLang="en-US" dirty="0" err="1" smtClean="0">
                <a:latin typeface="+mj-lt"/>
              </a:rPr>
              <a:t>rhodanase</a:t>
            </a:r>
            <a:endParaRPr lang="en-US" altLang="en-US" dirty="0" smtClean="0">
              <a:latin typeface="+mj-lt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 smtClean="0">
                <a:latin typeface="+mj-lt"/>
              </a:rPr>
              <a:t>Hydroxocobalamin</a:t>
            </a:r>
            <a:endParaRPr lang="en-US" altLang="en-US" dirty="0" smtClean="0">
              <a:latin typeface="+mj-lt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Actively binds cyanide to form </a:t>
            </a:r>
            <a:r>
              <a:rPr lang="en-US" altLang="en-US" dirty="0" err="1" smtClean="0">
                <a:latin typeface="+mj-lt"/>
              </a:rPr>
              <a:t>cyanocobalmin</a:t>
            </a:r>
            <a:endParaRPr lang="en-US" altLang="en-US" dirty="0" smtClean="0">
              <a:latin typeface="+mj-lt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Excreted via the kidney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Amyl nitrate &amp; sodium thiosulfate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latin typeface="+mj-lt"/>
              </a:rPr>
              <a:t>Convert </a:t>
            </a:r>
            <a:r>
              <a:rPr lang="en-US" altLang="en-US" dirty="0" err="1" smtClean="0">
                <a:latin typeface="+mj-lt"/>
              </a:rPr>
              <a:t>Hb</a:t>
            </a:r>
            <a:r>
              <a:rPr lang="en-US" altLang="en-US" dirty="0" smtClean="0">
                <a:latin typeface="+mj-lt"/>
              </a:rPr>
              <a:t> to </a:t>
            </a:r>
            <a:r>
              <a:rPr lang="en-US" altLang="en-US" dirty="0" err="1" smtClean="0">
                <a:latin typeface="+mj-lt"/>
              </a:rPr>
              <a:t>metHb</a:t>
            </a:r>
            <a:r>
              <a:rPr lang="en-US" altLang="en-US" dirty="0" smtClean="0">
                <a:latin typeface="+mj-lt"/>
              </a:rPr>
              <a:t> which chelates cyanide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err="1" smtClean="0">
                <a:latin typeface="+mj-lt"/>
              </a:rPr>
              <a:t>MetHb</a:t>
            </a:r>
            <a:r>
              <a:rPr lang="en-US" altLang="en-US" dirty="0" smtClean="0">
                <a:latin typeface="+mj-lt"/>
              </a:rPr>
              <a:t> converted to </a:t>
            </a:r>
            <a:r>
              <a:rPr lang="en-US" altLang="en-US" dirty="0" err="1" smtClean="0">
                <a:latin typeface="+mj-lt"/>
              </a:rPr>
              <a:t>thiocyanate</a:t>
            </a:r>
            <a:r>
              <a:rPr lang="en-US" altLang="en-US" dirty="0" smtClean="0">
                <a:latin typeface="+mj-lt"/>
              </a:rPr>
              <a:t> in liver and excreted in urine</a:t>
            </a:r>
          </a:p>
        </p:txBody>
      </p:sp>
    </p:spTree>
    <p:extLst>
      <p:ext uri="{BB962C8B-B14F-4D97-AF65-F5344CB8AC3E}">
        <p14:creationId xmlns:p14="http://schemas.microsoft.com/office/powerpoint/2010/main" val="179376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5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Clinical signs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Hoarseness</a:t>
            </a:r>
          </a:p>
          <a:p>
            <a:r>
              <a:rPr lang="en-US" altLang="en-US" dirty="0"/>
              <a:t>Dyspnea</a:t>
            </a:r>
          </a:p>
          <a:p>
            <a:r>
              <a:rPr lang="en-US" altLang="en-US" dirty="0"/>
              <a:t>Stridor </a:t>
            </a:r>
            <a:r>
              <a:rPr lang="en-US" altLang="en-US" dirty="0" smtClean="0"/>
              <a:t>on </a:t>
            </a:r>
            <a:r>
              <a:rPr lang="en-US" altLang="en-US" dirty="0"/>
              <a:t>inspiration</a:t>
            </a:r>
          </a:p>
          <a:p>
            <a:r>
              <a:rPr lang="en-US" altLang="en-US" dirty="0"/>
              <a:t>Singed facial and nasal hair</a:t>
            </a:r>
          </a:p>
          <a:p>
            <a:r>
              <a:rPr lang="en-US" altLang="en-US" dirty="0"/>
              <a:t>Black-tinged (carbonaceous) sputum</a:t>
            </a:r>
          </a:p>
          <a:p>
            <a:r>
              <a:rPr lang="en-US" altLang="en-US" dirty="0"/>
              <a:t>Facial burns</a:t>
            </a:r>
          </a:p>
        </p:txBody>
      </p:sp>
      <p:sp>
        <p:nvSpPr>
          <p:cNvPr id="2" name="AutoShape 2" descr="http://www.lolriot.com/wp-content/uploads/2012/07/Can-I-trouble-you-for-a-glass-of-water-Im-a-little-hoarse.jpg"/>
          <p:cNvSpPr>
            <a:spLocks noChangeAspect="1" noChangeArrowheads="1"/>
          </p:cNvSpPr>
          <p:nvPr/>
        </p:nvSpPr>
        <p:spPr bwMode="auto">
          <a:xfrm>
            <a:off x="155575" y="-144463"/>
            <a:ext cx="2440668" cy="244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771" y="2133598"/>
            <a:ext cx="3156684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9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Retrospectives about smoke inhalation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1413" y="2666999"/>
            <a:ext cx="9905998" cy="3733801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sz="2200" dirty="0">
                <a:latin typeface="+mj-lt"/>
              </a:rPr>
              <a:t>Dogs (27)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16 uncomplicated, 11 complicated cases.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Many dogs unconscious at the scene – improved rapidly with oxygen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79% had </a:t>
            </a:r>
            <a:r>
              <a:rPr lang="en-US" altLang="en-US" sz="2200" dirty="0" err="1">
                <a:latin typeface="+mj-lt"/>
              </a:rPr>
              <a:t>radiographis</a:t>
            </a:r>
            <a:r>
              <a:rPr lang="en-US" altLang="en-US" sz="2200" dirty="0">
                <a:latin typeface="+mj-lt"/>
              </a:rPr>
              <a:t> abnormalities – focal alveolar pattern</a:t>
            </a:r>
          </a:p>
          <a:p>
            <a:pPr eaLnBrk="1" hangingPunct="1"/>
            <a:r>
              <a:rPr lang="en-US" altLang="en-US" sz="2200" dirty="0">
                <a:latin typeface="+mj-lt"/>
              </a:rPr>
              <a:t>Cats (22)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15 uncomplicated, 5 complicated, 2 unknown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91% survived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1 </a:t>
            </a:r>
            <a:r>
              <a:rPr lang="en-US" altLang="en-US" sz="2200" dirty="0" err="1">
                <a:latin typeface="+mj-lt"/>
              </a:rPr>
              <a:t>euth</a:t>
            </a:r>
            <a:r>
              <a:rPr lang="en-US" altLang="en-US" sz="2200" dirty="0">
                <a:latin typeface="+mj-lt"/>
              </a:rPr>
              <a:t> due to respiratory, 1 due to neuro</a:t>
            </a:r>
          </a:p>
          <a:p>
            <a:pPr lvl="1" eaLnBrk="1" hangingPunct="1"/>
            <a:r>
              <a:rPr lang="en-US" altLang="en-US" sz="2200" dirty="0">
                <a:latin typeface="+mj-lt"/>
              </a:rPr>
              <a:t>69% had radiographic abnormalities – variable – diffuse interstitial and focal alveolar most common</a:t>
            </a:r>
          </a:p>
        </p:txBody>
      </p:sp>
    </p:spTree>
    <p:extLst>
      <p:ext uri="{BB962C8B-B14F-4D97-AF65-F5344CB8AC3E}">
        <p14:creationId xmlns:p14="http://schemas.microsoft.com/office/powerpoint/2010/main" val="388996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371" y="609600"/>
            <a:ext cx="8923568" cy="5331120"/>
          </a:xfrm>
        </p:spPr>
        <p:txBody>
          <a:bodyPr/>
          <a:lstStyle/>
          <a:p>
            <a:r>
              <a:rPr lang="en-US" b="1" dirty="0" smtClean="0"/>
              <a:t>Carbon monoxide toxicity: a case series – </a:t>
            </a:r>
            <a:r>
              <a:rPr lang="en-US" b="1" dirty="0" err="1" smtClean="0"/>
              <a:t>Berent</a:t>
            </a:r>
            <a:r>
              <a:rPr lang="en-US" b="1" dirty="0"/>
              <a:t> </a:t>
            </a:r>
            <a:r>
              <a:rPr lang="en-US" b="1" dirty="0" smtClean="0"/>
              <a:t>2005 JVECC</a:t>
            </a:r>
          </a:p>
          <a:p>
            <a:pPr lvl="1"/>
            <a:r>
              <a:rPr lang="en-US" dirty="0" smtClean="0"/>
              <a:t>4 dogs and 2 cats from the same household </a:t>
            </a:r>
          </a:p>
          <a:p>
            <a:pPr lvl="1"/>
            <a:r>
              <a:rPr lang="en-US" dirty="0" smtClean="0"/>
              <a:t>5/6 survived (one euthanized for abdominal mass) </a:t>
            </a:r>
          </a:p>
          <a:p>
            <a:pPr lvl="1"/>
            <a:r>
              <a:rPr lang="en-US" dirty="0" smtClean="0"/>
              <a:t>4/5 were thought to be temp deaf during recovery </a:t>
            </a:r>
          </a:p>
          <a:p>
            <a:pPr lvl="1"/>
            <a:r>
              <a:rPr lang="en-US" dirty="0" smtClean="0"/>
              <a:t>Treated with supportive care, o2, </a:t>
            </a:r>
            <a:r>
              <a:rPr lang="en-US" dirty="0" err="1" smtClean="0"/>
              <a:t>oxyglobin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0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729" y="2383971"/>
            <a:ext cx="10238014" cy="3952904"/>
          </a:xfrm>
        </p:spPr>
        <p:txBody>
          <a:bodyPr>
            <a:normAutofit/>
          </a:bodyPr>
          <a:lstStyle/>
          <a:p>
            <a:r>
              <a:rPr lang="en-US" b="1" dirty="0" smtClean="0"/>
              <a:t>The association of physical exam abnormalities and </a:t>
            </a:r>
            <a:r>
              <a:rPr lang="en-US" b="1" dirty="0" err="1" smtClean="0"/>
              <a:t>carboxyhemoglobin</a:t>
            </a:r>
            <a:r>
              <a:rPr lang="en-US" b="1" dirty="0" smtClean="0"/>
              <a:t> concentrations in 21 dogs trapped in a kennel fire</a:t>
            </a:r>
            <a:r>
              <a:rPr lang="en-US" b="1" dirty="0"/>
              <a:t> </a:t>
            </a:r>
            <a:r>
              <a:rPr lang="en-US" b="1" dirty="0" smtClean="0"/>
              <a:t>- </a:t>
            </a:r>
            <a:r>
              <a:rPr lang="en-US" b="1" dirty="0" err="1" smtClean="0"/>
              <a:t>Ashbaugh</a:t>
            </a:r>
            <a:r>
              <a:rPr lang="en-US" b="1" dirty="0" smtClean="0"/>
              <a:t> JVECC 2012 </a:t>
            </a:r>
          </a:p>
          <a:p>
            <a:pPr lvl="1"/>
            <a:r>
              <a:rPr lang="en-US" dirty="0" smtClean="0"/>
              <a:t>Recorded clinical parameters, samples were taken on admission and 24hrs later</a:t>
            </a:r>
          </a:p>
          <a:p>
            <a:pPr lvl="1"/>
            <a:r>
              <a:rPr lang="en-US" dirty="0" smtClean="0"/>
              <a:t>Clinical parameters associated with high levels of </a:t>
            </a:r>
            <a:r>
              <a:rPr lang="en-US" dirty="0" err="1" smtClean="0"/>
              <a:t>carboxyhemoglobin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RE/abnormal auscultation, lower temp</a:t>
            </a:r>
          </a:p>
          <a:p>
            <a:pPr lvl="2"/>
            <a:r>
              <a:rPr lang="en-US" dirty="0" smtClean="0"/>
              <a:t>Altered mental status and longer hospital stay </a:t>
            </a:r>
          </a:p>
          <a:p>
            <a:pPr lvl="1"/>
            <a:r>
              <a:rPr lang="en-US" dirty="0" smtClean="0"/>
              <a:t>O2 therapy resulted in faster decline in </a:t>
            </a:r>
            <a:r>
              <a:rPr lang="en-US" dirty="0" err="1" smtClean="0"/>
              <a:t>carboxyhemoglobin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Successful outcome in a dog with neurologic and respiratory signs following smoke inhalation- </a:t>
            </a:r>
            <a:r>
              <a:rPr lang="en-US" b="1" dirty="0" err="1" smtClean="0"/>
              <a:t>Guillaumin</a:t>
            </a:r>
            <a:r>
              <a:rPr lang="en-US" b="1" dirty="0" smtClean="0"/>
              <a:t> JVECC 2013 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0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/>
              <a:t>Neurologic dysfunction associated with smoke exposure in dogs 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+mj-lt"/>
              </a:rPr>
              <a:t>Of dogs with neuro signs at presentation: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46% mortality rate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46% developed delayed neurologic signs after a period of improvement</a:t>
            </a:r>
          </a:p>
          <a:p>
            <a:pPr lvl="2" eaLnBrk="1" hangingPunct="1"/>
            <a:r>
              <a:rPr lang="en-US" altLang="en-US" dirty="0" smtClean="0">
                <a:latin typeface="+mj-lt"/>
              </a:rPr>
              <a:t>60% mortality</a:t>
            </a:r>
          </a:p>
          <a:p>
            <a:pPr lvl="2" eaLnBrk="1" hangingPunct="1"/>
            <a:r>
              <a:rPr lang="en-US" altLang="en-US" dirty="0" smtClean="0">
                <a:latin typeface="+mj-lt"/>
              </a:rPr>
              <a:t>Some hospitalized 4 weeks</a:t>
            </a:r>
          </a:p>
          <a:p>
            <a:pPr lvl="1" eaLnBrk="1" hangingPunct="1"/>
            <a:r>
              <a:rPr lang="en-US" altLang="en-US" dirty="0" smtClean="0">
                <a:latin typeface="+mj-lt"/>
              </a:rPr>
              <a:t>Some dogs had persistent neuro signs</a:t>
            </a:r>
          </a:p>
        </p:txBody>
      </p: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2514600" y="5867401"/>
            <a:ext cx="746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+mj-lt"/>
              </a:rPr>
              <a:t>Jackson CB, </a:t>
            </a:r>
            <a:r>
              <a:rPr lang="en-US" altLang="en-US" sz="1600" dirty="0" err="1">
                <a:latin typeface="+mj-lt"/>
              </a:rPr>
              <a:t>Drobatz</a:t>
            </a:r>
            <a:r>
              <a:rPr lang="en-US" altLang="en-US" sz="1600" dirty="0">
                <a:latin typeface="+mj-lt"/>
              </a:rPr>
              <a:t> K. Neurologic dysfunction associated with smoke exposure. JVECC 2002; 12: 193.</a:t>
            </a:r>
          </a:p>
          <a:p>
            <a:pPr algn="ctr" eaLnBrk="1" hangingPunct="1"/>
            <a:r>
              <a:rPr lang="en-US" altLang="en-US" sz="1600" dirty="0">
                <a:latin typeface="+mj-lt"/>
              </a:rPr>
              <a:t>(Abstracts for 8</a:t>
            </a:r>
            <a:r>
              <a:rPr lang="en-US" altLang="en-US" sz="1600" baseline="30000" dirty="0">
                <a:latin typeface="+mj-lt"/>
              </a:rPr>
              <a:t>th</a:t>
            </a:r>
            <a:r>
              <a:rPr lang="en-US" altLang="en-US" sz="1600" dirty="0">
                <a:latin typeface="+mj-lt"/>
              </a:rPr>
              <a:t> IVECC Symposium</a:t>
            </a:r>
          </a:p>
        </p:txBody>
      </p:sp>
    </p:spTree>
    <p:extLst>
      <p:ext uri="{BB962C8B-B14F-4D97-AF65-F5344CB8AC3E}">
        <p14:creationId xmlns:p14="http://schemas.microsoft.com/office/powerpoint/2010/main" val="32752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000" dirty="0"/>
              <a:t>Full recovery following delayed neurologic signs after smoke inhalation in a dog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5400" y="2220684"/>
            <a:ext cx="8229600" cy="320584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400" dirty="0">
                <a:latin typeface="+mj-lt"/>
              </a:rPr>
              <a:t>Dog in house fire found unconscious, improved with supportive care, mentation deteriorated 4 days later</a:t>
            </a:r>
          </a:p>
          <a:p>
            <a:pPr eaLnBrk="1" hangingPunct="1"/>
            <a:r>
              <a:rPr lang="en-US" altLang="en-US" sz="2400" dirty="0">
                <a:latin typeface="+mj-lt"/>
              </a:rPr>
              <a:t>Also developed pneumonia</a:t>
            </a:r>
          </a:p>
          <a:p>
            <a:pPr lvl="1" eaLnBrk="1" hangingPunct="1"/>
            <a:r>
              <a:rPr lang="en-US" altLang="en-US" sz="2000" dirty="0">
                <a:latin typeface="+mj-lt"/>
              </a:rPr>
              <a:t>Supportive care, antibiotics</a:t>
            </a:r>
          </a:p>
          <a:p>
            <a:pPr eaLnBrk="1" hangingPunct="1"/>
            <a:r>
              <a:rPr lang="en-US" altLang="en-US" sz="2400" dirty="0" err="1">
                <a:latin typeface="+mj-lt"/>
              </a:rPr>
              <a:t>Tx</a:t>
            </a:r>
            <a:r>
              <a:rPr lang="en-US" altLang="en-US" sz="2400" dirty="0">
                <a:latin typeface="+mj-lt"/>
              </a:rPr>
              <a:t> w/ </a:t>
            </a:r>
            <a:r>
              <a:rPr lang="en-US" altLang="en-US" sz="2400" dirty="0" err="1">
                <a:latin typeface="+mj-lt"/>
              </a:rPr>
              <a:t>acetylcysteine</a:t>
            </a:r>
            <a:r>
              <a:rPr lang="en-US" altLang="en-US" sz="2400" dirty="0">
                <a:latin typeface="+mj-lt"/>
              </a:rPr>
              <a:t> and vitamin E for the neurologic deterioration</a:t>
            </a:r>
          </a:p>
          <a:p>
            <a:pPr eaLnBrk="1" hangingPunct="1"/>
            <a:r>
              <a:rPr lang="en-US" altLang="en-US" sz="2400" dirty="0">
                <a:latin typeface="+mj-lt"/>
              </a:rPr>
              <a:t>5 days later neuro signs almost completely resolved</a:t>
            </a:r>
          </a:p>
          <a:p>
            <a:pPr eaLnBrk="1" hangingPunct="1"/>
            <a:r>
              <a:rPr lang="en-US" altLang="en-US" sz="2400" dirty="0">
                <a:latin typeface="+mj-lt"/>
              </a:rPr>
              <a:t>Long term follow up – dog was normal</a:t>
            </a:r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2895600" y="5791201"/>
            <a:ext cx="6629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dirty="0" err="1">
                <a:latin typeface="+mj-lt"/>
              </a:rPr>
              <a:t>Mariani</a:t>
            </a:r>
            <a:r>
              <a:rPr lang="en-US" altLang="en-US" dirty="0">
                <a:latin typeface="+mj-lt"/>
              </a:rPr>
              <a:t> CL. Full recovery following delayed neurologic signs after smoke inhalation in a dog. JVECC 2003; 13: 235.</a:t>
            </a:r>
          </a:p>
        </p:txBody>
      </p:sp>
    </p:spTree>
    <p:extLst>
      <p:ext uri="{BB962C8B-B14F-4D97-AF65-F5344CB8AC3E}">
        <p14:creationId xmlns:p14="http://schemas.microsoft.com/office/powerpoint/2010/main" val="244531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638174"/>
            <a:ext cx="9909239" cy="465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Preclinical evaluation of epinephrine nebulization to reduce airway hyperemia and improve oxygenation after smoke inhalation injury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Sheep exposed to smoke inhalation without thermal injury then ventilated for 48 hours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Used 12-15 ml/kg tidal volume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Treatment was nebulizing with 4 mg epinephrine q4 hours post-injury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Results: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latin typeface="+mj-lt"/>
              </a:rPr>
              <a:t>Tx</a:t>
            </a:r>
            <a:r>
              <a:rPr lang="en-US" altLang="en-US" sz="2400" dirty="0">
                <a:latin typeface="+mj-lt"/>
              </a:rPr>
              <a:t> group had lower peak and pause airway pressures 30-48 hours post-injury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latin typeface="+mj-lt"/>
              </a:rPr>
              <a:t>Tx</a:t>
            </a:r>
            <a:r>
              <a:rPr lang="en-US" altLang="en-US" sz="2400" dirty="0">
                <a:latin typeface="+mj-lt"/>
              </a:rPr>
              <a:t> group had higher P:F ratio and lower shunt fraction from 36-48 hours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err="1">
                <a:latin typeface="+mj-lt"/>
              </a:rPr>
              <a:t>Tx</a:t>
            </a:r>
            <a:r>
              <a:rPr lang="en-US" altLang="en-US" sz="2400" dirty="0">
                <a:latin typeface="+mj-lt"/>
              </a:rPr>
              <a:t> group had lower </a:t>
            </a:r>
            <a:r>
              <a:rPr lang="en-US" altLang="en-US" sz="2400" dirty="0" err="1">
                <a:latin typeface="+mj-lt"/>
              </a:rPr>
              <a:t>malondialdehyde</a:t>
            </a:r>
            <a:r>
              <a:rPr lang="en-US" altLang="en-US" sz="2400" dirty="0">
                <a:latin typeface="+mj-lt"/>
              </a:rPr>
              <a:t> formation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828800" y="6324600"/>
            <a:ext cx="8534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400" dirty="0">
                <a:latin typeface="+mj-lt"/>
              </a:rPr>
              <a:t>Lange M, </a:t>
            </a:r>
            <a:r>
              <a:rPr lang="en-US" altLang="en-US" sz="1400" dirty="0" err="1">
                <a:latin typeface="+mj-lt"/>
              </a:rPr>
              <a:t>Hamahata</a:t>
            </a:r>
            <a:r>
              <a:rPr lang="en-US" altLang="en-US" sz="1400" dirty="0">
                <a:latin typeface="+mj-lt"/>
              </a:rPr>
              <a:t> A, </a:t>
            </a:r>
            <a:r>
              <a:rPr lang="en-US" altLang="en-US" sz="1400" dirty="0" err="1">
                <a:latin typeface="+mj-lt"/>
              </a:rPr>
              <a:t>Traber</a:t>
            </a:r>
            <a:r>
              <a:rPr lang="en-US" altLang="en-US" sz="1400" dirty="0">
                <a:latin typeface="+mj-lt"/>
              </a:rPr>
              <a:t> DL, et al. </a:t>
            </a:r>
            <a:r>
              <a:rPr lang="en-US" altLang="en-US" sz="1400" dirty="0">
                <a:solidFill>
                  <a:schemeClr val="tx2"/>
                </a:solidFill>
                <a:latin typeface="+mj-lt"/>
              </a:rPr>
              <a:t>Preclinical evaluation of epinephrine nebulization to reduce airway hyperemia and improve oxygenation after smoke inhalation injury.</a:t>
            </a:r>
            <a:r>
              <a:rPr lang="en-US" altLang="en-US" sz="1400" dirty="0">
                <a:latin typeface="+mj-lt"/>
              </a:rPr>
              <a:t> </a:t>
            </a:r>
            <a:r>
              <a:rPr lang="en-US" altLang="en-US" sz="1400" dirty="0" err="1">
                <a:latin typeface="+mj-lt"/>
              </a:rPr>
              <a:t>Crit</a:t>
            </a:r>
            <a:r>
              <a:rPr lang="en-US" altLang="en-US" sz="1400" dirty="0">
                <a:latin typeface="+mj-lt"/>
              </a:rPr>
              <a:t> Care Med 2011; 39: 718.</a:t>
            </a:r>
          </a:p>
        </p:txBody>
      </p:sp>
    </p:spTree>
    <p:extLst>
      <p:ext uri="{BB962C8B-B14F-4D97-AF65-F5344CB8AC3E}">
        <p14:creationId xmlns:p14="http://schemas.microsoft.com/office/powerpoint/2010/main" val="248028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Clinical signs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Systemic toxicity signs are maximal at time of exposure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Altered mentation, ataxia, collapse, and syncope suggest CO or HCN toxicity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Respiratory signs may worsen with time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Dogs –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Coma/stupor, coughing/gagging/hacking, increased respiratory effort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+mj-lt"/>
              </a:rPr>
              <a:t>Cats –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+mj-lt"/>
              </a:rPr>
              <a:t>Difficulty/open-mouth breathing, vocalizing, coughing</a:t>
            </a:r>
          </a:p>
        </p:txBody>
      </p:sp>
    </p:spTree>
    <p:extLst>
      <p:ext uri="{BB962C8B-B14F-4D97-AF65-F5344CB8AC3E}">
        <p14:creationId xmlns:p14="http://schemas.microsoft.com/office/powerpoint/2010/main" val="39621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Assessment for Smoke Inhalation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141414" y="2628900"/>
            <a:ext cx="9717086" cy="3200400"/>
          </a:xfrm>
        </p:spPr>
        <p:txBody>
          <a:bodyPr>
            <a:normAutofit/>
          </a:bodyPr>
          <a:lstStyle/>
          <a:p>
            <a:r>
              <a:rPr lang="en-US" altLang="en-US" dirty="0"/>
              <a:t>Monitoring pulse oximetry</a:t>
            </a:r>
          </a:p>
          <a:p>
            <a:r>
              <a:rPr lang="en-US" altLang="en-US" dirty="0"/>
              <a:t>Frequently reassessing vital signs</a:t>
            </a:r>
          </a:p>
          <a:p>
            <a:pPr lvl="1"/>
            <a:r>
              <a:rPr lang="en-US" altLang="en-US" dirty="0"/>
              <a:t>Watch for changes in the respiratory system</a:t>
            </a:r>
          </a:p>
          <a:p>
            <a:pPr lvl="1"/>
            <a:r>
              <a:rPr lang="en-US" altLang="en-US" dirty="0"/>
              <a:t>Frequently reassess breath sounds listening for any changes</a:t>
            </a:r>
          </a:p>
          <a:p>
            <a:r>
              <a:rPr lang="en-US" altLang="en-US" dirty="0"/>
              <a:t>Listen for changes in tone of </a:t>
            </a:r>
            <a:r>
              <a:rPr lang="en-US" altLang="en-US" dirty="0" smtClean="0"/>
              <a:t>speech in people</a:t>
            </a:r>
            <a:endParaRPr lang="en-US" altLang="en-US" dirty="0"/>
          </a:p>
          <a:p>
            <a:pPr lvl="1"/>
            <a:r>
              <a:rPr lang="en-US" altLang="en-US" dirty="0"/>
              <a:t>Hoarseness will develop</a:t>
            </a:r>
          </a:p>
          <a:p>
            <a:r>
              <a:rPr lang="en-US" altLang="en-US" dirty="0"/>
              <a:t>If CO-oximeter available, evaluate for the presence of CO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20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</a:t>
            </a:r>
            <a:r>
              <a:rPr lang="en-US" dirty="0"/>
              <a:t>of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628900"/>
            <a:ext cx="9905998" cy="2460171"/>
          </a:xfrm>
        </p:spPr>
        <p:txBody>
          <a:bodyPr/>
          <a:lstStyle/>
          <a:p>
            <a:r>
              <a:rPr lang="en-US" dirty="0" smtClean="0"/>
              <a:t>Thermal </a:t>
            </a:r>
            <a:r>
              <a:rPr lang="en-US" dirty="0"/>
              <a:t>Injury: Heat Burns</a:t>
            </a:r>
          </a:p>
          <a:p>
            <a:r>
              <a:rPr lang="en-US" dirty="0" smtClean="0"/>
              <a:t>Hypoxemia</a:t>
            </a:r>
            <a:r>
              <a:rPr lang="en-US" dirty="0"/>
              <a:t>: Fire steals your oxygen</a:t>
            </a:r>
          </a:p>
          <a:p>
            <a:r>
              <a:rPr lang="en-US" dirty="0" smtClean="0"/>
              <a:t>Toxic </a:t>
            </a:r>
            <a:r>
              <a:rPr lang="en-US" dirty="0"/>
              <a:t>Exposure &amp; </a:t>
            </a:r>
            <a:r>
              <a:rPr lang="en-US" dirty="0" err="1" smtClean="0"/>
              <a:t>Asphyxiants</a:t>
            </a:r>
            <a:endParaRPr lang="en-US" dirty="0"/>
          </a:p>
          <a:p>
            <a:pPr lvl="1"/>
            <a:r>
              <a:rPr lang="en-US" dirty="0" smtClean="0"/>
              <a:t>Fire </a:t>
            </a:r>
            <a:r>
              <a:rPr lang="en-US" dirty="0"/>
              <a:t>releases poison</a:t>
            </a:r>
          </a:p>
        </p:txBody>
      </p:sp>
    </p:spTree>
    <p:extLst>
      <p:ext uri="{BB962C8B-B14F-4D97-AF65-F5344CB8AC3E}">
        <p14:creationId xmlns:p14="http://schemas.microsoft.com/office/powerpoint/2010/main" val="14862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2217</TotalTime>
  <Words>4167</Words>
  <Application>Microsoft Office PowerPoint</Application>
  <PresentationFormat>Widescreen</PresentationFormat>
  <Paragraphs>540</Paragraphs>
  <Slides>66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5" baseType="lpstr">
      <vt:lpstr>Arial</vt:lpstr>
      <vt:lpstr>Calibri</vt:lpstr>
      <vt:lpstr>Century Gothic</vt:lpstr>
      <vt:lpstr>Lucida Sans Unicode</vt:lpstr>
      <vt:lpstr>Papyrus</vt:lpstr>
      <vt:lpstr>StarSymbol</vt:lpstr>
      <vt:lpstr>Times New Roman</vt:lpstr>
      <vt:lpstr>Wingdings</vt:lpstr>
      <vt:lpstr>Mesh</vt:lpstr>
      <vt:lpstr>Smoke inhalation  &amp; CO toxicity</vt:lpstr>
      <vt:lpstr>PowerPoint Presentation</vt:lpstr>
      <vt:lpstr>Smoke inhalation</vt:lpstr>
      <vt:lpstr>Smoke inhalation</vt:lpstr>
      <vt:lpstr>Epidemiology</vt:lpstr>
      <vt:lpstr>Clinical signs</vt:lpstr>
      <vt:lpstr>Clinical signs</vt:lpstr>
      <vt:lpstr>Assessment for Smoke Inhalation</vt:lpstr>
      <vt:lpstr>Pathophysiology of Injury</vt:lpstr>
      <vt:lpstr>Thermal Injury</vt:lpstr>
      <vt:lpstr>Thermal Injury: Direct Heat</vt:lpstr>
      <vt:lpstr>Hypoxemia</vt:lpstr>
      <vt:lpstr>Oxygen depletion</vt:lpstr>
      <vt:lpstr>Particulates &amp; irritants</vt:lpstr>
      <vt:lpstr>PowerPoint Presentation</vt:lpstr>
      <vt:lpstr>Pathophysiology</vt:lpstr>
      <vt:lpstr>Pathophysiology</vt:lpstr>
      <vt:lpstr>Systemic toxins</vt:lpstr>
      <vt:lpstr>PowerPoint Presentation</vt:lpstr>
      <vt:lpstr>Toxic Exposure: Physiologic Changes</vt:lpstr>
      <vt:lpstr>Pathophysiology</vt:lpstr>
      <vt:lpstr>Diagnostics</vt:lpstr>
      <vt:lpstr>CXR is a Poor Indicator of Inhalation Injury </vt:lpstr>
      <vt:lpstr>Treatment</vt:lpstr>
      <vt:lpstr>Treatment</vt:lpstr>
      <vt:lpstr>Complications of Smoke Inhalation</vt:lpstr>
      <vt:lpstr>Carbon monoxide</vt:lpstr>
      <vt:lpstr>Carbon monoxide</vt:lpstr>
      <vt:lpstr>HIstory</vt:lpstr>
      <vt:lpstr>Incidence of CO poisoning</vt:lpstr>
      <vt:lpstr>Sources of CO</vt:lpstr>
      <vt:lpstr>chemistry</vt:lpstr>
      <vt:lpstr>chemistry</vt:lpstr>
      <vt:lpstr>Xenobiotics metabolism</vt:lpstr>
      <vt:lpstr>Pathophysiology</vt:lpstr>
      <vt:lpstr>Pathophysiology</vt:lpstr>
      <vt:lpstr>Pathophysiology - Tissue hypoxia</vt:lpstr>
      <vt:lpstr>Pathophysiology - Cellular level</vt:lpstr>
      <vt:lpstr>Pathophysiology - Cardiovascular</vt:lpstr>
      <vt:lpstr>Pathophysiology - Neurovascular</vt:lpstr>
      <vt:lpstr>Pathophysiology - Neurovascular</vt:lpstr>
      <vt:lpstr>Severity of CO intoxication</vt:lpstr>
      <vt:lpstr>COHb elimination half-life - human</vt:lpstr>
      <vt:lpstr>Clinical manifestations</vt:lpstr>
      <vt:lpstr>PowerPoint Presentation</vt:lpstr>
      <vt:lpstr>Acute poisoning</vt:lpstr>
      <vt:lpstr>Chronic exposure</vt:lpstr>
      <vt:lpstr>Sequelae</vt:lpstr>
      <vt:lpstr>Sequelae</vt:lpstr>
      <vt:lpstr>Diagnosis</vt:lpstr>
      <vt:lpstr>Treatment</vt:lpstr>
      <vt:lpstr>HBOT</vt:lpstr>
      <vt:lpstr>HBOT</vt:lpstr>
      <vt:lpstr>PowerPoint Presentation</vt:lpstr>
      <vt:lpstr>PowerPoint Presentation</vt:lpstr>
      <vt:lpstr>Prognosis</vt:lpstr>
      <vt:lpstr>Cyanide toxicity</vt:lpstr>
      <vt:lpstr>HCN toxicity therapy</vt:lpstr>
      <vt:lpstr>Lit Review</vt:lpstr>
      <vt:lpstr>Retrospectives about smoke inhalation</vt:lpstr>
      <vt:lpstr>PowerPoint Presentation</vt:lpstr>
      <vt:lpstr>PowerPoint Presentation</vt:lpstr>
      <vt:lpstr>Neurologic dysfunction associated with smoke exposure in dogs </vt:lpstr>
      <vt:lpstr>Full recovery following delayed neurologic signs after smoke inhalation in a dog</vt:lpstr>
      <vt:lpstr>PowerPoint Presentation</vt:lpstr>
      <vt:lpstr>Preclinical evaluation of epinephrine nebulization to reduce airway hyperemia and improve oxygenation after smoke inhalation injury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Smoke inhalation  &amp; CO toxicity</dc:title>
  <dc:creator>Josh Smith</dc:creator>
  <cp:lastModifiedBy>Josh Smith</cp:lastModifiedBy>
  <cp:revision>32</cp:revision>
  <dcterms:created xsi:type="dcterms:W3CDTF">2015-01-09T22:57:25Z</dcterms:created>
  <dcterms:modified xsi:type="dcterms:W3CDTF">2015-01-13T13:45:28Z</dcterms:modified>
</cp:coreProperties>
</file>