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58"/>
  </p:notesMasterIdLst>
  <p:sldIdLst>
    <p:sldId id="256" r:id="rId2"/>
    <p:sldId id="334" r:id="rId3"/>
    <p:sldId id="257" r:id="rId4"/>
    <p:sldId id="258" r:id="rId5"/>
    <p:sldId id="259" r:id="rId6"/>
    <p:sldId id="328" r:id="rId7"/>
    <p:sldId id="329" r:id="rId8"/>
    <p:sldId id="330" r:id="rId9"/>
    <p:sldId id="260" r:id="rId10"/>
    <p:sldId id="261" r:id="rId11"/>
    <p:sldId id="262" r:id="rId12"/>
    <p:sldId id="279" r:id="rId13"/>
    <p:sldId id="281" r:id="rId14"/>
    <p:sldId id="282" r:id="rId15"/>
    <p:sldId id="331" r:id="rId16"/>
    <p:sldId id="332" r:id="rId17"/>
    <p:sldId id="333" r:id="rId18"/>
    <p:sldId id="263" r:id="rId19"/>
    <p:sldId id="271" r:id="rId20"/>
    <p:sldId id="272" r:id="rId21"/>
    <p:sldId id="335" r:id="rId22"/>
    <p:sldId id="305" r:id="rId23"/>
    <p:sldId id="307" r:id="rId24"/>
    <p:sldId id="308" r:id="rId25"/>
    <p:sldId id="309" r:id="rId26"/>
    <p:sldId id="311" r:id="rId27"/>
    <p:sldId id="312" r:id="rId28"/>
    <p:sldId id="313" r:id="rId29"/>
    <p:sldId id="273" r:id="rId30"/>
    <p:sldId id="314" r:id="rId31"/>
    <p:sldId id="315" r:id="rId32"/>
    <p:sldId id="323" r:id="rId33"/>
    <p:sldId id="316" r:id="rId34"/>
    <p:sldId id="274" r:id="rId35"/>
    <p:sldId id="337" r:id="rId36"/>
    <p:sldId id="278" r:id="rId37"/>
    <p:sldId id="304" r:id="rId38"/>
    <p:sldId id="303" r:id="rId39"/>
    <p:sldId id="338" r:id="rId40"/>
    <p:sldId id="317" r:id="rId41"/>
    <p:sldId id="319" r:id="rId42"/>
    <p:sldId id="320" r:id="rId43"/>
    <p:sldId id="336" r:id="rId44"/>
    <p:sldId id="268" r:id="rId45"/>
    <p:sldId id="269" r:id="rId46"/>
    <p:sldId id="270" r:id="rId47"/>
    <p:sldId id="284" r:id="rId48"/>
    <p:sldId id="321" r:id="rId49"/>
    <p:sldId id="325" r:id="rId50"/>
    <p:sldId id="326" r:id="rId51"/>
    <p:sldId id="327" r:id="rId52"/>
    <p:sldId id="285" r:id="rId53"/>
    <p:sldId id="287" r:id="rId54"/>
    <p:sldId id="339" r:id="rId55"/>
    <p:sldId id="289" r:id="rId56"/>
    <p:sldId id="290"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6" d="100"/>
          <a:sy n="66" d="100"/>
        </p:scale>
        <p:origin x="-209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F2D83C-0CB2-D443-84A3-879E91D06287}" type="datetimeFigureOut">
              <a:rPr lang="en-US" smtClean="0"/>
              <a:t>2015-01-28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E87110-079A-7840-A019-F60B1A90ED4A}" type="slidenum">
              <a:rPr lang="en-US" smtClean="0"/>
              <a:t>‹#›</a:t>
            </a:fld>
            <a:endParaRPr lang="en-US"/>
          </a:p>
        </p:txBody>
      </p:sp>
    </p:spTree>
    <p:extLst>
      <p:ext uri="{BB962C8B-B14F-4D97-AF65-F5344CB8AC3E}">
        <p14:creationId xmlns:p14="http://schemas.microsoft.com/office/powerpoint/2010/main" val="416964658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Vomited</a:t>
            </a:r>
            <a:r>
              <a:rPr lang="en-US" baseline="0" dirty="0" smtClean="0"/>
              <a:t> yellow foam and </a:t>
            </a:r>
            <a:r>
              <a:rPr lang="en-US" baseline="0" dirty="0" smtClean="0"/>
              <a:t>mucus</a:t>
            </a:r>
          </a:p>
          <a:p>
            <a:r>
              <a:rPr lang="en-US" baseline="0" dirty="0" smtClean="0"/>
              <a:t>Spends a lot of time outside, don</a:t>
            </a:r>
            <a:r>
              <a:rPr lang="fr-FR" baseline="0" dirty="0" smtClean="0"/>
              <a:t>’</a:t>
            </a:r>
            <a:r>
              <a:rPr lang="en-US" baseline="0" dirty="0" smtClean="0"/>
              <a:t>t </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3</a:t>
            </a:fld>
            <a:endParaRPr lang="en-US"/>
          </a:p>
        </p:txBody>
      </p:sp>
    </p:spTree>
    <p:extLst>
      <p:ext uri="{BB962C8B-B14F-4D97-AF65-F5344CB8AC3E}">
        <p14:creationId xmlns:p14="http://schemas.microsoft.com/office/powerpoint/2010/main" val="4073255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References</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Mansfield, C. Acute Pancreatitis in Dogs: Advances in Understanding, Diagnostics, and Treatment. Topics in </a:t>
            </a:r>
            <a:r>
              <a:rPr lang="en-US" sz="1200" kern="1200" dirty="0" err="1" smtClean="0">
                <a:solidFill>
                  <a:schemeClr val="tx1"/>
                </a:solidFill>
                <a:effectLst/>
                <a:latin typeface="+mn-lt"/>
                <a:ea typeface="+mn-ea"/>
                <a:cs typeface="+mn-cs"/>
              </a:rPr>
              <a:t>Compan</a:t>
            </a:r>
            <a:r>
              <a:rPr lang="en-US" sz="1200" kern="1200" dirty="0" smtClean="0">
                <a:solidFill>
                  <a:schemeClr val="tx1"/>
                </a:solidFill>
                <a:effectLst/>
                <a:latin typeface="+mn-lt"/>
                <a:ea typeface="+mn-ea"/>
                <a:cs typeface="+mn-cs"/>
              </a:rPr>
              <a:t> An Med 2012</a:t>
            </a:r>
            <a:r>
              <a:rPr lang="en-US" sz="1200" b="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Mansfield et al. A pilot study to assess tolerability of early enteral nutrition via </a:t>
            </a:r>
            <a:r>
              <a:rPr lang="en-US" sz="1200" kern="1200" dirty="0" err="1" smtClean="0">
                <a:solidFill>
                  <a:schemeClr val="tx1"/>
                </a:solidFill>
                <a:effectLst/>
                <a:latin typeface="+mn-lt"/>
                <a:ea typeface="+mn-ea"/>
                <a:cs typeface="+mn-cs"/>
              </a:rPr>
              <a:t>esophagostomy</a:t>
            </a:r>
            <a:r>
              <a:rPr lang="en-US" sz="1200" kern="1200" dirty="0" smtClean="0">
                <a:solidFill>
                  <a:schemeClr val="tx1"/>
                </a:solidFill>
                <a:effectLst/>
                <a:latin typeface="+mn-lt"/>
                <a:ea typeface="+mn-ea"/>
                <a:cs typeface="+mn-cs"/>
              </a:rPr>
              <a:t> tube feeding in dogs with severe acute pancreatitis. J Vet Intern Med 2011; 25:419–425;</a:t>
            </a:r>
          </a:p>
          <a:p>
            <a:r>
              <a:rPr lang="en-US" sz="1200" kern="1200" dirty="0" smtClean="0">
                <a:solidFill>
                  <a:schemeClr val="tx1"/>
                </a:solidFill>
                <a:effectLst/>
                <a:latin typeface="+mn-lt"/>
                <a:ea typeface="+mn-ea"/>
                <a:cs typeface="+mn-cs"/>
              </a:rPr>
              <a:t>Silverstein 2013 chp 113; Jensen et al.  Nutritional management of acute pancreatitis in dogs and cats. JVECC 2014: 24(3) 2014, </a:t>
            </a:r>
            <a:r>
              <a:rPr lang="en-US" sz="1200" kern="1200" dirty="0" err="1" smtClean="0">
                <a:solidFill>
                  <a:schemeClr val="tx1"/>
                </a:solidFill>
                <a:effectLst/>
                <a:latin typeface="+mn-lt"/>
                <a:ea typeface="+mn-ea"/>
                <a:cs typeface="+mn-cs"/>
              </a:rPr>
              <a:t>pp</a:t>
            </a:r>
            <a:r>
              <a:rPr lang="en-US" sz="1200" kern="1200" dirty="0" smtClean="0">
                <a:solidFill>
                  <a:schemeClr val="tx1"/>
                </a:solidFill>
                <a:effectLst/>
                <a:latin typeface="+mn-lt"/>
                <a:ea typeface="+mn-ea"/>
                <a:cs typeface="+mn-cs"/>
              </a:rPr>
              <a:t> 240–250</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26</a:t>
            </a:fld>
            <a:endParaRPr lang="en-US"/>
          </a:p>
        </p:txBody>
      </p:sp>
    </p:spTree>
    <p:extLst>
      <p:ext uri="{BB962C8B-B14F-4D97-AF65-F5344CB8AC3E}">
        <p14:creationId xmlns:p14="http://schemas.microsoft.com/office/powerpoint/2010/main" val="830842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Formulating PN diets requires specialized expertise and is limited to referral centers.  They are composed of </a:t>
            </a:r>
            <a:r>
              <a:rPr lang="en-US" dirty="0" err="1" smtClean="0"/>
              <a:t>animo</a:t>
            </a:r>
            <a:r>
              <a:rPr lang="en-US" dirty="0" smtClean="0"/>
              <a:t> acids, dextrose and </a:t>
            </a:r>
            <a:r>
              <a:rPr lang="en-US" dirty="0" err="1" smtClean="0"/>
              <a:t>intralipids</a:t>
            </a:r>
            <a:r>
              <a:rPr lang="en-US" dirty="0" smtClean="0"/>
              <a:t>. Typical formulations provide 6-8g protein per 100kcal and the remainder of energy is provided through dextrose and </a:t>
            </a:r>
            <a:r>
              <a:rPr lang="en-US" dirty="0" err="1" smtClean="0"/>
              <a:t>intralipid</a:t>
            </a:r>
            <a:r>
              <a:rPr lang="en-US" dirty="0" smtClean="0"/>
              <a:t>. Commercially available PN solutions for humans are not properly formulated for animals. Temporary or interim solutions such as amino acid and glucose solutions can be used until the animal can tolerate either placement of feeding tube or will eat voluntarily. There is currently no evidence to suggest that high lipid content in PN solutions is detrimental to animals with AP.  </a:t>
            </a:r>
          </a:p>
          <a:p>
            <a:r>
              <a:rPr lang="en-US" dirty="0" smtClean="0"/>
              <a:t>Complications of PN include hyperglycemia, hyperlipidemia, azotemia, hypophosphatemia, and mechanical issues associated with administration.</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27</a:t>
            </a:fld>
            <a:endParaRPr lang="en-US"/>
          </a:p>
        </p:txBody>
      </p:sp>
    </p:spTree>
    <p:extLst>
      <p:ext uri="{BB962C8B-B14F-4D97-AF65-F5344CB8AC3E}">
        <p14:creationId xmlns:p14="http://schemas.microsoft.com/office/powerpoint/2010/main" val="1125950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 NOT MONITOR </a:t>
            </a:r>
            <a:r>
              <a:rPr lang="en-US" dirty="0" smtClean="0"/>
              <a:t>PHOSPHOROUS</a:t>
            </a:r>
            <a:endParaRPr lang="en-US" dirty="0" smtClean="0"/>
          </a:p>
          <a:p>
            <a:endParaRPr lang="en-US" dirty="0" smtClean="0"/>
          </a:p>
          <a:p>
            <a:r>
              <a:rPr lang="en-US" sz="1200" kern="1200" dirty="0" smtClean="0">
                <a:solidFill>
                  <a:schemeClr val="tx1"/>
                </a:solidFill>
                <a:effectLst/>
                <a:latin typeface="+mn-lt"/>
                <a:ea typeface="+mn-ea"/>
                <a:cs typeface="+mn-cs"/>
              </a:rPr>
              <a:t>Mansfield, C. Acute Pancreatitis in Dogs: Advances in Understanding, Diagnostics, and Treatment. Topics in </a:t>
            </a:r>
            <a:r>
              <a:rPr lang="en-US" sz="1200" kern="1200" dirty="0" err="1" smtClean="0">
                <a:solidFill>
                  <a:schemeClr val="tx1"/>
                </a:solidFill>
                <a:effectLst/>
                <a:latin typeface="+mn-lt"/>
                <a:ea typeface="+mn-ea"/>
                <a:cs typeface="+mn-cs"/>
              </a:rPr>
              <a:t>Compan</a:t>
            </a:r>
            <a:r>
              <a:rPr lang="en-US" sz="1200" kern="1200" dirty="0" smtClean="0">
                <a:solidFill>
                  <a:schemeClr val="tx1"/>
                </a:solidFill>
                <a:effectLst/>
                <a:latin typeface="+mn-lt"/>
                <a:ea typeface="+mn-ea"/>
                <a:cs typeface="+mn-cs"/>
              </a:rPr>
              <a:t> An Med 2012</a:t>
            </a:r>
          </a:p>
          <a:p>
            <a:r>
              <a:rPr lang="en-US" sz="1200" kern="1200" dirty="0" smtClean="0">
                <a:solidFill>
                  <a:schemeClr val="tx1"/>
                </a:solidFill>
                <a:effectLst/>
                <a:latin typeface="+mn-lt"/>
                <a:ea typeface="+mn-ea"/>
                <a:cs typeface="+mn-cs"/>
              </a:rPr>
              <a:t>Silverstein 2013 chp 113; Jensen et al.  Nutritional management of acute pancreatitis in dogs and cats. JVECC 2014: 24(3) 2014, </a:t>
            </a:r>
            <a:r>
              <a:rPr lang="en-US" sz="1200" kern="1200" dirty="0" err="1" smtClean="0">
                <a:solidFill>
                  <a:schemeClr val="tx1"/>
                </a:solidFill>
                <a:effectLst/>
                <a:latin typeface="+mn-lt"/>
                <a:ea typeface="+mn-ea"/>
                <a:cs typeface="+mn-cs"/>
              </a:rPr>
              <a:t>pp</a:t>
            </a:r>
            <a:r>
              <a:rPr lang="en-US" sz="1200" kern="1200" dirty="0" smtClean="0">
                <a:solidFill>
                  <a:schemeClr val="tx1"/>
                </a:solidFill>
                <a:effectLst/>
                <a:latin typeface="+mn-lt"/>
                <a:ea typeface="+mn-ea"/>
                <a:cs typeface="+mn-cs"/>
              </a:rPr>
              <a:t> 240–250</a:t>
            </a:r>
          </a:p>
          <a:p>
            <a:r>
              <a:rPr lang="en-US" sz="1200" kern="1200" dirty="0" smtClean="0">
                <a:solidFill>
                  <a:schemeClr val="tx1"/>
                </a:solidFill>
                <a:effectLst/>
                <a:latin typeface="+mn-lt"/>
                <a:ea typeface="+mn-ea"/>
                <a:cs typeface="+mn-cs"/>
              </a:rPr>
              <a:t>Mansfield et al. A pilot study to assess tolerability of early enteral nutrition via </a:t>
            </a:r>
            <a:r>
              <a:rPr lang="en-US" sz="1200" kern="1200" dirty="0" err="1" smtClean="0">
                <a:solidFill>
                  <a:schemeClr val="tx1"/>
                </a:solidFill>
                <a:effectLst/>
                <a:latin typeface="+mn-lt"/>
                <a:ea typeface="+mn-ea"/>
                <a:cs typeface="+mn-cs"/>
              </a:rPr>
              <a:t>esophagostomy</a:t>
            </a:r>
            <a:r>
              <a:rPr lang="en-US" sz="1200" kern="1200" dirty="0" smtClean="0">
                <a:solidFill>
                  <a:schemeClr val="tx1"/>
                </a:solidFill>
                <a:effectLst/>
                <a:latin typeface="+mn-lt"/>
                <a:ea typeface="+mn-ea"/>
                <a:cs typeface="+mn-cs"/>
              </a:rPr>
              <a:t> tube feeding in dogs with severe acute pancreatitis. J Vet Intern Med 2011; 25:419–425</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28</a:t>
            </a:fld>
            <a:endParaRPr lang="en-US"/>
          </a:p>
        </p:txBody>
      </p:sp>
    </p:spTree>
    <p:extLst>
      <p:ext uri="{BB962C8B-B14F-4D97-AF65-F5344CB8AC3E}">
        <p14:creationId xmlns:p14="http://schemas.microsoft.com/office/powerpoint/2010/main" val="341911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Blood pressure at 8pm 108/86 (95)</a:t>
            </a:r>
          </a:p>
          <a:p>
            <a:endParaRPr lang="en-US" dirty="0" smtClean="0"/>
          </a:p>
          <a:p>
            <a:r>
              <a:rPr lang="en-US" dirty="0" smtClean="0"/>
              <a:t>Nasal cannula placed at 10pm, oxygen @ 4L/min </a:t>
            </a:r>
          </a:p>
          <a:p>
            <a:r>
              <a:rPr lang="en-US" dirty="0" smtClean="0"/>
              <a:t>Heart rate decreased from 160 to 90, then 140 </a:t>
            </a:r>
            <a:r>
              <a:rPr lang="en-US" dirty="0" err="1" smtClean="0"/>
              <a:t>bpm</a:t>
            </a:r>
            <a:endParaRPr lang="en-US" dirty="0" smtClean="0"/>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29</a:t>
            </a:fld>
            <a:endParaRPr lang="en-US"/>
          </a:p>
        </p:txBody>
      </p:sp>
    </p:spTree>
    <p:extLst>
      <p:ext uri="{BB962C8B-B14F-4D97-AF65-F5344CB8AC3E}">
        <p14:creationId xmlns:p14="http://schemas.microsoft.com/office/powerpoint/2010/main" val="1147216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Verify</a:t>
            </a:r>
            <a:r>
              <a:rPr lang="en-US" baseline="0" dirty="0" smtClean="0"/>
              <a:t> with </a:t>
            </a:r>
            <a:r>
              <a:rPr lang="en-US" baseline="0" dirty="0" err="1" smtClean="0"/>
              <a:t>doppler</a:t>
            </a:r>
            <a:r>
              <a:rPr lang="en-US" baseline="0" dirty="0" smtClean="0"/>
              <a:t> when noted to be hypertensive???</a:t>
            </a:r>
            <a:r>
              <a:rPr lang="en-US" baseline="0" dirty="0" smtClean="0"/>
              <a:t>?</a:t>
            </a:r>
          </a:p>
          <a:p>
            <a:r>
              <a:rPr lang="en-US" baseline="0" dirty="0" smtClean="0"/>
              <a:t>Should I have interfered when the dog was hypertensive?</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30</a:t>
            </a:fld>
            <a:endParaRPr lang="en-US"/>
          </a:p>
        </p:txBody>
      </p:sp>
    </p:spTree>
    <p:extLst>
      <p:ext uri="{BB962C8B-B14F-4D97-AF65-F5344CB8AC3E}">
        <p14:creationId xmlns:p14="http://schemas.microsoft.com/office/powerpoint/2010/main" val="3754375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Patients that are hypotensive despite adequate volume replacement will need </a:t>
            </a:r>
            <a:r>
              <a:rPr lang="en-US" dirty="0" err="1" smtClean="0"/>
              <a:t>pressor</a:t>
            </a:r>
            <a:r>
              <a:rPr lang="en-US" dirty="0" smtClean="0"/>
              <a:t> therapy.</a:t>
            </a:r>
          </a:p>
          <a:p>
            <a:endParaRPr lang="en-US" dirty="0" smtClean="0"/>
          </a:p>
          <a:p>
            <a:r>
              <a:rPr lang="en-US" sz="1200" kern="1200" dirty="0" smtClean="0">
                <a:solidFill>
                  <a:schemeClr val="tx1"/>
                </a:solidFill>
                <a:latin typeface="+mn-lt"/>
                <a:ea typeface="+mn-ea"/>
                <a:cs typeface="+mn-cs"/>
              </a:rPr>
              <a:t>STUDY - We hypothesized that low dose dopamine might have beneficial effects on both blood flow and </a:t>
            </a:r>
            <a:r>
              <a:rPr lang="en-US" sz="1200" kern="1200" dirty="0" err="1" smtClean="0">
                <a:solidFill>
                  <a:schemeClr val="tx1"/>
                </a:solidFill>
                <a:latin typeface="+mn-lt"/>
                <a:ea typeface="+mn-ea"/>
                <a:cs typeface="+mn-cs"/>
              </a:rPr>
              <a:t>microvascular</a:t>
            </a:r>
            <a:r>
              <a:rPr lang="en-US" sz="1200" kern="1200" dirty="0" smtClean="0">
                <a:solidFill>
                  <a:schemeClr val="tx1"/>
                </a:solidFill>
                <a:latin typeface="+mn-lt"/>
                <a:ea typeface="+mn-ea"/>
                <a:cs typeface="+mn-cs"/>
              </a:rPr>
              <a:t> permeability, thus ameliorating the severity of the disease. We studied its actions in an animal model of HP. In anesthetized cats, </a:t>
            </a:r>
            <a:r>
              <a:rPr lang="en-US" sz="1200" kern="1200" dirty="0" err="1" smtClean="0">
                <a:solidFill>
                  <a:schemeClr val="tx1"/>
                </a:solidFill>
                <a:latin typeface="+mn-lt"/>
                <a:ea typeface="+mn-ea"/>
                <a:cs typeface="+mn-cs"/>
              </a:rPr>
              <a:t>intragastric</a:t>
            </a:r>
            <a:r>
              <a:rPr lang="en-US" sz="1200" kern="1200" dirty="0" smtClean="0">
                <a:solidFill>
                  <a:schemeClr val="tx1"/>
                </a:solidFill>
                <a:latin typeface="+mn-lt"/>
                <a:ea typeface="+mn-ea"/>
                <a:cs typeface="+mn-cs"/>
              </a:rPr>
              <a:t> ethanol (20 ml/40% solution) rendered the main pancreatic duct permeable to pancreatic enzymes.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Why ne??</a:t>
            </a:r>
          </a:p>
          <a:p>
            <a:r>
              <a:rPr lang="en-US" sz="1200" kern="1200" dirty="0" smtClean="0">
                <a:solidFill>
                  <a:schemeClr val="tx1"/>
                </a:solidFill>
                <a:latin typeface="+mn-lt"/>
                <a:ea typeface="+mn-ea"/>
                <a:cs typeface="+mn-cs"/>
              </a:rPr>
              <a:t>ACCOMPLISHES THREE GOALS</a:t>
            </a:r>
          </a:p>
          <a:p>
            <a:r>
              <a:rPr lang="en-US" sz="1200" kern="1200" dirty="0" smtClean="0">
                <a:solidFill>
                  <a:schemeClr val="tx1"/>
                </a:solidFill>
                <a:latin typeface="+mn-lt"/>
                <a:ea typeface="+mn-ea"/>
                <a:cs typeface="+mn-cs"/>
              </a:rPr>
              <a:t>1. Critical Perfusion Pressures (Heart will get better, but may look worse)</a:t>
            </a:r>
          </a:p>
          <a:p>
            <a:r>
              <a:rPr lang="en-US" sz="1200" kern="1200" dirty="0" smtClean="0">
                <a:solidFill>
                  <a:schemeClr val="tx1"/>
                </a:solidFill>
                <a:latin typeface="+mn-lt"/>
                <a:ea typeface="+mn-ea"/>
                <a:cs typeface="+mn-cs"/>
              </a:rPr>
              <a:t>2. Increase Venous Return</a:t>
            </a:r>
          </a:p>
          <a:p>
            <a:r>
              <a:rPr lang="en-US" sz="1200" kern="1200" dirty="0" smtClean="0">
                <a:solidFill>
                  <a:schemeClr val="tx1"/>
                </a:solidFill>
                <a:latin typeface="+mn-lt"/>
                <a:ea typeface="+mn-ea"/>
                <a:cs typeface="+mn-cs"/>
              </a:rPr>
              <a:t>3. Avoid Gut Ischemia and Flow Reduction</a:t>
            </a:r>
          </a:p>
          <a:p>
            <a:r>
              <a:rPr lang="en-US"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Norepi</a:t>
            </a:r>
            <a:r>
              <a:rPr lang="en-US" sz="1200" kern="1200" dirty="0" smtClean="0">
                <a:solidFill>
                  <a:schemeClr val="tx1"/>
                </a:solidFill>
                <a:latin typeface="+mn-lt"/>
                <a:ea typeface="+mn-ea"/>
                <a:cs typeface="+mn-cs"/>
              </a:rPr>
              <a:t> Increases Venous Return as well as Constricting Afterload</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31</a:t>
            </a:fld>
            <a:endParaRPr lang="en-US"/>
          </a:p>
        </p:txBody>
      </p:sp>
    </p:spTree>
    <p:extLst>
      <p:ext uri="{BB962C8B-B14F-4D97-AF65-F5344CB8AC3E}">
        <p14:creationId xmlns:p14="http://schemas.microsoft.com/office/powerpoint/2010/main" val="33104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randomized controlled trial of 40 patients with acute pancreatitis–</a:t>
            </a:r>
          </a:p>
          <a:p>
            <a:r>
              <a:rPr lang="en-US" sz="1200" b="0" i="0" u="none" strike="noStrike" kern="1200" baseline="0" dirty="0" smtClean="0">
                <a:solidFill>
                  <a:schemeClr val="tx1"/>
                </a:solidFill>
                <a:latin typeface="+mn-lt"/>
                <a:ea typeface="+mn-ea"/>
                <a:cs typeface="+mn-cs"/>
              </a:rPr>
              <a:t>Patients received goal-directed fluid resuscitation with lactated Ringer’s solution, goal-directed fluid resuscitation with normal saline, standard fluid resuscitation with LRS, or standard fluid resuscitation with normal saline. </a:t>
            </a:r>
          </a:p>
          <a:p>
            <a:r>
              <a:rPr lang="en-US" sz="1200" b="0" i="0" u="none" strike="noStrike" kern="1200" baseline="0" dirty="0" smtClean="0">
                <a:solidFill>
                  <a:schemeClr val="tx1"/>
                </a:solidFill>
                <a:latin typeface="+mn-lt"/>
                <a:ea typeface="+mn-ea"/>
                <a:cs typeface="+mn-cs"/>
              </a:rPr>
              <a:t>****Systemic inflammation was measured on the basis of levels of systemic inflammatory response syndrome (SIRS) and C-reactive protein (CRP) level after 24 hours</a:t>
            </a:r>
          </a:p>
          <a:p>
            <a:r>
              <a:rPr lang="en-US" sz="1200" b="0" i="0" u="none" strike="noStrike" kern="1200" baseline="0" dirty="0" smtClean="0">
                <a:solidFill>
                  <a:schemeClr val="tx1"/>
                </a:solidFill>
                <a:latin typeface="+mn-lt"/>
                <a:ea typeface="+mn-ea"/>
                <a:cs typeface="+mn-cs"/>
              </a:rPr>
              <a:t>The primary study outcome was systemic inflammation measured clinically as the change in prevalence of SIRS at 24 hours post-randomization. SIRS was defined as the presence of</a:t>
            </a:r>
          </a:p>
          <a:p>
            <a:r>
              <a:rPr lang="en-US" sz="1200" b="0" i="0" u="none" strike="noStrike" kern="1200" baseline="0" dirty="0" smtClean="0">
                <a:solidFill>
                  <a:schemeClr val="tx1"/>
                </a:solidFill>
                <a:latin typeface="+mn-lt"/>
                <a:ea typeface="+mn-ea"/>
                <a:cs typeface="+mn-cs"/>
              </a:rPr>
              <a:t>2 of the following criteria within 4 hours of assessment: pulse 90 beats/min; respirations 20/min or PaCO2 32 mm Hg; temperature 36°C or 38°C; white blood cell count 4000 cells/mm3 or 12,000 cells/mm3 or 10% bands.</a:t>
            </a:r>
          </a:p>
          <a:p>
            <a:r>
              <a:rPr lang="en-US" sz="1200" b="0" i="0" u="none" strike="noStrike" kern="1200" baseline="0" dirty="0" smtClean="0">
                <a:solidFill>
                  <a:schemeClr val="tx1"/>
                </a:solidFill>
                <a:latin typeface="+mn-lt"/>
                <a:ea typeface="+mn-ea"/>
                <a:cs typeface="+mn-cs"/>
              </a:rPr>
              <a:t>The secondary outcome was CRP level at 24 hours. Systemic inflammation is a major intermediate pathway in the development of complications such as organ failure in acute pancreatitis.</a:t>
            </a:r>
          </a:p>
          <a:p>
            <a:r>
              <a:rPr lang="en-US" sz="1200" b="0" i="0" u="none" strike="noStrike" kern="1200" baseline="0" dirty="0" smtClean="0">
                <a:solidFill>
                  <a:schemeClr val="tx1"/>
                </a:solidFill>
                <a:latin typeface="+mn-lt"/>
                <a:ea typeface="+mn-ea"/>
                <a:cs typeface="+mn-cs"/>
              </a:rPr>
              <a:t>Both SIRS and CRP have been established as important early prognostic markers related to mortality in acute pancreatitis.</a:t>
            </a:r>
          </a:p>
        </p:txBody>
      </p:sp>
      <p:sp>
        <p:nvSpPr>
          <p:cNvPr id="4" name="Slide Number Placeholder 3"/>
          <p:cNvSpPr>
            <a:spLocks noGrp="1"/>
          </p:cNvSpPr>
          <p:nvPr>
            <p:ph type="sldNum" sz="quarter" idx="10"/>
          </p:nvPr>
        </p:nvSpPr>
        <p:spPr/>
        <p:txBody>
          <a:bodyPr/>
          <a:lstStyle/>
          <a:p>
            <a:fld id="{3FE87110-079A-7840-A019-F60B1A90ED4A}" type="slidenum">
              <a:rPr lang="en-US" smtClean="0"/>
              <a:t>32</a:t>
            </a:fld>
            <a:endParaRPr lang="en-US"/>
          </a:p>
        </p:txBody>
      </p:sp>
    </p:spTree>
    <p:extLst>
      <p:ext uri="{BB962C8B-B14F-4D97-AF65-F5344CB8AC3E}">
        <p14:creationId xmlns:p14="http://schemas.microsoft.com/office/powerpoint/2010/main" val="1094133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120 patients with SAP. The patients were randomly treated with normal saline (NS group), combination of normal saline and </a:t>
            </a:r>
            <a:r>
              <a:rPr lang="en-US" sz="1200" b="0" i="0" u="none" strike="noStrike" kern="1200" baseline="0" dirty="0" err="1" smtClean="0">
                <a:solidFill>
                  <a:schemeClr val="tx1"/>
                </a:solidFill>
                <a:latin typeface="+mn-lt"/>
                <a:ea typeface="+mn-ea"/>
                <a:cs typeface="+mn-cs"/>
              </a:rPr>
              <a:t>hydroxyethyl</a:t>
            </a:r>
            <a:r>
              <a:rPr lang="en-US" sz="1200" b="0" i="0" u="none" strike="noStrike" kern="1200" baseline="0" dirty="0" smtClean="0">
                <a:solidFill>
                  <a:schemeClr val="tx1"/>
                </a:solidFill>
                <a:latin typeface="+mn-lt"/>
                <a:ea typeface="+mn-ea"/>
                <a:cs typeface="+mn-cs"/>
              </a:rPr>
              <a:t> starch (HES) (SH group), combination of normal saline, </a:t>
            </a:r>
            <a:r>
              <a:rPr lang="en-US" sz="1200" b="0" i="0" u="none" strike="noStrike" kern="1200" baseline="0" dirty="0" err="1" smtClean="0">
                <a:solidFill>
                  <a:schemeClr val="tx1"/>
                </a:solidFill>
                <a:latin typeface="+mn-lt"/>
                <a:ea typeface="+mn-ea"/>
                <a:cs typeface="+mn-cs"/>
              </a:rPr>
              <a:t>hydroxyethyl</a:t>
            </a:r>
            <a:r>
              <a:rPr lang="en-US" sz="1200" b="0" i="0" u="none" strike="noStrike" kern="1200" baseline="0" dirty="0" smtClean="0">
                <a:solidFill>
                  <a:schemeClr val="tx1"/>
                </a:solidFill>
                <a:latin typeface="+mn-lt"/>
                <a:ea typeface="+mn-ea"/>
                <a:cs typeface="+mn-cs"/>
              </a:rPr>
              <a:t> starch and glutamine (SHG group) in </a:t>
            </a:r>
            <a:r>
              <a:rPr lang="en-US" sz="1200" b="0" i="0" u="none" strike="noStrike" kern="1200" baseline="0" dirty="0" err="1" smtClean="0">
                <a:solidFill>
                  <a:schemeClr val="tx1"/>
                </a:solidFill>
                <a:latin typeface="+mn-lt"/>
                <a:ea typeface="+mn-ea"/>
                <a:cs typeface="+mn-cs"/>
              </a:rPr>
              <a:t>resuscitationUrine</a:t>
            </a:r>
            <a:r>
              <a:rPr lang="en-US" sz="1200" b="0" i="0" u="none" strike="noStrike" kern="1200" baseline="0" dirty="0" smtClean="0">
                <a:solidFill>
                  <a:schemeClr val="tx1"/>
                </a:solidFill>
                <a:latin typeface="+mn-lt"/>
                <a:ea typeface="+mn-ea"/>
                <a:cs typeface="+mn-cs"/>
              </a:rPr>
              <a:t> lactulose/</a:t>
            </a:r>
            <a:r>
              <a:rPr lang="en-US" sz="1200" b="0" i="0" u="none" strike="noStrike" kern="1200" baseline="0" dirty="0" err="1" smtClean="0">
                <a:solidFill>
                  <a:schemeClr val="tx1"/>
                </a:solidFill>
                <a:latin typeface="+mn-lt"/>
                <a:ea typeface="+mn-ea"/>
                <a:cs typeface="+mn-cs"/>
              </a:rPr>
              <a:t>mannitol</a:t>
            </a:r>
            <a:r>
              <a:rPr lang="en-US" sz="1200" b="0" i="0" u="none" strike="noStrike" kern="1200" baseline="0" dirty="0" smtClean="0">
                <a:solidFill>
                  <a:schemeClr val="tx1"/>
                </a:solidFill>
                <a:latin typeface="+mn-lt"/>
                <a:ea typeface="+mn-ea"/>
                <a:cs typeface="+mn-cs"/>
              </a:rPr>
              <a:t> (L/M) ratio during 7 d was analyzed to evaluate intestinal permeability as described before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Urine L/M ratio in all three groups increased after administration of SAP. Compared to the NS group, urine L/M ratio in the SH and SHG groups was significantly lower after day 4. serum endotoxin in the NS group was also significantly higher than that in the SH and SHG groups. Nevertheless, serum endotoxin in the SHG group was markedly lower than that in the SH group after day 6</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Some research has shown that HES reduces intestinal permeability by modulating inflammatory response and has a promising effect on survival, together with antibiotics</a:t>
            </a:r>
          </a:p>
          <a:p>
            <a:r>
              <a:rPr lang="en-US" sz="1200" b="0" i="0" u="none" strike="noStrike" kern="1200" baseline="0" dirty="0" smtClean="0">
                <a:solidFill>
                  <a:schemeClr val="tx1"/>
                </a:solidFill>
                <a:latin typeface="+mn-lt"/>
                <a:ea typeface="+mn-ea"/>
                <a:cs typeface="+mn-cs"/>
              </a:rPr>
              <a:t>under septic conditions[18]. Although glutamine has been proved to protect the intestinal barrier as a nutrient supplement in nutritional support of SAP, the effects of</a:t>
            </a:r>
          </a:p>
          <a:p>
            <a:r>
              <a:rPr lang="en-US" sz="1200" b="0" i="0" u="none" strike="noStrike" kern="1200" baseline="0" dirty="0" smtClean="0">
                <a:solidFill>
                  <a:schemeClr val="tx1"/>
                </a:solidFill>
                <a:latin typeface="+mn-lt"/>
                <a:ea typeface="+mn-ea"/>
                <a:cs typeface="+mn-cs"/>
              </a:rPr>
              <a:t>glutamine delivered as a supplement in resuscitation fluid in the early stage of SAP have not been defined</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33</a:t>
            </a:fld>
            <a:endParaRPr lang="en-US"/>
          </a:p>
        </p:txBody>
      </p:sp>
    </p:spTree>
    <p:extLst>
      <p:ext uri="{BB962C8B-B14F-4D97-AF65-F5344CB8AC3E}">
        <p14:creationId xmlns:p14="http://schemas.microsoft.com/office/powerpoint/2010/main" val="4187789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Respiratory abnormalities</a:t>
            </a:r>
            <a:r>
              <a:rPr lang="en-US" baseline="0" dirty="0" smtClean="0"/>
              <a:t> – ALI/ARDS, aspiration pneumonia, pleural effusion, PTE, </a:t>
            </a:r>
            <a:r>
              <a:rPr lang="en-US" baseline="0" dirty="0" err="1" smtClean="0"/>
              <a:t>overhydration</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34</a:t>
            </a:fld>
            <a:endParaRPr lang="en-US"/>
          </a:p>
        </p:txBody>
      </p:sp>
    </p:spTree>
    <p:extLst>
      <p:ext uri="{BB962C8B-B14F-4D97-AF65-F5344CB8AC3E}">
        <p14:creationId xmlns:p14="http://schemas.microsoft.com/office/powerpoint/2010/main" val="3014634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35</a:t>
            </a:fld>
            <a:endParaRPr lang="en-US"/>
          </a:p>
        </p:txBody>
      </p:sp>
    </p:spTree>
    <p:extLst>
      <p:ext uri="{BB962C8B-B14F-4D97-AF65-F5344CB8AC3E}">
        <p14:creationId xmlns:p14="http://schemas.microsoft.com/office/powerpoint/2010/main" val="1676290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Decreased </a:t>
            </a:r>
            <a:r>
              <a:rPr lang="en-US" dirty="0" err="1" smtClean="0"/>
              <a:t>serosal</a:t>
            </a:r>
            <a:r>
              <a:rPr lang="en-US" baseline="0" dirty="0" smtClean="0"/>
              <a:t> details</a:t>
            </a:r>
          </a:p>
          <a:p>
            <a:r>
              <a:rPr lang="en-US" baseline="0" dirty="0" smtClean="0"/>
              <a:t>Difficult to interpret due to exposure </a:t>
            </a:r>
          </a:p>
          <a:p>
            <a:r>
              <a:rPr lang="en-US" baseline="0" dirty="0" smtClean="0"/>
              <a:t>No evidence of obstruction</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5</a:t>
            </a:fld>
            <a:endParaRPr lang="en-US"/>
          </a:p>
        </p:txBody>
      </p:sp>
    </p:spTree>
    <p:extLst>
      <p:ext uri="{BB962C8B-B14F-4D97-AF65-F5344CB8AC3E}">
        <p14:creationId xmlns:p14="http://schemas.microsoft.com/office/powerpoint/2010/main" val="442731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pO2 95-109</a:t>
            </a:r>
          </a:p>
          <a:p>
            <a:r>
              <a:rPr lang="en-US" dirty="0" smtClean="0"/>
              <a:t>O2sat 94-100</a:t>
            </a:r>
          </a:p>
          <a:p>
            <a:r>
              <a:rPr lang="en-US" dirty="0" err="1" smtClean="0"/>
              <a:t>Azp</a:t>
            </a:r>
            <a:r>
              <a:rPr lang="en-US" dirty="0" smtClean="0"/>
              <a:t> always</a:t>
            </a:r>
            <a:r>
              <a:rPr lang="en-US" baseline="0" dirty="0" smtClean="0"/>
              <a:t> 5-15</a:t>
            </a:r>
          </a:p>
          <a:p>
            <a:r>
              <a:rPr lang="en-US" baseline="0" dirty="0" smtClean="0"/>
              <a:t>Corrected chloride &gt;120 in purple</a:t>
            </a:r>
          </a:p>
          <a:p>
            <a:endParaRPr lang="en-US" baseline="0" dirty="0" smtClean="0"/>
          </a:p>
          <a:p>
            <a:r>
              <a:rPr lang="en-US" baseline="0" dirty="0" smtClean="0"/>
              <a:t>Considering nasal O2 at 40%</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37</a:t>
            </a:fld>
            <a:endParaRPr lang="en-US"/>
          </a:p>
        </p:txBody>
      </p:sp>
    </p:spTree>
    <p:extLst>
      <p:ext uri="{BB962C8B-B14F-4D97-AF65-F5344CB8AC3E}">
        <p14:creationId xmlns:p14="http://schemas.microsoft.com/office/powerpoint/2010/main" val="700643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ARDS/ALI is clinical rather</a:t>
            </a:r>
            <a:r>
              <a:rPr lang="en-US" baseline="0" dirty="0" smtClean="0"/>
              <a:t> that histologic diagnosis</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41</a:t>
            </a:fld>
            <a:endParaRPr lang="en-US"/>
          </a:p>
        </p:txBody>
      </p:sp>
    </p:spTree>
    <p:extLst>
      <p:ext uri="{BB962C8B-B14F-4D97-AF65-F5344CB8AC3E}">
        <p14:creationId xmlns:p14="http://schemas.microsoft.com/office/powerpoint/2010/main" val="3173327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Between groups</a:t>
            </a:r>
            <a:r>
              <a:rPr lang="en-US" baseline="0" dirty="0" smtClean="0"/>
              <a:t> that did and did not receive FFP</a:t>
            </a:r>
          </a:p>
          <a:p>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In support: </a:t>
            </a:r>
            <a:r>
              <a:rPr lang="en-US" dirty="0" smtClean="0">
                <a:solidFill>
                  <a:schemeClr val="tx1"/>
                </a:solidFill>
              </a:rPr>
              <a:t>Further investigation is required to make appropriate decision regarding the use of FFP in the treatment of AP.</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p>
            <a:r>
              <a:rPr lang="en-US" sz="1200" kern="1200" dirty="0" smtClean="0">
                <a:solidFill>
                  <a:schemeClr val="tx1"/>
                </a:solidFill>
                <a:effectLst/>
                <a:latin typeface="+mn-lt"/>
                <a:ea typeface="+mn-ea"/>
                <a:cs typeface="+mn-cs"/>
              </a:rPr>
              <a:t>References:</a:t>
            </a:r>
          </a:p>
          <a:p>
            <a:r>
              <a:rPr lang="en-US" sz="1200" kern="1200" dirty="0" smtClean="0">
                <a:solidFill>
                  <a:schemeClr val="tx1"/>
                </a:solidFill>
                <a:effectLst/>
                <a:latin typeface="+mn-lt"/>
                <a:ea typeface="+mn-ea"/>
                <a:cs typeface="+mn-cs"/>
              </a:rPr>
              <a:t>Silverstein 2013 chp 113;</a:t>
            </a:r>
          </a:p>
          <a:p>
            <a:r>
              <a:rPr lang="en-US" sz="1200" kern="1200" dirty="0" err="1" smtClean="0">
                <a:solidFill>
                  <a:schemeClr val="tx1"/>
                </a:solidFill>
                <a:effectLst/>
                <a:latin typeface="+mn-lt"/>
                <a:ea typeface="+mn-ea"/>
                <a:cs typeface="+mn-cs"/>
              </a:rPr>
              <a:t>Weatherton</a:t>
            </a:r>
            <a:r>
              <a:rPr lang="en-US" sz="1200" kern="1200" dirty="0" smtClean="0">
                <a:solidFill>
                  <a:schemeClr val="tx1"/>
                </a:solidFill>
                <a:effectLst/>
                <a:latin typeface="+mn-lt"/>
                <a:ea typeface="+mn-ea"/>
                <a:cs typeface="+mn-cs"/>
              </a:rPr>
              <a:t> and Streeter. Evaluation of fresh frozen plasma administration in dogs with pancreatitis: 77 cases (1995-2005). JVECC 2009;19(6):617-622;</a:t>
            </a:r>
          </a:p>
          <a:p>
            <a:r>
              <a:rPr lang="en-US" sz="1200" kern="1200" dirty="0" smtClean="0">
                <a:solidFill>
                  <a:schemeClr val="tx1"/>
                </a:solidFill>
                <a:effectLst/>
                <a:latin typeface="+mn-lt"/>
                <a:ea typeface="+mn-ea"/>
                <a:cs typeface="+mn-cs"/>
              </a:rPr>
              <a:t>Mansfield, C. Acute Pancreatitis in Dogs: Advances in Understanding, Diagnostics, and Treatment. Topics in </a:t>
            </a:r>
            <a:r>
              <a:rPr lang="en-US" sz="1200" kern="1200" dirty="0" err="1" smtClean="0">
                <a:solidFill>
                  <a:schemeClr val="tx1"/>
                </a:solidFill>
                <a:effectLst/>
                <a:latin typeface="+mn-lt"/>
                <a:ea typeface="+mn-ea"/>
                <a:cs typeface="+mn-cs"/>
              </a:rPr>
              <a:t>Compan</a:t>
            </a:r>
            <a:r>
              <a:rPr lang="en-US" sz="1200" kern="1200" dirty="0" smtClean="0">
                <a:solidFill>
                  <a:schemeClr val="tx1"/>
                </a:solidFill>
                <a:effectLst/>
                <a:latin typeface="+mn-lt"/>
                <a:ea typeface="+mn-ea"/>
                <a:cs typeface="+mn-cs"/>
              </a:rPr>
              <a:t> An Med 2012; 27:123-132</a:t>
            </a:r>
          </a:p>
          <a:p>
            <a:r>
              <a:rPr lang="en-US" sz="1200" kern="1200" dirty="0" smtClean="0">
                <a:solidFill>
                  <a:schemeClr val="tx1"/>
                </a:solidFill>
                <a:effectLst/>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43</a:t>
            </a:fld>
            <a:endParaRPr lang="en-US"/>
          </a:p>
        </p:txBody>
      </p:sp>
    </p:spTree>
    <p:extLst>
      <p:ext uri="{BB962C8B-B14F-4D97-AF65-F5344CB8AC3E}">
        <p14:creationId xmlns:p14="http://schemas.microsoft.com/office/powerpoint/2010/main" val="19851352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Nepenthe’s case she had evidence of GI bacterial translocation – hemorrhagic diarrhea</a:t>
            </a:r>
          </a:p>
          <a:p>
            <a:endParaRPr lang="en-US" dirty="0" smtClean="0"/>
          </a:p>
          <a:p>
            <a:r>
              <a:rPr lang="en-US" sz="1200" kern="1200" dirty="0" smtClean="0">
                <a:solidFill>
                  <a:schemeClr val="tx1"/>
                </a:solidFill>
                <a:effectLst/>
                <a:latin typeface="+mn-lt"/>
                <a:ea typeface="+mn-ea"/>
                <a:cs typeface="+mn-cs"/>
              </a:rPr>
              <a:t>References:</a:t>
            </a:r>
          </a:p>
          <a:p>
            <a:r>
              <a:rPr lang="en-US" sz="1200" kern="1200" dirty="0" smtClean="0">
                <a:solidFill>
                  <a:schemeClr val="tx1"/>
                </a:solidFill>
                <a:effectLst/>
                <a:latin typeface="+mn-lt"/>
                <a:ea typeface="+mn-ea"/>
                <a:cs typeface="+mn-cs"/>
              </a:rPr>
              <a:t>Silverstein 2013 chp 113;</a:t>
            </a:r>
          </a:p>
          <a:p>
            <a:r>
              <a:rPr lang="en-US" sz="1200" kern="1200" dirty="0" smtClean="0">
                <a:solidFill>
                  <a:schemeClr val="tx1"/>
                </a:solidFill>
                <a:effectLst/>
                <a:latin typeface="+mn-lt"/>
                <a:ea typeface="+mn-ea"/>
                <a:cs typeface="+mn-cs"/>
              </a:rPr>
              <a:t>Holm et al. Acute Pancreatitis in Dogs. JVECC 2003; 13(4):201-213;</a:t>
            </a:r>
          </a:p>
          <a:p>
            <a:r>
              <a:rPr lang="en-US" sz="1200" kern="1200" dirty="0" err="1" smtClean="0">
                <a:solidFill>
                  <a:schemeClr val="tx1"/>
                </a:solidFill>
                <a:effectLst/>
                <a:latin typeface="+mn-lt"/>
                <a:ea typeface="+mn-ea"/>
                <a:cs typeface="+mn-cs"/>
              </a:rPr>
              <a:t>Weese</a:t>
            </a:r>
            <a:r>
              <a:rPr lang="en-US" sz="1200" kern="1200" dirty="0" smtClean="0">
                <a:solidFill>
                  <a:schemeClr val="tx1"/>
                </a:solidFill>
                <a:effectLst/>
                <a:latin typeface="+mn-lt"/>
                <a:ea typeface="+mn-ea"/>
                <a:cs typeface="+mn-cs"/>
              </a:rPr>
              <a:t> et al. Antimicrobial Use Guidelines for Treatment of Urinary Tract Disease in Dogs and Cats: Antimicrobial Guidelines Working Group of the International Society for Companion Animal Infectious Diseases Veterinary Medicine International. Volume 2011, Article ID 263768, 9 pages doi:10.4061/2011/263768</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44</a:t>
            </a:fld>
            <a:endParaRPr lang="en-US"/>
          </a:p>
        </p:txBody>
      </p:sp>
    </p:spTree>
    <p:extLst>
      <p:ext uri="{BB962C8B-B14F-4D97-AF65-F5344CB8AC3E}">
        <p14:creationId xmlns:p14="http://schemas.microsoft.com/office/powerpoint/2010/main" val="1985135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References:</a:t>
            </a:r>
          </a:p>
          <a:p>
            <a:r>
              <a:rPr lang="en-US" sz="1200" kern="1200" dirty="0" smtClean="0">
                <a:solidFill>
                  <a:schemeClr val="tx1"/>
                </a:solidFill>
                <a:effectLst/>
                <a:latin typeface="+mn-lt"/>
                <a:ea typeface="+mn-ea"/>
                <a:cs typeface="+mn-cs"/>
              </a:rPr>
              <a:t>Silverstein 2013 chp 113; Mansfield, C. Acute Pancreatitis in Dogs: Advances in Understanding, Diagnostics, and Treatment. Topics in </a:t>
            </a:r>
            <a:r>
              <a:rPr lang="en-US" sz="1200" kern="1200" dirty="0" err="1" smtClean="0">
                <a:solidFill>
                  <a:schemeClr val="tx1"/>
                </a:solidFill>
                <a:effectLst/>
                <a:latin typeface="+mn-lt"/>
                <a:ea typeface="+mn-ea"/>
                <a:cs typeface="+mn-cs"/>
              </a:rPr>
              <a:t>Compan</a:t>
            </a:r>
            <a:r>
              <a:rPr lang="en-US" sz="1200" kern="1200" dirty="0" smtClean="0">
                <a:solidFill>
                  <a:schemeClr val="tx1"/>
                </a:solidFill>
                <a:effectLst/>
                <a:latin typeface="+mn-lt"/>
                <a:ea typeface="+mn-ea"/>
                <a:cs typeface="+mn-cs"/>
              </a:rPr>
              <a:t> An Med 2012; 27:123-132;</a:t>
            </a:r>
          </a:p>
          <a:p>
            <a:r>
              <a:rPr lang="en-US" sz="1200" kern="1200" dirty="0" smtClean="0">
                <a:solidFill>
                  <a:schemeClr val="tx1"/>
                </a:solidFill>
                <a:effectLst/>
                <a:latin typeface="+mn-lt"/>
                <a:ea typeface="+mn-ea"/>
                <a:cs typeface="+mn-cs"/>
              </a:rPr>
              <a:t>Holm et al. Acute Pancreatitis in Dogs. JVECC 2003; 13(4):201-213;</a:t>
            </a:r>
          </a:p>
          <a:p>
            <a:r>
              <a:rPr lang="en-US" sz="1200" kern="1200" dirty="0" smtClean="0">
                <a:solidFill>
                  <a:schemeClr val="tx1"/>
                </a:solidFill>
                <a:effectLst/>
                <a:latin typeface="+mn-lt"/>
                <a:ea typeface="+mn-ea"/>
                <a:cs typeface="+mn-cs"/>
              </a:rPr>
              <a:t>Thompson et al. Characteristics and outcomes in surgical management of severe acute pancreatitis: 37 dogs (2001-2007). JVECC 2009; 19(2):165–173;</a:t>
            </a:r>
          </a:p>
          <a:p>
            <a:r>
              <a:rPr lang="en-US" sz="1200" kern="1200" dirty="0" smtClean="0">
                <a:solidFill>
                  <a:schemeClr val="tx1"/>
                </a:solidFill>
                <a:effectLst/>
                <a:latin typeface="+mn-lt"/>
                <a:ea typeface="+mn-ea"/>
                <a:cs typeface="+mn-cs"/>
              </a:rPr>
              <a:t>Son et al. Surgical intervention in the management of severe acute pancreatitis in cats: 8 cases (2003-2007). JVECC 2010;20(4):426–435</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45</a:t>
            </a:fld>
            <a:endParaRPr lang="en-US"/>
          </a:p>
        </p:txBody>
      </p:sp>
    </p:spTree>
    <p:extLst>
      <p:ext uri="{BB962C8B-B14F-4D97-AF65-F5344CB8AC3E}">
        <p14:creationId xmlns:p14="http://schemas.microsoft.com/office/powerpoint/2010/main" val="2872522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Noninvasive methods are preferable for managing fluid accumulation secondary to pancreatitis</a:t>
            </a:r>
          </a:p>
          <a:p>
            <a:endParaRPr lang="en-US" sz="1200" b="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References:</a:t>
            </a:r>
          </a:p>
          <a:p>
            <a:r>
              <a:rPr lang="en-US" sz="1200" kern="1200" dirty="0" smtClean="0">
                <a:solidFill>
                  <a:schemeClr val="tx1"/>
                </a:solidFill>
                <a:effectLst/>
                <a:latin typeface="+mn-lt"/>
                <a:ea typeface="+mn-ea"/>
                <a:cs typeface="+mn-cs"/>
              </a:rPr>
              <a:t>Silverstein 2013 chp 113; Mansfield, C. Acute Pancreatitis in Dogs: Advances in Understanding, Diagnostics, and Treatment. Topics in </a:t>
            </a:r>
            <a:r>
              <a:rPr lang="en-US" sz="1200" kern="1200" dirty="0" err="1" smtClean="0">
                <a:solidFill>
                  <a:schemeClr val="tx1"/>
                </a:solidFill>
                <a:effectLst/>
                <a:latin typeface="+mn-lt"/>
                <a:ea typeface="+mn-ea"/>
                <a:cs typeface="+mn-cs"/>
              </a:rPr>
              <a:t>Compan</a:t>
            </a:r>
            <a:r>
              <a:rPr lang="en-US" sz="1200" kern="1200" dirty="0" smtClean="0">
                <a:solidFill>
                  <a:schemeClr val="tx1"/>
                </a:solidFill>
                <a:effectLst/>
                <a:latin typeface="+mn-lt"/>
                <a:ea typeface="+mn-ea"/>
                <a:cs typeface="+mn-cs"/>
              </a:rPr>
              <a:t> An Med 2012; 27:123-132;</a:t>
            </a:r>
          </a:p>
          <a:p>
            <a:r>
              <a:rPr lang="en-US" sz="1200" kern="1200" dirty="0" smtClean="0">
                <a:solidFill>
                  <a:schemeClr val="tx1"/>
                </a:solidFill>
                <a:effectLst/>
                <a:latin typeface="+mn-lt"/>
                <a:ea typeface="+mn-ea"/>
                <a:cs typeface="+mn-cs"/>
              </a:rPr>
              <a:t>Holm et al. Acute Pancreatitis in Dogs. JVECC 2003; 13(4):201-213;</a:t>
            </a:r>
          </a:p>
          <a:p>
            <a:r>
              <a:rPr lang="en-US" sz="1200" kern="1200" dirty="0" smtClean="0">
                <a:solidFill>
                  <a:schemeClr val="tx1"/>
                </a:solidFill>
                <a:effectLst/>
                <a:latin typeface="+mn-lt"/>
                <a:ea typeface="+mn-ea"/>
                <a:cs typeface="+mn-cs"/>
              </a:rPr>
              <a:t>Thompson et al. Characteristics and outcomes in surgical management of severe acute pancreatitis: 37 dogs (2001-2007). JVECC 2009; 19(2):165–173;</a:t>
            </a:r>
          </a:p>
          <a:p>
            <a:r>
              <a:rPr lang="en-US" sz="1200" kern="1200" dirty="0" smtClean="0">
                <a:solidFill>
                  <a:schemeClr val="tx1"/>
                </a:solidFill>
                <a:effectLst/>
                <a:latin typeface="+mn-lt"/>
                <a:ea typeface="+mn-ea"/>
                <a:cs typeface="+mn-cs"/>
              </a:rPr>
              <a:t>Son et al. Surgical intervention in the management of severe acute pancreatitis in cats: 8 cases (2003-2007). JVECC 2010;20(4):426–435</a:t>
            </a: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E87110-079A-7840-A019-F60B1A90ED4A}" type="slidenum">
              <a:rPr lang="en-US" smtClean="0"/>
              <a:t>46</a:t>
            </a:fld>
            <a:endParaRPr lang="en-US"/>
          </a:p>
        </p:txBody>
      </p:sp>
    </p:spTree>
    <p:extLst>
      <p:ext uri="{BB962C8B-B14F-4D97-AF65-F5344CB8AC3E}">
        <p14:creationId xmlns:p14="http://schemas.microsoft.com/office/powerpoint/2010/main" val="1297114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References:</a:t>
            </a:r>
          </a:p>
          <a:p>
            <a:r>
              <a:rPr lang="en-US" sz="1200" kern="1200" dirty="0" smtClean="0">
                <a:solidFill>
                  <a:schemeClr val="tx1"/>
                </a:solidFill>
                <a:effectLst/>
                <a:latin typeface="+mn-lt"/>
                <a:ea typeface="+mn-ea"/>
                <a:cs typeface="+mn-cs"/>
              </a:rPr>
              <a:t>Silverstein 2013 chp 113; Mansfield, C. Acute Pancreatitis in Dogs: Advances in Understanding, Diagnostics, and Treatment. Topics in </a:t>
            </a:r>
            <a:r>
              <a:rPr lang="en-US" sz="1200" kern="1200" dirty="0" err="1" smtClean="0">
                <a:solidFill>
                  <a:schemeClr val="tx1"/>
                </a:solidFill>
                <a:effectLst/>
                <a:latin typeface="+mn-lt"/>
                <a:ea typeface="+mn-ea"/>
                <a:cs typeface="+mn-cs"/>
              </a:rPr>
              <a:t>Compan</a:t>
            </a:r>
            <a:r>
              <a:rPr lang="en-US" sz="1200" kern="1200" dirty="0" smtClean="0">
                <a:solidFill>
                  <a:schemeClr val="tx1"/>
                </a:solidFill>
                <a:effectLst/>
                <a:latin typeface="+mn-lt"/>
                <a:ea typeface="+mn-ea"/>
                <a:cs typeface="+mn-cs"/>
              </a:rPr>
              <a:t> An Med 2012; 27:123-132;</a:t>
            </a:r>
          </a:p>
          <a:p>
            <a:r>
              <a:rPr lang="en-US" sz="1200" kern="1200" dirty="0" smtClean="0">
                <a:solidFill>
                  <a:schemeClr val="tx1"/>
                </a:solidFill>
                <a:effectLst/>
                <a:latin typeface="+mn-lt"/>
                <a:ea typeface="+mn-ea"/>
                <a:cs typeface="+mn-cs"/>
              </a:rPr>
              <a:t>Holm et al. Acute Pancreatitis in Dogs. JVECC 2003; 13(4):201-213;</a:t>
            </a:r>
          </a:p>
          <a:p>
            <a:r>
              <a:rPr lang="en-US" sz="1200" kern="1200" dirty="0" smtClean="0">
                <a:solidFill>
                  <a:schemeClr val="tx1"/>
                </a:solidFill>
                <a:effectLst/>
                <a:latin typeface="+mn-lt"/>
                <a:ea typeface="+mn-ea"/>
                <a:cs typeface="+mn-cs"/>
              </a:rPr>
              <a:t>Thompson et al. Characteristics and outcomes in surgical management of severe acute pancreatitis: 37 dogs (2001-2007). JVECC 2009; 19(2):165–173;</a:t>
            </a:r>
          </a:p>
          <a:p>
            <a:r>
              <a:rPr lang="en-US" sz="1200" kern="1200" dirty="0" smtClean="0">
                <a:solidFill>
                  <a:schemeClr val="tx1"/>
                </a:solidFill>
                <a:effectLst/>
                <a:latin typeface="+mn-lt"/>
                <a:ea typeface="+mn-ea"/>
                <a:cs typeface="+mn-cs"/>
              </a:rPr>
              <a:t>Son et al. Surgical intervention in the management of severe acute pancreatitis in cats: 8 cases (2003-2007). JVECC 2010;20(4):426–435</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47</a:t>
            </a:fld>
            <a:endParaRPr lang="en-US"/>
          </a:p>
        </p:txBody>
      </p:sp>
    </p:spTree>
    <p:extLst>
      <p:ext uri="{BB962C8B-B14F-4D97-AF65-F5344CB8AC3E}">
        <p14:creationId xmlns:p14="http://schemas.microsoft.com/office/powerpoint/2010/main" val="3393539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References:</a:t>
            </a:r>
          </a:p>
          <a:p>
            <a:r>
              <a:rPr lang="en-US" sz="1200" kern="1200" dirty="0" smtClean="0">
                <a:solidFill>
                  <a:schemeClr val="tx1"/>
                </a:solidFill>
                <a:effectLst/>
                <a:latin typeface="+mn-lt"/>
                <a:ea typeface="+mn-ea"/>
                <a:cs typeface="+mn-cs"/>
              </a:rPr>
              <a:t>Silverstein 2013 chp 113; Mansfield, C. Acute Pancreatitis in Dogs: Advances in Understanding, Diagnostics, and Treatment. Topics in </a:t>
            </a:r>
            <a:r>
              <a:rPr lang="en-US" sz="1200" kern="1200" dirty="0" err="1" smtClean="0">
                <a:solidFill>
                  <a:schemeClr val="tx1"/>
                </a:solidFill>
                <a:effectLst/>
                <a:latin typeface="+mn-lt"/>
                <a:ea typeface="+mn-ea"/>
                <a:cs typeface="+mn-cs"/>
              </a:rPr>
              <a:t>Compan</a:t>
            </a:r>
            <a:r>
              <a:rPr lang="en-US" sz="1200" kern="1200" dirty="0" smtClean="0">
                <a:solidFill>
                  <a:schemeClr val="tx1"/>
                </a:solidFill>
                <a:effectLst/>
                <a:latin typeface="+mn-lt"/>
                <a:ea typeface="+mn-ea"/>
                <a:cs typeface="+mn-cs"/>
              </a:rPr>
              <a:t> An Med 2012; 27:123-132;</a:t>
            </a:r>
          </a:p>
          <a:p>
            <a:r>
              <a:rPr lang="en-US" sz="1200" kern="1200" dirty="0" smtClean="0">
                <a:solidFill>
                  <a:schemeClr val="tx1"/>
                </a:solidFill>
                <a:effectLst/>
                <a:latin typeface="+mn-lt"/>
                <a:ea typeface="+mn-ea"/>
                <a:cs typeface="+mn-cs"/>
              </a:rPr>
              <a:t>Holm et al. Acute Pancreatitis in Dogs. JVECC 2003; 13(4):201-213;</a:t>
            </a:r>
          </a:p>
          <a:p>
            <a:r>
              <a:rPr lang="en-US" sz="1200" kern="1200" dirty="0" smtClean="0">
                <a:solidFill>
                  <a:schemeClr val="tx1"/>
                </a:solidFill>
                <a:effectLst/>
                <a:latin typeface="+mn-lt"/>
                <a:ea typeface="+mn-ea"/>
                <a:cs typeface="+mn-cs"/>
              </a:rPr>
              <a:t>Thompson et al. Characteristics and outcomes in surgical management of severe acute pancreatitis: 37 dogs (2001-2007). JVECC 2009; 19(2):165–173;</a:t>
            </a:r>
          </a:p>
          <a:p>
            <a:r>
              <a:rPr lang="en-US" sz="1200" kern="1200" dirty="0" smtClean="0">
                <a:solidFill>
                  <a:schemeClr val="tx1"/>
                </a:solidFill>
                <a:effectLst/>
                <a:latin typeface="+mn-lt"/>
                <a:ea typeface="+mn-ea"/>
                <a:cs typeface="+mn-cs"/>
              </a:rPr>
              <a:t>Son et al. Surgical intervention in the management of severe acute pancreatitis in cats: 8 cases (2003-2007). JVECC 2010;20(4):426–435</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48</a:t>
            </a:fld>
            <a:endParaRPr lang="en-US"/>
          </a:p>
        </p:txBody>
      </p:sp>
    </p:spTree>
    <p:extLst>
      <p:ext uri="{BB962C8B-B14F-4D97-AF65-F5344CB8AC3E}">
        <p14:creationId xmlns:p14="http://schemas.microsoft.com/office/powerpoint/2010/main" val="33935394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Theoretically, the modulation of </a:t>
            </a:r>
            <a:r>
              <a:rPr lang="en-US" sz="1200" b="1" i="0" u="none" strike="noStrike" kern="1200" baseline="0" dirty="0" err="1" smtClean="0">
                <a:solidFill>
                  <a:schemeClr val="tx1"/>
                </a:solidFill>
                <a:latin typeface="+mn-lt"/>
                <a:ea typeface="+mn-ea"/>
                <a:cs typeface="+mn-cs"/>
              </a:rPr>
              <a:t>immunocytes</a:t>
            </a:r>
            <a:r>
              <a:rPr lang="en-US" sz="1200" b="1" i="0" u="none" strike="noStrike" kern="1200" baseline="0" dirty="0" smtClean="0">
                <a:solidFill>
                  <a:schemeClr val="tx1"/>
                </a:solidFill>
                <a:latin typeface="+mn-lt"/>
                <a:ea typeface="+mn-ea"/>
                <a:cs typeface="+mn-cs"/>
              </a:rPr>
              <a:t> and inflammatory mediators may be able to prevent overactive immune reactions and to alleviate inflammatory injuries; </a:t>
            </a:r>
          </a:p>
          <a:p>
            <a:r>
              <a:rPr lang="en-US" sz="1200" b="1" i="0" u="none" strike="noStrike" kern="1200" baseline="0" dirty="0" smtClean="0">
                <a:solidFill>
                  <a:schemeClr val="tx1"/>
                </a:solidFill>
                <a:latin typeface="+mn-lt"/>
                <a:ea typeface="+mn-ea"/>
                <a:cs typeface="+mn-cs"/>
              </a:rPr>
              <a:t>Blocking these inflammatory pathways (Figure1), moderately and at the appropriate time, may be an effective treatment for AP.</a:t>
            </a:r>
            <a:endParaRPr lang="en-US" b="1" dirty="0"/>
          </a:p>
        </p:txBody>
      </p:sp>
      <p:sp>
        <p:nvSpPr>
          <p:cNvPr id="4" name="Slide Number Placeholder 3"/>
          <p:cNvSpPr>
            <a:spLocks noGrp="1"/>
          </p:cNvSpPr>
          <p:nvPr>
            <p:ph type="sldNum" sz="quarter" idx="10"/>
          </p:nvPr>
        </p:nvSpPr>
        <p:spPr/>
        <p:txBody>
          <a:bodyPr/>
          <a:lstStyle/>
          <a:p>
            <a:fld id="{3FE87110-079A-7840-A019-F60B1A90ED4A}" type="slidenum">
              <a:rPr lang="en-US" smtClean="0"/>
              <a:t>50</a:t>
            </a:fld>
            <a:endParaRPr lang="en-US"/>
          </a:p>
        </p:txBody>
      </p:sp>
    </p:spTree>
    <p:extLst>
      <p:ext uri="{BB962C8B-B14F-4D97-AF65-F5344CB8AC3E}">
        <p14:creationId xmlns:p14="http://schemas.microsoft.com/office/powerpoint/2010/main" val="20140791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Acute kidney injury </a:t>
            </a:r>
          </a:p>
          <a:p>
            <a:pPr lvl="1"/>
            <a:r>
              <a:rPr lang="en-US" dirty="0" smtClean="0"/>
              <a:t>hypovolemia, ischemia, intravascular coagulopathy and direct inflammation resulting from peritonitis. Nuclear factor kappa B activation may cause aggregation of activated neutrophils in the glomeruli. Endotoxin released during intestinal ischemia may also promote renal vasoconstriction. </a:t>
            </a:r>
          </a:p>
          <a:p>
            <a:pPr lvl="1"/>
            <a:endParaRPr lang="en-US" dirty="0" smtClean="0"/>
          </a:p>
          <a:p>
            <a:pPr lvl="1"/>
            <a:r>
              <a:rPr lang="en-US" dirty="0" smtClean="0"/>
              <a:t>Acute fluid collections within the pancreatic parenchyma. In humans acute fluid accumulations develop in the first 6 weeks after a bout of acute pancreatitis. </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52</a:t>
            </a:fld>
            <a:endParaRPr lang="en-US"/>
          </a:p>
        </p:txBody>
      </p:sp>
    </p:spTree>
    <p:extLst>
      <p:ext uri="{BB962C8B-B14F-4D97-AF65-F5344CB8AC3E}">
        <p14:creationId xmlns:p14="http://schemas.microsoft.com/office/powerpoint/2010/main" val="3696186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Corrected chloride 111</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10</a:t>
            </a:fld>
            <a:endParaRPr lang="en-US"/>
          </a:p>
        </p:txBody>
      </p:sp>
    </p:spTree>
    <p:extLst>
      <p:ext uri="{BB962C8B-B14F-4D97-AF65-F5344CB8AC3E}">
        <p14:creationId xmlns:p14="http://schemas.microsoft.com/office/powerpoint/2010/main" val="2528853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Metronidazole for diarrhea</a:t>
            </a:r>
          </a:p>
          <a:p>
            <a:r>
              <a:rPr lang="en-US" dirty="0" err="1" smtClean="0"/>
              <a:t>Unasyn</a:t>
            </a:r>
            <a:r>
              <a:rPr lang="en-US" baseline="0" dirty="0" smtClean="0"/>
              <a:t> because left shift</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18</a:t>
            </a:fld>
            <a:endParaRPr lang="en-US"/>
          </a:p>
        </p:txBody>
      </p:sp>
    </p:spTree>
    <p:extLst>
      <p:ext uri="{BB962C8B-B14F-4D97-AF65-F5344CB8AC3E}">
        <p14:creationId xmlns:p14="http://schemas.microsoft.com/office/powerpoint/2010/main" val="684356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Added ketamine 8 hours after starting </a:t>
            </a:r>
            <a:r>
              <a:rPr lang="en-US" dirty="0" err="1" smtClean="0"/>
              <a:t>dexemdetomidine</a:t>
            </a:r>
            <a:r>
              <a:rPr lang="en-US" baseline="0" dirty="0" smtClean="0"/>
              <a:t> CRI</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19</a:t>
            </a:fld>
            <a:endParaRPr lang="en-US"/>
          </a:p>
        </p:txBody>
      </p:sp>
    </p:spTree>
    <p:extLst>
      <p:ext uri="{BB962C8B-B14F-4D97-AF65-F5344CB8AC3E}">
        <p14:creationId xmlns:p14="http://schemas.microsoft.com/office/powerpoint/2010/main" val="776348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a:t>
            </a:r>
            <a:r>
              <a:rPr lang="en-US" baseline="0" dirty="0" smtClean="0"/>
              <a:t> come back to this</a:t>
            </a:r>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20</a:t>
            </a:fld>
            <a:endParaRPr lang="en-US"/>
          </a:p>
        </p:txBody>
      </p:sp>
    </p:spTree>
    <p:extLst>
      <p:ext uri="{BB962C8B-B14F-4D97-AF65-F5344CB8AC3E}">
        <p14:creationId xmlns:p14="http://schemas.microsoft.com/office/powerpoint/2010/main" val="2299659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INDICATIONS AND USAGE </a:t>
            </a:r>
            <a:endParaRPr lang="en-US" dirty="0" smtClean="0"/>
          </a:p>
          <a:p>
            <a:r>
              <a:rPr lang="en-US" sz="1200" kern="1200" dirty="0" err="1" smtClean="0">
                <a:solidFill>
                  <a:schemeClr val="tx1"/>
                </a:solidFill>
                <a:effectLst/>
                <a:latin typeface="+mn-lt"/>
                <a:ea typeface="+mn-ea"/>
                <a:cs typeface="+mn-cs"/>
              </a:rPr>
              <a:t>Aminosyn</a:t>
            </a:r>
            <a:r>
              <a:rPr lang="en-US" sz="1200" kern="1200" dirty="0" smtClean="0">
                <a:solidFill>
                  <a:schemeClr val="tx1"/>
                </a:solidFill>
                <a:effectLst/>
                <a:latin typeface="+mn-lt"/>
                <a:ea typeface="+mn-ea"/>
                <a:cs typeface="+mn-cs"/>
              </a:rPr>
              <a:t> II with Electrolytes in Dextrose Injection with Calcium is indicated for central vein infusion in the prevention of nitrogen loss and negative nitrogen balance in cases where (a) the gastrointestinal tract by the oral, gastrostomy or </a:t>
            </a:r>
            <a:r>
              <a:rPr lang="en-US" sz="1200" kern="1200" dirty="0" err="1" smtClean="0">
                <a:solidFill>
                  <a:schemeClr val="tx1"/>
                </a:solidFill>
                <a:effectLst/>
                <a:latin typeface="+mn-lt"/>
                <a:ea typeface="+mn-ea"/>
                <a:cs typeface="+mn-cs"/>
              </a:rPr>
              <a:t>jejunostomy</a:t>
            </a:r>
            <a:r>
              <a:rPr lang="en-US" sz="1200" kern="1200" dirty="0" smtClean="0">
                <a:solidFill>
                  <a:schemeClr val="tx1"/>
                </a:solidFill>
                <a:effectLst/>
                <a:latin typeface="+mn-lt"/>
                <a:ea typeface="+mn-ea"/>
                <a:cs typeface="+mn-cs"/>
              </a:rPr>
              <a:t> route cannot or should not be used, (b) gastrointestinal absorption of nutrients is impaired or (c) metabolic requirements for protein and calories are substantially increased as with extensive burns and (d) morbidity and mortality may be reduced by replacing amino acids lost from tissue breakdown, thereby preserving tissue reserves, as in acute renal failure. In such patients intravenous feeding for more than a few days would be expected. </a:t>
            </a:r>
            <a:endParaRPr lang="en-US" dirty="0" smtClean="0"/>
          </a:p>
          <a:p>
            <a:r>
              <a:rPr lang="en-US" sz="1200" kern="1200" dirty="0" smtClean="0">
                <a:solidFill>
                  <a:schemeClr val="tx1"/>
                </a:solidFill>
                <a:effectLst/>
                <a:latin typeface="+mn-lt"/>
                <a:ea typeface="+mn-ea"/>
                <a:cs typeface="+mn-cs"/>
              </a:rPr>
              <a:t>The addition of supplemental trace metal additives and multivitamin additives will be in accordance with the prescription of the attending physician.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*Should I have not increased fluids? Art gas or chest </a:t>
            </a:r>
            <a:r>
              <a:rPr lang="en-US" sz="1200" kern="1200" dirty="0" err="1" smtClean="0">
                <a:solidFill>
                  <a:schemeClr val="tx1"/>
                </a:solidFill>
                <a:effectLst/>
                <a:latin typeface="+mn-lt"/>
                <a:ea typeface="+mn-ea"/>
                <a:cs typeface="+mn-cs"/>
              </a:rPr>
              <a:t>rads</a:t>
            </a:r>
            <a:r>
              <a:rPr lang="en-US" sz="1200" kern="1200" baseline="0" dirty="0" smtClean="0">
                <a:solidFill>
                  <a:schemeClr val="tx1"/>
                </a:solidFill>
                <a:effectLst/>
                <a:latin typeface="+mn-lt"/>
                <a:ea typeface="+mn-ea"/>
                <a:cs typeface="+mn-cs"/>
              </a:rPr>
              <a:t> at this point. Supplement oxygen</a:t>
            </a:r>
            <a:endParaRPr lang="en-US" dirty="0" smtClean="0"/>
          </a:p>
          <a:p>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21</a:t>
            </a:fld>
            <a:endParaRPr lang="en-US"/>
          </a:p>
        </p:txBody>
      </p:sp>
    </p:spTree>
    <p:extLst>
      <p:ext uri="{BB962C8B-B14F-4D97-AF65-F5344CB8AC3E}">
        <p14:creationId xmlns:p14="http://schemas.microsoft.com/office/powerpoint/2010/main" val="2299659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recommended to withhold food and water </a:t>
            </a:r>
          </a:p>
          <a:p>
            <a:r>
              <a:rPr lang="en-US" sz="1200" kern="1200" dirty="0" smtClean="0">
                <a:solidFill>
                  <a:schemeClr val="tx1"/>
                </a:solidFill>
                <a:effectLst/>
                <a:latin typeface="+mn-lt"/>
                <a:ea typeface="+mn-ea"/>
                <a:cs typeface="+mn-cs"/>
              </a:rPr>
              <a:t>The </a:t>
            </a:r>
            <a:r>
              <a:rPr lang="en-US" sz="1200" u="sng" kern="1200" dirty="0" smtClean="0">
                <a:solidFill>
                  <a:schemeClr val="tx1"/>
                </a:solidFill>
                <a:effectLst/>
                <a:latin typeface="+mn-lt"/>
                <a:ea typeface="+mn-ea"/>
                <a:cs typeface="+mn-cs"/>
              </a:rPr>
              <a:t>argument against early enteral nutrition is based on the notion that feeding stimulates exocrine pancreatic secretion, which could exacerbate AP</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24</a:t>
            </a:fld>
            <a:endParaRPr lang="en-US"/>
          </a:p>
        </p:txBody>
      </p:sp>
    </p:spTree>
    <p:extLst>
      <p:ext uri="{BB962C8B-B14F-4D97-AF65-F5344CB8AC3E}">
        <p14:creationId xmlns:p14="http://schemas.microsoft.com/office/powerpoint/2010/main" val="832454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Too much fat</a:t>
            </a:r>
            <a:r>
              <a:rPr lang="en-US" baseline="0" dirty="0" smtClean="0"/>
              <a:t> for the </a:t>
            </a:r>
            <a:r>
              <a:rPr lang="en-US" baseline="0" dirty="0" err="1" smtClean="0"/>
              <a:t>hyperlipidemic</a:t>
            </a:r>
            <a:r>
              <a:rPr lang="en-US" baseline="0" dirty="0" smtClean="0"/>
              <a:t> patients????</a:t>
            </a:r>
            <a:endParaRPr lang="en-US" dirty="0"/>
          </a:p>
        </p:txBody>
      </p:sp>
      <p:sp>
        <p:nvSpPr>
          <p:cNvPr id="4" name="Slide Number Placeholder 3"/>
          <p:cNvSpPr>
            <a:spLocks noGrp="1"/>
          </p:cNvSpPr>
          <p:nvPr>
            <p:ph type="sldNum" sz="quarter" idx="10"/>
          </p:nvPr>
        </p:nvSpPr>
        <p:spPr/>
        <p:txBody>
          <a:bodyPr/>
          <a:lstStyle/>
          <a:p>
            <a:fld id="{3FE87110-079A-7840-A019-F60B1A90ED4A}" type="slidenum">
              <a:rPr lang="en-US" smtClean="0"/>
              <a:t>25</a:t>
            </a:fld>
            <a:endParaRPr lang="en-US"/>
          </a:p>
        </p:txBody>
      </p:sp>
    </p:spTree>
    <p:extLst>
      <p:ext uri="{BB962C8B-B14F-4D97-AF65-F5344CB8AC3E}">
        <p14:creationId xmlns:p14="http://schemas.microsoft.com/office/powerpoint/2010/main" val="101201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2015-01-28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CFCF5A-EA79-452C-A52C-1A2668C2E7DF}" type="datetime1">
              <a:rPr lang="en-US" smtClean="0"/>
              <a:pPr/>
              <a:t>2015-01-28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E5C4C28-BD4B-4892-9A2D-6E19BD753A9A}" type="datetime1">
              <a:rPr lang="en-US" smtClean="0"/>
              <a:pPr/>
              <a:t>2015-01-28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FD9D02-426E-46C9-9EE9-0DE1EF8B2838}" type="datetime1">
              <a:rPr lang="en-US" smtClean="0"/>
              <a:pPr/>
              <a:t>2015-01-28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2015-01-28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E1FAA6B6-10E5-4810-BC9F-DA72D8452E73}" type="datetime1">
              <a:rPr lang="en-US" smtClean="0"/>
              <a:pPr/>
              <a:t>2015-01-28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2015-01-28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CDBF60-6CC3-4B74-A60D-3486985E4346}" type="datetime1">
              <a:rPr lang="en-US" smtClean="0"/>
              <a:pPr/>
              <a:t>2015-01-28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2714818-984F-4759-BF72-A33BDC1963BD}" type="datetime1">
              <a:rPr lang="en-US" smtClean="0"/>
              <a:pPr/>
              <a:t>2015-01-28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EA7E191-5F94-4FC1-B823-BD7CABF7FA06}" type="datetime1">
              <a:rPr lang="en-US" smtClean="0"/>
              <a:pPr/>
              <a:t>2015-01-28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2015-01-28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D1D110F-3F4E-48D9-B8AA-5D0E825AFDBA}" type="datetime1">
              <a:rPr lang="en-US" smtClean="0"/>
              <a:pPr/>
              <a:t>2015-01-28</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Severe Pancreatitis</a:t>
            </a:r>
            <a:endParaRPr lang="en-US" dirty="0"/>
          </a:p>
        </p:txBody>
      </p:sp>
      <p:sp>
        <p:nvSpPr>
          <p:cNvPr id="3" name="Subtitle 2"/>
          <p:cNvSpPr>
            <a:spLocks noGrp="1"/>
          </p:cNvSpPr>
          <p:nvPr>
            <p:ph type="subTitle" idx="1"/>
          </p:nvPr>
        </p:nvSpPr>
        <p:spPr/>
        <p:txBody>
          <a:bodyPr/>
          <a:lstStyle/>
          <a:p>
            <a:r>
              <a:rPr lang="en-US" dirty="0" smtClean="0"/>
              <a:t>M&amp;M Rounds</a:t>
            </a:r>
          </a:p>
          <a:p>
            <a:r>
              <a:rPr lang="en-US" smtClean="0"/>
              <a:t>December 18 2014</a:t>
            </a:r>
            <a:endParaRPr lang="en-US"/>
          </a:p>
        </p:txBody>
      </p:sp>
    </p:spTree>
    <p:extLst>
      <p:ext uri="{BB962C8B-B14F-4D97-AF65-F5344CB8AC3E}">
        <p14:creationId xmlns:p14="http://schemas.microsoft.com/office/powerpoint/2010/main" val="714840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8" y="2675467"/>
            <a:ext cx="6543476" cy="3450696"/>
          </a:xfrm>
        </p:spPr>
        <p:txBody>
          <a:bodyPr>
            <a:normAutofit fontScale="92500"/>
          </a:bodyPr>
          <a:lstStyle/>
          <a:p>
            <a:r>
              <a:rPr lang="en-US" dirty="0" smtClean="0"/>
              <a:t>QATS: PCV 48%; TS 8g/dL; AZO 5-15; BG 120mmol/L</a:t>
            </a:r>
          </a:p>
          <a:p>
            <a:r>
              <a:rPr lang="en-US" dirty="0" err="1" smtClean="0"/>
              <a:t>Gaslyte</a:t>
            </a:r>
            <a:r>
              <a:rPr lang="en-US" dirty="0" smtClean="0"/>
              <a:t>: metabolic acidosis with </a:t>
            </a:r>
            <a:r>
              <a:rPr lang="en-US" dirty="0" smtClean="0"/>
              <a:t>compensation</a:t>
            </a:r>
            <a:endParaRPr lang="en-US" dirty="0" smtClean="0"/>
          </a:p>
          <a:p>
            <a:pPr lvl="1"/>
            <a:r>
              <a:rPr lang="en-US" dirty="0" smtClean="0"/>
              <a:t>pH: 7365 pCO2: 32.2 HCO3: 18 BE: -7.4 </a:t>
            </a:r>
          </a:p>
          <a:p>
            <a:pPr lvl="1"/>
            <a:r>
              <a:rPr lang="en-US" dirty="0" smtClean="0"/>
              <a:t>Na: 152.6 K: 4.2 Cl: 115 </a:t>
            </a:r>
            <a:r>
              <a:rPr lang="en-US" dirty="0" err="1" smtClean="0"/>
              <a:t>Ca</a:t>
            </a:r>
            <a:r>
              <a:rPr lang="en-US" dirty="0" smtClean="0"/>
              <a:t>: 1.27</a:t>
            </a:r>
          </a:p>
          <a:p>
            <a:r>
              <a:rPr lang="en-US" dirty="0" smtClean="0"/>
              <a:t>Lactate 1.3</a:t>
            </a:r>
          </a:p>
          <a:p>
            <a:r>
              <a:rPr lang="en-US" dirty="0" err="1" smtClean="0"/>
              <a:t>Lipemic</a:t>
            </a:r>
            <a:r>
              <a:rPr lang="en-US" dirty="0" smtClean="0"/>
              <a:t> serum</a:t>
            </a:r>
          </a:p>
          <a:p>
            <a:r>
              <a:rPr lang="en-US" dirty="0"/>
              <a:t>Blood </a:t>
            </a:r>
            <a:r>
              <a:rPr lang="en-US" dirty="0" smtClean="0"/>
              <a:t>smear: </a:t>
            </a:r>
            <a:r>
              <a:rPr lang="en-US" dirty="0"/>
              <a:t>Neutrophils with bands present</a:t>
            </a:r>
          </a:p>
          <a:p>
            <a:r>
              <a:rPr lang="en-US" dirty="0"/>
              <a:t>PT 14; PTT </a:t>
            </a:r>
            <a:r>
              <a:rPr lang="en-US" dirty="0" smtClean="0"/>
              <a:t>98</a:t>
            </a:r>
            <a:endParaRPr lang="en-US" dirty="0"/>
          </a:p>
        </p:txBody>
      </p:sp>
      <p:sp>
        <p:nvSpPr>
          <p:cNvPr id="3" name="Title 2"/>
          <p:cNvSpPr>
            <a:spLocks noGrp="1"/>
          </p:cNvSpPr>
          <p:nvPr>
            <p:ph type="title"/>
          </p:nvPr>
        </p:nvSpPr>
        <p:spPr/>
        <p:txBody>
          <a:bodyPr/>
          <a:lstStyle/>
          <a:p>
            <a:r>
              <a:rPr lang="en-US" dirty="0" smtClean="0"/>
              <a:t>Initial Diagnostic </a:t>
            </a:r>
            <a:r>
              <a:rPr lang="en-US" dirty="0"/>
              <a:t>T</a:t>
            </a:r>
            <a:r>
              <a:rPr lang="en-US" dirty="0" smtClean="0"/>
              <a:t>ests</a:t>
            </a:r>
            <a:endParaRPr lang="en-US" dirty="0"/>
          </a:p>
        </p:txBody>
      </p:sp>
      <p:pic>
        <p:nvPicPr>
          <p:cNvPr id="4" name="Picture 3"/>
          <p:cNvPicPr>
            <a:picLocks noChangeAspect="1"/>
          </p:cNvPicPr>
          <p:nvPr/>
        </p:nvPicPr>
        <p:blipFill>
          <a:blip r:embed="rId3"/>
          <a:stretch>
            <a:fillRect/>
          </a:stretch>
        </p:blipFill>
        <p:spPr>
          <a:xfrm>
            <a:off x="7415543" y="2443959"/>
            <a:ext cx="1728457" cy="4414041"/>
          </a:xfrm>
          <a:prstGeom prst="rect">
            <a:avLst/>
          </a:prstGeom>
        </p:spPr>
      </p:pic>
    </p:spTree>
    <p:extLst>
      <p:ext uri="{BB962C8B-B14F-4D97-AF65-F5344CB8AC3E}">
        <p14:creationId xmlns:p14="http://schemas.microsoft.com/office/powerpoint/2010/main" val="2845025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BP (</a:t>
            </a:r>
            <a:r>
              <a:rPr lang="en-US" dirty="0" err="1"/>
              <a:t>Cardell</a:t>
            </a:r>
            <a:r>
              <a:rPr lang="en-US" dirty="0"/>
              <a:t>): 160/44 (142)</a:t>
            </a:r>
          </a:p>
          <a:p>
            <a:r>
              <a:rPr lang="en-US" dirty="0"/>
              <a:t>SpO2: 96%</a:t>
            </a:r>
          </a:p>
          <a:p>
            <a:r>
              <a:rPr lang="en-US" dirty="0"/>
              <a:t>ECG: sinus </a:t>
            </a:r>
            <a:r>
              <a:rPr lang="en-US" dirty="0" smtClean="0"/>
              <a:t>tachycardia</a:t>
            </a:r>
          </a:p>
          <a:p>
            <a:r>
              <a:rPr lang="en-US" dirty="0"/>
              <a:t>AFAST/TFAST: no evidence of peritoneal, pleural or pericardial effusion </a:t>
            </a:r>
          </a:p>
          <a:p>
            <a:r>
              <a:rPr lang="en-US" dirty="0" smtClean="0"/>
              <a:t>Small amount of peritoneal effusion aspirated while attempting cystocentesis</a:t>
            </a:r>
          </a:p>
          <a:p>
            <a:pPr lvl="1"/>
            <a:r>
              <a:rPr lang="en-US" dirty="0" smtClean="0"/>
              <a:t>Cytology: moderate neutrophils</a:t>
            </a:r>
            <a:endParaRPr lang="en-US" dirty="0"/>
          </a:p>
          <a:p>
            <a:endParaRPr lang="en-US" dirty="0"/>
          </a:p>
        </p:txBody>
      </p:sp>
      <p:sp>
        <p:nvSpPr>
          <p:cNvPr id="3" name="Title 2"/>
          <p:cNvSpPr>
            <a:spLocks noGrp="1"/>
          </p:cNvSpPr>
          <p:nvPr>
            <p:ph type="title"/>
          </p:nvPr>
        </p:nvSpPr>
        <p:spPr/>
        <p:txBody>
          <a:bodyPr/>
          <a:lstStyle/>
          <a:p>
            <a:r>
              <a:rPr lang="en-US" dirty="0" smtClean="0"/>
              <a:t>Initial Diagnostic Tests</a:t>
            </a:r>
            <a:endParaRPr lang="en-US" dirty="0"/>
          </a:p>
        </p:txBody>
      </p:sp>
    </p:spTree>
    <p:extLst>
      <p:ext uri="{BB962C8B-B14F-4D97-AF65-F5344CB8AC3E}">
        <p14:creationId xmlns:p14="http://schemas.microsoft.com/office/powerpoint/2010/main" val="2833448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Bloodwork</a:t>
            </a:r>
            <a:r>
              <a:rPr lang="en-US" dirty="0" smtClean="0"/>
              <a:t> 10/29 pm</a:t>
            </a:r>
            <a:endParaRPr lang="en-US" dirty="0"/>
          </a:p>
        </p:txBody>
      </p:sp>
      <p:sp>
        <p:nvSpPr>
          <p:cNvPr id="2" name="Content Placeholder 1"/>
          <p:cNvSpPr>
            <a:spLocks noGrp="1"/>
          </p:cNvSpPr>
          <p:nvPr>
            <p:ph sz="quarter" idx="13"/>
          </p:nvPr>
        </p:nvSpPr>
        <p:spPr>
          <a:xfrm>
            <a:off x="676653" y="2239347"/>
            <a:ext cx="4519845" cy="4328290"/>
          </a:xfrm>
        </p:spPr>
        <p:txBody>
          <a:bodyPr>
            <a:normAutofit/>
          </a:bodyPr>
          <a:lstStyle/>
          <a:p>
            <a:r>
              <a:rPr lang="en-US" dirty="0" smtClean="0"/>
              <a:t>CBC</a:t>
            </a:r>
          </a:p>
          <a:p>
            <a:pPr lvl="1"/>
            <a:r>
              <a:rPr lang="en-US" dirty="0" smtClean="0"/>
              <a:t>Moderate leukocytosis 20.6 (5.7-14.2thou/</a:t>
            </a:r>
            <a:r>
              <a:rPr lang="en-US" dirty="0" err="1" smtClean="0"/>
              <a:t>uL</a:t>
            </a:r>
            <a:r>
              <a:rPr lang="en-US" dirty="0" smtClean="0"/>
              <a:t>)</a:t>
            </a:r>
          </a:p>
          <a:p>
            <a:pPr lvl="1"/>
            <a:r>
              <a:rPr lang="en-US" dirty="0" smtClean="0"/>
              <a:t>Moderate mature neutrophilia 17.9 (2.7-9.4thou/</a:t>
            </a:r>
            <a:r>
              <a:rPr lang="en-US" dirty="0" err="1" smtClean="0"/>
              <a:t>uL</a:t>
            </a:r>
            <a:r>
              <a:rPr lang="en-US" dirty="0" smtClean="0"/>
              <a:t>)</a:t>
            </a:r>
          </a:p>
          <a:p>
            <a:pPr lvl="1"/>
            <a:endParaRPr lang="en-US" dirty="0" smtClean="0"/>
          </a:p>
          <a:p>
            <a:r>
              <a:rPr lang="en-US" dirty="0" smtClean="0"/>
              <a:t>Chemistry</a:t>
            </a:r>
          </a:p>
          <a:p>
            <a:pPr lvl="1"/>
            <a:r>
              <a:rPr lang="en-US" dirty="0" smtClean="0"/>
              <a:t>Elevated AG 31 (14-24 </a:t>
            </a:r>
            <a:r>
              <a:rPr lang="en-US" dirty="0" err="1" smtClean="0"/>
              <a:t>mEq</a:t>
            </a:r>
            <a:r>
              <a:rPr lang="en-US" dirty="0" smtClean="0"/>
              <a:t>/L)</a:t>
            </a:r>
          </a:p>
          <a:p>
            <a:pPr lvl="1"/>
            <a:r>
              <a:rPr lang="en-US" dirty="0" smtClean="0"/>
              <a:t>Decreased urea 6 (10-32 mg/dL)</a:t>
            </a:r>
          </a:p>
          <a:p>
            <a:pPr lvl="1"/>
            <a:r>
              <a:rPr lang="en-US" dirty="0" smtClean="0"/>
              <a:t>Moderate </a:t>
            </a:r>
            <a:r>
              <a:rPr lang="en-US" dirty="0" err="1" smtClean="0"/>
              <a:t>lipemia</a:t>
            </a:r>
            <a:endParaRPr lang="en-US" dirty="0" smtClean="0"/>
          </a:p>
          <a:p>
            <a:endParaRPr lang="en-US" dirty="0" smtClean="0"/>
          </a:p>
        </p:txBody>
      </p:sp>
      <p:sp>
        <p:nvSpPr>
          <p:cNvPr id="4" name="Content Placeholder 3"/>
          <p:cNvSpPr>
            <a:spLocks noGrp="1"/>
          </p:cNvSpPr>
          <p:nvPr>
            <p:ph sz="quarter" idx="14"/>
          </p:nvPr>
        </p:nvSpPr>
        <p:spPr>
          <a:xfrm>
            <a:off x="5046118" y="2679191"/>
            <a:ext cx="4097882" cy="3888445"/>
          </a:xfrm>
        </p:spPr>
        <p:txBody>
          <a:bodyPr/>
          <a:lstStyle/>
          <a:p>
            <a:r>
              <a:rPr lang="en-US" dirty="0" smtClean="0"/>
              <a:t>Urinalysis</a:t>
            </a:r>
          </a:p>
          <a:p>
            <a:pPr lvl="1"/>
            <a:r>
              <a:rPr lang="en-US" dirty="0"/>
              <a:t>USG 1.018</a:t>
            </a:r>
          </a:p>
          <a:p>
            <a:pPr lvl="1"/>
            <a:r>
              <a:rPr lang="en-US" dirty="0"/>
              <a:t>pH 8</a:t>
            </a:r>
          </a:p>
          <a:p>
            <a:pPr lvl="1"/>
            <a:r>
              <a:rPr lang="en-US" dirty="0"/>
              <a:t>Protein &gt; 300 mg/dL (3+</a:t>
            </a:r>
            <a:r>
              <a:rPr lang="en-US" dirty="0" smtClean="0"/>
              <a:t>)</a:t>
            </a:r>
          </a:p>
          <a:p>
            <a:pPr lvl="1"/>
            <a:endParaRPr lang="en-US" dirty="0" smtClean="0"/>
          </a:p>
          <a:p>
            <a:r>
              <a:rPr lang="en-US" dirty="0" smtClean="0"/>
              <a:t>Urine culture</a:t>
            </a:r>
          </a:p>
          <a:p>
            <a:pPr lvl="1"/>
            <a:r>
              <a:rPr lang="en-US" dirty="0" smtClean="0"/>
              <a:t>No growth</a:t>
            </a:r>
            <a:endParaRPr lang="en-US" dirty="0"/>
          </a:p>
        </p:txBody>
      </p:sp>
    </p:spTree>
    <p:extLst>
      <p:ext uri="{BB962C8B-B14F-4D97-AF65-F5344CB8AC3E}">
        <p14:creationId xmlns:p14="http://schemas.microsoft.com/office/powerpoint/2010/main" val="1161741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Pancreas</a:t>
            </a:r>
          </a:p>
          <a:p>
            <a:pPr lvl="1"/>
            <a:r>
              <a:rPr lang="en-US" dirty="0" smtClean="0"/>
              <a:t>Left and right limbs moderately enlarged</a:t>
            </a:r>
          </a:p>
          <a:p>
            <a:pPr lvl="1"/>
            <a:r>
              <a:rPr lang="en-US" dirty="0" err="1"/>
              <a:t>H</a:t>
            </a:r>
            <a:r>
              <a:rPr lang="en-US" dirty="0" err="1" smtClean="0"/>
              <a:t>eteroechoic</a:t>
            </a:r>
            <a:r>
              <a:rPr lang="en-US" dirty="0" smtClean="0"/>
              <a:t> </a:t>
            </a:r>
            <a:r>
              <a:rPr lang="en-US" dirty="0" smtClean="0"/>
              <a:t> </a:t>
            </a:r>
            <a:endParaRPr lang="en-US" dirty="0" smtClean="0"/>
          </a:p>
          <a:p>
            <a:pPr lvl="1"/>
            <a:r>
              <a:rPr lang="en-US" dirty="0"/>
              <a:t>S</a:t>
            </a:r>
            <a:r>
              <a:rPr lang="en-US" dirty="0" smtClean="0"/>
              <a:t>urrounded by large region of </a:t>
            </a:r>
            <a:r>
              <a:rPr lang="en-US" dirty="0" err="1" smtClean="0"/>
              <a:t>hyperechoic</a:t>
            </a:r>
            <a:r>
              <a:rPr lang="en-US" dirty="0" smtClean="0"/>
              <a:t> mesentery</a:t>
            </a:r>
          </a:p>
          <a:p>
            <a:r>
              <a:rPr lang="en-US" b="1" dirty="0" smtClean="0"/>
              <a:t>Severe pancreatitis with focal and diffuse peritonitis</a:t>
            </a:r>
          </a:p>
          <a:p>
            <a:endParaRPr lang="en-US" dirty="0" smtClean="0"/>
          </a:p>
          <a:p>
            <a:r>
              <a:rPr lang="en-US" dirty="0" smtClean="0"/>
              <a:t>Small intestinal </a:t>
            </a:r>
            <a:r>
              <a:rPr lang="en-US" dirty="0" err="1" smtClean="0"/>
              <a:t>hypomotility</a:t>
            </a:r>
            <a:r>
              <a:rPr lang="en-US" dirty="0" smtClean="0"/>
              <a:t> and liquid feces</a:t>
            </a:r>
          </a:p>
          <a:p>
            <a:r>
              <a:rPr lang="en-US" dirty="0" smtClean="0"/>
              <a:t>Anechoic free fluid in peritoneal cavity</a:t>
            </a:r>
            <a:endParaRPr lang="en-US" dirty="0"/>
          </a:p>
        </p:txBody>
      </p:sp>
      <p:sp>
        <p:nvSpPr>
          <p:cNvPr id="3" name="Title 2"/>
          <p:cNvSpPr>
            <a:spLocks noGrp="1"/>
          </p:cNvSpPr>
          <p:nvPr>
            <p:ph type="title"/>
          </p:nvPr>
        </p:nvSpPr>
        <p:spPr/>
        <p:txBody>
          <a:bodyPr/>
          <a:lstStyle/>
          <a:p>
            <a:r>
              <a:rPr lang="en-US" dirty="0" smtClean="0"/>
              <a:t>Abdominal Ultrasound 10/30</a:t>
            </a:r>
            <a:endParaRPr lang="en-US" dirty="0"/>
          </a:p>
        </p:txBody>
      </p:sp>
    </p:spTree>
    <p:extLst>
      <p:ext uri="{BB962C8B-B14F-4D97-AF65-F5344CB8AC3E}">
        <p14:creationId xmlns:p14="http://schemas.microsoft.com/office/powerpoint/2010/main" val="4206944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ct30US01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2"/>
          <p:cNvSpPr>
            <a:spLocks noGrp="1"/>
          </p:cNvSpPr>
          <p:nvPr>
            <p:ph type="title" idx="4294967295"/>
          </p:nvPr>
        </p:nvSpPr>
        <p:spPr>
          <a:xfrm>
            <a:off x="0" y="338138"/>
            <a:ext cx="8229600" cy="1252537"/>
          </a:xfrm>
        </p:spPr>
        <p:txBody>
          <a:bodyPr/>
          <a:lstStyle/>
          <a:p>
            <a:r>
              <a:rPr lang="en-US" dirty="0" smtClean="0"/>
              <a:t>Abdominal Ultrasound 10/30</a:t>
            </a:r>
            <a:endParaRPr lang="en-US" dirty="0"/>
          </a:p>
        </p:txBody>
      </p:sp>
    </p:spTree>
    <p:extLst>
      <p:ext uri="{BB962C8B-B14F-4D97-AF65-F5344CB8AC3E}">
        <p14:creationId xmlns:p14="http://schemas.microsoft.com/office/powerpoint/2010/main" val="3045740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ct30US02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2"/>
          <p:cNvSpPr>
            <a:spLocks noGrp="1"/>
          </p:cNvSpPr>
          <p:nvPr>
            <p:ph type="title" idx="4294967295"/>
          </p:nvPr>
        </p:nvSpPr>
        <p:spPr>
          <a:xfrm>
            <a:off x="0" y="338138"/>
            <a:ext cx="8229600" cy="1252537"/>
          </a:xfrm>
        </p:spPr>
        <p:txBody>
          <a:bodyPr/>
          <a:lstStyle/>
          <a:p>
            <a:r>
              <a:rPr lang="en-US" dirty="0" smtClean="0"/>
              <a:t>Abdominal Ultrasound 10/30</a:t>
            </a:r>
            <a:endParaRPr lang="en-US" dirty="0"/>
          </a:p>
        </p:txBody>
      </p:sp>
    </p:spTree>
    <p:extLst>
      <p:ext uri="{BB962C8B-B14F-4D97-AF65-F5344CB8AC3E}">
        <p14:creationId xmlns:p14="http://schemas.microsoft.com/office/powerpoint/2010/main" val="1102936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ct30US71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2"/>
          <p:cNvSpPr>
            <a:spLocks noGrp="1"/>
          </p:cNvSpPr>
          <p:nvPr>
            <p:ph type="title" idx="4294967295"/>
          </p:nvPr>
        </p:nvSpPr>
        <p:spPr>
          <a:xfrm>
            <a:off x="0" y="338138"/>
            <a:ext cx="8229600" cy="1252537"/>
          </a:xfrm>
        </p:spPr>
        <p:txBody>
          <a:bodyPr/>
          <a:lstStyle/>
          <a:p>
            <a:r>
              <a:rPr lang="en-US" dirty="0" smtClean="0"/>
              <a:t>Abdominal Ultrasound 10/30</a:t>
            </a:r>
            <a:endParaRPr lang="en-US" dirty="0"/>
          </a:p>
        </p:txBody>
      </p:sp>
    </p:spTree>
    <p:extLst>
      <p:ext uri="{BB962C8B-B14F-4D97-AF65-F5344CB8AC3E}">
        <p14:creationId xmlns:p14="http://schemas.microsoft.com/office/powerpoint/2010/main" val="2711948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ct30US72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958"/>
            <a:ext cx="9144000" cy="6858000"/>
          </a:xfrm>
          <a:prstGeom prst="rect">
            <a:avLst/>
          </a:prstGeom>
        </p:spPr>
      </p:pic>
      <p:sp>
        <p:nvSpPr>
          <p:cNvPr id="3" name="Title 2"/>
          <p:cNvSpPr>
            <a:spLocks noGrp="1"/>
          </p:cNvSpPr>
          <p:nvPr>
            <p:ph type="title" idx="4294967295"/>
          </p:nvPr>
        </p:nvSpPr>
        <p:spPr>
          <a:xfrm>
            <a:off x="0" y="338138"/>
            <a:ext cx="8229600" cy="1252537"/>
          </a:xfrm>
        </p:spPr>
        <p:txBody>
          <a:bodyPr/>
          <a:lstStyle/>
          <a:p>
            <a:r>
              <a:rPr lang="en-US" dirty="0" smtClean="0"/>
              <a:t>Abdominal Ultrasound 10/30</a:t>
            </a:r>
            <a:endParaRPr lang="en-US" dirty="0"/>
          </a:p>
        </p:txBody>
      </p:sp>
    </p:spTree>
    <p:extLst>
      <p:ext uri="{BB962C8B-B14F-4D97-AF65-F5344CB8AC3E}">
        <p14:creationId xmlns:p14="http://schemas.microsoft.com/office/powerpoint/2010/main" val="2930427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P-</a:t>
            </a:r>
            <a:r>
              <a:rPr lang="en-US" dirty="0" err="1" smtClean="0"/>
              <a:t>Lyte</a:t>
            </a:r>
            <a:r>
              <a:rPr lang="en-US" dirty="0" smtClean="0"/>
              <a:t>: 1L over 30 minutes (20ml/kg)</a:t>
            </a:r>
          </a:p>
          <a:p>
            <a:r>
              <a:rPr lang="en-US" dirty="0" smtClean="0"/>
              <a:t>Methadone 0.2mg/kg IV</a:t>
            </a:r>
          </a:p>
          <a:p>
            <a:endParaRPr lang="en-US" dirty="0"/>
          </a:p>
          <a:p>
            <a:r>
              <a:rPr lang="en-US" dirty="0" smtClean="0"/>
              <a:t>P-</a:t>
            </a:r>
            <a:r>
              <a:rPr lang="en-US" dirty="0" err="1" smtClean="0"/>
              <a:t>Lyte</a:t>
            </a:r>
            <a:r>
              <a:rPr lang="en-US" dirty="0" smtClean="0"/>
              <a:t> + 15mEq/L </a:t>
            </a:r>
            <a:r>
              <a:rPr lang="en-US" dirty="0" err="1" smtClean="0"/>
              <a:t>KCl</a:t>
            </a:r>
            <a:r>
              <a:rPr lang="en-US" dirty="0" smtClean="0"/>
              <a:t> 170mls/</a:t>
            </a:r>
            <a:r>
              <a:rPr lang="en-US" dirty="0" err="1" smtClean="0"/>
              <a:t>hr</a:t>
            </a:r>
            <a:r>
              <a:rPr lang="en-US" dirty="0" smtClean="0"/>
              <a:t> (90mls/kg/</a:t>
            </a:r>
            <a:r>
              <a:rPr lang="en-US" dirty="0" err="1" smtClean="0"/>
              <a:t>hr</a:t>
            </a:r>
            <a:r>
              <a:rPr lang="en-US" dirty="0" smtClean="0"/>
              <a:t>)</a:t>
            </a:r>
          </a:p>
          <a:p>
            <a:r>
              <a:rPr lang="en-US" dirty="0" smtClean="0"/>
              <a:t>Fentanyl </a:t>
            </a:r>
            <a:r>
              <a:rPr lang="en-US" dirty="0"/>
              <a:t>bolus 3ug/</a:t>
            </a:r>
            <a:r>
              <a:rPr lang="en-US" dirty="0" smtClean="0"/>
              <a:t>kg followed by CRI </a:t>
            </a:r>
            <a:r>
              <a:rPr lang="en-US" dirty="0"/>
              <a:t>3ug/kg/</a:t>
            </a:r>
            <a:r>
              <a:rPr lang="en-US" dirty="0" err="1" smtClean="0"/>
              <a:t>hr</a:t>
            </a:r>
            <a:endParaRPr lang="en-US" dirty="0" smtClean="0"/>
          </a:p>
          <a:p>
            <a:r>
              <a:rPr lang="en-US" dirty="0" err="1" smtClean="0"/>
              <a:t>Ondansetron</a:t>
            </a:r>
            <a:r>
              <a:rPr lang="en-US" dirty="0" smtClean="0"/>
              <a:t> 0.2mg/kg IV q8</a:t>
            </a:r>
          </a:p>
          <a:p>
            <a:r>
              <a:rPr lang="en-US" dirty="0" err="1" smtClean="0"/>
              <a:t>Unasyn</a:t>
            </a:r>
            <a:r>
              <a:rPr lang="en-US" dirty="0" smtClean="0"/>
              <a:t> 30mg/kg IV q8</a:t>
            </a:r>
          </a:p>
          <a:p>
            <a:r>
              <a:rPr lang="en-US" dirty="0" smtClean="0"/>
              <a:t>Metronidazole 10mg/kg IV q12</a:t>
            </a:r>
          </a:p>
          <a:p>
            <a:endParaRPr lang="en-US" dirty="0"/>
          </a:p>
          <a:p>
            <a:endParaRPr lang="en-US" dirty="0" smtClean="0"/>
          </a:p>
          <a:p>
            <a:endParaRPr lang="en-US" dirty="0"/>
          </a:p>
          <a:p>
            <a:endParaRPr lang="en-US" dirty="0"/>
          </a:p>
        </p:txBody>
      </p:sp>
      <p:sp>
        <p:nvSpPr>
          <p:cNvPr id="3" name="Title 2"/>
          <p:cNvSpPr>
            <a:spLocks noGrp="1"/>
          </p:cNvSpPr>
          <p:nvPr>
            <p:ph type="title"/>
          </p:nvPr>
        </p:nvSpPr>
        <p:spPr/>
        <p:txBody>
          <a:bodyPr/>
          <a:lstStyle/>
          <a:p>
            <a:r>
              <a:rPr lang="en-US" dirty="0" smtClean="0"/>
              <a:t>Initial Therapy</a:t>
            </a:r>
            <a:endParaRPr lang="en-US" dirty="0"/>
          </a:p>
        </p:txBody>
      </p:sp>
    </p:spTree>
    <p:extLst>
      <p:ext uri="{BB962C8B-B14F-4D97-AF65-F5344CB8AC3E}">
        <p14:creationId xmlns:p14="http://schemas.microsoft.com/office/powerpoint/2010/main" val="1612272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8271933" cy="3825324"/>
          </a:xfrm>
        </p:spPr>
        <p:txBody>
          <a:bodyPr>
            <a:normAutofit fontScale="85000" lnSpcReduction="20000"/>
          </a:bodyPr>
          <a:lstStyle/>
          <a:p>
            <a:r>
              <a:rPr lang="en-US" dirty="0" smtClean="0"/>
              <a:t>Appeared nauseated, regurgitated 3x over 7 </a:t>
            </a:r>
            <a:r>
              <a:rPr lang="en-US" dirty="0" smtClean="0"/>
              <a:t>hours</a:t>
            </a:r>
          </a:p>
          <a:p>
            <a:r>
              <a:rPr lang="en-US" dirty="0"/>
              <a:t>Metoclopramide 1mg/kg/day </a:t>
            </a:r>
            <a:r>
              <a:rPr lang="en-US" dirty="0">
                <a:sym typeface="Wingdings"/>
              </a:rPr>
              <a:t></a:t>
            </a:r>
            <a:r>
              <a:rPr lang="en-US" dirty="0"/>
              <a:t> increased to 2mg/kg/day</a:t>
            </a:r>
          </a:p>
          <a:p>
            <a:endParaRPr lang="en-US" dirty="0" smtClean="0"/>
          </a:p>
          <a:p>
            <a:r>
              <a:rPr lang="en-US" dirty="0" smtClean="0"/>
              <a:t>HR </a:t>
            </a:r>
            <a:r>
              <a:rPr lang="en-US" dirty="0" smtClean="0"/>
              <a:t>decreased with fluid therapy </a:t>
            </a:r>
          </a:p>
          <a:p>
            <a:r>
              <a:rPr lang="en-US" dirty="0" smtClean="0"/>
              <a:t>Worsening pyrexia (105.4 at 5am)</a:t>
            </a:r>
          </a:p>
          <a:p>
            <a:r>
              <a:rPr lang="en-US" dirty="0" smtClean="0"/>
              <a:t>Blood pressure increased at 2am 224/135 (193</a:t>
            </a:r>
            <a:r>
              <a:rPr lang="en-US" dirty="0" smtClean="0"/>
              <a:t>)</a:t>
            </a:r>
          </a:p>
          <a:p>
            <a:r>
              <a:rPr lang="en-US" dirty="0"/>
              <a:t>Uncomfortable, painful </a:t>
            </a:r>
            <a:r>
              <a:rPr lang="en-US" dirty="0" smtClean="0"/>
              <a:t>abdomen</a:t>
            </a:r>
            <a:endParaRPr lang="en-US" dirty="0" smtClean="0"/>
          </a:p>
          <a:p>
            <a:pPr marL="0" indent="0">
              <a:buNone/>
            </a:pPr>
            <a:endParaRPr lang="en-US" dirty="0" smtClean="0"/>
          </a:p>
          <a:p>
            <a:r>
              <a:rPr lang="en-US" dirty="0" err="1" smtClean="0"/>
              <a:t>Dexmedetomidine</a:t>
            </a:r>
            <a:r>
              <a:rPr lang="en-US" dirty="0" smtClean="0"/>
              <a:t> </a:t>
            </a:r>
            <a:r>
              <a:rPr lang="en-US" dirty="0" smtClean="0"/>
              <a:t>1-1.5mcg/kg/</a:t>
            </a:r>
            <a:r>
              <a:rPr lang="en-US" dirty="0" err="1" smtClean="0"/>
              <a:t>hr</a:t>
            </a:r>
            <a:r>
              <a:rPr lang="en-US" dirty="0" smtClean="0"/>
              <a:t> </a:t>
            </a:r>
            <a:endParaRPr lang="en-US" dirty="0"/>
          </a:p>
          <a:p>
            <a:r>
              <a:rPr lang="en-US" dirty="0" smtClean="0"/>
              <a:t>Added Ketamine 5mcg/kg/min </a:t>
            </a:r>
            <a:endParaRPr lang="en-US" dirty="0" smtClean="0"/>
          </a:p>
          <a:p>
            <a:r>
              <a:rPr lang="en-US" dirty="0" smtClean="0"/>
              <a:t>Increased </a:t>
            </a:r>
            <a:r>
              <a:rPr lang="en-US" dirty="0" smtClean="0"/>
              <a:t>P-</a:t>
            </a:r>
            <a:r>
              <a:rPr lang="en-US" dirty="0" err="1" smtClean="0"/>
              <a:t>Lyte</a:t>
            </a:r>
            <a:r>
              <a:rPr lang="en-US" dirty="0" smtClean="0"/>
              <a:t> fluid rate (</a:t>
            </a:r>
            <a:r>
              <a:rPr lang="en-US" dirty="0" smtClean="0"/>
              <a:t>105ml</a:t>
            </a:r>
            <a:r>
              <a:rPr lang="en-US" dirty="0" smtClean="0"/>
              <a:t>/</a:t>
            </a:r>
            <a:r>
              <a:rPr lang="en-US" dirty="0" smtClean="0"/>
              <a:t>kg/</a:t>
            </a:r>
            <a:r>
              <a:rPr lang="en-US" dirty="0" smtClean="0"/>
              <a:t>day) </a:t>
            </a:r>
            <a:r>
              <a:rPr lang="en-US" dirty="0"/>
              <a:t>+</a:t>
            </a:r>
            <a:r>
              <a:rPr lang="en-US" dirty="0" smtClean="0"/>
              <a:t> </a:t>
            </a:r>
            <a:r>
              <a:rPr lang="en-US" dirty="0" smtClean="0"/>
              <a:t>KCL </a:t>
            </a:r>
            <a:endParaRPr lang="en-US" dirty="0" smtClean="0"/>
          </a:p>
          <a:p>
            <a:r>
              <a:rPr lang="en-US" dirty="0" smtClean="0"/>
              <a:t>Added pantoprazole </a:t>
            </a:r>
            <a:r>
              <a:rPr lang="en-US" dirty="0" smtClean="0"/>
              <a:t>1mg/kg IV q24, </a:t>
            </a:r>
            <a:r>
              <a:rPr lang="en-US" dirty="0" err="1" smtClean="0"/>
              <a:t>cerenia</a:t>
            </a:r>
            <a:r>
              <a:rPr lang="en-US" dirty="0" smtClean="0"/>
              <a:t> 1mg/kg IV q24</a:t>
            </a:r>
          </a:p>
          <a:p>
            <a:endParaRPr lang="en-US" dirty="0"/>
          </a:p>
        </p:txBody>
      </p:sp>
      <p:sp>
        <p:nvSpPr>
          <p:cNvPr id="3" name="Title 2"/>
          <p:cNvSpPr>
            <a:spLocks noGrp="1"/>
          </p:cNvSpPr>
          <p:nvPr>
            <p:ph type="title"/>
          </p:nvPr>
        </p:nvSpPr>
        <p:spPr/>
        <p:txBody>
          <a:bodyPr>
            <a:normAutofit fontScale="90000"/>
          </a:bodyPr>
          <a:lstStyle/>
          <a:p>
            <a:r>
              <a:rPr lang="en-US" dirty="0"/>
              <a:t>6yo FS Labrador </a:t>
            </a:r>
            <a:r>
              <a:rPr lang="en-US" dirty="0" smtClean="0"/>
              <a:t/>
            </a:r>
            <a:br>
              <a:rPr lang="en-US" dirty="0" smtClean="0"/>
            </a:br>
            <a:r>
              <a:rPr lang="en-US" dirty="0" smtClean="0"/>
              <a:t>10/29-10/30</a:t>
            </a:r>
            <a:endParaRPr lang="en-US" dirty="0"/>
          </a:p>
        </p:txBody>
      </p:sp>
    </p:spTree>
    <p:extLst>
      <p:ext uri="{BB962C8B-B14F-4D97-AF65-F5344CB8AC3E}">
        <p14:creationId xmlns:p14="http://schemas.microsoft.com/office/powerpoint/2010/main" val="102828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3372231"/>
            <a:ext cx="4406052" cy="3524841"/>
          </a:xfrm>
          <a:prstGeom prst="rect">
            <a:avLst/>
          </a:prstGeom>
        </p:spPr>
      </p:pic>
      <p:sp>
        <p:nvSpPr>
          <p:cNvPr id="2" name="Content Placeholder 1"/>
          <p:cNvSpPr>
            <a:spLocks noGrp="1"/>
          </p:cNvSpPr>
          <p:nvPr>
            <p:ph idx="1"/>
          </p:nvPr>
        </p:nvSpPr>
        <p:spPr/>
        <p:txBody>
          <a:bodyPr/>
          <a:lstStyle/>
          <a:p>
            <a:r>
              <a:rPr lang="en-US" dirty="0"/>
              <a:t>Presented to CUHA 10/29/2014 </a:t>
            </a:r>
          </a:p>
          <a:p>
            <a:r>
              <a:rPr lang="en-US" dirty="0"/>
              <a:t>Chief complaint: vomiting, diarrhea, </a:t>
            </a:r>
            <a:r>
              <a:rPr lang="en-US" dirty="0" err="1"/>
              <a:t>hematochezia</a:t>
            </a:r>
            <a:r>
              <a:rPr lang="en-US" dirty="0"/>
              <a:t>, lethargy</a:t>
            </a:r>
          </a:p>
          <a:p>
            <a:endParaRPr lang="en-US" dirty="0"/>
          </a:p>
        </p:txBody>
      </p:sp>
      <p:sp>
        <p:nvSpPr>
          <p:cNvPr id="3" name="Title 2"/>
          <p:cNvSpPr>
            <a:spLocks noGrp="1"/>
          </p:cNvSpPr>
          <p:nvPr>
            <p:ph type="title"/>
          </p:nvPr>
        </p:nvSpPr>
        <p:spPr/>
        <p:txBody>
          <a:bodyPr>
            <a:normAutofit/>
          </a:bodyPr>
          <a:lstStyle/>
          <a:p>
            <a:r>
              <a:rPr lang="en-US" dirty="0"/>
              <a:t>6 year old FS </a:t>
            </a:r>
            <a:r>
              <a:rPr lang="en-US" dirty="0" smtClean="0"/>
              <a:t>Labrador</a:t>
            </a:r>
            <a:endParaRPr lang="en-US" dirty="0"/>
          </a:p>
        </p:txBody>
      </p:sp>
    </p:spTree>
    <p:extLst>
      <p:ext uri="{BB962C8B-B14F-4D97-AF65-F5344CB8AC3E}">
        <p14:creationId xmlns:p14="http://schemas.microsoft.com/office/powerpoint/2010/main" val="2262577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408333" cy="3963635"/>
          </a:xfrm>
        </p:spPr>
        <p:txBody>
          <a:bodyPr>
            <a:normAutofit lnSpcReduction="10000"/>
          </a:bodyPr>
          <a:lstStyle/>
          <a:p>
            <a:r>
              <a:rPr lang="en-US" dirty="0" smtClean="0"/>
              <a:t>HR 180; T 106.1C; panting heavily</a:t>
            </a:r>
          </a:p>
          <a:p>
            <a:r>
              <a:rPr lang="en-US" dirty="0" smtClean="0"/>
              <a:t>Abdominal </a:t>
            </a:r>
            <a:r>
              <a:rPr lang="en-US" dirty="0" smtClean="0"/>
              <a:t>discomfort, mm tacky</a:t>
            </a:r>
            <a:endParaRPr lang="en-US" dirty="0" smtClean="0"/>
          </a:p>
          <a:p>
            <a:r>
              <a:rPr lang="en-US" dirty="0" smtClean="0"/>
              <a:t>Weight gain </a:t>
            </a:r>
            <a:r>
              <a:rPr lang="en-US" dirty="0" smtClean="0"/>
              <a:t>46.6kg (1.4kg)</a:t>
            </a:r>
            <a:endParaRPr lang="en-US" dirty="0" smtClean="0"/>
          </a:p>
          <a:p>
            <a:r>
              <a:rPr lang="en-US" dirty="0" smtClean="0"/>
              <a:t>Continued to regurgitate until afternoon</a:t>
            </a:r>
          </a:p>
          <a:p>
            <a:r>
              <a:rPr lang="en-US" dirty="0" smtClean="0"/>
              <a:t>AFAST/TFAST: scant amount of pleural/peritoneal </a:t>
            </a:r>
            <a:r>
              <a:rPr lang="en-US" dirty="0" smtClean="0"/>
              <a:t>effusion</a:t>
            </a:r>
          </a:p>
          <a:p>
            <a:endParaRPr lang="en-US" dirty="0"/>
          </a:p>
          <a:p>
            <a:r>
              <a:rPr lang="en-US" i="1" dirty="0" smtClean="0"/>
              <a:t>Could not obtain SpO2</a:t>
            </a:r>
          </a:p>
          <a:p>
            <a:r>
              <a:rPr lang="en-US" i="1" dirty="0" smtClean="0"/>
              <a:t>Assumed panting and tachycardia were secondary to pain, +/- hypovolemia</a:t>
            </a:r>
            <a:endParaRPr lang="en-US" i="1" dirty="0" smtClean="0"/>
          </a:p>
        </p:txBody>
      </p:sp>
      <p:sp>
        <p:nvSpPr>
          <p:cNvPr id="3" name="Title 2"/>
          <p:cNvSpPr>
            <a:spLocks noGrp="1"/>
          </p:cNvSpPr>
          <p:nvPr>
            <p:ph type="title"/>
          </p:nvPr>
        </p:nvSpPr>
        <p:spPr/>
        <p:txBody>
          <a:bodyPr>
            <a:normAutofit fontScale="90000"/>
          </a:bodyPr>
          <a:lstStyle/>
          <a:p>
            <a:r>
              <a:rPr lang="en-US" dirty="0"/>
              <a:t>6yo FS Labrador </a:t>
            </a:r>
            <a:r>
              <a:rPr lang="en-US" dirty="0" smtClean="0"/>
              <a:t/>
            </a:r>
            <a:br>
              <a:rPr lang="en-US" dirty="0" smtClean="0"/>
            </a:br>
            <a:r>
              <a:rPr lang="en-US" dirty="0" smtClean="0"/>
              <a:t>10/30 am</a:t>
            </a:r>
            <a:endParaRPr lang="en-US" dirty="0"/>
          </a:p>
        </p:txBody>
      </p:sp>
    </p:spTree>
    <p:extLst>
      <p:ext uri="{BB962C8B-B14F-4D97-AF65-F5344CB8AC3E}">
        <p14:creationId xmlns:p14="http://schemas.microsoft.com/office/powerpoint/2010/main" val="2507496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408333" cy="3963635"/>
          </a:xfrm>
        </p:spPr>
        <p:txBody>
          <a:bodyPr>
            <a:normAutofit/>
          </a:bodyPr>
          <a:lstStyle/>
          <a:p>
            <a:r>
              <a:rPr lang="en-US" dirty="0" smtClean="0"/>
              <a:t>Central </a:t>
            </a:r>
            <a:r>
              <a:rPr lang="en-US" dirty="0" smtClean="0"/>
              <a:t>catheter placed into left jugular </a:t>
            </a:r>
            <a:r>
              <a:rPr lang="en-US" dirty="0" smtClean="0"/>
              <a:t>vein</a:t>
            </a:r>
          </a:p>
          <a:p>
            <a:r>
              <a:rPr lang="en-US" dirty="0" err="1"/>
              <a:t>Aminosyn</a:t>
            </a:r>
            <a:r>
              <a:rPr lang="en-US" dirty="0"/>
              <a:t> + 10% dextrose  </a:t>
            </a:r>
            <a:endParaRPr lang="en-US" dirty="0" smtClean="0"/>
          </a:p>
          <a:p>
            <a:r>
              <a:rPr lang="en-US" dirty="0" smtClean="0"/>
              <a:t>NG tube placed - custom nutrition slurry into NG </a:t>
            </a:r>
            <a:r>
              <a:rPr lang="en-US" dirty="0" smtClean="0"/>
              <a:t>tube</a:t>
            </a:r>
          </a:p>
          <a:p>
            <a:pPr lvl="1"/>
            <a:r>
              <a:rPr lang="en-US" dirty="0" smtClean="0"/>
              <a:t>After initially attempting to use </a:t>
            </a:r>
            <a:r>
              <a:rPr lang="en-US" dirty="0" err="1" smtClean="0"/>
              <a:t>clinicare</a:t>
            </a:r>
            <a:r>
              <a:rPr lang="en-US" dirty="0" smtClean="0"/>
              <a:t> </a:t>
            </a:r>
          </a:p>
          <a:p>
            <a:pPr lvl="1"/>
            <a:endParaRPr lang="en-US" dirty="0" smtClean="0"/>
          </a:p>
          <a:p>
            <a:r>
              <a:rPr lang="en-US" dirty="0" smtClean="0"/>
              <a:t>IV </a:t>
            </a:r>
            <a:r>
              <a:rPr lang="en-US" dirty="0"/>
              <a:t>fluids </a:t>
            </a:r>
            <a:r>
              <a:rPr lang="en-US" dirty="0" smtClean="0"/>
              <a:t>increased*</a:t>
            </a:r>
            <a:endParaRPr lang="en-US" dirty="0" smtClean="0"/>
          </a:p>
          <a:p>
            <a:r>
              <a:rPr lang="en-US" dirty="0" smtClean="0"/>
              <a:t>Fentanyl increased to 3mcg/kg/</a:t>
            </a:r>
            <a:r>
              <a:rPr lang="en-US" dirty="0" err="1" smtClean="0"/>
              <a:t>hr</a:t>
            </a:r>
            <a:r>
              <a:rPr lang="en-US" dirty="0" smtClean="0"/>
              <a:t> (from 2)</a:t>
            </a:r>
          </a:p>
          <a:p>
            <a:r>
              <a:rPr lang="en-US" dirty="0" smtClean="0"/>
              <a:t>Lidocaine </a:t>
            </a:r>
            <a:r>
              <a:rPr lang="en-US" dirty="0" smtClean="0"/>
              <a:t>30mcg/kg/min </a:t>
            </a:r>
            <a:r>
              <a:rPr lang="en-US" dirty="0" smtClean="0"/>
              <a:t>initiated</a:t>
            </a:r>
          </a:p>
          <a:p>
            <a:r>
              <a:rPr lang="en-US" i="1" dirty="0" smtClean="0"/>
              <a:t>Heart rate decreased (120-160bpm)</a:t>
            </a:r>
            <a:endParaRPr lang="en-US" i="1" dirty="0" smtClean="0"/>
          </a:p>
        </p:txBody>
      </p:sp>
      <p:sp>
        <p:nvSpPr>
          <p:cNvPr id="3" name="Title 2"/>
          <p:cNvSpPr>
            <a:spLocks noGrp="1"/>
          </p:cNvSpPr>
          <p:nvPr>
            <p:ph type="title"/>
          </p:nvPr>
        </p:nvSpPr>
        <p:spPr/>
        <p:txBody>
          <a:bodyPr>
            <a:normAutofit fontScale="90000"/>
          </a:bodyPr>
          <a:lstStyle/>
          <a:p>
            <a:r>
              <a:rPr lang="en-US" dirty="0"/>
              <a:t>6yo FS Labrador </a:t>
            </a:r>
            <a:r>
              <a:rPr lang="en-US" dirty="0" smtClean="0"/>
              <a:t/>
            </a:r>
            <a:br>
              <a:rPr lang="en-US" dirty="0" smtClean="0"/>
            </a:br>
            <a:r>
              <a:rPr lang="en-US" dirty="0" smtClean="0"/>
              <a:t>10/30 am</a:t>
            </a:r>
            <a:endParaRPr lang="en-US" dirty="0"/>
          </a:p>
        </p:txBody>
      </p:sp>
    </p:spTree>
    <p:extLst>
      <p:ext uri="{BB962C8B-B14F-4D97-AF65-F5344CB8AC3E}">
        <p14:creationId xmlns:p14="http://schemas.microsoft.com/office/powerpoint/2010/main" val="172036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i="1" dirty="0" smtClean="0"/>
              <a:t>Per </a:t>
            </a:r>
            <a:r>
              <a:rPr lang="en-US" i="1" dirty="0" smtClean="0"/>
              <a:t>Loftus</a:t>
            </a:r>
          </a:p>
          <a:p>
            <a:r>
              <a:rPr lang="en-US" dirty="0" smtClean="0"/>
              <a:t>1 scoop (6.25g protein) Whey protein powder</a:t>
            </a:r>
          </a:p>
          <a:p>
            <a:r>
              <a:rPr lang="en-US" dirty="0" smtClean="0"/>
              <a:t>3 </a:t>
            </a:r>
            <a:r>
              <a:rPr lang="en-US" dirty="0" err="1" smtClean="0"/>
              <a:t>tbs</a:t>
            </a:r>
            <a:r>
              <a:rPr lang="en-US" dirty="0" smtClean="0"/>
              <a:t> </a:t>
            </a:r>
            <a:r>
              <a:rPr lang="en-US" dirty="0" err="1" smtClean="0"/>
              <a:t>carbogain</a:t>
            </a:r>
            <a:r>
              <a:rPr lang="en-US" dirty="0" smtClean="0"/>
              <a:t> (</a:t>
            </a:r>
            <a:r>
              <a:rPr lang="en-US" dirty="0" err="1" smtClean="0"/>
              <a:t>maltodextrin</a:t>
            </a:r>
            <a:r>
              <a:rPr lang="en-US" dirty="0" smtClean="0"/>
              <a:t>)</a:t>
            </a:r>
          </a:p>
          <a:p>
            <a:r>
              <a:rPr lang="en-US" dirty="0" smtClean="0"/>
              <a:t>¼ </a:t>
            </a:r>
            <a:r>
              <a:rPr lang="en-US" dirty="0" err="1" smtClean="0"/>
              <a:t>tsp</a:t>
            </a:r>
            <a:r>
              <a:rPr lang="en-US" dirty="0" smtClean="0"/>
              <a:t> 1-glutamine</a:t>
            </a:r>
          </a:p>
          <a:p>
            <a:r>
              <a:rPr lang="en-US" dirty="0" err="1" smtClean="0"/>
              <a:t>Blenderize</a:t>
            </a:r>
            <a:r>
              <a:rPr lang="en-US" dirty="0" smtClean="0"/>
              <a:t> with 100mls water + 100mls </a:t>
            </a:r>
            <a:r>
              <a:rPr lang="en-US" dirty="0" err="1" smtClean="0"/>
              <a:t>clinicare</a:t>
            </a:r>
            <a:endParaRPr lang="en-US" dirty="0" smtClean="0"/>
          </a:p>
          <a:p>
            <a:pPr marL="0" indent="0">
              <a:buNone/>
            </a:pPr>
            <a:endParaRPr lang="en-US" dirty="0" smtClean="0"/>
          </a:p>
          <a:p>
            <a:r>
              <a:rPr lang="en-US" dirty="0" smtClean="0"/>
              <a:t>1kcal/ml</a:t>
            </a:r>
          </a:p>
          <a:p>
            <a:r>
              <a:rPr lang="en-US" dirty="0" smtClean="0"/>
              <a:t>7.2g protein/100kcal</a:t>
            </a:r>
          </a:p>
          <a:p>
            <a:r>
              <a:rPr lang="en-US" dirty="0"/>
              <a:t>2.5g fat/100kcal</a:t>
            </a:r>
          </a:p>
          <a:p>
            <a:endParaRPr lang="en-US" dirty="0" smtClean="0"/>
          </a:p>
          <a:p>
            <a:endParaRPr lang="en-US" dirty="0"/>
          </a:p>
        </p:txBody>
      </p:sp>
      <p:sp>
        <p:nvSpPr>
          <p:cNvPr id="3" name="Title 2"/>
          <p:cNvSpPr>
            <a:spLocks noGrp="1"/>
          </p:cNvSpPr>
          <p:nvPr>
            <p:ph type="title"/>
          </p:nvPr>
        </p:nvSpPr>
        <p:spPr/>
        <p:txBody>
          <a:bodyPr/>
          <a:lstStyle/>
          <a:p>
            <a:r>
              <a:rPr lang="en-US" dirty="0" smtClean="0"/>
              <a:t>Custom Nutrition Slurry</a:t>
            </a:r>
            <a:endParaRPr lang="en-US" dirty="0"/>
          </a:p>
        </p:txBody>
      </p:sp>
    </p:spTree>
    <p:extLst>
      <p:ext uri="{BB962C8B-B14F-4D97-AF65-F5344CB8AC3E}">
        <p14:creationId xmlns:p14="http://schemas.microsoft.com/office/powerpoint/2010/main" val="3383111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47700" y="1397000"/>
            <a:ext cx="7848600" cy="5359400"/>
          </a:xfrm>
          <a:prstGeom prst="rect">
            <a:avLst/>
          </a:prstGeom>
        </p:spPr>
      </p:pic>
      <p:sp>
        <p:nvSpPr>
          <p:cNvPr id="6" name="Rectangle 5"/>
          <p:cNvSpPr/>
          <p:nvPr/>
        </p:nvSpPr>
        <p:spPr>
          <a:xfrm>
            <a:off x="4299857" y="1397000"/>
            <a:ext cx="4196443" cy="64407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2"/>
          <p:cNvSpPr txBox="1">
            <a:spLocks/>
          </p:cNvSpPr>
          <p:nvPr/>
        </p:nvSpPr>
        <p:spPr>
          <a:xfrm>
            <a:off x="457200" y="338328"/>
            <a:ext cx="8229600" cy="1252728"/>
          </a:xfrm>
          <a:prstGeom prst="rect">
            <a:avLst/>
          </a:prstGeom>
        </p:spPr>
        <p:txBody>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p>
        </p:txBody>
      </p:sp>
      <p:sp>
        <p:nvSpPr>
          <p:cNvPr id="8" name="Title 2"/>
          <p:cNvSpPr txBox="1">
            <a:spLocks/>
          </p:cNvSpPr>
          <p:nvPr/>
        </p:nvSpPr>
        <p:spPr>
          <a:xfrm>
            <a:off x="609600" y="490728"/>
            <a:ext cx="8229600" cy="1252728"/>
          </a:xfrm>
          <a:prstGeom prst="rect">
            <a:avLst/>
          </a:prstGeom>
        </p:spPr>
        <p:txBody>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Jensen et al JVECC 2014</a:t>
            </a:r>
            <a:endParaRPr lang="en-US" dirty="0"/>
          </a:p>
        </p:txBody>
      </p:sp>
      <p:sp>
        <p:nvSpPr>
          <p:cNvPr id="10" name="Frame 9"/>
          <p:cNvSpPr/>
          <p:nvPr/>
        </p:nvSpPr>
        <p:spPr>
          <a:xfrm>
            <a:off x="457200" y="2884715"/>
            <a:ext cx="3842657" cy="997858"/>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15337519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503714"/>
            <a:ext cx="7814733" cy="4354285"/>
          </a:xfrm>
        </p:spPr>
        <p:txBody>
          <a:bodyPr>
            <a:normAutofit/>
          </a:bodyPr>
          <a:lstStyle/>
          <a:p>
            <a:r>
              <a:rPr lang="en-US" dirty="0" smtClean="0"/>
              <a:t>Current </a:t>
            </a:r>
            <a:r>
              <a:rPr lang="en-US" dirty="0"/>
              <a:t>standard of care is to initiate </a:t>
            </a:r>
            <a:r>
              <a:rPr lang="en-US" dirty="0" smtClean="0"/>
              <a:t>EN early</a:t>
            </a:r>
            <a:r>
              <a:rPr lang="en-US" dirty="0"/>
              <a:t>, </a:t>
            </a:r>
            <a:r>
              <a:rPr lang="en-US" b="1" dirty="0"/>
              <a:t>within 24-48 hours of hospitalization, or immediately if the patient has been anorexic for 5 days or </a:t>
            </a:r>
            <a:r>
              <a:rPr lang="en-US" b="1" dirty="0" smtClean="0"/>
              <a:t>longer</a:t>
            </a:r>
          </a:p>
          <a:p>
            <a:pPr lvl="1"/>
            <a:endParaRPr lang="en-US" dirty="0" smtClean="0"/>
          </a:p>
          <a:p>
            <a:r>
              <a:rPr lang="en-US" dirty="0"/>
              <a:t>A</a:t>
            </a:r>
            <a:r>
              <a:rPr lang="en-US" dirty="0" smtClean="0"/>
              <a:t>dmitted </a:t>
            </a:r>
            <a:r>
              <a:rPr lang="en-US" dirty="0" smtClean="0"/>
              <a:t>at 6pm and </a:t>
            </a:r>
            <a:r>
              <a:rPr lang="en-US" dirty="0" err="1"/>
              <a:t>C</a:t>
            </a:r>
            <a:r>
              <a:rPr lang="en-US" dirty="0" err="1" smtClean="0"/>
              <a:t>linicare</a:t>
            </a:r>
            <a:r>
              <a:rPr lang="en-US" dirty="0" smtClean="0"/>
              <a:t> CRI @ 1/3 RER attempted 20 </a:t>
            </a:r>
            <a:r>
              <a:rPr lang="en-US" dirty="0" err="1" smtClean="0"/>
              <a:t>hrs</a:t>
            </a:r>
            <a:r>
              <a:rPr lang="en-US" dirty="0" smtClean="0"/>
              <a:t> later</a:t>
            </a:r>
          </a:p>
          <a:p>
            <a:r>
              <a:rPr lang="en-US" dirty="0" smtClean="0"/>
              <a:t>d/c after she continued to regurgitate </a:t>
            </a:r>
          </a:p>
          <a:p>
            <a:pPr lvl="2"/>
            <a:r>
              <a:rPr lang="en-US" dirty="0" smtClean="0"/>
              <a:t>Metoclopramide 2mg/kg/day initially?</a:t>
            </a:r>
          </a:p>
          <a:p>
            <a:r>
              <a:rPr lang="en-US" dirty="0" smtClean="0"/>
              <a:t>Custom slurry started 8 </a:t>
            </a:r>
            <a:r>
              <a:rPr lang="en-US" dirty="0" err="1" smtClean="0"/>
              <a:t>hrs</a:t>
            </a:r>
            <a:r>
              <a:rPr lang="en-US" dirty="0" smtClean="0"/>
              <a:t> later (28hrs hospitalization)</a:t>
            </a:r>
          </a:p>
          <a:p>
            <a:pPr lvl="1"/>
            <a:r>
              <a:rPr lang="en-US" dirty="0" smtClean="0"/>
              <a:t>No longer regurgitating</a:t>
            </a: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smtClean="0"/>
              <a:t>Enteral Nutrition</a:t>
            </a:r>
            <a:endParaRPr lang="en-US" dirty="0"/>
          </a:p>
        </p:txBody>
      </p:sp>
    </p:spTree>
    <p:extLst>
      <p:ext uri="{BB962C8B-B14F-4D97-AF65-F5344CB8AC3E}">
        <p14:creationId xmlns:p14="http://schemas.microsoft.com/office/powerpoint/2010/main" val="269058623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Clinicare</a:t>
            </a:r>
            <a:r>
              <a:rPr lang="en-US" dirty="0" smtClean="0"/>
              <a:t> compositio</a:t>
            </a:r>
            <a:r>
              <a:rPr lang="en-US" dirty="0"/>
              <a:t>n</a:t>
            </a:r>
          </a:p>
        </p:txBody>
      </p:sp>
      <p:pic>
        <p:nvPicPr>
          <p:cNvPr id="6" name="Picture 5"/>
          <p:cNvPicPr>
            <a:picLocks noChangeAspect="1"/>
          </p:cNvPicPr>
          <p:nvPr/>
        </p:nvPicPr>
        <p:blipFill>
          <a:blip r:embed="rId3"/>
          <a:stretch>
            <a:fillRect/>
          </a:stretch>
        </p:blipFill>
        <p:spPr>
          <a:xfrm>
            <a:off x="308429" y="2110018"/>
            <a:ext cx="8835571" cy="4693557"/>
          </a:xfrm>
          <a:prstGeom prst="rect">
            <a:avLst/>
          </a:prstGeom>
        </p:spPr>
      </p:pic>
      <p:sp>
        <p:nvSpPr>
          <p:cNvPr id="7" name="Frame 6"/>
          <p:cNvSpPr/>
          <p:nvPr/>
        </p:nvSpPr>
        <p:spPr>
          <a:xfrm>
            <a:off x="163286" y="3048000"/>
            <a:ext cx="8817428" cy="23585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3719494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Early enteral feeding is associated with fewer complications compared to parenteral nutrition </a:t>
            </a:r>
          </a:p>
          <a:p>
            <a:pPr lvl="1"/>
            <a:r>
              <a:rPr lang="en-US" dirty="0" smtClean="0"/>
              <a:t>Fewer infections</a:t>
            </a:r>
            <a:endParaRPr lang="en-US" dirty="0"/>
          </a:p>
          <a:p>
            <a:pPr lvl="1"/>
            <a:r>
              <a:rPr lang="en-US" dirty="0" smtClean="0"/>
              <a:t>Reduced </a:t>
            </a:r>
            <a:r>
              <a:rPr lang="en-US" dirty="0"/>
              <a:t>risk of </a:t>
            </a:r>
            <a:r>
              <a:rPr lang="en-US" dirty="0" smtClean="0"/>
              <a:t>MODS</a:t>
            </a:r>
            <a:endParaRPr lang="en-US" dirty="0"/>
          </a:p>
          <a:p>
            <a:pPr lvl="1"/>
            <a:r>
              <a:rPr lang="en-US" dirty="0" smtClean="0"/>
              <a:t>Decreased </a:t>
            </a:r>
            <a:r>
              <a:rPr lang="en-US" dirty="0"/>
              <a:t>mortality </a:t>
            </a:r>
            <a:r>
              <a:rPr lang="en-US" dirty="0" smtClean="0"/>
              <a:t>rates</a:t>
            </a:r>
            <a:endParaRPr lang="en-US" dirty="0"/>
          </a:p>
          <a:p>
            <a:pPr lvl="1"/>
            <a:r>
              <a:rPr lang="en-US" dirty="0" smtClean="0"/>
              <a:t>Reduced </a:t>
            </a:r>
            <a:r>
              <a:rPr lang="en-US" dirty="0"/>
              <a:t>duration of hospitalization </a:t>
            </a:r>
          </a:p>
          <a:p>
            <a:pPr lvl="1"/>
            <a:r>
              <a:rPr lang="en-US" dirty="0" smtClean="0"/>
              <a:t>Less </a:t>
            </a:r>
            <a:r>
              <a:rPr lang="en-US" dirty="0"/>
              <a:t>expense</a:t>
            </a:r>
            <a:r>
              <a:rPr lang="en-US" dirty="0" smtClean="0"/>
              <a:t>.</a:t>
            </a:r>
            <a:endParaRPr lang="en-US" dirty="0"/>
          </a:p>
          <a:p>
            <a:r>
              <a:rPr lang="en-US" dirty="0"/>
              <a:t> </a:t>
            </a:r>
            <a:r>
              <a:rPr lang="en-US" dirty="0" smtClean="0"/>
              <a:t>Enteral nutrition attempted </a:t>
            </a:r>
            <a:r>
              <a:rPr lang="en-US" b="1" dirty="0" smtClean="0"/>
              <a:t>first</a:t>
            </a:r>
            <a:endParaRPr lang="en-US" b="1" dirty="0"/>
          </a:p>
          <a:p>
            <a:endParaRPr lang="en-US" dirty="0"/>
          </a:p>
        </p:txBody>
      </p:sp>
      <p:sp>
        <p:nvSpPr>
          <p:cNvPr id="3" name="Title 2"/>
          <p:cNvSpPr>
            <a:spLocks noGrp="1"/>
          </p:cNvSpPr>
          <p:nvPr>
            <p:ph type="title"/>
          </p:nvPr>
        </p:nvSpPr>
        <p:spPr/>
        <p:txBody>
          <a:bodyPr>
            <a:normAutofit fontScale="90000"/>
          </a:bodyPr>
          <a:lstStyle/>
          <a:p>
            <a:r>
              <a:rPr lang="en-US" dirty="0" smtClean="0"/>
              <a:t>Treatment: </a:t>
            </a:r>
            <a:r>
              <a:rPr lang="en-US" dirty="0" smtClean="0"/>
              <a:t>Enteral </a:t>
            </a:r>
            <a:r>
              <a:rPr lang="en-US" dirty="0" err="1" smtClean="0"/>
              <a:t>vs</a:t>
            </a:r>
            <a:r>
              <a:rPr lang="en-US" dirty="0" smtClean="0"/>
              <a:t> Parenteral </a:t>
            </a:r>
            <a:r>
              <a:rPr lang="en-US" dirty="0" smtClean="0"/>
              <a:t>Nutrition</a:t>
            </a:r>
            <a:endParaRPr lang="en-US" dirty="0"/>
          </a:p>
        </p:txBody>
      </p:sp>
    </p:spTree>
    <p:extLst>
      <p:ext uri="{BB962C8B-B14F-4D97-AF65-F5344CB8AC3E}">
        <p14:creationId xmlns:p14="http://schemas.microsoft.com/office/powerpoint/2010/main" val="334899110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When EN </a:t>
            </a:r>
            <a:r>
              <a:rPr lang="en-US" dirty="0"/>
              <a:t>is not well tolerated </a:t>
            </a:r>
            <a:endParaRPr lang="en-US" dirty="0" smtClean="0"/>
          </a:p>
          <a:p>
            <a:r>
              <a:rPr lang="en-US" dirty="0"/>
              <a:t>I</a:t>
            </a:r>
            <a:r>
              <a:rPr lang="en-US" dirty="0" smtClean="0"/>
              <a:t>ntractable </a:t>
            </a:r>
            <a:r>
              <a:rPr lang="en-US" dirty="0"/>
              <a:t>vomiting who has been anorexic for </a:t>
            </a:r>
            <a:r>
              <a:rPr lang="en-US" dirty="0" smtClean="0"/>
              <a:t>≥5 </a:t>
            </a:r>
            <a:r>
              <a:rPr lang="en-US" dirty="0"/>
              <a:t>days  </a:t>
            </a:r>
            <a:endParaRPr lang="en-US" dirty="0" smtClean="0"/>
          </a:p>
          <a:p>
            <a:r>
              <a:rPr lang="en-US" dirty="0" smtClean="0"/>
              <a:t>Patients receiving </a:t>
            </a:r>
            <a:r>
              <a:rPr lang="en-US" dirty="0"/>
              <a:t>supplemental EN in addition to PN survived more often than animals who received PN </a:t>
            </a:r>
            <a:r>
              <a:rPr lang="en-US" dirty="0" smtClean="0"/>
              <a:t>alone</a:t>
            </a:r>
            <a:endParaRPr lang="en-US" dirty="0"/>
          </a:p>
          <a:p>
            <a:r>
              <a:rPr lang="en-US" dirty="0"/>
              <a:t>H</a:t>
            </a:r>
            <a:r>
              <a:rPr lang="en-US" dirty="0" smtClean="0"/>
              <a:t>igh </a:t>
            </a:r>
            <a:r>
              <a:rPr lang="en-US" dirty="0"/>
              <a:t>lipid formulations </a:t>
            </a:r>
            <a:r>
              <a:rPr lang="en-US" dirty="0" smtClean="0"/>
              <a:t>well </a:t>
            </a:r>
            <a:r>
              <a:rPr lang="en-US" dirty="0"/>
              <a:t>tolerated in animals with </a:t>
            </a:r>
            <a:r>
              <a:rPr lang="en-US" dirty="0" err="1"/>
              <a:t>nonhyperlipidemic</a:t>
            </a:r>
            <a:r>
              <a:rPr lang="en-US" dirty="0"/>
              <a:t> pancreatitis. </a:t>
            </a:r>
            <a:endParaRPr lang="en-US" dirty="0" smtClean="0"/>
          </a:p>
          <a:p>
            <a:r>
              <a:rPr lang="en-US" dirty="0" smtClean="0"/>
              <a:t>For </a:t>
            </a:r>
            <a:r>
              <a:rPr lang="en-US" dirty="0" err="1"/>
              <a:t>hyperlipidemic</a:t>
            </a:r>
            <a:r>
              <a:rPr lang="en-US" dirty="0"/>
              <a:t> patients lipid </a:t>
            </a:r>
            <a:r>
              <a:rPr lang="en-US" dirty="0" smtClean="0"/>
              <a:t>portion </a:t>
            </a:r>
            <a:r>
              <a:rPr lang="en-US" dirty="0"/>
              <a:t>should be </a:t>
            </a:r>
            <a:r>
              <a:rPr lang="en-US" dirty="0" smtClean="0"/>
              <a:t>omitted</a:t>
            </a:r>
            <a:endParaRPr lang="en-US" dirty="0"/>
          </a:p>
          <a:p>
            <a:r>
              <a:rPr lang="en-US" b="1" dirty="0"/>
              <a:t>I</a:t>
            </a:r>
            <a:r>
              <a:rPr lang="en-US" b="1" dirty="0" smtClean="0"/>
              <a:t>deal PN </a:t>
            </a:r>
            <a:r>
              <a:rPr lang="en-US" b="1" dirty="0"/>
              <a:t>solution for dogs with pancreatitis and hypertriglyceridemia is not </a:t>
            </a:r>
            <a:r>
              <a:rPr lang="en-US" b="1" dirty="0" smtClean="0"/>
              <a:t>known</a:t>
            </a:r>
            <a:endParaRPr lang="en-US" b="1" dirty="0"/>
          </a:p>
        </p:txBody>
      </p:sp>
      <p:sp>
        <p:nvSpPr>
          <p:cNvPr id="3" name="Title 2"/>
          <p:cNvSpPr>
            <a:spLocks noGrp="1"/>
          </p:cNvSpPr>
          <p:nvPr>
            <p:ph type="title"/>
          </p:nvPr>
        </p:nvSpPr>
        <p:spPr/>
        <p:txBody>
          <a:bodyPr/>
          <a:lstStyle/>
          <a:p>
            <a:r>
              <a:rPr lang="en-US" dirty="0" smtClean="0"/>
              <a:t>Parenteral Nutrition: Indications</a:t>
            </a:r>
            <a:endParaRPr lang="en-US" dirty="0"/>
          </a:p>
        </p:txBody>
      </p:sp>
    </p:spTree>
    <p:extLst>
      <p:ext uri="{BB962C8B-B14F-4D97-AF65-F5344CB8AC3E}">
        <p14:creationId xmlns:p14="http://schemas.microsoft.com/office/powerpoint/2010/main" val="428463772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408333" cy="4182533"/>
          </a:xfrm>
        </p:spPr>
        <p:txBody>
          <a:bodyPr>
            <a:normAutofit fontScale="92500" lnSpcReduction="20000"/>
          </a:bodyPr>
          <a:lstStyle/>
          <a:p>
            <a:r>
              <a:rPr lang="en-US" b="1" dirty="0"/>
              <a:t>Complications of </a:t>
            </a:r>
            <a:r>
              <a:rPr lang="en-US" b="1" dirty="0" smtClean="0"/>
              <a:t>PN: </a:t>
            </a:r>
            <a:r>
              <a:rPr lang="en-US" dirty="0" smtClean="0"/>
              <a:t>hyperglycemia</a:t>
            </a:r>
            <a:r>
              <a:rPr lang="en-US" dirty="0"/>
              <a:t>, hyperlipidemia, azotemia, </a:t>
            </a:r>
            <a:r>
              <a:rPr lang="en-US" dirty="0" smtClean="0"/>
              <a:t>hypophosphatemia</a:t>
            </a:r>
          </a:p>
          <a:p>
            <a:endParaRPr lang="en-US" dirty="0" smtClean="0"/>
          </a:p>
          <a:p>
            <a:r>
              <a:rPr lang="en-US" b="1" dirty="0" smtClean="0"/>
              <a:t>Complications of </a:t>
            </a:r>
            <a:r>
              <a:rPr lang="en-US" b="1" dirty="0" err="1" smtClean="0"/>
              <a:t>Aminosyn</a:t>
            </a:r>
            <a:r>
              <a:rPr lang="en-US" b="1" dirty="0" smtClean="0"/>
              <a:t> administration:  </a:t>
            </a:r>
            <a:r>
              <a:rPr lang="en-US" dirty="0" smtClean="0"/>
              <a:t>metabolic </a:t>
            </a:r>
            <a:r>
              <a:rPr lang="en-US" dirty="0"/>
              <a:t>acidosis and alkalosis, hypophosphatemia, </a:t>
            </a:r>
            <a:r>
              <a:rPr lang="en-US" dirty="0" err="1"/>
              <a:t>hypocalcemia</a:t>
            </a:r>
            <a:r>
              <a:rPr lang="en-US" dirty="0"/>
              <a:t>, osteoporosis, hyperglycemia, hyperosmolar nonketotic states and dehydration, glycosuria, rebound hypoglycemia, osmotic diuresis and dehydration, elevated liver enzymes, hypo- and </a:t>
            </a:r>
            <a:r>
              <a:rPr lang="en-US" dirty="0" err="1"/>
              <a:t>hypervitaminosis</a:t>
            </a:r>
            <a:r>
              <a:rPr lang="en-US" dirty="0"/>
              <a:t>, electrolyte imbalances and </a:t>
            </a:r>
            <a:r>
              <a:rPr lang="en-US" dirty="0" err="1"/>
              <a:t>hyperammonemia</a:t>
            </a:r>
            <a:r>
              <a:rPr lang="en-US" dirty="0"/>
              <a:t> in </a:t>
            </a:r>
            <a:r>
              <a:rPr lang="en-US" dirty="0" smtClean="0"/>
              <a:t>children</a:t>
            </a:r>
          </a:p>
          <a:p>
            <a:endParaRPr lang="en-US" dirty="0"/>
          </a:p>
          <a:p>
            <a:r>
              <a:rPr lang="en-US" i="1" dirty="0" smtClean="0"/>
              <a:t>Should we have monitored phosphorous more often?</a:t>
            </a:r>
            <a:r>
              <a:rPr lang="en-US" dirty="0"/>
              <a:t/>
            </a:r>
            <a:br>
              <a:rPr lang="en-US" dirty="0"/>
            </a:br>
            <a:endParaRPr lang="en-US" dirty="0"/>
          </a:p>
          <a:p>
            <a:endParaRPr lang="en-US" dirty="0"/>
          </a:p>
        </p:txBody>
      </p:sp>
      <p:sp>
        <p:nvSpPr>
          <p:cNvPr id="3" name="Title 2"/>
          <p:cNvSpPr>
            <a:spLocks noGrp="1"/>
          </p:cNvSpPr>
          <p:nvPr>
            <p:ph type="title"/>
          </p:nvPr>
        </p:nvSpPr>
        <p:spPr/>
        <p:txBody>
          <a:bodyPr>
            <a:normAutofit fontScale="90000"/>
          </a:bodyPr>
          <a:lstStyle/>
          <a:p>
            <a:r>
              <a:rPr lang="en-US" dirty="0" smtClean="0"/>
              <a:t>Parenteral Nutrition: </a:t>
            </a:r>
            <a:r>
              <a:rPr lang="en-US" dirty="0" smtClean="0"/>
              <a:t>Complications and Monitoring</a:t>
            </a:r>
            <a:endParaRPr lang="en-US" dirty="0"/>
          </a:p>
        </p:txBody>
      </p:sp>
    </p:spTree>
    <p:extLst>
      <p:ext uri="{BB962C8B-B14F-4D97-AF65-F5344CB8AC3E}">
        <p14:creationId xmlns:p14="http://schemas.microsoft.com/office/powerpoint/2010/main" val="66262981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849579" y="4123406"/>
            <a:ext cx="2249890" cy="2734593"/>
          </a:xfrm>
          <a:prstGeom prst="rect">
            <a:avLst/>
          </a:prstGeom>
        </p:spPr>
      </p:pic>
      <p:sp>
        <p:nvSpPr>
          <p:cNvPr id="2" name="Content Placeholder 1"/>
          <p:cNvSpPr>
            <a:spLocks noGrp="1"/>
          </p:cNvSpPr>
          <p:nvPr>
            <p:ph idx="1"/>
          </p:nvPr>
        </p:nvSpPr>
        <p:spPr>
          <a:xfrm>
            <a:off x="872067" y="2675467"/>
            <a:ext cx="8271933" cy="3450696"/>
          </a:xfrm>
        </p:spPr>
        <p:txBody>
          <a:bodyPr>
            <a:normAutofit fontScale="92500"/>
          </a:bodyPr>
          <a:lstStyle/>
          <a:p>
            <a:r>
              <a:rPr lang="en-US" dirty="0" smtClean="0"/>
              <a:t>Developed </a:t>
            </a:r>
            <a:r>
              <a:rPr lang="en-US" b="1" dirty="0" smtClean="0"/>
              <a:t>hemorrhagic diarrhea, generalized edema, icterus</a:t>
            </a:r>
          </a:p>
          <a:p>
            <a:r>
              <a:rPr lang="en-US" dirty="0" smtClean="0"/>
              <a:t>Urinary catheter placed</a:t>
            </a:r>
          </a:p>
          <a:p>
            <a:r>
              <a:rPr lang="en-US" dirty="0" smtClean="0"/>
              <a:t>Arterial catheter placed </a:t>
            </a:r>
            <a:endParaRPr lang="en-US" dirty="0" smtClean="0"/>
          </a:p>
          <a:p>
            <a:r>
              <a:rPr lang="en-US" dirty="0" err="1" smtClean="0"/>
              <a:t>Vetstarch</a:t>
            </a:r>
            <a:r>
              <a:rPr lang="en-US" dirty="0" smtClean="0"/>
              <a:t> </a:t>
            </a:r>
            <a:r>
              <a:rPr lang="en-US" dirty="0" smtClean="0"/>
              <a:t>10ml/kg bolus followed by 2ml/</a:t>
            </a:r>
            <a:r>
              <a:rPr lang="en-US" dirty="0" err="1" smtClean="0"/>
              <a:t>hr</a:t>
            </a:r>
            <a:r>
              <a:rPr lang="en-US" dirty="0" smtClean="0"/>
              <a:t> CRI</a:t>
            </a:r>
          </a:p>
          <a:p>
            <a:endParaRPr lang="en-US" dirty="0"/>
          </a:p>
          <a:p>
            <a:r>
              <a:rPr lang="en-US" dirty="0" smtClean="0"/>
              <a:t>Could not obtain SpO2 reading</a:t>
            </a:r>
          </a:p>
          <a:p>
            <a:r>
              <a:rPr lang="en-US" dirty="0" smtClean="0"/>
              <a:t>Arterial BG showed hypoxemia (pO2 85)</a:t>
            </a:r>
          </a:p>
          <a:p>
            <a:r>
              <a:rPr lang="en-US" dirty="0" smtClean="0"/>
              <a:t>Nasal cannula placed at 10pm, oxygen @ 4L/min </a:t>
            </a:r>
          </a:p>
        </p:txBody>
      </p:sp>
      <p:sp>
        <p:nvSpPr>
          <p:cNvPr id="3" name="Title 2"/>
          <p:cNvSpPr>
            <a:spLocks noGrp="1"/>
          </p:cNvSpPr>
          <p:nvPr>
            <p:ph type="title"/>
          </p:nvPr>
        </p:nvSpPr>
        <p:spPr/>
        <p:txBody>
          <a:bodyPr>
            <a:normAutofit fontScale="90000"/>
          </a:bodyPr>
          <a:lstStyle/>
          <a:p>
            <a:r>
              <a:rPr lang="en-US" dirty="0" smtClean="0"/>
              <a:t>6yo FS Labrador </a:t>
            </a:r>
            <a:br>
              <a:rPr lang="en-US" dirty="0" smtClean="0"/>
            </a:br>
            <a:r>
              <a:rPr lang="en-US" dirty="0" smtClean="0"/>
              <a:t>10/30 pm</a:t>
            </a:r>
            <a:endParaRPr lang="en-US" dirty="0"/>
          </a:p>
        </p:txBody>
      </p:sp>
    </p:spTree>
    <p:extLst>
      <p:ext uri="{BB962C8B-B14F-4D97-AF65-F5344CB8AC3E}">
        <p14:creationId xmlns:p14="http://schemas.microsoft.com/office/powerpoint/2010/main" val="146591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933576" cy="4182533"/>
          </a:xfrm>
        </p:spPr>
        <p:txBody>
          <a:bodyPr>
            <a:normAutofit lnSpcReduction="10000"/>
          </a:bodyPr>
          <a:lstStyle/>
          <a:p>
            <a:r>
              <a:rPr lang="en-US" dirty="0" smtClean="0"/>
              <a:t>Access to compost 4 days ago</a:t>
            </a:r>
          </a:p>
          <a:p>
            <a:pPr lvl="1"/>
            <a:r>
              <a:rPr lang="en-US" dirty="0" smtClean="0"/>
              <a:t>Pig </a:t>
            </a:r>
            <a:r>
              <a:rPr lang="en-US" dirty="0" smtClean="0"/>
              <a:t>fat, vegetables, pumpkin carvings, chicken wings with bones</a:t>
            </a:r>
          </a:p>
          <a:p>
            <a:r>
              <a:rPr lang="en-US" dirty="0" smtClean="0"/>
              <a:t>3 days history of lethargy, PD </a:t>
            </a:r>
          </a:p>
          <a:p>
            <a:r>
              <a:rPr lang="en-US" dirty="0" smtClean="0"/>
              <a:t>2 day history of anorexia and </a:t>
            </a:r>
            <a:endParaRPr lang="en-US" dirty="0" smtClean="0"/>
          </a:p>
          <a:p>
            <a:pPr marL="0" indent="0">
              <a:buNone/>
            </a:pPr>
            <a:r>
              <a:rPr lang="en-US" dirty="0"/>
              <a:t> </a:t>
            </a:r>
            <a:r>
              <a:rPr lang="en-US" dirty="0" smtClean="0"/>
              <a:t>   </a:t>
            </a:r>
            <a:r>
              <a:rPr lang="en-US" dirty="0" smtClean="0"/>
              <a:t>vomiting</a:t>
            </a:r>
            <a:endParaRPr lang="en-US" dirty="0" smtClean="0"/>
          </a:p>
          <a:p>
            <a:r>
              <a:rPr lang="en-US" dirty="0"/>
              <a:t>S</a:t>
            </a:r>
            <a:r>
              <a:rPr lang="en-US" dirty="0" smtClean="0"/>
              <a:t>training to </a:t>
            </a:r>
            <a:r>
              <a:rPr lang="en-US" dirty="0" smtClean="0"/>
              <a:t>defecate, diarrhea?</a:t>
            </a:r>
            <a:endParaRPr lang="en-US" dirty="0" smtClean="0"/>
          </a:p>
          <a:p>
            <a:r>
              <a:rPr lang="en-US" dirty="0" smtClean="0"/>
              <a:t>Spends a lot of time </a:t>
            </a:r>
            <a:r>
              <a:rPr lang="en-US" dirty="0" smtClean="0"/>
              <a:t>outside</a:t>
            </a:r>
            <a:endParaRPr lang="en-US" dirty="0"/>
          </a:p>
          <a:p>
            <a:r>
              <a:rPr lang="en-US" dirty="0" smtClean="0"/>
              <a:t>Similar </a:t>
            </a:r>
            <a:r>
              <a:rPr lang="en-US" dirty="0" smtClean="0"/>
              <a:t>episodes in past after </a:t>
            </a:r>
            <a:endParaRPr lang="en-US" dirty="0"/>
          </a:p>
          <a:p>
            <a:pPr marL="0" indent="0">
              <a:buNone/>
            </a:pPr>
            <a:r>
              <a:rPr lang="en-US" dirty="0" smtClean="0"/>
              <a:t>    consuming </a:t>
            </a:r>
            <a:r>
              <a:rPr lang="en-US" dirty="0" smtClean="0"/>
              <a:t>human foods</a:t>
            </a:r>
          </a:p>
          <a:p>
            <a:endParaRPr lang="en-US" dirty="0"/>
          </a:p>
        </p:txBody>
      </p:sp>
      <p:sp>
        <p:nvSpPr>
          <p:cNvPr id="3" name="Title 2"/>
          <p:cNvSpPr>
            <a:spLocks noGrp="1"/>
          </p:cNvSpPr>
          <p:nvPr>
            <p:ph type="title"/>
          </p:nvPr>
        </p:nvSpPr>
        <p:spPr/>
        <p:txBody>
          <a:bodyPr>
            <a:normAutofit fontScale="90000"/>
          </a:bodyPr>
          <a:lstStyle/>
          <a:p>
            <a:r>
              <a:rPr lang="en-US" dirty="0" smtClean="0"/>
              <a:t>6 year old FS </a:t>
            </a:r>
            <a:r>
              <a:rPr lang="en-US" dirty="0" smtClean="0"/>
              <a:t>Labrador</a:t>
            </a:r>
            <a:br>
              <a:rPr lang="en-US" dirty="0" smtClean="0"/>
            </a:br>
            <a:r>
              <a:rPr lang="en-US" dirty="0" smtClean="0"/>
              <a:t>History</a:t>
            </a:r>
            <a:endParaRPr lang="en-US" dirty="0"/>
          </a:p>
        </p:txBody>
      </p:sp>
      <p:pic>
        <p:nvPicPr>
          <p:cNvPr id="4" name="Picture 3"/>
          <p:cNvPicPr>
            <a:picLocks noChangeAspect="1"/>
          </p:cNvPicPr>
          <p:nvPr/>
        </p:nvPicPr>
        <p:blipFill>
          <a:blip r:embed="rId3"/>
          <a:stretch>
            <a:fillRect/>
          </a:stretch>
        </p:blipFill>
        <p:spPr>
          <a:xfrm>
            <a:off x="5616916" y="4522287"/>
            <a:ext cx="3527083" cy="2335713"/>
          </a:xfrm>
          <a:prstGeom prst="rect">
            <a:avLst/>
          </a:prstGeom>
        </p:spPr>
      </p:pic>
    </p:spTree>
    <p:extLst>
      <p:ext uri="{BB962C8B-B14F-4D97-AF65-F5344CB8AC3E}">
        <p14:creationId xmlns:p14="http://schemas.microsoft.com/office/powerpoint/2010/main" val="3627541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extLst>
              <p:ext uri="{D42A27DB-BD31-4B8C-83A1-F6EECF244321}">
                <p14:modId xmlns:p14="http://schemas.microsoft.com/office/powerpoint/2010/main" val="852864066"/>
              </p:ext>
            </p:extLst>
          </p:nvPr>
        </p:nvGraphicFramePr>
        <p:xfrm>
          <a:off x="501424" y="222675"/>
          <a:ext cx="7408860" cy="6583680"/>
        </p:xfrm>
        <a:graphic>
          <a:graphicData uri="http://schemas.openxmlformats.org/drawingml/2006/table">
            <a:tbl>
              <a:tblPr firstRow="1" bandRow="1">
                <a:tableStyleId>{5C22544A-7EE6-4342-B048-85BDC9FD1C3A}</a:tableStyleId>
              </a:tblPr>
              <a:tblGrid>
                <a:gridCol w="1234810"/>
                <a:gridCol w="1234810"/>
                <a:gridCol w="1234810"/>
                <a:gridCol w="1234810"/>
                <a:gridCol w="2469620"/>
              </a:tblGrid>
              <a:tr h="351494">
                <a:tc>
                  <a:txBody>
                    <a:bodyPr/>
                    <a:lstStyle/>
                    <a:p>
                      <a:r>
                        <a:rPr lang="en-US" dirty="0" smtClean="0"/>
                        <a:t>October</a:t>
                      </a:r>
                      <a:endParaRPr lang="en-US" dirty="0"/>
                    </a:p>
                  </a:txBody>
                  <a:tcPr/>
                </a:tc>
                <a:tc>
                  <a:txBody>
                    <a:bodyPr/>
                    <a:lstStyle/>
                    <a:p>
                      <a:r>
                        <a:rPr lang="en-US" dirty="0" smtClean="0"/>
                        <a:t>Systolic</a:t>
                      </a:r>
                      <a:endParaRPr lang="en-US" dirty="0"/>
                    </a:p>
                  </a:txBody>
                  <a:tcPr/>
                </a:tc>
                <a:tc>
                  <a:txBody>
                    <a:bodyPr/>
                    <a:lstStyle/>
                    <a:p>
                      <a:r>
                        <a:rPr lang="en-US" dirty="0" smtClean="0"/>
                        <a:t>Diastolic</a:t>
                      </a:r>
                      <a:endParaRPr lang="en-US" dirty="0"/>
                    </a:p>
                  </a:txBody>
                  <a:tcPr/>
                </a:tc>
                <a:tc>
                  <a:txBody>
                    <a:bodyPr/>
                    <a:lstStyle/>
                    <a:p>
                      <a:r>
                        <a:rPr lang="en-US" dirty="0" smtClean="0"/>
                        <a:t>MAP</a:t>
                      </a:r>
                      <a:endParaRPr lang="en-US" dirty="0"/>
                    </a:p>
                  </a:txBody>
                  <a:tcPr/>
                </a:tc>
                <a:tc>
                  <a:txBody>
                    <a:bodyPr/>
                    <a:lstStyle/>
                    <a:p>
                      <a:r>
                        <a:rPr lang="en-US" dirty="0" smtClean="0"/>
                        <a:t>Method</a:t>
                      </a:r>
                      <a:endParaRPr lang="en-US" dirty="0"/>
                    </a:p>
                  </a:txBody>
                  <a:tcPr/>
                </a:tc>
              </a:tr>
              <a:tr h="351494">
                <a:tc>
                  <a:txBody>
                    <a:bodyPr/>
                    <a:lstStyle/>
                    <a:p>
                      <a:r>
                        <a:rPr lang="en-US" dirty="0" smtClean="0"/>
                        <a:t>29 18:00</a:t>
                      </a:r>
                      <a:endParaRPr lang="en-US" dirty="0"/>
                    </a:p>
                  </a:txBody>
                  <a:tcPr/>
                </a:tc>
                <a:tc>
                  <a:txBody>
                    <a:bodyPr/>
                    <a:lstStyle/>
                    <a:p>
                      <a:r>
                        <a:rPr lang="en-US" dirty="0" smtClean="0"/>
                        <a:t>160</a:t>
                      </a:r>
                      <a:endParaRPr lang="en-US" dirty="0"/>
                    </a:p>
                  </a:txBody>
                  <a:tcPr/>
                </a:tc>
                <a:tc>
                  <a:txBody>
                    <a:bodyPr/>
                    <a:lstStyle/>
                    <a:p>
                      <a:r>
                        <a:rPr lang="en-US" dirty="0" smtClean="0"/>
                        <a:t>44</a:t>
                      </a:r>
                      <a:endParaRPr lang="en-US" dirty="0"/>
                    </a:p>
                  </a:txBody>
                  <a:tcPr/>
                </a:tc>
                <a:tc>
                  <a:txBody>
                    <a:bodyPr/>
                    <a:lstStyle/>
                    <a:p>
                      <a:r>
                        <a:rPr lang="en-US" dirty="0" smtClean="0"/>
                        <a:t>142</a:t>
                      </a:r>
                      <a:endParaRPr lang="en-US" dirty="0"/>
                    </a:p>
                  </a:txBody>
                  <a:tcPr/>
                </a:tc>
                <a:tc>
                  <a:txBody>
                    <a:bodyPr/>
                    <a:lstStyle/>
                    <a:p>
                      <a:r>
                        <a:rPr lang="en-US" dirty="0" err="1" smtClean="0"/>
                        <a:t>Cardell</a:t>
                      </a:r>
                      <a:endParaRPr lang="en-US" dirty="0"/>
                    </a:p>
                  </a:txBody>
                  <a:tcPr/>
                </a:tc>
              </a:tr>
              <a:tr h="351494">
                <a:tc>
                  <a:txBody>
                    <a:bodyPr/>
                    <a:lstStyle/>
                    <a:p>
                      <a:r>
                        <a:rPr lang="en-US" dirty="0" smtClean="0"/>
                        <a:t>29 20:00</a:t>
                      </a:r>
                      <a:endParaRPr lang="en-US" dirty="0"/>
                    </a:p>
                  </a:txBody>
                  <a:tcPr/>
                </a:tc>
                <a:tc>
                  <a:txBody>
                    <a:bodyPr/>
                    <a:lstStyle/>
                    <a:p>
                      <a:r>
                        <a:rPr lang="en-US" b="1" dirty="0" smtClean="0">
                          <a:solidFill>
                            <a:srgbClr val="FF0000"/>
                          </a:solidFill>
                        </a:rPr>
                        <a:t>197</a:t>
                      </a:r>
                      <a:endParaRPr lang="en-US" b="1" dirty="0">
                        <a:solidFill>
                          <a:srgbClr val="FF0000"/>
                        </a:solidFill>
                      </a:endParaRPr>
                    </a:p>
                  </a:txBody>
                  <a:tcPr/>
                </a:tc>
                <a:tc>
                  <a:txBody>
                    <a:bodyPr/>
                    <a:lstStyle/>
                    <a:p>
                      <a:r>
                        <a:rPr lang="en-US" b="1" dirty="0" smtClean="0">
                          <a:solidFill>
                            <a:srgbClr val="FF0000"/>
                          </a:solidFill>
                        </a:rPr>
                        <a:t>143</a:t>
                      </a:r>
                      <a:endParaRPr lang="en-US" b="1" dirty="0">
                        <a:solidFill>
                          <a:srgbClr val="FF0000"/>
                        </a:solidFill>
                      </a:endParaRPr>
                    </a:p>
                  </a:txBody>
                  <a:tcPr/>
                </a:tc>
                <a:tc>
                  <a:txBody>
                    <a:bodyPr/>
                    <a:lstStyle/>
                    <a:p>
                      <a:r>
                        <a:rPr lang="en-US" b="1" dirty="0" smtClean="0">
                          <a:solidFill>
                            <a:srgbClr val="FF0000"/>
                          </a:solidFill>
                        </a:rPr>
                        <a:t>125</a:t>
                      </a:r>
                      <a:endParaRPr lang="en-US" b="1" dirty="0">
                        <a:solidFill>
                          <a:srgbClr val="FF0000"/>
                        </a:solidFill>
                      </a:endParaRPr>
                    </a:p>
                  </a:txBody>
                  <a:tcPr/>
                </a:tc>
                <a:tc>
                  <a:txBody>
                    <a:bodyPr/>
                    <a:lstStyle/>
                    <a:p>
                      <a:r>
                        <a:rPr lang="en-US" dirty="0" err="1" smtClean="0"/>
                        <a:t>Cardell</a:t>
                      </a:r>
                      <a:endParaRPr lang="en-US" dirty="0"/>
                    </a:p>
                  </a:txBody>
                  <a:tcPr/>
                </a:tc>
              </a:tr>
              <a:tr h="351494">
                <a:tc>
                  <a:txBody>
                    <a:bodyPr/>
                    <a:lstStyle/>
                    <a:p>
                      <a:r>
                        <a:rPr lang="en-US" dirty="0" smtClean="0"/>
                        <a:t>29 22:00</a:t>
                      </a:r>
                      <a:endParaRPr lang="en-US" dirty="0"/>
                    </a:p>
                  </a:txBody>
                  <a:tcPr/>
                </a:tc>
                <a:tc>
                  <a:txBody>
                    <a:bodyPr/>
                    <a:lstStyle/>
                    <a:p>
                      <a:r>
                        <a:rPr lang="en-US" b="1" dirty="0" smtClean="0">
                          <a:solidFill>
                            <a:srgbClr val="FF0000"/>
                          </a:solidFill>
                        </a:rPr>
                        <a:t>197</a:t>
                      </a:r>
                      <a:endParaRPr lang="en-US" b="1" dirty="0">
                        <a:solidFill>
                          <a:srgbClr val="FF0000"/>
                        </a:solidFill>
                      </a:endParaRPr>
                    </a:p>
                  </a:txBody>
                  <a:tcPr/>
                </a:tc>
                <a:tc>
                  <a:txBody>
                    <a:bodyPr/>
                    <a:lstStyle/>
                    <a:p>
                      <a:r>
                        <a:rPr lang="en-US" b="1" dirty="0" smtClean="0">
                          <a:solidFill>
                            <a:srgbClr val="FF0000"/>
                          </a:solidFill>
                        </a:rPr>
                        <a:t>115</a:t>
                      </a:r>
                      <a:endParaRPr lang="en-US" b="1" dirty="0">
                        <a:solidFill>
                          <a:srgbClr val="FF0000"/>
                        </a:solidFill>
                      </a:endParaRPr>
                    </a:p>
                  </a:txBody>
                  <a:tcPr/>
                </a:tc>
                <a:tc>
                  <a:txBody>
                    <a:bodyPr/>
                    <a:lstStyle/>
                    <a:p>
                      <a:r>
                        <a:rPr lang="en-US" b="1" dirty="0" smtClean="0">
                          <a:solidFill>
                            <a:srgbClr val="FF0000"/>
                          </a:solidFill>
                        </a:rPr>
                        <a:t>137</a:t>
                      </a:r>
                      <a:endParaRPr lang="en-US" b="1"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Cardell</a:t>
                      </a:r>
                      <a:endParaRPr lang="en-US" dirty="0" smtClean="0"/>
                    </a:p>
                  </a:txBody>
                  <a:tcPr/>
                </a:tc>
              </a:tr>
              <a:tr h="351494">
                <a:tc>
                  <a:txBody>
                    <a:bodyPr/>
                    <a:lstStyle/>
                    <a:p>
                      <a:r>
                        <a:rPr lang="en-US" dirty="0" smtClean="0"/>
                        <a:t>30</a:t>
                      </a:r>
                      <a:r>
                        <a:rPr lang="en-US" baseline="0" dirty="0" smtClean="0"/>
                        <a:t> 2:00</a:t>
                      </a:r>
                      <a:endParaRPr lang="en-US" dirty="0"/>
                    </a:p>
                  </a:txBody>
                  <a:tcPr/>
                </a:tc>
                <a:tc>
                  <a:txBody>
                    <a:bodyPr/>
                    <a:lstStyle/>
                    <a:p>
                      <a:r>
                        <a:rPr lang="en-US" b="1" dirty="0" smtClean="0">
                          <a:solidFill>
                            <a:srgbClr val="FF0000"/>
                          </a:solidFill>
                        </a:rPr>
                        <a:t>224</a:t>
                      </a:r>
                      <a:endParaRPr lang="en-US" b="1" dirty="0">
                        <a:solidFill>
                          <a:srgbClr val="FF0000"/>
                        </a:solidFill>
                      </a:endParaRPr>
                    </a:p>
                  </a:txBody>
                  <a:tcPr/>
                </a:tc>
                <a:tc>
                  <a:txBody>
                    <a:bodyPr/>
                    <a:lstStyle/>
                    <a:p>
                      <a:r>
                        <a:rPr lang="en-US" b="1" dirty="0" smtClean="0">
                          <a:solidFill>
                            <a:srgbClr val="FF0000"/>
                          </a:solidFill>
                        </a:rPr>
                        <a:t>135</a:t>
                      </a:r>
                      <a:endParaRPr lang="en-US" b="1" dirty="0">
                        <a:solidFill>
                          <a:srgbClr val="FF0000"/>
                        </a:solidFill>
                      </a:endParaRPr>
                    </a:p>
                  </a:txBody>
                  <a:tcPr/>
                </a:tc>
                <a:tc>
                  <a:txBody>
                    <a:bodyPr/>
                    <a:lstStyle/>
                    <a:p>
                      <a:r>
                        <a:rPr lang="en-US" b="1" dirty="0" smtClean="0">
                          <a:solidFill>
                            <a:srgbClr val="FF0000"/>
                          </a:solidFill>
                        </a:rPr>
                        <a:t>193</a:t>
                      </a:r>
                      <a:endParaRPr lang="en-US" b="1"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Cardell</a:t>
                      </a:r>
                      <a:endParaRPr lang="en-US" dirty="0" smtClean="0"/>
                    </a:p>
                  </a:txBody>
                  <a:tcPr/>
                </a:tc>
              </a:tr>
              <a:tr h="3514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30</a:t>
                      </a:r>
                      <a:r>
                        <a:rPr lang="en-US" baseline="0" dirty="0" smtClean="0"/>
                        <a:t> 8:00</a:t>
                      </a:r>
                      <a:endParaRPr lang="en-US" dirty="0" smtClean="0"/>
                    </a:p>
                  </a:txBody>
                  <a:tcPr/>
                </a:tc>
                <a:tc>
                  <a:txBody>
                    <a:bodyPr/>
                    <a:lstStyle/>
                    <a:p>
                      <a:r>
                        <a:rPr lang="en-US" dirty="0" smtClean="0"/>
                        <a:t>174</a:t>
                      </a:r>
                      <a:endParaRPr lang="en-US" dirty="0"/>
                    </a:p>
                  </a:txBody>
                  <a:tcPr/>
                </a:tc>
                <a:tc>
                  <a:txBody>
                    <a:bodyPr/>
                    <a:lstStyle/>
                    <a:p>
                      <a:r>
                        <a:rPr lang="en-US" dirty="0" smtClean="0"/>
                        <a:t>115</a:t>
                      </a:r>
                      <a:endParaRPr lang="en-US" dirty="0"/>
                    </a:p>
                  </a:txBody>
                  <a:tcPr/>
                </a:tc>
                <a:tc>
                  <a:txBody>
                    <a:bodyPr/>
                    <a:lstStyle/>
                    <a:p>
                      <a:r>
                        <a:rPr lang="en-US" dirty="0" smtClean="0"/>
                        <a:t>129</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Cardell</a:t>
                      </a:r>
                      <a:endParaRPr lang="en-US" dirty="0" smtClean="0"/>
                    </a:p>
                  </a:txBody>
                  <a:tcPr/>
                </a:tc>
              </a:tr>
              <a:tr h="351494">
                <a:tc>
                  <a:txBody>
                    <a:bodyPr/>
                    <a:lstStyle/>
                    <a:p>
                      <a:r>
                        <a:rPr lang="en-US" dirty="0" smtClean="0"/>
                        <a:t>30 12:00</a:t>
                      </a:r>
                      <a:endParaRPr lang="en-US" dirty="0"/>
                    </a:p>
                  </a:txBody>
                  <a:tcPr/>
                </a:tc>
                <a:tc>
                  <a:txBody>
                    <a:bodyPr/>
                    <a:lstStyle/>
                    <a:p>
                      <a:r>
                        <a:rPr lang="en-US" dirty="0" smtClean="0"/>
                        <a:t>173</a:t>
                      </a:r>
                      <a:endParaRPr lang="en-US" dirty="0"/>
                    </a:p>
                  </a:txBody>
                  <a:tcPr/>
                </a:tc>
                <a:tc>
                  <a:txBody>
                    <a:bodyPr/>
                    <a:lstStyle/>
                    <a:p>
                      <a:r>
                        <a:rPr lang="en-US" dirty="0" smtClean="0"/>
                        <a:t>115</a:t>
                      </a:r>
                      <a:endParaRPr lang="en-US" dirty="0"/>
                    </a:p>
                  </a:txBody>
                  <a:tcPr/>
                </a:tc>
                <a:tc>
                  <a:txBody>
                    <a:bodyPr/>
                    <a:lstStyle/>
                    <a:p>
                      <a:r>
                        <a:rPr lang="en-US" dirty="0" smtClean="0"/>
                        <a:t>131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Cardell</a:t>
                      </a:r>
                      <a:endParaRPr lang="en-US" dirty="0" smtClean="0"/>
                    </a:p>
                  </a:txBody>
                  <a:tcPr/>
                </a:tc>
              </a:tr>
              <a:tr h="351494">
                <a:tc>
                  <a:txBody>
                    <a:bodyPr/>
                    <a:lstStyle/>
                    <a:p>
                      <a:r>
                        <a:rPr lang="en-US" dirty="0" smtClean="0"/>
                        <a:t>30 14:00</a:t>
                      </a:r>
                      <a:endParaRPr lang="en-US" dirty="0"/>
                    </a:p>
                  </a:txBody>
                  <a:tcPr/>
                </a:tc>
                <a:tc>
                  <a:txBody>
                    <a:bodyPr/>
                    <a:lstStyle/>
                    <a:p>
                      <a:r>
                        <a:rPr lang="en-US" dirty="0" smtClean="0"/>
                        <a:t>164</a:t>
                      </a:r>
                      <a:endParaRPr lang="en-US" dirty="0"/>
                    </a:p>
                  </a:txBody>
                  <a:tcPr/>
                </a:tc>
                <a:tc>
                  <a:txBody>
                    <a:bodyPr/>
                    <a:lstStyle/>
                    <a:p>
                      <a:endParaRPr lang="en-US"/>
                    </a:p>
                  </a:txBody>
                  <a:tcPr/>
                </a:tc>
                <a:tc>
                  <a:txBody>
                    <a:bodyPr/>
                    <a:lstStyle/>
                    <a:p>
                      <a:endParaRPr lang="en-US"/>
                    </a:p>
                  </a:txBody>
                  <a:tcPr/>
                </a:tc>
                <a:tc>
                  <a:txBody>
                    <a:bodyPr/>
                    <a:lstStyle/>
                    <a:p>
                      <a:r>
                        <a:rPr lang="en-US" dirty="0" smtClean="0"/>
                        <a:t>Doppler</a:t>
                      </a:r>
                      <a:endParaRPr lang="en-US" dirty="0"/>
                    </a:p>
                  </a:txBody>
                  <a:tcPr/>
                </a:tc>
              </a:tr>
              <a:tr h="351494">
                <a:tc>
                  <a:txBody>
                    <a:bodyPr/>
                    <a:lstStyle/>
                    <a:p>
                      <a:r>
                        <a:rPr lang="en-US" dirty="0" smtClean="0"/>
                        <a:t>30 18:00</a:t>
                      </a:r>
                      <a:endParaRPr lang="en-US" dirty="0"/>
                    </a:p>
                  </a:txBody>
                  <a:tcPr/>
                </a:tc>
                <a:tc>
                  <a:txBody>
                    <a:bodyPr/>
                    <a:lstStyle/>
                    <a:p>
                      <a:r>
                        <a:rPr lang="en-US" dirty="0" smtClean="0"/>
                        <a:t>110</a:t>
                      </a:r>
                      <a:endParaRPr lang="en-US" dirty="0"/>
                    </a:p>
                  </a:txBody>
                  <a:tcPr/>
                </a:tc>
                <a:tc>
                  <a:txBody>
                    <a:bodyPr/>
                    <a:lstStyle/>
                    <a:p>
                      <a:endParaRPr lang="en-US"/>
                    </a:p>
                  </a:txBody>
                  <a:tcPr/>
                </a:tc>
                <a:tc>
                  <a:txBody>
                    <a:bodyPr/>
                    <a:lstStyle/>
                    <a:p>
                      <a:endParaRPr lang="en-US" dirty="0"/>
                    </a:p>
                  </a:txBody>
                  <a:tcPr/>
                </a:tc>
                <a:tc>
                  <a:txBody>
                    <a:bodyPr/>
                    <a:lstStyle/>
                    <a:p>
                      <a:r>
                        <a:rPr lang="en-US" dirty="0" smtClean="0"/>
                        <a:t>Doppler</a:t>
                      </a:r>
                      <a:endParaRPr lang="en-US" dirty="0"/>
                    </a:p>
                  </a:txBody>
                  <a:tcPr/>
                </a:tc>
              </a:tr>
              <a:tr h="351494">
                <a:tc>
                  <a:txBody>
                    <a:bodyPr/>
                    <a:lstStyle/>
                    <a:p>
                      <a:r>
                        <a:rPr lang="en-US" dirty="0" smtClean="0"/>
                        <a:t>30 22:00</a:t>
                      </a:r>
                      <a:endParaRPr lang="en-US" dirty="0"/>
                    </a:p>
                  </a:txBody>
                  <a:tcPr/>
                </a:tc>
                <a:tc>
                  <a:txBody>
                    <a:bodyPr/>
                    <a:lstStyle/>
                    <a:p>
                      <a:r>
                        <a:rPr lang="en-US" dirty="0" smtClean="0"/>
                        <a:t>108</a:t>
                      </a:r>
                      <a:endParaRPr lang="en-US" dirty="0"/>
                    </a:p>
                  </a:txBody>
                  <a:tcPr/>
                </a:tc>
                <a:tc>
                  <a:txBody>
                    <a:bodyPr/>
                    <a:lstStyle/>
                    <a:p>
                      <a:r>
                        <a:rPr lang="en-US" dirty="0" smtClean="0"/>
                        <a:t>86</a:t>
                      </a:r>
                      <a:endParaRPr lang="en-US" dirty="0"/>
                    </a:p>
                  </a:txBody>
                  <a:tcPr/>
                </a:tc>
                <a:tc>
                  <a:txBody>
                    <a:bodyPr/>
                    <a:lstStyle/>
                    <a:p>
                      <a:r>
                        <a:rPr lang="en-US" dirty="0" smtClean="0"/>
                        <a:t>95</a:t>
                      </a:r>
                      <a:endParaRPr lang="en-US" dirty="0"/>
                    </a:p>
                  </a:txBody>
                  <a:tcPr/>
                </a:tc>
                <a:tc>
                  <a:txBody>
                    <a:bodyPr/>
                    <a:lstStyle/>
                    <a:p>
                      <a:r>
                        <a:rPr lang="en-US" dirty="0" smtClean="0"/>
                        <a:t>Direct BP</a:t>
                      </a:r>
                      <a:endParaRPr lang="en-US" dirty="0"/>
                    </a:p>
                  </a:txBody>
                  <a:tcPr/>
                </a:tc>
              </a:tr>
              <a:tr h="351494">
                <a:tc>
                  <a:txBody>
                    <a:bodyPr/>
                    <a:lstStyle/>
                    <a:p>
                      <a:r>
                        <a:rPr lang="en-US" dirty="0" smtClean="0"/>
                        <a:t>31 0:00</a:t>
                      </a:r>
                      <a:endParaRPr lang="en-US" dirty="0"/>
                    </a:p>
                  </a:txBody>
                  <a:tcPr/>
                </a:tc>
                <a:tc>
                  <a:txBody>
                    <a:bodyPr/>
                    <a:lstStyle/>
                    <a:p>
                      <a:r>
                        <a:rPr lang="en-US" dirty="0" smtClean="0"/>
                        <a:t>111</a:t>
                      </a:r>
                      <a:endParaRPr lang="en-US" dirty="0"/>
                    </a:p>
                  </a:txBody>
                  <a:tcPr/>
                </a:tc>
                <a:tc>
                  <a:txBody>
                    <a:bodyPr/>
                    <a:lstStyle/>
                    <a:p>
                      <a:r>
                        <a:rPr lang="en-US" dirty="0" smtClean="0"/>
                        <a:t>58</a:t>
                      </a:r>
                      <a:endParaRPr lang="en-US" dirty="0"/>
                    </a:p>
                  </a:txBody>
                  <a:tcPr/>
                </a:tc>
                <a:tc>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Direct BP</a:t>
                      </a:r>
                    </a:p>
                  </a:txBody>
                  <a:tcPr/>
                </a:tc>
              </a:tr>
              <a:tr h="351494">
                <a:tc>
                  <a:txBody>
                    <a:bodyPr/>
                    <a:lstStyle/>
                    <a:p>
                      <a:r>
                        <a:rPr lang="en-US" dirty="0" smtClean="0"/>
                        <a:t>31 1:00</a:t>
                      </a:r>
                      <a:endParaRPr lang="en-US" dirty="0"/>
                    </a:p>
                  </a:txBody>
                  <a:tcPr/>
                </a:tc>
                <a:tc>
                  <a:txBody>
                    <a:bodyPr/>
                    <a:lstStyle/>
                    <a:p>
                      <a:r>
                        <a:rPr lang="en-US" b="1" dirty="0" smtClean="0">
                          <a:solidFill>
                            <a:schemeClr val="accent5">
                              <a:lumMod val="75000"/>
                            </a:schemeClr>
                          </a:solidFill>
                        </a:rPr>
                        <a:t>96</a:t>
                      </a:r>
                      <a:endParaRPr lang="en-US" b="1" dirty="0">
                        <a:solidFill>
                          <a:schemeClr val="accent5">
                            <a:lumMod val="75000"/>
                          </a:schemeClr>
                        </a:solidFill>
                      </a:endParaRPr>
                    </a:p>
                  </a:txBody>
                  <a:tcPr/>
                </a:tc>
                <a:tc>
                  <a:txBody>
                    <a:bodyPr/>
                    <a:lstStyle/>
                    <a:p>
                      <a:r>
                        <a:rPr lang="en-US" b="1" dirty="0" smtClean="0">
                          <a:solidFill>
                            <a:schemeClr val="accent5">
                              <a:lumMod val="75000"/>
                            </a:schemeClr>
                          </a:solidFill>
                        </a:rPr>
                        <a:t>51</a:t>
                      </a:r>
                      <a:endParaRPr lang="en-US" b="1" dirty="0">
                        <a:solidFill>
                          <a:schemeClr val="accent5">
                            <a:lumMod val="75000"/>
                          </a:schemeClr>
                        </a:solidFill>
                      </a:endParaRPr>
                    </a:p>
                  </a:txBody>
                  <a:tcPr/>
                </a:tc>
                <a:tc>
                  <a:txBody>
                    <a:bodyPr/>
                    <a:lstStyle/>
                    <a:p>
                      <a:r>
                        <a:rPr lang="en-US" b="1" dirty="0" smtClean="0">
                          <a:solidFill>
                            <a:schemeClr val="accent5">
                              <a:lumMod val="75000"/>
                            </a:schemeClr>
                          </a:solidFill>
                        </a:rPr>
                        <a:t>61</a:t>
                      </a:r>
                      <a:endParaRPr lang="en-US" b="1" dirty="0">
                        <a:solidFill>
                          <a:schemeClr val="accent5">
                            <a:lumMod val="75000"/>
                          </a:schemeClr>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Cardell</a:t>
                      </a:r>
                      <a:endParaRPr lang="en-US" dirty="0" smtClean="0"/>
                    </a:p>
                  </a:txBody>
                  <a:tcPr/>
                </a:tc>
              </a:tr>
              <a:tr h="351494">
                <a:tc>
                  <a:txBody>
                    <a:bodyPr/>
                    <a:lstStyle/>
                    <a:p>
                      <a:r>
                        <a:rPr lang="en-US" dirty="0" smtClean="0"/>
                        <a:t>31 2:00</a:t>
                      </a:r>
                      <a:endParaRPr lang="en-US" dirty="0"/>
                    </a:p>
                  </a:txBody>
                  <a:tcPr/>
                </a:tc>
                <a:tc>
                  <a:txBody>
                    <a:bodyPr/>
                    <a:lstStyle/>
                    <a:p>
                      <a:r>
                        <a:rPr lang="en-US" b="1" dirty="0" smtClean="0">
                          <a:solidFill>
                            <a:schemeClr val="accent5">
                              <a:lumMod val="75000"/>
                            </a:schemeClr>
                          </a:solidFill>
                        </a:rPr>
                        <a:t>97</a:t>
                      </a:r>
                      <a:endParaRPr lang="en-US" b="1" dirty="0">
                        <a:solidFill>
                          <a:schemeClr val="accent5">
                            <a:lumMod val="75000"/>
                          </a:schemeClr>
                        </a:solidFill>
                      </a:endParaRPr>
                    </a:p>
                  </a:txBody>
                  <a:tcPr/>
                </a:tc>
                <a:tc>
                  <a:txBody>
                    <a:bodyPr/>
                    <a:lstStyle/>
                    <a:p>
                      <a:r>
                        <a:rPr lang="en-US" b="1" dirty="0" smtClean="0">
                          <a:solidFill>
                            <a:schemeClr val="accent5">
                              <a:lumMod val="75000"/>
                            </a:schemeClr>
                          </a:solidFill>
                        </a:rPr>
                        <a:t>58</a:t>
                      </a:r>
                      <a:endParaRPr lang="en-US" b="1" dirty="0">
                        <a:solidFill>
                          <a:schemeClr val="accent5">
                            <a:lumMod val="75000"/>
                          </a:schemeClr>
                        </a:solidFill>
                      </a:endParaRPr>
                    </a:p>
                  </a:txBody>
                  <a:tcPr/>
                </a:tc>
                <a:tc>
                  <a:txBody>
                    <a:bodyPr/>
                    <a:lstStyle/>
                    <a:p>
                      <a:r>
                        <a:rPr lang="en-US" b="1" dirty="0" smtClean="0">
                          <a:solidFill>
                            <a:schemeClr val="accent5">
                              <a:lumMod val="75000"/>
                            </a:schemeClr>
                          </a:solidFill>
                        </a:rPr>
                        <a:t>71</a:t>
                      </a:r>
                      <a:endParaRPr lang="en-US" b="1" dirty="0">
                        <a:solidFill>
                          <a:schemeClr val="accent5">
                            <a:lumMod val="75000"/>
                          </a:schemeClr>
                        </a:solidFill>
                      </a:endParaRPr>
                    </a:p>
                  </a:txBody>
                  <a:tcPr/>
                </a:tc>
                <a:tc>
                  <a:txBody>
                    <a:bodyPr/>
                    <a:lstStyle/>
                    <a:p>
                      <a:endParaRPr lang="en-US" dirty="0"/>
                    </a:p>
                  </a:txBody>
                  <a:tcPr/>
                </a:tc>
              </a:tr>
              <a:tr h="351494">
                <a:tc>
                  <a:txBody>
                    <a:bodyPr/>
                    <a:lstStyle/>
                    <a:p>
                      <a:r>
                        <a:rPr lang="en-US" dirty="0" smtClean="0"/>
                        <a:t>31 3:00</a:t>
                      </a:r>
                      <a:endParaRPr lang="en-US" dirty="0"/>
                    </a:p>
                  </a:txBody>
                  <a:tcPr/>
                </a:tc>
                <a:tc>
                  <a:txBody>
                    <a:bodyPr/>
                    <a:lstStyle/>
                    <a:p>
                      <a:r>
                        <a:rPr lang="en-US" dirty="0" smtClean="0"/>
                        <a:t>221</a:t>
                      </a:r>
                      <a:endParaRPr lang="en-US" dirty="0"/>
                    </a:p>
                  </a:txBody>
                  <a:tcPr/>
                </a:tc>
                <a:tc>
                  <a:txBody>
                    <a:bodyPr/>
                    <a:lstStyle/>
                    <a:p>
                      <a:r>
                        <a:rPr lang="en-US" dirty="0" smtClean="0"/>
                        <a:t>190</a:t>
                      </a:r>
                      <a:endParaRPr lang="en-US" dirty="0"/>
                    </a:p>
                  </a:txBody>
                  <a:tcPr/>
                </a:tc>
                <a:tc>
                  <a:txBody>
                    <a:bodyPr/>
                    <a:lstStyle/>
                    <a:p>
                      <a:r>
                        <a:rPr lang="en-US" dirty="0" smtClean="0"/>
                        <a:t>205??</a:t>
                      </a:r>
                      <a:endParaRPr lang="en-US" dirty="0"/>
                    </a:p>
                  </a:txBody>
                  <a:tcPr/>
                </a:tc>
                <a:tc>
                  <a:txBody>
                    <a:bodyPr/>
                    <a:lstStyle/>
                    <a:p>
                      <a:r>
                        <a:rPr lang="en-US" dirty="0" smtClean="0"/>
                        <a:t>Direct BP</a:t>
                      </a:r>
                      <a:endParaRPr lang="en-US" dirty="0"/>
                    </a:p>
                  </a:txBody>
                  <a:tcPr/>
                </a:tc>
              </a:tr>
              <a:tr h="351494">
                <a:tc>
                  <a:txBody>
                    <a:bodyPr/>
                    <a:lstStyle/>
                    <a:p>
                      <a:r>
                        <a:rPr lang="en-US" dirty="0" smtClean="0"/>
                        <a:t>31 4:00</a:t>
                      </a:r>
                      <a:endParaRPr lang="en-US" dirty="0"/>
                    </a:p>
                  </a:txBody>
                  <a:tcPr/>
                </a:tc>
                <a:tc>
                  <a:txBody>
                    <a:bodyPr/>
                    <a:lstStyle/>
                    <a:p>
                      <a:r>
                        <a:rPr lang="en-US" dirty="0" smtClean="0"/>
                        <a:t>106</a:t>
                      </a:r>
                      <a:endParaRPr lang="en-US" dirty="0"/>
                    </a:p>
                  </a:txBody>
                  <a:tcPr/>
                </a:tc>
                <a:tc>
                  <a:txBody>
                    <a:bodyPr/>
                    <a:lstStyle/>
                    <a:p>
                      <a:r>
                        <a:rPr lang="en-US" dirty="0" smtClean="0"/>
                        <a:t>99</a:t>
                      </a:r>
                      <a:endParaRPr lang="en-US" dirty="0"/>
                    </a:p>
                  </a:txBody>
                  <a:tcPr/>
                </a:tc>
                <a:tc>
                  <a:txBody>
                    <a:bodyPr/>
                    <a:lstStyle/>
                    <a:p>
                      <a:r>
                        <a:rPr lang="en-US" dirty="0" smtClean="0"/>
                        <a:t>103</a:t>
                      </a:r>
                      <a:endParaRPr lang="en-US" dirty="0"/>
                    </a:p>
                  </a:txBody>
                  <a:tcPr/>
                </a:tc>
                <a:tc>
                  <a:txBody>
                    <a:bodyPr/>
                    <a:lstStyle/>
                    <a:p>
                      <a:r>
                        <a:rPr lang="en-US" dirty="0" smtClean="0"/>
                        <a:t>Direct BP</a:t>
                      </a:r>
                      <a:endParaRPr lang="en-US" dirty="0"/>
                    </a:p>
                  </a:txBody>
                  <a:tcPr/>
                </a:tc>
              </a:tr>
              <a:tr h="351494">
                <a:tc>
                  <a:txBody>
                    <a:bodyPr/>
                    <a:lstStyle/>
                    <a:p>
                      <a:r>
                        <a:rPr lang="en-US" dirty="0" smtClean="0"/>
                        <a:t>31 6:00</a:t>
                      </a:r>
                      <a:endParaRPr lang="en-US" dirty="0"/>
                    </a:p>
                  </a:txBody>
                  <a:tcPr/>
                </a:tc>
                <a:tc>
                  <a:txBody>
                    <a:bodyPr/>
                    <a:lstStyle/>
                    <a:p>
                      <a:r>
                        <a:rPr lang="en-US" dirty="0" smtClean="0"/>
                        <a:t>99</a:t>
                      </a:r>
                      <a:endParaRPr lang="en-US" dirty="0"/>
                    </a:p>
                  </a:txBody>
                  <a:tcPr/>
                </a:tc>
                <a:tc>
                  <a:txBody>
                    <a:bodyPr/>
                    <a:lstStyle/>
                    <a:p>
                      <a:r>
                        <a:rPr lang="en-US" dirty="0" smtClean="0"/>
                        <a:t>57</a:t>
                      </a:r>
                      <a:endParaRPr lang="en-US" dirty="0"/>
                    </a:p>
                  </a:txBody>
                  <a:tcPr/>
                </a:tc>
                <a:tc>
                  <a:txBody>
                    <a:bodyPr/>
                    <a:lstStyle/>
                    <a:p>
                      <a:r>
                        <a:rPr lang="en-US" dirty="0" smtClean="0"/>
                        <a:t>77</a:t>
                      </a:r>
                      <a:endParaRPr lang="en-US" dirty="0"/>
                    </a:p>
                  </a:txBody>
                  <a:tcPr/>
                </a:tc>
                <a:tc>
                  <a:txBody>
                    <a:bodyPr/>
                    <a:lstStyle/>
                    <a:p>
                      <a:r>
                        <a:rPr lang="en-US" dirty="0" err="1" smtClean="0"/>
                        <a:t>Cardell</a:t>
                      </a:r>
                      <a:r>
                        <a:rPr lang="en-US" dirty="0" smtClean="0"/>
                        <a:t> </a:t>
                      </a:r>
                      <a:endParaRPr lang="en-US" dirty="0"/>
                    </a:p>
                  </a:txBody>
                  <a:tcPr/>
                </a:tc>
              </a:tr>
              <a:tr h="351494">
                <a:tc>
                  <a:txBody>
                    <a:bodyPr/>
                    <a:lstStyle/>
                    <a:p>
                      <a:r>
                        <a:rPr lang="en-US" dirty="0" smtClean="0"/>
                        <a:t>31 8:00</a:t>
                      </a:r>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r>
                        <a:rPr lang="en-US" dirty="0" smtClean="0"/>
                        <a:t>Did not record</a:t>
                      </a:r>
                      <a:endParaRPr lang="en-US" dirty="0"/>
                    </a:p>
                  </a:txBody>
                  <a:tcPr/>
                </a:tc>
              </a:tr>
              <a:tr h="35149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extLst>
      <p:ext uri="{BB962C8B-B14F-4D97-AF65-F5344CB8AC3E}">
        <p14:creationId xmlns:p14="http://schemas.microsoft.com/office/powerpoint/2010/main" val="413516225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010400" y="5018498"/>
            <a:ext cx="2133600" cy="1790700"/>
          </a:xfrm>
          <a:prstGeom prst="rect">
            <a:avLst/>
          </a:prstGeom>
        </p:spPr>
      </p:pic>
      <p:sp>
        <p:nvSpPr>
          <p:cNvPr id="2" name="Title 1"/>
          <p:cNvSpPr>
            <a:spLocks noGrp="1"/>
          </p:cNvSpPr>
          <p:nvPr>
            <p:ph type="title"/>
          </p:nvPr>
        </p:nvSpPr>
        <p:spPr/>
        <p:txBody>
          <a:bodyPr/>
          <a:lstStyle/>
          <a:p>
            <a:r>
              <a:rPr lang="en-US" dirty="0" smtClean="0"/>
              <a:t>Blood Pressure</a:t>
            </a:r>
            <a:endParaRPr lang="en-US" dirty="0"/>
          </a:p>
        </p:txBody>
      </p:sp>
      <p:sp>
        <p:nvSpPr>
          <p:cNvPr id="3" name="Content Placeholder 2"/>
          <p:cNvSpPr>
            <a:spLocks noGrp="1"/>
          </p:cNvSpPr>
          <p:nvPr>
            <p:ph idx="1"/>
          </p:nvPr>
        </p:nvSpPr>
        <p:spPr/>
        <p:txBody>
          <a:bodyPr/>
          <a:lstStyle/>
          <a:p>
            <a:r>
              <a:rPr lang="en-US" i="1" dirty="0" smtClean="0"/>
              <a:t>Hypertension – should we have interfered earlier?</a:t>
            </a:r>
          </a:p>
          <a:p>
            <a:r>
              <a:rPr lang="en-US" dirty="0" err="1" smtClean="0"/>
              <a:t>Pressor</a:t>
            </a:r>
            <a:r>
              <a:rPr lang="en-US" dirty="0" smtClean="0"/>
              <a:t> type</a:t>
            </a:r>
          </a:p>
          <a:p>
            <a:pPr lvl="1"/>
            <a:r>
              <a:rPr lang="en-US" dirty="0" smtClean="0"/>
              <a:t>Norepinephrine</a:t>
            </a:r>
          </a:p>
          <a:p>
            <a:pPr lvl="1"/>
            <a:r>
              <a:rPr lang="en-US" dirty="0" smtClean="0"/>
              <a:t>Dopamine: in experimental feline model low dose dopamine (5mcg/kg/min) reduced degree of pancreatic inflammation by decreasing </a:t>
            </a:r>
            <a:r>
              <a:rPr lang="en-US" dirty="0" err="1" smtClean="0"/>
              <a:t>microvascular</a:t>
            </a:r>
            <a:r>
              <a:rPr lang="en-US" dirty="0" smtClean="0"/>
              <a:t> permeability</a:t>
            </a:r>
          </a:p>
          <a:p>
            <a:pPr lvl="1"/>
            <a:r>
              <a:rPr lang="en-US" dirty="0" smtClean="0"/>
              <a:t>No controlled studies in cats or dogs with </a:t>
            </a:r>
            <a:r>
              <a:rPr lang="en-US" dirty="0" smtClean="0"/>
              <a:t>spontaneous </a:t>
            </a:r>
            <a:r>
              <a:rPr lang="en-US" dirty="0" smtClean="0"/>
              <a:t>disease</a:t>
            </a:r>
          </a:p>
          <a:p>
            <a:pPr lvl="1"/>
            <a:endParaRPr lang="en-US" dirty="0"/>
          </a:p>
        </p:txBody>
      </p:sp>
      <p:sp>
        <p:nvSpPr>
          <p:cNvPr id="4" name="TextBox 3"/>
          <p:cNvSpPr txBox="1"/>
          <p:nvPr/>
        </p:nvSpPr>
        <p:spPr>
          <a:xfrm>
            <a:off x="0" y="5974499"/>
            <a:ext cx="9144001" cy="307777"/>
          </a:xfrm>
          <a:prstGeom prst="rect">
            <a:avLst/>
          </a:prstGeom>
          <a:noFill/>
        </p:spPr>
        <p:txBody>
          <a:bodyPr wrap="square" rtlCol="0">
            <a:spAutoFit/>
          </a:bodyPr>
          <a:lstStyle/>
          <a:p>
            <a:r>
              <a:rPr lang="en-US" sz="1400" dirty="0" err="1" smtClean="0">
                <a:solidFill>
                  <a:srgbClr val="A6A6A6"/>
                </a:solidFill>
              </a:rPr>
              <a:t>Karanjia</a:t>
            </a:r>
            <a:r>
              <a:rPr lang="en-US" sz="1400" dirty="0" smtClean="0">
                <a:solidFill>
                  <a:srgbClr val="A6A6A6"/>
                </a:solidFill>
              </a:rPr>
              <a:t> et al. </a:t>
            </a:r>
            <a:r>
              <a:rPr lang="en-US" sz="1400" dirty="0">
                <a:solidFill>
                  <a:srgbClr val="A6A6A6"/>
                </a:solidFill>
              </a:rPr>
              <a:t>Low dose dopamine protects against hemorrhagic pancreatitis in </a:t>
            </a:r>
            <a:r>
              <a:rPr lang="en-US" sz="1400" dirty="0" smtClean="0">
                <a:solidFill>
                  <a:srgbClr val="A6A6A6"/>
                </a:solidFill>
              </a:rPr>
              <a:t>cats. JSR. </a:t>
            </a:r>
            <a:r>
              <a:rPr lang="en-US" sz="1400" dirty="0" smtClean="0">
                <a:solidFill>
                  <a:srgbClr val="FF0000"/>
                </a:solidFill>
              </a:rPr>
              <a:t>1990.</a:t>
            </a:r>
            <a:endParaRPr lang="en-US" sz="1400" dirty="0">
              <a:solidFill>
                <a:srgbClr val="FF0000"/>
              </a:solidFill>
            </a:endParaRPr>
          </a:p>
        </p:txBody>
      </p:sp>
    </p:spTree>
    <p:extLst>
      <p:ext uri="{BB962C8B-B14F-4D97-AF65-F5344CB8AC3E}">
        <p14:creationId xmlns:p14="http://schemas.microsoft.com/office/powerpoint/2010/main" val="164288940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Resuscitation fluid types and rates of administration have not been evaluated  in veterinary patients with AP</a:t>
            </a:r>
          </a:p>
          <a:p>
            <a:r>
              <a:rPr lang="en-US" dirty="0" smtClean="0"/>
              <a:t>Preliminary study in human AP suggested that resuscitation with LRS reduced systemic inflammation at 24 hours when compared with normal saline</a:t>
            </a:r>
            <a:endParaRPr lang="en-US" dirty="0"/>
          </a:p>
        </p:txBody>
      </p:sp>
      <p:sp>
        <p:nvSpPr>
          <p:cNvPr id="3" name="Title 2"/>
          <p:cNvSpPr>
            <a:spLocks noGrp="1"/>
          </p:cNvSpPr>
          <p:nvPr>
            <p:ph type="title"/>
          </p:nvPr>
        </p:nvSpPr>
        <p:spPr/>
        <p:txBody>
          <a:bodyPr/>
          <a:lstStyle/>
          <a:p>
            <a:r>
              <a:rPr lang="en-US" dirty="0"/>
              <a:t>Resuscitation fluid </a:t>
            </a:r>
          </a:p>
        </p:txBody>
      </p:sp>
      <p:sp>
        <p:nvSpPr>
          <p:cNvPr id="4" name="TextBox 3"/>
          <p:cNvSpPr txBox="1"/>
          <p:nvPr/>
        </p:nvSpPr>
        <p:spPr>
          <a:xfrm>
            <a:off x="0" y="5974499"/>
            <a:ext cx="9144001" cy="523220"/>
          </a:xfrm>
          <a:prstGeom prst="rect">
            <a:avLst/>
          </a:prstGeom>
          <a:noFill/>
        </p:spPr>
        <p:txBody>
          <a:bodyPr wrap="square" rtlCol="0">
            <a:spAutoFit/>
          </a:bodyPr>
          <a:lstStyle/>
          <a:p>
            <a:r>
              <a:rPr lang="en-US" sz="1400" dirty="0" smtClean="0">
                <a:solidFill>
                  <a:schemeClr val="accent3">
                    <a:lumMod val="60000"/>
                    <a:lumOff val="40000"/>
                  </a:schemeClr>
                </a:solidFill>
              </a:rPr>
              <a:t>Wu et al. </a:t>
            </a:r>
            <a:r>
              <a:rPr lang="en-US" sz="1400" dirty="0">
                <a:solidFill>
                  <a:schemeClr val="accent3">
                    <a:lumMod val="60000"/>
                    <a:lumOff val="40000"/>
                  </a:schemeClr>
                </a:solidFill>
              </a:rPr>
              <a:t>Lactated Ringer’s Solution Reduces Systemic Inflammation </a:t>
            </a:r>
            <a:r>
              <a:rPr lang="en-US" sz="1400" dirty="0" smtClean="0">
                <a:solidFill>
                  <a:schemeClr val="accent3">
                    <a:lumMod val="60000"/>
                    <a:lumOff val="40000"/>
                  </a:schemeClr>
                </a:solidFill>
              </a:rPr>
              <a:t>Compared With </a:t>
            </a:r>
            <a:r>
              <a:rPr lang="en-US" sz="1400" dirty="0">
                <a:solidFill>
                  <a:schemeClr val="accent3">
                    <a:lumMod val="60000"/>
                    <a:lumOff val="40000"/>
                  </a:schemeClr>
                </a:solidFill>
              </a:rPr>
              <a:t>Saline in Patients With Acute </a:t>
            </a:r>
            <a:r>
              <a:rPr lang="en-US" sz="1400" dirty="0" smtClean="0">
                <a:solidFill>
                  <a:schemeClr val="accent3">
                    <a:lumMod val="60000"/>
                    <a:lumOff val="40000"/>
                  </a:schemeClr>
                </a:solidFill>
              </a:rPr>
              <a:t>Pancreatitis. </a:t>
            </a:r>
            <a:r>
              <a:rPr lang="en-US" sz="1400" dirty="0">
                <a:solidFill>
                  <a:schemeClr val="accent3">
                    <a:lumMod val="60000"/>
                    <a:lumOff val="40000"/>
                  </a:schemeClr>
                </a:solidFill>
              </a:rPr>
              <a:t>CLINICAL GASTROENTEROLOGY AND HEPATOLOGY 2011;9:710–717</a:t>
            </a:r>
          </a:p>
        </p:txBody>
      </p:sp>
    </p:spTree>
    <p:extLst>
      <p:ext uri="{BB962C8B-B14F-4D97-AF65-F5344CB8AC3E}">
        <p14:creationId xmlns:p14="http://schemas.microsoft.com/office/powerpoint/2010/main" val="2285487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270765"/>
            <a:ext cx="7408333" cy="3855398"/>
          </a:xfrm>
        </p:spPr>
        <p:txBody>
          <a:bodyPr>
            <a:normAutofit lnSpcReduction="10000"/>
          </a:bodyPr>
          <a:lstStyle/>
          <a:p>
            <a:r>
              <a:rPr lang="en-US" i="1" dirty="0" smtClean="0"/>
              <a:t>Should we have starte</a:t>
            </a:r>
            <a:r>
              <a:rPr lang="en-US" i="1" dirty="0" smtClean="0"/>
              <a:t>d colloids?</a:t>
            </a:r>
            <a:endParaRPr lang="en-US" i="1" dirty="0" smtClean="0"/>
          </a:p>
          <a:p>
            <a:r>
              <a:rPr lang="en-US" dirty="0" smtClean="0"/>
              <a:t>Combination </a:t>
            </a:r>
            <a:r>
              <a:rPr lang="en-US" dirty="0" smtClean="0"/>
              <a:t>of</a:t>
            </a:r>
            <a:r>
              <a:rPr lang="en-US" dirty="0"/>
              <a:t> </a:t>
            </a:r>
            <a:r>
              <a:rPr lang="en-US" dirty="0" smtClean="0"/>
              <a:t>normal </a:t>
            </a:r>
            <a:r>
              <a:rPr lang="en-US" dirty="0"/>
              <a:t>saline, HES and glutamine are more efficient </a:t>
            </a:r>
            <a:r>
              <a:rPr lang="en-US" dirty="0" smtClean="0"/>
              <a:t>in resuscitation </a:t>
            </a:r>
            <a:r>
              <a:rPr lang="en-US" dirty="0"/>
              <a:t>of SAP by relieving inflammation and </a:t>
            </a:r>
            <a:r>
              <a:rPr lang="en-US" dirty="0" smtClean="0"/>
              <a:t>sustaining the </a:t>
            </a:r>
            <a:r>
              <a:rPr lang="en-US" dirty="0"/>
              <a:t>intestinal </a:t>
            </a:r>
            <a:r>
              <a:rPr lang="en-US" dirty="0" smtClean="0"/>
              <a:t>barrier</a:t>
            </a:r>
            <a:endParaRPr lang="en-US" dirty="0"/>
          </a:p>
          <a:p>
            <a:r>
              <a:rPr lang="en-US" dirty="0" smtClean="0"/>
              <a:t>Pulmonary edema and lung injury score are not affected by type of fluid used (crystalloid or colloid) for treating hypovolemia in septic and </a:t>
            </a:r>
            <a:r>
              <a:rPr lang="en-US" dirty="0" err="1" smtClean="0"/>
              <a:t>nonseptic</a:t>
            </a:r>
            <a:r>
              <a:rPr lang="en-US" dirty="0" smtClean="0"/>
              <a:t> patients</a:t>
            </a:r>
          </a:p>
          <a:p>
            <a:pPr lvl="1"/>
            <a:r>
              <a:rPr lang="en-US" dirty="0" smtClean="0"/>
              <a:t>Van der </a:t>
            </a:r>
            <a:r>
              <a:rPr lang="en-US" dirty="0" err="1" smtClean="0"/>
              <a:t>Heijden</a:t>
            </a:r>
            <a:r>
              <a:rPr lang="en-US" dirty="0" smtClean="0"/>
              <a:t> et al. Prospective randomized trial (24 septic and 24 non septic MV patients with hypovolemia</a:t>
            </a:r>
            <a:endParaRPr lang="en-US" dirty="0"/>
          </a:p>
        </p:txBody>
      </p:sp>
      <p:sp>
        <p:nvSpPr>
          <p:cNvPr id="3" name="Title 2"/>
          <p:cNvSpPr>
            <a:spLocks noGrp="1"/>
          </p:cNvSpPr>
          <p:nvPr>
            <p:ph type="title"/>
          </p:nvPr>
        </p:nvSpPr>
        <p:spPr/>
        <p:txBody>
          <a:bodyPr/>
          <a:lstStyle/>
          <a:p>
            <a:r>
              <a:rPr lang="en-US" dirty="0" smtClean="0"/>
              <a:t>Colloids and pancreatitis</a:t>
            </a:r>
            <a:endParaRPr lang="en-US" dirty="0"/>
          </a:p>
        </p:txBody>
      </p:sp>
      <p:sp>
        <p:nvSpPr>
          <p:cNvPr id="4" name="TextBox 3"/>
          <p:cNvSpPr txBox="1"/>
          <p:nvPr/>
        </p:nvSpPr>
        <p:spPr>
          <a:xfrm>
            <a:off x="0" y="5974499"/>
            <a:ext cx="9144001" cy="954107"/>
          </a:xfrm>
          <a:prstGeom prst="rect">
            <a:avLst/>
          </a:prstGeom>
          <a:noFill/>
        </p:spPr>
        <p:txBody>
          <a:bodyPr wrap="square" rtlCol="0">
            <a:spAutoFit/>
          </a:bodyPr>
          <a:lstStyle/>
          <a:p>
            <a:r>
              <a:rPr lang="en-US" sz="1400" dirty="0" smtClean="0">
                <a:solidFill>
                  <a:srgbClr val="7F7F7F"/>
                </a:solidFill>
              </a:rPr>
              <a:t>Zhao. </a:t>
            </a:r>
            <a:r>
              <a:rPr lang="en-US" sz="1400" dirty="0">
                <a:solidFill>
                  <a:srgbClr val="7F7F7F"/>
                </a:solidFill>
              </a:rPr>
              <a:t>Effects of different resuscitation fluid on severe </a:t>
            </a:r>
            <a:r>
              <a:rPr lang="en-US" sz="1400" dirty="0" smtClean="0">
                <a:solidFill>
                  <a:srgbClr val="7F7F7F"/>
                </a:solidFill>
              </a:rPr>
              <a:t>acute pancreatitis. </a:t>
            </a:r>
            <a:r>
              <a:rPr lang="nl-NL" sz="1400" dirty="0">
                <a:solidFill>
                  <a:srgbClr val="7F7F7F"/>
                </a:solidFill>
              </a:rPr>
              <a:t>World J </a:t>
            </a:r>
            <a:r>
              <a:rPr lang="nl-NL" sz="1400" dirty="0" err="1">
                <a:solidFill>
                  <a:srgbClr val="7F7F7F"/>
                </a:solidFill>
              </a:rPr>
              <a:t>Gastroenterol</a:t>
            </a:r>
            <a:r>
              <a:rPr lang="nl-NL" sz="1400" dirty="0">
                <a:solidFill>
                  <a:srgbClr val="7F7F7F"/>
                </a:solidFill>
              </a:rPr>
              <a:t> 2013 April 7; 19(13): 2044-</a:t>
            </a:r>
            <a:r>
              <a:rPr lang="nl-NL" sz="1400" dirty="0" smtClean="0">
                <a:solidFill>
                  <a:srgbClr val="7F7F7F"/>
                </a:solidFill>
              </a:rPr>
              <a:t>2052</a:t>
            </a:r>
          </a:p>
          <a:p>
            <a:r>
              <a:rPr lang="en-US" sz="1400" dirty="0">
                <a:solidFill>
                  <a:srgbClr val="7F7F7F"/>
                </a:solidFill>
              </a:rPr>
              <a:t>Van der </a:t>
            </a:r>
            <a:r>
              <a:rPr lang="en-US" sz="1400" dirty="0" err="1">
                <a:solidFill>
                  <a:srgbClr val="7F7F7F"/>
                </a:solidFill>
              </a:rPr>
              <a:t>Heijden</a:t>
            </a:r>
            <a:r>
              <a:rPr lang="en-US" sz="1400" dirty="0">
                <a:solidFill>
                  <a:srgbClr val="7F7F7F"/>
                </a:solidFill>
              </a:rPr>
              <a:t> et </a:t>
            </a:r>
            <a:r>
              <a:rPr lang="en-US" sz="1400" dirty="0" smtClean="0">
                <a:solidFill>
                  <a:srgbClr val="7F7F7F"/>
                </a:solidFill>
              </a:rPr>
              <a:t>al. </a:t>
            </a:r>
            <a:r>
              <a:rPr lang="en-US" sz="1400" dirty="0" err="1" smtClean="0">
                <a:solidFill>
                  <a:srgbClr val="7F7F7F"/>
                </a:solidFill>
              </a:rPr>
              <a:t>Crystalliod</a:t>
            </a:r>
            <a:r>
              <a:rPr lang="en-US" sz="1400" dirty="0" smtClean="0">
                <a:solidFill>
                  <a:srgbClr val="7F7F7F"/>
                </a:solidFill>
              </a:rPr>
              <a:t> or colloid fluid loading and pulmonary permeability, edema and injury in septic and </a:t>
            </a:r>
            <a:r>
              <a:rPr lang="en-US" sz="1400" dirty="0" err="1" smtClean="0">
                <a:solidFill>
                  <a:srgbClr val="7F7F7F"/>
                </a:solidFill>
              </a:rPr>
              <a:t>nonspetic</a:t>
            </a:r>
            <a:r>
              <a:rPr lang="en-US" sz="1400" dirty="0" smtClean="0">
                <a:solidFill>
                  <a:srgbClr val="7F7F7F"/>
                </a:solidFill>
              </a:rPr>
              <a:t> critically ill patients with hypovolemia. </a:t>
            </a:r>
            <a:r>
              <a:rPr lang="en-US" sz="1400" dirty="0" err="1" smtClean="0">
                <a:solidFill>
                  <a:srgbClr val="7F7F7F"/>
                </a:solidFill>
              </a:rPr>
              <a:t>Crit</a:t>
            </a:r>
            <a:r>
              <a:rPr lang="en-US" sz="1400" dirty="0" smtClean="0">
                <a:solidFill>
                  <a:srgbClr val="7F7F7F"/>
                </a:solidFill>
              </a:rPr>
              <a:t> Care Med 2009 37(4).</a:t>
            </a:r>
            <a:endParaRPr lang="en-US" sz="1400" dirty="0">
              <a:solidFill>
                <a:srgbClr val="7F7F7F"/>
              </a:solidFill>
            </a:endParaRPr>
          </a:p>
        </p:txBody>
      </p:sp>
    </p:spTree>
    <p:extLst>
      <p:ext uri="{BB962C8B-B14F-4D97-AF65-F5344CB8AC3E}">
        <p14:creationId xmlns:p14="http://schemas.microsoft.com/office/powerpoint/2010/main" val="63055106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O</a:t>
            </a:r>
            <a:r>
              <a:rPr lang="en-US" dirty="0" smtClean="0"/>
              <a:t>btunded, recumbent</a:t>
            </a:r>
          </a:p>
          <a:p>
            <a:r>
              <a:rPr lang="en-US" dirty="0" smtClean="0"/>
              <a:t>Dyspneic, increased work of breathing</a:t>
            </a:r>
          </a:p>
          <a:p>
            <a:r>
              <a:rPr lang="en-US" dirty="0" smtClean="0"/>
              <a:t>Continuous ECG showed sinus tachycardia</a:t>
            </a:r>
          </a:p>
          <a:p>
            <a:endParaRPr lang="en-US" dirty="0"/>
          </a:p>
          <a:p>
            <a:r>
              <a:rPr lang="en-US" dirty="0" smtClean="0"/>
              <a:t>AFAST – moderate peritoneal effusion (4/4)</a:t>
            </a:r>
          </a:p>
          <a:p>
            <a:pPr lvl="1"/>
            <a:r>
              <a:rPr lang="en-US" dirty="0" smtClean="0"/>
              <a:t>PCV </a:t>
            </a:r>
            <a:r>
              <a:rPr lang="en-US" dirty="0"/>
              <a:t>2</a:t>
            </a:r>
            <a:r>
              <a:rPr lang="en-US" dirty="0" smtClean="0"/>
              <a:t>%</a:t>
            </a:r>
            <a:r>
              <a:rPr lang="en-US" dirty="0" smtClean="0"/>
              <a:t>, T.S</a:t>
            </a:r>
            <a:r>
              <a:rPr lang="en-US" dirty="0"/>
              <a:t> </a:t>
            </a:r>
            <a:r>
              <a:rPr lang="en-US" dirty="0" smtClean="0"/>
              <a:t>2g</a:t>
            </a:r>
            <a:r>
              <a:rPr lang="en-US" dirty="0" smtClean="0"/>
              <a:t>/dL </a:t>
            </a:r>
          </a:p>
          <a:p>
            <a:r>
              <a:rPr lang="en-US" dirty="0" smtClean="0"/>
              <a:t>TFAST – B </a:t>
            </a:r>
            <a:r>
              <a:rPr lang="en-US" dirty="0" smtClean="0"/>
              <a:t>lines, some pleural effusion</a:t>
            </a:r>
            <a:endParaRPr lang="en-US" dirty="0" smtClean="0"/>
          </a:p>
          <a:p>
            <a:pPr lvl="1"/>
            <a:endParaRPr lang="en-US" dirty="0"/>
          </a:p>
        </p:txBody>
      </p:sp>
      <p:sp>
        <p:nvSpPr>
          <p:cNvPr id="3" name="Title 2"/>
          <p:cNvSpPr>
            <a:spLocks noGrp="1"/>
          </p:cNvSpPr>
          <p:nvPr>
            <p:ph type="title"/>
          </p:nvPr>
        </p:nvSpPr>
        <p:spPr/>
        <p:txBody>
          <a:bodyPr>
            <a:normAutofit fontScale="90000"/>
          </a:bodyPr>
          <a:lstStyle/>
          <a:p>
            <a:r>
              <a:rPr lang="en-US" dirty="0"/>
              <a:t>6yo FS Labrador </a:t>
            </a:r>
            <a:r>
              <a:rPr lang="en-US" dirty="0" smtClean="0"/>
              <a:t/>
            </a:r>
            <a:br>
              <a:rPr lang="en-US" dirty="0" smtClean="0"/>
            </a:br>
            <a:r>
              <a:rPr lang="en-US" dirty="0" smtClean="0"/>
              <a:t>10/31 am</a:t>
            </a:r>
            <a:endParaRPr lang="en-US" dirty="0"/>
          </a:p>
        </p:txBody>
      </p:sp>
    </p:spTree>
    <p:extLst>
      <p:ext uri="{BB962C8B-B14F-4D97-AF65-F5344CB8AC3E}">
        <p14:creationId xmlns:p14="http://schemas.microsoft.com/office/powerpoint/2010/main" val="5193401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FASTOct3112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762000"/>
            <a:ext cx="8128000" cy="6096000"/>
          </a:xfrm>
          <a:prstGeom prst="rect">
            <a:avLst/>
          </a:prstGeom>
        </p:spPr>
      </p:pic>
      <p:sp>
        <p:nvSpPr>
          <p:cNvPr id="3" name="Title 2"/>
          <p:cNvSpPr>
            <a:spLocks noGrp="1"/>
          </p:cNvSpPr>
          <p:nvPr>
            <p:ph type="title" idx="4294967295"/>
          </p:nvPr>
        </p:nvSpPr>
        <p:spPr>
          <a:xfrm>
            <a:off x="0" y="338138"/>
            <a:ext cx="8229600" cy="1252537"/>
          </a:xfrm>
        </p:spPr>
        <p:txBody>
          <a:bodyPr/>
          <a:lstStyle/>
          <a:p>
            <a:r>
              <a:rPr lang="en-US" dirty="0" smtClean="0"/>
              <a:t>TFAST</a:t>
            </a:r>
            <a:endParaRPr lang="en-US" dirty="0"/>
          </a:p>
        </p:txBody>
      </p:sp>
    </p:spTree>
    <p:extLst>
      <p:ext uri="{BB962C8B-B14F-4D97-AF65-F5344CB8AC3E}">
        <p14:creationId xmlns:p14="http://schemas.microsoft.com/office/powerpoint/2010/main" val="4045632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Arterial blood </a:t>
            </a:r>
            <a:r>
              <a:rPr lang="en-US" dirty="0"/>
              <a:t>gas </a:t>
            </a:r>
            <a:r>
              <a:rPr lang="en-US" dirty="0" smtClean="0"/>
              <a:t>(obtained while on oxygen)</a:t>
            </a:r>
          </a:p>
          <a:p>
            <a:pPr lvl="1"/>
            <a:r>
              <a:rPr lang="en-US" dirty="0" smtClean="0"/>
              <a:t>P</a:t>
            </a:r>
            <a:r>
              <a:rPr lang="en-US" dirty="0"/>
              <a:t>/F ratio of 257 </a:t>
            </a:r>
            <a:r>
              <a:rPr lang="en-US" dirty="0" smtClean="0"/>
              <a:t>- acute </a:t>
            </a:r>
            <a:r>
              <a:rPr lang="en-US" dirty="0"/>
              <a:t>lung </a:t>
            </a:r>
            <a:r>
              <a:rPr lang="en-US" dirty="0" smtClean="0"/>
              <a:t>injury</a:t>
            </a:r>
          </a:p>
          <a:p>
            <a:pPr lvl="1"/>
            <a:r>
              <a:rPr lang="en-US" dirty="0" smtClean="0"/>
              <a:t>SpO2 could not be obtained </a:t>
            </a:r>
          </a:p>
          <a:p>
            <a:endParaRPr lang="en-US" dirty="0" smtClean="0"/>
          </a:p>
          <a:p>
            <a:r>
              <a:rPr lang="en-US" dirty="0" smtClean="0"/>
              <a:t>We </a:t>
            </a:r>
            <a:r>
              <a:rPr lang="en-US" dirty="0"/>
              <a:t>discussed </a:t>
            </a:r>
            <a:r>
              <a:rPr lang="en-US" dirty="0" smtClean="0"/>
              <a:t>prognosis and that mechanical ventilation was required</a:t>
            </a:r>
            <a:endParaRPr lang="en-US" dirty="0" smtClean="0"/>
          </a:p>
        </p:txBody>
      </p:sp>
      <p:sp>
        <p:nvSpPr>
          <p:cNvPr id="3" name="Title 2"/>
          <p:cNvSpPr>
            <a:spLocks noGrp="1"/>
          </p:cNvSpPr>
          <p:nvPr>
            <p:ph type="title"/>
          </p:nvPr>
        </p:nvSpPr>
        <p:spPr/>
        <p:txBody>
          <a:bodyPr>
            <a:normAutofit fontScale="90000"/>
          </a:bodyPr>
          <a:lstStyle/>
          <a:p>
            <a:r>
              <a:rPr lang="en-US" dirty="0"/>
              <a:t>6yo FS Labrador </a:t>
            </a:r>
            <a:r>
              <a:rPr lang="en-US" dirty="0" smtClean="0"/>
              <a:t/>
            </a:r>
            <a:br>
              <a:rPr lang="en-US" dirty="0" smtClean="0"/>
            </a:br>
            <a:r>
              <a:rPr lang="en-US" dirty="0" smtClean="0"/>
              <a:t>10/31 am</a:t>
            </a:r>
            <a:endParaRPr lang="en-US" dirty="0"/>
          </a:p>
        </p:txBody>
      </p:sp>
    </p:spTree>
    <p:extLst>
      <p:ext uri="{BB962C8B-B14F-4D97-AF65-F5344CB8AC3E}">
        <p14:creationId xmlns:p14="http://schemas.microsoft.com/office/powerpoint/2010/main" val="29074962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622543586"/>
              </p:ext>
            </p:extLst>
          </p:nvPr>
        </p:nvGraphicFramePr>
        <p:xfrm>
          <a:off x="-4" y="7"/>
          <a:ext cx="9181017" cy="7117080"/>
        </p:xfrm>
        <a:graphic>
          <a:graphicData uri="http://schemas.openxmlformats.org/drawingml/2006/table">
            <a:tbl>
              <a:tblPr firstRow="1" bandRow="1">
                <a:tableStyleId>{5C22544A-7EE6-4342-B048-85BDC9FD1C3A}</a:tableStyleId>
              </a:tblPr>
              <a:tblGrid>
                <a:gridCol w="735200"/>
                <a:gridCol w="701778"/>
                <a:gridCol w="735196"/>
                <a:gridCol w="718487"/>
                <a:gridCol w="701778"/>
                <a:gridCol w="751905"/>
                <a:gridCol w="701778"/>
                <a:gridCol w="701778"/>
                <a:gridCol w="685069"/>
                <a:gridCol w="718487"/>
                <a:gridCol w="634942"/>
                <a:gridCol w="685069"/>
                <a:gridCol w="709550"/>
              </a:tblGrid>
              <a:tr h="381000">
                <a:tc>
                  <a:txBody>
                    <a:bodyPr/>
                    <a:lstStyle/>
                    <a:p>
                      <a:endParaRPr lang="en-US" dirty="0"/>
                    </a:p>
                  </a:txBody>
                  <a:tcPr>
                    <a:solidFill>
                      <a:schemeClr val="accent1">
                        <a:lumMod val="40000"/>
                        <a:lumOff val="60000"/>
                      </a:schemeClr>
                    </a:solidFill>
                  </a:tcPr>
                </a:tc>
                <a:tc>
                  <a:txBody>
                    <a:bodyPr/>
                    <a:lstStyle/>
                    <a:p>
                      <a:r>
                        <a:rPr lang="en-US" dirty="0" smtClean="0">
                          <a:solidFill>
                            <a:srgbClr val="0000FF"/>
                          </a:solidFill>
                        </a:rPr>
                        <a:t>10/29</a:t>
                      </a:r>
                    </a:p>
                    <a:p>
                      <a:r>
                        <a:rPr lang="en-US" dirty="0" smtClean="0">
                          <a:solidFill>
                            <a:srgbClr val="0000FF"/>
                          </a:solidFill>
                        </a:rPr>
                        <a:t>17:12</a:t>
                      </a:r>
                      <a:endParaRPr lang="en-US" dirty="0">
                        <a:solidFill>
                          <a:srgbClr val="0000FF"/>
                        </a:solidFill>
                      </a:endParaRPr>
                    </a:p>
                  </a:txBody>
                  <a:tcPr>
                    <a:solidFill>
                      <a:schemeClr val="accent1">
                        <a:lumMod val="40000"/>
                        <a:lumOff val="60000"/>
                      </a:schemeClr>
                    </a:solidFill>
                  </a:tcPr>
                </a:tc>
                <a:tc>
                  <a:txBody>
                    <a:bodyPr/>
                    <a:lstStyle/>
                    <a:p>
                      <a:r>
                        <a:rPr lang="en-US" dirty="0" smtClean="0">
                          <a:solidFill>
                            <a:srgbClr val="0000FF"/>
                          </a:solidFill>
                        </a:rPr>
                        <a:t>10/29</a:t>
                      </a:r>
                    </a:p>
                    <a:p>
                      <a:r>
                        <a:rPr lang="en-US" dirty="0" smtClean="0">
                          <a:solidFill>
                            <a:srgbClr val="0000FF"/>
                          </a:solidFill>
                        </a:rPr>
                        <a:t>21:39 </a:t>
                      </a:r>
                      <a:endParaRPr lang="en-US" dirty="0">
                        <a:solidFill>
                          <a:srgbClr val="0000FF"/>
                        </a:solidFill>
                      </a:endParaRPr>
                    </a:p>
                  </a:txBody>
                  <a:tcPr>
                    <a:solidFill>
                      <a:schemeClr val="accent1">
                        <a:lumMod val="40000"/>
                        <a:lumOff val="60000"/>
                      </a:schemeClr>
                    </a:solidFill>
                  </a:tcPr>
                </a:tc>
                <a:tc>
                  <a:txBody>
                    <a:bodyPr/>
                    <a:lstStyle/>
                    <a:p>
                      <a:r>
                        <a:rPr lang="en-US" dirty="0" smtClean="0">
                          <a:solidFill>
                            <a:srgbClr val="0000FF"/>
                          </a:solidFill>
                        </a:rPr>
                        <a:t>10/30</a:t>
                      </a:r>
                    </a:p>
                    <a:p>
                      <a:r>
                        <a:rPr lang="en-US" dirty="0" smtClean="0">
                          <a:solidFill>
                            <a:srgbClr val="0000FF"/>
                          </a:solidFill>
                        </a:rPr>
                        <a:t>7:52</a:t>
                      </a:r>
                      <a:endParaRPr lang="en-US" dirty="0">
                        <a:solidFill>
                          <a:srgbClr val="0000FF"/>
                        </a:solidFill>
                      </a:endParaRPr>
                    </a:p>
                  </a:txBody>
                  <a:tcPr>
                    <a:solidFill>
                      <a:schemeClr val="accent1">
                        <a:lumMod val="40000"/>
                        <a:lumOff val="60000"/>
                      </a:schemeClr>
                    </a:solidFill>
                  </a:tcPr>
                </a:tc>
                <a:tc>
                  <a:txBody>
                    <a:bodyPr/>
                    <a:lstStyle/>
                    <a:p>
                      <a:r>
                        <a:rPr lang="en-US" dirty="0" smtClean="0">
                          <a:solidFill>
                            <a:srgbClr val="0000FF"/>
                          </a:solidFill>
                        </a:rPr>
                        <a:t>10/30</a:t>
                      </a:r>
                    </a:p>
                    <a:p>
                      <a:r>
                        <a:rPr lang="en-US" dirty="0" smtClean="0">
                          <a:solidFill>
                            <a:srgbClr val="0000FF"/>
                          </a:solidFill>
                        </a:rPr>
                        <a:t>8:35</a:t>
                      </a:r>
                    </a:p>
                  </a:txBody>
                  <a:tcPr>
                    <a:solidFill>
                      <a:schemeClr val="accent1">
                        <a:lumMod val="40000"/>
                        <a:lumOff val="60000"/>
                      </a:schemeClr>
                    </a:solidFill>
                  </a:tcPr>
                </a:tc>
                <a:tc>
                  <a:txBody>
                    <a:bodyPr/>
                    <a:lstStyle/>
                    <a:p>
                      <a:r>
                        <a:rPr lang="en-US" dirty="0" smtClean="0">
                          <a:solidFill>
                            <a:srgbClr val="0000FF"/>
                          </a:solidFill>
                        </a:rPr>
                        <a:t>10/30</a:t>
                      </a:r>
                    </a:p>
                    <a:p>
                      <a:r>
                        <a:rPr lang="en-US" dirty="0" smtClean="0">
                          <a:solidFill>
                            <a:srgbClr val="0000FF"/>
                          </a:solidFill>
                        </a:rPr>
                        <a:t>14:56</a:t>
                      </a:r>
                      <a:endParaRPr lang="en-US" dirty="0">
                        <a:solidFill>
                          <a:srgbClr val="0000FF"/>
                        </a:solidFill>
                      </a:endParaRPr>
                    </a:p>
                  </a:txBody>
                  <a:tcPr>
                    <a:solidFill>
                      <a:schemeClr val="accent1">
                        <a:lumMod val="40000"/>
                        <a:lumOff val="60000"/>
                      </a:schemeClr>
                    </a:solidFill>
                  </a:tcPr>
                </a:tc>
                <a:tc>
                  <a:txBody>
                    <a:bodyPr/>
                    <a:lstStyle/>
                    <a:p>
                      <a:r>
                        <a:rPr lang="en-US" dirty="0" smtClean="0">
                          <a:solidFill>
                            <a:srgbClr val="FF0000"/>
                          </a:solidFill>
                        </a:rPr>
                        <a:t>10/30</a:t>
                      </a:r>
                    </a:p>
                    <a:p>
                      <a:r>
                        <a:rPr lang="en-US" dirty="0" smtClean="0">
                          <a:solidFill>
                            <a:srgbClr val="FF0000"/>
                          </a:solidFill>
                        </a:rPr>
                        <a:t>19:41</a:t>
                      </a:r>
                    </a:p>
                  </a:txBody>
                  <a:tcPr>
                    <a:solidFill>
                      <a:schemeClr val="accent1">
                        <a:lumMod val="40000"/>
                        <a:lumOff val="60000"/>
                      </a:schemeClr>
                    </a:solidFill>
                  </a:tcPr>
                </a:tc>
                <a:tc>
                  <a:txBody>
                    <a:bodyPr/>
                    <a:lstStyle/>
                    <a:p>
                      <a:r>
                        <a:rPr lang="en-US" dirty="0" smtClean="0">
                          <a:solidFill>
                            <a:srgbClr val="FF0000"/>
                          </a:solidFill>
                        </a:rPr>
                        <a:t>10/30</a:t>
                      </a:r>
                    </a:p>
                    <a:p>
                      <a:r>
                        <a:rPr lang="en-US" dirty="0" smtClean="0">
                          <a:solidFill>
                            <a:srgbClr val="FF0000"/>
                          </a:solidFill>
                        </a:rPr>
                        <a:t>20:07</a:t>
                      </a:r>
                    </a:p>
                  </a:txBody>
                  <a:tcPr>
                    <a:solidFill>
                      <a:schemeClr val="accent1">
                        <a:lumMod val="40000"/>
                        <a:lumOff val="60000"/>
                      </a:schemeClr>
                    </a:solidFill>
                  </a:tcPr>
                </a:tc>
                <a:tc>
                  <a:txBody>
                    <a:bodyPr/>
                    <a:lstStyle/>
                    <a:p>
                      <a:r>
                        <a:rPr lang="en-US" dirty="0" smtClean="0">
                          <a:solidFill>
                            <a:srgbClr val="FF0000"/>
                          </a:solidFill>
                        </a:rPr>
                        <a:t>10/30</a:t>
                      </a:r>
                    </a:p>
                    <a:p>
                      <a:r>
                        <a:rPr lang="en-US" dirty="0" smtClean="0">
                          <a:solidFill>
                            <a:srgbClr val="FF0000"/>
                          </a:solidFill>
                        </a:rPr>
                        <a:t>21:25</a:t>
                      </a:r>
                    </a:p>
                  </a:txBody>
                  <a:tcPr>
                    <a:solidFill>
                      <a:schemeClr val="accent1">
                        <a:lumMod val="40000"/>
                        <a:lumOff val="60000"/>
                      </a:schemeClr>
                    </a:solidFill>
                  </a:tcPr>
                </a:tc>
                <a:tc>
                  <a:txBody>
                    <a:bodyPr/>
                    <a:lstStyle/>
                    <a:p>
                      <a:r>
                        <a:rPr lang="en-US" dirty="0" smtClean="0">
                          <a:solidFill>
                            <a:srgbClr val="FF0000"/>
                          </a:solidFill>
                        </a:rPr>
                        <a:t>10/30</a:t>
                      </a:r>
                    </a:p>
                    <a:p>
                      <a:r>
                        <a:rPr lang="en-US" dirty="0" smtClean="0">
                          <a:solidFill>
                            <a:srgbClr val="FF0000"/>
                          </a:solidFill>
                        </a:rPr>
                        <a:t>23:46</a:t>
                      </a:r>
                    </a:p>
                  </a:txBody>
                  <a:tcPr>
                    <a:solidFill>
                      <a:schemeClr val="accent1">
                        <a:lumMod val="40000"/>
                        <a:lumOff val="60000"/>
                      </a:schemeClr>
                    </a:solidFill>
                  </a:tcPr>
                </a:tc>
                <a:tc>
                  <a:txBody>
                    <a:bodyPr/>
                    <a:lstStyle/>
                    <a:p>
                      <a:r>
                        <a:rPr lang="en-US" dirty="0" smtClean="0">
                          <a:solidFill>
                            <a:srgbClr val="0000FF"/>
                          </a:solidFill>
                        </a:rPr>
                        <a:t>10/31</a:t>
                      </a:r>
                    </a:p>
                    <a:p>
                      <a:r>
                        <a:rPr lang="en-US" dirty="0" smtClean="0">
                          <a:solidFill>
                            <a:srgbClr val="0000FF"/>
                          </a:solidFill>
                        </a:rPr>
                        <a:t>3:42</a:t>
                      </a:r>
                    </a:p>
                  </a:txBody>
                  <a:tcPr>
                    <a:solidFill>
                      <a:schemeClr val="accent1">
                        <a:lumMod val="40000"/>
                        <a:lumOff val="60000"/>
                      </a:schemeClr>
                    </a:solidFill>
                  </a:tcPr>
                </a:tc>
                <a:tc>
                  <a:txBody>
                    <a:bodyPr/>
                    <a:lstStyle/>
                    <a:p>
                      <a:r>
                        <a:rPr lang="en-US" dirty="0" smtClean="0">
                          <a:solidFill>
                            <a:srgbClr val="0000FF"/>
                          </a:solidFill>
                        </a:rPr>
                        <a:t>10/31</a:t>
                      </a:r>
                    </a:p>
                    <a:p>
                      <a:r>
                        <a:rPr lang="en-US" dirty="0" smtClean="0">
                          <a:solidFill>
                            <a:srgbClr val="0000FF"/>
                          </a:solidFill>
                        </a:rPr>
                        <a:t>6:10  </a:t>
                      </a:r>
                    </a:p>
                  </a:txBody>
                  <a:tcPr>
                    <a:lnR w="12700" cap="flat" cmpd="sng" algn="ctr">
                      <a:solidFill>
                        <a:srgbClr val="FFFFFF"/>
                      </a:solidFill>
                      <a:prstDash val="solid"/>
                      <a:round/>
                      <a:headEnd type="none" w="med" len="med"/>
                      <a:tailEnd type="none" w="med" len="med"/>
                    </a:lnR>
                    <a:solidFill>
                      <a:schemeClr val="accent1">
                        <a:lumMod val="40000"/>
                        <a:lumOff val="60000"/>
                      </a:schemeClr>
                    </a:solidFill>
                  </a:tcPr>
                </a:tc>
                <a:tc>
                  <a:txBody>
                    <a:bodyPr/>
                    <a:lstStyle/>
                    <a:p>
                      <a:r>
                        <a:rPr lang="en-US" dirty="0" smtClean="0">
                          <a:solidFill>
                            <a:srgbClr val="FF0000"/>
                          </a:solidFill>
                        </a:rPr>
                        <a:t>10/31</a:t>
                      </a:r>
                    </a:p>
                    <a:p>
                      <a:r>
                        <a:rPr lang="en-US" dirty="0" smtClean="0">
                          <a:solidFill>
                            <a:srgbClr val="FF0000"/>
                          </a:solidFill>
                        </a:rPr>
                        <a:t>7:31</a:t>
                      </a:r>
                    </a:p>
                  </a:txBody>
                  <a:tcPr>
                    <a:lnL w="12700" cap="flat" cmpd="sng" algn="ctr">
                      <a:solidFill>
                        <a:srgbClr val="FFFFFF"/>
                      </a:solidFill>
                      <a:prstDash val="solid"/>
                      <a:round/>
                      <a:headEnd type="none" w="med" len="med"/>
                      <a:tailEnd type="none" w="med" len="med"/>
                    </a:lnL>
                    <a:solidFill>
                      <a:schemeClr val="accent1">
                        <a:lumMod val="40000"/>
                        <a:lumOff val="60000"/>
                      </a:schemeClr>
                    </a:solidFill>
                  </a:tcPr>
                </a:tc>
              </a:tr>
              <a:tr h="381000">
                <a:tc>
                  <a:txBody>
                    <a:bodyPr/>
                    <a:lstStyle/>
                    <a:p>
                      <a:r>
                        <a:rPr lang="en-US" dirty="0" smtClean="0"/>
                        <a:t>pH</a:t>
                      </a:r>
                      <a:endParaRPr lang="en-US" dirty="0"/>
                    </a:p>
                  </a:txBody>
                  <a:tcPr/>
                </a:tc>
                <a:tc>
                  <a:txBody>
                    <a:bodyPr/>
                    <a:lstStyle/>
                    <a:p>
                      <a:r>
                        <a:rPr lang="en-US" sz="1700" dirty="0" smtClean="0"/>
                        <a:t>7.365</a:t>
                      </a:r>
                      <a:endParaRPr lang="en-US" sz="17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dirty="0" smtClean="0"/>
                        <a:t>7.354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700" b="1" dirty="0" smtClean="0">
                          <a:solidFill>
                            <a:srgbClr val="B050D7"/>
                          </a:solidFill>
                        </a:rPr>
                        <a:t>7.404</a:t>
                      </a:r>
                    </a:p>
                  </a:txBody>
                  <a:tcPr/>
                </a:tc>
                <a:tc>
                  <a:txBody>
                    <a:bodyPr/>
                    <a:lstStyle/>
                    <a:p>
                      <a:r>
                        <a:rPr lang="en-US" sz="1700" b="1" dirty="0" smtClean="0">
                          <a:solidFill>
                            <a:srgbClr val="B050D7"/>
                          </a:solidFill>
                        </a:rPr>
                        <a:t>7.433</a:t>
                      </a:r>
                      <a:endParaRPr lang="en-US" sz="1700" b="1" dirty="0">
                        <a:solidFill>
                          <a:srgbClr val="B050D7"/>
                        </a:solidFill>
                      </a:endParaRPr>
                    </a:p>
                  </a:txBody>
                  <a:tcPr/>
                </a:tc>
                <a:tc>
                  <a:txBody>
                    <a:bodyPr/>
                    <a:lstStyle/>
                    <a:p>
                      <a:r>
                        <a:rPr lang="en-US" sz="1700" dirty="0" smtClean="0"/>
                        <a:t>7.345</a:t>
                      </a:r>
                      <a:endParaRPr lang="en-US" sz="1700" dirty="0"/>
                    </a:p>
                  </a:txBody>
                  <a:tcPr/>
                </a:tc>
                <a:tc>
                  <a:txBody>
                    <a:bodyPr/>
                    <a:lstStyle/>
                    <a:p>
                      <a:r>
                        <a:rPr lang="en-US" sz="1700" dirty="0" smtClean="0"/>
                        <a:t>7.361</a:t>
                      </a:r>
                      <a:endParaRPr lang="en-US" sz="1700" dirty="0"/>
                    </a:p>
                  </a:txBody>
                  <a:tcPr/>
                </a:tc>
                <a:tc>
                  <a:txBody>
                    <a:bodyPr/>
                    <a:lstStyle/>
                    <a:p>
                      <a:r>
                        <a:rPr lang="en-US" sz="1700" dirty="0" smtClean="0"/>
                        <a:t>7.365</a:t>
                      </a:r>
                      <a:endParaRPr lang="en-US" sz="1700" dirty="0"/>
                    </a:p>
                  </a:txBody>
                  <a:tcPr/>
                </a:tc>
                <a:tc>
                  <a:txBody>
                    <a:bodyPr/>
                    <a:lstStyle/>
                    <a:p>
                      <a:r>
                        <a:rPr lang="en-US" sz="1700" dirty="0" smtClean="0"/>
                        <a:t>7.333</a:t>
                      </a:r>
                      <a:endParaRPr lang="en-US" sz="1700" dirty="0"/>
                    </a:p>
                  </a:txBody>
                  <a:tcPr/>
                </a:tc>
                <a:tc>
                  <a:txBody>
                    <a:bodyPr/>
                    <a:lstStyle/>
                    <a:p>
                      <a:r>
                        <a:rPr lang="en-US" sz="1700" dirty="0" smtClean="0"/>
                        <a:t>7.365</a:t>
                      </a:r>
                      <a:endParaRPr lang="en-US" sz="1700" dirty="0"/>
                    </a:p>
                  </a:txBody>
                  <a:tcPr/>
                </a:tc>
                <a:tc>
                  <a:txBody>
                    <a:bodyPr/>
                    <a:lstStyle/>
                    <a:p>
                      <a:r>
                        <a:rPr lang="en-US" sz="1700" b="1" dirty="0" smtClean="0">
                          <a:solidFill>
                            <a:srgbClr val="B050D7"/>
                          </a:solidFill>
                        </a:rPr>
                        <a:t>7.181</a:t>
                      </a:r>
                      <a:endParaRPr lang="en-US" sz="1700" b="1" dirty="0">
                        <a:solidFill>
                          <a:srgbClr val="B050D7"/>
                        </a:solidFill>
                      </a:endParaRPr>
                    </a:p>
                  </a:txBody>
                  <a:tcPr/>
                </a:tc>
                <a:tc>
                  <a:txBody>
                    <a:bodyPr/>
                    <a:lstStyle/>
                    <a:p>
                      <a:r>
                        <a:rPr lang="en-US" sz="1700" b="1" dirty="0" smtClean="0">
                          <a:solidFill>
                            <a:srgbClr val="B050D7"/>
                          </a:solidFill>
                        </a:rPr>
                        <a:t>7.084</a:t>
                      </a:r>
                      <a:endParaRPr lang="en-US" sz="1700" b="1" dirty="0">
                        <a:solidFill>
                          <a:srgbClr val="B050D7"/>
                        </a:solidFill>
                      </a:endParaRPr>
                    </a:p>
                  </a:txBody>
                  <a:tcPr>
                    <a:lnR w="12700" cap="flat" cmpd="sng" algn="ctr">
                      <a:solidFill>
                        <a:srgbClr val="FFFFFF"/>
                      </a:solidFill>
                      <a:prstDash val="solid"/>
                      <a:round/>
                      <a:headEnd type="none" w="med" len="med"/>
                      <a:tailEnd type="none" w="med" len="med"/>
                    </a:lnR>
                  </a:tcPr>
                </a:tc>
                <a:tc>
                  <a:txBody>
                    <a:bodyPr/>
                    <a:lstStyle/>
                    <a:p>
                      <a:r>
                        <a:rPr lang="en-US" sz="1700" b="1" dirty="0" smtClean="0">
                          <a:solidFill>
                            <a:srgbClr val="B050D7"/>
                          </a:solidFill>
                        </a:rPr>
                        <a:t>7.073</a:t>
                      </a:r>
                      <a:endParaRPr lang="en-US" sz="1700" b="1" dirty="0">
                        <a:solidFill>
                          <a:srgbClr val="B050D7"/>
                        </a:solidFill>
                      </a:endParaRPr>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pCO2</a:t>
                      </a:r>
                      <a:endParaRPr lang="en-US" dirty="0"/>
                    </a:p>
                  </a:txBody>
                  <a:tcPr/>
                </a:tc>
                <a:tc>
                  <a:txBody>
                    <a:bodyPr/>
                    <a:lstStyle/>
                    <a:p>
                      <a:r>
                        <a:rPr lang="en-US" sz="1700" b="1" dirty="0" smtClean="0">
                          <a:solidFill>
                            <a:schemeClr val="accent2">
                              <a:lumMod val="50000"/>
                              <a:lumOff val="50000"/>
                            </a:schemeClr>
                          </a:solidFill>
                        </a:rPr>
                        <a:t>32.2</a:t>
                      </a:r>
                      <a:endParaRPr lang="en-US" sz="1700" b="1" dirty="0">
                        <a:solidFill>
                          <a:schemeClr val="accent2">
                            <a:lumMod val="50000"/>
                            <a:lumOff val="50000"/>
                          </a:schemeClr>
                        </a:solidFill>
                      </a:endParaRPr>
                    </a:p>
                  </a:txBody>
                  <a:tcPr/>
                </a:tc>
                <a:tc>
                  <a:txBody>
                    <a:bodyPr/>
                    <a:lstStyle/>
                    <a:p>
                      <a:r>
                        <a:rPr lang="en-US" sz="1700" b="1" dirty="0" smtClean="0">
                          <a:solidFill>
                            <a:srgbClr val="B050D7"/>
                          </a:solidFill>
                        </a:rPr>
                        <a:t>36.4</a:t>
                      </a:r>
                      <a:endParaRPr lang="en-US" sz="1700" b="1" dirty="0">
                        <a:solidFill>
                          <a:srgbClr val="B050D7"/>
                        </a:solidFill>
                      </a:endParaRPr>
                    </a:p>
                  </a:txBody>
                  <a:tcPr/>
                </a:tc>
                <a:tc>
                  <a:txBody>
                    <a:bodyPr/>
                    <a:lstStyle/>
                    <a:p>
                      <a:r>
                        <a:rPr lang="en-US" sz="1700" b="1" dirty="0" smtClean="0">
                          <a:solidFill>
                            <a:srgbClr val="B050D7"/>
                          </a:solidFill>
                        </a:rPr>
                        <a:t>25.3</a:t>
                      </a:r>
                      <a:endParaRPr lang="en-US" sz="1700" b="1" dirty="0">
                        <a:solidFill>
                          <a:srgbClr val="B050D7"/>
                        </a:solidFill>
                      </a:endParaRPr>
                    </a:p>
                  </a:txBody>
                  <a:tcPr/>
                </a:tc>
                <a:tc>
                  <a:txBody>
                    <a:bodyPr/>
                    <a:lstStyle/>
                    <a:p>
                      <a:r>
                        <a:rPr lang="en-US" sz="1700" b="1" dirty="0" smtClean="0">
                          <a:solidFill>
                            <a:srgbClr val="B050D7"/>
                          </a:solidFill>
                        </a:rPr>
                        <a:t>18.9</a:t>
                      </a:r>
                      <a:endParaRPr lang="en-US" sz="1700" b="1" dirty="0">
                        <a:solidFill>
                          <a:srgbClr val="B050D7"/>
                        </a:solidFill>
                      </a:endParaRPr>
                    </a:p>
                  </a:txBody>
                  <a:tcPr/>
                </a:tc>
                <a:tc>
                  <a:txBody>
                    <a:bodyPr/>
                    <a:lstStyle/>
                    <a:p>
                      <a:r>
                        <a:rPr lang="en-US" sz="1700" b="1" dirty="0" smtClean="0">
                          <a:solidFill>
                            <a:srgbClr val="B050D7"/>
                          </a:solidFill>
                        </a:rPr>
                        <a:t>30.9</a:t>
                      </a:r>
                      <a:endParaRPr lang="en-US" sz="1700" b="1" dirty="0">
                        <a:solidFill>
                          <a:srgbClr val="B050D7"/>
                        </a:solidFill>
                      </a:endParaRPr>
                    </a:p>
                  </a:txBody>
                  <a:tcPr/>
                </a:tc>
                <a:tc>
                  <a:txBody>
                    <a:bodyPr/>
                    <a:lstStyle/>
                    <a:p>
                      <a:r>
                        <a:rPr lang="en-US" sz="1700" b="1" dirty="0" smtClean="0">
                          <a:solidFill>
                            <a:srgbClr val="B050D7"/>
                          </a:solidFill>
                        </a:rPr>
                        <a:t>16.9</a:t>
                      </a:r>
                      <a:endParaRPr lang="en-US" sz="1700" b="1" dirty="0">
                        <a:solidFill>
                          <a:srgbClr val="B050D7"/>
                        </a:solidFill>
                      </a:endParaRPr>
                    </a:p>
                  </a:txBody>
                  <a:tcPr/>
                </a:tc>
                <a:tc>
                  <a:txBody>
                    <a:bodyPr/>
                    <a:lstStyle/>
                    <a:p>
                      <a:r>
                        <a:rPr lang="en-US" sz="1700" b="1" dirty="0" smtClean="0">
                          <a:solidFill>
                            <a:srgbClr val="B050D7"/>
                          </a:solidFill>
                        </a:rPr>
                        <a:t>18.5</a:t>
                      </a:r>
                      <a:endParaRPr lang="en-US" sz="1700" b="1" dirty="0">
                        <a:solidFill>
                          <a:srgbClr val="B050D7"/>
                        </a:solidFill>
                      </a:endParaRPr>
                    </a:p>
                  </a:txBody>
                  <a:tcPr/>
                </a:tc>
                <a:tc>
                  <a:txBody>
                    <a:bodyPr/>
                    <a:lstStyle/>
                    <a:p>
                      <a:r>
                        <a:rPr lang="en-US" sz="1700" b="1" dirty="0" smtClean="0">
                          <a:solidFill>
                            <a:srgbClr val="B050D7"/>
                          </a:solidFill>
                        </a:rPr>
                        <a:t>26.1</a:t>
                      </a:r>
                      <a:endParaRPr lang="en-US" sz="1700" b="1" dirty="0">
                        <a:solidFill>
                          <a:srgbClr val="B050D7"/>
                        </a:solidFill>
                      </a:endParaRPr>
                    </a:p>
                  </a:txBody>
                  <a:tcPr/>
                </a:tc>
                <a:tc>
                  <a:txBody>
                    <a:bodyPr/>
                    <a:lstStyle/>
                    <a:p>
                      <a:r>
                        <a:rPr lang="en-US" sz="1700" b="1" dirty="0" smtClean="0">
                          <a:solidFill>
                            <a:srgbClr val="B050D7"/>
                          </a:solidFill>
                        </a:rPr>
                        <a:t>22.5</a:t>
                      </a:r>
                      <a:endParaRPr lang="en-US" sz="1700" b="1" dirty="0">
                        <a:solidFill>
                          <a:srgbClr val="B050D7"/>
                        </a:solidFill>
                      </a:endParaRPr>
                    </a:p>
                  </a:txBody>
                  <a:tcPr/>
                </a:tc>
                <a:tc>
                  <a:txBody>
                    <a:bodyPr/>
                    <a:lstStyle/>
                    <a:p>
                      <a:r>
                        <a:rPr lang="en-US" sz="1700" dirty="0" smtClean="0"/>
                        <a:t>39.9</a:t>
                      </a:r>
                      <a:endParaRPr lang="en-US" sz="1700" dirty="0"/>
                    </a:p>
                  </a:txBody>
                  <a:tcPr/>
                </a:tc>
                <a:tc>
                  <a:txBody>
                    <a:bodyPr/>
                    <a:lstStyle/>
                    <a:p>
                      <a:r>
                        <a:rPr lang="en-US" sz="1700" b="1" dirty="0" smtClean="0">
                          <a:solidFill>
                            <a:srgbClr val="B050D7"/>
                          </a:solidFill>
                        </a:rPr>
                        <a:t>58</a:t>
                      </a:r>
                      <a:endParaRPr lang="en-US" sz="1700" b="1" dirty="0">
                        <a:solidFill>
                          <a:srgbClr val="B050D7"/>
                        </a:solidFill>
                      </a:endParaRPr>
                    </a:p>
                  </a:txBody>
                  <a:tcPr>
                    <a:lnR w="12700" cap="flat" cmpd="sng" algn="ctr">
                      <a:solidFill>
                        <a:srgbClr val="FFFFFF"/>
                      </a:solidFill>
                      <a:prstDash val="solid"/>
                      <a:round/>
                      <a:headEnd type="none" w="med" len="med"/>
                      <a:tailEnd type="none" w="med" len="med"/>
                    </a:lnR>
                  </a:tcPr>
                </a:tc>
                <a:tc>
                  <a:txBody>
                    <a:bodyPr/>
                    <a:lstStyle/>
                    <a:p>
                      <a:r>
                        <a:rPr lang="en-US" sz="1700" b="1" dirty="0" smtClean="0">
                          <a:solidFill>
                            <a:srgbClr val="B050D7"/>
                          </a:solidFill>
                        </a:rPr>
                        <a:t>54.2</a:t>
                      </a:r>
                      <a:endParaRPr lang="en-US" sz="1700" b="1" dirty="0">
                        <a:solidFill>
                          <a:srgbClr val="B050D7"/>
                        </a:solidFill>
                      </a:endParaRPr>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HCO3</a:t>
                      </a:r>
                    </a:p>
                  </a:txBody>
                  <a:tcPr/>
                </a:tc>
                <a:tc>
                  <a:txBody>
                    <a:bodyPr/>
                    <a:lstStyle/>
                    <a:p>
                      <a:r>
                        <a:rPr lang="en-US" sz="1700" dirty="0" smtClean="0"/>
                        <a:t>18</a:t>
                      </a:r>
                      <a:endParaRPr lang="en-US" sz="1700" dirty="0"/>
                    </a:p>
                  </a:txBody>
                  <a:tcPr/>
                </a:tc>
                <a:tc>
                  <a:txBody>
                    <a:bodyPr/>
                    <a:lstStyle/>
                    <a:p>
                      <a:r>
                        <a:rPr lang="en-US" sz="1700" dirty="0" smtClean="0"/>
                        <a:t>19.8</a:t>
                      </a:r>
                      <a:endParaRPr lang="en-US" sz="1700" dirty="0"/>
                    </a:p>
                  </a:txBody>
                  <a:tcPr/>
                </a:tc>
                <a:tc>
                  <a:txBody>
                    <a:bodyPr/>
                    <a:lstStyle/>
                    <a:p>
                      <a:r>
                        <a:rPr lang="en-US" sz="1700" dirty="0" smtClean="0"/>
                        <a:t>15.5</a:t>
                      </a:r>
                      <a:endParaRPr lang="en-US" sz="1700" dirty="0"/>
                    </a:p>
                  </a:txBody>
                  <a:tcPr/>
                </a:tc>
                <a:tc>
                  <a:txBody>
                    <a:bodyPr/>
                    <a:lstStyle/>
                    <a:p>
                      <a:r>
                        <a:rPr lang="en-US" sz="1700" dirty="0" smtClean="0"/>
                        <a:t>12.3</a:t>
                      </a:r>
                      <a:endParaRPr lang="en-US" sz="1700" dirty="0"/>
                    </a:p>
                  </a:txBody>
                  <a:tcPr/>
                </a:tc>
                <a:tc>
                  <a:txBody>
                    <a:bodyPr/>
                    <a:lstStyle/>
                    <a:p>
                      <a:r>
                        <a:rPr lang="en-US" sz="1700" dirty="0" smtClean="0"/>
                        <a:t>16.5</a:t>
                      </a:r>
                      <a:endParaRPr lang="en-US" sz="1700" dirty="0"/>
                    </a:p>
                  </a:txBody>
                  <a:tcPr/>
                </a:tc>
                <a:tc>
                  <a:txBody>
                    <a:bodyPr/>
                    <a:lstStyle/>
                    <a:p>
                      <a:r>
                        <a:rPr lang="en-US" sz="1700" dirty="0" smtClean="0"/>
                        <a:t>9.4</a:t>
                      </a:r>
                      <a:endParaRPr lang="en-US" sz="1700" dirty="0"/>
                    </a:p>
                  </a:txBody>
                  <a:tcPr/>
                </a:tc>
                <a:tc>
                  <a:txBody>
                    <a:bodyPr/>
                    <a:lstStyle/>
                    <a:p>
                      <a:r>
                        <a:rPr lang="en-US" sz="1700" dirty="0" smtClean="0"/>
                        <a:t>10.3</a:t>
                      </a:r>
                      <a:endParaRPr lang="en-US" sz="1700" dirty="0"/>
                    </a:p>
                  </a:txBody>
                  <a:tcPr/>
                </a:tc>
                <a:tc>
                  <a:txBody>
                    <a:bodyPr/>
                    <a:lstStyle/>
                    <a:p>
                      <a:r>
                        <a:rPr lang="en-US" sz="1700" dirty="0" smtClean="0"/>
                        <a:t>13.5</a:t>
                      </a:r>
                      <a:endParaRPr lang="en-US" sz="1700" dirty="0"/>
                    </a:p>
                  </a:txBody>
                  <a:tcPr/>
                </a:tc>
                <a:tc>
                  <a:txBody>
                    <a:bodyPr/>
                    <a:lstStyle/>
                    <a:p>
                      <a:r>
                        <a:rPr lang="en-US" sz="1700" dirty="0" smtClean="0"/>
                        <a:t>12.6</a:t>
                      </a:r>
                      <a:endParaRPr lang="en-US" sz="1700" dirty="0"/>
                    </a:p>
                  </a:txBody>
                  <a:tcPr/>
                </a:tc>
                <a:tc>
                  <a:txBody>
                    <a:bodyPr/>
                    <a:lstStyle/>
                    <a:p>
                      <a:r>
                        <a:rPr lang="en-US" sz="1700" dirty="0" smtClean="0"/>
                        <a:t>14.6</a:t>
                      </a:r>
                      <a:endParaRPr lang="en-US" sz="1700" dirty="0"/>
                    </a:p>
                  </a:txBody>
                  <a:tcPr/>
                </a:tc>
                <a:tc>
                  <a:txBody>
                    <a:bodyPr/>
                    <a:lstStyle/>
                    <a:p>
                      <a:r>
                        <a:rPr lang="en-US" sz="1700" dirty="0" smtClean="0"/>
                        <a:t>17</a:t>
                      </a:r>
                      <a:endParaRPr lang="en-US" sz="1700" dirty="0"/>
                    </a:p>
                  </a:txBody>
                  <a:tcPr>
                    <a:lnR w="12700" cap="flat" cmpd="sng" algn="ctr">
                      <a:solidFill>
                        <a:srgbClr val="FFFFFF"/>
                      </a:solidFill>
                      <a:prstDash val="solid"/>
                      <a:round/>
                      <a:headEnd type="none" w="med" len="med"/>
                      <a:tailEnd type="none" w="med" len="med"/>
                    </a:lnR>
                  </a:tcPr>
                </a:tc>
                <a:tc>
                  <a:txBody>
                    <a:bodyPr/>
                    <a:lstStyle/>
                    <a:p>
                      <a:r>
                        <a:rPr lang="en-US" sz="1700" dirty="0" smtClean="0"/>
                        <a:t>15.5</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BE</a:t>
                      </a:r>
                      <a:endParaRPr lang="en-US" dirty="0"/>
                    </a:p>
                  </a:txBody>
                  <a:tcPr/>
                </a:tc>
                <a:tc>
                  <a:txBody>
                    <a:bodyPr/>
                    <a:lstStyle/>
                    <a:p>
                      <a:r>
                        <a:rPr lang="en-US" sz="1700" b="1" dirty="0" smtClean="0">
                          <a:solidFill>
                            <a:srgbClr val="B050D7"/>
                          </a:solidFill>
                        </a:rPr>
                        <a:t>-7.4</a:t>
                      </a:r>
                      <a:endParaRPr lang="en-US" sz="1700" b="1" dirty="0">
                        <a:solidFill>
                          <a:srgbClr val="B050D7"/>
                        </a:solidFill>
                      </a:endParaRPr>
                    </a:p>
                  </a:txBody>
                  <a:tcPr/>
                </a:tc>
                <a:tc>
                  <a:txBody>
                    <a:bodyPr/>
                    <a:lstStyle/>
                    <a:p>
                      <a:r>
                        <a:rPr lang="en-US" sz="1700" b="1" dirty="0" smtClean="0">
                          <a:solidFill>
                            <a:srgbClr val="B050D7"/>
                          </a:solidFill>
                        </a:rPr>
                        <a:t>-5.7</a:t>
                      </a:r>
                      <a:endParaRPr lang="en-US" sz="1700" b="1" dirty="0">
                        <a:solidFill>
                          <a:srgbClr val="B050D7"/>
                        </a:solidFill>
                      </a:endParaRPr>
                    </a:p>
                  </a:txBody>
                  <a:tcPr/>
                </a:tc>
                <a:tc>
                  <a:txBody>
                    <a:bodyPr/>
                    <a:lstStyle/>
                    <a:p>
                      <a:r>
                        <a:rPr lang="en-US" sz="1700" b="1" dirty="0" smtClean="0">
                          <a:solidFill>
                            <a:srgbClr val="B050D7"/>
                          </a:solidFill>
                        </a:rPr>
                        <a:t>-9.3</a:t>
                      </a:r>
                      <a:endParaRPr lang="en-US" sz="1700" b="1" dirty="0">
                        <a:solidFill>
                          <a:srgbClr val="B050D7"/>
                        </a:solidFill>
                      </a:endParaRPr>
                    </a:p>
                  </a:txBody>
                  <a:tcPr/>
                </a:tc>
                <a:tc>
                  <a:txBody>
                    <a:bodyPr/>
                    <a:lstStyle/>
                    <a:p>
                      <a:r>
                        <a:rPr lang="en-US" sz="1700" b="1" dirty="0" smtClean="0">
                          <a:solidFill>
                            <a:srgbClr val="B050D7"/>
                          </a:solidFill>
                        </a:rPr>
                        <a:t>-11.9</a:t>
                      </a:r>
                      <a:endParaRPr lang="en-US" sz="1700" b="1" dirty="0">
                        <a:solidFill>
                          <a:srgbClr val="B050D7"/>
                        </a:solidFill>
                      </a:endParaRPr>
                    </a:p>
                  </a:txBody>
                  <a:tcPr/>
                </a:tc>
                <a:tc>
                  <a:txBody>
                    <a:bodyPr/>
                    <a:lstStyle/>
                    <a:p>
                      <a:r>
                        <a:rPr lang="en-US" sz="1700" b="1" dirty="0" smtClean="0">
                          <a:solidFill>
                            <a:srgbClr val="B050D7"/>
                          </a:solidFill>
                        </a:rPr>
                        <a:t>-9.2</a:t>
                      </a:r>
                      <a:endParaRPr lang="en-US" sz="1700" b="1" dirty="0">
                        <a:solidFill>
                          <a:srgbClr val="B050D7"/>
                        </a:solidFill>
                      </a:endParaRPr>
                    </a:p>
                  </a:txBody>
                  <a:tcPr/>
                </a:tc>
                <a:tc>
                  <a:txBody>
                    <a:bodyPr/>
                    <a:lstStyle/>
                    <a:p>
                      <a:r>
                        <a:rPr lang="en-US" sz="1700" b="1" dirty="0" smtClean="0">
                          <a:solidFill>
                            <a:srgbClr val="B050D7"/>
                          </a:solidFill>
                        </a:rPr>
                        <a:t>-16.1</a:t>
                      </a:r>
                      <a:endParaRPr lang="en-US" sz="1700" b="1" dirty="0">
                        <a:solidFill>
                          <a:srgbClr val="B050D7"/>
                        </a:solidFill>
                      </a:endParaRPr>
                    </a:p>
                  </a:txBody>
                  <a:tcPr/>
                </a:tc>
                <a:tc>
                  <a:txBody>
                    <a:bodyPr/>
                    <a:lstStyle/>
                    <a:p>
                      <a:r>
                        <a:rPr lang="en-US" sz="1700" b="1" dirty="0" smtClean="0">
                          <a:solidFill>
                            <a:srgbClr val="B050D7"/>
                          </a:solidFill>
                        </a:rPr>
                        <a:t>-15</a:t>
                      </a:r>
                      <a:endParaRPr lang="en-US" sz="1700" b="1" dirty="0">
                        <a:solidFill>
                          <a:srgbClr val="B050D7"/>
                        </a:solidFill>
                      </a:endParaRPr>
                    </a:p>
                  </a:txBody>
                  <a:tcPr/>
                </a:tc>
                <a:tc>
                  <a:txBody>
                    <a:bodyPr/>
                    <a:lstStyle/>
                    <a:p>
                      <a:r>
                        <a:rPr lang="en-US" sz="1700" b="1" dirty="0" smtClean="0">
                          <a:solidFill>
                            <a:srgbClr val="B050D7"/>
                          </a:solidFill>
                        </a:rPr>
                        <a:t>-12.3</a:t>
                      </a:r>
                      <a:endParaRPr lang="en-US" sz="1700" b="1" dirty="0">
                        <a:solidFill>
                          <a:srgbClr val="B050D7"/>
                        </a:solidFill>
                      </a:endParaRPr>
                    </a:p>
                  </a:txBody>
                  <a:tcPr/>
                </a:tc>
                <a:tc>
                  <a:txBody>
                    <a:bodyPr/>
                    <a:lstStyle/>
                    <a:p>
                      <a:r>
                        <a:rPr lang="en-US" sz="1700" b="1" dirty="0" smtClean="0">
                          <a:solidFill>
                            <a:srgbClr val="B050D7"/>
                          </a:solidFill>
                        </a:rPr>
                        <a:t>-12.8</a:t>
                      </a:r>
                      <a:endParaRPr lang="en-US" sz="1700" b="1" dirty="0">
                        <a:solidFill>
                          <a:srgbClr val="B050D7"/>
                        </a:solidFill>
                      </a:endParaRPr>
                    </a:p>
                  </a:txBody>
                  <a:tcPr/>
                </a:tc>
                <a:tc>
                  <a:txBody>
                    <a:bodyPr/>
                    <a:lstStyle/>
                    <a:p>
                      <a:r>
                        <a:rPr lang="en-US" sz="1700" b="1" dirty="0" smtClean="0">
                          <a:solidFill>
                            <a:srgbClr val="B050D7"/>
                          </a:solidFill>
                        </a:rPr>
                        <a:t>-13.8</a:t>
                      </a:r>
                      <a:endParaRPr lang="en-US" sz="1700" b="1" dirty="0">
                        <a:solidFill>
                          <a:srgbClr val="B050D7"/>
                        </a:solidFill>
                      </a:endParaRPr>
                    </a:p>
                  </a:txBody>
                  <a:tcPr/>
                </a:tc>
                <a:tc>
                  <a:txBody>
                    <a:bodyPr/>
                    <a:lstStyle/>
                    <a:p>
                      <a:r>
                        <a:rPr lang="en-US" sz="1700" b="1" dirty="0" smtClean="0">
                          <a:solidFill>
                            <a:srgbClr val="B050D7"/>
                          </a:solidFill>
                        </a:rPr>
                        <a:t>-13</a:t>
                      </a:r>
                      <a:endParaRPr lang="en-US" sz="1700" b="1" dirty="0">
                        <a:solidFill>
                          <a:srgbClr val="B050D7"/>
                        </a:solidFill>
                      </a:endParaRPr>
                    </a:p>
                  </a:txBody>
                  <a:tcPr>
                    <a:lnR w="12700" cap="flat" cmpd="sng" algn="ctr">
                      <a:solidFill>
                        <a:srgbClr val="FFFFFF"/>
                      </a:solidFill>
                      <a:prstDash val="solid"/>
                      <a:round/>
                      <a:headEnd type="none" w="med" len="med"/>
                      <a:tailEnd type="none" w="med" len="med"/>
                    </a:lnR>
                  </a:tcPr>
                </a:tc>
                <a:tc>
                  <a:txBody>
                    <a:bodyPr/>
                    <a:lstStyle/>
                    <a:p>
                      <a:r>
                        <a:rPr lang="en-US" sz="1700" b="1" dirty="0" smtClean="0">
                          <a:solidFill>
                            <a:srgbClr val="B050D7"/>
                          </a:solidFill>
                        </a:rPr>
                        <a:t>-14.6</a:t>
                      </a:r>
                      <a:endParaRPr lang="en-US" sz="1700" b="1" dirty="0">
                        <a:solidFill>
                          <a:srgbClr val="B050D7"/>
                        </a:solidFill>
                      </a:endParaRPr>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AG</a:t>
                      </a:r>
                      <a:endParaRPr lang="en-US" dirty="0"/>
                    </a:p>
                  </a:txBody>
                  <a:tcPr/>
                </a:tc>
                <a:tc>
                  <a:txBody>
                    <a:bodyPr/>
                    <a:lstStyle/>
                    <a:p>
                      <a:r>
                        <a:rPr lang="en-US" sz="1700" dirty="0" smtClean="0"/>
                        <a:t>23.8</a:t>
                      </a:r>
                      <a:endParaRPr lang="en-US" sz="1700" dirty="0"/>
                    </a:p>
                  </a:txBody>
                  <a:tcPr/>
                </a:tc>
                <a:tc>
                  <a:txBody>
                    <a:bodyPr/>
                    <a:lstStyle/>
                    <a:p>
                      <a:r>
                        <a:rPr lang="en-US" sz="1700" dirty="0" smtClean="0"/>
                        <a:t>17.1</a:t>
                      </a:r>
                      <a:endParaRPr lang="en-US" sz="1700" dirty="0"/>
                    </a:p>
                  </a:txBody>
                  <a:tcPr/>
                </a:tc>
                <a:tc>
                  <a:txBody>
                    <a:bodyPr/>
                    <a:lstStyle/>
                    <a:p>
                      <a:r>
                        <a:rPr lang="en-US" sz="1700" dirty="0" smtClean="0"/>
                        <a:t>21.2</a:t>
                      </a:r>
                      <a:endParaRPr lang="en-US" sz="1700" dirty="0"/>
                    </a:p>
                  </a:txBody>
                  <a:tcPr/>
                </a:tc>
                <a:tc>
                  <a:txBody>
                    <a:bodyPr/>
                    <a:lstStyle/>
                    <a:p>
                      <a:r>
                        <a:rPr lang="en-US" sz="1700" dirty="0" smtClean="0"/>
                        <a:t>23.4</a:t>
                      </a:r>
                      <a:endParaRPr lang="en-US" sz="1700" dirty="0"/>
                    </a:p>
                  </a:txBody>
                  <a:tcPr/>
                </a:tc>
                <a:tc>
                  <a:txBody>
                    <a:bodyPr/>
                    <a:lstStyle/>
                    <a:p>
                      <a:r>
                        <a:rPr lang="en-US" sz="1700" dirty="0" smtClean="0"/>
                        <a:t>17.8</a:t>
                      </a:r>
                      <a:endParaRPr lang="en-US" sz="1700" dirty="0"/>
                    </a:p>
                  </a:txBody>
                  <a:tcPr/>
                </a:tc>
                <a:tc>
                  <a:txBody>
                    <a:bodyPr/>
                    <a:lstStyle/>
                    <a:p>
                      <a:r>
                        <a:rPr lang="en-US" sz="1700" dirty="0" smtClean="0"/>
                        <a:t>23.4</a:t>
                      </a:r>
                      <a:endParaRPr lang="en-US" sz="1700" dirty="0"/>
                    </a:p>
                  </a:txBody>
                  <a:tcPr/>
                </a:tc>
                <a:tc>
                  <a:txBody>
                    <a:bodyPr/>
                    <a:lstStyle/>
                    <a:p>
                      <a:r>
                        <a:rPr lang="en-US" sz="1700" dirty="0" smtClean="0"/>
                        <a:t>21.6</a:t>
                      </a:r>
                      <a:endParaRPr lang="en-US" sz="1700" dirty="0"/>
                    </a:p>
                  </a:txBody>
                  <a:tcPr/>
                </a:tc>
                <a:tc>
                  <a:txBody>
                    <a:bodyPr/>
                    <a:lstStyle/>
                    <a:p>
                      <a:r>
                        <a:rPr lang="en-US" sz="1700" dirty="0" smtClean="0"/>
                        <a:t>18</a:t>
                      </a:r>
                      <a:endParaRPr lang="en-US" sz="1700" dirty="0"/>
                    </a:p>
                  </a:txBody>
                  <a:tcPr/>
                </a:tc>
                <a:tc>
                  <a:txBody>
                    <a:bodyPr/>
                    <a:lstStyle/>
                    <a:p>
                      <a:r>
                        <a:rPr lang="en-US" sz="1700" dirty="0" smtClean="0"/>
                        <a:t>16.3</a:t>
                      </a:r>
                      <a:endParaRPr lang="en-US" sz="1700" dirty="0"/>
                    </a:p>
                  </a:txBody>
                  <a:tcPr/>
                </a:tc>
                <a:tc>
                  <a:txBody>
                    <a:bodyPr/>
                    <a:lstStyle/>
                    <a:p>
                      <a:r>
                        <a:rPr lang="en-US" sz="1700" dirty="0" smtClean="0"/>
                        <a:t>18</a:t>
                      </a:r>
                      <a:endParaRPr lang="en-US" sz="1700" dirty="0"/>
                    </a:p>
                  </a:txBody>
                  <a:tcPr/>
                </a:tc>
                <a:tc>
                  <a:txBody>
                    <a:bodyPr/>
                    <a:lstStyle/>
                    <a:p>
                      <a:r>
                        <a:rPr lang="en-US" sz="1700" dirty="0" smtClean="0"/>
                        <a:t>14.2</a:t>
                      </a:r>
                      <a:endParaRPr lang="en-US" sz="1700" dirty="0"/>
                    </a:p>
                  </a:txBody>
                  <a:tcPr>
                    <a:lnR w="12700" cap="flat" cmpd="sng" algn="ctr">
                      <a:solidFill>
                        <a:srgbClr val="FFFFFF"/>
                      </a:solidFill>
                      <a:prstDash val="solid"/>
                      <a:round/>
                      <a:headEnd type="none" w="med" len="med"/>
                      <a:tailEnd type="none" w="med" len="med"/>
                    </a:lnR>
                  </a:tcPr>
                </a:tc>
                <a:tc>
                  <a:txBody>
                    <a:bodyPr/>
                    <a:lstStyle/>
                    <a:p>
                      <a:r>
                        <a:rPr lang="en-US" sz="1700" dirty="0" smtClean="0"/>
                        <a:t>16</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Na</a:t>
                      </a:r>
                      <a:endParaRPr lang="en-US" dirty="0"/>
                    </a:p>
                  </a:txBody>
                  <a:tcPr/>
                </a:tc>
                <a:tc>
                  <a:txBody>
                    <a:bodyPr/>
                    <a:lstStyle/>
                    <a:p>
                      <a:r>
                        <a:rPr lang="en-US" sz="1700" b="1" dirty="0" smtClean="0">
                          <a:solidFill>
                            <a:srgbClr val="B050D7"/>
                          </a:solidFill>
                        </a:rPr>
                        <a:t>152.6</a:t>
                      </a:r>
                      <a:endParaRPr lang="en-US" sz="1700" b="1" dirty="0">
                        <a:solidFill>
                          <a:srgbClr val="B050D7"/>
                        </a:solidFill>
                      </a:endParaRPr>
                    </a:p>
                  </a:txBody>
                  <a:tcPr/>
                </a:tc>
                <a:tc>
                  <a:txBody>
                    <a:bodyPr/>
                    <a:lstStyle/>
                    <a:p>
                      <a:r>
                        <a:rPr lang="en-US" sz="1700" b="1" dirty="0" smtClean="0">
                          <a:solidFill>
                            <a:srgbClr val="B050D7"/>
                          </a:solidFill>
                        </a:rPr>
                        <a:t>152.2</a:t>
                      </a:r>
                      <a:endParaRPr lang="en-US" sz="1700" b="1" dirty="0">
                        <a:solidFill>
                          <a:srgbClr val="B050D7"/>
                        </a:solidFill>
                      </a:endParaRPr>
                    </a:p>
                  </a:txBody>
                  <a:tcPr/>
                </a:tc>
                <a:tc>
                  <a:txBody>
                    <a:bodyPr/>
                    <a:lstStyle/>
                    <a:p>
                      <a:r>
                        <a:rPr lang="en-US" sz="1700" b="1" dirty="0" smtClean="0">
                          <a:solidFill>
                            <a:srgbClr val="B050D7"/>
                          </a:solidFill>
                        </a:rPr>
                        <a:t>154.5</a:t>
                      </a:r>
                      <a:endParaRPr lang="en-US" sz="1700" b="1" dirty="0">
                        <a:solidFill>
                          <a:srgbClr val="B050D7"/>
                        </a:solidFill>
                      </a:endParaRPr>
                    </a:p>
                  </a:txBody>
                  <a:tcPr/>
                </a:tc>
                <a:tc>
                  <a:txBody>
                    <a:bodyPr/>
                    <a:lstStyle/>
                    <a:p>
                      <a:r>
                        <a:rPr lang="en-US" sz="1700" b="1" dirty="0" smtClean="0">
                          <a:solidFill>
                            <a:srgbClr val="B050D7"/>
                          </a:solidFill>
                        </a:rPr>
                        <a:t>156</a:t>
                      </a:r>
                      <a:endParaRPr lang="en-US" sz="1700" b="1" dirty="0">
                        <a:solidFill>
                          <a:srgbClr val="B050D7"/>
                        </a:solidFill>
                      </a:endParaRPr>
                    </a:p>
                  </a:txBody>
                  <a:tcPr/>
                </a:tc>
                <a:tc>
                  <a:txBody>
                    <a:bodyPr/>
                    <a:lstStyle/>
                    <a:p>
                      <a:r>
                        <a:rPr lang="en-US" sz="1700" b="1" dirty="0" smtClean="0">
                          <a:solidFill>
                            <a:srgbClr val="B050D7"/>
                          </a:solidFill>
                        </a:rPr>
                        <a:t>153.1</a:t>
                      </a:r>
                      <a:endParaRPr lang="en-US" sz="1700" b="1" dirty="0">
                        <a:solidFill>
                          <a:srgbClr val="B050D7"/>
                        </a:solidFill>
                      </a:endParaRPr>
                    </a:p>
                  </a:txBody>
                  <a:tcPr/>
                </a:tc>
                <a:tc>
                  <a:txBody>
                    <a:bodyPr/>
                    <a:lstStyle/>
                    <a:p>
                      <a:r>
                        <a:rPr lang="en-US" sz="1700" b="1" dirty="0" smtClean="0">
                          <a:solidFill>
                            <a:srgbClr val="B050D7"/>
                          </a:solidFill>
                        </a:rPr>
                        <a:t>153.1</a:t>
                      </a:r>
                      <a:endParaRPr lang="en-US" sz="1700" b="1" dirty="0">
                        <a:solidFill>
                          <a:srgbClr val="B050D7"/>
                        </a:solidFill>
                      </a:endParaRPr>
                    </a:p>
                  </a:txBody>
                  <a:tcPr/>
                </a:tc>
                <a:tc>
                  <a:txBody>
                    <a:bodyPr/>
                    <a:lstStyle/>
                    <a:p>
                      <a:r>
                        <a:rPr lang="en-US" sz="1700" b="1" dirty="0" smtClean="0">
                          <a:solidFill>
                            <a:srgbClr val="B050D7"/>
                          </a:solidFill>
                        </a:rPr>
                        <a:t>153.2</a:t>
                      </a:r>
                      <a:endParaRPr lang="en-US" sz="1700" b="1" dirty="0">
                        <a:solidFill>
                          <a:srgbClr val="B050D7"/>
                        </a:solidFill>
                      </a:endParaRPr>
                    </a:p>
                  </a:txBody>
                  <a:tcPr/>
                </a:tc>
                <a:tc>
                  <a:txBody>
                    <a:bodyPr/>
                    <a:lstStyle/>
                    <a:p>
                      <a:r>
                        <a:rPr lang="en-US" sz="1700" b="1" dirty="0" smtClean="0">
                          <a:solidFill>
                            <a:srgbClr val="B050D7"/>
                          </a:solidFill>
                        </a:rPr>
                        <a:t>151.9</a:t>
                      </a:r>
                      <a:endParaRPr lang="en-US" sz="1700" b="1" dirty="0">
                        <a:solidFill>
                          <a:srgbClr val="B050D7"/>
                        </a:solidFill>
                      </a:endParaRPr>
                    </a:p>
                  </a:txBody>
                  <a:tcPr/>
                </a:tc>
                <a:tc>
                  <a:txBody>
                    <a:bodyPr/>
                    <a:lstStyle/>
                    <a:p>
                      <a:r>
                        <a:rPr lang="en-US" sz="1700" dirty="0" smtClean="0"/>
                        <a:t>150.9</a:t>
                      </a:r>
                      <a:endParaRPr lang="en-US" sz="1700" dirty="0"/>
                    </a:p>
                  </a:txBody>
                  <a:tcPr/>
                </a:tc>
                <a:tc>
                  <a:txBody>
                    <a:bodyPr/>
                    <a:lstStyle/>
                    <a:p>
                      <a:r>
                        <a:rPr lang="en-US" sz="1700" b="1" dirty="0" smtClean="0">
                          <a:solidFill>
                            <a:srgbClr val="B050D7"/>
                          </a:solidFill>
                        </a:rPr>
                        <a:t>153.5</a:t>
                      </a:r>
                      <a:endParaRPr lang="en-US" sz="1700" b="1" dirty="0">
                        <a:solidFill>
                          <a:srgbClr val="B050D7"/>
                        </a:solidFill>
                      </a:endParaRPr>
                    </a:p>
                  </a:txBody>
                  <a:tcPr/>
                </a:tc>
                <a:tc>
                  <a:txBody>
                    <a:bodyPr/>
                    <a:lstStyle/>
                    <a:p>
                      <a:r>
                        <a:rPr lang="en-US" sz="1700" b="1" dirty="0" smtClean="0">
                          <a:solidFill>
                            <a:srgbClr val="B050D7"/>
                          </a:solidFill>
                        </a:rPr>
                        <a:t>151.5</a:t>
                      </a:r>
                      <a:endParaRPr lang="en-US" sz="1700" b="1" dirty="0">
                        <a:solidFill>
                          <a:srgbClr val="B050D7"/>
                        </a:solidFill>
                      </a:endParaRPr>
                    </a:p>
                  </a:txBody>
                  <a:tcPr>
                    <a:lnR w="12700" cap="flat" cmpd="sng" algn="ctr">
                      <a:solidFill>
                        <a:srgbClr val="FFFFFF"/>
                      </a:solidFill>
                      <a:prstDash val="solid"/>
                      <a:round/>
                      <a:headEnd type="none" w="med" len="med"/>
                      <a:tailEnd type="none" w="med" len="med"/>
                    </a:lnR>
                  </a:tcPr>
                </a:tc>
                <a:tc>
                  <a:txBody>
                    <a:bodyPr/>
                    <a:lstStyle/>
                    <a:p>
                      <a:r>
                        <a:rPr lang="en-US" sz="1700" dirty="0" smtClean="0"/>
                        <a:t>150</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K</a:t>
                      </a:r>
                      <a:endParaRPr lang="en-US" dirty="0"/>
                    </a:p>
                  </a:txBody>
                  <a:tcPr/>
                </a:tc>
                <a:tc>
                  <a:txBody>
                    <a:bodyPr/>
                    <a:lstStyle/>
                    <a:p>
                      <a:r>
                        <a:rPr lang="en-US" sz="1700" dirty="0" smtClean="0"/>
                        <a:t>4.2</a:t>
                      </a:r>
                      <a:endParaRPr lang="en-US" sz="1700" dirty="0"/>
                    </a:p>
                  </a:txBody>
                  <a:tcPr/>
                </a:tc>
                <a:tc>
                  <a:txBody>
                    <a:bodyPr/>
                    <a:lstStyle/>
                    <a:p>
                      <a:r>
                        <a:rPr lang="en-US" sz="1700" b="1" dirty="0" smtClean="0">
                          <a:solidFill>
                            <a:srgbClr val="B050D7"/>
                          </a:solidFill>
                        </a:rPr>
                        <a:t>3.76</a:t>
                      </a:r>
                      <a:endParaRPr lang="en-US" sz="1700" b="1" dirty="0">
                        <a:solidFill>
                          <a:srgbClr val="B050D7"/>
                        </a:solidFill>
                      </a:endParaRPr>
                    </a:p>
                  </a:txBody>
                  <a:tcPr/>
                </a:tc>
                <a:tc>
                  <a:txBody>
                    <a:bodyPr/>
                    <a:lstStyle/>
                    <a:p>
                      <a:r>
                        <a:rPr lang="en-US" sz="1700" dirty="0" smtClean="0"/>
                        <a:t>4.15</a:t>
                      </a:r>
                      <a:endParaRPr lang="en-US" sz="1700" dirty="0"/>
                    </a:p>
                  </a:txBody>
                  <a:tcPr/>
                </a:tc>
                <a:tc>
                  <a:txBody>
                    <a:bodyPr/>
                    <a:lstStyle/>
                    <a:p>
                      <a:r>
                        <a:rPr lang="en-US" sz="1700" b="1" dirty="0" smtClean="0">
                          <a:solidFill>
                            <a:srgbClr val="B050D7"/>
                          </a:solidFill>
                        </a:rPr>
                        <a:t>3.7</a:t>
                      </a:r>
                      <a:endParaRPr lang="en-US" sz="1700" b="1" dirty="0">
                        <a:solidFill>
                          <a:srgbClr val="B050D7"/>
                        </a:solidFill>
                      </a:endParaRPr>
                    </a:p>
                  </a:txBody>
                  <a:tcPr/>
                </a:tc>
                <a:tc>
                  <a:txBody>
                    <a:bodyPr/>
                    <a:lstStyle/>
                    <a:p>
                      <a:r>
                        <a:rPr lang="en-US" sz="1700" dirty="0" smtClean="0"/>
                        <a:t>4.19</a:t>
                      </a:r>
                      <a:endParaRPr lang="en-US" sz="1700" dirty="0"/>
                    </a:p>
                  </a:txBody>
                  <a:tcPr/>
                </a:tc>
                <a:tc>
                  <a:txBody>
                    <a:bodyPr/>
                    <a:lstStyle/>
                    <a:p>
                      <a:r>
                        <a:rPr lang="en-US" sz="1700" b="1" dirty="0" smtClean="0">
                          <a:solidFill>
                            <a:srgbClr val="B050D7"/>
                          </a:solidFill>
                        </a:rPr>
                        <a:t>3.65</a:t>
                      </a:r>
                      <a:endParaRPr lang="en-US" sz="1700" b="1" dirty="0">
                        <a:solidFill>
                          <a:srgbClr val="B050D7"/>
                        </a:solidFill>
                      </a:endParaRPr>
                    </a:p>
                  </a:txBody>
                  <a:tcPr/>
                </a:tc>
                <a:tc>
                  <a:txBody>
                    <a:bodyPr/>
                    <a:lstStyle/>
                    <a:p>
                      <a:r>
                        <a:rPr lang="en-US" sz="1700" b="1" dirty="0" smtClean="0">
                          <a:solidFill>
                            <a:srgbClr val="B050D7"/>
                          </a:solidFill>
                        </a:rPr>
                        <a:t>3.69</a:t>
                      </a:r>
                      <a:endParaRPr lang="en-US" sz="1700" b="1" dirty="0">
                        <a:solidFill>
                          <a:srgbClr val="B050D7"/>
                        </a:solidFill>
                      </a:endParaRPr>
                    </a:p>
                  </a:txBody>
                  <a:tcPr/>
                </a:tc>
                <a:tc>
                  <a:txBody>
                    <a:bodyPr/>
                    <a:lstStyle/>
                    <a:p>
                      <a:r>
                        <a:rPr lang="en-US" sz="1700" b="1" dirty="0" smtClean="0">
                          <a:solidFill>
                            <a:srgbClr val="B050D7"/>
                          </a:solidFill>
                        </a:rPr>
                        <a:t>3.67</a:t>
                      </a:r>
                      <a:endParaRPr lang="en-US" sz="1700" b="1" dirty="0">
                        <a:solidFill>
                          <a:srgbClr val="B050D7"/>
                        </a:solidFill>
                      </a:endParaRPr>
                    </a:p>
                  </a:txBody>
                  <a:tcPr/>
                </a:tc>
                <a:tc>
                  <a:txBody>
                    <a:bodyPr/>
                    <a:lstStyle/>
                    <a:p>
                      <a:r>
                        <a:rPr lang="en-US" sz="1700" dirty="0" smtClean="0"/>
                        <a:t>4.01</a:t>
                      </a:r>
                      <a:endParaRPr lang="en-US" sz="1700" dirty="0"/>
                    </a:p>
                  </a:txBody>
                  <a:tcPr/>
                </a:tc>
                <a:tc>
                  <a:txBody>
                    <a:bodyPr/>
                    <a:lstStyle/>
                    <a:p>
                      <a:r>
                        <a:rPr lang="en-US" sz="1700" dirty="0" smtClean="0"/>
                        <a:t>4.11</a:t>
                      </a:r>
                      <a:endParaRPr lang="en-US" sz="1700" dirty="0"/>
                    </a:p>
                  </a:txBody>
                  <a:tcPr/>
                </a:tc>
                <a:tc>
                  <a:txBody>
                    <a:bodyPr/>
                    <a:lstStyle/>
                    <a:p>
                      <a:r>
                        <a:rPr lang="en-US" dirty="0" smtClean="0"/>
                        <a:t>4.69</a:t>
                      </a:r>
                      <a:endParaRPr lang="en-US" dirty="0"/>
                    </a:p>
                  </a:txBody>
                  <a:tcPr>
                    <a:lnR w="12700" cap="flat" cmpd="sng" algn="ctr">
                      <a:solidFill>
                        <a:srgbClr val="FFFFFF"/>
                      </a:solidFill>
                      <a:prstDash val="solid"/>
                      <a:round/>
                      <a:headEnd type="none" w="med" len="med"/>
                      <a:tailEnd type="none" w="med" len="med"/>
                    </a:lnR>
                  </a:tcPr>
                </a:tc>
                <a:tc>
                  <a:txBody>
                    <a:bodyPr/>
                    <a:lstStyle/>
                    <a:p>
                      <a:r>
                        <a:rPr lang="en-US" b="1" dirty="0" smtClean="0">
                          <a:solidFill>
                            <a:srgbClr val="B050D7"/>
                          </a:solidFill>
                        </a:rPr>
                        <a:t>5.43</a:t>
                      </a:r>
                      <a:endParaRPr lang="en-US" b="1" dirty="0">
                        <a:solidFill>
                          <a:srgbClr val="B050D7"/>
                        </a:solidFill>
                      </a:endParaRPr>
                    </a:p>
                  </a:txBody>
                  <a:tcPr>
                    <a:lnL w="12700" cap="flat" cmpd="sng" algn="ctr">
                      <a:solidFill>
                        <a:srgbClr val="FFFFFF"/>
                      </a:solidFill>
                      <a:prstDash val="solid"/>
                      <a:round/>
                      <a:headEnd type="none" w="med" len="med"/>
                      <a:tailEnd type="none" w="med" len="med"/>
                    </a:lnL>
                  </a:tcPr>
                </a:tc>
              </a:tr>
              <a:tr h="381000">
                <a:tc>
                  <a:txBody>
                    <a:bodyPr/>
                    <a:lstStyle/>
                    <a:p>
                      <a:r>
                        <a:rPr lang="en-US" dirty="0" err="1" smtClean="0"/>
                        <a:t>Ca</a:t>
                      </a:r>
                      <a:endParaRPr lang="en-US" dirty="0"/>
                    </a:p>
                  </a:txBody>
                  <a:tcPr/>
                </a:tc>
                <a:tc>
                  <a:txBody>
                    <a:bodyPr/>
                    <a:lstStyle/>
                    <a:p>
                      <a:r>
                        <a:rPr lang="en-US" sz="1700" dirty="0" smtClean="0"/>
                        <a:t>1.27</a:t>
                      </a:r>
                      <a:endParaRPr lang="en-US" sz="1700" dirty="0"/>
                    </a:p>
                  </a:txBody>
                  <a:tcPr/>
                </a:tc>
                <a:tc>
                  <a:txBody>
                    <a:bodyPr/>
                    <a:lstStyle/>
                    <a:p>
                      <a:r>
                        <a:rPr lang="en-US" sz="1700" dirty="0" smtClean="0"/>
                        <a:t>1.26</a:t>
                      </a:r>
                      <a:endParaRPr lang="en-US" sz="1700" dirty="0"/>
                    </a:p>
                  </a:txBody>
                  <a:tcPr/>
                </a:tc>
                <a:tc>
                  <a:txBody>
                    <a:bodyPr/>
                    <a:lstStyle/>
                    <a:p>
                      <a:r>
                        <a:rPr lang="en-US" sz="1700" dirty="0" smtClean="0"/>
                        <a:t>1.28</a:t>
                      </a:r>
                      <a:endParaRPr lang="en-US" sz="1700" dirty="0"/>
                    </a:p>
                  </a:txBody>
                  <a:tcPr/>
                </a:tc>
                <a:tc>
                  <a:txBody>
                    <a:bodyPr/>
                    <a:lstStyle/>
                    <a:p>
                      <a:r>
                        <a:rPr lang="en-US" sz="1700" dirty="0" smtClean="0"/>
                        <a:t>1.33</a:t>
                      </a:r>
                      <a:endParaRPr lang="en-US" sz="1700" dirty="0"/>
                    </a:p>
                  </a:txBody>
                  <a:tcPr/>
                </a:tc>
                <a:tc>
                  <a:txBody>
                    <a:bodyPr/>
                    <a:lstStyle/>
                    <a:p>
                      <a:r>
                        <a:rPr lang="en-US" sz="1700" dirty="0" smtClean="0"/>
                        <a:t>1.21</a:t>
                      </a:r>
                      <a:endParaRPr lang="en-US" sz="1700" dirty="0"/>
                    </a:p>
                  </a:txBody>
                  <a:tcPr/>
                </a:tc>
                <a:tc>
                  <a:txBody>
                    <a:bodyPr/>
                    <a:lstStyle/>
                    <a:p>
                      <a:r>
                        <a:rPr lang="en-US" sz="1700" dirty="0" smtClean="0"/>
                        <a:t>1.23</a:t>
                      </a:r>
                      <a:endParaRPr lang="en-US" sz="1700" dirty="0"/>
                    </a:p>
                  </a:txBody>
                  <a:tcPr/>
                </a:tc>
                <a:tc>
                  <a:txBody>
                    <a:bodyPr/>
                    <a:lstStyle/>
                    <a:p>
                      <a:r>
                        <a:rPr lang="en-US" sz="1700" dirty="0" smtClean="0"/>
                        <a:t>1.28</a:t>
                      </a:r>
                      <a:endParaRPr lang="en-US" sz="1700" dirty="0"/>
                    </a:p>
                  </a:txBody>
                  <a:tcPr/>
                </a:tc>
                <a:tc>
                  <a:txBody>
                    <a:bodyPr/>
                    <a:lstStyle/>
                    <a:p>
                      <a:r>
                        <a:rPr lang="en-US" sz="1700" dirty="0" smtClean="0"/>
                        <a:t>1.1</a:t>
                      </a:r>
                      <a:endParaRPr lang="en-US" sz="1700" dirty="0"/>
                    </a:p>
                  </a:txBody>
                  <a:tcPr/>
                </a:tc>
                <a:tc>
                  <a:txBody>
                    <a:bodyPr/>
                    <a:lstStyle/>
                    <a:p>
                      <a:r>
                        <a:rPr lang="en-US" sz="1700" dirty="0" smtClean="0"/>
                        <a:t>1.3</a:t>
                      </a:r>
                      <a:endParaRPr lang="en-US" sz="1700" dirty="0"/>
                    </a:p>
                  </a:txBody>
                  <a:tcPr/>
                </a:tc>
                <a:tc>
                  <a:txBody>
                    <a:bodyPr/>
                    <a:lstStyle/>
                    <a:p>
                      <a:r>
                        <a:rPr lang="en-US" sz="1700" dirty="0" smtClean="0"/>
                        <a:t>1.32</a:t>
                      </a:r>
                      <a:endParaRPr lang="en-US" sz="1700" dirty="0"/>
                    </a:p>
                  </a:txBody>
                  <a:tcPr/>
                </a:tc>
                <a:tc>
                  <a:txBody>
                    <a:bodyPr/>
                    <a:lstStyle/>
                    <a:p>
                      <a:r>
                        <a:rPr lang="en-US" sz="1700" dirty="0" smtClean="0"/>
                        <a:t>1.32</a:t>
                      </a:r>
                      <a:endParaRPr lang="en-US" sz="1700" dirty="0"/>
                    </a:p>
                  </a:txBody>
                  <a:tcPr>
                    <a:lnR w="12700" cap="flat" cmpd="sng" algn="ctr">
                      <a:solidFill>
                        <a:srgbClr val="FFFFFF"/>
                      </a:solidFill>
                      <a:prstDash val="solid"/>
                      <a:round/>
                      <a:headEnd type="none" w="med" len="med"/>
                      <a:tailEnd type="none" w="med" len="med"/>
                    </a:lnR>
                  </a:tcPr>
                </a:tc>
                <a:tc>
                  <a:txBody>
                    <a:bodyPr/>
                    <a:lstStyle/>
                    <a:p>
                      <a:r>
                        <a:rPr lang="en-US" sz="1700" dirty="0" smtClean="0"/>
                        <a:t>1.3</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Cl</a:t>
                      </a:r>
                      <a:endParaRPr lang="en-US" dirty="0"/>
                    </a:p>
                  </a:txBody>
                  <a:tcPr/>
                </a:tc>
                <a:tc>
                  <a:txBody>
                    <a:bodyPr/>
                    <a:lstStyle/>
                    <a:p>
                      <a:r>
                        <a:rPr lang="en-US" sz="1700" dirty="0" smtClean="0"/>
                        <a:t>115</a:t>
                      </a:r>
                      <a:endParaRPr lang="en-US" sz="1700" dirty="0"/>
                    </a:p>
                  </a:txBody>
                  <a:tcPr/>
                </a:tc>
                <a:tc>
                  <a:txBody>
                    <a:bodyPr/>
                    <a:lstStyle/>
                    <a:p>
                      <a:r>
                        <a:rPr lang="en-US" sz="1700" dirty="0" smtClean="0"/>
                        <a:t>119</a:t>
                      </a:r>
                      <a:endParaRPr lang="en-US" sz="1700" dirty="0"/>
                    </a:p>
                  </a:txBody>
                  <a:tcPr/>
                </a:tc>
                <a:tc>
                  <a:txBody>
                    <a:bodyPr/>
                    <a:lstStyle/>
                    <a:p>
                      <a:r>
                        <a:rPr lang="en-US" sz="1700" dirty="0" smtClean="0"/>
                        <a:t>122</a:t>
                      </a:r>
                      <a:endParaRPr lang="en-US" sz="1700" dirty="0"/>
                    </a:p>
                  </a:txBody>
                  <a:tcPr/>
                </a:tc>
                <a:tc>
                  <a:txBody>
                    <a:bodyPr/>
                    <a:lstStyle/>
                    <a:p>
                      <a:r>
                        <a:rPr lang="en-US" sz="1700" dirty="0" smtClean="0"/>
                        <a:t>124</a:t>
                      </a:r>
                      <a:endParaRPr lang="en-US" sz="1700" dirty="0"/>
                    </a:p>
                  </a:txBody>
                  <a:tcPr/>
                </a:tc>
                <a:tc>
                  <a:txBody>
                    <a:bodyPr/>
                    <a:lstStyle/>
                    <a:p>
                      <a:r>
                        <a:rPr lang="en-US" sz="1700" dirty="0" smtClean="0"/>
                        <a:t>123</a:t>
                      </a:r>
                      <a:endParaRPr lang="en-US" sz="1700" dirty="0"/>
                    </a:p>
                  </a:txBody>
                  <a:tcPr/>
                </a:tc>
                <a:tc>
                  <a:txBody>
                    <a:bodyPr/>
                    <a:lstStyle/>
                    <a:p>
                      <a:r>
                        <a:rPr lang="en-US" sz="1700" b="1" dirty="0" smtClean="0">
                          <a:solidFill>
                            <a:srgbClr val="B050D7"/>
                          </a:solidFill>
                        </a:rPr>
                        <a:t>124</a:t>
                      </a:r>
                      <a:endParaRPr lang="en-US" sz="1700" b="1" dirty="0">
                        <a:solidFill>
                          <a:srgbClr val="B050D7"/>
                        </a:solidFill>
                      </a:endParaRPr>
                    </a:p>
                  </a:txBody>
                  <a:tcPr/>
                </a:tc>
                <a:tc>
                  <a:txBody>
                    <a:bodyPr/>
                    <a:lstStyle/>
                    <a:p>
                      <a:r>
                        <a:rPr lang="en-US" sz="1700" b="1" dirty="0" smtClean="0">
                          <a:solidFill>
                            <a:srgbClr val="B050D7"/>
                          </a:solidFill>
                        </a:rPr>
                        <a:t>125</a:t>
                      </a:r>
                      <a:endParaRPr lang="en-US" sz="1700" b="1" dirty="0">
                        <a:solidFill>
                          <a:srgbClr val="B050D7"/>
                        </a:solidFill>
                      </a:endParaRPr>
                    </a:p>
                  </a:txBody>
                  <a:tcPr/>
                </a:tc>
                <a:tc>
                  <a:txBody>
                    <a:bodyPr/>
                    <a:lstStyle/>
                    <a:p>
                      <a:r>
                        <a:rPr lang="en-US" sz="1700" b="1" dirty="0" smtClean="0">
                          <a:solidFill>
                            <a:srgbClr val="B050D7"/>
                          </a:solidFill>
                        </a:rPr>
                        <a:t>124</a:t>
                      </a:r>
                      <a:endParaRPr lang="en-US" sz="1700" b="1" dirty="0">
                        <a:solidFill>
                          <a:srgbClr val="B050D7"/>
                        </a:solidFill>
                      </a:endParaRPr>
                    </a:p>
                  </a:txBody>
                  <a:tcPr/>
                </a:tc>
                <a:tc>
                  <a:txBody>
                    <a:bodyPr/>
                    <a:lstStyle/>
                    <a:p>
                      <a:r>
                        <a:rPr lang="en-US" sz="1700" b="1" dirty="0" smtClean="0">
                          <a:solidFill>
                            <a:srgbClr val="B050D7"/>
                          </a:solidFill>
                        </a:rPr>
                        <a:t>126</a:t>
                      </a:r>
                      <a:endParaRPr lang="en-US" sz="1700" b="1" dirty="0">
                        <a:solidFill>
                          <a:srgbClr val="B050D7"/>
                        </a:solidFill>
                      </a:endParaRPr>
                    </a:p>
                  </a:txBody>
                  <a:tcPr/>
                </a:tc>
                <a:tc>
                  <a:txBody>
                    <a:bodyPr/>
                    <a:lstStyle/>
                    <a:p>
                      <a:r>
                        <a:rPr lang="en-US" sz="1700" b="1" dirty="0" smtClean="0">
                          <a:solidFill>
                            <a:srgbClr val="B050D7"/>
                          </a:solidFill>
                        </a:rPr>
                        <a:t>125</a:t>
                      </a:r>
                      <a:endParaRPr lang="en-US" sz="1700" b="1" dirty="0">
                        <a:solidFill>
                          <a:srgbClr val="B050D7"/>
                        </a:solidFill>
                      </a:endParaRPr>
                    </a:p>
                  </a:txBody>
                  <a:tcPr/>
                </a:tc>
                <a:tc>
                  <a:txBody>
                    <a:bodyPr/>
                    <a:lstStyle/>
                    <a:p>
                      <a:r>
                        <a:rPr lang="en-US" b="1" dirty="0" smtClean="0">
                          <a:solidFill>
                            <a:srgbClr val="B050D7"/>
                          </a:solidFill>
                        </a:rPr>
                        <a:t>125</a:t>
                      </a:r>
                      <a:endParaRPr lang="en-US" b="1" dirty="0">
                        <a:solidFill>
                          <a:srgbClr val="B050D7"/>
                        </a:solidFill>
                      </a:endParaRPr>
                    </a:p>
                  </a:txBody>
                  <a:tcPr>
                    <a:lnR w="12700" cap="flat" cmpd="sng" algn="ctr">
                      <a:solidFill>
                        <a:srgbClr val="FFFFFF"/>
                      </a:solidFill>
                      <a:prstDash val="solid"/>
                      <a:round/>
                      <a:headEnd type="none" w="med" len="med"/>
                      <a:tailEnd type="none" w="med" len="med"/>
                    </a:lnR>
                  </a:tcPr>
                </a:tc>
                <a:tc>
                  <a:txBody>
                    <a:bodyPr/>
                    <a:lstStyle/>
                    <a:p>
                      <a:r>
                        <a:rPr lang="en-US" dirty="0" smtClean="0"/>
                        <a:t>124</a:t>
                      </a:r>
                      <a:endParaRPr lang="en-US" dirty="0"/>
                    </a:p>
                  </a:txBody>
                  <a:tcPr>
                    <a:lnL w="12700" cap="flat" cmpd="sng" algn="ctr">
                      <a:solidFill>
                        <a:srgbClr val="FFFFFF"/>
                      </a:solidFill>
                      <a:prstDash val="solid"/>
                      <a:round/>
                      <a:headEnd type="none" w="med" len="med"/>
                      <a:tailEnd type="none" w="med" len="med"/>
                    </a:lnL>
                  </a:tcPr>
                </a:tc>
              </a:tr>
              <a:tr h="381000">
                <a:tc>
                  <a:txBody>
                    <a:bodyPr/>
                    <a:lstStyle/>
                    <a:p>
                      <a:r>
                        <a:rPr lang="en-US" dirty="0" err="1" smtClean="0"/>
                        <a:t>Glu</a:t>
                      </a:r>
                      <a:endParaRPr lang="en-US" dirty="0"/>
                    </a:p>
                  </a:txBody>
                  <a:tcPr/>
                </a:tc>
                <a:tc>
                  <a:txBody>
                    <a:bodyPr/>
                    <a:lstStyle/>
                    <a:p>
                      <a:r>
                        <a:rPr lang="en-US" sz="1700" dirty="0" smtClean="0"/>
                        <a:t>120</a:t>
                      </a:r>
                      <a:endParaRPr lang="en-US" sz="1700" dirty="0"/>
                    </a:p>
                  </a:txBody>
                  <a:tcPr/>
                </a:tc>
                <a:tc>
                  <a:txBody>
                    <a:bodyPr/>
                    <a:lstStyle/>
                    <a:p>
                      <a:r>
                        <a:rPr lang="en-US" sz="1700" dirty="0" smtClean="0"/>
                        <a:t>110</a:t>
                      </a:r>
                      <a:endParaRPr lang="en-US" sz="1700" dirty="0"/>
                    </a:p>
                  </a:txBody>
                  <a:tcPr/>
                </a:tc>
                <a:tc>
                  <a:txBody>
                    <a:bodyPr/>
                    <a:lstStyle/>
                    <a:p>
                      <a:r>
                        <a:rPr lang="en-US" sz="1700" dirty="0" smtClean="0"/>
                        <a:t>92</a:t>
                      </a:r>
                      <a:endParaRPr lang="en-US" sz="1700" dirty="0"/>
                    </a:p>
                  </a:txBody>
                  <a:tcPr/>
                </a:tc>
                <a:tc>
                  <a:txBody>
                    <a:bodyPr/>
                    <a:lstStyle/>
                    <a:p>
                      <a:r>
                        <a:rPr lang="en-US" sz="1700" dirty="0" smtClean="0"/>
                        <a:t>82</a:t>
                      </a:r>
                      <a:endParaRPr lang="en-US" sz="1700" dirty="0"/>
                    </a:p>
                  </a:txBody>
                  <a:tcPr/>
                </a:tc>
                <a:tc>
                  <a:txBody>
                    <a:bodyPr/>
                    <a:lstStyle/>
                    <a:p>
                      <a:r>
                        <a:rPr lang="en-US" sz="1700" dirty="0" smtClean="0"/>
                        <a:t>76</a:t>
                      </a:r>
                      <a:endParaRPr lang="en-US" sz="1700" dirty="0"/>
                    </a:p>
                  </a:txBody>
                  <a:tcPr/>
                </a:tc>
                <a:tc>
                  <a:txBody>
                    <a:bodyPr/>
                    <a:lstStyle/>
                    <a:p>
                      <a:r>
                        <a:rPr lang="en-US" sz="1700" dirty="0" smtClean="0"/>
                        <a:t>76</a:t>
                      </a:r>
                      <a:endParaRPr lang="en-US" sz="1700" dirty="0"/>
                    </a:p>
                  </a:txBody>
                  <a:tcPr/>
                </a:tc>
                <a:tc>
                  <a:txBody>
                    <a:bodyPr/>
                    <a:lstStyle/>
                    <a:p>
                      <a:r>
                        <a:rPr lang="en-US" sz="1700" dirty="0" smtClean="0"/>
                        <a:t>71</a:t>
                      </a:r>
                      <a:endParaRPr lang="en-US" sz="1700" dirty="0"/>
                    </a:p>
                  </a:txBody>
                  <a:tcPr/>
                </a:tc>
                <a:tc>
                  <a:txBody>
                    <a:bodyPr/>
                    <a:lstStyle/>
                    <a:p>
                      <a:r>
                        <a:rPr lang="en-US" sz="1700" dirty="0" smtClean="0"/>
                        <a:t>81</a:t>
                      </a:r>
                      <a:endParaRPr lang="en-US" sz="1700" dirty="0"/>
                    </a:p>
                  </a:txBody>
                  <a:tcPr/>
                </a:tc>
                <a:tc>
                  <a:txBody>
                    <a:bodyPr/>
                    <a:lstStyle/>
                    <a:p>
                      <a:r>
                        <a:rPr lang="en-US" sz="1700" dirty="0" smtClean="0"/>
                        <a:t>93</a:t>
                      </a:r>
                      <a:endParaRPr lang="en-US" sz="1700" dirty="0"/>
                    </a:p>
                  </a:txBody>
                  <a:tcPr/>
                </a:tc>
                <a:tc>
                  <a:txBody>
                    <a:bodyPr/>
                    <a:lstStyle/>
                    <a:p>
                      <a:r>
                        <a:rPr lang="en-US" sz="1700" b="1" dirty="0" smtClean="0">
                          <a:solidFill>
                            <a:srgbClr val="B050D7"/>
                          </a:solidFill>
                        </a:rPr>
                        <a:t>61</a:t>
                      </a:r>
                      <a:endParaRPr lang="en-US" sz="1700" b="1" dirty="0">
                        <a:solidFill>
                          <a:srgbClr val="B050D7"/>
                        </a:solidFill>
                      </a:endParaRPr>
                    </a:p>
                  </a:txBody>
                  <a:tcPr/>
                </a:tc>
                <a:tc>
                  <a:txBody>
                    <a:bodyPr/>
                    <a:lstStyle/>
                    <a:p>
                      <a:r>
                        <a:rPr lang="en-US" sz="1700" dirty="0" smtClean="0"/>
                        <a:t>76</a:t>
                      </a:r>
                      <a:endParaRPr lang="en-US" sz="1700" dirty="0"/>
                    </a:p>
                  </a:txBody>
                  <a:tcPr>
                    <a:lnR w="12700" cap="flat" cmpd="sng" algn="ctr">
                      <a:solidFill>
                        <a:srgbClr val="FFFFFF"/>
                      </a:solidFill>
                      <a:prstDash val="solid"/>
                      <a:round/>
                      <a:headEnd type="none" w="med" len="med"/>
                      <a:tailEnd type="none" w="med" len="med"/>
                    </a:lnR>
                  </a:tcPr>
                </a:tc>
                <a:tc>
                  <a:txBody>
                    <a:bodyPr/>
                    <a:lstStyle/>
                    <a:p>
                      <a:r>
                        <a:rPr lang="en-US" sz="1700" dirty="0" smtClean="0"/>
                        <a:t>76</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err="1" smtClean="0"/>
                        <a:t>Hct</a:t>
                      </a:r>
                      <a:endParaRPr lang="en-US" dirty="0"/>
                    </a:p>
                  </a:txBody>
                  <a:tcPr/>
                </a:tc>
                <a:tc>
                  <a:txBody>
                    <a:bodyPr/>
                    <a:lstStyle/>
                    <a:p>
                      <a:r>
                        <a:rPr lang="en-US" sz="1700" dirty="0" smtClean="0"/>
                        <a:t>53</a:t>
                      </a:r>
                      <a:endParaRPr lang="en-US" sz="1700" dirty="0"/>
                    </a:p>
                  </a:txBody>
                  <a:tcPr/>
                </a:tc>
                <a:tc>
                  <a:txBody>
                    <a:bodyPr/>
                    <a:lstStyle/>
                    <a:p>
                      <a:r>
                        <a:rPr lang="en-US" sz="1700" dirty="0" smtClean="0"/>
                        <a:t>49</a:t>
                      </a:r>
                      <a:endParaRPr lang="en-US" sz="1700" dirty="0"/>
                    </a:p>
                  </a:txBody>
                  <a:tcPr/>
                </a:tc>
                <a:tc>
                  <a:txBody>
                    <a:bodyPr/>
                    <a:lstStyle/>
                    <a:p>
                      <a:r>
                        <a:rPr lang="en-US" sz="1700" dirty="0" smtClean="0"/>
                        <a:t>58</a:t>
                      </a:r>
                      <a:endParaRPr lang="en-US" sz="1700" dirty="0"/>
                    </a:p>
                  </a:txBody>
                  <a:tcPr/>
                </a:tc>
                <a:tc>
                  <a:txBody>
                    <a:bodyPr/>
                    <a:lstStyle/>
                    <a:p>
                      <a:r>
                        <a:rPr lang="en-US" sz="1700" dirty="0" smtClean="0"/>
                        <a:t>57</a:t>
                      </a:r>
                      <a:endParaRPr lang="en-US" sz="1700" dirty="0"/>
                    </a:p>
                  </a:txBody>
                  <a:tcPr/>
                </a:tc>
                <a:tc>
                  <a:txBody>
                    <a:bodyPr/>
                    <a:lstStyle/>
                    <a:p>
                      <a:r>
                        <a:rPr lang="en-US" sz="1700" dirty="0" smtClean="0"/>
                        <a:t>51</a:t>
                      </a:r>
                      <a:endParaRPr lang="en-US" sz="1700" dirty="0"/>
                    </a:p>
                  </a:txBody>
                  <a:tcPr/>
                </a:tc>
                <a:tc>
                  <a:txBody>
                    <a:bodyPr/>
                    <a:lstStyle/>
                    <a:p>
                      <a:r>
                        <a:rPr lang="en-US" sz="1700" dirty="0" smtClean="0"/>
                        <a:t>48</a:t>
                      </a:r>
                      <a:endParaRPr lang="en-US" sz="1700" dirty="0"/>
                    </a:p>
                  </a:txBody>
                  <a:tcPr/>
                </a:tc>
                <a:tc>
                  <a:txBody>
                    <a:bodyPr/>
                    <a:lstStyle/>
                    <a:p>
                      <a:r>
                        <a:rPr lang="en-US" sz="1700" dirty="0" smtClean="0"/>
                        <a:t>48</a:t>
                      </a:r>
                      <a:endParaRPr lang="en-US" sz="1700" dirty="0"/>
                    </a:p>
                  </a:txBody>
                  <a:tcPr/>
                </a:tc>
                <a:tc>
                  <a:txBody>
                    <a:bodyPr/>
                    <a:lstStyle/>
                    <a:p>
                      <a:r>
                        <a:rPr lang="en-US" sz="1700" dirty="0" smtClean="0"/>
                        <a:t>40</a:t>
                      </a:r>
                      <a:endParaRPr lang="en-US" sz="1700" dirty="0"/>
                    </a:p>
                  </a:txBody>
                  <a:tcPr/>
                </a:tc>
                <a:tc>
                  <a:txBody>
                    <a:bodyPr/>
                    <a:lstStyle/>
                    <a:p>
                      <a:r>
                        <a:rPr lang="en-US" sz="1700" dirty="0" smtClean="0"/>
                        <a:t>46</a:t>
                      </a:r>
                      <a:endParaRPr lang="en-US" sz="1700" dirty="0"/>
                    </a:p>
                  </a:txBody>
                  <a:tcPr/>
                </a:tc>
                <a:tc>
                  <a:txBody>
                    <a:bodyPr/>
                    <a:lstStyle/>
                    <a:p>
                      <a:r>
                        <a:rPr lang="en-US" sz="1700" dirty="0" smtClean="0"/>
                        <a:t>43</a:t>
                      </a:r>
                      <a:endParaRPr lang="en-US" sz="1700" dirty="0"/>
                    </a:p>
                  </a:txBody>
                  <a:tcPr/>
                </a:tc>
                <a:tc>
                  <a:txBody>
                    <a:bodyPr/>
                    <a:lstStyle/>
                    <a:p>
                      <a:r>
                        <a:rPr lang="en-US" sz="1700" dirty="0" smtClean="0"/>
                        <a:t>43</a:t>
                      </a:r>
                      <a:endParaRPr lang="en-US" sz="1700" dirty="0"/>
                    </a:p>
                  </a:txBody>
                  <a:tcPr>
                    <a:lnR w="12700" cap="flat" cmpd="sng" algn="ctr">
                      <a:solidFill>
                        <a:srgbClr val="FFFFFF"/>
                      </a:solidFill>
                      <a:prstDash val="solid"/>
                      <a:round/>
                      <a:headEnd type="none" w="med" len="med"/>
                      <a:tailEnd type="none" w="med" len="med"/>
                    </a:lnR>
                  </a:tcPr>
                </a:tc>
                <a:tc>
                  <a:txBody>
                    <a:bodyPr/>
                    <a:lstStyle/>
                    <a:p>
                      <a:r>
                        <a:rPr lang="en-US" sz="1700" dirty="0" smtClean="0"/>
                        <a:t>43</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pO2</a:t>
                      </a:r>
                      <a:endParaRPr lang="en-US" dirty="0"/>
                    </a:p>
                  </a:txBody>
                  <a:tcPr/>
                </a:tc>
                <a:tc>
                  <a:txBody>
                    <a:bodyPr/>
                    <a:lstStyle/>
                    <a:p>
                      <a:endParaRPr lang="en-US" sz="1700" dirty="0"/>
                    </a:p>
                  </a:txBody>
                  <a:tcPr/>
                </a:tc>
                <a:tc>
                  <a:txBody>
                    <a:bodyPr/>
                    <a:lstStyle/>
                    <a:p>
                      <a:endParaRPr lang="en-US" sz="1700"/>
                    </a:p>
                  </a:txBody>
                  <a:tcPr/>
                </a:tc>
                <a:tc>
                  <a:txBody>
                    <a:bodyPr/>
                    <a:lstStyle/>
                    <a:p>
                      <a:endParaRPr lang="en-US" sz="1700"/>
                    </a:p>
                  </a:txBody>
                  <a:tcPr/>
                </a:tc>
                <a:tc>
                  <a:txBody>
                    <a:bodyPr/>
                    <a:lstStyle/>
                    <a:p>
                      <a:endParaRPr lang="en-US" sz="1700" b="1" dirty="0">
                        <a:solidFill>
                          <a:srgbClr val="B050D7"/>
                        </a:solidFill>
                      </a:endParaRPr>
                    </a:p>
                  </a:txBody>
                  <a:tcPr/>
                </a:tc>
                <a:tc>
                  <a:txBody>
                    <a:bodyPr/>
                    <a:lstStyle/>
                    <a:p>
                      <a:endParaRPr lang="en-US" sz="1700" dirty="0"/>
                    </a:p>
                  </a:txBody>
                  <a:tcPr/>
                </a:tc>
                <a:tc>
                  <a:txBody>
                    <a:bodyPr/>
                    <a:lstStyle/>
                    <a:p>
                      <a:r>
                        <a:rPr lang="en-US" sz="1700" b="1" dirty="0" smtClean="0">
                          <a:solidFill>
                            <a:srgbClr val="B050D7"/>
                          </a:solidFill>
                        </a:rPr>
                        <a:t>88.8</a:t>
                      </a:r>
                      <a:endParaRPr lang="en-US" sz="1700" b="1" dirty="0">
                        <a:solidFill>
                          <a:srgbClr val="B050D7"/>
                        </a:solidFill>
                      </a:endParaRPr>
                    </a:p>
                  </a:txBody>
                  <a:tcPr/>
                </a:tc>
                <a:tc>
                  <a:txBody>
                    <a:bodyPr/>
                    <a:lstStyle/>
                    <a:p>
                      <a:r>
                        <a:rPr lang="en-US" sz="1700" b="1" dirty="0" smtClean="0">
                          <a:solidFill>
                            <a:srgbClr val="B050D7"/>
                          </a:solidFill>
                        </a:rPr>
                        <a:t>79.3</a:t>
                      </a:r>
                      <a:endParaRPr lang="en-US" sz="1700" b="1" dirty="0">
                        <a:solidFill>
                          <a:srgbClr val="B050D7"/>
                        </a:solidFill>
                      </a:endParaRPr>
                    </a:p>
                  </a:txBody>
                  <a:tcPr/>
                </a:tc>
                <a:tc>
                  <a:txBody>
                    <a:bodyPr/>
                    <a:lstStyle/>
                    <a:p>
                      <a:r>
                        <a:rPr lang="en-US" sz="1700" dirty="0" smtClean="0"/>
                        <a:t>108.8</a:t>
                      </a:r>
                      <a:endParaRPr lang="en-US" sz="1700" dirty="0"/>
                    </a:p>
                  </a:txBody>
                  <a:tcPr/>
                </a:tc>
                <a:tc>
                  <a:txBody>
                    <a:bodyPr/>
                    <a:lstStyle/>
                    <a:p>
                      <a:r>
                        <a:rPr lang="en-US" sz="1700" dirty="0" smtClean="0"/>
                        <a:t>131.1</a:t>
                      </a:r>
                      <a:endParaRPr lang="en-US" sz="1700" dirty="0"/>
                    </a:p>
                  </a:txBody>
                  <a:tcPr/>
                </a:tc>
                <a:tc>
                  <a:txBody>
                    <a:bodyPr/>
                    <a:lstStyle/>
                    <a:p>
                      <a:endParaRPr lang="en-US" sz="1700"/>
                    </a:p>
                  </a:txBody>
                  <a:tcPr/>
                </a:tc>
                <a:tc>
                  <a:txBody>
                    <a:bodyPr/>
                    <a:lstStyle/>
                    <a:p>
                      <a:endParaRPr lang="en-US" sz="1700"/>
                    </a:p>
                  </a:txBody>
                  <a:tcPr>
                    <a:lnR w="12700" cap="flat" cmpd="sng" algn="ctr">
                      <a:solidFill>
                        <a:srgbClr val="FFFFFF"/>
                      </a:solidFill>
                      <a:prstDash val="solid"/>
                      <a:round/>
                      <a:headEnd type="none" w="med" len="med"/>
                      <a:tailEnd type="none" w="med" len="med"/>
                    </a:lnR>
                  </a:tcPr>
                </a:tc>
                <a:tc>
                  <a:txBody>
                    <a:bodyPr/>
                    <a:lstStyle/>
                    <a:p>
                      <a:r>
                        <a:rPr lang="en-US" sz="1700" dirty="0" smtClean="0"/>
                        <a:t>99.4</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O</a:t>
                      </a:r>
                      <a:r>
                        <a:rPr lang="en-US" baseline="-25000" dirty="0" smtClean="0"/>
                        <a:t>2</a:t>
                      </a:r>
                      <a:r>
                        <a:rPr lang="en-US" dirty="0" smtClean="0"/>
                        <a:t>Sat</a:t>
                      </a:r>
                      <a:endParaRPr lang="en-US" dirty="0"/>
                    </a:p>
                  </a:txBody>
                  <a:tcPr/>
                </a:tc>
                <a:tc>
                  <a:txBody>
                    <a:bodyPr/>
                    <a:lstStyle/>
                    <a:p>
                      <a:endParaRPr lang="en-US" sz="1700" dirty="0"/>
                    </a:p>
                  </a:txBody>
                  <a:tcPr/>
                </a:tc>
                <a:tc>
                  <a:txBody>
                    <a:bodyPr/>
                    <a:lstStyle/>
                    <a:p>
                      <a:endParaRPr lang="en-US" sz="1700"/>
                    </a:p>
                  </a:txBody>
                  <a:tcPr/>
                </a:tc>
                <a:tc>
                  <a:txBody>
                    <a:bodyPr/>
                    <a:lstStyle/>
                    <a:p>
                      <a:endParaRPr lang="en-US" sz="1700"/>
                    </a:p>
                  </a:txBody>
                  <a:tcPr/>
                </a:tc>
                <a:tc>
                  <a:txBody>
                    <a:bodyPr/>
                    <a:lstStyle/>
                    <a:p>
                      <a:endParaRPr lang="en-US" sz="1700" dirty="0"/>
                    </a:p>
                  </a:txBody>
                  <a:tcPr/>
                </a:tc>
                <a:tc>
                  <a:txBody>
                    <a:bodyPr/>
                    <a:lstStyle/>
                    <a:p>
                      <a:endParaRPr lang="en-US" sz="1700"/>
                    </a:p>
                  </a:txBody>
                  <a:tcPr/>
                </a:tc>
                <a:tc>
                  <a:txBody>
                    <a:bodyPr/>
                    <a:lstStyle/>
                    <a:p>
                      <a:r>
                        <a:rPr lang="en-US" sz="1700" dirty="0" smtClean="0"/>
                        <a:t>97.1</a:t>
                      </a:r>
                      <a:endParaRPr lang="en-US" sz="1700" dirty="0"/>
                    </a:p>
                  </a:txBody>
                  <a:tcPr/>
                </a:tc>
                <a:tc>
                  <a:txBody>
                    <a:bodyPr/>
                    <a:lstStyle/>
                    <a:p>
                      <a:r>
                        <a:rPr lang="en-US" sz="1700" dirty="0" smtClean="0"/>
                        <a:t>95.7</a:t>
                      </a:r>
                      <a:endParaRPr lang="en-US" sz="1700" dirty="0"/>
                    </a:p>
                  </a:txBody>
                  <a:tcPr/>
                </a:tc>
                <a:tc>
                  <a:txBody>
                    <a:bodyPr/>
                    <a:lstStyle/>
                    <a:p>
                      <a:r>
                        <a:rPr lang="en-US" sz="1700" dirty="0" smtClean="0"/>
                        <a:t>97.7</a:t>
                      </a:r>
                      <a:endParaRPr lang="en-US" sz="1700" dirty="0"/>
                    </a:p>
                  </a:txBody>
                  <a:tcPr/>
                </a:tc>
                <a:tc>
                  <a:txBody>
                    <a:bodyPr/>
                    <a:lstStyle/>
                    <a:p>
                      <a:r>
                        <a:rPr lang="en-US" sz="1700" dirty="0" smtClean="0"/>
                        <a:t>99.5</a:t>
                      </a:r>
                      <a:endParaRPr lang="en-US" sz="1700" dirty="0"/>
                    </a:p>
                  </a:txBody>
                  <a:tcPr/>
                </a:tc>
                <a:tc>
                  <a:txBody>
                    <a:bodyPr/>
                    <a:lstStyle/>
                    <a:p>
                      <a:endParaRPr lang="en-US" sz="1700"/>
                    </a:p>
                  </a:txBody>
                  <a:tcPr/>
                </a:tc>
                <a:tc>
                  <a:txBody>
                    <a:bodyPr/>
                    <a:lstStyle/>
                    <a:p>
                      <a:endParaRPr lang="en-US" sz="1700"/>
                    </a:p>
                  </a:txBody>
                  <a:tcPr>
                    <a:lnR w="12700" cap="flat" cmpd="sng" algn="ctr">
                      <a:solidFill>
                        <a:srgbClr val="FFFFFF"/>
                      </a:solidFill>
                      <a:prstDash val="solid"/>
                      <a:round/>
                      <a:headEnd type="none" w="med" len="med"/>
                      <a:tailEnd type="none" w="med" len="med"/>
                    </a:lnR>
                  </a:tcPr>
                </a:tc>
                <a:tc>
                  <a:txBody>
                    <a:bodyPr/>
                    <a:lstStyle/>
                    <a:p>
                      <a:r>
                        <a:rPr lang="en-US" sz="1700" dirty="0" smtClean="0"/>
                        <a:t>94.5</a:t>
                      </a:r>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P:F</a:t>
                      </a:r>
                      <a:endParaRPr lang="en-US" dirty="0"/>
                    </a:p>
                  </a:txBody>
                  <a:tcPr>
                    <a:solidFill>
                      <a:srgbClr val="FFFF00"/>
                    </a:solidFill>
                  </a:tcPr>
                </a:tc>
                <a:tc>
                  <a:txBody>
                    <a:bodyPr/>
                    <a:lstStyle/>
                    <a:p>
                      <a:endParaRPr lang="en-US" sz="1700" dirty="0"/>
                    </a:p>
                  </a:txBody>
                  <a:tcPr>
                    <a:solidFill>
                      <a:srgbClr val="FFFF00"/>
                    </a:solidFill>
                  </a:tcPr>
                </a:tc>
                <a:tc>
                  <a:txBody>
                    <a:bodyPr/>
                    <a:lstStyle/>
                    <a:p>
                      <a:endParaRPr lang="en-US" sz="1700"/>
                    </a:p>
                  </a:txBody>
                  <a:tcPr>
                    <a:solidFill>
                      <a:srgbClr val="FFFF00"/>
                    </a:solidFill>
                  </a:tcPr>
                </a:tc>
                <a:tc>
                  <a:txBody>
                    <a:bodyPr/>
                    <a:lstStyle/>
                    <a:p>
                      <a:endParaRPr lang="en-US" sz="1700"/>
                    </a:p>
                  </a:txBody>
                  <a:tcPr>
                    <a:solidFill>
                      <a:srgbClr val="FFFF00"/>
                    </a:solidFill>
                  </a:tcPr>
                </a:tc>
                <a:tc>
                  <a:txBody>
                    <a:bodyPr/>
                    <a:lstStyle/>
                    <a:p>
                      <a:endParaRPr lang="en-US" sz="1700" dirty="0"/>
                    </a:p>
                  </a:txBody>
                  <a:tcPr>
                    <a:solidFill>
                      <a:srgbClr val="FFFF00"/>
                    </a:solidFill>
                  </a:tcPr>
                </a:tc>
                <a:tc>
                  <a:txBody>
                    <a:bodyPr/>
                    <a:lstStyle/>
                    <a:p>
                      <a:endParaRPr lang="en-US" sz="1700"/>
                    </a:p>
                  </a:txBody>
                  <a:tcPr>
                    <a:solidFill>
                      <a:srgbClr val="FFFF00"/>
                    </a:solidFill>
                  </a:tcPr>
                </a:tc>
                <a:tc>
                  <a:txBody>
                    <a:bodyPr/>
                    <a:lstStyle/>
                    <a:p>
                      <a:r>
                        <a:rPr lang="en-US" sz="1700" b="1" dirty="0" smtClean="0"/>
                        <a:t>240</a:t>
                      </a:r>
                      <a:endParaRPr lang="en-US" sz="1700" b="1" dirty="0"/>
                    </a:p>
                  </a:txBody>
                  <a:tcPr>
                    <a:solidFill>
                      <a:srgbClr val="FFFF00"/>
                    </a:solidFill>
                  </a:tcPr>
                </a:tc>
                <a:tc>
                  <a:txBody>
                    <a:bodyPr/>
                    <a:lstStyle/>
                    <a:p>
                      <a:r>
                        <a:rPr lang="en-US" sz="1700" b="1" dirty="0" smtClean="0"/>
                        <a:t>214</a:t>
                      </a:r>
                      <a:endParaRPr lang="en-US" sz="1700" b="1" dirty="0"/>
                    </a:p>
                  </a:txBody>
                  <a:tcPr>
                    <a:solidFill>
                      <a:srgbClr val="FFFF00"/>
                    </a:solidFill>
                  </a:tcPr>
                </a:tc>
                <a:tc>
                  <a:txBody>
                    <a:bodyPr/>
                    <a:lstStyle/>
                    <a:p>
                      <a:r>
                        <a:rPr lang="en-US" sz="1700" b="1" i="1" dirty="0" smtClean="0"/>
                        <a:t>294</a:t>
                      </a:r>
                      <a:endParaRPr lang="en-US" sz="1700" b="1" i="1" dirty="0"/>
                    </a:p>
                  </a:txBody>
                  <a:tcPr>
                    <a:solidFill>
                      <a:srgbClr val="FFFF00"/>
                    </a:solidFill>
                  </a:tcPr>
                </a:tc>
                <a:tc>
                  <a:txBody>
                    <a:bodyPr/>
                    <a:lstStyle/>
                    <a:p>
                      <a:r>
                        <a:rPr lang="en-US" sz="1700" b="0" i="1" dirty="0" smtClean="0"/>
                        <a:t>354</a:t>
                      </a:r>
                      <a:endParaRPr lang="en-US" sz="1700" b="0" i="1" dirty="0"/>
                    </a:p>
                  </a:txBody>
                  <a:tcPr>
                    <a:solidFill>
                      <a:srgbClr val="FFFF00"/>
                    </a:solidFill>
                  </a:tcPr>
                </a:tc>
                <a:tc>
                  <a:txBody>
                    <a:bodyPr/>
                    <a:lstStyle/>
                    <a:p>
                      <a:endParaRPr lang="en-US" sz="1700"/>
                    </a:p>
                  </a:txBody>
                  <a:tcPr>
                    <a:solidFill>
                      <a:srgbClr val="FFFF00"/>
                    </a:solidFill>
                  </a:tcPr>
                </a:tc>
                <a:tc>
                  <a:txBody>
                    <a:bodyPr/>
                    <a:lstStyle/>
                    <a:p>
                      <a:endParaRPr lang="en-US" sz="1700"/>
                    </a:p>
                  </a:txBody>
                  <a:tcPr>
                    <a:lnR w="12700" cap="flat" cmpd="sng" algn="ctr">
                      <a:solidFill>
                        <a:srgbClr val="FFFFFF"/>
                      </a:solidFill>
                      <a:prstDash val="solid"/>
                      <a:round/>
                      <a:headEnd type="none" w="med" len="med"/>
                      <a:tailEnd type="none" w="med" len="med"/>
                    </a:lnR>
                    <a:solidFill>
                      <a:srgbClr val="FFFF00"/>
                    </a:solidFill>
                  </a:tcPr>
                </a:tc>
                <a:tc>
                  <a:txBody>
                    <a:bodyPr/>
                    <a:lstStyle/>
                    <a:p>
                      <a:r>
                        <a:rPr lang="en-US" sz="1700" b="1" i="1" dirty="0" smtClean="0"/>
                        <a:t>269</a:t>
                      </a:r>
                      <a:endParaRPr lang="en-US" sz="1700" b="1" i="1" dirty="0"/>
                    </a:p>
                  </a:txBody>
                  <a:tcPr>
                    <a:lnL w="12700" cap="flat" cmpd="sng" algn="ctr">
                      <a:solidFill>
                        <a:srgbClr val="FFFFFF"/>
                      </a:solidFill>
                      <a:prstDash val="solid"/>
                      <a:round/>
                      <a:headEnd type="none" w="med" len="med"/>
                      <a:tailEnd type="none" w="med" len="med"/>
                    </a:lnL>
                    <a:solidFill>
                      <a:srgbClr val="FFFF00"/>
                    </a:solidFill>
                  </a:tcPr>
                </a:tc>
              </a:tr>
              <a:tr h="381000">
                <a:tc>
                  <a:txBody>
                    <a:bodyPr/>
                    <a:lstStyle/>
                    <a:p>
                      <a:r>
                        <a:rPr lang="en-US" dirty="0" err="1" smtClean="0"/>
                        <a:t>Lact</a:t>
                      </a:r>
                      <a:endParaRPr lang="en-US" dirty="0"/>
                    </a:p>
                  </a:txBody>
                  <a:tcPr/>
                </a:tc>
                <a:tc>
                  <a:txBody>
                    <a:bodyPr/>
                    <a:lstStyle/>
                    <a:p>
                      <a:r>
                        <a:rPr lang="en-US" sz="1700" dirty="0" smtClean="0"/>
                        <a:t>1.3</a:t>
                      </a:r>
                      <a:endParaRPr lang="en-US" sz="1700" dirty="0"/>
                    </a:p>
                  </a:txBody>
                  <a:tcPr/>
                </a:tc>
                <a:tc>
                  <a:txBody>
                    <a:bodyPr/>
                    <a:lstStyle/>
                    <a:p>
                      <a:endParaRPr lang="en-US" sz="1700"/>
                    </a:p>
                  </a:txBody>
                  <a:tcPr/>
                </a:tc>
                <a:tc>
                  <a:txBody>
                    <a:bodyPr/>
                    <a:lstStyle/>
                    <a:p>
                      <a:endParaRPr lang="en-US" sz="1700" dirty="0"/>
                    </a:p>
                  </a:txBody>
                  <a:tcPr/>
                </a:tc>
                <a:tc>
                  <a:txBody>
                    <a:bodyPr/>
                    <a:lstStyle/>
                    <a:p>
                      <a:r>
                        <a:rPr lang="en-US" sz="1700" b="1" dirty="0" smtClean="0">
                          <a:solidFill>
                            <a:srgbClr val="B050D7"/>
                          </a:solidFill>
                        </a:rPr>
                        <a:t>2.2</a:t>
                      </a:r>
                      <a:endParaRPr lang="en-US" sz="1700" b="1" dirty="0">
                        <a:solidFill>
                          <a:srgbClr val="B050D7"/>
                        </a:solidFill>
                      </a:endParaRPr>
                    </a:p>
                  </a:txBody>
                  <a:tcPr/>
                </a:tc>
                <a:tc>
                  <a:txBody>
                    <a:bodyPr/>
                    <a:lstStyle/>
                    <a:p>
                      <a:endParaRPr lang="en-US" sz="1700" b="1">
                        <a:solidFill>
                          <a:srgbClr val="B050D7"/>
                        </a:solidFill>
                      </a:endParaRPr>
                    </a:p>
                  </a:txBody>
                  <a:tcPr/>
                </a:tc>
                <a:tc>
                  <a:txBody>
                    <a:bodyPr/>
                    <a:lstStyle/>
                    <a:p>
                      <a:endParaRPr lang="en-US" sz="1700" b="1" dirty="0">
                        <a:solidFill>
                          <a:srgbClr val="B050D7"/>
                        </a:solidFill>
                      </a:endParaRPr>
                    </a:p>
                  </a:txBody>
                  <a:tcPr/>
                </a:tc>
                <a:tc>
                  <a:txBody>
                    <a:bodyPr/>
                    <a:lstStyle/>
                    <a:p>
                      <a:r>
                        <a:rPr lang="en-US" sz="1700" b="1" dirty="0" smtClean="0">
                          <a:solidFill>
                            <a:srgbClr val="B050D7"/>
                          </a:solidFill>
                        </a:rPr>
                        <a:t>4.9</a:t>
                      </a:r>
                      <a:endParaRPr lang="en-US" sz="1700" b="1" dirty="0">
                        <a:solidFill>
                          <a:srgbClr val="B050D7"/>
                        </a:solidFill>
                      </a:endParaRPr>
                    </a:p>
                  </a:txBody>
                  <a:tcPr/>
                </a:tc>
                <a:tc>
                  <a:txBody>
                    <a:bodyPr/>
                    <a:lstStyle/>
                    <a:p>
                      <a:r>
                        <a:rPr lang="en-US" sz="1700" b="1" dirty="0" smtClean="0">
                          <a:solidFill>
                            <a:srgbClr val="B050D7"/>
                          </a:solidFill>
                        </a:rPr>
                        <a:t>2.8</a:t>
                      </a:r>
                      <a:endParaRPr lang="en-US" sz="1700" b="1" dirty="0">
                        <a:solidFill>
                          <a:srgbClr val="B050D7"/>
                        </a:solidFill>
                      </a:endParaRPr>
                    </a:p>
                  </a:txBody>
                  <a:tcPr/>
                </a:tc>
                <a:tc>
                  <a:txBody>
                    <a:bodyPr/>
                    <a:lstStyle/>
                    <a:p>
                      <a:r>
                        <a:rPr lang="en-US" sz="1700" dirty="0" smtClean="0"/>
                        <a:t>1.9</a:t>
                      </a:r>
                      <a:endParaRPr lang="en-US" sz="1700" dirty="0"/>
                    </a:p>
                  </a:txBody>
                  <a:tcPr/>
                </a:tc>
                <a:tc>
                  <a:txBody>
                    <a:bodyPr/>
                    <a:lstStyle/>
                    <a:p>
                      <a:r>
                        <a:rPr lang="en-US" sz="1700" b="1" dirty="0" smtClean="0">
                          <a:solidFill>
                            <a:srgbClr val="B050D7"/>
                          </a:solidFill>
                        </a:rPr>
                        <a:t>3.8</a:t>
                      </a:r>
                      <a:endParaRPr lang="en-US" sz="1700" b="1" dirty="0">
                        <a:solidFill>
                          <a:srgbClr val="B050D7"/>
                        </a:solidFill>
                      </a:endParaRPr>
                    </a:p>
                  </a:txBody>
                  <a:tcPr/>
                </a:tc>
                <a:tc>
                  <a:txBody>
                    <a:bodyPr/>
                    <a:lstStyle/>
                    <a:p>
                      <a:r>
                        <a:rPr lang="en-US" sz="1700" dirty="0" smtClean="0"/>
                        <a:t>2.1</a:t>
                      </a:r>
                      <a:endParaRPr lang="en-US" sz="1700" dirty="0"/>
                    </a:p>
                  </a:txBody>
                  <a:tcPr>
                    <a:lnR w="12700" cap="flat" cmpd="sng" algn="ctr">
                      <a:solidFill>
                        <a:srgbClr val="FFFFFF"/>
                      </a:solidFill>
                      <a:prstDash val="solid"/>
                      <a:round/>
                      <a:headEnd type="none" w="med" len="med"/>
                      <a:tailEnd type="none" w="med" len="med"/>
                    </a:lnR>
                  </a:tcPr>
                </a:tc>
                <a:tc>
                  <a:txBody>
                    <a:bodyPr/>
                    <a:lstStyle/>
                    <a:p>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PCV</a:t>
                      </a:r>
                      <a:endParaRPr lang="en-US" dirty="0"/>
                    </a:p>
                  </a:txBody>
                  <a:tcPr/>
                </a:tc>
                <a:tc>
                  <a:txBody>
                    <a:bodyPr/>
                    <a:lstStyle/>
                    <a:p>
                      <a:r>
                        <a:rPr lang="en-US" sz="1700" dirty="0" smtClean="0"/>
                        <a:t>48</a:t>
                      </a:r>
                      <a:endParaRPr lang="en-US" sz="1700" dirty="0"/>
                    </a:p>
                  </a:txBody>
                  <a:tcPr/>
                </a:tc>
                <a:tc>
                  <a:txBody>
                    <a:bodyPr/>
                    <a:lstStyle/>
                    <a:p>
                      <a:r>
                        <a:rPr lang="en-US" sz="1700" dirty="0" smtClean="0"/>
                        <a:t>44</a:t>
                      </a:r>
                      <a:endParaRPr lang="en-US" sz="1700" dirty="0"/>
                    </a:p>
                  </a:txBody>
                  <a:tcPr/>
                </a:tc>
                <a:tc>
                  <a:txBody>
                    <a:bodyPr/>
                    <a:lstStyle/>
                    <a:p>
                      <a:r>
                        <a:rPr lang="en-US" sz="1700" dirty="0" smtClean="0"/>
                        <a:t>50</a:t>
                      </a:r>
                      <a:endParaRPr lang="en-US" sz="1700" dirty="0"/>
                    </a:p>
                  </a:txBody>
                  <a:tcPr/>
                </a:tc>
                <a:tc>
                  <a:txBody>
                    <a:bodyPr/>
                    <a:lstStyle/>
                    <a:p>
                      <a:r>
                        <a:rPr lang="en-US" sz="1700" dirty="0" smtClean="0"/>
                        <a:t>45</a:t>
                      </a:r>
                      <a:endParaRPr lang="en-US" sz="1700" dirty="0"/>
                    </a:p>
                  </a:txBody>
                  <a:tcPr/>
                </a:tc>
                <a:tc>
                  <a:txBody>
                    <a:bodyPr/>
                    <a:lstStyle/>
                    <a:p>
                      <a:endParaRPr lang="en-US" sz="1700"/>
                    </a:p>
                  </a:txBody>
                  <a:tcPr/>
                </a:tc>
                <a:tc>
                  <a:txBody>
                    <a:bodyPr/>
                    <a:lstStyle/>
                    <a:p>
                      <a:endParaRPr lang="en-US" sz="1700"/>
                    </a:p>
                  </a:txBody>
                  <a:tcPr/>
                </a:tc>
                <a:tc>
                  <a:txBody>
                    <a:bodyPr/>
                    <a:lstStyle/>
                    <a:p>
                      <a:r>
                        <a:rPr lang="en-US" sz="1700" dirty="0" smtClean="0"/>
                        <a:t>41</a:t>
                      </a:r>
                      <a:endParaRPr lang="en-US" sz="1700" dirty="0"/>
                    </a:p>
                  </a:txBody>
                  <a:tcPr/>
                </a:tc>
                <a:tc>
                  <a:txBody>
                    <a:bodyPr/>
                    <a:lstStyle/>
                    <a:p>
                      <a:endParaRPr lang="en-US" sz="1700" dirty="0"/>
                    </a:p>
                  </a:txBody>
                  <a:tcPr/>
                </a:tc>
                <a:tc>
                  <a:txBody>
                    <a:bodyPr/>
                    <a:lstStyle/>
                    <a:p>
                      <a:endParaRPr lang="en-US" sz="1700"/>
                    </a:p>
                  </a:txBody>
                  <a:tcPr/>
                </a:tc>
                <a:tc>
                  <a:txBody>
                    <a:bodyPr/>
                    <a:lstStyle/>
                    <a:p>
                      <a:endParaRPr lang="en-US" sz="1700"/>
                    </a:p>
                  </a:txBody>
                  <a:tcPr/>
                </a:tc>
                <a:tc>
                  <a:txBody>
                    <a:bodyPr/>
                    <a:lstStyle/>
                    <a:p>
                      <a:r>
                        <a:rPr lang="en-US" sz="1700" dirty="0" smtClean="0"/>
                        <a:t>40</a:t>
                      </a:r>
                      <a:endParaRPr lang="en-US" sz="1700" dirty="0"/>
                    </a:p>
                  </a:txBody>
                  <a:tcPr>
                    <a:lnR w="12700" cap="flat" cmpd="sng" algn="ctr">
                      <a:solidFill>
                        <a:srgbClr val="FFFFFF"/>
                      </a:solidFill>
                      <a:prstDash val="solid"/>
                      <a:round/>
                      <a:headEnd type="none" w="med" len="med"/>
                      <a:tailEnd type="none" w="med" len="med"/>
                    </a:lnR>
                  </a:tcPr>
                </a:tc>
                <a:tc>
                  <a:txBody>
                    <a:bodyPr/>
                    <a:lstStyle/>
                    <a:p>
                      <a:endParaRPr lang="en-US" sz="1700" dirty="0"/>
                    </a:p>
                  </a:txBody>
                  <a:tcPr>
                    <a:lnL w="12700" cap="flat" cmpd="sng" algn="ctr">
                      <a:solidFill>
                        <a:srgbClr val="FFFFFF"/>
                      </a:solidFill>
                      <a:prstDash val="solid"/>
                      <a:round/>
                      <a:headEnd type="none" w="med" len="med"/>
                      <a:tailEnd type="none" w="med" len="med"/>
                    </a:lnL>
                  </a:tcPr>
                </a:tc>
              </a:tr>
              <a:tr h="381000">
                <a:tc>
                  <a:txBody>
                    <a:bodyPr/>
                    <a:lstStyle/>
                    <a:p>
                      <a:r>
                        <a:rPr lang="en-US" dirty="0" smtClean="0"/>
                        <a:t>TS</a:t>
                      </a:r>
                      <a:endParaRPr lang="en-US" dirty="0"/>
                    </a:p>
                  </a:txBody>
                  <a:tcPr/>
                </a:tc>
                <a:tc>
                  <a:txBody>
                    <a:bodyPr/>
                    <a:lstStyle/>
                    <a:p>
                      <a:r>
                        <a:rPr lang="en-US" sz="1700" dirty="0" smtClean="0"/>
                        <a:t>8</a:t>
                      </a:r>
                      <a:endParaRPr lang="en-US" sz="1700" dirty="0"/>
                    </a:p>
                  </a:txBody>
                  <a:tcPr/>
                </a:tc>
                <a:tc>
                  <a:txBody>
                    <a:bodyPr/>
                    <a:lstStyle/>
                    <a:p>
                      <a:r>
                        <a:rPr lang="en-US" sz="1700" dirty="0" smtClean="0"/>
                        <a:t>7</a:t>
                      </a:r>
                      <a:endParaRPr lang="en-US" sz="1700" dirty="0"/>
                    </a:p>
                  </a:txBody>
                  <a:tcPr/>
                </a:tc>
                <a:tc>
                  <a:txBody>
                    <a:bodyPr/>
                    <a:lstStyle/>
                    <a:p>
                      <a:r>
                        <a:rPr lang="en-US" sz="1700" dirty="0" smtClean="0"/>
                        <a:t>6.4</a:t>
                      </a:r>
                      <a:endParaRPr lang="en-US" sz="1700" dirty="0"/>
                    </a:p>
                  </a:txBody>
                  <a:tcPr/>
                </a:tc>
                <a:tc>
                  <a:txBody>
                    <a:bodyPr/>
                    <a:lstStyle/>
                    <a:p>
                      <a:r>
                        <a:rPr lang="en-US" sz="1700" b="1" dirty="0" smtClean="0">
                          <a:solidFill>
                            <a:srgbClr val="B050D7"/>
                          </a:solidFill>
                        </a:rPr>
                        <a:t>4.8</a:t>
                      </a:r>
                      <a:endParaRPr lang="en-US" sz="1700" b="1" dirty="0">
                        <a:solidFill>
                          <a:srgbClr val="B050D7"/>
                        </a:solidFill>
                      </a:endParaRPr>
                    </a:p>
                  </a:txBody>
                  <a:tcPr/>
                </a:tc>
                <a:tc>
                  <a:txBody>
                    <a:bodyPr/>
                    <a:lstStyle/>
                    <a:p>
                      <a:endParaRPr lang="en-US" sz="1700"/>
                    </a:p>
                  </a:txBody>
                  <a:tcPr/>
                </a:tc>
                <a:tc>
                  <a:txBody>
                    <a:bodyPr/>
                    <a:lstStyle/>
                    <a:p>
                      <a:endParaRPr lang="en-US" sz="1700"/>
                    </a:p>
                  </a:txBody>
                  <a:tcPr/>
                </a:tc>
                <a:tc>
                  <a:txBody>
                    <a:bodyPr/>
                    <a:lstStyle/>
                    <a:p>
                      <a:r>
                        <a:rPr lang="en-US" sz="1700" b="1" dirty="0" smtClean="0">
                          <a:solidFill>
                            <a:srgbClr val="B050D7"/>
                          </a:solidFill>
                        </a:rPr>
                        <a:t>5</a:t>
                      </a:r>
                      <a:endParaRPr lang="en-US" sz="1700" b="1" dirty="0">
                        <a:solidFill>
                          <a:srgbClr val="B050D7"/>
                        </a:solidFill>
                      </a:endParaRPr>
                    </a:p>
                  </a:txBody>
                  <a:tcPr/>
                </a:tc>
                <a:tc>
                  <a:txBody>
                    <a:bodyPr/>
                    <a:lstStyle/>
                    <a:p>
                      <a:endParaRPr lang="en-US" sz="1700" b="1" dirty="0">
                        <a:solidFill>
                          <a:srgbClr val="B050D7"/>
                        </a:solidFill>
                      </a:endParaRPr>
                    </a:p>
                  </a:txBody>
                  <a:tcPr/>
                </a:tc>
                <a:tc>
                  <a:txBody>
                    <a:bodyPr/>
                    <a:lstStyle/>
                    <a:p>
                      <a:endParaRPr lang="en-US" sz="1700" b="1" dirty="0">
                        <a:solidFill>
                          <a:srgbClr val="B050D7"/>
                        </a:solidFill>
                      </a:endParaRPr>
                    </a:p>
                  </a:txBody>
                  <a:tcPr/>
                </a:tc>
                <a:tc>
                  <a:txBody>
                    <a:bodyPr/>
                    <a:lstStyle/>
                    <a:p>
                      <a:endParaRPr lang="en-US" sz="1700" b="1" dirty="0">
                        <a:solidFill>
                          <a:srgbClr val="B050D7"/>
                        </a:solidFill>
                      </a:endParaRPr>
                    </a:p>
                  </a:txBody>
                  <a:tcPr/>
                </a:tc>
                <a:tc>
                  <a:txBody>
                    <a:bodyPr/>
                    <a:lstStyle/>
                    <a:p>
                      <a:r>
                        <a:rPr lang="en-US" sz="1700" b="1" dirty="0" smtClean="0">
                          <a:solidFill>
                            <a:srgbClr val="B050D7"/>
                          </a:solidFill>
                        </a:rPr>
                        <a:t>4.2</a:t>
                      </a:r>
                      <a:endParaRPr lang="en-US" sz="1700" b="1" dirty="0">
                        <a:solidFill>
                          <a:srgbClr val="B050D7"/>
                        </a:solidFill>
                      </a:endParaRPr>
                    </a:p>
                  </a:txBody>
                  <a:tcPr>
                    <a:lnR w="12700" cap="flat" cmpd="sng" algn="ctr">
                      <a:solidFill>
                        <a:srgbClr val="FFFFFF"/>
                      </a:solidFill>
                      <a:prstDash val="solid"/>
                      <a:round/>
                      <a:headEnd type="none" w="med" len="med"/>
                      <a:tailEnd type="none" w="med" len="med"/>
                    </a:lnR>
                  </a:tcPr>
                </a:tc>
                <a:tc>
                  <a:txBody>
                    <a:bodyPr/>
                    <a:lstStyle/>
                    <a:p>
                      <a:endParaRPr lang="en-US" sz="1700" b="1" dirty="0">
                        <a:solidFill>
                          <a:srgbClr val="B050D7"/>
                        </a:solidFill>
                      </a:endParaRPr>
                    </a:p>
                  </a:txBody>
                  <a:tcPr>
                    <a:lnL w="12700" cap="flat" cmpd="sng" algn="ctr">
                      <a:solidFill>
                        <a:srgbClr val="FFFFFF"/>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42840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At this point </a:t>
            </a:r>
            <a:r>
              <a:rPr lang="en-US" dirty="0" smtClean="0"/>
              <a:t>owner </a:t>
            </a:r>
            <a:r>
              <a:rPr lang="en-US" dirty="0"/>
              <a:t>elected </a:t>
            </a:r>
            <a:r>
              <a:rPr lang="en-US" dirty="0" smtClean="0"/>
              <a:t>humane euthanasia. </a:t>
            </a:r>
            <a:endParaRPr lang="en-US" dirty="0"/>
          </a:p>
          <a:p>
            <a:endParaRPr lang="en-US" dirty="0" smtClean="0"/>
          </a:p>
          <a:p>
            <a:r>
              <a:rPr lang="en-US" dirty="0" smtClean="0"/>
              <a:t>30 </a:t>
            </a:r>
            <a:r>
              <a:rPr lang="en-US" dirty="0"/>
              <a:t>minutes later </a:t>
            </a:r>
          </a:p>
          <a:p>
            <a:r>
              <a:rPr lang="en-US" dirty="0"/>
              <a:t>R</a:t>
            </a:r>
            <a:r>
              <a:rPr lang="en-US" dirty="0" smtClean="0"/>
              <a:t>espiratory </a:t>
            </a:r>
            <a:r>
              <a:rPr lang="en-US" dirty="0"/>
              <a:t>arrest </a:t>
            </a:r>
            <a:r>
              <a:rPr lang="en-US" dirty="0" smtClean="0">
                <a:sym typeface="Wingdings"/>
              </a:rPr>
              <a:t> </a:t>
            </a:r>
            <a:r>
              <a:rPr lang="en-US" dirty="0" smtClean="0"/>
              <a:t>intubation</a:t>
            </a:r>
            <a:endParaRPr lang="en-US" dirty="0"/>
          </a:p>
          <a:p>
            <a:r>
              <a:rPr lang="en-US" dirty="0" smtClean="0"/>
              <a:t>Euthanized</a:t>
            </a:r>
          </a:p>
        </p:txBody>
      </p:sp>
      <p:sp>
        <p:nvSpPr>
          <p:cNvPr id="3" name="Title 2"/>
          <p:cNvSpPr>
            <a:spLocks noGrp="1"/>
          </p:cNvSpPr>
          <p:nvPr>
            <p:ph type="title"/>
          </p:nvPr>
        </p:nvSpPr>
        <p:spPr/>
        <p:txBody>
          <a:bodyPr/>
          <a:lstStyle/>
          <a:p>
            <a:r>
              <a:rPr lang="en-US" dirty="0"/>
              <a:t>10/31 am</a:t>
            </a:r>
          </a:p>
        </p:txBody>
      </p:sp>
    </p:spTree>
    <p:extLst>
      <p:ext uri="{BB962C8B-B14F-4D97-AF65-F5344CB8AC3E}">
        <p14:creationId xmlns:p14="http://schemas.microsoft.com/office/powerpoint/2010/main" val="3566376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Acute necrotizing pancreatitis with extensive necrosis of the surrounding adipose</a:t>
            </a:r>
          </a:p>
          <a:p>
            <a:r>
              <a:rPr lang="en-US" dirty="0" smtClean="0"/>
              <a:t>Changes in liver and lung (including acute interstitial pneumonia), and heart are consistent with a systemic inflammatory state and shock</a:t>
            </a:r>
          </a:p>
          <a:p>
            <a:r>
              <a:rPr lang="en-US" dirty="0" smtClean="0"/>
              <a:t>Additional findings include chronic infarction in the kidney and nodule hyperplasia in the spleen </a:t>
            </a:r>
            <a:endParaRPr lang="en-US" dirty="0"/>
          </a:p>
        </p:txBody>
      </p:sp>
      <p:sp>
        <p:nvSpPr>
          <p:cNvPr id="3" name="Title 2"/>
          <p:cNvSpPr>
            <a:spLocks noGrp="1"/>
          </p:cNvSpPr>
          <p:nvPr>
            <p:ph type="title"/>
          </p:nvPr>
        </p:nvSpPr>
        <p:spPr/>
        <p:txBody>
          <a:bodyPr/>
          <a:lstStyle/>
          <a:p>
            <a:r>
              <a:rPr lang="en-US" dirty="0" smtClean="0"/>
              <a:t>Post Mortem</a:t>
            </a:r>
            <a:endParaRPr lang="en-US" dirty="0"/>
          </a:p>
        </p:txBody>
      </p:sp>
    </p:spTree>
    <p:extLst>
      <p:ext uri="{BB962C8B-B14F-4D97-AF65-F5344CB8AC3E}">
        <p14:creationId xmlns:p14="http://schemas.microsoft.com/office/powerpoint/2010/main" val="1350680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Presented to </a:t>
            </a:r>
            <a:r>
              <a:rPr lang="en-US" dirty="0" err="1"/>
              <a:t>rDVM</a:t>
            </a:r>
            <a:r>
              <a:rPr lang="en-US" dirty="0"/>
              <a:t> 10/29/2014 am</a:t>
            </a:r>
          </a:p>
          <a:p>
            <a:pPr lvl="1"/>
            <a:r>
              <a:rPr lang="en-US" dirty="0"/>
              <a:t>Painful abdomen</a:t>
            </a:r>
          </a:p>
          <a:p>
            <a:pPr lvl="1"/>
            <a:r>
              <a:rPr lang="en-US" dirty="0"/>
              <a:t>Abdominal </a:t>
            </a:r>
            <a:r>
              <a:rPr lang="en-US" dirty="0" smtClean="0"/>
              <a:t>radiographs</a:t>
            </a:r>
          </a:p>
          <a:p>
            <a:pPr lvl="2"/>
            <a:r>
              <a:rPr lang="en-US" dirty="0" smtClean="0"/>
              <a:t>Decreased </a:t>
            </a:r>
            <a:r>
              <a:rPr lang="en-US" dirty="0" err="1" smtClean="0"/>
              <a:t>serosal</a:t>
            </a:r>
            <a:r>
              <a:rPr lang="en-US" dirty="0" smtClean="0"/>
              <a:t> detail</a:t>
            </a:r>
          </a:p>
          <a:p>
            <a:pPr lvl="2"/>
            <a:r>
              <a:rPr lang="en-US" dirty="0" smtClean="0"/>
              <a:t>No </a:t>
            </a:r>
            <a:r>
              <a:rPr lang="en-US" dirty="0" smtClean="0"/>
              <a:t>evidence of</a:t>
            </a:r>
            <a:r>
              <a:rPr lang="en-US" dirty="0" smtClean="0"/>
              <a:t> </a:t>
            </a:r>
            <a:r>
              <a:rPr lang="en-US" dirty="0" smtClean="0"/>
              <a:t>obstruction</a:t>
            </a:r>
            <a:endParaRPr lang="en-US" dirty="0" smtClean="0"/>
          </a:p>
          <a:p>
            <a:pPr lvl="1"/>
            <a:r>
              <a:rPr lang="en-US" dirty="0" smtClean="0"/>
              <a:t>Treatment</a:t>
            </a:r>
          </a:p>
          <a:p>
            <a:pPr lvl="2"/>
            <a:r>
              <a:rPr lang="en-US" dirty="0" err="1" smtClean="0"/>
              <a:t>Cerenia</a:t>
            </a:r>
            <a:r>
              <a:rPr lang="en-US" dirty="0" smtClean="0"/>
              <a:t> and/or </a:t>
            </a:r>
            <a:r>
              <a:rPr lang="en-US" dirty="0" err="1" smtClean="0"/>
              <a:t>sulcrate</a:t>
            </a:r>
            <a:endParaRPr lang="en-US" dirty="0"/>
          </a:p>
          <a:p>
            <a:pPr lvl="2"/>
            <a:r>
              <a:rPr lang="en-US" dirty="0" smtClean="0"/>
              <a:t>Subcutaneous </a:t>
            </a:r>
            <a:r>
              <a:rPr lang="en-US" dirty="0"/>
              <a:t>fluids</a:t>
            </a:r>
          </a:p>
          <a:p>
            <a:endParaRPr lang="en-US" dirty="0"/>
          </a:p>
        </p:txBody>
      </p:sp>
      <p:sp>
        <p:nvSpPr>
          <p:cNvPr id="3" name="Title 2"/>
          <p:cNvSpPr>
            <a:spLocks noGrp="1"/>
          </p:cNvSpPr>
          <p:nvPr>
            <p:ph type="title"/>
          </p:nvPr>
        </p:nvSpPr>
        <p:spPr/>
        <p:txBody>
          <a:bodyPr>
            <a:normAutofit/>
          </a:bodyPr>
          <a:lstStyle/>
          <a:p>
            <a:r>
              <a:rPr lang="en-US" dirty="0"/>
              <a:t>6 year old FS </a:t>
            </a:r>
            <a:r>
              <a:rPr lang="en-US" dirty="0" smtClean="0"/>
              <a:t>Labrador</a:t>
            </a:r>
            <a:endParaRPr lang="en-US" dirty="0"/>
          </a:p>
        </p:txBody>
      </p:sp>
      <p:pic>
        <p:nvPicPr>
          <p:cNvPr id="4" name="Picture 3"/>
          <p:cNvPicPr>
            <a:picLocks noChangeAspect="1"/>
          </p:cNvPicPr>
          <p:nvPr/>
        </p:nvPicPr>
        <p:blipFill>
          <a:blip r:embed="rId2"/>
          <a:stretch>
            <a:fillRect/>
          </a:stretch>
        </p:blipFill>
        <p:spPr>
          <a:xfrm>
            <a:off x="4736478" y="3560098"/>
            <a:ext cx="4387643" cy="3297902"/>
          </a:xfrm>
          <a:prstGeom prst="rect">
            <a:avLst/>
          </a:prstGeom>
        </p:spPr>
      </p:pic>
    </p:spTree>
    <p:extLst>
      <p:ext uri="{BB962C8B-B14F-4D97-AF65-F5344CB8AC3E}">
        <p14:creationId xmlns:p14="http://schemas.microsoft.com/office/powerpoint/2010/main" val="1643169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smtClean="0"/>
              <a:t>Lung</a:t>
            </a:r>
            <a:r>
              <a:rPr lang="en-US" dirty="0" smtClean="0"/>
              <a:t>: mild multifocal acute </a:t>
            </a:r>
            <a:r>
              <a:rPr lang="en-US" dirty="0" err="1" smtClean="0"/>
              <a:t>suppurative</a:t>
            </a:r>
            <a:r>
              <a:rPr lang="en-US" dirty="0" smtClean="0"/>
              <a:t> interstitial pneumonia and edema</a:t>
            </a:r>
          </a:p>
          <a:p>
            <a:r>
              <a:rPr lang="en-US" b="1" dirty="0" smtClean="0"/>
              <a:t>Heart</a:t>
            </a:r>
            <a:r>
              <a:rPr lang="en-US" dirty="0" smtClean="0"/>
              <a:t>: mild, focal, acute myocardial hemorrhage</a:t>
            </a:r>
          </a:p>
          <a:p>
            <a:r>
              <a:rPr lang="en-US" b="1" dirty="0" smtClean="0"/>
              <a:t>Spleen</a:t>
            </a:r>
            <a:r>
              <a:rPr lang="en-US" dirty="0" smtClean="0"/>
              <a:t>: nodular hyperplasia, moderate congestion with fibrin and edema</a:t>
            </a:r>
          </a:p>
          <a:p>
            <a:r>
              <a:rPr lang="en-US" b="1" dirty="0" smtClean="0"/>
              <a:t>Kidney</a:t>
            </a:r>
            <a:r>
              <a:rPr lang="en-US" dirty="0" smtClean="0"/>
              <a:t>: moderate, multifocal, </a:t>
            </a:r>
            <a:r>
              <a:rPr lang="en-US" dirty="0" err="1" smtClean="0"/>
              <a:t>subacute</a:t>
            </a:r>
            <a:r>
              <a:rPr lang="en-US" dirty="0" smtClean="0"/>
              <a:t> </a:t>
            </a:r>
            <a:r>
              <a:rPr lang="en-US" dirty="0" err="1" smtClean="0"/>
              <a:t>centrilobular</a:t>
            </a:r>
            <a:r>
              <a:rPr lang="en-US" dirty="0" smtClean="0"/>
              <a:t> congestion with hepatocellular degeneration and necrosis</a:t>
            </a:r>
          </a:p>
          <a:p>
            <a:r>
              <a:rPr lang="en-US" b="1" dirty="0" smtClean="0"/>
              <a:t>Pancreas</a:t>
            </a:r>
            <a:r>
              <a:rPr lang="en-US" dirty="0" smtClean="0"/>
              <a:t>: severe, diffuse, acute, necrotizing pancreatitis with </a:t>
            </a:r>
            <a:r>
              <a:rPr lang="en-US" dirty="0" err="1" smtClean="0"/>
              <a:t>peripancreatic</a:t>
            </a:r>
            <a:r>
              <a:rPr lang="en-US" dirty="0" smtClean="0"/>
              <a:t> and mesenteric </a:t>
            </a:r>
            <a:r>
              <a:rPr lang="en-US" dirty="0" err="1" smtClean="0"/>
              <a:t>steatitis</a:t>
            </a:r>
            <a:r>
              <a:rPr lang="en-US" dirty="0" smtClean="0"/>
              <a:t> </a:t>
            </a:r>
            <a:endParaRPr lang="en-US" dirty="0"/>
          </a:p>
        </p:txBody>
      </p:sp>
      <p:sp>
        <p:nvSpPr>
          <p:cNvPr id="3" name="Title 2"/>
          <p:cNvSpPr>
            <a:spLocks noGrp="1"/>
          </p:cNvSpPr>
          <p:nvPr>
            <p:ph type="title"/>
          </p:nvPr>
        </p:nvSpPr>
        <p:spPr/>
        <p:txBody>
          <a:bodyPr>
            <a:normAutofit fontScale="90000"/>
          </a:bodyPr>
          <a:lstStyle/>
          <a:p>
            <a:r>
              <a:rPr lang="en-US" dirty="0" smtClean="0"/>
              <a:t>Post Mortem</a:t>
            </a:r>
            <a:br>
              <a:rPr lang="en-US" dirty="0" smtClean="0"/>
            </a:br>
            <a:r>
              <a:rPr lang="en-US" dirty="0" smtClean="0"/>
              <a:t>Histologic Diagnosis</a:t>
            </a:r>
            <a:endParaRPr lang="en-US" dirty="0"/>
          </a:p>
        </p:txBody>
      </p:sp>
    </p:spTree>
    <p:extLst>
      <p:ext uri="{BB962C8B-B14F-4D97-AF65-F5344CB8AC3E}">
        <p14:creationId xmlns:p14="http://schemas.microsoft.com/office/powerpoint/2010/main" val="3238709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smtClean="0"/>
              <a:t>Lung</a:t>
            </a:r>
          </a:p>
          <a:p>
            <a:pPr lvl="1"/>
            <a:r>
              <a:rPr lang="en-US" dirty="0" err="1" smtClean="0"/>
              <a:t>Multifocally</a:t>
            </a:r>
            <a:r>
              <a:rPr lang="en-US" dirty="0" smtClean="0"/>
              <a:t>, alveoli are filled with pale </a:t>
            </a:r>
            <a:r>
              <a:rPr lang="en-US" dirty="0" err="1" smtClean="0"/>
              <a:t>eosinophilic</a:t>
            </a:r>
            <a:r>
              <a:rPr lang="en-US" dirty="0" smtClean="0"/>
              <a:t> fluid and foamy macrophages or dense sheets of degenerate neutrophils</a:t>
            </a:r>
          </a:p>
          <a:p>
            <a:pPr lvl="1"/>
            <a:r>
              <a:rPr lang="en-US" dirty="0" smtClean="0"/>
              <a:t>Large airways are unaffected</a:t>
            </a:r>
          </a:p>
          <a:p>
            <a:r>
              <a:rPr lang="en-US" b="1" dirty="0" smtClean="0"/>
              <a:t>Heart</a:t>
            </a:r>
          </a:p>
          <a:p>
            <a:pPr lvl="1"/>
            <a:r>
              <a:rPr lang="en-US" dirty="0" smtClean="0"/>
              <a:t>Connective tissues of endocardium and 1/3 of the width of the ventricular myocardium are expanded by free erythrocytes and pale </a:t>
            </a:r>
            <a:r>
              <a:rPr lang="en-US" dirty="0" err="1" smtClean="0"/>
              <a:t>eosinophilic</a:t>
            </a:r>
            <a:r>
              <a:rPr lang="en-US" dirty="0" smtClean="0"/>
              <a:t> fluid</a:t>
            </a:r>
          </a:p>
          <a:p>
            <a:pPr marL="301943" lvl="1" indent="0">
              <a:buNone/>
            </a:pPr>
            <a:endParaRPr lang="en-US" dirty="0"/>
          </a:p>
        </p:txBody>
      </p:sp>
      <p:sp>
        <p:nvSpPr>
          <p:cNvPr id="3" name="Title 2"/>
          <p:cNvSpPr>
            <a:spLocks noGrp="1"/>
          </p:cNvSpPr>
          <p:nvPr>
            <p:ph type="title"/>
          </p:nvPr>
        </p:nvSpPr>
        <p:spPr/>
        <p:txBody>
          <a:bodyPr>
            <a:normAutofit fontScale="90000"/>
          </a:bodyPr>
          <a:lstStyle/>
          <a:p>
            <a:r>
              <a:rPr lang="en-US" dirty="0" smtClean="0"/>
              <a:t>Post Mortem</a:t>
            </a:r>
            <a:br>
              <a:rPr lang="en-US" dirty="0" smtClean="0"/>
            </a:br>
            <a:r>
              <a:rPr lang="en-US" dirty="0" smtClean="0"/>
              <a:t>Histologic Description</a:t>
            </a:r>
            <a:endParaRPr lang="en-US" dirty="0"/>
          </a:p>
        </p:txBody>
      </p:sp>
    </p:spTree>
    <p:extLst>
      <p:ext uri="{BB962C8B-B14F-4D97-AF65-F5344CB8AC3E}">
        <p14:creationId xmlns:p14="http://schemas.microsoft.com/office/powerpoint/2010/main" val="27282868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smtClean="0"/>
              <a:t>Spleen</a:t>
            </a:r>
          </a:p>
          <a:p>
            <a:pPr lvl="1"/>
            <a:r>
              <a:rPr lang="en-US" dirty="0" smtClean="0"/>
              <a:t>Diffusely congested with areas of fibrin accumulation and edema</a:t>
            </a:r>
          </a:p>
          <a:p>
            <a:r>
              <a:rPr lang="en-US" b="1" dirty="0" smtClean="0"/>
              <a:t>Pancreas</a:t>
            </a:r>
          </a:p>
          <a:p>
            <a:pPr lvl="1"/>
            <a:r>
              <a:rPr lang="en-US" dirty="0" smtClean="0"/>
              <a:t>Diffusely replaced by </a:t>
            </a:r>
            <a:r>
              <a:rPr lang="en-US" dirty="0" err="1" smtClean="0"/>
              <a:t>hypereosinophilic</a:t>
            </a:r>
            <a:r>
              <a:rPr lang="en-US" dirty="0" smtClean="0"/>
              <a:t> cells with </a:t>
            </a:r>
            <a:r>
              <a:rPr lang="en-US" dirty="0" err="1" smtClean="0"/>
              <a:t>pyknotic</a:t>
            </a:r>
            <a:r>
              <a:rPr lang="en-US" dirty="0" smtClean="0"/>
              <a:t> to </a:t>
            </a:r>
            <a:r>
              <a:rPr lang="en-US" dirty="0" err="1" smtClean="0"/>
              <a:t>karyolytic</a:t>
            </a:r>
            <a:r>
              <a:rPr lang="en-US" dirty="0" smtClean="0"/>
              <a:t> nuclei that retain  tissue architecture (</a:t>
            </a:r>
            <a:r>
              <a:rPr lang="en-US" dirty="0" err="1" smtClean="0"/>
              <a:t>coagulative</a:t>
            </a:r>
            <a:r>
              <a:rPr lang="en-US" dirty="0" smtClean="0"/>
              <a:t> necrosis), edema, and hemorrhage</a:t>
            </a:r>
          </a:p>
          <a:p>
            <a:pPr marL="301943" lvl="1" indent="0">
              <a:buNone/>
            </a:pPr>
            <a:endParaRPr lang="en-US" dirty="0" smtClean="0"/>
          </a:p>
          <a:p>
            <a:pPr marL="301943" lvl="1" indent="0">
              <a:buNone/>
            </a:pPr>
            <a:endParaRPr lang="en-US" dirty="0"/>
          </a:p>
        </p:txBody>
      </p:sp>
      <p:sp>
        <p:nvSpPr>
          <p:cNvPr id="3" name="Title 2"/>
          <p:cNvSpPr>
            <a:spLocks noGrp="1"/>
          </p:cNvSpPr>
          <p:nvPr>
            <p:ph type="title"/>
          </p:nvPr>
        </p:nvSpPr>
        <p:spPr/>
        <p:txBody>
          <a:bodyPr>
            <a:normAutofit fontScale="90000"/>
          </a:bodyPr>
          <a:lstStyle/>
          <a:p>
            <a:r>
              <a:rPr lang="en-US" dirty="0" smtClean="0"/>
              <a:t>Post Mortem</a:t>
            </a:r>
            <a:br>
              <a:rPr lang="en-US" dirty="0" smtClean="0"/>
            </a:br>
            <a:r>
              <a:rPr lang="en-US" dirty="0" smtClean="0"/>
              <a:t>Histologic Description</a:t>
            </a:r>
            <a:endParaRPr lang="en-US" dirty="0"/>
          </a:p>
        </p:txBody>
      </p:sp>
    </p:spTree>
    <p:extLst>
      <p:ext uri="{BB962C8B-B14F-4D97-AF65-F5344CB8AC3E}">
        <p14:creationId xmlns:p14="http://schemas.microsoft.com/office/powerpoint/2010/main" val="3466270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Treatment </a:t>
            </a:r>
            <a:br>
              <a:rPr lang="en-US" dirty="0" smtClean="0"/>
            </a:br>
            <a:r>
              <a:rPr lang="en-US" dirty="0" smtClean="0"/>
              <a:t>FFP</a:t>
            </a:r>
            <a:endParaRPr lang="en-US" dirty="0"/>
          </a:p>
        </p:txBody>
      </p:sp>
      <p:sp>
        <p:nvSpPr>
          <p:cNvPr id="4" name="Text Placeholder 3"/>
          <p:cNvSpPr>
            <a:spLocks noGrp="1"/>
          </p:cNvSpPr>
          <p:nvPr>
            <p:ph type="body" idx="1"/>
          </p:nvPr>
        </p:nvSpPr>
        <p:spPr>
          <a:xfrm>
            <a:off x="676656" y="1842537"/>
            <a:ext cx="3822192" cy="639762"/>
          </a:xfrm>
        </p:spPr>
        <p:txBody>
          <a:bodyPr>
            <a:normAutofit/>
          </a:bodyPr>
          <a:lstStyle/>
          <a:p>
            <a:r>
              <a:rPr lang="en-US" dirty="0" smtClean="0"/>
              <a:t>Against</a:t>
            </a:r>
            <a:endParaRPr lang="en-US" dirty="0"/>
          </a:p>
        </p:txBody>
      </p:sp>
      <p:sp>
        <p:nvSpPr>
          <p:cNvPr id="2" name="Content Placeholder 1"/>
          <p:cNvSpPr>
            <a:spLocks noGrp="1"/>
          </p:cNvSpPr>
          <p:nvPr>
            <p:ph sz="half" idx="2"/>
          </p:nvPr>
        </p:nvSpPr>
        <p:spPr>
          <a:xfrm>
            <a:off x="677332" y="2486566"/>
            <a:ext cx="3820055" cy="4097782"/>
          </a:xfrm>
        </p:spPr>
        <p:txBody>
          <a:bodyPr>
            <a:normAutofit/>
          </a:bodyPr>
          <a:lstStyle/>
          <a:p>
            <a:pPr lvl="0"/>
            <a:r>
              <a:rPr lang="en-US" dirty="0" err="1" smtClean="0">
                <a:solidFill>
                  <a:schemeClr val="tx1"/>
                </a:solidFill>
              </a:rPr>
              <a:t>Weatherton</a:t>
            </a:r>
            <a:r>
              <a:rPr lang="en-US" dirty="0" smtClean="0">
                <a:solidFill>
                  <a:schemeClr val="tx1"/>
                </a:solidFill>
              </a:rPr>
              <a:t> </a:t>
            </a:r>
            <a:r>
              <a:rPr lang="en-US" dirty="0">
                <a:solidFill>
                  <a:schemeClr val="tx1"/>
                </a:solidFill>
              </a:rPr>
              <a:t>and </a:t>
            </a:r>
            <a:r>
              <a:rPr lang="en-US" dirty="0" err="1" smtClean="0">
                <a:solidFill>
                  <a:schemeClr val="tx1"/>
                </a:solidFill>
              </a:rPr>
              <a:t>Streetor</a:t>
            </a:r>
            <a:r>
              <a:rPr lang="en-US" dirty="0" smtClean="0">
                <a:solidFill>
                  <a:schemeClr val="tx1"/>
                </a:solidFill>
              </a:rPr>
              <a:t> reported no </a:t>
            </a:r>
            <a:r>
              <a:rPr lang="en-US" dirty="0">
                <a:solidFill>
                  <a:schemeClr val="tx1"/>
                </a:solidFill>
              </a:rPr>
              <a:t>benefit </a:t>
            </a:r>
            <a:endParaRPr lang="en-US" dirty="0" smtClean="0">
              <a:solidFill>
                <a:schemeClr val="tx1"/>
              </a:solidFill>
            </a:endParaRPr>
          </a:p>
          <a:p>
            <a:pPr lvl="1"/>
            <a:r>
              <a:rPr lang="en-US" dirty="0" smtClean="0">
                <a:solidFill>
                  <a:schemeClr val="tx1"/>
                </a:solidFill>
              </a:rPr>
              <a:t>Mortality </a:t>
            </a:r>
            <a:r>
              <a:rPr lang="en-US" dirty="0">
                <a:solidFill>
                  <a:schemeClr val="tx1"/>
                </a:solidFill>
              </a:rPr>
              <a:t>rates </a:t>
            </a:r>
            <a:r>
              <a:rPr lang="en-US" dirty="0" smtClean="0">
                <a:solidFill>
                  <a:schemeClr val="tx1"/>
                </a:solidFill>
              </a:rPr>
              <a:t>dogs treated with plasma </a:t>
            </a:r>
            <a:r>
              <a:rPr lang="en-US" dirty="0">
                <a:solidFill>
                  <a:schemeClr val="tx1"/>
                </a:solidFill>
              </a:rPr>
              <a:t>were </a:t>
            </a:r>
            <a:r>
              <a:rPr lang="en-US" dirty="0" smtClean="0">
                <a:solidFill>
                  <a:schemeClr val="tx1"/>
                </a:solidFill>
              </a:rPr>
              <a:t>higher</a:t>
            </a:r>
          </a:p>
          <a:p>
            <a:pPr lvl="1"/>
            <a:r>
              <a:rPr lang="en-US" dirty="0">
                <a:solidFill>
                  <a:schemeClr val="tx1"/>
                </a:solidFill>
              </a:rPr>
              <a:t>E</a:t>
            </a:r>
            <a:r>
              <a:rPr lang="en-US" dirty="0" smtClean="0">
                <a:solidFill>
                  <a:schemeClr val="tx1"/>
                </a:solidFill>
              </a:rPr>
              <a:t>vidence </a:t>
            </a:r>
            <a:r>
              <a:rPr lang="en-US" dirty="0">
                <a:solidFill>
                  <a:schemeClr val="tx1"/>
                </a:solidFill>
              </a:rPr>
              <a:t>of </a:t>
            </a:r>
            <a:r>
              <a:rPr lang="en-US" dirty="0" smtClean="0">
                <a:solidFill>
                  <a:schemeClr val="tx1"/>
                </a:solidFill>
              </a:rPr>
              <a:t>SIRS and </a:t>
            </a:r>
            <a:r>
              <a:rPr lang="en-US" dirty="0">
                <a:solidFill>
                  <a:schemeClr val="tx1"/>
                </a:solidFill>
              </a:rPr>
              <a:t>presence </a:t>
            </a:r>
            <a:r>
              <a:rPr lang="en-US" dirty="0" smtClean="0">
                <a:solidFill>
                  <a:schemeClr val="tx1"/>
                </a:solidFill>
              </a:rPr>
              <a:t>of </a:t>
            </a:r>
            <a:r>
              <a:rPr lang="en-US" dirty="0">
                <a:solidFill>
                  <a:schemeClr val="tx1"/>
                </a:solidFill>
              </a:rPr>
              <a:t>coagulopathy were not significantly different between groups </a:t>
            </a:r>
            <a:endParaRPr lang="en-US" dirty="0" smtClean="0">
              <a:solidFill>
                <a:schemeClr val="tx1"/>
              </a:solidFill>
            </a:endParaRPr>
          </a:p>
          <a:p>
            <a:r>
              <a:rPr lang="en-US" dirty="0" smtClean="0"/>
              <a:t>Cost</a:t>
            </a:r>
          </a:p>
          <a:p>
            <a:pPr lvl="0"/>
            <a:r>
              <a:rPr lang="en-US" dirty="0" smtClean="0"/>
              <a:t>Transfusion reactions</a:t>
            </a:r>
          </a:p>
          <a:p>
            <a:pPr lvl="0"/>
            <a:r>
              <a:rPr lang="en-US" dirty="0" smtClean="0"/>
              <a:t>Risk of volume overload</a:t>
            </a:r>
            <a:endParaRPr lang="en-US" dirty="0"/>
          </a:p>
          <a:p>
            <a:endParaRPr lang="en-US" dirty="0"/>
          </a:p>
        </p:txBody>
      </p:sp>
      <p:sp>
        <p:nvSpPr>
          <p:cNvPr id="5" name="Text Placeholder 4"/>
          <p:cNvSpPr>
            <a:spLocks noGrp="1"/>
          </p:cNvSpPr>
          <p:nvPr>
            <p:ph type="body" sz="quarter" idx="3"/>
          </p:nvPr>
        </p:nvSpPr>
        <p:spPr>
          <a:xfrm>
            <a:off x="4648200" y="2486565"/>
            <a:ext cx="3822192" cy="639762"/>
          </a:xfrm>
        </p:spPr>
        <p:txBody>
          <a:bodyPr/>
          <a:lstStyle/>
          <a:p>
            <a:r>
              <a:rPr lang="en-US" dirty="0" smtClean="0"/>
              <a:t>In Support</a:t>
            </a:r>
            <a:endParaRPr lang="en-US" dirty="0"/>
          </a:p>
        </p:txBody>
      </p:sp>
      <p:sp>
        <p:nvSpPr>
          <p:cNvPr id="6" name="Content Placeholder 5"/>
          <p:cNvSpPr>
            <a:spLocks noGrp="1"/>
          </p:cNvSpPr>
          <p:nvPr>
            <p:ph sz="quarter" idx="4"/>
          </p:nvPr>
        </p:nvSpPr>
        <p:spPr/>
        <p:txBody>
          <a:bodyPr>
            <a:normAutofit fontScale="92500" lnSpcReduction="20000"/>
          </a:bodyPr>
          <a:lstStyle/>
          <a:p>
            <a:pPr lvl="0"/>
            <a:r>
              <a:rPr lang="en-US" dirty="0">
                <a:solidFill>
                  <a:schemeClr val="tx1"/>
                </a:solidFill>
              </a:rPr>
              <a:t>No prospective controlled studies </a:t>
            </a:r>
            <a:endParaRPr lang="en-US" dirty="0" smtClean="0">
              <a:solidFill>
                <a:schemeClr val="tx1"/>
              </a:solidFill>
            </a:endParaRPr>
          </a:p>
          <a:p>
            <a:pPr lvl="0"/>
            <a:r>
              <a:rPr lang="en-US" dirty="0" smtClean="0">
                <a:solidFill>
                  <a:schemeClr val="tx1"/>
                </a:solidFill>
              </a:rPr>
              <a:t>To </a:t>
            </a:r>
            <a:r>
              <a:rPr lang="en-US" dirty="0">
                <a:solidFill>
                  <a:schemeClr val="tx1"/>
                </a:solidFill>
              </a:rPr>
              <a:t>provide a source of </a:t>
            </a:r>
            <a:r>
              <a:rPr lang="en-US" dirty="0">
                <a:solidFill>
                  <a:schemeClr val="tx1"/>
                </a:solidFill>
                <a:sym typeface="Symbol"/>
              </a:rPr>
              <a:t></a:t>
            </a:r>
            <a:r>
              <a:rPr lang="en-US" dirty="0">
                <a:solidFill>
                  <a:schemeClr val="tx1"/>
                </a:solidFill>
              </a:rPr>
              <a:t>2-macroglobulins, protease inhibitors that may help decrease activated circulating proteases.</a:t>
            </a:r>
          </a:p>
          <a:p>
            <a:pPr lvl="0"/>
            <a:r>
              <a:rPr lang="en-US" dirty="0">
                <a:solidFill>
                  <a:schemeClr val="tx1"/>
                </a:solidFill>
              </a:rPr>
              <a:t>Provide coagulation factors</a:t>
            </a:r>
          </a:p>
          <a:p>
            <a:pPr lvl="0"/>
            <a:r>
              <a:rPr lang="en-US" dirty="0">
                <a:solidFill>
                  <a:schemeClr val="tx1"/>
                </a:solidFill>
              </a:rPr>
              <a:t>Provide source of albumin (a poor choice</a:t>
            </a:r>
            <a:r>
              <a:rPr lang="en-US" dirty="0" smtClean="0">
                <a:solidFill>
                  <a:schemeClr val="tx1"/>
                </a:solidFill>
              </a:rPr>
              <a:t>)</a:t>
            </a:r>
            <a:endParaRPr lang="en-US" dirty="0">
              <a:solidFill>
                <a:schemeClr val="tx1"/>
              </a:solidFill>
            </a:endParaRPr>
          </a:p>
        </p:txBody>
      </p:sp>
      <p:sp>
        <p:nvSpPr>
          <p:cNvPr id="7" name="TextBox 6"/>
          <p:cNvSpPr txBox="1"/>
          <p:nvPr/>
        </p:nvSpPr>
        <p:spPr>
          <a:xfrm>
            <a:off x="0" y="5974499"/>
            <a:ext cx="9144001" cy="954107"/>
          </a:xfrm>
          <a:prstGeom prst="rect">
            <a:avLst/>
          </a:prstGeom>
          <a:noFill/>
        </p:spPr>
        <p:txBody>
          <a:bodyPr wrap="square" rtlCol="0">
            <a:spAutoFit/>
          </a:bodyPr>
          <a:lstStyle/>
          <a:p>
            <a:r>
              <a:rPr lang="en-US" sz="1400" dirty="0" err="1" smtClean="0">
                <a:solidFill>
                  <a:srgbClr val="A6A6A6"/>
                </a:solidFill>
              </a:rPr>
              <a:t>Weatherton</a:t>
            </a:r>
            <a:r>
              <a:rPr lang="en-US" sz="1400" dirty="0" smtClean="0">
                <a:solidFill>
                  <a:srgbClr val="A6A6A6"/>
                </a:solidFill>
              </a:rPr>
              <a:t> </a:t>
            </a:r>
            <a:r>
              <a:rPr lang="en-US" sz="1400" dirty="0">
                <a:solidFill>
                  <a:srgbClr val="A6A6A6"/>
                </a:solidFill>
              </a:rPr>
              <a:t>and Streeter. Evaluation of fresh frozen plasma administration in dogs with pancreatitis: 77 cases (1995-2005). JVECC 2009;19(6):617-622;</a:t>
            </a:r>
          </a:p>
          <a:p>
            <a:r>
              <a:rPr lang="en-US" sz="1400" dirty="0">
                <a:solidFill>
                  <a:srgbClr val="A6A6A6"/>
                </a:solidFill>
              </a:rPr>
              <a:t>Mansfield, C. Acute Pancreatitis in Dogs: Advances in Understanding, Diagnostics, and Treatment. Topics in </a:t>
            </a:r>
            <a:r>
              <a:rPr lang="en-US" sz="1400" dirty="0" err="1">
                <a:solidFill>
                  <a:srgbClr val="A6A6A6"/>
                </a:solidFill>
              </a:rPr>
              <a:t>Compan</a:t>
            </a:r>
            <a:r>
              <a:rPr lang="en-US" sz="1400" dirty="0">
                <a:solidFill>
                  <a:srgbClr val="A6A6A6"/>
                </a:solidFill>
              </a:rPr>
              <a:t> An Med 2012; 27:123-</a:t>
            </a:r>
            <a:r>
              <a:rPr lang="en-US" sz="1400" dirty="0" smtClean="0">
                <a:solidFill>
                  <a:srgbClr val="A6A6A6"/>
                </a:solidFill>
              </a:rPr>
              <a:t>132; </a:t>
            </a:r>
            <a:r>
              <a:rPr lang="en-US" sz="1400" dirty="0">
                <a:solidFill>
                  <a:srgbClr val="A6A6A6"/>
                </a:solidFill>
              </a:rPr>
              <a:t>Silverstein 2013 chp 113</a:t>
            </a:r>
            <a:r>
              <a:rPr lang="en-US" sz="1400" dirty="0" smtClean="0">
                <a:solidFill>
                  <a:srgbClr val="A6A6A6"/>
                </a:solidFill>
              </a:rPr>
              <a:t>;</a:t>
            </a:r>
            <a:endParaRPr lang="en-US" sz="1400" dirty="0">
              <a:solidFill>
                <a:srgbClr val="A6A6A6"/>
              </a:solidFill>
            </a:endParaRPr>
          </a:p>
        </p:txBody>
      </p:sp>
    </p:spTree>
    <p:extLst>
      <p:ext uri="{BB962C8B-B14F-4D97-AF65-F5344CB8AC3E}">
        <p14:creationId xmlns:p14="http://schemas.microsoft.com/office/powerpoint/2010/main" val="335326096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Treatment: Broad Spectrum Antibiotics</a:t>
            </a:r>
            <a:endParaRPr lang="en-US" dirty="0"/>
          </a:p>
        </p:txBody>
      </p:sp>
      <p:sp>
        <p:nvSpPr>
          <p:cNvPr id="4" name="Text Placeholder 3"/>
          <p:cNvSpPr>
            <a:spLocks noGrp="1"/>
          </p:cNvSpPr>
          <p:nvPr>
            <p:ph type="body" idx="1"/>
          </p:nvPr>
        </p:nvSpPr>
        <p:spPr>
          <a:xfrm>
            <a:off x="676656" y="1842537"/>
            <a:ext cx="3822192" cy="639762"/>
          </a:xfrm>
        </p:spPr>
        <p:txBody>
          <a:bodyPr>
            <a:normAutofit/>
          </a:bodyPr>
          <a:lstStyle/>
          <a:p>
            <a:r>
              <a:rPr lang="en-US" dirty="0" smtClean="0"/>
              <a:t>Against</a:t>
            </a:r>
            <a:endParaRPr lang="en-US" dirty="0"/>
          </a:p>
        </p:txBody>
      </p:sp>
      <p:sp>
        <p:nvSpPr>
          <p:cNvPr id="2" name="Content Placeholder 1"/>
          <p:cNvSpPr>
            <a:spLocks noGrp="1"/>
          </p:cNvSpPr>
          <p:nvPr>
            <p:ph sz="half" idx="2"/>
          </p:nvPr>
        </p:nvSpPr>
        <p:spPr>
          <a:xfrm>
            <a:off x="677332" y="2486566"/>
            <a:ext cx="3820055" cy="4097782"/>
          </a:xfrm>
        </p:spPr>
        <p:txBody>
          <a:bodyPr>
            <a:normAutofit/>
          </a:bodyPr>
          <a:lstStyle/>
          <a:p>
            <a:pPr lvl="0"/>
            <a:r>
              <a:rPr lang="en-US" dirty="0"/>
              <a:t>R</a:t>
            </a:r>
            <a:r>
              <a:rPr lang="en-US" dirty="0" smtClean="0"/>
              <a:t>isk </a:t>
            </a:r>
            <a:r>
              <a:rPr lang="en-US" dirty="0"/>
              <a:t>of inducing resistant bacterial strains and fungal infections </a:t>
            </a:r>
            <a:endParaRPr lang="en-US" dirty="0" smtClean="0"/>
          </a:p>
          <a:p>
            <a:pPr lvl="0"/>
            <a:r>
              <a:rPr lang="en-US" dirty="0" smtClean="0"/>
              <a:t>Pancreatic </a:t>
            </a:r>
            <a:r>
              <a:rPr lang="en-US" dirty="0"/>
              <a:t>infection has only been rarely documented in dogs with naturally occurring </a:t>
            </a:r>
            <a:r>
              <a:rPr lang="en-US" dirty="0" smtClean="0"/>
              <a:t>AP</a:t>
            </a:r>
          </a:p>
          <a:p>
            <a:pPr lvl="1"/>
            <a:r>
              <a:rPr lang="en-US" dirty="0"/>
              <a:t>C</a:t>
            </a:r>
            <a:r>
              <a:rPr lang="en-US" dirty="0" smtClean="0"/>
              <a:t>ontrast </a:t>
            </a:r>
            <a:r>
              <a:rPr lang="en-US" dirty="0"/>
              <a:t>to what has been demonstrated in </a:t>
            </a:r>
            <a:r>
              <a:rPr lang="en-US" dirty="0" smtClean="0"/>
              <a:t>humans</a:t>
            </a:r>
            <a:endParaRPr lang="en-US" dirty="0"/>
          </a:p>
          <a:p>
            <a:endParaRPr lang="en-US" dirty="0"/>
          </a:p>
        </p:txBody>
      </p:sp>
      <p:sp>
        <p:nvSpPr>
          <p:cNvPr id="5" name="Text Placeholder 4"/>
          <p:cNvSpPr>
            <a:spLocks noGrp="1"/>
          </p:cNvSpPr>
          <p:nvPr>
            <p:ph type="body" sz="quarter" idx="3"/>
          </p:nvPr>
        </p:nvSpPr>
        <p:spPr>
          <a:xfrm>
            <a:off x="4648200" y="2486565"/>
            <a:ext cx="3822192" cy="639762"/>
          </a:xfrm>
        </p:spPr>
        <p:txBody>
          <a:bodyPr/>
          <a:lstStyle/>
          <a:p>
            <a:r>
              <a:rPr lang="en-US" dirty="0" smtClean="0"/>
              <a:t>In Support</a:t>
            </a:r>
            <a:endParaRPr lang="en-US" dirty="0"/>
          </a:p>
        </p:txBody>
      </p:sp>
      <p:sp>
        <p:nvSpPr>
          <p:cNvPr id="6" name="Content Placeholder 5"/>
          <p:cNvSpPr>
            <a:spLocks noGrp="1"/>
          </p:cNvSpPr>
          <p:nvPr>
            <p:ph sz="quarter" idx="4"/>
          </p:nvPr>
        </p:nvSpPr>
        <p:spPr/>
        <p:txBody>
          <a:bodyPr>
            <a:normAutofit fontScale="92500" lnSpcReduction="20000"/>
          </a:bodyPr>
          <a:lstStyle/>
          <a:p>
            <a:pPr lvl="0"/>
            <a:r>
              <a:rPr lang="en-US" dirty="0" smtClean="0"/>
              <a:t>Reasonable for patients </a:t>
            </a:r>
            <a:r>
              <a:rPr lang="en-US" dirty="0"/>
              <a:t>that do not respond to other </a:t>
            </a:r>
            <a:r>
              <a:rPr lang="en-US" dirty="0" smtClean="0"/>
              <a:t>therapy</a:t>
            </a:r>
          </a:p>
          <a:p>
            <a:pPr lvl="0"/>
            <a:r>
              <a:rPr lang="en-US" dirty="0" smtClean="0"/>
              <a:t>Indicated for </a:t>
            </a:r>
            <a:r>
              <a:rPr lang="en-US" dirty="0"/>
              <a:t>those that initially respond, however, later deteriorate </a:t>
            </a:r>
          </a:p>
          <a:p>
            <a:pPr lvl="0"/>
            <a:r>
              <a:rPr lang="en-US" dirty="0" smtClean="0"/>
              <a:t>Patients </a:t>
            </a:r>
            <a:r>
              <a:rPr lang="en-US" dirty="0"/>
              <a:t>with other or distant potentially related infections </a:t>
            </a:r>
            <a:endParaRPr lang="en-US" dirty="0" smtClean="0"/>
          </a:p>
          <a:p>
            <a:pPr lvl="1"/>
            <a:r>
              <a:rPr lang="en-US" dirty="0" smtClean="0"/>
              <a:t>e.g</a:t>
            </a:r>
            <a:r>
              <a:rPr lang="en-US" dirty="0"/>
              <a:t>. pneumonia.</a:t>
            </a:r>
          </a:p>
          <a:p>
            <a:pPr lvl="0"/>
            <a:r>
              <a:rPr lang="en-US" dirty="0"/>
              <a:t>Patients with suspected GI bacterial translocation</a:t>
            </a:r>
          </a:p>
          <a:p>
            <a:endParaRPr lang="en-US" dirty="0"/>
          </a:p>
        </p:txBody>
      </p:sp>
    </p:spTree>
    <p:extLst>
      <p:ext uri="{BB962C8B-B14F-4D97-AF65-F5344CB8AC3E}">
        <p14:creationId xmlns:p14="http://schemas.microsoft.com/office/powerpoint/2010/main" val="219274915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450750"/>
            <a:ext cx="7408333" cy="3523749"/>
          </a:xfrm>
        </p:spPr>
        <p:txBody>
          <a:bodyPr>
            <a:normAutofit lnSpcReduction="10000"/>
          </a:bodyPr>
          <a:lstStyle/>
          <a:p>
            <a:r>
              <a:rPr lang="en-US" dirty="0">
                <a:solidFill>
                  <a:schemeClr val="tx1"/>
                </a:solidFill>
              </a:rPr>
              <a:t>Surgery is not indicated for most cases involving sterile pancreatic necrosis. </a:t>
            </a:r>
            <a:endParaRPr lang="en-US" dirty="0" smtClean="0">
              <a:solidFill>
                <a:schemeClr val="tx1"/>
              </a:solidFill>
            </a:endParaRPr>
          </a:p>
          <a:p>
            <a:r>
              <a:rPr lang="en-US" dirty="0" smtClean="0">
                <a:solidFill>
                  <a:schemeClr val="tx1"/>
                </a:solidFill>
              </a:rPr>
              <a:t>Indications</a:t>
            </a:r>
          </a:p>
          <a:p>
            <a:pPr lvl="1"/>
            <a:r>
              <a:rPr lang="en-US" dirty="0" smtClean="0">
                <a:solidFill>
                  <a:schemeClr val="tx1"/>
                </a:solidFill>
              </a:rPr>
              <a:t>Infected </a:t>
            </a:r>
            <a:r>
              <a:rPr lang="en-US" dirty="0">
                <a:solidFill>
                  <a:schemeClr val="tx1"/>
                </a:solidFill>
              </a:rPr>
              <a:t>pancreatic </a:t>
            </a:r>
            <a:r>
              <a:rPr lang="en-US" dirty="0" smtClean="0">
                <a:solidFill>
                  <a:schemeClr val="tx1"/>
                </a:solidFill>
              </a:rPr>
              <a:t>necrosis</a:t>
            </a:r>
          </a:p>
          <a:p>
            <a:pPr lvl="1"/>
            <a:r>
              <a:rPr lang="en-US" dirty="0" smtClean="0">
                <a:solidFill>
                  <a:schemeClr val="tx1"/>
                </a:solidFill>
              </a:rPr>
              <a:t>Local </a:t>
            </a:r>
            <a:r>
              <a:rPr lang="en-US" dirty="0">
                <a:solidFill>
                  <a:schemeClr val="tx1"/>
                </a:solidFill>
              </a:rPr>
              <a:t>complications such as </a:t>
            </a:r>
            <a:r>
              <a:rPr lang="en-US" dirty="0" err="1">
                <a:solidFill>
                  <a:schemeClr val="tx1"/>
                </a:solidFill>
              </a:rPr>
              <a:t>abcessation</a:t>
            </a:r>
            <a:r>
              <a:rPr lang="en-US" dirty="0">
                <a:solidFill>
                  <a:schemeClr val="tx1"/>
                </a:solidFill>
              </a:rPr>
              <a:t> or extrahepatic biliary </a:t>
            </a:r>
            <a:r>
              <a:rPr lang="en-US" dirty="0" smtClean="0">
                <a:solidFill>
                  <a:schemeClr val="tx1"/>
                </a:solidFill>
              </a:rPr>
              <a:t>obstruction</a:t>
            </a:r>
          </a:p>
          <a:p>
            <a:pPr lvl="1"/>
            <a:r>
              <a:rPr lang="en-US" dirty="0" smtClean="0">
                <a:solidFill>
                  <a:schemeClr val="tx1"/>
                </a:solidFill>
              </a:rPr>
              <a:t>Diagnostic </a:t>
            </a:r>
            <a:r>
              <a:rPr lang="en-US" dirty="0">
                <a:solidFill>
                  <a:schemeClr val="tx1"/>
                </a:solidFill>
              </a:rPr>
              <a:t>confirmation of neoplastic </a:t>
            </a:r>
            <a:r>
              <a:rPr lang="en-US" dirty="0" smtClean="0">
                <a:solidFill>
                  <a:schemeClr val="tx1"/>
                </a:solidFill>
              </a:rPr>
              <a:t>disease</a:t>
            </a:r>
          </a:p>
          <a:p>
            <a:pPr lvl="1"/>
            <a:r>
              <a:rPr lang="en-US" dirty="0" smtClean="0">
                <a:solidFill>
                  <a:schemeClr val="tx1"/>
                </a:solidFill>
              </a:rPr>
              <a:t>Continued deterioration </a:t>
            </a:r>
            <a:r>
              <a:rPr lang="en-US" dirty="0">
                <a:solidFill>
                  <a:schemeClr val="tx1"/>
                </a:solidFill>
              </a:rPr>
              <a:t>despite aggressive medical therapy</a:t>
            </a:r>
          </a:p>
        </p:txBody>
      </p:sp>
      <p:sp>
        <p:nvSpPr>
          <p:cNvPr id="3" name="Title 2"/>
          <p:cNvSpPr>
            <a:spLocks noGrp="1"/>
          </p:cNvSpPr>
          <p:nvPr>
            <p:ph type="title"/>
          </p:nvPr>
        </p:nvSpPr>
        <p:spPr/>
        <p:txBody>
          <a:bodyPr/>
          <a:lstStyle/>
          <a:p>
            <a:r>
              <a:rPr lang="en-US" dirty="0" smtClean="0"/>
              <a:t>Treatment: Surgery</a:t>
            </a:r>
            <a:endParaRPr lang="en-US" dirty="0"/>
          </a:p>
        </p:txBody>
      </p:sp>
      <p:sp>
        <p:nvSpPr>
          <p:cNvPr id="4" name="TextBox 3"/>
          <p:cNvSpPr txBox="1"/>
          <p:nvPr/>
        </p:nvSpPr>
        <p:spPr>
          <a:xfrm>
            <a:off x="0" y="5709090"/>
            <a:ext cx="9144001" cy="1169551"/>
          </a:xfrm>
          <a:prstGeom prst="rect">
            <a:avLst/>
          </a:prstGeom>
          <a:noFill/>
        </p:spPr>
        <p:txBody>
          <a:bodyPr wrap="square" rtlCol="0">
            <a:spAutoFit/>
          </a:bodyPr>
          <a:lstStyle/>
          <a:p>
            <a:r>
              <a:rPr lang="en-US" sz="1400" dirty="0" smtClean="0">
                <a:solidFill>
                  <a:srgbClr val="A6A6A6"/>
                </a:solidFill>
              </a:rPr>
              <a:t>Silverstein </a:t>
            </a:r>
            <a:r>
              <a:rPr lang="en-US" sz="1400" dirty="0">
                <a:solidFill>
                  <a:srgbClr val="A6A6A6"/>
                </a:solidFill>
              </a:rPr>
              <a:t>2013 chp 113; Mansfield, C. Acute Pancreatitis in Dogs: Advances in Understanding, Diagnostics, and Treatment. Topics in </a:t>
            </a:r>
            <a:r>
              <a:rPr lang="en-US" sz="1400" dirty="0" err="1">
                <a:solidFill>
                  <a:srgbClr val="A6A6A6"/>
                </a:solidFill>
              </a:rPr>
              <a:t>Compan</a:t>
            </a:r>
            <a:r>
              <a:rPr lang="en-US" sz="1400" dirty="0">
                <a:solidFill>
                  <a:srgbClr val="A6A6A6"/>
                </a:solidFill>
              </a:rPr>
              <a:t> An Med 2012; 27:123-132</a:t>
            </a:r>
            <a:r>
              <a:rPr lang="en-US" sz="1400" dirty="0" smtClean="0">
                <a:solidFill>
                  <a:srgbClr val="A6A6A6"/>
                </a:solidFill>
              </a:rPr>
              <a:t>; Holm </a:t>
            </a:r>
            <a:r>
              <a:rPr lang="en-US" sz="1400" dirty="0">
                <a:solidFill>
                  <a:srgbClr val="A6A6A6"/>
                </a:solidFill>
              </a:rPr>
              <a:t>et al. Acute Pancreatitis in Dogs. JVECC 2003; 13(4):201-213;</a:t>
            </a:r>
          </a:p>
          <a:p>
            <a:r>
              <a:rPr lang="en-US" sz="1400" dirty="0">
                <a:solidFill>
                  <a:srgbClr val="A6A6A6"/>
                </a:solidFill>
              </a:rPr>
              <a:t>Thompson et al. Characteristics and outcomes in surgical management of severe acute pancreatitis: 37 dogs (2001-2007). JVECC 2009; 19(2):165–173</a:t>
            </a:r>
            <a:r>
              <a:rPr lang="en-US" sz="1400" dirty="0" smtClean="0">
                <a:solidFill>
                  <a:srgbClr val="A6A6A6"/>
                </a:solidFill>
              </a:rPr>
              <a:t>; Son </a:t>
            </a:r>
            <a:r>
              <a:rPr lang="en-US" sz="1400" dirty="0">
                <a:solidFill>
                  <a:srgbClr val="A6A6A6"/>
                </a:solidFill>
              </a:rPr>
              <a:t>et al. Surgical intervention in the management of severe acute pancreatitis in cats: 8 cases (2003-2007). JVECC 2010;20(4):426–</a:t>
            </a:r>
            <a:r>
              <a:rPr lang="en-US" sz="1400" dirty="0" smtClean="0">
                <a:solidFill>
                  <a:srgbClr val="A6A6A6"/>
                </a:solidFill>
              </a:rPr>
              <a:t>435</a:t>
            </a:r>
            <a:endParaRPr lang="en-US" sz="1400" dirty="0">
              <a:solidFill>
                <a:srgbClr val="A6A6A6"/>
              </a:solidFill>
            </a:endParaRPr>
          </a:p>
        </p:txBody>
      </p:sp>
    </p:spTree>
    <p:extLst>
      <p:ext uri="{BB962C8B-B14F-4D97-AF65-F5344CB8AC3E}">
        <p14:creationId xmlns:p14="http://schemas.microsoft.com/office/powerpoint/2010/main" val="83684757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solidFill>
                  <a:schemeClr val="tx1"/>
                </a:solidFill>
              </a:rPr>
              <a:t>H</a:t>
            </a:r>
            <a:r>
              <a:rPr lang="en-US" dirty="0" smtClean="0">
                <a:solidFill>
                  <a:schemeClr val="tx1"/>
                </a:solidFill>
              </a:rPr>
              <a:t>igh </a:t>
            </a:r>
            <a:r>
              <a:rPr lang="en-US" dirty="0">
                <a:solidFill>
                  <a:schemeClr val="tx1"/>
                </a:solidFill>
              </a:rPr>
              <a:t>mortality rate (&gt; 50%</a:t>
            </a:r>
            <a:r>
              <a:rPr lang="en-US" dirty="0" smtClean="0">
                <a:solidFill>
                  <a:schemeClr val="tx1"/>
                </a:solidFill>
              </a:rPr>
              <a:t>) reported </a:t>
            </a:r>
            <a:r>
              <a:rPr lang="en-US" dirty="0">
                <a:solidFill>
                  <a:schemeClr val="tx1"/>
                </a:solidFill>
              </a:rPr>
              <a:t>regardless </a:t>
            </a:r>
            <a:r>
              <a:rPr lang="en-US" dirty="0" smtClean="0">
                <a:solidFill>
                  <a:schemeClr val="tx1"/>
                </a:solidFill>
              </a:rPr>
              <a:t>of the </a:t>
            </a:r>
            <a:r>
              <a:rPr lang="en-US" dirty="0">
                <a:solidFill>
                  <a:schemeClr val="tx1"/>
                </a:solidFill>
              </a:rPr>
              <a:t>technique </a:t>
            </a:r>
            <a:r>
              <a:rPr lang="en-US" dirty="0" smtClean="0">
                <a:solidFill>
                  <a:schemeClr val="tx1"/>
                </a:solidFill>
              </a:rPr>
              <a:t>used</a:t>
            </a:r>
          </a:p>
          <a:p>
            <a:pPr lvl="1"/>
            <a:r>
              <a:rPr lang="en-US" dirty="0">
                <a:solidFill>
                  <a:schemeClr val="tx1"/>
                </a:solidFill>
              </a:rPr>
              <a:t>S</a:t>
            </a:r>
            <a:r>
              <a:rPr lang="en-US" dirty="0" smtClean="0">
                <a:solidFill>
                  <a:schemeClr val="tx1"/>
                </a:solidFill>
              </a:rPr>
              <a:t>pontaneous </a:t>
            </a:r>
            <a:r>
              <a:rPr lang="en-US" dirty="0">
                <a:solidFill>
                  <a:schemeClr val="tx1"/>
                </a:solidFill>
              </a:rPr>
              <a:t>resolutions of acute fluid collections in the veterinary literature have been </a:t>
            </a:r>
            <a:r>
              <a:rPr lang="en-US" dirty="0" smtClean="0">
                <a:solidFill>
                  <a:schemeClr val="tx1"/>
                </a:solidFill>
              </a:rPr>
              <a:t>reported</a:t>
            </a:r>
            <a:endParaRPr lang="en-US" dirty="0">
              <a:solidFill>
                <a:schemeClr val="tx1"/>
              </a:solidFill>
            </a:endParaRPr>
          </a:p>
          <a:p>
            <a:pPr lvl="1"/>
            <a:r>
              <a:rPr lang="en-US" dirty="0">
                <a:solidFill>
                  <a:schemeClr val="tx1"/>
                </a:solidFill>
              </a:rPr>
              <a:t>G</a:t>
            </a:r>
            <a:r>
              <a:rPr lang="en-US" dirty="0" smtClean="0">
                <a:solidFill>
                  <a:schemeClr val="tx1"/>
                </a:solidFill>
              </a:rPr>
              <a:t>ood </a:t>
            </a:r>
            <a:r>
              <a:rPr lang="en-US" dirty="0">
                <a:solidFill>
                  <a:schemeClr val="tx1"/>
                </a:solidFill>
              </a:rPr>
              <a:t>responses to percutaneous drainage (Mansfield</a:t>
            </a:r>
            <a:r>
              <a:rPr lang="en-US" dirty="0" smtClean="0">
                <a:solidFill>
                  <a:schemeClr val="tx1"/>
                </a:solidFill>
              </a:rPr>
              <a:t>)</a:t>
            </a:r>
          </a:p>
          <a:p>
            <a:r>
              <a:rPr lang="en-US" b="1" dirty="0">
                <a:solidFill>
                  <a:schemeClr val="tx1"/>
                </a:solidFill>
              </a:rPr>
              <a:t>Most studies show no benefit to surgery in cases of sterile necrosis (Holm</a:t>
            </a:r>
            <a:r>
              <a:rPr lang="en-US" b="1" dirty="0" smtClean="0">
                <a:solidFill>
                  <a:schemeClr val="tx1"/>
                </a:solidFill>
              </a:rPr>
              <a:t>)</a:t>
            </a:r>
            <a:endParaRPr lang="en-US" b="1" dirty="0">
              <a:solidFill>
                <a:schemeClr val="tx1"/>
              </a:solidFill>
            </a:endParaRPr>
          </a:p>
          <a:p>
            <a:endParaRPr lang="en-US" dirty="0">
              <a:solidFill>
                <a:schemeClr val="tx1"/>
              </a:solidFill>
            </a:endParaRPr>
          </a:p>
          <a:p>
            <a:endParaRPr lang="en-US" dirty="0"/>
          </a:p>
        </p:txBody>
      </p:sp>
      <p:sp>
        <p:nvSpPr>
          <p:cNvPr id="3" name="Title 2"/>
          <p:cNvSpPr>
            <a:spLocks noGrp="1"/>
          </p:cNvSpPr>
          <p:nvPr>
            <p:ph type="title"/>
          </p:nvPr>
        </p:nvSpPr>
        <p:spPr/>
        <p:txBody>
          <a:bodyPr/>
          <a:lstStyle/>
          <a:p>
            <a:r>
              <a:rPr lang="en-US" dirty="0" smtClean="0"/>
              <a:t>Treatment: Surgery</a:t>
            </a:r>
            <a:endParaRPr lang="en-US" dirty="0"/>
          </a:p>
        </p:txBody>
      </p:sp>
      <p:sp>
        <p:nvSpPr>
          <p:cNvPr id="4" name="TextBox 3"/>
          <p:cNvSpPr txBox="1"/>
          <p:nvPr/>
        </p:nvSpPr>
        <p:spPr>
          <a:xfrm>
            <a:off x="0" y="5974499"/>
            <a:ext cx="9144001" cy="830997"/>
          </a:xfrm>
          <a:prstGeom prst="rect">
            <a:avLst/>
          </a:prstGeom>
          <a:noFill/>
        </p:spPr>
        <p:txBody>
          <a:bodyPr wrap="square" rtlCol="0">
            <a:spAutoFit/>
          </a:bodyPr>
          <a:lstStyle/>
          <a:p>
            <a:r>
              <a:rPr lang="en-US" sz="1600" dirty="0">
                <a:solidFill>
                  <a:schemeClr val="bg1">
                    <a:lumMod val="65000"/>
                  </a:schemeClr>
                </a:solidFill>
              </a:rPr>
              <a:t>Mansfield, C. Acute Pancreatitis in Dogs: Advances in Understanding, Diagnostics, </a:t>
            </a:r>
            <a:r>
              <a:rPr lang="en-US" sz="1600" dirty="0" smtClean="0">
                <a:solidFill>
                  <a:schemeClr val="bg1">
                    <a:lumMod val="65000"/>
                  </a:schemeClr>
                </a:solidFill>
              </a:rPr>
              <a:t>and Treatment</a:t>
            </a:r>
            <a:r>
              <a:rPr lang="en-US" sz="1600" dirty="0">
                <a:solidFill>
                  <a:schemeClr val="bg1">
                    <a:lumMod val="65000"/>
                  </a:schemeClr>
                </a:solidFill>
              </a:rPr>
              <a:t>. Topics in </a:t>
            </a:r>
            <a:r>
              <a:rPr lang="en-US" sz="1600" dirty="0" err="1">
                <a:solidFill>
                  <a:schemeClr val="bg1">
                    <a:lumMod val="65000"/>
                  </a:schemeClr>
                </a:solidFill>
              </a:rPr>
              <a:t>Compan</a:t>
            </a:r>
            <a:r>
              <a:rPr lang="en-US" sz="1600" dirty="0">
                <a:solidFill>
                  <a:schemeClr val="bg1">
                    <a:lumMod val="65000"/>
                  </a:schemeClr>
                </a:solidFill>
              </a:rPr>
              <a:t> An Med 2012; 27:123-</a:t>
            </a:r>
            <a:r>
              <a:rPr lang="en-US" sz="1600" dirty="0" smtClean="0">
                <a:solidFill>
                  <a:schemeClr val="bg1">
                    <a:lumMod val="65000"/>
                  </a:schemeClr>
                </a:solidFill>
              </a:rPr>
              <a:t>132</a:t>
            </a:r>
            <a:endParaRPr lang="en-US" sz="1600" dirty="0">
              <a:solidFill>
                <a:schemeClr val="bg1">
                  <a:lumMod val="65000"/>
                </a:schemeClr>
              </a:solidFill>
            </a:endParaRPr>
          </a:p>
          <a:p>
            <a:r>
              <a:rPr lang="en-US" sz="1600" dirty="0">
                <a:solidFill>
                  <a:schemeClr val="bg1">
                    <a:lumMod val="65000"/>
                  </a:schemeClr>
                </a:solidFill>
              </a:rPr>
              <a:t>Holm et al. Acute Pancreatitis in Dogs. JVECC 2003; 13(4):201-213</a:t>
            </a:r>
          </a:p>
        </p:txBody>
      </p:sp>
    </p:spTree>
    <p:extLst>
      <p:ext uri="{BB962C8B-B14F-4D97-AF65-F5344CB8AC3E}">
        <p14:creationId xmlns:p14="http://schemas.microsoft.com/office/powerpoint/2010/main" val="230030896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508351"/>
            <a:ext cx="8067248" cy="4182533"/>
          </a:xfrm>
        </p:spPr>
        <p:txBody>
          <a:bodyPr>
            <a:normAutofit/>
          </a:bodyPr>
          <a:lstStyle/>
          <a:p>
            <a:r>
              <a:rPr lang="en-US" dirty="0" smtClean="0">
                <a:solidFill>
                  <a:schemeClr val="tx1"/>
                </a:solidFill>
              </a:rPr>
              <a:t>Retrospective study reported surgery with </a:t>
            </a:r>
            <a:r>
              <a:rPr lang="en-US" dirty="0">
                <a:solidFill>
                  <a:schemeClr val="tx1"/>
                </a:solidFill>
              </a:rPr>
              <a:t>aggressive </a:t>
            </a:r>
            <a:r>
              <a:rPr lang="en-US" dirty="0" smtClean="0">
                <a:solidFill>
                  <a:schemeClr val="tx1"/>
                </a:solidFill>
              </a:rPr>
              <a:t>postop </a:t>
            </a:r>
            <a:r>
              <a:rPr lang="en-US" dirty="0">
                <a:solidFill>
                  <a:schemeClr val="tx1"/>
                </a:solidFill>
              </a:rPr>
              <a:t>care may be pursued in select dogs with </a:t>
            </a:r>
            <a:r>
              <a:rPr lang="en-US" dirty="0" smtClean="0">
                <a:solidFill>
                  <a:schemeClr val="tx1"/>
                </a:solidFill>
              </a:rPr>
              <a:t>AP </a:t>
            </a:r>
            <a:endParaRPr lang="en-US" dirty="0" smtClean="0">
              <a:solidFill>
                <a:schemeClr val="tx1"/>
              </a:solidFill>
            </a:endParaRPr>
          </a:p>
          <a:p>
            <a:pPr lvl="1"/>
            <a:r>
              <a:rPr lang="en-US" dirty="0" smtClean="0">
                <a:solidFill>
                  <a:schemeClr val="tx1"/>
                </a:solidFill>
              </a:rPr>
              <a:t>Depends on the extent of pancreatic pathology found (including infection of tissue, biliary obstruction pancreatic abscess) or the need for histologic confirmation </a:t>
            </a:r>
          </a:p>
          <a:p>
            <a:r>
              <a:rPr lang="en-US" dirty="0" smtClean="0">
                <a:solidFill>
                  <a:schemeClr val="tx1"/>
                </a:solidFill>
              </a:rPr>
              <a:t>May </a:t>
            </a:r>
            <a:r>
              <a:rPr lang="en-US" dirty="0">
                <a:solidFill>
                  <a:schemeClr val="tx1"/>
                </a:solidFill>
              </a:rPr>
              <a:t>be associated with a good prognosis in dogs with extrahepatic biliary </a:t>
            </a:r>
            <a:r>
              <a:rPr lang="en-US" dirty="0" smtClean="0">
                <a:solidFill>
                  <a:schemeClr val="tx1"/>
                </a:solidFill>
              </a:rPr>
              <a:t>obstruction, pancreatic necrosis/abscess </a:t>
            </a:r>
            <a:r>
              <a:rPr lang="en-US" dirty="0">
                <a:solidFill>
                  <a:schemeClr val="tx1"/>
                </a:solidFill>
              </a:rPr>
              <a:t>secondary to </a:t>
            </a:r>
            <a:r>
              <a:rPr lang="en-US" dirty="0" smtClean="0">
                <a:solidFill>
                  <a:schemeClr val="tx1"/>
                </a:solidFill>
              </a:rPr>
              <a:t>AP</a:t>
            </a:r>
          </a:p>
          <a:p>
            <a:pPr lvl="1"/>
            <a:r>
              <a:rPr lang="en-US" dirty="0" smtClean="0">
                <a:solidFill>
                  <a:schemeClr val="tx1"/>
                </a:solidFill>
              </a:rPr>
              <a:t>A </a:t>
            </a:r>
            <a:r>
              <a:rPr lang="en-US" dirty="0">
                <a:solidFill>
                  <a:schemeClr val="tx1"/>
                </a:solidFill>
              </a:rPr>
              <a:t>more guarded prognosis was reported in dogs that underwent surgery with pancreatic abscess formation.  </a:t>
            </a:r>
            <a:endParaRPr lang="en-US" dirty="0" smtClean="0">
              <a:solidFill>
                <a:schemeClr val="tx1"/>
              </a:solidFill>
            </a:endParaRPr>
          </a:p>
        </p:txBody>
      </p:sp>
      <p:sp>
        <p:nvSpPr>
          <p:cNvPr id="3" name="Title 2"/>
          <p:cNvSpPr>
            <a:spLocks noGrp="1"/>
          </p:cNvSpPr>
          <p:nvPr>
            <p:ph type="title"/>
          </p:nvPr>
        </p:nvSpPr>
        <p:spPr/>
        <p:txBody>
          <a:bodyPr/>
          <a:lstStyle/>
          <a:p>
            <a:r>
              <a:rPr lang="en-US" dirty="0"/>
              <a:t>Treatment: Surgery</a:t>
            </a:r>
          </a:p>
        </p:txBody>
      </p:sp>
      <p:sp>
        <p:nvSpPr>
          <p:cNvPr id="4" name="TextBox 3"/>
          <p:cNvSpPr txBox="1"/>
          <p:nvPr/>
        </p:nvSpPr>
        <p:spPr>
          <a:xfrm>
            <a:off x="0" y="6266887"/>
            <a:ext cx="9144001" cy="584776"/>
          </a:xfrm>
          <a:prstGeom prst="rect">
            <a:avLst/>
          </a:prstGeom>
          <a:noFill/>
        </p:spPr>
        <p:txBody>
          <a:bodyPr wrap="square" rtlCol="0">
            <a:spAutoFit/>
          </a:bodyPr>
          <a:lstStyle/>
          <a:p>
            <a:r>
              <a:rPr lang="en-US" sz="1600" dirty="0">
                <a:solidFill>
                  <a:schemeClr val="bg1">
                    <a:lumMod val="50000"/>
                  </a:schemeClr>
                </a:solidFill>
              </a:rPr>
              <a:t>Thompson et al. Characteristics and outcomes in surgical management of severe acute pancreatitis: 37 dogs (2001-2007). JVECC 2009; 19(2):165–173;</a:t>
            </a:r>
            <a:endParaRPr lang="en-US" sz="1600" dirty="0">
              <a:solidFill>
                <a:schemeClr val="bg1">
                  <a:lumMod val="50000"/>
                </a:schemeClr>
              </a:solidFill>
            </a:endParaRPr>
          </a:p>
        </p:txBody>
      </p:sp>
    </p:spTree>
    <p:extLst>
      <p:ext uri="{BB962C8B-B14F-4D97-AF65-F5344CB8AC3E}">
        <p14:creationId xmlns:p14="http://schemas.microsoft.com/office/powerpoint/2010/main" val="283829643"/>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508351"/>
            <a:ext cx="8067248" cy="4182533"/>
          </a:xfrm>
        </p:spPr>
        <p:txBody>
          <a:bodyPr>
            <a:normAutofit/>
          </a:bodyPr>
          <a:lstStyle/>
          <a:p>
            <a:r>
              <a:rPr lang="en-US" dirty="0" smtClean="0">
                <a:solidFill>
                  <a:schemeClr val="tx1"/>
                </a:solidFill>
              </a:rPr>
              <a:t>Cats </a:t>
            </a:r>
            <a:r>
              <a:rPr lang="en-US" dirty="0">
                <a:solidFill>
                  <a:schemeClr val="tx1"/>
                </a:solidFill>
              </a:rPr>
              <a:t>with extrahepatic biliary obstruction secondary to severe </a:t>
            </a:r>
            <a:r>
              <a:rPr lang="en-US" dirty="0" smtClean="0">
                <a:solidFill>
                  <a:schemeClr val="tx1"/>
                </a:solidFill>
              </a:rPr>
              <a:t>AP may </a:t>
            </a:r>
            <a:r>
              <a:rPr lang="en-US" dirty="0">
                <a:solidFill>
                  <a:schemeClr val="tx1"/>
                </a:solidFill>
              </a:rPr>
              <a:t>have a good prognosis (Son</a:t>
            </a:r>
            <a:r>
              <a:rPr lang="en-US" dirty="0" smtClean="0">
                <a:solidFill>
                  <a:schemeClr val="tx1"/>
                </a:solidFill>
              </a:rPr>
              <a:t>)</a:t>
            </a:r>
            <a:endParaRPr lang="en-US" dirty="0">
              <a:solidFill>
                <a:schemeClr val="tx1"/>
              </a:solidFill>
            </a:endParaRPr>
          </a:p>
          <a:p>
            <a:endParaRPr lang="en-US" dirty="0">
              <a:solidFill>
                <a:schemeClr val="tx1"/>
              </a:solidFill>
            </a:endParaRPr>
          </a:p>
        </p:txBody>
      </p:sp>
      <p:sp>
        <p:nvSpPr>
          <p:cNvPr id="3" name="Title 2"/>
          <p:cNvSpPr>
            <a:spLocks noGrp="1"/>
          </p:cNvSpPr>
          <p:nvPr>
            <p:ph type="title"/>
          </p:nvPr>
        </p:nvSpPr>
        <p:spPr/>
        <p:txBody>
          <a:bodyPr/>
          <a:lstStyle/>
          <a:p>
            <a:r>
              <a:rPr lang="en-US" dirty="0"/>
              <a:t>Treatment: Surgery</a:t>
            </a:r>
          </a:p>
        </p:txBody>
      </p:sp>
      <p:sp>
        <p:nvSpPr>
          <p:cNvPr id="4" name="TextBox 3"/>
          <p:cNvSpPr txBox="1"/>
          <p:nvPr/>
        </p:nvSpPr>
        <p:spPr>
          <a:xfrm>
            <a:off x="0" y="5446055"/>
            <a:ext cx="9144001" cy="1323439"/>
          </a:xfrm>
          <a:prstGeom prst="rect">
            <a:avLst/>
          </a:prstGeom>
          <a:noFill/>
        </p:spPr>
        <p:txBody>
          <a:bodyPr wrap="square" rtlCol="0">
            <a:spAutoFit/>
          </a:bodyPr>
          <a:lstStyle/>
          <a:p>
            <a:r>
              <a:rPr lang="en-US" sz="1600" dirty="0">
                <a:solidFill>
                  <a:srgbClr val="A6A6A6"/>
                </a:solidFill>
              </a:rPr>
              <a:t>Holm et al. Acute Pancreatitis in Dogs. JVECC 2003; 13(4):201-213;</a:t>
            </a:r>
          </a:p>
          <a:p>
            <a:r>
              <a:rPr lang="en-US" sz="1600" dirty="0">
                <a:solidFill>
                  <a:srgbClr val="A6A6A6"/>
                </a:solidFill>
              </a:rPr>
              <a:t>Thompson et al. Characteristics and outcomes in surgical management of severe acute pancreatitis: 37 dogs (2001-2007). JVECC 2009; 19(2):165–173;</a:t>
            </a:r>
          </a:p>
          <a:p>
            <a:r>
              <a:rPr lang="en-US" sz="1600" dirty="0">
                <a:solidFill>
                  <a:srgbClr val="A6A6A6"/>
                </a:solidFill>
              </a:rPr>
              <a:t>Son et al. Surgical intervention in the management of severe acute pancreatitis in cats: 8 cases (2003-2007). JVECC 2010;20(4):426–435</a:t>
            </a:r>
          </a:p>
        </p:txBody>
      </p:sp>
    </p:spTree>
    <p:extLst>
      <p:ext uri="{BB962C8B-B14F-4D97-AF65-F5344CB8AC3E}">
        <p14:creationId xmlns:p14="http://schemas.microsoft.com/office/powerpoint/2010/main" val="4006831603"/>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lvl="0"/>
            <a:r>
              <a:rPr lang="en-US" b="1" dirty="0" smtClean="0"/>
              <a:t>Glutamine</a:t>
            </a:r>
            <a:r>
              <a:rPr lang="en-US" dirty="0" smtClean="0"/>
              <a:t> – amino acid</a:t>
            </a:r>
            <a:endParaRPr lang="en-US" b="1" dirty="0" smtClean="0"/>
          </a:p>
          <a:p>
            <a:pPr lvl="0"/>
            <a:r>
              <a:rPr lang="en-US" dirty="0" smtClean="0"/>
              <a:t>The </a:t>
            </a:r>
            <a:r>
              <a:rPr lang="en-US" dirty="0"/>
              <a:t>pancreas has the highest turnover of glutamine in the body.  </a:t>
            </a:r>
            <a:endParaRPr lang="en-US" dirty="0" smtClean="0"/>
          </a:p>
          <a:p>
            <a:pPr lvl="1"/>
            <a:r>
              <a:rPr lang="en-US" u="sng" dirty="0" smtClean="0"/>
              <a:t>P</a:t>
            </a:r>
            <a:r>
              <a:rPr lang="en-US" u="sng" dirty="0" smtClean="0"/>
              <a:t>revents </a:t>
            </a:r>
            <a:r>
              <a:rPr lang="en-US" u="sng" dirty="0"/>
              <a:t>atrophy of pancreatic </a:t>
            </a:r>
            <a:r>
              <a:rPr lang="en-US" u="sng" dirty="0" err="1"/>
              <a:t>acinar</a:t>
            </a:r>
            <a:r>
              <a:rPr lang="en-US" u="sng" dirty="0"/>
              <a:t> </a:t>
            </a:r>
            <a:r>
              <a:rPr lang="en-US" u="sng" dirty="0" smtClean="0"/>
              <a:t>cells</a:t>
            </a:r>
            <a:endParaRPr lang="en-US" dirty="0"/>
          </a:p>
          <a:p>
            <a:pPr lvl="1"/>
            <a:r>
              <a:rPr lang="en-US" dirty="0" smtClean="0"/>
              <a:t>Improved </a:t>
            </a:r>
            <a:r>
              <a:rPr lang="en-US" dirty="0"/>
              <a:t>pancreatic exocrine function </a:t>
            </a:r>
            <a:endParaRPr lang="en-US" dirty="0"/>
          </a:p>
          <a:p>
            <a:pPr lvl="1"/>
            <a:r>
              <a:rPr lang="en-US" dirty="0" smtClean="0"/>
              <a:t>Improved </a:t>
            </a:r>
            <a:r>
              <a:rPr lang="en-US" dirty="0"/>
              <a:t>outcomes following critical illness. </a:t>
            </a:r>
            <a:endParaRPr lang="en-US" dirty="0" smtClean="0"/>
          </a:p>
          <a:p>
            <a:pPr lvl="0"/>
            <a:r>
              <a:rPr lang="en-US" dirty="0" smtClean="0"/>
              <a:t>In </a:t>
            </a:r>
            <a:r>
              <a:rPr lang="en-US" dirty="0"/>
              <a:t>human trials, patients treated with glutamine-enriched PN solutions demonstrated significant decreases in CRP, decreased dependence of PN, reduced infectious complications, and reduced hospitalization time. </a:t>
            </a:r>
            <a:endParaRPr lang="en-US" dirty="0" smtClean="0"/>
          </a:p>
          <a:p>
            <a:pPr lvl="0"/>
            <a:r>
              <a:rPr lang="en-US" dirty="0"/>
              <a:t>N</a:t>
            </a:r>
            <a:r>
              <a:rPr lang="en-US" dirty="0" smtClean="0"/>
              <a:t>ot </a:t>
            </a:r>
            <a:r>
              <a:rPr lang="en-US" dirty="0"/>
              <a:t>currently supplemented in veterinary formulations.</a:t>
            </a:r>
          </a:p>
          <a:p>
            <a:endParaRPr lang="en-US" dirty="0"/>
          </a:p>
        </p:txBody>
      </p:sp>
      <p:sp>
        <p:nvSpPr>
          <p:cNvPr id="3" name="Title 2"/>
          <p:cNvSpPr>
            <a:spLocks noGrp="1"/>
          </p:cNvSpPr>
          <p:nvPr>
            <p:ph type="title"/>
          </p:nvPr>
        </p:nvSpPr>
        <p:spPr/>
        <p:txBody>
          <a:bodyPr>
            <a:normAutofit fontScale="90000"/>
          </a:bodyPr>
          <a:lstStyle/>
          <a:p>
            <a:r>
              <a:rPr lang="en-US" dirty="0" smtClean="0"/>
              <a:t>Treatment: </a:t>
            </a:r>
            <a:br>
              <a:rPr lang="en-US" dirty="0" smtClean="0"/>
            </a:br>
            <a:r>
              <a:rPr lang="en-US" dirty="0" smtClean="0"/>
              <a:t>Immunomodulation of Pancreas</a:t>
            </a:r>
            <a:endParaRPr lang="en-US" dirty="0"/>
          </a:p>
        </p:txBody>
      </p:sp>
      <p:sp>
        <p:nvSpPr>
          <p:cNvPr id="4" name="TextBox 3"/>
          <p:cNvSpPr txBox="1"/>
          <p:nvPr/>
        </p:nvSpPr>
        <p:spPr>
          <a:xfrm>
            <a:off x="0" y="6027003"/>
            <a:ext cx="9144001" cy="830997"/>
          </a:xfrm>
          <a:prstGeom prst="rect">
            <a:avLst/>
          </a:prstGeom>
          <a:noFill/>
        </p:spPr>
        <p:txBody>
          <a:bodyPr wrap="square" rtlCol="0">
            <a:spAutoFit/>
          </a:bodyPr>
          <a:lstStyle/>
          <a:p>
            <a:r>
              <a:rPr lang="en-US" sz="1600" dirty="0">
                <a:solidFill>
                  <a:srgbClr val="A3A3C2"/>
                </a:solidFill>
              </a:rPr>
              <a:t>Mansfield, C. Acute Pancreatitis in Dogs: Advances in Understanding, Diagnostics, and Treatment. Topics in </a:t>
            </a:r>
            <a:r>
              <a:rPr lang="en-US" sz="1600" dirty="0" err="1">
                <a:solidFill>
                  <a:srgbClr val="A3A3C2"/>
                </a:solidFill>
              </a:rPr>
              <a:t>Compan</a:t>
            </a:r>
            <a:r>
              <a:rPr lang="en-US" sz="1600" dirty="0">
                <a:solidFill>
                  <a:srgbClr val="A3A3C2"/>
                </a:solidFill>
              </a:rPr>
              <a:t> An Med 2012; Jensen et al.  Nutritional management of acute pancreatitis in dogs and cats. JVECC 2014: 24(3) 2014, </a:t>
            </a:r>
            <a:r>
              <a:rPr lang="en-US" sz="1600" dirty="0" err="1">
                <a:solidFill>
                  <a:srgbClr val="A3A3C2"/>
                </a:solidFill>
              </a:rPr>
              <a:t>pp</a:t>
            </a:r>
            <a:r>
              <a:rPr lang="en-US" sz="1600" dirty="0">
                <a:solidFill>
                  <a:srgbClr val="A3A3C2"/>
                </a:solidFill>
              </a:rPr>
              <a:t> 240–250 </a:t>
            </a:r>
          </a:p>
        </p:txBody>
      </p:sp>
    </p:spTree>
    <p:extLst>
      <p:ext uri="{BB962C8B-B14F-4D97-AF65-F5344CB8AC3E}">
        <p14:creationId xmlns:p14="http://schemas.microsoft.com/office/powerpoint/2010/main" val="126906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descr="Oct29abdlat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0"/>
            <a:ext cx="8451761" cy="6858000"/>
          </a:xfrm>
          <a:prstGeom prst="rect">
            <a:avLst/>
          </a:prstGeom>
        </p:spPr>
      </p:pic>
      <p:sp>
        <p:nvSpPr>
          <p:cNvPr id="3" name="Title 2"/>
          <p:cNvSpPr>
            <a:spLocks noGrp="1"/>
          </p:cNvSpPr>
          <p:nvPr>
            <p:ph type="title"/>
          </p:nvPr>
        </p:nvSpPr>
        <p:spPr/>
        <p:txBody>
          <a:bodyPr>
            <a:normAutofit/>
          </a:bodyPr>
          <a:lstStyle/>
          <a:p>
            <a:pPr algn="l"/>
            <a:r>
              <a:rPr lang="en-US" dirty="0" smtClean="0"/>
              <a:t>10</a:t>
            </a:r>
            <a:r>
              <a:rPr lang="en-US" dirty="0"/>
              <a:t>/29/2014</a:t>
            </a:r>
          </a:p>
        </p:txBody>
      </p:sp>
    </p:spTree>
    <p:extLst>
      <p:ext uri="{BB962C8B-B14F-4D97-AF65-F5344CB8AC3E}">
        <p14:creationId xmlns:p14="http://schemas.microsoft.com/office/powerpoint/2010/main" val="2889122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I</a:t>
            </a:r>
            <a:r>
              <a:rPr lang="en-US" dirty="0" smtClean="0"/>
              <a:t>nhibition </a:t>
            </a:r>
            <a:r>
              <a:rPr lang="en-US" dirty="0"/>
              <a:t>of NF-</a:t>
            </a:r>
            <a:r>
              <a:rPr lang="en-US" b="1" dirty="0" err="1"/>
              <a:t>κ</a:t>
            </a:r>
            <a:r>
              <a:rPr lang="en-US" dirty="0" err="1"/>
              <a:t>B</a:t>
            </a:r>
            <a:r>
              <a:rPr lang="en-US" dirty="0"/>
              <a:t> activity attenuated AP-associated injuries in the pancreas and </a:t>
            </a:r>
            <a:r>
              <a:rPr lang="de-DE" dirty="0" err="1" smtClean="0"/>
              <a:t>lungs</a:t>
            </a:r>
            <a:endParaRPr lang="en-US" dirty="0"/>
          </a:p>
          <a:p>
            <a:pPr lvl="1"/>
            <a:r>
              <a:rPr lang="en-US" dirty="0" err="1" smtClean="0"/>
              <a:t>Amobarbital</a:t>
            </a:r>
            <a:endParaRPr lang="en-US" dirty="0"/>
          </a:p>
          <a:p>
            <a:pPr lvl="1"/>
            <a:r>
              <a:rPr lang="en-US" dirty="0" err="1"/>
              <a:t>P</a:t>
            </a:r>
            <a:r>
              <a:rPr lang="en-US" dirty="0" err="1" smtClean="0"/>
              <a:t>yrrolidine</a:t>
            </a:r>
            <a:r>
              <a:rPr lang="en-US" dirty="0" smtClean="0"/>
              <a:t> </a:t>
            </a:r>
            <a:r>
              <a:rPr lang="en-US" dirty="0" err="1"/>
              <a:t>dithiocarbamate</a:t>
            </a:r>
            <a:r>
              <a:rPr lang="en-US" dirty="0"/>
              <a:t> (NF-</a:t>
            </a:r>
            <a:r>
              <a:rPr lang="en-US" b="1" dirty="0" err="1"/>
              <a:t>κ</a:t>
            </a:r>
            <a:r>
              <a:rPr lang="en-US" dirty="0" err="1"/>
              <a:t>B</a:t>
            </a:r>
            <a:r>
              <a:rPr lang="en-US" dirty="0"/>
              <a:t> activity inhibitor</a:t>
            </a:r>
            <a:r>
              <a:rPr lang="en-US" dirty="0" smtClean="0"/>
              <a:t>)</a:t>
            </a:r>
          </a:p>
          <a:p>
            <a:r>
              <a:rPr lang="en-US" dirty="0"/>
              <a:t>NF-</a:t>
            </a:r>
            <a:r>
              <a:rPr lang="en-US" b="1" dirty="0" err="1"/>
              <a:t>κ</a:t>
            </a:r>
            <a:r>
              <a:rPr lang="en-US" dirty="0" err="1"/>
              <a:t>B</a:t>
            </a:r>
            <a:r>
              <a:rPr lang="en-US" dirty="0"/>
              <a:t> </a:t>
            </a:r>
            <a:r>
              <a:rPr lang="en-US" dirty="0" smtClean="0"/>
              <a:t>regulates </a:t>
            </a:r>
            <a:r>
              <a:rPr lang="en-US" dirty="0"/>
              <a:t>the transcription </a:t>
            </a:r>
            <a:r>
              <a:rPr lang="en-US" dirty="0" smtClean="0"/>
              <a:t>of many </a:t>
            </a:r>
            <a:r>
              <a:rPr lang="en-US" dirty="0"/>
              <a:t>genes involved in inflammatory responses, such </a:t>
            </a:r>
            <a:r>
              <a:rPr lang="en-US" dirty="0" smtClean="0"/>
              <a:t>as TNF</a:t>
            </a:r>
            <a:r>
              <a:rPr lang="en-US" dirty="0"/>
              <a:t>-</a:t>
            </a:r>
            <a:r>
              <a:rPr lang="en-US" b="1" dirty="0"/>
              <a:t>α</a:t>
            </a:r>
            <a:r>
              <a:rPr lang="en-US" dirty="0"/>
              <a:t>, IL-1</a:t>
            </a:r>
            <a:r>
              <a:rPr lang="en-US" b="1" dirty="0"/>
              <a:t>β </a:t>
            </a:r>
            <a:r>
              <a:rPr lang="en-US" dirty="0"/>
              <a:t>and IL-</a:t>
            </a:r>
            <a:r>
              <a:rPr lang="en-US" dirty="0" smtClean="0"/>
              <a:t>6</a:t>
            </a:r>
          </a:p>
          <a:p>
            <a:r>
              <a:rPr lang="sv-SE" dirty="0"/>
              <a:t>TNF-α </a:t>
            </a:r>
            <a:r>
              <a:rPr lang="sv-SE" dirty="0" smtClean="0"/>
              <a:t>blockade </a:t>
            </a:r>
            <a:r>
              <a:rPr lang="en-US" dirty="0" smtClean="0"/>
              <a:t>with </a:t>
            </a:r>
            <a:r>
              <a:rPr lang="en-US" dirty="0"/>
              <a:t>anti-TNF-α antibodies or soluble TNF-α </a:t>
            </a:r>
            <a:r>
              <a:rPr lang="en-US" dirty="0" smtClean="0"/>
              <a:t>receptors was </a:t>
            </a:r>
            <a:r>
              <a:rPr lang="en-US" dirty="0"/>
              <a:t>able to decrease the severity of AP and </a:t>
            </a:r>
            <a:r>
              <a:rPr lang="en-US" dirty="0" smtClean="0"/>
              <a:t>reduce the </a:t>
            </a:r>
            <a:r>
              <a:rPr lang="en-US" dirty="0"/>
              <a:t>associated mortality rate by prohibiting the effect </a:t>
            </a:r>
            <a:r>
              <a:rPr lang="en-US" dirty="0" smtClean="0"/>
              <a:t>of </a:t>
            </a:r>
            <a:r>
              <a:rPr lang="el-GR" dirty="0" smtClean="0"/>
              <a:t>TNF</a:t>
            </a:r>
            <a:r>
              <a:rPr lang="el-GR" dirty="0"/>
              <a:t>-</a:t>
            </a:r>
            <a:r>
              <a:rPr lang="el-GR" dirty="0" smtClean="0"/>
              <a:t>α</a:t>
            </a:r>
            <a:endParaRPr lang="en-CA" dirty="0" smtClean="0"/>
          </a:p>
        </p:txBody>
      </p:sp>
      <p:sp>
        <p:nvSpPr>
          <p:cNvPr id="3" name="Title 2"/>
          <p:cNvSpPr>
            <a:spLocks noGrp="1"/>
          </p:cNvSpPr>
          <p:nvPr>
            <p:ph type="title"/>
          </p:nvPr>
        </p:nvSpPr>
        <p:spPr/>
        <p:txBody>
          <a:bodyPr>
            <a:normAutofit fontScale="90000"/>
          </a:bodyPr>
          <a:lstStyle/>
          <a:p>
            <a:r>
              <a:rPr lang="en-US" dirty="0"/>
              <a:t>Treatment: </a:t>
            </a:r>
            <a:br>
              <a:rPr lang="en-US" dirty="0"/>
            </a:br>
            <a:r>
              <a:rPr lang="en-US" dirty="0"/>
              <a:t>Immunomodulation of Pancreas</a:t>
            </a:r>
          </a:p>
        </p:txBody>
      </p:sp>
    </p:spTree>
    <p:extLst>
      <p:ext uri="{BB962C8B-B14F-4D97-AF65-F5344CB8AC3E}">
        <p14:creationId xmlns:p14="http://schemas.microsoft.com/office/powerpoint/2010/main" val="32953927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a:t>IL</a:t>
            </a:r>
          </a:p>
          <a:p>
            <a:r>
              <a:rPr lang="en-CA" dirty="0" err="1" smtClean="0"/>
              <a:t>Endothelin</a:t>
            </a:r>
            <a:endParaRPr lang="en-CA" dirty="0" smtClean="0"/>
          </a:p>
          <a:p>
            <a:r>
              <a:rPr lang="en-CA" dirty="0" smtClean="0"/>
              <a:t>Platelet activating factor</a:t>
            </a:r>
          </a:p>
          <a:p>
            <a:endParaRPr lang="en-CA" dirty="0"/>
          </a:p>
          <a:p>
            <a:r>
              <a:rPr lang="en-CA" dirty="0" smtClean="0"/>
              <a:t>Mostly in experimental animal models</a:t>
            </a:r>
            <a:endParaRPr lang="en-US" dirty="0"/>
          </a:p>
          <a:p>
            <a:endParaRPr lang="en-US" dirty="0"/>
          </a:p>
        </p:txBody>
      </p:sp>
      <p:sp>
        <p:nvSpPr>
          <p:cNvPr id="3" name="Title 2"/>
          <p:cNvSpPr>
            <a:spLocks noGrp="1"/>
          </p:cNvSpPr>
          <p:nvPr>
            <p:ph type="title"/>
          </p:nvPr>
        </p:nvSpPr>
        <p:spPr/>
        <p:txBody>
          <a:bodyPr>
            <a:normAutofit fontScale="90000"/>
          </a:bodyPr>
          <a:lstStyle/>
          <a:p>
            <a:r>
              <a:rPr lang="en-US" dirty="0"/>
              <a:t>Treatment: </a:t>
            </a:r>
            <a:br>
              <a:rPr lang="en-US" dirty="0"/>
            </a:br>
            <a:r>
              <a:rPr lang="en-US" dirty="0"/>
              <a:t>Immunomodulation of Pancreas</a:t>
            </a:r>
          </a:p>
        </p:txBody>
      </p:sp>
      <p:sp>
        <p:nvSpPr>
          <p:cNvPr id="4" name="TextBox 3"/>
          <p:cNvSpPr txBox="1"/>
          <p:nvPr/>
        </p:nvSpPr>
        <p:spPr>
          <a:xfrm>
            <a:off x="0" y="6027003"/>
            <a:ext cx="9144001" cy="584776"/>
          </a:xfrm>
          <a:prstGeom prst="rect">
            <a:avLst/>
          </a:prstGeom>
          <a:noFill/>
        </p:spPr>
        <p:txBody>
          <a:bodyPr wrap="square" rtlCol="0">
            <a:spAutoFit/>
          </a:bodyPr>
          <a:lstStyle/>
          <a:p>
            <a:r>
              <a:rPr lang="en-US" sz="1600" dirty="0" smtClean="0">
                <a:solidFill>
                  <a:srgbClr val="A3A3C2"/>
                </a:solidFill>
              </a:rPr>
              <a:t>Li et al. </a:t>
            </a:r>
            <a:r>
              <a:rPr lang="en-US" sz="1600" dirty="0" err="1">
                <a:solidFill>
                  <a:srgbClr val="A3A3C2"/>
                </a:solidFill>
              </a:rPr>
              <a:t>Immunomodulatory</a:t>
            </a:r>
            <a:r>
              <a:rPr lang="en-US" sz="1600" dirty="0">
                <a:solidFill>
                  <a:srgbClr val="A3A3C2"/>
                </a:solidFill>
              </a:rPr>
              <a:t> therapies for acute </a:t>
            </a:r>
            <a:r>
              <a:rPr lang="en-US" sz="1600" dirty="0" smtClean="0">
                <a:solidFill>
                  <a:srgbClr val="A3A3C2"/>
                </a:solidFill>
              </a:rPr>
              <a:t>pancreatitis. </a:t>
            </a:r>
            <a:r>
              <a:rPr lang="nl-NL" sz="1600" dirty="0">
                <a:solidFill>
                  <a:srgbClr val="A3A3C2"/>
                </a:solidFill>
              </a:rPr>
              <a:t>World J </a:t>
            </a:r>
            <a:r>
              <a:rPr lang="nl-NL" sz="1600" dirty="0" err="1">
                <a:solidFill>
                  <a:srgbClr val="A3A3C2"/>
                </a:solidFill>
              </a:rPr>
              <a:t>Gastroenterol</a:t>
            </a:r>
            <a:r>
              <a:rPr lang="nl-NL" sz="1600" dirty="0">
                <a:solidFill>
                  <a:srgbClr val="A3A3C2"/>
                </a:solidFill>
              </a:rPr>
              <a:t> 2014 December 7; 20(45)</a:t>
            </a:r>
            <a:endParaRPr lang="en-US" sz="1600" dirty="0">
              <a:solidFill>
                <a:srgbClr val="A3A3C2"/>
              </a:solidFill>
            </a:endParaRPr>
          </a:p>
        </p:txBody>
      </p:sp>
    </p:spTree>
    <p:extLst>
      <p:ext uri="{BB962C8B-B14F-4D97-AF65-F5344CB8AC3E}">
        <p14:creationId xmlns:p14="http://schemas.microsoft.com/office/powerpoint/2010/main" val="14867539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506732"/>
            <a:ext cx="7950285" cy="4044193"/>
          </a:xfrm>
        </p:spPr>
        <p:txBody>
          <a:bodyPr>
            <a:normAutofit/>
          </a:bodyPr>
          <a:lstStyle/>
          <a:p>
            <a:pPr lvl="0"/>
            <a:r>
              <a:rPr lang="en-US" b="1" dirty="0" smtClean="0"/>
              <a:t>Acute Lung Injury – incidence unknown</a:t>
            </a:r>
          </a:p>
          <a:p>
            <a:pPr lvl="1"/>
            <a:r>
              <a:rPr lang="en-US" dirty="0" smtClean="0"/>
              <a:t>Pathogenesis linked to platelet </a:t>
            </a:r>
            <a:r>
              <a:rPr lang="en-US" dirty="0"/>
              <a:t>activating </a:t>
            </a:r>
            <a:r>
              <a:rPr lang="en-US" dirty="0" smtClean="0"/>
              <a:t>factor</a:t>
            </a:r>
            <a:endParaRPr lang="en-US" dirty="0"/>
          </a:p>
          <a:p>
            <a:pPr lvl="1"/>
            <a:r>
              <a:rPr lang="en-US" dirty="0" smtClean="0"/>
              <a:t>PLA</a:t>
            </a:r>
            <a:r>
              <a:rPr lang="en-US" dirty="0"/>
              <a:t>-2, tumor necrosis factor alpha and interleukin-1 </a:t>
            </a:r>
            <a:endParaRPr lang="en-US" dirty="0" smtClean="0"/>
          </a:p>
          <a:p>
            <a:r>
              <a:rPr lang="en-US" b="1" dirty="0" smtClean="0"/>
              <a:t>Acute </a:t>
            </a:r>
            <a:r>
              <a:rPr lang="en-US" b="1" dirty="0"/>
              <a:t>kidney injury </a:t>
            </a:r>
          </a:p>
          <a:p>
            <a:r>
              <a:rPr lang="en-US" b="1" dirty="0" smtClean="0"/>
              <a:t>Acute </a:t>
            </a:r>
            <a:r>
              <a:rPr lang="en-US" b="1" dirty="0"/>
              <a:t>fluid </a:t>
            </a:r>
            <a:r>
              <a:rPr lang="en-US" b="1" dirty="0" smtClean="0"/>
              <a:t>accumulation within </a:t>
            </a:r>
            <a:r>
              <a:rPr lang="en-US" b="1" dirty="0"/>
              <a:t>pancreatic </a:t>
            </a:r>
            <a:r>
              <a:rPr lang="en-US" b="1" dirty="0" smtClean="0"/>
              <a:t>parenchyma</a:t>
            </a:r>
          </a:p>
          <a:p>
            <a:r>
              <a:rPr lang="en-US" b="1" dirty="0" smtClean="0"/>
              <a:t>DIC, cardiac arrhythmias</a:t>
            </a:r>
            <a:endParaRPr lang="en-US" b="1" dirty="0"/>
          </a:p>
          <a:p>
            <a:pPr lvl="1"/>
            <a:r>
              <a:rPr lang="en-US" dirty="0"/>
              <a:t>M</a:t>
            </a:r>
            <a:r>
              <a:rPr lang="en-US" dirty="0" smtClean="0"/>
              <a:t>ediated </a:t>
            </a:r>
            <a:r>
              <a:rPr lang="en-US" dirty="0"/>
              <a:t>by the many systemic inflammatory cascades initiated by acute pancreatitis</a:t>
            </a:r>
          </a:p>
          <a:p>
            <a:endParaRPr lang="en-US" dirty="0"/>
          </a:p>
        </p:txBody>
      </p:sp>
      <p:sp>
        <p:nvSpPr>
          <p:cNvPr id="3" name="Title 2"/>
          <p:cNvSpPr>
            <a:spLocks noGrp="1"/>
          </p:cNvSpPr>
          <p:nvPr>
            <p:ph type="title"/>
          </p:nvPr>
        </p:nvSpPr>
        <p:spPr/>
        <p:txBody>
          <a:bodyPr/>
          <a:lstStyle/>
          <a:p>
            <a:r>
              <a:rPr lang="en-US" dirty="0" smtClean="0"/>
              <a:t>Complication: Short Term</a:t>
            </a:r>
            <a:endParaRPr lang="en-US" dirty="0"/>
          </a:p>
        </p:txBody>
      </p:sp>
    </p:spTree>
    <p:extLst>
      <p:ext uri="{BB962C8B-B14F-4D97-AF65-F5344CB8AC3E}">
        <p14:creationId xmlns:p14="http://schemas.microsoft.com/office/powerpoint/2010/main" val="92790348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Start metoclopramide at 2mg/kg/day initially?</a:t>
            </a:r>
          </a:p>
          <a:p>
            <a:pPr lvl="1"/>
            <a:r>
              <a:rPr lang="en-US" dirty="0" smtClean="0"/>
              <a:t>Instead of 1mg/kg/day</a:t>
            </a:r>
            <a:endParaRPr lang="en-US" dirty="0" smtClean="0"/>
          </a:p>
          <a:p>
            <a:r>
              <a:rPr lang="en-US" dirty="0"/>
              <a:t>Hypertension – should we have interfered earlier</a:t>
            </a:r>
            <a:r>
              <a:rPr lang="en-US" dirty="0" smtClean="0"/>
              <a:t>?</a:t>
            </a:r>
          </a:p>
          <a:p>
            <a:r>
              <a:rPr lang="en-US" dirty="0" smtClean="0"/>
              <a:t>Should </a:t>
            </a:r>
            <a:r>
              <a:rPr lang="en-US" dirty="0"/>
              <a:t>we use a different type of liquid diet</a:t>
            </a:r>
            <a:r>
              <a:rPr lang="en-US" dirty="0" smtClean="0"/>
              <a:t>?</a:t>
            </a:r>
          </a:p>
          <a:p>
            <a:pPr lvl="1"/>
            <a:r>
              <a:rPr lang="en-US" dirty="0" smtClean="0"/>
              <a:t>Ensure? </a:t>
            </a:r>
          </a:p>
          <a:p>
            <a:r>
              <a:rPr lang="en-US" dirty="0" smtClean="0"/>
              <a:t>Should phosphorous have been monitored more closely?</a:t>
            </a:r>
          </a:p>
          <a:p>
            <a:r>
              <a:rPr lang="en-US" dirty="0" smtClean="0"/>
              <a:t>Changing antibiotic choice?</a:t>
            </a:r>
            <a:endParaRPr lang="en-US" dirty="0" smtClean="0"/>
          </a:p>
          <a:p>
            <a:r>
              <a:rPr lang="en-US" dirty="0" smtClean="0"/>
              <a:t>Indication for colloids? Use of colloids in pancreatitis?</a:t>
            </a:r>
          </a:p>
          <a:p>
            <a:r>
              <a:rPr lang="en-US" dirty="0" smtClean="0"/>
              <a:t>FFP in pancreatitis and other treatment options?</a:t>
            </a:r>
            <a:endParaRPr lang="en-US" dirty="0"/>
          </a:p>
        </p:txBody>
      </p:sp>
      <p:sp>
        <p:nvSpPr>
          <p:cNvPr id="3" name="Title 2"/>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192212597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Ensure Original</a:t>
            </a:r>
            <a:endParaRPr lang="en-US" dirty="0"/>
          </a:p>
        </p:txBody>
      </p:sp>
      <p:sp>
        <p:nvSpPr>
          <p:cNvPr id="6" name="Rectangle 5"/>
          <p:cNvSpPr/>
          <p:nvPr/>
        </p:nvSpPr>
        <p:spPr>
          <a:xfrm>
            <a:off x="2286000" y="2333684"/>
            <a:ext cx="4572000" cy="4524316"/>
          </a:xfrm>
          <a:prstGeom prst="rect">
            <a:avLst/>
          </a:prstGeom>
        </p:spPr>
        <p:txBody>
          <a:bodyPr>
            <a:spAutoFit/>
          </a:bodyPr>
          <a:lstStyle/>
          <a:p>
            <a:r>
              <a:rPr lang="nb-NO" dirty="0" err="1" smtClean="0"/>
              <a:t>Amount</a:t>
            </a:r>
            <a:r>
              <a:rPr lang="nb-NO" dirty="0" smtClean="0"/>
              <a:t> </a:t>
            </a:r>
            <a:r>
              <a:rPr lang="nb-NO" dirty="0"/>
              <a:t>Per Serving	% DV</a:t>
            </a:r>
            <a:r>
              <a:rPr lang="nb-NO" baseline="30000" dirty="0"/>
              <a:t>*</a:t>
            </a:r>
            <a:r>
              <a:rPr lang="nb-NO" dirty="0"/>
              <a:t>	% RDI	</a:t>
            </a:r>
          </a:p>
          <a:p>
            <a:r>
              <a:rPr lang="en-US" b="1" dirty="0"/>
              <a:t>Characteristics</a:t>
            </a:r>
            <a:r>
              <a:rPr lang="en-US" dirty="0"/>
              <a:t>			</a:t>
            </a:r>
          </a:p>
          <a:p>
            <a:r>
              <a:rPr lang="en-US" dirty="0"/>
              <a:t>    </a:t>
            </a:r>
            <a:r>
              <a:rPr lang="en-US" b="1" dirty="0"/>
              <a:t>Fat, % Cal</a:t>
            </a:r>
            <a:r>
              <a:rPr lang="en-US" dirty="0"/>
              <a:t>: 25	 	 	</a:t>
            </a:r>
          </a:p>
          <a:p>
            <a:r>
              <a:rPr lang="sk-SK" dirty="0"/>
              <a:t> </a:t>
            </a:r>
            <a:r>
              <a:rPr lang="sk-SK" dirty="0" smtClean="0"/>
              <a:t>   </a:t>
            </a:r>
            <a:r>
              <a:rPr lang="sk-SK" b="1" dirty="0"/>
              <a:t>Carbohydrate, % Cal</a:t>
            </a:r>
            <a:r>
              <a:rPr lang="sk-SK" dirty="0"/>
              <a:t>: 58	 	 </a:t>
            </a:r>
            <a:r>
              <a:rPr lang="tr-TR" dirty="0"/>
              <a:t> 	 	</a:t>
            </a:r>
          </a:p>
          <a:p>
            <a:r>
              <a:rPr lang="fr-FR" b="1" dirty="0" err="1"/>
              <a:t>Nutrient</a:t>
            </a:r>
            <a:r>
              <a:rPr lang="fr-FR" b="1" dirty="0"/>
              <a:t> Data</a:t>
            </a:r>
            <a:r>
              <a:rPr lang="fr-FR" dirty="0"/>
              <a:t>			</a:t>
            </a:r>
          </a:p>
          <a:p>
            <a:r>
              <a:rPr lang="fr-FR" b="1" dirty="0"/>
              <a:t>Calories</a:t>
            </a:r>
            <a:r>
              <a:rPr lang="fr-FR" dirty="0"/>
              <a:t>: </a:t>
            </a:r>
            <a:r>
              <a:rPr lang="fr-FR" dirty="0" smtClean="0"/>
              <a:t>220; </a:t>
            </a:r>
            <a:r>
              <a:rPr lang="en-US" b="1" dirty="0" smtClean="0"/>
              <a:t>Calories </a:t>
            </a:r>
            <a:r>
              <a:rPr lang="en-US" b="1" dirty="0"/>
              <a:t>from Fat</a:t>
            </a:r>
            <a:r>
              <a:rPr lang="en-US" dirty="0"/>
              <a:t>: 50	 	 	</a:t>
            </a:r>
          </a:p>
          <a:p>
            <a:r>
              <a:rPr lang="en-US" b="1" dirty="0"/>
              <a:t>Fat, g</a:t>
            </a:r>
            <a:r>
              <a:rPr lang="en-US" dirty="0"/>
              <a:t>: 6		 	</a:t>
            </a:r>
            <a:endParaRPr lang="en-US" dirty="0" smtClean="0"/>
          </a:p>
          <a:p>
            <a:r>
              <a:rPr lang="en-US" b="1" dirty="0" smtClean="0"/>
              <a:t>Sodium</a:t>
            </a:r>
            <a:r>
              <a:rPr lang="en-US" b="1" dirty="0"/>
              <a:t>, mg</a:t>
            </a:r>
            <a:r>
              <a:rPr lang="en-US" dirty="0"/>
              <a:t>: 200		</a:t>
            </a:r>
          </a:p>
          <a:p>
            <a:r>
              <a:rPr lang="ro-RO" b="1" dirty="0"/>
              <a:t>Potassium, mg</a:t>
            </a:r>
            <a:r>
              <a:rPr lang="ro-RO" dirty="0"/>
              <a:t>: 370		</a:t>
            </a:r>
          </a:p>
          <a:p>
            <a:r>
              <a:rPr lang="sk-SK" b="1" dirty="0"/>
              <a:t>Carbohydrate, g</a:t>
            </a:r>
            <a:r>
              <a:rPr lang="sk-SK" dirty="0"/>
              <a:t>: 32	 	</a:t>
            </a:r>
            <a:r>
              <a:rPr lang="en-US" dirty="0" smtClean="0"/>
              <a:t> </a:t>
            </a:r>
            <a:r>
              <a:rPr lang="en-US" b="1" dirty="0"/>
              <a:t>Dietary Fiber, g</a:t>
            </a:r>
            <a:r>
              <a:rPr lang="en-US" dirty="0"/>
              <a:t>: &lt;1	 	</a:t>
            </a:r>
          </a:p>
          <a:p>
            <a:r>
              <a:rPr lang="es-ES_tradnl" b="1" dirty="0" err="1" smtClean="0"/>
              <a:t>Sugars</a:t>
            </a:r>
            <a:r>
              <a:rPr lang="es-ES_tradnl" b="1" dirty="0"/>
              <a:t>, g</a:t>
            </a:r>
            <a:r>
              <a:rPr lang="es-ES_tradnl" dirty="0"/>
              <a:t>: 15	 	 	</a:t>
            </a:r>
          </a:p>
          <a:p>
            <a:r>
              <a:rPr lang="de-DE" b="1" dirty="0"/>
              <a:t>Protein, </a:t>
            </a:r>
            <a:r>
              <a:rPr lang="de-DE" b="1" dirty="0" err="1"/>
              <a:t>g</a:t>
            </a:r>
            <a:r>
              <a:rPr lang="de-DE" dirty="0"/>
              <a:t>: 9	 	</a:t>
            </a:r>
          </a:p>
        </p:txBody>
      </p:sp>
    </p:spTree>
    <p:extLst>
      <p:ext uri="{BB962C8B-B14F-4D97-AF65-F5344CB8AC3E}">
        <p14:creationId xmlns:p14="http://schemas.microsoft.com/office/powerpoint/2010/main" val="240860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0" y="673100"/>
            <a:ext cx="9144000" cy="5492677"/>
          </a:xfrm>
          <a:prstGeom prst="rect">
            <a:avLst/>
          </a:prstGeom>
        </p:spPr>
      </p:pic>
    </p:spTree>
    <p:extLst>
      <p:ext uri="{BB962C8B-B14F-4D97-AF65-F5344CB8AC3E}">
        <p14:creationId xmlns:p14="http://schemas.microsoft.com/office/powerpoint/2010/main" val="3305529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95250" y="415925"/>
            <a:ext cx="6477000" cy="6248400"/>
          </a:xfrm>
          <a:prstGeom prst="rect">
            <a:avLst/>
          </a:prstGeom>
        </p:spPr>
      </p:pic>
    </p:spTree>
    <p:extLst>
      <p:ext uri="{BB962C8B-B14F-4D97-AF65-F5344CB8AC3E}">
        <p14:creationId xmlns:p14="http://schemas.microsoft.com/office/powerpoint/2010/main" val="3471496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ct29abdlat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564777" cy="6858000"/>
          </a:xfrm>
          <a:prstGeom prst="rect">
            <a:avLst/>
          </a:prstGeom>
        </p:spPr>
      </p:pic>
      <p:sp>
        <p:nvSpPr>
          <p:cNvPr id="3" name="Title 2"/>
          <p:cNvSpPr txBox="1">
            <a:spLocks/>
          </p:cNvSpPr>
          <p:nvPr/>
        </p:nvSpPr>
        <p:spPr>
          <a:xfrm>
            <a:off x="457200" y="338328"/>
            <a:ext cx="8229600" cy="1252728"/>
          </a:xfrm>
          <a:prstGeom prst="rect">
            <a:avLst/>
          </a:prstGeom>
        </p:spPr>
        <p:txBody>
          <a:bodyP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dirty="0" smtClean="0"/>
              <a:t>10/29/2014</a:t>
            </a:r>
            <a:endParaRPr lang="en-US" dirty="0"/>
          </a:p>
        </p:txBody>
      </p:sp>
    </p:spTree>
    <p:extLst>
      <p:ext uri="{BB962C8B-B14F-4D97-AF65-F5344CB8AC3E}">
        <p14:creationId xmlns:p14="http://schemas.microsoft.com/office/powerpoint/2010/main" val="4287548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Oct29abdlat3.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8451761" cy="6858000"/>
          </a:xfrm>
          <a:prstGeom prst="rect">
            <a:avLst/>
          </a:prstGeom>
        </p:spPr>
      </p:pic>
      <p:sp>
        <p:nvSpPr>
          <p:cNvPr id="3" name="Title 2"/>
          <p:cNvSpPr txBox="1">
            <a:spLocks/>
          </p:cNvSpPr>
          <p:nvPr/>
        </p:nvSpPr>
        <p:spPr>
          <a:xfrm>
            <a:off x="457200" y="338328"/>
            <a:ext cx="8229600" cy="1252728"/>
          </a:xfrm>
          <a:prstGeom prst="rect">
            <a:avLst/>
          </a:prstGeom>
        </p:spPr>
        <p:txBody>
          <a:bodyP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mtClean="0"/>
              <a:t>10/29/2014</a:t>
            </a:r>
            <a:endParaRPr lang="en-US" dirty="0"/>
          </a:p>
        </p:txBody>
      </p:sp>
    </p:spTree>
    <p:extLst>
      <p:ext uri="{BB962C8B-B14F-4D97-AF65-F5344CB8AC3E}">
        <p14:creationId xmlns:p14="http://schemas.microsoft.com/office/powerpoint/2010/main" val="3698931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ct29abdlat4.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564777" cy="6858000"/>
          </a:xfrm>
          <a:prstGeom prst="rect">
            <a:avLst/>
          </a:prstGeom>
        </p:spPr>
      </p:pic>
      <p:sp>
        <p:nvSpPr>
          <p:cNvPr id="3" name="Title 2"/>
          <p:cNvSpPr txBox="1">
            <a:spLocks/>
          </p:cNvSpPr>
          <p:nvPr/>
        </p:nvSpPr>
        <p:spPr>
          <a:xfrm>
            <a:off x="457200" y="338328"/>
            <a:ext cx="8229600" cy="1252728"/>
          </a:xfrm>
          <a:prstGeom prst="rect">
            <a:avLst/>
          </a:prstGeom>
        </p:spPr>
        <p:txBody>
          <a:bodyP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dirty="0" smtClean="0"/>
              <a:t>10/29/2014</a:t>
            </a:r>
            <a:endParaRPr lang="en-US" dirty="0"/>
          </a:p>
        </p:txBody>
      </p:sp>
    </p:spTree>
    <p:extLst>
      <p:ext uri="{BB962C8B-B14F-4D97-AF65-F5344CB8AC3E}">
        <p14:creationId xmlns:p14="http://schemas.microsoft.com/office/powerpoint/2010/main" val="1659157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 104.1    HR: 180bpm      RR: 60brpm      </a:t>
            </a:r>
            <a:r>
              <a:rPr lang="en-US" dirty="0" err="1" smtClean="0"/>
              <a:t>Wt</a:t>
            </a:r>
            <a:r>
              <a:rPr lang="en-US" dirty="0" smtClean="0"/>
              <a:t>: 45.2kg</a:t>
            </a:r>
          </a:p>
          <a:p>
            <a:r>
              <a:rPr lang="en-US" dirty="0" smtClean="0"/>
              <a:t>QAR, mm pink, tacky, CRT&lt;1sec</a:t>
            </a:r>
          </a:p>
          <a:p>
            <a:r>
              <a:rPr lang="en-US" dirty="0" smtClean="0"/>
              <a:t>EENT: moderate dental tartar</a:t>
            </a:r>
          </a:p>
          <a:p>
            <a:r>
              <a:rPr lang="en-US" dirty="0" smtClean="0"/>
              <a:t>MSK: No lameness observed, but reluctant to move</a:t>
            </a:r>
          </a:p>
          <a:p>
            <a:r>
              <a:rPr lang="en-US" dirty="0" smtClean="0"/>
              <a:t>CV: Tachycardia, pulse quality poor and synchronous </a:t>
            </a:r>
          </a:p>
          <a:p>
            <a:r>
              <a:rPr lang="en-US" dirty="0" err="1" smtClean="0"/>
              <a:t>Resp</a:t>
            </a:r>
            <a:r>
              <a:rPr lang="en-US" dirty="0" smtClean="0"/>
              <a:t>: panting heavily, no crackles or wheezes</a:t>
            </a:r>
          </a:p>
          <a:p>
            <a:r>
              <a:rPr lang="en-US" dirty="0" smtClean="0"/>
              <a:t>ABD: Moderately painful and tense on palpation</a:t>
            </a:r>
          </a:p>
        </p:txBody>
      </p:sp>
      <p:sp>
        <p:nvSpPr>
          <p:cNvPr id="3" name="Title 2"/>
          <p:cNvSpPr>
            <a:spLocks noGrp="1"/>
          </p:cNvSpPr>
          <p:nvPr>
            <p:ph type="title"/>
          </p:nvPr>
        </p:nvSpPr>
        <p:spPr/>
        <p:txBody>
          <a:bodyPr/>
          <a:lstStyle/>
          <a:p>
            <a:r>
              <a:rPr lang="en-US" dirty="0" smtClean="0"/>
              <a:t>Physical Exam Findings</a:t>
            </a:r>
            <a:endParaRPr lang="en-US" dirty="0"/>
          </a:p>
        </p:txBody>
      </p:sp>
    </p:spTree>
    <p:extLst>
      <p:ext uri="{BB962C8B-B14F-4D97-AF65-F5344CB8AC3E}">
        <p14:creationId xmlns:p14="http://schemas.microsoft.com/office/powerpoint/2010/main" val="35513701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Waveform.thmx</Template>
  <TotalTime>16906</TotalTime>
  <Words>5049</Words>
  <Application>Microsoft Macintosh PowerPoint</Application>
  <PresentationFormat>On-screen Show (4:3)</PresentationFormat>
  <Paragraphs>763</Paragraphs>
  <Slides>56</Slides>
  <Notes>29</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Waveform</vt:lpstr>
      <vt:lpstr>Severe Pancreatitis</vt:lpstr>
      <vt:lpstr>6 year old FS Labrador</vt:lpstr>
      <vt:lpstr>6 year old FS Labrador History</vt:lpstr>
      <vt:lpstr>6 year old FS Labrador</vt:lpstr>
      <vt:lpstr>10/29/2014</vt:lpstr>
      <vt:lpstr>PowerPoint Presentation</vt:lpstr>
      <vt:lpstr>PowerPoint Presentation</vt:lpstr>
      <vt:lpstr>PowerPoint Presentation</vt:lpstr>
      <vt:lpstr>Physical Exam Findings</vt:lpstr>
      <vt:lpstr>Initial Diagnostic Tests</vt:lpstr>
      <vt:lpstr>Initial Diagnostic Tests</vt:lpstr>
      <vt:lpstr>Bloodwork 10/29 pm</vt:lpstr>
      <vt:lpstr>Abdominal Ultrasound 10/30</vt:lpstr>
      <vt:lpstr>Abdominal Ultrasound 10/30</vt:lpstr>
      <vt:lpstr>Abdominal Ultrasound 10/30</vt:lpstr>
      <vt:lpstr>Abdominal Ultrasound 10/30</vt:lpstr>
      <vt:lpstr>Abdominal Ultrasound 10/30</vt:lpstr>
      <vt:lpstr>Initial Therapy</vt:lpstr>
      <vt:lpstr>6yo FS Labrador  10/29-10/30</vt:lpstr>
      <vt:lpstr>6yo FS Labrador  10/30 am</vt:lpstr>
      <vt:lpstr>6yo FS Labrador  10/30 am</vt:lpstr>
      <vt:lpstr>Custom Nutrition Slurry</vt:lpstr>
      <vt:lpstr>PowerPoint Presentation</vt:lpstr>
      <vt:lpstr>Enteral Nutrition</vt:lpstr>
      <vt:lpstr>Clinicare composition</vt:lpstr>
      <vt:lpstr>Treatment: Enteral vs Parenteral Nutrition</vt:lpstr>
      <vt:lpstr>Parenteral Nutrition: Indications</vt:lpstr>
      <vt:lpstr>Parenteral Nutrition: Complications and Monitoring</vt:lpstr>
      <vt:lpstr>6yo FS Labrador  10/30 pm</vt:lpstr>
      <vt:lpstr>PowerPoint Presentation</vt:lpstr>
      <vt:lpstr>Blood Pressure</vt:lpstr>
      <vt:lpstr>Resuscitation fluid </vt:lpstr>
      <vt:lpstr>Colloids and pancreatitis</vt:lpstr>
      <vt:lpstr>6yo FS Labrador  10/31 am</vt:lpstr>
      <vt:lpstr>TFAST</vt:lpstr>
      <vt:lpstr>6yo FS Labrador  10/31 am</vt:lpstr>
      <vt:lpstr>PowerPoint Presentation</vt:lpstr>
      <vt:lpstr>10/31 am</vt:lpstr>
      <vt:lpstr>Post Mortem</vt:lpstr>
      <vt:lpstr>Post Mortem Histologic Diagnosis</vt:lpstr>
      <vt:lpstr>Post Mortem Histologic Description</vt:lpstr>
      <vt:lpstr>Post Mortem Histologic Description</vt:lpstr>
      <vt:lpstr>Treatment  FFP</vt:lpstr>
      <vt:lpstr>Treatment: Broad Spectrum Antibiotics</vt:lpstr>
      <vt:lpstr>Treatment: Surgery</vt:lpstr>
      <vt:lpstr>Treatment: Surgery</vt:lpstr>
      <vt:lpstr>Treatment: Surgery</vt:lpstr>
      <vt:lpstr>Treatment: Surgery</vt:lpstr>
      <vt:lpstr>Treatment:  Immunomodulation of Pancreas</vt:lpstr>
      <vt:lpstr>Treatment:  Immunomodulation of Pancreas</vt:lpstr>
      <vt:lpstr>Treatment:  Immunomodulation of Pancreas</vt:lpstr>
      <vt:lpstr>Complication: Short Term</vt:lpstr>
      <vt:lpstr>Questions</vt:lpstr>
      <vt:lpstr>Ensure Original</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 Di M</dc:creator>
  <cp:lastModifiedBy>F Di M</cp:lastModifiedBy>
  <cp:revision>94</cp:revision>
  <dcterms:created xsi:type="dcterms:W3CDTF">2014-12-11T02:48:54Z</dcterms:created>
  <dcterms:modified xsi:type="dcterms:W3CDTF">2015-01-29T15:22:05Z</dcterms:modified>
</cp:coreProperties>
</file>