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75"/>
  </p:notesMasterIdLst>
  <p:sldIdLst>
    <p:sldId id="347" r:id="rId2"/>
    <p:sldId id="360" r:id="rId3"/>
    <p:sldId id="361" r:id="rId4"/>
    <p:sldId id="359" r:id="rId5"/>
    <p:sldId id="358" r:id="rId6"/>
    <p:sldId id="357" r:id="rId7"/>
    <p:sldId id="345" r:id="rId8"/>
    <p:sldId id="348" r:id="rId9"/>
    <p:sldId id="342" r:id="rId10"/>
    <p:sldId id="349" r:id="rId11"/>
    <p:sldId id="380" r:id="rId12"/>
    <p:sldId id="378" r:id="rId13"/>
    <p:sldId id="379" r:id="rId14"/>
    <p:sldId id="344" r:id="rId15"/>
    <p:sldId id="387" r:id="rId16"/>
    <p:sldId id="343" r:id="rId17"/>
    <p:sldId id="351" r:id="rId18"/>
    <p:sldId id="352" r:id="rId19"/>
    <p:sldId id="353" r:id="rId20"/>
    <p:sldId id="354" r:id="rId21"/>
    <p:sldId id="312" r:id="rId22"/>
    <p:sldId id="350" r:id="rId23"/>
    <p:sldId id="363" r:id="rId24"/>
    <p:sldId id="365" r:id="rId25"/>
    <p:sldId id="366" r:id="rId26"/>
    <p:sldId id="362" r:id="rId27"/>
    <p:sldId id="369" r:id="rId28"/>
    <p:sldId id="373" r:id="rId29"/>
    <p:sldId id="370" r:id="rId30"/>
    <p:sldId id="371" r:id="rId31"/>
    <p:sldId id="372" r:id="rId32"/>
    <p:sldId id="374" r:id="rId33"/>
    <p:sldId id="375" r:id="rId34"/>
    <p:sldId id="376" r:id="rId35"/>
    <p:sldId id="377" r:id="rId36"/>
    <p:sldId id="260" r:id="rId37"/>
    <p:sldId id="261" r:id="rId38"/>
    <p:sldId id="299" r:id="rId39"/>
    <p:sldId id="382" r:id="rId40"/>
    <p:sldId id="383" r:id="rId41"/>
    <p:sldId id="385" r:id="rId42"/>
    <p:sldId id="386" r:id="rId43"/>
    <p:sldId id="368" r:id="rId44"/>
    <p:sldId id="267" r:id="rId45"/>
    <p:sldId id="388" r:id="rId46"/>
    <p:sldId id="389" r:id="rId47"/>
    <p:sldId id="390" r:id="rId48"/>
    <p:sldId id="391" r:id="rId49"/>
    <p:sldId id="392" r:id="rId50"/>
    <p:sldId id="393" r:id="rId51"/>
    <p:sldId id="394" r:id="rId52"/>
    <p:sldId id="395" r:id="rId53"/>
    <p:sldId id="396" r:id="rId54"/>
    <p:sldId id="397" r:id="rId55"/>
    <p:sldId id="398" r:id="rId56"/>
    <p:sldId id="401" r:id="rId57"/>
    <p:sldId id="402" r:id="rId58"/>
    <p:sldId id="403" r:id="rId59"/>
    <p:sldId id="404" r:id="rId60"/>
    <p:sldId id="405" r:id="rId61"/>
    <p:sldId id="406" r:id="rId62"/>
    <p:sldId id="407" r:id="rId63"/>
    <p:sldId id="408" r:id="rId64"/>
    <p:sldId id="409" r:id="rId65"/>
    <p:sldId id="410" r:id="rId66"/>
    <p:sldId id="411" r:id="rId67"/>
    <p:sldId id="412" r:id="rId68"/>
    <p:sldId id="413" r:id="rId69"/>
    <p:sldId id="414" r:id="rId70"/>
    <p:sldId id="415" r:id="rId71"/>
    <p:sldId id="416" r:id="rId72"/>
    <p:sldId id="417" r:id="rId73"/>
    <p:sldId id="418" r:id="rId7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ED4023-40C4-408F-B5C6-BF8FF929A281}">
          <p14:sldIdLst>
            <p14:sldId id="347"/>
            <p14:sldId id="360"/>
            <p14:sldId id="361"/>
            <p14:sldId id="359"/>
            <p14:sldId id="358"/>
            <p14:sldId id="357"/>
            <p14:sldId id="345"/>
            <p14:sldId id="348"/>
            <p14:sldId id="342"/>
            <p14:sldId id="349"/>
            <p14:sldId id="380"/>
            <p14:sldId id="378"/>
            <p14:sldId id="379"/>
            <p14:sldId id="344"/>
            <p14:sldId id="387"/>
            <p14:sldId id="343"/>
            <p14:sldId id="351"/>
            <p14:sldId id="352"/>
            <p14:sldId id="353"/>
            <p14:sldId id="354"/>
            <p14:sldId id="312"/>
            <p14:sldId id="350"/>
            <p14:sldId id="363"/>
            <p14:sldId id="365"/>
            <p14:sldId id="366"/>
            <p14:sldId id="362"/>
            <p14:sldId id="369"/>
            <p14:sldId id="373"/>
            <p14:sldId id="370"/>
            <p14:sldId id="371"/>
            <p14:sldId id="372"/>
            <p14:sldId id="374"/>
            <p14:sldId id="375"/>
            <p14:sldId id="376"/>
            <p14:sldId id="377"/>
            <p14:sldId id="260"/>
            <p14:sldId id="261"/>
            <p14:sldId id="299"/>
            <p14:sldId id="382"/>
            <p14:sldId id="383"/>
            <p14:sldId id="385"/>
            <p14:sldId id="386"/>
            <p14:sldId id="368"/>
            <p14:sldId id="26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98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  <p14:sldId id="416"/>
            <p14:sldId id="417"/>
            <p14:sldId id="4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6F88F-B70B-4B72-A557-49350B4BB0CE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9020C-097C-433A-89C2-51FAD1F45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38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163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C23FB-898E-4857-83E4-3E83DABEBC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4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F263C69-91A3-4AAD-9856-080D5D6C1480}" type="datetimeFigureOut">
              <a:rPr lang="en-US" smtClean="0"/>
              <a:pPr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49E60D2-60FE-4776-8658-79DCF5899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Seizures%205326%202008\Boxer%20fitting%201.mpg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Josh Smith DVM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Seizures and Anticonvulsants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5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seizure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sz="2000" b="1" dirty="0" smtClean="0"/>
              <a:t>The </a:t>
            </a:r>
            <a:r>
              <a:rPr lang="en-US" sz="2000" b="1" dirty="0"/>
              <a:t>ictus </a:t>
            </a:r>
            <a:endParaRPr lang="en-US" sz="2000" b="1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seizure event itself</a:t>
            </a:r>
            <a:r>
              <a:rPr lang="en-US" sz="2000" dirty="0" smtClean="0"/>
              <a:t> </a:t>
            </a:r>
          </a:p>
          <a:p>
            <a:r>
              <a:rPr lang="en-US" sz="2000" b="1" dirty="0"/>
              <a:t>The post-ictal period </a:t>
            </a:r>
            <a:endParaRPr lang="en-US" sz="2000" b="1" dirty="0" smtClean="0"/>
          </a:p>
          <a:p>
            <a:pPr lvl="1"/>
            <a:r>
              <a:rPr lang="en-US" sz="2000" dirty="0" smtClean="0"/>
              <a:t>Characterized </a:t>
            </a:r>
            <a:r>
              <a:rPr lang="en-US" sz="2000" dirty="0"/>
              <a:t>by </a:t>
            </a:r>
            <a:r>
              <a:rPr lang="en-US" sz="2000" dirty="0" smtClean="0"/>
              <a:t>atypical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</a:t>
            </a:r>
            <a:r>
              <a:rPr lang="en-US" sz="2000" dirty="0"/>
              <a:t>that immediately follows the </a:t>
            </a:r>
            <a:r>
              <a:rPr lang="en-US" sz="2000" dirty="0" smtClean="0"/>
              <a:t>seizure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</a:t>
            </a:r>
            <a:r>
              <a:rPr lang="en-US" sz="2000" dirty="0"/>
              <a:t>seen may include restlessness, </a:t>
            </a:r>
            <a:r>
              <a:rPr lang="en-US" sz="2000" dirty="0" smtClean="0"/>
              <a:t>aggression, delirium</a:t>
            </a:r>
            <a:r>
              <a:rPr lang="en-US" sz="2000" dirty="0"/>
              <a:t>, lethargy, confusion, visual loss, </a:t>
            </a:r>
            <a:r>
              <a:rPr lang="en-US" sz="2000" dirty="0" smtClean="0"/>
              <a:t>thirst, hunger </a:t>
            </a:r>
            <a:r>
              <a:rPr lang="en-US" sz="2000" dirty="0"/>
              <a:t>and inappropriate </a:t>
            </a:r>
            <a:r>
              <a:rPr lang="en-US" sz="2000" dirty="0" smtClean="0"/>
              <a:t>urination</a:t>
            </a:r>
          </a:p>
          <a:p>
            <a:pPr lvl="1"/>
            <a:r>
              <a:rPr lang="en-US" sz="2000" dirty="0" smtClean="0"/>
              <a:t>This </a:t>
            </a:r>
            <a:r>
              <a:rPr lang="en-US" sz="2000" dirty="0"/>
              <a:t>may </a:t>
            </a:r>
            <a:r>
              <a:rPr lang="en-US" sz="2000" dirty="0" smtClean="0"/>
              <a:t>last for </a:t>
            </a:r>
            <a:r>
              <a:rPr lang="en-US" sz="2000" dirty="0"/>
              <a:t>hours in some animals regardless of </a:t>
            </a:r>
            <a:r>
              <a:rPr lang="en-US" sz="2000" dirty="0" smtClean="0"/>
              <a:t>the underlying </a:t>
            </a:r>
            <a:r>
              <a:rPr lang="en-US" sz="2000" dirty="0"/>
              <a:t>cause of the </a:t>
            </a:r>
            <a:r>
              <a:rPr lang="en-US" sz="2000" dirty="0" smtClean="0"/>
              <a:t>seizure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591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Seizures by 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Idiopathic </a:t>
            </a:r>
            <a:r>
              <a:rPr lang="en-US" sz="2000" b="1" dirty="0" smtClean="0"/>
              <a:t>seizures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term idiopathic </a:t>
            </a:r>
            <a:r>
              <a:rPr lang="en-US" sz="2000" dirty="0" smtClean="0"/>
              <a:t>implies a </a:t>
            </a:r>
            <a:r>
              <a:rPr lang="en-US" sz="2000" dirty="0"/>
              <a:t>suspected genetic basis for the seizure </a:t>
            </a:r>
            <a:r>
              <a:rPr lang="en-US" sz="2000" dirty="0" smtClean="0"/>
              <a:t>activity for </a:t>
            </a:r>
            <a:r>
              <a:rPr lang="en-US" sz="2000" dirty="0"/>
              <a:t>which the underlying disorder is </a:t>
            </a:r>
            <a:r>
              <a:rPr lang="en-US" sz="2000" dirty="0" smtClean="0"/>
              <a:t>frequently suspected </a:t>
            </a:r>
            <a:r>
              <a:rPr lang="en-US" sz="2000" dirty="0"/>
              <a:t>to be a transient functional or </a:t>
            </a:r>
            <a:r>
              <a:rPr lang="en-US" sz="2000" dirty="0" smtClean="0"/>
              <a:t>neurochemical abnormality</a:t>
            </a:r>
          </a:p>
          <a:p>
            <a:pPr lvl="1"/>
            <a:r>
              <a:rPr lang="en-US" sz="2000" dirty="0" smtClean="0"/>
              <a:t>There </a:t>
            </a:r>
            <a:r>
              <a:rPr lang="en-US" sz="2000" dirty="0"/>
              <a:t>are no </a:t>
            </a:r>
            <a:r>
              <a:rPr lang="en-US" sz="2000" dirty="0" smtClean="0"/>
              <a:t>identifiable structural </a:t>
            </a:r>
            <a:r>
              <a:rPr lang="en-US" sz="2000" dirty="0"/>
              <a:t>abnormalities of the forebrain</a:t>
            </a:r>
          </a:p>
        </p:txBody>
      </p:sp>
    </p:spTree>
    <p:extLst>
      <p:ext uri="{BB962C8B-B14F-4D97-AF65-F5344CB8AC3E}">
        <p14:creationId xmlns:p14="http://schemas.microsoft.com/office/powerpoint/2010/main" val="106788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Seizures by 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Symptomatic </a:t>
            </a:r>
            <a:r>
              <a:rPr lang="en-US" sz="2000" b="1" dirty="0" smtClean="0"/>
              <a:t>seizures</a:t>
            </a:r>
          </a:p>
          <a:p>
            <a:pPr lvl="1"/>
            <a:r>
              <a:rPr lang="en-US" sz="2000" dirty="0" smtClean="0"/>
              <a:t>This </a:t>
            </a:r>
            <a:r>
              <a:rPr lang="en-US" sz="2000" dirty="0"/>
              <a:t>term is often used </a:t>
            </a:r>
            <a:r>
              <a:rPr lang="en-US" sz="2000" dirty="0" smtClean="0"/>
              <a:t>to describe </a:t>
            </a:r>
            <a:r>
              <a:rPr lang="en-US" sz="2000" dirty="0"/>
              <a:t>seizures resulting from a structural </a:t>
            </a:r>
            <a:r>
              <a:rPr lang="en-US" sz="2000" dirty="0" smtClean="0"/>
              <a:t>intracranial </a:t>
            </a:r>
            <a:r>
              <a:rPr lang="fr-FR" sz="2000" dirty="0" smtClean="0"/>
              <a:t>cause </a:t>
            </a:r>
            <a:r>
              <a:rPr lang="fr-FR" sz="2000" dirty="0"/>
              <a:t>(</a:t>
            </a:r>
            <a:r>
              <a:rPr lang="fr-FR" sz="2000" dirty="0" err="1"/>
              <a:t>e.g</a:t>
            </a:r>
            <a:r>
              <a:rPr lang="fr-FR" sz="2000" dirty="0"/>
              <a:t>. </a:t>
            </a:r>
            <a:r>
              <a:rPr lang="fr-FR" sz="2000" dirty="0" err="1"/>
              <a:t>brain</a:t>
            </a:r>
            <a:r>
              <a:rPr lang="fr-FR" sz="2000" dirty="0"/>
              <a:t> </a:t>
            </a:r>
            <a:r>
              <a:rPr lang="fr-FR" sz="2000" dirty="0" smtClean="0"/>
              <a:t>tumours, inflammation </a:t>
            </a:r>
            <a:r>
              <a:rPr lang="en-US" sz="2000" dirty="0" smtClean="0"/>
              <a:t>or hydrocephalus) which causes structural </a:t>
            </a:r>
            <a:r>
              <a:rPr lang="en-US" sz="2000" dirty="0"/>
              <a:t>damage to the </a:t>
            </a:r>
            <a:r>
              <a:rPr lang="en-US" sz="2000" dirty="0" smtClean="0"/>
              <a:t>forebrain</a:t>
            </a:r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seizure </a:t>
            </a:r>
            <a:r>
              <a:rPr lang="en-US" sz="2000" dirty="0" smtClean="0"/>
              <a:t>focus that </a:t>
            </a:r>
            <a:r>
              <a:rPr lang="en-US" sz="2000" dirty="0"/>
              <a:t>is not compatible with an idiopathic origin, </a:t>
            </a:r>
            <a:r>
              <a:rPr lang="en-US" sz="2000" dirty="0" smtClean="0"/>
              <a:t>but is </a:t>
            </a:r>
            <a:r>
              <a:rPr lang="en-US" sz="2000" dirty="0"/>
              <a:t>not readily identifiable as a structural defect </a:t>
            </a:r>
            <a:r>
              <a:rPr lang="en-US" sz="2000" dirty="0" smtClean="0"/>
              <a:t>on MRI </a:t>
            </a:r>
            <a:r>
              <a:rPr lang="en-US" sz="2000" dirty="0"/>
              <a:t>and CSF analysis, is referred to as </a:t>
            </a:r>
            <a:r>
              <a:rPr lang="en-US" sz="2000" b="1" dirty="0"/>
              <a:t>cryptogenic</a:t>
            </a:r>
          </a:p>
        </p:txBody>
      </p:sp>
    </p:spTree>
    <p:extLst>
      <p:ext uri="{BB962C8B-B14F-4D97-AF65-F5344CB8AC3E}">
        <p14:creationId xmlns:p14="http://schemas.microsoft.com/office/powerpoint/2010/main" val="246391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Seizures by 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Reactive </a:t>
            </a:r>
            <a:r>
              <a:rPr lang="en-US" sz="2000" b="1" dirty="0" smtClean="0"/>
              <a:t>seizures</a:t>
            </a:r>
          </a:p>
          <a:p>
            <a:pPr lvl="1"/>
            <a:r>
              <a:rPr lang="en-US" sz="2000" dirty="0" smtClean="0"/>
              <a:t>This </a:t>
            </a:r>
            <a:r>
              <a:rPr lang="en-US" sz="2000" dirty="0"/>
              <a:t>term is often used </a:t>
            </a:r>
            <a:r>
              <a:rPr lang="en-US" sz="2000" dirty="0" smtClean="0"/>
              <a:t>to describe </a:t>
            </a:r>
            <a:r>
              <a:rPr lang="en-US" sz="2000" dirty="0"/>
              <a:t>seizures resulting from an </a:t>
            </a:r>
            <a:r>
              <a:rPr lang="en-US" sz="2000" dirty="0" err="1" smtClean="0"/>
              <a:t>extracranial</a:t>
            </a:r>
            <a:r>
              <a:rPr lang="en-US" sz="2000" dirty="0" smtClean="0"/>
              <a:t> cause </a:t>
            </a:r>
            <a:r>
              <a:rPr lang="en-US" sz="2000" dirty="0"/>
              <a:t>and includes metabolic and toxic </a:t>
            </a:r>
            <a:r>
              <a:rPr lang="en-US" sz="2000" dirty="0" smtClean="0"/>
              <a:t>disorders</a:t>
            </a:r>
          </a:p>
          <a:p>
            <a:pPr lvl="1"/>
            <a:r>
              <a:rPr lang="en-US" sz="2000" dirty="0" smtClean="0"/>
              <a:t>These </a:t>
            </a:r>
            <a:r>
              <a:rPr lang="en-US" sz="2000" dirty="0"/>
              <a:t>ultimately cause </a:t>
            </a:r>
            <a:r>
              <a:rPr lang="en-US" sz="2000" dirty="0" smtClean="0"/>
              <a:t>seizure activity </a:t>
            </a:r>
            <a:r>
              <a:rPr lang="en-US" sz="2000" dirty="0"/>
              <a:t>due to secondary interference with </a:t>
            </a:r>
            <a:r>
              <a:rPr lang="en-US" sz="2000" dirty="0" smtClean="0"/>
              <a:t>cerebral metabolism </a:t>
            </a:r>
            <a:r>
              <a:rPr lang="en-US" sz="2000" dirty="0"/>
              <a:t>or, more directly, as primary </a:t>
            </a:r>
            <a:r>
              <a:rPr lang="en-US" sz="2000" dirty="0" smtClean="0"/>
              <a:t>neurotoxic insults</a:t>
            </a:r>
          </a:p>
          <a:p>
            <a:pPr lvl="1"/>
            <a:r>
              <a:rPr lang="en-US" sz="2000" dirty="0" smtClean="0"/>
              <a:t>There </a:t>
            </a:r>
            <a:r>
              <a:rPr lang="en-US" sz="2000" dirty="0"/>
              <a:t>are no identifiable structural </a:t>
            </a:r>
            <a:r>
              <a:rPr lang="en-US" sz="2000" dirty="0" smtClean="0"/>
              <a:t>abnormalities of </a:t>
            </a:r>
            <a:r>
              <a:rPr lang="en-US" sz="2000" dirty="0"/>
              <a:t>the brain, but the functional </a:t>
            </a:r>
            <a:r>
              <a:rPr lang="en-US" sz="2000" dirty="0" smtClean="0"/>
              <a:t>impairment is </a:t>
            </a:r>
            <a:r>
              <a:rPr lang="en-US" sz="2000" dirty="0"/>
              <a:t>global and exists as long as the </a:t>
            </a:r>
            <a:r>
              <a:rPr lang="en-US" sz="2000" dirty="0" smtClean="0"/>
              <a:t>etiology exists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9520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seizures - generalized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267200" cy="4114800"/>
          </a:xfrm>
        </p:spPr>
        <p:txBody>
          <a:bodyPr>
            <a:normAutofit/>
          </a:bodyPr>
          <a:lstStyle/>
          <a:p>
            <a:r>
              <a:rPr lang="en-US" sz="2000" dirty="0"/>
              <a:t>Generalized seizures indicate involvement of </a:t>
            </a:r>
            <a:r>
              <a:rPr lang="en-US" sz="2000" dirty="0" smtClean="0"/>
              <a:t>both cerebral </a:t>
            </a:r>
            <a:r>
              <a:rPr lang="en-US" sz="2000" dirty="0"/>
              <a:t>hemispheres </a:t>
            </a:r>
            <a:r>
              <a:rPr lang="en-US" sz="2000" dirty="0" smtClean="0"/>
              <a:t>simultaneously</a:t>
            </a:r>
          </a:p>
          <a:p>
            <a:r>
              <a:rPr lang="en-US" sz="2000" dirty="0" smtClean="0"/>
              <a:t>Consciousness is </a:t>
            </a:r>
            <a:r>
              <a:rPr lang="en-US" sz="2000" dirty="0"/>
              <a:t>often impaired and motor manifestations are </a:t>
            </a:r>
            <a:r>
              <a:rPr lang="en-US" sz="2000" dirty="0" smtClean="0"/>
              <a:t>bilateral</a:t>
            </a:r>
            <a:endParaRPr lang="en-US" sz="2000" dirty="0"/>
          </a:p>
          <a:p>
            <a:r>
              <a:rPr lang="en-US" sz="2000" dirty="0"/>
              <a:t>Generalized seizures may have one or several </a:t>
            </a:r>
            <a:r>
              <a:rPr lang="en-US" sz="2000" dirty="0" smtClean="0"/>
              <a:t>phases</a:t>
            </a:r>
            <a:r>
              <a:rPr lang="en-US" sz="2000" dirty="0"/>
              <a:t>, with a combination of </a:t>
            </a:r>
            <a:r>
              <a:rPr lang="en-US" sz="2000" dirty="0" smtClean="0"/>
              <a:t>tonic–</a:t>
            </a:r>
            <a:r>
              <a:rPr lang="en-US" sz="2000" dirty="0" err="1" smtClean="0"/>
              <a:t>clonic</a:t>
            </a:r>
            <a:r>
              <a:rPr lang="en-US" sz="2000" dirty="0" smtClean="0"/>
              <a:t> being most common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0200"/>
            <a:ext cx="367665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1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seizures - generalized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696200" cy="4114800"/>
          </a:xfrm>
        </p:spPr>
        <p:txBody>
          <a:bodyPr>
            <a:normAutofit/>
          </a:bodyPr>
          <a:lstStyle/>
          <a:p>
            <a:r>
              <a:rPr lang="en-US" sz="2000" b="1" dirty="0"/>
              <a:t>Tonic: </a:t>
            </a:r>
            <a:endParaRPr lang="en-US" sz="2000" b="1" dirty="0" smtClean="0"/>
          </a:p>
          <a:p>
            <a:pPr lvl="1"/>
            <a:r>
              <a:rPr lang="en-US" sz="2000" dirty="0" smtClean="0"/>
              <a:t>Sustained</a:t>
            </a:r>
            <a:r>
              <a:rPr lang="en-US" sz="2000" dirty="0"/>
              <a:t>, increased muscle </a:t>
            </a:r>
            <a:r>
              <a:rPr lang="en-US" sz="2000" dirty="0" smtClean="0"/>
              <a:t>contraction</a:t>
            </a:r>
            <a:endParaRPr lang="en-US" sz="2000" dirty="0"/>
          </a:p>
          <a:p>
            <a:r>
              <a:rPr lang="en-US" sz="2000" b="1" dirty="0" smtClean="0"/>
              <a:t>Myoclonic</a:t>
            </a:r>
          </a:p>
          <a:p>
            <a:pPr lvl="1"/>
            <a:r>
              <a:rPr lang="en-US" sz="2000" dirty="0" smtClean="0"/>
              <a:t>Sudden</a:t>
            </a:r>
            <a:r>
              <a:rPr lang="en-US" sz="2000" dirty="0"/>
              <a:t>, brief, involuntary, single </a:t>
            </a:r>
            <a:r>
              <a:rPr lang="en-US" sz="2000" dirty="0" smtClean="0"/>
              <a:t>or multiple </a:t>
            </a:r>
            <a:r>
              <a:rPr lang="en-US" sz="2000" dirty="0"/>
              <a:t>contractions of muscles or muscle </a:t>
            </a:r>
            <a:r>
              <a:rPr lang="en-US" sz="2000" dirty="0" smtClean="0"/>
              <a:t>groups</a:t>
            </a:r>
            <a:endParaRPr lang="en-US" sz="2000" dirty="0"/>
          </a:p>
          <a:p>
            <a:r>
              <a:rPr lang="en-US" sz="2000" b="1" dirty="0" err="1" smtClean="0"/>
              <a:t>Clonic</a:t>
            </a:r>
            <a:endParaRPr lang="en-US" sz="2000" b="1" dirty="0" smtClean="0"/>
          </a:p>
          <a:p>
            <a:pPr lvl="1"/>
            <a:r>
              <a:rPr lang="en-US" sz="2000" dirty="0" smtClean="0"/>
              <a:t>Regularly </a:t>
            </a:r>
            <a:r>
              <a:rPr lang="en-US" sz="2000" dirty="0"/>
              <a:t>repetitive myoclonus, </a:t>
            </a:r>
            <a:r>
              <a:rPr lang="en-US" sz="2000" dirty="0" smtClean="0"/>
              <a:t>which involves </a:t>
            </a:r>
            <a:r>
              <a:rPr lang="en-US" sz="2000" dirty="0"/>
              <a:t>the same muscle groups, and is </a:t>
            </a:r>
            <a:r>
              <a:rPr lang="en-US" sz="2000" dirty="0" smtClean="0"/>
              <a:t>prolonged</a:t>
            </a:r>
            <a:endParaRPr lang="en-US" sz="2000" dirty="0"/>
          </a:p>
          <a:p>
            <a:r>
              <a:rPr lang="en-US" sz="2000" b="1" dirty="0" smtClean="0"/>
              <a:t>Atonic</a:t>
            </a:r>
          </a:p>
          <a:p>
            <a:pPr lvl="1"/>
            <a:r>
              <a:rPr lang="en-US" sz="2000" dirty="0" smtClean="0"/>
              <a:t>Sudden </a:t>
            </a:r>
            <a:r>
              <a:rPr lang="en-US" sz="2000" dirty="0"/>
              <a:t>loss of muscle tone, usually </a:t>
            </a:r>
            <a:r>
              <a:rPr lang="en-US" sz="2000" dirty="0" smtClean="0"/>
              <a:t>lasting 1–2 </a:t>
            </a:r>
            <a:r>
              <a:rPr lang="en-US" sz="2000" dirty="0"/>
              <a:t>seconds or </a:t>
            </a:r>
            <a:r>
              <a:rPr lang="en-US" sz="2000" dirty="0" smtClean="0"/>
              <a:t>more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29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seizures - focal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267200" cy="4114800"/>
          </a:xfrm>
        </p:spPr>
        <p:txBody>
          <a:bodyPr>
            <a:normAutofit/>
          </a:bodyPr>
          <a:lstStyle/>
          <a:p>
            <a:r>
              <a:rPr lang="en-US" sz="2000" dirty="0"/>
              <a:t>A focal seizure is due to initial activation of only one </a:t>
            </a:r>
            <a:r>
              <a:rPr lang="en-US" sz="2000" dirty="0" smtClean="0"/>
              <a:t>part of </a:t>
            </a:r>
            <a:r>
              <a:rPr lang="en-US" sz="2000" dirty="0"/>
              <a:t>one cerebral hemisphere or specific region in the </a:t>
            </a:r>
            <a:r>
              <a:rPr lang="en-US" sz="2000" dirty="0" smtClean="0"/>
              <a:t>forebrain, such </a:t>
            </a:r>
            <a:r>
              <a:rPr lang="en-US" sz="2000" dirty="0"/>
              <a:t>as the </a:t>
            </a:r>
            <a:r>
              <a:rPr lang="en-US" sz="2000" dirty="0" smtClean="0"/>
              <a:t>hippocampus</a:t>
            </a:r>
          </a:p>
          <a:p>
            <a:r>
              <a:rPr lang="en-US" sz="2000" dirty="0"/>
              <a:t>Compared </a:t>
            </a:r>
            <a:r>
              <a:rPr lang="en-US" sz="2000" dirty="0" smtClean="0"/>
              <a:t>with dogs</a:t>
            </a:r>
            <a:r>
              <a:rPr lang="en-US" sz="2000" dirty="0"/>
              <a:t>, cats more commonly exhibit focal </a:t>
            </a:r>
            <a:r>
              <a:rPr lang="en-US" sz="2000" dirty="0" smtClean="0"/>
              <a:t>seizures</a:t>
            </a:r>
          </a:p>
          <a:p>
            <a:r>
              <a:rPr lang="en-US" sz="2000" dirty="0"/>
              <a:t>If there is an </a:t>
            </a:r>
            <a:r>
              <a:rPr lang="en-US" sz="2000" dirty="0" smtClean="0"/>
              <a:t>alteration in </a:t>
            </a:r>
            <a:r>
              <a:rPr lang="en-US" sz="2000" dirty="0"/>
              <a:t>the animal’s awareness during the event, it is called </a:t>
            </a:r>
            <a:r>
              <a:rPr lang="en-US" sz="2000" dirty="0" smtClean="0"/>
              <a:t>a complex </a:t>
            </a:r>
            <a:r>
              <a:rPr lang="en-US" sz="2000" dirty="0"/>
              <a:t>focal seizure (previously termed </a:t>
            </a:r>
            <a:r>
              <a:rPr lang="en-US" sz="2000" dirty="0" smtClean="0"/>
              <a:t>psychomotor seizures</a:t>
            </a:r>
            <a:r>
              <a:rPr lang="en-US" sz="2000" dirty="0"/>
              <a:t>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810000" cy="3456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6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seizures - focal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5867400" cy="4114800"/>
          </a:xfrm>
        </p:spPr>
        <p:txBody>
          <a:bodyPr>
            <a:noAutofit/>
          </a:bodyPr>
          <a:lstStyle/>
          <a:p>
            <a:r>
              <a:rPr lang="en-US" sz="2000" b="1" dirty="0"/>
              <a:t>Focal motor </a:t>
            </a:r>
            <a:r>
              <a:rPr lang="en-US" sz="2000" b="1" dirty="0" smtClean="0"/>
              <a:t>seizures</a:t>
            </a:r>
          </a:p>
          <a:p>
            <a:pPr lvl="1"/>
            <a:r>
              <a:rPr lang="en-US" sz="2000" dirty="0" smtClean="0"/>
              <a:t>1</a:t>
            </a:r>
            <a:r>
              <a:rPr lang="en-US" sz="2000" dirty="0"/>
              <a:t>) </a:t>
            </a:r>
            <a:r>
              <a:rPr lang="en-US" sz="2000" dirty="0" smtClean="0"/>
              <a:t>Elementary motor </a:t>
            </a:r>
            <a:r>
              <a:rPr lang="en-US" sz="2000" dirty="0"/>
              <a:t>events, which consist of a single type </a:t>
            </a:r>
            <a:r>
              <a:rPr lang="en-US" sz="2000" dirty="0" smtClean="0"/>
              <a:t>of stereotyped </a:t>
            </a:r>
            <a:r>
              <a:rPr lang="en-US" sz="2000" dirty="0"/>
              <a:t>contraction of a muscle or group </a:t>
            </a:r>
            <a:r>
              <a:rPr lang="en-US" sz="2000" dirty="0" smtClean="0"/>
              <a:t>of muscles</a:t>
            </a:r>
          </a:p>
          <a:p>
            <a:pPr lvl="1"/>
            <a:r>
              <a:rPr lang="en-US" sz="2000" dirty="0" smtClean="0"/>
              <a:t>2) </a:t>
            </a:r>
            <a:r>
              <a:rPr lang="en-US" sz="2000" dirty="0"/>
              <a:t>Automatisms </a:t>
            </a:r>
            <a:r>
              <a:rPr lang="en-US" sz="2000" dirty="0" smtClean="0"/>
              <a:t>- movements </a:t>
            </a:r>
            <a:r>
              <a:rPr lang="en-US" sz="2000" dirty="0"/>
              <a:t>that resemble voluntary </a:t>
            </a:r>
            <a:r>
              <a:rPr lang="en-US" sz="2000" dirty="0" smtClean="0"/>
              <a:t>motor movements </a:t>
            </a:r>
            <a:r>
              <a:rPr lang="en-US" sz="2000" dirty="0"/>
              <a:t>and include chewing activity </a:t>
            </a:r>
            <a:r>
              <a:rPr lang="en-US" sz="2000" dirty="0" smtClean="0"/>
              <a:t>and rhythmic </a:t>
            </a:r>
            <a:r>
              <a:rPr lang="en-US" sz="2000" dirty="0"/>
              <a:t>contractions of a single </a:t>
            </a:r>
            <a:r>
              <a:rPr lang="en-US" sz="2000" dirty="0" smtClean="0"/>
              <a:t>limb</a:t>
            </a:r>
            <a:endParaRPr lang="en-US" sz="2000" dirty="0"/>
          </a:p>
          <a:p>
            <a:pPr lvl="1"/>
            <a:r>
              <a:rPr lang="en-US" sz="2000" dirty="0"/>
              <a:t>Consciousness is often unaffected during </a:t>
            </a:r>
            <a:r>
              <a:rPr lang="en-US" sz="2000" dirty="0" smtClean="0"/>
              <a:t>focal motor </a:t>
            </a:r>
            <a:r>
              <a:rPr lang="en-US" sz="2000" dirty="0"/>
              <a:t>seizure activity, but it is difficult to </a:t>
            </a:r>
            <a:r>
              <a:rPr lang="en-US" sz="2000" dirty="0" smtClean="0"/>
              <a:t>assess whether </a:t>
            </a:r>
            <a:r>
              <a:rPr lang="en-US" sz="2000" dirty="0"/>
              <a:t>this is the case in many patients</a:t>
            </a:r>
          </a:p>
        </p:txBody>
      </p:sp>
    </p:spTree>
    <p:extLst>
      <p:ext uri="{BB962C8B-B14F-4D97-AF65-F5344CB8AC3E}">
        <p14:creationId xmlns:p14="http://schemas.microsoft.com/office/powerpoint/2010/main" val="334698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seizures - focal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495800" cy="4114800"/>
          </a:xfrm>
        </p:spPr>
        <p:txBody>
          <a:bodyPr>
            <a:normAutofit/>
          </a:bodyPr>
          <a:lstStyle/>
          <a:p>
            <a:r>
              <a:rPr lang="en-US" sz="2000" b="1" dirty="0"/>
              <a:t>Focal sensory </a:t>
            </a:r>
            <a:r>
              <a:rPr lang="en-US" sz="2000" b="1" dirty="0" smtClean="0"/>
              <a:t>seizures</a:t>
            </a:r>
          </a:p>
          <a:p>
            <a:pPr lvl="1"/>
            <a:r>
              <a:rPr lang="en-US" sz="2000" dirty="0" smtClean="0"/>
              <a:t>These </a:t>
            </a:r>
            <a:r>
              <a:rPr lang="en-US" sz="2000" dirty="0"/>
              <a:t>are </a:t>
            </a:r>
            <a:r>
              <a:rPr lang="en-US" sz="2000" dirty="0" err="1" smtClean="0"/>
              <a:t>behavioural</a:t>
            </a:r>
            <a:r>
              <a:rPr lang="en-US" sz="2000" dirty="0" smtClean="0"/>
              <a:t> seizures </a:t>
            </a:r>
            <a:r>
              <a:rPr lang="en-US" sz="2000" dirty="0"/>
              <a:t>involving the limbic </a:t>
            </a:r>
            <a:r>
              <a:rPr lang="en-US" sz="2000" dirty="0" smtClean="0"/>
              <a:t>system</a:t>
            </a:r>
          </a:p>
          <a:p>
            <a:pPr lvl="1"/>
            <a:r>
              <a:rPr lang="en-US" sz="2000" dirty="0" smtClean="0"/>
              <a:t>They may present </a:t>
            </a:r>
            <a:r>
              <a:rPr lang="en-US" sz="2000" dirty="0"/>
              <a:t>as rage, aggression without provocation, </a:t>
            </a:r>
            <a:r>
              <a:rPr lang="en-US" sz="2000" dirty="0" err="1" smtClean="0"/>
              <a:t>flycatching</a:t>
            </a:r>
            <a:r>
              <a:rPr lang="en-US" sz="2000" dirty="0" smtClean="0"/>
              <a:t>, running </a:t>
            </a:r>
            <a:r>
              <a:rPr lang="en-US" sz="2000" dirty="0"/>
              <a:t>in circles, floor licking, </a:t>
            </a:r>
            <a:r>
              <a:rPr lang="en-US" sz="2000" dirty="0" smtClean="0"/>
              <a:t>vocalization and </a:t>
            </a:r>
            <a:r>
              <a:rPr lang="en-US" sz="2000" dirty="0"/>
              <a:t>tail </a:t>
            </a:r>
            <a:r>
              <a:rPr lang="en-US" sz="2000" dirty="0" smtClean="0"/>
              <a:t>chasing</a:t>
            </a:r>
          </a:p>
          <a:p>
            <a:pPr lvl="1"/>
            <a:r>
              <a:rPr lang="en-US" sz="2000" dirty="0" smtClean="0"/>
              <a:t>An </a:t>
            </a:r>
            <a:r>
              <a:rPr lang="en-US" sz="2000" dirty="0"/>
              <a:t>aura that does not </a:t>
            </a:r>
            <a:r>
              <a:rPr lang="en-US" sz="2000" dirty="0" smtClean="0"/>
              <a:t>evolve into </a:t>
            </a:r>
            <a:r>
              <a:rPr lang="en-US" sz="2000" dirty="0"/>
              <a:t>loss of consciousness is a focal sensory seizure</a:t>
            </a:r>
          </a:p>
        </p:txBody>
      </p:sp>
      <p:pic>
        <p:nvPicPr>
          <p:cNvPr id="3074" name="Picture 2" descr="https://drlizotte.files.wordpress.com/2014/04/imagesca5e4rnb.jpg?w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57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7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seizures - focal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724400" cy="4114800"/>
          </a:xfrm>
        </p:spPr>
        <p:txBody>
          <a:bodyPr>
            <a:normAutofit/>
          </a:bodyPr>
          <a:lstStyle/>
          <a:p>
            <a:r>
              <a:rPr lang="en-US" sz="2000" b="1" dirty="0"/>
              <a:t>Focal autonomic </a:t>
            </a:r>
            <a:r>
              <a:rPr lang="en-US" sz="2000" b="1" dirty="0" smtClean="0"/>
              <a:t>seizures</a:t>
            </a:r>
          </a:p>
          <a:p>
            <a:pPr lvl="1"/>
            <a:r>
              <a:rPr lang="en-US" sz="2000" dirty="0" smtClean="0"/>
              <a:t>These </a:t>
            </a:r>
            <a:r>
              <a:rPr lang="en-US" sz="2000" dirty="0"/>
              <a:t>seizures </a:t>
            </a:r>
            <a:r>
              <a:rPr lang="en-US" sz="2000" dirty="0" smtClean="0"/>
              <a:t>are apparently </a:t>
            </a:r>
            <a:r>
              <a:rPr lang="en-US" sz="2000" dirty="0"/>
              <a:t>rare and cause predominantly </a:t>
            </a:r>
            <a:r>
              <a:rPr lang="en-US" sz="2000" dirty="0" smtClean="0"/>
              <a:t>autonomic signs </a:t>
            </a:r>
            <a:r>
              <a:rPr lang="en-US" sz="2000" dirty="0"/>
              <a:t>such as vomiting, </a:t>
            </a:r>
            <a:r>
              <a:rPr lang="en-US" sz="2000" dirty="0" smtClean="0"/>
              <a:t>diarrhea </a:t>
            </a:r>
            <a:r>
              <a:rPr lang="en-US" sz="2000" dirty="0"/>
              <a:t>and </a:t>
            </a:r>
            <a:r>
              <a:rPr lang="en-US" sz="2000" dirty="0" smtClean="0"/>
              <a:t>abdominal pain</a:t>
            </a:r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syndrome characterized by </a:t>
            </a:r>
            <a:r>
              <a:rPr lang="en-US" sz="2000" dirty="0" smtClean="0"/>
              <a:t>drooling, dysphagia </a:t>
            </a:r>
            <a:r>
              <a:rPr lang="en-US" sz="2000" dirty="0"/>
              <a:t>and painful enlargement of </a:t>
            </a:r>
            <a:r>
              <a:rPr lang="en-US" sz="2000" dirty="0" smtClean="0"/>
              <a:t>the mandibular </a:t>
            </a:r>
            <a:r>
              <a:rPr lang="en-US" sz="2000" dirty="0"/>
              <a:t>salivary glands is probably a form </a:t>
            </a:r>
            <a:r>
              <a:rPr lang="en-US" sz="2000" dirty="0" smtClean="0"/>
              <a:t>of focal </a:t>
            </a:r>
            <a:r>
              <a:rPr lang="en-US" sz="2000" dirty="0"/>
              <a:t>autonomic </a:t>
            </a:r>
            <a:r>
              <a:rPr lang="en-US" sz="2000" dirty="0" smtClean="0"/>
              <a:t>seizure</a:t>
            </a:r>
            <a:endParaRPr lang="en-US" sz="2000" dirty="0"/>
          </a:p>
        </p:txBody>
      </p:sp>
      <p:pic>
        <p:nvPicPr>
          <p:cNvPr id="4" name="Picture 2" descr="https://drlizotte.files.wordpress.com/2014/04/imagesca5e4rnb.jpg?w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57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3043477" y="1815584"/>
            <a:ext cx="2229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Types of seizures - focal</a:t>
            </a:r>
          </a:p>
        </p:txBody>
      </p:sp>
    </p:spTree>
    <p:extLst>
      <p:ext uri="{BB962C8B-B14F-4D97-AF65-F5344CB8AC3E}">
        <p14:creationId xmlns:p14="http://schemas.microsoft.com/office/powerpoint/2010/main" val="294001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Seizures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Extremely complicated</a:t>
            </a:r>
          </a:p>
          <a:p>
            <a:r>
              <a:rPr lang="en-US" sz="2000" dirty="0" smtClean="0"/>
              <a:t>Much to understand</a:t>
            </a:r>
          </a:p>
          <a:p>
            <a:r>
              <a:rPr lang="en-US" sz="2000" dirty="0" smtClean="0"/>
              <a:t>Many mechanisms</a:t>
            </a:r>
          </a:p>
          <a:p>
            <a:r>
              <a:rPr lang="en-US" sz="2000" dirty="0" smtClean="0"/>
              <a:t>Resources</a:t>
            </a:r>
            <a:endParaRPr lang="en-US" sz="2000" dirty="0"/>
          </a:p>
        </p:txBody>
      </p:sp>
      <p:pic>
        <p:nvPicPr>
          <p:cNvPr id="4098" name="Picture 2" descr="Help a Cat with Epileptic Seizures Step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220" y="2057399"/>
            <a:ext cx="5108780" cy="383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91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seizures - focal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seizure may start focally and ultimately </a:t>
            </a:r>
            <a:r>
              <a:rPr lang="en-US" sz="2000" dirty="0" smtClean="0"/>
              <a:t>spread throughout </a:t>
            </a:r>
            <a:r>
              <a:rPr lang="en-US" sz="2000" dirty="0"/>
              <a:t>both cerebral hemispheres, resulting in </a:t>
            </a:r>
            <a:r>
              <a:rPr lang="en-US" sz="2000" dirty="0" smtClean="0"/>
              <a:t>secondary generalization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owner may not </a:t>
            </a:r>
            <a:r>
              <a:rPr lang="en-US" sz="2000" dirty="0" smtClean="0"/>
              <a:t>notice until </a:t>
            </a:r>
            <a:r>
              <a:rPr lang="en-US" sz="2000" dirty="0"/>
              <a:t>the animal has exhibited several such events</a:t>
            </a:r>
          </a:p>
        </p:txBody>
      </p:sp>
      <p:pic>
        <p:nvPicPr>
          <p:cNvPr id="7170" name="Picture 2" descr="Help a Cat with Epileptic Seizures Step 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743199"/>
            <a:ext cx="4038600" cy="303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98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Focal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Generalized Seizures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828800"/>
            <a:ext cx="4191000" cy="36576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Sometimes not clear-cut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Focal seizures often very difficult to control, not as severe as generalized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Both occur as part of idiopathic epilepsy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Confused with Seizures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Syncope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Episodic neck pain (cervical disks)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Head tremors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Generalized tremors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 disorders/dyskinesia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Vestibular episodes</a:t>
            </a:r>
          </a:p>
          <a:p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Behavioural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disorders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70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Neuroanatomical basis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An epileptic seizure definitively implies a disorder of </a:t>
            </a:r>
            <a:r>
              <a:rPr lang="en-US" sz="2000" dirty="0" smtClean="0"/>
              <a:t>the forebrain (</a:t>
            </a:r>
            <a:r>
              <a:rPr lang="en-US" sz="2000" dirty="0" err="1" smtClean="0"/>
              <a:t>Prosencephalon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Underlying causes and </a:t>
            </a:r>
            <a:r>
              <a:rPr lang="en-US" sz="2000" dirty="0"/>
              <a:t>subsequent investigations are vastly different </a:t>
            </a:r>
            <a:r>
              <a:rPr lang="en-US" sz="2000" dirty="0" smtClean="0"/>
              <a:t>from those </a:t>
            </a:r>
            <a:r>
              <a:rPr lang="en-US" sz="2000" dirty="0"/>
              <a:t>considered for cardiovascular and </a:t>
            </a:r>
            <a:r>
              <a:rPr lang="en-US" sz="2000" dirty="0" smtClean="0"/>
              <a:t>neuromuscular ‘events’</a:t>
            </a:r>
          </a:p>
          <a:p>
            <a:r>
              <a:rPr lang="en-US" sz="2000" dirty="0" err="1" smtClean="0"/>
              <a:t>Extracranial</a:t>
            </a:r>
            <a:r>
              <a:rPr lang="en-US" sz="2000" dirty="0" smtClean="0"/>
              <a:t> or intracranial</a:t>
            </a:r>
          </a:p>
        </p:txBody>
      </p:sp>
    </p:spTree>
    <p:extLst>
      <p:ext uri="{BB962C8B-B14F-4D97-AF65-F5344CB8AC3E}">
        <p14:creationId xmlns:p14="http://schemas.microsoft.com/office/powerpoint/2010/main" val="124352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Neuroanatomical basis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648200" cy="4114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Intracranial causes </a:t>
            </a:r>
            <a:r>
              <a:rPr lang="en-US" sz="2000" dirty="0"/>
              <a:t>may be further subdivided </a:t>
            </a:r>
            <a:endParaRPr lang="en-US" sz="2000" dirty="0" smtClean="0"/>
          </a:p>
          <a:p>
            <a:pPr lvl="1"/>
            <a:r>
              <a:rPr lang="en-US" sz="2000" dirty="0" smtClean="0"/>
              <a:t>Functional disorders - where </a:t>
            </a:r>
            <a:r>
              <a:rPr lang="en-US" sz="2000" dirty="0"/>
              <a:t>no gross structural changes are evident in </a:t>
            </a:r>
            <a:r>
              <a:rPr lang="en-US" sz="2000" dirty="0" smtClean="0"/>
              <a:t>the brain </a:t>
            </a:r>
            <a:r>
              <a:rPr lang="en-US" sz="2000" dirty="0"/>
              <a:t>and the cause is probably a neurochemical </a:t>
            </a:r>
            <a:r>
              <a:rPr lang="en-US" sz="2000" dirty="0" smtClean="0"/>
              <a:t>dysfunction</a:t>
            </a:r>
            <a:endParaRPr lang="en-US" sz="2000" dirty="0"/>
          </a:p>
          <a:p>
            <a:pPr lvl="1"/>
            <a:r>
              <a:rPr lang="en-US" sz="2000" dirty="0" smtClean="0"/>
              <a:t>Structural </a:t>
            </a:r>
            <a:r>
              <a:rPr lang="en-US" sz="2000" dirty="0"/>
              <a:t>disorders </a:t>
            </a:r>
            <a:r>
              <a:rPr lang="en-US" sz="2000" dirty="0" smtClean="0"/>
              <a:t>- where </a:t>
            </a:r>
            <a:r>
              <a:rPr lang="en-US" sz="2000" dirty="0"/>
              <a:t>there is a </a:t>
            </a:r>
            <a:r>
              <a:rPr lang="en-US" sz="2000" dirty="0" smtClean="0"/>
              <a:t>gross structural </a:t>
            </a:r>
            <a:r>
              <a:rPr lang="en-US" sz="2000" dirty="0"/>
              <a:t>cause within the brain [e.g. a brain </a:t>
            </a:r>
            <a:r>
              <a:rPr lang="en-US" sz="2000" dirty="0" err="1"/>
              <a:t>tumour</a:t>
            </a:r>
            <a:r>
              <a:rPr lang="en-US" sz="2000" dirty="0"/>
              <a:t> </a:t>
            </a:r>
            <a:r>
              <a:rPr lang="en-US" sz="2000" dirty="0" smtClean="0"/>
              <a:t>or hydrocephalus</a:t>
            </a:r>
            <a:endParaRPr lang="en-US" sz="2000" dirty="0"/>
          </a:p>
        </p:txBody>
      </p:sp>
      <p:pic>
        <p:nvPicPr>
          <p:cNvPr id="4" name="Picture 2" descr="Illustrations of the major cell typ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17638"/>
            <a:ext cx="3450294" cy="518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76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Extracranial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Liver failure</a:t>
            </a:r>
          </a:p>
          <a:p>
            <a:r>
              <a:rPr lang="en-US" sz="2000" dirty="0" smtClean="0"/>
              <a:t>Hypoglycemia</a:t>
            </a:r>
          </a:p>
          <a:p>
            <a:r>
              <a:rPr lang="en-US" sz="2000" dirty="0" smtClean="0"/>
              <a:t>Hypocalcemia</a:t>
            </a:r>
          </a:p>
          <a:p>
            <a:r>
              <a:rPr lang="en-US" sz="2000" dirty="0" smtClean="0"/>
              <a:t>Rapid </a:t>
            </a:r>
            <a:r>
              <a:rPr lang="en-US" sz="2000" dirty="0"/>
              <a:t>sodium changes</a:t>
            </a:r>
          </a:p>
          <a:p>
            <a:r>
              <a:rPr lang="en-US" sz="2000" dirty="0" smtClean="0"/>
              <a:t>Thiamine </a:t>
            </a:r>
            <a:r>
              <a:rPr lang="en-US" sz="2000" dirty="0"/>
              <a:t>deficiency</a:t>
            </a:r>
          </a:p>
          <a:p>
            <a:r>
              <a:rPr lang="en-US" sz="2000" dirty="0" smtClean="0"/>
              <a:t>Toxicities </a:t>
            </a:r>
            <a:r>
              <a:rPr lang="en-US" sz="2000" dirty="0"/>
              <a:t>– lead, organophosphates, ethylene glycol, </a:t>
            </a:r>
            <a:r>
              <a:rPr lang="en-US" sz="2000" dirty="0" err="1"/>
              <a:t>bromethalin</a:t>
            </a:r>
            <a:r>
              <a:rPr lang="en-US" sz="2000" dirty="0"/>
              <a:t>, </a:t>
            </a:r>
            <a:r>
              <a:rPr lang="en-US" sz="2000" dirty="0" err="1"/>
              <a:t>methylxanthines</a:t>
            </a:r>
            <a:r>
              <a:rPr lang="en-US" sz="2000" dirty="0"/>
              <a:t>, </a:t>
            </a:r>
          </a:p>
          <a:p>
            <a:r>
              <a:rPr lang="en-US" sz="2000" dirty="0"/>
              <a:t>H</a:t>
            </a:r>
            <a:r>
              <a:rPr lang="en-US" sz="2000" dirty="0" smtClean="0"/>
              <a:t>ypertension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563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of seizures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Irrespective of </a:t>
            </a:r>
            <a:r>
              <a:rPr lang="en-US" sz="2000" dirty="0" smtClean="0"/>
              <a:t> cause the epileptic </a:t>
            </a:r>
            <a:r>
              <a:rPr lang="en-US" sz="2000" dirty="0"/>
              <a:t>seizure always reflects abnormal </a:t>
            </a:r>
            <a:r>
              <a:rPr lang="en-US" sz="2000" dirty="0" err="1" smtClean="0"/>
              <a:t>hypersynchronous</a:t>
            </a:r>
            <a:r>
              <a:rPr lang="en-US" sz="2000" dirty="0" smtClean="0"/>
              <a:t> electrical </a:t>
            </a:r>
            <a:r>
              <a:rPr lang="en-US" sz="2000" dirty="0"/>
              <a:t>activity of neurons in the </a:t>
            </a:r>
            <a:r>
              <a:rPr lang="en-US" sz="2000" dirty="0" smtClean="0"/>
              <a:t>forebrain</a:t>
            </a:r>
          </a:p>
          <a:p>
            <a:r>
              <a:rPr lang="en-US" sz="2000" dirty="0" smtClean="0"/>
              <a:t>Seizures </a:t>
            </a:r>
            <a:r>
              <a:rPr lang="en-US" sz="2000" dirty="0"/>
              <a:t>are </a:t>
            </a:r>
            <a:r>
              <a:rPr lang="en-US" sz="2000" dirty="0" smtClean="0"/>
              <a:t>linked to membrane potentials</a:t>
            </a:r>
            <a:r>
              <a:rPr lang="en-US" sz="2000" dirty="0"/>
              <a:t>, ionic fluxes and action potential </a:t>
            </a:r>
            <a:r>
              <a:rPr lang="en-US" sz="2000" dirty="0" smtClean="0"/>
              <a:t>generation</a:t>
            </a:r>
          </a:p>
          <a:p>
            <a:r>
              <a:rPr lang="en-US" sz="2000" dirty="0" smtClean="0"/>
              <a:t>Seizure activity is ultimately due </a:t>
            </a:r>
            <a:r>
              <a:rPr lang="en-US" sz="2000" dirty="0"/>
              <a:t>to an imbalance between excitation and </a:t>
            </a:r>
            <a:r>
              <a:rPr lang="en-US" sz="2000" dirty="0" smtClean="0"/>
              <a:t>inhibition, with </a:t>
            </a:r>
            <a:r>
              <a:rPr lang="en-US" sz="2000" dirty="0"/>
              <a:t>increased excitation or decreased inhibition </a:t>
            </a:r>
            <a:r>
              <a:rPr lang="en-US" sz="2000" dirty="0" smtClean="0"/>
              <a:t>leading to </a:t>
            </a:r>
            <a:r>
              <a:rPr lang="en-US" sz="2000" dirty="0" err="1"/>
              <a:t>epileptiform</a:t>
            </a:r>
            <a:r>
              <a:rPr lang="en-US" sz="2000" dirty="0"/>
              <a:t> activity in the </a:t>
            </a:r>
            <a:r>
              <a:rPr lang="en-US" sz="2000" dirty="0" smtClean="0"/>
              <a:t>brain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9236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seizures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Maintenance of membrane </a:t>
            </a:r>
            <a:r>
              <a:rPr lang="en-US" sz="2000" dirty="0"/>
              <a:t>potential and transient changes in ion </a:t>
            </a:r>
            <a:r>
              <a:rPr lang="en-US" sz="2000" dirty="0" smtClean="0"/>
              <a:t>flux culminate </a:t>
            </a:r>
            <a:r>
              <a:rPr lang="en-US" sz="2000" dirty="0"/>
              <a:t>in the generation of an action potential </a:t>
            </a:r>
            <a:endParaRPr lang="en-US" sz="2000" dirty="0" smtClean="0"/>
          </a:p>
          <a:p>
            <a:pPr lvl="1"/>
            <a:r>
              <a:rPr lang="en-US" sz="2000" dirty="0" smtClean="0"/>
              <a:t>Dependent </a:t>
            </a:r>
            <a:r>
              <a:rPr lang="en-US" sz="2000" dirty="0"/>
              <a:t>on the tight regulation of </a:t>
            </a:r>
            <a:r>
              <a:rPr lang="en-US" sz="2000" dirty="0" smtClean="0"/>
              <a:t>Na+, K+ Cl- and Ca2+</a:t>
            </a:r>
          </a:p>
          <a:p>
            <a:r>
              <a:rPr lang="en-US" sz="2000" dirty="0" smtClean="0"/>
              <a:t>Changes </a:t>
            </a:r>
            <a:r>
              <a:rPr lang="en-US" sz="2000" dirty="0"/>
              <a:t>or </a:t>
            </a:r>
            <a:r>
              <a:rPr lang="en-US" sz="2000" dirty="0" smtClean="0"/>
              <a:t>abnormalities in </a:t>
            </a:r>
            <a:r>
              <a:rPr lang="en-US" sz="2000" dirty="0"/>
              <a:t>the regulation or activity of these ions </a:t>
            </a:r>
            <a:r>
              <a:rPr lang="en-US" sz="2000" dirty="0" smtClean="0"/>
              <a:t>could have </a:t>
            </a:r>
            <a:r>
              <a:rPr lang="en-US" sz="2000" dirty="0"/>
              <a:t>a dramatic impact on the excitability and ‘</a:t>
            </a:r>
            <a:r>
              <a:rPr lang="en-US" sz="2000" dirty="0" err="1" smtClean="0"/>
              <a:t>epileptogenicity</a:t>
            </a:r>
            <a:r>
              <a:rPr lang="en-US" sz="2000" dirty="0" smtClean="0"/>
              <a:t>’ of </a:t>
            </a:r>
            <a:r>
              <a:rPr lang="en-US" sz="2000" dirty="0"/>
              <a:t>individual </a:t>
            </a:r>
            <a:r>
              <a:rPr lang="en-US" sz="2000" dirty="0" smtClean="0"/>
              <a:t>neurons</a:t>
            </a:r>
          </a:p>
          <a:p>
            <a:r>
              <a:rPr lang="en-US" sz="2000" dirty="0" smtClean="0"/>
              <a:t>Seizure </a:t>
            </a:r>
            <a:r>
              <a:rPr lang="en-US" sz="2000" dirty="0"/>
              <a:t>propagation may be especially likely </a:t>
            </a:r>
            <a:r>
              <a:rPr lang="en-US" sz="2000" dirty="0" smtClean="0"/>
              <a:t>in neurons </a:t>
            </a:r>
            <a:r>
              <a:rPr lang="en-US" sz="2000" dirty="0"/>
              <a:t>with intrinsic firing (bursting) abilities (such </a:t>
            </a:r>
            <a:r>
              <a:rPr lang="en-US" sz="2000" dirty="0" smtClean="0"/>
              <a:t>as those </a:t>
            </a:r>
            <a:r>
              <a:rPr lang="en-US" sz="2000" dirty="0"/>
              <a:t>in the cortex and hippocampus) if the </a:t>
            </a:r>
            <a:r>
              <a:rPr lang="en-US" sz="2000" dirty="0" smtClean="0"/>
              <a:t>balance between </a:t>
            </a:r>
            <a:r>
              <a:rPr lang="en-US" sz="2000" dirty="0"/>
              <a:t>excitatory or inhibitory inputs is </a:t>
            </a:r>
            <a:r>
              <a:rPr lang="en-US" sz="2000" dirty="0" smtClean="0"/>
              <a:t>altered</a:t>
            </a:r>
          </a:p>
        </p:txBody>
      </p:sp>
    </p:spTree>
    <p:extLst>
      <p:ext uri="{BB962C8B-B14F-4D97-AF65-F5344CB8AC3E}">
        <p14:creationId xmlns:p14="http://schemas.microsoft.com/office/powerpoint/2010/main" val="124110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seizures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In the absence of appropriate inhibitory regulation, these populations of neurons may begin to fire synchronously, leading to a seizure</a:t>
            </a:r>
          </a:p>
          <a:p>
            <a:r>
              <a:rPr lang="en-US" sz="2000" dirty="0"/>
              <a:t>It is hypothesized that a population of neurons within an epileptic focus in the cortex undergoes paroxysmal synchronous depolarization, termed a paroxysmal depolarizing shift (PDS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Results </a:t>
            </a:r>
            <a:r>
              <a:rPr lang="en-US" sz="2000" dirty="0"/>
              <a:t>in an abnormal burst of action potentials that continue in synchronous volleys without appropriate inhibition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672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seizures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5257800" cy="4114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 </a:t>
            </a:r>
            <a:r>
              <a:rPr lang="en-US" sz="2000" dirty="0"/>
              <a:t>neuronal action potentials result from the </a:t>
            </a:r>
            <a:r>
              <a:rPr lang="en-US" sz="2000" dirty="0" smtClean="0"/>
              <a:t>action of neurotransmitters</a:t>
            </a:r>
          </a:p>
          <a:p>
            <a:pPr lvl="1"/>
            <a:r>
              <a:rPr lang="en-US" sz="2000" dirty="0" smtClean="0"/>
              <a:t>Glutamate </a:t>
            </a:r>
            <a:r>
              <a:rPr lang="en-US" sz="2000" dirty="0"/>
              <a:t>and </a:t>
            </a:r>
            <a:r>
              <a:rPr lang="en-US" sz="2000" dirty="0" smtClean="0"/>
              <a:t>GABA</a:t>
            </a:r>
          </a:p>
          <a:p>
            <a:r>
              <a:rPr lang="en-US" sz="2000" dirty="0" smtClean="0"/>
              <a:t>Abnormalities </a:t>
            </a:r>
            <a:r>
              <a:rPr lang="en-US" sz="2000" dirty="0"/>
              <a:t>of these neurotransmitters </a:t>
            </a:r>
            <a:r>
              <a:rPr lang="en-US" sz="2000" dirty="0" smtClean="0"/>
              <a:t>and </a:t>
            </a:r>
            <a:r>
              <a:rPr lang="en-US" sz="2000" dirty="0"/>
              <a:t>their receptors have been implicated in the generation </a:t>
            </a:r>
            <a:r>
              <a:rPr lang="en-US" sz="2000" dirty="0" smtClean="0"/>
              <a:t>of seizures</a:t>
            </a:r>
          </a:p>
          <a:p>
            <a:r>
              <a:rPr lang="en-US" sz="2000" dirty="0"/>
              <a:t>Glutamate is the main excitatory </a:t>
            </a:r>
            <a:r>
              <a:rPr lang="en-US" sz="2000" dirty="0" smtClean="0"/>
              <a:t>neurotransmitter and </a:t>
            </a:r>
            <a:r>
              <a:rPr lang="en-US" sz="2000" dirty="0"/>
              <a:t>GABA is the main inhibitory </a:t>
            </a:r>
            <a:r>
              <a:rPr lang="en-US" sz="2000" dirty="0" smtClean="0"/>
              <a:t>neurotransmitter in </a:t>
            </a:r>
            <a:r>
              <a:rPr lang="en-US" sz="2000" dirty="0"/>
              <a:t>the </a:t>
            </a:r>
            <a:r>
              <a:rPr lang="en-US" sz="2000" dirty="0" smtClean="0"/>
              <a:t>brain</a:t>
            </a:r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905000"/>
            <a:ext cx="4210928" cy="3295051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13654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ec2.images-amazon.com/images/I/51ZQTJHWhWL._SS50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8" r="12911"/>
          <a:stretch/>
        </p:blipFill>
        <p:spPr bwMode="auto">
          <a:xfrm>
            <a:off x="2743199" y="1556525"/>
            <a:ext cx="3429001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ages.mrcdn.net/ebay/97817806410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936751"/>
            <a:ext cx="2395391" cy="335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ecx.images-amazon.com/images/I/51USmAo2zYL._SX258_BO1,204,203,200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1" y="2075638"/>
            <a:ext cx="247650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27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seizures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Normally, the </a:t>
            </a:r>
            <a:r>
              <a:rPr lang="en-US" sz="2000" dirty="0" smtClean="0"/>
              <a:t>excitatory post-synaptic </a:t>
            </a:r>
            <a:r>
              <a:rPr lang="en-US" sz="2000" dirty="0"/>
              <a:t>potentials in neurons are followed </a:t>
            </a:r>
            <a:r>
              <a:rPr lang="en-US" sz="2000" dirty="0" smtClean="0"/>
              <a:t>immediately by </a:t>
            </a:r>
            <a:r>
              <a:rPr lang="en-US" sz="2000" dirty="0"/>
              <a:t>inhibitory transmission due to </a:t>
            </a:r>
            <a:r>
              <a:rPr lang="en-US" sz="2000" dirty="0" smtClean="0"/>
              <a:t>GABA</a:t>
            </a:r>
          </a:p>
          <a:p>
            <a:r>
              <a:rPr lang="en-US" sz="2000" dirty="0" smtClean="0"/>
              <a:t>If excitatory mechanisms dominate </a:t>
            </a:r>
            <a:r>
              <a:rPr lang="en-US" sz="2000" dirty="0"/>
              <a:t>neurons </a:t>
            </a:r>
            <a:r>
              <a:rPr lang="en-US" sz="2000" dirty="0" smtClean="0"/>
              <a:t>become </a:t>
            </a:r>
            <a:r>
              <a:rPr lang="en-US" sz="2000" dirty="0" err="1" smtClean="0"/>
              <a:t>hypersynchronized</a:t>
            </a:r>
            <a:r>
              <a:rPr lang="en-US" sz="2000" dirty="0"/>
              <a:t>, capturing more and more </a:t>
            </a:r>
            <a:r>
              <a:rPr lang="en-US" sz="2000" dirty="0" smtClean="0"/>
              <a:t>neurons and </a:t>
            </a:r>
            <a:r>
              <a:rPr lang="en-US" sz="2000" dirty="0"/>
              <a:t>generating an epileptic </a:t>
            </a:r>
            <a:r>
              <a:rPr lang="en-US" sz="2000" dirty="0" smtClean="0"/>
              <a:t>seizure</a:t>
            </a:r>
          </a:p>
          <a:p>
            <a:r>
              <a:rPr lang="en-US" sz="2000" dirty="0" smtClean="0"/>
              <a:t>Perpetuation of the </a:t>
            </a:r>
            <a:r>
              <a:rPr lang="en-US" sz="2000" dirty="0"/>
              <a:t>seizure activity is possibly due to a vicious </a:t>
            </a:r>
            <a:r>
              <a:rPr lang="en-US" sz="2000" dirty="0" smtClean="0"/>
              <a:t>cycle whereby </a:t>
            </a:r>
            <a:r>
              <a:rPr lang="en-US" sz="2000" dirty="0"/>
              <a:t>glutamate initiates widespread neuronal </a:t>
            </a:r>
            <a:r>
              <a:rPr lang="en-US" sz="2000" dirty="0" smtClean="0"/>
              <a:t>excitement, which </a:t>
            </a:r>
            <a:r>
              <a:rPr lang="en-US" sz="2000" dirty="0"/>
              <a:t>can lead to neuronal damage and </a:t>
            </a:r>
            <a:r>
              <a:rPr lang="en-US" sz="2000" dirty="0" smtClean="0"/>
              <a:t>death, which </a:t>
            </a:r>
            <a:r>
              <a:rPr lang="en-US" sz="2000" dirty="0"/>
              <a:t>contributes to further glutamate release</a:t>
            </a:r>
          </a:p>
        </p:txBody>
      </p:sp>
    </p:spTree>
    <p:extLst>
      <p:ext uri="{BB962C8B-B14F-4D97-AF65-F5344CB8AC3E}">
        <p14:creationId xmlns:p14="http://schemas.microsoft.com/office/powerpoint/2010/main" val="187613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seizures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 </a:t>
            </a:r>
            <a:r>
              <a:rPr lang="en-US" sz="2000" dirty="0"/>
              <a:t>neurotoxic effects of </a:t>
            </a:r>
            <a:r>
              <a:rPr lang="en-US" sz="2000" dirty="0" smtClean="0"/>
              <a:t>glutamate stem </a:t>
            </a:r>
            <a:r>
              <a:rPr lang="en-US" sz="2000" dirty="0"/>
              <a:t>in part from alterations in Ca++ </a:t>
            </a:r>
            <a:r>
              <a:rPr lang="en-US" sz="2000" dirty="0" smtClean="0"/>
              <a:t>permeability</a:t>
            </a:r>
          </a:p>
          <a:p>
            <a:r>
              <a:rPr lang="en-US" sz="2000" dirty="0" smtClean="0"/>
              <a:t>Results in </a:t>
            </a:r>
            <a:r>
              <a:rPr lang="en-US" sz="2000" dirty="0"/>
              <a:t>an increase in intracellular Ca++ </a:t>
            </a:r>
            <a:r>
              <a:rPr lang="en-US" sz="2000" dirty="0" smtClean="0"/>
              <a:t>levels</a:t>
            </a:r>
          </a:p>
          <a:p>
            <a:r>
              <a:rPr lang="en-US" sz="2000" dirty="0" smtClean="0"/>
              <a:t>Induce </a:t>
            </a:r>
            <a:r>
              <a:rPr lang="en-US" sz="2000" dirty="0"/>
              <a:t>a </a:t>
            </a:r>
            <a:r>
              <a:rPr lang="en-US" sz="2000" dirty="0" smtClean="0"/>
              <a:t>cascade of </a:t>
            </a:r>
            <a:r>
              <a:rPr lang="en-US" sz="2000" dirty="0"/>
              <a:t>Ca++-dependent intracellular </a:t>
            </a:r>
            <a:r>
              <a:rPr lang="en-US" sz="2000" dirty="0" smtClean="0"/>
              <a:t>events</a:t>
            </a:r>
          </a:p>
          <a:p>
            <a:pPr lvl="1"/>
            <a:r>
              <a:rPr lang="en-US" sz="2000" dirty="0" smtClean="0"/>
              <a:t>Activation of </a:t>
            </a:r>
            <a:r>
              <a:rPr lang="en-US" sz="2000" dirty="0"/>
              <a:t>proteases and lipases, influx of other </a:t>
            </a:r>
            <a:r>
              <a:rPr lang="en-US" sz="2000" dirty="0" err="1"/>
              <a:t>cations</a:t>
            </a:r>
            <a:r>
              <a:rPr lang="en-US" sz="2000" dirty="0"/>
              <a:t>, such </a:t>
            </a:r>
            <a:r>
              <a:rPr lang="en-US" sz="2000" dirty="0" smtClean="0"/>
              <a:t>as sodium</a:t>
            </a:r>
            <a:r>
              <a:rPr lang="en-US" sz="2000" dirty="0"/>
              <a:t>, and osmotic swelling of neurons that </a:t>
            </a:r>
            <a:r>
              <a:rPr lang="en-US" sz="2000" dirty="0" smtClean="0"/>
              <a:t>culminates in </a:t>
            </a:r>
            <a:r>
              <a:rPr lang="en-US" sz="2000" dirty="0"/>
              <a:t>cell </a:t>
            </a:r>
            <a:r>
              <a:rPr lang="en-US" sz="2000" dirty="0" smtClean="0"/>
              <a:t>death</a:t>
            </a:r>
          </a:p>
          <a:p>
            <a:r>
              <a:rPr lang="en-US" sz="2000" dirty="0" smtClean="0"/>
              <a:t>Responsible </a:t>
            </a:r>
            <a:r>
              <a:rPr lang="en-US" sz="2000" dirty="0"/>
              <a:t>for the seizure-induced </a:t>
            </a:r>
            <a:r>
              <a:rPr lang="en-US" sz="2000" dirty="0" err="1" smtClean="0"/>
              <a:t>excitotoxicity</a:t>
            </a:r>
            <a:r>
              <a:rPr lang="en-US" sz="2000" dirty="0" smtClean="0"/>
              <a:t> present </a:t>
            </a:r>
            <a:r>
              <a:rPr lang="en-US" sz="2000" dirty="0"/>
              <a:t>in prolonged seizures and ultimately enlarge </a:t>
            </a:r>
            <a:r>
              <a:rPr lang="en-US" sz="2000" dirty="0" smtClean="0"/>
              <a:t>the seizure </a:t>
            </a:r>
            <a:r>
              <a:rPr lang="en-US" sz="2000" dirty="0"/>
              <a:t>focus, potentiating more frequent and </a:t>
            </a:r>
            <a:r>
              <a:rPr lang="en-US" sz="2000" dirty="0" smtClean="0"/>
              <a:t>severe seizures</a:t>
            </a:r>
            <a:r>
              <a:rPr lang="en-US" sz="2000" dirty="0"/>
              <a:t>, such as status </a:t>
            </a:r>
            <a:r>
              <a:rPr lang="en-US" sz="2000" dirty="0" err="1"/>
              <a:t>epilpeticus</a:t>
            </a:r>
            <a:r>
              <a:rPr lang="en-US" sz="2000" dirty="0"/>
              <a:t> and clustering</a:t>
            </a:r>
          </a:p>
        </p:txBody>
      </p:sp>
    </p:spTree>
    <p:extLst>
      <p:ext uri="{BB962C8B-B14F-4D97-AF65-F5344CB8AC3E}">
        <p14:creationId xmlns:p14="http://schemas.microsoft.com/office/powerpoint/2010/main" val="190523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seizures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Studies in idiopathic epileptic dogs have </a:t>
            </a:r>
            <a:r>
              <a:rPr lang="en-US" sz="2000" dirty="0" smtClean="0"/>
              <a:t>confirmed there </a:t>
            </a:r>
            <a:r>
              <a:rPr lang="en-US" sz="2000" dirty="0"/>
              <a:t>to be significantly less GABA and more </a:t>
            </a:r>
            <a:r>
              <a:rPr lang="en-US" sz="2000" dirty="0" smtClean="0"/>
              <a:t>glutamate in </a:t>
            </a:r>
            <a:r>
              <a:rPr lang="en-US" sz="2000" dirty="0"/>
              <a:t>the CSF compared with normal </a:t>
            </a:r>
            <a:r>
              <a:rPr lang="en-US" sz="2000" dirty="0" smtClean="0"/>
              <a:t>controls</a:t>
            </a:r>
          </a:p>
          <a:p>
            <a:r>
              <a:rPr lang="en-US" sz="2000" dirty="0"/>
              <a:t>The mechanisms responsible for the ‘arrest’ of </a:t>
            </a:r>
            <a:r>
              <a:rPr lang="en-US" sz="2000" dirty="0" smtClean="0"/>
              <a:t>seizure activity </a:t>
            </a:r>
            <a:r>
              <a:rPr lang="en-US" sz="2000" dirty="0"/>
              <a:t>are poorly described, but supposedly relate to </a:t>
            </a:r>
            <a:r>
              <a:rPr lang="en-US" sz="2000" dirty="0" smtClean="0"/>
              <a:t>the accumulation </a:t>
            </a:r>
            <a:r>
              <a:rPr lang="en-US" sz="2000" dirty="0"/>
              <a:t>of lactic acid during the </a:t>
            </a:r>
            <a:r>
              <a:rPr lang="en-US" sz="2000" dirty="0" smtClean="0"/>
              <a:t>seizure</a:t>
            </a:r>
          </a:p>
          <a:p>
            <a:r>
              <a:rPr lang="en-US" sz="2000" dirty="0" smtClean="0"/>
              <a:t>A breakdown in </a:t>
            </a:r>
            <a:r>
              <a:rPr lang="en-US" sz="2000" dirty="0"/>
              <a:t>the mechanisms of seizure arrest, in addition </a:t>
            </a:r>
            <a:r>
              <a:rPr lang="en-US" sz="2000" dirty="0" smtClean="0"/>
              <a:t>to the </a:t>
            </a:r>
            <a:r>
              <a:rPr lang="en-US" sz="2000" dirty="0"/>
              <a:t>evolution of seizure-induced </a:t>
            </a:r>
            <a:r>
              <a:rPr lang="en-US" sz="2000" dirty="0" err="1"/>
              <a:t>excitotoxicity</a:t>
            </a:r>
            <a:r>
              <a:rPr lang="en-US" sz="2000" dirty="0"/>
              <a:t>, forms </a:t>
            </a:r>
            <a:r>
              <a:rPr lang="en-US" sz="2000" dirty="0" smtClean="0"/>
              <a:t>the basis </a:t>
            </a:r>
            <a:r>
              <a:rPr lang="en-US" sz="2000" dirty="0"/>
              <a:t>of the pathophysiology of status </a:t>
            </a:r>
            <a:r>
              <a:rPr lang="en-US" sz="2000" dirty="0" smtClean="0"/>
              <a:t>epilepticus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47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seizures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87" y="1417638"/>
            <a:ext cx="667702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6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 of Idiopathic Epilepsy (IE) in Dogs and Cats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 of Exclusion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Signalment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 History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 Imaging Results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CSF Findings</a:t>
            </a:r>
          </a:p>
        </p:txBody>
      </p:sp>
      <p:pic>
        <p:nvPicPr>
          <p:cNvPr id="4" name="Boxer fitting 1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3962400" y="2109787"/>
            <a:ext cx="4572000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3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sIGNALMENT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Certain breeds predisposed, but any dog can get IE</a:t>
            </a:r>
          </a:p>
          <a:p>
            <a:r>
              <a:rPr lang="en-US" sz="2000" dirty="0"/>
              <a:t>Age of first seizure typically 1-5 years, but this is not absolute (juvenile and late-onset)</a:t>
            </a:r>
          </a:p>
          <a:p>
            <a:r>
              <a:rPr lang="en-US" sz="2000" dirty="0"/>
              <a:t>Males and females affected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191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1905000"/>
            <a:ext cx="7467600" cy="4038600"/>
          </a:xfrm>
        </p:spPr>
        <p:txBody>
          <a:bodyPr>
            <a:no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Seizures are always “acute onset”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 describe as recent onset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chronic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IE dogs seizure while at rest-early mornings and evenings</a:t>
            </a:r>
          </a:p>
        </p:txBody>
      </p:sp>
    </p:spTree>
    <p:extLst>
      <p:ext uri="{BB962C8B-B14F-4D97-AF65-F5344CB8AC3E}">
        <p14:creationId xmlns:p14="http://schemas.microsoft.com/office/powerpoint/2010/main" val="388463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 Imaging Results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905000"/>
            <a:ext cx="51054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MRI preferred imaging modality</a:t>
            </a:r>
          </a:p>
          <a:p>
            <a:r>
              <a:rPr lang="en-US" sz="2000" dirty="0" smtClean="0"/>
              <a:t>CT a poor second choice for ruling out other brain disorders</a:t>
            </a:r>
          </a:p>
          <a:p>
            <a:r>
              <a:rPr lang="en-US" sz="2000" dirty="0" smtClean="0"/>
              <a:t>MRI provides superior soft tissue detail</a:t>
            </a:r>
          </a:p>
          <a:p>
            <a:r>
              <a:rPr lang="en-US" sz="2000" dirty="0" smtClean="0"/>
              <a:t>CT mainly used for bone detail, acute hemorrhage, post-op implant assessment</a:t>
            </a:r>
          </a:p>
          <a:p>
            <a:r>
              <a:rPr lang="en-US" sz="2000" dirty="0" smtClean="0"/>
              <a:t>Main decision for owners is whether or not to pursue MR imaging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962780"/>
            <a:ext cx="3547872" cy="345450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0071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 of IE: CSF Findings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2057400"/>
            <a:ext cx="5029200" cy="2667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Typically unremarkable</a:t>
            </a:r>
          </a:p>
          <a:p>
            <a:r>
              <a:rPr lang="en-US" sz="2000" dirty="0" smtClean="0"/>
              <a:t>Variable based on time from last seizure</a:t>
            </a:r>
          </a:p>
          <a:p>
            <a:r>
              <a:rPr lang="en-US" sz="2000" dirty="0" smtClean="0"/>
              <a:t>Often not pursued during workup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8416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Genes and Epilepsy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/>
              <a:t>Known genetic epilepsies</a:t>
            </a:r>
          </a:p>
          <a:p>
            <a:pPr lvl="1"/>
            <a:r>
              <a:rPr lang="en-US" sz="2200" dirty="0" err="1"/>
              <a:t>Lagotto</a:t>
            </a:r>
            <a:r>
              <a:rPr lang="en-US" sz="2200" dirty="0"/>
              <a:t> </a:t>
            </a:r>
            <a:r>
              <a:rPr lang="en-US" sz="2200" dirty="0" err="1"/>
              <a:t>Romagnolo</a:t>
            </a:r>
            <a:r>
              <a:rPr lang="en-US" sz="2200" dirty="0"/>
              <a:t> – LGI2</a:t>
            </a:r>
          </a:p>
          <a:p>
            <a:pPr lvl="1"/>
            <a:r>
              <a:rPr lang="en-US" sz="2200" dirty="0"/>
              <a:t>Min Wire Haired Dachshund – EPM2B</a:t>
            </a:r>
          </a:p>
          <a:p>
            <a:pPr lvl="1"/>
            <a:r>
              <a:rPr lang="en-US" sz="2200" dirty="0"/>
              <a:t>English Setter – CLN8</a:t>
            </a:r>
          </a:p>
          <a:p>
            <a:pPr lvl="1"/>
            <a:r>
              <a:rPr lang="en-US" sz="2200" dirty="0"/>
              <a:t>Border Collie - CLN5</a:t>
            </a:r>
          </a:p>
          <a:p>
            <a:pPr lvl="1"/>
            <a:r>
              <a:rPr lang="en-US" sz="2200" dirty="0"/>
              <a:t>American Bulldog – CTSD</a:t>
            </a:r>
          </a:p>
          <a:p>
            <a:pPr lvl="1"/>
            <a:r>
              <a:rPr lang="en-US" sz="2200" dirty="0"/>
              <a:t>Dachshund – TPP1</a:t>
            </a:r>
          </a:p>
          <a:p>
            <a:pPr lvl="1"/>
            <a:r>
              <a:rPr lang="en-US" sz="2200" dirty="0"/>
              <a:t>Am Staff Terrier – ARSG</a:t>
            </a:r>
          </a:p>
          <a:p>
            <a:pPr lvl="1"/>
            <a:r>
              <a:rPr lang="en-US" sz="2200" dirty="0"/>
              <a:t>Australian Shepherd – CLN6</a:t>
            </a:r>
          </a:p>
          <a:p>
            <a:pPr lvl="1"/>
            <a:r>
              <a:rPr lang="en-US" sz="2200" dirty="0"/>
              <a:t>Tibetan Terrier ATP13A2</a:t>
            </a:r>
          </a:p>
          <a:p>
            <a:pPr lvl="1"/>
            <a:r>
              <a:rPr lang="en-US" sz="2200" dirty="0" smtClean="0"/>
              <a:t>Belgian Shepherd </a:t>
            </a:r>
            <a:r>
              <a:rPr lang="en-US" sz="2200" dirty="0"/>
              <a:t>– ADAM23</a:t>
            </a:r>
          </a:p>
          <a:p>
            <a:endParaRPr lang="en-US" sz="2000" dirty="0"/>
          </a:p>
        </p:txBody>
      </p:sp>
      <p:pic>
        <p:nvPicPr>
          <p:cNvPr id="4" name="Picture 3" descr="dna stru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743200"/>
            <a:ext cx="3918857" cy="274320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23326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cat electrocution apparatus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600200"/>
            <a:ext cx="4529137" cy="473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Dogs prevalence </a:t>
            </a:r>
            <a:r>
              <a:rPr lang="en-US" sz="2000" dirty="0"/>
              <a:t>is between </a:t>
            </a:r>
            <a:r>
              <a:rPr lang="en-US" sz="2000" dirty="0" smtClean="0"/>
              <a:t>0.5 – 5 %</a:t>
            </a:r>
            <a:endParaRPr lang="en-US" sz="2000" dirty="0"/>
          </a:p>
          <a:p>
            <a:r>
              <a:rPr lang="en-US" sz="2000" dirty="0"/>
              <a:t>Highest prevalence of domesticated species</a:t>
            </a:r>
          </a:p>
          <a:p>
            <a:r>
              <a:rPr lang="en-US" sz="2000" dirty="0"/>
              <a:t>Much higher in specific breeds</a:t>
            </a:r>
          </a:p>
          <a:p>
            <a:pPr lvl="1"/>
            <a:r>
              <a:rPr lang="en-US" sz="2000" dirty="0"/>
              <a:t>Specific Belgian Shepherd family – 33%</a:t>
            </a:r>
          </a:p>
          <a:p>
            <a:pPr lvl="1"/>
            <a:r>
              <a:rPr lang="en-US" sz="2000" dirty="0"/>
              <a:t>Belgian </a:t>
            </a:r>
            <a:r>
              <a:rPr lang="en-US" sz="2000" dirty="0" err="1" smtClean="0"/>
              <a:t>Tervurens</a:t>
            </a:r>
            <a:r>
              <a:rPr lang="en-US" sz="2000" dirty="0" smtClean="0"/>
              <a:t> </a:t>
            </a:r>
            <a:r>
              <a:rPr lang="en-US" sz="2000" dirty="0"/>
              <a:t>– 9.3</a:t>
            </a:r>
            <a:r>
              <a:rPr lang="en-US" sz="2000" dirty="0" smtClean="0"/>
              <a:t>%</a:t>
            </a:r>
          </a:p>
          <a:p>
            <a:r>
              <a:rPr lang="en-US" sz="2000" dirty="0" smtClean="0"/>
              <a:t>Cats prevalence is 2-4%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2822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start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sz="2000" b="1" dirty="0" smtClean="0"/>
              <a:t>Absolute</a:t>
            </a:r>
          </a:p>
          <a:p>
            <a:pPr lvl="1"/>
            <a:r>
              <a:rPr lang="en-US" sz="2000" dirty="0" smtClean="0"/>
              <a:t>Any </a:t>
            </a:r>
            <a:r>
              <a:rPr lang="en-US" sz="2000" dirty="0"/>
              <a:t>seizure secondary to trauma</a:t>
            </a:r>
          </a:p>
          <a:p>
            <a:pPr lvl="1"/>
            <a:r>
              <a:rPr lang="en-US" sz="2000" dirty="0" smtClean="0"/>
              <a:t>After </a:t>
            </a:r>
            <a:r>
              <a:rPr lang="en-US" sz="2000" dirty="0"/>
              <a:t>any episode of status epilepticus</a:t>
            </a:r>
          </a:p>
          <a:p>
            <a:pPr lvl="1"/>
            <a:r>
              <a:rPr lang="en-US" sz="2000" dirty="0" smtClean="0"/>
              <a:t>Multiple </a:t>
            </a:r>
            <a:r>
              <a:rPr lang="en-US" sz="2000" dirty="0"/>
              <a:t>seizures in a short period of </a:t>
            </a:r>
            <a:r>
              <a:rPr lang="en-US" sz="2000" dirty="0" smtClean="0"/>
              <a:t>time (i.e</a:t>
            </a:r>
            <a:r>
              <a:rPr lang="en-US" sz="2000" dirty="0"/>
              <a:t>., clusters)</a:t>
            </a:r>
          </a:p>
          <a:p>
            <a:pPr lvl="1"/>
            <a:r>
              <a:rPr lang="en-US" sz="2000" dirty="0" smtClean="0"/>
              <a:t>Any </a:t>
            </a:r>
            <a:r>
              <a:rPr lang="en-US" sz="2000" dirty="0"/>
              <a:t>seizure secondary to a known </a:t>
            </a:r>
            <a:r>
              <a:rPr lang="en-US" sz="2000" dirty="0" smtClean="0"/>
              <a:t>or </a:t>
            </a:r>
            <a:r>
              <a:rPr lang="en-US" sz="2000" i="1" dirty="0" smtClean="0"/>
              <a:t>highly </a:t>
            </a:r>
            <a:r>
              <a:rPr lang="en-US" sz="2000" i="1" dirty="0"/>
              <a:t>suspected </a:t>
            </a:r>
            <a:r>
              <a:rPr lang="en-US" sz="2000" dirty="0"/>
              <a:t>cause (</a:t>
            </a:r>
            <a:r>
              <a:rPr lang="en-US" sz="2000" dirty="0" err="1" smtClean="0"/>
              <a:t>tumour</a:t>
            </a:r>
            <a:r>
              <a:rPr lang="en-US" sz="2000" dirty="0" smtClean="0"/>
              <a:t>, encephalitis</a:t>
            </a:r>
            <a:r>
              <a:rPr lang="en-US" sz="2000" dirty="0"/>
              <a:t>, etc.)</a:t>
            </a:r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trend toward increased frequency </a:t>
            </a:r>
            <a:r>
              <a:rPr lang="en-US" sz="2000" dirty="0" smtClean="0"/>
              <a:t>or severity </a:t>
            </a:r>
            <a:r>
              <a:rPr lang="en-US" sz="2000" dirty="0"/>
              <a:t>of seizures</a:t>
            </a:r>
          </a:p>
          <a:p>
            <a:pPr lvl="1"/>
            <a:r>
              <a:rPr lang="en-US" sz="2000" dirty="0" smtClean="0"/>
              <a:t>Excessive </a:t>
            </a:r>
            <a:r>
              <a:rPr lang="en-US" sz="2000" dirty="0"/>
              <a:t>or prolonged postictal deficits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5435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start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sz="2000" b="1" dirty="0" smtClean="0"/>
              <a:t>Recommended</a:t>
            </a:r>
          </a:p>
          <a:p>
            <a:pPr lvl="1"/>
            <a:r>
              <a:rPr lang="en-US" sz="2000" dirty="0" smtClean="0"/>
              <a:t>Seizures </a:t>
            </a:r>
            <a:r>
              <a:rPr lang="en-US" sz="2000" dirty="0"/>
              <a:t>occurring more than once </a:t>
            </a:r>
            <a:r>
              <a:rPr lang="en-US" sz="2000" dirty="0" smtClean="0"/>
              <a:t>every 4–6 </a:t>
            </a:r>
            <a:r>
              <a:rPr lang="en-US" sz="2000" dirty="0"/>
              <a:t>weeks</a:t>
            </a:r>
          </a:p>
          <a:p>
            <a:pPr lvl="1"/>
            <a:r>
              <a:rPr lang="en-US" sz="2000" dirty="0" smtClean="0"/>
              <a:t>Significant </a:t>
            </a:r>
            <a:r>
              <a:rPr lang="en-US" sz="2000" dirty="0"/>
              <a:t>emotional stress on </a:t>
            </a:r>
            <a:r>
              <a:rPr lang="en-US" sz="2000" dirty="0" smtClean="0"/>
              <a:t>family members</a:t>
            </a:r>
            <a:endParaRPr lang="en-US" sz="2000" dirty="0"/>
          </a:p>
          <a:p>
            <a:pPr lvl="1"/>
            <a:r>
              <a:rPr lang="en-US" sz="2000" dirty="0" smtClean="0"/>
              <a:t>Tendency </a:t>
            </a:r>
            <a:r>
              <a:rPr lang="en-US" sz="2000" dirty="0"/>
              <a:t>toward trauma or multiple </a:t>
            </a:r>
            <a:r>
              <a:rPr lang="en-US" sz="2000" dirty="0" smtClean="0"/>
              <a:t>ER visits</a:t>
            </a:r>
            <a:endParaRPr lang="en-US" sz="2000" dirty="0"/>
          </a:p>
          <a:p>
            <a:pPr lvl="1"/>
            <a:r>
              <a:rPr lang="en-US" sz="2000" dirty="0" smtClean="0"/>
              <a:t>“</a:t>
            </a:r>
            <a:r>
              <a:rPr lang="en-US" sz="2000" dirty="0"/>
              <a:t>Threats” of euthanasia</a:t>
            </a:r>
          </a:p>
          <a:p>
            <a:pPr lvl="1"/>
            <a:r>
              <a:rPr lang="en-US" sz="2000" dirty="0" smtClean="0"/>
              <a:t>Attacks </a:t>
            </a:r>
            <a:r>
              <a:rPr lang="en-US" sz="2000" dirty="0"/>
              <a:t>by other dogs in family or “</a:t>
            </a:r>
            <a:r>
              <a:rPr lang="en-US" sz="2000" dirty="0" smtClean="0"/>
              <a:t>stress” to </a:t>
            </a:r>
            <a:r>
              <a:rPr lang="en-US" sz="2000" dirty="0"/>
              <a:t>other pets</a:t>
            </a:r>
          </a:p>
        </p:txBody>
      </p:sp>
    </p:spTree>
    <p:extLst>
      <p:ext uri="{BB962C8B-B14F-4D97-AF65-F5344CB8AC3E}">
        <p14:creationId xmlns:p14="http://schemas.microsoft.com/office/powerpoint/2010/main" val="35856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Treating seizures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5911"/>
            <a:ext cx="9144000" cy="44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8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2390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of Anticonvulsant Drugs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286000"/>
            <a:ext cx="3657600" cy="35814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Phenobarbital</a:t>
            </a:r>
          </a:p>
          <a:p>
            <a:pPr eaLnBrk="1" hangingPunct="1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Potassium bromide</a:t>
            </a:r>
          </a:p>
          <a:p>
            <a:pPr eaLnBrk="1" hangingPunct="1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Gabapentin</a:t>
            </a:r>
          </a:p>
          <a:p>
            <a:pPr eaLnBrk="1" hangingPunct="1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Felbamate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Zonisamide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Levetiracetam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Pregabalin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4" name="Picture 4" descr="new photos 01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95800" y="2286000"/>
            <a:ext cx="3743325" cy="2819400"/>
          </a:xfrm>
          <a:noFill/>
          <a:ln w="38100">
            <a:solidFill>
              <a:srgbClr val="000000"/>
            </a:solidFill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966181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n-lt"/>
              </a:rPr>
              <a:t>Phenobarbital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/>
              <a:t>Initial drug of choice in cats</a:t>
            </a:r>
          </a:p>
          <a:p>
            <a:pPr eaLnBrk="1" hangingPunct="1"/>
            <a:r>
              <a:rPr lang="en-US" altLang="en-US" sz="2000" dirty="0" smtClean="0"/>
              <a:t>One of two first-choice drugs in dogs</a:t>
            </a:r>
          </a:p>
          <a:p>
            <a:pPr eaLnBrk="1" hangingPunct="1"/>
            <a:r>
              <a:rPr lang="en-US" altLang="en-US" sz="2000" dirty="0" smtClean="0"/>
              <a:t>Longest history of use in vet med </a:t>
            </a:r>
          </a:p>
          <a:p>
            <a:pPr eaLnBrk="1" hangingPunct="1"/>
            <a:r>
              <a:rPr lang="en-US" altLang="en-US" sz="2000" dirty="0" smtClean="0"/>
              <a:t>MOA:</a:t>
            </a:r>
          </a:p>
          <a:p>
            <a:pPr lvl="1" eaLnBrk="1" hangingPunct="1"/>
            <a:r>
              <a:rPr lang="en-US" altLang="en-US" sz="2000" dirty="0" smtClean="0"/>
              <a:t>Enhanced GABA activated Cl conductance</a:t>
            </a:r>
          </a:p>
          <a:p>
            <a:pPr lvl="1" eaLnBrk="1" hangingPunct="1"/>
            <a:r>
              <a:rPr lang="en-US" altLang="en-US" sz="2000" dirty="0" smtClean="0"/>
              <a:t>Reduced current through Ca channels</a:t>
            </a:r>
          </a:p>
          <a:p>
            <a:pPr lvl="1" eaLnBrk="1" hangingPunct="1"/>
            <a:r>
              <a:rPr lang="en-US" altLang="en-US" sz="2000" dirty="0" smtClean="0"/>
              <a:t>Reduced glutamate-mediated excitation</a:t>
            </a:r>
          </a:p>
        </p:txBody>
      </p:sp>
    </p:spTree>
    <p:extLst>
      <p:ext uri="{BB962C8B-B14F-4D97-AF65-F5344CB8AC3E}">
        <p14:creationId xmlns:p14="http://schemas.microsoft.com/office/powerpoint/2010/main" val="183627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n-lt"/>
              </a:rPr>
              <a:t>Phenobarbital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1905001"/>
            <a:ext cx="6709906" cy="363855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Metabolism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1/3 unchanged in urine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Liver via p-450 enzymes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Induces </a:t>
            </a:r>
            <a:r>
              <a:rPr lang="en-US" altLang="en-US" sz="2000" dirty="0" err="1">
                <a:latin typeface="+mj-lt"/>
              </a:rPr>
              <a:t>upregulation</a:t>
            </a:r>
            <a:r>
              <a:rPr lang="en-US" altLang="en-US" sz="2000" dirty="0">
                <a:latin typeface="+mj-lt"/>
              </a:rPr>
              <a:t> of P-450 enzymes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Side effects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Sedation, ataxia – usually improve in 1-2 weeks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PU/PD/PP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Blood </a:t>
            </a:r>
            <a:r>
              <a:rPr lang="en-US" altLang="en-US" sz="2000" dirty="0" err="1">
                <a:latin typeface="+mj-lt"/>
              </a:rPr>
              <a:t>dyscrasia</a:t>
            </a:r>
            <a:r>
              <a:rPr lang="en-US" altLang="en-US" sz="2000" dirty="0">
                <a:latin typeface="+mj-lt"/>
              </a:rPr>
              <a:t> and liver toxicity are rare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Superficial </a:t>
            </a:r>
            <a:r>
              <a:rPr lang="en-US" altLang="en-US" sz="2000" dirty="0" err="1">
                <a:latin typeface="+mj-lt"/>
              </a:rPr>
              <a:t>necrolytic</a:t>
            </a:r>
            <a:r>
              <a:rPr lang="en-US" altLang="en-US" sz="2000" dirty="0">
                <a:latin typeface="+mj-lt"/>
              </a:rPr>
              <a:t> dermatitis, facial pruritus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Elevated ALP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Decreased T4/</a:t>
            </a:r>
            <a:r>
              <a:rPr lang="en-US" altLang="en-US" sz="2000" dirty="0" err="1">
                <a:latin typeface="+mj-lt"/>
              </a:rPr>
              <a:t>fTF</a:t>
            </a:r>
            <a:r>
              <a:rPr lang="en-US" altLang="en-US" sz="2000" dirty="0">
                <a:latin typeface="+mj-lt"/>
              </a:rPr>
              <a:t> and increases TSH – consider thyroid testing before starting treatment</a:t>
            </a:r>
          </a:p>
        </p:txBody>
      </p:sp>
    </p:spTree>
    <p:extLst>
      <p:ext uri="{BB962C8B-B14F-4D97-AF65-F5344CB8AC3E}">
        <p14:creationId xmlns:p14="http://schemas.microsoft.com/office/powerpoint/2010/main" val="266432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n-lt"/>
              </a:rPr>
              <a:t>Phenobarbital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/>
            <a:r>
              <a:rPr lang="en-US" altLang="en-US" sz="2000" dirty="0">
                <a:latin typeface="+mj-lt"/>
              </a:rPr>
              <a:t>Starting dose: 3-5 mg/kg BID dogs</a:t>
            </a:r>
          </a:p>
          <a:p>
            <a:pPr lvl="1" eaLnBrk="1" hangingPunct="1"/>
            <a:r>
              <a:rPr lang="en-US" altLang="en-US" sz="2000" dirty="0">
                <a:latin typeface="+mj-lt"/>
              </a:rPr>
              <a:t>2.5 mg/kg BID cats</a:t>
            </a:r>
          </a:p>
          <a:p>
            <a:pPr eaLnBrk="1" hangingPunct="1"/>
            <a:r>
              <a:rPr lang="en-US" altLang="en-US" sz="2000" dirty="0">
                <a:latin typeface="+mj-lt"/>
              </a:rPr>
              <a:t>Steady state in 10-14 days</a:t>
            </a:r>
          </a:p>
          <a:p>
            <a:pPr eaLnBrk="1" hangingPunct="1"/>
            <a:r>
              <a:rPr lang="en-US" altLang="en-US" sz="2000" dirty="0">
                <a:latin typeface="+mj-lt"/>
              </a:rPr>
              <a:t>Check levels in 2 weeks</a:t>
            </a:r>
          </a:p>
          <a:p>
            <a:pPr lvl="1" eaLnBrk="1" hangingPunct="1"/>
            <a:r>
              <a:rPr lang="en-US" altLang="en-US" sz="2000" dirty="0">
                <a:latin typeface="+mj-lt"/>
              </a:rPr>
              <a:t>Goal is 20-35 mcg/ml</a:t>
            </a:r>
          </a:p>
          <a:p>
            <a:pPr lvl="1" eaLnBrk="1" hangingPunct="1"/>
            <a:r>
              <a:rPr lang="en-US" altLang="en-US" sz="2000" dirty="0">
                <a:latin typeface="+mj-lt"/>
              </a:rPr>
              <a:t>More side effects if above this</a:t>
            </a:r>
          </a:p>
          <a:p>
            <a:pPr eaLnBrk="1" hangingPunct="1"/>
            <a:r>
              <a:rPr lang="en-US" altLang="en-US" sz="2000" dirty="0">
                <a:latin typeface="+mj-lt"/>
              </a:rPr>
              <a:t>Monitor CBC/</a:t>
            </a:r>
            <a:r>
              <a:rPr lang="en-US" altLang="en-US" sz="2000" dirty="0" err="1">
                <a:latin typeface="+mj-lt"/>
              </a:rPr>
              <a:t>Chem</a:t>
            </a:r>
            <a:r>
              <a:rPr lang="en-US" altLang="en-US" sz="2000" dirty="0">
                <a:latin typeface="+mj-lt"/>
              </a:rPr>
              <a:t> and levels serially</a:t>
            </a:r>
          </a:p>
          <a:p>
            <a:pPr eaLnBrk="1" hangingPunct="1"/>
            <a:r>
              <a:rPr lang="en-US" altLang="en-US" sz="2000" dirty="0">
                <a:latin typeface="+mj-lt"/>
              </a:rPr>
              <a:t>Can be loaded by giving 16-20 mg/kg over 24 hours</a:t>
            </a:r>
          </a:p>
        </p:txBody>
      </p:sp>
    </p:spTree>
    <p:extLst>
      <p:ext uri="{BB962C8B-B14F-4D97-AF65-F5344CB8AC3E}">
        <p14:creationId xmlns:p14="http://schemas.microsoft.com/office/powerpoint/2010/main" val="426747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n-lt"/>
              </a:rPr>
              <a:t>Bromide (Potassium or Sodium)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/>
              <a:t>Second initial drug of choice for dogs</a:t>
            </a:r>
          </a:p>
          <a:p>
            <a:pPr eaLnBrk="1" hangingPunct="1"/>
            <a:r>
              <a:rPr lang="en-US" altLang="en-US" sz="2000" dirty="0" smtClean="0"/>
              <a:t>Do NOT use in cats – asthma like signs</a:t>
            </a:r>
          </a:p>
          <a:p>
            <a:pPr eaLnBrk="1" hangingPunct="1"/>
            <a:r>
              <a:rPr lang="en-US" altLang="en-US" sz="2000" dirty="0" smtClean="0"/>
              <a:t>Capsules may cause mucosal irritation</a:t>
            </a:r>
          </a:p>
          <a:p>
            <a:pPr eaLnBrk="1" hangingPunct="1"/>
            <a:r>
              <a:rPr lang="en-US" altLang="en-US" sz="2000" dirty="0" smtClean="0"/>
              <a:t>MOA: </a:t>
            </a:r>
          </a:p>
          <a:p>
            <a:pPr lvl="1" eaLnBrk="1" hangingPunct="1"/>
            <a:r>
              <a:rPr lang="en-US" altLang="en-US" sz="2000" dirty="0" smtClean="0"/>
              <a:t>Hyperpolarizes neuronal membranes after crossing Cl channels</a:t>
            </a:r>
          </a:p>
          <a:p>
            <a:pPr eaLnBrk="1" hangingPunct="1"/>
            <a:endParaRPr lang="en-US" altLang="en-US" dirty="0" smtClean="0">
              <a:solidFill>
                <a:srgbClr val="FFFFCC"/>
              </a:solidFill>
              <a:latin typeface="Bradley Hand ITC" panose="03070402050302030203" pitchFamily="66" charset="0"/>
            </a:endParaRPr>
          </a:p>
          <a:p>
            <a:pPr lvl="1" eaLnBrk="1" hangingPunct="1"/>
            <a:endParaRPr lang="en-US" altLang="en-US" dirty="0" smtClean="0">
              <a:solidFill>
                <a:srgbClr val="FFFFCC"/>
              </a:solidFill>
              <a:latin typeface="Bradley Hand ITC" panose="03070402050302030203" pitchFamily="66" charset="0"/>
            </a:endParaRPr>
          </a:p>
          <a:p>
            <a:pPr lvl="1" eaLnBrk="1" hangingPunct="1"/>
            <a:endParaRPr lang="en-US" altLang="en-US" dirty="0" smtClean="0">
              <a:solidFill>
                <a:srgbClr val="FFFFCC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8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Bromide (Potassium or Sodium)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47046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2200" dirty="0">
                <a:latin typeface="+mj-lt"/>
              </a:rPr>
              <a:t>Metabolism: </a:t>
            </a:r>
          </a:p>
          <a:p>
            <a:pPr lvl="1" eaLnBrk="1" hangingPunct="1"/>
            <a:r>
              <a:rPr lang="en-US" altLang="en-US" sz="2200" dirty="0" err="1">
                <a:latin typeface="+mj-lt"/>
              </a:rPr>
              <a:t>Renally</a:t>
            </a:r>
            <a:r>
              <a:rPr lang="en-US" altLang="en-US" sz="2200" dirty="0">
                <a:latin typeface="+mj-lt"/>
              </a:rPr>
              <a:t> excreted</a:t>
            </a:r>
          </a:p>
          <a:p>
            <a:pPr eaLnBrk="1" hangingPunct="1"/>
            <a:r>
              <a:rPr lang="en-US" altLang="en-US" sz="2200" dirty="0">
                <a:latin typeface="+mj-lt"/>
              </a:rPr>
              <a:t>Side-effects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Ataxia, weakness, lethargy, stiffness, PU/PD/PP, hyperactivity, pruritic skin rash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Rarely cough, pancreatitis, and GI intolerance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Will increase Cl level on chemistry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High Cl diets (or changing diet) can alter excretion and result in seizures</a:t>
            </a:r>
          </a:p>
          <a:p>
            <a:pPr lvl="1" eaLnBrk="1" hangingPunct="1"/>
            <a:endParaRPr lang="en-US" altLang="en-US" dirty="0">
              <a:solidFill>
                <a:srgbClr val="FFFFCC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57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z="2000" b="1" dirty="0"/>
              <a:t>Seizure (convulsion, ictus, fit)</a:t>
            </a:r>
          </a:p>
          <a:p>
            <a:pPr lvl="1">
              <a:defRPr/>
            </a:pPr>
            <a:r>
              <a:rPr lang="en-US" sz="2000" dirty="0"/>
              <a:t>Clinical manifestation of excessive or </a:t>
            </a:r>
            <a:r>
              <a:rPr lang="en-US" sz="2000" dirty="0" err="1"/>
              <a:t>hypersynchronous</a:t>
            </a:r>
            <a:r>
              <a:rPr lang="en-US" sz="2000" dirty="0"/>
              <a:t> neuronal discharges in the brain</a:t>
            </a:r>
          </a:p>
          <a:p>
            <a:pPr lvl="2">
              <a:defRPr/>
            </a:pPr>
            <a:r>
              <a:rPr lang="en-US" sz="2000" dirty="0"/>
              <a:t>Impairment or loss of consciousness</a:t>
            </a:r>
          </a:p>
          <a:p>
            <a:pPr lvl="2">
              <a:defRPr/>
            </a:pPr>
            <a:r>
              <a:rPr lang="en-US" sz="2000" dirty="0"/>
              <a:t>Abnormal motor activity</a:t>
            </a:r>
          </a:p>
          <a:p>
            <a:pPr lvl="2">
              <a:defRPr/>
            </a:pPr>
            <a:r>
              <a:rPr lang="en-US" sz="2000" dirty="0"/>
              <a:t>Sensory disturbances</a:t>
            </a:r>
          </a:p>
          <a:p>
            <a:pPr lvl="2">
              <a:defRPr/>
            </a:pPr>
            <a:r>
              <a:rPr lang="en-US" sz="2000" dirty="0"/>
              <a:t>Autonomic signs</a:t>
            </a:r>
          </a:p>
          <a:p>
            <a:endParaRPr lang="en-US" dirty="0"/>
          </a:p>
        </p:txBody>
      </p:sp>
      <p:pic>
        <p:nvPicPr>
          <p:cNvPr id="4" name="Picture 4" descr="DSC005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3352800"/>
            <a:ext cx="3124200" cy="24633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189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Bromide (Potassium or Sodium)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62000" y="1981200"/>
            <a:ext cx="6709906" cy="3146611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Starting dose is 15-40 mg/kg SID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If using </a:t>
            </a:r>
            <a:r>
              <a:rPr lang="en-US" altLang="en-US" sz="2000" dirty="0" err="1">
                <a:latin typeface="+mj-lt"/>
              </a:rPr>
              <a:t>NaBr</a:t>
            </a:r>
            <a:r>
              <a:rPr lang="en-US" altLang="en-US" sz="2000" dirty="0">
                <a:latin typeface="+mj-lt"/>
              </a:rPr>
              <a:t> decrease dose by 15%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Steady state in 80-120 days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Levels 1 week after loading or 3 months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Target 1-3 mg/mL as sole agent, 1-2 mg/mL with </a:t>
            </a:r>
            <a:r>
              <a:rPr lang="en-US" altLang="en-US" sz="2000" dirty="0" err="1">
                <a:latin typeface="+mj-lt"/>
              </a:rPr>
              <a:t>phenobarb</a:t>
            </a:r>
            <a:endParaRPr lang="en-US" altLang="en-US" sz="2000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Loading: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24 hours – 400-600 mg/kg divided, requires hospitalization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5 days – give 90 mg/kg/d in addition to maintenance dose of 35 mg/kg – divide BID to </a:t>
            </a:r>
            <a:r>
              <a:rPr lang="en-US" altLang="en-US" sz="2000" dirty="0" err="1">
                <a:latin typeface="+mj-lt"/>
              </a:rPr>
              <a:t>aoid</a:t>
            </a:r>
            <a:r>
              <a:rPr lang="en-US" altLang="en-US" sz="2000" dirty="0">
                <a:latin typeface="+mj-lt"/>
              </a:rPr>
              <a:t> GI upset</a:t>
            </a:r>
          </a:p>
        </p:txBody>
      </p:sp>
    </p:spTree>
    <p:extLst>
      <p:ext uri="{BB962C8B-B14F-4D97-AF65-F5344CB8AC3E}">
        <p14:creationId xmlns:p14="http://schemas.microsoft.com/office/powerpoint/2010/main" val="107059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Benzodiazepines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Midazolam, Diazepam, Lorazepam have been used in dogs/cats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MOA: 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Interact with specific benzodiazepine receptor in CNS to activate the </a:t>
            </a:r>
            <a:r>
              <a:rPr lang="en-US" altLang="en-US" sz="2000" dirty="0" err="1" smtClean="0">
                <a:latin typeface="+mj-lt"/>
              </a:rPr>
              <a:t>GABAa</a:t>
            </a:r>
            <a:r>
              <a:rPr lang="en-US" altLang="en-US" sz="2000" dirty="0" smtClean="0">
                <a:latin typeface="+mj-lt"/>
              </a:rPr>
              <a:t> Cl channel which hyperpolarizes neurons</a:t>
            </a:r>
          </a:p>
        </p:txBody>
      </p:sp>
    </p:spTree>
    <p:extLst>
      <p:ext uri="{BB962C8B-B14F-4D97-AF65-F5344CB8AC3E}">
        <p14:creationId xmlns:p14="http://schemas.microsoft.com/office/powerpoint/2010/main" val="273704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Benzodiazepines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Cannot be used long-term</a:t>
            </a:r>
          </a:p>
          <a:p>
            <a:pPr lvl="1" eaLnBrk="1" hangingPunct="1"/>
            <a:r>
              <a:rPr lang="en-US" altLang="en-US" sz="2000" dirty="0" err="1" smtClean="0">
                <a:latin typeface="+mj-lt"/>
              </a:rPr>
              <a:t>Antiseizures</a:t>
            </a:r>
            <a:r>
              <a:rPr lang="en-US" altLang="en-US" sz="2000" dirty="0" smtClean="0">
                <a:latin typeface="+mj-lt"/>
              </a:rPr>
              <a:t> activity is very short lived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Can increase hepatic enzyme inhibition 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Physical dependence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Tolerance will prevent effective use IV to stop seizures in an emergency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Severe rebound seizures if drug is withdrawn after chronic use</a:t>
            </a:r>
          </a:p>
          <a:p>
            <a:pPr lvl="1" eaLnBrk="1" hangingPunct="1"/>
            <a:endParaRPr lang="en-US" altLang="en-US" dirty="0" smtClean="0">
              <a:solidFill>
                <a:srgbClr val="FFFFCC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Benzodiazepines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Metabolism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Liver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Side-effects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Sedation, ataxia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Oral diazepam in cats may cause hepatic necrosis</a:t>
            </a:r>
          </a:p>
          <a:p>
            <a:pPr eaLnBrk="1" hangingPunct="1">
              <a:buFontTx/>
              <a:buNone/>
            </a:pPr>
            <a:endParaRPr lang="en-US" altLang="en-US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132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Benzodiazepines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Diazepam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latin typeface="+mj-lt"/>
              </a:rPr>
              <a:t>0.25-1 </a:t>
            </a:r>
            <a:r>
              <a:rPr lang="en-US" altLang="en-US" sz="2000" dirty="0">
                <a:latin typeface="+mj-lt"/>
              </a:rPr>
              <a:t>mg/kg IV, up to 3 doses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Can give rectally or </a:t>
            </a:r>
            <a:r>
              <a:rPr lang="en-US" altLang="en-US" sz="2000" dirty="0" err="1">
                <a:latin typeface="+mj-lt"/>
              </a:rPr>
              <a:t>intranasaly</a:t>
            </a:r>
            <a:r>
              <a:rPr lang="en-US" altLang="en-US" sz="2000" dirty="0">
                <a:latin typeface="+mj-lt"/>
              </a:rPr>
              <a:t> (dogs)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Midazolam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latin typeface="+mj-lt"/>
              </a:rPr>
              <a:t>0.1 – 0.3 mg/kg</a:t>
            </a:r>
            <a:endParaRPr lang="en-US" altLang="en-US" sz="2000" dirty="0">
              <a:latin typeface="+mj-lt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IV, IM, intranasal (dogs). NOT </a:t>
            </a:r>
            <a:r>
              <a:rPr lang="en-US" altLang="en-US" sz="2000" dirty="0" smtClean="0">
                <a:latin typeface="+mj-lt"/>
              </a:rPr>
              <a:t>rectally</a:t>
            </a:r>
            <a:endParaRPr lang="en-US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06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Benzodiazepines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err="1" smtClean="0"/>
              <a:t>Clorazepate</a:t>
            </a:r>
            <a:endParaRPr lang="en-US" altLang="en-US" sz="2000" dirty="0" smtClean="0"/>
          </a:p>
          <a:p>
            <a:pPr lvl="1" eaLnBrk="1" hangingPunct="1"/>
            <a:r>
              <a:rPr lang="en-US" altLang="en-US" sz="2000" dirty="0" smtClean="0"/>
              <a:t>Long acting oral </a:t>
            </a:r>
            <a:r>
              <a:rPr lang="en-US" altLang="en-US" sz="2000" dirty="0" err="1" smtClean="0"/>
              <a:t>benzo</a:t>
            </a:r>
            <a:r>
              <a:rPr lang="en-US" altLang="en-US" sz="2000" dirty="0" smtClean="0"/>
              <a:t> that is a diazepam prodrug</a:t>
            </a:r>
          </a:p>
          <a:p>
            <a:pPr lvl="1" eaLnBrk="1" hangingPunct="1"/>
            <a:r>
              <a:rPr lang="en-US" altLang="en-US" sz="2000" dirty="0" smtClean="0"/>
              <a:t>May be used in dogs/cats</a:t>
            </a:r>
          </a:p>
          <a:p>
            <a:pPr lvl="1" eaLnBrk="1" hangingPunct="1"/>
            <a:r>
              <a:rPr lang="en-US" altLang="en-US" sz="2000" dirty="0" smtClean="0"/>
              <a:t>Tolerance can develop</a:t>
            </a:r>
          </a:p>
          <a:p>
            <a:pPr lvl="1" eaLnBrk="1" hangingPunct="1"/>
            <a:r>
              <a:rPr lang="en-US" altLang="en-US" sz="2000" dirty="0" smtClean="0"/>
              <a:t>Can increase </a:t>
            </a:r>
            <a:r>
              <a:rPr lang="en-US" altLang="en-US" sz="2000" dirty="0" err="1" smtClean="0"/>
              <a:t>phenobarb</a:t>
            </a:r>
            <a:r>
              <a:rPr lang="en-US" altLang="en-US" sz="2000" dirty="0" smtClean="0"/>
              <a:t> concentrations</a:t>
            </a:r>
          </a:p>
          <a:p>
            <a:pPr lvl="1" eaLnBrk="1" hangingPunct="1"/>
            <a:r>
              <a:rPr lang="en-US" altLang="en-US" sz="2000" dirty="0" smtClean="0"/>
              <a:t>May cause hepatotoxicity</a:t>
            </a:r>
          </a:p>
          <a:p>
            <a:pPr lvl="1" eaLnBrk="1" hangingPunct="1"/>
            <a:r>
              <a:rPr lang="en-US" altLang="en-US" sz="2000" dirty="0" smtClean="0"/>
              <a:t>Useful in refractory epileptics</a:t>
            </a:r>
          </a:p>
        </p:txBody>
      </p:sp>
    </p:spTree>
    <p:extLst>
      <p:ext uri="{BB962C8B-B14F-4D97-AF65-F5344CB8AC3E}">
        <p14:creationId xmlns:p14="http://schemas.microsoft.com/office/powerpoint/2010/main" val="12240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Felbamate</a:t>
            </a:r>
            <a:endParaRPr lang="en-US" altLang="en-US" dirty="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err="1" smtClean="0">
                <a:latin typeface="+mj-lt"/>
              </a:rPr>
              <a:t>Dicarbamate</a:t>
            </a:r>
            <a:endParaRPr lang="en-US" altLang="en-US" sz="2000" dirty="0" smtClean="0">
              <a:latin typeface="+mj-lt"/>
            </a:endParaRPr>
          </a:p>
          <a:p>
            <a:pPr eaLnBrk="1" hangingPunct="1"/>
            <a:r>
              <a:rPr lang="en-US" altLang="en-US" sz="2000" dirty="0" smtClean="0">
                <a:latin typeface="+mj-lt"/>
              </a:rPr>
              <a:t>May be used as an add-on drug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MOA:</a:t>
            </a:r>
          </a:p>
          <a:p>
            <a:pPr lvl="1" eaLnBrk="1" hangingPunct="1"/>
            <a:r>
              <a:rPr lang="en-US" altLang="en-US" sz="2000" dirty="0" err="1" smtClean="0">
                <a:latin typeface="+mj-lt"/>
              </a:rPr>
              <a:t>Interfers</a:t>
            </a:r>
            <a:r>
              <a:rPr lang="en-US" altLang="en-US" sz="2000" dirty="0" smtClean="0">
                <a:latin typeface="+mj-lt"/>
              </a:rPr>
              <a:t> with voltage-gated sodium channels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Antagonizes NMDA-preferring glutamate receptors</a:t>
            </a:r>
          </a:p>
          <a:p>
            <a:pPr lvl="1" eaLnBrk="1" hangingPunct="1"/>
            <a:r>
              <a:rPr lang="en-US" altLang="en-US" sz="2000" dirty="0" err="1" smtClean="0">
                <a:latin typeface="+mj-lt"/>
              </a:rPr>
              <a:t>Interfers</a:t>
            </a:r>
            <a:r>
              <a:rPr lang="en-US" altLang="en-US" sz="2000" dirty="0" smtClean="0">
                <a:latin typeface="+mj-lt"/>
              </a:rPr>
              <a:t> with glycine binding</a:t>
            </a:r>
          </a:p>
        </p:txBody>
      </p:sp>
    </p:spTree>
    <p:extLst>
      <p:ext uri="{BB962C8B-B14F-4D97-AF65-F5344CB8AC3E}">
        <p14:creationId xmlns:p14="http://schemas.microsoft.com/office/powerpoint/2010/main" val="189542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+mn-lt"/>
              </a:rPr>
              <a:t>Felbamate</a:t>
            </a:r>
            <a:endParaRPr lang="en-US" altLang="en-US" dirty="0" smtClean="0">
              <a:latin typeface="+mn-lt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Metabolism: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30% metabolized in the liver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Excreted in urine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Side-effects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Uncommon, non-sedating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Increased risk of liver dysfunction especially if on other hepatotoxic meds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Blood </a:t>
            </a:r>
            <a:r>
              <a:rPr lang="en-US" altLang="en-US" sz="2000" dirty="0" err="1" smtClean="0">
                <a:latin typeface="+mj-lt"/>
              </a:rPr>
              <a:t>dyscrasia</a:t>
            </a:r>
            <a:r>
              <a:rPr lang="en-US" altLang="en-US" sz="2000" dirty="0" smtClean="0">
                <a:latin typeface="+mj-lt"/>
              </a:rPr>
              <a:t>, KCS, </a:t>
            </a:r>
            <a:r>
              <a:rPr lang="en-US" altLang="en-US" sz="2000" dirty="0" err="1" smtClean="0">
                <a:latin typeface="+mj-lt"/>
              </a:rPr>
              <a:t>termors</a:t>
            </a:r>
            <a:r>
              <a:rPr lang="en-US" altLang="en-US" sz="2000" dirty="0" smtClean="0">
                <a:latin typeface="+mj-lt"/>
              </a:rPr>
              <a:t> in small dogs</a:t>
            </a:r>
          </a:p>
        </p:txBody>
      </p:sp>
    </p:spTree>
    <p:extLst>
      <p:ext uri="{BB962C8B-B14F-4D97-AF65-F5344CB8AC3E}">
        <p14:creationId xmlns:p14="http://schemas.microsoft.com/office/powerpoint/2010/main" val="41878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Felbamate</a:t>
            </a:r>
            <a:endParaRPr lang="en-US" altLang="en-US" dirty="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Starting dose is 15mg/kg every 8-12 hours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Increase in 15 mg/kg increments every 2 weeks until seizures controlled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Toxic dose is 300 mg/kg/d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Broad therapeutic levels - $$$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Routine monitoring of levels not needed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Monitor CBC and chemistry</a:t>
            </a:r>
          </a:p>
        </p:txBody>
      </p:sp>
    </p:spTree>
    <p:extLst>
      <p:ext uri="{BB962C8B-B14F-4D97-AF65-F5344CB8AC3E}">
        <p14:creationId xmlns:p14="http://schemas.microsoft.com/office/powerpoint/2010/main" val="279960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Gabapentin/</a:t>
            </a:r>
            <a:r>
              <a:rPr lang="en-US" altLang="en-US" dirty="0" err="1" smtClean="0"/>
              <a:t>Pregabalin</a:t>
            </a:r>
            <a:endParaRPr lang="en-US" altLang="en-US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/>
            <a:r>
              <a:rPr lang="en-US" altLang="en-US" sz="2000" dirty="0"/>
              <a:t>Structural analogues of GABA</a:t>
            </a:r>
          </a:p>
          <a:p>
            <a:pPr eaLnBrk="1" hangingPunct="1"/>
            <a:r>
              <a:rPr lang="en-US" altLang="en-US" sz="2000" dirty="0"/>
              <a:t>Possible add-on drug</a:t>
            </a:r>
          </a:p>
          <a:p>
            <a:pPr eaLnBrk="1" hangingPunct="1"/>
            <a:r>
              <a:rPr lang="en-US" altLang="en-US" sz="2000" dirty="0"/>
              <a:t>MOA:</a:t>
            </a:r>
          </a:p>
          <a:p>
            <a:pPr lvl="1" eaLnBrk="1" hangingPunct="1"/>
            <a:r>
              <a:rPr lang="en-US" altLang="en-US" sz="2000" dirty="0"/>
              <a:t>Does not involve GABA or its receptors</a:t>
            </a:r>
          </a:p>
          <a:p>
            <a:pPr lvl="1" eaLnBrk="1" hangingPunct="1"/>
            <a:r>
              <a:rPr lang="en-US" altLang="en-US" sz="2000" dirty="0"/>
              <a:t>Inhibition of voltage gated Calcium channels – </a:t>
            </a:r>
            <a:r>
              <a:rPr lang="el-GR" altLang="en-US" sz="2000" dirty="0">
                <a:cs typeface="Times New Roman" panose="02020603050405020304" pitchFamily="18" charset="0"/>
              </a:rPr>
              <a:t>α</a:t>
            </a:r>
            <a:r>
              <a:rPr lang="en-US" altLang="en-US" sz="2000" dirty="0">
                <a:cs typeface="Times New Roman" panose="02020603050405020304" pitchFamily="18" charset="0"/>
              </a:rPr>
              <a:t>2</a:t>
            </a:r>
            <a:r>
              <a:rPr lang="el-GR" altLang="en-US" sz="2000" dirty="0">
                <a:cs typeface="Times New Roman" panose="02020603050405020304" pitchFamily="18" charset="0"/>
              </a:rPr>
              <a:t>∂</a:t>
            </a:r>
            <a:r>
              <a:rPr lang="en-US" altLang="en-US" sz="2000" dirty="0">
                <a:cs typeface="Times New Roman" panose="02020603050405020304" pitchFamily="18" charset="0"/>
              </a:rPr>
              <a:t> subunit</a:t>
            </a:r>
          </a:p>
          <a:p>
            <a:pPr lvl="2" eaLnBrk="1" hangingPunct="1"/>
            <a:r>
              <a:rPr lang="en-US" altLang="en-US" sz="2000" dirty="0">
                <a:cs typeface="Times New Roman" panose="02020603050405020304" pitchFamily="18" charset="0"/>
              </a:rPr>
              <a:t>Reduces excitatory neurotransmitter release</a:t>
            </a:r>
          </a:p>
          <a:p>
            <a:pPr lvl="2" eaLnBrk="1" hangingPunct="1"/>
            <a:r>
              <a:rPr lang="en-US" altLang="en-US" sz="2000" dirty="0" err="1">
                <a:cs typeface="Times New Roman" panose="02020603050405020304" pitchFamily="18" charset="0"/>
              </a:rPr>
              <a:t>Pregabalin</a:t>
            </a:r>
            <a:r>
              <a:rPr lang="en-US" altLang="en-US" sz="2000" dirty="0">
                <a:cs typeface="Times New Roman" panose="02020603050405020304" pitchFamily="18" charset="0"/>
              </a:rPr>
              <a:t> has higher affinity </a:t>
            </a:r>
          </a:p>
          <a:p>
            <a:pPr eaLnBrk="1" hangingPunct="1"/>
            <a:r>
              <a:rPr lang="en-US" altLang="en-US" sz="2000" dirty="0" err="1">
                <a:cs typeface="Times New Roman" panose="02020603050405020304" pitchFamily="18" charset="0"/>
              </a:rPr>
              <a:t>Pregabalin</a:t>
            </a:r>
            <a:r>
              <a:rPr lang="en-US" altLang="en-US" sz="2000" dirty="0">
                <a:cs typeface="Times New Roman" panose="02020603050405020304" pitchFamily="18" charset="0"/>
              </a:rPr>
              <a:t> is more effective AED in people than </a:t>
            </a:r>
            <a:r>
              <a:rPr lang="en-US" altLang="en-US" sz="2000" dirty="0" err="1">
                <a:cs typeface="Times New Roman" panose="02020603050405020304" pitchFamily="18" charset="0"/>
              </a:rPr>
              <a:t>gabpentin</a:t>
            </a:r>
            <a:endParaRPr lang="el-GR" altLang="en-US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1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z="2000" b="1" dirty="0"/>
              <a:t>Status epilepticus</a:t>
            </a:r>
          </a:p>
          <a:p>
            <a:pPr lvl="1">
              <a:defRPr/>
            </a:pPr>
            <a:r>
              <a:rPr lang="en-US" sz="2000" dirty="0"/>
              <a:t>Continuous seizure activity for greater than 5- 10 minutes or repeated seizure activity without recovery of consciousness (or baseline neurologic function)</a:t>
            </a:r>
          </a:p>
          <a:p>
            <a:pPr lvl="1">
              <a:defRPr/>
            </a:pPr>
            <a:r>
              <a:rPr lang="en-US" sz="2000" dirty="0"/>
              <a:t>20-30 minutes reported for permanent injury</a:t>
            </a:r>
          </a:p>
          <a:p>
            <a:pPr>
              <a:defRPr/>
            </a:pPr>
            <a:r>
              <a:rPr lang="en-US" sz="2000" b="1" dirty="0"/>
              <a:t>Cluster seizures</a:t>
            </a:r>
          </a:p>
          <a:p>
            <a:pPr lvl="1">
              <a:defRPr/>
            </a:pPr>
            <a:r>
              <a:rPr lang="en-US" sz="2000" dirty="0"/>
              <a:t>2 or more seizures within a 24 hour period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1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Gabapentin/</a:t>
            </a:r>
            <a:r>
              <a:rPr lang="en-US" altLang="en-US" dirty="0" err="1" smtClean="0"/>
              <a:t>Pregabalin</a:t>
            </a:r>
            <a:endParaRPr lang="en-US" altLang="en-US" dirty="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Metabolism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30-40% liver metabolized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Does not induce p$%)</a:t>
            </a:r>
          </a:p>
          <a:p>
            <a:pPr lvl="1" eaLnBrk="1" hangingPunct="1"/>
            <a:r>
              <a:rPr lang="en-US" altLang="en-US" sz="2000" dirty="0" err="1" smtClean="0">
                <a:latin typeface="+mj-lt"/>
              </a:rPr>
              <a:t>Renally</a:t>
            </a:r>
            <a:r>
              <a:rPr lang="en-US" altLang="en-US" sz="2000" dirty="0" smtClean="0">
                <a:latin typeface="+mj-lt"/>
              </a:rPr>
              <a:t> excreted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Side effects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Sedation, rear limb ataxia, PP, weight gain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**Human Oral </a:t>
            </a:r>
            <a:r>
              <a:rPr lang="en-US" altLang="en-US" sz="2000" dirty="0" err="1" smtClean="0">
                <a:latin typeface="+mj-lt"/>
              </a:rPr>
              <a:t>Neurotin</a:t>
            </a:r>
            <a:r>
              <a:rPr lang="en-US" altLang="en-US" sz="2000" dirty="0" smtClean="0">
                <a:latin typeface="+mj-lt"/>
              </a:rPr>
              <a:t> suspension has 300 mg/ml </a:t>
            </a:r>
            <a:r>
              <a:rPr lang="en-US" altLang="en-US" sz="2000" dirty="0" err="1" smtClean="0">
                <a:latin typeface="+mj-lt"/>
              </a:rPr>
              <a:t>xylatol</a:t>
            </a:r>
            <a:r>
              <a:rPr lang="en-US" altLang="en-US" sz="2000" dirty="0" smtClean="0">
                <a:latin typeface="+mj-lt"/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180076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Gabapentin/</a:t>
            </a:r>
            <a:r>
              <a:rPr lang="en-US" altLang="en-US" dirty="0" err="1" smtClean="0"/>
              <a:t>Pregabalin</a:t>
            </a:r>
            <a:endParaRPr lang="en-US" altLang="en-US" dirty="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Gabapentin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25-60 mg/kg/d – divide to TID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Start with 10 mg/kg TID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Therapeutic level is 4-16 mg/L but levels are rarely checked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err="1" smtClean="0">
                <a:latin typeface="+mj-lt"/>
              </a:rPr>
              <a:t>Anectdotal</a:t>
            </a:r>
            <a:r>
              <a:rPr lang="en-US" altLang="en-US" sz="2000" dirty="0" smtClean="0">
                <a:latin typeface="+mj-lt"/>
              </a:rPr>
              <a:t> use in cats 5-10 mg/kg q8-12h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err="1" smtClean="0">
                <a:latin typeface="+mj-lt"/>
              </a:rPr>
              <a:t>Pregabalin</a:t>
            </a:r>
            <a:endParaRPr lang="en-US" altLang="en-US" sz="2000" dirty="0" smtClean="0">
              <a:latin typeface="+mj-lt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2-4 mg/kg q8-12 hours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+mj-lt"/>
              </a:rPr>
              <a:t>Start at low end and increase as needed</a:t>
            </a:r>
          </a:p>
        </p:txBody>
      </p:sp>
    </p:spTree>
    <p:extLst>
      <p:ext uri="{BB962C8B-B14F-4D97-AF65-F5344CB8AC3E}">
        <p14:creationId xmlns:p14="http://schemas.microsoft.com/office/powerpoint/2010/main" val="38641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Zonisamide</a:t>
            </a:r>
            <a:endParaRPr lang="en-US" altLang="en-US" dirty="0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/>
              <a:t>Sulfonamide derivative</a:t>
            </a:r>
          </a:p>
          <a:p>
            <a:pPr eaLnBrk="1" hangingPunct="1"/>
            <a:r>
              <a:rPr lang="en-US" altLang="en-US" sz="2000" dirty="0" smtClean="0"/>
              <a:t>Primary or add-on drug</a:t>
            </a:r>
          </a:p>
          <a:p>
            <a:pPr eaLnBrk="1" hangingPunct="1"/>
            <a:r>
              <a:rPr lang="en-US" altLang="en-US" sz="2000" dirty="0" smtClean="0"/>
              <a:t>MOA:</a:t>
            </a:r>
          </a:p>
          <a:p>
            <a:pPr lvl="1" eaLnBrk="1" hangingPunct="1"/>
            <a:r>
              <a:rPr lang="en-US" altLang="en-US" sz="2000" dirty="0" smtClean="0"/>
              <a:t>Blockage of T-type Ca channels</a:t>
            </a:r>
          </a:p>
          <a:p>
            <a:pPr lvl="1" eaLnBrk="1" hangingPunct="1"/>
            <a:r>
              <a:rPr lang="en-US" altLang="en-US" sz="2000" dirty="0" smtClean="0"/>
              <a:t>Blockage of voltage-gated sodium channels</a:t>
            </a:r>
          </a:p>
          <a:p>
            <a:pPr lvl="1" eaLnBrk="1" hangingPunct="1"/>
            <a:r>
              <a:rPr lang="en-US" altLang="en-US" sz="2000" dirty="0" smtClean="0"/>
              <a:t>Binding to the Cl channel associated with GABA</a:t>
            </a:r>
          </a:p>
        </p:txBody>
      </p:sp>
    </p:spTree>
    <p:extLst>
      <p:ext uri="{BB962C8B-B14F-4D97-AF65-F5344CB8AC3E}">
        <p14:creationId xmlns:p14="http://schemas.microsoft.com/office/powerpoint/2010/main" val="14636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Zonisamide</a:t>
            </a:r>
            <a:endParaRPr lang="en-US" altLang="en-US" dirty="0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62000" y="1885950"/>
            <a:ext cx="6118623" cy="337304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Metabolism: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Hepatic microsomal enzymes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Shorter half-life in patients already on meds that induce CYP-450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Cats – half-life is longer, ~35 hours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Side effects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High margin of safety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Transient sedation, ataxia, vomiting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Reports of hepatic toxicity and renal tubular acidosis in dogs are rare</a:t>
            </a:r>
          </a:p>
        </p:txBody>
      </p:sp>
    </p:spTree>
    <p:extLst>
      <p:ext uri="{BB962C8B-B14F-4D97-AF65-F5344CB8AC3E}">
        <p14:creationId xmlns:p14="http://schemas.microsoft.com/office/powerpoint/2010/main" val="61067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Zonisamide</a:t>
            </a:r>
            <a:endParaRPr lang="en-US" altLang="en-US" dirty="0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Dogs: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5-10 mg/kg PO q12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Can load by doubling dose for first three days. 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Therapeutic level 25-40 mcg/ml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Cats: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5-10 mg/kg PO q24</a:t>
            </a:r>
          </a:p>
        </p:txBody>
      </p:sp>
    </p:spTree>
    <p:extLst>
      <p:ext uri="{BB962C8B-B14F-4D97-AF65-F5344CB8AC3E}">
        <p14:creationId xmlns:p14="http://schemas.microsoft.com/office/powerpoint/2010/main" val="54851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Levetiracetam</a:t>
            </a:r>
            <a:endParaRPr lang="en-US" altLang="en-US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err="1" smtClean="0"/>
              <a:t>Pyrrolidine</a:t>
            </a:r>
            <a:r>
              <a:rPr lang="en-US" altLang="en-US" sz="2000" dirty="0" smtClean="0"/>
              <a:t>-based AED</a:t>
            </a:r>
          </a:p>
          <a:p>
            <a:pPr eaLnBrk="1" hangingPunct="1"/>
            <a:r>
              <a:rPr lang="en-US" altLang="en-US" sz="2000" dirty="0" smtClean="0"/>
              <a:t>Usually an add-on drug in pets</a:t>
            </a:r>
          </a:p>
          <a:p>
            <a:pPr eaLnBrk="1" hangingPunct="1"/>
            <a:r>
              <a:rPr lang="en-US" altLang="en-US" sz="2000" dirty="0" smtClean="0"/>
              <a:t>MOA: </a:t>
            </a:r>
          </a:p>
          <a:p>
            <a:pPr lvl="1" eaLnBrk="1" hangingPunct="1"/>
            <a:r>
              <a:rPr lang="en-US" altLang="en-US" sz="2000" dirty="0" smtClean="0"/>
              <a:t>Specifically binds synaptic vesical protein 2A</a:t>
            </a:r>
          </a:p>
          <a:p>
            <a:pPr lvl="1" eaLnBrk="1" hangingPunct="1"/>
            <a:r>
              <a:rPr lang="en-US" altLang="en-US" sz="2000" dirty="0" smtClean="0"/>
              <a:t>Inhibits voltage-gated Ca channels</a:t>
            </a:r>
          </a:p>
          <a:p>
            <a:pPr lvl="1" eaLnBrk="1" hangingPunct="1"/>
            <a:r>
              <a:rPr lang="en-US" altLang="en-US" sz="2000" dirty="0" smtClean="0"/>
              <a:t>Ameliorates allosteric inhibition of GABA and glycine</a:t>
            </a:r>
          </a:p>
          <a:p>
            <a:pPr lvl="1" eaLnBrk="1" hangingPunct="1"/>
            <a:endParaRPr lang="en-US" altLang="en-US" dirty="0" smtClean="0">
              <a:solidFill>
                <a:srgbClr val="FFFFCC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4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Levetiracetam</a:t>
            </a:r>
            <a:endParaRPr lang="en-US" altLang="en-US" dirty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Metabolism: 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70-90% excreted in urine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Hydrolyzed in serum and other organs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No hepatic metabolism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Side effects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Very safe in dogs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Salivation, restlessness, vomiting, ataxia if exceed 400 mg/kg/d</a:t>
            </a:r>
          </a:p>
          <a:p>
            <a:pPr lvl="1" eaLnBrk="1" hangingPunct="1"/>
            <a:endParaRPr lang="en-US" altLang="en-US" dirty="0" smtClean="0">
              <a:solidFill>
                <a:srgbClr val="FFFFCC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89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Levetiracetam</a:t>
            </a:r>
            <a:endParaRPr lang="en-US" altLang="en-US" dirty="0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484" y="2396939"/>
            <a:ext cx="6709906" cy="314661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000" dirty="0" smtClean="0">
                <a:latin typeface="+mj-lt"/>
              </a:rPr>
              <a:t>Starting dose 20 mg/kg IV/IM or PO q8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IV bolus of 20-60 mg/kg does not cause apparent side effects and rapidly achieves plasma concentrations at or above therapeutic range</a:t>
            </a:r>
          </a:p>
          <a:p>
            <a:pPr eaLnBrk="1" hangingPunct="1"/>
            <a:r>
              <a:rPr lang="en-US" altLang="en-US" sz="2000" dirty="0" smtClean="0">
                <a:latin typeface="+mj-lt"/>
              </a:rPr>
              <a:t>Nearly 100% bioavailable PO</a:t>
            </a:r>
            <a:endParaRPr lang="en-US" altLang="en-US" dirty="0">
              <a:solidFill>
                <a:srgbClr val="FFFFCC"/>
              </a:solidFill>
              <a:latin typeface="Bradley Hand ITC" panose="03070402050302030203" pitchFamily="66" charset="0"/>
            </a:endParaRPr>
          </a:p>
          <a:p>
            <a:pPr eaLnBrk="1" hangingPunct="1"/>
            <a:r>
              <a:rPr lang="en-US" altLang="en-US" sz="2000" dirty="0" smtClean="0">
                <a:solidFill>
                  <a:srgbClr val="FFFFCC"/>
                </a:solidFill>
                <a:latin typeface="+mj-lt"/>
              </a:rPr>
              <a:t>Extended release can be given q12</a:t>
            </a:r>
            <a:endParaRPr lang="en-US" altLang="en-US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07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epilepticus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5181600" cy="4114800"/>
          </a:xfrm>
        </p:spPr>
        <p:txBody>
          <a:bodyPr>
            <a:normAutofit/>
          </a:bodyPr>
          <a:lstStyle/>
          <a:p>
            <a:r>
              <a:rPr lang="en-US" sz="2000" dirty="0"/>
              <a:t>A </a:t>
            </a:r>
            <a:r>
              <a:rPr lang="en-US" sz="2000" dirty="0" smtClean="0"/>
              <a:t>seizure </a:t>
            </a:r>
            <a:r>
              <a:rPr lang="en-US" sz="2000" dirty="0"/>
              <a:t>lasting longer than 5 minutes, or </a:t>
            </a:r>
            <a:r>
              <a:rPr lang="en-US" sz="2000" dirty="0" smtClean="0"/>
              <a:t>two or </a:t>
            </a:r>
            <a:r>
              <a:rPr lang="en-US" sz="2000" dirty="0"/>
              <a:t>more seizures between which the patient does </a:t>
            </a:r>
            <a:r>
              <a:rPr lang="en-US" sz="2000" dirty="0" smtClean="0"/>
              <a:t>not completely </a:t>
            </a:r>
            <a:r>
              <a:rPr lang="en-US" sz="2000" dirty="0"/>
              <a:t>recover </a:t>
            </a:r>
            <a:r>
              <a:rPr lang="en-US" sz="2000" dirty="0" smtClean="0"/>
              <a:t>consciousness</a:t>
            </a:r>
          </a:p>
          <a:p>
            <a:r>
              <a:rPr lang="en-US" sz="2000" dirty="0"/>
              <a:t>The basic pathophysiology of SE involves a failure </a:t>
            </a:r>
            <a:r>
              <a:rPr lang="en-US" sz="2000" dirty="0" smtClean="0"/>
              <a:t>of mechanisms </a:t>
            </a:r>
            <a:r>
              <a:rPr lang="en-US" sz="2000" dirty="0"/>
              <a:t>that usually stop an isolated </a:t>
            </a:r>
            <a:r>
              <a:rPr lang="en-US" sz="2000" dirty="0" smtClean="0"/>
              <a:t>seizure</a:t>
            </a:r>
          </a:p>
          <a:p>
            <a:r>
              <a:rPr lang="en-US" sz="2000" dirty="0" smtClean="0"/>
              <a:t>This failure </a:t>
            </a:r>
            <a:r>
              <a:rPr lang="en-US" sz="2000" dirty="0"/>
              <a:t>can arise from abnormal excessive excitation </a:t>
            </a:r>
            <a:r>
              <a:rPr lang="en-US" sz="2000" dirty="0" smtClean="0"/>
              <a:t>or ineffective </a:t>
            </a:r>
            <a:r>
              <a:rPr lang="en-US" sz="2000" dirty="0"/>
              <a:t>recruitment of inhibition</a:t>
            </a:r>
          </a:p>
        </p:txBody>
      </p:sp>
      <p:pic>
        <p:nvPicPr>
          <p:cNvPr id="8194" name="Picture 2" descr="Help a Cat with Epileptic Seizures Step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33600"/>
            <a:ext cx="3109537" cy="23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24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Epilepticus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572000" cy="4114800"/>
          </a:xfrm>
        </p:spPr>
        <p:txBody>
          <a:bodyPr>
            <a:normAutofit/>
          </a:bodyPr>
          <a:lstStyle/>
          <a:p>
            <a:r>
              <a:rPr lang="en-US" sz="2000" dirty="0"/>
              <a:t>Many molecular signals are triggered by SE, </a:t>
            </a:r>
            <a:r>
              <a:rPr lang="en-US" sz="2000" dirty="0" smtClean="0"/>
              <a:t>activating receptors </a:t>
            </a:r>
            <a:r>
              <a:rPr lang="en-US" sz="2000" dirty="0"/>
              <a:t>in neuronal </a:t>
            </a:r>
            <a:r>
              <a:rPr lang="en-US" sz="2000" dirty="0" smtClean="0"/>
              <a:t>membranes</a:t>
            </a:r>
          </a:p>
          <a:p>
            <a:r>
              <a:rPr lang="en-US" sz="2000" dirty="0" smtClean="0"/>
              <a:t>Activation </a:t>
            </a:r>
            <a:r>
              <a:rPr lang="en-US" sz="2000" dirty="0"/>
              <a:t>of </a:t>
            </a:r>
            <a:r>
              <a:rPr lang="en-US" sz="2000" dirty="0" smtClean="0"/>
              <a:t>the NMDA </a:t>
            </a:r>
            <a:r>
              <a:rPr lang="en-US" sz="2000" dirty="0"/>
              <a:t>receptor </a:t>
            </a:r>
            <a:r>
              <a:rPr lang="en-US" sz="2000" dirty="0" smtClean="0"/>
              <a:t>has </a:t>
            </a:r>
            <a:r>
              <a:rPr lang="en-US" sz="2000" dirty="0"/>
              <a:t>been shown to play a key </a:t>
            </a:r>
            <a:r>
              <a:rPr lang="en-US" sz="2000" dirty="0" smtClean="0"/>
              <a:t>role in </a:t>
            </a:r>
            <a:r>
              <a:rPr lang="en-US" sz="2000" dirty="0"/>
              <a:t>neuronal </a:t>
            </a:r>
            <a:r>
              <a:rPr lang="en-US" sz="2000" dirty="0" err="1"/>
              <a:t>signalling</a:t>
            </a:r>
            <a:r>
              <a:rPr lang="en-US" sz="2000" dirty="0"/>
              <a:t> and delayed neuronal </a:t>
            </a:r>
            <a:r>
              <a:rPr lang="en-US" sz="2000" dirty="0" smtClean="0"/>
              <a:t>death</a:t>
            </a:r>
          </a:p>
          <a:p>
            <a:r>
              <a:rPr lang="en-US" sz="2000" dirty="0" smtClean="0"/>
              <a:t>NMDA </a:t>
            </a:r>
            <a:r>
              <a:rPr lang="en-US" sz="2000" dirty="0"/>
              <a:t>receptors become </a:t>
            </a:r>
            <a:r>
              <a:rPr lang="en-US" sz="2000" dirty="0" smtClean="0"/>
              <a:t>activated during </a:t>
            </a:r>
            <a:r>
              <a:rPr lang="en-US" sz="2000" dirty="0"/>
              <a:t>continuous neuronal </a:t>
            </a:r>
            <a:r>
              <a:rPr lang="en-US" sz="2000" dirty="0" smtClean="0"/>
              <a:t>stimulation</a:t>
            </a:r>
          </a:p>
          <a:p>
            <a:r>
              <a:rPr lang="en-US" sz="2000" dirty="0" smtClean="0"/>
              <a:t>NMDA </a:t>
            </a:r>
            <a:r>
              <a:rPr lang="en-US" sz="2000" dirty="0"/>
              <a:t>receptor antagonists have </a:t>
            </a:r>
            <a:r>
              <a:rPr lang="en-US" sz="2000" dirty="0" smtClean="0"/>
              <a:t>been shown </a:t>
            </a:r>
            <a:r>
              <a:rPr lang="en-US" sz="2000" dirty="0"/>
              <a:t>to block or delay seizure activity</a:t>
            </a:r>
          </a:p>
        </p:txBody>
      </p:sp>
      <p:pic>
        <p:nvPicPr>
          <p:cNvPr id="32770" name="Picture 2" descr="http://www.wellcoolstuff.com/Merchant2/graphics/00000001/Ketamine-Just-Sat-Neigh-Hoodie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812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27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seizures - generalized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1417638"/>
            <a:ext cx="8153400" cy="40386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Tonic</a:t>
            </a:r>
          </a:p>
          <a:p>
            <a:pPr lvl="1"/>
            <a:r>
              <a:rPr lang="en-US" sz="2000" dirty="0" smtClean="0"/>
              <a:t>Sustained</a:t>
            </a:r>
            <a:r>
              <a:rPr lang="en-US" sz="2000" dirty="0"/>
              <a:t>, increased muscle </a:t>
            </a:r>
            <a:r>
              <a:rPr lang="en-US" sz="2000" dirty="0" smtClean="0"/>
              <a:t>contraction, the </a:t>
            </a:r>
            <a:r>
              <a:rPr lang="en-US" sz="2000" dirty="0"/>
              <a:t>animal usually becomes recumbent in </a:t>
            </a:r>
            <a:r>
              <a:rPr lang="en-US" sz="2000" dirty="0" smtClean="0"/>
              <a:t>this phase </a:t>
            </a:r>
          </a:p>
          <a:p>
            <a:r>
              <a:rPr lang="en-US" sz="2000" b="1" dirty="0" smtClean="0"/>
              <a:t>Myoclonic</a:t>
            </a:r>
          </a:p>
          <a:p>
            <a:pPr lvl="1"/>
            <a:r>
              <a:rPr lang="en-US" sz="2000" dirty="0" smtClean="0"/>
              <a:t>Sudden</a:t>
            </a:r>
            <a:r>
              <a:rPr lang="en-US" sz="2000" dirty="0"/>
              <a:t>, brief, involuntary, single </a:t>
            </a:r>
            <a:r>
              <a:rPr lang="en-US" sz="2000" dirty="0" smtClean="0"/>
              <a:t>or multiple </a:t>
            </a:r>
            <a:r>
              <a:rPr lang="en-US" sz="2000" dirty="0"/>
              <a:t>contractions of muscles or muscle </a:t>
            </a:r>
            <a:r>
              <a:rPr lang="en-US" sz="2000" dirty="0" smtClean="0"/>
              <a:t>groups</a:t>
            </a:r>
            <a:endParaRPr lang="en-US" sz="2000" dirty="0"/>
          </a:p>
          <a:p>
            <a:r>
              <a:rPr lang="en-US" sz="2000" b="1" dirty="0" err="1" smtClean="0"/>
              <a:t>Clonic</a:t>
            </a:r>
            <a:endParaRPr lang="en-US" sz="2000" b="1" dirty="0" smtClean="0"/>
          </a:p>
          <a:p>
            <a:pPr lvl="1"/>
            <a:r>
              <a:rPr lang="en-US" sz="2000" dirty="0" smtClean="0"/>
              <a:t>Regularly </a:t>
            </a:r>
            <a:r>
              <a:rPr lang="en-US" sz="2000" dirty="0"/>
              <a:t>repetitive myoclonus, </a:t>
            </a:r>
            <a:r>
              <a:rPr lang="en-US" sz="2000" dirty="0" smtClean="0"/>
              <a:t>which involves </a:t>
            </a:r>
            <a:r>
              <a:rPr lang="en-US" sz="2000" dirty="0"/>
              <a:t>the same muscle groups, and is </a:t>
            </a:r>
            <a:r>
              <a:rPr lang="en-US" sz="2000" dirty="0" smtClean="0"/>
              <a:t>prolonged</a:t>
            </a:r>
            <a:endParaRPr lang="en-US" sz="2000" dirty="0"/>
          </a:p>
          <a:p>
            <a:r>
              <a:rPr lang="en-US" sz="2000" b="1" dirty="0" smtClean="0"/>
              <a:t>Atonic</a:t>
            </a:r>
          </a:p>
          <a:p>
            <a:pPr lvl="1"/>
            <a:r>
              <a:rPr lang="en-US" sz="2000" dirty="0" smtClean="0"/>
              <a:t>Sudden </a:t>
            </a:r>
            <a:r>
              <a:rPr lang="en-US" sz="2000" dirty="0"/>
              <a:t>loss of muscle tone, usually </a:t>
            </a:r>
            <a:r>
              <a:rPr lang="en-US" sz="2000" dirty="0" smtClean="0"/>
              <a:t>lasting 1–2 </a:t>
            </a:r>
            <a:r>
              <a:rPr lang="en-US" sz="2000" dirty="0"/>
              <a:t>seconds or </a:t>
            </a:r>
            <a:r>
              <a:rPr lang="en-US" sz="2000" dirty="0" smtClean="0"/>
              <a:t>more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41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upload.wikimedia.org/wikipedia/commons/thumb/0/00/Activated_NMDAR.svg/220px-Activated_NMDAR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00200"/>
            <a:ext cx="3128963" cy="322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Epilepticus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Excessive </a:t>
            </a:r>
            <a:r>
              <a:rPr lang="en-US" sz="2000" dirty="0" smtClean="0"/>
              <a:t>concentrations of </a:t>
            </a:r>
            <a:r>
              <a:rPr lang="en-US" sz="2000" dirty="0"/>
              <a:t>the excitatory amino acid glutamate </a:t>
            </a:r>
            <a:r>
              <a:rPr lang="en-US" sz="2000" dirty="0" smtClean="0"/>
              <a:t>cause NMDA </a:t>
            </a:r>
            <a:r>
              <a:rPr lang="en-US" sz="2000" dirty="0"/>
              <a:t>receptors to open </a:t>
            </a:r>
            <a:r>
              <a:rPr lang="en-US" sz="2000" dirty="0" err="1"/>
              <a:t>cation</a:t>
            </a:r>
            <a:r>
              <a:rPr lang="en-US" sz="2000" dirty="0"/>
              <a:t> channels to </a:t>
            </a:r>
            <a:r>
              <a:rPr lang="en-US" sz="2000" dirty="0" smtClean="0"/>
              <a:t>calcium</a:t>
            </a:r>
            <a:endParaRPr lang="en-US" sz="2000" dirty="0"/>
          </a:p>
          <a:p>
            <a:r>
              <a:rPr lang="en-US" sz="2000" dirty="0" smtClean="0"/>
              <a:t>Other </a:t>
            </a:r>
            <a:r>
              <a:rPr lang="en-US" sz="2000" dirty="0"/>
              <a:t>possible neurotoxic </a:t>
            </a:r>
            <a:r>
              <a:rPr lang="en-US" sz="2000" dirty="0" smtClean="0"/>
              <a:t>substances released </a:t>
            </a:r>
            <a:r>
              <a:rPr lang="en-US" sz="2000" dirty="0"/>
              <a:t>during SE include </a:t>
            </a:r>
            <a:endParaRPr lang="en-US" sz="2000" dirty="0" smtClean="0"/>
          </a:p>
          <a:p>
            <a:pPr lvl="1"/>
            <a:r>
              <a:rPr lang="en-US" sz="2000" dirty="0" smtClean="0"/>
              <a:t>Aspartate</a:t>
            </a:r>
          </a:p>
          <a:p>
            <a:pPr lvl="1"/>
            <a:r>
              <a:rPr lang="en-US" sz="2000" dirty="0" smtClean="0"/>
              <a:t>Free fatty acids</a:t>
            </a:r>
          </a:p>
          <a:p>
            <a:pPr lvl="1"/>
            <a:r>
              <a:rPr lang="en-US" sz="2000" dirty="0" smtClean="0"/>
              <a:t>Arachidonic acid</a:t>
            </a:r>
          </a:p>
          <a:p>
            <a:pPr lvl="1"/>
            <a:r>
              <a:rPr lang="en-US" sz="2000" dirty="0" smtClean="0"/>
              <a:t>Free </a:t>
            </a:r>
            <a:r>
              <a:rPr lang="en-US" sz="2000" dirty="0"/>
              <a:t>radicals</a:t>
            </a:r>
          </a:p>
        </p:txBody>
      </p:sp>
    </p:spTree>
    <p:extLst>
      <p:ext uri="{BB962C8B-B14F-4D97-AF65-F5344CB8AC3E}">
        <p14:creationId xmlns:p14="http://schemas.microsoft.com/office/powerpoint/2010/main" val="179890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Systemic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17638"/>
            <a:ext cx="675322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First Line</a:t>
            </a:r>
          </a:p>
          <a:p>
            <a:pPr lvl="1"/>
            <a:r>
              <a:rPr lang="en-US" sz="2000" dirty="0" smtClean="0"/>
              <a:t>Diazepam 0.5 – 2.0 mg/kg IV, IN or PR</a:t>
            </a:r>
          </a:p>
          <a:p>
            <a:pPr lvl="1"/>
            <a:r>
              <a:rPr lang="en-US" sz="2000" dirty="0" smtClean="0"/>
              <a:t>Midazolam 0.06 – 0.3 mg/kg IV, IM or IN</a:t>
            </a:r>
          </a:p>
          <a:p>
            <a:r>
              <a:rPr lang="en-US" sz="2000" dirty="0" smtClean="0"/>
              <a:t>Second Line</a:t>
            </a:r>
          </a:p>
          <a:p>
            <a:pPr lvl="1"/>
            <a:r>
              <a:rPr lang="en-US" sz="2000" dirty="0" err="1" smtClean="0"/>
              <a:t>Levetiracetam</a:t>
            </a:r>
            <a:r>
              <a:rPr lang="en-US" sz="2000" dirty="0" smtClean="0"/>
              <a:t> 20-60 mg/kg IV</a:t>
            </a:r>
          </a:p>
          <a:p>
            <a:pPr lvl="1"/>
            <a:r>
              <a:rPr lang="en-US" sz="2000" dirty="0" smtClean="0"/>
              <a:t>Phenobarbital 2 mg/kg IV x 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913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Third line</a:t>
            </a:r>
          </a:p>
          <a:p>
            <a:pPr lvl="1"/>
            <a:r>
              <a:rPr lang="en-US" sz="2000" dirty="0" smtClean="0"/>
              <a:t>Ketamine 5 mg/kg IV followed by 5mg/kg/h CRI</a:t>
            </a:r>
          </a:p>
          <a:p>
            <a:pPr lvl="1"/>
            <a:r>
              <a:rPr lang="en-US" sz="2000" dirty="0" err="1" smtClean="0"/>
              <a:t>Propofol</a:t>
            </a:r>
            <a:r>
              <a:rPr lang="en-US" sz="2000" dirty="0" smtClean="0"/>
              <a:t> 2 mg/kg followed by CRI 1-6 mg/kg/h</a:t>
            </a:r>
          </a:p>
          <a:p>
            <a:r>
              <a:rPr lang="en-US" sz="2000" dirty="0" smtClean="0"/>
              <a:t>Fourth line</a:t>
            </a:r>
          </a:p>
          <a:p>
            <a:pPr lvl="1"/>
            <a:r>
              <a:rPr lang="en-US" sz="2000" smtClean="0"/>
              <a:t>Inhalant anesthetic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377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seizure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 </a:t>
            </a:r>
            <a:r>
              <a:rPr lang="en-US" sz="2000" dirty="0"/>
              <a:t>ictal event usually lasts for 60–90 </a:t>
            </a:r>
            <a:r>
              <a:rPr lang="en-US" sz="2000" dirty="0" smtClean="0"/>
              <a:t>second</a:t>
            </a:r>
          </a:p>
          <a:p>
            <a:r>
              <a:rPr lang="en-US" sz="2000" dirty="0" smtClean="0"/>
              <a:t>Should </a:t>
            </a:r>
            <a:r>
              <a:rPr lang="en-US" sz="2000" dirty="0"/>
              <a:t>this event last for longer than 5 minutes, then it </a:t>
            </a:r>
            <a:r>
              <a:rPr lang="en-US" sz="2000" dirty="0" smtClean="0"/>
              <a:t>is termed </a:t>
            </a:r>
            <a:r>
              <a:rPr lang="en-US" sz="2000" dirty="0"/>
              <a:t>status </a:t>
            </a:r>
            <a:r>
              <a:rPr lang="en-US" sz="2000" dirty="0" smtClean="0"/>
              <a:t>epilepticus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event should be </a:t>
            </a:r>
            <a:r>
              <a:rPr lang="en-US" sz="2000" dirty="0" err="1"/>
              <a:t>peracute</a:t>
            </a:r>
            <a:r>
              <a:rPr lang="en-US" sz="2000" dirty="0"/>
              <a:t> in its </a:t>
            </a:r>
            <a:r>
              <a:rPr lang="en-US" sz="2000" dirty="0" smtClean="0"/>
              <a:t>onset and </a:t>
            </a:r>
            <a:r>
              <a:rPr lang="en-US" sz="2000" dirty="0"/>
              <a:t>stereotypical </a:t>
            </a:r>
            <a:endParaRPr lang="en-US" sz="2000" dirty="0" smtClean="0"/>
          </a:p>
          <a:p>
            <a:pPr lvl="1"/>
            <a:r>
              <a:rPr lang="en-US" sz="2000" dirty="0" smtClean="0"/>
              <a:t>(</a:t>
            </a:r>
            <a:r>
              <a:rPr lang="en-US" sz="2000" dirty="0"/>
              <a:t>i.e. its characteristics are identical </a:t>
            </a:r>
            <a:r>
              <a:rPr lang="en-US" sz="2000" dirty="0" smtClean="0"/>
              <a:t>each time </a:t>
            </a:r>
            <a:r>
              <a:rPr lang="en-US" sz="2000" dirty="0"/>
              <a:t>it occurs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Most </a:t>
            </a:r>
            <a:r>
              <a:rPr lang="en-US" sz="2000" dirty="0"/>
              <a:t>ictal events also have no </a:t>
            </a:r>
            <a:r>
              <a:rPr lang="en-US" sz="2000" dirty="0" smtClean="0"/>
              <a:t>identifiable precipitating </a:t>
            </a:r>
            <a:r>
              <a:rPr lang="en-US" sz="2000" dirty="0"/>
              <a:t>event, occurring most </a:t>
            </a:r>
            <a:r>
              <a:rPr lang="en-US" sz="2000" dirty="0" smtClean="0"/>
              <a:t>commonly from </a:t>
            </a:r>
            <a:r>
              <a:rPr lang="en-US" sz="2000" dirty="0"/>
              <a:t>sleep or at </a:t>
            </a:r>
            <a:r>
              <a:rPr lang="en-US" sz="2000" dirty="0" smtClean="0"/>
              <a:t>rest</a:t>
            </a:r>
          </a:p>
          <a:p>
            <a:r>
              <a:rPr lang="en-US" sz="2000" dirty="0" smtClean="0"/>
              <a:t>This </a:t>
            </a:r>
            <a:r>
              <a:rPr lang="en-US" sz="2000" dirty="0"/>
              <a:t>distinguishes seizure </a:t>
            </a:r>
            <a:r>
              <a:rPr lang="en-US" sz="2000" dirty="0" smtClean="0"/>
              <a:t>activity from </a:t>
            </a:r>
            <a:r>
              <a:rPr lang="en-US" sz="2000" dirty="0"/>
              <a:t>narcolepsy/cataplexy, which is precipitated </a:t>
            </a:r>
            <a:r>
              <a:rPr lang="en-US" sz="2000" dirty="0" smtClean="0"/>
              <a:t>by excitement</a:t>
            </a:r>
            <a:r>
              <a:rPr lang="en-US" sz="2000" dirty="0"/>
              <a:t>, and from syncope and neuromuscular </a:t>
            </a:r>
            <a:r>
              <a:rPr lang="en-US" sz="2000" dirty="0" smtClean="0"/>
              <a:t>collapse, which </a:t>
            </a:r>
            <a:r>
              <a:rPr lang="en-US" sz="2000" dirty="0"/>
              <a:t>are precipitated by </a:t>
            </a:r>
            <a:r>
              <a:rPr lang="en-US" sz="2000" dirty="0" smtClean="0"/>
              <a:t>activity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00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seizure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The </a:t>
            </a:r>
            <a:r>
              <a:rPr lang="en-US" sz="2000" b="1" dirty="0" err="1"/>
              <a:t>prodrome</a:t>
            </a:r>
            <a:r>
              <a:rPr lang="en-US" sz="2000" b="1" dirty="0"/>
              <a:t> </a:t>
            </a:r>
            <a:endParaRPr lang="en-US" sz="2000" b="1" dirty="0" smtClean="0"/>
          </a:p>
          <a:p>
            <a:pPr lvl="1"/>
            <a:r>
              <a:rPr lang="en-US" sz="2000" dirty="0" smtClean="0"/>
              <a:t>A </a:t>
            </a:r>
            <a:r>
              <a:rPr lang="en-US" sz="2000" dirty="0" err="1"/>
              <a:t>behavioural</a:t>
            </a:r>
            <a:r>
              <a:rPr lang="en-US" sz="2000" dirty="0"/>
              <a:t> phenomenon </a:t>
            </a:r>
            <a:r>
              <a:rPr lang="en-US" sz="2000" dirty="0" smtClean="0"/>
              <a:t>that precedes </a:t>
            </a:r>
            <a:r>
              <a:rPr lang="en-US" sz="2000" dirty="0"/>
              <a:t>the onset of a seizure by hours to days </a:t>
            </a:r>
            <a:r>
              <a:rPr lang="en-US" sz="2000" dirty="0" smtClean="0"/>
              <a:t>and is </a:t>
            </a:r>
            <a:r>
              <a:rPr lang="en-US" sz="2000" dirty="0"/>
              <a:t>manifested by hiding, restless activity or </a:t>
            </a:r>
            <a:r>
              <a:rPr lang="en-US" sz="2000" dirty="0" smtClean="0"/>
              <a:t>fearful </a:t>
            </a:r>
            <a:r>
              <a:rPr lang="en-US" sz="2000" dirty="0" err="1" smtClean="0"/>
              <a:t>behaviour</a:t>
            </a:r>
            <a:endParaRPr lang="en-US" sz="2000" dirty="0" smtClean="0"/>
          </a:p>
          <a:p>
            <a:r>
              <a:rPr lang="en-US" sz="2000" b="1" dirty="0"/>
              <a:t>An aura </a:t>
            </a:r>
            <a:endParaRPr lang="en-US" sz="2000" b="1" dirty="0" smtClean="0"/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subjective sensation that marks </a:t>
            </a:r>
            <a:r>
              <a:rPr lang="en-US" sz="2000" dirty="0" smtClean="0"/>
              <a:t>the onset </a:t>
            </a:r>
            <a:r>
              <a:rPr lang="en-US" sz="2000" dirty="0"/>
              <a:t>of a </a:t>
            </a:r>
            <a:r>
              <a:rPr lang="en-US" sz="2000" dirty="0" smtClean="0"/>
              <a:t>seizure</a:t>
            </a:r>
          </a:p>
          <a:p>
            <a:pPr lvl="1"/>
            <a:r>
              <a:rPr lang="en-US" sz="2000" dirty="0" smtClean="0"/>
              <a:t>Obviously </a:t>
            </a:r>
            <a:r>
              <a:rPr lang="en-US" sz="2000" dirty="0"/>
              <a:t>difficult </a:t>
            </a:r>
            <a:r>
              <a:rPr lang="en-US" sz="2000" dirty="0" smtClean="0"/>
              <a:t>to recognize </a:t>
            </a:r>
            <a:r>
              <a:rPr lang="en-US" sz="2000" dirty="0"/>
              <a:t>in dogs and cats unless it is presumed </a:t>
            </a:r>
            <a:r>
              <a:rPr lang="en-US" sz="2000" dirty="0" smtClean="0"/>
              <a:t>that vomiting</a:t>
            </a:r>
            <a:r>
              <a:rPr lang="en-US" sz="2000" dirty="0"/>
              <a:t>, salivation or inappropriate urination </a:t>
            </a:r>
            <a:r>
              <a:rPr lang="en-US" sz="2000" dirty="0" smtClean="0"/>
              <a:t>seen prior </a:t>
            </a:r>
            <a:r>
              <a:rPr lang="en-US" sz="2000" dirty="0"/>
              <a:t>to an obvious seizure event is classed as </a:t>
            </a:r>
            <a:r>
              <a:rPr lang="en-US" sz="2000" dirty="0" smtClean="0"/>
              <a:t>the aura</a:t>
            </a:r>
          </a:p>
        </p:txBody>
      </p:sp>
    </p:spTree>
    <p:extLst>
      <p:ext uri="{BB962C8B-B14F-4D97-AF65-F5344CB8AC3E}">
        <p14:creationId xmlns:p14="http://schemas.microsoft.com/office/powerpoint/2010/main" val="299459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2195</TotalTime>
  <Words>3055</Words>
  <Application>Microsoft Office PowerPoint</Application>
  <PresentationFormat>On-screen Show (4:3)</PresentationFormat>
  <Paragraphs>433</Paragraphs>
  <Slides>73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Arial</vt:lpstr>
      <vt:lpstr>Arial Narrow</vt:lpstr>
      <vt:lpstr>Bradley Hand ITC</vt:lpstr>
      <vt:lpstr>Calibri</vt:lpstr>
      <vt:lpstr>Times New Roman</vt:lpstr>
      <vt:lpstr>Horizon</vt:lpstr>
      <vt:lpstr>Seizures and Anticonvulsants</vt:lpstr>
      <vt:lpstr>Seizures</vt:lpstr>
      <vt:lpstr>Resources</vt:lpstr>
      <vt:lpstr>The cat electrocution apparatus</vt:lpstr>
      <vt:lpstr>Definitions</vt:lpstr>
      <vt:lpstr>Definitions</vt:lpstr>
      <vt:lpstr>Types of seizures - generalized</vt:lpstr>
      <vt:lpstr>The seizure</vt:lpstr>
      <vt:lpstr>Stages of seizure activity</vt:lpstr>
      <vt:lpstr>Stages of seizure activity</vt:lpstr>
      <vt:lpstr>Seizures by etiology</vt:lpstr>
      <vt:lpstr>Seizures by etiology</vt:lpstr>
      <vt:lpstr>Seizures by etiology</vt:lpstr>
      <vt:lpstr>Types of seizures - generalized</vt:lpstr>
      <vt:lpstr>Types of seizures - generalized</vt:lpstr>
      <vt:lpstr>Types of seizures - focal</vt:lpstr>
      <vt:lpstr>Types of seizures - focal</vt:lpstr>
      <vt:lpstr>Types of seizures - focal</vt:lpstr>
      <vt:lpstr>Types of seizures - focal</vt:lpstr>
      <vt:lpstr>Types of seizures - focal</vt:lpstr>
      <vt:lpstr>Focal vs Generalized Seizures</vt:lpstr>
      <vt:lpstr>may be Confused with Seizures</vt:lpstr>
      <vt:lpstr>Neuroanatomical basis</vt:lpstr>
      <vt:lpstr>Neuroanatomical basis</vt:lpstr>
      <vt:lpstr>Extracranial</vt:lpstr>
      <vt:lpstr>Pathophysiology of seizures</vt:lpstr>
      <vt:lpstr>Pathophysiology of seizures</vt:lpstr>
      <vt:lpstr>Pathophysiology of seizures</vt:lpstr>
      <vt:lpstr>Pathophysiology of seizures</vt:lpstr>
      <vt:lpstr>Pathophysiology of seizures</vt:lpstr>
      <vt:lpstr>Pathophysiology of seizures</vt:lpstr>
      <vt:lpstr>Pathophysiology of seizures</vt:lpstr>
      <vt:lpstr>Pathophysiology of seizures</vt:lpstr>
      <vt:lpstr>Diagnosis of Idiopathic Epilepsy (IE) in Dogs and Cats</vt:lpstr>
      <vt:lpstr>sIGNALMENT</vt:lpstr>
      <vt:lpstr>History</vt:lpstr>
      <vt:lpstr>Advanced Imaging Results</vt:lpstr>
      <vt:lpstr>Diagnosis of IE: CSF Findings</vt:lpstr>
      <vt:lpstr>Genes and Epilepsy</vt:lpstr>
      <vt:lpstr>Epidemiology</vt:lpstr>
      <vt:lpstr>When to start treatment</vt:lpstr>
      <vt:lpstr>When to start treatment</vt:lpstr>
      <vt:lpstr>Treating seizures</vt:lpstr>
      <vt:lpstr>Review of Anticonvulsant Drugs</vt:lpstr>
      <vt:lpstr>Phenobarbital</vt:lpstr>
      <vt:lpstr>Phenobarbital</vt:lpstr>
      <vt:lpstr>Phenobarbital</vt:lpstr>
      <vt:lpstr>Bromide (Potassium or Sodium)</vt:lpstr>
      <vt:lpstr>Bromide (Potassium or Sodium)</vt:lpstr>
      <vt:lpstr>Bromide (Potassium or Sodium)</vt:lpstr>
      <vt:lpstr>Benzodiazepines</vt:lpstr>
      <vt:lpstr>Benzodiazepines</vt:lpstr>
      <vt:lpstr>Benzodiazepines</vt:lpstr>
      <vt:lpstr>Benzodiazepines</vt:lpstr>
      <vt:lpstr>Benzodiazepines</vt:lpstr>
      <vt:lpstr>Felbamate</vt:lpstr>
      <vt:lpstr>Felbamate</vt:lpstr>
      <vt:lpstr>Felbamate</vt:lpstr>
      <vt:lpstr>Gabapentin/Pregabalin</vt:lpstr>
      <vt:lpstr>Gabapentin/Pregabalin</vt:lpstr>
      <vt:lpstr>Gabapentin/Pregabalin</vt:lpstr>
      <vt:lpstr>Zonisamide</vt:lpstr>
      <vt:lpstr>Zonisamide</vt:lpstr>
      <vt:lpstr>Zonisamide</vt:lpstr>
      <vt:lpstr>Levetiracetam</vt:lpstr>
      <vt:lpstr>Levetiracetam</vt:lpstr>
      <vt:lpstr>Levetiracetam</vt:lpstr>
      <vt:lpstr>Status epilepticus</vt:lpstr>
      <vt:lpstr>Status Epilepticus</vt:lpstr>
      <vt:lpstr>Status Epilepticus</vt:lpstr>
      <vt:lpstr>Systemic effects</vt:lpstr>
      <vt:lpstr>Treatment</vt:lpstr>
      <vt:lpstr>Treatment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Seizure Management in Dogs</dc:title>
  <dc:creator>Josh Smith</dc:creator>
  <cp:lastModifiedBy>Josh Smith</cp:lastModifiedBy>
  <cp:revision>164</cp:revision>
  <dcterms:created xsi:type="dcterms:W3CDTF">2012-09-16T15:44:20Z</dcterms:created>
  <dcterms:modified xsi:type="dcterms:W3CDTF">2015-05-29T17:16:02Z</dcterms:modified>
</cp:coreProperties>
</file>