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4"/>
  </p:notesMasterIdLst>
  <p:sldIdLst>
    <p:sldId id="256" r:id="rId2"/>
    <p:sldId id="257" r:id="rId3"/>
    <p:sldId id="406" r:id="rId4"/>
    <p:sldId id="258" r:id="rId5"/>
    <p:sldId id="263" r:id="rId6"/>
    <p:sldId id="264" r:id="rId7"/>
    <p:sldId id="259" r:id="rId8"/>
    <p:sldId id="265" r:id="rId9"/>
    <p:sldId id="266" r:id="rId10"/>
    <p:sldId id="404" r:id="rId11"/>
    <p:sldId id="267" r:id="rId12"/>
    <p:sldId id="268" r:id="rId13"/>
    <p:sldId id="269" r:id="rId14"/>
    <p:sldId id="405" r:id="rId15"/>
    <p:sldId id="260" r:id="rId16"/>
    <p:sldId id="272" r:id="rId17"/>
    <p:sldId id="407" r:id="rId18"/>
    <p:sldId id="271" r:id="rId19"/>
    <p:sldId id="408" r:id="rId20"/>
    <p:sldId id="274" r:id="rId21"/>
    <p:sldId id="273" r:id="rId22"/>
    <p:sldId id="261" r:id="rId23"/>
    <p:sldId id="275" r:id="rId24"/>
    <p:sldId id="279" r:id="rId25"/>
    <p:sldId id="410" r:id="rId26"/>
    <p:sldId id="276" r:id="rId27"/>
    <p:sldId id="277" r:id="rId28"/>
    <p:sldId id="409" r:id="rId29"/>
    <p:sldId id="280" r:id="rId30"/>
    <p:sldId id="281" r:id="rId31"/>
    <p:sldId id="278" r:id="rId32"/>
    <p:sldId id="411" r:id="rId33"/>
    <p:sldId id="412" r:id="rId34"/>
    <p:sldId id="283" r:id="rId35"/>
    <p:sldId id="284" r:id="rId36"/>
    <p:sldId id="285" r:id="rId37"/>
    <p:sldId id="288" r:id="rId38"/>
    <p:sldId id="289" r:id="rId39"/>
    <p:sldId id="286" r:id="rId40"/>
    <p:sldId id="287" r:id="rId41"/>
    <p:sldId id="291" r:id="rId42"/>
    <p:sldId id="290" r:id="rId43"/>
    <p:sldId id="292" r:id="rId44"/>
    <p:sldId id="293" r:id="rId45"/>
    <p:sldId id="294" r:id="rId46"/>
    <p:sldId id="295" r:id="rId47"/>
    <p:sldId id="296" r:id="rId48"/>
    <p:sldId id="297" r:id="rId49"/>
    <p:sldId id="298" r:id="rId50"/>
    <p:sldId id="300" r:id="rId51"/>
    <p:sldId id="299"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9" r:id="rId79"/>
    <p:sldId id="330" r:id="rId80"/>
    <p:sldId id="328" r:id="rId81"/>
    <p:sldId id="331" r:id="rId82"/>
    <p:sldId id="332" r:id="rId83"/>
    <p:sldId id="333" r:id="rId84"/>
    <p:sldId id="334" r:id="rId85"/>
    <p:sldId id="335" r:id="rId86"/>
    <p:sldId id="336" r:id="rId87"/>
    <p:sldId id="354" r:id="rId88"/>
    <p:sldId id="337" r:id="rId89"/>
    <p:sldId id="338" r:id="rId90"/>
    <p:sldId id="339" r:id="rId91"/>
    <p:sldId id="340" r:id="rId92"/>
    <p:sldId id="341" r:id="rId93"/>
    <p:sldId id="345" r:id="rId94"/>
    <p:sldId id="342" r:id="rId95"/>
    <p:sldId id="346" r:id="rId96"/>
    <p:sldId id="344" r:id="rId97"/>
    <p:sldId id="347" r:id="rId98"/>
    <p:sldId id="348" r:id="rId99"/>
    <p:sldId id="351" r:id="rId100"/>
    <p:sldId id="350" r:id="rId101"/>
    <p:sldId id="353" r:id="rId102"/>
    <p:sldId id="349" r:id="rId103"/>
    <p:sldId id="352" r:id="rId104"/>
    <p:sldId id="357" r:id="rId105"/>
    <p:sldId id="356" r:id="rId106"/>
    <p:sldId id="358" r:id="rId107"/>
    <p:sldId id="355" r:id="rId108"/>
    <p:sldId id="359" r:id="rId109"/>
    <p:sldId id="361" r:id="rId110"/>
    <p:sldId id="360" r:id="rId111"/>
    <p:sldId id="362" r:id="rId112"/>
    <p:sldId id="369" r:id="rId113"/>
    <p:sldId id="368" r:id="rId114"/>
    <p:sldId id="363" r:id="rId115"/>
    <p:sldId id="364" r:id="rId116"/>
    <p:sldId id="365" r:id="rId117"/>
    <p:sldId id="366" r:id="rId118"/>
    <p:sldId id="367" r:id="rId119"/>
    <p:sldId id="371" r:id="rId120"/>
    <p:sldId id="370" r:id="rId121"/>
    <p:sldId id="372" r:id="rId122"/>
    <p:sldId id="373" r:id="rId123"/>
    <p:sldId id="374" r:id="rId124"/>
    <p:sldId id="375" r:id="rId125"/>
    <p:sldId id="391" r:id="rId126"/>
    <p:sldId id="376" r:id="rId127"/>
    <p:sldId id="377" r:id="rId128"/>
    <p:sldId id="378" r:id="rId129"/>
    <p:sldId id="379" r:id="rId130"/>
    <p:sldId id="380" r:id="rId131"/>
    <p:sldId id="381" r:id="rId132"/>
    <p:sldId id="382" r:id="rId133"/>
    <p:sldId id="383" r:id="rId134"/>
    <p:sldId id="384" r:id="rId135"/>
    <p:sldId id="385" r:id="rId136"/>
    <p:sldId id="386" r:id="rId137"/>
    <p:sldId id="392" r:id="rId138"/>
    <p:sldId id="388" r:id="rId139"/>
    <p:sldId id="393" r:id="rId140"/>
    <p:sldId id="394" r:id="rId141"/>
    <p:sldId id="395" r:id="rId142"/>
    <p:sldId id="389" r:id="rId143"/>
    <p:sldId id="387" r:id="rId144"/>
    <p:sldId id="390" r:id="rId145"/>
    <p:sldId id="396" r:id="rId146"/>
    <p:sldId id="397" r:id="rId147"/>
    <p:sldId id="398" r:id="rId148"/>
    <p:sldId id="399" r:id="rId149"/>
    <p:sldId id="400" r:id="rId150"/>
    <p:sldId id="401" r:id="rId151"/>
    <p:sldId id="402" r:id="rId152"/>
    <p:sldId id="403" r:id="rId1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0" d="100"/>
          <a:sy n="100" d="100"/>
        </p:scale>
        <p:origin x="-114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53" Type="http://schemas.openxmlformats.org/officeDocument/2006/relationships/slide" Target="slides/slide152.xml"/><Relationship Id="rId154" Type="http://schemas.openxmlformats.org/officeDocument/2006/relationships/notesMaster" Target="notesMasters/notesMaster1.xml"/><Relationship Id="rId155" Type="http://schemas.openxmlformats.org/officeDocument/2006/relationships/printerSettings" Target="printerSettings/printerSettings1.bin"/><Relationship Id="rId156" Type="http://schemas.openxmlformats.org/officeDocument/2006/relationships/presProps" Target="presProps.xml"/><Relationship Id="rId157" Type="http://schemas.openxmlformats.org/officeDocument/2006/relationships/viewProps" Target="viewProps.xml"/><Relationship Id="rId158" Type="http://schemas.openxmlformats.org/officeDocument/2006/relationships/theme" Target="theme/theme1.xml"/><Relationship Id="rId159"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40" Type="http://schemas.openxmlformats.org/officeDocument/2006/relationships/slide" Target="slides/slide139.xml"/><Relationship Id="rId141" Type="http://schemas.openxmlformats.org/officeDocument/2006/relationships/slide" Target="slides/slide1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C2E79A-1147-1C47-96C2-1EFFAE518C8C}" type="datetimeFigureOut">
              <a:rPr lang="en-US" smtClean="0"/>
              <a:t>2013-08-29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FC4F2A-A6DC-6140-80EB-AAFBF94293B9}" type="slidenum">
              <a:rPr lang="en-US" smtClean="0"/>
              <a:t>‹#›</a:t>
            </a:fld>
            <a:endParaRPr lang="en-US"/>
          </a:p>
        </p:txBody>
      </p:sp>
    </p:spTree>
    <p:extLst>
      <p:ext uri="{BB962C8B-B14F-4D97-AF65-F5344CB8AC3E}">
        <p14:creationId xmlns:p14="http://schemas.microsoft.com/office/powerpoint/2010/main" val="10819053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1</a:t>
            </a:fld>
            <a:endParaRPr lang="en-US"/>
          </a:p>
        </p:txBody>
      </p:sp>
    </p:spTree>
    <p:extLst>
      <p:ext uri="{BB962C8B-B14F-4D97-AF65-F5344CB8AC3E}">
        <p14:creationId xmlns:p14="http://schemas.microsoft.com/office/powerpoint/2010/main" val="621714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Contraction via increased intracellular calcium</a:t>
            </a:r>
          </a:p>
          <a:p>
            <a:r>
              <a:rPr lang="en-US" dirty="0" smtClean="0"/>
              <a:t>May be mediated by NO</a:t>
            </a:r>
          </a:p>
          <a:p>
            <a:r>
              <a:rPr lang="en-US" dirty="0" smtClean="0"/>
              <a:t>Inhaled NO reduces</a:t>
            </a:r>
            <a:r>
              <a:rPr lang="en-US" baseline="0" dirty="0" smtClean="0"/>
              <a:t> hypoxic mediated vasoconstriction in humans (toxic at high doses)</a:t>
            </a:r>
          </a:p>
          <a:p>
            <a:r>
              <a:rPr lang="en-US" baseline="0" dirty="0" smtClean="0"/>
              <a:t>NO </a:t>
            </a:r>
            <a:r>
              <a:rPr lang="en-US" baseline="0" dirty="0" err="1" smtClean="0"/>
              <a:t>vasodilates</a:t>
            </a:r>
            <a:endParaRPr lang="en-US" baseline="0" dirty="0" smtClean="0"/>
          </a:p>
          <a:p>
            <a:r>
              <a:rPr lang="en-US" baseline="0" dirty="0" smtClean="0"/>
              <a:t>Pulmonary vascular endothelial cells release potent vasoconstrictors  (</a:t>
            </a:r>
            <a:r>
              <a:rPr lang="en-US" baseline="0" dirty="0" err="1" smtClean="0"/>
              <a:t>endothelin</a:t>
            </a:r>
            <a:r>
              <a:rPr lang="en-US" baseline="0" dirty="0" smtClean="0"/>
              <a:t> 1, TXA2) normally</a:t>
            </a:r>
          </a:p>
          <a:p>
            <a:r>
              <a:rPr lang="en-US" baseline="0" dirty="0" smtClean="0"/>
              <a:t>This response is important in fetal lungs as it allows high resistance in fetal pulmonary circulation and shunts blood away from the lungs</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63</a:t>
            </a:fld>
            <a:endParaRPr lang="en-US"/>
          </a:p>
        </p:txBody>
      </p:sp>
    </p:spTree>
    <p:extLst>
      <p:ext uri="{BB962C8B-B14F-4D97-AF65-F5344CB8AC3E}">
        <p14:creationId xmlns:p14="http://schemas.microsoft.com/office/powerpoint/2010/main" val="2166130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sym typeface="Wingdings"/>
              </a:rPr>
              <a:t>This shunting decreases PaO2 to a normal level</a:t>
            </a:r>
            <a:endParaRPr lang="en-US" dirty="0" smtClean="0"/>
          </a:p>
          <a:p>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71</a:t>
            </a:fld>
            <a:endParaRPr lang="en-US"/>
          </a:p>
        </p:txBody>
      </p:sp>
    </p:spTree>
    <p:extLst>
      <p:ext uri="{BB962C8B-B14F-4D97-AF65-F5344CB8AC3E}">
        <p14:creationId xmlns:p14="http://schemas.microsoft.com/office/powerpoint/2010/main" val="2491586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Zone 1 has lower ventilation</a:t>
            </a:r>
            <a:r>
              <a:rPr lang="en-US" baseline="0" dirty="0" smtClean="0"/>
              <a:t> because gas hangs out there and there is more potential space in the lower portions of the lung that is utilized with the breath (think vertical accordion)</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78</a:t>
            </a:fld>
            <a:endParaRPr lang="en-US"/>
          </a:p>
        </p:txBody>
      </p:sp>
    </p:spTree>
    <p:extLst>
      <p:ext uri="{BB962C8B-B14F-4D97-AF65-F5344CB8AC3E}">
        <p14:creationId xmlns:p14="http://schemas.microsoft.com/office/powerpoint/2010/main" val="3457480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Ventilation/perfusion ratio</a:t>
            </a:r>
            <a:r>
              <a:rPr lang="en-US" baseline="0" dirty="0" smtClean="0"/>
              <a:t> decreases down the  lung</a:t>
            </a:r>
          </a:p>
          <a:p>
            <a:r>
              <a:rPr lang="en-US" baseline="0" dirty="0" smtClean="0"/>
              <a:t>Note PO2 changes  by 40mmHg and the PCO2 changes are much less</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80</a:t>
            </a:fld>
            <a:endParaRPr lang="en-US"/>
          </a:p>
        </p:txBody>
      </p:sp>
    </p:spTree>
    <p:extLst>
      <p:ext uri="{BB962C8B-B14F-4D97-AF65-F5344CB8AC3E}">
        <p14:creationId xmlns:p14="http://schemas.microsoft.com/office/powerpoint/2010/main" val="604848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exercise blood flow becomes more even and the apex assumes a larger</a:t>
            </a:r>
            <a:r>
              <a:rPr lang="en-US" baseline="0" dirty="0" smtClean="0"/>
              <a:t> share of the oxygen uptake</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81</a:t>
            </a:fld>
            <a:endParaRPr lang="en-US"/>
          </a:p>
        </p:txBody>
      </p:sp>
    </p:spTree>
    <p:extLst>
      <p:ext uri="{BB962C8B-B14F-4D97-AF65-F5344CB8AC3E}">
        <p14:creationId xmlns:p14="http://schemas.microsoft.com/office/powerpoint/2010/main" val="1122233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O2 and CO2 behave differently due to different shapes of their dissociation</a:t>
            </a:r>
            <a:r>
              <a:rPr lang="en-US" baseline="0" dirty="0" smtClean="0"/>
              <a:t> curves</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83</a:t>
            </a:fld>
            <a:endParaRPr lang="en-US"/>
          </a:p>
        </p:txBody>
      </p:sp>
    </p:spTree>
    <p:extLst>
      <p:ext uri="{BB962C8B-B14F-4D97-AF65-F5344CB8AC3E}">
        <p14:creationId xmlns:p14="http://schemas.microsoft.com/office/powerpoint/2010/main" val="2663924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2,3 DPG is an end product of</a:t>
            </a:r>
            <a:r>
              <a:rPr lang="en-US" baseline="0" dirty="0" smtClean="0"/>
              <a:t> red cell metabolism </a:t>
            </a:r>
            <a:r>
              <a:rPr lang="en-US" baseline="0" dirty="0" smtClean="0">
                <a:sym typeface="Wingdings"/>
              </a:rPr>
              <a:t> shift curve to right</a:t>
            </a:r>
          </a:p>
          <a:p>
            <a:r>
              <a:rPr lang="en-US" baseline="0" dirty="0" smtClean="0">
                <a:sym typeface="Wingdings"/>
              </a:rPr>
              <a:t>2,3 DPG can be increased with chronic hypoxia (high altitude, chronic lung disease)</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97</a:t>
            </a:fld>
            <a:endParaRPr lang="en-US"/>
          </a:p>
        </p:txBody>
      </p:sp>
    </p:spTree>
    <p:extLst>
      <p:ext uri="{BB962C8B-B14F-4D97-AF65-F5344CB8AC3E}">
        <p14:creationId xmlns:p14="http://schemas.microsoft.com/office/powerpoint/2010/main" val="2065748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COHb</a:t>
            </a:r>
            <a:endParaRPr lang="en-US" dirty="0" smtClean="0"/>
          </a:p>
          <a:p>
            <a:r>
              <a:rPr lang="en-US" dirty="0" smtClean="0"/>
              <a:t>CO</a:t>
            </a:r>
            <a:r>
              <a:rPr lang="en-US" baseline="0" dirty="0" smtClean="0"/>
              <a:t> has ~ 240 times the affinity for HB than O2</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98</a:t>
            </a:fld>
            <a:endParaRPr lang="en-US"/>
          </a:p>
        </p:txBody>
      </p:sp>
    </p:spTree>
    <p:extLst>
      <p:ext uri="{BB962C8B-B14F-4D97-AF65-F5344CB8AC3E}">
        <p14:creationId xmlns:p14="http://schemas.microsoft.com/office/powerpoint/2010/main" val="1593030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Transpulmonary</a:t>
            </a:r>
            <a:r>
              <a:rPr lang="en-US" dirty="0" smtClean="0"/>
              <a:t> pressure </a:t>
            </a:r>
            <a:r>
              <a:rPr lang="en-US" dirty="0" smtClean="0">
                <a:sym typeface="Wingdings"/>
              </a:rPr>
              <a:t> difference between intra-alveolar pressure and </a:t>
            </a:r>
            <a:r>
              <a:rPr lang="en-US" dirty="0" err="1" smtClean="0">
                <a:sym typeface="Wingdings"/>
              </a:rPr>
              <a:t>intraplerual</a:t>
            </a:r>
            <a:r>
              <a:rPr lang="en-US" dirty="0" smtClean="0">
                <a:sym typeface="Wingdings"/>
              </a:rPr>
              <a:t> pressure</a:t>
            </a:r>
          </a:p>
          <a:p>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106</a:t>
            </a:fld>
            <a:endParaRPr lang="en-US"/>
          </a:p>
        </p:txBody>
      </p:sp>
    </p:spTree>
    <p:extLst>
      <p:ext uri="{BB962C8B-B14F-4D97-AF65-F5344CB8AC3E}">
        <p14:creationId xmlns:p14="http://schemas.microsoft.com/office/powerpoint/2010/main" val="26988475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Lung displays</a:t>
            </a:r>
            <a:r>
              <a:rPr lang="en-US" baseline="0" dirty="0" smtClean="0"/>
              <a:t> decreased compliance at maximal expanding pressures</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109</a:t>
            </a:fld>
            <a:endParaRPr lang="en-US"/>
          </a:p>
        </p:txBody>
      </p:sp>
    </p:spTree>
    <p:extLst>
      <p:ext uri="{BB962C8B-B14F-4D97-AF65-F5344CB8AC3E}">
        <p14:creationId xmlns:p14="http://schemas.microsoft.com/office/powerpoint/2010/main" val="3492712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definitions</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27</a:t>
            </a:fld>
            <a:endParaRPr lang="en-US"/>
          </a:p>
        </p:txBody>
      </p:sp>
    </p:spTree>
    <p:extLst>
      <p:ext uri="{BB962C8B-B14F-4D97-AF65-F5344CB8AC3E}">
        <p14:creationId xmlns:p14="http://schemas.microsoft.com/office/powerpoint/2010/main" val="25007822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lung</a:t>
            </a:r>
            <a:r>
              <a:rPr lang="en-US" baseline="0" dirty="0" smtClean="0"/>
              <a:t> is deflated, the attractive forces between the liquid is high as liquid </a:t>
            </a:r>
            <a:r>
              <a:rPr lang="en-US" baseline="0" dirty="0" err="1" smtClean="0"/>
              <a:t>moldecules</a:t>
            </a:r>
            <a:r>
              <a:rPr lang="en-US" baseline="0" dirty="0" smtClean="0"/>
              <a:t> are close together </a:t>
            </a:r>
            <a:r>
              <a:rPr lang="en-US" baseline="0" dirty="0" smtClean="0">
                <a:sym typeface="Wingdings"/>
              </a:rPr>
              <a:t> high surface tension, low compliance. Higher pressures are required to overcome attractive forces and inflate the </a:t>
            </a:r>
            <a:r>
              <a:rPr lang="en-US" baseline="0" dirty="0" err="1" smtClean="0">
                <a:sym typeface="Wingdings"/>
              </a:rPr>
              <a:t>iung</a:t>
            </a:r>
            <a:r>
              <a:rPr lang="en-US" baseline="0" dirty="0" smtClean="0">
                <a:sym typeface="Wingdings"/>
              </a:rPr>
              <a:t>. Also at this point surfactant density is low</a:t>
            </a:r>
          </a:p>
          <a:p>
            <a:r>
              <a:rPr lang="en-US" baseline="0" dirty="0" smtClean="0">
                <a:sym typeface="Wingdings"/>
              </a:rPr>
              <a:t>On expiration, lung volume decreases rapidly (faster than surfactant can be removes) and thus surfactant density is high, thus increasing compliance. Liquid molecules are further apart and there is less attractive forces</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110</a:t>
            </a:fld>
            <a:endParaRPr lang="en-US"/>
          </a:p>
        </p:txBody>
      </p:sp>
    </p:spTree>
    <p:extLst>
      <p:ext uri="{BB962C8B-B14F-4D97-AF65-F5344CB8AC3E}">
        <p14:creationId xmlns:p14="http://schemas.microsoft.com/office/powerpoint/2010/main" val="1986143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Patients who have an increased airway resistance often breathe at higher</a:t>
            </a:r>
            <a:r>
              <a:rPr lang="en-US" baseline="0" dirty="0" smtClean="0"/>
              <a:t> lung volumes (to reduce their resistance)</a:t>
            </a:r>
          </a:p>
          <a:p>
            <a:r>
              <a:rPr lang="en-US" baseline="0" dirty="0" smtClean="0"/>
              <a:t>Resistance is less at higher lung volumes as the airways are pulled open</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120</a:t>
            </a:fld>
            <a:endParaRPr lang="en-US"/>
          </a:p>
        </p:txBody>
      </p:sp>
    </p:spTree>
    <p:extLst>
      <p:ext uri="{BB962C8B-B14F-4D97-AF65-F5344CB8AC3E}">
        <p14:creationId xmlns:p14="http://schemas.microsoft.com/office/powerpoint/2010/main" val="8485495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BBB is relatively</a:t>
            </a:r>
            <a:r>
              <a:rPr lang="en-US" baseline="0" dirty="0" smtClean="0"/>
              <a:t> impermeable to H+ and HCO3+, although molecular CO2 diffuses across readily</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133</a:t>
            </a:fld>
            <a:endParaRPr lang="en-US"/>
          </a:p>
        </p:txBody>
      </p:sp>
    </p:spTree>
    <p:extLst>
      <p:ext uri="{BB962C8B-B14F-4D97-AF65-F5344CB8AC3E}">
        <p14:creationId xmlns:p14="http://schemas.microsoft.com/office/powerpoint/2010/main" val="20334974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CSF has less protein than blood </a:t>
            </a:r>
            <a:r>
              <a:rPr lang="en-US" dirty="0" smtClean="0">
                <a:sym typeface="Wingdings"/>
              </a:rPr>
              <a:t> thus has a lower bufferin</a:t>
            </a:r>
            <a:r>
              <a:rPr lang="en-US" baseline="0" dirty="0" smtClean="0">
                <a:sym typeface="Wingdings"/>
              </a:rPr>
              <a:t>g capacity. Therefore pH of CSF is more sensitive to change from CO2 than is arterial blood</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134</a:t>
            </a:fld>
            <a:endParaRPr lang="en-US"/>
          </a:p>
        </p:txBody>
      </p:sp>
    </p:spTree>
    <p:extLst>
      <p:ext uri="{BB962C8B-B14F-4D97-AF65-F5344CB8AC3E}">
        <p14:creationId xmlns:p14="http://schemas.microsoft.com/office/powerpoint/2010/main" val="23504152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Arterial</a:t>
            </a:r>
            <a:r>
              <a:rPr lang="en-US" baseline="0" dirty="0" smtClean="0"/>
              <a:t> </a:t>
            </a:r>
            <a:r>
              <a:rPr lang="en-US" baseline="0" dirty="0" err="1" smtClean="0"/>
              <a:t>barocecptors</a:t>
            </a:r>
            <a:r>
              <a:rPr lang="en-US" baseline="0" dirty="0" smtClean="0"/>
              <a:t> </a:t>
            </a:r>
            <a:r>
              <a:rPr lang="en-US" baseline="0" dirty="0" smtClean="0">
                <a:sym typeface="Wingdings"/>
              </a:rPr>
              <a:t> an increase in ABP may lead to a reflex hypoventilation or apnea through stimulation of the aortic and carotid sinus baroreceptors</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137</a:t>
            </a:fld>
            <a:endParaRPr lang="en-US"/>
          </a:p>
        </p:txBody>
      </p:sp>
    </p:spTree>
    <p:extLst>
      <p:ext uri="{BB962C8B-B14F-4D97-AF65-F5344CB8AC3E}">
        <p14:creationId xmlns:p14="http://schemas.microsoft.com/office/powerpoint/2010/main" val="3360342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Response to PO2 &gt; 50mmHg is</a:t>
            </a:r>
            <a:r>
              <a:rPr lang="en-US" baseline="0" dirty="0" smtClean="0"/>
              <a:t> minimal</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141</a:t>
            </a:fld>
            <a:endParaRPr lang="en-US"/>
          </a:p>
        </p:txBody>
      </p:sp>
    </p:spTree>
    <p:extLst>
      <p:ext uri="{BB962C8B-B14F-4D97-AF65-F5344CB8AC3E}">
        <p14:creationId xmlns:p14="http://schemas.microsoft.com/office/powerpoint/2010/main" val="1179536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Reason for reduced FEV is due</a:t>
            </a:r>
            <a:r>
              <a:rPr lang="en-US" baseline="0" dirty="0" smtClean="0"/>
              <a:t> to dynamic compression of the airways</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147</a:t>
            </a:fld>
            <a:endParaRPr lang="en-US"/>
          </a:p>
        </p:txBody>
      </p:sp>
    </p:spTree>
    <p:extLst>
      <p:ext uri="{BB962C8B-B14F-4D97-AF65-F5344CB8AC3E}">
        <p14:creationId xmlns:p14="http://schemas.microsoft.com/office/powerpoint/2010/main" val="759129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151</a:t>
            </a:fld>
            <a:endParaRPr lang="en-US"/>
          </a:p>
        </p:txBody>
      </p:sp>
    </p:spTree>
    <p:extLst>
      <p:ext uri="{BB962C8B-B14F-4D97-AF65-F5344CB8AC3E}">
        <p14:creationId xmlns:p14="http://schemas.microsoft.com/office/powerpoint/2010/main" val="2534161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Helium is insoluble in blood</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34</a:t>
            </a:fld>
            <a:endParaRPr lang="en-US"/>
          </a:p>
        </p:txBody>
      </p:sp>
    </p:spTree>
    <p:extLst>
      <p:ext uri="{BB962C8B-B14F-4D97-AF65-F5344CB8AC3E}">
        <p14:creationId xmlns:p14="http://schemas.microsoft.com/office/powerpoint/2010/main" val="2494775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Bohr </a:t>
            </a:r>
            <a:r>
              <a:rPr lang="en-US" dirty="0" smtClean="0">
                <a:sym typeface="Wingdings"/>
              </a:rPr>
              <a:t> VD/VT</a:t>
            </a:r>
            <a:r>
              <a:rPr lang="en-US" baseline="0" dirty="0" smtClean="0">
                <a:sym typeface="Wingdings"/>
              </a:rPr>
              <a:t> = PaCO2- PECO2/PaCO2</a:t>
            </a:r>
          </a:p>
          <a:p>
            <a:r>
              <a:rPr lang="en-US" baseline="0" dirty="0" smtClean="0">
                <a:sym typeface="Wingdings"/>
              </a:rPr>
              <a:t>In normal subjects the ratio of VD to VT is in the range of 0.2 to 0.35</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38</a:t>
            </a:fld>
            <a:endParaRPr lang="en-US"/>
          </a:p>
        </p:txBody>
      </p:sp>
    </p:spTree>
    <p:extLst>
      <p:ext uri="{BB962C8B-B14F-4D97-AF65-F5344CB8AC3E}">
        <p14:creationId xmlns:p14="http://schemas.microsoft.com/office/powerpoint/2010/main" val="295945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Problem with this equation</a:t>
            </a:r>
            <a:r>
              <a:rPr lang="en-US" baseline="0" dirty="0" smtClean="0"/>
              <a:t> is VD (anatomic dead space is hard to measure)</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41</a:t>
            </a:fld>
            <a:endParaRPr lang="en-US"/>
          </a:p>
        </p:txBody>
      </p:sp>
    </p:spTree>
    <p:extLst>
      <p:ext uri="{BB962C8B-B14F-4D97-AF65-F5344CB8AC3E}">
        <p14:creationId xmlns:p14="http://schemas.microsoft.com/office/powerpoint/2010/main" val="872474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BPTS = body temperature (310K),</a:t>
            </a:r>
            <a:r>
              <a:rPr lang="en-US" baseline="0" dirty="0" smtClean="0"/>
              <a:t> ambient pressure (760mmHg) and gas saturated with water vapor</a:t>
            </a:r>
          </a:p>
          <a:p>
            <a:r>
              <a:rPr lang="en-US" baseline="0" dirty="0" smtClean="0"/>
              <a:t>CO2 is produced by aerobic metabolism of the tissues and excretes this CO2 in expired air</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42</a:t>
            </a:fld>
            <a:endParaRPr lang="en-US"/>
          </a:p>
        </p:txBody>
      </p:sp>
    </p:spTree>
    <p:extLst>
      <p:ext uri="{BB962C8B-B14F-4D97-AF65-F5344CB8AC3E}">
        <p14:creationId xmlns:p14="http://schemas.microsoft.com/office/powerpoint/2010/main" val="2998069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a:t>
            </a:r>
            <a:r>
              <a:rPr lang="en-US" dirty="0" smtClean="0">
                <a:sym typeface="Wingdings"/>
              </a:rPr>
              <a:t> CO2 </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46</a:t>
            </a:fld>
            <a:endParaRPr lang="en-US"/>
          </a:p>
        </p:txBody>
      </p:sp>
    </p:spTree>
    <p:extLst>
      <p:ext uri="{BB962C8B-B14F-4D97-AF65-F5344CB8AC3E}">
        <p14:creationId xmlns:p14="http://schemas.microsoft.com/office/powerpoint/2010/main" val="1667024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VO2 is</a:t>
            </a:r>
            <a:r>
              <a:rPr lang="en-US" baseline="0" dirty="0" smtClean="0"/>
              <a:t> measured by collecting the expired gas in a large spirometer and measuring its O2 concentration</a:t>
            </a:r>
          </a:p>
          <a:p>
            <a:r>
              <a:rPr lang="en-US" baseline="0" dirty="0" smtClean="0"/>
              <a:t>Pulmonary blood flow can also be measured by the indicator dilution technique</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59</a:t>
            </a:fld>
            <a:endParaRPr lang="en-US"/>
          </a:p>
        </p:txBody>
      </p:sp>
    </p:spTree>
    <p:extLst>
      <p:ext uri="{BB962C8B-B14F-4D97-AF65-F5344CB8AC3E}">
        <p14:creationId xmlns:p14="http://schemas.microsoft.com/office/powerpoint/2010/main" val="3697018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Zone 2 </a:t>
            </a:r>
            <a:r>
              <a:rPr lang="en-US" dirty="0" smtClean="0">
                <a:sym typeface="Wingdings"/>
              </a:rPr>
              <a:t> blood flow is determined by differences</a:t>
            </a:r>
            <a:r>
              <a:rPr lang="en-US" baseline="0" dirty="0" smtClean="0">
                <a:sym typeface="Wingdings"/>
              </a:rPr>
              <a:t> between arterial and alveolar pressures</a:t>
            </a:r>
            <a:endParaRPr lang="en-US" dirty="0"/>
          </a:p>
        </p:txBody>
      </p:sp>
      <p:sp>
        <p:nvSpPr>
          <p:cNvPr id="4" name="Slide Number Placeholder 3"/>
          <p:cNvSpPr>
            <a:spLocks noGrp="1"/>
          </p:cNvSpPr>
          <p:nvPr>
            <p:ph type="sldNum" sz="quarter" idx="10"/>
          </p:nvPr>
        </p:nvSpPr>
        <p:spPr/>
        <p:txBody>
          <a:bodyPr/>
          <a:lstStyle/>
          <a:p>
            <a:fld id="{D7FC4F2A-A6DC-6140-80EB-AAFBF94293B9}" type="slidenum">
              <a:rPr lang="en-US" smtClean="0"/>
              <a:t>61</a:t>
            </a:fld>
            <a:endParaRPr lang="en-US"/>
          </a:p>
        </p:txBody>
      </p:sp>
    </p:spTree>
    <p:extLst>
      <p:ext uri="{BB962C8B-B14F-4D97-AF65-F5344CB8AC3E}">
        <p14:creationId xmlns:p14="http://schemas.microsoft.com/office/powerpoint/2010/main" val="1842679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chor="t">
            <a:normAutofit/>
          </a:bodyPr>
          <a:lstStyle>
            <a:lvl1pPr marL="0" indent="0" algn="ctr">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2013-08-29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36636D-D922-432D-A958-524484B5923D}" type="datetimeFigureOut">
              <a:rPr lang="en-US" smtClean="0"/>
              <a:pPr/>
              <a:t>2013-08-29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2013-08-29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2013-08-29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2013-08-29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36636D-D922-432D-A958-524484B5923D}" type="datetimeFigureOut">
              <a:rPr lang="en-US" smtClean="0"/>
              <a:pPr/>
              <a:t>2013-08-29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36636D-D922-432D-A958-524484B5923D}" type="datetimeFigureOut">
              <a:rPr lang="en-US" smtClean="0"/>
              <a:pPr/>
              <a:t>2013-08-29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36636D-D922-432D-A958-524484B5923D}" type="datetimeFigureOut">
              <a:rPr lang="en-US" smtClean="0"/>
              <a:pPr/>
              <a:t>2013-08-29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2013-08-29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2013-08-29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nchor="t"/>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2013-08-29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11430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36636D-D922-432D-A958-524484B5923D}" type="datetimeFigureOut">
              <a:rPr lang="en-US" smtClean="0"/>
              <a:pPr/>
              <a:t>2013-08-29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8FB93-0A08-4E7D-8E63-9EFA29F1E09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0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1.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Respiratory Physiology</a:t>
            </a:r>
            <a:br>
              <a:rPr lang="en-US" dirty="0" smtClean="0"/>
            </a:br>
            <a:r>
              <a:rPr lang="en-US" dirty="0" smtClean="0"/>
              <a:t>WEST</a:t>
            </a:r>
            <a:endParaRPr lang="en-US" dirty="0"/>
          </a:p>
        </p:txBody>
      </p:sp>
      <p:sp>
        <p:nvSpPr>
          <p:cNvPr id="3" name="Subtitle 2"/>
          <p:cNvSpPr>
            <a:spLocks noGrp="1"/>
          </p:cNvSpPr>
          <p:nvPr>
            <p:ph type="subTitle" idx="1"/>
          </p:nvPr>
        </p:nvSpPr>
        <p:spPr>
          <a:xfrm>
            <a:off x="5377870" y="4988813"/>
            <a:ext cx="3498856" cy="1218049"/>
          </a:xfrm>
        </p:spPr>
        <p:txBody>
          <a:bodyPr>
            <a:noAutofit/>
          </a:bodyPr>
          <a:lstStyle/>
          <a:p>
            <a:r>
              <a:rPr lang="en-US" sz="1600" i="1" dirty="0" smtClean="0"/>
              <a:t>Valerie Madden</a:t>
            </a:r>
          </a:p>
          <a:p>
            <a:r>
              <a:rPr lang="en-US" sz="1600" i="1" dirty="0" smtClean="0"/>
              <a:t>Emergency and Critical Care Resident</a:t>
            </a:r>
          </a:p>
          <a:p>
            <a:r>
              <a:rPr lang="en-US" sz="1600" i="1" dirty="0" smtClean="0"/>
              <a:t>Cornell University</a:t>
            </a:r>
          </a:p>
          <a:p>
            <a:r>
              <a:rPr lang="en-US" sz="1600" i="1" dirty="0" smtClean="0"/>
              <a:t>2013</a:t>
            </a:r>
            <a:endParaRPr lang="en-US" sz="1600" i="1" dirty="0"/>
          </a:p>
        </p:txBody>
      </p:sp>
    </p:spTree>
    <p:extLst>
      <p:ext uri="{BB962C8B-B14F-4D97-AF65-F5344CB8AC3E}">
        <p14:creationId xmlns:p14="http://schemas.microsoft.com/office/powerpoint/2010/main" val="3709648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and Function</a:t>
            </a:r>
            <a:endParaRPr lang="en-US" dirty="0"/>
          </a:p>
        </p:txBody>
      </p:sp>
      <p:sp>
        <p:nvSpPr>
          <p:cNvPr id="3" name="Content Placeholder 2"/>
          <p:cNvSpPr>
            <a:spLocks noGrp="1"/>
          </p:cNvSpPr>
          <p:nvPr>
            <p:ph idx="1"/>
          </p:nvPr>
        </p:nvSpPr>
        <p:spPr>
          <a:xfrm>
            <a:off x="0" y="1600200"/>
            <a:ext cx="4521200" cy="5016500"/>
          </a:xfrm>
        </p:spPr>
        <p:txBody>
          <a:bodyPr>
            <a:normAutofit lnSpcReduction="10000"/>
          </a:bodyPr>
          <a:lstStyle/>
          <a:p>
            <a:r>
              <a:rPr lang="en-US" i="1" u="sng" dirty="0">
                <a:solidFill>
                  <a:srgbClr val="CCFFCC"/>
                </a:solidFill>
                <a:sym typeface="Wingdings"/>
              </a:rPr>
              <a:t>Respiratory zone </a:t>
            </a:r>
            <a:r>
              <a:rPr lang="en-US" dirty="0">
                <a:sym typeface="Wingdings"/>
              </a:rPr>
              <a:t> the </a:t>
            </a:r>
            <a:r>
              <a:rPr lang="en-US" dirty="0" err="1">
                <a:sym typeface="Wingdings"/>
              </a:rPr>
              <a:t>alveolated</a:t>
            </a:r>
            <a:r>
              <a:rPr lang="en-US" dirty="0">
                <a:sym typeface="Wingdings"/>
              </a:rPr>
              <a:t> portion of the lung where gas exchange occurs</a:t>
            </a:r>
          </a:p>
          <a:p>
            <a:r>
              <a:rPr lang="en-US" dirty="0">
                <a:sym typeface="Wingdings"/>
              </a:rPr>
              <a:t>The respiratory zone makes up the majority of the lung</a:t>
            </a:r>
            <a:endParaRPr lang="en-US" dirty="0"/>
          </a:p>
          <a:p>
            <a:endParaRPr lang="en-US" dirty="0"/>
          </a:p>
        </p:txBody>
      </p:sp>
      <p:pic>
        <p:nvPicPr>
          <p:cNvPr id="4" name="Picture 3"/>
          <p:cNvPicPr>
            <a:picLocks noChangeAspect="1"/>
          </p:cNvPicPr>
          <p:nvPr/>
        </p:nvPicPr>
        <p:blipFill>
          <a:blip r:embed="rId2"/>
          <a:stretch>
            <a:fillRect/>
          </a:stretch>
        </p:blipFill>
        <p:spPr>
          <a:xfrm>
            <a:off x="4521200" y="1600200"/>
            <a:ext cx="4622800" cy="5016500"/>
          </a:xfrm>
          <a:prstGeom prst="rect">
            <a:avLst/>
          </a:prstGeom>
        </p:spPr>
      </p:pic>
    </p:spTree>
    <p:extLst>
      <p:ext uri="{BB962C8B-B14F-4D97-AF65-F5344CB8AC3E}">
        <p14:creationId xmlns:p14="http://schemas.microsoft.com/office/powerpoint/2010/main" val="304586491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Gas Transport by the Blood</a:t>
            </a:r>
          </a:p>
        </p:txBody>
      </p:sp>
      <p:sp>
        <p:nvSpPr>
          <p:cNvPr id="3" name="Content Placeholder 2"/>
          <p:cNvSpPr>
            <a:spLocks noGrp="1"/>
          </p:cNvSpPr>
          <p:nvPr>
            <p:ph idx="1"/>
          </p:nvPr>
        </p:nvSpPr>
        <p:spPr>
          <a:xfrm>
            <a:off x="215900" y="1600200"/>
            <a:ext cx="4648200" cy="5130800"/>
          </a:xfrm>
        </p:spPr>
        <p:txBody>
          <a:bodyPr>
            <a:normAutofit fontScale="77500" lnSpcReduction="20000"/>
          </a:bodyPr>
          <a:lstStyle/>
          <a:p>
            <a:pPr marL="0" indent="0">
              <a:buNone/>
            </a:pPr>
            <a:r>
              <a:rPr lang="en-US" u="sng" dirty="0" smtClean="0"/>
              <a:t>Haldane effect</a:t>
            </a:r>
            <a:r>
              <a:rPr lang="en-US" dirty="0" smtClean="0"/>
              <a:t>:</a:t>
            </a:r>
          </a:p>
          <a:p>
            <a:r>
              <a:rPr lang="en-US" dirty="0"/>
              <a:t>describes how </a:t>
            </a:r>
            <a:r>
              <a:rPr lang="en-US" b="1" dirty="0">
                <a:solidFill>
                  <a:srgbClr val="CCFFCC"/>
                </a:solidFill>
              </a:rPr>
              <a:t>oxygen</a:t>
            </a:r>
            <a:r>
              <a:rPr lang="en-US" dirty="0"/>
              <a:t> concentrations determine </a:t>
            </a:r>
            <a:r>
              <a:rPr lang="en-US" dirty="0" err="1" smtClean="0"/>
              <a:t>Hb's</a:t>
            </a:r>
            <a:r>
              <a:rPr lang="en-US" dirty="0" smtClean="0"/>
              <a:t> </a:t>
            </a:r>
            <a:r>
              <a:rPr lang="en-US" dirty="0"/>
              <a:t>affinity for carbon </a:t>
            </a:r>
            <a:r>
              <a:rPr lang="en-US" dirty="0" smtClean="0"/>
              <a:t>dioxide</a:t>
            </a:r>
          </a:p>
          <a:p>
            <a:r>
              <a:rPr lang="en-US" dirty="0" smtClean="0"/>
              <a:t>High oxygen concentrations reduce </a:t>
            </a:r>
            <a:r>
              <a:rPr lang="en-US" dirty="0" err="1" smtClean="0"/>
              <a:t>Hb’s</a:t>
            </a:r>
            <a:r>
              <a:rPr lang="en-US" dirty="0" smtClean="0"/>
              <a:t> affinity for CO2</a:t>
            </a:r>
          </a:p>
          <a:p>
            <a:r>
              <a:rPr lang="en-US" dirty="0" smtClean="0"/>
              <a:t>Low oxygen concentrations increase </a:t>
            </a:r>
            <a:r>
              <a:rPr lang="en-US" dirty="0" err="1" smtClean="0"/>
              <a:t>Hb’s</a:t>
            </a:r>
            <a:r>
              <a:rPr lang="en-US" dirty="0" smtClean="0"/>
              <a:t> affinity for CO2</a:t>
            </a:r>
          </a:p>
          <a:p>
            <a:pPr marL="0" indent="0">
              <a:buNone/>
            </a:pPr>
            <a:endParaRPr lang="en-US" dirty="0"/>
          </a:p>
        </p:txBody>
      </p:sp>
      <p:pic>
        <p:nvPicPr>
          <p:cNvPr id="4" name="Picture 3"/>
          <p:cNvPicPr>
            <a:picLocks noChangeAspect="1"/>
          </p:cNvPicPr>
          <p:nvPr/>
        </p:nvPicPr>
        <p:blipFill>
          <a:blip r:embed="rId2"/>
          <a:stretch>
            <a:fillRect/>
          </a:stretch>
        </p:blipFill>
        <p:spPr>
          <a:xfrm>
            <a:off x="4864100" y="1981200"/>
            <a:ext cx="4191000" cy="4064000"/>
          </a:xfrm>
          <a:prstGeom prst="rect">
            <a:avLst/>
          </a:prstGeom>
        </p:spPr>
      </p:pic>
    </p:spTree>
    <p:extLst>
      <p:ext uri="{BB962C8B-B14F-4D97-AF65-F5344CB8AC3E}">
        <p14:creationId xmlns:p14="http://schemas.microsoft.com/office/powerpoint/2010/main" val="208585332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7000"/>
          </a:xfrm>
        </p:spPr>
        <p:txBody>
          <a:bodyPr>
            <a:normAutofit fontScale="90000"/>
          </a:bodyPr>
          <a:lstStyle/>
          <a:p>
            <a:r>
              <a:rPr lang="en-US" dirty="0"/>
              <a:t>Gas Transport by the Blood</a:t>
            </a:r>
          </a:p>
        </p:txBody>
      </p:sp>
      <p:sp>
        <p:nvSpPr>
          <p:cNvPr id="3" name="Content Placeholder 2"/>
          <p:cNvSpPr>
            <a:spLocks noGrp="1"/>
          </p:cNvSpPr>
          <p:nvPr>
            <p:ph idx="1"/>
          </p:nvPr>
        </p:nvSpPr>
        <p:spPr>
          <a:xfrm>
            <a:off x="127000" y="1384300"/>
            <a:ext cx="4851400" cy="6172200"/>
          </a:xfrm>
        </p:spPr>
        <p:txBody>
          <a:bodyPr>
            <a:normAutofit fontScale="77500" lnSpcReduction="20000"/>
          </a:bodyPr>
          <a:lstStyle/>
          <a:p>
            <a:pPr marL="0" indent="0">
              <a:buNone/>
            </a:pPr>
            <a:r>
              <a:rPr lang="en-US" u="sng" dirty="0" smtClean="0"/>
              <a:t>Bohr effect</a:t>
            </a:r>
            <a:r>
              <a:rPr lang="en-US" dirty="0" smtClean="0"/>
              <a:t>:</a:t>
            </a:r>
          </a:p>
          <a:p>
            <a:r>
              <a:rPr lang="en-US" dirty="0"/>
              <a:t>describes how </a:t>
            </a:r>
            <a:r>
              <a:rPr lang="en-US" b="1" dirty="0" smtClean="0">
                <a:solidFill>
                  <a:srgbClr val="FF0000"/>
                </a:solidFill>
              </a:rPr>
              <a:t>carbon dioxide</a:t>
            </a:r>
            <a:r>
              <a:rPr lang="en-US" dirty="0" smtClean="0"/>
              <a:t> </a:t>
            </a:r>
            <a:r>
              <a:rPr lang="en-US" dirty="0"/>
              <a:t>concentrations determine </a:t>
            </a:r>
            <a:r>
              <a:rPr lang="en-US" dirty="0" err="1" smtClean="0"/>
              <a:t>Hb's</a:t>
            </a:r>
            <a:r>
              <a:rPr lang="en-US" dirty="0" smtClean="0"/>
              <a:t> </a:t>
            </a:r>
            <a:r>
              <a:rPr lang="en-US" dirty="0"/>
              <a:t>affinity for </a:t>
            </a:r>
            <a:r>
              <a:rPr lang="en-US" dirty="0" smtClean="0"/>
              <a:t>oxygen</a:t>
            </a:r>
          </a:p>
          <a:p>
            <a:r>
              <a:rPr lang="en-US" dirty="0" smtClean="0"/>
              <a:t>Increase in CO2 </a:t>
            </a:r>
            <a:r>
              <a:rPr lang="en-US" dirty="0"/>
              <a:t>in the blood and a decrease in pH results in a reduction of the affinity of </a:t>
            </a:r>
            <a:r>
              <a:rPr lang="en-US" dirty="0" err="1" smtClean="0"/>
              <a:t>Hb</a:t>
            </a:r>
            <a:r>
              <a:rPr lang="en-US" dirty="0" smtClean="0"/>
              <a:t> </a:t>
            </a:r>
            <a:r>
              <a:rPr lang="en-US" dirty="0"/>
              <a:t>for </a:t>
            </a:r>
            <a:r>
              <a:rPr lang="en-US" dirty="0" smtClean="0"/>
              <a:t>O2</a:t>
            </a:r>
          </a:p>
          <a:p>
            <a:r>
              <a:rPr lang="en-US" dirty="0" smtClean="0"/>
              <a:t>Reduction in CO2 and increase in pH increase affinity of </a:t>
            </a:r>
            <a:r>
              <a:rPr lang="en-US" dirty="0" err="1" smtClean="0"/>
              <a:t>Hb</a:t>
            </a:r>
            <a:r>
              <a:rPr lang="en-US" dirty="0" smtClean="0"/>
              <a:t> for O2</a:t>
            </a:r>
            <a:endParaRPr lang="en-US" dirty="0"/>
          </a:p>
          <a:p>
            <a:endParaRPr lang="en-US" dirty="0" smtClean="0"/>
          </a:p>
          <a:p>
            <a:pPr marL="0" indent="0">
              <a:buNone/>
            </a:pPr>
            <a:endParaRPr lang="en-US" dirty="0"/>
          </a:p>
        </p:txBody>
      </p:sp>
      <p:pic>
        <p:nvPicPr>
          <p:cNvPr id="4" name="Picture 3"/>
          <p:cNvPicPr>
            <a:picLocks noChangeAspect="1"/>
          </p:cNvPicPr>
          <p:nvPr/>
        </p:nvPicPr>
        <p:blipFill>
          <a:blip r:embed="rId2"/>
          <a:stretch>
            <a:fillRect/>
          </a:stretch>
        </p:blipFill>
        <p:spPr>
          <a:xfrm>
            <a:off x="4876800" y="1651000"/>
            <a:ext cx="4114800" cy="4610100"/>
          </a:xfrm>
          <a:prstGeom prst="rect">
            <a:avLst/>
          </a:prstGeom>
        </p:spPr>
      </p:pic>
    </p:spTree>
    <p:extLst>
      <p:ext uri="{BB962C8B-B14F-4D97-AF65-F5344CB8AC3E}">
        <p14:creationId xmlns:p14="http://schemas.microsoft.com/office/powerpoint/2010/main" val="347798111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96900"/>
          </a:xfrm>
        </p:spPr>
        <p:txBody>
          <a:bodyPr>
            <a:normAutofit fontScale="90000"/>
          </a:bodyPr>
          <a:lstStyle/>
          <a:p>
            <a:r>
              <a:rPr lang="en-US" dirty="0" smtClean="0"/>
              <a:t>Gas transport by the Blood</a:t>
            </a:r>
            <a:endParaRPr lang="en-US" dirty="0"/>
          </a:p>
        </p:txBody>
      </p:sp>
      <p:sp>
        <p:nvSpPr>
          <p:cNvPr id="3" name="Content Placeholder 2"/>
          <p:cNvSpPr>
            <a:spLocks noGrp="1"/>
          </p:cNvSpPr>
          <p:nvPr>
            <p:ph idx="1"/>
          </p:nvPr>
        </p:nvSpPr>
        <p:spPr>
          <a:xfrm>
            <a:off x="457200" y="1346200"/>
            <a:ext cx="2895600" cy="5359400"/>
          </a:xfrm>
        </p:spPr>
        <p:txBody>
          <a:bodyPr>
            <a:normAutofit fontScale="77500" lnSpcReduction="20000"/>
          </a:bodyPr>
          <a:lstStyle/>
          <a:p>
            <a:pPr marL="0" indent="0">
              <a:buNone/>
            </a:pPr>
            <a:r>
              <a:rPr lang="en-US" dirty="0" smtClean="0"/>
              <a:t>P50….</a:t>
            </a:r>
          </a:p>
          <a:p>
            <a:r>
              <a:rPr lang="en-US" dirty="0" smtClean="0"/>
              <a:t>Useful measure of position of the dissociation curve</a:t>
            </a:r>
          </a:p>
          <a:p>
            <a:r>
              <a:rPr lang="en-US" dirty="0" smtClean="0"/>
              <a:t>PO2 for 50% saturation</a:t>
            </a:r>
          </a:p>
          <a:p>
            <a:r>
              <a:rPr lang="en-US" dirty="0" smtClean="0"/>
              <a:t>Normal value for human blood is 27mmHg</a:t>
            </a:r>
            <a:endParaRPr lang="en-US" dirty="0"/>
          </a:p>
        </p:txBody>
      </p:sp>
      <p:pic>
        <p:nvPicPr>
          <p:cNvPr id="4" name="Picture 3"/>
          <p:cNvPicPr>
            <a:picLocks noChangeAspect="1"/>
          </p:cNvPicPr>
          <p:nvPr/>
        </p:nvPicPr>
        <p:blipFill>
          <a:blip r:embed="rId2"/>
          <a:stretch>
            <a:fillRect/>
          </a:stretch>
        </p:blipFill>
        <p:spPr>
          <a:xfrm>
            <a:off x="3746500" y="2286000"/>
            <a:ext cx="5067300" cy="4127500"/>
          </a:xfrm>
          <a:prstGeom prst="rect">
            <a:avLst/>
          </a:prstGeom>
        </p:spPr>
      </p:pic>
    </p:spTree>
    <p:extLst>
      <p:ext uri="{BB962C8B-B14F-4D97-AF65-F5344CB8AC3E}">
        <p14:creationId xmlns:p14="http://schemas.microsoft.com/office/powerpoint/2010/main" val="56903295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47700"/>
          </a:xfrm>
        </p:spPr>
        <p:txBody>
          <a:bodyPr>
            <a:normAutofit fontScale="90000"/>
          </a:bodyPr>
          <a:lstStyle/>
          <a:p>
            <a:r>
              <a:rPr lang="en-US" dirty="0" smtClean="0"/>
              <a:t>Gas transport by the blood</a:t>
            </a:r>
            <a:endParaRPr lang="en-US" dirty="0"/>
          </a:p>
        </p:txBody>
      </p:sp>
      <p:pic>
        <p:nvPicPr>
          <p:cNvPr id="4" name="Picture 3"/>
          <p:cNvPicPr>
            <a:picLocks noChangeAspect="1"/>
          </p:cNvPicPr>
          <p:nvPr/>
        </p:nvPicPr>
        <p:blipFill>
          <a:blip r:embed="rId2"/>
          <a:stretch>
            <a:fillRect/>
          </a:stretch>
        </p:blipFill>
        <p:spPr>
          <a:xfrm>
            <a:off x="457200" y="1600200"/>
            <a:ext cx="8026400" cy="4978400"/>
          </a:xfrm>
          <a:prstGeom prst="rect">
            <a:avLst/>
          </a:prstGeom>
        </p:spPr>
      </p:pic>
    </p:spTree>
    <p:extLst>
      <p:ext uri="{BB962C8B-B14F-4D97-AF65-F5344CB8AC3E}">
        <p14:creationId xmlns:p14="http://schemas.microsoft.com/office/powerpoint/2010/main" val="140480828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Mechanics of Breathing</a:t>
            </a:r>
          </a:p>
        </p:txBody>
      </p:sp>
      <p:pic>
        <p:nvPicPr>
          <p:cNvPr id="4" name="Picture 3"/>
          <p:cNvPicPr>
            <a:picLocks noChangeAspect="1"/>
          </p:cNvPicPr>
          <p:nvPr/>
        </p:nvPicPr>
        <p:blipFill>
          <a:blip r:embed="rId2"/>
          <a:stretch>
            <a:fillRect/>
          </a:stretch>
        </p:blipFill>
        <p:spPr>
          <a:xfrm>
            <a:off x="1181100" y="2616200"/>
            <a:ext cx="6375400" cy="3302000"/>
          </a:xfrm>
          <a:prstGeom prst="rect">
            <a:avLst/>
          </a:prstGeom>
        </p:spPr>
      </p:pic>
    </p:spTree>
    <p:extLst>
      <p:ext uri="{BB962C8B-B14F-4D97-AF65-F5344CB8AC3E}">
        <p14:creationId xmlns:p14="http://schemas.microsoft.com/office/powerpoint/2010/main" val="289287290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Mechanics of Breathing</a:t>
            </a:r>
          </a:p>
        </p:txBody>
      </p:sp>
      <p:sp>
        <p:nvSpPr>
          <p:cNvPr id="3" name="Content Placeholder 2"/>
          <p:cNvSpPr>
            <a:spLocks noGrp="1"/>
          </p:cNvSpPr>
          <p:nvPr>
            <p:ph idx="1"/>
          </p:nvPr>
        </p:nvSpPr>
        <p:spPr>
          <a:xfrm>
            <a:off x="457200" y="1600200"/>
            <a:ext cx="8229600" cy="4914900"/>
          </a:xfrm>
        </p:spPr>
        <p:txBody>
          <a:bodyPr>
            <a:normAutofit fontScale="85000" lnSpcReduction="20000"/>
          </a:bodyPr>
          <a:lstStyle/>
          <a:p>
            <a:pPr marL="0" indent="0">
              <a:buNone/>
            </a:pPr>
            <a:r>
              <a:rPr lang="en-US" u="sng" dirty="0" smtClean="0"/>
              <a:t>Compliance</a:t>
            </a:r>
            <a:r>
              <a:rPr lang="en-US" dirty="0" smtClean="0"/>
              <a:t>:</a:t>
            </a:r>
          </a:p>
          <a:p>
            <a:r>
              <a:rPr lang="en-US" dirty="0" smtClean="0"/>
              <a:t>Describes the </a:t>
            </a:r>
            <a:r>
              <a:rPr lang="en-US" dirty="0" err="1" smtClean="0"/>
              <a:t>distensibility</a:t>
            </a:r>
            <a:r>
              <a:rPr lang="en-US" dirty="0" smtClean="0"/>
              <a:t> of the system</a:t>
            </a:r>
          </a:p>
          <a:p>
            <a:r>
              <a:rPr lang="en-US" dirty="0" smtClean="0"/>
              <a:t>Describes the change in lung volume for a given change in pressure</a:t>
            </a:r>
          </a:p>
          <a:p>
            <a:r>
              <a:rPr lang="en-US" dirty="0" smtClean="0"/>
              <a:t>Compliance is </a:t>
            </a:r>
            <a:r>
              <a:rPr lang="en-US" i="1" dirty="0" smtClean="0">
                <a:solidFill>
                  <a:srgbClr val="FF0000"/>
                </a:solidFill>
              </a:rPr>
              <a:t>inversely</a:t>
            </a:r>
            <a:r>
              <a:rPr lang="en-US" dirty="0" smtClean="0"/>
              <a:t> correlated with the elastic properties of the lung (</a:t>
            </a:r>
            <a:r>
              <a:rPr lang="en-US" i="1" u="sng" dirty="0" err="1"/>
              <a:t>E</a:t>
            </a:r>
            <a:r>
              <a:rPr lang="en-US" i="1" u="sng" dirty="0" err="1" smtClean="0"/>
              <a:t>lastance</a:t>
            </a:r>
            <a:r>
              <a:rPr lang="en-US" dirty="0" smtClean="0"/>
              <a:t>)</a:t>
            </a:r>
          </a:p>
          <a:p>
            <a:r>
              <a:rPr lang="en-US" dirty="0" smtClean="0"/>
              <a:t>The greater the </a:t>
            </a:r>
            <a:r>
              <a:rPr lang="en-US" dirty="0" err="1" smtClean="0"/>
              <a:t>elastance</a:t>
            </a:r>
            <a:r>
              <a:rPr lang="en-US" dirty="0" smtClean="0"/>
              <a:t>, the greater the recoil force, but lower compliance</a:t>
            </a:r>
            <a:endParaRPr lang="en-US" dirty="0"/>
          </a:p>
        </p:txBody>
      </p:sp>
    </p:spTree>
    <p:extLst>
      <p:ext uri="{BB962C8B-B14F-4D97-AF65-F5344CB8AC3E}">
        <p14:creationId xmlns:p14="http://schemas.microsoft.com/office/powerpoint/2010/main" val="277958682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Mechanics of Breathing</a:t>
            </a:r>
          </a:p>
        </p:txBody>
      </p:sp>
      <p:sp>
        <p:nvSpPr>
          <p:cNvPr id="3" name="Content Placeholder 2"/>
          <p:cNvSpPr>
            <a:spLocks noGrp="1"/>
          </p:cNvSpPr>
          <p:nvPr>
            <p:ph idx="1"/>
          </p:nvPr>
        </p:nvSpPr>
        <p:spPr>
          <a:xfrm>
            <a:off x="457200" y="1600200"/>
            <a:ext cx="4241800" cy="4525963"/>
          </a:xfrm>
        </p:spPr>
        <p:txBody>
          <a:bodyPr>
            <a:normAutofit fontScale="92500"/>
          </a:bodyPr>
          <a:lstStyle/>
          <a:p>
            <a:r>
              <a:rPr lang="en-US" dirty="0" smtClean="0"/>
              <a:t>To measure compliance requires simultaneous measurement of pressure and volume</a:t>
            </a:r>
          </a:p>
          <a:p>
            <a:r>
              <a:rPr lang="en-US" dirty="0" smtClean="0">
                <a:sym typeface="Wingdings"/>
              </a:rPr>
              <a:t>Zero pressure is atmospheric pressure</a:t>
            </a:r>
            <a:endParaRPr lang="en-US" dirty="0"/>
          </a:p>
        </p:txBody>
      </p:sp>
    </p:spTree>
    <p:extLst>
      <p:ext uri="{BB962C8B-B14F-4D97-AF65-F5344CB8AC3E}">
        <p14:creationId xmlns:p14="http://schemas.microsoft.com/office/powerpoint/2010/main" val="80935558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84200"/>
          </a:xfrm>
        </p:spPr>
        <p:txBody>
          <a:bodyPr>
            <a:normAutofit fontScale="90000"/>
          </a:bodyPr>
          <a:lstStyle/>
          <a:p>
            <a:r>
              <a:rPr lang="en-US" dirty="0" smtClean="0"/>
              <a:t>Mechanics of Breathing</a:t>
            </a:r>
            <a:endParaRPr lang="en-US" dirty="0"/>
          </a:p>
        </p:txBody>
      </p:sp>
      <p:sp>
        <p:nvSpPr>
          <p:cNvPr id="3" name="Content Placeholder 2"/>
          <p:cNvSpPr>
            <a:spLocks noGrp="1"/>
          </p:cNvSpPr>
          <p:nvPr>
            <p:ph idx="1"/>
          </p:nvPr>
        </p:nvSpPr>
        <p:spPr>
          <a:xfrm>
            <a:off x="457200" y="1600201"/>
            <a:ext cx="8229600" cy="1524000"/>
          </a:xfrm>
        </p:spPr>
        <p:txBody>
          <a:bodyPr/>
          <a:lstStyle/>
          <a:p>
            <a:pPr marL="0" indent="0">
              <a:buNone/>
            </a:pPr>
            <a:r>
              <a:rPr lang="en-US" dirty="0" smtClean="0"/>
              <a:t>Pressure – Volume Relationship:</a:t>
            </a:r>
          </a:p>
          <a:p>
            <a:pPr marL="0" indent="0">
              <a:buNone/>
            </a:pPr>
            <a:endParaRPr lang="en-US" dirty="0" smtClean="0"/>
          </a:p>
          <a:p>
            <a:pPr marL="0" indent="0">
              <a:buNone/>
            </a:pPr>
            <a:endParaRPr lang="en-US" dirty="0"/>
          </a:p>
        </p:txBody>
      </p:sp>
      <p:pic>
        <p:nvPicPr>
          <p:cNvPr id="5" name="Picture 4"/>
          <p:cNvPicPr>
            <a:picLocks noChangeAspect="1"/>
          </p:cNvPicPr>
          <p:nvPr/>
        </p:nvPicPr>
        <p:blipFill>
          <a:blip r:embed="rId2"/>
          <a:stretch>
            <a:fillRect/>
          </a:stretch>
        </p:blipFill>
        <p:spPr>
          <a:xfrm>
            <a:off x="1028700" y="1968500"/>
            <a:ext cx="7150608" cy="4711700"/>
          </a:xfrm>
          <a:prstGeom prst="rect">
            <a:avLst/>
          </a:prstGeom>
        </p:spPr>
      </p:pic>
    </p:spTree>
    <p:extLst>
      <p:ext uri="{BB962C8B-B14F-4D97-AF65-F5344CB8AC3E}">
        <p14:creationId xmlns:p14="http://schemas.microsoft.com/office/powerpoint/2010/main" val="419476330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60400"/>
          </a:xfrm>
        </p:spPr>
        <p:txBody>
          <a:bodyPr>
            <a:normAutofit fontScale="90000"/>
          </a:bodyPr>
          <a:lstStyle/>
          <a:p>
            <a:r>
              <a:rPr lang="en-US" dirty="0"/>
              <a:t>Mechanics of Breathing</a:t>
            </a:r>
          </a:p>
        </p:txBody>
      </p:sp>
      <p:sp>
        <p:nvSpPr>
          <p:cNvPr id="3" name="Content Placeholder 2"/>
          <p:cNvSpPr>
            <a:spLocks noGrp="1"/>
          </p:cNvSpPr>
          <p:nvPr>
            <p:ph idx="1"/>
          </p:nvPr>
        </p:nvSpPr>
        <p:spPr>
          <a:xfrm>
            <a:off x="152400" y="1295400"/>
            <a:ext cx="4597400" cy="5676900"/>
          </a:xfrm>
        </p:spPr>
        <p:txBody>
          <a:bodyPr>
            <a:normAutofit fontScale="70000" lnSpcReduction="20000"/>
          </a:bodyPr>
          <a:lstStyle/>
          <a:p>
            <a:r>
              <a:rPr lang="en-US" dirty="0" smtClean="0"/>
              <a:t>The slope of each limb of the pressure – volume loop is the </a:t>
            </a:r>
            <a:r>
              <a:rPr lang="en-US" i="1" dirty="0" smtClean="0">
                <a:solidFill>
                  <a:srgbClr val="CCFFCC"/>
                </a:solidFill>
              </a:rPr>
              <a:t>compliance </a:t>
            </a:r>
            <a:r>
              <a:rPr lang="en-US" dirty="0" smtClean="0"/>
              <a:t> ( ΔV/ ΔP )</a:t>
            </a:r>
          </a:p>
          <a:p>
            <a:r>
              <a:rPr lang="en-US" dirty="0" smtClean="0"/>
              <a:t>Negative pressure outside the lungs = expanding pressure</a:t>
            </a:r>
          </a:p>
          <a:p>
            <a:r>
              <a:rPr lang="en-US" dirty="0" smtClean="0"/>
              <a:t>Expanding pressure </a:t>
            </a:r>
            <a:r>
              <a:rPr lang="en-US" dirty="0" smtClean="0">
                <a:sym typeface="Wingdings"/>
              </a:rPr>
              <a:t> lungs fill with air along the inspiration limb</a:t>
            </a:r>
          </a:p>
          <a:p>
            <a:r>
              <a:rPr lang="en-US" dirty="0" smtClean="0">
                <a:sym typeface="Wingdings"/>
              </a:rPr>
              <a:t>At highest expanding pressure  alveoli are filled to the limit and become stiffer and less compliant and the curve flattens</a:t>
            </a:r>
            <a:endParaRPr lang="en-US" dirty="0"/>
          </a:p>
        </p:txBody>
      </p:sp>
      <p:pic>
        <p:nvPicPr>
          <p:cNvPr id="4" name="Picture 3"/>
          <p:cNvPicPr>
            <a:picLocks noChangeAspect="1"/>
          </p:cNvPicPr>
          <p:nvPr/>
        </p:nvPicPr>
        <p:blipFill>
          <a:blip r:embed="rId2"/>
          <a:stretch>
            <a:fillRect/>
          </a:stretch>
        </p:blipFill>
        <p:spPr>
          <a:xfrm>
            <a:off x="5003800" y="1701800"/>
            <a:ext cx="3822700" cy="4838700"/>
          </a:xfrm>
          <a:prstGeom prst="rect">
            <a:avLst/>
          </a:prstGeom>
        </p:spPr>
      </p:pic>
    </p:spTree>
    <p:extLst>
      <p:ext uri="{BB962C8B-B14F-4D97-AF65-F5344CB8AC3E}">
        <p14:creationId xmlns:p14="http://schemas.microsoft.com/office/powerpoint/2010/main" val="402573213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Mechanics of breathing</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Once the lungs are expanded maximally, pressure outside the lungs is made gradually less negative, causing lung volume to decrease along the expiration limb</a:t>
            </a:r>
          </a:p>
          <a:p>
            <a:r>
              <a:rPr lang="en-US" dirty="0" smtClean="0"/>
              <a:t>Note: slopes of the relationships for inspiration and expiration are different </a:t>
            </a:r>
            <a:r>
              <a:rPr lang="en-US" dirty="0" smtClean="0">
                <a:sym typeface="Wingdings"/>
              </a:rPr>
              <a:t> </a:t>
            </a:r>
            <a:r>
              <a:rPr lang="en-US" i="1" dirty="0" smtClean="0">
                <a:solidFill>
                  <a:srgbClr val="FF0000"/>
                </a:solidFill>
                <a:sym typeface="Wingdings"/>
              </a:rPr>
              <a:t>Hysteresis</a:t>
            </a:r>
          </a:p>
          <a:p>
            <a:r>
              <a:rPr lang="en-US" dirty="0" smtClean="0">
                <a:sym typeface="Wingdings"/>
              </a:rPr>
              <a:t>Compliance differs for inspiration and expiration</a:t>
            </a:r>
          </a:p>
          <a:p>
            <a:r>
              <a:rPr lang="en-US" dirty="0" smtClean="0">
                <a:sym typeface="Wingdings"/>
              </a:rPr>
              <a:t>For a given outside pressure  volume of the lung is greater during expiration than inspiration</a:t>
            </a:r>
          </a:p>
          <a:p>
            <a:r>
              <a:rPr lang="en-US" dirty="0" smtClean="0">
                <a:sym typeface="Wingdings"/>
              </a:rPr>
              <a:t>Compliance is higher during expiration</a:t>
            </a:r>
            <a:endParaRPr lang="en-US" dirty="0"/>
          </a:p>
        </p:txBody>
      </p:sp>
    </p:spTree>
    <p:extLst>
      <p:ext uri="{BB962C8B-B14F-4D97-AF65-F5344CB8AC3E}">
        <p14:creationId xmlns:p14="http://schemas.microsoft.com/office/powerpoint/2010/main" val="862618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a:xfrm>
            <a:off x="457200" y="1600200"/>
            <a:ext cx="7493000" cy="4525963"/>
          </a:xfrm>
        </p:spPr>
        <p:txBody>
          <a:bodyPr>
            <a:normAutofit fontScale="92500"/>
          </a:bodyPr>
          <a:lstStyle/>
          <a:p>
            <a:pPr marL="0" indent="0">
              <a:buNone/>
            </a:pPr>
            <a:r>
              <a:rPr lang="en-US" sz="2800" u="sng" dirty="0" smtClean="0"/>
              <a:t>Respiratory zone </a:t>
            </a:r>
          </a:p>
          <a:p>
            <a:pPr marL="0" indent="0">
              <a:buNone/>
            </a:pPr>
            <a:r>
              <a:rPr lang="en-US" sz="2800" dirty="0" err="1" smtClean="0">
                <a:solidFill>
                  <a:srgbClr val="FF0000"/>
                </a:solidFill>
              </a:rPr>
              <a:t>Acinus</a:t>
            </a:r>
            <a:r>
              <a:rPr lang="en-US" sz="2800" dirty="0" smtClean="0">
                <a:solidFill>
                  <a:srgbClr val="FF0000"/>
                </a:solidFill>
              </a:rPr>
              <a:t>:</a:t>
            </a:r>
          </a:p>
          <a:p>
            <a:r>
              <a:rPr lang="en-US" sz="2800" dirty="0" smtClean="0"/>
              <a:t>Considered an anatomic unit</a:t>
            </a:r>
          </a:p>
          <a:p>
            <a:r>
              <a:rPr lang="en-US" sz="2800" dirty="0" smtClean="0"/>
              <a:t>The portion of the lung distal to a terminal bronchiole </a:t>
            </a:r>
            <a:endParaRPr lang="en-US" sz="2800" dirty="0" smtClean="0"/>
          </a:p>
          <a:p>
            <a:r>
              <a:rPr lang="en-US" sz="2800" dirty="0" smtClean="0"/>
              <a:t>Contains </a:t>
            </a:r>
            <a:r>
              <a:rPr lang="en-US" sz="2800" dirty="0" smtClean="0"/>
              <a:t>respiratory bronchioles and alveolar ducts</a:t>
            </a:r>
            <a:endParaRPr lang="en-US" sz="2800" dirty="0"/>
          </a:p>
        </p:txBody>
      </p:sp>
    </p:spTree>
    <p:extLst>
      <p:ext uri="{BB962C8B-B14F-4D97-AF65-F5344CB8AC3E}">
        <p14:creationId xmlns:p14="http://schemas.microsoft.com/office/powerpoint/2010/main" val="6996947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20700"/>
          </a:xfrm>
        </p:spPr>
        <p:txBody>
          <a:bodyPr>
            <a:normAutofit fontScale="90000"/>
          </a:bodyPr>
          <a:lstStyle/>
          <a:p>
            <a:r>
              <a:rPr lang="en-US" dirty="0" smtClean="0"/>
              <a:t>Mechanics of Breathing</a:t>
            </a:r>
            <a:endParaRPr lang="en-US" dirty="0"/>
          </a:p>
        </p:txBody>
      </p:sp>
      <p:pic>
        <p:nvPicPr>
          <p:cNvPr id="4" name="Content Placeholder 3"/>
          <p:cNvPicPr>
            <a:picLocks noGrp="1" noChangeAspect="1"/>
          </p:cNvPicPr>
          <p:nvPr>
            <p:ph idx="1"/>
          </p:nvPr>
        </p:nvPicPr>
        <p:blipFill>
          <a:blip r:embed="rId3"/>
          <a:srcRect t="13596" b="13596"/>
          <a:stretch>
            <a:fillRect/>
          </a:stretch>
        </p:blipFill>
        <p:spPr>
          <a:xfrm>
            <a:off x="1397000" y="1447800"/>
            <a:ext cx="6286500" cy="3090863"/>
          </a:xfrm>
        </p:spPr>
      </p:pic>
      <p:sp>
        <p:nvSpPr>
          <p:cNvPr id="5" name="TextBox 4"/>
          <p:cNvSpPr txBox="1"/>
          <p:nvPr/>
        </p:nvSpPr>
        <p:spPr>
          <a:xfrm>
            <a:off x="584200" y="4978400"/>
            <a:ext cx="8102600" cy="1323439"/>
          </a:xfrm>
          <a:prstGeom prst="rect">
            <a:avLst/>
          </a:prstGeom>
          <a:noFill/>
        </p:spPr>
        <p:txBody>
          <a:bodyPr wrap="square" rtlCol="0">
            <a:spAutoFit/>
          </a:bodyPr>
          <a:lstStyle/>
          <a:p>
            <a:r>
              <a:rPr lang="en-US" sz="2000" dirty="0" smtClean="0"/>
              <a:t>Hysteresis is due to the surface tension of the liquid- air interface</a:t>
            </a:r>
          </a:p>
          <a:p>
            <a:endParaRPr lang="en-US" sz="2000" dirty="0" smtClean="0"/>
          </a:p>
          <a:p>
            <a:r>
              <a:rPr lang="en-US" sz="2000" dirty="0" smtClean="0"/>
              <a:t>Intermolecular attractive forces between liquid molecules lining the lung are stronger than the forces between liquid and air molecules</a:t>
            </a:r>
            <a:endParaRPr lang="en-US" sz="2000" dirty="0"/>
          </a:p>
        </p:txBody>
      </p:sp>
    </p:spTree>
    <p:extLst>
      <p:ext uri="{BB962C8B-B14F-4D97-AF65-F5344CB8AC3E}">
        <p14:creationId xmlns:p14="http://schemas.microsoft.com/office/powerpoint/2010/main" val="220885094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Mechanics of Breathing</a:t>
            </a:r>
            <a:endParaRPr lang="en-US" dirty="0"/>
          </a:p>
        </p:txBody>
      </p:sp>
      <p:sp>
        <p:nvSpPr>
          <p:cNvPr id="3" name="Content Placeholder 2"/>
          <p:cNvSpPr>
            <a:spLocks noGrp="1"/>
          </p:cNvSpPr>
          <p:nvPr>
            <p:ph idx="1"/>
          </p:nvPr>
        </p:nvSpPr>
        <p:spPr>
          <a:xfrm>
            <a:off x="457200" y="1600200"/>
            <a:ext cx="4279900" cy="4525963"/>
          </a:xfrm>
        </p:spPr>
        <p:txBody>
          <a:bodyPr>
            <a:normAutofit/>
          </a:bodyPr>
          <a:lstStyle/>
          <a:p>
            <a:pPr marL="0" indent="0">
              <a:buNone/>
            </a:pPr>
            <a:r>
              <a:rPr lang="en-US" sz="2400" dirty="0" smtClean="0"/>
              <a:t>Factors that reduce compliance:</a:t>
            </a:r>
          </a:p>
          <a:p>
            <a:r>
              <a:rPr lang="en-US" sz="2400" dirty="0" smtClean="0"/>
              <a:t>Pulmonary fibrosis</a:t>
            </a:r>
          </a:p>
          <a:p>
            <a:r>
              <a:rPr lang="en-US" sz="2400" dirty="0" smtClean="0"/>
              <a:t>Alveolar edema</a:t>
            </a:r>
          </a:p>
          <a:p>
            <a:r>
              <a:rPr lang="en-US" sz="2400" dirty="0" smtClean="0"/>
              <a:t>Atelectasis</a:t>
            </a:r>
          </a:p>
          <a:p>
            <a:r>
              <a:rPr lang="en-US" sz="2400" dirty="0" smtClean="0"/>
              <a:t>Increased surface tension</a:t>
            </a:r>
          </a:p>
          <a:p>
            <a:r>
              <a:rPr lang="en-US" sz="2400" dirty="0" smtClean="0"/>
              <a:t>Increased pulmonary venous pressures</a:t>
            </a:r>
          </a:p>
        </p:txBody>
      </p:sp>
      <p:sp>
        <p:nvSpPr>
          <p:cNvPr id="6" name="TextBox 5"/>
          <p:cNvSpPr txBox="1"/>
          <p:nvPr/>
        </p:nvSpPr>
        <p:spPr>
          <a:xfrm>
            <a:off x="4826000" y="1879600"/>
            <a:ext cx="4432975" cy="2215991"/>
          </a:xfrm>
          <a:prstGeom prst="rect">
            <a:avLst/>
          </a:prstGeom>
          <a:noFill/>
        </p:spPr>
        <p:txBody>
          <a:bodyPr wrap="none" rtlCol="0">
            <a:spAutoFit/>
          </a:bodyPr>
          <a:lstStyle/>
          <a:p>
            <a:r>
              <a:rPr lang="en-US" sz="2400" dirty="0"/>
              <a:t>Factors that increase compliance</a:t>
            </a:r>
            <a:r>
              <a:rPr lang="en-US" sz="2400" dirty="0" smtClean="0"/>
              <a:t>:</a:t>
            </a:r>
          </a:p>
          <a:p>
            <a:endParaRPr lang="en-US" sz="2400" dirty="0"/>
          </a:p>
          <a:p>
            <a:pPr marL="342900" indent="-342900">
              <a:buFont typeface="Arial"/>
              <a:buChar char="•"/>
            </a:pPr>
            <a:r>
              <a:rPr lang="en-US" sz="2400" dirty="0"/>
              <a:t>Emphysema</a:t>
            </a:r>
          </a:p>
          <a:p>
            <a:endParaRPr lang="en-US" sz="2400" dirty="0" smtClean="0"/>
          </a:p>
          <a:p>
            <a:pPr marL="342900" indent="-342900">
              <a:buFont typeface="Arial"/>
              <a:buChar char="•"/>
            </a:pPr>
            <a:r>
              <a:rPr lang="en-US" sz="2400" dirty="0" smtClean="0"/>
              <a:t>Asthma </a:t>
            </a:r>
            <a:endParaRPr lang="en-US" sz="2400" dirty="0"/>
          </a:p>
          <a:p>
            <a:endParaRPr lang="en-US" dirty="0"/>
          </a:p>
        </p:txBody>
      </p:sp>
    </p:spTree>
    <p:extLst>
      <p:ext uri="{BB962C8B-B14F-4D97-AF65-F5344CB8AC3E}">
        <p14:creationId xmlns:p14="http://schemas.microsoft.com/office/powerpoint/2010/main" val="191952871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Mechanics of Breathing</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u="sng" dirty="0" err="1" smtClean="0"/>
              <a:t>Elastance</a:t>
            </a:r>
            <a:r>
              <a:rPr lang="en-US" dirty="0" smtClean="0"/>
              <a:t>:</a:t>
            </a:r>
          </a:p>
          <a:p>
            <a:r>
              <a:rPr lang="en-US" dirty="0" smtClean="0"/>
              <a:t>Elastic properties of the chest wall makes it want to spring outward</a:t>
            </a:r>
          </a:p>
          <a:p>
            <a:r>
              <a:rPr lang="en-US" dirty="0" smtClean="0"/>
              <a:t>Elastic properties of the lung make it want to pull inward</a:t>
            </a:r>
          </a:p>
          <a:p>
            <a:r>
              <a:rPr lang="en-US" dirty="0" smtClean="0"/>
              <a:t>These forces balance each other out at equilibrium (FRC is the equilibrium volume)</a:t>
            </a:r>
          </a:p>
          <a:p>
            <a:r>
              <a:rPr lang="en-US" dirty="0" smtClean="0"/>
              <a:t>These forces are important during pressure changes during the respiratory cycle</a:t>
            </a:r>
            <a:endParaRPr lang="en-US" dirty="0"/>
          </a:p>
        </p:txBody>
      </p:sp>
    </p:spTree>
    <p:extLst>
      <p:ext uri="{BB962C8B-B14F-4D97-AF65-F5344CB8AC3E}">
        <p14:creationId xmlns:p14="http://schemas.microsoft.com/office/powerpoint/2010/main" val="12881628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Mechanics of Breathing</a:t>
            </a:r>
            <a:endParaRPr lang="en-US" dirty="0"/>
          </a:p>
        </p:txBody>
      </p:sp>
      <p:pic>
        <p:nvPicPr>
          <p:cNvPr id="5" name="Picture 4"/>
          <p:cNvPicPr>
            <a:picLocks noChangeAspect="1"/>
          </p:cNvPicPr>
          <p:nvPr/>
        </p:nvPicPr>
        <p:blipFill>
          <a:blip r:embed="rId2"/>
          <a:stretch>
            <a:fillRect/>
          </a:stretch>
        </p:blipFill>
        <p:spPr>
          <a:xfrm>
            <a:off x="2019300" y="1600200"/>
            <a:ext cx="5092700" cy="4394200"/>
          </a:xfrm>
          <a:prstGeom prst="rect">
            <a:avLst/>
          </a:prstGeom>
        </p:spPr>
      </p:pic>
    </p:spTree>
    <p:extLst>
      <p:ext uri="{BB962C8B-B14F-4D97-AF65-F5344CB8AC3E}">
        <p14:creationId xmlns:p14="http://schemas.microsoft.com/office/powerpoint/2010/main" val="201642705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Mechanics of Breathing</a:t>
            </a:r>
          </a:p>
        </p:txBody>
      </p:sp>
      <p:sp>
        <p:nvSpPr>
          <p:cNvPr id="3" name="Content Placeholder 2"/>
          <p:cNvSpPr>
            <a:spLocks noGrp="1"/>
          </p:cNvSpPr>
          <p:nvPr>
            <p:ph idx="1"/>
          </p:nvPr>
        </p:nvSpPr>
        <p:spPr>
          <a:xfrm>
            <a:off x="0" y="1689100"/>
            <a:ext cx="5321300" cy="4851400"/>
          </a:xfrm>
        </p:spPr>
        <p:txBody>
          <a:bodyPr>
            <a:normAutofit fontScale="92500" lnSpcReduction="20000"/>
          </a:bodyPr>
          <a:lstStyle/>
          <a:p>
            <a:pPr marL="0" indent="0">
              <a:buNone/>
            </a:pPr>
            <a:r>
              <a:rPr lang="en-US" u="sng" dirty="0" smtClean="0"/>
              <a:t>Airway resistance</a:t>
            </a:r>
            <a:r>
              <a:rPr lang="en-US" dirty="0" smtClean="0"/>
              <a:t>:</a:t>
            </a:r>
          </a:p>
          <a:p>
            <a:r>
              <a:rPr lang="en-US" dirty="0" smtClean="0"/>
              <a:t>2 types of air flow through conducting airways</a:t>
            </a:r>
          </a:p>
          <a:p>
            <a:r>
              <a:rPr lang="en-US" dirty="0" smtClean="0"/>
              <a:t>Laminar </a:t>
            </a:r>
            <a:r>
              <a:rPr lang="en-US" dirty="0" smtClean="0">
                <a:sym typeface="Wingdings"/>
              </a:rPr>
              <a:t> at low flow rates</a:t>
            </a:r>
            <a:endParaRPr lang="en-US" dirty="0" smtClean="0"/>
          </a:p>
          <a:p>
            <a:r>
              <a:rPr lang="en-US" dirty="0" smtClean="0"/>
              <a:t>Turbulent </a:t>
            </a:r>
            <a:r>
              <a:rPr lang="en-US" dirty="0" smtClean="0">
                <a:sym typeface="Wingdings"/>
              </a:rPr>
              <a:t> at high flow rates</a:t>
            </a:r>
          </a:p>
          <a:p>
            <a:r>
              <a:rPr lang="en-US" dirty="0" smtClean="0">
                <a:sym typeface="Wingdings"/>
              </a:rPr>
              <a:t>Note: a </a:t>
            </a:r>
            <a:r>
              <a:rPr lang="en-US" dirty="0" err="1" smtClean="0">
                <a:sym typeface="Wingdings"/>
              </a:rPr>
              <a:t>Δ</a:t>
            </a:r>
            <a:r>
              <a:rPr lang="en-US" dirty="0" smtClean="0">
                <a:sym typeface="Wingdings"/>
              </a:rPr>
              <a:t> P across the system is required for flow</a:t>
            </a:r>
            <a:endParaRPr lang="en-US" dirty="0"/>
          </a:p>
        </p:txBody>
      </p:sp>
      <p:pic>
        <p:nvPicPr>
          <p:cNvPr id="5" name="Picture 4"/>
          <p:cNvPicPr>
            <a:picLocks noChangeAspect="1"/>
          </p:cNvPicPr>
          <p:nvPr/>
        </p:nvPicPr>
        <p:blipFill>
          <a:blip r:embed="rId2"/>
          <a:stretch>
            <a:fillRect/>
          </a:stretch>
        </p:blipFill>
        <p:spPr>
          <a:xfrm>
            <a:off x="5321300" y="2870200"/>
            <a:ext cx="3657600" cy="2870200"/>
          </a:xfrm>
          <a:prstGeom prst="rect">
            <a:avLst/>
          </a:prstGeom>
        </p:spPr>
      </p:pic>
    </p:spTree>
    <p:extLst>
      <p:ext uri="{BB962C8B-B14F-4D97-AF65-F5344CB8AC3E}">
        <p14:creationId xmlns:p14="http://schemas.microsoft.com/office/powerpoint/2010/main" val="410138659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Mechanics of Breathing</a:t>
            </a:r>
            <a:endParaRPr lang="en-US" dirty="0"/>
          </a:p>
        </p:txBody>
      </p:sp>
      <p:sp>
        <p:nvSpPr>
          <p:cNvPr id="3" name="Content Placeholder 2"/>
          <p:cNvSpPr>
            <a:spLocks noGrp="1"/>
          </p:cNvSpPr>
          <p:nvPr>
            <p:ph idx="1"/>
          </p:nvPr>
        </p:nvSpPr>
        <p:spPr>
          <a:xfrm>
            <a:off x="457200" y="1600200"/>
            <a:ext cx="8229600" cy="4813300"/>
          </a:xfrm>
        </p:spPr>
        <p:txBody>
          <a:bodyPr>
            <a:normAutofit fontScale="92500" lnSpcReduction="20000"/>
          </a:bodyPr>
          <a:lstStyle/>
          <a:p>
            <a:pPr marL="0" indent="0">
              <a:buNone/>
            </a:pPr>
            <a:r>
              <a:rPr lang="en-US" dirty="0" err="1" smtClean="0"/>
              <a:t>Poiseuille’s</a:t>
            </a:r>
            <a:r>
              <a:rPr lang="en-US" dirty="0" smtClean="0"/>
              <a:t> law:</a:t>
            </a:r>
          </a:p>
          <a:p>
            <a:pPr marL="0" indent="0">
              <a:buNone/>
            </a:pPr>
            <a:r>
              <a:rPr lang="en-US" dirty="0" smtClean="0"/>
              <a:t>                                    V = </a:t>
            </a:r>
            <a:r>
              <a:rPr lang="en-US" u="sng" dirty="0" smtClean="0"/>
              <a:t>Pπr</a:t>
            </a:r>
            <a:r>
              <a:rPr lang="en-US" u="sng" baseline="30000" dirty="0" smtClean="0"/>
              <a:t>4</a:t>
            </a:r>
          </a:p>
          <a:p>
            <a:pPr marL="0" indent="0">
              <a:lnSpc>
                <a:spcPct val="60000"/>
              </a:lnSpc>
              <a:buNone/>
            </a:pPr>
            <a:r>
              <a:rPr lang="en-US" baseline="30000" dirty="0"/>
              <a:t> </a:t>
            </a:r>
            <a:r>
              <a:rPr lang="en-US" baseline="30000" dirty="0" smtClean="0"/>
              <a:t>                                                                 </a:t>
            </a:r>
            <a:r>
              <a:rPr lang="en-US" dirty="0" smtClean="0"/>
              <a:t>8nl</a:t>
            </a:r>
          </a:p>
          <a:p>
            <a:pPr marL="0" indent="0">
              <a:lnSpc>
                <a:spcPct val="60000"/>
              </a:lnSpc>
              <a:buNone/>
            </a:pPr>
            <a:endParaRPr lang="en-US" dirty="0"/>
          </a:p>
          <a:p>
            <a:pPr marL="0" indent="0">
              <a:lnSpc>
                <a:spcPct val="60000"/>
              </a:lnSpc>
              <a:buNone/>
            </a:pPr>
            <a:r>
              <a:rPr lang="en-US" dirty="0" smtClean="0"/>
              <a:t>For </a:t>
            </a:r>
            <a:r>
              <a:rPr lang="en-US" i="1" dirty="0" smtClean="0"/>
              <a:t>laminar flow</a:t>
            </a:r>
            <a:r>
              <a:rPr lang="en-US" dirty="0" smtClean="0"/>
              <a:t>, gives volume flow rates</a:t>
            </a:r>
          </a:p>
          <a:p>
            <a:pPr marL="0" indent="0">
              <a:lnSpc>
                <a:spcPct val="60000"/>
              </a:lnSpc>
              <a:buNone/>
            </a:pPr>
            <a:endParaRPr lang="en-US" dirty="0"/>
          </a:p>
          <a:p>
            <a:pPr marL="0" indent="0">
              <a:lnSpc>
                <a:spcPct val="60000"/>
              </a:lnSpc>
              <a:buNone/>
            </a:pPr>
            <a:endParaRPr lang="en-US" dirty="0" smtClean="0"/>
          </a:p>
          <a:p>
            <a:pPr marL="0" indent="0">
              <a:lnSpc>
                <a:spcPct val="60000"/>
              </a:lnSpc>
              <a:buNone/>
            </a:pPr>
            <a:r>
              <a:rPr lang="en-US" dirty="0" smtClean="0"/>
              <a:t>Where </a:t>
            </a:r>
          </a:p>
          <a:p>
            <a:pPr>
              <a:lnSpc>
                <a:spcPct val="90000"/>
              </a:lnSpc>
            </a:pPr>
            <a:r>
              <a:rPr lang="en-US" dirty="0" smtClean="0"/>
              <a:t>P is driving pressure ( ΔP)</a:t>
            </a:r>
          </a:p>
          <a:p>
            <a:pPr>
              <a:lnSpc>
                <a:spcPct val="90000"/>
              </a:lnSpc>
            </a:pPr>
            <a:r>
              <a:rPr lang="en-US" dirty="0" smtClean="0"/>
              <a:t>r is radius of the tube</a:t>
            </a:r>
          </a:p>
          <a:p>
            <a:pPr>
              <a:lnSpc>
                <a:spcPct val="90000"/>
              </a:lnSpc>
            </a:pPr>
            <a:r>
              <a:rPr lang="en-US" dirty="0" smtClean="0"/>
              <a:t>n is viscosity</a:t>
            </a:r>
          </a:p>
          <a:p>
            <a:pPr>
              <a:lnSpc>
                <a:spcPct val="90000"/>
              </a:lnSpc>
            </a:pPr>
            <a:r>
              <a:rPr lang="en-US" dirty="0" smtClean="0"/>
              <a:t>l is length</a:t>
            </a:r>
          </a:p>
          <a:p>
            <a:pPr>
              <a:lnSpc>
                <a:spcPct val="60000"/>
              </a:lnSpc>
            </a:pPr>
            <a:endParaRPr lang="en-US" dirty="0" smtClean="0"/>
          </a:p>
          <a:p>
            <a:pPr marL="0" indent="0">
              <a:lnSpc>
                <a:spcPct val="60000"/>
              </a:lnSpc>
              <a:buNone/>
            </a:pPr>
            <a:endParaRPr lang="en-US" dirty="0"/>
          </a:p>
        </p:txBody>
      </p:sp>
    </p:spTree>
    <p:extLst>
      <p:ext uri="{BB962C8B-B14F-4D97-AF65-F5344CB8AC3E}">
        <p14:creationId xmlns:p14="http://schemas.microsoft.com/office/powerpoint/2010/main" val="164893469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Mechanics of Breathing</a:t>
            </a:r>
          </a:p>
        </p:txBody>
      </p:sp>
      <p:sp>
        <p:nvSpPr>
          <p:cNvPr id="3" name="Content Placeholder 2"/>
          <p:cNvSpPr>
            <a:spLocks noGrp="1"/>
          </p:cNvSpPr>
          <p:nvPr>
            <p:ph idx="1"/>
          </p:nvPr>
        </p:nvSpPr>
        <p:spPr>
          <a:xfrm>
            <a:off x="457200" y="1600200"/>
            <a:ext cx="8229600" cy="5257800"/>
          </a:xfrm>
        </p:spPr>
        <p:txBody>
          <a:bodyPr>
            <a:normAutofit fontScale="85000" lnSpcReduction="10000"/>
          </a:bodyPr>
          <a:lstStyle/>
          <a:p>
            <a:pPr marL="0" indent="0">
              <a:buNone/>
            </a:pPr>
            <a:endParaRPr lang="en-US" dirty="0" smtClean="0"/>
          </a:p>
          <a:p>
            <a:pPr marL="0" indent="0">
              <a:buNone/>
            </a:pPr>
            <a:r>
              <a:rPr lang="en-US" dirty="0" smtClean="0"/>
              <a:t>Resistance:</a:t>
            </a:r>
          </a:p>
          <a:p>
            <a:pPr marL="0" indent="0">
              <a:buNone/>
            </a:pPr>
            <a:r>
              <a:rPr lang="en-US" dirty="0" smtClean="0"/>
              <a:t>                                     R = </a:t>
            </a:r>
            <a:r>
              <a:rPr lang="en-US" u="sng" dirty="0" smtClean="0"/>
              <a:t>8nl</a:t>
            </a:r>
          </a:p>
          <a:p>
            <a:pPr marL="0" indent="0">
              <a:lnSpc>
                <a:spcPct val="60000"/>
              </a:lnSpc>
              <a:buNone/>
            </a:pPr>
            <a:r>
              <a:rPr lang="en-US" dirty="0" smtClean="0"/>
              <a:t>                                             πr</a:t>
            </a:r>
            <a:r>
              <a:rPr lang="en-US" baseline="30000" dirty="0" smtClean="0"/>
              <a:t>4</a:t>
            </a:r>
          </a:p>
          <a:p>
            <a:pPr marL="0" indent="0">
              <a:lnSpc>
                <a:spcPct val="60000"/>
              </a:lnSpc>
              <a:buNone/>
            </a:pPr>
            <a:endParaRPr lang="en-US" baseline="30000" dirty="0" smtClean="0"/>
          </a:p>
          <a:p>
            <a:pPr>
              <a:lnSpc>
                <a:spcPct val="100000"/>
              </a:lnSpc>
            </a:pPr>
            <a:r>
              <a:rPr lang="en-US" dirty="0" smtClean="0"/>
              <a:t>Radius significantly affects resistance</a:t>
            </a:r>
          </a:p>
          <a:p>
            <a:pPr>
              <a:lnSpc>
                <a:spcPct val="100000"/>
              </a:lnSpc>
            </a:pPr>
            <a:r>
              <a:rPr lang="en-US" dirty="0" smtClean="0"/>
              <a:t>If the radius is halved, R increases 16 fold</a:t>
            </a:r>
          </a:p>
          <a:p>
            <a:pPr marL="0" indent="0">
              <a:lnSpc>
                <a:spcPct val="100000"/>
              </a:lnSpc>
              <a:buNone/>
            </a:pPr>
            <a:endParaRPr lang="en-US" dirty="0" smtClean="0"/>
          </a:p>
          <a:p>
            <a:pPr>
              <a:lnSpc>
                <a:spcPct val="100000"/>
              </a:lnSpc>
            </a:pPr>
            <a:r>
              <a:rPr lang="en-US" dirty="0" smtClean="0"/>
              <a:t>Note: for laminar flow, gas in the center of the tube moves twice as fast as the average velocity (high axial flow velocity), creating a velocity profile</a:t>
            </a:r>
          </a:p>
          <a:p>
            <a:pPr>
              <a:lnSpc>
                <a:spcPct val="60000"/>
              </a:lnSpc>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55163327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Mechanics of Breathing</a:t>
            </a:r>
          </a:p>
        </p:txBody>
      </p:sp>
      <p:sp>
        <p:nvSpPr>
          <p:cNvPr id="3" name="Content Placeholder 2"/>
          <p:cNvSpPr>
            <a:spLocks noGrp="1"/>
          </p:cNvSpPr>
          <p:nvPr>
            <p:ph idx="1"/>
          </p:nvPr>
        </p:nvSpPr>
        <p:spPr>
          <a:xfrm>
            <a:off x="457200" y="1333500"/>
            <a:ext cx="8229600" cy="5219700"/>
          </a:xfrm>
        </p:spPr>
        <p:txBody>
          <a:bodyPr>
            <a:normAutofit fontScale="77500" lnSpcReduction="20000"/>
          </a:bodyPr>
          <a:lstStyle/>
          <a:p>
            <a:pPr marL="0" indent="0">
              <a:buNone/>
            </a:pPr>
            <a:r>
              <a:rPr lang="en-US" dirty="0" err="1" smtClean="0"/>
              <a:t>Reynold’s</a:t>
            </a:r>
            <a:r>
              <a:rPr lang="en-US" dirty="0" smtClean="0"/>
              <a:t> number:</a:t>
            </a:r>
          </a:p>
          <a:p>
            <a:r>
              <a:rPr lang="en-US" dirty="0" smtClean="0"/>
              <a:t>Whether flow will be laminar or turbulent depends largely on </a:t>
            </a:r>
            <a:r>
              <a:rPr lang="en-US" dirty="0" err="1" smtClean="0"/>
              <a:t>Reynold’s</a:t>
            </a:r>
            <a:r>
              <a:rPr lang="en-US" dirty="0" smtClean="0"/>
              <a:t> number</a:t>
            </a:r>
          </a:p>
          <a:p>
            <a:pPr marL="0" indent="0">
              <a:buNone/>
            </a:pPr>
            <a:endParaRPr lang="en-US" dirty="0" smtClean="0"/>
          </a:p>
          <a:p>
            <a:pPr marL="0" indent="0">
              <a:buNone/>
            </a:pPr>
            <a:r>
              <a:rPr lang="en-US" dirty="0"/>
              <a:t> </a:t>
            </a:r>
            <a:r>
              <a:rPr lang="en-US" dirty="0" smtClean="0"/>
              <a:t>                                    Re = </a:t>
            </a:r>
            <a:r>
              <a:rPr lang="en-US" u="sng" dirty="0" smtClean="0"/>
              <a:t>2rvd</a:t>
            </a:r>
          </a:p>
          <a:p>
            <a:pPr marL="0" indent="0">
              <a:lnSpc>
                <a:spcPct val="60000"/>
              </a:lnSpc>
              <a:buNone/>
            </a:pPr>
            <a:r>
              <a:rPr lang="en-US" dirty="0"/>
              <a:t> </a:t>
            </a:r>
            <a:r>
              <a:rPr lang="en-US" dirty="0" smtClean="0"/>
              <a:t>                                                n</a:t>
            </a:r>
          </a:p>
          <a:p>
            <a:pPr marL="0" indent="0">
              <a:lnSpc>
                <a:spcPct val="60000"/>
              </a:lnSpc>
              <a:buNone/>
            </a:pPr>
            <a:endParaRPr lang="en-US" dirty="0" smtClean="0"/>
          </a:p>
          <a:p>
            <a:pPr>
              <a:lnSpc>
                <a:spcPct val="120000"/>
              </a:lnSpc>
            </a:pPr>
            <a:r>
              <a:rPr lang="en-US" dirty="0" smtClean="0"/>
              <a:t>Turbulence is probable when </a:t>
            </a:r>
            <a:r>
              <a:rPr lang="en-US" dirty="0" err="1" smtClean="0"/>
              <a:t>Reynold’s</a:t>
            </a:r>
            <a:r>
              <a:rPr lang="en-US" dirty="0" smtClean="0"/>
              <a:t> number &gt; 2000</a:t>
            </a:r>
          </a:p>
          <a:p>
            <a:pPr>
              <a:lnSpc>
                <a:spcPct val="120000"/>
              </a:lnSpc>
            </a:pPr>
            <a:r>
              <a:rPr lang="en-US" dirty="0" smtClean="0"/>
              <a:t>Turbulence is most likely to occur with high velocity flow, large tube diameter</a:t>
            </a:r>
          </a:p>
          <a:p>
            <a:pPr>
              <a:lnSpc>
                <a:spcPct val="120000"/>
              </a:lnSpc>
            </a:pPr>
            <a:r>
              <a:rPr lang="en-US" dirty="0" smtClean="0"/>
              <a:t>Low density gasses produce less turbulence</a:t>
            </a:r>
            <a:endParaRPr lang="en-US" dirty="0"/>
          </a:p>
        </p:txBody>
      </p:sp>
    </p:spTree>
    <p:extLst>
      <p:ext uri="{BB962C8B-B14F-4D97-AF65-F5344CB8AC3E}">
        <p14:creationId xmlns:p14="http://schemas.microsoft.com/office/powerpoint/2010/main" val="146784542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Mechanics of Breathing</a:t>
            </a:r>
          </a:p>
        </p:txBody>
      </p:sp>
      <p:sp>
        <p:nvSpPr>
          <p:cNvPr id="3" name="Content Placeholder 2"/>
          <p:cNvSpPr>
            <a:spLocks noGrp="1"/>
          </p:cNvSpPr>
          <p:nvPr>
            <p:ph idx="1"/>
          </p:nvPr>
        </p:nvSpPr>
        <p:spPr>
          <a:xfrm>
            <a:off x="457200" y="1600200"/>
            <a:ext cx="4610100" cy="5257800"/>
          </a:xfrm>
        </p:spPr>
        <p:txBody>
          <a:bodyPr>
            <a:normAutofit fontScale="85000" lnSpcReduction="10000"/>
          </a:bodyPr>
          <a:lstStyle/>
          <a:p>
            <a:r>
              <a:rPr lang="en-US" dirty="0" smtClean="0"/>
              <a:t>Airway resistance is the pressure difference between the alveoli and mouth divided by flow rate</a:t>
            </a:r>
          </a:p>
          <a:p>
            <a:r>
              <a:rPr lang="en-US" dirty="0" smtClean="0"/>
              <a:t>R = </a:t>
            </a:r>
            <a:r>
              <a:rPr lang="en-US" dirty="0" err="1" smtClean="0"/>
              <a:t>Δ</a:t>
            </a:r>
            <a:r>
              <a:rPr lang="en-US" dirty="0" smtClean="0"/>
              <a:t> P/V</a:t>
            </a:r>
          </a:p>
          <a:p>
            <a:r>
              <a:rPr lang="en-US" dirty="0" smtClean="0">
                <a:solidFill>
                  <a:srgbClr val="FF0000"/>
                </a:solidFill>
              </a:rPr>
              <a:t>Key point</a:t>
            </a:r>
            <a:r>
              <a:rPr lang="en-US" dirty="0" smtClean="0"/>
              <a:t>: Major sites of airway resistance are </a:t>
            </a:r>
            <a:r>
              <a:rPr lang="en-US" b="1" i="1" dirty="0" smtClean="0"/>
              <a:t>medium sized bronchi</a:t>
            </a:r>
          </a:p>
          <a:p>
            <a:endParaRPr lang="en-US" dirty="0"/>
          </a:p>
        </p:txBody>
      </p:sp>
      <p:pic>
        <p:nvPicPr>
          <p:cNvPr id="7" name="Picture 6"/>
          <p:cNvPicPr>
            <a:picLocks noChangeAspect="1"/>
          </p:cNvPicPr>
          <p:nvPr/>
        </p:nvPicPr>
        <p:blipFill>
          <a:blip r:embed="rId2"/>
          <a:stretch>
            <a:fillRect/>
          </a:stretch>
        </p:blipFill>
        <p:spPr>
          <a:xfrm>
            <a:off x="5067300" y="1600200"/>
            <a:ext cx="3873500" cy="4584700"/>
          </a:xfrm>
          <a:prstGeom prst="rect">
            <a:avLst/>
          </a:prstGeom>
        </p:spPr>
      </p:pic>
    </p:spTree>
    <p:extLst>
      <p:ext uri="{BB962C8B-B14F-4D97-AF65-F5344CB8AC3E}">
        <p14:creationId xmlns:p14="http://schemas.microsoft.com/office/powerpoint/2010/main" val="170734269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Mechanics of Breathing</a:t>
            </a:r>
            <a:endParaRPr lang="en-US" dirty="0"/>
          </a:p>
        </p:txBody>
      </p:sp>
      <p:sp>
        <p:nvSpPr>
          <p:cNvPr id="3" name="Content Placeholder 2"/>
          <p:cNvSpPr>
            <a:spLocks noGrp="1"/>
          </p:cNvSpPr>
          <p:nvPr>
            <p:ph idx="1"/>
          </p:nvPr>
        </p:nvSpPr>
        <p:spPr>
          <a:xfrm>
            <a:off x="457200" y="1828800"/>
            <a:ext cx="8229600" cy="4297363"/>
          </a:xfrm>
        </p:spPr>
        <p:txBody>
          <a:bodyPr>
            <a:normAutofit fontScale="92500" lnSpcReduction="10000"/>
          </a:bodyPr>
          <a:lstStyle/>
          <a:p>
            <a:r>
              <a:rPr lang="en-US" dirty="0" smtClean="0"/>
              <a:t>Small </a:t>
            </a:r>
            <a:r>
              <a:rPr lang="en-US" dirty="0"/>
              <a:t>airways contribute very little to resistance </a:t>
            </a:r>
            <a:endParaRPr lang="en-US" dirty="0" smtClean="0"/>
          </a:p>
          <a:p>
            <a:r>
              <a:rPr lang="en-US" dirty="0" smtClean="0"/>
              <a:t>likely </a:t>
            </a:r>
            <a:r>
              <a:rPr lang="en-US" dirty="0"/>
              <a:t>due to their large number </a:t>
            </a:r>
            <a:endParaRPr lang="en-US" dirty="0">
              <a:sym typeface="Wingdings"/>
            </a:endParaRPr>
          </a:p>
          <a:p>
            <a:r>
              <a:rPr lang="en-US" dirty="0">
                <a:sym typeface="Wingdings"/>
              </a:rPr>
              <a:t>M</a:t>
            </a:r>
            <a:r>
              <a:rPr lang="en-US" dirty="0" smtClean="0">
                <a:sym typeface="Wingdings"/>
              </a:rPr>
              <a:t>ay </a:t>
            </a:r>
            <a:r>
              <a:rPr lang="en-US" dirty="0">
                <a:sym typeface="Wingdings"/>
              </a:rPr>
              <a:t>act as a “silent zone” in disease states as significant disease may be present, however the usual measurements of resistance do not detect any changes</a:t>
            </a:r>
            <a:endParaRPr lang="en-US" dirty="0"/>
          </a:p>
          <a:p>
            <a:pPr marL="0" indent="0">
              <a:buNone/>
            </a:pPr>
            <a:endParaRPr lang="en-US" dirty="0"/>
          </a:p>
        </p:txBody>
      </p:sp>
    </p:spTree>
    <p:extLst>
      <p:ext uri="{BB962C8B-B14F-4D97-AF65-F5344CB8AC3E}">
        <p14:creationId xmlns:p14="http://schemas.microsoft.com/office/powerpoint/2010/main" val="251545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076"/>
            <a:ext cx="8229600" cy="660856"/>
          </a:xfrm>
        </p:spPr>
        <p:txBody>
          <a:bodyPr>
            <a:normAutofit fontScale="90000"/>
          </a:bodyPr>
          <a:lstStyle/>
          <a:p>
            <a:r>
              <a:rPr lang="en-US" dirty="0" smtClean="0"/>
              <a:t>Structure and Function</a:t>
            </a:r>
            <a:endParaRPr lang="en-US" dirty="0"/>
          </a:p>
        </p:txBody>
      </p:sp>
      <p:pic>
        <p:nvPicPr>
          <p:cNvPr id="5" name="Picture 4"/>
          <p:cNvPicPr>
            <a:picLocks noChangeAspect="1"/>
          </p:cNvPicPr>
          <p:nvPr/>
        </p:nvPicPr>
        <p:blipFill>
          <a:blip r:embed="rId2"/>
          <a:stretch>
            <a:fillRect/>
          </a:stretch>
        </p:blipFill>
        <p:spPr>
          <a:xfrm>
            <a:off x="971905" y="1399459"/>
            <a:ext cx="7205050" cy="4820361"/>
          </a:xfrm>
          <a:prstGeom prst="rect">
            <a:avLst/>
          </a:prstGeom>
        </p:spPr>
      </p:pic>
    </p:spTree>
    <p:extLst>
      <p:ext uri="{BB962C8B-B14F-4D97-AF65-F5344CB8AC3E}">
        <p14:creationId xmlns:p14="http://schemas.microsoft.com/office/powerpoint/2010/main" val="286272521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08000"/>
          </a:xfrm>
        </p:spPr>
        <p:txBody>
          <a:bodyPr>
            <a:normAutofit fontScale="90000"/>
          </a:bodyPr>
          <a:lstStyle/>
          <a:p>
            <a:r>
              <a:rPr lang="en-US" dirty="0" smtClean="0"/>
              <a:t>Mechanics of Breathing</a:t>
            </a:r>
            <a:endParaRPr lang="en-US" dirty="0"/>
          </a:p>
        </p:txBody>
      </p:sp>
      <p:sp>
        <p:nvSpPr>
          <p:cNvPr id="3" name="Content Placeholder 2"/>
          <p:cNvSpPr>
            <a:spLocks noGrp="1"/>
          </p:cNvSpPr>
          <p:nvPr>
            <p:ph idx="1"/>
          </p:nvPr>
        </p:nvSpPr>
        <p:spPr>
          <a:xfrm>
            <a:off x="177800" y="1219200"/>
            <a:ext cx="8839200" cy="5410200"/>
          </a:xfrm>
        </p:spPr>
        <p:txBody>
          <a:bodyPr>
            <a:normAutofit fontScale="85000" lnSpcReduction="20000"/>
          </a:bodyPr>
          <a:lstStyle/>
          <a:p>
            <a:pPr marL="0" indent="0">
              <a:buNone/>
            </a:pPr>
            <a:r>
              <a:rPr lang="en-US" u="sng" dirty="0" smtClean="0"/>
              <a:t>Factors determining airway resistance</a:t>
            </a:r>
            <a:r>
              <a:rPr lang="en-US" dirty="0" smtClean="0"/>
              <a:t>:</a:t>
            </a:r>
          </a:p>
          <a:p>
            <a:r>
              <a:rPr lang="en-US" dirty="0" smtClean="0"/>
              <a:t>Lung volume </a:t>
            </a:r>
          </a:p>
          <a:p>
            <a:pPr marL="0" indent="0">
              <a:buNone/>
            </a:pPr>
            <a:r>
              <a:rPr lang="en-US" dirty="0">
                <a:sym typeface="Wingdings"/>
              </a:rPr>
              <a:t> </a:t>
            </a:r>
            <a:r>
              <a:rPr lang="en-US" dirty="0" smtClean="0">
                <a:sym typeface="Wingdings"/>
              </a:rPr>
              <a:t>        as lung volume is reduced, resistance  </a:t>
            </a:r>
          </a:p>
          <a:p>
            <a:pPr marL="0" indent="0">
              <a:lnSpc>
                <a:spcPct val="80000"/>
              </a:lnSpc>
              <a:buNone/>
            </a:pPr>
            <a:r>
              <a:rPr lang="en-US" dirty="0">
                <a:sym typeface="Wingdings"/>
              </a:rPr>
              <a:t> </a:t>
            </a:r>
            <a:r>
              <a:rPr lang="en-US" dirty="0" smtClean="0">
                <a:sym typeface="Wingdings"/>
              </a:rPr>
              <a:t>               rises rapidly</a:t>
            </a:r>
          </a:p>
          <a:p>
            <a:pPr marL="0" indent="0">
              <a:lnSpc>
                <a:spcPct val="80000"/>
              </a:lnSpc>
              <a:buNone/>
            </a:pPr>
            <a:r>
              <a:rPr lang="en-US" dirty="0">
                <a:sym typeface="Wingdings"/>
              </a:rPr>
              <a:t> </a:t>
            </a:r>
            <a:r>
              <a:rPr lang="en-US" dirty="0" smtClean="0">
                <a:sym typeface="Wingdings"/>
              </a:rPr>
              <a:t>        at very low lung volumes, small airways </a:t>
            </a:r>
          </a:p>
          <a:p>
            <a:pPr marL="0" indent="0">
              <a:lnSpc>
                <a:spcPct val="80000"/>
              </a:lnSpc>
              <a:buNone/>
            </a:pPr>
            <a:r>
              <a:rPr lang="en-US" dirty="0">
                <a:sym typeface="Wingdings"/>
              </a:rPr>
              <a:t> </a:t>
            </a:r>
            <a:r>
              <a:rPr lang="en-US" dirty="0" smtClean="0">
                <a:sym typeface="Wingdings"/>
              </a:rPr>
              <a:t>             may close completely</a:t>
            </a:r>
          </a:p>
          <a:p>
            <a:r>
              <a:rPr lang="en-US" dirty="0" smtClean="0">
                <a:sym typeface="Wingdings"/>
              </a:rPr>
              <a:t>Contraction of bronchial smooth muscle</a:t>
            </a:r>
          </a:p>
          <a:p>
            <a:pPr marL="0" indent="0">
              <a:buNone/>
            </a:pPr>
            <a:r>
              <a:rPr lang="en-US" dirty="0">
                <a:sym typeface="Wingdings"/>
              </a:rPr>
              <a:t> </a:t>
            </a:r>
            <a:r>
              <a:rPr lang="en-US" dirty="0" smtClean="0">
                <a:sym typeface="Wingdings"/>
              </a:rPr>
              <a:t>        narrowing of the airway</a:t>
            </a:r>
          </a:p>
          <a:p>
            <a:pPr marL="0" indent="0">
              <a:lnSpc>
                <a:spcPct val="80000"/>
              </a:lnSpc>
              <a:buNone/>
            </a:pPr>
            <a:r>
              <a:rPr lang="en-US" dirty="0">
                <a:sym typeface="Wingdings"/>
              </a:rPr>
              <a:t> </a:t>
            </a:r>
            <a:r>
              <a:rPr lang="en-US" dirty="0" smtClean="0">
                <a:sym typeface="Wingdings"/>
              </a:rPr>
              <a:t>        parasympathetic stimulation, histamine, fall of P</a:t>
            </a:r>
            <a:r>
              <a:rPr lang="en-US" baseline="-25000" dirty="0" smtClean="0">
                <a:sym typeface="Wingdings"/>
              </a:rPr>
              <a:t>A</a:t>
            </a:r>
            <a:r>
              <a:rPr lang="en-US" dirty="0" smtClean="0">
                <a:sym typeface="Wingdings"/>
              </a:rPr>
              <a:t>CO2</a:t>
            </a:r>
          </a:p>
          <a:p>
            <a:pPr marL="0" indent="0">
              <a:lnSpc>
                <a:spcPct val="80000"/>
              </a:lnSpc>
              <a:buNone/>
            </a:pPr>
            <a:r>
              <a:rPr lang="en-US" dirty="0">
                <a:sym typeface="Wingdings"/>
              </a:rPr>
              <a:t> </a:t>
            </a:r>
            <a:r>
              <a:rPr lang="en-US" dirty="0" smtClean="0">
                <a:sym typeface="Wingdings"/>
              </a:rPr>
              <a:t>        resistance reduced by use of β adrenergic agonists</a:t>
            </a:r>
          </a:p>
          <a:p>
            <a:r>
              <a:rPr lang="en-US" dirty="0" smtClean="0">
                <a:sym typeface="Wingdings"/>
              </a:rPr>
              <a:t>Density and Viscosity of inhaled gas</a:t>
            </a:r>
            <a:endParaRPr lang="en-US" dirty="0"/>
          </a:p>
        </p:txBody>
      </p:sp>
    </p:spTree>
    <p:extLst>
      <p:ext uri="{BB962C8B-B14F-4D97-AF65-F5344CB8AC3E}">
        <p14:creationId xmlns:p14="http://schemas.microsoft.com/office/powerpoint/2010/main" val="28932107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Mechanics of Breathing</a:t>
            </a:r>
            <a:endParaRPr lang="en-US" dirty="0"/>
          </a:p>
        </p:txBody>
      </p:sp>
      <p:pic>
        <p:nvPicPr>
          <p:cNvPr id="4" name="Picture 3"/>
          <p:cNvPicPr>
            <a:picLocks noChangeAspect="1"/>
          </p:cNvPicPr>
          <p:nvPr/>
        </p:nvPicPr>
        <p:blipFill>
          <a:blip r:embed="rId2"/>
          <a:stretch>
            <a:fillRect/>
          </a:stretch>
        </p:blipFill>
        <p:spPr>
          <a:xfrm>
            <a:off x="1803400" y="1917700"/>
            <a:ext cx="5499100" cy="4025900"/>
          </a:xfrm>
          <a:prstGeom prst="rect">
            <a:avLst/>
          </a:prstGeom>
        </p:spPr>
      </p:pic>
    </p:spTree>
    <p:extLst>
      <p:ext uri="{BB962C8B-B14F-4D97-AF65-F5344CB8AC3E}">
        <p14:creationId xmlns:p14="http://schemas.microsoft.com/office/powerpoint/2010/main" val="11309153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of Breathing</a:t>
            </a:r>
            <a:endParaRPr lang="en-US" dirty="0"/>
          </a:p>
        </p:txBody>
      </p:sp>
      <p:sp>
        <p:nvSpPr>
          <p:cNvPr id="3" name="Content Placeholder 2"/>
          <p:cNvSpPr>
            <a:spLocks noGrp="1"/>
          </p:cNvSpPr>
          <p:nvPr>
            <p:ph idx="1"/>
          </p:nvPr>
        </p:nvSpPr>
        <p:spPr/>
        <p:txBody>
          <a:bodyPr/>
          <a:lstStyle/>
          <a:p>
            <a:r>
              <a:rPr lang="en-US" dirty="0" smtClean="0"/>
              <a:t>Central controller</a:t>
            </a:r>
          </a:p>
          <a:p>
            <a:r>
              <a:rPr lang="en-US" dirty="0" smtClean="0"/>
              <a:t>Sensors</a:t>
            </a:r>
          </a:p>
          <a:p>
            <a:r>
              <a:rPr lang="en-US" dirty="0" smtClean="0"/>
              <a:t>Effectors</a:t>
            </a:r>
          </a:p>
          <a:p>
            <a:r>
              <a:rPr lang="en-US" dirty="0" smtClean="0"/>
              <a:t>Abnormal patterns of breathing</a:t>
            </a:r>
            <a:endParaRPr lang="en-US" dirty="0"/>
          </a:p>
        </p:txBody>
      </p:sp>
      <p:pic>
        <p:nvPicPr>
          <p:cNvPr id="4" name="Picture 3"/>
          <p:cNvPicPr>
            <a:picLocks noChangeAspect="1"/>
          </p:cNvPicPr>
          <p:nvPr/>
        </p:nvPicPr>
        <p:blipFill>
          <a:blip r:embed="rId2"/>
          <a:stretch>
            <a:fillRect/>
          </a:stretch>
        </p:blipFill>
        <p:spPr>
          <a:xfrm>
            <a:off x="4635500" y="2044700"/>
            <a:ext cx="3784600" cy="2857500"/>
          </a:xfrm>
          <a:prstGeom prst="rect">
            <a:avLst/>
          </a:prstGeom>
        </p:spPr>
      </p:pic>
    </p:spTree>
    <p:extLst>
      <p:ext uri="{BB962C8B-B14F-4D97-AF65-F5344CB8AC3E}">
        <p14:creationId xmlns:p14="http://schemas.microsoft.com/office/powerpoint/2010/main" val="162444586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sp>
        <p:nvSpPr>
          <p:cNvPr id="3" name="Content Placeholder 2"/>
          <p:cNvSpPr>
            <a:spLocks noGrp="1"/>
          </p:cNvSpPr>
          <p:nvPr>
            <p:ph idx="1"/>
          </p:nvPr>
        </p:nvSpPr>
        <p:spPr/>
        <p:txBody>
          <a:bodyPr>
            <a:normAutofit fontScale="92500"/>
          </a:bodyPr>
          <a:lstStyle/>
          <a:p>
            <a:pPr marL="0" indent="0">
              <a:buNone/>
            </a:pPr>
            <a:r>
              <a:rPr lang="en-US" u="sng" dirty="0" smtClean="0"/>
              <a:t>3 basic elements of the respiratory control system</a:t>
            </a:r>
            <a:r>
              <a:rPr lang="en-US" dirty="0" smtClean="0"/>
              <a:t>:</a:t>
            </a:r>
          </a:p>
          <a:p>
            <a:pPr marL="514350" indent="-514350">
              <a:buAutoNum type="arabicPeriod"/>
            </a:pPr>
            <a:r>
              <a:rPr lang="en-US" dirty="0" smtClean="0">
                <a:solidFill>
                  <a:srgbClr val="FF0000"/>
                </a:solidFill>
              </a:rPr>
              <a:t>Sensors:</a:t>
            </a:r>
            <a:r>
              <a:rPr lang="en-US" dirty="0" smtClean="0"/>
              <a:t> gather information and send it to...</a:t>
            </a:r>
          </a:p>
          <a:p>
            <a:pPr marL="514350" indent="-514350">
              <a:buAutoNum type="arabicPeriod"/>
            </a:pPr>
            <a:r>
              <a:rPr lang="en-US" dirty="0" smtClean="0">
                <a:solidFill>
                  <a:srgbClr val="FF0000"/>
                </a:solidFill>
              </a:rPr>
              <a:t>Central controller:</a:t>
            </a:r>
            <a:r>
              <a:rPr lang="en-US" dirty="0" smtClean="0"/>
              <a:t> coordinates information and sends it to…</a:t>
            </a:r>
          </a:p>
          <a:p>
            <a:pPr marL="514350" indent="-514350">
              <a:buAutoNum type="arabicPeriod"/>
            </a:pPr>
            <a:r>
              <a:rPr lang="en-US" dirty="0" smtClean="0">
                <a:solidFill>
                  <a:srgbClr val="FF0000"/>
                </a:solidFill>
              </a:rPr>
              <a:t>Effectors:</a:t>
            </a:r>
            <a:r>
              <a:rPr lang="en-US" dirty="0" smtClean="0"/>
              <a:t> </a:t>
            </a:r>
            <a:r>
              <a:rPr lang="en-US" dirty="0" err="1" smtClean="0"/>
              <a:t>resp</a:t>
            </a:r>
            <a:r>
              <a:rPr lang="en-US" dirty="0" smtClean="0"/>
              <a:t> muscles which cause ventilation</a:t>
            </a:r>
            <a:endParaRPr lang="en-US" dirty="0"/>
          </a:p>
        </p:txBody>
      </p:sp>
    </p:spTree>
    <p:extLst>
      <p:ext uri="{BB962C8B-B14F-4D97-AF65-F5344CB8AC3E}">
        <p14:creationId xmlns:p14="http://schemas.microsoft.com/office/powerpoint/2010/main" val="356729528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pic>
        <p:nvPicPr>
          <p:cNvPr id="4" name="Picture 3"/>
          <p:cNvPicPr>
            <a:picLocks noChangeAspect="1"/>
          </p:cNvPicPr>
          <p:nvPr/>
        </p:nvPicPr>
        <p:blipFill>
          <a:blip r:embed="rId2"/>
          <a:stretch>
            <a:fillRect/>
          </a:stretch>
        </p:blipFill>
        <p:spPr>
          <a:xfrm>
            <a:off x="279400" y="1943100"/>
            <a:ext cx="8318500" cy="3810000"/>
          </a:xfrm>
          <a:prstGeom prst="rect">
            <a:avLst/>
          </a:prstGeom>
        </p:spPr>
      </p:pic>
    </p:spTree>
    <p:extLst>
      <p:ext uri="{BB962C8B-B14F-4D97-AF65-F5344CB8AC3E}">
        <p14:creationId xmlns:p14="http://schemas.microsoft.com/office/powerpoint/2010/main" val="251118823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of Breathing</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u="sng" dirty="0" smtClean="0"/>
              <a:t>Central controller</a:t>
            </a:r>
            <a:r>
              <a:rPr lang="en-US" dirty="0" smtClean="0"/>
              <a:t>:</a:t>
            </a:r>
          </a:p>
          <a:p>
            <a:r>
              <a:rPr lang="en-US" dirty="0" smtClean="0"/>
              <a:t>Located in the </a:t>
            </a:r>
            <a:r>
              <a:rPr lang="en-US" b="1" i="1" dirty="0" smtClean="0"/>
              <a:t>brainstem</a:t>
            </a:r>
          </a:p>
          <a:p>
            <a:r>
              <a:rPr lang="en-US" dirty="0" smtClean="0"/>
              <a:t>Receive input from </a:t>
            </a:r>
            <a:r>
              <a:rPr lang="en-US" dirty="0" err="1" smtClean="0"/>
              <a:t>chemorecptors</a:t>
            </a:r>
            <a:r>
              <a:rPr lang="en-US" dirty="0" smtClean="0"/>
              <a:t>, lung, and other receptors in the cortex</a:t>
            </a:r>
          </a:p>
          <a:p>
            <a:r>
              <a:rPr lang="en-US" dirty="0" smtClean="0"/>
              <a:t>Major output is to the phrenic nerves</a:t>
            </a:r>
          </a:p>
          <a:p>
            <a:r>
              <a:rPr lang="en-US" dirty="0" smtClean="0"/>
              <a:t>Impulses also go to respiratory muscles</a:t>
            </a:r>
            <a:endParaRPr lang="en-US" dirty="0"/>
          </a:p>
        </p:txBody>
      </p:sp>
    </p:spTree>
    <p:extLst>
      <p:ext uri="{BB962C8B-B14F-4D97-AF65-F5344CB8AC3E}">
        <p14:creationId xmlns:p14="http://schemas.microsoft.com/office/powerpoint/2010/main" val="285094795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sp>
        <p:nvSpPr>
          <p:cNvPr id="3" name="Content Placeholder 2"/>
          <p:cNvSpPr>
            <a:spLocks noGrp="1"/>
          </p:cNvSpPr>
          <p:nvPr>
            <p:ph idx="1"/>
          </p:nvPr>
        </p:nvSpPr>
        <p:spPr>
          <a:xfrm>
            <a:off x="241300" y="1516063"/>
            <a:ext cx="4597400" cy="5049837"/>
          </a:xfrm>
        </p:spPr>
        <p:txBody>
          <a:bodyPr>
            <a:normAutofit fontScale="77500" lnSpcReduction="20000"/>
          </a:bodyPr>
          <a:lstStyle/>
          <a:p>
            <a:pPr marL="0" indent="0">
              <a:buNone/>
            </a:pPr>
            <a:r>
              <a:rPr lang="en-US" u="sng" dirty="0" smtClean="0"/>
              <a:t>Central controller</a:t>
            </a:r>
            <a:r>
              <a:rPr lang="en-US" dirty="0" smtClean="0"/>
              <a:t>:</a:t>
            </a:r>
          </a:p>
          <a:p>
            <a:r>
              <a:rPr lang="en-US" dirty="0"/>
              <a:t>G</a:t>
            </a:r>
            <a:r>
              <a:rPr lang="en-US" dirty="0" smtClean="0"/>
              <a:t>enerates Impulses that come from the </a:t>
            </a:r>
            <a:r>
              <a:rPr lang="en-US" b="1" i="1" dirty="0" smtClean="0"/>
              <a:t>brainstem</a:t>
            </a:r>
          </a:p>
          <a:p>
            <a:r>
              <a:rPr lang="en-US" dirty="0" smtClean="0"/>
              <a:t>Cortex can override these centers if voluntary control is desired</a:t>
            </a:r>
          </a:p>
          <a:p>
            <a:r>
              <a:rPr lang="en-US" dirty="0"/>
              <a:t>Central pattern generator </a:t>
            </a:r>
            <a:r>
              <a:rPr lang="en-US" dirty="0">
                <a:sym typeface="Wingdings"/>
              </a:rPr>
              <a:t> comprises a group of neurons in the </a:t>
            </a:r>
            <a:r>
              <a:rPr lang="en-US" i="1" dirty="0">
                <a:solidFill>
                  <a:srgbClr val="CCFFCC"/>
                </a:solidFill>
                <a:sym typeface="Wingdings"/>
              </a:rPr>
              <a:t>pons</a:t>
            </a:r>
            <a:r>
              <a:rPr lang="en-US" dirty="0">
                <a:sym typeface="Wingdings"/>
              </a:rPr>
              <a:t> and </a:t>
            </a:r>
            <a:r>
              <a:rPr lang="en-US" i="1" dirty="0">
                <a:solidFill>
                  <a:srgbClr val="CCFFCC"/>
                </a:solidFill>
                <a:sym typeface="Wingdings"/>
              </a:rPr>
              <a:t>medulla</a:t>
            </a:r>
            <a:endParaRPr lang="en-US" i="1" dirty="0">
              <a:sym typeface="Wingdings"/>
            </a:endParaRPr>
          </a:p>
          <a:p>
            <a:endParaRPr lang="en-US" dirty="0"/>
          </a:p>
        </p:txBody>
      </p:sp>
      <p:pic>
        <p:nvPicPr>
          <p:cNvPr id="5" name="Picture 4"/>
          <p:cNvPicPr>
            <a:picLocks noChangeAspect="1"/>
          </p:cNvPicPr>
          <p:nvPr/>
        </p:nvPicPr>
        <p:blipFill>
          <a:blip r:embed="rId2"/>
          <a:stretch>
            <a:fillRect/>
          </a:stretch>
        </p:blipFill>
        <p:spPr>
          <a:xfrm>
            <a:off x="4699000" y="2019300"/>
            <a:ext cx="4445000" cy="4244340"/>
          </a:xfrm>
          <a:prstGeom prst="rect">
            <a:avLst/>
          </a:prstGeom>
        </p:spPr>
      </p:pic>
    </p:spTree>
    <p:extLst>
      <p:ext uri="{BB962C8B-B14F-4D97-AF65-F5344CB8AC3E}">
        <p14:creationId xmlns:p14="http://schemas.microsoft.com/office/powerpoint/2010/main" val="46614702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sp>
        <p:nvSpPr>
          <p:cNvPr id="3" name="Content Placeholder 2"/>
          <p:cNvSpPr>
            <a:spLocks noGrp="1"/>
          </p:cNvSpPr>
          <p:nvPr>
            <p:ph idx="1"/>
          </p:nvPr>
        </p:nvSpPr>
        <p:spPr/>
        <p:txBody>
          <a:bodyPr/>
          <a:lstStyle/>
          <a:p>
            <a:pPr marL="0" indent="0">
              <a:buNone/>
            </a:pPr>
            <a:r>
              <a:rPr lang="en-US" dirty="0" smtClean="0"/>
              <a:t>Central controller (brainstem):</a:t>
            </a:r>
          </a:p>
          <a:p>
            <a:pPr marL="0" indent="0">
              <a:buNone/>
            </a:pPr>
            <a:r>
              <a:rPr lang="en-US" dirty="0" smtClean="0">
                <a:solidFill>
                  <a:srgbClr val="FF0000"/>
                </a:solidFill>
              </a:rPr>
              <a:t>3 main groups of neurons recognized:</a:t>
            </a:r>
          </a:p>
          <a:p>
            <a:pPr marL="514350" indent="-514350">
              <a:buAutoNum type="arabicPeriod"/>
            </a:pPr>
            <a:r>
              <a:rPr lang="en-US" dirty="0" smtClean="0">
                <a:solidFill>
                  <a:srgbClr val="FFFFFF"/>
                </a:solidFill>
              </a:rPr>
              <a:t>Medullary respiratory center</a:t>
            </a:r>
          </a:p>
          <a:p>
            <a:pPr marL="514350" indent="-514350">
              <a:buAutoNum type="arabicPeriod"/>
            </a:pPr>
            <a:r>
              <a:rPr lang="en-US" dirty="0" err="1" smtClean="0">
                <a:solidFill>
                  <a:srgbClr val="FFFFFF"/>
                </a:solidFill>
              </a:rPr>
              <a:t>Apneustic</a:t>
            </a:r>
            <a:r>
              <a:rPr lang="en-US" dirty="0" smtClean="0">
                <a:solidFill>
                  <a:srgbClr val="FFFFFF"/>
                </a:solidFill>
              </a:rPr>
              <a:t> center (lower pons)</a:t>
            </a:r>
          </a:p>
          <a:p>
            <a:pPr marL="514350" indent="-514350">
              <a:buAutoNum type="arabicPeriod"/>
            </a:pPr>
            <a:r>
              <a:rPr lang="en-US" dirty="0" err="1" smtClean="0">
                <a:solidFill>
                  <a:srgbClr val="FFFFFF"/>
                </a:solidFill>
              </a:rPr>
              <a:t>Pneumotaxic</a:t>
            </a:r>
            <a:r>
              <a:rPr lang="en-US" dirty="0" smtClean="0">
                <a:solidFill>
                  <a:srgbClr val="FFFFFF"/>
                </a:solidFill>
              </a:rPr>
              <a:t> center (upper pons)</a:t>
            </a:r>
          </a:p>
        </p:txBody>
      </p:sp>
    </p:spTree>
    <p:extLst>
      <p:ext uri="{BB962C8B-B14F-4D97-AF65-F5344CB8AC3E}">
        <p14:creationId xmlns:p14="http://schemas.microsoft.com/office/powerpoint/2010/main" val="418327756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11200"/>
          </a:xfrm>
        </p:spPr>
        <p:txBody>
          <a:bodyPr>
            <a:normAutofit fontScale="90000"/>
          </a:bodyPr>
          <a:lstStyle/>
          <a:p>
            <a:r>
              <a:rPr lang="en-US" dirty="0"/>
              <a:t>Control of Breathing</a:t>
            </a:r>
          </a:p>
        </p:txBody>
      </p:sp>
      <p:sp>
        <p:nvSpPr>
          <p:cNvPr id="3" name="Content Placeholder 2"/>
          <p:cNvSpPr>
            <a:spLocks noGrp="1"/>
          </p:cNvSpPr>
          <p:nvPr>
            <p:ph idx="1"/>
          </p:nvPr>
        </p:nvSpPr>
        <p:spPr>
          <a:xfrm>
            <a:off x="457200" y="1600200"/>
            <a:ext cx="8229600" cy="5003800"/>
          </a:xfrm>
        </p:spPr>
        <p:txBody>
          <a:bodyPr>
            <a:normAutofit fontScale="70000" lnSpcReduction="20000"/>
          </a:bodyPr>
          <a:lstStyle/>
          <a:p>
            <a:pPr marL="0" indent="0">
              <a:buNone/>
            </a:pPr>
            <a:r>
              <a:rPr lang="en-US" u="sng" dirty="0" smtClean="0"/>
              <a:t>Medullary respiratory center</a:t>
            </a:r>
            <a:r>
              <a:rPr lang="en-US" dirty="0" smtClean="0"/>
              <a:t>:</a:t>
            </a:r>
          </a:p>
          <a:p>
            <a:r>
              <a:rPr lang="en-US" dirty="0" smtClean="0"/>
              <a:t>Located in the </a:t>
            </a:r>
            <a:r>
              <a:rPr lang="en-US" i="1" dirty="0" smtClean="0">
                <a:solidFill>
                  <a:srgbClr val="CCFFCC"/>
                </a:solidFill>
              </a:rPr>
              <a:t>reticular foramen </a:t>
            </a:r>
            <a:r>
              <a:rPr lang="en-US" dirty="0" smtClean="0"/>
              <a:t>of the medulla beneath the floor of the 4</a:t>
            </a:r>
            <a:r>
              <a:rPr lang="en-US" baseline="30000" dirty="0" smtClean="0"/>
              <a:t>th</a:t>
            </a:r>
            <a:r>
              <a:rPr lang="en-US" dirty="0" smtClean="0"/>
              <a:t> ventricle</a:t>
            </a:r>
          </a:p>
          <a:p>
            <a:r>
              <a:rPr lang="en-US" i="1" dirty="0" smtClean="0"/>
              <a:t>Pre-</a:t>
            </a:r>
            <a:r>
              <a:rPr lang="en-US" i="1" dirty="0" err="1" smtClean="0"/>
              <a:t>Botzinger</a:t>
            </a:r>
            <a:r>
              <a:rPr lang="en-US" i="1" dirty="0" smtClean="0"/>
              <a:t> complex </a:t>
            </a:r>
            <a:r>
              <a:rPr lang="en-US" dirty="0" smtClean="0">
                <a:sym typeface="Wingdings"/>
              </a:rPr>
              <a:t> group of cells essential for generation of the respiratory rhythm</a:t>
            </a:r>
          </a:p>
          <a:p>
            <a:r>
              <a:rPr lang="en-US" i="1" dirty="0" smtClean="0">
                <a:sym typeface="Wingdings"/>
              </a:rPr>
              <a:t>Dorsal respiratory group </a:t>
            </a:r>
            <a:r>
              <a:rPr lang="en-US" dirty="0" smtClean="0">
                <a:sym typeface="Wingdings"/>
              </a:rPr>
              <a:t> group of cells located dorsally that is chiefly associated with inspiration</a:t>
            </a:r>
          </a:p>
          <a:p>
            <a:r>
              <a:rPr lang="en-US" i="1" dirty="0" smtClean="0">
                <a:sym typeface="Wingdings"/>
              </a:rPr>
              <a:t>Ventral respiratory group </a:t>
            </a:r>
            <a:r>
              <a:rPr lang="en-US" dirty="0" smtClean="0">
                <a:sym typeface="Wingdings"/>
              </a:rPr>
              <a:t></a:t>
            </a:r>
            <a:r>
              <a:rPr lang="en-US" dirty="0">
                <a:sym typeface="Wingdings"/>
              </a:rPr>
              <a:t>group of cells located </a:t>
            </a:r>
            <a:r>
              <a:rPr lang="en-US" dirty="0" smtClean="0">
                <a:sym typeface="Wingdings"/>
              </a:rPr>
              <a:t>ventrally </a:t>
            </a:r>
            <a:r>
              <a:rPr lang="en-US" dirty="0">
                <a:sym typeface="Wingdings"/>
              </a:rPr>
              <a:t>that is chiefly associated with </a:t>
            </a:r>
            <a:r>
              <a:rPr lang="en-US" dirty="0" smtClean="0">
                <a:sym typeface="Wingdings"/>
              </a:rPr>
              <a:t>expiration</a:t>
            </a:r>
          </a:p>
          <a:p>
            <a:r>
              <a:rPr lang="en-US" dirty="0" smtClean="0">
                <a:sym typeface="Wingdings"/>
              </a:rPr>
              <a:t>These cells have the property of intrinsic periodic firing</a:t>
            </a:r>
          </a:p>
          <a:p>
            <a:endParaRPr lang="en-US" dirty="0"/>
          </a:p>
        </p:txBody>
      </p:sp>
    </p:spTree>
    <p:extLst>
      <p:ext uri="{BB962C8B-B14F-4D97-AF65-F5344CB8AC3E}">
        <p14:creationId xmlns:p14="http://schemas.microsoft.com/office/powerpoint/2010/main" val="160298092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sp>
        <p:nvSpPr>
          <p:cNvPr id="3" name="Content Placeholder 2"/>
          <p:cNvSpPr>
            <a:spLocks noGrp="1"/>
          </p:cNvSpPr>
          <p:nvPr>
            <p:ph idx="1"/>
          </p:nvPr>
        </p:nvSpPr>
        <p:spPr/>
        <p:txBody>
          <a:bodyPr>
            <a:normAutofit fontScale="77500" lnSpcReduction="20000"/>
          </a:bodyPr>
          <a:lstStyle/>
          <a:p>
            <a:r>
              <a:rPr lang="en-US" dirty="0" smtClean="0"/>
              <a:t>Inspiration impulses may be modulated by inhibiting impulses from the </a:t>
            </a:r>
            <a:r>
              <a:rPr lang="en-US" dirty="0" err="1" smtClean="0"/>
              <a:t>pneumotaxic</a:t>
            </a:r>
            <a:r>
              <a:rPr lang="en-US" dirty="0" smtClean="0"/>
              <a:t> center, </a:t>
            </a:r>
            <a:r>
              <a:rPr lang="en-US" dirty="0" err="1" smtClean="0"/>
              <a:t>vagus</a:t>
            </a:r>
            <a:r>
              <a:rPr lang="en-US" dirty="0" smtClean="0"/>
              <a:t> and glossopharyngeal nerves</a:t>
            </a:r>
          </a:p>
          <a:p>
            <a:r>
              <a:rPr lang="en-US" dirty="0" smtClean="0"/>
              <a:t>During quiet breathing the expiratory area is quiescent, as expiration is a passive process in that situation</a:t>
            </a:r>
          </a:p>
          <a:p>
            <a:r>
              <a:rPr lang="en-US" dirty="0" smtClean="0"/>
              <a:t>Expiratory area becomes activated during forceful breathing</a:t>
            </a:r>
            <a:endParaRPr lang="en-US" dirty="0"/>
          </a:p>
        </p:txBody>
      </p:sp>
    </p:spTree>
    <p:extLst>
      <p:ext uri="{BB962C8B-B14F-4D97-AF65-F5344CB8AC3E}">
        <p14:creationId xmlns:p14="http://schemas.microsoft.com/office/powerpoint/2010/main" val="3709562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1704"/>
            <a:ext cx="8229600" cy="657185"/>
          </a:xfrm>
        </p:spPr>
        <p:txBody>
          <a:bodyPr>
            <a:normAutofit fontScale="90000"/>
          </a:bodyPr>
          <a:lstStyle/>
          <a:p>
            <a:r>
              <a:rPr lang="en-US" dirty="0"/>
              <a:t>Structure and Function</a:t>
            </a:r>
          </a:p>
        </p:txBody>
      </p:sp>
      <p:sp>
        <p:nvSpPr>
          <p:cNvPr id="3" name="Content Placeholder 2"/>
          <p:cNvSpPr>
            <a:spLocks noGrp="1"/>
          </p:cNvSpPr>
          <p:nvPr>
            <p:ph idx="1"/>
          </p:nvPr>
        </p:nvSpPr>
        <p:spPr>
          <a:xfrm>
            <a:off x="457200" y="1243965"/>
            <a:ext cx="8562072" cy="5442342"/>
          </a:xfrm>
        </p:spPr>
        <p:txBody>
          <a:bodyPr>
            <a:normAutofit fontScale="77500" lnSpcReduction="20000"/>
          </a:bodyPr>
          <a:lstStyle/>
          <a:p>
            <a:pPr marL="0" indent="0">
              <a:buNone/>
            </a:pPr>
            <a:r>
              <a:rPr lang="en-US" u="sng" dirty="0" smtClean="0"/>
              <a:t>Air flow</a:t>
            </a:r>
            <a:r>
              <a:rPr lang="en-US" dirty="0" smtClean="0"/>
              <a:t>:</a:t>
            </a:r>
          </a:p>
          <a:p>
            <a:r>
              <a:rPr lang="en-US" dirty="0" smtClean="0"/>
              <a:t>Inspiration </a:t>
            </a:r>
            <a:r>
              <a:rPr lang="en-US" dirty="0" smtClean="0">
                <a:sym typeface="Wingdings"/>
              </a:rPr>
              <a:t> volume of thoracic cavity increases due to contraction of the diaphragm and intercostal muscles  negative pressure within the thorax  air is drawn into the lung</a:t>
            </a:r>
          </a:p>
          <a:p>
            <a:r>
              <a:rPr lang="en-US" dirty="0" smtClean="0">
                <a:sym typeface="Wingdings"/>
              </a:rPr>
              <a:t>Air flows to bronchioles by convective flow (higher velocity)</a:t>
            </a:r>
          </a:p>
          <a:p>
            <a:r>
              <a:rPr lang="en-US" dirty="0" smtClean="0">
                <a:sym typeface="Wingdings"/>
              </a:rPr>
              <a:t>Large cross sectional area beyond bronchioles results in low velocity flow of air</a:t>
            </a:r>
          </a:p>
          <a:p>
            <a:r>
              <a:rPr lang="en-US" dirty="0" smtClean="0">
                <a:sym typeface="Wingdings"/>
              </a:rPr>
              <a:t>Diffusion of gas within the airways takes over as the dominant mechanism of ventilation in the </a:t>
            </a:r>
            <a:r>
              <a:rPr lang="en-US" i="1" u="sng" dirty="0" smtClean="0">
                <a:sym typeface="Wingdings"/>
              </a:rPr>
              <a:t>respiratory zone</a:t>
            </a:r>
            <a:endParaRPr lang="en-US" i="1" u="sng" dirty="0" smtClean="0"/>
          </a:p>
          <a:p>
            <a:pPr marL="0" indent="0">
              <a:buNone/>
            </a:pPr>
            <a:endParaRPr lang="en-US" dirty="0"/>
          </a:p>
        </p:txBody>
      </p:sp>
    </p:spTree>
    <p:extLst>
      <p:ext uri="{BB962C8B-B14F-4D97-AF65-F5344CB8AC3E}">
        <p14:creationId xmlns:p14="http://schemas.microsoft.com/office/powerpoint/2010/main" val="34674655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sp>
        <p:nvSpPr>
          <p:cNvPr id="3" name="Content Placeholder 2"/>
          <p:cNvSpPr>
            <a:spLocks noGrp="1"/>
          </p:cNvSpPr>
          <p:nvPr>
            <p:ph idx="1"/>
          </p:nvPr>
        </p:nvSpPr>
        <p:spPr/>
        <p:txBody>
          <a:bodyPr/>
          <a:lstStyle/>
          <a:p>
            <a:pPr marL="0" indent="0">
              <a:buNone/>
            </a:pPr>
            <a:r>
              <a:rPr lang="en-US" u="sng" dirty="0" err="1" smtClean="0"/>
              <a:t>Apneustic</a:t>
            </a:r>
            <a:r>
              <a:rPr lang="en-US" u="sng" dirty="0" smtClean="0"/>
              <a:t> center</a:t>
            </a:r>
            <a:r>
              <a:rPr lang="en-US" dirty="0" smtClean="0"/>
              <a:t>:</a:t>
            </a:r>
          </a:p>
          <a:p>
            <a:r>
              <a:rPr lang="en-US" dirty="0" smtClean="0"/>
              <a:t>Located in the lower pons</a:t>
            </a:r>
          </a:p>
          <a:p>
            <a:r>
              <a:rPr lang="en-US" dirty="0" smtClean="0"/>
              <a:t>Impulses from this area have an excitatory effect on the inspiratory center of the medulla</a:t>
            </a:r>
            <a:endParaRPr lang="en-US" dirty="0"/>
          </a:p>
        </p:txBody>
      </p:sp>
    </p:spTree>
    <p:extLst>
      <p:ext uri="{BB962C8B-B14F-4D97-AF65-F5344CB8AC3E}">
        <p14:creationId xmlns:p14="http://schemas.microsoft.com/office/powerpoint/2010/main" val="11626395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sp>
        <p:nvSpPr>
          <p:cNvPr id="3" name="Content Placeholder 2"/>
          <p:cNvSpPr>
            <a:spLocks noGrp="1"/>
          </p:cNvSpPr>
          <p:nvPr>
            <p:ph idx="1"/>
          </p:nvPr>
        </p:nvSpPr>
        <p:spPr/>
        <p:txBody>
          <a:bodyPr>
            <a:normAutofit fontScale="92500" lnSpcReduction="10000"/>
          </a:bodyPr>
          <a:lstStyle/>
          <a:p>
            <a:pPr marL="0" indent="0">
              <a:buNone/>
            </a:pPr>
            <a:r>
              <a:rPr lang="en-US" u="sng" dirty="0" err="1" smtClean="0"/>
              <a:t>Pneumotaxic</a:t>
            </a:r>
            <a:r>
              <a:rPr lang="en-US" u="sng" dirty="0" smtClean="0"/>
              <a:t> center</a:t>
            </a:r>
            <a:r>
              <a:rPr lang="en-US" dirty="0" smtClean="0"/>
              <a:t>:</a:t>
            </a:r>
          </a:p>
          <a:p>
            <a:r>
              <a:rPr lang="en-US" dirty="0" smtClean="0"/>
              <a:t>Located in upper pons</a:t>
            </a:r>
          </a:p>
          <a:p>
            <a:r>
              <a:rPr lang="en-US" dirty="0" smtClean="0"/>
              <a:t>“switches off” or inhibits inspiration</a:t>
            </a:r>
          </a:p>
          <a:p>
            <a:r>
              <a:rPr lang="en-US" dirty="0" smtClean="0"/>
              <a:t>Regulates inspiratory volume and rate</a:t>
            </a:r>
          </a:p>
          <a:p>
            <a:r>
              <a:rPr lang="en-US" dirty="0" smtClean="0"/>
              <a:t>A normal rhythm can exist in the absence of this center</a:t>
            </a:r>
          </a:p>
        </p:txBody>
      </p:sp>
    </p:spTree>
    <p:extLst>
      <p:ext uri="{BB962C8B-B14F-4D97-AF65-F5344CB8AC3E}">
        <p14:creationId xmlns:p14="http://schemas.microsoft.com/office/powerpoint/2010/main" val="150330496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sp>
        <p:nvSpPr>
          <p:cNvPr id="3" name="Content Placeholder 2"/>
          <p:cNvSpPr>
            <a:spLocks noGrp="1"/>
          </p:cNvSpPr>
          <p:nvPr>
            <p:ph idx="1"/>
          </p:nvPr>
        </p:nvSpPr>
        <p:spPr>
          <a:xfrm>
            <a:off x="457200" y="1117600"/>
            <a:ext cx="8229600" cy="5257800"/>
          </a:xfrm>
        </p:spPr>
        <p:txBody>
          <a:bodyPr>
            <a:normAutofit fontScale="77500" lnSpcReduction="20000"/>
          </a:bodyPr>
          <a:lstStyle/>
          <a:p>
            <a:pPr marL="0" indent="0">
              <a:buNone/>
            </a:pPr>
            <a:r>
              <a:rPr lang="en-US" u="sng" dirty="0" smtClean="0"/>
              <a:t>Cortex</a:t>
            </a:r>
            <a:r>
              <a:rPr lang="en-US" dirty="0" smtClean="0"/>
              <a:t>:</a:t>
            </a:r>
          </a:p>
          <a:p>
            <a:r>
              <a:rPr lang="en-US" dirty="0" smtClean="0"/>
              <a:t>Voluntary control of breathing</a:t>
            </a:r>
          </a:p>
          <a:p>
            <a:r>
              <a:rPr lang="en-US" dirty="0" smtClean="0"/>
              <a:t>Can override brainstem to a certain extent</a:t>
            </a:r>
          </a:p>
          <a:p>
            <a:r>
              <a:rPr lang="en-US" dirty="0" smtClean="0"/>
              <a:t>Hyperventilation</a:t>
            </a:r>
          </a:p>
          <a:p>
            <a:r>
              <a:rPr lang="en-US" dirty="0" smtClean="0"/>
              <a:t>Breath holding</a:t>
            </a:r>
          </a:p>
          <a:p>
            <a:pPr marL="0" indent="0">
              <a:buNone/>
            </a:pPr>
            <a:r>
              <a:rPr lang="en-US" u="sng" dirty="0" smtClean="0"/>
              <a:t>Other:</a:t>
            </a:r>
          </a:p>
          <a:p>
            <a:r>
              <a:rPr lang="en-US" dirty="0" smtClean="0"/>
              <a:t>Limbic system</a:t>
            </a:r>
          </a:p>
          <a:p>
            <a:r>
              <a:rPr lang="en-US" dirty="0" smtClean="0"/>
              <a:t>Hypothalamus</a:t>
            </a:r>
          </a:p>
          <a:p>
            <a:r>
              <a:rPr lang="en-US" dirty="0" smtClean="0"/>
              <a:t>Breathing patterns associated with emotional states</a:t>
            </a:r>
          </a:p>
        </p:txBody>
      </p:sp>
      <p:pic>
        <p:nvPicPr>
          <p:cNvPr id="4" name="Picture 3"/>
          <p:cNvPicPr>
            <a:picLocks noChangeAspect="1"/>
          </p:cNvPicPr>
          <p:nvPr/>
        </p:nvPicPr>
        <p:blipFill>
          <a:blip r:embed="rId2"/>
          <a:stretch>
            <a:fillRect/>
          </a:stretch>
        </p:blipFill>
        <p:spPr>
          <a:xfrm>
            <a:off x="4381500" y="2997200"/>
            <a:ext cx="3746500" cy="2857500"/>
          </a:xfrm>
          <a:prstGeom prst="rect">
            <a:avLst/>
          </a:prstGeom>
        </p:spPr>
      </p:pic>
    </p:spTree>
    <p:extLst>
      <p:ext uri="{BB962C8B-B14F-4D97-AF65-F5344CB8AC3E}">
        <p14:creationId xmlns:p14="http://schemas.microsoft.com/office/powerpoint/2010/main" val="366015965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495300"/>
          </a:xfrm>
        </p:spPr>
        <p:txBody>
          <a:bodyPr>
            <a:normAutofit fontScale="90000"/>
          </a:bodyPr>
          <a:lstStyle/>
          <a:p>
            <a:r>
              <a:rPr lang="en-US" dirty="0"/>
              <a:t>Control of Breathing</a:t>
            </a:r>
          </a:p>
        </p:txBody>
      </p:sp>
      <p:sp>
        <p:nvSpPr>
          <p:cNvPr id="3" name="Content Placeholder 2"/>
          <p:cNvSpPr>
            <a:spLocks noGrp="1"/>
          </p:cNvSpPr>
          <p:nvPr>
            <p:ph idx="1"/>
          </p:nvPr>
        </p:nvSpPr>
        <p:spPr>
          <a:xfrm>
            <a:off x="457200" y="1282700"/>
            <a:ext cx="8229600" cy="5892800"/>
          </a:xfrm>
        </p:spPr>
        <p:txBody>
          <a:bodyPr>
            <a:normAutofit fontScale="70000" lnSpcReduction="20000"/>
          </a:bodyPr>
          <a:lstStyle/>
          <a:p>
            <a:pPr marL="0" indent="0">
              <a:buNone/>
            </a:pPr>
            <a:r>
              <a:rPr lang="en-US" u="sng" dirty="0" smtClean="0"/>
              <a:t>Sensors</a:t>
            </a:r>
            <a:r>
              <a:rPr lang="en-US" dirty="0" smtClean="0"/>
              <a:t>:</a:t>
            </a:r>
          </a:p>
          <a:p>
            <a:pPr marL="0" indent="0">
              <a:buNone/>
            </a:pPr>
            <a:r>
              <a:rPr lang="en-US" u="sng" dirty="0" smtClean="0">
                <a:solidFill>
                  <a:srgbClr val="CCFFCC"/>
                </a:solidFill>
              </a:rPr>
              <a:t>Central chemoreceptors:</a:t>
            </a:r>
          </a:p>
          <a:p>
            <a:r>
              <a:rPr lang="en-US" dirty="0" smtClean="0"/>
              <a:t>Most important receptors involved in control of minute by minute ventilation are those situated on the </a:t>
            </a:r>
            <a:r>
              <a:rPr lang="en-US" dirty="0" smtClean="0">
                <a:solidFill>
                  <a:srgbClr val="FF0000"/>
                </a:solidFill>
              </a:rPr>
              <a:t>ventral surface of the medulla</a:t>
            </a:r>
            <a:r>
              <a:rPr lang="en-US" dirty="0" smtClean="0"/>
              <a:t> </a:t>
            </a:r>
          </a:p>
          <a:p>
            <a:r>
              <a:rPr lang="en-US" dirty="0" smtClean="0"/>
              <a:t>Surrounded by brain ECF and respond to changes in H</a:t>
            </a:r>
            <a:r>
              <a:rPr lang="en-US" baseline="30000" dirty="0" smtClean="0"/>
              <a:t>+</a:t>
            </a:r>
            <a:r>
              <a:rPr lang="en-US" dirty="0" smtClean="0"/>
              <a:t> concentration</a:t>
            </a:r>
          </a:p>
          <a:p>
            <a:r>
              <a:rPr lang="en-US" dirty="0" smtClean="0"/>
              <a:t>Composition of ECF in this region is governed by CSF, local blood flow and metabolism (CSF being the most important)</a:t>
            </a:r>
          </a:p>
          <a:p>
            <a:r>
              <a:rPr lang="en-US" dirty="0" smtClean="0"/>
              <a:t>Increase in H</a:t>
            </a:r>
            <a:r>
              <a:rPr lang="en-US" baseline="30000" dirty="0" smtClean="0"/>
              <a:t>+</a:t>
            </a:r>
            <a:r>
              <a:rPr lang="en-US" dirty="0" smtClean="0"/>
              <a:t> stimulates ventilation; decrease does the opposite</a:t>
            </a:r>
          </a:p>
          <a:p>
            <a:endParaRPr lang="en-US" dirty="0"/>
          </a:p>
        </p:txBody>
      </p:sp>
    </p:spTree>
    <p:extLst>
      <p:ext uri="{BB962C8B-B14F-4D97-AF65-F5344CB8AC3E}">
        <p14:creationId xmlns:p14="http://schemas.microsoft.com/office/powerpoint/2010/main" val="154213984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58800"/>
          </a:xfrm>
        </p:spPr>
        <p:txBody>
          <a:bodyPr>
            <a:normAutofit fontScale="90000"/>
          </a:bodyPr>
          <a:lstStyle/>
          <a:p>
            <a:r>
              <a:rPr lang="en-US" dirty="0"/>
              <a:t>Control of Breathing</a:t>
            </a:r>
          </a:p>
        </p:txBody>
      </p:sp>
      <p:sp>
        <p:nvSpPr>
          <p:cNvPr id="3" name="Content Placeholder 2"/>
          <p:cNvSpPr>
            <a:spLocks noGrp="1"/>
          </p:cNvSpPr>
          <p:nvPr>
            <p:ph idx="1"/>
          </p:nvPr>
        </p:nvSpPr>
        <p:spPr>
          <a:xfrm>
            <a:off x="457200" y="1447800"/>
            <a:ext cx="8229600" cy="4678363"/>
          </a:xfrm>
        </p:spPr>
        <p:txBody>
          <a:bodyPr>
            <a:normAutofit fontScale="77500" lnSpcReduction="20000"/>
          </a:bodyPr>
          <a:lstStyle/>
          <a:p>
            <a:r>
              <a:rPr lang="en-US" dirty="0"/>
              <a:t>BBB is relatively </a:t>
            </a:r>
            <a:r>
              <a:rPr lang="en-US" dirty="0" smtClean="0"/>
              <a:t>impermeable </a:t>
            </a:r>
            <a:r>
              <a:rPr lang="en-US" dirty="0"/>
              <a:t>to H+ and HCO3+, although molecular CO2 diffuses across </a:t>
            </a:r>
            <a:r>
              <a:rPr lang="en-US" dirty="0" smtClean="0"/>
              <a:t>readily</a:t>
            </a:r>
          </a:p>
          <a:p>
            <a:pPr marL="0" indent="0">
              <a:buNone/>
            </a:pPr>
            <a:endParaRPr lang="en-US" dirty="0"/>
          </a:p>
          <a:p>
            <a:r>
              <a:rPr lang="en-US" dirty="0" smtClean="0"/>
              <a:t>As CO2 rises in the blood CO2 diffuses into the CSF, liberating H</a:t>
            </a:r>
            <a:r>
              <a:rPr lang="en-US" baseline="30000" dirty="0" smtClean="0"/>
              <a:t>+</a:t>
            </a:r>
            <a:r>
              <a:rPr lang="en-US" dirty="0" smtClean="0"/>
              <a:t> ions that stimulate chemoreceptors</a:t>
            </a:r>
          </a:p>
          <a:p>
            <a:pPr marL="0" indent="0">
              <a:buNone/>
            </a:pPr>
            <a:endParaRPr lang="en-US" dirty="0" smtClean="0"/>
          </a:p>
          <a:p>
            <a:r>
              <a:rPr lang="en-US" dirty="0" smtClean="0">
                <a:solidFill>
                  <a:srgbClr val="FF0000"/>
                </a:solidFill>
              </a:rPr>
              <a:t>Key point: </a:t>
            </a:r>
            <a:r>
              <a:rPr lang="en-US" dirty="0" smtClean="0"/>
              <a:t>CO2 levels in the blood regulate ventilation chiefly by its effect on pH of the CSF</a:t>
            </a:r>
          </a:p>
          <a:p>
            <a:pPr marL="0" indent="0">
              <a:buNone/>
            </a:pPr>
            <a:endParaRPr lang="en-US" dirty="0"/>
          </a:p>
        </p:txBody>
      </p:sp>
    </p:spTree>
    <p:extLst>
      <p:ext uri="{BB962C8B-B14F-4D97-AF65-F5344CB8AC3E}">
        <p14:creationId xmlns:p14="http://schemas.microsoft.com/office/powerpoint/2010/main" val="303836975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sp>
        <p:nvSpPr>
          <p:cNvPr id="3" name="Content Placeholder 2"/>
          <p:cNvSpPr>
            <a:spLocks noGrp="1"/>
          </p:cNvSpPr>
          <p:nvPr>
            <p:ph idx="1"/>
          </p:nvPr>
        </p:nvSpPr>
        <p:spPr>
          <a:xfrm>
            <a:off x="457200" y="1600200"/>
            <a:ext cx="8229600" cy="4927600"/>
          </a:xfrm>
        </p:spPr>
        <p:txBody>
          <a:bodyPr>
            <a:normAutofit fontScale="70000" lnSpcReduction="20000"/>
          </a:bodyPr>
          <a:lstStyle/>
          <a:p>
            <a:pPr marL="0" indent="0">
              <a:buNone/>
            </a:pPr>
            <a:r>
              <a:rPr lang="en-US" u="sng" dirty="0" smtClean="0">
                <a:solidFill>
                  <a:srgbClr val="CCFFCC"/>
                </a:solidFill>
              </a:rPr>
              <a:t>Peripheral chemoreceptors</a:t>
            </a:r>
            <a:r>
              <a:rPr lang="en-US" dirty="0" smtClean="0">
                <a:solidFill>
                  <a:srgbClr val="CCFFCC"/>
                </a:solidFill>
              </a:rPr>
              <a:t>:</a:t>
            </a:r>
          </a:p>
          <a:p>
            <a:r>
              <a:rPr lang="en-US" dirty="0" smtClean="0"/>
              <a:t>Carotid bodies</a:t>
            </a:r>
          </a:p>
          <a:p>
            <a:r>
              <a:rPr lang="en-US" dirty="0" smtClean="0"/>
              <a:t>Aortic bodies</a:t>
            </a:r>
          </a:p>
          <a:p>
            <a:r>
              <a:rPr lang="en-US" dirty="0" smtClean="0"/>
              <a:t>Respond to decreases in PaO2, pH and increases in PCO2</a:t>
            </a:r>
          </a:p>
          <a:p>
            <a:r>
              <a:rPr lang="en-US" dirty="0" smtClean="0"/>
              <a:t>Major response is to PaO2</a:t>
            </a:r>
          </a:p>
          <a:p>
            <a:r>
              <a:rPr lang="en-US" dirty="0" smtClean="0"/>
              <a:t>Responsible for all the increase in ventilation that occurs in humans in response to arterial hypoxemia </a:t>
            </a:r>
            <a:r>
              <a:rPr lang="en-US" dirty="0" smtClean="0">
                <a:sym typeface="Wingdings"/>
              </a:rPr>
              <a:t> </a:t>
            </a:r>
            <a:r>
              <a:rPr lang="en-US" i="1" dirty="0" smtClean="0">
                <a:solidFill>
                  <a:srgbClr val="CCFFCC"/>
                </a:solidFill>
                <a:sym typeface="Wingdings"/>
              </a:rPr>
              <a:t>hypoxic </a:t>
            </a:r>
            <a:r>
              <a:rPr lang="en-US" i="1" dirty="0" err="1" smtClean="0">
                <a:solidFill>
                  <a:srgbClr val="CCFFCC"/>
                </a:solidFill>
                <a:sym typeface="Wingdings"/>
              </a:rPr>
              <a:t>ventilatory</a:t>
            </a:r>
            <a:r>
              <a:rPr lang="en-US" i="1" dirty="0" smtClean="0">
                <a:solidFill>
                  <a:srgbClr val="CCFFCC"/>
                </a:solidFill>
                <a:sym typeface="Wingdings"/>
              </a:rPr>
              <a:t> drive</a:t>
            </a:r>
          </a:p>
          <a:p>
            <a:r>
              <a:rPr lang="en-US" dirty="0" smtClean="0">
                <a:sym typeface="Wingdings"/>
              </a:rPr>
              <a:t>Response to PCO2 is less important than that of the central chemoreceptors</a:t>
            </a:r>
          </a:p>
          <a:p>
            <a:r>
              <a:rPr lang="en-US" dirty="0" smtClean="0">
                <a:sym typeface="Wingdings"/>
              </a:rPr>
              <a:t>Response is more rapid than central chemoreceptors </a:t>
            </a:r>
          </a:p>
          <a:p>
            <a:endParaRPr lang="en-US" dirty="0"/>
          </a:p>
        </p:txBody>
      </p:sp>
    </p:spTree>
    <p:extLst>
      <p:ext uri="{BB962C8B-B14F-4D97-AF65-F5344CB8AC3E}">
        <p14:creationId xmlns:p14="http://schemas.microsoft.com/office/powerpoint/2010/main" val="5573508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431800"/>
          </a:xfrm>
        </p:spPr>
        <p:txBody>
          <a:bodyPr>
            <a:normAutofit fontScale="90000"/>
          </a:bodyPr>
          <a:lstStyle/>
          <a:p>
            <a:r>
              <a:rPr lang="en-US" dirty="0"/>
              <a:t>Control of Breathing</a:t>
            </a:r>
          </a:p>
        </p:txBody>
      </p:sp>
      <p:sp>
        <p:nvSpPr>
          <p:cNvPr id="3" name="Content Placeholder 2"/>
          <p:cNvSpPr>
            <a:spLocks noGrp="1"/>
          </p:cNvSpPr>
          <p:nvPr>
            <p:ph idx="1"/>
          </p:nvPr>
        </p:nvSpPr>
        <p:spPr>
          <a:xfrm>
            <a:off x="457200" y="1168400"/>
            <a:ext cx="8229600" cy="5600700"/>
          </a:xfrm>
        </p:spPr>
        <p:txBody>
          <a:bodyPr>
            <a:normAutofit fontScale="62500" lnSpcReduction="20000"/>
          </a:bodyPr>
          <a:lstStyle/>
          <a:p>
            <a:pPr marL="0" indent="0">
              <a:buNone/>
            </a:pPr>
            <a:r>
              <a:rPr lang="en-US" u="sng" dirty="0" smtClean="0">
                <a:solidFill>
                  <a:srgbClr val="CCFFCC"/>
                </a:solidFill>
              </a:rPr>
              <a:t>Lung receptors</a:t>
            </a:r>
            <a:r>
              <a:rPr lang="en-US" dirty="0" smtClean="0">
                <a:solidFill>
                  <a:srgbClr val="CCFFCC"/>
                </a:solidFill>
              </a:rPr>
              <a:t>:</a:t>
            </a:r>
          </a:p>
          <a:p>
            <a:r>
              <a:rPr lang="en-US" dirty="0" smtClean="0">
                <a:solidFill>
                  <a:srgbClr val="FF0000"/>
                </a:solidFill>
              </a:rPr>
              <a:t>Stretch receptors </a:t>
            </a:r>
            <a:r>
              <a:rPr lang="en-US" dirty="0" smtClean="0">
                <a:sym typeface="Wingdings"/>
              </a:rPr>
              <a:t> located within airway smooth muscle. Reflex is to slow </a:t>
            </a:r>
            <a:r>
              <a:rPr lang="en-US" dirty="0" err="1" smtClean="0">
                <a:sym typeface="Wingdings"/>
              </a:rPr>
              <a:t>resp</a:t>
            </a:r>
            <a:r>
              <a:rPr lang="en-US" dirty="0" smtClean="0">
                <a:sym typeface="Wingdings"/>
              </a:rPr>
              <a:t> frequency due to an increased expiratory time.</a:t>
            </a:r>
            <a:endParaRPr lang="en-US" dirty="0" smtClean="0"/>
          </a:p>
          <a:p>
            <a:r>
              <a:rPr lang="en-US" dirty="0" smtClean="0">
                <a:solidFill>
                  <a:srgbClr val="FF0000"/>
                </a:solidFill>
              </a:rPr>
              <a:t>Irritant receptors </a:t>
            </a:r>
            <a:r>
              <a:rPr lang="en-US" dirty="0" smtClean="0">
                <a:sym typeface="Wingdings"/>
              </a:rPr>
              <a:t> located between airway epithelial cells. Reflex includes bronchoconstriction and </a:t>
            </a:r>
            <a:r>
              <a:rPr lang="en-US" dirty="0" err="1" smtClean="0">
                <a:sym typeface="Wingdings"/>
              </a:rPr>
              <a:t>hyperpnea</a:t>
            </a:r>
            <a:r>
              <a:rPr lang="en-US" dirty="0" smtClean="0">
                <a:sym typeface="Wingdings"/>
              </a:rPr>
              <a:t>.</a:t>
            </a:r>
            <a:endParaRPr lang="en-US" dirty="0" smtClean="0"/>
          </a:p>
          <a:p>
            <a:r>
              <a:rPr lang="en-US" dirty="0" smtClean="0">
                <a:solidFill>
                  <a:srgbClr val="FF0000"/>
                </a:solidFill>
              </a:rPr>
              <a:t>J receptors </a:t>
            </a:r>
            <a:r>
              <a:rPr lang="en-US" dirty="0" smtClean="0">
                <a:sym typeface="Wingdings"/>
              </a:rPr>
              <a:t> located in alveolar walls and respond to chemicals in capillary blood. Reflex is rapid shallow breathing. May be associated with the feeling of dyspnea.</a:t>
            </a:r>
            <a:endParaRPr lang="en-US" dirty="0" smtClean="0"/>
          </a:p>
          <a:p>
            <a:r>
              <a:rPr lang="en-US" dirty="0" smtClean="0">
                <a:solidFill>
                  <a:srgbClr val="FF0000"/>
                </a:solidFill>
              </a:rPr>
              <a:t>Bronchial C fibers </a:t>
            </a:r>
            <a:r>
              <a:rPr lang="en-US" dirty="0" smtClean="0">
                <a:sym typeface="Wingdings"/>
              </a:rPr>
              <a:t> supplied by the bronchial circulation. Respond to chemicals in bronchial circulation. Reflex is rapid shallow breathing.</a:t>
            </a:r>
          </a:p>
          <a:p>
            <a:r>
              <a:rPr lang="en-US" dirty="0" smtClean="0">
                <a:sym typeface="Wingdings"/>
              </a:rPr>
              <a:t>Note  impulses of these receptors mainly travel via the </a:t>
            </a:r>
            <a:r>
              <a:rPr lang="en-US" dirty="0" err="1" smtClean="0">
                <a:sym typeface="Wingdings"/>
              </a:rPr>
              <a:t>vagus</a:t>
            </a:r>
            <a:endParaRPr lang="en-US" dirty="0"/>
          </a:p>
        </p:txBody>
      </p:sp>
    </p:spTree>
    <p:extLst>
      <p:ext uri="{BB962C8B-B14F-4D97-AF65-F5344CB8AC3E}">
        <p14:creationId xmlns:p14="http://schemas.microsoft.com/office/powerpoint/2010/main" val="363895585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of Breathing</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u="sng" dirty="0" smtClean="0">
                <a:solidFill>
                  <a:srgbClr val="CCFFCC"/>
                </a:solidFill>
              </a:rPr>
              <a:t>Other receptors:</a:t>
            </a:r>
          </a:p>
          <a:p>
            <a:r>
              <a:rPr lang="en-US" dirty="0" smtClean="0"/>
              <a:t>Nose and upper airway</a:t>
            </a:r>
          </a:p>
          <a:p>
            <a:r>
              <a:rPr lang="en-US" dirty="0" smtClean="0"/>
              <a:t>Joint and muscle</a:t>
            </a:r>
          </a:p>
          <a:p>
            <a:r>
              <a:rPr lang="en-US" dirty="0" smtClean="0"/>
              <a:t>Gamma system</a:t>
            </a:r>
          </a:p>
          <a:p>
            <a:r>
              <a:rPr lang="en-US" dirty="0" smtClean="0"/>
              <a:t>Arterial baroreceptors</a:t>
            </a:r>
          </a:p>
          <a:p>
            <a:r>
              <a:rPr lang="en-US" dirty="0" smtClean="0"/>
              <a:t>Temperature and pain</a:t>
            </a:r>
          </a:p>
        </p:txBody>
      </p:sp>
    </p:spTree>
    <p:extLst>
      <p:ext uri="{BB962C8B-B14F-4D97-AF65-F5344CB8AC3E}">
        <p14:creationId xmlns:p14="http://schemas.microsoft.com/office/powerpoint/2010/main" val="298911249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60400"/>
          </a:xfrm>
        </p:spPr>
        <p:txBody>
          <a:bodyPr>
            <a:normAutofit fontScale="90000"/>
          </a:bodyPr>
          <a:lstStyle/>
          <a:p>
            <a:r>
              <a:rPr lang="en-US" dirty="0"/>
              <a:t>Control of Breathing</a:t>
            </a:r>
          </a:p>
        </p:txBody>
      </p:sp>
      <p:pic>
        <p:nvPicPr>
          <p:cNvPr id="4" name="Picture 3"/>
          <p:cNvPicPr>
            <a:picLocks noChangeAspect="1"/>
          </p:cNvPicPr>
          <p:nvPr/>
        </p:nvPicPr>
        <p:blipFill>
          <a:blip r:embed="rId2"/>
          <a:stretch>
            <a:fillRect/>
          </a:stretch>
        </p:blipFill>
        <p:spPr>
          <a:xfrm>
            <a:off x="1562100" y="1282700"/>
            <a:ext cx="6019800" cy="5410200"/>
          </a:xfrm>
          <a:prstGeom prst="rect">
            <a:avLst/>
          </a:prstGeom>
        </p:spPr>
      </p:pic>
    </p:spTree>
    <p:extLst>
      <p:ext uri="{BB962C8B-B14F-4D97-AF65-F5344CB8AC3E}">
        <p14:creationId xmlns:p14="http://schemas.microsoft.com/office/powerpoint/2010/main" val="214153076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of Breathing</a:t>
            </a:r>
            <a:endParaRPr lang="en-US" dirty="0"/>
          </a:p>
        </p:txBody>
      </p:sp>
      <p:sp>
        <p:nvSpPr>
          <p:cNvPr id="3" name="Content Placeholder 2"/>
          <p:cNvSpPr>
            <a:spLocks noGrp="1"/>
          </p:cNvSpPr>
          <p:nvPr>
            <p:ph idx="1"/>
          </p:nvPr>
        </p:nvSpPr>
        <p:spPr/>
        <p:txBody>
          <a:bodyPr/>
          <a:lstStyle/>
          <a:p>
            <a:pPr marL="0" indent="0">
              <a:buNone/>
            </a:pPr>
            <a:r>
              <a:rPr lang="en-US" u="sng" dirty="0" smtClean="0"/>
              <a:t>Integrated responses</a:t>
            </a:r>
            <a:r>
              <a:rPr lang="en-US" dirty="0" smtClean="0"/>
              <a:t>:</a:t>
            </a:r>
          </a:p>
          <a:p>
            <a:r>
              <a:rPr lang="en-US" dirty="0" smtClean="0"/>
              <a:t>Overall response of the system to changes in O2, pH and CO2</a:t>
            </a:r>
          </a:p>
          <a:p>
            <a:pPr marL="0" indent="0">
              <a:buNone/>
            </a:pPr>
            <a:endParaRPr lang="en-US" dirty="0"/>
          </a:p>
        </p:txBody>
      </p:sp>
    </p:spTree>
    <p:extLst>
      <p:ext uri="{BB962C8B-B14F-4D97-AF65-F5344CB8AC3E}">
        <p14:creationId xmlns:p14="http://schemas.microsoft.com/office/powerpoint/2010/main" val="209160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and Function</a:t>
            </a:r>
            <a:endParaRPr lang="en-US" dirty="0"/>
          </a:p>
        </p:txBody>
      </p:sp>
      <p:sp>
        <p:nvSpPr>
          <p:cNvPr id="3" name="Content Placeholder 2"/>
          <p:cNvSpPr>
            <a:spLocks noGrp="1"/>
          </p:cNvSpPr>
          <p:nvPr>
            <p:ph idx="1"/>
          </p:nvPr>
        </p:nvSpPr>
        <p:spPr/>
        <p:txBody>
          <a:bodyPr/>
          <a:lstStyle/>
          <a:p>
            <a:pPr marL="0" indent="0" algn="ctr">
              <a:buNone/>
            </a:pPr>
            <a:r>
              <a:rPr lang="en-US" dirty="0" smtClean="0"/>
              <a:t>Circulation of the Lung</a:t>
            </a:r>
          </a:p>
          <a:p>
            <a:pPr marL="0" indent="0" algn="ctr">
              <a:buNone/>
            </a:pPr>
            <a:r>
              <a:rPr lang="en-US" dirty="0" smtClean="0"/>
              <a:t>2 circulatory systems</a:t>
            </a:r>
          </a:p>
          <a:p>
            <a:pPr marL="0" indent="0" algn="ctr">
              <a:buNone/>
            </a:pPr>
            <a:r>
              <a:rPr lang="en-US" dirty="0" smtClean="0"/>
              <a:t>Pulmonary and Bronchiolar circulation</a:t>
            </a:r>
            <a:endParaRPr lang="en-US" dirty="0"/>
          </a:p>
        </p:txBody>
      </p:sp>
    </p:spTree>
    <p:extLst>
      <p:ext uri="{BB962C8B-B14F-4D97-AF65-F5344CB8AC3E}">
        <p14:creationId xmlns:p14="http://schemas.microsoft.com/office/powerpoint/2010/main" val="323646309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of Breathing</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u="sng" dirty="0" smtClean="0"/>
              <a:t>Response to </a:t>
            </a:r>
            <a:r>
              <a:rPr lang="en-US" u="sng" dirty="0" smtClean="0">
                <a:solidFill>
                  <a:srgbClr val="FF0000"/>
                </a:solidFill>
              </a:rPr>
              <a:t>CO2</a:t>
            </a:r>
            <a:r>
              <a:rPr lang="en-US" dirty="0" smtClean="0"/>
              <a:t>:</a:t>
            </a:r>
          </a:p>
          <a:p>
            <a:r>
              <a:rPr lang="en-US" dirty="0" smtClean="0"/>
              <a:t>PaCO2 is the most important stimulus to ventilation under most normal conditions and is tightly controlled</a:t>
            </a:r>
          </a:p>
          <a:p>
            <a:r>
              <a:rPr lang="en-US" dirty="0" smtClean="0"/>
              <a:t>Majority of the stimulus comes from the central chemoreceptors </a:t>
            </a:r>
          </a:p>
          <a:p>
            <a:r>
              <a:rPr lang="en-US" dirty="0" smtClean="0"/>
              <a:t>Peripheral chemoreceptors also contribute to the response and their response is much faster</a:t>
            </a:r>
            <a:endParaRPr lang="en-US" dirty="0"/>
          </a:p>
        </p:txBody>
      </p:sp>
    </p:spTree>
    <p:extLst>
      <p:ext uri="{BB962C8B-B14F-4D97-AF65-F5344CB8AC3E}">
        <p14:creationId xmlns:p14="http://schemas.microsoft.com/office/powerpoint/2010/main" val="382818320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482600"/>
          </a:xfrm>
        </p:spPr>
        <p:txBody>
          <a:bodyPr>
            <a:normAutofit fontScale="90000"/>
          </a:bodyPr>
          <a:lstStyle/>
          <a:p>
            <a:r>
              <a:rPr lang="en-US" dirty="0" smtClean="0"/>
              <a:t>Control of Breathing</a:t>
            </a:r>
            <a:endParaRPr lang="en-US" dirty="0"/>
          </a:p>
        </p:txBody>
      </p:sp>
      <p:sp>
        <p:nvSpPr>
          <p:cNvPr id="3" name="Content Placeholder 2"/>
          <p:cNvSpPr>
            <a:spLocks noGrp="1"/>
          </p:cNvSpPr>
          <p:nvPr>
            <p:ph idx="1"/>
          </p:nvPr>
        </p:nvSpPr>
        <p:spPr>
          <a:xfrm>
            <a:off x="457200" y="1231900"/>
            <a:ext cx="8229600" cy="5626100"/>
          </a:xfrm>
        </p:spPr>
        <p:txBody>
          <a:bodyPr>
            <a:normAutofit fontScale="62500" lnSpcReduction="20000"/>
          </a:bodyPr>
          <a:lstStyle/>
          <a:p>
            <a:pPr marL="0" indent="0">
              <a:buNone/>
            </a:pPr>
            <a:r>
              <a:rPr lang="en-US" u="sng" dirty="0" smtClean="0"/>
              <a:t>Response to </a:t>
            </a:r>
            <a:r>
              <a:rPr lang="en-US" u="sng" dirty="0" smtClean="0">
                <a:solidFill>
                  <a:srgbClr val="CCFFCC"/>
                </a:solidFill>
              </a:rPr>
              <a:t>O2</a:t>
            </a:r>
            <a:r>
              <a:rPr lang="en-US" dirty="0" smtClean="0"/>
              <a:t>: </a:t>
            </a:r>
          </a:p>
          <a:p>
            <a:r>
              <a:rPr lang="en-US" i="1" dirty="0" err="1" smtClean="0"/>
              <a:t>Ventilatory</a:t>
            </a:r>
            <a:r>
              <a:rPr lang="en-US" i="1" dirty="0" smtClean="0"/>
              <a:t> response to hypoxia</a:t>
            </a:r>
          </a:p>
          <a:p>
            <a:r>
              <a:rPr lang="en-US" dirty="0" smtClean="0"/>
              <a:t>Only peripheral chemoreceptors are involved</a:t>
            </a:r>
          </a:p>
          <a:p>
            <a:r>
              <a:rPr lang="en-US" dirty="0" smtClean="0"/>
              <a:t>Negligible control under </a:t>
            </a:r>
            <a:r>
              <a:rPr lang="en-US" dirty="0" err="1" smtClean="0"/>
              <a:t>normoxic</a:t>
            </a:r>
            <a:r>
              <a:rPr lang="en-US" dirty="0" smtClean="0"/>
              <a:t> conditions, as PO2 can be reduced significantly without evoking a </a:t>
            </a:r>
            <a:r>
              <a:rPr lang="en-US" dirty="0" err="1" smtClean="0"/>
              <a:t>ventilatory</a:t>
            </a:r>
            <a:r>
              <a:rPr lang="en-US" dirty="0" smtClean="0"/>
              <a:t> </a:t>
            </a:r>
            <a:r>
              <a:rPr lang="en-US" dirty="0"/>
              <a:t>response </a:t>
            </a:r>
          </a:p>
          <a:p>
            <a:r>
              <a:rPr lang="en-US" dirty="0" smtClean="0"/>
              <a:t>Response </a:t>
            </a:r>
            <a:r>
              <a:rPr lang="en-US" dirty="0"/>
              <a:t>to </a:t>
            </a:r>
            <a:r>
              <a:rPr lang="en-US" dirty="0" smtClean="0"/>
              <a:t>PaO2 </a:t>
            </a:r>
            <a:r>
              <a:rPr lang="en-US" dirty="0"/>
              <a:t>&gt; 50mmHg is </a:t>
            </a:r>
            <a:r>
              <a:rPr lang="en-US" dirty="0" smtClean="0"/>
              <a:t>minimal</a:t>
            </a:r>
          </a:p>
          <a:p>
            <a:r>
              <a:rPr lang="en-US" dirty="0" smtClean="0"/>
              <a:t>Control becomes important at high altitude and in long term hypoxemia caused by chronic lung disease</a:t>
            </a:r>
          </a:p>
          <a:p>
            <a:r>
              <a:rPr lang="en-US" dirty="0" smtClean="0"/>
              <a:t>Chronic lung disease </a:t>
            </a:r>
            <a:r>
              <a:rPr lang="en-US" dirty="0" smtClean="0">
                <a:sym typeface="Wingdings"/>
              </a:rPr>
              <a:t> CO2 retention; ECF of brain has compensated and returned to near normal, thus they have lost their normal stimulus to ventilation from CO2. Under these conditions, arterial hypoxemia becomes the chief stimulus for ventilation.</a:t>
            </a:r>
            <a:endParaRPr lang="en-US" dirty="0"/>
          </a:p>
        </p:txBody>
      </p:sp>
    </p:spTree>
    <p:extLst>
      <p:ext uri="{BB962C8B-B14F-4D97-AF65-F5344CB8AC3E}">
        <p14:creationId xmlns:p14="http://schemas.microsoft.com/office/powerpoint/2010/main" val="425009454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sp>
        <p:nvSpPr>
          <p:cNvPr id="3" name="Content Placeholder 2"/>
          <p:cNvSpPr>
            <a:spLocks noGrp="1"/>
          </p:cNvSpPr>
          <p:nvPr>
            <p:ph idx="1"/>
          </p:nvPr>
        </p:nvSpPr>
        <p:spPr>
          <a:xfrm>
            <a:off x="457200" y="1803400"/>
            <a:ext cx="8229600" cy="4622800"/>
          </a:xfrm>
        </p:spPr>
        <p:txBody>
          <a:bodyPr>
            <a:normAutofit fontScale="77500" lnSpcReduction="20000"/>
          </a:bodyPr>
          <a:lstStyle/>
          <a:p>
            <a:pPr marL="0" indent="0">
              <a:buNone/>
            </a:pPr>
            <a:r>
              <a:rPr lang="en-US" u="sng" dirty="0" smtClean="0"/>
              <a:t>Resp0nse to </a:t>
            </a:r>
            <a:r>
              <a:rPr lang="en-US" u="sng" dirty="0" smtClean="0">
                <a:solidFill>
                  <a:srgbClr val="FFFF00"/>
                </a:solidFill>
              </a:rPr>
              <a:t>pH</a:t>
            </a:r>
            <a:r>
              <a:rPr lang="en-US" dirty="0" smtClean="0"/>
              <a:t>:</a:t>
            </a:r>
          </a:p>
          <a:p>
            <a:r>
              <a:rPr lang="en-US" dirty="0" smtClean="0"/>
              <a:t>A reduction in arterial pH stimulates ventilation</a:t>
            </a:r>
          </a:p>
          <a:p>
            <a:r>
              <a:rPr lang="en-US" dirty="0" smtClean="0"/>
              <a:t>Can occur independently of CO2 concentration (in response to a metabolic acidosis)</a:t>
            </a:r>
          </a:p>
          <a:p>
            <a:r>
              <a:rPr lang="en-US" dirty="0" smtClean="0"/>
              <a:t>Chief site of action is peripheral chemoreceptors</a:t>
            </a:r>
          </a:p>
          <a:p>
            <a:r>
              <a:rPr lang="en-US" dirty="0" smtClean="0"/>
              <a:t>Central receptors can be involved if change in blood pH is large enough (BBB becomes partially permeable to H</a:t>
            </a:r>
            <a:r>
              <a:rPr lang="en-US" baseline="30000" dirty="0" smtClean="0"/>
              <a:t>+</a:t>
            </a:r>
            <a:r>
              <a:rPr lang="en-US" dirty="0" smtClean="0"/>
              <a:t>)</a:t>
            </a:r>
          </a:p>
          <a:p>
            <a:endParaRPr lang="en-US" dirty="0" smtClean="0"/>
          </a:p>
          <a:p>
            <a:endParaRPr lang="en-US" dirty="0"/>
          </a:p>
        </p:txBody>
      </p:sp>
    </p:spTree>
    <p:extLst>
      <p:ext uri="{BB962C8B-B14F-4D97-AF65-F5344CB8AC3E}">
        <p14:creationId xmlns:p14="http://schemas.microsoft.com/office/powerpoint/2010/main" val="252189937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pic>
        <p:nvPicPr>
          <p:cNvPr id="6" name="Picture 5"/>
          <p:cNvPicPr>
            <a:picLocks noChangeAspect="1"/>
          </p:cNvPicPr>
          <p:nvPr/>
        </p:nvPicPr>
        <p:blipFill>
          <a:blip r:embed="rId2"/>
          <a:stretch>
            <a:fillRect/>
          </a:stretch>
        </p:blipFill>
        <p:spPr>
          <a:xfrm>
            <a:off x="1219200" y="1397000"/>
            <a:ext cx="6705600" cy="5219700"/>
          </a:xfrm>
          <a:prstGeom prst="rect">
            <a:avLst/>
          </a:prstGeom>
        </p:spPr>
      </p:pic>
    </p:spTree>
    <p:extLst>
      <p:ext uri="{BB962C8B-B14F-4D97-AF65-F5344CB8AC3E}">
        <p14:creationId xmlns:p14="http://schemas.microsoft.com/office/powerpoint/2010/main" val="215026155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Breathing</a:t>
            </a:r>
          </a:p>
        </p:txBody>
      </p:sp>
      <p:sp>
        <p:nvSpPr>
          <p:cNvPr id="3" name="Content Placeholder 2"/>
          <p:cNvSpPr>
            <a:spLocks noGrp="1"/>
          </p:cNvSpPr>
          <p:nvPr>
            <p:ph idx="1"/>
          </p:nvPr>
        </p:nvSpPr>
        <p:spPr/>
        <p:txBody>
          <a:bodyPr>
            <a:normAutofit fontScale="85000" lnSpcReduction="10000"/>
          </a:bodyPr>
          <a:lstStyle/>
          <a:p>
            <a:pPr marL="0" indent="0">
              <a:buNone/>
            </a:pPr>
            <a:r>
              <a:rPr lang="en-US" u="sng" dirty="0" smtClean="0"/>
              <a:t>Abnormal breathing patterns</a:t>
            </a:r>
            <a:r>
              <a:rPr lang="en-US" dirty="0" smtClean="0"/>
              <a:t>:</a:t>
            </a:r>
          </a:p>
          <a:p>
            <a:pPr marL="0" indent="0">
              <a:buNone/>
            </a:pPr>
            <a:r>
              <a:rPr lang="en-US" i="1" dirty="0" err="1" smtClean="0"/>
              <a:t>Cheyne</a:t>
            </a:r>
            <a:r>
              <a:rPr lang="en-US" i="1" dirty="0" smtClean="0"/>
              <a:t> – Stokes respiration</a:t>
            </a:r>
          </a:p>
          <a:p>
            <a:r>
              <a:rPr lang="en-US" dirty="0" smtClean="0"/>
              <a:t>Occurs with severe hypoxemia</a:t>
            </a:r>
          </a:p>
          <a:p>
            <a:r>
              <a:rPr lang="en-US" dirty="0" smtClean="0"/>
              <a:t>Characterized by periods of apnea of 10-20 seconds, separated by equal periods of hyperventilation</a:t>
            </a:r>
          </a:p>
          <a:p>
            <a:r>
              <a:rPr lang="en-US" dirty="0" smtClean="0"/>
              <a:t>May be seen with high altitudes, severe heart disease or brain damage</a:t>
            </a:r>
            <a:endParaRPr lang="en-US" dirty="0"/>
          </a:p>
        </p:txBody>
      </p:sp>
    </p:spTree>
    <p:extLst>
      <p:ext uri="{BB962C8B-B14F-4D97-AF65-F5344CB8AC3E}">
        <p14:creationId xmlns:p14="http://schemas.microsoft.com/office/powerpoint/2010/main" val="84980190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Tests of Pulmonary Function</a:t>
            </a:r>
            <a:endParaRPr lang="en-US" dirty="0"/>
          </a:p>
        </p:txBody>
      </p:sp>
      <p:sp>
        <p:nvSpPr>
          <p:cNvPr id="3" name="Content Placeholder 2"/>
          <p:cNvSpPr>
            <a:spLocks noGrp="1"/>
          </p:cNvSpPr>
          <p:nvPr>
            <p:ph idx="1"/>
          </p:nvPr>
        </p:nvSpPr>
        <p:spPr/>
        <p:txBody>
          <a:bodyPr>
            <a:normAutofit/>
          </a:bodyPr>
          <a:lstStyle/>
          <a:p>
            <a:pPr marL="0" indent="0">
              <a:buNone/>
            </a:pPr>
            <a:r>
              <a:rPr lang="en-US" u="sng" dirty="0" smtClean="0"/>
              <a:t>Tests of ventilation</a:t>
            </a:r>
            <a:r>
              <a:rPr lang="en-US" dirty="0" smtClean="0"/>
              <a:t>:</a:t>
            </a:r>
          </a:p>
          <a:p>
            <a:pPr marL="0" indent="0">
              <a:buNone/>
            </a:pPr>
            <a:r>
              <a:rPr lang="en-US" dirty="0" smtClean="0"/>
              <a:t>Forced expiration</a:t>
            </a:r>
          </a:p>
          <a:p>
            <a:r>
              <a:rPr lang="en-US" dirty="0"/>
              <a:t>Determination of  FEC and FVC</a:t>
            </a:r>
          </a:p>
          <a:p>
            <a:r>
              <a:rPr lang="en-US" dirty="0" smtClean="0"/>
              <a:t>Development of flow volume curves</a:t>
            </a:r>
          </a:p>
        </p:txBody>
      </p:sp>
    </p:spTree>
    <p:extLst>
      <p:ext uri="{BB962C8B-B14F-4D97-AF65-F5344CB8AC3E}">
        <p14:creationId xmlns:p14="http://schemas.microsoft.com/office/powerpoint/2010/main" val="19272757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Tests of Pulmonary Function</a:t>
            </a:r>
          </a:p>
        </p:txBody>
      </p:sp>
      <p:pic>
        <p:nvPicPr>
          <p:cNvPr id="4" name="Picture 3"/>
          <p:cNvPicPr>
            <a:picLocks noChangeAspect="1"/>
          </p:cNvPicPr>
          <p:nvPr/>
        </p:nvPicPr>
        <p:blipFill>
          <a:blip r:embed="rId2"/>
          <a:stretch>
            <a:fillRect/>
          </a:stretch>
        </p:blipFill>
        <p:spPr>
          <a:xfrm>
            <a:off x="1206500" y="1346200"/>
            <a:ext cx="6718300" cy="3225800"/>
          </a:xfrm>
          <a:prstGeom prst="rect">
            <a:avLst/>
          </a:prstGeom>
        </p:spPr>
      </p:pic>
      <p:sp>
        <p:nvSpPr>
          <p:cNvPr id="5" name="TextBox 4"/>
          <p:cNvSpPr txBox="1"/>
          <p:nvPr/>
        </p:nvSpPr>
        <p:spPr>
          <a:xfrm>
            <a:off x="301146" y="5054600"/>
            <a:ext cx="8497520" cy="1600438"/>
          </a:xfrm>
          <a:prstGeom prst="rect">
            <a:avLst/>
          </a:prstGeom>
          <a:noFill/>
        </p:spPr>
        <p:txBody>
          <a:bodyPr wrap="square" rtlCol="0">
            <a:spAutoFit/>
          </a:bodyPr>
          <a:lstStyle/>
          <a:p>
            <a:r>
              <a:rPr lang="en-US" sz="2000" dirty="0" smtClean="0">
                <a:solidFill>
                  <a:srgbClr val="FF0000"/>
                </a:solidFill>
              </a:rPr>
              <a:t>Restrictive </a:t>
            </a:r>
            <a:r>
              <a:rPr lang="en-US" sz="2000" dirty="0">
                <a:solidFill>
                  <a:srgbClr val="FF0000"/>
                </a:solidFill>
              </a:rPr>
              <a:t>disease </a:t>
            </a:r>
            <a:r>
              <a:rPr lang="en-US" sz="2000" dirty="0">
                <a:sym typeface="Wingdings"/>
              </a:rPr>
              <a:t> max flow rate is reduced as is total volume </a:t>
            </a:r>
            <a:r>
              <a:rPr lang="en-US" sz="2000" dirty="0" smtClean="0">
                <a:sym typeface="Wingdings"/>
              </a:rPr>
              <a:t>exhaled</a:t>
            </a:r>
          </a:p>
          <a:p>
            <a:endParaRPr lang="en-US" sz="2000" dirty="0">
              <a:sym typeface="Wingdings"/>
            </a:endParaRPr>
          </a:p>
          <a:p>
            <a:r>
              <a:rPr lang="en-US" sz="2000" dirty="0">
                <a:solidFill>
                  <a:srgbClr val="FF0000"/>
                </a:solidFill>
                <a:sym typeface="Wingdings"/>
              </a:rPr>
              <a:t>Obstructive disease </a:t>
            </a:r>
            <a:r>
              <a:rPr lang="en-US" sz="2000" dirty="0">
                <a:sym typeface="Wingdings"/>
              </a:rPr>
              <a:t> low flow rate in relation to volume; scooped out </a:t>
            </a:r>
            <a:r>
              <a:rPr lang="en-US" sz="2000" dirty="0" smtClean="0">
                <a:sym typeface="Wingdings"/>
              </a:rPr>
              <a:t> </a:t>
            </a:r>
          </a:p>
          <a:p>
            <a:r>
              <a:rPr lang="en-US" sz="2000" dirty="0">
                <a:sym typeface="Wingdings"/>
              </a:rPr>
              <a:t> </a:t>
            </a:r>
            <a:r>
              <a:rPr lang="en-US" sz="2000" dirty="0" smtClean="0">
                <a:sym typeface="Wingdings"/>
              </a:rPr>
              <a:t>                                              appearance </a:t>
            </a:r>
            <a:r>
              <a:rPr lang="en-US" sz="2000" dirty="0">
                <a:sym typeface="Wingdings"/>
              </a:rPr>
              <a:t>following the point of maximum flow</a:t>
            </a:r>
            <a:endParaRPr lang="en-US" sz="2000" dirty="0"/>
          </a:p>
          <a:p>
            <a:endParaRPr lang="en-US" dirty="0"/>
          </a:p>
        </p:txBody>
      </p:sp>
    </p:spTree>
    <p:extLst>
      <p:ext uri="{BB962C8B-B14F-4D97-AF65-F5344CB8AC3E}">
        <p14:creationId xmlns:p14="http://schemas.microsoft.com/office/powerpoint/2010/main" val="394754637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35000"/>
          </a:xfrm>
        </p:spPr>
        <p:txBody>
          <a:bodyPr>
            <a:normAutofit fontScale="90000"/>
          </a:bodyPr>
          <a:lstStyle/>
          <a:p>
            <a:r>
              <a:rPr lang="en-US" dirty="0"/>
              <a:t>Tests of Pulmonary Function</a:t>
            </a:r>
          </a:p>
        </p:txBody>
      </p:sp>
      <p:sp>
        <p:nvSpPr>
          <p:cNvPr id="3" name="Content Placeholder 2"/>
          <p:cNvSpPr>
            <a:spLocks noGrp="1"/>
          </p:cNvSpPr>
          <p:nvPr>
            <p:ph idx="1"/>
          </p:nvPr>
        </p:nvSpPr>
        <p:spPr>
          <a:xfrm>
            <a:off x="457200" y="1092200"/>
            <a:ext cx="8229600" cy="5588000"/>
          </a:xfrm>
        </p:spPr>
        <p:txBody>
          <a:bodyPr>
            <a:normAutofit fontScale="62500" lnSpcReduction="20000"/>
          </a:bodyPr>
          <a:lstStyle/>
          <a:p>
            <a:r>
              <a:rPr lang="en-US" dirty="0" smtClean="0">
                <a:solidFill>
                  <a:srgbClr val="FF0000"/>
                </a:solidFill>
              </a:rPr>
              <a:t>Restrictive diseases </a:t>
            </a:r>
          </a:p>
          <a:p>
            <a:pPr marL="0" indent="0">
              <a:buNone/>
            </a:pPr>
            <a:r>
              <a:rPr lang="en-US" dirty="0">
                <a:sym typeface="Wingdings"/>
              </a:rPr>
              <a:t> </a:t>
            </a:r>
            <a:r>
              <a:rPr lang="en-US" dirty="0" smtClean="0">
                <a:sym typeface="Wingdings"/>
              </a:rPr>
              <a:t>    inspiration is limited by reduced compliance of  the lung or chest </a:t>
            </a:r>
          </a:p>
          <a:p>
            <a:pPr marL="0" indent="0">
              <a:lnSpc>
                <a:spcPct val="90000"/>
              </a:lnSpc>
              <a:buNone/>
            </a:pPr>
            <a:r>
              <a:rPr lang="en-US" dirty="0">
                <a:sym typeface="Wingdings"/>
              </a:rPr>
              <a:t> </a:t>
            </a:r>
            <a:r>
              <a:rPr lang="en-US" dirty="0" smtClean="0">
                <a:sym typeface="Wingdings"/>
              </a:rPr>
              <a:t>         wall, or  weakness of the inspiratory muscles</a:t>
            </a:r>
          </a:p>
          <a:p>
            <a:pPr marL="0" indent="0">
              <a:buNone/>
            </a:pPr>
            <a:endParaRPr lang="en-US" dirty="0" smtClean="0">
              <a:sym typeface="Wingdings"/>
            </a:endParaRPr>
          </a:p>
          <a:p>
            <a:r>
              <a:rPr lang="en-US" dirty="0" smtClean="0">
                <a:solidFill>
                  <a:srgbClr val="FF0000"/>
                </a:solidFill>
                <a:sym typeface="Wingdings"/>
              </a:rPr>
              <a:t>Obstructive diseases </a:t>
            </a:r>
          </a:p>
          <a:p>
            <a:pPr marL="0" indent="0">
              <a:buNone/>
            </a:pPr>
            <a:r>
              <a:rPr lang="en-US" dirty="0">
                <a:sym typeface="Wingdings"/>
              </a:rPr>
              <a:t> </a:t>
            </a:r>
            <a:r>
              <a:rPr lang="en-US" dirty="0" smtClean="0">
                <a:sym typeface="Wingdings"/>
              </a:rPr>
              <a:t>    total lung capacity is abnormally large, but </a:t>
            </a:r>
          </a:p>
          <a:p>
            <a:pPr marL="0" indent="0">
              <a:lnSpc>
                <a:spcPct val="90000"/>
              </a:lnSpc>
              <a:buNone/>
            </a:pPr>
            <a:r>
              <a:rPr lang="en-US" dirty="0">
                <a:sym typeface="Wingdings"/>
              </a:rPr>
              <a:t> </a:t>
            </a:r>
            <a:r>
              <a:rPr lang="en-US" dirty="0" smtClean="0">
                <a:sym typeface="Wingdings"/>
              </a:rPr>
              <a:t>         expiration ends prematurely</a:t>
            </a:r>
          </a:p>
          <a:p>
            <a:pPr marL="0" indent="0">
              <a:lnSpc>
                <a:spcPct val="90000"/>
              </a:lnSpc>
              <a:buNone/>
            </a:pPr>
            <a:endParaRPr lang="en-US" dirty="0" smtClean="0">
              <a:sym typeface="Wingdings"/>
            </a:endParaRPr>
          </a:p>
          <a:p>
            <a:pPr marL="0" indent="0">
              <a:lnSpc>
                <a:spcPct val="90000"/>
              </a:lnSpc>
              <a:buNone/>
            </a:pPr>
            <a:r>
              <a:rPr lang="en-US" dirty="0">
                <a:sym typeface="Wingdings"/>
              </a:rPr>
              <a:t> </a:t>
            </a:r>
            <a:r>
              <a:rPr lang="en-US" dirty="0" smtClean="0">
                <a:sym typeface="Wingdings"/>
              </a:rPr>
              <a:t>    early airway closure due to increased smooth muscle tone of </a:t>
            </a:r>
          </a:p>
          <a:p>
            <a:pPr marL="0" indent="0">
              <a:lnSpc>
                <a:spcPct val="90000"/>
              </a:lnSpc>
              <a:buNone/>
            </a:pPr>
            <a:r>
              <a:rPr lang="en-US" dirty="0">
                <a:sym typeface="Wingdings"/>
              </a:rPr>
              <a:t> </a:t>
            </a:r>
            <a:r>
              <a:rPr lang="en-US" dirty="0" smtClean="0">
                <a:sym typeface="Wingdings"/>
              </a:rPr>
              <a:t>         bronchi,  loss of radial traction from surrounding parenchyma</a:t>
            </a:r>
          </a:p>
          <a:p>
            <a:pPr marL="0" indent="0">
              <a:lnSpc>
                <a:spcPct val="90000"/>
              </a:lnSpc>
              <a:buNone/>
            </a:pPr>
            <a:endParaRPr lang="en-US" dirty="0">
              <a:sym typeface="Wingdings"/>
            </a:endParaRPr>
          </a:p>
          <a:p>
            <a:pPr>
              <a:lnSpc>
                <a:spcPct val="90000"/>
              </a:lnSpc>
            </a:pPr>
            <a:r>
              <a:rPr lang="en-US" dirty="0" smtClean="0">
                <a:sym typeface="Wingdings"/>
              </a:rPr>
              <a:t>FEV</a:t>
            </a:r>
          </a:p>
          <a:p>
            <a:pPr marL="0" indent="0">
              <a:lnSpc>
                <a:spcPct val="90000"/>
              </a:lnSpc>
              <a:buNone/>
            </a:pPr>
            <a:endParaRPr lang="en-US" dirty="0" smtClean="0">
              <a:sym typeface="Wingdings"/>
            </a:endParaRPr>
          </a:p>
          <a:p>
            <a:pPr marL="0" indent="0">
              <a:lnSpc>
                <a:spcPct val="90000"/>
              </a:lnSpc>
              <a:buNone/>
            </a:pPr>
            <a:r>
              <a:rPr lang="en-US" dirty="0">
                <a:sym typeface="Wingdings"/>
              </a:rPr>
              <a:t> </a:t>
            </a:r>
            <a:r>
              <a:rPr lang="en-US" dirty="0" smtClean="0">
                <a:sym typeface="Wingdings"/>
              </a:rPr>
              <a:t>      reduced with increase airway resistance or a reduction in elastic recoil </a:t>
            </a:r>
          </a:p>
          <a:p>
            <a:pPr marL="0" indent="0">
              <a:lnSpc>
                <a:spcPct val="90000"/>
              </a:lnSpc>
              <a:buNone/>
            </a:pPr>
            <a:r>
              <a:rPr lang="en-US" dirty="0">
                <a:sym typeface="Wingdings"/>
              </a:rPr>
              <a:t> </a:t>
            </a:r>
            <a:r>
              <a:rPr lang="en-US" dirty="0" smtClean="0">
                <a:sym typeface="Wingdings"/>
              </a:rPr>
              <a:t>           of the lung</a:t>
            </a:r>
            <a:endParaRPr lang="en-US" dirty="0"/>
          </a:p>
        </p:txBody>
      </p:sp>
    </p:spTree>
    <p:extLst>
      <p:ext uri="{BB962C8B-B14F-4D97-AF65-F5344CB8AC3E}">
        <p14:creationId xmlns:p14="http://schemas.microsoft.com/office/powerpoint/2010/main" val="21358185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Tests of Pulmonary Function</a:t>
            </a:r>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Lung volumes:</a:t>
            </a:r>
          </a:p>
          <a:p>
            <a:r>
              <a:rPr lang="en-US" dirty="0" smtClean="0"/>
              <a:t>Lung volumes measures by </a:t>
            </a:r>
            <a:r>
              <a:rPr lang="en-US" dirty="0" err="1" smtClean="0"/>
              <a:t>spirometry</a:t>
            </a:r>
            <a:endParaRPr lang="en-US" dirty="0" smtClean="0"/>
          </a:p>
          <a:p>
            <a:r>
              <a:rPr lang="en-US" dirty="0" smtClean="0"/>
              <a:t>FRC measured by helium dilution and body </a:t>
            </a:r>
            <a:r>
              <a:rPr lang="en-US" dirty="0" err="1" smtClean="0"/>
              <a:t>plethysomgraphy</a:t>
            </a:r>
            <a:endParaRPr lang="en-US" dirty="0" smtClean="0"/>
          </a:p>
          <a:p>
            <a:r>
              <a:rPr lang="en-US" dirty="0" smtClean="0"/>
              <a:t>FRC can also be measured by having the patient breathe 100% O2 for several minutes and washing all the N2 out of the lung</a:t>
            </a:r>
            <a:endParaRPr lang="en-US" dirty="0"/>
          </a:p>
        </p:txBody>
      </p:sp>
    </p:spTree>
    <p:extLst>
      <p:ext uri="{BB962C8B-B14F-4D97-AF65-F5344CB8AC3E}">
        <p14:creationId xmlns:p14="http://schemas.microsoft.com/office/powerpoint/2010/main" val="252153435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482600"/>
          </a:xfrm>
        </p:spPr>
        <p:txBody>
          <a:bodyPr>
            <a:normAutofit fontScale="90000"/>
          </a:bodyPr>
          <a:lstStyle/>
          <a:p>
            <a:r>
              <a:rPr lang="en-US" dirty="0"/>
              <a:t>Tests of Pulmonary Function</a:t>
            </a:r>
          </a:p>
        </p:txBody>
      </p:sp>
      <p:sp>
        <p:nvSpPr>
          <p:cNvPr id="3" name="Content Placeholder 2"/>
          <p:cNvSpPr>
            <a:spLocks noGrp="1"/>
          </p:cNvSpPr>
          <p:nvPr>
            <p:ph idx="1"/>
          </p:nvPr>
        </p:nvSpPr>
        <p:spPr>
          <a:xfrm>
            <a:off x="457200" y="1257300"/>
            <a:ext cx="8229600" cy="5245100"/>
          </a:xfrm>
        </p:spPr>
        <p:txBody>
          <a:bodyPr>
            <a:normAutofit fontScale="62500" lnSpcReduction="20000"/>
          </a:bodyPr>
          <a:lstStyle/>
          <a:p>
            <a:pPr marL="0" indent="0">
              <a:buNone/>
            </a:pPr>
            <a:r>
              <a:rPr lang="en-US" u="sng" dirty="0" smtClean="0"/>
              <a:t>Ventilation – Perfusion relationships</a:t>
            </a:r>
            <a:r>
              <a:rPr lang="en-US" dirty="0" smtClean="0"/>
              <a:t>:</a:t>
            </a:r>
          </a:p>
          <a:p>
            <a:pPr marL="0" indent="0">
              <a:buNone/>
            </a:pPr>
            <a:r>
              <a:rPr lang="en-US" dirty="0" smtClean="0"/>
              <a:t>Topographical distribution of V/Q </a:t>
            </a:r>
          </a:p>
          <a:p>
            <a:r>
              <a:rPr lang="en-US" dirty="0" smtClean="0">
                <a:sym typeface="Wingdings"/>
              </a:rPr>
              <a:t> radioactive xenon</a:t>
            </a:r>
          </a:p>
          <a:p>
            <a:pPr marL="0" indent="0">
              <a:buNone/>
            </a:pPr>
            <a:endParaRPr lang="en-US" dirty="0" smtClean="0">
              <a:sym typeface="Wingdings"/>
            </a:endParaRPr>
          </a:p>
          <a:p>
            <a:pPr marL="0" indent="0">
              <a:buNone/>
            </a:pPr>
            <a:r>
              <a:rPr lang="en-US" dirty="0" smtClean="0">
                <a:sym typeface="Wingdings"/>
              </a:rPr>
              <a:t>Single breath and multiple breath methods </a:t>
            </a:r>
          </a:p>
          <a:p>
            <a:r>
              <a:rPr lang="en-US" dirty="0" smtClean="0">
                <a:sym typeface="Wingdings"/>
              </a:rPr>
              <a:t> measuring N2 % concentration changes in expired breath as an index of uneven ventilation</a:t>
            </a:r>
          </a:p>
          <a:p>
            <a:r>
              <a:rPr lang="en-US" dirty="0" smtClean="0">
                <a:sym typeface="Wingdings"/>
              </a:rPr>
              <a:t>With V/Q mismatch  different units of the lung have N2 diluted at different rates</a:t>
            </a:r>
          </a:p>
          <a:p>
            <a:r>
              <a:rPr lang="en-US" dirty="0" smtClean="0">
                <a:sym typeface="Wingdings"/>
              </a:rPr>
              <a:t>Fast ventilated alveoli cause a rapid fall in N2, where as slow (poorly) ventilates areas have a slow fall in N2</a:t>
            </a:r>
            <a:endParaRPr lang="en-US" dirty="0" smtClean="0"/>
          </a:p>
        </p:txBody>
      </p:sp>
    </p:spTree>
    <p:extLst>
      <p:ext uri="{BB962C8B-B14F-4D97-AF65-F5344CB8AC3E}">
        <p14:creationId xmlns:p14="http://schemas.microsoft.com/office/powerpoint/2010/main" val="952021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3100"/>
          </a:xfrm>
        </p:spPr>
        <p:txBody>
          <a:bodyPr>
            <a:normAutofit fontScale="90000"/>
          </a:bodyPr>
          <a:lstStyle/>
          <a:p>
            <a:r>
              <a:rPr lang="en-US" dirty="0"/>
              <a:t>Structure and Function</a:t>
            </a:r>
          </a:p>
        </p:txBody>
      </p:sp>
      <p:sp>
        <p:nvSpPr>
          <p:cNvPr id="3" name="Content Placeholder 2"/>
          <p:cNvSpPr>
            <a:spLocks noGrp="1"/>
          </p:cNvSpPr>
          <p:nvPr>
            <p:ph idx="1"/>
          </p:nvPr>
        </p:nvSpPr>
        <p:spPr>
          <a:xfrm>
            <a:off x="44906" y="1256922"/>
            <a:ext cx="3293873" cy="5507133"/>
          </a:xfrm>
        </p:spPr>
        <p:txBody>
          <a:bodyPr>
            <a:normAutofit/>
          </a:bodyPr>
          <a:lstStyle/>
          <a:p>
            <a:r>
              <a:rPr lang="en-US" i="1" u="sng" dirty="0" smtClean="0">
                <a:solidFill>
                  <a:srgbClr val="FF0000"/>
                </a:solidFill>
              </a:rPr>
              <a:t>Pulmonary </a:t>
            </a:r>
            <a:r>
              <a:rPr lang="en-US" i="1" u="sng" dirty="0" smtClean="0">
                <a:solidFill>
                  <a:srgbClr val="FF0000"/>
                </a:solidFill>
              </a:rPr>
              <a:t>circulation</a:t>
            </a:r>
          </a:p>
          <a:p>
            <a:r>
              <a:rPr lang="en-US" dirty="0" smtClean="0"/>
              <a:t>Pulmonary artery </a:t>
            </a:r>
            <a:r>
              <a:rPr lang="en-US" dirty="0" smtClean="0">
                <a:sym typeface="Wingdings"/>
              </a:rPr>
              <a:t> capillaries  pulmonary vein</a:t>
            </a:r>
          </a:p>
          <a:p>
            <a:endParaRPr lang="en-US" dirty="0"/>
          </a:p>
        </p:txBody>
      </p:sp>
      <p:pic>
        <p:nvPicPr>
          <p:cNvPr id="4" name="Picture 3"/>
          <p:cNvPicPr>
            <a:picLocks noChangeAspect="1"/>
          </p:cNvPicPr>
          <p:nvPr/>
        </p:nvPicPr>
        <p:blipFill>
          <a:blip r:embed="rId2"/>
          <a:stretch>
            <a:fillRect/>
          </a:stretch>
        </p:blipFill>
        <p:spPr>
          <a:xfrm>
            <a:off x="3495898" y="1898635"/>
            <a:ext cx="5057312" cy="4334124"/>
          </a:xfrm>
          <a:prstGeom prst="rect">
            <a:avLst/>
          </a:prstGeom>
        </p:spPr>
      </p:pic>
    </p:spTree>
    <p:extLst>
      <p:ext uri="{BB962C8B-B14F-4D97-AF65-F5344CB8AC3E}">
        <p14:creationId xmlns:p14="http://schemas.microsoft.com/office/powerpoint/2010/main" val="148161388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Tests of Pulmonary Function</a:t>
            </a:r>
          </a:p>
        </p:txBody>
      </p:sp>
      <p:sp>
        <p:nvSpPr>
          <p:cNvPr id="3" name="Content Placeholder 2"/>
          <p:cNvSpPr>
            <a:spLocks noGrp="1"/>
          </p:cNvSpPr>
          <p:nvPr>
            <p:ph idx="1"/>
          </p:nvPr>
        </p:nvSpPr>
        <p:spPr/>
        <p:txBody>
          <a:bodyPr/>
          <a:lstStyle/>
          <a:p>
            <a:pPr marL="0" indent="0">
              <a:buNone/>
            </a:pPr>
            <a:r>
              <a:rPr lang="en-US" u="sng" dirty="0"/>
              <a:t>Ventilation – Perfusion relationships</a:t>
            </a:r>
            <a:r>
              <a:rPr lang="en-US" dirty="0"/>
              <a:t>:</a:t>
            </a:r>
          </a:p>
          <a:p>
            <a:r>
              <a:rPr lang="en-US" dirty="0" smtClean="0"/>
              <a:t> A- a gradient</a:t>
            </a:r>
          </a:p>
          <a:p>
            <a:r>
              <a:rPr lang="en-US" dirty="0" smtClean="0"/>
              <a:t>Determination of shunt fraction</a:t>
            </a:r>
          </a:p>
          <a:p>
            <a:r>
              <a:rPr lang="en-US" dirty="0" smtClean="0"/>
              <a:t>Determination of physiologic dead space (normal is ~ 30% f tidal volume)</a:t>
            </a:r>
            <a:endParaRPr lang="en-US" dirty="0"/>
          </a:p>
        </p:txBody>
      </p:sp>
    </p:spTree>
    <p:extLst>
      <p:ext uri="{BB962C8B-B14F-4D97-AF65-F5344CB8AC3E}">
        <p14:creationId xmlns:p14="http://schemas.microsoft.com/office/powerpoint/2010/main" val="161948564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Tests of Pulmonary Function</a:t>
            </a:r>
          </a:p>
        </p:txBody>
      </p:sp>
      <p:sp>
        <p:nvSpPr>
          <p:cNvPr id="3" name="Content Placeholder 2"/>
          <p:cNvSpPr>
            <a:spLocks noGrp="1"/>
          </p:cNvSpPr>
          <p:nvPr>
            <p:ph idx="1"/>
          </p:nvPr>
        </p:nvSpPr>
        <p:spPr>
          <a:xfrm>
            <a:off x="457200" y="1689100"/>
            <a:ext cx="8229600" cy="4826000"/>
          </a:xfrm>
        </p:spPr>
        <p:txBody>
          <a:bodyPr>
            <a:normAutofit fontScale="62500" lnSpcReduction="20000"/>
          </a:bodyPr>
          <a:lstStyle/>
          <a:p>
            <a:pPr marL="0" indent="0">
              <a:buNone/>
            </a:pPr>
            <a:r>
              <a:rPr lang="en-US" dirty="0" smtClean="0"/>
              <a:t>Blood gas analysis and pH</a:t>
            </a:r>
          </a:p>
          <a:p>
            <a:pPr marL="0" indent="0">
              <a:buNone/>
            </a:pPr>
            <a:r>
              <a:rPr lang="en-US" dirty="0" smtClean="0"/>
              <a:t>Mechanics of breathing</a:t>
            </a:r>
          </a:p>
          <a:p>
            <a:r>
              <a:rPr lang="en-US" dirty="0" smtClean="0">
                <a:solidFill>
                  <a:srgbClr val="FF0000"/>
                </a:solidFill>
              </a:rPr>
              <a:t>Lung compliance </a:t>
            </a:r>
          </a:p>
          <a:p>
            <a:pPr marL="0" indent="0">
              <a:lnSpc>
                <a:spcPct val="80000"/>
              </a:lnSpc>
              <a:buNone/>
            </a:pPr>
            <a:r>
              <a:rPr lang="en-US" dirty="0">
                <a:sym typeface="Wingdings"/>
              </a:rPr>
              <a:t> </a:t>
            </a:r>
            <a:r>
              <a:rPr lang="en-US" dirty="0" smtClean="0">
                <a:sym typeface="Wingdings"/>
              </a:rPr>
              <a:t>      esophageal pressure measurements as  a surrogate for </a:t>
            </a:r>
          </a:p>
          <a:p>
            <a:pPr marL="0" indent="0">
              <a:lnSpc>
                <a:spcPct val="80000"/>
              </a:lnSpc>
              <a:buNone/>
            </a:pPr>
            <a:r>
              <a:rPr lang="en-US" dirty="0">
                <a:sym typeface="Wingdings"/>
              </a:rPr>
              <a:t> </a:t>
            </a:r>
            <a:r>
              <a:rPr lang="en-US" dirty="0" smtClean="0">
                <a:sym typeface="Wingdings"/>
              </a:rPr>
              <a:t>           </a:t>
            </a:r>
            <a:r>
              <a:rPr lang="en-US" dirty="0" err="1" smtClean="0">
                <a:sym typeface="Wingdings"/>
              </a:rPr>
              <a:t>intrapleural</a:t>
            </a:r>
            <a:r>
              <a:rPr lang="en-US" dirty="0" smtClean="0">
                <a:sym typeface="Wingdings"/>
              </a:rPr>
              <a:t> pressure</a:t>
            </a:r>
          </a:p>
          <a:p>
            <a:pPr marL="0" indent="0">
              <a:buNone/>
            </a:pPr>
            <a:r>
              <a:rPr lang="en-US" dirty="0">
                <a:sym typeface="Wingdings"/>
              </a:rPr>
              <a:t> </a:t>
            </a:r>
            <a:r>
              <a:rPr lang="en-US" dirty="0" smtClean="0">
                <a:sym typeface="Wingdings"/>
              </a:rPr>
              <a:t>      ΔV / ΔP at “no flow points” (end inspiration or end expiration). </a:t>
            </a:r>
          </a:p>
          <a:p>
            <a:pPr marL="0" indent="0">
              <a:lnSpc>
                <a:spcPct val="80000"/>
              </a:lnSpc>
              <a:buNone/>
            </a:pPr>
            <a:r>
              <a:rPr lang="en-US" dirty="0">
                <a:sym typeface="Wingdings"/>
              </a:rPr>
              <a:t> </a:t>
            </a:r>
            <a:r>
              <a:rPr lang="en-US" dirty="0" smtClean="0">
                <a:sym typeface="Wingdings"/>
              </a:rPr>
              <a:t>          At these points, </a:t>
            </a:r>
            <a:r>
              <a:rPr lang="en-US" dirty="0" err="1" smtClean="0">
                <a:sym typeface="Wingdings"/>
              </a:rPr>
              <a:t>intraplueral</a:t>
            </a:r>
            <a:r>
              <a:rPr lang="en-US" dirty="0" smtClean="0">
                <a:sym typeface="Wingdings"/>
              </a:rPr>
              <a:t> pressure reflects only the elastic </a:t>
            </a:r>
          </a:p>
          <a:p>
            <a:pPr marL="0" indent="0">
              <a:lnSpc>
                <a:spcPct val="80000"/>
              </a:lnSpc>
              <a:buNone/>
            </a:pPr>
            <a:r>
              <a:rPr lang="en-US" dirty="0">
                <a:sym typeface="Wingdings"/>
              </a:rPr>
              <a:t> </a:t>
            </a:r>
            <a:r>
              <a:rPr lang="en-US" dirty="0" smtClean="0">
                <a:sym typeface="Wingdings"/>
              </a:rPr>
              <a:t>          recoil forces and not those associated with airflow</a:t>
            </a:r>
            <a:endParaRPr lang="en-US" dirty="0" smtClean="0"/>
          </a:p>
          <a:p>
            <a:r>
              <a:rPr lang="en-US" dirty="0" smtClean="0"/>
              <a:t>Airway resistance</a:t>
            </a:r>
          </a:p>
          <a:p>
            <a:pPr marL="0" indent="0">
              <a:buNone/>
            </a:pPr>
            <a:r>
              <a:rPr lang="en-US" dirty="0"/>
              <a:t> </a:t>
            </a:r>
            <a:r>
              <a:rPr lang="en-US" dirty="0" smtClean="0"/>
              <a:t>      </a:t>
            </a:r>
            <a:r>
              <a:rPr lang="en-US" dirty="0" smtClean="0">
                <a:sym typeface="Wingdings"/>
              </a:rPr>
              <a:t> resistance is the pressure difference between the alveoli and the </a:t>
            </a:r>
          </a:p>
          <a:p>
            <a:pPr marL="0" indent="0">
              <a:lnSpc>
                <a:spcPct val="80000"/>
              </a:lnSpc>
              <a:buNone/>
            </a:pPr>
            <a:r>
              <a:rPr lang="en-US" dirty="0">
                <a:sym typeface="Wingdings"/>
              </a:rPr>
              <a:t> </a:t>
            </a:r>
            <a:r>
              <a:rPr lang="en-US" dirty="0" smtClean="0">
                <a:sym typeface="Wingdings"/>
              </a:rPr>
              <a:t>            mouth per unit airflow</a:t>
            </a:r>
          </a:p>
          <a:p>
            <a:pPr marL="0" indent="0">
              <a:lnSpc>
                <a:spcPct val="80000"/>
              </a:lnSpc>
              <a:buNone/>
            </a:pPr>
            <a:r>
              <a:rPr lang="en-US" dirty="0">
                <a:sym typeface="Wingdings"/>
              </a:rPr>
              <a:t> </a:t>
            </a:r>
            <a:r>
              <a:rPr lang="en-US" dirty="0" smtClean="0">
                <a:sym typeface="Wingdings"/>
              </a:rPr>
              <a:t>       measured by body </a:t>
            </a:r>
            <a:r>
              <a:rPr lang="en-US" dirty="0" err="1" smtClean="0">
                <a:sym typeface="Wingdings"/>
              </a:rPr>
              <a:t>plethysmograph</a:t>
            </a:r>
            <a:endParaRPr lang="en-US" dirty="0"/>
          </a:p>
        </p:txBody>
      </p:sp>
    </p:spTree>
    <p:extLst>
      <p:ext uri="{BB962C8B-B14F-4D97-AF65-F5344CB8AC3E}">
        <p14:creationId xmlns:p14="http://schemas.microsoft.com/office/powerpoint/2010/main" val="300678720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8279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p:txBody>
          <a:bodyPr>
            <a:normAutofit fontScale="92500" lnSpcReduction="10000"/>
          </a:bodyPr>
          <a:lstStyle/>
          <a:p>
            <a:pPr marL="0" indent="0">
              <a:buNone/>
            </a:pPr>
            <a:r>
              <a:rPr lang="en-US" u="sng" dirty="0" smtClean="0"/>
              <a:t>Pulmonary artery</a:t>
            </a:r>
            <a:r>
              <a:rPr lang="en-US" dirty="0" smtClean="0"/>
              <a:t>:</a:t>
            </a:r>
          </a:p>
          <a:p>
            <a:r>
              <a:rPr lang="en-US" dirty="0" smtClean="0"/>
              <a:t>Receives whole output from right side of heart</a:t>
            </a:r>
          </a:p>
          <a:p>
            <a:r>
              <a:rPr lang="en-US" dirty="0" smtClean="0"/>
              <a:t>Mean pulmonary artery pressure ~ 15mm Hg (20cm H20)</a:t>
            </a:r>
          </a:p>
          <a:p>
            <a:r>
              <a:rPr lang="en-US" dirty="0" smtClean="0"/>
              <a:t>Contains poorly oxygenated </a:t>
            </a:r>
            <a:r>
              <a:rPr lang="en-US" dirty="0" smtClean="0"/>
              <a:t>blood</a:t>
            </a:r>
          </a:p>
          <a:p>
            <a:r>
              <a:rPr lang="en-US" dirty="0" smtClean="0"/>
              <a:t>PaO2 ~40mmHg</a:t>
            </a:r>
            <a:endParaRPr lang="en-US" dirty="0"/>
          </a:p>
        </p:txBody>
      </p:sp>
    </p:spTree>
    <p:extLst>
      <p:ext uri="{BB962C8B-B14F-4D97-AF65-F5344CB8AC3E}">
        <p14:creationId xmlns:p14="http://schemas.microsoft.com/office/powerpoint/2010/main" val="3361935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a:xfrm>
            <a:off x="254000" y="1600200"/>
            <a:ext cx="5524500" cy="4876800"/>
          </a:xfrm>
        </p:spPr>
        <p:txBody>
          <a:bodyPr>
            <a:normAutofit fontScale="85000" lnSpcReduction="10000"/>
          </a:bodyPr>
          <a:lstStyle/>
          <a:p>
            <a:pPr marL="0" indent="0">
              <a:buNone/>
            </a:pPr>
            <a:r>
              <a:rPr lang="en-US" u="sng" dirty="0" smtClean="0"/>
              <a:t>Pulmonary capillaries</a:t>
            </a:r>
            <a:r>
              <a:rPr lang="en-US" dirty="0" smtClean="0"/>
              <a:t>:</a:t>
            </a:r>
          </a:p>
          <a:p>
            <a:r>
              <a:rPr lang="en-US" dirty="0" smtClean="0"/>
              <a:t>Line alveoli</a:t>
            </a:r>
          </a:p>
          <a:p>
            <a:r>
              <a:rPr lang="en-US" dirty="0" smtClean="0">
                <a:sym typeface="Wingdings"/>
              </a:rPr>
              <a:t>Form </a:t>
            </a:r>
            <a:r>
              <a:rPr lang="en-US" dirty="0">
                <a:sym typeface="Wingdings"/>
              </a:rPr>
              <a:t>a dense network in the walls of the </a:t>
            </a:r>
            <a:r>
              <a:rPr lang="en-US" dirty="0" smtClean="0">
                <a:sym typeface="Wingdings"/>
              </a:rPr>
              <a:t>alveoli</a:t>
            </a:r>
            <a:endParaRPr lang="en-US" dirty="0" smtClean="0"/>
          </a:p>
          <a:p>
            <a:r>
              <a:rPr lang="en-US" dirty="0" smtClean="0"/>
              <a:t>Participate in gas </a:t>
            </a:r>
            <a:r>
              <a:rPr lang="en-US" dirty="0" err="1" smtClean="0"/>
              <a:t>exhange</a:t>
            </a:r>
            <a:endParaRPr lang="en-US" dirty="0" smtClean="0"/>
          </a:p>
          <a:p>
            <a:r>
              <a:rPr lang="en-US" dirty="0" smtClean="0"/>
              <a:t>Early capillary PaO2 ~ 40mmgHg</a:t>
            </a:r>
          </a:p>
          <a:p>
            <a:r>
              <a:rPr lang="en-US" dirty="0" smtClean="0"/>
              <a:t>End capillary PaO2 ~ 100mmHg</a:t>
            </a:r>
            <a:endParaRPr lang="en-US" dirty="0"/>
          </a:p>
        </p:txBody>
      </p:sp>
      <p:pic>
        <p:nvPicPr>
          <p:cNvPr id="4" name="Picture 3"/>
          <p:cNvPicPr>
            <a:picLocks noChangeAspect="1"/>
          </p:cNvPicPr>
          <p:nvPr/>
        </p:nvPicPr>
        <p:blipFill>
          <a:blip r:embed="rId2"/>
          <a:stretch>
            <a:fillRect/>
          </a:stretch>
        </p:blipFill>
        <p:spPr>
          <a:xfrm>
            <a:off x="5562600" y="2324100"/>
            <a:ext cx="3492500" cy="3848100"/>
          </a:xfrm>
          <a:prstGeom prst="rect">
            <a:avLst/>
          </a:prstGeom>
        </p:spPr>
      </p:pic>
    </p:spTree>
    <p:extLst>
      <p:ext uri="{BB962C8B-B14F-4D97-AF65-F5344CB8AC3E}">
        <p14:creationId xmlns:p14="http://schemas.microsoft.com/office/powerpoint/2010/main" val="357880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a:xfrm>
            <a:off x="457200" y="1600200"/>
            <a:ext cx="4998423" cy="4525963"/>
          </a:xfrm>
        </p:spPr>
        <p:txBody>
          <a:bodyPr>
            <a:normAutofit fontScale="77500" lnSpcReduction="20000"/>
          </a:bodyPr>
          <a:lstStyle/>
          <a:p>
            <a:r>
              <a:rPr lang="en-US" dirty="0" smtClean="0"/>
              <a:t>Diameter of a capillary segment is ~ 7-10um</a:t>
            </a:r>
          </a:p>
          <a:p>
            <a:r>
              <a:rPr lang="en-US" dirty="0" smtClean="0"/>
              <a:t>Capillary wall thickness ~ 0.3um</a:t>
            </a:r>
          </a:p>
          <a:p>
            <a:r>
              <a:rPr lang="en-US" dirty="0" smtClean="0"/>
              <a:t>Diameter just large enough for a single red blood cell</a:t>
            </a:r>
          </a:p>
          <a:p>
            <a:r>
              <a:rPr lang="en-US" dirty="0" smtClean="0"/>
              <a:t>Each RBC spends ~ 0.75sec in the capillary network (crosses ~2-3 alveoli)</a:t>
            </a:r>
          </a:p>
        </p:txBody>
      </p:sp>
      <p:pic>
        <p:nvPicPr>
          <p:cNvPr id="4" name="Picture 3"/>
          <p:cNvPicPr>
            <a:picLocks noChangeAspect="1"/>
          </p:cNvPicPr>
          <p:nvPr/>
        </p:nvPicPr>
        <p:blipFill>
          <a:blip r:embed="rId2"/>
          <a:stretch>
            <a:fillRect/>
          </a:stretch>
        </p:blipFill>
        <p:spPr>
          <a:xfrm>
            <a:off x="5455623" y="1843564"/>
            <a:ext cx="3522433" cy="3961602"/>
          </a:xfrm>
          <a:prstGeom prst="rect">
            <a:avLst/>
          </a:prstGeom>
        </p:spPr>
      </p:pic>
    </p:spTree>
    <p:extLst>
      <p:ext uri="{BB962C8B-B14F-4D97-AF65-F5344CB8AC3E}">
        <p14:creationId xmlns:p14="http://schemas.microsoft.com/office/powerpoint/2010/main" val="218524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p:txBody>
          <a:bodyPr>
            <a:normAutofit lnSpcReduction="10000"/>
          </a:bodyPr>
          <a:lstStyle/>
          <a:p>
            <a:pPr marL="0" indent="0">
              <a:buNone/>
            </a:pPr>
            <a:r>
              <a:rPr lang="en-US" u="sng" dirty="0" smtClean="0"/>
              <a:t>Pulmonary Vein</a:t>
            </a:r>
            <a:r>
              <a:rPr lang="en-US" dirty="0" smtClean="0"/>
              <a:t>:</a:t>
            </a:r>
          </a:p>
          <a:p>
            <a:r>
              <a:rPr lang="en-US" dirty="0" smtClean="0"/>
              <a:t>Carries oxygen rich blood to the left side of the heart </a:t>
            </a:r>
          </a:p>
          <a:p>
            <a:r>
              <a:rPr lang="en-US" dirty="0" smtClean="0"/>
              <a:t>PaO2 ~100mmHg</a:t>
            </a:r>
          </a:p>
          <a:p>
            <a:r>
              <a:rPr lang="en-US" dirty="0" smtClean="0"/>
              <a:t>Venous admixture from bronchial circulation reduces PaO2 ~ 95mmHg</a:t>
            </a:r>
            <a:endParaRPr lang="en-US" dirty="0"/>
          </a:p>
        </p:txBody>
      </p:sp>
    </p:spTree>
    <p:extLst>
      <p:ext uri="{BB962C8B-B14F-4D97-AF65-F5344CB8AC3E}">
        <p14:creationId xmlns:p14="http://schemas.microsoft.com/office/powerpoint/2010/main" val="1478714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3949"/>
            <a:ext cx="8229600" cy="855225"/>
          </a:xfrm>
        </p:spPr>
        <p:txBody>
          <a:bodyPr>
            <a:normAutofit/>
          </a:bodyPr>
          <a:lstStyle/>
          <a:p>
            <a:r>
              <a:rPr lang="en-US" dirty="0" smtClean="0"/>
              <a:t>Overview</a:t>
            </a:r>
            <a:endParaRPr lang="en-US" dirty="0"/>
          </a:p>
        </p:txBody>
      </p:sp>
      <p:sp>
        <p:nvSpPr>
          <p:cNvPr id="3" name="Content Placeholder 2"/>
          <p:cNvSpPr>
            <a:spLocks noGrp="1"/>
          </p:cNvSpPr>
          <p:nvPr>
            <p:ph idx="1"/>
          </p:nvPr>
        </p:nvSpPr>
        <p:spPr>
          <a:xfrm>
            <a:off x="457200" y="1179174"/>
            <a:ext cx="8229600" cy="5481217"/>
          </a:xfrm>
        </p:spPr>
        <p:txBody>
          <a:bodyPr>
            <a:normAutofit fontScale="77500" lnSpcReduction="20000"/>
          </a:bodyPr>
          <a:lstStyle/>
          <a:p>
            <a:r>
              <a:rPr lang="en-US" dirty="0" smtClean="0"/>
              <a:t>Structure and function</a:t>
            </a:r>
          </a:p>
          <a:p>
            <a:r>
              <a:rPr lang="en-US" dirty="0" smtClean="0"/>
              <a:t>Ventilation</a:t>
            </a:r>
          </a:p>
          <a:p>
            <a:r>
              <a:rPr lang="en-US" dirty="0" smtClean="0"/>
              <a:t>Diffusion</a:t>
            </a:r>
          </a:p>
          <a:p>
            <a:r>
              <a:rPr lang="en-US" dirty="0" smtClean="0"/>
              <a:t>Blood flow and metabolism</a:t>
            </a:r>
          </a:p>
          <a:p>
            <a:r>
              <a:rPr lang="en-US" dirty="0" smtClean="0"/>
              <a:t>Ventilation – perfusion relationships</a:t>
            </a:r>
          </a:p>
          <a:p>
            <a:r>
              <a:rPr lang="en-US" dirty="0" smtClean="0"/>
              <a:t>Gas transport by the blood</a:t>
            </a:r>
          </a:p>
          <a:p>
            <a:r>
              <a:rPr lang="en-US" dirty="0" smtClean="0"/>
              <a:t>Mechanics of breathing</a:t>
            </a:r>
          </a:p>
          <a:p>
            <a:r>
              <a:rPr lang="en-US" dirty="0" smtClean="0"/>
              <a:t>Control of ventilation</a:t>
            </a:r>
          </a:p>
          <a:p>
            <a:r>
              <a:rPr lang="en-US" dirty="0" smtClean="0"/>
              <a:t>Tests of pulmonary function</a:t>
            </a:r>
            <a:endParaRPr lang="en-US" dirty="0"/>
          </a:p>
        </p:txBody>
      </p:sp>
    </p:spTree>
    <p:extLst>
      <p:ext uri="{BB962C8B-B14F-4D97-AF65-F5344CB8AC3E}">
        <p14:creationId xmlns:p14="http://schemas.microsoft.com/office/powerpoint/2010/main" val="3399234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01689"/>
          </a:xfrm>
        </p:spPr>
        <p:txBody>
          <a:bodyPr>
            <a:normAutofit fontScale="90000"/>
          </a:bodyPr>
          <a:lstStyle/>
          <a:p>
            <a:r>
              <a:rPr lang="en-US" dirty="0" smtClean="0"/>
              <a:t>Structure and function</a:t>
            </a:r>
            <a:endParaRPr lang="en-US" dirty="0"/>
          </a:p>
        </p:txBody>
      </p:sp>
      <p:sp>
        <p:nvSpPr>
          <p:cNvPr id="3" name="Content Placeholder 2"/>
          <p:cNvSpPr>
            <a:spLocks noGrp="1"/>
          </p:cNvSpPr>
          <p:nvPr>
            <p:ph idx="1"/>
          </p:nvPr>
        </p:nvSpPr>
        <p:spPr/>
        <p:txBody>
          <a:bodyPr>
            <a:normAutofit lnSpcReduction="10000"/>
          </a:bodyPr>
          <a:lstStyle/>
          <a:p>
            <a:r>
              <a:rPr lang="en-US" dirty="0">
                <a:solidFill>
                  <a:srgbClr val="FF0000"/>
                </a:solidFill>
              </a:rPr>
              <a:t>Key point</a:t>
            </a:r>
            <a:r>
              <a:rPr lang="en-US" dirty="0"/>
              <a:t>: blood gas barrier is very thin</a:t>
            </a:r>
            <a:r>
              <a:rPr lang="en-US" dirty="0" smtClean="0"/>
              <a:t>!</a:t>
            </a:r>
          </a:p>
          <a:p>
            <a:r>
              <a:rPr lang="en-US" dirty="0" smtClean="0"/>
              <a:t>0.2-0.3um over much of its area</a:t>
            </a:r>
          </a:p>
          <a:p>
            <a:r>
              <a:rPr lang="en-US" dirty="0" smtClean="0"/>
              <a:t>Enormous surface area ~ 50-100m</a:t>
            </a:r>
            <a:r>
              <a:rPr lang="en-US" baseline="30000" dirty="0" smtClean="0"/>
              <a:t>2</a:t>
            </a:r>
            <a:r>
              <a:rPr lang="en-US" dirty="0" smtClean="0"/>
              <a:t> </a:t>
            </a:r>
          </a:p>
          <a:p>
            <a:r>
              <a:rPr lang="en-US" dirty="0" smtClean="0"/>
              <a:t>Short </a:t>
            </a:r>
            <a:r>
              <a:rPr lang="en-US" dirty="0"/>
              <a:t>time and distance required for complete </a:t>
            </a:r>
            <a:r>
              <a:rPr lang="en-US" dirty="0" smtClean="0"/>
              <a:t>equilibration </a:t>
            </a:r>
            <a:r>
              <a:rPr lang="en-US" dirty="0"/>
              <a:t>of O2 and CO2 between alveolar gas and capillary </a:t>
            </a:r>
            <a:r>
              <a:rPr lang="en-US" dirty="0" smtClean="0"/>
              <a:t>blood</a:t>
            </a:r>
            <a:endParaRPr lang="en-US" dirty="0"/>
          </a:p>
          <a:p>
            <a:pPr marL="0" indent="0">
              <a:buNone/>
            </a:pPr>
            <a:endParaRPr lang="en-US" dirty="0"/>
          </a:p>
        </p:txBody>
      </p:sp>
    </p:spTree>
    <p:extLst>
      <p:ext uri="{BB962C8B-B14F-4D97-AF65-F5344CB8AC3E}">
        <p14:creationId xmlns:p14="http://schemas.microsoft.com/office/powerpoint/2010/main" val="2827483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a:xfrm>
            <a:off x="457200" y="1600200"/>
            <a:ext cx="8229600" cy="5067300"/>
          </a:xfrm>
        </p:spPr>
        <p:txBody>
          <a:bodyPr>
            <a:normAutofit fontScale="85000" lnSpcReduction="20000"/>
          </a:bodyPr>
          <a:lstStyle/>
          <a:p>
            <a:pPr marL="0" indent="0">
              <a:buNone/>
            </a:pPr>
            <a:r>
              <a:rPr lang="en-US" i="1" u="sng" dirty="0" smtClean="0">
                <a:solidFill>
                  <a:srgbClr val="FF0000"/>
                </a:solidFill>
              </a:rPr>
              <a:t>Bronchial </a:t>
            </a:r>
            <a:r>
              <a:rPr lang="en-US" i="1" u="sng" dirty="0" smtClean="0">
                <a:solidFill>
                  <a:srgbClr val="FF0000"/>
                </a:solidFill>
              </a:rPr>
              <a:t>circulation</a:t>
            </a:r>
            <a:r>
              <a:rPr lang="en-US" dirty="0" smtClean="0">
                <a:solidFill>
                  <a:srgbClr val="FF0000"/>
                </a:solidFill>
              </a:rPr>
              <a:t>: </a:t>
            </a:r>
            <a:endParaRPr lang="en-US" dirty="0" smtClean="0">
              <a:solidFill>
                <a:srgbClr val="FF0000"/>
              </a:solidFill>
            </a:endParaRPr>
          </a:p>
          <a:p>
            <a:r>
              <a:rPr lang="en-US" dirty="0"/>
              <a:t>S</a:t>
            </a:r>
            <a:r>
              <a:rPr lang="en-US" dirty="0" smtClean="0"/>
              <a:t>upplies </a:t>
            </a:r>
            <a:r>
              <a:rPr lang="en-US" dirty="0" smtClean="0"/>
              <a:t>the the conducting airways down to the level of the terminal </a:t>
            </a:r>
            <a:r>
              <a:rPr lang="en-US" dirty="0" smtClean="0"/>
              <a:t>bronchioles</a:t>
            </a:r>
          </a:p>
          <a:p>
            <a:r>
              <a:rPr lang="en-US" dirty="0" smtClean="0"/>
              <a:t>Venous blood in this system is poorly oxygenated</a:t>
            </a:r>
            <a:endParaRPr lang="en-US" dirty="0" smtClean="0"/>
          </a:p>
          <a:p>
            <a:r>
              <a:rPr lang="en-US" dirty="0" smtClean="0"/>
              <a:t>Some is carries away by pulmonary veins</a:t>
            </a:r>
          </a:p>
          <a:p>
            <a:r>
              <a:rPr lang="en-US" dirty="0" smtClean="0"/>
              <a:t>Some enters the systemic </a:t>
            </a:r>
            <a:r>
              <a:rPr lang="en-US" dirty="0" smtClean="0"/>
              <a:t>circulation</a:t>
            </a:r>
          </a:p>
          <a:p>
            <a:r>
              <a:rPr lang="en-US" dirty="0" smtClean="0"/>
              <a:t>Provides a component of venous admixture to pulmonary venous blood</a:t>
            </a:r>
            <a:endParaRPr lang="en-US" dirty="0"/>
          </a:p>
        </p:txBody>
      </p:sp>
    </p:spTree>
    <p:extLst>
      <p:ext uri="{BB962C8B-B14F-4D97-AF65-F5344CB8AC3E}">
        <p14:creationId xmlns:p14="http://schemas.microsoft.com/office/powerpoint/2010/main" val="1672666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p:txBody>
          <a:bodyPr>
            <a:normAutofit fontScale="92500"/>
          </a:bodyPr>
          <a:lstStyle/>
          <a:p>
            <a:pPr marL="0" indent="0">
              <a:buNone/>
            </a:pPr>
            <a:r>
              <a:rPr lang="en-US" u="sng" dirty="0" smtClean="0"/>
              <a:t>Stability of alveoli</a:t>
            </a:r>
            <a:r>
              <a:rPr lang="en-US" dirty="0" smtClean="0"/>
              <a:t>:</a:t>
            </a:r>
          </a:p>
          <a:p>
            <a:r>
              <a:rPr lang="en-US" dirty="0" smtClean="0"/>
              <a:t>Thin walled small diameter structure</a:t>
            </a:r>
          </a:p>
          <a:p>
            <a:r>
              <a:rPr lang="en-US" dirty="0" smtClean="0"/>
              <a:t>Liquid lining the alveoli creates surface tension that provide forces that tend to cause collapse </a:t>
            </a:r>
          </a:p>
          <a:p>
            <a:r>
              <a:rPr lang="en-US" dirty="0" smtClean="0"/>
              <a:t>Surfactant produced by certain cells lining the alveoli reduces surface tension </a:t>
            </a:r>
          </a:p>
          <a:p>
            <a:endParaRPr lang="en-US" dirty="0"/>
          </a:p>
        </p:txBody>
      </p:sp>
    </p:spTree>
    <p:extLst>
      <p:ext uri="{BB962C8B-B14F-4D97-AF65-F5344CB8AC3E}">
        <p14:creationId xmlns:p14="http://schemas.microsoft.com/office/powerpoint/2010/main" val="1399844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Ventilation</a:t>
            </a:r>
            <a:endParaRPr lang="en-US" dirty="0"/>
          </a:p>
        </p:txBody>
      </p:sp>
      <p:sp>
        <p:nvSpPr>
          <p:cNvPr id="3" name="Content Placeholder 2"/>
          <p:cNvSpPr>
            <a:spLocks noGrp="1"/>
          </p:cNvSpPr>
          <p:nvPr>
            <p:ph idx="1"/>
          </p:nvPr>
        </p:nvSpPr>
        <p:spPr/>
        <p:txBody>
          <a:bodyPr/>
          <a:lstStyle/>
          <a:p>
            <a:r>
              <a:rPr lang="en-US" dirty="0" smtClean="0"/>
              <a:t>Lung volumes </a:t>
            </a:r>
          </a:p>
          <a:p>
            <a:r>
              <a:rPr lang="en-US" dirty="0" smtClean="0"/>
              <a:t>Total ventilation and alveolar ventilation</a:t>
            </a:r>
          </a:p>
          <a:p>
            <a:r>
              <a:rPr lang="en-US" dirty="0" smtClean="0"/>
              <a:t>Distribution of ventilation</a:t>
            </a:r>
          </a:p>
          <a:p>
            <a:pPr marL="0" indent="0">
              <a:buNone/>
            </a:pPr>
            <a:endParaRPr lang="en-US" dirty="0"/>
          </a:p>
        </p:txBody>
      </p:sp>
    </p:spTree>
    <p:extLst>
      <p:ext uri="{BB962C8B-B14F-4D97-AF65-F5344CB8AC3E}">
        <p14:creationId xmlns:p14="http://schemas.microsoft.com/office/powerpoint/2010/main" val="3249790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Ventilation</a:t>
            </a:r>
            <a:endParaRPr lang="en-US" dirty="0"/>
          </a:p>
        </p:txBody>
      </p:sp>
      <p:sp>
        <p:nvSpPr>
          <p:cNvPr id="3" name="Content Placeholder 2"/>
          <p:cNvSpPr>
            <a:spLocks noGrp="1"/>
          </p:cNvSpPr>
          <p:nvPr>
            <p:ph idx="1"/>
          </p:nvPr>
        </p:nvSpPr>
        <p:spPr>
          <a:xfrm>
            <a:off x="457200" y="1600200"/>
            <a:ext cx="2912068" cy="4525963"/>
          </a:xfrm>
        </p:spPr>
        <p:txBody>
          <a:bodyPr/>
          <a:lstStyle/>
          <a:p>
            <a:pPr marL="0" indent="0">
              <a:buNone/>
            </a:pPr>
            <a:r>
              <a:rPr lang="en-US" dirty="0" smtClean="0"/>
              <a:t>Lung </a:t>
            </a:r>
            <a:r>
              <a:rPr lang="en-US" dirty="0"/>
              <a:t>V</a:t>
            </a:r>
            <a:r>
              <a:rPr lang="en-US" dirty="0" smtClean="0"/>
              <a:t>olumes</a:t>
            </a:r>
          </a:p>
          <a:p>
            <a:pPr marL="0" indent="0">
              <a:buNone/>
            </a:pPr>
            <a:r>
              <a:rPr lang="en-US" dirty="0" smtClean="0"/>
              <a:t>And Capacities</a:t>
            </a:r>
            <a:endParaRPr lang="en-US" dirty="0" smtClean="0"/>
          </a:p>
          <a:p>
            <a:r>
              <a:rPr lang="en-US" sz="2400" dirty="0" smtClean="0"/>
              <a:t>Measured by </a:t>
            </a:r>
            <a:r>
              <a:rPr lang="en-US" sz="2400" dirty="0" err="1" smtClean="0"/>
              <a:t>spirometry</a:t>
            </a:r>
            <a:endParaRPr lang="en-US" sz="2400" dirty="0"/>
          </a:p>
        </p:txBody>
      </p:sp>
      <p:pic>
        <p:nvPicPr>
          <p:cNvPr id="4" name="Picture 3"/>
          <p:cNvPicPr>
            <a:picLocks noChangeAspect="1"/>
          </p:cNvPicPr>
          <p:nvPr/>
        </p:nvPicPr>
        <p:blipFill>
          <a:blip r:embed="rId2"/>
          <a:stretch>
            <a:fillRect/>
          </a:stretch>
        </p:blipFill>
        <p:spPr>
          <a:xfrm>
            <a:off x="3239682" y="1600200"/>
            <a:ext cx="5567651" cy="4733153"/>
          </a:xfrm>
          <a:prstGeom prst="rect">
            <a:avLst/>
          </a:prstGeom>
        </p:spPr>
      </p:pic>
    </p:spTree>
    <p:extLst>
      <p:ext uri="{BB962C8B-B14F-4D97-AF65-F5344CB8AC3E}">
        <p14:creationId xmlns:p14="http://schemas.microsoft.com/office/powerpoint/2010/main" val="76094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Ventilation</a:t>
            </a:r>
            <a:endParaRPr lang="en-US" dirty="0"/>
          </a:p>
        </p:txBody>
      </p:sp>
      <p:sp>
        <p:nvSpPr>
          <p:cNvPr id="3" name="Content Placeholder 2"/>
          <p:cNvSpPr>
            <a:spLocks noGrp="1"/>
          </p:cNvSpPr>
          <p:nvPr>
            <p:ph idx="1"/>
          </p:nvPr>
        </p:nvSpPr>
        <p:spPr>
          <a:xfrm>
            <a:off x="457200" y="1333500"/>
            <a:ext cx="8229600" cy="5207000"/>
          </a:xfrm>
        </p:spPr>
        <p:txBody>
          <a:bodyPr>
            <a:normAutofit fontScale="77500" lnSpcReduction="20000"/>
          </a:bodyPr>
          <a:lstStyle/>
          <a:p>
            <a:pPr marL="0" indent="0">
              <a:buNone/>
            </a:pPr>
            <a:r>
              <a:rPr lang="en-US" dirty="0" smtClean="0"/>
              <a:t>Abbreviations:</a:t>
            </a:r>
          </a:p>
          <a:p>
            <a:r>
              <a:rPr lang="en-US" dirty="0"/>
              <a:t>V</a:t>
            </a:r>
            <a:r>
              <a:rPr lang="en-US" baseline="-25000" dirty="0"/>
              <a:t>T</a:t>
            </a:r>
            <a:r>
              <a:rPr lang="en-US" dirty="0" smtClean="0"/>
              <a:t> = tidal volume</a:t>
            </a:r>
          </a:p>
          <a:p>
            <a:r>
              <a:rPr lang="en-US" dirty="0" smtClean="0"/>
              <a:t>IRV = inspiratory reserve volume</a:t>
            </a:r>
          </a:p>
          <a:p>
            <a:r>
              <a:rPr lang="en-US" dirty="0" smtClean="0"/>
              <a:t>ERV = expiratory reserve volume</a:t>
            </a:r>
          </a:p>
          <a:p>
            <a:r>
              <a:rPr lang="en-US" dirty="0" smtClean="0"/>
              <a:t>RV = Residual volume</a:t>
            </a:r>
          </a:p>
          <a:p>
            <a:r>
              <a:rPr lang="en-US" dirty="0" smtClean="0"/>
              <a:t>FRC = Functional residual capacity</a:t>
            </a:r>
          </a:p>
          <a:p>
            <a:r>
              <a:rPr lang="en-US" dirty="0" smtClean="0"/>
              <a:t>VC = Vital capacity</a:t>
            </a:r>
          </a:p>
          <a:p>
            <a:r>
              <a:rPr lang="en-US" dirty="0" smtClean="0"/>
              <a:t>TLC = Total lung capacity</a:t>
            </a:r>
          </a:p>
          <a:p>
            <a:r>
              <a:rPr lang="en-US" dirty="0" smtClean="0"/>
              <a:t>IC = Inspiratory capacity</a:t>
            </a:r>
            <a:endParaRPr lang="en-US" dirty="0"/>
          </a:p>
        </p:txBody>
      </p:sp>
    </p:spTree>
    <p:extLst>
      <p:ext uri="{BB962C8B-B14F-4D97-AF65-F5344CB8AC3E}">
        <p14:creationId xmlns:p14="http://schemas.microsoft.com/office/powerpoint/2010/main" val="1056543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Ventilation</a:t>
            </a:r>
          </a:p>
        </p:txBody>
      </p:sp>
      <p:sp>
        <p:nvSpPr>
          <p:cNvPr id="3" name="Content Placeholder 2"/>
          <p:cNvSpPr>
            <a:spLocks noGrp="1"/>
          </p:cNvSpPr>
          <p:nvPr>
            <p:ph idx="1"/>
          </p:nvPr>
        </p:nvSpPr>
        <p:spPr>
          <a:xfrm>
            <a:off x="457200" y="1101428"/>
            <a:ext cx="8229600" cy="5338678"/>
          </a:xfrm>
        </p:spPr>
        <p:txBody>
          <a:bodyPr>
            <a:normAutofit/>
          </a:bodyPr>
          <a:lstStyle/>
          <a:p>
            <a:pPr marL="0" indent="0">
              <a:buNone/>
            </a:pPr>
            <a:r>
              <a:rPr lang="en-US" sz="2800" u="sng" dirty="0" smtClean="0"/>
              <a:t>Tidal volume </a:t>
            </a:r>
            <a:r>
              <a:rPr lang="en-US" sz="2800" dirty="0" smtClean="0"/>
              <a:t>:</a:t>
            </a:r>
            <a:endParaRPr lang="en-US" sz="2800" dirty="0" smtClean="0"/>
          </a:p>
          <a:p>
            <a:r>
              <a:rPr lang="en-US" sz="2800" dirty="0" smtClean="0"/>
              <a:t> the volume of gas inhaled and exhaled during one respiratory cycle</a:t>
            </a:r>
          </a:p>
          <a:p>
            <a:r>
              <a:rPr lang="en-US" sz="2800" dirty="0" smtClean="0"/>
              <a:t>Normal quiet breathing.</a:t>
            </a:r>
          </a:p>
          <a:p>
            <a:r>
              <a:rPr lang="en-US" sz="2800" dirty="0" smtClean="0"/>
              <a:t>The volume of air that fills the alveoli plus the volume of air that fills the </a:t>
            </a:r>
            <a:r>
              <a:rPr lang="en-US" sz="2800" dirty="0" smtClean="0"/>
              <a:t>airways</a:t>
            </a:r>
          </a:p>
          <a:p>
            <a:r>
              <a:rPr lang="en-US" sz="2800" dirty="0" smtClean="0"/>
              <a:t>~ 10mls/kg</a:t>
            </a:r>
            <a:endParaRPr lang="en-US" sz="2800" dirty="0" smtClean="0"/>
          </a:p>
        </p:txBody>
      </p:sp>
    </p:spTree>
    <p:extLst>
      <p:ext uri="{BB962C8B-B14F-4D97-AF65-F5344CB8AC3E}">
        <p14:creationId xmlns:p14="http://schemas.microsoft.com/office/powerpoint/2010/main" val="9578267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538"/>
            <a:ext cx="8229600" cy="725645"/>
          </a:xfrm>
        </p:spPr>
        <p:txBody>
          <a:bodyPr>
            <a:normAutofit fontScale="90000"/>
          </a:bodyPr>
          <a:lstStyle/>
          <a:p>
            <a:r>
              <a:rPr lang="en-US" dirty="0" smtClean="0"/>
              <a:t>Ventilation</a:t>
            </a:r>
            <a:endParaRPr lang="en-US" dirty="0"/>
          </a:p>
        </p:txBody>
      </p:sp>
      <p:sp>
        <p:nvSpPr>
          <p:cNvPr id="3" name="Content Placeholder 2"/>
          <p:cNvSpPr>
            <a:spLocks noGrp="1"/>
          </p:cNvSpPr>
          <p:nvPr>
            <p:ph idx="1"/>
          </p:nvPr>
        </p:nvSpPr>
        <p:spPr>
          <a:xfrm>
            <a:off x="457200" y="1140300"/>
            <a:ext cx="8229600" cy="5377553"/>
          </a:xfrm>
        </p:spPr>
        <p:txBody>
          <a:bodyPr>
            <a:normAutofit fontScale="62500" lnSpcReduction="20000"/>
          </a:bodyPr>
          <a:lstStyle/>
          <a:p>
            <a:pPr marL="0" indent="0">
              <a:buNone/>
            </a:pPr>
            <a:endParaRPr lang="en-US" u="sng" dirty="0" smtClean="0"/>
          </a:p>
          <a:p>
            <a:pPr marL="0" indent="0">
              <a:buNone/>
            </a:pPr>
            <a:r>
              <a:rPr lang="en-US" sz="3600" u="sng" dirty="0" smtClean="0"/>
              <a:t>Inspiratory reserve volume</a:t>
            </a:r>
            <a:r>
              <a:rPr lang="en-US" sz="3600" dirty="0" smtClean="0"/>
              <a:t>:</a:t>
            </a:r>
          </a:p>
          <a:p>
            <a:r>
              <a:rPr lang="en-US" sz="3600" dirty="0" smtClean="0"/>
              <a:t>The additional volume that can be inspired </a:t>
            </a:r>
            <a:r>
              <a:rPr lang="en-US" sz="3600" i="1" u="sng" dirty="0" smtClean="0"/>
              <a:t>above</a:t>
            </a:r>
            <a:r>
              <a:rPr lang="en-US" sz="3600" dirty="0" smtClean="0"/>
              <a:t> the </a:t>
            </a:r>
            <a:r>
              <a:rPr lang="en-US" dirty="0" smtClean="0"/>
              <a:t>V</a:t>
            </a:r>
            <a:r>
              <a:rPr lang="en-US" baseline="-25000" dirty="0" smtClean="0"/>
              <a:t>T</a:t>
            </a:r>
            <a:r>
              <a:rPr lang="en-US" dirty="0" smtClean="0"/>
              <a:t> </a:t>
            </a:r>
            <a:endParaRPr lang="en-US" dirty="0" smtClean="0"/>
          </a:p>
          <a:p>
            <a:pPr marL="0" indent="0">
              <a:buNone/>
            </a:pPr>
            <a:endParaRPr lang="en-US" sz="3600" dirty="0"/>
          </a:p>
          <a:p>
            <a:pPr marL="0" indent="0">
              <a:buNone/>
            </a:pPr>
            <a:r>
              <a:rPr lang="en-US" sz="3600" u="sng" dirty="0" smtClean="0"/>
              <a:t>Expiratory reserve volume</a:t>
            </a:r>
            <a:r>
              <a:rPr lang="en-US" sz="3600" dirty="0" smtClean="0"/>
              <a:t>:</a:t>
            </a:r>
          </a:p>
          <a:p>
            <a:r>
              <a:rPr lang="en-US" sz="3600" dirty="0" smtClean="0"/>
              <a:t>The volume that can be expired </a:t>
            </a:r>
            <a:r>
              <a:rPr lang="en-US" sz="3600" i="1" u="sng" dirty="0" smtClean="0"/>
              <a:t>below</a:t>
            </a:r>
            <a:r>
              <a:rPr lang="en-US" sz="3600" dirty="0" smtClean="0"/>
              <a:t> the </a:t>
            </a:r>
            <a:r>
              <a:rPr lang="en-US" sz="3600" dirty="0" smtClean="0"/>
              <a:t>V</a:t>
            </a:r>
            <a:r>
              <a:rPr lang="en-US" sz="3600" baseline="-25000" dirty="0" smtClean="0"/>
              <a:t>T</a:t>
            </a:r>
            <a:endParaRPr lang="en-US" sz="3600" baseline="-25000" dirty="0" smtClean="0"/>
          </a:p>
          <a:p>
            <a:pPr marL="0" indent="0">
              <a:buNone/>
            </a:pPr>
            <a:endParaRPr lang="en-US" sz="3600" dirty="0" smtClean="0"/>
          </a:p>
          <a:p>
            <a:pPr marL="0" indent="0">
              <a:buNone/>
            </a:pPr>
            <a:r>
              <a:rPr lang="en-US" sz="3600" u="sng" dirty="0"/>
              <a:t>Residual volume</a:t>
            </a:r>
            <a:r>
              <a:rPr lang="en-US" sz="3600" dirty="0"/>
              <a:t>: </a:t>
            </a:r>
          </a:p>
          <a:p>
            <a:r>
              <a:rPr lang="en-US" sz="3600" dirty="0"/>
              <a:t>Gas remaining in the lung following maximal </a:t>
            </a:r>
            <a:r>
              <a:rPr lang="en-US" sz="3600" dirty="0" smtClean="0"/>
              <a:t>expiration</a:t>
            </a:r>
          </a:p>
          <a:p>
            <a:r>
              <a:rPr lang="en-US" sz="3600" dirty="0" smtClean="0"/>
              <a:t>Always present</a:t>
            </a:r>
            <a:endParaRPr lang="en-US" sz="3600" dirty="0"/>
          </a:p>
          <a:p>
            <a:pPr marL="0" indent="0">
              <a:buNone/>
            </a:pPr>
            <a:endParaRPr lang="en-US" dirty="0" smtClean="0"/>
          </a:p>
          <a:p>
            <a:pPr marL="0" indent="0">
              <a:buNone/>
            </a:pPr>
            <a:endParaRPr lang="en-US" dirty="0" smtClean="0"/>
          </a:p>
          <a:p>
            <a:pPr marL="0" indent="0">
              <a:buNone/>
            </a:pPr>
            <a:endParaRPr lang="en-US" dirty="0" smtClean="0">
              <a:sym typeface="Wingdings"/>
            </a:endParaRPr>
          </a:p>
        </p:txBody>
      </p:sp>
    </p:spTree>
    <p:extLst>
      <p:ext uri="{BB962C8B-B14F-4D97-AF65-F5344CB8AC3E}">
        <p14:creationId xmlns:p14="http://schemas.microsoft.com/office/powerpoint/2010/main" val="217910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nip Same Side Corner Rectangle 11"/>
          <p:cNvSpPr/>
          <p:nvPr/>
        </p:nvSpPr>
        <p:spPr>
          <a:xfrm>
            <a:off x="5930900" y="1549400"/>
            <a:ext cx="2425700" cy="3251200"/>
          </a:xfrm>
          <a:prstGeom prst="snip2Same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Ventilation</a:t>
            </a:r>
            <a:endParaRPr lang="en-US" dirty="0"/>
          </a:p>
        </p:txBody>
      </p:sp>
      <p:sp>
        <p:nvSpPr>
          <p:cNvPr id="5" name="Snip Same Side Corner Rectangle 4"/>
          <p:cNvSpPr/>
          <p:nvPr/>
        </p:nvSpPr>
        <p:spPr>
          <a:xfrm>
            <a:off x="876300" y="2565400"/>
            <a:ext cx="1752600" cy="2235200"/>
          </a:xfrm>
          <a:prstGeom prst="snip2Same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p>
        </p:txBody>
      </p:sp>
      <p:sp>
        <p:nvSpPr>
          <p:cNvPr id="4" name="Snip Same Side Corner Rectangle 3"/>
          <p:cNvSpPr/>
          <p:nvPr/>
        </p:nvSpPr>
        <p:spPr>
          <a:xfrm>
            <a:off x="1111250" y="3467100"/>
            <a:ext cx="1282700" cy="1333500"/>
          </a:xfrm>
          <a:prstGeom prst="snip2SameRect">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nip Same Side Corner Rectangle 5"/>
          <p:cNvSpPr/>
          <p:nvPr/>
        </p:nvSpPr>
        <p:spPr>
          <a:xfrm>
            <a:off x="3530600" y="2565400"/>
            <a:ext cx="1752600" cy="2235200"/>
          </a:xfrm>
          <a:prstGeom prst="snip2Same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7" name="Snip Same Side Corner Rectangle 6"/>
          <p:cNvSpPr/>
          <p:nvPr/>
        </p:nvSpPr>
        <p:spPr>
          <a:xfrm>
            <a:off x="3765550" y="3467100"/>
            <a:ext cx="1282700" cy="1333500"/>
          </a:xfrm>
          <a:prstGeom prst="snip2SameRect">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nip Same Side Corner Rectangle 7"/>
          <p:cNvSpPr/>
          <p:nvPr/>
        </p:nvSpPr>
        <p:spPr>
          <a:xfrm>
            <a:off x="6280150" y="2565400"/>
            <a:ext cx="1752600" cy="2235200"/>
          </a:xfrm>
          <a:prstGeom prst="snip2Same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9" name="Snip Same Side Corner Rectangle 8"/>
          <p:cNvSpPr/>
          <p:nvPr/>
        </p:nvSpPr>
        <p:spPr>
          <a:xfrm>
            <a:off x="6515100" y="3467100"/>
            <a:ext cx="1282700" cy="1333500"/>
          </a:xfrm>
          <a:prstGeom prst="snip2SameRect">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nip Same Side Corner Rectangle 9"/>
          <p:cNvSpPr/>
          <p:nvPr/>
        </p:nvSpPr>
        <p:spPr>
          <a:xfrm>
            <a:off x="3987800" y="3995737"/>
            <a:ext cx="844550" cy="804863"/>
          </a:xfrm>
          <a:prstGeom prst="snip2Same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1" name="Snip Same Side Corner Rectangle 10"/>
          <p:cNvSpPr/>
          <p:nvPr/>
        </p:nvSpPr>
        <p:spPr>
          <a:xfrm>
            <a:off x="6743700" y="3995737"/>
            <a:ext cx="844550" cy="804863"/>
          </a:xfrm>
          <a:prstGeom prst="snip2Same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cxnSp>
        <p:nvCxnSpPr>
          <p:cNvPr id="14" name="Straight Arrow Connector 13"/>
          <p:cNvCxnSpPr>
            <a:stCxn id="5" idx="3"/>
            <a:endCxn id="4" idx="3"/>
          </p:cNvCxnSpPr>
          <p:nvPr/>
        </p:nvCxnSpPr>
        <p:spPr>
          <a:xfrm>
            <a:off x="1752600" y="2565400"/>
            <a:ext cx="0" cy="901700"/>
          </a:xfrm>
          <a:prstGeom prst="straightConnector1">
            <a:avLst/>
          </a:prstGeom>
          <a:ln w="5715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941032" y="2832100"/>
            <a:ext cx="505267" cy="400110"/>
          </a:xfrm>
          <a:prstGeom prst="rect">
            <a:avLst/>
          </a:prstGeom>
          <a:noFill/>
        </p:spPr>
        <p:txBody>
          <a:bodyPr wrap="none" rtlCol="0">
            <a:spAutoFit/>
          </a:bodyPr>
          <a:lstStyle/>
          <a:p>
            <a:r>
              <a:rPr lang="en-US" sz="2000" b="1" dirty="0" smtClean="0">
                <a:solidFill>
                  <a:schemeClr val="bg1"/>
                </a:solidFill>
              </a:rPr>
              <a:t>VT</a:t>
            </a:r>
            <a:endParaRPr lang="en-US" sz="2000" b="1" dirty="0">
              <a:solidFill>
                <a:schemeClr val="bg1"/>
              </a:solidFill>
            </a:endParaRPr>
          </a:p>
        </p:txBody>
      </p:sp>
      <p:sp>
        <p:nvSpPr>
          <p:cNvPr id="16" name="TextBox 15"/>
          <p:cNvSpPr txBox="1"/>
          <p:nvPr/>
        </p:nvSpPr>
        <p:spPr>
          <a:xfrm>
            <a:off x="4178300" y="4305300"/>
            <a:ext cx="461372" cy="369332"/>
          </a:xfrm>
          <a:prstGeom prst="rect">
            <a:avLst/>
          </a:prstGeom>
          <a:noFill/>
        </p:spPr>
        <p:txBody>
          <a:bodyPr wrap="none" rtlCol="0">
            <a:spAutoFit/>
          </a:bodyPr>
          <a:lstStyle/>
          <a:p>
            <a:r>
              <a:rPr lang="en-US" dirty="0" smtClean="0"/>
              <a:t>RV</a:t>
            </a:r>
            <a:endParaRPr lang="en-US" dirty="0"/>
          </a:p>
        </p:txBody>
      </p:sp>
      <p:sp>
        <p:nvSpPr>
          <p:cNvPr id="17" name="TextBox 16"/>
          <p:cNvSpPr txBox="1"/>
          <p:nvPr/>
        </p:nvSpPr>
        <p:spPr>
          <a:xfrm>
            <a:off x="4178300" y="3468132"/>
            <a:ext cx="588623" cy="369332"/>
          </a:xfrm>
          <a:prstGeom prst="rect">
            <a:avLst/>
          </a:prstGeom>
          <a:noFill/>
        </p:spPr>
        <p:txBody>
          <a:bodyPr wrap="none" rtlCol="0">
            <a:spAutoFit/>
          </a:bodyPr>
          <a:lstStyle/>
          <a:p>
            <a:r>
              <a:rPr lang="en-US" dirty="0" smtClean="0"/>
              <a:t>ERV</a:t>
            </a:r>
            <a:endParaRPr lang="en-US" dirty="0"/>
          </a:p>
        </p:txBody>
      </p:sp>
      <p:sp>
        <p:nvSpPr>
          <p:cNvPr id="18" name="TextBox 17"/>
          <p:cNvSpPr txBox="1"/>
          <p:nvPr/>
        </p:nvSpPr>
        <p:spPr>
          <a:xfrm>
            <a:off x="6883400" y="4382532"/>
            <a:ext cx="461372" cy="369332"/>
          </a:xfrm>
          <a:prstGeom prst="rect">
            <a:avLst/>
          </a:prstGeom>
          <a:noFill/>
        </p:spPr>
        <p:txBody>
          <a:bodyPr wrap="none" rtlCol="0">
            <a:spAutoFit/>
          </a:bodyPr>
          <a:lstStyle/>
          <a:p>
            <a:r>
              <a:rPr lang="en-US" dirty="0" smtClean="0"/>
              <a:t>RV</a:t>
            </a:r>
            <a:endParaRPr lang="en-US" dirty="0"/>
          </a:p>
        </p:txBody>
      </p:sp>
      <p:sp>
        <p:nvSpPr>
          <p:cNvPr id="19" name="TextBox 18"/>
          <p:cNvSpPr txBox="1"/>
          <p:nvPr/>
        </p:nvSpPr>
        <p:spPr>
          <a:xfrm>
            <a:off x="6883400" y="3545364"/>
            <a:ext cx="588623" cy="369332"/>
          </a:xfrm>
          <a:prstGeom prst="rect">
            <a:avLst/>
          </a:prstGeom>
          <a:noFill/>
        </p:spPr>
        <p:txBody>
          <a:bodyPr wrap="none" rtlCol="0">
            <a:spAutoFit/>
          </a:bodyPr>
          <a:lstStyle/>
          <a:p>
            <a:r>
              <a:rPr lang="en-US" dirty="0" smtClean="0"/>
              <a:t>ERV</a:t>
            </a:r>
            <a:endParaRPr lang="en-US" dirty="0"/>
          </a:p>
        </p:txBody>
      </p:sp>
      <p:cxnSp>
        <p:nvCxnSpPr>
          <p:cNvPr id="20" name="Straight Arrow Connector 19"/>
          <p:cNvCxnSpPr/>
          <p:nvPr/>
        </p:nvCxnSpPr>
        <p:spPr>
          <a:xfrm>
            <a:off x="7156340" y="2565400"/>
            <a:ext cx="0" cy="901700"/>
          </a:xfrm>
          <a:prstGeom prst="straightConnector1">
            <a:avLst/>
          </a:prstGeom>
          <a:ln w="5715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7344772" y="2832100"/>
            <a:ext cx="505267" cy="400110"/>
          </a:xfrm>
          <a:prstGeom prst="rect">
            <a:avLst/>
          </a:prstGeom>
          <a:noFill/>
        </p:spPr>
        <p:txBody>
          <a:bodyPr wrap="none" rtlCol="0">
            <a:spAutoFit/>
          </a:bodyPr>
          <a:lstStyle/>
          <a:p>
            <a:r>
              <a:rPr lang="en-US" sz="2000" b="1" dirty="0" smtClean="0">
                <a:solidFill>
                  <a:schemeClr val="bg1"/>
                </a:solidFill>
              </a:rPr>
              <a:t>VT</a:t>
            </a:r>
            <a:endParaRPr lang="en-US" sz="2000" b="1" dirty="0">
              <a:solidFill>
                <a:schemeClr val="bg1"/>
              </a:solidFill>
            </a:endParaRPr>
          </a:p>
        </p:txBody>
      </p:sp>
      <p:cxnSp>
        <p:nvCxnSpPr>
          <p:cNvPr id="23" name="Straight Arrow Connector 22"/>
          <p:cNvCxnSpPr>
            <a:stCxn id="12" idx="3"/>
          </p:cNvCxnSpPr>
          <p:nvPr/>
        </p:nvCxnSpPr>
        <p:spPr>
          <a:xfrm>
            <a:off x="7143750" y="1549400"/>
            <a:ext cx="12590" cy="1016000"/>
          </a:xfrm>
          <a:prstGeom prst="straightConnector1">
            <a:avLst/>
          </a:prstGeom>
          <a:ln w="57150" cmpd="sng">
            <a:solidFill>
              <a:schemeClr val="bg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7329217" y="1841500"/>
            <a:ext cx="738178" cy="523220"/>
          </a:xfrm>
          <a:prstGeom prst="rect">
            <a:avLst/>
          </a:prstGeom>
          <a:noFill/>
        </p:spPr>
        <p:txBody>
          <a:bodyPr wrap="none" rtlCol="0">
            <a:spAutoFit/>
          </a:bodyPr>
          <a:lstStyle/>
          <a:p>
            <a:r>
              <a:rPr lang="en-US" sz="2800" b="1" dirty="0" smtClean="0">
                <a:solidFill>
                  <a:schemeClr val="bg1"/>
                </a:solidFill>
              </a:rPr>
              <a:t>IRV</a:t>
            </a:r>
            <a:endParaRPr lang="en-US" sz="2800" b="1" dirty="0">
              <a:solidFill>
                <a:schemeClr val="bg1"/>
              </a:solidFill>
            </a:endParaRPr>
          </a:p>
        </p:txBody>
      </p:sp>
    </p:spTree>
    <p:extLst>
      <p:ext uri="{BB962C8B-B14F-4D97-AF65-F5344CB8AC3E}">
        <p14:creationId xmlns:p14="http://schemas.microsoft.com/office/powerpoint/2010/main" val="282012073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Ventilation</a:t>
            </a:r>
            <a:endParaRPr lang="en-US" dirty="0"/>
          </a:p>
        </p:txBody>
      </p:sp>
      <p:sp>
        <p:nvSpPr>
          <p:cNvPr id="3" name="Content Placeholder 2"/>
          <p:cNvSpPr>
            <a:spLocks noGrp="1"/>
          </p:cNvSpPr>
          <p:nvPr>
            <p:ph idx="1"/>
          </p:nvPr>
        </p:nvSpPr>
        <p:spPr/>
        <p:txBody>
          <a:bodyPr/>
          <a:lstStyle/>
          <a:p>
            <a:pPr marL="0" indent="0">
              <a:buNone/>
            </a:pPr>
            <a:r>
              <a:rPr lang="en-US" dirty="0" smtClean="0"/>
              <a:t>Lung capacities:</a:t>
            </a:r>
          </a:p>
          <a:p>
            <a:r>
              <a:rPr lang="en-US" dirty="0"/>
              <a:t>E</a:t>
            </a:r>
            <a:r>
              <a:rPr lang="en-US" dirty="0" smtClean="0"/>
              <a:t>ach lung capacity contains 2 or more lung volumes</a:t>
            </a:r>
            <a:endParaRPr lang="en-US" dirty="0"/>
          </a:p>
        </p:txBody>
      </p:sp>
    </p:spTree>
    <p:extLst>
      <p:ext uri="{BB962C8B-B14F-4D97-AF65-F5344CB8AC3E}">
        <p14:creationId xmlns:p14="http://schemas.microsoft.com/office/powerpoint/2010/main" val="4153251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and Function</a:t>
            </a:r>
            <a:endParaRPr lang="en-US" dirty="0"/>
          </a:p>
        </p:txBody>
      </p:sp>
      <p:sp>
        <p:nvSpPr>
          <p:cNvPr id="3" name="Content Placeholder 2"/>
          <p:cNvSpPr>
            <a:spLocks noGrp="1"/>
          </p:cNvSpPr>
          <p:nvPr>
            <p:ph idx="1"/>
          </p:nvPr>
        </p:nvSpPr>
        <p:spPr/>
        <p:txBody>
          <a:bodyPr/>
          <a:lstStyle/>
          <a:p>
            <a:pPr marL="0" indent="0" algn="ctr">
              <a:buNone/>
            </a:pPr>
            <a:r>
              <a:rPr lang="en-US" dirty="0" smtClean="0"/>
              <a:t>Pulmonary Anatomy</a:t>
            </a:r>
            <a:endParaRPr lang="en-US" dirty="0"/>
          </a:p>
        </p:txBody>
      </p:sp>
    </p:spTree>
    <p:extLst>
      <p:ext uri="{BB962C8B-B14F-4D97-AF65-F5344CB8AC3E}">
        <p14:creationId xmlns:p14="http://schemas.microsoft.com/office/powerpoint/2010/main" val="39155348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92395"/>
          </a:xfrm>
        </p:spPr>
        <p:txBody>
          <a:bodyPr>
            <a:normAutofit fontScale="90000"/>
          </a:bodyPr>
          <a:lstStyle/>
          <a:p>
            <a:r>
              <a:rPr lang="en-US" dirty="0" smtClean="0"/>
              <a:t>Ventilation</a:t>
            </a:r>
            <a:endParaRPr lang="en-US" dirty="0"/>
          </a:p>
        </p:txBody>
      </p:sp>
      <p:sp>
        <p:nvSpPr>
          <p:cNvPr id="3" name="Content Placeholder 2"/>
          <p:cNvSpPr>
            <a:spLocks noGrp="1"/>
          </p:cNvSpPr>
          <p:nvPr>
            <p:ph idx="1"/>
          </p:nvPr>
        </p:nvSpPr>
        <p:spPr>
          <a:xfrm>
            <a:off x="457200" y="1982567"/>
            <a:ext cx="8229600" cy="4574159"/>
          </a:xfrm>
        </p:spPr>
        <p:txBody>
          <a:bodyPr>
            <a:normAutofit fontScale="85000" lnSpcReduction="10000"/>
          </a:bodyPr>
          <a:lstStyle/>
          <a:p>
            <a:pPr marL="0" indent="0">
              <a:buNone/>
            </a:pPr>
            <a:r>
              <a:rPr lang="en-US" u="sng" dirty="0" smtClean="0"/>
              <a:t>Inspiratory </a:t>
            </a:r>
            <a:r>
              <a:rPr lang="en-US" u="sng" dirty="0" smtClean="0"/>
              <a:t>capacity (IC)</a:t>
            </a:r>
            <a:r>
              <a:rPr lang="en-US" dirty="0" smtClean="0"/>
              <a:t>:</a:t>
            </a:r>
            <a:endParaRPr lang="en-US" dirty="0" smtClean="0"/>
          </a:p>
          <a:p>
            <a:r>
              <a:rPr lang="en-US" dirty="0" smtClean="0"/>
              <a:t>Tidal volume+ Inspiratory reserve volume</a:t>
            </a:r>
          </a:p>
          <a:p>
            <a:pPr marL="0" indent="0">
              <a:buNone/>
            </a:pPr>
            <a:endParaRPr lang="en-US" dirty="0" smtClean="0"/>
          </a:p>
          <a:p>
            <a:pPr marL="0" indent="0">
              <a:buNone/>
            </a:pPr>
            <a:r>
              <a:rPr lang="en-US" u="sng" dirty="0"/>
              <a:t>Functional residual capacity (FRC)</a:t>
            </a:r>
            <a:r>
              <a:rPr lang="en-US" dirty="0"/>
              <a:t>:</a:t>
            </a:r>
          </a:p>
          <a:p>
            <a:r>
              <a:rPr lang="en-US" dirty="0"/>
              <a:t>The volume of gas in the lung after a normal </a:t>
            </a:r>
            <a:r>
              <a:rPr lang="en-US" dirty="0" smtClean="0"/>
              <a:t>expiration</a:t>
            </a:r>
          </a:p>
          <a:p>
            <a:r>
              <a:rPr lang="en-US" dirty="0" smtClean="0"/>
              <a:t>Expiratory reserve volume + residual volume</a:t>
            </a: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251354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4370"/>
            <a:ext cx="8229600" cy="777478"/>
          </a:xfrm>
        </p:spPr>
        <p:txBody>
          <a:bodyPr>
            <a:normAutofit fontScale="90000"/>
          </a:bodyPr>
          <a:lstStyle/>
          <a:p>
            <a:r>
              <a:rPr lang="en-US" dirty="0" smtClean="0"/>
              <a:t>Ventilation</a:t>
            </a:r>
            <a:endParaRPr lang="en-US" dirty="0"/>
          </a:p>
        </p:txBody>
      </p:sp>
      <p:sp>
        <p:nvSpPr>
          <p:cNvPr id="3" name="Content Placeholder 2"/>
          <p:cNvSpPr>
            <a:spLocks noGrp="1"/>
          </p:cNvSpPr>
          <p:nvPr>
            <p:ph idx="1"/>
          </p:nvPr>
        </p:nvSpPr>
        <p:spPr>
          <a:xfrm>
            <a:off x="215900" y="1399459"/>
            <a:ext cx="8470900" cy="5235015"/>
          </a:xfrm>
        </p:spPr>
        <p:txBody>
          <a:bodyPr>
            <a:normAutofit fontScale="62500" lnSpcReduction="20000"/>
          </a:bodyPr>
          <a:lstStyle/>
          <a:p>
            <a:pPr marL="0" indent="0">
              <a:buNone/>
            </a:pPr>
            <a:r>
              <a:rPr lang="en-US" sz="3600" u="sng" dirty="0" smtClean="0"/>
              <a:t>Vital </a:t>
            </a:r>
            <a:r>
              <a:rPr lang="en-US" sz="3600" u="sng" dirty="0"/>
              <a:t>capacity</a:t>
            </a:r>
            <a:r>
              <a:rPr lang="en-US" sz="3600" dirty="0"/>
              <a:t>:</a:t>
            </a:r>
          </a:p>
          <a:p>
            <a:r>
              <a:rPr lang="en-US" sz="3600" dirty="0"/>
              <a:t>Maximal inspiration followed by maximal expiration </a:t>
            </a:r>
            <a:r>
              <a:rPr lang="en-US" sz="3600" dirty="0">
                <a:sym typeface="Wingdings"/>
              </a:rPr>
              <a:t> exhaled volume is known as the </a:t>
            </a:r>
            <a:r>
              <a:rPr lang="en-US" sz="3600" dirty="0" smtClean="0">
                <a:sym typeface="Wingdings"/>
              </a:rPr>
              <a:t>vital capacity</a:t>
            </a:r>
          </a:p>
          <a:p>
            <a:r>
              <a:rPr lang="en-US" sz="3600" dirty="0" smtClean="0">
                <a:sym typeface="Wingdings"/>
              </a:rPr>
              <a:t>Inspiratory capacity + expiratory reserve </a:t>
            </a:r>
            <a:r>
              <a:rPr lang="en-US" sz="3600" dirty="0" smtClean="0">
                <a:sym typeface="Wingdings"/>
              </a:rPr>
              <a:t>volume + Tidal volume</a:t>
            </a:r>
            <a:endParaRPr lang="en-US" sz="3600" dirty="0" smtClean="0">
              <a:sym typeface="Wingdings"/>
            </a:endParaRPr>
          </a:p>
          <a:p>
            <a:pPr marL="0" indent="0">
              <a:buNone/>
            </a:pPr>
            <a:endParaRPr lang="en-US" sz="3600" dirty="0" smtClean="0">
              <a:sym typeface="Wingdings"/>
            </a:endParaRPr>
          </a:p>
          <a:p>
            <a:pPr marL="0" indent="0">
              <a:buNone/>
            </a:pPr>
            <a:r>
              <a:rPr lang="en-US" sz="3600" u="sng" dirty="0" smtClean="0">
                <a:sym typeface="Wingdings"/>
              </a:rPr>
              <a:t>Total lung capacity</a:t>
            </a:r>
            <a:r>
              <a:rPr lang="en-US" sz="3600" dirty="0" smtClean="0">
                <a:sym typeface="Wingdings"/>
              </a:rPr>
              <a:t>:</a:t>
            </a:r>
          </a:p>
          <a:p>
            <a:r>
              <a:rPr lang="en-US" sz="3600" dirty="0" smtClean="0">
                <a:sym typeface="Wingdings"/>
              </a:rPr>
              <a:t>All of the lung volumes combined</a:t>
            </a:r>
          </a:p>
          <a:p>
            <a:r>
              <a:rPr lang="en-US" sz="3600" dirty="0" smtClean="0">
                <a:sym typeface="Wingdings"/>
              </a:rPr>
              <a:t>Vital capacity + residual volume</a:t>
            </a:r>
          </a:p>
          <a:p>
            <a:r>
              <a:rPr lang="en-US" sz="3800" dirty="0"/>
              <a:t>V</a:t>
            </a:r>
            <a:r>
              <a:rPr lang="en-US" sz="3800" baseline="-25000" dirty="0"/>
              <a:t>T</a:t>
            </a:r>
            <a:r>
              <a:rPr lang="en-US" sz="3600" dirty="0" smtClean="0">
                <a:sym typeface="Wingdings"/>
              </a:rPr>
              <a:t>+ Inspiratory reserve </a:t>
            </a:r>
            <a:r>
              <a:rPr lang="en-US" sz="3600" dirty="0" err="1" smtClean="0">
                <a:sym typeface="Wingdings"/>
              </a:rPr>
              <a:t>vol</a:t>
            </a:r>
            <a:r>
              <a:rPr lang="en-US" sz="3600" dirty="0" smtClean="0">
                <a:sym typeface="Wingdings"/>
              </a:rPr>
              <a:t> + expiratory reserve </a:t>
            </a:r>
            <a:r>
              <a:rPr lang="en-US" sz="3600" dirty="0" err="1" smtClean="0">
                <a:sym typeface="Wingdings"/>
              </a:rPr>
              <a:t>vol</a:t>
            </a:r>
            <a:r>
              <a:rPr lang="en-US" sz="3600" dirty="0" smtClean="0">
                <a:sym typeface="Wingdings"/>
              </a:rPr>
              <a:t> + residual </a:t>
            </a:r>
            <a:r>
              <a:rPr lang="en-US" sz="3600" dirty="0" err="1" smtClean="0">
                <a:sym typeface="Wingdings"/>
              </a:rPr>
              <a:t>vol</a:t>
            </a:r>
            <a:endParaRPr lang="en-US" sz="3600" dirty="0" smtClean="0">
              <a:sym typeface="Wingdings"/>
            </a:endParaRPr>
          </a:p>
          <a:p>
            <a:pPr marL="0" indent="0">
              <a:buNone/>
            </a:pPr>
            <a:endParaRPr lang="en-US" dirty="0">
              <a:sym typeface="Wingdings"/>
            </a:endParaRPr>
          </a:p>
          <a:p>
            <a:pPr marL="0" indent="0">
              <a:buNone/>
            </a:pPr>
            <a:endParaRPr lang="en-US" dirty="0" smtClean="0"/>
          </a:p>
        </p:txBody>
      </p:sp>
    </p:spTree>
    <p:extLst>
      <p:ext uri="{BB962C8B-B14F-4D97-AF65-F5344CB8AC3E}">
        <p14:creationId xmlns:p14="http://schemas.microsoft.com/office/powerpoint/2010/main" val="452962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nip Same Side Corner Rectangle 11"/>
          <p:cNvSpPr/>
          <p:nvPr/>
        </p:nvSpPr>
        <p:spPr>
          <a:xfrm>
            <a:off x="5930900" y="1549400"/>
            <a:ext cx="2425700" cy="3251200"/>
          </a:xfrm>
          <a:prstGeom prst="snip2Same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Ventilation</a:t>
            </a:r>
            <a:endParaRPr lang="en-US" dirty="0"/>
          </a:p>
        </p:txBody>
      </p:sp>
      <p:sp>
        <p:nvSpPr>
          <p:cNvPr id="22" name="Content Placeholder 21"/>
          <p:cNvSpPr>
            <a:spLocks noGrp="1"/>
          </p:cNvSpPr>
          <p:nvPr>
            <p:ph sz="half" idx="2"/>
          </p:nvPr>
        </p:nvSpPr>
        <p:spPr>
          <a:xfrm>
            <a:off x="165100" y="4800599"/>
            <a:ext cx="4332288" cy="2057401"/>
          </a:xfrm>
        </p:spPr>
        <p:txBody>
          <a:bodyPr/>
          <a:lstStyle/>
          <a:p>
            <a:pPr marL="0" indent="0">
              <a:buNone/>
            </a:pPr>
            <a:r>
              <a:rPr lang="en-US" dirty="0" smtClean="0"/>
              <a:t>FRC = ERV + RV</a:t>
            </a:r>
          </a:p>
          <a:p>
            <a:pPr marL="0" indent="0">
              <a:buNone/>
            </a:pPr>
            <a:r>
              <a:rPr lang="en-US" dirty="0" smtClean="0"/>
              <a:t>VC = ERV + </a:t>
            </a:r>
            <a:r>
              <a:rPr lang="en-US" dirty="0"/>
              <a:t>V</a:t>
            </a:r>
            <a:r>
              <a:rPr lang="en-US" baseline="-25000" dirty="0"/>
              <a:t>T</a:t>
            </a:r>
            <a:r>
              <a:rPr lang="en-US" dirty="0" smtClean="0"/>
              <a:t> + IRV</a:t>
            </a:r>
            <a:endParaRPr lang="en-US" dirty="0"/>
          </a:p>
        </p:txBody>
      </p:sp>
      <p:sp>
        <p:nvSpPr>
          <p:cNvPr id="26" name="Content Placeholder 25"/>
          <p:cNvSpPr>
            <a:spLocks noGrp="1"/>
          </p:cNvSpPr>
          <p:nvPr>
            <p:ph sz="quarter" idx="4"/>
          </p:nvPr>
        </p:nvSpPr>
        <p:spPr>
          <a:xfrm>
            <a:off x="4645025" y="4914901"/>
            <a:ext cx="4041775" cy="1943100"/>
          </a:xfrm>
        </p:spPr>
        <p:txBody>
          <a:bodyPr/>
          <a:lstStyle/>
          <a:p>
            <a:pPr marL="0" indent="0">
              <a:buNone/>
            </a:pPr>
            <a:r>
              <a:rPr lang="en-US" dirty="0" smtClean="0"/>
              <a:t>IC = </a:t>
            </a:r>
            <a:r>
              <a:rPr lang="en-US" dirty="0"/>
              <a:t>V</a:t>
            </a:r>
            <a:r>
              <a:rPr lang="en-US" baseline="-25000" dirty="0"/>
              <a:t>T</a:t>
            </a:r>
            <a:r>
              <a:rPr lang="en-US" dirty="0" smtClean="0"/>
              <a:t> + IRV</a:t>
            </a:r>
          </a:p>
          <a:p>
            <a:pPr marL="0" indent="0">
              <a:buNone/>
            </a:pPr>
            <a:r>
              <a:rPr lang="en-US" dirty="0" smtClean="0"/>
              <a:t>TLC = ERV + </a:t>
            </a:r>
            <a:r>
              <a:rPr lang="en-US" dirty="0"/>
              <a:t>V</a:t>
            </a:r>
            <a:r>
              <a:rPr lang="en-US" baseline="-25000" dirty="0"/>
              <a:t>T</a:t>
            </a:r>
            <a:r>
              <a:rPr lang="en-US" dirty="0" smtClean="0"/>
              <a:t> + IRV + RV</a:t>
            </a:r>
            <a:endParaRPr lang="en-US" dirty="0"/>
          </a:p>
        </p:txBody>
      </p:sp>
      <p:sp>
        <p:nvSpPr>
          <p:cNvPr id="5" name="Snip Same Side Corner Rectangle 4"/>
          <p:cNvSpPr/>
          <p:nvPr/>
        </p:nvSpPr>
        <p:spPr>
          <a:xfrm>
            <a:off x="876300" y="2565400"/>
            <a:ext cx="1752600" cy="2235200"/>
          </a:xfrm>
          <a:prstGeom prst="snip2Same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p>
        </p:txBody>
      </p:sp>
      <p:sp>
        <p:nvSpPr>
          <p:cNvPr id="4" name="Snip Same Side Corner Rectangle 3"/>
          <p:cNvSpPr/>
          <p:nvPr/>
        </p:nvSpPr>
        <p:spPr>
          <a:xfrm>
            <a:off x="1111250" y="3467100"/>
            <a:ext cx="1282700" cy="1333500"/>
          </a:xfrm>
          <a:prstGeom prst="snip2SameRect">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nip Same Side Corner Rectangle 5"/>
          <p:cNvSpPr/>
          <p:nvPr/>
        </p:nvSpPr>
        <p:spPr>
          <a:xfrm>
            <a:off x="3530600" y="2565400"/>
            <a:ext cx="1752600" cy="2235200"/>
          </a:xfrm>
          <a:prstGeom prst="snip2Same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7" name="Snip Same Side Corner Rectangle 6"/>
          <p:cNvSpPr/>
          <p:nvPr/>
        </p:nvSpPr>
        <p:spPr>
          <a:xfrm>
            <a:off x="3765550" y="3467100"/>
            <a:ext cx="1282700" cy="1333500"/>
          </a:xfrm>
          <a:prstGeom prst="snip2SameRect">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nip Same Side Corner Rectangle 7"/>
          <p:cNvSpPr/>
          <p:nvPr/>
        </p:nvSpPr>
        <p:spPr>
          <a:xfrm>
            <a:off x="6280150" y="2565400"/>
            <a:ext cx="1752600" cy="2235200"/>
          </a:xfrm>
          <a:prstGeom prst="snip2Same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9" name="Snip Same Side Corner Rectangle 8"/>
          <p:cNvSpPr/>
          <p:nvPr/>
        </p:nvSpPr>
        <p:spPr>
          <a:xfrm>
            <a:off x="6515100" y="3467100"/>
            <a:ext cx="1282700" cy="1333500"/>
          </a:xfrm>
          <a:prstGeom prst="snip2SameRect">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nip Same Side Corner Rectangle 9"/>
          <p:cNvSpPr/>
          <p:nvPr/>
        </p:nvSpPr>
        <p:spPr>
          <a:xfrm>
            <a:off x="3987800" y="3995737"/>
            <a:ext cx="844550" cy="804863"/>
          </a:xfrm>
          <a:prstGeom prst="snip2Same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1" name="Snip Same Side Corner Rectangle 10"/>
          <p:cNvSpPr/>
          <p:nvPr/>
        </p:nvSpPr>
        <p:spPr>
          <a:xfrm>
            <a:off x="6743700" y="3995737"/>
            <a:ext cx="844550" cy="804863"/>
          </a:xfrm>
          <a:prstGeom prst="snip2Same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cxnSp>
        <p:nvCxnSpPr>
          <p:cNvPr id="14" name="Straight Arrow Connector 13"/>
          <p:cNvCxnSpPr>
            <a:stCxn id="5" idx="3"/>
            <a:endCxn id="4" idx="3"/>
          </p:cNvCxnSpPr>
          <p:nvPr/>
        </p:nvCxnSpPr>
        <p:spPr>
          <a:xfrm>
            <a:off x="1752600" y="2565400"/>
            <a:ext cx="0" cy="901700"/>
          </a:xfrm>
          <a:prstGeom prst="straightConnector1">
            <a:avLst/>
          </a:prstGeom>
          <a:ln w="5715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941032" y="2832100"/>
            <a:ext cx="505267" cy="400110"/>
          </a:xfrm>
          <a:prstGeom prst="rect">
            <a:avLst/>
          </a:prstGeom>
          <a:noFill/>
        </p:spPr>
        <p:txBody>
          <a:bodyPr wrap="none" rtlCol="0">
            <a:spAutoFit/>
          </a:bodyPr>
          <a:lstStyle/>
          <a:p>
            <a:r>
              <a:rPr lang="en-US" sz="2000" b="1" dirty="0" smtClean="0">
                <a:solidFill>
                  <a:schemeClr val="bg1"/>
                </a:solidFill>
              </a:rPr>
              <a:t>VT</a:t>
            </a:r>
            <a:endParaRPr lang="en-US" sz="2000" b="1" dirty="0">
              <a:solidFill>
                <a:schemeClr val="bg1"/>
              </a:solidFill>
            </a:endParaRPr>
          </a:p>
        </p:txBody>
      </p:sp>
      <p:sp>
        <p:nvSpPr>
          <p:cNvPr id="16" name="TextBox 15"/>
          <p:cNvSpPr txBox="1"/>
          <p:nvPr/>
        </p:nvSpPr>
        <p:spPr>
          <a:xfrm>
            <a:off x="4178300" y="4305300"/>
            <a:ext cx="461372" cy="369332"/>
          </a:xfrm>
          <a:prstGeom prst="rect">
            <a:avLst/>
          </a:prstGeom>
          <a:noFill/>
        </p:spPr>
        <p:txBody>
          <a:bodyPr wrap="none" rtlCol="0">
            <a:spAutoFit/>
          </a:bodyPr>
          <a:lstStyle/>
          <a:p>
            <a:r>
              <a:rPr lang="en-US" dirty="0" smtClean="0"/>
              <a:t>RV</a:t>
            </a:r>
            <a:endParaRPr lang="en-US" dirty="0"/>
          </a:p>
        </p:txBody>
      </p:sp>
      <p:sp>
        <p:nvSpPr>
          <p:cNvPr id="17" name="TextBox 16"/>
          <p:cNvSpPr txBox="1"/>
          <p:nvPr/>
        </p:nvSpPr>
        <p:spPr>
          <a:xfrm>
            <a:off x="4178300" y="3468132"/>
            <a:ext cx="588623" cy="369332"/>
          </a:xfrm>
          <a:prstGeom prst="rect">
            <a:avLst/>
          </a:prstGeom>
          <a:noFill/>
        </p:spPr>
        <p:txBody>
          <a:bodyPr wrap="none" rtlCol="0">
            <a:spAutoFit/>
          </a:bodyPr>
          <a:lstStyle/>
          <a:p>
            <a:r>
              <a:rPr lang="en-US" dirty="0" smtClean="0"/>
              <a:t>ERV</a:t>
            </a:r>
            <a:endParaRPr lang="en-US" dirty="0"/>
          </a:p>
        </p:txBody>
      </p:sp>
      <p:sp>
        <p:nvSpPr>
          <p:cNvPr id="18" name="TextBox 17"/>
          <p:cNvSpPr txBox="1"/>
          <p:nvPr/>
        </p:nvSpPr>
        <p:spPr>
          <a:xfrm>
            <a:off x="6883400" y="4382532"/>
            <a:ext cx="461372" cy="369332"/>
          </a:xfrm>
          <a:prstGeom prst="rect">
            <a:avLst/>
          </a:prstGeom>
          <a:noFill/>
        </p:spPr>
        <p:txBody>
          <a:bodyPr wrap="none" rtlCol="0">
            <a:spAutoFit/>
          </a:bodyPr>
          <a:lstStyle/>
          <a:p>
            <a:r>
              <a:rPr lang="en-US" dirty="0" smtClean="0"/>
              <a:t>RV</a:t>
            </a:r>
            <a:endParaRPr lang="en-US" dirty="0"/>
          </a:p>
        </p:txBody>
      </p:sp>
      <p:sp>
        <p:nvSpPr>
          <p:cNvPr id="19" name="TextBox 18"/>
          <p:cNvSpPr txBox="1"/>
          <p:nvPr/>
        </p:nvSpPr>
        <p:spPr>
          <a:xfrm>
            <a:off x="6883400" y="3545364"/>
            <a:ext cx="588623" cy="369332"/>
          </a:xfrm>
          <a:prstGeom prst="rect">
            <a:avLst/>
          </a:prstGeom>
          <a:noFill/>
        </p:spPr>
        <p:txBody>
          <a:bodyPr wrap="none" rtlCol="0">
            <a:spAutoFit/>
          </a:bodyPr>
          <a:lstStyle/>
          <a:p>
            <a:r>
              <a:rPr lang="en-US" dirty="0" smtClean="0"/>
              <a:t>ERV</a:t>
            </a:r>
            <a:endParaRPr lang="en-US" dirty="0"/>
          </a:p>
        </p:txBody>
      </p:sp>
      <p:cxnSp>
        <p:nvCxnSpPr>
          <p:cNvPr id="20" name="Straight Arrow Connector 19"/>
          <p:cNvCxnSpPr/>
          <p:nvPr/>
        </p:nvCxnSpPr>
        <p:spPr>
          <a:xfrm>
            <a:off x="7156340" y="2565400"/>
            <a:ext cx="0" cy="901700"/>
          </a:xfrm>
          <a:prstGeom prst="straightConnector1">
            <a:avLst/>
          </a:prstGeom>
          <a:ln w="5715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7344772" y="2832100"/>
            <a:ext cx="505267" cy="400110"/>
          </a:xfrm>
          <a:prstGeom prst="rect">
            <a:avLst/>
          </a:prstGeom>
          <a:noFill/>
        </p:spPr>
        <p:txBody>
          <a:bodyPr wrap="none" rtlCol="0">
            <a:spAutoFit/>
          </a:bodyPr>
          <a:lstStyle/>
          <a:p>
            <a:r>
              <a:rPr lang="en-US" sz="2000" b="1" dirty="0" smtClean="0">
                <a:solidFill>
                  <a:schemeClr val="bg1"/>
                </a:solidFill>
              </a:rPr>
              <a:t>VT</a:t>
            </a:r>
            <a:endParaRPr lang="en-US" sz="2000" b="1" dirty="0">
              <a:solidFill>
                <a:schemeClr val="bg1"/>
              </a:solidFill>
            </a:endParaRPr>
          </a:p>
        </p:txBody>
      </p:sp>
      <p:cxnSp>
        <p:nvCxnSpPr>
          <p:cNvPr id="23" name="Straight Arrow Connector 22"/>
          <p:cNvCxnSpPr>
            <a:stCxn id="12" idx="3"/>
          </p:cNvCxnSpPr>
          <p:nvPr/>
        </p:nvCxnSpPr>
        <p:spPr>
          <a:xfrm>
            <a:off x="7143750" y="1549400"/>
            <a:ext cx="12590" cy="1016000"/>
          </a:xfrm>
          <a:prstGeom prst="straightConnector1">
            <a:avLst/>
          </a:prstGeom>
          <a:ln w="57150" cmpd="sng">
            <a:solidFill>
              <a:schemeClr val="bg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7329217" y="1841500"/>
            <a:ext cx="738178" cy="523220"/>
          </a:xfrm>
          <a:prstGeom prst="rect">
            <a:avLst/>
          </a:prstGeom>
          <a:noFill/>
        </p:spPr>
        <p:txBody>
          <a:bodyPr wrap="none" rtlCol="0">
            <a:spAutoFit/>
          </a:bodyPr>
          <a:lstStyle/>
          <a:p>
            <a:r>
              <a:rPr lang="en-US" sz="2800" b="1" dirty="0" smtClean="0">
                <a:solidFill>
                  <a:schemeClr val="bg1"/>
                </a:solidFill>
              </a:rPr>
              <a:t>IRV</a:t>
            </a:r>
            <a:endParaRPr lang="en-US" sz="2800" b="1" dirty="0">
              <a:solidFill>
                <a:schemeClr val="bg1"/>
              </a:solidFill>
            </a:endParaRPr>
          </a:p>
        </p:txBody>
      </p:sp>
    </p:spTree>
    <p:extLst>
      <p:ext uri="{BB962C8B-B14F-4D97-AF65-F5344CB8AC3E}">
        <p14:creationId xmlns:p14="http://schemas.microsoft.com/office/powerpoint/2010/main" val="29532298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Ventilation</a:t>
            </a:r>
            <a:endParaRPr lang="en-US" dirty="0"/>
          </a:p>
        </p:txBody>
      </p:sp>
      <p:pic>
        <p:nvPicPr>
          <p:cNvPr id="9" name="Content Placeholder 8"/>
          <p:cNvPicPr>
            <a:picLocks noGrp="1" noChangeAspect="1"/>
          </p:cNvPicPr>
          <p:nvPr>
            <p:ph idx="1"/>
          </p:nvPr>
        </p:nvPicPr>
        <p:blipFill>
          <a:blip r:embed="rId2"/>
          <a:srcRect t="3064" b="3064"/>
          <a:stretch>
            <a:fillRect/>
          </a:stretch>
        </p:blipFill>
        <p:spPr/>
      </p:pic>
    </p:spTree>
    <p:extLst>
      <p:ext uri="{BB962C8B-B14F-4D97-AF65-F5344CB8AC3E}">
        <p14:creationId xmlns:p14="http://schemas.microsoft.com/office/powerpoint/2010/main" val="26286065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t>
            </a:r>
            <a:r>
              <a:rPr lang="en-US" dirty="0" smtClean="0"/>
              <a:t>entilation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TLC, </a:t>
            </a:r>
            <a:r>
              <a:rPr lang="en-US" dirty="0" smtClean="0"/>
              <a:t>FRC and </a:t>
            </a:r>
            <a:r>
              <a:rPr lang="en-US" dirty="0" smtClean="0"/>
              <a:t>RV</a:t>
            </a:r>
            <a:r>
              <a:rPr lang="en-US" dirty="0" smtClean="0"/>
              <a:t> </a:t>
            </a:r>
            <a:r>
              <a:rPr lang="en-US" dirty="0" smtClean="0"/>
              <a:t>cannot be measured with a </a:t>
            </a:r>
            <a:r>
              <a:rPr lang="en-US" dirty="0" smtClean="0"/>
              <a:t>spirometer</a:t>
            </a:r>
          </a:p>
          <a:p>
            <a:r>
              <a:rPr lang="en-US" dirty="0" smtClean="0"/>
              <a:t>This is due to inability to measure RV with a spirometer</a:t>
            </a:r>
            <a:endParaRPr lang="en-US" dirty="0" smtClean="0"/>
          </a:p>
          <a:p>
            <a:r>
              <a:rPr lang="en-US" dirty="0" smtClean="0"/>
              <a:t>Gas dilution techniques are required (</a:t>
            </a:r>
            <a:r>
              <a:rPr lang="en-US" dirty="0" err="1" smtClean="0"/>
              <a:t>ie</a:t>
            </a:r>
            <a:r>
              <a:rPr lang="en-US" dirty="0" smtClean="0"/>
              <a:t>. Helium dilution technique) or body </a:t>
            </a:r>
            <a:r>
              <a:rPr lang="en-US" dirty="0" err="1" smtClean="0"/>
              <a:t>plethysomgraphy</a:t>
            </a:r>
            <a:r>
              <a:rPr lang="en-US" dirty="0" smtClean="0"/>
              <a:t> (Boyle’s law)</a:t>
            </a:r>
            <a:endParaRPr lang="en-US" dirty="0"/>
          </a:p>
        </p:txBody>
      </p:sp>
    </p:spTree>
    <p:extLst>
      <p:ext uri="{BB962C8B-B14F-4D97-AF65-F5344CB8AC3E}">
        <p14:creationId xmlns:p14="http://schemas.microsoft.com/office/powerpoint/2010/main" val="24361453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0991"/>
            <a:ext cx="8229600" cy="816351"/>
          </a:xfrm>
        </p:spPr>
        <p:txBody>
          <a:bodyPr>
            <a:normAutofit fontScale="90000"/>
          </a:bodyPr>
          <a:lstStyle/>
          <a:p>
            <a:r>
              <a:rPr lang="en-US" dirty="0" smtClean="0"/>
              <a:t>Ventilation</a:t>
            </a:r>
            <a:endParaRPr lang="en-US" dirty="0"/>
          </a:p>
        </p:txBody>
      </p:sp>
      <p:sp>
        <p:nvSpPr>
          <p:cNvPr id="3" name="Content Placeholder 2"/>
          <p:cNvSpPr>
            <a:spLocks noGrp="1"/>
          </p:cNvSpPr>
          <p:nvPr>
            <p:ph idx="1"/>
          </p:nvPr>
        </p:nvSpPr>
        <p:spPr>
          <a:xfrm>
            <a:off x="457200" y="1612900"/>
            <a:ext cx="8229600" cy="4956785"/>
          </a:xfrm>
        </p:spPr>
        <p:txBody>
          <a:bodyPr>
            <a:normAutofit fontScale="92500"/>
          </a:bodyPr>
          <a:lstStyle/>
          <a:p>
            <a:pPr marL="0" indent="0">
              <a:buNone/>
            </a:pPr>
            <a:r>
              <a:rPr lang="en-US" u="sng" dirty="0" smtClean="0"/>
              <a:t>Total ventilation/Minute ventilation</a:t>
            </a:r>
            <a:r>
              <a:rPr lang="en-US" dirty="0" smtClean="0"/>
              <a:t>:</a:t>
            </a:r>
          </a:p>
          <a:p>
            <a:r>
              <a:rPr lang="en-US" dirty="0" smtClean="0"/>
              <a:t>Total volume of air leaving the lung each minute (ml/min)</a:t>
            </a:r>
          </a:p>
          <a:p>
            <a:r>
              <a:rPr lang="en-US" dirty="0" smtClean="0"/>
              <a:t>Minute ventilation = </a:t>
            </a:r>
            <a:r>
              <a:rPr lang="en-US" dirty="0" err="1"/>
              <a:t>V</a:t>
            </a:r>
            <a:r>
              <a:rPr lang="en-US" baseline="-25000" dirty="0" err="1"/>
              <a:t>T</a:t>
            </a:r>
            <a:r>
              <a:rPr lang="en-US" dirty="0" err="1" smtClean="0"/>
              <a:t>x</a:t>
            </a:r>
            <a:r>
              <a:rPr lang="en-US" dirty="0" smtClean="0"/>
              <a:t> </a:t>
            </a:r>
            <a:r>
              <a:rPr lang="en-US" dirty="0" smtClean="0"/>
              <a:t>Breaths/min</a:t>
            </a:r>
          </a:p>
          <a:p>
            <a:pPr marL="0" indent="0">
              <a:buNone/>
            </a:pPr>
            <a:endParaRPr lang="en-US" dirty="0" smtClean="0"/>
          </a:p>
          <a:p>
            <a:pPr marL="0" indent="0">
              <a:buNone/>
            </a:pPr>
            <a:r>
              <a:rPr lang="en-US" dirty="0" smtClean="0"/>
              <a:t>Note: Ventilation = volume x respiratory frequency</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996560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Ventilation</a:t>
            </a:r>
            <a:endParaRPr lang="en-US" dirty="0"/>
          </a:p>
        </p:txBody>
      </p:sp>
      <p:sp>
        <p:nvSpPr>
          <p:cNvPr id="3" name="Content Placeholder 2"/>
          <p:cNvSpPr>
            <a:spLocks noGrp="1"/>
          </p:cNvSpPr>
          <p:nvPr>
            <p:ph idx="1"/>
          </p:nvPr>
        </p:nvSpPr>
        <p:spPr/>
        <p:txBody>
          <a:bodyPr>
            <a:normAutofit/>
          </a:bodyPr>
          <a:lstStyle/>
          <a:p>
            <a:r>
              <a:rPr lang="en-US" dirty="0" smtClean="0"/>
              <a:t>Not all gas that enters the upper airway reaches the alveolar gas compartment to participate in gas exchange</a:t>
            </a:r>
          </a:p>
          <a:p>
            <a:r>
              <a:rPr lang="en-US" dirty="0" smtClean="0"/>
              <a:t>Some remains in the anatomic dead space</a:t>
            </a:r>
          </a:p>
        </p:txBody>
      </p:sp>
    </p:spTree>
    <p:extLst>
      <p:ext uri="{BB962C8B-B14F-4D97-AF65-F5344CB8AC3E}">
        <p14:creationId xmlns:p14="http://schemas.microsoft.com/office/powerpoint/2010/main" val="4180491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2118"/>
            <a:ext cx="8229600" cy="596066"/>
          </a:xfrm>
        </p:spPr>
        <p:txBody>
          <a:bodyPr>
            <a:normAutofit fontScale="90000"/>
          </a:bodyPr>
          <a:lstStyle/>
          <a:p>
            <a:r>
              <a:rPr lang="en-US" dirty="0" smtClean="0"/>
              <a:t>Ventilation</a:t>
            </a:r>
            <a:endParaRPr lang="en-US" dirty="0"/>
          </a:p>
        </p:txBody>
      </p:sp>
      <p:sp>
        <p:nvSpPr>
          <p:cNvPr id="3" name="Content Placeholder 2"/>
          <p:cNvSpPr>
            <a:spLocks noGrp="1"/>
          </p:cNvSpPr>
          <p:nvPr>
            <p:ph idx="1"/>
          </p:nvPr>
        </p:nvSpPr>
        <p:spPr>
          <a:xfrm>
            <a:off x="457200" y="1600200"/>
            <a:ext cx="8229600" cy="5021317"/>
          </a:xfrm>
        </p:spPr>
        <p:txBody>
          <a:bodyPr>
            <a:normAutofit fontScale="70000" lnSpcReduction="20000"/>
          </a:bodyPr>
          <a:lstStyle/>
          <a:p>
            <a:pPr marL="0" indent="0">
              <a:buNone/>
            </a:pPr>
            <a:r>
              <a:rPr lang="en-US" u="sng" dirty="0" smtClean="0"/>
              <a:t>Dead space</a:t>
            </a:r>
            <a:r>
              <a:rPr lang="en-US" dirty="0" smtClean="0"/>
              <a:t>:</a:t>
            </a:r>
          </a:p>
          <a:p>
            <a:r>
              <a:rPr lang="en-US" dirty="0" smtClean="0"/>
              <a:t>The volume of the airways and lungs that does not participate in gas exchange</a:t>
            </a:r>
          </a:p>
          <a:p>
            <a:r>
              <a:rPr lang="en-US" i="1" dirty="0" smtClean="0">
                <a:solidFill>
                  <a:srgbClr val="FF0000"/>
                </a:solidFill>
              </a:rPr>
              <a:t>Anatomic</a:t>
            </a:r>
            <a:r>
              <a:rPr lang="en-US" dirty="0" smtClean="0"/>
              <a:t> ( volume of conducting airways)</a:t>
            </a:r>
          </a:p>
          <a:p>
            <a:r>
              <a:rPr lang="en-US" i="1" dirty="0">
                <a:solidFill>
                  <a:srgbClr val="FF0000"/>
                </a:solidFill>
              </a:rPr>
              <a:t>P</a:t>
            </a:r>
            <a:r>
              <a:rPr lang="en-US" i="1" dirty="0" smtClean="0">
                <a:solidFill>
                  <a:srgbClr val="FF0000"/>
                </a:solidFill>
              </a:rPr>
              <a:t>hysiologic </a:t>
            </a:r>
            <a:r>
              <a:rPr lang="en-US" dirty="0" smtClean="0"/>
              <a:t>( total volume of the lungs that does not participate in gas exchange); this includes </a:t>
            </a:r>
            <a:r>
              <a:rPr lang="en-US" dirty="0" smtClean="0">
                <a:solidFill>
                  <a:srgbClr val="FFFF00"/>
                </a:solidFill>
              </a:rPr>
              <a:t>anatomic dead space + functional dead space in the alveoli</a:t>
            </a:r>
          </a:p>
          <a:p>
            <a:r>
              <a:rPr lang="en-US" dirty="0" smtClean="0">
                <a:solidFill>
                  <a:srgbClr val="FFFF00"/>
                </a:solidFill>
              </a:rPr>
              <a:t>Functional dead space</a:t>
            </a:r>
            <a:r>
              <a:rPr lang="en-US" dirty="0" smtClean="0"/>
              <a:t>  </a:t>
            </a:r>
            <a:r>
              <a:rPr lang="en-US" dirty="0" smtClean="0">
                <a:sym typeface="Wingdings"/>
              </a:rPr>
              <a:t> ventilated alveoli that do not participate in gas exchange  (V/Q mismatch where ventilated alveoli are not perfused)</a:t>
            </a:r>
          </a:p>
          <a:p>
            <a:endParaRPr lang="en-US" dirty="0"/>
          </a:p>
        </p:txBody>
      </p:sp>
    </p:spTree>
    <p:extLst>
      <p:ext uri="{BB962C8B-B14F-4D97-AF65-F5344CB8AC3E}">
        <p14:creationId xmlns:p14="http://schemas.microsoft.com/office/powerpoint/2010/main" val="30074963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Ventilation</a:t>
            </a:r>
            <a:endParaRPr lang="en-US" dirty="0"/>
          </a:p>
        </p:txBody>
      </p:sp>
      <p:sp>
        <p:nvSpPr>
          <p:cNvPr id="3" name="Content Placeholder 2"/>
          <p:cNvSpPr>
            <a:spLocks noGrp="1"/>
          </p:cNvSpPr>
          <p:nvPr>
            <p:ph idx="1"/>
          </p:nvPr>
        </p:nvSpPr>
        <p:spPr>
          <a:xfrm>
            <a:off x="457200" y="1801156"/>
            <a:ext cx="8229600" cy="4325007"/>
          </a:xfrm>
        </p:spPr>
        <p:txBody>
          <a:bodyPr>
            <a:normAutofit fontScale="85000" lnSpcReduction="20000"/>
          </a:bodyPr>
          <a:lstStyle/>
          <a:p>
            <a:r>
              <a:rPr lang="en-US" dirty="0">
                <a:sym typeface="Wingdings"/>
              </a:rPr>
              <a:t>Normal individuals  physiologic dead space nearly equals anatomic </a:t>
            </a:r>
            <a:endParaRPr lang="en-US" dirty="0" smtClean="0">
              <a:sym typeface="Wingdings"/>
            </a:endParaRPr>
          </a:p>
          <a:p>
            <a:pPr marL="0" indent="0">
              <a:buNone/>
            </a:pPr>
            <a:endParaRPr lang="en-US" dirty="0">
              <a:sym typeface="Wingdings"/>
            </a:endParaRPr>
          </a:p>
          <a:p>
            <a:r>
              <a:rPr lang="en-US" dirty="0">
                <a:sym typeface="Wingdings"/>
              </a:rPr>
              <a:t>Physiologic dead space increases with V/Q </a:t>
            </a:r>
            <a:r>
              <a:rPr lang="en-US" dirty="0" smtClean="0">
                <a:sym typeface="Wingdings"/>
              </a:rPr>
              <a:t>mismatch</a:t>
            </a:r>
          </a:p>
          <a:p>
            <a:pPr marL="0" indent="0">
              <a:buNone/>
            </a:pPr>
            <a:endParaRPr lang="en-US" dirty="0" smtClean="0">
              <a:sym typeface="Wingdings"/>
            </a:endParaRPr>
          </a:p>
          <a:p>
            <a:r>
              <a:rPr lang="en-US" dirty="0" smtClean="0">
                <a:sym typeface="Wingdings"/>
              </a:rPr>
              <a:t>Can measure physiologic dead space by using the Bohr equation</a:t>
            </a:r>
            <a:endParaRPr lang="en-US" dirty="0"/>
          </a:p>
          <a:p>
            <a:pPr marL="0" indent="0">
              <a:buNone/>
            </a:pPr>
            <a:endParaRPr lang="en-US" dirty="0"/>
          </a:p>
        </p:txBody>
      </p:sp>
    </p:spTree>
    <p:extLst>
      <p:ext uri="{BB962C8B-B14F-4D97-AF65-F5344CB8AC3E}">
        <p14:creationId xmlns:p14="http://schemas.microsoft.com/office/powerpoint/2010/main" val="667314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5931451" cy="1143000"/>
          </a:xfrm>
        </p:spPr>
        <p:txBody>
          <a:bodyPr/>
          <a:lstStyle/>
          <a:p>
            <a:r>
              <a:rPr lang="en-US" dirty="0" smtClean="0"/>
              <a:t>Ventilation</a:t>
            </a:r>
            <a:endParaRPr lang="en-US" dirty="0"/>
          </a:p>
        </p:txBody>
      </p:sp>
      <p:sp>
        <p:nvSpPr>
          <p:cNvPr id="3" name="Content Placeholder 2"/>
          <p:cNvSpPr>
            <a:spLocks noGrp="1"/>
          </p:cNvSpPr>
          <p:nvPr>
            <p:ph idx="1"/>
          </p:nvPr>
        </p:nvSpPr>
        <p:spPr/>
        <p:txBody>
          <a:bodyPr>
            <a:normAutofit/>
          </a:bodyPr>
          <a:lstStyle/>
          <a:p>
            <a:pPr marL="0" indent="0">
              <a:buNone/>
            </a:pPr>
            <a:r>
              <a:rPr lang="en-US" u="sng" dirty="0"/>
              <a:t>Alveolar </a:t>
            </a:r>
            <a:r>
              <a:rPr lang="en-US" u="sng" dirty="0" smtClean="0"/>
              <a:t>ventilation</a:t>
            </a:r>
            <a:r>
              <a:rPr lang="en-US" dirty="0" smtClean="0"/>
              <a:t>: </a:t>
            </a:r>
          </a:p>
          <a:p>
            <a:r>
              <a:rPr lang="en-US" dirty="0" smtClean="0"/>
              <a:t>= </a:t>
            </a:r>
            <a:r>
              <a:rPr lang="en-US" dirty="0"/>
              <a:t>the volume of fresh gas entering the the respiratory zone each minute </a:t>
            </a:r>
            <a:endParaRPr lang="en-US" dirty="0" smtClean="0"/>
          </a:p>
          <a:p>
            <a:r>
              <a:rPr lang="en-US" dirty="0" smtClean="0"/>
              <a:t>Represents the amount of fresh air inspired available for gas exchange (ml/min)</a:t>
            </a:r>
            <a:endParaRPr lang="en-US" dirty="0"/>
          </a:p>
        </p:txBody>
      </p:sp>
      <p:pic>
        <p:nvPicPr>
          <p:cNvPr id="4" name="Picture 3"/>
          <p:cNvPicPr>
            <a:picLocks noChangeAspect="1"/>
          </p:cNvPicPr>
          <p:nvPr/>
        </p:nvPicPr>
        <p:blipFill>
          <a:blip r:embed="rId2"/>
          <a:stretch>
            <a:fillRect/>
          </a:stretch>
        </p:blipFill>
        <p:spPr>
          <a:xfrm>
            <a:off x="5999889" y="518210"/>
            <a:ext cx="2799086" cy="2163980"/>
          </a:xfrm>
          <a:prstGeom prst="rect">
            <a:avLst/>
          </a:prstGeom>
        </p:spPr>
      </p:pic>
    </p:spTree>
    <p:extLst>
      <p:ext uri="{BB962C8B-B14F-4D97-AF65-F5344CB8AC3E}">
        <p14:creationId xmlns:p14="http://schemas.microsoft.com/office/powerpoint/2010/main" val="1316379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6202"/>
            <a:ext cx="8229600" cy="634939"/>
          </a:xfrm>
        </p:spPr>
        <p:txBody>
          <a:bodyPr>
            <a:normAutofit fontScale="90000"/>
          </a:bodyPr>
          <a:lstStyle/>
          <a:p>
            <a:r>
              <a:rPr lang="en-US" dirty="0" smtClean="0"/>
              <a:t>Structure and Function</a:t>
            </a:r>
            <a:endParaRPr lang="en-US" dirty="0"/>
          </a:p>
        </p:txBody>
      </p:sp>
      <p:sp>
        <p:nvSpPr>
          <p:cNvPr id="3" name="Content Placeholder 2"/>
          <p:cNvSpPr>
            <a:spLocks noGrp="1"/>
          </p:cNvSpPr>
          <p:nvPr>
            <p:ph idx="1"/>
          </p:nvPr>
        </p:nvSpPr>
        <p:spPr>
          <a:xfrm>
            <a:off x="220299" y="1282838"/>
            <a:ext cx="5313076" cy="5027688"/>
          </a:xfrm>
        </p:spPr>
        <p:txBody>
          <a:bodyPr>
            <a:normAutofit fontScale="85000" lnSpcReduction="10000"/>
          </a:bodyPr>
          <a:lstStyle/>
          <a:p>
            <a:pPr marL="0" indent="0">
              <a:buNone/>
            </a:pPr>
            <a:r>
              <a:rPr lang="en-US" u="sng" dirty="0" smtClean="0"/>
              <a:t>Blood gas interface</a:t>
            </a:r>
          </a:p>
          <a:p>
            <a:r>
              <a:rPr lang="en-US" dirty="0" smtClean="0"/>
              <a:t>Where exchange of respiratory gasses occur</a:t>
            </a:r>
          </a:p>
          <a:p>
            <a:r>
              <a:rPr lang="en-US" dirty="0" smtClean="0"/>
              <a:t>Oxygen and CO2 move between air and blood by simple </a:t>
            </a:r>
            <a:r>
              <a:rPr lang="en-US" dirty="0" smtClean="0"/>
              <a:t>diffusion</a:t>
            </a:r>
          </a:p>
          <a:p>
            <a:r>
              <a:rPr lang="en-US" dirty="0" smtClean="0"/>
              <a:t>High </a:t>
            </a:r>
            <a:r>
              <a:rPr lang="en-US" dirty="0" smtClean="0"/>
              <a:t>pressure </a:t>
            </a:r>
            <a:r>
              <a:rPr lang="en-US" dirty="0" smtClean="0">
                <a:sym typeface="Wingdings"/>
              </a:rPr>
              <a:t> low pressure</a:t>
            </a:r>
          </a:p>
          <a:p>
            <a:r>
              <a:rPr lang="en-US" dirty="0" smtClean="0">
                <a:sym typeface="Wingdings"/>
              </a:rPr>
              <a:t>Partial Pressure of gasses</a:t>
            </a:r>
          </a:p>
          <a:p>
            <a:pPr marL="0" indent="0">
              <a:buNone/>
            </a:pPr>
            <a:endParaRPr lang="en-US" dirty="0"/>
          </a:p>
        </p:txBody>
      </p:sp>
      <p:pic>
        <p:nvPicPr>
          <p:cNvPr id="4" name="Picture 3"/>
          <p:cNvPicPr>
            <a:picLocks noChangeAspect="1"/>
          </p:cNvPicPr>
          <p:nvPr/>
        </p:nvPicPr>
        <p:blipFill>
          <a:blip r:embed="rId2"/>
          <a:stretch>
            <a:fillRect/>
          </a:stretch>
        </p:blipFill>
        <p:spPr>
          <a:xfrm>
            <a:off x="5533375" y="2047538"/>
            <a:ext cx="3006424" cy="3796502"/>
          </a:xfrm>
          <a:prstGeom prst="rect">
            <a:avLst/>
          </a:prstGeom>
        </p:spPr>
      </p:pic>
    </p:spTree>
    <p:extLst>
      <p:ext uri="{BB962C8B-B14F-4D97-AF65-F5344CB8AC3E}">
        <p14:creationId xmlns:p14="http://schemas.microsoft.com/office/powerpoint/2010/main" val="2388737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Ventilation</a:t>
            </a:r>
            <a:endParaRPr lang="en-US" dirty="0"/>
          </a:p>
        </p:txBody>
      </p:sp>
      <p:sp>
        <p:nvSpPr>
          <p:cNvPr id="3" name="Content Placeholder 2"/>
          <p:cNvSpPr>
            <a:spLocks noGrp="1"/>
          </p:cNvSpPr>
          <p:nvPr>
            <p:ph idx="1"/>
          </p:nvPr>
        </p:nvSpPr>
        <p:spPr>
          <a:xfrm>
            <a:off x="457200" y="1218048"/>
            <a:ext cx="8229600" cy="4908115"/>
          </a:xfrm>
        </p:spPr>
        <p:txBody>
          <a:bodyPr/>
          <a:lstStyle/>
          <a:p>
            <a:pPr marL="0" indent="0">
              <a:buNone/>
            </a:pPr>
            <a:endParaRPr lang="en-US" dirty="0" smtClean="0"/>
          </a:p>
          <a:p>
            <a:r>
              <a:rPr lang="en-US" dirty="0" smtClean="0"/>
              <a:t>V</a:t>
            </a:r>
            <a:r>
              <a:rPr lang="en-US" baseline="-25000" dirty="0" smtClean="0"/>
              <a:t>A</a:t>
            </a:r>
            <a:r>
              <a:rPr lang="en-US" dirty="0" smtClean="0"/>
              <a:t> (</a:t>
            </a:r>
            <a:r>
              <a:rPr lang="en-US" dirty="0"/>
              <a:t>g</a:t>
            </a:r>
            <a:r>
              <a:rPr lang="en-US" dirty="0" smtClean="0"/>
              <a:t>as from alveolar ventilation)</a:t>
            </a:r>
          </a:p>
          <a:p>
            <a:r>
              <a:rPr lang="en-US" dirty="0" smtClean="0"/>
              <a:t>V</a:t>
            </a:r>
            <a:r>
              <a:rPr lang="en-US" baseline="-25000" dirty="0" smtClean="0"/>
              <a:t>D </a:t>
            </a:r>
            <a:r>
              <a:rPr lang="en-US" dirty="0" smtClean="0"/>
              <a:t>(gas from anatomic dead space)</a:t>
            </a:r>
          </a:p>
          <a:p>
            <a:r>
              <a:rPr lang="en-US" dirty="0" smtClean="0"/>
              <a:t>V</a:t>
            </a:r>
            <a:r>
              <a:rPr lang="en-US" baseline="-25000" dirty="0" smtClean="0"/>
              <a:t>T</a:t>
            </a:r>
            <a:r>
              <a:rPr lang="en-US" dirty="0" smtClean="0"/>
              <a:t> (tidal volume)</a:t>
            </a:r>
          </a:p>
          <a:p>
            <a:pPr marL="0" indent="0">
              <a:buNone/>
            </a:pPr>
            <a:r>
              <a:rPr lang="en-US" dirty="0" smtClean="0"/>
              <a:t>Then… V</a:t>
            </a:r>
            <a:r>
              <a:rPr lang="en-US" baseline="-25000" dirty="0" smtClean="0"/>
              <a:t>T</a:t>
            </a:r>
            <a:r>
              <a:rPr lang="en-US" dirty="0" smtClean="0"/>
              <a:t> </a:t>
            </a:r>
            <a:r>
              <a:rPr lang="en-US" baseline="-25000" dirty="0" smtClean="0"/>
              <a:t>=</a:t>
            </a:r>
            <a:r>
              <a:rPr lang="en-US" dirty="0" smtClean="0"/>
              <a:t> V</a:t>
            </a:r>
            <a:r>
              <a:rPr lang="en-US" baseline="-25000" dirty="0" smtClean="0"/>
              <a:t>D</a:t>
            </a:r>
            <a:r>
              <a:rPr lang="en-US" dirty="0" smtClean="0"/>
              <a:t> + V</a:t>
            </a:r>
            <a:r>
              <a:rPr lang="en-US" baseline="-25000" dirty="0" smtClean="0"/>
              <a:t>A</a:t>
            </a:r>
            <a:endParaRPr lang="en-US" dirty="0"/>
          </a:p>
        </p:txBody>
      </p:sp>
    </p:spTree>
    <p:extLst>
      <p:ext uri="{BB962C8B-B14F-4D97-AF65-F5344CB8AC3E}">
        <p14:creationId xmlns:p14="http://schemas.microsoft.com/office/powerpoint/2010/main" val="2727917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Ventilation</a:t>
            </a:r>
            <a:endParaRPr lang="en-US" dirty="0"/>
          </a:p>
        </p:txBody>
      </p:sp>
      <p:sp>
        <p:nvSpPr>
          <p:cNvPr id="3" name="Content Placeholder 2"/>
          <p:cNvSpPr>
            <a:spLocks noGrp="1"/>
          </p:cNvSpPr>
          <p:nvPr>
            <p:ph idx="1"/>
          </p:nvPr>
        </p:nvSpPr>
        <p:spPr>
          <a:xfrm>
            <a:off x="457200" y="1600200"/>
            <a:ext cx="8229600" cy="4865822"/>
          </a:xfrm>
        </p:spPr>
        <p:txBody>
          <a:bodyPr>
            <a:normAutofit fontScale="77500" lnSpcReduction="20000"/>
          </a:bodyPr>
          <a:lstStyle/>
          <a:p>
            <a:r>
              <a:rPr lang="en-US" dirty="0" smtClean="0"/>
              <a:t>Alveolar ventilation is minute ventilation corrected for physiologic dead space</a:t>
            </a:r>
          </a:p>
          <a:p>
            <a:r>
              <a:rPr lang="en-US" dirty="0" smtClean="0"/>
              <a:t>V</a:t>
            </a:r>
            <a:r>
              <a:rPr lang="en-US" baseline="-25000" dirty="0" smtClean="0"/>
              <a:t>A</a:t>
            </a:r>
            <a:r>
              <a:rPr lang="en-US" dirty="0" smtClean="0"/>
              <a:t> (ml/min) = (V</a:t>
            </a:r>
            <a:r>
              <a:rPr lang="en-US" baseline="-25000" dirty="0" smtClean="0"/>
              <a:t>T</a:t>
            </a:r>
            <a:r>
              <a:rPr lang="en-US" dirty="0" smtClean="0"/>
              <a:t> – V</a:t>
            </a:r>
            <a:r>
              <a:rPr lang="en-US" baseline="-25000" dirty="0" smtClean="0"/>
              <a:t>D</a:t>
            </a:r>
            <a:r>
              <a:rPr lang="en-US" dirty="0" smtClean="0"/>
              <a:t>) x breaths/min</a:t>
            </a:r>
          </a:p>
          <a:p>
            <a:pPr marL="0" indent="0">
              <a:lnSpc>
                <a:spcPct val="120000"/>
              </a:lnSpc>
              <a:buNone/>
            </a:pPr>
            <a:endParaRPr lang="en-US" dirty="0" smtClean="0"/>
          </a:p>
          <a:p>
            <a:pPr>
              <a:lnSpc>
                <a:spcPct val="120000"/>
              </a:lnSpc>
            </a:pPr>
            <a:r>
              <a:rPr lang="en-US" dirty="0" smtClean="0"/>
              <a:t>V</a:t>
            </a:r>
            <a:r>
              <a:rPr lang="en-US" baseline="-25000" dirty="0" smtClean="0"/>
              <a:t>D</a:t>
            </a:r>
            <a:r>
              <a:rPr lang="en-US" dirty="0" smtClean="0"/>
              <a:t> = V</a:t>
            </a:r>
            <a:r>
              <a:rPr lang="en-US" baseline="-25000" dirty="0" smtClean="0"/>
              <a:t>T</a:t>
            </a:r>
            <a:r>
              <a:rPr lang="en-US" dirty="0" smtClean="0"/>
              <a:t> x </a:t>
            </a:r>
            <a:r>
              <a:rPr lang="en-US" u="sng" dirty="0" smtClean="0"/>
              <a:t>PaCO2 – PECO2</a:t>
            </a:r>
            <a:r>
              <a:rPr lang="en-US" dirty="0" smtClean="0"/>
              <a:t>                                                                                              </a:t>
            </a:r>
            <a:endParaRPr lang="en-US" u="sng" dirty="0" smtClean="0"/>
          </a:p>
          <a:p>
            <a:pPr marL="0" indent="0">
              <a:lnSpc>
                <a:spcPct val="80000"/>
              </a:lnSpc>
              <a:buNone/>
            </a:pPr>
            <a:r>
              <a:rPr lang="en-US" dirty="0" smtClean="0"/>
              <a:t>                                 PaCO2</a:t>
            </a:r>
          </a:p>
          <a:p>
            <a:pPr marL="0" indent="0">
              <a:lnSpc>
                <a:spcPct val="80000"/>
              </a:lnSpc>
              <a:buNone/>
            </a:pPr>
            <a:endParaRPr lang="en-US" dirty="0" smtClean="0"/>
          </a:p>
          <a:p>
            <a:pPr marL="0" indent="0">
              <a:buNone/>
            </a:pPr>
            <a:r>
              <a:rPr lang="en-US" u="sng" dirty="0" smtClean="0"/>
              <a:t>Note</a:t>
            </a:r>
            <a:r>
              <a:rPr lang="en-US" dirty="0" smtClean="0"/>
              <a:t>: if physiologic dead space is zero, P</a:t>
            </a:r>
            <a:r>
              <a:rPr lang="en-US" baseline="-25000" dirty="0" smtClean="0"/>
              <a:t>E</a:t>
            </a:r>
            <a:r>
              <a:rPr lang="en-US" dirty="0" smtClean="0"/>
              <a:t>CO2 =  P</a:t>
            </a:r>
            <a:r>
              <a:rPr lang="en-US" baseline="-25000" dirty="0" smtClean="0"/>
              <a:t>A</a:t>
            </a:r>
            <a:r>
              <a:rPr lang="en-US" dirty="0" smtClean="0"/>
              <a:t>CO2</a:t>
            </a:r>
          </a:p>
          <a:p>
            <a:pPr marL="0" indent="0">
              <a:buNone/>
            </a:pPr>
            <a:r>
              <a:rPr lang="en-US" dirty="0" smtClean="0"/>
              <a:t>If physiologic dead space is present, then P</a:t>
            </a:r>
            <a:r>
              <a:rPr lang="en-US" baseline="-25000" dirty="0" smtClean="0"/>
              <a:t>E</a:t>
            </a:r>
            <a:r>
              <a:rPr lang="en-US" dirty="0" smtClean="0"/>
              <a:t>CO2 will be diluted by dead space air and P</a:t>
            </a:r>
            <a:r>
              <a:rPr lang="en-US" baseline="-25000" dirty="0" smtClean="0"/>
              <a:t>E</a:t>
            </a:r>
            <a:r>
              <a:rPr lang="en-US" dirty="0" smtClean="0"/>
              <a:t>CO2 &lt; P</a:t>
            </a:r>
            <a:r>
              <a:rPr lang="en-US" baseline="-25000" dirty="0" smtClean="0"/>
              <a:t>A</a:t>
            </a:r>
            <a:r>
              <a:rPr lang="en-US" dirty="0" smtClean="0"/>
              <a:t>CO2</a:t>
            </a:r>
          </a:p>
          <a:p>
            <a:pPr marL="0" indent="0">
              <a:buNone/>
            </a:pPr>
            <a:endParaRPr lang="en-US" dirty="0" smtClean="0"/>
          </a:p>
        </p:txBody>
      </p:sp>
    </p:spTree>
    <p:extLst>
      <p:ext uri="{BB962C8B-B14F-4D97-AF65-F5344CB8AC3E}">
        <p14:creationId xmlns:p14="http://schemas.microsoft.com/office/powerpoint/2010/main" val="754512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14647"/>
          </a:xfrm>
        </p:spPr>
        <p:txBody>
          <a:bodyPr>
            <a:normAutofit fontScale="90000"/>
          </a:bodyPr>
          <a:lstStyle/>
          <a:p>
            <a:r>
              <a:rPr lang="en-US" dirty="0" smtClean="0"/>
              <a:t>Ventilation</a:t>
            </a:r>
            <a:endParaRPr lang="en-US" dirty="0"/>
          </a:p>
        </p:txBody>
      </p:sp>
      <p:sp>
        <p:nvSpPr>
          <p:cNvPr id="3" name="Content Placeholder 2"/>
          <p:cNvSpPr>
            <a:spLocks noGrp="1"/>
          </p:cNvSpPr>
          <p:nvPr>
            <p:ph idx="1"/>
          </p:nvPr>
        </p:nvSpPr>
        <p:spPr>
          <a:xfrm>
            <a:off x="233257" y="1360586"/>
            <a:ext cx="8910743" cy="5299805"/>
          </a:xfrm>
        </p:spPr>
        <p:txBody>
          <a:bodyPr>
            <a:normAutofit fontScale="92500" lnSpcReduction="20000"/>
          </a:bodyPr>
          <a:lstStyle/>
          <a:p>
            <a:pPr marL="0" indent="0">
              <a:buNone/>
            </a:pPr>
            <a:r>
              <a:rPr lang="en-US" u="sng" dirty="0" smtClean="0"/>
              <a:t>Determination of V</a:t>
            </a:r>
            <a:r>
              <a:rPr lang="en-US" u="sng" baseline="-25000" dirty="0" smtClean="0"/>
              <a:t>A</a:t>
            </a:r>
            <a:r>
              <a:rPr lang="en-US" dirty="0" smtClean="0"/>
              <a:t>: (alveolar ventilation equation)</a:t>
            </a:r>
          </a:p>
          <a:p>
            <a:pPr marL="0" indent="0">
              <a:buNone/>
            </a:pPr>
            <a:endParaRPr lang="en-US" dirty="0" smtClean="0"/>
          </a:p>
          <a:p>
            <a:pPr marL="0" indent="0">
              <a:lnSpc>
                <a:spcPct val="70000"/>
              </a:lnSpc>
              <a:buNone/>
            </a:pPr>
            <a:r>
              <a:rPr lang="en-US" dirty="0" smtClean="0"/>
              <a:t>V</a:t>
            </a:r>
            <a:r>
              <a:rPr lang="en-US" baseline="-25000" dirty="0" smtClean="0"/>
              <a:t>A</a:t>
            </a:r>
            <a:r>
              <a:rPr lang="en-US" dirty="0" smtClean="0"/>
              <a:t> = </a:t>
            </a:r>
            <a:r>
              <a:rPr lang="en-US" u="sng" dirty="0" smtClean="0"/>
              <a:t>VCO2 x K</a:t>
            </a:r>
            <a:r>
              <a:rPr lang="en-US" dirty="0" smtClean="0"/>
              <a:t>              </a:t>
            </a:r>
            <a:r>
              <a:rPr lang="en-US" dirty="0" smtClean="0">
                <a:solidFill>
                  <a:srgbClr val="FF0000"/>
                </a:solidFill>
              </a:rPr>
              <a:t>OR       </a:t>
            </a:r>
            <a:r>
              <a:rPr lang="en-US" dirty="0" smtClean="0"/>
              <a:t>    P</a:t>
            </a:r>
            <a:r>
              <a:rPr lang="en-US" baseline="-25000" dirty="0" smtClean="0"/>
              <a:t>A</a:t>
            </a:r>
            <a:r>
              <a:rPr lang="en-US" dirty="0" smtClean="0"/>
              <a:t>CO2 = </a:t>
            </a:r>
            <a:r>
              <a:rPr lang="en-US" u="sng" dirty="0" smtClean="0"/>
              <a:t>VCO2 x K</a:t>
            </a:r>
            <a:endParaRPr lang="en-US" u="sng" dirty="0" smtClean="0">
              <a:solidFill>
                <a:srgbClr val="FF0000"/>
              </a:solidFill>
            </a:endParaRPr>
          </a:p>
          <a:p>
            <a:pPr marL="0" indent="0">
              <a:lnSpc>
                <a:spcPct val="70000"/>
              </a:lnSpc>
              <a:buNone/>
            </a:pPr>
            <a:r>
              <a:rPr lang="en-US" dirty="0"/>
              <a:t> </a:t>
            </a:r>
            <a:r>
              <a:rPr lang="en-US" dirty="0" smtClean="0"/>
              <a:t>           P</a:t>
            </a:r>
            <a:r>
              <a:rPr lang="en-US" baseline="-25000" dirty="0" smtClean="0"/>
              <a:t>A</a:t>
            </a:r>
            <a:r>
              <a:rPr lang="en-US" dirty="0" smtClean="0"/>
              <a:t>CO2                                                           V</a:t>
            </a:r>
            <a:r>
              <a:rPr lang="en-US" baseline="-25000" dirty="0" smtClean="0"/>
              <a:t>A</a:t>
            </a:r>
          </a:p>
          <a:p>
            <a:pPr marL="0" indent="0">
              <a:lnSpc>
                <a:spcPct val="70000"/>
              </a:lnSpc>
              <a:buNone/>
            </a:pPr>
            <a:endParaRPr lang="en-US" baseline="-25000" dirty="0"/>
          </a:p>
          <a:p>
            <a:pPr marL="0" indent="0">
              <a:lnSpc>
                <a:spcPct val="70000"/>
              </a:lnSpc>
              <a:buNone/>
            </a:pPr>
            <a:endParaRPr lang="en-US" dirty="0" smtClean="0"/>
          </a:p>
          <a:p>
            <a:r>
              <a:rPr lang="en-US" dirty="0" smtClean="0"/>
              <a:t>V</a:t>
            </a:r>
            <a:r>
              <a:rPr lang="en-US" baseline="-25000" dirty="0" smtClean="0"/>
              <a:t>A</a:t>
            </a:r>
            <a:r>
              <a:rPr lang="en-US" dirty="0" smtClean="0"/>
              <a:t> = Alveolar ventilation (ml/min)</a:t>
            </a:r>
          </a:p>
          <a:p>
            <a:r>
              <a:rPr lang="en-US" dirty="0" smtClean="0"/>
              <a:t>VCO2 = Rate of CO2 production (ml/min)</a:t>
            </a:r>
          </a:p>
          <a:p>
            <a:r>
              <a:rPr lang="en-US" dirty="0"/>
              <a:t>K</a:t>
            </a:r>
            <a:r>
              <a:rPr lang="en-US" dirty="0" smtClean="0"/>
              <a:t> is  a constant (863mmHg)</a:t>
            </a:r>
          </a:p>
          <a:p>
            <a:r>
              <a:rPr lang="en-US" dirty="0" smtClean="0"/>
              <a:t>P</a:t>
            </a:r>
            <a:r>
              <a:rPr lang="en-US" baseline="-25000" dirty="0" smtClean="0"/>
              <a:t>A</a:t>
            </a:r>
            <a:r>
              <a:rPr lang="en-US" dirty="0" smtClean="0"/>
              <a:t>CO2 = Alveolar PCO2 (mmHg)</a:t>
            </a:r>
            <a:endParaRPr lang="en-US" dirty="0"/>
          </a:p>
        </p:txBody>
      </p:sp>
    </p:spTree>
    <p:extLst>
      <p:ext uri="{BB962C8B-B14F-4D97-AF65-F5344CB8AC3E}">
        <p14:creationId xmlns:p14="http://schemas.microsoft.com/office/powerpoint/2010/main" val="3250508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34932"/>
          </a:xfrm>
        </p:spPr>
        <p:txBody>
          <a:bodyPr>
            <a:normAutofit fontScale="90000"/>
          </a:bodyPr>
          <a:lstStyle/>
          <a:p>
            <a:r>
              <a:rPr lang="en-US" dirty="0" smtClean="0"/>
              <a:t>Ventilation</a:t>
            </a:r>
            <a:endParaRPr lang="en-US" dirty="0"/>
          </a:p>
        </p:txBody>
      </p:sp>
      <p:sp>
        <p:nvSpPr>
          <p:cNvPr id="3" name="Content Placeholder 2"/>
          <p:cNvSpPr>
            <a:spLocks noGrp="1"/>
          </p:cNvSpPr>
          <p:nvPr>
            <p:ph idx="1"/>
          </p:nvPr>
        </p:nvSpPr>
        <p:spPr>
          <a:xfrm>
            <a:off x="457200" y="1852987"/>
            <a:ext cx="8229600" cy="4716698"/>
          </a:xfrm>
        </p:spPr>
        <p:txBody>
          <a:bodyPr>
            <a:normAutofit fontScale="85000" lnSpcReduction="20000"/>
          </a:bodyPr>
          <a:lstStyle/>
          <a:p>
            <a:pPr marL="0" indent="0">
              <a:buNone/>
            </a:pPr>
            <a:r>
              <a:rPr lang="en-US" u="sng" dirty="0" smtClean="0"/>
              <a:t>Alveolar ventilation equation cont’d</a:t>
            </a:r>
            <a:r>
              <a:rPr lang="en-US" dirty="0" smtClean="0"/>
              <a:t>…</a:t>
            </a:r>
          </a:p>
          <a:p>
            <a:r>
              <a:rPr lang="en-US" i="1" dirty="0" smtClean="0">
                <a:solidFill>
                  <a:srgbClr val="FF0000"/>
                </a:solidFill>
              </a:rPr>
              <a:t>Describes </a:t>
            </a:r>
            <a:r>
              <a:rPr lang="en-US" i="1" dirty="0">
                <a:solidFill>
                  <a:srgbClr val="FF0000"/>
                </a:solidFill>
              </a:rPr>
              <a:t>the inverse relationship between alveolar ventilation and </a:t>
            </a:r>
            <a:r>
              <a:rPr lang="en-US" i="1" dirty="0" smtClean="0">
                <a:solidFill>
                  <a:srgbClr val="FF0000"/>
                </a:solidFill>
              </a:rPr>
              <a:t>P</a:t>
            </a:r>
            <a:r>
              <a:rPr lang="en-US" i="1" baseline="-25000" dirty="0" smtClean="0">
                <a:solidFill>
                  <a:srgbClr val="FF0000"/>
                </a:solidFill>
              </a:rPr>
              <a:t>A</a:t>
            </a:r>
            <a:r>
              <a:rPr lang="en-US" i="1" dirty="0" smtClean="0">
                <a:solidFill>
                  <a:srgbClr val="FF0000"/>
                </a:solidFill>
              </a:rPr>
              <a:t>CO2</a:t>
            </a:r>
            <a:endParaRPr lang="en-US" i="1" dirty="0">
              <a:solidFill>
                <a:srgbClr val="FF0000"/>
              </a:solidFill>
            </a:endParaRPr>
          </a:p>
          <a:p>
            <a:r>
              <a:rPr lang="en-US" dirty="0"/>
              <a:t>Assuming expired CO2 comes from alveolar </a:t>
            </a:r>
            <a:r>
              <a:rPr lang="en-US" dirty="0" smtClean="0"/>
              <a:t>gas</a:t>
            </a:r>
          </a:p>
          <a:p>
            <a:r>
              <a:rPr lang="en-US" dirty="0" smtClean="0"/>
              <a:t>If CO2 production is constant, P</a:t>
            </a:r>
            <a:r>
              <a:rPr lang="en-US" baseline="-25000" dirty="0" smtClean="0"/>
              <a:t>A</a:t>
            </a:r>
            <a:r>
              <a:rPr lang="en-US" dirty="0" smtClean="0"/>
              <a:t>CO2 comes from alveolar ventilation </a:t>
            </a:r>
          </a:p>
          <a:p>
            <a:r>
              <a:rPr lang="en-US" dirty="0"/>
              <a:t>PaCO2 can be used for P</a:t>
            </a:r>
            <a:r>
              <a:rPr lang="en-US" baseline="-25000" dirty="0"/>
              <a:t>A</a:t>
            </a:r>
            <a:r>
              <a:rPr lang="en-US" dirty="0"/>
              <a:t>CO2 </a:t>
            </a:r>
            <a:r>
              <a:rPr lang="en-US" dirty="0" smtClean="0"/>
              <a:t>in this equation as </a:t>
            </a:r>
            <a:r>
              <a:rPr lang="en-US" dirty="0"/>
              <a:t>they are close in normal subjects</a:t>
            </a:r>
          </a:p>
          <a:p>
            <a:endParaRPr lang="en-US" dirty="0"/>
          </a:p>
          <a:p>
            <a:pPr marL="0" indent="0">
              <a:buNone/>
            </a:pPr>
            <a:endParaRPr lang="en-US" dirty="0"/>
          </a:p>
        </p:txBody>
      </p:sp>
    </p:spTree>
    <p:extLst>
      <p:ext uri="{BB962C8B-B14F-4D97-AF65-F5344CB8AC3E}">
        <p14:creationId xmlns:p14="http://schemas.microsoft.com/office/powerpoint/2010/main" val="19500337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Diffusion</a:t>
            </a:r>
            <a:endParaRPr lang="en-US" dirty="0"/>
          </a:p>
        </p:txBody>
      </p:sp>
      <p:sp>
        <p:nvSpPr>
          <p:cNvPr id="3" name="Content Placeholder 2"/>
          <p:cNvSpPr>
            <a:spLocks noGrp="1"/>
          </p:cNvSpPr>
          <p:nvPr>
            <p:ph idx="1"/>
          </p:nvPr>
        </p:nvSpPr>
        <p:spPr>
          <a:xfrm>
            <a:off x="457200" y="-662782"/>
            <a:ext cx="8229600" cy="4835245"/>
          </a:xfrm>
        </p:spPr>
        <p:txBody>
          <a:bodyPr/>
          <a:lstStyle/>
          <a:p>
            <a:r>
              <a:rPr lang="en-US" dirty="0" smtClean="0"/>
              <a:t>How gas gets across the blood-gas barrier</a:t>
            </a:r>
            <a:endParaRPr lang="en-US" dirty="0"/>
          </a:p>
        </p:txBody>
      </p:sp>
      <p:pic>
        <p:nvPicPr>
          <p:cNvPr id="4" name="Picture 3"/>
          <p:cNvPicPr>
            <a:picLocks noChangeAspect="1"/>
          </p:cNvPicPr>
          <p:nvPr/>
        </p:nvPicPr>
        <p:blipFill>
          <a:blip r:embed="rId2"/>
          <a:stretch>
            <a:fillRect/>
          </a:stretch>
        </p:blipFill>
        <p:spPr>
          <a:xfrm>
            <a:off x="1887643" y="2782728"/>
            <a:ext cx="4902200" cy="3975100"/>
          </a:xfrm>
          <a:prstGeom prst="rect">
            <a:avLst/>
          </a:prstGeom>
        </p:spPr>
      </p:pic>
    </p:spTree>
    <p:extLst>
      <p:ext uri="{BB962C8B-B14F-4D97-AF65-F5344CB8AC3E}">
        <p14:creationId xmlns:p14="http://schemas.microsoft.com/office/powerpoint/2010/main" val="41037408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Diffusion</a:t>
            </a:r>
            <a:endParaRPr lang="en-US" dirty="0"/>
          </a:p>
        </p:txBody>
      </p:sp>
      <p:sp>
        <p:nvSpPr>
          <p:cNvPr id="3" name="Content Placeholder 2"/>
          <p:cNvSpPr>
            <a:spLocks noGrp="1"/>
          </p:cNvSpPr>
          <p:nvPr>
            <p:ph idx="1"/>
          </p:nvPr>
        </p:nvSpPr>
        <p:spPr/>
        <p:txBody>
          <a:bodyPr>
            <a:normAutofit fontScale="77500" lnSpcReduction="20000"/>
          </a:bodyPr>
          <a:lstStyle/>
          <a:p>
            <a:r>
              <a:rPr lang="en-US" u="sng" dirty="0" smtClean="0"/>
              <a:t>Diffusion</a:t>
            </a:r>
            <a:r>
              <a:rPr lang="en-US" dirty="0" smtClean="0"/>
              <a:t>: the passive movement of molecules or particles along a concentration gradient from regions of higher to regions of lower concentration</a:t>
            </a:r>
          </a:p>
          <a:p>
            <a:pPr marL="0" indent="0">
              <a:buNone/>
            </a:pPr>
            <a:endParaRPr lang="en-US" dirty="0" smtClean="0"/>
          </a:p>
          <a:p>
            <a:r>
              <a:rPr lang="en-US" dirty="0" smtClean="0"/>
              <a:t>The rate of transfer of a gas through a sheet of tissue is proportional to the tissue area and the difference in gas partial pressure between the 2 sides, and inversely proportional to the thickness of the tissue</a:t>
            </a:r>
            <a:endParaRPr lang="en-US" dirty="0"/>
          </a:p>
        </p:txBody>
      </p:sp>
    </p:spTree>
    <p:extLst>
      <p:ext uri="{BB962C8B-B14F-4D97-AF65-F5344CB8AC3E}">
        <p14:creationId xmlns:p14="http://schemas.microsoft.com/office/powerpoint/2010/main" val="34360901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Diffusion</a:t>
            </a:r>
            <a:endParaRPr lang="en-US" dirty="0"/>
          </a:p>
        </p:txBody>
      </p:sp>
      <p:sp>
        <p:nvSpPr>
          <p:cNvPr id="3" name="Content Placeholder 2"/>
          <p:cNvSpPr>
            <a:spLocks noGrp="1"/>
          </p:cNvSpPr>
          <p:nvPr>
            <p:ph idx="1"/>
          </p:nvPr>
        </p:nvSpPr>
        <p:spPr>
          <a:xfrm>
            <a:off x="457200" y="1600200"/>
            <a:ext cx="8229600" cy="4917654"/>
          </a:xfrm>
        </p:spPr>
        <p:txBody>
          <a:bodyPr>
            <a:normAutofit fontScale="85000" lnSpcReduction="10000"/>
          </a:bodyPr>
          <a:lstStyle/>
          <a:p>
            <a:r>
              <a:rPr lang="en-US" dirty="0" smtClean="0"/>
              <a:t>Rate of diffusion depends on a diffusion constant, which depends on the properties of the tissue and particular gas</a:t>
            </a:r>
          </a:p>
          <a:p>
            <a:r>
              <a:rPr lang="en-US" dirty="0" smtClean="0"/>
              <a:t>The constant is proportional to the solubility of the gas and inversely proportional to the square root of the molecular weight</a:t>
            </a:r>
          </a:p>
          <a:p>
            <a:r>
              <a:rPr lang="en-US" dirty="0" smtClean="0"/>
              <a:t>Example: CO2 diffuses ~ 20x more rapidly than O2; as CO2 is highly soluble with a similar molecular weight</a:t>
            </a:r>
          </a:p>
        </p:txBody>
      </p:sp>
    </p:spTree>
    <p:extLst>
      <p:ext uri="{BB962C8B-B14F-4D97-AF65-F5344CB8AC3E}">
        <p14:creationId xmlns:p14="http://schemas.microsoft.com/office/powerpoint/2010/main" val="6921419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Diffusion</a:t>
            </a:r>
            <a:endParaRPr lang="en-US" dirty="0"/>
          </a:p>
        </p:txBody>
      </p:sp>
      <p:sp>
        <p:nvSpPr>
          <p:cNvPr id="3" name="Content Placeholder 2"/>
          <p:cNvSpPr>
            <a:spLocks noGrp="1"/>
          </p:cNvSpPr>
          <p:nvPr>
            <p:ph idx="1"/>
          </p:nvPr>
        </p:nvSpPr>
        <p:spPr>
          <a:xfrm>
            <a:off x="457200" y="1600200"/>
            <a:ext cx="8229600" cy="4995401"/>
          </a:xfrm>
        </p:spPr>
        <p:txBody>
          <a:bodyPr>
            <a:normAutofit fontScale="70000" lnSpcReduction="20000"/>
          </a:bodyPr>
          <a:lstStyle/>
          <a:p>
            <a:pPr marL="0" indent="0">
              <a:buNone/>
            </a:pPr>
            <a:r>
              <a:rPr lang="en-US" u="sng" dirty="0" smtClean="0"/>
              <a:t>Diffusion and perfusion limitations</a:t>
            </a:r>
            <a:r>
              <a:rPr lang="en-US" dirty="0" smtClean="0"/>
              <a:t>:</a:t>
            </a:r>
          </a:p>
          <a:p>
            <a:r>
              <a:rPr lang="en-US" dirty="0" smtClean="0">
                <a:solidFill>
                  <a:srgbClr val="FF0000"/>
                </a:solidFill>
              </a:rPr>
              <a:t>Diffusion limited</a:t>
            </a:r>
            <a:r>
              <a:rPr lang="en-US" dirty="0" smtClean="0"/>
              <a:t>: the amount of gas that gets into the blood is limited by the diffusion properties of the blood-gas barrier (not by the amount of blood available). </a:t>
            </a:r>
          </a:p>
          <a:p>
            <a:pPr marL="0" indent="0">
              <a:buNone/>
            </a:pPr>
            <a:r>
              <a:rPr lang="en-US" dirty="0"/>
              <a:t> </a:t>
            </a:r>
            <a:r>
              <a:rPr lang="en-US" dirty="0" smtClean="0"/>
              <a:t>     Example: carbon monoxide</a:t>
            </a:r>
          </a:p>
          <a:p>
            <a:pPr marL="0" indent="0">
              <a:buNone/>
            </a:pPr>
            <a:endParaRPr lang="en-US" dirty="0" smtClean="0"/>
          </a:p>
          <a:p>
            <a:r>
              <a:rPr lang="en-US" dirty="0" smtClean="0">
                <a:solidFill>
                  <a:srgbClr val="FF0000"/>
                </a:solidFill>
              </a:rPr>
              <a:t>Perfusion limited</a:t>
            </a:r>
            <a:r>
              <a:rPr lang="en-US" dirty="0" smtClean="0"/>
              <a:t>: the amount of gas taken up by the blood depends entirely on the amount of available blood flow (not on the diffusion properties of the blood gas barrier)</a:t>
            </a:r>
          </a:p>
          <a:p>
            <a:pPr marL="0" indent="0">
              <a:buNone/>
            </a:pPr>
            <a:r>
              <a:rPr lang="en-US" dirty="0"/>
              <a:t> </a:t>
            </a:r>
            <a:r>
              <a:rPr lang="en-US" dirty="0" smtClean="0"/>
              <a:t>      Example: nitrous oxide</a:t>
            </a:r>
          </a:p>
          <a:p>
            <a:endParaRPr lang="en-US" dirty="0" smtClean="0"/>
          </a:p>
        </p:txBody>
      </p:sp>
    </p:spTree>
    <p:extLst>
      <p:ext uri="{BB962C8B-B14F-4D97-AF65-F5344CB8AC3E}">
        <p14:creationId xmlns:p14="http://schemas.microsoft.com/office/powerpoint/2010/main" val="31501714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Diffusion</a:t>
            </a:r>
          </a:p>
        </p:txBody>
      </p:sp>
      <p:sp>
        <p:nvSpPr>
          <p:cNvPr id="3" name="Content Placeholder 2"/>
          <p:cNvSpPr>
            <a:spLocks noGrp="1"/>
          </p:cNvSpPr>
          <p:nvPr>
            <p:ph idx="1"/>
          </p:nvPr>
        </p:nvSpPr>
        <p:spPr>
          <a:xfrm>
            <a:off x="181422" y="1600200"/>
            <a:ext cx="8505378" cy="4525963"/>
          </a:xfrm>
        </p:spPr>
        <p:txBody>
          <a:bodyPr>
            <a:normAutofit fontScale="85000" lnSpcReduction="10000"/>
          </a:bodyPr>
          <a:lstStyle/>
          <a:p>
            <a:pPr marL="0" indent="0">
              <a:buNone/>
            </a:pPr>
            <a:r>
              <a:rPr lang="en-US" u="sng" dirty="0" smtClean="0"/>
              <a:t>Oxygen uptake along the pulmonary capillary:</a:t>
            </a:r>
          </a:p>
          <a:p>
            <a:r>
              <a:rPr lang="en-US" dirty="0" smtClean="0"/>
              <a:t>PO2 in a RBC entering a pulmonary capillary = 40mmHg</a:t>
            </a:r>
          </a:p>
          <a:p>
            <a:r>
              <a:rPr lang="en-US" dirty="0" smtClean="0"/>
              <a:t> Across the blood-gas barrier P</a:t>
            </a:r>
            <a:r>
              <a:rPr lang="en-US" baseline="-25000" dirty="0" smtClean="0"/>
              <a:t>A</a:t>
            </a:r>
            <a:r>
              <a:rPr lang="en-US" dirty="0" smtClean="0"/>
              <a:t>O2 = 100mmHg</a:t>
            </a:r>
          </a:p>
          <a:p>
            <a:r>
              <a:rPr lang="en-US" dirty="0" smtClean="0"/>
              <a:t>O2 diffuses down the gradient and PO2 in red cell almost reaches P</a:t>
            </a:r>
            <a:r>
              <a:rPr lang="en-US" baseline="-25000" dirty="0" smtClean="0"/>
              <a:t>A</a:t>
            </a:r>
            <a:r>
              <a:rPr lang="en-US" dirty="0" smtClean="0"/>
              <a:t>O2  by the time its 1/3 the way across the capillary</a:t>
            </a:r>
          </a:p>
          <a:p>
            <a:pPr marL="0" indent="0">
              <a:buNone/>
            </a:pPr>
            <a:endParaRPr lang="en-US" dirty="0"/>
          </a:p>
        </p:txBody>
      </p:sp>
    </p:spTree>
    <p:extLst>
      <p:ext uri="{BB962C8B-B14F-4D97-AF65-F5344CB8AC3E}">
        <p14:creationId xmlns:p14="http://schemas.microsoft.com/office/powerpoint/2010/main" val="35386134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Diffusion</a:t>
            </a:r>
          </a:p>
        </p:txBody>
      </p:sp>
      <p:sp>
        <p:nvSpPr>
          <p:cNvPr id="3" name="Content Placeholder 2"/>
          <p:cNvSpPr>
            <a:spLocks noGrp="1"/>
          </p:cNvSpPr>
          <p:nvPr>
            <p:ph idx="1"/>
          </p:nvPr>
        </p:nvSpPr>
        <p:spPr>
          <a:xfrm>
            <a:off x="457200" y="1600200"/>
            <a:ext cx="3883973" cy="4943569"/>
          </a:xfrm>
        </p:spPr>
        <p:txBody>
          <a:bodyPr>
            <a:normAutofit fontScale="70000" lnSpcReduction="20000"/>
          </a:bodyPr>
          <a:lstStyle/>
          <a:p>
            <a:r>
              <a:rPr lang="en-US" dirty="0" smtClean="0"/>
              <a:t>With </a:t>
            </a:r>
            <a:r>
              <a:rPr lang="en-US" u="sng" dirty="0" smtClean="0">
                <a:solidFill>
                  <a:srgbClr val="FF0000"/>
                </a:solidFill>
              </a:rPr>
              <a:t>exercise</a:t>
            </a:r>
            <a:r>
              <a:rPr lang="en-US" dirty="0" smtClean="0"/>
              <a:t> the time a RBC spends in the capillary is reduced (up to .25sec) as pulmonary blood flow is increased</a:t>
            </a:r>
          </a:p>
          <a:p>
            <a:r>
              <a:rPr lang="en-US" dirty="0" smtClean="0"/>
              <a:t>Time for oxygenation is less, however end capillary PO2 remains unchanged in a normal lung</a:t>
            </a:r>
          </a:p>
        </p:txBody>
      </p:sp>
      <p:pic>
        <p:nvPicPr>
          <p:cNvPr id="4" name="Picture 3"/>
          <p:cNvPicPr>
            <a:picLocks noChangeAspect="1"/>
          </p:cNvPicPr>
          <p:nvPr/>
        </p:nvPicPr>
        <p:blipFill>
          <a:blip r:embed="rId2"/>
          <a:stretch>
            <a:fillRect/>
          </a:stretch>
        </p:blipFill>
        <p:spPr>
          <a:xfrm>
            <a:off x="4341173" y="2312629"/>
            <a:ext cx="4496677" cy="3619500"/>
          </a:xfrm>
          <a:prstGeom prst="rect">
            <a:avLst/>
          </a:prstGeom>
        </p:spPr>
      </p:pic>
    </p:spTree>
    <p:extLst>
      <p:ext uri="{BB962C8B-B14F-4D97-AF65-F5344CB8AC3E}">
        <p14:creationId xmlns:p14="http://schemas.microsoft.com/office/powerpoint/2010/main" val="1060717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8034"/>
            <a:ext cx="8229600" cy="583107"/>
          </a:xfrm>
        </p:spPr>
        <p:txBody>
          <a:bodyPr>
            <a:normAutofit fontScale="90000"/>
          </a:bodyPr>
          <a:lstStyle/>
          <a:p>
            <a:r>
              <a:rPr lang="en-US" dirty="0"/>
              <a:t>Structure and Function</a:t>
            </a:r>
          </a:p>
        </p:txBody>
      </p:sp>
      <p:sp>
        <p:nvSpPr>
          <p:cNvPr id="3" name="Content Placeholder 2"/>
          <p:cNvSpPr>
            <a:spLocks noGrp="1"/>
          </p:cNvSpPr>
          <p:nvPr>
            <p:ph idx="1"/>
          </p:nvPr>
        </p:nvSpPr>
        <p:spPr>
          <a:xfrm>
            <a:off x="457200" y="1600200"/>
            <a:ext cx="8229600" cy="5029200"/>
          </a:xfrm>
        </p:spPr>
        <p:txBody>
          <a:bodyPr>
            <a:normAutofit fontScale="85000" lnSpcReduction="10000"/>
          </a:bodyPr>
          <a:lstStyle/>
          <a:p>
            <a:pPr marL="0" indent="0">
              <a:buNone/>
            </a:pPr>
            <a:r>
              <a:rPr lang="en-US" u="sng" dirty="0" smtClean="0"/>
              <a:t>Fick’s Law of diffusion</a:t>
            </a:r>
            <a:r>
              <a:rPr lang="en-US" dirty="0" smtClean="0"/>
              <a:t>:</a:t>
            </a:r>
          </a:p>
          <a:p>
            <a:r>
              <a:rPr lang="en-US" dirty="0" smtClean="0"/>
              <a:t>The amount of gas that moves across a sheet of tissue is proportional to the area of the sheet but inversely proportional to its thickness</a:t>
            </a:r>
          </a:p>
          <a:p>
            <a:r>
              <a:rPr lang="en-US" dirty="0" smtClean="0"/>
              <a:t>Blood gas barrier is exceedingly thin and is well suited for gas exchange</a:t>
            </a:r>
          </a:p>
          <a:p>
            <a:r>
              <a:rPr lang="en-US" dirty="0" smtClean="0"/>
              <a:t>Large surface area accomplished by the presence of numerous capillaries wrapped around many alveoli</a:t>
            </a:r>
          </a:p>
          <a:p>
            <a:endParaRPr lang="en-US" dirty="0" smtClean="0"/>
          </a:p>
          <a:p>
            <a:endParaRPr lang="en-US" dirty="0"/>
          </a:p>
        </p:txBody>
      </p:sp>
    </p:spTree>
    <p:extLst>
      <p:ext uri="{BB962C8B-B14F-4D97-AF65-F5344CB8AC3E}">
        <p14:creationId xmlns:p14="http://schemas.microsoft.com/office/powerpoint/2010/main" val="25763736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Diffusion</a:t>
            </a:r>
            <a:endParaRPr lang="en-US" dirty="0"/>
          </a:p>
        </p:txBody>
      </p:sp>
      <p:sp>
        <p:nvSpPr>
          <p:cNvPr id="3" name="Content Placeholder 2"/>
          <p:cNvSpPr>
            <a:spLocks noGrp="1"/>
          </p:cNvSpPr>
          <p:nvPr>
            <p:ph idx="1"/>
          </p:nvPr>
        </p:nvSpPr>
        <p:spPr>
          <a:xfrm>
            <a:off x="457200" y="1943694"/>
            <a:ext cx="8229600" cy="3835556"/>
          </a:xfrm>
        </p:spPr>
        <p:txBody>
          <a:bodyPr>
            <a:normAutofit fontScale="85000" lnSpcReduction="10000"/>
          </a:bodyPr>
          <a:lstStyle/>
          <a:p>
            <a:r>
              <a:rPr lang="en-US" dirty="0"/>
              <a:t>If the blood-gas barrier </a:t>
            </a:r>
            <a:r>
              <a:rPr lang="en-US" u="sng" dirty="0">
                <a:solidFill>
                  <a:srgbClr val="FF0000"/>
                </a:solidFill>
              </a:rPr>
              <a:t>is thickened by disease</a:t>
            </a:r>
            <a:r>
              <a:rPr lang="en-US" dirty="0">
                <a:solidFill>
                  <a:srgbClr val="FF0000"/>
                </a:solidFill>
              </a:rPr>
              <a:t>,</a:t>
            </a:r>
            <a:r>
              <a:rPr lang="en-US" dirty="0"/>
              <a:t> diffusion is impaired and the rate of rise of O2 in the capillary blood is </a:t>
            </a:r>
            <a:r>
              <a:rPr lang="en-US" dirty="0" smtClean="0"/>
              <a:t>slowed</a:t>
            </a:r>
            <a:endParaRPr lang="en-US" dirty="0"/>
          </a:p>
          <a:p>
            <a:r>
              <a:rPr lang="en-US" dirty="0"/>
              <a:t>T</a:t>
            </a:r>
            <a:r>
              <a:rPr lang="en-US" dirty="0" smtClean="0"/>
              <a:t>hus </a:t>
            </a:r>
            <a:r>
              <a:rPr lang="en-US" dirty="0"/>
              <a:t>PaO2 may not reach that of alveolar </a:t>
            </a:r>
            <a:r>
              <a:rPr lang="en-US" dirty="0" smtClean="0"/>
              <a:t>gas</a:t>
            </a:r>
          </a:p>
          <a:p>
            <a:r>
              <a:rPr lang="en-US" dirty="0" smtClean="0"/>
              <a:t>In </a:t>
            </a:r>
            <a:r>
              <a:rPr lang="en-US" dirty="0"/>
              <a:t>this case, a measurable difference in P</a:t>
            </a:r>
            <a:r>
              <a:rPr lang="en-US" baseline="-25000" dirty="0"/>
              <a:t>A</a:t>
            </a:r>
            <a:r>
              <a:rPr lang="en-US" dirty="0"/>
              <a:t>O2 and PaO2 of capillary blood may occur</a:t>
            </a:r>
          </a:p>
          <a:p>
            <a:pPr marL="0" indent="0">
              <a:buNone/>
            </a:pPr>
            <a:endParaRPr lang="en-US" dirty="0"/>
          </a:p>
        </p:txBody>
      </p:sp>
    </p:spTree>
    <p:extLst>
      <p:ext uri="{BB962C8B-B14F-4D97-AF65-F5344CB8AC3E}">
        <p14:creationId xmlns:p14="http://schemas.microsoft.com/office/powerpoint/2010/main" val="16856263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Diffusion</a:t>
            </a:r>
          </a:p>
        </p:txBody>
      </p:sp>
      <p:sp>
        <p:nvSpPr>
          <p:cNvPr id="3" name="Content Placeholder 2"/>
          <p:cNvSpPr>
            <a:spLocks noGrp="1"/>
          </p:cNvSpPr>
          <p:nvPr>
            <p:ph idx="1"/>
          </p:nvPr>
        </p:nvSpPr>
        <p:spPr/>
        <p:txBody>
          <a:bodyPr>
            <a:normAutofit fontScale="85000" lnSpcReduction="10000"/>
          </a:bodyPr>
          <a:lstStyle/>
          <a:p>
            <a:r>
              <a:rPr lang="en-US" dirty="0" smtClean="0"/>
              <a:t>Breathing </a:t>
            </a:r>
            <a:r>
              <a:rPr lang="en-US" u="sng" dirty="0" smtClean="0">
                <a:solidFill>
                  <a:srgbClr val="FF0000"/>
                </a:solidFill>
              </a:rPr>
              <a:t>a low oxygen mixture </a:t>
            </a:r>
            <a:r>
              <a:rPr lang="en-US" dirty="0" smtClean="0"/>
              <a:t>reduces the effective gradient</a:t>
            </a:r>
          </a:p>
          <a:p>
            <a:r>
              <a:rPr lang="en-US" dirty="0"/>
              <a:t>I</a:t>
            </a:r>
            <a:r>
              <a:rPr lang="en-US" dirty="0" smtClean="0"/>
              <a:t>n this case patients with normal blood-gas barrier may show a reduced rate of rise of O2 in the capillary blood</a:t>
            </a:r>
          </a:p>
          <a:p>
            <a:r>
              <a:rPr lang="en-US" dirty="0"/>
              <a:t>F</a:t>
            </a:r>
            <a:r>
              <a:rPr lang="en-US" dirty="0" smtClean="0"/>
              <a:t>ailure to reach P</a:t>
            </a:r>
            <a:r>
              <a:rPr lang="en-US" baseline="-25000" dirty="0" smtClean="0"/>
              <a:t>A</a:t>
            </a:r>
            <a:r>
              <a:rPr lang="en-US" dirty="0" smtClean="0"/>
              <a:t>O2 is more likely </a:t>
            </a:r>
          </a:p>
          <a:p>
            <a:r>
              <a:rPr lang="en-US" dirty="0" smtClean="0"/>
              <a:t>Example: high altitudes</a:t>
            </a:r>
            <a:endParaRPr lang="en-US" dirty="0"/>
          </a:p>
        </p:txBody>
      </p:sp>
    </p:spTree>
    <p:extLst>
      <p:ext uri="{BB962C8B-B14F-4D97-AF65-F5344CB8AC3E}">
        <p14:creationId xmlns:p14="http://schemas.microsoft.com/office/powerpoint/2010/main" val="36292586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Diffusion</a:t>
            </a:r>
            <a:endParaRPr lang="en-US" dirty="0"/>
          </a:p>
        </p:txBody>
      </p:sp>
      <p:sp>
        <p:nvSpPr>
          <p:cNvPr id="3" name="Content Placeholder 2"/>
          <p:cNvSpPr>
            <a:spLocks noGrp="1"/>
          </p:cNvSpPr>
          <p:nvPr>
            <p:ph idx="1"/>
          </p:nvPr>
        </p:nvSpPr>
        <p:spPr>
          <a:xfrm>
            <a:off x="457200" y="1386502"/>
            <a:ext cx="8229600" cy="4739661"/>
          </a:xfrm>
        </p:spPr>
        <p:txBody>
          <a:bodyPr>
            <a:normAutofit fontScale="85000" lnSpcReduction="20000"/>
          </a:bodyPr>
          <a:lstStyle/>
          <a:p>
            <a:pPr marL="0" indent="0">
              <a:buNone/>
            </a:pPr>
            <a:r>
              <a:rPr lang="en-US" b="1" u="sng" dirty="0" smtClean="0">
                <a:solidFill>
                  <a:srgbClr val="FF0000"/>
                </a:solidFill>
              </a:rPr>
              <a:t>Key points</a:t>
            </a:r>
            <a:r>
              <a:rPr lang="en-US" dirty="0" smtClean="0">
                <a:solidFill>
                  <a:srgbClr val="FF0000"/>
                </a:solidFill>
              </a:rPr>
              <a:t>:</a:t>
            </a:r>
            <a:r>
              <a:rPr lang="en-US" dirty="0" smtClean="0"/>
              <a:t> </a:t>
            </a:r>
          </a:p>
          <a:p>
            <a:r>
              <a:rPr lang="en-US" dirty="0" smtClean="0"/>
              <a:t>the diffusion process is challenged by exercise, alveolar hypoxia and thickening of the blood-gas barrier</a:t>
            </a:r>
          </a:p>
          <a:p>
            <a:r>
              <a:rPr lang="en-US" dirty="0" smtClean="0"/>
              <a:t>Oxygen transfer into the pulmonary capillary is normally limited by the amount of blood flow available, although under some circumstances diffusion limitation also occurs</a:t>
            </a:r>
            <a:endParaRPr lang="en-US" dirty="0"/>
          </a:p>
        </p:txBody>
      </p:sp>
    </p:spTree>
    <p:extLst>
      <p:ext uri="{BB962C8B-B14F-4D97-AF65-F5344CB8AC3E}">
        <p14:creationId xmlns:p14="http://schemas.microsoft.com/office/powerpoint/2010/main" val="19766745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Diffusion</a:t>
            </a:r>
            <a:endParaRPr lang="en-US" dirty="0"/>
          </a:p>
        </p:txBody>
      </p:sp>
      <p:sp>
        <p:nvSpPr>
          <p:cNvPr id="3" name="Content Placeholder 2"/>
          <p:cNvSpPr>
            <a:spLocks noGrp="1"/>
          </p:cNvSpPr>
          <p:nvPr>
            <p:ph idx="1"/>
          </p:nvPr>
        </p:nvSpPr>
        <p:spPr>
          <a:xfrm>
            <a:off x="457200" y="1600200"/>
            <a:ext cx="5296474" cy="4525963"/>
          </a:xfrm>
        </p:spPr>
        <p:txBody>
          <a:bodyPr>
            <a:normAutofit fontScale="85000" lnSpcReduction="10000"/>
          </a:bodyPr>
          <a:lstStyle/>
          <a:p>
            <a:pPr marL="0" indent="0">
              <a:buNone/>
            </a:pPr>
            <a:r>
              <a:rPr lang="en-US" u="sng" dirty="0" smtClean="0"/>
              <a:t>Reaction rate with hemoglobin</a:t>
            </a:r>
            <a:r>
              <a:rPr lang="en-US" dirty="0" smtClean="0"/>
              <a:t>:</a:t>
            </a:r>
          </a:p>
          <a:p>
            <a:r>
              <a:rPr lang="en-US" dirty="0" smtClean="0"/>
              <a:t>Provides some resistance to gas transfer</a:t>
            </a:r>
          </a:p>
          <a:p>
            <a:r>
              <a:rPr lang="en-US" dirty="0" smtClean="0"/>
              <a:t>Reaction of O2 combination with </a:t>
            </a:r>
            <a:r>
              <a:rPr lang="en-US" dirty="0" err="1" smtClean="0"/>
              <a:t>Hb</a:t>
            </a:r>
            <a:r>
              <a:rPr lang="en-US" dirty="0" smtClean="0"/>
              <a:t> ~ 0.2sec</a:t>
            </a:r>
          </a:p>
          <a:p>
            <a:r>
              <a:rPr lang="en-US" dirty="0" smtClean="0"/>
              <a:t>This delays the loading of O2 by the red cell</a:t>
            </a:r>
          </a:p>
          <a:p>
            <a:endParaRPr lang="en-US" dirty="0"/>
          </a:p>
        </p:txBody>
      </p:sp>
      <p:pic>
        <p:nvPicPr>
          <p:cNvPr id="4" name="Picture 3"/>
          <p:cNvPicPr>
            <a:picLocks noChangeAspect="1"/>
          </p:cNvPicPr>
          <p:nvPr/>
        </p:nvPicPr>
        <p:blipFill>
          <a:blip r:embed="rId2"/>
          <a:stretch>
            <a:fillRect/>
          </a:stretch>
        </p:blipFill>
        <p:spPr>
          <a:xfrm>
            <a:off x="5933432" y="1904819"/>
            <a:ext cx="2753368" cy="3398225"/>
          </a:xfrm>
          <a:prstGeom prst="rect">
            <a:avLst/>
          </a:prstGeom>
        </p:spPr>
      </p:pic>
    </p:spTree>
    <p:extLst>
      <p:ext uri="{BB962C8B-B14F-4D97-AF65-F5344CB8AC3E}">
        <p14:creationId xmlns:p14="http://schemas.microsoft.com/office/powerpoint/2010/main" val="16517346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Diffusion</a:t>
            </a:r>
          </a:p>
        </p:txBody>
      </p:sp>
      <p:sp>
        <p:nvSpPr>
          <p:cNvPr id="3" name="Content Placeholder 2"/>
          <p:cNvSpPr>
            <a:spLocks noGrp="1"/>
          </p:cNvSpPr>
          <p:nvPr>
            <p:ph idx="1"/>
          </p:nvPr>
        </p:nvSpPr>
        <p:spPr>
          <a:xfrm>
            <a:off x="298051" y="1600200"/>
            <a:ext cx="8388749" cy="4749200"/>
          </a:xfrm>
        </p:spPr>
        <p:txBody>
          <a:bodyPr>
            <a:normAutofit fontScale="92500" lnSpcReduction="20000"/>
          </a:bodyPr>
          <a:lstStyle/>
          <a:p>
            <a:pPr marL="0" indent="0">
              <a:buNone/>
            </a:pPr>
            <a:r>
              <a:rPr lang="en-US" u="sng" dirty="0" smtClean="0"/>
              <a:t>Thus uptake of oxygen can be regarded as occurring in 2 stages</a:t>
            </a:r>
            <a:r>
              <a:rPr lang="en-US" dirty="0" smtClean="0"/>
              <a:t>:</a:t>
            </a:r>
          </a:p>
          <a:p>
            <a:pPr marL="0" indent="0">
              <a:buNone/>
            </a:pPr>
            <a:endParaRPr lang="en-US" dirty="0" smtClean="0"/>
          </a:p>
          <a:p>
            <a:pPr marL="0" indent="0">
              <a:buNone/>
            </a:pPr>
            <a:r>
              <a:rPr lang="en-US" dirty="0" smtClean="0"/>
              <a:t>1. Diffusion through blood-gas barrier (including   </a:t>
            </a:r>
          </a:p>
          <a:p>
            <a:pPr marL="0" indent="0">
              <a:buNone/>
            </a:pPr>
            <a:r>
              <a:rPr lang="en-US" dirty="0"/>
              <a:t> </a:t>
            </a:r>
            <a:r>
              <a:rPr lang="en-US" dirty="0" smtClean="0"/>
              <a:t>    plasma and red cell interior)</a:t>
            </a:r>
          </a:p>
          <a:p>
            <a:pPr marL="0" indent="0">
              <a:buNone/>
            </a:pPr>
            <a:endParaRPr lang="en-US" dirty="0" smtClean="0"/>
          </a:p>
          <a:p>
            <a:pPr marL="0" indent="0">
              <a:buNone/>
            </a:pPr>
            <a:r>
              <a:rPr lang="en-US" dirty="0" smtClean="0"/>
              <a:t>2. Reaction of O2 with hemoglobin</a:t>
            </a:r>
            <a:endParaRPr lang="en-US" dirty="0"/>
          </a:p>
        </p:txBody>
      </p:sp>
    </p:spTree>
    <p:extLst>
      <p:ext uri="{BB962C8B-B14F-4D97-AF65-F5344CB8AC3E}">
        <p14:creationId xmlns:p14="http://schemas.microsoft.com/office/powerpoint/2010/main" val="25012725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flow and Metabolism</a:t>
            </a:r>
            <a:endParaRPr lang="en-US" dirty="0"/>
          </a:p>
        </p:txBody>
      </p:sp>
      <p:sp>
        <p:nvSpPr>
          <p:cNvPr id="3" name="Content Placeholder 2"/>
          <p:cNvSpPr>
            <a:spLocks noGrp="1"/>
          </p:cNvSpPr>
          <p:nvPr>
            <p:ph idx="1"/>
          </p:nvPr>
        </p:nvSpPr>
        <p:spPr/>
        <p:txBody>
          <a:bodyPr/>
          <a:lstStyle/>
          <a:p>
            <a:r>
              <a:rPr lang="en-US" dirty="0" smtClean="0"/>
              <a:t>How the pulmonary circulation removes gas from the lung</a:t>
            </a:r>
          </a:p>
          <a:p>
            <a:r>
              <a:rPr lang="en-US" dirty="0" smtClean="0"/>
              <a:t>Metabolic functions of the lung</a:t>
            </a:r>
            <a:endParaRPr lang="en-US" dirty="0"/>
          </a:p>
        </p:txBody>
      </p:sp>
    </p:spTree>
    <p:extLst>
      <p:ext uri="{BB962C8B-B14F-4D97-AF65-F5344CB8AC3E}">
        <p14:creationId xmlns:p14="http://schemas.microsoft.com/office/powerpoint/2010/main" val="38633409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Blood flow and Metabolism</a:t>
            </a:r>
          </a:p>
        </p:txBody>
      </p:sp>
      <p:sp>
        <p:nvSpPr>
          <p:cNvPr id="3" name="Content Placeholder 2"/>
          <p:cNvSpPr>
            <a:spLocks noGrp="1"/>
          </p:cNvSpPr>
          <p:nvPr>
            <p:ph idx="1"/>
          </p:nvPr>
        </p:nvSpPr>
        <p:spPr/>
        <p:txBody>
          <a:bodyPr>
            <a:normAutofit/>
          </a:bodyPr>
          <a:lstStyle/>
          <a:p>
            <a:pPr marL="0" indent="0">
              <a:buNone/>
            </a:pPr>
            <a:r>
              <a:rPr lang="en-US" u="sng" dirty="0" smtClean="0"/>
              <a:t>Pressures within the pulmonary circulation</a:t>
            </a:r>
            <a:r>
              <a:rPr lang="en-US" dirty="0" smtClean="0"/>
              <a:t>:</a:t>
            </a:r>
          </a:p>
          <a:p>
            <a:pPr marL="0" indent="0">
              <a:buNone/>
            </a:pPr>
            <a:endParaRPr lang="en-US" dirty="0" smtClean="0"/>
          </a:p>
          <a:p>
            <a:pPr marL="0" indent="0">
              <a:buNone/>
            </a:pPr>
            <a:r>
              <a:rPr lang="en-US" dirty="0" smtClean="0"/>
              <a:t>Pulmonary artery: </a:t>
            </a:r>
          </a:p>
          <a:p>
            <a:pPr>
              <a:lnSpc>
                <a:spcPct val="90000"/>
              </a:lnSpc>
            </a:pPr>
            <a:r>
              <a:rPr lang="en-US" dirty="0" smtClean="0"/>
              <a:t>Mean 15mmHg</a:t>
            </a:r>
          </a:p>
          <a:p>
            <a:pPr>
              <a:lnSpc>
                <a:spcPct val="90000"/>
              </a:lnSpc>
            </a:pPr>
            <a:r>
              <a:rPr lang="en-US" dirty="0"/>
              <a:t>S</a:t>
            </a:r>
            <a:r>
              <a:rPr lang="en-US" dirty="0" smtClean="0"/>
              <a:t>ystolic 25mmHg</a:t>
            </a:r>
          </a:p>
          <a:p>
            <a:pPr>
              <a:lnSpc>
                <a:spcPct val="90000"/>
              </a:lnSpc>
            </a:pPr>
            <a:r>
              <a:rPr lang="en-US" dirty="0" smtClean="0"/>
              <a:t>Diastolic 8mmHg</a:t>
            </a:r>
            <a:endParaRPr lang="en-US" dirty="0"/>
          </a:p>
        </p:txBody>
      </p:sp>
      <p:pic>
        <p:nvPicPr>
          <p:cNvPr id="4" name="Picture 3"/>
          <p:cNvPicPr>
            <a:picLocks noChangeAspect="1"/>
          </p:cNvPicPr>
          <p:nvPr/>
        </p:nvPicPr>
        <p:blipFill>
          <a:blip r:embed="rId2"/>
          <a:stretch>
            <a:fillRect/>
          </a:stretch>
        </p:blipFill>
        <p:spPr>
          <a:xfrm>
            <a:off x="4839426" y="3386807"/>
            <a:ext cx="3373802" cy="3009225"/>
          </a:xfrm>
          <a:prstGeom prst="rect">
            <a:avLst/>
          </a:prstGeom>
        </p:spPr>
      </p:pic>
    </p:spTree>
    <p:extLst>
      <p:ext uri="{BB962C8B-B14F-4D97-AF65-F5344CB8AC3E}">
        <p14:creationId xmlns:p14="http://schemas.microsoft.com/office/powerpoint/2010/main" val="27584414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Blood flow and Metabolism</a:t>
            </a:r>
          </a:p>
        </p:txBody>
      </p:sp>
      <p:sp>
        <p:nvSpPr>
          <p:cNvPr id="3" name="Content Placeholder 2"/>
          <p:cNvSpPr>
            <a:spLocks noGrp="1"/>
          </p:cNvSpPr>
          <p:nvPr>
            <p:ph idx="1"/>
          </p:nvPr>
        </p:nvSpPr>
        <p:spPr/>
        <p:txBody>
          <a:bodyPr/>
          <a:lstStyle/>
          <a:p>
            <a:pPr marL="0" indent="0">
              <a:lnSpc>
                <a:spcPct val="80000"/>
              </a:lnSpc>
              <a:buNone/>
            </a:pPr>
            <a:r>
              <a:rPr lang="en-US" dirty="0" smtClean="0"/>
              <a:t>Right atrial pressure:</a:t>
            </a:r>
          </a:p>
          <a:p>
            <a:pPr>
              <a:lnSpc>
                <a:spcPct val="80000"/>
              </a:lnSpc>
            </a:pPr>
            <a:r>
              <a:rPr lang="en-US" dirty="0" smtClean="0"/>
              <a:t>2mmHg</a:t>
            </a:r>
          </a:p>
          <a:p>
            <a:pPr marL="0" indent="0">
              <a:lnSpc>
                <a:spcPct val="80000"/>
              </a:lnSpc>
              <a:buNone/>
            </a:pPr>
            <a:endParaRPr lang="en-US" dirty="0" smtClean="0"/>
          </a:p>
          <a:p>
            <a:pPr marL="0" indent="0">
              <a:lnSpc>
                <a:spcPct val="90000"/>
              </a:lnSpc>
              <a:buNone/>
            </a:pPr>
            <a:r>
              <a:rPr lang="en-US" dirty="0" smtClean="0"/>
              <a:t>Left atrial pressure:</a:t>
            </a:r>
          </a:p>
          <a:p>
            <a:pPr>
              <a:lnSpc>
                <a:spcPct val="90000"/>
              </a:lnSpc>
            </a:pPr>
            <a:r>
              <a:rPr lang="en-US" dirty="0" smtClean="0"/>
              <a:t>5mmHg</a:t>
            </a:r>
          </a:p>
          <a:p>
            <a:pPr>
              <a:lnSpc>
                <a:spcPct val="90000"/>
              </a:lnSpc>
            </a:pPr>
            <a:endParaRPr lang="en-US" dirty="0"/>
          </a:p>
          <a:p>
            <a:pPr marL="0" indent="0">
              <a:lnSpc>
                <a:spcPct val="90000"/>
              </a:lnSpc>
              <a:buNone/>
            </a:pPr>
            <a:r>
              <a:rPr lang="en-US" dirty="0" smtClean="0"/>
              <a:t>Aortic pressure</a:t>
            </a:r>
          </a:p>
          <a:p>
            <a:pPr>
              <a:lnSpc>
                <a:spcPct val="90000"/>
              </a:lnSpc>
            </a:pPr>
            <a:r>
              <a:rPr lang="en-US" dirty="0" smtClean="0"/>
              <a:t>100mmHg</a:t>
            </a:r>
            <a:endParaRPr lang="en-US" dirty="0"/>
          </a:p>
        </p:txBody>
      </p:sp>
      <p:pic>
        <p:nvPicPr>
          <p:cNvPr id="4" name="Picture 3"/>
          <p:cNvPicPr>
            <a:picLocks noChangeAspect="1"/>
          </p:cNvPicPr>
          <p:nvPr/>
        </p:nvPicPr>
        <p:blipFill>
          <a:blip r:embed="rId2"/>
          <a:stretch>
            <a:fillRect/>
          </a:stretch>
        </p:blipFill>
        <p:spPr>
          <a:xfrm>
            <a:off x="4015695" y="2299826"/>
            <a:ext cx="4988156" cy="3741772"/>
          </a:xfrm>
          <a:prstGeom prst="rect">
            <a:avLst/>
          </a:prstGeom>
        </p:spPr>
      </p:pic>
    </p:spTree>
    <p:extLst>
      <p:ext uri="{BB962C8B-B14F-4D97-AF65-F5344CB8AC3E}">
        <p14:creationId xmlns:p14="http://schemas.microsoft.com/office/powerpoint/2010/main" val="30051586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a:t>
            </a:r>
            <a:r>
              <a:rPr lang="en-US" dirty="0"/>
              <a:t>flow and Metabolism</a:t>
            </a:r>
          </a:p>
        </p:txBody>
      </p:sp>
      <p:sp>
        <p:nvSpPr>
          <p:cNvPr id="3" name="Content Placeholder 2"/>
          <p:cNvSpPr>
            <a:spLocks noGrp="1"/>
          </p:cNvSpPr>
          <p:nvPr>
            <p:ph idx="1"/>
          </p:nvPr>
        </p:nvSpPr>
        <p:spPr>
          <a:xfrm>
            <a:off x="102967" y="1600200"/>
            <a:ext cx="8878003" cy="4990345"/>
          </a:xfrm>
        </p:spPr>
        <p:txBody>
          <a:bodyPr>
            <a:normAutofit fontScale="85000" lnSpcReduction="20000"/>
          </a:bodyPr>
          <a:lstStyle/>
          <a:p>
            <a:pPr marL="0" indent="0">
              <a:lnSpc>
                <a:spcPct val="100000"/>
              </a:lnSpc>
              <a:buNone/>
            </a:pPr>
            <a:r>
              <a:rPr lang="en-US" u="sng" dirty="0" smtClean="0"/>
              <a:t>Pulmonary vascular resistance</a:t>
            </a:r>
            <a:r>
              <a:rPr lang="en-US" dirty="0" smtClean="0"/>
              <a:t>:</a:t>
            </a:r>
          </a:p>
          <a:p>
            <a:pPr marL="0" indent="0">
              <a:lnSpc>
                <a:spcPct val="100000"/>
              </a:lnSpc>
              <a:buNone/>
            </a:pPr>
            <a:endParaRPr lang="en-US" dirty="0" smtClean="0"/>
          </a:p>
          <a:p>
            <a:pPr marL="0" indent="0">
              <a:lnSpc>
                <a:spcPct val="100000"/>
              </a:lnSpc>
              <a:buNone/>
            </a:pPr>
            <a:r>
              <a:rPr lang="en-US" dirty="0" smtClean="0"/>
              <a:t>Resistance = </a:t>
            </a:r>
            <a:r>
              <a:rPr lang="en-US" u="sng" dirty="0" err="1" smtClean="0"/>
              <a:t>Δ</a:t>
            </a:r>
            <a:r>
              <a:rPr lang="en-US" u="sng" dirty="0" smtClean="0"/>
              <a:t> Pressure</a:t>
            </a:r>
            <a:endParaRPr lang="en-US" dirty="0" smtClean="0"/>
          </a:p>
          <a:p>
            <a:pPr marL="0" indent="0">
              <a:lnSpc>
                <a:spcPct val="80000"/>
              </a:lnSpc>
              <a:buNone/>
            </a:pPr>
            <a:r>
              <a:rPr lang="en-US" dirty="0"/>
              <a:t> </a:t>
            </a:r>
            <a:r>
              <a:rPr lang="en-US" dirty="0" smtClean="0"/>
              <a:t>                                Flow</a:t>
            </a:r>
          </a:p>
          <a:p>
            <a:pPr marL="0" indent="0">
              <a:lnSpc>
                <a:spcPct val="80000"/>
              </a:lnSpc>
              <a:buNone/>
            </a:pPr>
            <a:endParaRPr lang="en-US" dirty="0"/>
          </a:p>
          <a:p>
            <a:pPr marL="0" indent="0">
              <a:lnSpc>
                <a:spcPct val="80000"/>
              </a:lnSpc>
              <a:buNone/>
            </a:pPr>
            <a:r>
              <a:rPr lang="en-US" dirty="0" smtClean="0"/>
              <a:t>Pulmonary vascular resistance is low</a:t>
            </a:r>
          </a:p>
          <a:p>
            <a:pPr marL="0" indent="0">
              <a:lnSpc>
                <a:spcPct val="80000"/>
              </a:lnSpc>
              <a:buNone/>
            </a:pPr>
            <a:endParaRPr lang="en-US" dirty="0" smtClean="0"/>
          </a:p>
          <a:p>
            <a:pPr marL="400050" lvl="1" indent="0">
              <a:lnSpc>
                <a:spcPct val="110000"/>
              </a:lnSpc>
              <a:buNone/>
            </a:pPr>
            <a:r>
              <a:rPr lang="en-US" dirty="0" smtClean="0"/>
              <a:t>As pulmonary artery pressures rise </a:t>
            </a:r>
            <a:r>
              <a:rPr lang="en-US" dirty="0" smtClean="0">
                <a:sym typeface="Wingdings"/>
              </a:rPr>
              <a:t> resistance decreases due to:</a:t>
            </a:r>
          </a:p>
          <a:p>
            <a:pPr marL="400050" lvl="1" indent="0">
              <a:lnSpc>
                <a:spcPct val="80000"/>
              </a:lnSpc>
              <a:buNone/>
            </a:pPr>
            <a:endParaRPr lang="en-US" dirty="0">
              <a:sym typeface="Wingdings"/>
            </a:endParaRPr>
          </a:p>
          <a:p>
            <a:pPr marL="914400" lvl="1" indent="-514350">
              <a:lnSpc>
                <a:spcPct val="80000"/>
              </a:lnSpc>
              <a:buAutoNum type="arabicPeriod"/>
            </a:pPr>
            <a:r>
              <a:rPr lang="en-US" dirty="0" smtClean="0">
                <a:sym typeface="Wingdings"/>
              </a:rPr>
              <a:t>Recruitment of vessels (that normally have no flow)</a:t>
            </a:r>
          </a:p>
          <a:p>
            <a:pPr marL="914400" lvl="1" indent="-514350">
              <a:lnSpc>
                <a:spcPct val="80000"/>
              </a:lnSpc>
              <a:buAutoNum type="arabicPeriod"/>
            </a:pPr>
            <a:r>
              <a:rPr lang="en-US" dirty="0" smtClean="0">
                <a:sym typeface="Wingdings"/>
              </a:rPr>
              <a:t>Distension of individual capillaries</a:t>
            </a:r>
          </a:p>
          <a:p>
            <a:pPr marL="0" indent="0">
              <a:lnSpc>
                <a:spcPct val="80000"/>
              </a:lnSpc>
              <a:buNone/>
            </a:pPr>
            <a:endParaRPr lang="en-US" dirty="0">
              <a:sym typeface="Wingdings"/>
            </a:endParaRPr>
          </a:p>
          <a:p>
            <a:pPr marL="0" indent="0">
              <a:lnSpc>
                <a:spcPct val="80000"/>
              </a:lnSpc>
              <a:buNone/>
            </a:pPr>
            <a:r>
              <a:rPr lang="en-US" dirty="0"/>
              <a:t>Lung volumes </a:t>
            </a:r>
            <a:r>
              <a:rPr lang="en-US" dirty="0" smtClean="0"/>
              <a:t>also affect </a:t>
            </a:r>
            <a:r>
              <a:rPr lang="en-US" dirty="0"/>
              <a:t>pulmonary vascular </a:t>
            </a:r>
            <a:r>
              <a:rPr lang="en-US" dirty="0" smtClean="0"/>
              <a:t>resistance </a:t>
            </a:r>
            <a:r>
              <a:rPr lang="en-US" dirty="0" smtClean="0">
                <a:sym typeface="Wingdings"/>
              </a:rPr>
              <a:t></a:t>
            </a:r>
          </a:p>
          <a:p>
            <a:pPr marL="0" indent="0">
              <a:lnSpc>
                <a:spcPct val="80000"/>
              </a:lnSpc>
              <a:buNone/>
            </a:pPr>
            <a:r>
              <a:rPr lang="en-US" dirty="0" smtClean="0">
                <a:sym typeface="Wingdings"/>
              </a:rPr>
              <a:t> resistance increases at very low or very high lung volumes</a:t>
            </a:r>
            <a:endParaRPr lang="en-US" dirty="0"/>
          </a:p>
          <a:p>
            <a:pPr marL="0" indent="0">
              <a:lnSpc>
                <a:spcPct val="80000"/>
              </a:lnSpc>
              <a:buNone/>
            </a:pPr>
            <a:endParaRPr lang="en-US" dirty="0" smtClean="0">
              <a:sym typeface="Wingdings"/>
            </a:endParaRPr>
          </a:p>
        </p:txBody>
      </p:sp>
    </p:spTree>
    <p:extLst>
      <p:ext uri="{BB962C8B-B14F-4D97-AF65-F5344CB8AC3E}">
        <p14:creationId xmlns:p14="http://schemas.microsoft.com/office/powerpoint/2010/main" val="4549217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2978"/>
            <a:ext cx="8229600" cy="652190"/>
          </a:xfrm>
        </p:spPr>
        <p:txBody>
          <a:bodyPr>
            <a:normAutofit fontScale="90000"/>
          </a:bodyPr>
          <a:lstStyle/>
          <a:p>
            <a:r>
              <a:rPr lang="en-US" dirty="0"/>
              <a:t>Blood flow and Metabolism</a:t>
            </a:r>
          </a:p>
        </p:txBody>
      </p:sp>
      <p:sp>
        <p:nvSpPr>
          <p:cNvPr id="3" name="Content Placeholder 2"/>
          <p:cNvSpPr>
            <a:spLocks noGrp="1"/>
          </p:cNvSpPr>
          <p:nvPr>
            <p:ph idx="1"/>
          </p:nvPr>
        </p:nvSpPr>
        <p:spPr>
          <a:xfrm>
            <a:off x="-1" y="1727729"/>
            <a:ext cx="9003851" cy="5128601"/>
          </a:xfrm>
        </p:spPr>
        <p:txBody>
          <a:bodyPr>
            <a:normAutofit fontScale="85000" lnSpcReduction="20000"/>
          </a:bodyPr>
          <a:lstStyle/>
          <a:p>
            <a:pPr marL="0" indent="0">
              <a:buNone/>
            </a:pPr>
            <a:r>
              <a:rPr lang="en-US" u="sng" dirty="0" smtClean="0"/>
              <a:t>Measurement of pulmonary blood flow</a:t>
            </a:r>
            <a:r>
              <a:rPr lang="en-US" dirty="0" smtClean="0"/>
              <a:t>:</a:t>
            </a:r>
          </a:p>
          <a:p>
            <a:pPr>
              <a:lnSpc>
                <a:spcPct val="110000"/>
              </a:lnSpc>
            </a:pPr>
            <a:r>
              <a:rPr lang="en-US" dirty="0" smtClean="0"/>
              <a:t>Volume of blood passing through the lung each minute (Q) can be calculated using the </a:t>
            </a:r>
            <a:r>
              <a:rPr lang="en-US" i="1" dirty="0" smtClean="0">
                <a:solidFill>
                  <a:srgbClr val="FF0000"/>
                </a:solidFill>
              </a:rPr>
              <a:t>Fick principle:</a:t>
            </a:r>
          </a:p>
          <a:p>
            <a:pPr marL="0" indent="0">
              <a:lnSpc>
                <a:spcPct val="110000"/>
              </a:lnSpc>
              <a:buNone/>
            </a:pPr>
            <a:endParaRPr lang="en-US" dirty="0" smtClean="0"/>
          </a:p>
          <a:p>
            <a:pPr marL="0" indent="0">
              <a:lnSpc>
                <a:spcPct val="110000"/>
              </a:lnSpc>
              <a:buNone/>
            </a:pPr>
            <a:r>
              <a:rPr lang="en-US" dirty="0" smtClean="0"/>
              <a:t>                                     Q = V</a:t>
            </a:r>
            <a:r>
              <a:rPr lang="en-US" baseline="-25000" dirty="0" smtClean="0"/>
              <a:t>O2</a:t>
            </a:r>
            <a:r>
              <a:rPr lang="en-US" dirty="0"/>
              <a:t> </a:t>
            </a:r>
            <a:r>
              <a:rPr lang="en-US" dirty="0" smtClean="0"/>
              <a:t>/ Ca</a:t>
            </a:r>
            <a:r>
              <a:rPr lang="en-US" baseline="-25000" dirty="0" smtClean="0"/>
              <a:t>O2</a:t>
            </a:r>
            <a:r>
              <a:rPr lang="en-US" dirty="0" smtClean="0"/>
              <a:t> – Cv</a:t>
            </a:r>
            <a:r>
              <a:rPr lang="en-US" baseline="-25000" dirty="0" smtClean="0"/>
              <a:t>O2</a:t>
            </a:r>
            <a:endParaRPr lang="en-US" dirty="0" smtClean="0"/>
          </a:p>
          <a:p>
            <a:pPr marL="0" indent="0">
              <a:buNone/>
            </a:pPr>
            <a:r>
              <a:rPr lang="en-US" dirty="0" smtClean="0"/>
              <a:t>Where:</a:t>
            </a:r>
          </a:p>
          <a:p>
            <a:r>
              <a:rPr lang="en-US" dirty="0" smtClean="0"/>
              <a:t>V</a:t>
            </a:r>
            <a:r>
              <a:rPr lang="en-US" baseline="-25000" dirty="0" smtClean="0"/>
              <a:t>O2 </a:t>
            </a:r>
            <a:r>
              <a:rPr lang="en-US" dirty="0"/>
              <a:t> </a:t>
            </a:r>
            <a:r>
              <a:rPr lang="en-US" dirty="0" smtClean="0"/>
              <a:t>= oxygen consumption per minute</a:t>
            </a:r>
          </a:p>
          <a:p>
            <a:r>
              <a:rPr lang="en-US" dirty="0" smtClean="0"/>
              <a:t>Ca</a:t>
            </a:r>
            <a:r>
              <a:rPr lang="en-US" baseline="-25000" dirty="0" smtClean="0"/>
              <a:t>O2</a:t>
            </a:r>
            <a:r>
              <a:rPr lang="en-US" dirty="0" smtClean="0"/>
              <a:t> = arterial oxygen content</a:t>
            </a:r>
          </a:p>
          <a:p>
            <a:r>
              <a:rPr lang="en-US" dirty="0" smtClean="0"/>
              <a:t>Cv</a:t>
            </a:r>
            <a:r>
              <a:rPr lang="en-US" baseline="-25000" dirty="0" smtClean="0"/>
              <a:t>O2 </a:t>
            </a:r>
            <a:r>
              <a:rPr lang="en-US" dirty="0" smtClean="0"/>
              <a:t>= venous oxygen content</a:t>
            </a:r>
            <a:endParaRPr lang="en-US" dirty="0"/>
          </a:p>
          <a:p>
            <a:endParaRPr lang="en-US" dirty="0" smtClean="0"/>
          </a:p>
          <a:p>
            <a:endParaRPr lang="en-US" dirty="0" smtClean="0"/>
          </a:p>
        </p:txBody>
      </p:sp>
    </p:spTree>
    <p:extLst>
      <p:ext uri="{BB962C8B-B14F-4D97-AF65-F5344CB8AC3E}">
        <p14:creationId xmlns:p14="http://schemas.microsoft.com/office/powerpoint/2010/main" val="3272674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66479"/>
          </a:xfrm>
        </p:spPr>
        <p:txBody>
          <a:bodyPr>
            <a:normAutofit fontScale="90000"/>
          </a:bodyPr>
          <a:lstStyle/>
          <a:p>
            <a:r>
              <a:rPr lang="en-US" dirty="0"/>
              <a:t>Structure and Function</a:t>
            </a:r>
          </a:p>
        </p:txBody>
      </p:sp>
      <p:sp>
        <p:nvSpPr>
          <p:cNvPr id="3" name="Content Placeholder 2"/>
          <p:cNvSpPr>
            <a:spLocks noGrp="1"/>
          </p:cNvSpPr>
          <p:nvPr>
            <p:ph idx="1"/>
          </p:nvPr>
        </p:nvSpPr>
        <p:spPr>
          <a:xfrm>
            <a:off x="457200" y="5818123"/>
            <a:ext cx="8229600" cy="699731"/>
          </a:xfrm>
        </p:spPr>
        <p:txBody>
          <a:bodyPr>
            <a:normAutofit fontScale="85000" lnSpcReduction="10000"/>
          </a:bodyPr>
          <a:lstStyle/>
          <a:p>
            <a:pPr marL="0" indent="0">
              <a:buNone/>
            </a:pPr>
            <a:r>
              <a:rPr lang="en-US" dirty="0" smtClean="0"/>
              <a:t>Human lung </a:t>
            </a:r>
            <a:r>
              <a:rPr lang="en-US" dirty="0" smtClean="0">
                <a:sym typeface="Wingdings"/>
              </a:rPr>
              <a:t> 500 million alveoli, each 0.3 mm diameter</a:t>
            </a:r>
            <a:endParaRPr lang="en-US" dirty="0"/>
          </a:p>
        </p:txBody>
      </p:sp>
      <p:pic>
        <p:nvPicPr>
          <p:cNvPr id="4" name="Picture 3"/>
          <p:cNvPicPr>
            <a:picLocks noChangeAspect="1"/>
          </p:cNvPicPr>
          <p:nvPr/>
        </p:nvPicPr>
        <p:blipFill>
          <a:blip r:embed="rId2"/>
          <a:stretch>
            <a:fillRect/>
          </a:stretch>
        </p:blipFill>
        <p:spPr>
          <a:xfrm>
            <a:off x="1568006" y="1490164"/>
            <a:ext cx="5896219" cy="4185421"/>
          </a:xfrm>
          <a:prstGeom prst="rect">
            <a:avLst/>
          </a:prstGeom>
        </p:spPr>
      </p:pic>
    </p:spTree>
    <p:extLst>
      <p:ext uri="{BB962C8B-B14F-4D97-AF65-F5344CB8AC3E}">
        <p14:creationId xmlns:p14="http://schemas.microsoft.com/office/powerpoint/2010/main" val="25915508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Blood flow and Metabolism</a:t>
            </a:r>
          </a:p>
        </p:txBody>
      </p:sp>
      <p:sp>
        <p:nvSpPr>
          <p:cNvPr id="3" name="Content Placeholder 2"/>
          <p:cNvSpPr>
            <a:spLocks noGrp="1"/>
          </p:cNvSpPr>
          <p:nvPr>
            <p:ph idx="1"/>
          </p:nvPr>
        </p:nvSpPr>
        <p:spPr/>
        <p:txBody>
          <a:bodyPr>
            <a:normAutofit/>
          </a:bodyPr>
          <a:lstStyle/>
          <a:p>
            <a:pPr marL="0" indent="0">
              <a:buNone/>
            </a:pPr>
            <a:r>
              <a:rPr lang="en-US" u="sng" dirty="0" smtClean="0"/>
              <a:t>Distribution of blood flow</a:t>
            </a:r>
            <a:r>
              <a:rPr lang="en-US" dirty="0" smtClean="0"/>
              <a:t>:</a:t>
            </a:r>
          </a:p>
          <a:p>
            <a:r>
              <a:rPr lang="en-US" dirty="0" smtClean="0"/>
              <a:t>Uneven distribution of blood flow in the lungs</a:t>
            </a:r>
          </a:p>
          <a:p>
            <a:pPr>
              <a:lnSpc>
                <a:spcPct val="90000"/>
              </a:lnSpc>
            </a:pPr>
            <a:r>
              <a:rPr lang="en-US" dirty="0" smtClean="0"/>
              <a:t>Can be explained by the hydrostatic pressure differences within the blood vessels</a:t>
            </a:r>
          </a:p>
          <a:p>
            <a:r>
              <a:rPr lang="en-US" dirty="0" smtClean="0"/>
              <a:t>Lung is divided int0 </a:t>
            </a:r>
            <a:r>
              <a:rPr lang="en-US" i="1" dirty="0" smtClean="0">
                <a:solidFill>
                  <a:srgbClr val="FF0000"/>
                </a:solidFill>
              </a:rPr>
              <a:t>zones</a:t>
            </a:r>
            <a:endParaRPr lang="en-US" i="1" dirty="0">
              <a:solidFill>
                <a:srgbClr val="FF0000"/>
              </a:solidFill>
            </a:endParaRPr>
          </a:p>
        </p:txBody>
      </p:sp>
    </p:spTree>
    <p:extLst>
      <p:ext uri="{BB962C8B-B14F-4D97-AF65-F5344CB8AC3E}">
        <p14:creationId xmlns:p14="http://schemas.microsoft.com/office/powerpoint/2010/main" val="26142908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flow and Metabolism</a:t>
            </a:r>
            <a:endParaRPr lang="en-US" dirty="0"/>
          </a:p>
        </p:txBody>
      </p:sp>
      <p:sp>
        <p:nvSpPr>
          <p:cNvPr id="3" name="Content Placeholder 2"/>
          <p:cNvSpPr>
            <a:spLocks noGrp="1"/>
          </p:cNvSpPr>
          <p:nvPr>
            <p:ph idx="1"/>
          </p:nvPr>
        </p:nvSpPr>
        <p:spPr>
          <a:xfrm>
            <a:off x="457200" y="1600200"/>
            <a:ext cx="3035300" cy="4525963"/>
          </a:xfrm>
        </p:spPr>
        <p:txBody>
          <a:bodyPr/>
          <a:lstStyle/>
          <a:p>
            <a:r>
              <a:rPr lang="en-US" dirty="0" smtClean="0"/>
              <a:t>Zone 1</a:t>
            </a:r>
          </a:p>
          <a:p>
            <a:r>
              <a:rPr lang="en-US" dirty="0" smtClean="0"/>
              <a:t>Zone 2</a:t>
            </a:r>
          </a:p>
          <a:p>
            <a:r>
              <a:rPr lang="en-US" dirty="0" smtClean="0"/>
              <a:t>Zone 3</a:t>
            </a:r>
            <a:endParaRPr lang="en-US" dirty="0"/>
          </a:p>
        </p:txBody>
      </p:sp>
      <p:pic>
        <p:nvPicPr>
          <p:cNvPr id="6" name="Picture 5"/>
          <p:cNvPicPr>
            <a:picLocks noChangeAspect="1"/>
          </p:cNvPicPr>
          <p:nvPr/>
        </p:nvPicPr>
        <p:blipFill>
          <a:blip r:embed="rId3"/>
          <a:stretch>
            <a:fillRect/>
          </a:stretch>
        </p:blipFill>
        <p:spPr>
          <a:xfrm>
            <a:off x="2730500" y="1447800"/>
            <a:ext cx="5829300" cy="5156200"/>
          </a:xfrm>
          <a:prstGeom prst="rect">
            <a:avLst/>
          </a:prstGeom>
        </p:spPr>
      </p:pic>
    </p:spTree>
    <p:extLst>
      <p:ext uri="{BB962C8B-B14F-4D97-AF65-F5344CB8AC3E}">
        <p14:creationId xmlns:p14="http://schemas.microsoft.com/office/powerpoint/2010/main" val="6008907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355600"/>
          </a:xfrm>
        </p:spPr>
        <p:txBody>
          <a:bodyPr>
            <a:normAutofit fontScale="90000"/>
          </a:bodyPr>
          <a:lstStyle/>
          <a:p>
            <a:r>
              <a:rPr lang="en-US" dirty="0" smtClean="0"/>
              <a:t>Blood flow and Metabolism</a:t>
            </a:r>
            <a:endParaRPr lang="en-US" dirty="0"/>
          </a:p>
        </p:txBody>
      </p:sp>
      <p:sp>
        <p:nvSpPr>
          <p:cNvPr id="3" name="Content Placeholder 2"/>
          <p:cNvSpPr>
            <a:spLocks noGrp="1"/>
          </p:cNvSpPr>
          <p:nvPr>
            <p:ph idx="1"/>
          </p:nvPr>
        </p:nvSpPr>
        <p:spPr>
          <a:xfrm>
            <a:off x="457200" y="1333500"/>
            <a:ext cx="8229600" cy="5410200"/>
          </a:xfrm>
        </p:spPr>
        <p:txBody>
          <a:bodyPr>
            <a:normAutofit fontScale="70000" lnSpcReduction="20000"/>
          </a:bodyPr>
          <a:lstStyle/>
          <a:p>
            <a:r>
              <a:rPr lang="en-US" dirty="0" smtClean="0">
                <a:solidFill>
                  <a:srgbClr val="FF0000"/>
                </a:solidFill>
              </a:rPr>
              <a:t>Zone 1 </a:t>
            </a:r>
            <a:r>
              <a:rPr lang="en-US" dirty="0" smtClean="0"/>
              <a:t>: P</a:t>
            </a:r>
            <a:r>
              <a:rPr lang="en-US" baseline="-25000" dirty="0" smtClean="0"/>
              <a:t>a</a:t>
            </a:r>
            <a:r>
              <a:rPr lang="en-US" dirty="0" smtClean="0"/>
              <a:t> pressure is &lt; P</a:t>
            </a:r>
            <a:r>
              <a:rPr lang="en-US" baseline="-25000" dirty="0" smtClean="0"/>
              <a:t>A</a:t>
            </a:r>
            <a:r>
              <a:rPr lang="en-US" dirty="0" smtClean="0"/>
              <a:t> pressure; does not normally occur (only if arterial pressure is reduced or if alveolar pressure is increased)</a:t>
            </a:r>
          </a:p>
          <a:p>
            <a:pPr marL="0" indent="0">
              <a:buNone/>
            </a:pPr>
            <a:r>
              <a:rPr lang="en-US" dirty="0"/>
              <a:t> </a:t>
            </a:r>
            <a:r>
              <a:rPr lang="en-US" dirty="0" smtClean="0"/>
              <a:t>     Normally arterial pressure is just high enough to prevent closure of  </a:t>
            </a:r>
          </a:p>
          <a:p>
            <a:pPr marL="0" indent="0">
              <a:buNone/>
            </a:pPr>
            <a:r>
              <a:rPr lang="en-US" dirty="0"/>
              <a:t> </a:t>
            </a:r>
            <a:r>
              <a:rPr lang="en-US" dirty="0" smtClean="0"/>
              <a:t>     pulmonary capillaries and zone 1 is perfused</a:t>
            </a:r>
          </a:p>
          <a:p>
            <a:pPr marL="0" indent="0">
              <a:buNone/>
            </a:pPr>
            <a:endParaRPr lang="en-US" dirty="0" smtClean="0"/>
          </a:p>
          <a:p>
            <a:r>
              <a:rPr lang="en-US" dirty="0">
                <a:solidFill>
                  <a:srgbClr val="FF0000"/>
                </a:solidFill>
              </a:rPr>
              <a:t>Zone 2 </a:t>
            </a:r>
            <a:r>
              <a:rPr lang="en-US" dirty="0">
                <a:sym typeface="Wingdings"/>
              </a:rPr>
              <a:t> blood flow is determined by differences between arterial and alveolar </a:t>
            </a:r>
            <a:r>
              <a:rPr lang="en-US" dirty="0" smtClean="0">
                <a:sym typeface="Wingdings"/>
              </a:rPr>
              <a:t>pressures</a:t>
            </a:r>
          </a:p>
          <a:p>
            <a:pPr marL="0" indent="0">
              <a:buNone/>
            </a:pPr>
            <a:endParaRPr lang="en-US" dirty="0"/>
          </a:p>
          <a:p>
            <a:r>
              <a:rPr lang="en-US" dirty="0" smtClean="0">
                <a:solidFill>
                  <a:srgbClr val="FF0000"/>
                </a:solidFill>
              </a:rPr>
              <a:t>Zone 3 </a:t>
            </a:r>
            <a:r>
              <a:rPr lang="en-US" dirty="0" smtClean="0">
                <a:sym typeface="Wingdings"/>
              </a:rPr>
              <a:t> flow is determined by differenced in arterial and venous pressures</a:t>
            </a:r>
            <a:endParaRPr lang="en-US" dirty="0" smtClean="0"/>
          </a:p>
          <a:p>
            <a:endParaRPr lang="en-US" dirty="0"/>
          </a:p>
        </p:txBody>
      </p:sp>
    </p:spTree>
    <p:extLst>
      <p:ext uri="{BB962C8B-B14F-4D97-AF65-F5344CB8AC3E}">
        <p14:creationId xmlns:p14="http://schemas.microsoft.com/office/powerpoint/2010/main" val="26185058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flow and metabolism</a:t>
            </a:r>
            <a:endParaRPr lang="en-US" dirty="0"/>
          </a:p>
        </p:txBody>
      </p:sp>
      <p:sp>
        <p:nvSpPr>
          <p:cNvPr id="3" name="Content Placeholder 2"/>
          <p:cNvSpPr>
            <a:spLocks noGrp="1"/>
          </p:cNvSpPr>
          <p:nvPr>
            <p:ph idx="1"/>
          </p:nvPr>
        </p:nvSpPr>
        <p:spPr>
          <a:xfrm>
            <a:off x="457200" y="1828800"/>
            <a:ext cx="8229600" cy="4525963"/>
          </a:xfrm>
        </p:spPr>
        <p:txBody>
          <a:bodyPr>
            <a:normAutofit fontScale="77500" lnSpcReduction="20000"/>
          </a:bodyPr>
          <a:lstStyle/>
          <a:p>
            <a:pPr marL="0" indent="0">
              <a:buNone/>
            </a:pPr>
            <a:r>
              <a:rPr lang="en-US" u="sng" dirty="0" smtClean="0"/>
              <a:t>Active control over the circulation</a:t>
            </a:r>
            <a:r>
              <a:rPr lang="en-US" dirty="0" smtClean="0"/>
              <a:t>:</a:t>
            </a:r>
          </a:p>
          <a:p>
            <a:r>
              <a:rPr lang="en-US" dirty="0" smtClean="0"/>
              <a:t>Occurs when P02 of </a:t>
            </a:r>
            <a:r>
              <a:rPr lang="en-US" dirty="0" smtClean="0">
                <a:solidFill>
                  <a:srgbClr val="CCFFCC"/>
                </a:solidFill>
              </a:rPr>
              <a:t>alveolar gas </a:t>
            </a:r>
            <a:r>
              <a:rPr lang="en-US" dirty="0" smtClean="0"/>
              <a:t>is reduced</a:t>
            </a:r>
          </a:p>
          <a:p>
            <a:r>
              <a:rPr lang="en-US" i="1" dirty="0" smtClean="0">
                <a:solidFill>
                  <a:srgbClr val="FF0000"/>
                </a:solidFill>
              </a:rPr>
              <a:t>Hypoxic pulmonary vasoconstriction</a:t>
            </a:r>
          </a:p>
          <a:p>
            <a:r>
              <a:rPr lang="en-US" dirty="0" smtClean="0"/>
              <a:t>Consists of contraction of smooth muscle cells in the arterioles in the hypoxic region</a:t>
            </a:r>
          </a:p>
          <a:p>
            <a:r>
              <a:rPr lang="en-US" dirty="0" smtClean="0"/>
              <a:t>Likely secondary to local action of hypoxia on artery (not via a central mechanism)</a:t>
            </a:r>
          </a:p>
          <a:p>
            <a:r>
              <a:rPr lang="en-US" dirty="0" smtClean="0"/>
              <a:t>Directs blood flow away from poorly ventilated areas</a:t>
            </a:r>
            <a:endParaRPr lang="en-US" dirty="0"/>
          </a:p>
        </p:txBody>
      </p:sp>
    </p:spTree>
    <p:extLst>
      <p:ext uri="{BB962C8B-B14F-4D97-AF65-F5344CB8AC3E}">
        <p14:creationId xmlns:p14="http://schemas.microsoft.com/office/powerpoint/2010/main" val="3796013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Ventilation Perfusion Relationships</a:t>
            </a:r>
            <a:endParaRPr lang="en-US" sz="4000" dirty="0"/>
          </a:p>
        </p:txBody>
      </p:sp>
      <p:sp>
        <p:nvSpPr>
          <p:cNvPr id="3" name="Content Placeholder 2"/>
          <p:cNvSpPr>
            <a:spLocks noGrp="1"/>
          </p:cNvSpPr>
          <p:nvPr>
            <p:ph idx="1"/>
          </p:nvPr>
        </p:nvSpPr>
        <p:spPr>
          <a:xfrm>
            <a:off x="457200" y="1473200"/>
            <a:ext cx="8229600" cy="5092700"/>
          </a:xfrm>
        </p:spPr>
        <p:txBody>
          <a:bodyPr>
            <a:normAutofit fontScale="77500" lnSpcReduction="20000"/>
          </a:bodyPr>
          <a:lstStyle/>
          <a:p>
            <a:pPr marL="0" indent="0">
              <a:buNone/>
            </a:pPr>
            <a:r>
              <a:rPr lang="en-US" u="sng" dirty="0" smtClean="0"/>
              <a:t>Oxygen transport from air to tissues</a:t>
            </a:r>
            <a:r>
              <a:rPr lang="en-US" dirty="0" smtClean="0"/>
              <a:t>:</a:t>
            </a:r>
          </a:p>
          <a:p>
            <a:r>
              <a:rPr lang="en-US" dirty="0" smtClean="0"/>
              <a:t>At sea level (760mmHg) the PO2 of inspired air is 15ommHg</a:t>
            </a:r>
          </a:p>
          <a:p>
            <a:r>
              <a:rPr lang="en-US" dirty="0" smtClean="0"/>
              <a:t>PO2 at alveoli is 100mmHg</a:t>
            </a:r>
          </a:p>
          <a:p>
            <a:pPr marL="0" indent="0">
              <a:buNone/>
            </a:pPr>
            <a:r>
              <a:rPr lang="en-US" dirty="0"/>
              <a:t> </a:t>
            </a:r>
            <a:r>
              <a:rPr lang="en-US" dirty="0" smtClean="0"/>
              <a:t>        - due to balance of removal of O2 by capillary blood </a:t>
            </a:r>
          </a:p>
          <a:p>
            <a:pPr marL="0" indent="0">
              <a:buNone/>
            </a:pPr>
            <a:r>
              <a:rPr lang="en-US" dirty="0"/>
              <a:t> </a:t>
            </a:r>
            <a:r>
              <a:rPr lang="en-US" dirty="0" smtClean="0"/>
              <a:t>          and continuous replacement by alveolar ventilation</a:t>
            </a:r>
          </a:p>
          <a:p>
            <a:r>
              <a:rPr lang="en-US" dirty="0" smtClean="0"/>
              <a:t>Alveolar PCO2 is 40mmHg</a:t>
            </a:r>
          </a:p>
          <a:p>
            <a:r>
              <a:rPr lang="en-US" dirty="0" smtClean="0"/>
              <a:t>O2 reaches tissues where it diffuses into mitochondria </a:t>
            </a:r>
            <a:r>
              <a:rPr lang="en-US" dirty="0" smtClean="0">
                <a:sym typeface="Wingdings"/>
              </a:rPr>
              <a:t> tissue PO2 varies depending on tissue location/type</a:t>
            </a:r>
            <a:endParaRPr lang="en-US" dirty="0"/>
          </a:p>
        </p:txBody>
      </p:sp>
    </p:spTree>
    <p:extLst>
      <p:ext uri="{BB962C8B-B14F-4D97-AF65-F5344CB8AC3E}">
        <p14:creationId xmlns:p14="http://schemas.microsoft.com/office/powerpoint/2010/main" val="19303925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09600"/>
          </a:xfrm>
        </p:spPr>
        <p:txBody>
          <a:bodyPr>
            <a:noAutofit/>
          </a:bodyPr>
          <a:lstStyle/>
          <a:p>
            <a:r>
              <a:rPr lang="en-US" sz="4000" dirty="0"/>
              <a:t>Ventilation Perfusion Relationships</a:t>
            </a:r>
          </a:p>
        </p:txBody>
      </p:sp>
      <p:sp>
        <p:nvSpPr>
          <p:cNvPr id="3" name="Content Placeholder 2"/>
          <p:cNvSpPr>
            <a:spLocks noGrp="1"/>
          </p:cNvSpPr>
          <p:nvPr>
            <p:ph idx="1"/>
          </p:nvPr>
        </p:nvSpPr>
        <p:spPr>
          <a:effectLst>
            <a:innerShdw blurRad="63500" dist="50800" dir="18900000">
              <a:prstClr val="black">
                <a:alpha val="50000"/>
              </a:prstClr>
            </a:innerShdw>
          </a:effectLst>
        </p:spPr>
        <p:txBody>
          <a:bodyPr/>
          <a:lstStyle/>
          <a:p>
            <a:pPr marL="0" indent="0" algn="ctr">
              <a:buNone/>
            </a:pPr>
            <a:r>
              <a:rPr lang="en-US" dirty="0" smtClean="0">
                <a:solidFill>
                  <a:srgbClr val="FF0000"/>
                </a:solidFill>
              </a:rPr>
              <a:t>4 causes of Hypoxemia:</a:t>
            </a:r>
          </a:p>
          <a:p>
            <a:pPr marL="514350" indent="-514350">
              <a:buAutoNum type="arabicPeriod"/>
            </a:pPr>
            <a:r>
              <a:rPr lang="en-US" dirty="0" smtClean="0"/>
              <a:t>Hypoventilation</a:t>
            </a:r>
          </a:p>
          <a:p>
            <a:pPr marL="514350" indent="-514350">
              <a:buAutoNum type="arabicPeriod"/>
            </a:pPr>
            <a:r>
              <a:rPr lang="en-US" dirty="0" smtClean="0"/>
              <a:t>Diffusion limitation</a:t>
            </a:r>
          </a:p>
          <a:p>
            <a:pPr marL="514350" indent="-514350">
              <a:buAutoNum type="arabicPeriod"/>
            </a:pPr>
            <a:r>
              <a:rPr lang="en-US" dirty="0" smtClean="0"/>
              <a:t>Shunt</a:t>
            </a:r>
          </a:p>
          <a:p>
            <a:pPr marL="514350" indent="-514350">
              <a:buAutoNum type="arabicPeriod"/>
            </a:pPr>
            <a:r>
              <a:rPr lang="en-US" dirty="0" smtClean="0"/>
              <a:t>Ventilation-perfusion mismatch</a:t>
            </a:r>
          </a:p>
          <a:p>
            <a:pPr marL="514350" indent="-514350">
              <a:buAutoNum type="arabicPeriod"/>
            </a:pPr>
            <a:endParaRPr lang="en-US" dirty="0"/>
          </a:p>
        </p:txBody>
      </p:sp>
    </p:spTree>
    <p:extLst>
      <p:ext uri="{BB962C8B-B14F-4D97-AF65-F5344CB8AC3E}">
        <p14:creationId xmlns:p14="http://schemas.microsoft.com/office/powerpoint/2010/main" val="7867108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a:xfrm>
            <a:off x="457200" y="1600200"/>
            <a:ext cx="8229600" cy="4940300"/>
          </a:xfrm>
        </p:spPr>
        <p:txBody>
          <a:bodyPr>
            <a:normAutofit fontScale="92500" lnSpcReduction="10000"/>
          </a:bodyPr>
          <a:lstStyle/>
          <a:p>
            <a:pPr marL="0" indent="0">
              <a:buNone/>
            </a:pPr>
            <a:r>
              <a:rPr lang="en-US" u="sng" dirty="0" smtClean="0"/>
              <a:t>Hypoventilation</a:t>
            </a:r>
            <a:r>
              <a:rPr lang="en-US" dirty="0" smtClean="0"/>
              <a:t>:</a:t>
            </a:r>
          </a:p>
          <a:p>
            <a:r>
              <a:rPr lang="en-US" dirty="0" smtClean="0">
                <a:solidFill>
                  <a:srgbClr val="FF0000"/>
                </a:solidFill>
              </a:rPr>
              <a:t>Again</a:t>
            </a:r>
            <a:r>
              <a:rPr lang="en-US" dirty="0" smtClean="0"/>
              <a:t> </a:t>
            </a:r>
            <a:r>
              <a:rPr lang="en-US" dirty="0" smtClean="0">
                <a:sym typeface="Wingdings"/>
              </a:rPr>
              <a:t> alveolar PO2 is determined by a balance between rate of removal of O2 by the blood (set by tissue demands) and alveolar ventilation</a:t>
            </a:r>
          </a:p>
          <a:p>
            <a:r>
              <a:rPr lang="en-US" dirty="0" smtClean="0">
                <a:sym typeface="Wingdings"/>
              </a:rPr>
              <a:t>Low alveolar ventilation  Low P</a:t>
            </a:r>
            <a:r>
              <a:rPr lang="en-US" baseline="-25000" dirty="0" smtClean="0">
                <a:sym typeface="Wingdings"/>
              </a:rPr>
              <a:t>A</a:t>
            </a:r>
            <a:r>
              <a:rPr lang="en-US" dirty="0" smtClean="0">
                <a:sym typeface="Wingdings"/>
              </a:rPr>
              <a:t>O2</a:t>
            </a:r>
          </a:p>
          <a:p>
            <a:r>
              <a:rPr lang="en-US" dirty="0" smtClean="0">
                <a:sym typeface="Wingdings"/>
              </a:rPr>
              <a:t>PCO2 rises</a:t>
            </a:r>
            <a:endParaRPr lang="en-US" dirty="0" smtClean="0"/>
          </a:p>
          <a:p>
            <a:pPr marL="0" indent="0">
              <a:buNone/>
            </a:pPr>
            <a:endParaRPr lang="en-US" dirty="0"/>
          </a:p>
        </p:txBody>
      </p:sp>
    </p:spTree>
    <p:extLst>
      <p:ext uri="{BB962C8B-B14F-4D97-AF65-F5344CB8AC3E}">
        <p14:creationId xmlns:p14="http://schemas.microsoft.com/office/powerpoint/2010/main" val="14060709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p:txBody>
          <a:bodyPr/>
          <a:lstStyle/>
          <a:p>
            <a:pPr marL="0" indent="0">
              <a:lnSpc>
                <a:spcPct val="70000"/>
              </a:lnSpc>
              <a:buNone/>
            </a:pPr>
            <a:r>
              <a:rPr lang="en-US" dirty="0" smtClean="0"/>
              <a:t>Remember…. Alveolar ventilation equation</a:t>
            </a:r>
          </a:p>
          <a:p>
            <a:pPr marL="0" indent="0">
              <a:lnSpc>
                <a:spcPct val="70000"/>
              </a:lnSpc>
              <a:buNone/>
            </a:pPr>
            <a:endParaRPr lang="en-US" dirty="0"/>
          </a:p>
          <a:p>
            <a:pPr marL="0" indent="0">
              <a:lnSpc>
                <a:spcPct val="70000"/>
              </a:lnSpc>
              <a:buNone/>
            </a:pPr>
            <a:endParaRPr lang="en-US" dirty="0" smtClean="0"/>
          </a:p>
          <a:p>
            <a:pPr marL="0" indent="0" algn="ctr">
              <a:lnSpc>
                <a:spcPct val="70000"/>
              </a:lnSpc>
              <a:buNone/>
            </a:pPr>
            <a:r>
              <a:rPr lang="en-US" dirty="0" smtClean="0"/>
              <a:t>P</a:t>
            </a:r>
            <a:r>
              <a:rPr lang="en-US" baseline="-25000" dirty="0" smtClean="0"/>
              <a:t>A</a:t>
            </a:r>
            <a:r>
              <a:rPr lang="en-US" dirty="0" smtClean="0"/>
              <a:t>CO2 </a:t>
            </a:r>
            <a:r>
              <a:rPr lang="en-US" dirty="0"/>
              <a:t>= </a:t>
            </a:r>
            <a:r>
              <a:rPr lang="en-US" u="sng" dirty="0"/>
              <a:t>VCO2 </a:t>
            </a:r>
            <a:r>
              <a:rPr lang="en-US" dirty="0" smtClean="0"/>
              <a:t>  x </a:t>
            </a:r>
            <a:r>
              <a:rPr lang="en-US" dirty="0"/>
              <a:t>K</a:t>
            </a:r>
            <a:endParaRPr lang="en-US" dirty="0">
              <a:solidFill>
                <a:srgbClr val="FF0000"/>
              </a:solidFill>
            </a:endParaRPr>
          </a:p>
          <a:p>
            <a:pPr marL="0" indent="0" algn="ctr">
              <a:lnSpc>
                <a:spcPct val="70000"/>
              </a:lnSpc>
              <a:buNone/>
            </a:pPr>
            <a:r>
              <a:rPr lang="en-US" dirty="0"/>
              <a:t>         </a:t>
            </a:r>
            <a:r>
              <a:rPr lang="en-US" dirty="0" smtClean="0"/>
              <a:t>     V</a:t>
            </a:r>
            <a:r>
              <a:rPr lang="en-US" baseline="-25000" dirty="0" smtClean="0"/>
              <a:t>A</a:t>
            </a:r>
            <a:endParaRPr lang="en-US" baseline="-25000" dirty="0"/>
          </a:p>
          <a:p>
            <a:pPr marL="0" indent="0">
              <a:buNone/>
            </a:pPr>
            <a:endParaRPr lang="en-US" dirty="0"/>
          </a:p>
        </p:txBody>
      </p:sp>
    </p:spTree>
    <p:extLst>
      <p:ext uri="{BB962C8B-B14F-4D97-AF65-F5344CB8AC3E}">
        <p14:creationId xmlns:p14="http://schemas.microsoft.com/office/powerpoint/2010/main" val="2399142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p:txBody>
          <a:bodyPr/>
          <a:lstStyle/>
          <a:p>
            <a:pPr marL="0" indent="0">
              <a:buNone/>
            </a:pPr>
            <a:r>
              <a:rPr lang="en-US" u="sng" dirty="0" smtClean="0"/>
              <a:t>Hypoventilation</a:t>
            </a:r>
            <a:r>
              <a:rPr lang="en-US" dirty="0" smtClean="0"/>
              <a:t>:</a:t>
            </a:r>
          </a:p>
          <a:p>
            <a:r>
              <a:rPr lang="en-US" dirty="0" smtClean="0"/>
              <a:t>Secondary to many causes</a:t>
            </a:r>
          </a:p>
          <a:p>
            <a:r>
              <a:rPr lang="en-US" dirty="0" smtClean="0"/>
              <a:t>PCO2 always rises</a:t>
            </a:r>
          </a:p>
          <a:p>
            <a:r>
              <a:rPr lang="en-US" dirty="0" smtClean="0"/>
              <a:t>Hypoxemia responds to supplemental O2</a:t>
            </a:r>
            <a:endParaRPr lang="en-US" dirty="0"/>
          </a:p>
        </p:txBody>
      </p:sp>
    </p:spTree>
    <p:extLst>
      <p:ext uri="{BB962C8B-B14F-4D97-AF65-F5344CB8AC3E}">
        <p14:creationId xmlns:p14="http://schemas.microsoft.com/office/powerpoint/2010/main" val="18971185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a:xfrm>
            <a:off x="457200" y="1600200"/>
            <a:ext cx="8534400" cy="4525963"/>
          </a:xfrm>
        </p:spPr>
        <p:txBody>
          <a:bodyPr>
            <a:normAutofit fontScale="85000" lnSpcReduction="10000"/>
          </a:bodyPr>
          <a:lstStyle/>
          <a:p>
            <a:pPr marL="0" indent="0">
              <a:buNone/>
            </a:pPr>
            <a:r>
              <a:rPr lang="en-US" u="sng" dirty="0" smtClean="0"/>
              <a:t>Diffusion</a:t>
            </a:r>
            <a:r>
              <a:rPr lang="en-US" dirty="0" smtClean="0"/>
              <a:t>:</a:t>
            </a:r>
          </a:p>
          <a:p>
            <a:pPr>
              <a:lnSpc>
                <a:spcPct val="110000"/>
              </a:lnSpc>
            </a:pPr>
            <a:r>
              <a:rPr lang="en-US" dirty="0" smtClean="0"/>
              <a:t>In a perfect lung P</a:t>
            </a:r>
            <a:r>
              <a:rPr lang="en-US" baseline="-25000" dirty="0" smtClean="0"/>
              <a:t>A</a:t>
            </a:r>
            <a:r>
              <a:rPr lang="en-US" dirty="0" smtClean="0"/>
              <a:t>O2 = PaO2</a:t>
            </a:r>
          </a:p>
          <a:p>
            <a:pPr marL="0" indent="0">
              <a:lnSpc>
                <a:spcPct val="110000"/>
              </a:lnSpc>
              <a:buNone/>
            </a:pPr>
            <a:endParaRPr lang="en-US" dirty="0" smtClean="0"/>
          </a:p>
          <a:p>
            <a:pPr>
              <a:lnSpc>
                <a:spcPct val="110000"/>
              </a:lnSpc>
            </a:pPr>
            <a:r>
              <a:rPr lang="en-US" dirty="0" smtClean="0"/>
              <a:t>Normal conditions </a:t>
            </a:r>
            <a:r>
              <a:rPr lang="en-US" dirty="0" smtClean="0">
                <a:sym typeface="Wingdings"/>
              </a:rPr>
              <a:t> the difference between P</a:t>
            </a:r>
            <a:r>
              <a:rPr lang="en-US" baseline="-25000" dirty="0" smtClean="0">
                <a:sym typeface="Wingdings"/>
              </a:rPr>
              <a:t>A</a:t>
            </a:r>
            <a:r>
              <a:rPr lang="en-US" dirty="0" smtClean="0">
                <a:sym typeface="Wingdings"/>
              </a:rPr>
              <a:t>O2 and end capillary blood results from incomplete diffusion</a:t>
            </a:r>
          </a:p>
          <a:p>
            <a:pPr marL="0" indent="0">
              <a:lnSpc>
                <a:spcPct val="110000"/>
              </a:lnSpc>
              <a:buNone/>
            </a:pPr>
            <a:endParaRPr lang="en-US" dirty="0" smtClean="0">
              <a:sym typeface="Wingdings"/>
            </a:endParaRPr>
          </a:p>
          <a:p>
            <a:pPr>
              <a:lnSpc>
                <a:spcPct val="110000"/>
              </a:lnSpc>
            </a:pPr>
            <a:r>
              <a:rPr lang="en-US" dirty="0" smtClean="0">
                <a:sym typeface="Wingdings"/>
              </a:rPr>
              <a:t>Difference becomes larger with exercise, when blood gas barrier is thickened or if a low O2 mixture is inhaled</a:t>
            </a:r>
            <a:endParaRPr lang="en-US" dirty="0"/>
          </a:p>
        </p:txBody>
      </p:sp>
    </p:spTree>
    <p:extLst>
      <p:ext uri="{BB962C8B-B14F-4D97-AF65-F5344CB8AC3E}">
        <p14:creationId xmlns:p14="http://schemas.microsoft.com/office/powerpoint/2010/main" val="317137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914"/>
            <a:ext cx="8229600" cy="1143000"/>
          </a:xfrm>
        </p:spPr>
        <p:txBody>
          <a:bodyPr/>
          <a:lstStyle/>
          <a:p>
            <a:r>
              <a:rPr lang="en-US" dirty="0"/>
              <a:t>Structure and Function</a:t>
            </a:r>
          </a:p>
        </p:txBody>
      </p:sp>
      <p:sp>
        <p:nvSpPr>
          <p:cNvPr id="3" name="Content Placeholder 2"/>
          <p:cNvSpPr>
            <a:spLocks noGrp="1"/>
          </p:cNvSpPr>
          <p:nvPr>
            <p:ph idx="1"/>
          </p:nvPr>
        </p:nvSpPr>
        <p:spPr>
          <a:xfrm>
            <a:off x="457200" y="1917778"/>
            <a:ext cx="8229600" cy="4587118"/>
          </a:xfrm>
        </p:spPr>
        <p:txBody>
          <a:bodyPr>
            <a:normAutofit fontScale="92500" lnSpcReduction="20000"/>
          </a:bodyPr>
          <a:lstStyle/>
          <a:p>
            <a:pPr marL="0" indent="0">
              <a:buNone/>
            </a:pPr>
            <a:r>
              <a:rPr lang="en-US" u="sng" dirty="0" smtClean="0"/>
              <a:t>Airways and air flow</a:t>
            </a:r>
            <a:r>
              <a:rPr lang="en-US" dirty="0" smtClean="0"/>
              <a:t>:</a:t>
            </a:r>
          </a:p>
          <a:p>
            <a:r>
              <a:rPr lang="en-US" dirty="0" smtClean="0"/>
              <a:t>Airways consist of a series of branching tubes</a:t>
            </a:r>
          </a:p>
          <a:p>
            <a:r>
              <a:rPr lang="en-US" dirty="0" smtClean="0"/>
              <a:t>Trachea </a:t>
            </a:r>
            <a:r>
              <a:rPr lang="en-US" dirty="0" smtClean="0">
                <a:sym typeface="Wingdings"/>
              </a:rPr>
              <a:t> </a:t>
            </a:r>
            <a:r>
              <a:rPr lang="en-US" dirty="0" smtClean="0"/>
              <a:t>right and left main stem bronchi </a:t>
            </a:r>
            <a:r>
              <a:rPr lang="en-US" dirty="0" smtClean="0">
                <a:sym typeface="Wingdings"/>
              </a:rPr>
              <a:t> </a:t>
            </a:r>
            <a:r>
              <a:rPr lang="en-US" dirty="0" smtClean="0"/>
              <a:t> lobar bronchi </a:t>
            </a:r>
            <a:r>
              <a:rPr lang="en-US" dirty="0" smtClean="0">
                <a:sym typeface="Wingdings"/>
              </a:rPr>
              <a:t> segmental bronchi  terminal bronchioles (smallest airways without alveoli)</a:t>
            </a:r>
          </a:p>
          <a:p>
            <a:r>
              <a:rPr lang="en-US" dirty="0" smtClean="0">
                <a:sym typeface="Wingdings"/>
              </a:rPr>
              <a:t>All of these bronchi make up the </a:t>
            </a:r>
            <a:r>
              <a:rPr lang="en-US" i="1" u="sng" dirty="0" smtClean="0">
                <a:sym typeface="Wingdings"/>
              </a:rPr>
              <a:t>conducting airways</a:t>
            </a:r>
          </a:p>
          <a:p>
            <a:endParaRPr lang="en-US" dirty="0" smtClean="0"/>
          </a:p>
          <a:p>
            <a:endParaRPr lang="en-US" dirty="0"/>
          </a:p>
        </p:txBody>
      </p:sp>
    </p:spTree>
    <p:extLst>
      <p:ext uri="{BB962C8B-B14F-4D97-AF65-F5344CB8AC3E}">
        <p14:creationId xmlns:p14="http://schemas.microsoft.com/office/powerpoint/2010/main" val="21660075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p:txBody>
          <a:bodyPr>
            <a:normAutofit/>
          </a:bodyPr>
          <a:lstStyle/>
          <a:p>
            <a:pPr marL="0" indent="0">
              <a:buNone/>
            </a:pPr>
            <a:r>
              <a:rPr lang="en-US" u="sng" dirty="0" smtClean="0"/>
              <a:t>Shunt</a:t>
            </a:r>
            <a:r>
              <a:rPr lang="en-US" dirty="0" smtClean="0"/>
              <a:t>:</a:t>
            </a:r>
          </a:p>
          <a:p>
            <a:pPr>
              <a:lnSpc>
                <a:spcPct val="90000"/>
              </a:lnSpc>
            </a:pPr>
            <a:r>
              <a:rPr lang="en-US" dirty="0" smtClean="0"/>
              <a:t>Refers to blood that enters the arterial system without going through ventilated areas of the lung</a:t>
            </a:r>
          </a:p>
          <a:p>
            <a:pPr marL="0" indent="0">
              <a:lnSpc>
                <a:spcPct val="90000"/>
              </a:lnSpc>
              <a:buNone/>
            </a:pPr>
            <a:endParaRPr lang="en-US" dirty="0" smtClean="0"/>
          </a:p>
        </p:txBody>
      </p:sp>
    </p:spTree>
    <p:extLst>
      <p:ext uri="{BB962C8B-B14F-4D97-AF65-F5344CB8AC3E}">
        <p14:creationId xmlns:p14="http://schemas.microsoft.com/office/powerpoint/2010/main" val="39349651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87400"/>
          </a:xfrm>
        </p:spPr>
        <p:txBody>
          <a:bodyPr>
            <a:normAutofit/>
          </a:bodyPr>
          <a:lstStyle/>
          <a:p>
            <a:r>
              <a:rPr lang="en-US" sz="4000" dirty="0" smtClean="0"/>
              <a:t>Ventilation Perfusion Relationships</a:t>
            </a:r>
            <a:endParaRPr lang="en-US" sz="4000" dirty="0"/>
          </a:p>
        </p:txBody>
      </p:sp>
      <p:sp>
        <p:nvSpPr>
          <p:cNvPr id="3" name="Content Placeholder 2"/>
          <p:cNvSpPr>
            <a:spLocks noGrp="1"/>
          </p:cNvSpPr>
          <p:nvPr>
            <p:ph idx="1"/>
          </p:nvPr>
        </p:nvSpPr>
        <p:spPr>
          <a:xfrm>
            <a:off x="457200" y="1651000"/>
            <a:ext cx="8229600" cy="5537200"/>
          </a:xfrm>
        </p:spPr>
        <p:txBody>
          <a:bodyPr>
            <a:normAutofit fontScale="85000" lnSpcReduction="20000"/>
          </a:bodyPr>
          <a:lstStyle/>
          <a:p>
            <a:pPr marL="0" indent="0">
              <a:buNone/>
            </a:pPr>
            <a:r>
              <a:rPr lang="en-US" u="sng" dirty="0" smtClean="0"/>
              <a:t>Physiologic </a:t>
            </a:r>
            <a:r>
              <a:rPr lang="en-US" u="sng" dirty="0" smtClean="0">
                <a:sym typeface="Wingdings"/>
              </a:rPr>
              <a:t>shunting</a:t>
            </a:r>
            <a:r>
              <a:rPr lang="en-US" dirty="0" smtClean="0">
                <a:sym typeface="Wingdings"/>
              </a:rPr>
              <a:t>:</a:t>
            </a:r>
          </a:p>
          <a:p>
            <a:r>
              <a:rPr lang="en-US" dirty="0" smtClean="0">
                <a:sym typeface="Wingdings"/>
              </a:rPr>
              <a:t>~ 2% of cardiac output</a:t>
            </a:r>
          </a:p>
          <a:p>
            <a:r>
              <a:rPr lang="en-US" dirty="0" smtClean="0">
                <a:sym typeface="Wingdings"/>
              </a:rPr>
              <a:t>Some </a:t>
            </a:r>
            <a:r>
              <a:rPr lang="en-US" dirty="0">
                <a:sym typeface="Wingdings"/>
              </a:rPr>
              <a:t>bronchial artery blood gets collected by the pulmonary veins after it has perfused the bronchi and its O2 has been partially </a:t>
            </a:r>
            <a:r>
              <a:rPr lang="en-US" dirty="0" smtClean="0">
                <a:sym typeface="Wingdings"/>
              </a:rPr>
              <a:t>depleted</a:t>
            </a:r>
          </a:p>
          <a:p>
            <a:r>
              <a:rPr lang="en-US" dirty="0" smtClean="0">
                <a:sym typeface="Wingdings"/>
              </a:rPr>
              <a:t>Small amount of coronary venous blood that drains directly into the left ventricle via </a:t>
            </a:r>
            <a:r>
              <a:rPr lang="en-US" dirty="0" err="1" smtClean="0">
                <a:sym typeface="Wingdings"/>
              </a:rPr>
              <a:t>thesbian</a:t>
            </a:r>
            <a:r>
              <a:rPr lang="en-US" dirty="0" smtClean="0">
                <a:sym typeface="Wingdings"/>
              </a:rPr>
              <a:t> veins</a:t>
            </a:r>
          </a:p>
          <a:p>
            <a:r>
              <a:rPr lang="en-US" dirty="0" smtClean="0">
                <a:sym typeface="Wingdings"/>
              </a:rPr>
              <a:t>A small amount of physiologic shunting is always present and thus PaO2 is always less than P</a:t>
            </a:r>
            <a:r>
              <a:rPr lang="en-US" baseline="-25000" dirty="0" smtClean="0">
                <a:sym typeface="Wingdings"/>
              </a:rPr>
              <a:t>A</a:t>
            </a:r>
            <a:r>
              <a:rPr lang="en-US" dirty="0" smtClean="0">
                <a:sym typeface="Wingdings"/>
              </a:rPr>
              <a:t>O2</a:t>
            </a:r>
          </a:p>
          <a:p>
            <a:pPr marL="0" indent="0">
              <a:buNone/>
            </a:pPr>
            <a:endParaRPr lang="en-US" dirty="0" smtClean="0">
              <a:sym typeface="Wingdings"/>
            </a:endParaRPr>
          </a:p>
          <a:p>
            <a:pPr marL="0" indent="0">
              <a:buNone/>
            </a:pPr>
            <a:endParaRPr lang="en-US" dirty="0"/>
          </a:p>
        </p:txBody>
      </p:sp>
    </p:spTree>
    <p:extLst>
      <p:ext uri="{BB962C8B-B14F-4D97-AF65-F5344CB8AC3E}">
        <p14:creationId xmlns:p14="http://schemas.microsoft.com/office/powerpoint/2010/main" val="35412635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a:xfrm>
            <a:off x="457200" y="1600200"/>
            <a:ext cx="8420100" cy="4525963"/>
          </a:xfrm>
        </p:spPr>
        <p:txBody>
          <a:bodyPr>
            <a:normAutofit fontScale="85000" lnSpcReduction="10000"/>
          </a:bodyPr>
          <a:lstStyle/>
          <a:p>
            <a:pPr marL="0" indent="0">
              <a:buNone/>
            </a:pPr>
            <a:r>
              <a:rPr lang="en-US" u="sng" dirty="0" smtClean="0"/>
              <a:t>Pathologic shunting</a:t>
            </a:r>
            <a:r>
              <a:rPr lang="en-US" dirty="0" smtClean="0"/>
              <a:t>:</a:t>
            </a:r>
          </a:p>
          <a:p>
            <a:r>
              <a:rPr lang="en-US" dirty="0" smtClean="0"/>
              <a:t>Abnormal connections between a small pulmonary artery and vein (</a:t>
            </a:r>
            <a:r>
              <a:rPr lang="en-US" dirty="0" err="1" smtClean="0"/>
              <a:t>arteriovenous</a:t>
            </a:r>
            <a:r>
              <a:rPr lang="en-US" dirty="0" smtClean="0"/>
              <a:t> fistula)</a:t>
            </a:r>
          </a:p>
          <a:p>
            <a:pPr marL="0" indent="0">
              <a:buNone/>
            </a:pPr>
            <a:endParaRPr lang="en-US" dirty="0" smtClean="0"/>
          </a:p>
          <a:p>
            <a:r>
              <a:rPr lang="en-US" dirty="0" smtClean="0"/>
              <a:t>Heart disease </a:t>
            </a:r>
            <a:r>
              <a:rPr lang="en-US" dirty="0" smtClean="0">
                <a:sym typeface="Wingdings"/>
              </a:rPr>
              <a:t> direct addition of venous blood to arterial blood across a defect between the right and left sides of the heart</a:t>
            </a:r>
            <a:endParaRPr lang="en-US" dirty="0"/>
          </a:p>
        </p:txBody>
      </p:sp>
    </p:spTree>
    <p:extLst>
      <p:ext uri="{BB962C8B-B14F-4D97-AF65-F5344CB8AC3E}">
        <p14:creationId xmlns:p14="http://schemas.microsoft.com/office/powerpoint/2010/main" val="5912346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a:xfrm>
            <a:off x="457200" y="1955800"/>
            <a:ext cx="8229600" cy="4800600"/>
          </a:xfrm>
        </p:spPr>
        <p:txBody>
          <a:bodyPr>
            <a:normAutofit fontScale="77500" lnSpcReduction="20000"/>
          </a:bodyPr>
          <a:lstStyle/>
          <a:p>
            <a:pPr marL="0" indent="0">
              <a:buNone/>
            </a:pPr>
            <a:r>
              <a:rPr lang="en-US" dirty="0" smtClean="0"/>
              <a:t>If the shunt is caused by mixed venous blood, shunt size can be calculated from the shunt equation:</a:t>
            </a:r>
          </a:p>
          <a:p>
            <a:pPr marL="0" indent="0" algn="ctr">
              <a:buNone/>
            </a:pPr>
            <a:r>
              <a:rPr lang="en-US" u="sng" dirty="0" smtClean="0"/>
              <a:t>Q</a:t>
            </a:r>
            <a:r>
              <a:rPr lang="en-US" u="sng" baseline="-25000" dirty="0" smtClean="0"/>
              <a:t>s</a:t>
            </a:r>
            <a:r>
              <a:rPr lang="en-US" u="sng" dirty="0" smtClean="0"/>
              <a:t> </a:t>
            </a:r>
            <a:r>
              <a:rPr lang="en-US" dirty="0" smtClean="0"/>
              <a:t>= </a:t>
            </a:r>
            <a:r>
              <a:rPr lang="en-US" u="sng" dirty="0" smtClean="0"/>
              <a:t>Cć</a:t>
            </a:r>
            <a:r>
              <a:rPr lang="en-US" u="sng" baseline="-25000" dirty="0" smtClean="0"/>
              <a:t>O2 </a:t>
            </a:r>
            <a:r>
              <a:rPr lang="en-US" u="sng" dirty="0" smtClean="0"/>
              <a:t>– Ca</a:t>
            </a:r>
            <a:r>
              <a:rPr lang="en-US" u="sng" baseline="-25000" dirty="0" smtClean="0"/>
              <a:t>O2</a:t>
            </a:r>
          </a:p>
          <a:p>
            <a:pPr marL="0" indent="0" algn="ctr">
              <a:lnSpc>
                <a:spcPct val="80000"/>
              </a:lnSpc>
              <a:buNone/>
            </a:pPr>
            <a:r>
              <a:rPr lang="en-US" dirty="0" smtClean="0"/>
              <a:t>Q</a:t>
            </a:r>
            <a:r>
              <a:rPr lang="en-US" baseline="-25000" dirty="0" smtClean="0"/>
              <a:t>T </a:t>
            </a:r>
            <a:r>
              <a:rPr lang="en-US" dirty="0" smtClean="0"/>
              <a:t>   Cć</a:t>
            </a:r>
            <a:r>
              <a:rPr lang="en-US" baseline="-25000" dirty="0" smtClean="0"/>
              <a:t>O2 </a:t>
            </a:r>
            <a:r>
              <a:rPr lang="en-US" dirty="0" smtClean="0"/>
              <a:t>– Cv</a:t>
            </a:r>
            <a:r>
              <a:rPr lang="en-US" baseline="-25000" dirty="0" smtClean="0"/>
              <a:t>O2</a:t>
            </a:r>
          </a:p>
          <a:p>
            <a:pPr marL="0" indent="0">
              <a:lnSpc>
                <a:spcPct val="110000"/>
              </a:lnSpc>
              <a:buNone/>
            </a:pPr>
            <a:r>
              <a:rPr lang="en-US" dirty="0" smtClean="0"/>
              <a:t>Where:</a:t>
            </a:r>
          </a:p>
          <a:p>
            <a:pPr>
              <a:lnSpc>
                <a:spcPct val="110000"/>
              </a:lnSpc>
            </a:pPr>
            <a:r>
              <a:rPr lang="en-US" dirty="0" smtClean="0"/>
              <a:t>Q</a:t>
            </a:r>
            <a:r>
              <a:rPr lang="en-US" baseline="-25000" dirty="0" smtClean="0"/>
              <a:t>T </a:t>
            </a:r>
            <a:r>
              <a:rPr lang="en-US" dirty="0" smtClean="0"/>
              <a:t>= total blood flow</a:t>
            </a:r>
            <a:endParaRPr lang="en-US" baseline="-25000" dirty="0" smtClean="0"/>
          </a:p>
          <a:p>
            <a:pPr>
              <a:lnSpc>
                <a:spcPct val="110000"/>
              </a:lnSpc>
            </a:pPr>
            <a:r>
              <a:rPr lang="en-US" dirty="0" smtClean="0"/>
              <a:t>Q</a:t>
            </a:r>
            <a:r>
              <a:rPr lang="en-US" baseline="-25000" dirty="0" smtClean="0"/>
              <a:t>s</a:t>
            </a:r>
            <a:r>
              <a:rPr lang="en-US" dirty="0" smtClean="0"/>
              <a:t> = shunt flow</a:t>
            </a:r>
          </a:p>
          <a:p>
            <a:pPr>
              <a:lnSpc>
                <a:spcPct val="110000"/>
              </a:lnSpc>
            </a:pPr>
            <a:r>
              <a:rPr lang="en-US" dirty="0" smtClean="0"/>
              <a:t>Cć</a:t>
            </a:r>
            <a:r>
              <a:rPr lang="en-US" baseline="-25000" dirty="0" smtClean="0"/>
              <a:t>O2</a:t>
            </a:r>
            <a:r>
              <a:rPr lang="en-US" dirty="0" smtClean="0"/>
              <a:t> = End capillary oxygen content</a:t>
            </a:r>
          </a:p>
          <a:p>
            <a:pPr>
              <a:lnSpc>
                <a:spcPct val="110000"/>
              </a:lnSpc>
            </a:pPr>
            <a:r>
              <a:rPr lang="en-US" dirty="0" smtClean="0"/>
              <a:t>Cv</a:t>
            </a:r>
            <a:r>
              <a:rPr lang="en-US" baseline="-25000" dirty="0" smtClean="0"/>
              <a:t>O2 </a:t>
            </a:r>
            <a:r>
              <a:rPr lang="en-US" dirty="0" smtClean="0"/>
              <a:t>= Venous blood oxygen content</a:t>
            </a:r>
          </a:p>
          <a:p>
            <a:pPr>
              <a:lnSpc>
                <a:spcPct val="110000"/>
              </a:lnSpc>
            </a:pPr>
            <a:r>
              <a:rPr lang="en-US" dirty="0" smtClean="0"/>
              <a:t>Ca</a:t>
            </a:r>
            <a:r>
              <a:rPr lang="en-US" baseline="-25000" dirty="0" smtClean="0"/>
              <a:t>O2</a:t>
            </a:r>
            <a:r>
              <a:rPr lang="en-US" dirty="0" smtClean="0"/>
              <a:t> = arterial blood oxygen content</a:t>
            </a:r>
            <a:endParaRPr lang="en-US" baseline="-25000" dirty="0"/>
          </a:p>
          <a:p>
            <a:pPr>
              <a:lnSpc>
                <a:spcPct val="110000"/>
              </a:lnSpc>
            </a:pPr>
            <a:endParaRPr lang="en-US" dirty="0" smtClean="0"/>
          </a:p>
          <a:p>
            <a:pPr>
              <a:lnSpc>
                <a:spcPct val="110000"/>
              </a:lnSpc>
            </a:pPr>
            <a:endParaRPr lang="en-US" baseline="-25000" dirty="0"/>
          </a:p>
          <a:p>
            <a:pPr>
              <a:lnSpc>
                <a:spcPct val="110000"/>
              </a:lnSpc>
            </a:pPr>
            <a:endParaRPr lang="en-US" dirty="0" smtClean="0"/>
          </a:p>
          <a:p>
            <a:pPr>
              <a:lnSpc>
                <a:spcPct val="110000"/>
              </a:lnSpc>
            </a:pPr>
            <a:endParaRPr lang="en-US" dirty="0"/>
          </a:p>
        </p:txBody>
      </p:sp>
    </p:spTree>
    <p:extLst>
      <p:ext uri="{BB962C8B-B14F-4D97-AF65-F5344CB8AC3E}">
        <p14:creationId xmlns:p14="http://schemas.microsoft.com/office/powerpoint/2010/main" val="17567260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p:txBody>
          <a:bodyPr>
            <a:normAutofit fontScale="85000" lnSpcReduction="20000"/>
          </a:bodyPr>
          <a:lstStyle/>
          <a:p>
            <a:pPr marL="0" indent="0">
              <a:buNone/>
            </a:pPr>
            <a:r>
              <a:rPr lang="en-US" u="sng" dirty="0" smtClean="0"/>
              <a:t>Shunt</a:t>
            </a:r>
            <a:r>
              <a:rPr lang="en-US" dirty="0" smtClean="0"/>
              <a:t>:</a:t>
            </a:r>
          </a:p>
          <a:p>
            <a:r>
              <a:rPr lang="en-US" dirty="0" smtClean="0"/>
              <a:t>Does NOT respond to oxygen </a:t>
            </a:r>
          </a:p>
          <a:p>
            <a:r>
              <a:rPr lang="en-US" dirty="0" smtClean="0"/>
              <a:t>Shunted blood bypasses ventilated alveoli</a:t>
            </a:r>
          </a:p>
          <a:p>
            <a:r>
              <a:rPr lang="en-US" dirty="0" smtClean="0"/>
              <a:t>PaCO2 is NOT usually elevated </a:t>
            </a:r>
          </a:p>
          <a:p>
            <a:pPr marL="0" indent="0">
              <a:buNone/>
            </a:pPr>
            <a:r>
              <a:rPr lang="en-US" dirty="0"/>
              <a:t> </a:t>
            </a:r>
            <a:r>
              <a:rPr lang="en-US" dirty="0" smtClean="0"/>
              <a:t>   (as chemoreceptors detect elevated CO2 levels </a:t>
            </a:r>
          </a:p>
          <a:p>
            <a:pPr marL="0" indent="0">
              <a:buNone/>
            </a:pPr>
            <a:r>
              <a:rPr lang="en-US" dirty="0"/>
              <a:t> </a:t>
            </a:r>
            <a:r>
              <a:rPr lang="en-US" dirty="0" smtClean="0"/>
              <a:t>   and therefore respond by increasing ventilation and </a:t>
            </a:r>
          </a:p>
          <a:p>
            <a:pPr marL="0" indent="0">
              <a:buNone/>
            </a:pPr>
            <a:r>
              <a:rPr lang="en-US" dirty="0"/>
              <a:t> </a:t>
            </a:r>
            <a:r>
              <a:rPr lang="en-US" dirty="0" smtClean="0"/>
              <a:t>   thus reducing the PCO2 of un-shunted blood)</a:t>
            </a:r>
            <a:endParaRPr lang="en-US" dirty="0"/>
          </a:p>
        </p:txBody>
      </p:sp>
    </p:spTree>
    <p:extLst>
      <p:ext uri="{BB962C8B-B14F-4D97-AF65-F5344CB8AC3E}">
        <p14:creationId xmlns:p14="http://schemas.microsoft.com/office/powerpoint/2010/main" val="393130280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Ventilation Perfusion Relationships</a:t>
            </a:r>
            <a:endParaRPr lang="en-US" sz="4000" dirty="0"/>
          </a:p>
        </p:txBody>
      </p:sp>
      <p:sp>
        <p:nvSpPr>
          <p:cNvPr id="3" name="Content Placeholder 2"/>
          <p:cNvSpPr>
            <a:spLocks noGrp="1"/>
          </p:cNvSpPr>
          <p:nvPr>
            <p:ph idx="1"/>
          </p:nvPr>
        </p:nvSpPr>
        <p:spPr>
          <a:xfrm>
            <a:off x="457200" y="1600201"/>
            <a:ext cx="7467600" cy="1612900"/>
          </a:xfrm>
        </p:spPr>
        <p:txBody>
          <a:bodyPr/>
          <a:lstStyle/>
          <a:p>
            <a:pPr marL="0" indent="0" algn="ctr">
              <a:buNone/>
            </a:pPr>
            <a:r>
              <a:rPr lang="en-US" u="sng" dirty="0" smtClean="0"/>
              <a:t>Ventilation – Perfusion Mismatch</a:t>
            </a:r>
            <a:r>
              <a:rPr lang="en-US" dirty="0" smtClean="0"/>
              <a:t>:</a:t>
            </a:r>
            <a:endParaRPr lang="en-US" dirty="0"/>
          </a:p>
        </p:txBody>
      </p:sp>
      <p:pic>
        <p:nvPicPr>
          <p:cNvPr id="4" name="Picture 3"/>
          <p:cNvPicPr>
            <a:picLocks noChangeAspect="1"/>
          </p:cNvPicPr>
          <p:nvPr/>
        </p:nvPicPr>
        <p:blipFill>
          <a:blip r:embed="rId2"/>
          <a:stretch>
            <a:fillRect/>
          </a:stretch>
        </p:blipFill>
        <p:spPr>
          <a:xfrm>
            <a:off x="2921000" y="3213101"/>
            <a:ext cx="3416300" cy="3390900"/>
          </a:xfrm>
          <a:prstGeom prst="rect">
            <a:avLst/>
          </a:prstGeom>
        </p:spPr>
      </p:pic>
    </p:spTree>
    <p:extLst>
      <p:ext uri="{BB962C8B-B14F-4D97-AF65-F5344CB8AC3E}">
        <p14:creationId xmlns:p14="http://schemas.microsoft.com/office/powerpoint/2010/main" val="14847462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a:xfrm>
            <a:off x="457200" y="1600200"/>
            <a:ext cx="8229600" cy="4838700"/>
          </a:xfrm>
        </p:spPr>
        <p:txBody>
          <a:bodyPr>
            <a:normAutofit fontScale="77500" lnSpcReduction="20000"/>
          </a:bodyPr>
          <a:lstStyle/>
          <a:p>
            <a:pPr marL="0" indent="0">
              <a:buNone/>
            </a:pPr>
            <a:r>
              <a:rPr lang="en-US" u="sng" dirty="0" smtClean="0"/>
              <a:t>Ventilation- Perfusion ratio</a:t>
            </a:r>
            <a:r>
              <a:rPr lang="en-US" dirty="0" smtClean="0"/>
              <a:t>: </a:t>
            </a:r>
          </a:p>
          <a:p>
            <a:r>
              <a:rPr lang="en-US" dirty="0" smtClean="0"/>
              <a:t>PO2 in a lung unit is determined by the ratio of ventilation to blood flow</a:t>
            </a:r>
          </a:p>
          <a:p>
            <a:r>
              <a:rPr lang="en-US" dirty="0" smtClean="0"/>
              <a:t>Normal  V/Q ratio is ~ 0.8 </a:t>
            </a:r>
          </a:p>
          <a:p>
            <a:pPr marL="0" indent="0">
              <a:buNone/>
            </a:pPr>
            <a:r>
              <a:rPr lang="en-US" dirty="0"/>
              <a:t> </a:t>
            </a:r>
            <a:r>
              <a:rPr lang="en-US" dirty="0" smtClean="0"/>
              <a:t>     - Alveolar ventilation is ~80% of the value for blood flow</a:t>
            </a:r>
          </a:p>
          <a:p>
            <a:pPr marL="0" indent="0">
              <a:buNone/>
            </a:pPr>
            <a:r>
              <a:rPr lang="en-US" dirty="0"/>
              <a:t> </a:t>
            </a:r>
            <a:r>
              <a:rPr lang="en-US" dirty="0" smtClean="0"/>
              <a:t>     - if V/Q is normal, PaO2 ~100mmHg, PaCO2 ~ 40mmHg</a:t>
            </a:r>
          </a:p>
          <a:p>
            <a:r>
              <a:rPr lang="en-US" dirty="0" smtClean="0"/>
              <a:t>Impairment of both O2 and CO2 transfer occurs with mismatch</a:t>
            </a:r>
          </a:p>
          <a:p>
            <a:endParaRPr lang="en-US" dirty="0"/>
          </a:p>
        </p:txBody>
      </p:sp>
    </p:spTree>
    <p:extLst>
      <p:ext uri="{BB962C8B-B14F-4D97-AF65-F5344CB8AC3E}">
        <p14:creationId xmlns:p14="http://schemas.microsoft.com/office/powerpoint/2010/main" val="11843520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a:xfrm>
            <a:off x="101600" y="1066800"/>
            <a:ext cx="4178300" cy="5651500"/>
          </a:xfrm>
        </p:spPr>
        <p:txBody>
          <a:bodyPr>
            <a:normAutofit fontScale="77500" lnSpcReduction="20000"/>
          </a:bodyPr>
          <a:lstStyle/>
          <a:p>
            <a:pPr marL="0" indent="0">
              <a:buNone/>
            </a:pPr>
            <a:r>
              <a:rPr lang="en-US" u="sng" dirty="0" smtClean="0"/>
              <a:t>Regional gas exchange in the lung</a:t>
            </a:r>
            <a:r>
              <a:rPr lang="en-US" dirty="0" smtClean="0"/>
              <a:t>:</a:t>
            </a:r>
          </a:p>
          <a:p>
            <a:r>
              <a:rPr lang="en-US" dirty="0" smtClean="0"/>
              <a:t>V/Q of 0.8  is an average for the entire lung</a:t>
            </a:r>
          </a:p>
          <a:p>
            <a:r>
              <a:rPr lang="en-US" dirty="0" smtClean="0"/>
              <a:t>In the 3 zones of the lung, V/Q is uneven</a:t>
            </a:r>
          </a:p>
          <a:p>
            <a:r>
              <a:rPr lang="en-US" dirty="0" smtClean="0"/>
              <a:t>Variations in V/Q have consequences for PaO2 and PaCO2 in blood leaving these zones</a:t>
            </a:r>
            <a:endParaRPr lang="en-US" dirty="0"/>
          </a:p>
        </p:txBody>
      </p:sp>
      <p:pic>
        <p:nvPicPr>
          <p:cNvPr id="4" name="Picture 3"/>
          <p:cNvPicPr>
            <a:picLocks noChangeAspect="1"/>
          </p:cNvPicPr>
          <p:nvPr/>
        </p:nvPicPr>
        <p:blipFill>
          <a:blip r:embed="rId2"/>
          <a:stretch>
            <a:fillRect/>
          </a:stretch>
        </p:blipFill>
        <p:spPr>
          <a:xfrm>
            <a:off x="4279900" y="1600200"/>
            <a:ext cx="4660900" cy="4838700"/>
          </a:xfrm>
          <a:prstGeom prst="rect">
            <a:avLst/>
          </a:prstGeom>
        </p:spPr>
      </p:pic>
    </p:spTree>
    <p:extLst>
      <p:ext uri="{BB962C8B-B14F-4D97-AF65-F5344CB8AC3E}">
        <p14:creationId xmlns:p14="http://schemas.microsoft.com/office/powerpoint/2010/main" val="10348867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Ventilation Perfusion </a:t>
            </a:r>
            <a:r>
              <a:rPr lang="en-US" sz="4000" dirty="0" smtClean="0"/>
              <a:t>Relationships</a:t>
            </a:r>
            <a:endParaRPr lang="en-US" sz="4000" dirty="0"/>
          </a:p>
        </p:txBody>
      </p:sp>
      <p:sp>
        <p:nvSpPr>
          <p:cNvPr id="3" name="Content Placeholder 2"/>
          <p:cNvSpPr>
            <a:spLocks noGrp="1"/>
          </p:cNvSpPr>
          <p:nvPr>
            <p:ph idx="1"/>
          </p:nvPr>
        </p:nvSpPr>
        <p:spPr>
          <a:xfrm>
            <a:off x="457200" y="1600200"/>
            <a:ext cx="8229600" cy="5054600"/>
          </a:xfrm>
        </p:spPr>
        <p:txBody>
          <a:bodyPr>
            <a:normAutofit fontScale="92500" lnSpcReduction="20000"/>
          </a:bodyPr>
          <a:lstStyle/>
          <a:p>
            <a:pPr marL="0" indent="0">
              <a:buNone/>
            </a:pPr>
            <a:r>
              <a:rPr lang="en-US" u="sng" dirty="0"/>
              <a:t>Regional gas exchange in the </a:t>
            </a:r>
            <a:r>
              <a:rPr lang="en-US" u="sng" dirty="0" smtClean="0"/>
              <a:t>lung:</a:t>
            </a:r>
          </a:p>
          <a:p>
            <a:pPr marL="0" indent="0">
              <a:buNone/>
            </a:pPr>
            <a:r>
              <a:rPr lang="en-US" dirty="0" smtClean="0">
                <a:solidFill>
                  <a:srgbClr val="FF0000"/>
                </a:solidFill>
              </a:rPr>
              <a:t>Blood flow:</a:t>
            </a:r>
          </a:p>
          <a:p>
            <a:r>
              <a:rPr lang="en-US" dirty="0" smtClean="0"/>
              <a:t>Zone 1 has the lowest blood flow </a:t>
            </a:r>
          </a:p>
          <a:p>
            <a:r>
              <a:rPr lang="en-US" dirty="0" smtClean="0"/>
              <a:t>Zone 3 has the highest blood flow</a:t>
            </a:r>
          </a:p>
          <a:p>
            <a:pPr marL="0" indent="0">
              <a:buNone/>
            </a:pPr>
            <a:r>
              <a:rPr lang="en-US" dirty="0" smtClean="0">
                <a:solidFill>
                  <a:srgbClr val="CCFFCC"/>
                </a:solidFill>
              </a:rPr>
              <a:t>Ventilation:</a:t>
            </a:r>
          </a:p>
          <a:p>
            <a:r>
              <a:rPr lang="en-US" dirty="0" smtClean="0"/>
              <a:t>Zone 1 has lower ventilation</a:t>
            </a:r>
          </a:p>
          <a:p>
            <a:r>
              <a:rPr lang="en-US" dirty="0" smtClean="0"/>
              <a:t>Zone 3 has higher ventilation</a:t>
            </a:r>
          </a:p>
          <a:p>
            <a:pPr marL="0" indent="0">
              <a:buNone/>
            </a:pPr>
            <a:endParaRPr lang="en-US" dirty="0" smtClean="0"/>
          </a:p>
        </p:txBody>
      </p:sp>
    </p:spTree>
    <p:extLst>
      <p:ext uri="{BB962C8B-B14F-4D97-AF65-F5344CB8AC3E}">
        <p14:creationId xmlns:p14="http://schemas.microsoft.com/office/powerpoint/2010/main" val="8572952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Ventilation Perfusion Relationships</a:t>
            </a:r>
            <a:endParaRPr lang="en-US" sz="4000" dirty="0"/>
          </a:p>
        </p:txBody>
      </p:sp>
      <p:sp>
        <p:nvSpPr>
          <p:cNvPr id="3" name="Content Placeholder 2"/>
          <p:cNvSpPr>
            <a:spLocks noGrp="1"/>
          </p:cNvSpPr>
          <p:nvPr>
            <p:ph idx="1"/>
          </p:nvPr>
        </p:nvSpPr>
        <p:spPr/>
        <p:txBody>
          <a:bodyPr>
            <a:normAutofit/>
          </a:bodyPr>
          <a:lstStyle/>
          <a:p>
            <a:r>
              <a:rPr lang="en-US" u="sng" dirty="0"/>
              <a:t>Note</a:t>
            </a:r>
            <a:r>
              <a:rPr lang="en-US" dirty="0"/>
              <a:t>: regional variations with ventilation are not as great as regional variations in blood </a:t>
            </a:r>
            <a:r>
              <a:rPr lang="en-US" dirty="0" smtClean="0"/>
              <a:t>flow</a:t>
            </a:r>
          </a:p>
          <a:p>
            <a:r>
              <a:rPr lang="en-US" dirty="0" smtClean="0"/>
              <a:t>V/Q ratio is the </a:t>
            </a:r>
            <a:r>
              <a:rPr lang="en-US" dirty="0" smtClean="0">
                <a:solidFill>
                  <a:srgbClr val="FF0000"/>
                </a:solidFill>
              </a:rPr>
              <a:t>highest</a:t>
            </a:r>
            <a:r>
              <a:rPr lang="en-US" dirty="0" smtClean="0"/>
              <a:t> in zone 1</a:t>
            </a:r>
          </a:p>
          <a:p>
            <a:r>
              <a:rPr lang="en-US" dirty="0" smtClean="0"/>
              <a:t>V/Q ratio is the </a:t>
            </a:r>
            <a:r>
              <a:rPr lang="en-US" dirty="0" smtClean="0">
                <a:solidFill>
                  <a:srgbClr val="FF0000"/>
                </a:solidFill>
              </a:rPr>
              <a:t>lowest</a:t>
            </a:r>
            <a:r>
              <a:rPr lang="en-US" dirty="0" smtClean="0"/>
              <a:t> in zone 3</a:t>
            </a:r>
            <a:endParaRPr lang="en-US" dirty="0"/>
          </a:p>
        </p:txBody>
      </p:sp>
    </p:spTree>
    <p:extLst>
      <p:ext uri="{BB962C8B-B14F-4D97-AF65-F5344CB8AC3E}">
        <p14:creationId xmlns:p14="http://schemas.microsoft.com/office/powerpoint/2010/main" val="3266223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6907"/>
            <a:ext cx="8229600" cy="842267"/>
          </a:xfrm>
        </p:spPr>
        <p:txBody>
          <a:bodyPr>
            <a:normAutofit fontScale="90000"/>
          </a:bodyPr>
          <a:lstStyle/>
          <a:p>
            <a:r>
              <a:rPr lang="en-US" dirty="0"/>
              <a:t>Structure and Function</a:t>
            </a:r>
          </a:p>
        </p:txBody>
      </p:sp>
      <p:sp>
        <p:nvSpPr>
          <p:cNvPr id="3" name="Content Placeholder 2"/>
          <p:cNvSpPr>
            <a:spLocks noGrp="1"/>
          </p:cNvSpPr>
          <p:nvPr>
            <p:ph idx="1"/>
          </p:nvPr>
        </p:nvSpPr>
        <p:spPr>
          <a:xfrm>
            <a:off x="181422" y="1075510"/>
            <a:ext cx="4587389" cy="5636713"/>
          </a:xfrm>
        </p:spPr>
        <p:txBody>
          <a:bodyPr>
            <a:normAutofit fontScale="85000" lnSpcReduction="10000"/>
          </a:bodyPr>
          <a:lstStyle/>
          <a:p>
            <a:pPr marL="0" indent="0">
              <a:buNone/>
            </a:pPr>
            <a:r>
              <a:rPr lang="en-US" u="sng" dirty="0" smtClean="0"/>
              <a:t>Function of conducting airways</a:t>
            </a:r>
            <a:r>
              <a:rPr lang="en-US" dirty="0" smtClean="0"/>
              <a:t>:</a:t>
            </a:r>
          </a:p>
          <a:p>
            <a:r>
              <a:rPr lang="en-US" dirty="0" smtClean="0"/>
              <a:t>To lead inspired air to the gas exchange regions of the lung</a:t>
            </a:r>
          </a:p>
          <a:p>
            <a:r>
              <a:rPr lang="en-US" dirty="0" smtClean="0"/>
              <a:t>Do not take part in gas exchange</a:t>
            </a:r>
          </a:p>
          <a:p>
            <a:r>
              <a:rPr lang="en-US" dirty="0" smtClean="0"/>
              <a:t>Constitute </a:t>
            </a:r>
            <a:r>
              <a:rPr lang="en-US" i="1" u="sng" dirty="0" smtClean="0">
                <a:solidFill>
                  <a:srgbClr val="FF0000"/>
                </a:solidFill>
              </a:rPr>
              <a:t>anatomic dead space</a:t>
            </a:r>
            <a:endParaRPr lang="en-US" i="1" u="sng" dirty="0">
              <a:solidFill>
                <a:srgbClr val="FF0000"/>
              </a:solidFill>
            </a:endParaRPr>
          </a:p>
        </p:txBody>
      </p:sp>
      <p:pic>
        <p:nvPicPr>
          <p:cNvPr id="6" name="Picture 5"/>
          <p:cNvPicPr>
            <a:picLocks noChangeAspect="1"/>
          </p:cNvPicPr>
          <p:nvPr/>
        </p:nvPicPr>
        <p:blipFill>
          <a:blip r:embed="rId2"/>
          <a:stretch>
            <a:fillRect/>
          </a:stretch>
        </p:blipFill>
        <p:spPr>
          <a:xfrm>
            <a:off x="4768810" y="1333500"/>
            <a:ext cx="4229139" cy="5524500"/>
          </a:xfrm>
          <a:prstGeom prst="rect">
            <a:avLst/>
          </a:prstGeom>
        </p:spPr>
      </p:pic>
    </p:spTree>
    <p:extLst>
      <p:ext uri="{BB962C8B-B14F-4D97-AF65-F5344CB8AC3E}">
        <p14:creationId xmlns:p14="http://schemas.microsoft.com/office/powerpoint/2010/main" val="25127981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Ventilation Perfusion Relationships</a:t>
            </a:r>
            <a:endParaRPr lang="en-US" sz="4000" dirty="0"/>
          </a:p>
        </p:txBody>
      </p:sp>
      <p:sp>
        <p:nvSpPr>
          <p:cNvPr id="3" name="Content Placeholder 2"/>
          <p:cNvSpPr>
            <a:spLocks noGrp="1"/>
          </p:cNvSpPr>
          <p:nvPr>
            <p:ph idx="1"/>
          </p:nvPr>
        </p:nvSpPr>
        <p:spPr>
          <a:xfrm>
            <a:off x="88900" y="1333500"/>
            <a:ext cx="3187700" cy="5372100"/>
          </a:xfrm>
        </p:spPr>
        <p:txBody>
          <a:bodyPr>
            <a:normAutofit fontScale="70000" lnSpcReduction="20000"/>
          </a:bodyPr>
          <a:lstStyle/>
          <a:p>
            <a:r>
              <a:rPr lang="en-US" dirty="0" smtClean="0"/>
              <a:t>High V/Q ratio at apex results in a high PaO2 and low PCO2</a:t>
            </a:r>
          </a:p>
          <a:p>
            <a:r>
              <a:rPr lang="en-US" dirty="0" smtClean="0"/>
              <a:t>Low V/Q ratio at base results in a low PaO2 and high PCO2</a:t>
            </a:r>
          </a:p>
          <a:p>
            <a:r>
              <a:rPr lang="en-US" dirty="0"/>
              <a:t>Regional differences in PaO2 are much greater than regional differences in PaCO2</a:t>
            </a:r>
          </a:p>
          <a:p>
            <a:pPr marL="0" indent="0">
              <a:buNone/>
            </a:pPr>
            <a:endParaRPr lang="en-US" dirty="0"/>
          </a:p>
        </p:txBody>
      </p:sp>
      <p:pic>
        <p:nvPicPr>
          <p:cNvPr id="6" name="Picture 5"/>
          <p:cNvPicPr>
            <a:picLocks noChangeAspect="1"/>
          </p:cNvPicPr>
          <p:nvPr/>
        </p:nvPicPr>
        <p:blipFill>
          <a:blip r:embed="rId3"/>
          <a:stretch>
            <a:fillRect/>
          </a:stretch>
        </p:blipFill>
        <p:spPr>
          <a:xfrm>
            <a:off x="3276600" y="1333500"/>
            <a:ext cx="5549900" cy="5194300"/>
          </a:xfrm>
          <a:prstGeom prst="rect">
            <a:avLst/>
          </a:prstGeom>
        </p:spPr>
      </p:pic>
    </p:spTree>
    <p:extLst>
      <p:ext uri="{BB962C8B-B14F-4D97-AF65-F5344CB8AC3E}">
        <p14:creationId xmlns:p14="http://schemas.microsoft.com/office/powerpoint/2010/main" val="18013397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Ventilation Perfusion Relationships</a:t>
            </a:r>
            <a:endParaRPr lang="en-US" sz="4000" dirty="0"/>
          </a:p>
        </p:txBody>
      </p:sp>
      <p:sp>
        <p:nvSpPr>
          <p:cNvPr id="3" name="Content Placeholder 2"/>
          <p:cNvSpPr>
            <a:spLocks noGrp="1"/>
          </p:cNvSpPr>
          <p:nvPr>
            <p:ph idx="1"/>
          </p:nvPr>
        </p:nvSpPr>
        <p:spPr>
          <a:xfrm>
            <a:off x="457200" y="1600200"/>
            <a:ext cx="8229600" cy="5003800"/>
          </a:xfrm>
        </p:spPr>
        <p:txBody>
          <a:bodyPr>
            <a:normAutofit fontScale="70000" lnSpcReduction="20000"/>
          </a:bodyPr>
          <a:lstStyle/>
          <a:p>
            <a:pPr marL="0" indent="0">
              <a:buNone/>
            </a:pPr>
            <a:r>
              <a:rPr lang="en-US" u="sng" dirty="0" smtClean="0"/>
              <a:t>Ventilation perfusion ratio</a:t>
            </a:r>
            <a:r>
              <a:rPr lang="en-US" dirty="0" smtClean="0"/>
              <a:t>:</a:t>
            </a:r>
          </a:p>
          <a:p>
            <a:r>
              <a:rPr lang="en-US" dirty="0"/>
              <a:t>Ventilation/perfusion ratio decreases down the  </a:t>
            </a:r>
            <a:r>
              <a:rPr lang="en-US" dirty="0" smtClean="0"/>
              <a:t>lung</a:t>
            </a:r>
          </a:p>
          <a:p>
            <a:r>
              <a:rPr lang="en-US" dirty="0"/>
              <a:t>Note PO2 changes  by </a:t>
            </a:r>
            <a:r>
              <a:rPr lang="en-US" dirty="0" smtClean="0"/>
              <a:t>~ 40mmHg </a:t>
            </a:r>
            <a:r>
              <a:rPr lang="en-US" dirty="0"/>
              <a:t>and the PCO2 changes are much less</a:t>
            </a:r>
          </a:p>
          <a:p>
            <a:r>
              <a:rPr lang="en-US" dirty="0" smtClean="0"/>
              <a:t>pH changes down the lung which reflects variation in CO2 output by the base and apex</a:t>
            </a:r>
          </a:p>
          <a:p>
            <a:r>
              <a:rPr lang="en-US" dirty="0" smtClean="0"/>
              <a:t>Minimal contribution to O2 uptake at the apex attributed to low blood flow in this region</a:t>
            </a:r>
          </a:p>
          <a:p>
            <a:r>
              <a:rPr lang="en-US" dirty="0" smtClean="0"/>
              <a:t>Differences in CO2 output by base and apex is much less as it is related to ventilation</a:t>
            </a:r>
            <a:endParaRPr lang="en-US" dirty="0"/>
          </a:p>
          <a:p>
            <a:endParaRPr lang="en-US" dirty="0"/>
          </a:p>
        </p:txBody>
      </p:sp>
    </p:spTree>
    <p:extLst>
      <p:ext uri="{BB962C8B-B14F-4D97-AF65-F5344CB8AC3E}">
        <p14:creationId xmlns:p14="http://schemas.microsoft.com/office/powerpoint/2010/main" val="35131951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Ventilation Perfusion Relationships</a:t>
            </a:r>
            <a:endParaRPr lang="en-US" sz="4000" dirty="0"/>
          </a:p>
        </p:txBody>
      </p:sp>
      <p:sp>
        <p:nvSpPr>
          <p:cNvPr id="3" name="Content Placeholder 2"/>
          <p:cNvSpPr>
            <a:spLocks noGrp="1"/>
          </p:cNvSpPr>
          <p:nvPr>
            <p:ph idx="1"/>
          </p:nvPr>
        </p:nvSpPr>
        <p:spPr>
          <a:xfrm>
            <a:off x="266700" y="2044700"/>
            <a:ext cx="8420100" cy="4813300"/>
          </a:xfrm>
        </p:spPr>
        <p:txBody>
          <a:bodyPr>
            <a:normAutofit fontScale="85000" lnSpcReduction="20000"/>
          </a:bodyPr>
          <a:lstStyle/>
          <a:p>
            <a:pPr marL="0" indent="0">
              <a:buNone/>
            </a:pPr>
            <a:r>
              <a:rPr lang="en-US" u="sng" dirty="0" smtClean="0"/>
              <a:t>Effect of V/Q inequality on overall gas exchange</a:t>
            </a:r>
            <a:r>
              <a:rPr lang="en-US" dirty="0" smtClean="0"/>
              <a:t>:</a:t>
            </a:r>
          </a:p>
          <a:p>
            <a:r>
              <a:rPr lang="en-US" dirty="0" smtClean="0"/>
              <a:t>Reduced ability to transfer O2 and CO2</a:t>
            </a:r>
          </a:p>
          <a:p>
            <a:r>
              <a:rPr lang="en-US" dirty="0" smtClean="0"/>
              <a:t>If same amounts of gas are being transferred (as set by body’s metabolic demands), lungs with V/Q mismatch cannot maintain as high a PaO2 or as low PCO2 as a normal lung</a:t>
            </a:r>
          </a:p>
          <a:p>
            <a:r>
              <a:rPr lang="en-US" dirty="0" smtClean="0"/>
              <a:t>Net result is a depressed PaO2 below that of P</a:t>
            </a:r>
            <a:r>
              <a:rPr lang="en-US" baseline="-25000" dirty="0" smtClean="0"/>
              <a:t>A</a:t>
            </a:r>
            <a:r>
              <a:rPr lang="en-US" dirty="0" smtClean="0"/>
              <a:t>O2 </a:t>
            </a:r>
            <a:r>
              <a:rPr lang="en-US" dirty="0" smtClean="0">
                <a:sym typeface="Wingdings"/>
              </a:rPr>
              <a:t> alveolar-arterial O2 difference</a:t>
            </a:r>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3580897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p:txBody>
          <a:bodyPr>
            <a:normAutofit fontScale="77500" lnSpcReduction="20000"/>
          </a:bodyPr>
          <a:lstStyle/>
          <a:p>
            <a:pPr marL="0" indent="0">
              <a:buNone/>
            </a:pPr>
            <a:r>
              <a:rPr lang="en-US" u="sng" dirty="0"/>
              <a:t>Effect of V/Q inequality on overall gas exchange</a:t>
            </a:r>
            <a:r>
              <a:rPr lang="en-US" dirty="0" smtClean="0"/>
              <a:t>:</a:t>
            </a:r>
          </a:p>
          <a:p>
            <a:r>
              <a:rPr lang="en-US" dirty="0" smtClean="0"/>
              <a:t>V/Q mismatch causes </a:t>
            </a:r>
            <a:r>
              <a:rPr lang="en-US" dirty="0" smtClean="0">
                <a:solidFill>
                  <a:srgbClr val="FF0000"/>
                </a:solidFill>
              </a:rPr>
              <a:t>both</a:t>
            </a:r>
            <a:r>
              <a:rPr lang="en-US" dirty="0" smtClean="0"/>
              <a:t> hypoxemia and </a:t>
            </a:r>
            <a:r>
              <a:rPr lang="en-US" dirty="0" err="1" smtClean="0"/>
              <a:t>hypercapnea</a:t>
            </a:r>
            <a:endParaRPr lang="en-US" dirty="0" smtClean="0"/>
          </a:p>
          <a:p>
            <a:r>
              <a:rPr lang="en-US" dirty="0" smtClean="0"/>
              <a:t>Elevated CO2 can be corrected by increasing ventilation</a:t>
            </a:r>
          </a:p>
          <a:p>
            <a:r>
              <a:rPr lang="en-US" dirty="0" smtClean="0"/>
              <a:t>Low PaO2 cannot be corrected by changes in </a:t>
            </a:r>
            <a:r>
              <a:rPr lang="en-US" dirty="0" err="1" smtClean="0"/>
              <a:t>ventilaiton</a:t>
            </a:r>
            <a:endParaRPr lang="en-US" dirty="0" smtClean="0"/>
          </a:p>
          <a:p>
            <a:r>
              <a:rPr lang="en-US" dirty="0" smtClean="0"/>
              <a:t>Some patients with V/Q mismatch may have a normal PaCO2 due to chemoreceptor response </a:t>
            </a:r>
            <a:endParaRPr lang="en-US" dirty="0"/>
          </a:p>
          <a:p>
            <a:pPr marL="0" indent="0">
              <a:buNone/>
            </a:pPr>
            <a:endParaRPr lang="en-US" dirty="0"/>
          </a:p>
        </p:txBody>
      </p:sp>
    </p:spTree>
    <p:extLst>
      <p:ext uri="{BB962C8B-B14F-4D97-AF65-F5344CB8AC3E}">
        <p14:creationId xmlns:p14="http://schemas.microsoft.com/office/powerpoint/2010/main" val="29578108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p:txBody>
          <a:bodyPr/>
          <a:lstStyle/>
          <a:p>
            <a:pPr marL="0" indent="0">
              <a:buNone/>
            </a:pPr>
            <a:r>
              <a:rPr lang="en-US" u="sng" dirty="0" smtClean="0"/>
              <a:t>Measurement of V/Q inequality</a:t>
            </a:r>
            <a:r>
              <a:rPr lang="en-US" dirty="0" smtClean="0"/>
              <a:t>: </a:t>
            </a:r>
          </a:p>
          <a:p>
            <a:r>
              <a:rPr lang="en-US" dirty="0" smtClean="0"/>
              <a:t>Radioactive gasses</a:t>
            </a:r>
          </a:p>
          <a:p>
            <a:r>
              <a:rPr lang="en-US" dirty="0" smtClean="0"/>
              <a:t>Alveolar – arterial PO2 difference</a:t>
            </a:r>
            <a:endParaRPr lang="en-US" dirty="0"/>
          </a:p>
        </p:txBody>
      </p:sp>
    </p:spTree>
    <p:extLst>
      <p:ext uri="{BB962C8B-B14F-4D97-AF65-F5344CB8AC3E}">
        <p14:creationId xmlns:p14="http://schemas.microsoft.com/office/powerpoint/2010/main" val="31414613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 y="457200"/>
            <a:ext cx="8559800" cy="1143000"/>
          </a:xfrm>
        </p:spPr>
        <p:txBody>
          <a:bodyPr>
            <a:noAutofit/>
          </a:bodyPr>
          <a:lstStyle/>
          <a:p>
            <a:r>
              <a:rPr lang="en-US" sz="4000" dirty="0" smtClean="0"/>
              <a:t>Ventilation and Perfusion Relationships</a:t>
            </a:r>
            <a:endParaRPr lang="en-US" sz="4000" dirty="0"/>
          </a:p>
        </p:txBody>
      </p:sp>
      <p:sp>
        <p:nvSpPr>
          <p:cNvPr id="3" name="Content Placeholder 2"/>
          <p:cNvSpPr>
            <a:spLocks noGrp="1"/>
          </p:cNvSpPr>
          <p:nvPr>
            <p:ph idx="1"/>
          </p:nvPr>
        </p:nvSpPr>
        <p:spPr>
          <a:xfrm>
            <a:off x="457200" y="1257300"/>
            <a:ext cx="8229600" cy="5207000"/>
          </a:xfrm>
        </p:spPr>
        <p:txBody>
          <a:bodyPr>
            <a:normAutofit fontScale="77500" lnSpcReduction="20000"/>
          </a:bodyPr>
          <a:lstStyle/>
          <a:p>
            <a:pPr marL="0" indent="0">
              <a:buNone/>
            </a:pPr>
            <a:r>
              <a:rPr lang="en-US" u="sng" dirty="0"/>
              <a:t>Alveolar – arterial PO2 </a:t>
            </a:r>
            <a:r>
              <a:rPr lang="en-US" u="sng" dirty="0" smtClean="0"/>
              <a:t>difference and alveolar gas equation</a:t>
            </a:r>
            <a:r>
              <a:rPr lang="en-US" dirty="0" smtClean="0"/>
              <a:t>:</a:t>
            </a:r>
          </a:p>
          <a:p>
            <a:pPr marL="0" indent="0">
              <a:buNone/>
            </a:pPr>
            <a:r>
              <a:rPr lang="en-US" dirty="0" smtClean="0"/>
              <a:t>Alveolar gas equation:</a:t>
            </a:r>
          </a:p>
          <a:p>
            <a:pPr marL="0" indent="0">
              <a:buNone/>
            </a:pPr>
            <a:r>
              <a:rPr lang="en-US" dirty="0" smtClean="0">
                <a:solidFill>
                  <a:srgbClr val="FF0000"/>
                </a:solidFill>
              </a:rPr>
              <a:t>P</a:t>
            </a:r>
            <a:r>
              <a:rPr lang="en-US" baseline="-25000" dirty="0" smtClean="0">
                <a:solidFill>
                  <a:srgbClr val="FF0000"/>
                </a:solidFill>
              </a:rPr>
              <a:t>A</a:t>
            </a:r>
            <a:r>
              <a:rPr lang="en-US" dirty="0" smtClean="0">
                <a:solidFill>
                  <a:srgbClr val="FF0000"/>
                </a:solidFill>
              </a:rPr>
              <a:t>O2 = P</a:t>
            </a:r>
            <a:r>
              <a:rPr lang="en-US" baseline="-25000" dirty="0" smtClean="0">
                <a:solidFill>
                  <a:srgbClr val="FF0000"/>
                </a:solidFill>
              </a:rPr>
              <a:t>I</a:t>
            </a:r>
            <a:r>
              <a:rPr lang="en-US" dirty="0" smtClean="0">
                <a:solidFill>
                  <a:srgbClr val="FF0000"/>
                </a:solidFill>
              </a:rPr>
              <a:t>O2 – </a:t>
            </a:r>
            <a:r>
              <a:rPr lang="en-US" u="sng" dirty="0" smtClean="0">
                <a:solidFill>
                  <a:srgbClr val="FF0000"/>
                </a:solidFill>
              </a:rPr>
              <a:t>P</a:t>
            </a:r>
            <a:r>
              <a:rPr lang="en-US" u="sng" baseline="-25000" dirty="0" smtClean="0">
                <a:solidFill>
                  <a:srgbClr val="FF0000"/>
                </a:solidFill>
              </a:rPr>
              <a:t>ACO2</a:t>
            </a:r>
            <a:r>
              <a:rPr lang="en-US" dirty="0" smtClean="0">
                <a:solidFill>
                  <a:srgbClr val="FF0000"/>
                </a:solidFill>
              </a:rPr>
              <a:t> + F</a:t>
            </a:r>
          </a:p>
          <a:p>
            <a:pPr marL="0" indent="0">
              <a:lnSpc>
                <a:spcPct val="80000"/>
              </a:lnSpc>
              <a:buNone/>
            </a:pPr>
            <a:r>
              <a:rPr lang="en-US" dirty="0">
                <a:solidFill>
                  <a:srgbClr val="FF0000"/>
                </a:solidFill>
              </a:rPr>
              <a:t> </a:t>
            </a:r>
            <a:r>
              <a:rPr lang="en-US" dirty="0" smtClean="0">
                <a:solidFill>
                  <a:srgbClr val="FF0000"/>
                </a:solidFill>
              </a:rPr>
              <a:t>                                  R</a:t>
            </a:r>
          </a:p>
          <a:p>
            <a:pPr marL="0" indent="0">
              <a:lnSpc>
                <a:spcPct val="80000"/>
              </a:lnSpc>
              <a:buNone/>
            </a:pPr>
            <a:r>
              <a:rPr lang="en-US" dirty="0"/>
              <a:t> </a:t>
            </a:r>
            <a:endParaRPr lang="en-US" dirty="0" smtClean="0"/>
          </a:p>
          <a:p>
            <a:pPr>
              <a:lnSpc>
                <a:spcPct val="80000"/>
              </a:lnSpc>
            </a:pPr>
            <a:r>
              <a:rPr lang="en-US" dirty="0" smtClean="0"/>
              <a:t>PaCO2 is used for P</a:t>
            </a:r>
            <a:r>
              <a:rPr lang="en-US" baseline="-25000" dirty="0" smtClean="0"/>
              <a:t>A</a:t>
            </a:r>
            <a:r>
              <a:rPr lang="en-US" dirty="0" smtClean="0"/>
              <a:t>CO2</a:t>
            </a:r>
          </a:p>
          <a:p>
            <a:pPr>
              <a:lnSpc>
                <a:spcPct val="80000"/>
              </a:lnSpc>
            </a:pPr>
            <a:r>
              <a:rPr lang="en-US" dirty="0" smtClean="0"/>
              <a:t>R is the respiratory exchange ratio = 0.8</a:t>
            </a:r>
          </a:p>
          <a:p>
            <a:pPr>
              <a:lnSpc>
                <a:spcPct val="80000"/>
              </a:lnSpc>
            </a:pPr>
            <a:r>
              <a:rPr lang="en-US" dirty="0" smtClean="0"/>
              <a:t>F is ignored</a:t>
            </a:r>
          </a:p>
          <a:p>
            <a:pPr marL="0" indent="0">
              <a:lnSpc>
                <a:spcPct val="80000"/>
              </a:lnSpc>
              <a:buNone/>
            </a:pPr>
            <a:endParaRPr lang="en-US" dirty="0" smtClean="0"/>
          </a:p>
          <a:p>
            <a:pPr marL="0" indent="0">
              <a:buNone/>
            </a:pPr>
            <a:r>
              <a:rPr lang="en-US" dirty="0">
                <a:solidFill>
                  <a:srgbClr val="FF0000"/>
                </a:solidFill>
              </a:rPr>
              <a:t>P</a:t>
            </a:r>
            <a:r>
              <a:rPr lang="en-US" baseline="-25000" dirty="0">
                <a:solidFill>
                  <a:srgbClr val="FF0000"/>
                </a:solidFill>
              </a:rPr>
              <a:t>A</a:t>
            </a:r>
            <a:r>
              <a:rPr lang="en-US" dirty="0">
                <a:solidFill>
                  <a:srgbClr val="FF0000"/>
                </a:solidFill>
              </a:rPr>
              <a:t>O2 = </a:t>
            </a:r>
            <a:r>
              <a:rPr lang="en-US" dirty="0" smtClean="0">
                <a:solidFill>
                  <a:srgbClr val="FF0000"/>
                </a:solidFill>
              </a:rPr>
              <a:t>P</a:t>
            </a:r>
            <a:r>
              <a:rPr lang="en-US" baseline="-25000" dirty="0" smtClean="0">
                <a:solidFill>
                  <a:srgbClr val="FF0000"/>
                </a:solidFill>
              </a:rPr>
              <a:t>IO2</a:t>
            </a:r>
            <a:r>
              <a:rPr lang="en-US" dirty="0" smtClean="0">
                <a:solidFill>
                  <a:srgbClr val="FF0000"/>
                </a:solidFill>
              </a:rPr>
              <a:t> </a:t>
            </a:r>
            <a:r>
              <a:rPr lang="en-US" dirty="0">
                <a:solidFill>
                  <a:srgbClr val="FF0000"/>
                </a:solidFill>
              </a:rPr>
              <a:t>– </a:t>
            </a:r>
            <a:r>
              <a:rPr lang="en-US" u="sng" dirty="0" smtClean="0">
                <a:solidFill>
                  <a:srgbClr val="FF0000"/>
                </a:solidFill>
              </a:rPr>
              <a:t>P</a:t>
            </a:r>
            <a:r>
              <a:rPr lang="en-US" u="sng" baseline="-25000" dirty="0" smtClean="0">
                <a:solidFill>
                  <a:srgbClr val="FF0000"/>
                </a:solidFill>
              </a:rPr>
              <a:t>aCO2</a:t>
            </a:r>
            <a:r>
              <a:rPr lang="en-US" dirty="0" smtClean="0">
                <a:solidFill>
                  <a:srgbClr val="FF0000"/>
                </a:solidFill>
              </a:rPr>
              <a:t> </a:t>
            </a:r>
            <a:endParaRPr lang="en-US" dirty="0">
              <a:solidFill>
                <a:srgbClr val="FF0000"/>
              </a:solidFill>
            </a:endParaRPr>
          </a:p>
          <a:p>
            <a:pPr marL="0" indent="0">
              <a:lnSpc>
                <a:spcPct val="80000"/>
              </a:lnSpc>
              <a:buNone/>
            </a:pPr>
            <a:r>
              <a:rPr lang="en-US" dirty="0">
                <a:solidFill>
                  <a:srgbClr val="FF0000"/>
                </a:solidFill>
              </a:rPr>
              <a:t>                                </a:t>
            </a:r>
            <a:r>
              <a:rPr lang="en-US" dirty="0" smtClean="0">
                <a:solidFill>
                  <a:srgbClr val="FF0000"/>
                </a:solidFill>
              </a:rPr>
              <a:t>0.8</a:t>
            </a:r>
            <a:endParaRPr lang="en-US" dirty="0"/>
          </a:p>
          <a:p>
            <a:pPr marL="0" indent="0">
              <a:buNone/>
            </a:pPr>
            <a:r>
              <a:rPr lang="en-US" dirty="0" smtClean="0"/>
              <a:t> </a:t>
            </a:r>
            <a:endParaRPr lang="en-US" dirty="0"/>
          </a:p>
        </p:txBody>
      </p:sp>
    </p:spTree>
    <p:extLst>
      <p:ext uri="{BB962C8B-B14F-4D97-AF65-F5344CB8AC3E}">
        <p14:creationId xmlns:p14="http://schemas.microsoft.com/office/powerpoint/2010/main" val="31621669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Ventilation Perfusion Relationships</a:t>
            </a:r>
            <a:endParaRPr lang="en-US" sz="4000" dirty="0"/>
          </a:p>
        </p:txBody>
      </p:sp>
      <p:sp>
        <p:nvSpPr>
          <p:cNvPr id="3" name="Content Placeholder 2"/>
          <p:cNvSpPr>
            <a:spLocks noGrp="1"/>
          </p:cNvSpPr>
          <p:nvPr>
            <p:ph idx="1"/>
          </p:nvPr>
        </p:nvSpPr>
        <p:spPr/>
        <p:txBody>
          <a:bodyPr>
            <a:normAutofit fontScale="85000" lnSpcReduction="10000"/>
          </a:bodyPr>
          <a:lstStyle/>
          <a:p>
            <a:pPr marL="0" indent="0">
              <a:buNone/>
            </a:pPr>
            <a:r>
              <a:rPr lang="en-US" u="sng" dirty="0"/>
              <a:t>Alveolar – arterial </a:t>
            </a:r>
            <a:r>
              <a:rPr lang="en-US" u="sng" dirty="0" smtClean="0"/>
              <a:t>gradient:</a:t>
            </a:r>
            <a:endParaRPr lang="en-US" dirty="0" smtClean="0"/>
          </a:p>
          <a:p>
            <a:pPr marL="0" indent="0">
              <a:buNone/>
            </a:pPr>
            <a:endParaRPr lang="en-US" dirty="0"/>
          </a:p>
          <a:p>
            <a:pPr marL="0" indent="0">
              <a:buNone/>
            </a:pPr>
            <a:r>
              <a:rPr lang="en-US" dirty="0" smtClean="0">
                <a:solidFill>
                  <a:srgbClr val="FF0000"/>
                </a:solidFill>
              </a:rPr>
              <a:t>A – a gradient </a:t>
            </a:r>
            <a:r>
              <a:rPr lang="en-US" dirty="0">
                <a:solidFill>
                  <a:srgbClr val="FF0000"/>
                </a:solidFill>
              </a:rPr>
              <a:t>= </a:t>
            </a:r>
            <a:r>
              <a:rPr lang="en-US" dirty="0" smtClean="0">
                <a:solidFill>
                  <a:srgbClr val="FF0000"/>
                </a:solidFill>
              </a:rPr>
              <a:t>(P</a:t>
            </a:r>
            <a:r>
              <a:rPr lang="en-US" baseline="-25000" dirty="0" smtClean="0">
                <a:solidFill>
                  <a:srgbClr val="FF0000"/>
                </a:solidFill>
              </a:rPr>
              <a:t>IO2</a:t>
            </a:r>
            <a:r>
              <a:rPr lang="en-US" dirty="0" smtClean="0">
                <a:solidFill>
                  <a:srgbClr val="FF0000"/>
                </a:solidFill>
              </a:rPr>
              <a:t> </a:t>
            </a:r>
            <a:r>
              <a:rPr lang="en-US" dirty="0">
                <a:solidFill>
                  <a:srgbClr val="FF0000"/>
                </a:solidFill>
              </a:rPr>
              <a:t>– </a:t>
            </a:r>
            <a:r>
              <a:rPr lang="en-US" u="sng" dirty="0">
                <a:solidFill>
                  <a:srgbClr val="FF0000"/>
                </a:solidFill>
              </a:rPr>
              <a:t>P</a:t>
            </a:r>
            <a:r>
              <a:rPr lang="en-US" u="sng" baseline="-25000" dirty="0">
                <a:solidFill>
                  <a:srgbClr val="FF0000"/>
                </a:solidFill>
              </a:rPr>
              <a:t>aCO2</a:t>
            </a:r>
            <a:r>
              <a:rPr lang="en-US" dirty="0">
                <a:solidFill>
                  <a:srgbClr val="FF0000"/>
                </a:solidFill>
              </a:rPr>
              <a:t> </a:t>
            </a:r>
            <a:r>
              <a:rPr lang="en-US" dirty="0" smtClean="0">
                <a:solidFill>
                  <a:srgbClr val="FF0000"/>
                </a:solidFill>
              </a:rPr>
              <a:t>) – PaO2</a:t>
            </a:r>
            <a:endParaRPr lang="en-US" dirty="0">
              <a:solidFill>
                <a:srgbClr val="FF0000"/>
              </a:solidFill>
            </a:endParaRPr>
          </a:p>
          <a:p>
            <a:pPr marL="0" indent="0">
              <a:lnSpc>
                <a:spcPct val="80000"/>
              </a:lnSpc>
              <a:buNone/>
            </a:pPr>
            <a:r>
              <a:rPr lang="en-US" dirty="0">
                <a:solidFill>
                  <a:srgbClr val="FF0000"/>
                </a:solidFill>
              </a:rPr>
              <a:t>                               </a:t>
            </a:r>
            <a:r>
              <a:rPr lang="en-US" dirty="0" smtClean="0">
                <a:solidFill>
                  <a:srgbClr val="FF0000"/>
                </a:solidFill>
              </a:rPr>
              <a:t>                  0.8</a:t>
            </a:r>
          </a:p>
          <a:p>
            <a:pPr marL="0" indent="0">
              <a:lnSpc>
                <a:spcPct val="80000"/>
              </a:lnSpc>
              <a:buNone/>
            </a:pPr>
            <a:endParaRPr lang="en-US" dirty="0">
              <a:solidFill>
                <a:srgbClr val="FF0000"/>
              </a:solidFill>
            </a:endParaRPr>
          </a:p>
          <a:p>
            <a:pPr marL="0" indent="0">
              <a:lnSpc>
                <a:spcPct val="80000"/>
              </a:lnSpc>
              <a:buNone/>
            </a:pPr>
            <a:r>
              <a:rPr lang="en-US" dirty="0" smtClean="0">
                <a:solidFill>
                  <a:srgbClr val="FF0000"/>
                </a:solidFill>
              </a:rPr>
              <a:t>                                       </a:t>
            </a:r>
            <a:r>
              <a:rPr lang="en-US" dirty="0" smtClean="0"/>
              <a:t>   OR</a:t>
            </a:r>
            <a:endParaRPr lang="en-US" dirty="0"/>
          </a:p>
          <a:p>
            <a:pPr marL="0" indent="0">
              <a:buNone/>
            </a:pPr>
            <a:r>
              <a:rPr lang="en-US" dirty="0">
                <a:solidFill>
                  <a:srgbClr val="FF0000"/>
                </a:solidFill>
              </a:rPr>
              <a:t>A – a gradient </a:t>
            </a:r>
            <a:r>
              <a:rPr lang="en-US" dirty="0" smtClean="0">
                <a:solidFill>
                  <a:srgbClr val="FF0000"/>
                </a:solidFill>
              </a:rPr>
              <a:t>=( FiO2 (</a:t>
            </a:r>
            <a:r>
              <a:rPr lang="en-US" dirty="0" err="1" smtClean="0">
                <a:solidFill>
                  <a:srgbClr val="FF0000"/>
                </a:solidFill>
              </a:rPr>
              <a:t>Patm</a:t>
            </a:r>
            <a:r>
              <a:rPr lang="en-US" dirty="0">
                <a:solidFill>
                  <a:srgbClr val="FF0000"/>
                </a:solidFill>
              </a:rPr>
              <a:t> </a:t>
            </a:r>
            <a:r>
              <a:rPr lang="en-US" dirty="0" smtClean="0">
                <a:solidFill>
                  <a:srgbClr val="FF0000"/>
                </a:solidFill>
              </a:rPr>
              <a:t>– PH2O)  </a:t>
            </a:r>
            <a:r>
              <a:rPr lang="en-US" dirty="0">
                <a:solidFill>
                  <a:srgbClr val="FF0000"/>
                </a:solidFill>
              </a:rPr>
              <a:t>– </a:t>
            </a:r>
            <a:r>
              <a:rPr lang="en-US" u="sng" dirty="0">
                <a:solidFill>
                  <a:srgbClr val="FF0000"/>
                </a:solidFill>
              </a:rPr>
              <a:t>P</a:t>
            </a:r>
            <a:r>
              <a:rPr lang="en-US" u="sng" baseline="-25000" dirty="0">
                <a:solidFill>
                  <a:srgbClr val="FF0000"/>
                </a:solidFill>
              </a:rPr>
              <a:t>aCO2</a:t>
            </a:r>
            <a:r>
              <a:rPr lang="en-US" dirty="0">
                <a:solidFill>
                  <a:srgbClr val="FF0000"/>
                </a:solidFill>
              </a:rPr>
              <a:t> ) – PaO2</a:t>
            </a:r>
          </a:p>
          <a:p>
            <a:pPr marL="0" indent="0">
              <a:lnSpc>
                <a:spcPct val="80000"/>
              </a:lnSpc>
              <a:buNone/>
            </a:pPr>
            <a:r>
              <a:rPr lang="en-US" dirty="0">
                <a:solidFill>
                  <a:srgbClr val="FF0000"/>
                </a:solidFill>
              </a:rPr>
              <a:t>                                                </a:t>
            </a:r>
            <a:r>
              <a:rPr lang="en-US" dirty="0" smtClean="0">
                <a:solidFill>
                  <a:srgbClr val="FF0000"/>
                </a:solidFill>
              </a:rPr>
              <a:t>                                   </a:t>
            </a:r>
            <a:r>
              <a:rPr lang="en-US" dirty="0">
                <a:solidFill>
                  <a:srgbClr val="FF0000"/>
                </a:solidFill>
              </a:rPr>
              <a:t>0.8</a:t>
            </a:r>
            <a:endParaRPr lang="en-US" dirty="0"/>
          </a:p>
          <a:p>
            <a:pPr marL="0" indent="0">
              <a:buNone/>
            </a:pPr>
            <a:endParaRPr lang="en-US" dirty="0"/>
          </a:p>
        </p:txBody>
      </p:sp>
    </p:spTree>
    <p:extLst>
      <p:ext uri="{BB962C8B-B14F-4D97-AF65-F5344CB8AC3E}">
        <p14:creationId xmlns:p14="http://schemas.microsoft.com/office/powerpoint/2010/main" val="25647459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Ventilation Perfusion Relationships</a:t>
            </a:r>
          </a:p>
        </p:txBody>
      </p:sp>
      <p:sp>
        <p:nvSpPr>
          <p:cNvPr id="3" name="Content Placeholder 2"/>
          <p:cNvSpPr>
            <a:spLocks noGrp="1"/>
          </p:cNvSpPr>
          <p:nvPr>
            <p:ph idx="1"/>
          </p:nvPr>
        </p:nvSpPr>
        <p:spPr>
          <a:xfrm>
            <a:off x="457200" y="1790700"/>
            <a:ext cx="8229600" cy="4335463"/>
          </a:xfrm>
        </p:spPr>
        <p:txBody>
          <a:bodyPr>
            <a:normAutofit fontScale="92500" lnSpcReduction="20000"/>
          </a:bodyPr>
          <a:lstStyle/>
          <a:p>
            <a:pPr marL="0" indent="0">
              <a:buNone/>
            </a:pPr>
            <a:r>
              <a:rPr lang="en-US" sz="2800" dirty="0">
                <a:solidFill>
                  <a:srgbClr val="FF0000"/>
                </a:solidFill>
              </a:rPr>
              <a:t>A – a gradient =( FiO2 (</a:t>
            </a:r>
            <a:r>
              <a:rPr lang="en-US" sz="2800" dirty="0" err="1">
                <a:solidFill>
                  <a:srgbClr val="FF0000"/>
                </a:solidFill>
              </a:rPr>
              <a:t>Patm</a:t>
            </a:r>
            <a:r>
              <a:rPr lang="en-US" sz="2800" dirty="0">
                <a:solidFill>
                  <a:srgbClr val="FF0000"/>
                </a:solidFill>
              </a:rPr>
              <a:t> – PH2O)  – </a:t>
            </a:r>
            <a:r>
              <a:rPr lang="en-US" sz="2800" u="sng" dirty="0">
                <a:solidFill>
                  <a:srgbClr val="FF0000"/>
                </a:solidFill>
              </a:rPr>
              <a:t>P</a:t>
            </a:r>
            <a:r>
              <a:rPr lang="en-US" sz="2800" u="sng" baseline="-25000" dirty="0">
                <a:solidFill>
                  <a:srgbClr val="FF0000"/>
                </a:solidFill>
              </a:rPr>
              <a:t>aCO2</a:t>
            </a:r>
            <a:r>
              <a:rPr lang="en-US" sz="2800" dirty="0">
                <a:solidFill>
                  <a:srgbClr val="FF0000"/>
                </a:solidFill>
              </a:rPr>
              <a:t> ) – PaO2</a:t>
            </a:r>
          </a:p>
          <a:p>
            <a:pPr marL="0" indent="0">
              <a:lnSpc>
                <a:spcPct val="80000"/>
              </a:lnSpc>
              <a:buNone/>
            </a:pPr>
            <a:r>
              <a:rPr lang="en-US" sz="2800" dirty="0">
                <a:solidFill>
                  <a:srgbClr val="FF0000"/>
                </a:solidFill>
              </a:rPr>
              <a:t>                                                                                   0.8</a:t>
            </a:r>
            <a:endParaRPr lang="en-US" sz="2800" dirty="0"/>
          </a:p>
          <a:p>
            <a:r>
              <a:rPr lang="en-US" dirty="0" smtClean="0"/>
              <a:t>Where </a:t>
            </a:r>
            <a:r>
              <a:rPr lang="en-US" dirty="0" err="1" smtClean="0"/>
              <a:t>Patm</a:t>
            </a:r>
            <a:r>
              <a:rPr lang="en-US" dirty="0" smtClean="0"/>
              <a:t> = 760mmHg at sea level</a:t>
            </a:r>
          </a:p>
          <a:p>
            <a:r>
              <a:rPr lang="en-US" dirty="0" smtClean="0"/>
              <a:t>PH20 = 47</a:t>
            </a:r>
          </a:p>
          <a:p>
            <a:r>
              <a:rPr lang="en-US" dirty="0" smtClean="0"/>
              <a:t>Thus on room air…..</a:t>
            </a:r>
          </a:p>
          <a:p>
            <a:pPr marL="0" indent="0">
              <a:buNone/>
            </a:pPr>
            <a:r>
              <a:rPr lang="en-US" dirty="0">
                <a:solidFill>
                  <a:srgbClr val="FF0000"/>
                </a:solidFill>
              </a:rPr>
              <a:t>A – a gradient =( </a:t>
            </a:r>
            <a:r>
              <a:rPr lang="en-US" dirty="0" smtClean="0">
                <a:solidFill>
                  <a:srgbClr val="FF0000"/>
                </a:solidFill>
              </a:rPr>
              <a:t>150– </a:t>
            </a:r>
            <a:r>
              <a:rPr lang="en-US" u="sng" dirty="0">
                <a:solidFill>
                  <a:srgbClr val="FF0000"/>
                </a:solidFill>
              </a:rPr>
              <a:t>P</a:t>
            </a:r>
            <a:r>
              <a:rPr lang="en-US" u="sng" baseline="-25000" dirty="0">
                <a:solidFill>
                  <a:srgbClr val="FF0000"/>
                </a:solidFill>
              </a:rPr>
              <a:t>aCO2</a:t>
            </a:r>
            <a:r>
              <a:rPr lang="en-US" dirty="0">
                <a:solidFill>
                  <a:srgbClr val="FF0000"/>
                </a:solidFill>
              </a:rPr>
              <a:t> ) – PaO2</a:t>
            </a:r>
          </a:p>
          <a:p>
            <a:pPr marL="0" indent="0">
              <a:lnSpc>
                <a:spcPct val="80000"/>
              </a:lnSpc>
              <a:buNone/>
            </a:pPr>
            <a:r>
              <a:rPr lang="en-US" dirty="0">
                <a:solidFill>
                  <a:srgbClr val="FF0000"/>
                </a:solidFill>
              </a:rPr>
              <a:t>                                               </a:t>
            </a:r>
            <a:r>
              <a:rPr lang="en-US" dirty="0" smtClean="0">
                <a:solidFill>
                  <a:srgbClr val="FF0000"/>
                </a:solidFill>
              </a:rPr>
              <a:t> </a:t>
            </a:r>
            <a:r>
              <a:rPr lang="en-US" dirty="0">
                <a:solidFill>
                  <a:srgbClr val="FF0000"/>
                </a:solidFill>
              </a:rPr>
              <a:t>0.8</a:t>
            </a:r>
            <a:endParaRPr lang="en-US" dirty="0"/>
          </a:p>
          <a:p>
            <a:pPr marL="0" indent="0">
              <a:buNone/>
            </a:pPr>
            <a:endParaRPr lang="en-US" dirty="0"/>
          </a:p>
        </p:txBody>
      </p:sp>
    </p:spTree>
    <p:extLst>
      <p:ext uri="{BB962C8B-B14F-4D97-AF65-F5344CB8AC3E}">
        <p14:creationId xmlns:p14="http://schemas.microsoft.com/office/powerpoint/2010/main" val="276352024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 Transport by the Blood</a:t>
            </a:r>
            <a:endParaRPr lang="en-US" dirty="0"/>
          </a:p>
        </p:txBody>
      </p:sp>
      <p:pic>
        <p:nvPicPr>
          <p:cNvPr id="3" name="Picture 2"/>
          <p:cNvPicPr>
            <a:picLocks noChangeAspect="1"/>
          </p:cNvPicPr>
          <p:nvPr/>
        </p:nvPicPr>
        <p:blipFill>
          <a:blip r:embed="rId2"/>
          <a:stretch>
            <a:fillRect/>
          </a:stretch>
        </p:blipFill>
        <p:spPr>
          <a:xfrm>
            <a:off x="1790700" y="2044700"/>
            <a:ext cx="5600700" cy="3810000"/>
          </a:xfrm>
          <a:prstGeom prst="rect">
            <a:avLst/>
          </a:prstGeom>
        </p:spPr>
      </p:pic>
    </p:spTree>
    <p:extLst>
      <p:ext uri="{BB962C8B-B14F-4D97-AF65-F5344CB8AC3E}">
        <p14:creationId xmlns:p14="http://schemas.microsoft.com/office/powerpoint/2010/main" val="33736285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Gas Transport by the Blood</a:t>
            </a:r>
          </a:p>
        </p:txBody>
      </p:sp>
      <p:sp>
        <p:nvSpPr>
          <p:cNvPr id="3" name="Content Placeholder 2"/>
          <p:cNvSpPr>
            <a:spLocks noGrp="1"/>
          </p:cNvSpPr>
          <p:nvPr>
            <p:ph idx="1"/>
          </p:nvPr>
        </p:nvSpPr>
        <p:spPr/>
        <p:txBody>
          <a:bodyPr/>
          <a:lstStyle/>
          <a:p>
            <a:pPr marL="0" indent="0">
              <a:buNone/>
            </a:pPr>
            <a:r>
              <a:rPr lang="en-US" dirty="0" smtClean="0"/>
              <a:t>Oxygen is carried in the blood in 2 forms:</a:t>
            </a:r>
          </a:p>
          <a:p>
            <a:r>
              <a:rPr lang="en-US" dirty="0" smtClean="0"/>
              <a:t>Dissolved in plasma</a:t>
            </a:r>
          </a:p>
          <a:p>
            <a:r>
              <a:rPr lang="en-US" dirty="0" smtClean="0"/>
              <a:t>Combined to hemoglobin</a:t>
            </a:r>
            <a:endParaRPr lang="en-US" dirty="0"/>
          </a:p>
        </p:txBody>
      </p:sp>
    </p:spTree>
    <p:extLst>
      <p:ext uri="{BB962C8B-B14F-4D97-AF65-F5344CB8AC3E}">
        <p14:creationId xmlns:p14="http://schemas.microsoft.com/office/powerpoint/2010/main" val="1213204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6908"/>
            <a:ext cx="8229600" cy="673814"/>
          </a:xfrm>
        </p:spPr>
        <p:txBody>
          <a:bodyPr>
            <a:normAutofit fontScale="90000"/>
          </a:bodyPr>
          <a:lstStyle/>
          <a:p>
            <a:r>
              <a:rPr lang="en-US" dirty="0"/>
              <a:t>Structure and Function</a:t>
            </a:r>
          </a:p>
        </p:txBody>
      </p:sp>
      <p:sp>
        <p:nvSpPr>
          <p:cNvPr id="3" name="Content Placeholder 2"/>
          <p:cNvSpPr>
            <a:spLocks noGrp="1"/>
          </p:cNvSpPr>
          <p:nvPr>
            <p:ph idx="1"/>
          </p:nvPr>
        </p:nvSpPr>
        <p:spPr>
          <a:xfrm>
            <a:off x="177800" y="1321712"/>
            <a:ext cx="4432300" cy="5256888"/>
          </a:xfrm>
        </p:spPr>
        <p:txBody>
          <a:bodyPr>
            <a:normAutofit fontScale="92500" lnSpcReduction="20000"/>
          </a:bodyPr>
          <a:lstStyle/>
          <a:p>
            <a:r>
              <a:rPr lang="en-US" dirty="0" smtClean="0"/>
              <a:t>Terminal bronchioles divide into respiratory bronchioles</a:t>
            </a:r>
          </a:p>
          <a:p>
            <a:r>
              <a:rPr lang="en-US" dirty="0" smtClean="0"/>
              <a:t>Respiratory bronchioles have occasional alveoli</a:t>
            </a:r>
          </a:p>
          <a:p>
            <a:r>
              <a:rPr lang="en-US" dirty="0" smtClean="0"/>
              <a:t>Alveolar ducts </a:t>
            </a:r>
            <a:r>
              <a:rPr lang="en-US" dirty="0" smtClean="0">
                <a:sym typeface="Wingdings"/>
              </a:rPr>
              <a:t> completely lined with alveoli</a:t>
            </a:r>
          </a:p>
        </p:txBody>
      </p:sp>
      <p:pic>
        <p:nvPicPr>
          <p:cNvPr id="5" name="Picture 4"/>
          <p:cNvPicPr>
            <a:picLocks noChangeAspect="1"/>
          </p:cNvPicPr>
          <p:nvPr/>
        </p:nvPicPr>
        <p:blipFill>
          <a:blip r:embed="rId2"/>
          <a:stretch>
            <a:fillRect/>
          </a:stretch>
        </p:blipFill>
        <p:spPr>
          <a:xfrm>
            <a:off x="4610100" y="1175822"/>
            <a:ext cx="4432300" cy="5524500"/>
          </a:xfrm>
          <a:prstGeom prst="rect">
            <a:avLst/>
          </a:prstGeom>
        </p:spPr>
      </p:pic>
    </p:spTree>
    <p:extLst>
      <p:ext uri="{BB962C8B-B14F-4D97-AF65-F5344CB8AC3E}">
        <p14:creationId xmlns:p14="http://schemas.microsoft.com/office/powerpoint/2010/main" val="10877955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Gas Transport by the Blood</a:t>
            </a:r>
          </a:p>
        </p:txBody>
      </p:sp>
      <p:sp>
        <p:nvSpPr>
          <p:cNvPr id="3" name="Content Placeholder 2"/>
          <p:cNvSpPr>
            <a:spLocks noGrp="1"/>
          </p:cNvSpPr>
          <p:nvPr>
            <p:ph idx="1"/>
          </p:nvPr>
        </p:nvSpPr>
        <p:spPr>
          <a:xfrm>
            <a:off x="457200" y="1574800"/>
            <a:ext cx="8229600" cy="4525963"/>
          </a:xfrm>
        </p:spPr>
        <p:txBody>
          <a:bodyPr>
            <a:normAutofit fontScale="77500" lnSpcReduction="20000"/>
          </a:bodyPr>
          <a:lstStyle/>
          <a:p>
            <a:pPr marL="0" indent="0">
              <a:buNone/>
            </a:pPr>
            <a:r>
              <a:rPr lang="en-US" u="sng" dirty="0" smtClean="0"/>
              <a:t>Dissolved O2</a:t>
            </a:r>
            <a:r>
              <a:rPr lang="en-US" dirty="0" smtClean="0"/>
              <a:t>:</a:t>
            </a:r>
          </a:p>
          <a:p>
            <a:r>
              <a:rPr lang="en-US" dirty="0" smtClean="0"/>
              <a:t>Amount dissolved is proportional to the partial pressure</a:t>
            </a:r>
          </a:p>
          <a:p>
            <a:r>
              <a:rPr lang="en-US" dirty="0" smtClean="0"/>
              <a:t>For each mmHg of PO2 </a:t>
            </a:r>
            <a:r>
              <a:rPr lang="en-US" dirty="0" smtClean="0">
                <a:sym typeface="Wingdings"/>
              </a:rPr>
              <a:t> there is 0.003ml O2/100 ml of blood</a:t>
            </a:r>
          </a:p>
          <a:p>
            <a:r>
              <a:rPr lang="en-US" dirty="0" smtClean="0">
                <a:sym typeface="Wingdings"/>
              </a:rPr>
              <a:t>Thus arterial blood with PaO2 of 100mmHg  contains 0.3ml per 100ml blood</a:t>
            </a:r>
          </a:p>
          <a:p>
            <a:r>
              <a:rPr lang="en-US" dirty="0" smtClean="0">
                <a:sym typeface="Wingdings"/>
              </a:rPr>
              <a:t>Thus only a very small amount of O2 is transported dissolved in plasma</a:t>
            </a:r>
            <a:endParaRPr lang="en-US" dirty="0"/>
          </a:p>
        </p:txBody>
      </p:sp>
    </p:spTree>
    <p:extLst>
      <p:ext uri="{BB962C8B-B14F-4D97-AF65-F5344CB8AC3E}">
        <p14:creationId xmlns:p14="http://schemas.microsoft.com/office/powerpoint/2010/main" val="18323328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292100"/>
          </a:xfrm>
        </p:spPr>
        <p:txBody>
          <a:bodyPr>
            <a:normAutofit fontScale="90000"/>
          </a:bodyPr>
          <a:lstStyle/>
          <a:p>
            <a:r>
              <a:rPr lang="en-US" dirty="0"/>
              <a:t>Gas Transport by the Blood</a:t>
            </a:r>
          </a:p>
        </p:txBody>
      </p:sp>
      <p:sp>
        <p:nvSpPr>
          <p:cNvPr id="3" name="Content Placeholder 2"/>
          <p:cNvSpPr>
            <a:spLocks noGrp="1"/>
          </p:cNvSpPr>
          <p:nvPr>
            <p:ph idx="1"/>
          </p:nvPr>
        </p:nvSpPr>
        <p:spPr>
          <a:xfrm>
            <a:off x="457200" y="1600201"/>
            <a:ext cx="8229600" cy="1142999"/>
          </a:xfrm>
        </p:spPr>
        <p:txBody>
          <a:bodyPr>
            <a:normAutofit fontScale="85000" lnSpcReduction="20000"/>
          </a:bodyPr>
          <a:lstStyle/>
          <a:p>
            <a:pPr marL="0" indent="0">
              <a:buNone/>
            </a:pPr>
            <a:r>
              <a:rPr lang="en-US" sz="2800" dirty="0" smtClean="0"/>
              <a:t>O2 bound to hemoglobin:</a:t>
            </a:r>
          </a:p>
          <a:p>
            <a:r>
              <a:rPr lang="en-US" sz="2800" dirty="0" smtClean="0"/>
              <a:t> </a:t>
            </a:r>
            <a:r>
              <a:rPr lang="en-US" sz="2800" dirty="0"/>
              <a:t>A</a:t>
            </a:r>
            <a:r>
              <a:rPr lang="en-US" sz="2800" dirty="0" smtClean="0"/>
              <a:t>ccounts for majority of O2 transport</a:t>
            </a:r>
          </a:p>
          <a:p>
            <a:pPr marL="0" indent="0">
              <a:buNone/>
            </a:pPr>
            <a:endParaRPr lang="en-US" dirty="0">
              <a:solidFill>
                <a:srgbClr val="E78D35"/>
              </a:solidFill>
            </a:endParaRPr>
          </a:p>
        </p:txBody>
      </p:sp>
      <p:pic>
        <p:nvPicPr>
          <p:cNvPr id="5" name="Picture 4"/>
          <p:cNvPicPr>
            <a:picLocks noChangeAspect="1"/>
          </p:cNvPicPr>
          <p:nvPr/>
        </p:nvPicPr>
        <p:blipFill>
          <a:blip r:embed="rId2"/>
          <a:stretch>
            <a:fillRect/>
          </a:stretch>
        </p:blipFill>
        <p:spPr>
          <a:xfrm>
            <a:off x="1168400" y="2565400"/>
            <a:ext cx="6794500" cy="4114800"/>
          </a:xfrm>
          <a:prstGeom prst="rect">
            <a:avLst/>
          </a:prstGeom>
        </p:spPr>
      </p:pic>
    </p:spTree>
    <p:extLst>
      <p:ext uri="{BB962C8B-B14F-4D97-AF65-F5344CB8AC3E}">
        <p14:creationId xmlns:p14="http://schemas.microsoft.com/office/powerpoint/2010/main" val="89276042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09600"/>
          </a:xfrm>
        </p:spPr>
        <p:txBody>
          <a:bodyPr>
            <a:normAutofit fontScale="90000"/>
          </a:bodyPr>
          <a:lstStyle/>
          <a:p>
            <a:r>
              <a:rPr lang="en-US" dirty="0"/>
              <a:t>Gas Transport by the Blood</a:t>
            </a:r>
          </a:p>
        </p:txBody>
      </p:sp>
      <p:sp>
        <p:nvSpPr>
          <p:cNvPr id="3" name="Content Placeholder 2"/>
          <p:cNvSpPr>
            <a:spLocks noGrp="1"/>
          </p:cNvSpPr>
          <p:nvPr>
            <p:ph idx="1"/>
          </p:nvPr>
        </p:nvSpPr>
        <p:spPr>
          <a:xfrm>
            <a:off x="177800" y="1168400"/>
            <a:ext cx="3759200" cy="5689600"/>
          </a:xfrm>
        </p:spPr>
        <p:txBody>
          <a:bodyPr>
            <a:normAutofit fontScale="55000" lnSpcReduction="20000"/>
          </a:bodyPr>
          <a:lstStyle/>
          <a:p>
            <a:r>
              <a:rPr lang="en-US" dirty="0"/>
              <a:t>A</a:t>
            </a:r>
            <a:r>
              <a:rPr lang="en-US" dirty="0" smtClean="0"/>
              <a:t>mount of O2 carried by </a:t>
            </a:r>
            <a:r>
              <a:rPr lang="en-US" dirty="0" err="1" smtClean="0"/>
              <a:t>Hb</a:t>
            </a:r>
            <a:r>
              <a:rPr lang="en-US" dirty="0" smtClean="0"/>
              <a:t> increases rapidly up to a PaO2 of ~ 50mmHg</a:t>
            </a:r>
          </a:p>
          <a:p>
            <a:r>
              <a:rPr lang="en-US" dirty="0" smtClean="0"/>
              <a:t>Curve flattens out above PaO2 50mmHg</a:t>
            </a:r>
          </a:p>
          <a:p>
            <a:r>
              <a:rPr lang="en-US" dirty="0" smtClean="0"/>
              <a:t>Initial binding (first portion of the curve) results in a slow increase in saturation</a:t>
            </a:r>
          </a:p>
          <a:p>
            <a:r>
              <a:rPr lang="en-US" dirty="0" smtClean="0"/>
              <a:t>The curve then becomes very steep </a:t>
            </a:r>
            <a:r>
              <a:rPr lang="en-US" dirty="0" smtClean="0">
                <a:sym typeface="Wingdings"/>
              </a:rPr>
              <a:t> where increases in PaO2 result in rapid  O2 binding and large increases in saturation of </a:t>
            </a:r>
            <a:r>
              <a:rPr lang="en-US" dirty="0" err="1" smtClean="0">
                <a:sym typeface="Wingdings"/>
              </a:rPr>
              <a:t>Hb</a:t>
            </a:r>
            <a:r>
              <a:rPr lang="en-US" dirty="0" smtClean="0">
                <a:sym typeface="Wingdings"/>
              </a:rPr>
              <a:t>  this is due to </a:t>
            </a:r>
            <a:r>
              <a:rPr lang="en-US" dirty="0" smtClean="0">
                <a:solidFill>
                  <a:srgbClr val="FFFF00"/>
                </a:solidFill>
                <a:sym typeface="Wingdings"/>
              </a:rPr>
              <a:t>“</a:t>
            </a:r>
            <a:r>
              <a:rPr lang="en-US" dirty="0" err="1" smtClean="0">
                <a:solidFill>
                  <a:srgbClr val="FFFF00"/>
                </a:solidFill>
                <a:sym typeface="Wingdings"/>
              </a:rPr>
              <a:t>cooperativity</a:t>
            </a:r>
            <a:r>
              <a:rPr lang="en-US" dirty="0" smtClean="0">
                <a:solidFill>
                  <a:srgbClr val="FFFF00"/>
                </a:solidFill>
                <a:sym typeface="Wingdings"/>
              </a:rPr>
              <a:t>” </a:t>
            </a:r>
            <a:r>
              <a:rPr lang="en-US" dirty="0" smtClean="0">
                <a:sym typeface="Wingdings"/>
              </a:rPr>
              <a:t>of </a:t>
            </a:r>
            <a:r>
              <a:rPr lang="en-US" dirty="0" err="1" smtClean="0">
                <a:sym typeface="Wingdings"/>
              </a:rPr>
              <a:t>Hb</a:t>
            </a:r>
            <a:endParaRPr lang="en-US" dirty="0"/>
          </a:p>
        </p:txBody>
      </p:sp>
      <p:pic>
        <p:nvPicPr>
          <p:cNvPr id="4" name="Picture 3"/>
          <p:cNvPicPr>
            <a:picLocks noChangeAspect="1"/>
          </p:cNvPicPr>
          <p:nvPr/>
        </p:nvPicPr>
        <p:blipFill>
          <a:blip r:embed="rId2"/>
          <a:stretch>
            <a:fillRect/>
          </a:stretch>
        </p:blipFill>
        <p:spPr>
          <a:xfrm>
            <a:off x="4051300" y="2044700"/>
            <a:ext cx="4953000" cy="3810000"/>
          </a:xfrm>
          <a:prstGeom prst="rect">
            <a:avLst/>
          </a:prstGeom>
        </p:spPr>
      </p:pic>
    </p:spTree>
    <p:extLst>
      <p:ext uri="{BB962C8B-B14F-4D97-AF65-F5344CB8AC3E}">
        <p14:creationId xmlns:p14="http://schemas.microsoft.com/office/powerpoint/2010/main" val="28154466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
            <a:ext cx="8229600" cy="546100"/>
          </a:xfrm>
        </p:spPr>
        <p:txBody>
          <a:bodyPr>
            <a:normAutofit fontScale="90000"/>
          </a:bodyPr>
          <a:lstStyle/>
          <a:p>
            <a:r>
              <a:rPr lang="en-US" dirty="0"/>
              <a:t>Gas Transport by the Blood</a:t>
            </a:r>
          </a:p>
        </p:txBody>
      </p:sp>
      <p:sp>
        <p:nvSpPr>
          <p:cNvPr id="3" name="Content Placeholder 2"/>
          <p:cNvSpPr>
            <a:spLocks noGrp="1"/>
          </p:cNvSpPr>
          <p:nvPr>
            <p:ph idx="1"/>
          </p:nvPr>
        </p:nvSpPr>
        <p:spPr>
          <a:xfrm>
            <a:off x="127000" y="812800"/>
            <a:ext cx="4229100" cy="6045200"/>
          </a:xfrm>
        </p:spPr>
        <p:txBody>
          <a:bodyPr>
            <a:normAutofit fontScale="62500" lnSpcReduction="20000"/>
          </a:bodyPr>
          <a:lstStyle/>
          <a:p>
            <a:pPr marL="0" indent="0">
              <a:buNone/>
            </a:pPr>
            <a:r>
              <a:rPr lang="en-US" u="sng" dirty="0" smtClean="0"/>
              <a:t>O2 dissociation curve physiologic advantages</a:t>
            </a:r>
            <a:r>
              <a:rPr lang="en-US" dirty="0" smtClean="0"/>
              <a:t>:</a:t>
            </a:r>
          </a:p>
          <a:p>
            <a:r>
              <a:rPr lang="en-US" dirty="0" smtClean="0"/>
              <a:t>Flat upper portion means even if PO2 in alveolar gas decreases, O2 loading is minimally affected</a:t>
            </a:r>
          </a:p>
          <a:p>
            <a:r>
              <a:rPr lang="en-US" dirty="0" smtClean="0"/>
              <a:t>Large partial pressure difference exists between alveolar gas and blood when most of O2 has been transferred </a:t>
            </a:r>
            <a:r>
              <a:rPr lang="en-US" dirty="0" smtClean="0">
                <a:sym typeface="Wingdings"/>
              </a:rPr>
              <a:t> diffusion process is hastened</a:t>
            </a:r>
          </a:p>
          <a:p>
            <a:r>
              <a:rPr lang="en-US" dirty="0" smtClean="0"/>
              <a:t>Steep lower part means peripheral tissues can withdraw large amounts of O2 for only a small drop in capillary PO2</a:t>
            </a:r>
            <a:endParaRPr lang="en-US" dirty="0"/>
          </a:p>
        </p:txBody>
      </p:sp>
      <p:pic>
        <p:nvPicPr>
          <p:cNvPr id="4" name="Picture 3"/>
          <p:cNvPicPr>
            <a:picLocks noChangeAspect="1"/>
          </p:cNvPicPr>
          <p:nvPr/>
        </p:nvPicPr>
        <p:blipFill>
          <a:blip r:embed="rId2"/>
          <a:stretch>
            <a:fillRect/>
          </a:stretch>
        </p:blipFill>
        <p:spPr>
          <a:xfrm>
            <a:off x="4356100" y="2044700"/>
            <a:ext cx="4686300" cy="3810000"/>
          </a:xfrm>
          <a:prstGeom prst="rect">
            <a:avLst/>
          </a:prstGeom>
        </p:spPr>
      </p:pic>
    </p:spTree>
    <p:extLst>
      <p:ext uri="{BB962C8B-B14F-4D97-AF65-F5344CB8AC3E}">
        <p14:creationId xmlns:p14="http://schemas.microsoft.com/office/powerpoint/2010/main" val="41601100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22300"/>
          </a:xfrm>
        </p:spPr>
        <p:txBody>
          <a:bodyPr>
            <a:normAutofit fontScale="90000"/>
          </a:bodyPr>
          <a:lstStyle/>
          <a:p>
            <a:r>
              <a:rPr lang="en-US" dirty="0"/>
              <a:t>Gas Transport by the Blood</a:t>
            </a:r>
          </a:p>
        </p:txBody>
      </p:sp>
      <p:sp>
        <p:nvSpPr>
          <p:cNvPr id="3" name="Content Placeholder 2"/>
          <p:cNvSpPr>
            <a:spLocks noGrp="1"/>
          </p:cNvSpPr>
          <p:nvPr>
            <p:ph idx="1"/>
          </p:nvPr>
        </p:nvSpPr>
        <p:spPr>
          <a:xfrm>
            <a:off x="457200" y="2387600"/>
            <a:ext cx="8229600" cy="4203700"/>
          </a:xfrm>
        </p:spPr>
        <p:txBody>
          <a:bodyPr>
            <a:normAutofit fontScale="92500" lnSpcReduction="20000"/>
          </a:bodyPr>
          <a:lstStyle/>
          <a:p>
            <a:r>
              <a:rPr lang="en-US" dirty="0" smtClean="0">
                <a:solidFill>
                  <a:srgbClr val="FF0000"/>
                </a:solidFill>
              </a:rPr>
              <a:t>O2 capacity </a:t>
            </a:r>
            <a:r>
              <a:rPr lang="en-US" dirty="0" smtClean="0"/>
              <a:t>= the maximum amount of O2 that can be combined with </a:t>
            </a:r>
            <a:r>
              <a:rPr lang="en-US" dirty="0" err="1" smtClean="0"/>
              <a:t>Hb</a:t>
            </a:r>
            <a:r>
              <a:rPr lang="en-US" dirty="0" smtClean="0"/>
              <a:t> </a:t>
            </a:r>
          </a:p>
          <a:p>
            <a:r>
              <a:rPr lang="en-US" dirty="0" err="1" smtClean="0"/>
              <a:t>ie</a:t>
            </a:r>
            <a:r>
              <a:rPr lang="en-US" dirty="0" smtClean="0"/>
              <a:t>. all binding sites occupied by O2</a:t>
            </a:r>
          </a:p>
          <a:p>
            <a:r>
              <a:rPr lang="en-US" dirty="0"/>
              <a:t>One gram of </a:t>
            </a:r>
            <a:r>
              <a:rPr lang="en-US" dirty="0" err="1"/>
              <a:t>Hb</a:t>
            </a:r>
            <a:r>
              <a:rPr lang="en-US" dirty="0"/>
              <a:t> can combine with 1.39 ml O2</a:t>
            </a:r>
          </a:p>
          <a:p>
            <a:r>
              <a:rPr lang="en-US" dirty="0"/>
              <a:t>Blood has ~ 15 g </a:t>
            </a:r>
            <a:r>
              <a:rPr lang="en-US" dirty="0" err="1"/>
              <a:t>Hb</a:t>
            </a:r>
            <a:r>
              <a:rPr lang="en-US" dirty="0"/>
              <a:t> / 100ml </a:t>
            </a:r>
          </a:p>
          <a:p>
            <a:r>
              <a:rPr lang="en-US" dirty="0"/>
              <a:t>O2 capacity is ~ 20.8ml O2 / 100ml blood</a:t>
            </a:r>
          </a:p>
          <a:p>
            <a:pPr marL="0" indent="0">
              <a:buNone/>
            </a:pPr>
            <a:endParaRPr lang="en-US" dirty="0" smtClean="0"/>
          </a:p>
          <a:p>
            <a:pPr marL="0" indent="0">
              <a:buNone/>
            </a:pPr>
            <a:endParaRPr lang="en-US" dirty="0" smtClean="0"/>
          </a:p>
        </p:txBody>
      </p:sp>
    </p:spTree>
    <p:extLst>
      <p:ext uri="{BB962C8B-B14F-4D97-AF65-F5344CB8AC3E}">
        <p14:creationId xmlns:p14="http://schemas.microsoft.com/office/powerpoint/2010/main" val="8456696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 Transport by the Blood</a:t>
            </a:r>
            <a:endParaRPr lang="en-US" dirty="0"/>
          </a:p>
        </p:txBody>
      </p:sp>
      <p:sp>
        <p:nvSpPr>
          <p:cNvPr id="3" name="Content Placeholder 2"/>
          <p:cNvSpPr>
            <a:spLocks noGrp="1"/>
          </p:cNvSpPr>
          <p:nvPr>
            <p:ph idx="1"/>
          </p:nvPr>
        </p:nvSpPr>
        <p:spPr>
          <a:xfrm>
            <a:off x="457200" y="1778000"/>
            <a:ext cx="8229600" cy="4348163"/>
          </a:xfrm>
        </p:spPr>
        <p:txBody>
          <a:bodyPr>
            <a:normAutofit fontScale="77500" lnSpcReduction="20000"/>
          </a:bodyPr>
          <a:lstStyle/>
          <a:p>
            <a:r>
              <a:rPr lang="en-US" dirty="0">
                <a:solidFill>
                  <a:srgbClr val="FF0000"/>
                </a:solidFill>
              </a:rPr>
              <a:t>O2 saturation of </a:t>
            </a:r>
            <a:r>
              <a:rPr lang="en-US" dirty="0" err="1">
                <a:solidFill>
                  <a:srgbClr val="FF0000"/>
                </a:solidFill>
              </a:rPr>
              <a:t>Hb</a:t>
            </a:r>
            <a:r>
              <a:rPr lang="en-US" dirty="0">
                <a:solidFill>
                  <a:srgbClr val="FF0000"/>
                </a:solidFill>
              </a:rPr>
              <a:t> </a:t>
            </a:r>
            <a:r>
              <a:rPr lang="en-US" dirty="0"/>
              <a:t>= % of available binding sites that have O2 attached:</a:t>
            </a:r>
          </a:p>
          <a:p>
            <a:pPr marL="0" indent="0">
              <a:buNone/>
            </a:pPr>
            <a:endParaRPr lang="en-US" dirty="0"/>
          </a:p>
          <a:p>
            <a:pPr marL="0" indent="0">
              <a:buNone/>
            </a:pPr>
            <a:r>
              <a:rPr lang="en-US" dirty="0"/>
              <a:t>                   O2 Sat = </a:t>
            </a:r>
            <a:r>
              <a:rPr lang="en-US" u="sng" dirty="0"/>
              <a:t>O2 combined with </a:t>
            </a:r>
            <a:r>
              <a:rPr lang="en-US" u="sng" dirty="0" err="1"/>
              <a:t>Hb</a:t>
            </a:r>
            <a:r>
              <a:rPr lang="en-US" dirty="0"/>
              <a:t>  x 100</a:t>
            </a:r>
          </a:p>
          <a:p>
            <a:pPr marL="0" indent="0">
              <a:lnSpc>
                <a:spcPct val="80000"/>
              </a:lnSpc>
              <a:buNone/>
            </a:pPr>
            <a:r>
              <a:rPr lang="en-US" dirty="0"/>
              <a:t>                                                 O2 capacity</a:t>
            </a:r>
          </a:p>
          <a:p>
            <a:pPr marL="0" indent="0">
              <a:lnSpc>
                <a:spcPct val="80000"/>
              </a:lnSpc>
              <a:buNone/>
            </a:pPr>
            <a:endParaRPr lang="en-US" dirty="0"/>
          </a:p>
          <a:p>
            <a:pPr marL="0" indent="0">
              <a:lnSpc>
                <a:spcPct val="80000"/>
              </a:lnSpc>
              <a:buNone/>
            </a:pPr>
            <a:endParaRPr lang="en-US" dirty="0"/>
          </a:p>
          <a:p>
            <a:pPr marL="0" indent="0">
              <a:lnSpc>
                <a:spcPct val="80000"/>
              </a:lnSpc>
              <a:buNone/>
            </a:pPr>
            <a:r>
              <a:rPr lang="en-US" dirty="0"/>
              <a:t>O2 Sat of </a:t>
            </a:r>
            <a:r>
              <a:rPr lang="en-US" dirty="0" smtClean="0"/>
              <a:t>arterial blood </a:t>
            </a:r>
            <a:r>
              <a:rPr lang="en-US" dirty="0"/>
              <a:t>with a PaO2 100mmHg is ~ 97.5</a:t>
            </a:r>
            <a:r>
              <a:rPr lang="en-US" dirty="0" smtClean="0"/>
              <a:t>%</a:t>
            </a:r>
          </a:p>
          <a:p>
            <a:pPr marL="0" indent="0">
              <a:lnSpc>
                <a:spcPct val="80000"/>
              </a:lnSpc>
              <a:buNone/>
            </a:pPr>
            <a:endParaRPr lang="en-US" dirty="0"/>
          </a:p>
          <a:p>
            <a:pPr marL="0" indent="0">
              <a:lnSpc>
                <a:spcPct val="80000"/>
              </a:lnSpc>
              <a:buNone/>
            </a:pPr>
            <a:r>
              <a:rPr lang="en-US" dirty="0" smtClean="0"/>
              <a:t>O2 Sat of mixed venous blood with a PaO2 40mmHg is ~ 75%</a:t>
            </a:r>
            <a:endParaRPr lang="en-US" dirty="0"/>
          </a:p>
          <a:p>
            <a:pPr marL="0" indent="0">
              <a:buNone/>
            </a:pPr>
            <a:endParaRPr lang="en-US" dirty="0"/>
          </a:p>
        </p:txBody>
      </p:sp>
    </p:spTree>
    <p:extLst>
      <p:ext uri="{BB962C8B-B14F-4D97-AF65-F5344CB8AC3E}">
        <p14:creationId xmlns:p14="http://schemas.microsoft.com/office/powerpoint/2010/main" val="40495359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Gas Transport by the Blood</a:t>
            </a:r>
          </a:p>
        </p:txBody>
      </p:sp>
      <p:sp>
        <p:nvSpPr>
          <p:cNvPr id="3" name="Content Placeholder 2"/>
          <p:cNvSpPr>
            <a:spLocks noGrp="1"/>
          </p:cNvSpPr>
          <p:nvPr>
            <p:ph idx="1"/>
          </p:nvPr>
        </p:nvSpPr>
        <p:spPr>
          <a:xfrm>
            <a:off x="457200" y="1600200"/>
            <a:ext cx="8229600" cy="4525963"/>
          </a:xfrm>
        </p:spPr>
        <p:txBody>
          <a:bodyPr/>
          <a:lstStyle/>
          <a:p>
            <a:pPr marL="0" indent="0">
              <a:buNone/>
            </a:pPr>
            <a:r>
              <a:rPr lang="en-US" u="sng" dirty="0" smtClean="0"/>
              <a:t>*Calculation of </a:t>
            </a:r>
            <a:r>
              <a:rPr lang="en-US" u="sng" dirty="0" smtClean="0">
                <a:solidFill>
                  <a:srgbClr val="FF0000"/>
                </a:solidFill>
              </a:rPr>
              <a:t>O2 content </a:t>
            </a:r>
            <a:r>
              <a:rPr lang="en-US" u="sng" dirty="0" smtClean="0"/>
              <a:t>of blood*</a:t>
            </a:r>
            <a:r>
              <a:rPr lang="en-US" dirty="0" smtClean="0"/>
              <a:t>:</a:t>
            </a:r>
          </a:p>
          <a:p>
            <a:pPr marL="0" indent="0">
              <a:buNone/>
            </a:pPr>
            <a:endParaRPr lang="en-US" dirty="0" smtClean="0"/>
          </a:p>
          <a:p>
            <a:pPr marL="0" indent="0">
              <a:buNone/>
            </a:pPr>
            <a:r>
              <a:rPr lang="en-US" sz="2800" dirty="0" smtClean="0">
                <a:solidFill>
                  <a:srgbClr val="FFFFFF"/>
                </a:solidFill>
              </a:rPr>
              <a:t>O2 concentration = (1.39 x </a:t>
            </a:r>
            <a:r>
              <a:rPr lang="en-US" sz="2800" dirty="0" err="1" smtClean="0">
                <a:solidFill>
                  <a:srgbClr val="FFFFFF"/>
                </a:solidFill>
              </a:rPr>
              <a:t>Hb</a:t>
            </a:r>
            <a:r>
              <a:rPr lang="en-US" sz="2800" dirty="0" smtClean="0">
                <a:solidFill>
                  <a:srgbClr val="FFFFFF"/>
                </a:solidFill>
              </a:rPr>
              <a:t> x %</a:t>
            </a:r>
            <a:r>
              <a:rPr lang="en-US" sz="2800" dirty="0" err="1" smtClean="0">
                <a:solidFill>
                  <a:srgbClr val="FFFFFF"/>
                </a:solidFill>
              </a:rPr>
              <a:t>satHb</a:t>
            </a:r>
            <a:r>
              <a:rPr lang="en-US" sz="2800" dirty="0" smtClean="0">
                <a:solidFill>
                  <a:srgbClr val="FFFFFF"/>
                </a:solidFill>
              </a:rPr>
              <a:t>) + 0.003PaO2</a:t>
            </a:r>
          </a:p>
          <a:p>
            <a:pPr marL="0" indent="0">
              <a:buNone/>
            </a:pPr>
            <a:endParaRPr lang="en-US" sz="2800" dirty="0" smtClean="0">
              <a:solidFill>
                <a:srgbClr val="FFFFFF"/>
              </a:solidFill>
            </a:endParaRPr>
          </a:p>
          <a:p>
            <a:pPr marL="0" indent="0">
              <a:buNone/>
            </a:pPr>
            <a:r>
              <a:rPr lang="en-US" sz="2800" dirty="0" smtClean="0">
                <a:solidFill>
                  <a:srgbClr val="FFFFFF"/>
                </a:solidFill>
              </a:rPr>
              <a:t>Units : (ml O2 / 100ml blood)</a:t>
            </a:r>
            <a:endParaRPr lang="en-US" sz="2800" dirty="0">
              <a:solidFill>
                <a:srgbClr val="FFFFFF"/>
              </a:solidFill>
            </a:endParaRPr>
          </a:p>
        </p:txBody>
      </p:sp>
    </p:spTree>
    <p:extLst>
      <p:ext uri="{BB962C8B-B14F-4D97-AF65-F5344CB8AC3E}">
        <p14:creationId xmlns:p14="http://schemas.microsoft.com/office/powerpoint/2010/main" val="27781469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Gas Transport by the Blood</a:t>
            </a:r>
          </a:p>
        </p:txBody>
      </p:sp>
      <p:sp>
        <p:nvSpPr>
          <p:cNvPr id="3" name="Content Placeholder 2"/>
          <p:cNvSpPr>
            <a:spLocks noGrp="1"/>
          </p:cNvSpPr>
          <p:nvPr>
            <p:ph idx="1"/>
          </p:nvPr>
        </p:nvSpPr>
        <p:spPr>
          <a:xfrm>
            <a:off x="457200" y="1600200"/>
            <a:ext cx="8229600" cy="4775200"/>
          </a:xfrm>
        </p:spPr>
        <p:txBody>
          <a:bodyPr>
            <a:normAutofit fontScale="85000" lnSpcReduction="10000"/>
          </a:bodyPr>
          <a:lstStyle/>
          <a:p>
            <a:pPr marL="0" indent="0">
              <a:buNone/>
            </a:pPr>
            <a:r>
              <a:rPr lang="en-US" u="sng" dirty="0" smtClean="0"/>
              <a:t>O2 dissociation curve shifts</a:t>
            </a:r>
            <a:r>
              <a:rPr lang="en-US" dirty="0" smtClean="0"/>
              <a:t>:</a:t>
            </a:r>
          </a:p>
          <a:p>
            <a:pPr marL="0" indent="0">
              <a:buNone/>
            </a:pPr>
            <a:r>
              <a:rPr lang="en-US" dirty="0" smtClean="0"/>
              <a:t>Right </a:t>
            </a:r>
            <a:r>
              <a:rPr lang="en-US" dirty="0" smtClean="0">
                <a:sym typeface="Wingdings"/>
              </a:rPr>
              <a:t> </a:t>
            </a:r>
            <a:r>
              <a:rPr lang="en-US" dirty="0" smtClean="0"/>
              <a:t>O2 affinity for </a:t>
            </a:r>
            <a:r>
              <a:rPr lang="en-US" dirty="0" err="1" smtClean="0"/>
              <a:t>Hb</a:t>
            </a:r>
            <a:r>
              <a:rPr lang="en-US" dirty="0" smtClean="0"/>
              <a:t> is </a:t>
            </a:r>
            <a:r>
              <a:rPr lang="en-US" dirty="0" smtClean="0">
                <a:solidFill>
                  <a:srgbClr val="FF0000"/>
                </a:solidFill>
              </a:rPr>
              <a:t>reduced</a:t>
            </a:r>
            <a:r>
              <a:rPr lang="en-US" dirty="0" smtClean="0"/>
              <a:t> by:</a:t>
            </a:r>
          </a:p>
          <a:p>
            <a:r>
              <a:rPr lang="en-US" dirty="0" smtClean="0"/>
              <a:t> An increase in H+ concentration</a:t>
            </a:r>
          </a:p>
          <a:p>
            <a:r>
              <a:rPr lang="en-US" dirty="0" smtClean="0"/>
              <a:t>An increase in PCO2</a:t>
            </a:r>
          </a:p>
          <a:p>
            <a:r>
              <a:rPr lang="en-US" dirty="0" smtClean="0"/>
              <a:t>An increase in temperature</a:t>
            </a:r>
          </a:p>
          <a:p>
            <a:r>
              <a:rPr lang="en-US" dirty="0" smtClean="0"/>
              <a:t>An increase in 2,3 DPG in RBCs (chronic hypoxia)</a:t>
            </a:r>
          </a:p>
          <a:p>
            <a:pPr marL="0" indent="0">
              <a:buNone/>
            </a:pPr>
            <a:r>
              <a:rPr lang="en-US" dirty="0" smtClean="0">
                <a:sym typeface="Wingdings"/>
              </a:rPr>
              <a:t> Offloading is increased</a:t>
            </a:r>
            <a:endParaRPr lang="en-US" dirty="0" smtClean="0"/>
          </a:p>
          <a:p>
            <a:endParaRPr lang="en-US" dirty="0"/>
          </a:p>
        </p:txBody>
      </p:sp>
    </p:spTree>
    <p:extLst>
      <p:ext uri="{BB962C8B-B14F-4D97-AF65-F5344CB8AC3E}">
        <p14:creationId xmlns:p14="http://schemas.microsoft.com/office/powerpoint/2010/main" val="26751258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22300"/>
          </a:xfrm>
        </p:spPr>
        <p:txBody>
          <a:bodyPr>
            <a:normAutofit fontScale="90000"/>
          </a:bodyPr>
          <a:lstStyle/>
          <a:p>
            <a:r>
              <a:rPr lang="en-US" dirty="0"/>
              <a:t>Gas Transport by the Blood</a:t>
            </a:r>
          </a:p>
        </p:txBody>
      </p:sp>
      <p:sp>
        <p:nvSpPr>
          <p:cNvPr id="3" name="Content Placeholder 2"/>
          <p:cNvSpPr>
            <a:spLocks noGrp="1"/>
          </p:cNvSpPr>
          <p:nvPr>
            <p:ph idx="1"/>
          </p:nvPr>
        </p:nvSpPr>
        <p:spPr>
          <a:xfrm>
            <a:off x="457200" y="1295400"/>
            <a:ext cx="8229600" cy="5461000"/>
          </a:xfrm>
        </p:spPr>
        <p:txBody>
          <a:bodyPr>
            <a:normAutofit fontScale="77500" lnSpcReduction="20000"/>
          </a:bodyPr>
          <a:lstStyle/>
          <a:p>
            <a:pPr marL="0" indent="0">
              <a:buNone/>
            </a:pPr>
            <a:r>
              <a:rPr lang="en-US" u="sng" dirty="0"/>
              <a:t>O2 dissociation curve shifts</a:t>
            </a:r>
            <a:r>
              <a:rPr lang="en-US" dirty="0"/>
              <a:t>:</a:t>
            </a:r>
          </a:p>
          <a:p>
            <a:pPr marL="0" indent="0">
              <a:buNone/>
            </a:pPr>
            <a:r>
              <a:rPr lang="en-US" dirty="0" smtClean="0"/>
              <a:t>Left </a:t>
            </a:r>
            <a:r>
              <a:rPr lang="en-US" dirty="0">
                <a:sym typeface="Wingdings"/>
              </a:rPr>
              <a:t> </a:t>
            </a:r>
            <a:r>
              <a:rPr lang="en-US" dirty="0"/>
              <a:t>O2 affinity for </a:t>
            </a:r>
            <a:r>
              <a:rPr lang="en-US" dirty="0" err="1"/>
              <a:t>Hb</a:t>
            </a:r>
            <a:r>
              <a:rPr lang="en-US" dirty="0"/>
              <a:t> is </a:t>
            </a:r>
            <a:r>
              <a:rPr lang="en-US" dirty="0" smtClean="0">
                <a:solidFill>
                  <a:srgbClr val="FF0000"/>
                </a:solidFill>
              </a:rPr>
              <a:t>increased </a:t>
            </a:r>
            <a:r>
              <a:rPr lang="en-US" dirty="0" smtClean="0"/>
              <a:t>by</a:t>
            </a:r>
            <a:r>
              <a:rPr lang="en-US" dirty="0"/>
              <a:t>:</a:t>
            </a:r>
          </a:p>
          <a:p>
            <a:r>
              <a:rPr lang="en-US" dirty="0" smtClean="0"/>
              <a:t>A decrease </a:t>
            </a:r>
            <a:r>
              <a:rPr lang="en-US" dirty="0"/>
              <a:t>in H+ concentration</a:t>
            </a:r>
          </a:p>
          <a:p>
            <a:r>
              <a:rPr lang="en-US" dirty="0" smtClean="0"/>
              <a:t>A decrease </a:t>
            </a:r>
            <a:r>
              <a:rPr lang="en-US" dirty="0"/>
              <a:t>in PCO2</a:t>
            </a:r>
          </a:p>
          <a:p>
            <a:r>
              <a:rPr lang="en-US" dirty="0" smtClean="0"/>
              <a:t>A decrease </a:t>
            </a:r>
            <a:r>
              <a:rPr lang="en-US" dirty="0"/>
              <a:t>in temperature</a:t>
            </a:r>
          </a:p>
          <a:p>
            <a:r>
              <a:rPr lang="en-US" dirty="0" smtClean="0"/>
              <a:t>A decrease </a:t>
            </a:r>
            <a:r>
              <a:rPr lang="en-US" dirty="0"/>
              <a:t>in 2,3 DPG in </a:t>
            </a:r>
            <a:r>
              <a:rPr lang="en-US" dirty="0" smtClean="0"/>
              <a:t>RBCs (stored RBCs)</a:t>
            </a:r>
          </a:p>
          <a:p>
            <a:pPr>
              <a:buFont typeface="Wingdings" charset="0"/>
              <a:buChar char="à"/>
            </a:pPr>
            <a:r>
              <a:rPr lang="en-US" dirty="0" smtClean="0"/>
              <a:t>Offloading is reduced</a:t>
            </a:r>
          </a:p>
          <a:p>
            <a:pPr marL="0" indent="0">
              <a:buNone/>
            </a:pPr>
            <a:endParaRPr lang="en-US" dirty="0" smtClean="0"/>
          </a:p>
          <a:p>
            <a:pPr marL="0" indent="0">
              <a:buNone/>
            </a:pPr>
            <a:r>
              <a:rPr lang="en-US" dirty="0" smtClean="0"/>
              <a:t>Note: small addition of carbon monoxide causes a left shift</a:t>
            </a:r>
            <a:endParaRPr lang="en-US" dirty="0"/>
          </a:p>
          <a:p>
            <a:pPr marL="0" indent="0">
              <a:buNone/>
            </a:pPr>
            <a:endParaRPr lang="en-US" dirty="0"/>
          </a:p>
        </p:txBody>
      </p:sp>
    </p:spTree>
    <p:extLst>
      <p:ext uri="{BB962C8B-B14F-4D97-AF65-F5344CB8AC3E}">
        <p14:creationId xmlns:p14="http://schemas.microsoft.com/office/powerpoint/2010/main" val="35490715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 Transport by the Blood</a:t>
            </a:r>
            <a:endParaRPr lang="en-US" dirty="0"/>
          </a:p>
        </p:txBody>
      </p:sp>
      <p:pic>
        <p:nvPicPr>
          <p:cNvPr id="5" name="Picture 4"/>
          <p:cNvPicPr>
            <a:picLocks noChangeAspect="1"/>
          </p:cNvPicPr>
          <p:nvPr/>
        </p:nvPicPr>
        <p:blipFill>
          <a:blip r:embed="rId2"/>
          <a:stretch>
            <a:fillRect/>
          </a:stretch>
        </p:blipFill>
        <p:spPr>
          <a:xfrm>
            <a:off x="1143000" y="1397000"/>
            <a:ext cx="6781800" cy="5105400"/>
          </a:xfrm>
          <a:prstGeom prst="rect">
            <a:avLst/>
          </a:prstGeom>
        </p:spPr>
      </p:pic>
    </p:spTree>
    <p:extLst>
      <p:ext uri="{BB962C8B-B14F-4D97-AF65-F5344CB8AC3E}">
        <p14:creationId xmlns:p14="http://schemas.microsoft.com/office/powerpoint/2010/main" val="1048803473"/>
      </p:ext>
    </p:extLst>
  </p:cSld>
  <p:clrMapOvr>
    <a:masterClrMapping/>
  </p:clrMapOvr>
</p:sld>
</file>

<file path=ppt/theme/theme1.xml><?xml version="1.0" encoding="utf-8"?>
<a:theme xmlns:a="http://schemas.openxmlformats.org/drawingml/2006/main" name="Twilight">
  <a:themeElements>
    <a:clrScheme name="Twilight">
      <a:dk1>
        <a:sysClr val="windowText" lastClr="000000"/>
      </a:dk1>
      <a:lt1>
        <a:sysClr val="window" lastClr="FFFFFF"/>
      </a:lt1>
      <a:dk2>
        <a:srgbClr val="24213E"/>
      </a:dk2>
      <a:lt2>
        <a:srgbClr val="E9EAF0"/>
      </a:lt2>
      <a:accent1>
        <a:srgbClr val="E8BC4A"/>
      </a:accent1>
      <a:accent2>
        <a:srgbClr val="83C1C6"/>
      </a:accent2>
      <a:accent3>
        <a:srgbClr val="E78D35"/>
      </a:accent3>
      <a:accent4>
        <a:srgbClr val="909CE1"/>
      </a:accent4>
      <a:accent5>
        <a:srgbClr val="839C41"/>
      </a:accent5>
      <a:accent6>
        <a:srgbClr val="CC5439"/>
      </a:accent6>
      <a:hlink>
        <a:srgbClr val="1C6CF1"/>
      </a:hlink>
      <a:folHlink>
        <a:srgbClr val="C649E0"/>
      </a:folHlink>
    </a:clrScheme>
    <a:fontScheme name="Twilight">
      <a:maj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wi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fov="600000">
              <a:rot lat="0" lon="0" rev="0"/>
            </a:camera>
            <a:lightRig rig="threePt" dir="t">
              <a:rot lat="0" lon="0" rev="1200000"/>
            </a:lightRig>
          </a:scene3d>
          <a:sp3d>
            <a:bevelT w="63500" h="25400"/>
          </a:sp3d>
        </a:effectStyle>
      </a:effectStyleLst>
      <a:bgFillStyleLst>
        <a:solidFill>
          <a:schemeClr val="phClr"/>
        </a:solidFill>
        <a:gradFill rotWithShape="1">
          <a:gsLst>
            <a:gs pos="0">
              <a:schemeClr val="bg1">
                <a:shade val="100000"/>
                <a:satMod val="300000"/>
              </a:schemeClr>
            </a:gs>
            <a:gs pos="31000">
              <a:schemeClr val="bg1">
                <a:tint val="100000"/>
                <a:satMod val="300000"/>
              </a:schemeClr>
            </a:gs>
            <a:gs pos="62000">
              <a:schemeClr val="phClr">
                <a:tint val="100000"/>
                <a:shade val="100000"/>
                <a:satMod val="100000"/>
              </a:schemeClr>
            </a:gs>
            <a:gs pos="100000">
              <a:schemeClr val="phClr">
                <a:shade val="100000"/>
                <a:hueMod val="93000"/>
                <a:satMod val="50000"/>
                <a:lumMod val="200000"/>
              </a:schemeClr>
            </a:gs>
          </a:gsLst>
          <a:lin ang="5400000" scaled="0"/>
        </a:gradFill>
        <a:gradFill rotWithShape="1">
          <a:gsLst>
            <a:gs pos="0">
              <a:schemeClr val="phClr">
                <a:tint val="100000"/>
                <a:satMod val="100000"/>
              </a:schemeClr>
            </a:gs>
            <a:gs pos="100000">
              <a:schemeClr val="phClr">
                <a:tint val="100000"/>
                <a:shade val="100000"/>
                <a:alpha val="100000"/>
                <a:hueMod val="100000"/>
                <a:satMod val="150000"/>
                <a:lumMod val="5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Twilight.thmx</Template>
  <TotalTime>14808</TotalTime>
  <Words>6608</Words>
  <Application>Microsoft Macintosh PowerPoint</Application>
  <PresentationFormat>On-screen Show (4:3)</PresentationFormat>
  <Paragraphs>951</Paragraphs>
  <Slides>152</Slides>
  <Notes>27</Notes>
  <HiddenSlides>0</HiddenSlides>
  <MMClips>0</MMClips>
  <ScaleCrop>false</ScaleCrop>
  <HeadingPairs>
    <vt:vector size="4" baseType="variant">
      <vt:variant>
        <vt:lpstr>Theme</vt:lpstr>
      </vt:variant>
      <vt:variant>
        <vt:i4>1</vt:i4>
      </vt:variant>
      <vt:variant>
        <vt:lpstr>Slide Titles</vt:lpstr>
      </vt:variant>
      <vt:variant>
        <vt:i4>152</vt:i4>
      </vt:variant>
    </vt:vector>
  </HeadingPairs>
  <TitlesOfParts>
    <vt:vector size="153" baseType="lpstr">
      <vt:lpstr>Twilight</vt:lpstr>
      <vt:lpstr>Respiratory Physiology WEST</vt:lpstr>
      <vt:lpstr>Overview</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Structure and Function</vt:lpstr>
      <vt:lpstr>Ventilation</vt:lpstr>
      <vt:lpstr>Ventilation</vt:lpstr>
      <vt:lpstr>Ventilation</vt:lpstr>
      <vt:lpstr>Ventilation</vt:lpstr>
      <vt:lpstr>Ventilation</vt:lpstr>
      <vt:lpstr>Ventilation</vt:lpstr>
      <vt:lpstr>Ventilation</vt:lpstr>
      <vt:lpstr>Ventilation</vt:lpstr>
      <vt:lpstr>Ventilation</vt:lpstr>
      <vt:lpstr>Ventilation</vt:lpstr>
      <vt:lpstr>Ventilation</vt:lpstr>
      <vt:lpstr>Ventilation</vt:lpstr>
      <vt:lpstr>Ventilation</vt:lpstr>
      <vt:lpstr>Ventilation</vt:lpstr>
      <vt:lpstr>Ventilation</vt:lpstr>
      <vt:lpstr>Ventilation</vt:lpstr>
      <vt:lpstr>Ventilation</vt:lpstr>
      <vt:lpstr>Ventilation</vt:lpstr>
      <vt:lpstr>Ventilation</vt:lpstr>
      <vt:lpstr>Ventilation</vt:lpstr>
      <vt:lpstr>Ventilation</vt:lpstr>
      <vt:lpstr>Diffusion</vt:lpstr>
      <vt:lpstr>Diffusion</vt:lpstr>
      <vt:lpstr>Diffusion</vt:lpstr>
      <vt:lpstr>Diffusion</vt:lpstr>
      <vt:lpstr>Diffusion</vt:lpstr>
      <vt:lpstr>Diffusion</vt:lpstr>
      <vt:lpstr>Diffusion</vt:lpstr>
      <vt:lpstr>Diffusion</vt:lpstr>
      <vt:lpstr>Diffusion</vt:lpstr>
      <vt:lpstr>Diffusion</vt:lpstr>
      <vt:lpstr>Diffusion</vt:lpstr>
      <vt:lpstr>Blood flow and Metabolism</vt:lpstr>
      <vt:lpstr>Blood flow and Metabolism</vt:lpstr>
      <vt:lpstr>Blood flow and Metabolism</vt:lpstr>
      <vt:lpstr>Blood flow and Metabolism</vt:lpstr>
      <vt:lpstr>Blood flow and Metabolism</vt:lpstr>
      <vt:lpstr>Blood flow and Metabolism</vt:lpstr>
      <vt:lpstr>Blood flow and Metabolism</vt:lpstr>
      <vt:lpstr>Blood flow and Metabolism</vt:lpstr>
      <vt:lpstr>Blood flow and metabolism</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Perfusion Relationships</vt:lpstr>
      <vt:lpstr>Ventilation and Perfusion Relationships</vt:lpstr>
      <vt:lpstr>Ventilation Perfusion Relationships</vt:lpstr>
      <vt:lpstr>Ventilation Perfusion Relationships</vt:lpstr>
      <vt:lpstr>Gas Transport by the Blood</vt:lpstr>
      <vt:lpstr>Gas Transport by the Blood</vt:lpstr>
      <vt:lpstr>Gas Transport by the Blood</vt:lpstr>
      <vt:lpstr>Gas Transport by the Blood</vt:lpstr>
      <vt:lpstr>Gas Transport by the Blood</vt:lpstr>
      <vt:lpstr>Gas Transport by the Blood</vt:lpstr>
      <vt:lpstr>Gas Transport by the Blood</vt:lpstr>
      <vt:lpstr>Gas Transport by the Blood</vt:lpstr>
      <vt:lpstr>Gas Transport by the Blood</vt:lpstr>
      <vt:lpstr>Gas Transport by the Blood</vt:lpstr>
      <vt:lpstr>Gas Transport by the Blood</vt:lpstr>
      <vt:lpstr>Gas Transport by the Blood</vt:lpstr>
      <vt:lpstr>Gas Transport by the Blood</vt:lpstr>
      <vt:lpstr>Gas Transport by the Blood</vt:lpstr>
      <vt:lpstr>Gas transport by the Blood</vt:lpstr>
      <vt:lpstr>Gas transport by the blood</vt:lpstr>
      <vt:lpstr>Mechanics of Breathing</vt:lpstr>
      <vt:lpstr>Mechanics of Breathing</vt:lpstr>
      <vt:lpstr>Mechanics of Breathing</vt:lpstr>
      <vt:lpstr>Mechanics of Breathing</vt:lpstr>
      <vt:lpstr>Mechanics of Breathing</vt:lpstr>
      <vt:lpstr>Mechanics of breathing</vt:lpstr>
      <vt:lpstr>Mechanics of Breathing</vt:lpstr>
      <vt:lpstr>Mechanics of Breathing</vt:lpstr>
      <vt:lpstr>Mechanics of Breathing</vt:lpstr>
      <vt:lpstr>Mechanics of Breathing</vt:lpstr>
      <vt:lpstr>Mechanics of Breathing</vt:lpstr>
      <vt:lpstr>Mechanics of Breathing</vt:lpstr>
      <vt:lpstr>Mechanics of Breathing</vt:lpstr>
      <vt:lpstr>Mechanics of Breathing</vt:lpstr>
      <vt:lpstr>Mechanics of Breathing</vt:lpstr>
      <vt:lpstr>Mechanics of Breathing</vt:lpstr>
      <vt:lpstr>Mechanics of Breathing</vt:lpstr>
      <vt:lpstr>Mechanics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Control of Breathing</vt:lpstr>
      <vt:lpstr>Tests of Pulmonary Function</vt:lpstr>
      <vt:lpstr>Tests of Pulmonary Function</vt:lpstr>
      <vt:lpstr>Tests of Pulmonary Function</vt:lpstr>
      <vt:lpstr>Tests of Pulmonary Function</vt:lpstr>
      <vt:lpstr>Tests of Pulmonary Function</vt:lpstr>
      <vt:lpstr>Tests of Pulmonary Function</vt:lpstr>
      <vt:lpstr>Tests of Pulmonary Function</vt:lpstr>
      <vt:lpstr>The End</vt:lpstr>
    </vt:vector>
  </TitlesOfParts>
  <Company>Campbell Veterinary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Respiratory Physiology</dc:title>
  <dc:creator>ROBERT CAMPBELL</dc:creator>
  <cp:lastModifiedBy>ROBERT CAMPBELL</cp:lastModifiedBy>
  <cp:revision>359</cp:revision>
  <cp:lastPrinted>2013-08-09T00:49:56Z</cp:lastPrinted>
  <dcterms:created xsi:type="dcterms:W3CDTF">2013-07-24T15:10:02Z</dcterms:created>
  <dcterms:modified xsi:type="dcterms:W3CDTF">2013-08-30T01:13:32Z</dcterms:modified>
</cp:coreProperties>
</file>