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60" r:id="rId1"/>
  </p:sldMasterIdLst>
  <p:notesMasterIdLst>
    <p:notesMasterId r:id="rId52"/>
  </p:notesMasterIdLst>
  <p:sldIdLst>
    <p:sldId id="256" r:id="rId2"/>
    <p:sldId id="257" r:id="rId3"/>
    <p:sldId id="258" r:id="rId4"/>
    <p:sldId id="291" r:id="rId5"/>
    <p:sldId id="289" r:id="rId6"/>
    <p:sldId id="268" r:id="rId7"/>
    <p:sldId id="259" r:id="rId8"/>
    <p:sldId id="272" r:id="rId9"/>
    <p:sldId id="265" r:id="rId10"/>
    <p:sldId id="260" r:id="rId11"/>
    <p:sldId id="274" r:id="rId12"/>
    <p:sldId id="266" r:id="rId13"/>
    <p:sldId id="269" r:id="rId14"/>
    <p:sldId id="271" r:id="rId15"/>
    <p:sldId id="267" r:id="rId16"/>
    <p:sldId id="275" r:id="rId17"/>
    <p:sldId id="270" r:id="rId18"/>
    <p:sldId id="276" r:id="rId19"/>
    <p:sldId id="261" r:id="rId20"/>
    <p:sldId id="305" r:id="rId21"/>
    <p:sldId id="308" r:id="rId22"/>
    <p:sldId id="277" r:id="rId23"/>
    <p:sldId id="278" r:id="rId24"/>
    <p:sldId id="279" r:id="rId25"/>
    <p:sldId id="303" r:id="rId26"/>
    <p:sldId id="280" r:id="rId27"/>
    <p:sldId id="304" r:id="rId28"/>
    <p:sldId id="263" r:id="rId29"/>
    <p:sldId id="287" r:id="rId30"/>
    <p:sldId id="310" r:id="rId31"/>
    <p:sldId id="288" r:id="rId32"/>
    <p:sldId id="281" r:id="rId33"/>
    <p:sldId id="282" r:id="rId34"/>
    <p:sldId id="283" r:id="rId35"/>
    <p:sldId id="284" r:id="rId36"/>
    <p:sldId id="285" r:id="rId37"/>
    <p:sldId id="300" r:id="rId38"/>
    <p:sldId id="290" r:id="rId39"/>
    <p:sldId id="294" r:id="rId40"/>
    <p:sldId id="295" r:id="rId41"/>
    <p:sldId id="293" r:id="rId42"/>
    <p:sldId id="297" r:id="rId43"/>
    <p:sldId id="264" r:id="rId44"/>
    <p:sldId id="298" r:id="rId45"/>
    <p:sldId id="292" r:id="rId46"/>
    <p:sldId id="306" r:id="rId47"/>
    <p:sldId id="307" r:id="rId48"/>
    <p:sldId id="309" r:id="rId49"/>
    <p:sldId id="302" r:id="rId50"/>
    <p:sldId id="299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58" autoAdjust="0"/>
  </p:normalViewPr>
  <p:slideViewPr>
    <p:cSldViewPr snapToGrid="0" snapToObjects="1" showGuides="1">
      <p:cViewPr varScale="1">
        <p:scale>
          <a:sx n="85" d="100"/>
          <a:sy n="85" d="100"/>
        </p:scale>
        <p:origin x="-1544" y="-104"/>
      </p:cViewPr>
      <p:guideLst>
        <p:guide orient="horz" pos="2160"/>
        <p:guide pos="2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D78CD1-A82D-564D-A4A8-4FAEC819AD36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1FA189-63CA-9645-8B9F-FEF08F5D533D}">
      <dgm:prSet/>
      <dgm:spPr/>
      <dgm:t>
        <a:bodyPr/>
        <a:lstStyle/>
        <a:p>
          <a:pPr rtl="0"/>
          <a:r>
            <a:rPr lang="en-US" dirty="0" smtClean="0"/>
            <a:t>Lymphoid tissue </a:t>
          </a:r>
          <a:endParaRPr lang="en-US" dirty="0"/>
        </a:p>
      </dgm:t>
    </dgm:pt>
    <dgm:pt modelId="{CD23E9FC-BEBD-C24C-80B8-5713A259AF58}" type="parTrans" cxnId="{5E96BCD3-62DF-CA45-80D8-631974172ADE}">
      <dgm:prSet/>
      <dgm:spPr/>
      <dgm:t>
        <a:bodyPr/>
        <a:lstStyle/>
        <a:p>
          <a:endParaRPr lang="en-US"/>
        </a:p>
      </dgm:t>
    </dgm:pt>
    <dgm:pt modelId="{06D7A042-9221-4B49-BF32-93CE5BAC3086}" type="sibTrans" cxnId="{5E96BCD3-62DF-CA45-80D8-631974172ADE}">
      <dgm:prSet/>
      <dgm:spPr/>
      <dgm:t>
        <a:bodyPr/>
        <a:lstStyle/>
        <a:p>
          <a:endParaRPr lang="en-US"/>
        </a:p>
      </dgm:t>
    </dgm:pt>
    <dgm:pt modelId="{5DF74A97-3954-784D-921C-225C9D966E99}">
      <dgm:prSet/>
      <dgm:spPr/>
      <dgm:t>
        <a:bodyPr/>
        <a:lstStyle/>
        <a:p>
          <a:pPr rtl="0"/>
          <a:r>
            <a:rPr lang="en-US" dirty="0" smtClean="0"/>
            <a:t>Decreased lymphocytes</a:t>
          </a:r>
          <a:endParaRPr lang="en-US" dirty="0"/>
        </a:p>
      </dgm:t>
    </dgm:pt>
    <dgm:pt modelId="{FBBFD0CF-C5B6-AD44-BD0C-713138AE81D9}" type="parTrans" cxnId="{6E7EDB07-35D3-0447-81AB-C80AA243F365}">
      <dgm:prSet/>
      <dgm:spPr/>
      <dgm:t>
        <a:bodyPr/>
        <a:lstStyle/>
        <a:p>
          <a:endParaRPr lang="en-US"/>
        </a:p>
      </dgm:t>
    </dgm:pt>
    <dgm:pt modelId="{19B37D05-2903-B14B-94B0-74452D216957}" type="sibTrans" cxnId="{6E7EDB07-35D3-0447-81AB-C80AA243F365}">
      <dgm:prSet/>
      <dgm:spPr/>
      <dgm:t>
        <a:bodyPr/>
        <a:lstStyle/>
        <a:p>
          <a:endParaRPr lang="en-US"/>
        </a:p>
      </dgm:t>
    </dgm:pt>
    <dgm:pt modelId="{8F309E7D-086B-4F42-9B94-21E98A1DDE8C}">
      <dgm:prSet/>
      <dgm:spPr/>
      <dgm:t>
        <a:bodyPr/>
        <a:lstStyle/>
        <a:p>
          <a:pPr rtl="0"/>
          <a:r>
            <a:rPr lang="en-US" dirty="0" smtClean="0"/>
            <a:t>Lymphoid necrosis</a:t>
          </a:r>
          <a:endParaRPr lang="en-US" dirty="0"/>
        </a:p>
      </dgm:t>
    </dgm:pt>
    <dgm:pt modelId="{828FA5C7-E24A-DC4D-85A3-DCC9B097DC02}" type="parTrans" cxnId="{74C23331-CAFF-7D4A-B65B-7143B28FD883}">
      <dgm:prSet/>
      <dgm:spPr/>
      <dgm:t>
        <a:bodyPr/>
        <a:lstStyle/>
        <a:p>
          <a:endParaRPr lang="en-US"/>
        </a:p>
      </dgm:t>
    </dgm:pt>
    <dgm:pt modelId="{75074030-9FC7-4147-A1AC-87BAF8BF157F}" type="sibTrans" cxnId="{74C23331-CAFF-7D4A-B65B-7143B28FD883}">
      <dgm:prSet/>
      <dgm:spPr/>
      <dgm:t>
        <a:bodyPr/>
        <a:lstStyle/>
        <a:p>
          <a:endParaRPr lang="en-US"/>
        </a:p>
      </dgm:t>
    </dgm:pt>
    <dgm:pt modelId="{BA16086D-A2B7-5748-AC4B-EBF625D92D81}" type="pres">
      <dgm:prSet presAssocID="{DDD78CD1-A82D-564D-A4A8-4FAEC819AD3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239EA3-3907-4545-8B8C-671FAAD9EC31}" type="pres">
      <dgm:prSet presAssocID="{DDD78CD1-A82D-564D-A4A8-4FAEC819AD36}" presName="dummyMaxCanvas" presStyleCnt="0">
        <dgm:presLayoutVars/>
      </dgm:prSet>
      <dgm:spPr/>
    </dgm:pt>
    <dgm:pt modelId="{7B1B8E20-CB73-8847-A4EC-054D7F6D2C47}" type="pres">
      <dgm:prSet presAssocID="{DDD78CD1-A82D-564D-A4A8-4FAEC819AD3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4E3D1-4128-B641-B162-791373C408EA}" type="pres">
      <dgm:prSet presAssocID="{DDD78CD1-A82D-564D-A4A8-4FAEC819AD3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D5750-6CDC-5C4E-9215-49D2C07DFC7E}" type="pres">
      <dgm:prSet presAssocID="{DDD78CD1-A82D-564D-A4A8-4FAEC819AD36}" presName="ThreeNodes_3" presStyleLbl="node1" presStyleIdx="2" presStyleCnt="3" custLinFactNeighborX="-2463" custLinFactNeighborY="14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79048-9AA6-1043-93D9-16D28E31F3D8}" type="pres">
      <dgm:prSet presAssocID="{DDD78CD1-A82D-564D-A4A8-4FAEC819AD3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999A37-2D06-6A48-9987-2739C84C04AF}" type="pres">
      <dgm:prSet presAssocID="{DDD78CD1-A82D-564D-A4A8-4FAEC819AD3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94AB2-FC20-1642-A1FD-C945934B23D4}" type="pres">
      <dgm:prSet presAssocID="{DDD78CD1-A82D-564D-A4A8-4FAEC819AD3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7FC866-0A86-4D48-B498-C7CDFAA6E38A}" type="pres">
      <dgm:prSet presAssocID="{DDD78CD1-A82D-564D-A4A8-4FAEC819AD3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D9620-63AC-C544-B6AC-7FCBDD84BCF7}" type="pres">
      <dgm:prSet presAssocID="{DDD78CD1-A82D-564D-A4A8-4FAEC819AD3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4943FE-EB59-C141-8BA6-848A332AA75B}" type="presOf" srcId="{5DF74A97-3954-784D-921C-225C9D966E99}" destId="{60A4E3D1-4128-B641-B162-791373C408EA}" srcOrd="0" destOrd="0" presId="urn:microsoft.com/office/officeart/2005/8/layout/vProcess5"/>
    <dgm:cxn modelId="{D8571ABE-34B3-074F-9C1B-DB73D526900C}" type="presOf" srcId="{A31FA189-63CA-9645-8B9F-FEF08F5D533D}" destId="{7B1B8E20-CB73-8847-A4EC-054D7F6D2C47}" srcOrd="0" destOrd="0" presId="urn:microsoft.com/office/officeart/2005/8/layout/vProcess5"/>
    <dgm:cxn modelId="{74C23331-CAFF-7D4A-B65B-7143B28FD883}" srcId="{DDD78CD1-A82D-564D-A4A8-4FAEC819AD36}" destId="{8F309E7D-086B-4F42-9B94-21E98A1DDE8C}" srcOrd="2" destOrd="0" parTransId="{828FA5C7-E24A-DC4D-85A3-DCC9B097DC02}" sibTransId="{75074030-9FC7-4147-A1AC-87BAF8BF157F}"/>
    <dgm:cxn modelId="{6E7EDB07-35D3-0447-81AB-C80AA243F365}" srcId="{DDD78CD1-A82D-564D-A4A8-4FAEC819AD36}" destId="{5DF74A97-3954-784D-921C-225C9D966E99}" srcOrd="1" destOrd="0" parTransId="{FBBFD0CF-C5B6-AD44-BD0C-713138AE81D9}" sibTransId="{19B37D05-2903-B14B-94B0-74452D216957}"/>
    <dgm:cxn modelId="{7A16EC33-8E13-8D4B-A17B-B7AB8B0E7DFE}" type="presOf" srcId="{19B37D05-2903-B14B-94B0-74452D216957}" destId="{6F999A37-2D06-6A48-9987-2739C84C04AF}" srcOrd="0" destOrd="0" presId="urn:microsoft.com/office/officeart/2005/8/layout/vProcess5"/>
    <dgm:cxn modelId="{217D08C1-78BB-1D4B-BEAC-70C89F6362F9}" type="presOf" srcId="{06D7A042-9221-4B49-BF32-93CE5BAC3086}" destId="{1CA79048-9AA6-1043-93D9-16D28E31F3D8}" srcOrd="0" destOrd="0" presId="urn:microsoft.com/office/officeart/2005/8/layout/vProcess5"/>
    <dgm:cxn modelId="{5E96BCD3-62DF-CA45-80D8-631974172ADE}" srcId="{DDD78CD1-A82D-564D-A4A8-4FAEC819AD36}" destId="{A31FA189-63CA-9645-8B9F-FEF08F5D533D}" srcOrd="0" destOrd="0" parTransId="{CD23E9FC-BEBD-C24C-80B8-5713A259AF58}" sibTransId="{06D7A042-9221-4B49-BF32-93CE5BAC3086}"/>
    <dgm:cxn modelId="{DA422A2F-127C-3F41-AA81-A3DF3E121CB6}" type="presOf" srcId="{A31FA189-63CA-9645-8B9F-FEF08F5D533D}" destId="{1A794AB2-FC20-1642-A1FD-C945934B23D4}" srcOrd="1" destOrd="0" presId="urn:microsoft.com/office/officeart/2005/8/layout/vProcess5"/>
    <dgm:cxn modelId="{E956FB21-0400-7745-AC4B-2B070AF89227}" type="presOf" srcId="{5DF74A97-3954-784D-921C-225C9D966E99}" destId="{277FC866-0A86-4D48-B498-C7CDFAA6E38A}" srcOrd="1" destOrd="0" presId="urn:microsoft.com/office/officeart/2005/8/layout/vProcess5"/>
    <dgm:cxn modelId="{A5BBD704-8D16-5843-95CB-F2370495D093}" type="presOf" srcId="{8F309E7D-086B-4F42-9B94-21E98A1DDE8C}" destId="{000D9620-63AC-C544-B6AC-7FCBDD84BCF7}" srcOrd="1" destOrd="0" presId="urn:microsoft.com/office/officeart/2005/8/layout/vProcess5"/>
    <dgm:cxn modelId="{0E90BBF7-BC1A-EB45-9CD4-C182C06AC94C}" type="presOf" srcId="{8F309E7D-086B-4F42-9B94-21E98A1DDE8C}" destId="{5C4D5750-6CDC-5C4E-9215-49D2C07DFC7E}" srcOrd="0" destOrd="0" presId="urn:microsoft.com/office/officeart/2005/8/layout/vProcess5"/>
    <dgm:cxn modelId="{E015C49E-AE17-614D-887E-0A5E84F91AA8}" type="presOf" srcId="{DDD78CD1-A82D-564D-A4A8-4FAEC819AD36}" destId="{BA16086D-A2B7-5748-AC4B-EBF625D92D81}" srcOrd="0" destOrd="0" presId="urn:microsoft.com/office/officeart/2005/8/layout/vProcess5"/>
    <dgm:cxn modelId="{1DF8DA14-0759-934A-BC7A-16E8A0587B42}" type="presParOf" srcId="{BA16086D-A2B7-5748-AC4B-EBF625D92D81}" destId="{E0239EA3-3907-4545-8B8C-671FAAD9EC31}" srcOrd="0" destOrd="0" presId="urn:microsoft.com/office/officeart/2005/8/layout/vProcess5"/>
    <dgm:cxn modelId="{08D91F81-4770-7C45-947E-6F1411B5FE00}" type="presParOf" srcId="{BA16086D-A2B7-5748-AC4B-EBF625D92D81}" destId="{7B1B8E20-CB73-8847-A4EC-054D7F6D2C47}" srcOrd="1" destOrd="0" presId="urn:microsoft.com/office/officeart/2005/8/layout/vProcess5"/>
    <dgm:cxn modelId="{2F29F885-31A5-A748-B2E1-AF64E0CBD556}" type="presParOf" srcId="{BA16086D-A2B7-5748-AC4B-EBF625D92D81}" destId="{60A4E3D1-4128-B641-B162-791373C408EA}" srcOrd="2" destOrd="0" presId="urn:microsoft.com/office/officeart/2005/8/layout/vProcess5"/>
    <dgm:cxn modelId="{85383A86-55D2-9B4E-AE78-3BDC285F1FE9}" type="presParOf" srcId="{BA16086D-A2B7-5748-AC4B-EBF625D92D81}" destId="{5C4D5750-6CDC-5C4E-9215-49D2C07DFC7E}" srcOrd="3" destOrd="0" presId="urn:microsoft.com/office/officeart/2005/8/layout/vProcess5"/>
    <dgm:cxn modelId="{DC456B37-136C-C54E-83E6-DEA4E3959EEC}" type="presParOf" srcId="{BA16086D-A2B7-5748-AC4B-EBF625D92D81}" destId="{1CA79048-9AA6-1043-93D9-16D28E31F3D8}" srcOrd="4" destOrd="0" presId="urn:microsoft.com/office/officeart/2005/8/layout/vProcess5"/>
    <dgm:cxn modelId="{32412F4C-67DE-7041-BF09-EE10573F29DA}" type="presParOf" srcId="{BA16086D-A2B7-5748-AC4B-EBF625D92D81}" destId="{6F999A37-2D06-6A48-9987-2739C84C04AF}" srcOrd="5" destOrd="0" presId="urn:microsoft.com/office/officeart/2005/8/layout/vProcess5"/>
    <dgm:cxn modelId="{935F8901-84A0-F548-A317-C0907AAB385C}" type="presParOf" srcId="{BA16086D-A2B7-5748-AC4B-EBF625D92D81}" destId="{1A794AB2-FC20-1642-A1FD-C945934B23D4}" srcOrd="6" destOrd="0" presId="urn:microsoft.com/office/officeart/2005/8/layout/vProcess5"/>
    <dgm:cxn modelId="{EB0D255A-81B6-AF4B-9986-584CA6584ACC}" type="presParOf" srcId="{BA16086D-A2B7-5748-AC4B-EBF625D92D81}" destId="{277FC866-0A86-4D48-B498-C7CDFAA6E38A}" srcOrd="7" destOrd="0" presId="urn:microsoft.com/office/officeart/2005/8/layout/vProcess5"/>
    <dgm:cxn modelId="{801EECC3-4659-DA42-AA33-D59ACFFA0620}" type="presParOf" srcId="{BA16086D-A2B7-5748-AC4B-EBF625D92D81}" destId="{000D9620-63AC-C544-B6AC-7FCBDD84BCF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1BE63-8B31-B440-A15D-62A44E493DC6}" type="doc">
      <dgm:prSet loTypeId="urn:microsoft.com/office/officeart/2005/8/layout/v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DB6BED-7EC2-5942-B4A3-50041488317C}">
      <dgm:prSet phldrT="[Text]"/>
      <dgm:spPr/>
      <dgm:t>
        <a:bodyPr/>
        <a:lstStyle/>
        <a:p>
          <a:r>
            <a:rPr lang="en-US" dirty="0" smtClean="0"/>
            <a:t>Blood (</a:t>
          </a:r>
          <a:r>
            <a:rPr lang="en-US" dirty="0" err="1" smtClean="0"/>
            <a:t>viremia</a:t>
          </a:r>
          <a:r>
            <a:rPr lang="en-US" dirty="0" smtClean="0"/>
            <a:t>)</a:t>
          </a:r>
        </a:p>
      </dgm:t>
    </dgm:pt>
    <dgm:pt modelId="{61BB4E4D-6732-6647-B22B-CA1A4DF45769}" type="parTrans" cxnId="{852D1DB6-48C5-284C-B302-B7D05C0C1EB7}">
      <dgm:prSet/>
      <dgm:spPr/>
      <dgm:t>
        <a:bodyPr/>
        <a:lstStyle/>
        <a:p>
          <a:endParaRPr lang="en-US"/>
        </a:p>
      </dgm:t>
    </dgm:pt>
    <dgm:pt modelId="{6F2D2D2A-2160-354C-A660-9220D9544990}" type="sibTrans" cxnId="{852D1DB6-48C5-284C-B302-B7D05C0C1EB7}">
      <dgm:prSet/>
      <dgm:spPr/>
      <dgm:t>
        <a:bodyPr/>
        <a:lstStyle/>
        <a:p>
          <a:endParaRPr lang="en-US"/>
        </a:p>
      </dgm:t>
    </dgm:pt>
    <dgm:pt modelId="{981A9A45-185A-5648-9196-E6057BD7EFBE}">
      <dgm:prSet phldrT="[Text]"/>
      <dgm:spPr/>
      <dgm:t>
        <a:bodyPr/>
        <a:lstStyle/>
        <a:p>
          <a:r>
            <a:rPr lang="en-US" dirty="0" smtClean="0"/>
            <a:t>Germinal epithelial crypts</a:t>
          </a:r>
          <a:endParaRPr lang="en-US" dirty="0"/>
        </a:p>
      </dgm:t>
    </dgm:pt>
    <dgm:pt modelId="{CC46474F-68E1-D04E-ACD8-3B08B63C4A7B}" type="parTrans" cxnId="{455060E6-785A-5B49-BA91-3B3854210FDA}">
      <dgm:prSet/>
      <dgm:spPr/>
      <dgm:t>
        <a:bodyPr/>
        <a:lstStyle/>
        <a:p>
          <a:endParaRPr lang="en-US"/>
        </a:p>
      </dgm:t>
    </dgm:pt>
    <dgm:pt modelId="{DD963B43-471D-D34E-A5FF-4CC9013D1757}" type="sibTrans" cxnId="{455060E6-785A-5B49-BA91-3B3854210FDA}">
      <dgm:prSet/>
      <dgm:spPr/>
      <dgm:t>
        <a:bodyPr/>
        <a:lstStyle/>
        <a:p>
          <a:endParaRPr lang="en-US"/>
        </a:p>
      </dgm:t>
    </dgm:pt>
    <dgm:pt modelId="{22DD3A00-7E88-1448-AF9C-82660D8A6803}">
      <dgm:prSet phldrT="[Text]"/>
      <dgm:spPr/>
      <dgm:t>
        <a:bodyPr/>
        <a:lstStyle/>
        <a:p>
          <a:r>
            <a:rPr lang="en-US" dirty="0" smtClean="0"/>
            <a:t>Collapse of intestinal epithelium</a:t>
          </a:r>
        </a:p>
      </dgm:t>
    </dgm:pt>
    <dgm:pt modelId="{479374C0-2D27-B44F-81B2-DDBEA5631878}" type="parTrans" cxnId="{71F23B22-481A-1148-BC39-BE48BE0D1C09}">
      <dgm:prSet/>
      <dgm:spPr/>
      <dgm:t>
        <a:bodyPr/>
        <a:lstStyle/>
        <a:p>
          <a:endParaRPr lang="en-US"/>
        </a:p>
      </dgm:t>
    </dgm:pt>
    <dgm:pt modelId="{E0231960-166A-C843-BE2F-B66854A2A716}" type="sibTrans" cxnId="{71F23B22-481A-1148-BC39-BE48BE0D1C09}">
      <dgm:prSet/>
      <dgm:spPr/>
      <dgm:t>
        <a:bodyPr/>
        <a:lstStyle/>
        <a:p>
          <a:endParaRPr lang="en-US"/>
        </a:p>
      </dgm:t>
    </dgm:pt>
    <dgm:pt modelId="{6BA79F92-7B98-4A4B-A56B-E29A5AE8F8C4}">
      <dgm:prSet/>
      <dgm:spPr/>
      <dgm:t>
        <a:bodyPr/>
        <a:lstStyle/>
        <a:p>
          <a:r>
            <a:rPr lang="en-US" dirty="0" smtClean="0"/>
            <a:t>Loss of absorptive capacity</a:t>
          </a:r>
          <a:endParaRPr lang="en-US" dirty="0"/>
        </a:p>
      </dgm:t>
    </dgm:pt>
    <dgm:pt modelId="{5550256C-B36E-A64E-9828-026391E122BF}" type="parTrans" cxnId="{9173C864-EAB5-A04A-8774-10704CFE7F8D}">
      <dgm:prSet/>
      <dgm:spPr/>
      <dgm:t>
        <a:bodyPr/>
        <a:lstStyle/>
        <a:p>
          <a:endParaRPr lang="en-US"/>
        </a:p>
      </dgm:t>
    </dgm:pt>
    <dgm:pt modelId="{0AEE0788-FCEC-D84F-9A07-455B0E0D6231}" type="sibTrans" cxnId="{9173C864-EAB5-A04A-8774-10704CFE7F8D}">
      <dgm:prSet/>
      <dgm:spPr/>
      <dgm:t>
        <a:bodyPr/>
        <a:lstStyle/>
        <a:p>
          <a:endParaRPr lang="en-US"/>
        </a:p>
      </dgm:t>
    </dgm:pt>
    <dgm:pt modelId="{F3A4EACD-CFB3-2F42-B2B7-7BD56640D3A1}">
      <dgm:prSet/>
      <dgm:spPr/>
      <dgm:t>
        <a:bodyPr/>
        <a:lstStyle/>
        <a:p>
          <a:r>
            <a:rPr lang="en-US" dirty="0" smtClean="0"/>
            <a:t>Hemorrhagic diarrhea</a:t>
          </a:r>
          <a:endParaRPr lang="en-US" dirty="0"/>
        </a:p>
      </dgm:t>
    </dgm:pt>
    <dgm:pt modelId="{5E4DBFEF-19C5-F54F-84B1-29ED011ED2E9}" type="parTrans" cxnId="{619599A7-6DF4-C149-BAC9-5277FEAD3E7E}">
      <dgm:prSet/>
      <dgm:spPr/>
      <dgm:t>
        <a:bodyPr/>
        <a:lstStyle/>
        <a:p>
          <a:endParaRPr lang="en-US"/>
        </a:p>
      </dgm:t>
    </dgm:pt>
    <dgm:pt modelId="{F2F50E28-D603-5146-893F-FFC35BA43C1C}" type="sibTrans" cxnId="{619599A7-6DF4-C149-BAC9-5277FEAD3E7E}">
      <dgm:prSet/>
      <dgm:spPr/>
      <dgm:t>
        <a:bodyPr/>
        <a:lstStyle/>
        <a:p>
          <a:endParaRPr lang="en-US"/>
        </a:p>
      </dgm:t>
    </dgm:pt>
    <dgm:pt modelId="{9E86B355-1487-8342-B458-255229F9C6D1}" type="pres">
      <dgm:prSet presAssocID="{F8B1BE63-8B31-B440-A15D-62A44E493DC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785580-A5DE-5342-BE31-2CF26F454269}" type="pres">
      <dgm:prSet presAssocID="{F8B1BE63-8B31-B440-A15D-62A44E493DC6}" presName="dummyMaxCanvas" presStyleCnt="0">
        <dgm:presLayoutVars/>
      </dgm:prSet>
      <dgm:spPr/>
    </dgm:pt>
    <dgm:pt modelId="{72F87480-70C1-2142-ADDF-C6D24F101B13}" type="pres">
      <dgm:prSet presAssocID="{F8B1BE63-8B31-B440-A15D-62A44E493DC6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ADD9E-F984-E242-9AF6-037D8009C834}" type="pres">
      <dgm:prSet presAssocID="{F8B1BE63-8B31-B440-A15D-62A44E493DC6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B8DDF-F9B6-B742-ADFF-4E378DBDC27F}" type="pres">
      <dgm:prSet presAssocID="{F8B1BE63-8B31-B440-A15D-62A44E493DC6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49244-6F00-F04C-8E56-C914DD978C01}" type="pres">
      <dgm:prSet presAssocID="{F8B1BE63-8B31-B440-A15D-62A44E493DC6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C6AA98-9F44-6645-973D-8CD62799D1AB}" type="pres">
      <dgm:prSet presAssocID="{F8B1BE63-8B31-B440-A15D-62A44E493DC6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D1050-B639-034D-BC3A-72A0C5DE19B3}" type="pres">
      <dgm:prSet presAssocID="{F8B1BE63-8B31-B440-A15D-62A44E493DC6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F87B48-F691-8E4F-9BBE-8AD328DA93A7}" type="pres">
      <dgm:prSet presAssocID="{F8B1BE63-8B31-B440-A15D-62A44E493DC6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CDC55-39A4-AF46-AFB1-C3E30E036F10}" type="pres">
      <dgm:prSet presAssocID="{F8B1BE63-8B31-B440-A15D-62A44E493DC6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30BF4E-55A6-2E4D-806D-D16069E054FA}" type="pres">
      <dgm:prSet presAssocID="{F8B1BE63-8B31-B440-A15D-62A44E493DC6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1F5BB8-0E54-3042-A75C-8BAFA7FF64FF}" type="pres">
      <dgm:prSet presAssocID="{F8B1BE63-8B31-B440-A15D-62A44E493DC6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E7DDEC-F00E-5F44-A14B-FBEF538811CF}" type="pres">
      <dgm:prSet presAssocID="{F8B1BE63-8B31-B440-A15D-62A44E493DC6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76B79-FE6F-C84A-BDA6-D0334D40EEBE}" type="pres">
      <dgm:prSet presAssocID="{F8B1BE63-8B31-B440-A15D-62A44E493DC6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C3552-98B6-9641-B2B6-849996556E4F}" type="pres">
      <dgm:prSet presAssocID="{F8B1BE63-8B31-B440-A15D-62A44E493DC6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1E8B4A-EE1F-2844-8F6F-681AB75C7429}" type="pres">
      <dgm:prSet presAssocID="{F8B1BE63-8B31-B440-A15D-62A44E493DC6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C338FB-E93E-4049-889B-E90005C9D016}" type="presOf" srcId="{981A9A45-185A-5648-9196-E6057BD7EFBE}" destId="{8CE7DDEC-F00E-5F44-A14B-FBEF538811CF}" srcOrd="1" destOrd="0" presId="urn:microsoft.com/office/officeart/2005/8/layout/vProcess5"/>
    <dgm:cxn modelId="{CBECB1C4-029C-2242-86E5-7EE456EA8F6F}" type="presOf" srcId="{6BA79F92-7B98-4A4B-A56B-E29A5AE8F8C4}" destId="{7D4C3552-98B6-9641-B2B6-849996556E4F}" srcOrd="1" destOrd="0" presId="urn:microsoft.com/office/officeart/2005/8/layout/vProcess5"/>
    <dgm:cxn modelId="{7834FF54-9862-2240-A411-3D621BBE225A}" type="presOf" srcId="{F3A4EACD-CFB3-2F42-B2B7-7BD56640D3A1}" destId="{A91E8B4A-EE1F-2844-8F6F-681AB75C7429}" srcOrd="1" destOrd="0" presId="urn:microsoft.com/office/officeart/2005/8/layout/vProcess5"/>
    <dgm:cxn modelId="{71F23B22-481A-1148-BC39-BE48BE0D1C09}" srcId="{F8B1BE63-8B31-B440-A15D-62A44E493DC6}" destId="{22DD3A00-7E88-1448-AF9C-82660D8A6803}" srcOrd="2" destOrd="0" parTransId="{479374C0-2D27-B44F-81B2-DDBEA5631878}" sibTransId="{E0231960-166A-C843-BE2F-B66854A2A716}"/>
    <dgm:cxn modelId="{455060E6-785A-5B49-BA91-3B3854210FDA}" srcId="{F8B1BE63-8B31-B440-A15D-62A44E493DC6}" destId="{981A9A45-185A-5648-9196-E6057BD7EFBE}" srcOrd="1" destOrd="0" parTransId="{CC46474F-68E1-D04E-ACD8-3B08B63C4A7B}" sibTransId="{DD963B43-471D-D34E-A5FF-4CC9013D1757}"/>
    <dgm:cxn modelId="{9173C864-EAB5-A04A-8774-10704CFE7F8D}" srcId="{F8B1BE63-8B31-B440-A15D-62A44E493DC6}" destId="{6BA79F92-7B98-4A4B-A56B-E29A5AE8F8C4}" srcOrd="3" destOrd="0" parTransId="{5550256C-B36E-A64E-9828-026391E122BF}" sibTransId="{0AEE0788-FCEC-D84F-9A07-455B0E0D6231}"/>
    <dgm:cxn modelId="{8203F192-36E8-054C-A21A-9A40134B6F47}" type="presOf" srcId="{0AEE0788-FCEC-D84F-9A07-455B0E0D6231}" destId="{0F30BF4E-55A6-2E4D-806D-D16069E054FA}" srcOrd="0" destOrd="0" presId="urn:microsoft.com/office/officeart/2005/8/layout/vProcess5"/>
    <dgm:cxn modelId="{FD2A05D2-4E94-E142-B6B3-37A5DE85EF01}" type="presOf" srcId="{F8B1BE63-8B31-B440-A15D-62A44E493DC6}" destId="{9E86B355-1487-8342-B458-255229F9C6D1}" srcOrd="0" destOrd="0" presId="urn:microsoft.com/office/officeart/2005/8/layout/vProcess5"/>
    <dgm:cxn modelId="{99A61C99-BB36-E340-88E3-33B8391A91A0}" type="presOf" srcId="{AEDB6BED-7EC2-5942-B4A3-50041488317C}" destId="{72F87480-70C1-2142-ADDF-C6D24F101B13}" srcOrd="0" destOrd="0" presId="urn:microsoft.com/office/officeart/2005/8/layout/vProcess5"/>
    <dgm:cxn modelId="{329E63B7-1099-1D4B-BA6B-422F6B6B4651}" type="presOf" srcId="{22DD3A00-7E88-1448-AF9C-82660D8A6803}" destId="{91DB8DDF-F9B6-B742-ADFF-4E378DBDC27F}" srcOrd="0" destOrd="0" presId="urn:microsoft.com/office/officeart/2005/8/layout/vProcess5"/>
    <dgm:cxn modelId="{B3B54E06-F33B-2948-824A-7526E723D295}" type="presOf" srcId="{F3A4EACD-CFB3-2F42-B2B7-7BD56640D3A1}" destId="{DCC6AA98-9F44-6645-973D-8CD62799D1AB}" srcOrd="0" destOrd="0" presId="urn:microsoft.com/office/officeart/2005/8/layout/vProcess5"/>
    <dgm:cxn modelId="{97DC197F-E07E-6D4E-B8D9-A7EB4F422D30}" type="presOf" srcId="{6BA79F92-7B98-4A4B-A56B-E29A5AE8F8C4}" destId="{0D649244-6F00-F04C-8E56-C914DD978C01}" srcOrd="0" destOrd="0" presId="urn:microsoft.com/office/officeart/2005/8/layout/vProcess5"/>
    <dgm:cxn modelId="{7CE1AB78-5E67-0F41-AFDB-65E5FBC2E99D}" type="presOf" srcId="{E0231960-166A-C843-BE2F-B66854A2A716}" destId="{95DCDC55-39A4-AF46-AFB1-C3E30E036F10}" srcOrd="0" destOrd="0" presId="urn:microsoft.com/office/officeart/2005/8/layout/vProcess5"/>
    <dgm:cxn modelId="{9C942BB7-3B58-D945-B131-7404C60ED604}" type="presOf" srcId="{22DD3A00-7E88-1448-AF9C-82660D8A6803}" destId="{AF676B79-FE6F-C84A-BDA6-D0334D40EEBE}" srcOrd="1" destOrd="0" presId="urn:microsoft.com/office/officeart/2005/8/layout/vProcess5"/>
    <dgm:cxn modelId="{D37F801C-95B6-5444-8C4F-E0121051632C}" type="presOf" srcId="{981A9A45-185A-5648-9196-E6057BD7EFBE}" destId="{EA7ADD9E-F984-E242-9AF6-037D8009C834}" srcOrd="0" destOrd="0" presId="urn:microsoft.com/office/officeart/2005/8/layout/vProcess5"/>
    <dgm:cxn modelId="{619599A7-6DF4-C149-BAC9-5277FEAD3E7E}" srcId="{F8B1BE63-8B31-B440-A15D-62A44E493DC6}" destId="{F3A4EACD-CFB3-2F42-B2B7-7BD56640D3A1}" srcOrd="4" destOrd="0" parTransId="{5E4DBFEF-19C5-F54F-84B1-29ED011ED2E9}" sibTransId="{F2F50E28-D603-5146-893F-FFC35BA43C1C}"/>
    <dgm:cxn modelId="{761387C8-8E8F-F74A-B927-B223F96802C1}" type="presOf" srcId="{DD963B43-471D-D34E-A5FF-4CC9013D1757}" destId="{E6F87B48-F691-8E4F-9BBE-8AD328DA93A7}" srcOrd="0" destOrd="0" presId="urn:microsoft.com/office/officeart/2005/8/layout/vProcess5"/>
    <dgm:cxn modelId="{82D586DE-E819-DC41-AD30-DFC43B6B7CF0}" type="presOf" srcId="{6F2D2D2A-2160-354C-A660-9220D9544990}" destId="{27CD1050-B639-034D-BC3A-72A0C5DE19B3}" srcOrd="0" destOrd="0" presId="urn:microsoft.com/office/officeart/2005/8/layout/vProcess5"/>
    <dgm:cxn modelId="{852D1DB6-48C5-284C-B302-B7D05C0C1EB7}" srcId="{F8B1BE63-8B31-B440-A15D-62A44E493DC6}" destId="{AEDB6BED-7EC2-5942-B4A3-50041488317C}" srcOrd="0" destOrd="0" parTransId="{61BB4E4D-6732-6647-B22B-CA1A4DF45769}" sibTransId="{6F2D2D2A-2160-354C-A660-9220D9544990}"/>
    <dgm:cxn modelId="{FF5AEBFE-25CC-6344-A4CF-0535F5FED560}" type="presOf" srcId="{AEDB6BED-7EC2-5942-B4A3-50041488317C}" destId="{B61F5BB8-0E54-3042-A75C-8BAFA7FF64FF}" srcOrd="1" destOrd="0" presId="urn:microsoft.com/office/officeart/2005/8/layout/vProcess5"/>
    <dgm:cxn modelId="{7679154A-506B-8A4B-9ECE-CFC442863BDA}" type="presParOf" srcId="{9E86B355-1487-8342-B458-255229F9C6D1}" destId="{54785580-A5DE-5342-BE31-2CF26F454269}" srcOrd="0" destOrd="0" presId="urn:microsoft.com/office/officeart/2005/8/layout/vProcess5"/>
    <dgm:cxn modelId="{2BEF1FEA-1D76-F34B-B6A2-3C16951B7BBB}" type="presParOf" srcId="{9E86B355-1487-8342-B458-255229F9C6D1}" destId="{72F87480-70C1-2142-ADDF-C6D24F101B13}" srcOrd="1" destOrd="0" presId="urn:microsoft.com/office/officeart/2005/8/layout/vProcess5"/>
    <dgm:cxn modelId="{46A78349-3401-5141-AD0A-28D087817CC7}" type="presParOf" srcId="{9E86B355-1487-8342-B458-255229F9C6D1}" destId="{EA7ADD9E-F984-E242-9AF6-037D8009C834}" srcOrd="2" destOrd="0" presId="urn:microsoft.com/office/officeart/2005/8/layout/vProcess5"/>
    <dgm:cxn modelId="{BC434DE9-BE5D-194B-97D4-AE45842AD86C}" type="presParOf" srcId="{9E86B355-1487-8342-B458-255229F9C6D1}" destId="{91DB8DDF-F9B6-B742-ADFF-4E378DBDC27F}" srcOrd="3" destOrd="0" presId="urn:microsoft.com/office/officeart/2005/8/layout/vProcess5"/>
    <dgm:cxn modelId="{358D296D-EA39-D341-BC53-94ED01F403ED}" type="presParOf" srcId="{9E86B355-1487-8342-B458-255229F9C6D1}" destId="{0D649244-6F00-F04C-8E56-C914DD978C01}" srcOrd="4" destOrd="0" presId="urn:microsoft.com/office/officeart/2005/8/layout/vProcess5"/>
    <dgm:cxn modelId="{EF441EBA-6A66-BA45-9CAF-05206C290881}" type="presParOf" srcId="{9E86B355-1487-8342-B458-255229F9C6D1}" destId="{DCC6AA98-9F44-6645-973D-8CD62799D1AB}" srcOrd="5" destOrd="0" presId="urn:microsoft.com/office/officeart/2005/8/layout/vProcess5"/>
    <dgm:cxn modelId="{1BD1BB64-7B54-FD4A-AA62-8B1AF9A4CB82}" type="presParOf" srcId="{9E86B355-1487-8342-B458-255229F9C6D1}" destId="{27CD1050-B639-034D-BC3A-72A0C5DE19B3}" srcOrd="6" destOrd="0" presId="urn:microsoft.com/office/officeart/2005/8/layout/vProcess5"/>
    <dgm:cxn modelId="{6BF6E398-7EF0-954D-A54C-ADFB61E18355}" type="presParOf" srcId="{9E86B355-1487-8342-B458-255229F9C6D1}" destId="{E6F87B48-F691-8E4F-9BBE-8AD328DA93A7}" srcOrd="7" destOrd="0" presId="urn:microsoft.com/office/officeart/2005/8/layout/vProcess5"/>
    <dgm:cxn modelId="{39C81811-CE60-0A42-A99D-75B7FC81F1DF}" type="presParOf" srcId="{9E86B355-1487-8342-B458-255229F9C6D1}" destId="{95DCDC55-39A4-AF46-AFB1-C3E30E036F10}" srcOrd="8" destOrd="0" presId="urn:microsoft.com/office/officeart/2005/8/layout/vProcess5"/>
    <dgm:cxn modelId="{72932ACA-752A-9E4E-A14C-FF52375FC1ED}" type="presParOf" srcId="{9E86B355-1487-8342-B458-255229F9C6D1}" destId="{0F30BF4E-55A6-2E4D-806D-D16069E054FA}" srcOrd="9" destOrd="0" presId="urn:microsoft.com/office/officeart/2005/8/layout/vProcess5"/>
    <dgm:cxn modelId="{4A5B1E05-37E6-F441-A000-6CDFC7FE34B0}" type="presParOf" srcId="{9E86B355-1487-8342-B458-255229F9C6D1}" destId="{B61F5BB8-0E54-3042-A75C-8BAFA7FF64FF}" srcOrd="10" destOrd="0" presId="urn:microsoft.com/office/officeart/2005/8/layout/vProcess5"/>
    <dgm:cxn modelId="{4A107165-D34B-F94E-99D5-8312B9EBBDAC}" type="presParOf" srcId="{9E86B355-1487-8342-B458-255229F9C6D1}" destId="{8CE7DDEC-F00E-5F44-A14B-FBEF538811CF}" srcOrd="11" destOrd="0" presId="urn:microsoft.com/office/officeart/2005/8/layout/vProcess5"/>
    <dgm:cxn modelId="{A213CA45-5709-CA45-A12B-52F8EBE22BDB}" type="presParOf" srcId="{9E86B355-1487-8342-B458-255229F9C6D1}" destId="{AF676B79-FE6F-C84A-BDA6-D0334D40EEBE}" srcOrd="12" destOrd="0" presId="urn:microsoft.com/office/officeart/2005/8/layout/vProcess5"/>
    <dgm:cxn modelId="{0E489A8E-09BC-C14D-9A44-94E6260B42BB}" type="presParOf" srcId="{9E86B355-1487-8342-B458-255229F9C6D1}" destId="{7D4C3552-98B6-9641-B2B6-849996556E4F}" srcOrd="13" destOrd="0" presId="urn:microsoft.com/office/officeart/2005/8/layout/vProcess5"/>
    <dgm:cxn modelId="{68496F60-CF42-0242-9850-8001A57B38CD}" type="presParOf" srcId="{9E86B355-1487-8342-B458-255229F9C6D1}" destId="{A91E8B4A-EE1F-2844-8F6F-681AB75C742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B8E20-CB73-8847-A4EC-054D7F6D2C47}">
      <dsp:nvSpPr>
        <dsp:cNvPr id="0" name=""/>
        <dsp:cNvSpPr/>
      </dsp:nvSpPr>
      <dsp:spPr>
        <a:xfrm>
          <a:off x="0" y="0"/>
          <a:ext cx="6445963" cy="1262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Lymphoid tissue </a:t>
          </a:r>
          <a:endParaRPr lang="en-US" sz="3500" kern="1200" dirty="0"/>
        </a:p>
      </dsp:txBody>
      <dsp:txXfrm>
        <a:off x="36983" y="36983"/>
        <a:ext cx="5083434" cy="1188713"/>
      </dsp:txXfrm>
    </dsp:sp>
    <dsp:sp modelId="{60A4E3D1-4128-B641-B162-791373C408EA}">
      <dsp:nvSpPr>
        <dsp:cNvPr id="0" name=""/>
        <dsp:cNvSpPr/>
      </dsp:nvSpPr>
      <dsp:spPr>
        <a:xfrm>
          <a:off x="568761" y="1473125"/>
          <a:ext cx="6445963" cy="1262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Decreased lymphocytes</a:t>
          </a:r>
          <a:endParaRPr lang="en-US" sz="3500" kern="1200" dirty="0"/>
        </a:p>
      </dsp:txBody>
      <dsp:txXfrm>
        <a:off x="605744" y="1510108"/>
        <a:ext cx="4982495" cy="1188713"/>
      </dsp:txXfrm>
    </dsp:sp>
    <dsp:sp modelId="{5C4D5750-6CDC-5C4E-9215-49D2C07DFC7E}">
      <dsp:nvSpPr>
        <dsp:cNvPr id="0" name=""/>
        <dsp:cNvSpPr/>
      </dsp:nvSpPr>
      <dsp:spPr>
        <a:xfrm>
          <a:off x="978758" y="2946250"/>
          <a:ext cx="6445963" cy="1262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Lymphoid necrosis</a:t>
          </a:r>
          <a:endParaRPr lang="en-US" sz="3500" kern="1200" dirty="0"/>
        </a:p>
      </dsp:txBody>
      <dsp:txXfrm>
        <a:off x="1015741" y="2983233"/>
        <a:ext cx="4982495" cy="1188713"/>
      </dsp:txXfrm>
    </dsp:sp>
    <dsp:sp modelId="{1CA79048-9AA6-1043-93D9-16D28E31F3D8}">
      <dsp:nvSpPr>
        <dsp:cNvPr id="0" name=""/>
        <dsp:cNvSpPr/>
      </dsp:nvSpPr>
      <dsp:spPr>
        <a:xfrm>
          <a:off x="5625222" y="957531"/>
          <a:ext cx="820741" cy="8207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809889" y="957531"/>
        <a:ext cx="451407" cy="617608"/>
      </dsp:txXfrm>
    </dsp:sp>
    <dsp:sp modelId="{6F999A37-2D06-6A48-9987-2739C84C04AF}">
      <dsp:nvSpPr>
        <dsp:cNvPr id="0" name=""/>
        <dsp:cNvSpPr/>
      </dsp:nvSpPr>
      <dsp:spPr>
        <a:xfrm>
          <a:off x="6193984" y="2422239"/>
          <a:ext cx="820741" cy="8207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378651" y="2422239"/>
        <a:ext cx="451407" cy="617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87480-70C1-2142-ADDF-C6D24F101B13}">
      <dsp:nvSpPr>
        <dsp:cNvPr id="0" name=""/>
        <dsp:cNvSpPr/>
      </dsp:nvSpPr>
      <dsp:spPr>
        <a:xfrm>
          <a:off x="0" y="0"/>
          <a:ext cx="5839284" cy="7576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Blood (</a:t>
          </a:r>
          <a:r>
            <a:rPr lang="en-US" sz="2500" kern="1200" dirty="0" err="1" smtClean="0"/>
            <a:t>viremia</a:t>
          </a:r>
          <a:r>
            <a:rPr lang="en-US" sz="2500" kern="1200" dirty="0" smtClean="0"/>
            <a:t>)</a:t>
          </a:r>
        </a:p>
      </dsp:txBody>
      <dsp:txXfrm>
        <a:off x="22190" y="22190"/>
        <a:ext cx="4933126" cy="713227"/>
      </dsp:txXfrm>
    </dsp:sp>
    <dsp:sp modelId="{EA7ADD9E-F984-E242-9AF6-037D8009C834}">
      <dsp:nvSpPr>
        <dsp:cNvPr id="0" name=""/>
        <dsp:cNvSpPr/>
      </dsp:nvSpPr>
      <dsp:spPr>
        <a:xfrm>
          <a:off x="436050" y="862830"/>
          <a:ext cx="5839284" cy="7576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Germinal epithelial crypts</a:t>
          </a:r>
          <a:endParaRPr lang="en-US" sz="2500" kern="1200" dirty="0"/>
        </a:p>
      </dsp:txBody>
      <dsp:txXfrm>
        <a:off x="458240" y="885020"/>
        <a:ext cx="4866409" cy="713227"/>
      </dsp:txXfrm>
    </dsp:sp>
    <dsp:sp modelId="{91DB8DDF-F9B6-B742-ADFF-4E378DBDC27F}">
      <dsp:nvSpPr>
        <dsp:cNvPr id="0" name=""/>
        <dsp:cNvSpPr/>
      </dsp:nvSpPr>
      <dsp:spPr>
        <a:xfrm>
          <a:off x="872101" y="1725661"/>
          <a:ext cx="5839284" cy="7576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Collapse of intestinal epithelium</a:t>
          </a:r>
        </a:p>
      </dsp:txBody>
      <dsp:txXfrm>
        <a:off x="894291" y="1747851"/>
        <a:ext cx="4866409" cy="713227"/>
      </dsp:txXfrm>
    </dsp:sp>
    <dsp:sp modelId="{0D649244-6F00-F04C-8E56-C914DD978C01}">
      <dsp:nvSpPr>
        <dsp:cNvPr id="0" name=""/>
        <dsp:cNvSpPr/>
      </dsp:nvSpPr>
      <dsp:spPr>
        <a:xfrm>
          <a:off x="1308151" y="2588491"/>
          <a:ext cx="5839284" cy="7576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Loss of absorptive capacity</a:t>
          </a:r>
          <a:endParaRPr lang="en-US" sz="2500" kern="1200" dirty="0"/>
        </a:p>
      </dsp:txBody>
      <dsp:txXfrm>
        <a:off x="1330341" y="2610681"/>
        <a:ext cx="4866409" cy="713227"/>
      </dsp:txXfrm>
    </dsp:sp>
    <dsp:sp modelId="{DCC6AA98-9F44-6645-973D-8CD62799D1AB}">
      <dsp:nvSpPr>
        <dsp:cNvPr id="0" name=""/>
        <dsp:cNvSpPr/>
      </dsp:nvSpPr>
      <dsp:spPr>
        <a:xfrm>
          <a:off x="1744202" y="3451322"/>
          <a:ext cx="5839284" cy="7576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Hemorrhagic diarrhea</a:t>
          </a:r>
          <a:endParaRPr lang="en-US" sz="2500" kern="1200" dirty="0"/>
        </a:p>
      </dsp:txBody>
      <dsp:txXfrm>
        <a:off x="1766392" y="3473512"/>
        <a:ext cx="4866409" cy="713227"/>
      </dsp:txXfrm>
    </dsp:sp>
    <dsp:sp modelId="{27CD1050-B639-034D-BC3A-72A0C5DE19B3}">
      <dsp:nvSpPr>
        <dsp:cNvPr id="0" name=""/>
        <dsp:cNvSpPr/>
      </dsp:nvSpPr>
      <dsp:spPr>
        <a:xfrm>
          <a:off x="5346840" y="553474"/>
          <a:ext cx="492444" cy="4924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457640" y="553474"/>
        <a:ext cx="270844" cy="370564"/>
      </dsp:txXfrm>
    </dsp:sp>
    <dsp:sp modelId="{E6F87B48-F691-8E4F-9BBE-8AD328DA93A7}">
      <dsp:nvSpPr>
        <dsp:cNvPr id="0" name=""/>
        <dsp:cNvSpPr/>
      </dsp:nvSpPr>
      <dsp:spPr>
        <a:xfrm>
          <a:off x="5782890" y="1416304"/>
          <a:ext cx="492444" cy="4924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893690" y="1416304"/>
        <a:ext cx="270844" cy="370564"/>
      </dsp:txXfrm>
    </dsp:sp>
    <dsp:sp modelId="{95DCDC55-39A4-AF46-AFB1-C3E30E036F10}">
      <dsp:nvSpPr>
        <dsp:cNvPr id="0" name=""/>
        <dsp:cNvSpPr/>
      </dsp:nvSpPr>
      <dsp:spPr>
        <a:xfrm>
          <a:off x="6218941" y="2266508"/>
          <a:ext cx="492444" cy="4924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6329741" y="2266508"/>
        <a:ext cx="270844" cy="370564"/>
      </dsp:txXfrm>
    </dsp:sp>
    <dsp:sp modelId="{0F30BF4E-55A6-2E4D-806D-D16069E054FA}">
      <dsp:nvSpPr>
        <dsp:cNvPr id="0" name=""/>
        <dsp:cNvSpPr/>
      </dsp:nvSpPr>
      <dsp:spPr>
        <a:xfrm>
          <a:off x="6654991" y="3137757"/>
          <a:ext cx="492444" cy="49244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6765791" y="3137757"/>
        <a:ext cx="270844" cy="370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AD0F1-6262-2E44-9009-053C22A6D8C1}" type="datetimeFigureOut">
              <a:rPr lang="en-US" smtClean="0"/>
              <a:t>8/19/14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42031-728D-3C46-B7E8-DE179A07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0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Genetic sequencing</a:t>
            </a:r>
            <a:r>
              <a:rPr lang="en-US" baseline="0" dirty="0" smtClean="0"/>
              <a:t> of virus type probably not needed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92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data to </a:t>
            </a:r>
            <a:r>
              <a:rPr lang="en-US" dirty="0" err="1" smtClean="0"/>
              <a:t>sugget</a:t>
            </a:r>
            <a:r>
              <a:rPr lang="en-US" dirty="0" smtClean="0"/>
              <a:t> outpatient therapy can be very nearly as successful</a:t>
            </a:r>
            <a:r>
              <a:rPr lang="en-US" baseline="0" dirty="0" smtClean="0"/>
              <a:t> as inpatient therapy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257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Vomiting center in medulla coordinates.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Afferent </a:t>
            </a:r>
            <a:r>
              <a:rPr lang="en-US" dirty="0" smtClean="0"/>
              <a:t>to vomiting center from:</a:t>
            </a:r>
            <a:r>
              <a:rPr lang="en-US" baseline="0" dirty="0" smtClean="0"/>
              <a:t> </a:t>
            </a:r>
            <a:r>
              <a:rPr lang="en-US" dirty="0" smtClean="0"/>
              <a:t>vestibular system, back of the throat, GI tract, and CRTZ in fourth ventricle.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Reverse peristalsis begins in SI; relaxation of stomach/pylorus; forced inspiration to increase abdominal pressure; movement of larynx upward and forward and relaxation of the lower esophageal sphincter; closure of the glottis; and forceful expulsion of gastric, and sometimes duodenal, contents.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retching, the upper esophageal sphincter remains closed, and because the lower esophageal sphincter is open, the gastric contents return to the stomach when the retch is over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16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Blocks CRTZ</a:t>
            </a:r>
            <a:r>
              <a:rPr lang="en-US" baseline="0" dirty="0" smtClean="0"/>
              <a:t> and emetic center</a:t>
            </a:r>
          </a:p>
          <a:p>
            <a:r>
              <a:rPr lang="en-US" baseline="0" dirty="0" smtClean="0"/>
              <a:t>Sedative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26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CRTZ</a:t>
            </a:r>
          </a:p>
          <a:p>
            <a:r>
              <a:rPr lang="en-US" dirty="0" smtClean="0"/>
              <a:t>Increases GI motility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50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5-HT3 (</a:t>
            </a:r>
            <a:r>
              <a:rPr lang="en-US" dirty="0" err="1" smtClean="0"/>
              <a:t>hydroxytryptamine</a:t>
            </a:r>
            <a:r>
              <a:rPr lang="en-US" dirty="0" smtClean="0"/>
              <a:t>) receptors found in the CRTZ and vagal nerve terminals</a:t>
            </a:r>
          </a:p>
          <a:p>
            <a:r>
              <a:rPr lang="en-US" dirty="0" smtClean="0"/>
              <a:t>Unsure if peripheral/central</a:t>
            </a:r>
          </a:p>
          <a:p>
            <a:r>
              <a:rPr lang="en-US" dirty="0" smtClean="0"/>
              <a:t>Low oral bioavailability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34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Neurokinin-1 (NK-1) antagonist</a:t>
            </a:r>
            <a:r>
              <a:rPr lang="en-US" baseline="0" dirty="0" smtClean="0"/>
              <a:t> – inhibiting binding of substance P (</a:t>
            </a:r>
            <a:r>
              <a:rPr lang="en-US" baseline="0" dirty="0" err="1" smtClean="0"/>
              <a:t>neuropeotide</a:t>
            </a:r>
            <a:r>
              <a:rPr lang="en-US" baseline="0" dirty="0" smtClean="0"/>
              <a:t> of the </a:t>
            </a:r>
            <a:r>
              <a:rPr lang="en-US" baseline="0" dirty="0" err="1" smtClean="0"/>
              <a:t>tachykinin</a:t>
            </a:r>
            <a:r>
              <a:rPr lang="en-US" baseline="0" dirty="0" smtClean="0"/>
              <a:t> family. Substance P is found in the nuclei of the emetic center. Suppresses both centrally and peripherally transmitted emetic signals.</a:t>
            </a:r>
          </a:p>
          <a:p>
            <a:r>
              <a:rPr lang="en-US" baseline="0" dirty="0" smtClean="0"/>
              <a:t>Tablets: Approved for use in dogs 8 weeks and older Injectable: dogs 8 weeks and older, cats 16 weeks and older</a:t>
            </a:r>
          </a:p>
          <a:p>
            <a:r>
              <a:rPr lang="en-US" baseline="0" dirty="0" smtClean="0"/>
              <a:t>Puppies &lt;11weks – has seen BM </a:t>
            </a:r>
            <a:r>
              <a:rPr lang="en-US" baseline="0" dirty="0" err="1" smtClean="0"/>
              <a:t>hypocellularity</a:t>
            </a:r>
            <a:r>
              <a:rPr lang="en-US" baseline="0" dirty="0" smtClean="0"/>
              <a:t> compared to control dogs</a:t>
            </a:r>
          </a:p>
          <a:p>
            <a:r>
              <a:rPr lang="en-US" baseline="0" dirty="0" smtClean="0"/>
              <a:t>Have seen dose dependent inappetance and weight loss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84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Disruption of the intestinal barrier and severe leukopenia.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40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 titer – </a:t>
            </a:r>
            <a:r>
              <a:rPr lang="en-US" dirty="0" err="1" smtClean="0"/>
              <a:t>amt</a:t>
            </a:r>
            <a:r>
              <a:rPr lang="en-US" dirty="0" smtClean="0"/>
              <a:t> of virus in dose</a:t>
            </a:r>
          </a:p>
          <a:p>
            <a:r>
              <a:rPr lang="en-US" dirty="0" smtClean="0"/>
              <a:t>Low passage - # times virus is grown in tissue culture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1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Possible</a:t>
            </a:r>
            <a:r>
              <a:rPr lang="en-US" baseline="0" dirty="0" smtClean="0"/>
              <a:t> genetic predisposition</a:t>
            </a:r>
          </a:p>
          <a:p>
            <a:r>
              <a:rPr lang="en-US" baseline="0" dirty="0" err="1" smtClean="0"/>
              <a:t>Rott</a:t>
            </a:r>
            <a:r>
              <a:rPr lang="en-US" baseline="0" dirty="0" smtClean="0"/>
              <a:t>: inherited immunodeficiency</a:t>
            </a:r>
          </a:p>
          <a:p>
            <a:r>
              <a:rPr lang="en-US" baseline="0" dirty="0" smtClean="0"/>
              <a:t>Dobie: </a:t>
            </a:r>
            <a:r>
              <a:rPr lang="en-US" baseline="0" dirty="0" err="1" smtClean="0"/>
              <a:t>vWD</a:t>
            </a:r>
            <a:r>
              <a:rPr lang="en-US" baseline="0" dirty="0" smtClean="0"/>
              <a:t> / common ancestry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2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utero-2 weeks age – myocarditis can occur only</a:t>
            </a:r>
            <a:r>
              <a:rPr lang="en-US" baseline="0" dirty="0" smtClean="0"/>
              <a:t> at time of rapid myocardial cell proliferation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77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Oropharyngeal</a:t>
            </a:r>
            <a:r>
              <a:rPr lang="en-US" dirty="0" smtClean="0"/>
              <a:t> lymphoid tissue, mesenteric lymph nodes, thymus affected initially but</a:t>
            </a:r>
            <a:r>
              <a:rPr lang="en-US" baseline="0" dirty="0" smtClean="0"/>
              <a:t> will affect all lymph tissue</a:t>
            </a:r>
          </a:p>
          <a:p>
            <a:r>
              <a:rPr lang="en-US" baseline="0" dirty="0" smtClean="0"/>
              <a:t>Thymus – germinal centers and </a:t>
            </a:r>
            <a:r>
              <a:rPr lang="en-US" baseline="0" dirty="0" err="1" smtClean="0"/>
              <a:t>thymic</a:t>
            </a:r>
            <a:r>
              <a:rPr lang="en-US" baseline="0" dirty="0" smtClean="0"/>
              <a:t> cortex – extensive </a:t>
            </a:r>
            <a:r>
              <a:rPr lang="en-US" baseline="0" dirty="0" err="1" smtClean="0"/>
              <a:t>lymphocytolysis</a:t>
            </a:r>
            <a:endParaRPr lang="en-US" dirty="0" smtClean="0"/>
          </a:p>
          <a:p>
            <a:r>
              <a:rPr lang="en-US" dirty="0" smtClean="0"/>
              <a:t>Moves</a:t>
            </a:r>
            <a:r>
              <a:rPr lang="en-US" baseline="0" dirty="0" smtClean="0"/>
              <a:t> to intestinal crypts within 3-4 days</a:t>
            </a:r>
          </a:p>
          <a:p>
            <a:r>
              <a:rPr lang="en-US" dirty="0" smtClean="0"/>
              <a:t>Higher</a:t>
            </a:r>
            <a:r>
              <a:rPr lang="en-US" baseline="0" dirty="0" smtClean="0"/>
              <a:t> rates of turnover is associated with more severe disease – 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 co-morbidities such as parasitic infection, weaning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2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60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Epithelial necrosis</a:t>
            </a:r>
          </a:p>
          <a:p>
            <a:r>
              <a:rPr lang="en-US" dirty="0" smtClean="0"/>
              <a:t>Villous atrophy</a:t>
            </a:r>
          </a:p>
          <a:p>
            <a:r>
              <a:rPr lang="en-US" dirty="0" smtClean="0"/>
              <a:t>Collapse</a:t>
            </a:r>
            <a:r>
              <a:rPr lang="en-US" baseline="0" dirty="0" smtClean="0"/>
              <a:t> +/- disruption of lamina </a:t>
            </a:r>
            <a:r>
              <a:rPr lang="en-US" baseline="0" dirty="0" err="1" smtClean="0"/>
              <a:t>propria</a:t>
            </a:r>
            <a:endParaRPr lang="en-US" baseline="0" dirty="0" smtClean="0"/>
          </a:p>
          <a:p>
            <a:r>
              <a:rPr lang="en-US" baseline="0" dirty="0" smtClean="0"/>
              <a:t>Worse in recently weaned pups </a:t>
            </a:r>
            <a:r>
              <a:rPr lang="en-US" baseline="0" dirty="0" smtClean="0">
                <a:sym typeface="Wingdings"/>
              </a:rPr>
              <a:t> increased mitosis due to diet change leading to change in flora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53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Shock clinical</a:t>
            </a:r>
            <a:r>
              <a:rPr lang="en-US" baseline="0" dirty="0" smtClean="0"/>
              <a:t> signs – impairment in tissue perfusion, changes in mentation, prolonged CRT, tachycardia, </a:t>
            </a:r>
            <a:r>
              <a:rPr lang="en-US" baseline="0" dirty="0" smtClean="0"/>
              <a:t>poor pulse, </a:t>
            </a:r>
            <a:r>
              <a:rPr lang="en-US" baseline="0" dirty="0" smtClean="0"/>
              <a:t>hypotension, cool </a:t>
            </a:r>
            <a:r>
              <a:rPr lang="en-US" baseline="0" dirty="0" smtClean="0"/>
              <a:t>extremities, </a:t>
            </a:r>
            <a:r>
              <a:rPr lang="en-US" baseline="0" dirty="0" smtClean="0"/>
              <a:t>low temp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9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Neutropenia – attributed to destruction of mitotically active </a:t>
            </a:r>
            <a:r>
              <a:rPr lang="en-US" dirty="0" err="1" smtClean="0"/>
              <a:t>myeloblasts</a:t>
            </a:r>
            <a:r>
              <a:rPr lang="en-US" dirty="0" smtClean="0"/>
              <a:t> in bone marrow as a direct effect of the virus. May also be related to </a:t>
            </a:r>
            <a:r>
              <a:rPr lang="en-US" dirty="0" err="1" smtClean="0"/>
              <a:t>endotoxemia</a:t>
            </a:r>
            <a:r>
              <a:rPr lang="en-US" dirty="0" smtClean="0"/>
              <a:t> and possible sepsis leading to neutrophil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margination</a:t>
            </a:r>
            <a:r>
              <a:rPr lang="en-US" baseline="0" dirty="0" smtClean="0"/>
              <a:t>, and loss of </a:t>
            </a:r>
            <a:r>
              <a:rPr lang="en-US" baseline="0" dirty="0" err="1" smtClean="0"/>
              <a:t>neuts</a:t>
            </a:r>
            <a:r>
              <a:rPr lang="en-US" baseline="0" dirty="0" smtClean="0"/>
              <a:t> thru the intestinal wall.</a:t>
            </a:r>
          </a:p>
          <a:p>
            <a:r>
              <a:rPr lang="en-US" baseline="0" dirty="0" smtClean="0"/>
              <a:t>Lymphopenia – endogenous release of cortisol leading to redistribution of </a:t>
            </a:r>
            <a:r>
              <a:rPr lang="en-US" baseline="0" dirty="0" err="1" smtClean="0"/>
              <a:t>lymphs</a:t>
            </a:r>
            <a:r>
              <a:rPr lang="en-US" baseline="0" dirty="0" smtClean="0"/>
              <a:t> and trapping of </a:t>
            </a:r>
            <a:r>
              <a:rPr lang="en-US" baseline="0" dirty="0" err="1" smtClean="0"/>
              <a:t>lymphs</a:t>
            </a:r>
            <a:r>
              <a:rPr lang="en-US" baseline="0" dirty="0" smtClean="0"/>
              <a:t> in nodes, direct action of virus – destruction/atrophy of lymphoid tissue, loss, sequestration, blockage of flow of lymph</a:t>
            </a:r>
          </a:p>
          <a:p>
            <a:r>
              <a:rPr lang="en-US" baseline="0" dirty="0" smtClean="0"/>
              <a:t>Monocytes – number and potentially phagocytic ability affected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75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Azotemia – </a:t>
            </a:r>
            <a:r>
              <a:rPr lang="en-US" dirty="0" err="1" smtClean="0"/>
              <a:t>prerenal</a:t>
            </a:r>
            <a:endParaRPr lang="en-US" dirty="0" smtClean="0"/>
          </a:p>
          <a:p>
            <a:r>
              <a:rPr lang="en-US" dirty="0" smtClean="0"/>
              <a:t>Liver enzymes – dehydration, tissue </a:t>
            </a:r>
            <a:r>
              <a:rPr lang="en-US" dirty="0" err="1" smtClean="0"/>
              <a:t>hypoperfusion</a:t>
            </a:r>
            <a:r>
              <a:rPr lang="en-US" dirty="0" smtClean="0"/>
              <a:t>, age related</a:t>
            </a:r>
          </a:p>
          <a:p>
            <a:r>
              <a:rPr lang="en-US" dirty="0" err="1" smtClean="0"/>
              <a:t>Alb</a:t>
            </a:r>
            <a:r>
              <a:rPr lang="en-US" dirty="0" smtClean="0"/>
              <a:t> – GI losses, </a:t>
            </a:r>
            <a:r>
              <a:rPr lang="en-US" dirty="0" err="1" smtClean="0"/>
              <a:t>inad</a:t>
            </a:r>
            <a:r>
              <a:rPr lang="en-US" dirty="0" smtClean="0"/>
              <a:t> intake</a:t>
            </a:r>
          </a:p>
          <a:p>
            <a:r>
              <a:rPr lang="en-US" dirty="0" smtClean="0"/>
              <a:t>K+ - GI losses</a:t>
            </a:r>
          </a:p>
          <a:p>
            <a:r>
              <a:rPr lang="en-US" dirty="0" smtClean="0"/>
              <a:t>BG – sepsis, malnutrition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42031-728D-3C46-B7E8-DE179A07FC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87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CDBC1CB-07F5-AB49-A8A8-919174AF142C}" type="datetimeFigureOut">
              <a:rPr lang="en-US" smtClean="0"/>
              <a:t>8/19/14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3C035FA-74EC-1644-810C-708D9AE5D6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Canine Parvovirus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Clare Hyatt, DVM, MS</a:t>
            </a:r>
          </a:p>
          <a:p>
            <a:r>
              <a:rPr lang="en-US" dirty="0" smtClean="0"/>
              <a:t>Emergency/Critical Care Resident</a:t>
            </a:r>
          </a:p>
          <a:p>
            <a:r>
              <a:rPr lang="en-US" dirty="0" smtClean="0"/>
              <a:t>Cornell University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420" y="771190"/>
            <a:ext cx="3186529" cy="242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23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4444761" cy="4208930"/>
          </a:xfrm>
        </p:spPr>
        <p:txBody>
          <a:bodyPr>
            <a:normAutofit/>
          </a:bodyPr>
          <a:lstStyle/>
          <a:p>
            <a:r>
              <a:rPr lang="en-US" dirty="0" smtClean="0"/>
              <a:t>Fecal-oral route of infection</a:t>
            </a:r>
          </a:p>
          <a:p>
            <a:r>
              <a:rPr lang="en-US" dirty="0" smtClean="0"/>
              <a:t>Rapidly dividing cells</a:t>
            </a:r>
          </a:p>
          <a:p>
            <a:r>
              <a:rPr lang="en-US" dirty="0" smtClean="0"/>
              <a:t>Once infected:</a:t>
            </a:r>
            <a:endParaRPr lang="en-US" dirty="0"/>
          </a:p>
          <a:p>
            <a:pPr lvl="1"/>
            <a:r>
              <a:rPr lang="en-US" dirty="0" smtClean="0"/>
              <a:t>0-2 days – from oropharynx to lymphoid tissues</a:t>
            </a:r>
          </a:p>
          <a:p>
            <a:pPr lvl="1"/>
            <a:r>
              <a:rPr lang="en-US" dirty="0" smtClean="0"/>
              <a:t>3-5 days – </a:t>
            </a:r>
            <a:r>
              <a:rPr lang="en-US" dirty="0" err="1" smtClean="0"/>
              <a:t>viremia</a:t>
            </a:r>
            <a:r>
              <a:rPr lang="en-US" dirty="0" smtClean="0"/>
              <a:t> maximum</a:t>
            </a:r>
          </a:p>
          <a:p>
            <a:r>
              <a:rPr lang="en-US" dirty="0" smtClean="0"/>
              <a:t>Fecal shedding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620" y="2996082"/>
            <a:ext cx="3676585" cy="305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1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37" y="283871"/>
            <a:ext cx="5945675" cy="630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9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puppies &lt;2 weeks:</a:t>
            </a:r>
          </a:p>
          <a:p>
            <a:pPr lvl="1"/>
            <a:r>
              <a:rPr lang="en-US" dirty="0"/>
              <a:t>Lymphoid tissue</a:t>
            </a:r>
          </a:p>
          <a:p>
            <a:pPr lvl="1"/>
            <a:r>
              <a:rPr lang="en-US" dirty="0"/>
              <a:t>Intestinal epithelium</a:t>
            </a:r>
          </a:p>
          <a:p>
            <a:pPr lvl="1"/>
            <a:r>
              <a:rPr lang="en-US" dirty="0"/>
              <a:t>Bone marrow</a:t>
            </a:r>
          </a:p>
          <a:p>
            <a:pPr lvl="1"/>
            <a:r>
              <a:rPr lang="en-US" dirty="0" smtClean="0"/>
              <a:t>Myocardium</a:t>
            </a:r>
          </a:p>
          <a:p>
            <a:r>
              <a:rPr lang="en-US" dirty="0" smtClean="0"/>
              <a:t>Puppies &gt;2 weeks age</a:t>
            </a:r>
          </a:p>
          <a:p>
            <a:pPr lvl="1"/>
            <a:r>
              <a:rPr lang="en-US" dirty="0"/>
              <a:t>Lymphoid tissue</a:t>
            </a:r>
          </a:p>
          <a:p>
            <a:pPr lvl="1"/>
            <a:r>
              <a:rPr lang="en-US" dirty="0"/>
              <a:t>Intestinal epithelium</a:t>
            </a:r>
          </a:p>
          <a:p>
            <a:pPr lvl="1"/>
            <a:r>
              <a:rPr lang="en-US" dirty="0"/>
              <a:t>Bone </a:t>
            </a:r>
            <a:r>
              <a:rPr lang="en-US" dirty="0" smtClean="0"/>
              <a:t>marrow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238" y="2012009"/>
            <a:ext cx="3983938" cy="37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17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50800"/>
            <a:ext cx="89154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43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- Myocarditis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during time of rapid cell proliferation</a:t>
            </a:r>
          </a:p>
          <a:p>
            <a:pPr lvl="1"/>
            <a:r>
              <a:rPr lang="en-US" dirty="0" smtClean="0"/>
              <a:t>In utero </a:t>
            </a:r>
            <a:r>
              <a:rPr lang="en-US" dirty="0" smtClean="0">
                <a:sym typeface="Wingdings"/>
              </a:rPr>
              <a:t> 2 weeks</a:t>
            </a:r>
          </a:p>
          <a:p>
            <a:pPr lvl="1"/>
            <a:r>
              <a:rPr lang="en-US" dirty="0" smtClean="0">
                <a:sym typeface="Wingdings"/>
              </a:rPr>
              <a:t>Unvaccinated dams</a:t>
            </a:r>
          </a:p>
          <a:p>
            <a:pPr lvl="2"/>
            <a:r>
              <a:rPr lang="en-US" dirty="0" smtClean="0">
                <a:sym typeface="Wingdings"/>
              </a:rPr>
              <a:t>Rare now due to maternal vaccination</a:t>
            </a:r>
          </a:p>
          <a:p>
            <a:pPr lvl="1"/>
            <a:r>
              <a:rPr lang="en-US" dirty="0" smtClean="0">
                <a:sym typeface="Wingdings"/>
              </a:rPr>
              <a:t>Usually all puppies affected</a:t>
            </a:r>
          </a:p>
          <a:p>
            <a:pPr lvl="1"/>
            <a:r>
              <a:rPr lang="en-US" dirty="0" smtClean="0">
                <a:sym typeface="Wingdings"/>
              </a:rPr>
              <a:t>Generally found dead or dead within 24 hours</a:t>
            </a:r>
          </a:p>
          <a:p>
            <a:pPr lvl="1"/>
            <a:r>
              <a:rPr lang="en-US" dirty="0" smtClean="0">
                <a:sym typeface="Wingdings"/>
              </a:rPr>
              <a:t>Clinical signs – dyspnea, crying, retching</a:t>
            </a:r>
          </a:p>
          <a:p>
            <a:pPr lvl="1"/>
            <a:r>
              <a:rPr lang="en-US" dirty="0" smtClean="0">
                <a:sym typeface="Wingdings"/>
              </a:rPr>
              <a:t>Histopathology</a:t>
            </a:r>
          </a:p>
          <a:p>
            <a:pPr lvl="2"/>
            <a:r>
              <a:rPr lang="en-US" dirty="0">
                <a:sym typeface="Wingdings"/>
              </a:rPr>
              <a:t>F</a:t>
            </a:r>
            <a:r>
              <a:rPr lang="en-US" dirty="0" smtClean="0">
                <a:sym typeface="Wingdings"/>
              </a:rPr>
              <a:t>ocal necrosis or </a:t>
            </a:r>
            <a:r>
              <a:rPr lang="en-US" dirty="0" err="1" smtClean="0">
                <a:sym typeface="Wingdings"/>
              </a:rPr>
              <a:t>lysis</a:t>
            </a:r>
            <a:r>
              <a:rPr lang="en-US" dirty="0" smtClean="0">
                <a:sym typeface="Wingdings"/>
              </a:rPr>
              <a:t> of </a:t>
            </a:r>
            <a:r>
              <a:rPr lang="en-US" dirty="0" err="1" smtClean="0">
                <a:sym typeface="Wingdings"/>
              </a:rPr>
              <a:t>myofibers</a:t>
            </a:r>
            <a:r>
              <a:rPr lang="en-US" dirty="0" smtClean="0">
                <a:sym typeface="Wingdings"/>
              </a:rPr>
              <a:t> with out without inflammation.</a:t>
            </a:r>
          </a:p>
          <a:p>
            <a:pPr lvl="2"/>
            <a:r>
              <a:rPr lang="en-US" dirty="0" err="1" smtClean="0">
                <a:sym typeface="Wingdings"/>
              </a:rPr>
              <a:t>Intranuclear</a:t>
            </a:r>
            <a:r>
              <a:rPr lang="en-US" dirty="0" smtClean="0">
                <a:sym typeface="Wingdings"/>
              </a:rPr>
              <a:t> inclusion bodies can be seen</a:t>
            </a:r>
          </a:p>
          <a:p>
            <a:pPr lvl="1"/>
            <a:endParaRPr lang="en-US" dirty="0" smtClean="0">
              <a:sym typeface="Wingdings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57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– lymphoid tissue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962103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04911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- gastrointestinal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459046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1689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800100"/>
            <a:ext cx="75311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67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-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Diffuse </a:t>
            </a:r>
            <a:r>
              <a:rPr lang="en-US" dirty="0" err="1" smtClean="0"/>
              <a:t>leukoencephalomalacia</a:t>
            </a:r>
            <a:endParaRPr lang="en-US" dirty="0" smtClean="0"/>
          </a:p>
          <a:p>
            <a:r>
              <a:rPr lang="en-US" dirty="0" err="1" smtClean="0"/>
              <a:t>Liquefactive</a:t>
            </a:r>
            <a:r>
              <a:rPr lang="en-US" dirty="0" smtClean="0"/>
              <a:t> necrosis of cerebral white matter</a:t>
            </a:r>
          </a:p>
          <a:p>
            <a:pPr lvl="1"/>
            <a:r>
              <a:rPr lang="en-US" dirty="0" smtClean="0"/>
              <a:t>Secondary to severe cardiac lesions</a:t>
            </a:r>
          </a:p>
          <a:p>
            <a:pPr lvl="2"/>
            <a:r>
              <a:rPr lang="en-US" dirty="0" smtClean="0"/>
              <a:t>Cerebral hypoxia/ischemia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837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Initially vague</a:t>
            </a:r>
          </a:p>
          <a:p>
            <a:pPr lvl="1"/>
            <a:r>
              <a:rPr lang="en-US" dirty="0" smtClean="0"/>
              <a:t>Lethargy, inappetance, fever</a:t>
            </a:r>
          </a:p>
          <a:p>
            <a:r>
              <a:rPr lang="en-US" dirty="0" smtClean="0"/>
              <a:t>Vomiting, diarrhea – 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ay be hemorrhagic</a:t>
            </a:r>
          </a:p>
          <a:p>
            <a:pPr lvl="1"/>
            <a:r>
              <a:rPr lang="en-US" dirty="0" smtClean="0"/>
              <a:t>24-48 hours if initial clinical signs</a:t>
            </a:r>
          </a:p>
          <a:p>
            <a:pPr lvl="1"/>
            <a:r>
              <a:rPr lang="en-US" dirty="0" smtClean="0"/>
              <a:t>May result in dehydration and/or hypovolemic shock</a:t>
            </a:r>
          </a:p>
          <a:p>
            <a:r>
              <a:rPr lang="en-US" dirty="0" smtClean="0"/>
              <a:t>Abdominal pain</a:t>
            </a:r>
          </a:p>
          <a:p>
            <a:pPr lvl="1"/>
            <a:r>
              <a:rPr lang="en-US" dirty="0" smtClean="0"/>
              <a:t>Gastroenteritis</a:t>
            </a:r>
          </a:p>
          <a:p>
            <a:pPr lvl="1"/>
            <a:r>
              <a:rPr lang="en-US" dirty="0" smtClean="0"/>
              <a:t>Intussusception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869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Parvovirus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Etiology</a:t>
            </a:r>
          </a:p>
          <a:p>
            <a:r>
              <a:rPr lang="en-US" sz="2800" dirty="0" smtClean="0"/>
              <a:t>Epidemiology</a:t>
            </a:r>
          </a:p>
          <a:p>
            <a:r>
              <a:rPr lang="en-US" sz="2800" dirty="0" smtClean="0"/>
              <a:t>Pathogenesis</a:t>
            </a:r>
          </a:p>
          <a:p>
            <a:r>
              <a:rPr lang="en-US" sz="2800" dirty="0" smtClean="0"/>
              <a:t>Clinical illness</a:t>
            </a:r>
          </a:p>
          <a:p>
            <a:pPr marL="282575" lvl="1" indent="0">
              <a:buNone/>
            </a:pPr>
            <a:endParaRPr lang="en-US" sz="2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Diagnosis</a:t>
            </a:r>
            <a:endParaRPr lang="en-US" sz="2800" dirty="0"/>
          </a:p>
          <a:p>
            <a:r>
              <a:rPr lang="en-US" sz="2800" dirty="0"/>
              <a:t>Treatment</a:t>
            </a:r>
          </a:p>
          <a:p>
            <a:r>
              <a:rPr lang="en-US" sz="2800" dirty="0" smtClean="0"/>
              <a:t>Prevention</a:t>
            </a:r>
          </a:p>
          <a:p>
            <a:r>
              <a:rPr lang="en-US" sz="2800" dirty="0" smtClean="0"/>
              <a:t>Prognostication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638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Not uncommon in later phases</a:t>
            </a:r>
          </a:p>
          <a:p>
            <a:pPr lvl="1"/>
            <a:r>
              <a:rPr lang="en-US" dirty="0" smtClean="0"/>
              <a:t>Decreased erythropoiesis</a:t>
            </a:r>
          </a:p>
          <a:p>
            <a:pPr lvl="1"/>
            <a:r>
              <a:rPr lang="en-US" dirty="0" smtClean="0"/>
              <a:t>Intestinal hemorrhage/rehydration</a:t>
            </a:r>
          </a:p>
          <a:p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Decreased production</a:t>
            </a:r>
          </a:p>
          <a:p>
            <a:pPr lvl="1"/>
            <a:r>
              <a:rPr lang="en-US" dirty="0" smtClean="0"/>
              <a:t>Hemorrhagic manifestations rare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2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Neutropenia</a:t>
            </a:r>
          </a:p>
          <a:p>
            <a:r>
              <a:rPr lang="en-US" dirty="0" smtClean="0"/>
              <a:t>Lymphopenia</a:t>
            </a:r>
          </a:p>
          <a:p>
            <a:r>
              <a:rPr lang="en-US" dirty="0" err="1" smtClean="0"/>
              <a:t>Monocytopenia</a:t>
            </a:r>
            <a:endParaRPr lang="en-US" dirty="0" smtClean="0"/>
          </a:p>
          <a:p>
            <a:pPr lvl="1"/>
            <a:r>
              <a:rPr lang="en-US" dirty="0" smtClean="0"/>
              <a:t>May rebound before neutrophil counts </a:t>
            </a:r>
          </a:p>
          <a:p>
            <a:r>
              <a:rPr lang="en-US" dirty="0" err="1"/>
              <a:t>Panleukopemia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Severe cases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459" y="381000"/>
            <a:ext cx="4195955" cy="296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5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Nonspecific </a:t>
            </a:r>
            <a:r>
              <a:rPr lang="en-US" dirty="0" smtClean="0"/>
              <a:t>serum chemistry findings</a:t>
            </a:r>
          </a:p>
          <a:p>
            <a:pPr lvl="1"/>
            <a:r>
              <a:rPr lang="en-US" dirty="0" smtClean="0"/>
              <a:t>Azotemia</a:t>
            </a:r>
          </a:p>
          <a:p>
            <a:pPr lvl="1"/>
            <a:r>
              <a:rPr lang="en-US" dirty="0" smtClean="0"/>
              <a:t>Hepatocellular enzyme elevations</a:t>
            </a:r>
          </a:p>
          <a:p>
            <a:pPr lvl="1"/>
            <a:r>
              <a:rPr lang="en-US" dirty="0" err="1" smtClean="0"/>
              <a:t>Hypoalbuminemia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Hypokalemia</a:t>
            </a:r>
          </a:p>
          <a:p>
            <a:pPr lvl="1"/>
            <a:r>
              <a:rPr lang="en-US" dirty="0" smtClean="0"/>
              <a:t>Hypoglycemia </a:t>
            </a:r>
          </a:p>
          <a:p>
            <a:pPr lvl="1"/>
            <a:r>
              <a:rPr lang="en-US" dirty="0" err="1" smtClean="0"/>
              <a:t>Hypocholesterolemia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734" y="3429000"/>
            <a:ext cx="3810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59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Systemic manifestations</a:t>
            </a:r>
          </a:p>
          <a:p>
            <a:pPr lvl="1"/>
            <a:r>
              <a:rPr lang="en-US" dirty="0" smtClean="0"/>
              <a:t>SIRS / sepsis</a:t>
            </a:r>
          </a:p>
          <a:p>
            <a:pPr lvl="1"/>
            <a:r>
              <a:rPr lang="en-US" dirty="0" smtClean="0"/>
              <a:t>ARDS</a:t>
            </a:r>
          </a:p>
          <a:p>
            <a:pPr lvl="1"/>
            <a:r>
              <a:rPr lang="en-US" dirty="0" err="1" smtClean="0"/>
              <a:t>Hypercoagulable</a:t>
            </a:r>
            <a:r>
              <a:rPr lang="en-US" dirty="0" smtClean="0"/>
              <a:t> state without DIC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4610847"/>
            <a:ext cx="43434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85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Detection in feces</a:t>
            </a:r>
          </a:p>
          <a:p>
            <a:pPr lvl="1"/>
            <a:r>
              <a:rPr lang="en-US" sz="2400" dirty="0" smtClean="0"/>
              <a:t>ELISA</a:t>
            </a:r>
          </a:p>
          <a:p>
            <a:pPr lvl="1"/>
            <a:r>
              <a:rPr lang="en-US" sz="2400" dirty="0" smtClean="0"/>
              <a:t>Shedding d3-12 post infection</a:t>
            </a:r>
          </a:p>
          <a:p>
            <a:pPr lvl="1"/>
            <a:r>
              <a:rPr lang="en-US" sz="2400" dirty="0" smtClean="0"/>
              <a:t>False positive – 3-10d post </a:t>
            </a:r>
            <a:r>
              <a:rPr lang="en-US" sz="2400" dirty="0" err="1" smtClean="0"/>
              <a:t>vax</a:t>
            </a:r>
            <a:r>
              <a:rPr lang="en-US" sz="2400" dirty="0" smtClean="0"/>
              <a:t> with MLV</a:t>
            </a:r>
          </a:p>
          <a:p>
            <a:pPr lvl="1"/>
            <a:r>
              <a:rPr lang="en-US" sz="2400" dirty="0" smtClean="0"/>
              <a:t>False negative – neutralizing antibodies in feces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118" r="15073"/>
          <a:stretch/>
        </p:blipFill>
        <p:spPr>
          <a:xfrm>
            <a:off x="5688479" y="784412"/>
            <a:ext cx="2674471" cy="162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900" y="4636247"/>
            <a:ext cx="33655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0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Serology </a:t>
            </a:r>
          </a:p>
          <a:p>
            <a:pPr lvl="1"/>
            <a:r>
              <a:rPr lang="en-US" dirty="0"/>
              <a:t>Antibodies detectable with clinical signs</a:t>
            </a:r>
          </a:p>
          <a:p>
            <a:pPr lvl="1"/>
            <a:r>
              <a:rPr lang="en-US" dirty="0"/>
              <a:t>Titers increase rapidly, remain elevated for years</a:t>
            </a:r>
          </a:p>
          <a:p>
            <a:pPr lvl="1"/>
            <a:r>
              <a:rPr lang="en-US" dirty="0"/>
              <a:t>25-90 unvaccinated dogs are seropositive secondary to clinical or subclinical infection</a:t>
            </a:r>
          </a:p>
          <a:p>
            <a:pPr lvl="1"/>
            <a:r>
              <a:rPr lang="en-US" dirty="0"/>
              <a:t>Must detect </a:t>
            </a:r>
            <a:r>
              <a:rPr lang="en-US" dirty="0" err="1"/>
              <a:t>IgM</a:t>
            </a:r>
            <a:r>
              <a:rPr lang="en-US" dirty="0"/>
              <a:t> combined with clinical signs for confirmation of infection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87219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Necropsy and histopathology</a:t>
            </a:r>
          </a:p>
          <a:p>
            <a:r>
              <a:rPr lang="en-US" sz="2400" dirty="0"/>
              <a:t>Polymerase chain reaction</a:t>
            </a:r>
          </a:p>
          <a:p>
            <a:pPr lvl="1"/>
            <a:r>
              <a:rPr lang="en-US" dirty="0"/>
              <a:t>Higher sensitivities/specificities</a:t>
            </a:r>
          </a:p>
          <a:p>
            <a:r>
              <a:rPr lang="en-US" sz="2400" dirty="0" smtClean="0"/>
              <a:t>Electron </a:t>
            </a:r>
            <a:r>
              <a:rPr lang="en-US" sz="2400" dirty="0" err="1"/>
              <a:t>micropsopy</a:t>
            </a:r>
            <a:endParaRPr lang="en-US" sz="2400" dirty="0"/>
          </a:p>
          <a:p>
            <a:r>
              <a:rPr lang="en-US" sz="2400" dirty="0"/>
              <a:t>Stool </a:t>
            </a:r>
            <a:r>
              <a:rPr lang="en-US" sz="2400" dirty="0" err="1" smtClean="0"/>
              <a:t>hemagglutination</a:t>
            </a:r>
            <a:endParaRPr lang="en-US" sz="2400" dirty="0"/>
          </a:p>
          <a:p>
            <a:r>
              <a:rPr lang="en-US" sz="2400" dirty="0" smtClean="0"/>
              <a:t>Latex agglutination</a:t>
            </a:r>
            <a:endParaRPr lang="en-US" sz="2400" dirty="0"/>
          </a:p>
          <a:p>
            <a:r>
              <a:rPr lang="en-US" sz="2400" dirty="0" err="1" smtClean="0"/>
              <a:t>Counterimmunoelectrophoresis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parvo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8" t="29520" r="20808" b="3244"/>
          <a:stretch/>
        </p:blipFill>
        <p:spPr>
          <a:xfrm>
            <a:off x="5386767" y="277538"/>
            <a:ext cx="3503588" cy="283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14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Radiographs – nonspecific findings</a:t>
            </a:r>
          </a:p>
          <a:p>
            <a:pPr lvl="1"/>
            <a:r>
              <a:rPr lang="en-US" dirty="0" smtClean="0"/>
              <a:t>Gas/fluid filled intestines</a:t>
            </a:r>
          </a:p>
          <a:p>
            <a:r>
              <a:rPr lang="en-US" dirty="0" smtClean="0"/>
              <a:t>Ultrasound – not pathognomonic </a:t>
            </a:r>
          </a:p>
          <a:p>
            <a:pPr lvl="1"/>
            <a:r>
              <a:rPr lang="en-US" dirty="0" smtClean="0"/>
              <a:t>Fluid filled atonic mucosal small or large intestines</a:t>
            </a:r>
          </a:p>
          <a:p>
            <a:pPr lvl="1"/>
            <a:r>
              <a:rPr lang="en-US" dirty="0" smtClean="0"/>
              <a:t>Duodenal/</a:t>
            </a:r>
            <a:r>
              <a:rPr lang="en-US" dirty="0" err="1" smtClean="0"/>
              <a:t>jejunal</a:t>
            </a:r>
            <a:r>
              <a:rPr lang="en-US" dirty="0" smtClean="0"/>
              <a:t> mucosal thinning</a:t>
            </a:r>
          </a:p>
          <a:p>
            <a:pPr lvl="2"/>
            <a:r>
              <a:rPr lang="en-US" dirty="0" smtClean="0"/>
              <a:t>+/- Indistinct wall layers and irregular luminal/mucosal surfaces</a:t>
            </a:r>
          </a:p>
          <a:p>
            <a:pPr lvl="1"/>
            <a:r>
              <a:rPr lang="en-US" dirty="0" smtClean="0"/>
              <a:t>Extensive duodenal +/- </a:t>
            </a:r>
            <a:r>
              <a:rPr lang="en-US" dirty="0" err="1" smtClean="0"/>
              <a:t>jejunal</a:t>
            </a:r>
            <a:r>
              <a:rPr lang="en-US" dirty="0" smtClean="0"/>
              <a:t> </a:t>
            </a:r>
            <a:r>
              <a:rPr lang="en-US" dirty="0" err="1" smtClean="0"/>
              <a:t>hyperechoic</a:t>
            </a:r>
            <a:r>
              <a:rPr lang="en-US" dirty="0" smtClean="0"/>
              <a:t> mucosal speckling</a:t>
            </a:r>
          </a:p>
          <a:p>
            <a:pPr lvl="1"/>
            <a:r>
              <a:rPr lang="en-US" dirty="0" smtClean="0"/>
              <a:t>Duodenal or </a:t>
            </a:r>
            <a:r>
              <a:rPr lang="en-US" dirty="0" err="1" smtClean="0"/>
              <a:t>jejunal</a:t>
            </a:r>
            <a:r>
              <a:rPr lang="en-US" dirty="0" smtClean="0"/>
              <a:t> corrugations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5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Supportive care</a:t>
            </a:r>
          </a:p>
          <a:p>
            <a:r>
              <a:rPr lang="en-US" dirty="0" smtClean="0"/>
              <a:t>Inpatient</a:t>
            </a:r>
          </a:p>
          <a:p>
            <a:pPr lvl="1"/>
            <a:r>
              <a:rPr lang="en-US" dirty="0" smtClean="0"/>
              <a:t>Intravenous fluids</a:t>
            </a:r>
          </a:p>
          <a:p>
            <a:pPr lvl="1"/>
            <a:r>
              <a:rPr lang="en-US" dirty="0" smtClean="0"/>
              <a:t>Intravenous antibiotics</a:t>
            </a:r>
          </a:p>
          <a:p>
            <a:pPr lvl="1"/>
            <a:r>
              <a:rPr lang="en-US" dirty="0" err="1" smtClean="0"/>
              <a:t>Antiemetics</a:t>
            </a:r>
            <a:r>
              <a:rPr lang="en-US" dirty="0" smtClean="0"/>
              <a:t> </a:t>
            </a:r>
          </a:p>
          <a:p>
            <a:r>
              <a:rPr lang="en-US" dirty="0" smtClean="0"/>
              <a:t>Outpatient</a:t>
            </a:r>
          </a:p>
          <a:p>
            <a:pPr lvl="1"/>
            <a:r>
              <a:rPr lang="en-US" dirty="0" smtClean="0"/>
              <a:t>Subcutaneous fluids</a:t>
            </a:r>
          </a:p>
          <a:p>
            <a:pPr lvl="1"/>
            <a:r>
              <a:rPr lang="en-US" dirty="0" smtClean="0"/>
              <a:t>Oral or intramuscular/subcutaneous antibiotics</a:t>
            </a:r>
          </a:p>
          <a:p>
            <a:pPr lvl="1"/>
            <a:r>
              <a:rPr lang="en-US" dirty="0" err="1" smtClean="0"/>
              <a:t>Antiemetics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135" y="381000"/>
            <a:ext cx="4064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41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381000"/>
            <a:ext cx="84201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21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Parviviridae</a:t>
            </a:r>
            <a:endParaRPr lang="en-US" dirty="0" smtClean="0"/>
          </a:p>
          <a:p>
            <a:r>
              <a:rPr lang="en-US" dirty="0" smtClean="0"/>
              <a:t>Small </a:t>
            </a:r>
            <a:r>
              <a:rPr lang="en-US" dirty="0" err="1" smtClean="0"/>
              <a:t>nonenveloped</a:t>
            </a:r>
            <a:r>
              <a:rPr lang="en-US" dirty="0" smtClean="0"/>
              <a:t> single stranded DNA virus</a:t>
            </a:r>
          </a:p>
          <a:p>
            <a:pPr lvl="1"/>
            <a:r>
              <a:rPr lang="en-US" dirty="0" smtClean="0"/>
              <a:t>Survives </a:t>
            </a:r>
            <a:r>
              <a:rPr lang="en-US" dirty="0"/>
              <a:t>in environment 5-7 </a:t>
            </a:r>
            <a:r>
              <a:rPr lang="en-US" dirty="0" smtClean="0"/>
              <a:t>months</a:t>
            </a:r>
          </a:p>
          <a:p>
            <a:r>
              <a:rPr lang="en-US" dirty="0" smtClean="0"/>
              <a:t>Possibly derived from feline </a:t>
            </a:r>
            <a:r>
              <a:rPr lang="en-US" dirty="0" err="1" smtClean="0"/>
              <a:t>panleukopenia</a:t>
            </a:r>
            <a:r>
              <a:rPr lang="en-US" dirty="0" smtClean="0"/>
              <a:t> virus or wildlife </a:t>
            </a:r>
            <a:r>
              <a:rPr lang="en-US" dirty="0" err="1" smtClean="0"/>
              <a:t>parvoviral</a:t>
            </a:r>
            <a:r>
              <a:rPr lang="en-US" dirty="0" smtClean="0"/>
              <a:t> strains</a:t>
            </a:r>
          </a:p>
          <a:p>
            <a:r>
              <a:rPr lang="en-US" dirty="0" smtClean="0"/>
              <a:t>CPV-2 - 1978</a:t>
            </a:r>
          </a:p>
          <a:p>
            <a:pPr lvl="1"/>
            <a:r>
              <a:rPr lang="en-US" dirty="0" smtClean="0"/>
              <a:t>CPV-2a – 1980’s </a:t>
            </a:r>
          </a:p>
          <a:p>
            <a:pPr lvl="1"/>
            <a:r>
              <a:rPr lang="en-US" dirty="0" smtClean="0"/>
              <a:t>CPV-2b – 1984 </a:t>
            </a:r>
          </a:p>
          <a:p>
            <a:pPr lvl="1"/>
            <a:r>
              <a:rPr lang="en-US" dirty="0" smtClean="0"/>
              <a:t>CPV-2c – 2000</a:t>
            </a:r>
          </a:p>
          <a:p>
            <a:pPr marL="577850" lvl="2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06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0"/>
            <a:ext cx="8097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80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400"/>
            <a:ext cx="9144000" cy="60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7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Chlorpromazine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7" cy="4208930"/>
          </a:xfrm>
        </p:spPr>
        <p:txBody>
          <a:bodyPr/>
          <a:lstStyle/>
          <a:p>
            <a:r>
              <a:rPr lang="en-US" dirty="0" smtClean="0"/>
              <a:t>Phenothiazine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148" t="20682" r="5160"/>
          <a:stretch/>
        </p:blipFill>
        <p:spPr>
          <a:xfrm>
            <a:off x="7082115" y="35859"/>
            <a:ext cx="2046943" cy="22262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6360"/>
          <a:stretch/>
        </p:blipFill>
        <p:spPr>
          <a:xfrm>
            <a:off x="1959816" y="3526118"/>
            <a:ext cx="5080000" cy="30801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49461" y="4273177"/>
            <a:ext cx="1372067" cy="956236"/>
          </a:xfrm>
          <a:prstGeom prst="rect">
            <a:avLst/>
          </a:prstGeom>
          <a:noFill/>
          <a:ln w="1206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49979" y="4398683"/>
            <a:ext cx="1372067" cy="651435"/>
          </a:xfrm>
          <a:prstGeom prst="rect">
            <a:avLst/>
          </a:prstGeom>
          <a:noFill/>
          <a:ln w="1206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99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- </a:t>
            </a:r>
            <a:r>
              <a:rPr lang="en-US" dirty="0" smtClean="0"/>
              <a:t>Metoclopramide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7" cy="4208930"/>
          </a:xfrm>
        </p:spPr>
        <p:txBody>
          <a:bodyPr/>
          <a:lstStyle/>
          <a:p>
            <a:r>
              <a:rPr lang="en-US" dirty="0" smtClean="0"/>
              <a:t>Dopaminergic antagonist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7012" t="4424" r="27091" b="9109"/>
          <a:stretch/>
        </p:blipFill>
        <p:spPr>
          <a:xfrm>
            <a:off x="7713008" y="184523"/>
            <a:ext cx="1299883" cy="2481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6360"/>
          <a:stretch/>
        </p:blipFill>
        <p:spPr>
          <a:xfrm>
            <a:off x="1959816" y="3526118"/>
            <a:ext cx="5080000" cy="30801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49461" y="4273177"/>
            <a:ext cx="1372067" cy="956236"/>
          </a:xfrm>
          <a:prstGeom prst="rect">
            <a:avLst/>
          </a:prstGeom>
          <a:noFill/>
          <a:ln w="1206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90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  <a:r>
              <a:rPr lang="en-US" dirty="0" smtClean="0"/>
              <a:t>– 5-HT</a:t>
            </a:r>
            <a:r>
              <a:rPr lang="en-US" baseline="-25000" dirty="0" smtClean="0"/>
              <a:t>3 </a:t>
            </a:r>
            <a:r>
              <a:rPr lang="en-US" dirty="0" err="1" smtClean="0"/>
              <a:t>antag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13859"/>
            <a:ext cx="7583487" cy="4208930"/>
          </a:xfrm>
        </p:spPr>
        <p:txBody>
          <a:bodyPr/>
          <a:lstStyle/>
          <a:p>
            <a:r>
              <a:rPr lang="en-US" dirty="0" err="1" smtClean="0"/>
              <a:t>Ondansetron</a:t>
            </a:r>
            <a:r>
              <a:rPr lang="en-US" dirty="0" smtClean="0"/>
              <a:t> / </a:t>
            </a:r>
            <a:r>
              <a:rPr lang="en-US" dirty="0" err="1" smtClean="0"/>
              <a:t>dolasetron</a:t>
            </a:r>
            <a:endParaRPr lang="en-US" dirty="0" smtClean="0"/>
          </a:p>
          <a:p>
            <a:r>
              <a:rPr lang="en-US" dirty="0" smtClean="0"/>
              <a:t>5-HT</a:t>
            </a:r>
            <a:r>
              <a:rPr lang="en-US" baseline="-25000" dirty="0" smtClean="0"/>
              <a:t>3</a:t>
            </a:r>
            <a:r>
              <a:rPr lang="en-US" dirty="0" smtClean="0"/>
              <a:t> antagonist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142" y="158378"/>
            <a:ext cx="2641600" cy="223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474" r="4092"/>
          <a:stretch/>
        </p:blipFill>
        <p:spPr>
          <a:xfrm>
            <a:off x="6314141" y="2283014"/>
            <a:ext cx="2641601" cy="218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6360"/>
          <a:stretch/>
        </p:blipFill>
        <p:spPr>
          <a:xfrm>
            <a:off x="988640" y="3391647"/>
            <a:ext cx="5080000" cy="30801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973294" y="5393765"/>
            <a:ext cx="1479177" cy="1122829"/>
          </a:xfrm>
          <a:prstGeom prst="rect">
            <a:avLst/>
          </a:prstGeom>
          <a:noFill/>
          <a:ln w="1206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425" y="4188758"/>
            <a:ext cx="1504810" cy="956236"/>
          </a:xfrm>
          <a:prstGeom prst="rect">
            <a:avLst/>
          </a:prstGeom>
          <a:noFill/>
          <a:ln w="1206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9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- M</a:t>
            </a:r>
            <a:r>
              <a:rPr lang="en-US" dirty="0" smtClean="0"/>
              <a:t>aropitant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NK-1 antagonist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563" y="367554"/>
            <a:ext cx="2182906" cy="9211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1364" t="2988" r="6975"/>
          <a:stretch/>
        </p:blipFill>
        <p:spPr>
          <a:xfrm>
            <a:off x="2465293" y="2554940"/>
            <a:ext cx="4407647" cy="385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79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Antibiotics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Broad spectrum</a:t>
            </a:r>
          </a:p>
          <a:p>
            <a:pPr lvl="1"/>
            <a:r>
              <a:rPr lang="en-US" dirty="0" smtClean="0"/>
              <a:t>Potentiated penicillin and third generation cephalosporin</a:t>
            </a:r>
          </a:p>
          <a:p>
            <a:pPr lvl="1"/>
            <a:r>
              <a:rPr lang="en-US" dirty="0" smtClean="0"/>
              <a:t>Potentiated penicillin and aminoglycoside</a:t>
            </a:r>
          </a:p>
          <a:p>
            <a:pPr lvl="1"/>
            <a:r>
              <a:rPr lang="en-US" dirty="0" smtClean="0"/>
              <a:t>+/- Metronidazole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940" y="3779908"/>
            <a:ext cx="4040886" cy="2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8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– Enteral nutrition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enteral nutrition via NE tube has shown to be associated with earlier clinical improvement </a:t>
            </a:r>
          </a:p>
          <a:p>
            <a:pPr lvl="1"/>
            <a:r>
              <a:rPr lang="en-US" dirty="0" smtClean="0"/>
              <a:t>Weight gain</a:t>
            </a:r>
          </a:p>
          <a:p>
            <a:pPr lvl="1"/>
            <a:r>
              <a:rPr lang="en-US" dirty="0" smtClean="0"/>
              <a:t>Improved gut barrier function</a:t>
            </a:r>
          </a:p>
          <a:p>
            <a:r>
              <a:rPr lang="en-US" dirty="0" smtClean="0"/>
              <a:t>Compared to puppies held NPO until vomiting ceased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572" y="3956470"/>
            <a:ext cx="3591279" cy="26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29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</a:t>
            </a:r>
            <a:r>
              <a:rPr lang="en-US" dirty="0" err="1" smtClean="0"/>
              <a:t>Oseltamivir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Neuraminidase inhibitor (influenza virus)</a:t>
            </a:r>
          </a:p>
          <a:p>
            <a:r>
              <a:rPr lang="en-US" dirty="0" smtClean="0"/>
              <a:t>Prevents cleavage of  </a:t>
            </a:r>
            <a:r>
              <a:rPr lang="en-US" dirty="0" err="1" smtClean="0"/>
              <a:t>sialic</a:t>
            </a:r>
            <a:r>
              <a:rPr lang="en-US" dirty="0" smtClean="0"/>
              <a:t> acid residues </a:t>
            </a:r>
          </a:p>
          <a:p>
            <a:pPr lvl="1"/>
            <a:r>
              <a:rPr lang="en-US" dirty="0" smtClean="0"/>
              <a:t>Necessary for liberation of newly formed virus particles and decreased aggregation to facilitate </a:t>
            </a:r>
            <a:r>
              <a:rPr lang="en-US" dirty="0" err="1" smtClean="0"/>
              <a:t>viremia</a:t>
            </a:r>
            <a:endParaRPr lang="en-US" dirty="0" smtClean="0"/>
          </a:p>
          <a:p>
            <a:r>
              <a:rPr lang="en-US" dirty="0" smtClean="0"/>
              <a:t>CPV does not rely on NA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8490"/>
          <a:stretch/>
        </p:blipFill>
        <p:spPr>
          <a:xfrm>
            <a:off x="4661304" y="3657433"/>
            <a:ext cx="3472975" cy="285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66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Oseltamivir</a:t>
            </a:r>
            <a:r>
              <a:rPr lang="en-US" dirty="0" smtClean="0"/>
              <a:t> – human studies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4" y="1828800"/>
            <a:ext cx="7775054" cy="420893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Decreased </a:t>
            </a:r>
            <a:r>
              <a:rPr lang="en-US" dirty="0"/>
              <a:t>development of bacterial infection</a:t>
            </a:r>
          </a:p>
          <a:p>
            <a:pPr lvl="2"/>
            <a:r>
              <a:rPr lang="en-US" dirty="0"/>
              <a:t>Decreased permeation through </a:t>
            </a:r>
            <a:r>
              <a:rPr lang="en-US" dirty="0" err="1"/>
              <a:t>mucin</a:t>
            </a:r>
            <a:r>
              <a:rPr lang="en-US" dirty="0"/>
              <a:t> layer of respiratory epithelial cells</a:t>
            </a:r>
          </a:p>
          <a:p>
            <a:pPr lvl="3"/>
            <a:r>
              <a:rPr lang="en-US" dirty="0"/>
              <a:t>NA required</a:t>
            </a:r>
          </a:p>
          <a:p>
            <a:pPr lvl="2"/>
            <a:r>
              <a:rPr lang="en-US" dirty="0"/>
              <a:t>Gut epithelial – could have inhibitory effects on bacterial permeation through the </a:t>
            </a:r>
            <a:r>
              <a:rPr lang="en-US" dirty="0" err="1"/>
              <a:t>mucin</a:t>
            </a:r>
            <a:r>
              <a:rPr lang="en-US" dirty="0"/>
              <a:t> layer</a:t>
            </a:r>
          </a:p>
          <a:p>
            <a:pPr lvl="3"/>
            <a:r>
              <a:rPr lang="en-US" dirty="0" smtClean="0"/>
              <a:t>Decreased </a:t>
            </a:r>
            <a:r>
              <a:rPr lang="en-US" dirty="0"/>
              <a:t>bacterial translocation and decreased </a:t>
            </a:r>
            <a:r>
              <a:rPr lang="en-US" dirty="0" err="1"/>
              <a:t>endotoxemia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282" y="4256941"/>
            <a:ext cx="3796201" cy="236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08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CPV-2c</a:t>
            </a:r>
          </a:p>
          <a:p>
            <a:pPr lvl="1"/>
            <a:r>
              <a:rPr lang="en-US" dirty="0" smtClean="0"/>
              <a:t>2000 – Italy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lso reported in Spain and Vietnam</a:t>
            </a:r>
          </a:p>
          <a:p>
            <a:pPr lvl="2"/>
            <a:r>
              <a:rPr lang="en-US" dirty="0" err="1" smtClean="0"/>
              <a:t>Glu</a:t>
            </a:r>
            <a:r>
              <a:rPr lang="en-US" dirty="0" smtClean="0"/>
              <a:t> substitution in lieu of </a:t>
            </a:r>
            <a:r>
              <a:rPr lang="en-US" dirty="0" err="1" smtClean="0"/>
              <a:t>Asn</a:t>
            </a:r>
            <a:r>
              <a:rPr lang="en-US" dirty="0" smtClean="0"/>
              <a:t> or Asp at residue 426 of capsid protein VP2</a:t>
            </a:r>
          </a:p>
          <a:p>
            <a:pPr lvl="3"/>
            <a:r>
              <a:rPr lang="en-US" dirty="0" smtClean="0"/>
              <a:t>Involves </a:t>
            </a:r>
            <a:r>
              <a:rPr lang="en-US" dirty="0" err="1" smtClean="0"/>
              <a:t>majr</a:t>
            </a:r>
            <a:r>
              <a:rPr lang="en-US" dirty="0" smtClean="0"/>
              <a:t> antigenic site (epitope A)</a:t>
            </a:r>
          </a:p>
          <a:p>
            <a:pPr lvl="3"/>
            <a:r>
              <a:rPr lang="en-US" dirty="0" smtClean="0"/>
              <a:t>Results in change in antigenicity that was detectable by monoclonal antibodies</a:t>
            </a:r>
          </a:p>
          <a:p>
            <a:pPr lvl="2"/>
            <a:r>
              <a:rPr lang="en-US" dirty="0" smtClean="0"/>
              <a:t>US</a:t>
            </a:r>
          </a:p>
          <a:p>
            <a:pPr lvl="3"/>
            <a:r>
              <a:rPr lang="en-US" dirty="0" smtClean="0"/>
              <a:t>Confirmed cases in 27 states – coast to coast (Hong et al J Vet </a:t>
            </a:r>
            <a:r>
              <a:rPr lang="en-US" dirty="0" err="1" smtClean="0"/>
              <a:t>Diag</a:t>
            </a:r>
            <a:r>
              <a:rPr lang="en-US" dirty="0" smtClean="0"/>
              <a:t> Invest 2007)</a:t>
            </a:r>
          </a:p>
          <a:p>
            <a:pPr lvl="3"/>
            <a:r>
              <a:rPr lang="en-US" dirty="0" smtClean="0"/>
              <a:t>“</a:t>
            </a:r>
            <a:r>
              <a:rPr lang="en-US" dirty="0"/>
              <a:t>P</a:t>
            </a:r>
            <a:r>
              <a:rPr lang="en-US" dirty="0" smtClean="0"/>
              <a:t>robably widespread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Produce similar clinical syndromes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3"/>
          <a:srcRect l="494" r="-397"/>
          <a:stretch/>
        </p:blipFill>
        <p:spPr>
          <a:xfrm>
            <a:off x="6001366" y="55478"/>
            <a:ext cx="3122706" cy="290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9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Oseltamivir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Studied in a group of </a:t>
            </a:r>
            <a:r>
              <a:rPr lang="en-US" dirty="0" err="1" smtClean="0"/>
              <a:t>parvoviral</a:t>
            </a:r>
            <a:r>
              <a:rPr lang="en-US" dirty="0" smtClean="0"/>
              <a:t> infected dogs</a:t>
            </a:r>
          </a:p>
          <a:p>
            <a:r>
              <a:rPr lang="en-US" dirty="0" smtClean="0"/>
              <a:t>Control group – lost 4.5% body weight</a:t>
            </a:r>
          </a:p>
          <a:p>
            <a:r>
              <a:rPr lang="en-US" dirty="0" smtClean="0"/>
              <a:t>Treatment group – lost 2.6% body weight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 clear advantage to the use of </a:t>
            </a:r>
            <a:r>
              <a:rPr lang="en-US" dirty="0" err="1" smtClean="0"/>
              <a:t>oseltamivir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010" y="256989"/>
            <a:ext cx="2332090" cy="157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61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Treatment-Serum immune plasma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Plasma from dogs recovered from </a:t>
            </a:r>
            <a:r>
              <a:rPr lang="en-US" dirty="0" err="1" smtClean="0"/>
              <a:t>parvoviral</a:t>
            </a:r>
            <a:r>
              <a:rPr lang="en-US" dirty="0" smtClean="0"/>
              <a:t> infection</a:t>
            </a:r>
          </a:p>
          <a:p>
            <a:r>
              <a:rPr lang="en-US" dirty="0" smtClean="0"/>
              <a:t>High titers of antibodies to CPV-2</a:t>
            </a:r>
            <a:endParaRPr lang="en-US" dirty="0"/>
          </a:p>
          <a:p>
            <a:r>
              <a:rPr lang="en-US" dirty="0"/>
              <a:t>Thought to neutralize free virus in plasma</a:t>
            </a:r>
          </a:p>
          <a:p>
            <a:r>
              <a:rPr lang="en-US" dirty="0"/>
              <a:t>Single dose had no effect on </a:t>
            </a:r>
            <a:r>
              <a:rPr lang="en-US" dirty="0" err="1"/>
              <a:t>viremia</a:t>
            </a:r>
            <a:r>
              <a:rPr lang="en-US" dirty="0"/>
              <a:t>, duration of hospitalization, or cost of treatment</a:t>
            </a:r>
          </a:p>
          <a:p>
            <a:r>
              <a:rPr lang="en-US" dirty="0"/>
              <a:t>Recombinant bactericidal permeability-increasing protein (rBPI</a:t>
            </a:r>
            <a:r>
              <a:rPr lang="en-US" baseline="-25000" dirty="0"/>
              <a:t>21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597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rBPI</a:t>
            </a:r>
            <a:r>
              <a:rPr lang="en-US" baseline="-25000" dirty="0" smtClean="0"/>
              <a:t>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Recombinant bactericidal permeability-increasing </a:t>
            </a:r>
            <a:r>
              <a:rPr lang="en-US" dirty="0" smtClean="0"/>
              <a:t>protein</a:t>
            </a:r>
            <a:endParaRPr lang="en-US" dirty="0"/>
          </a:p>
          <a:p>
            <a:r>
              <a:rPr lang="en-US" dirty="0" smtClean="0"/>
              <a:t>Produced and stored in </a:t>
            </a:r>
            <a:r>
              <a:rPr lang="en-US" dirty="0" err="1" smtClean="0"/>
              <a:t>azurophilic</a:t>
            </a:r>
            <a:r>
              <a:rPr lang="en-US" dirty="0" smtClean="0"/>
              <a:t> granules of PMN cells</a:t>
            </a:r>
          </a:p>
          <a:p>
            <a:r>
              <a:rPr lang="en-US" dirty="0" smtClean="0"/>
              <a:t>Cytotoxic to gram-</a:t>
            </a:r>
            <a:r>
              <a:rPr lang="en-US" dirty="0" err="1" smtClean="0"/>
              <a:t>neg</a:t>
            </a:r>
            <a:r>
              <a:rPr lang="en-US" dirty="0" smtClean="0"/>
              <a:t> bacteria</a:t>
            </a:r>
          </a:p>
          <a:p>
            <a:r>
              <a:rPr lang="en-US" dirty="0" smtClean="0"/>
              <a:t>High affinity binding for lipid-A component of LPS to amino-terminal domain of BPI</a:t>
            </a:r>
          </a:p>
          <a:p>
            <a:pPr lvl="1"/>
            <a:r>
              <a:rPr lang="en-US" dirty="0" smtClean="0"/>
              <a:t>Outer membrane permeability </a:t>
            </a:r>
            <a:r>
              <a:rPr lang="en-US" dirty="0" smtClean="0">
                <a:sym typeface="Wingdings"/>
              </a:rPr>
              <a:t> bacterial death</a:t>
            </a:r>
          </a:p>
          <a:p>
            <a:r>
              <a:rPr lang="en-US" dirty="0" smtClean="0">
                <a:sym typeface="Wingdings"/>
              </a:rPr>
              <a:t>Binding to free LPS prevents interactions with host cells and inhibits endotoxin-induced inflammatory responses</a:t>
            </a:r>
          </a:p>
          <a:p>
            <a:r>
              <a:rPr lang="en-US" dirty="0" smtClean="0">
                <a:sym typeface="Wingdings"/>
              </a:rPr>
              <a:t>No proven benefit in </a:t>
            </a:r>
            <a:r>
              <a:rPr lang="en-US" dirty="0" err="1" smtClean="0">
                <a:sym typeface="Wingdings"/>
              </a:rPr>
              <a:t>parvoviral</a:t>
            </a:r>
            <a:r>
              <a:rPr lang="en-US" dirty="0" smtClean="0">
                <a:sym typeface="Wingdings"/>
              </a:rPr>
              <a:t> infections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Vaccination recommendations</a:t>
            </a:r>
          </a:p>
          <a:p>
            <a:r>
              <a:rPr lang="en-US" dirty="0" smtClean="0"/>
              <a:t>First dose between 6-9 weeks</a:t>
            </a:r>
          </a:p>
          <a:p>
            <a:pPr lvl="1"/>
            <a:r>
              <a:rPr lang="en-US" dirty="0" smtClean="0"/>
              <a:t>Repeat q3-4 weeks until 16 weeks of age</a:t>
            </a:r>
          </a:p>
          <a:p>
            <a:r>
              <a:rPr lang="en-US" dirty="0" smtClean="0"/>
              <a:t>Booster 1 year later, then q3yr</a:t>
            </a:r>
          </a:p>
          <a:p>
            <a:r>
              <a:rPr lang="en-US" dirty="0" err="1" smtClean="0"/>
              <a:t>Nonresponders</a:t>
            </a:r>
            <a:r>
              <a:rPr lang="en-US" dirty="0" smtClean="0"/>
              <a:t> identified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812" y="339538"/>
            <a:ext cx="3746500" cy="2171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4456952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5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MLV vaccine – attenuated vaccine of canine origin</a:t>
            </a:r>
          </a:p>
          <a:p>
            <a:r>
              <a:rPr lang="en-US" dirty="0" smtClean="0"/>
              <a:t>High titer / low passage</a:t>
            </a:r>
          </a:p>
          <a:p>
            <a:r>
              <a:rPr lang="en-US" dirty="0" smtClean="0"/>
              <a:t>Retains some ability to infect – does not cause disease</a:t>
            </a:r>
          </a:p>
          <a:p>
            <a:r>
              <a:rPr lang="en-US" dirty="0" smtClean="0"/>
              <a:t>Cross protection between CPV-2, CPV-2a, CPV-2b, CPV-2c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282" y="4363538"/>
            <a:ext cx="2439894" cy="223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81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C-reactive protein</a:t>
            </a:r>
          </a:p>
          <a:p>
            <a:pPr lvl="1"/>
            <a:r>
              <a:rPr lang="en-US" dirty="0" smtClean="0"/>
              <a:t>Liver</a:t>
            </a:r>
          </a:p>
          <a:p>
            <a:pPr lvl="1"/>
            <a:r>
              <a:rPr lang="en-US" dirty="0" smtClean="0"/>
              <a:t>Released following pro-inflammatory cytokine release</a:t>
            </a:r>
          </a:p>
          <a:p>
            <a:pPr lvl="1"/>
            <a:r>
              <a:rPr lang="en-US" dirty="0" smtClean="0"/>
              <a:t>Short half life</a:t>
            </a:r>
          </a:p>
          <a:p>
            <a:pPr lvl="1"/>
            <a:r>
              <a:rPr lang="en-US" dirty="0" smtClean="0"/>
              <a:t>Increased in sepsis, pancreatitis, </a:t>
            </a:r>
            <a:r>
              <a:rPr lang="en-US" dirty="0" err="1" smtClean="0"/>
              <a:t>neoplasia</a:t>
            </a:r>
            <a:r>
              <a:rPr lang="en-US" dirty="0" smtClean="0"/>
              <a:t>, </a:t>
            </a:r>
            <a:r>
              <a:rPr lang="en-US" dirty="0" err="1" smtClean="0"/>
              <a:t>erhlichiosis</a:t>
            </a:r>
            <a:r>
              <a:rPr lang="en-US" dirty="0" smtClean="0"/>
              <a:t>, leptospirosis, </a:t>
            </a:r>
            <a:r>
              <a:rPr lang="en-US" dirty="0" err="1" smtClean="0"/>
              <a:t>leishmaniasis</a:t>
            </a:r>
            <a:endParaRPr lang="en-US" dirty="0" smtClean="0"/>
          </a:p>
          <a:p>
            <a:r>
              <a:rPr lang="en-US" dirty="0" smtClean="0"/>
              <a:t>Higher CRP values at 12 and 24 hours corresponded with shorter survival</a:t>
            </a:r>
          </a:p>
          <a:p>
            <a:r>
              <a:rPr lang="en-US" dirty="0" smtClean="0"/>
              <a:t>Higher CRP values at 12, 24, 36 hours corresponded with longer hospitalization</a:t>
            </a:r>
          </a:p>
          <a:p>
            <a:r>
              <a:rPr lang="en-US" dirty="0" smtClean="0"/>
              <a:t>Should not use CRP alone as prognosticator for survival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86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serum baseline cortisol – associated with death</a:t>
            </a:r>
          </a:p>
          <a:p>
            <a:endParaRPr lang="en-US" dirty="0" smtClean="0"/>
          </a:p>
          <a:p>
            <a:r>
              <a:rPr lang="en-US" dirty="0" smtClean="0"/>
              <a:t>Decreased total T4 – associated with death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769" y="3606016"/>
            <a:ext cx="4515683" cy="293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29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JVIM 2008 </a:t>
            </a:r>
          </a:p>
          <a:p>
            <a:pPr lvl="1"/>
            <a:r>
              <a:rPr lang="en-US" dirty="0" smtClean="0"/>
              <a:t>NSD in segmented neutrophils between survivors and </a:t>
            </a:r>
            <a:r>
              <a:rPr lang="en-US" dirty="0" err="1" smtClean="0"/>
              <a:t>nonsurvivors</a:t>
            </a:r>
            <a:endParaRPr lang="en-US" dirty="0" smtClean="0"/>
          </a:p>
          <a:p>
            <a:pPr lvl="1"/>
            <a:r>
              <a:rPr lang="en-US" dirty="0" smtClean="0"/>
              <a:t>Survivors developed a degenerative left shift compared to </a:t>
            </a:r>
            <a:r>
              <a:rPr lang="en-US" dirty="0" err="1" smtClean="0"/>
              <a:t>nonsurvivors</a:t>
            </a:r>
            <a:endParaRPr lang="en-US" dirty="0" smtClean="0"/>
          </a:p>
          <a:p>
            <a:pPr lvl="1"/>
            <a:r>
              <a:rPr lang="en-US" dirty="0" smtClean="0"/>
              <a:t>Survivors had significant increase in lymphocytes between admission and 24 hours </a:t>
            </a:r>
            <a:r>
              <a:rPr lang="en-US" dirty="0" err="1" smtClean="0"/>
              <a:t>postadmission</a:t>
            </a:r>
            <a:endParaRPr lang="en-US" dirty="0" smtClean="0"/>
          </a:p>
          <a:p>
            <a:pPr lvl="2"/>
            <a:r>
              <a:rPr lang="en-US" dirty="0" smtClean="0"/>
              <a:t>Count remained significantly higher throughout hospitalization</a:t>
            </a:r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</a:t>
            </a:r>
            <a:r>
              <a:rPr lang="en-US" dirty="0" err="1" smtClean="0"/>
              <a:t>cytopenia</a:t>
            </a:r>
            <a:r>
              <a:rPr lang="en-US" dirty="0" smtClean="0"/>
              <a:t> had PPV of 100% for survival 24 hours post admission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168" y="2993027"/>
            <a:ext cx="3240531" cy="317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0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orient="vert" idx="4294967295"/>
          </p:nvPr>
        </p:nvSpPr>
        <p:spPr>
          <a:xfrm>
            <a:off x="5226186" y="779463"/>
            <a:ext cx="3917814" cy="2811954"/>
          </a:xfrm>
        </p:spPr>
        <p:txBody>
          <a:bodyPr/>
          <a:lstStyle/>
          <a:p>
            <a:r>
              <a:rPr lang="en-US" dirty="0" smtClean="0"/>
              <a:t>Questions??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67" y="522438"/>
            <a:ext cx="4556933" cy="582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41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CPV-1</a:t>
            </a:r>
          </a:p>
          <a:p>
            <a:pPr lvl="1"/>
            <a:r>
              <a:rPr lang="en-US" dirty="0" smtClean="0"/>
              <a:t>Canine minute virus</a:t>
            </a:r>
          </a:p>
          <a:p>
            <a:pPr lvl="1"/>
            <a:r>
              <a:rPr lang="en-US" dirty="0" smtClean="0"/>
              <a:t>Subclinical to severe illness in specific-pathogen-free puppies</a:t>
            </a:r>
          </a:p>
          <a:p>
            <a:pPr lvl="1"/>
            <a:r>
              <a:rPr lang="en-US" dirty="0" smtClean="0"/>
              <a:t>Gastrointestinal and respiratory disease</a:t>
            </a:r>
          </a:p>
          <a:p>
            <a:pPr lvl="1"/>
            <a:r>
              <a:rPr lang="en-US" dirty="0" smtClean="0"/>
              <a:t>Most </a:t>
            </a:r>
            <a:r>
              <a:rPr lang="en-US" dirty="0" smtClean="0"/>
              <a:t>asymptomatic</a:t>
            </a:r>
            <a:endParaRPr lang="en-US" dirty="0" smtClean="0"/>
          </a:p>
          <a:p>
            <a:pPr lvl="1"/>
            <a:r>
              <a:rPr lang="en-US" dirty="0" smtClean="0"/>
              <a:t>Experimental disease generally mild but fatalities reported</a:t>
            </a:r>
          </a:p>
          <a:p>
            <a:pPr lvl="1"/>
            <a:r>
              <a:rPr lang="en-US" dirty="0" err="1" smtClean="0"/>
              <a:t>Bocavirus</a:t>
            </a:r>
            <a:r>
              <a:rPr lang="en-US" dirty="0" smtClean="0"/>
              <a:t> genus of </a:t>
            </a:r>
            <a:r>
              <a:rPr lang="en-US" dirty="0" err="1" smtClean="0"/>
              <a:t>Parvoviridae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6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0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91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779" b="17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4505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Highly contagious</a:t>
            </a:r>
          </a:p>
          <a:p>
            <a:r>
              <a:rPr lang="en-US" dirty="0" smtClean="0"/>
              <a:t>6 week – 6 month old puppies</a:t>
            </a:r>
          </a:p>
          <a:p>
            <a:r>
              <a:rPr lang="en-US" dirty="0" smtClean="0"/>
              <a:t>Most </a:t>
            </a:r>
            <a:r>
              <a:rPr lang="en-US" dirty="0" err="1" smtClean="0"/>
              <a:t>canidae</a:t>
            </a:r>
            <a:r>
              <a:rPr lang="en-US" dirty="0" smtClean="0"/>
              <a:t> susceptible</a:t>
            </a:r>
          </a:p>
          <a:p>
            <a:pPr lvl="1"/>
            <a:r>
              <a:rPr lang="en-US" dirty="0" smtClean="0"/>
              <a:t>Domestic dogs, bush dogs, coyotes, crab-eating foxes, </a:t>
            </a:r>
            <a:r>
              <a:rPr lang="en-US" dirty="0" err="1" smtClean="0"/>
              <a:t>maned</a:t>
            </a:r>
            <a:r>
              <a:rPr lang="en-US" dirty="0" smtClean="0"/>
              <a:t> wolves</a:t>
            </a:r>
          </a:p>
          <a:p>
            <a:pPr lvl="1"/>
            <a:r>
              <a:rPr lang="en-US" dirty="0" smtClean="0"/>
              <a:t>Experimentally in ferret, mink, cats</a:t>
            </a:r>
          </a:p>
          <a:p>
            <a:r>
              <a:rPr lang="en-US" dirty="0" smtClean="0"/>
              <a:t>Infection conveys long term immunity</a:t>
            </a:r>
          </a:p>
          <a:p>
            <a:r>
              <a:rPr lang="en-US" dirty="0" smtClean="0"/>
              <a:t>July-September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3041" b="21003"/>
          <a:stretch/>
        </p:blipFill>
        <p:spPr>
          <a:xfrm>
            <a:off x="5657829" y="381000"/>
            <a:ext cx="2903210" cy="191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17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 – incubation period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4740" r="-247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8432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</a:p>
          <a:p>
            <a:pPr lvl="1"/>
            <a:r>
              <a:rPr lang="en-US" dirty="0" smtClean="0"/>
              <a:t>Lack of protective immunity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nsanitary conditions/overcrowding</a:t>
            </a:r>
          </a:p>
          <a:p>
            <a:pPr lvl="1"/>
            <a:r>
              <a:rPr lang="en-US" dirty="0" err="1" smtClean="0"/>
              <a:t>Endoparasites</a:t>
            </a:r>
            <a:endParaRPr lang="en-US" dirty="0" smtClean="0"/>
          </a:p>
          <a:p>
            <a:r>
              <a:rPr lang="en-US" dirty="0" smtClean="0"/>
              <a:t>Breeds at higher risk</a:t>
            </a:r>
          </a:p>
          <a:p>
            <a:pPr lvl="1"/>
            <a:r>
              <a:rPr lang="en-US" dirty="0" smtClean="0"/>
              <a:t>Rottweiler*</a:t>
            </a:r>
          </a:p>
          <a:p>
            <a:pPr lvl="1"/>
            <a:r>
              <a:rPr lang="en-US" dirty="0" smtClean="0"/>
              <a:t>Doberman Pinscher*</a:t>
            </a:r>
          </a:p>
          <a:p>
            <a:pPr lvl="1"/>
            <a:r>
              <a:rPr lang="en-US" dirty="0" smtClean="0"/>
              <a:t>Pit bull</a:t>
            </a:r>
          </a:p>
          <a:p>
            <a:pPr lvl="1"/>
            <a:r>
              <a:rPr lang="en-US" dirty="0" smtClean="0"/>
              <a:t>Labrador retriever</a:t>
            </a:r>
          </a:p>
          <a:p>
            <a:pPr lvl="1"/>
            <a:r>
              <a:rPr lang="en-US" dirty="0" smtClean="0"/>
              <a:t>German Shepherd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669" y="3733079"/>
            <a:ext cx="37973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13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7344</TotalTime>
  <Words>1757</Words>
  <Application>Microsoft Macintosh PowerPoint</Application>
  <PresentationFormat>On-screen Show (4:3)</PresentationFormat>
  <Paragraphs>328</Paragraphs>
  <Slides>50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Revolution</vt:lpstr>
      <vt:lpstr>Canine Parvovirus</vt:lpstr>
      <vt:lpstr>Parvovirus</vt:lpstr>
      <vt:lpstr>Etiology</vt:lpstr>
      <vt:lpstr>Etiology</vt:lpstr>
      <vt:lpstr>Etiology</vt:lpstr>
      <vt:lpstr>Epidemiology</vt:lpstr>
      <vt:lpstr>Epidemiology</vt:lpstr>
      <vt:lpstr>Epidemiology – incubation period</vt:lpstr>
      <vt:lpstr>Epidemiology</vt:lpstr>
      <vt:lpstr>Pathogenesis</vt:lpstr>
      <vt:lpstr>PowerPoint Presentation</vt:lpstr>
      <vt:lpstr>Pathogenesis</vt:lpstr>
      <vt:lpstr>PowerPoint Presentation</vt:lpstr>
      <vt:lpstr>Pathogenesis - Myocarditis</vt:lpstr>
      <vt:lpstr>Pathogenesis – lymphoid tissue</vt:lpstr>
      <vt:lpstr>Pathogenesis - gastrointestinal</vt:lpstr>
      <vt:lpstr>PowerPoint Presentation</vt:lpstr>
      <vt:lpstr>Pathogenesis - brain</vt:lpstr>
      <vt:lpstr>Clinical illness</vt:lpstr>
      <vt:lpstr>Clinical illness</vt:lpstr>
      <vt:lpstr>Clinical illness</vt:lpstr>
      <vt:lpstr>Clinical illness</vt:lpstr>
      <vt:lpstr>Clinical illness</vt:lpstr>
      <vt:lpstr>Diagnosis</vt:lpstr>
      <vt:lpstr>Diagnosis</vt:lpstr>
      <vt:lpstr>Diagnosis</vt:lpstr>
      <vt:lpstr>Diagnosis</vt:lpstr>
      <vt:lpstr>Treatment</vt:lpstr>
      <vt:lpstr>PowerPoint Presentation</vt:lpstr>
      <vt:lpstr>PowerPoint Presentation</vt:lpstr>
      <vt:lpstr>PowerPoint Presentation</vt:lpstr>
      <vt:lpstr>Treatment - Chlorpromazine</vt:lpstr>
      <vt:lpstr>Treatment - Metoclopramide</vt:lpstr>
      <vt:lpstr>Treatment – 5-HT3 antag</vt:lpstr>
      <vt:lpstr>Treatment - Maropitant</vt:lpstr>
      <vt:lpstr>Treatment - Antibiotics</vt:lpstr>
      <vt:lpstr>Treatment – Enteral nutrition</vt:lpstr>
      <vt:lpstr>Treatment - Oseltamivir </vt:lpstr>
      <vt:lpstr>Oseltamivir – human studies </vt:lpstr>
      <vt:lpstr>Oseltamivir </vt:lpstr>
      <vt:lpstr>Treatment-Serum immune plasma</vt:lpstr>
      <vt:lpstr>Treatment - rBPI21</vt:lpstr>
      <vt:lpstr>Prevention</vt:lpstr>
      <vt:lpstr>Prevention</vt:lpstr>
      <vt:lpstr>Prognostication</vt:lpstr>
      <vt:lpstr>Prognostication</vt:lpstr>
      <vt:lpstr>Prognostication</vt:lpstr>
      <vt:lpstr>Prognostication</vt:lpstr>
      <vt:lpstr>Questions??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Parvovirus</dc:title>
  <dc:creator>Clare Hyatt</dc:creator>
  <cp:lastModifiedBy>Clare Hyatt</cp:lastModifiedBy>
  <cp:revision>54</cp:revision>
  <dcterms:created xsi:type="dcterms:W3CDTF">2014-06-13T02:05:50Z</dcterms:created>
  <dcterms:modified xsi:type="dcterms:W3CDTF">2014-08-19T22:58:23Z</dcterms:modified>
</cp:coreProperties>
</file>