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128"/>
  </p:notesMasterIdLst>
  <p:sldIdLst>
    <p:sldId id="256" r:id="rId2"/>
    <p:sldId id="402" r:id="rId3"/>
    <p:sldId id="403" r:id="rId4"/>
    <p:sldId id="404" r:id="rId5"/>
    <p:sldId id="406" r:id="rId6"/>
    <p:sldId id="407" r:id="rId7"/>
    <p:sldId id="408" r:id="rId8"/>
    <p:sldId id="409" r:id="rId9"/>
    <p:sldId id="410" r:id="rId10"/>
    <p:sldId id="411" r:id="rId11"/>
    <p:sldId id="412" r:id="rId12"/>
    <p:sldId id="414" r:id="rId13"/>
    <p:sldId id="415" r:id="rId14"/>
    <p:sldId id="416" r:id="rId15"/>
    <p:sldId id="417" r:id="rId16"/>
    <p:sldId id="418" r:id="rId17"/>
    <p:sldId id="419" r:id="rId18"/>
    <p:sldId id="421" r:id="rId19"/>
    <p:sldId id="422" r:id="rId20"/>
    <p:sldId id="423" r:id="rId21"/>
    <p:sldId id="424" r:id="rId22"/>
    <p:sldId id="425" r:id="rId23"/>
    <p:sldId id="426" r:id="rId24"/>
    <p:sldId id="427" r:id="rId25"/>
    <p:sldId id="429" r:id="rId26"/>
    <p:sldId id="430" r:id="rId27"/>
    <p:sldId id="432" r:id="rId28"/>
    <p:sldId id="433" r:id="rId29"/>
    <p:sldId id="434" r:id="rId30"/>
    <p:sldId id="435" r:id="rId31"/>
    <p:sldId id="436" r:id="rId32"/>
    <p:sldId id="437" r:id="rId33"/>
    <p:sldId id="438" r:id="rId34"/>
    <p:sldId id="439" r:id="rId35"/>
    <p:sldId id="440" r:id="rId36"/>
    <p:sldId id="441" r:id="rId37"/>
    <p:sldId id="442" r:id="rId38"/>
    <p:sldId id="443" r:id="rId39"/>
    <p:sldId id="444" r:id="rId40"/>
    <p:sldId id="445" r:id="rId41"/>
    <p:sldId id="446" r:id="rId42"/>
    <p:sldId id="447" r:id="rId43"/>
    <p:sldId id="448" r:id="rId44"/>
    <p:sldId id="449" r:id="rId45"/>
    <p:sldId id="450" r:id="rId46"/>
    <p:sldId id="451" r:id="rId47"/>
    <p:sldId id="452" r:id="rId48"/>
    <p:sldId id="453" r:id="rId49"/>
    <p:sldId id="454" r:id="rId50"/>
    <p:sldId id="455" r:id="rId51"/>
    <p:sldId id="456" r:id="rId52"/>
    <p:sldId id="457" r:id="rId53"/>
    <p:sldId id="458" r:id="rId54"/>
    <p:sldId id="459" r:id="rId55"/>
    <p:sldId id="460" r:id="rId56"/>
    <p:sldId id="461" r:id="rId57"/>
    <p:sldId id="462" r:id="rId58"/>
    <p:sldId id="463" r:id="rId59"/>
    <p:sldId id="464" r:id="rId60"/>
    <p:sldId id="465" r:id="rId61"/>
    <p:sldId id="466" r:id="rId62"/>
    <p:sldId id="467" r:id="rId63"/>
    <p:sldId id="468" r:id="rId64"/>
    <p:sldId id="469" r:id="rId65"/>
    <p:sldId id="470" r:id="rId66"/>
    <p:sldId id="471" r:id="rId67"/>
    <p:sldId id="472" r:id="rId68"/>
    <p:sldId id="473" r:id="rId69"/>
    <p:sldId id="474" r:id="rId70"/>
    <p:sldId id="476" r:id="rId71"/>
    <p:sldId id="477" r:id="rId72"/>
    <p:sldId id="478" r:id="rId73"/>
    <p:sldId id="479" r:id="rId74"/>
    <p:sldId id="480" r:id="rId75"/>
    <p:sldId id="481" r:id="rId76"/>
    <p:sldId id="482" r:id="rId77"/>
    <p:sldId id="483" r:id="rId78"/>
    <p:sldId id="484" r:id="rId79"/>
    <p:sldId id="485" r:id="rId80"/>
    <p:sldId id="394" r:id="rId81"/>
    <p:sldId id="395" r:id="rId82"/>
    <p:sldId id="258" r:id="rId83"/>
    <p:sldId id="257" r:id="rId84"/>
    <p:sldId id="274" r:id="rId85"/>
    <p:sldId id="259" r:id="rId86"/>
    <p:sldId id="260" r:id="rId87"/>
    <p:sldId id="263" r:id="rId88"/>
    <p:sldId id="261" r:id="rId89"/>
    <p:sldId id="264" r:id="rId90"/>
    <p:sldId id="268" r:id="rId91"/>
    <p:sldId id="269" r:id="rId92"/>
    <p:sldId id="267" r:id="rId93"/>
    <p:sldId id="271" r:id="rId94"/>
    <p:sldId id="273" r:id="rId95"/>
    <p:sldId id="272" r:id="rId96"/>
    <p:sldId id="275" r:id="rId97"/>
    <p:sldId id="276" r:id="rId98"/>
    <p:sldId id="278" r:id="rId99"/>
    <p:sldId id="279" r:id="rId100"/>
    <p:sldId id="280" r:id="rId101"/>
    <p:sldId id="281" r:id="rId102"/>
    <p:sldId id="282" r:id="rId103"/>
    <p:sldId id="283" r:id="rId104"/>
    <p:sldId id="284" r:id="rId105"/>
    <p:sldId id="285" r:id="rId106"/>
    <p:sldId id="287" r:id="rId107"/>
    <p:sldId id="286" r:id="rId108"/>
    <p:sldId id="288" r:id="rId109"/>
    <p:sldId id="290" r:id="rId110"/>
    <p:sldId id="289" r:id="rId111"/>
    <p:sldId id="291" r:id="rId112"/>
    <p:sldId id="292" r:id="rId113"/>
    <p:sldId id="293" r:id="rId114"/>
    <p:sldId id="294" r:id="rId115"/>
    <p:sldId id="295" r:id="rId116"/>
    <p:sldId id="296" r:id="rId117"/>
    <p:sldId id="316" r:id="rId118"/>
    <p:sldId id="315" r:id="rId119"/>
    <p:sldId id="317" r:id="rId120"/>
    <p:sldId id="318" r:id="rId121"/>
    <p:sldId id="319" r:id="rId122"/>
    <p:sldId id="322" r:id="rId123"/>
    <p:sldId id="323" r:id="rId124"/>
    <p:sldId id="324" r:id="rId125"/>
    <p:sldId id="325" r:id="rId126"/>
    <p:sldId id="326" r:id="rId127"/>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Style foncé 1 - Accentuation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9" autoAdjust="0"/>
    <p:restoredTop sz="68846" autoAdjust="0"/>
  </p:normalViewPr>
  <p:slideViewPr>
    <p:cSldViewPr snapToGrid="0" snapToObjects="1">
      <p:cViewPr varScale="1">
        <p:scale>
          <a:sx n="61" d="100"/>
          <a:sy n="61" d="100"/>
        </p:scale>
        <p:origin x="-2472" y="-120"/>
      </p:cViewPr>
      <p:guideLst>
        <p:guide orient="horz" pos="2160"/>
        <p:guide pos="2880"/>
      </p:guideLst>
    </p:cSldViewPr>
  </p:slideViewPr>
  <p:outlineViewPr>
    <p:cViewPr>
      <p:scale>
        <a:sx n="33" d="100"/>
        <a:sy n="33" d="100"/>
      </p:scale>
      <p:origin x="0" y="64728"/>
    </p:cViewPr>
  </p:outlineViewPr>
  <p:notesTextViewPr>
    <p:cViewPr>
      <p:scale>
        <a:sx n="100" d="100"/>
        <a:sy n="100" d="100"/>
      </p:scale>
      <p:origin x="0" y="0"/>
    </p:cViewPr>
  </p:notesTextViewPr>
  <p:sorterViewPr>
    <p:cViewPr>
      <p:scale>
        <a:sx n="66" d="100"/>
        <a:sy n="66" d="100"/>
      </p:scale>
      <p:origin x="0" y="1280"/>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notesMaster" Target="notesMasters/notesMaster1.xml"/><Relationship Id="rId12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presProps" Target="presProps.xml"/><Relationship Id="rId131" Type="http://schemas.openxmlformats.org/officeDocument/2006/relationships/viewProps" Target="viewProps.xml"/><Relationship Id="rId132" Type="http://schemas.openxmlformats.org/officeDocument/2006/relationships/theme" Target="theme/theme1.xml"/><Relationship Id="rId13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96A18E-F6B9-7B47-972A-3CDCE6BF66D7}" type="datetimeFigureOut">
              <a:rPr lang="fr-FR" smtClean="0"/>
              <a:t>25/05/2015</a:t>
            </a:fld>
            <a:endParaRPr lang="en-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1D8931-0FC9-F64C-99A0-6925AA547507}" type="slidenum">
              <a:rPr lang="en-CA" smtClean="0"/>
              <a:t>‹#›</a:t>
            </a:fld>
            <a:endParaRPr lang="en-CA"/>
          </a:p>
        </p:txBody>
      </p:sp>
    </p:spTree>
    <p:extLst>
      <p:ext uri="{BB962C8B-B14F-4D97-AF65-F5344CB8AC3E}">
        <p14:creationId xmlns:p14="http://schemas.microsoft.com/office/powerpoint/2010/main" val="269906887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sciencedirect.com.proxy.library.cornell.edu/science/article/pii/B9781455703067001744%23bib37" TargetMode="External"/><Relationship Id="rId4" Type="http://schemas.openxmlformats.org/officeDocument/2006/relationships/hyperlink" Target="http://www.sciencedirect.com.proxy.library.cornell.edu/science/article/pii/B9781455703067001744%23bib38" TargetMode="External"/><Relationship Id="rId5" Type="http://schemas.openxmlformats.org/officeDocument/2006/relationships/hyperlink" Target="http://www.sciencedirect.com.proxy.library.cornell.edu/science/article/pii/B9781455703067001744%23bib39" TargetMode="External"/><Relationship Id="rId6" Type="http://schemas.openxmlformats.org/officeDocument/2006/relationships/hyperlink" Target="http://onlinelibrary.wiley.com/doi/10.1111/j.1476-4431.2012.00806.x/full%23vec806-note-0003" TargetMode="External"/><Relationship Id="rId7" Type="http://schemas.openxmlformats.org/officeDocument/2006/relationships/hyperlink" Target="http://onlinelibrary.wiley.com/doi/10.1111/j.1476-4431.2012.00806.x/full%23vec806-bib-0025" TargetMode="External"/><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onlinelibrary.wiley.com/doi/10.1111/j.1476-4431.2011.00636.x/full%23b2" TargetMode="External"/><Relationship Id="rId4" Type="http://schemas.openxmlformats.org/officeDocument/2006/relationships/hyperlink" Target="http://onlinelibrary.wiley.com/doi/10.1111/j.1476-4431.2011.00636.x/full%23b9" TargetMode="External"/><Relationship Id="rId5" Type="http://schemas.openxmlformats.org/officeDocument/2006/relationships/hyperlink" Target="http://onlinelibrary.wiley.com/doi/10.1111/j.1476-4431.2011.00636.x/full%23b23" TargetMode="External"/><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 Id="rId3" Type="http://schemas.openxmlformats.org/officeDocument/2006/relationships/hyperlink" Target="http://onlinelibrary.wiley.com/doi/10.1111/j.1476-4431.2011.00636.x/full%23b13" TargetMode="Externa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 Id="rId3" Type="http://schemas.openxmlformats.org/officeDocument/2006/relationships/hyperlink" Target="http://onlinelibrary.wiley.com/doi/10.1111/j.1476-4431.2011.00636.x/full%23b30" TargetMode="Externa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onlinelibrary.wiley.com/doi/10.1111/j.1476-4431.2011.00636.x/full%23b27" TargetMode="External"/><Relationship Id="rId4" Type="http://schemas.openxmlformats.org/officeDocument/2006/relationships/hyperlink" Target="http://onlinelibrary.wiley.com/doi/10.1111/j.1476-4431.2011.00636.x/full%23b11" TargetMode="External"/><Relationship Id="rId5" Type="http://schemas.openxmlformats.org/officeDocument/2006/relationships/hyperlink" Target="http://onlinelibrary.wiley.com/doi/10.1111/j.1476-4431.2011.00636.x/full%23b31" TargetMode="External"/><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onlinelibrary.wiley.com/doi/10.1111/j.1476-4431.2011.00636.x/full%23b34" TargetMode="External"/><Relationship Id="rId4" Type="http://schemas.openxmlformats.org/officeDocument/2006/relationships/hyperlink" Target="http://onlinelibrary.wiley.com/doi/10.1111/j.1476-4431.2011.00636.x/full%23b2" TargetMode="External"/><Relationship Id="rId5" Type="http://schemas.openxmlformats.org/officeDocument/2006/relationships/hyperlink" Target="http://onlinelibrary.wiley.com/doi/10.1111/j.1476-4431.2011.00636.x/full%23b36" TargetMode="External"/><Relationship Id="rId6" Type="http://schemas.openxmlformats.org/officeDocument/2006/relationships/hyperlink" Target="http://www.cancer.gov/cancertopics/pdq/treatment/thymoma/HealthProfessional/page1%23section_1.12" TargetMode="External"/><Relationship Id="rId7" Type="http://schemas.openxmlformats.org/officeDocument/2006/relationships/hyperlink" Target="http://www.cancer.gov/cancertopics/pdq/treatment/thymoma/HealthProfessional/page1%23section_1.13" TargetMode="External"/><Relationship Id="rId8" Type="http://schemas.openxmlformats.org/officeDocument/2006/relationships/hyperlink" Target="http://www.cancer.gov/cancertopics/pdq/treatment/thymoma/HealthProfessional/page1%23section_1.14" TargetMode="External"/><Relationship Id="rId9" Type="http://schemas.openxmlformats.org/officeDocument/2006/relationships/hyperlink" Target="http://www.cancer.gov/cancertopics/pdq/treatment/thymoma/HealthProfessional/page1%23section_1.15" TargetMode="External"/><Relationship Id="rId10" Type="http://schemas.openxmlformats.org/officeDocument/2006/relationships/hyperlink" Target="http://www.cancer.gov/cancertopics/pdq/treatment/thymoma/HealthProfessional/page1%23section_1.16" TargetMode="External"/><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onlinelibrary.wiley.com/doi/10.1111/j.1476-4431.2011.00636.x/full%23b7" TargetMode="External"/><Relationship Id="rId4" Type="http://schemas.openxmlformats.org/officeDocument/2006/relationships/hyperlink" Target="http://onlinelibrary.wiley.com/doi/10.1111/j.1476-4431.2011.00636.x/full%23b11" TargetMode="External"/><Relationship Id="rId5" Type="http://schemas.openxmlformats.org/officeDocument/2006/relationships/hyperlink" Target="http://onlinelibrary.wiley.com/doi/10.1111/j.1476-4431.2011.00636.x/full%23b29" TargetMode="External"/><Relationship Id="rId6" Type="http://schemas.openxmlformats.org/officeDocument/2006/relationships/hyperlink" Target="http://onlinelibrary.wiley.com/doi/10.1111/j.1476-4431.2011.00636.x/full%23b40" TargetMode="External"/><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onlinelibrary.wiley.com/doi/10.1111/j.1476-4431.2011.00636.x/full%23b6" TargetMode="External"/><Relationship Id="rId4" Type="http://schemas.openxmlformats.org/officeDocument/2006/relationships/hyperlink" Target="http://onlinelibrary.wiley.com/doi/10.1111/j.1476-4431.2011.00636.x/full%23b41" TargetMode="External"/><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onlinelibrary.wiley.com/doi/10.1111/j.1476-4431.2011.00636.x/full%23b6" TargetMode="External"/><Relationship Id="rId4" Type="http://schemas.openxmlformats.org/officeDocument/2006/relationships/hyperlink" Target="http://onlinelibrary.wiley.com/doi/10.1111/j.1476-4431.2011.00636.x/full%23b5" TargetMode="External"/><Relationship Id="rId5" Type="http://schemas.openxmlformats.org/officeDocument/2006/relationships/hyperlink" Target="http://onlinelibrary.wiley.com/doi/10.1111/j.1476-4431.2011.00636.x/full%23b40" TargetMode="External"/><Relationship Id="rId6" Type="http://schemas.openxmlformats.org/officeDocument/2006/relationships/hyperlink" Target="http://onlinelibrary.wiley.com/doi/10.1111/j.1476-4431.2011.00636.x/full%23b25" TargetMode="External"/><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onlinelibrary.wiley.com/doi/10.1111/j.1476-4431.2011.00636.x/full%23b5" TargetMode="External"/><Relationship Id="rId4" Type="http://schemas.openxmlformats.org/officeDocument/2006/relationships/hyperlink" Target="http://onlinelibrary.wiley.com/doi/10.1111/j.1476-4431.2011.00636.x/full%23b40" TargetMode="External"/><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onlinelibrary.wiley.com/doi/10.1111/j.1476-4431.2011.00636.x/full%23b5" TargetMode="External"/><Relationship Id="rId4" Type="http://schemas.openxmlformats.org/officeDocument/2006/relationships/hyperlink" Target="http://onlinelibrary.wiley.com/doi/10.1111/j.1476-4431.2011.00636.x/full%23b11" TargetMode="External"/><Relationship Id="rId5" Type="http://schemas.openxmlformats.org/officeDocument/2006/relationships/hyperlink" Target="http://onlinelibrary.wiley.com/doi/10.1111/j.1476-4431.2011.00636.x/full%23b44" TargetMode="External"/><Relationship Id="rId6" Type="http://schemas.openxmlformats.org/officeDocument/2006/relationships/hyperlink" Target="http://onlinelibrary.wiley.com/doi/10.1111/j.1476-4431.2011.00636.x/full%23b45" TargetMode="External"/><Relationship Id="rId7" Type="http://schemas.openxmlformats.org/officeDocument/2006/relationships/hyperlink" Target="http://onlinelibrary.wiley.com/doi/10.1111/j.1476-4431.2011.00636.x/full%23b43" TargetMode="External"/><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onlinelibrary.wiley.com/doi/10.1111/j.1476-4431.2011.00636.x/full%23b51" TargetMode="External"/><Relationship Id="rId4" Type="http://schemas.openxmlformats.org/officeDocument/2006/relationships/hyperlink" Target="http://onlinelibrary.wiley.com/doi/10.1111/j.1476-4431.2011.00636.x/full%23b49" TargetMode="External"/><Relationship Id="rId5" Type="http://schemas.openxmlformats.org/officeDocument/2006/relationships/hyperlink" Target="http://onlinelibrary.wiley.com/doi/10.1111/j.1476-4431.2011.00636.x/full%23b50" TargetMode="External"/><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 Id="rId3" Type="http://schemas.openxmlformats.org/officeDocument/2006/relationships/hyperlink" Target="http://onlinelibrary.wiley.com/doi/10.1111/j.1476-4431.2011.00636.x/full%23b63" TargetMode="Externa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onlinelibrary.wiley.com/doi/10.1111/j.1476-4431.2011.00636.x/full%23b17" TargetMode="External"/><Relationship Id="rId4" Type="http://schemas.openxmlformats.org/officeDocument/2006/relationships/hyperlink" Target="http://onlinelibrary.wiley.com/doi/10.1111/j.1476-4431.2011.00636.x/full%23b22" TargetMode="External"/><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onlinelibrary.wiley.com/doi/10.1111/j.1476-4431.2011.00636.x/full%23b37" TargetMode="External"/><Relationship Id="rId4" Type="http://schemas.openxmlformats.org/officeDocument/2006/relationships/hyperlink" Target="http://onlinelibrary.wiley.com/doi/10.1111/j.1476-4431.2011.00636.x/full%23b24" TargetMode="External"/><Relationship Id="rId5" Type="http://schemas.openxmlformats.org/officeDocument/2006/relationships/hyperlink" Target="http://onlinelibrary.wiley.com/doi/10.1111/j.1476-4431.2011.00636.x/full%23b27" TargetMode="External"/><Relationship Id="rId6" Type="http://schemas.openxmlformats.org/officeDocument/2006/relationships/hyperlink" Target="http://onlinelibrary.wiley.com/doi/10.1111/j.1476-4431.2011.00636.x/full%23b102" TargetMode="External"/><Relationship Id="rId7" Type="http://schemas.openxmlformats.org/officeDocument/2006/relationships/hyperlink" Target="http://onlinelibrary.wiley.com/doi/10.1111/j.1476-4431.2011.00636.x/full%23b101" TargetMode="External"/><Relationship Id="rId8" Type="http://schemas.openxmlformats.org/officeDocument/2006/relationships/hyperlink" Target="http://onlinelibrary.wiley.com/doi/10.1111/j.1476-4431.2011.00636.x/full%23b103" TargetMode="External"/><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onlinelibrary.wiley.com/doi/10.1111/j.1476-4431.2011.00636.x/full%23b106" TargetMode="External"/><Relationship Id="rId4" Type="http://schemas.openxmlformats.org/officeDocument/2006/relationships/hyperlink" Target="http://onlinelibrary.wiley.com/doi/10.1111/j.1476-4431.2011.00636.x/full%23b54" TargetMode="External"/><Relationship Id="rId5" Type="http://schemas.openxmlformats.org/officeDocument/2006/relationships/hyperlink" Target="http://onlinelibrary.wiley.com/doi/10.1111/j.1476-4431.2011.00636.x/full%23b111" TargetMode="External"/><Relationship Id="rId6" Type="http://schemas.openxmlformats.org/officeDocument/2006/relationships/hyperlink" Target="http://onlinelibrary.wiley.com/doi/10.1111/j.1476-4431.2011.00636.x/full%23b109" TargetMode="External"/><Relationship Id="rId7" Type="http://schemas.openxmlformats.org/officeDocument/2006/relationships/hyperlink" Target="http://onlinelibrary.wiley.com/doi/10.1111/j.1476-4431.2011.00636.x/full%23b110" TargetMode="External"/><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onlinelibrary.wiley.com/doi/10.1111/j.1476-4431.2011.00636.x/full%23b41" TargetMode="External"/><Relationship Id="rId4" Type="http://schemas.openxmlformats.org/officeDocument/2006/relationships/hyperlink" Target="http://onlinelibrary.wiley.com/doi/10.1111/j.1476-4431.2011.00636.x/full%23b2" TargetMode="External"/><Relationship Id="rId5" Type="http://schemas.openxmlformats.org/officeDocument/2006/relationships/hyperlink" Target="http://onlinelibrary.wiley.com/doi/10.1111/j.1476-4431.2011.00636.x/full%23b5" TargetMode="External"/><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92.xml.rels><?xml version="1.0" encoding="UTF-8" standalone="yes"?>
<Relationships xmlns="http://schemas.openxmlformats.org/package/2006/relationships"><Relationship Id="rId3" Type="http://schemas.openxmlformats.org/officeDocument/2006/relationships/hyperlink" Target="http://en.wikipedia.org/wiki/Nerve_conduction_velocity" TargetMode="External"/><Relationship Id="rId4" Type="http://schemas.openxmlformats.org/officeDocument/2006/relationships/hyperlink" Target="http://en.wikipedia.org/wiki/Anatomical_terms_of_location%23Proximal_and_distal" TargetMode="External"/><Relationship Id="rId5" Type="http://schemas.openxmlformats.org/officeDocument/2006/relationships/hyperlink" Target="http://en.wikipedia.org/wiki/Spinal_cord" TargetMode="External"/><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a:t>
            </a:fld>
            <a:endParaRPr lang="en-CA"/>
          </a:p>
        </p:txBody>
      </p:sp>
    </p:spTree>
    <p:extLst>
      <p:ext uri="{BB962C8B-B14F-4D97-AF65-F5344CB8AC3E}">
        <p14:creationId xmlns:p14="http://schemas.microsoft.com/office/powerpoint/2010/main" val="1772040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13</a:t>
            </a:fld>
            <a:endParaRPr lang="en-CA"/>
          </a:p>
        </p:txBody>
      </p:sp>
    </p:spTree>
    <p:extLst>
      <p:ext uri="{BB962C8B-B14F-4D97-AF65-F5344CB8AC3E}">
        <p14:creationId xmlns:p14="http://schemas.microsoft.com/office/powerpoint/2010/main" val="385803357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Round</a:t>
            </a:r>
            <a:r>
              <a:rPr lang="en-CA" baseline="0" dirty="0" smtClean="0"/>
              <a:t> cell </a:t>
            </a:r>
            <a:r>
              <a:rPr lang="en-CA" baseline="0" dirty="0" err="1" smtClean="0"/>
              <a:t>tumors</a:t>
            </a:r>
            <a:r>
              <a:rPr lang="en-CA" baseline="0" dirty="0" smtClean="0"/>
              <a:t> and MPNSTs  are the </a:t>
            </a:r>
            <a:r>
              <a:rPr lang="en-CA" dirty="0" smtClean="0"/>
              <a:t>Most common </a:t>
            </a:r>
            <a:r>
              <a:rPr lang="en-CA" dirty="0" err="1" smtClean="0"/>
              <a:t>tumors</a:t>
            </a:r>
            <a:r>
              <a:rPr lang="en-CA" dirty="0" smtClean="0"/>
              <a:t> affecting cranial</a:t>
            </a:r>
            <a:r>
              <a:rPr lang="en-CA" baseline="0" dirty="0" smtClean="0"/>
              <a:t> and spinal peripheral nerves and nerve roots</a:t>
            </a:r>
          </a:p>
          <a:p>
            <a:endParaRPr lang="en-CA" baseline="0" dirty="0" smtClean="0"/>
          </a:p>
          <a:p>
            <a:endParaRPr lang="en-CA" baseline="0" dirty="0" smtClean="0"/>
          </a:p>
          <a:p>
            <a:r>
              <a:rPr lang="en-CA" baseline="0" dirty="0" smtClean="0"/>
              <a:t>MPNSTs affect the proximal motor nerves, which lead to unilateral CS – </a:t>
            </a:r>
            <a:r>
              <a:rPr lang="en-CA" baseline="0" dirty="0" err="1" smtClean="0"/>
              <a:t>thys</a:t>
            </a:r>
            <a:r>
              <a:rPr lang="en-CA" baseline="0" dirty="0" smtClean="0"/>
              <a:t> type of </a:t>
            </a:r>
            <a:r>
              <a:rPr lang="en-CA" baseline="0" dirty="0" err="1" smtClean="0"/>
              <a:t>tumor</a:t>
            </a:r>
            <a:r>
              <a:rPr lang="en-CA" baseline="0" dirty="0" smtClean="0"/>
              <a:t> </a:t>
            </a:r>
            <a:r>
              <a:rPr lang="en-CA" baseline="0" dirty="0" err="1" smtClean="0"/>
              <a:t>favor</a:t>
            </a:r>
            <a:r>
              <a:rPr lang="en-CA" baseline="0" dirty="0" smtClean="0"/>
              <a:t> nerves of the TL. </a:t>
            </a:r>
            <a:r>
              <a:rPr lang="en-CA" baseline="0" dirty="0" err="1" smtClean="0"/>
              <a:t>Tx</a:t>
            </a:r>
            <a:r>
              <a:rPr lang="en-CA" baseline="0" dirty="0" smtClean="0"/>
              <a:t> included radical resection of the nerves and RT </a:t>
            </a:r>
          </a:p>
          <a:p>
            <a:r>
              <a:rPr lang="en-CA" baseline="0" dirty="0" smtClean="0"/>
              <a:t>MPNSTs: incomplete resected </a:t>
            </a:r>
            <a:r>
              <a:rPr lang="en-CA" baseline="0" dirty="0" err="1" smtClean="0"/>
              <a:t>tumors</a:t>
            </a:r>
            <a:r>
              <a:rPr lang="en-CA" baseline="0" dirty="0" smtClean="0"/>
              <a:t> have the tendency to regrow towards the spinal cord, ultimately invading and compressing spinal cord. </a:t>
            </a:r>
          </a:p>
          <a:p>
            <a:endParaRPr lang="en-CA" baseline="0" dirty="0" smtClean="0"/>
          </a:p>
          <a:p>
            <a:r>
              <a:rPr lang="en-CA" baseline="0" dirty="0" smtClean="0"/>
              <a:t>Round cell </a:t>
            </a:r>
            <a:r>
              <a:rPr lang="en-CA" baseline="0" dirty="0" err="1" smtClean="0"/>
              <a:t>tumors</a:t>
            </a:r>
            <a:r>
              <a:rPr lang="en-CA" baseline="0" dirty="0" smtClean="0"/>
              <a:t> generally cause bilateral paresis or paralysis and have no location specificity. </a:t>
            </a:r>
          </a:p>
          <a:p>
            <a:r>
              <a:rPr lang="en-CA" baseline="0" dirty="0" smtClean="0"/>
              <a:t>If the </a:t>
            </a:r>
            <a:r>
              <a:rPr lang="en-CA" baseline="0" dirty="0" err="1" smtClean="0"/>
              <a:t>tumor</a:t>
            </a:r>
            <a:r>
              <a:rPr lang="en-CA" baseline="0" dirty="0" smtClean="0"/>
              <a:t> is a lymphoma, </a:t>
            </a:r>
            <a:r>
              <a:rPr lang="en-CA" baseline="0" dirty="0" err="1" smtClean="0"/>
              <a:t>tx</a:t>
            </a:r>
            <a:r>
              <a:rPr lang="en-CA" baseline="0" dirty="0" smtClean="0"/>
              <a:t> include </a:t>
            </a:r>
            <a:r>
              <a:rPr lang="en-CA" baseline="0" dirty="0" err="1" smtClean="0"/>
              <a:t>Rt</a:t>
            </a:r>
            <a:r>
              <a:rPr lang="en-CA" baseline="0" dirty="0" smtClean="0"/>
              <a:t> with or w/out chemo, with </a:t>
            </a:r>
            <a:r>
              <a:rPr lang="en-CA" baseline="0" dirty="0" err="1" smtClean="0"/>
              <a:t>variabe</a:t>
            </a:r>
            <a:r>
              <a:rPr lang="en-CA" baseline="0" dirty="0" smtClean="0"/>
              <a:t> success rate.</a:t>
            </a:r>
          </a:p>
          <a:p>
            <a:endParaRPr lang="en-CA" baseline="0" dirty="0" smtClean="0"/>
          </a:p>
          <a:p>
            <a:r>
              <a:rPr lang="en-CA" baseline="0" dirty="0" smtClean="0"/>
              <a:t>RT can reduce </a:t>
            </a:r>
            <a:r>
              <a:rPr lang="en-CA" baseline="0" dirty="0" err="1" smtClean="0"/>
              <a:t>tumor</a:t>
            </a:r>
            <a:r>
              <a:rPr lang="en-CA" baseline="0" dirty="0" smtClean="0"/>
              <a:t> size in 50% of patients with non </a:t>
            </a:r>
            <a:r>
              <a:rPr lang="en-CA" baseline="0" dirty="0" err="1" smtClean="0"/>
              <a:t>resectable</a:t>
            </a:r>
            <a:r>
              <a:rPr lang="en-CA" baseline="0" dirty="0" smtClean="0"/>
              <a:t> masses.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110</a:t>
            </a:fld>
            <a:endParaRPr lang="en-CA"/>
          </a:p>
        </p:txBody>
      </p:sp>
    </p:spTree>
    <p:extLst>
      <p:ext uri="{BB962C8B-B14F-4D97-AF65-F5344CB8AC3E}">
        <p14:creationId xmlns:p14="http://schemas.microsoft.com/office/powerpoint/2010/main" val="275508301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r>
              <a:rPr lang="en-CA" dirty="0" smtClean="0"/>
              <a:t>Toxoplasmosis and </a:t>
            </a:r>
            <a:r>
              <a:rPr lang="en-CA" dirty="0" err="1" smtClean="0"/>
              <a:t>neosporosis</a:t>
            </a:r>
            <a:r>
              <a:rPr lang="en-CA" baseline="0" dirty="0" smtClean="0"/>
              <a:t> are the 2 most common infectious causes of polyneuropathy. </a:t>
            </a:r>
          </a:p>
          <a:p>
            <a:r>
              <a:rPr lang="en-CA" baseline="0" dirty="0" smtClean="0"/>
              <a:t>Dogs are the definitive and intermediate hosts of </a:t>
            </a:r>
            <a:r>
              <a:rPr lang="en-CA" baseline="0" dirty="0" err="1" smtClean="0"/>
              <a:t>neopsora</a:t>
            </a:r>
            <a:r>
              <a:rPr lang="en-CA" baseline="0" dirty="0" smtClean="0"/>
              <a:t>. Cats are the definitive hosts for </a:t>
            </a:r>
            <a:r>
              <a:rPr lang="en-CA" baseline="0" dirty="0" err="1" smtClean="0"/>
              <a:t>toxo</a:t>
            </a:r>
            <a:r>
              <a:rPr lang="en-CA" baseline="0" dirty="0" smtClean="0"/>
              <a:t> and dogs are the intermediate. </a:t>
            </a:r>
          </a:p>
          <a:p>
            <a:r>
              <a:rPr lang="en-CA" baseline="0" dirty="0" smtClean="0"/>
              <a:t>Young or </a:t>
            </a:r>
            <a:r>
              <a:rPr lang="en-CA" baseline="0" dirty="0" err="1" smtClean="0"/>
              <a:t>immunocompromised</a:t>
            </a:r>
            <a:r>
              <a:rPr lang="en-CA" baseline="0" dirty="0" smtClean="0"/>
              <a:t> animals are more commonly affected. Transmission can be </a:t>
            </a:r>
            <a:r>
              <a:rPr lang="en-CA" baseline="0" dirty="0" err="1" smtClean="0"/>
              <a:t>transplacentally</a:t>
            </a:r>
            <a:r>
              <a:rPr lang="en-CA" baseline="0" dirty="0" smtClean="0"/>
              <a:t>  for </a:t>
            </a:r>
            <a:r>
              <a:rPr lang="en-CA" baseline="0" dirty="0" err="1" smtClean="0"/>
              <a:t>toxo</a:t>
            </a:r>
            <a:r>
              <a:rPr lang="en-CA" baseline="0" dirty="0" smtClean="0"/>
              <a:t>, by ingestion of cysts w/in secondary hosts for both and ingestion of oocytes in stools for </a:t>
            </a:r>
            <a:r>
              <a:rPr lang="en-CA" baseline="0" dirty="0" err="1" smtClean="0"/>
              <a:t>toxo</a:t>
            </a:r>
            <a:r>
              <a:rPr lang="en-CA" baseline="0" dirty="0" smtClean="0"/>
              <a:t>.</a:t>
            </a:r>
          </a:p>
          <a:p>
            <a:r>
              <a:rPr lang="en-CA" baseline="0" dirty="0" smtClean="0"/>
              <a:t>Both </a:t>
            </a:r>
            <a:r>
              <a:rPr lang="en-CA" baseline="0" dirty="0" err="1" smtClean="0"/>
              <a:t>wil</a:t>
            </a:r>
            <a:r>
              <a:rPr lang="en-CA" baseline="0" dirty="0" smtClean="0"/>
              <a:t> cause flaccid </a:t>
            </a:r>
            <a:r>
              <a:rPr lang="en-CA" baseline="0" dirty="0" err="1" smtClean="0"/>
              <a:t>paraparesis</a:t>
            </a:r>
            <a:r>
              <a:rPr lang="en-CA" baseline="0" dirty="0" smtClean="0"/>
              <a:t>;  Pelvic limbs are affected first with a combo of myositis and neuritis. In the chronic state,  a </a:t>
            </a:r>
            <a:r>
              <a:rPr lang="en-CA" dirty="0" smtClean="0">
                <a:sym typeface="Wingdings"/>
              </a:rPr>
              <a:t>rigid extension of</a:t>
            </a:r>
            <a:r>
              <a:rPr lang="en-CA" baseline="0" dirty="0" smtClean="0">
                <a:sym typeface="Wingdings"/>
              </a:rPr>
              <a:t> the limbs, with rapid development of severe muscle atrophy and contractures. </a:t>
            </a:r>
          </a:p>
          <a:p>
            <a:r>
              <a:rPr lang="en-CA" baseline="0" dirty="0" smtClean="0">
                <a:sym typeface="Wingdings"/>
              </a:rPr>
              <a:t>Other signs can include retinitis, </a:t>
            </a:r>
            <a:r>
              <a:rPr lang="en-CA" baseline="0" dirty="0" err="1" smtClean="0">
                <a:sym typeface="Wingdings"/>
              </a:rPr>
              <a:t>Cauda</a:t>
            </a:r>
            <a:r>
              <a:rPr lang="en-CA" baseline="0" dirty="0" smtClean="0">
                <a:sym typeface="Wingdings"/>
              </a:rPr>
              <a:t> </a:t>
            </a:r>
            <a:r>
              <a:rPr lang="en-CA" baseline="0" dirty="0" err="1" smtClean="0">
                <a:sym typeface="Wingdings"/>
              </a:rPr>
              <a:t>equina</a:t>
            </a:r>
            <a:r>
              <a:rPr lang="en-CA" baseline="0" dirty="0" smtClean="0">
                <a:sym typeface="Wingdings"/>
              </a:rPr>
              <a:t> syndrome due to </a:t>
            </a:r>
            <a:r>
              <a:rPr lang="en-CA" baseline="0" dirty="0" err="1" smtClean="0">
                <a:sym typeface="Wingdings"/>
              </a:rPr>
              <a:t>neosporosis</a:t>
            </a:r>
            <a:r>
              <a:rPr lang="en-CA" baseline="0" dirty="0" smtClean="0">
                <a:sym typeface="Wingdings"/>
              </a:rPr>
              <a:t>, or multifocal CNS, cerebellar syndrome…</a:t>
            </a:r>
          </a:p>
          <a:p>
            <a:r>
              <a:rPr lang="en-CA" baseline="0" dirty="0" smtClean="0">
                <a:sym typeface="Wingdings"/>
              </a:rPr>
              <a:t>DX will include muscle or nerve biopsies to find protozoa, measurement of AB titers</a:t>
            </a:r>
          </a:p>
          <a:p>
            <a:r>
              <a:rPr lang="en-CA" baseline="0" dirty="0" err="1" smtClean="0">
                <a:sym typeface="Wingdings"/>
              </a:rPr>
              <a:t>Tx</a:t>
            </a:r>
            <a:r>
              <a:rPr lang="en-CA" baseline="0" dirty="0" smtClean="0">
                <a:sym typeface="Wingdings"/>
              </a:rPr>
              <a:t> include several weeks of ATB</a:t>
            </a:r>
          </a:p>
          <a:p>
            <a:r>
              <a:rPr lang="en-CA" baseline="0" dirty="0" smtClean="0">
                <a:sym typeface="Wingdings"/>
              </a:rPr>
              <a:t>For the prognosis, once HL rigidity has developed, clinical improvement no longer occurs so </a:t>
            </a:r>
            <a:r>
              <a:rPr lang="en-CA" baseline="0" dirty="0" err="1" smtClean="0">
                <a:sym typeface="Wingdings"/>
              </a:rPr>
              <a:t>Px</a:t>
            </a:r>
            <a:r>
              <a:rPr lang="en-CA" baseline="0" dirty="0" smtClean="0">
                <a:sym typeface="Wingdings"/>
              </a:rPr>
              <a:t> is better if </a:t>
            </a:r>
            <a:r>
              <a:rPr lang="en-CA" baseline="0" dirty="0" err="1" smtClean="0">
                <a:sym typeface="Wingdings"/>
              </a:rPr>
              <a:t>Tx</a:t>
            </a:r>
            <a:r>
              <a:rPr lang="en-CA" baseline="0" dirty="0" smtClean="0">
                <a:sym typeface="Wingdings"/>
              </a:rPr>
              <a:t> initiated when signs are mild.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112</a:t>
            </a:fld>
            <a:endParaRPr lang="en-CA"/>
          </a:p>
        </p:txBody>
      </p:sp>
    </p:spTree>
    <p:extLst>
      <p:ext uri="{BB962C8B-B14F-4D97-AF65-F5344CB8AC3E}">
        <p14:creationId xmlns:p14="http://schemas.microsoft.com/office/powerpoint/2010/main" val="173237821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113</a:t>
            </a:fld>
            <a:endParaRPr lang="en-CA"/>
          </a:p>
        </p:txBody>
      </p:sp>
    </p:spTree>
    <p:extLst>
      <p:ext uri="{BB962C8B-B14F-4D97-AF65-F5344CB8AC3E}">
        <p14:creationId xmlns:p14="http://schemas.microsoft.com/office/powerpoint/2010/main" val="46468747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Aortic TE can also lead to </a:t>
            </a:r>
            <a:r>
              <a:rPr lang="en-CA" dirty="0" err="1" smtClean="0"/>
              <a:t>peracute</a:t>
            </a:r>
            <a:r>
              <a:rPr lang="en-CA" baseline="0" dirty="0" smtClean="0"/>
              <a:t> onset of unilateral or bilateral </a:t>
            </a:r>
            <a:r>
              <a:rPr lang="en-CA" baseline="0" dirty="0" err="1" smtClean="0"/>
              <a:t>paraplesis</a:t>
            </a:r>
            <a:r>
              <a:rPr lang="en-CA" baseline="0" dirty="0" smtClean="0"/>
              <a:t> or paraplegia secondary to ischemia of peripheral nerves and muscles.</a:t>
            </a:r>
          </a:p>
          <a:p>
            <a:r>
              <a:rPr lang="en-CA" baseline="0" dirty="0" smtClean="0"/>
              <a:t>In the most severe cases, patient will lose sensation to its limbs</a:t>
            </a:r>
          </a:p>
          <a:p>
            <a:r>
              <a:rPr lang="en-CA" baseline="0" dirty="0" smtClean="0"/>
              <a:t>CS are pain with cool and cyanotic limbs, weak or absent pulses, muscles are initially painful and often firm,</a:t>
            </a:r>
          </a:p>
          <a:p>
            <a:r>
              <a:rPr lang="en-CA" baseline="0" dirty="0" err="1" smtClean="0"/>
              <a:t>Dx</a:t>
            </a:r>
            <a:r>
              <a:rPr lang="en-CA" baseline="0" dirty="0" smtClean="0"/>
              <a:t> is made by presence of CS and AUS which can allow detection of the thrombus in the distal aorta</a:t>
            </a:r>
          </a:p>
          <a:p>
            <a:r>
              <a:rPr lang="en-CA" baseline="0" dirty="0" err="1" smtClean="0"/>
              <a:t>Tx</a:t>
            </a:r>
            <a:r>
              <a:rPr lang="en-CA" baseline="0" dirty="0" smtClean="0"/>
              <a:t>: </a:t>
            </a:r>
            <a:r>
              <a:rPr lang="en-CA" baseline="0" dirty="0" err="1" smtClean="0"/>
              <a:t>analgesis</a:t>
            </a:r>
            <a:r>
              <a:rPr lang="en-CA" baseline="0" dirty="0" smtClean="0"/>
              <a:t>, IVFT, +/- </a:t>
            </a:r>
            <a:r>
              <a:rPr lang="en-CA" baseline="0" dirty="0" err="1" smtClean="0"/>
              <a:t>thrombolytics</a:t>
            </a:r>
            <a:r>
              <a:rPr lang="en-CA" baseline="0" dirty="0" smtClean="0"/>
              <a:t>, aspirin or </a:t>
            </a:r>
            <a:r>
              <a:rPr lang="en-CA" baseline="0" dirty="0" err="1" smtClean="0"/>
              <a:t>clopidogrel</a:t>
            </a:r>
            <a:r>
              <a:rPr lang="en-CA" baseline="0" dirty="0" smtClean="0"/>
              <a:t> to hopefully prevent recurrence and </a:t>
            </a:r>
            <a:r>
              <a:rPr lang="en-CA" baseline="0" dirty="0" err="1" smtClean="0"/>
              <a:t>tx</a:t>
            </a:r>
            <a:r>
              <a:rPr lang="en-CA" baseline="0" dirty="0" smtClean="0"/>
              <a:t> of the underlying cause. </a:t>
            </a:r>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114</a:t>
            </a:fld>
            <a:endParaRPr lang="en-CA"/>
          </a:p>
        </p:txBody>
      </p:sp>
    </p:spTree>
    <p:extLst>
      <p:ext uri="{BB962C8B-B14F-4D97-AF65-F5344CB8AC3E}">
        <p14:creationId xmlns:p14="http://schemas.microsoft.com/office/powerpoint/2010/main" val="332441962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115</a:t>
            </a:fld>
            <a:endParaRPr lang="en-CA"/>
          </a:p>
        </p:txBody>
      </p:sp>
    </p:spTree>
    <p:extLst>
      <p:ext uri="{BB962C8B-B14F-4D97-AF65-F5344CB8AC3E}">
        <p14:creationId xmlns:p14="http://schemas.microsoft.com/office/powerpoint/2010/main" val="63569442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Finally, neuropathy</a:t>
            </a:r>
            <a:r>
              <a:rPr lang="en-CA" baseline="0" dirty="0" smtClean="0"/>
              <a:t> can also be drug or toxin induced</a:t>
            </a:r>
          </a:p>
          <a:p>
            <a:r>
              <a:rPr lang="en-CA" baseline="0" dirty="0" smtClean="0"/>
              <a:t>In this case report, a 12yo GR was treated with  vincristine and developed signs of peripheral neuropathy – </a:t>
            </a:r>
            <a:r>
              <a:rPr lang="en-CA" baseline="0" dirty="0" err="1" smtClean="0"/>
              <a:t>histopath</a:t>
            </a:r>
            <a:r>
              <a:rPr lang="en-CA" baseline="0" dirty="0" smtClean="0"/>
              <a:t> showed nerve </a:t>
            </a:r>
            <a:r>
              <a:rPr lang="en-CA" baseline="0" dirty="0" err="1" smtClean="0"/>
              <a:t>fiber</a:t>
            </a:r>
            <a:r>
              <a:rPr lang="en-CA" baseline="0" dirty="0" smtClean="0"/>
              <a:t> degeneration. CS improved after the drug has been discontinued. </a:t>
            </a:r>
          </a:p>
          <a:p>
            <a:endParaRPr lang="en-CA" baseline="0" dirty="0" smtClean="0"/>
          </a:p>
          <a:p>
            <a:r>
              <a:rPr lang="en-CA" baseline="0" dirty="0" smtClean="0"/>
              <a:t>Other possible toxins or drugs include </a:t>
            </a:r>
            <a:r>
              <a:rPr lang="en-CA" baseline="0" dirty="0" err="1" smtClean="0"/>
              <a:t>cisplatin</a:t>
            </a:r>
            <a:r>
              <a:rPr lang="en-CA" baseline="0" dirty="0" smtClean="0"/>
              <a:t>, RT, OP, thallium and some substances found in case of food contamination. </a:t>
            </a:r>
            <a:endParaRPr lang="en-CA" dirty="0" smtClean="0"/>
          </a:p>
          <a:p>
            <a:endParaRPr lang="en-CA" dirty="0" smtClean="0"/>
          </a:p>
          <a:p>
            <a:r>
              <a:rPr lang="en-CA" dirty="0" smtClean="0"/>
              <a:t>A 12-year-old spayed Golden Retriever with mycosis </a:t>
            </a:r>
            <a:r>
              <a:rPr lang="en-CA" dirty="0" err="1" smtClean="0"/>
              <a:t>fungoides</a:t>
            </a:r>
            <a:r>
              <a:rPr lang="en-CA" dirty="0" smtClean="0"/>
              <a:t> was treated by use of a chemotherapy protocol that included vincristine. After 16 weekly vincristine injections, the dog began to have signs of peripheral neuropathy. Results of </a:t>
            </a:r>
            <a:r>
              <a:rPr lang="en-CA" dirty="0" err="1" smtClean="0"/>
              <a:t>electromyographic</a:t>
            </a:r>
            <a:r>
              <a:rPr lang="en-CA" dirty="0" smtClean="0"/>
              <a:t> examination were consistent with muscle denervation, and motor nerve conduction velocity was depressed. Histologic examination of a common </a:t>
            </a:r>
            <a:r>
              <a:rPr lang="en-CA" dirty="0" err="1" smtClean="0"/>
              <a:t>peroneal</a:t>
            </a:r>
            <a:r>
              <a:rPr lang="en-CA" dirty="0" smtClean="0"/>
              <a:t> nerve biopsy specimen revealed severe nerve </a:t>
            </a:r>
            <a:r>
              <a:rPr lang="en-CA" dirty="0" err="1" smtClean="0"/>
              <a:t>fiber</a:t>
            </a:r>
            <a:r>
              <a:rPr lang="en-CA" dirty="0" smtClean="0"/>
              <a:t> degeneration. Clinical response and pathologic evidence of improvement were observed after the drug had been discontinued for 2.5 months</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116</a:t>
            </a:fld>
            <a:endParaRPr lang="en-CA"/>
          </a:p>
        </p:txBody>
      </p:sp>
    </p:spTree>
    <p:extLst>
      <p:ext uri="{BB962C8B-B14F-4D97-AF65-F5344CB8AC3E}">
        <p14:creationId xmlns:p14="http://schemas.microsoft.com/office/powerpoint/2010/main" val="340797316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Generalized </a:t>
            </a:r>
            <a:r>
              <a:rPr lang="en-CA" dirty="0" err="1" smtClean="0"/>
              <a:t>polymyositis</a:t>
            </a:r>
            <a:r>
              <a:rPr lang="en-CA" dirty="0" smtClean="0"/>
              <a:t> is most commonly caused</a:t>
            </a:r>
            <a:r>
              <a:rPr lang="en-CA" baseline="0" dirty="0" smtClean="0"/>
              <a:t> by immune-mediated disorders – infectious causes like </a:t>
            </a:r>
            <a:r>
              <a:rPr lang="en-CA" baseline="0" dirty="0" err="1" smtClean="0"/>
              <a:t>toxo</a:t>
            </a:r>
            <a:r>
              <a:rPr lang="en-CA" baseline="0" dirty="0" smtClean="0"/>
              <a:t> and neo have to be ruled out. </a:t>
            </a:r>
            <a:endParaRPr lang="en-CA" dirty="0" smtClean="0"/>
          </a:p>
          <a:p>
            <a:endParaRPr lang="en-CA" baseline="0" dirty="0" smtClean="0"/>
          </a:p>
          <a:p>
            <a:r>
              <a:rPr lang="en-CA" dirty="0" smtClean="0"/>
              <a:t>In the acute phase, pain and swelling are present upon palpation of appendicular muscles and animals are often febrile and lethargic.  Then CS</a:t>
            </a:r>
            <a:r>
              <a:rPr lang="en-CA" baseline="0" dirty="0" smtClean="0"/>
              <a:t> </a:t>
            </a:r>
            <a:r>
              <a:rPr lang="en-CA" baseline="0" dirty="0" err="1" smtClean="0"/>
              <a:t>wil</a:t>
            </a:r>
            <a:r>
              <a:rPr lang="en-CA" baseline="0" dirty="0" smtClean="0"/>
              <a:t> include weakness, stiffness, </a:t>
            </a:r>
            <a:r>
              <a:rPr lang="en-CA" baseline="0" dirty="0" err="1" smtClean="0"/>
              <a:t>shoft-strided</a:t>
            </a:r>
            <a:r>
              <a:rPr lang="en-CA" baseline="0" dirty="0" smtClean="0"/>
              <a:t> gait</a:t>
            </a:r>
          </a:p>
          <a:p>
            <a:r>
              <a:rPr lang="en-CA" baseline="0" dirty="0" smtClean="0"/>
              <a:t>that may worsen with exercise. If tested. </a:t>
            </a:r>
          </a:p>
          <a:p>
            <a:r>
              <a:rPr lang="en-CA" baseline="0" dirty="0" smtClean="0"/>
              <a:t>Chemistry will show </a:t>
            </a:r>
            <a:r>
              <a:rPr lang="en-CA" dirty="0" smtClean="0"/>
              <a:t>Increases in </a:t>
            </a:r>
            <a:r>
              <a:rPr lang="en-CA" dirty="0" err="1" smtClean="0"/>
              <a:t>creatine</a:t>
            </a:r>
            <a:r>
              <a:rPr lang="en-CA" dirty="0" smtClean="0"/>
              <a:t> kinase, serum glutamic aspartate aminotransferase, lactate dehydrogenase, and elevated antinuclear antibody titers may occur</a:t>
            </a:r>
            <a:r>
              <a:rPr lang="en-CA" baseline="0" dirty="0" smtClean="0"/>
              <a:t> if tested. </a:t>
            </a:r>
            <a:r>
              <a:rPr lang="en-CA" dirty="0" smtClean="0"/>
              <a:t>Electromyography shows fibrillation potentials, positive sharp waves, and complex repetitive discharges in many muscles.</a:t>
            </a:r>
          </a:p>
          <a:p>
            <a:r>
              <a:rPr lang="en-CA" dirty="0" err="1" smtClean="0"/>
              <a:t>Histopath</a:t>
            </a:r>
            <a:r>
              <a:rPr lang="en-CA" dirty="0" smtClean="0"/>
              <a:t> will show</a:t>
            </a:r>
            <a:r>
              <a:rPr lang="en-CA" baseline="0" dirty="0" smtClean="0"/>
              <a:t> </a:t>
            </a:r>
            <a:r>
              <a:rPr lang="en-CA" baseline="0" dirty="0" err="1" smtClean="0"/>
              <a:t>lymphoplasmacytic</a:t>
            </a:r>
            <a:r>
              <a:rPr lang="en-CA" baseline="0" dirty="0" smtClean="0"/>
              <a:t> inflammation. </a:t>
            </a:r>
            <a:endParaRPr lang="en-CA" dirty="0" smtClean="0"/>
          </a:p>
          <a:p>
            <a:endParaRPr lang="en-CA" dirty="0" smtClean="0"/>
          </a:p>
          <a:p>
            <a:r>
              <a:rPr lang="en-CA" dirty="0" smtClean="0"/>
              <a:t>Immunosuppressive doses of glucocorticoids are necessary to control the initial clinical signs. Doses are tapered slowly as long as the patient is not symptomatic. Other immunosuppressive drugs such as azathioprine and cyclosporine also have been used in addition to glucocorticoids with variable success.</a:t>
            </a:r>
          </a:p>
          <a:p>
            <a:endParaRPr lang="en-CA" dirty="0" smtClean="0"/>
          </a:p>
          <a:p>
            <a:endParaRPr lang="en-CA" dirty="0" smtClean="0"/>
          </a:p>
          <a:p>
            <a:endParaRPr lang="en-CA" dirty="0" smtClean="0"/>
          </a:p>
          <a:p>
            <a:r>
              <a:rPr lang="en-CA" dirty="0" smtClean="0"/>
              <a:t>Risk of aspiration pneumonia</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118</a:t>
            </a:fld>
            <a:endParaRPr lang="en-CA"/>
          </a:p>
        </p:txBody>
      </p:sp>
    </p:spTree>
    <p:extLst>
      <p:ext uri="{BB962C8B-B14F-4D97-AF65-F5344CB8AC3E}">
        <p14:creationId xmlns:p14="http://schemas.microsoft.com/office/powerpoint/2010/main" val="108737975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Masticatory muscle contain a unique muscle </a:t>
            </a:r>
            <a:r>
              <a:rPr lang="en-CA" dirty="0" err="1" smtClean="0"/>
              <a:t>fiber</a:t>
            </a:r>
            <a:r>
              <a:rPr lang="en-CA" dirty="0" smtClean="0"/>
              <a:t> type – type 2M which is different from </a:t>
            </a:r>
            <a:r>
              <a:rPr lang="en-CA" dirty="0" err="1" smtClean="0"/>
              <a:t>fiber</a:t>
            </a:r>
            <a:r>
              <a:rPr lang="en-CA" dirty="0" smtClean="0"/>
              <a:t> type</a:t>
            </a:r>
            <a:r>
              <a:rPr lang="en-CA" baseline="0" dirty="0" smtClean="0"/>
              <a:t> in limb muscles. </a:t>
            </a:r>
          </a:p>
          <a:p>
            <a:endParaRPr lang="en-CA" dirty="0" smtClean="0"/>
          </a:p>
          <a:p>
            <a:r>
              <a:rPr lang="en-CA" baseline="0" dirty="0" smtClean="0"/>
              <a:t>Masticatory myositis affects the …….</a:t>
            </a:r>
          </a:p>
          <a:p>
            <a:r>
              <a:rPr lang="en-CA" dirty="0" smtClean="0"/>
              <a:t>Distinct differences are seen in MMM compared to other myositis; including prominent B-cell infiltration, dendritic cells and macrophages in greater numbers than T cells, multifocal clusters of B lymphocytes, and numerous T cells with </a:t>
            </a:r>
            <a:r>
              <a:rPr lang="en-CA" dirty="0" err="1" smtClean="0"/>
              <a:t>TCRγδ</a:t>
            </a:r>
            <a:r>
              <a:rPr lang="en-CA" dirty="0" smtClean="0"/>
              <a:t>. Thus, generalized IM and MMM appear to be distinct diseases with different mechanisms. </a:t>
            </a:r>
          </a:p>
          <a:p>
            <a:r>
              <a:rPr lang="en-CA" dirty="0" smtClean="0"/>
              <a:t>In </a:t>
            </a:r>
            <a:r>
              <a:rPr lang="en-CA" dirty="0" err="1" smtClean="0"/>
              <a:t>polymyositis</a:t>
            </a:r>
            <a:r>
              <a:rPr lang="en-CA" dirty="0" smtClean="0"/>
              <a:t>:</a:t>
            </a:r>
            <a:r>
              <a:rPr lang="en-CA" baseline="0" dirty="0" smtClean="0"/>
              <a:t> </a:t>
            </a:r>
            <a:r>
              <a:rPr lang="en-CA" baseline="0" dirty="0" err="1" smtClean="0"/>
              <a:t>TCRa</a:t>
            </a:r>
            <a:r>
              <a:rPr lang="en-CA" baseline="0" dirty="0" smtClean="0"/>
              <a:t> and B, CD8+</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119</a:t>
            </a:fld>
            <a:endParaRPr lang="en-CA"/>
          </a:p>
        </p:txBody>
      </p:sp>
    </p:spTree>
    <p:extLst>
      <p:ext uri="{BB962C8B-B14F-4D97-AF65-F5344CB8AC3E}">
        <p14:creationId xmlns:p14="http://schemas.microsoft.com/office/powerpoint/2010/main" val="169796224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Swelling and pain upon palpation of the MM  in the acute phase of this disease. </a:t>
            </a:r>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If left untreated, the condition may progress to atrophy of the masticatory muscles, reducing mandibular range of motion and causing difficulty </a:t>
            </a:r>
            <a:r>
              <a:rPr lang="en-CA" dirty="0" err="1" smtClean="0"/>
              <a:t>prehending</a:t>
            </a:r>
            <a:r>
              <a:rPr lang="en-CA" dirty="0" smtClean="0"/>
              <a:t> food. </a:t>
            </a:r>
            <a:r>
              <a:rPr lang="en-CA" dirty="0" err="1" smtClean="0"/>
              <a:t>Exophtalmos</a:t>
            </a:r>
            <a:r>
              <a:rPr lang="en-CA" dirty="0" smtClean="0"/>
              <a:t>:</a:t>
            </a:r>
            <a:r>
              <a:rPr lang="en-CA" baseline="0" dirty="0" smtClean="0"/>
              <a:t> swelling of the </a:t>
            </a:r>
            <a:r>
              <a:rPr lang="en-CA" baseline="0" dirty="0" err="1" smtClean="0"/>
              <a:t>pterygoid</a:t>
            </a:r>
            <a:r>
              <a:rPr lang="en-CA" baseline="0" dirty="0" smtClean="0"/>
              <a:t> muscle</a:t>
            </a:r>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 Masticatory myositis may be confirmed by muscle biopsy or serum titers for antibodies against type IIM muscle fibers.</a:t>
            </a:r>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 Immunosuppressive doses of glucocorticoids tapered over several months usually result in improvement of clinical signs. However, severe muscle atrophy and a decreased range of motion of the jaw still occur frequently. Other immunosuppressive drugs also may be added if clinical signs are not well controlled with glucocorticoid alone (as previously described with </a:t>
            </a:r>
            <a:r>
              <a:rPr lang="en-CA" dirty="0" err="1" smtClean="0"/>
              <a:t>polymyositis</a:t>
            </a:r>
            <a:r>
              <a:rPr lang="en-CA" dirty="0" smtClean="0"/>
              <a:t>).</a:t>
            </a:r>
          </a:p>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120</a:t>
            </a:fld>
            <a:endParaRPr lang="en-CA"/>
          </a:p>
        </p:txBody>
      </p:sp>
    </p:spTree>
    <p:extLst>
      <p:ext uri="{BB962C8B-B14F-4D97-AF65-F5344CB8AC3E}">
        <p14:creationId xmlns:p14="http://schemas.microsoft.com/office/powerpoint/2010/main" val="168056348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EO</a:t>
            </a:r>
            <a:r>
              <a:rPr lang="en-CA" baseline="0" dirty="0" smtClean="0"/>
              <a:t> myositis is an uncommon disorder</a:t>
            </a:r>
          </a:p>
          <a:p>
            <a:r>
              <a:rPr lang="en-CA" baseline="0" dirty="0" smtClean="0"/>
              <a:t>There are limited case reports</a:t>
            </a:r>
          </a:p>
          <a:p>
            <a:r>
              <a:rPr lang="en-CA" baseline="0" dirty="0" smtClean="0"/>
              <a:t>In those GR are overrepresented – it affects most commonly </a:t>
            </a:r>
            <a:r>
              <a:rPr lang="en-CA" baseline="0" dirty="0" err="1" smtClean="0"/>
              <a:t>yound</a:t>
            </a:r>
            <a:r>
              <a:rPr lang="en-CA" baseline="0" dirty="0" smtClean="0"/>
              <a:t> dog and female more than males.</a:t>
            </a:r>
          </a:p>
          <a:p>
            <a:r>
              <a:rPr lang="en-CA" baseline="0" dirty="0" smtClean="0"/>
              <a:t>The pathophysiology is unclear but an immune response directed </a:t>
            </a:r>
            <a:r>
              <a:rPr lang="en-CA" baseline="0" dirty="0" err="1" smtClean="0"/>
              <a:t>agasint</a:t>
            </a:r>
            <a:r>
              <a:rPr lang="en-CA" baseline="0" dirty="0" smtClean="0"/>
              <a:t> unique Ag associated with EO muscle is presumed.</a:t>
            </a:r>
          </a:p>
          <a:p>
            <a:pPr marL="0" marR="0" indent="0" algn="l" defTabSz="457200" rtl="0" eaLnBrk="1" fontAlgn="auto" latinLnBrk="0" hangingPunct="1">
              <a:lnSpc>
                <a:spcPct val="100000"/>
              </a:lnSpc>
              <a:spcBef>
                <a:spcPts val="0"/>
              </a:spcBef>
              <a:spcAft>
                <a:spcPts val="0"/>
              </a:spcAft>
              <a:buClrTx/>
              <a:buSzTx/>
              <a:buFontTx/>
              <a:buNone/>
              <a:tabLst/>
              <a:defRPr/>
            </a:pPr>
            <a:r>
              <a:rPr lang="en-CA" baseline="0" dirty="0" smtClean="0"/>
              <a:t>CS include – painless, rapidly acquired bilateral EO  </a:t>
            </a:r>
            <a:r>
              <a:rPr lang="en-CA" dirty="0" err="1" smtClean="0"/>
              <a:t>Exophtalmos</a:t>
            </a:r>
            <a:r>
              <a:rPr lang="en-CA" baseline="0" dirty="0" smtClean="0"/>
              <a:t> from swelling of EO muscles. </a:t>
            </a:r>
            <a:endParaRPr lang="en-CA" dirty="0" smtClean="0"/>
          </a:p>
          <a:p>
            <a:endParaRPr lang="en-CA" baseline="0" dirty="0" smtClean="0"/>
          </a:p>
          <a:p>
            <a:r>
              <a:rPr lang="en-CA" baseline="0" dirty="0" smtClean="0"/>
              <a:t>With or without </a:t>
            </a:r>
            <a:r>
              <a:rPr lang="en-CA" baseline="0" dirty="0" err="1" smtClean="0"/>
              <a:t>stabismus</a:t>
            </a:r>
            <a:r>
              <a:rPr lang="en-CA" baseline="0" dirty="0" smtClean="0"/>
              <a:t>-</a:t>
            </a:r>
          </a:p>
          <a:p>
            <a:r>
              <a:rPr lang="en-CA" baseline="0" dirty="0" smtClean="0"/>
              <a:t>Dogs will have a funny expression due to eyelid retraction</a:t>
            </a:r>
          </a:p>
          <a:p>
            <a:r>
              <a:rPr lang="en-CA" baseline="0" dirty="0" err="1" smtClean="0"/>
              <a:t>Conjunctival</a:t>
            </a:r>
            <a:r>
              <a:rPr lang="en-CA" baseline="0" dirty="0" smtClean="0"/>
              <a:t> </a:t>
            </a:r>
            <a:r>
              <a:rPr lang="en-CA" baseline="0" dirty="0" err="1" smtClean="0"/>
              <a:t>hyperermia</a:t>
            </a:r>
            <a:r>
              <a:rPr lang="en-CA" baseline="0" dirty="0" smtClean="0"/>
              <a:t> and </a:t>
            </a:r>
            <a:r>
              <a:rPr lang="en-CA" baseline="0" dirty="0" err="1" smtClean="0"/>
              <a:t>chemosis</a:t>
            </a:r>
            <a:r>
              <a:rPr lang="en-CA" baseline="0" dirty="0" smtClean="0"/>
              <a:t> can occur</a:t>
            </a:r>
          </a:p>
          <a:p>
            <a:r>
              <a:rPr lang="en-CA" baseline="0" dirty="0" smtClean="0"/>
              <a:t>Fundus examination may revealed tortuous vessels, focal retinitis and </a:t>
            </a:r>
            <a:r>
              <a:rPr lang="en-CA" baseline="0" dirty="0" err="1" smtClean="0"/>
              <a:t>papilloedema</a:t>
            </a:r>
            <a:r>
              <a:rPr lang="en-CA" baseline="0" dirty="0" smtClean="0"/>
              <a:t>.</a:t>
            </a: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121</a:t>
            </a:fld>
            <a:endParaRPr lang="en-CA"/>
          </a:p>
        </p:txBody>
      </p:sp>
    </p:spTree>
    <p:extLst>
      <p:ext uri="{BB962C8B-B14F-4D97-AF65-F5344CB8AC3E}">
        <p14:creationId xmlns:p14="http://schemas.microsoft.com/office/powerpoint/2010/main" val="249808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14</a:t>
            </a:fld>
            <a:endParaRPr lang="en-CA"/>
          </a:p>
        </p:txBody>
      </p:sp>
    </p:spTree>
    <p:extLst>
      <p:ext uri="{BB962C8B-B14F-4D97-AF65-F5344CB8AC3E}">
        <p14:creationId xmlns:p14="http://schemas.microsoft.com/office/powerpoint/2010/main" val="77598620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DX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made </a:t>
            </a:r>
            <a:r>
              <a:rPr lang="fr-FR" sz="1200" kern="1200" dirty="0" err="1" smtClean="0">
                <a:solidFill>
                  <a:schemeClr val="tx1"/>
                </a:solidFill>
                <a:effectLst/>
                <a:latin typeface="+mn-lt"/>
                <a:ea typeface="+mn-ea"/>
                <a:cs typeface="+mn-cs"/>
              </a:rPr>
              <a:t>with</a:t>
            </a:r>
            <a:r>
              <a:rPr lang="fr-FR" sz="1200" kern="1200" dirty="0" smtClean="0">
                <a:solidFill>
                  <a:schemeClr val="tx1"/>
                </a:solidFill>
                <a:effectLst/>
                <a:latin typeface="+mn-lt"/>
                <a:ea typeface="+mn-ea"/>
                <a:cs typeface="+mn-cs"/>
              </a:rPr>
              <a:t> the </a:t>
            </a:r>
            <a:r>
              <a:rPr lang="fr-FR" sz="1200" kern="1200" dirty="0" err="1" smtClean="0">
                <a:solidFill>
                  <a:schemeClr val="tx1"/>
                </a:solidFill>
                <a:effectLst/>
                <a:latin typeface="+mn-lt"/>
                <a:ea typeface="+mn-ea"/>
                <a:cs typeface="+mn-cs"/>
              </a:rPr>
              <a:t>classical</a:t>
            </a:r>
            <a:r>
              <a:rPr lang="fr-FR" sz="1200" kern="1200" dirty="0" smtClean="0">
                <a:solidFill>
                  <a:schemeClr val="tx1"/>
                </a:solidFill>
                <a:effectLst/>
                <a:latin typeface="+mn-lt"/>
                <a:ea typeface="+mn-ea"/>
                <a:cs typeface="+mn-cs"/>
              </a:rPr>
              <a:t> CS</a:t>
            </a:r>
          </a:p>
          <a:p>
            <a:r>
              <a:rPr lang="fr-FR" sz="1200" kern="1200" dirty="0" smtClean="0">
                <a:solidFill>
                  <a:schemeClr val="tx1"/>
                </a:solidFill>
                <a:effectLst/>
                <a:latin typeface="+mn-lt"/>
                <a:ea typeface="+mn-ea"/>
                <a:cs typeface="+mn-cs"/>
              </a:rPr>
              <a:t>The </a:t>
            </a:r>
            <a:r>
              <a:rPr lang="fr-FR" sz="1200" kern="1200" dirty="0" err="1" smtClean="0">
                <a:solidFill>
                  <a:schemeClr val="tx1"/>
                </a:solidFill>
                <a:effectLst/>
                <a:latin typeface="+mn-lt"/>
                <a:ea typeface="+mn-ea"/>
                <a:cs typeface="+mn-cs"/>
              </a:rPr>
              <a:t>extraocular</a:t>
            </a:r>
            <a:r>
              <a:rPr lang="fr-FR" sz="1200" kern="1200" dirty="0" smtClean="0">
                <a:solidFill>
                  <a:schemeClr val="tx1"/>
                </a:solidFill>
                <a:effectLst/>
                <a:latin typeface="+mn-lt"/>
                <a:ea typeface="+mn-ea"/>
                <a:cs typeface="+mn-cs"/>
              </a:rPr>
              <a:t> </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muscles are </a:t>
            </a:r>
            <a:r>
              <a:rPr lang="fr-FR" sz="1200" kern="1200" dirty="0" err="1" smtClean="0">
                <a:solidFill>
                  <a:schemeClr val="tx1"/>
                </a:solidFill>
                <a:effectLst/>
                <a:latin typeface="+mn-lt"/>
                <a:ea typeface="+mn-ea"/>
                <a:cs typeface="+mn-cs"/>
              </a:rPr>
              <a:t>much</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smaller</a:t>
            </a:r>
            <a:r>
              <a:rPr lang="fr-FR" sz="1200" kern="1200" dirty="0" smtClean="0">
                <a:solidFill>
                  <a:schemeClr val="tx1"/>
                </a:solidFill>
                <a:effectLst/>
                <a:latin typeface="+mn-lt"/>
                <a:ea typeface="+mn-ea"/>
                <a:cs typeface="+mn-cs"/>
              </a:rPr>
              <a:t> and more </a:t>
            </a:r>
            <a:r>
              <a:rPr lang="fr-FR" sz="1200" kern="1200" dirty="0" err="1" smtClean="0">
                <a:solidFill>
                  <a:schemeClr val="tx1"/>
                </a:solidFill>
                <a:effectLst/>
                <a:latin typeface="+mn-lt"/>
                <a:ea typeface="+mn-ea"/>
                <a:cs typeface="+mn-cs"/>
              </a:rPr>
              <a:t>difficult</a:t>
            </a:r>
            <a:r>
              <a:rPr lang="fr-FR" sz="1200" kern="1200" dirty="0" smtClean="0">
                <a:solidFill>
                  <a:schemeClr val="tx1"/>
                </a:solidFill>
                <a:effectLst/>
                <a:latin typeface="+mn-lt"/>
                <a:ea typeface="+mn-ea"/>
                <a:cs typeface="+mn-cs"/>
              </a:rPr>
              <a:t> </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to </a:t>
            </a:r>
            <a:r>
              <a:rPr lang="fr-FR" sz="1200" kern="1200" dirty="0" err="1" smtClean="0">
                <a:solidFill>
                  <a:schemeClr val="tx1"/>
                </a:solidFill>
                <a:effectLst/>
                <a:latin typeface="+mn-lt"/>
                <a:ea typeface="+mn-ea"/>
                <a:cs typeface="+mn-cs"/>
              </a:rPr>
              <a:t>biopsy</a:t>
            </a:r>
            <a:r>
              <a:rPr lang="fr-FR" sz="1200" kern="1200" dirty="0" smtClean="0">
                <a:solidFill>
                  <a:schemeClr val="tx1"/>
                </a:solidFill>
                <a:effectLst/>
                <a:latin typeface="+mn-lt"/>
                <a:ea typeface="+mn-ea"/>
                <a:cs typeface="+mn-cs"/>
              </a:rPr>
              <a:t> due to </a:t>
            </a:r>
            <a:r>
              <a:rPr lang="fr-FR" sz="1200" kern="1200" dirty="0" err="1" smtClean="0">
                <a:solidFill>
                  <a:schemeClr val="tx1"/>
                </a:solidFill>
                <a:effectLst/>
                <a:latin typeface="+mn-lt"/>
                <a:ea typeface="+mn-ea"/>
                <a:cs typeface="+mn-cs"/>
              </a:rPr>
              <a:t>their</a:t>
            </a:r>
            <a:r>
              <a:rPr lang="fr-FR" sz="1200" kern="1200" dirty="0" smtClean="0">
                <a:solidFill>
                  <a:schemeClr val="tx1"/>
                </a:solidFill>
                <a:effectLst/>
                <a:latin typeface="+mn-lt"/>
                <a:ea typeface="+mn-ea"/>
                <a:cs typeface="+mn-cs"/>
              </a:rPr>
              <a:t> location.</a:t>
            </a:r>
          </a:p>
          <a:p>
            <a:r>
              <a:rPr lang="fr-FR" sz="1200" kern="1200" dirty="0" err="1" smtClean="0">
                <a:solidFill>
                  <a:schemeClr val="tx1"/>
                </a:solidFill>
                <a:effectLst/>
                <a:latin typeface="+mn-lt"/>
                <a:ea typeface="+mn-ea"/>
                <a:cs typeface="+mn-cs"/>
              </a:rPr>
              <a:t>Histopath</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will</a:t>
            </a:r>
            <a:r>
              <a:rPr lang="fr-FR" sz="1200" kern="1200" baseline="0" dirty="0" smtClean="0">
                <a:solidFill>
                  <a:schemeClr val="tx1"/>
                </a:solidFill>
                <a:effectLst/>
                <a:latin typeface="+mn-lt"/>
                <a:ea typeface="+mn-ea"/>
                <a:cs typeface="+mn-cs"/>
              </a:rPr>
              <a:t> show</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myonecrosis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with</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mononuclear</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infiltrate</a:t>
            </a:r>
            <a:r>
              <a:rPr lang="fr-FR" sz="1200" kern="1200" dirty="0" smtClean="0">
                <a:solidFill>
                  <a:schemeClr val="tx1"/>
                </a:solidFill>
                <a:effectLst/>
                <a:latin typeface="+mn-lt"/>
                <a:ea typeface="+mn-ea"/>
                <a:cs typeface="+mn-cs"/>
              </a:rPr>
              <a:t> of CD3+ </a:t>
            </a:r>
            <a:r>
              <a:rPr lang="fr-FR" sz="1200" kern="1200" dirty="0" err="1" smtClean="0">
                <a:solidFill>
                  <a:schemeClr val="tx1"/>
                </a:solidFill>
                <a:effectLst/>
                <a:latin typeface="+mn-lt"/>
                <a:ea typeface="+mn-ea"/>
                <a:cs typeface="+mn-cs"/>
              </a:rPr>
              <a:t>T</a:t>
            </a:r>
            <a:r>
              <a:rPr lang="fr-FR" sz="1200" kern="1200" dirty="0" smtClean="0">
                <a:solidFill>
                  <a:schemeClr val="tx1"/>
                </a:solidFill>
                <a:effectLst/>
                <a:latin typeface="+mn-lt"/>
                <a:ea typeface="+mn-ea"/>
                <a:cs typeface="+mn-cs"/>
              </a:rPr>
              <a:t>-lymphocytes and </a:t>
            </a:r>
            <a:r>
              <a:rPr lang="fr-FR" sz="1200" kern="1200" dirty="0" err="1" smtClean="0">
                <a:solidFill>
                  <a:schemeClr val="tx1"/>
                </a:solidFill>
                <a:effectLst/>
                <a:latin typeface="+mn-lt"/>
                <a:ea typeface="+mn-ea"/>
                <a:cs typeface="+mn-cs"/>
              </a:rPr>
              <a:t>occasional</a:t>
            </a:r>
            <a:r>
              <a:rPr lang="fr-FR" sz="1200" kern="1200" dirty="0" smtClean="0">
                <a:solidFill>
                  <a:schemeClr val="tx1"/>
                </a:solidFill>
                <a:effectLst/>
                <a:latin typeface="+mn-lt"/>
                <a:ea typeface="+mn-ea"/>
                <a:cs typeface="+mn-cs"/>
              </a:rPr>
              <a:t> macrophages in </a:t>
            </a:r>
            <a:r>
              <a:rPr lang="fr-FR" sz="1200" kern="1200" dirty="0" err="1" smtClean="0">
                <a:solidFill>
                  <a:schemeClr val="tx1"/>
                </a:solidFill>
                <a:effectLst/>
                <a:latin typeface="+mn-lt"/>
                <a:ea typeface="+mn-ea"/>
                <a:cs typeface="+mn-cs"/>
              </a:rPr>
              <a:t>extraocular</a:t>
            </a:r>
            <a:r>
              <a:rPr lang="fr-FR" sz="1200" kern="1200" dirty="0" smtClean="0">
                <a:solidFill>
                  <a:schemeClr val="tx1"/>
                </a:solidFill>
                <a:effectLst/>
                <a:latin typeface="+mn-lt"/>
                <a:ea typeface="+mn-ea"/>
                <a:cs typeface="+mn-cs"/>
              </a:rPr>
              <a:t> muscle </a:t>
            </a:r>
            <a:r>
              <a:rPr lang="fr-FR" sz="1200" kern="1200" dirty="0" err="1" smtClean="0">
                <a:solidFill>
                  <a:schemeClr val="tx1"/>
                </a:solidFill>
                <a:effectLst/>
                <a:latin typeface="+mn-lt"/>
                <a:ea typeface="+mn-ea"/>
                <a:cs typeface="+mn-cs"/>
              </a:rPr>
              <a:t>bellies.Immunocytological</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assay</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demonstrates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autoantibodies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against</a:t>
            </a:r>
            <a:r>
              <a:rPr lang="fr-FR" sz="1200" kern="1200" dirty="0" smtClean="0">
                <a:solidFill>
                  <a:schemeClr val="tx1"/>
                </a:solidFill>
                <a:effectLst/>
                <a:latin typeface="+mn-lt"/>
                <a:ea typeface="+mn-ea"/>
                <a:cs typeface="+mn-cs"/>
              </a:rPr>
              <a:t> type 2M </a:t>
            </a:r>
            <a:r>
              <a:rPr lang="fr-FR" sz="1200" kern="1200" dirty="0" err="1" smtClean="0">
                <a:solidFill>
                  <a:schemeClr val="tx1"/>
                </a:solidFill>
                <a:effectLst/>
                <a:latin typeface="+mn-lt"/>
                <a:ea typeface="+mn-ea"/>
                <a:cs typeface="+mn-cs"/>
              </a:rPr>
              <a:t>myofibres</a:t>
            </a:r>
            <a:r>
              <a:rPr lang="fr-FR" sz="1200" kern="1200" dirty="0" smtClean="0">
                <a:solidFill>
                  <a:schemeClr val="tx1"/>
                </a:solidFill>
                <a:effectLst/>
                <a:latin typeface="+mn-lt"/>
                <a:ea typeface="+mn-ea"/>
                <a:cs typeface="+mn-cs"/>
              </a:rPr>
              <a:t> in the case of MMM, but </a:t>
            </a:r>
            <a:r>
              <a:rPr lang="fr-FR" sz="1200" kern="1200" dirty="0" err="1" smtClean="0">
                <a:solidFill>
                  <a:schemeClr val="tx1"/>
                </a:solidFill>
                <a:effectLst/>
                <a:latin typeface="+mn-lt"/>
                <a:ea typeface="+mn-ea"/>
                <a:cs typeface="+mn-cs"/>
              </a:rPr>
              <a:t>these</a:t>
            </a:r>
            <a:r>
              <a:rPr lang="fr-FR" sz="1200" kern="1200" dirty="0" smtClean="0">
                <a:solidFill>
                  <a:schemeClr val="tx1"/>
                </a:solidFill>
                <a:effectLst/>
                <a:latin typeface="+mn-lt"/>
                <a:ea typeface="+mn-ea"/>
                <a:cs typeface="+mn-cs"/>
              </a:rPr>
              <a:t> are not </a:t>
            </a:r>
            <a:r>
              <a:rPr lang="fr-FR" sz="1200" kern="1200" dirty="0" err="1" smtClean="0">
                <a:solidFill>
                  <a:schemeClr val="tx1"/>
                </a:solidFill>
                <a:effectLst/>
                <a:latin typeface="+mn-lt"/>
                <a:ea typeface="+mn-ea"/>
                <a:cs typeface="+mn-cs"/>
              </a:rPr>
              <a:t>present</a:t>
            </a:r>
            <a:r>
              <a:rPr lang="fr-FR" sz="1200" kern="1200" dirty="0" smtClean="0">
                <a:solidFill>
                  <a:schemeClr val="tx1"/>
                </a:solidFill>
                <a:effectLst/>
                <a:latin typeface="+mn-lt"/>
                <a:ea typeface="+mn-ea"/>
                <a:cs typeface="+mn-cs"/>
              </a:rPr>
              <a:t> in </a:t>
            </a:r>
            <a:r>
              <a:rPr lang="fr-FR" sz="1200" kern="1200" dirty="0" err="1" smtClean="0">
                <a:solidFill>
                  <a:schemeClr val="tx1"/>
                </a:solidFill>
                <a:effectLst/>
                <a:latin typeface="+mn-lt"/>
                <a:ea typeface="+mn-ea"/>
                <a:cs typeface="+mn-cs"/>
              </a:rPr>
              <a:t>extraocular</a:t>
            </a:r>
            <a:r>
              <a:rPr lang="fr-FR" sz="1200" kern="1200" dirty="0" smtClean="0">
                <a:solidFill>
                  <a:schemeClr val="tx1"/>
                </a:solidFill>
                <a:effectLst/>
                <a:latin typeface="+mn-lt"/>
                <a:ea typeface="+mn-ea"/>
                <a:cs typeface="+mn-cs"/>
              </a:rPr>
              <a:t> muscles</a:t>
            </a:r>
          </a:p>
          <a:p>
            <a:endParaRPr lang="en-CA" dirty="0" smtClean="0"/>
          </a:p>
          <a:p>
            <a:r>
              <a:rPr lang="en-CA" dirty="0" smtClean="0"/>
              <a:t>US can also be used which</a:t>
            </a:r>
            <a:r>
              <a:rPr lang="en-CA" baseline="0" dirty="0" smtClean="0"/>
              <a:t> can show enlarged </a:t>
            </a:r>
            <a:r>
              <a:rPr lang="en-CA" baseline="0" dirty="0" err="1" smtClean="0"/>
              <a:t>hypoechoic</a:t>
            </a:r>
            <a:r>
              <a:rPr lang="en-CA" baseline="0" dirty="0" smtClean="0"/>
              <a:t> muscle (lateral rectus muscle in this picture)</a:t>
            </a:r>
            <a:endParaRPr lang="en-CA" dirty="0" smtClean="0"/>
          </a:p>
          <a:p>
            <a:r>
              <a:rPr lang="en-CA" dirty="0" smtClean="0"/>
              <a:t>Arrows = lateral</a:t>
            </a:r>
            <a:r>
              <a:rPr lang="en-CA" baseline="0" dirty="0" smtClean="0"/>
              <a:t> borders of enlarged </a:t>
            </a:r>
            <a:r>
              <a:rPr lang="en-CA" baseline="0" dirty="0" err="1" smtClean="0"/>
              <a:t>hypoechoic</a:t>
            </a:r>
            <a:r>
              <a:rPr lang="en-CA" baseline="0" dirty="0" smtClean="0"/>
              <a:t> lateral rectus muscle.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122</a:t>
            </a:fld>
            <a:endParaRPr lang="en-CA"/>
          </a:p>
        </p:txBody>
      </p:sp>
    </p:spTree>
    <p:extLst>
      <p:ext uri="{BB962C8B-B14F-4D97-AF65-F5344CB8AC3E}">
        <p14:creationId xmlns:p14="http://schemas.microsoft.com/office/powerpoint/2010/main" val="111913568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Tx</a:t>
            </a:r>
            <a:r>
              <a:rPr lang="en-CA" dirty="0" smtClean="0"/>
              <a:t> will include </a:t>
            </a:r>
            <a:r>
              <a:rPr lang="en-CA" dirty="0" err="1" smtClean="0"/>
              <a:t>immunoS</a:t>
            </a:r>
            <a:r>
              <a:rPr lang="en-CA" dirty="0" smtClean="0"/>
              <a:t> of GC or azathioprine</a:t>
            </a:r>
          </a:p>
          <a:p>
            <a:r>
              <a:rPr lang="en-CA" dirty="0" smtClean="0"/>
              <a:t>Topical prednisolone can also be used</a:t>
            </a:r>
          </a:p>
          <a:p>
            <a:r>
              <a:rPr lang="en-CA" dirty="0" smtClean="0"/>
              <a:t>PX</a:t>
            </a:r>
            <a:r>
              <a:rPr lang="en-CA" baseline="0" dirty="0" smtClean="0"/>
              <a:t> is good with early </a:t>
            </a:r>
            <a:r>
              <a:rPr lang="en-CA" baseline="0" dirty="0" err="1" smtClean="0"/>
              <a:t>Tx</a:t>
            </a:r>
            <a:r>
              <a:rPr lang="en-CA" baseline="0" dirty="0" smtClean="0"/>
              <a:t>. Prolonged swelling of EO can lead to fibrosis and strabismus that may require surgery to restore globe position.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123</a:t>
            </a:fld>
            <a:endParaRPr lang="en-CA"/>
          </a:p>
        </p:txBody>
      </p:sp>
    </p:spTree>
    <p:extLst>
      <p:ext uri="{BB962C8B-B14F-4D97-AF65-F5344CB8AC3E}">
        <p14:creationId xmlns:p14="http://schemas.microsoft.com/office/powerpoint/2010/main" val="245657620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Acute </a:t>
            </a:r>
            <a:r>
              <a:rPr lang="en-CA" dirty="0" err="1" smtClean="0"/>
              <a:t>noninflammatory</a:t>
            </a:r>
            <a:r>
              <a:rPr lang="en-CA" dirty="0" smtClean="0"/>
              <a:t> and more generalized forms of myopathies can also be  associated with endocrine or metabolic disturbances. They cause generalized muscle weakness without pain and swelling (in contrast to inflammatory myopathies). These conditions may be present concomitantly with neuropathies and may produce dysphagia, dysphonia, and </a:t>
            </a:r>
            <a:r>
              <a:rPr lang="en-CA" dirty="0" err="1" smtClean="0"/>
              <a:t>megaesophagus</a:t>
            </a:r>
            <a:r>
              <a:rPr lang="en-CA" dirty="0" smtClean="0"/>
              <a:t>. A thorough diagnostic plan consists of a comprehensive thyroid hormone panel, resting cortisol level (+/– ACTH stimulation), electrolytes and muscle biopsies, when indicated.</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125</a:t>
            </a:fld>
            <a:endParaRPr lang="en-CA"/>
          </a:p>
        </p:txBody>
      </p:sp>
    </p:spTree>
    <p:extLst>
      <p:ext uri="{BB962C8B-B14F-4D97-AF65-F5344CB8AC3E}">
        <p14:creationId xmlns:p14="http://schemas.microsoft.com/office/powerpoint/2010/main" val="401959855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Dysfunction of </a:t>
            </a:r>
            <a:r>
              <a:rPr lang="en-CA" dirty="0" err="1" smtClean="0"/>
              <a:t>esophageal</a:t>
            </a:r>
            <a:r>
              <a:rPr lang="en-CA" dirty="0" smtClean="0"/>
              <a:t> muscles can result in </a:t>
            </a:r>
            <a:r>
              <a:rPr lang="en-CA" dirty="0" err="1" smtClean="0"/>
              <a:t>megaesophagus</a:t>
            </a:r>
            <a:r>
              <a:rPr lang="en-CA" dirty="0" smtClean="0"/>
              <a:t>. Animals with </a:t>
            </a:r>
            <a:r>
              <a:rPr lang="en-CA" dirty="0" err="1" smtClean="0"/>
              <a:t>megaesophagus</a:t>
            </a:r>
            <a:r>
              <a:rPr lang="en-CA" dirty="0" smtClean="0"/>
              <a:t> present with regurgitation, </a:t>
            </a:r>
            <a:r>
              <a:rPr lang="en-CA" dirty="0" err="1" smtClean="0"/>
              <a:t>ptyalism</a:t>
            </a:r>
            <a:r>
              <a:rPr lang="en-CA" dirty="0" smtClean="0"/>
              <a:t>, and/or aspiration pneumonia.</a:t>
            </a:r>
          </a:p>
          <a:p>
            <a:r>
              <a:rPr lang="en-CA" dirty="0" smtClean="0"/>
              <a:t> </a:t>
            </a:r>
            <a:r>
              <a:rPr lang="en-CA" dirty="0" err="1" smtClean="0"/>
              <a:t>Megaesophagus</a:t>
            </a:r>
            <a:r>
              <a:rPr lang="en-CA" dirty="0" smtClean="0"/>
              <a:t> is often part of more generalized disease processes, such as neuropathies, </a:t>
            </a:r>
            <a:r>
              <a:rPr lang="en-CA" dirty="0" err="1" smtClean="0"/>
              <a:t>polymyopathies</a:t>
            </a:r>
            <a:r>
              <a:rPr lang="en-CA" dirty="0" smtClean="0"/>
              <a:t>, and </a:t>
            </a:r>
            <a:r>
              <a:rPr lang="en-CA" dirty="0" err="1" smtClean="0"/>
              <a:t>junctionopathies</a:t>
            </a:r>
            <a:endParaRPr lang="en-CA" dirty="0" smtClean="0"/>
          </a:p>
          <a:p>
            <a:r>
              <a:rPr lang="en-CA" dirty="0" smtClean="0"/>
              <a:t>; it also may be associated with </a:t>
            </a:r>
            <a:r>
              <a:rPr lang="en-CA" dirty="0" err="1" smtClean="0"/>
              <a:t>paraneoplastic</a:t>
            </a:r>
            <a:r>
              <a:rPr lang="en-CA" dirty="0" smtClean="0"/>
              <a:t> syndromes. </a:t>
            </a:r>
          </a:p>
          <a:p>
            <a:r>
              <a:rPr lang="en-CA" dirty="0" smtClean="0"/>
              <a:t>However, it also may be seen as a sole clinical sign with idiopathic conditions.</a:t>
            </a:r>
          </a:p>
          <a:p>
            <a:r>
              <a:rPr lang="en-CA" dirty="0" smtClean="0"/>
              <a:t> Idiopathic </a:t>
            </a:r>
            <a:r>
              <a:rPr lang="en-CA" dirty="0" err="1" smtClean="0"/>
              <a:t>megaesophagus</a:t>
            </a:r>
            <a:r>
              <a:rPr lang="en-CA" dirty="0" smtClean="0"/>
              <a:t> may be congenital or acquired, and although disease of the vagus nerve is suspected, this has not been confirmed. A diagnosis of idiopathic </a:t>
            </a:r>
            <a:r>
              <a:rPr lang="en-CA" dirty="0" err="1" smtClean="0"/>
              <a:t>megaesophagus</a:t>
            </a:r>
            <a:r>
              <a:rPr lang="en-CA" dirty="0" smtClean="0"/>
              <a:t> is made by clinical and radiographic findings, and by ruling out obstruction, toxic exposures, infectious diseases, endocrine disorders, and myasthenia gravis. Small, frequent and elevated feedings may help food reach the stomach by gravity, and patients also may be held in an upright position shortly after to further prevent regurgitation </a:t>
            </a:r>
          </a:p>
          <a:p>
            <a:r>
              <a:rPr lang="en-CA" dirty="0" smtClean="0"/>
              <a:t>Smooth muscle </a:t>
            </a:r>
            <a:r>
              <a:rPr lang="en-CA" dirty="0" err="1" smtClean="0"/>
              <a:t>prokinetic</a:t>
            </a:r>
            <a:r>
              <a:rPr lang="en-CA" dirty="0" smtClean="0"/>
              <a:t> agents such as metoclopramide and </a:t>
            </a:r>
            <a:r>
              <a:rPr lang="en-CA" dirty="0" err="1" smtClean="0"/>
              <a:t>cisapride</a:t>
            </a:r>
            <a:r>
              <a:rPr lang="en-CA" dirty="0" smtClean="0"/>
              <a:t> are used frequently but rarely improve </a:t>
            </a:r>
            <a:r>
              <a:rPr lang="en-CA" dirty="0" err="1" smtClean="0"/>
              <a:t>esophageal</a:t>
            </a:r>
            <a:r>
              <a:rPr lang="en-CA" dirty="0" smtClean="0"/>
              <a:t> motility in dogs. Aspiration pneumonia is common, often reoccurs, and requires long-term management to prevent regurgitation (as described in the following section for myasthenia gravis).</a:t>
            </a:r>
          </a:p>
          <a:p>
            <a:endParaRPr lang="en-CA" dirty="0" smtClean="0"/>
          </a:p>
          <a:p>
            <a:endParaRPr lang="en-CA" dirty="0" smtClean="0"/>
          </a:p>
          <a:p>
            <a:r>
              <a:rPr lang="en-CA" dirty="0" smtClean="0"/>
              <a:t>REMEMBER:</a:t>
            </a:r>
            <a:r>
              <a:rPr lang="en-CA" baseline="0" dirty="0" smtClean="0"/>
              <a:t> Dogs </a:t>
            </a:r>
            <a:r>
              <a:rPr lang="en-CA" baseline="0" dirty="0" err="1" smtClean="0"/>
              <a:t>esophagus</a:t>
            </a:r>
            <a:r>
              <a:rPr lang="en-CA" baseline="0" dirty="0" smtClean="0"/>
              <a:t>: entire length = striated muscles; cat: distal part = smooth muscles</a:t>
            </a:r>
          </a:p>
          <a:p>
            <a:r>
              <a:rPr lang="en-CA" dirty="0" smtClean="0"/>
              <a:t>In dogs, cattle and sheep, its entire length is striated muscle, whereas in cats, horses and humans, the proximal </a:t>
            </a:r>
            <a:r>
              <a:rPr lang="en-CA" dirty="0" err="1" smtClean="0"/>
              <a:t>esophagus</a:t>
            </a:r>
            <a:r>
              <a:rPr lang="en-CA" dirty="0" smtClean="0"/>
              <a:t> has striated muscle and the distal </a:t>
            </a:r>
            <a:r>
              <a:rPr lang="en-CA" dirty="0" err="1" smtClean="0"/>
              <a:t>esophagus</a:t>
            </a:r>
            <a:r>
              <a:rPr lang="en-CA" dirty="0" smtClean="0"/>
              <a:t> smooth muscle.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126</a:t>
            </a:fld>
            <a:endParaRPr lang="en-CA"/>
          </a:p>
        </p:txBody>
      </p:sp>
    </p:spTree>
    <p:extLst>
      <p:ext uri="{BB962C8B-B14F-4D97-AF65-F5344CB8AC3E}">
        <p14:creationId xmlns:p14="http://schemas.microsoft.com/office/powerpoint/2010/main" val="2763933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15</a:t>
            </a:fld>
            <a:endParaRPr lang="en-CA"/>
          </a:p>
        </p:txBody>
      </p:sp>
    </p:spTree>
    <p:extLst>
      <p:ext uri="{BB962C8B-B14F-4D97-AF65-F5344CB8AC3E}">
        <p14:creationId xmlns:p14="http://schemas.microsoft.com/office/powerpoint/2010/main" val="449492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16</a:t>
            </a:fld>
            <a:endParaRPr lang="en-CA"/>
          </a:p>
        </p:txBody>
      </p:sp>
    </p:spTree>
    <p:extLst>
      <p:ext uri="{BB962C8B-B14F-4D97-AF65-F5344CB8AC3E}">
        <p14:creationId xmlns:p14="http://schemas.microsoft.com/office/powerpoint/2010/main" val="2080413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17</a:t>
            </a:fld>
            <a:endParaRPr lang="en-CA"/>
          </a:p>
        </p:txBody>
      </p:sp>
    </p:spTree>
    <p:extLst>
      <p:ext uri="{BB962C8B-B14F-4D97-AF65-F5344CB8AC3E}">
        <p14:creationId xmlns:p14="http://schemas.microsoft.com/office/powerpoint/2010/main" val="46910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18</a:t>
            </a:fld>
            <a:endParaRPr lang="en-CA"/>
          </a:p>
        </p:txBody>
      </p:sp>
    </p:spTree>
    <p:extLst>
      <p:ext uri="{BB962C8B-B14F-4D97-AF65-F5344CB8AC3E}">
        <p14:creationId xmlns:p14="http://schemas.microsoft.com/office/powerpoint/2010/main" val="139209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19</a:t>
            </a:fld>
            <a:endParaRPr lang="en-CA"/>
          </a:p>
        </p:txBody>
      </p:sp>
    </p:spTree>
    <p:extLst>
      <p:ext uri="{BB962C8B-B14F-4D97-AF65-F5344CB8AC3E}">
        <p14:creationId xmlns:p14="http://schemas.microsoft.com/office/powerpoint/2010/main" val="4145385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20</a:t>
            </a:fld>
            <a:endParaRPr lang="en-CA"/>
          </a:p>
        </p:txBody>
      </p:sp>
    </p:spTree>
    <p:extLst>
      <p:ext uri="{BB962C8B-B14F-4D97-AF65-F5344CB8AC3E}">
        <p14:creationId xmlns:p14="http://schemas.microsoft.com/office/powerpoint/2010/main" val="121472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21</a:t>
            </a:fld>
            <a:endParaRPr lang="en-CA"/>
          </a:p>
        </p:txBody>
      </p:sp>
    </p:spTree>
    <p:extLst>
      <p:ext uri="{BB962C8B-B14F-4D97-AF65-F5344CB8AC3E}">
        <p14:creationId xmlns:p14="http://schemas.microsoft.com/office/powerpoint/2010/main" val="3888654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baseline="30000"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22</a:t>
            </a:fld>
            <a:endParaRPr lang="en-CA"/>
          </a:p>
        </p:txBody>
      </p:sp>
    </p:spTree>
    <p:extLst>
      <p:ext uri="{BB962C8B-B14F-4D97-AF65-F5344CB8AC3E}">
        <p14:creationId xmlns:p14="http://schemas.microsoft.com/office/powerpoint/2010/main" val="296375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a:t>
            </a:fld>
            <a:endParaRPr lang="en-CA"/>
          </a:p>
        </p:txBody>
      </p:sp>
    </p:spTree>
    <p:extLst>
      <p:ext uri="{BB962C8B-B14F-4D97-AF65-F5344CB8AC3E}">
        <p14:creationId xmlns:p14="http://schemas.microsoft.com/office/powerpoint/2010/main" val="1558576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the </a:t>
            </a:r>
            <a:r>
              <a:rPr lang="fr-FR" dirty="0" err="1" smtClean="0"/>
              <a:t>IgG</a:t>
            </a:r>
            <a:r>
              <a:rPr lang="fr-FR" dirty="0" smtClean="0"/>
              <a:t> </a:t>
            </a:r>
            <a:r>
              <a:rPr lang="fr-FR" dirty="0" err="1" smtClean="0"/>
              <a:t>coral</a:t>
            </a:r>
            <a:r>
              <a:rPr lang="fr-FR" dirty="0" smtClean="0"/>
              <a:t> </a:t>
            </a:r>
            <a:r>
              <a:rPr lang="fr-FR" dirty="0" err="1" smtClean="0"/>
              <a:t>snake</a:t>
            </a:r>
            <a:r>
              <a:rPr lang="fr-FR" dirty="0" smtClean="0"/>
              <a:t> </a:t>
            </a:r>
            <a:r>
              <a:rPr lang="fr-FR" dirty="0" err="1" smtClean="0"/>
              <a:t>antivenom</a:t>
            </a:r>
            <a:r>
              <a:rPr lang="fr-FR" dirty="0" smtClean="0"/>
              <a:t> </a:t>
            </a:r>
            <a:r>
              <a:rPr lang="fr-FR" dirty="0" err="1" smtClean="0"/>
              <a:t>product</a:t>
            </a:r>
            <a:r>
              <a:rPr lang="fr-FR" dirty="0" smtClean="0"/>
              <a:t> </a:t>
            </a:r>
            <a:r>
              <a:rPr lang="fr-FR" dirty="0" err="1" smtClean="0"/>
              <a:t>that</a:t>
            </a:r>
            <a:r>
              <a:rPr lang="fr-FR" dirty="0" smtClean="0"/>
              <a:t> </a:t>
            </a:r>
            <a:r>
              <a:rPr lang="fr-FR" dirty="0" err="1" smtClean="0"/>
              <a:t>was</a:t>
            </a:r>
            <a:r>
              <a:rPr lang="fr-FR" dirty="0" smtClean="0"/>
              <a:t> once </a:t>
            </a:r>
            <a:r>
              <a:rPr lang="fr-FR" dirty="0" err="1" smtClean="0"/>
              <a:t>available</a:t>
            </a:r>
            <a:r>
              <a:rPr lang="fr-FR" dirty="0" smtClean="0"/>
              <a:t> </a:t>
            </a:r>
            <a:r>
              <a:rPr lang="fr-FR" dirty="0" err="1" smtClean="0"/>
              <a:t>is</a:t>
            </a:r>
            <a:r>
              <a:rPr lang="fr-FR" dirty="0" smtClean="0"/>
              <a:t> no longer </a:t>
            </a:r>
            <a:r>
              <a:rPr lang="fr-FR" dirty="0" err="1" smtClean="0"/>
              <a:t>used</a:t>
            </a:r>
            <a:r>
              <a:rPr lang="fr-FR" dirty="0" smtClean="0"/>
              <a:t> in </a:t>
            </a:r>
            <a:r>
              <a:rPr lang="fr-FR" dirty="0" err="1" smtClean="0"/>
              <a:t>veterinary</a:t>
            </a:r>
            <a:r>
              <a:rPr lang="fr-FR" dirty="0" smtClean="0"/>
              <a:t> </a:t>
            </a:r>
            <a:r>
              <a:rPr lang="fr-FR" dirty="0" err="1" smtClean="0"/>
              <a:t>medicine</a:t>
            </a:r>
            <a:r>
              <a:rPr lang="fr-FR" dirty="0" smtClean="0"/>
              <a:t> </a:t>
            </a:r>
            <a:r>
              <a:rPr lang="fr-FR" dirty="0" err="1" smtClean="0"/>
              <a:t>because</a:t>
            </a:r>
            <a:r>
              <a:rPr lang="fr-FR" dirty="0" smtClean="0"/>
              <a:t> </a:t>
            </a:r>
            <a:r>
              <a:rPr lang="fr-FR" dirty="0" err="1" smtClean="0"/>
              <a:t>there</a:t>
            </a:r>
            <a:r>
              <a:rPr lang="fr-FR" dirty="0" smtClean="0"/>
              <a:t> </a:t>
            </a:r>
            <a:r>
              <a:rPr lang="fr-FR" dirty="0" err="1" smtClean="0"/>
              <a:t>is</a:t>
            </a:r>
            <a:r>
              <a:rPr lang="fr-FR" dirty="0" smtClean="0"/>
              <a:t> a </a:t>
            </a:r>
            <a:r>
              <a:rPr lang="fr-FR" dirty="0" err="1" smtClean="0"/>
              <a:t>limited</a:t>
            </a:r>
            <a:r>
              <a:rPr lang="fr-FR" dirty="0" smtClean="0"/>
              <a:t> </a:t>
            </a:r>
            <a:r>
              <a:rPr lang="fr-FR" dirty="0" err="1" smtClean="0"/>
              <a:t>supply</a:t>
            </a:r>
            <a:r>
              <a:rPr lang="fr-FR" dirty="0" smtClean="0"/>
              <a:t> and </a:t>
            </a:r>
            <a:r>
              <a:rPr lang="fr-FR" dirty="0" err="1" smtClean="0"/>
              <a:t>it</a:t>
            </a:r>
            <a:r>
              <a:rPr lang="fr-FR" dirty="0" smtClean="0"/>
              <a:t> </a:t>
            </a:r>
            <a:r>
              <a:rPr lang="fr-FR" dirty="0" err="1" smtClean="0"/>
              <a:t>is</a:t>
            </a:r>
            <a:r>
              <a:rPr lang="fr-FR" dirty="0" smtClean="0"/>
              <a:t> </a:t>
            </a:r>
            <a:r>
              <a:rPr lang="fr-FR" dirty="0" err="1" smtClean="0"/>
              <a:t>available</a:t>
            </a:r>
            <a:r>
              <a:rPr lang="fr-FR" dirty="0" smtClean="0"/>
              <a:t> </a:t>
            </a:r>
            <a:r>
              <a:rPr lang="fr-FR" dirty="0" err="1" smtClean="0"/>
              <a:t>only</a:t>
            </a:r>
            <a:r>
              <a:rPr lang="fr-FR" dirty="0" smtClean="0"/>
              <a:t> for </a:t>
            </a:r>
            <a:r>
              <a:rPr lang="fr-FR" dirty="0" err="1" smtClean="0"/>
              <a:t>human</a:t>
            </a:r>
            <a:r>
              <a:rPr lang="fr-FR" dirty="0" smtClean="0"/>
              <a:t> patients.</a:t>
            </a:r>
          </a:p>
          <a:p>
            <a:endParaRPr lang="fr-FR" dirty="0" smtClean="0"/>
          </a:p>
          <a:p>
            <a:r>
              <a:rPr lang="fr-FR" dirty="0" smtClean="0"/>
              <a:t>In </a:t>
            </a:r>
            <a:r>
              <a:rPr lang="fr-FR" dirty="0" err="1" smtClean="0"/>
              <a:t>general</a:t>
            </a:r>
            <a:r>
              <a:rPr lang="fr-FR" dirty="0" smtClean="0"/>
              <a:t>, </a:t>
            </a:r>
            <a:r>
              <a:rPr lang="fr-FR" dirty="0" err="1" smtClean="0"/>
              <a:t>coral</a:t>
            </a:r>
            <a:r>
              <a:rPr lang="fr-FR" dirty="0" smtClean="0"/>
              <a:t> </a:t>
            </a:r>
            <a:r>
              <a:rPr lang="fr-FR" dirty="0" err="1" smtClean="0"/>
              <a:t>snake</a:t>
            </a:r>
            <a:r>
              <a:rPr lang="fr-FR" dirty="0" smtClean="0"/>
              <a:t> </a:t>
            </a:r>
            <a:r>
              <a:rPr lang="fr-FR" dirty="0" err="1" smtClean="0"/>
              <a:t>antivenom</a:t>
            </a:r>
            <a:r>
              <a:rPr lang="fr-FR" dirty="0" smtClean="0"/>
              <a:t> </a:t>
            </a:r>
            <a:r>
              <a:rPr lang="fr-FR" dirty="0" err="1" smtClean="0"/>
              <a:t>is</a:t>
            </a:r>
            <a:r>
              <a:rPr lang="fr-FR" dirty="0" smtClean="0"/>
              <a:t> hard to procure </a:t>
            </a:r>
            <a:r>
              <a:rPr lang="fr-FR" dirty="0" err="1" smtClean="0"/>
              <a:t>because</a:t>
            </a:r>
            <a:r>
              <a:rPr lang="fr-FR" dirty="0" smtClean="0"/>
              <a:t> of the </a:t>
            </a:r>
            <a:r>
              <a:rPr lang="fr-FR" dirty="0" err="1" smtClean="0"/>
              <a:t>difficulty</a:t>
            </a:r>
            <a:r>
              <a:rPr lang="fr-FR" dirty="0" smtClean="0"/>
              <a:t> in </a:t>
            </a:r>
            <a:r>
              <a:rPr lang="fr-FR" dirty="0" err="1" smtClean="0"/>
              <a:t>finding</a:t>
            </a:r>
            <a:r>
              <a:rPr lang="fr-FR" dirty="0" smtClean="0"/>
              <a:t> </a:t>
            </a:r>
            <a:r>
              <a:rPr lang="fr-FR" dirty="0" err="1" smtClean="0"/>
              <a:t>enough</a:t>
            </a:r>
            <a:r>
              <a:rPr lang="fr-FR" dirty="0" smtClean="0"/>
              <a:t> </a:t>
            </a:r>
            <a:r>
              <a:rPr lang="fr-FR" dirty="0" err="1" smtClean="0"/>
              <a:t>coral</a:t>
            </a:r>
            <a:r>
              <a:rPr lang="fr-FR" dirty="0" smtClean="0"/>
              <a:t> </a:t>
            </a:r>
            <a:r>
              <a:rPr lang="fr-FR" dirty="0" err="1" smtClean="0"/>
              <a:t>snakes</a:t>
            </a:r>
            <a:r>
              <a:rPr lang="fr-FR" dirty="0" smtClean="0"/>
              <a:t> </a:t>
            </a:r>
            <a:r>
              <a:rPr lang="fr-FR" dirty="0" err="1" smtClean="0"/>
              <a:t>from</a:t>
            </a:r>
            <a:r>
              <a:rPr lang="fr-FR" dirty="0" smtClean="0"/>
              <a:t> </a:t>
            </a:r>
            <a:r>
              <a:rPr lang="fr-FR" dirty="0" err="1" smtClean="0"/>
              <a:t>which</a:t>
            </a:r>
            <a:r>
              <a:rPr lang="fr-FR" dirty="0" smtClean="0"/>
              <a:t> to </a:t>
            </a:r>
            <a:r>
              <a:rPr lang="fr-FR" dirty="0" err="1" smtClean="0"/>
              <a:t>extract</a:t>
            </a:r>
            <a:r>
              <a:rPr lang="fr-FR" dirty="0" smtClean="0"/>
              <a:t> </a:t>
            </a:r>
            <a:r>
              <a:rPr lang="fr-FR" dirty="0" err="1" smtClean="0"/>
              <a:t>venom</a:t>
            </a:r>
            <a:r>
              <a:rPr lang="fr-FR" dirty="0" smtClean="0"/>
              <a:t>, the </a:t>
            </a:r>
            <a:r>
              <a:rPr lang="fr-FR" dirty="0" err="1" smtClean="0"/>
              <a:t>small</a:t>
            </a:r>
            <a:r>
              <a:rPr lang="fr-FR" dirty="0" smtClean="0"/>
              <a:t> </a:t>
            </a:r>
            <a:r>
              <a:rPr lang="fr-FR" dirty="0" err="1" smtClean="0"/>
              <a:t>amount</a:t>
            </a:r>
            <a:r>
              <a:rPr lang="fr-FR" dirty="0" smtClean="0"/>
              <a:t> of </a:t>
            </a:r>
            <a:r>
              <a:rPr lang="fr-FR" dirty="0" err="1" smtClean="0"/>
              <a:t>venom</a:t>
            </a:r>
            <a:r>
              <a:rPr lang="fr-FR" dirty="0" smtClean="0"/>
              <a:t> per </a:t>
            </a:r>
            <a:r>
              <a:rPr lang="fr-FR" dirty="0" err="1" smtClean="0"/>
              <a:t>snake</a:t>
            </a:r>
            <a:r>
              <a:rPr lang="fr-FR" dirty="0" smtClean="0"/>
              <a:t>, and the </a:t>
            </a:r>
            <a:r>
              <a:rPr lang="fr-FR" dirty="0" err="1" smtClean="0"/>
              <a:t>difficulty</a:t>
            </a:r>
            <a:r>
              <a:rPr lang="fr-FR" dirty="0" smtClean="0"/>
              <a:t> in </a:t>
            </a:r>
            <a:r>
              <a:rPr lang="fr-FR" dirty="0" err="1" smtClean="0"/>
              <a:t>maintaining</a:t>
            </a:r>
            <a:r>
              <a:rPr lang="fr-FR" dirty="0" smtClean="0"/>
              <a:t> good </a:t>
            </a:r>
            <a:r>
              <a:rPr lang="fr-FR" dirty="0" err="1" smtClean="0"/>
              <a:t>health</a:t>
            </a:r>
            <a:r>
              <a:rPr lang="fr-FR" dirty="0" smtClean="0"/>
              <a:t> in captive </a:t>
            </a:r>
            <a:r>
              <a:rPr lang="fr-FR" dirty="0" err="1" smtClean="0"/>
              <a:t>coral</a:t>
            </a:r>
            <a:r>
              <a:rPr lang="fr-FR" dirty="0" smtClean="0"/>
              <a:t> </a:t>
            </a:r>
            <a:r>
              <a:rPr lang="fr-FR" dirty="0" err="1" smtClean="0"/>
              <a:t>snakes</a:t>
            </a:r>
            <a:r>
              <a:rPr lang="fr-FR" dirty="0" smtClean="0"/>
              <a:t>.</a:t>
            </a:r>
          </a:p>
          <a:p>
            <a:endParaRPr lang="fr-FR" dirty="0" smtClean="0"/>
          </a:p>
          <a:p>
            <a:endParaRPr lang="fr-FR" dirty="0" smtClean="0"/>
          </a:p>
          <a:p>
            <a:r>
              <a:rPr lang="fr-FR" b="1" dirty="0" smtClean="0"/>
              <a:t>The </a:t>
            </a:r>
            <a:r>
              <a:rPr lang="fr-FR" b="1" dirty="0" err="1" smtClean="0"/>
              <a:t>product</a:t>
            </a:r>
            <a:r>
              <a:rPr lang="fr-FR" b="1" dirty="0" smtClean="0"/>
              <a:t> </a:t>
            </a:r>
            <a:r>
              <a:rPr lang="fr-FR" b="1" dirty="0" err="1" smtClean="0"/>
              <a:t>Coralmyn</a:t>
            </a:r>
            <a:r>
              <a:rPr lang="fr-FR" b="1" dirty="0" smtClean="0"/>
              <a:t> </a:t>
            </a:r>
            <a:r>
              <a:rPr lang="fr-FR" dirty="0" smtClean="0"/>
              <a:t>(</a:t>
            </a:r>
            <a:r>
              <a:rPr lang="fr-FR" dirty="0" err="1" smtClean="0"/>
              <a:t>Polivalent</a:t>
            </a:r>
            <a:r>
              <a:rPr lang="fr-FR" dirty="0" smtClean="0"/>
              <a:t> Anti-</a:t>
            </a:r>
            <a:r>
              <a:rPr lang="fr-FR" dirty="0" err="1" smtClean="0"/>
              <a:t>coral</a:t>
            </a:r>
            <a:r>
              <a:rPr lang="fr-FR" dirty="0" smtClean="0"/>
              <a:t> </a:t>
            </a:r>
            <a:r>
              <a:rPr lang="fr-FR" dirty="0" err="1" smtClean="0"/>
              <a:t>Fabotherapic</a:t>
            </a:r>
            <a:r>
              <a:rPr lang="fr-FR" dirty="0" smtClean="0"/>
              <a:t>), </a:t>
            </a:r>
            <a:r>
              <a:rPr lang="fr-FR" dirty="0" err="1" smtClean="0"/>
              <a:t>marketed</a:t>
            </a:r>
            <a:r>
              <a:rPr lang="fr-FR" dirty="0" smtClean="0"/>
              <a:t> by </a:t>
            </a:r>
            <a:r>
              <a:rPr lang="fr-FR" dirty="0" err="1" smtClean="0"/>
              <a:t>Instituto</a:t>
            </a:r>
            <a:r>
              <a:rPr lang="fr-FR" dirty="0" smtClean="0"/>
              <a:t> </a:t>
            </a:r>
            <a:r>
              <a:rPr lang="fr-FR" dirty="0" err="1" smtClean="0"/>
              <a:t>Bioclon</a:t>
            </a:r>
            <a:r>
              <a:rPr lang="fr-FR" dirty="0" smtClean="0"/>
              <a:t> in Mexico City, has been </a:t>
            </a:r>
            <a:r>
              <a:rPr lang="fr-FR" dirty="0" err="1" smtClean="0"/>
              <a:t>obtainable</a:t>
            </a:r>
            <a:r>
              <a:rPr lang="fr-FR" dirty="0" smtClean="0"/>
              <a:t> in the United States </a:t>
            </a:r>
            <a:r>
              <a:rPr lang="fr-FR" dirty="0" err="1" smtClean="0"/>
              <a:t>after</a:t>
            </a:r>
            <a:r>
              <a:rPr lang="fr-FR" dirty="0" smtClean="0"/>
              <a:t> </a:t>
            </a:r>
            <a:r>
              <a:rPr lang="fr-FR" dirty="0" err="1" smtClean="0"/>
              <a:t>applying</a:t>
            </a:r>
            <a:r>
              <a:rPr lang="fr-FR" dirty="0" smtClean="0"/>
              <a:t> for a </a:t>
            </a:r>
            <a:r>
              <a:rPr lang="fr-FR" b="1" dirty="0" smtClean="0"/>
              <a:t>USDA </a:t>
            </a:r>
            <a:r>
              <a:rPr lang="fr-FR" b="1" dirty="0" err="1" smtClean="0"/>
              <a:t>importer's</a:t>
            </a:r>
            <a:r>
              <a:rPr lang="fr-FR" b="1" dirty="0" smtClean="0"/>
              <a:t> perm</a:t>
            </a:r>
            <a:r>
              <a:rPr lang="fr-FR" dirty="0" smtClean="0"/>
              <a:t>it and </a:t>
            </a:r>
            <a:r>
              <a:rPr lang="fr-FR" dirty="0" err="1" smtClean="0"/>
              <a:t>getting</a:t>
            </a:r>
            <a:r>
              <a:rPr lang="fr-FR" dirty="0" smtClean="0"/>
              <a:t> the </a:t>
            </a:r>
            <a:r>
              <a:rPr lang="fr-FR" dirty="0" err="1" smtClean="0"/>
              <a:t>approval</a:t>
            </a:r>
            <a:r>
              <a:rPr lang="fr-FR" dirty="0" smtClean="0"/>
              <a:t> of the state </a:t>
            </a:r>
            <a:r>
              <a:rPr lang="fr-FR" dirty="0" err="1" smtClean="0"/>
              <a:t>veterinarian</a:t>
            </a:r>
            <a:r>
              <a:rPr lang="fr-FR" dirty="0" smtClean="0"/>
              <a:t>. </a:t>
            </a:r>
            <a:r>
              <a:rPr lang="fr-FR" dirty="0" err="1" smtClean="0"/>
              <a:t>Coralmyn</a:t>
            </a:r>
            <a:r>
              <a:rPr lang="fr-FR" dirty="0" smtClean="0"/>
              <a:t> </a:t>
            </a:r>
            <a:r>
              <a:rPr lang="fr-FR" dirty="0" err="1" smtClean="0"/>
              <a:t>is</a:t>
            </a:r>
            <a:r>
              <a:rPr lang="fr-FR" dirty="0" smtClean="0"/>
              <a:t> </a:t>
            </a:r>
            <a:r>
              <a:rPr lang="fr-FR" dirty="0" err="1" smtClean="0"/>
              <a:t>available</a:t>
            </a:r>
            <a:r>
              <a:rPr lang="fr-FR" dirty="0" smtClean="0"/>
              <a:t> in a </a:t>
            </a:r>
            <a:r>
              <a:rPr lang="fr-FR" dirty="0" err="1" smtClean="0"/>
              <a:t>lyophilized</a:t>
            </a:r>
            <a:r>
              <a:rPr lang="fr-FR" dirty="0" smtClean="0"/>
              <a:t> </a:t>
            </a:r>
            <a:r>
              <a:rPr lang="fr-FR" dirty="0" err="1" smtClean="0"/>
              <a:t>form</a:t>
            </a:r>
            <a:r>
              <a:rPr lang="fr-FR" dirty="0" smtClean="0"/>
              <a:t> </a:t>
            </a:r>
            <a:r>
              <a:rPr lang="fr-FR" dirty="0" err="1" smtClean="0"/>
              <a:t>that</a:t>
            </a:r>
            <a:r>
              <a:rPr lang="fr-FR" dirty="0" smtClean="0"/>
              <a:t> </a:t>
            </a:r>
            <a:r>
              <a:rPr lang="fr-FR" b="1" dirty="0" err="1" smtClean="0"/>
              <a:t>requires</a:t>
            </a:r>
            <a:r>
              <a:rPr lang="fr-FR" b="1" dirty="0" smtClean="0"/>
              <a:t> reconstitution </a:t>
            </a:r>
            <a:r>
              <a:rPr lang="fr-FR" b="1" dirty="0" err="1" smtClean="0"/>
              <a:t>with</a:t>
            </a:r>
            <a:r>
              <a:rPr lang="fr-FR" b="1" dirty="0" smtClean="0"/>
              <a:t> diluen</a:t>
            </a:r>
            <a:r>
              <a:rPr lang="fr-FR" dirty="0" smtClean="0"/>
              <a:t>t.</a:t>
            </a:r>
          </a:p>
          <a:p>
            <a:r>
              <a:rPr lang="fr-FR" dirty="0" err="1" smtClean="0"/>
              <a:t>Coralmyn</a:t>
            </a:r>
            <a:r>
              <a:rPr lang="fr-FR" dirty="0" smtClean="0"/>
              <a:t> </a:t>
            </a:r>
            <a:r>
              <a:rPr lang="fr-FR" dirty="0" err="1" smtClean="0"/>
              <a:t>is</a:t>
            </a:r>
            <a:r>
              <a:rPr lang="fr-FR" dirty="0" smtClean="0"/>
              <a:t> a </a:t>
            </a:r>
            <a:r>
              <a:rPr lang="fr-FR" b="1" dirty="0" err="1" smtClean="0"/>
              <a:t>polyclonal</a:t>
            </a:r>
            <a:r>
              <a:rPr lang="fr-FR" b="1" dirty="0" smtClean="0"/>
              <a:t> </a:t>
            </a:r>
            <a:r>
              <a:rPr lang="fr-FR" b="1" dirty="0" err="1" smtClean="0"/>
              <a:t>antivenom</a:t>
            </a:r>
            <a:r>
              <a:rPr lang="fr-FR" b="1" dirty="0" smtClean="0"/>
              <a:t> F(ab′)</a:t>
            </a:r>
            <a:r>
              <a:rPr lang="fr-FR" b="1" baseline="30000" dirty="0" smtClean="0"/>
              <a:t>2</a:t>
            </a:r>
            <a:r>
              <a:rPr lang="fr-FR" b="1" dirty="0" smtClean="0"/>
              <a:t> fragment </a:t>
            </a:r>
            <a:r>
              <a:rPr lang="fr-FR" b="1" dirty="0" err="1" smtClean="0"/>
              <a:t>with</a:t>
            </a:r>
            <a:r>
              <a:rPr lang="fr-FR" b="1" dirty="0" smtClean="0"/>
              <a:t> an </a:t>
            </a:r>
            <a:r>
              <a:rPr lang="fr-FR" b="1" dirty="0" err="1" smtClean="0"/>
              <a:t>equine</a:t>
            </a:r>
            <a:r>
              <a:rPr lang="fr-FR" b="1" dirty="0" smtClean="0"/>
              <a:t> </a:t>
            </a:r>
            <a:r>
              <a:rPr lang="fr-FR" b="1" dirty="0" err="1" smtClean="0"/>
              <a:t>origin</a:t>
            </a:r>
            <a:r>
              <a:rPr lang="fr-FR" dirty="0" smtClean="0"/>
              <a:t> </a:t>
            </a:r>
            <a:r>
              <a:rPr lang="fr-FR" dirty="0" err="1" smtClean="0"/>
              <a:t>produced</a:t>
            </a:r>
            <a:r>
              <a:rPr lang="fr-FR" dirty="0" smtClean="0"/>
              <a:t> </a:t>
            </a:r>
            <a:r>
              <a:rPr lang="fr-FR" dirty="0" err="1" smtClean="0"/>
              <a:t>using</a:t>
            </a:r>
            <a:r>
              <a:rPr lang="fr-FR" dirty="0" smtClean="0"/>
              <a:t> the </a:t>
            </a:r>
            <a:r>
              <a:rPr lang="fr-FR" dirty="0" err="1" smtClean="0"/>
              <a:t>venom</a:t>
            </a:r>
            <a:r>
              <a:rPr lang="fr-FR" dirty="0" smtClean="0"/>
              <a:t> </a:t>
            </a:r>
            <a:r>
              <a:rPr lang="fr-FR" dirty="0" err="1" smtClean="0"/>
              <a:t>from</a:t>
            </a:r>
            <a:r>
              <a:rPr lang="fr-FR" dirty="0" smtClean="0"/>
              <a:t> </a:t>
            </a:r>
            <a:r>
              <a:rPr lang="fr-FR" i="1" dirty="0" err="1" smtClean="0"/>
              <a:t>Micrurus</a:t>
            </a:r>
            <a:r>
              <a:rPr lang="fr-FR" i="1" dirty="0" smtClean="0"/>
              <a:t> </a:t>
            </a:r>
            <a:r>
              <a:rPr lang="fr-FR" i="1" dirty="0" err="1" smtClean="0"/>
              <a:t>nigrocinctus</a:t>
            </a:r>
            <a:r>
              <a:rPr lang="fr-FR" i="1" dirty="0" smtClean="0"/>
              <a:t> </a:t>
            </a:r>
            <a:r>
              <a:rPr lang="fr-FR" i="1" dirty="0" err="1" smtClean="0"/>
              <a:t>nigrocinctus</a:t>
            </a:r>
            <a:r>
              <a:rPr lang="fr-FR" dirty="0" smtClean="0"/>
              <a:t> (black-</a:t>
            </a:r>
            <a:r>
              <a:rPr lang="fr-FR" dirty="0" err="1" smtClean="0"/>
              <a:t>banded</a:t>
            </a:r>
            <a:r>
              <a:rPr lang="fr-FR" dirty="0" smtClean="0"/>
              <a:t> </a:t>
            </a:r>
            <a:r>
              <a:rPr lang="fr-FR" dirty="0" err="1" smtClean="0"/>
              <a:t>coral</a:t>
            </a:r>
            <a:r>
              <a:rPr lang="fr-FR" dirty="0" smtClean="0"/>
              <a:t> </a:t>
            </a:r>
            <a:r>
              <a:rPr lang="fr-FR" dirty="0" err="1" smtClean="0"/>
              <a:t>snake</a:t>
            </a:r>
            <a:r>
              <a:rPr lang="fr-FR" dirty="0" smtClean="0"/>
              <a:t>), </a:t>
            </a:r>
            <a:r>
              <a:rPr lang="fr-FR" dirty="0" err="1" smtClean="0"/>
              <a:t>which</a:t>
            </a:r>
            <a:r>
              <a:rPr lang="fr-FR" dirty="0" smtClean="0"/>
              <a:t> </a:t>
            </a:r>
            <a:r>
              <a:rPr lang="fr-FR" dirty="0" err="1" smtClean="0"/>
              <a:t>is</a:t>
            </a:r>
            <a:r>
              <a:rPr lang="fr-FR" dirty="0" smtClean="0"/>
              <a:t> </a:t>
            </a:r>
            <a:r>
              <a:rPr lang="fr-FR" dirty="0" err="1" smtClean="0"/>
              <a:t>indigenous</a:t>
            </a:r>
            <a:r>
              <a:rPr lang="fr-FR" dirty="0" smtClean="0"/>
              <a:t> to Mexico, Central </a:t>
            </a:r>
            <a:r>
              <a:rPr lang="fr-FR" dirty="0" err="1" smtClean="0"/>
              <a:t>America</a:t>
            </a:r>
            <a:r>
              <a:rPr lang="fr-FR" dirty="0" smtClean="0"/>
              <a:t>, and Columbia. The </a:t>
            </a:r>
            <a:r>
              <a:rPr lang="fr-FR" dirty="0" err="1" smtClean="0"/>
              <a:t>venom</a:t>
            </a:r>
            <a:r>
              <a:rPr lang="fr-FR" dirty="0" smtClean="0"/>
              <a:t> has a </a:t>
            </a:r>
            <a:r>
              <a:rPr lang="fr-FR" dirty="0" err="1" smtClean="0"/>
              <a:t>strong</a:t>
            </a:r>
            <a:r>
              <a:rPr lang="fr-FR" dirty="0" smtClean="0"/>
              <a:t> </a:t>
            </a:r>
            <a:r>
              <a:rPr lang="fr-FR" dirty="0" err="1" smtClean="0"/>
              <a:t>neurotoxic</a:t>
            </a:r>
            <a:r>
              <a:rPr lang="fr-FR" dirty="0" smtClean="0"/>
              <a:t> </a:t>
            </a:r>
            <a:r>
              <a:rPr lang="fr-FR" dirty="0" err="1" smtClean="0"/>
              <a:t>effect</a:t>
            </a:r>
            <a:r>
              <a:rPr lang="fr-FR" dirty="0" smtClean="0"/>
              <a:t> and </a:t>
            </a:r>
            <a:r>
              <a:rPr lang="fr-FR" dirty="0" err="1" smtClean="0"/>
              <a:t>thus</a:t>
            </a:r>
            <a:r>
              <a:rPr lang="fr-FR" dirty="0" smtClean="0"/>
              <a:t> has the </a:t>
            </a:r>
            <a:r>
              <a:rPr lang="fr-FR" dirty="0" err="1" smtClean="0"/>
              <a:t>same</a:t>
            </a:r>
            <a:r>
              <a:rPr lang="fr-FR" dirty="0" smtClean="0"/>
              <a:t> </a:t>
            </a:r>
            <a:r>
              <a:rPr lang="fr-FR" dirty="0" err="1" smtClean="0"/>
              <a:t>medical</a:t>
            </a:r>
            <a:r>
              <a:rPr lang="fr-FR" dirty="0" smtClean="0"/>
              <a:t> </a:t>
            </a:r>
            <a:r>
              <a:rPr lang="fr-FR" dirty="0" err="1" smtClean="0"/>
              <a:t>significance</a:t>
            </a:r>
            <a:r>
              <a:rPr lang="fr-FR" dirty="0" smtClean="0"/>
              <a:t> as </a:t>
            </a:r>
            <a:r>
              <a:rPr lang="fr-FR" dirty="0" err="1" smtClean="0"/>
              <a:t>venom</a:t>
            </a:r>
            <a:r>
              <a:rPr lang="fr-FR" dirty="0" smtClean="0"/>
              <a:t> </a:t>
            </a:r>
            <a:r>
              <a:rPr lang="fr-FR" dirty="0" err="1" smtClean="0"/>
              <a:t>from</a:t>
            </a:r>
            <a:r>
              <a:rPr lang="fr-FR" dirty="0" smtClean="0"/>
              <a:t> the </a:t>
            </a:r>
            <a:r>
              <a:rPr lang="fr-FR" dirty="0" err="1" smtClean="0"/>
              <a:t>coral</a:t>
            </a:r>
            <a:r>
              <a:rPr lang="fr-FR" dirty="0" smtClean="0"/>
              <a:t> </a:t>
            </a:r>
            <a:r>
              <a:rPr lang="fr-FR" dirty="0" err="1" smtClean="0"/>
              <a:t>snake</a:t>
            </a:r>
            <a:r>
              <a:rPr lang="fr-FR" dirty="0" smtClean="0"/>
              <a:t> </a:t>
            </a:r>
            <a:r>
              <a:rPr lang="fr-FR" dirty="0" err="1" smtClean="0"/>
              <a:t>species</a:t>
            </a:r>
            <a:r>
              <a:rPr lang="fr-FR" dirty="0" smtClean="0"/>
              <a:t> </a:t>
            </a:r>
            <a:r>
              <a:rPr lang="fr-FR" dirty="0" err="1" smtClean="0"/>
              <a:t>found</a:t>
            </a:r>
            <a:r>
              <a:rPr lang="fr-FR" dirty="0" smtClean="0"/>
              <a:t> in the </a:t>
            </a:r>
            <a:r>
              <a:rPr lang="fr-FR" dirty="0" err="1" smtClean="0"/>
              <a:t>southern</a:t>
            </a:r>
            <a:r>
              <a:rPr lang="fr-FR" dirty="0" smtClean="0"/>
              <a:t> United States (</a:t>
            </a:r>
            <a:r>
              <a:rPr lang="fr-FR" i="1" dirty="0" err="1" smtClean="0"/>
              <a:t>Micrurus</a:t>
            </a:r>
            <a:r>
              <a:rPr lang="fr-FR" i="1" dirty="0" smtClean="0"/>
              <a:t> </a:t>
            </a:r>
            <a:r>
              <a:rPr lang="fr-FR" i="1" dirty="0" err="1" smtClean="0"/>
              <a:t>fulvius</a:t>
            </a:r>
            <a:r>
              <a:rPr lang="fr-FR" i="1" dirty="0" smtClean="0"/>
              <a:t> </a:t>
            </a:r>
            <a:r>
              <a:rPr lang="fr-FR" i="1" dirty="0" err="1" smtClean="0"/>
              <a:t>fulvius</a:t>
            </a:r>
            <a:r>
              <a:rPr lang="fr-FR" i="1" dirty="0" smtClean="0"/>
              <a:t>,</a:t>
            </a:r>
            <a:r>
              <a:rPr lang="fr-FR" dirty="0" smtClean="0"/>
              <a:t> or </a:t>
            </a:r>
            <a:r>
              <a:rPr lang="fr-FR" dirty="0" err="1" smtClean="0"/>
              <a:t>Eastern</a:t>
            </a:r>
            <a:r>
              <a:rPr lang="fr-FR" dirty="0" smtClean="0"/>
              <a:t> </a:t>
            </a:r>
            <a:r>
              <a:rPr lang="fr-FR" dirty="0" err="1" smtClean="0"/>
              <a:t>Coral</a:t>
            </a:r>
            <a:r>
              <a:rPr lang="fr-FR" dirty="0" smtClean="0"/>
              <a:t> </a:t>
            </a:r>
            <a:r>
              <a:rPr lang="fr-FR" dirty="0" err="1" smtClean="0"/>
              <a:t>Snake</a:t>
            </a:r>
            <a:r>
              <a:rPr lang="fr-FR" dirty="0" smtClean="0"/>
              <a:t>, and </a:t>
            </a:r>
            <a:r>
              <a:rPr lang="fr-FR" i="1" dirty="0" err="1" smtClean="0"/>
              <a:t>Micrurus</a:t>
            </a:r>
            <a:r>
              <a:rPr lang="fr-FR" i="1" dirty="0" smtClean="0"/>
              <a:t> </a:t>
            </a:r>
            <a:r>
              <a:rPr lang="fr-FR" i="1" dirty="0" err="1" smtClean="0"/>
              <a:t>tener</a:t>
            </a:r>
            <a:r>
              <a:rPr lang="fr-FR" i="1" dirty="0" smtClean="0"/>
              <a:t> </a:t>
            </a:r>
            <a:r>
              <a:rPr lang="fr-FR" i="1" dirty="0" err="1" smtClean="0"/>
              <a:t>tener</a:t>
            </a:r>
            <a:r>
              <a:rPr lang="fr-FR" i="1" dirty="0" smtClean="0"/>
              <a:t>,</a:t>
            </a:r>
            <a:r>
              <a:rPr lang="fr-FR" dirty="0" smtClean="0"/>
              <a:t> or Texas </a:t>
            </a:r>
            <a:r>
              <a:rPr lang="fr-FR" dirty="0" err="1" smtClean="0"/>
              <a:t>Coral</a:t>
            </a:r>
            <a:r>
              <a:rPr lang="fr-FR" dirty="0" smtClean="0"/>
              <a:t> </a:t>
            </a:r>
            <a:r>
              <a:rPr lang="fr-FR" dirty="0" err="1" smtClean="0"/>
              <a:t>Snake</a:t>
            </a:r>
            <a:r>
              <a:rPr lang="fr-FR" dirty="0" smtClean="0"/>
              <a:t>). </a:t>
            </a:r>
            <a:r>
              <a:rPr lang="fr-FR" dirty="0" err="1" smtClean="0"/>
              <a:t>Studies</a:t>
            </a:r>
            <a:r>
              <a:rPr lang="fr-FR" dirty="0" smtClean="0"/>
              <a:t> in </a:t>
            </a:r>
            <a:r>
              <a:rPr lang="fr-FR" dirty="0" err="1" smtClean="0"/>
              <a:t>mice</a:t>
            </a:r>
            <a:r>
              <a:rPr lang="fr-FR" dirty="0" smtClean="0"/>
              <a:t> have </a:t>
            </a:r>
            <a:r>
              <a:rPr lang="fr-FR" dirty="0" err="1" smtClean="0"/>
              <a:t>established</a:t>
            </a:r>
            <a:r>
              <a:rPr lang="fr-FR" dirty="0" smtClean="0"/>
              <a:t> the </a:t>
            </a:r>
            <a:r>
              <a:rPr lang="fr-FR" dirty="0" err="1" smtClean="0"/>
              <a:t>efficacy</a:t>
            </a:r>
            <a:r>
              <a:rPr lang="fr-FR" dirty="0" smtClean="0"/>
              <a:t> of </a:t>
            </a:r>
            <a:r>
              <a:rPr lang="fr-FR" dirty="0" err="1" smtClean="0"/>
              <a:t>Coralmyn</a:t>
            </a:r>
            <a:r>
              <a:rPr lang="fr-FR" dirty="0" smtClean="0"/>
              <a:t> for </a:t>
            </a:r>
            <a:r>
              <a:rPr lang="fr-FR" dirty="0" err="1" smtClean="0"/>
              <a:t>neutralizing</a:t>
            </a:r>
            <a:r>
              <a:rPr lang="fr-FR" dirty="0" smtClean="0"/>
              <a:t> the </a:t>
            </a:r>
            <a:r>
              <a:rPr lang="fr-FR" dirty="0" err="1" smtClean="0"/>
              <a:t>venom</a:t>
            </a:r>
            <a:r>
              <a:rPr lang="fr-FR" dirty="0" smtClean="0"/>
              <a:t> </a:t>
            </a:r>
            <a:r>
              <a:rPr lang="fr-FR" dirty="0" err="1" smtClean="0"/>
              <a:t>produced</a:t>
            </a:r>
            <a:r>
              <a:rPr lang="fr-FR" dirty="0" smtClean="0"/>
              <a:t> by </a:t>
            </a:r>
            <a:r>
              <a:rPr lang="fr-FR" dirty="0" err="1" smtClean="0"/>
              <a:t>both</a:t>
            </a:r>
            <a:r>
              <a:rPr lang="fr-FR" dirty="0" smtClean="0"/>
              <a:t> </a:t>
            </a:r>
            <a:r>
              <a:rPr lang="fr-FR" i="1" dirty="0" smtClean="0"/>
              <a:t>M. </a:t>
            </a:r>
            <a:r>
              <a:rPr lang="fr-FR" i="1" dirty="0" err="1" smtClean="0"/>
              <a:t>fulvius</a:t>
            </a:r>
            <a:r>
              <a:rPr lang="fr-FR" dirty="0" smtClean="0"/>
              <a:t> and </a:t>
            </a:r>
            <a:r>
              <a:rPr lang="fr-FR" i="1" dirty="0" smtClean="0"/>
              <a:t>M. </a:t>
            </a:r>
            <a:r>
              <a:rPr lang="fr-FR" i="1" dirty="0" err="1" smtClean="0"/>
              <a:t>tener</a:t>
            </a:r>
            <a:r>
              <a:rPr lang="fr-FR" i="1" dirty="0" smtClean="0"/>
              <a:t>.</a:t>
            </a:r>
            <a:r>
              <a:rPr lang="fr-FR" dirty="0" smtClean="0"/>
              <a:t> </a:t>
            </a:r>
            <a:r>
              <a:rPr lang="fr-FR" baseline="30000" dirty="0" smtClean="0">
                <a:hlinkClick r:id="rId3"/>
              </a:rPr>
              <a:t>37</a:t>
            </a:r>
            <a:r>
              <a:rPr lang="fr-FR" baseline="30000" dirty="0" smtClean="0"/>
              <a:t> and </a:t>
            </a:r>
            <a:r>
              <a:rPr lang="fr-FR" baseline="30000" dirty="0" smtClean="0">
                <a:hlinkClick r:id="rId4"/>
              </a:rPr>
              <a:t>38</a:t>
            </a:r>
            <a:r>
              <a:rPr lang="fr-FR" dirty="0" smtClean="0"/>
              <a:t> </a:t>
            </a:r>
            <a:r>
              <a:rPr lang="fr-FR" dirty="0" err="1" smtClean="0"/>
              <a:t>Coralmyn</a:t>
            </a:r>
            <a:r>
              <a:rPr lang="fr-FR" dirty="0" smtClean="0"/>
              <a:t> </a:t>
            </a:r>
            <a:r>
              <a:rPr lang="fr-FR" dirty="0" err="1" smtClean="0"/>
              <a:t>is</a:t>
            </a:r>
            <a:r>
              <a:rPr lang="fr-FR" dirty="0" smtClean="0"/>
              <a:t> an </a:t>
            </a:r>
            <a:r>
              <a:rPr lang="fr-FR" dirty="0" err="1" smtClean="0"/>
              <a:t>IgG</a:t>
            </a:r>
            <a:r>
              <a:rPr lang="fr-FR" dirty="0" smtClean="0"/>
              <a:t> </a:t>
            </a:r>
            <a:r>
              <a:rPr lang="fr-FR" dirty="0" err="1" smtClean="0"/>
              <a:t>glycoprotein</a:t>
            </a:r>
            <a:r>
              <a:rPr lang="fr-FR" dirty="0" smtClean="0"/>
              <a:t> </a:t>
            </a:r>
            <a:r>
              <a:rPr lang="fr-FR" dirty="0" err="1" smtClean="0"/>
              <a:t>that</a:t>
            </a:r>
            <a:r>
              <a:rPr lang="fr-FR" dirty="0" smtClean="0"/>
              <a:t> has </a:t>
            </a:r>
            <a:r>
              <a:rPr lang="fr-FR" dirty="0" err="1" smtClean="0"/>
              <a:t>had</a:t>
            </a:r>
            <a:r>
              <a:rPr lang="fr-FR" dirty="0" smtClean="0"/>
              <a:t> </a:t>
            </a:r>
            <a:r>
              <a:rPr lang="fr-FR" b="1" dirty="0" smtClean="0"/>
              <a:t>the </a:t>
            </a:r>
            <a:r>
              <a:rPr lang="fr-FR" b="1" dirty="0" err="1" smtClean="0"/>
              <a:t>Fc</a:t>
            </a:r>
            <a:r>
              <a:rPr lang="fr-FR" b="1" dirty="0" smtClean="0"/>
              <a:t> fraction </a:t>
            </a:r>
            <a:r>
              <a:rPr lang="fr-FR" b="1" dirty="0" err="1" smtClean="0"/>
              <a:t>removed</a:t>
            </a:r>
            <a:r>
              <a:rPr lang="fr-FR" b="1" dirty="0" smtClean="0"/>
              <a:t> by </a:t>
            </a:r>
            <a:r>
              <a:rPr lang="fr-FR" b="1" dirty="0" err="1" smtClean="0"/>
              <a:t>enzymatic</a:t>
            </a:r>
            <a:r>
              <a:rPr lang="fr-FR" b="1" dirty="0" smtClean="0"/>
              <a:t> action, </a:t>
            </a:r>
            <a:r>
              <a:rPr lang="fr-FR" b="1" dirty="0" err="1" smtClean="0"/>
              <a:t>leaving</a:t>
            </a:r>
            <a:r>
              <a:rPr lang="fr-FR" b="1" dirty="0" smtClean="0"/>
              <a:t> the </a:t>
            </a:r>
            <a:r>
              <a:rPr lang="fr-FR" b="1" dirty="0" err="1" smtClean="0"/>
              <a:t>two</a:t>
            </a:r>
            <a:r>
              <a:rPr lang="fr-FR" b="1" dirty="0" smtClean="0"/>
              <a:t> </a:t>
            </a:r>
            <a:r>
              <a:rPr lang="fr-FR" b="1" dirty="0" err="1" smtClean="0"/>
              <a:t>Fab</a:t>
            </a:r>
            <a:r>
              <a:rPr lang="fr-FR" b="1" dirty="0" smtClean="0"/>
              <a:t> fragments, </a:t>
            </a:r>
            <a:r>
              <a:rPr lang="fr-FR" b="1" dirty="0" err="1" smtClean="0"/>
              <a:t>which</a:t>
            </a:r>
            <a:r>
              <a:rPr lang="fr-FR" b="1" dirty="0" smtClean="0"/>
              <a:t> </a:t>
            </a:r>
            <a:r>
              <a:rPr lang="fr-FR" b="1" dirty="0" err="1" smtClean="0"/>
              <a:t>will</a:t>
            </a:r>
            <a:r>
              <a:rPr lang="fr-FR" b="1" dirty="0" smtClean="0"/>
              <a:t> </a:t>
            </a:r>
            <a:r>
              <a:rPr lang="fr-FR" b="1" dirty="0" err="1" smtClean="0"/>
              <a:t>neutralize</a:t>
            </a:r>
            <a:r>
              <a:rPr lang="fr-FR" b="1" dirty="0" smtClean="0"/>
              <a:t> the </a:t>
            </a:r>
            <a:r>
              <a:rPr lang="fr-FR" b="1" dirty="0" err="1" smtClean="0"/>
              <a:t>venom</a:t>
            </a:r>
            <a:r>
              <a:rPr lang="fr-FR" b="1" dirty="0" smtClean="0"/>
              <a:t>. The F(ab′)</a:t>
            </a:r>
            <a:r>
              <a:rPr lang="fr-FR" b="1" baseline="30000" dirty="0" smtClean="0"/>
              <a:t>2</a:t>
            </a:r>
            <a:r>
              <a:rPr lang="fr-FR" b="1" dirty="0" smtClean="0"/>
              <a:t> configuration </a:t>
            </a:r>
            <a:r>
              <a:rPr lang="fr-FR" b="1" dirty="0" err="1" smtClean="0"/>
              <a:t>is</a:t>
            </a:r>
            <a:r>
              <a:rPr lang="fr-FR" b="1" dirty="0" smtClean="0"/>
              <a:t> a </a:t>
            </a:r>
            <a:r>
              <a:rPr lang="fr-FR" b="1" dirty="0" err="1" smtClean="0"/>
              <a:t>lighter-weight</a:t>
            </a:r>
            <a:r>
              <a:rPr lang="fr-FR" b="1" dirty="0" smtClean="0"/>
              <a:t> </a:t>
            </a:r>
            <a:r>
              <a:rPr lang="fr-FR" b="1" dirty="0" err="1" smtClean="0"/>
              <a:t>product</a:t>
            </a:r>
            <a:r>
              <a:rPr lang="fr-FR" b="1" dirty="0" smtClean="0"/>
              <a:t> </a:t>
            </a:r>
            <a:r>
              <a:rPr lang="fr-FR" b="1" dirty="0" err="1" smtClean="0"/>
              <a:t>than</a:t>
            </a:r>
            <a:r>
              <a:rPr lang="fr-FR" b="1" dirty="0" smtClean="0"/>
              <a:t> the </a:t>
            </a:r>
            <a:r>
              <a:rPr lang="fr-FR" b="1" dirty="0" err="1" smtClean="0"/>
              <a:t>whole</a:t>
            </a:r>
            <a:r>
              <a:rPr lang="fr-FR" b="1" dirty="0" smtClean="0"/>
              <a:t> </a:t>
            </a:r>
            <a:r>
              <a:rPr lang="fr-FR" b="1" dirty="0" err="1" smtClean="0"/>
              <a:t>IgG</a:t>
            </a:r>
            <a:r>
              <a:rPr lang="fr-FR" b="1" dirty="0" smtClean="0"/>
              <a:t>, </a:t>
            </a:r>
            <a:r>
              <a:rPr lang="fr-FR" b="1" dirty="0" err="1" smtClean="0"/>
              <a:t>which</a:t>
            </a:r>
            <a:r>
              <a:rPr lang="fr-FR" b="1" dirty="0" smtClean="0"/>
              <a:t> </a:t>
            </a:r>
            <a:r>
              <a:rPr lang="fr-FR" b="1" dirty="0" err="1" smtClean="0"/>
              <a:t>allows</a:t>
            </a:r>
            <a:r>
              <a:rPr lang="fr-FR" b="1" dirty="0" smtClean="0"/>
              <a:t> </a:t>
            </a:r>
            <a:r>
              <a:rPr lang="fr-FR" b="1" dirty="0" err="1" smtClean="0"/>
              <a:t>it</a:t>
            </a:r>
            <a:r>
              <a:rPr lang="fr-FR" b="1" dirty="0" smtClean="0"/>
              <a:t> to </a:t>
            </a:r>
            <a:r>
              <a:rPr lang="fr-FR" b="1" dirty="0" err="1" smtClean="0"/>
              <a:t>distribute</a:t>
            </a:r>
            <a:r>
              <a:rPr lang="fr-FR" b="1" dirty="0" smtClean="0"/>
              <a:t> </a:t>
            </a:r>
            <a:r>
              <a:rPr lang="fr-FR" b="1" dirty="0" err="1" smtClean="0"/>
              <a:t>better</a:t>
            </a:r>
            <a:r>
              <a:rPr lang="fr-FR" b="1" dirty="0" smtClean="0"/>
              <a:t> in </a:t>
            </a:r>
            <a:r>
              <a:rPr lang="fr-FR" b="1" dirty="0" err="1" smtClean="0"/>
              <a:t>both</a:t>
            </a:r>
            <a:r>
              <a:rPr lang="fr-FR" b="1" dirty="0" smtClean="0"/>
              <a:t> the </a:t>
            </a:r>
            <a:r>
              <a:rPr lang="fr-FR" b="1" dirty="0" err="1" smtClean="0"/>
              <a:t>vascular</a:t>
            </a:r>
            <a:r>
              <a:rPr lang="fr-FR" b="1" dirty="0" smtClean="0"/>
              <a:t> and </a:t>
            </a:r>
            <a:r>
              <a:rPr lang="fr-FR" b="1" dirty="0" err="1" smtClean="0"/>
              <a:t>extravascular</a:t>
            </a:r>
            <a:r>
              <a:rPr lang="fr-FR" b="1" dirty="0" smtClean="0"/>
              <a:t> </a:t>
            </a:r>
            <a:r>
              <a:rPr lang="fr-FR" b="1" dirty="0" err="1" smtClean="0"/>
              <a:t>spaces</a:t>
            </a:r>
            <a:r>
              <a:rPr lang="fr-FR" dirty="0" smtClean="0"/>
              <a:t>. The maximum concentration </a:t>
            </a:r>
            <a:r>
              <a:rPr lang="fr-FR" dirty="0" err="1" smtClean="0"/>
              <a:t>is</a:t>
            </a:r>
            <a:r>
              <a:rPr lang="fr-FR" dirty="0" smtClean="0"/>
              <a:t> </a:t>
            </a:r>
            <a:r>
              <a:rPr lang="fr-FR" dirty="0" err="1" smtClean="0"/>
              <a:t>reached</a:t>
            </a:r>
            <a:r>
              <a:rPr lang="fr-FR" dirty="0" smtClean="0"/>
              <a:t> in 1 </a:t>
            </a:r>
            <a:r>
              <a:rPr lang="fr-FR" dirty="0" err="1" smtClean="0"/>
              <a:t>hour</a:t>
            </a:r>
            <a:r>
              <a:rPr lang="fr-FR" dirty="0" smtClean="0"/>
              <a:t> in </a:t>
            </a:r>
            <a:r>
              <a:rPr lang="fr-FR" dirty="0" err="1" smtClean="0"/>
              <a:t>superficial</a:t>
            </a:r>
            <a:r>
              <a:rPr lang="fr-FR" dirty="0" smtClean="0"/>
              <a:t> tissues (in 6 </a:t>
            </a:r>
            <a:r>
              <a:rPr lang="fr-FR" dirty="0" err="1" smtClean="0"/>
              <a:t>hours</a:t>
            </a:r>
            <a:r>
              <a:rPr lang="fr-FR" dirty="0" smtClean="0"/>
              <a:t> in </a:t>
            </a:r>
            <a:r>
              <a:rPr lang="fr-FR" dirty="0" err="1" smtClean="0"/>
              <a:t>deeper</a:t>
            </a:r>
            <a:r>
              <a:rPr lang="fr-FR" dirty="0" smtClean="0"/>
              <a:t> tissues). The F(ab′)</a:t>
            </a:r>
            <a:r>
              <a:rPr lang="fr-FR" baseline="30000" dirty="0" smtClean="0"/>
              <a:t>2</a:t>
            </a:r>
            <a:r>
              <a:rPr lang="fr-FR" dirty="0" smtClean="0"/>
              <a:t> fragment </a:t>
            </a:r>
            <a:r>
              <a:rPr lang="fr-FR" dirty="0" err="1" smtClean="0"/>
              <a:t>does</a:t>
            </a:r>
            <a:r>
              <a:rPr lang="fr-FR" dirty="0" smtClean="0"/>
              <a:t> not </a:t>
            </a:r>
            <a:r>
              <a:rPr lang="fr-FR" dirty="0" err="1" smtClean="0"/>
              <a:t>activate</a:t>
            </a:r>
            <a:r>
              <a:rPr lang="fr-FR" dirty="0" smtClean="0"/>
              <a:t> </a:t>
            </a:r>
            <a:r>
              <a:rPr lang="fr-FR" dirty="0" err="1" smtClean="0"/>
              <a:t>complement</a:t>
            </a:r>
            <a:r>
              <a:rPr lang="fr-FR" dirty="0" smtClean="0"/>
              <a:t> and </a:t>
            </a:r>
            <a:r>
              <a:rPr lang="fr-FR" dirty="0" err="1" smtClean="0"/>
              <a:t>induces</a:t>
            </a:r>
            <a:r>
              <a:rPr lang="fr-FR" dirty="0" smtClean="0"/>
              <a:t> </a:t>
            </a:r>
            <a:r>
              <a:rPr lang="fr-FR" dirty="0" err="1" smtClean="0"/>
              <a:t>virtually</a:t>
            </a:r>
            <a:r>
              <a:rPr lang="fr-FR" dirty="0" smtClean="0"/>
              <a:t> no </a:t>
            </a:r>
            <a:r>
              <a:rPr lang="fr-FR" dirty="0" err="1" smtClean="0"/>
              <a:t>generation</a:t>
            </a:r>
            <a:r>
              <a:rPr lang="fr-FR" dirty="0" smtClean="0"/>
              <a:t> of </a:t>
            </a:r>
            <a:r>
              <a:rPr lang="fr-FR" dirty="0" err="1" smtClean="0"/>
              <a:t>anti-IgG</a:t>
            </a:r>
            <a:r>
              <a:rPr lang="fr-FR" dirty="0" smtClean="0"/>
              <a:t> and </a:t>
            </a:r>
            <a:r>
              <a:rPr lang="fr-FR" dirty="0" err="1" smtClean="0"/>
              <a:t>anti-IgE</a:t>
            </a:r>
            <a:r>
              <a:rPr lang="fr-FR" dirty="0" smtClean="0"/>
              <a:t> </a:t>
            </a:r>
            <a:r>
              <a:rPr lang="fr-FR" dirty="0" err="1" smtClean="0"/>
              <a:t>antibodies</a:t>
            </a:r>
            <a:r>
              <a:rPr lang="fr-FR" dirty="0" smtClean="0"/>
              <a:t> (</a:t>
            </a:r>
            <a:r>
              <a:rPr lang="fr-FR" dirty="0" err="1" smtClean="0"/>
              <a:t>according</a:t>
            </a:r>
            <a:r>
              <a:rPr lang="fr-FR" dirty="0" smtClean="0"/>
              <a:t> to the </a:t>
            </a:r>
            <a:r>
              <a:rPr lang="fr-FR" dirty="0" err="1" smtClean="0"/>
              <a:t>Coralmyn</a:t>
            </a:r>
            <a:r>
              <a:rPr lang="fr-FR" dirty="0" smtClean="0"/>
              <a:t> </a:t>
            </a:r>
            <a:r>
              <a:rPr lang="fr-FR" dirty="0" err="1" smtClean="0"/>
              <a:t>drug</a:t>
            </a:r>
            <a:r>
              <a:rPr lang="fr-FR" dirty="0" smtClean="0"/>
              <a:t> insert). </a:t>
            </a:r>
            <a:r>
              <a:rPr lang="fr-FR" dirty="0" err="1" smtClean="0"/>
              <a:t>Although</a:t>
            </a:r>
            <a:r>
              <a:rPr lang="fr-FR" dirty="0" smtClean="0"/>
              <a:t> </a:t>
            </a:r>
            <a:r>
              <a:rPr lang="fr-FR" dirty="0" err="1" smtClean="0"/>
              <a:t>Coralmyn</a:t>
            </a:r>
            <a:r>
              <a:rPr lang="fr-FR" dirty="0" smtClean="0"/>
              <a:t> has </a:t>
            </a:r>
            <a:r>
              <a:rPr lang="fr-FR" dirty="0" err="1" smtClean="0"/>
              <a:t>less</a:t>
            </a:r>
            <a:r>
              <a:rPr lang="fr-FR" dirty="0" smtClean="0"/>
              <a:t> </a:t>
            </a:r>
            <a:r>
              <a:rPr lang="fr-FR" dirty="0" err="1" smtClean="0"/>
              <a:t>extraneous</a:t>
            </a:r>
            <a:r>
              <a:rPr lang="fr-FR" dirty="0" smtClean="0"/>
              <a:t> </a:t>
            </a:r>
            <a:r>
              <a:rPr lang="fr-FR" dirty="0" err="1" smtClean="0"/>
              <a:t>protein</a:t>
            </a:r>
            <a:r>
              <a:rPr lang="fr-FR" dirty="0" smtClean="0"/>
              <a:t> </a:t>
            </a:r>
            <a:r>
              <a:rPr lang="fr-FR" dirty="0" err="1" smtClean="0"/>
              <a:t>than</a:t>
            </a:r>
            <a:r>
              <a:rPr lang="fr-FR" dirty="0" smtClean="0"/>
              <a:t> an </a:t>
            </a:r>
            <a:r>
              <a:rPr lang="fr-FR" dirty="0" err="1" smtClean="0"/>
              <a:t>entire</a:t>
            </a:r>
            <a:r>
              <a:rPr lang="fr-FR" dirty="0" smtClean="0"/>
              <a:t> </a:t>
            </a:r>
            <a:r>
              <a:rPr lang="fr-FR" dirty="0" err="1" smtClean="0"/>
              <a:t>IgG</a:t>
            </a:r>
            <a:r>
              <a:rPr lang="fr-FR" dirty="0" smtClean="0"/>
              <a:t> </a:t>
            </a:r>
            <a:r>
              <a:rPr lang="fr-FR" dirty="0" err="1" smtClean="0"/>
              <a:t>product</a:t>
            </a:r>
            <a:r>
              <a:rPr lang="fr-FR" dirty="0" smtClean="0"/>
              <a:t>, </a:t>
            </a:r>
            <a:r>
              <a:rPr lang="fr-FR" dirty="0" err="1" smtClean="0"/>
              <a:t>allergic</a:t>
            </a:r>
            <a:r>
              <a:rPr lang="fr-FR" dirty="0" smtClean="0"/>
              <a:t> </a:t>
            </a:r>
            <a:r>
              <a:rPr lang="fr-FR" dirty="0" err="1" smtClean="0"/>
              <a:t>reactions</a:t>
            </a:r>
            <a:r>
              <a:rPr lang="fr-FR" dirty="0" smtClean="0"/>
              <a:t> </a:t>
            </a:r>
            <a:r>
              <a:rPr lang="fr-FR" dirty="0" err="1" smtClean="0"/>
              <a:t>can</a:t>
            </a:r>
            <a:r>
              <a:rPr lang="fr-FR" dirty="0" smtClean="0"/>
              <a:t> </a:t>
            </a:r>
            <a:r>
              <a:rPr lang="fr-FR" dirty="0" err="1" smtClean="0"/>
              <a:t>still</a:t>
            </a:r>
            <a:r>
              <a:rPr lang="fr-FR" dirty="0" smtClean="0"/>
              <a:t> </a:t>
            </a:r>
            <a:r>
              <a:rPr lang="fr-FR" dirty="0" err="1" smtClean="0"/>
              <a:t>occur</a:t>
            </a:r>
            <a:r>
              <a:rPr lang="fr-FR" dirty="0" smtClean="0"/>
              <a:t>, </a:t>
            </a:r>
            <a:r>
              <a:rPr lang="fr-FR" dirty="0" err="1" smtClean="0"/>
              <a:t>although</a:t>
            </a:r>
            <a:r>
              <a:rPr lang="fr-FR" dirty="0" smtClean="0"/>
              <a:t> </a:t>
            </a:r>
            <a:r>
              <a:rPr lang="fr-FR" dirty="0" err="1" smtClean="0"/>
              <a:t>they</a:t>
            </a:r>
            <a:r>
              <a:rPr lang="fr-FR" dirty="0" smtClean="0"/>
              <a:t> are rare. The route of </a:t>
            </a:r>
            <a:r>
              <a:rPr lang="fr-FR" dirty="0" err="1" smtClean="0"/>
              <a:t>elimination</a:t>
            </a:r>
            <a:r>
              <a:rPr lang="fr-FR" dirty="0" smtClean="0"/>
              <a:t> of the </a:t>
            </a:r>
            <a:r>
              <a:rPr lang="fr-FR" dirty="0" err="1" smtClean="0"/>
              <a:t>antigen-antibody</a:t>
            </a:r>
            <a:r>
              <a:rPr lang="fr-FR" dirty="0" smtClean="0"/>
              <a:t> </a:t>
            </a:r>
            <a:r>
              <a:rPr lang="fr-FR" dirty="0" err="1" smtClean="0"/>
              <a:t>complex</a:t>
            </a:r>
            <a:r>
              <a:rPr lang="fr-FR" dirty="0" smtClean="0"/>
              <a:t> </a:t>
            </a:r>
            <a:r>
              <a:rPr lang="fr-FR" dirty="0" err="1" smtClean="0"/>
              <a:t>is</a:t>
            </a:r>
            <a:r>
              <a:rPr lang="fr-FR" dirty="0" smtClean="0"/>
              <a:t> not </a:t>
            </a:r>
            <a:r>
              <a:rPr lang="fr-FR" dirty="0" err="1" smtClean="0"/>
              <a:t>fully</a:t>
            </a:r>
            <a:r>
              <a:rPr lang="fr-FR" dirty="0" smtClean="0"/>
              <a:t> </a:t>
            </a:r>
            <a:r>
              <a:rPr lang="fr-FR" dirty="0" err="1" smtClean="0"/>
              <a:t>identified</a:t>
            </a:r>
            <a:r>
              <a:rPr lang="fr-FR" dirty="0" smtClean="0"/>
              <a:t>, but the </a:t>
            </a:r>
            <a:r>
              <a:rPr lang="fr-FR" dirty="0" err="1" smtClean="0"/>
              <a:t>reticuloendothelial</a:t>
            </a:r>
            <a:r>
              <a:rPr lang="fr-FR" dirty="0" smtClean="0"/>
              <a:t> tissue </a:t>
            </a:r>
            <a:r>
              <a:rPr lang="fr-FR" dirty="0" err="1" smtClean="0"/>
              <a:t>is</a:t>
            </a:r>
            <a:r>
              <a:rPr lang="fr-FR" dirty="0" smtClean="0"/>
              <a:t> </a:t>
            </a:r>
            <a:r>
              <a:rPr lang="fr-FR" dirty="0" err="1" smtClean="0"/>
              <a:t>apparently</a:t>
            </a:r>
            <a:r>
              <a:rPr lang="fr-FR" dirty="0" smtClean="0"/>
              <a:t> </a:t>
            </a:r>
            <a:r>
              <a:rPr lang="fr-FR" dirty="0" err="1" smtClean="0"/>
              <a:t>involved</a:t>
            </a:r>
            <a:r>
              <a:rPr lang="fr-FR" dirty="0" smtClean="0"/>
              <a:t> in the </a:t>
            </a:r>
            <a:r>
              <a:rPr lang="fr-FR" dirty="0" err="1" smtClean="0"/>
              <a:t>catabolism</a:t>
            </a:r>
            <a:r>
              <a:rPr lang="fr-FR" dirty="0" smtClean="0"/>
              <a:t> of the </a:t>
            </a:r>
            <a:r>
              <a:rPr lang="fr-FR" dirty="0" err="1" smtClean="0"/>
              <a:t>complex</a:t>
            </a:r>
            <a:r>
              <a:rPr lang="fr-FR" dirty="0" smtClean="0"/>
              <a:t> F(ab′)</a:t>
            </a:r>
            <a:r>
              <a:rPr lang="fr-FR" baseline="30000" dirty="0" smtClean="0"/>
              <a:t>2</a:t>
            </a:r>
            <a:r>
              <a:rPr lang="fr-FR" dirty="0" smtClean="0"/>
              <a:t> </a:t>
            </a:r>
            <a:r>
              <a:rPr lang="fr-FR" dirty="0" err="1" smtClean="0"/>
              <a:t>venom</a:t>
            </a:r>
            <a:r>
              <a:rPr lang="fr-FR" dirty="0" smtClean="0"/>
              <a:t>.</a:t>
            </a:r>
          </a:p>
          <a:p>
            <a:r>
              <a:rPr lang="fr-FR" dirty="0" smtClean="0"/>
              <a:t>The </a:t>
            </a:r>
            <a:r>
              <a:rPr lang="fr-FR" dirty="0" err="1" smtClean="0"/>
              <a:t>authors</a:t>
            </a:r>
            <a:r>
              <a:rPr lang="fr-FR" dirty="0" smtClean="0"/>
              <a:t> </a:t>
            </a:r>
            <a:r>
              <a:rPr lang="fr-FR" b="1" dirty="0" smtClean="0"/>
              <a:t>have </a:t>
            </a:r>
            <a:r>
              <a:rPr lang="fr-FR" b="1" dirty="0" err="1" smtClean="0"/>
              <a:t>used</a:t>
            </a:r>
            <a:r>
              <a:rPr lang="fr-FR" b="1" dirty="0" smtClean="0"/>
              <a:t> </a:t>
            </a:r>
            <a:r>
              <a:rPr lang="fr-FR" b="1" dirty="0" err="1" smtClean="0"/>
              <a:t>Coralmyn</a:t>
            </a:r>
            <a:r>
              <a:rPr lang="fr-FR" b="1" dirty="0" smtClean="0"/>
              <a:t> on four </a:t>
            </a:r>
            <a:r>
              <a:rPr lang="fr-FR" b="1" dirty="0" err="1" smtClean="0"/>
              <a:t>dogs</a:t>
            </a:r>
            <a:r>
              <a:rPr lang="fr-FR" b="1" dirty="0" smtClean="0"/>
              <a:t> and </a:t>
            </a:r>
            <a:r>
              <a:rPr lang="fr-FR" b="1" dirty="0" err="1" smtClean="0"/>
              <a:t>two</a:t>
            </a:r>
            <a:r>
              <a:rPr lang="fr-FR" b="1" dirty="0" smtClean="0"/>
              <a:t> cats and have </a:t>
            </a:r>
            <a:r>
              <a:rPr lang="fr-FR" b="1" dirty="0" err="1" smtClean="0"/>
              <a:t>found</a:t>
            </a:r>
            <a:r>
              <a:rPr lang="fr-FR" b="1" dirty="0" smtClean="0"/>
              <a:t> the </a:t>
            </a:r>
            <a:r>
              <a:rPr lang="fr-FR" b="1" dirty="0" err="1" smtClean="0"/>
              <a:t>results</a:t>
            </a:r>
            <a:r>
              <a:rPr lang="fr-FR" b="1" dirty="0" smtClean="0"/>
              <a:t> to </a:t>
            </a:r>
            <a:r>
              <a:rPr lang="fr-FR" b="1" dirty="0" err="1" smtClean="0"/>
              <a:t>be</a:t>
            </a:r>
            <a:r>
              <a:rPr lang="fr-FR" b="1" dirty="0" smtClean="0"/>
              <a:t> </a:t>
            </a:r>
            <a:r>
              <a:rPr lang="fr-FR" b="1" dirty="0" err="1" smtClean="0"/>
              <a:t>beneficial</a:t>
            </a:r>
            <a:r>
              <a:rPr lang="fr-FR" b="1" dirty="0" smtClean="0"/>
              <a:t> as </a:t>
            </a:r>
            <a:r>
              <a:rPr lang="fr-FR" b="1" dirty="0" err="1" smtClean="0"/>
              <a:t>assessed</a:t>
            </a:r>
            <a:r>
              <a:rPr lang="fr-FR" b="1" dirty="0" smtClean="0"/>
              <a:t> by </a:t>
            </a:r>
            <a:r>
              <a:rPr lang="fr-FR" b="1" dirty="0" err="1" smtClean="0"/>
              <a:t>avoidance</a:t>
            </a:r>
            <a:r>
              <a:rPr lang="fr-FR" b="1" dirty="0" smtClean="0"/>
              <a:t> of the </a:t>
            </a:r>
            <a:r>
              <a:rPr lang="fr-FR" b="1" dirty="0" err="1" smtClean="0"/>
              <a:t>need</a:t>
            </a:r>
            <a:r>
              <a:rPr lang="fr-FR" b="1" dirty="0" smtClean="0"/>
              <a:t> for </a:t>
            </a:r>
            <a:r>
              <a:rPr lang="fr-FR" b="1" dirty="0" err="1" smtClean="0"/>
              <a:t>ventilator</a:t>
            </a:r>
            <a:r>
              <a:rPr lang="fr-FR" b="1" dirty="0" smtClean="0"/>
              <a:t> support and patient survival.</a:t>
            </a:r>
            <a:r>
              <a:rPr lang="fr-FR" b="1" baseline="30000" dirty="0" smtClean="0">
                <a:hlinkClick r:id="rId5"/>
              </a:rPr>
              <a:t>39</a:t>
            </a:r>
            <a:r>
              <a:rPr lang="fr-FR" b="1" dirty="0" smtClean="0"/>
              <a:t> </a:t>
            </a:r>
            <a:r>
              <a:rPr lang="fr-FR" b="1" dirty="0" err="1" smtClean="0"/>
              <a:t>These</a:t>
            </a:r>
            <a:r>
              <a:rPr lang="fr-FR" b="1" dirty="0" smtClean="0"/>
              <a:t> </a:t>
            </a:r>
            <a:r>
              <a:rPr lang="fr-FR" b="1" dirty="0" err="1" smtClean="0"/>
              <a:t>results</a:t>
            </a:r>
            <a:r>
              <a:rPr lang="fr-FR" b="1" dirty="0" smtClean="0"/>
              <a:t> are </a:t>
            </a:r>
            <a:r>
              <a:rPr lang="fr-FR" b="1" dirty="0" err="1" smtClean="0"/>
              <a:t>observational</a:t>
            </a:r>
            <a:r>
              <a:rPr lang="fr-FR" b="1" dirty="0" smtClean="0"/>
              <a:t> and </a:t>
            </a:r>
            <a:r>
              <a:rPr lang="fr-FR" b="1" dirty="0" err="1" smtClean="0"/>
              <a:t>there</a:t>
            </a:r>
            <a:r>
              <a:rPr lang="fr-FR" b="1" dirty="0" smtClean="0"/>
              <a:t> </a:t>
            </a:r>
            <a:r>
              <a:rPr lang="fr-FR" b="1" dirty="0" err="1" smtClean="0"/>
              <a:t>were</a:t>
            </a:r>
            <a:r>
              <a:rPr lang="fr-FR" b="1" dirty="0" smtClean="0"/>
              <a:t> no </a:t>
            </a:r>
            <a:r>
              <a:rPr lang="fr-FR" b="1" dirty="0" err="1" smtClean="0"/>
              <a:t>paired</a:t>
            </a:r>
            <a:r>
              <a:rPr lang="fr-FR" b="1" dirty="0" smtClean="0"/>
              <a:t> </a:t>
            </a:r>
            <a:r>
              <a:rPr lang="fr-FR" b="1" dirty="0" err="1" smtClean="0"/>
              <a:t>matched</a:t>
            </a:r>
            <a:r>
              <a:rPr lang="fr-FR" b="1" dirty="0" smtClean="0"/>
              <a:t> </a:t>
            </a:r>
            <a:r>
              <a:rPr lang="fr-FR" b="1" dirty="0" err="1" smtClean="0"/>
              <a:t>controls</a:t>
            </a:r>
            <a:r>
              <a:rPr lang="fr-FR" b="1" dirty="0" smtClean="0"/>
              <a:t>,</a:t>
            </a:r>
            <a:r>
              <a:rPr lang="fr-FR" dirty="0" smtClean="0"/>
              <a:t> </a:t>
            </a:r>
            <a:r>
              <a:rPr lang="fr-FR" dirty="0" err="1" smtClean="0"/>
              <a:t>which</a:t>
            </a:r>
            <a:r>
              <a:rPr lang="fr-FR" dirty="0" smtClean="0"/>
              <a:t> </a:t>
            </a:r>
            <a:r>
              <a:rPr lang="fr-FR" dirty="0" err="1" smtClean="0"/>
              <a:t>might</a:t>
            </a:r>
            <a:r>
              <a:rPr lang="fr-FR" dirty="0" smtClean="0"/>
              <a:t> have </a:t>
            </a:r>
            <a:r>
              <a:rPr lang="fr-FR" dirty="0" err="1" smtClean="0"/>
              <a:t>shown</a:t>
            </a:r>
            <a:r>
              <a:rPr lang="fr-FR" dirty="0" smtClean="0"/>
              <a:t> </a:t>
            </a:r>
            <a:r>
              <a:rPr lang="fr-FR" dirty="0" err="1" smtClean="0"/>
              <a:t>that</a:t>
            </a:r>
            <a:r>
              <a:rPr lang="fr-FR" dirty="0" smtClean="0"/>
              <a:t> </a:t>
            </a:r>
            <a:r>
              <a:rPr lang="fr-FR" dirty="0" err="1" smtClean="0"/>
              <a:t>ventilator</a:t>
            </a:r>
            <a:r>
              <a:rPr lang="fr-FR" dirty="0" smtClean="0"/>
              <a:t> support </a:t>
            </a:r>
            <a:r>
              <a:rPr lang="fr-FR" dirty="0" err="1" smtClean="0"/>
              <a:t>can</a:t>
            </a:r>
            <a:r>
              <a:rPr lang="fr-FR" dirty="0" smtClean="0"/>
              <a:t> </a:t>
            </a:r>
            <a:r>
              <a:rPr lang="fr-FR" dirty="0" err="1" smtClean="0"/>
              <a:t>also</a:t>
            </a:r>
            <a:r>
              <a:rPr lang="fr-FR" dirty="0" smtClean="0"/>
              <a:t> </a:t>
            </a:r>
            <a:r>
              <a:rPr lang="fr-FR" dirty="0" err="1" smtClean="0"/>
              <a:t>be</a:t>
            </a:r>
            <a:r>
              <a:rPr lang="fr-FR" dirty="0" smtClean="0"/>
              <a:t> </a:t>
            </a:r>
            <a:r>
              <a:rPr lang="fr-FR" dirty="0" err="1" smtClean="0"/>
              <a:t>avoided</a:t>
            </a:r>
            <a:r>
              <a:rPr lang="fr-FR" dirty="0" smtClean="0"/>
              <a:t> in </a:t>
            </a:r>
            <a:r>
              <a:rPr lang="fr-FR" dirty="0" err="1" smtClean="0"/>
              <a:t>dogs</a:t>
            </a:r>
            <a:r>
              <a:rPr lang="fr-FR" dirty="0" smtClean="0"/>
              <a:t> not </a:t>
            </a:r>
            <a:r>
              <a:rPr lang="fr-FR" dirty="0" err="1" smtClean="0"/>
              <a:t>treated</a:t>
            </a:r>
            <a:r>
              <a:rPr lang="fr-FR" dirty="0" smtClean="0"/>
              <a:t> </a:t>
            </a:r>
            <a:r>
              <a:rPr lang="fr-FR" dirty="0" err="1" smtClean="0"/>
              <a:t>with</a:t>
            </a:r>
            <a:r>
              <a:rPr lang="fr-FR" dirty="0" smtClean="0"/>
              <a:t> </a:t>
            </a:r>
            <a:r>
              <a:rPr lang="fr-FR" dirty="0" err="1" smtClean="0"/>
              <a:t>antivenom</a:t>
            </a:r>
            <a:r>
              <a:rPr lang="fr-FR" dirty="0" smtClean="0"/>
              <a:t>. In light of </a:t>
            </a:r>
            <a:r>
              <a:rPr lang="fr-FR" dirty="0" err="1" smtClean="0"/>
              <a:t>this</a:t>
            </a:r>
            <a:r>
              <a:rPr lang="fr-FR" dirty="0" smtClean="0"/>
              <a:t>, the </a:t>
            </a:r>
            <a:r>
              <a:rPr lang="fr-FR" dirty="0" err="1" smtClean="0"/>
              <a:t>authors</a:t>
            </a:r>
            <a:r>
              <a:rPr lang="fr-FR" dirty="0" smtClean="0"/>
              <a:t>' </a:t>
            </a:r>
            <a:r>
              <a:rPr lang="fr-FR" dirty="0" err="1" smtClean="0"/>
              <a:t>experience</a:t>
            </a:r>
            <a:r>
              <a:rPr lang="fr-FR" dirty="0" smtClean="0"/>
              <a:t> </a:t>
            </a:r>
            <a:r>
              <a:rPr lang="fr-FR" dirty="0" err="1" smtClean="0"/>
              <a:t>with</a:t>
            </a:r>
            <a:r>
              <a:rPr lang="fr-FR" dirty="0" smtClean="0"/>
              <a:t> </a:t>
            </a:r>
            <a:r>
              <a:rPr lang="fr-FR" dirty="0" err="1" smtClean="0"/>
              <a:t>this</a:t>
            </a:r>
            <a:r>
              <a:rPr lang="fr-FR" dirty="0" smtClean="0"/>
              <a:t> </a:t>
            </a:r>
            <a:r>
              <a:rPr lang="fr-FR" dirty="0" err="1" smtClean="0"/>
              <a:t>product</a:t>
            </a:r>
            <a:r>
              <a:rPr lang="fr-FR" dirty="0" smtClean="0"/>
              <a:t> has been favorable. </a:t>
            </a:r>
            <a:r>
              <a:rPr lang="fr-FR" dirty="0" err="1" smtClean="0"/>
              <a:t>Although</a:t>
            </a:r>
            <a:r>
              <a:rPr lang="fr-FR" dirty="0" smtClean="0"/>
              <a:t> the manufacturer </a:t>
            </a:r>
            <a:r>
              <a:rPr lang="fr-FR" dirty="0" err="1" smtClean="0"/>
              <a:t>recommends</a:t>
            </a:r>
            <a:r>
              <a:rPr lang="fr-FR" dirty="0" smtClean="0"/>
              <a:t> </a:t>
            </a:r>
            <a:r>
              <a:rPr lang="fr-FR" dirty="0" err="1" smtClean="0"/>
              <a:t>that</a:t>
            </a:r>
            <a:r>
              <a:rPr lang="fr-FR" dirty="0" smtClean="0"/>
              <a:t> the </a:t>
            </a:r>
            <a:r>
              <a:rPr lang="fr-FR" dirty="0" err="1" smtClean="0"/>
              <a:t>reconstituted</a:t>
            </a:r>
            <a:r>
              <a:rPr lang="fr-FR" dirty="0" smtClean="0"/>
              <a:t> </a:t>
            </a:r>
            <a:r>
              <a:rPr lang="fr-FR" dirty="0" err="1" smtClean="0"/>
              <a:t>product</a:t>
            </a:r>
            <a:r>
              <a:rPr lang="fr-FR" dirty="0" smtClean="0"/>
              <a:t> </a:t>
            </a:r>
            <a:r>
              <a:rPr lang="fr-FR" dirty="0" err="1" smtClean="0"/>
              <a:t>be</a:t>
            </a:r>
            <a:r>
              <a:rPr lang="fr-FR" dirty="0" smtClean="0"/>
              <a:t> </a:t>
            </a:r>
            <a:r>
              <a:rPr lang="fr-FR" dirty="0" err="1" smtClean="0"/>
              <a:t>diluted</a:t>
            </a:r>
            <a:r>
              <a:rPr lang="fr-FR" dirty="0" smtClean="0"/>
              <a:t> in 250 ml of 0.9% saline and </a:t>
            </a:r>
            <a:r>
              <a:rPr lang="fr-FR" dirty="0" err="1" smtClean="0"/>
              <a:t>administered</a:t>
            </a:r>
            <a:r>
              <a:rPr lang="fr-FR" dirty="0" smtClean="0"/>
              <a:t> over 4 </a:t>
            </a:r>
            <a:r>
              <a:rPr lang="fr-FR" dirty="0" err="1" smtClean="0"/>
              <a:t>hours</a:t>
            </a:r>
            <a:r>
              <a:rPr lang="fr-FR" dirty="0" smtClean="0"/>
              <a:t>, the </a:t>
            </a:r>
            <a:r>
              <a:rPr lang="fr-FR" dirty="0" err="1" smtClean="0"/>
              <a:t>authors</a:t>
            </a:r>
            <a:r>
              <a:rPr lang="fr-FR" dirty="0" smtClean="0"/>
              <a:t> have </a:t>
            </a:r>
            <a:r>
              <a:rPr lang="fr-FR" dirty="0" err="1" smtClean="0"/>
              <a:t>injected</a:t>
            </a:r>
            <a:r>
              <a:rPr lang="fr-FR" dirty="0" smtClean="0"/>
              <a:t> the </a:t>
            </a:r>
            <a:r>
              <a:rPr lang="fr-FR" dirty="0" err="1" smtClean="0"/>
              <a:t>reconstituted</a:t>
            </a:r>
            <a:r>
              <a:rPr lang="fr-FR" dirty="0" smtClean="0"/>
              <a:t> 10-ml volume over 30 to 45 minutes by </a:t>
            </a:r>
            <a:r>
              <a:rPr lang="fr-FR" dirty="0" err="1" smtClean="0"/>
              <a:t>using</a:t>
            </a:r>
            <a:r>
              <a:rPr lang="fr-FR" dirty="0" smtClean="0"/>
              <a:t> an </a:t>
            </a:r>
            <a:r>
              <a:rPr lang="fr-FR" dirty="0" err="1" smtClean="0"/>
              <a:t>automatic</a:t>
            </a:r>
            <a:r>
              <a:rPr lang="fr-FR" dirty="0" smtClean="0"/>
              <a:t> injection syringe. This technique has been </a:t>
            </a:r>
            <a:r>
              <a:rPr lang="fr-FR" dirty="0" err="1" smtClean="0"/>
              <a:t>shown</a:t>
            </a:r>
            <a:r>
              <a:rPr lang="fr-FR" dirty="0" smtClean="0"/>
              <a:t> to </a:t>
            </a:r>
            <a:r>
              <a:rPr lang="fr-FR" dirty="0" err="1" smtClean="0"/>
              <a:t>be</a:t>
            </a:r>
            <a:r>
              <a:rPr lang="fr-FR" dirty="0" smtClean="0"/>
              <a:t> </a:t>
            </a:r>
            <a:r>
              <a:rPr lang="fr-FR" dirty="0" err="1" smtClean="0"/>
              <a:t>safe</a:t>
            </a:r>
            <a:r>
              <a:rPr lang="fr-FR" dirty="0" smtClean="0"/>
              <a:t> </a:t>
            </a:r>
            <a:r>
              <a:rPr lang="fr-FR" dirty="0" err="1" smtClean="0"/>
              <a:t>with</a:t>
            </a:r>
            <a:r>
              <a:rPr lang="fr-FR" dirty="0" smtClean="0"/>
              <a:t> no adverse </a:t>
            </a:r>
            <a:r>
              <a:rPr lang="fr-FR" dirty="0" err="1" smtClean="0"/>
              <a:t>effects</a:t>
            </a:r>
            <a:r>
              <a:rPr lang="fr-FR" dirty="0" smtClean="0"/>
              <a:t> in </a:t>
            </a:r>
            <a:r>
              <a:rPr lang="fr-FR" dirty="0" err="1" smtClean="0"/>
              <a:t>this</a:t>
            </a:r>
            <a:r>
              <a:rPr lang="fr-FR" dirty="0" smtClean="0"/>
              <a:t> </a:t>
            </a:r>
            <a:r>
              <a:rPr lang="fr-FR" dirty="0" err="1" smtClean="0"/>
              <a:t>limited</a:t>
            </a:r>
            <a:r>
              <a:rPr lang="fr-FR" dirty="0" smtClean="0"/>
              <a:t> population. </a:t>
            </a:r>
            <a:r>
              <a:rPr lang="fr-FR" dirty="0" err="1" smtClean="0"/>
              <a:t>Although</a:t>
            </a:r>
            <a:r>
              <a:rPr lang="fr-FR" dirty="0" smtClean="0"/>
              <a:t> the </a:t>
            </a:r>
            <a:r>
              <a:rPr lang="fr-FR" dirty="0" err="1" smtClean="0"/>
              <a:t>recommended</a:t>
            </a:r>
            <a:r>
              <a:rPr lang="fr-FR" dirty="0" smtClean="0"/>
              <a:t> </a:t>
            </a:r>
            <a:r>
              <a:rPr lang="fr-FR" dirty="0" err="1" smtClean="0"/>
              <a:t>number</a:t>
            </a:r>
            <a:r>
              <a:rPr lang="fr-FR" dirty="0" smtClean="0"/>
              <a:t> of </a:t>
            </a:r>
            <a:r>
              <a:rPr lang="fr-FR" dirty="0" err="1" smtClean="0"/>
              <a:t>vials</a:t>
            </a:r>
            <a:r>
              <a:rPr lang="fr-FR" dirty="0" smtClean="0"/>
              <a:t> for </a:t>
            </a:r>
            <a:r>
              <a:rPr lang="fr-FR" dirty="0" err="1" smtClean="0"/>
              <a:t>humans</a:t>
            </a:r>
            <a:r>
              <a:rPr lang="fr-FR" dirty="0" smtClean="0"/>
              <a:t> ranges </a:t>
            </a:r>
            <a:r>
              <a:rPr lang="fr-FR" dirty="0" err="1" smtClean="0"/>
              <a:t>from</a:t>
            </a:r>
            <a:r>
              <a:rPr lang="fr-FR" dirty="0" smtClean="0"/>
              <a:t> </a:t>
            </a:r>
            <a:r>
              <a:rPr lang="fr-FR" dirty="0" err="1" smtClean="0"/>
              <a:t>two</a:t>
            </a:r>
            <a:r>
              <a:rPr lang="fr-FR" dirty="0" smtClean="0"/>
              <a:t> to </a:t>
            </a:r>
            <a:r>
              <a:rPr lang="fr-FR" dirty="0" err="1" smtClean="0"/>
              <a:t>nine</a:t>
            </a:r>
            <a:r>
              <a:rPr lang="fr-FR" dirty="0" smtClean="0"/>
              <a:t> in the </a:t>
            </a:r>
            <a:r>
              <a:rPr lang="fr-FR" dirty="0" err="1" smtClean="0"/>
              <a:t>drug</a:t>
            </a:r>
            <a:r>
              <a:rPr lang="fr-FR" dirty="0" smtClean="0"/>
              <a:t> insert, the </a:t>
            </a:r>
            <a:r>
              <a:rPr lang="fr-FR" dirty="0" err="1" smtClean="0"/>
              <a:t>financial</a:t>
            </a:r>
            <a:r>
              <a:rPr lang="fr-FR" dirty="0" smtClean="0"/>
              <a:t> restrictions ($750 per </a:t>
            </a:r>
            <a:r>
              <a:rPr lang="fr-FR" dirty="0" err="1" smtClean="0"/>
              <a:t>vial</a:t>
            </a:r>
            <a:r>
              <a:rPr lang="fr-FR" dirty="0" smtClean="0"/>
              <a:t> in 2012) have </a:t>
            </a:r>
            <a:r>
              <a:rPr lang="fr-FR" dirty="0" err="1" smtClean="0"/>
              <a:t>caused</a:t>
            </a:r>
            <a:r>
              <a:rPr lang="fr-FR" dirty="0" smtClean="0"/>
              <a:t> the </a:t>
            </a:r>
            <a:r>
              <a:rPr lang="fr-FR" dirty="0" err="1" smtClean="0"/>
              <a:t>authors</a:t>
            </a:r>
            <a:r>
              <a:rPr lang="fr-FR" dirty="0" smtClean="0"/>
              <a:t> to </a:t>
            </a:r>
            <a:r>
              <a:rPr lang="fr-FR" dirty="0" err="1" smtClean="0"/>
              <a:t>restrict</a:t>
            </a:r>
            <a:r>
              <a:rPr lang="fr-FR" dirty="0" smtClean="0"/>
              <a:t> </a:t>
            </a:r>
            <a:r>
              <a:rPr lang="fr-FR" dirty="0" err="1" smtClean="0"/>
              <a:t>their</a:t>
            </a:r>
            <a:r>
              <a:rPr lang="fr-FR" dirty="0" smtClean="0"/>
              <a:t> doses to one to </a:t>
            </a:r>
            <a:r>
              <a:rPr lang="fr-FR" dirty="0" err="1" smtClean="0"/>
              <a:t>two</a:t>
            </a:r>
            <a:r>
              <a:rPr lang="fr-FR" dirty="0" smtClean="0"/>
              <a:t> </a:t>
            </a:r>
            <a:r>
              <a:rPr lang="fr-FR" dirty="0" err="1" smtClean="0"/>
              <a:t>vials</a:t>
            </a:r>
            <a:r>
              <a:rPr lang="fr-FR" dirty="0" smtClean="0"/>
              <a:t> per patient. Administration of </a:t>
            </a:r>
            <a:r>
              <a:rPr lang="fr-FR" dirty="0" err="1" smtClean="0"/>
              <a:t>this</a:t>
            </a:r>
            <a:r>
              <a:rPr lang="fr-FR" dirty="0" smtClean="0"/>
              <a:t> </a:t>
            </a:r>
            <a:r>
              <a:rPr lang="fr-FR" dirty="0" err="1" smtClean="0"/>
              <a:t>limited</a:t>
            </a:r>
            <a:r>
              <a:rPr lang="fr-FR" dirty="0" smtClean="0"/>
              <a:t> dose </a:t>
            </a:r>
            <a:r>
              <a:rPr lang="fr-FR" dirty="0" err="1" smtClean="0"/>
              <a:t>might</a:t>
            </a:r>
            <a:r>
              <a:rPr lang="fr-FR" dirty="0" smtClean="0"/>
              <a:t> help </a:t>
            </a:r>
            <a:r>
              <a:rPr lang="fr-FR" dirty="0" err="1" smtClean="0"/>
              <a:t>reduce</a:t>
            </a:r>
            <a:r>
              <a:rPr lang="fr-FR" dirty="0" smtClean="0"/>
              <a:t> the </a:t>
            </a:r>
            <a:r>
              <a:rPr lang="fr-FR" dirty="0" err="1" smtClean="0"/>
              <a:t>number</a:t>
            </a:r>
            <a:r>
              <a:rPr lang="fr-FR" dirty="0" smtClean="0"/>
              <a:t> of patients </a:t>
            </a:r>
            <a:r>
              <a:rPr lang="fr-FR" dirty="0" err="1" smtClean="0"/>
              <a:t>requiring</a:t>
            </a:r>
            <a:r>
              <a:rPr lang="fr-FR" dirty="0" smtClean="0"/>
              <a:t> </a:t>
            </a:r>
            <a:r>
              <a:rPr lang="fr-FR" dirty="0" err="1" smtClean="0"/>
              <a:t>ventilator</a:t>
            </a:r>
            <a:r>
              <a:rPr lang="fr-FR" dirty="0" smtClean="0"/>
              <a:t> support, but </a:t>
            </a:r>
            <a:r>
              <a:rPr lang="fr-FR" dirty="0" err="1" smtClean="0"/>
              <a:t>this</a:t>
            </a:r>
            <a:r>
              <a:rPr lang="fr-FR" dirty="0" smtClean="0"/>
              <a:t> </a:t>
            </a:r>
            <a:r>
              <a:rPr lang="fr-FR" dirty="0" err="1" smtClean="0"/>
              <a:t>outcome</a:t>
            </a:r>
            <a:r>
              <a:rPr lang="fr-FR" dirty="0" smtClean="0"/>
              <a:t> </a:t>
            </a:r>
            <a:r>
              <a:rPr lang="fr-FR" dirty="0" err="1" smtClean="0"/>
              <a:t>is</a:t>
            </a:r>
            <a:r>
              <a:rPr lang="fr-FR" dirty="0" smtClean="0"/>
              <a:t> </a:t>
            </a:r>
            <a:r>
              <a:rPr lang="fr-FR" dirty="0" err="1" smtClean="0"/>
              <a:t>unpredictable</a:t>
            </a:r>
            <a:r>
              <a:rPr lang="fr-FR" dirty="0" smtClean="0"/>
              <a:t>. The favorable </a:t>
            </a:r>
            <a:r>
              <a:rPr lang="fr-FR" dirty="0" err="1" smtClean="0"/>
              <a:t>result</a:t>
            </a:r>
            <a:r>
              <a:rPr lang="fr-FR" dirty="0" smtClean="0"/>
              <a:t> </a:t>
            </a:r>
            <a:r>
              <a:rPr lang="fr-FR" dirty="0" err="1" smtClean="0"/>
              <a:t>observed</a:t>
            </a:r>
            <a:r>
              <a:rPr lang="fr-FR" dirty="0" smtClean="0"/>
              <a:t> </a:t>
            </a:r>
            <a:r>
              <a:rPr lang="fr-FR" dirty="0" err="1" smtClean="0"/>
              <a:t>might</a:t>
            </a:r>
            <a:r>
              <a:rPr lang="fr-FR" dirty="0" smtClean="0"/>
              <a:t> </a:t>
            </a:r>
            <a:r>
              <a:rPr lang="fr-FR" dirty="0" err="1" smtClean="0"/>
              <a:t>also</a:t>
            </a:r>
            <a:r>
              <a:rPr lang="fr-FR" dirty="0" smtClean="0"/>
              <a:t> </a:t>
            </a:r>
            <a:r>
              <a:rPr lang="fr-FR" dirty="0" err="1" smtClean="0"/>
              <a:t>be</a:t>
            </a:r>
            <a:r>
              <a:rPr lang="fr-FR" dirty="0" smtClean="0"/>
              <a:t> due to the </a:t>
            </a:r>
            <a:r>
              <a:rPr lang="fr-FR" dirty="0" err="1" smtClean="0"/>
              <a:t>fact</a:t>
            </a:r>
            <a:r>
              <a:rPr lang="fr-FR" dirty="0" smtClean="0"/>
              <a:t> </a:t>
            </a:r>
            <a:r>
              <a:rPr lang="fr-FR" dirty="0" err="1" smtClean="0"/>
              <a:t>that</a:t>
            </a:r>
            <a:r>
              <a:rPr lang="fr-FR" dirty="0" smtClean="0"/>
              <a:t> </a:t>
            </a:r>
            <a:r>
              <a:rPr lang="fr-FR" dirty="0" err="1" smtClean="0"/>
              <a:t>these</a:t>
            </a:r>
            <a:r>
              <a:rPr lang="fr-FR" dirty="0" smtClean="0"/>
              <a:t> </a:t>
            </a:r>
            <a:r>
              <a:rPr lang="fr-FR" dirty="0" err="1" smtClean="0"/>
              <a:t>particular</a:t>
            </a:r>
            <a:r>
              <a:rPr lang="fr-FR" dirty="0" smtClean="0"/>
              <a:t> </a:t>
            </a:r>
            <a:r>
              <a:rPr lang="fr-FR" dirty="0" err="1" smtClean="0"/>
              <a:t>animals</a:t>
            </a:r>
            <a:r>
              <a:rPr lang="fr-FR" dirty="0" smtClean="0"/>
              <a:t> </a:t>
            </a:r>
            <a:r>
              <a:rPr lang="fr-FR" dirty="0" err="1" smtClean="0"/>
              <a:t>did</a:t>
            </a:r>
            <a:r>
              <a:rPr lang="fr-FR" dirty="0" smtClean="0"/>
              <a:t> not </a:t>
            </a:r>
            <a:r>
              <a:rPr lang="fr-FR" dirty="0" err="1" smtClean="0"/>
              <a:t>receive</a:t>
            </a:r>
            <a:r>
              <a:rPr lang="fr-FR" dirty="0" smtClean="0"/>
              <a:t> </a:t>
            </a:r>
            <a:r>
              <a:rPr lang="fr-FR" dirty="0" err="1" smtClean="0"/>
              <a:t>enough</a:t>
            </a:r>
            <a:r>
              <a:rPr lang="fr-FR" dirty="0" smtClean="0"/>
              <a:t> </a:t>
            </a:r>
            <a:r>
              <a:rPr lang="fr-FR" dirty="0" err="1" smtClean="0"/>
              <a:t>venom</a:t>
            </a:r>
            <a:r>
              <a:rPr lang="fr-FR" dirty="0" smtClean="0"/>
              <a:t> to cause </a:t>
            </a:r>
            <a:r>
              <a:rPr lang="fr-FR" dirty="0" err="1" smtClean="0"/>
              <a:t>respiratory</a:t>
            </a:r>
            <a:r>
              <a:rPr lang="fr-FR" dirty="0" smtClean="0"/>
              <a:t> </a:t>
            </a:r>
            <a:r>
              <a:rPr lang="fr-FR" dirty="0" err="1" smtClean="0"/>
              <a:t>paralysis</a:t>
            </a:r>
            <a:r>
              <a:rPr lang="fr-FR" dirty="0" smtClean="0"/>
              <a:t>. </a:t>
            </a:r>
            <a:r>
              <a:rPr lang="fr-FR" dirty="0" err="1" smtClean="0"/>
              <a:t>Both</a:t>
            </a:r>
            <a:r>
              <a:rPr lang="fr-FR" dirty="0" smtClean="0"/>
              <a:t> </a:t>
            </a:r>
            <a:r>
              <a:rPr lang="fr-FR" dirty="0" err="1" smtClean="0"/>
              <a:t>treated</a:t>
            </a:r>
            <a:r>
              <a:rPr lang="fr-FR" dirty="0" smtClean="0"/>
              <a:t> and </a:t>
            </a:r>
            <a:r>
              <a:rPr lang="fr-FR" dirty="0" err="1" smtClean="0"/>
              <a:t>untreated</a:t>
            </a:r>
            <a:r>
              <a:rPr lang="fr-FR" dirty="0" smtClean="0"/>
              <a:t> </a:t>
            </a:r>
            <a:r>
              <a:rPr lang="fr-FR" dirty="0" err="1" smtClean="0"/>
              <a:t>dogs</a:t>
            </a:r>
            <a:r>
              <a:rPr lang="fr-FR" dirty="0" smtClean="0"/>
              <a:t> </a:t>
            </a:r>
            <a:r>
              <a:rPr lang="fr-FR" dirty="0" err="1" smtClean="0"/>
              <a:t>may</a:t>
            </a:r>
            <a:r>
              <a:rPr lang="fr-FR" dirty="0" smtClean="0"/>
              <a:t> </a:t>
            </a:r>
            <a:r>
              <a:rPr lang="fr-FR" dirty="0" err="1" smtClean="0"/>
              <a:t>progress</a:t>
            </a:r>
            <a:r>
              <a:rPr lang="fr-FR" dirty="0" smtClean="0"/>
              <a:t> to </a:t>
            </a:r>
            <a:r>
              <a:rPr lang="fr-FR" dirty="0" err="1" smtClean="0"/>
              <a:t>require</a:t>
            </a:r>
            <a:r>
              <a:rPr lang="fr-FR" dirty="0" smtClean="0"/>
              <a:t> </a:t>
            </a:r>
            <a:r>
              <a:rPr lang="fr-FR" dirty="0" err="1" smtClean="0"/>
              <a:t>ventilator</a:t>
            </a:r>
            <a:r>
              <a:rPr lang="fr-FR" dirty="0" smtClean="0"/>
              <a:t> support, but </a:t>
            </a:r>
            <a:r>
              <a:rPr lang="fr-FR" dirty="0" err="1" smtClean="0"/>
              <a:t>there</a:t>
            </a:r>
            <a:r>
              <a:rPr lang="fr-FR" dirty="0" smtClean="0"/>
              <a:t> </a:t>
            </a:r>
            <a:r>
              <a:rPr lang="fr-FR" dirty="0" err="1" smtClean="0"/>
              <a:t>is</a:t>
            </a:r>
            <a:r>
              <a:rPr lang="fr-FR" dirty="0" smtClean="0"/>
              <a:t> </a:t>
            </a:r>
            <a:r>
              <a:rPr lang="fr-FR" dirty="0" err="1" smtClean="0"/>
              <a:t>still</a:t>
            </a:r>
            <a:r>
              <a:rPr lang="fr-FR" dirty="0" smtClean="0"/>
              <a:t> a chance </a:t>
            </a:r>
            <a:r>
              <a:rPr lang="fr-FR" dirty="0" err="1" smtClean="0"/>
              <a:t>that</a:t>
            </a:r>
            <a:r>
              <a:rPr lang="fr-FR" dirty="0" smtClean="0"/>
              <a:t> the </a:t>
            </a:r>
            <a:r>
              <a:rPr lang="fr-FR" dirty="0" err="1" smtClean="0"/>
              <a:t>antivenom</a:t>
            </a:r>
            <a:r>
              <a:rPr lang="fr-FR" dirty="0" smtClean="0"/>
              <a:t> </a:t>
            </a:r>
            <a:r>
              <a:rPr lang="fr-FR" dirty="0" err="1" smtClean="0"/>
              <a:t>will</a:t>
            </a:r>
            <a:r>
              <a:rPr lang="fr-FR" dirty="0" smtClean="0"/>
              <a:t> help </a:t>
            </a:r>
            <a:r>
              <a:rPr lang="fr-FR" dirty="0" err="1" smtClean="0"/>
              <a:t>spare</a:t>
            </a:r>
            <a:r>
              <a:rPr lang="fr-FR" dirty="0" smtClean="0"/>
              <a:t> </a:t>
            </a:r>
            <a:r>
              <a:rPr lang="fr-FR" dirty="0" err="1" smtClean="0"/>
              <a:t>them</a:t>
            </a:r>
            <a:r>
              <a:rPr lang="fr-FR" dirty="0" smtClean="0"/>
              <a:t> a </a:t>
            </a:r>
            <a:r>
              <a:rPr lang="fr-FR" dirty="0" err="1" smtClean="0"/>
              <a:t>protracted</a:t>
            </a:r>
            <a:r>
              <a:rPr lang="fr-FR" dirty="0" smtClean="0"/>
              <a:t> </a:t>
            </a:r>
            <a:r>
              <a:rPr lang="fr-FR" dirty="0" err="1" smtClean="0"/>
              <a:t>hospitalization</a:t>
            </a:r>
            <a:r>
              <a:rPr lang="fr-FR" dirty="0" smtClean="0"/>
              <a:t> and </a:t>
            </a:r>
            <a:r>
              <a:rPr lang="fr-FR" dirty="0" err="1" smtClean="0"/>
              <a:t>much</a:t>
            </a:r>
            <a:r>
              <a:rPr lang="fr-FR" dirty="0" smtClean="0"/>
              <a:t> </a:t>
            </a:r>
            <a:r>
              <a:rPr lang="fr-FR" dirty="0" err="1" smtClean="0"/>
              <a:t>greater</a:t>
            </a:r>
            <a:r>
              <a:rPr lang="fr-FR" dirty="0" smtClean="0"/>
              <a:t> </a:t>
            </a:r>
            <a:r>
              <a:rPr lang="fr-FR" dirty="0" err="1" smtClean="0"/>
              <a:t>expense</a:t>
            </a:r>
            <a:r>
              <a:rPr lang="fr-FR" dirty="0" smtClean="0"/>
              <a:t>. There have been no </a:t>
            </a:r>
            <a:r>
              <a:rPr lang="fr-FR" dirty="0" err="1" smtClean="0"/>
              <a:t>blinded</a:t>
            </a:r>
            <a:r>
              <a:rPr lang="fr-FR" dirty="0" smtClean="0"/>
              <a:t> </a:t>
            </a:r>
            <a:r>
              <a:rPr lang="fr-FR" dirty="0" err="1" smtClean="0"/>
              <a:t>studies</a:t>
            </a:r>
            <a:r>
              <a:rPr lang="fr-FR" dirty="0" smtClean="0"/>
              <a:t> </a:t>
            </a:r>
            <a:r>
              <a:rPr lang="fr-FR" dirty="0" err="1" smtClean="0"/>
              <a:t>comparing</a:t>
            </a:r>
            <a:r>
              <a:rPr lang="fr-FR" dirty="0" smtClean="0"/>
              <a:t> </a:t>
            </a:r>
            <a:r>
              <a:rPr lang="fr-FR" dirty="0" err="1" smtClean="0"/>
              <a:t>treatment</a:t>
            </a:r>
            <a:r>
              <a:rPr lang="fr-FR" dirty="0" smtClean="0"/>
              <a:t> and </a:t>
            </a:r>
            <a:r>
              <a:rPr lang="fr-FR" dirty="0" err="1" smtClean="0"/>
              <a:t>nontreatment</a:t>
            </a:r>
            <a:r>
              <a:rPr lang="fr-FR" dirty="0" smtClean="0"/>
              <a:t> in </a:t>
            </a:r>
            <a:r>
              <a:rPr lang="fr-FR" dirty="0" err="1" smtClean="0"/>
              <a:t>dogs</a:t>
            </a:r>
            <a:r>
              <a:rPr lang="fr-FR" dirty="0" smtClean="0"/>
              <a:t> to show </a:t>
            </a:r>
            <a:r>
              <a:rPr lang="fr-FR" dirty="0" err="1" smtClean="0"/>
              <a:t>antivenom</a:t>
            </a:r>
            <a:r>
              <a:rPr lang="fr-FR" dirty="0" smtClean="0"/>
              <a:t> </a:t>
            </a:r>
            <a:r>
              <a:rPr lang="fr-FR" dirty="0" err="1" smtClean="0"/>
              <a:t>efficacy</a:t>
            </a:r>
            <a:r>
              <a:rPr lang="fr-FR" dirty="0" smtClean="0"/>
              <a:t> </a:t>
            </a:r>
            <a:r>
              <a:rPr lang="fr-FR" dirty="0" err="1" smtClean="0"/>
              <a:t>at</a:t>
            </a:r>
            <a:r>
              <a:rPr lang="fr-FR" dirty="0" smtClean="0"/>
              <a:t> </a:t>
            </a:r>
            <a:r>
              <a:rPr lang="fr-FR" dirty="0" err="1" smtClean="0"/>
              <a:t>various</a:t>
            </a:r>
            <a:r>
              <a:rPr lang="fr-FR" dirty="0" smtClean="0"/>
              <a:t> dosages.</a:t>
            </a:r>
          </a:p>
          <a:p>
            <a:r>
              <a:rPr lang="fr-FR" dirty="0" smtClean="0"/>
              <a:t>The </a:t>
            </a:r>
            <a:r>
              <a:rPr lang="fr-FR" dirty="0" err="1" smtClean="0"/>
              <a:t>Instituto</a:t>
            </a:r>
            <a:r>
              <a:rPr lang="fr-FR" dirty="0" smtClean="0"/>
              <a:t> </a:t>
            </a:r>
            <a:r>
              <a:rPr lang="fr-FR" dirty="0" err="1" smtClean="0"/>
              <a:t>Clodomiro</a:t>
            </a:r>
            <a:r>
              <a:rPr lang="fr-FR" dirty="0" smtClean="0"/>
              <a:t> </a:t>
            </a:r>
            <a:r>
              <a:rPr lang="fr-FR" dirty="0" err="1" smtClean="0"/>
              <a:t>Picado</a:t>
            </a:r>
            <a:r>
              <a:rPr lang="fr-FR" dirty="0" smtClean="0"/>
              <a:t> </a:t>
            </a:r>
            <a:r>
              <a:rPr lang="fr-FR" dirty="0" err="1" smtClean="0"/>
              <a:t>at</a:t>
            </a:r>
            <a:r>
              <a:rPr lang="fr-FR" dirty="0" smtClean="0"/>
              <a:t> the </a:t>
            </a:r>
            <a:r>
              <a:rPr lang="fr-FR" dirty="0" err="1" smtClean="0"/>
              <a:t>University</a:t>
            </a:r>
            <a:r>
              <a:rPr lang="fr-FR" dirty="0" smtClean="0"/>
              <a:t> of Costa Rica </a:t>
            </a:r>
            <a:r>
              <a:rPr lang="fr-FR" dirty="0" err="1" smtClean="0"/>
              <a:t>also</a:t>
            </a:r>
            <a:r>
              <a:rPr lang="fr-FR" dirty="0" smtClean="0"/>
              <a:t> </a:t>
            </a:r>
            <a:r>
              <a:rPr lang="fr-FR" dirty="0" err="1" smtClean="0"/>
              <a:t>produces</a:t>
            </a:r>
            <a:r>
              <a:rPr lang="fr-FR" dirty="0" smtClean="0"/>
              <a:t> </a:t>
            </a:r>
            <a:r>
              <a:rPr lang="fr-FR" dirty="0" err="1" smtClean="0"/>
              <a:t>coral</a:t>
            </a:r>
            <a:r>
              <a:rPr lang="fr-FR" dirty="0" smtClean="0"/>
              <a:t> </a:t>
            </a:r>
            <a:r>
              <a:rPr lang="fr-FR" dirty="0" err="1" smtClean="0"/>
              <a:t>snake</a:t>
            </a:r>
            <a:r>
              <a:rPr lang="fr-FR" dirty="0" smtClean="0"/>
              <a:t> </a:t>
            </a:r>
            <a:r>
              <a:rPr lang="fr-FR" dirty="0" err="1" smtClean="0"/>
              <a:t>antivenom</a:t>
            </a:r>
            <a:r>
              <a:rPr lang="fr-FR" dirty="0" smtClean="0"/>
              <a:t>. It </a:t>
            </a:r>
            <a:r>
              <a:rPr lang="fr-FR" dirty="0" err="1" smtClean="0"/>
              <a:t>is</a:t>
            </a:r>
            <a:r>
              <a:rPr lang="fr-FR" dirty="0" smtClean="0"/>
              <a:t> </a:t>
            </a:r>
            <a:r>
              <a:rPr lang="fr-FR" b="1" dirty="0" smtClean="0"/>
              <a:t>made </a:t>
            </a:r>
            <a:r>
              <a:rPr lang="fr-FR" b="1" dirty="0" err="1" smtClean="0"/>
              <a:t>from</a:t>
            </a:r>
            <a:r>
              <a:rPr lang="fr-FR" b="1" dirty="0" smtClean="0"/>
              <a:t> </a:t>
            </a:r>
            <a:r>
              <a:rPr lang="fr-FR" b="1" dirty="0" err="1" smtClean="0"/>
              <a:t>purified</a:t>
            </a:r>
            <a:r>
              <a:rPr lang="fr-FR" b="1" dirty="0" smtClean="0"/>
              <a:t> </a:t>
            </a:r>
            <a:r>
              <a:rPr lang="fr-FR" b="1" dirty="0" err="1" smtClean="0"/>
              <a:t>equine</a:t>
            </a:r>
            <a:r>
              <a:rPr lang="fr-FR" b="1" dirty="0" smtClean="0"/>
              <a:t> </a:t>
            </a:r>
            <a:r>
              <a:rPr lang="fr-FR" b="1" dirty="0" err="1" smtClean="0"/>
              <a:t>immunoglobulins</a:t>
            </a:r>
            <a:r>
              <a:rPr lang="fr-FR" dirty="0" smtClean="0"/>
              <a:t> and </a:t>
            </a:r>
            <a:r>
              <a:rPr lang="fr-FR" dirty="0" err="1" smtClean="0"/>
              <a:t>contains</a:t>
            </a:r>
            <a:r>
              <a:rPr lang="fr-FR" dirty="0" smtClean="0"/>
              <a:t> 0.25% </a:t>
            </a:r>
            <a:r>
              <a:rPr lang="fr-FR" dirty="0" err="1" smtClean="0"/>
              <a:t>phenol</a:t>
            </a:r>
            <a:r>
              <a:rPr lang="fr-FR" dirty="0" smtClean="0"/>
              <a:t> as a </a:t>
            </a:r>
            <a:r>
              <a:rPr lang="fr-FR" dirty="0" err="1" smtClean="0"/>
              <a:t>preservative</a:t>
            </a:r>
            <a:r>
              <a:rPr lang="fr-FR" dirty="0" smtClean="0"/>
              <a:t>. It has </a:t>
            </a:r>
            <a:r>
              <a:rPr lang="fr-FR" dirty="0" err="1" smtClean="0"/>
              <a:t>proved</a:t>
            </a:r>
            <a:r>
              <a:rPr lang="fr-FR" dirty="0" smtClean="0"/>
              <a:t> effective </a:t>
            </a:r>
            <a:r>
              <a:rPr lang="fr-FR" dirty="0" err="1" smtClean="0"/>
              <a:t>against</a:t>
            </a:r>
            <a:r>
              <a:rPr lang="fr-FR" dirty="0" smtClean="0"/>
              <a:t> the </a:t>
            </a:r>
            <a:r>
              <a:rPr lang="fr-FR" dirty="0" err="1" smtClean="0"/>
              <a:t>Eastern</a:t>
            </a:r>
            <a:r>
              <a:rPr lang="fr-FR" dirty="0" smtClean="0"/>
              <a:t> </a:t>
            </a:r>
            <a:r>
              <a:rPr lang="fr-FR" dirty="0" err="1" smtClean="0"/>
              <a:t>Coral</a:t>
            </a:r>
            <a:r>
              <a:rPr lang="fr-FR" dirty="0" smtClean="0"/>
              <a:t> </a:t>
            </a:r>
            <a:r>
              <a:rPr lang="fr-FR" dirty="0" err="1" smtClean="0"/>
              <a:t>Snake</a:t>
            </a:r>
            <a:r>
              <a:rPr lang="fr-FR" dirty="0" smtClean="0"/>
              <a:t>. It </a:t>
            </a:r>
            <a:r>
              <a:rPr lang="fr-FR" dirty="0" err="1" smtClean="0"/>
              <a:t>is</a:t>
            </a:r>
            <a:r>
              <a:rPr lang="fr-FR" dirty="0" smtClean="0"/>
              <a:t> </a:t>
            </a:r>
            <a:r>
              <a:rPr lang="fr-FR" dirty="0" err="1" smtClean="0"/>
              <a:t>available</a:t>
            </a:r>
            <a:r>
              <a:rPr lang="fr-FR" dirty="0" smtClean="0"/>
              <a:t> in </a:t>
            </a:r>
            <a:r>
              <a:rPr lang="fr-FR" dirty="0" err="1" smtClean="0"/>
              <a:t>both</a:t>
            </a:r>
            <a:r>
              <a:rPr lang="fr-FR" dirty="0" smtClean="0"/>
              <a:t> </a:t>
            </a:r>
            <a:r>
              <a:rPr lang="fr-FR" dirty="0" err="1" smtClean="0"/>
              <a:t>liquid</a:t>
            </a:r>
            <a:r>
              <a:rPr lang="fr-FR" dirty="0" smtClean="0"/>
              <a:t> and </a:t>
            </a:r>
            <a:r>
              <a:rPr lang="fr-FR" dirty="0" err="1" smtClean="0"/>
              <a:t>freeze-dried</a:t>
            </a:r>
            <a:r>
              <a:rPr lang="fr-FR" dirty="0" smtClean="0"/>
              <a:t> </a:t>
            </a:r>
            <a:r>
              <a:rPr lang="fr-FR" dirty="0" err="1" smtClean="0"/>
              <a:t>forms</a:t>
            </a:r>
            <a:r>
              <a:rPr lang="fr-FR" dirty="0" smtClean="0"/>
              <a:t>. The </a:t>
            </a:r>
            <a:r>
              <a:rPr lang="fr-FR" dirty="0" err="1" smtClean="0"/>
              <a:t>shelf</a:t>
            </a:r>
            <a:r>
              <a:rPr lang="fr-FR" dirty="0" smtClean="0"/>
              <a:t> life of the </a:t>
            </a:r>
            <a:r>
              <a:rPr lang="fr-FR" dirty="0" err="1" smtClean="0"/>
              <a:t>freeze-dried</a:t>
            </a:r>
            <a:r>
              <a:rPr lang="fr-FR" dirty="0" smtClean="0"/>
              <a:t> </a:t>
            </a:r>
            <a:r>
              <a:rPr lang="fr-FR" dirty="0" err="1" smtClean="0"/>
              <a:t>antivenom</a:t>
            </a:r>
            <a:r>
              <a:rPr lang="fr-FR" dirty="0" smtClean="0"/>
              <a:t> </a:t>
            </a:r>
            <a:r>
              <a:rPr lang="fr-FR" dirty="0" err="1" smtClean="0"/>
              <a:t>is</a:t>
            </a:r>
            <a:r>
              <a:rPr lang="fr-FR" dirty="0" smtClean="0"/>
              <a:t> 5 </a:t>
            </a:r>
            <a:r>
              <a:rPr lang="fr-FR" dirty="0" err="1" smtClean="0"/>
              <a:t>years</a:t>
            </a:r>
            <a:r>
              <a:rPr lang="fr-FR" dirty="0" smtClean="0"/>
              <a:t>; the </a:t>
            </a:r>
            <a:r>
              <a:rPr lang="fr-FR" dirty="0" err="1" smtClean="0"/>
              <a:t>liquid</a:t>
            </a:r>
            <a:r>
              <a:rPr lang="fr-FR" dirty="0" smtClean="0"/>
              <a:t> </a:t>
            </a:r>
            <a:r>
              <a:rPr lang="fr-FR" dirty="0" err="1" smtClean="0"/>
              <a:t>form</a:t>
            </a:r>
            <a:r>
              <a:rPr lang="fr-FR" dirty="0" smtClean="0"/>
              <a:t> </a:t>
            </a:r>
            <a:r>
              <a:rPr lang="fr-FR" dirty="0" err="1" smtClean="0"/>
              <a:t>can</a:t>
            </a:r>
            <a:r>
              <a:rPr lang="fr-FR" dirty="0" smtClean="0"/>
              <a:t> </a:t>
            </a:r>
            <a:r>
              <a:rPr lang="fr-FR" dirty="0" err="1" smtClean="0"/>
              <a:t>be</a:t>
            </a:r>
            <a:r>
              <a:rPr lang="fr-FR" dirty="0" smtClean="0"/>
              <a:t> </a:t>
            </a:r>
            <a:r>
              <a:rPr lang="fr-FR" dirty="0" err="1" smtClean="0"/>
              <a:t>stored</a:t>
            </a:r>
            <a:r>
              <a:rPr lang="fr-FR" dirty="0" smtClean="0"/>
              <a:t> for 3 </a:t>
            </a:r>
            <a:r>
              <a:rPr lang="fr-FR" dirty="0" err="1" smtClean="0"/>
              <a:t>years</a:t>
            </a:r>
            <a:r>
              <a:rPr lang="fr-FR" dirty="0" smtClean="0"/>
              <a:t> </a:t>
            </a:r>
            <a:r>
              <a:rPr lang="fr-FR" dirty="0" err="1" smtClean="0"/>
              <a:t>at</a:t>
            </a:r>
            <a:r>
              <a:rPr lang="fr-FR" dirty="0" smtClean="0"/>
              <a:t> 2° to 8° C</a:t>
            </a:r>
          </a:p>
          <a:p>
            <a:endParaRPr lang="en-CA" dirty="0" smtClean="0"/>
          </a:p>
          <a:p>
            <a:endParaRPr lang="en-CA" dirty="0" smtClean="0"/>
          </a:p>
          <a:p>
            <a:endParaRPr lang="en-CA" dirty="0" smtClean="0"/>
          </a:p>
          <a:p>
            <a:r>
              <a:rPr lang="en-CA" dirty="0" smtClean="0"/>
              <a:t>A relatively new product (Coralmyn</a:t>
            </a:r>
            <a:r>
              <a:rPr lang="en-CA" dirty="0" smtClean="0">
                <a:hlinkClick r:id="rId6" tooltip="Link to note"/>
              </a:rPr>
              <a:t>3</a:t>
            </a:r>
            <a:r>
              <a:rPr lang="en-CA" dirty="0" smtClean="0"/>
              <a:t>) for use in people is produced in Mexico and consists of a polyclonal </a:t>
            </a:r>
            <a:r>
              <a:rPr lang="en-CA" dirty="0" err="1" smtClean="0"/>
              <a:t>antivenom</a:t>
            </a:r>
            <a:r>
              <a:rPr lang="en-CA" dirty="0" smtClean="0"/>
              <a:t> fragment produced from horses that have been immunized with the black banded coral snake (</a:t>
            </a:r>
            <a:r>
              <a:rPr lang="en-CA" i="1" dirty="0" err="1" smtClean="0"/>
              <a:t>Micrurus</a:t>
            </a:r>
            <a:r>
              <a:rPr lang="en-CA" i="1" dirty="0" smtClean="0"/>
              <a:t> </a:t>
            </a:r>
            <a:r>
              <a:rPr lang="en-CA" i="1" dirty="0" err="1" smtClean="0"/>
              <a:t>nigrocinticus</a:t>
            </a:r>
            <a:r>
              <a:rPr lang="en-CA" i="1" dirty="0" smtClean="0"/>
              <a:t> </a:t>
            </a:r>
            <a:r>
              <a:rPr lang="en-CA" i="1" dirty="0" err="1" smtClean="0"/>
              <a:t>nigrocinticus</a:t>
            </a:r>
            <a:r>
              <a:rPr lang="en-CA" dirty="0" smtClean="0"/>
              <a:t>). This product has been found to be effective for neutralizing eastern coral snake venom and Texas coral snake (</a:t>
            </a:r>
            <a:r>
              <a:rPr lang="en-CA" i="1" dirty="0" err="1" smtClean="0"/>
              <a:t>Micrurus</a:t>
            </a:r>
            <a:r>
              <a:rPr lang="en-CA" i="1" dirty="0" smtClean="0"/>
              <a:t> </a:t>
            </a:r>
            <a:r>
              <a:rPr lang="en-CA" i="1" dirty="0" err="1" smtClean="0"/>
              <a:t>tener</a:t>
            </a:r>
            <a:r>
              <a:rPr lang="en-CA" i="1" dirty="0" smtClean="0"/>
              <a:t> </a:t>
            </a:r>
            <a:r>
              <a:rPr lang="en-CA" i="1" dirty="0" err="1" smtClean="0"/>
              <a:t>tener</a:t>
            </a:r>
            <a:r>
              <a:rPr lang="en-CA" dirty="0" smtClean="0"/>
              <a:t>) venom in a mouse model.</a:t>
            </a:r>
            <a:r>
              <a:rPr lang="en-CA" dirty="0" smtClean="0">
                <a:hlinkClick r:id="rId7" tooltip="Link to bibliographic citation"/>
              </a:rPr>
              <a:t>[25]</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23</a:t>
            </a:fld>
            <a:endParaRPr lang="en-CA"/>
          </a:p>
        </p:txBody>
      </p:sp>
    </p:spTree>
    <p:extLst>
      <p:ext uri="{BB962C8B-B14F-4D97-AF65-F5344CB8AC3E}">
        <p14:creationId xmlns:p14="http://schemas.microsoft.com/office/powerpoint/2010/main" val="13147844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24</a:t>
            </a:fld>
            <a:endParaRPr lang="en-CA"/>
          </a:p>
        </p:txBody>
      </p:sp>
    </p:spTree>
    <p:extLst>
      <p:ext uri="{BB962C8B-B14F-4D97-AF65-F5344CB8AC3E}">
        <p14:creationId xmlns:p14="http://schemas.microsoft.com/office/powerpoint/2010/main" val="1109537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25</a:t>
            </a:fld>
            <a:endParaRPr lang="en-CA"/>
          </a:p>
        </p:txBody>
      </p:sp>
    </p:spTree>
    <p:extLst>
      <p:ext uri="{BB962C8B-B14F-4D97-AF65-F5344CB8AC3E}">
        <p14:creationId xmlns:p14="http://schemas.microsoft.com/office/powerpoint/2010/main" val="156235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26</a:t>
            </a:fld>
            <a:endParaRPr lang="en-CA"/>
          </a:p>
        </p:txBody>
      </p:sp>
    </p:spTree>
    <p:extLst>
      <p:ext uri="{BB962C8B-B14F-4D97-AF65-F5344CB8AC3E}">
        <p14:creationId xmlns:p14="http://schemas.microsoft.com/office/powerpoint/2010/main" val="3896932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27</a:t>
            </a:fld>
            <a:endParaRPr lang="en-CA"/>
          </a:p>
        </p:txBody>
      </p:sp>
    </p:spTree>
    <p:extLst>
      <p:ext uri="{BB962C8B-B14F-4D97-AF65-F5344CB8AC3E}">
        <p14:creationId xmlns:p14="http://schemas.microsoft.com/office/powerpoint/2010/main" val="3650468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28</a:t>
            </a:fld>
            <a:endParaRPr lang="en-CA"/>
          </a:p>
        </p:txBody>
      </p:sp>
    </p:spTree>
    <p:extLst>
      <p:ext uri="{BB962C8B-B14F-4D97-AF65-F5344CB8AC3E}">
        <p14:creationId xmlns:p14="http://schemas.microsoft.com/office/powerpoint/2010/main" val="3157854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29</a:t>
            </a:fld>
            <a:endParaRPr lang="en-CA"/>
          </a:p>
        </p:txBody>
      </p:sp>
    </p:spTree>
    <p:extLst>
      <p:ext uri="{BB962C8B-B14F-4D97-AF65-F5344CB8AC3E}">
        <p14:creationId xmlns:p14="http://schemas.microsoft.com/office/powerpoint/2010/main" val="6755006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31</a:t>
            </a:fld>
            <a:endParaRPr lang="en-CA"/>
          </a:p>
        </p:txBody>
      </p:sp>
    </p:spTree>
    <p:extLst>
      <p:ext uri="{BB962C8B-B14F-4D97-AF65-F5344CB8AC3E}">
        <p14:creationId xmlns:p14="http://schemas.microsoft.com/office/powerpoint/2010/main" val="799247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32</a:t>
            </a:fld>
            <a:endParaRPr lang="en-CA"/>
          </a:p>
        </p:txBody>
      </p:sp>
    </p:spTree>
    <p:extLst>
      <p:ext uri="{BB962C8B-B14F-4D97-AF65-F5344CB8AC3E}">
        <p14:creationId xmlns:p14="http://schemas.microsoft.com/office/powerpoint/2010/main" val="20136019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33</a:t>
            </a:fld>
            <a:endParaRPr lang="en-CA"/>
          </a:p>
        </p:txBody>
      </p:sp>
    </p:spTree>
    <p:extLst>
      <p:ext uri="{BB962C8B-B14F-4D97-AF65-F5344CB8AC3E}">
        <p14:creationId xmlns:p14="http://schemas.microsoft.com/office/powerpoint/2010/main" val="3933672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a:t>
            </a:fld>
            <a:endParaRPr lang="en-CA"/>
          </a:p>
        </p:txBody>
      </p:sp>
    </p:spTree>
    <p:extLst>
      <p:ext uri="{BB962C8B-B14F-4D97-AF65-F5344CB8AC3E}">
        <p14:creationId xmlns:p14="http://schemas.microsoft.com/office/powerpoint/2010/main" val="10306467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CA" b="1"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34</a:t>
            </a:fld>
            <a:endParaRPr lang="en-CA"/>
          </a:p>
        </p:txBody>
      </p:sp>
    </p:spTree>
    <p:extLst>
      <p:ext uri="{BB962C8B-B14F-4D97-AF65-F5344CB8AC3E}">
        <p14:creationId xmlns:p14="http://schemas.microsoft.com/office/powerpoint/2010/main" val="18741687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35</a:t>
            </a:fld>
            <a:endParaRPr lang="en-CA"/>
          </a:p>
        </p:txBody>
      </p:sp>
    </p:spTree>
    <p:extLst>
      <p:ext uri="{BB962C8B-B14F-4D97-AF65-F5344CB8AC3E}">
        <p14:creationId xmlns:p14="http://schemas.microsoft.com/office/powerpoint/2010/main" val="33550128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36</a:t>
            </a:fld>
            <a:endParaRPr lang="en-CA"/>
          </a:p>
        </p:txBody>
      </p:sp>
    </p:spTree>
    <p:extLst>
      <p:ext uri="{BB962C8B-B14F-4D97-AF65-F5344CB8AC3E}">
        <p14:creationId xmlns:p14="http://schemas.microsoft.com/office/powerpoint/2010/main" val="29225215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37</a:t>
            </a:fld>
            <a:endParaRPr lang="en-CA"/>
          </a:p>
        </p:txBody>
      </p:sp>
    </p:spTree>
    <p:extLst>
      <p:ext uri="{BB962C8B-B14F-4D97-AF65-F5344CB8AC3E}">
        <p14:creationId xmlns:p14="http://schemas.microsoft.com/office/powerpoint/2010/main" val="15032304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38</a:t>
            </a:fld>
            <a:endParaRPr lang="en-CA"/>
          </a:p>
        </p:txBody>
      </p:sp>
    </p:spTree>
    <p:extLst>
      <p:ext uri="{BB962C8B-B14F-4D97-AF65-F5344CB8AC3E}">
        <p14:creationId xmlns:p14="http://schemas.microsoft.com/office/powerpoint/2010/main" val="27554268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39</a:t>
            </a:fld>
            <a:endParaRPr lang="en-CA"/>
          </a:p>
        </p:txBody>
      </p:sp>
    </p:spTree>
    <p:extLst>
      <p:ext uri="{BB962C8B-B14F-4D97-AF65-F5344CB8AC3E}">
        <p14:creationId xmlns:p14="http://schemas.microsoft.com/office/powerpoint/2010/main" val="2780292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40</a:t>
            </a:fld>
            <a:endParaRPr lang="en-CA"/>
          </a:p>
        </p:txBody>
      </p:sp>
    </p:spTree>
    <p:extLst>
      <p:ext uri="{BB962C8B-B14F-4D97-AF65-F5344CB8AC3E}">
        <p14:creationId xmlns:p14="http://schemas.microsoft.com/office/powerpoint/2010/main" val="35010228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41</a:t>
            </a:fld>
            <a:endParaRPr lang="en-CA"/>
          </a:p>
        </p:txBody>
      </p:sp>
    </p:spTree>
    <p:extLst>
      <p:ext uri="{BB962C8B-B14F-4D97-AF65-F5344CB8AC3E}">
        <p14:creationId xmlns:p14="http://schemas.microsoft.com/office/powerpoint/2010/main" val="15500645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42</a:t>
            </a:fld>
            <a:endParaRPr lang="en-CA"/>
          </a:p>
        </p:txBody>
      </p:sp>
    </p:spTree>
    <p:extLst>
      <p:ext uri="{BB962C8B-B14F-4D97-AF65-F5344CB8AC3E}">
        <p14:creationId xmlns:p14="http://schemas.microsoft.com/office/powerpoint/2010/main" val="36946478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43</a:t>
            </a:fld>
            <a:endParaRPr lang="en-CA"/>
          </a:p>
        </p:txBody>
      </p:sp>
    </p:spTree>
    <p:extLst>
      <p:ext uri="{BB962C8B-B14F-4D97-AF65-F5344CB8AC3E}">
        <p14:creationId xmlns:p14="http://schemas.microsoft.com/office/powerpoint/2010/main" val="3294633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a:t>
            </a:fld>
            <a:endParaRPr lang="en-CA"/>
          </a:p>
        </p:txBody>
      </p:sp>
    </p:spTree>
    <p:extLst>
      <p:ext uri="{BB962C8B-B14F-4D97-AF65-F5344CB8AC3E}">
        <p14:creationId xmlns:p14="http://schemas.microsoft.com/office/powerpoint/2010/main" val="13151250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44</a:t>
            </a:fld>
            <a:endParaRPr lang="en-CA"/>
          </a:p>
        </p:txBody>
      </p:sp>
    </p:spTree>
    <p:extLst>
      <p:ext uri="{BB962C8B-B14F-4D97-AF65-F5344CB8AC3E}">
        <p14:creationId xmlns:p14="http://schemas.microsoft.com/office/powerpoint/2010/main" val="4402179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45</a:t>
            </a:fld>
            <a:endParaRPr lang="en-CA"/>
          </a:p>
        </p:txBody>
      </p:sp>
    </p:spTree>
    <p:extLst>
      <p:ext uri="{BB962C8B-B14F-4D97-AF65-F5344CB8AC3E}">
        <p14:creationId xmlns:p14="http://schemas.microsoft.com/office/powerpoint/2010/main" val="19196399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46</a:t>
            </a:fld>
            <a:endParaRPr lang="en-CA"/>
          </a:p>
        </p:txBody>
      </p:sp>
    </p:spTree>
    <p:extLst>
      <p:ext uri="{BB962C8B-B14F-4D97-AF65-F5344CB8AC3E}">
        <p14:creationId xmlns:p14="http://schemas.microsoft.com/office/powerpoint/2010/main" val="1318164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47</a:t>
            </a:fld>
            <a:endParaRPr lang="en-CA"/>
          </a:p>
        </p:txBody>
      </p:sp>
    </p:spTree>
    <p:extLst>
      <p:ext uri="{BB962C8B-B14F-4D97-AF65-F5344CB8AC3E}">
        <p14:creationId xmlns:p14="http://schemas.microsoft.com/office/powerpoint/2010/main" val="38631699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49</a:t>
            </a:fld>
            <a:endParaRPr lang="en-CA"/>
          </a:p>
        </p:txBody>
      </p:sp>
    </p:spTree>
    <p:extLst>
      <p:ext uri="{BB962C8B-B14F-4D97-AF65-F5344CB8AC3E}">
        <p14:creationId xmlns:p14="http://schemas.microsoft.com/office/powerpoint/2010/main" val="35410047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50</a:t>
            </a:fld>
            <a:endParaRPr lang="en-CA"/>
          </a:p>
        </p:txBody>
      </p:sp>
    </p:spTree>
    <p:extLst>
      <p:ext uri="{BB962C8B-B14F-4D97-AF65-F5344CB8AC3E}">
        <p14:creationId xmlns:p14="http://schemas.microsoft.com/office/powerpoint/2010/main" val="2417517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51</a:t>
            </a:fld>
            <a:endParaRPr lang="en-CA"/>
          </a:p>
        </p:txBody>
      </p:sp>
    </p:spTree>
    <p:extLst>
      <p:ext uri="{BB962C8B-B14F-4D97-AF65-F5344CB8AC3E}">
        <p14:creationId xmlns:p14="http://schemas.microsoft.com/office/powerpoint/2010/main" val="32723452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a:p>
            <a:endParaRPr lang="fr-FR"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52</a:t>
            </a:fld>
            <a:endParaRPr lang="en-CA"/>
          </a:p>
        </p:txBody>
      </p:sp>
    </p:spTree>
    <p:extLst>
      <p:ext uri="{BB962C8B-B14F-4D97-AF65-F5344CB8AC3E}">
        <p14:creationId xmlns:p14="http://schemas.microsoft.com/office/powerpoint/2010/main" val="9029805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a:p>
            <a:endParaRPr lang="fr-FR" dirty="0" smtClean="0"/>
          </a:p>
          <a:p>
            <a:endParaRPr lang="fr-FR"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53</a:t>
            </a:fld>
            <a:endParaRPr lang="en-CA"/>
          </a:p>
        </p:txBody>
      </p:sp>
    </p:spTree>
    <p:extLst>
      <p:ext uri="{BB962C8B-B14F-4D97-AF65-F5344CB8AC3E}">
        <p14:creationId xmlns:p14="http://schemas.microsoft.com/office/powerpoint/2010/main" val="2983641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a:p>
            <a:endParaRPr lang="fr-FR" dirty="0" smtClean="0"/>
          </a:p>
          <a:p>
            <a:r>
              <a:rPr lang="fr-FR" dirty="0" smtClean="0"/>
              <a:t> </a:t>
            </a:r>
            <a:r>
              <a:rPr lang="fr-FR" dirty="0" err="1" smtClean="0"/>
              <a:t>Secondly</a:t>
            </a:r>
            <a:r>
              <a:rPr lang="fr-FR" dirty="0" smtClean="0"/>
              <a:t>, </a:t>
            </a:r>
            <a:r>
              <a:rPr lang="fr-FR" dirty="0" err="1" smtClean="0"/>
              <a:t>antibodies</a:t>
            </a:r>
            <a:r>
              <a:rPr lang="fr-FR" dirty="0" smtClean="0"/>
              <a:t> </a:t>
            </a:r>
            <a:r>
              <a:rPr lang="fr-FR" dirty="0" err="1" smtClean="0"/>
              <a:t>can</a:t>
            </a:r>
            <a:r>
              <a:rPr lang="fr-FR" dirty="0" smtClean="0"/>
              <a:t> cross-</a:t>
            </a:r>
            <a:r>
              <a:rPr lang="fr-FR" dirty="0" err="1" smtClean="0"/>
              <a:t>link</a:t>
            </a:r>
            <a:r>
              <a:rPr lang="fr-FR" dirty="0" smtClean="0"/>
              <a:t> </a:t>
            </a:r>
            <a:r>
              <a:rPr lang="fr-FR" dirty="0" err="1" smtClean="0"/>
              <a:t>AChRs</a:t>
            </a:r>
            <a:r>
              <a:rPr lang="fr-FR" dirty="0" smtClean="0"/>
              <a:t> on the surface of the membrane </a:t>
            </a:r>
            <a:r>
              <a:rPr lang="fr-FR" dirty="0" err="1" smtClean="0"/>
              <a:t>leading</a:t>
            </a:r>
            <a:r>
              <a:rPr lang="fr-FR" dirty="0" smtClean="0"/>
              <a:t> to </a:t>
            </a:r>
            <a:r>
              <a:rPr lang="fr-FR" dirty="0" err="1" smtClean="0"/>
              <a:t>increased</a:t>
            </a:r>
            <a:r>
              <a:rPr lang="fr-FR" dirty="0" smtClean="0"/>
              <a:t> </a:t>
            </a:r>
            <a:r>
              <a:rPr lang="fr-FR" dirty="0" err="1" smtClean="0"/>
              <a:t>internalization</a:t>
            </a:r>
            <a:r>
              <a:rPr lang="fr-FR" dirty="0" smtClean="0"/>
              <a:t> of </a:t>
            </a:r>
            <a:r>
              <a:rPr lang="fr-FR" dirty="0" err="1" smtClean="0"/>
              <a:t>AChRs</a:t>
            </a:r>
            <a:r>
              <a:rPr lang="fr-FR" dirty="0" smtClean="0"/>
              <a:t>, a </a:t>
            </a:r>
            <a:r>
              <a:rPr lang="fr-FR" dirty="0" err="1" smtClean="0"/>
              <a:t>decrease</a:t>
            </a:r>
            <a:r>
              <a:rPr lang="fr-FR" dirty="0" smtClean="0"/>
              <a:t> in the </a:t>
            </a:r>
            <a:r>
              <a:rPr lang="fr-FR" dirty="0" err="1" smtClean="0"/>
              <a:t>receptor</a:t>
            </a:r>
            <a:r>
              <a:rPr lang="fr-FR" dirty="0" smtClean="0"/>
              <a:t> </a:t>
            </a:r>
            <a:r>
              <a:rPr lang="fr-FR" dirty="0" err="1" smtClean="0"/>
              <a:t>half</a:t>
            </a:r>
            <a:r>
              <a:rPr lang="fr-FR" dirty="0" smtClean="0"/>
              <a:t>-life and </a:t>
            </a:r>
            <a:r>
              <a:rPr lang="fr-FR" dirty="0" err="1" smtClean="0"/>
              <a:t>decline</a:t>
            </a:r>
            <a:r>
              <a:rPr lang="fr-FR" dirty="0" smtClean="0"/>
              <a:t> of the total </a:t>
            </a:r>
            <a:r>
              <a:rPr lang="fr-FR" dirty="0" err="1" smtClean="0"/>
              <a:t>number</a:t>
            </a:r>
            <a:r>
              <a:rPr lang="fr-FR" dirty="0" smtClean="0"/>
              <a:t> of </a:t>
            </a:r>
            <a:r>
              <a:rPr lang="fr-FR" dirty="0" err="1" smtClean="0"/>
              <a:t>AChRs</a:t>
            </a:r>
            <a:r>
              <a:rPr lang="fr-FR" dirty="0" smtClean="0"/>
              <a:t>. In people, the </a:t>
            </a:r>
            <a:r>
              <a:rPr lang="fr-FR" dirty="0" err="1" smtClean="0"/>
              <a:t>half</a:t>
            </a:r>
            <a:r>
              <a:rPr lang="fr-FR" dirty="0" smtClean="0"/>
              <a:t>-life </a:t>
            </a:r>
            <a:r>
              <a:rPr lang="fr-FR" dirty="0" err="1" smtClean="0"/>
              <a:t>is</a:t>
            </a:r>
            <a:r>
              <a:rPr lang="fr-FR" dirty="0" smtClean="0"/>
              <a:t> </a:t>
            </a:r>
            <a:r>
              <a:rPr lang="fr-FR" dirty="0" err="1" smtClean="0"/>
              <a:t>reduced</a:t>
            </a:r>
            <a:r>
              <a:rPr lang="fr-FR" dirty="0" smtClean="0"/>
              <a:t> to 3 </a:t>
            </a:r>
            <a:r>
              <a:rPr lang="fr-FR" dirty="0" err="1" smtClean="0"/>
              <a:t>days</a:t>
            </a:r>
            <a:r>
              <a:rPr lang="fr-FR" dirty="0" smtClean="0"/>
              <a:t> </a:t>
            </a:r>
            <a:r>
              <a:rPr lang="fr-FR" dirty="0" err="1" smtClean="0"/>
              <a:t>from</a:t>
            </a:r>
            <a:r>
              <a:rPr lang="fr-FR" dirty="0" smtClean="0"/>
              <a:t> a normal of 10 </a:t>
            </a:r>
            <a:r>
              <a:rPr lang="fr-FR" dirty="0" err="1" smtClean="0"/>
              <a:t>days</a:t>
            </a:r>
            <a:r>
              <a:rPr lang="fr-FR" dirty="0" smtClean="0"/>
              <a:t>.</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54</a:t>
            </a:fld>
            <a:endParaRPr lang="en-CA"/>
          </a:p>
        </p:txBody>
      </p:sp>
    </p:spTree>
    <p:extLst>
      <p:ext uri="{BB962C8B-B14F-4D97-AF65-F5344CB8AC3E}">
        <p14:creationId xmlns:p14="http://schemas.microsoft.com/office/powerpoint/2010/main" val="111608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a:t>
            </a:fld>
            <a:endParaRPr lang="en-CA"/>
          </a:p>
        </p:txBody>
      </p:sp>
    </p:spTree>
    <p:extLst>
      <p:ext uri="{BB962C8B-B14F-4D97-AF65-F5344CB8AC3E}">
        <p14:creationId xmlns:p14="http://schemas.microsoft.com/office/powerpoint/2010/main" val="15084580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Lastly</a:t>
            </a:r>
            <a:r>
              <a:rPr lang="fr-FR" dirty="0" smtClean="0"/>
              <a:t>, </a:t>
            </a:r>
            <a:r>
              <a:rPr lang="fr-FR" dirty="0" err="1" smtClean="0"/>
              <a:t>antibodies</a:t>
            </a:r>
            <a:r>
              <a:rPr lang="fr-FR" dirty="0" smtClean="0"/>
              <a:t> </a:t>
            </a:r>
            <a:r>
              <a:rPr lang="fr-FR" dirty="0" err="1" smtClean="0"/>
              <a:t>may</a:t>
            </a:r>
            <a:r>
              <a:rPr lang="fr-FR" dirty="0" smtClean="0"/>
              <a:t> </a:t>
            </a:r>
            <a:r>
              <a:rPr lang="fr-FR" dirty="0" err="1" smtClean="0"/>
              <a:t>directly</a:t>
            </a:r>
            <a:r>
              <a:rPr lang="fr-FR" dirty="0" smtClean="0"/>
              <a:t> </a:t>
            </a:r>
            <a:r>
              <a:rPr lang="fr-FR" dirty="0" err="1" smtClean="0"/>
              <a:t>inhibit</a:t>
            </a:r>
            <a:r>
              <a:rPr lang="fr-FR" dirty="0" smtClean="0"/>
              <a:t> </a:t>
            </a:r>
            <a:r>
              <a:rPr lang="fr-FR" dirty="0" err="1" smtClean="0"/>
              <a:t>AChR</a:t>
            </a:r>
            <a:r>
              <a:rPr lang="fr-FR" dirty="0" smtClean="0"/>
              <a:t> function.</a:t>
            </a:r>
            <a:r>
              <a:rPr lang="fr-FR" baseline="30000" dirty="0" smtClean="0">
                <a:hlinkClick r:id="rId3" tooltip="Link to bibliographic citations"/>
              </a:rPr>
              <a:t>2,9,22</a:t>
            </a:r>
            <a:r>
              <a:rPr lang="fr-FR" dirty="0" smtClean="0"/>
              <a:t> </a:t>
            </a:r>
          </a:p>
          <a:p>
            <a:endParaRPr lang="fr-FR" dirty="0" smtClean="0"/>
          </a:p>
          <a:p>
            <a:r>
              <a:rPr lang="fr-FR" dirty="0" smtClean="0"/>
              <a:t>In all cases, </a:t>
            </a:r>
            <a:r>
              <a:rPr lang="fr-FR" dirty="0" err="1" smtClean="0"/>
              <a:t>there</a:t>
            </a:r>
            <a:r>
              <a:rPr lang="fr-FR" dirty="0" smtClean="0"/>
              <a:t> </a:t>
            </a:r>
            <a:r>
              <a:rPr lang="fr-FR" dirty="0" err="1" smtClean="0"/>
              <a:t>is</a:t>
            </a:r>
            <a:r>
              <a:rPr lang="fr-FR" dirty="0" smtClean="0"/>
              <a:t> </a:t>
            </a:r>
            <a:r>
              <a:rPr lang="fr-FR" dirty="0" err="1" smtClean="0"/>
              <a:t>reduction</a:t>
            </a:r>
            <a:r>
              <a:rPr lang="fr-FR" dirty="0" smtClean="0"/>
              <a:t> in </a:t>
            </a:r>
            <a:r>
              <a:rPr lang="fr-FR" dirty="0" err="1" smtClean="0"/>
              <a:t>neuromuscular</a:t>
            </a:r>
            <a:r>
              <a:rPr lang="fr-FR" dirty="0" smtClean="0"/>
              <a:t> transmission and </a:t>
            </a:r>
            <a:r>
              <a:rPr lang="fr-FR" dirty="0" err="1" smtClean="0"/>
              <a:t>decreased</a:t>
            </a:r>
            <a:r>
              <a:rPr lang="fr-FR" dirty="0" smtClean="0"/>
              <a:t> muscle contraction.</a:t>
            </a:r>
            <a:r>
              <a:rPr lang="fr-FR" baseline="30000" dirty="0" smtClean="0">
                <a:hlinkClick r:id="rId4" tooltip="Link to bibliographic citation"/>
              </a:rPr>
              <a:t>9</a:t>
            </a:r>
            <a:endParaRPr lang="fr-FR" baseline="30000" dirty="0" smtClean="0"/>
          </a:p>
          <a:p>
            <a:endParaRPr lang="fr-FR" baseline="30000" dirty="0" smtClean="0"/>
          </a:p>
          <a:p>
            <a:endParaRPr lang="fr-FR" baseline="30000" dirty="0" smtClean="0"/>
          </a:p>
          <a:p>
            <a:endParaRPr lang="fr-FR" baseline="30000" dirty="0" smtClean="0"/>
          </a:p>
          <a:p>
            <a:endParaRPr lang="fr-FR" baseline="30000" dirty="0" smtClean="0"/>
          </a:p>
          <a:p>
            <a:endParaRPr lang="fr-FR" baseline="30000" dirty="0" smtClean="0"/>
          </a:p>
          <a:p>
            <a:r>
              <a:rPr lang="fr-FR" dirty="0" err="1" smtClean="0"/>
              <a:t>Although</a:t>
            </a:r>
            <a:r>
              <a:rPr lang="fr-FR" dirty="0" smtClean="0"/>
              <a:t> </a:t>
            </a:r>
            <a:r>
              <a:rPr lang="fr-FR" dirty="0" err="1" smtClean="0"/>
              <a:t>acquired</a:t>
            </a:r>
            <a:r>
              <a:rPr lang="fr-FR" dirty="0" smtClean="0"/>
              <a:t> MG has been </a:t>
            </a:r>
            <a:r>
              <a:rPr lang="fr-FR" dirty="0" err="1" smtClean="0"/>
              <a:t>classically</a:t>
            </a:r>
            <a:r>
              <a:rPr lang="fr-FR" dirty="0" smtClean="0"/>
              <a:t> </a:t>
            </a:r>
            <a:r>
              <a:rPr lang="fr-FR" dirty="0" err="1" smtClean="0"/>
              <a:t>linked</a:t>
            </a:r>
            <a:r>
              <a:rPr lang="fr-FR" dirty="0" smtClean="0"/>
              <a:t> to a </a:t>
            </a:r>
            <a:r>
              <a:rPr lang="fr-FR" dirty="0" err="1" smtClean="0"/>
              <a:t>dysfunction</a:t>
            </a:r>
            <a:r>
              <a:rPr lang="fr-FR" dirty="0" smtClean="0"/>
              <a:t> in CD4</a:t>
            </a:r>
            <a:r>
              <a:rPr lang="fr-FR" baseline="30000" dirty="0" smtClean="0"/>
              <a:t>+</a:t>
            </a:r>
            <a:r>
              <a:rPr lang="fr-FR" dirty="0" smtClean="0"/>
              <a:t> </a:t>
            </a:r>
            <a:r>
              <a:rPr lang="fr-FR" dirty="0" err="1" smtClean="0"/>
              <a:t>T</a:t>
            </a:r>
            <a:r>
              <a:rPr lang="fr-FR" dirty="0" smtClean="0"/>
              <a:t> </a:t>
            </a:r>
            <a:r>
              <a:rPr lang="fr-FR" dirty="0" err="1" smtClean="0"/>
              <a:t>cells</a:t>
            </a:r>
            <a:r>
              <a:rPr lang="fr-FR" dirty="0" smtClean="0"/>
              <a:t>, the </a:t>
            </a:r>
            <a:r>
              <a:rPr lang="fr-FR" dirty="0" err="1" smtClean="0"/>
              <a:t>specific</a:t>
            </a:r>
            <a:r>
              <a:rPr lang="fr-FR" dirty="0" smtClean="0"/>
              <a:t> </a:t>
            </a:r>
            <a:r>
              <a:rPr lang="fr-FR" dirty="0" err="1" smtClean="0"/>
              <a:t>role</a:t>
            </a:r>
            <a:r>
              <a:rPr lang="fr-FR" dirty="0" smtClean="0"/>
              <a:t> of B </a:t>
            </a:r>
            <a:r>
              <a:rPr lang="fr-FR" dirty="0" err="1" smtClean="0"/>
              <a:t>cells</a:t>
            </a:r>
            <a:r>
              <a:rPr lang="fr-FR" dirty="0" smtClean="0"/>
              <a:t> </a:t>
            </a:r>
            <a:r>
              <a:rPr lang="fr-FR" dirty="0" err="1" smtClean="0"/>
              <a:t>needs</a:t>
            </a:r>
            <a:r>
              <a:rPr lang="fr-FR" dirty="0" smtClean="0"/>
              <a:t> to </a:t>
            </a:r>
            <a:r>
              <a:rPr lang="fr-FR" dirty="0" err="1" smtClean="0"/>
              <a:t>be</a:t>
            </a:r>
            <a:r>
              <a:rPr lang="fr-FR" dirty="0" smtClean="0"/>
              <a:t> </a:t>
            </a:r>
            <a:r>
              <a:rPr lang="fr-FR" dirty="0" err="1" smtClean="0"/>
              <a:t>further</a:t>
            </a:r>
            <a:r>
              <a:rPr lang="fr-FR" dirty="0" smtClean="0"/>
              <a:t> </a:t>
            </a:r>
            <a:r>
              <a:rPr lang="fr-FR" dirty="0" err="1" smtClean="0"/>
              <a:t>clarified</a:t>
            </a:r>
            <a:r>
              <a:rPr lang="fr-FR" dirty="0" smtClean="0"/>
              <a:t>. B </a:t>
            </a:r>
            <a:r>
              <a:rPr lang="fr-FR" dirty="0" err="1" smtClean="0"/>
              <a:t>cells</a:t>
            </a:r>
            <a:r>
              <a:rPr lang="fr-FR" dirty="0" smtClean="0"/>
              <a:t> are </a:t>
            </a:r>
            <a:r>
              <a:rPr lang="fr-FR" dirty="0" err="1" smtClean="0"/>
              <a:t>implicated</a:t>
            </a:r>
            <a:r>
              <a:rPr lang="fr-FR" dirty="0" smtClean="0"/>
              <a:t> in </a:t>
            </a:r>
            <a:r>
              <a:rPr lang="fr-FR" dirty="0" err="1" smtClean="0"/>
              <a:t>systemic</a:t>
            </a:r>
            <a:r>
              <a:rPr lang="fr-FR" dirty="0" smtClean="0"/>
              <a:t> </a:t>
            </a:r>
            <a:r>
              <a:rPr lang="fr-FR" dirty="0" err="1" smtClean="0"/>
              <a:t>autoimmune</a:t>
            </a:r>
            <a:r>
              <a:rPr lang="fr-FR" dirty="0" smtClean="0"/>
              <a:t> </a:t>
            </a:r>
            <a:r>
              <a:rPr lang="fr-FR" dirty="0" err="1" smtClean="0"/>
              <a:t>diseases</a:t>
            </a:r>
            <a:r>
              <a:rPr lang="fr-FR" dirty="0" smtClean="0"/>
              <a:t> by cytokine production, </a:t>
            </a:r>
            <a:r>
              <a:rPr lang="fr-FR" dirty="0" err="1" smtClean="0"/>
              <a:t>antigen</a:t>
            </a:r>
            <a:r>
              <a:rPr lang="fr-FR" dirty="0" smtClean="0"/>
              <a:t> </a:t>
            </a:r>
            <a:r>
              <a:rPr lang="fr-FR" dirty="0" err="1" smtClean="0"/>
              <a:t>presentation</a:t>
            </a:r>
            <a:r>
              <a:rPr lang="fr-FR" dirty="0" smtClean="0"/>
              <a:t>, and </a:t>
            </a:r>
            <a:r>
              <a:rPr lang="fr-FR" dirty="0" err="1" smtClean="0"/>
              <a:t>complement</a:t>
            </a:r>
            <a:r>
              <a:rPr lang="fr-FR" dirty="0" smtClean="0"/>
              <a:t> activation.</a:t>
            </a:r>
            <a:r>
              <a:rPr lang="fr-FR" baseline="30000" dirty="0" smtClean="0">
                <a:hlinkClick r:id="rId5" tooltip="Link to bibliographic citation"/>
              </a:rPr>
              <a:t>23</a:t>
            </a:r>
            <a:r>
              <a:rPr lang="fr-FR" dirty="0" smtClean="0"/>
              <a:t> </a:t>
            </a:r>
            <a:r>
              <a:rPr lang="fr-FR" dirty="0" err="1" smtClean="0"/>
              <a:t>Antigen-presenting</a:t>
            </a:r>
            <a:r>
              <a:rPr lang="fr-FR" dirty="0" smtClean="0"/>
              <a:t> B </a:t>
            </a:r>
            <a:r>
              <a:rPr lang="fr-FR" dirty="0" err="1" smtClean="0"/>
              <a:t>cells</a:t>
            </a:r>
            <a:r>
              <a:rPr lang="fr-FR" dirty="0" smtClean="0"/>
              <a:t> </a:t>
            </a:r>
            <a:r>
              <a:rPr lang="fr-FR" dirty="0" err="1" smtClean="0"/>
              <a:t>interact</a:t>
            </a:r>
            <a:r>
              <a:rPr lang="fr-FR" dirty="0" smtClean="0"/>
              <a:t> to </a:t>
            </a:r>
            <a:r>
              <a:rPr lang="fr-FR" dirty="0" err="1" smtClean="0"/>
              <a:t>activate</a:t>
            </a:r>
            <a:r>
              <a:rPr lang="fr-FR" dirty="0" smtClean="0"/>
              <a:t> </a:t>
            </a:r>
            <a:r>
              <a:rPr lang="fr-FR" dirty="0" err="1" smtClean="0"/>
              <a:t>T</a:t>
            </a:r>
            <a:r>
              <a:rPr lang="fr-FR" dirty="0" smtClean="0"/>
              <a:t> </a:t>
            </a:r>
            <a:r>
              <a:rPr lang="fr-FR" dirty="0" err="1" smtClean="0"/>
              <a:t>cells</a:t>
            </a:r>
            <a:r>
              <a:rPr lang="fr-FR" dirty="0" smtClean="0"/>
              <a:t>. This </a:t>
            </a:r>
            <a:r>
              <a:rPr lang="fr-FR" dirty="0" err="1" smtClean="0"/>
              <a:t>enhances</a:t>
            </a:r>
            <a:r>
              <a:rPr lang="fr-FR" dirty="0" smtClean="0"/>
              <a:t> </a:t>
            </a:r>
            <a:r>
              <a:rPr lang="fr-FR" dirty="0" err="1" smtClean="0"/>
              <a:t>antibody</a:t>
            </a:r>
            <a:r>
              <a:rPr lang="fr-FR" dirty="0" smtClean="0"/>
              <a:t> production and the immune response.</a:t>
            </a:r>
            <a:r>
              <a:rPr lang="fr-FR" baseline="30000" dirty="0" smtClean="0">
                <a:hlinkClick r:id="rId5" tooltip="Link to bibliographic citation"/>
              </a:rPr>
              <a:t>23</a:t>
            </a:r>
            <a:r>
              <a:rPr lang="fr-FR" dirty="0" smtClean="0"/>
              <a:t> </a:t>
            </a:r>
            <a:r>
              <a:rPr lang="fr-FR" dirty="0" err="1" smtClean="0"/>
              <a:t>Autoantibodies</a:t>
            </a:r>
            <a:r>
              <a:rPr lang="fr-FR" dirty="0" smtClean="0"/>
              <a:t> </a:t>
            </a:r>
            <a:r>
              <a:rPr lang="fr-FR" dirty="0" err="1" smtClean="0"/>
              <a:t>can</a:t>
            </a:r>
            <a:r>
              <a:rPr lang="fr-FR" dirty="0" smtClean="0"/>
              <a:t> </a:t>
            </a:r>
            <a:r>
              <a:rPr lang="fr-FR" dirty="0" err="1" smtClean="0"/>
              <a:t>activate</a:t>
            </a:r>
            <a:r>
              <a:rPr lang="fr-FR" dirty="0" smtClean="0"/>
              <a:t> </a:t>
            </a:r>
            <a:r>
              <a:rPr lang="fr-FR" dirty="0" err="1" smtClean="0"/>
              <a:t>Fc</a:t>
            </a:r>
            <a:r>
              <a:rPr lang="fr-FR" dirty="0" smtClean="0"/>
              <a:t> </a:t>
            </a:r>
            <a:r>
              <a:rPr lang="fr-FR" dirty="0" err="1" smtClean="0"/>
              <a:t>receptors</a:t>
            </a:r>
            <a:r>
              <a:rPr lang="fr-FR" dirty="0" smtClean="0"/>
              <a:t> on macrophages and </a:t>
            </a:r>
            <a:r>
              <a:rPr lang="fr-FR" dirty="0" err="1" smtClean="0"/>
              <a:t>dendritic</a:t>
            </a:r>
            <a:r>
              <a:rPr lang="fr-FR" dirty="0" smtClean="0"/>
              <a:t> </a:t>
            </a:r>
            <a:r>
              <a:rPr lang="fr-FR" dirty="0" err="1" smtClean="0"/>
              <a:t>cells</a:t>
            </a:r>
            <a:r>
              <a:rPr lang="fr-FR" dirty="0" smtClean="0"/>
              <a:t> </a:t>
            </a:r>
            <a:r>
              <a:rPr lang="fr-FR" dirty="0" err="1" smtClean="0"/>
              <a:t>leading</a:t>
            </a:r>
            <a:r>
              <a:rPr lang="fr-FR" dirty="0" smtClean="0"/>
              <a:t> to </a:t>
            </a:r>
            <a:r>
              <a:rPr lang="fr-FR" dirty="0" err="1" smtClean="0"/>
              <a:t>increased</a:t>
            </a:r>
            <a:r>
              <a:rPr lang="fr-FR" dirty="0" smtClean="0"/>
              <a:t> cytokine production, </a:t>
            </a:r>
            <a:r>
              <a:rPr lang="fr-FR" dirty="0" err="1" smtClean="0"/>
              <a:t>resulting</a:t>
            </a:r>
            <a:r>
              <a:rPr lang="fr-FR" dirty="0" smtClean="0"/>
              <a:t> in the activation of an acute </a:t>
            </a:r>
            <a:r>
              <a:rPr lang="fr-FR" dirty="0" err="1" smtClean="0"/>
              <a:t>inflammatory</a:t>
            </a:r>
            <a:r>
              <a:rPr lang="fr-FR" dirty="0" smtClean="0"/>
              <a:t> cascade and tissue damage.</a:t>
            </a:r>
            <a:r>
              <a:rPr lang="fr-FR" baseline="30000" dirty="0" smtClean="0">
                <a:hlinkClick r:id="rId5" tooltip="Link to bibliographic citations"/>
              </a:rPr>
              <a:t>23,24</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55</a:t>
            </a:fld>
            <a:endParaRPr lang="en-CA"/>
          </a:p>
        </p:txBody>
      </p:sp>
    </p:spTree>
    <p:extLst>
      <p:ext uri="{BB962C8B-B14F-4D97-AF65-F5344CB8AC3E}">
        <p14:creationId xmlns:p14="http://schemas.microsoft.com/office/powerpoint/2010/main" val="30540435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Acquired myasthenia gravis (MG) is rare in cats but has been reported in many breeds of dogs more than 8 months of age, with German Shepherds, Labrador Retrievers, and </a:t>
            </a:r>
            <a:r>
              <a:rPr lang="en-CA" dirty="0" err="1" smtClean="0"/>
              <a:t>Akitas</a:t>
            </a:r>
            <a:r>
              <a:rPr lang="en-CA" dirty="0" smtClean="0"/>
              <a:t> overrepresented. At least three clinical pictures may occur: (1) focal MG, (2) generalized MG, and (3) acute fulminating MG.26, 27 and 28</a:t>
            </a:r>
          </a:p>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b="1" i="1" u="sng" dirty="0" smtClean="0">
                <a:solidFill>
                  <a:srgbClr val="0000FF"/>
                </a:solidFill>
              </a:rPr>
              <a:t>Bimodal age distribution</a:t>
            </a:r>
          </a:p>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56</a:t>
            </a:fld>
            <a:endParaRPr lang="en-CA"/>
          </a:p>
        </p:txBody>
      </p:sp>
    </p:spTree>
    <p:extLst>
      <p:ext uri="{BB962C8B-B14F-4D97-AF65-F5344CB8AC3E}">
        <p14:creationId xmlns:p14="http://schemas.microsoft.com/office/powerpoint/2010/main" val="36099328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Animals with the focal form show facial, pharyngeal, or laryngeal dysfunction without appendicular muscle involvement. </a:t>
            </a:r>
            <a:r>
              <a:rPr lang="en-CA" dirty="0" err="1" smtClean="0"/>
              <a:t>Megaesophagus</a:t>
            </a:r>
            <a:r>
              <a:rPr lang="en-CA" dirty="0" smtClean="0"/>
              <a:t> may occur as a sole clinical sign or may be associated with aspiration pneumonia secondary to regurgitation. Frequently </a:t>
            </a:r>
            <a:r>
              <a:rPr lang="en-CA" dirty="0" err="1" smtClean="0"/>
              <a:t>ptyalism</a:t>
            </a:r>
            <a:r>
              <a:rPr lang="en-CA" dirty="0" smtClean="0"/>
              <a:t>, dysphagia, dysphonia, coughing, and retching are also present.</a:t>
            </a:r>
          </a:p>
          <a:p>
            <a:endParaRPr lang="en-CA" dirty="0" smtClean="0"/>
          </a:p>
          <a:p>
            <a:endParaRPr lang="en-CA" dirty="0" smtClean="0"/>
          </a:p>
          <a:p>
            <a:endParaRPr lang="en-CA" dirty="0" smtClean="0"/>
          </a:p>
          <a:p>
            <a:endParaRPr lang="en-CA" dirty="0" smtClean="0"/>
          </a:p>
          <a:p>
            <a:r>
              <a:rPr lang="en-CA" dirty="0" err="1" smtClean="0"/>
              <a:t>ith</a:t>
            </a:r>
            <a:r>
              <a:rPr lang="en-CA" dirty="0" smtClean="0"/>
              <a:t> focal MG, there is typically no historical or clinical evidence of thoracic or pelvic limb muscle weakness. Instead, weakness is present in 1 or more muscle groups including the facial, </a:t>
            </a:r>
            <a:r>
              <a:rPr lang="en-CA" dirty="0" err="1" smtClean="0"/>
              <a:t>esophageal</a:t>
            </a:r>
            <a:r>
              <a:rPr lang="en-CA" dirty="0" smtClean="0"/>
              <a:t>, pharyngeal, and laryngeal muscles. A dog may present with </a:t>
            </a:r>
            <a:r>
              <a:rPr lang="en-CA" dirty="0" err="1" smtClean="0"/>
              <a:t>megaesophagus</a:t>
            </a:r>
            <a:r>
              <a:rPr lang="en-CA" dirty="0" smtClean="0"/>
              <a:t> alone or with involvement of the other muscles without evidence of generalized weakness.</a:t>
            </a:r>
            <a:r>
              <a:rPr lang="en-CA" baseline="30000" dirty="0" smtClean="0">
                <a:hlinkClick r:id="rId3" tooltip="Link to bibliographic citation"/>
              </a:rPr>
              <a:t>13</a:t>
            </a:r>
            <a:r>
              <a:rPr lang="en-CA" dirty="0" smtClean="0"/>
              <a:t> Focal MG occurs in 36–43% of all canine case</a:t>
            </a: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58</a:t>
            </a:fld>
            <a:endParaRPr lang="en-CA"/>
          </a:p>
        </p:txBody>
      </p:sp>
    </p:spTree>
    <p:extLst>
      <p:ext uri="{BB962C8B-B14F-4D97-AF65-F5344CB8AC3E}">
        <p14:creationId xmlns:p14="http://schemas.microsoft.com/office/powerpoint/2010/main" val="12463682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Generalized MG is characterized by appendicular muscle weakness, with or without signs of facial, pharyngeal, or laryngeal dysfunction. Strength may return after periods of rest, or the animal may show continuous weakness; the rear limbs often are affected more severely. The animal has a stiff, short-</a:t>
            </a:r>
            <a:r>
              <a:rPr lang="en-CA" dirty="0" err="1" smtClean="0"/>
              <a:t>strided</a:t>
            </a:r>
            <a:r>
              <a:rPr lang="en-CA" dirty="0" smtClean="0"/>
              <a:t> gait and may develop passive </a:t>
            </a:r>
            <a:r>
              <a:rPr lang="en-CA" dirty="0" err="1" smtClean="0"/>
              <a:t>ventroflexion</a:t>
            </a:r>
            <a:r>
              <a:rPr lang="en-CA" dirty="0" smtClean="0"/>
              <a:t> of the head and neck. Postural reactions are usually normal if the animal is supported. Spinal reflexes and sensation are unaffected.</a:t>
            </a:r>
          </a:p>
          <a:p>
            <a:r>
              <a:rPr lang="en-CA" dirty="0" smtClean="0"/>
              <a:t>90% of </a:t>
            </a:r>
            <a:r>
              <a:rPr lang="en-CA" dirty="0" err="1" smtClean="0"/>
              <a:t>htem</a:t>
            </a:r>
            <a:r>
              <a:rPr lang="en-CA" baseline="0" dirty="0" smtClean="0"/>
              <a:t> have </a:t>
            </a:r>
            <a:r>
              <a:rPr lang="en-CA" baseline="0" dirty="0" err="1" smtClean="0"/>
              <a:t>megaesophagus</a:t>
            </a:r>
            <a:endParaRPr lang="en-CA" dirty="0" smtClean="0"/>
          </a:p>
          <a:p>
            <a:endParaRPr lang="en-CA" dirty="0" smtClean="0"/>
          </a:p>
          <a:p>
            <a:endParaRPr lang="en-CA" dirty="0" smtClean="0"/>
          </a:p>
          <a:p>
            <a:endParaRPr lang="en-CA" dirty="0" smtClean="0"/>
          </a:p>
          <a:p>
            <a:r>
              <a:rPr lang="en-CA" dirty="0" smtClean="0"/>
              <a:t>Generalized forms of MG can manifest in a wide range of clinical presentations ranging from mild to severe weakness to </a:t>
            </a:r>
            <a:r>
              <a:rPr lang="en-CA" dirty="0" err="1" smtClean="0"/>
              <a:t>megaesophagus</a:t>
            </a:r>
            <a:r>
              <a:rPr lang="en-CA" dirty="0" smtClean="0"/>
              <a:t>. The pelvic limbs are affected with higher frequency than the thoracic limbs.</a:t>
            </a:r>
            <a:r>
              <a:rPr lang="en-CA" baseline="30000" dirty="0" smtClean="0">
                <a:hlinkClick r:id="rId3" tooltip="Link to bibliographic citation"/>
              </a:rPr>
              <a:t>30</a:t>
            </a:r>
            <a:r>
              <a:rPr lang="en-CA" dirty="0" smtClean="0"/>
              <a:t> Generalized MG occurs in 57–64% of all canine cases with 90% of them having </a:t>
            </a:r>
            <a:r>
              <a:rPr lang="en-CA" dirty="0" err="1" smtClean="0"/>
              <a:t>megaesophagus</a:t>
            </a:r>
            <a:endParaRPr lang="en-CA" dirty="0" smtClean="0"/>
          </a:p>
          <a:p>
            <a:endParaRPr lang="en-CA"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59</a:t>
            </a:fld>
            <a:endParaRPr lang="en-CA"/>
          </a:p>
        </p:txBody>
      </p:sp>
    </p:spTree>
    <p:extLst>
      <p:ext uri="{BB962C8B-B14F-4D97-AF65-F5344CB8AC3E}">
        <p14:creationId xmlns:p14="http://schemas.microsoft.com/office/powerpoint/2010/main" val="39737654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Acute, fulminating MG is the most severe form of the disease.</a:t>
            </a:r>
          </a:p>
          <a:p>
            <a:r>
              <a:rPr lang="en-CA" dirty="0" smtClean="0"/>
              <a:t> Signs include a sudden, rapid progression of severe appendicular muscle weakness; this results in </a:t>
            </a:r>
            <a:r>
              <a:rPr lang="en-CA" dirty="0" err="1" smtClean="0"/>
              <a:t>recumbency</a:t>
            </a:r>
            <a:r>
              <a:rPr lang="en-CA" dirty="0" smtClean="0"/>
              <a:t> (that is unabated by rest), frequent regurgitation (associated with </a:t>
            </a:r>
            <a:r>
              <a:rPr lang="en-CA" dirty="0" err="1" smtClean="0"/>
              <a:t>megaesophagus</a:t>
            </a:r>
            <a:r>
              <a:rPr lang="en-CA" dirty="0" smtClean="0"/>
              <a:t>), and facial, pharyngeal, and/or laryngeal dysfunction. Varying degrees of apparent dyspnea are frequently present, most likely the result of aspiration pneumonia and loss of respiratory muscle strength.</a:t>
            </a:r>
          </a:p>
          <a:p>
            <a:endParaRPr lang="en-CA" dirty="0" smtClean="0"/>
          </a:p>
          <a:p>
            <a:r>
              <a:rPr lang="en-CA" dirty="0" smtClean="0"/>
              <a:t>The mortality</a:t>
            </a:r>
            <a:r>
              <a:rPr lang="en-CA" baseline="0" dirty="0" smtClean="0"/>
              <a:t> his higher with this form of the disease –</a:t>
            </a:r>
            <a:endParaRPr lang="en-CA" dirty="0" smtClean="0"/>
          </a:p>
          <a:p>
            <a:endParaRPr lang="en-CA" dirty="0" smtClean="0"/>
          </a:p>
          <a:p>
            <a:r>
              <a:rPr lang="en-CA" dirty="0" smtClean="0"/>
              <a:t>Fulminating MG presents with an acute onset and rapid development of clinical signs. Animals can develop </a:t>
            </a:r>
            <a:r>
              <a:rPr lang="en-CA" dirty="0" err="1" smtClean="0"/>
              <a:t>tetraparesis</a:t>
            </a:r>
            <a:r>
              <a:rPr lang="en-CA" dirty="0" smtClean="0"/>
              <a:t>, respiratory distress, aspiration pneumonia and may require mechanical ventilation for management. This form is associated with a higher mortality rate and carries a poorer prognosis due to severe respiratory muscle involvement.</a:t>
            </a:r>
            <a:r>
              <a:rPr lang="en-CA" baseline="30000" dirty="0" smtClean="0">
                <a:hlinkClick r:id="rId3" tooltip="Link to bibliographic citation"/>
              </a:rPr>
              <a:t>27</a:t>
            </a:r>
            <a:r>
              <a:rPr lang="en-CA" dirty="0" smtClean="0"/>
              <a:t> Fulminating MG occurs in &lt;5% of affected dogs with generalized MG.</a:t>
            </a:r>
            <a:r>
              <a:rPr lang="en-CA" baseline="30000" dirty="0" smtClean="0">
                <a:hlinkClick r:id="rId4" tooltip="Link to bibliographic citations"/>
              </a:rPr>
              <a:t>11,29</a:t>
            </a:r>
            <a:r>
              <a:rPr lang="en-CA" dirty="0" smtClean="0"/>
              <a:t> Fulminating MG has also been documented in children but it is best described in adults; a recent study conducted in China with 159 adult humans with MG, identified that approximately 12% of cases had fulminating MG.</a:t>
            </a:r>
            <a:r>
              <a:rPr lang="en-CA" baseline="30000" dirty="0" smtClean="0">
                <a:hlinkClick r:id="rId5" tooltip="Link to bibliographic citations"/>
              </a:rPr>
              <a:t>31–33</a:t>
            </a:r>
            <a:endParaRPr lang="en-CA" baseline="30000" dirty="0" smtClean="0"/>
          </a:p>
          <a:p>
            <a:endParaRPr lang="en-CA" dirty="0" smtClean="0"/>
          </a:p>
          <a:p>
            <a:endParaRPr lang="en-CA"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60</a:t>
            </a:fld>
            <a:endParaRPr lang="en-CA"/>
          </a:p>
        </p:txBody>
      </p:sp>
    </p:spTree>
    <p:extLst>
      <p:ext uri="{BB962C8B-B14F-4D97-AF65-F5344CB8AC3E}">
        <p14:creationId xmlns:p14="http://schemas.microsoft.com/office/powerpoint/2010/main" val="18503087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A </a:t>
            </a:r>
            <a:r>
              <a:rPr lang="en-CA" dirty="0" err="1" smtClean="0"/>
              <a:t>paraneoplastic</a:t>
            </a:r>
            <a:r>
              <a:rPr lang="en-CA" dirty="0" smtClean="0"/>
              <a:t> form of MG can occur with </a:t>
            </a:r>
            <a:r>
              <a:rPr lang="en-CA" dirty="0" err="1" smtClean="0"/>
              <a:t>thymomas</a:t>
            </a:r>
            <a:r>
              <a:rPr lang="en-CA" dirty="0" smtClean="0"/>
              <a:t> as well as others neoplasms. There have been case reports of acquired MG in dogs with </a:t>
            </a:r>
            <a:r>
              <a:rPr lang="en-CA" dirty="0" err="1" smtClean="0"/>
              <a:t>cholangiocellular</a:t>
            </a:r>
            <a:r>
              <a:rPr lang="en-CA" dirty="0" smtClean="0"/>
              <a:t> carcinoma and CNS lymphoma.</a:t>
            </a:r>
            <a:r>
              <a:rPr lang="en-CA" baseline="30000" dirty="0" smtClean="0">
                <a:hlinkClick r:id="rId3" tooltip="Link to bibliographic citations"/>
              </a:rPr>
              <a:t>34,35</a:t>
            </a:r>
            <a:r>
              <a:rPr lang="en-CA" dirty="0" smtClean="0"/>
              <a:t> In people, 30–60% of </a:t>
            </a:r>
            <a:r>
              <a:rPr lang="en-CA" dirty="0" err="1" smtClean="0"/>
              <a:t>thymomas</a:t>
            </a:r>
            <a:r>
              <a:rPr lang="en-CA" dirty="0" smtClean="0"/>
              <a:t> are associated with MG.</a:t>
            </a:r>
            <a:r>
              <a:rPr lang="en-CA" baseline="30000" dirty="0" smtClean="0">
                <a:hlinkClick r:id="rId4" tooltip="Link to bibliographic citation"/>
              </a:rPr>
              <a:t>2</a:t>
            </a:r>
            <a:r>
              <a:rPr lang="en-CA" dirty="0" smtClean="0"/>
              <a:t> In dogs that have </a:t>
            </a:r>
            <a:r>
              <a:rPr lang="en-CA" dirty="0" err="1" smtClean="0"/>
              <a:t>thymomas</a:t>
            </a:r>
            <a:r>
              <a:rPr lang="en-CA" dirty="0" smtClean="0"/>
              <a:t>, 30–50% have been identified to have MG.</a:t>
            </a:r>
            <a:r>
              <a:rPr lang="en-CA" baseline="30000" dirty="0" smtClean="0">
                <a:hlinkClick r:id="rId5" tooltip="Link to bibliographic citation"/>
              </a:rPr>
              <a:t>36</a:t>
            </a:r>
            <a:r>
              <a:rPr lang="en-CA" dirty="0" smtClean="0"/>
              <a:t> The association between the presence of </a:t>
            </a:r>
            <a:r>
              <a:rPr lang="en-CA" dirty="0" err="1" smtClean="0"/>
              <a:t>thymoma</a:t>
            </a:r>
            <a:r>
              <a:rPr lang="en-CA" dirty="0" smtClean="0"/>
              <a:t> and MG is well characterized.</a:t>
            </a:r>
            <a:r>
              <a:rPr lang="en-CA" baseline="30000" dirty="0" smtClean="0">
                <a:hlinkClick r:id="rId5" tooltip="Link to bibliographic citations"/>
              </a:rPr>
              <a:t>36–39</a:t>
            </a:r>
            <a:endParaRPr lang="en-CA" baseline="300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CA" baseline="300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dirty="0" err="1" smtClean="0"/>
              <a:t>Thymoma</a:t>
            </a:r>
            <a:r>
              <a:rPr lang="en-CA" dirty="0" smtClean="0"/>
              <a:t>-associated autoimmune disease involves an </a:t>
            </a:r>
            <a:r>
              <a:rPr lang="en-CA" b="1" dirty="0" smtClean="0"/>
              <a:t>alteration in circulating T-cell subsets</a:t>
            </a:r>
            <a:r>
              <a:rPr lang="en-CA" dirty="0" smtClean="0"/>
              <a:t>.[</a:t>
            </a:r>
            <a:r>
              <a:rPr lang="en-CA" dirty="0" smtClean="0">
                <a:hlinkClick r:id="rId6"/>
              </a:rPr>
              <a:t>12</a:t>
            </a:r>
            <a:r>
              <a:rPr lang="en-CA" dirty="0" smtClean="0"/>
              <a:t>,</a:t>
            </a:r>
            <a:r>
              <a:rPr lang="en-CA" dirty="0" smtClean="0">
                <a:hlinkClick r:id="rId7"/>
              </a:rPr>
              <a:t>13</a:t>
            </a:r>
            <a:r>
              <a:rPr lang="en-CA" dirty="0" smtClean="0"/>
              <a:t>] The primary T-cell abnormality appears to be related to the acquisition of the CD45RA+ phenotype on naive CD4+ T cells during terminal </a:t>
            </a:r>
            <a:r>
              <a:rPr lang="en-CA" dirty="0" err="1" smtClean="0"/>
              <a:t>intratumorous</a:t>
            </a:r>
            <a:r>
              <a:rPr lang="en-CA" dirty="0" smtClean="0"/>
              <a:t> </a:t>
            </a:r>
            <a:r>
              <a:rPr lang="en-CA" dirty="0" err="1" smtClean="0"/>
              <a:t>thymopoiesis</a:t>
            </a:r>
            <a:r>
              <a:rPr lang="en-CA" dirty="0" smtClean="0"/>
              <a:t>, followed by export of these activated CD4+ T cells into the circulation.[</a:t>
            </a:r>
            <a:r>
              <a:rPr lang="en-CA" dirty="0" smtClean="0">
                <a:hlinkClick r:id="rId8"/>
              </a:rPr>
              <a:t>14</a:t>
            </a:r>
            <a:r>
              <a:rPr lang="en-CA" dirty="0" smtClean="0"/>
              <a:t>] In addition to T-cell defects, B-cell </a:t>
            </a:r>
            <a:r>
              <a:rPr lang="en-CA" dirty="0" err="1" smtClean="0"/>
              <a:t>lymphopenia</a:t>
            </a:r>
            <a:r>
              <a:rPr lang="en-CA" dirty="0" smtClean="0"/>
              <a:t> has been observed in </a:t>
            </a:r>
            <a:r>
              <a:rPr lang="en-CA" dirty="0" err="1" smtClean="0"/>
              <a:t>thymoma</a:t>
            </a:r>
            <a:r>
              <a:rPr lang="en-CA" dirty="0" smtClean="0"/>
              <a:t>-related immunodeficiency, with </a:t>
            </a:r>
            <a:r>
              <a:rPr lang="en-CA" dirty="0" err="1" smtClean="0"/>
              <a:t>hypogammaglobulinemia</a:t>
            </a:r>
            <a:r>
              <a:rPr lang="en-CA" dirty="0" smtClean="0"/>
              <a:t> (Good syndrome) and opportunistic infection.[</a:t>
            </a:r>
            <a:r>
              <a:rPr lang="en-CA" b="1" dirty="0" smtClean="0">
                <a:hlinkClick r:id="rId9"/>
              </a:rPr>
              <a:t>15</a:t>
            </a:r>
            <a:r>
              <a:rPr lang="en-CA" b="1" dirty="0" smtClean="0"/>
              <a:t>,</a:t>
            </a:r>
            <a:r>
              <a:rPr lang="en-CA" b="1" dirty="0" smtClean="0">
                <a:hlinkClick r:id="rId10"/>
              </a:rPr>
              <a:t>16</a:t>
            </a:r>
            <a:r>
              <a:rPr lang="en-CA" b="1" dirty="0" smtClean="0"/>
              <a:t>] Patients with </a:t>
            </a:r>
            <a:r>
              <a:rPr lang="en-CA" b="1" dirty="0" err="1" smtClean="0"/>
              <a:t>thymoma</a:t>
            </a:r>
            <a:r>
              <a:rPr lang="en-CA" b="1" dirty="0" smtClean="0"/>
              <a:t>-associated myasthenia gravis can produce autoantibodies to a variety of neuromuscular antigens, particularly the acetylcholine receptor and </a:t>
            </a:r>
            <a:r>
              <a:rPr lang="en-CA" b="1" dirty="0" err="1" smtClean="0"/>
              <a:t>titin</a:t>
            </a:r>
            <a:r>
              <a:rPr lang="en-CA" b="1" dirty="0" smtClean="0"/>
              <a:t>, a striated muscle antigen</a:t>
            </a:r>
          </a:p>
          <a:p>
            <a:pPr marL="0" marR="0" indent="0" algn="l" defTabSz="457200" rtl="0" eaLnBrk="1" fontAlgn="auto" latinLnBrk="0" hangingPunct="1">
              <a:lnSpc>
                <a:spcPct val="100000"/>
              </a:lnSpc>
              <a:spcBef>
                <a:spcPts val="0"/>
              </a:spcBef>
              <a:spcAft>
                <a:spcPts val="0"/>
              </a:spcAft>
              <a:buClrTx/>
              <a:buSzTx/>
              <a:buFontTx/>
              <a:buNone/>
              <a:tabLst/>
              <a:defRPr/>
            </a:pPr>
            <a:endParaRPr lang="en-CA" b="1" dirty="0" smtClean="0"/>
          </a:p>
          <a:p>
            <a:endParaRPr lang="en-CA" dirty="0" smtClean="0"/>
          </a:p>
          <a:p>
            <a:endParaRPr lang="en-CA" dirty="0" smtClean="0"/>
          </a:p>
          <a:p>
            <a:r>
              <a:rPr lang="en-CA" dirty="0" smtClean="0"/>
              <a:t>Should a concurrent </a:t>
            </a:r>
            <a:r>
              <a:rPr lang="en-CA" dirty="0" err="1" smtClean="0"/>
              <a:t>thymic</a:t>
            </a:r>
            <a:r>
              <a:rPr lang="en-CA" dirty="0" smtClean="0"/>
              <a:t> mass or other neoplasia be present, then surgical removal, with or without radiation therapy, should be considered. As a majority of dogs with </a:t>
            </a:r>
            <a:r>
              <a:rPr lang="en-CA" dirty="0" err="1" smtClean="0"/>
              <a:t>thymoma</a:t>
            </a:r>
            <a:r>
              <a:rPr lang="en-CA" dirty="0" smtClean="0"/>
              <a:t> and acquired MG also have </a:t>
            </a:r>
            <a:r>
              <a:rPr lang="en-CA" dirty="0" err="1" smtClean="0"/>
              <a:t>megaesophagus</a:t>
            </a:r>
            <a:r>
              <a:rPr lang="en-CA" dirty="0" smtClean="0"/>
              <a:t> and aspiration pneumonia, and because mortality rate after </a:t>
            </a:r>
            <a:r>
              <a:rPr lang="en-CA" dirty="0" err="1" smtClean="0"/>
              <a:t>thymectomy</a:t>
            </a:r>
            <a:r>
              <a:rPr lang="en-CA" dirty="0" smtClean="0"/>
              <a:t> in these dogs is high, it is recommended to delay </a:t>
            </a:r>
            <a:r>
              <a:rPr lang="en-CA" dirty="0" err="1" smtClean="0"/>
              <a:t>thymectomy</a:t>
            </a:r>
            <a:r>
              <a:rPr lang="en-CA" dirty="0" smtClean="0"/>
              <a:t> until clinical signs of MG are controlled by means of medical management.</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61</a:t>
            </a:fld>
            <a:endParaRPr lang="en-CA"/>
          </a:p>
        </p:txBody>
      </p:sp>
    </p:spTree>
    <p:extLst>
      <p:ext uri="{BB962C8B-B14F-4D97-AF65-F5344CB8AC3E}">
        <p14:creationId xmlns:p14="http://schemas.microsoft.com/office/powerpoint/2010/main" val="23984586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can</a:t>
            </a:r>
            <a:r>
              <a:rPr lang="fr-FR" dirty="0" smtClean="0"/>
              <a:t> </a:t>
            </a:r>
            <a:r>
              <a:rPr lang="fr-FR" dirty="0" err="1" smtClean="0"/>
              <a:t>present</a:t>
            </a:r>
            <a:r>
              <a:rPr lang="fr-FR" dirty="0" smtClean="0"/>
              <a:t> </a:t>
            </a:r>
            <a:r>
              <a:rPr lang="fr-FR" dirty="0" err="1" smtClean="0"/>
              <a:t>with</a:t>
            </a:r>
            <a:r>
              <a:rPr lang="fr-FR" dirty="0" smtClean="0"/>
              <a:t> focal or </a:t>
            </a:r>
            <a:r>
              <a:rPr lang="fr-FR" dirty="0" err="1" smtClean="0"/>
              <a:t>generalized</a:t>
            </a:r>
            <a:r>
              <a:rPr lang="fr-FR" dirty="0" smtClean="0"/>
              <a:t> muscle </a:t>
            </a:r>
            <a:r>
              <a:rPr lang="fr-FR" dirty="0" err="1" smtClean="0"/>
              <a:t>weakness</a:t>
            </a:r>
            <a:r>
              <a:rPr lang="fr-FR" dirty="0" smtClean="0"/>
              <a:t>. </a:t>
            </a:r>
            <a:r>
              <a:rPr lang="fr-FR" dirty="0" err="1" smtClean="0"/>
              <a:t>Although</a:t>
            </a:r>
            <a:r>
              <a:rPr lang="fr-FR" dirty="0" smtClean="0"/>
              <a:t> muscle </a:t>
            </a:r>
            <a:r>
              <a:rPr lang="fr-FR" dirty="0" err="1" smtClean="0"/>
              <a:t>weakness</a:t>
            </a:r>
            <a:r>
              <a:rPr lang="fr-FR" dirty="0" smtClean="0"/>
              <a:t> </a:t>
            </a:r>
            <a:r>
              <a:rPr lang="fr-FR" dirty="0" err="1" smtClean="0"/>
              <a:t>will</a:t>
            </a:r>
            <a:r>
              <a:rPr lang="fr-FR" dirty="0" smtClean="0"/>
              <a:t> </a:t>
            </a:r>
            <a:r>
              <a:rPr lang="fr-FR" b="1" dirty="0" err="1" smtClean="0"/>
              <a:t>usually</a:t>
            </a:r>
            <a:r>
              <a:rPr lang="fr-FR" b="1" dirty="0" smtClean="0"/>
              <a:t> </a:t>
            </a:r>
            <a:r>
              <a:rPr lang="fr-FR" b="1" dirty="0" err="1" smtClean="0"/>
              <a:t>worsen</a:t>
            </a:r>
            <a:r>
              <a:rPr lang="fr-FR" b="1" dirty="0" smtClean="0"/>
              <a:t> </a:t>
            </a:r>
            <a:r>
              <a:rPr lang="fr-FR" b="1" dirty="0" err="1" smtClean="0"/>
              <a:t>with</a:t>
            </a:r>
            <a:r>
              <a:rPr lang="fr-FR" b="1" dirty="0" smtClean="0"/>
              <a:t> </a:t>
            </a:r>
            <a:r>
              <a:rPr lang="fr-FR" b="1" dirty="0" err="1" smtClean="0"/>
              <a:t>activity</a:t>
            </a:r>
            <a:r>
              <a:rPr lang="fr-FR" dirty="0" smtClean="0"/>
              <a:t> and </a:t>
            </a:r>
            <a:r>
              <a:rPr lang="fr-FR" dirty="0" err="1" smtClean="0"/>
              <a:t>improve</a:t>
            </a:r>
            <a:r>
              <a:rPr lang="fr-FR" dirty="0" smtClean="0"/>
              <a:t> </a:t>
            </a:r>
            <a:r>
              <a:rPr lang="fr-FR" dirty="0" err="1" smtClean="0"/>
              <a:t>with</a:t>
            </a:r>
            <a:r>
              <a:rPr lang="fr-FR" dirty="0" smtClean="0"/>
              <a:t> </a:t>
            </a:r>
            <a:r>
              <a:rPr lang="fr-FR" dirty="0" err="1" smtClean="0"/>
              <a:t>rest</a:t>
            </a:r>
            <a:r>
              <a:rPr lang="fr-FR" dirty="0" smtClean="0"/>
              <a:t>, cases </a:t>
            </a:r>
            <a:r>
              <a:rPr lang="fr-FR" dirty="0" err="1" smtClean="0"/>
              <a:t>with</a:t>
            </a:r>
            <a:r>
              <a:rPr lang="fr-FR" dirty="0" smtClean="0"/>
              <a:t> </a:t>
            </a:r>
            <a:r>
              <a:rPr lang="fr-FR" dirty="0" err="1" smtClean="0"/>
              <a:t>generalized</a:t>
            </a:r>
            <a:r>
              <a:rPr lang="fr-FR" dirty="0" smtClean="0"/>
              <a:t> </a:t>
            </a:r>
            <a:r>
              <a:rPr lang="fr-FR" dirty="0" err="1" smtClean="0"/>
              <a:t>weakness</a:t>
            </a:r>
            <a:r>
              <a:rPr lang="fr-FR" dirty="0" smtClean="0"/>
              <a:t> </a:t>
            </a:r>
            <a:r>
              <a:rPr lang="fr-FR" dirty="0" err="1" smtClean="0"/>
              <a:t>may</a:t>
            </a:r>
            <a:r>
              <a:rPr lang="fr-FR" dirty="0" smtClean="0"/>
              <a:t> </a:t>
            </a:r>
            <a:r>
              <a:rPr lang="fr-FR" dirty="0" err="1" smtClean="0"/>
              <a:t>present</a:t>
            </a:r>
            <a:r>
              <a:rPr lang="fr-FR" dirty="0" smtClean="0"/>
              <a:t> </a:t>
            </a:r>
            <a:r>
              <a:rPr lang="fr-FR" dirty="0" err="1" smtClean="0"/>
              <a:t>similarly</a:t>
            </a:r>
            <a:r>
              <a:rPr lang="fr-FR" dirty="0" smtClean="0"/>
              <a:t> to </a:t>
            </a:r>
            <a:r>
              <a:rPr lang="fr-FR" dirty="0" err="1" smtClean="0"/>
              <a:t>dogs</a:t>
            </a:r>
            <a:r>
              <a:rPr lang="fr-FR" dirty="0" smtClean="0"/>
              <a:t> </a:t>
            </a:r>
            <a:r>
              <a:rPr lang="fr-FR" dirty="0" err="1" smtClean="0"/>
              <a:t>with</a:t>
            </a:r>
            <a:r>
              <a:rPr lang="fr-FR" dirty="0" smtClean="0"/>
              <a:t> </a:t>
            </a:r>
            <a:r>
              <a:rPr lang="fr-FR" dirty="0" err="1" smtClean="0"/>
              <a:t>polyradiculoneuritis</a:t>
            </a:r>
            <a:r>
              <a:rPr lang="fr-FR" dirty="0" smtClean="0"/>
              <a:t>.</a:t>
            </a:r>
          </a:p>
          <a:p>
            <a:r>
              <a:rPr lang="fr-FR" dirty="0" err="1" smtClean="0"/>
              <a:t>Some</a:t>
            </a:r>
            <a:r>
              <a:rPr lang="fr-FR" dirty="0" smtClean="0"/>
              <a:t> </a:t>
            </a:r>
            <a:r>
              <a:rPr lang="fr-FR" dirty="0" err="1" smtClean="0"/>
              <a:t>dogs</a:t>
            </a:r>
            <a:r>
              <a:rPr lang="fr-FR" dirty="0" smtClean="0"/>
              <a:t> </a:t>
            </a:r>
            <a:r>
              <a:rPr lang="fr-FR" dirty="0" err="1" smtClean="0"/>
              <a:t>will</a:t>
            </a:r>
            <a:r>
              <a:rPr lang="fr-FR" dirty="0" smtClean="0"/>
              <a:t> have ptosis of the </a:t>
            </a:r>
            <a:r>
              <a:rPr lang="fr-FR" dirty="0" err="1" smtClean="0"/>
              <a:t>upper</a:t>
            </a:r>
            <a:r>
              <a:rPr lang="fr-FR" dirty="0" smtClean="0"/>
              <a:t> </a:t>
            </a:r>
            <a:r>
              <a:rPr lang="fr-FR" dirty="0" err="1" smtClean="0"/>
              <a:t>eyelids</a:t>
            </a:r>
            <a:r>
              <a:rPr lang="fr-FR" dirty="0" smtClean="0"/>
              <a:t>, </a:t>
            </a:r>
            <a:r>
              <a:rPr lang="fr-FR" dirty="0" err="1" smtClean="0"/>
              <a:t>drooping</a:t>
            </a:r>
            <a:r>
              <a:rPr lang="fr-FR" dirty="0" smtClean="0"/>
              <a:t> of the </a:t>
            </a:r>
            <a:r>
              <a:rPr lang="fr-FR" dirty="0" err="1" smtClean="0"/>
              <a:t>lips</a:t>
            </a:r>
            <a:r>
              <a:rPr lang="fr-FR" dirty="0" smtClean="0"/>
              <a:t>, </a:t>
            </a:r>
            <a:r>
              <a:rPr lang="fr-FR" dirty="0" err="1" smtClean="0"/>
              <a:t>sialosis</a:t>
            </a:r>
            <a:r>
              <a:rPr lang="fr-FR" dirty="0" smtClean="0"/>
              <a:t>, </a:t>
            </a:r>
            <a:r>
              <a:rPr lang="fr-FR" dirty="0" err="1" smtClean="0"/>
              <a:t>regurgitation</a:t>
            </a:r>
            <a:r>
              <a:rPr lang="fr-FR" dirty="0" smtClean="0"/>
              <a:t>, or dysphagia.</a:t>
            </a:r>
            <a:r>
              <a:rPr lang="fr-FR" baseline="30000" dirty="0" smtClean="0">
                <a:hlinkClick r:id="rId3" tooltip="Link to bibliographic citation"/>
              </a:rPr>
              <a:t>7</a:t>
            </a:r>
            <a:r>
              <a:rPr lang="fr-FR" dirty="0" smtClean="0"/>
              <a:t> </a:t>
            </a:r>
            <a:r>
              <a:rPr lang="fr-FR" b="1" dirty="0" smtClean="0"/>
              <a:t>In </a:t>
            </a:r>
            <a:r>
              <a:rPr lang="fr-FR" b="1" dirty="0" err="1" smtClean="0"/>
              <a:t>contrast</a:t>
            </a:r>
            <a:r>
              <a:rPr lang="fr-FR" b="1" dirty="0" smtClean="0"/>
              <a:t> to people and cats, </a:t>
            </a:r>
            <a:r>
              <a:rPr lang="fr-FR" b="1" dirty="0" err="1" smtClean="0"/>
              <a:t>dogs</a:t>
            </a:r>
            <a:r>
              <a:rPr lang="fr-FR" b="1" dirty="0" smtClean="0"/>
              <a:t> are </a:t>
            </a:r>
            <a:r>
              <a:rPr lang="fr-FR" b="1" dirty="0" err="1" smtClean="0"/>
              <a:t>prone</a:t>
            </a:r>
            <a:r>
              <a:rPr lang="fr-FR" b="1" dirty="0" smtClean="0"/>
              <a:t> to </a:t>
            </a:r>
            <a:r>
              <a:rPr lang="fr-FR" b="1" dirty="0" err="1" smtClean="0"/>
              <a:t>megaesophagus</a:t>
            </a:r>
            <a:r>
              <a:rPr lang="fr-FR" b="1" dirty="0" smtClean="0"/>
              <a:t> </a:t>
            </a:r>
            <a:r>
              <a:rPr lang="fr-FR" b="1" dirty="0" err="1" smtClean="0"/>
              <a:t>because</a:t>
            </a:r>
            <a:r>
              <a:rPr lang="fr-FR" b="1" dirty="0" smtClean="0"/>
              <a:t> the canine </a:t>
            </a:r>
            <a:r>
              <a:rPr lang="fr-FR" b="1" dirty="0" err="1" smtClean="0"/>
              <a:t>esophagus</a:t>
            </a:r>
            <a:r>
              <a:rPr lang="fr-FR" b="1" dirty="0" smtClean="0"/>
              <a:t> </a:t>
            </a:r>
            <a:r>
              <a:rPr lang="fr-FR" b="1" dirty="0" err="1" smtClean="0"/>
              <a:t>contains</a:t>
            </a:r>
            <a:r>
              <a:rPr lang="fr-FR" b="1" dirty="0" smtClean="0"/>
              <a:t> more </a:t>
            </a:r>
            <a:r>
              <a:rPr lang="fr-FR" b="1" dirty="0" err="1" smtClean="0"/>
              <a:t>skeletal</a:t>
            </a:r>
            <a:r>
              <a:rPr lang="fr-FR" b="1" dirty="0" smtClean="0"/>
              <a:t> muscle </a:t>
            </a:r>
            <a:r>
              <a:rPr lang="fr-FR" b="1" dirty="0" err="1" smtClean="0"/>
              <a:t>than</a:t>
            </a:r>
            <a:r>
              <a:rPr lang="fr-FR" b="1" dirty="0" smtClean="0"/>
              <a:t> </a:t>
            </a:r>
            <a:r>
              <a:rPr lang="fr-FR" b="1" dirty="0" err="1" smtClean="0"/>
              <a:t>smooth</a:t>
            </a:r>
            <a:r>
              <a:rPr lang="fr-FR" b="1" dirty="0" smtClean="0"/>
              <a:t> muscle</a:t>
            </a:r>
            <a:r>
              <a:rPr lang="fr-FR" dirty="0" smtClean="0"/>
              <a:t>. In 1 </a:t>
            </a:r>
            <a:r>
              <a:rPr lang="fr-FR" dirty="0" err="1" smtClean="0"/>
              <a:t>study</a:t>
            </a:r>
            <a:r>
              <a:rPr lang="fr-FR" dirty="0" smtClean="0"/>
              <a:t>, </a:t>
            </a:r>
            <a:r>
              <a:rPr lang="fr-FR" dirty="0" err="1" smtClean="0"/>
              <a:t>evaluating</a:t>
            </a:r>
            <a:r>
              <a:rPr lang="fr-FR" dirty="0" smtClean="0"/>
              <a:t> 25 </a:t>
            </a:r>
            <a:r>
              <a:rPr lang="fr-FR" dirty="0" err="1" smtClean="0"/>
              <a:t>dogs</a:t>
            </a:r>
            <a:r>
              <a:rPr lang="fr-FR" dirty="0" smtClean="0"/>
              <a:t> </a:t>
            </a:r>
            <a:r>
              <a:rPr lang="fr-FR" dirty="0" err="1" smtClean="0"/>
              <a:t>that</a:t>
            </a:r>
            <a:r>
              <a:rPr lang="fr-FR" dirty="0" smtClean="0"/>
              <a:t> </a:t>
            </a:r>
            <a:r>
              <a:rPr lang="fr-FR" dirty="0" err="1" smtClean="0"/>
              <a:t>were</a:t>
            </a:r>
            <a:r>
              <a:rPr lang="fr-FR" dirty="0" smtClean="0"/>
              <a:t> </a:t>
            </a:r>
            <a:r>
              <a:rPr lang="fr-FR" dirty="0" err="1" smtClean="0"/>
              <a:t>seropositive</a:t>
            </a:r>
            <a:r>
              <a:rPr lang="fr-FR" dirty="0" smtClean="0"/>
              <a:t> for MG, 84% </a:t>
            </a:r>
            <a:r>
              <a:rPr lang="fr-FR" dirty="0" err="1" smtClean="0"/>
              <a:t>had</a:t>
            </a:r>
            <a:r>
              <a:rPr lang="fr-FR" dirty="0" smtClean="0"/>
              <a:t> megaesophagus.</a:t>
            </a:r>
            <a:r>
              <a:rPr lang="fr-FR" baseline="30000" dirty="0" smtClean="0">
                <a:hlinkClick r:id="rId4" tooltip="Link to bibliographic citation"/>
              </a:rPr>
              <a:t>11</a:t>
            </a:r>
            <a:r>
              <a:rPr lang="fr-FR" dirty="0" smtClean="0"/>
              <a:t> In </a:t>
            </a:r>
            <a:r>
              <a:rPr lang="fr-FR" dirty="0" err="1" smtClean="0"/>
              <a:t>another</a:t>
            </a:r>
            <a:r>
              <a:rPr lang="fr-FR" dirty="0" smtClean="0"/>
              <a:t> </a:t>
            </a:r>
            <a:r>
              <a:rPr lang="fr-FR" dirty="0" err="1" smtClean="0"/>
              <a:t>study</a:t>
            </a:r>
            <a:r>
              <a:rPr lang="fr-FR" dirty="0" smtClean="0"/>
              <a:t> of 1,154 cases of </a:t>
            </a:r>
            <a:r>
              <a:rPr lang="fr-FR" dirty="0" err="1" smtClean="0"/>
              <a:t>acquired</a:t>
            </a:r>
            <a:r>
              <a:rPr lang="fr-FR" dirty="0" smtClean="0"/>
              <a:t> MG in </a:t>
            </a:r>
            <a:r>
              <a:rPr lang="fr-FR" dirty="0" err="1" smtClean="0"/>
              <a:t>dogs</a:t>
            </a:r>
            <a:r>
              <a:rPr lang="fr-FR" dirty="0" smtClean="0"/>
              <a:t>, 90% of </a:t>
            </a:r>
            <a:r>
              <a:rPr lang="fr-FR" dirty="0" err="1" smtClean="0"/>
              <a:t>generalized</a:t>
            </a:r>
            <a:r>
              <a:rPr lang="fr-FR" dirty="0" smtClean="0"/>
              <a:t> MG cases </a:t>
            </a:r>
            <a:r>
              <a:rPr lang="fr-FR" dirty="0" err="1" smtClean="0"/>
              <a:t>had</a:t>
            </a:r>
            <a:r>
              <a:rPr lang="fr-FR" dirty="0" smtClean="0"/>
              <a:t> megaesophagus.</a:t>
            </a:r>
            <a:r>
              <a:rPr lang="fr-FR" baseline="30000" dirty="0" smtClean="0">
                <a:hlinkClick r:id="rId5" tooltip="Link to bibliographic citation"/>
              </a:rPr>
              <a:t>29</a:t>
            </a:r>
            <a:endParaRPr lang="fr-FR" dirty="0" smtClean="0"/>
          </a:p>
          <a:p>
            <a:r>
              <a:rPr lang="fr-FR" b="1" dirty="0" smtClean="0"/>
              <a:t>The cases </a:t>
            </a:r>
            <a:r>
              <a:rPr lang="fr-FR" b="1" dirty="0" err="1" smtClean="0"/>
              <a:t>which</a:t>
            </a:r>
            <a:r>
              <a:rPr lang="fr-FR" b="1" dirty="0" smtClean="0"/>
              <a:t> </a:t>
            </a:r>
            <a:r>
              <a:rPr lang="fr-FR" b="1" dirty="0" err="1" smtClean="0"/>
              <a:t>require</a:t>
            </a:r>
            <a:r>
              <a:rPr lang="fr-FR" b="1" dirty="0" smtClean="0"/>
              <a:t> </a:t>
            </a:r>
            <a:r>
              <a:rPr lang="fr-FR" b="1" dirty="0" err="1" smtClean="0"/>
              <a:t>immediate</a:t>
            </a:r>
            <a:r>
              <a:rPr lang="fr-FR" b="1" dirty="0" smtClean="0"/>
              <a:t> </a:t>
            </a:r>
            <a:r>
              <a:rPr lang="fr-FR" b="1" dirty="0" err="1" smtClean="0"/>
              <a:t>critical</a:t>
            </a:r>
            <a:r>
              <a:rPr lang="fr-FR" b="1" dirty="0" smtClean="0"/>
              <a:t> care are </a:t>
            </a:r>
            <a:r>
              <a:rPr lang="fr-FR" b="1" dirty="0" err="1" smtClean="0"/>
              <a:t>those</a:t>
            </a:r>
            <a:r>
              <a:rPr lang="fr-FR" b="1" dirty="0" smtClean="0"/>
              <a:t> </a:t>
            </a:r>
            <a:r>
              <a:rPr lang="fr-FR" b="1" dirty="0" err="1" smtClean="0"/>
              <a:t>deemed</a:t>
            </a:r>
            <a:r>
              <a:rPr lang="fr-FR" b="1" dirty="0" smtClean="0"/>
              <a:t> to </a:t>
            </a:r>
            <a:r>
              <a:rPr lang="fr-FR" b="1" dirty="0" err="1" smtClean="0"/>
              <a:t>be</a:t>
            </a:r>
            <a:r>
              <a:rPr lang="fr-FR" b="1" dirty="0" smtClean="0"/>
              <a:t> in a </a:t>
            </a:r>
            <a:r>
              <a:rPr lang="fr-FR" b="1" dirty="0" err="1" smtClean="0"/>
              <a:t>myasthenic</a:t>
            </a:r>
            <a:r>
              <a:rPr lang="fr-FR" b="1" dirty="0" smtClean="0"/>
              <a:t> </a:t>
            </a:r>
            <a:r>
              <a:rPr lang="fr-FR" b="1" dirty="0" err="1" smtClean="0"/>
              <a:t>crisis</a:t>
            </a:r>
            <a:r>
              <a:rPr lang="fr-FR" b="1" dirty="0" smtClean="0"/>
              <a:t>. </a:t>
            </a:r>
            <a:r>
              <a:rPr lang="fr-FR" b="1" dirty="0" err="1" smtClean="0"/>
              <a:t>Animals</a:t>
            </a:r>
            <a:r>
              <a:rPr lang="fr-FR" b="1" dirty="0" smtClean="0"/>
              <a:t> </a:t>
            </a:r>
            <a:r>
              <a:rPr lang="fr-FR" b="1" dirty="0" err="1" smtClean="0"/>
              <a:t>may</a:t>
            </a:r>
            <a:r>
              <a:rPr lang="fr-FR" b="1" dirty="0" smtClean="0"/>
              <a:t> </a:t>
            </a:r>
            <a:r>
              <a:rPr lang="fr-FR" b="1" dirty="0" err="1" smtClean="0"/>
              <a:t>present</a:t>
            </a:r>
            <a:r>
              <a:rPr lang="fr-FR" b="1" dirty="0" smtClean="0"/>
              <a:t> in acute </a:t>
            </a:r>
            <a:r>
              <a:rPr lang="fr-FR" b="1" dirty="0" err="1" smtClean="0"/>
              <a:t>respiratory</a:t>
            </a:r>
            <a:r>
              <a:rPr lang="fr-FR" b="1" dirty="0" smtClean="0"/>
              <a:t> </a:t>
            </a:r>
            <a:r>
              <a:rPr lang="fr-FR" b="1" dirty="0" err="1" smtClean="0"/>
              <a:t>distress</a:t>
            </a:r>
            <a:r>
              <a:rPr lang="fr-FR" b="1" dirty="0" smtClean="0"/>
              <a:t> </a:t>
            </a:r>
            <a:r>
              <a:rPr lang="fr-FR" b="1" dirty="0" err="1" smtClean="0"/>
              <a:t>with</a:t>
            </a:r>
            <a:r>
              <a:rPr lang="fr-FR" b="1" dirty="0" smtClean="0"/>
              <a:t> </a:t>
            </a:r>
            <a:r>
              <a:rPr lang="fr-FR" b="1" dirty="0" err="1" smtClean="0"/>
              <a:t>dysphagia</a:t>
            </a:r>
            <a:r>
              <a:rPr lang="fr-FR" b="1" dirty="0" smtClean="0"/>
              <a:t> due to </a:t>
            </a:r>
            <a:r>
              <a:rPr lang="fr-FR" b="1" dirty="0" err="1" smtClean="0"/>
              <a:t>pharyngeal</a:t>
            </a:r>
            <a:r>
              <a:rPr lang="fr-FR" b="1" dirty="0" smtClean="0"/>
              <a:t> </a:t>
            </a:r>
            <a:r>
              <a:rPr lang="fr-FR" b="1" dirty="0" err="1" smtClean="0"/>
              <a:t>dysfunction</a:t>
            </a:r>
            <a:r>
              <a:rPr lang="fr-FR" b="1" dirty="0" smtClean="0"/>
              <a:t>, or </a:t>
            </a:r>
            <a:r>
              <a:rPr lang="fr-FR" b="1" dirty="0" err="1" smtClean="0"/>
              <a:t>regurgitation</a:t>
            </a:r>
            <a:r>
              <a:rPr lang="fr-FR" b="1" dirty="0" smtClean="0"/>
              <a:t> due to </a:t>
            </a:r>
            <a:r>
              <a:rPr lang="fr-FR" b="1" dirty="0" err="1" smtClean="0"/>
              <a:t>megaesophagus</a:t>
            </a:r>
            <a:r>
              <a:rPr lang="fr-FR" b="1" dirty="0" smtClean="0"/>
              <a:t>. If an animal has </a:t>
            </a:r>
            <a:r>
              <a:rPr lang="fr-FR" b="1" dirty="0" err="1" smtClean="0"/>
              <a:t>megaesophagus</a:t>
            </a:r>
            <a:r>
              <a:rPr lang="fr-FR" b="1" dirty="0" smtClean="0"/>
              <a:t>, </a:t>
            </a:r>
            <a:r>
              <a:rPr lang="fr-FR" b="1" dirty="0" err="1" smtClean="0"/>
              <a:t>there</a:t>
            </a:r>
            <a:r>
              <a:rPr lang="fr-FR" b="1" dirty="0" smtClean="0"/>
              <a:t> </a:t>
            </a:r>
            <a:r>
              <a:rPr lang="fr-FR" b="1" dirty="0" err="1" smtClean="0"/>
              <a:t>is</a:t>
            </a:r>
            <a:r>
              <a:rPr lang="fr-FR" b="1" dirty="0" smtClean="0"/>
              <a:t> a </a:t>
            </a:r>
            <a:r>
              <a:rPr lang="fr-FR" b="1" dirty="0" err="1" smtClean="0"/>
              <a:t>high</a:t>
            </a:r>
            <a:r>
              <a:rPr lang="fr-FR" b="1" dirty="0" smtClean="0"/>
              <a:t> </a:t>
            </a:r>
            <a:r>
              <a:rPr lang="fr-FR" b="1" dirty="0" err="1" smtClean="0"/>
              <a:t>risk</a:t>
            </a:r>
            <a:r>
              <a:rPr lang="fr-FR" b="1" dirty="0" smtClean="0"/>
              <a:t> of aspiration </a:t>
            </a:r>
            <a:r>
              <a:rPr lang="fr-FR" b="1" dirty="0" err="1" smtClean="0"/>
              <a:t>pneumoni</a:t>
            </a:r>
            <a:r>
              <a:rPr lang="fr-FR" dirty="0" err="1" smtClean="0"/>
              <a:t>a</a:t>
            </a:r>
            <a:r>
              <a:rPr lang="fr-FR" dirty="0" smtClean="0"/>
              <a:t> and </a:t>
            </a:r>
            <a:r>
              <a:rPr lang="fr-FR" dirty="0" err="1" smtClean="0"/>
              <a:t>treatment</a:t>
            </a:r>
            <a:r>
              <a:rPr lang="fr-FR" dirty="0" smtClean="0"/>
              <a:t> </a:t>
            </a:r>
            <a:r>
              <a:rPr lang="fr-FR" dirty="0" err="1" smtClean="0"/>
              <a:t>may</a:t>
            </a:r>
            <a:r>
              <a:rPr lang="fr-FR" dirty="0" smtClean="0"/>
              <a:t> </a:t>
            </a:r>
            <a:r>
              <a:rPr lang="fr-FR" dirty="0" err="1" smtClean="0"/>
              <a:t>require</a:t>
            </a:r>
            <a:r>
              <a:rPr lang="fr-FR" dirty="0" smtClean="0"/>
              <a:t> </a:t>
            </a:r>
            <a:r>
              <a:rPr lang="fr-FR" dirty="0" err="1" smtClean="0"/>
              <a:t>oxygen</a:t>
            </a:r>
            <a:r>
              <a:rPr lang="fr-FR" dirty="0" smtClean="0"/>
              <a:t> </a:t>
            </a:r>
            <a:r>
              <a:rPr lang="fr-FR" dirty="0" err="1" smtClean="0"/>
              <a:t>supplementation</a:t>
            </a:r>
            <a:r>
              <a:rPr lang="fr-FR" dirty="0" smtClean="0"/>
              <a:t>, </a:t>
            </a:r>
            <a:r>
              <a:rPr lang="fr-FR" dirty="0" err="1" smtClean="0"/>
              <a:t>antibiotic</a:t>
            </a:r>
            <a:r>
              <a:rPr lang="fr-FR" dirty="0" smtClean="0"/>
              <a:t> </a:t>
            </a:r>
            <a:r>
              <a:rPr lang="fr-FR" dirty="0" err="1" smtClean="0"/>
              <a:t>therapy</a:t>
            </a:r>
            <a:r>
              <a:rPr lang="fr-FR" dirty="0" smtClean="0"/>
              <a:t> or </a:t>
            </a:r>
            <a:r>
              <a:rPr lang="fr-FR" dirty="0" err="1" smtClean="0"/>
              <a:t>mechanical</a:t>
            </a:r>
            <a:r>
              <a:rPr lang="fr-FR" dirty="0" smtClean="0"/>
              <a:t> ventilation for </a:t>
            </a:r>
            <a:r>
              <a:rPr lang="fr-FR" dirty="0" err="1" smtClean="0"/>
              <a:t>respiratory</a:t>
            </a:r>
            <a:r>
              <a:rPr lang="fr-FR" dirty="0" smtClean="0"/>
              <a:t> fatigue. In 1 report, up to 60% of canine </a:t>
            </a:r>
            <a:r>
              <a:rPr lang="fr-FR" dirty="0" err="1" smtClean="0"/>
              <a:t>deaths</a:t>
            </a:r>
            <a:r>
              <a:rPr lang="fr-FR" dirty="0" smtClean="0"/>
              <a:t> </a:t>
            </a:r>
            <a:r>
              <a:rPr lang="fr-FR" dirty="0" err="1" smtClean="0"/>
              <a:t>with</a:t>
            </a:r>
            <a:r>
              <a:rPr lang="fr-FR" dirty="0" smtClean="0"/>
              <a:t> MG </a:t>
            </a:r>
            <a:r>
              <a:rPr lang="fr-FR" dirty="0" err="1" smtClean="0"/>
              <a:t>were</a:t>
            </a:r>
            <a:r>
              <a:rPr lang="fr-FR" dirty="0" smtClean="0"/>
              <a:t> due to </a:t>
            </a:r>
            <a:r>
              <a:rPr lang="fr-FR" dirty="0" err="1" smtClean="0"/>
              <a:t>respiratory</a:t>
            </a:r>
            <a:r>
              <a:rPr lang="fr-FR" dirty="0" smtClean="0"/>
              <a:t> complications.</a:t>
            </a:r>
            <a:r>
              <a:rPr lang="fr-FR" baseline="30000" dirty="0" smtClean="0">
                <a:hlinkClick r:id="rId6" tooltip="Link to bibliographic citation"/>
              </a:rPr>
              <a:t>40</a:t>
            </a:r>
            <a:r>
              <a:rPr lang="fr-FR" dirty="0" smtClean="0"/>
              <a:t> In all cases of MG </a:t>
            </a:r>
            <a:r>
              <a:rPr lang="fr-FR" dirty="0" err="1" smtClean="0"/>
              <a:t>with</a:t>
            </a:r>
            <a:r>
              <a:rPr lang="fr-FR" dirty="0" smtClean="0"/>
              <a:t> </a:t>
            </a:r>
            <a:r>
              <a:rPr lang="fr-FR" dirty="0" err="1" smtClean="0"/>
              <a:t>megaesophagus</a:t>
            </a:r>
            <a:r>
              <a:rPr lang="fr-FR" dirty="0" smtClean="0"/>
              <a:t> or </a:t>
            </a:r>
            <a:r>
              <a:rPr lang="fr-FR" dirty="0" err="1" smtClean="0"/>
              <a:t>regurgitation</a:t>
            </a:r>
            <a:r>
              <a:rPr lang="fr-FR" dirty="0" smtClean="0"/>
              <a:t>, aspiration </a:t>
            </a:r>
            <a:r>
              <a:rPr lang="fr-FR" dirty="0" err="1" smtClean="0"/>
              <a:t>pneumonia</a:t>
            </a:r>
            <a:r>
              <a:rPr lang="fr-FR" dirty="0" smtClean="0"/>
              <a:t> </a:t>
            </a:r>
            <a:r>
              <a:rPr lang="fr-FR" dirty="0" err="1" smtClean="0"/>
              <a:t>is</a:t>
            </a:r>
            <a:r>
              <a:rPr lang="fr-FR" dirty="0" smtClean="0"/>
              <a:t> a </a:t>
            </a:r>
            <a:r>
              <a:rPr lang="fr-FR" dirty="0" err="1" smtClean="0"/>
              <a:t>potential</a:t>
            </a:r>
            <a:r>
              <a:rPr lang="fr-FR" dirty="0" smtClean="0"/>
              <a:t> </a:t>
            </a:r>
            <a:r>
              <a:rPr lang="fr-FR" dirty="0" err="1" smtClean="0"/>
              <a:t>risk</a:t>
            </a:r>
            <a:r>
              <a:rPr lang="fr-FR" dirty="0" smtClean="0"/>
              <a:t> and cause for </a:t>
            </a:r>
            <a:r>
              <a:rPr lang="fr-FR" dirty="0" err="1" smtClean="0"/>
              <a:t>hospitalization</a:t>
            </a:r>
            <a:r>
              <a:rPr lang="fr-FR" dirty="0" smtClean="0"/>
              <a:t> and intensive </a:t>
            </a:r>
            <a:r>
              <a:rPr lang="fr-FR" dirty="0" err="1" smtClean="0"/>
              <a:t>supportive</a:t>
            </a:r>
            <a:r>
              <a:rPr lang="fr-FR" dirty="0" smtClean="0"/>
              <a:t> care.</a:t>
            </a:r>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62</a:t>
            </a:fld>
            <a:endParaRPr lang="en-CA"/>
          </a:p>
        </p:txBody>
      </p:sp>
    </p:spTree>
    <p:extLst>
      <p:ext uri="{BB962C8B-B14F-4D97-AF65-F5344CB8AC3E}">
        <p14:creationId xmlns:p14="http://schemas.microsoft.com/office/powerpoint/2010/main" val="27020069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DDX include….</a:t>
            </a:r>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63</a:t>
            </a:fld>
            <a:endParaRPr lang="en-CA"/>
          </a:p>
        </p:txBody>
      </p:sp>
    </p:spTree>
    <p:extLst>
      <p:ext uri="{BB962C8B-B14F-4D97-AF65-F5344CB8AC3E}">
        <p14:creationId xmlns:p14="http://schemas.microsoft.com/office/powerpoint/2010/main" val="37371921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 CBC, </a:t>
            </a:r>
            <a:r>
              <a:rPr lang="fr-FR" dirty="0" err="1" smtClean="0"/>
              <a:t>general</a:t>
            </a:r>
            <a:r>
              <a:rPr lang="fr-FR" dirty="0" smtClean="0"/>
              <a:t> </a:t>
            </a:r>
            <a:r>
              <a:rPr lang="fr-FR" dirty="0" err="1" smtClean="0"/>
              <a:t>biochemical</a:t>
            </a:r>
            <a:r>
              <a:rPr lang="fr-FR" dirty="0" smtClean="0"/>
              <a:t> profile, </a:t>
            </a:r>
            <a:r>
              <a:rPr lang="fr-FR" dirty="0" err="1" smtClean="0"/>
              <a:t>urinalysis</a:t>
            </a:r>
            <a:r>
              <a:rPr lang="fr-FR" dirty="0" smtClean="0"/>
              <a:t>, and </a:t>
            </a:r>
            <a:r>
              <a:rPr lang="fr-FR" dirty="0" err="1" smtClean="0"/>
              <a:t>thyroid</a:t>
            </a:r>
            <a:r>
              <a:rPr lang="fr-FR" dirty="0" smtClean="0"/>
              <a:t> panel are </a:t>
            </a:r>
            <a:r>
              <a:rPr lang="fr-FR" dirty="0" err="1" smtClean="0"/>
              <a:t>required</a:t>
            </a:r>
            <a:r>
              <a:rPr lang="fr-FR" dirty="0" smtClean="0"/>
              <a:t> to </a:t>
            </a:r>
            <a:r>
              <a:rPr lang="fr-FR" dirty="0" err="1" smtClean="0"/>
              <a:t>rule</a:t>
            </a:r>
            <a:r>
              <a:rPr lang="fr-FR" dirty="0" smtClean="0"/>
              <a:t> out </a:t>
            </a:r>
            <a:r>
              <a:rPr lang="fr-FR" dirty="0" err="1" smtClean="0"/>
              <a:t>other</a:t>
            </a:r>
            <a:r>
              <a:rPr lang="fr-FR" dirty="0" smtClean="0"/>
              <a:t> conditions </a:t>
            </a:r>
            <a:r>
              <a:rPr lang="fr-FR" dirty="0" err="1" smtClean="0"/>
              <a:t>resulting</a:t>
            </a:r>
            <a:r>
              <a:rPr lang="fr-FR" dirty="0" smtClean="0"/>
              <a:t> in or </a:t>
            </a:r>
            <a:r>
              <a:rPr lang="fr-FR" dirty="0" err="1" smtClean="0"/>
              <a:t>contributing</a:t>
            </a:r>
            <a:r>
              <a:rPr lang="fr-FR" dirty="0" smtClean="0"/>
              <a:t> to </a:t>
            </a:r>
            <a:r>
              <a:rPr lang="fr-FR" dirty="0" err="1" smtClean="0"/>
              <a:t>weakness</a:t>
            </a:r>
            <a:r>
              <a:rPr lang="fr-FR" dirty="0" smtClean="0"/>
              <a:t>. </a:t>
            </a:r>
          </a:p>
          <a:p>
            <a:r>
              <a:rPr lang="fr-FR" dirty="0" smtClean="0"/>
              <a:t>The </a:t>
            </a:r>
            <a:r>
              <a:rPr lang="fr-FR" dirty="0" err="1" smtClean="0"/>
              <a:t>neurological</a:t>
            </a:r>
            <a:r>
              <a:rPr lang="fr-FR" dirty="0" smtClean="0"/>
              <a:t> </a:t>
            </a:r>
            <a:r>
              <a:rPr lang="fr-FR" dirty="0" err="1" smtClean="0"/>
              <a:t>examination</a:t>
            </a:r>
            <a:r>
              <a:rPr lang="fr-FR" dirty="0" smtClean="0"/>
              <a:t> in MG </a:t>
            </a:r>
            <a:r>
              <a:rPr lang="fr-FR" dirty="0" err="1" smtClean="0"/>
              <a:t>dogs</a:t>
            </a:r>
            <a:r>
              <a:rPr lang="fr-FR" dirty="0" smtClean="0"/>
              <a:t> </a:t>
            </a:r>
            <a:r>
              <a:rPr lang="fr-FR" dirty="0" err="1" smtClean="0"/>
              <a:t>is</a:t>
            </a:r>
            <a:r>
              <a:rPr lang="fr-FR" dirty="0" smtClean="0"/>
              <a:t> </a:t>
            </a:r>
            <a:r>
              <a:rPr lang="fr-FR" dirty="0" err="1" smtClean="0"/>
              <a:t>often</a:t>
            </a:r>
            <a:r>
              <a:rPr lang="fr-FR" dirty="0" smtClean="0"/>
              <a:t> normal; </a:t>
            </a:r>
            <a:r>
              <a:rPr lang="fr-FR" dirty="0" err="1" smtClean="0"/>
              <a:t>however</a:t>
            </a:r>
            <a:r>
              <a:rPr lang="fr-FR" dirty="0" smtClean="0"/>
              <a:t>, in </a:t>
            </a:r>
            <a:r>
              <a:rPr lang="fr-FR" dirty="0" err="1" smtClean="0"/>
              <a:t>some</a:t>
            </a:r>
            <a:r>
              <a:rPr lang="fr-FR" dirty="0" smtClean="0"/>
              <a:t> cases </a:t>
            </a:r>
            <a:r>
              <a:rPr lang="fr-FR" dirty="0" err="1" smtClean="0"/>
              <a:t>it</a:t>
            </a:r>
            <a:r>
              <a:rPr lang="fr-FR" dirty="0" smtClean="0"/>
              <a:t> </a:t>
            </a:r>
            <a:r>
              <a:rPr lang="fr-FR" dirty="0" err="1" smtClean="0"/>
              <a:t>may</a:t>
            </a:r>
            <a:r>
              <a:rPr lang="fr-FR" dirty="0" smtClean="0"/>
              <a:t> </a:t>
            </a:r>
            <a:r>
              <a:rPr lang="fr-FR" dirty="0" err="1" smtClean="0"/>
              <a:t>be</a:t>
            </a:r>
            <a:r>
              <a:rPr lang="fr-FR" dirty="0" smtClean="0"/>
              <a:t> </a:t>
            </a:r>
            <a:r>
              <a:rPr lang="fr-FR" dirty="0" err="1" smtClean="0"/>
              <a:t>abnormal</a:t>
            </a:r>
            <a:r>
              <a:rPr lang="fr-FR" dirty="0" smtClean="0"/>
              <a:t> and </a:t>
            </a:r>
            <a:r>
              <a:rPr lang="fr-FR" dirty="0" err="1" smtClean="0"/>
              <a:t>cranial</a:t>
            </a:r>
            <a:r>
              <a:rPr lang="fr-FR" dirty="0" smtClean="0"/>
              <a:t> nerve </a:t>
            </a:r>
            <a:r>
              <a:rPr lang="fr-FR" dirty="0" err="1" smtClean="0"/>
              <a:t>abnormalities</a:t>
            </a:r>
            <a:r>
              <a:rPr lang="fr-FR" dirty="0" smtClean="0"/>
              <a:t> </a:t>
            </a:r>
            <a:r>
              <a:rPr lang="fr-FR" dirty="0" err="1" smtClean="0"/>
              <a:t>may</a:t>
            </a:r>
            <a:r>
              <a:rPr lang="fr-FR" dirty="0" smtClean="0"/>
              <a:t> </a:t>
            </a:r>
            <a:r>
              <a:rPr lang="fr-FR" dirty="0" err="1" smtClean="0"/>
              <a:t>be</a:t>
            </a:r>
            <a:r>
              <a:rPr lang="fr-FR" dirty="0" smtClean="0"/>
              <a:t> seen.</a:t>
            </a:r>
            <a:r>
              <a:rPr lang="fr-FR" baseline="30000" dirty="0" smtClean="0">
                <a:hlinkClick r:id="rId3" tooltip="Link to bibliographic citation"/>
              </a:rPr>
              <a:t>6</a:t>
            </a:r>
            <a:r>
              <a:rPr lang="fr-FR" dirty="0" smtClean="0"/>
              <a:t> The </a:t>
            </a:r>
            <a:r>
              <a:rPr lang="fr-FR" dirty="0" err="1" smtClean="0"/>
              <a:t>patellar</a:t>
            </a:r>
            <a:r>
              <a:rPr lang="fr-FR" dirty="0" smtClean="0"/>
              <a:t> tendon reflex </a:t>
            </a:r>
            <a:r>
              <a:rPr lang="fr-FR" dirty="0" err="1" smtClean="0"/>
              <a:t>is</a:t>
            </a:r>
            <a:r>
              <a:rPr lang="fr-FR" dirty="0" smtClean="0"/>
              <a:t> </a:t>
            </a:r>
            <a:r>
              <a:rPr lang="fr-FR" dirty="0" err="1" smtClean="0"/>
              <a:t>usually</a:t>
            </a:r>
            <a:r>
              <a:rPr lang="fr-FR" dirty="0" smtClean="0"/>
              <a:t> </a:t>
            </a:r>
            <a:r>
              <a:rPr lang="fr-FR" dirty="0" err="1" smtClean="0"/>
              <a:t>preserved</a:t>
            </a:r>
            <a:r>
              <a:rPr lang="fr-FR" dirty="0" smtClean="0"/>
              <a:t> but </a:t>
            </a:r>
            <a:r>
              <a:rPr lang="fr-FR" dirty="0" err="1" smtClean="0"/>
              <a:t>will</a:t>
            </a:r>
            <a:r>
              <a:rPr lang="fr-FR" dirty="0" smtClean="0"/>
              <a:t> fatigue </a:t>
            </a:r>
            <a:r>
              <a:rPr lang="fr-FR" dirty="0" err="1" smtClean="0"/>
              <a:t>with</a:t>
            </a:r>
            <a:r>
              <a:rPr lang="fr-FR" dirty="0" smtClean="0"/>
              <a:t> </a:t>
            </a:r>
            <a:r>
              <a:rPr lang="fr-FR" dirty="0" err="1" smtClean="0"/>
              <a:t>repeated</a:t>
            </a:r>
            <a:r>
              <a:rPr lang="fr-FR" dirty="0" smtClean="0"/>
              <a:t> stimulation. If an animal </a:t>
            </a:r>
            <a:r>
              <a:rPr lang="fr-FR" dirty="0" err="1" smtClean="0"/>
              <a:t>is</a:t>
            </a:r>
            <a:r>
              <a:rPr lang="fr-FR" dirty="0" smtClean="0"/>
              <a:t> </a:t>
            </a:r>
            <a:r>
              <a:rPr lang="fr-FR" dirty="0" err="1" smtClean="0"/>
              <a:t>severely</a:t>
            </a:r>
            <a:r>
              <a:rPr lang="fr-FR" dirty="0" smtClean="0"/>
              <a:t> </a:t>
            </a:r>
            <a:r>
              <a:rPr lang="fr-FR" dirty="0" err="1" smtClean="0"/>
              <a:t>weak</a:t>
            </a:r>
            <a:r>
              <a:rPr lang="fr-FR" dirty="0" smtClean="0"/>
              <a:t>, the </a:t>
            </a:r>
            <a:r>
              <a:rPr lang="fr-FR" dirty="0" err="1" smtClean="0"/>
              <a:t>clinician</a:t>
            </a:r>
            <a:r>
              <a:rPr lang="fr-FR" dirty="0" smtClean="0"/>
              <a:t> </a:t>
            </a:r>
            <a:r>
              <a:rPr lang="fr-FR" dirty="0" err="1" smtClean="0"/>
              <a:t>can</a:t>
            </a:r>
            <a:r>
              <a:rPr lang="fr-FR" dirty="0" smtClean="0"/>
              <a:t> </a:t>
            </a:r>
            <a:r>
              <a:rPr lang="fr-FR" dirty="0" err="1" smtClean="0"/>
              <a:t>easily</a:t>
            </a:r>
            <a:r>
              <a:rPr lang="fr-FR" dirty="0" smtClean="0"/>
              <a:t> </a:t>
            </a:r>
            <a:r>
              <a:rPr lang="fr-FR" dirty="0" err="1" smtClean="0"/>
              <a:t>misinterpret</a:t>
            </a:r>
            <a:r>
              <a:rPr lang="fr-FR" dirty="0" smtClean="0"/>
              <a:t> </a:t>
            </a:r>
            <a:r>
              <a:rPr lang="fr-FR" dirty="0" err="1" smtClean="0"/>
              <a:t>weakness</a:t>
            </a:r>
            <a:r>
              <a:rPr lang="fr-FR" dirty="0" smtClean="0"/>
              <a:t> for absent to </a:t>
            </a:r>
            <a:r>
              <a:rPr lang="fr-FR" dirty="0" err="1" smtClean="0"/>
              <a:t>decreased</a:t>
            </a:r>
            <a:r>
              <a:rPr lang="fr-FR" dirty="0" smtClean="0"/>
              <a:t> </a:t>
            </a:r>
            <a:r>
              <a:rPr lang="fr-FR" dirty="0" err="1" smtClean="0"/>
              <a:t>conscious</a:t>
            </a:r>
            <a:r>
              <a:rPr lang="fr-FR" dirty="0" smtClean="0"/>
              <a:t> proprioception. </a:t>
            </a:r>
            <a:r>
              <a:rPr lang="fr-FR" dirty="0" err="1" smtClean="0"/>
              <a:t>Even</a:t>
            </a:r>
            <a:r>
              <a:rPr lang="fr-FR" dirty="0" smtClean="0"/>
              <a:t> in the </a:t>
            </a:r>
            <a:r>
              <a:rPr lang="fr-FR" dirty="0" err="1" smtClean="0"/>
              <a:t>weakest</a:t>
            </a:r>
            <a:r>
              <a:rPr lang="fr-FR" dirty="0" smtClean="0"/>
              <a:t> </a:t>
            </a:r>
            <a:r>
              <a:rPr lang="fr-FR" dirty="0" err="1" smtClean="0"/>
              <a:t>animals</a:t>
            </a:r>
            <a:r>
              <a:rPr lang="fr-FR" dirty="0" smtClean="0"/>
              <a:t>, if </a:t>
            </a:r>
            <a:r>
              <a:rPr lang="fr-FR" dirty="0" err="1" smtClean="0"/>
              <a:t>weight</a:t>
            </a:r>
            <a:r>
              <a:rPr lang="fr-FR" dirty="0" smtClean="0"/>
              <a:t> </a:t>
            </a:r>
            <a:r>
              <a:rPr lang="fr-FR" dirty="0" err="1" smtClean="0"/>
              <a:t>is</a:t>
            </a:r>
            <a:r>
              <a:rPr lang="fr-FR" dirty="0" smtClean="0"/>
              <a:t> </a:t>
            </a:r>
            <a:r>
              <a:rPr lang="fr-FR" dirty="0" err="1" smtClean="0"/>
              <a:t>supported</a:t>
            </a:r>
            <a:r>
              <a:rPr lang="fr-FR" dirty="0" smtClean="0"/>
              <a:t> the animal </a:t>
            </a:r>
            <a:r>
              <a:rPr lang="fr-FR" dirty="0" err="1" smtClean="0"/>
              <a:t>should</a:t>
            </a:r>
            <a:r>
              <a:rPr lang="fr-FR" dirty="0" smtClean="0"/>
              <a:t> have no proprioception </a:t>
            </a:r>
            <a:r>
              <a:rPr lang="fr-FR" dirty="0" err="1" smtClean="0"/>
              <a:t>deficits</a:t>
            </a:r>
            <a:r>
              <a:rPr lang="fr-FR" dirty="0" smtClean="0"/>
              <a:t>. </a:t>
            </a:r>
            <a:r>
              <a:rPr lang="fr-FR" dirty="0" err="1" smtClean="0"/>
              <a:t>Some</a:t>
            </a:r>
            <a:r>
              <a:rPr lang="fr-FR" dirty="0" smtClean="0"/>
              <a:t> </a:t>
            </a:r>
            <a:r>
              <a:rPr lang="fr-FR" dirty="0" err="1" smtClean="0"/>
              <a:t>animals</a:t>
            </a:r>
            <a:r>
              <a:rPr lang="fr-FR" dirty="0" smtClean="0"/>
              <a:t> </a:t>
            </a:r>
            <a:r>
              <a:rPr lang="fr-FR" dirty="0" err="1" smtClean="0"/>
              <a:t>may</a:t>
            </a:r>
            <a:r>
              <a:rPr lang="fr-FR" dirty="0" smtClean="0"/>
              <a:t> have ventral flexion of the neck and </a:t>
            </a:r>
            <a:r>
              <a:rPr lang="fr-FR" dirty="0" err="1" smtClean="0"/>
              <a:t>cranial</a:t>
            </a:r>
            <a:r>
              <a:rPr lang="fr-FR" dirty="0" smtClean="0"/>
              <a:t> nerve </a:t>
            </a:r>
            <a:r>
              <a:rPr lang="fr-FR" dirty="0" err="1" smtClean="0"/>
              <a:t>deficits</a:t>
            </a:r>
            <a:r>
              <a:rPr lang="fr-FR" dirty="0" smtClean="0"/>
              <a:t> </a:t>
            </a:r>
            <a:r>
              <a:rPr lang="fr-FR" dirty="0" err="1" smtClean="0"/>
              <a:t>with</a:t>
            </a:r>
            <a:r>
              <a:rPr lang="fr-FR" dirty="0" smtClean="0"/>
              <a:t> </a:t>
            </a:r>
            <a:r>
              <a:rPr lang="fr-FR" dirty="0" err="1" smtClean="0"/>
              <a:t>difficulties</a:t>
            </a:r>
            <a:r>
              <a:rPr lang="fr-FR" dirty="0" smtClean="0"/>
              <a:t> in </a:t>
            </a:r>
            <a:r>
              <a:rPr lang="fr-FR" dirty="0" err="1" smtClean="0"/>
              <a:t>prehension</a:t>
            </a:r>
            <a:r>
              <a:rPr lang="fr-FR" dirty="0" smtClean="0"/>
              <a:t>, </a:t>
            </a:r>
            <a:r>
              <a:rPr lang="fr-FR" dirty="0" err="1" smtClean="0"/>
              <a:t>dysphagia</a:t>
            </a:r>
            <a:r>
              <a:rPr lang="fr-FR" dirty="0" smtClean="0"/>
              <a:t>, or </a:t>
            </a:r>
            <a:r>
              <a:rPr lang="fr-FR" dirty="0" err="1" smtClean="0"/>
              <a:t>regurgitation</a:t>
            </a:r>
            <a:r>
              <a:rPr lang="fr-FR" dirty="0" smtClean="0"/>
              <a:t>. </a:t>
            </a:r>
            <a:r>
              <a:rPr lang="fr-FR" dirty="0" err="1" smtClean="0"/>
              <a:t>Other</a:t>
            </a:r>
            <a:r>
              <a:rPr lang="fr-FR" dirty="0" smtClean="0"/>
              <a:t> </a:t>
            </a:r>
            <a:r>
              <a:rPr lang="fr-FR" dirty="0" err="1" smtClean="0"/>
              <a:t>signs</a:t>
            </a:r>
            <a:r>
              <a:rPr lang="fr-FR" dirty="0" smtClean="0"/>
              <a:t> </a:t>
            </a:r>
            <a:r>
              <a:rPr lang="fr-FR" dirty="0" err="1" smtClean="0"/>
              <a:t>may</a:t>
            </a:r>
            <a:r>
              <a:rPr lang="fr-FR" dirty="0" smtClean="0"/>
              <a:t> </a:t>
            </a:r>
            <a:r>
              <a:rPr lang="fr-FR" dirty="0" err="1" smtClean="0"/>
              <a:t>include</a:t>
            </a:r>
            <a:r>
              <a:rPr lang="fr-FR" dirty="0" smtClean="0"/>
              <a:t> facial muscle </a:t>
            </a:r>
            <a:r>
              <a:rPr lang="fr-FR" dirty="0" err="1" smtClean="0"/>
              <a:t>weakness</a:t>
            </a:r>
            <a:r>
              <a:rPr lang="fr-FR" dirty="0" smtClean="0"/>
              <a:t>, </a:t>
            </a:r>
            <a:r>
              <a:rPr lang="fr-FR" dirty="0" err="1" smtClean="0"/>
              <a:t>weak</a:t>
            </a:r>
            <a:r>
              <a:rPr lang="fr-FR" dirty="0" smtClean="0"/>
              <a:t> </a:t>
            </a:r>
            <a:r>
              <a:rPr lang="fr-FR" dirty="0" err="1" smtClean="0"/>
              <a:t>jaw</a:t>
            </a:r>
            <a:r>
              <a:rPr lang="fr-FR" dirty="0" smtClean="0"/>
              <a:t> </a:t>
            </a:r>
            <a:r>
              <a:rPr lang="fr-FR" dirty="0" err="1" smtClean="0"/>
              <a:t>tone</a:t>
            </a:r>
            <a:r>
              <a:rPr lang="fr-FR" dirty="0" smtClean="0"/>
              <a:t>, </a:t>
            </a:r>
            <a:r>
              <a:rPr lang="fr-FR" dirty="0" err="1" smtClean="0"/>
              <a:t>weak</a:t>
            </a:r>
            <a:r>
              <a:rPr lang="fr-FR" dirty="0" smtClean="0"/>
              <a:t> gag reflex, and </a:t>
            </a:r>
            <a:r>
              <a:rPr lang="fr-FR" dirty="0" err="1" smtClean="0"/>
              <a:t>laryngeal</a:t>
            </a:r>
            <a:r>
              <a:rPr lang="fr-FR" dirty="0" smtClean="0"/>
              <a:t> paralysis.</a:t>
            </a:r>
            <a:r>
              <a:rPr lang="fr-FR" baseline="30000" dirty="0" smtClean="0">
                <a:hlinkClick r:id="rId4" tooltip="Link to bibliographic citation"/>
              </a:rPr>
              <a:t>41</a:t>
            </a:r>
            <a:r>
              <a:rPr lang="fr-FR" dirty="0" smtClean="0"/>
              <a:t> Facial muscle </a:t>
            </a:r>
            <a:r>
              <a:rPr lang="fr-FR" dirty="0" err="1" smtClean="0"/>
              <a:t>weakness</a:t>
            </a:r>
            <a:r>
              <a:rPr lang="fr-FR" dirty="0" smtClean="0"/>
              <a:t> </a:t>
            </a:r>
            <a:r>
              <a:rPr lang="fr-FR" dirty="0" err="1" smtClean="0"/>
              <a:t>is</a:t>
            </a:r>
            <a:r>
              <a:rPr lang="fr-FR" dirty="0" smtClean="0"/>
              <a:t> </a:t>
            </a:r>
            <a:r>
              <a:rPr lang="fr-FR" dirty="0" err="1" smtClean="0"/>
              <a:t>usually</a:t>
            </a:r>
            <a:r>
              <a:rPr lang="fr-FR" dirty="0" smtClean="0"/>
              <a:t> </a:t>
            </a:r>
            <a:r>
              <a:rPr lang="fr-FR" dirty="0" err="1" smtClean="0"/>
              <a:t>manifested</a:t>
            </a:r>
            <a:r>
              <a:rPr lang="fr-FR" dirty="0" smtClean="0"/>
              <a:t> as a </a:t>
            </a:r>
            <a:r>
              <a:rPr lang="fr-FR" dirty="0" err="1" smtClean="0"/>
              <a:t>decremental</a:t>
            </a:r>
            <a:r>
              <a:rPr lang="fr-FR" dirty="0" smtClean="0"/>
              <a:t> </a:t>
            </a:r>
            <a:r>
              <a:rPr lang="fr-FR" dirty="0" err="1" smtClean="0"/>
              <a:t>blink</a:t>
            </a:r>
            <a:r>
              <a:rPr lang="fr-FR" dirty="0" smtClean="0"/>
              <a:t> reflex.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64</a:t>
            </a:fld>
            <a:endParaRPr lang="en-CA"/>
          </a:p>
        </p:txBody>
      </p:sp>
    </p:spTree>
    <p:extLst>
      <p:ext uri="{BB962C8B-B14F-4D97-AF65-F5344CB8AC3E}">
        <p14:creationId xmlns:p14="http://schemas.microsoft.com/office/powerpoint/2010/main" val="2440503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Electromyography</a:t>
            </a:r>
            <a:r>
              <a:rPr lang="fr-FR" dirty="0" smtClean="0"/>
              <a:t> (EMG) </a:t>
            </a:r>
            <a:r>
              <a:rPr lang="fr-FR" dirty="0" err="1" smtClean="0"/>
              <a:t>findings</a:t>
            </a:r>
            <a:r>
              <a:rPr lang="fr-FR" dirty="0" smtClean="0"/>
              <a:t> are </a:t>
            </a:r>
            <a:r>
              <a:rPr lang="fr-FR" dirty="0" err="1" smtClean="0"/>
              <a:t>usually</a:t>
            </a:r>
            <a:r>
              <a:rPr lang="fr-FR" dirty="0" smtClean="0"/>
              <a:t> normal.</a:t>
            </a:r>
            <a:r>
              <a:rPr lang="fr-FR" baseline="30000" dirty="0" smtClean="0">
                <a:hlinkClick r:id="rId3" tooltip="Link to bibliographic citation"/>
              </a:rPr>
              <a:t>6</a:t>
            </a:r>
            <a:r>
              <a:rPr lang="fr-FR" dirty="0" smtClean="0"/>
              <a:t> </a:t>
            </a:r>
            <a:r>
              <a:rPr lang="fr-FR" b="1" dirty="0" err="1" smtClean="0"/>
              <a:t>Repetitive</a:t>
            </a:r>
            <a:r>
              <a:rPr lang="fr-FR" b="1" dirty="0" smtClean="0"/>
              <a:t> nerve-stimulation of the compound muscle action </a:t>
            </a:r>
            <a:r>
              <a:rPr lang="fr-FR" b="1" dirty="0" err="1" smtClean="0"/>
              <a:t>potential</a:t>
            </a:r>
            <a:r>
              <a:rPr lang="fr-FR" b="1" dirty="0" smtClean="0"/>
              <a:t>, </a:t>
            </a:r>
            <a:r>
              <a:rPr lang="fr-FR" b="1" dirty="0" err="1" smtClean="0"/>
              <a:t>may</a:t>
            </a:r>
            <a:r>
              <a:rPr lang="fr-FR" b="1" dirty="0" smtClean="0"/>
              <a:t> </a:t>
            </a:r>
            <a:r>
              <a:rPr lang="fr-FR" b="1" dirty="0" err="1" smtClean="0"/>
              <a:t>provide</a:t>
            </a:r>
            <a:r>
              <a:rPr lang="fr-FR" b="1" dirty="0" smtClean="0"/>
              <a:t> </a:t>
            </a:r>
            <a:r>
              <a:rPr lang="fr-FR" b="1" dirty="0" err="1" smtClean="0"/>
              <a:t>supportive</a:t>
            </a:r>
            <a:r>
              <a:rPr lang="fr-FR" b="1" dirty="0" smtClean="0"/>
              <a:t> </a:t>
            </a:r>
            <a:r>
              <a:rPr lang="fr-FR" b="1" dirty="0" err="1" smtClean="0"/>
              <a:t>evidence</a:t>
            </a:r>
            <a:r>
              <a:rPr lang="fr-FR" b="1" dirty="0" smtClean="0"/>
              <a:t> of MG. A </a:t>
            </a:r>
            <a:r>
              <a:rPr lang="fr-FR" b="1" dirty="0" err="1" smtClean="0"/>
              <a:t>decrease</a:t>
            </a:r>
            <a:r>
              <a:rPr lang="fr-FR" b="1" dirty="0" smtClean="0"/>
              <a:t> in amplitude of successive compound muscle action </a:t>
            </a:r>
            <a:r>
              <a:rPr lang="fr-FR" b="1" dirty="0" err="1" smtClean="0"/>
              <a:t>potentials</a:t>
            </a:r>
            <a:r>
              <a:rPr lang="fr-FR" b="1" dirty="0" smtClean="0"/>
              <a:t> </a:t>
            </a:r>
            <a:r>
              <a:rPr lang="fr-FR" b="1" dirty="0" err="1" smtClean="0"/>
              <a:t>is</a:t>
            </a:r>
            <a:r>
              <a:rPr lang="fr-FR" b="1" dirty="0" smtClean="0"/>
              <a:t> </a:t>
            </a:r>
            <a:r>
              <a:rPr lang="fr-FR" b="1" dirty="0" err="1" smtClean="0"/>
              <a:t>considered</a:t>
            </a:r>
            <a:r>
              <a:rPr lang="fr-FR" b="1" dirty="0" smtClean="0"/>
              <a:t> </a:t>
            </a:r>
            <a:r>
              <a:rPr lang="fr-FR" b="1" dirty="0" err="1" smtClean="0"/>
              <a:t>abnormal</a:t>
            </a:r>
            <a:r>
              <a:rPr lang="fr-FR" b="1" dirty="0" smtClean="0"/>
              <a:t> and </a:t>
            </a:r>
            <a:r>
              <a:rPr lang="fr-FR" b="1" dirty="0" err="1" smtClean="0"/>
              <a:t>may</a:t>
            </a:r>
            <a:r>
              <a:rPr lang="fr-FR" b="1" dirty="0" smtClean="0"/>
              <a:t> </a:t>
            </a:r>
            <a:r>
              <a:rPr lang="fr-FR" b="1" dirty="0" err="1" smtClean="0"/>
              <a:t>be</a:t>
            </a:r>
            <a:r>
              <a:rPr lang="fr-FR" b="1" dirty="0" smtClean="0"/>
              <a:t> </a:t>
            </a:r>
            <a:r>
              <a:rPr lang="fr-FR" b="1" dirty="0" err="1" smtClean="0"/>
              <a:t>supportive</a:t>
            </a:r>
            <a:r>
              <a:rPr lang="fr-FR" b="1" dirty="0" smtClean="0"/>
              <a:t> for MG</a:t>
            </a:r>
            <a:r>
              <a:rPr lang="fr-FR" dirty="0" smtClean="0"/>
              <a:t>.</a:t>
            </a:r>
            <a:r>
              <a:rPr lang="fr-FR" baseline="30000" dirty="0" smtClean="0">
                <a:hlinkClick r:id="rId4" tooltip="Link to bibliographic citations"/>
              </a:rPr>
              <a:t>5,25,42</a:t>
            </a:r>
            <a:r>
              <a:rPr lang="fr-FR" dirty="0" smtClean="0"/>
              <a:t> Single-</a:t>
            </a:r>
            <a:r>
              <a:rPr lang="fr-FR" dirty="0" err="1" smtClean="0"/>
              <a:t>fiber</a:t>
            </a:r>
            <a:r>
              <a:rPr lang="fr-FR" dirty="0" smtClean="0"/>
              <a:t> EMG </a:t>
            </a:r>
            <a:r>
              <a:rPr lang="fr-FR" dirty="0" err="1" smtClean="0"/>
              <a:t>is</a:t>
            </a:r>
            <a:r>
              <a:rPr lang="fr-FR" dirty="0" smtClean="0"/>
              <a:t> </a:t>
            </a:r>
            <a:r>
              <a:rPr lang="fr-FR" dirty="0" err="1" smtClean="0"/>
              <a:t>used</a:t>
            </a:r>
            <a:r>
              <a:rPr lang="fr-FR" dirty="0" smtClean="0"/>
              <a:t> to record </a:t>
            </a:r>
            <a:r>
              <a:rPr lang="fr-FR" dirty="0" err="1" smtClean="0"/>
              <a:t>motor</a:t>
            </a:r>
            <a:r>
              <a:rPr lang="fr-FR" dirty="0" smtClean="0"/>
              <a:t> unit action </a:t>
            </a:r>
            <a:r>
              <a:rPr lang="fr-FR" dirty="0" err="1" smtClean="0"/>
              <a:t>potentials</a:t>
            </a:r>
            <a:r>
              <a:rPr lang="fr-FR" dirty="0" smtClean="0"/>
              <a:t> in </a:t>
            </a:r>
            <a:r>
              <a:rPr lang="fr-FR" dirty="0" err="1" smtClean="0"/>
              <a:t>neuromuscular</a:t>
            </a:r>
            <a:r>
              <a:rPr lang="fr-FR" dirty="0" smtClean="0"/>
              <a:t> transmission and </a:t>
            </a:r>
            <a:r>
              <a:rPr lang="fr-FR" dirty="0" err="1" smtClean="0"/>
              <a:t>is</a:t>
            </a:r>
            <a:r>
              <a:rPr lang="fr-FR" dirty="0" smtClean="0"/>
              <a:t> </a:t>
            </a:r>
            <a:r>
              <a:rPr lang="fr-FR" dirty="0" err="1" smtClean="0"/>
              <a:t>based</a:t>
            </a:r>
            <a:r>
              <a:rPr lang="fr-FR" dirty="0" smtClean="0"/>
              <a:t> on the </a:t>
            </a:r>
            <a:r>
              <a:rPr lang="fr-FR" dirty="0" err="1" smtClean="0"/>
              <a:t>principle</a:t>
            </a:r>
            <a:r>
              <a:rPr lang="fr-FR" dirty="0" smtClean="0"/>
              <a:t> of jitter.</a:t>
            </a:r>
            <a:r>
              <a:rPr lang="fr-FR" baseline="30000" dirty="0" smtClean="0">
                <a:hlinkClick r:id="rId5" tooltip="Link to bibliographic citations"/>
              </a:rPr>
              <a:t>40,42</a:t>
            </a:r>
            <a:r>
              <a:rPr lang="fr-FR" dirty="0" smtClean="0"/>
              <a:t> </a:t>
            </a:r>
            <a:r>
              <a:rPr lang="fr-FR" dirty="0" err="1" smtClean="0"/>
              <a:t>Jitter</a:t>
            </a:r>
            <a:r>
              <a:rPr lang="fr-FR" dirty="0" smtClean="0"/>
              <a:t> </a:t>
            </a:r>
            <a:r>
              <a:rPr lang="fr-FR" dirty="0" err="1" smtClean="0"/>
              <a:t>is</a:t>
            </a:r>
            <a:r>
              <a:rPr lang="fr-FR" dirty="0" smtClean="0"/>
              <a:t> a </a:t>
            </a:r>
            <a:r>
              <a:rPr lang="fr-FR" dirty="0" err="1" smtClean="0"/>
              <a:t>measure</a:t>
            </a:r>
            <a:r>
              <a:rPr lang="fr-FR" dirty="0" smtClean="0"/>
              <a:t> of </a:t>
            </a:r>
            <a:r>
              <a:rPr lang="fr-FR" dirty="0" err="1" smtClean="0"/>
              <a:t>neuromuscular</a:t>
            </a:r>
            <a:r>
              <a:rPr lang="fr-FR" dirty="0" smtClean="0"/>
              <a:t> transmission </a:t>
            </a:r>
            <a:r>
              <a:rPr lang="fr-FR" dirty="0" err="1" smtClean="0"/>
              <a:t>that</a:t>
            </a:r>
            <a:r>
              <a:rPr lang="fr-FR" dirty="0" smtClean="0"/>
              <a:t> </a:t>
            </a:r>
            <a:r>
              <a:rPr lang="fr-FR" dirty="0" err="1" smtClean="0"/>
              <a:t>increases</a:t>
            </a:r>
            <a:r>
              <a:rPr lang="fr-FR" dirty="0" smtClean="0"/>
              <a:t> </a:t>
            </a:r>
            <a:r>
              <a:rPr lang="fr-FR" dirty="0" err="1" smtClean="0"/>
              <a:t>with</a:t>
            </a:r>
            <a:r>
              <a:rPr lang="fr-FR" dirty="0" smtClean="0"/>
              <a:t> the ratio </a:t>
            </a:r>
            <a:r>
              <a:rPr lang="fr-FR" dirty="0" err="1" smtClean="0"/>
              <a:t>between</a:t>
            </a:r>
            <a:r>
              <a:rPr lang="fr-FR" dirty="0" smtClean="0"/>
              <a:t> </a:t>
            </a:r>
            <a:r>
              <a:rPr lang="fr-FR" dirty="0" err="1" smtClean="0"/>
              <a:t>depolarization</a:t>
            </a:r>
            <a:r>
              <a:rPr lang="fr-FR" dirty="0" smtClean="0"/>
              <a:t> </a:t>
            </a:r>
            <a:r>
              <a:rPr lang="fr-FR" dirty="0" err="1" smtClean="0"/>
              <a:t>threshold</a:t>
            </a:r>
            <a:r>
              <a:rPr lang="fr-FR" dirty="0" smtClean="0"/>
              <a:t> and end-plate </a:t>
            </a:r>
            <a:r>
              <a:rPr lang="fr-FR" dirty="0" err="1" smtClean="0"/>
              <a:t>potential</a:t>
            </a:r>
            <a:r>
              <a:rPr lang="fr-FR" dirty="0" smtClean="0"/>
              <a:t> increases.</a:t>
            </a:r>
            <a:r>
              <a:rPr lang="fr-FR" baseline="30000" dirty="0" smtClean="0">
                <a:hlinkClick r:id="rId5" tooltip="Link to bibliographic citations"/>
              </a:rPr>
              <a:t>40,42</a:t>
            </a:r>
            <a:r>
              <a:rPr lang="fr-FR" dirty="0" smtClean="0"/>
              <a:t> In people </a:t>
            </a:r>
            <a:r>
              <a:rPr lang="fr-FR" dirty="0" err="1" smtClean="0"/>
              <a:t>with</a:t>
            </a:r>
            <a:r>
              <a:rPr lang="fr-FR" dirty="0" smtClean="0"/>
              <a:t> MG, 92–100% have </a:t>
            </a:r>
            <a:r>
              <a:rPr lang="fr-FR" dirty="0" err="1" smtClean="0"/>
              <a:t>abnormal</a:t>
            </a:r>
            <a:r>
              <a:rPr lang="fr-FR" dirty="0" smtClean="0"/>
              <a:t> </a:t>
            </a:r>
            <a:r>
              <a:rPr lang="fr-FR" dirty="0" err="1" smtClean="0"/>
              <a:t>jitter</a:t>
            </a:r>
            <a:r>
              <a:rPr lang="fr-FR" dirty="0" smtClean="0"/>
              <a:t> values.</a:t>
            </a:r>
            <a:r>
              <a:rPr lang="fr-FR" baseline="30000" dirty="0" smtClean="0">
                <a:hlinkClick r:id="rId6" tooltip="Link to bibliographic citations"/>
              </a:rPr>
              <a:t>25,40–42</a:t>
            </a:r>
            <a:r>
              <a:rPr lang="fr-FR" dirty="0" smtClean="0"/>
              <a:t> </a:t>
            </a:r>
            <a:r>
              <a:rPr lang="fr-FR" dirty="0" err="1" smtClean="0"/>
              <a:t>Although</a:t>
            </a:r>
            <a:r>
              <a:rPr lang="fr-FR" dirty="0" smtClean="0"/>
              <a:t> single-</a:t>
            </a:r>
            <a:r>
              <a:rPr lang="fr-FR" dirty="0" err="1" smtClean="0"/>
              <a:t>fiber</a:t>
            </a:r>
            <a:r>
              <a:rPr lang="fr-FR" dirty="0" smtClean="0"/>
              <a:t> EMG </a:t>
            </a:r>
            <a:r>
              <a:rPr lang="fr-FR" dirty="0" err="1" smtClean="0"/>
              <a:t>is</a:t>
            </a:r>
            <a:r>
              <a:rPr lang="fr-FR" dirty="0" smtClean="0"/>
              <a:t> a </a:t>
            </a:r>
            <a:r>
              <a:rPr lang="fr-FR" dirty="0" err="1" smtClean="0"/>
              <a:t>very</a:t>
            </a:r>
            <a:r>
              <a:rPr lang="fr-FR" dirty="0" smtClean="0"/>
              <a:t> sensitive test for </a:t>
            </a:r>
            <a:r>
              <a:rPr lang="fr-FR" dirty="0" err="1" smtClean="0"/>
              <a:t>supporting</a:t>
            </a:r>
            <a:r>
              <a:rPr lang="fr-FR" dirty="0" smtClean="0"/>
              <a:t> a </a:t>
            </a:r>
            <a:r>
              <a:rPr lang="fr-FR" dirty="0" err="1" smtClean="0"/>
              <a:t>disorder</a:t>
            </a:r>
            <a:r>
              <a:rPr lang="fr-FR" dirty="0" smtClean="0"/>
              <a:t> of </a:t>
            </a:r>
            <a:r>
              <a:rPr lang="fr-FR" dirty="0" err="1" smtClean="0"/>
              <a:t>neuromuscular</a:t>
            </a:r>
            <a:r>
              <a:rPr lang="fr-FR" dirty="0" smtClean="0"/>
              <a:t> transmission in people, </a:t>
            </a:r>
            <a:r>
              <a:rPr lang="fr-FR" dirty="0" err="1" smtClean="0"/>
              <a:t>both</a:t>
            </a:r>
            <a:r>
              <a:rPr lang="fr-FR" dirty="0" smtClean="0"/>
              <a:t> EMG and </a:t>
            </a:r>
            <a:r>
              <a:rPr lang="fr-FR" dirty="0" err="1" smtClean="0"/>
              <a:t>repetitive</a:t>
            </a:r>
            <a:r>
              <a:rPr lang="fr-FR" dirty="0" smtClean="0"/>
              <a:t> nerve-stimulation tests </a:t>
            </a:r>
            <a:r>
              <a:rPr lang="fr-FR" dirty="0" err="1" smtClean="0"/>
              <a:t>require</a:t>
            </a:r>
            <a:r>
              <a:rPr lang="fr-FR" dirty="0" smtClean="0"/>
              <a:t> </a:t>
            </a:r>
            <a:r>
              <a:rPr lang="fr-FR" dirty="0" err="1" smtClean="0"/>
              <a:t>general</a:t>
            </a:r>
            <a:r>
              <a:rPr lang="fr-FR" dirty="0" smtClean="0"/>
              <a:t> anesthesia in </a:t>
            </a:r>
            <a:r>
              <a:rPr lang="fr-FR" dirty="0" err="1" smtClean="0"/>
              <a:t>dogs</a:t>
            </a:r>
            <a:r>
              <a:rPr lang="fr-FR" dirty="0" smtClean="0"/>
              <a:t>, </a:t>
            </a:r>
            <a:r>
              <a:rPr lang="fr-FR" dirty="0" err="1" smtClean="0"/>
              <a:t>which</a:t>
            </a:r>
            <a:r>
              <a:rPr lang="fr-FR" dirty="0" smtClean="0"/>
              <a:t> </a:t>
            </a:r>
            <a:r>
              <a:rPr lang="fr-FR" dirty="0" err="1" smtClean="0"/>
              <a:t>can</a:t>
            </a:r>
            <a:r>
              <a:rPr lang="fr-FR" dirty="0" smtClean="0"/>
              <a:t> </a:t>
            </a:r>
            <a:r>
              <a:rPr lang="fr-FR" dirty="0" err="1" smtClean="0"/>
              <a:t>present</a:t>
            </a:r>
            <a:r>
              <a:rPr lang="fr-FR" dirty="0" smtClean="0"/>
              <a:t> </a:t>
            </a:r>
            <a:r>
              <a:rPr lang="fr-FR" dirty="0" err="1" smtClean="0"/>
              <a:t>serious</a:t>
            </a:r>
            <a:r>
              <a:rPr lang="fr-FR" dirty="0" smtClean="0"/>
              <a:t> </a:t>
            </a:r>
            <a:r>
              <a:rPr lang="fr-FR" dirty="0" err="1" smtClean="0"/>
              <a:t>risks</a:t>
            </a:r>
            <a:r>
              <a:rPr lang="fr-FR" dirty="0" smtClean="0"/>
              <a:t>, </a:t>
            </a:r>
            <a:r>
              <a:rPr lang="fr-FR" dirty="0" err="1" smtClean="0"/>
              <a:t>expense</a:t>
            </a:r>
            <a:r>
              <a:rPr lang="fr-FR" dirty="0" smtClean="0"/>
              <a:t> and compromise to the patient.</a:t>
            </a:r>
            <a:r>
              <a:rPr lang="fr-FR" baseline="30000" dirty="0" smtClean="0">
                <a:hlinkClick r:id="rId5" tooltip="Link to bibliographic citations"/>
              </a:rPr>
              <a:t>40,42</a:t>
            </a:r>
            <a:r>
              <a:rPr lang="fr-FR" dirty="0" smtClean="0"/>
              <a:t> It </a:t>
            </a:r>
            <a:r>
              <a:rPr lang="fr-FR" dirty="0" err="1" smtClean="0"/>
              <a:t>is</a:t>
            </a:r>
            <a:r>
              <a:rPr lang="fr-FR" dirty="0" smtClean="0"/>
              <a:t> </a:t>
            </a:r>
            <a:r>
              <a:rPr lang="fr-FR" dirty="0" err="1" smtClean="0"/>
              <a:t>also</a:t>
            </a:r>
            <a:r>
              <a:rPr lang="fr-FR" dirty="0" smtClean="0"/>
              <a:t> </a:t>
            </a:r>
            <a:r>
              <a:rPr lang="fr-FR" dirty="0" err="1" smtClean="0"/>
              <a:t>technically</a:t>
            </a:r>
            <a:r>
              <a:rPr lang="fr-FR" dirty="0" smtClean="0"/>
              <a:t> </a:t>
            </a:r>
            <a:r>
              <a:rPr lang="fr-FR" dirty="0" err="1" smtClean="0"/>
              <a:t>very</a:t>
            </a:r>
            <a:r>
              <a:rPr lang="fr-FR" dirty="0" smtClean="0"/>
              <a:t> </a:t>
            </a:r>
            <a:r>
              <a:rPr lang="fr-FR" dirty="0" err="1" smtClean="0"/>
              <a:t>difficult</a:t>
            </a:r>
            <a:r>
              <a:rPr lang="fr-FR" dirty="0" smtClean="0"/>
              <a:t> to </a:t>
            </a:r>
            <a:r>
              <a:rPr lang="fr-FR" dirty="0" err="1" smtClean="0"/>
              <a:t>perform</a:t>
            </a:r>
            <a:r>
              <a:rPr lang="fr-FR" dirty="0" smtClean="0"/>
              <a:t> and not </a:t>
            </a:r>
            <a:r>
              <a:rPr lang="fr-FR" dirty="0" err="1" smtClean="0"/>
              <a:t>widely</a:t>
            </a:r>
            <a:r>
              <a:rPr lang="fr-FR" dirty="0" smtClean="0"/>
              <a:t> </a:t>
            </a:r>
            <a:r>
              <a:rPr lang="fr-FR" dirty="0" err="1" smtClean="0"/>
              <a:t>available</a:t>
            </a:r>
            <a:r>
              <a:rPr lang="fr-FR" dirty="0" smtClean="0"/>
              <a:t>.</a:t>
            </a:r>
          </a:p>
          <a:p>
            <a:endParaRPr lang="fr-FR" dirty="0" smtClean="0"/>
          </a:p>
          <a:p>
            <a:endParaRPr lang="fr-FR" dirty="0" smtClean="0"/>
          </a:p>
          <a:p>
            <a:endParaRPr lang="fr-FR" dirty="0" smtClean="0"/>
          </a:p>
          <a:p>
            <a:r>
              <a:rPr lang="fr-FR" dirty="0" smtClean="0"/>
              <a:t>more sensitive </a:t>
            </a:r>
            <a:r>
              <a:rPr lang="fr-FR" dirty="0" err="1" smtClean="0"/>
              <a:t>repetitive</a:t>
            </a:r>
            <a:r>
              <a:rPr lang="fr-FR" dirty="0" smtClean="0"/>
              <a:t> stimulation test </a:t>
            </a:r>
            <a:r>
              <a:rPr lang="fr-FR" dirty="0" err="1" smtClean="0"/>
              <a:t>looking</a:t>
            </a:r>
            <a:r>
              <a:rPr lang="fr-FR" dirty="0" smtClean="0"/>
              <a:t> </a:t>
            </a:r>
            <a:r>
              <a:rPr lang="fr-FR" dirty="0" err="1" smtClean="0"/>
              <a:t>at</a:t>
            </a:r>
            <a:r>
              <a:rPr lang="fr-FR" dirty="0" smtClean="0"/>
              <a:t> single </a:t>
            </a:r>
            <a:r>
              <a:rPr lang="fr-FR" dirty="0" err="1" smtClean="0"/>
              <a:t>myofiber</a:t>
            </a:r>
            <a:r>
              <a:rPr lang="fr-FR" dirty="0" smtClean="0"/>
              <a:t> </a:t>
            </a:r>
            <a:r>
              <a:rPr lang="fr-FR" dirty="0" err="1" smtClean="0"/>
              <a:t>potentials</a:t>
            </a:r>
            <a:r>
              <a:rPr lang="fr-FR" dirty="0" smtClean="0"/>
              <a:t> </a:t>
            </a:r>
            <a:r>
              <a:rPr lang="fr-FR" dirty="0" err="1" smtClean="0"/>
              <a:t>can</a:t>
            </a:r>
            <a:r>
              <a:rPr lang="fr-FR" dirty="0" smtClean="0"/>
              <a:t> </a:t>
            </a:r>
            <a:r>
              <a:rPr lang="fr-FR" dirty="0" err="1" smtClean="0"/>
              <a:t>also</a:t>
            </a:r>
            <a:r>
              <a:rPr lang="fr-FR" dirty="0" smtClean="0"/>
              <a:t> </a:t>
            </a:r>
            <a:r>
              <a:rPr lang="fr-FR" dirty="0" err="1" smtClean="0"/>
              <a:t>be</a:t>
            </a:r>
            <a:r>
              <a:rPr lang="fr-FR" dirty="0" smtClean="0"/>
              <a:t> </a:t>
            </a:r>
            <a:r>
              <a:rPr lang="fr-FR" dirty="0" err="1" smtClean="0"/>
              <a:t>done</a:t>
            </a:r>
            <a:r>
              <a:rPr lang="fr-FR" dirty="0" smtClean="0"/>
              <a:t>. Variation in the single </a:t>
            </a:r>
            <a:r>
              <a:rPr lang="fr-FR" dirty="0" err="1" smtClean="0"/>
              <a:t>fiber</a:t>
            </a:r>
            <a:r>
              <a:rPr lang="fr-FR" dirty="0" smtClean="0"/>
              <a:t> </a:t>
            </a:r>
            <a:r>
              <a:rPr lang="fr-FR" dirty="0" err="1" smtClean="0"/>
              <a:t>potential</a:t>
            </a:r>
            <a:r>
              <a:rPr lang="fr-FR" dirty="0" smtClean="0"/>
              <a:t> (“</a:t>
            </a:r>
            <a:r>
              <a:rPr lang="fr-FR" dirty="0" err="1" smtClean="0"/>
              <a:t>jitter</a:t>
            </a:r>
            <a:r>
              <a:rPr lang="fr-FR" dirty="0" smtClean="0"/>
              <a:t>”) </a:t>
            </a:r>
            <a:r>
              <a:rPr lang="fr-FR" dirty="0" err="1" smtClean="0"/>
              <a:t>is</a:t>
            </a:r>
            <a:r>
              <a:rPr lang="fr-FR" dirty="0" smtClean="0"/>
              <a:t> </a:t>
            </a:r>
            <a:r>
              <a:rPr lang="fr-FR" dirty="0" err="1" smtClean="0"/>
              <a:t>much</a:t>
            </a:r>
            <a:r>
              <a:rPr lang="fr-FR" dirty="0" smtClean="0"/>
              <a:t> </a:t>
            </a:r>
            <a:r>
              <a:rPr lang="fr-FR" dirty="0" err="1" smtClean="0"/>
              <a:t>greater</a:t>
            </a:r>
            <a:r>
              <a:rPr lang="fr-FR" dirty="0" smtClean="0"/>
              <a:t> in </a:t>
            </a:r>
            <a:r>
              <a:rPr lang="fr-FR" dirty="0" err="1" smtClean="0"/>
              <a:t>affected</a:t>
            </a:r>
            <a:r>
              <a:rPr lang="fr-FR" dirty="0" smtClean="0"/>
              <a:t> </a:t>
            </a:r>
            <a:r>
              <a:rPr lang="fr-FR" dirty="0" err="1" smtClean="0"/>
              <a:t>animals</a:t>
            </a:r>
            <a:r>
              <a:rPr lang="fr-FR" dirty="0" smtClean="0"/>
              <a:t> </a:t>
            </a:r>
            <a:r>
              <a:rPr lang="fr-FR" dirty="0" err="1" smtClean="0"/>
              <a:t>with</a:t>
            </a:r>
            <a:r>
              <a:rPr lang="fr-FR" dirty="0" smtClean="0"/>
              <a:t> MG. </a:t>
            </a:r>
          </a:p>
          <a:p>
            <a:endParaRPr lang="fr-FR" dirty="0" smtClean="0"/>
          </a:p>
          <a:p>
            <a:r>
              <a:rPr lang="fr-FR" dirty="0" err="1" smtClean="0"/>
              <a:t>Jitter</a:t>
            </a:r>
            <a:r>
              <a:rPr lang="fr-FR" dirty="0" smtClean="0"/>
              <a:t> </a:t>
            </a:r>
            <a:r>
              <a:rPr lang="fr-FR" dirty="0" err="1" smtClean="0"/>
              <a:t>is</a:t>
            </a:r>
            <a:r>
              <a:rPr lang="fr-FR" dirty="0" smtClean="0"/>
              <a:t> the </a:t>
            </a:r>
            <a:r>
              <a:rPr lang="fr-FR" dirty="0" err="1" smtClean="0"/>
              <a:t>measurement</a:t>
            </a:r>
            <a:r>
              <a:rPr lang="fr-FR" dirty="0" smtClean="0"/>
              <a:t> of variation of the inter-</a:t>
            </a:r>
            <a:r>
              <a:rPr lang="fr-FR" dirty="0" err="1" smtClean="0"/>
              <a:t>potential</a:t>
            </a:r>
            <a:r>
              <a:rPr lang="fr-FR" dirty="0" smtClean="0"/>
              <a:t> </a:t>
            </a:r>
            <a:r>
              <a:rPr lang="fr-FR" dirty="0" err="1" smtClean="0"/>
              <a:t>interval</a:t>
            </a:r>
            <a:r>
              <a:rPr lang="fr-FR" dirty="0" smtClean="0"/>
              <a:t>.</a:t>
            </a:r>
          </a:p>
          <a:p>
            <a:r>
              <a:rPr lang="fr-FR" sz="1200" kern="1200" dirty="0" err="1" smtClean="0">
                <a:solidFill>
                  <a:schemeClr val="tx1"/>
                </a:solidFill>
                <a:effectLst/>
                <a:latin typeface="+mn-lt"/>
                <a:ea typeface="+mn-ea"/>
                <a:cs typeface="+mn-cs"/>
              </a:rPr>
              <a:t>jitter</a:t>
            </a:r>
            <a:r>
              <a:rPr lang="fr-FR" sz="1200" kern="1200" dirty="0" smtClean="0">
                <a:solidFill>
                  <a:schemeClr val="tx1"/>
                </a:solidFill>
                <a:effectLst/>
                <a:latin typeface="+mn-lt"/>
                <a:ea typeface="+mn-ea"/>
                <a:cs typeface="+mn-cs"/>
              </a:rPr>
              <a:t>’ as an </a:t>
            </a:r>
            <a:r>
              <a:rPr lang="fr-FR" sz="1200" kern="1200" dirty="0" err="1" smtClean="0">
                <a:solidFill>
                  <a:schemeClr val="tx1"/>
                </a:solidFill>
                <a:effectLst/>
                <a:latin typeface="+mn-lt"/>
                <a:ea typeface="+mn-ea"/>
                <a:cs typeface="+mn-cs"/>
              </a:rPr>
              <a:t>indicator</a:t>
            </a:r>
            <a:r>
              <a:rPr lang="fr-FR" sz="1200" kern="1200" dirty="0" smtClean="0">
                <a:solidFill>
                  <a:schemeClr val="tx1"/>
                </a:solidFill>
                <a:effectLst/>
                <a:latin typeface="+mn-lt"/>
                <a:ea typeface="+mn-ea"/>
                <a:cs typeface="+mn-cs"/>
              </a:rPr>
              <a:t> of </a:t>
            </a:r>
            <a:r>
              <a:rPr lang="fr-FR" sz="1200" kern="1200" dirty="0" err="1" smtClean="0">
                <a:solidFill>
                  <a:schemeClr val="tx1"/>
                </a:solidFill>
                <a:effectLst/>
                <a:latin typeface="+mn-lt"/>
                <a:ea typeface="+mn-ea"/>
                <a:cs typeface="+mn-cs"/>
              </a:rPr>
              <a:t>irregularity</a:t>
            </a:r>
            <a:r>
              <a:rPr lang="fr-FR" sz="1200" kern="1200" dirty="0" smtClean="0">
                <a:solidFill>
                  <a:schemeClr val="tx1"/>
                </a:solidFill>
                <a:effectLst/>
                <a:latin typeface="+mn-lt"/>
                <a:ea typeface="+mn-ea"/>
                <a:cs typeface="+mn-cs"/>
              </a:rPr>
              <a:t> of </a:t>
            </a:r>
            <a:r>
              <a:rPr lang="fr-FR" sz="1200" kern="1200" dirty="0" err="1" smtClean="0">
                <a:solidFill>
                  <a:schemeClr val="tx1"/>
                </a:solidFill>
                <a:effectLst/>
                <a:latin typeface="+mn-lt"/>
                <a:ea typeface="+mn-ea"/>
                <a:cs typeface="+mn-cs"/>
              </a:rPr>
              <a:t>neuromuscular</a:t>
            </a:r>
            <a:r>
              <a:rPr lang="fr-FR" sz="1200" kern="1200" dirty="0" smtClean="0">
                <a:solidFill>
                  <a:schemeClr val="tx1"/>
                </a:solidFill>
                <a:effectLst/>
                <a:latin typeface="+mn-lt"/>
                <a:ea typeface="+mn-ea"/>
                <a:cs typeface="+mn-cs"/>
              </a:rPr>
              <a:t> </a:t>
            </a:r>
          </a:p>
          <a:p>
            <a:r>
              <a:rPr lang="fr-FR" sz="1200" kern="1200" dirty="0" smtClean="0">
                <a:solidFill>
                  <a:schemeClr val="tx1"/>
                </a:solidFill>
                <a:effectLst/>
                <a:latin typeface="+mn-lt"/>
                <a:ea typeface="+mn-ea"/>
                <a:cs typeface="+mn-cs"/>
              </a:rPr>
              <a:t>transmission, and ‘</a:t>
            </a:r>
            <a:r>
              <a:rPr lang="fr-FR" sz="1200" kern="1200" dirty="0" err="1" smtClean="0">
                <a:solidFill>
                  <a:schemeClr val="tx1"/>
                </a:solidFill>
                <a:effectLst/>
                <a:latin typeface="+mn-lt"/>
                <a:ea typeface="+mn-ea"/>
                <a:cs typeface="+mn-cs"/>
              </a:rPr>
              <a:t>blocking</a:t>
            </a:r>
            <a:r>
              <a:rPr lang="fr-FR" sz="1200" kern="1200" dirty="0" smtClean="0">
                <a:solidFill>
                  <a:schemeClr val="tx1"/>
                </a:solidFill>
                <a:effectLst/>
                <a:latin typeface="+mn-lt"/>
                <a:ea typeface="+mn-ea"/>
                <a:cs typeface="+mn-cs"/>
              </a:rPr>
              <a:t>’ as an </a:t>
            </a:r>
            <a:r>
              <a:rPr lang="fr-FR" sz="1200" kern="1200" dirty="0" err="1" smtClean="0">
                <a:solidFill>
                  <a:schemeClr val="tx1"/>
                </a:solidFill>
                <a:effectLst/>
                <a:latin typeface="+mn-lt"/>
                <a:ea typeface="+mn-ea"/>
                <a:cs typeface="+mn-cs"/>
              </a:rPr>
              <a:t>indicator</a:t>
            </a:r>
            <a:r>
              <a:rPr lang="fr-FR" sz="1200" kern="1200" dirty="0" smtClean="0">
                <a:solidFill>
                  <a:schemeClr val="tx1"/>
                </a:solidFill>
                <a:effectLst/>
                <a:latin typeface="+mn-lt"/>
                <a:ea typeface="+mn-ea"/>
                <a:cs typeface="+mn-cs"/>
              </a:rPr>
              <a:t> of </a:t>
            </a:r>
            <a:r>
              <a:rPr lang="fr-FR" sz="1200" kern="1200" baseline="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failure</a:t>
            </a:r>
            <a:r>
              <a:rPr lang="fr-FR" sz="1200" kern="1200" dirty="0" smtClean="0">
                <a:solidFill>
                  <a:schemeClr val="tx1"/>
                </a:solidFill>
                <a:effectLst/>
                <a:latin typeface="+mn-lt"/>
                <a:ea typeface="+mn-ea"/>
                <a:cs typeface="+mn-cs"/>
              </a:rPr>
              <a:t> of transmission</a:t>
            </a:r>
          </a:p>
          <a:p>
            <a:r>
              <a:rPr lang="fr-FR" sz="1200" kern="1200" dirty="0" err="1" smtClean="0">
                <a:solidFill>
                  <a:schemeClr val="tx1"/>
                </a:solidFill>
                <a:effectLst/>
                <a:latin typeface="+mn-lt"/>
                <a:ea typeface="+mn-ea"/>
                <a:cs typeface="+mn-cs"/>
              </a:rPr>
              <a:t>With</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discharge</a:t>
            </a:r>
            <a:r>
              <a:rPr lang="fr-FR" sz="1200" kern="1200" dirty="0" smtClean="0">
                <a:solidFill>
                  <a:schemeClr val="tx1"/>
                </a:solidFill>
                <a:effectLst/>
                <a:latin typeface="+mn-lt"/>
                <a:ea typeface="+mn-ea"/>
                <a:cs typeface="+mn-cs"/>
              </a:rPr>
              <a:t> of the </a:t>
            </a:r>
            <a:r>
              <a:rPr lang="fr-FR" sz="1200" kern="1200" dirty="0" err="1" smtClean="0">
                <a:solidFill>
                  <a:schemeClr val="tx1"/>
                </a:solidFill>
                <a:effectLst/>
                <a:latin typeface="+mn-lt"/>
                <a:ea typeface="+mn-ea"/>
                <a:cs typeface="+mn-cs"/>
              </a:rPr>
              <a:t>motor</a:t>
            </a:r>
            <a:r>
              <a:rPr lang="fr-FR" sz="1200" kern="1200" dirty="0" smtClean="0">
                <a:solidFill>
                  <a:schemeClr val="tx1"/>
                </a:solidFill>
                <a:effectLst/>
                <a:latin typeface="+mn-lt"/>
                <a:ea typeface="+mn-ea"/>
                <a:cs typeface="+mn-cs"/>
              </a:rPr>
              <a:t> neurone, all the </a:t>
            </a:r>
            <a:r>
              <a:rPr lang="fr-FR" sz="1200" kern="1200" dirty="0" err="1" smtClean="0">
                <a:solidFill>
                  <a:schemeClr val="tx1"/>
                </a:solidFill>
                <a:effectLst/>
                <a:latin typeface="+mn-lt"/>
                <a:ea typeface="+mn-ea"/>
                <a:cs typeface="+mn-cs"/>
              </a:rPr>
              <a:t>connected</a:t>
            </a:r>
            <a:r>
              <a:rPr lang="fr-FR" sz="1200" kern="1200" dirty="0" smtClean="0">
                <a:solidFill>
                  <a:schemeClr val="tx1"/>
                </a:solidFill>
                <a:effectLst/>
                <a:latin typeface="+mn-lt"/>
                <a:ea typeface="+mn-ea"/>
                <a:cs typeface="+mn-cs"/>
              </a:rPr>
              <a:t> muscle fibres </a:t>
            </a:r>
            <a:r>
              <a:rPr lang="fr-FR" sz="1200" kern="1200" dirty="0" err="1" smtClean="0">
                <a:solidFill>
                  <a:schemeClr val="tx1"/>
                </a:solidFill>
                <a:effectLst/>
                <a:latin typeface="+mn-lt"/>
                <a:ea typeface="+mn-ea"/>
                <a:cs typeface="+mn-cs"/>
              </a:rPr>
              <a:t>fire</a:t>
            </a:r>
            <a:r>
              <a:rPr lang="fr-FR" sz="1200" kern="1200" dirty="0" smtClean="0">
                <a:solidFill>
                  <a:schemeClr val="tx1"/>
                </a:solidFill>
                <a:effectLst/>
                <a:latin typeface="+mn-lt"/>
                <a:ea typeface="+mn-ea"/>
                <a:cs typeface="+mn-cs"/>
              </a:rPr>
              <a:t> more or </a:t>
            </a:r>
            <a:r>
              <a:rPr lang="fr-FR" sz="1200" kern="1200" dirty="0" err="1" smtClean="0">
                <a:solidFill>
                  <a:schemeClr val="tx1"/>
                </a:solidFill>
                <a:effectLst/>
                <a:latin typeface="+mn-lt"/>
                <a:ea typeface="+mn-ea"/>
                <a:cs typeface="+mn-cs"/>
              </a:rPr>
              <a:t>less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simultaneously</a:t>
            </a:r>
            <a:r>
              <a:rPr lang="fr-FR" sz="1200" kern="1200" dirty="0" smtClean="0">
                <a:solidFill>
                  <a:schemeClr val="tx1"/>
                </a:solidFill>
                <a:effectLst/>
                <a:latin typeface="+mn-lt"/>
                <a:ea typeface="+mn-ea"/>
                <a:cs typeface="+mn-cs"/>
              </a:rPr>
              <a:t>. Conduction of the </a:t>
            </a:r>
            <a:r>
              <a:rPr lang="fr-FR" sz="1200" kern="1200" dirty="0" err="1" smtClean="0">
                <a:solidFill>
                  <a:schemeClr val="tx1"/>
                </a:solidFill>
                <a:effectLst/>
                <a:latin typeface="+mn-lt"/>
                <a:ea typeface="+mn-ea"/>
                <a:cs typeface="+mn-cs"/>
              </a:rPr>
              <a:t>discharge</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along</a:t>
            </a:r>
            <a:r>
              <a:rPr lang="fr-FR" sz="1200" kern="1200" dirty="0" smtClean="0">
                <a:solidFill>
                  <a:schemeClr val="tx1"/>
                </a:solidFill>
                <a:effectLst/>
                <a:latin typeface="+mn-lt"/>
                <a:ea typeface="+mn-ea"/>
                <a:cs typeface="+mn-cs"/>
              </a:rPr>
              <a:t> the </a:t>
            </a:r>
            <a:r>
              <a:rPr lang="fr-FR" sz="1200" kern="1200" dirty="0" err="1" smtClean="0">
                <a:solidFill>
                  <a:schemeClr val="tx1"/>
                </a:solidFill>
                <a:effectLst/>
                <a:latin typeface="+mn-lt"/>
                <a:ea typeface="+mn-ea"/>
                <a:cs typeface="+mn-cs"/>
              </a:rPr>
              <a:t>axon</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fast</a:t>
            </a:r>
            <a:r>
              <a:rPr lang="fr-FR" sz="1200" kern="1200" dirty="0" smtClean="0">
                <a:solidFill>
                  <a:schemeClr val="tx1"/>
                </a:solidFill>
                <a:effectLst/>
                <a:latin typeface="+mn-lt"/>
                <a:ea typeface="+mn-ea"/>
                <a:cs typeface="+mn-cs"/>
              </a:rPr>
              <a:t> but </a:t>
            </a:r>
            <a:r>
              <a:rPr lang="fr-FR" sz="1200" kern="1200" dirty="0" err="1" smtClean="0">
                <a:solidFill>
                  <a:schemeClr val="tx1"/>
                </a:solidFill>
                <a:effectLst/>
                <a:latin typeface="+mn-lt"/>
                <a:ea typeface="+mn-ea"/>
                <a:cs typeface="+mn-cs"/>
              </a:rPr>
              <a:t>neu-romuscular</a:t>
            </a:r>
            <a:r>
              <a:rPr lang="fr-FR" sz="1200" kern="1200" dirty="0" smtClean="0">
                <a:solidFill>
                  <a:schemeClr val="tx1"/>
                </a:solidFill>
                <a:effectLst/>
                <a:latin typeface="+mn-lt"/>
                <a:ea typeface="+mn-ea"/>
                <a:cs typeface="+mn-cs"/>
              </a:rPr>
              <a:t> transmission </a:t>
            </a:r>
            <a:r>
              <a:rPr lang="fr-FR" sz="1200" kern="1200" dirty="0" err="1" smtClean="0">
                <a:solidFill>
                  <a:schemeClr val="tx1"/>
                </a:solidFill>
                <a:effectLst/>
                <a:latin typeface="+mn-lt"/>
                <a:ea typeface="+mn-ea"/>
                <a:cs typeface="+mn-cs"/>
              </a:rPr>
              <a:t>from</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axon</a:t>
            </a:r>
            <a:r>
              <a:rPr lang="fr-FR" sz="1200" kern="1200" dirty="0" smtClean="0">
                <a:solidFill>
                  <a:schemeClr val="tx1"/>
                </a:solidFill>
                <a:effectLst/>
                <a:latin typeface="+mn-lt"/>
                <a:ea typeface="+mn-ea"/>
                <a:cs typeface="+mn-cs"/>
              </a:rPr>
              <a:t> terminal to the muscle fibre </a:t>
            </a:r>
            <a:r>
              <a:rPr lang="fr-FR" sz="1200" kern="1200" dirty="0" err="1" smtClean="0">
                <a:solidFill>
                  <a:schemeClr val="tx1"/>
                </a:solidFill>
                <a:effectLst/>
                <a:latin typeface="+mn-lt"/>
                <a:ea typeface="+mn-ea"/>
                <a:cs typeface="+mn-cs"/>
              </a:rPr>
              <a:t>at</a:t>
            </a:r>
            <a:r>
              <a:rPr lang="fr-FR" sz="1200" kern="1200" dirty="0" smtClean="0">
                <a:solidFill>
                  <a:schemeClr val="tx1"/>
                </a:solidFill>
                <a:effectLst/>
                <a:latin typeface="+mn-lt"/>
                <a:ea typeface="+mn-ea"/>
                <a:cs typeface="+mn-cs"/>
              </a:rPr>
              <a:t> the </a:t>
            </a:r>
            <a:r>
              <a:rPr lang="fr-FR" sz="1200" kern="1200" dirty="0" err="1" smtClean="0">
                <a:solidFill>
                  <a:schemeClr val="tx1"/>
                </a:solidFill>
                <a:effectLst/>
                <a:latin typeface="+mn-lt"/>
                <a:ea typeface="+mn-ea"/>
                <a:cs typeface="+mn-cs"/>
              </a:rPr>
              <a:t>motor</a:t>
            </a:r>
            <a:r>
              <a:rPr lang="fr-FR" sz="1200" kern="1200" dirty="0" smtClean="0">
                <a:solidFill>
                  <a:schemeClr val="tx1"/>
                </a:solidFill>
                <a:effectLst/>
                <a:latin typeface="+mn-lt"/>
                <a:ea typeface="+mn-ea"/>
                <a:cs typeface="+mn-cs"/>
              </a:rPr>
              <a:t> end plate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slower</a:t>
            </a:r>
            <a:r>
              <a:rPr lang="fr-FR" sz="1200" kern="1200" dirty="0" smtClean="0">
                <a:solidFill>
                  <a:schemeClr val="tx1"/>
                </a:solidFill>
                <a:effectLst/>
                <a:latin typeface="+mn-lt"/>
                <a:ea typeface="+mn-ea"/>
                <a:cs typeface="+mn-cs"/>
              </a:rPr>
              <a:t>. And the transmission time </a:t>
            </a:r>
            <a:r>
              <a:rPr lang="fr-FR" sz="1200" kern="1200" dirty="0" err="1" smtClean="0">
                <a:solidFill>
                  <a:schemeClr val="tx1"/>
                </a:solidFill>
                <a:effectLst/>
                <a:latin typeface="+mn-lt"/>
                <a:ea typeface="+mn-ea"/>
                <a:cs typeface="+mn-cs"/>
              </a:rPr>
              <a:t>across</a:t>
            </a:r>
            <a:r>
              <a:rPr lang="fr-FR" sz="1200" kern="1200" dirty="0" smtClean="0">
                <a:solidFill>
                  <a:schemeClr val="tx1"/>
                </a:solidFill>
                <a:effectLst/>
                <a:latin typeface="+mn-lt"/>
                <a:ea typeface="+mn-ea"/>
                <a:cs typeface="+mn-cs"/>
              </a:rPr>
              <a:t> the </a:t>
            </a:r>
            <a:r>
              <a:rPr lang="fr-FR" sz="1200" kern="1200" dirty="0" err="1" smtClean="0">
                <a:solidFill>
                  <a:schemeClr val="tx1"/>
                </a:solidFill>
                <a:effectLst/>
                <a:latin typeface="+mn-lt"/>
                <a:ea typeface="+mn-ea"/>
                <a:cs typeface="+mn-cs"/>
              </a:rPr>
              <a:t>motor</a:t>
            </a:r>
            <a:r>
              <a:rPr lang="fr-FR" sz="1200" kern="1200" dirty="0" smtClean="0">
                <a:solidFill>
                  <a:schemeClr val="tx1"/>
                </a:solidFill>
                <a:effectLst/>
                <a:latin typeface="+mn-lt"/>
                <a:ea typeface="+mn-ea"/>
                <a:cs typeface="+mn-cs"/>
              </a:rPr>
              <a:t> end plate varies </a:t>
            </a:r>
            <a:r>
              <a:rPr lang="fr-FR" sz="1200" kern="1200" dirty="0" err="1" smtClean="0">
                <a:solidFill>
                  <a:schemeClr val="tx1"/>
                </a:solidFill>
                <a:effectLst/>
                <a:latin typeface="+mn-lt"/>
                <a:ea typeface="+mn-ea"/>
                <a:cs typeface="+mn-cs"/>
              </a:rPr>
              <a:t>from</a:t>
            </a:r>
            <a:r>
              <a:rPr lang="fr-FR" sz="1200" kern="1200" dirty="0" smtClean="0">
                <a:solidFill>
                  <a:schemeClr val="tx1"/>
                </a:solidFill>
                <a:effectLst/>
                <a:latin typeface="+mn-lt"/>
                <a:ea typeface="+mn-ea"/>
                <a:cs typeface="+mn-cs"/>
              </a:rPr>
              <a:t> one end plate to </a:t>
            </a:r>
            <a:r>
              <a:rPr lang="fr-FR" sz="1200" kern="1200" dirty="0" err="1" smtClean="0">
                <a:solidFill>
                  <a:schemeClr val="tx1"/>
                </a:solidFill>
                <a:effectLst/>
                <a:latin typeface="+mn-lt"/>
                <a:ea typeface="+mn-ea"/>
                <a:cs typeface="+mn-cs"/>
              </a:rPr>
              <a:t>another</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Even</a:t>
            </a:r>
            <a:r>
              <a:rPr lang="fr-FR" sz="1200" kern="1200" dirty="0" smtClean="0">
                <a:solidFill>
                  <a:schemeClr val="tx1"/>
                </a:solidFill>
                <a:effectLst/>
                <a:latin typeface="+mn-lt"/>
                <a:ea typeface="+mn-ea"/>
                <a:cs typeface="+mn-cs"/>
              </a:rPr>
              <a:t> in the </a:t>
            </a:r>
            <a:r>
              <a:rPr lang="fr-FR" sz="1200" kern="1200" dirty="0" err="1" smtClean="0">
                <a:solidFill>
                  <a:schemeClr val="tx1"/>
                </a:solidFill>
                <a:effectLst/>
                <a:latin typeface="+mn-lt"/>
                <a:ea typeface="+mn-ea"/>
                <a:cs typeface="+mn-cs"/>
              </a:rPr>
              <a:t>same</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motor</a:t>
            </a:r>
            <a:r>
              <a:rPr lang="fr-FR" sz="1200" kern="1200" dirty="0" smtClean="0">
                <a:solidFill>
                  <a:schemeClr val="tx1"/>
                </a:solidFill>
                <a:effectLst/>
                <a:latin typeface="+mn-lt"/>
                <a:ea typeface="+mn-ea"/>
                <a:cs typeface="+mn-cs"/>
              </a:rPr>
              <a:t> end plate, </a:t>
            </a:r>
            <a:r>
              <a:rPr lang="fr-FR" sz="1200" kern="1200" dirty="0" err="1" smtClean="0">
                <a:solidFill>
                  <a:schemeClr val="tx1"/>
                </a:solidFill>
                <a:effectLst/>
                <a:latin typeface="+mn-lt"/>
                <a:ea typeface="+mn-ea"/>
                <a:cs typeface="+mn-cs"/>
              </a:rPr>
              <a:t>it</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can</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differ</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from</a:t>
            </a:r>
            <a:r>
              <a:rPr lang="fr-FR" sz="1200" kern="1200" dirty="0" smtClean="0">
                <a:solidFill>
                  <a:schemeClr val="tx1"/>
                </a:solidFill>
                <a:effectLst/>
                <a:latin typeface="+mn-lt"/>
                <a:ea typeface="+mn-ea"/>
                <a:cs typeface="+mn-cs"/>
              </a:rPr>
              <a:t> one </a:t>
            </a:r>
            <a:r>
              <a:rPr lang="fr-FR" sz="1200" kern="1200" dirty="0" err="1" smtClean="0">
                <a:solidFill>
                  <a:schemeClr val="tx1"/>
                </a:solidFill>
                <a:effectLst/>
                <a:latin typeface="+mn-lt"/>
                <a:ea typeface="+mn-ea"/>
                <a:cs typeface="+mn-cs"/>
              </a:rPr>
              <a:t>firing</a:t>
            </a:r>
            <a:r>
              <a:rPr lang="fr-FR" sz="1200" kern="1200" dirty="0" smtClean="0">
                <a:solidFill>
                  <a:schemeClr val="tx1"/>
                </a:solidFill>
                <a:effectLst/>
                <a:latin typeface="+mn-lt"/>
                <a:ea typeface="+mn-ea"/>
                <a:cs typeface="+mn-cs"/>
              </a:rPr>
              <a:t> to </a:t>
            </a:r>
            <a:r>
              <a:rPr lang="fr-FR" sz="1200" kern="1200" dirty="0" err="1" smtClean="0">
                <a:solidFill>
                  <a:schemeClr val="tx1"/>
                </a:solidFill>
                <a:effectLst/>
                <a:latin typeface="+mn-lt"/>
                <a:ea typeface="+mn-ea"/>
                <a:cs typeface="+mn-cs"/>
              </a:rPr>
              <a:t>another</a:t>
            </a:r>
            <a:r>
              <a:rPr lang="fr-FR" sz="1200" kern="1200" dirty="0" smtClean="0">
                <a:solidFill>
                  <a:schemeClr val="tx1"/>
                </a:solidFill>
                <a:effectLst/>
                <a:latin typeface="+mn-lt"/>
                <a:ea typeface="+mn-ea"/>
                <a:cs typeface="+mn-cs"/>
              </a:rPr>
              <a:t>. This variation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what</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meant</a:t>
            </a:r>
            <a:r>
              <a:rPr lang="fr-FR" sz="1200" kern="1200" dirty="0" smtClean="0">
                <a:solidFill>
                  <a:schemeClr val="tx1"/>
                </a:solidFill>
                <a:effectLst/>
                <a:latin typeface="+mn-lt"/>
                <a:ea typeface="+mn-ea"/>
                <a:cs typeface="+mn-cs"/>
              </a:rPr>
              <a:t> by </a:t>
            </a:r>
            <a:r>
              <a:rPr lang="fr-FR" sz="1200" kern="1200" dirty="0" err="1" smtClean="0">
                <a:solidFill>
                  <a:schemeClr val="tx1"/>
                </a:solidFill>
                <a:effectLst/>
                <a:latin typeface="+mn-lt"/>
                <a:ea typeface="+mn-ea"/>
                <a:cs typeface="+mn-cs"/>
              </a:rPr>
              <a:t>jitter</a:t>
            </a:r>
            <a:r>
              <a:rPr lang="fr-FR" sz="1200" kern="1200" dirty="0" smtClean="0">
                <a:solidFill>
                  <a:schemeClr val="tx1"/>
                </a:solidFill>
                <a:effectLst/>
                <a:latin typeface="+mn-lt"/>
                <a:ea typeface="+mn-ea"/>
                <a:cs typeface="+mn-cs"/>
              </a:rPr>
              <a:t> (Fig. 1a). </a:t>
            </a:r>
            <a:r>
              <a:rPr lang="fr-FR" sz="1200" kern="1200" dirty="0" err="1" smtClean="0">
                <a:solidFill>
                  <a:schemeClr val="tx1"/>
                </a:solidFill>
                <a:effectLst/>
                <a:latin typeface="+mn-lt"/>
                <a:ea typeface="+mn-ea"/>
                <a:cs typeface="+mn-cs"/>
              </a:rPr>
              <a:t>While</a:t>
            </a:r>
            <a:r>
              <a:rPr lang="fr-FR" sz="1200" kern="1200" dirty="0" smtClean="0">
                <a:solidFill>
                  <a:schemeClr val="tx1"/>
                </a:solidFill>
                <a:effectLst/>
                <a:latin typeface="+mn-lt"/>
                <a:ea typeface="+mn-ea"/>
                <a:cs typeface="+mn-cs"/>
              </a:rPr>
              <a:t> the variation in transmission time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least </a:t>
            </a:r>
            <a:r>
              <a:rPr lang="fr-FR" sz="1200" kern="1200" dirty="0" err="1" smtClean="0">
                <a:solidFill>
                  <a:schemeClr val="tx1"/>
                </a:solidFill>
                <a:effectLst/>
                <a:latin typeface="+mn-lt"/>
                <a:ea typeface="+mn-ea"/>
                <a:cs typeface="+mn-cs"/>
              </a:rPr>
              <a:t>during</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regular</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firing</a:t>
            </a:r>
            <a:r>
              <a:rPr lang="fr-FR" sz="1200" kern="1200" dirty="0" smtClean="0">
                <a:solidFill>
                  <a:schemeClr val="tx1"/>
                </a:solidFill>
                <a:effectLst/>
                <a:latin typeface="+mn-lt"/>
                <a:ea typeface="+mn-ea"/>
                <a:cs typeface="+mn-cs"/>
              </a:rPr>
              <a:t> of a muscle fibre, </a:t>
            </a:r>
            <a:r>
              <a:rPr lang="fr-FR" sz="1200" kern="1200" dirty="0" err="1" smtClean="0">
                <a:solidFill>
                  <a:schemeClr val="tx1"/>
                </a:solidFill>
                <a:effectLst/>
                <a:latin typeface="+mn-lt"/>
                <a:ea typeface="+mn-ea"/>
                <a:cs typeface="+mn-cs"/>
              </a:rPr>
              <a:t>it</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increases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with</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irregular</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fir-ing</a:t>
            </a:r>
            <a:r>
              <a:rPr lang="fr-FR" sz="1200" kern="1200" dirty="0" smtClean="0">
                <a:solidFill>
                  <a:schemeClr val="tx1"/>
                </a:solidFill>
                <a:effectLst/>
                <a:latin typeface="+mn-lt"/>
                <a:ea typeface="+mn-ea"/>
                <a:cs typeface="+mn-cs"/>
              </a:rPr>
              <a:t>, and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most</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pronounced</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when</a:t>
            </a:r>
            <a:r>
              <a:rPr lang="fr-FR" sz="1200" kern="1200" dirty="0" smtClean="0">
                <a:solidFill>
                  <a:schemeClr val="tx1"/>
                </a:solidFill>
                <a:effectLst/>
                <a:latin typeface="+mn-lt"/>
                <a:ea typeface="+mn-ea"/>
                <a:cs typeface="+mn-cs"/>
              </a:rPr>
              <a:t> the </a:t>
            </a:r>
            <a:r>
              <a:rPr lang="fr-FR" sz="1200" kern="1200" dirty="0" err="1" smtClean="0">
                <a:solidFill>
                  <a:schemeClr val="tx1"/>
                </a:solidFill>
                <a:effectLst/>
                <a:latin typeface="+mn-lt"/>
                <a:ea typeface="+mn-ea"/>
                <a:cs typeface="+mn-cs"/>
              </a:rPr>
              <a:t>motor</a:t>
            </a:r>
            <a:r>
              <a:rPr lang="fr-FR" sz="1200" kern="1200" dirty="0" smtClean="0">
                <a:solidFill>
                  <a:schemeClr val="tx1"/>
                </a:solidFill>
                <a:effectLst/>
                <a:latin typeface="+mn-lt"/>
                <a:ea typeface="+mn-ea"/>
                <a:cs typeface="+mn-cs"/>
              </a:rPr>
              <a:t> end plate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defective</a:t>
            </a:r>
            <a:r>
              <a:rPr lang="fr-FR" sz="1200" kern="1200" dirty="0" smtClean="0">
                <a:solidFill>
                  <a:schemeClr val="tx1"/>
                </a:solidFill>
                <a:effectLst/>
                <a:latin typeface="+mn-lt"/>
                <a:ea typeface="+mn-ea"/>
                <a:cs typeface="+mn-cs"/>
              </a:rPr>
              <a:t>, as in </a:t>
            </a:r>
            <a:r>
              <a:rPr lang="fr-FR" sz="1200" kern="1200" dirty="0" err="1" smtClean="0">
                <a:solidFill>
                  <a:schemeClr val="tx1"/>
                </a:solidFill>
                <a:effectLst/>
                <a:latin typeface="+mn-lt"/>
                <a:ea typeface="+mn-ea"/>
                <a:cs typeface="+mn-cs"/>
              </a:rPr>
              <a:t>myasthenia</a:t>
            </a:r>
            <a:r>
              <a:rPr lang="fr-FR" sz="1200" kern="1200" dirty="0" smtClean="0">
                <a:solidFill>
                  <a:schemeClr val="tx1"/>
                </a:solidFill>
                <a:effectLst/>
                <a:latin typeface="+mn-lt"/>
                <a:ea typeface="+mn-ea"/>
                <a:cs typeface="+mn-cs"/>
              </a:rPr>
              <a:t> gravis </a:t>
            </a:r>
          </a:p>
          <a:p>
            <a:endParaRPr lang="fr-FR" sz="1200" kern="1200" dirty="0" smtClean="0">
              <a:solidFill>
                <a:schemeClr val="tx1"/>
              </a:solidFill>
              <a:effectLst/>
              <a:latin typeface="+mn-lt"/>
              <a:ea typeface="+mn-ea"/>
              <a:cs typeface="+mn-cs"/>
            </a:endParaRPr>
          </a:p>
          <a:p>
            <a:r>
              <a:rPr lang="en-CA" dirty="0" err="1" smtClean="0"/>
              <a:t>Electrodiagnostic</a:t>
            </a:r>
            <a:r>
              <a:rPr lang="en-CA" dirty="0" smtClean="0"/>
              <a:t> testing also may be performed. A 10% or greater </a:t>
            </a:r>
            <a:r>
              <a:rPr lang="en-CA" dirty="0" err="1" smtClean="0"/>
              <a:t>decremental</a:t>
            </a:r>
            <a:r>
              <a:rPr lang="en-CA" dirty="0" smtClean="0"/>
              <a:t> response of the fourth or fifth compound action potential recorded from the </a:t>
            </a:r>
            <a:r>
              <a:rPr lang="en-CA" dirty="0" err="1" smtClean="0"/>
              <a:t>interosseous</a:t>
            </a:r>
            <a:r>
              <a:rPr lang="en-CA" dirty="0" smtClean="0"/>
              <a:t> muscle after repetitive stimulation of the </a:t>
            </a:r>
            <a:r>
              <a:rPr lang="en-CA" dirty="0" err="1" smtClean="0"/>
              <a:t>tibial</a:t>
            </a:r>
            <a:r>
              <a:rPr lang="en-CA" dirty="0" smtClean="0"/>
              <a:t> or ulnar nerve at 3 Hz may be observed. Single muscle </a:t>
            </a:r>
            <a:r>
              <a:rPr lang="en-CA" dirty="0" err="1" smtClean="0"/>
              <a:t>fiber</a:t>
            </a:r>
            <a:r>
              <a:rPr lang="en-CA" dirty="0" smtClean="0"/>
              <a:t> stimulation is the </a:t>
            </a:r>
            <a:r>
              <a:rPr lang="en-CA" dirty="0" err="1" smtClean="0"/>
              <a:t>electrodiagnostic</a:t>
            </a:r>
            <a:r>
              <a:rPr lang="en-CA" dirty="0" smtClean="0"/>
              <a:t> test of choice in humans and also may be helpful for the diagnosis of MG in dogs. </a:t>
            </a:r>
            <a:endParaRPr lang="fr-FR"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65</a:t>
            </a:fld>
            <a:endParaRPr lang="en-CA"/>
          </a:p>
        </p:txBody>
      </p:sp>
    </p:spTree>
    <p:extLst>
      <p:ext uri="{BB962C8B-B14F-4D97-AF65-F5344CB8AC3E}">
        <p14:creationId xmlns:p14="http://schemas.microsoft.com/office/powerpoint/2010/main" val="1658197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a:t>
            </a:fld>
            <a:endParaRPr lang="en-CA"/>
          </a:p>
        </p:txBody>
      </p:sp>
    </p:spTree>
    <p:extLst>
      <p:ext uri="{BB962C8B-B14F-4D97-AF65-F5344CB8AC3E}">
        <p14:creationId xmlns:p14="http://schemas.microsoft.com/office/powerpoint/2010/main" val="40730447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Single fibre EMG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performed</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with</a:t>
            </a:r>
            <a:r>
              <a:rPr lang="fr-FR" sz="1200" kern="1200" dirty="0" smtClean="0">
                <a:solidFill>
                  <a:schemeClr val="tx1"/>
                </a:solidFill>
                <a:effectLst/>
                <a:latin typeface="+mn-lt"/>
                <a:ea typeface="+mn-ea"/>
                <a:cs typeface="+mn-cs"/>
              </a:rPr>
              <a:t> a </a:t>
            </a:r>
            <a:r>
              <a:rPr lang="fr-FR" sz="1200" kern="1200" dirty="0" err="1" smtClean="0">
                <a:solidFill>
                  <a:schemeClr val="tx1"/>
                </a:solidFill>
                <a:effectLst/>
                <a:latin typeface="+mn-lt"/>
                <a:ea typeface="+mn-ea"/>
                <a:cs typeface="+mn-cs"/>
              </a:rPr>
              <a:t>special</a:t>
            </a:r>
            <a:r>
              <a:rPr lang="fr-FR" sz="1200" kern="1200" dirty="0" smtClean="0">
                <a:solidFill>
                  <a:schemeClr val="tx1"/>
                </a:solidFill>
                <a:effectLst/>
                <a:latin typeface="+mn-lt"/>
                <a:ea typeface="+mn-ea"/>
                <a:cs typeface="+mn-cs"/>
              </a:rPr>
              <a:t> </a:t>
            </a:r>
          </a:p>
          <a:p>
            <a:r>
              <a:rPr lang="fr-FR" sz="1200" kern="1200" dirty="0" smtClean="0">
                <a:solidFill>
                  <a:schemeClr val="tx1"/>
                </a:solidFill>
                <a:effectLst/>
                <a:latin typeface="+mn-lt"/>
                <a:ea typeface="+mn-ea"/>
                <a:cs typeface="+mn-cs"/>
              </a:rPr>
              <a:t>single fibre </a:t>
            </a:r>
            <a:r>
              <a:rPr lang="fr-FR" sz="1200" kern="1200" dirty="0" err="1" smtClean="0">
                <a:solidFill>
                  <a:schemeClr val="tx1"/>
                </a:solidFill>
                <a:effectLst/>
                <a:latin typeface="+mn-lt"/>
                <a:ea typeface="+mn-ea"/>
                <a:cs typeface="+mn-cs"/>
              </a:rPr>
              <a:t>needle</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electrode</a:t>
            </a:r>
            <a:r>
              <a:rPr lang="fr-FR" sz="1200" kern="1200" dirty="0" smtClean="0">
                <a:solidFill>
                  <a:schemeClr val="tx1"/>
                </a:solidFill>
                <a:effectLst/>
                <a:latin typeface="+mn-lt"/>
                <a:ea typeface="+mn-ea"/>
                <a:cs typeface="+mn-cs"/>
              </a:rPr>
              <a:t>. The </a:t>
            </a:r>
            <a:r>
              <a:rPr lang="fr-FR" sz="1200" kern="1200" dirty="0" err="1" smtClean="0">
                <a:solidFill>
                  <a:schemeClr val="tx1"/>
                </a:solidFill>
                <a:effectLst/>
                <a:latin typeface="+mn-lt"/>
                <a:ea typeface="+mn-ea"/>
                <a:cs typeface="+mn-cs"/>
              </a:rPr>
              <a:t>recording</a:t>
            </a:r>
            <a:r>
              <a:rPr lang="fr-FR" sz="1200" kern="1200" dirty="0" smtClean="0">
                <a:solidFill>
                  <a:schemeClr val="tx1"/>
                </a:solidFill>
                <a:effectLst/>
                <a:latin typeface="+mn-lt"/>
                <a:ea typeface="+mn-ea"/>
                <a:cs typeface="+mn-cs"/>
              </a:rPr>
              <a:t> pole on the </a:t>
            </a:r>
            <a:r>
              <a:rPr lang="fr-FR" sz="1200" kern="1200" dirty="0" err="1" smtClean="0">
                <a:solidFill>
                  <a:schemeClr val="tx1"/>
                </a:solidFill>
                <a:effectLst/>
                <a:latin typeface="+mn-lt"/>
                <a:ea typeface="+mn-ea"/>
                <a:cs typeface="+mn-cs"/>
              </a:rPr>
              <a:t>side</a:t>
            </a:r>
            <a:r>
              <a:rPr lang="fr-FR" sz="1200" kern="1200" dirty="0" smtClean="0">
                <a:solidFill>
                  <a:schemeClr val="tx1"/>
                </a:solidFill>
                <a:effectLst/>
                <a:latin typeface="+mn-lt"/>
                <a:ea typeface="+mn-ea"/>
                <a:cs typeface="+mn-cs"/>
              </a:rPr>
              <a:t> of the </a:t>
            </a:r>
            <a:r>
              <a:rPr lang="fr-FR" sz="1200" kern="1200" dirty="0" err="1" smtClean="0">
                <a:solidFill>
                  <a:schemeClr val="tx1"/>
                </a:solidFill>
                <a:effectLst/>
                <a:latin typeface="+mn-lt"/>
                <a:ea typeface="+mn-ea"/>
                <a:cs typeface="+mn-cs"/>
              </a:rPr>
              <a:t>electrode</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small</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enough</a:t>
            </a:r>
            <a:r>
              <a:rPr lang="fr-FR" sz="1200" kern="1200" dirty="0" smtClean="0">
                <a:solidFill>
                  <a:schemeClr val="tx1"/>
                </a:solidFill>
                <a:effectLst/>
                <a:latin typeface="+mn-lt"/>
                <a:ea typeface="+mn-ea"/>
                <a:cs typeface="+mn-cs"/>
              </a:rPr>
              <a:t> to record the action </a:t>
            </a:r>
            <a:r>
              <a:rPr lang="fr-FR" sz="1200" kern="1200" dirty="0" err="1" smtClean="0">
                <a:solidFill>
                  <a:schemeClr val="tx1"/>
                </a:solidFill>
                <a:effectLst/>
                <a:latin typeface="+mn-lt"/>
                <a:ea typeface="+mn-ea"/>
                <a:cs typeface="+mn-cs"/>
              </a:rPr>
              <a:t>potential</a:t>
            </a:r>
            <a:r>
              <a:rPr lang="fr-FR" sz="1200" kern="1200" dirty="0" smtClean="0">
                <a:solidFill>
                  <a:schemeClr val="tx1"/>
                </a:solidFill>
                <a:effectLst/>
                <a:latin typeface="+mn-lt"/>
                <a:ea typeface="+mn-ea"/>
                <a:cs typeface="+mn-cs"/>
              </a:rPr>
              <a:t> of a single muscle fibre – the single fibre action </a:t>
            </a:r>
            <a:r>
              <a:rPr lang="fr-FR" sz="1200" kern="1200" dirty="0" err="1" smtClean="0">
                <a:solidFill>
                  <a:schemeClr val="tx1"/>
                </a:solidFill>
                <a:effectLst/>
                <a:latin typeface="+mn-lt"/>
                <a:ea typeface="+mn-ea"/>
                <a:cs typeface="+mn-cs"/>
              </a:rPr>
              <a:t>potential</a:t>
            </a:r>
            <a:r>
              <a:rPr lang="fr-FR" sz="1200" kern="1200" dirty="0" smtClean="0">
                <a:solidFill>
                  <a:schemeClr val="tx1"/>
                </a:solidFill>
                <a:effectLst/>
                <a:latin typeface="+mn-lt"/>
                <a:ea typeface="+mn-ea"/>
                <a:cs typeface="+mn-cs"/>
              </a:rPr>
              <a:t>. The EMG machine has to </a:t>
            </a:r>
            <a:r>
              <a:rPr lang="fr-FR" sz="1200" kern="1200" dirty="0" err="1" smtClean="0">
                <a:solidFill>
                  <a:schemeClr val="tx1"/>
                </a:solidFill>
                <a:effectLst/>
                <a:latin typeface="+mn-lt"/>
                <a:ea typeface="+mn-ea"/>
                <a:cs typeface="+mn-cs"/>
              </a:rPr>
              <a:t>be</a:t>
            </a:r>
            <a:r>
              <a:rPr lang="fr-FR" sz="1200" kern="1200" dirty="0" smtClean="0">
                <a:solidFill>
                  <a:schemeClr val="tx1"/>
                </a:solidFill>
                <a:effectLst/>
                <a:latin typeface="+mn-lt"/>
                <a:ea typeface="+mn-ea"/>
                <a:cs typeface="+mn-cs"/>
              </a:rPr>
              <a:t> set up to record </a:t>
            </a:r>
            <a:r>
              <a:rPr lang="fr-FR" sz="1200" kern="1200" dirty="0" err="1" smtClean="0">
                <a:solidFill>
                  <a:schemeClr val="tx1"/>
                </a:solidFill>
                <a:effectLst/>
                <a:latin typeface="+mn-lt"/>
                <a:ea typeface="+mn-ea"/>
                <a:cs typeface="+mn-cs"/>
              </a:rPr>
              <a:t>these</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potentials</a:t>
            </a:r>
            <a:r>
              <a:rPr lang="fr-FR" sz="1200" kern="1200" dirty="0" smtClean="0">
                <a:solidFill>
                  <a:schemeClr val="tx1"/>
                </a:solidFill>
                <a:effectLst/>
                <a:latin typeface="+mn-lt"/>
                <a:ea typeface="+mn-ea"/>
                <a:cs typeface="+mn-cs"/>
              </a:rPr>
              <a:t> by </a:t>
            </a:r>
            <a:r>
              <a:rPr lang="fr-FR" sz="1200" kern="1200" dirty="0" err="1" smtClean="0">
                <a:solidFill>
                  <a:schemeClr val="tx1"/>
                </a:solidFill>
                <a:effectLst/>
                <a:latin typeface="+mn-lt"/>
                <a:ea typeface="+mn-ea"/>
                <a:cs typeface="+mn-cs"/>
              </a:rPr>
              <a:t>using</a:t>
            </a:r>
            <a:r>
              <a:rPr lang="fr-FR" sz="1200" kern="1200" dirty="0" smtClean="0">
                <a:solidFill>
                  <a:schemeClr val="tx1"/>
                </a:solidFill>
                <a:effectLst/>
                <a:latin typeface="+mn-lt"/>
                <a:ea typeface="+mn-ea"/>
                <a:cs typeface="+mn-cs"/>
              </a:rPr>
              <a:t> a </a:t>
            </a:r>
            <a:r>
              <a:rPr lang="fr-FR" sz="1200" kern="1200" dirty="0" err="1" smtClean="0">
                <a:solidFill>
                  <a:schemeClr val="tx1"/>
                </a:solidFill>
                <a:effectLst/>
                <a:latin typeface="+mn-lt"/>
                <a:ea typeface="+mn-ea"/>
                <a:cs typeface="+mn-cs"/>
              </a:rPr>
              <a:t>suitable</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filter</a:t>
            </a:r>
            <a:endParaRPr lang="fr-FR"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a) Traces </a:t>
            </a:r>
            <a:r>
              <a:rPr lang="fr-FR" sz="1200" kern="1200" dirty="0" err="1" smtClean="0">
                <a:solidFill>
                  <a:schemeClr val="tx1"/>
                </a:solidFill>
                <a:effectLst/>
                <a:latin typeface="+mn-lt"/>
                <a:ea typeface="+mn-ea"/>
                <a:cs typeface="+mn-cs"/>
              </a:rPr>
              <a:t>from</a:t>
            </a:r>
            <a:r>
              <a:rPr lang="fr-FR" sz="1200" kern="1200" dirty="0" smtClean="0">
                <a:solidFill>
                  <a:schemeClr val="tx1"/>
                </a:solidFill>
                <a:effectLst/>
                <a:latin typeface="+mn-lt"/>
                <a:ea typeface="+mn-ea"/>
                <a:cs typeface="+mn-cs"/>
              </a:rPr>
              <a:t> a normal </a:t>
            </a:r>
            <a:r>
              <a:rPr lang="fr-FR" sz="1200" kern="1200" dirty="0" err="1" smtClean="0">
                <a:solidFill>
                  <a:schemeClr val="tx1"/>
                </a:solidFill>
                <a:effectLst/>
                <a:latin typeface="+mn-lt"/>
                <a:ea typeface="+mn-ea"/>
                <a:cs typeface="+mn-cs"/>
              </a:rPr>
              <a:t>subject</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Calculat</a:t>
            </a:r>
            <a:endParaRPr lang="fr-FR" sz="1200" kern="1200" dirty="0" smtClean="0">
              <a:solidFill>
                <a:schemeClr val="tx1"/>
              </a:solidFill>
              <a:effectLst/>
              <a:latin typeface="+mn-lt"/>
              <a:ea typeface="+mn-ea"/>
              <a:cs typeface="+mn-cs"/>
            </a:endParaRPr>
          </a:p>
          <a:p>
            <a:r>
              <a:rPr lang="fr-FR" sz="1200" kern="1200" dirty="0" err="1" smtClean="0">
                <a:solidFill>
                  <a:schemeClr val="tx1"/>
                </a:solidFill>
                <a:effectLst/>
                <a:latin typeface="+mn-lt"/>
                <a:ea typeface="+mn-ea"/>
                <a:cs typeface="+mn-cs"/>
              </a:rPr>
              <a:t>ed</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jitter</a:t>
            </a:r>
            <a:r>
              <a:rPr lang="fr-FR" sz="1200" kern="1200" dirty="0" smtClean="0">
                <a:solidFill>
                  <a:schemeClr val="tx1"/>
                </a:solidFill>
                <a:effectLst/>
                <a:latin typeface="+mn-lt"/>
                <a:ea typeface="+mn-ea"/>
                <a:cs typeface="+mn-cs"/>
              </a:rPr>
              <a:t>: 24 </a:t>
            </a:r>
            <a:r>
              <a:rPr lang="fr-FR" sz="1200" kern="1200" dirty="0" err="1" smtClean="0">
                <a:solidFill>
                  <a:schemeClr val="tx1"/>
                </a:solidFill>
                <a:effectLst/>
                <a:latin typeface="+mn-lt"/>
                <a:ea typeface="+mn-ea"/>
                <a:cs typeface="+mn-cs"/>
              </a:rPr>
              <a:t>μs</a:t>
            </a:r>
            <a:r>
              <a:rPr lang="fr-FR" sz="1200" kern="1200" dirty="0" smtClean="0">
                <a:solidFill>
                  <a:schemeClr val="tx1"/>
                </a:solidFill>
                <a:effectLst/>
                <a:latin typeface="+mn-lt"/>
                <a:ea typeface="+mn-ea"/>
                <a:cs typeface="+mn-cs"/>
              </a:rPr>
              <a:t>. (b) Traces </a:t>
            </a:r>
            <a:r>
              <a:rPr lang="fr-FR" sz="1200" kern="1200" dirty="0" err="1" smtClean="0">
                <a:solidFill>
                  <a:schemeClr val="tx1"/>
                </a:solidFill>
                <a:effectLst/>
                <a:latin typeface="+mn-lt"/>
                <a:ea typeface="+mn-ea"/>
                <a:cs typeface="+mn-cs"/>
              </a:rPr>
              <a:t>from</a:t>
            </a:r>
            <a:r>
              <a:rPr lang="fr-FR" sz="1200" kern="1200" dirty="0" smtClean="0">
                <a:solidFill>
                  <a:schemeClr val="tx1"/>
                </a:solidFill>
                <a:effectLst/>
                <a:latin typeface="+mn-lt"/>
                <a:ea typeface="+mn-ea"/>
                <a:cs typeface="+mn-cs"/>
              </a:rPr>
              <a:t> a </a:t>
            </a:r>
            <a:r>
              <a:rPr lang="fr-FR" sz="1200" kern="1200" dirty="0" err="1" smtClean="0">
                <a:solidFill>
                  <a:schemeClr val="tx1"/>
                </a:solidFill>
                <a:effectLst/>
                <a:latin typeface="+mn-lt"/>
                <a:ea typeface="+mn-ea"/>
                <a:cs typeface="+mn-cs"/>
              </a:rPr>
              <a:t>myasthenic</a:t>
            </a:r>
            <a:r>
              <a:rPr lang="fr-FR" sz="1200" kern="1200" dirty="0" smtClean="0">
                <a:solidFill>
                  <a:schemeClr val="tx1"/>
                </a:solidFill>
                <a:effectLst/>
                <a:latin typeface="+mn-lt"/>
                <a:ea typeface="+mn-ea"/>
                <a:cs typeface="+mn-cs"/>
              </a:rPr>
              <a:t> </a:t>
            </a:r>
          </a:p>
          <a:p>
            <a:r>
              <a:rPr lang="fr-FR" sz="1200" kern="1200" dirty="0" smtClean="0">
                <a:solidFill>
                  <a:schemeClr val="tx1"/>
                </a:solidFill>
                <a:effectLst/>
                <a:latin typeface="+mn-lt"/>
                <a:ea typeface="+mn-ea"/>
                <a:cs typeface="+mn-cs"/>
              </a:rPr>
              <a:t>patient. </a:t>
            </a:r>
            <a:r>
              <a:rPr lang="fr-FR" sz="1200" kern="1200" dirty="0" err="1" smtClean="0">
                <a:solidFill>
                  <a:schemeClr val="tx1"/>
                </a:solidFill>
                <a:effectLst/>
                <a:latin typeface="+mn-lt"/>
                <a:ea typeface="+mn-ea"/>
                <a:cs typeface="+mn-cs"/>
              </a:rPr>
              <a:t>Calculated</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jitter</a:t>
            </a:r>
            <a:r>
              <a:rPr lang="fr-FR" sz="1200" kern="1200" dirty="0" smtClean="0">
                <a:solidFill>
                  <a:schemeClr val="tx1"/>
                </a:solidFill>
                <a:effectLst/>
                <a:latin typeface="+mn-lt"/>
                <a:ea typeface="+mn-ea"/>
                <a:cs typeface="+mn-cs"/>
              </a:rPr>
              <a:t>: 56 </a:t>
            </a:r>
            <a:r>
              <a:rPr lang="fr-FR" sz="1200" kern="1200" dirty="0" err="1" smtClean="0">
                <a:solidFill>
                  <a:schemeClr val="tx1"/>
                </a:solidFill>
                <a:effectLst/>
                <a:latin typeface="+mn-lt"/>
                <a:ea typeface="+mn-ea"/>
                <a:cs typeface="+mn-cs"/>
              </a:rPr>
              <a:t>μs</a:t>
            </a:r>
            <a:r>
              <a:rPr lang="fr-FR" sz="1200" kern="1200" dirty="0" smtClean="0">
                <a:solidFill>
                  <a:schemeClr val="tx1"/>
                </a:solidFill>
                <a:effectLst/>
                <a:latin typeface="+mn-lt"/>
                <a:ea typeface="+mn-ea"/>
                <a:cs typeface="+mn-cs"/>
              </a:rPr>
              <a:t>. (c) Traces </a:t>
            </a:r>
            <a:r>
              <a:rPr lang="fr-FR" sz="1200" kern="1200" dirty="0" err="1" smtClean="0">
                <a:solidFill>
                  <a:schemeClr val="tx1"/>
                </a:solidFill>
                <a:effectLst/>
                <a:latin typeface="+mn-lt"/>
                <a:ea typeface="+mn-ea"/>
                <a:cs typeface="+mn-cs"/>
              </a:rPr>
              <a:t>fr</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om a </a:t>
            </a:r>
            <a:r>
              <a:rPr lang="fr-FR" sz="1200" kern="1200" dirty="0" err="1" smtClean="0">
                <a:solidFill>
                  <a:schemeClr val="tx1"/>
                </a:solidFill>
                <a:effectLst/>
                <a:latin typeface="+mn-lt"/>
                <a:ea typeface="+mn-ea"/>
                <a:cs typeface="+mn-cs"/>
              </a:rPr>
              <a:t>myasthenic</a:t>
            </a:r>
            <a:r>
              <a:rPr lang="fr-FR" sz="1200" kern="1200" dirty="0" smtClean="0">
                <a:solidFill>
                  <a:schemeClr val="tx1"/>
                </a:solidFill>
                <a:effectLst/>
                <a:latin typeface="+mn-lt"/>
                <a:ea typeface="+mn-ea"/>
                <a:cs typeface="+mn-cs"/>
              </a:rPr>
              <a:t> patient. Impulse </a:t>
            </a:r>
            <a:r>
              <a:rPr lang="fr-FR" sz="1200" kern="1200" dirty="0" err="1" smtClean="0">
                <a:solidFill>
                  <a:schemeClr val="tx1"/>
                </a:solidFill>
                <a:effectLst/>
                <a:latin typeface="+mn-lt"/>
                <a:ea typeface="+mn-ea"/>
                <a:cs typeface="+mn-cs"/>
              </a:rPr>
              <a:t>blockade</a:t>
            </a:r>
            <a:r>
              <a:rPr lang="fr-FR" sz="1200" kern="1200" dirty="0" smtClean="0">
                <a:solidFill>
                  <a:schemeClr val="tx1"/>
                </a:solidFill>
                <a:effectLst/>
                <a:latin typeface="+mn-lt"/>
                <a:ea typeface="+mn-ea"/>
                <a:cs typeface="+mn-cs"/>
              </a:rPr>
              <a:t> in </a:t>
            </a:r>
          </a:p>
          <a:p>
            <a:r>
              <a:rPr lang="fr-FR" sz="1200" kern="1200" dirty="0" smtClean="0">
                <a:solidFill>
                  <a:schemeClr val="tx1"/>
                </a:solidFill>
                <a:effectLst/>
                <a:latin typeface="+mn-lt"/>
                <a:ea typeface="+mn-ea"/>
                <a:cs typeface="+mn-cs"/>
              </a:rPr>
              <a:t>second trace. </a:t>
            </a:r>
            <a:r>
              <a:rPr lang="fr-FR" sz="1200" kern="1200" dirty="0" err="1" smtClean="0">
                <a:solidFill>
                  <a:schemeClr val="tx1"/>
                </a:solidFill>
                <a:effectLst/>
                <a:latin typeface="+mn-lt"/>
                <a:ea typeface="+mn-ea"/>
                <a:cs typeface="+mn-cs"/>
              </a:rPr>
              <a:t>Calculated</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jitter</a:t>
            </a:r>
            <a:r>
              <a:rPr lang="fr-FR" sz="1200" kern="1200" dirty="0" smtClean="0">
                <a:solidFill>
                  <a:schemeClr val="tx1"/>
                </a:solidFill>
                <a:effectLst/>
                <a:latin typeface="+mn-lt"/>
                <a:ea typeface="+mn-ea"/>
                <a:cs typeface="+mn-cs"/>
              </a:rPr>
              <a:t>: 91 </a:t>
            </a:r>
            <a:r>
              <a:rPr lang="fr-FR" sz="1200" kern="1200" dirty="0" err="1" smtClean="0">
                <a:solidFill>
                  <a:schemeClr val="tx1"/>
                </a:solidFill>
                <a:effectLst/>
                <a:latin typeface="+mn-lt"/>
                <a:ea typeface="+mn-ea"/>
                <a:cs typeface="+mn-cs"/>
              </a:rPr>
              <a:t>μs</a:t>
            </a:r>
            <a:r>
              <a:rPr lang="fr-FR" sz="1200" kern="1200" dirty="0" smtClean="0">
                <a:solidFill>
                  <a:schemeClr val="tx1"/>
                </a:solidFill>
                <a:effectLst/>
                <a:latin typeface="+mn-lt"/>
                <a:ea typeface="+mn-ea"/>
                <a:cs typeface="+mn-cs"/>
              </a:rPr>
              <a:t> IPI: </a:t>
            </a:r>
            <a:r>
              <a:rPr lang="fr-FR" sz="1200" kern="1200" dirty="0" err="1" smtClean="0">
                <a:solidFill>
                  <a:schemeClr val="tx1"/>
                </a:solidFill>
                <a:effectLst/>
                <a:latin typeface="+mn-lt"/>
                <a:ea typeface="+mn-ea"/>
                <a:cs typeface="+mn-cs"/>
              </a:rPr>
              <a:t>interpotential</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inte</a:t>
            </a:r>
            <a:endParaRPr lang="fr-FR"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66</a:t>
            </a:fld>
            <a:endParaRPr lang="en-CA"/>
          </a:p>
        </p:txBody>
      </p:sp>
    </p:spTree>
    <p:extLst>
      <p:ext uri="{BB962C8B-B14F-4D97-AF65-F5344CB8AC3E}">
        <p14:creationId xmlns:p14="http://schemas.microsoft.com/office/powerpoint/2010/main" val="7486730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 </a:t>
            </a:r>
            <a:r>
              <a:rPr lang="fr-FR" dirty="0" err="1" smtClean="0"/>
              <a:t>rapid</a:t>
            </a:r>
            <a:r>
              <a:rPr lang="fr-FR" dirty="0" smtClean="0"/>
              <a:t> </a:t>
            </a:r>
            <a:r>
              <a:rPr lang="fr-FR" dirty="0" err="1" smtClean="0"/>
              <a:t>presumptive</a:t>
            </a:r>
            <a:r>
              <a:rPr lang="fr-FR" dirty="0" smtClean="0"/>
              <a:t> </a:t>
            </a:r>
            <a:r>
              <a:rPr lang="fr-FR" dirty="0" err="1" smtClean="0"/>
              <a:t>diagnosis</a:t>
            </a:r>
            <a:r>
              <a:rPr lang="fr-FR" dirty="0" smtClean="0"/>
              <a:t> of MG </a:t>
            </a:r>
            <a:r>
              <a:rPr lang="fr-FR" dirty="0" err="1" smtClean="0"/>
              <a:t>using</a:t>
            </a:r>
            <a:r>
              <a:rPr lang="fr-FR" dirty="0" smtClean="0"/>
              <a:t> an ultra-short acting </a:t>
            </a:r>
            <a:r>
              <a:rPr lang="fr-FR" dirty="0" err="1" smtClean="0"/>
              <a:t>anticholinesterase</a:t>
            </a:r>
            <a:r>
              <a:rPr lang="fr-FR" dirty="0" smtClean="0"/>
              <a:t> agent, </a:t>
            </a:r>
            <a:r>
              <a:rPr lang="fr-FR" dirty="0" err="1" smtClean="0"/>
              <a:t>edrophonium</a:t>
            </a:r>
            <a:r>
              <a:rPr lang="fr-FR" dirty="0" smtClean="0"/>
              <a:t> </a:t>
            </a:r>
            <a:r>
              <a:rPr lang="fr-FR" dirty="0" err="1" smtClean="0"/>
              <a:t>chloride</a:t>
            </a:r>
            <a:r>
              <a:rPr lang="fr-FR" dirty="0" smtClean="0"/>
              <a:t>. A positive </a:t>
            </a:r>
            <a:r>
              <a:rPr lang="fr-FR" dirty="0" err="1" smtClean="0"/>
              <a:t>response</a:t>
            </a:r>
            <a:r>
              <a:rPr lang="fr-FR" dirty="0" smtClean="0"/>
              <a:t> </a:t>
            </a:r>
            <a:r>
              <a:rPr lang="fr-FR" dirty="0" err="1" smtClean="0"/>
              <a:t>is</a:t>
            </a:r>
            <a:r>
              <a:rPr lang="fr-FR" dirty="0" smtClean="0"/>
              <a:t> </a:t>
            </a:r>
            <a:r>
              <a:rPr lang="fr-FR" dirty="0" err="1" smtClean="0"/>
              <a:t>defined</a:t>
            </a:r>
            <a:r>
              <a:rPr lang="fr-FR" dirty="0" smtClean="0"/>
              <a:t> as a </a:t>
            </a:r>
            <a:r>
              <a:rPr lang="fr-FR" dirty="0" err="1" smtClean="0"/>
              <a:t>temporary</a:t>
            </a:r>
            <a:r>
              <a:rPr lang="fr-FR" dirty="0" smtClean="0"/>
              <a:t> </a:t>
            </a:r>
            <a:r>
              <a:rPr lang="fr-FR" dirty="0" err="1" smtClean="0"/>
              <a:t>increase</a:t>
            </a:r>
            <a:r>
              <a:rPr lang="fr-FR" dirty="0" smtClean="0"/>
              <a:t> in muscle </a:t>
            </a:r>
            <a:r>
              <a:rPr lang="fr-FR" dirty="0" err="1" smtClean="0"/>
              <a:t>strength</a:t>
            </a:r>
            <a:r>
              <a:rPr lang="fr-FR" dirty="0" smtClean="0"/>
              <a:t>. </a:t>
            </a:r>
          </a:p>
          <a:p>
            <a:r>
              <a:rPr lang="fr-FR" dirty="0" smtClean="0"/>
              <a:t>False-positive and false-</a:t>
            </a:r>
            <a:r>
              <a:rPr lang="fr-FR" dirty="0" err="1" smtClean="0"/>
              <a:t>negative</a:t>
            </a:r>
            <a:r>
              <a:rPr lang="fr-FR" dirty="0" smtClean="0"/>
              <a:t> </a:t>
            </a:r>
            <a:r>
              <a:rPr lang="fr-FR" dirty="0" err="1" smtClean="0"/>
              <a:t>results</a:t>
            </a:r>
            <a:r>
              <a:rPr lang="fr-FR" dirty="0" smtClean="0"/>
              <a:t> are possible and </a:t>
            </a:r>
            <a:r>
              <a:rPr lang="fr-FR" dirty="0" err="1" smtClean="0"/>
              <a:t>therefore</a:t>
            </a:r>
            <a:r>
              <a:rPr lang="fr-FR" dirty="0" smtClean="0"/>
              <a:t> the </a:t>
            </a:r>
            <a:r>
              <a:rPr lang="fr-FR" dirty="0" err="1" smtClean="0"/>
              <a:t>results</a:t>
            </a:r>
            <a:r>
              <a:rPr lang="fr-FR" dirty="0" smtClean="0"/>
              <a:t> </a:t>
            </a:r>
            <a:r>
              <a:rPr lang="fr-FR" dirty="0" err="1" smtClean="0"/>
              <a:t>should</a:t>
            </a:r>
            <a:r>
              <a:rPr lang="fr-FR" dirty="0" smtClean="0"/>
              <a:t> </a:t>
            </a:r>
            <a:r>
              <a:rPr lang="fr-FR" dirty="0" err="1" smtClean="0"/>
              <a:t>be</a:t>
            </a:r>
            <a:r>
              <a:rPr lang="fr-FR" dirty="0" smtClean="0"/>
              <a:t> </a:t>
            </a:r>
            <a:r>
              <a:rPr lang="fr-FR" dirty="0" err="1" smtClean="0"/>
              <a:t>interpreted</a:t>
            </a:r>
            <a:r>
              <a:rPr lang="fr-FR" dirty="0" smtClean="0"/>
              <a:t> </a:t>
            </a:r>
            <a:r>
              <a:rPr lang="fr-FR" dirty="0" err="1" smtClean="0"/>
              <a:t>with</a:t>
            </a:r>
            <a:r>
              <a:rPr lang="fr-FR" dirty="0" smtClean="0"/>
              <a:t> </a:t>
            </a:r>
            <a:r>
              <a:rPr lang="fr-FR" dirty="0" err="1" smtClean="0"/>
              <a:t>some</a:t>
            </a:r>
            <a:r>
              <a:rPr lang="fr-FR" dirty="0" smtClean="0"/>
              <a:t> caution. </a:t>
            </a:r>
            <a:r>
              <a:rPr lang="fr-FR" dirty="0" err="1" smtClean="0"/>
              <a:t>Some</a:t>
            </a:r>
            <a:r>
              <a:rPr lang="fr-FR" dirty="0" smtClean="0"/>
              <a:t> </a:t>
            </a:r>
            <a:r>
              <a:rPr lang="fr-FR" dirty="0" err="1" smtClean="0"/>
              <a:t>myasthenic</a:t>
            </a:r>
            <a:r>
              <a:rPr lang="fr-FR" dirty="0" smtClean="0"/>
              <a:t> </a:t>
            </a:r>
            <a:r>
              <a:rPr lang="fr-FR" dirty="0" err="1" smtClean="0"/>
              <a:t>dogs</a:t>
            </a:r>
            <a:r>
              <a:rPr lang="fr-FR" dirty="0" smtClean="0"/>
              <a:t> </a:t>
            </a:r>
            <a:r>
              <a:rPr lang="fr-FR" b="1" dirty="0" smtClean="0"/>
              <a:t>are not </a:t>
            </a:r>
            <a:r>
              <a:rPr lang="fr-FR" b="1" dirty="0" err="1" smtClean="0"/>
              <a:t>edrophonium</a:t>
            </a:r>
            <a:r>
              <a:rPr lang="fr-FR" b="1" dirty="0" smtClean="0"/>
              <a:t> responsive </a:t>
            </a:r>
            <a:r>
              <a:rPr lang="fr-FR" b="1" dirty="0" err="1" smtClean="0"/>
              <a:t>while</a:t>
            </a:r>
            <a:r>
              <a:rPr lang="fr-FR" b="1" dirty="0" smtClean="0"/>
              <a:t> </a:t>
            </a:r>
            <a:r>
              <a:rPr lang="fr-FR" b="1" dirty="0" err="1" smtClean="0"/>
              <a:t>other</a:t>
            </a:r>
            <a:r>
              <a:rPr lang="fr-FR" b="1" dirty="0" smtClean="0"/>
              <a:t> </a:t>
            </a:r>
            <a:r>
              <a:rPr lang="fr-FR" b="1" dirty="0" err="1" smtClean="0"/>
              <a:t>neuromuscular</a:t>
            </a:r>
            <a:r>
              <a:rPr lang="fr-FR" b="1" dirty="0" smtClean="0"/>
              <a:t> </a:t>
            </a:r>
            <a:r>
              <a:rPr lang="fr-FR" b="1" dirty="0" err="1" smtClean="0"/>
              <a:t>disorders</a:t>
            </a:r>
            <a:r>
              <a:rPr lang="fr-FR" b="1" dirty="0" smtClean="0"/>
              <a:t> </a:t>
            </a:r>
            <a:r>
              <a:rPr lang="fr-FR" b="1" dirty="0" err="1" smtClean="0"/>
              <a:t>may</a:t>
            </a:r>
            <a:r>
              <a:rPr lang="fr-FR" b="1" dirty="0" smtClean="0"/>
              <a:t> </a:t>
            </a:r>
            <a:r>
              <a:rPr lang="fr-FR" b="1" dirty="0" err="1" smtClean="0"/>
              <a:t>yield</a:t>
            </a:r>
            <a:r>
              <a:rPr lang="fr-FR" b="1" dirty="0" smtClean="0"/>
              <a:t> a positive response.</a:t>
            </a:r>
            <a:r>
              <a:rPr lang="fr-FR" b="1" baseline="30000" dirty="0" smtClean="0">
                <a:hlinkClick r:id="rId3" tooltip="Link to bibliographic citations"/>
              </a:rPr>
              <a:t>5,9</a:t>
            </a:r>
            <a:r>
              <a:rPr lang="fr-FR" b="1" dirty="0" smtClean="0"/>
              <a:t> No </a:t>
            </a:r>
            <a:r>
              <a:rPr lang="fr-FR" b="1" dirty="0" err="1" smtClean="0"/>
              <a:t>improvement</a:t>
            </a:r>
            <a:r>
              <a:rPr lang="fr-FR" b="1" dirty="0" smtClean="0"/>
              <a:t> in muscle </a:t>
            </a:r>
            <a:r>
              <a:rPr lang="fr-FR" b="1" dirty="0" err="1" smtClean="0"/>
              <a:t>strength</a:t>
            </a:r>
            <a:r>
              <a:rPr lang="fr-FR" b="1" dirty="0" smtClean="0"/>
              <a:t> </a:t>
            </a:r>
            <a:r>
              <a:rPr lang="fr-FR" b="1" dirty="0" err="1" smtClean="0"/>
              <a:t>does</a:t>
            </a:r>
            <a:r>
              <a:rPr lang="fr-FR" b="1" dirty="0" smtClean="0"/>
              <a:t> not </a:t>
            </a:r>
            <a:r>
              <a:rPr lang="fr-FR" b="1" dirty="0" err="1" smtClean="0"/>
              <a:t>exclude</a:t>
            </a:r>
            <a:r>
              <a:rPr lang="fr-FR" b="1" dirty="0" smtClean="0"/>
              <a:t> a </a:t>
            </a:r>
            <a:r>
              <a:rPr lang="fr-FR" b="1" dirty="0" err="1" smtClean="0"/>
              <a:t>diagnosis</a:t>
            </a:r>
            <a:r>
              <a:rPr lang="fr-FR" b="1" dirty="0" smtClean="0"/>
              <a:t> of MG.</a:t>
            </a:r>
            <a:r>
              <a:rPr lang="fr-FR" b="1" baseline="30000" dirty="0" smtClean="0">
                <a:hlinkClick r:id="rId3" tooltip="Link to bibliographic citation"/>
              </a:rPr>
              <a:t>5</a:t>
            </a:r>
            <a:r>
              <a:rPr lang="fr-FR" b="1" dirty="0" smtClean="0"/>
              <a:t> </a:t>
            </a:r>
            <a:r>
              <a:rPr lang="fr-FR" b="1" dirty="0" err="1" smtClean="0"/>
              <a:t>Dogs</a:t>
            </a:r>
            <a:r>
              <a:rPr lang="fr-FR" b="1" dirty="0" smtClean="0"/>
              <a:t> </a:t>
            </a:r>
            <a:r>
              <a:rPr lang="fr-FR" b="1" dirty="0" err="1" smtClean="0"/>
              <a:t>with</a:t>
            </a:r>
            <a:r>
              <a:rPr lang="fr-FR" b="1" dirty="0" smtClean="0"/>
              <a:t> </a:t>
            </a:r>
            <a:r>
              <a:rPr lang="fr-FR" b="1" dirty="0" err="1" smtClean="0"/>
              <a:t>generalized</a:t>
            </a:r>
            <a:r>
              <a:rPr lang="fr-FR" b="1" dirty="0" smtClean="0"/>
              <a:t> MG </a:t>
            </a:r>
            <a:r>
              <a:rPr lang="fr-FR" b="1" dirty="0" err="1" smtClean="0"/>
              <a:t>often</a:t>
            </a:r>
            <a:r>
              <a:rPr lang="fr-FR" b="1" dirty="0" smtClean="0"/>
              <a:t> have a positive </a:t>
            </a:r>
            <a:r>
              <a:rPr lang="fr-FR" b="1" dirty="0" err="1" smtClean="0"/>
              <a:t>response</a:t>
            </a:r>
            <a:r>
              <a:rPr lang="fr-FR" b="1" dirty="0" smtClean="0"/>
              <a:t> to the </a:t>
            </a:r>
            <a:r>
              <a:rPr lang="fr-FR" b="1" dirty="0" err="1" smtClean="0"/>
              <a:t>edrophonium</a:t>
            </a:r>
            <a:r>
              <a:rPr lang="fr-FR" b="1" dirty="0" smtClean="0"/>
              <a:t> </a:t>
            </a:r>
            <a:r>
              <a:rPr lang="fr-FR" b="1" dirty="0" err="1" smtClean="0"/>
              <a:t>response</a:t>
            </a:r>
            <a:r>
              <a:rPr lang="fr-FR" b="1" dirty="0" smtClean="0"/>
              <a:t> test </a:t>
            </a:r>
            <a:r>
              <a:rPr lang="fr-FR" b="1" dirty="0" err="1" smtClean="0"/>
              <a:t>while</a:t>
            </a:r>
            <a:r>
              <a:rPr lang="fr-FR" b="1" dirty="0" smtClean="0"/>
              <a:t> fulminant MG </a:t>
            </a:r>
            <a:r>
              <a:rPr lang="fr-FR" b="1" dirty="0" err="1" smtClean="0"/>
              <a:t>dogs</a:t>
            </a:r>
            <a:r>
              <a:rPr lang="fr-FR" b="1" dirty="0" smtClean="0"/>
              <a:t> </a:t>
            </a:r>
            <a:r>
              <a:rPr lang="fr-FR" b="1" dirty="0" err="1" smtClean="0"/>
              <a:t>typically</a:t>
            </a:r>
            <a:r>
              <a:rPr lang="fr-FR" b="1" dirty="0" smtClean="0"/>
              <a:t> do not</a:t>
            </a:r>
            <a:r>
              <a:rPr lang="fr-FR" dirty="0" smtClean="0"/>
              <a:t>. Fulminant </a:t>
            </a:r>
            <a:r>
              <a:rPr lang="fr-FR" dirty="0" err="1" smtClean="0"/>
              <a:t>dogs</a:t>
            </a:r>
            <a:r>
              <a:rPr lang="fr-FR" dirty="0" smtClean="0"/>
              <a:t> </a:t>
            </a:r>
            <a:r>
              <a:rPr lang="fr-FR" dirty="0" err="1" smtClean="0"/>
              <a:t>may</a:t>
            </a:r>
            <a:r>
              <a:rPr lang="fr-FR" dirty="0" smtClean="0"/>
              <a:t> not have </a:t>
            </a:r>
            <a:r>
              <a:rPr lang="fr-FR" dirty="0" err="1" smtClean="0"/>
              <a:t>enough</a:t>
            </a:r>
            <a:r>
              <a:rPr lang="fr-FR" dirty="0" smtClean="0"/>
              <a:t> </a:t>
            </a:r>
            <a:r>
              <a:rPr lang="fr-FR" dirty="0" err="1" smtClean="0"/>
              <a:t>AChRs</a:t>
            </a:r>
            <a:r>
              <a:rPr lang="fr-FR" dirty="0" smtClean="0"/>
              <a:t> </a:t>
            </a:r>
            <a:r>
              <a:rPr lang="fr-FR" dirty="0" err="1" smtClean="0"/>
              <a:t>available</a:t>
            </a:r>
            <a:r>
              <a:rPr lang="fr-FR" dirty="0" smtClean="0"/>
              <a:t> to </a:t>
            </a:r>
            <a:r>
              <a:rPr lang="fr-FR" dirty="0" err="1" smtClean="0"/>
              <a:t>elicit</a:t>
            </a:r>
            <a:r>
              <a:rPr lang="fr-FR" dirty="0" smtClean="0"/>
              <a:t> a </a:t>
            </a:r>
            <a:r>
              <a:rPr lang="fr-FR" dirty="0" err="1" smtClean="0"/>
              <a:t>noticeable</a:t>
            </a:r>
            <a:r>
              <a:rPr lang="fr-FR" dirty="0" smtClean="0"/>
              <a:t> </a:t>
            </a:r>
            <a:r>
              <a:rPr lang="fr-FR" dirty="0" err="1" smtClean="0"/>
              <a:t>response</a:t>
            </a:r>
            <a:r>
              <a:rPr lang="fr-FR" dirty="0" smtClean="0"/>
              <a:t>. Documentation of a positive </a:t>
            </a:r>
            <a:r>
              <a:rPr lang="fr-FR" dirty="0" err="1" smtClean="0"/>
              <a:t>response</a:t>
            </a:r>
            <a:r>
              <a:rPr lang="fr-FR" dirty="0" smtClean="0"/>
              <a:t> to the </a:t>
            </a:r>
            <a:r>
              <a:rPr lang="fr-FR" dirty="0" err="1" smtClean="0"/>
              <a:t>edrophonium</a:t>
            </a:r>
            <a:r>
              <a:rPr lang="fr-FR" dirty="0" smtClean="0"/>
              <a:t> </a:t>
            </a:r>
            <a:r>
              <a:rPr lang="fr-FR" dirty="0" err="1" smtClean="0"/>
              <a:t>chloride</a:t>
            </a:r>
            <a:r>
              <a:rPr lang="fr-FR" dirty="0" smtClean="0"/>
              <a:t> test </a:t>
            </a:r>
            <a:r>
              <a:rPr lang="fr-FR" dirty="0" err="1" smtClean="0"/>
              <a:t>with</a:t>
            </a:r>
            <a:r>
              <a:rPr lang="fr-FR" dirty="0" smtClean="0"/>
              <a:t> focal MG </a:t>
            </a:r>
            <a:r>
              <a:rPr lang="fr-FR" dirty="0" err="1" smtClean="0"/>
              <a:t>is</a:t>
            </a:r>
            <a:r>
              <a:rPr lang="fr-FR" dirty="0" smtClean="0"/>
              <a:t> more problematic.</a:t>
            </a:r>
            <a:r>
              <a:rPr lang="fr-FR" baseline="30000" dirty="0" smtClean="0">
                <a:hlinkClick r:id="rId4" tooltip="Link to bibliographic citation"/>
              </a:rPr>
              <a:t>40</a:t>
            </a:r>
            <a:r>
              <a:rPr lang="fr-FR" dirty="0" smtClean="0"/>
              <a:t> </a:t>
            </a:r>
            <a:r>
              <a:rPr lang="fr-FR" b="1" dirty="0" err="1" smtClean="0"/>
              <a:t>However</a:t>
            </a:r>
            <a:r>
              <a:rPr lang="fr-FR" b="1" dirty="0" smtClean="0"/>
              <a:t>, the </a:t>
            </a:r>
            <a:r>
              <a:rPr lang="fr-FR" b="1" dirty="0" err="1" smtClean="0"/>
              <a:t>palpebral</a:t>
            </a:r>
            <a:r>
              <a:rPr lang="fr-FR" b="1" dirty="0" smtClean="0"/>
              <a:t> reflex </a:t>
            </a:r>
            <a:r>
              <a:rPr lang="fr-FR" b="1" dirty="0" err="1" smtClean="0"/>
              <a:t>may</a:t>
            </a:r>
            <a:r>
              <a:rPr lang="fr-FR" b="1" dirty="0" smtClean="0"/>
              <a:t> return in cases of focal MG, </a:t>
            </a:r>
            <a:r>
              <a:rPr lang="fr-FR" b="1" dirty="0" err="1" smtClean="0"/>
              <a:t>so</a:t>
            </a:r>
            <a:r>
              <a:rPr lang="fr-FR" b="1" dirty="0" smtClean="0"/>
              <a:t> the reflex </a:t>
            </a:r>
            <a:r>
              <a:rPr lang="fr-FR" b="1" dirty="0" err="1" smtClean="0"/>
              <a:t>should</a:t>
            </a:r>
            <a:r>
              <a:rPr lang="fr-FR" b="1" dirty="0" smtClean="0"/>
              <a:t> </a:t>
            </a:r>
            <a:r>
              <a:rPr lang="fr-FR" b="1" dirty="0" err="1" smtClean="0"/>
              <a:t>be</a:t>
            </a:r>
            <a:r>
              <a:rPr lang="fr-FR" b="1" dirty="0" smtClean="0"/>
              <a:t> </a:t>
            </a:r>
            <a:r>
              <a:rPr lang="fr-FR" b="1" dirty="0" err="1" smtClean="0"/>
              <a:t>tested</a:t>
            </a:r>
            <a:r>
              <a:rPr lang="fr-FR" b="1" dirty="0" smtClean="0"/>
              <a:t> </a:t>
            </a:r>
            <a:r>
              <a:rPr lang="fr-FR" b="1" dirty="0" err="1" smtClean="0"/>
              <a:t>after</a:t>
            </a:r>
            <a:r>
              <a:rPr lang="fr-FR" b="1" dirty="0" smtClean="0"/>
              <a:t> </a:t>
            </a:r>
            <a:r>
              <a:rPr lang="fr-FR" b="1" dirty="0" err="1" smtClean="0"/>
              <a:t>edrophonium</a:t>
            </a:r>
            <a:r>
              <a:rPr lang="fr-FR" b="1" dirty="0" smtClean="0"/>
              <a:t> </a:t>
            </a:r>
            <a:r>
              <a:rPr lang="fr-FR" b="1" dirty="0" err="1" smtClean="0"/>
              <a:t>chloride</a:t>
            </a:r>
            <a:r>
              <a:rPr lang="fr-FR" b="1" dirty="0" smtClean="0"/>
              <a:t> </a:t>
            </a:r>
            <a:r>
              <a:rPr lang="fr-FR" b="1" dirty="0" err="1" smtClean="0"/>
              <a:t>is</a:t>
            </a:r>
            <a:r>
              <a:rPr lang="fr-FR" b="1" dirty="0" smtClean="0"/>
              <a:t> </a:t>
            </a:r>
            <a:r>
              <a:rPr lang="fr-FR" b="1" dirty="0" err="1" smtClean="0"/>
              <a:t>administered</a:t>
            </a:r>
            <a:r>
              <a:rPr lang="fr-FR" b="1" dirty="0" smtClean="0"/>
              <a:t>.</a:t>
            </a:r>
          </a:p>
          <a:p>
            <a:endParaRPr lang="fr-FR" dirty="0" smtClean="0"/>
          </a:p>
          <a:p>
            <a:endParaRPr lang="fr-FR" dirty="0" smtClean="0"/>
          </a:p>
          <a:p>
            <a:r>
              <a:rPr lang="en-CA" dirty="0" smtClean="0"/>
              <a:t>If a more immediate diagnosis is necessary, </a:t>
            </a:r>
            <a:r>
              <a:rPr lang="en-CA" dirty="0" err="1" smtClean="0"/>
              <a:t>edrophonium</a:t>
            </a:r>
            <a:r>
              <a:rPr lang="en-CA" dirty="0" smtClean="0"/>
              <a:t> response testing may be performed</a:t>
            </a:r>
            <a:r>
              <a:rPr lang="en-CA" b="1" dirty="0" smtClean="0"/>
              <a:t>. Dramatic gait improvement occurs in some cases for the first 2 minutes after </a:t>
            </a:r>
            <a:r>
              <a:rPr lang="en-CA" b="1" dirty="0" err="1" smtClean="0"/>
              <a:t>edrophonium</a:t>
            </a:r>
            <a:r>
              <a:rPr lang="en-CA" b="1" dirty="0" smtClean="0"/>
              <a:t> injection. </a:t>
            </a:r>
            <a:r>
              <a:rPr lang="en-CA" dirty="0" smtClean="0"/>
              <a:t>This positive response rarely is seen with acute fulminating MG</a:t>
            </a:r>
            <a:r>
              <a:rPr lang="en-CA" b="1" dirty="0" smtClean="0"/>
              <a:t>. </a:t>
            </a:r>
            <a:r>
              <a:rPr lang="en-CA" b="1" dirty="0" err="1" smtClean="0"/>
              <a:t>Pretreatment</a:t>
            </a:r>
            <a:r>
              <a:rPr lang="en-CA" b="1" dirty="0" smtClean="0"/>
              <a:t> with atropine is recommended to decrease salivation, defecation, urination, bronchial secretions, and bronchoconstriction that may be seen after </a:t>
            </a:r>
            <a:r>
              <a:rPr lang="en-CA" b="1" dirty="0" err="1" smtClean="0"/>
              <a:t>edrophonium</a:t>
            </a:r>
            <a:r>
              <a:rPr lang="en-CA" b="1" dirty="0" smtClean="0"/>
              <a:t> administration. </a:t>
            </a: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67</a:t>
            </a:fld>
            <a:endParaRPr lang="en-CA"/>
          </a:p>
        </p:txBody>
      </p:sp>
    </p:spTree>
    <p:extLst>
      <p:ext uri="{BB962C8B-B14F-4D97-AF65-F5344CB8AC3E}">
        <p14:creationId xmlns:p14="http://schemas.microsoft.com/office/powerpoint/2010/main" val="25351515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a:p>
            <a:r>
              <a:rPr lang="fr-FR" dirty="0" smtClean="0"/>
              <a:t>The gold standard = documentation of </a:t>
            </a:r>
            <a:r>
              <a:rPr lang="fr-FR" dirty="0" err="1" smtClean="0"/>
              <a:t>autoantibodies</a:t>
            </a:r>
            <a:r>
              <a:rPr lang="fr-FR" dirty="0" smtClean="0"/>
              <a:t> </a:t>
            </a:r>
            <a:r>
              <a:rPr lang="fr-FR" dirty="0" err="1" smtClean="0"/>
              <a:t>against</a:t>
            </a:r>
            <a:r>
              <a:rPr lang="fr-FR" dirty="0" smtClean="0"/>
              <a:t> muscle </a:t>
            </a:r>
            <a:r>
              <a:rPr lang="fr-FR" dirty="0" err="1" smtClean="0"/>
              <a:t>AChRs</a:t>
            </a:r>
            <a:r>
              <a:rPr lang="fr-FR" dirty="0" smtClean="0"/>
              <a:t> by </a:t>
            </a:r>
            <a:r>
              <a:rPr lang="fr-FR" dirty="0" err="1" smtClean="0"/>
              <a:t>immunoprecipitation</a:t>
            </a:r>
            <a:r>
              <a:rPr lang="fr-FR" dirty="0" smtClean="0"/>
              <a:t> </a:t>
            </a:r>
            <a:r>
              <a:rPr lang="fr-FR" dirty="0" err="1" smtClean="0"/>
              <a:t>radioimmunoassay</a:t>
            </a:r>
            <a:r>
              <a:rPr lang="fr-FR" dirty="0" smtClean="0"/>
              <a:t> (RIA).</a:t>
            </a:r>
            <a:r>
              <a:rPr lang="fr-FR" baseline="30000" dirty="0" smtClean="0">
                <a:hlinkClick r:id="rId3" tooltip="Link to bibliographic citation"/>
              </a:rPr>
              <a:t>5</a:t>
            </a:r>
            <a:r>
              <a:rPr lang="fr-FR" dirty="0" smtClean="0"/>
              <a:t> This </a:t>
            </a:r>
            <a:r>
              <a:rPr lang="fr-FR" dirty="0" err="1" smtClean="0"/>
              <a:t>assay</a:t>
            </a:r>
            <a:r>
              <a:rPr lang="fr-FR" dirty="0" smtClean="0"/>
              <a:t> </a:t>
            </a:r>
            <a:r>
              <a:rPr lang="fr-FR" dirty="0" err="1" smtClean="0"/>
              <a:t>is</a:t>
            </a:r>
            <a:r>
              <a:rPr lang="fr-FR" dirty="0" smtClean="0"/>
              <a:t> </a:t>
            </a:r>
            <a:r>
              <a:rPr lang="fr-FR" b="1" dirty="0" err="1" smtClean="0"/>
              <a:t>specific</a:t>
            </a:r>
            <a:r>
              <a:rPr lang="fr-FR" b="1" dirty="0" smtClean="0"/>
              <a:t>, sensitive</a:t>
            </a:r>
            <a:r>
              <a:rPr lang="fr-FR" dirty="0" smtClean="0"/>
              <a:t>, It </a:t>
            </a:r>
            <a:r>
              <a:rPr lang="fr-FR" dirty="0" err="1" smtClean="0"/>
              <a:t>is</a:t>
            </a:r>
            <a:r>
              <a:rPr lang="fr-FR" dirty="0" smtClean="0"/>
              <a:t> not a </a:t>
            </a:r>
            <a:r>
              <a:rPr lang="fr-FR" dirty="0" err="1" smtClean="0"/>
              <a:t>predictor</a:t>
            </a:r>
            <a:r>
              <a:rPr lang="fr-FR" dirty="0" smtClean="0"/>
              <a:t> of the </a:t>
            </a:r>
            <a:r>
              <a:rPr lang="fr-FR" dirty="0" err="1" smtClean="0"/>
              <a:t>degree</a:t>
            </a:r>
            <a:r>
              <a:rPr lang="fr-FR" dirty="0" smtClean="0"/>
              <a:t> of </a:t>
            </a:r>
            <a:r>
              <a:rPr lang="fr-FR" dirty="0" err="1" smtClean="0"/>
              <a:t>weakness</a:t>
            </a:r>
            <a:r>
              <a:rPr lang="fr-FR" dirty="0" smtClean="0"/>
              <a:t> or </a:t>
            </a:r>
            <a:r>
              <a:rPr lang="fr-FR" dirty="0" err="1" smtClean="0"/>
              <a:t>severity</a:t>
            </a:r>
            <a:r>
              <a:rPr lang="fr-FR" dirty="0" smtClean="0"/>
              <a:t> of the </a:t>
            </a:r>
            <a:r>
              <a:rPr lang="fr-FR" dirty="0" err="1" smtClean="0"/>
              <a:t>disease</a:t>
            </a:r>
            <a:r>
              <a:rPr lang="fr-FR" dirty="0" smtClean="0"/>
              <a:t> </a:t>
            </a:r>
            <a:r>
              <a:rPr lang="fr-FR" dirty="0" err="1" smtClean="0"/>
              <a:t>between</a:t>
            </a:r>
            <a:r>
              <a:rPr lang="fr-FR" dirty="0" smtClean="0"/>
              <a:t> </a:t>
            </a:r>
            <a:r>
              <a:rPr lang="fr-FR" dirty="0" err="1" smtClean="0"/>
              <a:t>animals</a:t>
            </a:r>
            <a:r>
              <a:rPr lang="fr-FR" dirty="0" smtClean="0"/>
              <a:t>.. </a:t>
            </a:r>
            <a:r>
              <a:rPr lang="fr-FR" dirty="0" err="1" smtClean="0"/>
              <a:t>Immunosuppressant</a:t>
            </a:r>
            <a:r>
              <a:rPr lang="fr-FR" dirty="0" smtClean="0"/>
              <a:t> </a:t>
            </a:r>
            <a:r>
              <a:rPr lang="fr-FR" dirty="0" err="1" smtClean="0"/>
              <a:t>drugs</a:t>
            </a:r>
            <a:r>
              <a:rPr lang="fr-FR" dirty="0" smtClean="0"/>
              <a:t> </a:t>
            </a:r>
            <a:r>
              <a:rPr lang="fr-FR" dirty="0" err="1" smtClean="0"/>
              <a:t>will</a:t>
            </a:r>
            <a:r>
              <a:rPr lang="fr-FR" dirty="0" smtClean="0"/>
              <a:t> </a:t>
            </a:r>
            <a:r>
              <a:rPr lang="fr-FR" dirty="0" err="1" smtClean="0"/>
              <a:t>decrease</a:t>
            </a:r>
            <a:r>
              <a:rPr lang="fr-FR" dirty="0" smtClean="0"/>
              <a:t> </a:t>
            </a:r>
            <a:r>
              <a:rPr lang="fr-FR" dirty="0" err="1" smtClean="0"/>
              <a:t>autoantibody</a:t>
            </a:r>
            <a:r>
              <a:rPr lang="fr-FR" dirty="0" smtClean="0"/>
              <a:t> titers.</a:t>
            </a:r>
            <a:r>
              <a:rPr lang="fr-FR" baseline="30000" dirty="0" smtClean="0">
                <a:hlinkClick r:id="rId3" tooltip="Link to bibliographic citation"/>
              </a:rPr>
              <a:t>5</a:t>
            </a:r>
            <a:r>
              <a:rPr lang="fr-FR" dirty="0" smtClean="0"/>
              <a:t> In 1 </a:t>
            </a:r>
            <a:r>
              <a:rPr lang="fr-FR" dirty="0" err="1" smtClean="0"/>
              <a:t>study</a:t>
            </a:r>
            <a:r>
              <a:rPr lang="fr-FR" dirty="0" smtClean="0"/>
              <a:t>, </a:t>
            </a:r>
            <a:r>
              <a:rPr lang="fr-FR" dirty="0" err="1" smtClean="0"/>
              <a:t>it</a:t>
            </a:r>
            <a:r>
              <a:rPr lang="fr-FR" dirty="0" smtClean="0"/>
              <a:t> </a:t>
            </a:r>
            <a:r>
              <a:rPr lang="fr-FR" dirty="0" err="1" smtClean="0"/>
              <a:t>was</a:t>
            </a:r>
            <a:r>
              <a:rPr lang="fr-FR" dirty="0" smtClean="0"/>
              <a:t> </a:t>
            </a:r>
            <a:r>
              <a:rPr lang="fr-FR" dirty="0" err="1" smtClean="0"/>
              <a:t>estimated</a:t>
            </a:r>
            <a:r>
              <a:rPr lang="fr-FR" dirty="0" smtClean="0"/>
              <a:t> </a:t>
            </a:r>
            <a:r>
              <a:rPr lang="fr-FR" dirty="0" err="1" smtClean="0"/>
              <a:t>that</a:t>
            </a:r>
            <a:r>
              <a:rPr lang="fr-FR" dirty="0" smtClean="0"/>
              <a:t> </a:t>
            </a:r>
            <a:r>
              <a:rPr lang="fr-FR" dirty="0" err="1" smtClean="0"/>
              <a:t>nearly</a:t>
            </a:r>
            <a:r>
              <a:rPr lang="fr-FR" dirty="0" smtClean="0"/>
              <a:t> 10–20% of all </a:t>
            </a:r>
            <a:r>
              <a:rPr lang="fr-FR" dirty="0" err="1" smtClean="0"/>
              <a:t>dogs</a:t>
            </a:r>
            <a:r>
              <a:rPr lang="fr-FR" dirty="0" smtClean="0"/>
              <a:t> </a:t>
            </a:r>
            <a:r>
              <a:rPr lang="fr-FR" dirty="0" err="1" smtClean="0"/>
              <a:t>with</a:t>
            </a:r>
            <a:r>
              <a:rPr lang="fr-FR" dirty="0" smtClean="0"/>
              <a:t> </a:t>
            </a:r>
            <a:r>
              <a:rPr lang="fr-FR" dirty="0" err="1" smtClean="0"/>
              <a:t>generalized</a:t>
            </a:r>
            <a:r>
              <a:rPr lang="fr-FR" dirty="0" smtClean="0"/>
              <a:t> MG are seronegative.</a:t>
            </a:r>
            <a:r>
              <a:rPr lang="fr-FR" baseline="30000" dirty="0" smtClean="0">
                <a:hlinkClick r:id="rId4" tooltip="Link to bibliographic citation"/>
              </a:rPr>
              <a:t>11</a:t>
            </a:r>
            <a:r>
              <a:rPr lang="fr-FR" dirty="0" smtClean="0"/>
              <a:t> In a </a:t>
            </a:r>
            <a:r>
              <a:rPr lang="fr-FR" dirty="0" err="1" smtClean="0"/>
              <a:t>human</a:t>
            </a:r>
            <a:r>
              <a:rPr lang="fr-FR" dirty="0" smtClean="0"/>
              <a:t> </a:t>
            </a:r>
            <a:r>
              <a:rPr lang="fr-FR" dirty="0" err="1" smtClean="0"/>
              <a:t>review</a:t>
            </a:r>
            <a:r>
              <a:rPr lang="fr-FR" dirty="0" smtClean="0"/>
              <a:t>, 15% of patients </a:t>
            </a:r>
            <a:r>
              <a:rPr lang="fr-FR" dirty="0" err="1" smtClean="0"/>
              <a:t>without</a:t>
            </a:r>
            <a:r>
              <a:rPr lang="fr-FR" dirty="0" smtClean="0"/>
              <a:t> </a:t>
            </a:r>
            <a:r>
              <a:rPr lang="fr-FR" dirty="0" err="1" smtClean="0"/>
              <a:t>AChR</a:t>
            </a:r>
            <a:r>
              <a:rPr lang="fr-FR" dirty="0" smtClean="0"/>
              <a:t> </a:t>
            </a:r>
            <a:r>
              <a:rPr lang="fr-FR" dirty="0" err="1" smtClean="0"/>
              <a:t>antibodies</a:t>
            </a:r>
            <a:r>
              <a:rPr lang="fr-FR" dirty="0" smtClean="0"/>
              <a:t> </a:t>
            </a:r>
            <a:r>
              <a:rPr lang="fr-FR" dirty="0" err="1" smtClean="0"/>
              <a:t>had</a:t>
            </a:r>
            <a:r>
              <a:rPr lang="fr-FR" dirty="0" smtClean="0"/>
              <a:t> </a:t>
            </a:r>
            <a:r>
              <a:rPr lang="fr-FR" dirty="0" err="1" smtClean="0"/>
              <a:t>antibodies</a:t>
            </a:r>
            <a:r>
              <a:rPr lang="fr-FR" dirty="0" smtClean="0"/>
              <a:t> </a:t>
            </a:r>
            <a:r>
              <a:rPr lang="fr-FR" dirty="0" err="1" smtClean="0"/>
              <a:t>directed</a:t>
            </a:r>
            <a:r>
              <a:rPr lang="fr-FR" dirty="0" smtClean="0"/>
              <a:t> </a:t>
            </a:r>
            <a:r>
              <a:rPr lang="fr-FR" dirty="0" err="1" smtClean="0"/>
              <a:t>against</a:t>
            </a:r>
            <a:r>
              <a:rPr lang="fr-FR" dirty="0" smtClean="0"/>
              <a:t> </a:t>
            </a:r>
            <a:r>
              <a:rPr lang="fr-FR" dirty="0" err="1" smtClean="0"/>
              <a:t>other</a:t>
            </a:r>
            <a:r>
              <a:rPr lang="fr-FR" dirty="0" smtClean="0"/>
              <a:t> muscle </a:t>
            </a:r>
            <a:r>
              <a:rPr lang="fr-FR" dirty="0" err="1" smtClean="0"/>
              <a:t>proteins</a:t>
            </a:r>
            <a:r>
              <a:rPr lang="fr-FR" dirty="0" smtClean="0"/>
              <a:t> </a:t>
            </a:r>
            <a:r>
              <a:rPr lang="fr-FR" dirty="0" err="1" smtClean="0"/>
              <a:t>such</a:t>
            </a:r>
            <a:r>
              <a:rPr lang="fr-FR" dirty="0" smtClean="0"/>
              <a:t> as muscle-</a:t>
            </a:r>
            <a:r>
              <a:rPr lang="fr-FR" dirty="0" err="1" smtClean="0"/>
              <a:t>specific</a:t>
            </a:r>
            <a:r>
              <a:rPr lang="fr-FR" dirty="0" smtClean="0"/>
              <a:t> </a:t>
            </a:r>
            <a:r>
              <a:rPr lang="fr-FR" dirty="0" err="1" smtClean="0"/>
              <a:t>receptor</a:t>
            </a:r>
            <a:r>
              <a:rPr lang="fr-FR" dirty="0" smtClean="0"/>
              <a:t> tyrosine kinase (</a:t>
            </a:r>
            <a:r>
              <a:rPr lang="fr-FR" dirty="0" err="1" smtClean="0"/>
              <a:t>MuSK</a:t>
            </a:r>
            <a:r>
              <a:rPr lang="fr-FR" dirty="0" smtClean="0"/>
              <a:t>).</a:t>
            </a:r>
            <a:r>
              <a:rPr lang="fr-FR" baseline="30000" dirty="0" smtClean="0">
                <a:hlinkClick r:id="rId5" tooltip="Link to bibliographic citation"/>
              </a:rPr>
              <a:t>44</a:t>
            </a:r>
            <a:r>
              <a:rPr lang="fr-FR" dirty="0" smtClean="0"/>
              <a:t> </a:t>
            </a:r>
            <a:r>
              <a:rPr lang="fr-FR" dirty="0" err="1" smtClean="0"/>
              <a:t>Autoantibodies</a:t>
            </a:r>
            <a:r>
              <a:rPr lang="fr-FR" dirty="0" smtClean="0"/>
              <a:t> </a:t>
            </a:r>
            <a:r>
              <a:rPr lang="fr-FR" dirty="0" err="1" smtClean="0"/>
              <a:t>against</a:t>
            </a:r>
            <a:r>
              <a:rPr lang="fr-FR" dirty="0" smtClean="0"/>
              <a:t> </a:t>
            </a:r>
            <a:r>
              <a:rPr lang="fr-FR" dirty="0" err="1" smtClean="0"/>
              <a:t>skeletal</a:t>
            </a:r>
            <a:r>
              <a:rPr lang="fr-FR" dirty="0" smtClean="0"/>
              <a:t> </a:t>
            </a:r>
            <a:r>
              <a:rPr lang="fr-FR" dirty="0" err="1" smtClean="0"/>
              <a:t>proteins</a:t>
            </a:r>
            <a:r>
              <a:rPr lang="fr-FR" dirty="0" smtClean="0"/>
              <a:t> </a:t>
            </a:r>
            <a:r>
              <a:rPr lang="fr-FR" dirty="0" err="1" smtClean="0"/>
              <a:t>other</a:t>
            </a:r>
            <a:r>
              <a:rPr lang="fr-FR" dirty="0" smtClean="0"/>
              <a:t> </a:t>
            </a:r>
            <a:r>
              <a:rPr lang="fr-FR" dirty="0" err="1" smtClean="0"/>
              <a:t>than</a:t>
            </a:r>
            <a:r>
              <a:rPr lang="fr-FR" dirty="0" smtClean="0"/>
              <a:t> </a:t>
            </a:r>
            <a:r>
              <a:rPr lang="fr-FR" dirty="0" err="1" smtClean="0"/>
              <a:t>AChRs</a:t>
            </a:r>
            <a:r>
              <a:rPr lang="fr-FR" dirty="0" smtClean="0"/>
              <a:t> </a:t>
            </a:r>
            <a:r>
              <a:rPr lang="fr-FR" dirty="0" err="1" smtClean="0"/>
              <a:t>such</a:t>
            </a:r>
            <a:r>
              <a:rPr lang="fr-FR" dirty="0" smtClean="0"/>
              <a:t> as </a:t>
            </a:r>
            <a:r>
              <a:rPr lang="fr-FR" dirty="0" err="1" smtClean="0"/>
              <a:t>titin</a:t>
            </a:r>
            <a:r>
              <a:rPr lang="fr-FR" dirty="0" smtClean="0"/>
              <a:t> and </a:t>
            </a:r>
            <a:r>
              <a:rPr lang="fr-FR" dirty="0" err="1" smtClean="0"/>
              <a:t>ryanodine</a:t>
            </a:r>
            <a:r>
              <a:rPr lang="fr-FR" dirty="0" smtClean="0"/>
              <a:t> </a:t>
            </a:r>
            <a:r>
              <a:rPr lang="fr-FR" dirty="0" err="1" smtClean="0"/>
              <a:t>receptor</a:t>
            </a:r>
            <a:r>
              <a:rPr lang="fr-FR" dirty="0" smtClean="0"/>
              <a:t> (</a:t>
            </a:r>
            <a:r>
              <a:rPr lang="fr-FR" dirty="0" err="1" smtClean="0"/>
              <a:t>RyR</a:t>
            </a:r>
            <a:r>
              <a:rPr lang="fr-FR" dirty="0" smtClean="0"/>
              <a:t>) are </a:t>
            </a:r>
            <a:r>
              <a:rPr lang="fr-FR" dirty="0" err="1" smtClean="0"/>
              <a:t>documented</a:t>
            </a:r>
            <a:r>
              <a:rPr lang="fr-FR" dirty="0" smtClean="0"/>
              <a:t> in </a:t>
            </a:r>
            <a:r>
              <a:rPr lang="fr-FR" dirty="0" err="1" smtClean="0"/>
              <a:t>human</a:t>
            </a:r>
            <a:r>
              <a:rPr lang="fr-FR" dirty="0" smtClean="0"/>
              <a:t> and canine MG patients </a:t>
            </a:r>
            <a:r>
              <a:rPr lang="fr-FR" dirty="0" err="1" smtClean="0"/>
              <a:t>with</a:t>
            </a:r>
            <a:r>
              <a:rPr lang="fr-FR" dirty="0" smtClean="0"/>
              <a:t> a thymoma.</a:t>
            </a:r>
            <a:r>
              <a:rPr lang="fr-FR" baseline="30000" dirty="0" smtClean="0">
                <a:hlinkClick r:id="rId6" tooltip="Link to bibliographic citations"/>
              </a:rPr>
              <a:t>45–48</a:t>
            </a:r>
            <a:r>
              <a:rPr lang="fr-FR" dirty="0" smtClean="0"/>
              <a:t> </a:t>
            </a:r>
            <a:r>
              <a:rPr lang="fr-FR" dirty="0" err="1" smtClean="0"/>
              <a:t>Interestingly</a:t>
            </a:r>
            <a:r>
              <a:rPr lang="fr-FR" dirty="0" smtClean="0"/>
              <a:t>, the </a:t>
            </a:r>
            <a:r>
              <a:rPr lang="fr-FR" dirty="0" err="1" smtClean="0"/>
              <a:t>combination</a:t>
            </a:r>
            <a:r>
              <a:rPr lang="fr-FR" dirty="0" smtClean="0"/>
              <a:t> of ACR and </a:t>
            </a:r>
            <a:r>
              <a:rPr lang="fr-FR" dirty="0" err="1" smtClean="0"/>
              <a:t>RyR</a:t>
            </a:r>
            <a:r>
              <a:rPr lang="fr-FR" dirty="0" smtClean="0"/>
              <a:t> </a:t>
            </a:r>
            <a:r>
              <a:rPr lang="fr-FR" dirty="0" err="1" smtClean="0"/>
              <a:t>antibodies</a:t>
            </a:r>
            <a:r>
              <a:rPr lang="fr-FR" dirty="0" smtClean="0"/>
              <a:t> </a:t>
            </a:r>
            <a:r>
              <a:rPr lang="fr-FR" dirty="0" err="1" smtClean="0"/>
              <a:t>increases</a:t>
            </a:r>
            <a:r>
              <a:rPr lang="fr-FR" dirty="0" smtClean="0"/>
              <a:t> the </a:t>
            </a:r>
            <a:r>
              <a:rPr lang="fr-FR" dirty="0" err="1" smtClean="0"/>
              <a:t>severity</a:t>
            </a:r>
            <a:r>
              <a:rPr lang="fr-FR" dirty="0" smtClean="0"/>
              <a:t> of </a:t>
            </a:r>
            <a:r>
              <a:rPr lang="fr-FR" dirty="0" err="1" smtClean="0"/>
              <a:t>myasthenia</a:t>
            </a:r>
            <a:r>
              <a:rPr lang="fr-FR" dirty="0" smtClean="0"/>
              <a:t>.</a:t>
            </a:r>
          </a:p>
          <a:p>
            <a:r>
              <a:rPr lang="en-CA" dirty="0" smtClean="0"/>
              <a:t>. Intercostal muscle biopsy also may be used to identify acetylcholine receptor antibodies at the NMJ. </a:t>
            </a:r>
            <a:endParaRPr lang="fr-FR" dirty="0" smtClean="0"/>
          </a:p>
          <a:p>
            <a:endParaRPr lang="en-CA" dirty="0" smtClean="0"/>
          </a:p>
          <a:p>
            <a:endParaRPr lang="en-CA" dirty="0" smtClean="0"/>
          </a:p>
          <a:p>
            <a:endParaRPr lang="en-CA" dirty="0" smtClean="0"/>
          </a:p>
          <a:p>
            <a:endParaRPr lang="en-CA" dirty="0" smtClean="0"/>
          </a:p>
          <a:p>
            <a:r>
              <a:rPr lang="en-CA" dirty="0" smtClean="0"/>
              <a:t>Definitive diagnosis of acquired MG may be made by identifying increased circulating acetylcholine receptor antibody in blood (&gt;0.6 nm/L in dogs; &gt;0.3 nm/L in cats). Antibodies are detectable in 80% to 90% of dogs with acquired disease. Intercostal muscle biopsy also may be used to identify acetylcholine receptor antibodies at the NMJ. If a more immediate diagnosis is necessary, </a:t>
            </a:r>
            <a:r>
              <a:rPr lang="en-CA" dirty="0" err="1" smtClean="0"/>
              <a:t>edrophonium</a:t>
            </a:r>
            <a:r>
              <a:rPr lang="en-CA" dirty="0" smtClean="0"/>
              <a:t> response testing may be performed. Dramatic gait improvement occurs in some cases for the first 2 minutes after </a:t>
            </a:r>
            <a:r>
              <a:rPr lang="en-CA" dirty="0" err="1" smtClean="0"/>
              <a:t>edrophonium</a:t>
            </a:r>
            <a:r>
              <a:rPr lang="en-CA" dirty="0" smtClean="0"/>
              <a:t> injection. This positive response rarely is seen with acute fulminating MG. </a:t>
            </a:r>
            <a:r>
              <a:rPr lang="en-CA" dirty="0" err="1" smtClean="0"/>
              <a:t>Pretreatment</a:t>
            </a:r>
            <a:r>
              <a:rPr lang="en-CA" dirty="0" smtClean="0"/>
              <a:t> with atropine is recommended to decrease salivation, defecation, urination, bronchial secretions, and bronchoconstriction that may be seen after </a:t>
            </a:r>
            <a:r>
              <a:rPr lang="en-CA" dirty="0" err="1" smtClean="0"/>
              <a:t>edrophonium</a:t>
            </a:r>
            <a:r>
              <a:rPr lang="en-CA" dirty="0" smtClean="0"/>
              <a:t> administration. </a:t>
            </a:r>
            <a:r>
              <a:rPr lang="en-CA" dirty="0" err="1" smtClean="0"/>
              <a:t>Electrodiagnostic</a:t>
            </a:r>
            <a:r>
              <a:rPr lang="en-CA" dirty="0" smtClean="0"/>
              <a:t> testing also may be performed. A 10% or greater </a:t>
            </a:r>
            <a:r>
              <a:rPr lang="en-CA" dirty="0" err="1" smtClean="0"/>
              <a:t>decremental</a:t>
            </a:r>
            <a:r>
              <a:rPr lang="en-CA" dirty="0" smtClean="0"/>
              <a:t> response of the fourth or fifth compound action potential recorded from the </a:t>
            </a:r>
            <a:r>
              <a:rPr lang="en-CA" dirty="0" err="1" smtClean="0"/>
              <a:t>interosseous</a:t>
            </a:r>
            <a:r>
              <a:rPr lang="en-CA" dirty="0" smtClean="0"/>
              <a:t> muscle after repetitive stimulation of the </a:t>
            </a:r>
            <a:r>
              <a:rPr lang="en-CA" dirty="0" err="1" smtClean="0"/>
              <a:t>tibial</a:t>
            </a:r>
            <a:r>
              <a:rPr lang="en-CA" dirty="0" smtClean="0"/>
              <a:t> or ulnar nerve at 3 Hz may be observed. Single muscle </a:t>
            </a:r>
            <a:r>
              <a:rPr lang="en-CA" dirty="0" err="1" smtClean="0"/>
              <a:t>fiber</a:t>
            </a:r>
            <a:r>
              <a:rPr lang="en-CA" dirty="0" smtClean="0"/>
              <a:t> stimulation is the </a:t>
            </a:r>
            <a:r>
              <a:rPr lang="en-CA" dirty="0" err="1" smtClean="0"/>
              <a:t>electrodiagnostic</a:t>
            </a:r>
            <a:r>
              <a:rPr lang="en-CA" dirty="0" smtClean="0"/>
              <a:t> test of choice in humans and also may be helpful for the diagnosis of MG in dogs. </a:t>
            </a:r>
            <a:r>
              <a:rPr lang="en-CA" dirty="0" err="1" smtClean="0"/>
              <a:t>nimals</a:t>
            </a:r>
            <a:r>
              <a:rPr lang="en-CA" dirty="0" smtClean="0"/>
              <a:t> affected with generalized MG may be treated with oral </a:t>
            </a:r>
            <a:r>
              <a:rPr lang="en-CA" dirty="0" err="1" smtClean="0"/>
              <a:t>pyridostigmine</a:t>
            </a:r>
            <a:r>
              <a:rPr lang="en-CA" dirty="0" smtClean="0"/>
              <a:t> bromide (0.2 to 2 mg/kg q8-12h; IV infusions of 0.01 to 0.03 mg/kg/</a:t>
            </a:r>
            <a:r>
              <a:rPr lang="en-CA" dirty="0" err="1" smtClean="0"/>
              <a:t>hr</a:t>
            </a:r>
            <a:r>
              <a:rPr lang="en-CA" dirty="0" smtClean="0"/>
              <a:t> also have been used). Intramuscular neostigmine bromide or </a:t>
            </a:r>
            <a:r>
              <a:rPr lang="en-CA" dirty="0" err="1" smtClean="0"/>
              <a:t>methylsulfate</a:t>
            </a:r>
            <a:r>
              <a:rPr lang="en-CA" dirty="0" smtClean="0"/>
              <a:t> (0.04 mg/kg q6-8h) may be given to animals with significant dysphagia and regurgitation, or in cases of fulminating MG. A low dosage is begun and titrated upward over 2 to 3 days until clinical signs resolve or signs of cholinergic toxicity occur. Although appendicular muscle weakness improves with treatments, pharyngeal, laryngeal, and </a:t>
            </a:r>
            <a:r>
              <a:rPr lang="en-CA" dirty="0" err="1" smtClean="0"/>
              <a:t>esophageal</a:t>
            </a:r>
            <a:r>
              <a:rPr lang="en-CA" dirty="0" smtClean="0"/>
              <a:t> dysfunction are more resistant to therapy and may become permanent.</a:t>
            </a:r>
          </a:p>
          <a:p>
            <a:r>
              <a:rPr lang="en-CA" dirty="0" smtClean="0"/>
              <a:t>Management of animals with severe dysphagia and </a:t>
            </a:r>
            <a:r>
              <a:rPr lang="en-CA" dirty="0" err="1" smtClean="0"/>
              <a:t>megaesophagus</a:t>
            </a:r>
            <a:r>
              <a:rPr lang="en-CA" dirty="0" smtClean="0"/>
              <a:t> secondary to focal and/or generalized MG must include feeding the animal from a raised height and keeping the head elevated for 10 minutes afterward to facilitate passage of food into the stomach. Frequently, a gastrostomy tube is necessary to provide nutritional support until dysphagia improves and regurgitation frequency decreases. Frequent auscultation and radiographs of the thorax are recommended to determine whether aspiration pneumonia is present; treatment includes broad-spectrum antimicrobial therapy, IV fluids, and oxygen support (see  Chapter 23).</a:t>
            </a:r>
          </a:p>
          <a:p>
            <a:r>
              <a:rPr lang="en-CA" dirty="0" smtClean="0"/>
              <a:t>Treatment of acquired MG with prednisone is controversial because it results in further appendicular muscle weakness and compromises respiratory function. In addition, the immunosuppressive effects of corticosteroid therapy may lead to rapid respiratory deterioration in patients with aspiration pneumonia. However, immunomodulation with azathioprine and </a:t>
            </a:r>
            <a:r>
              <a:rPr lang="en-CA" dirty="0" err="1" smtClean="0"/>
              <a:t>mycophenolate</a:t>
            </a:r>
            <a:r>
              <a:rPr lang="en-CA" dirty="0" smtClean="0"/>
              <a:t> </a:t>
            </a:r>
            <a:r>
              <a:rPr lang="en-CA" dirty="0" err="1" smtClean="0"/>
              <a:t>mofetil</a:t>
            </a:r>
            <a:r>
              <a:rPr lang="en-CA" dirty="0" smtClean="0"/>
              <a:t> has proven useful when aspiration pneumonia is not present.29, 30 and 31</a:t>
            </a:r>
          </a:p>
          <a:p>
            <a:r>
              <a:rPr lang="en-CA" dirty="0" smtClean="0"/>
              <a:t>The acquired disease is usually a temporary state and may resolve over many months of supportive care. The most common cause of death or euthanasia is aspiration and pneumonia. Acute, fulminating MG carries a poor prognosis for recovery because a large proportion of dogs are euthanized or die secondary to respiratory failure and aspiration pneumonia, despite anticholinesterase inhibitor therapy.22 and 27 </a:t>
            </a:r>
            <a:r>
              <a:rPr lang="en-CA" dirty="0" err="1" smtClean="0"/>
              <a:t>Plasmapheresis</a:t>
            </a:r>
            <a:r>
              <a:rPr lang="en-CA" dirty="0" smtClean="0"/>
              <a:t> and intravenous gamma-globulins are useful in treating acute, fulminating disease in humans but are not yet readily available or studied in small animals.28</a:t>
            </a:r>
          </a:p>
          <a:p>
            <a:r>
              <a:rPr lang="en-CA" dirty="0" smtClean="0"/>
              <a:t>In approximately 15% of dogs with acquired MG, the disease is related to a </a:t>
            </a:r>
            <a:r>
              <a:rPr lang="en-CA" dirty="0" err="1" smtClean="0"/>
              <a:t>thymoma</a:t>
            </a:r>
            <a:r>
              <a:rPr lang="en-CA" dirty="0" smtClean="0"/>
              <a:t>. In these cases, resolution of clinical signs occurs after </a:t>
            </a:r>
            <a:r>
              <a:rPr lang="en-CA" dirty="0" err="1" smtClean="0"/>
              <a:t>thymectomy</a:t>
            </a:r>
            <a:r>
              <a:rPr lang="en-CA" dirty="0" smtClean="0"/>
              <a:t>. </a:t>
            </a:r>
            <a:r>
              <a:rPr lang="en-CA" dirty="0" err="1" smtClean="0"/>
              <a:t>Paraneoplastic</a:t>
            </a:r>
            <a:r>
              <a:rPr lang="en-CA" dirty="0" smtClean="0"/>
              <a:t> syndromes associated with </a:t>
            </a:r>
            <a:r>
              <a:rPr lang="en-CA" dirty="0" err="1" smtClean="0"/>
              <a:t>osteogenic</a:t>
            </a:r>
            <a:r>
              <a:rPr lang="en-CA" dirty="0" smtClean="0"/>
              <a:t> sarcoma or biliary carcinoma also can cause myasthenia gravis. Hypothyroidism has been reported concomitantly with MG and </a:t>
            </a:r>
            <a:r>
              <a:rPr lang="en-CA" dirty="0" err="1" smtClean="0"/>
              <a:t>polymyositis</a:t>
            </a:r>
            <a:r>
              <a:rPr lang="en-CA" dirty="0" smtClean="0"/>
              <a:t> as part of a more generalized immune-mediated disorder; thyroid hormone levels should be tested in these cases</a:t>
            </a:r>
          </a:p>
          <a:p>
            <a:endParaRPr lang="en-CA" dirty="0" smtClean="0"/>
          </a:p>
          <a:p>
            <a:endParaRPr lang="en-CA" dirty="0" smtClean="0"/>
          </a:p>
          <a:p>
            <a:endParaRPr lang="fr-FR" dirty="0" smtClean="0"/>
          </a:p>
          <a:p>
            <a:r>
              <a:rPr lang="fr-FR" dirty="0" smtClean="0"/>
              <a:t>The gold standard for the </a:t>
            </a:r>
            <a:r>
              <a:rPr lang="fr-FR" dirty="0" err="1" smtClean="0"/>
              <a:t>diagnosis</a:t>
            </a:r>
            <a:r>
              <a:rPr lang="fr-FR" dirty="0" smtClean="0"/>
              <a:t> of MG in </a:t>
            </a:r>
            <a:r>
              <a:rPr lang="fr-FR" dirty="0" err="1" smtClean="0"/>
              <a:t>both</a:t>
            </a:r>
            <a:r>
              <a:rPr lang="fr-FR" dirty="0" smtClean="0"/>
              <a:t> people and </a:t>
            </a:r>
            <a:r>
              <a:rPr lang="fr-FR" dirty="0" err="1" smtClean="0"/>
              <a:t>dogs</a:t>
            </a:r>
            <a:r>
              <a:rPr lang="fr-FR" dirty="0" smtClean="0"/>
              <a:t> </a:t>
            </a:r>
            <a:r>
              <a:rPr lang="fr-FR" dirty="0" err="1" smtClean="0"/>
              <a:t>is</a:t>
            </a:r>
            <a:r>
              <a:rPr lang="fr-FR" dirty="0" smtClean="0"/>
              <a:t> the documentation of </a:t>
            </a:r>
            <a:r>
              <a:rPr lang="fr-FR" dirty="0" err="1" smtClean="0"/>
              <a:t>autoantibodies</a:t>
            </a:r>
            <a:r>
              <a:rPr lang="fr-FR" dirty="0" smtClean="0"/>
              <a:t> </a:t>
            </a:r>
            <a:r>
              <a:rPr lang="fr-FR" dirty="0" err="1" smtClean="0"/>
              <a:t>against</a:t>
            </a:r>
            <a:r>
              <a:rPr lang="fr-FR" dirty="0" smtClean="0"/>
              <a:t> muscle </a:t>
            </a:r>
            <a:r>
              <a:rPr lang="fr-FR" dirty="0" err="1" smtClean="0"/>
              <a:t>AChRs</a:t>
            </a:r>
            <a:r>
              <a:rPr lang="fr-FR" dirty="0" smtClean="0"/>
              <a:t> by </a:t>
            </a:r>
            <a:r>
              <a:rPr lang="fr-FR" dirty="0" err="1" smtClean="0"/>
              <a:t>immunoprecipitation</a:t>
            </a:r>
            <a:r>
              <a:rPr lang="fr-FR" dirty="0" smtClean="0"/>
              <a:t> </a:t>
            </a:r>
            <a:r>
              <a:rPr lang="fr-FR" dirty="0" err="1" smtClean="0"/>
              <a:t>radioimmunoassay</a:t>
            </a:r>
            <a:r>
              <a:rPr lang="fr-FR" dirty="0" smtClean="0"/>
              <a:t> (RIA).</a:t>
            </a:r>
            <a:r>
              <a:rPr lang="fr-FR" baseline="30000" dirty="0" smtClean="0">
                <a:hlinkClick r:id="rId3" tooltip="Link to bibliographic citation"/>
              </a:rPr>
              <a:t>5</a:t>
            </a:r>
            <a:r>
              <a:rPr lang="fr-FR" dirty="0" smtClean="0"/>
              <a:t> This </a:t>
            </a:r>
            <a:r>
              <a:rPr lang="fr-FR" dirty="0" err="1" smtClean="0"/>
              <a:t>assay</a:t>
            </a:r>
            <a:r>
              <a:rPr lang="fr-FR" dirty="0" smtClean="0"/>
              <a:t> </a:t>
            </a:r>
            <a:r>
              <a:rPr lang="fr-FR" dirty="0" err="1" smtClean="0"/>
              <a:t>is</a:t>
            </a:r>
            <a:r>
              <a:rPr lang="fr-FR" dirty="0" smtClean="0"/>
              <a:t> </a:t>
            </a:r>
            <a:r>
              <a:rPr lang="fr-FR" dirty="0" err="1" smtClean="0"/>
              <a:t>specific</a:t>
            </a:r>
            <a:r>
              <a:rPr lang="fr-FR" dirty="0" smtClean="0"/>
              <a:t>, sensitive, and documents an </a:t>
            </a:r>
            <a:r>
              <a:rPr lang="fr-FR" dirty="0" err="1" smtClean="0"/>
              <a:t>autoimmune</a:t>
            </a:r>
            <a:r>
              <a:rPr lang="fr-FR" dirty="0" smtClean="0"/>
              <a:t> </a:t>
            </a:r>
            <a:r>
              <a:rPr lang="fr-FR" dirty="0" err="1" smtClean="0"/>
              <a:t>response</a:t>
            </a:r>
            <a:r>
              <a:rPr lang="fr-FR" dirty="0" smtClean="0"/>
              <a:t> </a:t>
            </a:r>
            <a:r>
              <a:rPr lang="fr-FR" dirty="0" err="1" smtClean="0"/>
              <a:t>against</a:t>
            </a:r>
            <a:r>
              <a:rPr lang="fr-FR" dirty="0" smtClean="0"/>
              <a:t> muscle </a:t>
            </a:r>
            <a:r>
              <a:rPr lang="fr-FR" dirty="0" err="1" smtClean="0"/>
              <a:t>AChRs</a:t>
            </a:r>
            <a:r>
              <a:rPr lang="fr-FR" dirty="0" smtClean="0"/>
              <a:t>. An </a:t>
            </a:r>
            <a:r>
              <a:rPr lang="fr-FR" dirty="0" err="1" smtClean="0"/>
              <a:t>AChR</a:t>
            </a:r>
            <a:r>
              <a:rPr lang="fr-FR" dirty="0" smtClean="0"/>
              <a:t> </a:t>
            </a:r>
            <a:r>
              <a:rPr lang="fr-FR" dirty="0" err="1" smtClean="0"/>
              <a:t>antibody</a:t>
            </a:r>
            <a:r>
              <a:rPr lang="fr-FR" dirty="0" smtClean="0"/>
              <a:t> </a:t>
            </a:r>
            <a:r>
              <a:rPr lang="fr-FR" dirty="0" err="1" smtClean="0"/>
              <a:t>titer</a:t>
            </a:r>
            <a:r>
              <a:rPr lang="fr-FR" dirty="0" smtClean="0"/>
              <a:t> &gt;0.6 </a:t>
            </a:r>
            <a:r>
              <a:rPr lang="fr-FR" dirty="0" err="1" smtClean="0"/>
              <a:t>nmol</a:t>
            </a:r>
            <a:r>
              <a:rPr lang="fr-FR" dirty="0" smtClean="0"/>
              <a:t>/L </a:t>
            </a:r>
            <a:r>
              <a:rPr lang="fr-FR" dirty="0" err="1" smtClean="0"/>
              <a:t>is</a:t>
            </a:r>
            <a:r>
              <a:rPr lang="fr-FR" dirty="0" smtClean="0"/>
              <a:t> diagnostic for MG in </a:t>
            </a:r>
            <a:r>
              <a:rPr lang="fr-FR" dirty="0" err="1" smtClean="0"/>
              <a:t>dogs</a:t>
            </a:r>
            <a:r>
              <a:rPr lang="fr-FR" dirty="0" smtClean="0"/>
              <a:t>. </a:t>
            </a:r>
            <a:r>
              <a:rPr lang="fr-FR" dirty="0" err="1" smtClean="0"/>
              <a:t>Despite</a:t>
            </a:r>
            <a:r>
              <a:rPr lang="fr-FR" dirty="0" smtClean="0"/>
              <a:t> </a:t>
            </a:r>
            <a:r>
              <a:rPr lang="fr-FR" dirty="0" err="1" smtClean="0"/>
              <a:t>its</a:t>
            </a:r>
            <a:r>
              <a:rPr lang="fr-FR" dirty="0" smtClean="0"/>
              <a:t> </a:t>
            </a:r>
            <a:r>
              <a:rPr lang="fr-FR" dirty="0" err="1" smtClean="0"/>
              <a:t>usefulness</a:t>
            </a:r>
            <a:r>
              <a:rPr lang="fr-FR" dirty="0" smtClean="0"/>
              <a:t> in the </a:t>
            </a:r>
            <a:r>
              <a:rPr lang="fr-FR" dirty="0" err="1" smtClean="0"/>
              <a:t>diagnosis</a:t>
            </a:r>
            <a:r>
              <a:rPr lang="fr-FR" dirty="0" smtClean="0"/>
              <a:t> of </a:t>
            </a:r>
            <a:r>
              <a:rPr lang="fr-FR" dirty="0" err="1" smtClean="0"/>
              <a:t>acquired</a:t>
            </a:r>
            <a:r>
              <a:rPr lang="fr-FR" dirty="0" smtClean="0"/>
              <a:t> MG, the test </a:t>
            </a:r>
            <a:r>
              <a:rPr lang="fr-FR" dirty="0" err="1" smtClean="0"/>
              <a:t>does</a:t>
            </a:r>
            <a:r>
              <a:rPr lang="fr-FR" dirty="0" smtClean="0"/>
              <a:t> have </a:t>
            </a:r>
            <a:r>
              <a:rPr lang="fr-FR" dirty="0" err="1" smtClean="0"/>
              <a:t>its</a:t>
            </a:r>
            <a:r>
              <a:rPr lang="fr-FR" dirty="0" smtClean="0"/>
              <a:t> limitations. It </a:t>
            </a:r>
            <a:r>
              <a:rPr lang="fr-FR" dirty="0" err="1" smtClean="0"/>
              <a:t>is</a:t>
            </a:r>
            <a:r>
              <a:rPr lang="fr-FR" dirty="0" smtClean="0"/>
              <a:t> not a </a:t>
            </a:r>
            <a:r>
              <a:rPr lang="fr-FR" dirty="0" err="1" smtClean="0"/>
              <a:t>predictor</a:t>
            </a:r>
            <a:r>
              <a:rPr lang="fr-FR" dirty="0" smtClean="0"/>
              <a:t> of the </a:t>
            </a:r>
            <a:r>
              <a:rPr lang="fr-FR" dirty="0" err="1" smtClean="0"/>
              <a:t>degree</a:t>
            </a:r>
            <a:r>
              <a:rPr lang="fr-FR" dirty="0" smtClean="0"/>
              <a:t> of </a:t>
            </a:r>
            <a:r>
              <a:rPr lang="fr-FR" dirty="0" err="1" smtClean="0"/>
              <a:t>weakness</a:t>
            </a:r>
            <a:r>
              <a:rPr lang="fr-FR" dirty="0" smtClean="0"/>
              <a:t> or </a:t>
            </a:r>
            <a:r>
              <a:rPr lang="fr-FR" dirty="0" err="1" smtClean="0"/>
              <a:t>severity</a:t>
            </a:r>
            <a:r>
              <a:rPr lang="fr-FR" dirty="0" smtClean="0"/>
              <a:t> of the </a:t>
            </a:r>
            <a:r>
              <a:rPr lang="fr-FR" dirty="0" err="1" smtClean="0"/>
              <a:t>disease</a:t>
            </a:r>
            <a:r>
              <a:rPr lang="fr-FR" dirty="0" smtClean="0"/>
              <a:t> </a:t>
            </a:r>
            <a:r>
              <a:rPr lang="fr-FR" dirty="0" err="1" smtClean="0"/>
              <a:t>between</a:t>
            </a:r>
            <a:r>
              <a:rPr lang="fr-FR" dirty="0" smtClean="0"/>
              <a:t> </a:t>
            </a:r>
            <a:r>
              <a:rPr lang="fr-FR" dirty="0" err="1" smtClean="0"/>
              <a:t>animals</a:t>
            </a:r>
            <a:r>
              <a:rPr lang="fr-FR" dirty="0" smtClean="0"/>
              <a:t>. </a:t>
            </a:r>
            <a:r>
              <a:rPr lang="fr-FR" dirty="0" err="1" smtClean="0"/>
              <a:t>However</a:t>
            </a:r>
            <a:r>
              <a:rPr lang="fr-FR" dirty="0" smtClean="0"/>
              <a:t>, in the absence of immunosuppression, </a:t>
            </a:r>
            <a:r>
              <a:rPr lang="fr-FR" dirty="0" err="1" smtClean="0"/>
              <a:t>there</a:t>
            </a:r>
            <a:r>
              <a:rPr lang="fr-FR" dirty="0" smtClean="0"/>
              <a:t> </a:t>
            </a:r>
            <a:r>
              <a:rPr lang="fr-FR" dirty="0" err="1" smtClean="0"/>
              <a:t>is</a:t>
            </a:r>
            <a:r>
              <a:rPr lang="fr-FR" dirty="0" smtClean="0"/>
              <a:t> a </a:t>
            </a:r>
            <a:r>
              <a:rPr lang="fr-FR" dirty="0" err="1" smtClean="0"/>
              <a:t>clear</a:t>
            </a:r>
            <a:r>
              <a:rPr lang="fr-FR" dirty="0" smtClean="0"/>
              <a:t> </a:t>
            </a:r>
            <a:r>
              <a:rPr lang="fr-FR" dirty="0" err="1" smtClean="0"/>
              <a:t>relationship</a:t>
            </a:r>
            <a:r>
              <a:rPr lang="fr-FR" dirty="0" smtClean="0"/>
              <a:t> </a:t>
            </a:r>
            <a:r>
              <a:rPr lang="fr-FR" dirty="0" err="1" smtClean="0"/>
              <a:t>between</a:t>
            </a:r>
            <a:r>
              <a:rPr lang="fr-FR" dirty="0" smtClean="0"/>
              <a:t> the </a:t>
            </a:r>
            <a:r>
              <a:rPr lang="fr-FR" dirty="0" err="1" smtClean="0"/>
              <a:t>AChR</a:t>
            </a:r>
            <a:r>
              <a:rPr lang="fr-FR" dirty="0" smtClean="0"/>
              <a:t> </a:t>
            </a:r>
            <a:r>
              <a:rPr lang="fr-FR" dirty="0" err="1" smtClean="0"/>
              <a:t>antibody</a:t>
            </a:r>
            <a:r>
              <a:rPr lang="fr-FR" dirty="0" smtClean="0"/>
              <a:t> </a:t>
            </a:r>
            <a:r>
              <a:rPr lang="fr-FR" dirty="0" err="1" smtClean="0"/>
              <a:t>titer</a:t>
            </a:r>
            <a:r>
              <a:rPr lang="fr-FR" dirty="0" smtClean="0"/>
              <a:t> and the </a:t>
            </a:r>
            <a:r>
              <a:rPr lang="fr-FR" dirty="0" err="1" smtClean="0"/>
              <a:t>clinical</a:t>
            </a:r>
            <a:r>
              <a:rPr lang="fr-FR" dirty="0" smtClean="0"/>
              <a:t> course of </a:t>
            </a:r>
            <a:r>
              <a:rPr lang="fr-FR" dirty="0" err="1" smtClean="0"/>
              <a:t>disease</a:t>
            </a:r>
            <a:r>
              <a:rPr lang="fr-FR" dirty="0" smtClean="0"/>
              <a:t> in an </a:t>
            </a:r>
            <a:r>
              <a:rPr lang="fr-FR" dirty="0" err="1" smtClean="0"/>
              <a:t>individual</a:t>
            </a:r>
            <a:r>
              <a:rPr lang="fr-FR" dirty="0" smtClean="0"/>
              <a:t> animal. </a:t>
            </a:r>
            <a:r>
              <a:rPr lang="fr-FR" dirty="0" err="1" smtClean="0"/>
              <a:t>Immunosuppressant</a:t>
            </a:r>
            <a:r>
              <a:rPr lang="fr-FR" dirty="0" smtClean="0"/>
              <a:t> </a:t>
            </a:r>
            <a:r>
              <a:rPr lang="fr-FR" dirty="0" err="1" smtClean="0"/>
              <a:t>drugs</a:t>
            </a:r>
            <a:r>
              <a:rPr lang="fr-FR" dirty="0" smtClean="0"/>
              <a:t> </a:t>
            </a:r>
            <a:r>
              <a:rPr lang="fr-FR" dirty="0" err="1" smtClean="0"/>
              <a:t>will</a:t>
            </a:r>
            <a:r>
              <a:rPr lang="fr-FR" dirty="0" smtClean="0"/>
              <a:t> </a:t>
            </a:r>
            <a:r>
              <a:rPr lang="fr-FR" dirty="0" err="1" smtClean="0"/>
              <a:t>decrease</a:t>
            </a:r>
            <a:r>
              <a:rPr lang="fr-FR" dirty="0" smtClean="0"/>
              <a:t> </a:t>
            </a:r>
            <a:r>
              <a:rPr lang="fr-FR" dirty="0" err="1" smtClean="0"/>
              <a:t>autoantibody</a:t>
            </a:r>
            <a:r>
              <a:rPr lang="fr-FR" dirty="0" smtClean="0"/>
              <a:t> titers.</a:t>
            </a:r>
            <a:r>
              <a:rPr lang="fr-FR" baseline="30000" dirty="0" smtClean="0">
                <a:hlinkClick r:id="rId3" tooltip="Link to bibliographic citation"/>
              </a:rPr>
              <a:t>5</a:t>
            </a:r>
            <a:r>
              <a:rPr lang="fr-FR" dirty="0" smtClean="0"/>
              <a:t> In 1 </a:t>
            </a:r>
            <a:r>
              <a:rPr lang="fr-FR" dirty="0" err="1" smtClean="0"/>
              <a:t>study</a:t>
            </a:r>
            <a:r>
              <a:rPr lang="fr-FR" dirty="0" smtClean="0"/>
              <a:t>, </a:t>
            </a:r>
            <a:r>
              <a:rPr lang="fr-FR" dirty="0" err="1" smtClean="0"/>
              <a:t>it</a:t>
            </a:r>
            <a:r>
              <a:rPr lang="fr-FR" dirty="0" smtClean="0"/>
              <a:t> </a:t>
            </a:r>
            <a:r>
              <a:rPr lang="fr-FR" dirty="0" err="1" smtClean="0"/>
              <a:t>was</a:t>
            </a:r>
            <a:r>
              <a:rPr lang="fr-FR" dirty="0" smtClean="0"/>
              <a:t> </a:t>
            </a:r>
            <a:r>
              <a:rPr lang="fr-FR" dirty="0" err="1" smtClean="0"/>
              <a:t>estimated</a:t>
            </a:r>
            <a:r>
              <a:rPr lang="fr-FR" dirty="0" smtClean="0"/>
              <a:t> </a:t>
            </a:r>
            <a:r>
              <a:rPr lang="fr-FR" dirty="0" err="1" smtClean="0"/>
              <a:t>that</a:t>
            </a:r>
            <a:r>
              <a:rPr lang="fr-FR" dirty="0" smtClean="0"/>
              <a:t> </a:t>
            </a:r>
            <a:r>
              <a:rPr lang="fr-FR" dirty="0" err="1" smtClean="0"/>
              <a:t>nearly</a:t>
            </a:r>
            <a:r>
              <a:rPr lang="fr-FR" dirty="0" smtClean="0"/>
              <a:t> 10–15% of all </a:t>
            </a:r>
            <a:r>
              <a:rPr lang="fr-FR" dirty="0" err="1" smtClean="0"/>
              <a:t>dogs</a:t>
            </a:r>
            <a:r>
              <a:rPr lang="fr-FR" dirty="0" smtClean="0"/>
              <a:t> </a:t>
            </a:r>
            <a:r>
              <a:rPr lang="fr-FR" dirty="0" err="1" smtClean="0"/>
              <a:t>with</a:t>
            </a:r>
            <a:r>
              <a:rPr lang="fr-FR" dirty="0" smtClean="0"/>
              <a:t> </a:t>
            </a:r>
            <a:r>
              <a:rPr lang="fr-FR" dirty="0" err="1" smtClean="0"/>
              <a:t>generalized</a:t>
            </a:r>
            <a:r>
              <a:rPr lang="fr-FR" dirty="0" smtClean="0"/>
              <a:t> MG are seronegative.</a:t>
            </a:r>
            <a:r>
              <a:rPr lang="fr-FR" baseline="30000" dirty="0" smtClean="0">
                <a:hlinkClick r:id="rId4" tooltip="Link to bibliographic citation"/>
              </a:rPr>
              <a:t>11</a:t>
            </a:r>
            <a:r>
              <a:rPr lang="fr-FR" dirty="0" smtClean="0"/>
              <a:t> </a:t>
            </a:r>
            <a:r>
              <a:rPr lang="fr-FR" dirty="0" err="1" smtClean="0"/>
              <a:t>However</a:t>
            </a:r>
            <a:r>
              <a:rPr lang="fr-FR" dirty="0" smtClean="0"/>
              <a:t>, </a:t>
            </a:r>
            <a:r>
              <a:rPr lang="fr-FR" dirty="0" err="1" smtClean="0"/>
              <a:t>this</a:t>
            </a:r>
            <a:r>
              <a:rPr lang="fr-FR" dirty="0" smtClean="0"/>
              <a:t> estimation </a:t>
            </a:r>
            <a:r>
              <a:rPr lang="fr-FR" dirty="0" err="1" smtClean="0"/>
              <a:t>was</a:t>
            </a:r>
            <a:r>
              <a:rPr lang="fr-FR" dirty="0" smtClean="0"/>
              <a:t> </a:t>
            </a:r>
            <a:r>
              <a:rPr lang="fr-FR" dirty="0" err="1" smtClean="0"/>
              <a:t>extrapolated</a:t>
            </a:r>
            <a:r>
              <a:rPr lang="fr-FR" dirty="0" smtClean="0"/>
              <a:t> </a:t>
            </a:r>
            <a:r>
              <a:rPr lang="fr-FR" dirty="0" err="1" smtClean="0"/>
              <a:t>from</a:t>
            </a:r>
            <a:r>
              <a:rPr lang="fr-FR" dirty="0" smtClean="0"/>
              <a:t> the </a:t>
            </a:r>
            <a:r>
              <a:rPr lang="fr-FR" dirty="0" err="1" smtClean="0"/>
              <a:t>human</a:t>
            </a:r>
            <a:r>
              <a:rPr lang="fr-FR" dirty="0" smtClean="0"/>
              <a:t> MG </a:t>
            </a:r>
            <a:r>
              <a:rPr lang="fr-FR" dirty="0" err="1" smtClean="0"/>
              <a:t>literature</a:t>
            </a:r>
            <a:r>
              <a:rPr lang="fr-FR" dirty="0" smtClean="0"/>
              <a:t> and not </a:t>
            </a:r>
            <a:r>
              <a:rPr lang="fr-FR" dirty="0" err="1" smtClean="0"/>
              <a:t>from</a:t>
            </a:r>
            <a:r>
              <a:rPr lang="fr-FR" dirty="0" smtClean="0"/>
              <a:t> the </a:t>
            </a:r>
            <a:r>
              <a:rPr lang="fr-FR" dirty="0" err="1" smtClean="0"/>
              <a:t>above</a:t>
            </a:r>
            <a:r>
              <a:rPr lang="fr-FR" dirty="0" smtClean="0"/>
              <a:t> </a:t>
            </a:r>
            <a:r>
              <a:rPr lang="fr-FR" dirty="0" err="1" smtClean="0"/>
              <a:t>mentioned</a:t>
            </a:r>
            <a:r>
              <a:rPr lang="fr-FR" dirty="0" smtClean="0"/>
              <a:t> </a:t>
            </a:r>
            <a:r>
              <a:rPr lang="fr-FR" dirty="0" err="1" smtClean="0"/>
              <a:t>clinical</a:t>
            </a:r>
            <a:r>
              <a:rPr lang="fr-FR" dirty="0" smtClean="0"/>
              <a:t> </a:t>
            </a:r>
            <a:r>
              <a:rPr lang="fr-FR" dirty="0" err="1" smtClean="0"/>
              <a:t>study</a:t>
            </a:r>
            <a:r>
              <a:rPr lang="fr-FR" dirty="0" smtClean="0"/>
              <a:t>. In </a:t>
            </a:r>
            <a:r>
              <a:rPr lang="fr-FR" dirty="0" err="1" smtClean="0"/>
              <a:t>another</a:t>
            </a:r>
            <a:r>
              <a:rPr lang="fr-FR" dirty="0" smtClean="0"/>
              <a:t> </a:t>
            </a:r>
            <a:r>
              <a:rPr lang="fr-FR" dirty="0" err="1" smtClean="0"/>
              <a:t>study</a:t>
            </a:r>
            <a:r>
              <a:rPr lang="fr-FR" dirty="0" smtClean="0"/>
              <a:t>, 2% of </a:t>
            </a:r>
            <a:r>
              <a:rPr lang="fr-FR" dirty="0" err="1" smtClean="0"/>
              <a:t>dogs</a:t>
            </a:r>
            <a:r>
              <a:rPr lang="fr-FR" dirty="0" smtClean="0"/>
              <a:t> </a:t>
            </a:r>
            <a:r>
              <a:rPr lang="fr-FR" dirty="0" err="1" smtClean="0"/>
              <a:t>with</a:t>
            </a:r>
            <a:r>
              <a:rPr lang="fr-FR" dirty="0" smtClean="0"/>
              <a:t> </a:t>
            </a:r>
            <a:r>
              <a:rPr lang="fr-FR" dirty="0" err="1" smtClean="0"/>
              <a:t>generalized</a:t>
            </a:r>
            <a:r>
              <a:rPr lang="fr-FR" dirty="0" smtClean="0"/>
              <a:t> </a:t>
            </a:r>
            <a:r>
              <a:rPr lang="fr-FR" dirty="0" err="1" smtClean="0"/>
              <a:t>clinical</a:t>
            </a:r>
            <a:r>
              <a:rPr lang="fr-FR" dirty="0" smtClean="0"/>
              <a:t> </a:t>
            </a:r>
            <a:r>
              <a:rPr lang="fr-FR" dirty="0" err="1" smtClean="0"/>
              <a:t>signs</a:t>
            </a:r>
            <a:r>
              <a:rPr lang="fr-FR" dirty="0" smtClean="0"/>
              <a:t> consistent </a:t>
            </a:r>
            <a:r>
              <a:rPr lang="fr-FR" dirty="0" err="1" smtClean="0"/>
              <a:t>with</a:t>
            </a:r>
            <a:r>
              <a:rPr lang="fr-FR" dirty="0" smtClean="0"/>
              <a:t> MG and a positive </a:t>
            </a:r>
            <a:r>
              <a:rPr lang="fr-FR" dirty="0" err="1" smtClean="0"/>
              <a:t>edrophonium</a:t>
            </a:r>
            <a:r>
              <a:rPr lang="fr-FR" dirty="0" smtClean="0"/>
              <a:t> </a:t>
            </a:r>
            <a:r>
              <a:rPr lang="fr-FR" dirty="0" err="1" smtClean="0"/>
              <a:t>response</a:t>
            </a:r>
            <a:r>
              <a:rPr lang="fr-FR" dirty="0" smtClean="0"/>
              <a:t> test </a:t>
            </a:r>
            <a:r>
              <a:rPr lang="fr-FR" dirty="0" err="1" smtClean="0"/>
              <a:t>were</a:t>
            </a:r>
            <a:r>
              <a:rPr lang="fr-FR" dirty="0" smtClean="0"/>
              <a:t> seronegative.</a:t>
            </a:r>
            <a:r>
              <a:rPr lang="fr-FR" baseline="30000" dirty="0" smtClean="0">
                <a:hlinkClick r:id="rId3" tooltip="Link to bibliographic citations"/>
              </a:rPr>
              <a:t>5,27</a:t>
            </a:r>
            <a:r>
              <a:rPr lang="fr-FR" dirty="0" smtClean="0"/>
              <a:t> Single-</a:t>
            </a:r>
            <a:r>
              <a:rPr lang="fr-FR" dirty="0" err="1" smtClean="0"/>
              <a:t>fiber</a:t>
            </a:r>
            <a:r>
              <a:rPr lang="fr-FR" dirty="0" smtClean="0"/>
              <a:t> EMG </a:t>
            </a:r>
            <a:r>
              <a:rPr lang="fr-FR" dirty="0" err="1" smtClean="0"/>
              <a:t>is</a:t>
            </a:r>
            <a:r>
              <a:rPr lang="fr-FR" dirty="0" smtClean="0"/>
              <a:t> </a:t>
            </a:r>
            <a:r>
              <a:rPr lang="fr-FR" dirty="0" err="1" smtClean="0"/>
              <a:t>used</a:t>
            </a:r>
            <a:r>
              <a:rPr lang="fr-FR" dirty="0" smtClean="0"/>
              <a:t> to diagnose a </a:t>
            </a:r>
            <a:r>
              <a:rPr lang="fr-FR" dirty="0" err="1" smtClean="0"/>
              <a:t>disorder</a:t>
            </a:r>
            <a:r>
              <a:rPr lang="fr-FR" dirty="0" smtClean="0"/>
              <a:t> of </a:t>
            </a:r>
            <a:r>
              <a:rPr lang="fr-FR" dirty="0" err="1" smtClean="0"/>
              <a:t>neuromuscular</a:t>
            </a:r>
            <a:r>
              <a:rPr lang="fr-FR" dirty="0" smtClean="0"/>
              <a:t> transmission, and in people, for a </a:t>
            </a:r>
            <a:r>
              <a:rPr lang="fr-FR" dirty="0" err="1" smtClean="0"/>
              <a:t>presumptive</a:t>
            </a:r>
            <a:r>
              <a:rPr lang="fr-FR" dirty="0" smtClean="0"/>
              <a:t> </a:t>
            </a:r>
            <a:r>
              <a:rPr lang="fr-FR" dirty="0" err="1" smtClean="0"/>
              <a:t>diagnosis</a:t>
            </a:r>
            <a:r>
              <a:rPr lang="fr-FR" dirty="0" smtClean="0"/>
              <a:t> of </a:t>
            </a:r>
            <a:r>
              <a:rPr lang="fr-FR" dirty="0" err="1" smtClean="0"/>
              <a:t>seronegative</a:t>
            </a:r>
            <a:r>
              <a:rPr lang="fr-FR" dirty="0" smtClean="0"/>
              <a:t> MG (SNMG).</a:t>
            </a:r>
            <a:r>
              <a:rPr lang="fr-FR" baseline="30000" dirty="0" smtClean="0">
                <a:hlinkClick r:id="rId7" tooltip="Link to bibliographic citation"/>
              </a:rPr>
              <a:t>43</a:t>
            </a:r>
            <a:r>
              <a:rPr lang="fr-FR" dirty="0" smtClean="0"/>
              <a:t> In </a:t>
            </a:r>
            <a:r>
              <a:rPr lang="fr-FR" dirty="0" err="1" smtClean="0"/>
              <a:t>comparison</a:t>
            </a:r>
            <a:r>
              <a:rPr lang="fr-FR" dirty="0" smtClean="0"/>
              <a:t>, an </a:t>
            </a:r>
            <a:r>
              <a:rPr lang="fr-FR" dirty="0" err="1" smtClean="0"/>
              <a:t>older</a:t>
            </a:r>
            <a:r>
              <a:rPr lang="fr-FR" dirty="0" smtClean="0"/>
              <a:t> </a:t>
            </a:r>
            <a:r>
              <a:rPr lang="fr-FR" dirty="0" err="1" smtClean="0"/>
              <a:t>study</a:t>
            </a:r>
            <a:r>
              <a:rPr lang="fr-FR" dirty="0" smtClean="0"/>
              <a:t> </a:t>
            </a:r>
            <a:r>
              <a:rPr lang="fr-FR" dirty="0" err="1" smtClean="0"/>
              <a:t>dating</a:t>
            </a:r>
            <a:r>
              <a:rPr lang="fr-FR" dirty="0" smtClean="0"/>
              <a:t> back to 1974, </a:t>
            </a:r>
            <a:r>
              <a:rPr lang="fr-FR" dirty="0" err="1" smtClean="0"/>
              <a:t>reported</a:t>
            </a:r>
            <a:r>
              <a:rPr lang="fr-FR" dirty="0" smtClean="0"/>
              <a:t> 85% of </a:t>
            </a:r>
            <a:r>
              <a:rPr lang="fr-FR" dirty="0" err="1" smtClean="0"/>
              <a:t>human</a:t>
            </a:r>
            <a:r>
              <a:rPr lang="fr-FR" dirty="0" smtClean="0"/>
              <a:t> </a:t>
            </a:r>
            <a:r>
              <a:rPr lang="fr-FR" dirty="0" err="1" smtClean="0"/>
              <a:t>myasthenic</a:t>
            </a:r>
            <a:r>
              <a:rPr lang="fr-FR" dirty="0" smtClean="0"/>
              <a:t> patients </a:t>
            </a:r>
            <a:r>
              <a:rPr lang="fr-FR" dirty="0" err="1" smtClean="0"/>
              <a:t>had</a:t>
            </a:r>
            <a:r>
              <a:rPr lang="fr-FR" dirty="0" smtClean="0"/>
              <a:t> </a:t>
            </a:r>
            <a:r>
              <a:rPr lang="fr-FR" dirty="0" err="1" smtClean="0"/>
              <a:t>measurable</a:t>
            </a:r>
            <a:r>
              <a:rPr lang="fr-FR" dirty="0" smtClean="0"/>
              <a:t> </a:t>
            </a:r>
            <a:r>
              <a:rPr lang="fr-FR" dirty="0" err="1" smtClean="0"/>
              <a:t>serum</a:t>
            </a:r>
            <a:r>
              <a:rPr lang="fr-FR" dirty="0" smtClean="0"/>
              <a:t> </a:t>
            </a:r>
            <a:r>
              <a:rPr lang="fr-FR" dirty="0" err="1" smtClean="0"/>
              <a:t>antibodies</a:t>
            </a:r>
            <a:r>
              <a:rPr lang="fr-FR" dirty="0" smtClean="0"/>
              <a:t> to </a:t>
            </a:r>
            <a:r>
              <a:rPr lang="fr-FR" dirty="0" err="1" smtClean="0"/>
              <a:t>human</a:t>
            </a:r>
            <a:r>
              <a:rPr lang="fr-FR" dirty="0" smtClean="0"/>
              <a:t> muscle AChRs.</a:t>
            </a:r>
            <a:r>
              <a:rPr lang="fr-FR" baseline="30000" dirty="0" smtClean="0">
                <a:hlinkClick r:id="rId5" tooltip="Link to bibliographic citation"/>
              </a:rPr>
              <a:t>44</a:t>
            </a:r>
            <a:r>
              <a:rPr lang="fr-FR" dirty="0" smtClean="0"/>
              <a:t> In a </a:t>
            </a:r>
            <a:r>
              <a:rPr lang="fr-FR" dirty="0" err="1" smtClean="0"/>
              <a:t>recent</a:t>
            </a:r>
            <a:r>
              <a:rPr lang="fr-FR" dirty="0" smtClean="0"/>
              <a:t> </a:t>
            </a:r>
            <a:r>
              <a:rPr lang="fr-FR" dirty="0" err="1" smtClean="0"/>
              <a:t>human</a:t>
            </a:r>
            <a:r>
              <a:rPr lang="fr-FR" dirty="0" smtClean="0"/>
              <a:t> </a:t>
            </a:r>
            <a:r>
              <a:rPr lang="fr-FR" dirty="0" err="1" smtClean="0"/>
              <a:t>review</a:t>
            </a:r>
            <a:r>
              <a:rPr lang="fr-FR" dirty="0" smtClean="0"/>
              <a:t>, 15% of patients </a:t>
            </a:r>
            <a:r>
              <a:rPr lang="fr-FR" dirty="0" err="1" smtClean="0"/>
              <a:t>without</a:t>
            </a:r>
            <a:r>
              <a:rPr lang="fr-FR" dirty="0" smtClean="0"/>
              <a:t> </a:t>
            </a:r>
            <a:r>
              <a:rPr lang="fr-FR" dirty="0" err="1" smtClean="0"/>
              <a:t>AChR</a:t>
            </a:r>
            <a:r>
              <a:rPr lang="fr-FR" dirty="0" smtClean="0"/>
              <a:t> </a:t>
            </a:r>
            <a:r>
              <a:rPr lang="fr-FR" dirty="0" err="1" smtClean="0"/>
              <a:t>antibodies</a:t>
            </a:r>
            <a:r>
              <a:rPr lang="fr-FR" dirty="0" smtClean="0"/>
              <a:t> </a:t>
            </a:r>
            <a:r>
              <a:rPr lang="fr-FR" dirty="0" err="1" smtClean="0"/>
              <a:t>had</a:t>
            </a:r>
            <a:r>
              <a:rPr lang="fr-FR" dirty="0" smtClean="0"/>
              <a:t> </a:t>
            </a:r>
            <a:r>
              <a:rPr lang="fr-FR" dirty="0" err="1" smtClean="0"/>
              <a:t>antibodies</a:t>
            </a:r>
            <a:r>
              <a:rPr lang="fr-FR" dirty="0" smtClean="0"/>
              <a:t> </a:t>
            </a:r>
            <a:r>
              <a:rPr lang="fr-FR" dirty="0" err="1" smtClean="0"/>
              <a:t>directed</a:t>
            </a:r>
            <a:r>
              <a:rPr lang="fr-FR" dirty="0" smtClean="0"/>
              <a:t> </a:t>
            </a:r>
            <a:r>
              <a:rPr lang="fr-FR" dirty="0" err="1" smtClean="0"/>
              <a:t>against</a:t>
            </a:r>
            <a:r>
              <a:rPr lang="fr-FR" dirty="0" smtClean="0"/>
              <a:t> </a:t>
            </a:r>
            <a:r>
              <a:rPr lang="fr-FR" dirty="0" err="1" smtClean="0"/>
              <a:t>other</a:t>
            </a:r>
            <a:r>
              <a:rPr lang="fr-FR" dirty="0" smtClean="0"/>
              <a:t> muscle </a:t>
            </a:r>
            <a:r>
              <a:rPr lang="fr-FR" dirty="0" err="1" smtClean="0"/>
              <a:t>proteins</a:t>
            </a:r>
            <a:r>
              <a:rPr lang="fr-FR" dirty="0" smtClean="0"/>
              <a:t> </a:t>
            </a:r>
            <a:r>
              <a:rPr lang="fr-FR" dirty="0" err="1" smtClean="0"/>
              <a:t>such</a:t>
            </a:r>
            <a:r>
              <a:rPr lang="fr-FR" dirty="0" smtClean="0"/>
              <a:t> as muscle-</a:t>
            </a:r>
            <a:r>
              <a:rPr lang="fr-FR" dirty="0" err="1" smtClean="0"/>
              <a:t>specific</a:t>
            </a:r>
            <a:r>
              <a:rPr lang="fr-FR" dirty="0" smtClean="0"/>
              <a:t> </a:t>
            </a:r>
            <a:r>
              <a:rPr lang="fr-FR" dirty="0" err="1" smtClean="0"/>
              <a:t>receptor</a:t>
            </a:r>
            <a:r>
              <a:rPr lang="fr-FR" dirty="0" smtClean="0"/>
              <a:t> tyrosine kinase (</a:t>
            </a:r>
            <a:r>
              <a:rPr lang="fr-FR" dirty="0" err="1" smtClean="0"/>
              <a:t>MuSK</a:t>
            </a:r>
            <a:r>
              <a:rPr lang="fr-FR" dirty="0" smtClean="0"/>
              <a:t>).</a:t>
            </a:r>
            <a:r>
              <a:rPr lang="fr-FR" baseline="30000" dirty="0" smtClean="0">
                <a:hlinkClick r:id="rId5" tooltip="Link to bibliographic citation"/>
              </a:rPr>
              <a:t>44</a:t>
            </a:r>
            <a:r>
              <a:rPr lang="fr-FR" dirty="0" smtClean="0"/>
              <a:t> </a:t>
            </a:r>
            <a:r>
              <a:rPr lang="fr-FR" dirty="0" err="1" smtClean="0"/>
              <a:t>Autoantibodies</a:t>
            </a:r>
            <a:r>
              <a:rPr lang="fr-FR" dirty="0" smtClean="0"/>
              <a:t> </a:t>
            </a:r>
            <a:r>
              <a:rPr lang="fr-FR" dirty="0" err="1" smtClean="0"/>
              <a:t>against</a:t>
            </a:r>
            <a:r>
              <a:rPr lang="fr-FR" dirty="0" smtClean="0"/>
              <a:t> </a:t>
            </a:r>
            <a:r>
              <a:rPr lang="fr-FR" dirty="0" err="1" smtClean="0"/>
              <a:t>skeletal</a:t>
            </a:r>
            <a:r>
              <a:rPr lang="fr-FR" dirty="0" smtClean="0"/>
              <a:t> </a:t>
            </a:r>
            <a:r>
              <a:rPr lang="fr-FR" dirty="0" err="1" smtClean="0"/>
              <a:t>proteins</a:t>
            </a:r>
            <a:r>
              <a:rPr lang="fr-FR" dirty="0" smtClean="0"/>
              <a:t> </a:t>
            </a:r>
            <a:r>
              <a:rPr lang="fr-FR" dirty="0" err="1" smtClean="0"/>
              <a:t>other</a:t>
            </a:r>
            <a:r>
              <a:rPr lang="fr-FR" dirty="0" smtClean="0"/>
              <a:t> </a:t>
            </a:r>
            <a:r>
              <a:rPr lang="fr-FR" dirty="0" err="1" smtClean="0"/>
              <a:t>than</a:t>
            </a:r>
            <a:r>
              <a:rPr lang="fr-FR" dirty="0" smtClean="0"/>
              <a:t> </a:t>
            </a:r>
            <a:r>
              <a:rPr lang="fr-FR" dirty="0" err="1" smtClean="0"/>
              <a:t>AChRs</a:t>
            </a:r>
            <a:r>
              <a:rPr lang="fr-FR" dirty="0" smtClean="0"/>
              <a:t> </a:t>
            </a:r>
            <a:r>
              <a:rPr lang="fr-FR" dirty="0" err="1" smtClean="0"/>
              <a:t>such</a:t>
            </a:r>
            <a:r>
              <a:rPr lang="fr-FR" dirty="0" smtClean="0"/>
              <a:t> as </a:t>
            </a:r>
            <a:r>
              <a:rPr lang="fr-FR" dirty="0" err="1" smtClean="0"/>
              <a:t>titin</a:t>
            </a:r>
            <a:r>
              <a:rPr lang="fr-FR" dirty="0" smtClean="0"/>
              <a:t> and </a:t>
            </a:r>
            <a:r>
              <a:rPr lang="fr-FR" dirty="0" err="1" smtClean="0"/>
              <a:t>ryanodine</a:t>
            </a:r>
            <a:r>
              <a:rPr lang="fr-FR" dirty="0" smtClean="0"/>
              <a:t> </a:t>
            </a:r>
            <a:r>
              <a:rPr lang="fr-FR" dirty="0" err="1" smtClean="0"/>
              <a:t>receptor</a:t>
            </a:r>
            <a:r>
              <a:rPr lang="fr-FR" dirty="0" smtClean="0"/>
              <a:t> (</a:t>
            </a:r>
            <a:r>
              <a:rPr lang="fr-FR" dirty="0" err="1" smtClean="0"/>
              <a:t>RyR</a:t>
            </a:r>
            <a:r>
              <a:rPr lang="fr-FR" dirty="0" smtClean="0"/>
              <a:t>) are </a:t>
            </a:r>
            <a:r>
              <a:rPr lang="fr-FR" dirty="0" err="1" smtClean="0"/>
              <a:t>documented</a:t>
            </a:r>
            <a:r>
              <a:rPr lang="fr-FR" dirty="0" smtClean="0"/>
              <a:t> in </a:t>
            </a:r>
            <a:r>
              <a:rPr lang="fr-FR" dirty="0" err="1" smtClean="0"/>
              <a:t>human</a:t>
            </a:r>
            <a:r>
              <a:rPr lang="fr-FR" dirty="0" smtClean="0"/>
              <a:t> and canine MG patients </a:t>
            </a:r>
            <a:r>
              <a:rPr lang="fr-FR" dirty="0" err="1" smtClean="0"/>
              <a:t>with</a:t>
            </a:r>
            <a:r>
              <a:rPr lang="fr-FR" dirty="0" smtClean="0"/>
              <a:t> a thymoma.</a:t>
            </a:r>
            <a:r>
              <a:rPr lang="fr-FR" baseline="30000" dirty="0" smtClean="0">
                <a:hlinkClick r:id="rId6" tooltip="Link to bibliographic citations"/>
              </a:rPr>
              <a:t>45–48</a:t>
            </a:r>
            <a:r>
              <a:rPr lang="fr-FR" dirty="0" smtClean="0"/>
              <a:t> </a:t>
            </a:r>
            <a:r>
              <a:rPr lang="fr-FR" dirty="0" err="1" smtClean="0"/>
              <a:t>Interestingly</a:t>
            </a:r>
            <a:r>
              <a:rPr lang="fr-FR" dirty="0" smtClean="0"/>
              <a:t>, the </a:t>
            </a:r>
            <a:r>
              <a:rPr lang="fr-FR" dirty="0" err="1" smtClean="0"/>
              <a:t>combination</a:t>
            </a:r>
            <a:r>
              <a:rPr lang="fr-FR" dirty="0" smtClean="0"/>
              <a:t> of ACR and </a:t>
            </a:r>
            <a:r>
              <a:rPr lang="fr-FR" dirty="0" err="1" smtClean="0"/>
              <a:t>RyR</a:t>
            </a:r>
            <a:r>
              <a:rPr lang="fr-FR" dirty="0" smtClean="0"/>
              <a:t> </a:t>
            </a:r>
            <a:r>
              <a:rPr lang="fr-FR" dirty="0" err="1" smtClean="0"/>
              <a:t>antibodies</a:t>
            </a:r>
            <a:r>
              <a:rPr lang="fr-FR" dirty="0" smtClean="0"/>
              <a:t> </a:t>
            </a:r>
            <a:r>
              <a:rPr lang="fr-FR" dirty="0" err="1" smtClean="0"/>
              <a:t>increases</a:t>
            </a:r>
            <a:r>
              <a:rPr lang="fr-FR" dirty="0" smtClean="0"/>
              <a:t> the </a:t>
            </a:r>
            <a:r>
              <a:rPr lang="fr-FR" dirty="0" err="1" smtClean="0"/>
              <a:t>severity</a:t>
            </a:r>
            <a:r>
              <a:rPr lang="fr-FR" dirty="0" smtClean="0"/>
              <a:t> of </a:t>
            </a:r>
            <a:r>
              <a:rPr lang="fr-FR" dirty="0" err="1" smtClean="0"/>
              <a:t>myasthenia</a:t>
            </a:r>
            <a:endParaRPr lang="fr-FR" dirty="0" smtClean="0"/>
          </a:p>
          <a:p>
            <a:endParaRPr lang="en-CA" dirty="0" smtClean="0"/>
          </a:p>
          <a:p>
            <a:r>
              <a:rPr lang="en-CA" dirty="0" smtClean="0"/>
              <a:t>Definitive diagnosis of acquired MG may be made by identifying increased circulating acetylcholine receptor antibody in blood (&gt;0.6 nm/L in dogs; &gt;0.3 nm/L in cats). Antibodies are detectable in 80% to 90% of dogs with acquired disease</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68</a:t>
            </a:fld>
            <a:endParaRPr lang="en-CA"/>
          </a:p>
        </p:txBody>
      </p:sp>
    </p:spTree>
    <p:extLst>
      <p:ext uri="{BB962C8B-B14F-4D97-AF65-F5344CB8AC3E}">
        <p14:creationId xmlns:p14="http://schemas.microsoft.com/office/powerpoint/2010/main" val="2609148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Treatment</a:t>
            </a:r>
            <a:r>
              <a:rPr lang="fr-FR" dirty="0" smtClean="0"/>
              <a:t> of MG </a:t>
            </a:r>
            <a:r>
              <a:rPr lang="fr-FR" dirty="0" err="1" smtClean="0"/>
              <a:t>will</a:t>
            </a:r>
            <a:r>
              <a:rPr lang="fr-FR" baseline="0" dirty="0" smtClean="0"/>
              <a:t> </a:t>
            </a:r>
            <a:r>
              <a:rPr lang="fr-FR" baseline="0" dirty="0" err="1" smtClean="0"/>
              <a:t>include</a:t>
            </a:r>
            <a:r>
              <a:rPr lang="fr-FR" baseline="0" dirty="0" smtClean="0"/>
              <a:t> </a:t>
            </a:r>
            <a:r>
              <a:rPr lang="fr-FR" baseline="0" dirty="0" err="1" smtClean="0"/>
              <a:t>oxygen</a:t>
            </a:r>
            <a:r>
              <a:rPr lang="fr-FR" baseline="0" dirty="0" smtClean="0"/>
              <a:t> support and </a:t>
            </a:r>
            <a:r>
              <a:rPr lang="fr-FR" baseline="0" dirty="0" err="1" smtClean="0"/>
              <a:t>possibly</a:t>
            </a:r>
            <a:r>
              <a:rPr lang="fr-FR" baseline="0" dirty="0" smtClean="0"/>
              <a:t> </a:t>
            </a:r>
            <a:r>
              <a:rPr lang="fr-FR" baseline="0" dirty="0" err="1" smtClean="0"/>
              <a:t>mechanical</a:t>
            </a:r>
            <a:r>
              <a:rPr lang="fr-FR" baseline="0" dirty="0" smtClean="0"/>
              <a:t> ventilation if </a:t>
            </a:r>
            <a:r>
              <a:rPr lang="fr-FR" baseline="0" dirty="0" err="1" smtClean="0"/>
              <a:t>needed</a:t>
            </a:r>
            <a:r>
              <a:rPr lang="fr-FR" baseline="0" dirty="0" smtClean="0"/>
              <a:t>. </a:t>
            </a:r>
          </a:p>
          <a:p>
            <a:r>
              <a:rPr lang="fr-FR" baseline="0" dirty="0" err="1" smtClean="0"/>
              <a:t>Temperature</a:t>
            </a:r>
            <a:r>
              <a:rPr lang="fr-FR" baseline="0" dirty="0" smtClean="0"/>
              <a:t> control </a:t>
            </a:r>
            <a:r>
              <a:rPr lang="fr-FR" baseline="0" dirty="0" err="1" smtClean="0"/>
              <a:t>can</a:t>
            </a:r>
            <a:r>
              <a:rPr lang="fr-FR" baseline="0" dirty="0" smtClean="0"/>
              <a:t> </a:t>
            </a:r>
            <a:r>
              <a:rPr lang="fr-FR" baseline="0" dirty="0" err="1" smtClean="0"/>
              <a:t>be</a:t>
            </a:r>
            <a:r>
              <a:rPr lang="fr-FR" baseline="0" dirty="0" smtClean="0"/>
              <a:t> </a:t>
            </a:r>
            <a:r>
              <a:rPr lang="fr-FR" baseline="0" dirty="0" err="1" smtClean="0"/>
              <a:t>helpful</a:t>
            </a:r>
            <a:r>
              <a:rPr lang="fr-FR" baseline="0" dirty="0" smtClean="0"/>
              <a:t> – </a:t>
            </a:r>
            <a:r>
              <a:rPr lang="fr-FR" dirty="0" err="1" smtClean="0"/>
              <a:t>Mild</a:t>
            </a:r>
            <a:r>
              <a:rPr lang="fr-FR" dirty="0" smtClean="0"/>
              <a:t> </a:t>
            </a:r>
            <a:r>
              <a:rPr lang="fr-FR" dirty="0" err="1" smtClean="0"/>
              <a:t>hypothermia</a:t>
            </a:r>
            <a:r>
              <a:rPr lang="fr-FR" dirty="0" smtClean="0"/>
              <a:t> causes </a:t>
            </a:r>
            <a:r>
              <a:rPr lang="fr-FR" dirty="0" err="1" smtClean="0"/>
              <a:t>decreased</a:t>
            </a:r>
            <a:r>
              <a:rPr lang="fr-FR" dirty="0" smtClean="0"/>
              <a:t> muscle </a:t>
            </a:r>
            <a:r>
              <a:rPr lang="fr-FR" dirty="0" err="1" smtClean="0"/>
              <a:t>temperature</a:t>
            </a:r>
            <a:r>
              <a:rPr lang="fr-FR" dirty="0" smtClean="0"/>
              <a:t> </a:t>
            </a:r>
            <a:r>
              <a:rPr lang="fr-FR" dirty="0" err="1" smtClean="0"/>
              <a:t>which</a:t>
            </a:r>
            <a:r>
              <a:rPr lang="fr-FR" dirty="0" smtClean="0"/>
              <a:t> </a:t>
            </a:r>
            <a:r>
              <a:rPr lang="fr-FR" dirty="0" err="1" smtClean="0"/>
              <a:t>improves</a:t>
            </a:r>
            <a:r>
              <a:rPr lang="fr-FR" dirty="0" smtClean="0"/>
              <a:t> </a:t>
            </a:r>
            <a:r>
              <a:rPr lang="fr-FR" dirty="0" err="1" smtClean="0"/>
              <a:t>synaptic</a:t>
            </a:r>
            <a:r>
              <a:rPr lang="fr-FR" dirty="0" smtClean="0"/>
              <a:t> transmission </a:t>
            </a:r>
            <a:r>
              <a:rPr lang="fr-FR" dirty="0" err="1" smtClean="0"/>
              <a:t>because</a:t>
            </a:r>
            <a:r>
              <a:rPr lang="fr-FR" dirty="0" smtClean="0"/>
              <a:t> </a:t>
            </a:r>
            <a:r>
              <a:rPr lang="fr-FR" dirty="0" err="1" smtClean="0"/>
              <a:t>neuromuscular</a:t>
            </a:r>
            <a:r>
              <a:rPr lang="fr-FR" dirty="0" smtClean="0"/>
              <a:t> transmission </a:t>
            </a:r>
            <a:r>
              <a:rPr lang="fr-FR" dirty="0" err="1" smtClean="0"/>
              <a:t>is</a:t>
            </a:r>
            <a:r>
              <a:rPr lang="fr-FR" dirty="0" smtClean="0"/>
              <a:t> temperature-dependent.</a:t>
            </a:r>
            <a:r>
              <a:rPr lang="fr-FR" baseline="30000" dirty="0" smtClean="0">
                <a:hlinkClick r:id="rId3" tooltip="Link to bibliographic citation"/>
              </a:rPr>
              <a:t>51</a:t>
            </a:r>
            <a:r>
              <a:rPr lang="fr-FR" dirty="0" smtClean="0"/>
              <a:t> A </a:t>
            </a:r>
            <a:r>
              <a:rPr lang="fr-FR" dirty="0" err="1" smtClean="0"/>
              <a:t>cooler</a:t>
            </a:r>
            <a:r>
              <a:rPr lang="fr-FR" dirty="0" smtClean="0"/>
              <a:t> body </a:t>
            </a:r>
            <a:r>
              <a:rPr lang="fr-FR" dirty="0" err="1" smtClean="0"/>
              <a:t>temperature</a:t>
            </a:r>
            <a:r>
              <a:rPr lang="fr-FR" dirty="0" smtClean="0"/>
              <a:t> </a:t>
            </a:r>
            <a:r>
              <a:rPr lang="fr-FR" dirty="0" err="1" smtClean="0"/>
              <a:t>also</a:t>
            </a:r>
            <a:r>
              <a:rPr lang="fr-FR" dirty="0" smtClean="0"/>
              <a:t> </a:t>
            </a:r>
            <a:r>
              <a:rPr lang="fr-FR" dirty="0" err="1" smtClean="0"/>
              <a:t>appears</a:t>
            </a:r>
            <a:r>
              <a:rPr lang="fr-FR" dirty="0" smtClean="0"/>
              <a:t> to </a:t>
            </a:r>
            <a:r>
              <a:rPr lang="fr-FR" dirty="0" err="1" smtClean="0"/>
              <a:t>improve</a:t>
            </a:r>
            <a:r>
              <a:rPr lang="fr-FR" dirty="0" smtClean="0"/>
              <a:t> </a:t>
            </a:r>
            <a:r>
              <a:rPr lang="fr-FR" dirty="0" err="1" smtClean="0"/>
              <a:t>pulmonary</a:t>
            </a:r>
            <a:r>
              <a:rPr lang="fr-FR" dirty="0" smtClean="0"/>
              <a:t> </a:t>
            </a:r>
            <a:r>
              <a:rPr lang="fr-FR" dirty="0" err="1" smtClean="0"/>
              <a:t>function</a:t>
            </a:r>
            <a:r>
              <a:rPr lang="fr-FR" dirty="0" smtClean="0"/>
              <a:t> and </a:t>
            </a:r>
            <a:r>
              <a:rPr lang="fr-FR" dirty="0" err="1" smtClean="0"/>
              <a:t>therefore</a:t>
            </a:r>
            <a:r>
              <a:rPr lang="fr-FR" dirty="0" smtClean="0"/>
              <a:t>, </a:t>
            </a:r>
            <a:r>
              <a:rPr lang="fr-FR" dirty="0" err="1" smtClean="0"/>
              <a:t>maintaining</a:t>
            </a:r>
            <a:r>
              <a:rPr lang="fr-FR" dirty="0" smtClean="0"/>
              <a:t> </a:t>
            </a:r>
            <a:r>
              <a:rPr lang="fr-FR" dirty="0" err="1" smtClean="0"/>
              <a:t>cooler</a:t>
            </a:r>
            <a:r>
              <a:rPr lang="fr-FR" dirty="0" smtClean="0"/>
              <a:t> body </a:t>
            </a:r>
            <a:r>
              <a:rPr lang="fr-FR" dirty="0" err="1" smtClean="0"/>
              <a:t>temperature</a:t>
            </a:r>
            <a:r>
              <a:rPr lang="fr-FR" dirty="0" smtClean="0"/>
              <a:t> </a:t>
            </a:r>
            <a:r>
              <a:rPr lang="fr-FR" dirty="0" err="1" smtClean="0"/>
              <a:t>is</a:t>
            </a:r>
            <a:r>
              <a:rPr lang="fr-FR" dirty="0" smtClean="0"/>
              <a:t> </a:t>
            </a:r>
            <a:r>
              <a:rPr lang="fr-FR" dirty="0" err="1" smtClean="0"/>
              <a:t>being</a:t>
            </a:r>
            <a:r>
              <a:rPr lang="fr-FR" dirty="0" smtClean="0"/>
              <a:t> </a:t>
            </a:r>
            <a:r>
              <a:rPr lang="fr-FR" dirty="0" err="1" smtClean="0"/>
              <a:t>advocated</a:t>
            </a:r>
            <a:r>
              <a:rPr lang="fr-FR" dirty="0" smtClean="0"/>
              <a:t> in the management of </a:t>
            </a:r>
            <a:r>
              <a:rPr lang="fr-FR" dirty="0" err="1" smtClean="0"/>
              <a:t>human</a:t>
            </a:r>
            <a:r>
              <a:rPr lang="fr-FR" dirty="0" smtClean="0"/>
              <a:t> </a:t>
            </a:r>
            <a:r>
              <a:rPr lang="fr-FR" dirty="0" err="1" smtClean="0"/>
              <a:t>myasthenia</a:t>
            </a:r>
            <a:r>
              <a:rPr lang="fr-FR" dirty="0" smtClean="0"/>
              <a:t> patients.</a:t>
            </a:r>
            <a:r>
              <a:rPr lang="fr-FR" baseline="30000" dirty="0" smtClean="0">
                <a:hlinkClick r:id="rId3" tooltip="Link to bibliographic citation"/>
              </a:rPr>
              <a:t>51</a:t>
            </a:r>
            <a:r>
              <a:rPr lang="fr-FR" dirty="0" smtClean="0"/>
              <a:t> This has not been </a:t>
            </a:r>
            <a:r>
              <a:rPr lang="fr-FR" dirty="0" err="1" smtClean="0"/>
              <a:t>evaluated</a:t>
            </a:r>
            <a:r>
              <a:rPr lang="fr-FR" dirty="0" smtClean="0"/>
              <a:t> in </a:t>
            </a:r>
            <a:r>
              <a:rPr lang="fr-FR" dirty="0" err="1" smtClean="0"/>
              <a:t>dogs</a:t>
            </a:r>
            <a:r>
              <a:rPr lang="fr-FR" dirty="0" smtClean="0"/>
              <a:t>. </a:t>
            </a:r>
          </a:p>
          <a:p>
            <a:endParaRPr lang="fr-FR" dirty="0" smtClean="0"/>
          </a:p>
          <a:p>
            <a:r>
              <a:rPr lang="fr-FR" dirty="0" smtClean="0"/>
              <a:t>PARASYMPATOMIMETIC</a:t>
            </a:r>
          </a:p>
          <a:p>
            <a:endParaRPr lang="fr-FR" dirty="0" smtClean="0"/>
          </a:p>
          <a:p>
            <a:endParaRPr lang="fr-FR" dirty="0" smtClean="0"/>
          </a:p>
          <a:p>
            <a:r>
              <a:rPr lang="en-CA" b="1" dirty="0" smtClean="0"/>
              <a:t>animals affected with generalized MG may be treated with oral </a:t>
            </a:r>
            <a:r>
              <a:rPr lang="en-CA" b="1" dirty="0" err="1" smtClean="0"/>
              <a:t>pyridostigmine</a:t>
            </a:r>
            <a:r>
              <a:rPr lang="en-CA" b="1" dirty="0" smtClean="0"/>
              <a:t> bromide or Intramuscular neostigmine bromide or </a:t>
            </a:r>
            <a:r>
              <a:rPr lang="en-CA" b="1" dirty="0" err="1" smtClean="0"/>
              <a:t>methylsulfate</a:t>
            </a:r>
            <a:r>
              <a:rPr lang="en-CA" dirty="0" smtClean="0"/>
              <a:t>. A low dosage is begun and titrated upward over 2 to 3 days until clinical signs resolve or signs of cholinergic toxicity occur</a:t>
            </a:r>
            <a:r>
              <a:rPr lang="en-CA" b="1" dirty="0" smtClean="0"/>
              <a:t>. Although appendicular muscle weakness improves with treatments, pharyngeal, laryngeal, and </a:t>
            </a:r>
            <a:r>
              <a:rPr lang="en-CA" b="1" dirty="0" err="1" smtClean="0"/>
              <a:t>esophageal</a:t>
            </a:r>
            <a:r>
              <a:rPr lang="en-CA" b="1" dirty="0" smtClean="0"/>
              <a:t> dysfunction are more resistant to therapy and may become permanent.</a:t>
            </a:r>
          </a:p>
          <a:p>
            <a:endParaRPr lang="en-CA" b="1" dirty="0" smtClean="0"/>
          </a:p>
          <a:p>
            <a:r>
              <a:rPr lang="en-CA" dirty="0" smtClean="0"/>
              <a:t>feeding the animal from a raised height and keeping the head elevated for 10 minutes afterward to facilitate passage of food into the stomach. Frequently, a gastrostomy tube is necessary to provide nutritional support until dysphagia improves and regurgitation frequency decreases. Frequent auscultation and radiographs of the thorax are recommended to determine whether aspiration pneumonia is present; treatment includes broad-spectrum antimicrobial therapy, IV fluids, and oxygen support (see  Chapter 23).</a:t>
            </a:r>
          </a:p>
          <a:p>
            <a:endParaRPr lang="en-CA" dirty="0" smtClean="0"/>
          </a:p>
          <a:p>
            <a:r>
              <a:rPr lang="en-CA" dirty="0" smtClean="0"/>
              <a:t> </a:t>
            </a:r>
          </a:p>
          <a:p>
            <a:endParaRPr lang="fr-FR" dirty="0" smtClean="0"/>
          </a:p>
          <a:p>
            <a:endParaRPr lang="fr-FR" dirty="0" smtClean="0"/>
          </a:p>
          <a:p>
            <a:endParaRPr lang="fr-FR" dirty="0" smtClean="0"/>
          </a:p>
          <a:p>
            <a:r>
              <a:rPr lang="fr-FR" dirty="0" smtClean="0"/>
              <a:t>In all cases of MG, </a:t>
            </a:r>
            <a:r>
              <a:rPr lang="fr-FR" dirty="0" err="1" smtClean="0"/>
              <a:t>there</a:t>
            </a:r>
            <a:r>
              <a:rPr lang="fr-FR" dirty="0" smtClean="0"/>
              <a:t> are major </a:t>
            </a:r>
            <a:r>
              <a:rPr lang="fr-FR" dirty="0" err="1" smtClean="0"/>
              <a:t>considerations</a:t>
            </a:r>
            <a:r>
              <a:rPr lang="fr-FR" dirty="0" smtClean="0"/>
              <a:t> for </a:t>
            </a:r>
            <a:r>
              <a:rPr lang="fr-FR" dirty="0" err="1" smtClean="0"/>
              <a:t>clinicians</a:t>
            </a:r>
            <a:r>
              <a:rPr lang="fr-FR" dirty="0" smtClean="0"/>
              <a:t> </a:t>
            </a:r>
            <a:r>
              <a:rPr lang="fr-FR" dirty="0" err="1" smtClean="0"/>
              <a:t>beyond</a:t>
            </a:r>
            <a:r>
              <a:rPr lang="fr-FR" dirty="0" smtClean="0"/>
              <a:t> </a:t>
            </a:r>
            <a:r>
              <a:rPr lang="fr-FR" dirty="0" err="1" smtClean="0"/>
              <a:t>drug</a:t>
            </a:r>
            <a:r>
              <a:rPr lang="fr-FR" dirty="0" smtClean="0"/>
              <a:t> </a:t>
            </a:r>
            <a:r>
              <a:rPr lang="fr-FR" dirty="0" err="1" smtClean="0"/>
              <a:t>therapy</a:t>
            </a:r>
            <a:r>
              <a:rPr lang="fr-FR" dirty="0" smtClean="0"/>
              <a:t> </a:t>
            </a:r>
            <a:r>
              <a:rPr lang="fr-FR" dirty="0" err="1" smtClean="0"/>
              <a:t>including</a:t>
            </a:r>
            <a:r>
              <a:rPr lang="fr-FR" dirty="0" smtClean="0"/>
              <a:t> </a:t>
            </a:r>
            <a:r>
              <a:rPr lang="fr-FR" dirty="0" err="1" smtClean="0"/>
              <a:t>oxygen</a:t>
            </a:r>
            <a:r>
              <a:rPr lang="fr-FR" dirty="0" smtClean="0"/>
              <a:t> and </a:t>
            </a:r>
            <a:r>
              <a:rPr lang="fr-FR" dirty="0" err="1" smtClean="0"/>
              <a:t>respiratory</a:t>
            </a:r>
            <a:r>
              <a:rPr lang="fr-FR" dirty="0" smtClean="0"/>
              <a:t> </a:t>
            </a:r>
            <a:r>
              <a:rPr lang="fr-FR" dirty="0" err="1" smtClean="0"/>
              <a:t>therapy</a:t>
            </a:r>
            <a:r>
              <a:rPr lang="fr-FR" dirty="0" smtClean="0"/>
              <a:t>, </a:t>
            </a:r>
            <a:r>
              <a:rPr lang="fr-FR" dirty="0" err="1" smtClean="0"/>
              <a:t>temperature</a:t>
            </a:r>
            <a:r>
              <a:rPr lang="fr-FR" dirty="0" smtClean="0"/>
              <a:t> control, and </a:t>
            </a:r>
            <a:r>
              <a:rPr lang="fr-FR" dirty="0" err="1" smtClean="0"/>
              <a:t>potential</a:t>
            </a:r>
            <a:r>
              <a:rPr lang="fr-FR" dirty="0" smtClean="0"/>
              <a:t> </a:t>
            </a:r>
            <a:r>
              <a:rPr lang="fr-FR" dirty="0" err="1" smtClean="0"/>
              <a:t>surgical</a:t>
            </a:r>
            <a:r>
              <a:rPr lang="fr-FR" dirty="0" smtClean="0"/>
              <a:t> </a:t>
            </a:r>
            <a:r>
              <a:rPr lang="fr-FR" dirty="0" err="1" smtClean="0"/>
              <a:t>treatments</a:t>
            </a:r>
            <a:r>
              <a:rPr lang="fr-FR" dirty="0" smtClean="0"/>
              <a:t>. In people, 10–20% of MG patients </a:t>
            </a:r>
            <a:r>
              <a:rPr lang="fr-FR" dirty="0" err="1" smtClean="0"/>
              <a:t>require</a:t>
            </a:r>
            <a:r>
              <a:rPr lang="fr-FR" dirty="0" smtClean="0"/>
              <a:t> </a:t>
            </a:r>
            <a:r>
              <a:rPr lang="fr-FR" dirty="0" err="1" smtClean="0"/>
              <a:t>mechanical</a:t>
            </a:r>
            <a:r>
              <a:rPr lang="fr-FR" dirty="0" smtClean="0"/>
              <a:t> ventilation and </a:t>
            </a:r>
            <a:r>
              <a:rPr lang="fr-FR" dirty="0" err="1" smtClean="0"/>
              <a:t>mortality</a:t>
            </a:r>
            <a:r>
              <a:rPr lang="fr-FR" dirty="0" smtClean="0"/>
              <a:t> due to complications are </a:t>
            </a:r>
            <a:r>
              <a:rPr lang="fr-FR" dirty="0" err="1" smtClean="0"/>
              <a:t>estimated</a:t>
            </a:r>
            <a:r>
              <a:rPr lang="fr-FR" dirty="0" smtClean="0"/>
              <a:t> </a:t>
            </a:r>
            <a:r>
              <a:rPr lang="fr-FR" dirty="0" err="1" smtClean="0"/>
              <a:t>at</a:t>
            </a:r>
            <a:r>
              <a:rPr lang="fr-FR" dirty="0" smtClean="0"/>
              <a:t> 11–14%.</a:t>
            </a:r>
            <a:r>
              <a:rPr lang="fr-FR" baseline="30000" dirty="0" smtClean="0">
                <a:hlinkClick r:id="rId4" tooltip="Link to bibliographic citation"/>
              </a:rPr>
              <a:t>49</a:t>
            </a:r>
            <a:r>
              <a:rPr lang="fr-FR" dirty="0" smtClean="0"/>
              <a:t> </a:t>
            </a:r>
            <a:r>
              <a:rPr lang="fr-FR" dirty="0" err="1" smtClean="0"/>
              <a:t>Respiratory</a:t>
            </a:r>
            <a:r>
              <a:rPr lang="fr-FR" dirty="0" smtClean="0"/>
              <a:t> </a:t>
            </a:r>
            <a:r>
              <a:rPr lang="fr-FR" dirty="0" err="1" smtClean="0"/>
              <a:t>failure</a:t>
            </a:r>
            <a:r>
              <a:rPr lang="fr-FR" dirty="0" smtClean="0"/>
              <a:t> or fatigue </a:t>
            </a:r>
            <a:r>
              <a:rPr lang="fr-FR" dirty="0" err="1" smtClean="0"/>
              <a:t>may</a:t>
            </a:r>
            <a:r>
              <a:rPr lang="fr-FR" dirty="0" smtClean="0"/>
              <a:t> </a:t>
            </a:r>
            <a:r>
              <a:rPr lang="fr-FR" dirty="0" err="1" smtClean="0"/>
              <a:t>occur</a:t>
            </a:r>
            <a:r>
              <a:rPr lang="fr-FR" dirty="0" smtClean="0"/>
              <a:t> if an animal </a:t>
            </a:r>
            <a:r>
              <a:rPr lang="fr-FR" dirty="0" err="1" smtClean="0"/>
              <a:t>presents</a:t>
            </a:r>
            <a:r>
              <a:rPr lang="fr-FR" dirty="0" smtClean="0"/>
              <a:t> in a </a:t>
            </a:r>
            <a:r>
              <a:rPr lang="fr-FR" dirty="0" err="1" smtClean="0"/>
              <a:t>myasthenic</a:t>
            </a:r>
            <a:r>
              <a:rPr lang="fr-FR" dirty="0" smtClean="0"/>
              <a:t> </a:t>
            </a:r>
            <a:r>
              <a:rPr lang="fr-FR" dirty="0" err="1" smtClean="0"/>
              <a:t>crisis</a:t>
            </a:r>
            <a:r>
              <a:rPr lang="fr-FR" dirty="0" smtClean="0"/>
              <a:t>. An animal </a:t>
            </a:r>
            <a:r>
              <a:rPr lang="fr-FR" dirty="0" err="1" smtClean="0"/>
              <a:t>may</a:t>
            </a:r>
            <a:r>
              <a:rPr lang="fr-FR" dirty="0" smtClean="0"/>
              <a:t> </a:t>
            </a:r>
            <a:r>
              <a:rPr lang="fr-FR" dirty="0" err="1" smtClean="0"/>
              <a:t>similarly</a:t>
            </a:r>
            <a:r>
              <a:rPr lang="fr-FR" dirty="0" smtClean="0"/>
              <a:t> </a:t>
            </a:r>
            <a:r>
              <a:rPr lang="fr-FR" dirty="0" err="1" smtClean="0"/>
              <a:t>present</a:t>
            </a:r>
            <a:r>
              <a:rPr lang="fr-FR" dirty="0" smtClean="0"/>
              <a:t> in </a:t>
            </a:r>
            <a:r>
              <a:rPr lang="fr-FR" dirty="0" err="1" smtClean="0"/>
              <a:t>respiratory</a:t>
            </a:r>
            <a:r>
              <a:rPr lang="fr-FR" dirty="0" smtClean="0"/>
              <a:t> </a:t>
            </a:r>
            <a:r>
              <a:rPr lang="fr-FR" dirty="0" err="1" smtClean="0"/>
              <a:t>distress</a:t>
            </a:r>
            <a:r>
              <a:rPr lang="fr-FR" dirty="0" smtClean="0"/>
              <a:t> </a:t>
            </a:r>
            <a:r>
              <a:rPr lang="fr-FR" dirty="0" err="1" smtClean="0"/>
              <a:t>secondary</a:t>
            </a:r>
            <a:r>
              <a:rPr lang="fr-FR" dirty="0" smtClean="0"/>
              <a:t> to </a:t>
            </a:r>
            <a:r>
              <a:rPr lang="fr-FR" dirty="0" err="1" smtClean="0"/>
              <a:t>treatment</a:t>
            </a:r>
            <a:r>
              <a:rPr lang="fr-FR" dirty="0" smtClean="0"/>
              <a:t> </a:t>
            </a:r>
            <a:r>
              <a:rPr lang="fr-FR" dirty="0" err="1" smtClean="0"/>
              <a:t>with</a:t>
            </a:r>
            <a:r>
              <a:rPr lang="fr-FR" dirty="0" smtClean="0"/>
              <a:t> excessive doses of </a:t>
            </a:r>
            <a:r>
              <a:rPr lang="fr-FR" dirty="0" err="1" smtClean="0"/>
              <a:t>cholinesterase</a:t>
            </a:r>
            <a:r>
              <a:rPr lang="fr-FR" dirty="0" smtClean="0"/>
              <a:t> </a:t>
            </a:r>
            <a:r>
              <a:rPr lang="fr-FR" dirty="0" err="1" smtClean="0"/>
              <a:t>inhibitors</a:t>
            </a:r>
            <a:r>
              <a:rPr lang="fr-FR" dirty="0" smtClean="0"/>
              <a:t>. It </a:t>
            </a:r>
            <a:r>
              <a:rPr lang="fr-FR" dirty="0" err="1" smtClean="0"/>
              <a:t>is</a:t>
            </a:r>
            <a:r>
              <a:rPr lang="fr-FR" dirty="0" smtClean="0"/>
              <a:t> </a:t>
            </a:r>
            <a:r>
              <a:rPr lang="fr-FR" dirty="0" err="1" smtClean="0"/>
              <a:t>therefore</a:t>
            </a:r>
            <a:r>
              <a:rPr lang="fr-FR" dirty="0" smtClean="0"/>
              <a:t> important to </a:t>
            </a:r>
            <a:r>
              <a:rPr lang="fr-FR" dirty="0" err="1" smtClean="0"/>
              <a:t>differentiate</a:t>
            </a:r>
            <a:r>
              <a:rPr lang="fr-FR" dirty="0" smtClean="0"/>
              <a:t> a </a:t>
            </a:r>
            <a:r>
              <a:rPr lang="fr-FR" dirty="0" err="1" smtClean="0"/>
              <a:t>myasthenic</a:t>
            </a:r>
            <a:r>
              <a:rPr lang="fr-FR" dirty="0" smtClean="0"/>
              <a:t> </a:t>
            </a:r>
            <a:r>
              <a:rPr lang="fr-FR" dirty="0" err="1" smtClean="0"/>
              <a:t>crisis</a:t>
            </a:r>
            <a:r>
              <a:rPr lang="fr-FR" dirty="0" smtClean="0"/>
              <a:t> </a:t>
            </a:r>
            <a:r>
              <a:rPr lang="fr-FR" dirty="0" err="1" smtClean="0"/>
              <a:t>from</a:t>
            </a:r>
            <a:r>
              <a:rPr lang="fr-FR" dirty="0" smtClean="0"/>
              <a:t> a </a:t>
            </a:r>
            <a:r>
              <a:rPr lang="fr-FR" dirty="0" err="1" smtClean="0"/>
              <a:t>cholinergic</a:t>
            </a:r>
            <a:r>
              <a:rPr lang="fr-FR" dirty="0" smtClean="0"/>
              <a:t> </a:t>
            </a:r>
            <a:r>
              <a:rPr lang="fr-FR" dirty="0" err="1" smtClean="0"/>
              <a:t>crisis</a:t>
            </a:r>
            <a:r>
              <a:rPr lang="fr-FR" dirty="0" smtClean="0"/>
              <a:t> in </a:t>
            </a:r>
            <a:r>
              <a:rPr lang="fr-FR" dirty="0" err="1" smtClean="0"/>
              <a:t>order</a:t>
            </a:r>
            <a:r>
              <a:rPr lang="fr-FR" dirty="0" smtClean="0"/>
              <a:t> to </a:t>
            </a:r>
            <a:r>
              <a:rPr lang="fr-FR" dirty="0" err="1" smtClean="0"/>
              <a:t>initiate</a:t>
            </a:r>
            <a:r>
              <a:rPr lang="fr-FR" dirty="0" smtClean="0"/>
              <a:t> </a:t>
            </a:r>
            <a:r>
              <a:rPr lang="fr-FR" dirty="0" err="1" smtClean="0"/>
              <a:t>appropriate</a:t>
            </a:r>
            <a:r>
              <a:rPr lang="fr-FR" dirty="0" smtClean="0"/>
              <a:t> therapy.</a:t>
            </a:r>
            <a:r>
              <a:rPr lang="fr-FR" baseline="30000" dirty="0" smtClean="0">
                <a:hlinkClick r:id="rId5" tooltip="Link to bibliographic citation"/>
              </a:rPr>
              <a:t>50</a:t>
            </a:r>
            <a:r>
              <a:rPr lang="fr-FR" dirty="0" smtClean="0"/>
              <a:t> </a:t>
            </a:r>
            <a:r>
              <a:rPr lang="fr-FR" dirty="0" err="1" smtClean="0"/>
              <a:t>Both</a:t>
            </a:r>
            <a:r>
              <a:rPr lang="fr-FR" dirty="0" smtClean="0"/>
              <a:t> types of patients </a:t>
            </a:r>
            <a:r>
              <a:rPr lang="fr-FR" dirty="0" err="1" smtClean="0"/>
              <a:t>present</a:t>
            </a:r>
            <a:r>
              <a:rPr lang="fr-FR" dirty="0" smtClean="0"/>
              <a:t> </a:t>
            </a:r>
            <a:r>
              <a:rPr lang="fr-FR" dirty="0" err="1" smtClean="0"/>
              <a:t>with</a:t>
            </a:r>
            <a:r>
              <a:rPr lang="fr-FR" dirty="0" smtClean="0"/>
              <a:t> </a:t>
            </a:r>
            <a:r>
              <a:rPr lang="fr-FR" dirty="0" err="1" smtClean="0"/>
              <a:t>respiratory</a:t>
            </a:r>
            <a:r>
              <a:rPr lang="fr-FR" dirty="0" smtClean="0"/>
              <a:t> </a:t>
            </a:r>
            <a:r>
              <a:rPr lang="fr-FR" dirty="0" err="1" smtClean="0"/>
              <a:t>difficulty</a:t>
            </a:r>
            <a:r>
              <a:rPr lang="fr-FR" dirty="0" smtClean="0"/>
              <a:t> or </a:t>
            </a:r>
            <a:r>
              <a:rPr lang="fr-FR" dirty="0" err="1" smtClean="0"/>
              <a:t>failure</a:t>
            </a:r>
            <a:r>
              <a:rPr lang="fr-FR" dirty="0" smtClean="0"/>
              <a:t> and focal or </a:t>
            </a:r>
            <a:r>
              <a:rPr lang="fr-FR" dirty="0" err="1" smtClean="0"/>
              <a:t>generalized</a:t>
            </a:r>
            <a:r>
              <a:rPr lang="fr-FR" dirty="0" smtClean="0"/>
              <a:t> muscle </a:t>
            </a:r>
            <a:r>
              <a:rPr lang="fr-FR" dirty="0" err="1" smtClean="0"/>
              <a:t>weakness</a:t>
            </a:r>
            <a:r>
              <a:rPr lang="fr-FR" dirty="0" smtClean="0"/>
              <a:t> </a:t>
            </a:r>
            <a:r>
              <a:rPr lang="fr-FR" dirty="0" err="1" smtClean="0"/>
              <a:t>which</a:t>
            </a:r>
            <a:r>
              <a:rPr lang="fr-FR" dirty="0" smtClean="0"/>
              <a:t> </a:t>
            </a:r>
            <a:r>
              <a:rPr lang="fr-FR" dirty="0" err="1" smtClean="0"/>
              <a:t>can</a:t>
            </a:r>
            <a:r>
              <a:rPr lang="fr-FR" dirty="0" smtClean="0"/>
              <a:t> </a:t>
            </a:r>
            <a:r>
              <a:rPr lang="fr-FR" dirty="0" err="1" smtClean="0"/>
              <a:t>make</a:t>
            </a:r>
            <a:r>
              <a:rPr lang="fr-FR" dirty="0" smtClean="0"/>
              <a:t> </a:t>
            </a:r>
            <a:r>
              <a:rPr lang="fr-FR" dirty="0" err="1" smtClean="0"/>
              <a:t>it</a:t>
            </a:r>
            <a:r>
              <a:rPr lang="fr-FR" dirty="0" smtClean="0"/>
              <a:t> </a:t>
            </a:r>
            <a:r>
              <a:rPr lang="fr-FR" dirty="0" err="1" smtClean="0"/>
              <a:t>challenging</a:t>
            </a:r>
            <a:r>
              <a:rPr lang="fr-FR" dirty="0" smtClean="0"/>
              <a:t> to </a:t>
            </a:r>
            <a:r>
              <a:rPr lang="fr-FR" dirty="0" err="1" smtClean="0"/>
              <a:t>make</a:t>
            </a:r>
            <a:r>
              <a:rPr lang="fr-FR" dirty="0" smtClean="0"/>
              <a:t> the </a:t>
            </a:r>
            <a:r>
              <a:rPr lang="fr-FR" dirty="0" err="1" smtClean="0"/>
              <a:t>diagnosis</a:t>
            </a:r>
            <a:r>
              <a:rPr lang="fr-FR" dirty="0" smtClean="0"/>
              <a:t>. It </a:t>
            </a:r>
            <a:r>
              <a:rPr lang="fr-FR" dirty="0" err="1" smtClean="0"/>
              <a:t>may</a:t>
            </a:r>
            <a:r>
              <a:rPr lang="fr-FR" dirty="0" smtClean="0"/>
              <a:t> </a:t>
            </a:r>
            <a:r>
              <a:rPr lang="fr-FR" dirty="0" err="1" smtClean="0"/>
              <a:t>be</a:t>
            </a:r>
            <a:r>
              <a:rPr lang="fr-FR" dirty="0" smtClean="0"/>
              <a:t> </a:t>
            </a:r>
            <a:r>
              <a:rPr lang="fr-FR" dirty="0" err="1" smtClean="0"/>
              <a:t>necessary</a:t>
            </a:r>
            <a:r>
              <a:rPr lang="fr-FR" dirty="0" smtClean="0"/>
              <a:t> to </a:t>
            </a:r>
            <a:r>
              <a:rPr lang="fr-FR" dirty="0" err="1" smtClean="0"/>
              <a:t>intubate</a:t>
            </a:r>
            <a:r>
              <a:rPr lang="fr-FR" dirty="0" smtClean="0"/>
              <a:t> </a:t>
            </a:r>
            <a:r>
              <a:rPr lang="fr-FR" dirty="0" err="1" smtClean="0"/>
              <a:t>dogs</a:t>
            </a:r>
            <a:r>
              <a:rPr lang="fr-FR" dirty="0" smtClean="0"/>
              <a:t> </a:t>
            </a:r>
            <a:r>
              <a:rPr lang="fr-FR" dirty="0" err="1" smtClean="0"/>
              <a:t>before</a:t>
            </a:r>
            <a:r>
              <a:rPr lang="fr-FR" dirty="0" smtClean="0"/>
              <a:t> </a:t>
            </a:r>
            <a:r>
              <a:rPr lang="fr-FR" dirty="0" err="1" smtClean="0"/>
              <a:t>differentiating</a:t>
            </a:r>
            <a:r>
              <a:rPr lang="fr-FR" dirty="0" smtClean="0"/>
              <a:t> the 2 and </a:t>
            </a:r>
            <a:r>
              <a:rPr lang="fr-FR" dirty="0" err="1" smtClean="0"/>
              <a:t>provide</a:t>
            </a:r>
            <a:r>
              <a:rPr lang="fr-FR" dirty="0" smtClean="0"/>
              <a:t> </a:t>
            </a:r>
            <a:r>
              <a:rPr lang="fr-FR" dirty="0" err="1" smtClean="0"/>
              <a:t>manual</a:t>
            </a:r>
            <a:r>
              <a:rPr lang="fr-FR" dirty="0" smtClean="0"/>
              <a:t> ventilation and </a:t>
            </a:r>
            <a:r>
              <a:rPr lang="fr-FR" dirty="0" err="1" smtClean="0"/>
              <a:t>oxygen</a:t>
            </a:r>
            <a:r>
              <a:rPr lang="fr-FR" dirty="0" smtClean="0"/>
              <a:t> support.</a:t>
            </a:r>
            <a:r>
              <a:rPr lang="fr-FR" baseline="30000" dirty="0" smtClean="0">
                <a:hlinkClick r:id="rId5" tooltip="Link to bibliographic citation"/>
              </a:rPr>
              <a:t>50</a:t>
            </a:r>
            <a:r>
              <a:rPr lang="fr-FR" dirty="0" smtClean="0"/>
              <a:t> A mode of </a:t>
            </a:r>
            <a:r>
              <a:rPr lang="fr-FR" dirty="0" err="1" smtClean="0"/>
              <a:t>differentiating</a:t>
            </a:r>
            <a:r>
              <a:rPr lang="fr-FR" dirty="0" smtClean="0"/>
              <a:t> </a:t>
            </a:r>
            <a:r>
              <a:rPr lang="fr-FR" dirty="0" err="1" smtClean="0"/>
              <a:t>between</a:t>
            </a:r>
            <a:r>
              <a:rPr lang="fr-FR" dirty="0" smtClean="0"/>
              <a:t> </a:t>
            </a:r>
            <a:r>
              <a:rPr lang="fr-FR" dirty="0" err="1" smtClean="0"/>
              <a:t>myasthenia</a:t>
            </a:r>
            <a:r>
              <a:rPr lang="fr-FR" dirty="0" smtClean="0"/>
              <a:t> versus </a:t>
            </a:r>
            <a:r>
              <a:rPr lang="fr-FR" dirty="0" err="1" smtClean="0"/>
              <a:t>cholinergic</a:t>
            </a:r>
            <a:r>
              <a:rPr lang="fr-FR" dirty="0" smtClean="0"/>
              <a:t> </a:t>
            </a:r>
            <a:r>
              <a:rPr lang="fr-FR" dirty="0" err="1" smtClean="0"/>
              <a:t>crisis</a:t>
            </a:r>
            <a:r>
              <a:rPr lang="fr-FR" dirty="0" smtClean="0"/>
              <a:t> </a:t>
            </a:r>
            <a:r>
              <a:rPr lang="fr-FR" dirty="0" err="1" smtClean="0"/>
              <a:t>is</a:t>
            </a:r>
            <a:r>
              <a:rPr lang="fr-FR" dirty="0" smtClean="0"/>
              <a:t> </a:t>
            </a:r>
            <a:r>
              <a:rPr lang="fr-FR" dirty="0" err="1" smtClean="0"/>
              <a:t>with</a:t>
            </a:r>
            <a:r>
              <a:rPr lang="fr-FR" dirty="0" smtClean="0"/>
              <a:t> an </a:t>
            </a:r>
            <a:r>
              <a:rPr lang="fr-FR" dirty="0" err="1" smtClean="0"/>
              <a:t>endrophonium</a:t>
            </a:r>
            <a:r>
              <a:rPr lang="fr-FR" dirty="0" smtClean="0"/>
              <a:t> </a:t>
            </a:r>
            <a:r>
              <a:rPr lang="fr-FR" dirty="0" err="1" smtClean="0"/>
              <a:t>response</a:t>
            </a:r>
            <a:r>
              <a:rPr lang="fr-FR" dirty="0" smtClean="0"/>
              <a:t> test. If the </a:t>
            </a:r>
            <a:r>
              <a:rPr lang="fr-FR" dirty="0" err="1" smtClean="0"/>
              <a:t>respiratory</a:t>
            </a:r>
            <a:r>
              <a:rPr lang="fr-FR" dirty="0" smtClean="0"/>
              <a:t> </a:t>
            </a:r>
            <a:r>
              <a:rPr lang="fr-FR" dirty="0" err="1" smtClean="0"/>
              <a:t>distress</a:t>
            </a:r>
            <a:r>
              <a:rPr lang="fr-FR" dirty="0" smtClean="0"/>
              <a:t> </a:t>
            </a:r>
            <a:r>
              <a:rPr lang="fr-FR" dirty="0" err="1" smtClean="0"/>
              <a:t>is</a:t>
            </a:r>
            <a:r>
              <a:rPr lang="fr-FR" dirty="0" smtClean="0"/>
              <a:t> due to a </a:t>
            </a:r>
            <a:r>
              <a:rPr lang="fr-FR" dirty="0" err="1" smtClean="0"/>
              <a:t>cholinergic</a:t>
            </a:r>
            <a:r>
              <a:rPr lang="fr-FR" dirty="0" smtClean="0"/>
              <a:t> </a:t>
            </a:r>
            <a:r>
              <a:rPr lang="fr-FR" dirty="0" err="1" smtClean="0"/>
              <a:t>crisis</a:t>
            </a:r>
            <a:r>
              <a:rPr lang="fr-FR" dirty="0" smtClean="0"/>
              <a:t>, the </a:t>
            </a:r>
            <a:r>
              <a:rPr lang="fr-FR" dirty="0" err="1" smtClean="0"/>
              <a:t>endrophonium</a:t>
            </a:r>
            <a:r>
              <a:rPr lang="fr-FR" dirty="0" smtClean="0"/>
              <a:t> test </a:t>
            </a:r>
            <a:r>
              <a:rPr lang="fr-FR" dirty="0" err="1" smtClean="0"/>
              <a:t>will</a:t>
            </a:r>
            <a:r>
              <a:rPr lang="fr-FR" dirty="0" smtClean="0"/>
              <a:t> </a:t>
            </a:r>
            <a:r>
              <a:rPr lang="fr-FR" dirty="0" err="1" smtClean="0"/>
              <a:t>result</a:t>
            </a:r>
            <a:r>
              <a:rPr lang="fr-FR" dirty="0" smtClean="0"/>
              <a:t> in muscle fasciculations, </a:t>
            </a:r>
            <a:r>
              <a:rPr lang="fr-FR" dirty="0" err="1" smtClean="0"/>
              <a:t>miosis</a:t>
            </a:r>
            <a:r>
              <a:rPr lang="fr-FR" dirty="0" smtClean="0"/>
              <a:t>, and </a:t>
            </a:r>
            <a:r>
              <a:rPr lang="fr-FR" dirty="0" err="1" smtClean="0"/>
              <a:t>worsening</a:t>
            </a:r>
            <a:r>
              <a:rPr lang="fr-FR" dirty="0" smtClean="0"/>
              <a:t> of respiration. If an </a:t>
            </a:r>
            <a:r>
              <a:rPr lang="fr-FR" dirty="0" err="1" smtClean="0"/>
              <a:t>animal's</a:t>
            </a:r>
            <a:r>
              <a:rPr lang="fr-FR" dirty="0" smtClean="0"/>
              <a:t> </a:t>
            </a:r>
            <a:r>
              <a:rPr lang="fr-FR" dirty="0" err="1" smtClean="0"/>
              <a:t>respiratory</a:t>
            </a:r>
            <a:r>
              <a:rPr lang="fr-FR" dirty="0" smtClean="0"/>
              <a:t> </a:t>
            </a:r>
            <a:r>
              <a:rPr lang="fr-FR" dirty="0" err="1" smtClean="0"/>
              <a:t>failure</a:t>
            </a:r>
            <a:r>
              <a:rPr lang="fr-FR" dirty="0" smtClean="0"/>
              <a:t> </a:t>
            </a:r>
            <a:r>
              <a:rPr lang="fr-FR" dirty="0" err="1" smtClean="0"/>
              <a:t>improves</a:t>
            </a:r>
            <a:r>
              <a:rPr lang="fr-FR" dirty="0" smtClean="0"/>
              <a:t> </a:t>
            </a:r>
            <a:r>
              <a:rPr lang="fr-FR" dirty="0" err="1" smtClean="0"/>
              <a:t>following</a:t>
            </a:r>
            <a:r>
              <a:rPr lang="fr-FR" dirty="0" smtClean="0"/>
              <a:t> the </a:t>
            </a:r>
            <a:r>
              <a:rPr lang="fr-FR" dirty="0" err="1" smtClean="0"/>
              <a:t>endrophonium</a:t>
            </a:r>
            <a:r>
              <a:rPr lang="fr-FR" dirty="0" smtClean="0"/>
              <a:t> test, </a:t>
            </a:r>
            <a:r>
              <a:rPr lang="fr-FR" dirty="0" err="1" smtClean="0"/>
              <a:t>then</a:t>
            </a:r>
            <a:r>
              <a:rPr lang="fr-FR" dirty="0" smtClean="0"/>
              <a:t> </a:t>
            </a:r>
            <a:r>
              <a:rPr lang="fr-FR" dirty="0" err="1" smtClean="0"/>
              <a:t>it</a:t>
            </a:r>
            <a:r>
              <a:rPr lang="fr-FR" dirty="0" smtClean="0"/>
              <a:t> </a:t>
            </a:r>
            <a:r>
              <a:rPr lang="fr-FR" dirty="0" err="1" smtClean="0"/>
              <a:t>likely</a:t>
            </a:r>
            <a:r>
              <a:rPr lang="fr-FR" dirty="0" smtClean="0"/>
              <a:t> </a:t>
            </a:r>
            <a:r>
              <a:rPr lang="fr-FR" dirty="0" err="1" smtClean="0"/>
              <a:t>is</a:t>
            </a:r>
            <a:r>
              <a:rPr lang="fr-FR" dirty="0" smtClean="0"/>
              <a:t> an animal in a </a:t>
            </a:r>
            <a:r>
              <a:rPr lang="fr-FR" dirty="0" err="1" smtClean="0"/>
              <a:t>myasthenic</a:t>
            </a:r>
            <a:r>
              <a:rPr lang="fr-FR" dirty="0" smtClean="0"/>
              <a:t> crisis.</a:t>
            </a:r>
            <a:r>
              <a:rPr lang="fr-FR" baseline="30000" dirty="0" smtClean="0">
                <a:hlinkClick r:id="rId5" tooltip="Link to bibliographic citation"/>
              </a:rPr>
              <a:t>50</a:t>
            </a:r>
            <a:r>
              <a:rPr lang="fr-FR" dirty="0" smtClean="0"/>
              <a:t> It </a:t>
            </a:r>
            <a:r>
              <a:rPr lang="fr-FR" dirty="0" err="1" smtClean="0"/>
              <a:t>is</a:t>
            </a:r>
            <a:r>
              <a:rPr lang="fr-FR" dirty="0" smtClean="0"/>
              <a:t> important to note, </a:t>
            </a:r>
            <a:r>
              <a:rPr lang="fr-FR" dirty="0" err="1" smtClean="0"/>
              <a:t>however</a:t>
            </a:r>
            <a:r>
              <a:rPr lang="fr-FR" dirty="0" smtClean="0"/>
              <a:t>, </a:t>
            </a:r>
            <a:r>
              <a:rPr lang="fr-FR" dirty="0" err="1" smtClean="0"/>
              <a:t>this</a:t>
            </a:r>
            <a:r>
              <a:rPr lang="fr-FR" dirty="0" smtClean="0"/>
              <a:t> </a:t>
            </a:r>
            <a:r>
              <a:rPr lang="fr-FR" dirty="0" err="1" smtClean="0"/>
              <a:t>is</a:t>
            </a:r>
            <a:r>
              <a:rPr lang="fr-FR" dirty="0" smtClean="0"/>
              <a:t> not a </a:t>
            </a:r>
            <a:r>
              <a:rPr lang="fr-FR" dirty="0" err="1" smtClean="0"/>
              <a:t>specific</a:t>
            </a:r>
            <a:r>
              <a:rPr lang="fr-FR" dirty="0" smtClean="0"/>
              <a:t> or sensitive test for MG.</a:t>
            </a:r>
          </a:p>
          <a:p>
            <a:r>
              <a:rPr lang="fr-FR" dirty="0" smtClean="0"/>
              <a:t>In </a:t>
            </a:r>
            <a:r>
              <a:rPr lang="fr-FR" dirty="0" err="1" smtClean="0"/>
              <a:t>human</a:t>
            </a:r>
            <a:r>
              <a:rPr lang="fr-FR" dirty="0" smtClean="0"/>
              <a:t> </a:t>
            </a:r>
            <a:r>
              <a:rPr lang="fr-FR" dirty="0" err="1" smtClean="0"/>
              <a:t>medicine</a:t>
            </a:r>
            <a:r>
              <a:rPr lang="fr-FR" dirty="0" smtClean="0"/>
              <a:t>, patients have the </a:t>
            </a:r>
            <a:r>
              <a:rPr lang="fr-FR" dirty="0" err="1" smtClean="0"/>
              <a:t>advantage</a:t>
            </a:r>
            <a:r>
              <a:rPr lang="fr-FR" dirty="0" smtClean="0"/>
              <a:t> of </a:t>
            </a:r>
            <a:r>
              <a:rPr lang="fr-FR" dirty="0" err="1" smtClean="0"/>
              <a:t>avoiding</a:t>
            </a:r>
            <a:r>
              <a:rPr lang="fr-FR" dirty="0" smtClean="0"/>
              <a:t> full ventilation by the use of bi-</a:t>
            </a:r>
            <a:r>
              <a:rPr lang="fr-FR" dirty="0" err="1" smtClean="0"/>
              <a:t>level</a:t>
            </a:r>
            <a:r>
              <a:rPr lang="fr-FR" dirty="0" smtClean="0"/>
              <a:t> positive </a:t>
            </a:r>
            <a:r>
              <a:rPr lang="fr-FR" dirty="0" err="1" smtClean="0"/>
              <a:t>airway</a:t>
            </a:r>
            <a:r>
              <a:rPr lang="fr-FR" dirty="0" smtClean="0"/>
              <a:t> pressure, a type of </a:t>
            </a:r>
            <a:r>
              <a:rPr lang="fr-FR" dirty="0" err="1" smtClean="0"/>
              <a:t>respiratory</a:t>
            </a:r>
            <a:r>
              <a:rPr lang="fr-FR" dirty="0" smtClean="0"/>
              <a:t> support </a:t>
            </a:r>
            <a:r>
              <a:rPr lang="fr-FR" dirty="0" err="1" smtClean="0"/>
              <a:t>that</a:t>
            </a:r>
            <a:r>
              <a:rPr lang="fr-FR" dirty="0" smtClean="0"/>
              <a:t> </a:t>
            </a:r>
            <a:r>
              <a:rPr lang="fr-FR" dirty="0" err="1" smtClean="0"/>
              <a:t>provides</a:t>
            </a:r>
            <a:r>
              <a:rPr lang="fr-FR" dirty="0" smtClean="0"/>
              <a:t> </a:t>
            </a:r>
            <a:r>
              <a:rPr lang="fr-FR" dirty="0" err="1" smtClean="0"/>
              <a:t>oxygen</a:t>
            </a:r>
            <a:r>
              <a:rPr lang="fr-FR" dirty="0" smtClean="0"/>
              <a:t> and pressure via a </a:t>
            </a:r>
            <a:r>
              <a:rPr lang="fr-FR" dirty="0" err="1" smtClean="0"/>
              <a:t>mask</a:t>
            </a:r>
            <a:r>
              <a:rPr lang="fr-FR" dirty="0" smtClean="0"/>
              <a:t> and tubing. The machine supplies pressure to the </a:t>
            </a:r>
            <a:r>
              <a:rPr lang="fr-FR" dirty="0" err="1" smtClean="0"/>
              <a:t>lungs</a:t>
            </a:r>
            <a:r>
              <a:rPr lang="fr-FR" dirty="0" smtClean="0"/>
              <a:t> </a:t>
            </a:r>
            <a:r>
              <a:rPr lang="fr-FR" dirty="0" err="1" smtClean="0"/>
              <a:t>when</a:t>
            </a:r>
            <a:r>
              <a:rPr lang="fr-FR" dirty="0" smtClean="0"/>
              <a:t> the patient </a:t>
            </a:r>
            <a:r>
              <a:rPr lang="fr-FR" dirty="0" err="1" smtClean="0"/>
              <a:t>breathes</a:t>
            </a:r>
            <a:r>
              <a:rPr lang="fr-FR" dirty="0" smtClean="0"/>
              <a:t>; </a:t>
            </a:r>
            <a:r>
              <a:rPr lang="fr-FR" dirty="0" err="1" smtClean="0"/>
              <a:t>this</a:t>
            </a:r>
            <a:r>
              <a:rPr lang="fr-FR" dirty="0" smtClean="0"/>
              <a:t> </a:t>
            </a:r>
            <a:r>
              <a:rPr lang="fr-FR" dirty="0" err="1" smtClean="0"/>
              <a:t>holds</a:t>
            </a:r>
            <a:r>
              <a:rPr lang="fr-FR" dirty="0" smtClean="0"/>
              <a:t> open the air sacs and </a:t>
            </a:r>
            <a:r>
              <a:rPr lang="fr-FR" dirty="0" err="1" smtClean="0"/>
              <a:t>supplements</a:t>
            </a:r>
            <a:r>
              <a:rPr lang="fr-FR" dirty="0" smtClean="0"/>
              <a:t> </a:t>
            </a:r>
            <a:r>
              <a:rPr lang="fr-FR" dirty="0" err="1" smtClean="0"/>
              <a:t>oxygen</a:t>
            </a:r>
            <a:r>
              <a:rPr lang="fr-FR" dirty="0" smtClean="0"/>
              <a:t> to the </a:t>
            </a:r>
            <a:r>
              <a:rPr lang="fr-FR" dirty="0" err="1" smtClean="0"/>
              <a:t>alveoli</a:t>
            </a:r>
            <a:r>
              <a:rPr lang="fr-FR" dirty="0" smtClean="0"/>
              <a:t>. In a </a:t>
            </a:r>
            <a:r>
              <a:rPr lang="fr-FR" dirty="0" err="1" smtClean="0"/>
              <a:t>retrospective</a:t>
            </a:r>
            <a:r>
              <a:rPr lang="fr-FR" dirty="0" smtClean="0"/>
              <a:t> </a:t>
            </a:r>
            <a:r>
              <a:rPr lang="fr-FR" dirty="0" err="1" smtClean="0"/>
              <a:t>study</a:t>
            </a:r>
            <a:r>
              <a:rPr lang="fr-FR" dirty="0" smtClean="0"/>
              <a:t> of </a:t>
            </a:r>
            <a:r>
              <a:rPr lang="fr-FR" dirty="0" err="1" smtClean="0"/>
              <a:t>human</a:t>
            </a:r>
            <a:r>
              <a:rPr lang="fr-FR" dirty="0" smtClean="0"/>
              <a:t> patients, an initial </a:t>
            </a:r>
            <a:r>
              <a:rPr lang="fr-FR" dirty="0" err="1" smtClean="0"/>
              <a:t>measurement</a:t>
            </a:r>
            <a:r>
              <a:rPr lang="fr-FR" dirty="0" smtClean="0"/>
              <a:t> of pCO</a:t>
            </a:r>
            <a:r>
              <a:rPr lang="fr-FR" baseline="-25000" dirty="0" smtClean="0"/>
              <a:t>2</a:t>
            </a:r>
            <a:r>
              <a:rPr lang="fr-FR" dirty="0" smtClean="0"/>
              <a:t>&gt;45 mm Hg </a:t>
            </a:r>
            <a:r>
              <a:rPr lang="fr-FR" dirty="0" err="1" smtClean="0"/>
              <a:t>is</a:t>
            </a:r>
            <a:r>
              <a:rPr lang="fr-FR" dirty="0" smtClean="0"/>
              <a:t> </a:t>
            </a:r>
            <a:r>
              <a:rPr lang="fr-FR" dirty="0" err="1" smtClean="0"/>
              <a:t>associated</a:t>
            </a:r>
            <a:r>
              <a:rPr lang="fr-FR" dirty="0" smtClean="0"/>
              <a:t> </a:t>
            </a:r>
            <a:r>
              <a:rPr lang="fr-FR" dirty="0" err="1" smtClean="0"/>
              <a:t>with</a:t>
            </a:r>
            <a:r>
              <a:rPr lang="fr-FR" dirty="0" smtClean="0"/>
              <a:t> bi-</a:t>
            </a:r>
            <a:r>
              <a:rPr lang="fr-FR" dirty="0" err="1" smtClean="0"/>
              <a:t>level</a:t>
            </a:r>
            <a:r>
              <a:rPr lang="fr-FR" dirty="0" smtClean="0"/>
              <a:t> positive </a:t>
            </a:r>
            <a:r>
              <a:rPr lang="fr-FR" dirty="0" err="1" smtClean="0"/>
              <a:t>airway</a:t>
            </a:r>
            <a:r>
              <a:rPr lang="fr-FR" dirty="0" smtClean="0"/>
              <a:t> pressure </a:t>
            </a:r>
            <a:r>
              <a:rPr lang="fr-FR" dirty="0" err="1" smtClean="0"/>
              <a:t>failure</a:t>
            </a:r>
            <a:r>
              <a:rPr lang="fr-FR" dirty="0" smtClean="0"/>
              <a:t>. This </a:t>
            </a:r>
            <a:r>
              <a:rPr lang="fr-FR" dirty="0" err="1" smtClean="0"/>
              <a:t>lends</a:t>
            </a:r>
            <a:r>
              <a:rPr lang="fr-FR" dirty="0" smtClean="0"/>
              <a:t> </a:t>
            </a:r>
            <a:r>
              <a:rPr lang="fr-FR" dirty="0" err="1" smtClean="0"/>
              <a:t>credence</a:t>
            </a:r>
            <a:r>
              <a:rPr lang="fr-FR" dirty="0" smtClean="0"/>
              <a:t> to the concept </a:t>
            </a:r>
            <a:r>
              <a:rPr lang="fr-FR" dirty="0" err="1" smtClean="0"/>
              <a:t>that</a:t>
            </a:r>
            <a:r>
              <a:rPr lang="fr-FR" dirty="0" smtClean="0"/>
              <a:t> </a:t>
            </a:r>
            <a:r>
              <a:rPr lang="fr-FR" dirty="0" err="1" smtClean="0"/>
              <a:t>mechanical</a:t>
            </a:r>
            <a:r>
              <a:rPr lang="fr-FR" dirty="0" smtClean="0"/>
              <a:t> ventilation </a:t>
            </a:r>
            <a:r>
              <a:rPr lang="fr-FR" dirty="0" err="1" smtClean="0"/>
              <a:t>is</a:t>
            </a:r>
            <a:r>
              <a:rPr lang="fr-FR" dirty="0" smtClean="0"/>
              <a:t> </a:t>
            </a:r>
            <a:r>
              <a:rPr lang="fr-FR" dirty="0" err="1" smtClean="0"/>
              <a:t>needed</a:t>
            </a:r>
            <a:r>
              <a:rPr lang="fr-FR" dirty="0" smtClean="0"/>
              <a:t> for </a:t>
            </a:r>
            <a:r>
              <a:rPr lang="fr-FR" dirty="0" err="1" smtClean="0"/>
              <a:t>these</a:t>
            </a:r>
            <a:r>
              <a:rPr lang="fr-FR" dirty="0" smtClean="0"/>
              <a:t> patients to survive.</a:t>
            </a:r>
            <a:r>
              <a:rPr lang="fr-FR" baseline="30000" dirty="0" smtClean="0">
                <a:hlinkClick r:id="rId5" tooltip="Link to bibliographic citation"/>
              </a:rPr>
              <a:t>50</a:t>
            </a:r>
            <a:r>
              <a:rPr lang="fr-FR" dirty="0" smtClean="0"/>
              <a:t> In people </a:t>
            </a:r>
            <a:r>
              <a:rPr lang="fr-FR" dirty="0" err="1" smtClean="0"/>
              <a:t>who</a:t>
            </a:r>
            <a:r>
              <a:rPr lang="fr-FR" dirty="0" smtClean="0"/>
              <a:t> </a:t>
            </a:r>
            <a:r>
              <a:rPr lang="fr-FR" dirty="0" err="1" smtClean="0"/>
              <a:t>were</a:t>
            </a:r>
            <a:r>
              <a:rPr lang="fr-FR" dirty="0" smtClean="0"/>
              <a:t> </a:t>
            </a:r>
            <a:r>
              <a:rPr lang="fr-FR" dirty="0" err="1" smtClean="0"/>
              <a:t>ventilated</a:t>
            </a:r>
            <a:r>
              <a:rPr lang="fr-FR" dirty="0" smtClean="0"/>
              <a:t> for </a:t>
            </a:r>
            <a:r>
              <a:rPr lang="fr-FR" dirty="0" err="1" smtClean="0"/>
              <a:t>myasthenic</a:t>
            </a:r>
            <a:r>
              <a:rPr lang="fr-FR" dirty="0" smtClean="0"/>
              <a:t> </a:t>
            </a:r>
            <a:r>
              <a:rPr lang="fr-FR" dirty="0" err="1" smtClean="0"/>
              <a:t>crisis</a:t>
            </a:r>
            <a:r>
              <a:rPr lang="fr-FR" dirty="0" smtClean="0"/>
              <a:t>, </a:t>
            </a:r>
            <a:r>
              <a:rPr lang="fr-FR" dirty="0" err="1" smtClean="0"/>
              <a:t>predictors</a:t>
            </a:r>
            <a:r>
              <a:rPr lang="fr-FR" dirty="0" smtClean="0"/>
              <a:t> of </a:t>
            </a:r>
            <a:r>
              <a:rPr lang="fr-FR" dirty="0" err="1" smtClean="0"/>
              <a:t>respiratory</a:t>
            </a:r>
            <a:r>
              <a:rPr lang="fr-FR" dirty="0" smtClean="0"/>
              <a:t> </a:t>
            </a:r>
            <a:r>
              <a:rPr lang="fr-FR" dirty="0" err="1" smtClean="0"/>
              <a:t>failure</a:t>
            </a:r>
            <a:r>
              <a:rPr lang="fr-FR" dirty="0" smtClean="0"/>
              <a:t> </a:t>
            </a:r>
            <a:r>
              <a:rPr lang="fr-FR" dirty="0" err="1" smtClean="0"/>
              <a:t>included</a:t>
            </a:r>
            <a:r>
              <a:rPr lang="fr-FR" dirty="0" smtClean="0"/>
              <a:t> </a:t>
            </a:r>
            <a:r>
              <a:rPr lang="fr-FR" dirty="0" err="1" smtClean="0"/>
              <a:t>presence</a:t>
            </a:r>
            <a:r>
              <a:rPr lang="fr-FR" dirty="0" smtClean="0"/>
              <a:t> of </a:t>
            </a:r>
            <a:r>
              <a:rPr lang="fr-FR" dirty="0" err="1" smtClean="0"/>
              <a:t>atelectasis</a:t>
            </a:r>
            <a:r>
              <a:rPr lang="fr-FR" dirty="0" smtClean="0"/>
              <a:t>, </a:t>
            </a:r>
            <a:r>
              <a:rPr lang="fr-FR" dirty="0" err="1" smtClean="0"/>
              <a:t>low</a:t>
            </a:r>
            <a:r>
              <a:rPr lang="fr-FR" dirty="0" smtClean="0"/>
              <a:t> </a:t>
            </a:r>
            <a:r>
              <a:rPr lang="fr-FR" dirty="0" err="1" smtClean="0"/>
              <a:t>blood</a:t>
            </a:r>
            <a:r>
              <a:rPr lang="fr-FR" dirty="0" smtClean="0"/>
              <a:t> pH, and </a:t>
            </a:r>
            <a:r>
              <a:rPr lang="fr-FR" dirty="0" err="1" smtClean="0"/>
              <a:t>forced</a:t>
            </a:r>
            <a:r>
              <a:rPr lang="fr-FR" dirty="0" smtClean="0"/>
              <a:t> vital </a:t>
            </a:r>
            <a:r>
              <a:rPr lang="fr-FR" dirty="0" err="1" smtClean="0"/>
              <a:t>capacity</a:t>
            </a:r>
            <a:r>
              <a:rPr lang="fr-FR" dirty="0" smtClean="0"/>
              <a:t> </a:t>
            </a:r>
            <a:r>
              <a:rPr lang="fr-FR" dirty="0" err="1" smtClean="0"/>
              <a:t>at</a:t>
            </a:r>
            <a:r>
              <a:rPr lang="fr-FR" dirty="0" smtClean="0"/>
              <a:t> </a:t>
            </a:r>
            <a:r>
              <a:rPr lang="fr-FR" dirty="0" err="1" smtClean="0"/>
              <a:t>extubation</a:t>
            </a:r>
            <a:r>
              <a:rPr lang="fr-FR" dirty="0" smtClean="0"/>
              <a:t>. The </a:t>
            </a:r>
            <a:r>
              <a:rPr lang="fr-FR" dirty="0" err="1" smtClean="0"/>
              <a:t>overall</a:t>
            </a:r>
            <a:r>
              <a:rPr lang="fr-FR" dirty="0" smtClean="0"/>
              <a:t> goal of ventilation in </a:t>
            </a:r>
            <a:r>
              <a:rPr lang="fr-FR" dirty="0" err="1" smtClean="0"/>
              <a:t>these</a:t>
            </a:r>
            <a:r>
              <a:rPr lang="fr-FR" dirty="0" smtClean="0"/>
              <a:t> patients </a:t>
            </a:r>
            <a:r>
              <a:rPr lang="fr-FR" dirty="0" err="1" smtClean="0"/>
              <a:t>is</a:t>
            </a:r>
            <a:r>
              <a:rPr lang="fr-FR" dirty="0" smtClean="0"/>
              <a:t> to </a:t>
            </a:r>
            <a:r>
              <a:rPr lang="fr-FR" dirty="0" err="1" smtClean="0"/>
              <a:t>avoid</a:t>
            </a:r>
            <a:r>
              <a:rPr lang="fr-FR" dirty="0" smtClean="0"/>
              <a:t> atelectasis.</a:t>
            </a:r>
            <a:r>
              <a:rPr lang="fr-FR" baseline="30000" dirty="0" smtClean="0">
                <a:hlinkClick r:id="rId3" tooltip="Link to bibliographic citation"/>
              </a:rPr>
              <a:t>51</a:t>
            </a:r>
            <a:r>
              <a:rPr lang="fr-FR" dirty="0" smtClean="0"/>
              <a:t> </a:t>
            </a:r>
            <a:r>
              <a:rPr lang="fr-FR" dirty="0" err="1" smtClean="0"/>
              <a:t>Respiratory</a:t>
            </a:r>
            <a:r>
              <a:rPr lang="fr-FR" dirty="0" smtClean="0"/>
              <a:t> support </a:t>
            </a:r>
            <a:r>
              <a:rPr lang="fr-FR" dirty="0" err="1" smtClean="0"/>
              <a:t>is</a:t>
            </a:r>
            <a:r>
              <a:rPr lang="fr-FR" dirty="0" smtClean="0"/>
              <a:t> </a:t>
            </a:r>
            <a:r>
              <a:rPr lang="fr-FR" dirty="0" err="1" smtClean="0"/>
              <a:t>particularly</a:t>
            </a:r>
            <a:r>
              <a:rPr lang="fr-FR" dirty="0" smtClean="0"/>
              <a:t> important for </a:t>
            </a:r>
            <a:r>
              <a:rPr lang="fr-FR" dirty="0" err="1" smtClean="0"/>
              <a:t>treatment</a:t>
            </a:r>
            <a:r>
              <a:rPr lang="fr-FR" dirty="0" smtClean="0"/>
              <a:t> of aspiration </a:t>
            </a:r>
            <a:r>
              <a:rPr lang="fr-FR" dirty="0" err="1" smtClean="0"/>
              <a:t>pneumonia</a:t>
            </a:r>
            <a:r>
              <a:rPr lang="fr-FR" dirty="0" smtClean="0"/>
              <a:t> in </a:t>
            </a:r>
            <a:r>
              <a:rPr lang="fr-FR" dirty="0" err="1" smtClean="0"/>
              <a:t>myasthenic</a:t>
            </a:r>
            <a:r>
              <a:rPr lang="fr-FR" dirty="0" smtClean="0"/>
              <a:t> </a:t>
            </a:r>
            <a:r>
              <a:rPr lang="fr-FR" dirty="0" err="1" smtClean="0"/>
              <a:t>dogs</a:t>
            </a:r>
            <a:r>
              <a:rPr lang="fr-FR" dirty="0" smtClean="0"/>
              <a:t>.</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69</a:t>
            </a:fld>
            <a:endParaRPr lang="en-CA"/>
          </a:p>
        </p:txBody>
      </p:sp>
    </p:spTree>
    <p:extLst>
      <p:ext uri="{BB962C8B-B14F-4D97-AF65-F5344CB8AC3E}">
        <p14:creationId xmlns:p14="http://schemas.microsoft.com/office/powerpoint/2010/main" val="31619598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The </a:t>
            </a:r>
            <a:r>
              <a:rPr lang="fr-FR" dirty="0" err="1" smtClean="0"/>
              <a:t>overall</a:t>
            </a:r>
            <a:r>
              <a:rPr lang="fr-FR" dirty="0" smtClean="0"/>
              <a:t> goal </a:t>
            </a:r>
            <a:r>
              <a:rPr lang="fr-FR" dirty="0" err="1" smtClean="0"/>
              <a:t>is</a:t>
            </a:r>
            <a:r>
              <a:rPr lang="fr-FR" dirty="0" smtClean="0"/>
              <a:t> to </a:t>
            </a:r>
            <a:r>
              <a:rPr lang="fr-FR" dirty="0" err="1" smtClean="0"/>
              <a:t>improve</a:t>
            </a:r>
            <a:r>
              <a:rPr lang="fr-FR" dirty="0" smtClean="0"/>
              <a:t> muscle </a:t>
            </a:r>
            <a:r>
              <a:rPr lang="fr-FR" dirty="0" err="1" smtClean="0"/>
              <a:t>strength</a:t>
            </a:r>
            <a:r>
              <a:rPr lang="fr-FR" dirty="0" smtClean="0"/>
              <a:t> and </a:t>
            </a:r>
            <a:r>
              <a:rPr lang="fr-FR" dirty="0" err="1" smtClean="0"/>
              <a:t>minimize</a:t>
            </a:r>
            <a:r>
              <a:rPr lang="fr-FR" dirty="0" smtClean="0"/>
              <a:t> the adverse </a:t>
            </a:r>
            <a:r>
              <a:rPr lang="fr-FR" dirty="0" err="1" smtClean="0"/>
              <a:t>effects</a:t>
            </a:r>
            <a:r>
              <a:rPr lang="fr-FR" dirty="0" smtClean="0"/>
              <a:t> of </a:t>
            </a:r>
            <a:r>
              <a:rPr lang="fr-FR" dirty="0" err="1" smtClean="0"/>
              <a:t>medications</a:t>
            </a:r>
            <a:r>
              <a:rPr lang="fr-FR" dirty="0" smtClean="0"/>
              <a:t> </a:t>
            </a:r>
            <a:r>
              <a:rPr lang="fr-FR" dirty="0" err="1" smtClean="0"/>
              <a:t>until</a:t>
            </a:r>
            <a:r>
              <a:rPr lang="fr-FR" dirty="0" smtClean="0"/>
              <a:t> the </a:t>
            </a:r>
            <a:r>
              <a:rPr lang="fr-FR" dirty="0" err="1" smtClean="0"/>
              <a:t>disease</a:t>
            </a:r>
            <a:r>
              <a:rPr lang="fr-FR" dirty="0" smtClean="0"/>
              <a:t> </a:t>
            </a:r>
            <a:r>
              <a:rPr lang="fr-FR" dirty="0" err="1" smtClean="0"/>
              <a:t>goes</a:t>
            </a:r>
            <a:r>
              <a:rPr lang="fr-FR" dirty="0" smtClean="0"/>
              <a:t> </a:t>
            </a:r>
            <a:r>
              <a:rPr lang="fr-FR" dirty="0" err="1" smtClean="0"/>
              <a:t>into</a:t>
            </a:r>
            <a:r>
              <a:rPr lang="fr-FR" dirty="0" smtClean="0"/>
              <a:t> </a:t>
            </a:r>
            <a:r>
              <a:rPr lang="fr-FR" dirty="0" err="1" smtClean="0"/>
              <a:t>remission</a:t>
            </a:r>
            <a:r>
              <a:rPr lang="fr-FR" dirty="0" smtClean="0"/>
              <a:t>. </a:t>
            </a:r>
          </a:p>
          <a:p>
            <a:r>
              <a:rPr lang="fr-FR" dirty="0" smtClean="0"/>
              <a:t>A </a:t>
            </a:r>
            <a:r>
              <a:rPr lang="fr-FR" dirty="0" err="1" smtClean="0"/>
              <a:t>critical</a:t>
            </a:r>
            <a:r>
              <a:rPr lang="fr-FR" dirty="0" smtClean="0"/>
              <a:t> </a:t>
            </a:r>
            <a:r>
              <a:rPr lang="fr-FR" dirty="0" err="1" smtClean="0"/>
              <a:t>difference</a:t>
            </a:r>
            <a:r>
              <a:rPr lang="fr-FR" dirty="0" smtClean="0"/>
              <a:t> </a:t>
            </a:r>
            <a:r>
              <a:rPr lang="fr-FR" dirty="0" err="1" smtClean="0"/>
              <a:t>between</a:t>
            </a:r>
            <a:r>
              <a:rPr lang="fr-FR" dirty="0" smtClean="0"/>
              <a:t> </a:t>
            </a:r>
            <a:r>
              <a:rPr lang="fr-FR" dirty="0" err="1" smtClean="0"/>
              <a:t>human</a:t>
            </a:r>
            <a:r>
              <a:rPr lang="fr-FR" dirty="0" smtClean="0"/>
              <a:t> and canine MG </a:t>
            </a:r>
            <a:r>
              <a:rPr lang="fr-FR" dirty="0" err="1" smtClean="0"/>
              <a:t>is</a:t>
            </a:r>
            <a:r>
              <a:rPr lang="fr-FR" dirty="0" smtClean="0"/>
              <a:t> </a:t>
            </a:r>
            <a:r>
              <a:rPr lang="fr-FR" dirty="0" err="1" smtClean="0"/>
              <a:t>that</a:t>
            </a:r>
            <a:r>
              <a:rPr lang="fr-FR" dirty="0" smtClean="0"/>
              <a:t>, in the absence of immunosuppression, the </a:t>
            </a:r>
            <a:r>
              <a:rPr lang="fr-FR" dirty="0" err="1" smtClean="0"/>
              <a:t>natural</a:t>
            </a:r>
            <a:r>
              <a:rPr lang="fr-FR" dirty="0" smtClean="0"/>
              <a:t> course of canine MG </a:t>
            </a:r>
            <a:r>
              <a:rPr lang="fr-FR" dirty="0" err="1" smtClean="0"/>
              <a:t>is</a:t>
            </a:r>
            <a:r>
              <a:rPr lang="fr-FR" dirty="0" smtClean="0"/>
              <a:t> for </a:t>
            </a:r>
            <a:r>
              <a:rPr lang="fr-FR" dirty="0" err="1" smtClean="0"/>
              <a:t>spontaneous</a:t>
            </a:r>
            <a:r>
              <a:rPr lang="fr-FR" dirty="0" smtClean="0"/>
              <a:t> immune </a:t>
            </a:r>
            <a:r>
              <a:rPr lang="fr-FR" dirty="0" err="1" smtClean="0"/>
              <a:t>remission</a:t>
            </a:r>
            <a:r>
              <a:rPr lang="fr-FR" dirty="0" smtClean="0"/>
              <a:t>. A 2001 </a:t>
            </a:r>
            <a:r>
              <a:rPr lang="fr-FR" dirty="0" err="1" smtClean="0"/>
              <a:t>study</a:t>
            </a:r>
            <a:r>
              <a:rPr lang="fr-FR" dirty="0" smtClean="0"/>
              <a:t> </a:t>
            </a:r>
            <a:r>
              <a:rPr lang="fr-FR" dirty="0" err="1" smtClean="0"/>
              <a:t>found</a:t>
            </a:r>
            <a:r>
              <a:rPr lang="fr-FR" dirty="0" smtClean="0"/>
              <a:t> </a:t>
            </a:r>
            <a:r>
              <a:rPr lang="fr-FR" dirty="0" err="1" smtClean="0"/>
              <a:t>that</a:t>
            </a:r>
            <a:r>
              <a:rPr lang="fr-FR" dirty="0" smtClean="0"/>
              <a:t> 47/53 </a:t>
            </a:r>
            <a:r>
              <a:rPr lang="fr-FR" dirty="0" err="1" smtClean="0"/>
              <a:t>dogs</a:t>
            </a:r>
            <a:r>
              <a:rPr lang="fr-FR" dirty="0" smtClean="0"/>
              <a:t> </a:t>
            </a:r>
            <a:r>
              <a:rPr lang="fr-FR" dirty="0" err="1" smtClean="0"/>
              <a:t>with</a:t>
            </a:r>
            <a:r>
              <a:rPr lang="fr-FR" dirty="0" smtClean="0"/>
              <a:t> MG </a:t>
            </a:r>
            <a:r>
              <a:rPr lang="fr-FR" dirty="0" err="1" smtClean="0"/>
              <a:t>that</a:t>
            </a:r>
            <a:r>
              <a:rPr lang="fr-FR" dirty="0" smtClean="0"/>
              <a:t> </a:t>
            </a:r>
            <a:r>
              <a:rPr lang="fr-FR" dirty="0" err="1" smtClean="0"/>
              <a:t>were</a:t>
            </a:r>
            <a:r>
              <a:rPr lang="fr-FR" dirty="0" smtClean="0"/>
              <a:t> </a:t>
            </a:r>
            <a:r>
              <a:rPr lang="fr-FR" dirty="0" err="1" smtClean="0"/>
              <a:t>seropositive</a:t>
            </a:r>
            <a:r>
              <a:rPr lang="fr-FR" dirty="0" smtClean="0"/>
              <a:t> for </a:t>
            </a:r>
            <a:r>
              <a:rPr lang="fr-FR" dirty="0" err="1" smtClean="0"/>
              <a:t>AChR</a:t>
            </a:r>
            <a:r>
              <a:rPr lang="fr-FR" dirty="0" smtClean="0"/>
              <a:t> </a:t>
            </a:r>
            <a:r>
              <a:rPr lang="fr-FR" dirty="0" err="1" smtClean="0"/>
              <a:t>antibodies</a:t>
            </a:r>
            <a:r>
              <a:rPr lang="fr-FR" dirty="0" smtClean="0"/>
              <a:t> and </a:t>
            </a:r>
            <a:r>
              <a:rPr lang="fr-FR" dirty="0" err="1" smtClean="0"/>
              <a:t>were</a:t>
            </a:r>
            <a:r>
              <a:rPr lang="fr-FR" dirty="0" smtClean="0"/>
              <a:t> </a:t>
            </a:r>
            <a:r>
              <a:rPr lang="fr-FR" dirty="0" err="1" smtClean="0"/>
              <a:t>treated</a:t>
            </a:r>
            <a:r>
              <a:rPr lang="fr-FR" dirty="0" smtClean="0"/>
              <a:t> </a:t>
            </a:r>
            <a:r>
              <a:rPr lang="fr-FR" dirty="0" err="1" smtClean="0"/>
              <a:t>with</a:t>
            </a:r>
            <a:r>
              <a:rPr lang="fr-FR" dirty="0" smtClean="0"/>
              <a:t> </a:t>
            </a:r>
            <a:r>
              <a:rPr lang="fr-FR" dirty="0" err="1" smtClean="0"/>
              <a:t>anticholinesterase</a:t>
            </a:r>
            <a:r>
              <a:rPr lang="fr-FR" dirty="0" smtClean="0"/>
              <a:t> </a:t>
            </a:r>
            <a:r>
              <a:rPr lang="fr-FR" dirty="0" err="1" smtClean="0"/>
              <a:t>therapy</a:t>
            </a:r>
            <a:r>
              <a:rPr lang="fr-FR" dirty="0" smtClean="0"/>
              <a:t> </a:t>
            </a:r>
            <a:r>
              <a:rPr lang="fr-FR" dirty="0" err="1" smtClean="0"/>
              <a:t>alone</a:t>
            </a:r>
            <a:r>
              <a:rPr lang="fr-FR" dirty="0" smtClean="0"/>
              <a:t> </a:t>
            </a:r>
            <a:r>
              <a:rPr lang="fr-FR" dirty="0" err="1" smtClean="0"/>
              <a:t>went</a:t>
            </a:r>
            <a:r>
              <a:rPr lang="fr-FR" dirty="0" smtClean="0"/>
              <a:t> </a:t>
            </a:r>
            <a:r>
              <a:rPr lang="fr-FR" dirty="0" err="1" smtClean="0"/>
              <a:t>into</a:t>
            </a:r>
            <a:r>
              <a:rPr lang="fr-FR" dirty="0" smtClean="0"/>
              <a:t> </a:t>
            </a:r>
            <a:r>
              <a:rPr lang="fr-FR" dirty="0" err="1" smtClean="0"/>
              <a:t>remission</a:t>
            </a:r>
            <a:r>
              <a:rPr lang="fr-FR" dirty="0" smtClean="0"/>
              <a:t> </a:t>
            </a:r>
            <a:r>
              <a:rPr lang="fr-FR" dirty="0" err="1" smtClean="0"/>
              <a:t>within</a:t>
            </a:r>
            <a:r>
              <a:rPr lang="fr-FR" dirty="0" smtClean="0"/>
              <a:t> an </a:t>
            </a:r>
            <a:r>
              <a:rPr lang="fr-FR" dirty="0" err="1" smtClean="0"/>
              <a:t>average</a:t>
            </a:r>
            <a:r>
              <a:rPr lang="fr-FR" dirty="0" smtClean="0"/>
              <a:t> of 6.4 months.</a:t>
            </a:r>
            <a:r>
              <a:rPr lang="fr-FR" baseline="30000" dirty="0" smtClean="0">
                <a:hlinkClick r:id="rId3" tooltip="Link to bibliographic citation"/>
              </a:rPr>
              <a:t>63</a:t>
            </a:r>
            <a:r>
              <a:rPr lang="fr-FR" dirty="0" smtClean="0"/>
              <a:t> This </a:t>
            </a:r>
            <a:r>
              <a:rPr lang="fr-FR" dirty="0" err="1" smtClean="0"/>
              <a:t>study</a:t>
            </a:r>
            <a:r>
              <a:rPr lang="fr-FR" dirty="0" smtClean="0"/>
              <a:t> </a:t>
            </a:r>
            <a:r>
              <a:rPr lang="fr-FR" dirty="0" err="1" smtClean="0"/>
              <a:t>was</a:t>
            </a:r>
            <a:r>
              <a:rPr lang="fr-FR" dirty="0" smtClean="0"/>
              <a:t> </a:t>
            </a:r>
            <a:r>
              <a:rPr lang="fr-FR" dirty="0" err="1" smtClean="0"/>
              <a:t>initiated</a:t>
            </a:r>
            <a:r>
              <a:rPr lang="fr-FR" dirty="0" smtClean="0"/>
              <a:t> to </a:t>
            </a:r>
            <a:r>
              <a:rPr lang="fr-FR" dirty="0" err="1" smtClean="0"/>
              <a:t>determine</a:t>
            </a:r>
            <a:r>
              <a:rPr lang="fr-FR" dirty="0" smtClean="0"/>
              <a:t> the </a:t>
            </a:r>
            <a:r>
              <a:rPr lang="fr-FR" dirty="0" err="1" smtClean="0"/>
              <a:t>natural</a:t>
            </a:r>
            <a:r>
              <a:rPr lang="fr-FR" dirty="0" smtClean="0"/>
              <a:t> course of the </a:t>
            </a:r>
            <a:r>
              <a:rPr lang="fr-FR" dirty="0" err="1" smtClean="0"/>
              <a:t>disease</a:t>
            </a:r>
            <a:r>
              <a:rPr lang="fr-FR" dirty="0" smtClean="0"/>
              <a:t> in the absence of immunosuppression and </a:t>
            </a:r>
            <a:r>
              <a:rPr lang="fr-FR" dirty="0" err="1" smtClean="0"/>
              <a:t>included</a:t>
            </a:r>
            <a:r>
              <a:rPr lang="fr-FR" dirty="0" smtClean="0"/>
              <a:t> </a:t>
            </a:r>
            <a:r>
              <a:rPr lang="fr-FR" dirty="0" err="1" smtClean="0"/>
              <a:t>only</a:t>
            </a:r>
            <a:r>
              <a:rPr lang="fr-FR" dirty="0" smtClean="0"/>
              <a:t> </a:t>
            </a:r>
            <a:r>
              <a:rPr lang="fr-FR" dirty="0" err="1" smtClean="0"/>
              <a:t>those</a:t>
            </a:r>
            <a:r>
              <a:rPr lang="fr-FR" dirty="0" smtClean="0"/>
              <a:t> </a:t>
            </a:r>
            <a:r>
              <a:rPr lang="fr-FR" dirty="0" err="1" smtClean="0"/>
              <a:t>dogs</a:t>
            </a:r>
            <a:r>
              <a:rPr lang="fr-FR" dirty="0" smtClean="0"/>
              <a:t> </a:t>
            </a:r>
            <a:r>
              <a:rPr lang="fr-FR" dirty="0" err="1" smtClean="0"/>
              <a:t>that</a:t>
            </a:r>
            <a:r>
              <a:rPr lang="fr-FR" dirty="0" smtClean="0"/>
              <a:t> </a:t>
            </a:r>
            <a:r>
              <a:rPr lang="fr-FR" dirty="0" err="1" smtClean="0"/>
              <a:t>survived</a:t>
            </a:r>
            <a:r>
              <a:rPr lang="fr-FR" dirty="0" smtClean="0"/>
              <a:t> to </a:t>
            </a:r>
            <a:r>
              <a:rPr lang="fr-FR" dirty="0" err="1" smtClean="0"/>
              <a:t>remission</a:t>
            </a:r>
            <a:r>
              <a:rPr lang="fr-FR" dirty="0" smtClean="0"/>
              <a:t> and not </a:t>
            </a:r>
            <a:r>
              <a:rPr lang="fr-FR" dirty="0" err="1" smtClean="0"/>
              <a:t>dogs</a:t>
            </a:r>
            <a:r>
              <a:rPr lang="fr-FR" dirty="0" smtClean="0"/>
              <a:t> </a:t>
            </a:r>
            <a:r>
              <a:rPr lang="fr-FR" dirty="0" err="1" smtClean="0"/>
              <a:t>that</a:t>
            </a:r>
            <a:r>
              <a:rPr lang="fr-FR" dirty="0" smtClean="0"/>
              <a:t> </a:t>
            </a:r>
            <a:r>
              <a:rPr lang="fr-FR" dirty="0" err="1" smtClean="0"/>
              <a:t>died</a:t>
            </a:r>
            <a:r>
              <a:rPr lang="fr-FR" dirty="0" smtClean="0"/>
              <a:t> of aspiration </a:t>
            </a:r>
            <a:r>
              <a:rPr lang="fr-FR" dirty="0" err="1" smtClean="0"/>
              <a:t>pneumonia</a:t>
            </a:r>
            <a:r>
              <a:rPr lang="fr-FR" dirty="0" smtClean="0"/>
              <a:t> </a:t>
            </a:r>
            <a:r>
              <a:rPr lang="fr-FR" dirty="0" err="1" smtClean="0"/>
              <a:t>early</a:t>
            </a:r>
            <a:r>
              <a:rPr lang="fr-FR" dirty="0" smtClean="0"/>
              <a:t> in the course of the </a:t>
            </a:r>
            <a:r>
              <a:rPr lang="fr-FR" dirty="0" err="1" smtClean="0"/>
              <a:t>disease</a:t>
            </a:r>
            <a:r>
              <a:rPr lang="fr-FR" dirty="0" smtClean="0"/>
              <a:t>.</a:t>
            </a:r>
          </a:p>
          <a:p>
            <a:r>
              <a:rPr lang="fr-FR" dirty="0" smtClean="0"/>
              <a:t>. For </a:t>
            </a:r>
            <a:r>
              <a:rPr lang="fr-FR" dirty="0" err="1" smtClean="0"/>
              <a:t>mild</a:t>
            </a:r>
            <a:r>
              <a:rPr lang="fr-FR" dirty="0" smtClean="0"/>
              <a:t> </a:t>
            </a:r>
            <a:r>
              <a:rPr lang="fr-FR" dirty="0" err="1" smtClean="0"/>
              <a:t>disease</a:t>
            </a:r>
            <a:r>
              <a:rPr lang="fr-FR" dirty="0" smtClean="0"/>
              <a:t>, </a:t>
            </a:r>
            <a:r>
              <a:rPr lang="fr-FR" dirty="0" err="1" smtClean="0"/>
              <a:t>anticholinesterase</a:t>
            </a:r>
            <a:r>
              <a:rPr lang="fr-FR" dirty="0" smtClean="0"/>
              <a:t> agents and </a:t>
            </a:r>
            <a:r>
              <a:rPr lang="fr-FR" dirty="0" err="1" smtClean="0"/>
              <a:t>altered</a:t>
            </a:r>
            <a:r>
              <a:rPr lang="fr-FR" dirty="0" smtClean="0"/>
              <a:t> </a:t>
            </a:r>
            <a:r>
              <a:rPr lang="fr-FR" dirty="0" err="1" smtClean="0"/>
              <a:t>feeding</a:t>
            </a:r>
            <a:r>
              <a:rPr lang="fr-FR" dirty="0" smtClean="0"/>
              <a:t> </a:t>
            </a:r>
            <a:r>
              <a:rPr lang="fr-FR" dirty="0" err="1" smtClean="0"/>
              <a:t>procedures</a:t>
            </a:r>
            <a:r>
              <a:rPr lang="fr-FR" dirty="0" smtClean="0"/>
              <a:t> </a:t>
            </a:r>
            <a:r>
              <a:rPr lang="fr-FR" dirty="0" err="1" smtClean="0"/>
              <a:t>may</a:t>
            </a:r>
            <a:r>
              <a:rPr lang="fr-FR" dirty="0" smtClean="0"/>
              <a:t> </a:t>
            </a:r>
            <a:r>
              <a:rPr lang="fr-FR" dirty="0" err="1" smtClean="0"/>
              <a:t>be</a:t>
            </a:r>
            <a:r>
              <a:rPr lang="fr-FR" dirty="0" smtClean="0"/>
              <a:t> </a:t>
            </a:r>
            <a:r>
              <a:rPr lang="fr-FR" dirty="0" err="1" smtClean="0"/>
              <a:t>sufficient</a:t>
            </a:r>
            <a:r>
              <a:rPr lang="fr-FR" dirty="0" smtClean="0"/>
              <a:t>. For more </a:t>
            </a:r>
            <a:r>
              <a:rPr lang="fr-FR" dirty="0" err="1" smtClean="0"/>
              <a:t>severe</a:t>
            </a:r>
            <a:r>
              <a:rPr lang="fr-FR" dirty="0" smtClean="0"/>
              <a:t> </a:t>
            </a:r>
            <a:r>
              <a:rPr lang="fr-FR" dirty="0" err="1" smtClean="0"/>
              <a:t>disease</a:t>
            </a:r>
            <a:r>
              <a:rPr lang="fr-FR" dirty="0" smtClean="0"/>
              <a:t>, </a:t>
            </a:r>
            <a:r>
              <a:rPr lang="fr-FR" dirty="0" err="1" smtClean="0"/>
              <a:t>early</a:t>
            </a:r>
            <a:r>
              <a:rPr lang="fr-FR" dirty="0" smtClean="0"/>
              <a:t> use of immune </a:t>
            </a:r>
            <a:r>
              <a:rPr lang="fr-FR" dirty="0" err="1" smtClean="0"/>
              <a:t>suppressants</a:t>
            </a:r>
            <a:r>
              <a:rPr lang="fr-FR" dirty="0" smtClean="0"/>
              <a:t> or </a:t>
            </a:r>
            <a:r>
              <a:rPr lang="fr-FR" dirty="0" err="1" smtClean="0"/>
              <a:t>immunomodulators</a:t>
            </a:r>
            <a:r>
              <a:rPr lang="fr-FR" dirty="0" smtClean="0"/>
              <a:t> </a:t>
            </a:r>
            <a:r>
              <a:rPr lang="fr-FR" dirty="0" err="1" smtClean="0"/>
              <a:t>may</a:t>
            </a:r>
            <a:r>
              <a:rPr lang="fr-FR" dirty="0" smtClean="0"/>
              <a:t> </a:t>
            </a:r>
            <a:r>
              <a:rPr lang="fr-FR" dirty="0" err="1" smtClean="0"/>
              <a:t>be</a:t>
            </a:r>
            <a:r>
              <a:rPr lang="fr-FR" dirty="0" smtClean="0"/>
              <a:t> </a:t>
            </a:r>
            <a:r>
              <a:rPr lang="fr-FR" dirty="0" err="1" smtClean="0"/>
              <a:t>required</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70</a:t>
            </a:fld>
            <a:endParaRPr lang="en-CA"/>
          </a:p>
        </p:txBody>
      </p:sp>
    </p:spTree>
    <p:extLst>
      <p:ext uri="{BB962C8B-B14F-4D97-AF65-F5344CB8AC3E}">
        <p14:creationId xmlns:p14="http://schemas.microsoft.com/office/powerpoint/2010/main" val="93400899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Immunosuppressant</a:t>
            </a:r>
            <a:r>
              <a:rPr lang="fr-FR" dirty="0" smtClean="0"/>
              <a:t> </a:t>
            </a:r>
            <a:r>
              <a:rPr lang="fr-FR" dirty="0" err="1" smtClean="0"/>
              <a:t>drugs</a:t>
            </a:r>
            <a:r>
              <a:rPr lang="fr-FR" dirty="0" smtClean="0"/>
              <a:t> </a:t>
            </a:r>
            <a:r>
              <a:rPr lang="fr-FR" dirty="0" err="1" smtClean="0"/>
              <a:t>used</a:t>
            </a:r>
            <a:r>
              <a:rPr lang="fr-FR" dirty="0" smtClean="0"/>
              <a:t> for </a:t>
            </a:r>
            <a:r>
              <a:rPr lang="fr-FR" dirty="0" err="1" smtClean="0"/>
              <a:t>treatment</a:t>
            </a:r>
            <a:r>
              <a:rPr lang="fr-FR" dirty="0" smtClean="0"/>
              <a:t> of MG </a:t>
            </a:r>
            <a:r>
              <a:rPr lang="fr-FR" dirty="0" err="1" smtClean="0"/>
              <a:t>essentially</a:t>
            </a:r>
            <a:r>
              <a:rPr lang="fr-FR" dirty="0" smtClean="0"/>
              <a:t> </a:t>
            </a:r>
            <a:r>
              <a:rPr lang="fr-FR" dirty="0" err="1" smtClean="0"/>
              <a:t>belong</a:t>
            </a:r>
            <a:r>
              <a:rPr lang="fr-FR" dirty="0" smtClean="0"/>
              <a:t> to 3 </a:t>
            </a:r>
            <a:r>
              <a:rPr lang="fr-FR" dirty="0" err="1" smtClean="0"/>
              <a:t>general</a:t>
            </a:r>
            <a:r>
              <a:rPr lang="fr-FR" dirty="0" smtClean="0"/>
              <a:t> groups </a:t>
            </a:r>
            <a:r>
              <a:rPr lang="fr-FR" dirty="0" err="1" smtClean="0"/>
              <a:t>based</a:t>
            </a:r>
            <a:r>
              <a:rPr lang="fr-FR" dirty="0" smtClean="0"/>
              <a:t> on </a:t>
            </a:r>
            <a:r>
              <a:rPr lang="fr-FR" dirty="0" err="1" smtClean="0"/>
              <a:t>varying</a:t>
            </a:r>
            <a:r>
              <a:rPr lang="fr-FR" dirty="0" smtClean="0"/>
              <a:t> </a:t>
            </a:r>
            <a:r>
              <a:rPr lang="fr-FR" dirty="0" err="1" smtClean="0"/>
              <a:t>mechanisms</a:t>
            </a:r>
            <a:r>
              <a:rPr lang="fr-FR" dirty="0" smtClean="0"/>
              <a:t> of actions: </a:t>
            </a:r>
            <a:r>
              <a:rPr lang="fr-FR" dirty="0" err="1" smtClean="0"/>
              <a:t>inhibitors</a:t>
            </a:r>
            <a:r>
              <a:rPr lang="fr-FR" dirty="0" smtClean="0"/>
              <a:t> of the </a:t>
            </a:r>
            <a:r>
              <a:rPr lang="fr-FR" dirty="0" err="1" smtClean="0"/>
              <a:t>cell</a:t>
            </a:r>
            <a:r>
              <a:rPr lang="fr-FR" dirty="0" smtClean="0"/>
              <a:t> cycle, </a:t>
            </a:r>
            <a:r>
              <a:rPr lang="fr-FR" dirty="0" err="1" smtClean="0"/>
              <a:t>immunosuppressors</a:t>
            </a:r>
            <a:r>
              <a:rPr lang="fr-FR" dirty="0" smtClean="0"/>
              <a:t> of </a:t>
            </a:r>
            <a:r>
              <a:rPr lang="fr-FR" dirty="0" err="1" smtClean="0"/>
              <a:t>T</a:t>
            </a:r>
            <a:r>
              <a:rPr lang="fr-FR" dirty="0" smtClean="0"/>
              <a:t> </a:t>
            </a:r>
            <a:r>
              <a:rPr lang="fr-FR" dirty="0" err="1" smtClean="0"/>
              <a:t>cells</a:t>
            </a:r>
            <a:r>
              <a:rPr lang="fr-FR" dirty="0" smtClean="0"/>
              <a:t>, and B-</a:t>
            </a:r>
            <a:r>
              <a:rPr lang="fr-FR" dirty="0" err="1" smtClean="0"/>
              <a:t>cell</a:t>
            </a:r>
            <a:r>
              <a:rPr lang="fr-FR" dirty="0" smtClean="0"/>
              <a:t> depleters.</a:t>
            </a:r>
            <a:r>
              <a:rPr lang="fr-FR" baseline="30000" dirty="0" smtClean="0">
                <a:hlinkClick r:id="rId3" tooltip="Link to bibliographic citation"/>
              </a:rPr>
              <a:t>17</a:t>
            </a:r>
            <a:r>
              <a:rPr lang="fr-FR" dirty="0" smtClean="0"/>
              <a:t> </a:t>
            </a:r>
            <a:r>
              <a:rPr lang="fr-FR" dirty="0" err="1" smtClean="0"/>
              <a:t>Drugs</a:t>
            </a:r>
            <a:r>
              <a:rPr lang="fr-FR" dirty="0" smtClean="0"/>
              <a:t> </a:t>
            </a:r>
            <a:r>
              <a:rPr lang="fr-FR" dirty="0" err="1" smtClean="0"/>
              <a:t>that</a:t>
            </a:r>
            <a:r>
              <a:rPr lang="fr-FR" dirty="0" smtClean="0"/>
              <a:t> </a:t>
            </a:r>
            <a:r>
              <a:rPr lang="fr-FR" dirty="0" err="1" smtClean="0"/>
              <a:t>interfere</a:t>
            </a:r>
            <a:r>
              <a:rPr lang="fr-FR" dirty="0" smtClean="0"/>
              <a:t> </a:t>
            </a:r>
            <a:r>
              <a:rPr lang="fr-FR" dirty="0" err="1" smtClean="0"/>
              <a:t>with</a:t>
            </a:r>
            <a:r>
              <a:rPr lang="fr-FR" dirty="0" smtClean="0"/>
              <a:t> the </a:t>
            </a:r>
            <a:r>
              <a:rPr lang="fr-FR" dirty="0" err="1" smtClean="0"/>
              <a:t>cell</a:t>
            </a:r>
            <a:r>
              <a:rPr lang="fr-FR" dirty="0" smtClean="0"/>
              <a:t> cycle block </a:t>
            </a:r>
            <a:r>
              <a:rPr lang="fr-FR" dirty="0" err="1" smtClean="0"/>
              <a:t>both</a:t>
            </a:r>
            <a:r>
              <a:rPr lang="fr-FR" dirty="0" smtClean="0"/>
              <a:t> </a:t>
            </a:r>
            <a:r>
              <a:rPr lang="fr-FR" dirty="0" err="1" smtClean="0"/>
              <a:t>T</a:t>
            </a:r>
            <a:r>
              <a:rPr lang="fr-FR" dirty="0" smtClean="0"/>
              <a:t> and B </a:t>
            </a:r>
            <a:r>
              <a:rPr lang="fr-FR" dirty="0" err="1" smtClean="0"/>
              <a:t>cell</a:t>
            </a:r>
            <a:r>
              <a:rPr lang="fr-FR" dirty="0" smtClean="0"/>
              <a:t> </a:t>
            </a:r>
            <a:r>
              <a:rPr lang="fr-FR" dirty="0" err="1" smtClean="0"/>
              <a:t>proliferation</a:t>
            </a:r>
            <a:r>
              <a:rPr lang="fr-FR" dirty="0" smtClean="0"/>
              <a:t> and </a:t>
            </a:r>
            <a:r>
              <a:rPr lang="fr-FR" dirty="0" err="1" smtClean="0"/>
              <a:t>exhibit</a:t>
            </a:r>
            <a:r>
              <a:rPr lang="fr-FR" dirty="0" smtClean="0"/>
              <a:t> </a:t>
            </a:r>
            <a:r>
              <a:rPr lang="fr-FR" dirty="0" err="1" smtClean="0"/>
              <a:t>their</a:t>
            </a:r>
            <a:r>
              <a:rPr lang="fr-FR" dirty="0" smtClean="0"/>
              <a:t> </a:t>
            </a:r>
            <a:r>
              <a:rPr lang="fr-FR" dirty="0" err="1" smtClean="0"/>
              <a:t>effects</a:t>
            </a:r>
            <a:r>
              <a:rPr lang="fr-FR" dirty="0" smtClean="0"/>
              <a:t> on the </a:t>
            </a:r>
            <a:r>
              <a:rPr lang="fr-FR" dirty="0" err="1" smtClean="0"/>
              <a:t>resting</a:t>
            </a:r>
            <a:r>
              <a:rPr lang="fr-FR" dirty="0" smtClean="0"/>
              <a:t> (G1) and DNA </a:t>
            </a:r>
            <a:r>
              <a:rPr lang="fr-FR" dirty="0" err="1" smtClean="0"/>
              <a:t>synthesis</a:t>
            </a:r>
            <a:r>
              <a:rPr lang="fr-FR" dirty="0" smtClean="0"/>
              <a:t> (S) phases of the </a:t>
            </a:r>
            <a:r>
              <a:rPr lang="fr-FR" dirty="0" err="1" smtClean="0"/>
              <a:t>cell</a:t>
            </a:r>
            <a:r>
              <a:rPr lang="fr-FR" dirty="0" smtClean="0"/>
              <a:t> cycle.</a:t>
            </a:r>
            <a:r>
              <a:rPr lang="fr-FR" baseline="30000" dirty="0" smtClean="0">
                <a:hlinkClick r:id="rId3" tooltip="Link to bibliographic citation"/>
              </a:rPr>
              <a:t>17</a:t>
            </a:r>
            <a:r>
              <a:rPr lang="fr-FR" dirty="0" smtClean="0"/>
              <a:t> </a:t>
            </a:r>
            <a:r>
              <a:rPr lang="fr-FR" dirty="0" err="1" smtClean="0"/>
              <a:t>Those</a:t>
            </a:r>
            <a:r>
              <a:rPr lang="fr-FR" dirty="0" smtClean="0"/>
              <a:t> </a:t>
            </a:r>
            <a:r>
              <a:rPr lang="fr-FR" dirty="0" err="1" smtClean="0"/>
              <a:t>that</a:t>
            </a:r>
            <a:r>
              <a:rPr lang="fr-FR" dirty="0" smtClean="0"/>
              <a:t> </a:t>
            </a:r>
            <a:r>
              <a:rPr lang="fr-FR" dirty="0" err="1" smtClean="0"/>
              <a:t>suppress</a:t>
            </a:r>
            <a:r>
              <a:rPr lang="fr-FR" dirty="0" smtClean="0"/>
              <a:t> </a:t>
            </a:r>
            <a:r>
              <a:rPr lang="fr-FR" dirty="0" err="1" smtClean="0"/>
              <a:t>T</a:t>
            </a:r>
            <a:r>
              <a:rPr lang="fr-FR" dirty="0" smtClean="0"/>
              <a:t> </a:t>
            </a:r>
            <a:r>
              <a:rPr lang="fr-FR" dirty="0" err="1" smtClean="0"/>
              <a:t>cells</a:t>
            </a:r>
            <a:r>
              <a:rPr lang="fr-FR" dirty="0" smtClean="0"/>
              <a:t>, </a:t>
            </a:r>
            <a:r>
              <a:rPr lang="fr-FR" dirty="0" err="1" smtClean="0"/>
              <a:t>such</a:t>
            </a:r>
            <a:r>
              <a:rPr lang="fr-FR" dirty="0" smtClean="0"/>
              <a:t> as cyclosporine A, </a:t>
            </a:r>
            <a:r>
              <a:rPr lang="fr-FR" dirty="0" err="1" smtClean="0"/>
              <a:t>act</a:t>
            </a:r>
            <a:r>
              <a:rPr lang="fr-FR" dirty="0" smtClean="0"/>
              <a:t> </a:t>
            </a:r>
            <a:r>
              <a:rPr lang="fr-FR" dirty="0" err="1" smtClean="0"/>
              <a:t>specifically</a:t>
            </a:r>
            <a:r>
              <a:rPr lang="fr-FR" dirty="0" smtClean="0"/>
              <a:t> in the </a:t>
            </a:r>
            <a:r>
              <a:rPr lang="fr-FR" dirty="0" err="1" smtClean="0"/>
              <a:t>T</a:t>
            </a:r>
            <a:r>
              <a:rPr lang="fr-FR" dirty="0" smtClean="0"/>
              <a:t> </a:t>
            </a:r>
            <a:r>
              <a:rPr lang="fr-FR" dirty="0" err="1" smtClean="0"/>
              <a:t>cells</a:t>
            </a:r>
            <a:r>
              <a:rPr lang="fr-FR" dirty="0" smtClean="0"/>
              <a:t> on </a:t>
            </a:r>
            <a:r>
              <a:rPr lang="fr-FR" dirty="0" err="1" smtClean="0"/>
              <a:t>specific</a:t>
            </a:r>
            <a:r>
              <a:rPr lang="fr-FR" dirty="0" smtClean="0"/>
              <a:t> sites and receptors.</a:t>
            </a:r>
            <a:r>
              <a:rPr lang="fr-FR" baseline="30000" dirty="0" smtClean="0">
                <a:hlinkClick r:id="rId4" tooltip="Link to bibliographic citation"/>
              </a:rPr>
              <a:t>22</a:t>
            </a:r>
            <a:r>
              <a:rPr lang="fr-FR" dirty="0" smtClean="0"/>
              <a:t> </a:t>
            </a:r>
          </a:p>
          <a:p>
            <a:r>
              <a:rPr lang="fr-FR" dirty="0" smtClean="0"/>
              <a:t> </a:t>
            </a:r>
            <a:r>
              <a:rPr lang="fr-FR" dirty="0" err="1" smtClean="0"/>
              <a:t>it</a:t>
            </a:r>
            <a:r>
              <a:rPr lang="fr-FR" dirty="0" smtClean="0"/>
              <a:t> </a:t>
            </a:r>
            <a:r>
              <a:rPr lang="fr-FR" dirty="0" err="1" smtClean="0"/>
              <a:t>is</a:t>
            </a:r>
            <a:r>
              <a:rPr lang="fr-FR" dirty="0" smtClean="0"/>
              <a:t> important to note </a:t>
            </a:r>
            <a:r>
              <a:rPr lang="fr-FR" dirty="0" err="1" smtClean="0"/>
              <a:t>that</a:t>
            </a:r>
            <a:r>
              <a:rPr lang="fr-FR" dirty="0" smtClean="0"/>
              <a:t> </a:t>
            </a:r>
            <a:r>
              <a:rPr lang="fr-FR" dirty="0" err="1" smtClean="0"/>
              <a:t>there</a:t>
            </a:r>
            <a:r>
              <a:rPr lang="fr-FR" dirty="0" smtClean="0"/>
              <a:t> are no </a:t>
            </a:r>
            <a:r>
              <a:rPr lang="fr-FR" dirty="0" err="1" smtClean="0"/>
              <a:t>controlled</a:t>
            </a:r>
            <a:r>
              <a:rPr lang="fr-FR" dirty="0" smtClean="0"/>
              <a:t> </a:t>
            </a:r>
            <a:r>
              <a:rPr lang="fr-FR" dirty="0" err="1" smtClean="0"/>
              <a:t>clinical</a:t>
            </a:r>
            <a:r>
              <a:rPr lang="fr-FR" dirty="0" smtClean="0"/>
              <a:t> </a:t>
            </a:r>
            <a:r>
              <a:rPr lang="fr-FR" dirty="0" err="1" smtClean="0"/>
              <a:t>studies</a:t>
            </a:r>
            <a:r>
              <a:rPr lang="fr-FR" dirty="0" smtClean="0"/>
              <a:t> in </a:t>
            </a:r>
            <a:r>
              <a:rPr lang="fr-FR" dirty="0" err="1" smtClean="0"/>
              <a:t>dogs</a:t>
            </a:r>
            <a:r>
              <a:rPr lang="fr-FR" dirty="0" smtClean="0"/>
              <a:t> </a:t>
            </a:r>
            <a:r>
              <a:rPr lang="fr-FR" dirty="0" err="1" smtClean="0"/>
              <a:t>that</a:t>
            </a:r>
            <a:r>
              <a:rPr lang="fr-FR" dirty="0" smtClean="0"/>
              <a:t> show </a:t>
            </a:r>
            <a:r>
              <a:rPr lang="fr-FR" dirty="0" err="1" smtClean="0"/>
              <a:t>benefit</a:t>
            </a:r>
            <a:r>
              <a:rPr lang="fr-FR" dirty="0" smtClean="0"/>
              <a:t> of </a:t>
            </a:r>
            <a:r>
              <a:rPr lang="fr-FR" dirty="0" err="1" smtClean="0"/>
              <a:t>any</a:t>
            </a:r>
            <a:r>
              <a:rPr lang="fr-FR" dirty="0" smtClean="0"/>
              <a:t> 1 </a:t>
            </a:r>
            <a:r>
              <a:rPr lang="fr-FR" dirty="0" err="1" smtClean="0"/>
              <a:t>drug</a:t>
            </a:r>
            <a:r>
              <a:rPr lang="fr-FR" dirty="0" smtClean="0"/>
              <a:t> over </a:t>
            </a:r>
            <a:r>
              <a:rPr lang="fr-FR" dirty="0" err="1" smtClean="0"/>
              <a:t>another</a:t>
            </a:r>
            <a:r>
              <a:rPr lang="fr-FR" dirty="0" smtClean="0"/>
              <a:t> in the </a:t>
            </a:r>
            <a:r>
              <a:rPr lang="fr-FR" dirty="0" err="1" smtClean="0"/>
              <a:t>treatment</a:t>
            </a:r>
            <a:r>
              <a:rPr lang="fr-FR" dirty="0" smtClean="0"/>
              <a:t> of MG. </a:t>
            </a:r>
            <a:r>
              <a:rPr lang="fr-FR" dirty="0" err="1" smtClean="0"/>
              <a:t>Immunosuppressant</a:t>
            </a:r>
            <a:r>
              <a:rPr lang="fr-FR" dirty="0" smtClean="0"/>
              <a:t> </a:t>
            </a:r>
            <a:r>
              <a:rPr lang="fr-FR" dirty="0" err="1" smtClean="0"/>
              <a:t>drugs</a:t>
            </a:r>
            <a:r>
              <a:rPr lang="fr-FR" dirty="0" smtClean="0"/>
              <a:t> </a:t>
            </a:r>
            <a:r>
              <a:rPr lang="fr-FR" dirty="0" err="1" smtClean="0"/>
              <a:t>may</a:t>
            </a:r>
            <a:r>
              <a:rPr lang="fr-FR" dirty="0" smtClean="0"/>
              <a:t> </a:t>
            </a:r>
            <a:r>
              <a:rPr lang="fr-FR" dirty="0" err="1" smtClean="0"/>
              <a:t>be</a:t>
            </a:r>
            <a:r>
              <a:rPr lang="fr-FR" dirty="0" smtClean="0"/>
              <a:t> of value </a:t>
            </a:r>
            <a:r>
              <a:rPr lang="fr-FR" dirty="0" err="1" smtClean="0"/>
              <a:t>early</a:t>
            </a:r>
            <a:r>
              <a:rPr lang="fr-FR" dirty="0" smtClean="0"/>
              <a:t> in the course of MG in </a:t>
            </a:r>
            <a:r>
              <a:rPr lang="fr-FR" dirty="0" err="1" smtClean="0"/>
              <a:t>dogs</a:t>
            </a:r>
            <a:r>
              <a:rPr lang="fr-FR" dirty="0" smtClean="0"/>
              <a:t> </a:t>
            </a:r>
            <a:r>
              <a:rPr lang="fr-FR" dirty="0" err="1" smtClean="0"/>
              <a:t>when</a:t>
            </a:r>
            <a:r>
              <a:rPr lang="fr-FR" dirty="0" smtClean="0"/>
              <a:t> </a:t>
            </a:r>
            <a:r>
              <a:rPr lang="fr-FR" dirty="0" err="1" smtClean="0"/>
              <a:t>clinical</a:t>
            </a:r>
            <a:r>
              <a:rPr lang="fr-FR" dirty="0" smtClean="0"/>
              <a:t> </a:t>
            </a:r>
            <a:r>
              <a:rPr lang="fr-FR" dirty="0" err="1" smtClean="0"/>
              <a:t>signs</a:t>
            </a:r>
            <a:r>
              <a:rPr lang="fr-FR" dirty="0" smtClean="0"/>
              <a:t> </a:t>
            </a:r>
            <a:r>
              <a:rPr lang="fr-FR" dirty="0" err="1" smtClean="0"/>
              <a:t>may</a:t>
            </a:r>
            <a:r>
              <a:rPr lang="fr-FR" dirty="0" smtClean="0"/>
              <a:t> </a:t>
            </a:r>
            <a:r>
              <a:rPr lang="fr-FR" dirty="0" err="1" smtClean="0"/>
              <a:t>be</a:t>
            </a:r>
            <a:r>
              <a:rPr lang="fr-FR" dirty="0" smtClean="0"/>
              <a:t> </a:t>
            </a:r>
            <a:r>
              <a:rPr lang="fr-FR" dirty="0" err="1" smtClean="0"/>
              <a:t>most</a:t>
            </a:r>
            <a:r>
              <a:rPr lang="fr-FR" dirty="0" smtClean="0"/>
              <a:t> </a:t>
            </a:r>
            <a:r>
              <a:rPr lang="fr-FR" dirty="0" err="1" smtClean="0"/>
              <a:t>severe</a:t>
            </a:r>
            <a:r>
              <a:rPr lang="fr-FR" dirty="0" smtClean="0"/>
              <a:t> and </a:t>
            </a:r>
            <a:r>
              <a:rPr lang="fr-FR" dirty="0" err="1" smtClean="0"/>
              <a:t>difficult</a:t>
            </a:r>
            <a:r>
              <a:rPr lang="fr-FR" dirty="0" smtClean="0"/>
              <a:t> to control.</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71</a:t>
            </a:fld>
            <a:endParaRPr lang="en-CA"/>
          </a:p>
        </p:txBody>
      </p:sp>
    </p:spTree>
    <p:extLst>
      <p:ext uri="{BB962C8B-B14F-4D97-AF65-F5344CB8AC3E}">
        <p14:creationId xmlns:p14="http://schemas.microsoft.com/office/powerpoint/2010/main" val="8467957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Antibodies</a:t>
            </a:r>
            <a:r>
              <a:rPr lang="fr-FR" dirty="0" smtClean="0"/>
              <a:t>, </a:t>
            </a:r>
            <a:r>
              <a:rPr lang="fr-FR" dirty="0" err="1" smtClean="0"/>
              <a:t>such</a:t>
            </a:r>
            <a:r>
              <a:rPr lang="fr-FR" dirty="0" smtClean="0"/>
              <a:t> as </a:t>
            </a:r>
            <a:r>
              <a:rPr lang="fr-FR" dirty="0" err="1" smtClean="0"/>
              <a:t>those</a:t>
            </a:r>
            <a:r>
              <a:rPr lang="fr-FR" dirty="0" smtClean="0"/>
              <a:t> </a:t>
            </a:r>
            <a:r>
              <a:rPr lang="fr-FR" dirty="0" err="1" smtClean="0"/>
              <a:t>directed</a:t>
            </a:r>
            <a:r>
              <a:rPr lang="fr-FR" dirty="0" smtClean="0"/>
              <a:t> </a:t>
            </a:r>
            <a:r>
              <a:rPr lang="fr-FR" dirty="0" err="1" smtClean="0"/>
              <a:t>at</a:t>
            </a:r>
            <a:r>
              <a:rPr lang="fr-FR" dirty="0" smtClean="0"/>
              <a:t> the </a:t>
            </a:r>
            <a:r>
              <a:rPr lang="fr-FR" dirty="0" err="1" smtClean="0"/>
              <a:t>AChR</a:t>
            </a:r>
            <a:r>
              <a:rPr lang="fr-FR" dirty="0" smtClean="0"/>
              <a:t>, </a:t>
            </a:r>
            <a:r>
              <a:rPr lang="fr-FR" dirty="0" err="1" smtClean="0"/>
              <a:t>can</a:t>
            </a:r>
            <a:r>
              <a:rPr lang="fr-FR" dirty="0" smtClean="0"/>
              <a:t> trigger the </a:t>
            </a:r>
            <a:r>
              <a:rPr lang="fr-FR" dirty="0" err="1" smtClean="0"/>
              <a:t>complement</a:t>
            </a:r>
            <a:r>
              <a:rPr lang="fr-FR" dirty="0" smtClean="0"/>
              <a:t> system.</a:t>
            </a:r>
            <a:r>
              <a:rPr lang="fr-FR" baseline="30000" dirty="0" smtClean="0"/>
              <a:t>1</a:t>
            </a:r>
          </a:p>
          <a:p>
            <a:endParaRPr lang="fr-FR" baseline="30000" dirty="0" smtClean="0"/>
          </a:p>
          <a:p>
            <a:r>
              <a:rPr lang="fr-FR" baseline="0" dirty="0" smtClean="0"/>
              <a:t>IVIG has been </a:t>
            </a:r>
            <a:r>
              <a:rPr lang="fr-FR" baseline="0" dirty="0" err="1" smtClean="0"/>
              <a:t>used</a:t>
            </a:r>
            <a:r>
              <a:rPr lang="fr-FR" baseline="0" dirty="0" smtClean="0"/>
              <a:t> in people for the </a:t>
            </a:r>
            <a:r>
              <a:rPr lang="fr-FR" baseline="0" dirty="0" err="1" smtClean="0"/>
              <a:t>tx</a:t>
            </a:r>
            <a:r>
              <a:rPr lang="fr-FR" baseline="0" dirty="0" smtClean="0"/>
              <a:t> of MG –</a:t>
            </a:r>
          </a:p>
          <a:p>
            <a:r>
              <a:rPr lang="fr-FR" baseline="0" dirty="0" smtClean="0"/>
              <a:t>IVIG……..</a:t>
            </a:r>
          </a:p>
          <a:p>
            <a:endParaRPr lang="fr-FR" baseline="0" dirty="0" smtClean="0"/>
          </a:p>
          <a:p>
            <a:endParaRPr lang="fr-FR" baseline="0" dirty="0" smtClean="0"/>
          </a:p>
          <a:p>
            <a:r>
              <a:rPr lang="fr-FR" b="1" dirty="0" smtClean="0"/>
              <a:t>In </a:t>
            </a:r>
            <a:r>
              <a:rPr lang="fr-FR" b="1" dirty="0" err="1" smtClean="0"/>
              <a:t>dogs</a:t>
            </a:r>
            <a:r>
              <a:rPr lang="fr-FR" b="1" dirty="0" smtClean="0"/>
              <a:t>, </a:t>
            </a:r>
            <a:r>
              <a:rPr lang="fr-FR" b="1" dirty="0" err="1" smtClean="0"/>
              <a:t>hIVIG</a:t>
            </a:r>
            <a:r>
              <a:rPr lang="fr-FR" b="1" dirty="0" smtClean="0"/>
              <a:t> has been </a:t>
            </a:r>
            <a:r>
              <a:rPr lang="fr-FR" b="1" dirty="0" err="1" smtClean="0"/>
              <a:t>used</a:t>
            </a:r>
            <a:r>
              <a:rPr lang="fr-FR" b="1" dirty="0" smtClean="0"/>
              <a:t> to </a:t>
            </a:r>
            <a:r>
              <a:rPr lang="fr-FR" b="1" dirty="0" err="1" smtClean="0"/>
              <a:t>treat</a:t>
            </a:r>
            <a:r>
              <a:rPr lang="fr-FR" b="1" dirty="0" smtClean="0"/>
              <a:t> </a:t>
            </a:r>
            <a:r>
              <a:rPr lang="fr-FR" b="1" dirty="0" err="1" smtClean="0"/>
              <a:t>autoimmune</a:t>
            </a:r>
            <a:r>
              <a:rPr lang="fr-FR" b="1" dirty="0" smtClean="0"/>
              <a:t> </a:t>
            </a:r>
            <a:r>
              <a:rPr lang="fr-FR" b="1" dirty="0" err="1" smtClean="0"/>
              <a:t>diseases</a:t>
            </a:r>
            <a:r>
              <a:rPr lang="fr-FR" b="1" dirty="0" smtClean="0"/>
              <a:t> </a:t>
            </a:r>
            <a:r>
              <a:rPr lang="fr-FR" b="1" dirty="0" err="1" smtClean="0"/>
              <a:t>such</a:t>
            </a:r>
            <a:r>
              <a:rPr lang="fr-FR" b="1" dirty="0" smtClean="0"/>
              <a:t> as IMHA, immune-</a:t>
            </a:r>
            <a:r>
              <a:rPr lang="fr-FR" b="1" dirty="0" err="1" smtClean="0"/>
              <a:t>mediated</a:t>
            </a:r>
            <a:r>
              <a:rPr lang="fr-FR" b="1" dirty="0" smtClean="0"/>
              <a:t> </a:t>
            </a:r>
            <a:r>
              <a:rPr lang="fr-FR" b="1" dirty="0" err="1" smtClean="0"/>
              <a:t>thrombocytopenia</a:t>
            </a:r>
            <a:r>
              <a:rPr lang="fr-FR" b="1" dirty="0" smtClean="0"/>
              <a:t>, and pemphigus foliaceous.</a:t>
            </a:r>
            <a:r>
              <a:rPr lang="fr-FR" b="1" baseline="30000" dirty="0" smtClean="0">
                <a:hlinkClick r:id="rId3" tooltip="Link to bibliographic citations"/>
              </a:rPr>
              <a:t>37,104–107</a:t>
            </a:r>
            <a:r>
              <a:rPr lang="fr-FR" b="1" dirty="0" smtClean="0"/>
              <a:t> There </a:t>
            </a:r>
            <a:r>
              <a:rPr lang="fr-FR" b="1" dirty="0" err="1" smtClean="0"/>
              <a:t>is</a:t>
            </a:r>
            <a:r>
              <a:rPr lang="fr-FR" b="1" dirty="0" smtClean="0"/>
              <a:t> </a:t>
            </a:r>
            <a:r>
              <a:rPr lang="fr-FR" b="1" dirty="0" err="1" smtClean="0"/>
              <a:t>documented</a:t>
            </a:r>
            <a:r>
              <a:rPr lang="fr-FR" b="1" dirty="0" smtClean="0"/>
              <a:t> use of </a:t>
            </a:r>
            <a:r>
              <a:rPr lang="fr-FR" b="1" dirty="0" err="1" smtClean="0"/>
              <a:t>hIVIG</a:t>
            </a:r>
            <a:r>
              <a:rPr lang="fr-FR" b="1" dirty="0" smtClean="0"/>
              <a:t> in 2 </a:t>
            </a:r>
            <a:r>
              <a:rPr lang="fr-FR" b="1" dirty="0" err="1" smtClean="0"/>
              <a:t>dogs</a:t>
            </a:r>
            <a:r>
              <a:rPr lang="fr-FR" b="1" dirty="0" smtClean="0"/>
              <a:t> </a:t>
            </a:r>
            <a:r>
              <a:rPr lang="fr-FR" b="1" dirty="0" err="1" smtClean="0"/>
              <a:t>with</a:t>
            </a:r>
            <a:r>
              <a:rPr lang="fr-FR" b="1" dirty="0" smtClean="0"/>
              <a:t> MG To date, </a:t>
            </a:r>
            <a:r>
              <a:rPr lang="fr-FR" b="1" dirty="0" err="1" smtClean="0"/>
              <a:t>there</a:t>
            </a:r>
            <a:r>
              <a:rPr lang="fr-FR" b="1" dirty="0" smtClean="0"/>
              <a:t> are not </a:t>
            </a:r>
            <a:r>
              <a:rPr lang="fr-FR" b="1" dirty="0" err="1" smtClean="0"/>
              <a:t>enough</a:t>
            </a:r>
            <a:r>
              <a:rPr lang="fr-FR" b="1" dirty="0" smtClean="0"/>
              <a:t> data in </a:t>
            </a:r>
            <a:r>
              <a:rPr lang="fr-FR" b="1" dirty="0" err="1" smtClean="0"/>
              <a:t>veterinary</a:t>
            </a:r>
            <a:r>
              <a:rPr lang="fr-FR" b="1" dirty="0" smtClean="0"/>
              <a:t> </a:t>
            </a:r>
            <a:r>
              <a:rPr lang="fr-FR" b="1" dirty="0" err="1" smtClean="0"/>
              <a:t>medicine</a:t>
            </a:r>
            <a:r>
              <a:rPr lang="fr-FR" b="1" dirty="0" smtClean="0"/>
              <a:t> to comment on </a:t>
            </a:r>
            <a:r>
              <a:rPr lang="fr-FR" b="1" dirty="0" err="1" smtClean="0"/>
              <a:t>any</a:t>
            </a:r>
            <a:r>
              <a:rPr lang="fr-FR" b="1" dirty="0" smtClean="0"/>
              <a:t> </a:t>
            </a:r>
            <a:r>
              <a:rPr lang="fr-FR" b="1" dirty="0" err="1" smtClean="0"/>
              <a:t>benefits</a:t>
            </a:r>
            <a:r>
              <a:rPr lang="fr-FR" b="1" dirty="0" smtClean="0"/>
              <a:t> of </a:t>
            </a:r>
            <a:r>
              <a:rPr lang="fr-FR" b="1" dirty="0" err="1" smtClean="0"/>
              <a:t>hIVIG</a:t>
            </a:r>
            <a:r>
              <a:rPr lang="fr-FR" b="1" dirty="0" smtClean="0"/>
              <a:t> in canine MG. To date in </a:t>
            </a:r>
            <a:r>
              <a:rPr lang="fr-FR" b="1" dirty="0" err="1" smtClean="0"/>
              <a:t>human</a:t>
            </a:r>
            <a:r>
              <a:rPr lang="fr-FR" b="1" dirty="0" smtClean="0"/>
              <a:t> MG, </a:t>
            </a:r>
            <a:r>
              <a:rPr lang="fr-FR" b="1" dirty="0" err="1" smtClean="0"/>
              <a:t>studies</a:t>
            </a:r>
            <a:r>
              <a:rPr lang="fr-FR" b="1" dirty="0" smtClean="0"/>
              <a:t> show no </a:t>
            </a:r>
            <a:r>
              <a:rPr lang="fr-FR" b="1" dirty="0" err="1" smtClean="0"/>
              <a:t>benefit</a:t>
            </a:r>
            <a:r>
              <a:rPr lang="fr-FR" b="1" dirty="0" smtClean="0"/>
              <a:t> of </a:t>
            </a:r>
            <a:r>
              <a:rPr lang="fr-FR" b="1" dirty="0" err="1" smtClean="0"/>
              <a:t>hIVIG</a:t>
            </a:r>
            <a:r>
              <a:rPr lang="fr-FR" b="1" dirty="0" smtClean="0"/>
              <a:t> over </a:t>
            </a:r>
            <a:r>
              <a:rPr lang="fr-FR" b="1" dirty="0" err="1" smtClean="0"/>
              <a:t>plasmapheresis</a:t>
            </a:r>
            <a:r>
              <a:rPr lang="fr-FR" b="1" dirty="0" smtClean="0"/>
              <a:t> but </a:t>
            </a:r>
            <a:r>
              <a:rPr lang="fr-FR" b="1" dirty="0" err="1" smtClean="0"/>
              <a:t>both</a:t>
            </a:r>
            <a:r>
              <a:rPr lang="fr-FR" b="1" dirty="0" smtClean="0"/>
              <a:t> </a:t>
            </a:r>
            <a:r>
              <a:rPr lang="fr-FR" b="1" dirty="0" err="1" smtClean="0"/>
              <a:t>can</a:t>
            </a:r>
            <a:r>
              <a:rPr lang="fr-FR" b="1" dirty="0" smtClean="0"/>
              <a:t> </a:t>
            </a:r>
            <a:r>
              <a:rPr lang="fr-FR" b="1" dirty="0" err="1" smtClean="0"/>
              <a:t>improve</a:t>
            </a:r>
            <a:r>
              <a:rPr lang="fr-FR" b="1" dirty="0" smtClean="0"/>
              <a:t> </a:t>
            </a:r>
            <a:r>
              <a:rPr lang="fr-FR" b="1" dirty="0" err="1" smtClean="0"/>
              <a:t>clinical</a:t>
            </a:r>
            <a:r>
              <a:rPr lang="fr-FR" b="1" dirty="0" smtClean="0"/>
              <a:t> </a:t>
            </a:r>
            <a:r>
              <a:rPr lang="fr-FR" b="1" dirty="0" err="1" smtClean="0"/>
              <a:t>symptoms</a:t>
            </a:r>
            <a:r>
              <a:rPr lang="fr-FR" b="1" dirty="0" smtClean="0"/>
              <a:t> and </a:t>
            </a:r>
            <a:r>
              <a:rPr lang="fr-FR" b="1" dirty="0" err="1" smtClean="0"/>
              <a:t>may</a:t>
            </a:r>
            <a:r>
              <a:rPr lang="fr-FR" b="1" dirty="0" smtClean="0"/>
              <a:t> </a:t>
            </a:r>
            <a:r>
              <a:rPr lang="fr-FR" b="1" dirty="0" err="1" smtClean="0"/>
              <a:t>be</a:t>
            </a:r>
            <a:r>
              <a:rPr lang="fr-FR" b="1" dirty="0" smtClean="0"/>
              <a:t> </a:t>
            </a:r>
            <a:r>
              <a:rPr lang="fr-FR" b="1" dirty="0" err="1" smtClean="0"/>
              <a:t>considered</a:t>
            </a:r>
            <a:r>
              <a:rPr lang="fr-FR" b="1" dirty="0" smtClean="0"/>
              <a:t> in </a:t>
            </a:r>
            <a:r>
              <a:rPr lang="fr-FR" b="1" dirty="0" err="1" smtClean="0"/>
              <a:t>fulminating</a:t>
            </a:r>
            <a:r>
              <a:rPr lang="fr-FR" b="1" dirty="0" smtClean="0"/>
              <a:t> cases of MG.</a:t>
            </a:r>
            <a:r>
              <a:rPr lang="fr-FR" b="1" baseline="30000" dirty="0" smtClean="0">
                <a:hlinkClick r:id="rId4" tooltip="Link to bibliographic citation"/>
              </a:rPr>
              <a:t>24</a:t>
            </a:r>
            <a:endParaRPr lang="fr-FR" b="1" dirty="0" smtClean="0"/>
          </a:p>
          <a:p>
            <a:endParaRPr lang="en-CA" b="1" dirty="0" smtClean="0"/>
          </a:p>
          <a:p>
            <a:endParaRPr lang="fr-FR" b="1" baseline="0" dirty="0" smtClean="0"/>
          </a:p>
          <a:p>
            <a:endParaRPr lang="fr-FR" baseline="0" dirty="0" smtClean="0"/>
          </a:p>
          <a:p>
            <a:r>
              <a:rPr lang="fr-FR" baseline="0" dirty="0" smtClean="0"/>
              <a:t>  IVIG</a:t>
            </a:r>
            <a:r>
              <a:rPr lang="fr-FR" dirty="0" smtClean="0"/>
              <a:t> </a:t>
            </a:r>
            <a:r>
              <a:rPr lang="fr-FR" dirty="0" err="1" smtClean="0"/>
              <a:t>interacts</a:t>
            </a:r>
            <a:r>
              <a:rPr lang="fr-FR" dirty="0" smtClean="0"/>
              <a:t> </a:t>
            </a:r>
            <a:r>
              <a:rPr lang="fr-FR" dirty="0" err="1" smtClean="0"/>
              <a:t>with</a:t>
            </a:r>
            <a:r>
              <a:rPr lang="fr-FR" dirty="0" smtClean="0"/>
              <a:t> </a:t>
            </a:r>
            <a:r>
              <a:rPr lang="fr-FR" dirty="0" err="1" smtClean="0"/>
              <a:t>inhibitory</a:t>
            </a:r>
            <a:r>
              <a:rPr lang="fr-FR" dirty="0" smtClean="0"/>
              <a:t> </a:t>
            </a:r>
            <a:r>
              <a:rPr lang="fr-FR" dirty="0" err="1" smtClean="0"/>
              <a:t>Fc</a:t>
            </a:r>
            <a:r>
              <a:rPr lang="fr-FR" dirty="0" smtClean="0"/>
              <a:t> </a:t>
            </a:r>
            <a:r>
              <a:rPr lang="fr-FR" dirty="0" err="1" smtClean="0"/>
              <a:t>receptors</a:t>
            </a:r>
            <a:r>
              <a:rPr lang="fr-FR" dirty="0" smtClean="0"/>
              <a:t> on </a:t>
            </a:r>
            <a:r>
              <a:rPr lang="fr-FR" dirty="0" err="1" smtClean="0"/>
              <a:t>phagocytic</a:t>
            </a:r>
            <a:r>
              <a:rPr lang="fr-FR" dirty="0" smtClean="0"/>
              <a:t> and </a:t>
            </a:r>
            <a:r>
              <a:rPr lang="fr-FR" dirty="0" err="1" smtClean="0"/>
              <a:t>antigen-presenting</a:t>
            </a:r>
            <a:r>
              <a:rPr lang="fr-FR" dirty="0" smtClean="0"/>
              <a:t> </a:t>
            </a:r>
            <a:r>
              <a:rPr lang="fr-FR" dirty="0" err="1" smtClean="0"/>
              <a:t>cells</a:t>
            </a:r>
            <a:r>
              <a:rPr lang="fr-FR" dirty="0" smtClean="0"/>
              <a:t> by </a:t>
            </a:r>
            <a:r>
              <a:rPr lang="fr-FR" dirty="0" err="1" smtClean="0"/>
              <a:t>enhancing</a:t>
            </a:r>
            <a:r>
              <a:rPr lang="fr-FR" dirty="0" smtClean="0"/>
              <a:t> expression of the </a:t>
            </a:r>
            <a:r>
              <a:rPr lang="fr-FR" dirty="0" err="1" smtClean="0"/>
              <a:t>inhibitory</a:t>
            </a:r>
            <a:r>
              <a:rPr lang="fr-FR" dirty="0" smtClean="0"/>
              <a:t> </a:t>
            </a:r>
            <a:r>
              <a:rPr lang="fr-FR" dirty="0" err="1" smtClean="0"/>
              <a:t>IgG</a:t>
            </a:r>
            <a:r>
              <a:rPr lang="fr-FR" dirty="0" smtClean="0"/>
              <a:t> </a:t>
            </a:r>
            <a:r>
              <a:rPr lang="fr-FR" dirty="0" err="1" smtClean="0"/>
              <a:t>Fc</a:t>
            </a:r>
            <a:r>
              <a:rPr lang="fr-FR" dirty="0" smtClean="0"/>
              <a:t> receptors.</a:t>
            </a:r>
            <a:r>
              <a:rPr lang="fr-FR" baseline="30000" dirty="0" smtClean="0">
                <a:hlinkClick r:id="rId5" tooltip="Link to bibliographic citations"/>
              </a:rPr>
              <a:t>27,54</a:t>
            </a:r>
            <a:r>
              <a:rPr lang="fr-FR" dirty="0" smtClean="0"/>
              <a:t> It </a:t>
            </a:r>
            <a:r>
              <a:rPr lang="fr-FR" dirty="0" err="1" smtClean="0"/>
              <a:t>directly</a:t>
            </a:r>
            <a:r>
              <a:rPr lang="fr-FR" dirty="0" smtClean="0"/>
              <a:t> </a:t>
            </a:r>
            <a:r>
              <a:rPr lang="fr-FR" dirty="0" err="1" smtClean="0"/>
              <a:t>neutralizes</a:t>
            </a:r>
            <a:r>
              <a:rPr lang="fr-FR" dirty="0" smtClean="0"/>
              <a:t> the </a:t>
            </a:r>
            <a:r>
              <a:rPr lang="fr-FR" dirty="0" err="1" smtClean="0"/>
              <a:t>blocking</a:t>
            </a:r>
            <a:r>
              <a:rPr lang="fr-FR" dirty="0" smtClean="0"/>
              <a:t> </a:t>
            </a:r>
            <a:r>
              <a:rPr lang="fr-FR" dirty="0" err="1" smtClean="0"/>
              <a:t>effects</a:t>
            </a:r>
            <a:r>
              <a:rPr lang="fr-FR" dirty="0" smtClean="0"/>
              <a:t> of </a:t>
            </a:r>
            <a:r>
              <a:rPr lang="fr-FR" dirty="0" err="1" smtClean="0"/>
              <a:t>AChR-antibodies</a:t>
            </a:r>
            <a:r>
              <a:rPr lang="fr-FR" dirty="0" smtClean="0"/>
              <a:t> </a:t>
            </a:r>
            <a:r>
              <a:rPr lang="fr-FR" dirty="0" err="1" smtClean="0"/>
              <a:t>targeting</a:t>
            </a:r>
            <a:r>
              <a:rPr lang="fr-FR" dirty="0" smtClean="0"/>
              <a:t> </a:t>
            </a:r>
            <a:r>
              <a:rPr lang="fr-FR" dirty="0" err="1" smtClean="0"/>
              <a:t>co-stimulatory</a:t>
            </a:r>
            <a:r>
              <a:rPr lang="fr-FR" dirty="0" smtClean="0"/>
              <a:t> </a:t>
            </a:r>
            <a:r>
              <a:rPr lang="fr-FR" dirty="0" err="1" smtClean="0"/>
              <a:t>molecules</a:t>
            </a:r>
            <a:r>
              <a:rPr lang="fr-FR" dirty="0" smtClean="0"/>
              <a:t>, cytokines, </a:t>
            </a:r>
            <a:r>
              <a:rPr lang="fr-FR" dirty="0" err="1" smtClean="0"/>
              <a:t>chemokines</a:t>
            </a:r>
            <a:r>
              <a:rPr lang="fr-FR" dirty="0" smtClean="0"/>
              <a:t>, B-</a:t>
            </a:r>
            <a:r>
              <a:rPr lang="fr-FR" dirty="0" err="1" smtClean="0"/>
              <a:t>cells</a:t>
            </a:r>
            <a:r>
              <a:rPr lang="fr-FR" dirty="0" smtClean="0"/>
              <a:t>, </a:t>
            </a:r>
            <a:r>
              <a:rPr lang="fr-FR" dirty="0" err="1" smtClean="0"/>
              <a:t>T-cells</a:t>
            </a:r>
            <a:r>
              <a:rPr lang="fr-FR" dirty="0" smtClean="0"/>
              <a:t>, </a:t>
            </a:r>
            <a:r>
              <a:rPr lang="fr-FR" dirty="0" err="1" smtClean="0"/>
              <a:t>Fc</a:t>
            </a:r>
            <a:r>
              <a:rPr lang="fr-FR" dirty="0" smtClean="0"/>
              <a:t> </a:t>
            </a:r>
            <a:r>
              <a:rPr lang="fr-FR" dirty="0" err="1" smtClean="0"/>
              <a:t>receptors</a:t>
            </a:r>
            <a:r>
              <a:rPr lang="fr-FR" dirty="0" smtClean="0"/>
              <a:t>, and the </a:t>
            </a:r>
            <a:r>
              <a:rPr lang="fr-FR" dirty="0" err="1" smtClean="0"/>
              <a:t>complement</a:t>
            </a:r>
            <a:r>
              <a:rPr lang="fr-FR" dirty="0" smtClean="0"/>
              <a:t> system.</a:t>
            </a:r>
            <a:r>
              <a:rPr lang="fr-FR" baseline="30000" dirty="0" smtClean="0">
                <a:hlinkClick r:id="rId4" tooltip="Link to bibliographic citation"/>
              </a:rPr>
              <a:t>24</a:t>
            </a:r>
            <a:r>
              <a:rPr lang="fr-FR" dirty="0" smtClean="0"/>
              <a:t> The anti-</a:t>
            </a:r>
            <a:r>
              <a:rPr lang="fr-FR" dirty="0" err="1" smtClean="0"/>
              <a:t>inflammatory</a:t>
            </a:r>
            <a:r>
              <a:rPr lang="fr-FR" dirty="0" smtClean="0"/>
              <a:t> </a:t>
            </a:r>
            <a:r>
              <a:rPr lang="fr-FR" dirty="0" err="1" smtClean="0"/>
              <a:t>property</a:t>
            </a:r>
            <a:r>
              <a:rPr lang="fr-FR" dirty="0" smtClean="0"/>
              <a:t> of </a:t>
            </a:r>
            <a:r>
              <a:rPr lang="fr-FR" dirty="0" err="1" smtClean="0"/>
              <a:t>IgG</a:t>
            </a:r>
            <a:r>
              <a:rPr lang="fr-FR" dirty="0" smtClean="0"/>
              <a:t> </a:t>
            </a:r>
            <a:r>
              <a:rPr lang="fr-FR" dirty="0" err="1" smtClean="0"/>
              <a:t>is</a:t>
            </a:r>
            <a:r>
              <a:rPr lang="fr-FR" dirty="0" smtClean="0"/>
              <a:t> due to </a:t>
            </a:r>
            <a:r>
              <a:rPr lang="fr-FR" dirty="0" err="1" smtClean="0"/>
              <a:t>sialylation</a:t>
            </a:r>
            <a:r>
              <a:rPr lang="fr-FR" dirty="0" smtClean="0"/>
              <a:t> of the N-</a:t>
            </a:r>
            <a:r>
              <a:rPr lang="fr-FR" dirty="0" err="1" smtClean="0"/>
              <a:t>linked</a:t>
            </a:r>
            <a:r>
              <a:rPr lang="fr-FR" dirty="0" smtClean="0"/>
              <a:t> </a:t>
            </a:r>
            <a:r>
              <a:rPr lang="fr-FR" dirty="0" err="1" smtClean="0"/>
              <a:t>glycan</a:t>
            </a:r>
            <a:r>
              <a:rPr lang="fr-FR" dirty="0" smtClean="0"/>
              <a:t> of the </a:t>
            </a:r>
            <a:r>
              <a:rPr lang="fr-FR" dirty="0" err="1" smtClean="0"/>
              <a:t>IgG</a:t>
            </a:r>
            <a:r>
              <a:rPr lang="fr-FR" dirty="0" smtClean="0"/>
              <a:t> </a:t>
            </a:r>
            <a:r>
              <a:rPr lang="fr-FR" dirty="0" err="1" smtClean="0"/>
              <a:t>Fc</a:t>
            </a:r>
            <a:r>
              <a:rPr lang="fr-FR" dirty="0" smtClean="0"/>
              <a:t> fragment.</a:t>
            </a:r>
            <a:r>
              <a:rPr lang="fr-FR" baseline="30000" dirty="0" smtClean="0">
                <a:hlinkClick r:id="rId6" tooltip="Link to bibliographic citation"/>
              </a:rPr>
              <a:t>102</a:t>
            </a:r>
            <a:r>
              <a:rPr lang="fr-FR" dirty="0" smtClean="0"/>
              <a:t> </a:t>
            </a:r>
            <a:r>
              <a:rPr lang="fr-FR" dirty="0" err="1" smtClean="0"/>
              <a:t>hIVIG</a:t>
            </a:r>
            <a:r>
              <a:rPr lang="fr-FR" dirty="0" smtClean="0"/>
              <a:t> </a:t>
            </a:r>
            <a:r>
              <a:rPr lang="fr-FR" dirty="0" err="1" smtClean="0"/>
              <a:t>impedes</a:t>
            </a:r>
            <a:r>
              <a:rPr lang="fr-FR" dirty="0" smtClean="0"/>
              <a:t> </a:t>
            </a:r>
            <a:r>
              <a:rPr lang="fr-FR" dirty="0" err="1" smtClean="0"/>
              <a:t>stimulatory</a:t>
            </a:r>
            <a:r>
              <a:rPr lang="fr-FR" dirty="0" smtClean="0"/>
              <a:t> </a:t>
            </a:r>
            <a:r>
              <a:rPr lang="fr-FR" dirty="0" err="1" smtClean="0"/>
              <a:t>molecules</a:t>
            </a:r>
            <a:r>
              <a:rPr lang="fr-FR" dirty="0" smtClean="0"/>
              <a:t> and </a:t>
            </a:r>
            <a:r>
              <a:rPr lang="fr-FR" dirty="0" err="1" smtClean="0"/>
              <a:t>suppresses</a:t>
            </a:r>
            <a:r>
              <a:rPr lang="fr-FR" dirty="0" smtClean="0"/>
              <a:t> </a:t>
            </a:r>
            <a:r>
              <a:rPr lang="fr-FR" dirty="0" err="1" smtClean="0"/>
              <a:t>antibody</a:t>
            </a:r>
            <a:r>
              <a:rPr lang="fr-FR" dirty="0" smtClean="0"/>
              <a:t> production; </a:t>
            </a:r>
            <a:r>
              <a:rPr lang="fr-FR" dirty="0" err="1" smtClean="0"/>
              <a:t>it</a:t>
            </a:r>
            <a:r>
              <a:rPr lang="fr-FR" dirty="0" smtClean="0"/>
              <a:t> </a:t>
            </a:r>
            <a:r>
              <a:rPr lang="fr-FR" dirty="0" err="1" smtClean="0"/>
              <a:t>interferes</a:t>
            </a:r>
            <a:r>
              <a:rPr lang="fr-FR" dirty="0" smtClean="0"/>
              <a:t> </a:t>
            </a:r>
            <a:r>
              <a:rPr lang="fr-FR" dirty="0" err="1" smtClean="0"/>
              <a:t>with</a:t>
            </a:r>
            <a:r>
              <a:rPr lang="fr-FR" dirty="0" smtClean="0"/>
              <a:t> </a:t>
            </a:r>
            <a:r>
              <a:rPr lang="fr-FR" dirty="0" err="1" smtClean="0"/>
              <a:t>activating</a:t>
            </a:r>
            <a:r>
              <a:rPr lang="fr-FR" dirty="0" smtClean="0"/>
              <a:t> </a:t>
            </a:r>
            <a:r>
              <a:rPr lang="fr-FR" dirty="0" err="1" smtClean="0"/>
              <a:t>complement</a:t>
            </a:r>
            <a:r>
              <a:rPr lang="fr-FR" dirty="0" smtClean="0"/>
              <a:t> and formation of membrane </a:t>
            </a:r>
            <a:r>
              <a:rPr lang="fr-FR" dirty="0" err="1" smtClean="0"/>
              <a:t>attack</a:t>
            </a:r>
            <a:r>
              <a:rPr lang="fr-FR" dirty="0" smtClean="0"/>
              <a:t> complex.</a:t>
            </a:r>
            <a:r>
              <a:rPr lang="fr-FR" baseline="30000" dirty="0" smtClean="0">
                <a:hlinkClick r:id="rId7" tooltip="Link to bibliographic citation"/>
              </a:rPr>
              <a:t>101</a:t>
            </a:r>
            <a:r>
              <a:rPr lang="fr-FR" dirty="0" smtClean="0"/>
              <a:t> </a:t>
            </a:r>
            <a:r>
              <a:rPr lang="fr-FR" dirty="0" err="1" smtClean="0"/>
              <a:t>hIVIG</a:t>
            </a:r>
            <a:r>
              <a:rPr lang="fr-FR" dirty="0" smtClean="0"/>
              <a:t> </a:t>
            </a:r>
            <a:r>
              <a:rPr lang="fr-FR" dirty="0" err="1" smtClean="0"/>
              <a:t>interrupts</a:t>
            </a:r>
            <a:r>
              <a:rPr lang="fr-FR" dirty="0" smtClean="0"/>
              <a:t> the </a:t>
            </a:r>
            <a:r>
              <a:rPr lang="fr-FR" dirty="0" err="1" smtClean="0"/>
              <a:t>complement</a:t>
            </a:r>
            <a:r>
              <a:rPr lang="fr-FR" dirty="0" smtClean="0"/>
              <a:t> activation </a:t>
            </a:r>
            <a:r>
              <a:rPr lang="fr-FR" dirty="0" err="1" smtClean="0"/>
              <a:t>pathway</a:t>
            </a:r>
            <a:r>
              <a:rPr lang="fr-FR" dirty="0" smtClean="0"/>
              <a:t> </a:t>
            </a:r>
            <a:r>
              <a:rPr lang="fr-FR" dirty="0" err="1" smtClean="0"/>
              <a:t>at</a:t>
            </a:r>
            <a:r>
              <a:rPr lang="fr-FR" dirty="0" smtClean="0"/>
              <a:t> the C3 stage.</a:t>
            </a:r>
            <a:r>
              <a:rPr lang="fr-FR" baseline="30000" dirty="0" smtClean="0">
                <a:hlinkClick r:id="rId4" tooltip="Link to bibliographic citation"/>
              </a:rPr>
              <a:t>24</a:t>
            </a:r>
            <a:r>
              <a:rPr lang="fr-FR" dirty="0" smtClean="0"/>
              <a:t> In a rat model of </a:t>
            </a:r>
            <a:r>
              <a:rPr lang="fr-FR" dirty="0" err="1" smtClean="0"/>
              <a:t>experimentally</a:t>
            </a:r>
            <a:r>
              <a:rPr lang="fr-FR" dirty="0" smtClean="0"/>
              <a:t> </a:t>
            </a:r>
            <a:r>
              <a:rPr lang="fr-FR" dirty="0" err="1" smtClean="0"/>
              <a:t>induced</a:t>
            </a:r>
            <a:r>
              <a:rPr lang="fr-FR" dirty="0" smtClean="0"/>
              <a:t> MG, </a:t>
            </a:r>
            <a:r>
              <a:rPr lang="fr-FR" dirty="0" err="1" smtClean="0"/>
              <a:t>intravenous</a:t>
            </a:r>
            <a:r>
              <a:rPr lang="fr-FR" dirty="0" smtClean="0"/>
              <a:t> </a:t>
            </a:r>
            <a:r>
              <a:rPr lang="fr-FR" dirty="0" err="1" smtClean="0"/>
              <a:t>immunoglobulin</a:t>
            </a:r>
            <a:r>
              <a:rPr lang="fr-FR" dirty="0" smtClean="0"/>
              <a:t> </a:t>
            </a:r>
            <a:r>
              <a:rPr lang="fr-FR" dirty="0" err="1" smtClean="0"/>
              <a:t>led</a:t>
            </a:r>
            <a:r>
              <a:rPr lang="fr-FR" dirty="0" smtClean="0"/>
              <a:t> to </a:t>
            </a:r>
            <a:r>
              <a:rPr lang="fr-FR" dirty="0" err="1" smtClean="0"/>
              <a:t>significant</a:t>
            </a:r>
            <a:r>
              <a:rPr lang="fr-FR" dirty="0" smtClean="0"/>
              <a:t> </a:t>
            </a:r>
            <a:r>
              <a:rPr lang="fr-FR" dirty="0" err="1" smtClean="0"/>
              <a:t>improvement</a:t>
            </a:r>
            <a:r>
              <a:rPr lang="fr-FR" dirty="0" smtClean="0"/>
              <a:t> in </a:t>
            </a:r>
            <a:r>
              <a:rPr lang="fr-FR" dirty="0" err="1" smtClean="0"/>
              <a:t>clinical</a:t>
            </a:r>
            <a:r>
              <a:rPr lang="fr-FR" dirty="0" smtClean="0"/>
              <a:t> </a:t>
            </a:r>
            <a:r>
              <a:rPr lang="fr-FR" dirty="0" err="1" smtClean="0"/>
              <a:t>signs</a:t>
            </a:r>
            <a:r>
              <a:rPr lang="fr-FR" dirty="0" smtClean="0"/>
              <a:t> </a:t>
            </a:r>
            <a:r>
              <a:rPr lang="fr-FR" dirty="0" err="1" smtClean="0"/>
              <a:t>with</a:t>
            </a:r>
            <a:r>
              <a:rPr lang="fr-FR" dirty="0" smtClean="0"/>
              <a:t> a </a:t>
            </a:r>
            <a:r>
              <a:rPr lang="fr-FR" dirty="0" err="1" smtClean="0"/>
              <a:t>decrease</a:t>
            </a:r>
            <a:r>
              <a:rPr lang="fr-FR" dirty="0" smtClean="0"/>
              <a:t> in </a:t>
            </a:r>
            <a:r>
              <a:rPr lang="fr-FR" dirty="0" err="1" smtClean="0"/>
              <a:t>AChR</a:t>
            </a:r>
            <a:r>
              <a:rPr lang="fr-FR" dirty="0" smtClean="0"/>
              <a:t> </a:t>
            </a:r>
            <a:r>
              <a:rPr lang="fr-FR" dirty="0" err="1" smtClean="0"/>
              <a:t>antibody</a:t>
            </a:r>
            <a:r>
              <a:rPr lang="fr-FR" dirty="0" smtClean="0"/>
              <a:t> titers.</a:t>
            </a:r>
            <a:r>
              <a:rPr lang="fr-FR" baseline="30000" dirty="0" smtClean="0">
                <a:hlinkClick r:id="rId8" tooltip="Link to bibliographic citation"/>
              </a:rPr>
              <a:t>103</a:t>
            </a:r>
            <a:endParaRPr lang="fr-FR"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72</a:t>
            </a:fld>
            <a:endParaRPr lang="en-CA"/>
          </a:p>
        </p:txBody>
      </p:sp>
    </p:spTree>
    <p:extLst>
      <p:ext uri="{BB962C8B-B14F-4D97-AF65-F5344CB8AC3E}">
        <p14:creationId xmlns:p14="http://schemas.microsoft.com/office/powerpoint/2010/main" val="230153279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b="1" dirty="0" err="1" smtClean="0"/>
              <a:t>Plasmapheresis</a:t>
            </a:r>
            <a:r>
              <a:rPr lang="fr-FR" b="1" dirty="0" smtClean="0"/>
              <a:t> has been </a:t>
            </a:r>
            <a:r>
              <a:rPr lang="fr-FR" b="1" dirty="0" err="1" smtClean="0"/>
              <a:t>used</a:t>
            </a:r>
            <a:r>
              <a:rPr lang="fr-FR" b="1" dirty="0" smtClean="0"/>
              <a:t> in the </a:t>
            </a:r>
            <a:r>
              <a:rPr lang="fr-FR" b="1" dirty="0" err="1" smtClean="0"/>
              <a:t>treatment</a:t>
            </a:r>
            <a:r>
              <a:rPr lang="fr-FR" b="1" dirty="0" smtClean="0"/>
              <a:t> of </a:t>
            </a:r>
            <a:r>
              <a:rPr lang="fr-FR" b="1" dirty="0" err="1" smtClean="0"/>
              <a:t>autoimmune</a:t>
            </a:r>
            <a:r>
              <a:rPr lang="fr-FR" b="1" dirty="0" smtClean="0"/>
              <a:t> </a:t>
            </a:r>
            <a:r>
              <a:rPr lang="fr-FR" b="1" dirty="0" err="1" smtClean="0"/>
              <a:t>neurologic</a:t>
            </a:r>
            <a:r>
              <a:rPr lang="fr-FR" b="1" dirty="0" smtClean="0"/>
              <a:t> </a:t>
            </a:r>
            <a:r>
              <a:rPr lang="fr-FR" b="1" dirty="0" err="1" smtClean="0"/>
              <a:t>diseases</a:t>
            </a:r>
            <a:r>
              <a:rPr lang="fr-FR" b="1" dirty="0" smtClean="0"/>
              <a:t> in people </a:t>
            </a:r>
            <a:r>
              <a:rPr lang="fr-FR" b="1" dirty="0" err="1" smtClean="0"/>
              <a:t>such</a:t>
            </a:r>
            <a:r>
              <a:rPr lang="fr-FR" b="1" dirty="0" smtClean="0"/>
              <a:t> as MG, </a:t>
            </a:r>
            <a:r>
              <a:rPr lang="fr-FR" dirty="0" smtClean="0"/>
              <a:t>multiple </a:t>
            </a:r>
            <a:r>
              <a:rPr lang="fr-FR" dirty="0" err="1" smtClean="0"/>
              <a:t>sclerosis</a:t>
            </a:r>
            <a:r>
              <a:rPr lang="fr-FR" dirty="0" smtClean="0"/>
              <a:t>, Guillain-Barré syndrome, </a:t>
            </a:r>
            <a:r>
              <a:rPr lang="fr-FR" dirty="0" err="1" smtClean="0"/>
              <a:t>paraproteinemic</a:t>
            </a:r>
            <a:r>
              <a:rPr lang="fr-FR" dirty="0" smtClean="0"/>
              <a:t> </a:t>
            </a:r>
            <a:r>
              <a:rPr lang="fr-FR" dirty="0" err="1" smtClean="0"/>
              <a:t>neuropathy</a:t>
            </a:r>
            <a:r>
              <a:rPr lang="fr-FR" dirty="0" smtClean="0"/>
              <a:t>, </a:t>
            </a:r>
            <a:r>
              <a:rPr lang="fr-FR" dirty="0" err="1" smtClean="0"/>
              <a:t>chronic</a:t>
            </a:r>
            <a:r>
              <a:rPr lang="fr-FR" dirty="0" smtClean="0"/>
              <a:t> </a:t>
            </a:r>
            <a:r>
              <a:rPr lang="fr-FR" dirty="0" err="1" smtClean="0"/>
              <a:t>inflammatory</a:t>
            </a:r>
            <a:r>
              <a:rPr lang="fr-FR" dirty="0" smtClean="0"/>
              <a:t> </a:t>
            </a:r>
            <a:r>
              <a:rPr lang="fr-FR" dirty="0" err="1" smtClean="0"/>
              <a:t>demyelinating</a:t>
            </a:r>
            <a:r>
              <a:rPr lang="fr-FR" dirty="0" smtClean="0"/>
              <a:t> </a:t>
            </a:r>
            <a:r>
              <a:rPr lang="fr-FR" dirty="0" err="1" smtClean="0"/>
              <a:t>polyneuropathy</a:t>
            </a:r>
            <a:r>
              <a:rPr lang="fr-FR" dirty="0" smtClean="0"/>
              <a:t>, and acute </a:t>
            </a:r>
            <a:r>
              <a:rPr lang="fr-FR" dirty="0" err="1" smtClean="0"/>
              <a:t>disseminated</a:t>
            </a:r>
            <a:r>
              <a:rPr lang="fr-FR" dirty="0" smtClean="0"/>
              <a:t> encephalomyelitis.</a:t>
            </a:r>
            <a:r>
              <a:rPr lang="fr-FR" baseline="30000" dirty="0" smtClean="0">
                <a:hlinkClick r:id="rId3" tooltip="Link to bibliographic citations"/>
              </a:rPr>
              <a:t>106,108</a:t>
            </a:r>
            <a:r>
              <a:rPr lang="fr-FR" dirty="0" smtClean="0"/>
              <a:t> </a:t>
            </a:r>
            <a:r>
              <a:rPr lang="fr-FR" b="1" dirty="0" err="1" smtClean="0"/>
              <a:t>Plasmapheresis</a:t>
            </a:r>
            <a:r>
              <a:rPr lang="fr-FR" b="1" dirty="0" smtClean="0"/>
              <a:t> </a:t>
            </a:r>
            <a:r>
              <a:rPr lang="fr-FR" b="1" dirty="0" err="1" smtClean="0"/>
              <a:t>can</a:t>
            </a:r>
            <a:r>
              <a:rPr lang="fr-FR" b="1" dirty="0" smtClean="0"/>
              <a:t> </a:t>
            </a:r>
            <a:r>
              <a:rPr lang="fr-FR" b="1" dirty="0" err="1" smtClean="0"/>
              <a:t>occur</a:t>
            </a:r>
            <a:r>
              <a:rPr lang="fr-FR" b="1" dirty="0" smtClean="0"/>
              <a:t> via 2 techniques. The plasma </a:t>
            </a:r>
            <a:r>
              <a:rPr lang="fr-FR" b="1" dirty="0" err="1" smtClean="0"/>
              <a:t>can</a:t>
            </a:r>
            <a:r>
              <a:rPr lang="fr-FR" b="1" dirty="0" smtClean="0"/>
              <a:t> </a:t>
            </a:r>
            <a:r>
              <a:rPr lang="fr-FR" b="1" dirty="0" err="1" smtClean="0"/>
              <a:t>be</a:t>
            </a:r>
            <a:r>
              <a:rPr lang="fr-FR" b="1" dirty="0" smtClean="0"/>
              <a:t> </a:t>
            </a:r>
            <a:r>
              <a:rPr lang="fr-FR" b="1" dirty="0" err="1" smtClean="0"/>
              <a:t>separated</a:t>
            </a:r>
            <a:r>
              <a:rPr lang="fr-FR" b="1" dirty="0" smtClean="0"/>
              <a:t> by centrifuge or membrane filtration. The goal </a:t>
            </a:r>
            <a:r>
              <a:rPr lang="fr-FR" b="1" dirty="0" err="1" smtClean="0"/>
              <a:t>is</a:t>
            </a:r>
            <a:r>
              <a:rPr lang="fr-FR" b="1" dirty="0" smtClean="0"/>
              <a:t> to </a:t>
            </a:r>
            <a:r>
              <a:rPr lang="fr-FR" b="1" dirty="0" err="1" smtClean="0"/>
              <a:t>remove</a:t>
            </a:r>
            <a:r>
              <a:rPr lang="fr-FR" b="1" dirty="0" smtClean="0"/>
              <a:t> </a:t>
            </a:r>
            <a:r>
              <a:rPr lang="fr-FR" b="1" dirty="0" err="1" smtClean="0"/>
              <a:t>pathogenic</a:t>
            </a:r>
            <a:r>
              <a:rPr lang="fr-FR" b="1" dirty="0" smtClean="0"/>
              <a:t> </a:t>
            </a:r>
            <a:r>
              <a:rPr lang="fr-FR" b="1" dirty="0" err="1" smtClean="0"/>
              <a:t>antibodies</a:t>
            </a:r>
            <a:r>
              <a:rPr lang="fr-FR" b="1" dirty="0" smtClean="0"/>
              <a:t> and cytokines. This technique </a:t>
            </a:r>
            <a:r>
              <a:rPr lang="fr-FR" b="1" dirty="0" err="1" smtClean="0"/>
              <a:t>is</a:t>
            </a:r>
            <a:r>
              <a:rPr lang="fr-FR" b="1" dirty="0" smtClean="0"/>
              <a:t> not </a:t>
            </a:r>
            <a:r>
              <a:rPr lang="fr-FR" b="1" dirty="0" err="1" smtClean="0"/>
              <a:t>routinely</a:t>
            </a:r>
            <a:r>
              <a:rPr lang="fr-FR" b="1" dirty="0" smtClean="0"/>
              <a:t> </a:t>
            </a:r>
            <a:r>
              <a:rPr lang="fr-FR" b="1" dirty="0" err="1" smtClean="0"/>
              <a:t>used</a:t>
            </a:r>
            <a:r>
              <a:rPr lang="fr-FR" b="1" dirty="0" smtClean="0"/>
              <a:t> in </a:t>
            </a:r>
            <a:r>
              <a:rPr lang="fr-FR" b="1" dirty="0" err="1" smtClean="0"/>
              <a:t>veterinary</a:t>
            </a:r>
            <a:r>
              <a:rPr lang="fr-FR" b="1" dirty="0" smtClean="0"/>
              <a:t> </a:t>
            </a:r>
            <a:r>
              <a:rPr lang="fr-FR" b="1" dirty="0" err="1" smtClean="0"/>
              <a:t>medicine</a:t>
            </a:r>
            <a:r>
              <a:rPr lang="fr-FR" b="1" dirty="0" smtClean="0"/>
              <a:t> due to </a:t>
            </a:r>
            <a:r>
              <a:rPr lang="fr-FR" b="1" dirty="0" err="1" smtClean="0"/>
              <a:t>cost</a:t>
            </a:r>
            <a:r>
              <a:rPr lang="fr-FR" b="1" dirty="0" smtClean="0"/>
              <a:t>, </a:t>
            </a:r>
            <a:r>
              <a:rPr lang="fr-FR" b="1" dirty="0" err="1" smtClean="0"/>
              <a:t>equipment</a:t>
            </a:r>
            <a:r>
              <a:rPr lang="fr-FR" b="1" dirty="0" smtClean="0"/>
              <a:t>, and </a:t>
            </a:r>
            <a:r>
              <a:rPr lang="fr-FR" b="1" dirty="0" err="1" smtClean="0"/>
              <a:t>specialty</a:t>
            </a:r>
            <a:r>
              <a:rPr lang="fr-FR" b="1" dirty="0" smtClean="0"/>
              <a:t> training </a:t>
            </a:r>
            <a:r>
              <a:rPr lang="fr-FR" b="1" dirty="0" err="1" smtClean="0"/>
              <a:t>involved</a:t>
            </a:r>
            <a:r>
              <a:rPr lang="fr-FR" b="1" dirty="0" smtClean="0"/>
              <a:t>.</a:t>
            </a:r>
            <a:r>
              <a:rPr lang="fr-FR" b="1" baseline="30000" dirty="0" smtClean="0">
                <a:hlinkClick r:id="rId4" tooltip="Link to bibliographic citation"/>
              </a:rPr>
              <a:t> 54</a:t>
            </a:r>
            <a:r>
              <a:rPr lang="fr-FR" b="1" dirty="0" smtClean="0"/>
              <a:t> A case report </a:t>
            </a:r>
            <a:r>
              <a:rPr lang="fr-FR" b="1" dirty="0" err="1" smtClean="0"/>
              <a:t>documented</a:t>
            </a:r>
            <a:r>
              <a:rPr lang="fr-FR" b="1" dirty="0" smtClean="0"/>
              <a:t> </a:t>
            </a:r>
            <a:r>
              <a:rPr lang="fr-FR" b="1" dirty="0" err="1" smtClean="0"/>
              <a:t>clinical</a:t>
            </a:r>
            <a:r>
              <a:rPr lang="fr-FR" b="1" dirty="0" smtClean="0"/>
              <a:t> </a:t>
            </a:r>
            <a:r>
              <a:rPr lang="fr-FR" b="1" dirty="0" err="1" smtClean="0"/>
              <a:t>remission</a:t>
            </a:r>
            <a:r>
              <a:rPr lang="fr-FR" b="1" dirty="0" smtClean="0"/>
              <a:t> in an MG dog </a:t>
            </a:r>
            <a:r>
              <a:rPr lang="fr-FR" b="1" dirty="0" err="1" smtClean="0"/>
              <a:t>following</a:t>
            </a:r>
            <a:r>
              <a:rPr lang="fr-FR" b="1" dirty="0" smtClean="0"/>
              <a:t> 2 </a:t>
            </a:r>
            <a:r>
              <a:rPr lang="fr-FR" b="1" dirty="0" err="1" smtClean="0"/>
              <a:t>treatments</a:t>
            </a:r>
            <a:r>
              <a:rPr lang="fr-FR" b="1" dirty="0" smtClean="0"/>
              <a:t> of </a:t>
            </a:r>
            <a:r>
              <a:rPr lang="fr-FR" b="1" dirty="0" err="1" smtClean="0"/>
              <a:t>plasmapheresis</a:t>
            </a:r>
            <a:r>
              <a:rPr lang="fr-FR" b="1" dirty="0" smtClean="0"/>
              <a:t> and </a:t>
            </a:r>
            <a:r>
              <a:rPr lang="fr-FR" b="1" dirty="0" err="1" smtClean="0"/>
              <a:t>corticosteroids</a:t>
            </a:r>
            <a:r>
              <a:rPr lang="fr-FR" b="1" dirty="0" smtClean="0"/>
              <a:t>. </a:t>
            </a:r>
            <a:r>
              <a:rPr lang="fr-FR" b="1" dirty="0" err="1" smtClean="0"/>
              <a:t>Plasmapheresis</a:t>
            </a:r>
            <a:r>
              <a:rPr lang="fr-FR" b="1" dirty="0" smtClean="0"/>
              <a:t> </a:t>
            </a:r>
            <a:r>
              <a:rPr lang="fr-FR" b="1" dirty="0" err="1" smtClean="0"/>
              <a:t>reduced</a:t>
            </a:r>
            <a:r>
              <a:rPr lang="fr-FR" b="1" dirty="0" smtClean="0"/>
              <a:t> </a:t>
            </a:r>
            <a:r>
              <a:rPr lang="fr-FR" b="1" dirty="0" err="1" smtClean="0"/>
              <a:t>AChR</a:t>
            </a:r>
            <a:r>
              <a:rPr lang="fr-FR" b="1" dirty="0" smtClean="0"/>
              <a:t> </a:t>
            </a:r>
            <a:r>
              <a:rPr lang="fr-FR" b="1" dirty="0" err="1" smtClean="0"/>
              <a:t>antibody</a:t>
            </a:r>
            <a:r>
              <a:rPr lang="fr-FR" b="1" dirty="0" smtClean="0"/>
              <a:t> </a:t>
            </a:r>
            <a:r>
              <a:rPr lang="fr-FR" b="1" dirty="0" err="1" smtClean="0"/>
              <a:t>titers</a:t>
            </a:r>
            <a:r>
              <a:rPr lang="fr-FR" b="1" dirty="0" smtClean="0"/>
              <a:t> by 70% in </a:t>
            </a:r>
            <a:r>
              <a:rPr lang="fr-FR" b="1" dirty="0" err="1" smtClean="0"/>
              <a:t>this</a:t>
            </a:r>
            <a:r>
              <a:rPr lang="fr-FR" b="1" dirty="0" smtClean="0"/>
              <a:t> single canine case.</a:t>
            </a:r>
            <a:r>
              <a:rPr lang="fr-FR" b="1" baseline="30000" dirty="0" smtClean="0">
                <a:hlinkClick r:id="rId5" tooltip="Link to bibliographic citation"/>
              </a:rPr>
              <a:t>111</a:t>
            </a:r>
            <a:r>
              <a:rPr lang="fr-FR" b="1" dirty="0" smtClean="0"/>
              <a:t> </a:t>
            </a:r>
            <a:r>
              <a:rPr lang="fr-FR" b="1" dirty="0" err="1" smtClean="0"/>
              <a:t>Plasmapheresis</a:t>
            </a:r>
            <a:r>
              <a:rPr lang="fr-FR" b="1" dirty="0" smtClean="0"/>
              <a:t>, </a:t>
            </a:r>
            <a:r>
              <a:rPr lang="fr-FR" b="1" dirty="0" err="1" smtClean="0"/>
              <a:t>however</a:t>
            </a:r>
            <a:r>
              <a:rPr lang="fr-FR" b="1" dirty="0" smtClean="0"/>
              <a:t>, </a:t>
            </a:r>
            <a:r>
              <a:rPr lang="fr-FR" b="1" dirty="0" err="1" smtClean="0"/>
              <a:t>provides</a:t>
            </a:r>
            <a:r>
              <a:rPr lang="fr-FR" b="1" dirty="0" smtClean="0"/>
              <a:t> </a:t>
            </a:r>
            <a:r>
              <a:rPr lang="fr-FR" b="1" dirty="0" err="1" smtClean="0"/>
              <a:t>only</a:t>
            </a:r>
            <a:r>
              <a:rPr lang="fr-FR" b="1" dirty="0" smtClean="0"/>
              <a:t> a </a:t>
            </a:r>
            <a:r>
              <a:rPr lang="fr-FR" b="1" dirty="0" err="1" smtClean="0"/>
              <a:t>temporary</a:t>
            </a:r>
            <a:r>
              <a:rPr lang="fr-FR" b="1" dirty="0" smtClean="0"/>
              <a:t> </a:t>
            </a:r>
            <a:r>
              <a:rPr lang="fr-FR" b="1" dirty="0" err="1" smtClean="0"/>
              <a:t>improvement</a:t>
            </a:r>
            <a:r>
              <a:rPr lang="fr-FR" b="1" dirty="0" smtClean="0"/>
              <a:t> in </a:t>
            </a:r>
            <a:r>
              <a:rPr lang="fr-FR" b="1" dirty="0" err="1" smtClean="0"/>
              <a:t>clinical</a:t>
            </a:r>
            <a:r>
              <a:rPr lang="fr-FR" b="1" dirty="0" smtClean="0"/>
              <a:t> </a:t>
            </a:r>
            <a:r>
              <a:rPr lang="fr-FR" b="1" dirty="0" err="1" smtClean="0"/>
              <a:t>signs</a:t>
            </a:r>
            <a:r>
              <a:rPr lang="fr-FR" b="1" dirty="0" smtClean="0"/>
              <a:t> and must </a:t>
            </a:r>
            <a:r>
              <a:rPr lang="fr-FR" b="1" dirty="0" err="1" smtClean="0"/>
              <a:t>be</a:t>
            </a:r>
            <a:r>
              <a:rPr lang="fr-FR" b="1" dirty="0" smtClean="0"/>
              <a:t> </a:t>
            </a:r>
            <a:r>
              <a:rPr lang="fr-FR" b="1" dirty="0" err="1" smtClean="0"/>
              <a:t>repeated</a:t>
            </a:r>
            <a:r>
              <a:rPr lang="fr-FR" b="1" dirty="0" smtClean="0"/>
              <a:t>. It </a:t>
            </a:r>
            <a:r>
              <a:rPr lang="fr-FR" b="1" dirty="0" err="1" smtClean="0"/>
              <a:t>may</a:t>
            </a:r>
            <a:r>
              <a:rPr lang="fr-FR" b="1" dirty="0" smtClean="0"/>
              <a:t> </a:t>
            </a:r>
            <a:r>
              <a:rPr lang="fr-FR" b="1" dirty="0" err="1" smtClean="0"/>
              <a:t>be</a:t>
            </a:r>
            <a:r>
              <a:rPr lang="fr-FR" b="1" dirty="0" smtClean="0"/>
              <a:t> of use in </a:t>
            </a:r>
            <a:r>
              <a:rPr lang="fr-FR" b="1" dirty="0" err="1" smtClean="0"/>
              <a:t>severe</a:t>
            </a:r>
            <a:r>
              <a:rPr lang="fr-FR" b="1" dirty="0" smtClean="0"/>
              <a:t> </a:t>
            </a:r>
            <a:r>
              <a:rPr lang="fr-FR" b="1" dirty="0" err="1" smtClean="0"/>
              <a:t>refractory</a:t>
            </a:r>
            <a:r>
              <a:rPr lang="fr-FR" b="1" dirty="0" smtClean="0"/>
              <a:t> cases </a:t>
            </a:r>
            <a:r>
              <a:rPr lang="fr-FR" b="1" dirty="0" err="1" smtClean="0"/>
              <a:t>early</a:t>
            </a:r>
            <a:r>
              <a:rPr lang="fr-FR" b="1" dirty="0" smtClean="0"/>
              <a:t> in the course of the </a:t>
            </a:r>
            <a:r>
              <a:rPr lang="fr-FR" b="1" dirty="0" err="1" smtClean="0"/>
              <a:t>disease</a:t>
            </a:r>
            <a:r>
              <a:rPr lang="fr-FR" dirty="0" smtClean="0"/>
              <a:t>.</a:t>
            </a:r>
            <a:endParaRPr lang="en-CA" dirty="0" smtClean="0"/>
          </a:p>
          <a:p>
            <a:endParaRPr lang="fr-FR" b="1" dirty="0" smtClean="0"/>
          </a:p>
          <a:p>
            <a:endParaRPr lang="fr-FR" b="1" dirty="0" smtClean="0"/>
          </a:p>
          <a:p>
            <a:endParaRPr lang="fr-FR" b="1" dirty="0" smtClean="0"/>
          </a:p>
          <a:p>
            <a:endParaRPr lang="fr-FR" b="1" dirty="0" smtClean="0"/>
          </a:p>
          <a:p>
            <a:endParaRPr lang="fr-FR" b="1" dirty="0" smtClean="0"/>
          </a:p>
          <a:p>
            <a:endParaRPr lang="fr-FR" b="1" dirty="0" smtClean="0"/>
          </a:p>
          <a:p>
            <a:endParaRPr lang="fr-FR" b="1" dirty="0" smtClean="0"/>
          </a:p>
          <a:p>
            <a:r>
              <a:rPr lang="fr-FR" b="1" dirty="0" smtClean="0"/>
              <a:t> A </a:t>
            </a:r>
            <a:r>
              <a:rPr lang="fr-FR" b="1" dirty="0" err="1" smtClean="0"/>
              <a:t>recent</a:t>
            </a:r>
            <a:r>
              <a:rPr lang="fr-FR" b="1" dirty="0" smtClean="0"/>
              <a:t> report </a:t>
            </a:r>
            <a:r>
              <a:rPr lang="fr-FR" b="1" dirty="0" err="1" smtClean="0"/>
              <a:t>documented</a:t>
            </a:r>
            <a:r>
              <a:rPr lang="fr-FR" b="1" dirty="0" smtClean="0"/>
              <a:t> the first </a:t>
            </a:r>
            <a:r>
              <a:rPr lang="fr-FR" b="1" dirty="0" err="1" smtClean="0"/>
              <a:t>veterinary</a:t>
            </a:r>
            <a:r>
              <a:rPr lang="fr-FR" b="1" dirty="0" smtClean="0"/>
              <a:t> case </a:t>
            </a:r>
            <a:r>
              <a:rPr lang="fr-FR" b="1" dirty="0" err="1" smtClean="0"/>
              <a:t>that</a:t>
            </a:r>
            <a:r>
              <a:rPr lang="fr-FR" b="1" dirty="0" smtClean="0"/>
              <a:t> </a:t>
            </a:r>
            <a:r>
              <a:rPr lang="fr-FR" b="1" dirty="0" err="1" smtClean="0"/>
              <a:t>used</a:t>
            </a:r>
            <a:r>
              <a:rPr lang="fr-FR" b="1" dirty="0" smtClean="0"/>
              <a:t> the membrane filtration technique for </a:t>
            </a:r>
            <a:r>
              <a:rPr lang="fr-FR" b="1" dirty="0" err="1" smtClean="0"/>
              <a:t>therapeutic</a:t>
            </a:r>
            <a:r>
              <a:rPr lang="fr-FR" b="1" dirty="0" smtClean="0"/>
              <a:t> </a:t>
            </a:r>
            <a:r>
              <a:rPr lang="fr-FR" b="1" dirty="0" err="1" smtClean="0"/>
              <a:t>plasmapheresis</a:t>
            </a:r>
            <a:r>
              <a:rPr lang="fr-FR" b="1" dirty="0" smtClean="0"/>
              <a:t>; </a:t>
            </a:r>
            <a:r>
              <a:rPr lang="fr-FR" b="1" dirty="0" err="1" smtClean="0"/>
              <a:t>this</a:t>
            </a:r>
            <a:r>
              <a:rPr lang="fr-FR" b="1" dirty="0" smtClean="0"/>
              <a:t> case </a:t>
            </a:r>
            <a:r>
              <a:rPr lang="fr-FR" b="1" dirty="0" err="1" smtClean="0"/>
              <a:t>was</a:t>
            </a:r>
            <a:r>
              <a:rPr lang="fr-FR" b="1" dirty="0" smtClean="0"/>
              <a:t> for IMHA</a:t>
            </a:r>
            <a:r>
              <a:rPr lang="fr-FR" dirty="0" smtClean="0"/>
              <a:t>.</a:t>
            </a:r>
            <a:r>
              <a:rPr lang="fr-FR" baseline="30000" dirty="0" smtClean="0">
                <a:hlinkClick r:id="rId6" tooltip="Link to bibliographic citation"/>
              </a:rPr>
              <a:t>109</a:t>
            </a:r>
            <a:r>
              <a:rPr lang="fr-FR" dirty="0" smtClean="0"/>
              <a:t> This case </a:t>
            </a:r>
            <a:r>
              <a:rPr lang="fr-FR" dirty="0" err="1" smtClean="0"/>
              <a:t>provides</a:t>
            </a:r>
            <a:r>
              <a:rPr lang="fr-FR" dirty="0" smtClean="0"/>
              <a:t> </a:t>
            </a:r>
            <a:r>
              <a:rPr lang="fr-FR" dirty="0" err="1" smtClean="0"/>
              <a:t>additional</a:t>
            </a:r>
            <a:r>
              <a:rPr lang="fr-FR" dirty="0" smtClean="0"/>
              <a:t> support for the use of </a:t>
            </a:r>
            <a:r>
              <a:rPr lang="fr-FR" dirty="0" err="1" smtClean="0"/>
              <a:t>therapeutic</a:t>
            </a:r>
            <a:r>
              <a:rPr lang="fr-FR" dirty="0" smtClean="0"/>
              <a:t> </a:t>
            </a:r>
            <a:r>
              <a:rPr lang="fr-FR" dirty="0" err="1" smtClean="0"/>
              <a:t>plasmapheresis</a:t>
            </a:r>
            <a:r>
              <a:rPr lang="fr-FR" dirty="0" smtClean="0"/>
              <a:t> in cases of </a:t>
            </a:r>
            <a:r>
              <a:rPr lang="fr-FR" dirty="0" err="1" smtClean="0"/>
              <a:t>autoimmune</a:t>
            </a:r>
            <a:r>
              <a:rPr lang="fr-FR" dirty="0" smtClean="0"/>
              <a:t> </a:t>
            </a:r>
            <a:r>
              <a:rPr lang="fr-FR" dirty="0" err="1" smtClean="0"/>
              <a:t>diseases</a:t>
            </a:r>
            <a:r>
              <a:rPr lang="fr-FR" dirty="0" smtClean="0"/>
              <a:t>. In </a:t>
            </a:r>
            <a:r>
              <a:rPr lang="fr-FR" dirty="0" err="1" smtClean="0"/>
              <a:t>particular</a:t>
            </a:r>
            <a:r>
              <a:rPr lang="fr-FR" dirty="0" smtClean="0"/>
              <a:t>, </a:t>
            </a:r>
            <a:r>
              <a:rPr lang="fr-FR" b="1" dirty="0" smtClean="0"/>
              <a:t>the </a:t>
            </a:r>
            <a:r>
              <a:rPr lang="fr-FR" b="1" dirty="0" err="1" smtClean="0"/>
              <a:t>most</a:t>
            </a:r>
            <a:r>
              <a:rPr lang="fr-FR" b="1" dirty="0" smtClean="0"/>
              <a:t> </a:t>
            </a:r>
            <a:r>
              <a:rPr lang="fr-FR" b="1" dirty="0" err="1" smtClean="0"/>
              <a:t>severe</a:t>
            </a:r>
            <a:r>
              <a:rPr lang="fr-FR" b="1" dirty="0" smtClean="0"/>
              <a:t> cases of MG, </a:t>
            </a:r>
            <a:r>
              <a:rPr lang="fr-FR" b="1" dirty="0" err="1" smtClean="0"/>
              <a:t>such</a:t>
            </a:r>
            <a:r>
              <a:rPr lang="fr-FR" b="1" dirty="0" smtClean="0"/>
              <a:t> as fulminant MG, </a:t>
            </a:r>
            <a:r>
              <a:rPr lang="fr-FR" b="1" dirty="0" err="1" smtClean="0"/>
              <a:t>may</a:t>
            </a:r>
            <a:r>
              <a:rPr lang="fr-FR" b="1" dirty="0" smtClean="0"/>
              <a:t> </a:t>
            </a:r>
            <a:r>
              <a:rPr lang="fr-FR" b="1" dirty="0" err="1" smtClean="0"/>
              <a:t>benefit</a:t>
            </a:r>
            <a:r>
              <a:rPr lang="fr-FR" b="1" dirty="0" smtClean="0"/>
              <a:t> </a:t>
            </a:r>
            <a:r>
              <a:rPr lang="fr-FR" b="1" dirty="0" err="1" smtClean="0"/>
              <a:t>from</a:t>
            </a:r>
            <a:r>
              <a:rPr lang="fr-FR" b="1" dirty="0" smtClean="0"/>
              <a:t> </a:t>
            </a:r>
            <a:r>
              <a:rPr lang="fr-FR" b="1" dirty="0" err="1" smtClean="0"/>
              <a:t>theurapeutic</a:t>
            </a:r>
            <a:r>
              <a:rPr lang="fr-FR" b="1" dirty="0" smtClean="0"/>
              <a:t> </a:t>
            </a:r>
            <a:r>
              <a:rPr lang="fr-FR" b="1" dirty="0" err="1" smtClean="0"/>
              <a:t>plasmapheresis</a:t>
            </a:r>
            <a:r>
              <a:rPr lang="fr-FR" b="1" dirty="0" smtClean="0"/>
              <a:t>. </a:t>
            </a:r>
            <a:r>
              <a:rPr lang="fr-FR" b="1" dirty="0" err="1" smtClean="0"/>
              <a:t>Plasmapheresis</a:t>
            </a:r>
            <a:r>
              <a:rPr lang="fr-FR" b="1" dirty="0" smtClean="0"/>
              <a:t> </a:t>
            </a:r>
            <a:r>
              <a:rPr lang="fr-FR" b="1" dirty="0" err="1" smtClean="0"/>
              <a:t>removes</a:t>
            </a:r>
            <a:r>
              <a:rPr lang="fr-FR" b="1" dirty="0" smtClean="0"/>
              <a:t> </a:t>
            </a:r>
            <a:r>
              <a:rPr lang="fr-FR" b="1" dirty="0" err="1" smtClean="0"/>
              <a:t>anti-AChR</a:t>
            </a:r>
            <a:r>
              <a:rPr lang="fr-FR" b="1" dirty="0" smtClean="0"/>
              <a:t> </a:t>
            </a:r>
            <a:r>
              <a:rPr lang="fr-FR" b="1" dirty="0" err="1" smtClean="0"/>
              <a:t>IgG</a:t>
            </a:r>
            <a:r>
              <a:rPr lang="fr-FR" b="1" dirty="0" smtClean="0"/>
              <a:t> and </a:t>
            </a:r>
            <a:r>
              <a:rPr lang="fr-FR" b="1" dirty="0" err="1" smtClean="0"/>
              <a:t>other</a:t>
            </a:r>
            <a:r>
              <a:rPr lang="fr-FR" b="1" dirty="0" smtClean="0"/>
              <a:t> substances </a:t>
            </a:r>
            <a:r>
              <a:rPr lang="fr-FR" b="1" dirty="0" err="1" smtClean="0"/>
              <a:t>that</a:t>
            </a:r>
            <a:r>
              <a:rPr lang="fr-FR" b="1" dirty="0" smtClean="0"/>
              <a:t> lead to immune-</a:t>
            </a:r>
            <a:r>
              <a:rPr lang="fr-FR" b="1" dirty="0" err="1" smtClean="0"/>
              <a:t>mediated</a:t>
            </a:r>
            <a:r>
              <a:rPr lang="fr-FR" b="1" dirty="0" smtClean="0"/>
              <a:t> </a:t>
            </a:r>
            <a:r>
              <a:rPr lang="fr-FR" b="1" dirty="0" err="1" smtClean="0"/>
              <a:t>disorders</a:t>
            </a:r>
            <a:r>
              <a:rPr lang="fr-FR" b="1" dirty="0" smtClean="0"/>
              <a:t> </a:t>
            </a:r>
            <a:r>
              <a:rPr lang="fr-FR" b="1" dirty="0" err="1" smtClean="0"/>
              <a:t>resulting</a:t>
            </a:r>
            <a:r>
              <a:rPr lang="fr-FR" b="1" dirty="0" smtClean="0"/>
              <a:t> in </a:t>
            </a:r>
            <a:r>
              <a:rPr lang="fr-FR" b="1" dirty="0" err="1" smtClean="0"/>
              <a:t>alleviation</a:t>
            </a:r>
            <a:r>
              <a:rPr lang="fr-FR" b="1" dirty="0" smtClean="0"/>
              <a:t> of </a:t>
            </a:r>
            <a:r>
              <a:rPr lang="fr-FR" b="1" dirty="0" err="1" smtClean="0"/>
              <a:t>clinical</a:t>
            </a:r>
            <a:r>
              <a:rPr lang="fr-FR" b="1" dirty="0" smtClean="0"/>
              <a:t> </a:t>
            </a:r>
            <a:r>
              <a:rPr lang="fr-FR" b="1" dirty="0" err="1" smtClean="0"/>
              <a:t>signs</a:t>
            </a:r>
            <a:r>
              <a:rPr lang="fr-FR" b="1" dirty="0" smtClean="0"/>
              <a:t> of the disease.</a:t>
            </a:r>
            <a:r>
              <a:rPr lang="fr-FR" b="1" baseline="30000" dirty="0" smtClean="0">
                <a:hlinkClick r:id="rId7" tooltip="Link to bibliographic citation"/>
              </a:rPr>
              <a:t>110</a:t>
            </a:r>
            <a:r>
              <a:rPr lang="fr-FR" b="1" dirty="0" smtClean="0"/>
              <a:t> Plasma exchange </a:t>
            </a:r>
            <a:r>
              <a:rPr lang="fr-FR" b="1" dirty="0" err="1" smtClean="0"/>
              <a:t>is</a:t>
            </a:r>
            <a:r>
              <a:rPr lang="fr-FR" b="1" dirty="0" smtClean="0"/>
              <a:t> </a:t>
            </a:r>
            <a:r>
              <a:rPr lang="fr-FR" b="1" dirty="0" err="1" smtClean="0"/>
              <a:t>used</a:t>
            </a:r>
            <a:r>
              <a:rPr lang="fr-FR" b="1" dirty="0" smtClean="0"/>
              <a:t> in </a:t>
            </a:r>
            <a:r>
              <a:rPr lang="fr-FR" b="1" dirty="0" err="1" smtClean="0"/>
              <a:t>human</a:t>
            </a:r>
            <a:r>
              <a:rPr lang="fr-FR" b="1" dirty="0" smtClean="0"/>
              <a:t> MG </a:t>
            </a:r>
            <a:r>
              <a:rPr lang="fr-FR" b="1" dirty="0" err="1" smtClean="0"/>
              <a:t>before</a:t>
            </a:r>
            <a:r>
              <a:rPr lang="fr-FR" b="1" dirty="0" smtClean="0"/>
              <a:t> thymectomies.</a:t>
            </a:r>
            <a:r>
              <a:rPr lang="fr-FR" b="1" baseline="30000" dirty="0" smtClean="0">
                <a:hlinkClick r:id="rId5" tooltip="Link to bibliographic citation"/>
              </a:rPr>
              <a:t>111</a:t>
            </a:r>
            <a:r>
              <a:rPr lang="fr-FR" b="1" dirty="0" smtClean="0"/>
              <a:t> </a:t>
            </a:r>
            <a:r>
              <a:rPr lang="fr-FR" b="1" dirty="0" err="1" smtClean="0"/>
              <a:t>Plasmapheresis</a:t>
            </a:r>
            <a:r>
              <a:rPr lang="fr-FR" b="1" dirty="0" smtClean="0"/>
              <a:t> and </a:t>
            </a:r>
            <a:r>
              <a:rPr lang="fr-FR" b="1" dirty="0" err="1" smtClean="0"/>
              <a:t>hIVIG</a:t>
            </a:r>
            <a:r>
              <a:rPr lang="fr-FR" b="1" dirty="0" smtClean="0"/>
              <a:t> have been of </a:t>
            </a:r>
            <a:r>
              <a:rPr lang="fr-FR" b="1" dirty="0" err="1" smtClean="0"/>
              <a:t>equal</a:t>
            </a:r>
            <a:r>
              <a:rPr lang="fr-FR" b="1" dirty="0" smtClean="0"/>
              <a:t> </a:t>
            </a:r>
            <a:r>
              <a:rPr lang="fr-FR" b="1" dirty="0" err="1" smtClean="0"/>
              <a:t>benefit</a:t>
            </a:r>
            <a:r>
              <a:rPr lang="fr-FR" b="1" dirty="0" smtClean="0"/>
              <a:t> in the </a:t>
            </a:r>
            <a:r>
              <a:rPr lang="fr-FR" b="1" dirty="0" err="1" smtClean="0"/>
              <a:t>treatment</a:t>
            </a:r>
            <a:r>
              <a:rPr lang="fr-FR" b="1" dirty="0" smtClean="0"/>
              <a:t> of </a:t>
            </a:r>
            <a:r>
              <a:rPr lang="fr-FR" b="1" dirty="0" err="1" smtClean="0"/>
              <a:t>human</a:t>
            </a:r>
            <a:r>
              <a:rPr lang="fr-FR" b="1" dirty="0" smtClean="0"/>
              <a:t> MG patients. Most reports </a:t>
            </a:r>
            <a:r>
              <a:rPr lang="fr-FR" b="1" dirty="0" err="1" smtClean="0"/>
              <a:t>describe</a:t>
            </a:r>
            <a:r>
              <a:rPr lang="fr-FR" b="1" dirty="0" smtClean="0"/>
              <a:t> adverse </a:t>
            </a:r>
            <a:r>
              <a:rPr lang="fr-FR" b="1" dirty="0" err="1" smtClean="0"/>
              <a:t>effects</a:t>
            </a:r>
            <a:r>
              <a:rPr lang="fr-FR" b="1" dirty="0" smtClean="0"/>
              <a:t> in people </a:t>
            </a:r>
            <a:r>
              <a:rPr lang="fr-FR" b="1" dirty="0" err="1" smtClean="0"/>
              <a:t>including</a:t>
            </a:r>
            <a:r>
              <a:rPr lang="fr-FR" b="1" dirty="0" smtClean="0"/>
              <a:t> </a:t>
            </a:r>
            <a:r>
              <a:rPr lang="fr-FR" b="1" dirty="0" err="1" smtClean="0"/>
              <a:t>anaphylaxis</a:t>
            </a:r>
            <a:r>
              <a:rPr lang="fr-FR" b="1" dirty="0" smtClean="0"/>
              <a:t> </a:t>
            </a:r>
            <a:r>
              <a:rPr lang="fr-FR" b="1" dirty="0" err="1" smtClean="0"/>
              <a:t>reactions</a:t>
            </a:r>
            <a:r>
              <a:rPr lang="fr-FR" b="1" dirty="0" smtClean="0"/>
              <a:t>, </a:t>
            </a:r>
            <a:r>
              <a:rPr lang="fr-FR" b="1" dirty="0" err="1" smtClean="0"/>
              <a:t>fluid</a:t>
            </a:r>
            <a:r>
              <a:rPr lang="fr-FR" b="1" dirty="0" smtClean="0"/>
              <a:t> </a:t>
            </a:r>
            <a:r>
              <a:rPr lang="fr-FR" b="1" dirty="0" err="1" smtClean="0"/>
              <a:t>overload</a:t>
            </a:r>
            <a:r>
              <a:rPr lang="fr-FR" b="1" dirty="0" smtClean="0"/>
              <a:t>, </a:t>
            </a:r>
            <a:r>
              <a:rPr lang="fr-FR" b="1" dirty="0" err="1" smtClean="0"/>
              <a:t>electrolyte</a:t>
            </a:r>
            <a:r>
              <a:rPr lang="fr-FR" b="1" dirty="0" smtClean="0"/>
              <a:t> </a:t>
            </a:r>
            <a:r>
              <a:rPr lang="fr-FR" b="1" dirty="0" err="1" smtClean="0"/>
              <a:t>abnormalities</a:t>
            </a:r>
            <a:r>
              <a:rPr lang="fr-FR" b="1" dirty="0" smtClean="0"/>
              <a:t>, </a:t>
            </a:r>
            <a:r>
              <a:rPr lang="fr-FR" b="1" dirty="0" err="1" smtClean="0"/>
              <a:t>sepsis</a:t>
            </a:r>
            <a:r>
              <a:rPr lang="fr-FR" b="1" dirty="0" smtClean="0"/>
              <a:t>, </a:t>
            </a:r>
            <a:r>
              <a:rPr lang="fr-FR" b="1" dirty="0" err="1" smtClean="0"/>
              <a:t>thrombosis</a:t>
            </a:r>
            <a:r>
              <a:rPr lang="fr-FR" b="1" dirty="0" smtClean="0"/>
              <a:t>, </a:t>
            </a:r>
            <a:r>
              <a:rPr lang="fr-FR" b="1" dirty="0" err="1" smtClean="0"/>
              <a:t>pulmonary</a:t>
            </a:r>
            <a:r>
              <a:rPr lang="fr-FR" b="1" dirty="0" smtClean="0"/>
              <a:t> </a:t>
            </a:r>
            <a:r>
              <a:rPr lang="fr-FR" b="1" dirty="0" err="1" smtClean="0"/>
              <a:t>embolism</a:t>
            </a:r>
            <a:r>
              <a:rPr lang="fr-FR" b="1" dirty="0" smtClean="0"/>
              <a:t>, and </a:t>
            </a:r>
            <a:r>
              <a:rPr lang="fr-FR" b="1" dirty="0" err="1" smtClean="0"/>
              <a:t>endocarditis</a:t>
            </a:r>
            <a:r>
              <a:rPr lang="fr-FR" b="1" dirty="0" smtClean="0"/>
              <a:t>.</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73</a:t>
            </a:fld>
            <a:endParaRPr lang="en-CA"/>
          </a:p>
        </p:txBody>
      </p:sp>
    </p:spTree>
    <p:extLst>
      <p:ext uri="{BB962C8B-B14F-4D97-AF65-F5344CB8AC3E}">
        <p14:creationId xmlns:p14="http://schemas.microsoft.com/office/powerpoint/2010/main" val="14798334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Preliminary</a:t>
            </a:r>
            <a:r>
              <a:rPr lang="fr-FR" dirty="0" smtClean="0"/>
              <a:t> data for </a:t>
            </a:r>
            <a:r>
              <a:rPr lang="fr-FR" dirty="0" err="1" smtClean="0"/>
              <a:t>treatment</a:t>
            </a:r>
            <a:r>
              <a:rPr lang="fr-FR" dirty="0" smtClean="0"/>
              <a:t> of </a:t>
            </a:r>
            <a:r>
              <a:rPr lang="fr-FR" dirty="0" err="1" smtClean="0"/>
              <a:t>refractory</a:t>
            </a:r>
            <a:r>
              <a:rPr lang="fr-FR" dirty="0" smtClean="0"/>
              <a:t> MG has been </a:t>
            </a:r>
            <a:r>
              <a:rPr lang="fr-FR" dirty="0" err="1" smtClean="0"/>
              <a:t>encouraging</a:t>
            </a:r>
            <a:r>
              <a:rPr lang="fr-FR" dirty="0" smtClean="0"/>
              <a:t>. </a:t>
            </a:r>
            <a:r>
              <a:rPr lang="fr-FR" dirty="0" err="1" smtClean="0"/>
              <a:t>Three</a:t>
            </a:r>
            <a:r>
              <a:rPr lang="fr-FR" dirty="0" smtClean="0"/>
              <a:t> </a:t>
            </a:r>
            <a:r>
              <a:rPr lang="fr-FR" dirty="0" err="1" smtClean="0"/>
              <a:t>dogs</a:t>
            </a:r>
            <a:r>
              <a:rPr lang="fr-FR" dirty="0" smtClean="0"/>
              <a:t> </a:t>
            </a:r>
            <a:r>
              <a:rPr lang="fr-FR" dirty="0" err="1" smtClean="0"/>
              <a:t>showed</a:t>
            </a:r>
            <a:r>
              <a:rPr lang="fr-FR" dirty="0" smtClean="0"/>
              <a:t> </a:t>
            </a:r>
            <a:r>
              <a:rPr lang="fr-FR" dirty="0" err="1" smtClean="0"/>
              <a:t>significant</a:t>
            </a:r>
            <a:r>
              <a:rPr lang="fr-FR" dirty="0" smtClean="0"/>
              <a:t> </a:t>
            </a:r>
            <a:r>
              <a:rPr lang="fr-FR" dirty="0" err="1" smtClean="0"/>
              <a:t>improvement</a:t>
            </a:r>
            <a:r>
              <a:rPr lang="fr-FR" dirty="0" smtClean="0"/>
              <a:t> </a:t>
            </a:r>
            <a:r>
              <a:rPr lang="fr-FR" dirty="0" err="1" smtClean="0"/>
              <a:t>after</a:t>
            </a:r>
            <a:r>
              <a:rPr lang="fr-FR" dirty="0" smtClean="0"/>
              <a:t> 2 </a:t>
            </a:r>
            <a:r>
              <a:rPr lang="fr-FR" dirty="0" err="1" smtClean="0"/>
              <a:t>treatments</a:t>
            </a:r>
            <a:r>
              <a:rPr lang="fr-FR" dirty="0" smtClean="0"/>
              <a:t>. All </a:t>
            </a:r>
            <a:r>
              <a:rPr lang="fr-FR" dirty="0" err="1" smtClean="0"/>
              <a:t>dogs</a:t>
            </a:r>
            <a:r>
              <a:rPr lang="fr-FR" dirty="0" smtClean="0"/>
              <a:t> </a:t>
            </a:r>
            <a:r>
              <a:rPr lang="fr-FR" dirty="0" err="1" smtClean="0"/>
              <a:t>received</a:t>
            </a:r>
            <a:r>
              <a:rPr lang="fr-FR" dirty="0" smtClean="0"/>
              <a:t> a total of 3 </a:t>
            </a:r>
            <a:r>
              <a:rPr lang="fr-FR" dirty="0" err="1" smtClean="0"/>
              <a:t>treatments</a:t>
            </a:r>
            <a:r>
              <a:rPr lang="fr-FR" dirty="0" smtClean="0"/>
              <a:t> </a:t>
            </a:r>
            <a:r>
              <a:rPr lang="fr-FR" dirty="0" err="1" smtClean="0"/>
              <a:t>within</a:t>
            </a:r>
            <a:r>
              <a:rPr lang="fr-FR" dirty="0" smtClean="0"/>
              <a:t> 5 – 7 </a:t>
            </a:r>
            <a:r>
              <a:rPr lang="fr-FR" dirty="0" err="1" smtClean="0"/>
              <a:t>days</a:t>
            </a:r>
            <a:r>
              <a:rPr lang="fr-FR" dirty="0" smtClean="0"/>
              <a:t>. </a:t>
            </a:r>
            <a:r>
              <a:rPr lang="fr-FR" dirty="0" err="1" smtClean="0"/>
              <a:t>Treated</a:t>
            </a:r>
            <a:r>
              <a:rPr lang="fr-FR" dirty="0" smtClean="0"/>
              <a:t> </a:t>
            </a:r>
            <a:r>
              <a:rPr lang="fr-FR" dirty="0" err="1" smtClean="0"/>
              <a:t>dogs</a:t>
            </a:r>
            <a:r>
              <a:rPr lang="fr-FR" dirty="0" smtClean="0"/>
              <a:t> </a:t>
            </a:r>
            <a:r>
              <a:rPr lang="fr-FR" dirty="0" err="1" smtClean="0"/>
              <a:t>became</a:t>
            </a:r>
            <a:r>
              <a:rPr lang="fr-FR" dirty="0" smtClean="0"/>
              <a:t> </a:t>
            </a:r>
            <a:r>
              <a:rPr lang="fr-FR" dirty="0" err="1" smtClean="0"/>
              <a:t>ambulatory</a:t>
            </a:r>
            <a:r>
              <a:rPr lang="fr-FR" dirty="0" smtClean="0"/>
              <a:t> </a:t>
            </a:r>
            <a:r>
              <a:rPr lang="fr-FR" dirty="0" err="1" smtClean="0"/>
              <a:t>within</a:t>
            </a:r>
            <a:r>
              <a:rPr lang="fr-FR" dirty="0" smtClean="0"/>
              <a:t> 3 </a:t>
            </a:r>
            <a:r>
              <a:rPr lang="fr-FR" dirty="0" err="1" smtClean="0"/>
              <a:t>days</a:t>
            </a:r>
            <a:r>
              <a:rPr lang="fr-FR" dirty="0" smtClean="0"/>
              <a:t> of </a:t>
            </a:r>
            <a:r>
              <a:rPr lang="fr-FR" dirty="0" err="1" smtClean="0"/>
              <a:t>starting</a:t>
            </a:r>
            <a:r>
              <a:rPr lang="fr-FR" dirty="0" smtClean="0"/>
              <a:t> TPE </a:t>
            </a:r>
            <a:r>
              <a:rPr lang="fr-FR" dirty="0" err="1" smtClean="0"/>
              <a:t>treatment</a:t>
            </a:r>
            <a:r>
              <a:rPr lang="fr-FR" dirty="0" smtClean="0"/>
              <a:t> </a:t>
            </a:r>
            <a:r>
              <a:rPr lang="fr-FR" dirty="0" err="1" smtClean="0"/>
              <a:t>with</a:t>
            </a:r>
            <a:r>
              <a:rPr lang="fr-FR" dirty="0" smtClean="0"/>
              <a:t> </a:t>
            </a:r>
            <a:r>
              <a:rPr lang="fr-FR" dirty="0" err="1" smtClean="0"/>
              <a:t>subsequent</a:t>
            </a:r>
            <a:r>
              <a:rPr lang="fr-FR" dirty="0" smtClean="0"/>
              <a:t> </a:t>
            </a:r>
            <a:r>
              <a:rPr lang="fr-FR" dirty="0" err="1" smtClean="0"/>
              <a:t>resolution</a:t>
            </a:r>
            <a:r>
              <a:rPr lang="fr-FR" dirty="0" smtClean="0"/>
              <a:t> of </a:t>
            </a:r>
            <a:r>
              <a:rPr lang="fr-FR" dirty="0" err="1" smtClean="0"/>
              <a:t>regurgitation</a:t>
            </a:r>
            <a:r>
              <a:rPr lang="fr-FR" dirty="0" smtClean="0"/>
              <a:t> and </a:t>
            </a:r>
            <a:r>
              <a:rPr lang="fr-FR" dirty="0" err="1" smtClean="0"/>
              <a:t>megaesophagus</a:t>
            </a:r>
            <a:r>
              <a:rPr lang="fr-FR" dirty="0" smtClean="0"/>
              <a:t>.</a:t>
            </a:r>
            <a:br>
              <a:rPr lang="fr-FR" dirty="0" smtClean="0"/>
            </a:br>
            <a:r>
              <a:rPr lang="fr-FR" dirty="0" err="1" smtClean="0"/>
              <a:t>Cost</a:t>
            </a:r>
            <a:r>
              <a:rPr lang="fr-FR" dirty="0" smtClean="0"/>
              <a:t> for a course of TPE (3 </a:t>
            </a:r>
            <a:r>
              <a:rPr lang="fr-FR" dirty="0" err="1" smtClean="0"/>
              <a:t>treatments</a:t>
            </a:r>
            <a:r>
              <a:rPr lang="fr-FR" dirty="0" smtClean="0"/>
              <a:t>) </a:t>
            </a:r>
            <a:r>
              <a:rPr lang="fr-FR" dirty="0" err="1" smtClean="0"/>
              <a:t>will</a:t>
            </a:r>
            <a:r>
              <a:rPr lang="fr-FR" dirty="0" smtClean="0"/>
              <a:t> range </a:t>
            </a:r>
            <a:r>
              <a:rPr lang="fr-FR" dirty="0" err="1" smtClean="0"/>
              <a:t>from</a:t>
            </a:r>
            <a:r>
              <a:rPr lang="fr-FR" dirty="0" smtClean="0"/>
              <a:t> $3-5,000. </a:t>
            </a:r>
            <a:r>
              <a:rPr lang="fr-FR" dirty="0" err="1" smtClean="0"/>
              <a:t>However</a:t>
            </a:r>
            <a:r>
              <a:rPr lang="fr-FR" dirty="0" smtClean="0"/>
              <a:t> </a:t>
            </a:r>
            <a:r>
              <a:rPr lang="fr-FR" dirty="0" err="1" smtClean="0"/>
              <a:t>costs</a:t>
            </a:r>
            <a:r>
              <a:rPr lang="fr-FR" dirty="0" smtClean="0"/>
              <a:t> are comparable to patients </a:t>
            </a:r>
            <a:r>
              <a:rPr lang="fr-FR" dirty="0" err="1" smtClean="0"/>
              <a:t>undergoing</a:t>
            </a:r>
            <a:r>
              <a:rPr lang="fr-FR" dirty="0" smtClean="0"/>
              <a:t> standard </a:t>
            </a:r>
            <a:r>
              <a:rPr lang="fr-FR" dirty="0" err="1" smtClean="0"/>
              <a:t>medical</a:t>
            </a:r>
            <a:r>
              <a:rPr lang="fr-FR" dirty="0" smtClean="0"/>
              <a:t> </a:t>
            </a:r>
            <a:r>
              <a:rPr lang="fr-FR" dirty="0" err="1" smtClean="0"/>
              <a:t>therapy</a:t>
            </a:r>
            <a:r>
              <a:rPr lang="fr-FR" dirty="0" smtClean="0"/>
              <a:t> and management </a:t>
            </a:r>
            <a:r>
              <a:rPr lang="fr-FR" dirty="0" err="1" smtClean="0"/>
              <a:t>with</a:t>
            </a:r>
            <a:r>
              <a:rPr lang="fr-FR" dirty="0" smtClean="0"/>
              <a:t> a more </a:t>
            </a:r>
            <a:r>
              <a:rPr lang="fr-FR" dirty="0" err="1" smtClean="0"/>
              <a:t>protracted</a:t>
            </a:r>
            <a:r>
              <a:rPr lang="fr-FR" dirty="0" smtClean="0"/>
              <a:t> </a:t>
            </a:r>
            <a:r>
              <a:rPr lang="fr-FR" dirty="0" err="1" smtClean="0"/>
              <a:t>disease</a:t>
            </a:r>
            <a:r>
              <a:rPr lang="fr-FR" dirty="0" smtClean="0"/>
              <a:t> course and </a:t>
            </a:r>
            <a:r>
              <a:rPr lang="fr-FR" dirty="0" err="1" smtClean="0"/>
              <a:t>common</a:t>
            </a:r>
            <a:r>
              <a:rPr lang="fr-FR" dirty="0" smtClean="0"/>
              <a:t> complications.</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74</a:t>
            </a:fld>
            <a:endParaRPr lang="en-CA"/>
          </a:p>
        </p:txBody>
      </p:sp>
    </p:spTree>
    <p:extLst>
      <p:ext uri="{BB962C8B-B14F-4D97-AF65-F5344CB8AC3E}">
        <p14:creationId xmlns:p14="http://schemas.microsoft.com/office/powerpoint/2010/main" val="25087089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If MG </a:t>
            </a:r>
            <a:r>
              <a:rPr lang="fr-FR" dirty="0" err="1" smtClean="0"/>
              <a:t>is</a:t>
            </a:r>
            <a:r>
              <a:rPr lang="fr-FR" dirty="0" smtClean="0"/>
              <a:t> </a:t>
            </a:r>
            <a:r>
              <a:rPr lang="fr-FR" dirty="0" err="1" smtClean="0"/>
              <a:t>secondary</a:t>
            </a:r>
            <a:r>
              <a:rPr lang="fr-FR" dirty="0" smtClean="0"/>
              <a:t> to </a:t>
            </a:r>
            <a:r>
              <a:rPr lang="fr-FR" dirty="0" err="1" smtClean="0"/>
              <a:t>thymoma</a:t>
            </a:r>
            <a:r>
              <a:rPr lang="fr-FR" dirty="0" smtClean="0"/>
              <a:t>, </a:t>
            </a:r>
            <a:r>
              <a:rPr lang="fr-FR" dirty="0" err="1" smtClean="0"/>
              <a:t>tx</a:t>
            </a:r>
            <a:r>
              <a:rPr lang="fr-FR" baseline="0" dirty="0" smtClean="0"/>
              <a:t> </a:t>
            </a:r>
            <a:r>
              <a:rPr lang="fr-FR" baseline="0" dirty="0" err="1" smtClean="0"/>
              <a:t>may</a:t>
            </a:r>
            <a:r>
              <a:rPr lang="fr-FR" baseline="0" dirty="0" smtClean="0"/>
              <a:t> </a:t>
            </a:r>
            <a:r>
              <a:rPr lang="fr-FR" baseline="0" dirty="0" err="1" smtClean="0"/>
              <a:t>include</a:t>
            </a:r>
            <a:r>
              <a:rPr lang="fr-FR" baseline="0" dirty="0" smtClean="0"/>
              <a:t> </a:t>
            </a:r>
            <a:r>
              <a:rPr lang="fr-FR" baseline="0" dirty="0" err="1" smtClean="0"/>
              <a:t>surgery</a:t>
            </a:r>
            <a:r>
              <a:rPr lang="fr-FR" baseline="0" dirty="0" smtClean="0"/>
              <a:t>, </a:t>
            </a:r>
            <a:r>
              <a:rPr lang="fr-FR" baseline="0" dirty="0" err="1" smtClean="0"/>
              <a:t>chemo</a:t>
            </a:r>
            <a:r>
              <a:rPr lang="fr-FR" baseline="0" dirty="0" smtClean="0"/>
              <a:t>, RT</a:t>
            </a:r>
            <a:endParaRPr lang="fr-FR" dirty="0" smtClean="0"/>
          </a:p>
          <a:p>
            <a:endParaRPr lang="fr-FR" dirty="0" smtClean="0"/>
          </a:p>
          <a:p>
            <a:r>
              <a:rPr lang="fr-FR" dirty="0" smtClean="0"/>
              <a:t>There </a:t>
            </a:r>
            <a:r>
              <a:rPr lang="fr-FR" dirty="0" err="1" smtClean="0"/>
              <a:t>is</a:t>
            </a:r>
            <a:r>
              <a:rPr lang="fr-FR" dirty="0" smtClean="0"/>
              <a:t> a long </a:t>
            </a:r>
            <a:r>
              <a:rPr lang="fr-FR" dirty="0" err="1" smtClean="0"/>
              <a:t>list</a:t>
            </a:r>
            <a:r>
              <a:rPr lang="fr-FR" dirty="0" smtClean="0"/>
              <a:t> of </a:t>
            </a:r>
            <a:r>
              <a:rPr lang="fr-FR" dirty="0" err="1" smtClean="0"/>
              <a:t>drugs</a:t>
            </a:r>
            <a:r>
              <a:rPr lang="fr-FR" dirty="0" smtClean="0"/>
              <a:t> </a:t>
            </a:r>
            <a:r>
              <a:rPr lang="fr-FR" dirty="0" err="1" smtClean="0"/>
              <a:t>that</a:t>
            </a:r>
            <a:r>
              <a:rPr lang="fr-FR" dirty="0" smtClean="0"/>
              <a:t> </a:t>
            </a:r>
            <a:r>
              <a:rPr lang="fr-FR" dirty="0" err="1" smtClean="0"/>
              <a:t>may</a:t>
            </a:r>
            <a:r>
              <a:rPr lang="fr-FR" dirty="0" smtClean="0"/>
              <a:t> </a:t>
            </a:r>
            <a:r>
              <a:rPr lang="fr-FR" dirty="0" err="1" smtClean="0"/>
              <a:t>worsen</a:t>
            </a:r>
            <a:r>
              <a:rPr lang="fr-FR" dirty="0" smtClean="0"/>
              <a:t> MG by </a:t>
            </a:r>
            <a:r>
              <a:rPr lang="fr-FR" dirty="0" err="1" smtClean="0"/>
              <a:t>blocking</a:t>
            </a:r>
            <a:r>
              <a:rPr lang="fr-FR" dirty="0" smtClean="0"/>
              <a:t> action </a:t>
            </a:r>
            <a:r>
              <a:rPr lang="fr-FR" dirty="0" err="1" smtClean="0"/>
              <a:t>at</a:t>
            </a:r>
            <a:r>
              <a:rPr lang="fr-FR" dirty="0" smtClean="0"/>
              <a:t> the </a:t>
            </a:r>
            <a:r>
              <a:rPr lang="fr-FR" dirty="0" err="1" smtClean="0"/>
              <a:t>neuromuscular</a:t>
            </a:r>
            <a:r>
              <a:rPr lang="fr-FR" dirty="0" smtClean="0"/>
              <a:t> </a:t>
            </a:r>
            <a:r>
              <a:rPr lang="fr-FR" dirty="0" err="1" smtClean="0"/>
              <a:t>junction</a:t>
            </a:r>
            <a:r>
              <a:rPr lang="fr-FR" dirty="0" smtClean="0"/>
              <a:t>. </a:t>
            </a:r>
            <a:r>
              <a:rPr lang="fr-FR" dirty="0" err="1" smtClean="0"/>
              <a:t>Some</a:t>
            </a:r>
            <a:r>
              <a:rPr lang="fr-FR" dirty="0" smtClean="0"/>
              <a:t> </a:t>
            </a:r>
            <a:r>
              <a:rPr lang="fr-FR" dirty="0" err="1" smtClean="0"/>
              <a:t>drugs</a:t>
            </a:r>
            <a:r>
              <a:rPr lang="fr-FR" dirty="0" smtClean="0"/>
              <a:t> to </a:t>
            </a:r>
            <a:r>
              <a:rPr lang="fr-FR" dirty="0" err="1" smtClean="0"/>
              <a:t>avoid</a:t>
            </a:r>
            <a:r>
              <a:rPr lang="fr-FR" dirty="0" smtClean="0"/>
              <a:t> </a:t>
            </a:r>
            <a:r>
              <a:rPr lang="fr-FR" dirty="0" err="1" smtClean="0"/>
              <a:t>include</a:t>
            </a:r>
            <a:r>
              <a:rPr lang="fr-FR" dirty="0" smtClean="0"/>
              <a:t> </a:t>
            </a:r>
            <a:r>
              <a:rPr lang="fr-FR" dirty="0" err="1" smtClean="0"/>
              <a:t>aminoglycosides</a:t>
            </a:r>
            <a:r>
              <a:rPr lang="fr-FR" dirty="0" smtClean="0"/>
              <a:t>, </a:t>
            </a:r>
            <a:r>
              <a:rPr lang="fr-FR" dirty="0" err="1" smtClean="0"/>
              <a:t>ampicillin</a:t>
            </a:r>
            <a:r>
              <a:rPr lang="fr-FR" dirty="0" smtClean="0"/>
              <a:t>, </a:t>
            </a:r>
            <a:r>
              <a:rPr lang="fr-FR" dirty="0" err="1" smtClean="0"/>
              <a:t>lidocaine</a:t>
            </a:r>
            <a:r>
              <a:rPr lang="fr-FR" dirty="0" smtClean="0"/>
              <a:t>, </a:t>
            </a:r>
            <a:r>
              <a:rPr lang="fr-FR" dirty="0" err="1" smtClean="0"/>
              <a:t>propranolol</a:t>
            </a:r>
            <a:r>
              <a:rPr lang="fr-FR" dirty="0" smtClean="0"/>
              <a:t>, and </a:t>
            </a:r>
            <a:r>
              <a:rPr lang="fr-FR" dirty="0" err="1" smtClean="0"/>
              <a:t>other</a:t>
            </a:r>
            <a:r>
              <a:rPr lang="fr-FR" dirty="0" smtClean="0"/>
              <a:t> β </a:t>
            </a:r>
            <a:r>
              <a:rPr lang="fr-FR" dirty="0" err="1" smtClean="0"/>
              <a:t>blockers</a:t>
            </a:r>
            <a:r>
              <a:rPr lang="fr-FR" dirty="0" smtClean="0"/>
              <a:t>, </a:t>
            </a:r>
            <a:r>
              <a:rPr lang="fr-FR" dirty="0" err="1" smtClean="0"/>
              <a:t>quinidine</a:t>
            </a:r>
            <a:r>
              <a:rPr lang="fr-FR" dirty="0" smtClean="0"/>
              <a:t>, </a:t>
            </a:r>
            <a:r>
              <a:rPr lang="fr-FR" dirty="0" err="1" smtClean="0"/>
              <a:t>procainamide</a:t>
            </a:r>
            <a:r>
              <a:rPr lang="fr-FR" dirty="0" smtClean="0"/>
              <a:t>, </a:t>
            </a:r>
            <a:r>
              <a:rPr lang="fr-FR" dirty="0" err="1" smtClean="0"/>
              <a:t>penicillamine</a:t>
            </a:r>
            <a:r>
              <a:rPr lang="fr-FR" dirty="0" smtClean="0"/>
              <a:t>, </a:t>
            </a:r>
            <a:r>
              <a:rPr lang="fr-FR" dirty="0" err="1" smtClean="0"/>
              <a:t>magnesium</a:t>
            </a:r>
            <a:r>
              <a:rPr lang="fr-FR" dirty="0" smtClean="0"/>
              <a:t>, and </a:t>
            </a:r>
            <a:r>
              <a:rPr lang="fr-FR" dirty="0" err="1" smtClean="0"/>
              <a:t>contrast</a:t>
            </a:r>
            <a:r>
              <a:rPr lang="fr-FR" dirty="0" smtClean="0"/>
              <a:t> agents.</a:t>
            </a:r>
            <a:r>
              <a:rPr lang="fr-FR" baseline="30000" dirty="0" smtClean="0">
                <a:hlinkClick r:id="rId3" tooltip="Link to bibliographic citation"/>
              </a:rPr>
              <a:t>41</a:t>
            </a:r>
            <a:r>
              <a:rPr lang="fr-FR" dirty="0" smtClean="0"/>
              <a:t> </a:t>
            </a:r>
          </a:p>
          <a:p>
            <a:endParaRPr lang="fr-FR" baseline="30000" dirty="0" smtClean="0">
              <a:hlinkClick r:id="rId4" tooltip="Link to bibliographic citation"/>
            </a:endParaRPr>
          </a:p>
          <a:p>
            <a:endParaRPr lang="fr-FR" baseline="30000" dirty="0" smtClean="0">
              <a:hlinkClick r:id="rId4" tooltip="Link to bibliographic citation"/>
            </a:endParaRPr>
          </a:p>
          <a:p>
            <a:r>
              <a:rPr lang="fr-FR" baseline="30000" dirty="0" smtClean="0">
                <a:hlinkClick r:id="rId4" tooltip="Link to bibliographic citation"/>
              </a:rPr>
              <a:t>2</a:t>
            </a:r>
            <a:r>
              <a:rPr lang="fr-FR" dirty="0" smtClean="0"/>
              <a:t> </a:t>
            </a:r>
            <a:r>
              <a:rPr lang="fr-FR" dirty="0" err="1" smtClean="0"/>
              <a:t>Spaying</a:t>
            </a:r>
            <a:r>
              <a:rPr lang="fr-FR" dirty="0" smtClean="0"/>
              <a:t> </a:t>
            </a:r>
            <a:r>
              <a:rPr lang="fr-FR" dirty="0" err="1" smtClean="0"/>
              <a:t>myasthenic</a:t>
            </a:r>
            <a:r>
              <a:rPr lang="fr-FR" dirty="0" smtClean="0"/>
              <a:t> </a:t>
            </a:r>
            <a:r>
              <a:rPr lang="fr-FR" dirty="0" err="1" smtClean="0"/>
              <a:t>female</a:t>
            </a:r>
            <a:r>
              <a:rPr lang="fr-FR" dirty="0" smtClean="0"/>
              <a:t> </a:t>
            </a:r>
            <a:r>
              <a:rPr lang="fr-FR" dirty="0" err="1" smtClean="0"/>
              <a:t>dogs</a:t>
            </a:r>
            <a:r>
              <a:rPr lang="fr-FR" dirty="0" smtClean="0"/>
              <a:t> </a:t>
            </a:r>
            <a:r>
              <a:rPr lang="fr-FR" dirty="0" err="1" smtClean="0"/>
              <a:t>is</a:t>
            </a:r>
            <a:r>
              <a:rPr lang="fr-FR" dirty="0" smtClean="0"/>
              <a:t> </a:t>
            </a:r>
            <a:r>
              <a:rPr lang="fr-FR" dirty="0" err="1" smtClean="0"/>
              <a:t>beneficial</a:t>
            </a:r>
            <a:r>
              <a:rPr lang="fr-FR" dirty="0" smtClean="0"/>
              <a:t> in </a:t>
            </a:r>
            <a:r>
              <a:rPr lang="fr-FR" dirty="0" err="1" smtClean="0"/>
              <a:t>preventing</a:t>
            </a:r>
            <a:r>
              <a:rPr lang="fr-FR" dirty="0" smtClean="0"/>
              <a:t> hormonal </a:t>
            </a:r>
            <a:r>
              <a:rPr lang="fr-FR" dirty="0" err="1" smtClean="0"/>
              <a:t>effects</a:t>
            </a:r>
            <a:r>
              <a:rPr lang="fr-FR" dirty="0" smtClean="0"/>
              <a:t> </a:t>
            </a:r>
            <a:r>
              <a:rPr lang="fr-FR" dirty="0" err="1" smtClean="0"/>
              <a:t>that</a:t>
            </a:r>
            <a:r>
              <a:rPr lang="fr-FR" dirty="0" smtClean="0"/>
              <a:t> </a:t>
            </a:r>
            <a:r>
              <a:rPr lang="fr-FR" dirty="0" err="1" smtClean="0"/>
              <a:t>can</a:t>
            </a:r>
            <a:r>
              <a:rPr lang="fr-FR" dirty="0" smtClean="0"/>
              <a:t> </a:t>
            </a:r>
            <a:r>
              <a:rPr lang="fr-FR" dirty="0" err="1" smtClean="0"/>
              <a:t>exacerbate</a:t>
            </a:r>
            <a:r>
              <a:rPr lang="fr-FR" dirty="0" smtClean="0"/>
              <a:t> MG.</a:t>
            </a:r>
            <a:r>
              <a:rPr lang="fr-FR" baseline="30000" dirty="0" smtClean="0">
                <a:hlinkClick r:id="rId5" tooltip="Link to bibliographic citation"/>
              </a:rPr>
              <a:t>5</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75</a:t>
            </a:fld>
            <a:endParaRPr lang="en-CA"/>
          </a:p>
        </p:txBody>
      </p:sp>
    </p:spTree>
    <p:extLst>
      <p:ext uri="{BB962C8B-B14F-4D97-AF65-F5344CB8AC3E}">
        <p14:creationId xmlns:p14="http://schemas.microsoft.com/office/powerpoint/2010/main" val="3833460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http://</a:t>
            </a:r>
            <a:r>
              <a:rPr lang="en-CA" dirty="0" err="1" smtClean="0"/>
              <a:t>medicalreference.net</a:t>
            </a:r>
            <a:r>
              <a:rPr lang="en-CA" dirty="0" smtClean="0"/>
              <a:t>/?view=</a:t>
            </a:r>
            <a:r>
              <a:rPr lang="en-CA" dirty="0" err="1" smtClean="0"/>
              <a:t>image&amp;url</a:t>
            </a:r>
            <a:r>
              <a:rPr lang="en-CA" dirty="0" smtClean="0"/>
              <a:t>=botulinum-toxin-1593</a:t>
            </a:r>
          </a:p>
          <a:p>
            <a:endParaRPr lang="en-CA" dirty="0" smtClean="0"/>
          </a:p>
          <a:p>
            <a:endParaRPr lang="en-CA"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a:t>
            </a:fld>
            <a:endParaRPr lang="en-CA"/>
          </a:p>
        </p:txBody>
      </p:sp>
    </p:spTree>
    <p:extLst>
      <p:ext uri="{BB962C8B-B14F-4D97-AF65-F5344CB8AC3E}">
        <p14:creationId xmlns:p14="http://schemas.microsoft.com/office/powerpoint/2010/main" val="34855346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Table summarizing</a:t>
            </a:r>
            <a:r>
              <a:rPr lang="en-CA" baseline="0" dirty="0" smtClean="0"/>
              <a:t> therapeutic options for MG.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76</a:t>
            </a:fld>
            <a:endParaRPr lang="en-CA"/>
          </a:p>
        </p:txBody>
      </p:sp>
    </p:spTree>
    <p:extLst>
      <p:ext uri="{BB962C8B-B14F-4D97-AF65-F5344CB8AC3E}">
        <p14:creationId xmlns:p14="http://schemas.microsoft.com/office/powerpoint/2010/main" val="195377950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 acquired disease is usually a temporary state and may resolve over many months of supportive care. The most common cause of death or euthanasia is aspiration and pneumonia. Acute, fulminating MG carries a poor prognosis for recovery because a large proportion of dogs are euthanized or die secondary to respiratory failure and aspiration pneumonia, despite anticholinesterase inhibitor therapy.</a:t>
            </a:r>
            <a:endParaRPr lang="fr-FR"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77</a:t>
            </a:fld>
            <a:endParaRPr lang="en-CA"/>
          </a:p>
        </p:txBody>
      </p:sp>
    </p:spTree>
    <p:extLst>
      <p:ext uri="{BB962C8B-B14F-4D97-AF65-F5344CB8AC3E}">
        <p14:creationId xmlns:p14="http://schemas.microsoft.com/office/powerpoint/2010/main" val="33729049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Good review on MG</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79</a:t>
            </a:fld>
            <a:endParaRPr lang="en-CA"/>
          </a:p>
        </p:txBody>
      </p:sp>
    </p:spTree>
    <p:extLst>
      <p:ext uri="{BB962C8B-B14F-4D97-AF65-F5344CB8AC3E}">
        <p14:creationId xmlns:p14="http://schemas.microsoft.com/office/powerpoint/2010/main" val="22989223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General </a:t>
            </a:r>
            <a:r>
              <a:rPr lang="fr-FR" dirty="0" err="1" smtClean="0"/>
              <a:t>clinical</a:t>
            </a:r>
            <a:r>
              <a:rPr lang="fr-FR" dirty="0" smtClean="0"/>
              <a:t> </a:t>
            </a:r>
            <a:r>
              <a:rPr lang="fr-FR" dirty="0" err="1" smtClean="0"/>
              <a:t>signs</a:t>
            </a:r>
            <a:r>
              <a:rPr lang="fr-FR" dirty="0" smtClean="0"/>
              <a:t> </a:t>
            </a:r>
            <a:r>
              <a:rPr lang="fr-FR" dirty="0" err="1" smtClean="0"/>
              <a:t>associated</a:t>
            </a:r>
            <a:r>
              <a:rPr lang="fr-FR" dirty="0" smtClean="0"/>
              <a:t> </a:t>
            </a:r>
            <a:r>
              <a:rPr lang="fr-FR" dirty="0" err="1" smtClean="0"/>
              <a:t>with</a:t>
            </a:r>
            <a:r>
              <a:rPr lang="fr-FR" dirty="0" smtClean="0"/>
              <a:t> </a:t>
            </a:r>
            <a:r>
              <a:rPr lang="fr-FR" dirty="0" err="1" smtClean="0"/>
              <a:t>these</a:t>
            </a:r>
            <a:r>
              <a:rPr lang="fr-FR" dirty="0" smtClean="0"/>
              <a:t> </a:t>
            </a:r>
            <a:r>
              <a:rPr lang="fr-FR" dirty="0" err="1" smtClean="0"/>
              <a:t>diseases</a:t>
            </a:r>
            <a:r>
              <a:rPr lang="fr-FR" dirty="0" smtClean="0"/>
              <a:t> </a:t>
            </a:r>
            <a:r>
              <a:rPr lang="fr-FR" dirty="0" err="1" smtClean="0"/>
              <a:t>include</a:t>
            </a:r>
            <a:r>
              <a:rPr lang="fr-FR" dirty="0" smtClean="0"/>
              <a:t>:</a:t>
            </a:r>
          </a:p>
          <a:p>
            <a:r>
              <a:rPr lang="fr-FR" dirty="0" smtClean="0"/>
              <a:t>A short-</a:t>
            </a:r>
            <a:r>
              <a:rPr lang="fr-FR" dirty="0" err="1" smtClean="0"/>
              <a:t>strided</a:t>
            </a:r>
            <a:r>
              <a:rPr lang="fr-FR" dirty="0" smtClean="0"/>
              <a:t> </a:t>
            </a:r>
            <a:r>
              <a:rPr lang="fr-FR" dirty="0" err="1" smtClean="0"/>
              <a:t>gait</a:t>
            </a:r>
            <a:r>
              <a:rPr lang="fr-FR" dirty="0" smtClean="0"/>
              <a:t> </a:t>
            </a:r>
            <a:r>
              <a:rPr lang="fr-FR" dirty="0" err="1" smtClean="0"/>
              <a:t>when</a:t>
            </a:r>
            <a:r>
              <a:rPr lang="fr-FR" baseline="0" dirty="0" smtClean="0"/>
              <a:t> </a:t>
            </a:r>
            <a:r>
              <a:rPr lang="fr-FR" dirty="0" err="1" smtClean="0"/>
              <a:t>appendicular</a:t>
            </a:r>
            <a:r>
              <a:rPr lang="fr-FR" dirty="0" smtClean="0"/>
              <a:t> muscles are </a:t>
            </a:r>
            <a:r>
              <a:rPr lang="fr-FR" dirty="0" err="1" smtClean="0"/>
              <a:t>involved</a:t>
            </a:r>
            <a:r>
              <a:rPr lang="fr-FR" dirty="0" smtClean="0"/>
              <a:t>.</a:t>
            </a:r>
          </a:p>
          <a:p>
            <a:r>
              <a:rPr lang="fr-FR" dirty="0" smtClean="0"/>
              <a:t> Postural </a:t>
            </a:r>
            <a:r>
              <a:rPr lang="fr-FR" dirty="0" err="1" smtClean="0"/>
              <a:t>reactions</a:t>
            </a:r>
            <a:r>
              <a:rPr lang="fr-FR" dirty="0" smtClean="0"/>
              <a:t> and segmental reflexes </a:t>
            </a:r>
            <a:r>
              <a:rPr lang="fr-FR" dirty="0" err="1" smtClean="0"/>
              <a:t>frequently</a:t>
            </a:r>
            <a:r>
              <a:rPr lang="fr-FR" dirty="0" smtClean="0"/>
              <a:t> are </a:t>
            </a:r>
            <a:r>
              <a:rPr lang="fr-FR" dirty="0" err="1" smtClean="0"/>
              <a:t>diminished</a:t>
            </a:r>
            <a:r>
              <a:rPr lang="fr-FR" dirty="0" smtClean="0"/>
              <a:t>. </a:t>
            </a:r>
          </a:p>
          <a:p>
            <a:r>
              <a:rPr lang="fr-FR" dirty="0" smtClean="0"/>
              <a:t>Muscle </a:t>
            </a:r>
            <a:r>
              <a:rPr lang="fr-FR" dirty="0" err="1" smtClean="0"/>
              <a:t>atrophy</a:t>
            </a:r>
            <a:r>
              <a:rPr lang="fr-FR" dirty="0" smtClean="0"/>
              <a:t> </a:t>
            </a:r>
            <a:r>
              <a:rPr lang="fr-FR" dirty="0" err="1" smtClean="0"/>
              <a:t>is</a:t>
            </a:r>
            <a:r>
              <a:rPr lang="fr-FR" dirty="0" smtClean="0"/>
              <a:t> </a:t>
            </a:r>
            <a:r>
              <a:rPr lang="fr-FR" dirty="0" err="1" smtClean="0"/>
              <a:t>common</a:t>
            </a:r>
            <a:endParaRPr lang="fr-FR" dirty="0" smtClean="0"/>
          </a:p>
          <a:p>
            <a:r>
              <a:rPr lang="fr-FR" dirty="0" err="1" smtClean="0"/>
              <a:t>Depending</a:t>
            </a:r>
            <a:r>
              <a:rPr lang="fr-FR" baseline="0" dirty="0" smtClean="0"/>
              <a:t> on the muscle groups </a:t>
            </a:r>
            <a:r>
              <a:rPr lang="fr-FR" baseline="0" dirty="0" err="1" smtClean="0"/>
              <a:t>affected</a:t>
            </a:r>
            <a:r>
              <a:rPr lang="fr-FR" baseline="0" dirty="0" smtClean="0"/>
              <a:t>, </a:t>
            </a:r>
            <a:r>
              <a:rPr lang="fr-FR" baseline="0" dirty="0" err="1" smtClean="0"/>
              <a:t>you</a:t>
            </a:r>
            <a:r>
              <a:rPr lang="fr-FR" baseline="0" dirty="0" smtClean="0"/>
              <a:t> </a:t>
            </a:r>
            <a:r>
              <a:rPr lang="fr-FR" baseline="0" dirty="0" err="1" smtClean="0"/>
              <a:t>will</a:t>
            </a:r>
            <a:r>
              <a:rPr lang="fr-FR" baseline="0" dirty="0" smtClean="0"/>
              <a:t> </a:t>
            </a:r>
            <a:r>
              <a:rPr lang="fr-FR" baseline="0" dirty="0" err="1" smtClean="0"/>
              <a:t>see</a:t>
            </a:r>
            <a:r>
              <a:rPr lang="fr-FR" baseline="0" dirty="0" smtClean="0"/>
              <a:t> </a:t>
            </a:r>
            <a:r>
              <a:rPr lang="fr-FR" baseline="0" dirty="0" err="1" smtClean="0"/>
              <a:t>specific</a:t>
            </a:r>
            <a:r>
              <a:rPr lang="fr-FR" baseline="0" dirty="0" smtClean="0"/>
              <a:t> CS</a:t>
            </a:r>
          </a:p>
          <a:p>
            <a:r>
              <a:rPr lang="fr-FR" dirty="0" err="1" smtClean="0"/>
              <a:t>Clinical</a:t>
            </a:r>
            <a:r>
              <a:rPr lang="fr-FR" dirty="0" smtClean="0"/>
              <a:t> </a:t>
            </a:r>
            <a:r>
              <a:rPr lang="fr-FR" dirty="0" err="1" smtClean="0"/>
              <a:t>signs</a:t>
            </a:r>
            <a:r>
              <a:rPr lang="fr-FR" dirty="0" smtClean="0"/>
              <a:t> </a:t>
            </a:r>
            <a:r>
              <a:rPr lang="fr-FR" dirty="0" err="1" smtClean="0"/>
              <a:t>may</a:t>
            </a:r>
            <a:r>
              <a:rPr lang="fr-FR" dirty="0" smtClean="0"/>
              <a:t> </a:t>
            </a:r>
            <a:r>
              <a:rPr lang="fr-FR" dirty="0" err="1" smtClean="0"/>
              <a:t>suggest</a:t>
            </a:r>
            <a:r>
              <a:rPr lang="fr-FR" dirty="0" smtClean="0"/>
              <a:t> </a:t>
            </a:r>
            <a:r>
              <a:rPr lang="fr-FR" dirty="0" err="1" smtClean="0"/>
              <a:t>specific</a:t>
            </a:r>
            <a:r>
              <a:rPr lang="fr-FR" dirty="0" smtClean="0"/>
              <a:t> </a:t>
            </a:r>
            <a:r>
              <a:rPr lang="fr-FR" dirty="0" err="1" smtClean="0"/>
              <a:t>involvement</a:t>
            </a:r>
            <a:r>
              <a:rPr lang="fr-FR" dirty="0" smtClean="0"/>
              <a:t> of the nerve, NMJ, or </a:t>
            </a:r>
            <a:r>
              <a:rPr lang="fr-FR" dirty="0" err="1" smtClean="0"/>
              <a:t>skeletal</a:t>
            </a:r>
            <a:r>
              <a:rPr lang="fr-FR" dirty="0" smtClean="0"/>
              <a:t> muscle.</a:t>
            </a:r>
          </a:p>
          <a:p>
            <a:r>
              <a:rPr lang="fr-FR" dirty="0" smtClean="0"/>
              <a:t>proprioceptive </a:t>
            </a:r>
            <a:r>
              <a:rPr lang="fr-FR" dirty="0" err="1" smtClean="0"/>
              <a:t>deficits</a:t>
            </a:r>
            <a:r>
              <a:rPr lang="fr-FR" dirty="0" smtClean="0"/>
              <a:t> and </a:t>
            </a:r>
            <a:r>
              <a:rPr lang="fr-FR" dirty="0" err="1" smtClean="0"/>
              <a:t>diminished</a:t>
            </a:r>
            <a:r>
              <a:rPr lang="fr-FR" dirty="0" smtClean="0"/>
              <a:t> sensation </a:t>
            </a:r>
            <a:r>
              <a:rPr lang="fr-FR" dirty="0" err="1" smtClean="0"/>
              <a:t>may</a:t>
            </a:r>
            <a:r>
              <a:rPr lang="fr-FR" dirty="0" smtClean="0"/>
              <a:t> </a:t>
            </a:r>
            <a:r>
              <a:rPr lang="fr-FR" dirty="0" err="1" smtClean="0"/>
              <a:t>be</a:t>
            </a:r>
            <a:r>
              <a:rPr lang="fr-FR" dirty="0" smtClean="0"/>
              <a:t> </a:t>
            </a:r>
            <a:r>
              <a:rPr lang="fr-FR" dirty="0" err="1" smtClean="0"/>
              <a:t>recognized</a:t>
            </a:r>
            <a:r>
              <a:rPr lang="fr-FR" dirty="0" smtClean="0"/>
              <a:t> in patients </a:t>
            </a:r>
            <a:r>
              <a:rPr lang="fr-FR" dirty="0" err="1" smtClean="0"/>
              <a:t>with</a:t>
            </a:r>
            <a:r>
              <a:rPr lang="fr-FR" dirty="0" smtClean="0"/>
              <a:t> neuropathies </a:t>
            </a:r>
            <a:r>
              <a:rPr lang="fr-FR" dirty="0" err="1" smtClean="0"/>
              <a:t>when</a:t>
            </a:r>
            <a:r>
              <a:rPr lang="fr-FR" dirty="0" smtClean="0"/>
              <a:t> </a:t>
            </a:r>
            <a:r>
              <a:rPr lang="fr-FR" dirty="0" err="1" smtClean="0"/>
              <a:t>sensory</a:t>
            </a:r>
            <a:r>
              <a:rPr lang="fr-FR" dirty="0" smtClean="0"/>
              <a:t> fibers </a:t>
            </a:r>
            <a:r>
              <a:rPr lang="fr-FR" dirty="0" err="1" smtClean="0"/>
              <a:t>also</a:t>
            </a:r>
            <a:r>
              <a:rPr lang="fr-FR" dirty="0" smtClean="0"/>
              <a:t> are </a:t>
            </a:r>
            <a:r>
              <a:rPr lang="fr-FR" dirty="0" err="1" smtClean="0"/>
              <a:t>affected</a:t>
            </a:r>
            <a:r>
              <a:rPr lang="fr-FR" dirty="0" smtClean="0"/>
              <a:t>, but </a:t>
            </a:r>
            <a:r>
              <a:rPr lang="fr-FR" dirty="0" err="1" smtClean="0"/>
              <a:t>these</a:t>
            </a:r>
            <a:r>
              <a:rPr lang="fr-FR" dirty="0" smtClean="0"/>
              <a:t> </a:t>
            </a:r>
            <a:r>
              <a:rPr lang="fr-FR" dirty="0" err="1" smtClean="0"/>
              <a:t>deficits</a:t>
            </a:r>
            <a:r>
              <a:rPr lang="fr-FR" dirty="0" smtClean="0"/>
              <a:t> </a:t>
            </a:r>
            <a:r>
              <a:rPr lang="fr-FR" dirty="0" err="1" smtClean="0"/>
              <a:t>seldom</a:t>
            </a:r>
            <a:r>
              <a:rPr lang="fr-FR" dirty="0" smtClean="0"/>
              <a:t> are </a:t>
            </a:r>
            <a:r>
              <a:rPr lang="fr-FR" dirty="0" err="1" smtClean="0"/>
              <a:t>seen</a:t>
            </a:r>
            <a:r>
              <a:rPr lang="fr-FR" dirty="0" smtClean="0"/>
              <a:t> </a:t>
            </a:r>
            <a:r>
              <a:rPr lang="fr-FR" dirty="0" err="1" smtClean="0"/>
              <a:t>with</a:t>
            </a:r>
            <a:r>
              <a:rPr lang="fr-FR" dirty="0" smtClean="0"/>
              <a:t> NMJ or muscle </a:t>
            </a:r>
            <a:r>
              <a:rPr lang="fr-FR" dirty="0" err="1" smtClean="0"/>
              <a:t>diseases</a:t>
            </a:r>
            <a:r>
              <a:rPr lang="fr-FR" dirty="0" smtClean="0"/>
              <a:t>.</a:t>
            </a:r>
          </a:p>
          <a:p>
            <a:r>
              <a:rPr lang="fr-FR" dirty="0" err="1" smtClean="0"/>
              <a:t>However</a:t>
            </a:r>
            <a:r>
              <a:rPr lang="fr-FR" dirty="0" smtClean="0"/>
              <a:t>, </a:t>
            </a:r>
            <a:r>
              <a:rPr lang="fr-FR" dirty="0" err="1" smtClean="0"/>
              <a:t>diseases</a:t>
            </a:r>
            <a:r>
              <a:rPr lang="fr-FR" dirty="0" smtClean="0"/>
              <a:t> of the NMJ and muscles are </a:t>
            </a:r>
            <a:r>
              <a:rPr lang="fr-FR" dirty="0" err="1" smtClean="0"/>
              <a:t>associated</a:t>
            </a:r>
            <a:r>
              <a:rPr lang="fr-FR" dirty="0" smtClean="0"/>
              <a:t> more </a:t>
            </a:r>
            <a:r>
              <a:rPr lang="fr-FR" dirty="0" err="1" smtClean="0"/>
              <a:t>frequently</a:t>
            </a:r>
            <a:r>
              <a:rPr lang="fr-FR" dirty="0" smtClean="0"/>
              <a:t> </a:t>
            </a:r>
            <a:r>
              <a:rPr lang="fr-FR" dirty="0" err="1" smtClean="0"/>
              <a:t>with</a:t>
            </a:r>
            <a:r>
              <a:rPr lang="fr-FR" dirty="0" smtClean="0"/>
              <a:t> muscle pain, </a:t>
            </a:r>
            <a:r>
              <a:rPr lang="fr-FR" dirty="0" err="1" smtClean="0"/>
              <a:t>swelling</a:t>
            </a:r>
            <a:r>
              <a:rPr lang="fr-FR" dirty="0" smtClean="0"/>
              <a:t>, and </a:t>
            </a:r>
            <a:r>
              <a:rPr lang="fr-FR" dirty="0" err="1" smtClean="0"/>
              <a:t>exercise</a:t>
            </a:r>
            <a:r>
              <a:rPr lang="fr-FR" dirty="0" smtClean="0"/>
              <a:t> </a:t>
            </a:r>
            <a:r>
              <a:rPr lang="fr-FR" dirty="0" err="1" smtClean="0"/>
              <a:t>intolerance</a:t>
            </a:r>
            <a:r>
              <a:rPr lang="fr-FR" dirty="0" smtClean="0"/>
              <a:t>, </a:t>
            </a: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80</a:t>
            </a:fld>
            <a:endParaRPr lang="en-CA"/>
          </a:p>
        </p:txBody>
      </p:sp>
    </p:spTree>
    <p:extLst>
      <p:ext uri="{BB962C8B-B14F-4D97-AF65-F5344CB8AC3E}">
        <p14:creationId xmlns:p14="http://schemas.microsoft.com/office/powerpoint/2010/main" val="39402218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Several diagnostics can be used depending on the suspected disease process.</a:t>
            </a:r>
          </a:p>
          <a:p>
            <a:r>
              <a:rPr lang="en-CA" dirty="0" smtClean="0"/>
              <a:t>I wanted to talk in more details</a:t>
            </a:r>
            <a:r>
              <a:rPr lang="en-CA" baseline="0" dirty="0" smtClean="0"/>
              <a:t> about EMG, nerve conduction velocity tests; but will probably not have enough time and I’m not sure this is something we are expected to know in details.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81</a:t>
            </a:fld>
            <a:endParaRPr lang="en-CA"/>
          </a:p>
        </p:txBody>
      </p:sp>
    </p:spTree>
    <p:extLst>
      <p:ext uri="{BB962C8B-B14F-4D97-AF65-F5344CB8AC3E}">
        <p14:creationId xmlns:p14="http://schemas.microsoft.com/office/powerpoint/2010/main" val="113018445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We will first start talking about neuropathies and we will begin with neuropathies involving cranial</a:t>
            </a:r>
            <a:r>
              <a:rPr lang="en-CA" baseline="0" dirty="0" smtClean="0"/>
              <a:t> nerves</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82</a:t>
            </a:fld>
            <a:endParaRPr lang="en-CA"/>
          </a:p>
        </p:txBody>
      </p:sp>
    </p:spTree>
    <p:extLst>
      <p:ext uri="{BB962C8B-B14F-4D97-AF65-F5344CB8AC3E}">
        <p14:creationId xmlns:p14="http://schemas.microsoft.com/office/powerpoint/2010/main" val="26106364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The peripheral nervous system (PNS) exists as a connection between the brain stem or spinal cord and the musculature,</a:t>
            </a:r>
          </a:p>
          <a:p>
            <a:r>
              <a:rPr lang="en-CA" sz="1200" b="0" i="0" u="none" strike="noStrike" kern="1200" baseline="0" dirty="0" smtClean="0">
                <a:solidFill>
                  <a:schemeClr val="tx1"/>
                </a:solidFill>
                <a:latin typeface="+mn-lt"/>
                <a:ea typeface="+mn-ea"/>
                <a:cs typeface="+mn-cs"/>
              </a:rPr>
              <a:t>glands and sensory receptors. In the dog and cat, the PNS consists of 12 pairs of cranial nerves and 36 paired spinal nerves. It can be divided into a </a:t>
            </a:r>
            <a:r>
              <a:rPr lang="en-CA" sz="1200" b="0" i="0" u="none" strike="noStrike" kern="1200" baseline="0" dirty="0" err="1" smtClean="0">
                <a:solidFill>
                  <a:schemeClr val="tx1"/>
                </a:solidFill>
                <a:latin typeface="+mn-lt"/>
                <a:ea typeface="+mn-ea"/>
                <a:cs typeface="+mn-cs"/>
              </a:rPr>
              <a:t>somatomotor</a:t>
            </a:r>
            <a:r>
              <a:rPr lang="en-CA" sz="1200" b="0" i="0" u="none" strike="noStrike" kern="1200" baseline="0" dirty="0" smtClean="0">
                <a:solidFill>
                  <a:schemeClr val="tx1"/>
                </a:solidFill>
                <a:latin typeface="+mn-lt"/>
                <a:ea typeface="+mn-ea"/>
                <a:cs typeface="+mn-cs"/>
              </a:rPr>
              <a:t>, a somatosensory and an </a:t>
            </a:r>
            <a:r>
              <a:rPr lang="en-CA" sz="1200" b="0" i="0" u="none" strike="noStrike" kern="1200" baseline="0" dirty="0" err="1" smtClean="0">
                <a:solidFill>
                  <a:schemeClr val="tx1"/>
                </a:solidFill>
                <a:latin typeface="+mn-lt"/>
                <a:ea typeface="+mn-ea"/>
                <a:cs typeface="+mn-cs"/>
              </a:rPr>
              <a:t>autonomnic</a:t>
            </a:r>
            <a:r>
              <a:rPr lang="en-CA" sz="1200" b="0" i="0" u="none" strike="noStrike" kern="1200" baseline="0" dirty="0" smtClean="0">
                <a:solidFill>
                  <a:schemeClr val="tx1"/>
                </a:solidFill>
                <a:latin typeface="+mn-lt"/>
                <a:ea typeface="+mn-ea"/>
                <a:cs typeface="+mn-cs"/>
              </a:rPr>
              <a:t> part. Most peripheral nerves are mixed and contain motor, sensory and autonomic fibre</a:t>
            </a: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83</a:t>
            </a:fld>
            <a:endParaRPr lang="en-CA"/>
          </a:p>
        </p:txBody>
      </p:sp>
    </p:spTree>
    <p:extLst>
      <p:ext uri="{BB962C8B-B14F-4D97-AF65-F5344CB8AC3E}">
        <p14:creationId xmlns:p14="http://schemas.microsoft.com/office/powerpoint/2010/main" val="71857342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Inside the nerve: groups of</a:t>
            </a:r>
            <a:r>
              <a:rPr lang="en-CA" baseline="0" dirty="0" smtClean="0"/>
              <a:t> neurons organized into bundles (fascicles)</a:t>
            </a:r>
          </a:p>
          <a:p>
            <a:r>
              <a:rPr lang="en-CA" baseline="0" dirty="0" smtClean="0"/>
              <a:t>Each fascicle is surrounded and hold together by the </a:t>
            </a:r>
            <a:r>
              <a:rPr lang="en-CA" baseline="0" dirty="0" err="1" smtClean="0"/>
              <a:t>perineurium</a:t>
            </a:r>
            <a:endParaRPr lang="en-CA" baseline="0" dirty="0" smtClean="0"/>
          </a:p>
          <a:p>
            <a:r>
              <a:rPr lang="en-CA" baseline="0" dirty="0" smtClean="0"/>
              <a:t>Inside the fascicle, neurons and BV are held in place by a loose connective tissue – </a:t>
            </a:r>
            <a:r>
              <a:rPr lang="en-CA" baseline="0" dirty="0" err="1" smtClean="0"/>
              <a:t>endoneurium</a:t>
            </a:r>
            <a:endParaRPr lang="en-CA" baseline="0" dirty="0" smtClean="0"/>
          </a:p>
          <a:p>
            <a:r>
              <a:rPr lang="en-CA" baseline="0" dirty="0" smtClean="0"/>
              <a:t>Epineurium: layer or dense connective tissue that covers and holds together the outer surface of nerves</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84</a:t>
            </a:fld>
            <a:endParaRPr lang="en-CA"/>
          </a:p>
        </p:txBody>
      </p:sp>
    </p:spTree>
    <p:extLst>
      <p:ext uri="{BB962C8B-B14F-4D97-AF65-F5344CB8AC3E}">
        <p14:creationId xmlns:p14="http://schemas.microsoft.com/office/powerpoint/2010/main" val="410047418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the PNS comprises the ventral (motor) nerve roots, dorsal (sensory) nerve roots, spinal ganglia, and spinal and peripheral nerves, </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An individual peripheral nerve contains a variable mix of nerve fibers, </a:t>
            </a:r>
            <a:r>
              <a:rPr lang="en-CA" sz="1200" b="0" i="0" u="none" strike="noStrike" kern="1200" baseline="0" dirty="0" err="1" smtClean="0">
                <a:solidFill>
                  <a:schemeClr val="tx1"/>
                </a:solidFill>
                <a:latin typeface="+mn-lt"/>
                <a:ea typeface="+mn-ea"/>
                <a:cs typeface="+mn-cs"/>
              </a:rPr>
              <a:t>myelinated</a:t>
            </a:r>
            <a:r>
              <a:rPr lang="en-CA" sz="1200" b="0" i="0" u="none" strike="noStrike" kern="1200" baseline="0" dirty="0" smtClean="0">
                <a:solidFill>
                  <a:schemeClr val="tx1"/>
                </a:solidFill>
                <a:latin typeface="+mn-lt"/>
                <a:ea typeface="+mn-ea"/>
                <a:cs typeface="+mn-cs"/>
              </a:rPr>
              <a:t> and </a:t>
            </a:r>
            <a:r>
              <a:rPr lang="en-CA" sz="1200" b="0" i="0" u="none" strike="noStrike" kern="1200" baseline="0" dirty="0" err="1" smtClean="0">
                <a:solidFill>
                  <a:schemeClr val="tx1"/>
                </a:solidFill>
                <a:latin typeface="+mn-lt"/>
                <a:ea typeface="+mn-ea"/>
                <a:cs typeface="+mn-cs"/>
              </a:rPr>
              <a:t>unmyelinated</a:t>
            </a:r>
            <a:r>
              <a:rPr lang="en-CA" sz="1200" b="0" i="0" u="none" strike="noStrike" kern="1200" baseline="0" dirty="0" smtClean="0">
                <a:solidFill>
                  <a:schemeClr val="tx1"/>
                </a:solidFill>
                <a:latin typeface="+mn-lt"/>
                <a:ea typeface="+mn-ea"/>
                <a:cs typeface="+mn-cs"/>
              </a:rPr>
              <a:t>. Most nerves in the PNS contain both motor and sensory fibers. Motor axons of</a:t>
            </a:r>
          </a:p>
          <a:p>
            <a:r>
              <a:rPr lang="en-CA" sz="1200" b="0" i="0" u="none" strike="noStrike" kern="1200" baseline="0" dirty="0" smtClean="0">
                <a:solidFill>
                  <a:schemeClr val="tx1"/>
                </a:solidFill>
                <a:latin typeface="+mn-lt"/>
                <a:ea typeface="+mn-ea"/>
                <a:cs typeface="+mn-cs"/>
              </a:rPr>
              <a:t>spinal nerves and cranial nerves originate from neuronal cell bodies that lie within the gray matter of the spinal cord (ventral horn) and brainstem, respectively. Cell bodies for sensory</a:t>
            </a:r>
          </a:p>
          <a:p>
            <a:r>
              <a:rPr lang="en-CA" sz="1200" b="0" i="0" u="none" strike="noStrike" kern="1200" baseline="0" dirty="0" smtClean="0">
                <a:solidFill>
                  <a:schemeClr val="tx1"/>
                </a:solidFill>
                <a:latin typeface="+mn-lt"/>
                <a:ea typeface="+mn-ea"/>
                <a:cs typeface="+mn-cs"/>
              </a:rPr>
              <a:t>fibers are contained within the spinal ganglia or cranial ganglia. Afferent (sensory) fibers can be </a:t>
            </a:r>
            <a:r>
              <a:rPr lang="en-CA" sz="1200" b="0" i="0" u="none" strike="noStrike" kern="1200" baseline="0" dirty="0" err="1" smtClean="0">
                <a:solidFill>
                  <a:schemeClr val="tx1"/>
                </a:solidFill>
                <a:latin typeface="+mn-lt"/>
                <a:ea typeface="+mn-ea"/>
                <a:cs typeface="+mn-cs"/>
              </a:rPr>
              <a:t>myelinated</a:t>
            </a:r>
            <a:r>
              <a:rPr lang="en-CA" sz="1200" b="0" i="0" u="none" strike="noStrike" kern="1200" baseline="0" dirty="0" smtClean="0">
                <a:solidFill>
                  <a:schemeClr val="tx1"/>
                </a:solidFill>
                <a:latin typeface="+mn-lt"/>
                <a:ea typeface="+mn-ea"/>
                <a:cs typeface="+mn-cs"/>
              </a:rPr>
              <a:t> or </a:t>
            </a:r>
            <a:r>
              <a:rPr lang="en-CA" sz="1200" b="0" i="0" u="none" strike="noStrike" kern="1200" baseline="0" dirty="0" err="1" smtClean="0">
                <a:solidFill>
                  <a:schemeClr val="tx1"/>
                </a:solidFill>
                <a:latin typeface="+mn-lt"/>
                <a:ea typeface="+mn-ea"/>
                <a:cs typeface="+mn-cs"/>
              </a:rPr>
              <a:t>nonmyelinated</a:t>
            </a:r>
            <a:r>
              <a:rPr lang="en-CA" sz="1200" b="0" i="0" u="none" strike="noStrike" kern="1200" baseline="0" dirty="0" smtClean="0">
                <a:solidFill>
                  <a:schemeClr val="tx1"/>
                </a:solidFill>
                <a:latin typeface="+mn-lt"/>
                <a:ea typeface="+mn-ea"/>
                <a:cs typeface="+mn-cs"/>
              </a:rPr>
              <a:t>. Efferent (motor) fibers to skeletal muscle are always </a:t>
            </a:r>
            <a:r>
              <a:rPr lang="en-CA" sz="1200" b="0" i="0" u="none" strike="noStrike" kern="1200" baseline="0" dirty="0" err="1" smtClean="0">
                <a:solidFill>
                  <a:schemeClr val="tx1"/>
                </a:solidFill>
                <a:latin typeface="+mn-lt"/>
                <a:ea typeface="+mn-ea"/>
                <a:cs typeface="+mn-cs"/>
              </a:rPr>
              <a:t>myelinated</a:t>
            </a:r>
            <a:r>
              <a:rPr lang="en-CA" sz="1200" b="0" i="0" u="none" strike="noStrike" kern="1200" baseline="0" dirty="0" smtClean="0">
                <a:solidFill>
                  <a:schemeClr val="tx1"/>
                </a:solidFill>
                <a:latin typeface="+mn-lt"/>
                <a:ea typeface="+mn-ea"/>
                <a:cs typeface="+mn-cs"/>
              </a:rPr>
              <a:t>.</a:t>
            </a: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err="1" smtClean="0">
                <a:solidFill>
                  <a:schemeClr val="tx1"/>
                </a:solidFill>
                <a:latin typeface="+mn-lt"/>
                <a:ea typeface="+mn-ea"/>
                <a:cs typeface="+mn-cs"/>
              </a:rPr>
              <a:t>Nonmyelinated</a:t>
            </a:r>
            <a:r>
              <a:rPr lang="en-CA" sz="1200" b="0" i="0" u="none" strike="noStrike" kern="1200" baseline="0" dirty="0" smtClean="0">
                <a:solidFill>
                  <a:schemeClr val="tx1"/>
                </a:solidFill>
                <a:latin typeface="+mn-lt"/>
                <a:ea typeface="+mn-ea"/>
                <a:cs typeface="+mn-cs"/>
              </a:rPr>
              <a:t> fibers, however, comprise the postganglionic sympathetic fibers supplying smooth muscles and blood vessels.</a:t>
            </a:r>
            <a:endParaRPr lang="en-CA" dirty="0" smtClean="0"/>
          </a:p>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85</a:t>
            </a:fld>
            <a:endParaRPr lang="en-CA"/>
          </a:p>
        </p:txBody>
      </p:sp>
    </p:spTree>
    <p:extLst>
      <p:ext uri="{BB962C8B-B14F-4D97-AF65-F5344CB8AC3E}">
        <p14:creationId xmlns:p14="http://schemas.microsoft.com/office/powerpoint/2010/main" val="204752214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In most cases, </a:t>
            </a:r>
            <a:r>
              <a:rPr lang="en-CA" sz="1200" b="0" i="0" u="none" strike="noStrike" kern="1200" baseline="0" dirty="0" err="1" smtClean="0">
                <a:solidFill>
                  <a:schemeClr val="tx1"/>
                </a:solidFill>
                <a:latin typeface="+mn-lt"/>
                <a:ea typeface="+mn-ea"/>
                <a:cs typeface="+mn-cs"/>
              </a:rPr>
              <a:t>mononeuropathies</a:t>
            </a:r>
            <a:r>
              <a:rPr lang="en-CA" sz="1200" b="0" i="0" u="none" strike="noStrike" kern="1200" baseline="0" dirty="0" smtClean="0">
                <a:solidFill>
                  <a:schemeClr val="tx1"/>
                </a:solidFill>
                <a:latin typeface="+mn-lt"/>
                <a:ea typeface="+mn-ea"/>
                <a:cs typeface="+mn-cs"/>
              </a:rPr>
              <a:t> result from physical injury secondary to compression, laceration, or contusion or from intramuscular injection of drugs</a:t>
            </a: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r>
              <a:rPr lang="en-US" dirty="0" smtClean="0"/>
              <a:t>Some neuropathies are exclusively or primarily</a:t>
            </a:r>
            <a:r>
              <a:rPr lang="en-US" baseline="0" dirty="0" smtClean="0"/>
              <a:t> characterized by motor dysfunction, others by sensor dysfunction and some by a combination of motor and sensory dysfunction.  </a:t>
            </a:r>
            <a:endParaRPr lang="en-US"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86</a:t>
            </a:fld>
            <a:endParaRPr lang="en-CA"/>
          </a:p>
        </p:txBody>
      </p:sp>
    </p:spTree>
    <p:extLst>
      <p:ext uri="{BB962C8B-B14F-4D97-AF65-F5344CB8AC3E}">
        <p14:creationId xmlns:p14="http://schemas.microsoft.com/office/powerpoint/2010/main" val="3060037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p:txBody>
      </p:sp>
      <p:sp>
        <p:nvSpPr>
          <p:cNvPr id="4" name="Espace réservé du numéro de diapositive 3"/>
          <p:cNvSpPr>
            <a:spLocks noGrp="1"/>
          </p:cNvSpPr>
          <p:nvPr>
            <p:ph type="sldNum" sz="quarter" idx="10"/>
          </p:nvPr>
        </p:nvSpPr>
        <p:spPr/>
        <p:txBody>
          <a:bodyPr/>
          <a:lstStyle/>
          <a:p>
            <a:fld id="{88B86803-9B4D-1D49-B7CB-139458B0E7AD}" type="slidenum">
              <a:rPr lang="en-CA" smtClean="0"/>
              <a:t>11</a:t>
            </a:fld>
            <a:endParaRPr lang="en-CA"/>
          </a:p>
        </p:txBody>
      </p:sp>
    </p:spTree>
    <p:extLst>
      <p:ext uri="{BB962C8B-B14F-4D97-AF65-F5344CB8AC3E}">
        <p14:creationId xmlns:p14="http://schemas.microsoft.com/office/powerpoint/2010/main" val="278676771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The </a:t>
            </a:r>
            <a:r>
              <a:rPr lang="fr-FR" dirty="0" err="1" smtClean="0"/>
              <a:t>trigeminal</a:t>
            </a:r>
            <a:r>
              <a:rPr lang="fr-FR" dirty="0" smtClean="0"/>
              <a:t> nerve </a:t>
            </a:r>
            <a:r>
              <a:rPr lang="fr-FR" dirty="0" err="1" smtClean="0"/>
              <a:t>is</a:t>
            </a:r>
            <a:r>
              <a:rPr lang="fr-FR" dirty="0" smtClean="0"/>
              <a:t> the </a:t>
            </a:r>
            <a:r>
              <a:rPr lang="fr-FR" dirty="0" err="1" smtClean="0"/>
              <a:t>largest</a:t>
            </a:r>
            <a:r>
              <a:rPr lang="fr-FR" dirty="0" smtClean="0"/>
              <a:t> </a:t>
            </a:r>
            <a:r>
              <a:rPr lang="fr-FR" dirty="0" err="1" smtClean="0"/>
              <a:t>cranial</a:t>
            </a:r>
            <a:r>
              <a:rPr lang="fr-FR" dirty="0" smtClean="0"/>
              <a:t> nerve </a:t>
            </a:r>
          </a:p>
          <a:p>
            <a:r>
              <a:rPr lang="fr-FR" dirty="0" smtClean="0"/>
              <a:t>=</a:t>
            </a:r>
            <a:r>
              <a:rPr lang="fr-FR" baseline="0" dirty="0" smtClean="0"/>
              <a:t> </a:t>
            </a:r>
            <a:r>
              <a:rPr lang="fr-FR" dirty="0" err="1" smtClean="0"/>
              <a:t>both</a:t>
            </a:r>
            <a:r>
              <a:rPr lang="fr-FR" dirty="0" smtClean="0"/>
              <a:t> </a:t>
            </a:r>
            <a:r>
              <a:rPr lang="fr-FR" dirty="0" err="1" smtClean="0"/>
              <a:t>motor</a:t>
            </a:r>
            <a:r>
              <a:rPr lang="fr-FR" dirty="0" smtClean="0"/>
              <a:t> and </a:t>
            </a:r>
            <a:r>
              <a:rPr lang="fr-FR" dirty="0" err="1" smtClean="0"/>
              <a:t>sensory</a:t>
            </a:r>
            <a:r>
              <a:rPr lang="fr-FR" dirty="0" smtClean="0"/>
              <a:t> fibers. </a:t>
            </a:r>
          </a:p>
          <a:p>
            <a:r>
              <a:rPr lang="fr-FR" dirty="0" smtClean="0"/>
              <a:t>The </a:t>
            </a:r>
            <a:r>
              <a:rPr lang="fr-FR" dirty="0" err="1" smtClean="0"/>
              <a:t>cell</a:t>
            </a:r>
            <a:r>
              <a:rPr lang="fr-FR" dirty="0" smtClean="0"/>
              <a:t> bodies of the </a:t>
            </a:r>
            <a:r>
              <a:rPr lang="fr-FR" dirty="0" err="1" smtClean="0"/>
              <a:t>motor</a:t>
            </a:r>
            <a:r>
              <a:rPr lang="fr-FR" dirty="0" smtClean="0"/>
              <a:t> </a:t>
            </a:r>
            <a:r>
              <a:rPr lang="fr-FR" dirty="0" err="1" smtClean="0"/>
              <a:t>neurons</a:t>
            </a:r>
            <a:r>
              <a:rPr lang="fr-FR" dirty="0" smtClean="0"/>
              <a:t> are </a:t>
            </a:r>
            <a:r>
              <a:rPr lang="fr-FR" dirty="0" err="1" smtClean="0"/>
              <a:t>located</a:t>
            </a:r>
            <a:r>
              <a:rPr lang="fr-FR" dirty="0" smtClean="0"/>
              <a:t> in the </a:t>
            </a:r>
            <a:r>
              <a:rPr lang="fr-FR" dirty="0" err="1" smtClean="0"/>
              <a:t>trigeminal</a:t>
            </a:r>
            <a:r>
              <a:rPr lang="fr-FR" dirty="0" smtClean="0"/>
              <a:t> </a:t>
            </a:r>
            <a:r>
              <a:rPr lang="fr-FR" dirty="0" err="1" smtClean="0"/>
              <a:t>motor</a:t>
            </a:r>
            <a:r>
              <a:rPr lang="fr-FR" dirty="0" smtClean="0"/>
              <a:t> nucleus in the </a:t>
            </a:r>
            <a:r>
              <a:rPr lang="fr-FR" dirty="0" err="1" smtClean="0"/>
              <a:t>pons</a:t>
            </a:r>
            <a:r>
              <a:rPr lang="fr-FR" dirty="0" smtClean="0"/>
              <a:t>. </a:t>
            </a:r>
          </a:p>
          <a:p>
            <a:r>
              <a:rPr lang="fr-FR" dirty="0" smtClean="0"/>
              <a:t>As the nerve </a:t>
            </a:r>
            <a:r>
              <a:rPr lang="fr-FR" dirty="0" err="1" smtClean="0"/>
              <a:t>emerges</a:t>
            </a:r>
            <a:r>
              <a:rPr lang="fr-FR" dirty="0" smtClean="0"/>
              <a:t>,</a:t>
            </a:r>
            <a:r>
              <a:rPr lang="fr-FR" baseline="0" dirty="0" smtClean="0"/>
              <a:t> </a:t>
            </a:r>
            <a:r>
              <a:rPr lang="fr-FR" dirty="0" err="1" smtClean="0"/>
              <a:t>it</a:t>
            </a:r>
            <a:r>
              <a:rPr lang="fr-FR" dirty="0" smtClean="0"/>
              <a:t> </a:t>
            </a:r>
            <a:r>
              <a:rPr lang="fr-FR" dirty="0" err="1" smtClean="0"/>
              <a:t>divides</a:t>
            </a:r>
            <a:r>
              <a:rPr lang="fr-FR" dirty="0" smtClean="0"/>
              <a:t> </a:t>
            </a:r>
            <a:r>
              <a:rPr lang="fr-FR" dirty="0" err="1" smtClean="0"/>
              <a:t>into</a:t>
            </a:r>
            <a:r>
              <a:rPr lang="fr-FR" dirty="0" smtClean="0"/>
              <a:t> </a:t>
            </a:r>
            <a:r>
              <a:rPr lang="fr-FR" dirty="0" err="1" smtClean="0"/>
              <a:t>three</a:t>
            </a:r>
            <a:r>
              <a:rPr lang="fr-FR" dirty="0" smtClean="0"/>
              <a:t> branches. The </a:t>
            </a:r>
            <a:r>
              <a:rPr lang="fr-FR" dirty="0" err="1" smtClean="0"/>
              <a:t>mandibular</a:t>
            </a:r>
            <a:r>
              <a:rPr lang="fr-FR" dirty="0" smtClean="0"/>
              <a:t> </a:t>
            </a:r>
            <a:r>
              <a:rPr lang="fr-FR" dirty="0" err="1" smtClean="0"/>
              <a:t>branch</a:t>
            </a:r>
            <a:r>
              <a:rPr lang="fr-FR" dirty="0" smtClean="0"/>
              <a:t> </a:t>
            </a:r>
            <a:r>
              <a:rPr lang="fr-FR" dirty="0" err="1" smtClean="0"/>
              <a:t>contains</a:t>
            </a:r>
            <a:r>
              <a:rPr lang="fr-FR" dirty="0" smtClean="0"/>
              <a:t> </a:t>
            </a:r>
            <a:r>
              <a:rPr lang="fr-FR" dirty="0" err="1" smtClean="0"/>
              <a:t>both</a:t>
            </a:r>
            <a:r>
              <a:rPr lang="fr-FR" dirty="0" smtClean="0"/>
              <a:t> </a:t>
            </a:r>
            <a:r>
              <a:rPr lang="fr-FR" dirty="0" err="1" smtClean="0"/>
              <a:t>motor</a:t>
            </a:r>
            <a:r>
              <a:rPr lang="fr-FR" dirty="0" smtClean="0"/>
              <a:t> and </a:t>
            </a:r>
            <a:r>
              <a:rPr lang="fr-FR" dirty="0" err="1" smtClean="0"/>
              <a:t>sensory</a:t>
            </a:r>
            <a:r>
              <a:rPr lang="fr-FR" dirty="0" smtClean="0"/>
              <a:t> fibers. The </a:t>
            </a:r>
            <a:r>
              <a:rPr lang="fr-FR" dirty="0" err="1" smtClean="0"/>
              <a:t>motor</a:t>
            </a:r>
            <a:r>
              <a:rPr lang="fr-FR" dirty="0" smtClean="0"/>
              <a:t> fibers </a:t>
            </a:r>
            <a:r>
              <a:rPr lang="fr-FR" dirty="0" err="1" smtClean="0"/>
              <a:t>innervate</a:t>
            </a:r>
            <a:r>
              <a:rPr lang="fr-FR" dirty="0" smtClean="0"/>
              <a:t> the </a:t>
            </a:r>
            <a:r>
              <a:rPr lang="fr-FR" dirty="0" err="1" smtClean="0"/>
              <a:t>masseter</a:t>
            </a:r>
            <a:r>
              <a:rPr lang="fr-FR" dirty="0" smtClean="0"/>
              <a:t> and </a:t>
            </a:r>
            <a:r>
              <a:rPr lang="fr-FR" dirty="0" err="1" smtClean="0"/>
              <a:t>temporalis</a:t>
            </a:r>
            <a:r>
              <a:rPr lang="fr-FR" dirty="0" smtClean="0"/>
              <a:t> muscles </a:t>
            </a:r>
            <a:r>
              <a:rPr lang="fr-FR" dirty="0" err="1" smtClean="0"/>
              <a:t>that</a:t>
            </a:r>
            <a:r>
              <a:rPr lang="fr-FR" dirty="0" smtClean="0"/>
              <a:t> close the </a:t>
            </a:r>
            <a:r>
              <a:rPr lang="fr-FR" dirty="0" err="1" smtClean="0"/>
              <a:t>mouth</a:t>
            </a:r>
            <a:r>
              <a:rPr lang="fr-FR" dirty="0" smtClean="0"/>
              <a:t>. </a:t>
            </a:r>
          </a:p>
          <a:p>
            <a:r>
              <a:rPr lang="fr-FR" dirty="0" smtClean="0"/>
              <a:t>The </a:t>
            </a:r>
            <a:r>
              <a:rPr lang="fr-FR" dirty="0" err="1" smtClean="0"/>
              <a:t>sensory</a:t>
            </a:r>
            <a:r>
              <a:rPr lang="fr-FR" dirty="0" smtClean="0"/>
              <a:t> fibers of the </a:t>
            </a:r>
            <a:r>
              <a:rPr lang="fr-FR" dirty="0" err="1" smtClean="0"/>
              <a:t>mandibular</a:t>
            </a:r>
            <a:r>
              <a:rPr lang="fr-FR" dirty="0" smtClean="0"/>
              <a:t> </a:t>
            </a:r>
            <a:r>
              <a:rPr lang="fr-FR" dirty="0" err="1" smtClean="0"/>
              <a:t>branch</a:t>
            </a:r>
            <a:r>
              <a:rPr lang="fr-FR" dirty="0" smtClean="0"/>
              <a:t> </a:t>
            </a:r>
            <a:r>
              <a:rPr lang="fr-FR" dirty="0" err="1" smtClean="0"/>
              <a:t>innervate</a:t>
            </a:r>
            <a:r>
              <a:rPr lang="fr-FR" dirty="0" smtClean="0"/>
              <a:t> the buccal </a:t>
            </a:r>
            <a:r>
              <a:rPr lang="fr-FR" dirty="0" err="1" smtClean="0"/>
              <a:t>cavity</a:t>
            </a:r>
            <a:r>
              <a:rPr lang="fr-FR" dirty="0" smtClean="0"/>
              <a:t>, </a:t>
            </a:r>
            <a:r>
              <a:rPr lang="fr-FR" dirty="0" err="1" smtClean="0"/>
              <a:t>tongue</a:t>
            </a:r>
            <a:r>
              <a:rPr lang="fr-FR" dirty="0" smtClean="0"/>
              <a:t>, </a:t>
            </a:r>
            <a:r>
              <a:rPr lang="fr-FR" dirty="0" err="1" smtClean="0"/>
              <a:t>teeth</a:t>
            </a:r>
            <a:r>
              <a:rPr lang="fr-FR" dirty="0" smtClean="0"/>
              <a:t> of the </a:t>
            </a:r>
            <a:r>
              <a:rPr lang="fr-FR" dirty="0" err="1" smtClean="0"/>
              <a:t>lower</a:t>
            </a:r>
            <a:r>
              <a:rPr lang="fr-FR" dirty="0" smtClean="0"/>
              <a:t> </a:t>
            </a:r>
            <a:r>
              <a:rPr lang="fr-FR" dirty="0" err="1" smtClean="0"/>
              <a:t>jaw</a:t>
            </a:r>
            <a:r>
              <a:rPr lang="fr-FR" dirty="0" smtClean="0"/>
              <a:t> and skin of the </a:t>
            </a:r>
            <a:r>
              <a:rPr lang="fr-FR" dirty="0" err="1" smtClean="0"/>
              <a:t>mandible</a:t>
            </a:r>
            <a:r>
              <a:rPr lang="fr-FR" dirty="0" smtClean="0"/>
              <a:t>, caudal buccal </a:t>
            </a:r>
            <a:r>
              <a:rPr lang="fr-FR" dirty="0" err="1" smtClean="0"/>
              <a:t>region</a:t>
            </a:r>
            <a:r>
              <a:rPr lang="fr-FR" dirty="0" smtClean="0"/>
              <a:t>, and </a:t>
            </a:r>
            <a:r>
              <a:rPr lang="fr-FR" dirty="0" err="1" smtClean="0"/>
              <a:t>craniolateral</a:t>
            </a:r>
            <a:r>
              <a:rPr lang="fr-FR" dirty="0" smtClean="0"/>
              <a:t> </a:t>
            </a:r>
            <a:r>
              <a:rPr lang="fr-FR" dirty="0" err="1" smtClean="0"/>
              <a:t>pinna</a:t>
            </a:r>
            <a:r>
              <a:rPr lang="fr-FR" dirty="0" smtClean="0"/>
              <a:t>. The </a:t>
            </a:r>
            <a:r>
              <a:rPr lang="fr-FR" dirty="0" err="1" smtClean="0"/>
              <a:t>maxillary</a:t>
            </a:r>
            <a:r>
              <a:rPr lang="fr-FR" dirty="0" smtClean="0"/>
              <a:t> and </a:t>
            </a:r>
            <a:r>
              <a:rPr lang="fr-FR" dirty="0" err="1" smtClean="0"/>
              <a:t>ophthalmic</a:t>
            </a:r>
            <a:r>
              <a:rPr lang="fr-FR" dirty="0" smtClean="0"/>
              <a:t> branches </a:t>
            </a:r>
            <a:r>
              <a:rPr lang="fr-FR" dirty="0" err="1" smtClean="0"/>
              <a:t>contain</a:t>
            </a:r>
            <a:r>
              <a:rPr lang="fr-FR" dirty="0" smtClean="0"/>
              <a:t> </a:t>
            </a:r>
            <a:r>
              <a:rPr lang="fr-FR" dirty="0" err="1" smtClean="0"/>
              <a:t>only</a:t>
            </a:r>
            <a:r>
              <a:rPr lang="fr-FR" dirty="0" smtClean="0"/>
              <a:t> </a:t>
            </a:r>
            <a:r>
              <a:rPr lang="fr-FR" dirty="0" err="1" smtClean="0"/>
              <a:t>sensory</a:t>
            </a:r>
            <a:r>
              <a:rPr lang="fr-FR" dirty="0" smtClean="0"/>
              <a:t> fibers. The </a:t>
            </a:r>
            <a:r>
              <a:rPr lang="fr-FR" dirty="0" err="1" smtClean="0"/>
              <a:t>maxillary</a:t>
            </a:r>
            <a:r>
              <a:rPr lang="fr-FR" dirty="0" smtClean="0"/>
              <a:t> </a:t>
            </a:r>
            <a:r>
              <a:rPr lang="fr-FR" dirty="0" err="1" smtClean="0"/>
              <a:t>branch</a:t>
            </a:r>
            <a:r>
              <a:rPr lang="fr-FR" dirty="0" smtClean="0"/>
              <a:t> </a:t>
            </a:r>
            <a:r>
              <a:rPr lang="fr-FR" dirty="0" err="1" smtClean="0"/>
              <a:t>innervates</a:t>
            </a:r>
            <a:r>
              <a:rPr lang="fr-FR" dirty="0" smtClean="0"/>
              <a:t> the </a:t>
            </a:r>
            <a:r>
              <a:rPr lang="fr-FR" dirty="0" err="1" smtClean="0"/>
              <a:t>lower</a:t>
            </a:r>
            <a:r>
              <a:rPr lang="fr-FR" dirty="0" smtClean="0"/>
              <a:t> </a:t>
            </a:r>
            <a:r>
              <a:rPr lang="fr-FR" dirty="0" err="1" smtClean="0"/>
              <a:t>eyelid</a:t>
            </a:r>
            <a:r>
              <a:rPr lang="fr-FR" dirty="0" smtClean="0"/>
              <a:t>, nasal </a:t>
            </a:r>
            <a:r>
              <a:rPr lang="fr-FR" dirty="0" err="1" smtClean="0"/>
              <a:t>mucosa</a:t>
            </a:r>
            <a:r>
              <a:rPr lang="fr-FR" dirty="0" smtClean="0"/>
              <a:t>, </a:t>
            </a:r>
            <a:r>
              <a:rPr lang="fr-FR" dirty="0" err="1" smtClean="0"/>
              <a:t>upper</a:t>
            </a:r>
            <a:r>
              <a:rPr lang="fr-FR" dirty="0" smtClean="0"/>
              <a:t> </a:t>
            </a:r>
            <a:r>
              <a:rPr lang="fr-FR" dirty="0" err="1" smtClean="0"/>
              <a:t>teeth</a:t>
            </a:r>
            <a:r>
              <a:rPr lang="fr-FR" dirty="0" smtClean="0"/>
              <a:t>, </a:t>
            </a:r>
            <a:r>
              <a:rPr lang="fr-FR" dirty="0" err="1" smtClean="0"/>
              <a:t>upper</a:t>
            </a:r>
            <a:r>
              <a:rPr lang="fr-FR" dirty="0" smtClean="0"/>
              <a:t> </a:t>
            </a:r>
            <a:r>
              <a:rPr lang="fr-FR" dirty="0" err="1" smtClean="0"/>
              <a:t>lip</a:t>
            </a:r>
            <a:r>
              <a:rPr lang="fr-FR" dirty="0" smtClean="0"/>
              <a:t>, and </a:t>
            </a:r>
            <a:r>
              <a:rPr lang="fr-FR" dirty="0" err="1" smtClean="0"/>
              <a:t>nose</a:t>
            </a:r>
            <a:r>
              <a:rPr lang="fr-FR" dirty="0" smtClean="0"/>
              <a:t>. The </a:t>
            </a:r>
            <a:r>
              <a:rPr lang="fr-FR" dirty="0" err="1" smtClean="0"/>
              <a:t>ophthalmic</a:t>
            </a:r>
            <a:r>
              <a:rPr lang="fr-FR" dirty="0" smtClean="0"/>
              <a:t> </a:t>
            </a:r>
            <a:r>
              <a:rPr lang="fr-FR" dirty="0" err="1" smtClean="0"/>
              <a:t>branch</a:t>
            </a:r>
            <a:r>
              <a:rPr lang="fr-FR" dirty="0" smtClean="0"/>
              <a:t> </a:t>
            </a:r>
            <a:r>
              <a:rPr lang="fr-FR" dirty="0" err="1" smtClean="0"/>
              <a:t>is</a:t>
            </a:r>
            <a:r>
              <a:rPr lang="fr-FR" dirty="0" smtClean="0"/>
              <a:t> </a:t>
            </a:r>
            <a:r>
              <a:rPr lang="fr-FR" dirty="0" err="1" smtClean="0"/>
              <a:t>sensory</a:t>
            </a:r>
            <a:r>
              <a:rPr lang="fr-FR" dirty="0" smtClean="0"/>
              <a:t> to the </a:t>
            </a:r>
            <a:r>
              <a:rPr lang="fr-FR" dirty="0" err="1" smtClean="0"/>
              <a:t>eyelids</a:t>
            </a:r>
            <a:r>
              <a:rPr lang="fr-FR" dirty="0" smtClean="0"/>
              <a:t>, </a:t>
            </a:r>
            <a:r>
              <a:rPr lang="fr-FR" dirty="0" err="1" smtClean="0"/>
              <a:t>eyeball</a:t>
            </a:r>
            <a:r>
              <a:rPr lang="fr-FR" dirty="0" smtClean="0"/>
              <a:t>, nasal </a:t>
            </a:r>
            <a:r>
              <a:rPr lang="fr-FR" dirty="0" err="1" smtClean="0"/>
              <a:t>mucosa</a:t>
            </a:r>
            <a:r>
              <a:rPr lang="fr-FR" dirty="0" smtClean="0"/>
              <a:t>, and skin of the </a:t>
            </a:r>
            <a:r>
              <a:rPr lang="fr-FR" dirty="0" err="1" smtClean="0"/>
              <a:t>nose</a:t>
            </a:r>
            <a:r>
              <a:rPr lang="fr-FR" dirty="0" smtClean="0"/>
              <a:t>. </a:t>
            </a:r>
          </a:p>
          <a:p>
            <a:endParaRPr lang="fr-FR" dirty="0" smtClean="0"/>
          </a:p>
          <a:p>
            <a:endParaRPr lang="fr-FR" dirty="0" smtClean="0"/>
          </a:p>
          <a:p>
            <a:r>
              <a:rPr lang="fr-FR" dirty="0" err="1" smtClean="0"/>
              <a:t>Ophthalmic</a:t>
            </a:r>
            <a:r>
              <a:rPr lang="fr-FR" dirty="0" smtClean="0"/>
              <a:t> (i.e., the </a:t>
            </a:r>
            <a:r>
              <a:rPr lang="fr-FR" dirty="0" err="1" smtClean="0"/>
              <a:t>lacrimal</a:t>
            </a:r>
            <a:r>
              <a:rPr lang="fr-FR" dirty="0" smtClean="0"/>
              <a:t> nerve) and </a:t>
            </a:r>
            <a:r>
              <a:rPr lang="fr-FR" dirty="0" err="1" smtClean="0"/>
              <a:t>maxillary</a:t>
            </a:r>
            <a:r>
              <a:rPr lang="fr-FR" dirty="0" smtClean="0"/>
              <a:t> (i.e., the </a:t>
            </a:r>
            <a:r>
              <a:rPr lang="fr-FR" dirty="0" err="1" smtClean="0"/>
              <a:t>zygomaticotemporal</a:t>
            </a:r>
            <a:r>
              <a:rPr lang="fr-FR" dirty="0" smtClean="0"/>
              <a:t> nerve) branches </a:t>
            </a:r>
            <a:r>
              <a:rPr lang="fr-FR" dirty="0" err="1" smtClean="0"/>
              <a:t>contain</a:t>
            </a:r>
            <a:r>
              <a:rPr lang="fr-FR" dirty="0" smtClean="0"/>
              <a:t> </a:t>
            </a:r>
            <a:r>
              <a:rPr lang="fr-FR" dirty="0" err="1" smtClean="0"/>
              <a:t>postganglionic</a:t>
            </a:r>
            <a:r>
              <a:rPr lang="fr-FR" dirty="0" smtClean="0"/>
              <a:t> </a:t>
            </a:r>
            <a:r>
              <a:rPr lang="fr-FR" dirty="0" err="1" smtClean="0"/>
              <a:t>parasympathetic</a:t>
            </a:r>
            <a:r>
              <a:rPr lang="fr-FR" dirty="0" smtClean="0"/>
              <a:t> fibers </a:t>
            </a:r>
            <a:r>
              <a:rPr lang="fr-FR" dirty="0" err="1" smtClean="0"/>
              <a:t>that</a:t>
            </a:r>
            <a:r>
              <a:rPr lang="fr-FR" dirty="0" smtClean="0"/>
              <a:t> </a:t>
            </a:r>
            <a:r>
              <a:rPr lang="fr-FR" dirty="0" err="1" smtClean="0"/>
              <a:t>innervate</a:t>
            </a:r>
            <a:r>
              <a:rPr lang="fr-FR" dirty="0" smtClean="0"/>
              <a:t> the </a:t>
            </a:r>
            <a:r>
              <a:rPr lang="fr-FR" dirty="0" err="1" smtClean="0"/>
              <a:t>lacrimal</a:t>
            </a:r>
            <a:r>
              <a:rPr lang="fr-FR" dirty="0" smtClean="0"/>
              <a:t> gland.</a:t>
            </a:r>
          </a:p>
          <a:p>
            <a:endParaRPr lang="fr-FR" dirty="0" smtClean="0"/>
          </a:p>
          <a:p>
            <a:endParaRPr lang="fr-FR" dirty="0" smtClean="0"/>
          </a:p>
          <a:p>
            <a:endParaRPr lang="fr-FR" dirty="0" smtClean="0"/>
          </a:p>
          <a:p>
            <a:r>
              <a:rPr lang="fr-FR" dirty="0" smtClean="0"/>
              <a:t> </a:t>
            </a:r>
            <a:r>
              <a:rPr lang="fr-FR" dirty="0" err="1" smtClean="0"/>
              <a:t>Sympathetic</a:t>
            </a:r>
            <a:r>
              <a:rPr lang="fr-FR" dirty="0" smtClean="0"/>
              <a:t> fibers </a:t>
            </a:r>
            <a:r>
              <a:rPr lang="fr-FR" dirty="0" err="1" smtClean="0"/>
              <a:t>run</a:t>
            </a:r>
            <a:r>
              <a:rPr lang="fr-FR" dirty="0" smtClean="0"/>
              <a:t> </a:t>
            </a:r>
            <a:r>
              <a:rPr lang="fr-FR" dirty="0" err="1" smtClean="0"/>
              <a:t>along</a:t>
            </a:r>
            <a:r>
              <a:rPr lang="fr-FR" dirty="0" smtClean="0"/>
              <a:t> the ventral surface of the </a:t>
            </a:r>
            <a:r>
              <a:rPr lang="fr-FR" dirty="0" err="1" smtClean="0"/>
              <a:t>trigeminal</a:t>
            </a:r>
            <a:r>
              <a:rPr lang="fr-FR" dirty="0" smtClean="0"/>
              <a:t> ganglion and </a:t>
            </a:r>
            <a:r>
              <a:rPr lang="fr-FR" dirty="0" err="1" smtClean="0"/>
              <a:t>then</a:t>
            </a:r>
            <a:r>
              <a:rPr lang="fr-FR" dirty="0" smtClean="0"/>
              <a:t> </a:t>
            </a:r>
            <a:r>
              <a:rPr lang="fr-FR" dirty="0" err="1" smtClean="0"/>
              <a:t>join</a:t>
            </a:r>
            <a:r>
              <a:rPr lang="fr-FR" dirty="0" smtClean="0"/>
              <a:t> the </a:t>
            </a:r>
            <a:r>
              <a:rPr lang="fr-FR" dirty="0" err="1" smtClean="0"/>
              <a:t>ophthalmic</a:t>
            </a:r>
            <a:r>
              <a:rPr lang="fr-FR" dirty="0" smtClean="0"/>
              <a:t> </a:t>
            </a:r>
            <a:r>
              <a:rPr lang="fr-FR" dirty="0" err="1" smtClean="0"/>
              <a:t>branch</a:t>
            </a:r>
            <a:r>
              <a:rPr lang="fr-FR" dirty="0" smtClean="0"/>
              <a:t> to </a:t>
            </a:r>
            <a:r>
              <a:rPr lang="fr-FR" dirty="0" err="1" smtClean="0"/>
              <a:t>provide</a:t>
            </a:r>
            <a:r>
              <a:rPr lang="fr-FR" dirty="0" smtClean="0"/>
              <a:t> control of globe position and </a:t>
            </a:r>
            <a:r>
              <a:rPr lang="fr-FR" dirty="0" err="1" smtClean="0"/>
              <a:t>pupillary</a:t>
            </a:r>
            <a:r>
              <a:rPr lang="fr-FR" dirty="0" smtClean="0"/>
              <a:t> dilatation.</a:t>
            </a:r>
            <a:r>
              <a:rPr lang="fr-FR" baseline="30000" dirty="0" smtClean="0"/>
              <a:t>1</a:t>
            </a:r>
            <a:endParaRPr lang="fr-FR"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87</a:t>
            </a:fld>
            <a:endParaRPr lang="en-CA"/>
          </a:p>
        </p:txBody>
      </p:sp>
    </p:spTree>
    <p:extLst>
      <p:ext uri="{BB962C8B-B14F-4D97-AF65-F5344CB8AC3E}">
        <p14:creationId xmlns:p14="http://schemas.microsoft.com/office/powerpoint/2010/main" val="259712419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Tigeminal</a:t>
            </a:r>
            <a:r>
              <a:rPr lang="en-CA" dirty="0" smtClean="0"/>
              <a:t> neuritis will manifest itself by a bilateral mandibular muscle</a:t>
            </a:r>
            <a:r>
              <a:rPr lang="en-CA" baseline="0" dirty="0" smtClean="0"/>
              <a:t> paralysis and an acute inability to close the mouth, with difficult eating and drinking. CS will also include severe salivation and sometimes Horner’s syndrome. </a:t>
            </a:r>
            <a:endParaRPr lang="en-CA" dirty="0" smtClean="0"/>
          </a:p>
          <a:p>
            <a:r>
              <a:rPr lang="en-CA" dirty="0" smtClean="0"/>
              <a:t>Horner: as sympathetic fibers</a:t>
            </a:r>
            <a:r>
              <a:rPr lang="en-CA" baseline="0" dirty="0" smtClean="0"/>
              <a:t> adjacent to the </a:t>
            </a:r>
            <a:r>
              <a:rPr lang="en-CA" baseline="0" dirty="0" err="1" smtClean="0"/>
              <a:t>ophtalmic</a:t>
            </a:r>
            <a:r>
              <a:rPr lang="en-CA" baseline="0" dirty="0" smtClean="0"/>
              <a:t> branch of the CNV may also become inflamed</a:t>
            </a:r>
          </a:p>
          <a:p>
            <a:r>
              <a:rPr lang="fr-FR" dirty="0" err="1" smtClean="0"/>
              <a:t>Flaccid</a:t>
            </a:r>
            <a:r>
              <a:rPr lang="fr-FR" dirty="0" smtClean="0"/>
              <a:t> </a:t>
            </a:r>
            <a:r>
              <a:rPr lang="fr-FR" dirty="0" err="1" smtClean="0"/>
              <a:t>mandibular</a:t>
            </a:r>
            <a:r>
              <a:rPr lang="fr-FR" dirty="0" smtClean="0"/>
              <a:t> </a:t>
            </a:r>
            <a:r>
              <a:rPr lang="fr-FR" dirty="0" err="1" smtClean="0"/>
              <a:t>paralysis</a:t>
            </a:r>
            <a:r>
              <a:rPr lang="fr-FR" dirty="0" smtClean="0"/>
              <a:t> in </a:t>
            </a:r>
            <a:r>
              <a:rPr lang="fr-FR" dirty="0" err="1" smtClean="0"/>
              <a:t>dogs</a:t>
            </a:r>
            <a:r>
              <a:rPr lang="fr-FR" dirty="0" smtClean="0"/>
              <a:t> </a:t>
            </a:r>
            <a:r>
              <a:rPr lang="fr-FR" dirty="0" err="1" smtClean="0"/>
              <a:t>may</a:t>
            </a:r>
            <a:r>
              <a:rPr lang="fr-FR" dirty="0" smtClean="0"/>
              <a:t> </a:t>
            </a:r>
            <a:r>
              <a:rPr lang="fr-FR" dirty="0" err="1" smtClean="0"/>
              <a:t>also</a:t>
            </a:r>
            <a:r>
              <a:rPr lang="fr-FR" dirty="0" smtClean="0"/>
              <a:t> </a:t>
            </a:r>
            <a:r>
              <a:rPr lang="fr-FR" dirty="0" err="1" smtClean="0"/>
              <a:t>be</a:t>
            </a:r>
            <a:r>
              <a:rPr lang="fr-FR" dirty="0" smtClean="0"/>
              <a:t> due to </a:t>
            </a:r>
            <a:r>
              <a:rPr lang="fr-FR" dirty="0" err="1" smtClean="0"/>
              <a:t>neoplastic</a:t>
            </a:r>
            <a:r>
              <a:rPr lang="fr-FR" dirty="0" smtClean="0"/>
              <a:t> or </a:t>
            </a:r>
            <a:r>
              <a:rPr lang="fr-FR" dirty="0" err="1" smtClean="0"/>
              <a:t>infectious</a:t>
            </a:r>
            <a:r>
              <a:rPr lang="fr-FR" dirty="0" smtClean="0"/>
              <a:t> </a:t>
            </a:r>
            <a:r>
              <a:rPr lang="fr-FR" dirty="0" err="1" smtClean="0"/>
              <a:t>disease</a:t>
            </a:r>
            <a:r>
              <a:rPr lang="fr-FR" dirty="0" smtClean="0"/>
              <a:t>. Lymphosarcoma,</a:t>
            </a:r>
            <a:r>
              <a:rPr lang="fr-FR" baseline="30000" dirty="0" smtClean="0"/>
              <a:t>12,13</a:t>
            </a:r>
            <a:r>
              <a:rPr lang="fr-FR" dirty="0" smtClean="0"/>
              <a:t> </a:t>
            </a:r>
            <a:r>
              <a:rPr lang="fr-FR" dirty="0" err="1" smtClean="0"/>
              <a:t>myelomonocytic</a:t>
            </a:r>
            <a:r>
              <a:rPr lang="fr-FR" dirty="0" smtClean="0"/>
              <a:t> leukemia,</a:t>
            </a:r>
            <a:r>
              <a:rPr lang="fr-FR" baseline="30000" dirty="0" smtClean="0"/>
              <a:t>14,15</a:t>
            </a:r>
            <a:r>
              <a:rPr lang="fr-FR" dirty="0" smtClean="0"/>
              <a:t> and rabies</a:t>
            </a:r>
            <a:r>
              <a:rPr lang="fr-FR" baseline="30000" dirty="0" smtClean="0"/>
              <a:t>16,17</a:t>
            </a:r>
            <a:r>
              <a:rPr lang="fr-FR" dirty="0" smtClean="0"/>
              <a:t> have all been </a:t>
            </a:r>
            <a:r>
              <a:rPr lang="fr-FR" dirty="0" err="1" smtClean="0"/>
              <a:t>reported</a:t>
            </a:r>
            <a:r>
              <a:rPr lang="fr-FR" dirty="0" smtClean="0"/>
              <a:t>.</a:t>
            </a:r>
          </a:p>
          <a:p>
            <a:r>
              <a:rPr lang="fr-FR" dirty="0" smtClean="0"/>
              <a:t>golden retrievers </a:t>
            </a:r>
            <a:r>
              <a:rPr lang="fr-FR" dirty="0" err="1" smtClean="0"/>
              <a:t>were</a:t>
            </a:r>
            <a:r>
              <a:rPr lang="fr-FR" dirty="0" smtClean="0"/>
              <a:t> </a:t>
            </a:r>
            <a:r>
              <a:rPr lang="fr-FR" dirty="0" err="1" smtClean="0"/>
              <a:t>overrepresented</a:t>
            </a:r>
            <a:r>
              <a:rPr lang="fr-FR" dirty="0" smtClean="0"/>
              <a:t>. No </a:t>
            </a:r>
            <a:r>
              <a:rPr lang="fr-FR" dirty="0" err="1" smtClean="0"/>
              <a:t>age</a:t>
            </a:r>
            <a:r>
              <a:rPr lang="fr-FR" dirty="0" smtClean="0"/>
              <a:t>, </a:t>
            </a:r>
            <a:r>
              <a:rPr lang="fr-FR" dirty="0" err="1" smtClean="0"/>
              <a:t>sex</a:t>
            </a:r>
            <a:r>
              <a:rPr lang="fr-FR" dirty="0" smtClean="0"/>
              <a:t>, or </a:t>
            </a:r>
            <a:r>
              <a:rPr lang="fr-FR" dirty="0" err="1" smtClean="0"/>
              <a:t>seasonal</a:t>
            </a:r>
            <a:r>
              <a:rPr lang="fr-FR" dirty="0" smtClean="0"/>
              <a:t> </a:t>
            </a:r>
            <a:r>
              <a:rPr lang="fr-FR" dirty="0" err="1" smtClean="0"/>
              <a:t>predispositions</a:t>
            </a:r>
            <a:r>
              <a:rPr lang="fr-FR" dirty="0" smtClean="0"/>
              <a:t> </a:t>
            </a:r>
            <a:r>
              <a:rPr lang="fr-FR" dirty="0" err="1" smtClean="0"/>
              <a:t>were</a:t>
            </a:r>
            <a:r>
              <a:rPr lang="fr-FR" dirty="0" smtClean="0"/>
              <a:t> </a:t>
            </a:r>
            <a:r>
              <a:rPr lang="fr-FR" dirty="0" err="1" smtClean="0"/>
              <a:t>identified</a:t>
            </a:r>
            <a:r>
              <a:rPr lang="fr-FR" dirty="0" smtClean="0"/>
              <a:t>. </a:t>
            </a:r>
            <a:r>
              <a:rPr lang="fr-FR" dirty="0" err="1" smtClean="0"/>
              <a:t>Trigeminal</a:t>
            </a:r>
            <a:r>
              <a:rPr lang="fr-FR" dirty="0" smtClean="0"/>
              <a:t> </a:t>
            </a:r>
            <a:r>
              <a:rPr lang="fr-FR" dirty="0" err="1" smtClean="0"/>
              <a:t>sensory</a:t>
            </a:r>
            <a:r>
              <a:rPr lang="fr-FR" dirty="0" smtClean="0"/>
              <a:t> innervation </a:t>
            </a:r>
            <a:r>
              <a:rPr lang="fr-FR" dirty="0" err="1" smtClean="0"/>
              <a:t>deficits</a:t>
            </a:r>
            <a:r>
              <a:rPr lang="fr-FR" dirty="0" smtClean="0"/>
              <a:t> </a:t>
            </a:r>
            <a:r>
              <a:rPr lang="fr-FR" dirty="0" err="1" smtClean="0"/>
              <a:t>were</a:t>
            </a:r>
            <a:r>
              <a:rPr lang="fr-FR" dirty="0" smtClean="0"/>
              <a:t> </a:t>
            </a:r>
            <a:r>
              <a:rPr lang="fr-FR" dirty="0" err="1" smtClean="0"/>
              <a:t>observed</a:t>
            </a:r>
            <a:r>
              <a:rPr lang="fr-FR" dirty="0" smtClean="0"/>
              <a:t> in 35% (9/26), facial nerve </a:t>
            </a:r>
            <a:r>
              <a:rPr lang="fr-FR" dirty="0" err="1" smtClean="0"/>
              <a:t>deficits</a:t>
            </a:r>
            <a:r>
              <a:rPr lang="fr-FR" dirty="0" smtClean="0"/>
              <a:t> </a:t>
            </a:r>
            <a:r>
              <a:rPr lang="fr-FR" dirty="0" err="1" smtClean="0"/>
              <a:t>were</a:t>
            </a:r>
            <a:r>
              <a:rPr lang="fr-FR" dirty="0" smtClean="0"/>
              <a:t> </a:t>
            </a:r>
            <a:r>
              <a:rPr lang="fr-FR" dirty="0" err="1" smtClean="0"/>
              <a:t>observed</a:t>
            </a:r>
            <a:r>
              <a:rPr lang="fr-FR" dirty="0" smtClean="0"/>
              <a:t> in 8% (2/26), and </a:t>
            </a:r>
            <a:r>
              <a:rPr lang="fr-FR" dirty="0" err="1" smtClean="0"/>
              <a:t>Horner's</a:t>
            </a:r>
            <a:r>
              <a:rPr lang="fr-FR" dirty="0" smtClean="0"/>
              <a:t> syndrome </a:t>
            </a:r>
            <a:r>
              <a:rPr lang="fr-FR" dirty="0" err="1" smtClean="0"/>
              <a:t>was</a:t>
            </a:r>
            <a:r>
              <a:rPr lang="fr-FR" dirty="0" smtClean="0"/>
              <a:t> </a:t>
            </a:r>
            <a:r>
              <a:rPr lang="fr-FR" dirty="0" err="1" smtClean="0"/>
              <a:t>observed</a:t>
            </a:r>
            <a:r>
              <a:rPr lang="fr-FR" dirty="0" smtClean="0"/>
              <a:t> in 8% (2/26) of </a:t>
            </a:r>
            <a:r>
              <a:rPr lang="fr-FR" dirty="0" err="1" smtClean="0"/>
              <a:t>dogs</a:t>
            </a:r>
            <a:r>
              <a:rPr lang="fr-FR" dirty="0" smtClean="0"/>
              <a:t>. </a:t>
            </a:r>
            <a:r>
              <a:rPr lang="fr-FR" dirty="0" err="1" smtClean="0"/>
              <a:t>Corticosteroid</a:t>
            </a:r>
            <a:r>
              <a:rPr lang="fr-FR" dirty="0" smtClean="0"/>
              <a:t> </a:t>
            </a:r>
            <a:r>
              <a:rPr lang="fr-FR" dirty="0" err="1" smtClean="0"/>
              <a:t>therapy</a:t>
            </a:r>
            <a:r>
              <a:rPr lang="fr-FR" dirty="0" smtClean="0"/>
              <a:t> </a:t>
            </a:r>
            <a:r>
              <a:rPr lang="fr-FR" dirty="0" err="1" smtClean="0"/>
              <a:t>did</a:t>
            </a:r>
            <a:r>
              <a:rPr lang="fr-FR" dirty="0" smtClean="0"/>
              <a:t> not affect the </a:t>
            </a:r>
            <a:r>
              <a:rPr lang="fr-FR" dirty="0" err="1" smtClean="0"/>
              <a:t>clinical</a:t>
            </a:r>
            <a:r>
              <a:rPr lang="fr-FR" dirty="0" smtClean="0"/>
              <a:t> course of the </a:t>
            </a:r>
            <a:r>
              <a:rPr lang="fr-FR" dirty="0" err="1" smtClean="0"/>
              <a:t>disease</a:t>
            </a:r>
            <a:r>
              <a:rPr lang="fr-FR" dirty="0" smtClean="0"/>
              <a:t>. </a:t>
            </a:r>
            <a:r>
              <a:rPr lang="fr-FR" dirty="0" err="1" smtClean="0"/>
              <a:t>Mean</a:t>
            </a:r>
            <a:r>
              <a:rPr lang="fr-FR" dirty="0" smtClean="0"/>
              <a:t> time to </a:t>
            </a:r>
            <a:r>
              <a:rPr lang="fr-FR" dirty="0" err="1" smtClean="0"/>
              <a:t>recovery</a:t>
            </a:r>
            <a:r>
              <a:rPr lang="fr-FR" dirty="0" smtClean="0"/>
              <a:t> </a:t>
            </a:r>
            <a:r>
              <a:rPr lang="fr-FR" dirty="0" err="1" smtClean="0"/>
              <a:t>was</a:t>
            </a:r>
            <a:r>
              <a:rPr lang="fr-FR" dirty="0" smtClean="0"/>
              <a:t> 22 </a:t>
            </a:r>
            <a:r>
              <a:rPr lang="fr-FR" dirty="0" err="1" smtClean="0"/>
              <a:t>days</a:t>
            </a:r>
            <a:r>
              <a:rPr lang="fr-FR" dirty="0" smtClean="0"/>
              <a:t>.</a:t>
            </a:r>
          </a:p>
          <a:p>
            <a:endParaRPr lang="fr-FR" dirty="0" smtClean="0"/>
          </a:p>
          <a:p>
            <a:endParaRPr lang="fr-FR" dirty="0" smtClean="0"/>
          </a:p>
          <a:p>
            <a:r>
              <a:rPr lang="fr-FR" dirty="0" smtClean="0"/>
              <a:t> </a:t>
            </a:r>
            <a:r>
              <a:rPr lang="fr-FR" dirty="0" err="1" smtClean="0"/>
              <a:t>Electromyographic</a:t>
            </a:r>
            <a:r>
              <a:rPr lang="fr-FR" dirty="0" smtClean="0"/>
              <a:t> </a:t>
            </a:r>
            <a:r>
              <a:rPr lang="fr-FR" dirty="0" err="1" smtClean="0"/>
              <a:t>examination</a:t>
            </a:r>
            <a:r>
              <a:rPr lang="fr-FR" dirty="0" smtClean="0"/>
              <a:t> of the muscles of mastication </a:t>
            </a:r>
            <a:r>
              <a:rPr lang="fr-FR" dirty="0" err="1" smtClean="0"/>
              <a:t>revealed</a:t>
            </a:r>
            <a:r>
              <a:rPr lang="fr-FR" dirty="0" smtClean="0"/>
              <a:t> </a:t>
            </a:r>
            <a:r>
              <a:rPr lang="fr-FR" dirty="0" err="1" smtClean="0"/>
              <a:t>abnormalities</a:t>
            </a:r>
            <a:r>
              <a:rPr lang="fr-FR" dirty="0" smtClean="0"/>
              <a:t> in </a:t>
            </a:r>
            <a:r>
              <a:rPr lang="fr-FR" dirty="0" err="1" smtClean="0"/>
              <a:t>seven</a:t>
            </a:r>
            <a:r>
              <a:rPr lang="fr-FR" dirty="0" smtClean="0"/>
              <a:t> of </a:t>
            </a:r>
            <a:r>
              <a:rPr lang="fr-FR" dirty="0" err="1" smtClean="0"/>
              <a:t>nine</a:t>
            </a:r>
            <a:r>
              <a:rPr lang="fr-FR" dirty="0" smtClean="0"/>
              <a:t> </a:t>
            </a:r>
            <a:r>
              <a:rPr lang="fr-FR" dirty="0" err="1" smtClean="0"/>
              <a:t>dogs</a:t>
            </a:r>
            <a:r>
              <a:rPr lang="fr-FR" dirty="0" smtClean="0"/>
              <a:t>. </a:t>
            </a:r>
            <a:r>
              <a:rPr lang="fr-FR" dirty="0" err="1" smtClean="0"/>
              <a:t>Results</a:t>
            </a:r>
            <a:r>
              <a:rPr lang="fr-FR" dirty="0" smtClean="0"/>
              <a:t> of </a:t>
            </a:r>
            <a:r>
              <a:rPr lang="fr-FR" dirty="0" err="1" smtClean="0"/>
              <a:t>cerebrospinal</a:t>
            </a:r>
            <a:r>
              <a:rPr lang="fr-FR" dirty="0" smtClean="0"/>
              <a:t> </a:t>
            </a:r>
            <a:r>
              <a:rPr lang="fr-FR" dirty="0" err="1" smtClean="0"/>
              <a:t>fluid</a:t>
            </a:r>
            <a:r>
              <a:rPr lang="fr-FR" dirty="0" smtClean="0"/>
              <a:t> </a:t>
            </a:r>
            <a:r>
              <a:rPr lang="fr-FR" dirty="0" err="1" smtClean="0"/>
              <a:t>analysis</a:t>
            </a:r>
            <a:r>
              <a:rPr lang="fr-FR" dirty="0" smtClean="0"/>
              <a:t> </a:t>
            </a:r>
            <a:r>
              <a:rPr lang="fr-FR" dirty="0" err="1" smtClean="0"/>
              <a:t>were</a:t>
            </a:r>
            <a:r>
              <a:rPr lang="fr-FR" dirty="0" smtClean="0"/>
              <a:t> </a:t>
            </a:r>
            <a:r>
              <a:rPr lang="fr-FR" dirty="0" err="1" smtClean="0"/>
              <a:t>abnormal</a:t>
            </a:r>
            <a:r>
              <a:rPr lang="fr-FR" dirty="0" smtClean="0"/>
              <a:t> in </a:t>
            </a:r>
            <a:r>
              <a:rPr lang="fr-FR" dirty="0" err="1" smtClean="0"/>
              <a:t>seven</a:t>
            </a:r>
            <a:r>
              <a:rPr lang="fr-FR" dirty="0" smtClean="0"/>
              <a:t> of </a:t>
            </a:r>
            <a:r>
              <a:rPr lang="fr-FR" dirty="0" err="1" smtClean="0"/>
              <a:t>eight</a:t>
            </a:r>
            <a:r>
              <a:rPr lang="fr-FR" dirty="0" smtClean="0"/>
              <a:t> </a:t>
            </a:r>
            <a:r>
              <a:rPr lang="fr-FR" dirty="0" err="1" smtClean="0"/>
              <a:t>dogs</a:t>
            </a:r>
            <a:r>
              <a:rPr lang="fr-FR" dirty="0" smtClean="0"/>
              <a:t>. </a:t>
            </a:r>
            <a:r>
              <a:rPr lang="fr-FR" dirty="0" err="1" smtClean="0"/>
              <a:t>Lymphosarcoma</a:t>
            </a:r>
            <a:r>
              <a:rPr lang="fr-FR" dirty="0" smtClean="0"/>
              <a:t>, </a:t>
            </a:r>
            <a:r>
              <a:rPr lang="fr-FR" dirty="0" err="1" smtClean="0"/>
              <a:t>Neospora</a:t>
            </a:r>
            <a:r>
              <a:rPr lang="fr-FR" dirty="0" smtClean="0"/>
              <a:t> </a:t>
            </a:r>
            <a:r>
              <a:rPr lang="fr-FR" dirty="0" err="1" smtClean="0"/>
              <a:t>caninum</a:t>
            </a:r>
            <a:r>
              <a:rPr lang="fr-FR" dirty="0" smtClean="0"/>
              <a:t> infection, and </a:t>
            </a:r>
            <a:r>
              <a:rPr lang="fr-FR" dirty="0" err="1" smtClean="0"/>
              <a:t>severe</a:t>
            </a:r>
            <a:r>
              <a:rPr lang="fr-FR" dirty="0" smtClean="0"/>
              <a:t> </a:t>
            </a:r>
            <a:r>
              <a:rPr lang="fr-FR" dirty="0" err="1" smtClean="0"/>
              <a:t>polyneuritis</a:t>
            </a:r>
            <a:r>
              <a:rPr lang="fr-FR" dirty="0" smtClean="0"/>
              <a:t> of </a:t>
            </a:r>
            <a:r>
              <a:rPr lang="fr-FR" dirty="0" err="1" smtClean="0"/>
              <a:t>unknown</a:t>
            </a:r>
            <a:r>
              <a:rPr lang="fr-FR" dirty="0" smtClean="0"/>
              <a:t> </a:t>
            </a:r>
            <a:r>
              <a:rPr lang="fr-FR" dirty="0" err="1" smtClean="0"/>
              <a:t>origin</a:t>
            </a:r>
            <a:r>
              <a:rPr lang="fr-FR" dirty="0" smtClean="0"/>
              <a:t> </a:t>
            </a:r>
            <a:r>
              <a:rPr lang="fr-FR" dirty="0" err="1" smtClean="0"/>
              <a:t>were</a:t>
            </a:r>
            <a:r>
              <a:rPr lang="fr-FR" dirty="0" smtClean="0"/>
              <a:t> </a:t>
            </a:r>
            <a:r>
              <a:rPr lang="fr-FR" dirty="0" err="1" smtClean="0"/>
              <a:t>diagnosed</a:t>
            </a:r>
            <a:r>
              <a:rPr lang="fr-FR" dirty="0" smtClean="0"/>
              <a:t> in </a:t>
            </a:r>
            <a:r>
              <a:rPr lang="fr-FR" dirty="0" err="1" smtClean="0"/>
              <a:t>three</a:t>
            </a:r>
            <a:r>
              <a:rPr lang="fr-FR" dirty="0" smtClean="0"/>
              <a:t> of 29 </a:t>
            </a:r>
            <a:r>
              <a:rPr lang="fr-FR" dirty="0" err="1" smtClean="0"/>
              <a:t>dogs</a:t>
            </a:r>
            <a:r>
              <a:rPr lang="fr-FR" dirty="0" smtClean="0"/>
              <a:t> </a:t>
            </a:r>
            <a:r>
              <a:rPr lang="fr-FR" dirty="0" err="1" smtClean="0"/>
              <a:t>at</a:t>
            </a:r>
            <a:r>
              <a:rPr lang="fr-FR" dirty="0" smtClean="0"/>
              <a:t> </a:t>
            </a:r>
            <a:r>
              <a:rPr lang="fr-FR" dirty="0" err="1" smtClean="0"/>
              <a:t>necropsy</a:t>
            </a:r>
            <a:r>
              <a:rPr lang="fr-FR" dirty="0" smtClean="0"/>
              <a:t>.</a:t>
            </a:r>
          </a:p>
          <a:p>
            <a:endParaRPr lang="fr-FR"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88</a:t>
            </a:fld>
            <a:endParaRPr lang="en-CA"/>
          </a:p>
        </p:txBody>
      </p:sp>
    </p:spTree>
    <p:extLst>
      <p:ext uri="{BB962C8B-B14F-4D97-AF65-F5344CB8AC3E}">
        <p14:creationId xmlns:p14="http://schemas.microsoft.com/office/powerpoint/2010/main" val="25971241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Trigeminal</a:t>
            </a:r>
            <a:r>
              <a:rPr lang="en-CA" baseline="0" dirty="0" smtClean="0"/>
              <a:t> nerve is a most common CN affected by NST</a:t>
            </a:r>
            <a:endParaRPr lang="en-CA" dirty="0" smtClean="0"/>
          </a:p>
          <a:p>
            <a:endParaRPr lang="en-CA" dirty="0" smtClean="0"/>
          </a:p>
          <a:p>
            <a:r>
              <a:rPr lang="en-CA" dirty="0" smtClean="0"/>
              <a:t>we will see unilateral</a:t>
            </a:r>
            <a:r>
              <a:rPr lang="en-CA" baseline="0" dirty="0" smtClean="0"/>
              <a:t> and rapid temporal masseter </a:t>
            </a:r>
            <a:r>
              <a:rPr lang="en-CA" baseline="0" dirty="0" err="1" smtClean="0"/>
              <a:t>pterygoid</a:t>
            </a:r>
            <a:r>
              <a:rPr lang="en-CA" baseline="0" dirty="0" smtClean="0"/>
              <a:t> and digastric muscle atrophy, unilateral facial hyperesthesia or anesthesia since the sensory fibers can also be involved – can also see signs of BS dysfunction like hemiparesis and vestibular signs as the mass grows. </a:t>
            </a:r>
          </a:p>
          <a:p>
            <a:endParaRPr lang="en-CA" baseline="0" dirty="0" smtClean="0"/>
          </a:p>
          <a:p>
            <a:r>
              <a:rPr lang="en-CA" baseline="0" dirty="0" smtClean="0"/>
              <a:t>A: temporalis</a:t>
            </a:r>
          </a:p>
          <a:p>
            <a:r>
              <a:rPr lang="en-CA" baseline="0" dirty="0" smtClean="0"/>
              <a:t>B: masseter</a:t>
            </a:r>
          </a:p>
          <a:p>
            <a:r>
              <a:rPr lang="en-CA" baseline="0" dirty="0" smtClean="0"/>
              <a:t>C; digastric</a:t>
            </a:r>
            <a:endParaRPr lang="en-CA" dirty="0" smtClean="0"/>
          </a:p>
          <a:p>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Cases not treated had a progressive course eventually resulting in euthanasia or death. Of the cases treated surgically, one case is alive without disease progression 27 months after surgery. Survival times of the </a:t>
            </a:r>
            <a:r>
              <a:rPr lang="en-CA" dirty="0" err="1" smtClean="0"/>
              <a:t>nontreated</a:t>
            </a:r>
            <a:r>
              <a:rPr lang="en-CA" dirty="0" smtClean="0"/>
              <a:t> cases ranged from five to 21 months.</a:t>
            </a:r>
          </a:p>
          <a:p>
            <a:endParaRPr lang="en-CA" dirty="0" smtClean="0"/>
          </a:p>
          <a:p>
            <a:endParaRPr lang="en-CA" dirty="0" smtClean="0"/>
          </a:p>
          <a:p>
            <a:r>
              <a:rPr lang="en-CA" dirty="0" smtClean="0"/>
              <a:t>Nerve-sheath </a:t>
            </a:r>
            <a:r>
              <a:rPr lang="en-CA" dirty="0" err="1" smtClean="0"/>
              <a:t>tumor</a:t>
            </a:r>
            <a:r>
              <a:rPr lang="en-CA" dirty="0" smtClean="0"/>
              <a:t> was diagnosed in 10 dogs with clinical signs of unilateral trigeminal nerve dysfunction. Unilateral temporalis and masseter muscle atrophy were present in all cases. An enlarged foramen and distorted rostral petrous temporal bone were seen with computed tomography imaging in one case. Magnetic resonance imaging was used to identify the lesion accurately in seven cases. Surgery was performed for biopsy and lesion removal in three cases.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89</a:t>
            </a:fld>
            <a:endParaRPr lang="en-CA"/>
          </a:p>
        </p:txBody>
      </p:sp>
    </p:spTree>
    <p:extLst>
      <p:ext uri="{BB962C8B-B14F-4D97-AF65-F5344CB8AC3E}">
        <p14:creationId xmlns:p14="http://schemas.microsoft.com/office/powerpoint/2010/main" val="4813546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The facial nerve accompanies the </a:t>
            </a:r>
            <a:r>
              <a:rPr lang="en-CA" sz="1200" b="0" i="0" u="none" strike="noStrike" kern="1200" baseline="0" dirty="0" err="1" smtClean="0">
                <a:solidFill>
                  <a:schemeClr val="tx1"/>
                </a:solidFill>
                <a:latin typeface="+mn-lt"/>
                <a:ea typeface="+mn-ea"/>
                <a:cs typeface="+mn-cs"/>
              </a:rPr>
              <a:t>vestibulocochlear</a:t>
            </a:r>
            <a:r>
              <a:rPr lang="en-CA" sz="1200" b="0" i="0" u="none" strike="noStrike" kern="1200" baseline="0" dirty="0" smtClean="0">
                <a:solidFill>
                  <a:schemeClr val="tx1"/>
                </a:solidFill>
                <a:latin typeface="+mn-lt"/>
                <a:ea typeface="+mn-ea"/>
                <a:cs typeface="+mn-cs"/>
              </a:rPr>
              <a:t> nerve into the internal acoustic meatus of the </a:t>
            </a:r>
            <a:r>
              <a:rPr lang="en-CA" sz="1200" b="0" i="0" u="none" strike="noStrike" kern="1200" baseline="0" dirty="0" err="1" smtClean="0">
                <a:solidFill>
                  <a:schemeClr val="tx1"/>
                </a:solidFill>
                <a:latin typeface="+mn-lt"/>
                <a:ea typeface="+mn-ea"/>
                <a:cs typeface="+mn-cs"/>
              </a:rPr>
              <a:t>petrosal</a:t>
            </a:r>
            <a:r>
              <a:rPr lang="en-CA" sz="1200" b="0" i="0" u="none" strike="noStrike" kern="1200" baseline="0" dirty="0" smtClean="0">
                <a:solidFill>
                  <a:schemeClr val="tx1"/>
                </a:solidFill>
                <a:latin typeface="+mn-lt"/>
                <a:ea typeface="+mn-ea"/>
                <a:cs typeface="+mn-cs"/>
              </a:rPr>
              <a:t> portion of the temporal bone.1 The facial nerve is more dorsal; it enters the facial canal within the temporal bone and emerges through the </a:t>
            </a:r>
            <a:r>
              <a:rPr lang="en-CA" sz="1200" b="0" i="0" u="none" strike="noStrike" kern="1200" baseline="0" dirty="0" err="1" smtClean="0">
                <a:solidFill>
                  <a:schemeClr val="tx1"/>
                </a:solidFill>
                <a:latin typeface="+mn-lt"/>
                <a:ea typeface="+mn-ea"/>
                <a:cs typeface="+mn-cs"/>
              </a:rPr>
              <a:t>stylomastoid</a:t>
            </a:r>
            <a:r>
              <a:rPr lang="en-CA" sz="1200" b="0" i="0" u="none" strike="noStrike" kern="1200" baseline="0" dirty="0" smtClean="0">
                <a:solidFill>
                  <a:schemeClr val="tx1"/>
                </a:solidFill>
                <a:latin typeface="+mn-lt"/>
                <a:ea typeface="+mn-ea"/>
                <a:cs typeface="+mn-cs"/>
              </a:rPr>
              <a:t> foramen. Branches of the facial nerve are distributed to the muscles of facial expression. These are the relatively</a:t>
            </a:r>
          </a:p>
          <a:p>
            <a:r>
              <a:rPr lang="en-CA" sz="1200" b="0" i="0" u="none" strike="noStrike" kern="1200" baseline="0" dirty="0" smtClean="0">
                <a:solidFill>
                  <a:schemeClr val="tx1"/>
                </a:solidFill>
                <a:latin typeface="+mn-lt"/>
                <a:ea typeface="+mn-ea"/>
                <a:cs typeface="+mn-cs"/>
              </a:rPr>
              <a:t>thin muscles of the ear, eyelids, nose, cheeks, and lips.</a:t>
            </a:r>
          </a:p>
          <a:p>
            <a:r>
              <a:rPr lang="en-CA" sz="1200" b="0" i="0" u="none" strike="noStrike" kern="1200" baseline="0" dirty="0" smtClean="0">
                <a:solidFill>
                  <a:schemeClr val="tx1"/>
                </a:solidFill>
                <a:latin typeface="+mn-lt"/>
                <a:ea typeface="+mn-ea"/>
                <a:cs typeface="+mn-cs"/>
              </a:rPr>
              <a:t>The facial nerve also innervates the caudal portion of</a:t>
            </a:r>
          </a:p>
          <a:p>
            <a:r>
              <a:rPr lang="en-CA" sz="1200" b="0" i="0" u="none" strike="noStrike" kern="1200" baseline="0" dirty="0" smtClean="0">
                <a:solidFill>
                  <a:schemeClr val="tx1"/>
                </a:solidFill>
                <a:latin typeface="+mn-lt"/>
                <a:ea typeface="+mn-ea"/>
                <a:cs typeface="+mn-cs"/>
              </a:rPr>
              <a:t>the </a:t>
            </a:r>
            <a:r>
              <a:rPr lang="en-CA" sz="1200" b="0" i="0" u="none" strike="noStrike" kern="1200" baseline="0" dirty="0" err="1" smtClean="0">
                <a:solidFill>
                  <a:schemeClr val="tx1"/>
                </a:solidFill>
                <a:latin typeface="+mn-lt"/>
                <a:ea typeface="+mn-ea"/>
                <a:cs typeface="+mn-cs"/>
              </a:rPr>
              <a:t>digastricus</a:t>
            </a:r>
            <a:r>
              <a:rPr lang="en-CA" sz="1200" b="0" i="0" u="none" strike="noStrike" kern="1200" baseline="0" dirty="0" smtClean="0">
                <a:solidFill>
                  <a:schemeClr val="tx1"/>
                </a:solidFill>
                <a:latin typeface="+mn-lt"/>
                <a:ea typeface="+mn-ea"/>
                <a:cs typeface="+mn-cs"/>
              </a:rPr>
              <a:t> muscle, which belongs to the muscles of</a:t>
            </a:r>
          </a:p>
          <a:p>
            <a:r>
              <a:rPr lang="en-CA" sz="1200" b="0" i="0" u="none" strike="noStrike" kern="1200" baseline="0" dirty="0" smtClean="0">
                <a:solidFill>
                  <a:schemeClr val="tx1"/>
                </a:solidFill>
                <a:latin typeface="+mn-lt"/>
                <a:ea typeface="+mn-ea"/>
                <a:cs typeface="+mn-cs"/>
              </a:rPr>
              <a:t>mastication.</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complete facial paresis or paralysis and inability</a:t>
            </a:r>
          </a:p>
          <a:p>
            <a:r>
              <a:rPr lang="en-CA" sz="1200" b="0" i="0" u="none" strike="noStrike" kern="1200" baseline="0" dirty="0" smtClean="0">
                <a:solidFill>
                  <a:schemeClr val="tx1"/>
                </a:solidFill>
                <a:latin typeface="+mn-lt"/>
                <a:ea typeface="+mn-ea"/>
                <a:cs typeface="+mn-cs"/>
              </a:rPr>
              <a:t>to move these facial muscles normally. Paralysis</a:t>
            </a:r>
          </a:p>
          <a:p>
            <a:r>
              <a:rPr lang="en-CA" sz="1200" b="0" i="0" u="none" strike="noStrike" kern="1200" baseline="0" dirty="0" smtClean="0">
                <a:solidFill>
                  <a:schemeClr val="tx1"/>
                </a:solidFill>
                <a:latin typeface="+mn-lt"/>
                <a:ea typeface="+mn-ea"/>
                <a:cs typeface="+mn-cs"/>
              </a:rPr>
              <a:t>may be recognized by asymmetry of the face, but that</a:t>
            </a:r>
          </a:p>
          <a:p>
            <a:r>
              <a:rPr lang="en-CA" sz="1200" b="0" i="0" u="none" strike="noStrike" kern="1200" baseline="0" dirty="0" smtClean="0">
                <a:solidFill>
                  <a:schemeClr val="tx1"/>
                </a:solidFill>
                <a:latin typeface="+mn-lt"/>
                <a:ea typeface="+mn-ea"/>
                <a:cs typeface="+mn-cs"/>
              </a:rPr>
              <a:t>depends on the species</a:t>
            </a:r>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90</a:t>
            </a:fld>
            <a:endParaRPr lang="en-CA"/>
          </a:p>
        </p:txBody>
      </p:sp>
    </p:spTree>
    <p:extLst>
      <p:ext uri="{BB962C8B-B14F-4D97-AF65-F5344CB8AC3E}">
        <p14:creationId xmlns:p14="http://schemas.microsoft.com/office/powerpoint/2010/main" val="273641198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The nucleus (1) of the facial nerve lies in</a:t>
            </a:r>
          </a:p>
          <a:p>
            <a:r>
              <a:rPr lang="en-CA" sz="1200" b="0" i="0" u="none" strike="noStrike" kern="1200" baseline="0" dirty="0" smtClean="0">
                <a:solidFill>
                  <a:schemeClr val="tx1"/>
                </a:solidFill>
                <a:latin typeface="+mn-lt"/>
                <a:ea typeface="+mn-ea"/>
                <a:cs typeface="+mn-cs"/>
              </a:rPr>
              <a:t>the rostral part of the medulla. The facial nerve enters</a:t>
            </a:r>
          </a:p>
          <a:p>
            <a:r>
              <a:rPr lang="en-CA" sz="1200" b="0" i="0" u="none" strike="noStrike" kern="1200" baseline="0" dirty="0" smtClean="0">
                <a:solidFill>
                  <a:schemeClr val="tx1"/>
                </a:solidFill>
                <a:latin typeface="+mn-lt"/>
                <a:ea typeface="+mn-ea"/>
                <a:cs typeface="+mn-cs"/>
              </a:rPr>
              <a:t>the internal acoustic meatus with CN VIII and crosses</a:t>
            </a:r>
          </a:p>
          <a:p>
            <a:r>
              <a:rPr lang="en-CA" sz="1200" b="0" i="0" u="none" strike="noStrike" kern="1200" baseline="0" dirty="0" smtClean="0">
                <a:solidFill>
                  <a:schemeClr val="tx1"/>
                </a:solidFill>
                <a:latin typeface="+mn-lt"/>
                <a:ea typeface="+mn-ea"/>
                <a:cs typeface="+mn-cs"/>
              </a:rPr>
              <a:t>over the facial canal. Its motor branches innervate the</a:t>
            </a:r>
          </a:p>
          <a:p>
            <a:r>
              <a:rPr lang="en-CA" sz="1200" b="0" i="0" u="none" strike="noStrike" kern="1200" baseline="0" dirty="0" smtClean="0">
                <a:solidFill>
                  <a:schemeClr val="tx1"/>
                </a:solidFill>
                <a:latin typeface="+mn-lt"/>
                <a:ea typeface="+mn-ea"/>
                <a:cs typeface="+mn-cs"/>
              </a:rPr>
              <a:t>facial muscles and the caudal part of the </a:t>
            </a:r>
            <a:r>
              <a:rPr lang="en-CA" sz="1200" b="0" i="0" u="none" strike="noStrike" kern="1200" baseline="0" dirty="0" err="1" smtClean="0">
                <a:solidFill>
                  <a:schemeClr val="tx1"/>
                </a:solidFill>
                <a:latin typeface="+mn-lt"/>
                <a:ea typeface="+mn-ea"/>
                <a:cs typeface="+mn-cs"/>
              </a:rPr>
              <a:t>diagastricus</a:t>
            </a:r>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muscle. The cell bodies of its sensory neurons are found</a:t>
            </a:r>
          </a:p>
          <a:p>
            <a:r>
              <a:rPr lang="en-CA" sz="1200" b="0" i="0" u="none" strike="noStrike" kern="1200" baseline="0" dirty="0" smtClean="0">
                <a:solidFill>
                  <a:schemeClr val="tx1"/>
                </a:solidFill>
                <a:latin typeface="+mn-lt"/>
                <a:ea typeface="+mn-ea"/>
                <a:cs typeface="+mn-cs"/>
              </a:rPr>
              <a:t>in the geniculate ganglion (2) in the petrous temporal</a:t>
            </a:r>
          </a:p>
          <a:p>
            <a:r>
              <a:rPr lang="en-CA" sz="1200" b="0" i="0" u="none" strike="noStrike" kern="1200" baseline="0" dirty="0" smtClean="0">
                <a:solidFill>
                  <a:schemeClr val="tx1"/>
                </a:solidFill>
                <a:latin typeface="+mn-lt"/>
                <a:ea typeface="+mn-ea"/>
                <a:cs typeface="+mn-cs"/>
              </a:rPr>
              <a:t>bone. These innervate the caudal two-thirds of the</a:t>
            </a:r>
          </a:p>
          <a:p>
            <a:r>
              <a:rPr lang="en-CA" sz="1200" b="0" i="0" u="none" strike="noStrike" kern="1200" baseline="0" dirty="0" smtClean="0">
                <a:solidFill>
                  <a:schemeClr val="tx1"/>
                </a:solidFill>
                <a:latin typeface="+mn-lt"/>
                <a:ea typeface="+mn-ea"/>
                <a:cs typeface="+mn-cs"/>
              </a:rPr>
              <a:t>tongue and the palate. The</a:t>
            </a:r>
          </a:p>
          <a:p>
            <a:r>
              <a:rPr lang="en-CA" sz="1200" b="0" i="0" u="none" strike="noStrike" kern="1200" baseline="0" dirty="0" smtClean="0">
                <a:solidFill>
                  <a:schemeClr val="tx1"/>
                </a:solidFill>
                <a:latin typeface="+mn-lt"/>
                <a:ea typeface="+mn-ea"/>
                <a:cs typeface="+mn-cs"/>
              </a:rPr>
              <a:t>facial nerve innervates (inner ear)</a:t>
            </a:r>
          </a:p>
          <a:p>
            <a:r>
              <a:rPr lang="en-CA" sz="1200" b="0" i="0" u="none" strike="noStrike" kern="1200" baseline="0" dirty="0" smtClean="0">
                <a:solidFill>
                  <a:schemeClr val="tx1"/>
                </a:solidFill>
                <a:latin typeface="+mn-lt"/>
                <a:ea typeface="+mn-ea"/>
                <a:cs typeface="+mn-cs"/>
              </a:rPr>
              <a:t>Its parasympathetic part innervates</a:t>
            </a:r>
          </a:p>
          <a:p>
            <a:r>
              <a:rPr lang="en-CA" sz="1200" b="0" i="0" u="none" strike="noStrike" kern="1200" baseline="0" dirty="0" smtClean="0">
                <a:solidFill>
                  <a:schemeClr val="tx1"/>
                </a:solidFill>
                <a:latin typeface="+mn-lt"/>
                <a:ea typeface="+mn-ea"/>
                <a:cs typeface="+mn-cs"/>
              </a:rPr>
              <a:t>the nasal, mandibular, sublingual and lacrimal</a:t>
            </a:r>
          </a:p>
          <a:p>
            <a:r>
              <a:rPr lang="en-CA" sz="1200" b="0" i="0" u="none" strike="noStrike" kern="1200" baseline="0" dirty="0" smtClean="0">
                <a:solidFill>
                  <a:schemeClr val="tx1"/>
                </a:solidFill>
                <a:latin typeface="+mn-lt"/>
                <a:ea typeface="+mn-ea"/>
                <a:cs typeface="+mn-cs"/>
              </a:rPr>
              <a:t>glands.</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91</a:t>
            </a:fld>
            <a:endParaRPr lang="en-CA"/>
          </a:p>
        </p:txBody>
      </p:sp>
    </p:spTree>
    <p:extLst>
      <p:ext uri="{BB962C8B-B14F-4D97-AF65-F5344CB8AC3E}">
        <p14:creationId xmlns:p14="http://schemas.microsoft.com/office/powerpoint/2010/main" val="325719118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With facial paresis or paralysis, there is no ear droop in cats and in many dogs with erect ears because the ear cartilage is taut</a:t>
            </a:r>
          </a:p>
          <a:p>
            <a:r>
              <a:rPr lang="en-CA" sz="1200" b="0" i="0" u="none" strike="noStrike" kern="1200" baseline="0" dirty="0" smtClean="0">
                <a:solidFill>
                  <a:schemeClr val="tx1"/>
                </a:solidFill>
                <a:latin typeface="+mn-lt"/>
                <a:ea typeface="+mn-ea"/>
                <a:cs typeface="+mn-cs"/>
              </a:rPr>
              <a:t>enough to keep the ear erect despite the paralysis of the ear muscles</a:t>
            </a:r>
          </a:p>
          <a:p>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Otitis:</a:t>
            </a:r>
            <a:r>
              <a:rPr lang="en-CA" baseline="0" dirty="0" smtClean="0"/>
              <a:t> indistinguishable from idiopathic unless accompanied by </a:t>
            </a:r>
            <a:r>
              <a:rPr lang="en-CA" baseline="0" dirty="0" err="1" smtClean="0"/>
              <a:t>horner</a:t>
            </a:r>
            <a:r>
              <a:rPr lang="en-CA" baseline="0" dirty="0" smtClean="0"/>
              <a:t>, evidence of ear disease, BAER, advanced imaging</a:t>
            </a:r>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92</a:t>
            </a:fld>
            <a:endParaRPr lang="en-CA"/>
          </a:p>
        </p:txBody>
      </p:sp>
    </p:spTree>
    <p:extLst>
      <p:ext uri="{BB962C8B-B14F-4D97-AF65-F5344CB8AC3E}">
        <p14:creationId xmlns:p14="http://schemas.microsoft.com/office/powerpoint/2010/main" val="273641198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r>
              <a:rPr lang="en-CA" dirty="0" smtClean="0"/>
              <a:t>Genetic basis</a:t>
            </a:r>
          </a:p>
          <a:p>
            <a:endParaRPr lang="en-CA" dirty="0" smtClean="0"/>
          </a:p>
          <a:p>
            <a:r>
              <a:rPr lang="en-CA" dirty="0" smtClean="0"/>
              <a:t>EMG: and in</a:t>
            </a:r>
            <a:r>
              <a:rPr lang="en-CA" baseline="0" dirty="0" smtClean="0"/>
              <a:t> many cases, similar changes are observed in the distal appendicular muscles – suggesting a more generalized </a:t>
            </a:r>
            <a:r>
              <a:rPr lang="en-CA" baseline="0" dirty="0" err="1" smtClean="0"/>
              <a:t>poluneuropathy</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93</a:t>
            </a:fld>
            <a:endParaRPr lang="en-CA"/>
          </a:p>
        </p:txBody>
      </p:sp>
    </p:spTree>
    <p:extLst>
      <p:ext uri="{BB962C8B-B14F-4D97-AF65-F5344CB8AC3E}">
        <p14:creationId xmlns:p14="http://schemas.microsoft.com/office/powerpoint/2010/main" val="112985772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Based on lesion severity</a:t>
            </a:r>
          </a:p>
          <a:p>
            <a:endParaRPr lang="en-CA" dirty="0" smtClean="0"/>
          </a:p>
          <a:p>
            <a:endParaRPr lang="en-CA" dirty="0" smtClean="0"/>
          </a:p>
          <a:p>
            <a:r>
              <a:rPr lang="en-CA" dirty="0" smtClean="0"/>
              <a:t>Severance</a:t>
            </a:r>
            <a:r>
              <a:rPr lang="en-CA" baseline="0" dirty="0" smtClean="0"/>
              <a:t> = </a:t>
            </a:r>
            <a:r>
              <a:rPr lang="en-CA" dirty="0" smtClean="0"/>
              <a:t>the action of ending a connection</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95</a:t>
            </a:fld>
            <a:endParaRPr lang="en-CA"/>
          </a:p>
        </p:txBody>
      </p:sp>
    </p:spTree>
    <p:extLst>
      <p:ext uri="{BB962C8B-B14F-4D97-AF65-F5344CB8AC3E}">
        <p14:creationId xmlns:p14="http://schemas.microsoft.com/office/powerpoint/2010/main" val="344878924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CA" dirty="0" err="1" smtClean="0"/>
              <a:t>Neurapraxia</a:t>
            </a:r>
            <a:r>
              <a:rPr lang="en-CA" dirty="0" smtClean="0"/>
              <a:t>: Loss of nerve conduction without structural change</a:t>
            </a:r>
          </a:p>
          <a:p>
            <a:pPr marL="0" marR="0" lvl="2" indent="0" algn="l" defTabSz="457200" rtl="0" eaLnBrk="1" fontAlgn="auto" latinLnBrk="0" hangingPunct="1">
              <a:lnSpc>
                <a:spcPct val="100000"/>
              </a:lnSpc>
              <a:spcBef>
                <a:spcPts val="0"/>
              </a:spcBef>
              <a:spcAft>
                <a:spcPts val="0"/>
              </a:spcAft>
              <a:buClrTx/>
              <a:buSzTx/>
              <a:buFontTx/>
              <a:buNone/>
              <a:tabLst/>
              <a:defRPr/>
            </a:pPr>
            <a:r>
              <a:rPr lang="en-CA" dirty="0" err="1" smtClean="0"/>
              <a:t>Axonotmesis</a:t>
            </a:r>
            <a:r>
              <a:rPr lang="en-CA" dirty="0" smtClean="0"/>
              <a:t>: Axonal damage w/out loss of supporting structures</a:t>
            </a:r>
          </a:p>
          <a:p>
            <a:pPr marL="0" marR="0" lvl="2" indent="0" algn="l" defTabSz="457200" rtl="0" eaLnBrk="1" fontAlgn="auto" latinLnBrk="0" hangingPunct="1">
              <a:lnSpc>
                <a:spcPct val="100000"/>
              </a:lnSpc>
              <a:spcBef>
                <a:spcPts val="0"/>
              </a:spcBef>
              <a:spcAft>
                <a:spcPts val="0"/>
              </a:spcAft>
              <a:buClrTx/>
              <a:buSzTx/>
              <a:buFontTx/>
              <a:buNone/>
              <a:tabLst/>
              <a:defRPr/>
            </a:pPr>
            <a:r>
              <a:rPr lang="en-CA" dirty="0" err="1" smtClean="0"/>
              <a:t>Neurotmesis</a:t>
            </a:r>
            <a:r>
              <a:rPr lang="en-CA" dirty="0" smtClean="0"/>
              <a:t>: complete injury of the nerve</a:t>
            </a:r>
          </a:p>
          <a:p>
            <a:pPr marL="0" marR="0" lvl="2" indent="0" algn="l" defTabSz="457200" rtl="0" eaLnBrk="1" fontAlgn="auto" latinLnBrk="0" hangingPunct="1">
              <a:lnSpc>
                <a:spcPct val="100000"/>
              </a:lnSpc>
              <a:spcBef>
                <a:spcPts val="0"/>
              </a:spcBef>
              <a:spcAft>
                <a:spcPts val="0"/>
              </a:spcAft>
              <a:buClrTx/>
              <a:buSzTx/>
              <a:buFontTx/>
              <a:buNone/>
              <a:tabLst/>
              <a:defRPr/>
            </a:pPr>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96</a:t>
            </a:fld>
            <a:endParaRPr lang="en-CA"/>
          </a:p>
        </p:txBody>
      </p:sp>
    </p:spTree>
    <p:extLst>
      <p:ext uri="{BB962C8B-B14F-4D97-AF65-F5344CB8AC3E}">
        <p14:creationId xmlns:p14="http://schemas.microsoft.com/office/powerpoint/2010/main" val="196329511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Frequent as a result of fractures or lacerations</a:t>
            </a:r>
          </a:p>
          <a:p>
            <a:r>
              <a:rPr lang="en-CA" dirty="0" smtClean="0"/>
              <a:t>Injection: direct trauma or damage secondary to diffusion of irritant/toxic substances around the nerves</a:t>
            </a:r>
          </a:p>
          <a:p>
            <a:r>
              <a:rPr lang="en-CA" dirty="0" smtClean="0"/>
              <a:t>Traction injuries: brachial or pelvic plexus avulsion</a:t>
            </a:r>
          </a:p>
          <a:p>
            <a:pPr lvl="1"/>
            <a:r>
              <a:rPr lang="en-CA" dirty="0" smtClean="0"/>
              <a:t>Partial: stretch and swelling of the nerve roots</a:t>
            </a:r>
          </a:p>
          <a:p>
            <a:pPr lvl="1"/>
            <a:r>
              <a:rPr lang="en-CA" dirty="0" smtClean="0"/>
              <a:t>Complete: complete severance of the nerve (s) from the spinal cord</a:t>
            </a:r>
          </a:p>
          <a:p>
            <a:pPr lvl="2"/>
            <a:r>
              <a:rPr lang="en-CA" dirty="0" smtClean="0"/>
              <a:t>Acute, flaccid paralysis of the limb or muscle groups </a:t>
            </a:r>
          </a:p>
          <a:p>
            <a:r>
              <a:rPr lang="en-CA" dirty="0" smtClean="0"/>
              <a:t>Visual inspection or </a:t>
            </a:r>
            <a:r>
              <a:rPr lang="en-CA" dirty="0" err="1" smtClean="0"/>
              <a:t>electrodiagnostic</a:t>
            </a:r>
            <a:r>
              <a:rPr lang="en-CA" dirty="0" smtClean="0"/>
              <a:t> testing</a:t>
            </a:r>
          </a:p>
          <a:p>
            <a:pPr lvl="1"/>
            <a:r>
              <a:rPr lang="en-CA" dirty="0" smtClean="0"/>
              <a:t>ED may be normal up to 4 days post proximal nerve injury</a:t>
            </a:r>
          </a:p>
          <a:p>
            <a:r>
              <a:rPr lang="en-CA" dirty="0" err="1" smtClean="0"/>
              <a:t>Px</a:t>
            </a:r>
            <a:r>
              <a:rPr lang="en-CA" dirty="0" smtClean="0"/>
              <a:t>: severe and more proximal nerve damage = less </a:t>
            </a:r>
            <a:r>
              <a:rPr lang="en-CA" dirty="0" err="1" smtClean="0"/>
              <a:t>favorable</a:t>
            </a:r>
            <a:r>
              <a:rPr lang="en-CA" dirty="0" smtClean="0"/>
              <a:t> for functional recovery</a:t>
            </a:r>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97</a:t>
            </a:fld>
            <a:endParaRPr lang="en-CA"/>
          </a:p>
        </p:txBody>
      </p:sp>
    </p:spTree>
    <p:extLst>
      <p:ext uri="{BB962C8B-B14F-4D97-AF65-F5344CB8AC3E}">
        <p14:creationId xmlns:p14="http://schemas.microsoft.com/office/powerpoint/2010/main" val="2225689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12</a:t>
            </a:fld>
            <a:endParaRPr lang="en-CA"/>
          </a:p>
        </p:txBody>
      </p:sp>
    </p:spTree>
    <p:extLst>
      <p:ext uri="{BB962C8B-B14F-4D97-AF65-F5344CB8AC3E}">
        <p14:creationId xmlns:p14="http://schemas.microsoft.com/office/powerpoint/2010/main" val="340248945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Acute </a:t>
            </a:r>
            <a:r>
              <a:rPr lang="en-CA" sz="1200" b="0" i="0" u="none" strike="noStrike" kern="1200" baseline="0" dirty="0" err="1" smtClean="0">
                <a:solidFill>
                  <a:schemeClr val="tx1"/>
                </a:solidFill>
                <a:latin typeface="+mn-lt"/>
                <a:ea typeface="+mn-ea"/>
                <a:cs typeface="+mn-cs"/>
              </a:rPr>
              <a:t>polyradiculoneuritis</a:t>
            </a:r>
            <a:r>
              <a:rPr lang="en-CA" sz="1200" b="0" i="0" u="none" strike="noStrike" kern="1200" baseline="0" dirty="0" smtClean="0">
                <a:solidFill>
                  <a:schemeClr val="tx1"/>
                </a:solidFill>
                <a:latin typeface="+mn-lt"/>
                <a:ea typeface="+mn-ea"/>
                <a:cs typeface="+mn-cs"/>
              </a:rPr>
              <a:t> (PRN) is an immune-mediated disorder of</a:t>
            </a:r>
          </a:p>
          <a:p>
            <a:r>
              <a:rPr lang="en-CA" sz="1200" b="0" i="0" u="none" strike="noStrike" kern="1200" baseline="0" dirty="0" smtClean="0">
                <a:solidFill>
                  <a:schemeClr val="tx1"/>
                </a:solidFill>
                <a:latin typeface="+mn-lt"/>
                <a:ea typeface="+mn-ea"/>
                <a:cs typeface="+mn-cs"/>
              </a:rPr>
              <a:t>myelin or axons or both that usually presents as an acute or </a:t>
            </a:r>
            <a:r>
              <a:rPr lang="en-CA" sz="1200" b="0" i="0" u="none" strike="noStrike" kern="1200" baseline="0" dirty="0" err="1" smtClean="0">
                <a:solidFill>
                  <a:schemeClr val="tx1"/>
                </a:solidFill>
                <a:latin typeface="+mn-lt"/>
                <a:ea typeface="+mn-ea"/>
                <a:cs typeface="+mn-cs"/>
              </a:rPr>
              <a:t>peracute</a:t>
            </a:r>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onset of diffuse LMN paresis that usually progresses rapidly to tetraplegia.</a:t>
            </a:r>
          </a:p>
          <a:p>
            <a:r>
              <a:rPr lang="en-CA" sz="1200" b="0" i="0" u="none" strike="noStrike" kern="1200" baseline="0" dirty="0" smtClean="0">
                <a:solidFill>
                  <a:schemeClr val="tx1"/>
                </a:solidFill>
                <a:latin typeface="+mn-lt"/>
                <a:ea typeface="+mn-ea"/>
                <a:cs typeface="+mn-cs"/>
              </a:rPr>
              <a:t>Paresis often begins in the pelvic</a:t>
            </a:r>
          </a:p>
          <a:p>
            <a:r>
              <a:rPr lang="en-CA" sz="1200" b="0" i="0" u="none" strike="noStrike" kern="1200" baseline="0" dirty="0" smtClean="0">
                <a:solidFill>
                  <a:schemeClr val="tx1"/>
                </a:solidFill>
                <a:latin typeface="+mn-lt"/>
                <a:ea typeface="+mn-ea"/>
                <a:cs typeface="+mn-cs"/>
              </a:rPr>
              <a:t>limbs, but not always. Owners often recognize a voice change.</a:t>
            </a:r>
          </a:p>
          <a:p>
            <a:r>
              <a:rPr lang="en-CA" sz="1200" b="0" i="0" u="none" strike="noStrike" kern="1200" baseline="0" dirty="0" smtClean="0">
                <a:solidFill>
                  <a:schemeClr val="tx1"/>
                </a:solidFill>
                <a:latin typeface="+mn-lt"/>
                <a:ea typeface="+mn-ea"/>
                <a:cs typeface="+mn-cs"/>
              </a:rPr>
              <a:t>Cranial nerves are spared except for a few dogs that</a:t>
            </a:r>
          </a:p>
          <a:p>
            <a:r>
              <a:rPr lang="en-CA" sz="1200" b="0" i="0" u="none" strike="noStrike" kern="1200" baseline="0" dirty="0" smtClean="0">
                <a:solidFill>
                  <a:schemeClr val="tx1"/>
                </a:solidFill>
                <a:latin typeface="+mn-lt"/>
                <a:ea typeface="+mn-ea"/>
                <a:cs typeface="+mn-cs"/>
              </a:rPr>
              <a:t>have a mild facial paresis. </a:t>
            </a:r>
            <a:r>
              <a:rPr lang="en-CA" sz="1200" b="0" i="0" u="none" strike="noStrike" kern="1200" baseline="0" dirty="0" err="1" smtClean="0">
                <a:solidFill>
                  <a:schemeClr val="tx1"/>
                </a:solidFill>
                <a:latin typeface="+mn-lt"/>
                <a:ea typeface="+mn-ea"/>
                <a:cs typeface="+mn-cs"/>
              </a:rPr>
              <a:t>Megaesophagus</a:t>
            </a:r>
            <a:r>
              <a:rPr lang="en-CA" sz="1200" b="0" i="0" u="none" strike="noStrike" kern="1200" baseline="0" dirty="0" smtClean="0">
                <a:solidFill>
                  <a:schemeClr val="tx1"/>
                </a:solidFill>
                <a:latin typeface="+mn-lt"/>
                <a:ea typeface="+mn-ea"/>
                <a:cs typeface="+mn-cs"/>
              </a:rPr>
              <a:t> is not seen in this disease.</a:t>
            </a:r>
          </a:p>
          <a:p>
            <a:r>
              <a:rPr lang="en-CA" sz="1200" b="0" i="0" u="none" strike="noStrike" kern="1200" baseline="0" dirty="0" smtClean="0">
                <a:solidFill>
                  <a:schemeClr val="tx1"/>
                </a:solidFill>
                <a:latin typeface="+mn-lt"/>
                <a:ea typeface="+mn-ea"/>
                <a:cs typeface="+mn-cs"/>
              </a:rPr>
              <a:t>Chronic forms exist, some of which may wax and wane in the severity</a:t>
            </a:r>
          </a:p>
          <a:p>
            <a:r>
              <a:rPr lang="en-CA" sz="1200" b="0" i="0" u="none" strike="noStrike" kern="1200" baseline="0" dirty="0" smtClean="0">
                <a:solidFill>
                  <a:schemeClr val="tx1"/>
                </a:solidFill>
                <a:latin typeface="+mn-lt"/>
                <a:ea typeface="+mn-ea"/>
                <a:cs typeface="+mn-cs"/>
              </a:rPr>
              <a:t>of the clinical signs, but tetraplegia does not usually occur. There is no</a:t>
            </a:r>
          </a:p>
          <a:p>
            <a:r>
              <a:rPr lang="en-CA" sz="1200" b="0" i="0" u="none" strike="noStrike" kern="1200" baseline="0" dirty="0" smtClean="0">
                <a:solidFill>
                  <a:schemeClr val="tx1"/>
                </a:solidFill>
                <a:latin typeface="+mn-lt"/>
                <a:ea typeface="+mn-ea"/>
                <a:cs typeface="+mn-cs"/>
              </a:rPr>
              <a:t>evidence of any sensory loss because the major site of the lesion is in</a:t>
            </a:r>
          </a:p>
          <a:p>
            <a:r>
              <a:rPr lang="en-CA" sz="1200" b="0" i="0" u="none" strike="noStrike" kern="1200" baseline="0" dirty="0" smtClean="0">
                <a:solidFill>
                  <a:schemeClr val="tx1"/>
                </a:solidFill>
                <a:latin typeface="+mn-lt"/>
                <a:ea typeface="+mn-ea"/>
                <a:cs typeface="+mn-cs"/>
              </a:rPr>
              <a:t>the ventral roots</a:t>
            </a:r>
          </a:p>
          <a:p>
            <a:r>
              <a:rPr lang="en-CA" sz="1200" b="0" i="0" u="none" strike="noStrike" kern="1200" baseline="0" dirty="0" smtClean="0">
                <a:solidFill>
                  <a:schemeClr val="tx1"/>
                </a:solidFill>
                <a:latin typeface="+mn-lt"/>
                <a:ea typeface="+mn-ea"/>
                <a:cs typeface="+mn-cs"/>
              </a:rPr>
              <a:t>However, some dogs may appear</a:t>
            </a:r>
          </a:p>
          <a:p>
            <a:r>
              <a:rPr lang="en-CA" sz="1200" b="0" i="0" u="none" strike="noStrike" kern="1200" baseline="0" dirty="0" smtClean="0">
                <a:solidFill>
                  <a:schemeClr val="tx1"/>
                </a:solidFill>
                <a:latin typeface="+mn-lt"/>
                <a:ea typeface="+mn-ea"/>
                <a:cs typeface="+mn-cs"/>
              </a:rPr>
              <a:t>to be </a:t>
            </a:r>
            <a:r>
              <a:rPr lang="en-CA" sz="1200" b="0" i="0" u="none" strike="noStrike" kern="1200" baseline="0" dirty="0" err="1" smtClean="0">
                <a:solidFill>
                  <a:schemeClr val="tx1"/>
                </a:solidFill>
                <a:latin typeface="+mn-lt"/>
                <a:ea typeface="+mn-ea"/>
                <a:cs typeface="+mn-cs"/>
              </a:rPr>
              <a:t>hyperesthetic</a:t>
            </a:r>
            <a:r>
              <a:rPr lang="en-CA" sz="1200" b="0" i="0" u="none" strike="noStrike" kern="1200" baseline="0" dirty="0" smtClean="0">
                <a:solidFill>
                  <a:schemeClr val="tx1"/>
                </a:solidFill>
                <a:latin typeface="+mn-lt"/>
                <a:ea typeface="+mn-ea"/>
                <a:cs typeface="+mn-cs"/>
              </a:rPr>
              <a:t> for which there are hypotheses but no reliable</a:t>
            </a:r>
          </a:p>
          <a:p>
            <a:r>
              <a:rPr lang="en-CA" sz="1200" b="0" i="0" u="none" strike="noStrike" kern="1200" baseline="0" dirty="0" smtClean="0">
                <a:solidFill>
                  <a:schemeClr val="tx1"/>
                </a:solidFill>
                <a:latin typeface="+mn-lt"/>
                <a:ea typeface="+mn-ea"/>
                <a:cs typeface="+mn-cs"/>
              </a:rPr>
              <a:t>explanation. Muscle atrophy is observed by 7 to 10 days and rapidly</a:t>
            </a:r>
          </a:p>
          <a:p>
            <a:r>
              <a:rPr lang="en-CA" sz="1200" b="0" i="0" u="none" strike="noStrike" kern="1200" baseline="0" dirty="0" smtClean="0">
                <a:solidFill>
                  <a:schemeClr val="tx1"/>
                </a:solidFill>
                <a:latin typeface="+mn-lt"/>
                <a:ea typeface="+mn-ea"/>
                <a:cs typeface="+mn-cs"/>
              </a:rPr>
              <a:t>becomes very severe</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99</a:t>
            </a:fld>
            <a:endParaRPr lang="en-CA"/>
          </a:p>
        </p:txBody>
      </p:sp>
    </p:spTree>
    <p:extLst>
      <p:ext uri="{BB962C8B-B14F-4D97-AF65-F5344CB8AC3E}">
        <p14:creationId xmlns:p14="http://schemas.microsoft.com/office/powerpoint/2010/main" val="189355717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There is often a history of possible exposure to a raccoon bite, but that</a:t>
            </a:r>
          </a:p>
          <a:p>
            <a:r>
              <a:rPr lang="en-CA" sz="1200" b="0" i="0" u="none" strike="noStrike" kern="1200" baseline="0" dirty="0" smtClean="0">
                <a:solidFill>
                  <a:schemeClr val="tx1"/>
                </a:solidFill>
                <a:latin typeface="+mn-lt"/>
                <a:ea typeface="+mn-ea"/>
                <a:cs typeface="+mn-cs"/>
              </a:rPr>
              <a:t>is not a requirement for this diagnosis. </a:t>
            </a: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In the human literature, this </a:t>
            </a:r>
            <a:r>
              <a:rPr lang="en-CA" sz="1200" b="0" i="0" u="none" strike="noStrike" kern="1200" baseline="0" dirty="0" err="1" smtClean="0">
                <a:solidFill>
                  <a:schemeClr val="tx1"/>
                </a:solidFill>
                <a:latin typeface="+mn-lt"/>
                <a:ea typeface="+mn-ea"/>
                <a:cs typeface="+mn-cs"/>
              </a:rPr>
              <a:t>polyradiculoneuritis</a:t>
            </a:r>
            <a:r>
              <a:rPr lang="en-CA" sz="1200" b="0" i="0" u="none" strike="noStrike" kern="1200" baseline="0" dirty="0" smtClean="0">
                <a:solidFill>
                  <a:schemeClr val="tx1"/>
                </a:solidFill>
                <a:latin typeface="+mn-lt"/>
                <a:ea typeface="+mn-ea"/>
                <a:cs typeface="+mn-cs"/>
              </a:rPr>
              <a:t> is referred to as</a:t>
            </a:r>
          </a:p>
          <a:p>
            <a:r>
              <a:rPr lang="en-CA" sz="1200" b="0" i="0" u="none" strike="noStrike" kern="1200" baseline="0" dirty="0" smtClean="0">
                <a:solidFill>
                  <a:schemeClr val="tx1"/>
                </a:solidFill>
                <a:latin typeface="+mn-lt"/>
                <a:ea typeface="+mn-ea"/>
                <a:cs typeface="+mn-cs"/>
              </a:rPr>
              <a:t>inflammatory polyneuropathy, which seems superfluous when an</a:t>
            </a:r>
          </a:p>
          <a:p>
            <a:r>
              <a:rPr lang="en-CA" sz="1200" b="0" i="0" u="none" strike="noStrike" kern="1200" baseline="0" dirty="0" smtClean="0">
                <a:solidFill>
                  <a:schemeClr val="tx1"/>
                </a:solidFill>
                <a:latin typeface="+mn-lt"/>
                <a:ea typeface="+mn-ea"/>
                <a:cs typeface="+mn-cs"/>
              </a:rPr>
              <a:t>inflammation of nerves is a neuritis. It is also known as the Landry-</a:t>
            </a:r>
          </a:p>
          <a:p>
            <a:r>
              <a:rPr lang="en-CA" sz="1200" b="0" i="0" u="none" strike="noStrike" kern="1200" baseline="0" dirty="0" err="1" smtClean="0">
                <a:solidFill>
                  <a:schemeClr val="tx1"/>
                </a:solidFill>
                <a:latin typeface="+mn-lt"/>
                <a:ea typeface="+mn-ea"/>
                <a:cs typeface="+mn-cs"/>
              </a:rPr>
              <a:t>Guillain-Barré</a:t>
            </a:r>
            <a:r>
              <a:rPr lang="en-CA" sz="1200" b="0" i="0" u="none" strike="noStrike" kern="1200" baseline="0" dirty="0" smtClean="0">
                <a:solidFill>
                  <a:schemeClr val="tx1"/>
                </a:solidFill>
                <a:latin typeface="+mn-lt"/>
                <a:ea typeface="+mn-ea"/>
                <a:cs typeface="+mn-cs"/>
              </a:rPr>
              <a:t> disease, the most common cause of total paralysis</a:t>
            </a:r>
          </a:p>
          <a:p>
            <a:r>
              <a:rPr lang="en-CA" sz="1200" b="0" i="0" u="none" strike="noStrike" kern="1200" baseline="0" dirty="0" smtClean="0">
                <a:solidFill>
                  <a:schemeClr val="tx1"/>
                </a:solidFill>
                <a:latin typeface="+mn-lt"/>
                <a:ea typeface="+mn-ea"/>
                <a:cs typeface="+mn-cs"/>
              </a:rPr>
              <a:t>in humans today. Some forms cause predominantly a primary</a:t>
            </a:r>
          </a:p>
          <a:p>
            <a:r>
              <a:rPr lang="en-CA" sz="1200" b="0" i="0" u="none" strike="noStrike" kern="1200" baseline="0" dirty="0" smtClean="0">
                <a:solidFill>
                  <a:schemeClr val="tx1"/>
                </a:solidFill>
                <a:latin typeface="+mn-lt"/>
                <a:ea typeface="+mn-ea"/>
                <a:cs typeface="+mn-cs"/>
              </a:rPr>
              <a:t>demyelination with axonal sparing. Others affect primarily axons, and</a:t>
            </a:r>
          </a:p>
          <a:p>
            <a:r>
              <a:rPr lang="en-CA" sz="1200" b="0" i="0" u="none" strike="noStrike" kern="1200" baseline="0" dirty="0" smtClean="0">
                <a:solidFill>
                  <a:schemeClr val="tx1"/>
                </a:solidFill>
                <a:latin typeface="+mn-lt"/>
                <a:ea typeface="+mn-ea"/>
                <a:cs typeface="+mn-cs"/>
              </a:rPr>
              <a:t>the demyelination is secondary. </a:t>
            </a:r>
            <a:r>
              <a:rPr lang="en-CA" sz="1200" b="1" i="0" u="none" strike="noStrike" kern="1200" baseline="0" dirty="0" smtClean="0">
                <a:solidFill>
                  <a:schemeClr val="tx1"/>
                </a:solidFill>
                <a:latin typeface="+mn-lt"/>
                <a:ea typeface="+mn-ea"/>
                <a:cs typeface="+mn-cs"/>
              </a:rPr>
              <a:t>There is good evidence that molecular</a:t>
            </a:r>
          </a:p>
          <a:p>
            <a:r>
              <a:rPr lang="en-CA" sz="1200" b="1" i="0" u="none" strike="noStrike" kern="1200" baseline="0" dirty="0" smtClean="0">
                <a:solidFill>
                  <a:schemeClr val="tx1"/>
                </a:solidFill>
                <a:latin typeface="+mn-lt"/>
                <a:ea typeface="+mn-ea"/>
                <a:cs typeface="+mn-cs"/>
              </a:rPr>
              <a:t>mimicry is involved in the pathogenesis.113 In this mechanism, the</a:t>
            </a:r>
          </a:p>
          <a:p>
            <a:r>
              <a:rPr lang="en-CA" sz="1200" b="1" i="0" u="none" strike="noStrike" kern="1200" baseline="0" dirty="0" smtClean="0">
                <a:solidFill>
                  <a:schemeClr val="tx1"/>
                </a:solidFill>
                <a:latin typeface="+mn-lt"/>
                <a:ea typeface="+mn-ea"/>
                <a:cs typeface="+mn-cs"/>
              </a:rPr>
              <a:t>patient’s immune system is exposed to an exogenous antigen such as</a:t>
            </a:r>
          </a:p>
          <a:p>
            <a:r>
              <a:rPr lang="en-CA" sz="1200" b="1" i="0" u="none" strike="noStrike" kern="1200" baseline="0" dirty="0" smtClean="0">
                <a:solidFill>
                  <a:schemeClr val="tx1"/>
                </a:solidFill>
                <a:latin typeface="+mn-lt"/>
                <a:ea typeface="+mn-ea"/>
                <a:cs typeface="+mn-cs"/>
              </a:rPr>
              <a:t>the bacterium Campylobacter </a:t>
            </a:r>
            <a:r>
              <a:rPr lang="en-CA" sz="1200" b="1" i="0" u="none" strike="noStrike" kern="1200" baseline="0" dirty="0" err="1" smtClean="0">
                <a:solidFill>
                  <a:schemeClr val="tx1"/>
                </a:solidFill>
                <a:latin typeface="+mn-lt"/>
                <a:ea typeface="+mn-ea"/>
                <a:cs typeface="+mn-cs"/>
              </a:rPr>
              <a:t>jejuni</a:t>
            </a:r>
            <a:r>
              <a:rPr lang="en-CA" sz="1200" b="1" i="0" u="none" strike="noStrike" kern="1200" baseline="0" dirty="0" smtClean="0">
                <a:solidFill>
                  <a:schemeClr val="tx1"/>
                </a:solidFill>
                <a:latin typeface="+mn-lt"/>
                <a:ea typeface="+mn-ea"/>
                <a:cs typeface="+mn-cs"/>
              </a:rPr>
              <a:t>, in which the lipopolysaccharide</a:t>
            </a:r>
          </a:p>
          <a:p>
            <a:r>
              <a:rPr lang="en-CA" sz="1200" b="1" i="0" u="none" strike="noStrike" kern="1200" baseline="0" dirty="0" smtClean="0">
                <a:solidFill>
                  <a:schemeClr val="tx1"/>
                </a:solidFill>
                <a:latin typeface="+mn-lt"/>
                <a:ea typeface="+mn-ea"/>
                <a:cs typeface="+mn-cs"/>
              </a:rPr>
              <a:t>capsule of the bacterium has components that act as antigens that</a:t>
            </a:r>
          </a:p>
          <a:p>
            <a:r>
              <a:rPr lang="en-CA" sz="1200" b="1" i="0" u="none" strike="noStrike" kern="1200" baseline="0" dirty="0" smtClean="0">
                <a:solidFill>
                  <a:schemeClr val="tx1"/>
                </a:solidFill>
                <a:latin typeface="+mn-lt"/>
                <a:ea typeface="+mn-ea"/>
                <a:cs typeface="+mn-cs"/>
              </a:rPr>
              <a:t>are similar to the </a:t>
            </a:r>
            <a:r>
              <a:rPr lang="en-CA" sz="1200" b="1" i="0" u="none" strike="noStrike" kern="1200" baseline="0" dirty="0" err="1" smtClean="0">
                <a:solidFill>
                  <a:schemeClr val="tx1"/>
                </a:solidFill>
                <a:latin typeface="+mn-lt"/>
                <a:ea typeface="+mn-ea"/>
                <a:cs typeface="+mn-cs"/>
              </a:rPr>
              <a:t>gangliosides</a:t>
            </a:r>
            <a:r>
              <a:rPr lang="en-CA" sz="1200" b="1" i="0" u="none" strike="noStrike" kern="1200" baseline="0" dirty="0" smtClean="0">
                <a:solidFill>
                  <a:schemeClr val="tx1"/>
                </a:solidFill>
                <a:latin typeface="+mn-lt"/>
                <a:ea typeface="+mn-ea"/>
                <a:cs typeface="+mn-cs"/>
              </a:rPr>
              <a:t> found in the myelin of the patient’s</a:t>
            </a:r>
          </a:p>
          <a:p>
            <a:r>
              <a:rPr lang="en-CA" sz="1200" b="1" i="0" u="none" strike="noStrike" kern="1200" baseline="0" dirty="0" smtClean="0">
                <a:solidFill>
                  <a:schemeClr val="tx1"/>
                </a:solidFill>
                <a:latin typeface="+mn-lt"/>
                <a:ea typeface="+mn-ea"/>
                <a:cs typeface="+mn-cs"/>
              </a:rPr>
              <a:t>PNS. The antibodies formed by the immune system attack and</a:t>
            </a:r>
          </a:p>
          <a:p>
            <a:r>
              <a:rPr lang="en-CA" sz="1200" b="1" i="0" u="none" strike="noStrike" kern="1200" baseline="0" dirty="0" smtClean="0">
                <a:solidFill>
                  <a:schemeClr val="tx1"/>
                </a:solidFill>
                <a:latin typeface="+mn-lt"/>
                <a:ea typeface="+mn-ea"/>
                <a:cs typeface="+mn-cs"/>
              </a:rPr>
              <a:t>destroy the peripheral nerve, recognizing it as being similar to the</a:t>
            </a:r>
          </a:p>
          <a:p>
            <a:r>
              <a:rPr lang="en-CA" sz="1200" b="1" i="0" u="none" strike="noStrike" kern="1200" baseline="0" dirty="0" smtClean="0">
                <a:solidFill>
                  <a:schemeClr val="tx1"/>
                </a:solidFill>
                <a:latin typeface="+mn-lt"/>
                <a:ea typeface="+mn-ea"/>
                <a:cs typeface="+mn-cs"/>
              </a:rPr>
              <a:t>bacterium’s lipopolysaccharide capsule</a:t>
            </a:r>
            <a:r>
              <a:rPr lang="en-CA" sz="1200" b="0" i="0" u="none" strike="noStrike" kern="1200" baseline="0" dirty="0" smtClean="0">
                <a:solidFill>
                  <a:schemeClr val="tx1"/>
                </a:solidFill>
                <a:latin typeface="+mn-lt"/>
                <a:ea typeface="+mn-ea"/>
                <a:cs typeface="+mn-cs"/>
              </a:rPr>
              <a:t>. Other exogenous antigens</a:t>
            </a:r>
          </a:p>
          <a:p>
            <a:r>
              <a:rPr lang="en-CA" sz="1200" b="0" i="0" u="none" strike="noStrike" kern="1200" baseline="0" dirty="0" smtClean="0">
                <a:solidFill>
                  <a:schemeClr val="tx1"/>
                </a:solidFill>
                <a:latin typeface="+mn-lt"/>
                <a:ea typeface="+mn-ea"/>
                <a:cs typeface="+mn-cs"/>
              </a:rPr>
              <a:t>have components that mimic molecules found in axons. The degree</a:t>
            </a:r>
          </a:p>
          <a:p>
            <a:r>
              <a:rPr lang="en-CA" sz="1200" b="0" i="0" u="none" strike="noStrike" kern="1200" baseline="0" dirty="0" smtClean="0">
                <a:solidFill>
                  <a:schemeClr val="tx1"/>
                </a:solidFill>
                <a:latin typeface="+mn-lt"/>
                <a:ea typeface="+mn-ea"/>
                <a:cs typeface="+mn-cs"/>
              </a:rPr>
              <a:t>and rate of recovery is dependent on whether the immune system</a:t>
            </a:r>
          </a:p>
          <a:p>
            <a:r>
              <a:rPr lang="en-CA" sz="1200" b="0" i="0" u="none" strike="noStrike" kern="1200" baseline="0" dirty="0" smtClean="0">
                <a:solidFill>
                  <a:schemeClr val="tx1"/>
                </a:solidFill>
                <a:latin typeface="+mn-lt"/>
                <a:ea typeface="+mn-ea"/>
                <a:cs typeface="+mn-cs"/>
              </a:rPr>
              <a:t>is directed primarily at the myelin sheaths or the axons. The former</a:t>
            </a:r>
          </a:p>
          <a:p>
            <a:r>
              <a:rPr lang="en-CA" sz="1200" b="0" i="0" u="none" strike="noStrike" kern="1200" baseline="0" dirty="0" smtClean="0">
                <a:solidFill>
                  <a:schemeClr val="tx1"/>
                </a:solidFill>
                <a:latin typeface="+mn-lt"/>
                <a:ea typeface="+mn-ea"/>
                <a:cs typeface="+mn-cs"/>
              </a:rPr>
              <a:t>recover faster and more completely because of the remarkable ability</a:t>
            </a:r>
          </a:p>
          <a:p>
            <a:r>
              <a:rPr lang="en-CA" sz="1200" b="0" i="0" u="none" strike="noStrike" kern="1200" baseline="0" dirty="0" smtClean="0">
                <a:solidFill>
                  <a:schemeClr val="tx1"/>
                </a:solidFill>
                <a:latin typeface="+mn-lt"/>
                <a:ea typeface="+mn-ea"/>
                <a:cs typeface="+mn-cs"/>
              </a:rPr>
              <a:t>of the Schwann cells to proliferate and </a:t>
            </a:r>
            <a:r>
              <a:rPr lang="en-CA" sz="1200" b="0" i="0" u="none" strike="noStrike" kern="1200" baseline="0" dirty="0" err="1" smtClean="0">
                <a:solidFill>
                  <a:schemeClr val="tx1"/>
                </a:solidFill>
                <a:latin typeface="+mn-lt"/>
                <a:ea typeface="+mn-ea"/>
                <a:cs typeface="+mn-cs"/>
              </a:rPr>
              <a:t>remyelinate</a:t>
            </a:r>
            <a:r>
              <a:rPr lang="en-CA" sz="1200" b="0" i="0" u="none" strike="noStrike" kern="1200" baseline="0" dirty="0" smtClean="0">
                <a:solidFill>
                  <a:schemeClr val="tx1"/>
                </a:solidFill>
                <a:latin typeface="+mn-lt"/>
                <a:ea typeface="+mn-ea"/>
                <a:cs typeface="+mn-cs"/>
              </a:rPr>
              <a:t> the intact axons.</a:t>
            </a:r>
          </a:p>
          <a:p>
            <a:r>
              <a:rPr lang="en-CA" sz="1200" b="0" i="0" u="none" strike="noStrike" kern="1200" baseline="0" dirty="0" err="1" smtClean="0">
                <a:solidFill>
                  <a:schemeClr val="tx1"/>
                </a:solidFill>
                <a:latin typeface="+mn-lt"/>
                <a:ea typeface="+mn-ea"/>
                <a:cs typeface="+mn-cs"/>
              </a:rPr>
              <a:t>Electrodiagnostic</a:t>
            </a:r>
            <a:r>
              <a:rPr lang="en-CA" sz="1200" b="0" i="0" u="none" strike="noStrike" kern="1200" baseline="0" dirty="0" smtClean="0">
                <a:solidFill>
                  <a:schemeClr val="tx1"/>
                </a:solidFill>
                <a:latin typeface="+mn-lt"/>
                <a:ea typeface="+mn-ea"/>
                <a:cs typeface="+mn-cs"/>
              </a:rPr>
              <a:t> testing may help contribute to the prognosis by</a:t>
            </a:r>
          </a:p>
          <a:p>
            <a:r>
              <a:rPr lang="en-CA" sz="1200" b="0" i="0" u="none" strike="noStrike" kern="1200" baseline="0" dirty="0" smtClean="0">
                <a:solidFill>
                  <a:schemeClr val="tx1"/>
                </a:solidFill>
                <a:latin typeface="+mn-lt"/>
                <a:ea typeface="+mn-ea"/>
                <a:cs typeface="+mn-cs"/>
              </a:rPr>
              <a:t>determining which portion of the peripheral nerve is more affected.</a:t>
            </a:r>
          </a:p>
          <a:p>
            <a:r>
              <a:rPr lang="en-CA" sz="1200" b="0" i="0" u="none" strike="noStrike" kern="1200" baseline="0" dirty="0" smtClean="0">
                <a:solidFill>
                  <a:schemeClr val="tx1"/>
                </a:solidFill>
                <a:latin typeface="+mn-lt"/>
                <a:ea typeface="+mn-ea"/>
                <a:cs typeface="+mn-cs"/>
              </a:rPr>
              <a:t>Recovery can take a few weeks to many months; it is assumed to be</a:t>
            </a:r>
          </a:p>
          <a:p>
            <a:r>
              <a:rPr lang="en-CA" sz="1200" b="0" i="0" u="none" strike="noStrike" kern="1200" baseline="0" dirty="0" smtClean="0">
                <a:solidFill>
                  <a:schemeClr val="tx1"/>
                </a:solidFill>
                <a:latin typeface="+mn-lt"/>
                <a:ea typeface="+mn-ea"/>
                <a:cs typeface="+mn-cs"/>
              </a:rPr>
              <a:t>a reflection of the degree of axonal involvement. Occasionally recovery</a:t>
            </a:r>
          </a:p>
          <a:p>
            <a:r>
              <a:rPr lang="en-CA" sz="1200" b="0" i="0" u="none" strike="noStrike" kern="1200" baseline="0" dirty="0" smtClean="0">
                <a:solidFill>
                  <a:schemeClr val="tx1"/>
                </a:solidFill>
                <a:latin typeface="+mn-lt"/>
                <a:ea typeface="+mn-ea"/>
                <a:cs typeface="+mn-cs"/>
              </a:rPr>
              <a:t>does not occur.</a:t>
            </a: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The antigenic stimulus in dogs is unknown. Because of the high</a:t>
            </a:r>
          </a:p>
          <a:p>
            <a:r>
              <a:rPr lang="en-CA" sz="1200" b="0" i="0" u="none" strike="noStrike" kern="1200" baseline="0" dirty="0" smtClean="0">
                <a:solidFill>
                  <a:schemeClr val="tx1"/>
                </a:solidFill>
                <a:latin typeface="+mn-lt"/>
                <a:ea typeface="+mn-ea"/>
                <a:cs typeface="+mn-cs"/>
              </a:rPr>
              <a:t>incidence of this disease in the dogs used to hunt raccoons</a:t>
            </a:r>
            <a:r>
              <a:rPr lang="en-CA" sz="1200" b="1" i="0" u="none" strike="noStrike" kern="1200" baseline="0" dirty="0" smtClean="0">
                <a:solidFill>
                  <a:schemeClr val="tx1"/>
                </a:solidFill>
                <a:latin typeface="+mn-lt"/>
                <a:ea typeface="+mn-ea"/>
                <a:cs typeface="+mn-cs"/>
              </a:rPr>
              <a:t>, the saliva</a:t>
            </a:r>
          </a:p>
          <a:p>
            <a:r>
              <a:rPr lang="en-CA" sz="1200" b="1" i="0" u="none" strike="noStrike" kern="1200" baseline="0" dirty="0" smtClean="0">
                <a:solidFill>
                  <a:schemeClr val="tx1"/>
                </a:solidFill>
                <a:latin typeface="+mn-lt"/>
                <a:ea typeface="+mn-ea"/>
                <a:cs typeface="+mn-cs"/>
              </a:rPr>
              <a:t>of the raccoon is thought to be a source of the antigen involved in</a:t>
            </a:r>
          </a:p>
          <a:p>
            <a:r>
              <a:rPr lang="en-CA" sz="1200" b="1" i="0" u="none" strike="noStrike" kern="1200" baseline="0" dirty="0" smtClean="0">
                <a:solidFill>
                  <a:schemeClr val="tx1"/>
                </a:solidFill>
                <a:latin typeface="+mn-lt"/>
                <a:ea typeface="+mn-ea"/>
                <a:cs typeface="+mn-cs"/>
              </a:rPr>
              <a:t>this molecular mimicry</a:t>
            </a:r>
            <a:r>
              <a:rPr lang="en-CA" sz="1200" b="0" i="0" u="none" strike="noStrike" kern="1200" baseline="0" dirty="0" smtClean="0">
                <a:solidFill>
                  <a:schemeClr val="tx1"/>
                </a:solidFill>
                <a:latin typeface="+mn-lt"/>
                <a:ea typeface="+mn-ea"/>
                <a:cs typeface="+mn-cs"/>
              </a:rPr>
              <a:t>. There may also be a genetic predisposition for this</a:t>
            </a:r>
          </a:p>
          <a:p>
            <a:r>
              <a:rPr lang="en-CA" sz="1200" b="0" i="0" u="none" strike="noStrike" kern="1200" baseline="0" dirty="0" smtClean="0">
                <a:solidFill>
                  <a:schemeClr val="tx1"/>
                </a:solidFill>
                <a:latin typeface="+mn-lt"/>
                <a:ea typeface="+mn-ea"/>
                <a:cs typeface="+mn-cs"/>
              </a:rPr>
              <a:t>PRN in breeds of coonhounds. exposure to raccoon saliva is not required for this disease</a:t>
            </a:r>
          </a:p>
          <a:p>
            <a:r>
              <a:rPr lang="en-CA" sz="1200" b="0" i="0" u="none" strike="noStrike" kern="1200" baseline="0" dirty="0" smtClean="0">
                <a:solidFill>
                  <a:schemeClr val="tx1"/>
                </a:solidFill>
                <a:latin typeface="+mn-lt"/>
                <a:ea typeface="+mn-ea"/>
                <a:cs typeface="+mn-cs"/>
              </a:rPr>
              <a:t>to occur. to acquire PRN, two</a:t>
            </a:r>
          </a:p>
          <a:p>
            <a:r>
              <a:rPr lang="en-CA" sz="1200" b="0" i="0" u="none" strike="noStrike" kern="1200" baseline="0" dirty="0" smtClean="0">
                <a:solidFill>
                  <a:schemeClr val="tx1"/>
                </a:solidFill>
                <a:latin typeface="+mn-lt"/>
                <a:ea typeface="+mn-ea"/>
                <a:cs typeface="+mn-cs"/>
              </a:rPr>
              <a:t>conditions must be satisfied. One is the exposure to a specific antigen,</a:t>
            </a:r>
          </a:p>
          <a:p>
            <a:r>
              <a:rPr lang="en-CA" sz="1200" b="0" i="0" u="none" strike="noStrike" kern="1200" baseline="0" dirty="0" smtClean="0">
                <a:solidFill>
                  <a:schemeClr val="tx1"/>
                </a:solidFill>
                <a:latin typeface="+mn-lt"/>
                <a:ea typeface="+mn-ea"/>
                <a:cs typeface="+mn-cs"/>
              </a:rPr>
              <a:t>which can have a variety of sources. The other is that there has to be</a:t>
            </a:r>
          </a:p>
          <a:p>
            <a:r>
              <a:rPr lang="en-CA" sz="1200" b="0" i="0" u="none" strike="noStrike" kern="1200" baseline="0" dirty="0" smtClean="0">
                <a:solidFill>
                  <a:schemeClr val="tx1"/>
                </a:solidFill>
                <a:latin typeface="+mn-lt"/>
                <a:ea typeface="+mn-ea"/>
                <a:cs typeface="+mn-cs"/>
              </a:rPr>
              <a:t>some alteration in the immune system of the patient. In humans, this</a:t>
            </a:r>
          </a:p>
          <a:p>
            <a:r>
              <a:rPr lang="en-CA" sz="1200" b="0" i="0" u="none" strike="noStrike" kern="1200" baseline="0" dirty="0" smtClean="0">
                <a:solidFill>
                  <a:schemeClr val="tx1"/>
                </a:solidFill>
                <a:latin typeface="+mn-lt"/>
                <a:ea typeface="+mn-ea"/>
                <a:cs typeface="+mn-cs"/>
              </a:rPr>
              <a:t>PRN occasionally follows a vaccination, yet only a very small portion of</a:t>
            </a:r>
          </a:p>
          <a:p>
            <a:r>
              <a:rPr lang="en-CA" sz="1200" b="0" i="0" u="none" strike="noStrike" kern="1200" baseline="0" dirty="0" smtClean="0">
                <a:solidFill>
                  <a:schemeClr val="tx1"/>
                </a:solidFill>
                <a:latin typeface="+mn-lt"/>
                <a:ea typeface="+mn-ea"/>
                <a:cs typeface="+mn-cs"/>
              </a:rPr>
              <a:t>individuals who receive this vaccine develop PRN.</a:t>
            </a:r>
          </a:p>
          <a:p>
            <a:endParaRPr lang="en-CA" sz="1200" b="0" i="0" u="none" strike="noStrike" kern="1200" baseline="0" dirty="0" smtClean="0">
              <a:solidFill>
                <a:schemeClr val="tx1"/>
              </a:solidFill>
              <a:latin typeface="+mn-lt"/>
              <a:ea typeface="+mn-ea"/>
              <a:cs typeface="+mn-cs"/>
            </a:endParaRPr>
          </a:p>
          <a:p>
            <a:r>
              <a:rPr lang="en-CA" dirty="0" smtClean="0"/>
              <a:t>Results of this study suggest that ACP in some dogs, like GBS in some humans, may be triggered by T. </a:t>
            </a:r>
            <a:r>
              <a:rPr lang="en-CA" dirty="0" err="1" smtClean="0"/>
              <a:t>gondii</a:t>
            </a:r>
            <a:endParaRPr lang="en-CA" dirty="0" smtClean="0"/>
          </a:p>
          <a:p>
            <a:r>
              <a:rPr lang="en-CA" dirty="0" smtClean="0"/>
              <a:t>and a prospective study should be performed to further evaluate this potential association</a:t>
            </a: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100</a:t>
            </a:fld>
            <a:endParaRPr lang="en-CA"/>
          </a:p>
        </p:txBody>
      </p:sp>
    </p:spTree>
    <p:extLst>
      <p:ext uri="{BB962C8B-B14F-4D97-AF65-F5344CB8AC3E}">
        <p14:creationId xmlns:p14="http://schemas.microsoft.com/office/powerpoint/2010/main" val="307111277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Diagnosis is based primarily on the characteristic clinical appearance</a:t>
            </a:r>
          </a:p>
          <a:p>
            <a:r>
              <a:rPr lang="en-CA" sz="1200" b="0" i="0" u="none" strike="noStrike" kern="1200" baseline="0" dirty="0" smtClean="0">
                <a:solidFill>
                  <a:schemeClr val="tx1"/>
                </a:solidFill>
                <a:latin typeface="+mn-lt"/>
                <a:ea typeface="+mn-ea"/>
                <a:cs typeface="+mn-cs"/>
              </a:rPr>
              <a:t>of a rapidly progressive LMN </a:t>
            </a:r>
            <a:r>
              <a:rPr lang="en-CA" sz="1200" b="0" i="0" u="none" strike="noStrike" kern="1200" baseline="0" dirty="0" err="1" smtClean="0">
                <a:solidFill>
                  <a:schemeClr val="tx1"/>
                </a:solidFill>
                <a:latin typeface="+mn-lt"/>
                <a:ea typeface="+mn-ea"/>
                <a:cs typeface="+mn-cs"/>
              </a:rPr>
              <a:t>tetraparesis</a:t>
            </a:r>
            <a:r>
              <a:rPr lang="en-CA" sz="1200" b="0" i="0" u="none" strike="noStrike" kern="1200" baseline="0" dirty="0" smtClean="0">
                <a:solidFill>
                  <a:schemeClr val="tx1"/>
                </a:solidFill>
                <a:latin typeface="+mn-lt"/>
                <a:ea typeface="+mn-ea"/>
                <a:cs typeface="+mn-cs"/>
              </a:rPr>
              <a:t> to tetraplegia. No ancillary</a:t>
            </a:r>
          </a:p>
          <a:p>
            <a:r>
              <a:rPr lang="en-CA" sz="1200" b="0" i="0" u="none" strike="noStrike" kern="1200" baseline="0" dirty="0" smtClean="0">
                <a:solidFill>
                  <a:schemeClr val="tx1"/>
                </a:solidFill>
                <a:latin typeface="+mn-lt"/>
                <a:ea typeface="+mn-ea"/>
                <a:cs typeface="+mn-cs"/>
              </a:rPr>
              <a:t>procedures will confirm this diagnosis of PRN. CSF evaluation that</a:t>
            </a:r>
          </a:p>
          <a:p>
            <a:r>
              <a:rPr lang="en-CA" sz="1200" b="0" i="0" u="none" strike="noStrike" kern="1200" baseline="0" dirty="0" smtClean="0">
                <a:solidFill>
                  <a:schemeClr val="tx1"/>
                </a:solidFill>
                <a:latin typeface="+mn-lt"/>
                <a:ea typeface="+mn-ea"/>
                <a:cs typeface="+mn-cs"/>
              </a:rPr>
              <a:t>shows a significant elevation of protein, with or without a </a:t>
            </a:r>
            <a:r>
              <a:rPr lang="en-CA" sz="1200" b="0" i="0" u="none" strike="noStrike" kern="1200" baseline="0" dirty="0" err="1" smtClean="0">
                <a:solidFill>
                  <a:schemeClr val="tx1"/>
                </a:solidFill>
                <a:latin typeface="+mn-lt"/>
                <a:ea typeface="+mn-ea"/>
                <a:cs typeface="+mn-cs"/>
              </a:rPr>
              <a:t>pleocytosis</a:t>
            </a:r>
            <a:r>
              <a:rPr lang="en-CA" sz="1200" b="0" i="0" u="none" strike="noStrike" kern="1200" baseline="0" dirty="0" smtClean="0">
                <a:solidFill>
                  <a:schemeClr val="tx1"/>
                </a:solidFill>
                <a:latin typeface="+mn-lt"/>
                <a:ea typeface="+mn-ea"/>
                <a:cs typeface="+mn-cs"/>
              </a:rPr>
              <a:t>,</a:t>
            </a:r>
          </a:p>
          <a:p>
            <a:r>
              <a:rPr lang="en-CA" sz="1200" b="0" i="0" u="none" strike="noStrike" kern="1200" baseline="0" dirty="0" smtClean="0">
                <a:solidFill>
                  <a:schemeClr val="tx1"/>
                </a:solidFill>
                <a:latin typeface="+mn-lt"/>
                <a:ea typeface="+mn-ea"/>
                <a:cs typeface="+mn-cs"/>
              </a:rPr>
              <a:t>is strongly supportive of this diagnosis but requires general anesthesia.</a:t>
            </a:r>
          </a:p>
          <a:p>
            <a:r>
              <a:rPr lang="en-CA" sz="1200" b="0" i="0" u="none" strike="noStrike" kern="1200" baseline="0" dirty="0" smtClean="0">
                <a:solidFill>
                  <a:schemeClr val="tx1"/>
                </a:solidFill>
                <a:latin typeface="+mn-lt"/>
                <a:ea typeface="+mn-ea"/>
                <a:cs typeface="+mn-cs"/>
              </a:rPr>
              <a:t>These CSF changes occur because the nerve roots, where the lesion is</a:t>
            </a:r>
          </a:p>
          <a:p>
            <a:r>
              <a:rPr lang="en-CA" sz="1200" b="0" i="0" u="none" strike="noStrike" kern="1200" baseline="0" dirty="0" smtClean="0">
                <a:solidFill>
                  <a:schemeClr val="tx1"/>
                </a:solidFill>
                <a:latin typeface="+mn-lt"/>
                <a:ea typeface="+mn-ea"/>
                <a:cs typeface="+mn-cs"/>
              </a:rPr>
              <a:t>most pronounced, are bathed in CSF. Most of the ancillary procedures</a:t>
            </a:r>
          </a:p>
          <a:p>
            <a:r>
              <a:rPr lang="en-CA" sz="1200" b="0" i="0" u="none" strike="noStrike" kern="1200" baseline="0" dirty="0" smtClean="0">
                <a:solidFill>
                  <a:schemeClr val="tx1"/>
                </a:solidFill>
                <a:latin typeface="+mn-lt"/>
                <a:ea typeface="+mn-ea"/>
                <a:cs typeface="+mn-cs"/>
              </a:rPr>
              <a:t>that are used help to rule down the other disorders in the differential</a:t>
            </a:r>
          </a:p>
          <a:p>
            <a:r>
              <a:rPr lang="en-CA" sz="1200" b="0" i="0" u="none" strike="noStrike" kern="1200" baseline="0" dirty="0" smtClean="0">
                <a:solidFill>
                  <a:schemeClr val="tx1"/>
                </a:solidFill>
                <a:latin typeface="+mn-lt"/>
                <a:ea typeface="+mn-ea"/>
                <a:cs typeface="+mn-cs"/>
              </a:rPr>
              <a:t>diagnosis, including intravenous </a:t>
            </a:r>
            <a:r>
              <a:rPr lang="en-CA" sz="1200" b="0" i="0" u="none" strike="noStrike" kern="1200" baseline="0" dirty="0" err="1" smtClean="0">
                <a:solidFill>
                  <a:schemeClr val="tx1"/>
                </a:solidFill>
                <a:latin typeface="+mn-lt"/>
                <a:ea typeface="+mn-ea"/>
                <a:cs typeface="+mn-cs"/>
              </a:rPr>
              <a:t>edrophonium</a:t>
            </a:r>
            <a:r>
              <a:rPr lang="en-CA" sz="1200" b="0" i="0" u="none" strike="noStrike" kern="1200" baseline="0" dirty="0" smtClean="0">
                <a:solidFill>
                  <a:schemeClr val="tx1"/>
                </a:solidFill>
                <a:latin typeface="+mn-lt"/>
                <a:ea typeface="+mn-ea"/>
                <a:cs typeface="+mn-cs"/>
              </a:rPr>
              <a:t> (</a:t>
            </a:r>
            <a:r>
              <a:rPr lang="en-CA" sz="1200" b="0" i="0" u="none" strike="noStrike" kern="1200" baseline="0" dirty="0" err="1" smtClean="0">
                <a:solidFill>
                  <a:schemeClr val="tx1"/>
                </a:solidFill>
                <a:latin typeface="+mn-lt"/>
                <a:ea typeface="+mn-ea"/>
                <a:cs typeface="+mn-cs"/>
              </a:rPr>
              <a:t>Tensilon</a:t>
            </a:r>
            <a:r>
              <a:rPr lang="en-CA" sz="1200" b="0" i="0" u="none" strike="noStrike" kern="1200" baseline="0" dirty="0" smtClean="0">
                <a:solidFill>
                  <a:schemeClr val="tx1"/>
                </a:solidFill>
                <a:latin typeface="+mn-lt"/>
                <a:ea typeface="+mn-ea"/>
                <a:cs typeface="+mn-cs"/>
              </a:rPr>
              <a:t>), serum</a:t>
            </a:r>
          </a:p>
          <a:p>
            <a:r>
              <a:rPr lang="en-CA" sz="1200" b="0" i="0" u="none" strike="noStrike" kern="1200" baseline="0" dirty="0" smtClean="0">
                <a:solidFill>
                  <a:schemeClr val="tx1"/>
                </a:solidFill>
                <a:latin typeface="+mn-lt"/>
                <a:ea typeface="+mn-ea"/>
                <a:cs typeface="+mn-cs"/>
              </a:rPr>
              <a:t>antibody levels for acetylcholine, receptor antibodies for myasthenia</a:t>
            </a:r>
          </a:p>
          <a:p>
            <a:r>
              <a:rPr lang="en-CA" sz="1200" b="0" i="0" u="none" strike="noStrike" kern="1200" baseline="0" dirty="0" smtClean="0">
                <a:solidFill>
                  <a:schemeClr val="tx1"/>
                </a:solidFill>
                <a:latin typeface="+mn-lt"/>
                <a:ea typeface="+mn-ea"/>
                <a:cs typeface="+mn-cs"/>
              </a:rPr>
              <a:t>gravis, and serum enzyme levels for </a:t>
            </a:r>
            <a:r>
              <a:rPr lang="en-CA" sz="1200" b="0" i="0" u="none" strike="noStrike" kern="1200" baseline="0" dirty="0" err="1" smtClean="0">
                <a:solidFill>
                  <a:schemeClr val="tx1"/>
                </a:solidFill>
                <a:latin typeface="+mn-lt"/>
                <a:ea typeface="+mn-ea"/>
                <a:cs typeface="+mn-cs"/>
              </a:rPr>
              <a:t>polymyositis</a:t>
            </a:r>
            <a:r>
              <a:rPr lang="en-CA" sz="1200" b="0" i="0" u="none" strike="noStrike" kern="1200" baseline="0" dirty="0" smtClean="0">
                <a:solidFill>
                  <a:schemeClr val="tx1"/>
                </a:solidFill>
                <a:latin typeface="+mn-lt"/>
                <a:ea typeface="+mn-ea"/>
                <a:cs typeface="+mn-cs"/>
              </a:rPr>
              <a:t>. Nerve biopsies</a:t>
            </a:r>
          </a:p>
          <a:p>
            <a:r>
              <a:rPr lang="en-CA" sz="1200" b="0" i="0" u="none" strike="noStrike" kern="1200" baseline="0" dirty="0" smtClean="0">
                <a:solidFill>
                  <a:schemeClr val="tx1"/>
                </a:solidFill>
                <a:latin typeface="+mn-lt"/>
                <a:ea typeface="+mn-ea"/>
                <a:cs typeface="+mn-cs"/>
              </a:rPr>
              <a:t>are nonspecific because the primary </a:t>
            </a:r>
            <a:r>
              <a:rPr lang="en-CA" sz="1200" b="0" i="0" u="none" strike="noStrike" kern="1200" baseline="0" dirty="0" err="1" smtClean="0">
                <a:solidFill>
                  <a:schemeClr val="tx1"/>
                </a:solidFill>
                <a:latin typeface="+mn-lt"/>
                <a:ea typeface="+mn-ea"/>
                <a:cs typeface="+mn-cs"/>
              </a:rPr>
              <a:t>nonsuppurative</a:t>
            </a:r>
            <a:r>
              <a:rPr lang="en-CA" sz="1200" b="0" i="0" u="none" strike="noStrike" kern="1200" baseline="0" dirty="0" smtClean="0">
                <a:solidFill>
                  <a:schemeClr val="tx1"/>
                </a:solidFill>
                <a:latin typeface="+mn-lt"/>
                <a:ea typeface="+mn-ea"/>
                <a:cs typeface="+mn-cs"/>
              </a:rPr>
              <a:t> inflammation is</a:t>
            </a:r>
          </a:p>
          <a:p>
            <a:r>
              <a:rPr lang="en-CA" sz="1200" b="0" i="0" u="none" strike="noStrike" kern="1200" baseline="0" dirty="0" smtClean="0">
                <a:solidFill>
                  <a:schemeClr val="tx1"/>
                </a:solidFill>
                <a:latin typeface="+mn-lt"/>
                <a:ea typeface="+mn-ea"/>
                <a:cs typeface="+mn-cs"/>
              </a:rPr>
              <a:t>most prevalent in the ventral roots.</a:t>
            </a:r>
          </a:p>
          <a:p>
            <a:endParaRPr lang="en-CA" sz="1200" b="0" i="0" u="none" strike="noStrike" kern="1200" baseline="0" dirty="0" smtClean="0">
              <a:solidFill>
                <a:schemeClr val="tx1"/>
              </a:solidFill>
              <a:latin typeface="+mn-lt"/>
              <a:ea typeface="+mn-ea"/>
              <a:cs typeface="+mn-cs"/>
            </a:endParaRPr>
          </a:p>
          <a:p>
            <a:r>
              <a:rPr lang="en-CA" i="1" dirty="0" smtClean="0"/>
              <a:t>F latency</a:t>
            </a:r>
            <a:r>
              <a:rPr lang="en-CA" dirty="0" smtClean="0"/>
              <a:t> (</a:t>
            </a:r>
            <a:r>
              <a:rPr lang="en-CA" dirty="0" err="1" smtClean="0"/>
              <a:t>ms</a:t>
            </a:r>
            <a:r>
              <a:rPr lang="en-CA" dirty="0" smtClean="0"/>
              <a:t>) - period between F wave and initial stimulation</a:t>
            </a:r>
          </a:p>
          <a:p>
            <a:r>
              <a:rPr lang="en-CA" dirty="0" smtClean="0"/>
              <a:t>F-wave: F waves are often used to measure </a:t>
            </a:r>
            <a:r>
              <a:rPr lang="en-CA" dirty="0" smtClean="0">
                <a:hlinkClick r:id="rId3" tooltip="Nerve conduction velocity"/>
              </a:rPr>
              <a:t>nerve conduction velocity</a:t>
            </a:r>
            <a:r>
              <a:rPr lang="en-CA" dirty="0" smtClean="0"/>
              <a:t>, and are particularly useful for evaluating conduction problems in the </a:t>
            </a:r>
            <a:r>
              <a:rPr lang="en-CA" dirty="0" smtClean="0">
                <a:hlinkClick r:id="rId4" tooltip="Anatomical terms of location"/>
              </a:rPr>
              <a:t>proximal</a:t>
            </a:r>
            <a:r>
              <a:rPr lang="en-CA" dirty="0" smtClean="0"/>
              <a:t> region of nerves (i.e., portions of nerves near the </a:t>
            </a:r>
            <a:r>
              <a:rPr lang="en-CA" dirty="0" smtClean="0">
                <a:hlinkClick r:id="rId5" tooltip="Spinal cord"/>
              </a:rPr>
              <a:t>spinal cord</a:t>
            </a:r>
            <a:r>
              <a:rPr lang="en-CA" dirty="0" smtClean="0"/>
              <a:t>).</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101</a:t>
            </a:fld>
            <a:endParaRPr lang="en-CA"/>
          </a:p>
        </p:txBody>
      </p:sp>
    </p:spTree>
    <p:extLst>
      <p:ext uri="{BB962C8B-B14F-4D97-AF65-F5344CB8AC3E}">
        <p14:creationId xmlns:p14="http://schemas.microsoft.com/office/powerpoint/2010/main" val="120562923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The high rate of recovery from PRN suggests that the immune</a:t>
            </a:r>
          </a:p>
          <a:p>
            <a:r>
              <a:rPr lang="en-CA" sz="1200" b="0" i="0" u="none" strike="noStrike" kern="1200" baseline="0" dirty="0" smtClean="0">
                <a:solidFill>
                  <a:schemeClr val="tx1"/>
                </a:solidFill>
                <a:latin typeface="+mn-lt"/>
                <a:ea typeface="+mn-ea"/>
                <a:cs typeface="+mn-cs"/>
              </a:rPr>
              <a:t>system disorder is short-lived. </a:t>
            </a:r>
          </a:p>
          <a:p>
            <a:r>
              <a:rPr lang="en-CA" sz="1200" b="0" i="0" u="none" strike="noStrike" kern="1200" baseline="0" dirty="0" smtClean="0">
                <a:solidFill>
                  <a:schemeClr val="tx1"/>
                </a:solidFill>
                <a:latin typeface="+mn-lt"/>
                <a:ea typeface="+mn-ea"/>
                <a:cs typeface="+mn-cs"/>
              </a:rPr>
              <a:t>immunosuppressive drugs do not appear to enhance the recovery,</a:t>
            </a:r>
          </a:p>
          <a:p>
            <a:r>
              <a:rPr lang="en-CA" sz="1200" b="0" i="0" u="none" strike="noStrike" kern="1200" baseline="0" dirty="0" smtClean="0">
                <a:solidFill>
                  <a:schemeClr val="tx1"/>
                </a:solidFill>
                <a:latin typeface="+mn-lt"/>
                <a:ea typeface="+mn-ea"/>
                <a:cs typeface="+mn-cs"/>
              </a:rPr>
              <a:t>and repeat exposures to raccoon saliva can induce another episode</a:t>
            </a:r>
          </a:p>
          <a:p>
            <a:r>
              <a:rPr lang="en-CA" sz="1200" b="0" i="0" u="none" strike="noStrike" kern="1200" baseline="0" dirty="0" smtClean="0">
                <a:solidFill>
                  <a:schemeClr val="tx1"/>
                </a:solidFill>
                <a:latin typeface="+mn-lt"/>
                <a:ea typeface="+mn-ea"/>
                <a:cs typeface="+mn-cs"/>
              </a:rPr>
              <a:t>of PRN. </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Treatment involves rigorous, persistent nursing care to prevent pressure-induced</a:t>
            </a:r>
          </a:p>
          <a:p>
            <a:r>
              <a:rPr lang="en-CA" sz="1200" b="0" i="0" u="none" strike="noStrike" kern="1200" baseline="0" dirty="0" smtClean="0">
                <a:solidFill>
                  <a:schemeClr val="tx1"/>
                </a:solidFill>
                <a:latin typeface="+mn-lt"/>
                <a:ea typeface="+mn-ea"/>
                <a:cs typeface="+mn-cs"/>
              </a:rPr>
              <a:t>skin ulcerations. </a:t>
            </a:r>
          </a:p>
          <a:p>
            <a:endParaRPr lang="en-CA" sz="1200" b="0" i="0" u="none" strike="noStrike" kern="1200" baseline="0" dirty="0" smtClean="0">
              <a:solidFill>
                <a:schemeClr val="tx1"/>
              </a:solidFill>
              <a:latin typeface="+mn-lt"/>
              <a:ea typeface="+mn-ea"/>
              <a:cs typeface="+mn-cs"/>
            </a:endParaRPr>
          </a:p>
          <a:p>
            <a:r>
              <a:rPr lang="en-CA" sz="1200" kern="1200" dirty="0" smtClean="0">
                <a:solidFill>
                  <a:schemeClr val="tx1"/>
                </a:solidFill>
                <a:effectLst/>
                <a:latin typeface="+mn-lt"/>
                <a:ea typeface="+mn-ea"/>
                <a:cs typeface="+mn-cs"/>
              </a:rPr>
              <a:t>In humans with GBS, treatment with either </a:t>
            </a:r>
            <a:r>
              <a:rPr lang="en-CA" sz="1200" kern="1200" dirty="0" err="1" smtClean="0">
                <a:solidFill>
                  <a:schemeClr val="tx1"/>
                </a:solidFill>
                <a:effectLst/>
                <a:latin typeface="+mn-lt"/>
                <a:ea typeface="+mn-ea"/>
                <a:cs typeface="+mn-cs"/>
              </a:rPr>
              <a:t>plasmapheresis</a:t>
            </a:r>
            <a:r>
              <a:rPr lang="en-CA" sz="1200" kern="1200" dirty="0" smtClean="0">
                <a:solidFill>
                  <a:schemeClr val="tx1"/>
                </a:solidFill>
                <a:effectLst/>
                <a:latin typeface="+mn-lt"/>
                <a:ea typeface="+mn-ea"/>
                <a:cs typeface="+mn-cs"/>
              </a:rPr>
              <a:t> or</a:t>
            </a:r>
            <a:r>
              <a:rPr lang="en-CA" sz="1200" kern="1200" baseline="0" dirty="0" smtClean="0">
                <a:solidFill>
                  <a:schemeClr val="tx1"/>
                </a:solidFill>
                <a:effectLst/>
                <a:latin typeface="+mn-lt"/>
                <a:ea typeface="+mn-ea"/>
                <a:cs typeface="+mn-cs"/>
              </a:rPr>
              <a:t> </a:t>
            </a:r>
            <a:r>
              <a:rPr lang="en-CA" sz="1200" kern="1200" dirty="0" smtClean="0">
                <a:solidFill>
                  <a:schemeClr val="tx1"/>
                </a:solidFill>
                <a:effectLst/>
                <a:latin typeface="+mn-lt"/>
                <a:ea typeface="+mn-ea"/>
                <a:cs typeface="+mn-cs"/>
              </a:rPr>
              <a:t>high-dose IV immunoglobulin (</a:t>
            </a:r>
            <a:r>
              <a:rPr lang="en-CA" sz="1200" kern="1200" dirty="0" err="1" smtClean="0">
                <a:solidFill>
                  <a:schemeClr val="tx1"/>
                </a:solidFill>
                <a:effectLst/>
                <a:latin typeface="+mn-lt"/>
                <a:ea typeface="+mn-ea"/>
                <a:cs typeface="+mn-cs"/>
              </a:rPr>
              <a:t>IVIg</a:t>
            </a:r>
            <a:r>
              <a:rPr lang="en-CA" sz="1200" kern="1200" dirty="0" smtClean="0">
                <a:solidFill>
                  <a:schemeClr val="tx1"/>
                </a:solidFill>
                <a:effectLst/>
                <a:latin typeface="+mn-lt"/>
                <a:ea typeface="+mn-ea"/>
                <a:cs typeface="+mn-cs"/>
              </a:rPr>
              <a:t>) has been evaluated in</a:t>
            </a:r>
            <a:r>
              <a:rPr lang="en-CA" sz="1200" kern="1200" baseline="0" dirty="0" smtClean="0">
                <a:solidFill>
                  <a:schemeClr val="tx1"/>
                </a:solidFill>
                <a:effectLst/>
                <a:latin typeface="+mn-lt"/>
                <a:ea typeface="+mn-ea"/>
                <a:cs typeface="+mn-cs"/>
              </a:rPr>
              <a:t> </a:t>
            </a:r>
            <a:r>
              <a:rPr lang="en-CA" sz="1200" kern="1200" dirty="0" smtClean="0">
                <a:solidFill>
                  <a:schemeClr val="tx1"/>
                </a:solidFill>
                <a:effectLst/>
                <a:latin typeface="+mn-lt"/>
                <a:ea typeface="+mn-ea"/>
                <a:cs typeface="+mn-cs"/>
              </a:rPr>
              <a:t>controlled clinical trials.</a:t>
            </a:r>
            <a:r>
              <a:rPr lang="en-CA" sz="1200" kern="1200" baseline="0" dirty="0" smtClean="0">
                <a:solidFill>
                  <a:schemeClr val="tx1"/>
                </a:solidFill>
                <a:effectLst/>
                <a:latin typeface="+mn-lt"/>
                <a:ea typeface="+mn-ea"/>
                <a:cs typeface="+mn-cs"/>
              </a:rPr>
              <a:t> </a:t>
            </a:r>
            <a:r>
              <a:rPr lang="en-CA" sz="1200" kern="1200" dirty="0" smtClean="0">
                <a:solidFill>
                  <a:schemeClr val="tx1"/>
                </a:solidFill>
                <a:effectLst/>
                <a:latin typeface="+mn-lt"/>
                <a:ea typeface="+mn-ea"/>
                <a:cs typeface="+mn-cs"/>
              </a:rPr>
              <a:t>Treated patients had a significantly</a:t>
            </a:r>
          </a:p>
          <a:p>
            <a:r>
              <a:rPr lang="en-CA" sz="1200" kern="1200" dirty="0" smtClean="0">
                <a:solidFill>
                  <a:schemeClr val="tx1"/>
                </a:solidFill>
                <a:effectLst/>
                <a:latin typeface="+mn-lt"/>
                <a:ea typeface="+mn-ea"/>
                <a:cs typeface="+mn-cs"/>
              </a:rPr>
              <a:t>more rapid motor recovery, a shortened time to recover walking</a:t>
            </a:r>
            <a:r>
              <a:rPr lang="en-CA" sz="1200" kern="1200" baseline="0" dirty="0" smtClean="0">
                <a:solidFill>
                  <a:schemeClr val="tx1"/>
                </a:solidFill>
                <a:effectLst/>
                <a:latin typeface="+mn-lt"/>
                <a:ea typeface="+mn-ea"/>
                <a:cs typeface="+mn-cs"/>
              </a:rPr>
              <a:t> </a:t>
            </a:r>
            <a:r>
              <a:rPr lang="en-CA" sz="1200" kern="1200" dirty="0" smtClean="0">
                <a:solidFill>
                  <a:schemeClr val="tx1"/>
                </a:solidFill>
                <a:effectLst/>
                <a:latin typeface="+mn-lt"/>
                <a:ea typeface="+mn-ea"/>
                <a:cs typeface="+mn-cs"/>
              </a:rPr>
              <a:t>without aid, and less frequently required artificial ventilation than</a:t>
            </a:r>
            <a:r>
              <a:rPr lang="en-CA" sz="1200" kern="1200" baseline="0" dirty="0" smtClean="0">
                <a:solidFill>
                  <a:schemeClr val="tx1"/>
                </a:solidFill>
                <a:effectLst/>
                <a:latin typeface="+mn-lt"/>
                <a:ea typeface="+mn-ea"/>
                <a:cs typeface="+mn-cs"/>
              </a:rPr>
              <a:t> </a:t>
            </a:r>
            <a:r>
              <a:rPr lang="en-CA" sz="1200" kern="1200" dirty="0" smtClean="0">
                <a:solidFill>
                  <a:schemeClr val="tx1"/>
                </a:solidFill>
                <a:effectLst/>
                <a:latin typeface="+mn-lt"/>
                <a:ea typeface="+mn-ea"/>
                <a:cs typeface="+mn-cs"/>
              </a:rPr>
              <a:t>untreated patients</a:t>
            </a:r>
          </a:p>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102</a:t>
            </a:fld>
            <a:endParaRPr lang="en-CA"/>
          </a:p>
        </p:txBody>
      </p:sp>
    </p:spTree>
    <p:extLst>
      <p:ext uri="{BB962C8B-B14F-4D97-AF65-F5344CB8AC3E}">
        <p14:creationId xmlns:p14="http://schemas.microsoft.com/office/powerpoint/2010/main" val="378317120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103</a:t>
            </a:fld>
            <a:endParaRPr lang="en-CA"/>
          </a:p>
        </p:txBody>
      </p:sp>
    </p:spTree>
    <p:extLst>
      <p:ext uri="{BB962C8B-B14F-4D97-AF65-F5344CB8AC3E}">
        <p14:creationId xmlns:p14="http://schemas.microsoft.com/office/powerpoint/2010/main" val="158418097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Recovery</a:t>
            </a:r>
            <a:r>
              <a:rPr lang="en-US" baseline="0" dirty="0" smtClean="0"/>
              <a:t> is seen w/in 3-5 weeks with physical therapy and supportive care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However, incomplete recovery, delayed recovery or lack of improvement have also been reported.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CS can </a:t>
            </a:r>
            <a:r>
              <a:rPr lang="en-US" baseline="0" dirty="0" err="1" smtClean="0"/>
              <a:t>reccur</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Respiratory paralysis, development of aspiration pneumonia, severe muscle </a:t>
            </a:r>
            <a:r>
              <a:rPr lang="en-US" baseline="0" dirty="0" err="1" smtClean="0"/>
              <a:t>atropy</a:t>
            </a:r>
            <a:r>
              <a:rPr lang="en-US" baseline="0" dirty="0" smtClean="0"/>
              <a:t> with contracture are poor prognostic indicators for recovery</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Reexposure</a:t>
            </a:r>
            <a:r>
              <a:rPr lang="en-US" dirty="0" smtClean="0"/>
              <a:t> to </a:t>
            </a:r>
            <a:r>
              <a:rPr lang="en-US" dirty="0" err="1" smtClean="0"/>
              <a:t>raccons</a:t>
            </a:r>
            <a:r>
              <a:rPr lang="en-US" dirty="0" smtClean="0"/>
              <a:t> should be avoided having recovered, as this may trigger a relapse of the disease.</a:t>
            </a:r>
          </a:p>
          <a:p>
            <a:endParaRPr lang="en-CA" dirty="0" smtClean="0"/>
          </a:p>
          <a:p>
            <a:endParaRPr lang="en-CA" dirty="0" smtClean="0"/>
          </a:p>
          <a:p>
            <a:r>
              <a:rPr lang="en-CA" sz="1200" b="0" i="0" u="none" strike="noStrike" kern="1200" baseline="0" dirty="0" smtClean="0">
                <a:solidFill>
                  <a:schemeClr val="tx1"/>
                </a:solidFill>
                <a:latin typeface="+mn-lt"/>
                <a:ea typeface="+mn-ea"/>
                <a:cs typeface="+mn-cs"/>
              </a:rPr>
              <a:t>PRN is occasionally seen in cats but is rare in other domestic</a:t>
            </a:r>
          </a:p>
          <a:p>
            <a:r>
              <a:rPr lang="en-CA" sz="1200" b="0" i="0" u="none" strike="noStrike" kern="1200" baseline="0" dirty="0" smtClean="0">
                <a:solidFill>
                  <a:schemeClr val="tx1"/>
                </a:solidFill>
                <a:latin typeface="+mn-lt"/>
                <a:ea typeface="+mn-ea"/>
                <a:cs typeface="+mn-cs"/>
              </a:rPr>
              <a:t>animals</a:t>
            </a:r>
          </a:p>
          <a:p>
            <a:endParaRPr lang="en-CA" dirty="0" smtClean="0"/>
          </a:p>
          <a:p>
            <a:endParaRPr lang="en-CA" dirty="0" smtClean="0"/>
          </a:p>
          <a:p>
            <a:endParaRPr lang="en-CA" dirty="0" smtClean="0"/>
          </a:p>
          <a:p>
            <a:endParaRPr lang="en-CA" sz="1200" b="0" i="0" u="none" strike="noStrike" kern="1200" baseline="0" dirty="0" smtClean="0">
              <a:solidFill>
                <a:schemeClr val="tx1"/>
              </a:solidFill>
              <a:latin typeface="+mn-lt"/>
              <a:ea typeface="+mn-ea"/>
              <a:cs typeface="+mn-cs"/>
            </a:endParaRPr>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104</a:t>
            </a:fld>
            <a:endParaRPr lang="en-CA"/>
          </a:p>
        </p:txBody>
      </p:sp>
    </p:spTree>
    <p:extLst>
      <p:ext uri="{BB962C8B-B14F-4D97-AF65-F5344CB8AC3E}">
        <p14:creationId xmlns:p14="http://schemas.microsoft.com/office/powerpoint/2010/main" val="234276488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baseline="0" dirty="0" smtClean="0"/>
              <a:t>4 dogs with LMN </a:t>
            </a:r>
            <a:r>
              <a:rPr lang="en-CA" baseline="0" dirty="0" err="1" smtClean="0"/>
              <a:t>dz</a:t>
            </a:r>
            <a:r>
              <a:rPr lang="en-CA" baseline="0" dirty="0" smtClean="0"/>
              <a:t> undergoing mechanical ventilation had a diagnosis of </a:t>
            </a:r>
            <a:r>
              <a:rPr lang="en-CA" baseline="0" dirty="0" err="1" smtClean="0"/>
              <a:t>polyradiculoneurtitis</a:t>
            </a:r>
            <a:r>
              <a:rPr lang="en-CA" baseline="0" dirty="0" smtClean="0"/>
              <a:t>, all 4 had a </a:t>
            </a:r>
            <a:r>
              <a:rPr lang="en-CA" baseline="0" dirty="0" err="1" smtClean="0"/>
              <a:t>trac</a:t>
            </a:r>
            <a:r>
              <a:rPr lang="en-CA" baseline="0" dirty="0" smtClean="0"/>
              <a:t> tube placed, they were ventilated for 55-253 hours. </a:t>
            </a:r>
          </a:p>
          <a:p>
            <a:endParaRPr lang="en-CA" dirty="0" smtClean="0"/>
          </a:p>
          <a:p>
            <a:endParaRPr lang="en-CA" dirty="0" smtClean="0"/>
          </a:p>
          <a:p>
            <a:r>
              <a:rPr lang="en-CA" dirty="0" smtClean="0"/>
              <a:t>In this abstract presented</a:t>
            </a:r>
            <a:r>
              <a:rPr lang="en-CA" baseline="0" dirty="0" smtClean="0"/>
              <a:t> at ACVIM in 2010,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105</a:t>
            </a:fld>
            <a:endParaRPr lang="en-CA"/>
          </a:p>
        </p:txBody>
      </p:sp>
    </p:spTree>
    <p:extLst>
      <p:ext uri="{BB962C8B-B14F-4D97-AF65-F5344CB8AC3E}">
        <p14:creationId xmlns:p14="http://schemas.microsoft.com/office/powerpoint/2010/main" val="109107715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We will now see that some metabolic diseases can lead to polyneuropathies or are associated</a:t>
            </a:r>
            <a:r>
              <a:rPr lang="en-CA" baseline="0" dirty="0" smtClean="0"/>
              <a:t> with similar CS. </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106</a:t>
            </a:fld>
            <a:endParaRPr lang="en-CA"/>
          </a:p>
        </p:txBody>
      </p:sp>
    </p:spTree>
    <p:extLst>
      <p:ext uri="{BB962C8B-B14F-4D97-AF65-F5344CB8AC3E}">
        <p14:creationId xmlns:p14="http://schemas.microsoft.com/office/powerpoint/2010/main" val="283908870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Dogs with HOAC can show</a:t>
            </a:r>
            <a:r>
              <a:rPr lang="en-CA" baseline="0" dirty="0" smtClean="0"/>
              <a:t> HL paresis to complete </a:t>
            </a:r>
            <a:r>
              <a:rPr lang="en-CA" baseline="0" dirty="0" err="1" smtClean="0"/>
              <a:t>recumbency</a:t>
            </a:r>
            <a:endParaRPr lang="en-CA" baseline="0" dirty="0" smtClean="0"/>
          </a:p>
          <a:p>
            <a:r>
              <a:rPr lang="en-CA" baseline="0" dirty="0" smtClean="0"/>
              <a:t>Patients with diabetes, especially cats, can have a </a:t>
            </a:r>
            <a:r>
              <a:rPr lang="en-CA" baseline="0" dirty="0" err="1" smtClean="0"/>
              <a:t>plantigrade</a:t>
            </a:r>
            <a:r>
              <a:rPr lang="en-CA" baseline="0" dirty="0" smtClean="0"/>
              <a:t> stance.</a:t>
            </a:r>
          </a:p>
          <a:p>
            <a:r>
              <a:rPr lang="en-CA" baseline="0" dirty="0" smtClean="0"/>
              <a:t>In a study evaluating neurological manifestations of HypoT4 in dogs, 11 of them at LMND manifested by general weakness, </a:t>
            </a:r>
            <a:r>
              <a:rPr lang="en-CA" baseline="0" dirty="0" err="1" smtClean="0"/>
              <a:t>hyporeflexia</a:t>
            </a:r>
            <a:r>
              <a:rPr lang="en-CA" baseline="0" dirty="0" smtClean="0"/>
              <a:t>, facial nerve paresis, laryngeal paralysis and </a:t>
            </a:r>
            <a:r>
              <a:rPr lang="en-CA" baseline="0" dirty="0" err="1" smtClean="0"/>
              <a:t>megaesphagus</a:t>
            </a:r>
            <a:r>
              <a:rPr lang="en-CA" baseline="0" dirty="0" smtClean="0"/>
              <a:t>. 9 of them had vestibular signs. </a:t>
            </a:r>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They suggest that either vestibular or lower motor neuron signs, </a:t>
            </a:r>
            <a:r>
              <a:rPr lang="en-CA" dirty="0" err="1" smtClean="0"/>
              <a:t>megaesophagus</a:t>
            </a:r>
            <a:r>
              <a:rPr lang="en-CA" dirty="0" smtClean="0"/>
              <a:t>, or laryngeal paralysis may be the only clinical signs of an underlying, more generalized polyneuropathy associated with hypothyroidism. Electro-diagnostic abnormalities may be detected before clinical disease develops</a:t>
            </a:r>
          </a:p>
          <a:p>
            <a:endParaRPr lang="en-CA" dirty="0" smtClean="0"/>
          </a:p>
          <a:p>
            <a:r>
              <a:rPr lang="en-CA" dirty="0" smtClean="0"/>
              <a:t>Patients</a:t>
            </a:r>
            <a:r>
              <a:rPr lang="en-CA" baseline="0" dirty="0" smtClean="0"/>
              <a:t> with insulin-secreting </a:t>
            </a:r>
            <a:r>
              <a:rPr lang="en-CA" baseline="0" dirty="0" err="1" smtClean="0"/>
              <a:t>tumor</a:t>
            </a:r>
            <a:r>
              <a:rPr lang="en-CA" baseline="0" dirty="0" smtClean="0"/>
              <a:t> can also have flaccid paresis or paralysis with </a:t>
            </a:r>
            <a:r>
              <a:rPr lang="en-CA" baseline="0" dirty="0" err="1" smtClean="0"/>
              <a:t>hyporeflexia</a:t>
            </a:r>
            <a:r>
              <a:rPr lang="en-CA" baseline="0" dirty="0" smtClean="0"/>
              <a:t>, lethargy, disorientation, </a:t>
            </a:r>
            <a:r>
              <a:rPr lang="en-CA" baseline="0" dirty="0" err="1" smtClean="0"/>
              <a:t>bradycardia</a:t>
            </a:r>
            <a:r>
              <a:rPr lang="en-CA" baseline="0" dirty="0" smtClean="0"/>
              <a:t>, hypothermia, muscle tremors, and sometimes seizures. </a:t>
            </a:r>
            <a:endParaRPr lang="en-CA" dirty="0" smtClean="0"/>
          </a:p>
          <a:p>
            <a:endParaRPr lang="en-CA" dirty="0" smtClean="0"/>
          </a:p>
          <a:p>
            <a:r>
              <a:rPr lang="en-CA" dirty="0" smtClean="0"/>
              <a:t>HypoT4:</a:t>
            </a:r>
          </a:p>
          <a:p>
            <a:r>
              <a:rPr lang="en-CA" dirty="0" smtClean="0"/>
              <a:t>11/29: LMND  10/11: recover</a:t>
            </a:r>
            <a:r>
              <a:rPr lang="en-CA" baseline="0" dirty="0" smtClean="0"/>
              <a:t> w/in 2 months</a:t>
            </a:r>
            <a:endParaRPr lang="en-CA" dirty="0" smtClean="0"/>
          </a:p>
          <a:p>
            <a:r>
              <a:rPr lang="en-CA" dirty="0" smtClean="0"/>
              <a:t>9: vestibular</a:t>
            </a:r>
            <a:r>
              <a:rPr lang="en-CA" baseline="0" dirty="0" smtClean="0"/>
              <a:t> signs 8/9: recover w/in 2 months</a:t>
            </a:r>
          </a:p>
          <a:p>
            <a:r>
              <a:rPr lang="en-CA" baseline="0" dirty="0" smtClean="0"/>
              <a:t>4: </a:t>
            </a:r>
            <a:r>
              <a:rPr lang="en-CA" baseline="0" dirty="0" err="1" smtClean="0"/>
              <a:t>megaeso</a:t>
            </a:r>
            <a:r>
              <a:rPr lang="en-CA" baseline="0" dirty="0" smtClean="0"/>
              <a:t>   ; less </a:t>
            </a:r>
            <a:r>
              <a:rPr lang="en-CA" baseline="0" dirty="0" err="1" smtClean="0"/>
              <a:t>severy</a:t>
            </a:r>
            <a:r>
              <a:rPr lang="en-CA" baseline="0" dirty="0" smtClean="0"/>
              <a:t> w/in 4 months</a:t>
            </a:r>
          </a:p>
          <a:p>
            <a:r>
              <a:rPr lang="en-CA" baseline="0" dirty="0" smtClean="0"/>
              <a:t>5: laryngeal paralysis  ; improved partially after 5 </a:t>
            </a:r>
            <a:r>
              <a:rPr lang="en-CA" baseline="0" dirty="0" err="1" smtClean="0"/>
              <a:t>mo</a:t>
            </a:r>
            <a:endParaRPr lang="en-CA" baseline="0" dirty="0" smtClean="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107</a:t>
            </a:fld>
            <a:endParaRPr lang="en-CA"/>
          </a:p>
        </p:txBody>
      </p:sp>
    </p:spTree>
    <p:extLst>
      <p:ext uri="{BB962C8B-B14F-4D97-AF65-F5344CB8AC3E}">
        <p14:creationId xmlns:p14="http://schemas.microsoft.com/office/powerpoint/2010/main" val="111831865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In</a:t>
            </a:r>
            <a:r>
              <a:rPr lang="en-CA" baseline="0" dirty="0" smtClean="0"/>
              <a:t> general , treatment of the underlying disease will result in resolution of neurologic dysfunction. </a:t>
            </a:r>
            <a:endParaRPr lang="en-CA" dirty="0" smtClean="0"/>
          </a:p>
          <a:p>
            <a:endParaRPr lang="en-CA" dirty="0" smtClean="0"/>
          </a:p>
          <a:p>
            <a:r>
              <a:rPr lang="en-CA" dirty="0" smtClean="0"/>
              <a:t>HypoT4:</a:t>
            </a:r>
          </a:p>
          <a:p>
            <a:r>
              <a:rPr lang="en-CA" dirty="0" smtClean="0"/>
              <a:t>All but 1 dog with lower motor neuron signs and 1 dog with vestibular signs recovered after 2 months (mean, 57 days). Signs of </a:t>
            </a:r>
            <a:r>
              <a:rPr lang="en-CA" dirty="0" err="1" smtClean="0"/>
              <a:t>megaesophagus</a:t>
            </a:r>
            <a:r>
              <a:rPr lang="en-CA" dirty="0" smtClean="0"/>
              <a:t> became progressively less severe over 4 months. Dogs with laryngeal paralysis improved partially after 5 months..</a:t>
            </a:r>
            <a:endParaRPr lang="en-CA" dirty="0"/>
          </a:p>
        </p:txBody>
      </p:sp>
      <p:sp>
        <p:nvSpPr>
          <p:cNvPr id="4" name="Espace réservé du numéro de diapositive 3"/>
          <p:cNvSpPr>
            <a:spLocks noGrp="1"/>
          </p:cNvSpPr>
          <p:nvPr>
            <p:ph type="sldNum" sz="quarter" idx="10"/>
          </p:nvPr>
        </p:nvSpPr>
        <p:spPr/>
        <p:txBody>
          <a:bodyPr/>
          <a:lstStyle/>
          <a:p>
            <a:fld id="{BB1D8931-0FC9-F64C-99A0-6925AA547507}" type="slidenum">
              <a:rPr lang="en-CA" smtClean="0"/>
              <a:t>108</a:t>
            </a:fld>
            <a:endParaRPr lang="en-CA"/>
          </a:p>
        </p:txBody>
      </p:sp>
    </p:spTree>
    <p:extLst>
      <p:ext uri="{BB962C8B-B14F-4D97-AF65-F5344CB8AC3E}">
        <p14:creationId xmlns:p14="http://schemas.microsoft.com/office/powerpoint/2010/main" val="1118318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0DC240CF-8DF2-9644-9625-E566ADE55732}" type="datetimeFigureOut">
              <a:rPr lang="fr-FR" smtClean="0"/>
              <a:t>25/05/2015</a:t>
            </a:fld>
            <a:endParaRPr lang="en-CA"/>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2390E826-0D02-A446-86DA-9DD2966B0CFE}" type="slidenum">
              <a:rPr lang="en-CA" smtClean="0"/>
              <a:t>‹#›</a:t>
            </a:fld>
            <a:endParaRPr lang="en-CA"/>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CA"/>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fr-CA" smtClean="0"/>
              <a:t>Cliquez et modifiez le titre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0DC240CF-8DF2-9644-9625-E566ADE55732}" type="datetimeFigureOut">
              <a:rPr lang="fr-FR" smtClean="0"/>
              <a:t>25/05/2015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390E826-0D02-A446-86DA-9DD2966B0CFE}"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fr-CA" smtClean="0"/>
              <a:t>Cliquez et modifiez le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Date Placeholder 3"/>
          <p:cNvSpPr>
            <a:spLocks noGrp="1"/>
          </p:cNvSpPr>
          <p:nvPr>
            <p:ph type="dt" sz="half" idx="10"/>
          </p:nvPr>
        </p:nvSpPr>
        <p:spPr/>
        <p:txBody>
          <a:bodyPr/>
          <a:lstStyle/>
          <a:p>
            <a:fld id="{0DC240CF-8DF2-9644-9625-E566ADE55732}" type="datetimeFigureOut">
              <a:rPr lang="fr-FR" smtClean="0"/>
              <a:t>25/05/2015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2390E826-0D02-A446-86DA-9DD2966B0CFE}" type="slidenum">
              <a:rPr lang="en-CA" smtClean="0"/>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Date Placeholder 3"/>
          <p:cNvSpPr>
            <a:spLocks noGrp="1"/>
          </p:cNvSpPr>
          <p:nvPr>
            <p:ph type="dt" sz="half" idx="10"/>
          </p:nvPr>
        </p:nvSpPr>
        <p:spPr/>
        <p:txBody>
          <a:bodyPr/>
          <a:lstStyle/>
          <a:p>
            <a:fld id="{0DC240CF-8DF2-9644-9625-E566ADE55732}" type="datetimeFigureOut">
              <a:rPr lang="fr-FR" smtClean="0"/>
              <a:t>25/05/2015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390E826-0D02-A446-86DA-9DD2966B0CFE}" type="slidenum">
              <a:rPr lang="en-CA" smtClean="0"/>
              <a:t>‹#›</a:t>
            </a:fld>
            <a:endParaRPr lang="en-CA"/>
          </a:p>
        </p:txBody>
      </p:sp>
      <p:sp>
        <p:nvSpPr>
          <p:cNvPr id="7" name="Title 6"/>
          <p:cNvSpPr>
            <a:spLocks noGrp="1"/>
          </p:cNvSpPr>
          <p:nvPr>
            <p:ph type="title"/>
          </p:nvPr>
        </p:nvSpPr>
        <p:spPr/>
        <p:txBody>
          <a:bodyPr/>
          <a:lstStyle/>
          <a:p>
            <a:r>
              <a:rPr lang="fr-CA" smtClean="0"/>
              <a:t>Cliquez et modifiez le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9" name="Date Placeholder 8"/>
          <p:cNvSpPr>
            <a:spLocks noGrp="1"/>
          </p:cNvSpPr>
          <p:nvPr>
            <p:ph type="dt" sz="half" idx="10"/>
          </p:nvPr>
        </p:nvSpPr>
        <p:spPr/>
        <p:txBody>
          <a:bodyPr/>
          <a:lstStyle>
            <a:lvl1pPr>
              <a:defRPr>
                <a:solidFill>
                  <a:srgbClr val="FFFFFF"/>
                </a:solidFill>
              </a:defRPr>
            </a:lvl1pPr>
          </a:lstStyle>
          <a:p>
            <a:fld id="{0DC240CF-8DF2-9644-9625-E566ADE55732}" type="datetimeFigureOut">
              <a:rPr lang="fr-FR" smtClean="0"/>
              <a:t>25/05/2015</a:t>
            </a:fld>
            <a:endParaRPr lang="en-CA"/>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2390E826-0D02-A446-86DA-9DD2966B0CFE}" type="slidenum">
              <a:rPr lang="en-CA" smtClean="0"/>
              <a:t>‹#›</a:t>
            </a:fld>
            <a:endParaRPr lang="en-CA"/>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CA"/>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fr-CA" smtClean="0"/>
              <a:t>Cliquez et modifiez le titre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5" name="Date Placeholder 4"/>
          <p:cNvSpPr>
            <a:spLocks noGrp="1"/>
          </p:cNvSpPr>
          <p:nvPr>
            <p:ph type="dt" sz="half" idx="10"/>
          </p:nvPr>
        </p:nvSpPr>
        <p:spPr/>
        <p:txBody>
          <a:bodyPr/>
          <a:lstStyle/>
          <a:p>
            <a:fld id="{0DC240CF-8DF2-9644-9625-E566ADE55732}" type="datetimeFigureOut">
              <a:rPr lang="fr-FR" smtClean="0"/>
              <a:t>25/05/2015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390E826-0D02-A446-86DA-9DD2966B0CFE}" type="slidenum">
              <a:rPr lang="en-CA" smtClean="0"/>
              <a:t>‹#›</a:t>
            </a:fld>
            <a:endParaRPr lang="en-CA"/>
          </a:p>
        </p:txBody>
      </p:sp>
      <p:sp>
        <p:nvSpPr>
          <p:cNvPr id="8" name="Title 7"/>
          <p:cNvSpPr>
            <a:spLocks noGrp="1"/>
          </p:cNvSpPr>
          <p:nvPr>
            <p:ph type="title"/>
          </p:nvPr>
        </p:nvSpPr>
        <p:spPr/>
        <p:txBody>
          <a:bodyPr/>
          <a:lstStyle/>
          <a:p>
            <a:r>
              <a:rPr lang="fr-CA" smtClean="0"/>
              <a:t>Cliquez et modifiez le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7" name="Date Placeholder 6"/>
          <p:cNvSpPr>
            <a:spLocks noGrp="1"/>
          </p:cNvSpPr>
          <p:nvPr>
            <p:ph type="dt" sz="half" idx="10"/>
          </p:nvPr>
        </p:nvSpPr>
        <p:spPr/>
        <p:txBody>
          <a:bodyPr/>
          <a:lstStyle/>
          <a:p>
            <a:fld id="{0DC240CF-8DF2-9644-9625-E566ADE55732}" type="datetimeFigureOut">
              <a:rPr lang="fr-FR" smtClean="0"/>
              <a:t>25/05/2015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2390E826-0D02-A446-86DA-9DD2966B0CFE}" type="slidenum">
              <a:rPr lang="en-CA" smtClean="0"/>
              <a:t>‹#›</a:t>
            </a:fld>
            <a:endParaRPr lang="en-CA"/>
          </a:p>
        </p:txBody>
      </p:sp>
      <p:sp>
        <p:nvSpPr>
          <p:cNvPr id="10" name="Title 9"/>
          <p:cNvSpPr>
            <a:spLocks noGrp="1"/>
          </p:cNvSpPr>
          <p:nvPr>
            <p:ph type="title"/>
          </p:nvPr>
        </p:nvSpPr>
        <p:spPr/>
        <p:txBody>
          <a:bodyPr/>
          <a:lstStyle/>
          <a:p>
            <a:r>
              <a:rPr lang="fr-CA" smtClean="0"/>
              <a:t>Cliquez et modifiez le titre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DC240CF-8DF2-9644-9625-E566ADE55732}" type="datetimeFigureOut">
              <a:rPr lang="fr-FR" smtClean="0"/>
              <a:t>25/05/2015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2390E826-0D02-A446-86DA-9DD2966B0CFE}" type="slidenum">
              <a:rPr lang="en-CA" smtClean="0"/>
              <a:t>‹#›</a:t>
            </a:fld>
            <a:endParaRPr lang="en-CA"/>
          </a:p>
        </p:txBody>
      </p:sp>
      <p:sp>
        <p:nvSpPr>
          <p:cNvPr id="6" name="Title 5"/>
          <p:cNvSpPr>
            <a:spLocks noGrp="1"/>
          </p:cNvSpPr>
          <p:nvPr>
            <p:ph type="title"/>
          </p:nvPr>
        </p:nvSpPr>
        <p:spPr/>
        <p:txBody>
          <a:bodyPr/>
          <a:lstStyle/>
          <a:p>
            <a:r>
              <a:rPr lang="fr-CA" smtClean="0"/>
              <a:t>Cliquez et modifiez le titre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0DC240CF-8DF2-9644-9625-E566ADE55732}" type="datetimeFigureOut">
              <a:rPr lang="fr-FR" smtClean="0"/>
              <a:t>25/05/2015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2390E826-0D02-A446-86DA-9DD2966B0CFE}" type="slidenum">
              <a:rPr lang="en-CA" smtClean="0"/>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0DC240CF-8DF2-9644-9625-E566ADE55732}" type="datetimeFigureOut">
              <a:rPr lang="fr-FR" smtClean="0"/>
              <a:t>25/05/2015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2390E826-0D02-A446-86DA-9DD2966B0CFE}" type="slidenum">
              <a:rPr lang="en-CA" smtClean="0"/>
              <a:t>‹#›</a:t>
            </a:fld>
            <a:endParaRPr lang="en-CA"/>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fr-CA" smtClean="0"/>
              <a:t>Cliquez et modifiez le titre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0DC240CF-8DF2-9644-9625-E566ADE55732}" type="datetimeFigureOut">
              <a:rPr lang="fr-FR" smtClean="0"/>
              <a:t>25/05/2015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390E826-0D02-A446-86DA-9DD2966B0CFE}" type="slidenum">
              <a:rPr lang="en-CA" smtClean="0"/>
              <a:t>‹#›</a:t>
            </a:fld>
            <a:endParaRPr lang="en-CA"/>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fr-CA" smtClean="0"/>
              <a:t>Cliquez et modifiez le titre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fr-CA" smtClean="0"/>
              <a:t>Cliquez et modifiez le titre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0DC240CF-8DF2-9644-9625-E566ADE55732}" type="datetimeFigureOut">
              <a:rPr lang="fr-FR" smtClean="0"/>
              <a:t>25/05/2015</a:t>
            </a:fld>
            <a:endParaRPr lang="en-CA"/>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CA"/>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2390E826-0D02-A446-86DA-9DD2966B0CFE}" type="slidenum">
              <a:rPr lang="en-CA" smtClean="0"/>
              <a:t>‹#›</a:t>
            </a:fld>
            <a:endParaRPr lang="en-CA"/>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72.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73.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105.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 Id="rId3" Type="http://schemas.openxmlformats.org/officeDocument/2006/relationships/image" Target="../media/image76.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 Id="rId3" Type="http://schemas.openxmlformats.org/officeDocument/2006/relationships/image" Target="../media/image77.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 Id="rId3" Type="http://schemas.openxmlformats.org/officeDocument/2006/relationships/image" Target="../media/image78.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 Id="rId3" Type="http://schemas.openxmlformats.org/officeDocument/2006/relationships/image" Target="../media/image7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 Id="rId3" Type="http://schemas.openxmlformats.org/officeDocument/2006/relationships/image" Target="../media/image80.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3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4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4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4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5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5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5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5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 Id="rId3" Type="http://schemas.openxmlformats.org/officeDocument/2006/relationships/image" Target="../media/image5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5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5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57.png"/></Relationships>
</file>

<file path=ppt/slides/_rels/slide74.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1" Type="http://schemas.openxmlformats.org/officeDocument/2006/relationships/slideLayout" Target="../slideLayouts/slideLayout7.xml"/><Relationship Id="rId2" Type="http://schemas.openxmlformats.org/officeDocument/2006/relationships/notesSlide" Target="../notesSlides/notesSlide6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6.xml.rels><?xml version="1.0" encoding="UTF-8" standalone="yes"?>
<Relationships xmlns="http://schemas.openxmlformats.org/package/2006/relationships"><Relationship Id="rId3" Type="http://schemas.openxmlformats.org/officeDocument/2006/relationships/image" Target="../media/image60.png"/><Relationship Id="rId4" Type="http://schemas.openxmlformats.org/officeDocument/2006/relationships/image" Target="../media/image61.png"/><Relationship Id="rId1" Type="http://schemas.openxmlformats.org/officeDocument/2006/relationships/slideLayout" Target="../slideLayouts/slideLayout7.xml"/><Relationship Id="rId2" Type="http://schemas.openxmlformats.org/officeDocument/2006/relationships/notesSlide" Target="../notesSlides/notesSlide7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2.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 Id="rId3" Type="http://schemas.openxmlformats.org/officeDocument/2006/relationships/image" Target="../media/image6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6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7.xml"/><Relationship Id="rId3" Type="http://schemas.openxmlformats.org/officeDocument/2006/relationships/image" Target="../media/image65.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66.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67.png"/></Relationships>
</file>

<file path=ppt/slides/_rels/slide89.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 Id="rId3" Type="http://schemas.openxmlformats.org/officeDocument/2006/relationships/image" Target="../media/image7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8.xml"/><Relationship Id="rId3" Type="http://schemas.openxmlformats.org/officeDocument/2006/relationships/image" Target="../media/image71.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r>
              <a:rPr lang="en-CA" dirty="0" smtClean="0"/>
              <a:t>Jo-Annie Letendre, DVM</a:t>
            </a:r>
          </a:p>
          <a:p>
            <a:r>
              <a:rPr lang="en-CA" dirty="0" smtClean="0"/>
              <a:t>Resident Board Review</a:t>
            </a:r>
          </a:p>
          <a:p>
            <a:r>
              <a:rPr lang="en-CA" dirty="0" smtClean="0"/>
              <a:t>May 2015</a:t>
            </a:r>
            <a:endParaRPr lang="en-CA" dirty="0"/>
          </a:p>
        </p:txBody>
      </p:sp>
      <p:sp>
        <p:nvSpPr>
          <p:cNvPr id="2" name="Titre 1"/>
          <p:cNvSpPr>
            <a:spLocks noGrp="1"/>
          </p:cNvSpPr>
          <p:nvPr>
            <p:ph type="title"/>
          </p:nvPr>
        </p:nvSpPr>
        <p:spPr/>
        <p:txBody>
          <a:bodyPr/>
          <a:lstStyle/>
          <a:p>
            <a:r>
              <a:rPr lang="en-CA" dirty="0" smtClean="0"/>
              <a:t/>
            </a:r>
            <a:br>
              <a:rPr lang="en-CA" dirty="0" smtClean="0"/>
            </a:br>
            <a:r>
              <a:rPr lang="en-CA" dirty="0" smtClean="0"/>
              <a:t>Junctionopathies</a:t>
            </a:r>
            <a:r>
              <a:rPr lang="en-CA" dirty="0"/>
              <a:t/>
            </a:r>
            <a:br>
              <a:rPr lang="en-CA" dirty="0"/>
            </a:br>
            <a:r>
              <a:rPr lang="en-CA" dirty="0"/>
              <a:t>Neuropathies</a:t>
            </a:r>
            <a:br>
              <a:rPr lang="en-CA" dirty="0"/>
            </a:br>
            <a:r>
              <a:rPr lang="en-CA" dirty="0"/>
              <a:t>MYOPATHIES</a:t>
            </a:r>
            <a:br>
              <a:rPr lang="en-CA" dirty="0"/>
            </a:br>
            <a:endParaRPr lang="en-CA" dirty="0"/>
          </a:p>
        </p:txBody>
      </p:sp>
    </p:spTree>
    <p:extLst>
      <p:ext uri="{BB962C8B-B14F-4D97-AF65-F5344CB8AC3E}">
        <p14:creationId xmlns:p14="http://schemas.microsoft.com/office/powerpoint/2010/main" val="2774294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4294967295"/>
          </p:nvPr>
        </p:nvPicPr>
        <p:blipFill>
          <a:blip r:embed="rId3"/>
          <a:srcRect l="-67266" r="-67266"/>
          <a:stretch>
            <a:fillRect/>
          </a:stretch>
        </p:blipFill>
        <p:spPr>
          <a:xfrm>
            <a:off x="-2039124" y="77701"/>
            <a:ext cx="12935324" cy="6780299"/>
          </a:xfrm>
        </p:spPr>
      </p:pic>
    </p:spTree>
    <p:extLst>
      <p:ext uri="{BB962C8B-B14F-4D97-AF65-F5344CB8AC3E}">
        <p14:creationId xmlns:p14="http://schemas.microsoft.com/office/powerpoint/2010/main" val="3833048747"/>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Coonhound paralysis (7-10 days after racoon bites)</a:t>
            </a:r>
          </a:p>
          <a:p>
            <a:r>
              <a:rPr lang="en-CA" dirty="0" smtClean="0"/>
              <a:t>Idiopathic </a:t>
            </a:r>
            <a:r>
              <a:rPr lang="en-CA" dirty="0" err="1" smtClean="0"/>
              <a:t>radiculoneuritis</a:t>
            </a:r>
            <a:endParaRPr lang="en-CA" dirty="0" smtClean="0"/>
          </a:p>
          <a:p>
            <a:r>
              <a:rPr lang="en-CA" dirty="0" smtClean="0"/>
              <a:t>Post-</a:t>
            </a:r>
            <a:r>
              <a:rPr lang="en-CA" dirty="0" err="1" smtClean="0"/>
              <a:t>vaccinal</a:t>
            </a:r>
            <a:r>
              <a:rPr lang="en-CA" dirty="0" smtClean="0"/>
              <a:t> </a:t>
            </a:r>
            <a:r>
              <a:rPr lang="en-CA" dirty="0" err="1" smtClean="0"/>
              <a:t>polyradiculoneuritis</a:t>
            </a:r>
            <a:r>
              <a:rPr lang="en-CA" dirty="0" smtClean="0"/>
              <a:t> (extremely rare)</a:t>
            </a:r>
          </a:p>
          <a:p>
            <a:r>
              <a:rPr lang="en-CA" dirty="0" smtClean="0"/>
              <a:t>Human medicine: Landry-</a:t>
            </a:r>
            <a:r>
              <a:rPr lang="en-CA" dirty="0" err="1" smtClean="0"/>
              <a:t>Guillain</a:t>
            </a:r>
            <a:r>
              <a:rPr lang="en-CA" dirty="0" smtClean="0"/>
              <a:t>-</a:t>
            </a:r>
            <a:r>
              <a:rPr lang="en-CA" dirty="0" err="1" smtClean="0"/>
              <a:t>Barré</a:t>
            </a:r>
            <a:r>
              <a:rPr lang="en-CA" dirty="0" smtClean="0"/>
              <a:t> disease</a:t>
            </a:r>
          </a:p>
          <a:p>
            <a:pPr lvl="1"/>
            <a:r>
              <a:rPr lang="en-CA" dirty="0" smtClean="0"/>
              <a:t>Molecular mimicry seems to be involved in the pathogenesis</a:t>
            </a:r>
          </a:p>
          <a:p>
            <a:pPr lvl="1"/>
            <a:r>
              <a:rPr lang="en-CA" i="1" dirty="0" smtClean="0"/>
              <a:t>Campylobacter </a:t>
            </a:r>
            <a:r>
              <a:rPr lang="en-CA" i="1" dirty="0" err="1" smtClean="0"/>
              <a:t>jejuni</a:t>
            </a:r>
            <a:endParaRPr lang="en-CA" dirty="0" smtClean="0"/>
          </a:p>
          <a:p>
            <a:r>
              <a:rPr lang="en-CA" dirty="0" smtClean="0"/>
              <a:t>Antigenic stimulus in dogs: ???</a:t>
            </a:r>
          </a:p>
          <a:p>
            <a:pPr lvl="1"/>
            <a:r>
              <a:rPr lang="en-CA" dirty="0" smtClean="0"/>
              <a:t>Raccoon saliva</a:t>
            </a:r>
          </a:p>
          <a:p>
            <a:pPr lvl="1"/>
            <a:r>
              <a:rPr lang="en-CA" dirty="0" smtClean="0"/>
              <a:t>Genetic predisposition in breeds of coonhounds</a:t>
            </a:r>
          </a:p>
          <a:p>
            <a:pPr lvl="1"/>
            <a:r>
              <a:rPr lang="en-CA" i="1" dirty="0" smtClean="0"/>
              <a:t>Toxoplasma </a:t>
            </a:r>
            <a:r>
              <a:rPr lang="en-CA" i="1" dirty="0" err="1" smtClean="0"/>
              <a:t>gondii</a:t>
            </a:r>
            <a:r>
              <a:rPr lang="en-CA" dirty="0" smtClean="0"/>
              <a:t>?</a:t>
            </a:r>
            <a:endParaRPr lang="en-CA" dirty="0"/>
          </a:p>
        </p:txBody>
      </p:sp>
      <p:sp>
        <p:nvSpPr>
          <p:cNvPr id="3" name="Titre 2"/>
          <p:cNvSpPr>
            <a:spLocks noGrp="1"/>
          </p:cNvSpPr>
          <p:nvPr>
            <p:ph type="title"/>
          </p:nvPr>
        </p:nvSpPr>
        <p:spPr/>
        <p:txBody>
          <a:bodyPr/>
          <a:lstStyle/>
          <a:p>
            <a:r>
              <a:rPr lang="en-CA" dirty="0" smtClean="0"/>
              <a:t>ACUTE POLYRADICULONEURITIS</a:t>
            </a:r>
            <a:endParaRPr lang="en-CA" dirty="0"/>
          </a:p>
        </p:txBody>
      </p:sp>
      <p:pic>
        <p:nvPicPr>
          <p:cNvPr id="5" name="Image 4"/>
          <p:cNvPicPr>
            <a:picLocks noChangeAspect="1"/>
          </p:cNvPicPr>
          <p:nvPr/>
        </p:nvPicPr>
        <p:blipFill>
          <a:blip r:embed="rId3"/>
          <a:stretch>
            <a:fillRect/>
          </a:stretch>
        </p:blipFill>
        <p:spPr>
          <a:xfrm>
            <a:off x="0" y="5703569"/>
            <a:ext cx="9144000" cy="845820"/>
          </a:xfrm>
          <a:prstGeom prst="rect">
            <a:avLst/>
          </a:prstGeom>
        </p:spPr>
      </p:pic>
    </p:spTree>
    <p:extLst>
      <p:ext uri="{BB962C8B-B14F-4D97-AF65-F5344CB8AC3E}">
        <p14:creationId xmlns:p14="http://schemas.microsoft.com/office/powerpoint/2010/main" val="2420177804"/>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1"/>
            <a:ext cx="8407893" cy="4845852"/>
          </a:xfrm>
        </p:spPr>
        <p:txBody>
          <a:bodyPr>
            <a:normAutofit/>
          </a:bodyPr>
          <a:lstStyle/>
          <a:p>
            <a:r>
              <a:rPr lang="en-CA" dirty="0" smtClean="0"/>
              <a:t>DIAGNOSIS</a:t>
            </a:r>
          </a:p>
          <a:p>
            <a:pPr lvl="1"/>
            <a:r>
              <a:rPr lang="en-CA" dirty="0" smtClean="0"/>
              <a:t>DDX</a:t>
            </a:r>
          </a:p>
          <a:p>
            <a:pPr lvl="2"/>
            <a:r>
              <a:rPr lang="en-CA" dirty="0" smtClean="0"/>
              <a:t>Botulism</a:t>
            </a:r>
          </a:p>
          <a:p>
            <a:pPr lvl="2"/>
            <a:r>
              <a:rPr lang="en-CA" dirty="0" smtClean="0"/>
              <a:t>Tick paralysis</a:t>
            </a:r>
          </a:p>
          <a:p>
            <a:pPr lvl="2"/>
            <a:r>
              <a:rPr lang="en-CA" dirty="0" smtClean="0"/>
              <a:t>Fulminant myasthenia gravis</a:t>
            </a:r>
          </a:p>
          <a:p>
            <a:pPr lvl="1"/>
            <a:r>
              <a:rPr lang="en-CA" dirty="0" smtClean="0"/>
              <a:t>Clinical signs: rapidly progressive LMN </a:t>
            </a:r>
            <a:r>
              <a:rPr lang="en-CA" dirty="0" err="1" smtClean="0"/>
              <a:t>tetraparesis</a:t>
            </a:r>
            <a:r>
              <a:rPr lang="en-CA" dirty="0" smtClean="0"/>
              <a:t>/</a:t>
            </a:r>
            <a:r>
              <a:rPr lang="en-CA" dirty="0" err="1" smtClean="0"/>
              <a:t>plegia</a:t>
            </a:r>
            <a:endParaRPr lang="en-CA" dirty="0" smtClean="0"/>
          </a:p>
          <a:p>
            <a:pPr lvl="1"/>
            <a:r>
              <a:rPr lang="en-CA" dirty="0" smtClean="0"/>
              <a:t>CSF: significant elevation of protein, w or w/out </a:t>
            </a:r>
            <a:r>
              <a:rPr lang="en-CA" dirty="0" err="1" smtClean="0"/>
              <a:t>pleocytosis</a:t>
            </a:r>
            <a:endParaRPr lang="en-CA" dirty="0" smtClean="0"/>
          </a:p>
          <a:p>
            <a:pPr lvl="1"/>
            <a:r>
              <a:rPr lang="en-CA" dirty="0" smtClean="0"/>
              <a:t>Nerve biopsies: inflammatory cell infiltrates, demyelination, axonal loss</a:t>
            </a:r>
          </a:p>
          <a:p>
            <a:pPr lvl="1"/>
            <a:r>
              <a:rPr lang="en-CA" dirty="0" err="1" smtClean="0"/>
              <a:t>Electrodiagnostic</a:t>
            </a:r>
            <a:endParaRPr lang="en-CA" dirty="0" smtClean="0"/>
          </a:p>
          <a:p>
            <a:pPr lvl="2"/>
            <a:r>
              <a:rPr lang="en-CA" dirty="0" smtClean="0"/>
              <a:t>Maximum motor nerve conduction velocity</a:t>
            </a:r>
          </a:p>
          <a:p>
            <a:pPr lvl="3"/>
            <a:r>
              <a:rPr lang="en-CA" dirty="0" smtClean="0"/>
              <a:t>Reduced nerve conduction velocity (NCV)</a:t>
            </a:r>
          </a:p>
          <a:p>
            <a:pPr lvl="3"/>
            <a:r>
              <a:rPr lang="en-CA" dirty="0" smtClean="0"/>
              <a:t>Reduced compound muscle action potential amplitudes  (CMAP)</a:t>
            </a:r>
          </a:p>
          <a:p>
            <a:pPr lvl="3"/>
            <a:r>
              <a:rPr lang="en-CA" dirty="0" smtClean="0"/>
              <a:t>Slower F-wave latencies</a:t>
            </a:r>
          </a:p>
          <a:p>
            <a:pPr lvl="2"/>
            <a:r>
              <a:rPr lang="en-CA" dirty="0" smtClean="0"/>
              <a:t>EMG</a:t>
            </a:r>
          </a:p>
          <a:p>
            <a:pPr lvl="3"/>
            <a:r>
              <a:rPr lang="en-CA" dirty="0" smtClean="0"/>
              <a:t>Diffuse fibrillation potentials and positive sharp waves</a:t>
            </a:r>
            <a:endParaRPr lang="en-CA" dirty="0"/>
          </a:p>
        </p:txBody>
      </p:sp>
      <p:sp>
        <p:nvSpPr>
          <p:cNvPr id="3" name="Titre 2"/>
          <p:cNvSpPr>
            <a:spLocks noGrp="1"/>
          </p:cNvSpPr>
          <p:nvPr>
            <p:ph type="title"/>
          </p:nvPr>
        </p:nvSpPr>
        <p:spPr/>
        <p:txBody>
          <a:bodyPr/>
          <a:lstStyle/>
          <a:p>
            <a:r>
              <a:rPr lang="en-CA" dirty="0" smtClean="0"/>
              <a:t>ACUTE POLYRADICULONEURITIS</a:t>
            </a:r>
            <a:endParaRPr lang="en-CA" dirty="0"/>
          </a:p>
        </p:txBody>
      </p:sp>
    </p:spTree>
    <p:extLst>
      <p:ext uri="{BB962C8B-B14F-4D97-AF65-F5344CB8AC3E}">
        <p14:creationId xmlns:p14="http://schemas.microsoft.com/office/powerpoint/2010/main" val="450466717"/>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TREATMENT</a:t>
            </a:r>
          </a:p>
          <a:p>
            <a:pPr lvl="1"/>
            <a:r>
              <a:rPr lang="en-CA" dirty="0" smtClean="0"/>
              <a:t>Supportive</a:t>
            </a:r>
          </a:p>
          <a:p>
            <a:pPr lvl="2"/>
            <a:r>
              <a:rPr lang="en-CA" dirty="0" smtClean="0"/>
              <a:t>Padding, rotate </a:t>
            </a:r>
            <a:r>
              <a:rPr lang="en-CA" dirty="0" err="1" smtClean="0"/>
              <a:t>recumbency</a:t>
            </a:r>
            <a:r>
              <a:rPr lang="en-CA" dirty="0" smtClean="0"/>
              <a:t>: prevention of skin ulcerations</a:t>
            </a:r>
          </a:p>
          <a:p>
            <a:pPr lvl="2"/>
            <a:r>
              <a:rPr lang="en-CA" dirty="0" smtClean="0"/>
              <a:t>Help the patient to eat and drink; defecate, urinate (keep clean and dry)</a:t>
            </a:r>
          </a:p>
          <a:p>
            <a:pPr lvl="2"/>
            <a:r>
              <a:rPr lang="en-CA" dirty="0" smtClean="0"/>
              <a:t>Massage, PROM</a:t>
            </a:r>
          </a:p>
          <a:p>
            <a:pPr lvl="2"/>
            <a:r>
              <a:rPr lang="en-CA" dirty="0" smtClean="0"/>
              <a:t>Mechanical ventilation </a:t>
            </a:r>
          </a:p>
          <a:p>
            <a:pPr lvl="1"/>
            <a:r>
              <a:rPr lang="en-CA" dirty="0" smtClean="0"/>
              <a:t>Immunosuppressive drugs do not appear to enhance the recovery</a:t>
            </a:r>
          </a:p>
          <a:p>
            <a:pPr lvl="1"/>
            <a:r>
              <a:rPr lang="en-CA" dirty="0" smtClean="0"/>
              <a:t>In human: IVIG or </a:t>
            </a:r>
            <a:r>
              <a:rPr lang="en-CA" dirty="0" err="1" smtClean="0"/>
              <a:t>plasmapheresis</a:t>
            </a:r>
            <a:endParaRPr lang="en-CA" dirty="0" smtClean="0"/>
          </a:p>
          <a:p>
            <a:pPr lvl="2"/>
            <a:r>
              <a:rPr lang="en-CA" dirty="0" smtClean="0"/>
              <a:t>Significantly more rapid motor recovery</a:t>
            </a:r>
          </a:p>
          <a:p>
            <a:pPr lvl="2"/>
            <a:r>
              <a:rPr lang="en-CA" dirty="0" smtClean="0"/>
              <a:t>Shortened time to recover walking w/out aid</a:t>
            </a:r>
          </a:p>
          <a:p>
            <a:pPr lvl="2"/>
            <a:r>
              <a:rPr lang="en-CA" dirty="0" smtClean="0"/>
              <a:t>Less frequently required artificial ventilation</a:t>
            </a:r>
          </a:p>
          <a:p>
            <a:pPr marL="640080" lvl="2" indent="0">
              <a:buNone/>
            </a:pPr>
            <a:endParaRPr lang="en-CA" dirty="0"/>
          </a:p>
        </p:txBody>
      </p:sp>
      <p:sp>
        <p:nvSpPr>
          <p:cNvPr id="3" name="Titre 2"/>
          <p:cNvSpPr>
            <a:spLocks noGrp="1"/>
          </p:cNvSpPr>
          <p:nvPr>
            <p:ph type="title"/>
          </p:nvPr>
        </p:nvSpPr>
        <p:spPr/>
        <p:txBody>
          <a:bodyPr/>
          <a:lstStyle/>
          <a:p>
            <a:r>
              <a:rPr lang="en-CA" dirty="0" smtClean="0"/>
              <a:t>ACUTE POLYRADICULONEURITIS</a:t>
            </a:r>
            <a:endParaRPr lang="en-CA" dirty="0"/>
          </a:p>
        </p:txBody>
      </p:sp>
    </p:spTree>
    <p:extLst>
      <p:ext uri="{BB962C8B-B14F-4D97-AF65-F5344CB8AC3E}">
        <p14:creationId xmlns:p14="http://schemas.microsoft.com/office/powerpoint/2010/main" val="1227158140"/>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Retrospective study</a:t>
            </a:r>
          </a:p>
          <a:p>
            <a:r>
              <a:rPr lang="en-CA" dirty="0" smtClean="0"/>
              <a:t>16 dogs treated with IVIG, 14 control dogs</a:t>
            </a:r>
          </a:p>
          <a:p>
            <a:r>
              <a:rPr lang="en-CA" dirty="0" smtClean="0"/>
              <a:t>Recovery of ambulation</a:t>
            </a:r>
          </a:p>
          <a:p>
            <a:pPr lvl="1"/>
            <a:r>
              <a:rPr lang="en-CA" dirty="0" smtClean="0"/>
              <a:t>Median 27.5 days (15-127) in treated dogs</a:t>
            </a:r>
          </a:p>
          <a:p>
            <a:pPr lvl="1"/>
            <a:r>
              <a:rPr lang="en-CA" dirty="0" smtClean="0"/>
              <a:t>Median 75.5 days (5-220) in control dogs</a:t>
            </a:r>
          </a:p>
          <a:p>
            <a:pPr lvl="1"/>
            <a:r>
              <a:rPr lang="en-CA" dirty="0" smtClean="0"/>
              <a:t>Not statistically significant</a:t>
            </a:r>
          </a:p>
          <a:p>
            <a:pPr marL="365760" lvl="1" indent="0">
              <a:buNone/>
            </a:pPr>
            <a:endParaRPr lang="en-CA" dirty="0"/>
          </a:p>
          <a:p>
            <a:pPr marL="365760" lvl="1" indent="0">
              <a:buNone/>
            </a:pPr>
            <a:endParaRPr lang="en-CA" dirty="0" smtClean="0"/>
          </a:p>
          <a:p>
            <a:pPr marL="365760" lvl="1" indent="0">
              <a:buNone/>
            </a:pPr>
            <a:endParaRPr lang="en-CA" dirty="0"/>
          </a:p>
        </p:txBody>
      </p:sp>
      <p:sp>
        <p:nvSpPr>
          <p:cNvPr id="3" name="Titre 2"/>
          <p:cNvSpPr>
            <a:spLocks noGrp="1"/>
          </p:cNvSpPr>
          <p:nvPr>
            <p:ph type="title"/>
          </p:nvPr>
        </p:nvSpPr>
        <p:spPr/>
        <p:txBody>
          <a:bodyPr/>
          <a:lstStyle/>
          <a:p>
            <a:r>
              <a:rPr lang="en-CA" dirty="0" smtClean="0"/>
              <a:t>ACUTE POLYRADICULONEURITIS</a:t>
            </a:r>
            <a:endParaRPr lang="en-CA" dirty="0"/>
          </a:p>
        </p:txBody>
      </p:sp>
      <p:pic>
        <p:nvPicPr>
          <p:cNvPr id="4" name="Image 3"/>
          <p:cNvPicPr>
            <a:picLocks noChangeAspect="1"/>
          </p:cNvPicPr>
          <p:nvPr/>
        </p:nvPicPr>
        <p:blipFill>
          <a:blip r:embed="rId3"/>
          <a:stretch>
            <a:fillRect/>
          </a:stretch>
        </p:blipFill>
        <p:spPr>
          <a:xfrm>
            <a:off x="0" y="4597286"/>
            <a:ext cx="9144000" cy="828179"/>
          </a:xfrm>
          <a:prstGeom prst="rect">
            <a:avLst/>
          </a:prstGeom>
        </p:spPr>
      </p:pic>
    </p:spTree>
    <p:extLst>
      <p:ext uri="{BB962C8B-B14F-4D97-AF65-F5344CB8AC3E}">
        <p14:creationId xmlns:p14="http://schemas.microsoft.com/office/powerpoint/2010/main" val="3086403446"/>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en-CA" dirty="0" smtClean="0"/>
              <a:t>PROGNOSIS</a:t>
            </a:r>
          </a:p>
          <a:p>
            <a:pPr lvl="1"/>
            <a:r>
              <a:rPr lang="en-CA" dirty="0" smtClean="0"/>
              <a:t>Recovery w/in 3-5 weeks with only physical rehabilitation and supportive care</a:t>
            </a:r>
          </a:p>
          <a:p>
            <a:pPr lvl="1"/>
            <a:r>
              <a:rPr lang="en-CA" dirty="0" smtClean="0"/>
              <a:t>Prolonged courses (up to 3 </a:t>
            </a:r>
            <a:r>
              <a:rPr lang="en-CA" dirty="0" err="1" smtClean="0"/>
              <a:t>mo</a:t>
            </a:r>
            <a:r>
              <a:rPr lang="en-CA" dirty="0" smtClean="0"/>
              <a:t>), incomplete recovery and lack of improvement have been observed</a:t>
            </a:r>
          </a:p>
          <a:p>
            <a:pPr lvl="1"/>
            <a:r>
              <a:rPr lang="en-CA" dirty="0" smtClean="0"/>
              <a:t>Clinical signs can recur</a:t>
            </a:r>
          </a:p>
          <a:p>
            <a:pPr lvl="1"/>
            <a:r>
              <a:rPr lang="en-CA" dirty="0" smtClean="0"/>
              <a:t>Respiratory paralysis, aspiration pneumonia, severe muscle atrophy with development of contracture = poor prognostic indicators for recovery</a:t>
            </a:r>
          </a:p>
          <a:p>
            <a:pPr lvl="1"/>
            <a:endParaRPr lang="en-CA" dirty="0"/>
          </a:p>
          <a:p>
            <a:pPr lvl="1"/>
            <a:endParaRPr lang="en-CA" dirty="0" smtClean="0"/>
          </a:p>
          <a:p>
            <a:pPr marL="365760" lvl="1" indent="0">
              <a:buNone/>
            </a:pPr>
            <a:endParaRPr lang="en-CA" dirty="0"/>
          </a:p>
          <a:p>
            <a:pPr marL="365760" lvl="1" indent="0">
              <a:buNone/>
            </a:pPr>
            <a:endParaRPr lang="en-CA" dirty="0"/>
          </a:p>
        </p:txBody>
      </p:sp>
      <p:sp>
        <p:nvSpPr>
          <p:cNvPr id="3" name="Titre 2"/>
          <p:cNvSpPr>
            <a:spLocks noGrp="1"/>
          </p:cNvSpPr>
          <p:nvPr>
            <p:ph type="title"/>
          </p:nvPr>
        </p:nvSpPr>
        <p:spPr/>
        <p:txBody>
          <a:bodyPr/>
          <a:lstStyle/>
          <a:p>
            <a:r>
              <a:rPr lang="en-CA" dirty="0" smtClean="0"/>
              <a:t>ACUTE POLYRADICULONEURITIS</a:t>
            </a:r>
            <a:endParaRPr lang="en-CA" dirty="0"/>
          </a:p>
        </p:txBody>
      </p:sp>
    </p:spTree>
    <p:extLst>
      <p:ext uri="{BB962C8B-B14F-4D97-AF65-F5344CB8AC3E}">
        <p14:creationId xmlns:p14="http://schemas.microsoft.com/office/powerpoint/2010/main" val="2523711381"/>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sz="1800" spc="100" dirty="0"/>
              <a:t>PROGNOSIS</a:t>
            </a:r>
          </a:p>
          <a:p>
            <a:pPr lvl="1"/>
            <a:r>
              <a:rPr lang="en-CA" dirty="0"/>
              <a:t>4/14: </a:t>
            </a:r>
            <a:r>
              <a:rPr lang="en-CA" dirty="0" err="1"/>
              <a:t>polyradiculoneuritis</a:t>
            </a:r>
            <a:endParaRPr lang="en-CA" dirty="0"/>
          </a:p>
          <a:p>
            <a:pPr lvl="1"/>
            <a:r>
              <a:rPr lang="en-CA" dirty="0"/>
              <a:t>4/4: tracheostomy tube</a:t>
            </a:r>
          </a:p>
          <a:p>
            <a:pPr lvl="1"/>
            <a:r>
              <a:rPr lang="en-CA" dirty="0"/>
              <a:t>Ventilated for 55-253 hours</a:t>
            </a:r>
          </a:p>
          <a:p>
            <a:pPr lvl="1"/>
            <a:r>
              <a:rPr lang="en-CA" dirty="0"/>
              <a:t>1/4 (55 hours): weaned from vent and survived to discharge</a:t>
            </a:r>
          </a:p>
          <a:p>
            <a:pPr marL="365760" lvl="1" indent="0">
              <a:buNone/>
            </a:pPr>
            <a:endParaRPr lang="en-CA" dirty="0"/>
          </a:p>
          <a:p>
            <a:pPr lvl="1"/>
            <a:endParaRPr lang="en-CA" dirty="0"/>
          </a:p>
          <a:p>
            <a:pPr lvl="1"/>
            <a:endParaRPr lang="en-CA" dirty="0"/>
          </a:p>
          <a:p>
            <a:pPr lvl="1"/>
            <a:endParaRPr lang="en-CA" dirty="0"/>
          </a:p>
          <a:p>
            <a:pPr lvl="1"/>
            <a:r>
              <a:rPr lang="en-CA" dirty="0"/>
              <a:t>Severity of disease at presentation is not prognostic</a:t>
            </a:r>
          </a:p>
          <a:p>
            <a:pPr lvl="1"/>
            <a:r>
              <a:rPr lang="en-CA" dirty="0"/>
              <a:t>Rapid disease progression are less likely to survive</a:t>
            </a:r>
          </a:p>
          <a:p>
            <a:pPr marL="365760" lvl="1" indent="0">
              <a:buNone/>
            </a:pPr>
            <a:endParaRPr lang="en-CA" b="1" i="1" u="sng" dirty="0">
              <a:solidFill>
                <a:srgbClr val="FF0000"/>
              </a:solidFill>
            </a:endParaRPr>
          </a:p>
        </p:txBody>
      </p:sp>
      <p:sp>
        <p:nvSpPr>
          <p:cNvPr id="3" name="Titre 2"/>
          <p:cNvSpPr>
            <a:spLocks noGrp="1"/>
          </p:cNvSpPr>
          <p:nvPr>
            <p:ph type="title"/>
          </p:nvPr>
        </p:nvSpPr>
        <p:spPr/>
        <p:txBody>
          <a:bodyPr/>
          <a:lstStyle/>
          <a:p>
            <a:r>
              <a:rPr lang="en-CA" dirty="0" smtClean="0"/>
              <a:t>ACUTE POLYRADICULONEURITIS</a:t>
            </a:r>
            <a:endParaRPr lang="en-CA" dirty="0"/>
          </a:p>
        </p:txBody>
      </p:sp>
      <p:pic>
        <p:nvPicPr>
          <p:cNvPr id="4" name="Image 3"/>
          <p:cNvPicPr>
            <a:picLocks noChangeAspect="1"/>
          </p:cNvPicPr>
          <p:nvPr/>
        </p:nvPicPr>
        <p:blipFill>
          <a:blip r:embed="rId3"/>
          <a:stretch>
            <a:fillRect/>
          </a:stretch>
        </p:blipFill>
        <p:spPr>
          <a:xfrm>
            <a:off x="0" y="3579753"/>
            <a:ext cx="9144000" cy="937576"/>
          </a:xfrm>
          <a:prstGeom prst="rect">
            <a:avLst/>
          </a:prstGeom>
        </p:spPr>
      </p:pic>
      <p:pic>
        <p:nvPicPr>
          <p:cNvPr id="5" name="Image 4"/>
          <p:cNvPicPr>
            <a:picLocks noChangeAspect="1"/>
          </p:cNvPicPr>
          <p:nvPr/>
        </p:nvPicPr>
        <p:blipFill>
          <a:blip r:embed="rId4"/>
          <a:stretch>
            <a:fillRect/>
          </a:stretch>
        </p:blipFill>
        <p:spPr>
          <a:xfrm>
            <a:off x="2146744" y="5738128"/>
            <a:ext cx="4501665" cy="1119872"/>
          </a:xfrm>
          <a:prstGeom prst="rect">
            <a:avLst/>
          </a:prstGeom>
        </p:spPr>
      </p:pic>
    </p:spTree>
    <p:extLst>
      <p:ext uri="{BB962C8B-B14F-4D97-AF65-F5344CB8AC3E}">
        <p14:creationId xmlns:p14="http://schemas.microsoft.com/office/powerpoint/2010/main" val="3623479741"/>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p:txBody>
          <a:bodyPr/>
          <a:lstStyle/>
          <a:p>
            <a:r>
              <a:rPr lang="en-CA" dirty="0" smtClean="0"/>
              <a:t>Metabolic causes</a:t>
            </a:r>
            <a:endParaRPr lang="en-CA" dirty="0"/>
          </a:p>
        </p:txBody>
      </p:sp>
      <p:sp>
        <p:nvSpPr>
          <p:cNvPr id="4" name="Titre 3"/>
          <p:cNvSpPr>
            <a:spLocks noGrp="1"/>
          </p:cNvSpPr>
          <p:nvPr>
            <p:ph type="title"/>
          </p:nvPr>
        </p:nvSpPr>
        <p:spPr/>
        <p:txBody>
          <a:bodyPr/>
          <a:lstStyle/>
          <a:p>
            <a:r>
              <a:rPr lang="en-CA" dirty="0" smtClean="0"/>
              <a:t>POLYNEUROPATHIES</a:t>
            </a:r>
            <a:endParaRPr lang="en-CA" dirty="0"/>
          </a:p>
        </p:txBody>
      </p:sp>
    </p:spTree>
    <p:extLst>
      <p:ext uri="{BB962C8B-B14F-4D97-AF65-F5344CB8AC3E}">
        <p14:creationId xmlns:p14="http://schemas.microsoft.com/office/powerpoint/2010/main" val="3343390740"/>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0"/>
            <a:ext cx="8407893" cy="5138929"/>
          </a:xfrm>
        </p:spPr>
        <p:txBody>
          <a:bodyPr>
            <a:normAutofit/>
          </a:bodyPr>
          <a:lstStyle/>
          <a:p>
            <a:r>
              <a:rPr lang="en-CA" sz="1400" dirty="0" err="1" smtClean="0"/>
              <a:t>Hypoadrenocorticism</a:t>
            </a:r>
            <a:endParaRPr lang="en-CA" sz="1400" dirty="0" smtClean="0"/>
          </a:p>
          <a:p>
            <a:pPr lvl="1"/>
            <a:r>
              <a:rPr lang="en-CA" sz="1400" dirty="0" smtClean="0"/>
              <a:t>Rear limb paresis to complete </a:t>
            </a:r>
            <a:r>
              <a:rPr lang="en-CA" sz="1400" dirty="0" err="1" smtClean="0"/>
              <a:t>recumbency</a:t>
            </a:r>
            <a:endParaRPr lang="en-CA" sz="1400" dirty="0" smtClean="0"/>
          </a:p>
          <a:p>
            <a:r>
              <a:rPr lang="en-CA" sz="1400" dirty="0" smtClean="0"/>
              <a:t>Diabetes</a:t>
            </a:r>
          </a:p>
          <a:p>
            <a:pPr lvl="1"/>
            <a:r>
              <a:rPr lang="en-CA" sz="1400" dirty="0" err="1" smtClean="0"/>
              <a:t>Plantigrade</a:t>
            </a:r>
            <a:r>
              <a:rPr lang="en-CA" sz="1400" dirty="0" smtClean="0"/>
              <a:t> stance</a:t>
            </a:r>
          </a:p>
          <a:p>
            <a:r>
              <a:rPr lang="en-CA" sz="1400" dirty="0" smtClean="0"/>
              <a:t>Hypothyroidism</a:t>
            </a:r>
          </a:p>
          <a:p>
            <a:pPr lvl="1"/>
            <a:r>
              <a:rPr lang="en-CA" sz="1400" dirty="0" smtClean="0"/>
              <a:t>Generalized weakness</a:t>
            </a:r>
          </a:p>
          <a:p>
            <a:pPr lvl="1"/>
            <a:r>
              <a:rPr lang="en-CA" sz="1400" dirty="0" err="1" smtClean="0"/>
              <a:t>Hyporeflexia</a:t>
            </a:r>
            <a:endParaRPr lang="en-CA" sz="1400" dirty="0" smtClean="0"/>
          </a:p>
          <a:p>
            <a:pPr lvl="1"/>
            <a:r>
              <a:rPr lang="en-CA" sz="1400" dirty="0" smtClean="0"/>
              <a:t>Facial nerve paresis</a:t>
            </a:r>
          </a:p>
          <a:p>
            <a:pPr lvl="1"/>
            <a:r>
              <a:rPr lang="en-CA" sz="1400" dirty="0" smtClean="0"/>
              <a:t>Vestibular system dysfunction</a:t>
            </a:r>
          </a:p>
          <a:p>
            <a:pPr lvl="1"/>
            <a:r>
              <a:rPr lang="en-CA" sz="1400" dirty="0" smtClean="0"/>
              <a:t>Laryngeal paralysis</a:t>
            </a:r>
          </a:p>
          <a:p>
            <a:pPr lvl="1"/>
            <a:r>
              <a:rPr lang="en-CA" sz="1400" dirty="0" err="1" smtClean="0"/>
              <a:t>Megaesophagus</a:t>
            </a:r>
            <a:endParaRPr lang="en-CA" sz="1400" dirty="0" smtClean="0"/>
          </a:p>
          <a:p>
            <a:r>
              <a:rPr lang="en-CA" sz="1400" dirty="0" smtClean="0"/>
              <a:t>Insulin-secreting </a:t>
            </a:r>
            <a:r>
              <a:rPr lang="en-CA" sz="1400" dirty="0" err="1" smtClean="0"/>
              <a:t>tumor</a:t>
            </a:r>
            <a:endParaRPr lang="en-CA" sz="1400" dirty="0" smtClean="0"/>
          </a:p>
          <a:p>
            <a:pPr lvl="1"/>
            <a:r>
              <a:rPr lang="en-CA" sz="1400" dirty="0" smtClean="0"/>
              <a:t>Flaccid paresis or paralysis with </a:t>
            </a:r>
            <a:r>
              <a:rPr lang="en-CA" sz="1400" dirty="0" err="1"/>
              <a:t>h</a:t>
            </a:r>
            <a:r>
              <a:rPr lang="en-CA" sz="1400" dirty="0" err="1" smtClean="0"/>
              <a:t>yporeflexia</a:t>
            </a:r>
            <a:endParaRPr lang="en-CA" sz="1400" dirty="0" smtClean="0"/>
          </a:p>
          <a:p>
            <a:pPr lvl="1"/>
            <a:r>
              <a:rPr lang="en-CA" sz="1400" dirty="0" smtClean="0"/>
              <a:t>Lethargy, disorientation</a:t>
            </a:r>
          </a:p>
          <a:p>
            <a:pPr lvl="1"/>
            <a:r>
              <a:rPr lang="en-CA" sz="1400" dirty="0" err="1" smtClean="0"/>
              <a:t>Bradycardia</a:t>
            </a:r>
            <a:r>
              <a:rPr lang="en-CA" sz="1400" dirty="0" smtClean="0"/>
              <a:t>, hypothermia</a:t>
            </a:r>
          </a:p>
          <a:p>
            <a:pPr lvl="1"/>
            <a:r>
              <a:rPr lang="en-CA" sz="1400" dirty="0" smtClean="0"/>
              <a:t>Muscle tremors, +/- seizures</a:t>
            </a:r>
          </a:p>
        </p:txBody>
      </p:sp>
      <p:sp>
        <p:nvSpPr>
          <p:cNvPr id="3" name="Titre 2"/>
          <p:cNvSpPr>
            <a:spLocks noGrp="1"/>
          </p:cNvSpPr>
          <p:nvPr>
            <p:ph type="title"/>
          </p:nvPr>
        </p:nvSpPr>
        <p:spPr/>
        <p:txBody>
          <a:bodyPr/>
          <a:lstStyle/>
          <a:p>
            <a:r>
              <a:rPr lang="en-CA" dirty="0" smtClean="0"/>
              <a:t>POLYNEUROPATHIES</a:t>
            </a:r>
            <a:br>
              <a:rPr lang="en-CA" dirty="0" smtClean="0"/>
            </a:br>
            <a:r>
              <a:rPr lang="en-CA" dirty="0" smtClean="0"/>
              <a:t>METABOLIC CAUSES</a:t>
            </a:r>
            <a:endParaRPr lang="en-CA" dirty="0"/>
          </a:p>
        </p:txBody>
      </p:sp>
      <p:pic>
        <p:nvPicPr>
          <p:cNvPr id="4" name="Image 3"/>
          <p:cNvPicPr>
            <a:picLocks noChangeAspect="1"/>
          </p:cNvPicPr>
          <p:nvPr/>
        </p:nvPicPr>
        <p:blipFill>
          <a:blip r:embed="rId3"/>
          <a:stretch>
            <a:fillRect/>
          </a:stretch>
        </p:blipFill>
        <p:spPr>
          <a:xfrm>
            <a:off x="367560" y="5841999"/>
            <a:ext cx="8394700" cy="1016000"/>
          </a:xfrm>
          <a:prstGeom prst="rect">
            <a:avLst/>
          </a:prstGeom>
        </p:spPr>
      </p:pic>
    </p:spTree>
    <p:extLst>
      <p:ext uri="{BB962C8B-B14F-4D97-AF65-F5344CB8AC3E}">
        <p14:creationId xmlns:p14="http://schemas.microsoft.com/office/powerpoint/2010/main" val="3473584037"/>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Treatment: underlying cause</a:t>
            </a:r>
          </a:p>
          <a:p>
            <a:pPr lvl="1"/>
            <a:r>
              <a:rPr lang="en-CA" dirty="0" smtClean="0"/>
              <a:t>Most commonly results in resolution of neurologic dysfunction</a:t>
            </a:r>
          </a:p>
          <a:p>
            <a:pPr marL="365760" lvl="1" indent="0">
              <a:buNone/>
            </a:pPr>
            <a:endParaRPr lang="en-CA" dirty="0" smtClean="0"/>
          </a:p>
          <a:p>
            <a:pPr lvl="1"/>
            <a:endParaRPr lang="en-CA" dirty="0"/>
          </a:p>
        </p:txBody>
      </p:sp>
      <p:sp>
        <p:nvSpPr>
          <p:cNvPr id="3" name="Titre 2"/>
          <p:cNvSpPr>
            <a:spLocks noGrp="1"/>
          </p:cNvSpPr>
          <p:nvPr>
            <p:ph type="title"/>
          </p:nvPr>
        </p:nvSpPr>
        <p:spPr/>
        <p:txBody>
          <a:bodyPr/>
          <a:lstStyle/>
          <a:p>
            <a:r>
              <a:rPr lang="en-CA" dirty="0" smtClean="0"/>
              <a:t>POLYNEUROPATHIES</a:t>
            </a:r>
            <a:br>
              <a:rPr lang="en-CA" dirty="0" smtClean="0"/>
            </a:br>
            <a:r>
              <a:rPr lang="en-CA" dirty="0" smtClean="0"/>
              <a:t>METABOLIC CAUSES</a:t>
            </a:r>
            <a:endParaRPr lang="en-CA" dirty="0"/>
          </a:p>
        </p:txBody>
      </p:sp>
    </p:spTree>
    <p:extLst>
      <p:ext uri="{BB962C8B-B14F-4D97-AF65-F5344CB8AC3E}">
        <p14:creationId xmlns:p14="http://schemas.microsoft.com/office/powerpoint/2010/main" val="1960487709"/>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p:txBody>
          <a:bodyPr/>
          <a:lstStyle/>
          <a:p>
            <a:r>
              <a:rPr lang="en-CA" dirty="0" smtClean="0"/>
              <a:t>NEOPLASIA</a:t>
            </a:r>
            <a:endParaRPr lang="en-CA" dirty="0"/>
          </a:p>
        </p:txBody>
      </p:sp>
      <p:sp>
        <p:nvSpPr>
          <p:cNvPr id="4" name="Titre 3"/>
          <p:cNvSpPr>
            <a:spLocks noGrp="1"/>
          </p:cNvSpPr>
          <p:nvPr>
            <p:ph type="title"/>
          </p:nvPr>
        </p:nvSpPr>
        <p:spPr/>
        <p:txBody>
          <a:bodyPr/>
          <a:lstStyle/>
          <a:p>
            <a:r>
              <a:rPr lang="en-CA" dirty="0" smtClean="0"/>
              <a:t>POLYNEUROPATHIES</a:t>
            </a:r>
            <a:endParaRPr lang="en-CA" dirty="0"/>
          </a:p>
        </p:txBody>
      </p:sp>
    </p:spTree>
    <p:extLst>
      <p:ext uri="{BB962C8B-B14F-4D97-AF65-F5344CB8AC3E}">
        <p14:creationId xmlns:p14="http://schemas.microsoft.com/office/powerpoint/2010/main" val="183001792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D:\kuloth\2014\June\17-05-2014\nrmicro_aop\slides_img\nrmicro3295-f3.jpg"/>
          <p:cNvPicPr>
            <a:picLocks noChangeAspect="1" noChangeArrowheads="1"/>
          </p:cNvPicPr>
          <p:nvPr/>
        </p:nvPicPr>
        <p:blipFill rotWithShape="1">
          <a:blip r:embed="rId3">
            <a:extLst>
              <a:ext uri="{28A0092B-C50C-407E-A947-70E740481C1C}">
                <a14:useLocalDpi xmlns:a14="http://schemas.microsoft.com/office/drawing/2010/main" val="0"/>
              </a:ext>
            </a:extLst>
          </a:blip>
          <a:srcRect b="51104"/>
          <a:stretch/>
        </p:blipFill>
        <p:spPr bwMode="auto">
          <a:xfrm>
            <a:off x="497749" y="411866"/>
            <a:ext cx="8073519" cy="5895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a:blip r:embed="rId4"/>
          <a:stretch>
            <a:fillRect/>
          </a:stretch>
        </p:blipFill>
        <p:spPr>
          <a:xfrm>
            <a:off x="497749" y="6231099"/>
            <a:ext cx="4858474" cy="626900"/>
          </a:xfrm>
          <a:prstGeom prst="rect">
            <a:avLst/>
          </a:prstGeom>
        </p:spPr>
      </p:pic>
    </p:spTree>
    <p:extLst>
      <p:ext uri="{BB962C8B-B14F-4D97-AF65-F5344CB8AC3E}">
        <p14:creationId xmlns:p14="http://schemas.microsoft.com/office/powerpoint/2010/main" val="4136831069"/>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Round cell </a:t>
            </a:r>
            <a:r>
              <a:rPr lang="en-CA" dirty="0" err="1" smtClean="0"/>
              <a:t>tumors</a:t>
            </a:r>
            <a:endParaRPr lang="en-CA" dirty="0" smtClean="0"/>
          </a:p>
          <a:p>
            <a:r>
              <a:rPr lang="en-CA" dirty="0" smtClean="0"/>
              <a:t>Malignant peripheral nerve sheath </a:t>
            </a:r>
            <a:r>
              <a:rPr lang="en-CA" dirty="0" err="1" smtClean="0"/>
              <a:t>tumors</a:t>
            </a:r>
            <a:r>
              <a:rPr lang="en-CA" dirty="0" smtClean="0"/>
              <a:t> (MPNSTs)</a:t>
            </a:r>
          </a:p>
          <a:p>
            <a:r>
              <a:rPr lang="en-CA" dirty="0" smtClean="0"/>
              <a:t>Proximal motor nerves</a:t>
            </a:r>
          </a:p>
          <a:p>
            <a:r>
              <a:rPr lang="en-CA" dirty="0" smtClean="0"/>
              <a:t>MPNSTs</a:t>
            </a:r>
          </a:p>
          <a:p>
            <a:pPr lvl="1"/>
            <a:r>
              <a:rPr lang="en-CA" dirty="0" smtClean="0"/>
              <a:t>CS: usually unilateral; affects one or adjacent </a:t>
            </a:r>
            <a:r>
              <a:rPr lang="en-CA" dirty="0" err="1" smtClean="0"/>
              <a:t>ipsilateral</a:t>
            </a:r>
            <a:r>
              <a:rPr lang="en-CA" dirty="0" smtClean="0"/>
              <a:t> nerves near the spinal cord and </a:t>
            </a:r>
            <a:r>
              <a:rPr lang="en-CA" dirty="0" err="1" smtClean="0"/>
              <a:t>favors</a:t>
            </a:r>
            <a:r>
              <a:rPr lang="en-CA" dirty="0" smtClean="0"/>
              <a:t> nerves of the </a:t>
            </a:r>
            <a:r>
              <a:rPr lang="en-CA" dirty="0" smtClean="0">
                <a:solidFill>
                  <a:srgbClr val="D2533C"/>
                </a:solidFill>
              </a:rPr>
              <a:t>TL</a:t>
            </a:r>
          </a:p>
          <a:p>
            <a:pPr lvl="1"/>
            <a:r>
              <a:rPr lang="en-CA" dirty="0" err="1" smtClean="0"/>
              <a:t>Tx</a:t>
            </a:r>
            <a:r>
              <a:rPr lang="en-CA" dirty="0" smtClean="0"/>
              <a:t>: Radical resection of the nerves; RT </a:t>
            </a:r>
          </a:p>
          <a:p>
            <a:r>
              <a:rPr lang="en-CA" dirty="0" smtClean="0"/>
              <a:t>Round cell </a:t>
            </a:r>
            <a:r>
              <a:rPr lang="en-CA" dirty="0" err="1" smtClean="0"/>
              <a:t>tumors</a:t>
            </a:r>
            <a:endParaRPr lang="en-CA" dirty="0" smtClean="0"/>
          </a:p>
          <a:p>
            <a:pPr lvl="1"/>
            <a:r>
              <a:rPr lang="en-CA" dirty="0" smtClean="0"/>
              <a:t>CS: bilateral paresis or paralysis; no location specificity</a:t>
            </a:r>
          </a:p>
          <a:p>
            <a:pPr lvl="1"/>
            <a:r>
              <a:rPr lang="en-CA" dirty="0" err="1" smtClean="0"/>
              <a:t>Tx</a:t>
            </a:r>
            <a:r>
              <a:rPr lang="en-CA" dirty="0" smtClean="0"/>
              <a:t>: lymphoma; RT and/or chemotherapy, variable success rates</a:t>
            </a:r>
          </a:p>
          <a:p>
            <a:r>
              <a:rPr lang="en-CA" dirty="0" smtClean="0"/>
              <a:t>Both are sometimes palpable and painful</a:t>
            </a:r>
          </a:p>
          <a:p>
            <a:r>
              <a:rPr lang="en-CA" dirty="0" smtClean="0"/>
              <a:t>DX: MRI or CT, biopsy</a:t>
            </a:r>
          </a:p>
          <a:p>
            <a:pPr lvl="1"/>
            <a:endParaRPr lang="en-CA" dirty="0"/>
          </a:p>
        </p:txBody>
      </p:sp>
      <p:sp>
        <p:nvSpPr>
          <p:cNvPr id="3" name="Titre 2"/>
          <p:cNvSpPr>
            <a:spLocks noGrp="1"/>
          </p:cNvSpPr>
          <p:nvPr>
            <p:ph type="title"/>
          </p:nvPr>
        </p:nvSpPr>
        <p:spPr/>
        <p:txBody>
          <a:bodyPr/>
          <a:lstStyle/>
          <a:p>
            <a:r>
              <a:rPr lang="en-CA" dirty="0" smtClean="0"/>
              <a:t>NEOPLASIA</a:t>
            </a:r>
            <a:endParaRPr lang="en-CA" dirty="0"/>
          </a:p>
        </p:txBody>
      </p:sp>
    </p:spTree>
    <p:extLst>
      <p:ext uri="{BB962C8B-B14F-4D97-AF65-F5344CB8AC3E}">
        <p14:creationId xmlns:p14="http://schemas.microsoft.com/office/powerpoint/2010/main" val="3734908700"/>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p:txBody>
          <a:bodyPr/>
          <a:lstStyle/>
          <a:p>
            <a:r>
              <a:rPr lang="en-CA" dirty="0" smtClean="0"/>
              <a:t>INFECTION</a:t>
            </a:r>
            <a:endParaRPr lang="en-CA" dirty="0"/>
          </a:p>
        </p:txBody>
      </p:sp>
      <p:sp>
        <p:nvSpPr>
          <p:cNvPr id="4" name="Titre 3"/>
          <p:cNvSpPr>
            <a:spLocks noGrp="1"/>
          </p:cNvSpPr>
          <p:nvPr>
            <p:ph type="title"/>
          </p:nvPr>
        </p:nvSpPr>
        <p:spPr/>
        <p:txBody>
          <a:bodyPr/>
          <a:lstStyle/>
          <a:p>
            <a:r>
              <a:rPr lang="en-CA" dirty="0" smtClean="0"/>
              <a:t>POLYNEUROPATHIES</a:t>
            </a:r>
            <a:endParaRPr lang="en-CA" dirty="0"/>
          </a:p>
        </p:txBody>
      </p:sp>
    </p:spTree>
    <p:extLst>
      <p:ext uri="{BB962C8B-B14F-4D97-AF65-F5344CB8AC3E}">
        <p14:creationId xmlns:p14="http://schemas.microsoft.com/office/powerpoint/2010/main" val="1977086114"/>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380999" y="1719070"/>
            <a:ext cx="8407893" cy="5138929"/>
          </a:xfrm>
        </p:spPr>
        <p:txBody>
          <a:bodyPr>
            <a:normAutofit fontScale="92500" lnSpcReduction="20000"/>
          </a:bodyPr>
          <a:lstStyle/>
          <a:p>
            <a:r>
              <a:rPr lang="en-CA" dirty="0" smtClean="0"/>
              <a:t>Toxoplasmosis &amp; </a:t>
            </a:r>
            <a:r>
              <a:rPr lang="en-CA" dirty="0" err="1" smtClean="0"/>
              <a:t>Neosporosis</a:t>
            </a:r>
            <a:endParaRPr lang="en-CA" dirty="0" smtClean="0"/>
          </a:p>
          <a:p>
            <a:pPr lvl="1"/>
            <a:r>
              <a:rPr lang="en-CA" dirty="0" smtClean="0"/>
              <a:t>Dogs: definitive and intermediate hosts for </a:t>
            </a:r>
            <a:r>
              <a:rPr lang="en-CA" i="1" dirty="0" err="1" smtClean="0"/>
              <a:t>Neospora</a:t>
            </a:r>
            <a:endParaRPr lang="en-CA" i="1" dirty="0" smtClean="0"/>
          </a:p>
          <a:p>
            <a:pPr lvl="1"/>
            <a:r>
              <a:rPr lang="en-CA" dirty="0" smtClean="0"/>
              <a:t>Cats: definitive hosts for </a:t>
            </a:r>
            <a:r>
              <a:rPr lang="en-CA" i="1" dirty="0" smtClean="0"/>
              <a:t>Toxoplasmosis</a:t>
            </a:r>
            <a:r>
              <a:rPr lang="en-CA" dirty="0" smtClean="0"/>
              <a:t>; dogs = intermediate hosts</a:t>
            </a:r>
          </a:p>
          <a:p>
            <a:pPr lvl="1"/>
            <a:r>
              <a:rPr lang="en-CA" dirty="0" smtClean="0"/>
              <a:t>Transmission</a:t>
            </a:r>
          </a:p>
          <a:p>
            <a:pPr lvl="2"/>
            <a:r>
              <a:rPr lang="en-CA" dirty="0" err="1" smtClean="0"/>
              <a:t>Transplacentally</a:t>
            </a:r>
            <a:r>
              <a:rPr lang="en-CA" dirty="0" smtClean="0"/>
              <a:t> (</a:t>
            </a:r>
            <a:r>
              <a:rPr lang="en-CA" dirty="0" err="1" smtClean="0"/>
              <a:t>Neosporosis</a:t>
            </a:r>
            <a:r>
              <a:rPr lang="en-CA" dirty="0" smtClean="0"/>
              <a:t>)</a:t>
            </a:r>
          </a:p>
          <a:p>
            <a:pPr lvl="2"/>
            <a:r>
              <a:rPr lang="en-CA" dirty="0" smtClean="0"/>
              <a:t>Ingestion of cysts (secondary hosts)</a:t>
            </a:r>
          </a:p>
          <a:p>
            <a:pPr lvl="2"/>
            <a:r>
              <a:rPr lang="en-CA" dirty="0" smtClean="0"/>
              <a:t>Ingestion of oocytes in stools (Toxoplasmosis)</a:t>
            </a:r>
          </a:p>
          <a:p>
            <a:pPr lvl="2"/>
            <a:r>
              <a:rPr lang="en-CA" dirty="0" smtClean="0"/>
              <a:t>Young, </a:t>
            </a:r>
            <a:r>
              <a:rPr lang="en-CA" dirty="0" err="1" smtClean="0"/>
              <a:t>immunocompromised</a:t>
            </a:r>
            <a:r>
              <a:rPr lang="en-CA" dirty="0" smtClean="0"/>
              <a:t> animals</a:t>
            </a:r>
          </a:p>
          <a:p>
            <a:r>
              <a:rPr lang="en-CA" dirty="0" smtClean="0"/>
              <a:t>Flaccid </a:t>
            </a:r>
            <a:r>
              <a:rPr lang="en-CA" dirty="0" err="1" smtClean="0"/>
              <a:t>paraparesis</a:t>
            </a:r>
            <a:r>
              <a:rPr lang="en-CA" dirty="0" smtClean="0"/>
              <a:t> </a:t>
            </a:r>
            <a:r>
              <a:rPr lang="en-CA" dirty="0" smtClean="0">
                <a:sym typeface="Wingdings"/>
              </a:rPr>
              <a:t> chronic state of extreme increase extension tone </a:t>
            </a:r>
          </a:p>
          <a:p>
            <a:r>
              <a:rPr lang="en-CA" dirty="0" smtClean="0">
                <a:sym typeface="Wingdings"/>
              </a:rPr>
              <a:t>Myopathy, retinitis</a:t>
            </a:r>
          </a:p>
          <a:p>
            <a:r>
              <a:rPr lang="en-CA" dirty="0" err="1" smtClean="0">
                <a:sym typeface="Wingdings"/>
              </a:rPr>
              <a:t>Dx</a:t>
            </a:r>
            <a:r>
              <a:rPr lang="en-CA" dirty="0" smtClean="0">
                <a:sym typeface="Wingdings"/>
              </a:rPr>
              <a:t>: muscle or nerve biopsies (finding protozoa); rising serum antibody titers.</a:t>
            </a:r>
          </a:p>
          <a:p>
            <a:r>
              <a:rPr lang="en-CA" dirty="0" err="1" smtClean="0">
                <a:sym typeface="Wingdings"/>
              </a:rPr>
              <a:t>Tx</a:t>
            </a:r>
            <a:r>
              <a:rPr lang="en-CA" dirty="0" smtClean="0">
                <a:sym typeface="Wingdings"/>
              </a:rPr>
              <a:t>: </a:t>
            </a:r>
          </a:p>
          <a:p>
            <a:pPr lvl="1"/>
            <a:r>
              <a:rPr lang="en-CA" dirty="0">
                <a:sym typeface="Wingdings"/>
              </a:rPr>
              <a:t>S</a:t>
            </a:r>
            <a:r>
              <a:rPr lang="en-CA" dirty="0" smtClean="0">
                <a:sym typeface="Wingdings"/>
              </a:rPr>
              <a:t>everal weeks of ATB: TMS, clindamycin (alone or combo)</a:t>
            </a:r>
          </a:p>
          <a:p>
            <a:pPr lvl="1"/>
            <a:r>
              <a:rPr lang="en-CA" dirty="0" smtClean="0">
                <a:sym typeface="Wingdings"/>
              </a:rPr>
              <a:t>+/- azithromycin</a:t>
            </a:r>
          </a:p>
          <a:p>
            <a:r>
              <a:rPr lang="en-CA" dirty="0" err="1" smtClean="0">
                <a:sym typeface="Wingdings"/>
              </a:rPr>
              <a:t>Px</a:t>
            </a:r>
            <a:r>
              <a:rPr lang="en-CA" dirty="0" smtClean="0">
                <a:sym typeface="Wingdings"/>
              </a:rPr>
              <a:t>: once HL rigidity has developed, clinical improvement no longer occurs; better if </a:t>
            </a:r>
            <a:r>
              <a:rPr lang="en-CA" dirty="0" err="1" smtClean="0">
                <a:sym typeface="Wingdings"/>
              </a:rPr>
              <a:t>Tx</a:t>
            </a:r>
            <a:r>
              <a:rPr lang="en-CA" dirty="0" smtClean="0">
                <a:sym typeface="Wingdings"/>
              </a:rPr>
              <a:t> initiated when signs are mild. </a:t>
            </a:r>
            <a:endParaRPr lang="en-CA" dirty="0"/>
          </a:p>
        </p:txBody>
      </p:sp>
      <p:sp>
        <p:nvSpPr>
          <p:cNvPr id="4" name="Titre 3"/>
          <p:cNvSpPr>
            <a:spLocks noGrp="1"/>
          </p:cNvSpPr>
          <p:nvPr>
            <p:ph type="title"/>
          </p:nvPr>
        </p:nvSpPr>
        <p:spPr/>
        <p:txBody>
          <a:bodyPr/>
          <a:lstStyle/>
          <a:p>
            <a:r>
              <a:rPr lang="en-CA" dirty="0" smtClean="0"/>
              <a:t>INFECTIOUS CAUSES</a:t>
            </a:r>
            <a:endParaRPr lang="en-CA" dirty="0"/>
          </a:p>
        </p:txBody>
      </p:sp>
    </p:spTree>
    <p:extLst>
      <p:ext uri="{BB962C8B-B14F-4D97-AF65-F5344CB8AC3E}">
        <p14:creationId xmlns:p14="http://schemas.microsoft.com/office/powerpoint/2010/main" val="90679364"/>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POLYNEUROPATHIES</a:t>
            </a:r>
            <a:endParaRPr lang="en-CA" dirty="0"/>
          </a:p>
        </p:txBody>
      </p:sp>
      <p:sp>
        <p:nvSpPr>
          <p:cNvPr id="2" name="Espace réservé du texte 1"/>
          <p:cNvSpPr>
            <a:spLocks noGrp="1"/>
          </p:cNvSpPr>
          <p:nvPr>
            <p:ph type="body" idx="1"/>
          </p:nvPr>
        </p:nvSpPr>
        <p:spPr/>
        <p:txBody>
          <a:bodyPr/>
          <a:lstStyle/>
          <a:p>
            <a:r>
              <a:rPr lang="en-CA" dirty="0" smtClean="0"/>
              <a:t>ISCHEMIA</a:t>
            </a:r>
            <a:endParaRPr lang="en-CA" dirty="0"/>
          </a:p>
        </p:txBody>
      </p:sp>
    </p:spTree>
    <p:extLst>
      <p:ext uri="{BB962C8B-B14F-4D97-AF65-F5344CB8AC3E}">
        <p14:creationId xmlns:p14="http://schemas.microsoft.com/office/powerpoint/2010/main" val="3488404936"/>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380999" y="1719070"/>
            <a:ext cx="8407893" cy="5138929"/>
          </a:xfrm>
        </p:spPr>
        <p:txBody>
          <a:bodyPr>
            <a:normAutofit lnSpcReduction="10000"/>
          </a:bodyPr>
          <a:lstStyle/>
          <a:p>
            <a:r>
              <a:rPr lang="en-CA" dirty="0" err="1" smtClean="0"/>
              <a:t>Peracute</a:t>
            </a:r>
            <a:r>
              <a:rPr lang="en-CA" dirty="0" smtClean="0"/>
              <a:t> onset of </a:t>
            </a:r>
            <a:r>
              <a:rPr lang="en-CA" dirty="0" err="1" smtClean="0"/>
              <a:t>unliateral</a:t>
            </a:r>
            <a:r>
              <a:rPr lang="en-CA" dirty="0" smtClean="0"/>
              <a:t> or bilateral </a:t>
            </a:r>
            <a:r>
              <a:rPr lang="en-CA" dirty="0" err="1" smtClean="0"/>
              <a:t>paraparesis</a:t>
            </a:r>
            <a:r>
              <a:rPr lang="en-CA" dirty="0" smtClean="0"/>
              <a:t>/</a:t>
            </a:r>
            <a:r>
              <a:rPr lang="en-CA" dirty="0" err="1" smtClean="0"/>
              <a:t>plegia</a:t>
            </a:r>
            <a:endParaRPr lang="en-CA" dirty="0" smtClean="0"/>
          </a:p>
          <a:p>
            <a:r>
              <a:rPr lang="en-CA" dirty="0" smtClean="0"/>
              <a:t>Ischemia of peripheral nerves and muscles</a:t>
            </a:r>
          </a:p>
          <a:p>
            <a:r>
              <a:rPr lang="en-CA" dirty="0" smtClean="0"/>
              <a:t>Most severe cases: anesthesia</a:t>
            </a:r>
          </a:p>
          <a:p>
            <a:r>
              <a:rPr lang="en-CA" dirty="0" smtClean="0"/>
              <a:t>CS</a:t>
            </a:r>
          </a:p>
          <a:p>
            <a:pPr lvl="1"/>
            <a:r>
              <a:rPr lang="en-CA" dirty="0" smtClean="0"/>
              <a:t>Limbs are painful, cool; cyanotic </a:t>
            </a:r>
          </a:p>
          <a:p>
            <a:pPr lvl="1"/>
            <a:r>
              <a:rPr lang="en-CA" dirty="0" smtClean="0"/>
              <a:t>Pulses: weak or absent</a:t>
            </a:r>
          </a:p>
          <a:p>
            <a:pPr lvl="1"/>
            <a:r>
              <a:rPr lang="en-CA" dirty="0" smtClean="0"/>
              <a:t>Muscles initially painful and often firm</a:t>
            </a:r>
          </a:p>
          <a:p>
            <a:r>
              <a:rPr lang="en-CA" dirty="0" smtClean="0"/>
              <a:t>DX</a:t>
            </a:r>
          </a:p>
          <a:p>
            <a:pPr lvl="1"/>
            <a:r>
              <a:rPr lang="en-CA" dirty="0" smtClean="0"/>
              <a:t>CS</a:t>
            </a:r>
          </a:p>
          <a:p>
            <a:pPr lvl="1"/>
            <a:r>
              <a:rPr lang="en-CA" dirty="0" smtClean="0"/>
              <a:t>AUS: thrombus in distal aorta</a:t>
            </a:r>
          </a:p>
          <a:p>
            <a:r>
              <a:rPr lang="en-CA" dirty="0" smtClean="0"/>
              <a:t>TX</a:t>
            </a:r>
          </a:p>
          <a:p>
            <a:pPr lvl="1"/>
            <a:r>
              <a:rPr lang="en-CA" dirty="0" smtClean="0"/>
              <a:t>Analgesia, IVFT</a:t>
            </a:r>
          </a:p>
          <a:p>
            <a:pPr lvl="1"/>
            <a:r>
              <a:rPr lang="en-CA" dirty="0" smtClean="0"/>
              <a:t>+/- </a:t>
            </a:r>
            <a:r>
              <a:rPr lang="en-CA" dirty="0" err="1" smtClean="0"/>
              <a:t>thrombolytics</a:t>
            </a:r>
            <a:endParaRPr lang="en-CA" dirty="0" smtClean="0"/>
          </a:p>
          <a:p>
            <a:pPr lvl="1"/>
            <a:r>
              <a:rPr lang="en-CA" dirty="0" smtClean="0"/>
              <a:t>Aspirin or </a:t>
            </a:r>
            <a:r>
              <a:rPr lang="en-CA" dirty="0" err="1" smtClean="0"/>
              <a:t>clopidogrel</a:t>
            </a:r>
            <a:endParaRPr lang="en-CA" dirty="0" smtClean="0"/>
          </a:p>
          <a:p>
            <a:pPr lvl="1"/>
            <a:r>
              <a:rPr lang="en-CA" dirty="0" smtClean="0"/>
              <a:t>Underlying cause (cardiomyopathy, </a:t>
            </a:r>
            <a:r>
              <a:rPr lang="en-CA" dirty="0" err="1" smtClean="0"/>
              <a:t>hyperadrenocorticism</a:t>
            </a:r>
            <a:r>
              <a:rPr lang="en-CA" dirty="0" smtClean="0"/>
              <a:t>, PLE, PLN)</a:t>
            </a:r>
            <a:endParaRPr lang="en-CA" dirty="0"/>
          </a:p>
        </p:txBody>
      </p:sp>
      <p:sp>
        <p:nvSpPr>
          <p:cNvPr id="4" name="Titre 3"/>
          <p:cNvSpPr>
            <a:spLocks noGrp="1"/>
          </p:cNvSpPr>
          <p:nvPr>
            <p:ph type="title"/>
          </p:nvPr>
        </p:nvSpPr>
        <p:spPr/>
        <p:txBody>
          <a:bodyPr/>
          <a:lstStyle/>
          <a:p>
            <a:r>
              <a:rPr lang="en-CA" dirty="0" smtClean="0"/>
              <a:t>AORTIC THROMBOEMBOLISM</a:t>
            </a:r>
            <a:endParaRPr lang="en-CA" dirty="0"/>
          </a:p>
        </p:txBody>
      </p:sp>
    </p:spTree>
    <p:extLst>
      <p:ext uri="{BB962C8B-B14F-4D97-AF65-F5344CB8AC3E}">
        <p14:creationId xmlns:p14="http://schemas.microsoft.com/office/powerpoint/2010/main" val="2085312591"/>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POLYNEUROPATHIES</a:t>
            </a:r>
            <a:endParaRPr lang="en-CA" dirty="0"/>
          </a:p>
        </p:txBody>
      </p:sp>
      <p:sp>
        <p:nvSpPr>
          <p:cNvPr id="2" name="Espace réservé du texte 1"/>
          <p:cNvSpPr>
            <a:spLocks noGrp="1"/>
          </p:cNvSpPr>
          <p:nvPr>
            <p:ph type="body" idx="1"/>
          </p:nvPr>
        </p:nvSpPr>
        <p:spPr>
          <a:xfrm>
            <a:off x="6974285" y="2892277"/>
            <a:ext cx="2169716" cy="1645920"/>
          </a:xfrm>
        </p:spPr>
        <p:txBody>
          <a:bodyPr/>
          <a:lstStyle/>
          <a:p>
            <a:r>
              <a:rPr lang="en-CA" dirty="0" smtClean="0"/>
              <a:t>TOXIC</a:t>
            </a:r>
          </a:p>
          <a:p>
            <a:r>
              <a:rPr lang="en-CA" dirty="0" smtClean="0"/>
              <a:t>DRUG</a:t>
            </a:r>
          </a:p>
          <a:p>
            <a:r>
              <a:rPr lang="en-CA" dirty="0" smtClean="0"/>
              <a:t>OTHER</a:t>
            </a:r>
            <a:endParaRPr lang="en-CA" dirty="0"/>
          </a:p>
        </p:txBody>
      </p:sp>
    </p:spTree>
    <p:extLst>
      <p:ext uri="{BB962C8B-B14F-4D97-AF65-F5344CB8AC3E}">
        <p14:creationId xmlns:p14="http://schemas.microsoft.com/office/powerpoint/2010/main" val="689263973"/>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p:txBody>
          <a:bodyPr>
            <a:normAutofit/>
          </a:bodyPr>
          <a:lstStyle/>
          <a:p>
            <a:r>
              <a:rPr lang="en-CA" dirty="0" smtClean="0"/>
              <a:t>Chemotherapeutic agents</a:t>
            </a:r>
          </a:p>
          <a:p>
            <a:pPr lvl="1"/>
            <a:r>
              <a:rPr lang="en-CA" dirty="0" smtClean="0"/>
              <a:t>Vincristine</a:t>
            </a:r>
          </a:p>
          <a:p>
            <a:pPr lvl="1"/>
            <a:r>
              <a:rPr lang="en-CA" dirty="0" err="1" smtClean="0"/>
              <a:t>Cisplatin</a:t>
            </a:r>
            <a:endParaRPr lang="en-CA" dirty="0" smtClean="0"/>
          </a:p>
          <a:p>
            <a:r>
              <a:rPr lang="en-CA" dirty="0" smtClean="0"/>
              <a:t>Radiation therapy</a:t>
            </a:r>
          </a:p>
          <a:p>
            <a:r>
              <a:rPr lang="en-CA" dirty="0" smtClean="0"/>
              <a:t>Organophosphates</a:t>
            </a:r>
          </a:p>
          <a:p>
            <a:r>
              <a:rPr lang="en-CA" dirty="0" smtClean="0"/>
              <a:t>Thallium</a:t>
            </a:r>
          </a:p>
          <a:p>
            <a:pPr lvl="1"/>
            <a:r>
              <a:rPr lang="en-CA" dirty="0" smtClean="0"/>
              <a:t>Insecticides, rodenticides</a:t>
            </a:r>
          </a:p>
          <a:p>
            <a:r>
              <a:rPr lang="en-CA" dirty="0" smtClean="0"/>
              <a:t>Food contamination</a:t>
            </a:r>
          </a:p>
          <a:p>
            <a:pPr lvl="1"/>
            <a:r>
              <a:rPr lang="en-CA" dirty="0" err="1" smtClean="0"/>
              <a:t>Salinomycin</a:t>
            </a:r>
            <a:r>
              <a:rPr lang="en-CA" dirty="0" smtClean="0"/>
              <a:t>: cats ; Europe</a:t>
            </a:r>
          </a:p>
          <a:p>
            <a:pPr lvl="1"/>
            <a:r>
              <a:rPr lang="en-CA" dirty="0" err="1" smtClean="0"/>
              <a:t>Lasalocid</a:t>
            </a:r>
            <a:r>
              <a:rPr lang="en-CA" dirty="0" smtClean="0"/>
              <a:t>:. dogs</a:t>
            </a:r>
            <a:endParaRPr lang="en-CA" dirty="0"/>
          </a:p>
        </p:txBody>
      </p:sp>
      <p:sp>
        <p:nvSpPr>
          <p:cNvPr id="4" name="Titre 3"/>
          <p:cNvSpPr>
            <a:spLocks noGrp="1"/>
          </p:cNvSpPr>
          <p:nvPr>
            <p:ph type="title"/>
          </p:nvPr>
        </p:nvSpPr>
        <p:spPr/>
        <p:txBody>
          <a:bodyPr/>
          <a:lstStyle/>
          <a:p>
            <a:r>
              <a:rPr lang="en-CA" dirty="0" smtClean="0"/>
              <a:t>INTOXICATIONS – DRUG-induced - MISCELLANEOUS</a:t>
            </a:r>
            <a:endParaRPr lang="en-CA" dirty="0"/>
          </a:p>
        </p:txBody>
      </p:sp>
      <p:pic>
        <p:nvPicPr>
          <p:cNvPr id="6" name="Image 5"/>
          <p:cNvPicPr>
            <a:picLocks noChangeAspect="1"/>
          </p:cNvPicPr>
          <p:nvPr/>
        </p:nvPicPr>
        <p:blipFill>
          <a:blip r:embed="rId3"/>
          <a:stretch>
            <a:fillRect/>
          </a:stretch>
        </p:blipFill>
        <p:spPr>
          <a:xfrm>
            <a:off x="1624687" y="5413491"/>
            <a:ext cx="5181600" cy="889000"/>
          </a:xfrm>
          <a:prstGeom prst="rect">
            <a:avLst/>
          </a:prstGeom>
        </p:spPr>
      </p:pic>
    </p:spTree>
    <p:extLst>
      <p:ext uri="{BB962C8B-B14F-4D97-AF65-F5344CB8AC3E}">
        <p14:creationId xmlns:p14="http://schemas.microsoft.com/office/powerpoint/2010/main" val="3033909424"/>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a:xfrm>
            <a:off x="7011149" y="2921920"/>
            <a:ext cx="1981201" cy="1645920"/>
          </a:xfrm>
        </p:spPr>
        <p:txBody>
          <a:bodyPr/>
          <a:lstStyle/>
          <a:p>
            <a:r>
              <a:rPr lang="en-CA" dirty="0" smtClean="0"/>
              <a:t>Inflammatory</a:t>
            </a:r>
            <a:endParaRPr lang="en-CA" dirty="0"/>
          </a:p>
        </p:txBody>
      </p:sp>
      <p:sp>
        <p:nvSpPr>
          <p:cNvPr id="4" name="Titre 3"/>
          <p:cNvSpPr>
            <a:spLocks noGrp="1"/>
          </p:cNvSpPr>
          <p:nvPr>
            <p:ph type="title"/>
          </p:nvPr>
        </p:nvSpPr>
        <p:spPr/>
        <p:txBody>
          <a:bodyPr/>
          <a:lstStyle/>
          <a:p>
            <a:r>
              <a:rPr lang="en-CA" dirty="0" smtClean="0"/>
              <a:t>MYOPATHIES</a:t>
            </a:r>
            <a:endParaRPr lang="en-CA" dirty="0"/>
          </a:p>
        </p:txBody>
      </p:sp>
    </p:spTree>
    <p:extLst>
      <p:ext uri="{BB962C8B-B14F-4D97-AF65-F5344CB8AC3E}">
        <p14:creationId xmlns:p14="http://schemas.microsoft.com/office/powerpoint/2010/main" val="1735245109"/>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461022"/>
            <a:ext cx="8407893" cy="4407408"/>
          </a:xfrm>
        </p:spPr>
        <p:txBody>
          <a:bodyPr>
            <a:normAutofit lnSpcReduction="10000"/>
          </a:bodyPr>
          <a:lstStyle/>
          <a:p>
            <a:r>
              <a:rPr lang="en-CA" dirty="0" smtClean="0"/>
              <a:t>Most cases are caused by immune-mediated disorders</a:t>
            </a:r>
          </a:p>
          <a:p>
            <a:r>
              <a:rPr lang="en-CA" dirty="0" smtClean="0"/>
              <a:t>DDX: toxoplasmosis, </a:t>
            </a:r>
            <a:r>
              <a:rPr lang="en-CA" dirty="0" err="1" smtClean="0"/>
              <a:t>neosporosis</a:t>
            </a:r>
            <a:endParaRPr lang="en-CA" dirty="0" smtClean="0"/>
          </a:p>
          <a:p>
            <a:r>
              <a:rPr lang="en-CA" dirty="0"/>
              <a:t>CS: </a:t>
            </a:r>
            <a:endParaRPr lang="en-CA" dirty="0" smtClean="0"/>
          </a:p>
          <a:p>
            <a:pPr lvl="1"/>
            <a:r>
              <a:rPr lang="en-CA" dirty="0" smtClean="0"/>
              <a:t>weak</a:t>
            </a:r>
            <a:r>
              <a:rPr lang="en-CA" dirty="0"/>
              <a:t>, stiff, and short-</a:t>
            </a:r>
            <a:r>
              <a:rPr lang="en-CA" dirty="0" err="1"/>
              <a:t>strided</a:t>
            </a:r>
            <a:r>
              <a:rPr lang="en-CA" dirty="0"/>
              <a:t> gait that may worsen with </a:t>
            </a:r>
            <a:r>
              <a:rPr lang="en-CA" dirty="0" smtClean="0"/>
              <a:t>exercise</a:t>
            </a:r>
          </a:p>
          <a:p>
            <a:pPr lvl="1"/>
            <a:r>
              <a:rPr lang="en-CA" dirty="0" smtClean="0"/>
              <a:t> +/- dysphagia, dysphonia, </a:t>
            </a:r>
            <a:r>
              <a:rPr lang="en-CA" dirty="0" err="1" smtClean="0"/>
              <a:t>megaesophagus</a:t>
            </a:r>
            <a:endParaRPr lang="en-CA" dirty="0"/>
          </a:p>
          <a:p>
            <a:pPr lvl="1"/>
            <a:r>
              <a:rPr lang="en-CA" dirty="0" smtClean="0"/>
              <a:t>Acute phase: pain, swelling, fever, lethargy</a:t>
            </a:r>
          </a:p>
          <a:p>
            <a:r>
              <a:rPr lang="en-CA" dirty="0" smtClean="0"/>
              <a:t>DX:</a:t>
            </a:r>
          </a:p>
          <a:p>
            <a:pPr lvl="1"/>
            <a:r>
              <a:rPr lang="en-CA" dirty="0" smtClean="0"/>
              <a:t>Elevated CK, AST, LDH</a:t>
            </a:r>
          </a:p>
          <a:p>
            <a:pPr lvl="1"/>
            <a:r>
              <a:rPr lang="en-CA" dirty="0" smtClean="0"/>
              <a:t>Elevated ANA titers</a:t>
            </a:r>
          </a:p>
          <a:p>
            <a:pPr lvl="1"/>
            <a:r>
              <a:rPr lang="en-CA" dirty="0" smtClean="0"/>
              <a:t>EMG: fibrillation potentials, positive sharp waves, complex repetitive discharges in many muscles</a:t>
            </a:r>
          </a:p>
          <a:p>
            <a:pPr lvl="1"/>
            <a:r>
              <a:rPr lang="en-CA" dirty="0" smtClean="0"/>
              <a:t>Muscle biopsy: </a:t>
            </a:r>
            <a:r>
              <a:rPr lang="en-CA" dirty="0" err="1" smtClean="0"/>
              <a:t>lymphoplasmacytic</a:t>
            </a:r>
            <a:r>
              <a:rPr lang="en-CA" dirty="0" smtClean="0"/>
              <a:t> inflammation (IM)</a:t>
            </a:r>
          </a:p>
          <a:p>
            <a:r>
              <a:rPr lang="en-CA" dirty="0" smtClean="0"/>
              <a:t>TX:</a:t>
            </a:r>
          </a:p>
          <a:p>
            <a:pPr lvl="1"/>
            <a:r>
              <a:rPr lang="en-CA" dirty="0" smtClean="0"/>
              <a:t>Immunosuppression: GC, +/- azathioprine, cyclosporine</a:t>
            </a:r>
          </a:p>
          <a:p>
            <a:pPr marL="365760" lvl="1" indent="0">
              <a:buNone/>
            </a:pPr>
            <a:endParaRPr lang="en-CA" dirty="0" smtClean="0"/>
          </a:p>
        </p:txBody>
      </p:sp>
      <p:sp>
        <p:nvSpPr>
          <p:cNvPr id="3" name="Titre 2"/>
          <p:cNvSpPr>
            <a:spLocks noGrp="1"/>
          </p:cNvSpPr>
          <p:nvPr>
            <p:ph type="title"/>
          </p:nvPr>
        </p:nvSpPr>
        <p:spPr/>
        <p:txBody>
          <a:bodyPr/>
          <a:lstStyle/>
          <a:p>
            <a:r>
              <a:rPr lang="en-CA" dirty="0" smtClean="0"/>
              <a:t>Generalized </a:t>
            </a:r>
            <a:r>
              <a:rPr lang="en-CA" dirty="0" err="1" smtClean="0"/>
              <a:t>polymyositis</a:t>
            </a:r>
            <a:endParaRPr lang="en-CA" dirty="0"/>
          </a:p>
        </p:txBody>
      </p:sp>
      <p:pic>
        <p:nvPicPr>
          <p:cNvPr id="4" name="Image 3"/>
          <p:cNvPicPr>
            <a:picLocks noChangeAspect="1"/>
          </p:cNvPicPr>
          <p:nvPr/>
        </p:nvPicPr>
        <p:blipFill>
          <a:blip r:embed="rId3"/>
          <a:stretch>
            <a:fillRect/>
          </a:stretch>
        </p:blipFill>
        <p:spPr>
          <a:xfrm>
            <a:off x="1103962" y="5868430"/>
            <a:ext cx="7302500" cy="914400"/>
          </a:xfrm>
          <a:prstGeom prst="rect">
            <a:avLst/>
          </a:prstGeom>
        </p:spPr>
      </p:pic>
    </p:spTree>
    <p:extLst>
      <p:ext uri="{BB962C8B-B14F-4D97-AF65-F5344CB8AC3E}">
        <p14:creationId xmlns:p14="http://schemas.microsoft.com/office/powerpoint/2010/main" val="2658911616"/>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Unique muscle </a:t>
            </a:r>
            <a:r>
              <a:rPr lang="en-CA" dirty="0" err="1" smtClean="0"/>
              <a:t>fiber</a:t>
            </a:r>
            <a:r>
              <a:rPr lang="en-CA" dirty="0" smtClean="0"/>
              <a:t> type: type 2M</a:t>
            </a:r>
          </a:p>
          <a:p>
            <a:pPr lvl="1"/>
            <a:r>
              <a:rPr lang="en-CA" dirty="0" smtClean="0"/>
              <a:t>Histologically and biochemically</a:t>
            </a:r>
          </a:p>
          <a:p>
            <a:r>
              <a:rPr lang="en-CA" dirty="0" smtClean="0"/>
              <a:t>Affects the muscles innervated by the mandibular branch of the trigeminal nerve (masseter, temporalis, </a:t>
            </a:r>
            <a:r>
              <a:rPr lang="en-CA" dirty="0" err="1" smtClean="0"/>
              <a:t>pterygoid</a:t>
            </a:r>
            <a:r>
              <a:rPr lang="en-CA" dirty="0" smtClean="0"/>
              <a:t>, tensor tympani, tensor </a:t>
            </a:r>
            <a:r>
              <a:rPr lang="en-CA" dirty="0" err="1" smtClean="0"/>
              <a:t>veli</a:t>
            </a:r>
            <a:r>
              <a:rPr lang="en-CA" dirty="0" smtClean="0"/>
              <a:t> </a:t>
            </a:r>
            <a:r>
              <a:rPr lang="en-CA" dirty="0" err="1" smtClean="0"/>
              <a:t>palatini</a:t>
            </a:r>
            <a:r>
              <a:rPr lang="en-CA" dirty="0" smtClean="0"/>
              <a:t> muscles)</a:t>
            </a:r>
          </a:p>
          <a:p>
            <a:r>
              <a:rPr lang="en-CA" dirty="0" smtClean="0"/>
              <a:t>Distinct features of MM</a:t>
            </a:r>
          </a:p>
          <a:p>
            <a:pPr lvl="1"/>
            <a:r>
              <a:rPr lang="en-CA" dirty="0" smtClean="0"/>
              <a:t>Prominent B-cell infiltration with multifocal clusters of B lymphocytes</a:t>
            </a:r>
          </a:p>
          <a:p>
            <a:pPr lvl="1"/>
            <a:r>
              <a:rPr lang="en-CA" dirty="0" smtClean="0"/>
              <a:t>Dendritic cells and macrophages &gt; T-cells</a:t>
            </a:r>
          </a:p>
          <a:p>
            <a:pPr lvl="1"/>
            <a:r>
              <a:rPr lang="en-CA" dirty="0" smtClean="0"/>
              <a:t>Numerous T-cells with </a:t>
            </a:r>
            <a:r>
              <a:rPr lang="en-CA" dirty="0" err="1" smtClean="0"/>
              <a:t>TCRγδ</a:t>
            </a:r>
            <a:r>
              <a:rPr lang="en-CA" dirty="0" smtClean="0"/>
              <a:t> – CD4+ &gt; CD8+</a:t>
            </a:r>
          </a:p>
          <a:p>
            <a:pPr lvl="1"/>
            <a:r>
              <a:rPr lang="en-CA" dirty="0" smtClean="0"/>
              <a:t>Antibodies against type 2M fibers</a:t>
            </a:r>
          </a:p>
          <a:p>
            <a:pPr lvl="1"/>
            <a:endParaRPr lang="en-CA" dirty="0" smtClean="0"/>
          </a:p>
          <a:p>
            <a:pPr lvl="1"/>
            <a:endParaRPr lang="en-CA" dirty="0"/>
          </a:p>
        </p:txBody>
      </p:sp>
      <p:sp>
        <p:nvSpPr>
          <p:cNvPr id="3" name="Titre 2"/>
          <p:cNvSpPr>
            <a:spLocks noGrp="1"/>
          </p:cNvSpPr>
          <p:nvPr>
            <p:ph type="title"/>
          </p:nvPr>
        </p:nvSpPr>
        <p:spPr/>
        <p:txBody>
          <a:bodyPr/>
          <a:lstStyle/>
          <a:p>
            <a:r>
              <a:rPr lang="en-CA" dirty="0" smtClean="0"/>
              <a:t>MASTICATORY MYOSITIS</a:t>
            </a:r>
            <a:endParaRPr lang="en-CA" dirty="0"/>
          </a:p>
        </p:txBody>
      </p:sp>
      <p:pic>
        <p:nvPicPr>
          <p:cNvPr id="4" name="Image 3"/>
          <p:cNvPicPr>
            <a:picLocks noChangeAspect="1"/>
          </p:cNvPicPr>
          <p:nvPr/>
        </p:nvPicPr>
        <p:blipFill>
          <a:blip r:embed="rId3"/>
          <a:stretch>
            <a:fillRect/>
          </a:stretch>
        </p:blipFill>
        <p:spPr>
          <a:xfrm>
            <a:off x="1511300" y="5828176"/>
            <a:ext cx="6108700" cy="876300"/>
          </a:xfrm>
          <a:prstGeom prst="rect">
            <a:avLst/>
          </a:prstGeom>
        </p:spPr>
      </p:pic>
    </p:spTree>
    <p:extLst>
      <p:ext uri="{BB962C8B-B14F-4D97-AF65-F5344CB8AC3E}">
        <p14:creationId xmlns:p14="http://schemas.microsoft.com/office/powerpoint/2010/main" val="163057177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BOTULISM – CLINICAL SIGNS</a:t>
            </a:r>
            <a:endParaRPr lang="en-CA" dirty="0"/>
          </a:p>
        </p:txBody>
      </p:sp>
      <p:sp>
        <p:nvSpPr>
          <p:cNvPr id="3" name="Espace réservé du contenu 2"/>
          <p:cNvSpPr>
            <a:spLocks noGrp="1"/>
          </p:cNvSpPr>
          <p:nvPr>
            <p:ph idx="1"/>
          </p:nvPr>
        </p:nvSpPr>
        <p:spPr/>
        <p:txBody>
          <a:bodyPr/>
          <a:lstStyle/>
          <a:p>
            <a:r>
              <a:rPr lang="en-CA" dirty="0" smtClean="0"/>
              <a:t>Onset and severity dependent on the dose of toxin ingested</a:t>
            </a:r>
          </a:p>
          <a:p>
            <a:r>
              <a:rPr lang="en-CA" dirty="0" smtClean="0"/>
              <a:t>Rapid onset; w/in 12 hours (up to 6 days)</a:t>
            </a:r>
          </a:p>
          <a:p>
            <a:r>
              <a:rPr lang="en-CA" dirty="0" smtClean="0"/>
              <a:t>Progressive, ascending, symmetric paresis</a:t>
            </a:r>
          </a:p>
          <a:p>
            <a:r>
              <a:rPr lang="en-CA" dirty="0" smtClean="0"/>
              <a:t>Stiff and short-</a:t>
            </a:r>
            <a:r>
              <a:rPr lang="en-CA" dirty="0" err="1" smtClean="0"/>
              <a:t>strided</a:t>
            </a:r>
            <a:r>
              <a:rPr lang="en-CA" dirty="0" smtClean="0"/>
              <a:t> gait </a:t>
            </a:r>
            <a:r>
              <a:rPr lang="en-CA" dirty="0" smtClean="0">
                <a:sym typeface="Wingdings"/>
              </a:rPr>
              <a:t></a:t>
            </a:r>
            <a:endParaRPr lang="en-CA" dirty="0" smtClean="0"/>
          </a:p>
          <a:p>
            <a:r>
              <a:rPr lang="en-CA" dirty="0" smtClean="0">
                <a:sym typeface="Wingdings"/>
              </a:rPr>
              <a:t> flaccid </a:t>
            </a:r>
            <a:r>
              <a:rPr lang="en-CA" dirty="0" err="1" smtClean="0">
                <a:sym typeface="Wingdings"/>
              </a:rPr>
              <a:t>tetraparesis</a:t>
            </a:r>
            <a:r>
              <a:rPr lang="en-CA" dirty="0" smtClean="0">
                <a:sym typeface="Wingdings"/>
              </a:rPr>
              <a:t>/</a:t>
            </a:r>
            <a:r>
              <a:rPr lang="en-CA" dirty="0" err="1" smtClean="0">
                <a:sym typeface="Wingdings"/>
              </a:rPr>
              <a:t>plegia</a:t>
            </a:r>
            <a:endParaRPr lang="en-CA" dirty="0" smtClean="0">
              <a:sym typeface="Wingdings"/>
            </a:endParaRPr>
          </a:p>
          <a:p>
            <a:r>
              <a:rPr lang="en-CA" dirty="0" smtClean="0">
                <a:sym typeface="Wingdings"/>
              </a:rPr>
              <a:t>LMN signs: reflexes and muscle tone are decreased to absent</a:t>
            </a:r>
          </a:p>
          <a:p>
            <a:r>
              <a:rPr lang="en-CA" dirty="0" smtClean="0">
                <a:sym typeface="Wingdings"/>
              </a:rPr>
              <a:t>Paralysis of respiratory muscles</a:t>
            </a:r>
          </a:p>
          <a:p>
            <a:r>
              <a:rPr lang="en-CA" dirty="0" smtClean="0">
                <a:sym typeface="Wingdings"/>
              </a:rPr>
              <a:t>+/- CN deficits: facial nerve paralysis, decreased gag reflex, </a:t>
            </a:r>
            <a:r>
              <a:rPr lang="en-CA" dirty="0" err="1" smtClean="0">
                <a:sym typeface="Wingdings"/>
              </a:rPr>
              <a:t>megaesophagus</a:t>
            </a:r>
            <a:r>
              <a:rPr lang="en-CA" dirty="0" smtClean="0">
                <a:sym typeface="Wingdings"/>
              </a:rPr>
              <a:t>, decreased jaw tone, dysphonia, dysphagia</a:t>
            </a:r>
          </a:p>
          <a:p>
            <a:r>
              <a:rPr lang="en-CA" dirty="0" smtClean="0">
                <a:sym typeface="Wingdings"/>
              </a:rPr>
              <a:t>+/- cholinergic signs: </a:t>
            </a:r>
            <a:r>
              <a:rPr lang="en-CA" dirty="0" err="1" smtClean="0">
                <a:sym typeface="Wingdings"/>
              </a:rPr>
              <a:t>brady</a:t>
            </a:r>
            <a:r>
              <a:rPr lang="en-CA" dirty="0" smtClean="0">
                <a:sym typeface="Wingdings"/>
              </a:rPr>
              <a:t>/tachycardia, </a:t>
            </a:r>
            <a:r>
              <a:rPr lang="en-CA" dirty="0" err="1" smtClean="0">
                <a:sym typeface="Wingdings"/>
              </a:rPr>
              <a:t>mydriasis</a:t>
            </a:r>
            <a:r>
              <a:rPr lang="en-CA" dirty="0" smtClean="0">
                <a:sym typeface="Wingdings"/>
              </a:rPr>
              <a:t> with depressed PLRs, KCS, urinary retention, constipation, decreased tear production</a:t>
            </a:r>
            <a:endParaRPr lang="en-CA" dirty="0"/>
          </a:p>
        </p:txBody>
      </p:sp>
    </p:spTree>
    <p:extLst>
      <p:ext uri="{BB962C8B-B14F-4D97-AF65-F5344CB8AC3E}">
        <p14:creationId xmlns:p14="http://schemas.microsoft.com/office/powerpoint/2010/main" val="4173244238"/>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en-CA" dirty="0" smtClean="0"/>
              <a:t>CS</a:t>
            </a:r>
          </a:p>
          <a:p>
            <a:pPr lvl="1"/>
            <a:r>
              <a:rPr lang="en-CA" dirty="0" smtClean="0"/>
              <a:t>Swelling and discomfort upon palpation of the masticatory muscles (acute phase), inability to open the jaw (</a:t>
            </a:r>
            <a:r>
              <a:rPr lang="en-CA" dirty="0" err="1" smtClean="0"/>
              <a:t>trismus</a:t>
            </a:r>
            <a:r>
              <a:rPr lang="en-CA" dirty="0" smtClean="0"/>
              <a:t>), +/- </a:t>
            </a:r>
            <a:r>
              <a:rPr lang="en-CA" dirty="0" err="1" smtClean="0"/>
              <a:t>exophtalmos</a:t>
            </a:r>
            <a:r>
              <a:rPr lang="en-CA" dirty="0" smtClean="0"/>
              <a:t>, +/- fever</a:t>
            </a:r>
          </a:p>
          <a:p>
            <a:pPr lvl="1"/>
            <a:r>
              <a:rPr lang="en-CA" dirty="0" smtClean="0"/>
              <a:t>If untreated: progression to atrophy, fibrosis </a:t>
            </a:r>
            <a:r>
              <a:rPr lang="en-CA" dirty="0" smtClean="0">
                <a:sym typeface="Wingdings"/>
              </a:rPr>
              <a:t> reduced mandibular ROM</a:t>
            </a:r>
          </a:p>
          <a:p>
            <a:r>
              <a:rPr lang="en-CA" dirty="0" smtClean="0">
                <a:sym typeface="Wingdings"/>
              </a:rPr>
              <a:t>DX</a:t>
            </a:r>
          </a:p>
          <a:p>
            <a:pPr lvl="1"/>
            <a:r>
              <a:rPr lang="en-CA" dirty="0" smtClean="0">
                <a:sym typeface="Wingdings"/>
              </a:rPr>
              <a:t>Muscle biopsy</a:t>
            </a:r>
          </a:p>
          <a:p>
            <a:pPr lvl="1"/>
            <a:r>
              <a:rPr lang="en-CA" dirty="0" smtClean="0">
                <a:sym typeface="Wingdings"/>
              </a:rPr>
              <a:t>Serum titers</a:t>
            </a:r>
          </a:p>
          <a:p>
            <a:r>
              <a:rPr lang="en-CA" dirty="0" smtClean="0">
                <a:sym typeface="Wingdings"/>
              </a:rPr>
              <a:t>TX</a:t>
            </a:r>
          </a:p>
          <a:p>
            <a:pPr lvl="1"/>
            <a:r>
              <a:rPr lang="en-CA" dirty="0" smtClean="0">
                <a:sym typeface="Wingdings"/>
              </a:rPr>
              <a:t>Immunosuppressive doses of GC (+/- other)</a:t>
            </a:r>
          </a:p>
          <a:p>
            <a:r>
              <a:rPr lang="en-CA" dirty="0" smtClean="0">
                <a:sym typeface="Wingdings"/>
              </a:rPr>
              <a:t>PX</a:t>
            </a:r>
          </a:p>
          <a:p>
            <a:pPr lvl="1"/>
            <a:r>
              <a:rPr lang="en-CA" dirty="0" smtClean="0">
                <a:sym typeface="Wingdings"/>
              </a:rPr>
              <a:t>Immunosuppressive </a:t>
            </a:r>
            <a:r>
              <a:rPr lang="en-CA" dirty="0" err="1">
                <a:sym typeface="Wingdings"/>
              </a:rPr>
              <a:t>t</a:t>
            </a:r>
            <a:r>
              <a:rPr lang="en-CA" dirty="0" err="1" smtClean="0">
                <a:sym typeface="Wingdings"/>
              </a:rPr>
              <a:t>x</a:t>
            </a:r>
            <a:r>
              <a:rPr lang="en-CA" dirty="0" smtClean="0">
                <a:sym typeface="Wingdings"/>
              </a:rPr>
              <a:t> results in improvement, but atrophy and decreased ROM occur frequently</a:t>
            </a:r>
          </a:p>
          <a:p>
            <a:pPr lvl="1"/>
            <a:r>
              <a:rPr lang="en-CA" dirty="0" smtClean="0">
                <a:sym typeface="Wingdings"/>
              </a:rPr>
              <a:t>Early, aggressive treatment</a:t>
            </a:r>
          </a:p>
          <a:p>
            <a:pPr lvl="1"/>
            <a:r>
              <a:rPr lang="en-CA" dirty="0" smtClean="0">
                <a:sym typeface="Wingdings"/>
              </a:rPr>
              <a:t>Chronic: combo. of immunosuppressive agents may be necessary</a:t>
            </a:r>
            <a:endParaRPr lang="en-CA" dirty="0"/>
          </a:p>
        </p:txBody>
      </p:sp>
      <p:sp>
        <p:nvSpPr>
          <p:cNvPr id="3" name="Titre 2"/>
          <p:cNvSpPr>
            <a:spLocks noGrp="1"/>
          </p:cNvSpPr>
          <p:nvPr>
            <p:ph type="title"/>
          </p:nvPr>
        </p:nvSpPr>
        <p:spPr/>
        <p:txBody>
          <a:bodyPr/>
          <a:lstStyle/>
          <a:p>
            <a:r>
              <a:rPr lang="en-CA" dirty="0" smtClean="0"/>
              <a:t>MASTICATORY MYOSITIS</a:t>
            </a:r>
            <a:endParaRPr lang="en-CA" dirty="0"/>
          </a:p>
        </p:txBody>
      </p:sp>
    </p:spTree>
    <p:extLst>
      <p:ext uri="{BB962C8B-B14F-4D97-AF65-F5344CB8AC3E}">
        <p14:creationId xmlns:p14="http://schemas.microsoft.com/office/powerpoint/2010/main" val="362763053"/>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Uncommon</a:t>
            </a:r>
          </a:p>
          <a:p>
            <a:r>
              <a:rPr lang="en-CA" dirty="0" smtClean="0"/>
              <a:t>Limited case reports </a:t>
            </a:r>
            <a:endParaRPr lang="en-CA" dirty="0"/>
          </a:p>
          <a:p>
            <a:r>
              <a:rPr lang="en-CA" dirty="0" smtClean="0"/>
              <a:t>Golden Retriever overrepresented, young dogs (6-24 </a:t>
            </a:r>
            <a:r>
              <a:rPr lang="en-CA" dirty="0" err="1" smtClean="0"/>
              <a:t>mo</a:t>
            </a:r>
            <a:r>
              <a:rPr lang="en-CA" dirty="0" smtClean="0"/>
              <a:t>), females</a:t>
            </a:r>
          </a:p>
          <a:p>
            <a:r>
              <a:rPr lang="en-CA" dirty="0"/>
              <a:t>I</a:t>
            </a:r>
            <a:r>
              <a:rPr lang="en-CA" dirty="0" smtClean="0"/>
              <a:t>mmune </a:t>
            </a:r>
            <a:r>
              <a:rPr lang="en-CA" dirty="0"/>
              <a:t>response </a:t>
            </a:r>
            <a:r>
              <a:rPr lang="en-CA" dirty="0" smtClean="0"/>
              <a:t>directed </a:t>
            </a:r>
            <a:r>
              <a:rPr lang="en-CA" dirty="0"/>
              <a:t>against unique antigens </a:t>
            </a:r>
            <a:r>
              <a:rPr lang="en-CA" dirty="0" smtClean="0"/>
              <a:t>associated with </a:t>
            </a:r>
            <a:r>
              <a:rPr lang="en-CA" dirty="0" err="1" smtClean="0"/>
              <a:t>extraocular</a:t>
            </a:r>
            <a:r>
              <a:rPr lang="en-CA" dirty="0" smtClean="0"/>
              <a:t> muscles?</a:t>
            </a:r>
          </a:p>
          <a:p>
            <a:r>
              <a:rPr lang="en-CA" dirty="0" smtClean="0"/>
              <a:t>CS:</a:t>
            </a:r>
          </a:p>
          <a:p>
            <a:pPr lvl="1"/>
            <a:r>
              <a:rPr lang="en-CA" dirty="0" smtClean="0"/>
              <a:t>Painless, rapidly acquired bilateral </a:t>
            </a:r>
            <a:r>
              <a:rPr lang="en-CA" dirty="0" err="1" smtClean="0"/>
              <a:t>exophtalmos</a:t>
            </a:r>
            <a:endParaRPr lang="en-CA" dirty="0" smtClean="0"/>
          </a:p>
          <a:p>
            <a:pPr lvl="1"/>
            <a:r>
              <a:rPr lang="en-CA" dirty="0" smtClean="0"/>
              <a:t>+/- strabismus</a:t>
            </a:r>
          </a:p>
          <a:p>
            <a:pPr lvl="1"/>
            <a:r>
              <a:rPr lang="en-CA" dirty="0" smtClean="0"/>
              <a:t>Eyelid </a:t>
            </a:r>
            <a:r>
              <a:rPr lang="en-CA" dirty="0" err="1" smtClean="0"/>
              <a:t>reraction</a:t>
            </a:r>
            <a:r>
              <a:rPr lang="en-CA" dirty="0" smtClean="0"/>
              <a:t> </a:t>
            </a:r>
            <a:r>
              <a:rPr lang="en-CA" dirty="0" smtClean="0">
                <a:sym typeface="Wingdings"/>
              </a:rPr>
              <a:t> startled expression</a:t>
            </a:r>
          </a:p>
          <a:p>
            <a:pPr lvl="1"/>
            <a:r>
              <a:rPr lang="en-CA" dirty="0" smtClean="0">
                <a:sym typeface="Wingdings"/>
              </a:rPr>
              <a:t>+/- </a:t>
            </a:r>
            <a:r>
              <a:rPr lang="en-CA" dirty="0" err="1" smtClean="0">
                <a:sym typeface="Wingdings"/>
              </a:rPr>
              <a:t>conjunctival</a:t>
            </a:r>
            <a:r>
              <a:rPr lang="en-CA" dirty="0" smtClean="0">
                <a:sym typeface="Wingdings"/>
              </a:rPr>
              <a:t> </a:t>
            </a:r>
            <a:r>
              <a:rPr lang="en-CA" dirty="0" err="1" smtClean="0">
                <a:sym typeface="Wingdings"/>
              </a:rPr>
              <a:t>hyperemia</a:t>
            </a:r>
            <a:r>
              <a:rPr lang="en-CA" dirty="0" smtClean="0">
                <a:sym typeface="Wingdings"/>
              </a:rPr>
              <a:t>, </a:t>
            </a:r>
            <a:r>
              <a:rPr lang="en-CA" dirty="0" err="1" smtClean="0">
                <a:sym typeface="Wingdings"/>
              </a:rPr>
              <a:t>chemosis</a:t>
            </a:r>
            <a:endParaRPr lang="en-CA" dirty="0" smtClean="0">
              <a:sym typeface="Wingdings"/>
            </a:endParaRPr>
          </a:p>
          <a:p>
            <a:pPr lvl="1"/>
            <a:r>
              <a:rPr lang="en-CA" dirty="0" smtClean="0">
                <a:sym typeface="Wingdings"/>
              </a:rPr>
              <a:t>Fundus: +/- vascular tortuosity, focal retinitis and </a:t>
            </a:r>
            <a:r>
              <a:rPr lang="en-CA" dirty="0" err="1" smtClean="0">
                <a:sym typeface="Wingdings"/>
              </a:rPr>
              <a:t>papilloedema</a:t>
            </a:r>
            <a:endParaRPr lang="en-CA" dirty="0" smtClean="0">
              <a:sym typeface="Wingdings"/>
            </a:endParaRPr>
          </a:p>
          <a:p>
            <a:pPr lvl="1"/>
            <a:endParaRPr lang="en-CA" dirty="0"/>
          </a:p>
        </p:txBody>
      </p:sp>
      <p:sp>
        <p:nvSpPr>
          <p:cNvPr id="3" name="Titre 2"/>
          <p:cNvSpPr>
            <a:spLocks noGrp="1"/>
          </p:cNvSpPr>
          <p:nvPr>
            <p:ph type="title"/>
          </p:nvPr>
        </p:nvSpPr>
        <p:spPr/>
        <p:txBody>
          <a:bodyPr/>
          <a:lstStyle/>
          <a:p>
            <a:r>
              <a:rPr lang="en-CA" dirty="0" smtClean="0"/>
              <a:t>EXTRAOCULAR MYOSITIS</a:t>
            </a:r>
            <a:endParaRPr lang="en-CA" dirty="0"/>
          </a:p>
        </p:txBody>
      </p:sp>
    </p:spTree>
    <p:extLst>
      <p:ext uri="{BB962C8B-B14F-4D97-AF65-F5344CB8AC3E}">
        <p14:creationId xmlns:p14="http://schemas.microsoft.com/office/powerpoint/2010/main" val="2438169441"/>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EXTRAOCULAR MYOSITIS</a:t>
            </a:r>
            <a:endParaRPr lang="en-CA" dirty="0"/>
          </a:p>
        </p:txBody>
      </p:sp>
      <p:sp>
        <p:nvSpPr>
          <p:cNvPr id="3" name="Espace réservé du contenu 2"/>
          <p:cNvSpPr>
            <a:spLocks noGrp="1"/>
          </p:cNvSpPr>
          <p:nvPr>
            <p:ph idx="1"/>
          </p:nvPr>
        </p:nvSpPr>
        <p:spPr/>
        <p:txBody>
          <a:bodyPr/>
          <a:lstStyle/>
          <a:p>
            <a:r>
              <a:rPr lang="en-CA" dirty="0" smtClean="0"/>
              <a:t>DX: clinical signs</a:t>
            </a:r>
          </a:p>
          <a:p>
            <a:pPr lvl="1"/>
            <a:r>
              <a:rPr lang="en-CA" dirty="0" smtClean="0"/>
              <a:t>+/- muscle biopsy: necrosis, CD3+ T-lymphocytes, macrophages</a:t>
            </a:r>
          </a:p>
          <a:p>
            <a:pPr lvl="1"/>
            <a:r>
              <a:rPr lang="en-CA" dirty="0" smtClean="0"/>
              <a:t>Negative for autoantibodies against type 2M fibers</a:t>
            </a:r>
          </a:p>
          <a:p>
            <a:pPr lvl="1"/>
            <a:r>
              <a:rPr lang="en-CA" dirty="0" smtClean="0"/>
              <a:t>US</a:t>
            </a:r>
          </a:p>
          <a:p>
            <a:pPr marL="365760" lvl="1" indent="0">
              <a:buNone/>
            </a:pPr>
            <a:endParaRPr lang="en-CA" dirty="0" smtClean="0"/>
          </a:p>
          <a:p>
            <a:pPr lvl="1"/>
            <a:endParaRPr lang="en-CA" dirty="0" smtClean="0"/>
          </a:p>
          <a:p>
            <a:pPr marL="45720" indent="0">
              <a:buNone/>
            </a:pPr>
            <a:endParaRPr lang="en-CA" dirty="0"/>
          </a:p>
        </p:txBody>
      </p:sp>
      <p:pic>
        <p:nvPicPr>
          <p:cNvPr id="4" name="Image 3"/>
          <p:cNvPicPr>
            <a:picLocks noChangeAspect="1"/>
          </p:cNvPicPr>
          <p:nvPr/>
        </p:nvPicPr>
        <p:blipFill>
          <a:blip r:embed="rId3"/>
          <a:stretch>
            <a:fillRect/>
          </a:stretch>
        </p:blipFill>
        <p:spPr>
          <a:xfrm>
            <a:off x="2387600" y="3254251"/>
            <a:ext cx="4368800" cy="3289300"/>
          </a:xfrm>
          <a:prstGeom prst="rect">
            <a:avLst/>
          </a:prstGeom>
        </p:spPr>
      </p:pic>
    </p:spTree>
    <p:extLst>
      <p:ext uri="{BB962C8B-B14F-4D97-AF65-F5344CB8AC3E}">
        <p14:creationId xmlns:p14="http://schemas.microsoft.com/office/powerpoint/2010/main" val="4181851168"/>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TX:</a:t>
            </a:r>
          </a:p>
          <a:p>
            <a:pPr lvl="1"/>
            <a:r>
              <a:rPr lang="en-CA" dirty="0" smtClean="0"/>
              <a:t>Immunosuppressive doses of corticosteroids or azathioprine</a:t>
            </a:r>
          </a:p>
          <a:p>
            <a:pPr lvl="1"/>
            <a:r>
              <a:rPr lang="en-CA" dirty="0" smtClean="0"/>
              <a:t>+/- topical prednisolone</a:t>
            </a:r>
          </a:p>
          <a:p>
            <a:r>
              <a:rPr lang="en-CA" dirty="0" err="1" smtClean="0"/>
              <a:t>Px</a:t>
            </a:r>
            <a:r>
              <a:rPr lang="en-CA" dirty="0" smtClean="0"/>
              <a:t>:</a:t>
            </a:r>
          </a:p>
          <a:p>
            <a:pPr lvl="1"/>
            <a:r>
              <a:rPr lang="en-CA" dirty="0" smtClean="0"/>
              <a:t>Early </a:t>
            </a:r>
            <a:r>
              <a:rPr lang="en-CA" dirty="0" err="1" smtClean="0"/>
              <a:t>Tx</a:t>
            </a:r>
            <a:r>
              <a:rPr lang="en-CA" dirty="0" smtClean="0"/>
              <a:t> – good prognosis – no permanent clinical signs</a:t>
            </a:r>
          </a:p>
          <a:p>
            <a:pPr lvl="1"/>
            <a:r>
              <a:rPr lang="en-CA" dirty="0" smtClean="0"/>
              <a:t>Prolonged swelling of EO muscles </a:t>
            </a:r>
            <a:r>
              <a:rPr lang="en-CA" dirty="0" smtClean="0">
                <a:sym typeface="Wingdings"/>
              </a:rPr>
              <a:t> fibrosis and strabismus</a:t>
            </a:r>
            <a:endParaRPr lang="en-CA" dirty="0" smtClean="0"/>
          </a:p>
          <a:p>
            <a:pPr lvl="1"/>
            <a:r>
              <a:rPr lang="en-CA" dirty="0" smtClean="0"/>
              <a:t>+/- surgery: to correct restore globe position if vision is compromised</a:t>
            </a:r>
          </a:p>
          <a:p>
            <a:pPr marL="365760" lvl="1" indent="0">
              <a:buNone/>
            </a:pPr>
            <a:endParaRPr lang="en-CA" dirty="0"/>
          </a:p>
        </p:txBody>
      </p:sp>
      <p:sp>
        <p:nvSpPr>
          <p:cNvPr id="3" name="Titre 2"/>
          <p:cNvSpPr>
            <a:spLocks noGrp="1"/>
          </p:cNvSpPr>
          <p:nvPr>
            <p:ph type="title"/>
          </p:nvPr>
        </p:nvSpPr>
        <p:spPr/>
        <p:txBody>
          <a:bodyPr/>
          <a:lstStyle/>
          <a:p>
            <a:r>
              <a:rPr lang="en-CA" dirty="0" smtClean="0"/>
              <a:t>EXTRAOCULAR MYOSITIS</a:t>
            </a:r>
            <a:endParaRPr lang="en-CA" dirty="0"/>
          </a:p>
        </p:txBody>
      </p:sp>
    </p:spTree>
    <p:extLst>
      <p:ext uri="{BB962C8B-B14F-4D97-AF65-F5344CB8AC3E}">
        <p14:creationId xmlns:p14="http://schemas.microsoft.com/office/powerpoint/2010/main" val="4083559422"/>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a:xfrm>
            <a:off x="7013796" y="2892277"/>
            <a:ext cx="2130204" cy="1645920"/>
          </a:xfrm>
        </p:spPr>
        <p:txBody>
          <a:bodyPr>
            <a:normAutofit/>
          </a:bodyPr>
          <a:lstStyle/>
          <a:p>
            <a:r>
              <a:rPr lang="en-CA" sz="1800" dirty="0" smtClean="0"/>
              <a:t>NON-INFLAMMATORY</a:t>
            </a:r>
            <a:endParaRPr lang="en-CA" sz="1800" dirty="0"/>
          </a:p>
        </p:txBody>
      </p:sp>
      <p:sp>
        <p:nvSpPr>
          <p:cNvPr id="4" name="Titre 3"/>
          <p:cNvSpPr>
            <a:spLocks noGrp="1"/>
          </p:cNvSpPr>
          <p:nvPr>
            <p:ph type="title"/>
          </p:nvPr>
        </p:nvSpPr>
        <p:spPr/>
        <p:txBody>
          <a:bodyPr/>
          <a:lstStyle/>
          <a:p>
            <a:r>
              <a:rPr lang="en-CA" dirty="0" smtClean="0"/>
              <a:t>MYOPATHIES	</a:t>
            </a:r>
            <a:endParaRPr lang="en-CA" dirty="0"/>
          </a:p>
        </p:txBody>
      </p:sp>
    </p:spTree>
    <p:extLst>
      <p:ext uri="{BB962C8B-B14F-4D97-AF65-F5344CB8AC3E}">
        <p14:creationId xmlns:p14="http://schemas.microsoft.com/office/powerpoint/2010/main" val="2978863897"/>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p:txBody>
          <a:bodyPr/>
          <a:lstStyle/>
          <a:p>
            <a:r>
              <a:rPr lang="en-CA" dirty="0" smtClean="0"/>
              <a:t>Acute</a:t>
            </a:r>
          </a:p>
          <a:p>
            <a:r>
              <a:rPr lang="en-CA" dirty="0" smtClean="0"/>
              <a:t>Associated with endocrine or metabolic disturbances</a:t>
            </a:r>
          </a:p>
          <a:p>
            <a:r>
              <a:rPr lang="en-CA" dirty="0" smtClean="0"/>
              <a:t>CS: generalized muscle weakness without pain and swelling</a:t>
            </a:r>
          </a:p>
          <a:p>
            <a:r>
              <a:rPr lang="en-CA" dirty="0" smtClean="0"/>
              <a:t>+/- concomitant neuropathies </a:t>
            </a:r>
          </a:p>
          <a:p>
            <a:r>
              <a:rPr lang="en-CA" dirty="0" smtClean="0"/>
              <a:t>DX: thyroid hormone panel, resting cortisol level (+/- ACTH stimulation), electrolytes, muscle biopsies…</a:t>
            </a:r>
            <a:endParaRPr lang="en-CA" dirty="0"/>
          </a:p>
        </p:txBody>
      </p:sp>
      <p:sp>
        <p:nvSpPr>
          <p:cNvPr id="4" name="Titre 3"/>
          <p:cNvSpPr>
            <a:spLocks noGrp="1"/>
          </p:cNvSpPr>
          <p:nvPr>
            <p:ph type="title"/>
          </p:nvPr>
        </p:nvSpPr>
        <p:spPr/>
        <p:txBody>
          <a:bodyPr/>
          <a:lstStyle/>
          <a:p>
            <a:r>
              <a:rPr lang="en-CA" dirty="0" smtClean="0"/>
              <a:t>NON-INFLAMMATORY </a:t>
            </a:r>
            <a:br>
              <a:rPr lang="en-CA" dirty="0" smtClean="0"/>
            </a:br>
            <a:r>
              <a:rPr lang="en-CA" dirty="0" smtClean="0"/>
              <a:t>GENERALIZED MYOPATHIES </a:t>
            </a:r>
            <a:endParaRPr lang="en-CA" dirty="0"/>
          </a:p>
        </p:txBody>
      </p:sp>
    </p:spTree>
    <p:extLst>
      <p:ext uri="{BB962C8B-B14F-4D97-AF65-F5344CB8AC3E}">
        <p14:creationId xmlns:p14="http://schemas.microsoft.com/office/powerpoint/2010/main" val="1763231038"/>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0"/>
            <a:ext cx="8585287" cy="5138929"/>
          </a:xfrm>
        </p:spPr>
        <p:txBody>
          <a:bodyPr>
            <a:normAutofit fontScale="85000" lnSpcReduction="20000"/>
          </a:bodyPr>
          <a:lstStyle/>
          <a:p>
            <a:r>
              <a:rPr lang="en-CA" dirty="0" smtClean="0"/>
              <a:t>CS</a:t>
            </a:r>
            <a:endParaRPr lang="en-CA" dirty="0"/>
          </a:p>
          <a:p>
            <a:pPr lvl="1"/>
            <a:r>
              <a:rPr lang="en-CA" dirty="0" smtClean="0"/>
              <a:t>Regurgitation</a:t>
            </a:r>
          </a:p>
          <a:p>
            <a:pPr lvl="1"/>
            <a:r>
              <a:rPr lang="en-CA" dirty="0" err="1" smtClean="0"/>
              <a:t>Ptyalism</a:t>
            </a:r>
            <a:endParaRPr lang="en-CA" dirty="0" smtClean="0"/>
          </a:p>
          <a:p>
            <a:pPr lvl="1"/>
            <a:r>
              <a:rPr lang="en-CA" dirty="0" smtClean="0"/>
              <a:t>Aspiration pneumonia</a:t>
            </a:r>
          </a:p>
          <a:p>
            <a:r>
              <a:rPr lang="en-CA" dirty="0" smtClean="0"/>
              <a:t>Often part of more generalized disease processes</a:t>
            </a:r>
          </a:p>
          <a:p>
            <a:pPr lvl="1"/>
            <a:r>
              <a:rPr lang="en-CA" dirty="0" smtClean="0"/>
              <a:t>Neuropathies</a:t>
            </a:r>
          </a:p>
          <a:p>
            <a:pPr lvl="1"/>
            <a:r>
              <a:rPr lang="en-CA" dirty="0" err="1" smtClean="0"/>
              <a:t>Polymyopathies</a:t>
            </a:r>
            <a:endParaRPr lang="en-CA" dirty="0" smtClean="0"/>
          </a:p>
          <a:p>
            <a:pPr lvl="1"/>
            <a:r>
              <a:rPr lang="en-CA" dirty="0" smtClean="0"/>
              <a:t>Junctionopathies</a:t>
            </a:r>
          </a:p>
          <a:p>
            <a:pPr lvl="1"/>
            <a:r>
              <a:rPr lang="en-CA" dirty="0" err="1" smtClean="0"/>
              <a:t>Paraneoplastic</a:t>
            </a:r>
            <a:r>
              <a:rPr lang="en-CA" dirty="0" smtClean="0"/>
              <a:t> syndromes</a:t>
            </a:r>
          </a:p>
          <a:p>
            <a:pPr lvl="1"/>
            <a:r>
              <a:rPr lang="en-CA" dirty="0" smtClean="0"/>
              <a:t>Idiopathic</a:t>
            </a:r>
          </a:p>
          <a:p>
            <a:pPr lvl="2"/>
            <a:r>
              <a:rPr lang="en-CA" dirty="0" smtClean="0"/>
              <a:t>Congenital or acquired</a:t>
            </a:r>
          </a:p>
          <a:p>
            <a:r>
              <a:rPr lang="en-CA" dirty="0" smtClean="0"/>
              <a:t>Diagnostics</a:t>
            </a:r>
          </a:p>
          <a:p>
            <a:pPr lvl="1"/>
            <a:r>
              <a:rPr lang="en-CA" dirty="0" err="1" smtClean="0"/>
              <a:t>Xrays</a:t>
            </a:r>
            <a:endParaRPr lang="en-CA" dirty="0" smtClean="0"/>
          </a:p>
          <a:p>
            <a:pPr lvl="1"/>
            <a:r>
              <a:rPr lang="en-CA" dirty="0" smtClean="0"/>
              <a:t>Toxins?</a:t>
            </a:r>
          </a:p>
          <a:p>
            <a:pPr lvl="1"/>
            <a:r>
              <a:rPr lang="en-CA" dirty="0" smtClean="0"/>
              <a:t>Infectious diseases?</a:t>
            </a:r>
          </a:p>
          <a:p>
            <a:pPr lvl="1"/>
            <a:r>
              <a:rPr lang="en-CA" dirty="0" smtClean="0"/>
              <a:t>Endocrine disorders</a:t>
            </a:r>
          </a:p>
          <a:p>
            <a:pPr lvl="1"/>
            <a:r>
              <a:rPr lang="en-CA" dirty="0" smtClean="0"/>
              <a:t>Tests for MG</a:t>
            </a:r>
          </a:p>
          <a:p>
            <a:r>
              <a:rPr lang="en-CA" dirty="0" smtClean="0"/>
              <a:t>TX</a:t>
            </a:r>
          </a:p>
          <a:p>
            <a:pPr lvl="1"/>
            <a:r>
              <a:rPr lang="en-CA" dirty="0" smtClean="0"/>
              <a:t>Small, frequent and elevated feedings (gravity)</a:t>
            </a:r>
          </a:p>
          <a:p>
            <a:pPr lvl="1"/>
            <a:r>
              <a:rPr lang="en-CA" dirty="0" smtClean="0"/>
              <a:t>Smooth muscle </a:t>
            </a:r>
            <a:r>
              <a:rPr lang="en-CA" dirty="0" err="1" smtClean="0"/>
              <a:t>prokinetic</a:t>
            </a:r>
            <a:r>
              <a:rPr lang="en-CA" dirty="0" smtClean="0"/>
              <a:t>: metoclopramide, </a:t>
            </a:r>
            <a:r>
              <a:rPr lang="en-CA" dirty="0" err="1" smtClean="0"/>
              <a:t>cisapride</a:t>
            </a:r>
            <a:r>
              <a:rPr lang="en-CA" dirty="0" smtClean="0"/>
              <a:t> (rarely improve </a:t>
            </a:r>
            <a:r>
              <a:rPr lang="en-CA" dirty="0" err="1" smtClean="0"/>
              <a:t>esophageal</a:t>
            </a:r>
            <a:r>
              <a:rPr lang="en-CA" dirty="0" smtClean="0"/>
              <a:t> motility in dogs)</a:t>
            </a:r>
          </a:p>
          <a:p>
            <a:pPr marL="365760" lvl="1" indent="0">
              <a:buNone/>
            </a:pPr>
            <a:endParaRPr lang="en-CA" dirty="0" smtClean="0"/>
          </a:p>
          <a:p>
            <a:pPr lvl="1"/>
            <a:endParaRPr lang="en-CA" dirty="0"/>
          </a:p>
        </p:txBody>
      </p:sp>
      <p:sp>
        <p:nvSpPr>
          <p:cNvPr id="3" name="Titre 2"/>
          <p:cNvSpPr>
            <a:spLocks noGrp="1"/>
          </p:cNvSpPr>
          <p:nvPr>
            <p:ph type="title"/>
          </p:nvPr>
        </p:nvSpPr>
        <p:spPr/>
        <p:txBody>
          <a:bodyPr/>
          <a:lstStyle/>
          <a:p>
            <a:r>
              <a:rPr lang="en-CA" dirty="0" smtClean="0"/>
              <a:t>MEGAESOPHAGUS</a:t>
            </a:r>
            <a:endParaRPr lang="en-CA" dirty="0"/>
          </a:p>
        </p:txBody>
      </p:sp>
    </p:spTree>
    <p:extLst>
      <p:ext uri="{BB962C8B-B14F-4D97-AF65-F5344CB8AC3E}">
        <p14:creationId xmlns:p14="http://schemas.microsoft.com/office/powerpoint/2010/main" val="207765458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History</a:t>
            </a:r>
          </a:p>
          <a:p>
            <a:r>
              <a:rPr lang="en-CA" dirty="0" smtClean="0"/>
              <a:t>Clinical signs</a:t>
            </a:r>
          </a:p>
          <a:p>
            <a:r>
              <a:rPr lang="en-CA" dirty="0" smtClean="0"/>
              <a:t>Definitive diagnosis: demonstration of toxin early in the course of disease – blood or GIT contents</a:t>
            </a:r>
          </a:p>
          <a:p>
            <a:pPr lvl="1"/>
            <a:r>
              <a:rPr lang="en-CA" dirty="0" smtClean="0"/>
              <a:t>10 ml serum</a:t>
            </a:r>
          </a:p>
          <a:p>
            <a:pPr lvl="1"/>
            <a:r>
              <a:rPr lang="en-CA" dirty="0" smtClean="0"/>
              <a:t>50 g feces, vomitus, food</a:t>
            </a:r>
          </a:p>
          <a:p>
            <a:r>
              <a:rPr lang="en-CA" dirty="0" err="1" smtClean="0"/>
              <a:t>Electrodiagnostics</a:t>
            </a:r>
            <a:r>
              <a:rPr lang="en-CA" dirty="0" smtClean="0"/>
              <a:t> (not definitive)</a:t>
            </a:r>
          </a:p>
          <a:p>
            <a:pPr lvl="1"/>
            <a:r>
              <a:rPr lang="en-CA" dirty="0" smtClean="0"/>
              <a:t>Decreased amplitude of CMAPs</a:t>
            </a:r>
          </a:p>
          <a:p>
            <a:pPr lvl="1"/>
            <a:r>
              <a:rPr lang="en-CA" dirty="0" smtClean="0"/>
              <a:t>Repetitive nerve stimulation (RNS) at low frequency rates </a:t>
            </a:r>
            <a:r>
              <a:rPr lang="en-CA" dirty="0" smtClean="0">
                <a:sym typeface="Wingdings"/>
              </a:rPr>
              <a:t> small decrement in CMAPs</a:t>
            </a:r>
          </a:p>
          <a:p>
            <a:pPr lvl="1"/>
            <a:r>
              <a:rPr lang="en-CA" dirty="0" smtClean="0">
                <a:sym typeface="Wingdings"/>
              </a:rPr>
              <a:t>RNS at rapid rates  increment in successive CMAPs</a:t>
            </a:r>
          </a:p>
          <a:p>
            <a:pPr lvl="1"/>
            <a:r>
              <a:rPr lang="en-CA" dirty="0" smtClean="0">
                <a:sym typeface="Wingdings"/>
              </a:rPr>
              <a:t>EMG: fibrillation potentials and positive sharp waves (7-10d)</a:t>
            </a:r>
          </a:p>
          <a:p>
            <a:pPr lvl="1"/>
            <a:r>
              <a:rPr lang="en-CA" dirty="0" smtClean="0">
                <a:sym typeface="Wingdings"/>
              </a:rPr>
              <a:t>Motor NCV may be decreased, usually unaffected</a:t>
            </a:r>
            <a:endParaRPr lang="en-CA" dirty="0" smtClean="0"/>
          </a:p>
          <a:p>
            <a:pPr lvl="1"/>
            <a:endParaRPr lang="en-CA" dirty="0"/>
          </a:p>
        </p:txBody>
      </p:sp>
      <p:sp>
        <p:nvSpPr>
          <p:cNvPr id="3" name="Titre 2"/>
          <p:cNvSpPr>
            <a:spLocks noGrp="1"/>
          </p:cNvSpPr>
          <p:nvPr>
            <p:ph type="title"/>
          </p:nvPr>
        </p:nvSpPr>
        <p:spPr/>
        <p:txBody>
          <a:bodyPr/>
          <a:lstStyle/>
          <a:p>
            <a:r>
              <a:rPr lang="en-CA" dirty="0" smtClean="0"/>
              <a:t>BOTULISM - DIAGNOSIS</a:t>
            </a:r>
            <a:endParaRPr lang="en-CA" dirty="0"/>
          </a:p>
        </p:txBody>
      </p:sp>
    </p:spTree>
    <p:extLst>
      <p:ext uri="{BB962C8B-B14F-4D97-AF65-F5344CB8AC3E}">
        <p14:creationId xmlns:p14="http://schemas.microsoft.com/office/powerpoint/2010/main" val="354865417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0"/>
            <a:ext cx="8407893" cy="4899373"/>
          </a:xfrm>
        </p:spPr>
        <p:txBody>
          <a:bodyPr>
            <a:normAutofit fontScale="85000" lnSpcReduction="20000"/>
          </a:bodyPr>
          <a:lstStyle/>
          <a:p>
            <a:r>
              <a:rPr lang="en-CA" dirty="0" smtClean="0"/>
              <a:t>SUPPORTIVE</a:t>
            </a:r>
          </a:p>
          <a:p>
            <a:r>
              <a:rPr lang="en-CA" dirty="0" smtClean="0"/>
              <a:t>Internalized toxin not accessible to antitoxin</a:t>
            </a:r>
          </a:p>
          <a:p>
            <a:pPr lvl="1"/>
            <a:r>
              <a:rPr lang="en-CA" dirty="0" smtClean="0"/>
              <a:t>Polyvalent antitoxin (containing type-C antitoxin) should ONLY be considered in SEVERE cases with recent exposure </a:t>
            </a:r>
            <a:r>
              <a:rPr lang="en-CA" b="1" i="1" u="sng" dirty="0" smtClean="0">
                <a:solidFill>
                  <a:srgbClr val="0000FF"/>
                </a:solidFill>
              </a:rPr>
              <a:t>(w/in 5 days)</a:t>
            </a:r>
          </a:p>
          <a:p>
            <a:pPr lvl="2"/>
            <a:r>
              <a:rPr lang="en-CA" dirty="0" smtClean="0"/>
              <a:t>Not easily accessible</a:t>
            </a:r>
          </a:p>
          <a:p>
            <a:pPr lvl="2"/>
            <a:r>
              <a:rPr lang="en-CA" dirty="0" smtClean="0"/>
              <a:t>Intradermal test response prior to administration</a:t>
            </a:r>
          </a:p>
          <a:p>
            <a:r>
              <a:rPr lang="en-CA" dirty="0" smtClean="0"/>
              <a:t>Down dog care</a:t>
            </a:r>
          </a:p>
          <a:p>
            <a:r>
              <a:rPr lang="en-CA" dirty="0" smtClean="0"/>
              <a:t>IVFT, nutrition</a:t>
            </a:r>
          </a:p>
          <a:p>
            <a:r>
              <a:rPr lang="en-CA" dirty="0" smtClean="0"/>
              <a:t>Prevention and aggressive </a:t>
            </a:r>
            <a:r>
              <a:rPr lang="en-CA" dirty="0" err="1" smtClean="0"/>
              <a:t>tx</a:t>
            </a:r>
            <a:r>
              <a:rPr lang="en-CA" dirty="0" smtClean="0"/>
              <a:t> of aspiration pneumonia</a:t>
            </a:r>
          </a:p>
          <a:p>
            <a:r>
              <a:rPr lang="en-CA" dirty="0" smtClean="0"/>
              <a:t>Avoidance of medications that can interfere with NMJ transmission (aminoglycosides)</a:t>
            </a:r>
          </a:p>
          <a:p>
            <a:r>
              <a:rPr lang="en-CA" dirty="0" smtClean="0"/>
              <a:t>Bladder/bowel care</a:t>
            </a:r>
          </a:p>
          <a:p>
            <a:r>
              <a:rPr lang="en-CA" dirty="0" smtClean="0"/>
              <a:t>Keep clean and dry</a:t>
            </a:r>
          </a:p>
          <a:p>
            <a:r>
              <a:rPr lang="en-CA" dirty="0" smtClean="0"/>
              <a:t>Massage/PROM</a:t>
            </a:r>
          </a:p>
          <a:p>
            <a:r>
              <a:rPr lang="en-CA" dirty="0" smtClean="0"/>
              <a:t>PREVENTION</a:t>
            </a:r>
          </a:p>
          <a:p>
            <a:pPr lvl="1"/>
            <a:r>
              <a:rPr lang="en-CA" dirty="0" smtClean="0"/>
              <a:t>**Botulism toxin can be neutralized</a:t>
            </a:r>
          </a:p>
          <a:p>
            <a:pPr lvl="2"/>
            <a:r>
              <a:rPr lang="en-CA" dirty="0" smtClean="0"/>
              <a:t>Heating food at 100C for 10 minutes or 80C for 30 minutes</a:t>
            </a:r>
          </a:p>
          <a:p>
            <a:pPr lvl="1"/>
            <a:r>
              <a:rPr lang="en-CA" dirty="0" smtClean="0"/>
              <a:t>Avoidance of carrion/raw meat</a:t>
            </a:r>
          </a:p>
          <a:p>
            <a:pPr lvl="1"/>
            <a:r>
              <a:rPr lang="en-CA" dirty="0" smtClean="0"/>
              <a:t>Do not develop life-long immunity</a:t>
            </a:r>
            <a:endParaRPr lang="en-CA" dirty="0"/>
          </a:p>
        </p:txBody>
      </p:sp>
      <p:sp>
        <p:nvSpPr>
          <p:cNvPr id="3" name="Titre 2"/>
          <p:cNvSpPr>
            <a:spLocks noGrp="1"/>
          </p:cNvSpPr>
          <p:nvPr>
            <p:ph type="title"/>
          </p:nvPr>
        </p:nvSpPr>
        <p:spPr/>
        <p:txBody>
          <a:bodyPr/>
          <a:lstStyle/>
          <a:p>
            <a:r>
              <a:rPr lang="en-CA" dirty="0" smtClean="0"/>
              <a:t>BOTULISM - TREATMENT</a:t>
            </a:r>
            <a:endParaRPr lang="en-CA" dirty="0"/>
          </a:p>
        </p:txBody>
      </p:sp>
    </p:spTree>
    <p:extLst>
      <p:ext uri="{BB962C8B-B14F-4D97-AF65-F5344CB8AC3E}">
        <p14:creationId xmlns:p14="http://schemas.microsoft.com/office/powerpoint/2010/main" val="137632556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Mild to moderate CS</a:t>
            </a:r>
          </a:p>
          <a:p>
            <a:pPr lvl="1"/>
            <a:r>
              <a:rPr lang="en-CA" dirty="0" smtClean="0"/>
              <a:t>Recovery w/in 2-3 weeks with supportive care</a:t>
            </a:r>
          </a:p>
          <a:p>
            <a:r>
              <a:rPr lang="en-CA" dirty="0" smtClean="0"/>
              <a:t>Risk for development of aspiration pneumonia</a:t>
            </a:r>
            <a:endParaRPr lang="en-CA" dirty="0"/>
          </a:p>
        </p:txBody>
      </p:sp>
      <p:sp>
        <p:nvSpPr>
          <p:cNvPr id="3" name="Titre 2"/>
          <p:cNvSpPr>
            <a:spLocks noGrp="1"/>
          </p:cNvSpPr>
          <p:nvPr>
            <p:ph type="title"/>
          </p:nvPr>
        </p:nvSpPr>
        <p:spPr/>
        <p:txBody>
          <a:bodyPr/>
          <a:lstStyle/>
          <a:p>
            <a:r>
              <a:rPr lang="en-CA" dirty="0" smtClean="0"/>
              <a:t>BOTULISM - PROGNOSIS</a:t>
            </a:r>
            <a:endParaRPr lang="en-CA" dirty="0"/>
          </a:p>
        </p:txBody>
      </p:sp>
    </p:spTree>
    <p:extLst>
      <p:ext uri="{BB962C8B-B14F-4D97-AF65-F5344CB8AC3E}">
        <p14:creationId xmlns:p14="http://schemas.microsoft.com/office/powerpoint/2010/main" val="135460718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r>
              <a:rPr lang="en-CA" dirty="0" smtClean="0"/>
              <a:t>United States and Australia – </a:t>
            </a:r>
            <a:r>
              <a:rPr lang="en-CA" dirty="0" err="1" smtClean="0"/>
              <a:t>worlwide</a:t>
            </a:r>
            <a:endParaRPr lang="en-CA" dirty="0" smtClean="0"/>
          </a:p>
          <a:p>
            <a:r>
              <a:rPr lang="en-CA" dirty="0" smtClean="0"/>
              <a:t>Pathophysiology</a:t>
            </a:r>
          </a:p>
          <a:p>
            <a:pPr lvl="1"/>
            <a:r>
              <a:rPr lang="en-CA" dirty="0" smtClean="0"/>
              <a:t>Toxin probably from salivary glands of the female ticks = neurotoxin</a:t>
            </a:r>
          </a:p>
          <a:p>
            <a:pPr lvl="2"/>
            <a:r>
              <a:rPr lang="en-CA" i="1" dirty="0" err="1" smtClean="0"/>
              <a:t>Dermacentor</a:t>
            </a:r>
            <a:r>
              <a:rPr lang="en-CA" i="1" dirty="0" smtClean="0"/>
              <a:t> </a:t>
            </a:r>
            <a:r>
              <a:rPr lang="en-CA" i="1" dirty="0" err="1" smtClean="0"/>
              <a:t>andersoni</a:t>
            </a:r>
            <a:r>
              <a:rPr lang="en-CA" i="1" dirty="0" smtClean="0"/>
              <a:t> </a:t>
            </a:r>
            <a:r>
              <a:rPr lang="en-CA" dirty="0" smtClean="0"/>
              <a:t>and </a:t>
            </a:r>
            <a:r>
              <a:rPr lang="en-CA" i="1" dirty="0" err="1" smtClean="0"/>
              <a:t>Dermacentor</a:t>
            </a:r>
            <a:r>
              <a:rPr lang="en-CA" i="1" dirty="0" smtClean="0"/>
              <a:t> </a:t>
            </a:r>
            <a:r>
              <a:rPr lang="en-CA" i="1" dirty="0" err="1" smtClean="0"/>
              <a:t>variabilis</a:t>
            </a:r>
            <a:r>
              <a:rPr lang="en-CA" i="1" dirty="0" smtClean="0"/>
              <a:t> </a:t>
            </a:r>
          </a:p>
          <a:p>
            <a:pPr lvl="2"/>
            <a:r>
              <a:rPr lang="en-CA" i="1" dirty="0" err="1" smtClean="0"/>
              <a:t>Ixodes</a:t>
            </a:r>
            <a:r>
              <a:rPr lang="en-CA" i="1" dirty="0" smtClean="0"/>
              <a:t> </a:t>
            </a:r>
            <a:r>
              <a:rPr lang="en-CA" i="1" dirty="0" err="1" smtClean="0"/>
              <a:t>holocyclus</a:t>
            </a:r>
            <a:r>
              <a:rPr lang="en-CA" i="1" dirty="0" smtClean="0"/>
              <a:t>, </a:t>
            </a:r>
            <a:r>
              <a:rPr lang="en-CA" i="1" dirty="0" err="1" smtClean="0"/>
              <a:t>Ixodes</a:t>
            </a:r>
            <a:r>
              <a:rPr lang="en-CA" i="1" dirty="0" smtClean="0"/>
              <a:t> </a:t>
            </a:r>
            <a:r>
              <a:rPr lang="en-CA" i="1" dirty="0" err="1" smtClean="0"/>
              <a:t>cornuatus</a:t>
            </a:r>
            <a:r>
              <a:rPr lang="en-CA" i="1" dirty="0" smtClean="0"/>
              <a:t>, </a:t>
            </a:r>
            <a:r>
              <a:rPr lang="en-CA" i="1" dirty="0" err="1" smtClean="0"/>
              <a:t>Ixodes</a:t>
            </a:r>
            <a:r>
              <a:rPr lang="en-CA" i="1" dirty="0" smtClean="0"/>
              <a:t> </a:t>
            </a:r>
            <a:r>
              <a:rPr lang="en-CA" i="1" dirty="0" err="1" smtClean="0"/>
              <a:t>hirsti</a:t>
            </a:r>
            <a:endParaRPr lang="en-CA" i="1" dirty="0" smtClean="0"/>
          </a:p>
          <a:p>
            <a:pPr lvl="1"/>
            <a:r>
              <a:rPr lang="en-CA" dirty="0" smtClean="0"/>
              <a:t>Either INHIBITS depolarization in the terminal portions of motor nerves or BLOCKS the release of Ach at the NMJ  - BOTULISM</a:t>
            </a:r>
          </a:p>
          <a:p>
            <a:pPr lvl="1"/>
            <a:r>
              <a:rPr lang="en-CA" dirty="0" smtClean="0"/>
              <a:t>Motor and sensory</a:t>
            </a:r>
          </a:p>
          <a:p>
            <a:r>
              <a:rPr lang="en-CA" dirty="0" smtClean="0"/>
              <a:t>CS: 7-9 days after attachment of the tick</a:t>
            </a:r>
          </a:p>
          <a:p>
            <a:pPr lvl="1"/>
            <a:r>
              <a:rPr lang="en-CA" dirty="0" smtClean="0"/>
              <a:t>Ataxia </a:t>
            </a:r>
            <a:r>
              <a:rPr lang="en-CA" dirty="0" smtClean="0">
                <a:sym typeface="Wingdings"/>
              </a:rPr>
              <a:t> paresis  paralysis, </a:t>
            </a:r>
            <a:r>
              <a:rPr lang="en-CA" dirty="0" err="1" smtClean="0">
                <a:sym typeface="Wingdings"/>
              </a:rPr>
              <a:t>areflexia</a:t>
            </a:r>
            <a:r>
              <a:rPr lang="en-CA" dirty="0" smtClean="0">
                <a:sym typeface="Wingdings"/>
              </a:rPr>
              <a:t> and </a:t>
            </a:r>
            <a:r>
              <a:rPr lang="en-CA" dirty="0" err="1" smtClean="0">
                <a:sym typeface="Wingdings"/>
              </a:rPr>
              <a:t>hypotonus</a:t>
            </a:r>
            <a:r>
              <a:rPr lang="en-CA" dirty="0" smtClean="0">
                <a:sym typeface="Wingdings"/>
              </a:rPr>
              <a:t>; respiratory failure</a:t>
            </a:r>
          </a:p>
          <a:p>
            <a:pPr lvl="1"/>
            <a:r>
              <a:rPr lang="en-CA" dirty="0" smtClean="0">
                <a:sym typeface="Wingdings"/>
              </a:rPr>
              <a:t>CN involvement is rare – occasionally </a:t>
            </a:r>
            <a:r>
              <a:rPr lang="en-CA" dirty="0" err="1" smtClean="0">
                <a:sym typeface="Wingdings"/>
              </a:rPr>
              <a:t>nystagmus</a:t>
            </a:r>
            <a:endParaRPr lang="en-CA" dirty="0" smtClean="0">
              <a:sym typeface="Wingdings"/>
            </a:endParaRPr>
          </a:p>
          <a:p>
            <a:pPr lvl="1"/>
            <a:r>
              <a:rPr lang="en-CA" dirty="0" smtClean="0">
                <a:sym typeface="Wingdings"/>
              </a:rPr>
              <a:t>More severe signs: respiratory failure and autonomic signs; can worsen even after tick removal</a:t>
            </a:r>
          </a:p>
          <a:p>
            <a:pPr lvl="1"/>
            <a:endParaRPr lang="en-CA" dirty="0" smtClean="0">
              <a:sym typeface="Wingdings"/>
            </a:endParaRPr>
          </a:p>
          <a:p>
            <a:pPr lvl="1"/>
            <a:endParaRPr lang="en-CA" dirty="0" smtClean="0"/>
          </a:p>
          <a:p>
            <a:pPr marL="365760" lvl="1" indent="0">
              <a:buNone/>
            </a:pPr>
            <a:endParaRPr lang="en-CA" dirty="0" smtClean="0"/>
          </a:p>
          <a:p>
            <a:pPr lvl="1"/>
            <a:endParaRPr lang="en-CA" dirty="0" smtClean="0"/>
          </a:p>
          <a:p>
            <a:endParaRPr lang="en-CA" dirty="0"/>
          </a:p>
        </p:txBody>
      </p:sp>
      <p:sp>
        <p:nvSpPr>
          <p:cNvPr id="3" name="Titre 2"/>
          <p:cNvSpPr>
            <a:spLocks noGrp="1"/>
          </p:cNvSpPr>
          <p:nvPr>
            <p:ph type="title"/>
          </p:nvPr>
        </p:nvSpPr>
        <p:spPr/>
        <p:txBody>
          <a:bodyPr/>
          <a:lstStyle/>
          <a:p>
            <a:r>
              <a:rPr lang="en-CA" dirty="0" smtClean="0"/>
              <a:t>TICK PARALYSIS</a:t>
            </a:r>
            <a:endParaRPr lang="en-CA" dirty="0"/>
          </a:p>
        </p:txBody>
      </p:sp>
      <p:pic>
        <p:nvPicPr>
          <p:cNvPr id="4" name="Image 3"/>
          <p:cNvPicPr>
            <a:picLocks noChangeAspect="1"/>
          </p:cNvPicPr>
          <p:nvPr/>
        </p:nvPicPr>
        <p:blipFill>
          <a:blip r:embed="rId3"/>
          <a:stretch>
            <a:fillRect/>
          </a:stretch>
        </p:blipFill>
        <p:spPr>
          <a:xfrm>
            <a:off x="6527505" y="2706301"/>
            <a:ext cx="346984" cy="217600"/>
          </a:xfrm>
          <a:prstGeom prst="rect">
            <a:avLst/>
          </a:prstGeom>
        </p:spPr>
      </p:pic>
      <p:pic>
        <p:nvPicPr>
          <p:cNvPr id="5" name="Image 4"/>
          <p:cNvPicPr>
            <a:picLocks noChangeAspect="1"/>
          </p:cNvPicPr>
          <p:nvPr/>
        </p:nvPicPr>
        <p:blipFill>
          <a:blip r:embed="rId4"/>
          <a:stretch>
            <a:fillRect/>
          </a:stretch>
        </p:blipFill>
        <p:spPr>
          <a:xfrm>
            <a:off x="6360271" y="3002373"/>
            <a:ext cx="350225" cy="289255"/>
          </a:xfrm>
          <a:prstGeom prst="rect">
            <a:avLst/>
          </a:prstGeom>
        </p:spPr>
      </p:pic>
      <p:pic>
        <p:nvPicPr>
          <p:cNvPr id="6" name="Image 5"/>
          <p:cNvPicPr>
            <a:picLocks noChangeAspect="1"/>
          </p:cNvPicPr>
          <p:nvPr/>
        </p:nvPicPr>
        <p:blipFill>
          <a:blip r:embed="rId3"/>
          <a:stretch>
            <a:fillRect/>
          </a:stretch>
        </p:blipFill>
        <p:spPr>
          <a:xfrm>
            <a:off x="6490387" y="5081074"/>
            <a:ext cx="361597" cy="226764"/>
          </a:xfrm>
          <a:prstGeom prst="rect">
            <a:avLst/>
          </a:prstGeom>
        </p:spPr>
      </p:pic>
      <p:pic>
        <p:nvPicPr>
          <p:cNvPr id="7" name="Image 6"/>
          <p:cNvPicPr>
            <a:picLocks noChangeAspect="1"/>
          </p:cNvPicPr>
          <p:nvPr/>
        </p:nvPicPr>
        <p:blipFill>
          <a:blip r:embed="rId4"/>
          <a:stretch>
            <a:fillRect/>
          </a:stretch>
        </p:blipFill>
        <p:spPr>
          <a:xfrm>
            <a:off x="4564688" y="5562419"/>
            <a:ext cx="350225" cy="289255"/>
          </a:xfrm>
          <a:prstGeom prst="rect">
            <a:avLst/>
          </a:prstGeom>
        </p:spPr>
      </p:pic>
    </p:spTree>
    <p:extLst>
      <p:ext uri="{BB962C8B-B14F-4D97-AF65-F5344CB8AC3E}">
        <p14:creationId xmlns:p14="http://schemas.microsoft.com/office/powerpoint/2010/main" val="334915332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20000"/>
          </a:bodyPr>
          <a:lstStyle/>
          <a:p>
            <a:r>
              <a:rPr lang="en-CA" dirty="0" smtClean="0"/>
              <a:t>DX:</a:t>
            </a:r>
          </a:p>
          <a:p>
            <a:pPr lvl="1"/>
            <a:r>
              <a:rPr lang="en-CA" dirty="0" smtClean="0"/>
              <a:t>Rapid improvement after tick removal        (within 24 hours, recovery within 72 hours)</a:t>
            </a:r>
          </a:p>
          <a:p>
            <a:pPr lvl="1"/>
            <a:r>
              <a:rPr lang="en-CA" dirty="0" smtClean="0"/>
              <a:t>EMG – DDX – </a:t>
            </a:r>
            <a:r>
              <a:rPr lang="en-CA" dirty="0" err="1" smtClean="0"/>
              <a:t>polyradiculonevritis</a:t>
            </a:r>
            <a:endParaRPr lang="en-CA" dirty="0" smtClean="0"/>
          </a:p>
          <a:p>
            <a:pPr lvl="2"/>
            <a:r>
              <a:rPr lang="en-CA" dirty="0" smtClean="0"/>
              <a:t>No EMG evidence of denervation; amplitude of evoked motor potentials is reduced; repetitive stimulation does not cause further decrement in amplitude; NCV: slightly slower than normal; terminal conduction times may be prolonged </a:t>
            </a:r>
          </a:p>
          <a:p>
            <a:r>
              <a:rPr lang="en-CA" dirty="0" err="1" smtClean="0"/>
              <a:t>Tx</a:t>
            </a:r>
            <a:endParaRPr lang="en-CA" dirty="0" smtClean="0"/>
          </a:p>
          <a:p>
            <a:pPr lvl="1"/>
            <a:r>
              <a:rPr lang="en-CA" dirty="0" smtClean="0"/>
              <a:t>Removal of the tick – WITH the head</a:t>
            </a:r>
          </a:p>
          <a:p>
            <a:pPr lvl="1"/>
            <a:r>
              <a:rPr lang="en-CA" dirty="0" smtClean="0"/>
              <a:t>Topical tick treatment</a:t>
            </a:r>
          </a:p>
          <a:p>
            <a:pPr lvl="1"/>
            <a:r>
              <a:rPr lang="en-CA" b="1" i="1" u="sng" dirty="0" smtClean="0">
                <a:solidFill>
                  <a:srgbClr val="0000FF"/>
                </a:solidFill>
              </a:rPr>
              <a:t>Tick antitoxin serum</a:t>
            </a:r>
          </a:p>
          <a:p>
            <a:pPr lvl="1"/>
            <a:r>
              <a:rPr lang="en-CA" dirty="0" smtClean="0"/>
              <a:t>Supportive care (including mechanical ventilation if needed)</a:t>
            </a:r>
          </a:p>
          <a:p>
            <a:pPr lvl="1"/>
            <a:endParaRPr lang="en-CA" dirty="0"/>
          </a:p>
          <a:p>
            <a:r>
              <a:rPr lang="en-CA" dirty="0" err="1" smtClean="0"/>
              <a:t>Px</a:t>
            </a:r>
            <a:r>
              <a:rPr lang="en-CA" dirty="0" smtClean="0"/>
              <a:t>: </a:t>
            </a:r>
          </a:p>
          <a:p>
            <a:pPr lvl="1"/>
            <a:r>
              <a:rPr lang="en-CA" dirty="0" smtClean="0"/>
              <a:t>5% of dogs died (       – survey) – mortality rate lower in cats. </a:t>
            </a:r>
          </a:p>
          <a:p>
            <a:pPr lvl="1"/>
            <a:r>
              <a:rPr lang="en-CA" dirty="0" smtClean="0"/>
              <a:t>Dramatic improvement with tick removal </a:t>
            </a:r>
          </a:p>
          <a:p>
            <a:pPr lvl="1"/>
            <a:endParaRPr lang="en-CA" dirty="0"/>
          </a:p>
        </p:txBody>
      </p:sp>
      <p:sp>
        <p:nvSpPr>
          <p:cNvPr id="3" name="Titre 2"/>
          <p:cNvSpPr>
            <a:spLocks noGrp="1"/>
          </p:cNvSpPr>
          <p:nvPr>
            <p:ph type="title"/>
          </p:nvPr>
        </p:nvSpPr>
        <p:spPr/>
        <p:txBody>
          <a:bodyPr/>
          <a:lstStyle/>
          <a:p>
            <a:r>
              <a:rPr lang="en-CA" dirty="0" smtClean="0"/>
              <a:t>TICK PARALYSIS</a:t>
            </a:r>
            <a:endParaRPr lang="en-CA" dirty="0"/>
          </a:p>
        </p:txBody>
      </p:sp>
      <p:pic>
        <p:nvPicPr>
          <p:cNvPr id="4" name="Image 3"/>
          <p:cNvPicPr>
            <a:picLocks noChangeAspect="1"/>
          </p:cNvPicPr>
          <p:nvPr/>
        </p:nvPicPr>
        <p:blipFill>
          <a:blip r:embed="rId3"/>
          <a:stretch>
            <a:fillRect/>
          </a:stretch>
        </p:blipFill>
        <p:spPr>
          <a:xfrm>
            <a:off x="5121860" y="2009807"/>
            <a:ext cx="346984" cy="217600"/>
          </a:xfrm>
          <a:prstGeom prst="rect">
            <a:avLst/>
          </a:prstGeom>
        </p:spPr>
      </p:pic>
      <p:pic>
        <p:nvPicPr>
          <p:cNvPr id="5" name="Image 4"/>
          <p:cNvPicPr>
            <a:picLocks noChangeAspect="1"/>
          </p:cNvPicPr>
          <p:nvPr/>
        </p:nvPicPr>
        <p:blipFill>
          <a:blip r:embed="rId3"/>
          <a:stretch>
            <a:fillRect/>
          </a:stretch>
        </p:blipFill>
        <p:spPr>
          <a:xfrm>
            <a:off x="5302673" y="5498788"/>
            <a:ext cx="346984" cy="217600"/>
          </a:xfrm>
          <a:prstGeom prst="rect">
            <a:avLst/>
          </a:prstGeom>
        </p:spPr>
      </p:pic>
      <p:pic>
        <p:nvPicPr>
          <p:cNvPr id="6" name="Image 5"/>
          <p:cNvPicPr>
            <a:picLocks noChangeAspect="1"/>
          </p:cNvPicPr>
          <p:nvPr/>
        </p:nvPicPr>
        <p:blipFill>
          <a:blip r:embed="rId4"/>
          <a:stretch>
            <a:fillRect/>
          </a:stretch>
        </p:blipFill>
        <p:spPr>
          <a:xfrm>
            <a:off x="2891285" y="5121777"/>
            <a:ext cx="350225" cy="289255"/>
          </a:xfrm>
          <a:prstGeom prst="rect">
            <a:avLst/>
          </a:prstGeom>
        </p:spPr>
      </p:pic>
    </p:spTree>
    <p:extLst>
      <p:ext uri="{BB962C8B-B14F-4D97-AF65-F5344CB8AC3E}">
        <p14:creationId xmlns:p14="http://schemas.microsoft.com/office/powerpoint/2010/main" val="142204919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633357" y="587694"/>
            <a:ext cx="6031254" cy="4208861"/>
          </a:xfrm>
          <a:prstGeom prst="rect">
            <a:avLst/>
          </a:prstGeom>
        </p:spPr>
      </p:pic>
      <p:pic>
        <p:nvPicPr>
          <p:cNvPr id="3" name="Image 2"/>
          <p:cNvPicPr>
            <a:picLocks noChangeAspect="1"/>
          </p:cNvPicPr>
          <p:nvPr/>
        </p:nvPicPr>
        <p:blipFill>
          <a:blip r:embed="rId4"/>
          <a:stretch>
            <a:fillRect/>
          </a:stretch>
        </p:blipFill>
        <p:spPr>
          <a:xfrm>
            <a:off x="114300" y="5063421"/>
            <a:ext cx="9029700" cy="939800"/>
          </a:xfrm>
          <a:prstGeom prst="rect">
            <a:avLst/>
          </a:prstGeom>
        </p:spPr>
      </p:pic>
    </p:spTree>
    <p:extLst>
      <p:ext uri="{BB962C8B-B14F-4D97-AF65-F5344CB8AC3E}">
        <p14:creationId xmlns:p14="http://schemas.microsoft.com/office/powerpoint/2010/main" val="225681280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en-CA" dirty="0" smtClean="0"/>
              <a:t>Family: </a:t>
            </a:r>
            <a:r>
              <a:rPr lang="en-CA" dirty="0" err="1" smtClean="0"/>
              <a:t>Elapidae</a:t>
            </a:r>
            <a:r>
              <a:rPr lang="en-CA" dirty="0" smtClean="0"/>
              <a:t> </a:t>
            </a:r>
          </a:p>
          <a:p>
            <a:r>
              <a:rPr lang="en-CA" dirty="0" smtClean="0"/>
              <a:t>Coral snakes</a:t>
            </a:r>
          </a:p>
          <a:p>
            <a:pPr lvl="1"/>
            <a:r>
              <a:rPr lang="en-CA" i="1" dirty="0" err="1" smtClean="0">
                <a:solidFill>
                  <a:schemeClr val="tx1"/>
                </a:solidFill>
              </a:rPr>
              <a:t>Micruroides</a:t>
            </a:r>
            <a:r>
              <a:rPr lang="en-CA" i="1" dirty="0" smtClean="0">
                <a:solidFill>
                  <a:schemeClr val="tx1"/>
                </a:solidFill>
              </a:rPr>
              <a:t> </a:t>
            </a:r>
            <a:r>
              <a:rPr lang="en-CA" i="1" dirty="0" err="1">
                <a:solidFill>
                  <a:schemeClr val="tx1"/>
                </a:solidFill>
              </a:rPr>
              <a:t>fulvius</a:t>
            </a:r>
            <a:r>
              <a:rPr lang="en-CA" i="1" dirty="0">
                <a:solidFill>
                  <a:schemeClr val="tx1"/>
                </a:solidFill>
              </a:rPr>
              <a:t> </a:t>
            </a:r>
            <a:r>
              <a:rPr lang="en-CA" i="1" dirty="0" err="1" smtClean="0">
                <a:solidFill>
                  <a:schemeClr val="tx1"/>
                </a:solidFill>
              </a:rPr>
              <a:t>fulvius</a:t>
            </a:r>
            <a:r>
              <a:rPr lang="en-CA" dirty="0" smtClean="0">
                <a:solidFill>
                  <a:schemeClr val="tx1"/>
                </a:solidFill>
              </a:rPr>
              <a:t> (Eastern) </a:t>
            </a:r>
          </a:p>
          <a:p>
            <a:pPr lvl="1"/>
            <a:r>
              <a:rPr lang="en-CA" i="1" dirty="0" smtClean="0">
                <a:solidFill>
                  <a:schemeClr val="tx1"/>
                </a:solidFill>
              </a:rPr>
              <a:t>M. </a:t>
            </a:r>
            <a:r>
              <a:rPr lang="en-CA" i="1" dirty="0" err="1" smtClean="0">
                <a:solidFill>
                  <a:schemeClr val="tx1"/>
                </a:solidFill>
              </a:rPr>
              <a:t>fulvius</a:t>
            </a:r>
            <a:r>
              <a:rPr lang="en-CA" i="1" dirty="0" smtClean="0">
                <a:solidFill>
                  <a:schemeClr val="tx1"/>
                </a:solidFill>
              </a:rPr>
              <a:t> </a:t>
            </a:r>
            <a:r>
              <a:rPr lang="en-CA" i="1" dirty="0" err="1" smtClean="0">
                <a:solidFill>
                  <a:schemeClr val="tx1"/>
                </a:solidFill>
              </a:rPr>
              <a:t>tenere</a:t>
            </a:r>
            <a:r>
              <a:rPr lang="en-CA" i="1" dirty="0" smtClean="0">
                <a:solidFill>
                  <a:schemeClr val="tx1"/>
                </a:solidFill>
              </a:rPr>
              <a:t> </a:t>
            </a:r>
            <a:r>
              <a:rPr lang="en-CA" dirty="0" smtClean="0">
                <a:solidFill>
                  <a:schemeClr val="tx1"/>
                </a:solidFill>
              </a:rPr>
              <a:t>(Texas)</a:t>
            </a:r>
          </a:p>
          <a:p>
            <a:pPr lvl="1"/>
            <a:r>
              <a:rPr lang="en-CA" i="1" dirty="0" smtClean="0">
                <a:solidFill>
                  <a:schemeClr val="tx1"/>
                </a:solidFill>
              </a:rPr>
              <a:t>M. </a:t>
            </a:r>
            <a:r>
              <a:rPr lang="en-CA" i="1" dirty="0" err="1" smtClean="0">
                <a:solidFill>
                  <a:schemeClr val="tx1"/>
                </a:solidFill>
              </a:rPr>
              <a:t>fulvius</a:t>
            </a:r>
            <a:r>
              <a:rPr lang="en-CA" i="1" dirty="0" smtClean="0">
                <a:solidFill>
                  <a:schemeClr val="tx1"/>
                </a:solidFill>
              </a:rPr>
              <a:t> </a:t>
            </a:r>
            <a:r>
              <a:rPr lang="en-CA" i="1" dirty="0" err="1" smtClean="0">
                <a:solidFill>
                  <a:schemeClr val="tx1"/>
                </a:solidFill>
              </a:rPr>
              <a:t>barbouri</a:t>
            </a:r>
            <a:r>
              <a:rPr lang="en-CA" i="1" dirty="0" smtClean="0">
                <a:solidFill>
                  <a:schemeClr val="tx1"/>
                </a:solidFill>
              </a:rPr>
              <a:t> </a:t>
            </a:r>
            <a:r>
              <a:rPr lang="en-CA" dirty="0" smtClean="0">
                <a:solidFill>
                  <a:schemeClr val="tx1"/>
                </a:solidFill>
              </a:rPr>
              <a:t>(South Florida)</a:t>
            </a:r>
          </a:p>
          <a:p>
            <a:pPr lvl="1"/>
            <a:r>
              <a:rPr lang="en-CA" dirty="0" smtClean="0">
                <a:solidFill>
                  <a:srgbClr val="D2533C"/>
                </a:solidFill>
              </a:rPr>
              <a:t>Distinct color pattern</a:t>
            </a:r>
          </a:p>
          <a:p>
            <a:pPr lvl="2"/>
            <a:r>
              <a:rPr lang="en-CA" dirty="0" smtClean="0"/>
              <a:t>Black nose</a:t>
            </a:r>
          </a:p>
          <a:p>
            <a:pPr lvl="2"/>
            <a:r>
              <a:rPr lang="en-CA" dirty="0" smtClean="0"/>
              <a:t>Repeating pattern of black, yellow, red circumferential bands.</a:t>
            </a:r>
          </a:p>
          <a:p>
            <a:pPr marL="640080" lvl="2" indent="0">
              <a:buNone/>
            </a:pPr>
            <a:endParaRPr lang="en-CA" dirty="0" smtClean="0"/>
          </a:p>
          <a:p>
            <a:pPr lvl="1"/>
            <a:endParaRPr lang="en-CA" dirty="0"/>
          </a:p>
        </p:txBody>
      </p:sp>
      <p:sp>
        <p:nvSpPr>
          <p:cNvPr id="3" name="Titre 2"/>
          <p:cNvSpPr>
            <a:spLocks noGrp="1"/>
          </p:cNvSpPr>
          <p:nvPr>
            <p:ph type="title"/>
          </p:nvPr>
        </p:nvSpPr>
        <p:spPr/>
        <p:txBody>
          <a:bodyPr/>
          <a:lstStyle/>
          <a:p>
            <a:r>
              <a:rPr lang="en-CA" dirty="0" smtClean="0"/>
              <a:t>SNAKE BITES</a:t>
            </a:r>
            <a:endParaRPr lang="en-CA" dirty="0"/>
          </a:p>
        </p:txBody>
      </p:sp>
      <p:pic>
        <p:nvPicPr>
          <p:cNvPr id="4" name="Image 3"/>
          <p:cNvPicPr>
            <a:picLocks noChangeAspect="1"/>
          </p:cNvPicPr>
          <p:nvPr/>
        </p:nvPicPr>
        <p:blipFill>
          <a:blip r:embed="rId3"/>
          <a:stretch>
            <a:fillRect/>
          </a:stretch>
        </p:blipFill>
        <p:spPr>
          <a:xfrm>
            <a:off x="3508132" y="4919466"/>
            <a:ext cx="2705100" cy="1815423"/>
          </a:xfrm>
          <a:prstGeom prst="rect">
            <a:avLst/>
          </a:prstGeom>
        </p:spPr>
      </p:pic>
      <p:sp>
        <p:nvSpPr>
          <p:cNvPr id="5" name="Rectangle 4"/>
          <p:cNvSpPr/>
          <p:nvPr/>
        </p:nvSpPr>
        <p:spPr>
          <a:xfrm>
            <a:off x="195384" y="6488668"/>
            <a:ext cx="6858000" cy="246221"/>
          </a:xfrm>
          <a:prstGeom prst="rect">
            <a:avLst/>
          </a:prstGeom>
        </p:spPr>
        <p:txBody>
          <a:bodyPr wrap="square">
            <a:spAutoFit/>
          </a:bodyPr>
          <a:lstStyle/>
          <a:p>
            <a:r>
              <a:rPr lang="en-CA" sz="1000" dirty="0"/>
              <a:t>http://</a:t>
            </a:r>
            <a:r>
              <a:rPr lang="en-CA" sz="1000" dirty="0" err="1"/>
              <a:t>www.eastcoasthots.com</a:t>
            </a:r>
            <a:r>
              <a:rPr lang="en-CA" sz="1000" dirty="0"/>
              <a:t>/</a:t>
            </a:r>
            <a:r>
              <a:rPr lang="en-CA" sz="1000" dirty="0" err="1"/>
              <a:t>coralsnake.html</a:t>
            </a:r>
            <a:endParaRPr lang="en-CA" sz="1000" dirty="0"/>
          </a:p>
        </p:txBody>
      </p:sp>
      <p:pic>
        <p:nvPicPr>
          <p:cNvPr id="6" name="Image 5"/>
          <p:cNvPicPr>
            <a:picLocks noChangeAspect="1"/>
          </p:cNvPicPr>
          <p:nvPr/>
        </p:nvPicPr>
        <p:blipFill>
          <a:blip r:embed="rId4"/>
          <a:stretch>
            <a:fillRect/>
          </a:stretch>
        </p:blipFill>
        <p:spPr>
          <a:xfrm>
            <a:off x="6639170" y="1719071"/>
            <a:ext cx="1925807" cy="1925807"/>
          </a:xfrm>
          <a:prstGeom prst="rect">
            <a:avLst/>
          </a:prstGeom>
        </p:spPr>
      </p:pic>
    </p:spTree>
    <p:extLst>
      <p:ext uri="{BB962C8B-B14F-4D97-AF65-F5344CB8AC3E}">
        <p14:creationId xmlns:p14="http://schemas.microsoft.com/office/powerpoint/2010/main" val="296941053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JUNCTINOPATHIES</a:t>
            </a:r>
            <a:endParaRPr lang="en-CA" dirty="0"/>
          </a:p>
        </p:txBody>
      </p:sp>
    </p:spTree>
    <p:extLst>
      <p:ext uri="{BB962C8B-B14F-4D97-AF65-F5344CB8AC3E}">
        <p14:creationId xmlns:p14="http://schemas.microsoft.com/office/powerpoint/2010/main" val="68505996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Family: </a:t>
            </a:r>
            <a:r>
              <a:rPr lang="en-CA" dirty="0" err="1" smtClean="0"/>
              <a:t>Viperidae</a:t>
            </a:r>
            <a:r>
              <a:rPr lang="en-CA" dirty="0" smtClean="0"/>
              <a:t>; Genus: </a:t>
            </a:r>
            <a:r>
              <a:rPr lang="en-CA" dirty="0" err="1" smtClean="0"/>
              <a:t>Crotalus</a:t>
            </a:r>
            <a:r>
              <a:rPr lang="en-CA" dirty="0" smtClean="0"/>
              <a:t>; Subfamily: </a:t>
            </a:r>
            <a:r>
              <a:rPr lang="en-CA" dirty="0" err="1" smtClean="0"/>
              <a:t>Crotalinae</a:t>
            </a:r>
            <a:r>
              <a:rPr lang="en-CA" dirty="0" smtClean="0"/>
              <a:t> (pit vipers)</a:t>
            </a:r>
          </a:p>
          <a:p>
            <a:r>
              <a:rPr lang="en-CA" dirty="0" smtClean="0"/>
              <a:t>Mojave rattlesnakes</a:t>
            </a:r>
          </a:p>
          <a:p>
            <a:pPr lvl="1"/>
            <a:r>
              <a:rPr lang="en-CA" dirty="0" smtClean="0"/>
              <a:t>Southwest USA and Mexico</a:t>
            </a:r>
          </a:p>
          <a:p>
            <a:pPr lvl="1"/>
            <a:r>
              <a:rPr lang="en-CA" i="1" dirty="0" err="1" smtClean="0">
                <a:solidFill>
                  <a:schemeClr val="tx1"/>
                </a:solidFill>
              </a:rPr>
              <a:t>Crotalus</a:t>
            </a:r>
            <a:r>
              <a:rPr lang="en-CA" i="1" dirty="0" smtClean="0">
                <a:solidFill>
                  <a:schemeClr val="tx1"/>
                </a:solidFill>
              </a:rPr>
              <a:t> </a:t>
            </a:r>
            <a:r>
              <a:rPr lang="en-CA" i="1" dirty="0" err="1" smtClean="0">
                <a:solidFill>
                  <a:schemeClr val="tx1"/>
                </a:solidFill>
              </a:rPr>
              <a:t>scutulatus</a:t>
            </a:r>
            <a:endParaRPr lang="en-CA" i="1" dirty="0" smtClean="0">
              <a:solidFill>
                <a:schemeClr val="tx1"/>
              </a:solidFill>
            </a:endParaRPr>
          </a:p>
          <a:p>
            <a:pPr lvl="1"/>
            <a:r>
              <a:rPr lang="en-CA" dirty="0" smtClean="0">
                <a:solidFill>
                  <a:srgbClr val="D2533C"/>
                </a:solidFill>
              </a:rPr>
              <a:t>Well-defined light-edged diamonds down the middle of their backs</a:t>
            </a:r>
          </a:p>
          <a:p>
            <a:pPr lvl="1"/>
            <a:r>
              <a:rPr lang="en-CA" dirty="0" smtClean="0">
                <a:solidFill>
                  <a:srgbClr val="D2533C"/>
                </a:solidFill>
              </a:rPr>
              <a:t>Diamond pattern fades towards the last 1/3 of their backs</a:t>
            </a:r>
          </a:p>
          <a:p>
            <a:pPr lvl="1"/>
            <a:r>
              <a:rPr lang="en-CA" dirty="0" smtClean="0">
                <a:solidFill>
                  <a:srgbClr val="D2533C"/>
                </a:solidFill>
              </a:rPr>
              <a:t>Contrasting light and dark rings on tail – white rings wider than dark rings.</a:t>
            </a:r>
          </a:p>
          <a:p>
            <a:pPr lvl="1"/>
            <a:endParaRPr lang="en-CA" dirty="0"/>
          </a:p>
        </p:txBody>
      </p:sp>
      <p:sp>
        <p:nvSpPr>
          <p:cNvPr id="3" name="Titre 2"/>
          <p:cNvSpPr>
            <a:spLocks noGrp="1"/>
          </p:cNvSpPr>
          <p:nvPr>
            <p:ph type="title"/>
          </p:nvPr>
        </p:nvSpPr>
        <p:spPr/>
        <p:txBody>
          <a:bodyPr/>
          <a:lstStyle/>
          <a:p>
            <a:r>
              <a:rPr lang="en-CA" dirty="0" smtClean="0"/>
              <a:t>SNAKE BITES</a:t>
            </a:r>
            <a:endParaRPr lang="en-CA" dirty="0"/>
          </a:p>
        </p:txBody>
      </p:sp>
      <p:pic>
        <p:nvPicPr>
          <p:cNvPr id="4" name="Image 3"/>
          <p:cNvPicPr>
            <a:picLocks noChangeAspect="1"/>
          </p:cNvPicPr>
          <p:nvPr/>
        </p:nvPicPr>
        <p:blipFill>
          <a:blip r:embed="rId3"/>
          <a:stretch>
            <a:fillRect/>
          </a:stretch>
        </p:blipFill>
        <p:spPr>
          <a:xfrm>
            <a:off x="2632808" y="4424094"/>
            <a:ext cx="3502269" cy="2007967"/>
          </a:xfrm>
          <a:prstGeom prst="rect">
            <a:avLst/>
          </a:prstGeom>
        </p:spPr>
      </p:pic>
      <p:sp>
        <p:nvSpPr>
          <p:cNvPr id="5" name="Rectangle 4"/>
          <p:cNvSpPr/>
          <p:nvPr/>
        </p:nvSpPr>
        <p:spPr>
          <a:xfrm>
            <a:off x="136769" y="6611779"/>
            <a:ext cx="7033846" cy="246221"/>
          </a:xfrm>
          <a:prstGeom prst="rect">
            <a:avLst/>
          </a:prstGeom>
        </p:spPr>
        <p:txBody>
          <a:bodyPr wrap="square">
            <a:spAutoFit/>
          </a:bodyPr>
          <a:lstStyle/>
          <a:p>
            <a:r>
              <a:rPr lang="en-CA" sz="1000" dirty="0"/>
              <a:t>http://</a:t>
            </a:r>
            <a:r>
              <a:rPr lang="en-CA" sz="1000" dirty="0" err="1"/>
              <a:t>www.blueplanetbiomes.org</a:t>
            </a:r>
            <a:r>
              <a:rPr lang="en-CA" sz="1000" dirty="0"/>
              <a:t>/mojave_rattlesnake2.htm</a:t>
            </a:r>
          </a:p>
        </p:txBody>
      </p:sp>
    </p:spTree>
    <p:extLst>
      <p:ext uri="{BB962C8B-B14F-4D97-AF65-F5344CB8AC3E}">
        <p14:creationId xmlns:p14="http://schemas.microsoft.com/office/powerpoint/2010/main" val="35487429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0"/>
            <a:ext cx="8587155" cy="4865391"/>
          </a:xfrm>
        </p:spPr>
        <p:txBody>
          <a:bodyPr>
            <a:normAutofit fontScale="92500" lnSpcReduction="20000"/>
          </a:bodyPr>
          <a:lstStyle/>
          <a:p>
            <a:r>
              <a:rPr lang="en-CA" dirty="0" smtClean="0"/>
              <a:t>Snake venoms: </a:t>
            </a:r>
            <a:r>
              <a:rPr lang="en-CA" dirty="0" err="1" smtClean="0"/>
              <a:t>muititude</a:t>
            </a:r>
            <a:r>
              <a:rPr lang="en-CA" dirty="0" smtClean="0"/>
              <a:t> of actions</a:t>
            </a:r>
          </a:p>
          <a:p>
            <a:pPr lvl="1"/>
            <a:r>
              <a:rPr lang="en-CA" dirty="0" smtClean="0"/>
              <a:t>Tissue damage, coagulopathy, thrombocytopenia, </a:t>
            </a:r>
            <a:r>
              <a:rPr lang="en-CA" dirty="0" err="1" smtClean="0"/>
              <a:t>hypovolemia</a:t>
            </a:r>
            <a:r>
              <a:rPr lang="en-CA" dirty="0" smtClean="0"/>
              <a:t>, neurotoxicity</a:t>
            </a:r>
          </a:p>
          <a:p>
            <a:pPr lvl="1"/>
            <a:r>
              <a:rPr lang="en-CA" dirty="0" smtClean="0"/>
              <a:t>Partial list of venom components:</a:t>
            </a:r>
          </a:p>
          <a:p>
            <a:pPr lvl="2"/>
            <a:r>
              <a:rPr lang="en-CA" dirty="0" err="1"/>
              <a:t>Metalloproteinases</a:t>
            </a:r>
            <a:endParaRPr lang="en-CA" dirty="0"/>
          </a:p>
          <a:p>
            <a:pPr lvl="2"/>
            <a:r>
              <a:rPr lang="en-CA" dirty="0"/>
              <a:t>Arginine ester hydrolase</a:t>
            </a:r>
          </a:p>
          <a:p>
            <a:pPr lvl="2"/>
            <a:r>
              <a:rPr lang="en-CA" dirty="0"/>
              <a:t>Thrombin-like enzyme</a:t>
            </a:r>
          </a:p>
          <a:p>
            <a:pPr lvl="2"/>
            <a:r>
              <a:rPr lang="en-CA" dirty="0"/>
              <a:t>Collagenase</a:t>
            </a:r>
          </a:p>
          <a:p>
            <a:pPr lvl="2"/>
            <a:r>
              <a:rPr lang="en-CA" dirty="0" err="1"/>
              <a:t>Hyaluronidase</a:t>
            </a:r>
            <a:endParaRPr lang="en-CA" dirty="0"/>
          </a:p>
          <a:p>
            <a:pPr lvl="2"/>
            <a:r>
              <a:rPr lang="en-CA" dirty="0"/>
              <a:t>Phospholipase A</a:t>
            </a:r>
            <a:r>
              <a:rPr lang="en-CA" baseline="-25000" dirty="0"/>
              <a:t>2</a:t>
            </a:r>
            <a:endParaRPr lang="en-CA" dirty="0"/>
          </a:p>
          <a:p>
            <a:pPr lvl="2"/>
            <a:r>
              <a:rPr lang="en-CA" dirty="0"/>
              <a:t>Phospholipase B</a:t>
            </a:r>
          </a:p>
          <a:p>
            <a:pPr lvl="2"/>
            <a:r>
              <a:rPr lang="en-CA" dirty="0"/>
              <a:t>Phospholipase C</a:t>
            </a:r>
          </a:p>
          <a:p>
            <a:pPr lvl="2"/>
            <a:r>
              <a:rPr lang="en-CA" dirty="0"/>
              <a:t>Lactate dehydrogenase</a:t>
            </a:r>
          </a:p>
          <a:p>
            <a:pPr lvl="2"/>
            <a:r>
              <a:rPr lang="en-CA" dirty="0" err="1" smtClean="0"/>
              <a:t>Phosphomonoesterase</a:t>
            </a:r>
            <a:endParaRPr lang="en-CA" dirty="0"/>
          </a:p>
          <a:p>
            <a:pPr lvl="2"/>
            <a:r>
              <a:rPr lang="en-CA" dirty="0" err="1"/>
              <a:t>Phosphodiesterase</a:t>
            </a:r>
            <a:endParaRPr lang="en-CA" dirty="0"/>
          </a:p>
          <a:p>
            <a:pPr lvl="2"/>
            <a:r>
              <a:rPr lang="en-CA" dirty="0" err="1"/>
              <a:t>Acetylcholinesterase</a:t>
            </a:r>
            <a:endParaRPr lang="en-CA" dirty="0"/>
          </a:p>
          <a:p>
            <a:pPr lvl="2"/>
            <a:r>
              <a:rPr lang="en-CA" dirty="0" err="1" smtClean="0"/>
              <a:t>Rnase</a:t>
            </a:r>
            <a:r>
              <a:rPr lang="en-CA" dirty="0"/>
              <a:t>/</a:t>
            </a:r>
            <a:r>
              <a:rPr lang="en-CA" dirty="0" err="1" smtClean="0"/>
              <a:t>Dnase</a:t>
            </a:r>
            <a:r>
              <a:rPr lang="en-CA" dirty="0"/>
              <a:t>/</a:t>
            </a:r>
            <a:r>
              <a:rPr lang="en-CA" dirty="0" smtClean="0"/>
              <a:t>5</a:t>
            </a:r>
            <a:r>
              <a:rPr lang="en-CA" dirty="0"/>
              <a:t>'-</a:t>
            </a:r>
            <a:r>
              <a:rPr lang="en-CA" dirty="0" smtClean="0"/>
              <a:t>nucleotidase/NAD</a:t>
            </a:r>
            <a:r>
              <a:rPr lang="en-CA" dirty="0"/>
              <a:t>-</a:t>
            </a:r>
            <a:r>
              <a:rPr lang="en-CA" dirty="0" err="1"/>
              <a:t>nucleotidase</a:t>
            </a:r>
            <a:endParaRPr lang="en-CA" dirty="0"/>
          </a:p>
          <a:p>
            <a:pPr lvl="2"/>
            <a:r>
              <a:rPr lang="en-CA" dirty="0"/>
              <a:t>l-Amino acid oxidase</a:t>
            </a:r>
          </a:p>
          <a:p>
            <a:pPr lvl="2"/>
            <a:r>
              <a:rPr lang="en-CA" dirty="0" err="1"/>
              <a:t>Myotoxin</a:t>
            </a:r>
            <a:r>
              <a:rPr lang="en-CA" dirty="0"/>
              <a:t>-</a:t>
            </a:r>
            <a:r>
              <a:rPr lang="en-CA" dirty="0" smtClean="0"/>
              <a:t>a</a:t>
            </a:r>
          </a:p>
          <a:p>
            <a:pPr lvl="2"/>
            <a:r>
              <a:rPr lang="en-CA" dirty="0" smtClean="0"/>
              <a:t>Proteases</a:t>
            </a:r>
            <a:endParaRPr lang="en-CA" dirty="0"/>
          </a:p>
          <a:p>
            <a:pPr marL="365760" lvl="1" indent="0">
              <a:buNone/>
            </a:pPr>
            <a:endParaRPr lang="en-CA" dirty="0" smtClean="0"/>
          </a:p>
          <a:p>
            <a:pPr lvl="2"/>
            <a:endParaRPr lang="en-CA" dirty="0"/>
          </a:p>
          <a:p>
            <a:pPr lvl="1"/>
            <a:endParaRPr lang="en-CA" dirty="0"/>
          </a:p>
        </p:txBody>
      </p:sp>
      <p:sp>
        <p:nvSpPr>
          <p:cNvPr id="3" name="Titre 2"/>
          <p:cNvSpPr>
            <a:spLocks noGrp="1"/>
          </p:cNvSpPr>
          <p:nvPr>
            <p:ph type="title"/>
          </p:nvPr>
        </p:nvSpPr>
        <p:spPr/>
        <p:txBody>
          <a:bodyPr/>
          <a:lstStyle/>
          <a:p>
            <a:r>
              <a:rPr lang="en-CA" dirty="0" smtClean="0"/>
              <a:t>SNAKE BITES</a:t>
            </a:r>
            <a:endParaRPr lang="en-CA" dirty="0"/>
          </a:p>
        </p:txBody>
      </p:sp>
      <p:pic>
        <p:nvPicPr>
          <p:cNvPr id="4" name="Image 3"/>
          <p:cNvPicPr>
            <a:picLocks noChangeAspect="1"/>
          </p:cNvPicPr>
          <p:nvPr/>
        </p:nvPicPr>
        <p:blipFill>
          <a:blip r:embed="rId3"/>
          <a:stretch>
            <a:fillRect/>
          </a:stretch>
        </p:blipFill>
        <p:spPr>
          <a:xfrm>
            <a:off x="5168124" y="2610331"/>
            <a:ext cx="3375865" cy="2672063"/>
          </a:xfrm>
          <a:prstGeom prst="rect">
            <a:avLst/>
          </a:prstGeom>
        </p:spPr>
      </p:pic>
    </p:spTree>
    <p:extLst>
      <p:ext uri="{BB962C8B-B14F-4D97-AF65-F5344CB8AC3E}">
        <p14:creationId xmlns:p14="http://schemas.microsoft.com/office/powerpoint/2010/main" val="400337459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1"/>
            <a:ext cx="8381261" cy="4915404"/>
          </a:xfrm>
        </p:spPr>
        <p:txBody>
          <a:bodyPr>
            <a:normAutofit/>
          </a:bodyPr>
          <a:lstStyle/>
          <a:p>
            <a:r>
              <a:rPr lang="en-CA" dirty="0"/>
              <a:t>Envenomation less likely – must chew; generally </a:t>
            </a:r>
            <a:r>
              <a:rPr lang="en-CA" dirty="0" smtClean="0"/>
              <a:t>docile, small, non-aggressive, burrowing and nocturnal activity</a:t>
            </a:r>
            <a:endParaRPr lang="en-CA" dirty="0"/>
          </a:p>
          <a:p>
            <a:r>
              <a:rPr lang="en-CA" dirty="0" smtClean="0"/>
              <a:t>Primarily neurotoxic</a:t>
            </a:r>
          </a:p>
          <a:p>
            <a:r>
              <a:rPr lang="en-CA" dirty="0" smtClean="0"/>
              <a:t>Little local tissue reaction or pain at the bite site</a:t>
            </a:r>
          </a:p>
          <a:p>
            <a:r>
              <a:rPr lang="en-CA" dirty="0" smtClean="0"/>
              <a:t>Delayed onset (w/in 1 hour, up to 18 hours) – rapid progression</a:t>
            </a:r>
          </a:p>
          <a:p>
            <a:r>
              <a:rPr lang="en-CA" dirty="0" smtClean="0"/>
              <a:t>Excitatory effects on the ANS</a:t>
            </a:r>
          </a:p>
          <a:p>
            <a:pPr lvl="1"/>
            <a:r>
              <a:rPr lang="en-CA" dirty="0" smtClean="0"/>
              <a:t>Lethargy, vomiting, </a:t>
            </a:r>
            <a:r>
              <a:rPr lang="en-CA" dirty="0" err="1" smtClean="0"/>
              <a:t>ptyalism</a:t>
            </a:r>
            <a:r>
              <a:rPr lang="en-CA" dirty="0" smtClean="0"/>
              <a:t> </a:t>
            </a:r>
          </a:p>
          <a:p>
            <a:r>
              <a:rPr lang="en-CA" dirty="0" smtClean="0"/>
              <a:t>Postsynaptic blockade of Ach receptor</a:t>
            </a:r>
          </a:p>
          <a:p>
            <a:pPr lvl="1"/>
            <a:r>
              <a:rPr lang="en-CA" dirty="0" smtClean="0"/>
              <a:t>Generalized muscle weakness, paralysis</a:t>
            </a:r>
          </a:p>
          <a:p>
            <a:pPr lvl="1"/>
            <a:r>
              <a:rPr lang="en-CA" dirty="0" smtClean="0"/>
              <a:t>Respiratory failure</a:t>
            </a:r>
          </a:p>
          <a:p>
            <a:pPr lvl="1"/>
            <a:r>
              <a:rPr lang="en-CA" dirty="0" smtClean="0"/>
              <a:t>Cats: not widely reported ; sedation, </a:t>
            </a:r>
            <a:r>
              <a:rPr lang="en-CA" dirty="0" err="1" smtClean="0"/>
              <a:t>peracute</a:t>
            </a:r>
            <a:r>
              <a:rPr lang="en-CA" dirty="0" smtClean="0"/>
              <a:t> onset of ascending flaccid paralysis, hypothermia, decreased nociception, </a:t>
            </a:r>
            <a:r>
              <a:rPr lang="en-CA" dirty="0" err="1" smtClean="0"/>
              <a:t>hyporeflexia</a:t>
            </a:r>
            <a:endParaRPr lang="en-CA" dirty="0" smtClean="0"/>
          </a:p>
          <a:p>
            <a:pPr lvl="1"/>
            <a:endParaRPr lang="en-CA" dirty="0"/>
          </a:p>
        </p:txBody>
      </p:sp>
      <p:sp>
        <p:nvSpPr>
          <p:cNvPr id="3" name="Titre 2"/>
          <p:cNvSpPr>
            <a:spLocks noGrp="1"/>
          </p:cNvSpPr>
          <p:nvPr>
            <p:ph type="title"/>
          </p:nvPr>
        </p:nvSpPr>
        <p:spPr/>
        <p:txBody>
          <a:bodyPr/>
          <a:lstStyle/>
          <a:p>
            <a:r>
              <a:rPr lang="en-CA" dirty="0" smtClean="0"/>
              <a:t>CORAL SNAKES</a:t>
            </a:r>
            <a:br>
              <a:rPr lang="en-CA" dirty="0" smtClean="0"/>
            </a:br>
            <a:r>
              <a:rPr lang="en-CA" dirty="0" smtClean="0"/>
              <a:t>Pathophysiology &amp; Clinical signs </a:t>
            </a:r>
            <a:endParaRPr lang="en-CA" dirty="0"/>
          </a:p>
        </p:txBody>
      </p:sp>
    </p:spTree>
    <p:extLst>
      <p:ext uri="{BB962C8B-B14F-4D97-AF65-F5344CB8AC3E}">
        <p14:creationId xmlns:p14="http://schemas.microsoft.com/office/powerpoint/2010/main" val="283418883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1"/>
            <a:ext cx="8510761" cy="5008076"/>
          </a:xfrm>
        </p:spPr>
        <p:txBody>
          <a:bodyPr>
            <a:normAutofit fontScale="92500" lnSpcReduction="20000"/>
          </a:bodyPr>
          <a:lstStyle/>
          <a:p>
            <a:r>
              <a:rPr lang="en-CA" dirty="0" smtClean="0"/>
              <a:t>Supportive care</a:t>
            </a:r>
          </a:p>
          <a:p>
            <a:r>
              <a:rPr lang="en-CA" dirty="0" smtClean="0"/>
              <a:t>Coral snake </a:t>
            </a:r>
            <a:r>
              <a:rPr lang="en-CA" dirty="0" err="1" smtClean="0"/>
              <a:t>antivenom</a:t>
            </a:r>
            <a:endParaRPr lang="en-CA" dirty="0" smtClean="0"/>
          </a:p>
          <a:p>
            <a:pPr lvl="1"/>
            <a:r>
              <a:rPr lang="en-CA" dirty="0" smtClean="0"/>
              <a:t>North American Coral Snake Antivenin</a:t>
            </a:r>
          </a:p>
          <a:p>
            <a:pPr lvl="2"/>
            <a:r>
              <a:rPr lang="en-CA" dirty="0" smtClean="0"/>
              <a:t>Limited supply - people</a:t>
            </a:r>
          </a:p>
          <a:p>
            <a:pPr lvl="1"/>
            <a:r>
              <a:rPr lang="en-CA" dirty="0" err="1" smtClean="0"/>
              <a:t>Coralmyn</a:t>
            </a:r>
            <a:r>
              <a:rPr lang="en-CA" dirty="0"/>
              <a:t> </a:t>
            </a:r>
            <a:r>
              <a:rPr lang="en-CA" dirty="0" smtClean="0"/>
              <a:t>– </a:t>
            </a:r>
            <a:r>
              <a:rPr lang="en-CA" dirty="0" err="1" smtClean="0"/>
              <a:t>Instituto</a:t>
            </a:r>
            <a:r>
              <a:rPr lang="en-CA" dirty="0" smtClean="0"/>
              <a:t> </a:t>
            </a:r>
            <a:r>
              <a:rPr lang="en-CA" dirty="0" err="1" smtClean="0"/>
              <a:t>Bioclon</a:t>
            </a:r>
            <a:r>
              <a:rPr lang="en-CA" dirty="0" smtClean="0"/>
              <a:t> - Mexico City</a:t>
            </a:r>
          </a:p>
          <a:p>
            <a:pPr lvl="2"/>
            <a:r>
              <a:rPr lang="en-CA" dirty="0" smtClean="0"/>
              <a:t>USDA importer’s permit</a:t>
            </a:r>
          </a:p>
          <a:p>
            <a:pPr lvl="2"/>
            <a:r>
              <a:rPr lang="en-CA" dirty="0" smtClean="0"/>
              <a:t>Polyclonal </a:t>
            </a:r>
            <a:r>
              <a:rPr lang="en-CA" dirty="0" err="1" smtClean="0"/>
              <a:t>antivenom</a:t>
            </a:r>
            <a:r>
              <a:rPr lang="en-CA" dirty="0" smtClean="0"/>
              <a:t> F(</a:t>
            </a:r>
            <a:r>
              <a:rPr lang="en-CA" dirty="0" err="1" smtClean="0"/>
              <a:t>ab</a:t>
            </a:r>
            <a:r>
              <a:rPr lang="en-CA" dirty="0" smtClean="0"/>
              <a:t>’)</a:t>
            </a:r>
            <a:r>
              <a:rPr lang="en-CA" baseline="30000" dirty="0" smtClean="0"/>
              <a:t>2</a:t>
            </a:r>
            <a:endParaRPr lang="en-CA" dirty="0" smtClean="0"/>
          </a:p>
          <a:p>
            <a:pPr lvl="2"/>
            <a:r>
              <a:rPr lang="en-CA" dirty="0" smtClean="0"/>
              <a:t>Equine origin</a:t>
            </a:r>
          </a:p>
          <a:p>
            <a:pPr lvl="2"/>
            <a:r>
              <a:rPr lang="en-CA" dirty="0" smtClean="0"/>
              <a:t>Black-banded coral snake</a:t>
            </a:r>
          </a:p>
          <a:p>
            <a:pPr lvl="2"/>
            <a:r>
              <a:rPr lang="en-CA" dirty="0" err="1" smtClean="0"/>
              <a:t>IgG</a:t>
            </a:r>
            <a:r>
              <a:rPr lang="en-CA" dirty="0" smtClean="0"/>
              <a:t> glycoprotein that has had the Fc fraction removed</a:t>
            </a:r>
          </a:p>
          <a:p>
            <a:pPr lvl="2"/>
            <a:r>
              <a:rPr lang="en-CA" dirty="0" smtClean="0"/>
              <a:t>2 Fab fragments to neutralize the venom</a:t>
            </a:r>
          </a:p>
          <a:p>
            <a:pPr lvl="2"/>
            <a:r>
              <a:rPr lang="en-CA" dirty="0" smtClean="0"/>
              <a:t>Lighter-weight product than the whole </a:t>
            </a:r>
            <a:r>
              <a:rPr lang="en-CA" dirty="0" err="1" smtClean="0"/>
              <a:t>IgG</a:t>
            </a:r>
            <a:r>
              <a:rPr lang="en-CA" dirty="0" smtClean="0"/>
              <a:t> = better distribution</a:t>
            </a:r>
          </a:p>
          <a:p>
            <a:pPr lvl="2"/>
            <a:r>
              <a:rPr lang="en-CA" dirty="0" smtClean="0"/>
              <a:t>Allergic reactions – rare</a:t>
            </a:r>
          </a:p>
          <a:p>
            <a:pPr lvl="2"/>
            <a:r>
              <a:rPr lang="en-CA" dirty="0" smtClean="0"/>
              <a:t>Observational study (4 dogs, 2 cats)</a:t>
            </a:r>
          </a:p>
          <a:p>
            <a:pPr lvl="3"/>
            <a:r>
              <a:rPr lang="en-CA" dirty="0" smtClean="0"/>
              <a:t>Avoidance of mechanical ventilation</a:t>
            </a:r>
          </a:p>
          <a:p>
            <a:pPr lvl="2"/>
            <a:r>
              <a:rPr lang="en-CA" dirty="0" smtClean="0"/>
              <a:t>2-9 vials in people ($750 per vial; 2012)</a:t>
            </a:r>
          </a:p>
          <a:p>
            <a:pPr lvl="1"/>
            <a:r>
              <a:rPr lang="en-CA" dirty="0" err="1" smtClean="0"/>
              <a:t>Antiveneno</a:t>
            </a:r>
            <a:r>
              <a:rPr lang="en-CA" dirty="0" smtClean="0"/>
              <a:t> </a:t>
            </a:r>
            <a:r>
              <a:rPr lang="en-CA" dirty="0"/>
              <a:t>Anti-</a:t>
            </a:r>
            <a:r>
              <a:rPr lang="en-CA" dirty="0" smtClean="0"/>
              <a:t>Coral </a:t>
            </a:r>
            <a:r>
              <a:rPr lang="en-CA" dirty="0" err="1" smtClean="0"/>
              <a:t>Instituto</a:t>
            </a:r>
            <a:r>
              <a:rPr lang="en-CA" dirty="0" smtClean="0"/>
              <a:t> </a:t>
            </a:r>
            <a:r>
              <a:rPr lang="en-CA" dirty="0" err="1" smtClean="0"/>
              <a:t>Clodomiro</a:t>
            </a:r>
            <a:r>
              <a:rPr lang="en-CA" dirty="0" smtClean="0"/>
              <a:t> </a:t>
            </a:r>
            <a:r>
              <a:rPr lang="en-CA" dirty="0" err="1" smtClean="0"/>
              <a:t>Picado</a:t>
            </a:r>
            <a:r>
              <a:rPr lang="en-CA" dirty="0" smtClean="0"/>
              <a:t> – Costa Rica</a:t>
            </a:r>
          </a:p>
          <a:p>
            <a:pPr lvl="2"/>
            <a:r>
              <a:rPr lang="en-CA" dirty="0" smtClean="0"/>
              <a:t>Equine origin</a:t>
            </a:r>
          </a:p>
          <a:p>
            <a:pPr lvl="2"/>
            <a:r>
              <a:rPr lang="en-CA" dirty="0" err="1" smtClean="0"/>
              <a:t>IgG</a:t>
            </a:r>
            <a:endParaRPr lang="en-CA" dirty="0" smtClean="0"/>
          </a:p>
          <a:p>
            <a:pPr lvl="2"/>
            <a:endParaRPr lang="en-CA" dirty="0" smtClean="0"/>
          </a:p>
          <a:p>
            <a:pPr lvl="1"/>
            <a:endParaRPr lang="en-CA" dirty="0" smtClean="0"/>
          </a:p>
          <a:p>
            <a:pPr marL="914400" lvl="3" indent="0">
              <a:buNone/>
            </a:pPr>
            <a:endParaRPr lang="en-CA" dirty="0" smtClean="0"/>
          </a:p>
          <a:p>
            <a:pPr lvl="2"/>
            <a:endParaRPr lang="en-CA" dirty="0" smtClean="0"/>
          </a:p>
          <a:p>
            <a:pPr lvl="1"/>
            <a:endParaRPr lang="en-CA" dirty="0" smtClean="0"/>
          </a:p>
          <a:p>
            <a:pPr marL="365760" lvl="1" indent="0">
              <a:buNone/>
            </a:pPr>
            <a:endParaRPr lang="en-CA" dirty="0" smtClean="0"/>
          </a:p>
          <a:p>
            <a:pPr marL="365760" lvl="1" indent="0">
              <a:buNone/>
            </a:pPr>
            <a:endParaRPr lang="en-CA" dirty="0" smtClean="0"/>
          </a:p>
        </p:txBody>
      </p:sp>
      <p:sp>
        <p:nvSpPr>
          <p:cNvPr id="3" name="Titre 2"/>
          <p:cNvSpPr>
            <a:spLocks noGrp="1"/>
          </p:cNvSpPr>
          <p:nvPr>
            <p:ph type="title"/>
          </p:nvPr>
        </p:nvSpPr>
        <p:spPr/>
        <p:txBody>
          <a:bodyPr/>
          <a:lstStyle/>
          <a:p>
            <a:r>
              <a:rPr lang="en-CA" dirty="0" smtClean="0"/>
              <a:t>CORAL SNAKES</a:t>
            </a:r>
            <a:br>
              <a:rPr lang="en-CA" dirty="0" smtClean="0"/>
            </a:br>
            <a:r>
              <a:rPr lang="en-CA" dirty="0" smtClean="0"/>
              <a:t>TREATMENT</a:t>
            </a:r>
            <a:endParaRPr lang="en-CA" dirty="0"/>
          </a:p>
        </p:txBody>
      </p:sp>
      <p:pic>
        <p:nvPicPr>
          <p:cNvPr id="4" name="Image 3"/>
          <p:cNvPicPr>
            <a:picLocks noChangeAspect="1"/>
          </p:cNvPicPr>
          <p:nvPr/>
        </p:nvPicPr>
        <p:blipFill>
          <a:blip r:embed="rId3"/>
          <a:stretch>
            <a:fillRect/>
          </a:stretch>
        </p:blipFill>
        <p:spPr>
          <a:xfrm>
            <a:off x="6515089" y="1719071"/>
            <a:ext cx="2376671" cy="1782503"/>
          </a:xfrm>
          <a:prstGeom prst="rect">
            <a:avLst/>
          </a:prstGeom>
        </p:spPr>
      </p:pic>
      <p:sp>
        <p:nvSpPr>
          <p:cNvPr id="5" name="Interdiction 4"/>
          <p:cNvSpPr/>
          <p:nvPr/>
        </p:nvSpPr>
        <p:spPr>
          <a:xfrm>
            <a:off x="6694798" y="1581782"/>
            <a:ext cx="2196962" cy="2365268"/>
          </a:xfrm>
          <a:prstGeom prst="noSmoking">
            <a:avLst>
              <a:gd name="adj" fmla="val 223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CA">
              <a:solidFill>
                <a:srgbClr val="D2533C"/>
              </a:solidFill>
            </a:endParaRPr>
          </a:p>
        </p:txBody>
      </p:sp>
      <p:pic>
        <p:nvPicPr>
          <p:cNvPr id="6" name="Image 5"/>
          <p:cNvPicPr>
            <a:picLocks noChangeAspect="1"/>
          </p:cNvPicPr>
          <p:nvPr/>
        </p:nvPicPr>
        <p:blipFill>
          <a:blip r:embed="rId4"/>
          <a:stretch>
            <a:fillRect/>
          </a:stretch>
        </p:blipFill>
        <p:spPr>
          <a:xfrm>
            <a:off x="7441153" y="3947050"/>
            <a:ext cx="1450607" cy="1289428"/>
          </a:xfrm>
          <a:prstGeom prst="rect">
            <a:avLst/>
          </a:prstGeom>
        </p:spPr>
      </p:pic>
      <p:sp>
        <p:nvSpPr>
          <p:cNvPr id="7" name="ZoneTexte 6"/>
          <p:cNvSpPr txBox="1"/>
          <p:nvPr/>
        </p:nvSpPr>
        <p:spPr>
          <a:xfrm>
            <a:off x="463422" y="6727147"/>
            <a:ext cx="184666" cy="369332"/>
          </a:xfrm>
          <a:prstGeom prst="rect">
            <a:avLst/>
          </a:prstGeom>
          <a:noFill/>
        </p:spPr>
        <p:txBody>
          <a:bodyPr wrap="none" rtlCol="0">
            <a:spAutoFit/>
          </a:bodyPr>
          <a:lstStyle/>
          <a:p>
            <a:endParaRPr lang="en-CA" dirty="0"/>
          </a:p>
        </p:txBody>
      </p:sp>
      <p:pic>
        <p:nvPicPr>
          <p:cNvPr id="8" name="Image 7"/>
          <p:cNvPicPr>
            <a:picLocks noChangeAspect="1"/>
          </p:cNvPicPr>
          <p:nvPr/>
        </p:nvPicPr>
        <p:blipFill>
          <a:blip r:embed="rId5"/>
          <a:stretch>
            <a:fillRect/>
          </a:stretch>
        </p:blipFill>
        <p:spPr>
          <a:xfrm>
            <a:off x="7715203" y="5355502"/>
            <a:ext cx="1428797" cy="1371645"/>
          </a:xfrm>
          <a:prstGeom prst="rect">
            <a:avLst/>
          </a:prstGeom>
        </p:spPr>
      </p:pic>
      <p:pic>
        <p:nvPicPr>
          <p:cNvPr id="9" name="Image 8"/>
          <p:cNvPicPr>
            <a:picLocks noChangeAspect="1"/>
          </p:cNvPicPr>
          <p:nvPr/>
        </p:nvPicPr>
        <p:blipFill>
          <a:blip r:embed="rId6"/>
          <a:stretch>
            <a:fillRect/>
          </a:stretch>
        </p:blipFill>
        <p:spPr>
          <a:xfrm>
            <a:off x="1342172" y="6259003"/>
            <a:ext cx="6098981" cy="594427"/>
          </a:xfrm>
          <a:prstGeom prst="rect">
            <a:avLst/>
          </a:prstGeom>
        </p:spPr>
      </p:pic>
    </p:spTree>
    <p:extLst>
      <p:ext uri="{BB962C8B-B14F-4D97-AF65-F5344CB8AC3E}">
        <p14:creationId xmlns:p14="http://schemas.microsoft.com/office/powerpoint/2010/main" val="220305031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stretch>
            <a:fillRect/>
          </a:stretch>
        </p:blipFill>
        <p:spPr>
          <a:xfrm>
            <a:off x="1471382" y="1308736"/>
            <a:ext cx="5342636" cy="4162874"/>
          </a:xfrm>
          <a:prstGeom prst="rect">
            <a:avLst/>
          </a:prstGeom>
        </p:spPr>
      </p:pic>
    </p:spTree>
    <p:extLst>
      <p:ext uri="{BB962C8B-B14F-4D97-AF65-F5344CB8AC3E}">
        <p14:creationId xmlns:p14="http://schemas.microsoft.com/office/powerpoint/2010/main" val="361913932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MOJAVE RATTLESNAKES</a:t>
            </a:r>
            <a:br>
              <a:rPr lang="en-CA" dirty="0" smtClean="0"/>
            </a:br>
            <a:r>
              <a:rPr lang="en-CA" dirty="0" smtClean="0"/>
              <a:t>PATHOPHYSIOLOGY &amp; CLINICAL SIGNS</a:t>
            </a:r>
            <a:endParaRPr lang="en-CA" dirty="0"/>
          </a:p>
        </p:txBody>
      </p:sp>
      <p:sp>
        <p:nvSpPr>
          <p:cNvPr id="3" name="Espace réservé du contenu 2"/>
          <p:cNvSpPr>
            <a:spLocks noGrp="1"/>
          </p:cNvSpPr>
          <p:nvPr>
            <p:ph idx="1"/>
          </p:nvPr>
        </p:nvSpPr>
        <p:spPr/>
        <p:txBody>
          <a:bodyPr/>
          <a:lstStyle/>
          <a:p>
            <a:r>
              <a:rPr lang="en-CA" dirty="0" smtClean="0"/>
              <a:t>Venom A (Mojave toxin) or venom B (</a:t>
            </a:r>
            <a:r>
              <a:rPr lang="en-CA" dirty="0" err="1" smtClean="0"/>
              <a:t>proteolytic</a:t>
            </a:r>
            <a:r>
              <a:rPr lang="en-CA" dirty="0" smtClean="0"/>
              <a:t> venom)</a:t>
            </a:r>
          </a:p>
          <a:p>
            <a:r>
              <a:rPr lang="en-CA" dirty="0" smtClean="0"/>
              <a:t>Venom A</a:t>
            </a:r>
          </a:p>
          <a:p>
            <a:pPr lvl="1"/>
            <a:r>
              <a:rPr lang="en-CA" dirty="0" smtClean="0"/>
              <a:t>Ascending flaccid paralysis</a:t>
            </a:r>
          </a:p>
          <a:p>
            <a:pPr lvl="1"/>
            <a:r>
              <a:rPr lang="en-CA" dirty="0" smtClean="0"/>
              <a:t>Presynaptic-acting neurotoxin</a:t>
            </a:r>
          </a:p>
          <a:p>
            <a:pPr lvl="2"/>
            <a:r>
              <a:rPr lang="en-CA" dirty="0" err="1" smtClean="0"/>
              <a:t>Noncompetitive</a:t>
            </a:r>
            <a:r>
              <a:rPr lang="en-CA" dirty="0" smtClean="0"/>
              <a:t> calcium channel blocker that blocks the release of Ach from the presynaptic neuron</a:t>
            </a:r>
          </a:p>
          <a:p>
            <a:pPr lvl="2"/>
            <a:r>
              <a:rPr lang="en-CA" dirty="0" smtClean="0"/>
              <a:t>Generalized </a:t>
            </a:r>
            <a:r>
              <a:rPr lang="en-CA" dirty="0"/>
              <a:t>weakness, cranial nerve deficits, and respiratory paralysis </a:t>
            </a:r>
            <a:endParaRPr lang="en-CA" dirty="0" smtClean="0"/>
          </a:p>
          <a:p>
            <a:r>
              <a:rPr lang="en-CA" dirty="0" smtClean="0"/>
              <a:t>Venom B</a:t>
            </a:r>
          </a:p>
          <a:p>
            <a:pPr lvl="1"/>
            <a:r>
              <a:rPr lang="en-CA" dirty="0" smtClean="0"/>
              <a:t>Local tissue injury</a:t>
            </a:r>
          </a:p>
          <a:p>
            <a:pPr lvl="1"/>
            <a:r>
              <a:rPr lang="en-CA" dirty="0" smtClean="0"/>
              <a:t>Haemorrhages</a:t>
            </a:r>
          </a:p>
          <a:p>
            <a:pPr lvl="1"/>
            <a:r>
              <a:rPr lang="en-CA" dirty="0" smtClean="0"/>
              <a:t>Venom-induced coagulopathy</a:t>
            </a:r>
          </a:p>
          <a:p>
            <a:r>
              <a:rPr lang="en-CA" dirty="0" smtClean="0"/>
              <a:t>A, B or AB</a:t>
            </a:r>
          </a:p>
          <a:p>
            <a:pPr lvl="1"/>
            <a:endParaRPr lang="en-CA" dirty="0"/>
          </a:p>
        </p:txBody>
      </p:sp>
    </p:spTree>
    <p:extLst>
      <p:ext uri="{BB962C8B-B14F-4D97-AF65-F5344CB8AC3E}">
        <p14:creationId xmlns:p14="http://schemas.microsoft.com/office/powerpoint/2010/main" val="81931245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074615" y="605692"/>
            <a:ext cx="7562949" cy="5252048"/>
          </a:xfrm>
          <a:prstGeom prst="rect">
            <a:avLst/>
          </a:prstGeom>
        </p:spPr>
      </p:pic>
      <p:sp>
        <p:nvSpPr>
          <p:cNvPr id="5" name="Rectangle 4"/>
          <p:cNvSpPr/>
          <p:nvPr/>
        </p:nvSpPr>
        <p:spPr>
          <a:xfrm>
            <a:off x="312615" y="6368758"/>
            <a:ext cx="6545385" cy="246221"/>
          </a:xfrm>
          <a:prstGeom prst="rect">
            <a:avLst/>
          </a:prstGeom>
        </p:spPr>
        <p:txBody>
          <a:bodyPr wrap="square">
            <a:spAutoFit/>
          </a:bodyPr>
          <a:lstStyle/>
          <a:p>
            <a:r>
              <a:rPr lang="en-CA" sz="1000" dirty="0" err="1"/>
              <a:t>Crotalid</a:t>
            </a:r>
            <a:r>
              <a:rPr lang="en-CA" sz="1000" dirty="0"/>
              <a:t> snake envenomation. </a:t>
            </a:r>
            <a:r>
              <a:rPr lang="en-CA" sz="1000" dirty="0" err="1"/>
              <a:t>Crit</a:t>
            </a:r>
            <a:r>
              <a:rPr lang="en-CA" sz="1000" dirty="0"/>
              <a:t> Care </a:t>
            </a:r>
            <a:r>
              <a:rPr lang="en-CA" sz="1000" dirty="0" err="1"/>
              <a:t>Clin</a:t>
            </a:r>
            <a:r>
              <a:rPr lang="en-CA" sz="1000" dirty="0"/>
              <a:t> 13(4):889-921, 1997.</a:t>
            </a:r>
          </a:p>
        </p:txBody>
      </p:sp>
    </p:spTree>
    <p:extLst>
      <p:ext uri="{BB962C8B-B14F-4D97-AF65-F5344CB8AC3E}">
        <p14:creationId xmlns:p14="http://schemas.microsoft.com/office/powerpoint/2010/main" val="87833485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MOJAVE RATTLESNAKES</a:t>
            </a:r>
            <a:br>
              <a:rPr lang="en-CA" dirty="0" smtClean="0"/>
            </a:br>
            <a:r>
              <a:rPr lang="en-CA" dirty="0" smtClean="0"/>
              <a:t>TREATMENTS</a:t>
            </a:r>
            <a:endParaRPr lang="en-CA" dirty="0"/>
          </a:p>
        </p:txBody>
      </p:sp>
      <p:sp>
        <p:nvSpPr>
          <p:cNvPr id="3" name="Espace réservé du contenu 2"/>
          <p:cNvSpPr>
            <a:spLocks noGrp="1"/>
          </p:cNvSpPr>
          <p:nvPr>
            <p:ph idx="1"/>
          </p:nvPr>
        </p:nvSpPr>
        <p:spPr/>
        <p:txBody>
          <a:bodyPr>
            <a:normAutofit lnSpcReduction="10000"/>
          </a:bodyPr>
          <a:lstStyle/>
          <a:p>
            <a:r>
              <a:rPr lang="en-CA" dirty="0" smtClean="0"/>
              <a:t>Supportive care </a:t>
            </a:r>
          </a:p>
          <a:p>
            <a:r>
              <a:rPr lang="en-CA" dirty="0" err="1" smtClean="0"/>
              <a:t>Antivenoms</a:t>
            </a:r>
            <a:endParaRPr lang="en-CA" dirty="0" smtClean="0"/>
          </a:p>
          <a:p>
            <a:pPr lvl="1"/>
            <a:r>
              <a:rPr lang="en-CA" dirty="0" smtClean="0"/>
              <a:t>Antivenin </a:t>
            </a:r>
            <a:r>
              <a:rPr lang="en-CA" dirty="0" err="1" smtClean="0"/>
              <a:t>Crotalidae</a:t>
            </a:r>
            <a:r>
              <a:rPr lang="en-CA" dirty="0" smtClean="0"/>
              <a:t> Polyvalent (ACP)</a:t>
            </a:r>
          </a:p>
          <a:p>
            <a:pPr lvl="2"/>
            <a:r>
              <a:rPr lang="en-CA" dirty="0" smtClean="0"/>
              <a:t>For dogs – the only licensed veterinary </a:t>
            </a:r>
            <a:r>
              <a:rPr lang="en-CA" dirty="0" err="1" smtClean="0"/>
              <a:t>antivenom</a:t>
            </a:r>
            <a:r>
              <a:rPr lang="en-CA" dirty="0" smtClean="0"/>
              <a:t> product in the USA</a:t>
            </a:r>
          </a:p>
          <a:p>
            <a:pPr lvl="2"/>
            <a:r>
              <a:rPr lang="en-CA" dirty="0" smtClean="0"/>
              <a:t>Whole </a:t>
            </a:r>
            <a:r>
              <a:rPr lang="en-CA" dirty="0" err="1" smtClean="0"/>
              <a:t>IgG</a:t>
            </a:r>
            <a:r>
              <a:rPr lang="en-CA" dirty="0" smtClean="0"/>
              <a:t> and horse serum albumin</a:t>
            </a:r>
          </a:p>
          <a:p>
            <a:pPr lvl="1"/>
            <a:r>
              <a:rPr lang="en-CA" dirty="0" smtClean="0"/>
              <a:t>***</a:t>
            </a:r>
            <a:r>
              <a:rPr lang="en-CA" dirty="0" err="1" smtClean="0"/>
              <a:t>CroFab</a:t>
            </a:r>
            <a:r>
              <a:rPr lang="en-CA" dirty="0" smtClean="0"/>
              <a:t> (</a:t>
            </a:r>
            <a:r>
              <a:rPr lang="en-CA" dirty="0" err="1" smtClean="0"/>
              <a:t>Crotalidate</a:t>
            </a:r>
            <a:r>
              <a:rPr lang="en-CA" dirty="0" smtClean="0"/>
              <a:t> Polyvalent Immune Fab)</a:t>
            </a:r>
          </a:p>
          <a:p>
            <a:pPr lvl="2"/>
            <a:r>
              <a:rPr lang="en-CA" dirty="0" smtClean="0"/>
              <a:t>Ovine origin</a:t>
            </a:r>
          </a:p>
          <a:p>
            <a:pPr lvl="2"/>
            <a:r>
              <a:rPr lang="en-CA" dirty="0" smtClean="0"/>
              <a:t>People: q6h x 3 doses; CRI?</a:t>
            </a:r>
          </a:p>
          <a:p>
            <a:pPr lvl="2"/>
            <a:r>
              <a:rPr lang="en-CA" dirty="0" smtClean="0"/>
              <a:t>Dogs: anecdotal</a:t>
            </a:r>
          </a:p>
          <a:p>
            <a:pPr lvl="1"/>
            <a:r>
              <a:rPr lang="en-CA" dirty="0" smtClean="0"/>
              <a:t>***</a:t>
            </a:r>
            <a:r>
              <a:rPr lang="en-CA" dirty="0" err="1" smtClean="0"/>
              <a:t>Antivipmyn</a:t>
            </a:r>
            <a:r>
              <a:rPr lang="en-CA" dirty="0" smtClean="0"/>
              <a:t> (</a:t>
            </a:r>
            <a:r>
              <a:rPr lang="en-CA" dirty="0" err="1" smtClean="0"/>
              <a:t>Polivalent</a:t>
            </a:r>
            <a:r>
              <a:rPr lang="en-CA" dirty="0" smtClean="0"/>
              <a:t> Anti-Snake </a:t>
            </a:r>
            <a:r>
              <a:rPr lang="en-CA" dirty="0" err="1" smtClean="0"/>
              <a:t>Fabotherapic</a:t>
            </a:r>
            <a:r>
              <a:rPr lang="en-CA" dirty="0" smtClean="0"/>
              <a:t>)</a:t>
            </a:r>
          </a:p>
          <a:p>
            <a:pPr lvl="2"/>
            <a:r>
              <a:rPr lang="en-CA" dirty="0" smtClean="0"/>
              <a:t>F(</a:t>
            </a:r>
            <a:r>
              <a:rPr lang="en-CA" dirty="0" err="1" smtClean="0"/>
              <a:t>ab</a:t>
            </a:r>
            <a:r>
              <a:rPr lang="en-CA" dirty="0" smtClean="0"/>
              <a:t>’)</a:t>
            </a:r>
            <a:r>
              <a:rPr lang="en-CA" baseline="30000" dirty="0" smtClean="0"/>
              <a:t>2</a:t>
            </a:r>
            <a:r>
              <a:rPr lang="en-CA" dirty="0" smtClean="0"/>
              <a:t> antibody fragment polyvalent product – Mexico City</a:t>
            </a:r>
          </a:p>
          <a:p>
            <a:pPr lvl="2"/>
            <a:r>
              <a:rPr lang="en-CA" dirty="0" smtClean="0"/>
              <a:t>Equine origin</a:t>
            </a:r>
          </a:p>
          <a:p>
            <a:pPr lvl="1"/>
            <a:r>
              <a:rPr lang="en-CA" dirty="0" err="1" smtClean="0"/>
              <a:t>PoliVet</a:t>
            </a:r>
            <a:r>
              <a:rPr lang="en-CA" dirty="0" smtClean="0"/>
              <a:t>-ICP</a:t>
            </a:r>
          </a:p>
          <a:p>
            <a:pPr lvl="2"/>
            <a:r>
              <a:rPr lang="en-CA" dirty="0" err="1" smtClean="0"/>
              <a:t>Polyspecific</a:t>
            </a:r>
            <a:r>
              <a:rPr lang="en-CA" dirty="0" smtClean="0"/>
              <a:t> </a:t>
            </a:r>
            <a:r>
              <a:rPr lang="en-CA" dirty="0" err="1" smtClean="0"/>
              <a:t>IgG</a:t>
            </a:r>
            <a:r>
              <a:rPr lang="en-CA" dirty="0" smtClean="0"/>
              <a:t> product – San José</a:t>
            </a:r>
          </a:p>
          <a:p>
            <a:pPr lvl="2"/>
            <a:r>
              <a:rPr lang="en-CA" dirty="0" smtClean="0"/>
              <a:t>Equine origin</a:t>
            </a:r>
          </a:p>
          <a:p>
            <a:endParaRPr lang="en-CA" dirty="0" smtClean="0"/>
          </a:p>
          <a:p>
            <a:endParaRPr lang="en-CA" dirty="0"/>
          </a:p>
        </p:txBody>
      </p:sp>
      <p:pic>
        <p:nvPicPr>
          <p:cNvPr id="4" name="Image 3"/>
          <p:cNvPicPr>
            <a:picLocks noChangeAspect="1"/>
          </p:cNvPicPr>
          <p:nvPr/>
        </p:nvPicPr>
        <p:blipFill>
          <a:blip r:embed="rId3"/>
          <a:stretch>
            <a:fillRect/>
          </a:stretch>
        </p:blipFill>
        <p:spPr>
          <a:xfrm>
            <a:off x="7493279" y="1555175"/>
            <a:ext cx="1424832" cy="1068624"/>
          </a:xfrm>
          <a:prstGeom prst="rect">
            <a:avLst/>
          </a:prstGeom>
        </p:spPr>
      </p:pic>
      <p:pic>
        <p:nvPicPr>
          <p:cNvPr id="5" name="Image 4"/>
          <p:cNvPicPr>
            <a:picLocks noChangeAspect="1"/>
          </p:cNvPicPr>
          <p:nvPr/>
        </p:nvPicPr>
        <p:blipFill>
          <a:blip r:embed="rId4"/>
          <a:stretch>
            <a:fillRect/>
          </a:stretch>
        </p:blipFill>
        <p:spPr>
          <a:xfrm>
            <a:off x="7605063" y="3245698"/>
            <a:ext cx="1183829" cy="887872"/>
          </a:xfrm>
          <a:prstGeom prst="rect">
            <a:avLst/>
          </a:prstGeom>
        </p:spPr>
      </p:pic>
      <p:pic>
        <p:nvPicPr>
          <p:cNvPr id="6" name="Image 5"/>
          <p:cNvPicPr>
            <a:picLocks noChangeAspect="1"/>
          </p:cNvPicPr>
          <p:nvPr/>
        </p:nvPicPr>
        <p:blipFill>
          <a:blip r:embed="rId5"/>
          <a:stretch>
            <a:fillRect/>
          </a:stretch>
        </p:blipFill>
        <p:spPr>
          <a:xfrm>
            <a:off x="7493279" y="4305181"/>
            <a:ext cx="1500538" cy="1200430"/>
          </a:xfrm>
          <a:prstGeom prst="rect">
            <a:avLst/>
          </a:prstGeom>
        </p:spPr>
      </p:pic>
      <p:pic>
        <p:nvPicPr>
          <p:cNvPr id="7" name="Image 6"/>
          <p:cNvPicPr>
            <a:picLocks noChangeAspect="1"/>
          </p:cNvPicPr>
          <p:nvPr/>
        </p:nvPicPr>
        <p:blipFill>
          <a:blip r:embed="rId6"/>
          <a:stretch>
            <a:fillRect/>
          </a:stretch>
        </p:blipFill>
        <p:spPr>
          <a:xfrm>
            <a:off x="7605063" y="5666812"/>
            <a:ext cx="1225779" cy="919334"/>
          </a:xfrm>
          <a:prstGeom prst="rect">
            <a:avLst/>
          </a:prstGeom>
        </p:spPr>
      </p:pic>
    </p:spTree>
    <p:extLst>
      <p:ext uri="{BB962C8B-B14F-4D97-AF65-F5344CB8AC3E}">
        <p14:creationId xmlns:p14="http://schemas.microsoft.com/office/powerpoint/2010/main" val="50667728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203240" y="942026"/>
            <a:ext cx="8940760" cy="4907509"/>
          </a:xfrm>
          <a:prstGeom prst="rect">
            <a:avLst/>
          </a:prstGeom>
        </p:spPr>
      </p:pic>
    </p:spTree>
    <p:extLst>
      <p:ext uri="{BB962C8B-B14F-4D97-AF65-F5344CB8AC3E}">
        <p14:creationId xmlns:p14="http://schemas.microsoft.com/office/powerpoint/2010/main" val="32970425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546080"/>
            <a:ext cx="8407893" cy="5138929"/>
          </a:xfrm>
        </p:spPr>
        <p:txBody>
          <a:bodyPr>
            <a:normAutofit lnSpcReduction="10000"/>
          </a:bodyPr>
          <a:lstStyle/>
          <a:p>
            <a:r>
              <a:rPr lang="en-CA" i="1" dirty="0" smtClean="0"/>
              <a:t>Clostridium </a:t>
            </a:r>
            <a:r>
              <a:rPr lang="en-CA" i="1" dirty="0" err="1" smtClean="0"/>
              <a:t>tetani</a:t>
            </a:r>
            <a:endParaRPr lang="en-CA" i="1" dirty="0" smtClean="0"/>
          </a:p>
          <a:p>
            <a:pPr lvl="1"/>
            <a:r>
              <a:rPr lang="en-CA" dirty="0" smtClean="0"/>
              <a:t>Motile, gram +, non-encapsulated, anaerobic, spore-forming bacteria</a:t>
            </a:r>
          </a:p>
          <a:p>
            <a:pPr lvl="1"/>
            <a:r>
              <a:rPr lang="en-CA" dirty="0" smtClean="0"/>
              <a:t>Vegetative growth: production of the toxin (DNA contained in a plasmid)</a:t>
            </a:r>
          </a:p>
          <a:p>
            <a:pPr lvl="1"/>
            <a:r>
              <a:rPr lang="en-CA" dirty="0" smtClean="0"/>
              <a:t>Spores: resistant, ubiquitous</a:t>
            </a:r>
          </a:p>
          <a:p>
            <a:r>
              <a:rPr lang="en-CA" dirty="0" smtClean="0"/>
              <a:t>Cats &gt;&gt; dogs: relatively resistant </a:t>
            </a:r>
          </a:p>
          <a:p>
            <a:pPr lvl="1"/>
            <a:r>
              <a:rPr lang="en-CA" dirty="0" smtClean="0"/>
              <a:t>Inability of the toxin to penetrate and bind to nervous tissue</a:t>
            </a:r>
          </a:p>
          <a:p>
            <a:r>
              <a:rPr lang="en-CA" dirty="0" smtClean="0"/>
              <a:t>Spores introduced into wounds/penetrating injuries</a:t>
            </a:r>
          </a:p>
          <a:p>
            <a:pPr lvl="1"/>
            <a:r>
              <a:rPr lang="en-CA" dirty="0" smtClean="0"/>
              <a:t>Anaerobic conditions (necrosis, infection) </a:t>
            </a:r>
            <a:r>
              <a:rPr lang="en-CA" dirty="0" smtClean="0">
                <a:sym typeface="Wingdings"/>
              </a:rPr>
              <a:t> 2 exotoxins</a:t>
            </a:r>
          </a:p>
          <a:p>
            <a:pPr lvl="2"/>
            <a:r>
              <a:rPr lang="en-CA" dirty="0" err="1" smtClean="0">
                <a:sym typeface="Wingdings"/>
              </a:rPr>
              <a:t>Tetanospasmin</a:t>
            </a:r>
            <a:r>
              <a:rPr lang="en-CA" dirty="0" smtClean="0">
                <a:sym typeface="Wingdings"/>
              </a:rPr>
              <a:t> and </a:t>
            </a:r>
            <a:r>
              <a:rPr lang="en-CA" dirty="0" err="1" smtClean="0">
                <a:sym typeface="Wingdings"/>
              </a:rPr>
              <a:t>tetanolysin</a:t>
            </a:r>
            <a:endParaRPr lang="en-CA" dirty="0" smtClean="0">
              <a:sym typeface="Wingdings"/>
            </a:endParaRPr>
          </a:p>
          <a:p>
            <a:r>
              <a:rPr lang="en-CA" dirty="0" err="1" smtClean="0">
                <a:sym typeface="Wingdings"/>
              </a:rPr>
              <a:t>Tetanospasmin</a:t>
            </a:r>
            <a:endParaRPr lang="en-CA" dirty="0" smtClean="0">
              <a:sym typeface="Wingdings"/>
            </a:endParaRPr>
          </a:p>
          <a:p>
            <a:pPr lvl="1"/>
            <a:r>
              <a:rPr lang="en-CA" dirty="0" smtClean="0">
                <a:sym typeface="Wingdings"/>
              </a:rPr>
              <a:t>Presynaptic: prevent NT release</a:t>
            </a:r>
          </a:p>
          <a:p>
            <a:pPr lvl="2"/>
            <a:r>
              <a:rPr lang="en-CA" dirty="0" smtClean="0"/>
              <a:t>By cleaving and inactivating </a:t>
            </a:r>
            <a:r>
              <a:rPr lang="en-CA" dirty="0" err="1" smtClean="0"/>
              <a:t>synaptobrevin</a:t>
            </a:r>
            <a:endParaRPr lang="en-CA" dirty="0" smtClean="0"/>
          </a:p>
          <a:p>
            <a:pPr lvl="2"/>
            <a:r>
              <a:rPr lang="en-CA" dirty="0" smtClean="0"/>
              <a:t>** </a:t>
            </a:r>
            <a:r>
              <a:rPr lang="en-CA" dirty="0" err="1" smtClean="0"/>
              <a:t>Inhbitory</a:t>
            </a:r>
            <a:r>
              <a:rPr lang="en-CA" dirty="0" smtClean="0"/>
              <a:t> interneurons (glycine and GABA)</a:t>
            </a:r>
          </a:p>
          <a:p>
            <a:pPr lvl="3"/>
            <a:r>
              <a:rPr lang="en-CA" dirty="0" smtClean="0"/>
              <a:t>First: Interneurons inhibiting  </a:t>
            </a:r>
            <a:r>
              <a:rPr lang="fr-FR" dirty="0"/>
              <a:t>α-</a:t>
            </a:r>
            <a:r>
              <a:rPr lang="fr-FR" dirty="0" err="1"/>
              <a:t>motor</a:t>
            </a:r>
            <a:r>
              <a:rPr lang="fr-FR" dirty="0"/>
              <a:t> </a:t>
            </a:r>
            <a:r>
              <a:rPr lang="fr-FR" dirty="0" err="1" smtClean="0"/>
              <a:t>neurons</a:t>
            </a:r>
            <a:r>
              <a:rPr lang="fr-FR" dirty="0"/>
              <a:t> </a:t>
            </a:r>
            <a:endParaRPr lang="fr-FR" dirty="0" smtClean="0"/>
          </a:p>
          <a:p>
            <a:pPr lvl="2"/>
            <a:r>
              <a:rPr lang="fr-FR" dirty="0" err="1" smtClean="0"/>
              <a:t>Also</a:t>
            </a:r>
            <a:r>
              <a:rPr lang="fr-FR" dirty="0" smtClean="0"/>
              <a:t> </a:t>
            </a:r>
            <a:r>
              <a:rPr lang="fr-FR" dirty="0" err="1" smtClean="0"/>
              <a:t>medulla</a:t>
            </a:r>
            <a:r>
              <a:rPr lang="fr-FR" dirty="0" smtClean="0"/>
              <a:t> and hypothalamus</a:t>
            </a:r>
          </a:p>
          <a:p>
            <a:pPr lvl="3"/>
            <a:r>
              <a:rPr lang="fr-FR" dirty="0" err="1" smtClean="0"/>
              <a:t>Disinhibited</a:t>
            </a:r>
            <a:r>
              <a:rPr lang="fr-FR" dirty="0" smtClean="0"/>
              <a:t> </a:t>
            </a:r>
            <a:r>
              <a:rPr lang="fr-FR" dirty="0" err="1" smtClean="0"/>
              <a:t>autonomic</a:t>
            </a:r>
            <a:r>
              <a:rPr lang="fr-FR" dirty="0" smtClean="0"/>
              <a:t> </a:t>
            </a:r>
            <a:r>
              <a:rPr lang="fr-FR" dirty="0" err="1" smtClean="0"/>
              <a:t>discharge</a:t>
            </a:r>
            <a:r>
              <a:rPr lang="fr-FR" dirty="0" smtClean="0"/>
              <a:t>: </a:t>
            </a:r>
            <a:r>
              <a:rPr lang="fr-FR" dirty="0" err="1" smtClean="0"/>
              <a:t>sympathetic</a:t>
            </a:r>
            <a:r>
              <a:rPr lang="fr-FR" dirty="0" smtClean="0"/>
              <a:t> </a:t>
            </a:r>
            <a:r>
              <a:rPr lang="fr-FR" dirty="0" err="1" smtClean="0"/>
              <a:t>overactivity</a:t>
            </a:r>
            <a:endParaRPr lang="en-CA" dirty="0" smtClean="0"/>
          </a:p>
          <a:p>
            <a:pPr lvl="1"/>
            <a:endParaRPr lang="en-CA" dirty="0"/>
          </a:p>
        </p:txBody>
      </p:sp>
      <p:sp>
        <p:nvSpPr>
          <p:cNvPr id="3" name="Titre 2"/>
          <p:cNvSpPr>
            <a:spLocks noGrp="1"/>
          </p:cNvSpPr>
          <p:nvPr>
            <p:ph type="title"/>
          </p:nvPr>
        </p:nvSpPr>
        <p:spPr/>
        <p:txBody>
          <a:bodyPr/>
          <a:lstStyle/>
          <a:p>
            <a:r>
              <a:rPr lang="en-CA" dirty="0" smtClean="0"/>
              <a:t>TETANUS</a:t>
            </a:r>
            <a:endParaRPr lang="en-CA" dirty="0"/>
          </a:p>
        </p:txBody>
      </p:sp>
      <p:pic>
        <p:nvPicPr>
          <p:cNvPr id="4" name="Image 3"/>
          <p:cNvPicPr>
            <a:picLocks noChangeAspect="1"/>
          </p:cNvPicPr>
          <p:nvPr/>
        </p:nvPicPr>
        <p:blipFill>
          <a:blip r:embed="rId3"/>
          <a:stretch>
            <a:fillRect/>
          </a:stretch>
        </p:blipFill>
        <p:spPr>
          <a:xfrm>
            <a:off x="7807377" y="4960071"/>
            <a:ext cx="1336623" cy="1687655"/>
          </a:xfrm>
          <a:prstGeom prst="rect">
            <a:avLst/>
          </a:prstGeom>
        </p:spPr>
      </p:pic>
      <p:pic>
        <p:nvPicPr>
          <p:cNvPr id="5" name="Image 4"/>
          <p:cNvPicPr>
            <a:picLocks noChangeAspect="1"/>
          </p:cNvPicPr>
          <p:nvPr/>
        </p:nvPicPr>
        <p:blipFill>
          <a:blip r:embed="rId4"/>
          <a:stretch>
            <a:fillRect/>
          </a:stretch>
        </p:blipFill>
        <p:spPr>
          <a:xfrm>
            <a:off x="7595941" y="3808816"/>
            <a:ext cx="1548059" cy="1055283"/>
          </a:xfrm>
          <a:prstGeom prst="rect">
            <a:avLst/>
          </a:prstGeom>
        </p:spPr>
      </p:pic>
      <p:sp>
        <p:nvSpPr>
          <p:cNvPr id="6" name="Rectangle 5"/>
          <p:cNvSpPr/>
          <p:nvPr/>
        </p:nvSpPr>
        <p:spPr>
          <a:xfrm>
            <a:off x="255022" y="6484954"/>
            <a:ext cx="8888978" cy="400110"/>
          </a:xfrm>
          <a:prstGeom prst="rect">
            <a:avLst/>
          </a:prstGeom>
        </p:spPr>
        <p:txBody>
          <a:bodyPr wrap="square">
            <a:spAutoFit/>
          </a:bodyPr>
          <a:lstStyle/>
          <a:p>
            <a:r>
              <a:rPr lang="en-CA" sz="1000" dirty="0" smtClean="0"/>
              <a:t>http://flipper.diff.org/app./items/info/4106</a:t>
            </a:r>
          </a:p>
          <a:p>
            <a:r>
              <a:rPr lang="en-CA" sz="1000" dirty="0" smtClean="0"/>
              <a:t>http</a:t>
            </a:r>
            <a:r>
              <a:rPr lang="en-CA" sz="1000" dirty="0"/>
              <a:t>://</a:t>
            </a:r>
            <a:r>
              <a:rPr lang="en-CA" sz="1000" dirty="0" err="1" smtClean="0"/>
              <a:t>www.giantenbes.com</a:t>
            </a:r>
            <a:r>
              <a:rPr lang="en-CA" sz="1000" dirty="0"/>
              <a:t>/</a:t>
            </a:r>
          </a:p>
        </p:txBody>
      </p:sp>
    </p:spTree>
    <p:extLst>
      <p:ext uri="{BB962C8B-B14F-4D97-AF65-F5344CB8AC3E}">
        <p14:creationId xmlns:p14="http://schemas.microsoft.com/office/powerpoint/2010/main" val="62113571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NEUROMUSCULAR JUNCTION</a:t>
            </a:r>
            <a:endParaRPr lang="en-CA" dirty="0"/>
          </a:p>
        </p:txBody>
      </p:sp>
      <p:pic>
        <p:nvPicPr>
          <p:cNvPr id="7" name="Espace réservé du contenu 6"/>
          <p:cNvPicPr>
            <a:picLocks noGrp="1" noChangeAspect="1"/>
          </p:cNvPicPr>
          <p:nvPr>
            <p:ph idx="1"/>
          </p:nvPr>
        </p:nvPicPr>
        <p:blipFill rotWithShape="1">
          <a:blip r:embed="rId3"/>
          <a:srcRect t="17421" b="1746"/>
          <a:stretch/>
        </p:blipFill>
        <p:spPr>
          <a:xfrm>
            <a:off x="354860" y="1521895"/>
            <a:ext cx="8407400" cy="5040343"/>
          </a:xfrm>
          <a:prstGeom prst="rect">
            <a:avLst/>
          </a:prstGeom>
        </p:spPr>
      </p:pic>
      <p:sp>
        <p:nvSpPr>
          <p:cNvPr id="8" name="Rectangle 7"/>
          <p:cNvSpPr/>
          <p:nvPr/>
        </p:nvSpPr>
        <p:spPr>
          <a:xfrm>
            <a:off x="0" y="6562238"/>
            <a:ext cx="8957388" cy="246221"/>
          </a:xfrm>
          <a:prstGeom prst="rect">
            <a:avLst/>
          </a:prstGeom>
        </p:spPr>
        <p:txBody>
          <a:bodyPr wrap="square">
            <a:spAutoFit/>
          </a:bodyPr>
          <a:lstStyle/>
          <a:p>
            <a:r>
              <a:rPr lang="en-CA" sz="1000" dirty="0"/>
              <a:t>http://mynotes4usmle.tumblr.com/post/34773331063/houseofmind-the-neuromuscular-junction-nmj#.VUO_K2a_Uw9</a:t>
            </a:r>
          </a:p>
        </p:txBody>
      </p:sp>
    </p:spTree>
    <p:extLst>
      <p:ext uri="{BB962C8B-B14F-4D97-AF65-F5344CB8AC3E}">
        <p14:creationId xmlns:p14="http://schemas.microsoft.com/office/powerpoint/2010/main" val="5491326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127000"/>
            <a:ext cx="9144000" cy="6595110"/>
          </a:xfrm>
          <a:prstGeom prst="rect">
            <a:avLst/>
          </a:prstGeom>
        </p:spPr>
      </p:pic>
      <p:sp>
        <p:nvSpPr>
          <p:cNvPr id="5" name="Rectangle 4"/>
          <p:cNvSpPr/>
          <p:nvPr/>
        </p:nvSpPr>
        <p:spPr>
          <a:xfrm>
            <a:off x="223129" y="6598999"/>
            <a:ext cx="6005464" cy="246221"/>
          </a:xfrm>
          <a:prstGeom prst="rect">
            <a:avLst/>
          </a:prstGeom>
        </p:spPr>
        <p:txBody>
          <a:bodyPr wrap="square">
            <a:spAutoFit/>
          </a:bodyPr>
          <a:lstStyle/>
          <a:p>
            <a:r>
              <a:rPr lang="en-CA" sz="1000" dirty="0"/>
              <a:t>http://</a:t>
            </a:r>
            <a:r>
              <a:rPr lang="en-CA" sz="1000" dirty="0" err="1"/>
              <a:t>flipper.diff.org</a:t>
            </a:r>
            <a:r>
              <a:rPr lang="en-CA" sz="1000" dirty="0"/>
              <a:t>/app./items/info/4106</a:t>
            </a:r>
          </a:p>
        </p:txBody>
      </p:sp>
    </p:spTree>
    <p:extLst>
      <p:ext uri="{BB962C8B-B14F-4D97-AF65-F5344CB8AC3E}">
        <p14:creationId xmlns:p14="http://schemas.microsoft.com/office/powerpoint/2010/main" val="259995563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287282" y="407593"/>
            <a:ext cx="6917001" cy="5836868"/>
          </a:xfrm>
          <a:prstGeom prst="rect">
            <a:avLst/>
          </a:prstGeom>
        </p:spPr>
      </p:pic>
      <p:sp>
        <p:nvSpPr>
          <p:cNvPr id="4" name="Rectangle 3"/>
          <p:cNvSpPr/>
          <p:nvPr/>
        </p:nvSpPr>
        <p:spPr>
          <a:xfrm>
            <a:off x="223129" y="6598999"/>
            <a:ext cx="6005464" cy="246221"/>
          </a:xfrm>
          <a:prstGeom prst="rect">
            <a:avLst/>
          </a:prstGeom>
        </p:spPr>
        <p:txBody>
          <a:bodyPr wrap="square">
            <a:spAutoFit/>
          </a:bodyPr>
          <a:lstStyle/>
          <a:p>
            <a:r>
              <a:rPr lang="en-CA" sz="1000" dirty="0"/>
              <a:t>http://</a:t>
            </a:r>
            <a:r>
              <a:rPr lang="en-CA" sz="1000" dirty="0" err="1"/>
              <a:t>flipper.diff.org</a:t>
            </a:r>
            <a:r>
              <a:rPr lang="en-CA" sz="1000" dirty="0"/>
              <a:t>/app./items/info/4106</a:t>
            </a:r>
          </a:p>
        </p:txBody>
      </p:sp>
    </p:spTree>
    <p:extLst>
      <p:ext uri="{BB962C8B-B14F-4D97-AF65-F5344CB8AC3E}">
        <p14:creationId xmlns:p14="http://schemas.microsoft.com/office/powerpoint/2010/main" val="398320072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en-CA" dirty="0" smtClean="0"/>
              <a:t>Young, large breed dogs; rare in cats</a:t>
            </a:r>
          </a:p>
          <a:p>
            <a:r>
              <a:rPr lang="en-CA" dirty="0" smtClean="0"/>
              <a:t>W/in 5-12 days (up to 3 weeks)</a:t>
            </a:r>
          </a:p>
          <a:p>
            <a:r>
              <a:rPr lang="en-CA" dirty="0" smtClean="0"/>
              <a:t>Localized* or generalized</a:t>
            </a:r>
          </a:p>
          <a:p>
            <a:r>
              <a:rPr lang="en-CA" dirty="0" smtClean="0"/>
              <a:t>Facial and ocular changes*</a:t>
            </a:r>
          </a:p>
          <a:p>
            <a:pPr lvl="1"/>
            <a:r>
              <a:rPr lang="en-CA" dirty="0" err="1" smtClean="0"/>
              <a:t>Trismus</a:t>
            </a:r>
            <a:r>
              <a:rPr lang="en-CA" dirty="0" smtClean="0"/>
              <a:t>, dysphagia, erect ears, wrinkled forehead</a:t>
            </a:r>
          </a:p>
          <a:p>
            <a:pPr lvl="1"/>
            <a:r>
              <a:rPr lang="en-CA" dirty="0" smtClean="0"/>
              <a:t>Protrusion of 3</a:t>
            </a:r>
            <a:r>
              <a:rPr lang="en-CA" baseline="30000" dirty="0" smtClean="0"/>
              <a:t>rd</a:t>
            </a:r>
            <a:r>
              <a:rPr lang="en-CA" dirty="0" smtClean="0"/>
              <a:t> eyelid, </a:t>
            </a:r>
            <a:r>
              <a:rPr lang="en-CA" dirty="0" err="1" smtClean="0"/>
              <a:t>enophtalmos</a:t>
            </a:r>
            <a:endParaRPr lang="en-CA" dirty="0" smtClean="0"/>
          </a:p>
          <a:p>
            <a:pPr lvl="2"/>
            <a:r>
              <a:rPr lang="en-CA" dirty="0" err="1" smtClean="0"/>
              <a:t>Risus</a:t>
            </a:r>
            <a:r>
              <a:rPr lang="en-CA" dirty="0" smtClean="0"/>
              <a:t> </a:t>
            </a:r>
            <a:r>
              <a:rPr lang="en-CA" dirty="0" err="1" smtClean="0"/>
              <a:t>sardonicus</a:t>
            </a:r>
            <a:r>
              <a:rPr lang="en-CA" dirty="0" smtClean="0"/>
              <a:t> or sardonic grin</a:t>
            </a:r>
          </a:p>
          <a:p>
            <a:r>
              <a:rPr lang="en-CA" dirty="0" smtClean="0"/>
              <a:t>CS begin proximal to the site of introduction of infection</a:t>
            </a:r>
          </a:p>
          <a:p>
            <a:pPr lvl="1"/>
            <a:r>
              <a:rPr lang="en-CA" dirty="0" smtClean="0"/>
              <a:t>Muscle/limb rigidity, spasms</a:t>
            </a:r>
          </a:p>
          <a:p>
            <a:pPr lvl="1"/>
            <a:r>
              <a:rPr lang="en-CA" dirty="0" smtClean="0"/>
              <a:t>Dogs: carpal extension; Cats: carpal flexion</a:t>
            </a:r>
          </a:p>
          <a:p>
            <a:r>
              <a:rPr lang="en-CA" dirty="0" smtClean="0"/>
              <a:t>Generalized: stiff gait, increased tone, dyspnea, elevated tail, sawhorse stance</a:t>
            </a:r>
          </a:p>
          <a:p>
            <a:r>
              <a:rPr lang="en-CA" dirty="0" smtClean="0"/>
              <a:t>Parasympathetic and somatic CN nuclei involvement:</a:t>
            </a:r>
          </a:p>
          <a:p>
            <a:pPr lvl="1"/>
            <a:r>
              <a:rPr lang="en-CA" dirty="0" err="1" smtClean="0"/>
              <a:t>Ptyalism</a:t>
            </a:r>
            <a:r>
              <a:rPr lang="en-CA" dirty="0" smtClean="0"/>
              <a:t>, increased bronchial secretions, increased RR</a:t>
            </a:r>
          </a:p>
        </p:txBody>
      </p:sp>
      <p:sp>
        <p:nvSpPr>
          <p:cNvPr id="3" name="Titre 2"/>
          <p:cNvSpPr>
            <a:spLocks noGrp="1"/>
          </p:cNvSpPr>
          <p:nvPr>
            <p:ph type="title"/>
          </p:nvPr>
        </p:nvSpPr>
        <p:spPr/>
        <p:txBody>
          <a:bodyPr/>
          <a:lstStyle/>
          <a:p>
            <a:r>
              <a:rPr lang="en-CA" dirty="0" smtClean="0"/>
              <a:t>TETANUS</a:t>
            </a:r>
            <a:br>
              <a:rPr lang="en-CA" dirty="0" smtClean="0"/>
            </a:br>
            <a:r>
              <a:rPr lang="en-CA" dirty="0" smtClean="0"/>
              <a:t>CLINICAL PRESENTATION</a:t>
            </a:r>
            <a:endParaRPr lang="en-CA" dirty="0"/>
          </a:p>
        </p:txBody>
      </p:sp>
      <p:sp>
        <p:nvSpPr>
          <p:cNvPr id="4" name="ZoneTexte 3"/>
          <p:cNvSpPr txBox="1"/>
          <p:nvPr/>
        </p:nvSpPr>
        <p:spPr>
          <a:xfrm>
            <a:off x="6968492" y="1719071"/>
            <a:ext cx="1820400" cy="1477328"/>
          </a:xfrm>
          <a:prstGeom prst="rect">
            <a:avLst/>
          </a:prstGeom>
          <a:solidFill>
            <a:schemeClr val="lt1">
              <a:alpha val="28000"/>
            </a:schemeClr>
          </a:solidFill>
          <a:ln w="57150" cmpd="sng"/>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CA" dirty="0" smtClean="0">
                <a:solidFill>
                  <a:schemeClr val="accent2"/>
                </a:solidFill>
              </a:rPr>
              <a:t>≥50% dogs: </a:t>
            </a:r>
            <a:r>
              <a:rPr lang="en-CA" dirty="0" err="1" smtClean="0">
                <a:solidFill>
                  <a:schemeClr val="accent2"/>
                </a:solidFill>
              </a:rPr>
              <a:t>recumbency</a:t>
            </a:r>
            <a:r>
              <a:rPr lang="en-CA" dirty="0" smtClean="0">
                <a:solidFill>
                  <a:schemeClr val="accent2"/>
                </a:solidFill>
              </a:rPr>
              <a:t> with severe spasms w/in 0-14 days</a:t>
            </a:r>
            <a:endParaRPr lang="en-CA" dirty="0">
              <a:solidFill>
                <a:schemeClr val="accent2"/>
              </a:solidFill>
            </a:endParaRPr>
          </a:p>
        </p:txBody>
      </p:sp>
    </p:spTree>
    <p:extLst>
      <p:ext uri="{BB962C8B-B14F-4D97-AF65-F5344CB8AC3E}">
        <p14:creationId xmlns:p14="http://schemas.microsoft.com/office/powerpoint/2010/main" val="327519370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en-CA" dirty="0" smtClean="0"/>
              <a:t>Autonomic system:	</a:t>
            </a:r>
          </a:p>
          <a:p>
            <a:pPr lvl="1"/>
            <a:r>
              <a:rPr lang="en-CA" dirty="0" err="1" smtClean="0"/>
              <a:t>Bradycardia</a:t>
            </a:r>
            <a:r>
              <a:rPr lang="en-CA" dirty="0" smtClean="0"/>
              <a:t> and tachycardia</a:t>
            </a:r>
          </a:p>
          <a:p>
            <a:pPr lvl="1"/>
            <a:r>
              <a:rPr lang="en-CA" dirty="0" smtClean="0"/>
              <a:t>Hypertension, vasoconstriction</a:t>
            </a:r>
          </a:p>
          <a:p>
            <a:pPr lvl="1"/>
            <a:r>
              <a:rPr lang="en-CA" dirty="0" smtClean="0"/>
              <a:t>Pyrexia</a:t>
            </a:r>
          </a:p>
          <a:p>
            <a:pPr lvl="1"/>
            <a:r>
              <a:rPr lang="en-CA" dirty="0" smtClean="0"/>
              <a:t>Dysuria, urinary retention, constipation, gaseous distension</a:t>
            </a:r>
          </a:p>
          <a:p>
            <a:pPr lvl="1"/>
            <a:r>
              <a:rPr lang="en-CA" dirty="0" smtClean="0"/>
              <a:t>People: Autonomic storms</a:t>
            </a:r>
          </a:p>
          <a:p>
            <a:pPr lvl="2"/>
            <a:r>
              <a:rPr lang="en-CA" dirty="0" smtClean="0"/>
              <a:t>Marked cardiovascular instability, severe hypertension/hypotension, cardiac arrest</a:t>
            </a:r>
          </a:p>
          <a:p>
            <a:pPr lvl="3"/>
            <a:r>
              <a:rPr lang="en-CA" dirty="0" smtClean="0"/>
              <a:t>Very high plasma catecholamines levels</a:t>
            </a:r>
          </a:p>
          <a:p>
            <a:r>
              <a:rPr lang="en-CA" dirty="0" smtClean="0"/>
              <a:t>Neurologic examination</a:t>
            </a:r>
          </a:p>
          <a:p>
            <a:pPr lvl="1"/>
            <a:r>
              <a:rPr lang="en-CA" dirty="0" smtClean="0"/>
              <a:t>Stiff and reduced motor response</a:t>
            </a:r>
          </a:p>
          <a:p>
            <a:pPr lvl="1"/>
            <a:r>
              <a:rPr lang="en-CA" dirty="0" err="1" smtClean="0"/>
              <a:t>Myotatic</a:t>
            </a:r>
            <a:r>
              <a:rPr lang="en-CA" dirty="0" smtClean="0"/>
              <a:t> reflexes: accentuated; flexor reflexes: depressed </a:t>
            </a:r>
          </a:p>
          <a:p>
            <a:pPr lvl="2"/>
            <a:r>
              <a:rPr lang="en-CA" dirty="0" smtClean="0"/>
              <a:t>Difficult to assess</a:t>
            </a:r>
          </a:p>
          <a:p>
            <a:r>
              <a:rPr lang="en-CA" dirty="0" smtClean="0"/>
              <a:t>Hypersensitive: tactile, visual, auditory stimulation</a:t>
            </a:r>
          </a:p>
          <a:p>
            <a:r>
              <a:rPr lang="en-CA" dirty="0" smtClean="0"/>
              <a:t>Severity score</a:t>
            </a:r>
          </a:p>
          <a:p>
            <a:pPr lvl="1"/>
            <a:endParaRPr lang="en-CA" dirty="0"/>
          </a:p>
        </p:txBody>
      </p:sp>
      <p:sp>
        <p:nvSpPr>
          <p:cNvPr id="3" name="Titre 2"/>
          <p:cNvSpPr>
            <a:spLocks noGrp="1"/>
          </p:cNvSpPr>
          <p:nvPr>
            <p:ph type="title"/>
          </p:nvPr>
        </p:nvSpPr>
        <p:spPr/>
        <p:txBody>
          <a:bodyPr/>
          <a:lstStyle/>
          <a:p>
            <a:r>
              <a:rPr lang="en-CA" dirty="0" smtClean="0"/>
              <a:t>TETANUS</a:t>
            </a:r>
            <a:br>
              <a:rPr lang="en-CA" dirty="0" smtClean="0"/>
            </a:br>
            <a:r>
              <a:rPr lang="en-CA" dirty="0" smtClean="0"/>
              <a:t>CLINICAL PRESENTATION</a:t>
            </a:r>
            <a:endParaRPr lang="en-CA" dirty="0"/>
          </a:p>
        </p:txBody>
      </p:sp>
      <p:pic>
        <p:nvPicPr>
          <p:cNvPr id="4" name="Image 3"/>
          <p:cNvPicPr>
            <a:picLocks noChangeAspect="1"/>
          </p:cNvPicPr>
          <p:nvPr/>
        </p:nvPicPr>
        <p:blipFill>
          <a:blip r:embed="rId3"/>
          <a:stretch>
            <a:fillRect/>
          </a:stretch>
        </p:blipFill>
        <p:spPr>
          <a:xfrm>
            <a:off x="0" y="6162719"/>
            <a:ext cx="9144000" cy="695281"/>
          </a:xfrm>
          <a:prstGeom prst="rect">
            <a:avLst/>
          </a:prstGeom>
        </p:spPr>
      </p:pic>
    </p:spTree>
    <p:extLst>
      <p:ext uri="{BB962C8B-B14F-4D97-AF65-F5344CB8AC3E}">
        <p14:creationId xmlns:p14="http://schemas.microsoft.com/office/powerpoint/2010/main" val="67768939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CA" dirty="0" smtClean="0"/>
              <a:t>TETANUS</a:t>
            </a:r>
            <a:br>
              <a:rPr lang="en-CA" dirty="0" smtClean="0"/>
            </a:br>
            <a:r>
              <a:rPr lang="en-CA" dirty="0" smtClean="0"/>
              <a:t>SEVERITY CLASSIFICATION SYSTEM</a:t>
            </a:r>
            <a:endParaRPr lang="en-CA" dirty="0"/>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669844060"/>
              </p:ext>
            </p:extLst>
          </p:nvPr>
        </p:nvGraphicFramePr>
        <p:xfrm>
          <a:off x="381000" y="1529379"/>
          <a:ext cx="8407400" cy="5125720"/>
        </p:xfrm>
        <a:graphic>
          <a:graphicData uri="http://schemas.openxmlformats.org/drawingml/2006/table">
            <a:tbl>
              <a:tblPr firstRow="1" bandRow="1">
                <a:tableStyleId>{0660B408-B3CF-4A94-85FC-2B1E0A45F4A2}</a:tableStyleId>
              </a:tblPr>
              <a:tblGrid>
                <a:gridCol w="4203700"/>
                <a:gridCol w="4203700"/>
              </a:tblGrid>
              <a:tr h="370840">
                <a:tc>
                  <a:txBody>
                    <a:bodyPr/>
                    <a:lstStyle/>
                    <a:p>
                      <a:r>
                        <a:rPr lang="en-CA" sz="1800" dirty="0" smtClean="0"/>
                        <a:t>Class</a:t>
                      </a:r>
                      <a:endParaRPr lang="en-CA"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CA" sz="1800" dirty="0" smtClean="0"/>
                        <a:t>Signs</a:t>
                      </a:r>
                      <a:endParaRPr lang="en-CA"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CA" sz="1200" dirty="0" smtClean="0"/>
                        <a:t>I</a:t>
                      </a:r>
                      <a:endParaRPr lang="en-CA"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CA" sz="1200" dirty="0" smtClean="0"/>
                        <a:t>Any or all of the following:</a:t>
                      </a:r>
                    </a:p>
                    <a:p>
                      <a:r>
                        <a:rPr lang="en-CA" sz="1200" dirty="0" err="1" smtClean="0"/>
                        <a:t>Miosis</a:t>
                      </a:r>
                      <a:r>
                        <a:rPr lang="en-CA" sz="1200" dirty="0" smtClean="0"/>
                        <a:t>, </a:t>
                      </a:r>
                      <a:r>
                        <a:rPr lang="en-CA" sz="1200" dirty="0" err="1" smtClean="0"/>
                        <a:t>enophtalmos</a:t>
                      </a:r>
                      <a:r>
                        <a:rPr lang="en-CA" sz="1200" dirty="0" smtClean="0"/>
                        <a:t>, </a:t>
                      </a:r>
                      <a:r>
                        <a:rPr lang="en-CA" sz="1200" dirty="0" err="1" smtClean="0"/>
                        <a:t>risus</a:t>
                      </a:r>
                      <a:r>
                        <a:rPr lang="en-CA" sz="1200" dirty="0" smtClean="0"/>
                        <a:t> </a:t>
                      </a:r>
                      <a:r>
                        <a:rPr lang="en-CA" sz="1200" dirty="0" err="1" smtClean="0"/>
                        <a:t>sardonicus</a:t>
                      </a:r>
                      <a:r>
                        <a:rPr lang="en-CA" sz="1200" dirty="0" smtClean="0"/>
                        <a:t>, erect ears, </a:t>
                      </a:r>
                      <a:r>
                        <a:rPr lang="en-CA" sz="1200" dirty="0" err="1" smtClean="0"/>
                        <a:t>trismus</a:t>
                      </a:r>
                      <a:r>
                        <a:rPr lang="en-CA" sz="1200" dirty="0" smtClean="0"/>
                        <a:t>.</a:t>
                      </a:r>
                    </a:p>
                    <a:p>
                      <a:r>
                        <a:rPr lang="en-CA" sz="1200" dirty="0" smtClean="0"/>
                        <a:t>Hypersensitivity</a:t>
                      </a:r>
                      <a:r>
                        <a:rPr lang="en-CA" sz="1200" baseline="0" dirty="0" smtClean="0"/>
                        <a:t> to noise, light, touch</a:t>
                      </a:r>
                    </a:p>
                    <a:p>
                      <a:r>
                        <a:rPr lang="en-CA" sz="1200" baseline="0" dirty="0" smtClean="0"/>
                        <a:t>Ambulatory</a:t>
                      </a:r>
                    </a:p>
                    <a:p>
                      <a:r>
                        <a:rPr lang="en-CA" sz="1200" baseline="0" dirty="0" smtClean="0"/>
                        <a:t>Absence of any class II, III, IV signs</a:t>
                      </a:r>
                      <a:endParaRPr lang="en-CA" sz="12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CA" sz="1200" dirty="0" smtClean="0"/>
                        <a:t>II</a:t>
                      </a:r>
                      <a:endParaRPr lang="en-CA"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CA" sz="1200" dirty="0" smtClean="0"/>
                        <a:t>May</a:t>
                      </a:r>
                      <a:r>
                        <a:rPr lang="en-CA" sz="1200" baseline="0" dirty="0" smtClean="0"/>
                        <a:t> include any or all class I signs</a:t>
                      </a:r>
                    </a:p>
                    <a:p>
                      <a:r>
                        <a:rPr lang="en-CA" sz="1200" baseline="0" dirty="0" smtClean="0"/>
                        <a:t>Any or all of the following:</a:t>
                      </a:r>
                    </a:p>
                    <a:p>
                      <a:r>
                        <a:rPr lang="en-CA" sz="1200" baseline="0" dirty="0" smtClean="0"/>
                        <a:t>Dysphagia</a:t>
                      </a:r>
                    </a:p>
                    <a:p>
                      <a:r>
                        <a:rPr lang="en-CA" sz="1200" baseline="0" dirty="0" smtClean="0"/>
                        <a:t>Stiff gait, sawhorse stance, erect tail</a:t>
                      </a:r>
                    </a:p>
                    <a:p>
                      <a:r>
                        <a:rPr lang="en-CA" sz="1200" baseline="0" dirty="0" smtClean="0"/>
                        <a:t>Ambulatory</a:t>
                      </a:r>
                    </a:p>
                    <a:p>
                      <a:r>
                        <a:rPr lang="en-CA" sz="1200" baseline="0" dirty="0" smtClean="0"/>
                        <a:t>Absence of any class III, IV signs</a:t>
                      </a:r>
                      <a:endParaRPr lang="en-CA"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CA" sz="1200" dirty="0" smtClean="0"/>
                        <a:t>III</a:t>
                      </a:r>
                      <a:endParaRPr lang="en-CA"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CA" sz="1200" dirty="0" smtClean="0"/>
                        <a:t>Must</a:t>
                      </a:r>
                      <a:r>
                        <a:rPr lang="en-CA" sz="1200" baseline="0" dirty="0" smtClean="0"/>
                        <a:t> have class I or II signs</a:t>
                      </a:r>
                    </a:p>
                    <a:p>
                      <a:r>
                        <a:rPr lang="en-CA" sz="1200" baseline="0" dirty="0" smtClean="0"/>
                        <a:t>Any or all of the following:</a:t>
                      </a:r>
                    </a:p>
                    <a:p>
                      <a:r>
                        <a:rPr lang="en-CA" sz="1200" baseline="0" dirty="0" err="1" smtClean="0"/>
                        <a:t>Recumbency</a:t>
                      </a:r>
                      <a:endParaRPr lang="en-CA" sz="1200" baseline="0" dirty="0" smtClean="0"/>
                    </a:p>
                    <a:p>
                      <a:r>
                        <a:rPr lang="en-CA" sz="1200" baseline="0" dirty="0" err="1" smtClean="0"/>
                        <a:t>Fasciculations</a:t>
                      </a:r>
                      <a:r>
                        <a:rPr lang="en-CA" sz="1200" baseline="0" dirty="0" smtClean="0"/>
                        <a:t> or spasms</a:t>
                      </a:r>
                    </a:p>
                    <a:p>
                      <a:r>
                        <a:rPr lang="en-CA" sz="1200" baseline="0" dirty="0" smtClean="0"/>
                        <a:t>Seizures like activity</a:t>
                      </a:r>
                    </a:p>
                    <a:p>
                      <a:r>
                        <a:rPr lang="en-CA" sz="1200" baseline="0" dirty="0" smtClean="0"/>
                        <a:t>Absence of any class IV signs</a:t>
                      </a:r>
                      <a:endParaRPr lang="en-CA"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CA" sz="1200" dirty="0" smtClean="0"/>
                        <a:t>IV</a:t>
                      </a:r>
                      <a:endParaRPr lang="en-CA"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CA" sz="1200" dirty="0" smtClean="0"/>
                        <a:t>Must</a:t>
                      </a:r>
                      <a:r>
                        <a:rPr lang="en-CA" sz="1200" baseline="0" dirty="0" smtClean="0"/>
                        <a:t> have class I, II or III signs</a:t>
                      </a:r>
                    </a:p>
                    <a:p>
                      <a:r>
                        <a:rPr lang="en-CA" sz="1200" baseline="0" dirty="0" smtClean="0"/>
                        <a:t>Any or all of the following:</a:t>
                      </a:r>
                    </a:p>
                    <a:p>
                      <a:r>
                        <a:rPr lang="en-CA" sz="1200" baseline="0" dirty="0" err="1" smtClean="0"/>
                        <a:t>Bradycardia</a:t>
                      </a:r>
                      <a:r>
                        <a:rPr lang="en-CA" sz="1200" baseline="0" dirty="0" smtClean="0"/>
                        <a:t> or </a:t>
                      </a:r>
                      <a:r>
                        <a:rPr lang="en-CA" sz="1200" baseline="0" dirty="0" err="1" smtClean="0"/>
                        <a:t>bradyarrhythmia</a:t>
                      </a:r>
                      <a:endParaRPr lang="en-CA" sz="1200" baseline="0" dirty="0" smtClean="0"/>
                    </a:p>
                    <a:p>
                      <a:r>
                        <a:rPr lang="en-CA" sz="1200" baseline="0" dirty="0" smtClean="0"/>
                        <a:t>Sinus tachycardia or tachyarrhythmia</a:t>
                      </a:r>
                    </a:p>
                    <a:p>
                      <a:r>
                        <a:rPr lang="en-CA" sz="1200" baseline="0" dirty="0" smtClean="0"/>
                        <a:t>Hypertension</a:t>
                      </a:r>
                    </a:p>
                    <a:p>
                      <a:r>
                        <a:rPr lang="en-CA" sz="1200" baseline="0" dirty="0" smtClean="0"/>
                        <a:t>Hypotension</a:t>
                      </a:r>
                    </a:p>
                    <a:p>
                      <a:r>
                        <a:rPr lang="en-CA" sz="1200" baseline="0" dirty="0" smtClean="0"/>
                        <a:t>Periods of </a:t>
                      </a:r>
                      <a:r>
                        <a:rPr lang="en-CA" sz="1200" baseline="0" dirty="0" err="1" smtClean="0"/>
                        <a:t>apnea</a:t>
                      </a:r>
                      <a:r>
                        <a:rPr lang="en-CA" sz="1200" baseline="0" dirty="0" smtClean="0"/>
                        <a:t> or respiratory arrest</a:t>
                      </a:r>
                      <a:endParaRPr lang="en-CA"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5118693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4813222" y="1132632"/>
            <a:ext cx="3296066" cy="4369642"/>
          </a:xfrm>
          <a:prstGeom prst="rect">
            <a:avLst/>
          </a:prstGeom>
        </p:spPr>
      </p:pic>
      <p:pic>
        <p:nvPicPr>
          <p:cNvPr id="5" name="Image 4"/>
          <p:cNvPicPr>
            <a:picLocks noChangeAspect="1"/>
          </p:cNvPicPr>
          <p:nvPr/>
        </p:nvPicPr>
        <p:blipFill>
          <a:blip r:embed="rId4"/>
          <a:stretch>
            <a:fillRect/>
          </a:stretch>
        </p:blipFill>
        <p:spPr>
          <a:xfrm>
            <a:off x="264310" y="2333907"/>
            <a:ext cx="4168342" cy="2471231"/>
          </a:xfrm>
          <a:prstGeom prst="rect">
            <a:avLst/>
          </a:prstGeom>
        </p:spPr>
      </p:pic>
      <p:sp>
        <p:nvSpPr>
          <p:cNvPr id="6" name="Rectangle 5"/>
          <p:cNvSpPr/>
          <p:nvPr/>
        </p:nvSpPr>
        <p:spPr>
          <a:xfrm>
            <a:off x="264310" y="6073492"/>
            <a:ext cx="8736359" cy="246221"/>
          </a:xfrm>
          <a:prstGeom prst="rect">
            <a:avLst/>
          </a:prstGeom>
        </p:spPr>
        <p:txBody>
          <a:bodyPr wrap="square">
            <a:spAutoFit/>
          </a:bodyPr>
          <a:lstStyle/>
          <a:p>
            <a:r>
              <a:rPr lang="en-CA" sz="1000" dirty="0"/>
              <a:t>http://</a:t>
            </a:r>
            <a:r>
              <a:rPr lang="en-CA" sz="1000" dirty="0" err="1"/>
              <a:t>www.vetsonline.com</a:t>
            </a:r>
            <a:r>
              <a:rPr lang="en-CA" sz="1000" dirty="0"/>
              <a:t>/publications/veterinary-times/archives/n-44-33/tetanus-in-dogs-clinical-signs-and-</a:t>
            </a:r>
            <a:r>
              <a:rPr lang="en-CA" sz="1000" dirty="0" err="1"/>
              <a:t>management.html</a:t>
            </a:r>
            <a:endParaRPr lang="en-CA" sz="1000" dirty="0"/>
          </a:p>
        </p:txBody>
      </p:sp>
    </p:spTree>
    <p:extLst>
      <p:ext uri="{BB962C8B-B14F-4D97-AF65-F5344CB8AC3E}">
        <p14:creationId xmlns:p14="http://schemas.microsoft.com/office/powerpoint/2010/main" val="52483604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504365" y="971550"/>
            <a:ext cx="3675706" cy="2364704"/>
          </a:xfrm>
          <a:prstGeom prst="rect">
            <a:avLst/>
          </a:prstGeom>
        </p:spPr>
      </p:pic>
      <p:pic>
        <p:nvPicPr>
          <p:cNvPr id="3" name="Image 2"/>
          <p:cNvPicPr>
            <a:picLocks noChangeAspect="1"/>
          </p:cNvPicPr>
          <p:nvPr/>
        </p:nvPicPr>
        <p:blipFill>
          <a:blip r:embed="rId4"/>
          <a:stretch>
            <a:fillRect/>
          </a:stretch>
        </p:blipFill>
        <p:spPr>
          <a:xfrm>
            <a:off x="5350806" y="971549"/>
            <a:ext cx="3545950" cy="2364705"/>
          </a:xfrm>
          <a:prstGeom prst="rect">
            <a:avLst/>
          </a:prstGeom>
        </p:spPr>
      </p:pic>
      <p:sp>
        <p:nvSpPr>
          <p:cNvPr id="4" name="Rectangle 3"/>
          <p:cNvSpPr/>
          <p:nvPr/>
        </p:nvSpPr>
        <p:spPr>
          <a:xfrm>
            <a:off x="260674" y="6348070"/>
            <a:ext cx="7857790" cy="246221"/>
          </a:xfrm>
          <a:prstGeom prst="rect">
            <a:avLst/>
          </a:prstGeom>
        </p:spPr>
        <p:txBody>
          <a:bodyPr wrap="square">
            <a:spAutoFit/>
          </a:bodyPr>
          <a:lstStyle/>
          <a:p>
            <a:r>
              <a:rPr lang="en-CA" sz="1000" dirty="0"/>
              <a:t>http://</a:t>
            </a:r>
            <a:r>
              <a:rPr lang="en-CA" sz="1000" dirty="0" err="1"/>
              <a:t>www.smallanimaltalk.com</a:t>
            </a:r>
            <a:r>
              <a:rPr lang="en-CA" sz="1000" dirty="0"/>
              <a:t>/2014/03/what-does-tetanus-look-like-</a:t>
            </a:r>
            <a:r>
              <a:rPr lang="en-CA" sz="1000" dirty="0" err="1"/>
              <a:t>in.html</a:t>
            </a:r>
            <a:endParaRPr lang="en-CA" sz="1000" dirty="0"/>
          </a:p>
        </p:txBody>
      </p:sp>
      <p:sp>
        <p:nvSpPr>
          <p:cNvPr id="5" name="Rectangle 4"/>
          <p:cNvSpPr/>
          <p:nvPr/>
        </p:nvSpPr>
        <p:spPr>
          <a:xfrm>
            <a:off x="260674" y="6135849"/>
            <a:ext cx="10312209" cy="246221"/>
          </a:xfrm>
          <a:prstGeom prst="rect">
            <a:avLst/>
          </a:prstGeom>
        </p:spPr>
        <p:txBody>
          <a:bodyPr wrap="square">
            <a:spAutoFit/>
          </a:bodyPr>
          <a:lstStyle/>
          <a:p>
            <a:r>
              <a:rPr lang="en-CA" sz="1000" dirty="0"/>
              <a:t>http://</a:t>
            </a:r>
            <a:r>
              <a:rPr lang="en-CA" sz="1000" dirty="0" err="1"/>
              <a:t>www.vethelpdirect.com</a:t>
            </a:r>
            <a:r>
              <a:rPr lang="en-CA" sz="1000" dirty="0"/>
              <a:t>/</a:t>
            </a:r>
            <a:r>
              <a:rPr lang="en-CA" sz="1000" dirty="0" err="1"/>
              <a:t>vetblog</a:t>
            </a:r>
            <a:r>
              <a:rPr lang="en-CA" sz="1000" dirty="0"/>
              <a:t>/2010/03/29/cats-get-tetanus-too/</a:t>
            </a:r>
          </a:p>
        </p:txBody>
      </p:sp>
      <p:pic>
        <p:nvPicPr>
          <p:cNvPr id="6" name="Image 5"/>
          <p:cNvPicPr>
            <a:picLocks noChangeAspect="1"/>
          </p:cNvPicPr>
          <p:nvPr/>
        </p:nvPicPr>
        <p:blipFill>
          <a:blip r:embed="rId5"/>
          <a:stretch>
            <a:fillRect/>
          </a:stretch>
        </p:blipFill>
        <p:spPr>
          <a:xfrm>
            <a:off x="3249132" y="3635898"/>
            <a:ext cx="3363348" cy="2077212"/>
          </a:xfrm>
          <a:prstGeom prst="rect">
            <a:avLst/>
          </a:prstGeom>
        </p:spPr>
      </p:pic>
      <p:sp>
        <p:nvSpPr>
          <p:cNvPr id="7" name="Rectangle 6"/>
          <p:cNvSpPr/>
          <p:nvPr/>
        </p:nvSpPr>
        <p:spPr>
          <a:xfrm>
            <a:off x="260674" y="5889628"/>
            <a:ext cx="7651824" cy="246221"/>
          </a:xfrm>
          <a:prstGeom prst="rect">
            <a:avLst/>
          </a:prstGeom>
        </p:spPr>
        <p:txBody>
          <a:bodyPr wrap="square">
            <a:spAutoFit/>
          </a:bodyPr>
          <a:lstStyle/>
          <a:p>
            <a:r>
              <a:rPr lang="en-CA" sz="1000" dirty="0"/>
              <a:t>http://</a:t>
            </a:r>
            <a:r>
              <a:rPr lang="en-CA" sz="1000" dirty="0" err="1"/>
              <a:t>vetbook.org</a:t>
            </a:r>
            <a:r>
              <a:rPr lang="en-CA" sz="1000" dirty="0"/>
              <a:t>/wiki/cat/</a:t>
            </a:r>
            <a:r>
              <a:rPr lang="en-CA" sz="1000" dirty="0" err="1"/>
              <a:t>index.php</a:t>
            </a:r>
            <a:r>
              <a:rPr lang="en-CA" sz="1000" dirty="0"/>
              <a:t>/File:Tetanus02.jpg</a:t>
            </a:r>
          </a:p>
        </p:txBody>
      </p:sp>
    </p:spTree>
    <p:extLst>
      <p:ext uri="{BB962C8B-B14F-4D97-AF65-F5344CB8AC3E}">
        <p14:creationId xmlns:p14="http://schemas.microsoft.com/office/powerpoint/2010/main" val="208609080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27000" y="1168400"/>
            <a:ext cx="8890000" cy="4508500"/>
          </a:xfrm>
          <a:prstGeom prst="rect">
            <a:avLst/>
          </a:prstGeom>
        </p:spPr>
      </p:pic>
    </p:spTree>
    <p:extLst>
      <p:ext uri="{BB962C8B-B14F-4D97-AF65-F5344CB8AC3E}">
        <p14:creationId xmlns:p14="http://schemas.microsoft.com/office/powerpoint/2010/main" val="287131417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20000"/>
          </a:bodyPr>
          <a:lstStyle/>
          <a:p>
            <a:r>
              <a:rPr lang="en-CA" dirty="0" smtClean="0"/>
              <a:t>History &amp; Clinical signs</a:t>
            </a:r>
          </a:p>
          <a:p>
            <a:r>
              <a:rPr lang="en-CA" dirty="0" smtClean="0"/>
              <a:t>DDX</a:t>
            </a:r>
          </a:p>
          <a:p>
            <a:pPr lvl="1"/>
            <a:r>
              <a:rPr lang="en-CA" dirty="0" smtClean="0"/>
              <a:t>IM </a:t>
            </a:r>
            <a:r>
              <a:rPr lang="en-CA" dirty="0" err="1" smtClean="0"/>
              <a:t>polymyositis</a:t>
            </a:r>
            <a:endParaRPr lang="en-CA" dirty="0" smtClean="0"/>
          </a:p>
          <a:p>
            <a:pPr lvl="1"/>
            <a:r>
              <a:rPr lang="en-CA" dirty="0" smtClean="0"/>
              <a:t>Strychnine toxicity</a:t>
            </a:r>
          </a:p>
          <a:p>
            <a:pPr lvl="1"/>
            <a:r>
              <a:rPr lang="en-CA" dirty="0" smtClean="0"/>
              <a:t>Spinal trauma</a:t>
            </a:r>
          </a:p>
          <a:p>
            <a:pPr lvl="1"/>
            <a:r>
              <a:rPr lang="en-CA" dirty="0" err="1" smtClean="0"/>
              <a:t>Hypocalcemia</a:t>
            </a:r>
            <a:endParaRPr lang="en-CA" dirty="0" smtClean="0"/>
          </a:p>
          <a:p>
            <a:pPr lvl="1"/>
            <a:r>
              <a:rPr lang="en-CA" dirty="0" err="1" smtClean="0"/>
              <a:t>Meningoencephalitis</a:t>
            </a:r>
            <a:endParaRPr lang="en-CA" dirty="0" smtClean="0"/>
          </a:p>
          <a:p>
            <a:pPr lvl="1"/>
            <a:r>
              <a:rPr lang="en-CA" dirty="0" smtClean="0"/>
              <a:t>TMJ </a:t>
            </a:r>
            <a:r>
              <a:rPr lang="en-CA" dirty="0" err="1" smtClean="0"/>
              <a:t>ankylosis</a:t>
            </a:r>
            <a:r>
              <a:rPr lang="en-CA" dirty="0" smtClean="0"/>
              <a:t> (</a:t>
            </a:r>
            <a:r>
              <a:rPr lang="en-CA" dirty="0" err="1" smtClean="0"/>
              <a:t>Fx</a:t>
            </a:r>
            <a:r>
              <a:rPr lang="en-CA" dirty="0" smtClean="0"/>
              <a:t>, MM, neoplasia, luxation/dysplasia, OA, </a:t>
            </a:r>
            <a:r>
              <a:rPr lang="en-CA" dirty="0" err="1" smtClean="0"/>
              <a:t>retrobulbar</a:t>
            </a:r>
            <a:r>
              <a:rPr lang="en-CA" dirty="0" smtClean="0"/>
              <a:t> abscess, severe ear disease)</a:t>
            </a:r>
          </a:p>
          <a:p>
            <a:r>
              <a:rPr lang="en-CA" dirty="0" smtClean="0"/>
              <a:t>CBC</a:t>
            </a:r>
          </a:p>
          <a:p>
            <a:pPr lvl="1"/>
            <a:r>
              <a:rPr lang="en-CA" dirty="0" smtClean="0"/>
              <a:t>+/- Infectious process from a wound</a:t>
            </a:r>
          </a:p>
          <a:p>
            <a:r>
              <a:rPr lang="en-CA" dirty="0" smtClean="0"/>
              <a:t>Biochemistry</a:t>
            </a:r>
          </a:p>
          <a:p>
            <a:pPr lvl="1"/>
            <a:r>
              <a:rPr lang="en-CA" dirty="0" smtClean="0"/>
              <a:t>Normal except for CK (more than 50% of dogs)</a:t>
            </a:r>
          </a:p>
          <a:p>
            <a:r>
              <a:rPr lang="en-CA" dirty="0" smtClean="0"/>
              <a:t>CSF: normal</a:t>
            </a:r>
          </a:p>
          <a:p>
            <a:r>
              <a:rPr lang="en-CA" dirty="0" err="1" smtClean="0"/>
              <a:t>Xrays</a:t>
            </a:r>
            <a:endParaRPr lang="en-CA" dirty="0" smtClean="0"/>
          </a:p>
          <a:p>
            <a:pPr lvl="1"/>
            <a:r>
              <a:rPr lang="en-CA" dirty="0" smtClean="0"/>
              <a:t>Involvement of oesophagus/diaphragm, aspiration pneumonia</a:t>
            </a:r>
          </a:p>
          <a:p>
            <a:pPr lvl="1"/>
            <a:endParaRPr lang="en-CA" dirty="0"/>
          </a:p>
        </p:txBody>
      </p:sp>
      <p:sp>
        <p:nvSpPr>
          <p:cNvPr id="3" name="Titre 2"/>
          <p:cNvSpPr>
            <a:spLocks noGrp="1"/>
          </p:cNvSpPr>
          <p:nvPr>
            <p:ph type="title"/>
          </p:nvPr>
        </p:nvSpPr>
        <p:spPr/>
        <p:txBody>
          <a:bodyPr/>
          <a:lstStyle/>
          <a:p>
            <a:r>
              <a:rPr lang="en-CA" dirty="0" smtClean="0"/>
              <a:t>TETANUS</a:t>
            </a:r>
            <a:br>
              <a:rPr lang="en-CA" dirty="0" smtClean="0"/>
            </a:br>
            <a:r>
              <a:rPr lang="en-CA" dirty="0" smtClean="0"/>
              <a:t>DIAGNOSIS</a:t>
            </a:r>
            <a:endParaRPr lang="en-CA" dirty="0"/>
          </a:p>
        </p:txBody>
      </p:sp>
    </p:spTree>
    <p:extLst>
      <p:ext uri="{BB962C8B-B14F-4D97-AF65-F5344CB8AC3E}">
        <p14:creationId xmlns:p14="http://schemas.microsoft.com/office/powerpoint/2010/main" val="14890694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err="1" smtClean="0"/>
              <a:t>Electrodiagnostic</a:t>
            </a:r>
            <a:endParaRPr lang="en-CA" dirty="0" smtClean="0"/>
          </a:p>
          <a:p>
            <a:pPr lvl="1"/>
            <a:r>
              <a:rPr lang="en-CA" dirty="0" smtClean="0"/>
              <a:t>Nonspecific</a:t>
            </a:r>
          </a:p>
          <a:p>
            <a:pPr lvl="1"/>
            <a:r>
              <a:rPr lang="en-CA" dirty="0" smtClean="0"/>
              <a:t>Prolonged electric discharges</a:t>
            </a:r>
          </a:p>
          <a:p>
            <a:pPr lvl="1"/>
            <a:r>
              <a:rPr lang="en-CA" dirty="0" smtClean="0"/>
              <a:t>Double discharges of the same motor unit at short intervals (doublets)</a:t>
            </a:r>
          </a:p>
          <a:p>
            <a:pPr lvl="1"/>
            <a:r>
              <a:rPr lang="en-CA" dirty="0" smtClean="0"/>
              <a:t>NCV: normal</a:t>
            </a:r>
          </a:p>
          <a:p>
            <a:r>
              <a:rPr lang="en-CA" dirty="0" smtClean="0"/>
              <a:t>Serology :antibodies to </a:t>
            </a:r>
            <a:r>
              <a:rPr lang="en-CA" dirty="0" err="1" smtClean="0"/>
              <a:t>tetanospasmin</a:t>
            </a:r>
            <a:endParaRPr lang="en-CA" dirty="0" smtClean="0"/>
          </a:p>
          <a:p>
            <a:r>
              <a:rPr lang="en-CA" dirty="0" smtClean="0"/>
              <a:t>Isolation of </a:t>
            </a:r>
            <a:r>
              <a:rPr lang="en-CA" i="1" dirty="0" err="1" smtClean="0"/>
              <a:t>C.tetani</a:t>
            </a:r>
            <a:endParaRPr lang="en-CA" i="1" dirty="0" smtClean="0"/>
          </a:p>
          <a:p>
            <a:pPr lvl="1"/>
            <a:r>
              <a:rPr lang="en-CA" dirty="0" smtClean="0"/>
              <a:t>Often unsuccessful – low concentration of organisms</a:t>
            </a:r>
          </a:p>
          <a:p>
            <a:pPr lvl="1"/>
            <a:r>
              <a:rPr lang="en-CA" dirty="0" smtClean="0"/>
              <a:t>Strict anaerobic conditions at 37C for at least 2 weeks</a:t>
            </a:r>
          </a:p>
          <a:p>
            <a:pPr lvl="1"/>
            <a:r>
              <a:rPr lang="en-CA" dirty="0" smtClean="0"/>
              <a:t>Gram stain (from open wound): G+ rods and dark-staining </a:t>
            </a:r>
            <a:r>
              <a:rPr lang="en-CA" dirty="0" err="1" smtClean="0"/>
              <a:t>spheric</a:t>
            </a:r>
            <a:r>
              <a:rPr lang="en-CA" dirty="0" smtClean="0"/>
              <a:t> endospores – nonspecific morphology</a:t>
            </a:r>
            <a:endParaRPr lang="en-CA" dirty="0"/>
          </a:p>
        </p:txBody>
      </p:sp>
      <p:sp>
        <p:nvSpPr>
          <p:cNvPr id="3" name="Titre 2"/>
          <p:cNvSpPr>
            <a:spLocks noGrp="1"/>
          </p:cNvSpPr>
          <p:nvPr>
            <p:ph type="title"/>
          </p:nvPr>
        </p:nvSpPr>
        <p:spPr/>
        <p:txBody>
          <a:bodyPr/>
          <a:lstStyle/>
          <a:p>
            <a:r>
              <a:rPr lang="en-CA" dirty="0" smtClean="0"/>
              <a:t>TETANUS</a:t>
            </a:r>
            <a:br>
              <a:rPr lang="en-CA" dirty="0" smtClean="0"/>
            </a:br>
            <a:r>
              <a:rPr lang="en-CA" dirty="0" smtClean="0"/>
              <a:t>DIAGNOSIS</a:t>
            </a:r>
            <a:endParaRPr lang="en-CA" dirty="0"/>
          </a:p>
        </p:txBody>
      </p:sp>
    </p:spTree>
    <p:extLst>
      <p:ext uri="{BB962C8B-B14F-4D97-AF65-F5344CB8AC3E}">
        <p14:creationId xmlns:p14="http://schemas.microsoft.com/office/powerpoint/2010/main" val="161733627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3"/>
          <a:srcRect l="-49601" r="-49601"/>
          <a:stretch>
            <a:fillRect/>
          </a:stretch>
        </p:blipFill>
        <p:spPr>
          <a:xfrm>
            <a:off x="381000" y="1719263"/>
            <a:ext cx="8407400" cy="4406900"/>
          </a:xfrm>
        </p:spPr>
      </p:pic>
      <p:sp>
        <p:nvSpPr>
          <p:cNvPr id="3" name="Titre 2"/>
          <p:cNvSpPr>
            <a:spLocks noGrp="1"/>
          </p:cNvSpPr>
          <p:nvPr>
            <p:ph type="title"/>
          </p:nvPr>
        </p:nvSpPr>
        <p:spPr/>
        <p:txBody>
          <a:bodyPr/>
          <a:lstStyle/>
          <a:p>
            <a:r>
              <a:rPr lang="en-CA" dirty="0" smtClean="0"/>
              <a:t>NMJ</a:t>
            </a:r>
            <a:endParaRPr lang="en-CA" dirty="0"/>
          </a:p>
        </p:txBody>
      </p:sp>
      <p:sp>
        <p:nvSpPr>
          <p:cNvPr id="2" name="ZoneTexte 1"/>
          <p:cNvSpPr txBox="1"/>
          <p:nvPr/>
        </p:nvSpPr>
        <p:spPr>
          <a:xfrm>
            <a:off x="6931560" y="3302000"/>
            <a:ext cx="18307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CA" dirty="0" smtClean="0"/>
              <a:t>SAFETY MARGIN</a:t>
            </a:r>
            <a:endParaRPr lang="en-CA" dirty="0"/>
          </a:p>
        </p:txBody>
      </p:sp>
    </p:spTree>
    <p:extLst>
      <p:ext uri="{BB962C8B-B14F-4D97-AF65-F5344CB8AC3E}">
        <p14:creationId xmlns:p14="http://schemas.microsoft.com/office/powerpoint/2010/main" val="212175964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r>
              <a:rPr lang="en-CA" dirty="0" smtClean="0"/>
              <a:t>Three principles</a:t>
            </a:r>
          </a:p>
          <a:p>
            <a:pPr marL="708660" lvl="1" indent="-342900">
              <a:buFont typeface="+mj-lt"/>
              <a:buAutoNum type="arabicPeriod"/>
            </a:pPr>
            <a:r>
              <a:rPr lang="en-CA" dirty="0" smtClean="0"/>
              <a:t>Neutralization of the toxins in the the body</a:t>
            </a:r>
          </a:p>
          <a:p>
            <a:pPr marL="708660" lvl="1" indent="-342900">
              <a:buFont typeface="+mj-lt"/>
              <a:buAutoNum type="arabicPeriod"/>
            </a:pPr>
            <a:r>
              <a:rPr lang="en-CA" dirty="0" smtClean="0"/>
              <a:t>Destruction of the organisms in the body</a:t>
            </a:r>
          </a:p>
          <a:p>
            <a:pPr marL="708660" lvl="1" indent="-342900">
              <a:buFont typeface="+mj-lt"/>
              <a:buAutoNum type="arabicPeriod"/>
            </a:pPr>
            <a:r>
              <a:rPr lang="en-CA" dirty="0" smtClean="0"/>
              <a:t>Minimization of the effects of the toxin </a:t>
            </a:r>
          </a:p>
          <a:p>
            <a:pPr marL="708660" lvl="1" indent="-342900">
              <a:buFont typeface="+mj-lt"/>
              <a:buAutoNum type="arabicPeriod"/>
            </a:pPr>
            <a:endParaRPr lang="en-CA" dirty="0"/>
          </a:p>
          <a:p>
            <a:r>
              <a:rPr lang="en-CA" dirty="0" smtClean="0"/>
              <a:t>Neutralization of unbound toxins</a:t>
            </a:r>
          </a:p>
          <a:p>
            <a:pPr lvl="1"/>
            <a:r>
              <a:rPr lang="en-CA" dirty="0" smtClean="0"/>
              <a:t>Timing</a:t>
            </a:r>
          </a:p>
          <a:p>
            <a:pPr lvl="1"/>
            <a:r>
              <a:rPr lang="en-CA" dirty="0" err="1" smtClean="0"/>
              <a:t>Antitetanus</a:t>
            </a:r>
            <a:r>
              <a:rPr lang="en-CA" dirty="0" smtClean="0"/>
              <a:t> equine serum or human tetanus immune globulin (reactions)</a:t>
            </a:r>
          </a:p>
          <a:p>
            <a:pPr lvl="1"/>
            <a:r>
              <a:rPr lang="en-CA" dirty="0" smtClean="0"/>
              <a:t>No prospective study in cats/dogs</a:t>
            </a:r>
          </a:p>
          <a:p>
            <a:pPr lvl="1"/>
            <a:r>
              <a:rPr lang="en-CA" dirty="0" smtClean="0"/>
              <a:t>16/20 dogs received antitoxin: NSD in survival, severity/duration of CS</a:t>
            </a:r>
          </a:p>
          <a:p>
            <a:pPr lvl="1"/>
            <a:r>
              <a:rPr lang="en-CA" dirty="0" smtClean="0"/>
              <a:t> 29/38 dogs received antitoxin: No association between earlier admx and progression of CS; NSD 28-day mortality rate</a:t>
            </a:r>
          </a:p>
          <a:p>
            <a:pPr lvl="1"/>
            <a:endParaRPr lang="en-CA" dirty="0" smtClean="0"/>
          </a:p>
          <a:p>
            <a:pPr lvl="1"/>
            <a:endParaRPr lang="en-CA" dirty="0" smtClean="0"/>
          </a:p>
          <a:p>
            <a:pPr marL="708660" lvl="1" indent="-342900">
              <a:buFont typeface="+mj-lt"/>
              <a:buAutoNum type="arabicPeriod"/>
            </a:pPr>
            <a:endParaRPr lang="en-CA" dirty="0" smtClean="0"/>
          </a:p>
          <a:p>
            <a:pPr marL="708660" lvl="1" indent="-342900">
              <a:buFont typeface="+mj-lt"/>
              <a:buAutoNum type="arabicPeriod"/>
            </a:pPr>
            <a:endParaRPr lang="en-CA" dirty="0" smtClean="0"/>
          </a:p>
          <a:p>
            <a:pPr marL="708660" lvl="1" indent="-342900">
              <a:buFont typeface="+mj-lt"/>
              <a:buAutoNum type="arabicPeriod"/>
            </a:pPr>
            <a:endParaRPr lang="en-CA" dirty="0" smtClean="0"/>
          </a:p>
        </p:txBody>
      </p:sp>
      <p:sp>
        <p:nvSpPr>
          <p:cNvPr id="3" name="Titre 2"/>
          <p:cNvSpPr>
            <a:spLocks noGrp="1"/>
          </p:cNvSpPr>
          <p:nvPr>
            <p:ph type="title"/>
          </p:nvPr>
        </p:nvSpPr>
        <p:spPr/>
        <p:txBody>
          <a:bodyPr/>
          <a:lstStyle/>
          <a:p>
            <a:r>
              <a:rPr lang="en-CA" dirty="0" smtClean="0"/>
              <a:t>TETANUS</a:t>
            </a:r>
            <a:br>
              <a:rPr lang="en-CA" dirty="0" smtClean="0"/>
            </a:br>
            <a:r>
              <a:rPr lang="en-CA" dirty="0" smtClean="0"/>
              <a:t>TREATMENT</a:t>
            </a:r>
            <a:endParaRPr lang="en-CA" dirty="0"/>
          </a:p>
        </p:txBody>
      </p:sp>
      <p:pic>
        <p:nvPicPr>
          <p:cNvPr id="4" name="Image 3"/>
          <p:cNvPicPr>
            <a:picLocks noChangeAspect="1"/>
          </p:cNvPicPr>
          <p:nvPr/>
        </p:nvPicPr>
        <p:blipFill>
          <a:blip r:embed="rId3"/>
          <a:stretch>
            <a:fillRect/>
          </a:stretch>
        </p:blipFill>
        <p:spPr>
          <a:xfrm>
            <a:off x="140708" y="6260562"/>
            <a:ext cx="3137573" cy="551288"/>
          </a:xfrm>
          <a:prstGeom prst="rect">
            <a:avLst/>
          </a:prstGeom>
        </p:spPr>
      </p:pic>
      <p:pic>
        <p:nvPicPr>
          <p:cNvPr id="5" name="Image 4"/>
          <p:cNvPicPr>
            <a:picLocks noChangeAspect="1"/>
          </p:cNvPicPr>
          <p:nvPr/>
        </p:nvPicPr>
        <p:blipFill>
          <a:blip r:embed="rId4"/>
          <a:stretch>
            <a:fillRect/>
          </a:stretch>
        </p:blipFill>
        <p:spPr>
          <a:xfrm>
            <a:off x="3134888" y="6260562"/>
            <a:ext cx="6009112" cy="456914"/>
          </a:xfrm>
          <a:prstGeom prst="rect">
            <a:avLst/>
          </a:prstGeom>
        </p:spPr>
      </p:pic>
    </p:spTree>
    <p:extLst>
      <p:ext uri="{BB962C8B-B14F-4D97-AF65-F5344CB8AC3E}">
        <p14:creationId xmlns:p14="http://schemas.microsoft.com/office/powerpoint/2010/main" val="399859398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Equine antitoxin</a:t>
            </a:r>
          </a:p>
          <a:p>
            <a:pPr lvl="1"/>
            <a:r>
              <a:rPr lang="en-CA" dirty="0" smtClean="0"/>
              <a:t>100-1000 U/kg (max. 20 000 U/kg) IV*, SQ, IM</a:t>
            </a:r>
          </a:p>
          <a:p>
            <a:pPr lvl="1"/>
            <a:r>
              <a:rPr lang="en-CA" dirty="0" smtClean="0"/>
              <a:t>Anaphylaxis (IV) – low incidence</a:t>
            </a:r>
          </a:p>
          <a:p>
            <a:pPr lvl="2"/>
            <a:r>
              <a:rPr lang="en-CA" dirty="0" smtClean="0"/>
              <a:t>Epinephrine, GC, antihistamine</a:t>
            </a:r>
          </a:p>
          <a:p>
            <a:pPr lvl="2"/>
            <a:r>
              <a:rPr lang="en-CA" dirty="0" smtClean="0"/>
              <a:t>Repeated doses – not recommended or necessary (therapeutic levels persist for 14 days)</a:t>
            </a:r>
          </a:p>
          <a:p>
            <a:pPr lvl="2"/>
            <a:r>
              <a:rPr lang="en-CA" dirty="0" smtClean="0"/>
              <a:t>ID testing – not recommended</a:t>
            </a:r>
          </a:p>
          <a:p>
            <a:pPr lvl="2"/>
            <a:r>
              <a:rPr lang="en-CA" dirty="0" smtClean="0"/>
              <a:t>IM near the wound side – not recommended</a:t>
            </a:r>
          </a:p>
        </p:txBody>
      </p:sp>
      <p:sp>
        <p:nvSpPr>
          <p:cNvPr id="3" name="Titre 2"/>
          <p:cNvSpPr>
            <a:spLocks noGrp="1"/>
          </p:cNvSpPr>
          <p:nvPr>
            <p:ph type="title"/>
          </p:nvPr>
        </p:nvSpPr>
        <p:spPr/>
        <p:txBody>
          <a:bodyPr/>
          <a:lstStyle/>
          <a:p>
            <a:r>
              <a:rPr lang="en-CA" dirty="0" smtClean="0"/>
              <a:t>TETANUS</a:t>
            </a:r>
            <a:br>
              <a:rPr lang="en-CA" dirty="0" smtClean="0"/>
            </a:br>
            <a:r>
              <a:rPr lang="en-CA" dirty="0" smtClean="0"/>
              <a:t>NEUTRALIZATION OF UNBOUND TOXINS</a:t>
            </a:r>
            <a:endParaRPr lang="en-CA" dirty="0"/>
          </a:p>
        </p:txBody>
      </p:sp>
      <p:pic>
        <p:nvPicPr>
          <p:cNvPr id="4" name="Image 3"/>
          <p:cNvPicPr>
            <a:picLocks noChangeAspect="1"/>
          </p:cNvPicPr>
          <p:nvPr/>
        </p:nvPicPr>
        <p:blipFill>
          <a:blip r:embed="rId3"/>
          <a:stretch>
            <a:fillRect/>
          </a:stretch>
        </p:blipFill>
        <p:spPr>
          <a:xfrm>
            <a:off x="572960" y="4307433"/>
            <a:ext cx="2072053" cy="2341420"/>
          </a:xfrm>
          <a:prstGeom prst="rect">
            <a:avLst/>
          </a:prstGeom>
        </p:spPr>
      </p:pic>
      <p:pic>
        <p:nvPicPr>
          <p:cNvPr id="5" name="Image 4"/>
          <p:cNvPicPr>
            <a:picLocks noChangeAspect="1"/>
          </p:cNvPicPr>
          <p:nvPr/>
        </p:nvPicPr>
        <p:blipFill>
          <a:blip r:embed="rId4"/>
          <a:stretch>
            <a:fillRect/>
          </a:stretch>
        </p:blipFill>
        <p:spPr>
          <a:xfrm>
            <a:off x="3611066" y="4273111"/>
            <a:ext cx="2256564" cy="2262205"/>
          </a:xfrm>
          <a:prstGeom prst="rect">
            <a:avLst/>
          </a:prstGeom>
        </p:spPr>
      </p:pic>
      <p:pic>
        <p:nvPicPr>
          <p:cNvPr id="6" name="Image 5"/>
          <p:cNvPicPr>
            <a:picLocks noChangeAspect="1"/>
          </p:cNvPicPr>
          <p:nvPr/>
        </p:nvPicPr>
        <p:blipFill>
          <a:blip r:embed="rId5"/>
          <a:stretch>
            <a:fillRect/>
          </a:stretch>
        </p:blipFill>
        <p:spPr>
          <a:xfrm>
            <a:off x="6117971" y="4307433"/>
            <a:ext cx="2670921" cy="1833178"/>
          </a:xfrm>
          <a:prstGeom prst="rect">
            <a:avLst/>
          </a:prstGeom>
        </p:spPr>
      </p:pic>
    </p:spTree>
    <p:extLst>
      <p:ext uri="{BB962C8B-B14F-4D97-AF65-F5344CB8AC3E}">
        <p14:creationId xmlns:p14="http://schemas.microsoft.com/office/powerpoint/2010/main" val="174286980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CA" dirty="0" smtClean="0"/>
              <a:t>TETANUS</a:t>
            </a:r>
            <a:br>
              <a:rPr lang="en-CA" dirty="0" smtClean="0"/>
            </a:br>
            <a:r>
              <a:rPr lang="en-CA" dirty="0" smtClean="0"/>
              <a:t>REMOVAL OF SOURCE OF INFECTION</a:t>
            </a:r>
            <a:endParaRPr lang="en-CA" dirty="0"/>
          </a:p>
        </p:txBody>
      </p:sp>
      <p:sp>
        <p:nvSpPr>
          <p:cNvPr id="4" name="Espace réservé du contenu 3"/>
          <p:cNvSpPr>
            <a:spLocks noGrp="1"/>
          </p:cNvSpPr>
          <p:nvPr>
            <p:ph idx="1"/>
          </p:nvPr>
        </p:nvSpPr>
        <p:spPr/>
        <p:txBody>
          <a:bodyPr>
            <a:normAutofit lnSpcReduction="10000"/>
          </a:bodyPr>
          <a:lstStyle/>
          <a:p>
            <a:r>
              <a:rPr lang="en-CA" dirty="0" smtClean="0"/>
              <a:t>Wound debridement, flushing with hydrogen peroxide</a:t>
            </a:r>
          </a:p>
          <a:p>
            <a:pPr lvl="1"/>
            <a:r>
              <a:rPr lang="en-CA" dirty="0" smtClean="0"/>
              <a:t>To increase oxygen tension </a:t>
            </a:r>
            <a:r>
              <a:rPr lang="en-CA" dirty="0" smtClean="0">
                <a:sym typeface="Wingdings"/>
              </a:rPr>
              <a:t> inhibition of anaerobic organisms (attention: impaired wound healing)</a:t>
            </a:r>
          </a:p>
          <a:p>
            <a:r>
              <a:rPr lang="en-CA" dirty="0" smtClean="0">
                <a:sym typeface="Wingdings"/>
              </a:rPr>
              <a:t>ATM</a:t>
            </a:r>
          </a:p>
          <a:p>
            <a:pPr lvl="1"/>
            <a:r>
              <a:rPr lang="en-CA" dirty="0" smtClean="0">
                <a:sym typeface="Wingdings"/>
              </a:rPr>
              <a:t>To kill vegetative organisms </a:t>
            </a:r>
          </a:p>
          <a:p>
            <a:pPr lvl="1"/>
            <a:r>
              <a:rPr lang="en-CA" dirty="0" smtClean="0">
                <a:sym typeface="Wingdings"/>
              </a:rPr>
              <a:t>Parenteral administration</a:t>
            </a:r>
          </a:p>
          <a:p>
            <a:pPr lvl="1"/>
            <a:r>
              <a:rPr lang="en-CA" dirty="0" smtClean="0">
                <a:sym typeface="Wingdings"/>
              </a:rPr>
              <a:t>Penicillin G: IV or IM</a:t>
            </a:r>
          </a:p>
          <a:p>
            <a:pPr lvl="2"/>
            <a:r>
              <a:rPr lang="en-CA" dirty="0" smtClean="0">
                <a:sym typeface="Wingdings"/>
              </a:rPr>
              <a:t>20,000 – 100, 000 U/kg q6-12h x 10 days</a:t>
            </a:r>
          </a:p>
          <a:p>
            <a:pPr lvl="1"/>
            <a:r>
              <a:rPr lang="en-CA" dirty="0" smtClean="0">
                <a:sym typeface="Wingdings"/>
              </a:rPr>
              <a:t>Metronidazole * - bactericidal therapeutic concentrations in anaerobic tissues</a:t>
            </a:r>
          </a:p>
          <a:p>
            <a:pPr lvl="2"/>
            <a:r>
              <a:rPr lang="en-CA" dirty="0" smtClean="0">
                <a:sym typeface="Wingdings"/>
              </a:rPr>
              <a:t>7-10 mg/kg PO or IV q8-12h x 10 days</a:t>
            </a:r>
          </a:p>
          <a:p>
            <a:pPr lvl="1"/>
            <a:r>
              <a:rPr lang="en-CA" dirty="0" smtClean="0">
                <a:sym typeface="Wingdings"/>
              </a:rPr>
              <a:t>Clindamycin 10 mg/kg PO, IV or IM q8-12h</a:t>
            </a:r>
          </a:p>
          <a:p>
            <a:pPr lvl="1"/>
            <a:r>
              <a:rPr lang="en-CA" dirty="0">
                <a:sym typeface="Wingdings"/>
              </a:rPr>
              <a:t>T</a:t>
            </a:r>
            <a:r>
              <a:rPr lang="en-CA" dirty="0" smtClean="0">
                <a:sym typeface="Wingdings"/>
              </a:rPr>
              <a:t>etracycline 22 mg/kg PO or IV q8h</a:t>
            </a:r>
          </a:p>
          <a:p>
            <a:pPr lvl="1"/>
            <a:r>
              <a:rPr lang="en-CA" dirty="0" smtClean="0">
                <a:sym typeface="Wingdings"/>
              </a:rPr>
              <a:t>Doxycycline 5-10 mg/kg PO or IV q12h</a:t>
            </a:r>
            <a:endParaRPr lang="en-CA" dirty="0"/>
          </a:p>
        </p:txBody>
      </p:sp>
    </p:spTree>
    <p:extLst>
      <p:ext uri="{BB962C8B-B14F-4D97-AF65-F5344CB8AC3E}">
        <p14:creationId xmlns:p14="http://schemas.microsoft.com/office/powerpoint/2010/main" val="298859003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Prevention of unnecessary stimulation</a:t>
            </a:r>
          </a:p>
          <a:p>
            <a:r>
              <a:rPr lang="en-CA" dirty="0" smtClean="0"/>
              <a:t>Benzodiazepines</a:t>
            </a:r>
          </a:p>
          <a:p>
            <a:pPr lvl="1"/>
            <a:r>
              <a:rPr lang="en-CA" dirty="0" smtClean="0"/>
              <a:t>Augment GABA </a:t>
            </a:r>
            <a:r>
              <a:rPr lang="en-CA" dirty="0" err="1" smtClean="0"/>
              <a:t>agonism</a:t>
            </a:r>
            <a:r>
              <a:rPr lang="en-CA" dirty="0" smtClean="0"/>
              <a:t> at GABA</a:t>
            </a:r>
            <a:r>
              <a:rPr lang="en-CA" baseline="-25000" dirty="0" smtClean="0"/>
              <a:t>A</a:t>
            </a:r>
            <a:r>
              <a:rPr lang="en-CA" dirty="0" smtClean="0"/>
              <a:t> receptor</a:t>
            </a:r>
          </a:p>
          <a:p>
            <a:pPr lvl="1"/>
            <a:r>
              <a:rPr lang="en-CA" dirty="0" smtClean="0"/>
              <a:t>DZP 0.5-1 mg/kg PO q8h (dogs); 0.25-0.5 mg/kg PO  q8h (cats)  - hepatotoxicity OR CRI 0.1-1 mg/kg/h</a:t>
            </a:r>
          </a:p>
          <a:p>
            <a:pPr lvl="1"/>
            <a:r>
              <a:rPr lang="en-CA" dirty="0" err="1" smtClean="0"/>
              <a:t>Clorazepate</a:t>
            </a:r>
            <a:r>
              <a:rPr lang="en-CA" dirty="0" smtClean="0"/>
              <a:t> 0.5 – 1 mg/kg PO q8h (dogs); 0.2 – 0.5 mg/kg PO q12-24h (cats)</a:t>
            </a:r>
          </a:p>
          <a:p>
            <a:pPr lvl="1"/>
            <a:r>
              <a:rPr lang="en-CA" dirty="0" smtClean="0"/>
              <a:t>Midazolam 0.2 – 0.5 mg/kg/h CRI</a:t>
            </a:r>
          </a:p>
          <a:p>
            <a:r>
              <a:rPr lang="en-CA" dirty="0" smtClean="0"/>
              <a:t>+/- Phenobarbital</a:t>
            </a:r>
          </a:p>
          <a:p>
            <a:pPr lvl="1"/>
            <a:r>
              <a:rPr lang="en-CA" dirty="0" smtClean="0"/>
              <a:t>1-4 mg/kg PO, IV q12h or IM q6h</a:t>
            </a:r>
          </a:p>
          <a:p>
            <a:pPr lvl="1"/>
            <a:r>
              <a:rPr lang="en-CA" dirty="0" smtClean="0"/>
              <a:t>Enhancement of </a:t>
            </a:r>
            <a:r>
              <a:rPr lang="en-CA" dirty="0" err="1" smtClean="0"/>
              <a:t>GABAergic</a:t>
            </a:r>
            <a:r>
              <a:rPr lang="en-CA" dirty="0" smtClean="0"/>
              <a:t> activity</a:t>
            </a:r>
          </a:p>
          <a:p>
            <a:r>
              <a:rPr lang="en-CA" dirty="0" smtClean="0"/>
              <a:t>+/- Chlorpromazine 0.1-0.5 mg/kg IM, IV, PO q6-12h *</a:t>
            </a:r>
          </a:p>
          <a:p>
            <a:r>
              <a:rPr lang="en-CA" dirty="0" smtClean="0"/>
              <a:t>+/- ACE 0,005-0,05 mg/kg IV q2h as needed</a:t>
            </a:r>
          </a:p>
        </p:txBody>
      </p:sp>
      <p:sp>
        <p:nvSpPr>
          <p:cNvPr id="3" name="Titre 2"/>
          <p:cNvSpPr>
            <a:spLocks noGrp="1"/>
          </p:cNvSpPr>
          <p:nvPr>
            <p:ph type="title"/>
          </p:nvPr>
        </p:nvSpPr>
        <p:spPr/>
        <p:txBody>
          <a:bodyPr/>
          <a:lstStyle/>
          <a:p>
            <a:r>
              <a:rPr lang="en-CA" dirty="0" smtClean="0"/>
              <a:t>TETANUS</a:t>
            </a:r>
            <a:br>
              <a:rPr lang="en-CA" dirty="0" smtClean="0"/>
            </a:br>
            <a:r>
              <a:rPr lang="en-CA" dirty="0" smtClean="0"/>
              <a:t>CONTROL OF RIGIDITY AND SPASMS</a:t>
            </a:r>
            <a:endParaRPr lang="en-CA" dirty="0"/>
          </a:p>
        </p:txBody>
      </p:sp>
    </p:spTree>
    <p:extLst>
      <p:ext uri="{BB962C8B-B14F-4D97-AF65-F5344CB8AC3E}">
        <p14:creationId xmlns:p14="http://schemas.microsoft.com/office/powerpoint/2010/main" val="319681309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1"/>
            <a:ext cx="8407893" cy="4699176"/>
          </a:xfrm>
        </p:spPr>
        <p:txBody>
          <a:bodyPr>
            <a:normAutofit fontScale="92500" lnSpcReduction="10000"/>
          </a:bodyPr>
          <a:lstStyle/>
          <a:p>
            <a:r>
              <a:rPr lang="en-CA" dirty="0" smtClean="0"/>
              <a:t>+/- </a:t>
            </a:r>
            <a:r>
              <a:rPr lang="en-CA" dirty="0" err="1" smtClean="0"/>
              <a:t>propofol</a:t>
            </a:r>
            <a:r>
              <a:rPr lang="en-CA" dirty="0" smtClean="0"/>
              <a:t> or pentobarbital CRI</a:t>
            </a:r>
          </a:p>
          <a:p>
            <a:r>
              <a:rPr lang="en-CA" dirty="0" smtClean="0"/>
              <a:t>Most severe cases</a:t>
            </a:r>
          </a:p>
          <a:p>
            <a:pPr lvl="1"/>
            <a:r>
              <a:rPr lang="en-CA" dirty="0" smtClean="0"/>
              <a:t>NM blocking agents</a:t>
            </a:r>
          </a:p>
          <a:p>
            <a:r>
              <a:rPr lang="en-CA" dirty="0" smtClean="0"/>
              <a:t>Magnesium </a:t>
            </a:r>
            <a:r>
              <a:rPr lang="en-CA" dirty="0" err="1" smtClean="0"/>
              <a:t>sulfate</a:t>
            </a:r>
            <a:endParaRPr lang="en-CA" dirty="0" smtClean="0"/>
          </a:p>
          <a:p>
            <a:pPr lvl="1"/>
            <a:r>
              <a:rPr lang="en-CA" dirty="0" smtClean="0"/>
              <a:t>Multifactorial effects</a:t>
            </a:r>
          </a:p>
          <a:p>
            <a:pPr lvl="2"/>
            <a:r>
              <a:rPr lang="en-CA" dirty="0" smtClean="0"/>
              <a:t>Nonspecific calcium channel blocker</a:t>
            </a:r>
          </a:p>
          <a:p>
            <a:pPr lvl="2"/>
            <a:r>
              <a:rPr lang="en-CA" dirty="0" smtClean="0"/>
              <a:t>Decreases sensitivity of postsynaptic motor endplates to Ach</a:t>
            </a:r>
          </a:p>
          <a:p>
            <a:pPr lvl="2"/>
            <a:r>
              <a:rPr lang="en-CA" dirty="0" smtClean="0"/>
              <a:t>Decreases catecholamines release from adrenal glands and peripheral nerve terminals</a:t>
            </a:r>
          </a:p>
          <a:p>
            <a:pPr lvl="2"/>
            <a:r>
              <a:rPr lang="en-CA" dirty="0" smtClean="0"/>
              <a:t>Decreases sensitivity of catecholamines receptors</a:t>
            </a:r>
          </a:p>
          <a:p>
            <a:pPr lvl="1"/>
            <a:r>
              <a:rPr lang="en-CA" dirty="0" smtClean="0"/>
              <a:t>People: NSD in mortality</a:t>
            </a:r>
          </a:p>
          <a:p>
            <a:pPr lvl="1"/>
            <a:r>
              <a:rPr lang="en-CA" dirty="0" smtClean="0"/>
              <a:t>70 mg/kg over 30 minutes; CRI of 100 mg/kg/day – from human literature</a:t>
            </a:r>
          </a:p>
          <a:p>
            <a:pPr lvl="2"/>
            <a:r>
              <a:rPr lang="en-CA" dirty="0" smtClean="0"/>
              <a:t>To increase magnesium to 2-4 </a:t>
            </a:r>
            <a:r>
              <a:rPr lang="en-CA" dirty="0" err="1" smtClean="0"/>
              <a:t>mmol</a:t>
            </a:r>
            <a:r>
              <a:rPr lang="en-CA" dirty="0" smtClean="0"/>
              <a:t>/L</a:t>
            </a:r>
          </a:p>
          <a:p>
            <a:pPr lvl="2"/>
            <a:r>
              <a:rPr lang="en-CA" dirty="0" smtClean="0"/>
              <a:t>Magnesium toxicity: lethargy, nausea, respiratory depression, </a:t>
            </a:r>
            <a:r>
              <a:rPr lang="en-CA" dirty="0" err="1" smtClean="0"/>
              <a:t>bradycardia</a:t>
            </a:r>
            <a:r>
              <a:rPr lang="en-CA" dirty="0" smtClean="0"/>
              <a:t>, hypotension</a:t>
            </a:r>
          </a:p>
          <a:p>
            <a:pPr lvl="2"/>
            <a:r>
              <a:rPr lang="en-CA" dirty="0" smtClean="0"/>
              <a:t>Monitor Mg concentration q4-6h; </a:t>
            </a:r>
            <a:r>
              <a:rPr lang="en-CA" dirty="0" err="1" smtClean="0"/>
              <a:t>hyporeflexia</a:t>
            </a:r>
            <a:r>
              <a:rPr lang="en-CA" dirty="0" smtClean="0"/>
              <a:t>, ECG, SpO2, NIBP</a:t>
            </a:r>
            <a:endParaRPr lang="en-CA" dirty="0"/>
          </a:p>
        </p:txBody>
      </p:sp>
      <p:sp>
        <p:nvSpPr>
          <p:cNvPr id="3" name="Titre 2"/>
          <p:cNvSpPr>
            <a:spLocks noGrp="1"/>
          </p:cNvSpPr>
          <p:nvPr>
            <p:ph type="title"/>
          </p:nvPr>
        </p:nvSpPr>
        <p:spPr/>
        <p:txBody>
          <a:bodyPr/>
          <a:lstStyle/>
          <a:p>
            <a:r>
              <a:rPr lang="en-CA" dirty="0" smtClean="0"/>
              <a:t>TETANUS</a:t>
            </a:r>
            <a:br>
              <a:rPr lang="en-CA" dirty="0" smtClean="0"/>
            </a:br>
            <a:r>
              <a:rPr lang="en-CA" dirty="0" smtClean="0"/>
              <a:t>CONTROL OF RIGIDITY AND SPASMS</a:t>
            </a:r>
            <a:endParaRPr lang="en-CA" dirty="0"/>
          </a:p>
        </p:txBody>
      </p:sp>
      <p:pic>
        <p:nvPicPr>
          <p:cNvPr id="4" name="Image 3"/>
          <p:cNvPicPr>
            <a:picLocks noChangeAspect="1"/>
          </p:cNvPicPr>
          <p:nvPr/>
        </p:nvPicPr>
        <p:blipFill rotWithShape="1">
          <a:blip r:embed="rId3"/>
          <a:srcRect l="304" t="-16279" r="-304" b="16279"/>
          <a:stretch/>
        </p:blipFill>
        <p:spPr>
          <a:xfrm>
            <a:off x="215433" y="5823414"/>
            <a:ext cx="8762260" cy="948780"/>
          </a:xfrm>
          <a:prstGeom prst="rect">
            <a:avLst/>
          </a:prstGeom>
        </p:spPr>
      </p:pic>
    </p:spTree>
    <p:extLst>
      <p:ext uri="{BB962C8B-B14F-4D97-AF65-F5344CB8AC3E}">
        <p14:creationId xmlns:p14="http://schemas.microsoft.com/office/powerpoint/2010/main" val="282784893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err="1" smtClean="0"/>
              <a:t>Botulinum</a:t>
            </a:r>
            <a:r>
              <a:rPr lang="en-CA" dirty="0" smtClean="0"/>
              <a:t> toxin</a:t>
            </a:r>
          </a:p>
          <a:p>
            <a:pPr lvl="1"/>
            <a:r>
              <a:rPr lang="en-CA" dirty="0" smtClean="0"/>
              <a:t>Effects fairly confined to the nerve terminals of LMN</a:t>
            </a:r>
          </a:p>
          <a:p>
            <a:pPr lvl="1"/>
            <a:r>
              <a:rPr lang="en-CA" dirty="0" smtClean="0"/>
              <a:t>May have a role in reducing the muscular hyperactivity in tetanus</a:t>
            </a:r>
          </a:p>
          <a:p>
            <a:r>
              <a:rPr lang="en-CA" dirty="0" smtClean="0"/>
              <a:t>Atropine</a:t>
            </a:r>
          </a:p>
          <a:p>
            <a:pPr lvl="1"/>
            <a:r>
              <a:rPr lang="en-CA" dirty="0" smtClean="0"/>
              <a:t>Anticholinergic effect</a:t>
            </a:r>
          </a:p>
          <a:p>
            <a:pPr marL="45720" indent="0">
              <a:buNone/>
            </a:pPr>
            <a:endParaRPr lang="en-CA" dirty="0" smtClean="0"/>
          </a:p>
          <a:p>
            <a:endParaRPr lang="en-CA" dirty="0" smtClean="0"/>
          </a:p>
          <a:p>
            <a:pPr lvl="1"/>
            <a:endParaRPr lang="en-CA" dirty="0"/>
          </a:p>
        </p:txBody>
      </p:sp>
      <p:sp>
        <p:nvSpPr>
          <p:cNvPr id="3" name="Titre 2"/>
          <p:cNvSpPr>
            <a:spLocks noGrp="1"/>
          </p:cNvSpPr>
          <p:nvPr>
            <p:ph type="title"/>
          </p:nvPr>
        </p:nvSpPr>
        <p:spPr/>
        <p:txBody>
          <a:bodyPr/>
          <a:lstStyle/>
          <a:p>
            <a:r>
              <a:rPr lang="en-CA" dirty="0" smtClean="0"/>
              <a:t>TETANUS</a:t>
            </a:r>
            <a:br>
              <a:rPr lang="en-CA" dirty="0" smtClean="0"/>
            </a:br>
            <a:r>
              <a:rPr lang="en-CA" dirty="0" smtClean="0"/>
              <a:t>CONTROL OF RIGIDITY AND SPASMS</a:t>
            </a:r>
            <a:endParaRPr lang="en-CA" dirty="0"/>
          </a:p>
        </p:txBody>
      </p:sp>
      <p:pic>
        <p:nvPicPr>
          <p:cNvPr id="4" name="Image 3"/>
          <p:cNvPicPr>
            <a:picLocks noChangeAspect="1"/>
          </p:cNvPicPr>
          <p:nvPr/>
        </p:nvPicPr>
        <p:blipFill>
          <a:blip r:embed="rId3"/>
          <a:stretch>
            <a:fillRect/>
          </a:stretch>
        </p:blipFill>
        <p:spPr>
          <a:xfrm>
            <a:off x="0" y="4995197"/>
            <a:ext cx="9144000" cy="982870"/>
          </a:xfrm>
          <a:prstGeom prst="rect">
            <a:avLst/>
          </a:prstGeom>
        </p:spPr>
      </p:pic>
      <p:pic>
        <p:nvPicPr>
          <p:cNvPr id="5" name="Image 4"/>
          <p:cNvPicPr>
            <a:picLocks noChangeAspect="1"/>
          </p:cNvPicPr>
          <p:nvPr/>
        </p:nvPicPr>
        <p:blipFill>
          <a:blip r:embed="rId4"/>
          <a:stretch>
            <a:fillRect/>
          </a:stretch>
        </p:blipFill>
        <p:spPr>
          <a:xfrm>
            <a:off x="0" y="5978067"/>
            <a:ext cx="5497938" cy="721867"/>
          </a:xfrm>
          <a:prstGeom prst="rect">
            <a:avLst/>
          </a:prstGeom>
        </p:spPr>
      </p:pic>
    </p:spTree>
    <p:extLst>
      <p:ext uri="{BB962C8B-B14F-4D97-AF65-F5344CB8AC3E}">
        <p14:creationId xmlns:p14="http://schemas.microsoft.com/office/powerpoint/2010/main" val="424039888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Dark and quiet environment</a:t>
            </a:r>
          </a:p>
          <a:p>
            <a:r>
              <a:rPr lang="en-CA" dirty="0" smtClean="0"/>
              <a:t>Minimal handlings</a:t>
            </a:r>
          </a:p>
          <a:p>
            <a:r>
              <a:rPr lang="en-CA" dirty="0" smtClean="0"/>
              <a:t>Nutrition</a:t>
            </a:r>
          </a:p>
          <a:p>
            <a:r>
              <a:rPr lang="en-CA" dirty="0" smtClean="0"/>
              <a:t>Fluid therapy</a:t>
            </a:r>
          </a:p>
          <a:p>
            <a:r>
              <a:rPr lang="en-CA" dirty="0" smtClean="0"/>
              <a:t>Mechanical ventilation</a:t>
            </a:r>
          </a:p>
          <a:p>
            <a:pPr lvl="1"/>
            <a:r>
              <a:rPr lang="en-CA" dirty="0" smtClean="0"/>
              <a:t>Tracheostomy tube</a:t>
            </a:r>
          </a:p>
          <a:p>
            <a:r>
              <a:rPr lang="en-CA" dirty="0" smtClean="0"/>
              <a:t>Urinary catheter/defecation</a:t>
            </a:r>
          </a:p>
          <a:p>
            <a:r>
              <a:rPr lang="en-CA" dirty="0" smtClean="0"/>
              <a:t>Soft, padded bedding; frequent turning; physiotherapy</a:t>
            </a:r>
          </a:p>
          <a:p>
            <a:endParaRPr lang="en-CA" dirty="0"/>
          </a:p>
        </p:txBody>
      </p:sp>
      <p:sp>
        <p:nvSpPr>
          <p:cNvPr id="3" name="Titre 2"/>
          <p:cNvSpPr>
            <a:spLocks noGrp="1"/>
          </p:cNvSpPr>
          <p:nvPr>
            <p:ph type="title"/>
          </p:nvPr>
        </p:nvSpPr>
        <p:spPr/>
        <p:txBody>
          <a:bodyPr/>
          <a:lstStyle/>
          <a:p>
            <a:r>
              <a:rPr lang="en-CA" dirty="0" smtClean="0"/>
              <a:t>TETANUS</a:t>
            </a:r>
            <a:br>
              <a:rPr lang="en-CA" dirty="0" smtClean="0"/>
            </a:br>
            <a:r>
              <a:rPr lang="en-CA" dirty="0" smtClean="0"/>
              <a:t>SUPPORTIVE INTENSIVE CARE</a:t>
            </a:r>
            <a:endParaRPr lang="en-CA" dirty="0"/>
          </a:p>
        </p:txBody>
      </p:sp>
      <p:sp>
        <p:nvSpPr>
          <p:cNvPr id="4" name="ZoneTexte 3"/>
          <p:cNvSpPr txBox="1"/>
          <p:nvPr/>
        </p:nvSpPr>
        <p:spPr>
          <a:xfrm>
            <a:off x="597185" y="5432346"/>
            <a:ext cx="7888123"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CA" dirty="0" smtClean="0"/>
              <a:t>Complications: aspiration pneumonia, upper respiratory tract obstruction, hiatal hernia, hyperthermia, </a:t>
            </a:r>
            <a:r>
              <a:rPr lang="en-CA" dirty="0" err="1" smtClean="0"/>
              <a:t>coxofemoral</a:t>
            </a:r>
            <a:r>
              <a:rPr lang="en-CA" dirty="0" smtClean="0"/>
              <a:t> luxation</a:t>
            </a:r>
            <a:endParaRPr lang="en-CA" dirty="0"/>
          </a:p>
        </p:txBody>
      </p:sp>
    </p:spTree>
    <p:extLst>
      <p:ext uri="{BB962C8B-B14F-4D97-AF65-F5344CB8AC3E}">
        <p14:creationId xmlns:p14="http://schemas.microsoft.com/office/powerpoint/2010/main" val="2700034822"/>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CA" dirty="0" smtClean="0"/>
              <a:t>TETANUS</a:t>
            </a:r>
            <a:br>
              <a:rPr lang="en-CA" dirty="0" smtClean="0"/>
            </a:br>
            <a:r>
              <a:rPr lang="en-CA" dirty="0" smtClean="0"/>
              <a:t>PROGNOSIS</a:t>
            </a:r>
            <a:endParaRPr lang="en-CA" dirty="0"/>
          </a:p>
        </p:txBody>
      </p:sp>
      <p:sp>
        <p:nvSpPr>
          <p:cNvPr id="4" name="Espace réservé du contenu 3"/>
          <p:cNvSpPr>
            <a:spLocks noGrp="1"/>
          </p:cNvSpPr>
          <p:nvPr>
            <p:ph idx="1"/>
          </p:nvPr>
        </p:nvSpPr>
        <p:spPr>
          <a:xfrm>
            <a:off x="380999" y="1719070"/>
            <a:ext cx="8407893" cy="5138929"/>
          </a:xfrm>
        </p:spPr>
        <p:txBody>
          <a:bodyPr>
            <a:normAutofit fontScale="77500" lnSpcReduction="20000"/>
          </a:bodyPr>
          <a:lstStyle/>
          <a:p>
            <a:r>
              <a:rPr lang="en-CA" dirty="0" smtClean="0"/>
              <a:t>Support while new axonal terminals form </a:t>
            </a:r>
          </a:p>
          <a:p>
            <a:r>
              <a:rPr lang="en-CA" dirty="0" smtClean="0"/>
              <a:t>Improvement w/in 5-12 days</a:t>
            </a:r>
          </a:p>
          <a:p>
            <a:r>
              <a:rPr lang="en-CA" dirty="0" smtClean="0"/>
              <a:t>Autonomic abnormalities = poor prognostic indicator</a:t>
            </a:r>
          </a:p>
          <a:p>
            <a:r>
              <a:rPr lang="en-CA" dirty="0" smtClean="0"/>
              <a:t>Median LOH: 13 days (6-42 days)</a:t>
            </a:r>
          </a:p>
          <a:p>
            <a:r>
              <a:rPr lang="en-CA" dirty="0" smtClean="0"/>
              <a:t>Mortality rate: 18% (as high as 50%)</a:t>
            </a:r>
          </a:p>
          <a:p>
            <a:pPr lvl="1"/>
            <a:r>
              <a:rPr lang="en-CA" dirty="0" smtClean="0"/>
              <a:t>Severity of CS</a:t>
            </a:r>
          </a:p>
          <a:p>
            <a:pPr lvl="1"/>
            <a:r>
              <a:rPr lang="en-CA" dirty="0" smtClean="0"/>
              <a:t>Class I or II: 100% survival</a:t>
            </a:r>
          </a:p>
          <a:p>
            <a:pPr lvl="1"/>
            <a:r>
              <a:rPr lang="en-CA" dirty="0" smtClean="0"/>
              <a:t>Class III or IV: 58% survival</a:t>
            </a:r>
          </a:p>
          <a:p>
            <a:pPr lvl="1"/>
            <a:r>
              <a:rPr lang="en-CA" dirty="0" smtClean="0"/>
              <a:t>Difficult to estimate ($, euthanasia)</a:t>
            </a:r>
          </a:p>
          <a:p>
            <a:r>
              <a:rPr lang="en-CA" dirty="0" smtClean="0"/>
              <a:t>More severe CS if surgical wounds (not associated with mortality)</a:t>
            </a:r>
          </a:p>
          <a:p>
            <a:r>
              <a:rPr lang="en-CA" dirty="0" smtClean="0"/>
              <a:t>Young dogs: more severe</a:t>
            </a:r>
          </a:p>
          <a:p>
            <a:r>
              <a:rPr lang="en-CA" dirty="0" smtClean="0"/>
              <a:t>No association between earlier wound </a:t>
            </a:r>
            <a:r>
              <a:rPr lang="en-CA" dirty="0" err="1" smtClean="0"/>
              <a:t>tx</a:t>
            </a:r>
            <a:r>
              <a:rPr lang="en-CA" dirty="0" smtClean="0"/>
              <a:t>, ATM, antitoxin and progression of CS/survival</a:t>
            </a:r>
          </a:p>
          <a:p>
            <a:r>
              <a:rPr lang="en-CA" dirty="0" smtClean="0"/>
              <a:t>No prospective trials</a:t>
            </a:r>
          </a:p>
          <a:p>
            <a:r>
              <a:rPr lang="en-CA" dirty="0" smtClean="0"/>
              <a:t>Full recovery may not be possible in at least 15% dogs that survive</a:t>
            </a:r>
          </a:p>
          <a:p>
            <a:pPr lvl="1"/>
            <a:r>
              <a:rPr lang="en-CA" dirty="0" smtClean="0"/>
              <a:t>Continued improvement for 3-5 months</a:t>
            </a:r>
          </a:p>
          <a:p>
            <a:r>
              <a:rPr lang="en-CA" dirty="0" smtClean="0"/>
              <a:t>Cats: recover well from localized tetanus; some residual deficits (several months)</a:t>
            </a:r>
          </a:p>
          <a:p>
            <a:pPr lvl="1"/>
            <a:r>
              <a:rPr lang="en-CA" dirty="0" smtClean="0"/>
              <a:t>No large studies</a:t>
            </a:r>
          </a:p>
          <a:p>
            <a:r>
              <a:rPr lang="en-CA" dirty="0" smtClean="0"/>
              <a:t>Tetanus vaccine</a:t>
            </a:r>
          </a:p>
          <a:p>
            <a:pPr lvl="1"/>
            <a:r>
              <a:rPr lang="en-CA" dirty="0" smtClean="0"/>
              <a:t>None: relative resistance to the disease</a:t>
            </a:r>
          </a:p>
          <a:p>
            <a:pPr lvl="1"/>
            <a:r>
              <a:rPr lang="en-CA" dirty="0" smtClean="0"/>
              <a:t>Natural infection: no long-lasting immunity</a:t>
            </a:r>
          </a:p>
          <a:p>
            <a:pPr lvl="1"/>
            <a:endParaRPr lang="en-CA" dirty="0"/>
          </a:p>
        </p:txBody>
      </p:sp>
    </p:spTree>
    <p:extLst>
      <p:ext uri="{BB962C8B-B14F-4D97-AF65-F5344CB8AC3E}">
        <p14:creationId xmlns:p14="http://schemas.microsoft.com/office/powerpoint/2010/main" val="315442679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p:txBody>
          <a:bodyPr/>
          <a:lstStyle/>
          <a:p>
            <a:r>
              <a:rPr lang="en-CA" dirty="0" smtClean="0"/>
              <a:t>AUTO-IMMUNE</a:t>
            </a:r>
            <a:endParaRPr lang="en-CA" dirty="0"/>
          </a:p>
        </p:txBody>
      </p:sp>
      <p:sp>
        <p:nvSpPr>
          <p:cNvPr id="4" name="Titre 3"/>
          <p:cNvSpPr>
            <a:spLocks noGrp="1"/>
          </p:cNvSpPr>
          <p:nvPr>
            <p:ph type="title"/>
          </p:nvPr>
        </p:nvSpPr>
        <p:spPr/>
        <p:txBody>
          <a:bodyPr/>
          <a:lstStyle/>
          <a:p>
            <a:r>
              <a:rPr lang="en-CA" dirty="0" smtClean="0"/>
              <a:t>Junctionopathies</a:t>
            </a:r>
            <a:endParaRPr lang="en-CA" dirty="0"/>
          </a:p>
        </p:txBody>
      </p:sp>
    </p:spTree>
    <p:extLst>
      <p:ext uri="{BB962C8B-B14F-4D97-AF65-F5344CB8AC3E}">
        <p14:creationId xmlns:p14="http://schemas.microsoft.com/office/powerpoint/2010/main" val="404990386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Reduction in the number of functional nicotinic acetylcholine receptors </a:t>
            </a:r>
          </a:p>
          <a:p>
            <a:r>
              <a:rPr lang="en-CA" dirty="0" smtClean="0"/>
              <a:t>Post-synaptic membrane of the NMJ</a:t>
            </a:r>
          </a:p>
          <a:p>
            <a:r>
              <a:rPr lang="en-CA" dirty="0" smtClean="0"/>
              <a:t>Congenital  -  rare</a:t>
            </a:r>
          </a:p>
          <a:p>
            <a:r>
              <a:rPr lang="en-CA" dirty="0" smtClean="0"/>
              <a:t>Acquired, auto-immune disease – more common</a:t>
            </a:r>
          </a:p>
          <a:p>
            <a:r>
              <a:rPr lang="en-CA" dirty="0" smtClean="0"/>
              <a:t>Autoantibodies that bind to </a:t>
            </a:r>
            <a:r>
              <a:rPr lang="en-CA" dirty="0" err="1" smtClean="0"/>
              <a:t>fetal</a:t>
            </a:r>
            <a:r>
              <a:rPr lang="en-CA" dirty="0" smtClean="0"/>
              <a:t> </a:t>
            </a:r>
            <a:r>
              <a:rPr lang="en-CA" dirty="0" err="1" smtClean="0"/>
              <a:t>AChRs</a:t>
            </a:r>
            <a:r>
              <a:rPr lang="en-CA" dirty="0" smtClean="0"/>
              <a:t> &gt;&gt; mature </a:t>
            </a:r>
            <a:r>
              <a:rPr lang="en-CA" dirty="0" err="1" smtClean="0"/>
              <a:t>AChRs</a:t>
            </a:r>
            <a:endParaRPr lang="en-CA" dirty="0" smtClean="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PATHOPHYSIOLOGY</a:t>
            </a:r>
            <a:endParaRPr lang="en-CA" dirty="0"/>
          </a:p>
        </p:txBody>
      </p:sp>
    </p:spTree>
    <p:extLst>
      <p:ext uri="{BB962C8B-B14F-4D97-AF65-F5344CB8AC3E}">
        <p14:creationId xmlns:p14="http://schemas.microsoft.com/office/powerpoint/2010/main" val="168575551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DISORDERS AFFECTING THE NMJ = </a:t>
            </a:r>
            <a:r>
              <a:rPr lang="en-CA" dirty="0" err="1" smtClean="0"/>
              <a:t>junctionopathies</a:t>
            </a:r>
            <a:endParaRPr lang="en-CA" dirty="0"/>
          </a:p>
        </p:txBody>
      </p:sp>
      <p:sp>
        <p:nvSpPr>
          <p:cNvPr id="3" name="Espace réservé du contenu 2"/>
          <p:cNvSpPr>
            <a:spLocks noGrp="1"/>
          </p:cNvSpPr>
          <p:nvPr>
            <p:ph idx="1"/>
          </p:nvPr>
        </p:nvSpPr>
        <p:spPr/>
        <p:txBody>
          <a:bodyPr/>
          <a:lstStyle/>
          <a:p>
            <a:r>
              <a:rPr lang="en-CA" dirty="0" smtClean="0"/>
              <a:t>Presynaptic</a:t>
            </a:r>
          </a:p>
          <a:p>
            <a:r>
              <a:rPr lang="en-CA" dirty="0" smtClean="0"/>
              <a:t>Postsynaptic</a:t>
            </a:r>
          </a:p>
          <a:p>
            <a:r>
              <a:rPr lang="en-CA" dirty="0" smtClean="0"/>
              <a:t>Both</a:t>
            </a:r>
          </a:p>
          <a:p>
            <a:r>
              <a:rPr lang="en-CA" dirty="0" smtClean="0"/>
              <a:t>Increase or decrease the activity at the NMJ by:</a:t>
            </a:r>
          </a:p>
          <a:p>
            <a:pPr marL="777240" lvl="1" indent="-457200">
              <a:buFont typeface="+mj-lt"/>
              <a:buAutoNum type="arabicPeriod"/>
            </a:pPr>
            <a:r>
              <a:rPr lang="en-CA" dirty="0" smtClean="0"/>
              <a:t>Increasing or decreasing presynaptic Ach release </a:t>
            </a:r>
          </a:p>
          <a:p>
            <a:pPr marL="1051560" lvl="2" indent="-457200"/>
            <a:r>
              <a:rPr lang="en-CA" dirty="0" smtClean="0"/>
              <a:t>Synthesis, transport, reuptake, release</a:t>
            </a:r>
          </a:p>
          <a:p>
            <a:pPr marL="777240" lvl="1" indent="-457200">
              <a:buFont typeface="+mj-lt"/>
              <a:buAutoNum type="arabicPeriod"/>
            </a:pPr>
            <a:r>
              <a:rPr lang="en-CA" dirty="0" smtClean="0"/>
              <a:t>Altering the concentration or duration of Ach in the synaptic cleft</a:t>
            </a:r>
          </a:p>
          <a:p>
            <a:pPr marL="1051560" lvl="2" indent="-457200"/>
            <a:r>
              <a:rPr lang="en-CA" dirty="0" smtClean="0"/>
              <a:t>Removal</a:t>
            </a:r>
          </a:p>
          <a:p>
            <a:pPr marL="777240" lvl="1" indent="-457200">
              <a:buFont typeface="+mj-lt"/>
              <a:buAutoNum type="arabicPeriod"/>
            </a:pPr>
            <a:r>
              <a:rPr lang="en-CA" dirty="0" smtClean="0"/>
              <a:t>Acting as an </a:t>
            </a:r>
            <a:r>
              <a:rPr lang="en-CA" dirty="0" err="1" smtClean="0"/>
              <a:t>ACh</a:t>
            </a:r>
            <a:r>
              <a:rPr lang="en-CA" dirty="0" smtClean="0"/>
              <a:t> agonist or antagonist at the NMJ</a:t>
            </a:r>
          </a:p>
          <a:p>
            <a:pPr marL="1051560" lvl="2" indent="-457200"/>
            <a:r>
              <a:rPr lang="en-CA" dirty="0" err="1" smtClean="0"/>
              <a:t>ACh</a:t>
            </a:r>
            <a:r>
              <a:rPr lang="en-CA" dirty="0" smtClean="0"/>
              <a:t>-</a:t>
            </a:r>
            <a:r>
              <a:rPr lang="en-CA" dirty="0" err="1" smtClean="0"/>
              <a:t>ACh</a:t>
            </a:r>
            <a:r>
              <a:rPr lang="en-CA" dirty="0" smtClean="0"/>
              <a:t>-receptor interactio</a:t>
            </a:r>
            <a:r>
              <a:rPr lang="en-CA" dirty="0"/>
              <a:t>n</a:t>
            </a:r>
          </a:p>
        </p:txBody>
      </p:sp>
    </p:spTree>
    <p:extLst>
      <p:ext uri="{BB962C8B-B14F-4D97-AF65-F5344CB8AC3E}">
        <p14:creationId xmlns:p14="http://schemas.microsoft.com/office/powerpoint/2010/main" val="166172751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Presynaptic, synaptic or postsynaptic deficits</a:t>
            </a:r>
          </a:p>
          <a:p>
            <a:r>
              <a:rPr lang="en-CA" dirty="0" smtClean="0"/>
              <a:t>Mutations in the </a:t>
            </a:r>
            <a:r>
              <a:rPr lang="en-CA" dirty="0" err="1" smtClean="0"/>
              <a:t>AChR</a:t>
            </a:r>
            <a:r>
              <a:rPr lang="en-CA" dirty="0" smtClean="0"/>
              <a:t> subunits</a:t>
            </a:r>
          </a:p>
          <a:p>
            <a:r>
              <a:rPr lang="en-CA" dirty="0" smtClean="0"/>
              <a:t>Dogs: 6-12 weeks</a:t>
            </a:r>
          </a:p>
          <a:p>
            <a:r>
              <a:rPr lang="en-CA" dirty="0" smtClean="0"/>
              <a:t>Breeds: JRT, Springer Spaniel, Smooth Fox Terrier, Old Danish Pointer</a:t>
            </a:r>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CONGENITAL</a:t>
            </a:r>
            <a:endParaRPr lang="en-CA" dirty="0"/>
          </a:p>
        </p:txBody>
      </p:sp>
      <p:pic>
        <p:nvPicPr>
          <p:cNvPr id="4" name="Image 3"/>
          <p:cNvPicPr>
            <a:picLocks noChangeAspect="1"/>
          </p:cNvPicPr>
          <p:nvPr/>
        </p:nvPicPr>
        <p:blipFill>
          <a:blip r:embed="rId3"/>
          <a:stretch>
            <a:fillRect/>
          </a:stretch>
        </p:blipFill>
        <p:spPr>
          <a:xfrm>
            <a:off x="2483447" y="3380810"/>
            <a:ext cx="4128252" cy="3096189"/>
          </a:xfrm>
          <a:prstGeom prst="rect">
            <a:avLst/>
          </a:prstGeom>
        </p:spPr>
      </p:pic>
    </p:spTree>
    <p:extLst>
      <p:ext uri="{BB962C8B-B14F-4D97-AF65-F5344CB8AC3E}">
        <p14:creationId xmlns:p14="http://schemas.microsoft.com/office/powerpoint/2010/main" val="498877180"/>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01577" y="1719070"/>
            <a:ext cx="8587316" cy="5138929"/>
          </a:xfrm>
        </p:spPr>
        <p:txBody>
          <a:bodyPr/>
          <a:lstStyle/>
          <a:p>
            <a:r>
              <a:rPr lang="en-CA" dirty="0" smtClean="0"/>
              <a:t>Most common form of MG</a:t>
            </a:r>
          </a:p>
          <a:p>
            <a:r>
              <a:rPr lang="en-CA" dirty="0" smtClean="0"/>
              <a:t>Immune-mediated disorder</a:t>
            </a:r>
          </a:p>
          <a:p>
            <a:pPr lvl="1"/>
            <a:r>
              <a:rPr lang="en-CA" dirty="0" smtClean="0"/>
              <a:t>T-lymphocyte-dependent</a:t>
            </a:r>
          </a:p>
          <a:p>
            <a:pPr lvl="1"/>
            <a:r>
              <a:rPr lang="en-CA" dirty="0" smtClean="0"/>
              <a:t>CD4+ - </a:t>
            </a:r>
            <a:r>
              <a:rPr lang="en-CA" dirty="0" err="1" smtClean="0"/>
              <a:t>Th</a:t>
            </a:r>
            <a:r>
              <a:rPr lang="en-CA" dirty="0" smtClean="0"/>
              <a:t>; interaction with B lymphocytes </a:t>
            </a:r>
            <a:r>
              <a:rPr lang="en-CA" dirty="0" smtClean="0">
                <a:sym typeface="Wingdings"/>
              </a:rPr>
              <a:t> </a:t>
            </a:r>
            <a:r>
              <a:rPr lang="en-CA" dirty="0" err="1" smtClean="0">
                <a:sym typeface="Wingdings"/>
              </a:rPr>
              <a:t>Ab</a:t>
            </a:r>
            <a:endParaRPr lang="en-CA" dirty="0" smtClean="0"/>
          </a:p>
          <a:p>
            <a:r>
              <a:rPr lang="en-CA" dirty="0" smtClean="0"/>
              <a:t>Autoantibodies (</a:t>
            </a:r>
            <a:r>
              <a:rPr lang="en-CA" dirty="0" err="1" smtClean="0"/>
              <a:t>IgG</a:t>
            </a:r>
            <a:r>
              <a:rPr lang="en-CA" dirty="0" smtClean="0"/>
              <a:t>) target postsynaptic nicotinic </a:t>
            </a:r>
            <a:r>
              <a:rPr lang="en-CA" dirty="0" err="1" smtClean="0"/>
              <a:t>AChRs</a:t>
            </a:r>
            <a:r>
              <a:rPr lang="en-CA" dirty="0" smtClean="0"/>
              <a:t> </a:t>
            </a:r>
          </a:p>
          <a:p>
            <a:pPr lvl="1"/>
            <a:r>
              <a:rPr lang="en-CA" dirty="0" smtClean="0"/>
              <a:t>Main immunogenic region (MIR)</a:t>
            </a:r>
          </a:p>
          <a:p>
            <a:pPr lvl="1"/>
            <a:r>
              <a:rPr lang="en-CA" dirty="0" smtClean="0"/>
              <a:t>Conformation-dependent region</a:t>
            </a:r>
          </a:p>
          <a:p>
            <a:pPr lvl="1"/>
            <a:r>
              <a:rPr lang="en-CA" dirty="0" smtClean="0"/>
              <a:t>α</a:t>
            </a:r>
            <a:r>
              <a:rPr lang="en-CA" baseline="-25000" dirty="0" smtClean="0"/>
              <a:t>1</a:t>
            </a:r>
            <a:r>
              <a:rPr lang="en-CA" dirty="0" smtClean="0"/>
              <a:t>-subunits</a:t>
            </a:r>
          </a:p>
          <a:p>
            <a:r>
              <a:rPr lang="en-CA" dirty="0" smtClean="0"/>
              <a:t>Familial autoimmune MG</a:t>
            </a:r>
          </a:p>
          <a:p>
            <a:pPr lvl="1"/>
            <a:r>
              <a:rPr lang="en-CA" dirty="0" smtClean="0"/>
              <a:t>Newfoundland, Great Dane</a:t>
            </a:r>
          </a:p>
          <a:p>
            <a:r>
              <a:rPr lang="en-CA" dirty="0" smtClean="0">
                <a:sym typeface="Wingdings"/>
              </a:rPr>
              <a:t> loss of </a:t>
            </a:r>
            <a:r>
              <a:rPr lang="en-CA" dirty="0" err="1" smtClean="0">
                <a:sym typeface="Wingdings"/>
              </a:rPr>
              <a:t>AChRs</a:t>
            </a:r>
            <a:r>
              <a:rPr lang="en-CA" dirty="0" smtClean="0">
                <a:sym typeface="Wingdings"/>
              </a:rPr>
              <a:t> at the NMJ </a:t>
            </a:r>
          </a:p>
          <a:p>
            <a:r>
              <a:rPr lang="en-CA" dirty="0" smtClean="0">
                <a:sym typeface="Wingdings"/>
              </a:rPr>
              <a:t> impair transmission of the AP</a:t>
            </a:r>
          </a:p>
          <a:p>
            <a:r>
              <a:rPr lang="en-CA" dirty="0" smtClean="0">
                <a:sym typeface="Wingdings"/>
              </a:rPr>
              <a:t>Adequate Ach is present</a:t>
            </a:r>
          </a:p>
          <a:p>
            <a:pPr marL="45720" indent="0">
              <a:buNone/>
            </a:pPr>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ACQUIRED</a:t>
            </a:r>
            <a:endParaRPr lang="en-CA" dirty="0"/>
          </a:p>
        </p:txBody>
      </p:sp>
      <p:pic>
        <p:nvPicPr>
          <p:cNvPr id="4" name="Image 3"/>
          <p:cNvPicPr>
            <a:picLocks noChangeAspect="1"/>
          </p:cNvPicPr>
          <p:nvPr/>
        </p:nvPicPr>
        <p:blipFill>
          <a:blip r:embed="rId3"/>
          <a:stretch>
            <a:fillRect/>
          </a:stretch>
        </p:blipFill>
        <p:spPr>
          <a:xfrm>
            <a:off x="5744922" y="3563707"/>
            <a:ext cx="2876235" cy="3294292"/>
          </a:xfrm>
          <a:prstGeom prst="rect">
            <a:avLst/>
          </a:prstGeom>
        </p:spPr>
      </p:pic>
      <p:sp>
        <p:nvSpPr>
          <p:cNvPr id="5" name="ZoneTexte 4"/>
          <p:cNvSpPr txBox="1"/>
          <p:nvPr/>
        </p:nvSpPr>
        <p:spPr>
          <a:xfrm>
            <a:off x="1978560" y="6286500"/>
            <a:ext cx="18307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CA" dirty="0" smtClean="0"/>
              <a:t>SAFETY MARGIN</a:t>
            </a:r>
            <a:endParaRPr lang="en-CA" dirty="0"/>
          </a:p>
        </p:txBody>
      </p:sp>
    </p:spTree>
    <p:extLst>
      <p:ext uri="{BB962C8B-B14F-4D97-AF65-F5344CB8AC3E}">
        <p14:creationId xmlns:p14="http://schemas.microsoft.com/office/powerpoint/2010/main" val="160959431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err="1" smtClean="0"/>
              <a:t>AChR</a:t>
            </a:r>
            <a:r>
              <a:rPr lang="en-CA" dirty="0" smtClean="0"/>
              <a:t>-anti-</a:t>
            </a:r>
            <a:r>
              <a:rPr lang="en-CA" dirty="0" err="1" smtClean="0"/>
              <a:t>AChR</a:t>
            </a:r>
            <a:r>
              <a:rPr lang="en-CA" dirty="0" smtClean="0"/>
              <a:t> complexes </a:t>
            </a:r>
            <a:r>
              <a:rPr lang="en-CA" dirty="0" smtClean="0">
                <a:sym typeface="Wingdings"/>
              </a:rPr>
              <a:t> immune-mediated destruction of postsynaptic membrane and </a:t>
            </a:r>
            <a:r>
              <a:rPr lang="en-CA" dirty="0" err="1" smtClean="0">
                <a:sym typeface="Wingdings"/>
              </a:rPr>
              <a:t>AChR</a:t>
            </a:r>
            <a:r>
              <a:rPr lang="en-CA" dirty="0" smtClean="0">
                <a:sym typeface="Wingdings"/>
              </a:rPr>
              <a:t> loss</a:t>
            </a:r>
          </a:p>
          <a:p>
            <a:r>
              <a:rPr lang="en-CA" dirty="0" smtClean="0">
                <a:sym typeface="Wingdings"/>
              </a:rPr>
              <a:t>Remember: safety margin for NM transmission</a:t>
            </a:r>
          </a:p>
          <a:p>
            <a:pPr lvl="1"/>
            <a:r>
              <a:rPr lang="en-CA" dirty="0" err="1" smtClean="0">
                <a:sym typeface="Wingdings"/>
              </a:rPr>
              <a:t>ACh</a:t>
            </a:r>
            <a:r>
              <a:rPr lang="en-CA" dirty="0" smtClean="0">
                <a:sym typeface="Wingdings"/>
              </a:rPr>
              <a:t> quanta released &gt;&gt;&gt; </a:t>
            </a:r>
            <a:r>
              <a:rPr lang="en-CA" dirty="0" err="1" smtClean="0">
                <a:sym typeface="Wingdings"/>
              </a:rPr>
              <a:t>ACh</a:t>
            </a:r>
            <a:r>
              <a:rPr lang="en-CA" dirty="0" smtClean="0">
                <a:sym typeface="Wingdings"/>
              </a:rPr>
              <a:t> quanta required</a:t>
            </a:r>
          </a:p>
          <a:p>
            <a:pPr lvl="1"/>
            <a:r>
              <a:rPr lang="en-CA" dirty="0" smtClean="0">
                <a:sym typeface="Wingdings"/>
              </a:rPr>
              <a:t>Normally excess # of </a:t>
            </a:r>
            <a:r>
              <a:rPr lang="en-CA" dirty="0" err="1" smtClean="0">
                <a:sym typeface="Wingdings"/>
              </a:rPr>
              <a:t>AChR</a:t>
            </a:r>
            <a:endParaRPr lang="en-CA" dirty="0" smtClean="0">
              <a:sym typeface="Wingdings"/>
            </a:endParaRPr>
          </a:p>
          <a:p>
            <a:pPr lvl="2"/>
            <a:r>
              <a:rPr lang="en-CA" dirty="0" smtClean="0">
                <a:sym typeface="Wingdings"/>
              </a:rPr>
              <a:t>  end-plate potential magnitude produced &gt;&gt;&gt; potential required for the muscle AP threshold</a:t>
            </a:r>
          </a:p>
          <a:p>
            <a:r>
              <a:rPr lang="en-CA" dirty="0" smtClean="0">
                <a:sym typeface="Wingdings"/>
              </a:rPr>
              <a:t>With MG: reduction in end-plate potential </a:t>
            </a:r>
            <a:r>
              <a:rPr lang="en-CA" dirty="0" err="1" smtClean="0">
                <a:sym typeface="Wingdings"/>
              </a:rPr>
              <a:t>amplitute</a:t>
            </a:r>
            <a:endParaRPr lang="en-CA" dirty="0" smtClean="0">
              <a:sym typeface="Wingdings"/>
            </a:endParaRPr>
          </a:p>
          <a:p>
            <a:pPr lvl="1"/>
            <a:r>
              <a:rPr lang="en-CA" dirty="0" smtClean="0">
                <a:sym typeface="Wingdings"/>
              </a:rPr>
              <a:t>If it drops below the firing threshold  NM transmission is blocked</a:t>
            </a:r>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ACQUIRED</a:t>
            </a:r>
            <a:endParaRPr lang="en-CA" dirty="0"/>
          </a:p>
        </p:txBody>
      </p:sp>
      <p:sp>
        <p:nvSpPr>
          <p:cNvPr id="5" name="ZoneTexte 4"/>
          <p:cNvSpPr txBox="1"/>
          <p:nvPr/>
        </p:nvSpPr>
        <p:spPr>
          <a:xfrm>
            <a:off x="3587227" y="4910667"/>
            <a:ext cx="18307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CA" dirty="0" smtClean="0"/>
              <a:t>SAFETY MARGIN</a:t>
            </a:r>
            <a:endParaRPr lang="en-CA" dirty="0"/>
          </a:p>
        </p:txBody>
      </p:sp>
    </p:spTree>
    <p:extLst>
      <p:ext uri="{BB962C8B-B14F-4D97-AF65-F5344CB8AC3E}">
        <p14:creationId xmlns:p14="http://schemas.microsoft.com/office/powerpoint/2010/main" val="182047464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Loss of functional </a:t>
            </a:r>
            <a:r>
              <a:rPr lang="en-CA" dirty="0" err="1" smtClean="0"/>
              <a:t>AChRs</a:t>
            </a:r>
            <a:endParaRPr lang="en-CA" dirty="0" smtClean="0"/>
          </a:p>
          <a:p>
            <a:pPr marL="502920" indent="-457200">
              <a:buFont typeface="+mj-lt"/>
              <a:buAutoNum type="arabicPeriod"/>
            </a:pPr>
            <a:r>
              <a:rPr lang="en-CA" dirty="0" smtClean="0"/>
              <a:t>Complement-dependent lysis of the postsynaptic membrane</a:t>
            </a:r>
            <a:endParaRPr lang="en-CA" dirty="0"/>
          </a:p>
        </p:txBody>
      </p:sp>
      <p:sp>
        <p:nvSpPr>
          <p:cNvPr id="3" name="Titre 2"/>
          <p:cNvSpPr>
            <a:spLocks noGrp="1"/>
          </p:cNvSpPr>
          <p:nvPr>
            <p:ph type="title"/>
          </p:nvPr>
        </p:nvSpPr>
        <p:spPr/>
        <p:txBody>
          <a:bodyPr/>
          <a:lstStyle/>
          <a:p>
            <a:r>
              <a:rPr lang="en-CA" dirty="0" smtClean="0"/>
              <a:t>MYASTHENIA GRAVIS</a:t>
            </a:r>
            <a:endParaRPr lang="en-CA" dirty="0"/>
          </a:p>
        </p:txBody>
      </p:sp>
      <p:pic>
        <p:nvPicPr>
          <p:cNvPr id="4" name="Image 3"/>
          <p:cNvPicPr>
            <a:picLocks noChangeAspect="1"/>
          </p:cNvPicPr>
          <p:nvPr/>
        </p:nvPicPr>
        <p:blipFill>
          <a:blip r:embed="rId3"/>
          <a:stretch>
            <a:fillRect/>
          </a:stretch>
        </p:blipFill>
        <p:spPr>
          <a:xfrm>
            <a:off x="367560" y="2802090"/>
            <a:ext cx="8394700" cy="3632200"/>
          </a:xfrm>
          <a:prstGeom prst="rect">
            <a:avLst/>
          </a:prstGeom>
        </p:spPr>
      </p:pic>
    </p:spTree>
    <p:extLst>
      <p:ext uri="{BB962C8B-B14F-4D97-AF65-F5344CB8AC3E}">
        <p14:creationId xmlns:p14="http://schemas.microsoft.com/office/powerpoint/2010/main" val="3867235103"/>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45720" indent="0">
              <a:buNone/>
            </a:pPr>
            <a:r>
              <a:rPr lang="en-CA" dirty="0" smtClean="0"/>
              <a:t>2.  Accelerated degradation of </a:t>
            </a:r>
            <a:r>
              <a:rPr lang="en-CA" dirty="0" err="1" smtClean="0"/>
              <a:t>AChR</a:t>
            </a:r>
            <a:r>
              <a:rPr lang="en-CA" dirty="0" smtClean="0"/>
              <a:t> molecules (Ag modulation)</a:t>
            </a:r>
            <a:endParaRPr lang="en-CA" dirty="0"/>
          </a:p>
        </p:txBody>
      </p:sp>
      <p:sp>
        <p:nvSpPr>
          <p:cNvPr id="3" name="Titre 2"/>
          <p:cNvSpPr>
            <a:spLocks noGrp="1"/>
          </p:cNvSpPr>
          <p:nvPr>
            <p:ph type="title"/>
          </p:nvPr>
        </p:nvSpPr>
        <p:spPr/>
        <p:txBody>
          <a:bodyPr/>
          <a:lstStyle/>
          <a:p>
            <a:r>
              <a:rPr lang="en-CA" dirty="0" smtClean="0"/>
              <a:t>MYASTHENIA GRAVIS</a:t>
            </a:r>
            <a:endParaRPr lang="en-CA" dirty="0"/>
          </a:p>
        </p:txBody>
      </p:sp>
      <p:pic>
        <p:nvPicPr>
          <p:cNvPr id="4" name="Image 3"/>
          <p:cNvPicPr>
            <a:picLocks noChangeAspect="1"/>
          </p:cNvPicPr>
          <p:nvPr/>
        </p:nvPicPr>
        <p:blipFill>
          <a:blip r:embed="rId3"/>
          <a:stretch>
            <a:fillRect/>
          </a:stretch>
        </p:blipFill>
        <p:spPr>
          <a:xfrm>
            <a:off x="2862382" y="2236677"/>
            <a:ext cx="3657740" cy="4172110"/>
          </a:xfrm>
          <a:prstGeom prst="rect">
            <a:avLst/>
          </a:prstGeom>
        </p:spPr>
      </p:pic>
    </p:spTree>
    <p:extLst>
      <p:ext uri="{BB962C8B-B14F-4D97-AF65-F5344CB8AC3E}">
        <p14:creationId xmlns:p14="http://schemas.microsoft.com/office/powerpoint/2010/main" val="140393300"/>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45720" indent="0">
              <a:buNone/>
            </a:pPr>
            <a:r>
              <a:rPr lang="en-CA" dirty="0" smtClean="0"/>
              <a:t>3. Functional </a:t>
            </a:r>
            <a:r>
              <a:rPr lang="en-CA" dirty="0" err="1" smtClean="0"/>
              <a:t>AChR</a:t>
            </a:r>
            <a:r>
              <a:rPr lang="en-CA" dirty="0" smtClean="0"/>
              <a:t> block</a:t>
            </a:r>
            <a:endParaRPr lang="en-CA" dirty="0"/>
          </a:p>
        </p:txBody>
      </p:sp>
      <p:sp>
        <p:nvSpPr>
          <p:cNvPr id="3" name="Titre 2"/>
          <p:cNvSpPr>
            <a:spLocks noGrp="1"/>
          </p:cNvSpPr>
          <p:nvPr>
            <p:ph type="title"/>
          </p:nvPr>
        </p:nvSpPr>
        <p:spPr/>
        <p:txBody>
          <a:bodyPr/>
          <a:lstStyle/>
          <a:p>
            <a:r>
              <a:rPr lang="en-CA" dirty="0" smtClean="0"/>
              <a:t>MYASTHENIA GRAVIS</a:t>
            </a:r>
            <a:endParaRPr lang="en-CA" dirty="0"/>
          </a:p>
        </p:txBody>
      </p:sp>
      <p:pic>
        <p:nvPicPr>
          <p:cNvPr id="4" name="Image 3"/>
          <p:cNvPicPr>
            <a:picLocks noChangeAspect="1"/>
          </p:cNvPicPr>
          <p:nvPr/>
        </p:nvPicPr>
        <p:blipFill>
          <a:blip r:embed="rId3"/>
          <a:stretch>
            <a:fillRect/>
          </a:stretch>
        </p:blipFill>
        <p:spPr>
          <a:xfrm>
            <a:off x="2386417" y="2339051"/>
            <a:ext cx="4064021" cy="4518949"/>
          </a:xfrm>
          <a:prstGeom prst="rect">
            <a:avLst/>
          </a:prstGeom>
        </p:spPr>
      </p:pic>
    </p:spTree>
    <p:extLst>
      <p:ext uri="{BB962C8B-B14F-4D97-AF65-F5344CB8AC3E}">
        <p14:creationId xmlns:p14="http://schemas.microsoft.com/office/powerpoint/2010/main" val="120432387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0"/>
            <a:ext cx="8407893" cy="5138929"/>
          </a:xfrm>
        </p:spPr>
        <p:txBody>
          <a:bodyPr>
            <a:normAutofit/>
          </a:bodyPr>
          <a:lstStyle/>
          <a:p>
            <a:r>
              <a:rPr lang="en-CA" dirty="0" smtClean="0"/>
              <a:t>Rare in cats</a:t>
            </a:r>
          </a:p>
          <a:p>
            <a:r>
              <a:rPr lang="en-CA" dirty="0" smtClean="0"/>
              <a:t>Congenital or acquired</a:t>
            </a:r>
          </a:p>
          <a:p>
            <a:r>
              <a:rPr lang="en-CA" dirty="0" smtClean="0"/>
              <a:t>Many breeds of dogs: GSD, Labrador, </a:t>
            </a:r>
            <a:r>
              <a:rPr lang="en-CA" dirty="0" err="1" smtClean="0"/>
              <a:t>Akitas</a:t>
            </a:r>
            <a:r>
              <a:rPr lang="en-CA" dirty="0" smtClean="0"/>
              <a:t> overrepresented</a:t>
            </a:r>
          </a:p>
          <a:p>
            <a:r>
              <a:rPr lang="en-CA" dirty="0" smtClean="0"/>
              <a:t>3 clinical pictures</a:t>
            </a:r>
          </a:p>
          <a:p>
            <a:pPr lvl="1"/>
            <a:r>
              <a:rPr lang="en-CA" dirty="0" smtClean="0"/>
              <a:t>FOCAL</a:t>
            </a:r>
          </a:p>
          <a:p>
            <a:pPr lvl="1"/>
            <a:r>
              <a:rPr lang="en-CA" dirty="0" smtClean="0"/>
              <a:t>GENERALIZED</a:t>
            </a:r>
          </a:p>
          <a:p>
            <a:pPr lvl="1"/>
            <a:r>
              <a:rPr lang="en-CA" dirty="0" smtClean="0"/>
              <a:t>ACUTE FULMINANT</a:t>
            </a:r>
          </a:p>
        </p:txBody>
      </p:sp>
      <p:sp>
        <p:nvSpPr>
          <p:cNvPr id="3" name="Titre 2"/>
          <p:cNvSpPr>
            <a:spLocks noGrp="1"/>
          </p:cNvSpPr>
          <p:nvPr>
            <p:ph type="title"/>
          </p:nvPr>
        </p:nvSpPr>
        <p:spPr/>
        <p:txBody>
          <a:bodyPr/>
          <a:lstStyle/>
          <a:p>
            <a:r>
              <a:rPr lang="en-CA" dirty="0" smtClean="0"/>
              <a:t>MYASTHENIA GRAVIS</a:t>
            </a:r>
            <a:endParaRPr lang="en-CA" dirty="0"/>
          </a:p>
        </p:txBody>
      </p:sp>
    </p:spTree>
    <p:extLst>
      <p:ext uri="{BB962C8B-B14F-4D97-AF65-F5344CB8AC3E}">
        <p14:creationId xmlns:p14="http://schemas.microsoft.com/office/powerpoint/2010/main" val="112263317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2019300"/>
            <a:ext cx="9144000" cy="2807051"/>
          </a:xfrm>
          <a:prstGeom prst="rect">
            <a:avLst/>
          </a:prstGeom>
        </p:spPr>
      </p:pic>
    </p:spTree>
    <p:extLst>
      <p:ext uri="{BB962C8B-B14F-4D97-AF65-F5344CB8AC3E}">
        <p14:creationId xmlns:p14="http://schemas.microsoft.com/office/powerpoint/2010/main" val="3595403681"/>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en-CA" dirty="0" smtClean="0"/>
              <a:t>Facial</a:t>
            </a:r>
            <a:r>
              <a:rPr lang="en-CA" dirty="0"/>
              <a:t>, pharyngeal, or laryngeal dysfunction</a:t>
            </a:r>
          </a:p>
          <a:p>
            <a:r>
              <a:rPr lang="en-CA" dirty="0"/>
              <a:t>+/- </a:t>
            </a:r>
            <a:r>
              <a:rPr lang="en-CA" dirty="0" err="1"/>
              <a:t>megaesophagus</a:t>
            </a:r>
            <a:endParaRPr lang="en-CA" dirty="0"/>
          </a:p>
          <a:p>
            <a:r>
              <a:rPr lang="en-CA" dirty="0" err="1"/>
              <a:t>Ptyalism</a:t>
            </a:r>
            <a:r>
              <a:rPr lang="en-CA" dirty="0"/>
              <a:t>, dysphagia, dysphonia, coughing, </a:t>
            </a:r>
            <a:r>
              <a:rPr lang="en-CA" dirty="0" smtClean="0"/>
              <a:t>retching</a:t>
            </a:r>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FOCAL</a:t>
            </a:r>
            <a:endParaRPr lang="en-CA" dirty="0"/>
          </a:p>
        </p:txBody>
      </p:sp>
    </p:spTree>
    <p:extLst>
      <p:ext uri="{BB962C8B-B14F-4D97-AF65-F5344CB8AC3E}">
        <p14:creationId xmlns:p14="http://schemas.microsoft.com/office/powerpoint/2010/main" val="440304854"/>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4367" y="1738029"/>
            <a:ext cx="8407893" cy="4407408"/>
          </a:xfrm>
        </p:spPr>
        <p:txBody>
          <a:bodyPr>
            <a:normAutofit/>
          </a:bodyPr>
          <a:lstStyle/>
          <a:p>
            <a:r>
              <a:rPr lang="en-CA" dirty="0" smtClean="0"/>
              <a:t>Appendicular </a:t>
            </a:r>
            <a:r>
              <a:rPr lang="en-CA" dirty="0"/>
              <a:t>muscle weakness (*rear </a:t>
            </a:r>
            <a:r>
              <a:rPr lang="en-CA" dirty="0" smtClean="0"/>
              <a:t>limbs)</a:t>
            </a:r>
            <a:endParaRPr lang="en-CA" dirty="0"/>
          </a:p>
          <a:p>
            <a:r>
              <a:rPr lang="en-CA" dirty="0" smtClean="0"/>
              <a:t>Stiff</a:t>
            </a:r>
            <a:r>
              <a:rPr lang="en-CA" dirty="0"/>
              <a:t>, short-</a:t>
            </a:r>
            <a:r>
              <a:rPr lang="en-CA" dirty="0" err="1"/>
              <a:t>strided</a:t>
            </a:r>
            <a:r>
              <a:rPr lang="en-CA" dirty="0"/>
              <a:t> gait, </a:t>
            </a:r>
            <a:r>
              <a:rPr lang="en-CA" dirty="0" err="1"/>
              <a:t>ventroflexion</a:t>
            </a:r>
            <a:r>
              <a:rPr lang="en-CA" dirty="0"/>
              <a:t> head/neck</a:t>
            </a:r>
          </a:p>
          <a:p>
            <a:r>
              <a:rPr lang="en-CA" dirty="0"/>
              <a:t>+/- facial, pharyngeal, or laryngeal dysfunction</a:t>
            </a:r>
          </a:p>
          <a:p>
            <a:r>
              <a:rPr lang="en-CA" dirty="0"/>
              <a:t>Continuous weakness or only after exercise</a:t>
            </a:r>
          </a:p>
          <a:p>
            <a:r>
              <a:rPr lang="en-CA" dirty="0"/>
              <a:t>Normal postural reactions (supported)</a:t>
            </a:r>
          </a:p>
          <a:p>
            <a:r>
              <a:rPr lang="en-CA" dirty="0"/>
              <a:t>Normal spinal reflexes and </a:t>
            </a:r>
            <a:r>
              <a:rPr lang="en-CA" dirty="0" smtClean="0"/>
              <a:t>sensation</a:t>
            </a:r>
          </a:p>
          <a:p>
            <a:r>
              <a:rPr lang="en-CA" dirty="0" err="1" smtClean="0"/>
              <a:t>Megaesophagus</a:t>
            </a:r>
            <a:r>
              <a:rPr lang="en-CA" dirty="0" smtClean="0"/>
              <a:t>: 90%</a:t>
            </a:r>
            <a:endParaRPr lang="en-CA" dirty="0"/>
          </a:p>
          <a:p>
            <a:pPr marL="45720" indent="0">
              <a:buNone/>
            </a:pPr>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GENERALIZED</a:t>
            </a:r>
            <a:endParaRPr lang="en-CA" dirty="0"/>
          </a:p>
        </p:txBody>
      </p:sp>
      <p:pic>
        <p:nvPicPr>
          <p:cNvPr id="5" name="Image 4"/>
          <p:cNvPicPr>
            <a:picLocks noChangeAspect="1"/>
          </p:cNvPicPr>
          <p:nvPr/>
        </p:nvPicPr>
        <p:blipFill rotWithShape="1">
          <a:blip r:embed="rId3"/>
          <a:srcRect l="50683" b="10428"/>
          <a:stretch/>
        </p:blipFill>
        <p:spPr>
          <a:xfrm>
            <a:off x="5500971" y="3713111"/>
            <a:ext cx="3455673" cy="2977126"/>
          </a:xfrm>
          <a:prstGeom prst="rect">
            <a:avLst/>
          </a:prstGeom>
        </p:spPr>
      </p:pic>
      <p:sp>
        <p:nvSpPr>
          <p:cNvPr id="6" name="Rectangle 5"/>
          <p:cNvSpPr/>
          <p:nvPr/>
        </p:nvSpPr>
        <p:spPr>
          <a:xfrm>
            <a:off x="354367" y="6197797"/>
            <a:ext cx="7274346" cy="246221"/>
          </a:xfrm>
          <a:prstGeom prst="rect">
            <a:avLst/>
          </a:prstGeom>
        </p:spPr>
        <p:txBody>
          <a:bodyPr wrap="square">
            <a:spAutoFit/>
          </a:bodyPr>
          <a:lstStyle/>
          <a:p>
            <a:r>
              <a:rPr lang="en-CA" sz="1000" dirty="0"/>
              <a:t>http://</a:t>
            </a:r>
            <a:r>
              <a:rPr lang="en-CA" sz="1000" dirty="0" err="1"/>
              <a:t>www.vetmed.ucdavis.edu</a:t>
            </a:r>
            <a:r>
              <a:rPr lang="en-CA" sz="1000" dirty="0"/>
              <a:t>/</a:t>
            </a:r>
            <a:r>
              <a:rPr lang="en-CA" sz="1000" dirty="0" err="1"/>
              <a:t>vsr</a:t>
            </a:r>
            <a:r>
              <a:rPr lang="en-CA" sz="1000" dirty="0"/>
              <a:t>/Neurology/Disorders/Myasthenia%20Gravis.html</a:t>
            </a:r>
          </a:p>
        </p:txBody>
      </p:sp>
    </p:spTree>
    <p:extLst>
      <p:ext uri="{BB962C8B-B14F-4D97-AF65-F5344CB8AC3E}">
        <p14:creationId xmlns:p14="http://schemas.microsoft.com/office/powerpoint/2010/main" val="112768379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p:txBody>
          <a:bodyPr/>
          <a:lstStyle/>
          <a:p>
            <a:r>
              <a:rPr lang="en-CA" dirty="0" smtClean="0"/>
              <a:t>TOXIC</a:t>
            </a:r>
            <a:endParaRPr lang="en-CA" dirty="0"/>
          </a:p>
        </p:txBody>
      </p:sp>
      <p:sp>
        <p:nvSpPr>
          <p:cNvPr id="4" name="Titre 3"/>
          <p:cNvSpPr>
            <a:spLocks noGrp="1"/>
          </p:cNvSpPr>
          <p:nvPr>
            <p:ph type="title"/>
          </p:nvPr>
        </p:nvSpPr>
        <p:spPr/>
        <p:txBody>
          <a:bodyPr/>
          <a:lstStyle/>
          <a:p>
            <a:r>
              <a:rPr lang="en-CA" dirty="0" smtClean="0"/>
              <a:t>JUNCTIONOPATHIES</a:t>
            </a:r>
            <a:endParaRPr lang="en-CA" dirty="0"/>
          </a:p>
        </p:txBody>
      </p:sp>
    </p:spTree>
    <p:extLst>
      <p:ext uri="{BB962C8B-B14F-4D97-AF65-F5344CB8AC3E}">
        <p14:creationId xmlns:p14="http://schemas.microsoft.com/office/powerpoint/2010/main" val="754572261"/>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Sudden</a:t>
            </a:r>
            <a:r>
              <a:rPr lang="en-CA" dirty="0"/>
              <a:t>, rapid progression</a:t>
            </a:r>
          </a:p>
          <a:p>
            <a:r>
              <a:rPr lang="en-CA" dirty="0"/>
              <a:t>Severe appendicular muscle weakness (</a:t>
            </a:r>
            <a:r>
              <a:rPr lang="en-CA" dirty="0" err="1"/>
              <a:t>recumbency</a:t>
            </a:r>
            <a:r>
              <a:rPr lang="en-CA" dirty="0"/>
              <a:t>)</a:t>
            </a:r>
          </a:p>
          <a:p>
            <a:r>
              <a:rPr lang="en-CA" dirty="0"/>
              <a:t>Regurgitation is frequent (</a:t>
            </a:r>
            <a:r>
              <a:rPr lang="en-CA" dirty="0" err="1"/>
              <a:t>megaesophagus</a:t>
            </a:r>
            <a:r>
              <a:rPr lang="en-CA" dirty="0"/>
              <a:t>)</a:t>
            </a:r>
          </a:p>
          <a:p>
            <a:r>
              <a:rPr lang="en-CA" dirty="0"/>
              <a:t>Facial, pharyngeal, and/or laryngeal dysfunction</a:t>
            </a:r>
          </a:p>
          <a:p>
            <a:r>
              <a:rPr lang="en-CA" dirty="0"/>
              <a:t>Loss of respiratory muscle </a:t>
            </a:r>
            <a:r>
              <a:rPr lang="en-CA" dirty="0" smtClean="0"/>
              <a:t>strength</a:t>
            </a:r>
          </a:p>
          <a:p>
            <a:r>
              <a:rPr lang="en-CA" dirty="0" smtClean="0"/>
              <a:t>Higher mortality rate</a:t>
            </a:r>
          </a:p>
          <a:p>
            <a:r>
              <a:rPr lang="en-CA" dirty="0" smtClean="0"/>
              <a:t>Poor prognosis (respiratory muscle involvement)</a:t>
            </a:r>
            <a:endParaRPr lang="en-CA" dirty="0"/>
          </a:p>
          <a:p>
            <a:pPr marL="45720" indent="0">
              <a:buNone/>
            </a:pPr>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FULMINANT</a:t>
            </a:r>
            <a:endParaRPr lang="en-CA" dirty="0"/>
          </a:p>
        </p:txBody>
      </p:sp>
    </p:spTree>
    <p:extLst>
      <p:ext uri="{BB962C8B-B14F-4D97-AF65-F5344CB8AC3E}">
        <p14:creationId xmlns:p14="http://schemas.microsoft.com/office/powerpoint/2010/main" val="666087828"/>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err="1" smtClean="0"/>
              <a:t>Thymoma</a:t>
            </a:r>
            <a:r>
              <a:rPr lang="en-CA" dirty="0" smtClean="0"/>
              <a:t> (30-50%)</a:t>
            </a:r>
          </a:p>
          <a:p>
            <a:r>
              <a:rPr lang="en-CA" dirty="0" smtClean="0"/>
              <a:t>Other neoplasms: lymphoma</a:t>
            </a:r>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PARANEOPLASTIC</a:t>
            </a:r>
            <a:endParaRPr lang="en-CA" dirty="0"/>
          </a:p>
        </p:txBody>
      </p:sp>
      <p:pic>
        <p:nvPicPr>
          <p:cNvPr id="4" name="Image 3"/>
          <p:cNvPicPr>
            <a:picLocks noChangeAspect="1"/>
          </p:cNvPicPr>
          <p:nvPr/>
        </p:nvPicPr>
        <p:blipFill rotWithShape="1">
          <a:blip r:embed="rId3"/>
          <a:srcRect r="49826" b="11374"/>
          <a:stretch/>
        </p:blipFill>
        <p:spPr>
          <a:xfrm>
            <a:off x="2689235" y="2693532"/>
            <a:ext cx="4097206" cy="3432947"/>
          </a:xfrm>
          <a:prstGeom prst="rect">
            <a:avLst/>
          </a:prstGeom>
        </p:spPr>
      </p:pic>
      <p:sp>
        <p:nvSpPr>
          <p:cNvPr id="5" name="Rectangle 4"/>
          <p:cNvSpPr/>
          <p:nvPr/>
        </p:nvSpPr>
        <p:spPr>
          <a:xfrm>
            <a:off x="381000" y="6465305"/>
            <a:ext cx="7373228" cy="246221"/>
          </a:xfrm>
          <a:prstGeom prst="rect">
            <a:avLst/>
          </a:prstGeom>
        </p:spPr>
        <p:txBody>
          <a:bodyPr wrap="square">
            <a:spAutoFit/>
          </a:bodyPr>
          <a:lstStyle/>
          <a:p>
            <a:r>
              <a:rPr lang="en-CA" sz="1000" dirty="0"/>
              <a:t>http://</a:t>
            </a:r>
            <a:r>
              <a:rPr lang="en-CA" sz="1000" dirty="0" err="1"/>
              <a:t>www.vetmed.ucdavis.edu</a:t>
            </a:r>
            <a:r>
              <a:rPr lang="en-CA" sz="1000" dirty="0"/>
              <a:t>/</a:t>
            </a:r>
            <a:r>
              <a:rPr lang="en-CA" sz="1000" dirty="0" err="1"/>
              <a:t>vsr</a:t>
            </a:r>
            <a:r>
              <a:rPr lang="en-CA" sz="1000" dirty="0"/>
              <a:t>/Neurology/Disorders/Myasthenia%20Gravis.html</a:t>
            </a:r>
          </a:p>
        </p:txBody>
      </p:sp>
    </p:spTree>
    <p:extLst>
      <p:ext uri="{BB962C8B-B14F-4D97-AF65-F5344CB8AC3E}">
        <p14:creationId xmlns:p14="http://schemas.microsoft.com/office/powerpoint/2010/main" val="3749387570"/>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Focal or generalized muscle weakness</a:t>
            </a:r>
          </a:p>
          <a:p>
            <a:r>
              <a:rPr lang="en-CA" dirty="0" smtClean="0"/>
              <a:t>Worse with activity</a:t>
            </a:r>
          </a:p>
          <a:p>
            <a:r>
              <a:rPr lang="en-CA" dirty="0" smtClean="0"/>
              <a:t>Ptosis, drooping of the lips, </a:t>
            </a:r>
            <a:r>
              <a:rPr lang="en-CA" dirty="0" err="1" smtClean="0"/>
              <a:t>sialosis</a:t>
            </a:r>
            <a:r>
              <a:rPr lang="en-CA" dirty="0" smtClean="0"/>
              <a:t>, regurgitation, dysphagia</a:t>
            </a:r>
          </a:p>
          <a:p>
            <a:r>
              <a:rPr lang="en-CA" dirty="0" err="1" smtClean="0"/>
              <a:t>Myasthenic</a:t>
            </a:r>
            <a:r>
              <a:rPr lang="en-CA" dirty="0" smtClean="0"/>
              <a:t> crisis</a:t>
            </a:r>
          </a:p>
          <a:p>
            <a:pPr lvl="1"/>
            <a:r>
              <a:rPr lang="en-CA" dirty="0" smtClean="0"/>
              <a:t>Respiratory distress</a:t>
            </a:r>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CLINICAL PRESENTATION</a:t>
            </a:r>
            <a:endParaRPr lang="en-CA" dirty="0"/>
          </a:p>
        </p:txBody>
      </p:sp>
    </p:spTree>
    <p:extLst>
      <p:ext uri="{BB962C8B-B14F-4D97-AF65-F5344CB8AC3E}">
        <p14:creationId xmlns:p14="http://schemas.microsoft.com/office/powerpoint/2010/main" val="24483538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0"/>
            <a:ext cx="8763001" cy="5138929"/>
          </a:xfrm>
        </p:spPr>
        <p:txBody>
          <a:bodyPr>
            <a:normAutofit/>
          </a:bodyPr>
          <a:lstStyle/>
          <a:p>
            <a:r>
              <a:rPr lang="en-CA" dirty="0" smtClean="0"/>
              <a:t>DDX:</a:t>
            </a:r>
          </a:p>
          <a:p>
            <a:pPr lvl="1"/>
            <a:r>
              <a:rPr lang="en-CA" dirty="0" smtClean="0"/>
              <a:t>Hypothyroidism</a:t>
            </a:r>
          </a:p>
          <a:p>
            <a:pPr lvl="1"/>
            <a:r>
              <a:rPr lang="en-CA" dirty="0" smtClean="0"/>
              <a:t>Severe </a:t>
            </a:r>
            <a:r>
              <a:rPr lang="en-CA" dirty="0" err="1" smtClean="0"/>
              <a:t>hypoglycemia</a:t>
            </a:r>
            <a:endParaRPr lang="en-CA" dirty="0" smtClean="0"/>
          </a:p>
          <a:p>
            <a:pPr lvl="1"/>
            <a:r>
              <a:rPr lang="en-CA" dirty="0" smtClean="0"/>
              <a:t>Diabetic neuropathy</a:t>
            </a:r>
          </a:p>
          <a:p>
            <a:pPr lvl="1"/>
            <a:r>
              <a:rPr lang="en-CA" dirty="0" smtClean="0"/>
              <a:t>Electrolyte abnormalities</a:t>
            </a:r>
          </a:p>
          <a:p>
            <a:pPr lvl="1"/>
            <a:r>
              <a:rPr lang="en-CA" dirty="0" err="1" smtClean="0"/>
              <a:t>Polyradiculoneuritis</a:t>
            </a:r>
            <a:endParaRPr lang="en-CA" dirty="0" smtClean="0"/>
          </a:p>
          <a:p>
            <a:pPr lvl="1"/>
            <a:r>
              <a:rPr lang="en-CA" dirty="0" err="1" smtClean="0"/>
              <a:t>Polymyositis</a:t>
            </a:r>
            <a:endParaRPr lang="en-CA" dirty="0" smtClean="0"/>
          </a:p>
          <a:p>
            <a:pPr lvl="1"/>
            <a:r>
              <a:rPr lang="en-CA" dirty="0" smtClean="0"/>
              <a:t>Addison’s disease</a:t>
            </a:r>
          </a:p>
          <a:p>
            <a:pPr lvl="1"/>
            <a:r>
              <a:rPr lang="en-CA" dirty="0" smtClean="0"/>
              <a:t>Tick paralysis</a:t>
            </a:r>
          </a:p>
          <a:p>
            <a:pPr lvl="1"/>
            <a:r>
              <a:rPr lang="en-CA" dirty="0" smtClean="0"/>
              <a:t>Botulism</a:t>
            </a:r>
          </a:p>
          <a:p>
            <a:pPr lvl="1"/>
            <a:r>
              <a:rPr lang="en-CA" dirty="0" smtClean="0"/>
              <a:t>Organophosphate toxicity</a:t>
            </a:r>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DIAGNOSIS</a:t>
            </a:r>
            <a:endParaRPr lang="en-CA" dirty="0"/>
          </a:p>
        </p:txBody>
      </p:sp>
    </p:spTree>
    <p:extLst>
      <p:ext uri="{BB962C8B-B14F-4D97-AF65-F5344CB8AC3E}">
        <p14:creationId xmlns:p14="http://schemas.microsoft.com/office/powerpoint/2010/main" val="3423823452"/>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a:t>General work-up</a:t>
            </a:r>
          </a:p>
          <a:p>
            <a:pPr lvl="1"/>
            <a:r>
              <a:rPr lang="en-CA" dirty="0"/>
              <a:t>CBC, </a:t>
            </a:r>
            <a:r>
              <a:rPr lang="en-CA" dirty="0" err="1"/>
              <a:t>chem</a:t>
            </a:r>
            <a:r>
              <a:rPr lang="en-CA" dirty="0"/>
              <a:t>, UA, thyroid </a:t>
            </a:r>
            <a:r>
              <a:rPr lang="en-CA" dirty="0" smtClean="0"/>
              <a:t>panel</a:t>
            </a:r>
          </a:p>
          <a:p>
            <a:r>
              <a:rPr lang="en-CA" dirty="0"/>
              <a:t>Thoracic </a:t>
            </a:r>
            <a:r>
              <a:rPr lang="en-CA" dirty="0" err="1"/>
              <a:t>xrays</a:t>
            </a:r>
            <a:endParaRPr lang="en-CA" dirty="0"/>
          </a:p>
          <a:p>
            <a:pPr lvl="1"/>
            <a:r>
              <a:rPr lang="en-CA" dirty="0" err="1"/>
              <a:t>Megaesophagus</a:t>
            </a:r>
            <a:r>
              <a:rPr lang="en-CA" dirty="0"/>
              <a:t>? Aspiration pneumonia? Mass</a:t>
            </a:r>
            <a:r>
              <a:rPr lang="en-CA" dirty="0" smtClean="0"/>
              <a:t>?</a:t>
            </a:r>
          </a:p>
          <a:p>
            <a:r>
              <a:rPr lang="en-CA" dirty="0" smtClean="0"/>
              <a:t>Neurological examination</a:t>
            </a:r>
          </a:p>
          <a:p>
            <a:pPr lvl="1"/>
            <a:r>
              <a:rPr lang="en-CA" dirty="0" smtClean="0"/>
              <a:t>Often normal</a:t>
            </a:r>
          </a:p>
          <a:p>
            <a:pPr lvl="1"/>
            <a:r>
              <a:rPr lang="en-CA" dirty="0" smtClean="0"/>
              <a:t>+/- cranial nerve abnormalities</a:t>
            </a:r>
          </a:p>
          <a:p>
            <a:pPr lvl="2"/>
            <a:r>
              <a:rPr lang="en-CA" dirty="0" smtClean="0"/>
              <a:t>Weak jaw tone/gag reflex, laryngeal paralysis</a:t>
            </a:r>
          </a:p>
          <a:p>
            <a:pPr lvl="2"/>
            <a:r>
              <a:rPr lang="en-CA" dirty="0" err="1" smtClean="0"/>
              <a:t>Decremental</a:t>
            </a:r>
            <a:r>
              <a:rPr lang="en-CA" dirty="0" smtClean="0"/>
              <a:t> blink reflex</a:t>
            </a:r>
          </a:p>
          <a:p>
            <a:pPr lvl="1"/>
            <a:r>
              <a:rPr lang="en-CA" dirty="0" smtClean="0"/>
              <a:t>Patellar reflex: fatigue with repeated stimulation</a:t>
            </a:r>
          </a:p>
          <a:p>
            <a:pPr lvl="1"/>
            <a:r>
              <a:rPr lang="en-CA" dirty="0" smtClean="0"/>
              <a:t>Absent to decreased CP (severe weakness)</a:t>
            </a:r>
          </a:p>
          <a:p>
            <a:pPr lvl="1"/>
            <a:r>
              <a:rPr lang="en-CA" dirty="0" smtClean="0"/>
              <a:t>Important to support weight</a:t>
            </a:r>
          </a:p>
          <a:p>
            <a:pPr lvl="1"/>
            <a:r>
              <a:rPr lang="en-CA" dirty="0" smtClean="0"/>
              <a:t>Ventral flexion of the neck</a:t>
            </a:r>
          </a:p>
          <a:p>
            <a:pPr lvl="1"/>
            <a:endParaRPr lang="en-CA" dirty="0"/>
          </a:p>
          <a:p>
            <a:pPr lvl="1"/>
            <a:endParaRPr lang="en-CA" dirty="0"/>
          </a:p>
          <a:p>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DIAGNOSIS</a:t>
            </a:r>
            <a:endParaRPr lang="en-CA" dirty="0"/>
          </a:p>
        </p:txBody>
      </p:sp>
    </p:spTree>
    <p:extLst>
      <p:ext uri="{BB962C8B-B14F-4D97-AF65-F5344CB8AC3E}">
        <p14:creationId xmlns:p14="http://schemas.microsoft.com/office/powerpoint/2010/main" val="2131753243"/>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573322"/>
            <a:ext cx="8407893" cy="4407408"/>
          </a:xfrm>
        </p:spPr>
        <p:txBody>
          <a:bodyPr/>
          <a:lstStyle/>
          <a:p>
            <a:r>
              <a:rPr lang="en-CA" dirty="0" smtClean="0"/>
              <a:t>EMG</a:t>
            </a:r>
          </a:p>
          <a:p>
            <a:pPr lvl="1"/>
            <a:r>
              <a:rPr lang="en-CA" dirty="0" smtClean="0"/>
              <a:t>Normal</a:t>
            </a:r>
          </a:p>
          <a:p>
            <a:r>
              <a:rPr lang="en-CA" dirty="0" smtClean="0"/>
              <a:t>Repetitive nerve-stimulation</a:t>
            </a:r>
          </a:p>
          <a:p>
            <a:pPr lvl="1"/>
            <a:r>
              <a:rPr lang="en-CA" dirty="0" smtClean="0"/>
              <a:t>Decrease in amplitude of successive CMAP</a:t>
            </a:r>
          </a:p>
          <a:p>
            <a:r>
              <a:rPr lang="en-CA" dirty="0" smtClean="0"/>
              <a:t>Single-</a:t>
            </a:r>
            <a:r>
              <a:rPr lang="en-CA" dirty="0" err="1" smtClean="0"/>
              <a:t>fiber</a:t>
            </a:r>
            <a:r>
              <a:rPr lang="en-CA" dirty="0" smtClean="0"/>
              <a:t> EMG – TOC in people</a:t>
            </a:r>
          </a:p>
          <a:p>
            <a:pPr lvl="1"/>
            <a:r>
              <a:rPr lang="en-CA" dirty="0" smtClean="0"/>
              <a:t>Jitter = measurement of variation in the inter-potential interval</a:t>
            </a:r>
          </a:p>
          <a:p>
            <a:pPr lvl="2"/>
            <a:r>
              <a:rPr lang="en-CA" dirty="0" smtClean="0"/>
              <a:t>Increased with MG</a:t>
            </a:r>
          </a:p>
          <a:p>
            <a:pPr lvl="1"/>
            <a:r>
              <a:rPr lang="en-CA" dirty="0" smtClean="0"/>
              <a:t>Blocking = indicator of failure of transmission</a:t>
            </a:r>
          </a:p>
          <a:p>
            <a:pPr lvl="1"/>
            <a:endParaRPr lang="en-CA" dirty="0" smtClean="0"/>
          </a:p>
          <a:p>
            <a:pPr lvl="1"/>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DIAGNOSIS</a:t>
            </a:r>
            <a:endParaRPr lang="en-CA" dirty="0"/>
          </a:p>
        </p:txBody>
      </p:sp>
      <p:pic>
        <p:nvPicPr>
          <p:cNvPr id="5" name="Image 4"/>
          <p:cNvPicPr>
            <a:picLocks noChangeAspect="1"/>
          </p:cNvPicPr>
          <p:nvPr/>
        </p:nvPicPr>
        <p:blipFill>
          <a:blip r:embed="rId3"/>
          <a:stretch>
            <a:fillRect/>
          </a:stretch>
        </p:blipFill>
        <p:spPr>
          <a:xfrm>
            <a:off x="0" y="4552122"/>
            <a:ext cx="9144000" cy="2305878"/>
          </a:xfrm>
          <a:prstGeom prst="rect">
            <a:avLst/>
          </a:prstGeom>
        </p:spPr>
      </p:pic>
      <p:sp>
        <p:nvSpPr>
          <p:cNvPr id="6" name="Rectangle 5"/>
          <p:cNvSpPr/>
          <p:nvPr/>
        </p:nvSpPr>
        <p:spPr>
          <a:xfrm>
            <a:off x="183453" y="6611779"/>
            <a:ext cx="8205920" cy="246221"/>
          </a:xfrm>
          <a:prstGeom prst="rect">
            <a:avLst/>
          </a:prstGeom>
        </p:spPr>
        <p:txBody>
          <a:bodyPr wrap="square">
            <a:spAutoFit/>
          </a:bodyPr>
          <a:lstStyle/>
          <a:p>
            <a:r>
              <a:rPr lang="en-CA" sz="1000" dirty="0"/>
              <a:t>http://</a:t>
            </a:r>
            <a:r>
              <a:rPr lang="en-CA" sz="1000" dirty="0" err="1"/>
              <a:t>www.vetmed.ucdavis.edu</a:t>
            </a:r>
            <a:r>
              <a:rPr lang="en-CA" sz="1000" dirty="0"/>
              <a:t>/</a:t>
            </a:r>
            <a:r>
              <a:rPr lang="en-CA" sz="1000" dirty="0" err="1"/>
              <a:t>vsr</a:t>
            </a:r>
            <a:r>
              <a:rPr lang="en-CA" sz="1000" dirty="0"/>
              <a:t>/Neurology/Disorders/Myasthenia%20Gravis.html</a:t>
            </a:r>
          </a:p>
        </p:txBody>
      </p:sp>
    </p:spTree>
    <p:extLst>
      <p:ext uri="{BB962C8B-B14F-4D97-AF65-F5344CB8AC3E}">
        <p14:creationId xmlns:p14="http://schemas.microsoft.com/office/powerpoint/2010/main" val="25639104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853509" y="311016"/>
            <a:ext cx="7563837" cy="6039885"/>
          </a:xfrm>
          <a:prstGeom prst="rect">
            <a:avLst/>
          </a:prstGeom>
        </p:spPr>
      </p:pic>
      <p:sp>
        <p:nvSpPr>
          <p:cNvPr id="5" name="Rectangle 4"/>
          <p:cNvSpPr/>
          <p:nvPr/>
        </p:nvSpPr>
        <p:spPr>
          <a:xfrm>
            <a:off x="349991" y="6354369"/>
            <a:ext cx="5229046" cy="400110"/>
          </a:xfrm>
          <a:prstGeom prst="rect">
            <a:avLst/>
          </a:prstGeom>
        </p:spPr>
        <p:txBody>
          <a:bodyPr wrap="square">
            <a:spAutoFit/>
          </a:bodyPr>
          <a:lstStyle/>
          <a:p>
            <a:r>
              <a:rPr lang="en-CA" sz="1000" dirty="0"/>
              <a:t>Practical </a:t>
            </a:r>
            <a:r>
              <a:rPr lang="en-CA" sz="1000" dirty="0" smtClean="0"/>
              <a:t>Neurology, 2003,3, </a:t>
            </a:r>
            <a:r>
              <a:rPr lang="en-CA" sz="1000" dirty="0"/>
              <a:t>96–99</a:t>
            </a:r>
          </a:p>
          <a:p>
            <a:endParaRPr lang="en-CA" sz="1000" dirty="0"/>
          </a:p>
        </p:txBody>
      </p:sp>
    </p:spTree>
    <p:extLst>
      <p:ext uri="{BB962C8B-B14F-4D97-AF65-F5344CB8AC3E}">
        <p14:creationId xmlns:p14="http://schemas.microsoft.com/office/powerpoint/2010/main" val="38580006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err="1" smtClean="0"/>
              <a:t>Edrophonium</a:t>
            </a:r>
            <a:r>
              <a:rPr lang="en-CA" dirty="0" smtClean="0"/>
              <a:t> chloride response test</a:t>
            </a:r>
          </a:p>
          <a:p>
            <a:pPr lvl="1"/>
            <a:r>
              <a:rPr lang="en-CA" dirty="0" smtClean="0"/>
              <a:t>Rapid presumptive diagnosis of MG</a:t>
            </a:r>
          </a:p>
          <a:p>
            <a:pPr lvl="1"/>
            <a:r>
              <a:rPr lang="en-CA" dirty="0" smtClean="0"/>
              <a:t>Ultra-short acting anticholinesterase agent</a:t>
            </a:r>
          </a:p>
          <a:p>
            <a:pPr lvl="1"/>
            <a:r>
              <a:rPr lang="en-CA" dirty="0" smtClean="0"/>
              <a:t>Positive response: temporary increase in muscle strength (2 min)</a:t>
            </a:r>
          </a:p>
          <a:p>
            <a:pPr lvl="1"/>
            <a:r>
              <a:rPr lang="en-CA" dirty="0" smtClean="0"/>
              <a:t>Not specific, not sensitive</a:t>
            </a:r>
          </a:p>
          <a:p>
            <a:pPr lvl="1"/>
            <a:r>
              <a:rPr lang="en-CA" dirty="0" err="1" smtClean="0"/>
              <a:t>Edrophonium</a:t>
            </a:r>
            <a:r>
              <a:rPr lang="en-CA" dirty="0" smtClean="0"/>
              <a:t>: 0.1-0.2 mg/kg IV</a:t>
            </a:r>
          </a:p>
          <a:p>
            <a:pPr lvl="1"/>
            <a:r>
              <a:rPr lang="en-CA" dirty="0" smtClean="0"/>
              <a:t>Some dogs are NOT responsive</a:t>
            </a:r>
          </a:p>
          <a:p>
            <a:pPr lvl="1"/>
            <a:r>
              <a:rPr lang="en-CA" dirty="0" smtClean="0"/>
              <a:t>Some other NM disorders may yield a positive response</a:t>
            </a:r>
          </a:p>
          <a:p>
            <a:pPr lvl="1"/>
            <a:r>
              <a:rPr lang="en-CA" dirty="0" smtClean="0"/>
              <a:t>Fulminant form: usually no response</a:t>
            </a:r>
          </a:p>
          <a:p>
            <a:pPr lvl="2"/>
            <a:r>
              <a:rPr lang="en-CA" dirty="0" smtClean="0"/>
              <a:t>Not enough </a:t>
            </a:r>
            <a:r>
              <a:rPr lang="en-CA" dirty="0" err="1" smtClean="0"/>
              <a:t>AChRs</a:t>
            </a:r>
            <a:r>
              <a:rPr lang="en-CA" dirty="0" smtClean="0"/>
              <a:t> available</a:t>
            </a:r>
          </a:p>
          <a:p>
            <a:pPr lvl="1"/>
            <a:r>
              <a:rPr lang="en-CA" dirty="0" smtClean="0"/>
              <a:t>Focal form</a:t>
            </a:r>
          </a:p>
          <a:p>
            <a:pPr lvl="2"/>
            <a:r>
              <a:rPr lang="en-CA" dirty="0" smtClean="0"/>
              <a:t>Difficult to assess for positive response – palpebral reflex</a:t>
            </a:r>
          </a:p>
          <a:p>
            <a:pPr lvl="1"/>
            <a:r>
              <a:rPr lang="en-CA" dirty="0" err="1" smtClean="0"/>
              <a:t>Pretreatment</a:t>
            </a:r>
            <a:r>
              <a:rPr lang="en-CA" dirty="0" smtClean="0"/>
              <a:t> with atropine</a:t>
            </a:r>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DIAGNOSIS</a:t>
            </a:r>
            <a:endParaRPr lang="en-CA" dirty="0"/>
          </a:p>
        </p:txBody>
      </p:sp>
    </p:spTree>
    <p:extLst>
      <p:ext uri="{BB962C8B-B14F-4D97-AF65-F5344CB8AC3E}">
        <p14:creationId xmlns:p14="http://schemas.microsoft.com/office/powerpoint/2010/main" val="933971917"/>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Gold standard – </a:t>
            </a:r>
            <a:r>
              <a:rPr lang="en-CA" dirty="0" err="1" smtClean="0"/>
              <a:t>Immunoprecipitation</a:t>
            </a:r>
            <a:r>
              <a:rPr lang="en-CA" dirty="0" smtClean="0"/>
              <a:t> radioimmunoassay (RIA)</a:t>
            </a:r>
          </a:p>
          <a:p>
            <a:r>
              <a:rPr lang="en-CA" dirty="0" smtClean="0"/>
              <a:t>Documentation of autoantibodies against muscle </a:t>
            </a:r>
            <a:r>
              <a:rPr lang="en-CA" dirty="0" err="1" smtClean="0"/>
              <a:t>AChRs</a:t>
            </a:r>
            <a:endParaRPr lang="en-CA" dirty="0" smtClean="0"/>
          </a:p>
          <a:p>
            <a:r>
              <a:rPr lang="en-CA" dirty="0" smtClean="0"/>
              <a:t>Specific and sensitive</a:t>
            </a:r>
          </a:p>
          <a:p>
            <a:r>
              <a:rPr lang="en-CA" dirty="0" smtClean="0"/>
              <a:t>&gt; 0.6 </a:t>
            </a:r>
            <a:r>
              <a:rPr lang="en-CA" dirty="0" err="1" smtClean="0"/>
              <a:t>nmol</a:t>
            </a:r>
            <a:r>
              <a:rPr lang="en-CA" dirty="0" smtClean="0"/>
              <a:t>/L (dogs); &gt; 0.3 </a:t>
            </a:r>
            <a:r>
              <a:rPr lang="en-CA" dirty="0" err="1" smtClean="0"/>
              <a:t>nmol</a:t>
            </a:r>
            <a:r>
              <a:rPr lang="en-CA" dirty="0" smtClean="0"/>
              <a:t>/L (cats)</a:t>
            </a:r>
          </a:p>
          <a:p>
            <a:r>
              <a:rPr lang="en-CA" dirty="0" smtClean="0"/>
              <a:t>80-90% dogs </a:t>
            </a:r>
          </a:p>
          <a:p>
            <a:r>
              <a:rPr lang="en-CA" dirty="0" smtClean="0"/>
              <a:t>Not a predictor of severity</a:t>
            </a:r>
          </a:p>
          <a:p>
            <a:r>
              <a:rPr lang="en-CA" dirty="0" smtClean="0"/>
              <a:t>Immunosuppressive therapy will decrease autoantibody titers</a:t>
            </a:r>
          </a:p>
          <a:p>
            <a:r>
              <a:rPr lang="en-CA" dirty="0" smtClean="0"/>
              <a:t>Autoantibodies against skeletal proteins other than </a:t>
            </a:r>
            <a:r>
              <a:rPr lang="en-CA" dirty="0" err="1" smtClean="0"/>
              <a:t>AChRs</a:t>
            </a:r>
            <a:endParaRPr lang="en-CA" dirty="0" smtClean="0"/>
          </a:p>
          <a:p>
            <a:r>
              <a:rPr lang="en-CA" dirty="0" smtClean="0"/>
              <a:t>Intercostal muscle biopsy</a:t>
            </a:r>
          </a:p>
          <a:p>
            <a:pPr lvl="1"/>
            <a:r>
              <a:rPr lang="en-CA" dirty="0" err="1" smtClean="0"/>
              <a:t>AChRs</a:t>
            </a:r>
            <a:r>
              <a:rPr lang="en-CA" dirty="0" smtClean="0"/>
              <a:t> antibodies</a:t>
            </a:r>
          </a:p>
          <a:p>
            <a:endParaRPr lang="en-CA" dirty="0" smtClean="0"/>
          </a:p>
          <a:p>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DIAGNOSIS</a:t>
            </a:r>
            <a:endParaRPr lang="en-CA" dirty="0"/>
          </a:p>
        </p:txBody>
      </p:sp>
    </p:spTree>
    <p:extLst>
      <p:ext uri="{BB962C8B-B14F-4D97-AF65-F5344CB8AC3E}">
        <p14:creationId xmlns:p14="http://schemas.microsoft.com/office/powerpoint/2010/main" val="3374013390"/>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0"/>
            <a:ext cx="8381261" cy="4907683"/>
          </a:xfrm>
        </p:spPr>
        <p:txBody>
          <a:bodyPr/>
          <a:lstStyle/>
          <a:p>
            <a:r>
              <a:rPr lang="en-CA" dirty="0" smtClean="0"/>
              <a:t>General </a:t>
            </a:r>
          </a:p>
          <a:p>
            <a:pPr lvl="1"/>
            <a:r>
              <a:rPr lang="en-CA" dirty="0" smtClean="0"/>
              <a:t>Oxygen support, +/- mechanical ventilation</a:t>
            </a:r>
          </a:p>
          <a:p>
            <a:pPr lvl="1"/>
            <a:r>
              <a:rPr lang="en-CA" dirty="0" smtClean="0"/>
              <a:t>Temperature control</a:t>
            </a:r>
          </a:p>
          <a:p>
            <a:pPr lvl="2"/>
            <a:r>
              <a:rPr lang="en-CA" dirty="0" smtClean="0"/>
              <a:t>Mild hypothermia causes decreased muscle temperature</a:t>
            </a:r>
          </a:p>
          <a:p>
            <a:pPr lvl="2"/>
            <a:r>
              <a:rPr lang="en-CA" dirty="0" smtClean="0">
                <a:sym typeface="Wingdings"/>
              </a:rPr>
              <a:t> improves synaptic transmission (NM transmission is temperature-dependent)</a:t>
            </a:r>
          </a:p>
          <a:p>
            <a:pPr lvl="2"/>
            <a:r>
              <a:rPr lang="en-CA" dirty="0" smtClean="0">
                <a:sym typeface="Wingdings"/>
              </a:rPr>
              <a:t>Recommended in people, not evaluated in dogs</a:t>
            </a:r>
            <a:endParaRPr lang="en-CA" dirty="0" smtClean="0"/>
          </a:p>
          <a:p>
            <a:pPr lvl="1"/>
            <a:r>
              <a:rPr lang="en-CA" dirty="0" err="1" smtClean="0"/>
              <a:t>Pyridostigmine</a:t>
            </a:r>
            <a:r>
              <a:rPr lang="en-CA" dirty="0" smtClean="0"/>
              <a:t> bromide / Neostigmine bromide or </a:t>
            </a:r>
            <a:r>
              <a:rPr lang="en-CA" dirty="0" err="1" smtClean="0"/>
              <a:t>methylsulfate</a:t>
            </a:r>
            <a:endParaRPr lang="en-CA" dirty="0" smtClean="0"/>
          </a:p>
          <a:p>
            <a:pPr lvl="2"/>
            <a:r>
              <a:rPr lang="en-CA" dirty="0" smtClean="0"/>
              <a:t>Significant dysphagia or regurgitation</a:t>
            </a:r>
          </a:p>
          <a:p>
            <a:pPr lvl="2"/>
            <a:r>
              <a:rPr lang="en-CA" dirty="0" smtClean="0"/>
              <a:t>Fulminant MG</a:t>
            </a:r>
          </a:p>
          <a:p>
            <a:pPr lvl="2"/>
            <a:r>
              <a:rPr lang="en-CA" dirty="0" smtClean="0"/>
              <a:t>Pharyngeal, laryngeal, </a:t>
            </a:r>
            <a:r>
              <a:rPr lang="en-CA" dirty="0" err="1" smtClean="0"/>
              <a:t>esophageal</a:t>
            </a:r>
            <a:r>
              <a:rPr lang="en-CA" dirty="0" smtClean="0"/>
              <a:t> dysfunction: more resistant to therapy</a:t>
            </a:r>
          </a:p>
          <a:p>
            <a:pPr lvl="1"/>
            <a:r>
              <a:rPr lang="en-CA" dirty="0" smtClean="0"/>
              <a:t>Feeding: head elevated, +/- gastrostomy tube</a:t>
            </a:r>
          </a:p>
          <a:p>
            <a:pPr lvl="1"/>
            <a:r>
              <a:rPr lang="en-CA" dirty="0" smtClean="0"/>
              <a:t>Monitor (and treat) for aspiration pneumonia</a:t>
            </a:r>
          </a:p>
          <a:p>
            <a:pPr lvl="1"/>
            <a:endParaRPr lang="en-CA" dirty="0" smtClean="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TREATMENT</a:t>
            </a:r>
            <a:endParaRPr lang="en-CA" dirty="0"/>
          </a:p>
        </p:txBody>
      </p:sp>
    </p:spTree>
    <p:extLst>
      <p:ext uri="{BB962C8B-B14F-4D97-AF65-F5344CB8AC3E}">
        <p14:creationId xmlns:p14="http://schemas.microsoft.com/office/powerpoint/2010/main" val="403600045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Ingestion of preformed </a:t>
            </a:r>
            <a:r>
              <a:rPr lang="en-CA" i="1" dirty="0" smtClean="0"/>
              <a:t>Clostridium </a:t>
            </a:r>
            <a:r>
              <a:rPr lang="en-CA" i="1" dirty="0" err="1" smtClean="0"/>
              <a:t>botulinum</a:t>
            </a:r>
            <a:r>
              <a:rPr lang="en-CA" i="1" dirty="0" smtClean="0"/>
              <a:t> </a:t>
            </a:r>
            <a:r>
              <a:rPr lang="en-CA" dirty="0" smtClean="0"/>
              <a:t>toxin</a:t>
            </a:r>
          </a:p>
          <a:p>
            <a:r>
              <a:rPr lang="en-CA" dirty="0" smtClean="0"/>
              <a:t>Different strains of exotoxin-producing organisms identified</a:t>
            </a:r>
          </a:p>
          <a:p>
            <a:pPr lvl="1"/>
            <a:r>
              <a:rPr lang="en-US" dirty="0"/>
              <a:t>8 types of toxin- A, B, C1, C2, D, E, F, G</a:t>
            </a:r>
          </a:p>
          <a:p>
            <a:pPr lvl="2"/>
            <a:r>
              <a:rPr lang="en-US" dirty="0"/>
              <a:t>Human cases- A, B, E</a:t>
            </a:r>
          </a:p>
          <a:p>
            <a:pPr lvl="2"/>
            <a:r>
              <a:rPr lang="en-US" dirty="0"/>
              <a:t>Veterinary medicine- C, D (*</a:t>
            </a:r>
            <a:r>
              <a:rPr lang="en-US" dirty="0" smtClean="0"/>
              <a:t>C1 in dogs)</a:t>
            </a:r>
          </a:p>
          <a:p>
            <a:pPr lvl="2"/>
            <a:r>
              <a:rPr lang="en-US" dirty="0" smtClean="0"/>
              <a:t>Serologically distinct – similar neurotoxic effects</a:t>
            </a:r>
            <a:endParaRPr lang="en-US" dirty="0"/>
          </a:p>
          <a:p>
            <a:r>
              <a:rPr lang="en-CA" dirty="0" smtClean="0"/>
              <a:t>Ingestion of uncooked and spoiled food, raw meat, carrion</a:t>
            </a:r>
          </a:p>
          <a:p>
            <a:r>
              <a:rPr lang="en-CA" dirty="0" smtClean="0"/>
              <a:t>Rarely: formation of the botulism toxin in the GIT</a:t>
            </a:r>
          </a:p>
          <a:p>
            <a:r>
              <a:rPr lang="en-CA" dirty="0" smtClean="0"/>
              <a:t>Uncommon in dogs</a:t>
            </a:r>
          </a:p>
          <a:p>
            <a:r>
              <a:rPr lang="en-CA" dirty="0" smtClean="0"/>
              <a:t>No naturally occurring cases in cats</a:t>
            </a:r>
          </a:p>
          <a:p>
            <a:pPr lvl="1"/>
            <a:r>
              <a:rPr lang="en-CA" dirty="0" smtClean="0"/>
              <a:t>Experimentally reproduced</a:t>
            </a:r>
          </a:p>
          <a:p>
            <a:pPr lvl="1"/>
            <a:r>
              <a:rPr lang="en-CA" dirty="0" smtClean="0"/>
              <a:t>Reported in lions</a:t>
            </a:r>
          </a:p>
          <a:p>
            <a:endParaRPr lang="en-CA" dirty="0"/>
          </a:p>
        </p:txBody>
      </p:sp>
      <p:sp>
        <p:nvSpPr>
          <p:cNvPr id="3" name="Titre 2"/>
          <p:cNvSpPr>
            <a:spLocks noGrp="1"/>
          </p:cNvSpPr>
          <p:nvPr>
            <p:ph type="title"/>
          </p:nvPr>
        </p:nvSpPr>
        <p:spPr/>
        <p:txBody>
          <a:bodyPr/>
          <a:lstStyle/>
          <a:p>
            <a:r>
              <a:rPr lang="en-CA" dirty="0" smtClean="0"/>
              <a:t>BOTULISM</a:t>
            </a:r>
            <a:endParaRPr lang="en-CA" dirty="0"/>
          </a:p>
        </p:txBody>
      </p:sp>
      <p:pic>
        <p:nvPicPr>
          <p:cNvPr id="4" name="Image 3"/>
          <p:cNvPicPr>
            <a:picLocks noChangeAspect="1"/>
          </p:cNvPicPr>
          <p:nvPr/>
        </p:nvPicPr>
        <p:blipFill rotWithShape="1">
          <a:blip r:embed="rId3"/>
          <a:srcRect r="15955"/>
          <a:stretch/>
        </p:blipFill>
        <p:spPr>
          <a:xfrm>
            <a:off x="5531603" y="4496901"/>
            <a:ext cx="3257289" cy="2177986"/>
          </a:xfrm>
          <a:prstGeom prst="rect">
            <a:avLst/>
          </a:prstGeom>
        </p:spPr>
      </p:pic>
      <p:pic>
        <p:nvPicPr>
          <p:cNvPr id="5" name="Image 4"/>
          <p:cNvPicPr>
            <a:picLocks noChangeAspect="1"/>
          </p:cNvPicPr>
          <p:nvPr/>
        </p:nvPicPr>
        <p:blipFill>
          <a:blip r:embed="rId4"/>
          <a:stretch>
            <a:fillRect/>
          </a:stretch>
        </p:blipFill>
        <p:spPr>
          <a:xfrm>
            <a:off x="380999" y="5933220"/>
            <a:ext cx="4440115" cy="741667"/>
          </a:xfrm>
          <a:prstGeom prst="rect">
            <a:avLst/>
          </a:prstGeom>
        </p:spPr>
      </p:pic>
    </p:spTree>
    <p:extLst>
      <p:ext uri="{BB962C8B-B14F-4D97-AF65-F5344CB8AC3E}">
        <p14:creationId xmlns:p14="http://schemas.microsoft.com/office/powerpoint/2010/main" val="2415187277"/>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Many options</a:t>
            </a:r>
          </a:p>
          <a:p>
            <a:r>
              <a:rPr lang="en-CA" dirty="0" smtClean="0"/>
              <a:t>Goal</a:t>
            </a:r>
          </a:p>
          <a:p>
            <a:pPr lvl="1"/>
            <a:r>
              <a:rPr lang="en-CA" dirty="0" smtClean="0"/>
              <a:t>Improve muscle strength</a:t>
            </a:r>
          </a:p>
          <a:p>
            <a:pPr lvl="1"/>
            <a:r>
              <a:rPr lang="en-CA" dirty="0" smtClean="0"/>
              <a:t>Minimize adverse effects of medications</a:t>
            </a:r>
          </a:p>
          <a:p>
            <a:r>
              <a:rPr lang="en-CA" dirty="0" smtClean="0"/>
              <a:t>Remission is expected in dogs</a:t>
            </a:r>
          </a:p>
          <a:p>
            <a:pPr lvl="1"/>
            <a:r>
              <a:rPr lang="en-CA" dirty="0" smtClean="0"/>
              <a:t>47/53 seropositive dogs treated with anticholinesterase therapy alone went into remission (mean: 6.4 months)</a:t>
            </a:r>
          </a:p>
          <a:p>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TREATMENT</a:t>
            </a:r>
            <a:endParaRPr lang="en-CA" dirty="0"/>
          </a:p>
        </p:txBody>
      </p:sp>
      <p:pic>
        <p:nvPicPr>
          <p:cNvPr id="4" name="Image 3"/>
          <p:cNvPicPr>
            <a:picLocks noChangeAspect="1"/>
          </p:cNvPicPr>
          <p:nvPr/>
        </p:nvPicPr>
        <p:blipFill>
          <a:blip r:embed="rId3"/>
          <a:stretch>
            <a:fillRect/>
          </a:stretch>
        </p:blipFill>
        <p:spPr>
          <a:xfrm>
            <a:off x="0" y="4386162"/>
            <a:ext cx="9144000" cy="855444"/>
          </a:xfrm>
          <a:prstGeom prst="rect">
            <a:avLst/>
          </a:prstGeom>
        </p:spPr>
      </p:pic>
    </p:spTree>
    <p:extLst>
      <p:ext uri="{BB962C8B-B14F-4D97-AF65-F5344CB8AC3E}">
        <p14:creationId xmlns:p14="http://schemas.microsoft.com/office/powerpoint/2010/main" val="2435925279"/>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1"/>
            <a:ext cx="8407893" cy="4888420"/>
          </a:xfrm>
        </p:spPr>
        <p:txBody>
          <a:bodyPr>
            <a:normAutofit fontScale="85000" lnSpcReduction="10000"/>
          </a:bodyPr>
          <a:lstStyle/>
          <a:p>
            <a:r>
              <a:rPr lang="en-CA" dirty="0" smtClean="0"/>
              <a:t>Immunosuppressive therapy</a:t>
            </a:r>
          </a:p>
          <a:p>
            <a:r>
              <a:rPr lang="en-CA" dirty="0" smtClean="0"/>
              <a:t>3 general groups</a:t>
            </a:r>
          </a:p>
          <a:p>
            <a:endParaRPr lang="en-CA" dirty="0"/>
          </a:p>
          <a:p>
            <a:pPr marL="45720" indent="0">
              <a:buNone/>
            </a:pPr>
            <a:endParaRPr lang="en-CA" dirty="0" smtClean="0"/>
          </a:p>
          <a:p>
            <a:endParaRPr lang="en-CA" dirty="0"/>
          </a:p>
          <a:p>
            <a:endParaRPr lang="en-CA" dirty="0" smtClean="0"/>
          </a:p>
          <a:p>
            <a:endParaRPr lang="en-CA" dirty="0"/>
          </a:p>
          <a:p>
            <a:endParaRPr lang="en-CA" dirty="0" smtClean="0"/>
          </a:p>
          <a:p>
            <a:endParaRPr lang="en-CA" dirty="0"/>
          </a:p>
          <a:p>
            <a:endParaRPr lang="en-CA" dirty="0" smtClean="0"/>
          </a:p>
          <a:p>
            <a:endParaRPr lang="en-CA" dirty="0"/>
          </a:p>
          <a:p>
            <a:endParaRPr lang="en-CA" dirty="0" smtClean="0"/>
          </a:p>
          <a:p>
            <a:endParaRPr lang="en-CA" dirty="0" smtClean="0"/>
          </a:p>
          <a:p>
            <a:endParaRPr lang="en-CA" dirty="0" smtClean="0"/>
          </a:p>
          <a:p>
            <a:pPr marL="45720" indent="0">
              <a:buNone/>
            </a:pPr>
            <a:endParaRPr lang="en-CA" dirty="0"/>
          </a:p>
          <a:p>
            <a:r>
              <a:rPr lang="en-CA" dirty="0" smtClean="0"/>
              <a:t>No controlled clinical studies that show benefit of any 1 drug over another</a:t>
            </a:r>
          </a:p>
          <a:p>
            <a:pPr marL="45720" indent="0">
              <a:buNone/>
            </a:pPr>
            <a:endParaRPr lang="en-CA" dirty="0" smtClean="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TREATMENT</a:t>
            </a:r>
            <a:endParaRPr lang="en-CA" dirty="0"/>
          </a:p>
        </p:txBody>
      </p:sp>
      <p:graphicFrame>
        <p:nvGraphicFramePr>
          <p:cNvPr id="4" name="Tableau 3"/>
          <p:cNvGraphicFramePr>
            <a:graphicFrameLocks noGrp="1"/>
          </p:cNvGraphicFramePr>
          <p:nvPr>
            <p:extLst>
              <p:ext uri="{D42A27DB-BD31-4B8C-83A1-F6EECF244321}">
                <p14:modId xmlns:p14="http://schemas.microsoft.com/office/powerpoint/2010/main" val="3295090619"/>
              </p:ext>
            </p:extLst>
          </p:nvPr>
        </p:nvGraphicFramePr>
        <p:xfrm>
          <a:off x="354367" y="2547854"/>
          <a:ext cx="8407893" cy="1828800"/>
        </p:xfrm>
        <a:graphic>
          <a:graphicData uri="http://schemas.openxmlformats.org/drawingml/2006/table">
            <a:tbl>
              <a:tblPr firstRow="1" bandRow="1">
                <a:tableStyleId>{EB344D84-9AFB-497E-A393-DC336BA19D2E}</a:tableStyleId>
              </a:tblPr>
              <a:tblGrid>
                <a:gridCol w="2802631"/>
                <a:gridCol w="2802631"/>
                <a:gridCol w="2802631"/>
              </a:tblGrid>
              <a:tr h="370840">
                <a:tc>
                  <a:txBody>
                    <a:bodyPr/>
                    <a:lstStyle/>
                    <a:p>
                      <a:pPr algn="ctr"/>
                      <a:r>
                        <a:rPr lang="en-CA" dirty="0" smtClean="0"/>
                        <a:t>Inhibitors of the cell cycle</a:t>
                      </a:r>
                      <a:endParaRPr lang="en-CA" dirty="0">
                        <a:solidFill>
                          <a:schemeClr val="tx1"/>
                        </a:solidFill>
                      </a:endParaRPr>
                    </a:p>
                  </a:txBody>
                  <a:tcPr>
                    <a:lnL w="381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tcPr>
                </a:tc>
                <a:tc>
                  <a:txBody>
                    <a:bodyPr/>
                    <a:lstStyle/>
                    <a:p>
                      <a:pPr algn="ctr"/>
                      <a:r>
                        <a:rPr lang="en-CA" dirty="0" err="1" smtClean="0"/>
                        <a:t>Immunosuppressors</a:t>
                      </a:r>
                      <a:r>
                        <a:rPr lang="en-CA" baseline="0" dirty="0" smtClean="0"/>
                        <a:t> of</a:t>
                      </a:r>
                    </a:p>
                    <a:p>
                      <a:pPr algn="ctr"/>
                      <a:r>
                        <a:rPr lang="en-CA" baseline="0" dirty="0" smtClean="0"/>
                        <a:t> T-cells</a:t>
                      </a:r>
                      <a:endParaRPr lang="en-CA" dirty="0">
                        <a:solidFill>
                          <a:schemeClr val="tx1"/>
                        </a:solidFill>
                      </a:endParaRPr>
                    </a:p>
                  </a:txBody>
                  <a:tcPr>
                    <a:lnL w="381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tcPr>
                </a:tc>
                <a:tc>
                  <a:txBody>
                    <a:bodyPr/>
                    <a:lstStyle/>
                    <a:p>
                      <a:pPr algn="ctr"/>
                      <a:r>
                        <a:rPr lang="en-CA" dirty="0" smtClean="0"/>
                        <a:t>B-cell </a:t>
                      </a:r>
                      <a:r>
                        <a:rPr lang="en-CA" dirty="0" err="1" smtClean="0"/>
                        <a:t>depletors</a:t>
                      </a:r>
                      <a:endParaRPr lang="en-CA" dirty="0" smtClean="0"/>
                    </a:p>
                    <a:p>
                      <a:pPr algn="ctr"/>
                      <a:endParaRPr lang="en-CA" dirty="0" smtClean="0">
                        <a:solidFill>
                          <a:schemeClr val="tx1"/>
                        </a:solidFill>
                      </a:endParaRPr>
                    </a:p>
                  </a:txBody>
                  <a:tcPr>
                    <a:lnL w="381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tcPr>
                </a:tc>
              </a:tr>
              <a:tr h="370840">
                <a:tc>
                  <a:txBody>
                    <a:bodyPr/>
                    <a:lstStyle/>
                    <a:p>
                      <a:pPr algn="ctr"/>
                      <a:r>
                        <a:rPr lang="en-CA" dirty="0" err="1" smtClean="0"/>
                        <a:t>Leflunomide</a:t>
                      </a:r>
                      <a:endParaRPr lang="en-CA" dirty="0" smtClean="0"/>
                    </a:p>
                    <a:p>
                      <a:pPr algn="ctr"/>
                      <a:r>
                        <a:rPr lang="en-CA" dirty="0" smtClean="0"/>
                        <a:t>Azathioprine</a:t>
                      </a:r>
                    </a:p>
                    <a:p>
                      <a:pPr algn="ctr"/>
                      <a:r>
                        <a:rPr lang="en-CA" dirty="0" smtClean="0"/>
                        <a:t>Cyclophosphamide</a:t>
                      </a:r>
                    </a:p>
                    <a:p>
                      <a:pPr algn="ctr"/>
                      <a:r>
                        <a:rPr lang="en-CA" dirty="0" err="1" smtClean="0"/>
                        <a:t>Mycophenolate</a:t>
                      </a:r>
                      <a:endParaRPr lang="en-CA" dirty="0">
                        <a:solidFill>
                          <a:schemeClr val="tx1"/>
                        </a:solidFill>
                      </a:endParaRPr>
                    </a:p>
                  </a:txBody>
                  <a:tcPr>
                    <a:lnL w="381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tcPr>
                </a:tc>
                <a:tc>
                  <a:txBody>
                    <a:bodyPr/>
                    <a:lstStyle/>
                    <a:p>
                      <a:pPr algn="ctr"/>
                      <a:r>
                        <a:rPr lang="en-CA" dirty="0" smtClean="0"/>
                        <a:t>Glucocorticoids</a:t>
                      </a:r>
                    </a:p>
                    <a:p>
                      <a:pPr algn="ctr"/>
                      <a:r>
                        <a:rPr lang="en-CA" dirty="0" smtClean="0"/>
                        <a:t>Cyclosporine</a:t>
                      </a:r>
                      <a:r>
                        <a:rPr lang="en-CA" baseline="0" dirty="0" smtClean="0"/>
                        <a:t> A</a:t>
                      </a:r>
                    </a:p>
                    <a:p>
                      <a:pPr algn="ctr"/>
                      <a:r>
                        <a:rPr lang="en-CA" baseline="0" dirty="0" err="1" smtClean="0"/>
                        <a:t>Tacrolimus</a:t>
                      </a:r>
                      <a:endParaRPr lang="en-CA" dirty="0">
                        <a:solidFill>
                          <a:schemeClr val="tx1"/>
                        </a:solidFill>
                      </a:endParaRPr>
                    </a:p>
                  </a:txBody>
                  <a:tcPr>
                    <a:lnL w="381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tcPr>
                </a:tc>
                <a:tc>
                  <a:txBody>
                    <a:bodyPr/>
                    <a:lstStyle/>
                    <a:p>
                      <a:pPr algn="ctr"/>
                      <a:r>
                        <a:rPr lang="en-CA" dirty="0" smtClean="0"/>
                        <a:t>Rituximab</a:t>
                      </a:r>
                      <a:endParaRPr lang="en-CA" dirty="0" smtClean="0">
                        <a:solidFill>
                          <a:schemeClr val="tx1"/>
                        </a:solidFill>
                      </a:endParaRPr>
                    </a:p>
                  </a:txBody>
                  <a:tcPr>
                    <a:lnL w="381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tcPr>
                </a:tc>
              </a:tr>
            </a:tbl>
          </a:graphicData>
        </a:graphic>
      </p:graphicFrame>
      <p:pic>
        <p:nvPicPr>
          <p:cNvPr id="5" name="Image 4"/>
          <p:cNvPicPr>
            <a:picLocks noChangeAspect="1"/>
          </p:cNvPicPr>
          <p:nvPr/>
        </p:nvPicPr>
        <p:blipFill>
          <a:blip r:embed="rId3"/>
          <a:stretch>
            <a:fillRect/>
          </a:stretch>
        </p:blipFill>
        <p:spPr>
          <a:xfrm>
            <a:off x="827409" y="4376654"/>
            <a:ext cx="1688059" cy="1512220"/>
          </a:xfrm>
          <a:prstGeom prst="rect">
            <a:avLst/>
          </a:prstGeom>
        </p:spPr>
      </p:pic>
    </p:spTree>
    <p:extLst>
      <p:ext uri="{BB962C8B-B14F-4D97-AF65-F5344CB8AC3E}">
        <p14:creationId xmlns:p14="http://schemas.microsoft.com/office/powerpoint/2010/main" val="1863090953"/>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Human intravenous immunoglobulin (</a:t>
            </a:r>
            <a:r>
              <a:rPr lang="en-CA" dirty="0" err="1" smtClean="0"/>
              <a:t>hIVIG</a:t>
            </a:r>
            <a:r>
              <a:rPr lang="en-CA" dirty="0" smtClean="0"/>
              <a:t>)</a:t>
            </a:r>
          </a:p>
          <a:p>
            <a:pPr lvl="1"/>
            <a:r>
              <a:rPr lang="en-CA" dirty="0" smtClean="0"/>
              <a:t>Complement system</a:t>
            </a:r>
          </a:p>
          <a:p>
            <a:pPr lvl="2"/>
            <a:r>
              <a:rPr lang="en-CA" dirty="0" smtClean="0"/>
              <a:t>Innate and </a:t>
            </a:r>
            <a:r>
              <a:rPr lang="en-CA" dirty="0" err="1" smtClean="0"/>
              <a:t>aquired</a:t>
            </a:r>
            <a:r>
              <a:rPr lang="en-CA" dirty="0" smtClean="0"/>
              <a:t> immunity</a:t>
            </a:r>
          </a:p>
          <a:p>
            <a:pPr lvl="2"/>
            <a:r>
              <a:rPr lang="en-CA" dirty="0" smtClean="0"/>
              <a:t>Antibodies directed at the </a:t>
            </a:r>
            <a:r>
              <a:rPr lang="en-CA" dirty="0" err="1" smtClean="0"/>
              <a:t>AChR</a:t>
            </a:r>
            <a:r>
              <a:rPr lang="en-CA" dirty="0" smtClean="0"/>
              <a:t> can trigger the complement system</a:t>
            </a:r>
          </a:p>
          <a:p>
            <a:pPr lvl="1"/>
            <a:r>
              <a:rPr lang="en-CA" dirty="0" smtClean="0"/>
              <a:t>Impedes stimulatory molecules</a:t>
            </a:r>
          </a:p>
          <a:p>
            <a:pPr lvl="1"/>
            <a:r>
              <a:rPr lang="en-CA" dirty="0" smtClean="0"/>
              <a:t>Suppresses antibody production</a:t>
            </a:r>
          </a:p>
          <a:p>
            <a:pPr lvl="1"/>
            <a:r>
              <a:rPr lang="en-CA" dirty="0" smtClean="0"/>
              <a:t>Interferes with activating complement and formation of MAC</a:t>
            </a:r>
          </a:p>
          <a:p>
            <a:pPr lvl="1"/>
            <a:r>
              <a:rPr lang="en-CA" dirty="0" smtClean="0"/>
              <a:t>Not enough data in veterinary medicine</a:t>
            </a:r>
          </a:p>
          <a:p>
            <a:pPr lvl="1"/>
            <a:r>
              <a:rPr lang="en-CA" dirty="0" smtClean="0"/>
              <a:t>Anaphylaxis with repeated doses</a:t>
            </a:r>
          </a:p>
          <a:p>
            <a:pPr lvl="1"/>
            <a:endParaRPr lang="en-CA" dirty="0" smtClean="0"/>
          </a:p>
          <a:p>
            <a:pPr lvl="1"/>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TREATMENT</a:t>
            </a:r>
            <a:endParaRPr lang="en-CA" dirty="0"/>
          </a:p>
        </p:txBody>
      </p:sp>
    </p:spTree>
    <p:extLst>
      <p:ext uri="{BB962C8B-B14F-4D97-AF65-F5344CB8AC3E}">
        <p14:creationId xmlns:p14="http://schemas.microsoft.com/office/powerpoint/2010/main" val="1092198160"/>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err="1" smtClean="0"/>
              <a:t>Plasmapheresis</a:t>
            </a:r>
            <a:endParaRPr lang="en-CA" dirty="0" smtClean="0"/>
          </a:p>
          <a:p>
            <a:pPr lvl="1"/>
            <a:r>
              <a:rPr lang="en-CA" dirty="0" smtClean="0"/>
              <a:t>Removal of pathogenic antibodies and cytokines</a:t>
            </a:r>
          </a:p>
          <a:p>
            <a:pPr lvl="1"/>
            <a:r>
              <a:rPr lang="en-CA" dirty="0" smtClean="0"/>
              <a:t>Temporary improvement in clinical signs</a:t>
            </a:r>
          </a:p>
          <a:p>
            <a:pPr lvl="1"/>
            <a:r>
              <a:rPr lang="en-CA" dirty="0" smtClean="0"/>
              <a:t>Must be repeated</a:t>
            </a:r>
          </a:p>
          <a:p>
            <a:pPr lvl="1"/>
            <a:r>
              <a:rPr lang="en-CA" dirty="0" smtClean="0"/>
              <a:t>Severe refractory cases</a:t>
            </a:r>
          </a:p>
          <a:p>
            <a:pPr lvl="1"/>
            <a:r>
              <a:rPr lang="en-CA" dirty="0" smtClean="0"/>
              <a:t>Early in the course of the disease</a:t>
            </a:r>
          </a:p>
          <a:p>
            <a:pPr lvl="1"/>
            <a:r>
              <a:rPr lang="en-CA" dirty="0" smtClean="0"/>
              <a:t>Single canine case</a:t>
            </a:r>
          </a:p>
          <a:p>
            <a:pPr lvl="2"/>
            <a:r>
              <a:rPr lang="en-CA" dirty="0" smtClean="0"/>
              <a:t>70% reduction antibody titers (2 treatments) </a:t>
            </a:r>
          </a:p>
          <a:p>
            <a:pPr lvl="1"/>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PLASMAPHERESIS</a:t>
            </a:r>
            <a:endParaRPr lang="en-CA" dirty="0"/>
          </a:p>
        </p:txBody>
      </p:sp>
      <p:pic>
        <p:nvPicPr>
          <p:cNvPr id="4" name="Image 3"/>
          <p:cNvPicPr>
            <a:picLocks noChangeAspect="1"/>
          </p:cNvPicPr>
          <p:nvPr/>
        </p:nvPicPr>
        <p:blipFill>
          <a:blip r:embed="rId3"/>
          <a:stretch>
            <a:fillRect/>
          </a:stretch>
        </p:blipFill>
        <p:spPr>
          <a:xfrm>
            <a:off x="0" y="5631044"/>
            <a:ext cx="9144000" cy="990869"/>
          </a:xfrm>
          <a:prstGeom prst="rect">
            <a:avLst/>
          </a:prstGeom>
        </p:spPr>
      </p:pic>
    </p:spTree>
    <p:extLst>
      <p:ext uri="{BB962C8B-B14F-4D97-AF65-F5344CB8AC3E}">
        <p14:creationId xmlns:p14="http://schemas.microsoft.com/office/powerpoint/2010/main" val="160382452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654915" y="176196"/>
            <a:ext cx="4532101" cy="6435583"/>
          </a:xfrm>
          <a:prstGeom prst="rect">
            <a:avLst/>
          </a:prstGeom>
        </p:spPr>
      </p:pic>
      <p:sp>
        <p:nvSpPr>
          <p:cNvPr id="5" name="Rectangle 4"/>
          <p:cNvSpPr/>
          <p:nvPr/>
        </p:nvSpPr>
        <p:spPr>
          <a:xfrm>
            <a:off x="233947" y="6611779"/>
            <a:ext cx="5925243" cy="246221"/>
          </a:xfrm>
          <a:prstGeom prst="rect">
            <a:avLst/>
          </a:prstGeom>
        </p:spPr>
        <p:txBody>
          <a:bodyPr wrap="square">
            <a:spAutoFit/>
          </a:bodyPr>
          <a:lstStyle/>
          <a:p>
            <a:r>
              <a:rPr lang="en-CA" sz="1000" dirty="0"/>
              <a:t>http://</a:t>
            </a:r>
            <a:r>
              <a:rPr lang="en-CA" sz="1000" dirty="0" err="1"/>
              <a:t>www.vetmed.ucdavis.edu</a:t>
            </a:r>
            <a:r>
              <a:rPr lang="en-CA" sz="1000" dirty="0"/>
              <a:t>/</a:t>
            </a:r>
            <a:r>
              <a:rPr lang="en-CA" sz="1000" dirty="0" err="1"/>
              <a:t>vsr</a:t>
            </a:r>
            <a:r>
              <a:rPr lang="en-CA" sz="1000" dirty="0"/>
              <a:t>/Neurology/Research/</a:t>
            </a:r>
            <a:r>
              <a:rPr lang="en-CA" sz="1000" dirty="0" err="1"/>
              <a:t>MyG_Trial.html</a:t>
            </a:r>
            <a:endParaRPr lang="en-CA" sz="1000" dirty="0"/>
          </a:p>
        </p:txBody>
      </p:sp>
      <p:pic>
        <p:nvPicPr>
          <p:cNvPr id="7" name="Image 6"/>
          <p:cNvPicPr>
            <a:picLocks noChangeAspect="1"/>
          </p:cNvPicPr>
          <p:nvPr/>
        </p:nvPicPr>
        <p:blipFill>
          <a:blip r:embed="rId4"/>
          <a:stretch>
            <a:fillRect/>
          </a:stretch>
        </p:blipFill>
        <p:spPr>
          <a:xfrm>
            <a:off x="5273360" y="176196"/>
            <a:ext cx="3707720" cy="974658"/>
          </a:xfrm>
          <a:prstGeom prst="rect">
            <a:avLst/>
          </a:prstGeom>
        </p:spPr>
      </p:pic>
      <p:sp>
        <p:nvSpPr>
          <p:cNvPr id="8" name="ZoneTexte 7"/>
          <p:cNvSpPr txBox="1"/>
          <p:nvPr/>
        </p:nvSpPr>
        <p:spPr>
          <a:xfrm>
            <a:off x="5187016" y="2142971"/>
            <a:ext cx="3956983" cy="1754327"/>
          </a:xfrm>
          <a:prstGeom prst="rect">
            <a:avLst/>
          </a:prstGeom>
          <a:noFill/>
        </p:spPr>
        <p:txBody>
          <a:bodyPr wrap="square" rtlCol="0">
            <a:spAutoFit/>
          </a:bodyPr>
          <a:lstStyle/>
          <a:p>
            <a:pPr marL="285750" indent="-285750">
              <a:buFont typeface="Arial"/>
              <a:buChar char="•"/>
            </a:pPr>
            <a:r>
              <a:rPr lang="en-CA" dirty="0" smtClean="0"/>
              <a:t>Significant improvement after 2 </a:t>
            </a:r>
            <a:r>
              <a:rPr lang="en-CA" dirty="0" err="1" smtClean="0"/>
              <a:t>tx</a:t>
            </a:r>
            <a:endParaRPr lang="en-CA" dirty="0" smtClean="0"/>
          </a:p>
          <a:p>
            <a:pPr marL="285750" indent="-285750">
              <a:buFont typeface="Arial"/>
              <a:buChar char="•"/>
            </a:pPr>
            <a:r>
              <a:rPr lang="en-CA" dirty="0" smtClean="0"/>
              <a:t>Total of 3 </a:t>
            </a:r>
            <a:r>
              <a:rPr lang="en-CA" dirty="0" err="1" smtClean="0"/>
              <a:t>tx</a:t>
            </a:r>
            <a:r>
              <a:rPr lang="en-CA" dirty="0" smtClean="0"/>
              <a:t> – within 5-7 days</a:t>
            </a:r>
          </a:p>
          <a:p>
            <a:pPr marL="285750" indent="-285750">
              <a:buFont typeface="Arial"/>
              <a:buChar char="•"/>
            </a:pPr>
            <a:r>
              <a:rPr lang="en-CA" dirty="0" smtClean="0"/>
              <a:t>Ambulatory within 3 days</a:t>
            </a:r>
          </a:p>
          <a:p>
            <a:pPr marL="285750" indent="-285750">
              <a:buFont typeface="Arial"/>
              <a:buChar char="•"/>
            </a:pPr>
            <a:r>
              <a:rPr lang="en-CA" dirty="0" smtClean="0"/>
              <a:t>Subsequent resolution of regurgitation and </a:t>
            </a:r>
            <a:r>
              <a:rPr lang="en-CA" dirty="0" err="1" smtClean="0"/>
              <a:t>megaesophagus</a:t>
            </a:r>
            <a:r>
              <a:rPr lang="en-CA" dirty="0" smtClean="0"/>
              <a:t>.</a:t>
            </a:r>
          </a:p>
          <a:p>
            <a:pPr marL="285750" indent="-285750">
              <a:buFont typeface="Arial"/>
              <a:buChar char="•"/>
            </a:pPr>
            <a:r>
              <a:rPr lang="en-CA" dirty="0" smtClean="0"/>
              <a:t>$3000-5000</a:t>
            </a:r>
            <a:endParaRPr lang="en-CA" dirty="0"/>
          </a:p>
        </p:txBody>
      </p:sp>
    </p:spTree>
    <p:extLst>
      <p:ext uri="{BB962C8B-B14F-4D97-AF65-F5344CB8AC3E}">
        <p14:creationId xmlns:p14="http://schemas.microsoft.com/office/powerpoint/2010/main" val="401020627"/>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20000"/>
          </a:bodyPr>
          <a:lstStyle/>
          <a:p>
            <a:r>
              <a:rPr lang="en-CA" dirty="0" err="1" smtClean="0"/>
              <a:t>Thymoma</a:t>
            </a:r>
            <a:endParaRPr lang="en-CA" dirty="0" smtClean="0"/>
          </a:p>
          <a:p>
            <a:pPr lvl="1"/>
            <a:r>
              <a:rPr lang="en-CA" dirty="0" err="1" smtClean="0"/>
              <a:t>Thymectomy</a:t>
            </a:r>
            <a:r>
              <a:rPr lang="en-CA" dirty="0" smtClean="0"/>
              <a:t>, chemotherapy, radiation therapy</a:t>
            </a:r>
          </a:p>
          <a:p>
            <a:r>
              <a:rPr lang="en-CA" dirty="0" smtClean="0"/>
              <a:t>Other considerations</a:t>
            </a:r>
          </a:p>
          <a:p>
            <a:pPr marL="365760" lvl="1" indent="0">
              <a:buNone/>
            </a:pPr>
            <a:r>
              <a:rPr lang="en-CA" dirty="0" smtClean="0"/>
              <a:t>Avoid drugs that may worsen MG by blocking action at the NMJ</a:t>
            </a:r>
          </a:p>
          <a:p>
            <a:pPr lvl="1"/>
            <a:r>
              <a:rPr lang="en-CA" dirty="0" smtClean="0"/>
              <a:t>Aminoglycosides</a:t>
            </a:r>
          </a:p>
          <a:p>
            <a:pPr lvl="1"/>
            <a:r>
              <a:rPr lang="en-CA" dirty="0" smtClean="0"/>
              <a:t>Ampicillin</a:t>
            </a:r>
          </a:p>
          <a:p>
            <a:pPr lvl="1"/>
            <a:r>
              <a:rPr lang="en-CA" dirty="0" err="1" smtClean="0"/>
              <a:t>Lidocaine</a:t>
            </a:r>
            <a:endParaRPr lang="en-CA" dirty="0" smtClean="0"/>
          </a:p>
          <a:p>
            <a:pPr lvl="1"/>
            <a:r>
              <a:rPr lang="en-CA" dirty="0" smtClean="0"/>
              <a:t>Propranolol</a:t>
            </a:r>
          </a:p>
          <a:p>
            <a:pPr lvl="1"/>
            <a:r>
              <a:rPr lang="en-CA" dirty="0" smtClean="0"/>
              <a:t>Quinidine</a:t>
            </a:r>
          </a:p>
          <a:p>
            <a:pPr lvl="1"/>
            <a:r>
              <a:rPr lang="en-CA" dirty="0" smtClean="0"/>
              <a:t>Procainamide</a:t>
            </a:r>
          </a:p>
          <a:p>
            <a:pPr lvl="1"/>
            <a:r>
              <a:rPr lang="en-CA" dirty="0" err="1" smtClean="0"/>
              <a:t>Penicillamine</a:t>
            </a:r>
            <a:endParaRPr lang="en-CA" dirty="0" smtClean="0"/>
          </a:p>
          <a:p>
            <a:pPr lvl="1"/>
            <a:r>
              <a:rPr lang="en-CA" dirty="0" smtClean="0"/>
              <a:t>Magnesium</a:t>
            </a:r>
          </a:p>
          <a:p>
            <a:pPr lvl="1"/>
            <a:r>
              <a:rPr lang="en-CA" dirty="0" smtClean="0"/>
              <a:t>Contrast agents</a:t>
            </a:r>
          </a:p>
          <a:p>
            <a:r>
              <a:rPr lang="en-CA" dirty="0" smtClean="0"/>
              <a:t>Spay</a:t>
            </a:r>
          </a:p>
          <a:p>
            <a:pPr marL="365760" lvl="1" indent="0">
              <a:buNone/>
            </a:pPr>
            <a:r>
              <a:rPr lang="en-CA" dirty="0"/>
              <a:t>	</a:t>
            </a:r>
            <a:endParaRPr lang="en-CA" dirty="0" smtClean="0"/>
          </a:p>
        </p:txBody>
      </p:sp>
      <p:sp>
        <p:nvSpPr>
          <p:cNvPr id="2" name="Titre 1"/>
          <p:cNvSpPr>
            <a:spLocks noGrp="1"/>
          </p:cNvSpPr>
          <p:nvPr>
            <p:ph type="title"/>
          </p:nvPr>
        </p:nvSpPr>
        <p:spPr/>
        <p:txBody>
          <a:bodyPr/>
          <a:lstStyle/>
          <a:p>
            <a:r>
              <a:rPr lang="en-CA" dirty="0" smtClean="0"/>
              <a:t>MYASTHENIA GRAVIS</a:t>
            </a:r>
            <a:br>
              <a:rPr lang="en-CA" dirty="0" smtClean="0"/>
            </a:br>
            <a:r>
              <a:rPr lang="en-CA" dirty="0" smtClean="0"/>
              <a:t>TREATMENT</a:t>
            </a:r>
            <a:endParaRPr lang="en-CA" dirty="0"/>
          </a:p>
        </p:txBody>
      </p:sp>
    </p:spTree>
    <p:extLst>
      <p:ext uri="{BB962C8B-B14F-4D97-AF65-F5344CB8AC3E}">
        <p14:creationId xmlns:p14="http://schemas.microsoft.com/office/powerpoint/2010/main" val="607145047"/>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0" y="0"/>
            <a:ext cx="9144000" cy="5105005"/>
          </a:xfrm>
          <a:prstGeom prst="rect">
            <a:avLst/>
          </a:prstGeom>
        </p:spPr>
      </p:pic>
      <p:pic>
        <p:nvPicPr>
          <p:cNvPr id="5" name="Image 4"/>
          <p:cNvPicPr>
            <a:picLocks noChangeAspect="1"/>
          </p:cNvPicPr>
          <p:nvPr/>
        </p:nvPicPr>
        <p:blipFill>
          <a:blip r:embed="rId4"/>
          <a:stretch>
            <a:fillRect/>
          </a:stretch>
        </p:blipFill>
        <p:spPr>
          <a:xfrm>
            <a:off x="0" y="5105005"/>
            <a:ext cx="9144000" cy="2836953"/>
          </a:xfrm>
          <a:prstGeom prst="rect">
            <a:avLst/>
          </a:prstGeom>
        </p:spPr>
      </p:pic>
    </p:spTree>
    <p:extLst>
      <p:ext uri="{BB962C8B-B14F-4D97-AF65-F5344CB8AC3E}">
        <p14:creationId xmlns:p14="http://schemas.microsoft.com/office/powerpoint/2010/main" val="1438235629"/>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Acquired disease: temporary state – months of supportive </a:t>
            </a:r>
            <a:r>
              <a:rPr lang="en-CA" dirty="0" err="1" smtClean="0"/>
              <a:t>tx</a:t>
            </a:r>
            <a:endParaRPr lang="en-CA" dirty="0" smtClean="0"/>
          </a:p>
          <a:p>
            <a:r>
              <a:rPr lang="en-CA" dirty="0" smtClean="0"/>
              <a:t>Most common cause of death/euthanasia: aspiration pneumonia</a:t>
            </a:r>
          </a:p>
          <a:p>
            <a:r>
              <a:rPr lang="en-CA" dirty="0" smtClean="0"/>
              <a:t>Fulminant form: poor prognosis (respiratory failure)</a:t>
            </a:r>
          </a:p>
          <a:p>
            <a:pPr marL="45720" indent="0">
              <a:buNone/>
            </a:pPr>
            <a:endParaRPr lang="en-CA" dirty="0"/>
          </a:p>
        </p:txBody>
      </p:sp>
      <p:sp>
        <p:nvSpPr>
          <p:cNvPr id="3" name="Titre 2"/>
          <p:cNvSpPr>
            <a:spLocks noGrp="1"/>
          </p:cNvSpPr>
          <p:nvPr>
            <p:ph type="title"/>
          </p:nvPr>
        </p:nvSpPr>
        <p:spPr/>
        <p:txBody>
          <a:bodyPr/>
          <a:lstStyle/>
          <a:p>
            <a:r>
              <a:rPr lang="en-CA" dirty="0" smtClean="0"/>
              <a:t>MYASTHENIA GRAVIS</a:t>
            </a:r>
            <a:br>
              <a:rPr lang="en-CA" dirty="0" smtClean="0"/>
            </a:br>
            <a:r>
              <a:rPr lang="en-CA" dirty="0" smtClean="0"/>
              <a:t>PROGNOSIS</a:t>
            </a:r>
            <a:endParaRPr lang="en-CA" dirty="0"/>
          </a:p>
        </p:txBody>
      </p:sp>
    </p:spTree>
    <p:extLst>
      <p:ext uri="{BB962C8B-B14F-4D97-AF65-F5344CB8AC3E}">
        <p14:creationId xmlns:p14="http://schemas.microsoft.com/office/powerpoint/2010/main" val="3667269832"/>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357465" y="0"/>
            <a:ext cx="5016499" cy="6646861"/>
          </a:xfrm>
          <a:prstGeom prst="rect">
            <a:avLst/>
          </a:prstGeom>
        </p:spPr>
      </p:pic>
      <p:sp>
        <p:nvSpPr>
          <p:cNvPr id="5" name="Rectangle 4"/>
          <p:cNvSpPr/>
          <p:nvPr/>
        </p:nvSpPr>
        <p:spPr>
          <a:xfrm>
            <a:off x="0" y="6611779"/>
            <a:ext cx="8784424" cy="246221"/>
          </a:xfrm>
          <a:prstGeom prst="rect">
            <a:avLst/>
          </a:prstGeom>
        </p:spPr>
        <p:txBody>
          <a:bodyPr wrap="square">
            <a:spAutoFit/>
          </a:bodyPr>
          <a:lstStyle/>
          <a:p>
            <a:r>
              <a:rPr lang="en-CA" sz="1000" dirty="0"/>
              <a:t>http://</a:t>
            </a:r>
            <a:r>
              <a:rPr lang="en-CA" sz="1000" dirty="0" err="1"/>
              <a:t>jama.jamanetwork.com</a:t>
            </a:r>
            <a:r>
              <a:rPr lang="en-CA" sz="1000" dirty="0"/>
              <a:t>/</a:t>
            </a:r>
            <a:r>
              <a:rPr lang="en-CA" sz="1000" dirty="0" err="1"/>
              <a:t>article.aspx?articleid</a:t>
            </a:r>
            <a:r>
              <a:rPr lang="en-CA" sz="1000" dirty="0"/>
              <a:t>=200734</a:t>
            </a:r>
          </a:p>
        </p:txBody>
      </p:sp>
    </p:spTree>
    <p:extLst>
      <p:ext uri="{BB962C8B-B14F-4D97-AF65-F5344CB8AC3E}">
        <p14:creationId xmlns:p14="http://schemas.microsoft.com/office/powerpoint/2010/main" val="2254575202"/>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203200" y="2946400"/>
            <a:ext cx="8724900" cy="965200"/>
          </a:xfrm>
          <a:prstGeom prst="rect">
            <a:avLst/>
          </a:prstGeom>
        </p:spPr>
      </p:pic>
    </p:spTree>
    <p:extLst>
      <p:ext uri="{BB962C8B-B14F-4D97-AF65-F5344CB8AC3E}">
        <p14:creationId xmlns:p14="http://schemas.microsoft.com/office/powerpoint/2010/main" val="199825497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en-US" dirty="0" smtClean="0"/>
              <a:t>Ingestion of food containing preformed toxin</a:t>
            </a:r>
          </a:p>
          <a:p>
            <a:r>
              <a:rPr lang="en-US" dirty="0" smtClean="0"/>
              <a:t>Toxin absorbed from upper GI tract</a:t>
            </a:r>
          </a:p>
          <a:p>
            <a:r>
              <a:rPr lang="en-US" dirty="0" smtClean="0"/>
              <a:t>Toxin passes into general circulation</a:t>
            </a:r>
          </a:p>
          <a:p>
            <a:r>
              <a:rPr lang="en-US" dirty="0" smtClean="0"/>
              <a:t>Binding of the toxin to receptor molecules (</a:t>
            </a:r>
            <a:r>
              <a:rPr lang="en-US" dirty="0" err="1" smtClean="0"/>
              <a:t>sialic</a:t>
            </a:r>
            <a:r>
              <a:rPr lang="en-US" dirty="0" smtClean="0"/>
              <a:t> acid?) on the external surface of cell membrane</a:t>
            </a:r>
          </a:p>
          <a:p>
            <a:r>
              <a:rPr lang="en-US" dirty="0" smtClean="0"/>
              <a:t>Internalization of the toxin into the nerve terminal w/in a vesicle (no accessible to neutralization by antitoxin)</a:t>
            </a:r>
          </a:p>
          <a:p>
            <a:r>
              <a:rPr lang="en-US" dirty="0" smtClean="0"/>
              <a:t>Botulism toxins block </a:t>
            </a:r>
            <a:r>
              <a:rPr lang="en-US" dirty="0"/>
              <a:t>the release of </a:t>
            </a:r>
            <a:r>
              <a:rPr lang="en-US" dirty="0" err="1"/>
              <a:t>ACh</a:t>
            </a:r>
            <a:r>
              <a:rPr lang="en-US" dirty="0"/>
              <a:t> at the level of the NMJ and at cholinergic autonomic synapses</a:t>
            </a:r>
          </a:p>
          <a:p>
            <a:pPr lvl="1"/>
            <a:r>
              <a:rPr lang="en-US" dirty="0"/>
              <a:t>Inhibits NT release by cleaving the proteins required for NT exocytosis</a:t>
            </a:r>
          </a:p>
          <a:p>
            <a:r>
              <a:rPr lang="en-US" dirty="0" smtClean="0">
                <a:sym typeface="Wingdings"/>
              </a:rPr>
              <a:t> </a:t>
            </a:r>
            <a:r>
              <a:rPr lang="en-US" dirty="0" smtClean="0"/>
              <a:t>flaccid </a:t>
            </a:r>
            <a:r>
              <a:rPr lang="en-US" dirty="0"/>
              <a:t>paralysis and alterations in the autonomic nervous system</a:t>
            </a:r>
          </a:p>
          <a:p>
            <a:endParaRPr lang="en-CA" dirty="0"/>
          </a:p>
        </p:txBody>
      </p:sp>
      <p:sp>
        <p:nvSpPr>
          <p:cNvPr id="3" name="Titre 2"/>
          <p:cNvSpPr>
            <a:spLocks noGrp="1"/>
          </p:cNvSpPr>
          <p:nvPr>
            <p:ph type="title"/>
          </p:nvPr>
        </p:nvSpPr>
        <p:spPr/>
        <p:txBody>
          <a:bodyPr/>
          <a:lstStyle/>
          <a:p>
            <a:r>
              <a:rPr lang="en-CA" dirty="0" smtClean="0"/>
              <a:t>BOTULISM</a:t>
            </a:r>
            <a:endParaRPr lang="en-CA" dirty="0"/>
          </a:p>
        </p:txBody>
      </p:sp>
    </p:spTree>
    <p:extLst>
      <p:ext uri="{BB962C8B-B14F-4D97-AF65-F5344CB8AC3E}">
        <p14:creationId xmlns:p14="http://schemas.microsoft.com/office/powerpoint/2010/main" val="3689303985"/>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Espace réservé du contenu 4"/>
          <p:cNvSpPr>
            <a:spLocks noGrp="1"/>
          </p:cNvSpPr>
          <p:nvPr>
            <p:ph idx="1"/>
          </p:nvPr>
        </p:nvSpPr>
        <p:spPr/>
        <p:txBody>
          <a:bodyPr/>
          <a:lstStyle/>
          <a:p>
            <a:r>
              <a:rPr lang="en-CA" dirty="0" smtClean="0"/>
              <a:t>Short-</a:t>
            </a:r>
            <a:r>
              <a:rPr lang="en-CA" dirty="0" err="1" smtClean="0"/>
              <a:t>strided</a:t>
            </a:r>
            <a:r>
              <a:rPr lang="en-CA" dirty="0" smtClean="0"/>
              <a:t> gait</a:t>
            </a:r>
          </a:p>
          <a:p>
            <a:r>
              <a:rPr lang="en-CA" dirty="0" smtClean="0"/>
              <a:t>Postural reactions and segmental reflexes: decreased</a:t>
            </a:r>
          </a:p>
          <a:p>
            <a:r>
              <a:rPr lang="en-CA" dirty="0" smtClean="0"/>
              <a:t>Muscle atrophy</a:t>
            </a:r>
          </a:p>
          <a:p>
            <a:r>
              <a:rPr lang="en-CA" dirty="0" smtClean="0"/>
              <a:t>+/- involvement of specialized striated muscle groups</a:t>
            </a:r>
          </a:p>
          <a:p>
            <a:r>
              <a:rPr lang="en-CA" dirty="0" smtClean="0"/>
              <a:t>Nerve </a:t>
            </a:r>
            <a:r>
              <a:rPr lang="en-CA" dirty="0" err="1" smtClean="0"/>
              <a:t>vs</a:t>
            </a:r>
            <a:r>
              <a:rPr lang="en-CA" dirty="0" smtClean="0"/>
              <a:t> NMJ </a:t>
            </a:r>
            <a:r>
              <a:rPr lang="en-CA" dirty="0" err="1" smtClean="0"/>
              <a:t>vs</a:t>
            </a:r>
            <a:r>
              <a:rPr lang="en-CA" dirty="0" smtClean="0"/>
              <a:t> skeletal muscle</a:t>
            </a:r>
          </a:p>
          <a:p>
            <a:pPr lvl="1"/>
            <a:r>
              <a:rPr lang="en-CA" dirty="0" smtClean="0"/>
              <a:t>Example:</a:t>
            </a:r>
          </a:p>
          <a:p>
            <a:pPr lvl="2"/>
            <a:r>
              <a:rPr lang="en-CA" dirty="0" smtClean="0"/>
              <a:t>Neuropathies: proprioception deficit, decreased sensation</a:t>
            </a:r>
          </a:p>
          <a:p>
            <a:pPr lvl="2"/>
            <a:r>
              <a:rPr lang="en-CA" dirty="0" smtClean="0"/>
              <a:t>NMJ and muscles: muscle pain, swelling, exercise intolerance</a:t>
            </a:r>
            <a:endParaRPr lang="en-CA" dirty="0"/>
          </a:p>
        </p:txBody>
      </p:sp>
      <p:sp>
        <p:nvSpPr>
          <p:cNvPr id="4" name="Titre 3"/>
          <p:cNvSpPr>
            <a:spLocks noGrp="1"/>
          </p:cNvSpPr>
          <p:nvPr>
            <p:ph type="title"/>
          </p:nvPr>
        </p:nvSpPr>
        <p:spPr/>
        <p:txBody>
          <a:bodyPr/>
          <a:lstStyle/>
          <a:p>
            <a:r>
              <a:rPr lang="en-CA" dirty="0" smtClean="0"/>
              <a:t>CLINICAL SIGNS</a:t>
            </a:r>
            <a:br>
              <a:rPr lang="en-CA" dirty="0" smtClean="0"/>
            </a:br>
            <a:r>
              <a:rPr lang="en-CA" dirty="0" smtClean="0"/>
              <a:t>GENERAL</a:t>
            </a:r>
            <a:endParaRPr lang="en-CA" dirty="0"/>
          </a:p>
        </p:txBody>
      </p:sp>
    </p:spTree>
    <p:extLst>
      <p:ext uri="{BB962C8B-B14F-4D97-AF65-F5344CB8AC3E}">
        <p14:creationId xmlns:p14="http://schemas.microsoft.com/office/powerpoint/2010/main" val="18531795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CBC/</a:t>
            </a:r>
            <a:r>
              <a:rPr lang="en-CA" dirty="0" err="1" smtClean="0"/>
              <a:t>chem</a:t>
            </a:r>
            <a:endParaRPr lang="en-CA" dirty="0" smtClean="0"/>
          </a:p>
          <a:p>
            <a:r>
              <a:rPr lang="en-CA" dirty="0" smtClean="0"/>
              <a:t>Endocrine</a:t>
            </a:r>
          </a:p>
          <a:p>
            <a:r>
              <a:rPr lang="en-CA" dirty="0" smtClean="0"/>
              <a:t>Specific titers – infectious/MM/MG</a:t>
            </a:r>
          </a:p>
          <a:p>
            <a:r>
              <a:rPr lang="en-CA" dirty="0" smtClean="0"/>
              <a:t>EMG</a:t>
            </a:r>
          </a:p>
          <a:p>
            <a:r>
              <a:rPr lang="en-CA" dirty="0" smtClean="0"/>
              <a:t>Compound </a:t>
            </a:r>
            <a:r>
              <a:rPr lang="en-CA" dirty="0"/>
              <a:t>muscle action potentials (CMAPs)</a:t>
            </a:r>
          </a:p>
          <a:p>
            <a:r>
              <a:rPr lang="en-CA" dirty="0"/>
              <a:t>Nerve conduction velocity</a:t>
            </a:r>
          </a:p>
          <a:p>
            <a:r>
              <a:rPr lang="en-CA" dirty="0"/>
              <a:t>Repetitive nerve stimulation</a:t>
            </a:r>
          </a:p>
          <a:p>
            <a:r>
              <a:rPr lang="en-CA" dirty="0"/>
              <a:t>Single muscle </a:t>
            </a:r>
            <a:r>
              <a:rPr lang="en-CA" dirty="0" err="1"/>
              <a:t>fiber</a:t>
            </a:r>
            <a:r>
              <a:rPr lang="en-CA" dirty="0"/>
              <a:t> </a:t>
            </a:r>
            <a:r>
              <a:rPr lang="en-CA" dirty="0" smtClean="0"/>
              <a:t>stimulation</a:t>
            </a:r>
          </a:p>
          <a:p>
            <a:r>
              <a:rPr lang="en-CA" dirty="0" smtClean="0"/>
              <a:t>Biopsy (nerve</a:t>
            </a:r>
          </a:p>
          <a:p>
            <a:r>
              <a:rPr lang="en-CA" dirty="0" smtClean="0"/>
              <a:t>MRI/CT</a:t>
            </a:r>
            <a:endParaRPr lang="en-CA" dirty="0"/>
          </a:p>
          <a:p>
            <a:endParaRPr lang="en-CA" dirty="0"/>
          </a:p>
        </p:txBody>
      </p:sp>
      <p:sp>
        <p:nvSpPr>
          <p:cNvPr id="3" name="Titre 2"/>
          <p:cNvSpPr>
            <a:spLocks noGrp="1"/>
          </p:cNvSpPr>
          <p:nvPr>
            <p:ph type="title"/>
          </p:nvPr>
        </p:nvSpPr>
        <p:spPr/>
        <p:txBody>
          <a:bodyPr/>
          <a:lstStyle/>
          <a:p>
            <a:r>
              <a:rPr lang="en-CA" dirty="0" smtClean="0"/>
              <a:t>DIAGNOSTICS</a:t>
            </a:r>
            <a:br>
              <a:rPr lang="en-CA" dirty="0" smtClean="0"/>
            </a:br>
            <a:r>
              <a:rPr lang="en-CA" dirty="0" smtClean="0"/>
              <a:t>GENERAL</a:t>
            </a:r>
            <a:endParaRPr lang="en-CA" dirty="0"/>
          </a:p>
        </p:txBody>
      </p:sp>
      <p:pic>
        <p:nvPicPr>
          <p:cNvPr id="4" name="Image 3"/>
          <p:cNvPicPr>
            <a:picLocks noChangeAspect="1"/>
          </p:cNvPicPr>
          <p:nvPr/>
        </p:nvPicPr>
        <p:blipFill>
          <a:blip r:embed="rId3"/>
          <a:stretch>
            <a:fillRect/>
          </a:stretch>
        </p:blipFill>
        <p:spPr>
          <a:xfrm>
            <a:off x="5215963" y="3674661"/>
            <a:ext cx="3546297" cy="2984915"/>
          </a:xfrm>
          <a:prstGeom prst="rect">
            <a:avLst/>
          </a:prstGeom>
        </p:spPr>
      </p:pic>
    </p:spTree>
    <p:extLst>
      <p:ext uri="{BB962C8B-B14F-4D97-AF65-F5344CB8AC3E}">
        <p14:creationId xmlns:p14="http://schemas.microsoft.com/office/powerpoint/2010/main" val="9551165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p:txBody>
          <a:bodyPr/>
          <a:lstStyle/>
          <a:p>
            <a:r>
              <a:rPr lang="en-CA" dirty="0" smtClean="0"/>
              <a:t>Cranial nerves</a:t>
            </a:r>
            <a:endParaRPr lang="en-CA" dirty="0"/>
          </a:p>
        </p:txBody>
      </p:sp>
      <p:sp>
        <p:nvSpPr>
          <p:cNvPr id="4" name="Titre 3"/>
          <p:cNvSpPr>
            <a:spLocks noGrp="1"/>
          </p:cNvSpPr>
          <p:nvPr>
            <p:ph type="title"/>
          </p:nvPr>
        </p:nvSpPr>
        <p:spPr/>
        <p:txBody>
          <a:bodyPr/>
          <a:lstStyle/>
          <a:p>
            <a:r>
              <a:rPr lang="en-CA" dirty="0" smtClean="0"/>
              <a:t>NEUROPATHIES</a:t>
            </a:r>
            <a:endParaRPr lang="en-CA" dirty="0"/>
          </a:p>
        </p:txBody>
      </p:sp>
    </p:spTree>
    <p:extLst>
      <p:ext uri="{BB962C8B-B14F-4D97-AF65-F5344CB8AC3E}">
        <p14:creationId xmlns:p14="http://schemas.microsoft.com/office/powerpoint/2010/main" val="5434359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Peripheral nervous system (PNS)</a:t>
            </a:r>
          </a:p>
          <a:p>
            <a:pPr lvl="1"/>
            <a:r>
              <a:rPr lang="en-CA" dirty="0" smtClean="0"/>
              <a:t>Connection between brainstem or spinal cord and musculature, glands, sensory receptors</a:t>
            </a:r>
          </a:p>
          <a:p>
            <a:pPr lvl="1"/>
            <a:r>
              <a:rPr lang="en-CA" dirty="0" smtClean="0"/>
              <a:t>12 pairs of cranial nerves (CN) (I &amp; II belong to CNS)</a:t>
            </a:r>
          </a:p>
          <a:p>
            <a:pPr lvl="1"/>
            <a:r>
              <a:rPr lang="en-CA" dirty="0" smtClean="0"/>
              <a:t>36 paired of spinal nerves</a:t>
            </a:r>
          </a:p>
          <a:p>
            <a:pPr lvl="1"/>
            <a:r>
              <a:rPr lang="en-CA" dirty="0" smtClean="0"/>
              <a:t>Most nerves are MIXED: motor, sensory and autonomic fibers</a:t>
            </a:r>
            <a:endParaRPr lang="en-CA" dirty="0"/>
          </a:p>
        </p:txBody>
      </p:sp>
      <p:sp>
        <p:nvSpPr>
          <p:cNvPr id="3" name="Titre 2"/>
          <p:cNvSpPr>
            <a:spLocks noGrp="1"/>
          </p:cNvSpPr>
          <p:nvPr>
            <p:ph type="title"/>
          </p:nvPr>
        </p:nvSpPr>
        <p:spPr/>
        <p:txBody>
          <a:bodyPr/>
          <a:lstStyle/>
          <a:p>
            <a:r>
              <a:rPr lang="en-CA" dirty="0" smtClean="0"/>
              <a:t>ANATOMY</a:t>
            </a:r>
            <a:endParaRPr lang="en-CA" dirty="0"/>
          </a:p>
        </p:txBody>
      </p:sp>
    </p:spTree>
    <p:extLst>
      <p:ext uri="{BB962C8B-B14F-4D97-AF65-F5344CB8AC3E}">
        <p14:creationId xmlns:p14="http://schemas.microsoft.com/office/powerpoint/2010/main" val="1995881364"/>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722543" y="565843"/>
            <a:ext cx="7750915" cy="5774517"/>
          </a:xfrm>
          <a:prstGeom prst="rect">
            <a:avLst/>
          </a:prstGeom>
        </p:spPr>
      </p:pic>
      <p:sp>
        <p:nvSpPr>
          <p:cNvPr id="3" name="Rectangle 2"/>
          <p:cNvSpPr/>
          <p:nvPr/>
        </p:nvSpPr>
        <p:spPr>
          <a:xfrm>
            <a:off x="0" y="6340360"/>
            <a:ext cx="7882287" cy="253916"/>
          </a:xfrm>
          <a:prstGeom prst="rect">
            <a:avLst/>
          </a:prstGeom>
        </p:spPr>
        <p:txBody>
          <a:bodyPr wrap="square">
            <a:spAutoFit/>
          </a:bodyPr>
          <a:lstStyle/>
          <a:p>
            <a:r>
              <a:rPr lang="en-CA" sz="1050" dirty="0"/>
              <a:t>http://</a:t>
            </a:r>
            <a:r>
              <a:rPr lang="en-CA" sz="1050" dirty="0" err="1"/>
              <a:t>www.getbodysmart.com</a:t>
            </a:r>
            <a:r>
              <a:rPr lang="en-CA" sz="1050" dirty="0"/>
              <a:t>/</a:t>
            </a:r>
            <a:r>
              <a:rPr lang="en-CA" sz="1050" dirty="0" err="1"/>
              <a:t>ap</a:t>
            </a:r>
            <a:r>
              <a:rPr lang="en-CA" sz="1050" dirty="0"/>
              <a:t>/</a:t>
            </a:r>
            <a:r>
              <a:rPr lang="en-CA" sz="1050" dirty="0" err="1"/>
              <a:t>nervoussystem</a:t>
            </a:r>
            <a:r>
              <a:rPr lang="en-CA" sz="1050" dirty="0"/>
              <a:t>/nerves/</a:t>
            </a:r>
            <a:r>
              <a:rPr lang="en-CA" sz="1050" dirty="0" err="1"/>
              <a:t>nervestructure</a:t>
            </a:r>
            <a:r>
              <a:rPr lang="en-CA" sz="1050" dirty="0"/>
              <a:t>/</a:t>
            </a:r>
            <a:r>
              <a:rPr lang="en-CA" sz="1050" dirty="0" err="1"/>
              <a:t>tutorial.html</a:t>
            </a:r>
            <a:endParaRPr lang="en-CA" sz="1050" dirty="0"/>
          </a:p>
        </p:txBody>
      </p:sp>
    </p:spTree>
    <p:extLst>
      <p:ext uri="{BB962C8B-B14F-4D97-AF65-F5344CB8AC3E}">
        <p14:creationId xmlns:p14="http://schemas.microsoft.com/office/powerpoint/2010/main" val="3902169755"/>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Ventral (motor) nerve roots</a:t>
            </a:r>
          </a:p>
          <a:p>
            <a:r>
              <a:rPr lang="en-CA" dirty="0" smtClean="0"/>
              <a:t>Dorsal (sensory) nerve roots</a:t>
            </a:r>
          </a:p>
          <a:p>
            <a:r>
              <a:rPr lang="en-CA" dirty="0" smtClean="0"/>
              <a:t>Spinal ganglia</a:t>
            </a:r>
          </a:p>
          <a:p>
            <a:r>
              <a:rPr lang="en-CA" dirty="0" smtClean="0"/>
              <a:t>Spinal nerves</a:t>
            </a:r>
          </a:p>
          <a:p>
            <a:r>
              <a:rPr lang="en-CA" dirty="0" smtClean="0"/>
              <a:t>Peripheral nerves</a:t>
            </a:r>
          </a:p>
          <a:p>
            <a:r>
              <a:rPr lang="en-CA" dirty="0" smtClean="0"/>
              <a:t>Mix of nerve fibers</a:t>
            </a:r>
          </a:p>
          <a:p>
            <a:pPr lvl="1"/>
            <a:r>
              <a:rPr lang="en-CA" dirty="0" smtClean="0"/>
              <a:t>Motor and sensory fibers</a:t>
            </a:r>
          </a:p>
          <a:p>
            <a:pPr lvl="2"/>
            <a:r>
              <a:rPr lang="en-CA" dirty="0" smtClean="0"/>
              <a:t>Motor: axons originate from neuronal cell bodies w/in gray matter of the spinal cord (spinal nerves) or brainstem (CN); always </a:t>
            </a:r>
            <a:r>
              <a:rPr lang="en-CA" dirty="0" err="1" smtClean="0"/>
              <a:t>myelinated</a:t>
            </a:r>
            <a:endParaRPr lang="en-CA" dirty="0" smtClean="0"/>
          </a:p>
          <a:p>
            <a:pPr lvl="2"/>
            <a:r>
              <a:rPr lang="en-CA" dirty="0" smtClean="0"/>
              <a:t>Sensory: cell bodies contained w/in spinal ganglia or cranial ganglia; </a:t>
            </a:r>
            <a:r>
              <a:rPr lang="en-CA" dirty="0" err="1" smtClean="0"/>
              <a:t>myelinated</a:t>
            </a:r>
            <a:r>
              <a:rPr lang="en-CA" dirty="0" smtClean="0"/>
              <a:t> or </a:t>
            </a:r>
            <a:r>
              <a:rPr lang="en-CA" dirty="0" err="1" smtClean="0"/>
              <a:t>nonmyelinated</a:t>
            </a:r>
            <a:endParaRPr lang="en-CA" dirty="0" smtClean="0"/>
          </a:p>
          <a:p>
            <a:endParaRPr lang="en-CA" dirty="0"/>
          </a:p>
        </p:txBody>
      </p:sp>
      <p:sp>
        <p:nvSpPr>
          <p:cNvPr id="3" name="Titre 2"/>
          <p:cNvSpPr>
            <a:spLocks noGrp="1"/>
          </p:cNvSpPr>
          <p:nvPr>
            <p:ph type="title"/>
          </p:nvPr>
        </p:nvSpPr>
        <p:spPr/>
        <p:txBody>
          <a:bodyPr/>
          <a:lstStyle/>
          <a:p>
            <a:r>
              <a:rPr lang="en-CA" dirty="0" smtClean="0"/>
              <a:t>ANATOMY</a:t>
            </a:r>
            <a:endParaRPr lang="en-CA" dirty="0"/>
          </a:p>
        </p:txBody>
      </p:sp>
      <p:pic>
        <p:nvPicPr>
          <p:cNvPr id="4" name="Image 3"/>
          <p:cNvPicPr>
            <a:picLocks noChangeAspect="1"/>
          </p:cNvPicPr>
          <p:nvPr/>
        </p:nvPicPr>
        <p:blipFill>
          <a:blip r:embed="rId3"/>
          <a:stretch>
            <a:fillRect/>
          </a:stretch>
        </p:blipFill>
        <p:spPr>
          <a:xfrm>
            <a:off x="5180341" y="1581104"/>
            <a:ext cx="3581919" cy="2685853"/>
          </a:xfrm>
          <a:prstGeom prst="rect">
            <a:avLst/>
          </a:prstGeom>
        </p:spPr>
      </p:pic>
    </p:spTree>
    <p:extLst>
      <p:ext uri="{BB962C8B-B14F-4D97-AF65-F5344CB8AC3E}">
        <p14:creationId xmlns:p14="http://schemas.microsoft.com/office/powerpoint/2010/main" val="599416923"/>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err="1" smtClean="0"/>
              <a:t>Mononeuropathy</a:t>
            </a:r>
            <a:r>
              <a:rPr lang="en-CA" dirty="0" smtClean="0"/>
              <a:t>:  </a:t>
            </a:r>
            <a:r>
              <a:rPr lang="en-CA" dirty="0"/>
              <a:t>disease </a:t>
            </a:r>
            <a:r>
              <a:rPr lang="en-CA" dirty="0" smtClean="0"/>
              <a:t>or </a:t>
            </a:r>
            <a:r>
              <a:rPr lang="en-CA" dirty="0"/>
              <a:t>injury of a </a:t>
            </a:r>
            <a:r>
              <a:rPr lang="en-CA" dirty="0" smtClean="0"/>
              <a:t>specific peripheral </a:t>
            </a:r>
            <a:r>
              <a:rPr lang="en-CA" dirty="0"/>
              <a:t>nerve or its nerve roots</a:t>
            </a:r>
            <a:r>
              <a:rPr lang="en-CA" dirty="0" smtClean="0"/>
              <a:t>.</a:t>
            </a:r>
            <a:r>
              <a:rPr lang="en-CA" dirty="0"/>
              <a:t> </a:t>
            </a:r>
          </a:p>
          <a:p>
            <a:r>
              <a:rPr lang="en-CA" dirty="0" smtClean="0"/>
              <a:t>Polyneuropathy: </a:t>
            </a:r>
            <a:r>
              <a:rPr lang="en-CA" dirty="0"/>
              <a:t>disease </a:t>
            </a:r>
            <a:r>
              <a:rPr lang="en-CA" dirty="0" smtClean="0"/>
              <a:t>or injury </a:t>
            </a:r>
            <a:r>
              <a:rPr lang="en-CA" dirty="0"/>
              <a:t>of </a:t>
            </a:r>
            <a:r>
              <a:rPr lang="en-CA" dirty="0" smtClean="0"/>
              <a:t>several peripheral </a:t>
            </a:r>
            <a:r>
              <a:rPr lang="en-CA" dirty="0"/>
              <a:t>nerves or their nerve roots. The term is </a:t>
            </a:r>
            <a:r>
              <a:rPr lang="en-CA" dirty="0" smtClean="0"/>
              <a:t>generally used </a:t>
            </a:r>
            <a:r>
              <a:rPr lang="en-CA" dirty="0"/>
              <a:t>to indicate involvement of many </a:t>
            </a:r>
            <a:r>
              <a:rPr lang="en-CA" dirty="0" smtClean="0"/>
              <a:t>nerves.</a:t>
            </a:r>
          </a:p>
          <a:p>
            <a:r>
              <a:rPr lang="en-CA" dirty="0" smtClean="0"/>
              <a:t>Clinical deficits: motor dysfunction and/or </a:t>
            </a:r>
            <a:r>
              <a:rPr lang="en-CA" smtClean="0"/>
              <a:t>sensory dysfunction</a:t>
            </a:r>
            <a:endParaRPr lang="en-CA" dirty="0"/>
          </a:p>
        </p:txBody>
      </p:sp>
      <p:sp>
        <p:nvSpPr>
          <p:cNvPr id="3" name="Titre 2"/>
          <p:cNvSpPr>
            <a:spLocks noGrp="1"/>
          </p:cNvSpPr>
          <p:nvPr>
            <p:ph type="title"/>
          </p:nvPr>
        </p:nvSpPr>
        <p:spPr/>
        <p:txBody>
          <a:bodyPr/>
          <a:lstStyle/>
          <a:p>
            <a:r>
              <a:rPr lang="en-CA" dirty="0" smtClean="0"/>
              <a:t>NEUROPATHIES</a:t>
            </a:r>
            <a:endParaRPr lang="en-CA" dirty="0"/>
          </a:p>
        </p:txBody>
      </p:sp>
    </p:spTree>
    <p:extLst>
      <p:ext uri="{BB962C8B-B14F-4D97-AF65-F5344CB8AC3E}">
        <p14:creationId xmlns:p14="http://schemas.microsoft.com/office/powerpoint/2010/main" val="3659135099"/>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4367" y="1719070"/>
            <a:ext cx="8407893" cy="5138929"/>
          </a:xfrm>
        </p:spPr>
        <p:txBody>
          <a:bodyPr>
            <a:normAutofit lnSpcReduction="10000"/>
          </a:bodyPr>
          <a:lstStyle/>
          <a:p>
            <a:r>
              <a:rPr lang="en-CA" dirty="0" smtClean="0"/>
              <a:t>Trigeminal nerve = CN V</a:t>
            </a:r>
          </a:p>
          <a:p>
            <a:pPr lvl="1"/>
            <a:r>
              <a:rPr lang="en-CA" dirty="0" smtClean="0"/>
              <a:t>The largest CN</a:t>
            </a:r>
          </a:p>
          <a:p>
            <a:pPr lvl="1"/>
            <a:r>
              <a:rPr lang="en-CA" dirty="0" smtClean="0"/>
              <a:t>Motor and sensory fibers</a:t>
            </a:r>
          </a:p>
          <a:p>
            <a:pPr lvl="1"/>
            <a:r>
              <a:rPr lang="en-CA" dirty="0" smtClean="0"/>
              <a:t>Cell bodies of the MOTOR neurons = pons</a:t>
            </a:r>
          </a:p>
          <a:p>
            <a:pPr lvl="1"/>
            <a:r>
              <a:rPr lang="en-CA" dirty="0" smtClean="0"/>
              <a:t>Cell bodies of the SENSORY neurons = midbrain to cervical spinal cord</a:t>
            </a:r>
          </a:p>
          <a:p>
            <a:pPr lvl="1"/>
            <a:r>
              <a:rPr lang="en-CA" dirty="0" smtClean="0"/>
              <a:t>3 branches</a:t>
            </a:r>
          </a:p>
          <a:p>
            <a:pPr lvl="2"/>
            <a:r>
              <a:rPr lang="en-CA" dirty="0" smtClean="0"/>
              <a:t>Mandibular: </a:t>
            </a:r>
          </a:p>
          <a:p>
            <a:pPr lvl="3"/>
            <a:r>
              <a:rPr lang="en-CA" dirty="0" smtClean="0"/>
              <a:t>Motor: masseter and temporalis muscles (close the mouth)</a:t>
            </a:r>
          </a:p>
          <a:p>
            <a:pPr lvl="3"/>
            <a:r>
              <a:rPr lang="en-CA" dirty="0" smtClean="0"/>
              <a:t>Sensory: </a:t>
            </a:r>
            <a:r>
              <a:rPr lang="en-CA" dirty="0" err="1" smtClean="0"/>
              <a:t>buccal</a:t>
            </a:r>
            <a:r>
              <a:rPr lang="en-CA" dirty="0" smtClean="0"/>
              <a:t> cavity, tongue, teeth, lower jaw, skin of the mandible, </a:t>
            </a:r>
            <a:r>
              <a:rPr lang="en-CA" dirty="0" err="1" smtClean="0"/>
              <a:t>craniolateral</a:t>
            </a:r>
            <a:r>
              <a:rPr lang="en-CA" dirty="0" smtClean="0"/>
              <a:t> pinna</a:t>
            </a:r>
          </a:p>
          <a:p>
            <a:pPr lvl="2"/>
            <a:r>
              <a:rPr lang="en-CA" dirty="0" smtClean="0"/>
              <a:t>Maxillary: </a:t>
            </a:r>
          </a:p>
          <a:p>
            <a:pPr lvl="3"/>
            <a:r>
              <a:rPr lang="en-CA" dirty="0" smtClean="0"/>
              <a:t>Sensory: lower eyelid, nasal mucosa, upper teeth, upper lid, nose</a:t>
            </a:r>
          </a:p>
          <a:p>
            <a:pPr lvl="3"/>
            <a:r>
              <a:rPr lang="en-CA" dirty="0" err="1" smtClean="0"/>
              <a:t>Zygomaticotemporal</a:t>
            </a:r>
            <a:r>
              <a:rPr lang="en-CA" dirty="0" smtClean="0"/>
              <a:t> nerve</a:t>
            </a:r>
          </a:p>
          <a:p>
            <a:pPr lvl="2"/>
            <a:r>
              <a:rPr lang="en-CA" dirty="0" smtClean="0"/>
              <a:t>Ophthalmic</a:t>
            </a:r>
          </a:p>
          <a:p>
            <a:pPr lvl="3"/>
            <a:r>
              <a:rPr lang="en-CA" dirty="0" smtClean="0"/>
              <a:t>Sensory: eyelids, eyeball, nasal mucosa, skin of the nose</a:t>
            </a:r>
          </a:p>
          <a:p>
            <a:pPr lvl="3"/>
            <a:r>
              <a:rPr lang="en-CA" dirty="0" err="1" smtClean="0"/>
              <a:t>Lacrimnal</a:t>
            </a:r>
            <a:r>
              <a:rPr lang="en-CA" dirty="0" smtClean="0"/>
              <a:t> nerve</a:t>
            </a:r>
          </a:p>
          <a:p>
            <a:pPr lvl="1"/>
            <a:r>
              <a:rPr lang="en-CA" dirty="0" smtClean="0"/>
              <a:t>Sympathetic fibers run along the ventral surface of the trigeminal ganglion and join the ophthalmic branch: globe position and pupillary dilatation</a:t>
            </a:r>
          </a:p>
          <a:p>
            <a:pPr lvl="1"/>
            <a:endParaRPr lang="en-CA" dirty="0" smtClean="0"/>
          </a:p>
        </p:txBody>
      </p:sp>
      <p:sp>
        <p:nvSpPr>
          <p:cNvPr id="3" name="Titre 2"/>
          <p:cNvSpPr>
            <a:spLocks noGrp="1"/>
          </p:cNvSpPr>
          <p:nvPr>
            <p:ph type="title"/>
          </p:nvPr>
        </p:nvSpPr>
        <p:spPr/>
        <p:txBody>
          <a:bodyPr/>
          <a:lstStyle/>
          <a:p>
            <a:r>
              <a:rPr lang="en-CA" dirty="0" smtClean="0"/>
              <a:t>TRIGEMINAL NEURITIS</a:t>
            </a:r>
            <a:endParaRPr lang="en-CA" dirty="0"/>
          </a:p>
        </p:txBody>
      </p:sp>
    </p:spTree>
    <p:extLst>
      <p:ext uri="{BB962C8B-B14F-4D97-AF65-F5344CB8AC3E}">
        <p14:creationId xmlns:p14="http://schemas.microsoft.com/office/powerpoint/2010/main" val="220848242"/>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85000" lnSpcReduction="20000"/>
          </a:bodyPr>
          <a:lstStyle/>
          <a:p>
            <a:r>
              <a:rPr lang="en-CA" dirty="0" smtClean="0"/>
              <a:t>Bilateral mandibular muscle paralysis</a:t>
            </a:r>
          </a:p>
          <a:p>
            <a:r>
              <a:rPr lang="en-CA" dirty="0" smtClean="0"/>
              <a:t>Sometimes decrease in facial sensation or facial hyperesthesia</a:t>
            </a:r>
          </a:p>
          <a:p>
            <a:r>
              <a:rPr lang="en-CA" dirty="0" smtClean="0"/>
              <a:t>CS: </a:t>
            </a:r>
          </a:p>
          <a:p>
            <a:pPr lvl="1"/>
            <a:r>
              <a:rPr lang="en-CA" dirty="0"/>
              <a:t>A</a:t>
            </a:r>
            <a:r>
              <a:rPr lang="en-CA" dirty="0" smtClean="0"/>
              <a:t>cute inability to close the mouth, difficulty eating, drinking</a:t>
            </a:r>
          </a:p>
          <a:p>
            <a:pPr lvl="1"/>
            <a:r>
              <a:rPr lang="en-CA" dirty="0"/>
              <a:t>S</a:t>
            </a:r>
            <a:r>
              <a:rPr lang="en-CA" dirty="0" smtClean="0"/>
              <a:t>evere </a:t>
            </a:r>
            <a:r>
              <a:rPr lang="en-CA" dirty="0" err="1" smtClean="0"/>
              <a:t>ptyalism</a:t>
            </a:r>
            <a:endParaRPr lang="en-CA" dirty="0" smtClean="0"/>
          </a:p>
          <a:p>
            <a:pPr lvl="1"/>
            <a:r>
              <a:rPr lang="en-CA" dirty="0" smtClean="0"/>
              <a:t>+/- Horner’s syndrome</a:t>
            </a:r>
          </a:p>
          <a:p>
            <a:r>
              <a:rPr lang="en-CA" dirty="0" smtClean="0"/>
              <a:t>DDX: </a:t>
            </a:r>
          </a:p>
          <a:p>
            <a:pPr lvl="1"/>
            <a:r>
              <a:rPr lang="en-CA" dirty="0" smtClean="0"/>
              <a:t>Rabies encephalitis</a:t>
            </a:r>
          </a:p>
          <a:p>
            <a:pPr lvl="1"/>
            <a:r>
              <a:rPr lang="en-CA" dirty="0" smtClean="0"/>
              <a:t>Round cell neoplasia</a:t>
            </a:r>
          </a:p>
          <a:p>
            <a:pPr lvl="1"/>
            <a:r>
              <a:rPr lang="en-CA" dirty="0" smtClean="0"/>
              <a:t>Polyneuritis</a:t>
            </a:r>
          </a:p>
          <a:p>
            <a:pPr lvl="1"/>
            <a:r>
              <a:rPr lang="en-CA" dirty="0" smtClean="0"/>
              <a:t>Bilateral luxation of TMJ</a:t>
            </a:r>
          </a:p>
          <a:p>
            <a:pPr lvl="1"/>
            <a:r>
              <a:rPr lang="en-CA" dirty="0" smtClean="0"/>
              <a:t>Oral FB</a:t>
            </a:r>
          </a:p>
          <a:p>
            <a:pPr lvl="1"/>
            <a:r>
              <a:rPr lang="en-CA" dirty="0" smtClean="0"/>
              <a:t>Fractures of the mandible</a:t>
            </a:r>
          </a:p>
          <a:p>
            <a:r>
              <a:rPr lang="en-CA" dirty="0" smtClean="0"/>
              <a:t>TX:</a:t>
            </a:r>
          </a:p>
          <a:p>
            <a:pPr lvl="1"/>
            <a:r>
              <a:rPr lang="en-CA" dirty="0" smtClean="0"/>
              <a:t>Supportive</a:t>
            </a:r>
          </a:p>
          <a:p>
            <a:pPr lvl="1"/>
            <a:r>
              <a:rPr lang="en-CA" dirty="0" smtClean="0"/>
              <a:t>Nutrition: head elevated, small meatball</a:t>
            </a:r>
          </a:p>
          <a:p>
            <a:r>
              <a:rPr lang="en-CA" dirty="0" err="1" smtClean="0"/>
              <a:t>Px</a:t>
            </a:r>
            <a:r>
              <a:rPr lang="en-CA" dirty="0" smtClean="0"/>
              <a:t>: Recovery in 2-4 weeks, sometimes longer</a:t>
            </a:r>
            <a:endParaRPr lang="en-CA" dirty="0"/>
          </a:p>
        </p:txBody>
      </p:sp>
      <p:sp>
        <p:nvSpPr>
          <p:cNvPr id="3" name="Titre 2"/>
          <p:cNvSpPr>
            <a:spLocks noGrp="1"/>
          </p:cNvSpPr>
          <p:nvPr>
            <p:ph type="title"/>
          </p:nvPr>
        </p:nvSpPr>
        <p:spPr/>
        <p:txBody>
          <a:bodyPr/>
          <a:lstStyle/>
          <a:p>
            <a:r>
              <a:rPr lang="en-CA" dirty="0" smtClean="0"/>
              <a:t>TRIGEMINAL NEURITIS</a:t>
            </a:r>
            <a:endParaRPr lang="en-CA" dirty="0"/>
          </a:p>
        </p:txBody>
      </p:sp>
      <p:pic>
        <p:nvPicPr>
          <p:cNvPr id="4" name="Image 3"/>
          <p:cNvPicPr>
            <a:picLocks noChangeAspect="1"/>
          </p:cNvPicPr>
          <p:nvPr/>
        </p:nvPicPr>
        <p:blipFill>
          <a:blip r:embed="rId3"/>
          <a:stretch>
            <a:fillRect/>
          </a:stretch>
        </p:blipFill>
        <p:spPr>
          <a:xfrm>
            <a:off x="849922" y="5928366"/>
            <a:ext cx="7297616" cy="929633"/>
          </a:xfrm>
          <a:prstGeom prst="rect">
            <a:avLst/>
          </a:prstGeom>
        </p:spPr>
      </p:pic>
      <p:sp>
        <p:nvSpPr>
          <p:cNvPr id="5" name="ZoneTexte 4"/>
          <p:cNvSpPr txBox="1"/>
          <p:nvPr/>
        </p:nvSpPr>
        <p:spPr>
          <a:xfrm>
            <a:off x="5298649" y="3415317"/>
            <a:ext cx="3463612"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CA" b="1" dirty="0" smtClean="0">
                <a:solidFill>
                  <a:srgbClr val="000000"/>
                </a:solidFill>
              </a:rPr>
              <a:t>Trigeminal neuropathy</a:t>
            </a:r>
          </a:p>
          <a:p>
            <a:pPr algn="ctr"/>
            <a:r>
              <a:rPr lang="en-CA" b="1" dirty="0" smtClean="0">
                <a:solidFill>
                  <a:srgbClr val="000000"/>
                </a:solidFill>
              </a:rPr>
              <a:t>Trigeminal </a:t>
            </a:r>
            <a:r>
              <a:rPr lang="en-CA" b="1" dirty="0" err="1" smtClean="0">
                <a:solidFill>
                  <a:srgbClr val="000000"/>
                </a:solidFill>
              </a:rPr>
              <a:t>neurapraxia</a:t>
            </a:r>
            <a:endParaRPr lang="en-CA" b="1" dirty="0" smtClean="0">
              <a:solidFill>
                <a:srgbClr val="000000"/>
              </a:solidFill>
            </a:endParaRPr>
          </a:p>
          <a:p>
            <a:pPr algn="ctr"/>
            <a:r>
              <a:rPr lang="en-CA" b="1" dirty="0" smtClean="0">
                <a:solidFill>
                  <a:srgbClr val="000000"/>
                </a:solidFill>
              </a:rPr>
              <a:t>Idiopathic trigeminal neuropathy</a:t>
            </a:r>
            <a:endParaRPr lang="en-CA" b="1" dirty="0">
              <a:solidFill>
                <a:srgbClr val="000000"/>
              </a:solidFill>
            </a:endParaRPr>
          </a:p>
        </p:txBody>
      </p:sp>
    </p:spTree>
    <p:extLst>
      <p:ext uri="{BB962C8B-B14F-4D97-AF65-F5344CB8AC3E}">
        <p14:creationId xmlns:p14="http://schemas.microsoft.com/office/powerpoint/2010/main" val="1984628955"/>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TRIGEMINAL NERVE SHEATH TUMOR</a:t>
            </a:r>
            <a:endParaRPr lang="en-CA" dirty="0"/>
          </a:p>
        </p:txBody>
      </p:sp>
      <p:sp>
        <p:nvSpPr>
          <p:cNvPr id="3" name="Espace réservé du contenu 2"/>
          <p:cNvSpPr>
            <a:spLocks noGrp="1"/>
          </p:cNvSpPr>
          <p:nvPr>
            <p:ph idx="1"/>
          </p:nvPr>
        </p:nvSpPr>
        <p:spPr/>
        <p:txBody>
          <a:bodyPr/>
          <a:lstStyle/>
          <a:p>
            <a:r>
              <a:rPr lang="en-CA" dirty="0" smtClean="0"/>
              <a:t>Most common CN affected by nerve sheath </a:t>
            </a:r>
            <a:r>
              <a:rPr lang="en-CA" dirty="0" err="1" smtClean="0"/>
              <a:t>tumor</a:t>
            </a:r>
            <a:endParaRPr lang="en-CA" dirty="0" smtClean="0"/>
          </a:p>
          <a:p>
            <a:r>
              <a:rPr lang="en-CA" dirty="0" smtClean="0"/>
              <a:t>CS: </a:t>
            </a:r>
          </a:p>
          <a:p>
            <a:pPr lvl="1"/>
            <a:r>
              <a:rPr lang="en-CA" dirty="0" smtClean="0"/>
              <a:t>Unilateral and rapid temporal, masseter, </a:t>
            </a:r>
            <a:r>
              <a:rPr lang="en-CA" dirty="0" err="1" smtClean="0"/>
              <a:t>pterygoid</a:t>
            </a:r>
            <a:r>
              <a:rPr lang="en-CA" dirty="0" smtClean="0"/>
              <a:t> and </a:t>
            </a:r>
            <a:r>
              <a:rPr lang="en-CA" dirty="0" err="1" smtClean="0"/>
              <a:t>digastricus</a:t>
            </a:r>
            <a:r>
              <a:rPr lang="en-CA" dirty="0" smtClean="0"/>
              <a:t> muscle atrophy </a:t>
            </a:r>
          </a:p>
          <a:p>
            <a:pPr lvl="1"/>
            <a:r>
              <a:rPr lang="en-CA" dirty="0" smtClean="0"/>
              <a:t>Unilateral facial hyperesthesia or analgesia (sensory fibers also involved)</a:t>
            </a:r>
          </a:p>
          <a:p>
            <a:pPr lvl="1"/>
            <a:r>
              <a:rPr lang="en-CA" dirty="0" smtClean="0"/>
              <a:t>Signs of BS dysfunction: hemiparesis and vestibular signs*</a:t>
            </a:r>
          </a:p>
          <a:p>
            <a:pPr marL="91440" indent="0">
              <a:buNone/>
            </a:pPr>
            <a:r>
              <a:rPr lang="en-CA" dirty="0" err="1" smtClean="0"/>
              <a:t>Dx</a:t>
            </a:r>
            <a:r>
              <a:rPr lang="en-CA" dirty="0" smtClean="0"/>
              <a:t>: CT or MRI</a:t>
            </a:r>
          </a:p>
          <a:p>
            <a:pPr marL="91440" indent="0">
              <a:buNone/>
            </a:pPr>
            <a:r>
              <a:rPr lang="en-CA" dirty="0" err="1" smtClean="0"/>
              <a:t>Tx</a:t>
            </a:r>
            <a:r>
              <a:rPr lang="en-CA" dirty="0" smtClean="0"/>
              <a:t>: surgery and RT</a:t>
            </a:r>
            <a:endParaRPr lang="en-CA" dirty="0"/>
          </a:p>
        </p:txBody>
      </p:sp>
      <p:pic>
        <p:nvPicPr>
          <p:cNvPr id="4" name="Image 3"/>
          <p:cNvPicPr>
            <a:picLocks noChangeAspect="1"/>
          </p:cNvPicPr>
          <p:nvPr/>
        </p:nvPicPr>
        <p:blipFill>
          <a:blip r:embed="rId3"/>
          <a:stretch>
            <a:fillRect/>
          </a:stretch>
        </p:blipFill>
        <p:spPr>
          <a:xfrm>
            <a:off x="380999" y="5637529"/>
            <a:ext cx="6832600" cy="977900"/>
          </a:xfrm>
          <a:prstGeom prst="rect">
            <a:avLst/>
          </a:prstGeom>
        </p:spPr>
      </p:pic>
      <p:pic>
        <p:nvPicPr>
          <p:cNvPr id="5" name="Image 4"/>
          <p:cNvPicPr>
            <a:picLocks noChangeAspect="1"/>
          </p:cNvPicPr>
          <p:nvPr/>
        </p:nvPicPr>
        <p:blipFill>
          <a:blip r:embed="rId4"/>
          <a:stretch>
            <a:fillRect/>
          </a:stretch>
        </p:blipFill>
        <p:spPr>
          <a:xfrm>
            <a:off x="6538937" y="3958424"/>
            <a:ext cx="2438400" cy="1524000"/>
          </a:xfrm>
          <a:prstGeom prst="rect">
            <a:avLst/>
          </a:prstGeom>
        </p:spPr>
      </p:pic>
    </p:spTree>
    <p:extLst>
      <p:ext uri="{BB962C8B-B14F-4D97-AF65-F5344CB8AC3E}">
        <p14:creationId xmlns:p14="http://schemas.microsoft.com/office/powerpoint/2010/main" val="134880577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318126" y="524050"/>
            <a:ext cx="4515817"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CA" dirty="0" smtClean="0"/>
              <a:t>Ingestion and absorption of preformed toxin</a:t>
            </a:r>
            <a:endParaRPr lang="en-CA" dirty="0"/>
          </a:p>
        </p:txBody>
      </p:sp>
      <p:cxnSp>
        <p:nvCxnSpPr>
          <p:cNvPr id="6" name="Connecteur droit avec flèche 5"/>
          <p:cNvCxnSpPr/>
          <p:nvPr/>
        </p:nvCxnSpPr>
        <p:spPr>
          <a:xfrm>
            <a:off x="4434676" y="893382"/>
            <a:ext cx="0" cy="64498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2930298" y="1628552"/>
            <a:ext cx="3007629"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CA" dirty="0" smtClean="0"/>
              <a:t>Toxin into general circulation</a:t>
            </a:r>
            <a:endParaRPr lang="en-CA" dirty="0"/>
          </a:p>
        </p:txBody>
      </p:sp>
      <p:cxnSp>
        <p:nvCxnSpPr>
          <p:cNvPr id="9" name="Connecteur droit avec flèche 8"/>
          <p:cNvCxnSpPr/>
          <p:nvPr/>
        </p:nvCxnSpPr>
        <p:spPr>
          <a:xfrm>
            <a:off x="4434676" y="1997884"/>
            <a:ext cx="0" cy="64498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3242226" y="2836297"/>
            <a:ext cx="2384900"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CA" dirty="0" smtClean="0"/>
              <a:t>Internalization of toxin</a:t>
            </a:r>
            <a:endParaRPr lang="en-CA" dirty="0"/>
          </a:p>
        </p:txBody>
      </p:sp>
      <p:cxnSp>
        <p:nvCxnSpPr>
          <p:cNvPr id="11" name="Connecteur droit avec flèche 10"/>
          <p:cNvCxnSpPr/>
          <p:nvPr/>
        </p:nvCxnSpPr>
        <p:spPr>
          <a:xfrm>
            <a:off x="4434676" y="3205629"/>
            <a:ext cx="0" cy="64498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ZoneTexte 11"/>
          <p:cNvSpPr txBox="1"/>
          <p:nvPr/>
        </p:nvSpPr>
        <p:spPr>
          <a:xfrm>
            <a:off x="2023255" y="4102909"/>
            <a:ext cx="4822842"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CA" dirty="0" smtClean="0"/>
              <a:t>Toxin cleaves protein required for NT exocytosis</a:t>
            </a:r>
            <a:endParaRPr lang="en-CA" dirty="0"/>
          </a:p>
        </p:txBody>
      </p:sp>
      <p:cxnSp>
        <p:nvCxnSpPr>
          <p:cNvPr id="13" name="Connecteur droit avec flèche 12"/>
          <p:cNvCxnSpPr/>
          <p:nvPr/>
        </p:nvCxnSpPr>
        <p:spPr>
          <a:xfrm>
            <a:off x="4425815" y="4472241"/>
            <a:ext cx="0" cy="64498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2801763" y="5323564"/>
            <a:ext cx="3265825"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CA" dirty="0" smtClean="0"/>
              <a:t>Acetylcholine can’t be released</a:t>
            </a:r>
            <a:endParaRPr lang="en-CA" dirty="0"/>
          </a:p>
        </p:txBody>
      </p:sp>
      <p:sp>
        <p:nvSpPr>
          <p:cNvPr id="15" name="Accolade fermante 14"/>
          <p:cNvSpPr/>
          <p:nvPr/>
        </p:nvSpPr>
        <p:spPr>
          <a:xfrm>
            <a:off x="6554843" y="3406325"/>
            <a:ext cx="987213" cy="1917239"/>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16" name="ZoneTexte 15"/>
          <p:cNvSpPr txBox="1"/>
          <p:nvPr/>
        </p:nvSpPr>
        <p:spPr>
          <a:xfrm>
            <a:off x="7542056" y="3936903"/>
            <a:ext cx="1276173" cy="738664"/>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CA" sz="1400" dirty="0" err="1" smtClean="0"/>
              <a:t>Synaptobrevin</a:t>
            </a:r>
            <a:endParaRPr lang="en-CA" sz="1400" dirty="0" smtClean="0"/>
          </a:p>
          <a:p>
            <a:r>
              <a:rPr lang="en-CA" sz="1400" dirty="0" smtClean="0"/>
              <a:t>SNAP-25</a:t>
            </a:r>
          </a:p>
          <a:p>
            <a:r>
              <a:rPr lang="en-CA" sz="1400" dirty="0" err="1" smtClean="0"/>
              <a:t>Syntaxin</a:t>
            </a:r>
            <a:endParaRPr lang="en-CA" sz="1400" dirty="0"/>
          </a:p>
        </p:txBody>
      </p:sp>
    </p:spTree>
    <p:extLst>
      <p:ext uri="{BB962C8B-B14F-4D97-AF65-F5344CB8AC3E}">
        <p14:creationId xmlns:p14="http://schemas.microsoft.com/office/powerpoint/2010/main" val="2770319411"/>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FACIAL NERVE PARALYSIS</a:t>
            </a:r>
            <a:endParaRPr lang="en-CA" dirty="0"/>
          </a:p>
        </p:txBody>
      </p:sp>
      <p:sp>
        <p:nvSpPr>
          <p:cNvPr id="3" name="Espace réservé du contenu 2"/>
          <p:cNvSpPr>
            <a:spLocks noGrp="1"/>
          </p:cNvSpPr>
          <p:nvPr>
            <p:ph idx="1"/>
          </p:nvPr>
        </p:nvSpPr>
        <p:spPr>
          <a:xfrm>
            <a:off x="380999" y="1719071"/>
            <a:ext cx="8381261" cy="4924006"/>
          </a:xfrm>
        </p:spPr>
        <p:txBody>
          <a:bodyPr>
            <a:normAutofit/>
          </a:bodyPr>
          <a:lstStyle/>
          <a:p>
            <a:r>
              <a:rPr lang="en-CA" dirty="0" smtClean="0"/>
              <a:t>Facial nerve = CN VII</a:t>
            </a:r>
          </a:p>
          <a:p>
            <a:r>
              <a:rPr lang="en-CA" dirty="0" smtClean="0"/>
              <a:t>Motor and sensory</a:t>
            </a:r>
          </a:p>
          <a:p>
            <a:r>
              <a:rPr lang="en-CA" dirty="0" smtClean="0"/>
              <a:t>Nucleus : rostral medulla</a:t>
            </a:r>
          </a:p>
          <a:p>
            <a:r>
              <a:rPr lang="en-CA" dirty="0" smtClean="0"/>
              <a:t>CN VIII  - internal acoustic meatus (</a:t>
            </a:r>
            <a:r>
              <a:rPr lang="en-CA" dirty="0" err="1" smtClean="0"/>
              <a:t>petrosal</a:t>
            </a:r>
            <a:r>
              <a:rPr lang="en-CA" dirty="0" smtClean="0"/>
              <a:t> portion).</a:t>
            </a:r>
          </a:p>
          <a:p>
            <a:r>
              <a:rPr lang="en-CA" dirty="0" smtClean="0"/>
              <a:t>Facial canal (temporal bone; through </a:t>
            </a:r>
            <a:r>
              <a:rPr lang="en-CA" dirty="0" err="1" smtClean="0"/>
              <a:t>stylomastoid</a:t>
            </a:r>
            <a:r>
              <a:rPr lang="en-CA" dirty="0" smtClean="0"/>
              <a:t> foramen</a:t>
            </a:r>
          </a:p>
          <a:p>
            <a:r>
              <a:rPr lang="en-CA" dirty="0"/>
              <a:t>M</a:t>
            </a:r>
            <a:r>
              <a:rPr lang="en-CA" dirty="0" smtClean="0"/>
              <a:t>uscles of facial expression</a:t>
            </a:r>
          </a:p>
          <a:p>
            <a:r>
              <a:rPr lang="en-CA" dirty="0"/>
              <a:t>C</a:t>
            </a:r>
            <a:r>
              <a:rPr lang="en-CA" dirty="0" smtClean="0"/>
              <a:t>audal portion of the </a:t>
            </a:r>
            <a:r>
              <a:rPr lang="en-CA" dirty="0" err="1" smtClean="0"/>
              <a:t>digastricus</a:t>
            </a:r>
            <a:r>
              <a:rPr lang="en-CA" dirty="0" smtClean="0"/>
              <a:t> muscle</a:t>
            </a:r>
          </a:p>
          <a:p>
            <a:r>
              <a:rPr lang="en-CA" dirty="0" smtClean="0"/>
              <a:t>Sensory: tongue and palate</a:t>
            </a:r>
          </a:p>
          <a:p>
            <a:r>
              <a:rPr lang="en-CA" dirty="0"/>
              <a:t>C</a:t>
            </a:r>
            <a:r>
              <a:rPr lang="en-CA" dirty="0" smtClean="0"/>
              <a:t>omplete facial paresis or paralysis </a:t>
            </a:r>
            <a:r>
              <a:rPr lang="en-CA" dirty="0" smtClean="0">
                <a:sym typeface="Wingdings"/>
              </a:rPr>
              <a:t></a:t>
            </a:r>
            <a:r>
              <a:rPr lang="en-CA" dirty="0" smtClean="0"/>
              <a:t> inability to move facial muscles – species</a:t>
            </a:r>
          </a:p>
          <a:p>
            <a:pPr lvl="1"/>
            <a:r>
              <a:rPr lang="en-CA" dirty="0" smtClean="0"/>
              <a:t>Small animals: no deviation of the nose and usually no decrease in size of the palpebral fissure.</a:t>
            </a:r>
          </a:p>
          <a:p>
            <a:pPr lvl="1"/>
            <a:endParaRPr lang="en-CA" dirty="0" smtClean="0"/>
          </a:p>
          <a:p>
            <a:pPr lvl="1"/>
            <a:endParaRPr lang="en-CA" dirty="0" smtClean="0"/>
          </a:p>
          <a:p>
            <a:pPr lvl="2"/>
            <a:endParaRPr lang="en-CA" dirty="0" smtClean="0"/>
          </a:p>
        </p:txBody>
      </p:sp>
    </p:spTree>
    <p:extLst>
      <p:ext uri="{BB962C8B-B14F-4D97-AF65-F5344CB8AC3E}">
        <p14:creationId xmlns:p14="http://schemas.microsoft.com/office/powerpoint/2010/main" val="1965145638"/>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333500" y="254000"/>
            <a:ext cx="6477000" cy="6350000"/>
          </a:xfrm>
          <a:prstGeom prst="rect">
            <a:avLst/>
          </a:prstGeom>
        </p:spPr>
      </p:pic>
    </p:spTree>
    <p:extLst>
      <p:ext uri="{BB962C8B-B14F-4D97-AF65-F5344CB8AC3E}">
        <p14:creationId xmlns:p14="http://schemas.microsoft.com/office/powerpoint/2010/main" val="253531806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FACIAL NERVE PARALYSIS</a:t>
            </a:r>
            <a:endParaRPr lang="en-CA" dirty="0"/>
          </a:p>
        </p:txBody>
      </p:sp>
      <p:sp>
        <p:nvSpPr>
          <p:cNvPr id="3" name="Espace réservé du contenu 2"/>
          <p:cNvSpPr>
            <a:spLocks noGrp="1"/>
          </p:cNvSpPr>
          <p:nvPr>
            <p:ph idx="1"/>
          </p:nvPr>
        </p:nvSpPr>
        <p:spPr>
          <a:xfrm>
            <a:off x="380999" y="1719071"/>
            <a:ext cx="8381261" cy="4924006"/>
          </a:xfrm>
        </p:spPr>
        <p:txBody>
          <a:bodyPr>
            <a:normAutofit fontScale="92500" lnSpcReduction="20000"/>
          </a:bodyPr>
          <a:lstStyle/>
          <a:p>
            <a:r>
              <a:rPr lang="en-CA" dirty="0" smtClean="0"/>
              <a:t>CS: </a:t>
            </a:r>
          </a:p>
          <a:p>
            <a:pPr lvl="1"/>
            <a:r>
              <a:rPr lang="en-CA" dirty="0" smtClean="0"/>
              <a:t>most commonly unilateral paralysis of the muscles responsible for facial expression</a:t>
            </a:r>
          </a:p>
          <a:p>
            <a:pPr lvl="1"/>
            <a:r>
              <a:rPr lang="en-CA" dirty="0" smtClean="0"/>
              <a:t>Unable to move the lip or blink</a:t>
            </a:r>
          </a:p>
          <a:p>
            <a:pPr lvl="1"/>
            <a:r>
              <a:rPr lang="en-CA" dirty="0" smtClean="0"/>
              <a:t>Droopy ear</a:t>
            </a:r>
          </a:p>
          <a:p>
            <a:pPr lvl="1"/>
            <a:r>
              <a:rPr lang="en-CA" dirty="0" smtClean="0"/>
              <a:t>Severe </a:t>
            </a:r>
            <a:r>
              <a:rPr lang="en-CA" dirty="0" err="1" smtClean="0"/>
              <a:t>ptyalism</a:t>
            </a:r>
            <a:endParaRPr lang="en-CA" dirty="0" smtClean="0"/>
          </a:p>
          <a:p>
            <a:r>
              <a:rPr lang="en-CA" dirty="0" err="1" smtClean="0"/>
              <a:t>Etiology</a:t>
            </a:r>
            <a:endParaRPr lang="en-CA" dirty="0" smtClean="0"/>
          </a:p>
          <a:p>
            <a:pPr lvl="1"/>
            <a:r>
              <a:rPr lang="en-CA" dirty="0" smtClean="0"/>
              <a:t>Idiopathic</a:t>
            </a:r>
          </a:p>
          <a:p>
            <a:pPr lvl="2"/>
            <a:r>
              <a:rPr lang="en-CA" dirty="0" smtClean="0"/>
              <a:t>Older dogs</a:t>
            </a:r>
          </a:p>
          <a:p>
            <a:pPr lvl="2"/>
            <a:r>
              <a:rPr lang="en-CA" dirty="0" smtClean="0"/>
              <a:t>Cocker and Beagle</a:t>
            </a:r>
          </a:p>
          <a:p>
            <a:pPr lvl="2"/>
            <a:r>
              <a:rPr lang="en-CA" dirty="0" smtClean="0"/>
              <a:t>Exclusion</a:t>
            </a:r>
          </a:p>
          <a:p>
            <a:pPr lvl="2"/>
            <a:r>
              <a:rPr lang="en-CA" dirty="0" smtClean="0"/>
              <a:t>No specific </a:t>
            </a:r>
            <a:r>
              <a:rPr lang="en-CA" dirty="0" err="1" smtClean="0"/>
              <a:t>Tx</a:t>
            </a:r>
            <a:r>
              <a:rPr lang="en-CA" dirty="0" smtClean="0"/>
              <a:t> – spontaneous recovery (weeks to months)</a:t>
            </a:r>
          </a:p>
          <a:p>
            <a:pPr lvl="1"/>
            <a:r>
              <a:rPr lang="en-CA" dirty="0" smtClean="0"/>
              <a:t>Otitis media/</a:t>
            </a:r>
            <a:r>
              <a:rPr lang="en-CA" dirty="0" err="1" smtClean="0"/>
              <a:t>interna</a:t>
            </a:r>
            <a:endParaRPr lang="en-CA" dirty="0" smtClean="0"/>
          </a:p>
          <a:p>
            <a:pPr lvl="2"/>
            <a:r>
              <a:rPr lang="en-CA" dirty="0" smtClean="0"/>
              <a:t>Horner’s syndrome</a:t>
            </a:r>
          </a:p>
          <a:p>
            <a:pPr lvl="2"/>
            <a:r>
              <a:rPr lang="en-CA" dirty="0" smtClean="0"/>
              <a:t>BAER</a:t>
            </a:r>
          </a:p>
          <a:p>
            <a:pPr lvl="2"/>
            <a:r>
              <a:rPr lang="en-CA" dirty="0" err="1" smtClean="0"/>
              <a:t>Tx</a:t>
            </a:r>
            <a:r>
              <a:rPr lang="en-CA" dirty="0" smtClean="0"/>
              <a:t>: several months of ATB, +/- bulla osteotomy and drain placement</a:t>
            </a:r>
          </a:p>
          <a:p>
            <a:pPr lvl="1"/>
            <a:r>
              <a:rPr lang="en-CA" dirty="0" err="1" smtClean="0"/>
              <a:t>Lymphosarcoma</a:t>
            </a:r>
            <a:r>
              <a:rPr lang="en-CA" dirty="0" smtClean="0"/>
              <a:t>/nerve sheath </a:t>
            </a:r>
            <a:r>
              <a:rPr lang="en-CA" dirty="0" err="1" smtClean="0"/>
              <a:t>tumor</a:t>
            </a:r>
            <a:endParaRPr lang="en-CA" dirty="0" smtClean="0"/>
          </a:p>
          <a:p>
            <a:pPr lvl="2"/>
            <a:r>
              <a:rPr lang="en-CA" dirty="0" smtClean="0"/>
              <a:t>Major </a:t>
            </a:r>
            <a:r>
              <a:rPr lang="en-CA" dirty="0" err="1" smtClean="0"/>
              <a:t>petrosal</a:t>
            </a:r>
            <a:r>
              <a:rPr lang="en-CA" dirty="0" smtClean="0"/>
              <a:t> nerve may also be affected </a:t>
            </a:r>
            <a:r>
              <a:rPr lang="en-CA" dirty="0" err="1" smtClean="0"/>
              <a:t>intracranially</a:t>
            </a:r>
            <a:r>
              <a:rPr lang="en-CA" dirty="0" smtClean="0"/>
              <a:t> </a:t>
            </a:r>
            <a:r>
              <a:rPr lang="en-CA" dirty="0" smtClean="0">
                <a:sym typeface="Wingdings"/>
              </a:rPr>
              <a:t> decreased tear production</a:t>
            </a:r>
            <a:endParaRPr lang="en-CA" dirty="0" smtClean="0"/>
          </a:p>
          <a:p>
            <a:pPr lvl="2"/>
            <a:endParaRPr lang="en-CA" dirty="0" smtClean="0"/>
          </a:p>
        </p:txBody>
      </p:sp>
    </p:spTree>
    <p:extLst>
      <p:ext uri="{BB962C8B-B14F-4D97-AF65-F5344CB8AC3E}">
        <p14:creationId xmlns:p14="http://schemas.microsoft.com/office/powerpoint/2010/main" val="2467267658"/>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LARYNGEAL PARALYSIS</a:t>
            </a:r>
            <a:endParaRPr lang="en-CA" dirty="0"/>
          </a:p>
        </p:txBody>
      </p:sp>
      <p:sp>
        <p:nvSpPr>
          <p:cNvPr id="3" name="Espace réservé du contenu 2"/>
          <p:cNvSpPr>
            <a:spLocks noGrp="1"/>
          </p:cNvSpPr>
          <p:nvPr>
            <p:ph idx="1"/>
          </p:nvPr>
        </p:nvSpPr>
        <p:spPr>
          <a:xfrm>
            <a:off x="380999" y="1719070"/>
            <a:ext cx="8381261" cy="5138929"/>
          </a:xfrm>
        </p:spPr>
        <p:txBody>
          <a:bodyPr>
            <a:normAutofit fontScale="92500" lnSpcReduction="20000"/>
          </a:bodyPr>
          <a:lstStyle/>
          <a:p>
            <a:r>
              <a:rPr lang="en-CA" dirty="0" smtClean="0"/>
              <a:t>Disorders of the vagus or recurrent laryngeal nerves</a:t>
            </a:r>
          </a:p>
          <a:p>
            <a:r>
              <a:rPr lang="en-CA" dirty="0"/>
              <a:t>CS: increased inspiratory sounds, dysphonia, gagging, cyanosis, panting, collapse – unilateral or </a:t>
            </a:r>
            <a:r>
              <a:rPr lang="en-CA" dirty="0" smtClean="0"/>
              <a:t>bilateral</a:t>
            </a:r>
          </a:p>
          <a:p>
            <a:r>
              <a:rPr lang="en-CA" dirty="0" err="1" smtClean="0"/>
              <a:t>Etiology</a:t>
            </a:r>
            <a:r>
              <a:rPr lang="en-CA" dirty="0" smtClean="0"/>
              <a:t>:</a:t>
            </a:r>
          </a:p>
          <a:p>
            <a:pPr lvl="1"/>
            <a:r>
              <a:rPr lang="en-CA" dirty="0" smtClean="0"/>
              <a:t>Trauma</a:t>
            </a:r>
          </a:p>
          <a:p>
            <a:pPr lvl="1"/>
            <a:r>
              <a:rPr lang="en-CA" dirty="0" smtClean="0"/>
              <a:t>Degenerative (hypothyroidism, polyneuropathy)</a:t>
            </a:r>
          </a:p>
          <a:p>
            <a:pPr lvl="1"/>
            <a:r>
              <a:rPr lang="en-CA" dirty="0" smtClean="0"/>
              <a:t>Toxic (lead, OP)</a:t>
            </a:r>
          </a:p>
          <a:p>
            <a:pPr lvl="1"/>
            <a:r>
              <a:rPr lang="en-CA" dirty="0" smtClean="0"/>
              <a:t>Idiopathic (Siberian Huskies, </a:t>
            </a:r>
            <a:r>
              <a:rPr lang="en-CA" dirty="0" err="1" smtClean="0"/>
              <a:t>Bouvier</a:t>
            </a:r>
            <a:r>
              <a:rPr lang="en-CA" dirty="0" smtClean="0"/>
              <a:t> des </a:t>
            </a:r>
            <a:r>
              <a:rPr lang="en-CA" dirty="0" err="1" smtClean="0"/>
              <a:t>Flandres</a:t>
            </a:r>
            <a:r>
              <a:rPr lang="en-CA" dirty="0" smtClean="0"/>
              <a:t>, Dalmatians, </a:t>
            </a:r>
            <a:r>
              <a:rPr lang="en-CA" dirty="0" err="1" smtClean="0"/>
              <a:t>Rottweilers</a:t>
            </a:r>
            <a:r>
              <a:rPr lang="en-CA" dirty="0" smtClean="0"/>
              <a:t>, Bull Terriers, GSD, Pyrenean Mountain Dogs)</a:t>
            </a:r>
          </a:p>
          <a:p>
            <a:r>
              <a:rPr lang="en-CA" dirty="0" err="1" smtClean="0"/>
              <a:t>Dx</a:t>
            </a:r>
            <a:r>
              <a:rPr lang="en-CA" dirty="0" smtClean="0"/>
              <a:t>: 	</a:t>
            </a:r>
          </a:p>
          <a:p>
            <a:pPr lvl="1"/>
            <a:r>
              <a:rPr lang="en-CA" dirty="0" smtClean="0"/>
              <a:t>Under light sedation</a:t>
            </a:r>
          </a:p>
          <a:p>
            <a:pPr lvl="1"/>
            <a:r>
              <a:rPr lang="en-CA" dirty="0" smtClean="0"/>
              <a:t>Abduction of one or both vocal folds DECREASED with inspiration</a:t>
            </a:r>
          </a:p>
          <a:p>
            <a:pPr lvl="1"/>
            <a:r>
              <a:rPr lang="en-CA" dirty="0" smtClean="0"/>
              <a:t>EMG: spontaneous electrical activity in the </a:t>
            </a:r>
            <a:r>
              <a:rPr lang="en-CA" dirty="0" err="1" smtClean="0"/>
              <a:t>cricoarytenoideus</a:t>
            </a:r>
            <a:r>
              <a:rPr lang="en-CA" dirty="0" smtClean="0"/>
              <a:t> </a:t>
            </a:r>
            <a:r>
              <a:rPr lang="en-CA" dirty="0" err="1" smtClean="0"/>
              <a:t>dorsalis</a:t>
            </a:r>
            <a:r>
              <a:rPr lang="en-CA" dirty="0" smtClean="0"/>
              <a:t> muscle</a:t>
            </a:r>
          </a:p>
          <a:p>
            <a:r>
              <a:rPr lang="en-CA" dirty="0" err="1" smtClean="0"/>
              <a:t>Tx</a:t>
            </a:r>
            <a:r>
              <a:rPr lang="en-CA" dirty="0" smtClean="0"/>
              <a:t>: </a:t>
            </a:r>
          </a:p>
          <a:p>
            <a:pPr lvl="1"/>
            <a:r>
              <a:rPr lang="en-CA" dirty="0" smtClean="0"/>
              <a:t>Exercise restriction</a:t>
            </a:r>
          </a:p>
          <a:p>
            <a:pPr lvl="1"/>
            <a:r>
              <a:rPr lang="en-CA" dirty="0" smtClean="0"/>
              <a:t>Tranquilization</a:t>
            </a:r>
          </a:p>
          <a:p>
            <a:pPr lvl="1"/>
            <a:r>
              <a:rPr lang="en-CA" dirty="0" smtClean="0"/>
              <a:t>Cooling</a:t>
            </a:r>
          </a:p>
          <a:p>
            <a:pPr lvl="1"/>
            <a:r>
              <a:rPr lang="en-CA" dirty="0" smtClean="0"/>
              <a:t>Long-term: arytenoid lateralization</a:t>
            </a:r>
          </a:p>
          <a:p>
            <a:endParaRPr lang="en-CA" dirty="0"/>
          </a:p>
        </p:txBody>
      </p:sp>
    </p:spTree>
    <p:extLst>
      <p:ext uri="{BB962C8B-B14F-4D97-AF65-F5344CB8AC3E}">
        <p14:creationId xmlns:p14="http://schemas.microsoft.com/office/powerpoint/2010/main" val="2906191396"/>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idx="1"/>
          </p:nvPr>
        </p:nvSpPr>
        <p:spPr/>
        <p:txBody>
          <a:bodyPr/>
          <a:lstStyle/>
          <a:p>
            <a:r>
              <a:rPr lang="en-CA" dirty="0" smtClean="0"/>
              <a:t>Trauma</a:t>
            </a:r>
            <a:endParaRPr lang="en-CA" dirty="0"/>
          </a:p>
        </p:txBody>
      </p:sp>
      <p:sp>
        <p:nvSpPr>
          <p:cNvPr id="4" name="Titre 3"/>
          <p:cNvSpPr>
            <a:spLocks noGrp="1"/>
          </p:cNvSpPr>
          <p:nvPr>
            <p:ph type="title"/>
          </p:nvPr>
        </p:nvSpPr>
        <p:spPr/>
        <p:txBody>
          <a:bodyPr/>
          <a:lstStyle/>
          <a:p>
            <a:r>
              <a:rPr lang="en-CA" dirty="0" smtClean="0"/>
              <a:t>NEUROPATHIES</a:t>
            </a:r>
            <a:endParaRPr lang="en-CA" dirty="0"/>
          </a:p>
        </p:txBody>
      </p:sp>
    </p:spTree>
    <p:extLst>
      <p:ext uri="{BB962C8B-B14F-4D97-AF65-F5344CB8AC3E}">
        <p14:creationId xmlns:p14="http://schemas.microsoft.com/office/powerpoint/2010/main" val="2641591873"/>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Three categories</a:t>
            </a:r>
          </a:p>
          <a:p>
            <a:pPr lvl="1"/>
            <a:r>
              <a:rPr lang="en-CA" dirty="0" err="1" smtClean="0"/>
              <a:t>Neurapraxia</a:t>
            </a:r>
            <a:endParaRPr lang="en-CA" dirty="0" smtClean="0"/>
          </a:p>
          <a:p>
            <a:pPr lvl="2"/>
            <a:r>
              <a:rPr lang="en-CA" dirty="0" smtClean="0"/>
              <a:t>Loss of nerve conduction without structural change</a:t>
            </a:r>
          </a:p>
          <a:p>
            <a:pPr lvl="2"/>
            <a:r>
              <a:rPr lang="en-CA" dirty="0" smtClean="0"/>
              <a:t>From transient loss of blood supply</a:t>
            </a:r>
          </a:p>
          <a:p>
            <a:pPr lvl="2"/>
            <a:r>
              <a:rPr lang="en-CA" dirty="0" smtClean="0"/>
              <a:t>Resolves w/in weeks to months</a:t>
            </a:r>
          </a:p>
          <a:p>
            <a:pPr lvl="1"/>
            <a:r>
              <a:rPr lang="en-CA" dirty="0" err="1" smtClean="0"/>
              <a:t>Axonotmesis</a:t>
            </a:r>
            <a:endParaRPr lang="en-CA" dirty="0" smtClean="0"/>
          </a:p>
          <a:p>
            <a:pPr lvl="2"/>
            <a:r>
              <a:rPr lang="en-CA" dirty="0" smtClean="0"/>
              <a:t>Axonal damage w/out loss of supporting structures</a:t>
            </a:r>
          </a:p>
          <a:p>
            <a:pPr lvl="2"/>
            <a:r>
              <a:rPr lang="en-CA" dirty="0" smtClean="0"/>
              <a:t>Requires regeneration of the axons (1 mm/day)  toward its specific muscle target before functional recovery</a:t>
            </a:r>
          </a:p>
          <a:p>
            <a:pPr lvl="1"/>
            <a:r>
              <a:rPr lang="en-CA" dirty="0" err="1" smtClean="0"/>
              <a:t>Neurotmesis</a:t>
            </a:r>
            <a:endParaRPr lang="en-CA" dirty="0" smtClean="0"/>
          </a:p>
          <a:p>
            <a:pPr lvl="2"/>
            <a:r>
              <a:rPr lang="en-CA" dirty="0" smtClean="0"/>
              <a:t>Severe trauma – complete severance of the nerve</a:t>
            </a:r>
          </a:p>
        </p:txBody>
      </p:sp>
      <p:sp>
        <p:nvSpPr>
          <p:cNvPr id="3" name="Titre 2"/>
          <p:cNvSpPr>
            <a:spLocks noGrp="1"/>
          </p:cNvSpPr>
          <p:nvPr>
            <p:ph type="title"/>
          </p:nvPr>
        </p:nvSpPr>
        <p:spPr/>
        <p:txBody>
          <a:bodyPr/>
          <a:lstStyle/>
          <a:p>
            <a:r>
              <a:rPr lang="en-CA" dirty="0" smtClean="0"/>
              <a:t>TRAUMATIC NEUROPATHIES</a:t>
            </a:r>
            <a:endParaRPr lang="en-CA" dirty="0"/>
          </a:p>
        </p:txBody>
      </p:sp>
    </p:spTree>
    <p:extLst>
      <p:ext uri="{BB962C8B-B14F-4D97-AF65-F5344CB8AC3E}">
        <p14:creationId xmlns:p14="http://schemas.microsoft.com/office/powerpoint/2010/main" val="2869924143"/>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0" y="749300"/>
            <a:ext cx="9144000" cy="5350933"/>
          </a:xfrm>
          <a:prstGeom prst="rect">
            <a:avLst/>
          </a:prstGeom>
        </p:spPr>
      </p:pic>
      <p:sp>
        <p:nvSpPr>
          <p:cNvPr id="5" name="Rectangle 4"/>
          <p:cNvSpPr/>
          <p:nvPr/>
        </p:nvSpPr>
        <p:spPr>
          <a:xfrm>
            <a:off x="273538" y="6363481"/>
            <a:ext cx="8284308" cy="246221"/>
          </a:xfrm>
          <a:prstGeom prst="rect">
            <a:avLst/>
          </a:prstGeom>
        </p:spPr>
        <p:txBody>
          <a:bodyPr wrap="square">
            <a:spAutoFit/>
          </a:bodyPr>
          <a:lstStyle/>
          <a:p>
            <a:r>
              <a:rPr lang="en-CA" sz="1000" dirty="0" smtClean="0"/>
              <a:t>http://</a:t>
            </a:r>
            <a:r>
              <a:rPr lang="en-CA" sz="1000" dirty="0" err="1" smtClean="0"/>
              <a:t>www.scielo.br</a:t>
            </a:r>
            <a:r>
              <a:rPr lang="en-CA" sz="1000" dirty="0" smtClean="0"/>
              <a:t>/</a:t>
            </a:r>
            <a:r>
              <a:rPr lang="en-CA" sz="1000" dirty="0" err="1" smtClean="0"/>
              <a:t>scielo.php?pid</a:t>
            </a:r>
            <a:r>
              <a:rPr lang="en-CA" sz="1000" dirty="0" smtClean="0"/>
              <a:t>=S0004-282X2013001100811&amp;script=</a:t>
            </a:r>
            <a:r>
              <a:rPr lang="en-CA" sz="1000" dirty="0" err="1" smtClean="0"/>
              <a:t>sci_arttext&amp;tlng</a:t>
            </a:r>
            <a:r>
              <a:rPr lang="en-CA" sz="1000" dirty="0" smtClean="0"/>
              <a:t>=</a:t>
            </a:r>
            <a:r>
              <a:rPr lang="en-CA" sz="1000" dirty="0" err="1" smtClean="0"/>
              <a:t>pt</a:t>
            </a:r>
            <a:endParaRPr lang="en-CA" sz="1000" dirty="0"/>
          </a:p>
        </p:txBody>
      </p:sp>
    </p:spTree>
    <p:extLst>
      <p:ext uri="{BB962C8B-B14F-4D97-AF65-F5344CB8AC3E}">
        <p14:creationId xmlns:p14="http://schemas.microsoft.com/office/powerpoint/2010/main" val="3914709782"/>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999" y="1719071"/>
            <a:ext cx="8381261" cy="4948980"/>
          </a:xfrm>
        </p:spPr>
        <p:txBody>
          <a:bodyPr/>
          <a:lstStyle/>
          <a:p>
            <a:r>
              <a:rPr lang="en-CA" dirty="0"/>
              <a:t>F</a:t>
            </a:r>
            <a:r>
              <a:rPr lang="en-CA" dirty="0" smtClean="0"/>
              <a:t>ractures or lacerations</a:t>
            </a:r>
          </a:p>
          <a:p>
            <a:r>
              <a:rPr lang="en-CA" dirty="0" smtClean="0"/>
              <a:t>Injection: direct trauma; irritant/toxic substances </a:t>
            </a:r>
          </a:p>
          <a:p>
            <a:r>
              <a:rPr lang="en-CA" dirty="0" smtClean="0"/>
              <a:t>Traction injuries: brachial or pelvic plexus avulsion</a:t>
            </a:r>
          </a:p>
          <a:p>
            <a:pPr lvl="1"/>
            <a:r>
              <a:rPr lang="en-CA" dirty="0" smtClean="0"/>
              <a:t>Partial: stretch and swelling of the nerve roots</a:t>
            </a:r>
          </a:p>
          <a:p>
            <a:pPr lvl="1"/>
            <a:r>
              <a:rPr lang="en-CA" dirty="0" smtClean="0"/>
              <a:t>Complete: complete severance of the nerve (s) from the spinal cord</a:t>
            </a:r>
          </a:p>
          <a:p>
            <a:pPr lvl="2"/>
            <a:r>
              <a:rPr lang="en-CA" dirty="0" smtClean="0"/>
              <a:t>Acute, flaccid paralysis of the limb or muscle groups </a:t>
            </a:r>
            <a:endParaRPr lang="en-CA" dirty="0"/>
          </a:p>
          <a:p>
            <a:r>
              <a:rPr lang="en-CA" dirty="0" err="1" smtClean="0"/>
              <a:t>Dx</a:t>
            </a:r>
            <a:r>
              <a:rPr lang="en-CA" dirty="0" smtClean="0"/>
              <a:t>: Visual inspection or </a:t>
            </a:r>
            <a:r>
              <a:rPr lang="en-CA" dirty="0" err="1" smtClean="0"/>
              <a:t>electrodiagnostic</a:t>
            </a:r>
            <a:r>
              <a:rPr lang="en-CA" dirty="0" smtClean="0"/>
              <a:t> testing</a:t>
            </a:r>
          </a:p>
          <a:p>
            <a:pPr lvl="1"/>
            <a:r>
              <a:rPr lang="en-CA" dirty="0" smtClean="0"/>
              <a:t>ED may be normal up to 4 days post proximal nerve injury</a:t>
            </a:r>
          </a:p>
          <a:p>
            <a:r>
              <a:rPr lang="en-CA" dirty="0" err="1" smtClean="0"/>
              <a:t>Px</a:t>
            </a:r>
            <a:r>
              <a:rPr lang="en-CA" dirty="0" smtClean="0"/>
              <a:t>: severe and more proximal nerve damage = less </a:t>
            </a:r>
            <a:r>
              <a:rPr lang="en-CA" dirty="0" err="1" smtClean="0"/>
              <a:t>favorable</a:t>
            </a:r>
            <a:r>
              <a:rPr lang="en-CA" dirty="0"/>
              <a:t> </a:t>
            </a:r>
            <a:r>
              <a:rPr lang="en-CA" dirty="0" smtClean="0"/>
              <a:t>for functional recovery</a:t>
            </a:r>
            <a:endParaRPr lang="en-CA" dirty="0"/>
          </a:p>
        </p:txBody>
      </p:sp>
      <p:sp>
        <p:nvSpPr>
          <p:cNvPr id="2" name="Titre 1"/>
          <p:cNvSpPr>
            <a:spLocks noGrp="1"/>
          </p:cNvSpPr>
          <p:nvPr>
            <p:ph type="title"/>
          </p:nvPr>
        </p:nvSpPr>
        <p:spPr/>
        <p:txBody>
          <a:bodyPr/>
          <a:lstStyle/>
          <a:p>
            <a:r>
              <a:rPr lang="en-CA" dirty="0" smtClean="0"/>
              <a:t>TRAUMATIC NEUROPATHIES</a:t>
            </a:r>
            <a:endParaRPr lang="en-CA" dirty="0"/>
          </a:p>
        </p:txBody>
      </p:sp>
    </p:spTree>
    <p:extLst>
      <p:ext uri="{BB962C8B-B14F-4D97-AF65-F5344CB8AC3E}">
        <p14:creationId xmlns:p14="http://schemas.microsoft.com/office/powerpoint/2010/main" val="1849294496"/>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err="1" smtClean="0"/>
              <a:t>POLyneuropathies</a:t>
            </a:r>
            <a:endParaRPr lang="en-CA" dirty="0"/>
          </a:p>
        </p:txBody>
      </p:sp>
    </p:spTree>
    <p:extLst>
      <p:ext uri="{BB962C8B-B14F-4D97-AF65-F5344CB8AC3E}">
        <p14:creationId xmlns:p14="http://schemas.microsoft.com/office/powerpoint/2010/main" val="2590283069"/>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p:txBody>
          <a:bodyPr/>
          <a:lstStyle/>
          <a:p>
            <a:r>
              <a:rPr lang="en-CA" dirty="0" smtClean="0"/>
              <a:t>Immune-mediated disorder of myelin and/or axons</a:t>
            </a:r>
          </a:p>
          <a:p>
            <a:pPr lvl="1"/>
            <a:r>
              <a:rPr lang="en-CA" dirty="0" smtClean="0"/>
              <a:t>Inflammatory reaction to axons and myelin sheaths</a:t>
            </a:r>
          </a:p>
          <a:p>
            <a:r>
              <a:rPr lang="en-CA" dirty="0" smtClean="0"/>
              <a:t>Acute or </a:t>
            </a:r>
            <a:r>
              <a:rPr lang="en-CA" dirty="0" err="1" smtClean="0"/>
              <a:t>peracute</a:t>
            </a:r>
            <a:r>
              <a:rPr lang="en-CA" dirty="0" smtClean="0"/>
              <a:t> onset of diffuse LMN paresis </a:t>
            </a:r>
          </a:p>
          <a:p>
            <a:pPr lvl="1"/>
            <a:r>
              <a:rPr lang="en-CA" dirty="0" smtClean="0">
                <a:sym typeface="Wingdings"/>
              </a:rPr>
              <a:t>Ventral roots : flaccid </a:t>
            </a:r>
            <a:r>
              <a:rPr lang="en-CA" dirty="0" err="1" smtClean="0">
                <a:sym typeface="Wingdings"/>
              </a:rPr>
              <a:t>tetraparesis</a:t>
            </a:r>
            <a:r>
              <a:rPr lang="en-CA" dirty="0" smtClean="0">
                <a:sym typeface="Wingdings"/>
              </a:rPr>
              <a:t>/paralysis; </a:t>
            </a:r>
            <a:r>
              <a:rPr lang="en-CA" dirty="0" err="1" smtClean="0">
                <a:sym typeface="Wingdings"/>
              </a:rPr>
              <a:t>hyporeflexia</a:t>
            </a:r>
            <a:endParaRPr lang="en-CA" dirty="0" smtClean="0">
              <a:sym typeface="Wingdings"/>
            </a:endParaRPr>
          </a:p>
          <a:p>
            <a:pPr lvl="1"/>
            <a:r>
              <a:rPr lang="en-CA" dirty="0" smtClean="0">
                <a:sym typeface="Wingdings"/>
              </a:rPr>
              <a:t>Rapid and severe muscle atrophy (7-10 days)</a:t>
            </a:r>
          </a:p>
          <a:p>
            <a:r>
              <a:rPr lang="en-CA" dirty="0" smtClean="0">
                <a:sym typeface="Wingdings"/>
              </a:rPr>
              <a:t>Often begins in the pelvic limbs, voice change</a:t>
            </a:r>
          </a:p>
          <a:p>
            <a:r>
              <a:rPr lang="en-CA" dirty="0" smtClean="0">
                <a:sym typeface="Wingdings"/>
              </a:rPr>
              <a:t>CN are spared; sometimes mild facial paresis</a:t>
            </a:r>
          </a:p>
          <a:p>
            <a:r>
              <a:rPr lang="en-CA" dirty="0" smtClean="0">
                <a:sym typeface="Wingdings"/>
              </a:rPr>
              <a:t>No sensory loss – some dogs may appear </a:t>
            </a:r>
            <a:r>
              <a:rPr lang="en-CA" dirty="0" err="1" smtClean="0">
                <a:sym typeface="Wingdings"/>
              </a:rPr>
              <a:t>hyperesthetic</a:t>
            </a:r>
            <a:endParaRPr lang="en-CA" dirty="0" smtClean="0">
              <a:sym typeface="Wingdings"/>
            </a:endParaRPr>
          </a:p>
          <a:p>
            <a:r>
              <a:rPr lang="en-CA" dirty="0" smtClean="0">
                <a:sym typeface="Wingdings"/>
              </a:rPr>
              <a:t>Respiratory paralysis</a:t>
            </a:r>
          </a:p>
          <a:p>
            <a:r>
              <a:rPr lang="en-CA" dirty="0" smtClean="0">
                <a:sym typeface="Wingdings"/>
              </a:rPr>
              <a:t>Tail and neck motion, swallowing, fecal/urinary continence are maintained</a:t>
            </a:r>
          </a:p>
          <a:p>
            <a:r>
              <a:rPr lang="en-CA" dirty="0" smtClean="0">
                <a:sym typeface="Wingdings"/>
              </a:rPr>
              <a:t>No </a:t>
            </a:r>
            <a:r>
              <a:rPr lang="en-CA" dirty="0" err="1" smtClean="0">
                <a:sym typeface="Wingdings"/>
              </a:rPr>
              <a:t>megaesophagus</a:t>
            </a:r>
            <a:endParaRPr lang="en-CA" dirty="0" smtClean="0">
              <a:sym typeface="Wingdings"/>
            </a:endParaRPr>
          </a:p>
          <a:p>
            <a:endParaRPr lang="en-CA" dirty="0"/>
          </a:p>
        </p:txBody>
      </p:sp>
      <p:sp>
        <p:nvSpPr>
          <p:cNvPr id="4" name="Titre 3"/>
          <p:cNvSpPr>
            <a:spLocks noGrp="1"/>
          </p:cNvSpPr>
          <p:nvPr>
            <p:ph type="title"/>
          </p:nvPr>
        </p:nvSpPr>
        <p:spPr/>
        <p:txBody>
          <a:bodyPr/>
          <a:lstStyle/>
          <a:p>
            <a:r>
              <a:rPr lang="en-CA" dirty="0" smtClean="0"/>
              <a:t>ACUTE POLYRADICULONEURITIS</a:t>
            </a:r>
            <a:endParaRPr lang="en-CA" dirty="0"/>
          </a:p>
        </p:txBody>
      </p:sp>
      <p:sp>
        <p:nvSpPr>
          <p:cNvPr id="2" name="ZoneTexte 1"/>
          <p:cNvSpPr txBox="1"/>
          <p:nvPr/>
        </p:nvSpPr>
        <p:spPr>
          <a:xfrm>
            <a:off x="6235834" y="5757147"/>
            <a:ext cx="1853893"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rtlCol="0">
            <a:spAutoFit/>
          </a:bodyPr>
          <a:lstStyle/>
          <a:p>
            <a:r>
              <a:rPr lang="en-CA" dirty="0" smtClean="0"/>
              <a:t>VENTRAL ROOTS</a:t>
            </a:r>
            <a:endParaRPr lang="en-CA" dirty="0"/>
          </a:p>
        </p:txBody>
      </p:sp>
    </p:spTree>
    <p:extLst>
      <p:ext uri="{BB962C8B-B14F-4D97-AF65-F5344CB8AC3E}">
        <p14:creationId xmlns:p14="http://schemas.microsoft.com/office/powerpoint/2010/main" val="320532400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lle">
  <a:themeElements>
    <a:clrScheme name="Clarté">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Grill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ll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Grille.thmx</Template>
  <TotalTime>9245</TotalTime>
  <Words>15779</Words>
  <Application>Microsoft Macintosh PowerPoint</Application>
  <PresentationFormat>Présentation à l'écran (4:3)</PresentationFormat>
  <Paragraphs>1698</Paragraphs>
  <Slides>126</Slides>
  <Notes>113</Notes>
  <HiddenSlides>5</HiddenSlides>
  <MMClips>0</MMClips>
  <ScaleCrop>false</ScaleCrop>
  <HeadingPairs>
    <vt:vector size="4" baseType="variant">
      <vt:variant>
        <vt:lpstr>Thème</vt:lpstr>
      </vt:variant>
      <vt:variant>
        <vt:i4>1</vt:i4>
      </vt:variant>
      <vt:variant>
        <vt:lpstr>Titres des diapositives</vt:lpstr>
      </vt:variant>
      <vt:variant>
        <vt:i4>126</vt:i4>
      </vt:variant>
    </vt:vector>
  </HeadingPairs>
  <TitlesOfParts>
    <vt:vector size="127" baseType="lpstr">
      <vt:lpstr>Grille</vt:lpstr>
      <vt:lpstr> Junctionopathies Neuropathies MYOPATHIES </vt:lpstr>
      <vt:lpstr>JUNCTINOPATHIES</vt:lpstr>
      <vt:lpstr>NEUROMUSCULAR JUNCTION</vt:lpstr>
      <vt:lpstr>NMJ</vt:lpstr>
      <vt:lpstr>DISORDERS AFFECTING THE NMJ = junctionopathies</vt:lpstr>
      <vt:lpstr>JUNCTIONOPATHIES</vt:lpstr>
      <vt:lpstr>BOTULISM</vt:lpstr>
      <vt:lpstr>BOTULISM</vt:lpstr>
      <vt:lpstr>Présentation PowerPoint</vt:lpstr>
      <vt:lpstr>Présentation PowerPoint</vt:lpstr>
      <vt:lpstr>Présentation PowerPoint</vt:lpstr>
      <vt:lpstr>BOTULISM – CLINICAL SIGNS</vt:lpstr>
      <vt:lpstr>BOTULISM - DIAGNOSIS</vt:lpstr>
      <vt:lpstr>BOTULISM - TREATMENT</vt:lpstr>
      <vt:lpstr>BOTULISM - PROGNOSIS</vt:lpstr>
      <vt:lpstr>TICK PARALYSIS</vt:lpstr>
      <vt:lpstr>TICK PARALYSIS</vt:lpstr>
      <vt:lpstr>Présentation PowerPoint</vt:lpstr>
      <vt:lpstr>SNAKE BITES</vt:lpstr>
      <vt:lpstr>SNAKE BITES</vt:lpstr>
      <vt:lpstr>SNAKE BITES</vt:lpstr>
      <vt:lpstr>CORAL SNAKES Pathophysiology &amp; Clinical signs </vt:lpstr>
      <vt:lpstr>CORAL SNAKES TREATMENT</vt:lpstr>
      <vt:lpstr>Présentation PowerPoint</vt:lpstr>
      <vt:lpstr>MOJAVE RATTLESNAKES PATHOPHYSIOLOGY &amp; CLINICAL SIGNS</vt:lpstr>
      <vt:lpstr>Présentation PowerPoint</vt:lpstr>
      <vt:lpstr>MOJAVE RATTLESNAKES TREATMENTS</vt:lpstr>
      <vt:lpstr>Présentation PowerPoint</vt:lpstr>
      <vt:lpstr>TETANUS</vt:lpstr>
      <vt:lpstr>Présentation PowerPoint</vt:lpstr>
      <vt:lpstr>Présentation PowerPoint</vt:lpstr>
      <vt:lpstr>TETANUS CLINICAL PRESENTATION</vt:lpstr>
      <vt:lpstr>TETANUS CLINICAL PRESENTATION</vt:lpstr>
      <vt:lpstr>TETANUS SEVERITY CLASSIFICATION SYSTEM</vt:lpstr>
      <vt:lpstr>Présentation PowerPoint</vt:lpstr>
      <vt:lpstr>Présentation PowerPoint</vt:lpstr>
      <vt:lpstr>Présentation PowerPoint</vt:lpstr>
      <vt:lpstr>TETANUS DIAGNOSIS</vt:lpstr>
      <vt:lpstr>TETANUS DIAGNOSIS</vt:lpstr>
      <vt:lpstr>TETANUS TREATMENT</vt:lpstr>
      <vt:lpstr>TETANUS NEUTRALIZATION OF UNBOUND TOXINS</vt:lpstr>
      <vt:lpstr>TETANUS REMOVAL OF SOURCE OF INFECTION</vt:lpstr>
      <vt:lpstr>TETANUS CONTROL OF RIGIDITY AND SPASMS</vt:lpstr>
      <vt:lpstr>TETANUS CONTROL OF RIGIDITY AND SPASMS</vt:lpstr>
      <vt:lpstr>TETANUS CONTROL OF RIGIDITY AND SPASMS</vt:lpstr>
      <vt:lpstr>TETANUS SUPPORTIVE INTENSIVE CARE</vt:lpstr>
      <vt:lpstr>TETANUS PROGNOSIS</vt:lpstr>
      <vt:lpstr>Junctionopathies</vt:lpstr>
      <vt:lpstr>MYASTHENIA GRAVIS PATHOPHYSIOLOGY</vt:lpstr>
      <vt:lpstr>MYASTHENIA GRAVIS CONGENITAL</vt:lpstr>
      <vt:lpstr>MYASTHENIA GRAVIS ACQUIRED</vt:lpstr>
      <vt:lpstr>MYASTHENIA GRAVIS ACQUIRED</vt:lpstr>
      <vt:lpstr>MYASTHENIA GRAVIS</vt:lpstr>
      <vt:lpstr>MYASTHENIA GRAVIS</vt:lpstr>
      <vt:lpstr>MYASTHENIA GRAVIS</vt:lpstr>
      <vt:lpstr>MYASTHENIA GRAVIS</vt:lpstr>
      <vt:lpstr>Présentation PowerPoint</vt:lpstr>
      <vt:lpstr>MYASTHENIA GRAVIS FOCAL</vt:lpstr>
      <vt:lpstr>MYASTHENIA GRAVIS GENERALIZED</vt:lpstr>
      <vt:lpstr>MYASTHENIA GRAVIS FULMINANT</vt:lpstr>
      <vt:lpstr>MYASTHENIA GRAVIS PARANEOPLASTIC</vt:lpstr>
      <vt:lpstr>MYASTHENIA GRAVIS CLINICAL PRESENTATION</vt:lpstr>
      <vt:lpstr>MYASTHENIA GRAVIS DIAGNOSIS</vt:lpstr>
      <vt:lpstr>MYASTHENIA GRAVIS DIAGNOSIS</vt:lpstr>
      <vt:lpstr>MYASTHENIA GRAVIS DIAGNOSIS</vt:lpstr>
      <vt:lpstr>Présentation PowerPoint</vt:lpstr>
      <vt:lpstr>MYASTHENIA GRAVIS DIAGNOSIS</vt:lpstr>
      <vt:lpstr>MYASTHENIA GRAVIS DIAGNOSIS</vt:lpstr>
      <vt:lpstr>MYASTHENIA GRAVIS TREATMENT</vt:lpstr>
      <vt:lpstr>MYASTHENIA GRAVIS TREATMENT</vt:lpstr>
      <vt:lpstr>MYASTHENIA GRAVIS TREATMENT</vt:lpstr>
      <vt:lpstr>MYASTHENIA GRAVIS TREATMENT</vt:lpstr>
      <vt:lpstr>MYASTHENIA GRAVIS PLASMAPHERESIS</vt:lpstr>
      <vt:lpstr>Présentation PowerPoint</vt:lpstr>
      <vt:lpstr>MYASTHENIA GRAVIS TREATMENT</vt:lpstr>
      <vt:lpstr>Présentation PowerPoint</vt:lpstr>
      <vt:lpstr>MYASTHENIA GRAVIS PROGNOSIS</vt:lpstr>
      <vt:lpstr>Présentation PowerPoint</vt:lpstr>
      <vt:lpstr>Présentation PowerPoint</vt:lpstr>
      <vt:lpstr>CLINICAL SIGNS GENERAL</vt:lpstr>
      <vt:lpstr>DIAGNOSTICS GENERAL</vt:lpstr>
      <vt:lpstr>NEUROPATHIES</vt:lpstr>
      <vt:lpstr>ANATOMY</vt:lpstr>
      <vt:lpstr>Présentation PowerPoint</vt:lpstr>
      <vt:lpstr>ANATOMY</vt:lpstr>
      <vt:lpstr>NEUROPATHIES</vt:lpstr>
      <vt:lpstr>TRIGEMINAL NEURITIS</vt:lpstr>
      <vt:lpstr>TRIGEMINAL NEURITIS</vt:lpstr>
      <vt:lpstr>TRIGEMINAL NERVE SHEATH TUMOR</vt:lpstr>
      <vt:lpstr>FACIAL NERVE PARALYSIS</vt:lpstr>
      <vt:lpstr>Présentation PowerPoint</vt:lpstr>
      <vt:lpstr>FACIAL NERVE PARALYSIS</vt:lpstr>
      <vt:lpstr>LARYNGEAL PARALYSIS</vt:lpstr>
      <vt:lpstr>NEUROPATHIES</vt:lpstr>
      <vt:lpstr>TRAUMATIC NEUROPATHIES</vt:lpstr>
      <vt:lpstr>Présentation PowerPoint</vt:lpstr>
      <vt:lpstr>TRAUMATIC NEUROPATHIES</vt:lpstr>
      <vt:lpstr>POLyneuropathies</vt:lpstr>
      <vt:lpstr>ACUTE POLYRADICULONEURITIS</vt:lpstr>
      <vt:lpstr>ACUTE POLYRADICULONEURITIS</vt:lpstr>
      <vt:lpstr>ACUTE POLYRADICULONEURITIS</vt:lpstr>
      <vt:lpstr>ACUTE POLYRADICULONEURITIS</vt:lpstr>
      <vt:lpstr>ACUTE POLYRADICULONEURITIS</vt:lpstr>
      <vt:lpstr>ACUTE POLYRADICULONEURITIS</vt:lpstr>
      <vt:lpstr>ACUTE POLYRADICULONEURITIS</vt:lpstr>
      <vt:lpstr>POLYNEUROPATHIES</vt:lpstr>
      <vt:lpstr>POLYNEUROPATHIES METABOLIC CAUSES</vt:lpstr>
      <vt:lpstr>POLYNEUROPATHIES METABOLIC CAUSES</vt:lpstr>
      <vt:lpstr>POLYNEUROPATHIES</vt:lpstr>
      <vt:lpstr>NEOPLASIA</vt:lpstr>
      <vt:lpstr>POLYNEUROPATHIES</vt:lpstr>
      <vt:lpstr>INFECTIOUS CAUSES</vt:lpstr>
      <vt:lpstr>POLYNEUROPATHIES</vt:lpstr>
      <vt:lpstr>AORTIC THROMBOEMBOLISM</vt:lpstr>
      <vt:lpstr>POLYNEUROPATHIES</vt:lpstr>
      <vt:lpstr>INTOXICATIONS – DRUG-induced - MISCELLANEOUS</vt:lpstr>
      <vt:lpstr>MYOPATHIES</vt:lpstr>
      <vt:lpstr>Generalized polymyositis</vt:lpstr>
      <vt:lpstr>MASTICATORY MYOSITIS</vt:lpstr>
      <vt:lpstr>MASTICATORY MYOSITIS</vt:lpstr>
      <vt:lpstr>EXTRAOCULAR MYOSITIS</vt:lpstr>
      <vt:lpstr>EXTRAOCULAR MYOSITIS</vt:lpstr>
      <vt:lpstr>EXTRAOCULAR MYOSITIS</vt:lpstr>
      <vt:lpstr>MYOPATHIES </vt:lpstr>
      <vt:lpstr>NON-INFLAMMATORY  GENERALIZED MYOPATHIES </vt:lpstr>
      <vt:lpstr>MEGAESOPHAGUS</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Neuropathies Junctionopathies</dc:title>
  <dc:subject/>
  <dc:creator>Jo-Annie Letendre</dc:creator>
  <cp:keywords/>
  <dc:description/>
  <cp:lastModifiedBy>Jo-Annie Letendre</cp:lastModifiedBy>
  <cp:revision>172</cp:revision>
  <dcterms:created xsi:type="dcterms:W3CDTF">2015-04-30T23:09:01Z</dcterms:created>
  <dcterms:modified xsi:type="dcterms:W3CDTF">2015-05-26T00:40:26Z</dcterms:modified>
  <cp:category/>
</cp:coreProperties>
</file>