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0" r:id="rId1"/>
  </p:sldMasterIdLst>
  <p:notesMasterIdLst>
    <p:notesMasterId r:id="rId70"/>
  </p:notesMasterIdLst>
  <p:sldIdLst>
    <p:sldId id="256" r:id="rId2"/>
    <p:sldId id="257" r:id="rId3"/>
    <p:sldId id="260" r:id="rId4"/>
    <p:sldId id="258" r:id="rId5"/>
    <p:sldId id="275" r:id="rId6"/>
    <p:sldId id="259" r:id="rId7"/>
    <p:sldId id="330" r:id="rId8"/>
    <p:sldId id="331" r:id="rId9"/>
    <p:sldId id="261" r:id="rId10"/>
    <p:sldId id="262" r:id="rId11"/>
    <p:sldId id="263" r:id="rId12"/>
    <p:sldId id="264" r:id="rId13"/>
    <p:sldId id="265" r:id="rId14"/>
    <p:sldId id="266" r:id="rId15"/>
    <p:sldId id="268" r:id="rId16"/>
    <p:sldId id="269" r:id="rId17"/>
    <p:sldId id="329" r:id="rId18"/>
    <p:sldId id="328" r:id="rId19"/>
    <p:sldId id="270" r:id="rId20"/>
    <p:sldId id="271" r:id="rId21"/>
    <p:sldId id="272" r:id="rId22"/>
    <p:sldId id="319" r:id="rId23"/>
    <p:sldId id="320" r:id="rId24"/>
    <p:sldId id="276" r:id="rId25"/>
    <p:sldId id="280" r:id="rId26"/>
    <p:sldId id="277" r:id="rId27"/>
    <p:sldId id="279" r:id="rId28"/>
    <p:sldId id="281" r:id="rId29"/>
    <p:sldId id="282" r:id="rId30"/>
    <p:sldId id="283" r:id="rId31"/>
    <p:sldId id="285" r:id="rId32"/>
    <p:sldId id="286" r:id="rId33"/>
    <p:sldId id="287" r:id="rId34"/>
    <p:sldId id="326" r:id="rId35"/>
    <p:sldId id="325" r:id="rId36"/>
    <p:sldId id="327" r:id="rId37"/>
    <p:sldId id="291" r:id="rId38"/>
    <p:sldId id="289" r:id="rId39"/>
    <p:sldId id="321" r:id="rId40"/>
    <p:sldId id="323" r:id="rId41"/>
    <p:sldId id="324" r:id="rId42"/>
    <p:sldId id="322" r:id="rId43"/>
    <p:sldId id="292" r:id="rId44"/>
    <p:sldId id="293" r:id="rId45"/>
    <p:sldId id="294" r:id="rId46"/>
    <p:sldId id="296" r:id="rId47"/>
    <p:sldId id="297" r:id="rId48"/>
    <p:sldId id="298" r:id="rId49"/>
    <p:sldId id="299" r:id="rId50"/>
    <p:sldId id="300" r:id="rId51"/>
    <p:sldId id="301" r:id="rId52"/>
    <p:sldId id="302" r:id="rId53"/>
    <p:sldId id="313" r:id="rId54"/>
    <p:sldId id="304" r:id="rId55"/>
    <p:sldId id="305" r:id="rId56"/>
    <p:sldId id="306" r:id="rId57"/>
    <p:sldId id="307" r:id="rId58"/>
    <p:sldId id="308" r:id="rId59"/>
    <p:sldId id="309" r:id="rId60"/>
    <p:sldId id="310" r:id="rId61"/>
    <p:sldId id="311" r:id="rId62"/>
    <p:sldId id="312" r:id="rId63"/>
    <p:sldId id="314" r:id="rId64"/>
    <p:sldId id="303" r:id="rId65"/>
    <p:sldId id="315" r:id="rId66"/>
    <p:sldId id="316" r:id="rId67"/>
    <p:sldId id="317" r:id="rId68"/>
    <p:sldId id="318"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6890" autoAdjust="0"/>
  </p:normalViewPr>
  <p:slideViewPr>
    <p:cSldViewPr snapToGrid="0" snapToObjects="1">
      <p:cViewPr varScale="1">
        <p:scale>
          <a:sx n="49" d="100"/>
          <a:sy n="49" d="100"/>
        </p:scale>
        <p:origin x="-28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notesMaster" Target="notesMasters/notesMaster1.xml"/><Relationship Id="rId71" Type="http://schemas.openxmlformats.org/officeDocument/2006/relationships/printerSettings" Target="printerSettings/printerSettings1.bin"/><Relationship Id="rId72"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viewProps" Target="viewProps.xml"/><Relationship Id="rId74" Type="http://schemas.openxmlformats.org/officeDocument/2006/relationships/theme" Target="theme/theme1.xml"/><Relationship Id="rId75"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2D0CB3-449A-D742-8501-628E38E0E647}" type="datetimeFigureOut">
              <a:rPr lang="fr-FR" smtClean="0"/>
              <a:t>11/02/2015</a:t>
            </a:fld>
            <a:endParaRPr lang="en-CA"/>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CA" smtClean="0"/>
              <a:t>Cliquez pour modifier les styles du texte du masque</a:t>
            </a:r>
          </a:p>
          <a:p>
            <a:pPr lvl="1"/>
            <a:r>
              <a:rPr lang="fr-CA" smtClean="0"/>
              <a:t>Deuxième niveau</a:t>
            </a:r>
          </a:p>
          <a:p>
            <a:pPr lvl="2"/>
            <a:r>
              <a:rPr lang="fr-CA" smtClean="0"/>
              <a:t>Troisième niveau</a:t>
            </a:r>
          </a:p>
          <a:p>
            <a:pPr lvl="3"/>
            <a:r>
              <a:rPr lang="fr-CA" smtClean="0"/>
              <a:t>Quatrième niveau</a:t>
            </a:r>
          </a:p>
          <a:p>
            <a:pPr lvl="4"/>
            <a:r>
              <a:rPr lang="fr-CA" smtClean="0"/>
              <a:t>Cinquième niveau</a:t>
            </a:r>
            <a:endParaRPr lang="en-CA"/>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129D46-61E6-B24E-8C33-07A598761866}" type="slidenum">
              <a:rPr lang="en-CA" smtClean="0"/>
              <a:t>‹#›</a:t>
            </a:fld>
            <a:endParaRPr lang="en-CA"/>
          </a:p>
        </p:txBody>
      </p:sp>
    </p:spTree>
    <p:extLst>
      <p:ext uri="{BB962C8B-B14F-4D97-AF65-F5344CB8AC3E}">
        <p14:creationId xmlns:p14="http://schemas.microsoft.com/office/powerpoint/2010/main" val="114283212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3" Type="http://schemas.openxmlformats.org/officeDocument/2006/relationships/hyperlink" Target="http://www.sciencedirect.com.proxy.library.cornell.edu/science/article/pii/B9781455703067000623%23bib5" TargetMode="External"/><Relationship Id="rId4" Type="http://schemas.openxmlformats.org/officeDocument/2006/relationships/hyperlink" Target="http://www.sciencedirect.com.proxy.library.cornell.edu/science/article/pii/B9781455703067000623%23bib6" TargetMode="External"/><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en.wikipedia.org/wiki/Protein" TargetMode="External"/><Relationship Id="rId4" Type="http://schemas.openxmlformats.org/officeDocument/2006/relationships/hyperlink" Target="http://en.wikipedia.org/wiki/T_cells" TargetMode="External"/><Relationship Id="rId5" Type="http://schemas.openxmlformats.org/officeDocument/2006/relationships/hyperlink" Target="http://en.wikipedia.org/wiki/Tumor_necrosis_factors" TargetMode="External"/><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This</a:t>
            </a:r>
            <a:r>
              <a:rPr lang="en-CA" baseline="0" dirty="0" smtClean="0"/>
              <a:t> round is a bout a 4 year old female spayed </a:t>
            </a:r>
            <a:r>
              <a:rPr lang="en-CA" baseline="0" dirty="0" err="1" smtClean="0"/>
              <a:t>maltese</a:t>
            </a:r>
            <a:r>
              <a:rPr lang="en-CA" baseline="0" dirty="0" smtClean="0"/>
              <a:t> mixed</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2</a:t>
            </a:fld>
            <a:endParaRPr lang="en-CA"/>
          </a:p>
        </p:txBody>
      </p:sp>
    </p:spTree>
    <p:extLst>
      <p:ext uri="{BB962C8B-B14F-4D97-AF65-F5344CB8AC3E}">
        <p14:creationId xmlns:p14="http://schemas.microsoft.com/office/powerpoint/2010/main" val="915323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 following day – she was brighter,</a:t>
            </a:r>
            <a:r>
              <a:rPr lang="en-CA" baseline="0" dirty="0" smtClean="0"/>
              <a:t> alert and responsive</a:t>
            </a:r>
          </a:p>
          <a:p>
            <a:r>
              <a:rPr lang="en-CA" baseline="0" dirty="0" smtClean="0"/>
              <a:t>Her T was</a:t>
            </a:r>
          </a:p>
          <a:p>
            <a:r>
              <a:rPr lang="en-CA" baseline="0" dirty="0" smtClean="0"/>
              <a:t>BG was elevated so the dextrose supplementation was d/c</a:t>
            </a:r>
          </a:p>
          <a:p>
            <a:r>
              <a:rPr lang="en-CA" baseline="0" dirty="0" smtClean="0"/>
              <a:t>Her </a:t>
            </a:r>
            <a:r>
              <a:rPr lang="en-CA" baseline="0" dirty="0" err="1" smtClean="0"/>
              <a:t>adbomen</a:t>
            </a:r>
            <a:r>
              <a:rPr lang="en-CA" baseline="0" dirty="0" smtClean="0"/>
              <a:t> was still tense</a:t>
            </a:r>
          </a:p>
          <a:p>
            <a:r>
              <a:rPr lang="en-CA" baseline="0" dirty="0" smtClean="0"/>
              <a:t>There was no vomiting, but she was not eating</a:t>
            </a:r>
          </a:p>
          <a:p>
            <a:r>
              <a:rPr lang="en-CA" baseline="0" dirty="0" err="1" smtClean="0"/>
              <a:t>Diarrhea</a:t>
            </a:r>
            <a:r>
              <a:rPr lang="en-CA" baseline="0" dirty="0" smtClean="0"/>
              <a:t> was still present</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13</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Biochemistry was repeated</a:t>
            </a:r>
          </a:p>
          <a:p>
            <a:r>
              <a:rPr lang="en-CA" dirty="0" smtClean="0"/>
              <a:t>ALT and</a:t>
            </a:r>
            <a:r>
              <a:rPr lang="en-CA" baseline="0" dirty="0" smtClean="0"/>
              <a:t> creatinine were readable following dilution</a:t>
            </a:r>
          </a:p>
          <a:p>
            <a:r>
              <a:rPr lang="en-CA" baseline="0" dirty="0" smtClean="0"/>
              <a:t>BUN was elevated as well as phosphate (was 7.9)</a:t>
            </a:r>
          </a:p>
          <a:p>
            <a:r>
              <a:rPr lang="en-CA" baseline="0" dirty="0" smtClean="0"/>
              <a:t>ALP and GGT were more elevated</a:t>
            </a:r>
          </a:p>
          <a:p>
            <a:r>
              <a:rPr lang="en-CA" baseline="0" dirty="0" smtClean="0"/>
              <a:t>TP and albumin were lower as well as calcium and cholesterol</a:t>
            </a:r>
          </a:p>
          <a:p>
            <a:endParaRPr lang="en-CA" baseline="0" dirty="0" smtClean="0"/>
          </a:p>
          <a:p>
            <a:endParaRPr lang="en-CA" baseline="0" dirty="0" smtClean="0"/>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14</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 UA</a:t>
            </a:r>
            <a:r>
              <a:rPr lang="en-CA" baseline="0" dirty="0" smtClean="0"/>
              <a:t> was performed – USG was 1.020 </a:t>
            </a:r>
          </a:p>
          <a:p>
            <a:r>
              <a:rPr lang="en-CA" baseline="0" dirty="0" smtClean="0"/>
              <a:t>PCV/TP was 38 and 3.8</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15</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r>
              <a:rPr lang="en-CA" dirty="0" smtClean="0"/>
              <a:t>Throughout the day, she</a:t>
            </a:r>
            <a:r>
              <a:rPr lang="en-CA" baseline="0" dirty="0" smtClean="0"/>
              <a:t> started regurgitating </a:t>
            </a:r>
          </a:p>
          <a:p>
            <a:r>
              <a:rPr lang="en-CA" baseline="0" dirty="0" smtClean="0"/>
              <a:t>Metoclopramide CRI and </a:t>
            </a:r>
            <a:r>
              <a:rPr lang="en-CA" baseline="0" dirty="0" err="1" smtClean="0"/>
              <a:t>ondansetron</a:t>
            </a:r>
            <a:r>
              <a:rPr lang="en-CA" baseline="0" dirty="0" smtClean="0"/>
              <a:t> were added to her </a:t>
            </a:r>
            <a:r>
              <a:rPr lang="en-CA" baseline="0" dirty="0" err="1" smtClean="0"/>
              <a:t>Tx</a:t>
            </a:r>
            <a:r>
              <a:rPr lang="en-CA" baseline="0" dirty="0" smtClean="0"/>
              <a:t> plan</a:t>
            </a:r>
          </a:p>
          <a:p>
            <a:r>
              <a:rPr lang="en-CA" baseline="0" dirty="0" smtClean="0"/>
              <a:t>Because the liver enzymes were more elevated: lactulose, </a:t>
            </a:r>
            <a:r>
              <a:rPr lang="en-CA" baseline="0" dirty="0" err="1" smtClean="0"/>
              <a:t>denamarin</a:t>
            </a:r>
            <a:r>
              <a:rPr lang="en-CA" baseline="0" dirty="0" smtClean="0"/>
              <a:t> and </a:t>
            </a:r>
            <a:r>
              <a:rPr lang="en-CA" baseline="0" dirty="0" err="1" smtClean="0"/>
              <a:t>ursodiol</a:t>
            </a:r>
            <a:r>
              <a:rPr lang="en-CA" baseline="0" dirty="0" smtClean="0"/>
              <a:t> were started</a:t>
            </a:r>
          </a:p>
          <a:p>
            <a:r>
              <a:rPr lang="en-CA" baseline="0" dirty="0" smtClean="0"/>
              <a:t>Abdominal </a:t>
            </a:r>
            <a:r>
              <a:rPr lang="en-CA" baseline="0" dirty="0" err="1" smtClean="0"/>
              <a:t>xrays</a:t>
            </a:r>
            <a:r>
              <a:rPr lang="en-CA" baseline="0" dirty="0" smtClean="0"/>
              <a:t> were repeated and reviewed by a DACVR</a:t>
            </a:r>
          </a:p>
          <a:p>
            <a:endParaRPr lang="en-CA" baseline="0" dirty="0" smtClean="0"/>
          </a:p>
          <a:p>
            <a:r>
              <a:rPr lang="en-CA" baseline="0" dirty="0" smtClean="0"/>
              <a:t>There is mention of </a:t>
            </a:r>
            <a:r>
              <a:rPr lang="en-CA" baseline="0" dirty="0" err="1" smtClean="0"/>
              <a:t>ultrasonographic</a:t>
            </a:r>
            <a:r>
              <a:rPr lang="en-CA" baseline="0" dirty="0" smtClean="0"/>
              <a:t> findings in the </a:t>
            </a:r>
            <a:r>
              <a:rPr lang="en-CA" baseline="0" dirty="0" err="1" smtClean="0"/>
              <a:t>rDVM</a:t>
            </a:r>
            <a:r>
              <a:rPr lang="en-CA" baseline="0" dirty="0" smtClean="0"/>
              <a:t> medical records but it is not known if it is a full abdominal US or </a:t>
            </a:r>
            <a:r>
              <a:rPr lang="en-CA" baseline="0" dirty="0" err="1" smtClean="0"/>
              <a:t>aFAST</a:t>
            </a:r>
            <a:r>
              <a:rPr lang="en-CA" baseline="0" dirty="0" smtClean="0"/>
              <a:t> and who performed the exam – </a:t>
            </a:r>
          </a:p>
          <a:p>
            <a:r>
              <a:rPr lang="en-CA" baseline="0" dirty="0" smtClean="0"/>
              <a:t>There was……</a:t>
            </a:r>
          </a:p>
          <a:p>
            <a:endParaRPr lang="en-CA" baseline="0" dirty="0" smtClean="0"/>
          </a:p>
          <a:p>
            <a:endParaRPr lang="en-CA" baseline="0" dirty="0" smtClean="0"/>
          </a:p>
          <a:p>
            <a:r>
              <a:rPr lang="en-CA" dirty="0" smtClean="0"/>
              <a:t>Recommended abdominal US</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16</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a:t>
            </a:r>
            <a:r>
              <a:rPr lang="en-CA" baseline="0" dirty="0" smtClean="0"/>
              <a:t> following day – the </a:t>
            </a:r>
            <a:r>
              <a:rPr lang="en-CA" baseline="0" dirty="0" err="1" smtClean="0"/>
              <a:t>rDVM</a:t>
            </a:r>
            <a:r>
              <a:rPr lang="en-CA" baseline="0" dirty="0" smtClean="0"/>
              <a:t> medical record reported a dull mentally appropriate, semi-alert mentation</a:t>
            </a:r>
          </a:p>
          <a:p>
            <a:r>
              <a:rPr lang="en-CA" baseline="0" dirty="0" smtClean="0"/>
              <a:t>Body temperature was 99.1</a:t>
            </a:r>
          </a:p>
          <a:p>
            <a:r>
              <a:rPr lang="en-CA" dirty="0" smtClean="0"/>
              <a:t>Her</a:t>
            </a:r>
            <a:r>
              <a:rPr lang="en-CA" baseline="0" dirty="0" smtClean="0"/>
              <a:t> abdomen was more tense</a:t>
            </a:r>
          </a:p>
          <a:p>
            <a:r>
              <a:rPr lang="en-CA" baseline="0" dirty="0" smtClean="0"/>
              <a:t>She was still not eating</a:t>
            </a:r>
          </a:p>
          <a:p>
            <a:r>
              <a:rPr lang="en-CA" baseline="0" dirty="0" smtClean="0"/>
              <a:t>There was no vomiting but continued to regurgitate mucous with blood</a:t>
            </a:r>
          </a:p>
          <a:p>
            <a:r>
              <a:rPr lang="en-CA" baseline="0" dirty="0" smtClean="0"/>
              <a:t>There was still </a:t>
            </a:r>
            <a:r>
              <a:rPr lang="en-CA" baseline="0" dirty="0" err="1" smtClean="0"/>
              <a:t>diarrhea</a:t>
            </a:r>
            <a:r>
              <a:rPr lang="en-CA" baseline="0" dirty="0" smtClean="0"/>
              <a:t>, but no blood. </a:t>
            </a:r>
            <a:endParaRPr lang="en-CA" dirty="0" smtClean="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19</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Biochemistry</a:t>
            </a:r>
            <a:r>
              <a:rPr lang="en-CA" baseline="0" dirty="0" smtClean="0"/>
              <a:t> was repeated again</a:t>
            </a:r>
          </a:p>
          <a:p>
            <a:r>
              <a:rPr lang="en-CA" baseline="0" dirty="0" err="1" smtClean="0"/>
              <a:t>Panhypoproteinemia</a:t>
            </a:r>
            <a:r>
              <a:rPr lang="en-CA" baseline="0" dirty="0" smtClean="0"/>
              <a:t> was the same</a:t>
            </a:r>
          </a:p>
          <a:p>
            <a:r>
              <a:rPr lang="en-CA" baseline="0" dirty="0" smtClean="0"/>
              <a:t>Calcium and cholesterol normalized</a:t>
            </a:r>
          </a:p>
          <a:p>
            <a:r>
              <a:rPr lang="en-CA" baseline="0" dirty="0" smtClean="0"/>
              <a:t>BUN increased from 45 to 66</a:t>
            </a:r>
          </a:p>
          <a:p>
            <a:r>
              <a:rPr lang="en-CA" baseline="0" dirty="0" smtClean="0"/>
              <a:t>Phosphate was the same</a:t>
            </a:r>
          </a:p>
          <a:p>
            <a:r>
              <a:rPr lang="en-CA" baseline="0" dirty="0" err="1" smtClean="0"/>
              <a:t>Creat</a:t>
            </a:r>
            <a:r>
              <a:rPr lang="en-CA" baseline="0" dirty="0" smtClean="0"/>
              <a:t> increased from 3.2 to 3.8</a:t>
            </a:r>
          </a:p>
          <a:p>
            <a:r>
              <a:rPr lang="en-CA" baseline="0" dirty="0" smtClean="0"/>
              <a:t>Bilirubin was now elevated at 1.9</a:t>
            </a:r>
          </a:p>
          <a:p>
            <a:r>
              <a:rPr lang="en-CA" baseline="0" dirty="0" smtClean="0"/>
              <a:t>Liver enzymes were still elevated </a:t>
            </a:r>
          </a:p>
          <a:p>
            <a:endParaRPr lang="en-CA" baseline="0" dirty="0" smtClean="0"/>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20</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Throughout the day, she </a:t>
            </a:r>
            <a:r>
              <a:rPr lang="en-CA" dirty="0" err="1" smtClean="0"/>
              <a:t>developped</a:t>
            </a:r>
            <a:r>
              <a:rPr lang="en-CA" dirty="0" smtClean="0"/>
              <a:t> respiratory distress – with tachypnea, significant</a:t>
            </a:r>
            <a:r>
              <a:rPr lang="en-CA" baseline="0" dirty="0" smtClean="0"/>
              <a:t> effort and a SpO2 of 88-89 on room air</a:t>
            </a:r>
          </a:p>
          <a:p>
            <a:r>
              <a:rPr lang="en-CA" baseline="0" dirty="0" smtClean="0"/>
              <a:t>Thoracic </a:t>
            </a:r>
            <a:r>
              <a:rPr lang="en-CA" baseline="0" dirty="0" err="1" smtClean="0"/>
              <a:t>xrays</a:t>
            </a:r>
            <a:r>
              <a:rPr lang="en-CA" baseline="0" dirty="0" smtClean="0"/>
              <a:t> were performed which showed an alveolar pattern in the cranial LLL and scant pleural effusion</a:t>
            </a:r>
          </a:p>
          <a:p>
            <a:endParaRPr lang="en-CA" baseline="0" dirty="0" smtClean="0"/>
          </a:p>
          <a:p>
            <a:r>
              <a:rPr lang="en-CA" baseline="0" dirty="0" smtClean="0"/>
              <a:t>Respiratory effort improved with oxygen supplementation</a:t>
            </a:r>
          </a:p>
          <a:p>
            <a:endParaRPr lang="en-CA" baseline="0" dirty="0" smtClean="0"/>
          </a:p>
          <a:p>
            <a:r>
              <a:rPr lang="en-CA" baseline="0" dirty="0" smtClean="0"/>
              <a:t>A transfer to Cornell was recommended.</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21</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When she arrived at Cornell, she had a temp of 100.5, HR of 120 with fair</a:t>
            </a:r>
            <a:r>
              <a:rPr lang="en-CA" baseline="0" dirty="0" smtClean="0"/>
              <a:t> to poor PQ, RR of 60 with increased RE, harsh lung sounds worse in the left LF</a:t>
            </a:r>
          </a:p>
          <a:p>
            <a:r>
              <a:rPr lang="en-CA" baseline="0" dirty="0" smtClean="0"/>
              <a:t>Her MM were pink and tacky with a CRT &lt; 2</a:t>
            </a:r>
          </a:p>
          <a:p>
            <a:r>
              <a:rPr lang="en-CA" baseline="0" dirty="0" smtClean="0"/>
              <a:t>ECG was WNL</a:t>
            </a:r>
          </a:p>
          <a:p>
            <a:r>
              <a:rPr lang="en-CA" baseline="0" dirty="0" smtClean="0"/>
              <a:t>BP with </a:t>
            </a:r>
            <a:r>
              <a:rPr lang="en-CA" baseline="0" dirty="0" err="1" smtClean="0"/>
              <a:t>Cardell</a:t>
            </a:r>
            <a:r>
              <a:rPr lang="en-CA" baseline="0" dirty="0" smtClean="0"/>
              <a:t> was and with </a:t>
            </a:r>
            <a:r>
              <a:rPr lang="en-CA" baseline="0" dirty="0" err="1" smtClean="0"/>
              <a:t>doppler</a:t>
            </a:r>
            <a:r>
              <a:rPr lang="en-CA" baseline="0" dirty="0" smtClean="0"/>
              <a:t>..</a:t>
            </a:r>
          </a:p>
          <a:p>
            <a:r>
              <a:rPr lang="en-CA" baseline="0" dirty="0" smtClean="0"/>
              <a:t>SpO2 was 92-93 on room air – she responded to oxygen flow-by</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24</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She</a:t>
            </a:r>
            <a:r>
              <a:rPr lang="en-CA" baseline="0" dirty="0" smtClean="0"/>
              <a:t> had a dull mentation and was weak. </a:t>
            </a:r>
          </a:p>
          <a:p>
            <a:r>
              <a:rPr lang="en-CA" baseline="0" dirty="0" smtClean="0"/>
              <a:t>Her skin was initially normal, but later during examination she </a:t>
            </a:r>
            <a:r>
              <a:rPr lang="en-CA" baseline="0" dirty="0" err="1" smtClean="0"/>
              <a:t>developped</a:t>
            </a:r>
            <a:r>
              <a:rPr lang="en-CA" baseline="0" dirty="0" smtClean="0"/>
              <a:t> </a:t>
            </a:r>
            <a:r>
              <a:rPr lang="en-CA" baseline="0" dirty="0" err="1" smtClean="0"/>
              <a:t>eccchymosis</a:t>
            </a:r>
            <a:r>
              <a:rPr lang="en-CA" baseline="0" dirty="0" smtClean="0"/>
              <a:t> and </a:t>
            </a:r>
            <a:r>
              <a:rPr lang="en-CA" baseline="0" dirty="0" err="1" smtClean="0"/>
              <a:t>petechiations</a:t>
            </a:r>
            <a:r>
              <a:rPr lang="en-CA" baseline="0" dirty="0" smtClean="0"/>
              <a:t> on the ventral abdomen</a:t>
            </a:r>
          </a:p>
          <a:p>
            <a:r>
              <a:rPr lang="en-CA" baseline="0" dirty="0" smtClean="0"/>
              <a:t>Her abdomen was tense and painful</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25</a:t>
            </a:fld>
            <a:endParaRPr lang="en-CA"/>
          </a:p>
        </p:txBody>
      </p:sp>
    </p:spTree>
    <p:extLst>
      <p:ext uri="{BB962C8B-B14F-4D97-AF65-F5344CB8AC3E}">
        <p14:creationId xmlns:p14="http://schemas.microsoft.com/office/powerpoint/2010/main" val="19808381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An IV was</a:t>
            </a:r>
            <a:r>
              <a:rPr lang="en-CA" baseline="0" dirty="0" smtClean="0"/>
              <a:t> placed and blood collected for QATS and </a:t>
            </a:r>
            <a:r>
              <a:rPr lang="en-CA" baseline="0" dirty="0" err="1" smtClean="0"/>
              <a:t>gaslyte</a:t>
            </a:r>
            <a:endParaRPr lang="en-CA" baseline="0" dirty="0" smtClean="0"/>
          </a:p>
          <a:p>
            <a:r>
              <a:rPr lang="en-CA" baseline="0" dirty="0" smtClean="0"/>
              <a:t>Blood sampling was difficult and we did not get enough blood for a CBC/</a:t>
            </a:r>
            <a:r>
              <a:rPr lang="en-CA" baseline="0" dirty="0" err="1" smtClean="0"/>
              <a:t>chem</a:t>
            </a:r>
            <a:r>
              <a:rPr lang="en-CA" baseline="0" dirty="0" smtClean="0"/>
              <a:t> – was possible to blood type – DEA 1.1 +</a:t>
            </a:r>
          </a:p>
          <a:p>
            <a:r>
              <a:rPr lang="en-CA" baseline="0" dirty="0" smtClean="0"/>
              <a:t>We were able to collect blood for a PT/</a:t>
            </a:r>
            <a:r>
              <a:rPr lang="en-CA" baseline="0" dirty="0" err="1" smtClean="0"/>
              <a:t>aPTT</a:t>
            </a:r>
            <a:r>
              <a:rPr lang="en-CA" baseline="0" dirty="0" smtClean="0"/>
              <a:t> in a syringe filled with citrate</a:t>
            </a:r>
          </a:p>
          <a:p>
            <a:r>
              <a:rPr lang="en-CA" baseline="0" dirty="0" smtClean="0"/>
              <a:t>PCV/</a:t>
            </a:r>
            <a:r>
              <a:rPr lang="en-CA" baseline="0" dirty="0" err="1" smtClean="0"/>
              <a:t>tp</a:t>
            </a:r>
            <a:r>
              <a:rPr lang="en-CA" baseline="0" dirty="0" smtClean="0"/>
              <a:t> was 30/4.4</a:t>
            </a:r>
          </a:p>
          <a:p>
            <a:r>
              <a:rPr lang="en-CA" baseline="0" dirty="0" err="1" smtClean="0"/>
              <a:t>Azo</a:t>
            </a:r>
            <a:r>
              <a:rPr lang="en-CA" baseline="0" dirty="0" smtClean="0"/>
              <a:t> 30-40</a:t>
            </a:r>
          </a:p>
          <a:p>
            <a:r>
              <a:rPr lang="en-CA" baseline="0" dirty="0" smtClean="0"/>
              <a:t>PT and </a:t>
            </a:r>
            <a:r>
              <a:rPr lang="en-CA" baseline="0" dirty="0" err="1" smtClean="0"/>
              <a:t>aPTT</a:t>
            </a:r>
            <a:r>
              <a:rPr lang="en-CA" baseline="0" dirty="0" smtClean="0"/>
              <a:t> were </a:t>
            </a:r>
            <a:r>
              <a:rPr lang="en-CA" baseline="0" dirty="0" err="1" smtClean="0"/>
              <a:t>slighlty</a:t>
            </a:r>
            <a:r>
              <a:rPr lang="en-CA" baseline="0" dirty="0" smtClean="0"/>
              <a:t> prolonged 58% - 39%</a:t>
            </a:r>
          </a:p>
          <a:p>
            <a:r>
              <a:rPr lang="en-CA" baseline="0" dirty="0" smtClean="0"/>
              <a:t>Lactate was 0.9</a:t>
            </a:r>
          </a:p>
          <a:p>
            <a:r>
              <a:rPr lang="en-CA" baseline="0" dirty="0" err="1" smtClean="0"/>
              <a:t>Gaslyte</a:t>
            </a:r>
            <a:r>
              <a:rPr lang="en-CA" baseline="0" dirty="0" smtClean="0"/>
              <a:t> showed: </a:t>
            </a:r>
          </a:p>
          <a:p>
            <a:r>
              <a:rPr lang="en-CA" baseline="0" dirty="0" smtClean="0"/>
              <a:t>On the blood smear, there were approximately 5 </a:t>
            </a:r>
            <a:r>
              <a:rPr lang="en-CA" baseline="0" dirty="0" err="1" smtClean="0"/>
              <a:t>plt</a:t>
            </a:r>
            <a:r>
              <a:rPr lang="en-CA" baseline="0" dirty="0" smtClean="0"/>
              <a:t>/</a:t>
            </a:r>
            <a:r>
              <a:rPr lang="en-CA" baseline="0" dirty="0" err="1" smtClean="0"/>
              <a:t>hpf</a:t>
            </a:r>
            <a:r>
              <a:rPr lang="en-CA" baseline="0" dirty="0" smtClean="0"/>
              <a:t>, evidence of leukopenia, no bands, mild toxic changes</a:t>
            </a:r>
          </a:p>
          <a:p>
            <a:endParaRPr lang="en-CA" dirty="0" smtClean="0"/>
          </a:p>
          <a:p>
            <a:endParaRPr lang="en-CA" dirty="0" smtClean="0"/>
          </a:p>
          <a:p>
            <a:endParaRPr lang="en-CA" dirty="0" smtClean="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26</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Who presented to</a:t>
            </a:r>
            <a:r>
              <a:rPr lang="en-CA" baseline="0" dirty="0" smtClean="0"/>
              <a:t> CUHA as a referral for possible MOF</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3</a:t>
            </a:fld>
            <a:endParaRPr lang="en-CA"/>
          </a:p>
        </p:txBody>
      </p:sp>
    </p:spTree>
    <p:extLst>
      <p:ext uri="{BB962C8B-B14F-4D97-AF65-F5344CB8AC3E}">
        <p14:creationId xmlns:p14="http://schemas.microsoft.com/office/powerpoint/2010/main" val="484747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IVFT boluses were given with P-</a:t>
            </a:r>
            <a:r>
              <a:rPr lang="en-CA" dirty="0" err="1" smtClean="0"/>
              <a:t>lyte</a:t>
            </a:r>
            <a:r>
              <a:rPr lang="en-CA" baseline="0" dirty="0" smtClean="0"/>
              <a:t> a total of 46 ml/kg was given as boluses</a:t>
            </a:r>
          </a:p>
          <a:p>
            <a:r>
              <a:rPr lang="en-CA" baseline="0" dirty="0" smtClean="0"/>
              <a:t>Minimal improvement in BP (up to 86)</a:t>
            </a:r>
          </a:p>
          <a:p>
            <a:r>
              <a:rPr lang="en-CA" baseline="0" dirty="0" smtClean="0"/>
              <a:t>Methadone 0.2 mg/kg was given to address abdominal pain</a:t>
            </a:r>
          </a:p>
          <a:p>
            <a:r>
              <a:rPr lang="en-CA" baseline="0" dirty="0" smtClean="0"/>
              <a:t>Oxygen supplementation flow-by while in the ER</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27</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err="1" smtClean="0"/>
              <a:t>Afast</a:t>
            </a:r>
            <a:r>
              <a:rPr lang="en-CA" dirty="0" smtClean="0"/>
              <a:t> and t fast were negative for free</a:t>
            </a:r>
            <a:r>
              <a:rPr lang="en-CA" baseline="0" dirty="0" smtClean="0"/>
              <a:t> fluid</a:t>
            </a:r>
          </a:p>
          <a:p>
            <a:r>
              <a:rPr lang="en-CA" baseline="0" dirty="0" smtClean="0"/>
              <a:t>USG was 1.009</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28</a:t>
            </a:fld>
            <a:endParaRPr lang="en-CA"/>
          </a:p>
        </p:txBody>
      </p:sp>
    </p:spTree>
    <p:extLst>
      <p:ext uri="{BB962C8B-B14F-4D97-AF65-F5344CB8AC3E}">
        <p14:creationId xmlns:p14="http://schemas.microsoft.com/office/powerpoint/2010/main" val="33517180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r>
              <a:rPr lang="en-CA" dirty="0" smtClean="0"/>
              <a:t>List of abnormalities</a:t>
            </a:r>
            <a:r>
              <a:rPr lang="en-CA" baseline="0" dirty="0" smtClean="0"/>
              <a:t> include</a:t>
            </a:r>
          </a:p>
          <a:p>
            <a:r>
              <a:rPr lang="en-CA" baseline="0" dirty="0" smtClean="0"/>
              <a:t>Problem list included shock, respiratory distress/hypoxemia, elevated liver parameters, elevated renal parameters</a:t>
            </a:r>
          </a:p>
          <a:p>
            <a:r>
              <a:rPr lang="en-CA" baseline="0" dirty="0" smtClean="0"/>
              <a:t>Anemia, leukopenia, thrombocytopenia</a:t>
            </a:r>
          </a:p>
          <a:p>
            <a:r>
              <a:rPr lang="en-CA" baseline="0" dirty="0" smtClean="0"/>
              <a:t>Coagulopathy</a:t>
            </a:r>
          </a:p>
          <a:p>
            <a:endParaRPr lang="en-CA" baseline="0" dirty="0" smtClean="0"/>
          </a:p>
          <a:p>
            <a:r>
              <a:rPr lang="en-CA" dirty="0" err="1" smtClean="0"/>
              <a:t>Hypoglycemic</a:t>
            </a:r>
            <a:r>
              <a:rPr lang="en-CA" baseline="0" dirty="0" smtClean="0"/>
              <a:t> event at </a:t>
            </a:r>
            <a:r>
              <a:rPr lang="en-CA" baseline="0" dirty="0" err="1" smtClean="0"/>
              <a:t>rDVM</a:t>
            </a:r>
            <a:endParaRPr lang="en-CA" baseline="0" dirty="0" smtClean="0"/>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29</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 wont go over the possible differential diagnoses for every abnormalities</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30</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Our</a:t>
            </a:r>
            <a:r>
              <a:rPr lang="en-CA" baseline="0" dirty="0" smtClean="0"/>
              <a:t> working diagnosis at this point was severe sepsis/SIRS secondary to possibly secondary to pancreatitis or dietary indiscretion caused by ham and bone ingestion – this leads to AKI, liver dysfunction and coagulopathy, and regurgitation with secondary aspiration pneumonia </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31</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Our plan was to admit the dog to the ICU to continue ATB with metronidazole, </a:t>
            </a:r>
            <a:r>
              <a:rPr lang="en-CA" dirty="0" err="1" smtClean="0"/>
              <a:t>enro</a:t>
            </a:r>
            <a:r>
              <a:rPr lang="en-CA" dirty="0" smtClean="0"/>
              <a:t> and </a:t>
            </a:r>
            <a:r>
              <a:rPr lang="en-CA" dirty="0" err="1" smtClean="0"/>
              <a:t>unasyn</a:t>
            </a:r>
            <a:r>
              <a:rPr lang="en-CA" dirty="0" smtClean="0"/>
              <a:t>,</a:t>
            </a:r>
            <a:r>
              <a:rPr lang="en-CA" baseline="0" dirty="0" smtClean="0"/>
              <a:t> continue </a:t>
            </a:r>
            <a:r>
              <a:rPr lang="en-CA" baseline="0" dirty="0" err="1" smtClean="0"/>
              <a:t>antiemetics</a:t>
            </a:r>
            <a:r>
              <a:rPr lang="en-CA" baseline="0" dirty="0" smtClean="0"/>
              <a:t> </a:t>
            </a:r>
            <a:r>
              <a:rPr lang="en-CA" baseline="0" dirty="0" err="1" smtClean="0"/>
              <a:t>ondansetron</a:t>
            </a:r>
            <a:r>
              <a:rPr lang="en-CA" baseline="0" dirty="0" smtClean="0"/>
              <a:t> and </a:t>
            </a:r>
            <a:r>
              <a:rPr lang="en-CA" baseline="0" dirty="0" err="1" smtClean="0"/>
              <a:t>cerenia</a:t>
            </a:r>
            <a:r>
              <a:rPr lang="en-CA" baseline="0" dirty="0" smtClean="0"/>
              <a:t>. Pain management with fentanyl CRI</a:t>
            </a:r>
          </a:p>
          <a:p>
            <a:r>
              <a:rPr lang="en-CA" baseline="0" dirty="0" smtClean="0"/>
              <a:t>Liver support with NAC and vitamin K</a:t>
            </a:r>
          </a:p>
          <a:p>
            <a:r>
              <a:rPr lang="en-CA" baseline="0" dirty="0" smtClean="0"/>
              <a:t>Oxygen support in the oxygen chamber</a:t>
            </a:r>
          </a:p>
          <a:p>
            <a:r>
              <a:rPr lang="en-CA" baseline="0" dirty="0" smtClean="0"/>
              <a:t>Heart support</a:t>
            </a:r>
          </a:p>
          <a:p>
            <a:r>
              <a:rPr lang="en-CA" baseline="0" dirty="0" smtClean="0"/>
              <a:t>And FFP 10 ml/kg over 2 hours</a:t>
            </a:r>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32</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Because of the history</a:t>
            </a:r>
            <a:r>
              <a:rPr lang="en-CA" baseline="0" dirty="0" smtClean="0"/>
              <a:t> of ham bone ingestion and worsening abdominal pain – it was decided to repeat 3 views abdominal </a:t>
            </a:r>
            <a:r>
              <a:rPr lang="en-CA" baseline="0" dirty="0" err="1" smtClean="0"/>
              <a:t>xrays</a:t>
            </a:r>
            <a:r>
              <a:rPr lang="en-CA" baseline="0" dirty="0" smtClean="0"/>
              <a:t> – which were reviewed by the radiology resident:</a:t>
            </a:r>
          </a:p>
          <a:p>
            <a:r>
              <a:rPr lang="en-CA" baseline="0" dirty="0" smtClean="0"/>
              <a:t>They showed:</a:t>
            </a:r>
          </a:p>
          <a:p>
            <a:endParaRPr lang="en-CA" baseline="0" dirty="0" smtClean="0"/>
          </a:p>
          <a:p>
            <a:r>
              <a:rPr lang="en-CA" baseline="0" dirty="0" smtClean="0"/>
              <a:t>They were also compared to the </a:t>
            </a:r>
            <a:r>
              <a:rPr lang="en-CA" baseline="0" dirty="0" err="1" smtClean="0"/>
              <a:t>xrays</a:t>
            </a:r>
            <a:r>
              <a:rPr lang="en-CA" baseline="0" dirty="0" smtClean="0"/>
              <a:t> done by the </a:t>
            </a:r>
            <a:r>
              <a:rPr lang="en-CA" baseline="0" dirty="0" err="1" smtClean="0"/>
              <a:t>rdvm</a:t>
            </a:r>
            <a:r>
              <a:rPr lang="en-CA" baseline="0" dirty="0" smtClean="0"/>
              <a:t>. </a:t>
            </a:r>
          </a:p>
          <a:p>
            <a:r>
              <a:rPr lang="en-CA" baseline="0" dirty="0" smtClean="0"/>
              <a:t>Conclusion of the </a:t>
            </a:r>
            <a:r>
              <a:rPr lang="en-CA" baseline="0" dirty="0" err="1" smtClean="0"/>
              <a:t>xrays</a:t>
            </a:r>
            <a:r>
              <a:rPr lang="en-CA" baseline="0" dirty="0" smtClean="0"/>
              <a:t> evaluation: </a:t>
            </a:r>
          </a:p>
          <a:p>
            <a:endParaRPr lang="en-CA" dirty="0" smtClean="0"/>
          </a:p>
          <a:p>
            <a:r>
              <a:rPr lang="en-CA" dirty="0" smtClean="0"/>
              <a:t>Placement of feeding tube – continue to </a:t>
            </a:r>
            <a:r>
              <a:rPr lang="en-CA" dirty="0" err="1" smtClean="0"/>
              <a:t>regurge</a:t>
            </a:r>
            <a:r>
              <a:rPr lang="en-CA" dirty="0" smtClean="0"/>
              <a:t>;</a:t>
            </a:r>
            <a:r>
              <a:rPr lang="en-CA" baseline="0" dirty="0" smtClean="0"/>
              <a:t> with the intent to empty stomach and to provide nutrition in the next couple days…</a:t>
            </a:r>
          </a:p>
          <a:p>
            <a:r>
              <a:rPr lang="en-CA" baseline="0" dirty="0" err="1" smtClean="0"/>
              <a:t>Xrays</a:t>
            </a:r>
            <a:r>
              <a:rPr lang="en-CA" baseline="0" dirty="0" smtClean="0"/>
              <a:t>: because of the history of FB ingestion / maybe would have been better to not repeat </a:t>
            </a:r>
            <a:r>
              <a:rPr lang="en-CA" baseline="0" dirty="0" err="1" smtClean="0"/>
              <a:t>xrays</a:t>
            </a:r>
            <a:r>
              <a:rPr lang="en-CA" baseline="0" dirty="0" smtClean="0"/>
              <a:t> and go straight forward to abdominal US….</a:t>
            </a:r>
          </a:p>
          <a:p>
            <a:endParaRPr lang="en-CA" baseline="0" dirty="0" smtClean="0"/>
          </a:p>
          <a:p>
            <a:r>
              <a:rPr lang="en-CA" baseline="0" dirty="0" smtClean="0"/>
              <a:t>Gastric changes likely represent a functional ileus, and differential diagnoses include both </a:t>
            </a:r>
            <a:r>
              <a:rPr lang="en-CA" baseline="0" dirty="0" err="1" smtClean="0"/>
              <a:t>ptimary</a:t>
            </a:r>
            <a:r>
              <a:rPr lang="en-CA" baseline="0" dirty="0" smtClean="0"/>
              <a:t> GI pathology *inflammation, infectious*, pancreatitis, systemic illness. Loss of detail: peritoneal fluid/peritonitis.</a:t>
            </a:r>
          </a:p>
          <a:p>
            <a:r>
              <a:rPr lang="en-CA" baseline="0" dirty="0" smtClean="0"/>
              <a:t>Negative for GI obstruction</a:t>
            </a:r>
          </a:p>
          <a:p>
            <a:r>
              <a:rPr lang="en-CA" baseline="0" dirty="0" smtClean="0"/>
              <a:t>FROM DISCUSSION WITH RADIOLOGY RESIDENT (before full report); unsure about presence or not of </a:t>
            </a:r>
            <a:r>
              <a:rPr lang="en-CA" baseline="0" dirty="0" err="1" smtClean="0"/>
              <a:t>mehanical</a:t>
            </a:r>
            <a:r>
              <a:rPr lang="en-CA" baseline="0" dirty="0" smtClean="0"/>
              <a:t> obstruction; because of the history of liver abnormalities, patient very sick, recommend abdominal US the same night. </a:t>
            </a:r>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33</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baseline="0" dirty="0" smtClean="0"/>
              <a:t>She did well during the FFP transfusion with no adverse reactions. BP improved from 80 to 120-130 mmHg on Doppler. RR was between 20-36 with persistent increase in effort. </a:t>
            </a:r>
            <a:r>
              <a:rPr lang="en-CA" baseline="0" dirty="0" err="1" smtClean="0"/>
              <a:t>Temperatue</a:t>
            </a:r>
            <a:r>
              <a:rPr lang="en-CA" baseline="0" dirty="0" smtClean="0"/>
              <a:t> remained low normal. SpO2 on oxygen was 96-97%</a:t>
            </a:r>
          </a:p>
          <a:p>
            <a:r>
              <a:rPr lang="en-CA" baseline="0" dirty="0" smtClean="0"/>
              <a:t>She regurgitated once during PE in ER, again when placed in the oxygen chamber, Before US was decided to place NG </a:t>
            </a:r>
            <a:r>
              <a:rPr lang="en-CA" dirty="0" smtClean="0"/>
              <a:t>With the intent to aspirate gastric</a:t>
            </a:r>
            <a:r>
              <a:rPr lang="en-CA" baseline="0" dirty="0" smtClean="0"/>
              <a:t> content after US or during if allows better US images (at the discretion of the radiology resident)</a:t>
            </a:r>
          </a:p>
          <a:p>
            <a:endParaRPr lang="en-CA" baseline="0" dirty="0" smtClean="0"/>
          </a:p>
          <a:p>
            <a:endParaRPr lang="en-CA" baseline="0" dirty="0" smtClean="0"/>
          </a:p>
          <a:p>
            <a:r>
              <a:rPr lang="en-CA" baseline="0" dirty="0" smtClean="0"/>
              <a:t>(Plasma was run at 20 ml/</a:t>
            </a:r>
            <a:r>
              <a:rPr lang="en-CA" baseline="0" dirty="0" err="1" smtClean="0"/>
              <a:t>hr</a:t>
            </a:r>
            <a:r>
              <a:rPr lang="en-CA" baseline="0" dirty="0" smtClean="0"/>
              <a:t> = 2 hours transfusion)</a:t>
            </a:r>
          </a:p>
          <a:p>
            <a:r>
              <a:rPr lang="en-CA" baseline="0" dirty="0" smtClean="0"/>
              <a:t>No IVFT during transfusion.</a:t>
            </a:r>
          </a:p>
          <a:p>
            <a:r>
              <a:rPr lang="en-CA" baseline="0" dirty="0" smtClean="0"/>
              <a:t>After transfusion – brought to the US room – IVFT + O2 flow by (IVFT = P-</a:t>
            </a:r>
            <a:r>
              <a:rPr lang="en-CA" baseline="0" dirty="0" err="1" smtClean="0"/>
              <a:t>lyte</a:t>
            </a:r>
            <a:r>
              <a:rPr lang="en-CA" baseline="0" dirty="0" smtClean="0"/>
              <a:t> at 20 ml/</a:t>
            </a:r>
            <a:r>
              <a:rPr lang="en-CA" baseline="0" dirty="0" err="1" smtClean="0"/>
              <a:t>hr</a:t>
            </a:r>
            <a:r>
              <a:rPr lang="en-CA" baseline="0" dirty="0" smtClean="0"/>
              <a:t>)</a:t>
            </a:r>
            <a:endParaRPr lang="en-CA" dirty="0" smtClean="0"/>
          </a:p>
          <a:p>
            <a:endParaRPr lang="en-CA" dirty="0" smtClean="0"/>
          </a:p>
          <a:p>
            <a:r>
              <a:rPr lang="en-CA" dirty="0" smtClean="0"/>
              <a:t/>
            </a:r>
            <a:br>
              <a:rPr lang="en-CA" dirty="0" smtClean="0"/>
            </a:b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37</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After the FFP, AUS was performed and showed…..</a:t>
            </a:r>
          </a:p>
          <a:p>
            <a:endParaRPr lang="en-CA" dirty="0" smtClean="0"/>
          </a:p>
          <a:p>
            <a:r>
              <a:rPr lang="en-CA" dirty="0" smtClean="0"/>
              <a:t>Definitive</a:t>
            </a:r>
            <a:r>
              <a:rPr lang="en-CA" baseline="0" dirty="0" smtClean="0"/>
              <a:t> underlying cause for sepsis/sirs is not determined. Indeterminate for pancreatitis (changes are mild and may be normal variation).</a:t>
            </a:r>
          </a:p>
          <a:p>
            <a:r>
              <a:rPr lang="en-CA" baseline="0" dirty="0" smtClean="0"/>
              <a:t>Most likely </a:t>
            </a:r>
            <a:r>
              <a:rPr lang="en-CA" baseline="0" dirty="0" err="1" smtClean="0"/>
              <a:t>ddx</a:t>
            </a:r>
            <a:r>
              <a:rPr lang="en-CA" baseline="0" dirty="0" smtClean="0"/>
              <a:t> for the diffuse </a:t>
            </a:r>
            <a:r>
              <a:rPr lang="en-CA" baseline="0" dirty="0" err="1" smtClean="0"/>
              <a:t>gastroenteropathy</a:t>
            </a:r>
            <a:r>
              <a:rPr lang="en-CA" baseline="0" dirty="0" smtClean="0"/>
              <a:t> includes GE secondary to systemic illness and dietary indiscretion. </a:t>
            </a:r>
          </a:p>
          <a:p>
            <a:r>
              <a:rPr lang="en-CA" baseline="0" dirty="0" smtClean="0"/>
              <a:t>GB wall edema is likely 2</a:t>
            </a:r>
            <a:r>
              <a:rPr lang="en-CA" baseline="30000" dirty="0" smtClean="0"/>
              <a:t>nd</a:t>
            </a:r>
            <a:r>
              <a:rPr lang="en-CA" baseline="0" dirty="0" smtClean="0"/>
              <a:t> to peritoneal fluid</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38</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Pancreas</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42</a:t>
            </a:fld>
            <a:endParaRPr lang="en-CA"/>
          </a:p>
        </p:txBody>
      </p:sp>
    </p:spTree>
    <p:extLst>
      <p:ext uri="{BB962C8B-B14F-4D97-AF65-F5344CB8AC3E}">
        <p14:creationId xmlns:p14="http://schemas.microsoft.com/office/powerpoint/2010/main" val="31407077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 CS started</a:t>
            </a:r>
            <a:r>
              <a:rPr lang="en-CA" baseline="0" dirty="0" smtClean="0"/>
              <a:t> on Tuesday January 6</a:t>
            </a:r>
            <a:r>
              <a:rPr lang="en-CA" baseline="30000" dirty="0" smtClean="0"/>
              <a:t>th</a:t>
            </a:r>
            <a:r>
              <a:rPr lang="en-CA" baseline="0" dirty="0" smtClean="0"/>
              <a:t>. She ate a ham bone in the morning and later during the day she started </a:t>
            </a:r>
            <a:r>
              <a:rPr lang="en-CA" baseline="0" dirty="0" err="1" smtClean="0"/>
              <a:t>tremoring</a:t>
            </a:r>
            <a:r>
              <a:rPr lang="en-CA" baseline="0" dirty="0" smtClean="0"/>
              <a:t> and shivering and not acting herself. She also vomited once and and a </a:t>
            </a:r>
            <a:r>
              <a:rPr lang="en-CA" baseline="0" dirty="0" err="1" smtClean="0"/>
              <a:t>diarrhea</a:t>
            </a:r>
            <a:r>
              <a:rPr lang="en-CA" baseline="0" dirty="0" smtClean="0"/>
              <a:t> with blood and mucus. She did not eat for the rest of the day. She was still drinking but not able to keep the water down. </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4</a:t>
            </a:fld>
            <a:endParaRPr lang="en-CA"/>
          </a:p>
        </p:txBody>
      </p:sp>
    </p:spTree>
    <p:extLst>
      <p:ext uri="{BB962C8B-B14F-4D97-AF65-F5344CB8AC3E}">
        <p14:creationId xmlns:p14="http://schemas.microsoft.com/office/powerpoint/2010/main" val="9622858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After the AUS, we aspirated the feeding tube –</a:t>
            </a:r>
            <a:r>
              <a:rPr lang="en-CA" baseline="0" dirty="0" smtClean="0"/>
              <a:t> we collected 35 ml of brownish gastric fluid with mucus. </a:t>
            </a:r>
          </a:p>
          <a:p>
            <a:endParaRPr lang="en-CA" baseline="0" dirty="0" smtClean="0"/>
          </a:p>
          <a:p>
            <a:r>
              <a:rPr lang="en-CA" baseline="0" dirty="0" smtClean="0"/>
              <a:t>HR was 120, RR was around 52 right after the US but decreased to 36-48 – BP 100</a:t>
            </a:r>
          </a:p>
          <a:p>
            <a:r>
              <a:rPr lang="en-CA" baseline="0" dirty="0" smtClean="0"/>
              <a:t>She was quieter</a:t>
            </a:r>
          </a:p>
          <a:p>
            <a:r>
              <a:rPr lang="en-CA" baseline="0" dirty="0" smtClean="0"/>
              <a:t>We attempted to </a:t>
            </a:r>
            <a:r>
              <a:rPr lang="en-CA" baseline="0" dirty="0" err="1" smtClean="0"/>
              <a:t>palce</a:t>
            </a:r>
            <a:r>
              <a:rPr lang="en-CA" baseline="0" dirty="0" smtClean="0"/>
              <a:t> a </a:t>
            </a:r>
            <a:r>
              <a:rPr lang="en-CA" baseline="0" dirty="0" err="1" smtClean="0"/>
              <a:t>cavafix</a:t>
            </a:r>
            <a:r>
              <a:rPr lang="en-CA" baseline="0" dirty="0" smtClean="0"/>
              <a:t> –</a:t>
            </a:r>
          </a:p>
          <a:p>
            <a:r>
              <a:rPr lang="en-CA" baseline="0" dirty="0" smtClean="0"/>
              <a:t>To collect blood to </a:t>
            </a:r>
            <a:r>
              <a:rPr lang="en-CA" baseline="0" dirty="0" err="1" smtClean="0"/>
              <a:t>checp</a:t>
            </a:r>
            <a:r>
              <a:rPr lang="en-CA" baseline="0" dirty="0" smtClean="0"/>
              <a:t> PCV/TP </a:t>
            </a:r>
            <a:r>
              <a:rPr lang="en-CA" baseline="0" dirty="0" err="1" smtClean="0"/>
              <a:t>gaslyte</a:t>
            </a:r>
            <a:r>
              <a:rPr lang="en-CA" baseline="0" dirty="0" smtClean="0"/>
              <a:t>, </a:t>
            </a:r>
            <a:r>
              <a:rPr lang="en-CA" baseline="0" dirty="0" err="1" smtClean="0"/>
              <a:t>pt</a:t>
            </a:r>
            <a:r>
              <a:rPr lang="en-CA" baseline="0" dirty="0" smtClean="0"/>
              <a:t>/</a:t>
            </a:r>
            <a:r>
              <a:rPr lang="en-CA" baseline="0" dirty="0" err="1" smtClean="0"/>
              <a:t>appt</a:t>
            </a:r>
            <a:r>
              <a:rPr lang="en-CA" baseline="0" dirty="0" smtClean="0"/>
              <a:t>, to collect blood for culture, </a:t>
            </a:r>
            <a:r>
              <a:rPr lang="en-CA" baseline="0" dirty="0" err="1" smtClean="0"/>
              <a:t>tfor</a:t>
            </a:r>
            <a:r>
              <a:rPr lang="en-CA" baseline="0" dirty="0" smtClean="0"/>
              <a:t> CBC/</a:t>
            </a:r>
            <a:r>
              <a:rPr lang="en-CA" baseline="0" dirty="0" err="1" smtClean="0"/>
              <a:t>chem</a:t>
            </a:r>
            <a:endParaRPr lang="en-CA" baseline="0" dirty="0" smtClean="0"/>
          </a:p>
          <a:p>
            <a:r>
              <a:rPr lang="en-CA" baseline="0" dirty="0" smtClean="0"/>
              <a:t>Unsuccessful </a:t>
            </a:r>
            <a:r>
              <a:rPr lang="en-CA" baseline="0" dirty="0" err="1" smtClean="0"/>
              <a:t>brusing</a:t>
            </a:r>
            <a:r>
              <a:rPr lang="en-CA" baseline="0" dirty="0" smtClean="0"/>
              <a:t> +++</a:t>
            </a:r>
          </a:p>
          <a:p>
            <a:endParaRPr lang="en-CA" baseline="0" dirty="0" smtClean="0"/>
          </a:p>
          <a:p>
            <a:r>
              <a:rPr lang="en-CA" dirty="0" smtClean="0"/>
              <a:t>The only blood we were able to collect (all the other vessels were not available!): draw blood</a:t>
            </a:r>
            <a:r>
              <a:rPr lang="en-CA" baseline="0" dirty="0" smtClean="0"/>
              <a:t> from the IV cephalic catheter placed by the </a:t>
            </a:r>
            <a:r>
              <a:rPr lang="en-CA" baseline="0" dirty="0" err="1" smtClean="0"/>
              <a:t>rDVM</a:t>
            </a:r>
            <a:r>
              <a:rPr lang="en-CA" baseline="0" dirty="0" smtClean="0"/>
              <a:t>… Certainly not ideal.</a:t>
            </a:r>
          </a:p>
          <a:p>
            <a:r>
              <a:rPr lang="en-CA" baseline="0" dirty="0" smtClean="0"/>
              <a:t>Able to collect a sample of blood for PT/</a:t>
            </a:r>
            <a:r>
              <a:rPr lang="en-CA" baseline="0" dirty="0" err="1" smtClean="0"/>
              <a:t>aPTT</a:t>
            </a:r>
            <a:r>
              <a:rPr lang="en-CA" baseline="0" dirty="0" smtClean="0"/>
              <a:t> in a syringe….</a:t>
            </a:r>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43</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baseline="0" dirty="0" smtClean="0"/>
              <a:t>PCV/TP was 29/4é0</a:t>
            </a:r>
          </a:p>
          <a:p>
            <a:r>
              <a:rPr lang="en-CA" baseline="0" dirty="0" smtClean="0"/>
              <a:t>Lactate 1.8 (was 0.9 on presentation)</a:t>
            </a:r>
          </a:p>
          <a:p>
            <a:r>
              <a:rPr lang="en-CA" baseline="0" dirty="0" smtClean="0"/>
              <a:t>PT was similar to that on presentation – </a:t>
            </a:r>
            <a:r>
              <a:rPr lang="en-CA" baseline="0" dirty="0" err="1" smtClean="0"/>
              <a:t>aPTT</a:t>
            </a:r>
            <a:r>
              <a:rPr lang="en-CA" baseline="0" dirty="0" smtClean="0"/>
              <a:t> too long to read</a:t>
            </a:r>
          </a:p>
          <a:p>
            <a:r>
              <a:rPr lang="en-CA" baseline="0" dirty="0" err="1" smtClean="0"/>
              <a:t>Azo</a:t>
            </a:r>
            <a:r>
              <a:rPr lang="en-CA" baseline="0" dirty="0" smtClean="0"/>
              <a:t> was 50-80</a:t>
            </a:r>
          </a:p>
          <a:p>
            <a:r>
              <a:rPr lang="en-CA" baseline="0" dirty="0" smtClean="0"/>
              <a:t>PCO2 50.2</a:t>
            </a:r>
          </a:p>
          <a:p>
            <a:r>
              <a:rPr lang="en-CA" baseline="0" dirty="0" smtClean="0"/>
              <a:t>BE was more negative</a:t>
            </a:r>
          </a:p>
          <a:p>
            <a:r>
              <a:rPr lang="en-CA" baseline="0" dirty="0" smtClean="0"/>
              <a:t>BG was lower</a:t>
            </a:r>
          </a:p>
          <a:p>
            <a:r>
              <a:rPr lang="en-CA" baseline="0" dirty="0" smtClean="0"/>
              <a:t>Concerns about the volume status – perfusion (increased lactate compared to presentation) ; but sample not ideal (not good stick). No urination since presentation. </a:t>
            </a:r>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44</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If we review the problem list:</a:t>
            </a:r>
          </a:p>
          <a:p>
            <a:r>
              <a:rPr lang="en-CA" dirty="0" smtClean="0"/>
              <a:t>She</a:t>
            </a:r>
            <a:r>
              <a:rPr lang="en-CA" baseline="0" dirty="0" smtClean="0"/>
              <a:t> did not have any </a:t>
            </a:r>
            <a:r>
              <a:rPr lang="en-CA" baseline="0" dirty="0" err="1" smtClean="0"/>
              <a:t>diarrhea</a:t>
            </a:r>
            <a:r>
              <a:rPr lang="en-CA" baseline="0" dirty="0" smtClean="0"/>
              <a:t> since presentation, regurgitated twice. NG tube was now in place and was given metoclopramide</a:t>
            </a:r>
          </a:p>
          <a:p>
            <a:r>
              <a:rPr lang="en-CA" baseline="0" dirty="0" smtClean="0"/>
              <a:t>Hypotension improved</a:t>
            </a:r>
          </a:p>
          <a:p>
            <a:r>
              <a:rPr lang="en-CA" baseline="0" dirty="0" smtClean="0"/>
              <a:t>Lactate increased </a:t>
            </a:r>
            <a:r>
              <a:rPr lang="en-CA" baseline="0" dirty="0" err="1" smtClean="0"/>
              <a:t>compated</a:t>
            </a:r>
            <a:r>
              <a:rPr lang="en-CA" baseline="0" dirty="0" smtClean="0"/>
              <a:t> to presentation (still WNL) not ideal sampling</a:t>
            </a:r>
          </a:p>
          <a:p>
            <a:r>
              <a:rPr lang="en-CA" baseline="0" dirty="0" smtClean="0"/>
              <a:t>O2 responsive, same increase in effort. PCO2 was 50.2 but sampling issues</a:t>
            </a:r>
          </a:p>
          <a:p>
            <a:r>
              <a:rPr lang="en-CA" baseline="0" dirty="0" smtClean="0"/>
              <a:t>Based on AUS no evidence of surgical </a:t>
            </a:r>
            <a:r>
              <a:rPr lang="en-CA" baseline="0" dirty="0" err="1" smtClean="0"/>
              <a:t>hepatopathy</a:t>
            </a:r>
            <a:r>
              <a:rPr lang="en-CA" baseline="0" dirty="0" smtClean="0"/>
              <a:t> like biliary </a:t>
            </a:r>
            <a:r>
              <a:rPr lang="en-CA" baseline="0" dirty="0" err="1" smtClean="0"/>
              <a:t>mucocele</a:t>
            </a:r>
            <a:endParaRPr lang="en-CA" baseline="0" dirty="0" smtClean="0"/>
          </a:p>
          <a:p>
            <a:r>
              <a:rPr lang="en-CA" baseline="0" dirty="0" smtClean="0"/>
              <a:t>No </a:t>
            </a:r>
            <a:r>
              <a:rPr lang="en-CA" baseline="0" dirty="0" err="1" smtClean="0"/>
              <a:t>urintation</a:t>
            </a:r>
            <a:r>
              <a:rPr lang="en-CA" baseline="0" dirty="0" smtClean="0"/>
              <a:t> was observed since presentation</a:t>
            </a:r>
          </a:p>
          <a:p>
            <a:r>
              <a:rPr lang="en-CA" baseline="0" dirty="0" err="1" smtClean="0"/>
              <a:t>Panhypoproteinemia</a:t>
            </a:r>
            <a:r>
              <a:rPr lang="en-CA" baseline="0" dirty="0" smtClean="0"/>
              <a:t> worsens</a:t>
            </a:r>
          </a:p>
          <a:p>
            <a:r>
              <a:rPr lang="en-CA" baseline="0" dirty="0" smtClean="0"/>
              <a:t>SQ edema was noted on US</a:t>
            </a:r>
          </a:p>
          <a:p>
            <a:r>
              <a:rPr lang="en-CA" baseline="0" dirty="0" smtClean="0"/>
              <a:t>PCV </a:t>
            </a:r>
            <a:r>
              <a:rPr lang="en-CA" baseline="0" dirty="0" err="1" smtClean="0"/>
              <a:t>sliglyt</a:t>
            </a:r>
            <a:r>
              <a:rPr lang="en-CA" baseline="0" dirty="0" smtClean="0"/>
              <a:t> decreased from presentation to after AUS – consider </a:t>
            </a:r>
            <a:r>
              <a:rPr lang="en-CA" baseline="0" dirty="0" err="1" smtClean="0"/>
              <a:t>pRBCS</a:t>
            </a:r>
            <a:r>
              <a:rPr lang="en-CA" baseline="0" dirty="0" smtClean="0"/>
              <a:t> transfusion</a:t>
            </a:r>
          </a:p>
          <a:p>
            <a:r>
              <a:rPr lang="en-CA" baseline="0" dirty="0" smtClean="0"/>
              <a:t>We were not able to </a:t>
            </a:r>
            <a:r>
              <a:rPr lang="en-CA" baseline="0" dirty="0" err="1" smtClean="0"/>
              <a:t>trsut</a:t>
            </a:r>
            <a:r>
              <a:rPr lang="en-CA" baseline="0" dirty="0" smtClean="0"/>
              <a:t> PT/</a:t>
            </a:r>
            <a:r>
              <a:rPr lang="en-CA" baseline="0" dirty="0" err="1" smtClean="0"/>
              <a:t>aPTT</a:t>
            </a:r>
            <a:r>
              <a:rPr lang="en-CA" baseline="0" dirty="0" smtClean="0"/>
              <a:t> results due to sampling –she did have more bruising at the sampling sites, not from </a:t>
            </a:r>
            <a:r>
              <a:rPr lang="en-CA" baseline="0" dirty="0" err="1" smtClean="0"/>
              <a:t>abdominocentesis</a:t>
            </a:r>
            <a:r>
              <a:rPr lang="en-CA" baseline="0" dirty="0" smtClean="0"/>
              <a:t>. </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46</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 lot of the values on the </a:t>
            </a:r>
            <a:r>
              <a:rPr lang="en-CA" dirty="0" err="1" smtClean="0"/>
              <a:t>gaslyte</a:t>
            </a:r>
            <a:r>
              <a:rPr lang="en-CA" dirty="0" smtClean="0"/>
              <a:t> were questionably reliable</a:t>
            </a:r>
          </a:p>
          <a:p>
            <a:r>
              <a:rPr lang="en-CA" dirty="0" smtClean="0"/>
              <a:t>Because</a:t>
            </a:r>
            <a:r>
              <a:rPr lang="en-CA" baseline="0" dirty="0" smtClean="0"/>
              <a:t> of the possible lower BG – we decided to supplement fluid with dextrose</a:t>
            </a:r>
          </a:p>
          <a:p>
            <a:r>
              <a:rPr lang="en-CA" baseline="0" dirty="0" smtClean="0"/>
              <a:t>Because of the </a:t>
            </a:r>
            <a:r>
              <a:rPr lang="en-CA" baseline="0" dirty="0" err="1" smtClean="0"/>
              <a:t>quesitonable</a:t>
            </a:r>
            <a:r>
              <a:rPr lang="en-CA" baseline="0" dirty="0" smtClean="0"/>
              <a:t> prolongation in PT/</a:t>
            </a:r>
            <a:r>
              <a:rPr lang="en-CA" baseline="0" dirty="0" err="1" smtClean="0"/>
              <a:t>aptt</a:t>
            </a:r>
            <a:r>
              <a:rPr lang="en-CA" baseline="0" dirty="0" smtClean="0"/>
              <a:t>, the SQ edema – decide to give additional 5 ml/kg FFP transfusion</a:t>
            </a:r>
            <a:endParaRPr lang="en-CA" dirty="0" smtClean="0"/>
          </a:p>
          <a:p>
            <a:endParaRPr lang="en-CA" dirty="0" smtClean="0"/>
          </a:p>
          <a:p>
            <a:r>
              <a:rPr lang="en-CA" dirty="0" smtClean="0"/>
              <a:t>Not able to get more bloods – no idea about the coagulation,</a:t>
            </a:r>
            <a:r>
              <a:rPr lang="en-CA" baseline="0" dirty="0" smtClean="0"/>
              <a:t> no more bruising (from </a:t>
            </a:r>
            <a:r>
              <a:rPr lang="en-CA" baseline="0" dirty="0" err="1" smtClean="0"/>
              <a:t>abdominocentesis</a:t>
            </a:r>
            <a:r>
              <a:rPr lang="en-CA" baseline="0" dirty="0" smtClean="0"/>
              <a:t>), </a:t>
            </a:r>
          </a:p>
          <a:p>
            <a:r>
              <a:rPr lang="en-CA" baseline="0" dirty="0" err="1" smtClean="0"/>
              <a:t>Cardiovascularly</a:t>
            </a:r>
            <a:r>
              <a:rPr lang="en-CA" baseline="0" dirty="0" smtClean="0"/>
              <a:t> stable – based on HR and BP (120 </a:t>
            </a:r>
            <a:r>
              <a:rPr lang="en-CA" baseline="0" dirty="0" err="1" smtClean="0"/>
              <a:t>bpm</a:t>
            </a:r>
            <a:r>
              <a:rPr lang="en-CA" baseline="0" dirty="0" smtClean="0"/>
              <a:t>; BP: 130-160 mmHg) – to high BP.</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47</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While preparing 2</a:t>
            </a:r>
            <a:r>
              <a:rPr lang="en-CA" baseline="30000" dirty="0" smtClean="0"/>
              <a:t>nd</a:t>
            </a:r>
            <a:r>
              <a:rPr lang="en-CA" dirty="0" smtClean="0"/>
              <a:t> transfusion- it was observed that her RE was </a:t>
            </a:r>
            <a:r>
              <a:rPr lang="en-CA" dirty="0" err="1" smtClean="0"/>
              <a:t>sliglty</a:t>
            </a:r>
            <a:r>
              <a:rPr lang="en-CA" dirty="0" smtClean="0"/>
              <a:t> worse</a:t>
            </a:r>
          </a:p>
          <a:p>
            <a:r>
              <a:rPr lang="en-CA" dirty="0" smtClean="0"/>
              <a:t>SPO2</a:t>
            </a:r>
            <a:r>
              <a:rPr lang="en-CA" baseline="0" dirty="0" smtClean="0"/>
              <a:t> on o2 was 90-93 but not able to get a reading that match for a long time HR</a:t>
            </a:r>
          </a:p>
          <a:p>
            <a:r>
              <a:rPr lang="en-CA" baseline="0" dirty="0" err="1" smtClean="0"/>
              <a:t>aFAST</a:t>
            </a:r>
            <a:r>
              <a:rPr lang="en-CA" baseline="0" dirty="0" smtClean="0"/>
              <a:t>: scant peritoneal fluid, large bladder</a:t>
            </a:r>
          </a:p>
          <a:p>
            <a:r>
              <a:rPr lang="en-CA" baseline="0" dirty="0" err="1" smtClean="0"/>
              <a:t>tFAST</a:t>
            </a:r>
            <a:r>
              <a:rPr lang="en-CA" baseline="0" dirty="0" smtClean="0"/>
              <a:t>; scan pleural effusion, occasional </a:t>
            </a:r>
            <a:r>
              <a:rPr lang="en-CA" baseline="0" dirty="0" err="1" smtClean="0"/>
              <a:t>blines</a:t>
            </a:r>
            <a:r>
              <a:rPr lang="en-CA" baseline="0" dirty="0" smtClean="0"/>
              <a:t>. Normal </a:t>
            </a:r>
            <a:r>
              <a:rPr lang="en-CA" baseline="0" dirty="0" err="1" smtClean="0"/>
              <a:t>LaAo</a:t>
            </a:r>
            <a:r>
              <a:rPr lang="en-CA" baseline="0" dirty="0" smtClean="0"/>
              <a:t>, appropriate contractility</a:t>
            </a:r>
          </a:p>
          <a:p>
            <a:endParaRPr lang="en-CA" dirty="0" smtClean="0"/>
          </a:p>
          <a:p>
            <a:r>
              <a:rPr lang="en-CA" dirty="0" smtClean="0"/>
              <a:t>Ideally would have liked to do ABG – impossible in this patient</a:t>
            </a:r>
          </a:p>
          <a:p>
            <a:r>
              <a:rPr lang="en-CA" dirty="0" smtClean="0"/>
              <a:t>Decide to increase O2 to 50%</a:t>
            </a:r>
          </a:p>
          <a:p>
            <a:r>
              <a:rPr lang="en-CA" dirty="0" smtClean="0"/>
              <a:t>TO</a:t>
            </a:r>
            <a:r>
              <a:rPr lang="en-CA" baseline="0" dirty="0" smtClean="0"/>
              <a:t> give a dose of furosemide in case of fluid overload/permeability issues due to SIRS to move fluid in the good direction</a:t>
            </a:r>
          </a:p>
          <a:p>
            <a:endParaRPr lang="en-CA" dirty="0" smtClean="0"/>
          </a:p>
          <a:p>
            <a:endParaRPr lang="en-CA" dirty="0" smtClean="0"/>
          </a:p>
          <a:p>
            <a:r>
              <a:rPr lang="en-CA" dirty="0" smtClean="0"/>
              <a:t>Arterial blood gas: forget that</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48</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She remained</a:t>
            </a:r>
            <a:r>
              <a:rPr lang="en-CA" baseline="0" dirty="0" smtClean="0"/>
              <a:t> quite the same during transfusion- HR, RR, BP, SpO2 on oxygen</a:t>
            </a:r>
          </a:p>
          <a:p>
            <a:endParaRPr lang="en-CA" baseline="0" dirty="0" smtClean="0"/>
          </a:p>
          <a:p>
            <a:r>
              <a:rPr lang="en-CA" baseline="0" dirty="0" smtClean="0"/>
              <a:t>Shortly after transfusion, significant increase in RE – </a:t>
            </a:r>
            <a:r>
              <a:rPr lang="en-CA" baseline="0" dirty="0" err="1" smtClean="0"/>
              <a:t>dyspnic</a:t>
            </a:r>
            <a:endParaRPr lang="en-CA" baseline="0" dirty="0" smtClean="0"/>
          </a:p>
          <a:p>
            <a:r>
              <a:rPr lang="en-CA" baseline="0" dirty="0" smtClean="0"/>
              <a:t>Cough 1-2 x</a:t>
            </a:r>
          </a:p>
          <a:p>
            <a:r>
              <a:rPr lang="en-CA" baseline="0" dirty="0" smtClean="0"/>
              <a:t>Called the owners to give them an update- They were informed that her respiratory signs were getting worse – that it was challenging to get a reliable/accurate assessment of her condition because we cant get blood. If she continues to worsen in terms of respiratory signs, may need mechanical ventilation – We had the long </a:t>
            </a:r>
            <a:r>
              <a:rPr lang="en-CA" baseline="0" dirty="0" err="1" smtClean="0"/>
              <a:t>disucssion</a:t>
            </a:r>
            <a:r>
              <a:rPr lang="en-CA" baseline="0" dirty="0" smtClean="0"/>
              <a:t> regarding mechanical ventilation. They declined but wanted to come for a visit to see her and discuss the options</a:t>
            </a:r>
            <a:endParaRPr lang="en-CA" dirty="0" smtClean="0"/>
          </a:p>
          <a:p>
            <a:endParaRPr lang="en-CA" dirty="0" smtClean="0"/>
          </a:p>
          <a:p>
            <a:r>
              <a:rPr lang="en-CA" dirty="0" smtClean="0"/>
              <a:t>Discussion that she may not need the ventilator at the moment right now – difficult to say but the way she was breathing</a:t>
            </a:r>
            <a:r>
              <a:rPr lang="en-CA" baseline="0" dirty="0" smtClean="0"/>
              <a:t> when I called, she would not be able to breath like this all night; likely that she will end up needing it. </a:t>
            </a:r>
          </a:p>
          <a:p>
            <a:r>
              <a:rPr lang="en-CA" baseline="0" dirty="0" smtClean="0"/>
              <a:t>If they decline ventilation she may get worse….</a:t>
            </a:r>
          </a:p>
          <a:p>
            <a:endParaRPr lang="en-CA" baseline="0" dirty="0" smtClean="0"/>
          </a:p>
          <a:p>
            <a:r>
              <a:rPr lang="en-CA" baseline="0" dirty="0" smtClean="0"/>
              <a:t>They were told that she may get worse in the mean time and that I was very concerned about her sudden deterioration.</a:t>
            </a:r>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49</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2 minutes after hanging</a:t>
            </a:r>
            <a:r>
              <a:rPr lang="en-CA" baseline="0" dirty="0" smtClean="0"/>
              <a:t> up with the owners – she started coughing and gasping and cyanotic</a:t>
            </a:r>
          </a:p>
          <a:p>
            <a:r>
              <a:rPr lang="en-CA" baseline="0" dirty="0" smtClean="0"/>
              <a:t>Decided to intubate</a:t>
            </a:r>
          </a:p>
          <a:p>
            <a:r>
              <a:rPr lang="en-CA" baseline="0" dirty="0" err="1" smtClean="0"/>
              <a:t>Propofol</a:t>
            </a:r>
            <a:r>
              <a:rPr lang="en-CA" baseline="0" dirty="0" smtClean="0"/>
              <a:t> to allow intubation</a:t>
            </a:r>
          </a:p>
          <a:p>
            <a:r>
              <a:rPr lang="en-CA" baseline="0" dirty="0" smtClean="0"/>
              <a:t>Large amount of hemorrhagic fluid came out of the trachea while intubating –– we suctioned the airway – and then it was noted that she was in cardiac arrest – CPR was started – after 5 runs I called the owners and we decided to stop</a:t>
            </a:r>
          </a:p>
          <a:p>
            <a:r>
              <a:rPr lang="en-CA" baseline="0" dirty="0" smtClean="0"/>
              <a:t>They arrived 1 hour later – they were in shock and PM was not offered. </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50</a:t>
            </a:fld>
            <a:endParaRPr lang="en-CA"/>
          </a:p>
        </p:txBody>
      </p:sp>
    </p:spTree>
    <p:extLst>
      <p:ext uri="{BB962C8B-B14F-4D97-AF65-F5344CB8AC3E}">
        <p14:creationId xmlns:p14="http://schemas.microsoft.com/office/powerpoint/2010/main" val="1644353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This case was kind</a:t>
            </a:r>
            <a:r>
              <a:rPr lang="en-CA" baseline="0" dirty="0" smtClean="0"/>
              <a:t> of challenging  - I’m part because it was not possible to get blood </a:t>
            </a:r>
          </a:p>
          <a:p>
            <a:r>
              <a:rPr lang="en-CA" baseline="0" dirty="0" smtClean="0"/>
              <a:t>When I looked back to this case, I think that probably just before the 2</a:t>
            </a:r>
            <a:r>
              <a:rPr lang="en-CA" baseline="30000" dirty="0" smtClean="0"/>
              <a:t>nd</a:t>
            </a:r>
            <a:r>
              <a:rPr lang="en-CA" baseline="0" dirty="0" smtClean="0"/>
              <a:t> transfusion – I should have call the owners to let them know she had slight worsening of her clinical signs. Introduce the idea of mechanical ventilation earlier so may have consent and would have been able to proceed when needed</a:t>
            </a:r>
          </a:p>
          <a:p>
            <a:r>
              <a:rPr lang="en-CA" baseline="0" dirty="0" smtClean="0"/>
              <a:t>I don’t think I could have done more diagnostic tests at that time (I did </a:t>
            </a:r>
            <a:r>
              <a:rPr lang="en-CA" baseline="0" dirty="0" err="1" smtClean="0"/>
              <a:t>tFAST</a:t>
            </a:r>
            <a:r>
              <a:rPr lang="en-CA" baseline="0" dirty="0" smtClean="0"/>
              <a:t> to see if it could be pleural fluid that causes the respiratory distress…) chest </a:t>
            </a:r>
            <a:r>
              <a:rPr lang="en-CA" baseline="0" dirty="0" err="1" smtClean="0"/>
              <a:t>xrays</a:t>
            </a:r>
            <a:r>
              <a:rPr lang="en-CA" baseline="0" dirty="0" smtClean="0"/>
              <a:t> would not have changed anything and she was too unstable for that anyway.</a:t>
            </a:r>
          </a:p>
          <a:p>
            <a:r>
              <a:rPr lang="en-CA" baseline="0" dirty="0" smtClean="0"/>
              <a:t>I questioned the </a:t>
            </a:r>
            <a:r>
              <a:rPr lang="en-CA" baseline="0" dirty="0" err="1" smtClean="0"/>
              <a:t>neccesity</a:t>
            </a:r>
            <a:r>
              <a:rPr lang="en-CA" baseline="0" dirty="0" smtClean="0"/>
              <a:t> of FFP administration, especially the 2</a:t>
            </a:r>
            <a:r>
              <a:rPr lang="en-CA" baseline="30000" dirty="0" smtClean="0"/>
              <a:t>nd</a:t>
            </a:r>
            <a:r>
              <a:rPr lang="en-CA" baseline="0" dirty="0" smtClean="0"/>
              <a:t> home, if it causes harm and may be the cause of her worsening condition</a:t>
            </a:r>
          </a:p>
          <a:p>
            <a:r>
              <a:rPr lang="en-CA" baseline="0" dirty="0" smtClean="0"/>
              <a:t>Did not repeat the body weight – possible </a:t>
            </a:r>
            <a:r>
              <a:rPr lang="en-CA" baseline="0" dirty="0" err="1" smtClean="0"/>
              <a:t>overhydration</a:t>
            </a:r>
            <a:r>
              <a:rPr lang="en-CA" baseline="0" dirty="0" smtClean="0"/>
              <a:t>?</a:t>
            </a:r>
            <a:endParaRPr lang="en-CA" dirty="0" smtClean="0"/>
          </a:p>
          <a:p>
            <a:endParaRPr lang="en-CA" dirty="0" smtClean="0"/>
          </a:p>
          <a:p>
            <a:endParaRPr lang="en-CA" dirty="0" smtClean="0"/>
          </a:p>
          <a:p>
            <a:endParaRPr lang="en-CA" dirty="0" smtClean="0"/>
          </a:p>
          <a:p>
            <a:r>
              <a:rPr lang="en-CA" dirty="0" smtClean="0"/>
              <a:t>To introduce</a:t>
            </a:r>
            <a:r>
              <a:rPr lang="en-CA" baseline="0" dirty="0" smtClean="0"/>
              <a:t> the idea of mechanical ventilation and be able to proceed if needed?</a:t>
            </a:r>
          </a:p>
          <a:p>
            <a:endParaRPr lang="en-CA" dirty="0" smtClean="0"/>
          </a:p>
          <a:p>
            <a:endParaRPr lang="en-CA" dirty="0" smtClean="0"/>
          </a:p>
          <a:p>
            <a:r>
              <a:rPr lang="en-CA" dirty="0" smtClean="0"/>
              <a:t>Should we choose I chosen a different</a:t>
            </a:r>
            <a:r>
              <a:rPr lang="en-CA" baseline="0" dirty="0" smtClean="0"/>
              <a:t> ATB? Since was already on ATB…</a:t>
            </a:r>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51</a:t>
            </a:fld>
            <a:endParaRPr lang="en-CA"/>
          </a:p>
        </p:txBody>
      </p:sp>
    </p:spTree>
    <p:extLst>
      <p:ext uri="{BB962C8B-B14F-4D97-AF65-F5344CB8AC3E}">
        <p14:creationId xmlns:p14="http://schemas.microsoft.com/office/powerpoint/2010/main" val="37799829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To review the literature supporting or discouraging the use of fresh frozen plasma (FFP) transfusion in critically ill patients. </a:t>
            </a:r>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In general, human and veterinary patients are administered fresh frozen plasma (FFP) transfusions for 2 main reasons: to prevent clinical bleeding, and to stop active bleeding. The use of FFP in patients with coagulopathy and no evidence of clinical bleeding is of particular interest in both human and veterinary medicine, since there is little  evidence to support this practice. </a:t>
            </a:r>
          </a:p>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While reactions have been reported </a:t>
            </a:r>
            <a:r>
              <a:rPr lang="en-CA" dirty="0" err="1" smtClean="0"/>
              <a:t>tooccur</a:t>
            </a:r>
            <a:r>
              <a:rPr lang="en-CA" dirty="0" smtClean="0"/>
              <a:t> in 8–13% of veterinary patients receiving </a:t>
            </a:r>
            <a:r>
              <a:rPr lang="en-CA" dirty="0" err="1" smtClean="0"/>
              <a:t>packedred</a:t>
            </a:r>
            <a:r>
              <a:rPr lang="en-CA" dirty="0" smtClean="0"/>
              <a:t> blood cell (</a:t>
            </a:r>
            <a:r>
              <a:rPr lang="en-CA" dirty="0" err="1" smtClean="0"/>
              <a:t>pRBC</a:t>
            </a:r>
            <a:r>
              <a:rPr lang="en-CA" dirty="0" smtClean="0"/>
              <a:t>) transfusions, the incidence </a:t>
            </a:r>
            <a:r>
              <a:rPr lang="en-CA" dirty="0" err="1" smtClean="0"/>
              <a:t>ofreactionstoplasmatransfusionsislesswellcharac-terized</a:t>
            </a:r>
            <a:r>
              <a:rPr lang="en-CA" dirty="0" smtClean="0"/>
              <a:t> in veterinary medicine</a:t>
            </a:r>
            <a:r>
              <a:rPr lang="en-CA"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endParaRPr lang="en-CA"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CA"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One retrospective veterinary study reported that the incidence of plasma transfusion-associated reactions was low (affecting 1% of patients) and reactions were characterized by fever, </a:t>
            </a:r>
            <a:r>
              <a:rPr lang="en-CA" dirty="0" err="1" smtClean="0"/>
              <a:t>pruritis</a:t>
            </a:r>
            <a:r>
              <a:rPr lang="en-CA" dirty="0" smtClean="0"/>
              <a:t>, and anxiety.11  Adverse reactions to FFP are more known and reported in human medicine – and FFP can be associated with development of ALI </a:t>
            </a:r>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52</a:t>
            </a:fld>
            <a:endParaRPr lang="en-CA"/>
          </a:p>
        </p:txBody>
      </p:sp>
    </p:spTree>
    <p:extLst>
      <p:ext uri="{BB962C8B-B14F-4D97-AF65-F5344CB8AC3E}">
        <p14:creationId xmlns:p14="http://schemas.microsoft.com/office/powerpoint/2010/main" val="37799829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b="1" dirty="0" err="1" smtClean="0"/>
              <a:t>Fresh</a:t>
            </a:r>
            <a:r>
              <a:rPr lang="fr-FR" b="1" dirty="0" smtClean="0"/>
              <a:t> </a:t>
            </a:r>
            <a:r>
              <a:rPr lang="fr-FR" b="1" dirty="0" err="1" smtClean="0"/>
              <a:t>frozen</a:t>
            </a:r>
            <a:r>
              <a:rPr lang="fr-FR" b="1" dirty="0" smtClean="0"/>
              <a:t> plasma transfusion in </a:t>
            </a:r>
            <a:r>
              <a:rPr lang="fr-FR" b="1" dirty="0" err="1" smtClean="0"/>
              <a:t>critically</a:t>
            </a:r>
            <a:r>
              <a:rPr lang="fr-FR" b="1" dirty="0" smtClean="0"/>
              <a:t> </a:t>
            </a:r>
            <a:r>
              <a:rPr lang="fr-FR" b="1" dirty="0" err="1" smtClean="0"/>
              <a:t>ill</a:t>
            </a:r>
            <a:r>
              <a:rPr lang="fr-FR" b="1" dirty="0" smtClean="0"/>
              <a:t> </a:t>
            </a:r>
            <a:r>
              <a:rPr lang="fr-FR" b="1" dirty="0" err="1" smtClean="0"/>
              <a:t>medical</a:t>
            </a:r>
            <a:r>
              <a:rPr lang="fr-FR" b="1" dirty="0" smtClean="0"/>
              <a:t> patients </a:t>
            </a:r>
            <a:r>
              <a:rPr lang="fr-FR" b="1" dirty="0" err="1" smtClean="0"/>
              <a:t>with</a:t>
            </a:r>
            <a:r>
              <a:rPr lang="fr-FR" b="1" dirty="0" smtClean="0"/>
              <a:t> </a:t>
            </a:r>
            <a:r>
              <a:rPr lang="fr-FR" b="1" dirty="0" err="1" smtClean="0"/>
              <a:t>coagulopathy</a:t>
            </a:r>
            <a:r>
              <a:rPr lang="fr-FR" b="1" dirty="0" smtClean="0"/>
              <a:t>.</a:t>
            </a:r>
          </a:p>
          <a:p>
            <a:pPr marL="0" marR="0" indent="0" algn="l" defTabSz="457200" rtl="0" eaLnBrk="1" fontAlgn="auto" latinLnBrk="0" hangingPunct="1">
              <a:lnSpc>
                <a:spcPct val="100000"/>
              </a:lnSpc>
              <a:spcBef>
                <a:spcPts val="0"/>
              </a:spcBef>
              <a:spcAft>
                <a:spcPts val="0"/>
              </a:spcAft>
              <a:buClrTx/>
              <a:buSzTx/>
              <a:buFontTx/>
              <a:buNone/>
              <a:tabLst/>
              <a:defRPr/>
            </a:pPr>
            <a:endParaRPr lang="fr-FR" b="1"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CA" dirty="0" smtClean="0"/>
              <a:t>In one retrospective human study of 115 patients with coagulopathy (in- </a:t>
            </a:r>
            <a:r>
              <a:rPr lang="en-CA" dirty="0" err="1" smtClean="0"/>
              <a:t>ternational</a:t>
            </a:r>
            <a:r>
              <a:rPr lang="en-CA" dirty="0" smtClean="0"/>
              <a:t> normalized ratio [INR] &gt; 1.5) but no active bleeding, the administration of FFP was significantly associated with a higher incidence of acute lung injury (ALI) within 48 hours of transfusion (18% versus 4%;P = 0.021), leading the authors to conclude that patients receiving plasma transfusions may be more susceptible to TRALI.</a:t>
            </a:r>
          </a:p>
          <a:p>
            <a:endParaRPr lang="en-CA" dirty="0" smtClean="0"/>
          </a:p>
          <a:p>
            <a:r>
              <a:rPr lang="en-CA" dirty="0" smtClean="0"/>
              <a:t>There was no difference in new bleeding episodes (6.8% in transfused vs. 2.8% in </a:t>
            </a:r>
            <a:r>
              <a:rPr lang="en-CA" dirty="0" err="1" smtClean="0"/>
              <a:t>nontransfused</a:t>
            </a:r>
            <a:r>
              <a:rPr lang="en-CA" dirty="0" smtClean="0"/>
              <a:t> group, p = .369), new onset acute lung injury was more frequent in the transfused group (18% vs. 4%, p = .021). Adjusted for severity of illness, hospital mortality and intensive care unit length of stay among survivors were not different between the two groups.</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53</a:t>
            </a:fld>
            <a:endParaRPr lang="en-CA"/>
          </a:p>
        </p:txBody>
      </p:sp>
    </p:spTree>
    <p:extLst>
      <p:ext uri="{BB962C8B-B14F-4D97-AF65-F5344CB8AC3E}">
        <p14:creationId xmlns:p14="http://schemas.microsoft.com/office/powerpoint/2010/main" val="3234585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smtClean="0"/>
          </a:p>
          <a:p>
            <a:r>
              <a:rPr lang="fr-FR" dirty="0" smtClean="0"/>
              <a:t>Transfusion-</a:t>
            </a:r>
            <a:r>
              <a:rPr lang="fr-FR" dirty="0" err="1" smtClean="0"/>
              <a:t>associated</a:t>
            </a:r>
            <a:r>
              <a:rPr lang="fr-FR" dirty="0" smtClean="0"/>
              <a:t> acute </a:t>
            </a:r>
            <a:r>
              <a:rPr lang="fr-FR" dirty="0" err="1" smtClean="0"/>
              <a:t>lung</a:t>
            </a:r>
            <a:r>
              <a:rPr lang="fr-FR" dirty="0" smtClean="0"/>
              <a:t> </a:t>
            </a:r>
            <a:r>
              <a:rPr lang="fr-FR" dirty="0" err="1" smtClean="0"/>
              <a:t>injury</a:t>
            </a:r>
            <a:r>
              <a:rPr lang="fr-FR" dirty="0" smtClean="0"/>
              <a:t> (TRALI) </a:t>
            </a:r>
            <a:r>
              <a:rPr lang="fr-FR" dirty="0" err="1" smtClean="0"/>
              <a:t>is</a:t>
            </a:r>
            <a:r>
              <a:rPr lang="fr-FR" dirty="0" smtClean="0"/>
              <a:t> a </a:t>
            </a:r>
            <a:r>
              <a:rPr lang="fr-FR" dirty="0" err="1" smtClean="0"/>
              <a:t>significant</a:t>
            </a:r>
            <a:r>
              <a:rPr lang="fr-FR" dirty="0" smtClean="0"/>
              <a:t> </a:t>
            </a:r>
            <a:r>
              <a:rPr lang="fr-FR" dirty="0" err="1" smtClean="0"/>
              <a:t>concern</a:t>
            </a:r>
            <a:r>
              <a:rPr lang="fr-FR" dirty="0" smtClean="0"/>
              <a:t> in </a:t>
            </a:r>
            <a:r>
              <a:rPr lang="fr-FR" dirty="0" err="1" smtClean="0"/>
              <a:t>humans</a:t>
            </a:r>
            <a:r>
              <a:rPr lang="fr-FR" dirty="0" smtClean="0"/>
              <a:t>, and the HLA </a:t>
            </a:r>
            <a:r>
              <a:rPr lang="fr-FR" dirty="0" err="1" smtClean="0"/>
              <a:t>antibody</a:t>
            </a:r>
            <a:r>
              <a:rPr lang="fr-FR" dirty="0" smtClean="0"/>
              <a:t> in </a:t>
            </a:r>
            <a:r>
              <a:rPr lang="fr-FR" dirty="0" err="1" smtClean="0"/>
              <a:t>donor</a:t>
            </a:r>
            <a:r>
              <a:rPr lang="fr-FR" dirty="0" smtClean="0"/>
              <a:t> plasma (</a:t>
            </a:r>
            <a:r>
              <a:rPr lang="fr-FR" dirty="0" err="1" smtClean="0"/>
              <a:t>especially</a:t>
            </a:r>
            <a:r>
              <a:rPr lang="fr-FR" dirty="0" smtClean="0"/>
              <a:t> </a:t>
            </a:r>
            <a:r>
              <a:rPr lang="fr-FR" dirty="0" err="1" smtClean="0"/>
              <a:t>female</a:t>
            </a:r>
            <a:r>
              <a:rPr lang="fr-FR" dirty="0" smtClean="0"/>
              <a:t> </a:t>
            </a:r>
            <a:r>
              <a:rPr lang="fr-FR" dirty="0" err="1" smtClean="0"/>
              <a:t>donors</a:t>
            </a:r>
            <a:r>
              <a:rPr lang="fr-FR" dirty="0" smtClean="0"/>
              <a:t>) </a:t>
            </a:r>
            <a:r>
              <a:rPr lang="fr-FR" dirty="0" err="1" smtClean="0"/>
              <a:t>appears</a:t>
            </a:r>
            <a:r>
              <a:rPr lang="fr-FR" dirty="0" smtClean="0"/>
              <a:t> to </a:t>
            </a:r>
            <a:r>
              <a:rPr lang="fr-FR" dirty="0" err="1" smtClean="0"/>
              <a:t>be</a:t>
            </a:r>
            <a:r>
              <a:rPr lang="fr-FR" dirty="0" smtClean="0"/>
              <a:t> causative agent in </a:t>
            </a:r>
            <a:r>
              <a:rPr lang="fr-FR" dirty="0" err="1" smtClean="0"/>
              <a:t>most</a:t>
            </a:r>
            <a:r>
              <a:rPr lang="fr-FR" dirty="0" smtClean="0"/>
              <a:t> cases.</a:t>
            </a:r>
            <a:r>
              <a:rPr lang="fr-FR" baseline="30000" dirty="0" smtClean="0">
                <a:hlinkClick r:id="rId3"/>
              </a:rPr>
              <a:t>5</a:t>
            </a:r>
            <a:r>
              <a:rPr lang="fr-FR" baseline="30000" dirty="0" smtClean="0"/>
              <a:t> and </a:t>
            </a:r>
            <a:r>
              <a:rPr lang="fr-FR" baseline="30000" dirty="0" smtClean="0">
                <a:hlinkClick r:id="rId4"/>
              </a:rPr>
              <a:t>6</a:t>
            </a:r>
            <a:r>
              <a:rPr lang="fr-FR" dirty="0" smtClean="0"/>
              <a:t> The </a:t>
            </a:r>
            <a:r>
              <a:rPr lang="fr-FR" dirty="0" err="1" smtClean="0"/>
              <a:t>clinical</a:t>
            </a:r>
            <a:r>
              <a:rPr lang="fr-FR" dirty="0" smtClean="0"/>
              <a:t> </a:t>
            </a:r>
            <a:r>
              <a:rPr lang="fr-FR" dirty="0" err="1" smtClean="0"/>
              <a:t>signs</a:t>
            </a:r>
            <a:r>
              <a:rPr lang="fr-FR" dirty="0" smtClean="0"/>
              <a:t> are </a:t>
            </a:r>
            <a:r>
              <a:rPr lang="fr-FR" dirty="0" err="1" smtClean="0"/>
              <a:t>caused</a:t>
            </a:r>
            <a:r>
              <a:rPr lang="fr-FR" dirty="0" smtClean="0"/>
              <a:t> by WBC </a:t>
            </a:r>
            <a:r>
              <a:rPr lang="fr-FR" dirty="0" err="1" smtClean="0"/>
              <a:t>aggregates</a:t>
            </a:r>
            <a:r>
              <a:rPr lang="fr-FR" dirty="0" smtClean="0"/>
              <a:t> in the </a:t>
            </a:r>
            <a:r>
              <a:rPr lang="fr-FR" dirty="0" err="1" smtClean="0"/>
              <a:t>pulmonary</a:t>
            </a:r>
            <a:r>
              <a:rPr lang="fr-FR" dirty="0" smtClean="0"/>
              <a:t> circulation </a:t>
            </a:r>
            <a:r>
              <a:rPr lang="fr-FR" dirty="0" err="1" smtClean="0"/>
              <a:t>leading</a:t>
            </a:r>
            <a:r>
              <a:rPr lang="fr-FR" dirty="0" smtClean="0"/>
              <a:t> to </a:t>
            </a:r>
            <a:r>
              <a:rPr lang="fr-FR" dirty="0" err="1" smtClean="0"/>
              <a:t>hypoxemia</a:t>
            </a:r>
            <a:r>
              <a:rPr lang="fr-FR" dirty="0" smtClean="0"/>
              <a:t>, </a:t>
            </a:r>
            <a:r>
              <a:rPr lang="fr-FR" dirty="0" err="1" smtClean="0"/>
              <a:t>respiratory</a:t>
            </a:r>
            <a:r>
              <a:rPr lang="fr-FR" dirty="0" smtClean="0"/>
              <a:t> </a:t>
            </a:r>
            <a:r>
              <a:rPr lang="fr-FR" dirty="0" err="1" smtClean="0"/>
              <a:t>distress</a:t>
            </a:r>
            <a:r>
              <a:rPr lang="fr-FR" dirty="0" smtClean="0"/>
              <a:t>, and </a:t>
            </a:r>
            <a:r>
              <a:rPr lang="fr-FR" dirty="0" err="1" smtClean="0"/>
              <a:t>often</a:t>
            </a:r>
            <a:r>
              <a:rPr lang="fr-FR" dirty="0" smtClean="0"/>
              <a:t> </a:t>
            </a:r>
            <a:r>
              <a:rPr lang="fr-FR" dirty="0" err="1" smtClean="0"/>
              <a:t>death</a:t>
            </a:r>
            <a:r>
              <a:rPr lang="fr-FR" dirty="0" smtClean="0"/>
              <a:t> –</a:t>
            </a:r>
            <a:r>
              <a:rPr lang="fr-FR" baseline="0" dirty="0" smtClean="0"/>
              <a:t> SACCM</a:t>
            </a:r>
          </a:p>
          <a:p>
            <a:endParaRPr lang="fr-FR" dirty="0" smtClean="0"/>
          </a:p>
          <a:p>
            <a:r>
              <a:rPr lang="fr-FR" dirty="0" err="1" smtClean="0"/>
              <a:t>what</a:t>
            </a:r>
            <a:r>
              <a:rPr lang="fr-FR" dirty="0" smtClean="0"/>
              <a:t> </a:t>
            </a:r>
            <a:r>
              <a:rPr lang="fr-FR" dirty="0" err="1" smtClean="0"/>
              <a:t>is</a:t>
            </a:r>
            <a:r>
              <a:rPr lang="fr-FR" dirty="0" smtClean="0"/>
              <a:t> transfusion</a:t>
            </a:r>
            <a:r>
              <a:rPr lang="fr-FR" baseline="0" dirty="0" smtClean="0"/>
              <a:t> </a:t>
            </a:r>
            <a:r>
              <a:rPr lang="fr-FR" baseline="0" dirty="0" err="1" smtClean="0"/>
              <a:t>related</a:t>
            </a:r>
            <a:r>
              <a:rPr lang="fr-FR" baseline="0" dirty="0" smtClean="0"/>
              <a:t> ALI : </a:t>
            </a:r>
            <a:r>
              <a:rPr lang="fr-FR" baseline="0" dirty="0" err="1" smtClean="0"/>
              <a:t>it</a:t>
            </a:r>
            <a:r>
              <a:rPr lang="fr-FR" baseline="0" dirty="0" smtClean="0"/>
              <a:t> </a:t>
            </a:r>
            <a:r>
              <a:rPr lang="fr-FR" baseline="0" dirty="0" err="1" smtClean="0"/>
              <a:t>is</a:t>
            </a:r>
            <a:r>
              <a:rPr lang="fr-FR" baseline="0" dirty="0" smtClean="0"/>
              <a:t> </a:t>
            </a:r>
            <a:r>
              <a:rPr lang="fr-FR" dirty="0" smtClean="0"/>
              <a:t>ALI </a:t>
            </a:r>
            <a:r>
              <a:rPr lang="fr-FR" dirty="0" err="1" smtClean="0"/>
              <a:t>that</a:t>
            </a:r>
            <a:r>
              <a:rPr lang="fr-FR" dirty="0" smtClean="0"/>
              <a:t> </a:t>
            </a:r>
            <a:r>
              <a:rPr lang="fr-FR" dirty="0" err="1" smtClean="0"/>
              <a:t>develops</a:t>
            </a:r>
            <a:r>
              <a:rPr lang="fr-FR" dirty="0" smtClean="0"/>
              <a:t> </a:t>
            </a:r>
            <a:r>
              <a:rPr lang="fr-FR" dirty="0" err="1" smtClean="0"/>
              <a:t>within</a:t>
            </a:r>
            <a:r>
              <a:rPr lang="fr-FR" dirty="0" smtClean="0"/>
              <a:t> 6 </a:t>
            </a:r>
            <a:r>
              <a:rPr lang="fr-FR" dirty="0" err="1" smtClean="0"/>
              <a:t>hours</a:t>
            </a:r>
            <a:r>
              <a:rPr lang="fr-FR" dirty="0" smtClean="0"/>
              <a:t> of </a:t>
            </a:r>
            <a:r>
              <a:rPr lang="fr-FR" dirty="0" err="1" smtClean="0"/>
              <a:t>blood</a:t>
            </a:r>
            <a:r>
              <a:rPr lang="fr-FR" dirty="0" smtClean="0"/>
              <a:t> transfusion – </a:t>
            </a:r>
          </a:p>
          <a:p>
            <a:endParaRPr lang="fr-FR" dirty="0" smtClean="0"/>
          </a:p>
          <a:p>
            <a:r>
              <a:rPr lang="fr-FR" dirty="0" smtClean="0"/>
              <a:t>In</a:t>
            </a:r>
            <a:r>
              <a:rPr lang="fr-FR" baseline="0" dirty="0" smtClean="0"/>
              <a:t> </a:t>
            </a:r>
            <a:r>
              <a:rPr lang="fr-FR" dirty="0" err="1" smtClean="0"/>
              <a:t>human</a:t>
            </a:r>
            <a:r>
              <a:rPr lang="fr-FR" dirty="0" smtClean="0"/>
              <a:t> </a:t>
            </a:r>
            <a:r>
              <a:rPr lang="fr-FR" dirty="0" err="1" smtClean="0"/>
              <a:t>medicine</a:t>
            </a:r>
            <a:r>
              <a:rPr lang="fr-FR" dirty="0" smtClean="0"/>
              <a:t>, </a:t>
            </a:r>
            <a:r>
              <a:rPr lang="fr-FR" dirty="0" err="1" smtClean="0"/>
              <a:t>they</a:t>
            </a:r>
            <a:r>
              <a:rPr lang="fr-FR" dirty="0" smtClean="0"/>
              <a:t> have</a:t>
            </a:r>
            <a:r>
              <a:rPr lang="fr-FR" baseline="0" dirty="0" smtClean="0"/>
              <a:t> </a:t>
            </a:r>
            <a:r>
              <a:rPr lang="fr-FR" baseline="0" dirty="0" err="1" smtClean="0"/>
              <a:t>definiton</a:t>
            </a:r>
            <a:r>
              <a:rPr lang="fr-FR" baseline="0" dirty="0" smtClean="0"/>
              <a:t> for </a:t>
            </a:r>
            <a:r>
              <a:rPr lang="fr-FR" baseline="0" dirty="0" err="1" smtClean="0"/>
              <a:t>suspected</a:t>
            </a:r>
            <a:r>
              <a:rPr lang="fr-FR" baseline="0" dirty="0" smtClean="0"/>
              <a:t> TRALI, possible TRALI and </a:t>
            </a:r>
            <a:r>
              <a:rPr lang="fr-FR" baseline="0" dirty="0" err="1" smtClean="0"/>
              <a:t>delayed</a:t>
            </a:r>
            <a:r>
              <a:rPr lang="fr-FR" baseline="0" dirty="0" smtClean="0"/>
              <a:t> TRALI. </a:t>
            </a:r>
            <a:r>
              <a:rPr lang="fr-FR" dirty="0" smtClean="0"/>
              <a:t>Possible TRALI</a:t>
            </a:r>
            <a:r>
              <a:rPr lang="fr-FR" baseline="0" dirty="0" smtClean="0"/>
              <a:t> </a:t>
            </a:r>
            <a:r>
              <a:rPr lang="fr-FR" baseline="0" dirty="0" err="1" smtClean="0"/>
              <a:t>takes</a:t>
            </a:r>
            <a:r>
              <a:rPr lang="fr-FR" baseline="0" dirty="0" smtClean="0"/>
              <a:t> </a:t>
            </a:r>
            <a:r>
              <a:rPr lang="fr-FR" baseline="0" dirty="0" err="1" smtClean="0"/>
              <a:t>into</a:t>
            </a:r>
            <a:r>
              <a:rPr lang="fr-FR" baseline="0" dirty="0" smtClean="0"/>
              <a:t> </a:t>
            </a:r>
            <a:r>
              <a:rPr lang="fr-FR" baseline="0" dirty="0" err="1" smtClean="0"/>
              <a:t>account</a:t>
            </a:r>
            <a:r>
              <a:rPr lang="fr-FR" baseline="0" dirty="0" smtClean="0"/>
              <a:t> </a:t>
            </a:r>
            <a:r>
              <a:rPr lang="fr-FR" baseline="0" dirty="0" err="1" smtClean="0"/>
              <a:t>that</a:t>
            </a:r>
            <a:r>
              <a:rPr lang="fr-FR" baseline="0" dirty="0" smtClean="0"/>
              <a:t> patients </a:t>
            </a:r>
            <a:r>
              <a:rPr lang="fr-FR" baseline="0" dirty="0" err="1" smtClean="0"/>
              <a:t>at</a:t>
            </a:r>
            <a:r>
              <a:rPr lang="fr-FR" baseline="0" dirty="0" smtClean="0"/>
              <a:t> </a:t>
            </a:r>
            <a:r>
              <a:rPr lang="fr-FR" baseline="0" dirty="0" err="1" smtClean="0"/>
              <a:t>risk</a:t>
            </a:r>
            <a:r>
              <a:rPr lang="fr-FR" baseline="0" dirty="0" smtClean="0"/>
              <a:t> of TRALI (</a:t>
            </a:r>
            <a:r>
              <a:rPr lang="fr-FR" baseline="0" dirty="0" err="1" smtClean="0"/>
              <a:t>example</a:t>
            </a:r>
            <a:r>
              <a:rPr lang="fr-FR" baseline="0" dirty="0" smtClean="0"/>
              <a:t>: patients </a:t>
            </a:r>
            <a:r>
              <a:rPr lang="fr-FR" baseline="0" dirty="0" err="1" smtClean="0"/>
              <a:t>with</a:t>
            </a:r>
            <a:r>
              <a:rPr lang="fr-FR" baseline="0" dirty="0" smtClean="0"/>
              <a:t> </a:t>
            </a:r>
            <a:r>
              <a:rPr lang="fr-FR" baseline="0" dirty="0" err="1" smtClean="0"/>
              <a:t>sepsis</a:t>
            </a:r>
            <a:r>
              <a:rPr lang="fr-FR" baseline="0" dirty="0" smtClean="0"/>
              <a:t>) </a:t>
            </a:r>
            <a:r>
              <a:rPr lang="fr-FR" baseline="0" dirty="0" err="1" smtClean="0"/>
              <a:t>can</a:t>
            </a:r>
            <a:r>
              <a:rPr lang="fr-FR" baseline="0" dirty="0" smtClean="0"/>
              <a:t> </a:t>
            </a:r>
            <a:r>
              <a:rPr lang="fr-FR" baseline="0" dirty="0" err="1" smtClean="0"/>
              <a:t>also</a:t>
            </a:r>
            <a:r>
              <a:rPr lang="fr-FR" baseline="0" dirty="0" smtClean="0"/>
              <a:t> </a:t>
            </a:r>
            <a:r>
              <a:rPr lang="fr-FR" baseline="0" dirty="0" err="1" smtClean="0"/>
              <a:t>develop</a:t>
            </a:r>
            <a:r>
              <a:rPr lang="fr-FR" baseline="0" dirty="0" smtClean="0"/>
              <a:t> ALI </a:t>
            </a:r>
            <a:r>
              <a:rPr lang="fr-FR" baseline="0" dirty="0" err="1" smtClean="0"/>
              <a:t>secondary</a:t>
            </a:r>
            <a:r>
              <a:rPr lang="fr-FR" baseline="0" dirty="0" smtClean="0"/>
              <a:t> to the </a:t>
            </a:r>
            <a:r>
              <a:rPr lang="fr-FR" baseline="0" dirty="0" err="1" smtClean="0"/>
              <a:t>underlying</a:t>
            </a:r>
            <a:r>
              <a:rPr lang="fr-FR" baseline="0" dirty="0" smtClean="0"/>
              <a:t> </a:t>
            </a:r>
            <a:r>
              <a:rPr lang="fr-FR" baseline="0" dirty="0" err="1" smtClean="0"/>
              <a:t>disease</a:t>
            </a:r>
            <a:r>
              <a:rPr lang="fr-FR" baseline="0" dirty="0" smtClean="0"/>
              <a:t> </a:t>
            </a:r>
            <a:r>
              <a:rPr lang="fr-FR" baseline="0" dirty="0" err="1" smtClean="0"/>
              <a:t>process</a:t>
            </a:r>
            <a:r>
              <a:rPr lang="fr-FR" baseline="0" dirty="0" smtClean="0"/>
              <a:t> (</a:t>
            </a:r>
            <a:r>
              <a:rPr lang="fr-FR" baseline="0" dirty="0" err="1" smtClean="0"/>
              <a:t>sepsis</a:t>
            </a:r>
            <a:r>
              <a:rPr lang="fr-FR" baseline="0" dirty="0" smtClean="0"/>
              <a:t>) not </a:t>
            </a:r>
            <a:r>
              <a:rPr lang="fr-FR" baseline="0" dirty="0" err="1" smtClean="0"/>
              <a:t>necessary</a:t>
            </a:r>
            <a:r>
              <a:rPr lang="fr-FR" baseline="0" dirty="0" smtClean="0"/>
              <a:t> </a:t>
            </a:r>
            <a:r>
              <a:rPr lang="fr-FR" baseline="0" dirty="0" err="1" smtClean="0"/>
              <a:t>from</a:t>
            </a:r>
            <a:r>
              <a:rPr lang="fr-FR" baseline="0" dirty="0" smtClean="0"/>
              <a:t> the transfusion. </a:t>
            </a:r>
          </a:p>
          <a:p>
            <a:endParaRPr lang="fr-FR" baseline="0" dirty="0" smtClean="0"/>
          </a:p>
          <a:p>
            <a:r>
              <a:rPr lang="fr-FR" baseline="0" dirty="0" err="1" smtClean="0"/>
              <a:t>They</a:t>
            </a:r>
            <a:r>
              <a:rPr lang="fr-FR" baseline="0" dirty="0" smtClean="0"/>
              <a:t> </a:t>
            </a:r>
            <a:r>
              <a:rPr lang="fr-FR" baseline="0" dirty="0" err="1" smtClean="0"/>
              <a:t>also</a:t>
            </a:r>
            <a:r>
              <a:rPr lang="fr-FR" baseline="0" dirty="0" smtClean="0"/>
              <a:t> </a:t>
            </a:r>
            <a:r>
              <a:rPr lang="fr-FR" baseline="0" dirty="0" err="1" smtClean="0"/>
              <a:t>recognized</a:t>
            </a:r>
            <a:r>
              <a:rPr lang="fr-FR" baseline="0" dirty="0" smtClean="0"/>
              <a:t> the occurrence of </a:t>
            </a:r>
            <a:r>
              <a:rPr lang="fr-FR" baseline="0" dirty="0" err="1" smtClean="0"/>
              <a:t>delayed</a:t>
            </a:r>
            <a:r>
              <a:rPr lang="fr-FR" baseline="0" dirty="0" smtClean="0"/>
              <a:t> TRALI – TRALI </a:t>
            </a:r>
            <a:r>
              <a:rPr lang="fr-FR" baseline="0" dirty="0" err="1" smtClean="0"/>
              <a:t>that</a:t>
            </a:r>
            <a:r>
              <a:rPr lang="fr-FR" baseline="0" dirty="0" smtClean="0"/>
              <a:t> </a:t>
            </a:r>
            <a:r>
              <a:rPr lang="fr-FR" baseline="0" dirty="0" err="1" smtClean="0"/>
              <a:t>develops</a:t>
            </a:r>
            <a:r>
              <a:rPr lang="fr-FR" baseline="0" dirty="0" smtClean="0"/>
              <a:t> </a:t>
            </a:r>
            <a:r>
              <a:rPr lang="fr-FR" baseline="0" dirty="0" err="1" smtClean="0"/>
              <a:t>within</a:t>
            </a:r>
            <a:r>
              <a:rPr lang="fr-FR" baseline="0" dirty="0" smtClean="0"/>
              <a:t> 6-72 </a:t>
            </a:r>
            <a:r>
              <a:rPr lang="fr-FR" baseline="0" dirty="0" err="1" smtClean="0"/>
              <a:t>hours</a:t>
            </a:r>
            <a:r>
              <a:rPr lang="fr-FR" baseline="0" dirty="0" smtClean="0"/>
              <a:t> of </a:t>
            </a:r>
            <a:r>
              <a:rPr lang="fr-FR" baseline="0" dirty="0" err="1" smtClean="0"/>
              <a:t>blood</a:t>
            </a:r>
            <a:r>
              <a:rPr lang="fr-FR" baseline="0" dirty="0" smtClean="0"/>
              <a:t> transfusion – </a:t>
            </a:r>
            <a:r>
              <a:rPr lang="fr-FR" baseline="0" dirty="0" err="1" smtClean="0"/>
              <a:t>it</a:t>
            </a:r>
            <a:r>
              <a:rPr lang="fr-FR" baseline="0" dirty="0" smtClean="0"/>
              <a:t> </a:t>
            </a:r>
            <a:r>
              <a:rPr lang="fr-FR" baseline="0" dirty="0" err="1" smtClean="0"/>
              <a:t>is</a:t>
            </a:r>
            <a:r>
              <a:rPr lang="fr-FR" baseline="0" dirty="0" smtClean="0"/>
              <a:t> </a:t>
            </a:r>
            <a:r>
              <a:rPr lang="fr-FR" baseline="0" dirty="0" err="1" smtClean="0"/>
              <a:t>unknown</a:t>
            </a:r>
            <a:r>
              <a:rPr lang="fr-FR" baseline="0" dirty="0" smtClean="0"/>
              <a:t> if the </a:t>
            </a:r>
            <a:r>
              <a:rPr lang="fr-FR" baseline="0" dirty="0" err="1" smtClean="0"/>
              <a:t>pathophysiology</a:t>
            </a:r>
            <a:r>
              <a:rPr lang="fr-FR" baseline="0" dirty="0" smtClean="0"/>
              <a:t> for the </a:t>
            </a:r>
            <a:r>
              <a:rPr lang="fr-FR" baseline="0" dirty="0" err="1" smtClean="0"/>
              <a:t>development</a:t>
            </a:r>
            <a:r>
              <a:rPr lang="fr-FR" baseline="0" dirty="0" smtClean="0"/>
              <a:t> of </a:t>
            </a:r>
            <a:r>
              <a:rPr lang="fr-FR" baseline="0" dirty="0" err="1" smtClean="0"/>
              <a:t>delayed</a:t>
            </a:r>
            <a:r>
              <a:rPr lang="fr-FR" baseline="0" dirty="0" smtClean="0"/>
              <a:t> TRALI </a:t>
            </a:r>
            <a:r>
              <a:rPr lang="fr-FR" baseline="0" dirty="0" err="1" smtClean="0"/>
              <a:t>is</a:t>
            </a:r>
            <a:r>
              <a:rPr lang="fr-FR" baseline="0" dirty="0" smtClean="0"/>
              <a:t> the </a:t>
            </a:r>
            <a:r>
              <a:rPr lang="fr-FR" baseline="0" dirty="0" err="1" smtClean="0"/>
              <a:t>same</a:t>
            </a:r>
            <a:r>
              <a:rPr lang="fr-FR" baseline="0" dirty="0" smtClean="0"/>
              <a:t> </a:t>
            </a:r>
            <a:endParaRPr lang="fr-FR" dirty="0" smtClean="0"/>
          </a:p>
          <a:p>
            <a:endParaRPr lang="fr-FR" dirty="0" smtClean="0"/>
          </a:p>
          <a:p>
            <a:endParaRPr lang="fr-FR" dirty="0" smtClean="0"/>
          </a:p>
          <a:p>
            <a:endParaRPr lang="fr-FR" baseline="0" dirty="0" smtClean="0"/>
          </a:p>
          <a:p>
            <a:r>
              <a:rPr lang="fr-FR" baseline="0" dirty="0" smtClean="0"/>
              <a:t>HLA = </a:t>
            </a:r>
            <a:r>
              <a:rPr lang="fr-FR" baseline="0" dirty="0" err="1" smtClean="0"/>
              <a:t>human</a:t>
            </a:r>
            <a:r>
              <a:rPr lang="fr-FR" baseline="0" dirty="0" smtClean="0"/>
              <a:t> </a:t>
            </a:r>
            <a:r>
              <a:rPr lang="fr-FR" baseline="0" dirty="0" err="1" smtClean="0"/>
              <a:t>leukocyte</a:t>
            </a:r>
            <a:r>
              <a:rPr lang="fr-FR" baseline="0" dirty="0" smtClean="0"/>
              <a:t> </a:t>
            </a:r>
            <a:r>
              <a:rPr lang="fr-FR" baseline="0" dirty="0" err="1" smtClean="0"/>
              <a:t>antigents</a:t>
            </a:r>
            <a:endParaRPr lang="fr-FR" baseline="0" dirty="0" smtClean="0"/>
          </a:p>
          <a:p>
            <a:endParaRPr lang="en-CA" dirty="0" smtClean="0"/>
          </a:p>
          <a:p>
            <a:endParaRPr lang="en-CA" dirty="0" smtClean="0"/>
          </a:p>
          <a:p>
            <a:endParaRPr lang="fr-FR" baseline="0" dirty="0" smtClean="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54</a:t>
            </a:fld>
            <a:endParaRPr lang="en-CA"/>
          </a:p>
        </p:txBody>
      </p:sp>
    </p:spTree>
    <p:extLst>
      <p:ext uri="{BB962C8B-B14F-4D97-AF65-F5344CB8AC3E}">
        <p14:creationId xmlns:p14="http://schemas.microsoft.com/office/powerpoint/2010/main" val="21817164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To describe the pathophysiology of TRALI they sometimes use the 2 hit theory.</a:t>
            </a:r>
          </a:p>
          <a:p>
            <a:endParaRPr lang="en-CA" dirty="0" smtClean="0"/>
          </a:p>
          <a:p>
            <a:endParaRPr lang="en-CA" dirty="0" smtClean="0"/>
          </a:p>
          <a:p>
            <a:r>
              <a:rPr lang="en-CA" dirty="0" smtClean="0"/>
              <a:t>First-hit</a:t>
            </a:r>
            <a:r>
              <a:rPr lang="en-CA" baseline="0" dirty="0" smtClean="0"/>
              <a:t> involves </a:t>
            </a:r>
            <a:r>
              <a:rPr lang="en-CA" dirty="0" smtClean="0"/>
              <a:t>specific inflammatory host factors </a:t>
            </a:r>
            <a:r>
              <a:rPr lang="en-CA" dirty="0" err="1" smtClean="0"/>
              <a:t>tha</a:t>
            </a:r>
            <a:r>
              <a:rPr lang="en-CA" dirty="0" smtClean="0"/>
              <a:t> </a:t>
            </a:r>
            <a:r>
              <a:rPr lang="en-CA" dirty="0" err="1" smtClean="0"/>
              <a:t>tprime</a:t>
            </a:r>
            <a:r>
              <a:rPr lang="en-CA" dirty="0" smtClean="0"/>
              <a:t> neutrophils and/or pulmonary endothelium. </a:t>
            </a:r>
            <a:r>
              <a:rPr lang="en-CA" dirty="0" err="1" smtClean="0"/>
              <a:t>Numer-ous</a:t>
            </a:r>
            <a:r>
              <a:rPr lang="en-CA" dirty="0" smtClean="0"/>
              <a:t> “first hits” have been documented such as infection, recent surgery (in particular cardiac surgery), </a:t>
            </a:r>
            <a:r>
              <a:rPr lang="en-CA" dirty="0" err="1" smtClean="0"/>
              <a:t>hematologicmalignancies</a:t>
            </a:r>
            <a:r>
              <a:rPr lang="en-CA" dirty="0" smtClean="0"/>
              <a:t>, and massive transfusion.</a:t>
            </a:r>
          </a:p>
          <a:p>
            <a:r>
              <a:rPr lang="en-CA" dirty="0" smtClean="0"/>
              <a:t>This first hit is the underlying disorder of the patient (</a:t>
            </a:r>
            <a:r>
              <a:rPr lang="en-CA" dirty="0" err="1" smtClean="0"/>
              <a:t>eg</a:t>
            </a:r>
            <a:r>
              <a:rPr lang="en-CA" dirty="0" smtClean="0"/>
              <a:t>, sepsis or pneumonia) causing neutrophil attraction to the capillary of the lung. Neutrophils are attracted to the lung by release of cytokines and </a:t>
            </a:r>
            <a:r>
              <a:rPr lang="en-CA" dirty="0" err="1" smtClean="0"/>
              <a:t>chemokines</a:t>
            </a:r>
            <a:r>
              <a:rPr lang="en-CA" dirty="0" smtClean="0"/>
              <a:t> from </a:t>
            </a:r>
            <a:r>
              <a:rPr lang="en-CA" dirty="0" err="1" smtClean="0"/>
              <a:t>upregulated</a:t>
            </a:r>
            <a:r>
              <a:rPr lang="en-CA" dirty="0" smtClean="0"/>
              <a:t> lung endothelium.</a:t>
            </a:r>
            <a:r>
              <a:rPr lang="en-CA" baseline="0" dirty="0" smtClean="0"/>
              <a:t> ((((</a:t>
            </a:r>
            <a:r>
              <a:rPr lang="en-CA" dirty="0" smtClean="0"/>
              <a:t> Loose binding by L-</a:t>
            </a:r>
            <a:r>
              <a:rPr lang="en-CA" dirty="0" err="1" smtClean="0"/>
              <a:t>selectin</a:t>
            </a:r>
            <a:r>
              <a:rPr lang="en-CA" dirty="0" smtClean="0"/>
              <a:t> takes place. Firm adhesion is mediated by E-</a:t>
            </a:r>
            <a:r>
              <a:rPr lang="en-CA" dirty="0" err="1" smtClean="0"/>
              <a:t>selectin</a:t>
            </a:r>
            <a:r>
              <a:rPr lang="en-CA" dirty="0" smtClean="0"/>
              <a:t> and platelet-derived P-</a:t>
            </a:r>
            <a:r>
              <a:rPr lang="en-CA" dirty="0" err="1" smtClean="0"/>
              <a:t>selectin</a:t>
            </a:r>
            <a:r>
              <a:rPr lang="en-CA" dirty="0" smtClean="0"/>
              <a:t> and intracellular adhesion molecules (ICAM-1))))))</a:t>
            </a:r>
          </a:p>
          <a:p>
            <a:endParaRPr lang="en-CA" dirty="0" smtClean="0"/>
          </a:p>
          <a:p>
            <a:r>
              <a:rPr lang="en-CA" dirty="0" smtClean="0"/>
              <a:t>a second hit caused by mediators in the blood transfusion takes place. This hit results in activation of </a:t>
            </a:r>
            <a:r>
              <a:rPr lang="en-CA" dirty="0" err="1" smtClean="0"/>
              <a:t>infl</a:t>
            </a:r>
            <a:r>
              <a:rPr lang="en-CA" dirty="0" smtClean="0"/>
              <a:t> </a:t>
            </a:r>
            <a:r>
              <a:rPr lang="en-CA" dirty="0" err="1" smtClean="0"/>
              <a:t>ammation</a:t>
            </a:r>
            <a:r>
              <a:rPr lang="en-CA" dirty="0" smtClean="0"/>
              <a:t> and coagulation in the pulmonary compartment. Neutrophils adhere to the injured capillary endothelium and </a:t>
            </a:r>
            <a:r>
              <a:rPr lang="en-CA" dirty="0" err="1" smtClean="0"/>
              <a:t>marginate</a:t>
            </a:r>
            <a:r>
              <a:rPr lang="en-CA" dirty="0" smtClean="0"/>
              <a:t> through the interstitium into the air space, which is fi </a:t>
            </a:r>
            <a:r>
              <a:rPr lang="en-CA" dirty="0" err="1" smtClean="0"/>
              <a:t>lled</a:t>
            </a:r>
            <a:r>
              <a:rPr lang="en-CA" dirty="0" smtClean="0"/>
              <a:t> with protein-rich oedema </a:t>
            </a:r>
            <a:r>
              <a:rPr lang="en-CA" dirty="0" err="1" smtClean="0"/>
              <a:t>fl</a:t>
            </a:r>
            <a:r>
              <a:rPr lang="en-CA" dirty="0" smtClean="0"/>
              <a:t> </a:t>
            </a:r>
            <a:r>
              <a:rPr lang="en-CA" dirty="0" err="1" smtClean="0"/>
              <a:t>uid</a:t>
            </a:r>
            <a:r>
              <a:rPr lang="en-CA" dirty="0" smtClean="0"/>
              <a:t>. In the air space, cytokines --- interleukin-1, -6, and -8, (IL-1, IL-6, and IL-8, respectively) are secreted, which act locally to stimulate </a:t>
            </a:r>
            <a:r>
              <a:rPr lang="en-CA" dirty="0" err="1" smtClean="0"/>
              <a:t>chemotaxis</a:t>
            </a:r>
            <a:r>
              <a:rPr lang="en-CA" dirty="0" smtClean="0"/>
              <a:t> and activate neutrophils-----  resulting in formation of the </a:t>
            </a:r>
            <a:r>
              <a:rPr lang="en-CA" dirty="0" err="1" smtClean="0"/>
              <a:t>elastase</a:t>
            </a:r>
            <a:r>
              <a:rPr lang="en-CA" dirty="0" smtClean="0"/>
              <a:t>-α1-antitrypsin (EA) complex. Neutrophils can release oxidants, proteases, and other </a:t>
            </a:r>
            <a:r>
              <a:rPr lang="en-CA" dirty="0" err="1" smtClean="0"/>
              <a:t>proinfl</a:t>
            </a:r>
            <a:r>
              <a:rPr lang="en-CA" dirty="0" smtClean="0"/>
              <a:t> </a:t>
            </a:r>
            <a:r>
              <a:rPr lang="en-CA" dirty="0" err="1" smtClean="0"/>
              <a:t>ammatory</a:t>
            </a:r>
            <a:r>
              <a:rPr lang="en-CA" dirty="0" smtClean="0"/>
              <a:t> molecules----------, such as platelet-activating factor (PAF), and form neutrophil extracellular traps (NETs).-------</a:t>
            </a:r>
          </a:p>
          <a:p>
            <a:r>
              <a:rPr lang="en-CA" dirty="0" smtClean="0"/>
              <a:t> ------Furthermore, activation of the coagulation system happens, shown by an increase in thrombin-</a:t>
            </a:r>
            <a:r>
              <a:rPr lang="en-CA" dirty="0" err="1" smtClean="0"/>
              <a:t>antithrombin</a:t>
            </a:r>
            <a:r>
              <a:rPr lang="en-CA" dirty="0" smtClean="0"/>
              <a:t> complexes (</a:t>
            </a:r>
            <a:r>
              <a:rPr lang="en-CA" dirty="0" err="1" smtClean="0"/>
              <a:t>TATc</a:t>
            </a:r>
            <a:r>
              <a:rPr lang="en-CA" dirty="0" smtClean="0"/>
              <a:t>), as does a decrease in activity of the fi </a:t>
            </a:r>
            <a:r>
              <a:rPr lang="en-CA" dirty="0" err="1" smtClean="0"/>
              <a:t>brinolysis</a:t>
            </a:r>
            <a:r>
              <a:rPr lang="en-CA" dirty="0" smtClean="0"/>
              <a:t> system, shown by a reduction in plasminogen activator activity.------- The </a:t>
            </a:r>
            <a:r>
              <a:rPr lang="en-CA" dirty="0" err="1" smtClean="0"/>
              <a:t>infl</a:t>
            </a:r>
            <a:r>
              <a:rPr lang="en-CA" dirty="0" smtClean="0"/>
              <a:t> </a:t>
            </a:r>
            <a:r>
              <a:rPr lang="en-CA" dirty="0" err="1" smtClean="0"/>
              <a:t>ux</a:t>
            </a:r>
            <a:r>
              <a:rPr lang="en-CA" dirty="0" smtClean="0"/>
              <a:t> of protein-rich oedema </a:t>
            </a:r>
            <a:r>
              <a:rPr lang="en-CA" dirty="0" err="1" smtClean="0"/>
              <a:t>fl</a:t>
            </a:r>
            <a:r>
              <a:rPr lang="en-CA" dirty="0" smtClean="0"/>
              <a:t> </a:t>
            </a:r>
            <a:r>
              <a:rPr lang="en-CA" dirty="0" err="1" smtClean="0"/>
              <a:t>uid</a:t>
            </a:r>
            <a:r>
              <a:rPr lang="en-CA" dirty="0" smtClean="0"/>
              <a:t> into the alveolus leads to the inactivation of surfactant, which contributes to the clinical picture of acute respiratory distress in the onset of TRALI. PAI-1=plasminogen activator inhibitor-1.www.thelancet.com</a:t>
            </a:r>
          </a:p>
          <a:p>
            <a:endParaRPr lang="en-CA" dirty="0" smtClean="0"/>
          </a:p>
          <a:p>
            <a:r>
              <a:rPr lang="en-CA" dirty="0" smtClean="0"/>
              <a:t>So long story short:</a:t>
            </a:r>
          </a:p>
          <a:p>
            <a:r>
              <a:rPr lang="en-CA" dirty="0" smtClean="0"/>
              <a:t>First hit is the underlying</a:t>
            </a:r>
            <a:r>
              <a:rPr lang="en-CA" baseline="0" dirty="0" smtClean="0"/>
              <a:t> disease that causes neutrophil attraction to the pulmonary capillary.</a:t>
            </a:r>
          </a:p>
          <a:p>
            <a:r>
              <a:rPr lang="en-CA" dirty="0" smtClean="0"/>
              <a:t>The </a:t>
            </a:r>
            <a:r>
              <a:rPr lang="en-CA" dirty="0" err="1" smtClean="0"/>
              <a:t>secondhit</a:t>
            </a:r>
            <a:r>
              <a:rPr lang="en-CA" dirty="0" smtClean="0"/>
              <a:t> occurs when transfused mediators cause neutrophil activation and additional damage </a:t>
            </a:r>
            <a:r>
              <a:rPr lang="en-CA" dirty="0" err="1" smtClean="0"/>
              <a:t>topulmonary</a:t>
            </a:r>
            <a:r>
              <a:rPr lang="en-CA" dirty="0" smtClean="0"/>
              <a:t> endothelium.20,24,31</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55</a:t>
            </a:fld>
            <a:endParaRPr lang="en-CA"/>
          </a:p>
        </p:txBody>
      </p:sp>
    </p:spTree>
    <p:extLst>
      <p:ext uri="{BB962C8B-B14F-4D97-AF65-F5344CB8AC3E}">
        <p14:creationId xmlns:p14="http://schemas.microsoft.com/office/powerpoint/2010/main" val="12094319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They also define 2</a:t>
            </a:r>
            <a:r>
              <a:rPr lang="en-CA" baseline="0" dirty="0" smtClean="0"/>
              <a:t> types of TRALI –</a:t>
            </a:r>
          </a:p>
          <a:p>
            <a:r>
              <a:rPr lang="en-CA" baseline="0" dirty="0" smtClean="0"/>
              <a:t>Antibody mediated and non antibody mediated</a:t>
            </a:r>
          </a:p>
          <a:p>
            <a:endParaRPr lang="en-CA" baseline="0" dirty="0" smtClean="0"/>
          </a:p>
          <a:p>
            <a:endParaRPr lang="en-CA" baseline="0" dirty="0" smtClean="0"/>
          </a:p>
          <a:p>
            <a:r>
              <a:rPr lang="en-CA" baseline="0" dirty="0" smtClean="0"/>
              <a:t>Antibody mediated is caused </a:t>
            </a:r>
            <a:r>
              <a:rPr lang="en-CA" dirty="0" smtClean="0"/>
              <a:t>passive trans-fusion of HLA or human neutrophil antigen (HNA) and corresponding antibodies from the donor directed against antigens of the recipient.33,34</a:t>
            </a:r>
          </a:p>
          <a:p>
            <a:endParaRPr lang="en-CA" dirty="0" smtClean="0"/>
          </a:p>
          <a:p>
            <a:r>
              <a:rPr lang="en-CA" dirty="0" smtClean="0"/>
              <a:t>(((((((Transfusion of donor </a:t>
            </a:r>
            <a:r>
              <a:rPr lang="en-CA" dirty="0" err="1" smtClean="0"/>
              <a:t>antibodie</a:t>
            </a:r>
            <a:r>
              <a:rPr lang="en-CA" dirty="0" smtClean="0"/>
              <a:t> sis believed to activate neutrophils either directly or indirectly via interaction with HLA antigen-antibody complexes on pulmonary endothelial cells.15,17-20. Consequently, activated neutrophils are sequestered in lung capillaries where </a:t>
            </a:r>
            <a:r>
              <a:rPr lang="en-CA" dirty="0" err="1" smtClean="0"/>
              <a:t>theyrelease</a:t>
            </a:r>
            <a:r>
              <a:rPr lang="en-CA" dirty="0" smtClean="0"/>
              <a:t> toxic mediators that damage the endothelium </a:t>
            </a:r>
            <a:r>
              <a:rPr lang="en-CA" dirty="0" err="1" smtClean="0"/>
              <a:t>andcause</a:t>
            </a:r>
            <a:r>
              <a:rPr lang="en-CA" dirty="0" smtClean="0"/>
              <a:t> loss of vascular integrity. Leakage of fluid and </a:t>
            </a:r>
            <a:r>
              <a:rPr lang="en-CA" dirty="0" err="1" smtClean="0"/>
              <a:t>inflam-matory</a:t>
            </a:r>
            <a:r>
              <a:rPr lang="en-CA" dirty="0" smtClean="0"/>
              <a:t> cells results in pulmonary edema, a hallmark of ALI. ))))))</a:t>
            </a:r>
          </a:p>
          <a:p>
            <a:endParaRPr lang="en-CA" dirty="0" smtClean="0"/>
          </a:p>
          <a:p>
            <a:r>
              <a:rPr lang="en-CA" dirty="0" smtClean="0"/>
              <a:t>(((((((HLA antibodies may be directed against either HLA </a:t>
            </a:r>
            <a:r>
              <a:rPr lang="en-CA" dirty="0" err="1" smtClean="0"/>
              <a:t>classI</a:t>
            </a:r>
            <a:r>
              <a:rPr lang="en-CA" dirty="0" smtClean="0"/>
              <a:t> antigens that are present in all </a:t>
            </a:r>
            <a:r>
              <a:rPr lang="en-CA" dirty="0" err="1" smtClean="0"/>
              <a:t>leuko-cytes</a:t>
            </a:r>
            <a:r>
              <a:rPr lang="en-CA" dirty="0" smtClean="0"/>
              <a:t> or HLA class II antigens that </a:t>
            </a:r>
            <a:r>
              <a:rPr lang="en-CA" dirty="0" err="1" smtClean="0"/>
              <a:t>arefound</a:t>
            </a:r>
            <a:r>
              <a:rPr lang="en-CA" dirty="0" smtClean="0"/>
              <a:t> on B lymphocytes and monocytes.</a:t>
            </a:r>
          </a:p>
          <a:p>
            <a:r>
              <a:rPr lang="en-CA" dirty="0" smtClean="0"/>
              <a:t>multiparous female donors who </a:t>
            </a:r>
            <a:r>
              <a:rPr lang="en-CA" dirty="0" err="1" smtClean="0"/>
              <a:t>aremore</a:t>
            </a:r>
            <a:r>
              <a:rPr lang="en-CA" dirty="0" smtClean="0"/>
              <a:t> likely to possess anti-HLA </a:t>
            </a:r>
            <a:r>
              <a:rPr lang="en-CA" dirty="0" err="1" smtClean="0"/>
              <a:t>antibod-ies</a:t>
            </a:r>
            <a:r>
              <a:rPr lang="en-CA" dirty="0" smtClean="0"/>
              <a:t> and anti–neutrophil-specific </a:t>
            </a:r>
            <a:r>
              <a:rPr lang="en-CA" dirty="0" err="1" smtClean="0"/>
              <a:t>antibod-ies</a:t>
            </a:r>
            <a:r>
              <a:rPr lang="en-CA" dirty="0" smtClean="0"/>
              <a:t>)))))</a:t>
            </a:r>
          </a:p>
          <a:p>
            <a:endParaRPr lang="en-CA" baseline="0" dirty="0" smtClean="0"/>
          </a:p>
          <a:p>
            <a:endParaRPr lang="en-CA" baseline="0" dirty="0" smtClean="0"/>
          </a:p>
          <a:p>
            <a:r>
              <a:rPr lang="en-CA" dirty="0" err="1" smtClean="0"/>
              <a:t>liNon</a:t>
            </a:r>
            <a:r>
              <a:rPr lang="en-CA" dirty="0" smtClean="0"/>
              <a:t>-antibody-mediated TRALI is caused by accumulation of </a:t>
            </a:r>
            <a:r>
              <a:rPr lang="en-CA" dirty="0" err="1" smtClean="0"/>
              <a:t>proinfl</a:t>
            </a:r>
            <a:r>
              <a:rPr lang="en-CA" dirty="0" smtClean="0"/>
              <a:t> </a:t>
            </a:r>
            <a:r>
              <a:rPr lang="en-CA" dirty="0" err="1" smtClean="0"/>
              <a:t>ammatory</a:t>
            </a:r>
            <a:r>
              <a:rPr lang="en-CA" dirty="0" smtClean="0"/>
              <a:t> mediators during storage of blood products, and possibly by ageing of the erythrocytes </a:t>
            </a:r>
            <a:r>
              <a:rPr lang="en-CA" dirty="0" err="1" smtClean="0"/>
              <a:t>andplatelets</a:t>
            </a:r>
            <a:r>
              <a:rPr lang="en-CA" dirty="0" smtClean="0"/>
              <a:t> themselves.1Non</a:t>
            </a:r>
            <a:r>
              <a:rPr lang="en-CA" baseline="0" dirty="0" smtClean="0"/>
              <a:t> </a:t>
            </a:r>
            <a:r>
              <a:rPr lang="en-CA" baseline="0" dirty="0" err="1" smtClean="0"/>
              <a:t>Ab</a:t>
            </a:r>
            <a:r>
              <a:rPr lang="en-CA" baseline="0" dirty="0" smtClean="0"/>
              <a:t> mediated </a:t>
            </a:r>
            <a:r>
              <a:rPr lang="en-CA" baseline="0" dirty="0" err="1" smtClean="0"/>
              <a:t>trali</a:t>
            </a:r>
            <a:r>
              <a:rPr lang="en-CA" baseline="0" dirty="0" smtClean="0"/>
              <a:t> is most li</a:t>
            </a:r>
            <a:r>
              <a:rPr lang="en-CA" dirty="0" smtClean="0"/>
              <a:t>kely mediated by biologic response modifiers (BRMs),soluble factors that accumulate during storage of </a:t>
            </a:r>
            <a:r>
              <a:rPr lang="en-CA" dirty="0" err="1" smtClean="0"/>
              <a:t>bloodactivateproducts</a:t>
            </a:r>
            <a:r>
              <a:rPr lang="en-CA" dirty="0" smtClean="0"/>
              <a:t>. Proposed BRMs that may </a:t>
            </a:r>
            <a:r>
              <a:rPr lang="en-CA" dirty="0" err="1" smtClean="0"/>
              <a:t>potentiallyneutrophils</a:t>
            </a:r>
            <a:r>
              <a:rPr lang="en-CA" dirty="0" smtClean="0"/>
              <a:t> include </a:t>
            </a:r>
            <a:r>
              <a:rPr lang="en-CA" dirty="0" err="1" smtClean="0"/>
              <a:t>bioreactive</a:t>
            </a:r>
            <a:r>
              <a:rPr lang="en-CA" dirty="0" smtClean="0"/>
              <a:t> lipids, CD40L, and variouscytokines.24,26</a:t>
            </a:r>
          </a:p>
          <a:p>
            <a:endParaRPr lang="en-CA" dirty="0" smtClean="0"/>
          </a:p>
          <a:p>
            <a:r>
              <a:rPr lang="en-CA" b="1" dirty="0" smtClean="0"/>
              <a:t>CD40L</a:t>
            </a:r>
            <a:r>
              <a:rPr lang="en-CA" dirty="0" smtClean="0"/>
              <a:t>, is a </a:t>
            </a:r>
            <a:r>
              <a:rPr lang="en-CA" dirty="0" smtClean="0">
                <a:hlinkClick r:id="rId3" tooltip="Protein"/>
              </a:rPr>
              <a:t>protein</a:t>
            </a:r>
            <a:r>
              <a:rPr lang="en-CA" dirty="0" smtClean="0"/>
              <a:t> that is primarily expressed on activated </a:t>
            </a:r>
            <a:r>
              <a:rPr lang="en-CA" dirty="0" smtClean="0">
                <a:hlinkClick r:id="rId4" tooltip="T cells"/>
              </a:rPr>
              <a:t>T cells</a:t>
            </a:r>
            <a:r>
              <a:rPr lang="en-CA" dirty="0" smtClean="0"/>
              <a:t> and is a member of the </a:t>
            </a:r>
            <a:r>
              <a:rPr lang="en-CA" dirty="0" smtClean="0">
                <a:hlinkClick r:id="rId5" tooltip="Tumor necrosis factors"/>
              </a:rPr>
              <a:t>TNF</a:t>
            </a:r>
            <a:r>
              <a:rPr lang="en-CA" dirty="0" smtClean="0"/>
              <a:t> superfamily of molecules. </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56</a:t>
            </a:fld>
            <a:endParaRPr lang="en-CA"/>
          </a:p>
        </p:txBody>
      </p:sp>
    </p:spTree>
    <p:extLst>
      <p:ext uri="{BB962C8B-B14F-4D97-AF65-F5344CB8AC3E}">
        <p14:creationId xmlns:p14="http://schemas.microsoft.com/office/powerpoint/2010/main" val="29398890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Incidence</a:t>
            </a:r>
            <a:r>
              <a:rPr lang="en-CA" baseline="0" dirty="0" smtClean="0"/>
              <a:t> of TRALI in human medicine is reported to be between 0.08-15% of patients receiving transfusion.</a:t>
            </a:r>
          </a:p>
          <a:p>
            <a:r>
              <a:rPr lang="en-CA" baseline="0" dirty="0" smtClean="0"/>
              <a:t>It seems to be 50-100 times higher in the critically ill population. Which is not surprising since</a:t>
            </a:r>
            <a:endParaRPr lang="en-CA" dirty="0" smtClean="0"/>
          </a:p>
          <a:p>
            <a:endParaRPr lang="en-CA" dirty="0" smtClean="0"/>
          </a:p>
          <a:p>
            <a:r>
              <a:rPr lang="en-CA" dirty="0" smtClean="0"/>
              <a:t>Clinical</a:t>
            </a:r>
            <a:r>
              <a:rPr lang="en-CA" baseline="0" dirty="0" smtClean="0"/>
              <a:t> presentation associated with TRALI include: </a:t>
            </a:r>
            <a:endParaRPr lang="en-CA" dirty="0" smtClean="0"/>
          </a:p>
          <a:p>
            <a:endParaRPr lang="en-CA" dirty="0" smtClean="0"/>
          </a:p>
          <a:p>
            <a:r>
              <a:rPr lang="en-CA" dirty="0" smtClean="0"/>
              <a:t>DDX include:</a:t>
            </a:r>
          </a:p>
          <a:p>
            <a:endParaRPr lang="en-CA" dirty="0" smtClean="0"/>
          </a:p>
          <a:p>
            <a:endParaRPr lang="en-CA" dirty="0" smtClean="0"/>
          </a:p>
          <a:p>
            <a:r>
              <a:rPr lang="en-CA" dirty="0" smtClean="0"/>
              <a:t>(Compare</a:t>
            </a:r>
            <a:r>
              <a:rPr lang="en-CA" baseline="0" dirty="0" smtClean="0"/>
              <a:t> the level of albumin from the sputum to serum albumin; cardiac biomarkers)</a:t>
            </a:r>
          </a:p>
          <a:p>
            <a:endParaRPr lang="en-CA" dirty="0" smtClean="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57</a:t>
            </a:fld>
            <a:endParaRPr lang="en-CA"/>
          </a:p>
        </p:txBody>
      </p:sp>
    </p:spTree>
    <p:extLst>
      <p:ext uri="{BB962C8B-B14F-4D97-AF65-F5344CB8AC3E}">
        <p14:creationId xmlns:p14="http://schemas.microsoft.com/office/powerpoint/2010/main" val="19512051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Treatment</a:t>
            </a:r>
            <a:r>
              <a:rPr lang="en-CA" baseline="0" dirty="0" smtClean="0"/>
              <a:t> is mostly supportive and include oxygen supplementation, mechanical ventilation in 70-90% of the case (with a lung protective strategy)</a:t>
            </a:r>
          </a:p>
          <a:p>
            <a:r>
              <a:rPr lang="en-CA" baseline="0" dirty="0" smtClean="0"/>
              <a:t>Diuretic admx has been suggested since fluid restrictive strategy for patients with ARDS/ALI due to other causes is recommended</a:t>
            </a:r>
          </a:p>
          <a:p>
            <a:endParaRPr lang="en-CA" baseline="0" dirty="0" smtClean="0"/>
          </a:p>
          <a:p>
            <a:r>
              <a:rPr lang="en-CA" baseline="0" dirty="0" smtClean="0"/>
              <a:t>Risk factors associated with development of TRALI  are: </a:t>
            </a:r>
            <a:endParaRPr lang="en-CA" dirty="0" smtClean="0"/>
          </a:p>
          <a:p>
            <a:endParaRPr lang="en-CA" dirty="0" smtClean="0"/>
          </a:p>
          <a:p>
            <a:r>
              <a:rPr lang="en-CA" dirty="0" smtClean="0"/>
              <a:t>Improvement within 48 hours</a:t>
            </a:r>
          </a:p>
          <a:p>
            <a:r>
              <a:rPr lang="en-CA" dirty="0" smtClean="0"/>
              <a:t>Severe cases: pulmonary</a:t>
            </a:r>
            <a:r>
              <a:rPr lang="en-CA" baseline="0" dirty="0" smtClean="0"/>
              <a:t> infiltrated for </a:t>
            </a:r>
            <a:r>
              <a:rPr lang="en-CA" dirty="0" smtClean="0"/>
              <a:t>up to 7 days</a:t>
            </a:r>
          </a:p>
          <a:p>
            <a:endParaRPr lang="en-CA" dirty="0" smtClean="0"/>
          </a:p>
          <a:p>
            <a:r>
              <a:rPr lang="en-CA" dirty="0" smtClean="0"/>
              <a:t>Prognosis is usually</a:t>
            </a:r>
            <a:r>
              <a:rPr lang="en-CA" baseline="0" dirty="0" smtClean="0"/>
              <a:t> good – with a 5-10% mortality in human</a:t>
            </a:r>
            <a:endParaRPr lang="en-CA" dirty="0" smtClean="0"/>
          </a:p>
          <a:p>
            <a:endParaRPr lang="en-CA" dirty="0" smtClean="0"/>
          </a:p>
          <a:p>
            <a:r>
              <a:rPr lang="en-CA" dirty="0" smtClean="0"/>
              <a:t>(Treatment for TRALI is supportive </a:t>
            </a:r>
            <a:r>
              <a:rPr lang="en-CA" dirty="0" err="1" smtClean="0"/>
              <a:t>care.Supplemental</a:t>
            </a:r>
            <a:r>
              <a:rPr lang="en-CA" dirty="0" smtClean="0"/>
              <a:t> oxygen and fluid resuscitation with </a:t>
            </a:r>
            <a:r>
              <a:rPr lang="en-CA" dirty="0" err="1" smtClean="0"/>
              <a:t>colloidmay</a:t>
            </a:r>
            <a:r>
              <a:rPr lang="en-CA" dirty="0" smtClean="0"/>
              <a:t> improve hypotension and tissue perfusion.10,11; human patients with TRALI – usually hypotensive. )</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58</a:t>
            </a:fld>
            <a:endParaRPr lang="en-CA"/>
          </a:p>
        </p:txBody>
      </p:sp>
    </p:spTree>
    <p:extLst>
      <p:ext uri="{BB962C8B-B14F-4D97-AF65-F5344CB8AC3E}">
        <p14:creationId xmlns:p14="http://schemas.microsoft.com/office/powerpoint/2010/main" val="14004834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Delayed TRALI is a phenomenon of immunomodulation caused by transfusions that renders </a:t>
            </a:r>
            <a:r>
              <a:rPr lang="en-CA" dirty="0" err="1" smtClean="0"/>
              <a:t>the“primed</a:t>
            </a:r>
            <a:r>
              <a:rPr lang="en-CA" dirty="0" smtClean="0"/>
              <a:t>” lung more vulnerable to ARDS(i.e., the two hit theory)</a:t>
            </a:r>
          </a:p>
          <a:p>
            <a:endParaRPr lang="en-CA" dirty="0" smtClean="0"/>
          </a:p>
          <a:p>
            <a:r>
              <a:rPr lang="en-CA" dirty="0" smtClean="0"/>
              <a:t>The delayed TRALI syndrome occurs in up to 25% of critically ill pa-</a:t>
            </a:r>
            <a:r>
              <a:rPr lang="en-CA" dirty="0" err="1" smtClean="0"/>
              <a:t>tients</a:t>
            </a:r>
            <a:r>
              <a:rPr lang="en-CA" dirty="0" smtClean="0"/>
              <a:t> receiving a blood transfusion, it de-</a:t>
            </a:r>
            <a:r>
              <a:rPr lang="en-CA" dirty="0" err="1" smtClean="0"/>
              <a:t>velops</a:t>
            </a:r>
            <a:r>
              <a:rPr lang="en-CA" dirty="0" smtClean="0"/>
              <a:t> 6–72 </a:t>
            </a:r>
            <a:r>
              <a:rPr lang="en-CA" dirty="0" err="1" smtClean="0"/>
              <a:t>hrs</a:t>
            </a:r>
            <a:r>
              <a:rPr lang="en-CA" dirty="0" smtClean="0"/>
              <a:t> after the transfusion, and</a:t>
            </a:r>
            <a:r>
              <a:rPr lang="en-CA" baseline="0" dirty="0" smtClean="0"/>
              <a:t> i</a:t>
            </a:r>
            <a:r>
              <a:rPr lang="en-CA" dirty="0" smtClean="0"/>
              <a:t>s associated with a mortality of up to40%. The risk of delayed TRALI increases with increasing numbers of transfused blood products. The management of </a:t>
            </a:r>
            <a:r>
              <a:rPr lang="en-CA" dirty="0" err="1" smtClean="0"/>
              <a:t>botht</a:t>
            </a:r>
            <a:r>
              <a:rPr lang="en-CA" dirty="0" smtClean="0"/>
              <a:t> he classic and delayed TRALI syndromes is essentially supportive</a:t>
            </a:r>
          </a:p>
          <a:p>
            <a:endParaRPr lang="en-CA" dirty="0" smtClean="0"/>
          </a:p>
          <a:p>
            <a:r>
              <a:rPr lang="en-CA" dirty="0" smtClean="0"/>
              <a:t>The delayed form of </a:t>
            </a:r>
            <a:r>
              <a:rPr lang="en-CA" dirty="0" err="1" smtClean="0"/>
              <a:t>TRALIcan</a:t>
            </a:r>
            <a:r>
              <a:rPr lang="en-CA" dirty="0" smtClean="0"/>
              <a:t> be seen in patients with other </a:t>
            </a:r>
            <a:r>
              <a:rPr lang="en-CA" dirty="0" err="1" smtClean="0"/>
              <a:t>preexisting</a:t>
            </a:r>
            <a:r>
              <a:rPr lang="en-CA" dirty="0" smtClean="0"/>
              <a:t> risk </a:t>
            </a:r>
            <a:r>
              <a:rPr lang="en-CA" dirty="0" err="1" smtClean="0"/>
              <a:t>factorsfor</a:t>
            </a:r>
            <a:r>
              <a:rPr lang="en-CA" dirty="0" smtClean="0"/>
              <a:t> ALI, such as sepsis, trauma, and burns, and seems to be more prevalent (5% to 25% of intensive care unit patients) than the classic form of TRALI </a:t>
            </a:r>
          </a:p>
          <a:p>
            <a:r>
              <a:rPr lang="en-CA" dirty="0" smtClean="0"/>
              <a:t>The prognosis is worse (35% to 45% </a:t>
            </a:r>
            <a:r>
              <a:rPr lang="en-CA" dirty="0" err="1" smtClean="0"/>
              <a:t>mortalityrate</a:t>
            </a:r>
            <a:r>
              <a:rPr lang="en-CA" dirty="0" smtClean="0"/>
              <a:t>) compared</a:t>
            </a:r>
            <a:r>
              <a:rPr lang="en-CA" baseline="0" dirty="0" smtClean="0"/>
              <a:t> to the prognosis for </a:t>
            </a:r>
            <a:r>
              <a:rPr lang="en-CA" dirty="0" smtClean="0"/>
              <a:t> the classic form of TRALI (5% to 10% mortality) </a:t>
            </a:r>
          </a:p>
          <a:p>
            <a:r>
              <a:rPr lang="en-CA" dirty="0" smtClean="0"/>
              <a:t>The classic form of TRALI typically resolves in 48</a:t>
            </a:r>
            <a:r>
              <a:rPr lang="en-CA" baseline="0" dirty="0" smtClean="0"/>
              <a:t> t</a:t>
            </a:r>
            <a:r>
              <a:rPr lang="en-CA" dirty="0" smtClean="0"/>
              <a:t>o 96 hours, whereas the delayed form of TRALI resolves much more slowly.</a:t>
            </a:r>
          </a:p>
          <a:p>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59</a:t>
            </a:fld>
            <a:endParaRPr lang="en-CA"/>
          </a:p>
        </p:txBody>
      </p:sp>
    </p:spTree>
    <p:extLst>
      <p:ext uri="{BB962C8B-B14F-4D97-AF65-F5344CB8AC3E}">
        <p14:creationId xmlns:p14="http://schemas.microsoft.com/office/powerpoint/2010/main" val="17272250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TRALI is not commonly reported in veterinary medicine</a:t>
            </a:r>
          </a:p>
          <a:p>
            <a:r>
              <a:rPr lang="en-CA" dirty="0" smtClean="0"/>
              <a:t>This prospective study evaluated the incidence</a:t>
            </a:r>
            <a:r>
              <a:rPr lang="en-CA" baseline="0" dirty="0" smtClean="0"/>
              <a:t> of TRALI in 54 dogs that receive blood or plasma transfusion</a:t>
            </a:r>
          </a:p>
          <a:p>
            <a:endParaRPr lang="en-CA" dirty="0" smtClean="0"/>
          </a:p>
          <a:p>
            <a:endParaRPr lang="en-CA" dirty="0" smtClean="0"/>
          </a:p>
          <a:p>
            <a:r>
              <a:rPr lang="en-CA" dirty="0" smtClean="0"/>
              <a:t>Dogs with </a:t>
            </a:r>
            <a:r>
              <a:rPr lang="en-CA" dirty="0" err="1" smtClean="0"/>
              <a:t>posttransfusion</a:t>
            </a:r>
            <a:r>
              <a:rPr lang="en-CA" dirty="0" smtClean="0"/>
              <a:t> radiographic signs of pulmonary infiltrates, a PaO2:FIO2ratio &lt; 300, or clinical signs of respiratory compromise were suspected of having </a:t>
            </a:r>
            <a:r>
              <a:rPr lang="en-CA" dirty="0" err="1" smtClean="0"/>
              <a:t>VetALI</a:t>
            </a:r>
            <a:r>
              <a:rPr lang="en-CA" dirty="0" smtClean="0"/>
              <a:t> and underwent echocardiography to exclude left-sided heart failure.</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60</a:t>
            </a:fld>
            <a:endParaRPr lang="en-CA"/>
          </a:p>
        </p:txBody>
      </p:sp>
    </p:spTree>
    <p:extLst>
      <p:ext uri="{BB962C8B-B14F-4D97-AF65-F5344CB8AC3E}">
        <p14:creationId xmlns:p14="http://schemas.microsoft.com/office/powerpoint/2010/main" val="291235700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61</a:t>
            </a:fld>
            <a:endParaRPr lang="en-CA"/>
          </a:p>
        </p:txBody>
      </p:sp>
    </p:spTree>
    <p:extLst>
      <p:ext uri="{BB962C8B-B14F-4D97-AF65-F5344CB8AC3E}">
        <p14:creationId xmlns:p14="http://schemas.microsoft.com/office/powerpoint/2010/main" val="248115125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CA" dirty="0" smtClean="0"/>
          </a:p>
          <a:p>
            <a:pPr marL="285750" indent="-285750">
              <a:buFont typeface="Arial"/>
              <a:buChar char="•"/>
            </a:pPr>
            <a:r>
              <a:rPr lang="en-CA" dirty="0" smtClean="0"/>
              <a:t>2/54 dogs: </a:t>
            </a:r>
            <a:r>
              <a:rPr lang="en-CA" dirty="0" err="1" smtClean="0"/>
              <a:t>VetALI</a:t>
            </a:r>
            <a:r>
              <a:rPr lang="en-CA" dirty="0" smtClean="0"/>
              <a:t> within 48 hours of transfusion</a:t>
            </a:r>
          </a:p>
          <a:p>
            <a:pPr marL="742950" lvl="1" indent="-285750">
              <a:buFont typeface="Arial"/>
              <a:buChar char="•"/>
            </a:pPr>
            <a:r>
              <a:rPr lang="en-CA" dirty="0" smtClean="0"/>
              <a:t>Secondary to transfusion or secondary to disease process</a:t>
            </a:r>
          </a:p>
          <a:p>
            <a:r>
              <a:rPr lang="en-CA" dirty="0" smtClean="0"/>
              <a:t>	</a:t>
            </a:r>
            <a:r>
              <a:rPr lang="en-CA" b="1" dirty="0" smtClean="0"/>
              <a:t>Dog 1: </a:t>
            </a:r>
            <a:r>
              <a:rPr lang="en-CA" dirty="0" smtClean="0"/>
              <a:t>pancreatitis; 13 ml/kg FFP; 	Dog 2: post-op lung lobectomy; 22 ml/kg FFP</a:t>
            </a:r>
          </a:p>
          <a:p>
            <a:r>
              <a:rPr lang="en-CA" dirty="0" smtClean="0"/>
              <a:t>	PaO2:FiO2 &lt; 300 and worsening hypoxemia (but no dyspnea)</a:t>
            </a:r>
          </a:p>
          <a:p>
            <a:r>
              <a:rPr lang="en-CA" dirty="0" smtClean="0"/>
              <a:t>	Radiograph changes</a:t>
            </a:r>
          </a:p>
          <a:p>
            <a:endParaRPr lang="en-CA" dirty="0" smtClean="0"/>
          </a:p>
          <a:p>
            <a:r>
              <a:rPr lang="en-CA" dirty="0" smtClean="0"/>
              <a:t>No echocardiogram</a:t>
            </a:r>
          </a:p>
          <a:p>
            <a:r>
              <a:rPr lang="en-CA" dirty="0" smtClean="0"/>
              <a:t>It is unclear whether</a:t>
            </a:r>
            <a:r>
              <a:rPr lang="en-CA" baseline="0" dirty="0" smtClean="0"/>
              <a:t> TRALI occurs in those 2 patients.</a:t>
            </a:r>
          </a:p>
          <a:p>
            <a:r>
              <a:rPr lang="en-CA" baseline="0" dirty="0" smtClean="0"/>
              <a:t>The reported incidence of ALI in dogs that did no receive transfusion is 10%</a:t>
            </a:r>
          </a:p>
          <a:p>
            <a:endParaRPr lang="en-CA" baseline="0" dirty="0" smtClean="0"/>
          </a:p>
          <a:p>
            <a:r>
              <a:rPr lang="en-CA" dirty="0" smtClean="0"/>
              <a:t>It is possible that TRALI is underappreciated in veterinary medicine because an acute onset of tachypnea in some animals receiving transfusions could be attributed to other disease processes.</a:t>
            </a:r>
          </a:p>
          <a:p>
            <a:endParaRPr lang="en-CA" dirty="0" smtClean="0"/>
          </a:p>
          <a:p>
            <a:r>
              <a:rPr lang="en-CA" dirty="0" smtClean="0"/>
              <a:t>SO: these 2 patients had underlying diseases that already predisposed them for the development of ALI, the role that transfusion played in the development of ALI is unclear.</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62</a:t>
            </a:fld>
            <a:endParaRPr lang="en-CA"/>
          </a:p>
        </p:txBody>
      </p:sp>
    </p:spTree>
    <p:extLst>
      <p:ext uri="{BB962C8B-B14F-4D97-AF65-F5344CB8AC3E}">
        <p14:creationId xmlns:p14="http://schemas.microsoft.com/office/powerpoint/2010/main" val="56195951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FFP is also sometimes  transfused prophylactically to </a:t>
            </a:r>
            <a:r>
              <a:rPr lang="en-CA" dirty="0" err="1" smtClean="0"/>
              <a:t>nonbleeding</a:t>
            </a:r>
            <a:r>
              <a:rPr lang="en-CA" dirty="0" smtClean="0"/>
              <a:t> patients with a coagulopathy, in particular</a:t>
            </a:r>
            <a:r>
              <a:rPr lang="en-CA" baseline="0" dirty="0" smtClean="0"/>
              <a:t> before an invasive procedure. </a:t>
            </a:r>
            <a:endParaRPr lang="en-CA" dirty="0" smtClean="0"/>
          </a:p>
          <a:p>
            <a:endParaRPr lang="en-CA" dirty="0" smtClean="0"/>
          </a:p>
          <a:p>
            <a:endParaRPr lang="en-CA" dirty="0" smtClean="0"/>
          </a:p>
          <a:p>
            <a:r>
              <a:rPr lang="en-CA" dirty="0" smtClean="0"/>
              <a:t>Cur-</a:t>
            </a:r>
            <a:r>
              <a:rPr lang="en-CA" dirty="0" err="1" smtClean="0"/>
              <a:t>rently</a:t>
            </a:r>
            <a:r>
              <a:rPr lang="en-CA" dirty="0" smtClean="0"/>
              <a:t> used diagnostic tests for coagulopathy such as INR and PT poorly represent risk of bleeding. Also, retrospective studies suggest </a:t>
            </a:r>
            <a:r>
              <a:rPr lang="en-CA" dirty="0" err="1" smtClean="0"/>
              <a:t>thatcommonly</a:t>
            </a:r>
            <a:r>
              <a:rPr lang="en-CA" dirty="0" smtClean="0"/>
              <a:t> </a:t>
            </a:r>
            <a:r>
              <a:rPr lang="en-CA" dirty="0" err="1" smtClean="0"/>
              <a:t>performedinvasive</a:t>
            </a:r>
            <a:r>
              <a:rPr lang="en-CA" dirty="0" smtClean="0"/>
              <a:t> procedures in the critically ill, such as central venous catheter placement, </a:t>
            </a:r>
            <a:r>
              <a:rPr lang="en-CA" dirty="0" err="1" smtClean="0"/>
              <a:t>percutane</a:t>
            </a:r>
            <a:r>
              <a:rPr lang="en-CA" dirty="0" smtClean="0"/>
              <a:t>- </a:t>
            </a:r>
            <a:r>
              <a:rPr lang="en-CA" dirty="0" err="1" smtClean="0"/>
              <a:t>ous</a:t>
            </a:r>
            <a:r>
              <a:rPr lang="en-CA" dirty="0" smtClean="0"/>
              <a:t> tracheostomy, and </a:t>
            </a:r>
            <a:r>
              <a:rPr lang="en-CA" dirty="0" err="1" smtClean="0"/>
              <a:t>thoracocentesis</a:t>
            </a:r>
            <a:r>
              <a:rPr lang="en-CA" dirty="0" smtClean="0"/>
              <a:t>, carry a </a:t>
            </a:r>
            <a:r>
              <a:rPr lang="en-CA" dirty="0" err="1" smtClean="0"/>
              <a:t>lowbleed</a:t>
            </a:r>
            <a:r>
              <a:rPr lang="en-CA" dirty="0" smtClean="0"/>
              <a:t>- </a:t>
            </a:r>
            <a:r>
              <a:rPr lang="en-CA" dirty="0" err="1" smtClean="0"/>
              <a:t>ing</a:t>
            </a:r>
            <a:r>
              <a:rPr lang="en-CA" dirty="0" smtClean="0"/>
              <a:t> risk</a:t>
            </a:r>
          </a:p>
          <a:p>
            <a:endParaRPr lang="en-CA" dirty="0" smtClean="0"/>
          </a:p>
          <a:p>
            <a:endParaRPr lang="en-CA" dirty="0" smtClean="0"/>
          </a:p>
          <a:p>
            <a:r>
              <a:rPr lang="en-CA" dirty="0" smtClean="0"/>
              <a:t>There</a:t>
            </a:r>
            <a:r>
              <a:rPr lang="en-CA" baseline="0" dirty="0" smtClean="0"/>
              <a:t> is limited evidence to support the use of FFP to prevent risk of bleeding before invasive procedure. And as we said, TRALI is a possible complication of transfusion and it has been shown that transfusion is associated with prolonged mechanical ventilation and ICU length of stay and increased risk of </a:t>
            </a:r>
            <a:r>
              <a:rPr lang="en-CA" baseline="0" dirty="0" err="1" smtClean="0"/>
              <a:t>infeciton</a:t>
            </a:r>
            <a:r>
              <a:rPr lang="en-CA" baseline="0" dirty="0" smtClean="0"/>
              <a:t>. </a:t>
            </a:r>
          </a:p>
          <a:p>
            <a:endParaRPr lang="en-CA" baseline="0" dirty="0" smtClean="0"/>
          </a:p>
          <a:p>
            <a:endParaRPr lang="en-CA" dirty="0" smtClean="0"/>
          </a:p>
          <a:p>
            <a:endParaRPr lang="en-CA" dirty="0" smtClean="0"/>
          </a:p>
          <a:p>
            <a:endParaRPr lang="en-CA" dirty="0" smtClean="0"/>
          </a:p>
          <a:p>
            <a:endParaRPr lang="en-CA" dirty="0" smtClean="0"/>
          </a:p>
          <a:p>
            <a:endParaRPr lang="en-CA" dirty="0" smtClean="0"/>
          </a:p>
          <a:p>
            <a:r>
              <a:rPr lang="en-CA" dirty="0" smtClean="0"/>
              <a:t> </a:t>
            </a:r>
          </a:p>
          <a:p>
            <a:endParaRPr lang="en-CA" dirty="0" smtClean="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63</a:t>
            </a:fld>
            <a:endParaRPr lang="en-CA"/>
          </a:p>
        </p:txBody>
      </p:sp>
    </p:spTree>
    <p:extLst>
      <p:ext uri="{BB962C8B-B14F-4D97-AF65-F5344CB8AC3E}">
        <p14:creationId xmlns:p14="http://schemas.microsoft.com/office/powerpoint/2010/main" val="2534043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 following day, she presented</a:t>
            </a:r>
            <a:r>
              <a:rPr lang="en-CA" baseline="0" dirty="0" smtClean="0"/>
              <a:t> to her vet</a:t>
            </a:r>
          </a:p>
          <a:p>
            <a:r>
              <a:rPr lang="en-CA" baseline="0" dirty="0" smtClean="0"/>
              <a:t>PE showed a HR of 176 and a RR of 36</a:t>
            </a:r>
          </a:p>
          <a:p>
            <a:r>
              <a:rPr lang="en-CA" baseline="0" dirty="0" smtClean="0"/>
              <a:t>She was </a:t>
            </a:r>
            <a:r>
              <a:rPr lang="en-CA" baseline="0" dirty="0" err="1" smtClean="0"/>
              <a:t>slighlty</a:t>
            </a:r>
            <a:r>
              <a:rPr lang="en-CA" baseline="0" dirty="0" smtClean="0"/>
              <a:t> dehydrated.</a:t>
            </a:r>
          </a:p>
          <a:p>
            <a:r>
              <a:rPr lang="en-CA" baseline="0" dirty="0" smtClean="0"/>
              <a:t>Her abdomen was painful with palpation and there was a small amount of bloody mucus on rectal </a:t>
            </a:r>
            <a:r>
              <a:rPr lang="en-CA" baseline="0" dirty="0" err="1" smtClean="0"/>
              <a:t>examiantion</a:t>
            </a:r>
            <a:endParaRPr lang="en-CA" baseline="0" dirty="0" smtClean="0"/>
          </a:p>
          <a:p>
            <a:r>
              <a:rPr lang="en-CA" baseline="0" dirty="0" smtClean="0"/>
              <a:t>2 view abdominal </a:t>
            </a:r>
            <a:r>
              <a:rPr lang="en-CA" baseline="0" dirty="0" err="1" smtClean="0"/>
              <a:t>xrays</a:t>
            </a:r>
            <a:r>
              <a:rPr lang="en-CA" baseline="0" dirty="0" smtClean="0"/>
              <a:t> were performed – which showed mineralized opacities throughout the intestinal tract but no evidence of mechanical </a:t>
            </a:r>
            <a:r>
              <a:rPr lang="en-CA" baseline="0" dirty="0" err="1" smtClean="0"/>
              <a:t>obstruciton</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a:t>
            </a:fld>
            <a:endParaRPr lang="en-CA"/>
          </a:p>
        </p:txBody>
      </p:sp>
    </p:spTree>
    <p:extLst>
      <p:ext uri="{BB962C8B-B14F-4D97-AF65-F5344CB8AC3E}">
        <p14:creationId xmlns:p14="http://schemas.microsoft.com/office/powerpoint/2010/main" val="15067248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In this study, they evaluated the risk of bleeding in</a:t>
            </a:r>
            <a:r>
              <a:rPr lang="en-CA" baseline="0" dirty="0" smtClean="0"/>
              <a:t> </a:t>
            </a:r>
            <a:r>
              <a:rPr lang="en-CA" baseline="0" dirty="0" err="1" smtClean="0"/>
              <a:t>coagulopathic</a:t>
            </a:r>
            <a:r>
              <a:rPr lang="en-CA" baseline="0" dirty="0" smtClean="0"/>
              <a:t> patients undergoing invasive procedures. A group of patients received 12 ml/kg FFP transfusion prior to the procedure, and a second group did not receive FFP. They evaluate the occurrence of bleeding, correction of INR and occurrence of lung injury in both groups. </a:t>
            </a:r>
            <a:endParaRPr lang="en-CA" dirty="0" smtClean="0"/>
          </a:p>
          <a:p>
            <a:endParaRPr lang="en-CA" dirty="0" smtClean="0"/>
          </a:p>
          <a:p>
            <a:endParaRPr lang="en-CA" dirty="0" smtClean="0"/>
          </a:p>
          <a:p>
            <a:r>
              <a:rPr lang="en-CA" dirty="0" smtClean="0"/>
              <a:t>(A multicenter ran- </a:t>
            </a:r>
            <a:r>
              <a:rPr lang="en-CA" dirty="0" err="1" smtClean="0"/>
              <a:t>domized</a:t>
            </a:r>
            <a:r>
              <a:rPr lang="en-CA" dirty="0" smtClean="0"/>
              <a:t> open-label trial with blinded endpoint </a:t>
            </a:r>
            <a:r>
              <a:rPr lang="en-CA" dirty="0" err="1" smtClean="0"/>
              <a:t>evalua</a:t>
            </a:r>
            <a:r>
              <a:rPr lang="en-CA" dirty="0" smtClean="0"/>
              <a:t>- </a:t>
            </a:r>
            <a:r>
              <a:rPr lang="en-CA" dirty="0" err="1" smtClean="0"/>
              <a:t>tion</a:t>
            </a:r>
            <a:r>
              <a:rPr lang="en-CA" dirty="0" smtClean="0"/>
              <a:t> was performed in critically ill patients with a prolonged international normalized ratio (INR; 1.5-3.0). Patients undergoing placement of a central venous catheter, percutaneous tracheostomy, chest tube, or abscess drainage were eligible. Patients with clinically overt bleeding, thrombocytopenia, or therapeutic use of anticoagulants were excluded. Patients were randomly assigned to omitting or administering a prophylactic transfusion of FFP (12 mL/kg). Outcomes were occur- </a:t>
            </a:r>
            <a:r>
              <a:rPr lang="en-CA" dirty="0" err="1" smtClean="0"/>
              <a:t>rence</a:t>
            </a:r>
            <a:r>
              <a:rPr lang="en-CA" dirty="0" smtClean="0"/>
              <a:t> of </a:t>
            </a:r>
            <a:r>
              <a:rPr lang="en-CA" dirty="0" err="1" smtClean="0"/>
              <a:t>postprocedural</a:t>
            </a:r>
            <a:r>
              <a:rPr lang="en-CA" dirty="0" smtClean="0"/>
              <a:t> bleeding complications, INR correction, and occurrence of lung injury)</a:t>
            </a:r>
          </a:p>
          <a:p>
            <a:endParaRPr lang="en-CA" dirty="0" smtClean="0"/>
          </a:p>
          <a:p>
            <a:r>
              <a:rPr lang="en-CA" dirty="0" smtClean="0"/>
              <a:t>Score for major </a:t>
            </a:r>
            <a:r>
              <a:rPr lang="en-CA" dirty="0" err="1" smtClean="0"/>
              <a:t>vs</a:t>
            </a:r>
            <a:r>
              <a:rPr lang="en-CA" dirty="0" smtClean="0"/>
              <a:t> minor bleeding</a:t>
            </a:r>
          </a:p>
          <a:p>
            <a:r>
              <a:rPr lang="en-CA" dirty="0" smtClean="0"/>
              <a:t>INR correction</a:t>
            </a:r>
          </a:p>
          <a:p>
            <a:r>
              <a:rPr lang="en-CA" dirty="0" smtClean="0"/>
              <a:t>Lung</a:t>
            </a:r>
            <a:r>
              <a:rPr lang="en-CA" baseline="0" dirty="0" smtClean="0"/>
              <a:t> injury score</a:t>
            </a:r>
            <a:endParaRPr lang="en-CA" dirty="0" smtClean="0"/>
          </a:p>
          <a:p>
            <a:endParaRPr lang="en-CA" dirty="0" smtClean="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64</a:t>
            </a:fld>
            <a:endParaRPr lang="en-CA"/>
          </a:p>
        </p:txBody>
      </p:sp>
    </p:spTree>
    <p:extLst>
      <p:ext uri="{BB962C8B-B14F-4D97-AF65-F5344CB8AC3E}">
        <p14:creationId xmlns:p14="http://schemas.microsoft.com/office/powerpoint/2010/main" val="143603772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They enrolled 81 patients, 40 received</a:t>
            </a:r>
            <a:r>
              <a:rPr lang="en-CA" baseline="0" dirty="0" smtClean="0"/>
              <a:t> FFP and 41 did not.</a:t>
            </a:r>
          </a:p>
          <a:p>
            <a:r>
              <a:rPr lang="en-CA" baseline="0" dirty="0" smtClean="0"/>
              <a:t>No patient </a:t>
            </a:r>
            <a:r>
              <a:rPr lang="en-CA" baseline="0" dirty="0" err="1" smtClean="0"/>
              <a:t>expereience</a:t>
            </a:r>
            <a:r>
              <a:rPr lang="en-CA" baseline="0" dirty="0" smtClean="0"/>
              <a:t> fatal bleeding. </a:t>
            </a:r>
            <a:br>
              <a:rPr lang="en-CA" baseline="0" dirty="0" smtClean="0"/>
            </a:br>
            <a:r>
              <a:rPr lang="en-CA" baseline="0" dirty="0" smtClean="0"/>
              <a:t>Overall , 1 major bleeding and 13 minor bleeding events occur.</a:t>
            </a:r>
          </a:p>
          <a:p>
            <a:r>
              <a:rPr lang="en-CA" baseline="0" dirty="0" smtClean="0"/>
              <a:t>8 in the FFP and 6 in the non transfused group.</a:t>
            </a:r>
          </a:p>
          <a:p>
            <a:r>
              <a:rPr lang="en-CA" baseline="0" dirty="0" smtClean="0"/>
              <a:t>They concluded that </a:t>
            </a:r>
            <a:r>
              <a:rPr lang="en-CA" baseline="0" dirty="0" err="1" smtClean="0"/>
              <a:t>preprocedural</a:t>
            </a:r>
            <a:r>
              <a:rPr lang="en-CA" baseline="0" dirty="0" smtClean="0"/>
              <a:t> omission of FFP was NOT associated with increased occurrence of bleeding.</a:t>
            </a:r>
          </a:p>
          <a:p>
            <a:r>
              <a:rPr lang="en-CA" baseline="0" dirty="0" smtClean="0"/>
              <a:t>Following FFP, </a:t>
            </a:r>
            <a:r>
              <a:rPr lang="en-CA" baseline="0" dirty="0" err="1" smtClean="0"/>
              <a:t>ony</a:t>
            </a:r>
            <a:r>
              <a:rPr lang="en-CA" baseline="0" dirty="0" smtClean="0"/>
              <a:t> 54% of the patients had an INR &lt; 1.5.</a:t>
            </a:r>
          </a:p>
          <a:p>
            <a:r>
              <a:rPr lang="en-CA" baseline="0" dirty="0" smtClean="0"/>
              <a:t>There was no </a:t>
            </a:r>
            <a:r>
              <a:rPr lang="en-CA" baseline="0" dirty="0" err="1" smtClean="0"/>
              <a:t>diffrence</a:t>
            </a:r>
            <a:r>
              <a:rPr lang="en-CA" baseline="0" dirty="0" smtClean="0"/>
              <a:t> in lung injury scores between the 2 groups. </a:t>
            </a:r>
          </a:p>
          <a:p>
            <a:r>
              <a:rPr lang="en-CA" baseline="0" dirty="0" smtClean="0"/>
              <a:t>In the FFP group, the PF ratio tended to be worse, mechanical ventilation tended to be prolonged and incidence of VAP tended to be higher. </a:t>
            </a:r>
          </a:p>
          <a:p>
            <a:endParaRPr lang="en-CA" dirty="0" smtClean="0"/>
          </a:p>
          <a:p>
            <a:endParaRPr lang="en-CA" dirty="0" smtClean="0"/>
          </a:p>
          <a:p>
            <a:r>
              <a:rPr lang="en-CA" dirty="0" smtClean="0"/>
              <a:t>(A Major bleeding</a:t>
            </a:r>
            <a:r>
              <a:rPr lang="en-CA" baseline="0" dirty="0" smtClean="0"/>
              <a:t> event in the non transfused group only – only one event; no stat possible</a:t>
            </a:r>
          </a:p>
          <a:p>
            <a:r>
              <a:rPr lang="en-CA" baseline="0" dirty="0" smtClean="0"/>
              <a:t>Since just one major bleeding event; they combined the major and minor bleedings together. </a:t>
            </a:r>
          </a:p>
          <a:p>
            <a:endParaRPr lang="en-CA" baseline="0" dirty="0" smtClean="0"/>
          </a:p>
          <a:p>
            <a:endParaRPr lang="en-CA" baseline="0" dirty="0" smtClean="0"/>
          </a:p>
          <a:p>
            <a:r>
              <a:rPr lang="en-CA" dirty="0" smtClean="0"/>
              <a:t>FFP transfusion resulted in a median reduction of INR from 1.8 (IQR, 1.5-2.5) to 1.4 (IQR, 1.3-1.63; p &lt; 0.001). However, only 54% of patients had a corrected INR to less than 1.5 after FFP transfusion (Fig. 3). The effect of FFP on INR reduction varied widely. Patients with higher </a:t>
            </a:r>
            <a:r>
              <a:rPr lang="en-CA" dirty="0" err="1" smtClean="0"/>
              <a:t>pretransfusion</a:t>
            </a:r>
            <a:r>
              <a:rPr lang="en-CA" dirty="0" smtClean="0"/>
              <a:t> INR values experienced the greatest </a:t>
            </a:r>
            <a:r>
              <a:rPr lang="en-CA" dirty="0" err="1" smtClean="0"/>
              <a:t>reduc</a:t>
            </a:r>
            <a:r>
              <a:rPr lang="en-CA" dirty="0" smtClean="0"/>
              <a:t>- </a:t>
            </a:r>
            <a:r>
              <a:rPr lang="en-CA" dirty="0" err="1" smtClean="0"/>
              <a:t>tion</a:t>
            </a:r>
            <a:r>
              <a:rPr lang="en-CA" dirty="0" smtClean="0"/>
              <a:t> after FFP transfusion (r = 0.68, p &lt; 0.01; Figs. 3 and 4).</a:t>
            </a:r>
          </a:p>
          <a:p>
            <a:endParaRPr lang="en-CA" dirty="0" smtClean="0"/>
          </a:p>
          <a:p>
            <a:endParaRPr lang="en-CA" dirty="0" smtClean="0"/>
          </a:p>
          <a:p>
            <a:r>
              <a:rPr lang="en-CA" dirty="0" smtClean="0"/>
              <a:t>The result (in seconds) for a </a:t>
            </a:r>
            <a:r>
              <a:rPr lang="en-CA" dirty="0" err="1" smtClean="0"/>
              <a:t>prothrombin</a:t>
            </a:r>
            <a:r>
              <a:rPr lang="en-CA" dirty="0" smtClean="0"/>
              <a:t> time performed on a normal individual will vary according to the type of analytical system employed. This is due to the variations between different batches of manufacturer's tissue factor used in the reagent to perform the test. The INR was devised to standardize the results. Each manufacturer assigns an ISI value (International Sensitivity Index) for any tissue factor they manufacture. The ISI value indicates how a particular batch of tissue factor compares to an international reference tissue factor. The ISI is usually between 1.0 and 2.0. The INR is the ratio of a patient's </a:t>
            </a:r>
            <a:r>
              <a:rPr lang="en-CA" dirty="0" err="1" smtClean="0"/>
              <a:t>prothrombin</a:t>
            </a:r>
            <a:r>
              <a:rPr lang="en-CA" dirty="0" smtClean="0"/>
              <a:t> time to a normal (control) sample, raised to the power of the ISI value for the analytical system being used.)</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65</a:t>
            </a:fld>
            <a:endParaRPr lang="en-CA"/>
          </a:p>
        </p:txBody>
      </p:sp>
    </p:spTree>
    <p:extLst>
      <p:ext uri="{BB962C8B-B14F-4D97-AF65-F5344CB8AC3E}">
        <p14:creationId xmlns:p14="http://schemas.microsoft.com/office/powerpoint/2010/main" val="14360377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There is no evidence for FFP transfusion to a non-bleeding patient in whom</a:t>
            </a:r>
            <a:r>
              <a:rPr lang="en-CA" baseline="0" dirty="0" smtClean="0"/>
              <a:t> no procedure is planned.</a:t>
            </a:r>
          </a:p>
          <a:p>
            <a:r>
              <a:rPr lang="en-CA" baseline="0" dirty="0" smtClean="0"/>
              <a:t>For most procedures, the risk of major bleeding is extremely low.</a:t>
            </a:r>
          </a:p>
          <a:p>
            <a:r>
              <a:rPr lang="en-CA" baseline="0" dirty="0" smtClean="0"/>
              <a:t>The risk to benefit balance does not support FFP administration</a:t>
            </a:r>
          </a:p>
          <a:p>
            <a:r>
              <a:rPr lang="en-CA" baseline="0" dirty="0" smtClean="0"/>
              <a:t>It is suggested that FFP transfusion before an invasive procedure should be reserved to patients with a SIGNIFICANT coagulopathy or patients </a:t>
            </a:r>
            <a:r>
              <a:rPr lang="en-CA" baseline="0" dirty="0" err="1" smtClean="0"/>
              <a:t>udnergoing</a:t>
            </a:r>
            <a:r>
              <a:rPr lang="en-CA" baseline="0" dirty="0" smtClean="0"/>
              <a:t> high-risk procedures. </a:t>
            </a:r>
            <a:endParaRPr lang="en-CA" dirty="0" smtClean="0"/>
          </a:p>
          <a:p>
            <a:endParaRPr lang="en-CA" dirty="0" smtClean="0"/>
          </a:p>
          <a:p>
            <a:endParaRPr lang="en-CA" dirty="0" smtClean="0"/>
          </a:p>
          <a:p>
            <a:r>
              <a:rPr lang="en-CA" dirty="0" smtClean="0"/>
              <a:t>And for those patients, a larger dose of FFP (20-30 ml/kg) is suggested.</a:t>
            </a:r>
          </a:p>
          <a:p>
            <a:endParaRPr lang="en-CA" dirty="0" smtClean="0"/>
          </a:p>
          <a:p>
            <a:endParaRPr lang="en-CA" dirty="0" smtClean="0"/>
          </a:p>
          <a:p>
            <a:r>
              <a:rPr lang="en-CA" sz="1200" kern="1200" dirty="0" smtClean="0">
                <a:solidFill>
                  <a:schemeClr val="tx1"/>
                </a:solidFill>
                <a:effectLst/>
                <a:latin typeface="+mn-lt"/>
                <a:ea typeface="+mn-ea"/>
                <a:cs typeface="+mn-cs"/>
              </a:rPr>
              <a:t>There is no evidence and little clinical rationale, for transfusing FFP to a non- </a:t>
            </a:r>
          </a:p>
          <a:p>
            <a:r>
              <a:rPr lang="en-CA" sz="1200" kern="1200" dirty="0" smtClean="0">
                <a:solidFill>
                  <a:schemeClr val="tx1"/>
                </a:solidFill>
                <a:effectLst/>
                <a:latin typeface="+mn-lt"/>
                <a:ea typeface="+mn-ea"/>
                <a:cs typeface="+mn-cs"/>
              </a:rPr>
              <a:t>bleeding patient in whom no procedure is planned. For most procedures, the risk of </a:t>
            </a:r>
          </a:p>
          <a:p>
            <a:r>
              <a:rPr lang="en-CA" sz="1200" kern="1200" dirty="0" smtClean="0">
                <a:solidFill>
                  <a:schemeClr val="tx1"/>
                </a:solidFill>
                <a:effectLst/>
                <a:latin typeface="+mn-lt"/>
                <a:ea typeface="+mn-ea"/>
                <a:cs typeface="+mn-cs"/>
              </a:rPr>
              <a:t>clinically important bleeding in patients with prolonged INR or APTT is extremely </a:t>
            </a:r>
          </a:p>
          <a:p>
            <a:r>
              <a:rPr lang="en-CA" sz="1200" kern="1200" dirty="0" smtClean="0">
                <a:solidFill>
                  <a:schemeClr val="tx1"/>
                </a:solidFill>
                <a:effectLst/>
                <a:latin typeface="+mn-lt"/>
                <a:ea typeface="+mn-ea"/>
                <a:cs typeface="+mn-cs"/>
              </a:rPr>
              <a:t>low, and in the absence of high-quality evidence, the risk to </a:t>
            </a:r>
            <a:r>
              <a:rPr lang="en-CA" sz="1200" kern="1200" dirty="0" err="1" smtClean="0">
                <a:solidFill>
                  <a:schemeClr val="tx1"/>
                </a:solidFill>
                <a:effectLst/>
                <a:latin typeface="+mn-lt"/>
                <a:ea typeface="+mn-ea"/>
                <a:cs typeface="+mn-cs"/>
              </a:rPr>
              <a:t>benefi</a:t>
            </a:r>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t balance does not </a:t>
            </a:r>
          </a:p>
          <a:p>
            <a:r>
              <a:rPr lang="en-CA" sz="1200" kern="1200" dirty="0" smtClean="0">
                <a:solidFill>
                  <a:schemeClr val="tx1"/>
                </a:solidFill>
                <a:effectLst/>
                <a:latin typeface="+mn-lt"/>
                <a:ea typeface="+mn-ea"/>
                <a:cs typeface="+mn-cs"/>
              </a:rPr>
              <a:t>support administration of FFP. Pre-procedural FFP should be reserved for patients </a:t>
            </a:r>
          </a:p>
          <a:p>
            <a:r>
              <a:rPr lang="en-CA" sz="1200" kern="1200" dirty="0" smtClean="0">
                <a:solidFill>
                  <a:schemeClr val="tx1"/>
                </a:solidFill>
                <a:effectLst/>
                <a:latin typeface="+mn-lt"/>
                <a:ea typeface="+mn-ea"/>
                <a:cs typeface="+mn-cs"/>
              </a:rPr>
              <a:t>with </a:t>
            </a:r>
            <a:r>
              <a:rPr lang="en-CA" sz="1200" kern="1200" dirty="0" err="1" smtClean="0">
                <a:solidFill>
                  <a:schemeClr val="tx1"/>
                </a:solidFill>
                <a:effectLst/>
                <a:latin typeface="+mn-lt"/>
                <a:ea typeface="+mn-ea"/>
                <a:cs typeface="+mn-cs"/>
              </a:rPr>
              <a:t>signifi</a:t>
            </a:r>
            <a:endParaRPr lang="en-CA" sz="1200" kern="1200" dirty="0" smtClean="0">
              <a:solidFill>
                <a:schemeClr val="tx1"/>
              </a:solidFill>
              <a:effectLst/>
              <a:latin typeface="+mn-lt"/>
              <a:ea typeface="+mn-ea"/>
              <a:cs typeface="+mn-cs"/>
            </a:endParaRPr>
          </a:p>
          <a:p>
            <a:r>
              <a:rPr lang="en-CA" sz="1200" kern="1200" dirty="0" err="1" smtClean="0">
                <a:solidFill>
                  <a:schemeClr val="tx1"/>
                </a:solidFill>
                <a:effectLst/>
                <a:latin typeface="+mn-lt"/>
                <a:ea typeface="+mn-ea"/>
                <a:cs typeface="+mn-cs"/>
              </a:rPr>
              <a:t>cantly</a:t>
            </a:r>
            <a:r>
              <a:rPr lang="en-CA" sz="1200" kern="1200" dirty="0" smtClean="0">
                <a:solidFill>
                  <a:schemeClr val="tx1"/>
                </a:solidFill>
                <a:effectLst/>
                <a:latin typeface="+mn-lt"/>
                <a:ea typeface="+mn-ea"/>
                <a:cs typeface="+mn-cs"/>
              </a:rPr>
              <a:t> prolonged INR (&gt;2.5–3.0) undergoing higher-risk procedures, </a:t>
            </a:r>
          </a:p>
          <a:p>
            <a:r>
              <a:rPr lang="en-CA" sz="1200" kern="1200" dirty="0" smtClean="0">
                <a:solidFill>
                  <a:schemeClr val="tx1"/>
                </a:solidFill>
                <a:effectLst/>
                <a:latin typeface="+mn-lt"/>
                <a:ea typeface="+mn-ea"/>
                <a:cs typeface="+mn-cs"/>
              </a:rPr>
              <a:t>including those where the risk from bleeding is high</a:t>
            </a:r>
          </a:p>
          <a:p>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For patients with more </a:t>
            </a:r>
            <a:r>
              <a:rPr lang="en-CA" sz="1200" kern="1200" dirty="0" err="1" smtClean="0">
                <a:solidFill>
                  <a:schemeClr val="tx1"/>
                </a:solidFill>
                <a:effectLst/>
                <a:latin typeface="+mn-lt"/>
                <a:ea typeface="+mn-ea"/>
                <a:cs typeface="+mn-cs"/>
              </a:rPr>
              <a:t>signifi</a:t>
            </a:r>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cant abnormalities (e.g. INR &gt;3) or where </a:t>
            </a:r>
            <a:r>
              <a:rPr lang="en-CA" sz="1200" kern="1200" dirty="0" err="1" smtClean="0">
                <a:solidFill>
                  <a:schemeClr val="tx1"/>
                </a:solidFill>
                <a:effectLst/>
                <a:latin typeface="+mn-lt"/>
                <a:ea typeface="+mn-ea"/>
                <a:cs typeface="+mn-cs"/>
              </a:rPr>
              <a:t>physio</a:t>
            </a:r>
            <a:r>
              <a:rPr lang="en-CA" sz="1200" kern="1200" dirty="0" smtClean="0">
                <a:solidFill>
                  <a:schemeClr val="tx1"/>
                </a:solidFill>
                <a:effectLst/>
                <a:latin typeface="+mn-lt"/>
                <a:ea typeface="+mn-ea"/>
                <a:cs typeface="+mn-cs"/>
              </a:rPr>
              <a:t>-</a:t>
            </a:r>
          </a:p>
          <a:p>
            <a:r>
              <a:rPr lang="en-CA" sz="1200" kern="1200" dirty="0" smtClean="0">
                <a:solidFill>
                  <a:schemeClr val="tx1"/>
                </a:solidFill>
                <a:effectLst/>
                <a:latin typeface="+mn-lt"/>
                <a:ea typeface="+mn-ea"/>
                <a:cs typeface="+mn-cs"/>
              </a:rPr>
              <a:t>logical correction is intended because of high-risk procedures (e.g. CNS </a:t>
            </a:r>
            <a:r>
              <a:rPr lang="en-CA" sz="1200" kern="1200" dirty="0" err="1" smtClean="0">
                <a:solidFill>
                  <a:schemeClr val="tx1"/>
                </a:solidFill>
                <a:effectLst/>
                <a:latin typeface="+mn-lt"/>
                <a:ea typeface="+mn-ea"/>
                <a:cs typeface="+mn-cs"/>
              </a:rPr>
              <a:t>proce</a:t>
            </a:r>
            <a:r>
              <a:rPr lang="en-CA" sz="1200" kern="1200" dirty="0" smtClean="0">
                <a:solidFill>
                  <a:schemeClr val="tx1"/>
                </a:solidFill>
                <a:effectLst/>
                <a:latin typeface="+mn-lt"/>
                <a:ea typeface="+mn-ea"/>
                <a:cs typeface="+mn-cs"/>
              </a:rPr>
              <a:t>-</a:t>
            </a:r>
          </a:p>
          <a:p>
            <a:r>
              <a:rPr lang="en-CA" sz="1200" kern="1200" dirty="0" err="1" smtClean="0">
                <a:solidFill>
                  <a:schemeClr val="tx1"/>
                </a:solidFill>
                <a:effectLst/>
                <a:latin typeface="+mn-lt"/>
                <a:ea typeface="+mn-ea"/>
                <a:cs typeface="+mn-cs"/>
              </a:rPr>
              <a:t>dures</a:t>
            </a:r>
            <a:r>
              <a:rPr lang="en-CA" sz="1200" kern="1200" dirty="0" smtClean="0">
                <a:solidFill>
                  <a:schemeClr val="tx1"/>
                </a:solidFill>
                <a:effectLst/>
                <a:latin typeface="+mn-lt"/>
                <a:ea typeface="+mn-ea"/>
                <a:cs typeface="+mn-cs"/>
              </a:rPr>
              <a:t>), a larger dose of FFP (20–30 mL/kg) is required. The </a:t>
            </a:r>
            <a:r>
              <a:rPr lang="en-CA" sz="1200" kern="1200" dirty="0" err="1" smtClean="0">
                <a:solidFill>
                  <a:schemeClr val="tx1"/>
                </a:solidFill>
                <a:effectLst/>
                <a:latin typeface="+mn-lt"/>
                <a:ea typeface="+mn-ea"/>
                <a:cs typeface="+mn-cs"/>
              </a:rPr>
              <a:t>signifi</a:t>
            </a:r>
            <a:endParaRPr lang="en-CA"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cant volume </a:t>
            </a:r>
          </a:p>
          <a:p>
            <a:r>
              <a:rPr lang="en-CA" sz="1200" kern="1200" dirty="0" smtClean="0">
                <a:solidFill>
                  <a:schemeClr val="tx1"/>
                </a:solidFill>
                <a:effectLst/>
                <a:latin typeface="+mn-lt"/>
                <a:ea typeface="+mn-ea"/>
                <a:cs typeface="+mn-cs"/>
              </a:rPr>
              <a:t>associated with larger doses requires careful consideration of the rate of admin-</a:t>
            </a:r>
          </a:p>
          <a:p>
            <a:r>
              <a:rPr lang="en-CA" sz="1200" kern="1200" dirty="0" err="1" smtClean="0">
                <a:solidFill>
                  <a:schemeClr val="tx1"/>
                </a:solidFill>
                <a:effectLst/>
                <a:latin typeface="+mn-lt"/>
                <a:ea typeface="+mn-ea"/>
                <a:cs typeface="+mn-cs"/>
              </a:rPr>
              <a:t>istration</a:t>
            </a:r>
            <a:r>
              <a:rPr lang="en-CA" sz="1200" kern="1200" dirty="0" smtClean="0">
                <a:solidFill>
                  <a:schemeClr val="tx1"/>
                </a:solidFill>
                <a:effectLst/>
                <a:latin typeface="+mn-lt"/>
                <a:ea typeface="+mn-ea"/>
                <a:cs typeface="+mn-cs"/>
              </a:rPr>
              <a:t>, the patient’s intravascular status and the potential risk of transfusion-</a:t>
            </a:r>
          </a:p>
          <a:p>
            <a:r>
              <a:rPr lang="en-CA" sz="1200" kern="1200" dirty="0" smtClean="0">
                <a:solidFill>
                  <a:schemeClr val="tx1"/>
                </a:solidFill>
                <a:effectLst/>
                <a:latin typeface="+mn-lt"/>
                <a:ea typeface="+mn-ea"/>
                <a:cs typeface="+mn-cs"/>
              </a:rPr>
              <a:t>associated circulatory overload. </a:t>
            </a:r>
          </a:p>
          <a:p>
            <a:endParaRPr lang="en-CA" sz="1200" kern="1200" dirty="0" smtClean="0">
              <a:solidFill>
                <a:schemeClr val="tx1"/>
              </a:solidFill>
              <a:effectLst/>
              <a:latin typeface="+mn-lt"/>
              <a:ea typeface="+mn-ea"/>
              <a:cs typeface="+mn-cs"/>
            </a:endParaRPr>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66</a:t>
            </a:fld>
            <a:endParaRPr lang="en-CA"/>
          </a:p>
        </p:txBody>
      </p:sp>
    </p:spTree>
    <p:extLst>
      <p:ext uri="{BB962C8B-B14F-4D97-AF65-F5344CB8AC3E}">
        <p14:creationId xmlns:p14="http://schemas.microsoft.com/office/powerpoint/2010/main" val="10526989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And finally, there is no evidence to support the use of FFP as a colloid solution.</a:t>
            </a:r>
          </a:p>
          <a:p>
            <a:r>
              <a:rPr lang="en-CA" dirty="0" smtClean="0"/>
              <a:t>Before</a:t>
            </a:r>
            <a:r>
              <a:rPr lang="en-CA" baseline="0" dirty="0" smtClean="0"/>
              <a:t> considering the use of FFP for this reason, we need to consider the associated risk benefit balance and the cost. </a:t>
            </a:r>
            <a:endParaRPr lang="en-CA" dirty="0" smtClean="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67</a:t>
            </a:fld>
            <a:endParaRPr lang="en-CA"/>
          </a:p>
        </p:txBody>
      </p:sp>
    </p:spTree>
    <p:extLst>
      <p:ext uri="{BB962C8B-B14F-4D97-AF65-F5344CB8AC3E}">
        <p14:creationId xmlns:p14="http://schemas.microsoft.com/office/powerpoint/2010/main" val="105269894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Should this patient</a:t>
            </a:r>
            <a:r>
              <a:rPr lang="en-CA" baseline="0" dirty="0" smtClean="0"/>
              <a:t> have received FFP or not at all?</a:t>
            </a:r>
          </a:p>
          <a:p>
            <a:r>
              <a:rPr lang="en-CA" baseline="0" dirty="0" smtClean="0"/>
              <a:t>Would the outcome have been different without the transfusion? Did FFP cause harm?</a:t>
            </a:r>
          </a:p>
          <a:p>
            <a:r>
              <a:rPr lang="en-CA" baseline="0" dirty="0" smtClean="0"/>
              <a:t>More diagnostic tests performed?</a:t>
            </a:r>
          </a:p>
          <a:p>
            <a:r>
              <a:rPr lang="en-CA" baseline="0" dirty="0" smtClean="0"/>
              <a:t>Discussion about mechanical ventilation earlier?</a:t>
            </a:r>
          </a:p>
          <a:p>
            <a:r>
              <a:rPr lang="en-CA" baseline="0" dirty="0" smtClean="0"/>
              <a:t>Volume status? – More monitoring?</a:t>
            </a:r>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68</a:t>
            </a:fld>
            <a:endParaRPr lang="en-CA"/>
          </a:p>
        </p:txBody>
      </p:sp>
    </p:spTree>
    <p:extLst>
      <p:ext uri="{BB962C8B-B14F-4D97-AF65-F5344CB8AC3E}">
        <p14:creationId xmlns:p14="http://schemas.microsoft.com/office/powerpoint/2010/main" val="37799829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Blood was submitted to the lab for CBC and </a:t>
            </a:r>
            <a:r>
              <a:rPr lang="en-CA" dirty="0" err="1" smtClean="0"/>
              <a:t>Chem</a:t>
            </a:r>
            <a:endParaRPr lang="en-CA" dirty="0" smtClean="0"/>
          </a:p>
          <a:p>
            <a:r>
              <a:rPr lang="en-CA" dirty="0" smtClean="0"/>
              <a:t>Leucopenia with neutropenia</a:t>
            </a:r>
            <a:r>
              <a:rPr lang="en-CA" baseline="0" dirty="0" smtClean="0"/>
              <a:t> was reported, as well as </a:t>
            </a:r>
            <a:r>
              <a:rPr lang="en-CA" baseline="0" dirty="0" err="1" smtClean="0"/>
              <a:t>eosinopenia</a:t>
            </a:r>
            <a:r>
              <a:rPr lang="en-CA" baseline="0" dirty="0" smtClean="0"/>
              <a:t> and </a:t>
            </a:r>
            <a:r>
              <a:rPr lang="en-CA" baseline="0" dirty="0" err="1" smtClean="0"/>
              <a:t>lymphopenia</a:t>
            </a:r>
            <a:r>
              <a:rPr lang="en-CA" baseline="0" dirty="0" smtClean="0"/>
              <a:t>. There was no bands</a:t>
            </a:r>
          </a:p>
          <a:p>
            <a:r>
              <a:rPr lang="en-CA" baseline="0" dirty="0" smtClean="0"/>
              <a:t>Thrombocytopenia based on blood smear evaluation</a:t>
            </a:r>
          </a:p>
          <a:p>
            <a:endParaRPr lang="en-CA" dirty="0" smtClean="0"/>
          </a:p>
          <a:p>
            <a:endParaRPr lang="en-CA" dirty="0" smtClean="0"/>
          </a:p>
          <a:p>
            <a:r>
              <a:rPr lang="en-CA" dirty="0" smtClean="0"/>
              <a:t>IDEXX </a:t>
            </a:r>
            <a:r>
              <a:rPr lang="en-CA" dirty="0" err="1" smtClean="0"/>
              <a:t>VetLab</a:t>
            </a:r>
            <a:r>
              <a:rPr lang="en-CA" baseline="0" dirty="0" smtClean="0"/>
              <a:t> In-clinic</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9</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On the </a:t>
            </a:r>
            <a:r>
              <a:rPr lang="en-CA" dirty="0" err="1" smtClean="0"/>
              <a:t>biochemistryL</a:t>
            </a:r>
            <a:endParaRPr lang="en-CA" dirty="0" smtClean="0"/>
          </a:p>
          <a:p>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10</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Fecal stain was also performed</a:t>
            </a:r>
          </a:p>
          <a:p>
            <a:endParaRPr lang="en-CA" dirty="0" smtClean="0"/>
          </a:p>
          <a:p>
            <a:r>
              <a:rPr lang="en-CA" dirty="0" smtClean="0"/>
              <a:t>She was admitted to the hospital on IVFT with LRS supplemented with</a:t>
            </a:r>
            <a:r>
              <a:rPr lang="en-CA" baseline="0" dirty="0" smtClean="0"/>
              <a:t> B vitamins, </a:t>
            </a:r>
            <a:r>
              <a:rPr lang="en-CA" baseline="0" dirty="0" err="1" smtClean="0"/>
              <a:t>famo</a:t>
            </a:r>
            <a:r>
              <a:rPr lang="en-CA" baseline="0" dirty="0" smtClean="0"/>
              <a:t>, metro and buprenorphine</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11</a:t>
            </a:fld>
            <a:endParaRPr lang="en-CA"/>
          </a:p>
        </p:txBody>
      </p:sp>
    </p:spTree>
    <p:extLst>
      <p:ext uri="{BB962C8B-B14F-4D97-AF65-F5344CB8AC3E}">
        <p14:creationId xmlns:p14="http://schemas.microsoft.com/office/powerpoint/2010/main" val="2362507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CA" dirty="0" smtClean="0"/>
              <a:t>During the day, she </a:t>
            </a:r>
            <a:r>
              <a:rPr lang="en-CA" dirty="0" err="1" smtClean="0"/>
              <a:t>developped</a:t>
            </a:r>
            <a:r>
              <a:rPr lang="en-CA" dirty="0" smtClean="0"/>
              <a:t> hypothermia, which</a:t>
            </a:r>
            <a:r>
              <a:rPr lang="en-CA" baseline="0" dirty="0" smtClean="0"/>
              <a:t> was addressed with heat support</a:t>
            </a:r>
          </a:p>
          <a:p>
            <a:r>
              <a:rPr lang="en-CA" baseline="0" dirty="0" smtClean="0"/>
              <a:t>Her mentation became progressively dull</a:t>
            </a:r>
          </a:p>
          <a:p>
            <a:r>
              <a:rPr lang="en-CA" baseline="0" dirty="0" smtClean="0"/>
              <a:t>A BG was checked at that time and identified </a:t>
            </a:r>
            <a:r>
              <a:rPr lang="en-CA" baseline="0" dirty="0" err="1" smtClean="0"/>
              <a:t>hypoglycemia</a:t>
            </a:r>
            <a:r>
              <a:rPr lang="en-CA" baseline="0" dirty="0" smtClean="0"/>
              <a:t> </a:t>
            </a:r>
          </a:p>
          <a:p>
            <a:r>
              <a:rPr lang="en-CA" baseline="0" dirty="0" smtClean="0"/>
              <a:t>A bolus of dextrose was given </a:t>
            </a:r>
            <a:r>
              <a:rPr lang="en-CA" baseline="0" dirty="0" err="1" smtClean="0"/>
              <a:t>po</a:t>
            </a:r>
            <a:r>
              <a:rPr lang="en-CA" baseline="0" dirty="0" smtClean="0"/>
              <a:t> and IVFT was supplemented with dextrose.</a:t>
            </a:r>
          </a:p>
          <a:p>
            <a:r>
              <a:rPr lang="en-CA" baseline="0" dirty="0" smtClean="0"/>
              <a:t>BG was monitored and </a:t>
            </a:r>
            <a:r>
              <a:rPr lang="en-CA" baseline="0" dirty="0" err="1" smtClean="0"/>
              <a:t>hypoglycemia</a:t>
            </a:r>
            <a:r>
              <a:rPr lang="en-CA" baseline="0" dirty="0" smtClean="0"/>
              <a:t> resolved with dextrose supplementation</a:t>
            </a:r>
          </a:p>
          <a:p>
            <a:endParaRPr lang="en-CA" baseline="0" dirty="0" smtClean="0"/>
          </a:p>
          <a:p>
            <a:r>
              <a:rPr lang="en-CA" baseline="0" dirty="0" smtClean="0"/>
              <a:t>She remained anorexic but did not vomit</a:t>
            </a:r>
          </a:p>
          <a:p>
            <a:r>
              <a:rPr lang="en-CA" baseline="0" dirty="0" smtClean="0"/>
              <a:t>She continued to have </a:t>
            </a:r>
            <a:r>
              <a:rPr lang="en-CA" baseline="0" dirty="0" err="1" smtClean="0"/>
              <a:t>diarrhea</a:t>
            </a:r>
            <a:r>
              <a:rPr lang="en-CA" baseline="0" dirty="0" smtClean="0"/>
              <a:t> with frank blood – </a:t>
            </a:r>
            <a:r>
              <a:rPr lang="en-CA" baseline="0" dirty="0" err="1" smtClean="0"/>
              <a:t>Unasyn</a:t>
            </a:r>
            <a:r>
              <a:rPr lang="en-CA" baseline="0" dirty="0" smtClean="0"/>
              <a:t> and </a:t>
            </a:r>
            <a:r>
              <a:rPr lang="en-CA" baseline="0" dirty="0" err="1" smtClean="0"/>
              <a:t>baytril</a:t>
            </a:r>
            <a:r>
              <a:rPr lang="en-CA" baseline="0" dirty="0" smtClean="0"/>
              <a:t> were started at that time, as well as </a:t>
            </a:r>
            <a:r>
              <a:rPr lang="en-CA" baseline="0" dirty="0" err="1" smtClean="0"/>
              <a:t>sucralfate</a:t>
            </a:r>
            <a:endParaRPr lang="en-CA" dirty="0"/>
          </a:p>
        </p:txBody>
      </p:sp>
      <p:sp>
        <p:nvSpPr>
          <p:cNvPr id="4" name="Espace réservé du numéro de diapositive 3"/>
          <p:cNvSpPr>
            <a:spLocks noGrp="1"/>
          </p:cNvSpPr>
          <p:nvPr>
            <p:ph type="sldNum" sz="quarter" idx="10"/>
          </p:nvPr>
        </p:nvSpPr>
        <p:spPr/>
        <p:txBody>
          <a:bodyPr/>
          <a:lstStyle/>
          <a:p>
            <a:fld id="{91129D46-61E6-B24E-8C33-07A598761866}" type="slidenum">
              <a:rPr lang="en-CA" smtClean="0"/>
              <a:t>12</a:t>
            </a:fld>
            <a:endParaRPr lang="en-CA"/>
          </a:p>
        </p:txBody>
      </p:sp>
    </p:spTree>
    <p:extLst>
      <p:ext uri="{BB962C8B-B14F-4D97-AF65-F5344CB8AC3E}">
        <p14:creationId xmlns:p14="http://schemas.microsoft.com/office/powerpoint/2010/main" val="2362507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C8A432C8-69A7-458B-9684-2BFA64B31948}" type="datetime2">
              <a:rPr lang="en-US" smtClean="0"/>
              <a:t>mercredi 11 février 15</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CC057FC-95B6-4D89-AFDA-ABA33EE921E5}" type="datetime2">
              <a:rPr lang="en-US" smtClean="0"/>
              <a:t>mercredi 11 février 15</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C4549AC-EB31-477F-92A9-B1988E232878}" type="datetime2">
              <a:rPr lang="en-US" smtClean="0"/>
              <a:t>mercredi 11 février 15</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96A3A3-94A6-4E5B-AF39-173ACA3E61CC}" type="datetime2">
              <a:rPr lang="en-US" smtClean="0"/>
              <a:t>mercredi 11 février 15</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933D019-A32C-4EAD-B8E6-DBDA699692FD}" type="datetime2">
              <a:rPr lang="en-US" smtClean="0"/>
              <a:t>mercredi 11 février 15</a:t>
            </a:fld>
            <a:endParaRPr lang="en-US"/>
          </a:p>
        </p:txBody>
      </p:sp>
      <p:sp>
        <p:nvSpPr>
          <p:cNvPr id="5" name="Footer Placeholder 4"/>
          <p:cNvSpPr>
            <a:spLocks noGrp="1"/>
          </p:cNvSpPr>
          <p:nvPr>
            <p:ph type="ftr" sz="quarter" idx="11"/>
          </p:nvPr>
        </p:nvSpPr>
        <p:spPr/>
        <p:txBody>
          <a:bodyPr/>
          <a:lstStyle/>
          <a:p>
            <a:pPr algn="r"/>
            <a:endParaRPr lang="en-US" dirty="0"/>
          </a:p>
        </p:txBody>
      </p:sp>
      <p:sp>
        <p:nvSpPr>
          <p:cNvPr id="6" name="Slide Number Placeholder 5"/>
          <p:cNvSpPr>
            <a:spLocks noGrp="1"/>
          </p:cNvSpPr>
          <p:nvPr>
            <p:ph type="sldNum" sz="quarter" idx="12"/>
          </p:nvPr>
        </p:nvSpPr>
        <p:spPr/>
        <p:txBody>
          <a:bodyPr/>
          <a:lstStyle/>
          <a:p>
            <a:fld id="{0CFEC368-1D7A-4F81-ABF6-AE0E36BAF64C}" type="slidenum">
              <a:rPr lang="en-US" smtClean="0"/>
              <a:pPr/>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CEBA98F-560C-4997-81C4-81D4D9187EAB}" type="datetime2">
              <a:rPr lang="en-US" smtClean="0"/>
              <a:t>mercredi 11 février 15</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50972B2-CA5C-437D-87D0-8081271A9E4B}" type="datetime2">
              <a:rPr lang="en-US" smtClean="0"/>
              <a:t>mercredi 11 février 15</a:t>
            </a:fld>
            <a:endParaRPr lang="en-US"/>
          </a:p>
        </p:txBody>
      </p:sp>
      <p:sp>
        <p:nvSpPr>
          <p:cNvPr id="8" name="Footer Placeholder 7"/>
          <p:cNvSpPr>
            <a:spLocks noGrp="1"/>
          </p:cNvSpPr>
          <p:nvPr>
            <p:ph type="ftr" sz="quarter" idx="11"/>
          </p:nvPr>
        </p:nvSpPr>
        <p:spPr/>
        <p:txBody>
          <a:bodyPr/>
          <a:lstStyle/>
          <a:p>
            <a:pPr algn="r"/>
            <a:endParaRPr lang="en-US" dirty="0"/>
          </a:p>
        </p:txBody>
      </p:sp>
      <p:sp>
        <p:nvSpPr>
          <p:cNvPr id="9" name="Slide Number Placeholder 8"/>
          <p:cNvSpPr>
            <a:spLocks noGrp="1"/>
          </p:cNvSpPr>
          <p:nvPr>
            <p:ph type="sldNum" sz="quarter" idx="12"/>
          </p:nvPr>
        </p:nvSpPr>
        <p:spPr/>
        <p:txBody>
          <a:bodyPr/>
          <a:lstStyle/>
          <a:p>
            <a:fld id="{0CFEC368-1D7A-4F81-ABF6-AE0E36BAF64C}" type="slidenum">
              <a:rPr lang="en-US" smtClean="0"/>
              <a:pPr/>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CD4847-11EF-4466-A8AD-85CDB7B49118}" type="datetime2">
              <a:rPr lang="en-US" smtClean="0"/>
              <a:t>mercredi 11 février 15</a:t>
            </a:fld>
            <a:endParaRPr lang="en-US"/>
          </a:p>
        </p:txBody>
      </p:sp>
      <p:sp>
        <p:nvSpPr>
          <p:cNvPr id="4" name="Footer Placeholder 3"/>
          <p:cNvSpPr>
            <a:spLocks noGrp="1"/>
          </p:cNvSpPr>
          <p:nvPr>
            <p:ph type="ftr" sz="quarter" idx="11"/>
          </p:nvPr>
        </p:nvSpPr>
        <p:spPr/>
        <p:txBody>
          <a:bodyPr/>
          <a:lstStyle/>
          <a:p>
            <a:pPr algn="r"/>
            <a:endParaRPr lang="en-US" dirty="0"/>
          </a:p>
        </p:txBody>
      </p:sp>
      <p:sp>
        <p:nvSpPr>
          <p:cNvPr id="5" name="Slide Number Placeholder 4"/>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68457A-3AB9-4880-8A0C-9F8524491207}" type="datetime2">
              <a:rPr lang="en-US" smtClean="0"/>
              <a:t>mercredi 11 février 15</a:t>
            </a:fld>
            <a:endParaRPr lang="en-US"/>
          </a:p>
        </p:txBody>
      </p:sp>
      <p:sp>
        <p:nvSpPr>
          <p:cNvPr id="3" name="Footer Placeholder 2"/>
          <p:cNvSpPr>
            <a:spLocks noGrp="1"/>
          </p:cNvSpPr>
          <p:nvPr>
            <p:ph type="ftr" sz="quarter" idx="11"/>
          </p:nvPr>
        </p:nvSpPr>
        <p:spPr/>
        <p:txBody>
          <a:bodyPr/>
          <a:lstStyle/>
          <a:p>
            <a:pPr algn="r"/>
            <a:endParaRPr lang="en-US" dirty="0"/>
          </a:p>
        </p:txBody>
      </p:sp>
      <p:sp>
        <p:nvSpPr>
          <p:cNvPr id="4" name="Slide Number Placeholder 3"/>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E976D3-5B7F-4300-ABED-C91F1B2AE209}" type="datetime2">
              <a:rPr lang="en-US" smtClean="0"/>
              <a:t>mercredi 11 février 15</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BDC1E59-17DD-41CE-97CA-624A472382D4}" type="datetime2">
              <a:rPr lang="en-US" smtClean="0"/>
              <a:t>mercredi 11 février 15</a:t>
            </a:fld>
            <a:endParaRPr lang="en-US"/>
          </a:p>
        </p:txBody>
      </p:sp>
      <p:sp>
        <p:nvSpPr>
          <p:cNvPr id="6" name="Footer Placeholder 5"/>
          <p:cNvSpPr>
            <a:spLocks noGrp="1"/>
          </p:cNvSpPr>
          <p:nvPr>
            <p:ph type="ftr" sz="quarter" idx="11"/>
          </p:nvPr>
        </p:nvSpPr>
        <p:spPr/>
        <p:txBody>
          <a:bodyPr/>
          <a:lstStyle/>
          <a:p>
            <a:pPr algn="r"/>
            <a:endParaRPr lang="en-US" dirty="0"/>
          </a:p>
        </p:txBody>
      </p:sp>
      <p:sp>
        <p:nvSpPr>
          <p:cNvPr id="7" name="Slide Number Placeholder 6"/>
          <p:cNvSpPr>
            <a:spLocks noGrp="1"/>
          </p:cNvSpPr>
          <p:nvPr>
            <p:ph type="sldNum" sz="quarter" idx="12"/>
          </p:nvPr>
        </p:nvSpPr>
        <p:spPr/>
        <p:txBody>
          <a:bodyPr/>
          <a:lstStyle/>
          <a:p>
            <a:fld id="{0CFEC368-1D7A-4F81-ABF6-AE0E36BAF64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80CB818-7379-467D-8E76-EF9D9074A26C}" type="datetime2">
              <a:rPr lang="en-US" smtClean="0"/>
              <a:t>mercredi 11 février 15</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0CFEC368-1D7A-4F81-ABF6-AE0E36BAF64C}"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 id="2147483967" r:id="rId7"/>
    <p:sldLayoutId id="2147483968" r:id="rId8"/>
    <p:sldLayoutId id="2147483969" r:id="rId9"/>
    <p:sldLayoutId id="2147483970" r:id="rId10"/>
    <p:sldLayoutId id="2147483971" r:id="rId11"/>
  </p:sldLayoutIdLst>
  <p:hf sldNum="0"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8.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 Id="rId3" Type="http://schemas.openxmlformats.org/officeDocument/2006/relationships/image" Target="../media/image1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1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8.png"/></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2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9.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2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 Id="rId3" Type="http://schemas.openxmlformats.org/officeDocument/2006/relationships/image" Target="../media/image26.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27.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 Id="rId3" Type="http://schemas.openxmlformats.org/officeDocument/2006/relationships/image" Target="../media/image27.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28.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 Id="rId3" Type="http://schemas.openxmlformats.org/officeDocument/2006/relationships/image" Target="../media/image28.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image" Target="../media/image29.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CA" dirty="0" smtClean="0"/>
              <a:t>M&amp;M ROUND</a:t>
            </a:r>
            <a:endParaRPr lang="en-CA" dirty="0"/>
          </a:p>
        </p:txBody>
      </p:sp>
      <p:sp>
        <p:nvSpPr>
          <p:cNvPr id="3" name="Sous-titre 2"/>
          <p:cNvSpPr>
            <a:spLocks noGrp="1"/>
          </p:cNvSpPr>
          <p:nvPr>
            <p:ph type="subTitle" idx="1"/>
          </p:nvPr>
        </p:nvSpPr>
        <p:spPr/>
        <p:txBody>
          <a:bodyPr/>
          <a:lstStyle/>
          <a:p>
            <a:r>
              <a:rPr lang="en-CA" dirty="0" smtClean="0"/>
              <a:t>By Jo-Annie Letendre, DVM</a:t>
            </a:r>
            <a:br>
              <a:rPr lang="en-CA" dirty="0" smtClean="0"/>
            </a:br>
            <a:r>
              <a:rPr lang="en-CA" dirty="0" smtClean="0"/>
              <a:t>Residents Board Review</a:t>
            </a:r>
            <a:endParaRPr lang="en-CA" dirty="0"/>
          </a:p>
        </p:txBody>
      </p:sp>
    </p:spTree>
    <p:extLst>
      <p:ext uri="{BB962C8B-B14F-4D97-AF65-F5344CB8AC3E}">
        <p14:creationId xmlns:p14="http://schemas.microsoft.com/office/powerpoint/2010/main" val="8715912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/07/15 </a:t>
            </a:r>
            <a:r>
              <a:rPr lang="en-CA" dirty="0" smtClean="0"/>
              <a:t>am (</a:t>
            </a:r>
            <a:r>
              <a:rPr lang="en-CA" dirty="0"/>
              <a:t>Wednesday)</a:t>
            </a:r>
          </a:p>
          <a:p>
            <a:pPr lvl="1"/>
            <a:r>
              <a:rPr lang="en-CA" dirty="0" smtClean="0"/>
              <a:t>Blood work</a:t>
            </a:r>
          </a:p>
          <a:p>
            <a:pPr lvl="2"/>
            <a:r>
              <a:rPr lang="en-CA" dirty="0" smtClean="0"/>
              <a:t>Biochemistry</a:t>
            </a:r>
          </a:p>
          <a:p>
            <a:pPr lvl="3"/>
            <a:r>
              <a:rPr lang="en-CA" b="1" dirty="0" smtClean="0">
                <a:solidFill>
                  <a:srgbClr val="0096FF"/>
                </a:solidFill>
              </a:rPr>
              <a:t>Calcium: 7.8 (7.9-12.0 mg/</a:t>
            </a:r>
            <a:r>
              <a:rPr lang="en-CA" b="1" dirty="0" err="1" smtClean="0">
                <a:solidFill>
                  <a:srgbClr val="0096FF"/>
                </a:solidFill>
              </a:rPr>
              <a:t>dL</a:t>
            </a:r>
            <a:r>
              <a:rPr lang="en-CA" b="1" dirty="0" smtClean="0">
                <a:solidFill>
                  <a:srgbClr val="0096FF"/>
                </a:solidFill>
              </a:rPr>
              <a:t>)</a:t>
            </a:r>
          </a:p>
          <a:p>
            <a:pPr lvl="3"/>
            <a:r>
              <a:rPr lang="en-CA" b="1" dirty="0" smtClean="0">
                <a:solidFill>
                  <a:srgbClr val="0096FF"/>
                </a:solidFill>
              </a:rPr>
              <a:t>Chloride: 106 (109-122 </a:t>
            </a:r>
            <a:r>
              <a:rPr lang="en-CA" b="1" dirty="0" err="1" smtClean="0">
                <a:solidFill>
                  <a:srgbClr val="0096FF"/>
                </a:solidFill>
              </a:rPr>
              <a:t>mmol</a:t>
            </a:r>
            <a:r>
              <a:rPr lang="en-CA" b="1" dirty="0" smtClean="0">
                <a:solidFill>
                  <a:srgbClr val="0096FF"/>
                </a:solidFill>
              </a:rPr>
              <a:t>/L)</a:t>
            </a:r>
            <a:endParaRPr lang="en-CA" b="1" dirty="0">
              <a:solidFill>
                <a:srgbClr val="0096FF"/>
              </a:solidFill>
            </a:endParaRPr>
          </a:p>
          <a:p>
            <a:pPr lvl="3"/>
            <a:r>
              <a:rPr lang="en-CA" b="1" dirty="0" smtClean="0">
                <a:solidFill>
                  <a:srgbClr val="0096FF"/>
                </a:solidFill>
              </a:rPr>
              <a:t>Cholesterol: 99 (110-320 mg/</a:t>
            </a:r>
            <a:r>
              <a:rPr lang="en-CA" b="1" dirty="0" err="1" smtClean="0">
                <a:solidFill>
                  <a:srgbClr val="0096FF"/>
                </a:solidFill>
              </a:rPr>
              <a:t>dL</a:t>
            </a:r>
            <a:r>
              <a:rPr lang="en-CA" b="1" dirty="0" smtClean="0">
                <a:solidFill>
                  <a:srgbClr val="0096FF"/>
                </a:solidFill>
              </a:rPr>
              <a:t>)</a:t>
            </a:r>
          </a:p>
          <a:p>
            <a:pPr lvl="3"/>
            <a:r>
              <a:rPr lang="en-CA" b="1" dirty="0" smtClean="0">
                <a:solidFill>
                  <a:srgbClr val="FF0000"/>
                </a:solidFill>
              </a:rPr>
              <a:t>GGT: 9 (0-7 U/L</a:t>
            </a:r>
            <a:r>
              <a:rPr lang="en-CA" dirty="0" smtClean="0"/>
              <a:t>)</a:t>
            </a:r>
          </a:p>
          <a:p>
            <a:pPr lvl="3"/>
            <a:r>
              <a:rPr lang="en-CA" b="1" dirty="0" smtClean="0">
                <a:solidFill>
                  <a:srgbClr val="FF0000"/>
                </a:solidFill>
              </a:rPr>
              <a:t>Phosphate: 7.9 (2.5-6.8 mg/</a:t>
            </a:r>
            <a:r>
              <a:rPr lang="en-CA" b="1" dirty="0" err="1" smtClean="0">
                <a:solidFill>
                  <a:srgbClr val="FF0000"/>
                </a:solidFill>
              </a:rPr>
              <a:t>dL</a:t>
            </a:r>
            <a:r>
              <a:rPr lang="en-CA" b="1" dirty="0" smtClean="0">
                <a:solidFill>
                  <a:srgbClr val="FF0000"/>
                </a:solidFill>
              </a:rPr>
              <a:t>)</a:t>
            </a:r>
          </a:p>
          <a:p>
            <a:pPr lvl="3"/>
            <a:r>
              <a:rPr lang="en-CA" b="1" dirty="0" smtClean="0">
                <a:solidFill>
                  <a:schemeClr val="bg2"/>
                </a:solidFill>
              </a:rPr>
              <a:t>Potassium: 3.1 (3.5 – 5.8 </a:t>
            </a:r>
            <a:r>
              <a:rPr lang="en-CA" b="1" dirty="0" err="1" smtClean="0">
                <a:solidFill>
                  <a:schemeClr val="bg2"/>
                </a:solidFill>
              </a:rPr>
              <a:t>mmol</a:t>
            </a:r>
            <a:r>
              <a:rPr lang="en-CA" b="1" dirty="0" smtClean="0">
                <a:solidFill>
                  <a:schemeClr val="bg2"/>
                </a:solidFill>
              </a:rPr>
              <a:t>/L)</a:t>
            </a:r>
          </a:p>
          <a:p>
            <a:pPr lvl="3"/>
            <a:r>
              <a:rPr lang="en-CA" b="1" dirty="0" smtClean="0">
                <a:solidFill>
                  <a:schemeClr val="bg2"/>
                </a:solidFill>
              </a:rPr>
              <a:t>Albumin: 2.1 (2.3-4.0 g/</a:t>
            </a:r>
            <a:r>
              <a:rPr lang="en-CA" b="1" dirty="0" err="1" smtClean="0">
                <a:solidFill>
                  <a:schemeClr val="bg2"/>
                </a:solidFill>
              </a:rPr>
              <a:t>dL</a:t>
            </a:r>
            <a:r>
              <a:rPr lang="en-CA" b="1" dirty="0" smtClean="0">
                <a:solidFill>
                  <a:schemeClr val="bg2"/>
                </a:solidFill>
              </a:rPr>
              <a:t>)</a:t>
            </a:r>
          </a:p>
          <a:p>
            <a:pPr lvl="3"/>
            <a:r>
              <a:rPr lang="en-CA" b="1" dirty="0" smtClean="0">
                <a:solidFill>
                  <a:srgbClr val="FF0000"/>
                </a:solidFill>
              </a:rPr>
              <a:t>ALP: 330 (23-212 U/L)</a:t>
            </a:r>
          </a:p>
          <a:p>
            <a:pPr lvl="3"/>
            <a:r>
              <a:rPr lang="en-CA" b="1" dirty="0" smtClean="0">
                <a:solidFill>
                  <a:srgbClr val="FF0000"/>
                </a:solidFill>
              </a:rPr>
              <a:t>ALT: too high</a:t>
            </a:r>
          </a:p>
          <a:p>
            <a:pPr lvl="3"/>
            <a:r>
              <a:rPr lang="en-CA" b="1" dirty="0" smtClean="0">
                <a:solidFill>
                  <a:srgbClr val="FF0000"/>
                </a:solidFill>
              </a:rPr>
              <a:t>Creatinine: too high</a:t>
            </a:r>
          </a:p>
          <a:p>
            <a:pPr lvl="3"/>
            <a:r>
              <a:rPr lang="en-CA" b="1" dirty="0" smtClean="0">
                <a:solidFill>
                  <a:schemeClr val="bg2"/>
                </a:solidFill>
              </a:rPr>
              <a:t>Total protein: 4.6 (5.2-8.2 g/</a:t>
            </a:r>
            <a:r>
              <a:rPr lang="en-CA" b="1" dirty="0" err="1" smtClean="0">
                <a:solidFill>
                  <a:schemeClr val="bg2"/>
                </a:solidFill>
              </a:rPr>
              <a:t>dL</a:t>
            </a:r>
            <a:r>
              <a:rPr lang="en-CA" b="1" dirty="0" smtClean="0">
                <a:solidFill>
                  <a:schemeClr val="bg2"/>
                </a:solidFill>
              </a:rPr>
              <a:t>)</a:t>
            </a:r>
          </a:p>
          <a:p>
            <a:pPr lvl="3"/>
            <a:endParaRPr lang="en-CA" dirty="0" smtClean="0"/>
          </a:p>
        </p:txBody>
      </p:sp>
    </p:spTree>
    <p:extLst>
      <p:ext uri="{BB962C8B-B14F-4D97-AF65-F5344CB8AC3E}">
        <p14:creationId xmlns:p14="http://schemas.microsoft.com/office/powerpoint/2010/main" val="257795948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/07/</a:t>
            </a:r>
            <a:r>
              <a:rPr lang="en-CA" dirty="0" smtClean="0"/>
              <a:t>15 am (Wednesday</a:t>
            </a:r>
            <a:endParaRPr lang="en-CA" dirty="0"/>
          </a:p>
          <a:p>
            <a:pPr lvl="1"/>
            <a:r>
              <a:rPr lang="en-CA" dirty="0" smtClean="0"/>
              <a:t>Fecal</a:t>
            </a:r>
          </a:p>
          <a:p>
            <a:pPr lvl="2"/>
            <a:r>
              <a:rPr lang="en-CA" dirty="0" smtClean="0"/>
              <a:t>Gram stain</a:t>
            </a:r>
          </a:p>
          <a:p>
            <a:pPr lvl="3"/>
            <a:r>
              <a:rPr lang="en-CA" dirty="0" smtClean="0"/>
              <a:t>60% gram negative</a:t>
            </a:r>
          </a:p>
          <a:p>
            <a:pPr lvl="3"/>
            <a:r>
              <a:rPr lang="en-CA" dirty="0" smtClean="0"/>
              <a:t>40% gram positive</a:t>
            </a:r>
          </a:p>
          <a:p>
            <a:pPr lvl="3"/>
            <a:r>
              <a:rPr lang="en-CA" dirty="0" smtClean="0"/>
              <a:t>Rare clostridium</a:t>
            </a:r>
          </a:p>
          <a:p>
            <a:pPr lvl="3"/>
            <a:endParaRPr lang="en-CA" dirty="0"/>
          </a:p>
          <a:p>
            <a:r>
              <a:rPr lang="en-CA" dirty="0" smtClean="0"/>
              <a:t>Treatments</a:t>
            </a:r>
          </a:p>
          <a:p>
            <a:pPr lvl="1"/>
            <a:r>
              <a:rPr lang="en-CA" dirty="0" smtClean="0"/>
              <a:t>IVFT with LRS supplemented with B vitamins</a:t>
            </a:r>
          </a:p>
          <a:p>
            <a:pPr lvl="1"/>
            <a:r>
              <a:rPr lang="en-CA" dirty="0" err="1" smtClean="0"/>
              <a:t>Cerenia</a:t>
            </a:r>
            <a:endParaRPr lang="en-CA" dirty="0" smtClean="0"/>
          </a:p>
          <a:p>
            <a:pPr lvl="1"/>
            <a:r>
              <a:rPr lang="en-CA" dirty="0" smtClean="0"/>
              <a:t>Famotidine</a:t>
            </a:r>
          </a:p>
          <a:p>
            <a:pPr lvl="1"/>
            <a:r>
              <a:rPr lang="en-CA" dirty="0" smtClean="0"/>
              <a:t>Metronidazole</a:t>
            </a:r>
          </a:p>
          <a:p>
            <a:pPr lvl="1"/>
            <a:r>
              <a:rPr lang="en-CA" dirty="0" smtClean="0"/>
              <a:t>Buprenorphine</a:t>
            </a:r>
          </a:p>
          <a:p>
            <a:pPr lvl="3"/>
            <a:endParaRPr lang="en-CA" dirty="0" smtClean="0"/>
          </a:p>
        </p:txBody>
      </p:sp>
    </p:spTree>
    <p:extLst>
      <p:ext uri="{BB962C8B-B14F-4D97-AF65-F5344CB8AC3E}">
        <p14:creationId xmlns:p14="http://schemas.microsoft.com/office/powerpoint/2010/main" val="357326468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/07/15 </a:t>
            </a:r>
            <a:r>
              <a:rPr lang="en-CA" dirty="0" smtClean="0"/>
              <a:t>pm (Wednesday)</a:t>
            </a:r>
          </a:p>
          <a:p>
            <a:pPr lvl="1"/>
            <a:r>
              <a:rPr lang="en-CA" dirty="0" smtClean="0"/>
              <a:t>Trembling</a:t>
            </a:r>
          </a:p>
          <a:p>
            <a:pPr lvl="1"/>
            <a:r>
              <a:rPr lang="en-CA" dirty="0" smtClean="0">
                <a:sym typeface="Wingdings"/>
              </a:rPr>
              <a:t>Body temperature: 94.5</a:t>
            </a:r>
          </a:p>
          <a:p>
            <a:pPr lvl="2"/>
            <a:r>
              <a:rPr lang="en-CA" dirty="0" smtClean="0">
                <a:sym typeface="Wingdings"/>
              </a:rPr>
              <a:t> heat support; continue to decrease (to 92.7); 99.9 by the following am</a:t>
            </a:r>
          </a:p>
          <a:p>
            <a:pPr lvl="1"/>
            <a:r>
              <a:rPr lang="en-CA" dirty="0" smtClean="0">
                <a:sym typeface="Wingdings"/>
              </a:rPr>
              <a:t>Dull mentation</a:t>
            </a:r>
          </a:p>
          <a:p>
            <a:pPr lvl="1"/>
            <a:r>
              <a:rPr lang="en-CA" dirty="0"/>
              <a:t>Blood glucose: 22 mg/</a:t>
            </a:r>
            <a:r>
              <a:rPr lang="en-CA" dirty="0" err="1"/>
              <a:t>dL</a:t>
            </a:r>
            <a:endParaRPr lang="en-CA" dirty="0"/>
          </a:p>
          <a:p>
            <a:pPr lvl="2"/>
            <a:r>
              <a:rPr lang="en-CA" dirty="0">
                <a:sym typeface="Wingdings"/>
              </a:rPr>
              <a:t>3 cc 50% dextrose orally; supplementation of IVF with 5% dextrose</a:t>
            </a:r>
          </a:p>
          <a:p>
            <a:pPr lvl="2"/>
            <a:r>
              <a:rPr lang="en-CA" dirty="0" smtClean="0">
                <a:sym typeface="Wingdings"/>
              </a:rPr>
              <a:t>Blood glucose q 2h: resolution of </a:t>
            </a:r>
            <a:r>
              <a:rPr lang="en-CA" dirty="0" err="1" smtClean="0">
                <a:sym typeface="Wingdings"/>
              </a:rPr>
              <a:t>hypoglycemia</a:t>
            </a:r>
            <a:r>
              <a:rPr lang="en-CA" dirty="0" smtClean="0">
                <a:sym typeface="Wingdings"/>
              </a:rPr>
              <a:t> with dextrose supplementation</a:t>
            </a:r>
          </a:p>
          <a:p>
            <a:pPr lvl="1"/>
            <a:r>
              <a:rPr lang="en-CA" dirty="0" smtClean="0">
                <a:sym typeface="Wingdings"/>
              </a:rPr>
              <a:t>Anorexia</a:t>
            </a:r>
          </a:p>
          <a:p>
            <a:pPr lvl="1"/>
            <a:r>
              <a:rPr lang="en-CA" dirty="0" smtClean="0">
                <a:sym typeface="Wingdings"/>
              </a:rPr>
              <a:t>No vomiting</a:t>
            </a:r>
          </a:p>
          <a:p>
            <a:pPr lvl="1"/>
            <a:r>
              <a:rPr lang="en-CA" dirty="0" smtClean="0">
                <a:sym typeface="Wingdings"/>
              </a:rPr>
              <a:t>Large amount of frank blood in </a:t>
            </a:r>
            <a:r>
              <a:rPr lang="en-CA" dirty="0" err="1" smtClean="0">
                <a:sym typeface="Wingdings"/>
              </a:rPr>
              <a:t>diarrhea</a:t>
            </a:r>
            <a:endParaRPr lang="en-CA" dirty="0" smtClean="0">
              <a:sym typeface="Wingdings"/>
            </a:endParaRPr>
          </a:p>
          <a:p>
            <a:pPr lvl="2"/>
            <a:r>
              <a:rPr lang="en-CA" dirty="0" smtClean="0">
                <a:sym typeface="Wingdings"/>
              </a:rPr>
              <a:t> Ampicillin/</a:t>
            </a:r>
            <a:r>
              <a:rPr lang="en-CA" dirty="0" err="1" smtClean="0">
                <a:sym typeface="Wingdings"/>
              </a:rPr>
              <a:t>sulbactam</a:t>
            </a:r>
            <a:r>
              <a:rPr lang="en-CA" dirty="0" smtClean="0">
                <a:sym typeface="Wingdings"/>
              </a:rPr>
              <a:t>, </a:t>
            </a:r>
            <a:r>
              <a:rPr lang="en-CA" dirty="0" err="1" smtClean="0">
                <a:sym typeface="Wingdings"/>
              </a:rPr>
              <a:t>enrofloxacin</a:t>
            </a:r>
            <a:r>
              <a:rPr lang="en-CA" dirty="0" smtClean="0">
                <a:sym typeface="Wingdings"/>
              </a:rPr>
              <a:t>, </a:t>
            </a:r>
            <a:r>
              <a:rPr lang="en-CA" dirty="0" err="1" smtClean="0">
                <a:sym typeface="Wingdings"/>
              </a:rPr>
              <a:t>sucralfate</a:t>
            </a:r>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21270080"/>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a:t>
            </a:r>
            <a:r>
              <a:rPr lang="en-CA" dirty="0" smtClean="0"/>
              <a:t>08/</a:t>
            </a:r>
            <a:r>
              <a:rPr lang="en-CA" dirty="0"/>
              <a:t>15 a</a:t>
            </a:r>
            <a:r>
              <a:rPr lang="en-CA" dirty="0" smtClean="0"/>
              <a:t>m (Thursday)</a:t>
            </a:r>
          </a:p>
          <a:p>
            <a:pPr lvl="1"/>
            <a:r>
              <a:rPr lang="en-CA" dirty="0" smtClean="0"/>
              <a:t>Bright, alert, responsive</a:t>
            </a:r>
          </a:p>
          <a:p>
            <a:pPr lvl="1"/>
            <a:r>
              <a:rPr lang="en-CA" dirty="0" smtClean="0">
                <a:sym typeface="Wingdings"/>
              </a:rPr>
              <a:t>Body temperature: 99.9</a:t>
            </a:r>
          </a:p>
          <a:p>
            <a:pPr lvl="1"/>
            <a:r>
              <a:rPr lang="en-CA" dirty="0" smtClean="0"/>
              <a:t>Blood </a:t>
            </a:r>
            <a:r>
              <a:rPr lang="en-CA" dirty="0"/>
              <a:t>glucose: </a:t>
            </a:r>
            <a:r>
              <a:rPr lang="en-CA" dirty="0" smtClean="0"/>
              <a:t>404 </a:t>
            </a:r>
            <a:r>
              <a:rPr lang="en-CA" dirty="0"/>
              <a:t>mg/</a:t>
            </a:r>
            <a:r>
              <a:rPr lang="en-CA" dirty="0" err="1"/>
              <a:t>dL</a:t>
            </a:r>
            <a:endParaRPr lang="en-CA" dirty="0"/>
          </a:p>
          <a:p>
            <a:pPr lvl="2"/>
            <a:r>
              <a:rPr lang="en-CA" dirty="0" smtClean="0">
                <a:sym typeface="Wingdings"/>
              </a:rPr>
              <a:t>D/C dextrose supplementation </a:t>
            </a:r>
          </a:p>
          <a:p>
            <a:pPr lvl="1"/>
            <a:r>
              <a:rPr lang="en-CA" dirty="0" smtClean="0">
                <a:sym typeface="Wingdings"/>
              </a:rPr>
              <a:t>Abdomen still tense </a:t>
            </a:r>
          </a:p>
          <a:p>
            <a:pPr lvl="1"/>
            <a:r>
              <a:rPr lang="en-CA" dirty="0" smtClean="0">
                <a:sym typeface="Wingdings"/>
              </a:rPr>
              <a:t>Anorexia</a:t>
            </a:r>
          </a:p>
          <a:p>
            <a:pPr lvl="1"/>
            <a:r>
              <a:rPr lang="en-CA" dirty="0" smtClean="0">
                <a:sym typeface="Wingdings"/>
              </a:rPr>
              <a:t>No vomiting</a:t>
            </a:r>
          </a:p>
          <a:p>
            <a:pPr lvl="1"/>
            <a:r>
              <a:rPr lang="en-CA" dirty="0" smtClean="0">
                <a:sym typeface="Wingdings"/>
              </a:rPr>
              <a:t>Persistent bloody </a:t>
            </a:r>
            <a:r>
              <a:rPr lang="en-CA" dirty="0" err="1" smtClean="0">
                <a:sym typeface="Wingdings"/>
              </a:rPr>
              <a:t>diarrhea</a:t>
            </a:r>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253318023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a:t>
            </a:r>
            <a:r>
              <a:rPr lang="en-CA" dirty="0" smtClean="0"/>
              <a:t>08/</a:t>
            </a:r>
            <a:r>
              <a:rPr lang="en-CA" dirty="0"/>
              <a:t>15 a</a:t>
            </a:r>
            <a:r>
              <a:rPr lang="en-CA" dirty="0" smtClean="0"/>
              <a:t>m (Thursday)</a:t>
            </a:r>
          </a:p>
          <a:p>
            <a:pPr lvl="1"/>
            <a:r>
              <a:rPr lang="en-CA" dirty="0" smtClean="0"/>
              <a:t>New diagnostics</a:t>
            </a:r>
          </a:p>
          <a:p>
            <a:pPr lvl="2"/>
            <a:r>
              <a:rPr lang="en-CA" dirty="0" smtClean="0">
                <a:sym typeface="Wingdings"/>
              </a:rPr>
              <a:t>Biochemistry</a:t>
            </a:r>
          </a:p>
          <a:p>
            <a:pPr lvl="3"/>
            <a:r>
              <a:rPr lang="en-CA" b="1" dirty="0" smtClean="0">
                <a:solidFill>
                  <a:srgbClr val="FF0000"/>
                </a:solidFill>
                <a:sym typeface="Wingdings"/>
              </a:rPr>
              <a:t>ALT: &gt; 10000 (10-100 U/L)</a:t>
            </a:r>
          </a:p>
          <a:p>
            <a:pPr lvl="3"/>
            <a:r>
              <a:rPr lang="en-CA" b="1" dirty="0" smtClean="0">
                <a:solidFill>
                  <a:srgbClr val="FF0000"/>
                </a:solidFill>
                <a:sym typeface="Wingdings"/>
              </a:rPr>
              <a:t>Creatinine: 3.2 (0.5-1.8 mg/</a:t>
            </a:r>
            <a:r>
              <a:rPr lang="en-CA" b="1" dirty="0" err="1" smtClean="0">
                <a:solidFill>
                  <a:srgbClr val="FF0000"/>
                </a:solidFill>
                <a:sym typeface="Wingdings"/>
              </a:rPr>
              <a:t>dL</a:t>
            </a:r>
            <a:r>
              <a:rPr lang="en-CA" b="1" dirty="0" smtClean="0">
                <a:solidFill>
                  <a:srgbClr val="FF0000"/>
                </a:solidFill>
                <a:sym typeface="Wingdings"/>
              </a:rPr>
              <a:t>)</a:t>
            </a:r>
          </a:p>
          <a:p>
            <a:pPr lvl="3"/>
            <a:r>
              <a:rPr lang="en-CA" b="1" dirty="0" smtClean="0">
                <a:solidFill>
                  <a:srgbClr val="FF0000"/>
                </a:solidFill>
                <a:sym typeface="Wingdings"/>
              </a:rPr>
              <a:t>BUN: 45 (7-27 mg/</a:t>
            </a:r>
            <a:r>
              <a:rPr lang="en-CA" b="1" dirty="0" err="1" smtClean="0">
                <a:solidFill>
                  <a:srgbClr val="FF0000"/>
                </a:solidFill>
                <a:sym typeface="Wingdings"/>
              </a:rPr>
              <a:t>dL</a:t>
            </a:r>
            <a:r>
              <a:rPr lang="en-CA" b="1" dirty="0" smtClean="0">
                <a:solidFill>
                  <a:srgbClr val="FF0000"/>
                </a:solidFill>
                <a:sym typeface="Wingdings"/>
              </a:rPr>
              <a:t>)</a:t>
            </a:r>
          </a:p>
          <a:p>
            <a:pPr lvl="3"/>
            <a:r>
              <a:rPr lang="en-CA" b="1" dirty="0">
                <a:solidFill>
                  <a:srgbClr val="FF0000"/>
                </a:solidFill>
                <a:sym typeface="Wingdings"/>
              </a:rPr>
              <a:t>Phosphate: 8.5 </a:t>
            </a:r>
            <a:r>
              <a:rPr lang="en-CA" b="1" dirty="0">
                <a:solidFill>
                  <a:srgbClr val="FF0000"/>
                </a:solidFill>
              </a:rPr>
              <a:t>(2.5-6.8 mg/</a:t>
            </a:r>
            <a:r>
              <a:rPr lang="en-CA" b="1" dirty="0" err="1">
                <a:solidFill>
                  <a:srgbClr val="FF0000"/>
                </a:solidFill>
              </a:rPr>
              <a:t>dL</a:t>
            </a:r>
            <a:r>
              <a:rPr lang="en-CA" b="1" dirty="0" smtClean="0">
                <a:solidFill>
                  <a:srgbClr val="FF0000"/>
                </a:solidFill>
              </a:rPr>
              <a:t>)</a:t>
            </a:r>
            <a:endParaRPr lang="en-CA" b="1" dirty="0" smtClean="0">
              <a:solidFill>
                <a:srgbClr val="FF0000"/>
              </a:solidFill>
              <a:sym typeface="Wingdings"/>
            </a:endParaRPr>
          </a:p>
          <a:p>
            <a:pPr lvl="3"/>
            <a:r>
              <a:rPr lang="en-CA" b="1" dirty="0" smtClean="0">
                <a:solidFill>
                  <a:schemeClr val="bg2"/>
                </a:solidFill>
                <a:sym typeface="Wingdings"/>
              </a:rPr>
              <a:t>Albumin: 1.6 </a:t>
            </a:r>
            <a:r>
              <a:rPr lang="en-CA" b="1" dirty="0">
                <a:solidFill>
                  <a:schemeClr val="bg2"/>
                </a:solidFill>
              </a:rPr>
              <a:t>(2.3-4.0 g/</a:t>
            </a:r>
            <a:r>
              <a:rPr lang="en-CA" b="1" dirty="0" err="1">
                <a:solidFill>
                  <a:schemeClr val="bg2"/>
                </a:solidFill>
              </a:rPr>
              <a:t>dL</a:t>
            </a:r>
            <a:r>
              <a:rPr lang="en-CA" b="1" dirty="0" smtClean="0">
                <a:solidFill>
                  <a:schemeClr val="bg2"/>
                </a:solidFill>
              </a:rPr>
              <a:t>)</a:t>
            </a:r>
          </a:p>
          <a:p>
            <a:pPr lvl="3"/>
            <a:r>
              <a:rPr lang="en-CA" b="1" dirty="0">
                <a:solidFill>
                  <a:schemeClr val="bg2"/>
                </a:solidFill>
                <a:sym typeface="Wingdings"/>
              </a:rPr>
              <a:t>Total protein: 3.5 </a:t>
            </a:r>
            <a:r>
              <a:rPr lang="en-CA" b="1" dirty="0">
                <a:solidFill>
                  <a:schemeClr val="bg2"/>
                </a:solidFill>
              </a:rPr>
              <a:t>(5.2-8.2 g/</a:t>
            </a:r>
            <a:r>
              <a:rPr lang="en-CA" b="1" dirty="0" err="1">
                <a:solidFill>
                  <a:schemeClr val="bg2"/>
                </a:solidFill>
              </a:rPr>
              <a:t>dL</a:t>
            </a:r>
            <a:r>
              <a:rPr lang="en-CA" b="1" dirty="0">
                <a:solidFill>
                  <a:schemeClr val="bg2"/>
                </a:solidFill>
              </a:rPr>
              <a:t>)</a:t>
            </a:r>
            <a:endParaRPr lang="en-CA" b="1" dirty="0">
              <a:solidFill>
                <a:schemeClr val="bg2"/>
              </a:solidFill>
              <a:sym typeface="Wingdings"/>
            </a:endParaRPr>
          </a:p>
          <a:p>
            <a:pPr lvl="3"/>
            <a:r>
              <a:rPr lang="en-CA" b="1" dirty="0">
                <a:solidFill>
                  <a:schemeClr val="bg2"/>
                </a:solidFill>
                <a:sym typeface="Wingdings"/>
              </a:rPr>
              <a:t>Globulins: 1.9 (2.5-4.5 g/</a:t>
            </a:r>
            <a:r>
              <a:rPr lang="en-CA" b="1" dirty="0" err="1">
                <a:solidFill>
                  <a:schemeClr val="bg2"/>
                </a:solidFill>
                <a:sym typeface="Wingdings"/>
              </a:rPr>
              <a:t>dL</a:t>
            </a:r>
            <a:r>
              <a:rPr lang="en-CA" b="1" dirty="0" smtClean="0">
                <a:solidFill>
                  <a:schemeClr val="bg2"/>
                </a:solidFill>
                <a:sym typeface="Wingdings"/>
              </a:rPr>
              <a:t>)</a:t>
            </a:r>
          </a:p>
          <a:p>
            <a:pPr lvl="3"/>
            <a:r>
              <a:rPr lang="en-CA" b="1" dirty="0" smtClean="0">
                <a:solidFill>
                  <a:srgbClr val="FF0000"/>
                </a:solidFill>
                <a:sym typeface="Wingdings"/>
              </a:rPr>
              <a:t>ALP: 403 </a:t>
            </a:r>
            <a:r>
              <a:rPr lang="en-CA" b="1" dirty="0">
                <a:solidFill>
                  <a:srgbClr val="FF0000"/>
                </a:solidFill>
              </a:rPr>
              <a:t>(23-212 U/L</a:t>
            </a:r>
            <a:r>
              <a:rPr lang="en-CA" b="1" dirty="0" smtClean="0">
                <a:solidFill>
                  <a:srgbClr val="FF0000"/>
                </a:solidFill>
              </a:rPr>
              <a:t>)</a:t>
            </a:r>
          </a:p>
          <a:p>
            <a:pPr lvl="3"/>
            <a:r>
              <a:rPr lang="en-CA" b="1" dirty="0">
                <a:solidFill>
                  <a:srgbClr val="FF0000"/>
                </a:solidFill>
                <a:sym typeface="Wingdings"/>
              </a:rPr>
              <a:t>GGT: 13 </a:t>
            </a:r>
            <a:r>
              <a:rPr lang="en-CA" b="1" dirty="0">
                <a:solidFill>
                  <a:srgbClr val="FF0000"/>
                </a:solidFill>
              </a:rPr>
              <a:t>(0-7 U/L</a:t>
            </a:r>
            <a:r>
              <a:rPr lang="en-CA" b="1" dirty="0" smtClean="0">
                <a:solidFill>
                  <a:srgbClr val="FF0000"/>
                </a:solidFill>
              </a:rPr>
              <a:t>)</a:t>
            </a:r>
            <a:endParaRPr lang="en-CA" b="1" dirty="0" smtClean="0">
              <a:solidFill>
                <a:srgbClr val="FF0000"/>
              </a:solidFill>
              <a:sym typeface="Wingdings"/>
            </a:endParaRPr>
          </a:p>
          <a:p>
            <a:pPr lvl="3"/>
            <a:r>
              <a:rPr lang="en-CA" b="1" dirty="0" smtClean="0">
                <a:solidFill>
                  <a:schemeClr val="bg2"/>
                </a:solidFill>
                <a:sym typeface="Wingdings"/>
              </a:rPr>
              <a:t>Calcium: 6.9 </a:t>
            </a:r>
            <a:r>
              <a:rPr lang="en-CA" b="1" dirty="0">
                <a:solidFill>
                  <a:schemeClr val="bg2"/>
                </a:solidFill>
              </a:rPr>
              <a:t>(7.9-12.0 mg/</a:t>
            </a:r>
            <a:r>
              <a:rPr lang="en-CA" b="1" dirty="0" err="1">
                <a:solidFill>
                  <a:schemeClr val="bg2"/>
                </a:solidFill>
              </a:rPr>
              <a:t>dL</a:t>
            </a:r>
            <a:r>
              <a:rPr lang="en-CA" b="1" dirty="0" smtClean="0">
                <a:solidFill>
                  <a:schemeClr val="bg2"/>
                </a:solidFill>
              </a:rPr>
              <a:t>)</a:t>
            </a:r>
            <a:endParaRPr lang="en-CA" b="1" dirty="0" smtClean="0">
              <a:solidFill>
                <a:schemeClr val="bg2"/>
              </a:solidFill>
              <a:sym typeface="Wingdings"/>
            </a:endParaRPr>
          </a:p>
          <a:p>
            <a:pPr lvl="3"/>
            <a:r>
              <a:rPr lang="en-CA" b="1" dirty="0" smtClean="0">
                <a:solidFill>
                  <a:schemeClr val="bg2"/>
                </a:solidFill>
                <a:sym typeface="Wingdings"/>
              </a:rPr>
              <a:t>Cholesterol: 92 </a:t>
            </a:r>
            <a:r>
              <a:rPr lang="en-CA" b="1" dirty="0">
                <a:solidFill>
                  <a:schemeClr val="bg2"/>
                </a:solidFill>
              </a:rPr>
              <a:t>(110-320 mg/</a:t>
            </a:r>
            <a:r>
              <a:rPr lang="en-CA" b="1" dirty="0" err="1">
                <a:solidFill>
                  <a:schemeClr val="bg2"/>
                </a:solidFill>
              </a:rPr>
              <a:t>dL</a:t>
            </a:r>
            <a:r>
              <a:rPr lang="en-CA" b="1" dirty="0" smtClean="0">
                <a:solidFill>
                  <a:schemeClr val="bg2"/>
                </a:solidFill>
              </a:rPr>
              <a:t>)</a:t>
            </a:r>
            <a:endParaRPr lang="en-CA" b="1" dirty="0" smtClean="0">
              <a:solidFill>
                <a:schemeClr val="bg2"/>
              </a:solidFill>
              <a:sym typeface="Wingdings"/>
            </a:endParaRP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426726384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a:t>
            </a:r>
            <a:r>
              <a:rPr lang="en-CA" dirty="0" smtClean="0"/>
              <a:t>08/</a:t>
            </a:r>
            <a:r>
              <a:rPr lang="en-CA" dirty="0"/>
              <a:t>15 a</a:t>
            </a:r>
            <a:r>
              <a:rPr lang="en-CA" dirty="0" smtClean="0"/>
              <a:t>m (Thursday)</a:t>
            </a:r>
          </a:p>
          <a:p>
            <a:pPr lvl="1"/>
            <a:r>
              <a:rPr lang="en-CA" dirty="0" smtClean="0"/>
              <a:t>New diagnostics</a:t>
            </a:r>
          </a:p>
          <a:p>
            <a:pPr lvl="2"/>
            <a:r>
              <a:rPr lang="en-CA" dirty="0" smtClean="0">
                <a:sym typeface="Wingdings"/>
              </a:rPr>
              <a:t>Urinalysis</a:t>
            </a:r>
          </a:p>
          <a:p>
            <a:pPr lvl="3"/>
            <a:r>
              <a:rPr lang="en-CA" dirty="0" smtClean="0">
                <a:sym typeface="Wingdings"/>
              </a:rPr>
              <a:t>USG: 1.020</a:t>
            </a:r>
          </a:p>
          <a:p>
            <a:pPr lvl="3"/>
            <a:r>
              <a:rPr lang="en-CA" dirty="0" smtClean="0">
                <a:sym typeface="Wingdings"/>
              </a:rPr>
              <a:t>NSF</a:t>
            </a:r>
          </a:p>
          <a:p>
            <a:pPr lvl="2"/>
            <a:r>
              <a:rPr lang="en-CA" dirty="0" smtClean="0">
                <a:sym typeface="Wingdings"/>
              </a:rPr>
              <a:t>PCV/TP</a:t>
            </a:r>
          </a:p>
          <a:p>
            <a:pPr lvl="3"/>
            <a:r>
              <a:rPr lang="en-CA" dirty="0" smtClean="0">
                <a:sym typeface="Wingdings"/>
              </a:rPr>
              <a:t>38%/3.8 g/</a:t>
            </a:r>
            <a:r>
              <a:rPr lang="en-CA" dirty="0" err="1" smtClean="0">
                <a:sym typeface="Wingdings"/>
              </a:rPr>
              <a:t>dL</a:t>
            </a:r>
            <a:endParaRPr lang="en-CA" dirty="0" smtClean="0">
              <a:sym typeface="Wingdings"/>
            </a:endParaRP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345174748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a:t>
            </a:r>
            <a:r>
              <a:rPr lang="en-CA" dirty="0" smtClean="0"/>
              <a:t>08/15  (Thursday)</a:t>
            </a:r>
          </a:p>
          <a:p>
            <a:pPr lvl="1"/>
            <a:r>
              <a:rPr lang="en-CA" dirty="0" smtClean="0"/>
              <a:t>Regurgitated several times</a:t>
            </a:r>
          </a:p>
          <a:p>
            <a:pPr lvl="2"/>
            <a:r>
              <a:rPr lang="en-CA" dirty="0" smtClean="0">
                <a:sym typeface="Wingdings"/>
              </a:rPr>
              <a:t> Metoclopramide CRI and </a:t>
            </a:r>
            <a:r>
              <a:rPr lang="en-CA" dirty="0" err="1" smtClean="0">
                <a:sym typeface="Wingdings"/>
              </a:rPr>
              <a:t>ondansetron</a:t>
            </a:r>
            <a:endParaRPr lang="en-CA" dirty="0" smtClean="0">
              <a:sym typeface="Wingdings"/>
            </a:endParaRPr>
          </a:p>
          <a:p>
            <a:pPr lvl="1"/>
            <a:r>
              <a:rPr lang="en-CA" dirty="0" smtClean="0">
                <a:sym typeface="Wingdings"/>
              </a:rPr>
              <a:t>Elevated liver enzymes</a:t>
            </a:r>
          </a:p>
          <a:p>
            <a:pPr lvl="2"/>
            <a:r>
              <a:rPr lang="en-CA" dirty="0" smtClean="0">
                <a:sym typeface="Wingdings"/>
              </a:rPr>
              <a:t> Lactulose, </a:t>
            </a:r>
            <a:r>
              <a:rPr lang="en-CA" dirty="0" err="1" smtClean="0">
                <a:sym typeface="Wingdings"/>
              </a:rPr>
              <a:t>Denamarin</a:t>
            </a:r>
            <a:r>
              <a:rPr lang="en-CA" dirty="0" smtClean="0">
                <a:sym typeface="Wingdings"/>
              </a:rPr>
              <a:t>, and </a:t>
            </a:r>
            <a:r>
              <a:rPr lang="en-CA" dirty="0" err="1" smtClean="0">
                <a:sym typeface="Wingdings"/>
              </a:rPr>
              <a:t>Ursodiol</a:t>
            </a:r>
            <a:endParaRPr lang="en-CA" dirty="0" smtClean="0">
              <a:sym typeface="Wingdings"/>
            </a:endParaRPr>
          </a:p>
          <a:p>
            <a:pPr lvl="1"/>
            <a:r>
              <a:rPr lang="en-CA" dirty="0" smtClean="0">
                <a:sym typeface="Wingdings"/>
              </a:rPr>
              <a:t>Repeat abdominal radiographs  - reviewed by DACVR</a:t>
            </a:r>
          </a:p>
          <a:p>
            <a:pPr lvl="2"/>
            <a:r>
              <a:rPr lang="en-CA" dirty="0" smtClean="0">
                <a:sym typeface="Wingdings"/>
              </a:rPr>
              <a:t>Liver</a:t>
            </a:r>
            <a:r>
              <a:rPr lang="en-CA" dirty="0" smtClean="0">
                <a:sym typeface="Wingdings"/>
              </a:rPr>
              <a:t>: normal in volume and contour</a:t>
            </a:r>
          </a:p>
          <a:p>
            <a:pPr lvl="2"/>
            <a:r>
              <a:rPr lang="en-CA" dirty="0" smtClean="0">
                <a:sym typeface="Wingdings"/>
              </a:rPr>
              <a:t>Intra-abdominal adipose tissue is altered in its opacity</a:t>
            </a:r>
          </a:p>
          <a:p>
            <a:pPr lvl="1"/>
            <a:r>
              <a:rPr lang="en-CA" dirty="0" smtClean="0">
                <a:sym typeface="Wingdings"/>
              </a:rPr>
              <a:t>Abdominal US </a:t>
            </a:r>
            <a:r>
              <a:rPr lang="en-CA" dirty="0" err="1" smtClean="0">
                <a:sym typeface="Wingdings"/>
              </a:rPr>
              <a:t>vs</a:t>
            </a:r>
            <a:r>
              <a:rPr lang="en-CA" dirty="0" smtClean="0">
                <a:sym typeface="Wingdings"/>
              </a:rPr>
              <a:t> </a:t>
            </a:r>
            <a:r>
              <a:rPr lang="en-CA" dirty="0" err="1" smtClean="0">
                <a:sym typeface="Wingdings"/>
              </a:rPr>
              <a:t>aFAST</a:t>
            </a:r>
            <a:r>
              <a:rPr lang="en-CA" dirty="0" smtClean="0">
                <a:sym typeface="Wingdings"/>
              </a:rPr>
              <a:t>?</a:t>
            </a:r>
          </a:p>
          <a:p>
            <a:pPr lvl="2"/>
            <a:r>
              <a:rPr lang="en-CA" dirty="0" smtClean="0">
                <a:sym typeface="Wingdings"/>
              </a:rPr>
              <a:t>Fluid/sludge in stomach</a:t>
            </a:r>
          </a:p>
          <a:p>
            <a:pPr lvl="2"/>
            <a:r>
              <a:rPr lang="en-CA" dirty="0" smtClean="0">
                <a:sym typeface="Wingdings"/>
              </a:rPr>
              <a:t>Altered liver but normal in size</a:t>
            </a:r>
          </a:p>
          <a:p>
            <a:pPr lvl="2"/>
            <a:r>
              <a:rPr lang="en-CA" dirty="0" smtClean="0">
                <a:sym typeface="Wingdings"/>
              </a:rPr>
              <a:t>Distended gallbladder containing sludge</a:t>
            </a:r>
          </a:p>
          <a:p>
            <a:pPr lvl="2"/>
            <a:endParaRPr lang="en-CA" dirty="0" smtClean="0">
              <a:sym typeface="Wingdings"/>
            </a:endParaRP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1333058582"/>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150830" y="443620"/>
            <a:ext cx="6936846" cy="6258883"/>
          </a:xfrm>
          <a:prstGeom prst="rect">
            <a:avLst/>
          </a:prstGeom>
        </p:spPr>
      </p:pic>
    </p:spTree>
    <p:extLst>
      <p:ext uri="{BB962C8B-B14F-4D97-AF65-F5344CB8AC3E}">
        <p14:creationId xmlns:p14="http://schemas.microsoft.com/office/powerpoint/2010/main" val="51245949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2010605" y="751562"/>
            <a:ext cx="5466430" cy="5536288"/>
          </a:xfrm>
          <a:prstGeom prst="rect">
            <a:avLst/>
          </a:prstGeom>
        </p:spPr>
      </p:pic>
    </p:spTree>
    <p:extLst>
      <p:ext uri="{BB962C8B-B14F-4D97-AF65-F5344CB8AC3E}">
        <p14:creationId xmlns:p14="http://schemas.microsoft.com/office/powerpoint/2010/main" val="333587855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a:t>
            </a:r>
            <a:r>
              <a:rPr lang="en-CA" dirty="0" smtClean="0"/>
              <a:t>09/15 am  (Friday)</a:t>
            </a:r>
          </a:p>
          <a:p>
            <a:pPr lvl="1"/>
            <a:r>
              <a:rPr lang="en-CA" dirty="0" smtClean="0"/>
              <a:t>Dull, mentally appropriate, semi-alert =?</a:t>
            </a:r>
            <a:endParaRPr lang="en-CA" dirty="0"/>
          </a:p>
          <a:p>
            <a:pPr lvl="1"/>
            <a:r>
              <a:rPr lang="en-CA" dirty="0">
                <a:sym typeface="Wingdings"/>
              </a:rPr>
              <a:t>Body temperature: </a:t>
            </a:r>
            <a:r>
              <a:rPr lang="en-CA" dirty="0" smtClean="0">
                <a:sym typeface="Wingdings"/>
              </a:rPr>
              <a:t>99.1</a:t>
            </a:r>
            <a:endParaRPr lang="en-CA" dirty="0">
              <a:sym typeface="Wingdings"/>
            </a:endParaRPr>
          </a:p>
          <a:p>
            <a:pPr lvl="1"/>
            <a:r>
              <a:rPr lang="en-CA" dirty="0" smtClean="0">
                <a:sym typeface="Wingdings"/>
              </a:rPr>
              <a:t>Abdomen </a:t>
            </a:r>
            <a:r>
              <a:rPr lang="en-CA" dirty="0">
                <a:sym typeface="Wingdings"/>
              </a:rPr>
              <a:t>still </a:t>
            </a:r>
            <a:r>
              <a:rPr lang="en-CA" dirty="0" smtClean="0">
                <a:sym typeface="Wingdings"/>
              </a:rPr>
              <a:t>tense, worse</a:t>
            </a:r>
            <a:endParaRPr lang="en-CA" dirty="0">
              <a:sym typeface="Wingdings"/>
            </a:endParaRPr>
          </a:p>
          <a:p>
            <a:pPr lvl="1"/>
            <a:r>
              <a:rPr lang="en-CA" dirty="0">
                <a:sym typeface="Wingdings"/>
              </a:rPr>
              <a:t>Anorexia</a:t>
            </a:r>
          </a:p>
          <a:p>
            <a:pPr lvl="1"/>
            <a:r>
              <a:rPr lang="en-CA" dirty="0">
                <a:sym typeface="Wingdings"/>
              </a:rPr>
              <a:t>No </a:t>
            </a:r>
            <a:r>
              <a:rPr lang="en-CA" dirty="0" smtClean="0">
                <a:sym typeface="Wingdings"/>
              </a:rPr>
              <a:t>vomiting but regurgitation (mucous with blood)</a:t>
            </a:r>
            <a:endParaRPr lang="en-CA" dirty="0">
              <a:sym typeface="Wingdings"/>
            </a:endParaRPr>
          </a:p>
          <a:p>
            <a:pPr lvl="1"/>
            <a:r>
              <a:rPr lang="en-CA" dirty="0" err="1" smtClean="0">
                <a:sym typeface="Wingdings"/>
              </a:rPr>
              <a:t>Diarrhea</a:t>
            </a:r>
            <a:r>
              <a:rPr lang="en-CA" dirty="0" smtClean="0">
                <a:sym typeface="Wingdings"/>
              </a:rPr>
              <a:t> (no blood)</a:t>
            </a:r>
            <a:endParaRPr lang="en-CA" dirty="0">
              <a:sym typeface="Wingdings"/>
            </a:endParaRPr>
          </a:p>
          <a:p>
            <a:pPr lvl="2"/>
            <a:endParaRPr lang="en-CA" dirty="0" smtClean="0">
              <a:sym typeface="Wingdings"/>
            </a:endParaRP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241012720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Signalment</a:t>
            </a:r>
            <a:endParaRPr lang="en-CA" dirty="0"/>
          </a:p>
        </p:txBody>
      </p:sp>
      <p:sp>
        <p:nvSpPr>
          <p:cNvPr id="3" name="Espace réservé du contenu 2"/>
          <p:cNvSpPr>
            <a:spLocks noGrp="1"/>
          </p:cNvSpPr>
          <p:nvPr>
            <p:ph idx="1"/>
          </p:nvPr>
        </p:nvSpPr>
        <p:spPr/>
        <p:txBody>
          <a:bodyPr/>
          <a:lstStyle/>
          <a:p>
            <a:r>
              <a:rPr lang="en-CA" dirty="0" smtClean="0"/>
              <a:t>4 year old </a:t>
            </a:r>
          </a:p>
          <a:p>
            <a:r>
              <a:rPr lang="en-CA" dirty="0" smtClean="0"/>
              <a:t>Female spayed</a:t>
            </a:r>
          </a:p>
          <a:p>
            <a:r>
              <a:rPr lang="en-CA" dirty="0" smtClean="0"/>
              <a:t>Maltese mixed</a:t>
            </a:r>
          </a:p>
          <a:p>
            <a:pPr marL="0" indent="0">
              <a:buNone/>
            </a:pPr>
            <a:endParaRPr lang="en-CA" dirty="0"/>
          </a:p>
        </p:txBody>
      </p:sp>
    </p:spTree>
    <p:extLst>
      <p:ext uri="{BB962C8B-B14F-4D97-AF65-F5344CB8AC3E}">
        <p14:creationId xmlns:p14="http://schemas.microsoft.com/office/powerpoint/2010/main" val="1213960810"/>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a:t>
            </a:r>
            <a:r>
              <a:rPr lang="en-CA" dirty="0" smtClean="0"/>
              <a:t>09/15 am  (Friday)</a:t>
            </a:r>
          </a:p>
          <a:p>
            <a:pPr lvl="2"/>
            <a:r>
              <a:rPr lang="en-CA" dirty="0" smtClean="0">
                <a:sym typeface="Wingdings"/>
              </a:rPr>
              <a:t>New diagnostics</a:t>
            </a:r>
          </a:p>
          <a:p>
            <a:pPr lvl="3"/>
            <a:r>
              <a:rPr lang="en-CA" dirty="0" smtClean="0">
                <a:sym typeface="Wingdings"/>
              </a:rPr>
              <a:t>Biochemistry</a:t>
            </a:r>
          </a:p>
          <a:p>
            <a:pPr lvl="4"/>
            <a:r>
              <a:rPr lang="en-CA" b="1" dirty="0">
                <a:solidFill>
                  <a:srgbClr val="FF0000"/>
                </a:solidFill>
                <a:sym typeface="Wingdings"/>
              </a:rPr>
              <a:t>ALT: </a:t>
            </a:r>
            <a:r>
              <a:rPr lang="en-CA" b="1" dirty="0" smtClean="0">
                <a:solidFill>
                  <a:srgbClr val="FF0000"/>
                </a:solidFill>
                <a:sym typeface="Wingdings"/>
              </a:rPr>
              <a:t>8043 (10-100 U/L)</a:t>
            </a:r>
          </a:p>
          <a:p>
            <a:pPr lvl="4"/>
            <a:r>
              <a:rPr lang="en-CA" b="1" dirty="0">
                <a:solidFill>
                  <a:srgbClr val="FF0000"/>
                </a:solidFill>
                <a:sym typeface="Wingdings"/>
              </a:rPr>
              <a:t>GGT: 12 </a:t>
            </a:r>
            <a:r>
              <a:rPr lang="en-CA" b="1" dirty="0">
                <a:solidFill>
                  <a:srgbClr val="FF0000"/>
                </a:solidFill>
              </a:rPr>
              <a:t>(0-7 U/L</a:t>
            </a:r>
            <a:r>
              <a:rPr lang="en-CA" b="1" dirty="0" smtClean="0">
                <a:solidFill>
                  <a:srgbClr val="FF0000"/>
                </a:solidFill>
              </a:rPr>
              <a:t>)</a:t>
            </a:r>
            <a:endParaRPr lang="en-CA" b="1" dirty="0" smtClean="0">
              <a:solidFill>
                <a:srgbClr val="FF0000"/>
              </a:solidFill>
              <a:sym typeface="Wingdings"/>
            </a:endParaRPr>
          </a:p>
          <a:p>
            <a:pPr lvl="4"/>
            <a:r>
              <a:rPr lang="en-CA" b="1" dirty="0">
                <a:solidFill>
                  <a:srgbClr val="FF0000"/>
                </a:solidFill>
                <a:sym typeface="Wingdings"/>
              </a:rPr>
              <a:t>ALP: 238 </a:t>
            </a:r>
            <a:r>
              <a:rPr lang="en-CA" b="1" dirty="0">
                <a:solidFill>
                  <a:srgbClr val="FF0000"/>
                </a:solidFill>
              </a:rPr>
              <a:t>(23-212 U/L</a:t>
            </a:r>
            <a:r>
              <a:rPr lang="en-CA" b="1" dirty="0" smtClean="0">
                <a:solidFill>
                  <a:srgbClr val="FF0000"/>
                </a:solidFill>
              </a:rPr>
              <a:t>)</a:t>
            </a:r>
          </a:p>
          <a:p>
            <a:pPr lvl="4"/>
            <a:r>
              <a:rPr lang="en-CA" b="1" dirty="0">
                <a:solidFill>
                  <a:srgbClr val="FF0000"/>
                </a:solidFill>
                <a:sym typeface="Wingdings"/>
              </a:rPr>
              <a:t>Total bilirubin: 1.9 (0.0-0.9 mg/</a:t>
            </a:r>
            <a:r>
              <a:rPr lang="en-CA" b="1" dirty="0" err="1">
                <a:solidFill>
                  <a:srgbClr val="FF0000"/>
                </a:solidFill>
                <a:sym typeface="Wingdings"/>
              </a:rPr>
              <a:t>dL</a:t>
            </a:r>
            <a:r>
              <a:rPr lang="en-CA" b="1" dirty="0" smtClean="0">
                <a:solidFill>
                  <a:srgbClr val="FF0000"/>
                </a:solidFill>
                <a:sym typeface="Wingdings"/>
              </a:rPr>
              <a:t>)</a:t>
            </a:r>
            <a:endParaRPr lang="en-CA" b="1" dirty="0">
              <a:solidFill>
                <a:srgbClr val="FF0000"/>
              </a:solidFill>
              <a:sym typeface="Wingdings"/>
            </a:endParaRPr>
          </a:p>
          <a:p>
            <a:pPr lvl="4"/>
            <a:r>
              <a:rPr lang="en-CA" b="1" dirty="0">
                <a:solidFill>
                  <a:srgbClr val="FF0000"/>
                </a:solidFill>
                <a:sym typeface="Wingdings"/>
              </a:rPr>
              <a:t>Creatinine: </a:t>
            </a:r>
            <a:r>
              <a:rPr lang="en-CA" b="1" dirty="0" smtClean="0">
                <a:solidFill>
                  <a:srgbClr val="FF0000"/>
                </a:solidFill>
                <a:sym typeface="Wingdings"/>
              </a:rPr>
              <a:t>3.8 (0.5-1.8 mg/</a:t>
            </a:r>
            <a:r>
              <a:rPr lang="en-CA" b="1" dirty="0" err="1" smtClean="0">
                <a:solidFill>
                  <a:srgbClr val="FF0000"/>
                </a:solidFill>
                <a:sym typeface="Wingdings"/>
              </a:rPr>
              <a:t>dL</a:t>
            </a:r>
            <a:r>
              <a:rPr lang="en-CA" b="1" dirty="0" smtClean="0">
                <a:solidFill>
                  <a:srgbClr val="FF0000"/>
                </a:solidFill>
                <a:sym typeface="Wingdings"/>
              </a:rPr>
              <a:t>)</a:t>
            </a:r>
          </a:p>
          <a:p>
            <a:pPr lvl="4"/>
            <a:r>
              <a:rPr lang="en-CA" b="1" dirty="0">
                <a:solidFill>
                  <a:srgbClr val="FF0000"/>
                </a:solidFill>
                <a:sym typeface="Wingdings"/>
              </a:rPr>
              <a:t>Phosphate: 8.7 </a:t>
            </a:r>
            <a:r>
              <a:rPr lang="en-CA" b="1" dirty="0">
                <a:solidFill>
                  <a:srgbClr val="FF0000"/>
                </a:solidFill>
              </a:rPr>
              <a:t>(2.5-6.8 mg/</a:t>
            </a:r>
            <a:r>
              <a:rPr lang="en-CA" b="1" dirty="0" err="1">
                <a:solidFill>
                  <a:srgbClr val="FF0000"/>
                </a:solidFill>
              </a:rPr>
              <a:t>dL</a:t>
            </a:r>
            <a:r>
              <a:rPr lang="en-CA" b="1" dirty="0" smtClean="0">
                <a:solidFill>
                  <a:srgbClr val="FF0000"/>
                </a:solidFill>
              </a:rPr>
              <a:t>)</a:t>
            </a:r>
            <a:endParaRPr lang="en-CA" b="1" dirty="0" smtClean="0">
              <a:solidFill>
                <a:srgbClr val="FF0000"/>
              </a:solidFill>
              <a:sym typeface="Wingdings"/>
            </a:endParaRPr>
          </a:p>
          <a:p>
            <a:pPr lvl="4"/>
            <a:r>
              <a:rPr lang="en-CA" b="1" dirty="0" smtClean="0">
                <a:solidFill>
                  <a:srgbClr val="FF0000"/>
                </a:solidFill>
                <a:sym typeface="Wingdings"/>
              </a:rPr>
              <a:t>BUN</a:t>
            </a:r>
            <a:r>
              <a:rPr lang="en-CA" b="1" dirty="0">
                <a:solidFill>
                  <a:srgbClr val="FF0000"/>
                </a:solidFill>
                <a:sym typeface="Wingdings"/>
              </a:rPr>
              <a:t>: </a:t>
            </a:r>
            <a:r>
              <a:rPr lang="en-CA" b="1" dirty="0" smtClean="0">
                <a:solidFill>
                  <a:srgbClr val="FF0000"/>
                </a:solidFill>
                <a:sym typeface="Wingdings"/>
              </a:rPr>
              <a:t>66 </a:t>
            </a:r>
            <a:r>
              <a:rPr lang="en-CA" b="1" dirty="0">
                <a:solidFill>
                  <a:srgbClr val="FF0000"/>
                </a:solidFill>
                <a:sym typeface="Wingdings"/>
              </a:rPr>
              <a:t>(7-27 mg/</a:t>
            </a:r>
            <a:r>
              <a:rPr lang="en-CA" b="1" dirty="0" err="1">
                <a:solidFill>
                  <a:srgbClr val="FF0000"/>
                </a:solidFill>
                <a:sym typeface="Wingdings"/>
              </a:rPr>
              <a:t>dL</a:t>
            </a:r>
            <a:r>
              <a:rPr lang="en-CA" dirty="0" smtClean="0">
                <a:sym typeface="Wingdings"/>
              </a:rPr>
              <a:t>)</a:t>
            </a:r>
          </a:p>
          <a:p>
            <a:pPr lvl="4"/>
            <a:r>
              <a:rPr lang="en-CA" b="1" dirty="0">
                <a:solidFill>
                  <a:schemeClr val="bg2"/>
                </a:solidFill>
                <a:sym typeface="Wingdings"/>
              </a:rPr>
              <a:t>Total protein: 3.6 </a:t>
            </a:r>
            <a:r>
              <a:rPr lang="en-CA" b="1" dirty="0">
                <a:solidFill>
                  <a:schemeClr val="bg2"/>
                </a:solidFill>
              </a:rPr>
              <a:t>(5.2-8.2 g/</a:t>
            </a:r>
            <a:r>
              <a:rPr lang="en-CA" b="1" dirty="0" err="1">
                <a:solidFill>
                  <a:schemeClr val="bg2"/>
                </a:solidFill>
              </a:rPr>
              <a:t>dL</a:t>
            </a:r>
            <a:r>
              <a:rPr lang="en-CA" b="1" dirty="0">
                <a:solidFill>
                  <a:schemeClr val="bg2"/>
                </a:solidFill>
              </a:rPr>
              <a:t>)</a:t>
            </a:r>
            <a:endParaRPr lang="en-CA" b="1" dirty="0">
              <a:solidFill>
                <a:schemeClr val="bg2"/>
              </a:solidFill>
              <a:sym typeface="Wingdings"/>
            </a:endParaRPr>
          </a:p>
          <a:p>
            <a:pPr lvl="4"/>
            <a:r>
              <a:rPr lang="en-CA" b="1" dirty="0">
                <a:solidFill>
                  <a:schemeClr val="bg2"/>
                </a:solidFill>
                <a:sym typeface="Wingdings"/>
              </a:rPr>
              <a:t>Globulins: 2.0 (2.5-4.5 g/</a:t>
            </a:r>
            <a:r>
              <a:rPr lang="en-CA" b="1" dirty="0" err="1">
                <a:solidFill>
                  <a:schemeClr val="bg2"/>
                </a:solidFill>
                <a:sym typeface="Wingdings"/>
              </a:rPr>
              <a:t>dL</a:t>
            </a:r>
            <a:r>
              <a:rPr lang="en-CA" b="1" dirty="0" smtClean="0">
                <a:solidFill>
                  <a:schemeClr val="bg2"/>
                </a:solidFill>
                <a:sym typeface="Wingdings"/>
              </a:rPr>
              <a:t>)</a:t>
            </a:r>
            <a:endParaRPr lang="en-CA" dirty="0">
              <a:sym typeface="Wingdings"/>
            </a:endParaRPr>
          </a:p>
          <a:p>
            <a:pPr lvl="4"/>
            <a:r>
              <a:rPr lang="en-CA" b="1" dirty="0">
                <a:solidFill>
                  <a:schemeClr val="bg2"/>
                </a:solidFill>
                <a:sym typeface="Wingdings"/>
              </a:rPr>
              <a:t>Albumin: 1.6 </a:t>
            </a:r>
            <a:r>
              <a:rPr lang="en-CA" b="1" dirty="0">
                <a:solidFill>
                  <a:schemeClr val="bg2"/>
                </a:solidFill>
              </a:rPr>
              <a:t>(2.3-4.0 g/</a:t>
            </a:r>
            <a:r>
              <a:rPr lang="en-CA" b="1" dirty="0" err="1">
                <a:solidFill>
                  <a:schemeClr val="bg2"/>
                </a:solidFill>
              </a:rPr>
              <a:t>dL</a:t>
            </a:r>
            <a:r>
              <a:rPr lang="en-CA" b="1" dirty="0">
                <a:solidFill>
                  <a:schemeClr val="bg2"/>
                </a:solidFill>
              </a:rPr>
              <a:t>)</a:t>
            </a:r>
            <a:endParaRPr lang="en-CA" b="1" dirty="0">
              <a:solidFill>
                <a:schemeClr val="bg2"/>
              </a:solidFill>
              <a:sym typeface="Wingdings"/>
            </a:endParaRPr>
          </a:p>
          <a:p>
            <a:pPr lvl="4"/>
            <a:r>
              <a:rPr lang="en-CA" dirty="0" smtClean="0">
                <a:sym typeface="Wingdings"/>
              </a:rPr>
              <a:t>Calcium</a:t>
            </a:r>
            <a:r>
              <a:rPr lang="en-CA" dirty="0">
                <a:sym typeface="Wingdings"/>
              </a:rPr>
              <a:t>: </a:t>
            </a:r>
            <a:r>
              <a:rPr lang="en-CA" dirty="0" smtClean="0">
                <a:sym typeface="Wingdings"/>
              </a:rPr>
              <a:t>5.2 </a:t>
            </a:r>
            <a:r>
              <a:rPr lang="en-CA" dirty="0"/>
              <a:t>(7.9-12.0 mg/</a:t>
            </a:r>
            <a:r>
              <a:rPr lang="en-CA" dirty="0" err="1"/>
              <a:t>dL</a:t>
            </a:r>
            <a:r>
              <a:rPr lang="en-CA" dirty="0"/>
              <a:t>)</a:t>
            </a:r>
            <a:endParaRPr lang="en-CA" dirty="0">
              <a:sym typeface="Wingdings"/>
            </a:endParaRPr>
          </a:p>
          <a:p>
            <a:pPr lvl="4"/>
            <a:r>
              <a:rPr lang="en-CA" dirty="0">
                <a:sym typeface="Wingdings"/>
              </a:rPr>
              <a:t>Cholesterol: </a:t>
            </a:r>
            <a:r>
              <a:rPr lang="en-CA" dirty="0" smtClean="0">
                <a:sym typeface="Wingdings"/>
              </a:rPr>
              <a:t>116 </a:t>
            </a:r>
            <a:r>
              <a:rPr lang="en-CA" dirty="0"/>
              <a:t>(110-320 mg/</a:t>
            </a:r>
            <a:r>
              <a:rPr lang="en-CA" dirty="0" err="1"/>
              <a:t>dL</a:t>
            </a:r>
            <a:r>
              <a:rPr lang="en-CA" dirty="0"/>
              <a:t>)</a:t>
            </a:r>
            <a:endParaRPr lang="en-CA" dirty="0">
              <a:sym typeface="Wingdings"/>
            </a:endParaRPr>
          </a:p>
          <a:p>
            <a:pPr lvl="5"/>
            <a:endParaRPr lang="en-CA" dirty="0" smtClean="0">
              <a:sym typeface="Wingdings"/>
            </a:endParaRP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4268242935"/>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normAutofit/>
          </a:bodyPr>
          <a:lstStyle/>
          <a:p>
            <a:r>
              <a:rPr lang="en-CA" dirty="0" smtClean="0"/>
              <a:t>01</a:t>
            </a:r>
            <a:r>
              <a:rPr lang="en-CA" dirty="0"/>
              <a:t>/</a:t>
            </a:r>
            <a:r>
              <a:rPr lang="en-CA" dirty="0" smtClean="0"/>
              <a:t>09/15 pm  (Friday)</a:t>
            </a:r>
          </a:p>
          <a:p>
            <a:pPr lvl="1"/>
            <a:r>
              <a:rPr lang="en-CA" dirty="0" smtClean="0"/>
              <a:t>Respiratory distress: </a:t>
            </a:r>
            <a:r>
              <a:rPr lang="en-CA" dirty="0" err="1" smtClean="0"/>
              <a:t>tachypnic</a:t>
            </a:r>
            <a:r>
              <a:rPr lang="en-CA" dirty="0" smtClean="0"/>
              <a:t>, significant effort, SpO2 = 88-89%</a:t>
            </a:r>
          </a:p>
          <a:p>
            <a:pPr lvl="2"/>
            <a:r>
              <a:rPr lang="en-CA" dirty="0" smtClean="0">
                <a:sym typeface="Wingdings"/>
              </a:rPr>
              <a:t></a:t>
            </a:r>
            <a:r>
              <a:rPr lang="en-CA" dirty="0" smtClean="0"/>
              <a:t>Thoracic radiographs</a:t>
            </a:r>
          </a:p>
          <a:p>
            <a:pPr lvl="3"/>
            <a:r>
              <a:rPr lang="en-CA" dirty="0" smtClean="0"/>
              <a:t>Alveolar pattern in cranial left lung lobe</a:t>
            </a:r>
          </a:p>
          <a:p>
            <a:pPr lvl="3"/>
            <a:r>
              <a:rPr lang="en-CA" dirty="0" smtClean="0"/>
              <a:t>Scant pleural effusion</a:t>
            </a:r>
          </a:p>
          <a:p>
            <a:pPr lvl="2"/>
            <a:r>
              <a:rPr lang="en-CA" dirty="0" smtClean="0"/>
              <a:t>Oxygen supplementation – oxygen chamber</a:t>
            </a:r>
          </a:p>
          <a:p>
            <a:pPr lvl="3"/>
            <a:r>
              <a:rPr lang="en-CA" dirty="0" smtClean="0"/>
              <a:t>Improved breathing</a:t>
            </a:r>
          </a:p>
          <a:p>
            <a:r>
              <a:rPr lang="en-CA" dirty="0" smtClean="0"/>
              <a:t>Referral to Cornell</a:t>
            </a:r>
          </a:p>
          <a:p>
            <a:pPr lvl="1"/>
            <a:r>
              <a:rPr lang="en-CA" dirty="0" smtClean="0"/>
              <a:t>Deemed stable </a:t>
            </a:r>
          </a:p>
          <a:p>
            <a:pPr lvl="5"/>
            <a:endParaRPr lang="en-CA" dirty="0" smtClean="0">
              <a:sym typeface="Wingdings"/>
            </a:endParaRP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299103406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rosie269.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0712"/>
            <a:ext cx="9144000" cy="6367288"/>
          </a:xfrm>
          <a:prstGeom prst="rect">
            <a:avLst/>
          </a:prstGeom>
        </p:spPr>
      </p:pic>
    </p:spTree>
    <p:extLst>
      <p:ext uri="{BB962C8B-B14F-4D97-AF65-F5344CB8AC3E}">
        <p14:creationId xmlns:p14="http://schemas.microsoft.com/office/powerpoint/2010/main" val="17633199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rosie270.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49500" y="0"/>
            <a:ext cx="4420518" cy="6858000"/>
          </a:xfrm>
          <a:prstGeom prst="rect">
            <a:avLst/>
          </a:prstGeom>
        </p:spPr>
      </p:pic>
    </p:spTree>
    <p:extLst>
      <p:ext uri="{BB962C8B-B14F-4D97-AF65-F5344CB8AC3E}">
        <p14:creationId xmlns:p14="http://schemas.microsoft.com/office/powerpoint/2010/main" val="236397003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Initial assessment at the </a:t>
            </a:r>
            <a:br>
              <a:rPr lang="en-CA" dirty="0" smtClean="0"/>
            </a:br>
            <a:r>
              <a:rPr lang="en-CA" dirty="0" smtClean="0"/>
              <a:t>Emergency Department</a:t>
            </a:r>
            <a:endParaRPr lang="en-CA" dirty="0"/>
          </a:p>
        </p:txBody>
      </p:sp>
      <p:sp>
        <p:nvSpPr>
          <p:cNvPr id="3" name="Espace réservé du contenu 2"/>
          <p:cNvSpPr>
            <a:spLocks noGrp="1"/>
          </p:cNvSpPr>
          <p:nvPr>
            <p:ph idx="1"/>
          </p:nvPr>
        </p:nvSpPr>
        <p:spPr/>
        <p:txBody>
          <a:bodyPr>
            <a:normAutofit/>
          </a:bodyPr>
          <a:lstStyle/>
          <a:p>
            <a:r>
              <a:rPr lang="en-CA" dirty="0" smtClean="0">
                <a:sym typeface="Wingdings"/>
              </a:rPr>
              <a:t>Temperature: 100.5</a:t>
            </a:r>
          </a:p>
          <a:p>
            <a:r>
              <a:rPr lang="en-CA" dirty="0" smtClean="0">
                <a:sym typeface="Wingdings"/>
              </a:rPr>
              <a:t>HR: 120 </a:t>
            </a:r>
            <a:r>
              <a:rPr lang="en-CA" dirty="0" err="1" smtClean="0">
                <a:sym typeface="Wingdings"/>
              </a:rPr>
              <a:t>bpm</a:t>
            </a:r>
            <a:endParaRPr lang="en-CA" dirty="0" smtClean="0">
              <a:sym typeface="Wingdings"/>
            </a:endParaRPr>
          </a:p>
          <a:p>
            <a:pPr lvl="1"/>
            <a:r>
              <a:rPr lang="en-CA" dirty="0">
                <a:sym typeface="Wingdings"/>
              </a:rPr>
              <a:t>Pulse quality: fair to </a:t>
            </a:r>
            <a:r>
              <a:rPr lang="en-CA" dirty="0" smtClean="0">
                <a:sym typeface="Wingdings"/>
              </a:rPr>
              <a:t>poor</a:t>
            </a:r>
          </a:p>
          <a:p>
            <a:r>
              <a:rPr lang="en-CA" dirty="0" smtClean="0">
                <a:sym typeface="Wingdings"/>
              </a:rPr>
              <a:t>RR: 60 breaths/min</a:t>
            </a:r>
          </a:p>
          <a:p>
            <a:pPr lvl="1"/>
            <a:r>
              <a:rPr lang="en-CA" dirty="0" smtClean="0">
                <a:sym typeface="Wingdings"/>
              </a:rPr>
              <a:t>Increased respiratory effort, harsh lung sounds (*left lung fields)</a:t>
            </a:r>
          </a:p>
          <a:p>
            <a:r>
              <a:rPr lang="en-CA" dirty="0" smtClean="0">
                <a:sym typeface="Wingdings"/>
              </a:rPr>
              <a:t>MM: pink, slightly icteric,  and tacky, CRT &lt; 2 </a:t>
            </a:r>
            <a:r>
              <a:rPr lang="en-CA" dirty="0" err="1" smtClean="0">
                <a:sym typeface="Wingdings"/>
              </a:rPr>
              <a:t>secs</a:t>
            </a:r>
            <a:endParaRPr lang="en-CA" dirty="0" smtClean="0">
              <a:sym typeface="Wingdings"/>
            </a:endParaRPr>
          </a:p>
          <a:p>
            <a:r>
              <a:rPr lang="en-CA" dirty="0" smtClean="0">
                <a:sym typeface="Wingdings"/>
              </a:rPr>
              <a:t>ECG: normal sinus rhythm</a:t>
            </a:r>
          </a:p>
          <a:p>
            <a:r>
              <a:rPr lang="en-CA" dirty="0" smtClean="0">
                <a:sym typeface="Wingdings"/>
              </a:rPr>
              <a:t>Blood pressure: 94/65 (74) mmHg; Doppler: 80 mmHg</a:t>
            </a:r>
          </a:p>
          <a:p>
            <a:r>
              <a:rPr lang="en-CA" dirty="0" smtClean="0">
                <a:sym typeface="Wingdings"/>
              </a:rPr>
              <a:t>SpO2: 92-93%</a:t>
            </a:r>
          </a:p>
          <a:p>
            <a:pPr lvl="1"/>
            <a:r>
              <a:rPr lang="en-CA" dirty="0" smtClean="0">
                <a:sym typeface="Wingdings"/>
              </a:rPr>
              <a:t>Responsive to oxygen flow-by</a:t>
            </a: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16302279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Physical examination</a:t>
            </a:r>
            <a:endParaRPr lang="en-CA" dirty="0"/>
          </a:p>
        </p:txBody>
      </p:sp>
      <p:sp>
        <p:nvSpPr>
          <p:cNvPr id="3" name="Espace réservé du contenu 2"/>
          <p:cNvSpPr>
            <a:spLocks noGrp="1"/>
          </p:cNvSpPr>
          <p:nvPr>
            <p:ph idx="1"/>
          </p:nvPr>
        </p:nvSpPr>
        <p:spPr/>
        <p:txBody>
          <a:bodyPr/>
          <a:lstStyle/>
          <a:p>
            <a:r>
              <a:rPr lang="en-CA" dirty="0" smtClean="0"/>
              <a:t>Body weight: 3.57 kg	BCS: 5/9</a:t>
            </a:r>
          </a:p>
          <a:p>
            <a:r>
              <a:rPr lang="en-CA" dirty="0" smtClean="0"/>
              <a:t>General appearance: dull mentation, weak, mildly icteric mucous membranes</a:t>
            </a:r>
          </a:p>
          <a:p>
            <a:r>
              <a:rPr lang="en-CA" dirty="0" smtClean="0"/>
              <a:t>Integumentary: </a:t>
            </a:r>
            <a:r>
              <a:rPr lang="en-CA" dirty="0"/>
              <a:t>i</a:t>
            </a:r>
            <a:r>
              <a:rPr lang="en-CA" dirty="0" smtClean="0"/>
              <a:t>nitially normal; ecchymosis/</a:t>
            </a:r>
            <a:r>
              <a:rPr lang="en-CA" dirty="0" err="1" smtClean="0"/>
              <a:t>petechiations</a:t>
            </a:r>
            <a:r>
              <a:rPr lang="en-CA" dirty="0" smtClean="0"/>
              <a:t> on ventral abdomen</a:t>
            </a:r>
          </a:p>
          <a:p>
            <a:r>
              <a:rPr lang="en-CA" dirty="0" smtClean="0"/>
              <a:t>Digestive: abdomen tense and painful</a:t>
            </a:r>
          </a:p>
          <a:p>
            <a:pPr marL="0" indent="0">
              <a:buNone/>
            </a:pPr>
            <a:endParaRPr lang="en-CA" dirty="0" smtClean="0"/>
          </a:p>
        </p:txBody>
      </p:sp>
    </p:spTree>
    <p:extLst>
      <p:ext uri="{BB962C8B-B14F-4D97-AF65-F5344CB8AC3E}">
        <p14:creationId xmlns:p14="http://schemas.microsoft.com/office/powerpoint/2010/main" val="87088852"/>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Initial assessment at the </a:t>
            </a:r>
            <a:br>
              <a:rPr lang="en-CA" dirty="0" smtClean="0"/>
            </a:br>
            <a:r>
              <a:rPr lang="en-CA" dirty="0" smtClean="0"/>
              <a:t>Emergency Department</a:t>
            </a:r>
            <a:endParaRPr lang="en-CA" dirty="0"/>
          </a:p>
        </p:txBody>
      </p:sp>
      <p:sp>
        <p:nvSpPr>
          <p:cNvPr id="3" name="Espace réservé du contenu 2"/>
          <p:cNvSpPr>
            <a:spLocks noGrp="1"/>
          </p:cNvSpPr>
          <p:nvPr>
            <p:ph idx="1"/>
          </p:nvPr>
        </p:nvSpPr>
        <p:spPr>
          <a:xfrm>
            <a:off x="457200" y="1712725"/>
            <a:ext cx="8229600" cy="4636903"/>
          </a:xfrm>
        </p:spPr>
        <p:txBody>
          <a:bodyPr>
            <a:normAutofit fontScale="62500" lnSpcReduction="20000"/>
          </a:bodyPr>
          <a:lstStyle/>
          <a:p>
            <a:r>
              <a:rPr lang="en-CA" dirty="0" smtClean="0">
                <a:sym typeface="Wingdings"/>
              </a:rPr>
              <a:t>QATS</a:t>
            </a:r>
          </a:p>
          <a:p>
            <a:pPr lvl="1"/>
            <a:r>
              <a:rPr lang="en-CA" dirty="0" smtClean="0">
                <a:sym typeface="Wingdings"/>
              </a:rPr>
              <a:t>PCV/TP: 30%/4.4 g/</a:t>
            </a:r>
            <a:r>
              <a:rPr lang="en-CA" dirty="0" err="1" smtClean="0">
                <a:sym typeface="Wingdings"/>
              </a:rPr>
              <a:t>dL</a:t>
            </a:r>
            <a:endParaRPr lang="en-CA" dirty="0" smtClean="0">
              <a:sym typeface="Wingdings"/>
            </a:endParaRPr>
          </a:p>
          <a:p>
            <a:pPr lvl="1"/>
            <a:r>
              <a:rPr lang="en-CA" dirty="0" err="1" smtClean="0">
                <a:sym typeface="Wingdings"/>
              </a:rPr>
              <a:t>Azo</a:t>
            </a:r>
            <a:r>
              <a:rPr lang="en-CA" dirty="0" smtClean="0">
                <a:sym typeface="Wingdings"/>
              </a:rPr>
              <a:t>: 30-40</a:t>
            </a:r>
          </a:p>
          <a:p>
            <a:r>
              <a:rPr lang="en-CA" dirty="0" smtClean="0">
                <a:sym typeface="Wingdings"/>
              </a:rPr>
              <a:t>Lactate: 0.9</a:t>
            </a:r>
          </a:p>
          <a:p>
            <a:r>
              <a:rPr lang="en-CA" dirty="0" smtClean="0">
                <a:sym typeface="Wingdings"/>
              </a:rPr>
              <a:t>PT/</a:t>
            </a:r>
            <a:r>
              <a:rPr lang="en-CA" dirty="0" err="1" smtClean="0">
                <a:sym typeface="Wingdings"/>
              </a:rPr>
              <a:t>aPTT</a:t>
            </a:r>
            <a:r>
              <a:rPr lang="en-CA" dirty="0" smtClean="0">
                <a:sym typeface="Wingdings"/>
              </a:rPr>
              <a:t>: 19/142 (12-17/71-102 seconds)</a:t>
            </a:r>
          </a:p>
          <a:p>
            <a:r>
              <a:rPr lang="en-CA" dirty="0" err="1" smtClean="0">
                <a:sym typeface="Wingdings"/>
              </a:rPr>
              <a:t>Gaslyte</a:t>
            </a:r>
            <a:endParaRPr lang="en-CA" dirty="0" smtClean="0">
              <a:sym typeface="Wingdings"/>
            </a:endParaRPr>
          </a:p>
          <a:p>
            <a:pPr lvl="1"/>
            <a:r>
              <a:rPr lang="en-CA" dirty="0" smtClean="0">
                <a:sym typeface="Wingdings"/>
              </a:rPr>
              <a:t>pH: 7.315</a:t>
            </a:r>
          </a:p>
          <a:p>
            <a:pPr lvl="1"/>
            <a:r>
              <a:rPr lang="en-CA" dirty="0" smtClean="0">
                <a:sym typeface="Wingdings"/>
              </a:rPr>
              <a:t>pCO2: 38.3</a:t>
            </a:r>
          </a:p>
          <a:p>
            <a:pPr lvl="1"/>
            <a:r>
              <a:rPr lang="en-CA" dirty="0" smtClean="0">
                <a:sym typeface="Wingdings"/>
              </a:rPr>
              <a:t>HCO3: 19.1</a:t>
            </a:r>
          </a:p>
          <a:p>
            <a:pPr lvl="1"/>
            <a:r>
              <a:rPr lang="en-CA" dirty="0" smtClean="0">
                <a:sym typeface="Wingdings"/>
              </a:rPr>
              <a:t>BE: -7.1</a:t>
            </a:r>
          </a:p>
          <a:p>
            <a:pPr lvl="1"/>
            <a:r>
              <a:rPr lang="en-CA" dirty="0" smtClean="0">
                <a:sym typeface="Wingdings"/>
              </a:rPr>
              <a:t>An Gap: 14.9</a:t>
            </a:r>
          </a:p>
          <a:p>
            <a:pPr lvl="1"/>
            <a:r>
              <a:rPr lang="en-CA" dirty="0" smtClean="0">
                <a:sym typeface="Wingdings"/>
              </a:rPr>
              <a:t>Na+: 140.5</a:t>
            </a:r>
          </a:p>
          <a:p>
            <a:pPr lvl="1"/>
            <a:r>
              <a:rPr lang="en-CA" dirty="0" smtClean="0">
                <a:sym typeface="Wingdings"/>
              </a:rPr>
              <a:t>K+: 5.42</a:t>
            </a:r>
          </a:p>
          <a:p>
            <a:pPr lvl="1"/>
            <a:r>
              <a:rPr lang="en-CA" dirty="0" err="1" smtClean="0">
                <a:sym typeface="Wingdings"/>
              </a:rPr>
              <a:t>Ca</a:t>
            </a:r>
            <a:r>
              <a:rPr lang="en-CA" dirty="0" smtClean="0">
                <a:sym typeface="Wingdings"/>
              </a:rPr>
              <a:t>++: 1</a:t>
            </a:r>
          </a:p>
          <a:p>
            <a:pPr lvl="1"/>
            <a:r>
              <a:rPr lang="en-CA" dirty="0" err="1" smtClean="0">
                <a:sym typeface="Wingdings"/>
              </a:rPr>
              <a:t>Cl</a:t>
            </a:r>
            <a:r>
              <a:rPr lang="en-CA" dirty="0" smtClean="0">
                <a:sym typeface="Wingdings"/>
              </a:rPr>
              <a:t>-: 112</a:t>
            </a:r>
          </a:p>
          <a:p>
            <a:pPr lvl="1"/>
            <a:r>
              <a:rPr lang="en-CA" dirty="0" err="1" smtClean="0">
                <a:sym typeface="Wingdings"/>
              </a:rPr>
              <a:t>Glu</a:t>
            </a:r>
            <a:r>
              <a:rPr lang="en-CA" dirty="0" smtClean="0">
                <a:sym typeface="Wingdings"/>
              </a:rPr>
              <a:t>: 113</a:t>
            </a:r>
          </a:p>
          <a:p>
            <a:pPr lvl="1"/>
            <a:r>
              <a:rPr lang="en-CA" dirty="0" smtClean="0">
                <a:sym typeface="Wingdings"/>
              </a:rPr>
              <a:t>HCT: 33</a:t>
            </a:r>
          </a:p>
          <a:p>
            <a:r>
              <a:rPr lang="en-CA" dirty="0" smtClean="0">
                <a:sym typeface="Wingdings"/>
              </a:rPr>
              <a:t>Blood smear: 5 </a:t>
            </a:r>
            <a:r>
              <a:rPr lang="en-CA" dirty="0" err="1" smtClean="0">
                <a:sym typeface="Wingdings"/>
              </a:rPr>
              <a:t>plt</a:t>
            </a:r>
            <a:r>
              <a:rPr lang="en-CA" dirty="0" smtClean="0">
                <a:sym typeface="Wingdings"/>
              </a:rPr>
              <a:t>/</a:t>
            </a:r>
            <a:r>
              <a:rPr lang="en-CA" dirty="0" err="1" smtClean="0">
                <a:sym typeface="Wingdings"/>
              </a:rPr>
              <a:t>hpf</a:t>
            </a:r>
            <a:r>
              <a:rPr lang="en-CA" dirty="0" smtClean="0">
                <a:sym typeface="Wingdings"/>
              </a:rPr>
              <a:t>; leukopenia, no bands, mild toxic changes, no evidence of </a:t>
            </a:r>
            <a:r>
              <a:rPr lang="en-CA" dirty="0" err="1" smtClean="0">
                <a:sym typeface="Wingdings"/>
              </a:rPr>
              <a:t>polychromasia</a:t>
            </a:r>
            <a:endParaRPr lang="en-CA" dirty="0" smtClean="0">
              <a:sym typeface="Wingdings"/>
            </a:endParaRPr>
          </a:p>
          <a:p>
            <a:r>
              <a:rPr lang="en-CA" dirty="0" smtClean="0">
                <a:sym typeface="Wingdings"/>
              </a:rPr>
              <a:t>Blood type: DEA 1.1 positive</a:t>
            </a:r>
          </a:p>
          <a:p>
            <a:r>
              <a:rPr lang="en-CA" dirty="0" smtClean="0">
                <a:sym typeface="Wingdings"/>
              </a:rPr>
              <a:t>VERY difficult to collect blood </a:t>
            </a:r>
          </a:p>
          <a:p>
            <a:endParaRPr lang="en-CA" dirty="0" smtClean="0">
              <a:sym typeface="Wingdings"/>
            </a:endParaRP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252406342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CA" dirty="0" smtClean="0"/>
              <a:t>Stabilization</a:t>
            </a:r>
            <a:endParaRPr lang="en-CA" dirty="0"/>
          </a:p>
        </p:txBody>
      </p:sp>
      <p:sp>
        <p:nvSpPr>
          <p:cNvPr id="3" name="Espace réservé du contenu 2"/>
          <p:cNvSpPr>
            <a:spLocks noGrp="1"/>
          </p:cNvSpPr>
          <p:nvPr>
            <p:ph idx="1"/>
          </p:nvPr>
        </p:nvSpPr>
        <p:spPr/>
        <p:txBody>
          <a:bodyPr>
            <a:normAutofit/>
          </a:bodyPr>
          <a:lstStyle/>
          <a:p>
            <a:r>
              <a:rPr lang="en-CA" dirty="0" smtClean="0">
                <a:sym typeface="Wingdings"/>
              </a:rPr>
              <a:t>IVFT : </a:t>
            </a:r>
            <a:r>
              <a:rPr lang="en-CA" dirty="0" err="1" smtClean="0">
                <a:sym typeface="Wingdings"/>
              </a:rPr>
              <a:t>Plasmalyte</a:t>
            </a:r>
            <a:r>
              <a:rPr lang="en-CA" dirty="0" smtClean="0">
                <a:sym typeface="Wingdings"/>
              </a:rPr>
              <a:t>-R</a:t>
            </a:r>
          </a:p>
          <a:p>
            <a:pPr lvl="1"/>
            <a:r>
              <a:rPr lang="en-CA" dirty="0" smtClean="0">
                <a:sym typeface="Wingdings"/>
              </a:rPr>
              <a:t>Total of 165 ml (46 ml/kg) as boluses</a:t>
            </a:r>
          </a:p>
          <a:p>
            <a:pPr lvl="1"/>
            <a:r>
              <a:rPr lang="en-CA" dirty="0" smtClean="0">
                <a:sym typeface="Wingdings"/>
              </a:rPr>
              <a:t>Minimal improvement in BP: up to 86 mmHg</a:t>
            </a:r>
          </a:p>
          <a:p>
            <a:r>
              <a:rPr lang="en-CA" dirty="0" smtClean="0">
                <a:sym typeface="Wingdings"/>
              </a:rPr>
              <a:t>Methadone 0.2 mg/kg IV</a:t>
            </a:r>
          </a:p>
          <a:p>
            <a:r>
              <a:rPr lang="en-CA" dirty="0" smtClean="0">
                <a:sym typeface="Wingdings"/>
              </a:rPr>
              <a:t>Oxygen supplementation flow-by</a:t>
            </a: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184262806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Additional diagnostic tests</a:t>
            </a:r>
            <a:endParaRPr lang="en-CA" dirty="0"/>
          </a:p>
        </p:txBody>
      </p:sp>
      <p:sp>
        <p:nvSpPr>
          <p:cNvPr id="3" name="Espace réservé du contenu 2"/>
          <p:cNvSpPr>
            <a:spLocks noGrp="1"/>
          </p:cNvSpPr>
          <p:nvPr>
            <p:ph idx="1"/>
          </p:nvPr>
        </p:nvSpPr>
        <p:spPr/>
        <p:txBody>
          <a:bodyPr/>
          <a:lstStyle/>
          <a:p>
            <a:r>
              <a:rPr lang="en-CA" dirty="0" err="1" smtClean="0"/>
              <a:t>aFAST</a:t>
            </a:r>
            <a:r>
              <a:rPr lang="en-CA" dirty="0" smtClean="0"/>
              <a:t>: negative for free fluid</a:t>
            </a:r>
          </a:p>
          <a:p>
            <a:r>
              <a:rPr lang="en-CA" dirty="0" err="1" smtClean="0"/>
              <a:t>tFAST</a:t>
            </a:r>
            <a:r>
              <a:rPr lang="en-CA" dirty="0" smtClean="0"/>
              <a:t>: negative for free fluid, gliding sign; appropriate cardiac contractility</a:t>
            </a:r>
          </a:p>
          <a:p>
            <a:r>
              <a:rPr lang="en-CA" dirty="0" smtClean="0"/>
              <a:t>USG: 1.009</a:t>
            </a:r>
            <a:endParaRPr lang="en-CA" dirty="0"/>
          </a:p>
        </p:txBody>
      </p:sp>
    </p:spTree>
    <p:extLst>
      <p:ext uri="{BB962C8B-B14F-4D97-AF65-F5344CB8AC3E}">
        <p14:creationId xmlns:p14="http://schemas.microsoft.com/office/powerpoint/2010/main" val="299678890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Problem list</a:t>
            </a:r>
            <a:endParaRPr lang="en-CA" dirty="0"/>
          </a:p>
        </p:txBody>
      </p:sp>
      <p:sp>
        <p:nvSpPr>
          <p:cNvPr id="3" name="Espace réservé du contenu 2"/>
          <p:cNvSpPr>
            <a:spLocks noGrp="1"/>
          </p:cNvSpPr>
          <p:nvPr>
            <p:ph idx="1"/>
          </p:nvPr>
        </p:nvSpPr>
        <p:spPr>
          <a:xfrm>
            <a:off x="457200" y="1600200"/>
            <a:ext cx="8229600" cy="4733353"/>
          </a:xfrm>
        </p:spPr>
        <p:txBody>
          <a:bodyPr>
            <a:normAutofit fontScale="55000" lnSpcReduction="20000"/>
          </a:bodyPr>
          <a:lstStyle/>
          <a:p>
            <a:r>
              <a:rPr lang="en-CA" dirty="0" smtClean="0"/>
              <a:t>History</a:t>
            </a:r>
          </a:p>
          <a:p>
            <a:pPr lvl="1"/>
            <a:r>
              <a:rPr lang="en-CA" dirty="0" smtClean="0"/>
              <a:t>Hemorrhagic </a:t>
            </a:r>
            <a:r>
              <a:rPr lang="en-CA" dirty="0" err="1" smtClean="0"/>
              <a:t>diarrhea</a:t>
            </a:r>
            <a:endParaRPr lang="en-CA" dirty="0" smtClean="0"/>
          </a:p>
          <a:p>
            <a:pPr lvl="1"/>
            <a:r>
              <a:rPr lang="en-CA" dirty="0" smtClean="0"/>
              <a:t>Vomiting; then regurgitation</a:t>
            </a:r>
          </a:p>
          <a:p>
            <a:r>
              <a:rPr lang="en-CA" dirty="0" smtClean="0"/>
              <a:t>Physical examination</a:t>
            </a:r>
          </a:p>
          <a:p>
            <a:pPr lvl="1"/>
            <a:r>
              <a:rPr lang="en-CA" dirty="0" smtClean="0"/>
              <a:t>Hypotension</a:t>
            </a:r>
          </a:p>
          <a:p>
            <a:pPr lvl="1"/>
            <a:r>
              <a:rPr lang="en-CA" dirty="0" smtClean="0"/>
              <a:t>Increased respiratory effort/hypoxemia – oxygen responsive</a:t>
            </a:r>
          </a:p>
          <a:p>
            <a:pPr lvl="1"/>
            <a:r>
              <a:rPr lang="en-CA" dirty="0" smtClean="0"/>
              <a:t>Dull mentation, weakness</a:t>
            </a:r>
          </a:p>
          <a:p>
            <a:pPr lvl="1"/>
            <a:r>
              <a:rPr lang="en-CA" dirty="0" smtClean="0"/>
              <a:t>Icteric</a:t>
            </a:r>
          </a:p>
          <a:p>
            <a:pPr lvl="1"/>
            <a:r>
              <a:rPr lang="en-CA" dirty="0" smtClean="0"/>
              <a:t>Painful abdomen</a:t>
            </a:r>
          </a:p>
          <a:p>
            <a:pPr lvl="1"/>
            <a:r>
              <a:rPr lang="en-CA" dirty="0" smtClean="0"/>
              <a:t>Ecchymosis/</a:t>
            </a:r>
            <a:r>
              <a:rPr lang="en-CA" dirty="0" err="1" smtClean="0"/>
              <a:t>petechiations</a:t>
            </a:r>
            <a:endParaRPr lang="en-CA" dirty="0" smtClean="0"/>
          </a:p>
          <a:p>
            <a:pPr lvl="1"/>
            <a:r>
              <a:rPr lang="en-CA" dirty="0" smtClean="0"/>
              <a:t>Dehydration </a:t>
            </a:r>
          </a:p>
          <a:p>
            <a:r>
              <a:rPr lang="en-CA" dirty="0" smtClean="0"/>
              <a:t>Blood work</a:t>
            </a:r>
          </a:p>
          <a:p>
            <a:pPr lvl="1"/>
            <a:r>
              <a:rPr lang="en-CA" dirty="0" smtClean="0"/>
              <a:t>Elevated liver enzymes (ALT, GGT, ALP)</a:t>
            </a:r>
          </a:p>
          <a:p>
            <a:pPr lvl="1"/>
            <a:r>
              <a:rPr lang="en-CA" dirty="0" err="1" smtClean="0"/>
              <a:t>Hyperbilirubinemia</a:t>
            </a:r>
            <a:endParaRPr lang="en-CA" dirty="0" smtClean="0"/>
          </a:p>
          <a:p>
            <a:pPr lvl="1"/>
            <a:r>
              <a:rPr lang="en-CA" dirty="0" err="1" smtClean="0"/>
              <a:t>Prerenal</a:t>
            </a:r>
            <a:r>
              <a:rPr lang="en-CA" dirty="0" smtClean="0"/>
              <a:t> azotemia</a:t>
            </a:r>
          </a:p>
          <a:p>
            <a:pPr lvl="1"/>
            <a:r>
              <a:rPr lang="en-CA" dirty="0" err="1" smtClean="0"/>
              <a:t>Hyperphosphastemia</a:t>
            </a:r>
            <a:endParaRPr lang="en-CA" dirty="0" smtClean="0"/>
          </a:p>
          <a:p>
            <a:pPr lvl="1"/>
            <a:r>
              <a:rPr lang="en-CA" dirty="0" err="1" smtClean="0"/>
              <a:t>Panhypoproteinemia</a:t>
            </a:r>
            <a:endParaRPr lang="en-CA" dirty="0" smtClean="0"/>
          </a:p>
          <a:p>
            <a:pPr lvl="1"/>
            <a:r>
              <a:rPr lang="en-CA" dirty="0" smtClean="0"/>
              <a:t>Anemia (non-regenerative)</a:t>
            </a:r>
          </a:p>
          <a:p>
            <a:pPr lvl="1"/>
            <a:r>
              <a:rPr lang="en-CA" dirty="0" smtClean="0"/>
              <a:t>Thrombocytopenia</a:t>
            </a:r>
          </a:p>
          <a:p>
            <a:pPr lvl="1"/>
            <a:r>
              <a:rPr lang="en-CA" dirty="0" smtClean="0"/>
              <a:t>Leucopenia</a:t>
            </a:r>
          </a:p>
          <a:p>
            <a:pPr lvl="1"/>
            <a:r>
              <a:rPr lang="en-CA" dirty="0" smtClean="0"/>
              <a:t>Prolonged PT/</a:t>
            </a:r>
            <a:r>
              <a:rPr lang="en-CA" dirty="0" err="1" smtClean="0"/>
              <a:t>aPTT</a:t>
            </a:r>
            <a:endParaRPr lang="en-CA" dirty="0" smtClean="0"/>
          </a:p>
          <a:p>
            <a:pPr lvl="1"/>
            <a:r>
              <a:rPr lang="en-CA" dirty="0" smtClean="0"/>
              <a:t>Metabolic acidosis</a:t>
            </a:r>
          </a:p>
          <a:p>
            <a:pPr lvl="1"/>
            <a:r>
              <a:rPr lang="en-CA" dirty="0" smtClean="0"/>
              <a:t>Hyperkalemia</a:t>
            </a:r>
          </a:p>
          <a:p>
            <a:pPr lvl="1"/>
            <a:r>
              <a:rPr lang="en-CA" dirty="0" err="1" smtClean="0"/>
              <a:t>Hyponatremia</a:t>
            </a:r>
            <a:endParaRPr lang="en-CA" dirty="0" smtClean="0"/>
          </a:p>
          <a:p>
            <a:pPr lvl="1"/>
            <a:r>
              <a:rPr lang="en-CA" dirty="0" smtClean="0"/>
              <a:t>Ionized </a:t>
            </a:r>
            <a:r>
              <a:rPr lang="en-CA" dirty="0" err="1" smtClean="0"/>
              <a:t>hypocalcemia</a:t>
            </a:r>
            <a:endParaRPr lang="en-CA" dirty="0" smtClean="0"/>
          </a:p>
          <a:p>
            <a:pPr lvl="1"/>
            <a:endParaRPr lang="en-CA" dirty="0" smtClean="0"/>
          </a:p>
          <a:p>
            <a:pPr lvl="1"/>
            <a:endParaRPr lang="en-CA" dirty="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
        <p:nvSpPr>
          <p:cNvPr id="5" name="ZoneTexte 4"/>
          <p:cNvSpPr txBox="1"/>
          <p:nvPr/>
        </p:nvSpPr>
        <p:spPr>
          <a:xfrm>
            <a:off x="5653202" y="1954899"/>
            <a:ext cx="3033598" cy="3970318"/>
          </a:xfrm>
          <a:prstGeom prst="rect">
            <a:avLst/>
          </a:prstGeom>
          <a:noFill/>
        </p:spPr>
        <p:txBody>
          <a:bodyPr wrap="square" rtlCol="0">
            <a:spAutoFit/>
          </a:bodyPr>
          <a:lstStyle/>
          <a:p>
            <a:pPr algn="ctr"/>
            <a:r>
              <a:rPr lang="en-CA" sz="2800" b="1" dirty="0" smtClean="0">
                <a:solidFill>
                  <a:schemeClr val="accent5"/>
                </a:solidFill>
              </a:rPr>
              <a:t>SHOCK</a:t>
            </a:r>
          </a:p>
          <a:p>
            <a:pPr algn="ctr"/>
            <a:endParaRPr lang="en-CA" sz="2800" b="1" dirty="0" smtClean="0">
              <a:solidFill>
                <a:schemeClr val="accent5"/>
              </a:solidFill>
            </a:endParaRPr>
          </a:p>
          <a:p>
            <a:pPr algn="ctr"/>
            <a:r>
              <a:rPr lang="en-CA" sz="2800" b="1" dirty="0" smtClean="0">
                <a:solidFill>
                  <a:schemeClr val="accent5"/>
                </a:solidFill>
              </a:rPr>
              <a:t>LUNG</a:t>
            </a:r>
            <a:endParaRPr lang="en-CA" sz="2800" b="1" dirty="0">
              <a:solidFill>
                <a:schemeClr val="accent5"/>
              </a:solidFill>
            </a:endParaRPr>
          </a:p>
          <a:p>
            <a:pPr algn="ctr"/>
            <a:endParaRPr lang="en-CA" sz="2800" b="1" dirty="0" smtClean="0">
              <a:solidFill>
                <a:schemeClr val="accent5"/>
              </a:solidFill>
            </a:endParaRPr>
          </a:p>
          <a:p>
            <a:pPr algn="ctr"/>
            <a:r>
              <a:rPr lang="en-CA" sz="2800" b="1" dirty="0" smtClean="0">
                <a:solidFill>
                  <a:schemeClr val="accent5"/>
                </a:solidFill>
              </a:rPr>
              <a:t>LIVER</a:t>
            </a:r>
          </a:p>
          <a:p>
            <a:pPr algn="ctr"/>
            <a:endParaRPr lang="en-CA" sz="2800" b="1" dirty="0">
              <a:solidFill>
                <a:schemeClr val="accent5"/>
              </a:solidFill>
            </a:endParaRPr>
          </a:p>
          <a:p>
            <a:pPr algn="ctr"/>
            <a:r>
              <a:rPr lang="en-CA" sz="2800" b="1" dirty="0" smtClean="0">
                <a:solidFill>
                  <a:schemeClr val="accent5"/>
                </a:solidFill>
              </a:rPr>
              <a:t>KIDNEY</a:t>
            </a:r>
          </a:p>
          <a:p>
            <a:pPr algn="ctr"/>
            <a:endParaRPr lang="en-CA" sz="2800" b="1" dirty="0">
              <a:solidFill>
                <a:schemeClr val="accent5"/>
              </a:solidFill>
            </a:endParaRPr>
          </a:p>
          <a:p>
            <a:pPr algn="ctr"/>
            <a:r>
              <a:rPr lang="en-CA" sz="2800" b="1" dirty="0" smtClean="0">
                <a:solidFill>
                  <a:schemeClr val="accent5"/>
                </a:solidFill>
              </a:rPr>
              <a:t>COAGULATION</a:t>
            </a:r>
            <a:endParaRPr lang="en-CA" sz="2800" b="1" dirty="0">
              <a:solidFill>
                <a:schemeClr val="accent5"/>
              </a:solidFill>
            </a:endParaRPr>
          </a:p>
        </p:txBody>
      </p:sp>
    </p:spTree>
    <p:extLst>
      <p:ext uri="{BB962C8B-B14F-4D97-AF65-F5344CB8AC3E}">
        <p14:creationId xmlns:p14="http://schemas.microsoft.com/office/powerpoint/2010/main" val="349657871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Presenting complaint</a:t>
            </a:r>
            <a:endParaRPr lang="en-CA" dirty="0"/>
          </a:p>
        </p:txBody>
      </p:sp>
      <p:sp>
        <p:nvSpPr>
          <p:cNvPr id="3" name="Espace réservé du contenu 2"/>
          <p:cNvSpPr>
            <a:spLocks noGrp="1"/>
          </p:cNvSpPr>
          <p:nvPr>
            <p:ph idx="1"/>
          </p:nvPr>
        </p:nvSpPr>
        <p:spPr/>
        <p:txBody>
          <a:bodyPr/>
          <a:lstStyle/>
          <a:p>
            <a:r>
              <a:rPr lang="en-CA" dirty="0" smtClean="0"/>
              <a:t>O1/09/2015</a:t>
            </a:r>
          </a:p>
          <a:p>
            <a:r>
              <a:rPr lang="en-CA" dirty="0" smtClean="0"/>
              <a:t>Referred by </a:t>
            </a:r>
            <a:r>
              <a:rPr lang="en-CA" dirty="0" err="1" smtClean="0"/>
              <a:t>rDVM</a:t>
            </a:r>
            <a:r>
              <a:rPr lang="en-CA" dirty="0" smtClean="0"/>
              <a:t> for possible multiple organ failure</a:t>
            </a:r>
          </a:p>
        </p:txBody>
      </p:sp>
    </p:spTree>
    <p:extLst>
      <p:ext uri="{BB962C8B-B14F-4D97-AF65-F5344CB8AC3E}">
        <p14:creationId xmlns:p14="http://schemas.microsoft.com/office/powerpoint/2010/main" val="184128074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Differential diagnosis</a:t>
            </a:r>
            <a:endParaRPr lang="en-CA" dirty="0"/>
          </a:p>
        </p:txBody>
      </p:sp>
      <p:sp>
        <p:nvSpPr>
          <p:cNvPr id="3" name="Espace réservé du contenu 2"/>
          <p:cNvSpPr>
            <a:spLocks noGrp="1"/>
          </p:cNvSpPr>
          <p:nvPr>
            <p:ph idx="1"/>
          </p:nvPr>
        </p:nvSpPr>
        <p:spPr>
          <a:xfrm>
            <a:off x="192928" y="1600200"/>
            <a:ext cx="8493872" cy="5087003"/>
          </a:xfrm>
        </p:spPr>
        <p:txBody>
          <a:bodyPr>
            <a:normAutofit fontScale="32500" lnSpcReduction="20000"/>
          </a:bodyPr>
          <a:lstStyle/>
          <a:p>
            <a:r>
              <a:rPr lang="en-CA" sz="5500" b="1" dirty="0" smtClean="0"/>
              <a:t>GI signs</a:t>
            </a:r>
          </a:p>
          <a:p>
            <a:endParaRPr lang="en-CA" sz="5500" b="1" dirty="0" smtClean="0"/>
          </a:p>
          <a:p>
            <a:r>
              <a:rPr lang="en-CA" sz="5500" b="1" dirty="0" smtClean="0"/>
              <a:t>Hypotension</a:t>
            </a:r>
          </a:p>
          <a:p>
            <a:endParaRPr lang="en-CA" sz="5500" b="1" dirty="0" smtClean="0"/>
          </a:p>
          <a:p>
            <a:r>
              <a:rPr lang="en-CA" sz="5500" b="1" dirty="0" smtClean="0"/>
              <a:t>Resp. signs</a:t>
            </a:r>
          </a:p>
          <a:p>
            <a:endParaRPr lang="en-CA" sz="5500" b="1" dirty="0" smtClean="0"/>
          </a:p>
          <a:p>
            <a:r>
              <a:rPr lang="en-CA" sz="5500" b="1" dirty="0" smtClean="0"/>
              <a:t>Elevated liver enzymes/bilirubin:</a:t>
            </a:r>
          </a:p>
          <a:p>
            <a:pPr marL="0" indent="0">
              <a:buNone/>
            </a:pPr>
            <a:endParaRPr lang="en-CA" sz="5500" b="1" dirty="0" smtClean="0"/>
          </a:p>
          <a:p>
            <a:r>
              <a:rPr lang="en-CA" sz="5500" b="1" dirty="0" err="1" smtClean="0"/>
              <a:t>Prerenal</a:t>
            </a:r>
            <a:r>
              <a:rPr lang="en-CA" sz="5500" b="1" dirty="0" smtClean="0"/>
              <a:t> azotemia /</a:t>
            </a:r>
            <a:r>
              <a:rPr lang="en-CA" sz="5500" b="1" dirty="0" err="1" smtClean="0"/>
              <a:t>Hyperphosphastemia</a:t>
            </a:r>
            <a:endParaRPr lang="en-CA" sz="5500" b="1" dirty="0" smtClean="0"/>
          </a:p>
          <a:p>
            <a:endParaRPr lang="en-CA" sz="5500" b="1" dirty="0" smtClean="0"/>
          </a:p>
          <a:p>
            <a:r>
              <a:rPr lang="en-CA" sz="5500" b="1" dirty="0" err="1" smtClean="0"/>
              <a:t>Panhypoproteinemia</a:t>
            </a:r>
            <a:endParaRPr lang="en-CA" sz="5500" b="1" dirty="0" smtClean="0"/>
          </a:p>
          <a:p>
            <a:endParaRPr lang="en-CA" sz="5500" b="1" dirty="0" smtClean="0"/>
          </a:p>
          <a:p>
            <a:r>
              <a:rPr lang="en-CA" sz="5500" b="1" dirty="0" smtClean="0"/>
              <a:t>Anemia (non-regenerative)</a:t>
            </a:r>
          </a:p>
          <a:p>
            <a:r>
              <a:rPr lang="en-CA" sz="5500" b="1" dirty="0" smtClean="0"/>
              <a:t>Thrombocytopenia</a:t>
            </a:r>
          </a:p>
          <a:p>
            <a:r>
              <a:rPr lang="en-CA" sz="5500" b="1" dirty="0" smtClean="0"/>
              <a:t>Leucopenia</a:t>
            </a:r>
          </a:p>
          <a:p>
            <a:endParaRPr lang="en-CA" sz="5500" b="1" dirty="0" smtClean="0"/>
          </a:p>
          <a:p>
            <a:r>
              <a:rPr lang="en-CA" sz="5500" b="1" dirty="0" smtClean="0"/>
              <a:t>Prolonged PT/</a:t>
            </a:r>
            <a:r>
              <a:rPr lang="en-CA" sz="5500" b="1" dirty="0" err="1" smtClean="0"/>
              <a:t>aPTT</a:t>
            </a:r>
            <a:endParaRPr lang="en-CA" sz="5500" b="1" dirty="0" smtClean="0"/>
          </a:p>
          <a:p>
            <a:pPr lvl="1"/>
            <a:endParaRPr lang="en-CA" b="1" dirty="0" smtClean="0"/>
          </a:p>
          <a:p>
            <a:pPr lvl="1"/>
            <a:endParaRPr lang="en-CA" b="1" dirty="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
        <p:nvSpPr>
          <p:cNvPr id="6" name="Flèche vers la droite 5"/>
          <p:cNvSpPr/>
          <p:nvPr/>
        </p:nvSpPr>
        <p:spPr>
          <a:xfrm>
            <a:off x="1859122" y="1600200"/>
            <a:ext cx="900332" cy="385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7" name="ZoneTexte 6"/>
          <p:cNvSpPr txBox="1"/>
          <p:nvPr/>
        </p:nvSpPr>
        <p:spPr>
          <a:xfrm>
            <a:off x="2887539" y="1530834"/>
            <a:ext cx="5550506" cy="461665"/>
          </a:xfrm>
          <a:prstGeom prst="rect">
            <a:avLst/>
          </a:prstGeom>
          <a:noFill/>
        </p:spPr>
        <p:txBody>
          <a:bodyPr wrap="square" rtlCol="0">
            <a:spAutoFit/>
          </a:bodyPr>
          <a:lstStyle/>
          <a:p>
            <a:r>
              <a:rPr lang="en-CA" sz="1200" dirty="0" smtClean="0"/>
              <a:t>Digestive </a:t>
            </a:r>
            <a:r>
              <a:rPr lang="en-CA" sz="1200" dirty="0" err="1" smtClean="0"/>
              <a:t>vs</a:t>
            </a:r>
            <a:r>
              <a:rPr lang="en-CA" sz="1200" dirty="0" smtClean="0"/>
              <a:t> extra-digestive: Dietary indiscretion/intolerance, infection, inflammation, </a:t>
            </a:r>
            <a:r>
              <a:rPr lang="en-CA" sz="1200" dirty="0" err="1" smtClean="0"/>
              <a:t>neoplasia</a:t>
            </a:r>
            <a:r>
              <a:rPr lang="en-CA" sz="1200" dirty="0" smtClean="0"/>
              <a:t>, Addison’s, pancreatitis; </a:t>
            </a:r>
            <a:r>
              <a:rPr lang="en-CA" sz="1200" dirty="0" err="1" smtClean="0"/>
              <a:t>esophagus</a:t>
            </a:r>
            <a:endParaRPr lang="en-CA" sz="1200" dirty="0"/>
          </a:p>
        </p:txBody>
      </p:sp>
      <p:sp>
        <p:nvSpPr>
          <p:cNvPr id="8" name="Flèche vers la droite 7"/>
          <p:cNvSpPr/>
          <p:nvPr/>
        </p:nvSpPr>
        <p:spPr>
          <a:xfrm>
            <a:off x="1859122" y="2143830"/>
            <a:ext cx="900332" cy="385800"/>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CA"/>
          </a:p>
        </p:txBody>
      </p:sp>
      <p:sp>
        <p:nvSpPr>
          <p:cNvPr id="9" name="ZoneTexte 8"/>
          <p:cNvSpPr txBox="1"/>
          <p:nvPr/>
        </p:nvSpPr>
        <p:spPr>
          <a:xfrm>
            <a:off x="2926599" y="2637564"/>
            <a:ext cx="4157964" cy="461665"/>
          </a:xfrm>
          <a:prstGeom prst="rect">
            <a:avLst/>
          </a:prstGeom>
          <a:noFill/>
        </p:spPr>
        <p:txBody>
          <a:bodyPr wrap="square" rtlCol="0">
            <a:spAutoFit/>
          </a:bodyPr>
          <a:lstStyle/>
          <a:p>
            <a:r>
              <a:rPr lang="en-CA" sz="1200" dirty="0" smtClean="0"/>
              <a:t>Aspiration pneumonia, infectious pneumonia, pulmonary edema, ARDS, </a:t>
            </a:r>
            <a:r>
              <a:rPr lang="en-CA" sz="1200" dirty="0" err="1" smtClean="0"/>
              <a:t>neoplasia</a:t>
            </a:r>
            <a:endParaRPr lang="en-CA" sz="1200" dirty="0"/>
          </a:p>
        </p:txBody>
      </p:sp>
      <p:sp>
        <p:nvSpPr>
          <p:cNvPr id="10" name="Flèche vers la droite 9"/>
          <p:cNvSpPr/>
          <p:nvPr/>
        </p:nvSpPr>
        <p:spPr>
          <a:xfrm>
            <a:off x="4105249" y="3178332"/>
            <a:ext cx="900332" cy="385800"/>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CA"/>
          </a:p>
        </p:txBody>
      </p:sp>
      <p:sp>
        <p:nvSpPr>
          <p:cNvPr id="11" name="Flèche vers la droite 10"/>
          <p:cNvSpPr/>
          <p:nvPr/>
        </p:nvSpPr>
        <p:spPr>
          <a:xfrm>
            <a:off x="3546087" y="5047159"/>
            <a:ext cx="900332" cy="385800"/>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CA"/>
          </a:p>
        </p:txBody>
      </p:sp>
      <p:sp>
        <p:nvSpPr>
          <p:cNvPr id="12" name="ZoneTexte 11"/>
          <p:cNvSpPr txBox="1"/>
          <p:nvPr/>
        </p:nvSpPr>
        <p:spPr>
          <a:xfrm>
            <a:off x="5133722" y="3178332"/>
            <a:ext cx="3541460" cy="461665"/>
          </a:xfrm>
          <a:prstGeom prst="rect">
            <a:avLst/>
          </a:prstGeom>
          <a:noFill/>
        </p:spPr>
        <p:txBody>
          <a:bodyPr wrap="square" rtlCol="0">
            <a:spAutoFit/>
          </a:bodyPr>
          <a:lstStyle/>
          <a:p>
            <a:r>
              <a:rPr lang="en-CA" sz="1200" dirty="0" smtClean="0"/>
              <a:t>Primary </a:t>
            </a:r>
            <a:r>
              <a:rPr lang="en-CA" sz="1200" dirty="0" err="1" smtClean="0"/>
              <a:t>vs</a:t>
            </a:r>
            <a:r>
              <a:rPr lang="en-CA" sz="1200" dirty="0" smtClean="0"/>
              <a:t> secondary </a:t>
            </a:r>
            <a:r>
              <a:rPr lang="en-CA" sz="1200" dirty="0" err="1" smtClean="0"/>
              <a:t>hepatopathy</a:t>
            </a:r>
            <a:r>
              <a:rPr lang="en-CA" sz="1200" dirty="0" smtClean="0"/>
              <a:t> (inflammation, infection, </a:t>
            </a:r>
            <a:r>
              <a:rPr lang="en-CA" sz="1200" dirty="0" err="1" smtClean="0"/>
              <a:t>neoplasia</a:t>
            </a:r>
            <a:r>
              <a:rPr lang="en-CA" sz="1200" dirty="0" smtClean="0"/>
              <a:t>), cholestasis</a:t>
            </a:r>
            <a:endParaRPr lang="en-CA" sz="1200" dirty="0"/>
          </a:p>
        </p:txBody>
      </p:sp>
      <p:sp>
        <p:nvSpPr>
          <p:cNvPr id="13" name="ZoneTexte 12"/>
          <p:cNvSpPr txBox="1"/>
          <p:nvPr/>
        </p:nvSpPr>
        <p:spPr>
          <a:xfrm>
            <a:off x="6176935" y="3857136"/>
            <a:ext cx="4740212" cy="276999"/>
          </a:xfrm>
          <a:prstGeom prst="rect">
            <a:avLst/>
          </a:prstGeom>
          <a:noFill/>
        </p:spPr>
        <p:txBody>
          <a:bodyPr wrap="square" rtlCol="0">
            <a:spAutoFit/>
          </a:bodyPr>
          <a:lstStyle/>
          <a:p>
            <a:r>
              <a:rPr lang="en-CA" sz="1200" dirty="0" smtClean="0"/>
              <a:t>AKI, infection, toxic, </a:t>
            </a:r>
            <a:r>
              <a:rPr lang="en-CA" sz="1200" dirty="0" err="1" smtClean="0"/>
              <a:t>neoplasia</a:t>
            </a:r>
            <a:endParaRPr lang="en-CA" sz="1200" dirty="0"/>
          </a:p>
        </p:txBody>
      </p:sp>
      <p:sp>
        <p:nvSpPr>
          <p:cNvPr id="14" name="Flèche vers la droite 13"/>
          <p:cNvSpPr/>
          <p:nvPr/>
        </p:nvSpPr>
        <p:spPr>
          <a:xfrm>
            <a:off x="5133722" y="3752617"/>
            <a:ext cx="900332" cy="385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5" name="ZoneTexte 14"/>
          <p:cNvSpPr txBox="1"/>
          <p:nvPr/>
        </p:nvSpPr>
        <p:spPr>
          <a:xfrm>
            <a:off x="5005581" y="4272468"/>
            <a:ext cx="4740212" cy="276999"/>
          </a:xfrm>
          <a:prstGeom prst="rect">
            <a:avLst/>
          </a:prstGeom>
          <a:noFill/>
        </p:spPr>
        <p:txBody>
          <a:bodyPr wrap="square" rtlCol="0">
            <a:spAutoFit/>
          </a:bodyPr>
          <a:lstStyle/>
          <a:p>
            <a:r>
              <a:rPr lang="en-CA" sz="1200" dirty="0" smtClean="0"/>
              <a:t>Decreased production, loss (GI/renal) </a:t>
            </a:r>
            <a:endParaRPr lang="en-CA" sz="1200" dirty="0"/>
          </a:p>
        </p:txBody>
      </p:sp>
      <p:sp>
        <p:nvSpPr>
          <p:cNvPr id="16" name="Flèche vers la droite 15"/>
          <p:cNvSpPr/>
          <p:nvPr/>
        </p:nvSpPr>
        <p:spPr>
          <a:xfrm>
            <a:off x="3546087" y="4292027"/>
            <a:ext cx="900332" cy="385800"/>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CA"/>
          </a:p>
        </p:txBody>
      </p:sp>
      <p:sp>
        <p:nvSpPr>
          <p:cNvPr id="17" name="ZoneTexte 16"/>
          <p:cNvSpPr txBox="1"/>
          <p:nvPr/>
        </p:nvSpPr>
        <p:spPr>
          <a:xfrm>
            <a:off x="3996253" y="5952417"/>
            <a:ext cx="3541460" cy="276999"/>
          </a:xfrm>
          <a:prstGeom prst="rect">
            <a:avLst/>
          </a:prstGeom>
          <a:noFill/>
        </p:spPr>
        <p:txBody>
          <a:bodyPr wrap="square" rtlCol="0">
            <a:spAutoFit/>
          </a:bodyPr>
          <a:lstStyle/>
          <a:p>
            <a:r>
              <a:rPr lang="en-CA" sz="1200" dirty="0" err="1" smtClean="0"/>
              <a:t>Hepatopathy</a:t>
            </a:r>
            <a:r>
              <a:rPr lang="en-CA" sz="1200" dirty="0" smtClean="0"/>
              <a:t>, DIC</a:t>
            </a:r>
            <a:endParaRPr lang="en-CA" sz="1200" dirty="0"/>
          </a:p>
        </p:txBody>
      </p:sp>
      <p:sp>
        <p:nvSpPr>
          <p:cNvPr id="18" name="ZoneTexte 17"/>
          <p:cNvSpPr txBox="1"/>
          <p:nvPr/>
        </p:nvSpPr>
        <p:spPr>
          <a:xfrm>
            <a:off x="2926599" y="2081278"/>
            <a:ext cx="2374268" cy="276999"/>
          </a:xfrm>
          <a:prstGeom prst="rect">
            <a:avLst/>
          </a:prstGeom>
          <a:noFill/>
        </p:spPr>
        <p:txBody>
          <a:bodyPr wrap="none" rtlCol="0">
            <a:spAutoFit/>
          </a:bodyPr>
          <a:lstStyle/>
          <a:p>
            <a:r>
              <a:rPr lang="en-CA" sz="1200" dirty="0" smtClean="0"/>
              <a:t>Shock: hypovolemic, distributive</a:t>
            </a:r>
            <a:endParaRPr lang="en-CA" sz="1200" dirty="0"/>
          </a:p>
        </p:txBody>
      </p:sp>
      <p:sp>
        <p:nvSpPr>
          <p:cNvPr id="19" name="Flèche vers la droite 18"/>
          <p:cNvSpPr/>
          <p:nvPr/>
        </p:nvSpPr>
        <p:spPr>
          <a:xfrm>
            <a:off x="1859122" y="2675497"/>
            <a:ext cx="900332" cy="385800"/>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CA"/>
          </a:p>
        </p:txBody>
      </p:sp>
      <p:sp>
        <p:nvSpPr>
          <p:cNvPr id="20" name="ZoneTexte 19"/>
          <p:cNvSpPr txBox="1"/>
          <p:nvPr/>
        </p:nvSpPr>
        <p:spPr>
          <a:xfrm>
            <a:off x="4896585" y="4971294"/>
            <a:ext cx="4740212" cy="461665"/>
          </a:xfrm>
          <a:prstGeom prst="rect">
            <a:avLst/>
          </a:prstGeom>
          <a:noFill/>
        </p:spPr>
        <p:txBody>
          <a:bodyPr wrap="square" rtlCol="0">
            <a:spAutoFit/>
          </a:bodyPr>
          <a:lstStyle/>
          <a:p>
            <a:r>
              <a:rPr lang="en-CA" sz="1200" dirty="0" smtClean="0"/>
              <a:t>Decreased production (chronic disease, bone marrow),</a:t>
            </a:r>
          </a:p>
          <a:p>
            <a:r>
              <a:rPr lang="en-CA" sz="1200" dirty="0" smtClean="0"/>
              <a:t>loss (GI), destruction, sequestration; infection, </a:t>
            </a:r>
            <a:r>
              <a:rPr lang="en-CA" sz="1200" dirty="0" err="1" smtClean="0"/>
              <a:t>neoplasia</a:t>
            </a:r>
            <a:endParaRPr lang="en-CA" sz="1200" dirty="0"/>
          </a:p>
        </p:txBody>
      </p:sp>
      <p:sp>
        <p:nvSpPr>
          <p:cNvPr id="21" name="Flèche vers la droite 20"/>
          <p:cNvSpPr/>
          <p:nvPr/>
        </p:nvSpPr>
        <p:spPr>
          <a:xfrm>
            <a:off x="2749229" y="5911352"/>
            <a:ext cx="900332" cy="385800"/>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984901108"/>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Working diagnosis</a:t>
            </a:r>
            <a:endParaRPr lang="en-CA" dirty="0"/>
          </a:p>
        </p:txBody>
      </p:sp>
      <p:sp>
        <p:nvSpPr>
          <p:cNvPr id="3" name="Espace réservé du contenu 2"/>
          <p:cNvSpPr>
            <a:spLocks noGrp="1"/>
          </p:cNvSpPr>
          <p:nvPr>
            <p:ph idx="1"/>
          </p:nvPr>
        </p:nvSpPr>
        <p:spPr>
          <a:xfrm>
            <a:off x="457200" y="1600200"/>
            <a:ext cx="8229600" cy="4733353"/>
          </a:xfrm>
        </p:spPr>
        <p:txBody>
          <a:bodyPr>
            <a:normAutofit/>
          </a:bodyPr>
          <a:lstStyle/>
          <a:p>
            <a:pPr lvl="1"/>
            <a:r>
              <a:rPr lang="en-CA" dirty="0" smtClean="0"/>
              <a:t>Severe sepsis/SIRS</a:t>
            </a:r>
          </a:p>
          <a:p>
            <a:pPr lvl="2"/>
            <a:r>
              <a:rPr lang="en-CA" dirty="0" smtClean="0"/>
              <a:t>Secondary to pancreatitis/dietary indiscretion;</a:t>
            </a:r>
          </a:p>
          <a:p>
            <a:pPr lvl="2"/>
            <a:r>
              <a:rPr lang="en-CA" dirty="0" smtClean="0"/>
              <a:t>Leading to AKI, liver dysfunction, coagulopathy;</a:t>
            </a:r>
          </a:p>
          <a:p>
            <a:pPr lvl="2"/>
            <a:r>
              <a:rPr lang="en-CA" dirty="0" smtClean="0"/>
              <a:t>Regurgitation with secondary aspiration pneumonia</a:t>
            </a:r>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pic>
        <p:nvPicPr>
          <p:cNvPr id="6" name="Image 5"/>
          <p:cNvPicPr>
            <a:picLocks noChangeAspect="1"/>
          </p:cNvPicPr>
          <p:nvPr/>
        </p:nvPicPr>
        <p:blipFill>
          <a:blip r:embed="rId3"/>
          <a:stretch>
            <a:fillRect/>
          </a:stretch>
        </p:blipFill>
        <p:spPr>
          <a:xfrm>
            <a:off x="3094588" y="3212849"/>
            <a:ext cx="2633176" cy="3244073"/>
          </a:xfrm>
          <a:prstGeom prst="rect">
            <a:avLst/>
          </a:prstGeom>
        </p:spPr>
      </p:pic>
    </p:spTree>
    <p:extLst>
      <p:ext uri="{BB962C8B-B14F-4D97-AF65-F5344CB8AC3E}">
        <p14:creationId xmlns:p14="http://schemas.microsoft.com/office/powerpoint/2010/main" val="234475055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Plan</a:t>
            </a:r>
            <a:endParaRPr lang="en-CA" dirty="0"/>
          </a:p>
        </p:txBody>
      </p:sp>
      <p:sp>
        <p:nvSpPr>
          <p:cNvPr id="3" name="Espace réservé du contenu 2"/>
          <p:cNvSpPr>
            <a:spLocks noGrp="1"/>
          </p:cNvSpPr>
          <p:nvPr>
            <p:ph idx="1"/>
          </p:nvPr>
        </p:nvSpPr>
        <p:spPr>
          <a:xfrm>
            <a:off x="457200" y="1510538"/>
            <a:ext cx="8229600" cy="4733353"/>
          </a:xfrm>
        </p:spPr>
        <p:txBody>
          <a:bodyPr>
            <a:normAutofit fontScale="92500" lnSpcReduction="10000"/>
          </a:bodyPr>
          <a:lstStyle/>
          <a:p>
            <a:pPr lvl="1"/>
            <a:r>
              <a:rPr lang="en-CA" dirty="0" smtClean="0"/>
              <a:t>Therapeutic</a:t>
            </a:r>
          </a:p>
          <a:p>
            <a:pPr lvl="2"/>
            <a:r>
              <a:rPr lang="en-CA" dirty="0" smtClean="0"/>
              <a:t>Continue antibiotic therapy</a:t>
            </a:r>
          </a:p>
          <a:p>
            <a:pPr lvl="3"/>
            <a:r>
              <a:rPr lang="en-CA" dirty="0" smtClean="0"/>
              <a:t>Metronidazole 10 mg/kg IV q12h</a:t>
            </a:r>
          </a:p>
          <a:p>
            <a:pPr lvl="3"/>
            <a:r>
              <a:rPr lang="en-CA" dirty="0" err="1" smtClean="0"/>
              <a:t>Enrofloxacin</a:t>
            </a:r>
            <a:r>
              <a:rPr lang="en-CA" dirty="0" smtClean="0"/>
              <a:t> 10 mg/kg IV q24h</a:t>
            </a:r>
          </a:p>
          <a:p>
            <a:pPr lvl="3"/>
            <a:r>
              <a:rPr lang="en-CA" dirty="0"/>
              <a:t>A</a:t>
            </a:r>
            <a:r>
              <a:rPr lang="en-CA" dirty="0" smtClean="0"/>
              <a:t>mpicillin/</a:t>
            </a:r>
            <a:r>
              <a:rPr lang="en-CA" dirty="0" err="1" smtClean="0"/>
              <a:t>sulbactam</a:t>
            </a:r>
            <a:r>
              <a:rPr lang="en-CA" dirty="0" smtClean="0"/>
              <a:t> 22 mg/kg IV q8h</a:t>
            </a:r>
          </a:p>
          <a:p>
            <a:pPr lvl="2"/>
            <a:r>
              <a:rPr lang="en-CA" dirty="0" smtClean="0"/>
              <a:t>Continue </a:t>
            </a:r>
            <a:r>
              <a:rPr lang="en-CA" dirty="0" err="1" smtClean="0"/>
              <a:t>antiemetics</a:t>
            </a:r>
            <a:endParaRPr lang="en-CA" dirty="0" smtClean="0"/>
          </a:p>
          <a:p>
            <a:pPr lvl="3"/>
            <a:r>
              <a:rPr lang="en-CA" dirty="0" err="1" smtClean="0"/>
              <a:t>Ondansetron</a:t>
            </a:r>
            <a:r>
              <a:rPr lang="en-CA" dirty="0" smtClean="0"/>
              <a:t> 0.2 mg/kg IV q12h</a:t>
            </a:r>
          </a:p>
          <a:p>
            <a:pPr lvl="3"/>
            <a:r>
              <a:rPr lang="en-CA" dirty="0" err="1" smtClean="0"/>
              <a:t>Maropitant</a:t>
            </a:r>
            <a:r>
              <a:rPr lang="en-CA" dirty="0" smtClean="0"/>
              <a:t> 1 mg/kg IV q24h</a:t>
            </a:r>
          </a:p>
          <a:p>
            <a:pPr lvl="2"/>
            <a:r>
              <a:rPr lang="en-CA" dirty="0" smtClean="0"/>
              <a:t>Pain management</a:t>
            </a:r>
          </a:p>
          <a:p>
            <a:pPr lvl="3"/>
            <a:r>
              <a:rPr lang="en-CA" dirty="0" smtClean="0"/>
              <a:t>Fentanyl CRI 2 mcg/kg/h</a:t>
            </a:r>
          </a:p>
          <a:p>
            <a:pPr lvl="2"/>
            <a:r>
              <a:rPr lang="en-CA" dirty="0" smtClean="0"/>
              <a:t>Liver support</a:t>
            </a:r>
          </a:p>
          <a:p>
            <a:pPr lvl="3"/>
            <a:r>
              <a:rPr lang="en-CA" dirty="0" smtClean="0"/>
              <a:t>N-</a:t>
            </a:r>
            <a:r>
              <a:rPr lang="en-CA" dirty="0" err="1" smtClean="0"/>
              <a:t>acetylcysteine</a:t>
            </a:r>
            <a:r>
              <a:rPr lang="en-CA" dirty="0" smtClean="0"/>
              <a:t> 140 mg/kg IV once; then 70 mg/kg IV q6h x 4 doses</a:t>
            </a:r>
          </a:p>
          <a:p>
            <a:pPr lvl="3"/>
            <a:r>
              <a:rPr lang="en-CA" dirty="0" smtClean="0"/>
              <a:t>Vitamin K 0.5 mg/kg SQ q12h x 3 doses</a:t>
            </a:r>
          </a:p>
          <a:p>
            <a:pPr lvl="2"/>
            <a:r>
              <a:rPr lang="en-CA" dirty="0" smtClean="0"/>
              <a:t>Fresh frozen plasma transfusion</a:t>
            </a:r>
          </a:p>
          <a:p>
            <a:pPr lvl="3"/>
            <a:r>
              <a:rPr lang="en-CA" dirty="0" smtClean="0"/>
              <a:t>10 ml/kg = 40 ml – given over 2 hours</a:t>
            </a:r>
          </a:p>
          <a:p>
            <a:pPr lvl="2"/>
            <a:r>
              <a:rPr lang="en-CA" dirty="0" smtClean="0"/>
              <a:t>Oxygen chamber</a:t>
            </a:r>
          </a:p>
          <a:p>
            <a:pPr lvl="2"/>
            <a:r>
              <a:rPr lang="en-CA" dirty="0" smtClean="0"/>
              <a:t>Heat support: 98.6</a:t>
            </a:r>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4141823618"/>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Plan</a:t>
            </a:r>
            <a:endParaRPr lang="en-CA" dirty="0"/>
          </a:p>
        </p:txBody>
      </p:sp>
      <p:sp>
        <p:nvSpPr>
          <p:cNvPr id="3" name="Espace réservé du contenu 2"/>
          <p:cNvSpPr>
            <a:spLocks noGrp="1"/>
          </p:cNvSpPr>
          <p:nvPr>
            <p:ph idx="1"/>
          </p:nvPr>
        </p:nvSpPr>
        <p:spPr>
          <a:xfrm>
            <a:off x="457200" y="1510538"/>
            <a:ext cx="8229600" cy="4733353"/>
          </a:xfrm>
        </p:spPr>
        <p:txBody>
          <a:bodyPr>
            <a:normAutofit/>
          </a:bodyPr>
          <a:lstStyle/>
          <a:p>
            <a:pPr lvl="1"/>
            <a:r>
              <a:rPr lang="en-CA" dirty="0" smtClean="0"/>
              <a:t>Diagnostic</a:t>
            </a:r>
          </a:p>
          <a:p>
            <a:pPr lvl="2"/>
            <a:r>
              <a:rPr lang="en-CA" dirty="0" smtClean="0"/>
              <a:t>3 view abdomen radiographs</a:t>
            </a:r>
          </a:p>
          <a:p>
            <a:pPr lvl="3"/>
            <a:r>
              <a:rPr lang="en-CA" dirty="0" smtClean="0"/>
              <a:t>Stomach: gas and fluid; moderately and diffusely enlarged</a:t>
            </a:r>
          </a:p>
          <a:p>
            <a:pPr lvl="3"/>
            <a:r>
              <a:rPr lang="en-CA" dirty="0" smtClean="0"/>
              <a:t>Small intestines: normal in size, course, content</a:t>
            </a:r>
          </a:p>
          <a:p>
            <a:pPr lvl="3"/>
            <a:r>
              <a:rPr lang="en-CA" dirty="0" smtClean="0"/>
              <a:t>Abdominal </a:t>
            </a:r>
            <a:r>
              <a:rPr lang="en-CA" dirty="0" err="1" smtClean="0"/>
              <a:t>serosal</a:t>
            </a:r>
            <a:r>
              <a:rPr lang="en-CA" dirty="0" smtClean="0"/>
              <a:t> detail: diffusely, </a:t>
            </a:r>
            <a:r>
              <a:rPr lang="en-CA" dirty="0" err="1" smtClean="0"/>
              <a:t>mildy</a:t>
            </a:r>
            <a:r>
              <a:rPr lang="en-CA" dirty="0" smtClean="0"/>
              <a:t> poor; worse in the mid-abdomen</a:t>
            </a:r>
          </a:p>
          <a:p>
            <a:pPr lvl="3"/>
            <a:r>
              <a:rPr lang="en-CA" dirty="0" smtClean="0"/>
              <a:t>Visible thorax:</a:t>
            </a:r>
          </a:p>
          <a:p>
            <a:pPr lvl="4"/>
            <a:r>
              <a:rPr lang="en-CA" dirty="0" smtClean="0"/>
              <a:t>Left cranial lung lobe: severe increase in soft tissue opacity, air </a:t>
            </a:r>
            <a:r>
              <a:rPr lang="en-CA" dirty="0" err="1" smtClean="0"/>
              <a:t>bronchogram</a:t>
            </a:r>
            <a:r>
              <a:rPr lang="en-CA" dirty="0" smtClean="0"/>
              <a:t>, lobar sign</a:t>
            </a:r>
          </a:p>
          <a:p>
            <a:pPr lvl="3"/>
            <a:r>
              <a:rPr lang="en-CA" dirty="0" smtClean="0"/>
              <a:t>SUMMARY</a:t>
            </a:r>
          </a:p>
          <a:p>
            <a:pPr lvl="4"/>
            <a:r>
              <a:rPr lang="en-CA" dirty="0" smtClean="0"/>
              <a:t>Moderate </a:t>
            </a:r>
            <a:r>
              <a:rPr lang="en-CA" dirty="0" err="1" smtClean="0"/>
              <a:t>gastropathy</a:t>
            </a:r>
            <a:r>
              <a:rPr lang="en-CA" dirty="0" smtClean="0"/>
              <a:t> – similar to previous </a:t>
            </a:r>
            <a:r>
              <a:rPr lang="en-CA" dirty="0" err="1" smtClean="0"/>
              <a:t>xrays</a:t>
            </a:r>
            <a:r>
              <a:rPr lang="en-CA" dirty="0" smtClean="0"/>
              <a:t> by </a:t>
            </a:r>
            <a:r>
              <a:rPr lang="en-CA" dirty="0" err="1" smtClean="0"/>
              <a:t>rDVM</a:t>
            </a:r>
            <a:endParaRPr lang="en-CA" dirty="0" smtClean="0"/>
          </a:p>
          <a:p>
            <a:pPr lvl="4"/>
            <a:r>
              <a:rPr lang="en-CA" dirty="0" smtClean="0"/>
              <a:t>Mild loss of </a:t>
            </a:r>
            <a:r>
              <a:rPr lang="en-CA" dirty="0" err="1" smtClean="0"/>
              <a:t>serosal</a:t>
            </a:r>
            <a:r>
              <a:rPr lang="en-CA" dirty="0" smtClean="0"/>
              <a:t> detail</a:t>
            </a:r>
          </a:p>
          <a:p>
            <a:pPr lvl="4"/>
            <a:r>
              <a:rPr lang="en-CA" dirty="0" smtClean="0"/>
              <a:t>Severe aspiration pneumonia, left cranial lung lobe</a:t>
            </a:r>
          </a:p>
          <a:p>
            <a:pPr lvl="4"/>
            <a:endParaRPr lang="en-CA" dirty="0"/>
          </a:p>
          <a:p>
            <a:pPr marL="1051560" lvl="4" indent="0">
              <a:buNone/>
            </a:pPr>
            <a:endParaRPr lang="en-CA" dirty="0" smtClean="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390223074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676400" y="508000"/>
            <a:ext cx="5778500" cy="5842000"/>
          </a:xfrm>
          <a:prstGeom prst="rect">
            <a:avLst/>
          </a:prstGeom>
        </p:spPr>
      </p:pic>
    </p:spTree>
    <p:extLst>
      <p:ext uri="{BB962C8B-B14F-4D97-AF65-F5344CB8AC3E}">
        <p14:creationId xmlns:p14="http://schemas.microsoft.com/office/powerpoint/2010/main" val="2751916183"/>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1884469" y="855225"/>
            <a:ext cx="5002278" cy="5181918"/>
          </a:xfrm>
          <a:prstGeom prst="rect">
            <a:avLst/>
          </a:prstGeom>
        </p:spPr>
      </p:pic>
    </p:spTree>
    <p:extLst>
      <p:ext uri="{BB962C8B-B14F-4D97-AF65-F5344CB8AC3E}">
        <p14:creationId xmlns:p14="http://schemas.microsoft.com/office/powerpoint/2010/main" val="329239250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494945" y="729060"/>
            <a:ext cx="5778500" cy="5918200"/>
          </a:xfrm>
          <a:prstGeom prst="rect">
            <a:avLst/>
          </a:prstGeom>
        </p:spPr>
      </p:pic>
    </p:spTree>
    <p:extLst>
      <p:ext uri="{BB962C8B-B14F-4D97-AF65-F5344CB8AC3E}">
        <p14:creationId xmlns:p14="http://schemas.microsoft.com/office/powerpoint/2010/main" val="1676229718"/>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Progression</a:t>
            </a:r>
            <a:endParaRPr lang="en-CA" dirty="0"/>
          </a:p>
        </p:txBody>
      </p:sp>
      <p:sp>
        <p:nvSpPr>
          <p:cNvPr id="3" name="Espace réservé du contenu 2"/>
          <p:cNvSpPr>
            <a:spLocks noGrp="1"/>
          </p:cNvSpPr>
          <p:nvPr>
            <p:ph idx="1"/>
          </p:nvPr>
        </p:nvSpPr>
        <p:spPr>
          <a:xfrm>
            <a:off x="457200" y="1510538"/>
            <a:ext cx="8229600" cy="4733353"/>
          </a:xfrm>
        </p:spPr>
        <p:txBody>
          <a:bodyPr>
            <a:normAutofit/>
          </a:bodyPr>
          <a:lstStyle/>
          <a:p>
            <a:pPr lvl="1"/>
            <a:r>
              <a:rPr lang="en-CA" dirty="0" smtClean="0"/>
              <a:t>FFP transfusion</a:t>
            </a:r>
          </a:p>
          <a:p>
            <a:pPr lvl="2"/>
            <a:r>
              <a:rPr lang="en-CA" dirty="0" smtClean="0"/>
              <a:t>Blood pressure improved; from 80 to 120-130 mmHg (Doppler) </a:t>
            </a:r>
          </a:p>
          <a:p>
            <a:pPr lvl="2"/>
            <a:r>
              <a:rPr lang="en-CA" dirty="0" smtClean="0"/>
              <a:t>HR: 120 </a:t>
            </a:r>
            <a:r>
              <a:rPr lang="en-CA" dirty="0" err="1" smtClean="0"/>
              <a:t>bpm</a:t>
            </a:r>
            <a:r>
              <a:rPr lang="en-CA" dirty="0" smtClean="0"/>
              <a:t> </a:t>
            </a:r>
          </a:p>
          <a:p>
            <a:pPr lvl="2"/>
            <a:r>
              <a:rPr lang="en-CA" dirty="0" smtClean="0"/>
              <a:t>RR: 20-36 breaths/min </a:t>
            </a:r>
            <a:r>
              <a:rPr lang="en-CA" dirty="0"/>
              <a:t>– persistent increase in respiratory </a:t>
            </a:r>
            <a:r>
              <a:rPr lang="en-CA" dirty="0" smtClean="0"/>
              <a:t>effort</a:t>
            </a:r>
          </a:p>
          <a:p>
            <a:pPr lvl="2"/>
            <a:r>
              <a:rPr lang="en-CA" dirty="0" smtClean="0"/>
              <a:t>No adverse reactions to transfusion</a:t>
            </a:r>
          </a:p>
          <a:p>
            <a:pPr lvl="1"/>
            <a:r>
              <a:rPr lang="en-CA" dirty="0" smtClean="0"/>
              <a:t>Temperature remained low normal</a:t>
            </a:r>
          </a:p>
          <a:p>
            <a:pPr lvl="1"/>
            <a:r>
              <a:rPr lang="en-CA" dirty="0" smtClean="0"/>
              <a:t>SpO2: 96-97% with oxygen supplementation (40%)</a:t>
            </a:r>
          </a:p>
          <a:p>
            <a:pPr lvl="1"/>
            <a:r>
              <a:rPr lang="en-CA" dirty="0" smtClean="0"/>
              <a:t>Regurgitation:</a:t>
            </a:r>
          </a:p>
          <a:p>
            <a:pPr lvl="2"/>
            <a:r>
              <a:rPr lang="en-CA" dirty="0" smtClean="0"/>
              <a:t>Once during physical examination in ER</a:t>
            </a:r>
          </a:p>
          <a:p>
            <a:pPr lvl="2"/>
            <a:r>
              <a:rPr lang="en-CA" dirty="0" smtClean="0"/>
              <a:t>Again in oxygen chamber in ICU</a:t>
            </a:r>
          </a:p>
          <a:p>
            <a:pPr lvl="2"/>
            <a:r>
              <a:rPr lang="en-CA" dirty="0" smtClean="0"/>
              <a:t>Before US: placement of NG tube</a:t>
            </a:r>
          </a:p>
          <a:p>
            <a:pPr lvl="1"/>
            <a:endParaRPr lang="en-CA" dirty="0" smtClean="0"/>
          </a:p>
          <a:p>
            <a:pPr lvl="1"/>
            <a:endParaRPr lang="en-CA" dirty="0" smtClean="0"/>
          </a:p>
          <a:p>
            <a:pPr lvl="3"/>
            <a:endParaRPr lang="en-CA" dirty="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65766893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Plan</a:t>
            </a:r>
            <a:endParaRPr lang="en-CA" dirty="0"/>
          </a:p>
        </p:txBody>
      </p:sp>
      <p:sp>
        <p:nvSpPr>
          <p:cNvPr id="3" name="Espace réservé du contenu 2"/>
          <p:cNvSpPr>
            <a:spLocks noGrp="1"/>
          </p:cNvSpPr>
          <p:nvPr>
            <p:ph idx="1"/>
          </p:nvPr>
        </p:nvSpPr>
        <p:spPr>
          <a:xfrm>
            <a:off x="457200" y="1510538"/>
            <a:ext cx="8229600" cy="4733353"/>
          </a:xfrm>
        </p:spPr>
        <p:txBody>
          <a:bodyPr>
            <a:normAutofit fontScale="85000" lnSpcReduction="20000"/>
          </a:bodyPr>
          <a:lstStyle/>
          <a:p>
            <a:pPr lvl="1"/>
            <a:r>
              <a:rPr lang="en-CA" dirty="0" smtClean="0"/>
              <a:t>Abdominal ultrasound</a:t>
            </a:r>
          </a:p>
          <a:p>
            <a:pPr lvl="2"/>
            <a:r>
              <a:rPr lang="en-CA" dirty="0" smtClean="0"/>
              <a:t>Gallbladder: wall is thick (0.4 cm in regions) with a thin, outer </a:t>
            </a:r>
            <a:r>
              <a:rPr lang="en-CA" dirty="0" err="1" smtClean="0"/>
              <a:t>hypoechoic</a:t>
            </a:r>
            <a:r>
              <a:rPr lang="en-CA" dirty="0" smtClean="0"/>
              <a:t> layer. Small amount of dependent echoic sediment.</a:t>
            </a:r>
          </a:p>
          <a:p>
            <a:pPr lvl="2"/>
            <a:r>
              <a:rPr lang="en-CA" dirty="0" smtClean="0"/>
              <a:t>Stomach: moderately, diffusely enlarged, contains fluid, gas, echoic material. Wall layering and thickness is normal. </a:t>
            </a:r>
            <a:r>
              <a:rPr lang="en-CA" dirty="0" err="1" smtClean="0"/>
              <a:t>Hypomotile</a:t>
            </a:r>
            <a:r>
              <a:rPr lang="en-CA" dirty="0" smtClean="0"/>
              <a:t>.</a:t>
            </a:r>
          </a:p>
          <a:p>
            <a:pPr lvl="2"/>
            <a:r>
              <a:rPr lang="en-CA" dirty="0" smtClean="0"/>
              <a:t>Small intestines: diffusely </a:t>
            </a:r>
            <a:r>
              <a:rPr lang="en-CA" dirty="0" err="1" smtClean="0"/>
              <a:t>hypomotile</a:t>
            </a:r>
            <a:r>
              <a:rPr lang="en-CA" dirty="0" smtClean="0"/>
              <a:t>. Normal size and layering. A few loops of SI have a mildly undulating contour.</a:t>
            </a:r>
          </a:p>
          <a:p>
            <a:pPr lvl="2"/>
            <a:r>
              <a:rPr lang="en-CA" dirty="0" smtClean="0"/>
              <a:t>Pancreas: right limb is </a:t>
            </a:r>
            <a:r>
              <a:rPr lang="en-CA" dirty="0" err="1" smtClean="0"/>
              <a:t>mildy</a:t>
            </a:r>
            <a:r>
              <a:rPr lang="en-CA" dirty="0" smtClean="0"/>
              <a:t>, diffusely </a:t>
            </a:r>
            <a:r>
              <a:rPr lang="en-CA" dirty="0" err="1" smtClean="0"/>
              <a:t>heteroechoic</a:t>
            </a:r>
            <a:r>
              <a:rPr lang="en-CA" dirty="0" smtClean="0"/>
              <a:t> with normal size and shape. Left limb is not seen.</a:t>
            </a:r>
          </a:p>
          <a:p>
            <a:pPr lvl="2"/>
            <a:r>
              <a:rPr lang="en-CA" dirty="0" smtClean="0"/>
              <a:t>Mesentery: diffusely, moderately </a:t>
            </a:r>
            <a:r>
              <a:rPr lang="en-CA" dirty="0" err="1" smtClean="0"/>
              <a:t>hyperechoic</a:t>
            </a:r>
            <a:r>
              <a:rPr lang="en-CA" dirty="0" smtClean="0"/>
              <a:t>. Pleural and peritoneal cavities contains a mild volume of anechoic fluid.</a:t>
            </a:r>
          </a:p>
          <a:p>
            <a:pPr lvl="2"/>
            <a:r>
              <a:rPr lang="en-CA" dirty="0" err="1" smtClean="0"/>
              <a:t>Pancreaticoduodenal</a:t>
            </a:r>
            <a:r>
              <a:rPr lang="en-CA" dirty="0" smtClean="0"/>
              <a:t> lymph node: enlarged (0.45 cm thick)</a:t>
            </a:r>
          </a:p>
          <a:p>
            <a:pPr lvl="2"/>
            <a:r>
              <a:rPr lang="en-CA" dirty="0" smtClean="0"/>
              <a:t>Liver, spleen, kidneys, adrenals, other LN: normal</a:t>
            </a:r>
          </a:p>
          <a:p>
            <a:pPr lvl="2"/>
            <a:r>
              <a:rPr lang="en-CA" dirty="0" smtClean="0"/>
              <a:t>SQ edema</a:t>
            </a:r>
          </a:p>
          <a:p>
            <a:pPr lvl="2"/>
            <a:r>
              <a:rPr lang="en-CA" dirty="0" smtClean="0"/>
              <a:t>SUMMARY</a:t>
            </a:r>
          </a:p>
          <a:p>
            <a:pPr lvl="3"/>
            <a:r>
              <a:rPr lang="en-CA" dirty="0" smtClean="0"/>
              <a:t>Mild-to moderate diffuse </a:t>
            </a:r>
            <a:r>
              <a:rPr lang="en-CA" dirty="0" err="1" smtClean="0"/>
              <a:t>gastroenteropathy</a:t>
            </a:r>
            <a:r>
              <a:rPr lang="en-CA" dirty="0" smtClean="0"/>
              <a:t> with functional ileus</a:t>
            </a:r>
          </a:p>
          <a:p>
            <a:pPr lvl="3"/>
            <a:r>
              <a:rPr lang="en-CA" dirty="0" smtClean="0"/>
              <a:t>Mild pleural and peritoneal fluid with diffuse, </a:t>
            </a:r>
            <a:r>
              <a:rPr lang="en-CA" dirty="0" err="1" smtClean="0"/>
              <a:t>hyperechoic</a:t>
            </a:r>
            <a:r>
              <a:rPr lang="en-CA" dirty="0" smtClean="0"/>
              <a:t> mesentery</a:t>
            </a:r>
          </a:p>
          <a:p>
            <a:pPr lvl="3"/>
            <a:r>
              <a:rPr lang="en-CA" dirty="0" smtClean="0"/>
              <a:t>Mild gallbladder wall edema</a:t>
            </a:r>
          </a:p>
          <a:p>
            <a:pPr lvl="3"/>
            <a:r>
              <a:rPr lang="en-CA" dirty="0" smtClean="0"/>
              <a:t>Questionable </a:t>
            </a:r>
            <a:r>
              <a:rPr lang="en-CA" dirty="0" err="1" smtClean="0"/>
              <a:t>pancreatopathy</a:t>
            </a:r>
            <a:r>
              <a:rPr lang="en-CA" dirty="0" smtClean="0"/>
              <a:t> and </a:t>
            </a:r>
            <a:r>
              <a:rPr lang="en-CA" dirty="0" err="1" smtClean="0"/>
              <a:t>pancreaticoduodenal</a:t>
            </a:r>
            <a:r>
              <a:rPr lang="en-CA" dirty="0" smtClean="0"/>
              <a:t> lymphadenopathy</a:t>
            </a:r>
          </a:p>
          <a:p>
            <a:pPr lvl="2"/>
            <a:r>
              <a:rPr lang="en-CA" dirty="0" smtClean="0"/>
              <a:t>Aspiration of the peritoneal fluid: </a:t>
            </a:r>
            <a:r>
              <a:rPr lang="en-CA" dirty="0" err="1" smtClean="0"/>
              <a:t>serosanguineous</a:t>
            </a:r>
            <a:r>
              <a:rPr lang="en-CA" dirty="0" smtClean="0"/>
              <a:t> fluid;  PCV/TP: 2%/2.1; poor cellularity: occasional RBCs, no WBCs, no microorganism. </a:t>
            </a:r>
            <a:endParaRPr lang="en-CA" dirty="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274599986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933193" y="823233"/>
            <a:ext cx="7310016" cy="5568280"/>
          </a:xfrm>
          <a:prstGeom prst="rect">
            <a:avLst/>
          </a:prstGeom>
        </p:spPr>
      </p:pic>
    </p:spTree>
    <p:extLst>
      <p:ext uri="{BB962C8B-B14F-4D97-AF65-F5344CB8AC3E}">
        <p14:creationId xmlns:p14="http://schemas.microsoft.com/office/powerpoint/2010/main" val="401817914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History of the present illness</a:t>
            </a:r>
            <a:endParaRPr lang="en-CA" dirty="0"/>
          </a:p>
        </p:txBody>
      </p:sp>
      <p:sp>
        <p:nvSpPr>
          <p:cNvPr id="3" name="Espace réservé du contenu 2"/>
          <p:cNvSpPr>
            <a:spLocks noGrp="1"/>
          </p:cNvSpPr>
          <p:nvPr>
            <p:ph idx="1"/>
          </p:nvPr>
        </p:nvSpPr>
        <p:spPr/>
        <p:txBody>
          <a:bodyPr/>
          <a:lstStyle/>
          <a:p>
            <a:r>
              <a:rPr lang="en-CA" dirty="0" smtClean="0"/>
              <a:t>01/06/15 pm (Tuesday)</a:t>
            </a:r>
          </a:p>
          <a:p>
            <a:pPr lvl="1"/>
            <a:r>
              <a:rPr lang="en-CA" dirty="0" smtClean="0"/>
              <a:t>Not acting as usual; “does not seem comfortable”</a:t>
            </a:r>
          </a:p>
          <a:p>
            <a:pPr lvl="1"/>
            <a:r>
              <a:rPr lang="en-CA" dirty="0" smtClean="0"/>
              <a:t>Tremors/shivering</a:t>
            </a:r>
          </a:p>
          <a:p>
            <a:pPr lvl="1"/>
            <a:r>
              <a:rPr lang="en-CA" dirty="0" smtClean="0"/>
              <a:t>Vomiting – “big chunks of bone”</a:t>
            </a:r>
          </a:p>
          <a:p>
            <a:pPr lvl="1"/>
            <a:r>
              <a:rPr lang="en-CA" dirty="0" err="1" smtClean="0"/>
              <a:t>Diarrhea</a:t>
            </a:r>
            <a:r>
              <a:rPr lang="en-CA" dirty="0" smtClean="0"/>
              <a:t> with blood and mucus</a:t>
            </a:r>
          </a:p>
          <a:p>
            <a:pPr lvl="1"/>
            <a:r>
              <a:rPr lang="en-CA" dirty="0" smtClean="0"/>
              <a:t>Not eating; still drinking but will vomit it back up</a:t>
            </a:r>
          </a:p>
          <a:p>
            <a:pPr lvl="1"/>
            <a:r>
              <a:rPr lang="en-CA" dirty="0" smtClean="0"/>
              <a:t>AM: Ham bone ingestion</a:t>
            </a:r>
          </a:p>
          <a:p>
            <a:pPr marL="274320" lvl="1" indent="0">
              <a:buNone/>
            </a:pPr>
            <a:endParaRPr lang="en-CA" dirty="0"/>
          </a:p>
        </p:txBody>
      </p:sp>
    </p:spTree>
    <p:extLst>
      <p:ext uri="{BB962C8B-B14F-4D97-AF65-F5344CB8AC3E}">
        <p14:creationId xmlns:p14="http://schemas.microsoft.com/office/powerpoint/2010/main" val="342129545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69763" y="551993"/>
            <a:ext cx="8036355" cy="6072764"/>
          </a:xfrm>
          <a:prstGeom prst="rect">
            <a:avLst/>
          </a:prstGeom>
        </p:spPr>
      </p:pic>
    </p:spTree>
    <p:extLst>
      <p:ext uri="{BB962C8B-B14F-4D97-AF65-F5344CB8AC3E}">
        <p14:creationId xmlns:p14="http://schemas.microsoft.com/office/powerpoint/2010/main" val="274801336"/>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82985" y="706754"/>
            <a:ext cx="7893523" cy="5943918"/>
          </a:xfrm>
          <a:prstGeom prst="rect">
            <a:avLst/>
          </a:prstGeom>
        </p:spPr>
      </p:pic>
    </p:spTree>
    <p:extLst>
      <p:ext uri="{BB962C8B-B14F-4D97-AF65-F5344CB8AC3E}">
        <p14:creationId xmlns:p14="http://schemas.microsoft.com/office/powerpoint/2010/main" val="4036227257"/>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1088726" y="856992"/>
            <a:ext cx="7180405" cy="5361825"/>
          </a:xfrm>
          <a:prstGeom prst="rect">
            <a:avLst/>
          </a:prstGeom>
        </p:spPr>
      </p:pic>
    </p:spTree>
    <p:extLst>
      <p:ext uri="{BB962C8B-B14F-4D97-AF65-F5344CB8AC3E}">
        <p14:creationId xmlns:p14="http://schemas.microsoft.com/office/powerpoint/2010/main" val="4066993401"/>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Progression</a:t>
            </a:r>
            <a:endParaRPr lang="en-CA" dirty="0"/>
          </a:p>
        </p:txBody>
      </p:sp>
      <p:sp>
        <p:nvSpPr>
          <p:cNvPr id="3" name="Espace réservé du contenu 2"/>
          <p:cNvSpPr>
            <a:spLocks noGrp="1"/>
          </p:cNvSpPr>
          <p:nvPr>
            <p:ph idx="1"/>
          </p:nvPr>
        </p:nvSpPr>
        <p:spPr>
          <a:xfrm>
            <a:off x="457200" y="1510538"/>
            <a:ext cx="8229600" cy="4733353"/>
          </a:xfrm>
        </p:spPr>
        <p:txBody>
          <a:bodyPr>
            <a:normAutofit/>
          </a:bodyPr>
          <a:lstStyle/>
          <a:p>
            <a:pPr lvl="1"/>
            <a:r>
              <a:rPr lang="en-CA" dirty="0" smtClean="0"/>
              <a:t>After the US</a:t>
            </a:r>
          </a:p>
          <a:p>
            <a:pPr lvl="2"/>
            <a:r>
              <a:rPr lang="en-CA" dirty="0" smtClean="0"/>
              <a:t>NG tube aspiration</a:t>
            </a:r>
          </a:p>
          <a:p>
            <a:pPr lvl="3"/>
            <a:r>
              <a:rPr lang="en-CA" dirty="0" smtClean="0"/>
              <a:t>35 ml of brownish gastric fluid and mucus</a:t>
            </a:r>
          </a:p>
          <a:p>
            <a:pPr lvl="2"/>
            <a:r>
              <a:rPr lang="en-CA" dirty="0" smtClean="0"/>
              <a:t>HR: 120	RR: 52 (</a:t>
            </a:r>
            <a:r>
              <a:rPr lang="en-CA" dirty="0" smtClean="0">
                <a:latin typeface="Wingdings"/>
                <a:ea typeface="Wingdings"/>
                <a:cs typeface="Wingdings"/>
                <a:sym typeface="Wingdings"/>
              </a:rPr>
              <a:t></a:t>
            </a:r>
            <a:r>
              <a:rPr lang="en-CA" dirty="0" smtClean="0">
                <a:sym typeface="Wingdings"/>
              </a:rPr>
              <a:t>36-48)</a:t>
            </a:r>
            <a:r>
              <a:rPr lang="en-CA" dirty="0" smtClean="0"/>
              <a:t>	 BP: 100 mmHg</a:t>
            </a:r>
          </a:p>
          <a:p>
            <a:pPr lvl="2"/>
            <a:r>
              <a:rPr lang="en-CA" dirty="0" smtClean="0"/>
              <a:t>Asleep</a:t>
            </a:r>
          </a:p>
          <a:p>
            <a:pPr lvl="2"/>
            <a:r>
              <a:rPr lang="en-CA" dirty="0" smtClean="0"/>
              <a:t>Attempt to place a </a:t>
            </a:r>
            <a:r>
              <a:rPr lang="en-CA" dirty="0" err="1" smtClean="0"/>
              <a:t>Cavafix</a:t>
            </a:r>
            <a:r>
              <a:rPr lang="en-CA" dirty="0" smtClean="0"/>
              <a:t>®</a:t>
            </a:r>
          </a:p>
          <a:p>
            <a:pPr lvl="3"/>
            <a:r>
              <a:rPr lang="en-CA" dirty="0" smtClean="0"/>
              <a:t>To collect blood sample to check PCV/TP/</a:t>
            </a:r>
            <a:r>
              <a:rPr lang="en-CA" dirty="0" err="1" smtClean="0"/>
              <a:t>gaslyte</a:t>
            </a:r>
            <a:r>
              <a:rPr lang="en-CA" dirty="0" smtClean="0"/>
              <a:t>/PT/</a:t>
            </a:r>
            <a:r>
              <a:rPr lang="en-CA" dirty="0" err="1" smtClean="0"/>
              <a:t>aPTT</a:t>
            </a:r>
            <a:r>
              <a:rPr lang="en-CA" dirty="0" smtClean="0"/>
              <a:t> post transfusion</a:t>
            </a:r>
          </a:p>
          <a:p>
            <a:pPr lvl="3"/>
            <a:r>
              <a:rPr lang="en-CA" dirty="0" smtClean="0"/>
              <a:t>To collect blood for blood cultures</a:t>
            </a:r>
          </a:p>
          <a:p>
            <a:pPr lvl="3"/>
            <a:r>
              <a:rPr lang="en-CA" dirty="0" smtClean="0"/>
              <a:t>To collect blood for CBC/</a:t>
            </a:r>
            <a:r>
              <a:rPr lang="en-CA" dirty="0" err="1" smtClean="0"/>
              <a:t>chem</a:t>
            </a:r>
            <a:endParaRPr lang="en-CA" dirty="0" smtClean="0"/>
          </a:p>
          <a:p>
            <a:pPr lvl="3"/>
            <a:r>
              <a:rPr lang="en-CA" dirty="0" smtClean="0">
                <a:sym typeface="Wingdings"/>
              </a:rPr>
              <a:t> unsuccessful: bruising +++</a:t>
            </a:r>
          </a:p>
          <a:p>
            <a:pPr marL="822960" lvl="3" indent="0">
              <a:buNone/>
            </a:pPr>
            <a:endParaRPr lang="en-CA" dirty="0" smtClean="0">
              <a:sym typeface="Wingdings"/>
            </a:endParaRPr>
          </a:p>
          <a:p>
            <a:pPr lvl="3"/>
            <a:endParaRPr lang="en-CA" dirty="0" smtClean="0"/>
          </a:p>
          <a:p>
            <a:pPr lvl="1"/>
            <a:endParaRPr lang="en-CA" dirty="0" smtClean="0"/>
          </a:p>
          <a:p>
            <a:pPr lvl="1"/>
            <a:endParaRPr lang="en-CA" dirty="0" smtClean="0"/>
          </a:p>
          <a:p>
            <a:pPr lvl="3"/>
            <a:endParaRPr lang="en-CA" dirty="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34891978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510538"/>
            <a:ext cx="8229600" cy="4733353"/>
          </a:xfrm>
        </p:spPr>
        <p:txBody>
          <a:bodyPr>
            <a:normAutofit/>
          </a:bodyPr>
          <a:lstStyle/>
          <a:p>
            <a:pPr marL="822960" lvl="3" indent="0">
              <a:buNone/>
            </a:pPr>
            <a:endParaRPr lang="en-CA" dirty="0" smtClean="0">
              <a:sym typeface="Wingdings"/>
            </a:endParaRPr>
          </a:p>
          <a:p>
            <a:pPr lvl="3"/>
            <a:endParaRPr lang="en-CA" dirty="0" smtClean="0"/>
          </a:p>
          <a:p>
            <a:pPr lvl="1"/>
            <a:endParaRPr lang="en-CA" dirty="0" smtClean="0"/>
          </a:p>
          <a:p>
            <a:pPr lvl="1"/>
            <a:endParaRPr lang="en-CA" dirty="0" smtClean="0"/>
          </a:p>
          <a:p>
            <a:pPr lvl="3"/>
            <a:endParaRPr lang="en-CA" dirty="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graphicFrame>
        <p:nvGraphicFramePr>
          <p:cNvPr id="8" name="Tableau 7"/>
          <p:cNvGraphicFramePr>
            <a:graphicFrameLocks noGrp="1"/>
          </p:cNvGraphicFramePr>
          <p:nvPr>
            <p:extLst>
              <p:ext uri="{D42A27DB-BD31-4B8C-83A1-F6EECF244321}">
                <p14:modId xmlns:p14="http://schemas.microsoft.com/office/powerpoint/2010/main" val="3635465381"/>
              </p:ext>
            </p:extLst>
          </p:nvPr>
        </p:nvGraphicFramePr>
        <p:xfrm>
          <a:off x="1486151" y="782891"/>
          <a:ext cx="6096000" cy="5461000"/>
        </p:xfrm>
        <a:graphic>
          <a:graphicData uri="http://schemas.openxmlformats.org/drawingml/2006/table">
            <a:tbl>
              <a:tblPr firstRow="1" bandRow="1">
                <a:tableStyleId>{073A0DAA-6AF3-43AB-8588-CEC1D06C72B9}</a:tableStyleId>
              </a:tblPr>
              <a:tblGrid>
                <a:gridCol w="2032000"/>
                <a:gridCol w="2032000"/>
                <a:gridCol w="2032000"/>
              </a:tblGrid>
              <a:tr h="370840">
                <a:tc>
                  <a:txBody>
                    <a:bodyPr/>
                    <a:lstStyle/>
                    <a:p>
                      <a:endParaRPr lang="en-CA" dirty="0"/>
                    </a:p>
                  </a:txBody>
                  <a:tcPr/>
                </a:tc>
                <a:tc>
                  <a:txBody>
                    <a:bodyPr/>
                    <a:lstStyle/>
                    <a:p>
                      <a:r>
                        <a:rPr lang="en-CA" b="1" dirty="0" smtClean="0">
                          <a:solidFill>
                            <a:schemeClr val="accent1"/>
                          </a:solidFill>
                        </a:rPr>
                        <a:t>11:30p</a:t>
                      </a:r>
                      <a:endParaRPr lang="en-CA" b="1" dirty="0">
                        <a:solidFill>
                          <a:schemeClr val="accent1"/>
                        </a:solidFill>
                      </a:endParaRPr>
                    </a:p>
                  </a:txBody>
                  <a:tcPr/>
                </a:tc>
                <a:tc>
                  <a:txBody>
                    <a:bodyPr/>
                    <a:lstStyle/>
                    <a:p>
                      <a:r>
                        <a:rPr lang="en-CA" dirty="0" smtClean="0"/>
                        <a:t>Presentation (5p)</a:t>
                      </a:r>
                    </a:p>
                  </a:txBody>
                  <a:tcPr/>
                </a:tc>
              </a:tr>
              <a:tr h="370840">
                <a:tc>
                  <a:txBody>
                    <a:bodyPr/>
                    <a:lstStyle/>
                    <a:p>
                      <a:r>
                        <a:rPr lang="en-CA" dirty="0" smtClean="0"/>
                        <a:t>PCV/TP</a:t>
                      </a:r>
                      <a:endParaRPr lang="en-CA" dirty="0"/>
                    </a:p>
                  </a:txBody>
                  <a:tcPr/>
                </a:tc>
                <a:tc>
                  <a:txBody>
                    <a:bodyPr/>
                    <a:lstStyle/>
                    <a:p>
                      <a:r>
                        <a:rPr lang="en-CA" b="1" dirty="0" smtClean="0">
                          <a:solidFill>
                            <a:schemeClr val="accent1"/>
                          </a:solidFill>
                        </a:rPr>
                        <a:t>29/4.0</a:t>
                      </a:r>
                      <a:endParaRPr lang="en-CA" b="1" dirty="0">
                        <a:solidFill>
                          <a:schemeClr val="accent1"/>
                        </a:solidFill>
                      </a:endParaRPr>
                    </a:p>
                  </a:txBody>
                  <a:tcPr/>
                </a:tc>
                <a:tc>
                  <a:txBody>
                    <a:bodyPr/>
                    <a:lstStyle/>
                    <a:p>
                      <a:r>
                        <a:rPr lang="en-CA" dirty="0" smtClean="0"/>
                        <a:t>30/4.4</a:t>
                      </a:r>
                    </a:p>
                  </a:txBody>
                  <a:tcPr/>
                </a:tc>
              </a:tr>
              <a:tr h="370840">
                <a:tc>
                  <a:txBody>
                    <a:bodyPr/>
                    <a:lstStyle/>
                    <a:p>
                      <a:r>
                        <a:rPr lang="en-CA" dirty="0" smtClean="0"/>
                        <a:t>Lactate</a:t>
                      </a:r>
                      <a:endParaRPr lang="en-CA" dirty="0"/>
                    </a:p>
                  </a:txBody>
                  <a:tcPr/>
                </a:tc>
                <a:tc>
                  <a:txBody>
                    <a:bodyPr/>
                    <a:lstStyle/>
                    <a:p>
                      <a:r>
                        <a:rPr lang="en-CA" b="1" dirty="0" smtClean="0">
                          <a:solidFill>
                            <a:schemeClr val="accent1"/>
                          </a:solidFill>
                        </a:rPr>
                        <a:t>1.8</a:t>
                      </a:r>
                      <a:endParaRPr lang="en-CA" b="1" dirty="0">
                        <a:solidFill>
                          <a:schemeClr val="accent1"/>
                        </a:solidFill>
                      </a:endParaRPr>
                    </a:p>
                  </a:txBody>
                  <a:tcPr/>
                </a:tc>
                <a:tc>
                  <a:txBody>
                    <a:bodyPr/>
                    <a:lstStyle/>
                    <a:p>
                      <a:r>
                        <a:rPr lang="en-CA" dirty="0" smtClean="0"/>
                        <a:t>0.9</a:t>
                      </a:r>
                    </a:p>
                  </a:txBody>
                  <a:tcPr/>
                </a:tc>
              </a:tr>
              <a:tr h="370840">
                <a:tc>
                  <a:txBody>
                    <a:bodyPr/>
                    <a:lstStyle/>
                    <a:p>
                      <a:r>
                        <a:rPr lang="en-CA" dirty="0" smtClean="0"/>
                        <a:t>PT/</a:t>
                      </a:r>
                      <a:r>
                        <a:rPr lang="en-CA" dirty="0" err="1" smtClean="0"/>
                        <a:t>aPTT</a:t>
                      </a:r>
                      <a:endParaRPr lang="en-CA" dirty="0"/>
                    </a:p>
                  </a:txBody>
                  <a:tcPr/>
                </a:tc>
                <a:tc>
                  <a:txBody>
                    <a:bodyPr/>
                    <a:lstStyle/>
                    <a:p>
                      <a:r>
                        <a:rPr lang="en-CA" b="1" dirty="0" smtClean="0">
                          <a:solidFill>
                            <a:schemeClr val="accent1"/>
                          </a:solidFill>
                        </a:rPr>
                        <a:t>18/399</a:t>
                      </a:r>
                      <a:endParaRPr lang="en-CA" b="1" dirty="0">
                        <a:solidFill>
                          <a:schemeClr val="accent1"/>
                        </a:solidFill>
                      </a:endParaRPr>
                    </a:p>
                  </a:txBody>
                  <a:tcPr/>
                </a:tc>
                <a:tc>
                  <a:txBody>
                    <a:bodyPr/>
                    <a:lstStyle/>
                    <a:p>
                      <a:r>
                        <a:rPr lang="en-CA" dirty="0" smtClean="0"/>
                        <a:t>19/142</a:t>
                      </a:r>
                    </a:p>
                  </a:txBody>
                  <a:tcPr/>
                </a:tc>
              </a:tr>
              <a:tr h="370840">
                <a:tc>
                  <a:txBody>
                    <a:bodyPr/>
                    <a:lstStyle/>
                    <a:p>
                      <a:r>
                        <a:rPr lang="en-CA" dirty="0" err="1" smtClean="0"/>
                        <a:t>Azo</a:t>
                      </a:r>
                      <a:endParaRPr lang="en-CA" dirty="0"/>
                    </a:p>
                  </a:txBody>
                  <a:tcPr/>
                </a:tc>
                <a:tc>
                  <a:txBody>
                    <a:bodyPr/>
                    <a:lstStyle/>
                    <a:p>
                      <a:r>
                        <a:rPr lang="en-CA" b="1" dirty="0" smtClean="0">
                          <a:solidFill>
                            <a:schemeClr val="accent1"/>
                          </a:solidFill>
                        </a:rPr>
                        <a:t>50-80</a:t>
                      </a:r>
                      <a:endParaRPr lang="en-CA" b="1" dirty="0">
                        <a:solidFill>
                          <a:schemeClr val="accent1"/>
                        </a:solidFill>
                      </a:endParaRPr>
                    </a:p>
                  </a:txBody>
                  <a:tcPr/>
                </a:tc>
                <a:tc>
                  <a:txBody>
                    <a:bodyPr/>
                    <a:lstStyle/>
                    <a:p>
                      <a:r>
                        <a:rPr lang="en-CA" dirty="0" smtClean="0"/>
                        <a:t>30-40</a:t>
                      </a:r>
                    </a:p>
                  </a:txBody>
                  <a:tcPr/>
                </a:tc>
              </a:tr>
              <a:tr h="370840">
                <a:tc>
                  <a:txBody>
                    <a:bodyPr/>
                    <a:lstStyle/>
                    <a:p>
                      <a:r>
                        <a:rPr lang="en-CA" dirty="0" smtClean="0"/>
                        <a:t>pH</a:t>
                      </a:r>
                      <a:endParaRPr lang="en-CA" dirty="0"/>
                    </a:p>
                  </a:txBody>
                  <a:tcPr/>
                </a:tc>
                <a:tc>
                  <a:txBody>
                    <a:bodyPr/>
                    <a:lstStyle/>
                    <a:p>
                      <a:r>
                        <a:rPr lang="en-CA" b="1" dirty="0" smtClean="0">
                          <a:solidFill>
                            <a:schemeClr val="accent1"/>
                          </a:solidFill>
                        </a:rPr>
                        <a:t>7.204</a:t>
                      </a:r>
                      <a:endParaRPr lang="en-CA" b="1" dirty="0">
                        <a:solidFill>
                          <a:schemeClr val="accent1"/>
                        </a:solidFill>
                      </a:endParaRPr>
                    </a:p>
                  </a:txBody>
                  <a:tcPr/>
                </a:tc>
                <a:tc>
                  <a:txBody>
                    <a:bodyPr/>
                    <a:lstStyle/>
                    <a:p>
                      <a:r>
                        <a:rPr lang="en-CA" dirty="0" smtClean="0"/>
                        <a:t>7.315</a:t>
                      </a:r>
                    </a:p>
                  </a:txBody>
                  <a:tcPr/>
                </a:tc>
              </a:tr>
              <a:tr h="370840">
                <a:tc>
                  <a:txBody>
                    <a:bodyPr/>
                    <a:lstStyle/>
                    <a:p>
                      <a:r>
                        <a:rPr lang="en-CA" dirty="0" smtClean="0"/>
                        <a:t>pCO2</a:t>
                      </a:r>
                      <a:endParaRPr lang="en-CA" dirty="0"/>
                    </a:p>
                  </a:txBody>
                  <a:tcPr/>
                </a:tc>
                <a:tc>
                  <a:txBody>
                    <a:bodyPr/>
                    <a:lstStyle/>
                    <a:p>
                      <a:r>
                        <a:rPr lang="en-CA" b="1" dirty="0" smtClean="0">
                          <a:solidFill>
                            <a:schemeClr val="accent1"/>
                          </a:solidFill>
                        </a:rPr>
                        <a:t>50.2</a:t>
                      </a:r>
                      <a:endParaRPr lang="en-CA" b="1" dirty="0">
                        <a:solidFill>
                          <a:schemeClr val="accent1"/>
                        </a:solidFill>
                      </a:endParaRPr>
                    </a:p>
                  </a:txBody>
                  <a:tcPr/>
                </a:tc>
                <a:tc>
                  <a:txBody>
                    <a:bodyPr/>
                    <a:lstStyle/>
                    <a:p>
                      <a:r>
                        <a:rPr lang="en-CA" dirty="0" smtClean="0"/>
                        <a:t>38.3</a:t>
                      </a:r>
                    </a:p>
                  </a:txBody>
                  <a:tcPr/>
                </a:tc>
              </a:tr>
              <a:tr h="370840">
                <a:tc>
                  <a:txBody>
                    <a:bodyPr/>
                    <a:lstStyle/>
                    <a:p>
                      <a:r>
                        <a:rPr lang="en-CA" dirty="0" smtClean="0"/>
                        <a:t>HCO3-</a:t>
                      </a:r>
                      <a:endParaRPr lang="en-CA" dirty="0"/>
                    </a:p>
                  </a:txBody>
                  <a:tcPr/>
                </a:tc>
                <a:tc>
                  <a:txBody>
                    <a:bodyPr/>
                    <a:lstStyle/>
                    <a:p>
                      <a:r>
                        <a:rPr lang="en-CA" b="1" dirty="0" smtClean="0">
                          <a:solidFill>
                            <a:schemeClr val="accent1"/>
                          </a:solidFill>
                        </a:rPr>
                        <a:t>19.4</a:t>
                      </a:r>
                      <a:endParaRPr lang="en-CA" b="1" dirty="0">
                        <a:solidFill>
                          <a:schemeClr val="accent1"/>
                        </a:solidFill>
                      </a:endParaRPr>
                    </a:p>
                  </a:txBody>
                  <a:tcPr/>
                </a:tc>
                <a:tc>
                  <a:txBody>
                    <a:bodyPr/>
                    <a:lstStyle/>
                    <a:p>
                      <a:r>
                        <a:rPr lang="en-CA" dirty="0" smtClean="0"/>
                        <a:t>19.1</a:t>
                      </a:r>
                    </a:p>
                  </a:txBody>
                  <a:tcPr/>
                </a:tc>
              </a:tr>
              <a:tr h="370840">
                <a:tc>
                  <a:txBody>
                    <a:bodyPr/>
                    <a:lstStyle/>
                    <a:p>
                      <a:r>
                        <a:rPr lang="en-CA" dirty="0" smtClean="0"/>
                        <a:t>BE</a:t>
                      </a:r>
                      <a:endParaRPr lang="en-CA" dirty="0"/>
                    </a:p>
                  </a:txBody>
                  <a:tcPr/>
                </a:tc>
                <a:tc>
                  <a:txBody>
                    <a:bodyPr/>
                    <a:lstStyle/>
                    <a:p>
                      <a:r>
                        <a:rPr lang="en-CA" b="1" dirty="0" smtClean="0">
                          <a:solidFill>
                            <a:schemeClr val="accent1"/>
                          </a:solidFill>
                        </a:rPr>
                        <a:t>-8.6</a:t>
                      </a:r>
                      <a:endParaRPr lang="en-CA" b="1" dirty="0">
                        <a:solidFill>
                          <a:schemeClr val="accent1"/>
                        </a:solidFill>
                      </a:endParaRPr>
                    </a:p>
                  </a:txBody>
                  <a:tcPr/>
                </a:tc>
                <a:tc>
                  <a:txBody>
                    <a:bodyPr/>
                    <a:lstStyle/>
                    <a:p>
                      <a:r>
                        <a:rPr lang="en-CA" dirty="0" smtClean="0"/>
                        <a:t>-7.1</a:t>
                      </a:r>
                    </a:p>
                  </a:txBody>
                  <a:tcPr/>
                </a:tc>
              </a:tr>
              <a:tr h="370840">
                <a:tc>
                  <a:txBody>
                    <a:bodyPr/>
                    <a:lstStyle/>
                    <a:p>
                      <a:r>
                        <a:rPr lang="en-CA" dirty="0" smtClean="0"/>
                        <a:t>Na+</a:t>
                      </a:r>
                      <a:endParaRPr lang="en-CA" dirty="0"/>
                    </a:p>
                  </a:txBody>
                  <a:tcPr/>
                </a:tc>
                <a:tc>
                  <a:txBody>
                    <a:bodyPr/>
                    <a:lstStyle/>
                    <a:p>
                      <a:r>
                        <a:rPr lang="en-CA" b="1" dirty="0" smtClean="0">
                          <a:solidFill>
                            <a:schemeClr val="accent1"/>
                          </a:solidFill>
                        </a:rPr>
                        <a:t>143.7</a:t>
                      </a:r>
                      <a:endParaRPr lang="en-CA" b="1" dirty="0">
                        <a:solidFill>
                          <a:schemeClr val="accent1"/>
                        </a:solidFill>
                      </a:endParaRPr>
                    </a:p>
                  </a:txBody>
                  <a:tcPr/>
                </a:tc>
                <a:tc>
                  <a:txBody>
                    <a:bodyPr/>
                    <a:lstStyle/>
                    <a:p>
                      <a:r>
                        <a:rPr lang="en-CA" dirty="0" smtClean="0"/>
                        <a:t>140.5</a:t>
                      </a:r>
                    </a:p>
                  </a:txBody>
                  <a:tcPr/>
                </a:tc>
              </a:tr>
              <a:tr h="370840">
                <a:tc>
                  <a:txBody>
                    <a:bodyPr/>
                    <a:lstStyle/>
                    <a:p>
                      <a:r>
                        <a:rPr lang="en-CA" dirty="0" smtClean="0"/>
                        <a:t>K+</a:t>
                      </a:r>
                      <a:endParaRPr lang="en-CA" dirty="0"/>
                    </a:p>
                  </a:txBody>
                  <a:tcPr/>
                </a:tc>
                <a:tc>
                  <a:txBody>
                    <a:bodyPr/>
                    <a:lstStyle/>
                    <a:p>
                      <a:r>
                        <a:rPr lang="en-CA" b="1" dirty="0" smtClean="0">
                          <a:solidFill>
                            <a:schemeClr val="accent1"/>
                          </a:solidFill>
                        </a:rPr>
                        <a:t>4.51</a:t>
                      </a:r>
                      <a:endParaRPr lang="en-CA" b="1" dirty="0">
                        <a:solidFill>
                          <a:schemeClr val="accent1"/>
                        </a:solidFill>
                      </a:endParaRPr>
                    </a:p>
                  </a:txBody>
                  <a:tcPr/>
                </a:tc>
                <a:tc>
                  <a:txBody>
                    <a:bodyPr/>
                    <a:lstStyle/>
                    <a:p>
                      <a:r>
                        <a:rPr lang="en-CA" dirty="0" smtClean="0"/>
                        <a:t>5.42</a:t>
                      </a:r>
                    </a:p>
                  </a:txBody>
                  <a:tcPr/>
                </a:tc>
              </a:tr>
              <a:tr h="370840">
                <a:tc>
                  <a:txBody>
                    <a:bodyPr/>
                    <a:lstStyle/>
                    <a:p>
                      <a:r>
                        <a:rPr lang="en-CA" dirty="0" err="1" smtClean="0"/>
                        <a:t>Ca</a:t>
                      </a:r>
                      <a:r>
                        <a:rPr lang="en-CA" dirty="0" smtClean="0"/>
                        <a:t>++</a:t>
                      </a:r>
                      <a:endParaRPr lang="en-CA" dirty="0"/>
                    </a:p>
                  </a:txBody>
                  <a:tcPr/>
                </a:tc>
                <a:tc>
                  <a:txBody>
                    <a:bodyPr/>
                    <a:lstStyle/>
                    <a:p>
                      <a:r>
                        <a:rPr lang="en-CA" b="1" dirty="0" smtClean="0">
                          <a:solidFill>
                            <a:schemeClr val="accent1"/>
                          </a:solidFill>
                        </a:rPr>
                        <a:t>0.81</a:t>
                      </a:r>
                      <a:endParaRPr lang="en-CA" b="1" dirty="0">
                        <a:solidFill>
                          <a:schemeClr val="accent1"/>
                        </a:solidFill>
                      </a:endParaRPr>
                    </a:p>
                  </a:txBody>
                  <a:tcPr/>
                </a:tc>
                <a:tc>
                  <a:txBody>
                    <a:bodyPr/>
                    <a:lstStyle/>
                    <a:p>
                      <a:r>
                        <a:rPr lang="en-CA" dirty="0" smtClean="0"/>
                        <a:t>1</a:t>
                      </a:r>
                    </a:p>
                  </a:txBody>
                  <a:tcPr/>
                </a:tc>
              </a:tr>
              <a:tr h="370840">
                <a:tc>
                  <a:txBody>
                    <a:bodyPr/>
                    <a:lstStyle/>
                    <a:p>
                      <a:r>
                        <a:rPr lang="en-CA" dirty="0" err="1" smtClean="0"/>
                        <a:t>Cl</a:t>
                      </a:r>
                      <a:r>
                        <a:rPr lang="en-CA" dirty="0" smtClean="0"/>
                        <a:t>-</a:t>
                      </a:r>
                      <a:endParaRPr lang="en-CA" dirty="0"/>
                    </a:p>
                  </a:txBody>
                  <a:tcPr/>
                </a:tc>
                <a:tc>
                  <a:txBody>
                    <a:bodyPr/>
                    <a:lstStyle/>
                    <a:p>
                      <a:r>
                        <a:rPr lang="en-CA" b="1" dirty="0" smtClean="0">
                          <a:solidFill>
                            <a:schemeClr val="accent1"/>
                          </a:solidFill>
                        </a:rPr>
                        <a:t>110</a:t>
                      </a:r>
                      <a:endParaRPr lang="en-CA" b="1" dirty="0">
                        <a:solidFill>
                          <a:schemeClr val="accent1"/>
                        </a:solidFill>
                      </a:endParaRPr>
                    </a:p>
                  </a:txBody>
                  <a:tcPr/>
                </a:tc>
                <a:tc>
                  <a:txBody>
                    <a:bodyPr/>
                    <a:lstStyle/>
                    <a:p>
                      <a:r>
                        <a:rPr lang="en-CA" dirty="0" smtClean="0"/>
                        <a:t>112</a:t>
                      </a:r>
                    </a:p>
                  </a:txBody>
                  <a:tcPr/>
                </a:tc>
              </a:tr>
              <a:tr h="370840">
                <a:tc>
                  <a:txBody>
                    <a:bodyPr/>
                    <a:lstStyle/>
                    <a:p>
                      <a:r>
                        <a:rPr lang="en-CA" dirty="0" smtClean="0"/>
                        <a:t>Glucose</a:t>
                      </a:r>
                      <a:endParaRPr lang="en-CA" dirty="0"/>
                    </a:p>
                  </a:txBody>
                  <a:tcPr/>
                </a:tc>
                <a:tc>
                  <a:txBody>
                    <a:bodyPr/>
                    <a:lstStyle/>
                    <a:p>
                      <a:r>
                        <a:rPr lang="en-CA" b="1" dirty="0" smtClean="0">
                          <a:solidFill>
                            <a:schemeClr val="accent1"/>
                          </a:solidFill>
                        </a:rPr>
                        <a:t>66</a:t>
                      </a:r>
                      <a:endParaRPr lang="en-CA" b="1" dirty="0">
                        <a:solidFill>
                          <a:schemeClr val="accent1"/>
                        </a:solidFill>
                      </a:endParaRPr>
                    </a:p>
                  </a:txBody>
                  <a:tcPr/>
                </a:tc>
                <a:tc>
                  <a:txBody>
                    <a:bodyPr/>
                    <a:lstStyle/>
                    <a:p>
                      <a:r>
                        <a:rPr lang="en-CA" dirty="0" smtClean="0"/>
                        <a:t>113</a:t>
                      </a:r>
                    </a:p>
                  </a:txBody>
                  <a:tcPr/>
                </a:tc>
              </a:tr>
            </a:tbl>
          </a:graphicData>
        </a:graphic>
      </p:graphicFrame>
    </p:spTree>
    <p:extLst>
      <p:ext uri="{BB962C8B-B14F-4D97-AF65-F5344CB8AC3E}">
        <p14:creationId xmlns:p14="http://schemas.microsoft.com/office/powerpoint/2010/main" val="2485613470"/>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2667000" y="889000"/>
            <a:ext cx="3810000" cy="5080000"/>
          </a:xfrm>
          <a:prstGeom prst="rect">
            <a:avLst/>
          </a:prstGeom>
        </p:spPr>
      </p:pic>
    </p:spTree>
    <p:extLst>
      <p:ext uri="{BB962C8B-B14F-4D97-AF65-F5344CB8AC3E}">
        <p14:creationId xmlns:p14="http://schemas.microsoft.com/office/powerpoint/2010/main" val="275415805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Plan – review problem list</a:t>
            </a:r>
            <a:endParaRPr lang="en-CA" dirty="0"/>
          </a:p>
        </p:txBody>
      </p:sp>
      <p:sp>
        <p:nvSpPr>
          <p:cNvPr id="3" name="Espace réservé du contenu 2"/>
          <p:cNvSpPr>
            <a:spLocks noGrp="1"/>
          </p:cNvSpPr>
          <p:nvPr>
            <p:ph idx="1"/>
          </p:nvPr>
        </p:nvSpPr>
        <p:spPr>
          <a:xfrm>
            <a:off x="192928" y="1600200"/>
            <a:ext cx="8493872" cy="5087003"/>
          </a:xfrm>
        </p:spPr>
        <p:txBody>
          <a:bodyPr>
            <a:normAutofit fontScale="32500" lnSpcReduction="20000"/>
          </a:bodyPr>
          <a:lstStyle/>
          <a:p>
            <a:r>
              <a:rPr lang="en-CA" sz="5500" b="1" dirty="0" smtClean="0"/>
              <a:t>GI signs</a:t>
            </a:r>
          </a:p>
          <a:p>
            <a:endParaRPr lang="en-CA" sz="5500" b="1" dirty="0" smtClean="0"/>
          </a:p>
          <a:p>
            <a:r>
              <a:rPr lang="en-CA" sz="5500" b="1" dirty="0" smtClean="0"/>
              <a:t>Hypotension</a:t>
            </a:r>
          </a:p>
          <a:p>
            <a:endParaRPr lang="en-CA" sz="5500" b="1" dirty="0" smtClean="0"/>
          </a:p>
          <a:p>
            <a:r>
              <a:rPr lang="en-CA" sz="5500" b="1" dirty="0" smtClean="0"/>
              <a:t>Resp. signs</a:t>
            </a:r>
          </a:p>
          <a:p>
            <a:endParaRPr lang="en-CA" sz="5500" b="1" dirty="0" smtClean="0"/>
          </a:p>
          <a:p>
            <a:r>
              <a:rPr lang="en-CA" sz="5500" b="1" dirty="0" smtClean="0"/>
              <a:t>Elevated liver enzymes/bilirubin:</a:t>
            </a:r>
          </a:p>
          <a:p>
            <a:pPr marL="0" indent="0">
              <a:buNone/>
            </a:pPr>
            <a:endParaRPr lang="en-CA" sz="5500" b="1" dirty="0" smtClean="0"/>
          </a:p>
          <a:p>
            <a:r>
              <a:rPr lang="en-CA" sz="5500" b="1" dirty="0" err="1" smtClean="0"/>
              <a:t>Prerenal</a:t>
            </a:r>
            <a:r>
              <a:rPr lang="en-CA" sz="5500" b="1" dirty="0" smtClean="0"/>
              <a:t> azotemia /</a:t>
            </a:r>
            <a:r>
              <a:rPr lang="en-CA" sz="5500" b="1" dirty="0" err="1" smtClean="0"/>
              <a:t>Hyperphosphastemia</a:t>
            </a:r>
            <a:endParaRPr lang="en-CA" sz="5500" b="1" dirty="0" smtClean="0"/>
          </a:p>
          <a:p>
            <a:endParaRPr lang="en-CA" sz="5500" b="1" dirty="0" smtClean="0"/>
          </a:p>
          <a:p>
            <a:r>
              <a:rPr lang="en-CA" sz="5500" b="1" dirty="0" err="1" smtClean="0"/>
              <a:t>Panhypoproteinemia</a:t>
            </a:r>
            <a:endParaRPr lang="en-CA" sz="5500" b="1" dirty="0" smtClean="0"/>
          </a:p>
          <a:p>
            <a:endParaRPr lang="en-CA" sz="5500" b="1" dirty="0" smtClean="0"/>
          </a:p>
          <a:p>
            <a:r>
              <a:rPr lang="en-CA" sz="5500" b="1" dirty="0" smtClean="0"/>
              <a:t>Anemia (non-regenerative)</a:t>
            </a:r>
          </a:p>
          <a:p>
            <a:r>
              <a:rPr lang="en-CA" sz="5500" b="1" dirty="0" smtClean="0"/>
              <a:t>Thrombocytopenia</a:t>
            </a:r>
          </a:p>
          <a:p>
            <a:r>
              <a:rPr lang="en-CA" sz="5500" b="1" dirty="0" smtClean="0"/>
              <a:t>Leucopenia</a:t>
            </a:r>
          </a:p>
          <a:p>
            <a:endParaRPr lang="en-CA" sz="5500" b="1" dirty="0" smtClean="0"/>
          </a:p>
          <a:p>
            <a:r>
              <a:rPr lang="en-CA" sz="5500" b="1" dirty="0" smtClean="0"/>
              <a:t>Prolonged PT/</a:t>
            </a:r>
            <a:r>
              <a:rPr lang="en-CA" sz="5500" b="1" dirty="0" err="1" smtClean="0"/>
              <a:t>aPTT</a:t>
            </a:r>
            <a:endParaRPr lang="en-CA" sz="5500" b="1" dirty="0" smtClean="0"/>
          </a:p>
          <a:p>
            <a:pPr lvl="1"/>
            <a:endParaRPr lang="en-CA" b="1" dirty="0" smtClean="0"/>
          </a:p>
          <a:p>
            <a:pPr lvl="1"/>
            <a:endParaRPr lang="en-CA" b="1" dirty="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
        <p:nvSpPr>
          <p:cNvPr id="6" name="Flèche vers la droite 5"/>
          <p:cNvSpPr/>
          <p:nvPr/>
        </p:nvSpPr>
        <p:spPr>
          <a:xfrm>
            <a:off x="1987207" y="1600200"/>
            <a:ext cx="900332" cy="385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7" name="ZoneTexte 6"/>
          <p:cNvSpPr txBox="1"/>
          <p:nvPr/>
        </p:nvSpPr>
        <p:spPr>
          <a:xfrm>
            <a:off x="2887539" y="1530834"/>
            <a:ext cx="5550506" cy="461665"/>
          </a:xfrm>
          <a:prstGeom prst="rect">
            <a:avLst/>
          </a:prstGeom>
          <a:noFill/>
        </p:spPr>
        <p:txBody>
          <a:bodyPr wrap="square" rtlCol="0">
            <a:spAutoFit/>
          </a:bodyPr>
          <a:lstStyle/>
          <a:p>
            <a:r>
              <a:rPr lang="en-CA" sz="1200" dirty="0" smtClean="0"/>
              <a:t>No </a:t>
            </a:r>
            <a:r>
              <a:rPr lang="en-CA" sz="1200" dirty="0" err="1" smtClean="0"/>
              <a:t>diarrhea</a:t>
            </a:r>
            <a:r>
              <a:rPr lang="en-CA" sz="1200" dirty="0" smtClean="0"/>
              <a:t> since presentation. Regurgitated 2x. NG tube in place; metoclopramide CRI. </a:t>
            </a:r>
            <a:endParaRPr lang="en-CA" sz="1200" dirty="0"/>
          </a:p>
        </p:txBody>
      </p:sp>
      <p:sp>
        <p:nvSpPr>
          <p:cNvPr id="8" name="Flèche vers la droite 7"/>
          <p:cNvSpPr/>
          <p:nvPr/>
        </p:nvSpPr>
        <p:spPr>
          <a:xfrm>
            <a:off x="1987207" y="2143830"/>
            <a:ext cx="900332" cy="385800"/>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CA"/>
          </a:p>
        </p:txBody>
      </p:sp>
      <p:sp>
        <p:nvSpPr>
          <p:cNvPr id="9" name="ZoneTexte 8"/>
          <p:cNvSpPr txBox="1"/>
          <p:nvPr/>
        </p:nvSpPr>
        <p:spPr>
          <a:xfrm>
            <a:off x="2926599" y="2761022"/>
            <a:ext cx="4157964" cy="461665"/>
          </a:xfrm>
          <a:prstGeom prst="rect">
            <a:avLst/>
          </a:prstGeom>
          <a:noFill/>
        </p:spPr>
        <p:txBody>
          <a:bodyPr wrap="square" rtlCol="0">
            <a:spAutoFit/>
          </a:bodyPr>
          <a:lstStyle/>
          <a:p>
            <a:r>
              <a:rPr lang="en-CA" sz="1200" dirty="0" smtClean="0"/>
              <a:t>O2 responsive; decreased RR, same effort. pCO2: 50.2 (was 38.3; sampling) </a:t>
            </a:r>
            <a:endParaRPr lang="en-CA" sz="1200" dirty="0"/>
          </a:p>
        </p:txBody>
      </p:sp>
      <p:sp>
        <p:nvSpPr>
          <p:cNvPr id="10" name="Flèche vers la droite 9"/>
          <p:cNvSpPr/>
          <p:nvPr/>
        </p:nvSpPr>
        <p:spPr>
          <a:xfrm>
            <a:off x="4105249" y="3178332"/>
            <a:ext cx="900332" cy="385800"/>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CA"/>
          </a:p>
        </p:txBody>
      </p:sp>
      <p:sp>
        <p:nvSpPr>
          <p:cNvPr id="11" name="Flèche vers la droite 10"/>
          <p:cNvSpPr/>
          <p:nvPr/>
        </p:nvSpPr>
        <p:spPr>
          <a:xfrm>
            <a:off x="3546087" y="5047159"/>
            <a:ext cx="900332" cy="385800"/>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CA"/>
          </a:p>
        </p:txBody>
      </p:sp>
      <p:sp>
        <p:nvSpPr>
          <p:cNvPr id="12" name="ZoneTexte 11"/>
          <p:cNvSpPr txBox="1"/>
          <p:nvPr/>
        </p:nvSpPr>
        <p:spPr>
          <a:xfrm>
            <a:off x="5133722" y="3178332"/>
            <a:ext cx="3541460" cy="461665"/>
          </a:xfrm>
          <a:prstGeom prst="rect">
            <a:avLst/>
          </a:prstGeom>
          <a:noFill/>
        </p:spPr>
        <p:txBody>
          <a:bodyPr wrap="square" rtlCol="0">
            <a:spAutoFit/>
          </a:bodyPr>
          <a:lstStyle/>
          <a:p>
            <a:r>
              <a:rPr lang="en-CA" sz="1200" dirty="0" smtClean="0"/>
              <a:t>No evidence of surgical </a:t>
            </a:r>
            <a:r>
              <a:rPr lang="en-CA" sz="1200" dirty="0" err="1" smtClean="0"/>
              <a:t>hepatopathy</a:t>
            </a:r>
            <a:r>
              <a:rPr lang="en-CA" sz="1200" dirty="0" smtClean="0"/>
              <a:t>. On liver support medications. </a:t>
            </a:r>
            <a:endParaRPr lang="en-CA" sz="1200" dirty="0"/>
          </a:p>
        </p:txBody>
      </p:sp>
      <p:sp>
        <p:nvSpPr>
          <p:cNvPr id="13" name="ZoneTexte 12"/>
          <p:cNvSpPr txBox="1"/>
          <p:nvPr/>
        </p:nvSpPr>
        <p:spPr>
          <a:xfrm>
            <a:off x="6067939" y="3752617"/>
            <a:ext cx="4740212" cy="646331"/>
          </a:xfrm>
          <a:prstGeom prst="rect">
            <a:avLst/>
          </a:prstGeom>
          <a:noFill/>
        </p:spPr>
        <p:txBody>
          <a:bodyPr wrap="square" rtlCol="0">
            <a:spAutoFit/>
          </a:bodyPr>
          <a:lstStyle/>
          <a:p>
            <a:r>
              <a:rPr lang="en-CA" sz="1200" dirty="0" smtClean="0"/>
              <a:t>Increased </a:t>
            </a:r>
            <a:r>
              <a:rPr lang="en-CA" sz="1200" dirty="0" err="1" smtClean="0"/>
              <a:t>Azo</a:t>
            </a:r>
            <a:r>
              <a:rPr lang="en-CA" sz="1200" dirty="0" smtClean="0"/>
              <a:t>. No urination</a:t>
            </a:r>
          </a:p>
          <a:p>
            <a:r>
              <a:rPr lang="en-CA" sz="1200" dirty="0" smtClean="0"/>
              <a:t> since presentation.</a:t>
            </a:r>
          </a:p>
          <a:p>
            <a:endParaRPr lang="en-CA" sz="1200" dirty="0"/>
          </a:p>
        </p:txBody>
      </p:sp>
      <p:sp>
        <p:nvSpPr>
          <p:cNvPr id="14" name="Flèche vers la droite 13"/>
          <p:cNvSpPr/>
          <p:nvPr/>
        </p:nvSpPr>
        <p:spPr>
          <a:xfrm>
            <a:off x="5133722" y="3752617"/>
            <a:ext cx="900332" cy="3858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CA"/>
          </a:p>
        </p:txBody>
      </p:sp>
      <p:sp>
        <p:nvSpPr>
          <p:cNvPr id="15" name="ZoneTexte 14"/>
          <p:cNvSpPr txBox="1"/>
          <p:nvPr/>
        </p:nvSpPr>
        <p:spPr>
          <a:xfrm>
            <a:off x="5005581" y="4272468"/>
            <a:ext cx="4740212" cy="461665"/>
          </a:xfrm>
          <a:prstGeom prst="rect">
            <a:avLst/>
          </a:prstGeom>
          <a:noFill/>
        </p:spPr>
        <p:txBody>
          <a:bodyPr wrap="square" rtlCol="0">
            <a:spAutoFit/>
          </a:bodyPr>
          <a:lstStyle/>
          <a:p>
            <a:r>
              <a:rPr lang="en-CA" sz="1200" dirty="0" smtClean="0"/>
              <a:t>TP was 4.4 on presentation; now 4.0. </a:t>
            </a:r>
          </a:p>
          <a:p>
            <a:r>
              <a:rPr lang="en-CA" sz="1200" dirty="0" smtClean="0"/>
              <a:t>SQ edema noted on US.</a:t>
            </a:r>
            <a:endParaRPr lang="en-CA" sz="1200" dirty="0"/>
          </a:p>
        </p:txBody>
      </p:sp>
      <p:sp>
        <p:nvSpPr>
          <p:cNvPr id="16" name="Flèche vers la droite 15"/>
          <p:cNvSpPr/>
          <p:nvPr/>
        </p:nvSpPr>
        <p:spPr>
          <a:xfrm>
            <a:off x="3546087" y="4292027"/>
            <a:ext cx="900332" cy="385800"/>
          </a:xfrm>
          <a:prstGeom prst="rightArrow">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en-CA"/>
          </a:p>
        </p:txBody>
      </p:sp>
      <p:sp>
        <p:nvSpPr>
          <p:cNvPr id="17" name="ZoneTexte 16"/>
          <p:cNvSpPr txBox="1"/>
          <p:nvPr/>
        </p:nvSpPr>
        <p:spPr>
          <a:xfrm>
            <a:off x="3996253" y="5952417"/>
            <a:ext cx="3541460" cy="646331"/>
          </a:xfrm>
          <a:prstGeom prst="rect">
            <a:avLst/>
          </a:prstGeom>
          <a:noFill/>
        </p:spPr>
        <p:txBody>
          <a:bodyPr wrap="square" rtlCol="0">
            <a:spAutoFit/>
          </a:bodyPr>
          <a:lstStyle/>
          <a:p>
            <a:r>
              <a:rPr lang="en-CA" sz="1200" dirty="0" smtClean="0"/>
              <a:t>More bruising (sampling sites; not </a:t>
            </a:r>
            <a:r>
              <a:rPr lang="en-CA" sz="1200" dirty="0" err="1" smtClean="0"/>
              <a:t>abdominocentesis</a:t>
            </a:r>
            <a:r>
              <a:rPr lang="en-CA" sz="1200" dirty="0" smtClean="0"/>
              <a:t> site); very prolonged </a:t>
            </a:r>
            <a:r>
              <a:rPr lang="en-CA" sz="1200" dirty="0" err="1" smtClean="0"/>
              <a:t>aPTT</a:t>
            </a:r>
            <a:r>
              <a:rPr lang="en-CA" sz="1200" dirty="0" smtClean="0"/>
              <a:t> but not ideal sampling. Received 10 ml/kg FFP.</a:t>
            </a:r>
            <a:endParaRPr lang="en-CA" sz="1200" dirty="0"/>
          </a:p>
        </p:txBody>
      </p:sp>
      <p:sp>
        <p:nvSpPr>
          <p:cNvPr id="18" name="ZoneTexte 17"/>
          <p:cNvSpPr txBox="1"/>
          <p:nvPr/>
        </p:nvSpPr>
        <p:spPr>
          <a:xfrm>
            <a:off x="2926599" y="2081278"/>
            <a:ext cx="5903930" cy="646331"/>
          </a:xfrm>
          <a:prstGeom prst="rect">
            <a:avLst/>
          </a:prstGeom>
          <a:noFill/>
        </p:spPr>
        <p:txBody>
          <a:bodyPr wrap="none" rtlCol="0">
            <a:spAutoFit/>
          </a:bodyPr>
          <a:lstStyle/>
          <a:p>
            <a:r>
              <a:rPr lang="en-CA" sz="1200" dirty="0" smtClean="0"/>
              <a:t>Improved, from 80 to 100-130 mmHg</a:t>
            </a:r>
          </a:p>
          <a:p>
            <a:r>
              <a:rPr lang="en-CA" sz="1200" dirty="0" smtClean="0"/>
              <a:t>Slightly increased lactate compared to presentation (still WNL). Worsening </a:t>
            </a:r>
            <a:r>
              <a:rPr lang="en-CA" sz="1200" dirty="0" err="1" smtClean="0"/>
              <a:t>acidemia</a:t>
            </a:r>
            <a:r>
              <a:rPr lang="en-CA" sz="1200" dirty="0" smtClean="0"/>
              <a:t> </a:t>
            </a:r>
          </a:p>
          <a:p>
            <a:r>
              <a:rPr lang="en-CA" sz="1200" dirty="0" smtClean="0"/>
              <a:t>(not ideal sampling)</a:t>
            </a:r>
            <a:endParaRPr lang="en-CA" sz="1200" dirty="0"/>
          </a:p>
        </p:txBody>
      </p:sp>
      <p:sp>
        <p:nvSpPr>
          <p:cNvPr id="19" name="Flèche vers la droite 18"/>
          <p:cNvSpPr/>
          <p:nvPr/>
        </p:nvSpPr>
        <p:spPr>
          <a:xfrm>
            <a:off x="1987207" y="2675497"/>
            <a:ext cx="900332" cy="385800"/>
          </a:xfrm>
          <a:prstGeom prst="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CA"/>
          </a:p>
        </p:txBody>
      </p:sp>
      <p:sp>
        <p:nvSpPr>
          <p:cNvPr id="20" name="ZoneTexte 19"/>
          <p:cNvSpPr txBox="1"/>
          <p:nvPr/>
        </p:nvSpPr>
        <p:spPr>
          <a:xfrm>
            <a:off x="4896585" y="4971294"/>
            <a:ext cx="4740212" cy="461665"/>
          </a:xfrm>
          <a:prstGeom prst="rect">
            <a:avLst/>
          </a:prstGeom>
          <a:noFill/>
        </p:spPr>
        <p:txBody>
          <a:bodyPr wrap="square" rtlCol="0">
            <a:spAutoFit/>
          </a:bodyPr>
          <a:lstStyle/>
          <a:p>
            <a:r>
              <a:rPr lang="en-CA" sz="1200" dirty="0" smtClean="0"/>
              <a:t>PCV was 30% on presentation, now 29%</a:t>
            </a:r>
          </a:p>
          <a:p>
            <a:r>
              <a:rPr lang="en-CA" sz="1200" dirty="0" smtClean="0"/>
              <a:t>May need a </a:t>
            </a:r>
            <a:r>
              <a:rPr lang="en-CA" sz="1200" dirty="0" err="1" smtClean="0"/>
              <a:t>pRBC</a:t>
            </a:r>
            <a:r>
              <a:rPr lang="en-CA" sz="1200" dirty="0" smtClean="0"/>
              <a:t> transfusion.</a:t>
            </a:r>
            <a:endParaRPr lang="en-CA" sz="1200" dirty="0"/>
          </a:p>
        </p:txBody>
      </p:sp>
      <p:sp>
        <p:nvSpPr>
          <p:cNvPr id="21" name="Flèche vers la droite 20"/>
          <p:cNvSpPr/>
          <p:nvPr/>
        </p:nvSpPr>
        <p:spPr>
          <a:xfrm>
            <a:off x="2749229" y="5911352"/>
            <a:ext cx="900332" cy="385800"/>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013489703"/>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Plan – review problem list</a:t>
            </a:r>
            <a:endParaRPr lang="en-CA" dirty="0"/>
          </a:p>
        </p:txBody>
      </p:sp>
      <p:sp>
        <p:nvSpPr>
          <p:cNvPr id="3" name="Espace réservé du contenu 2"/>
          <p:cNvSpPr>
            <a:spLocks noGrp="1"/>
          </p:cNvSpPr>
          <p:nvPr>
            <p:ph idx="1"/>
          </p:nvPr>
        </p:nvSpPr>
        <p:spPr>
          <a:xfrm>
            <a:off x="192928" y="1600200"/>
            <a:ext cx="8493872" cy="5087003"/>
          </a:xfrm>
        </p:spPr>
        <p:txBody>
          <a:bodyPr>
            <a:normAutofit/>
          </a:bodyPr>
          <a:lstStyle/>
          <a:p>
            <a:r>
              <a:rPr lang="en-CA" sz="1800" dirty="0" smtClean="0"/>
              <a:t>SQ edema</a:t>
            </a:r>
          </a:p>
          <a:p>
            <a:r>
              <a:rPr lang="en-CA" sz="1800" dirty="0" smtClean="0"/>
              <a:t>Low normal blood glucose – reliable?</a:t>
            </a:r>
          </a:p>
          <a:p>
            <a:r>
              <a:rPr lang="en-CA" sz="1800" dirty="0" smtClean="0"/>
              <a:t>High normal lactate – reliable?</a:t>
            </a:r>
          </a:p>
          <a:p>
            <a:r>
              <a:rPr lang="en-CA" sz="1800" dirty="0" smtClean="0"/>
              <a:t>Prolonged </a:t>
            </a:r>
            <a:r>
              <a:rPr lang="en-CA" sz="1800" dirty="0" err="1" smtClean="0"/>
              <a:t>aPTT</a:t>
            </a:r>
            <a:r>
              <a:rPr lang="en-CA" sz="1800" dirty="0" smtClean="0"/>
              <a:t>- reliable?</a:t>
            </a:r>
          </a:p>
          <a:p>
            <a:r>
              <a:rPr lang="en-CA" sz="1800" dirty="0" smtClean="0"/>
              <a:t>Worsening </a:t>
            </a:r>
            <a:r>
              <a:rPr lang="en-CA" sz="1800" dirty="0" err="1" smtClean="0"/>
              <a:t>Azo</a:t>
            </a:r>
            <a:r>
              <a:rPr lang="en-CA" sz="1800" dirty="0" smtClean="0"/>
              <a:t> – reliable?</a:t>
            </a:r>
          </a:p>
          <a:p>
            <a:r>
              <a:rPr lang="en-CA" sz="1800" dirty="0" err="1" smtClean="0"/>
              <a:t>Hypercapnia</a:t>
            </a:r>
            <a:r>
              <a:rPr lang="en-CA" sz="1800" dirty="0" smtClean="0"/>
              <a:t> – reliable?</a:t>
            </a:r>
          </a:p>
          <a:p>
            <a:r>
              <a:rPr lang="en-CA" sz="1800" dirty="0" smtClean="0"/>
              <a:t>Worsening ionized </a:t>
            </a:r>
            <a:r>
              <a:rPr lang="en-CA" sz="1800" dirty="0" err="1" smtClean="0"/>
              <a:t>hypocalcemia</a:t>
            </a:r>
            <a:r>
              <a:rPr lang="en-CA" sz="1800" dirty="0" smtClean="0"/>
              <a:t> – reliable?</a:t>
            </a:r>
          </a:p>
          <a:p>
            <a:pPr marL="274320" lvl="1" indent="0">
              <a:buNone/>
            </a:pPr>
            <a:endParaRPr lang="en-CA" sz="1800" dirty="0" smtClean="0"/>
          </a:p>
          <a:p>
            <a:pPr marL="274320" lvl="1" indent="0">
              <a:buNone/>
            </a:pPr>
            <a:r>
              <a:rPr lang="en-CA" sz="1800" dirty="0" smtClean="0"/>
              <a:t>FFP additional 20 ml (5 ml/kg) over 2 hours</a:t>
            </a:r>
          </a:p>
          <a:p>
            <a:pPr marL="274320" lvl="1" indent="0">
              <a:buNone/>
            </a:pPr>
            <a:r>
              <a:rPr lang="en-CA" sz="1800" dirty="0" smtClean="0"/>
              <a:t>Dextrose 2.5 %</a:t>
            </a:r>
          </a:p>
          <a:p>
            <a:pPr marL="274320" lvl="1" indent="0">
              <a:buNone/>
            </a:pPr>
            <a:r>
              <a:rPr lang="en-CA" sz="1800" dirty="0" smtClean="0"/>
              <a:t>Continue same other treatments as before</a:t>
            </a:r>
          </a:p>
          <a:p>
            <a:pPr marL="274320" lvl="1" indent="0">
              <a:buNone/>
            </a:pPr>
            <a:endParaRPr lang="en-CA" sz="1400" b="1" dirty="0" smtClean="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
        <p:nvSpPr>
          <p:cNvPr id="5" name="ZoneTexte 4"/>
          <p:cNvSpPr txBox="1"/>
          <p:nvPr/>
        </p:nvSpPr>
        <p:spPr>
          <a:xfrm>
            <a:off x="6387738" y="4308495"/>
            <a:ext cx="1967844" cy="369332"/>
          </a:xfrm>
          <a:prstGeom prst="rect">
            <a:avLst/>
          </a:prstGeom>
          <a:noFill/>
        </p:spPr>
        <p:txBody>
          <a:bodyPr wrap="none" rtlCol="0">
            <a:spAutoFit/>
          </a:bodyPr>
          <a:lstStyle/>
          <a:p>
            <a:r>
              <a:rPr lang="en-CA" dirty="0" smtClean="0"/>
              <a:t>Artificial colloids?</a:t>
            </a:r>
            <a:endParaRPr lang="en-CA" dirty="0"/>
          </a:p>
        </p:txBody>
      </p:sp>
    </p:spTree>
    <p:extLst>
      <p:ext uri="{BB962C8B-B14F-4D97-AF65-F5344CB8AC3E}">
        <p14:creationId xmlns:p14="http://schemas.microsoft.com/office/powerpoint/2010/main" val="397966644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Progression</a:t>
            </a:r>
            <a:endParaRPr lang="en-CA" dirty="0"/>
          </a:p>
        </p:txBody>
      </p:sp>
      <p:sp>
        <p:nvSpPr>
          <p:cNvPr id="6" name="Espace réservé du contenu 5"/>
          <p:cNvSpPr>
            <a:spLocks noGrp="1"/>
          </p:cNvSpPr>
          <p:nvPr>
            <p:ph idx="1"/>
          </p:nvPr>
        </p:nvSpPr>
        <p:spPr/>
        <p:txBody>
          <a:bodyPr/>
          <a:lstStyle/>
          <a:p>
            <a:r>
              <a:rPr lang="en-CA" dirty="0" smtClean="0"/>
              <a:t>While preparing 2</a:t>
            </a:r>
            <a:r>
              <a:rPr lang="en-CA" baseline="30000" dirty="0" smtClean="0"/>
              <a:t>nd</a:t>
            </a:r>
            <a:r>
              <a:rPr lang="en-CA" dirty="0" smtClean="0"/>
              <a:t> transfusion</a:t>
            </a:r>
          </a:p>
          <a:p>
            <a:pPr lvl="1"/>
            <a:r>
              <a:rPr lang="en-CA" dirty="0" smtClean="0"/>
              <a:t>Slightly worse respiratory effort</a:t>
            </a:r>
          </a:p>
          <a:p>
            <a:pPr lvl="1"/>
            <a:r>
              <a:rPr lang="en-CA" dirty="0" smtClean="0"/>
              <a:t>SpO2 on oxygen: 90-93%</a:t>
            </a:r>
          </a:p>
          <a:p>
            <a:pPr lvl="1"/>
            <a:r>
              <a:rPr lang="en-CA" dirty="0" err="1" smtClean="0"/>
              <a:t>aFAST</a:t>
            </a:r>
            <a:r>
              <a:rPr lang="en-CA" dirty="0" smtClean="0"/>
              <a:t>: scant peritoneal effusion, large bladder</a:t>
            </a:r>
          </a:p>
          <a:p>
            <a:pPr lvl="1"/>
            <a:r>
              <a:rPr lang="en-CA" dirty="0" err="1" smtClean="0"/>
              <a:t>tFAST</a:t>
            </a:r>
            <a:r>
              <a:rPr lang="en-CA" dirty="0" smtClean="0"/>
              <a:t>: scant pleural effusion, occasional B-lines, normal </a:t>
            </a:r>
            <a:r>
              <a:rPr lang="en-CA" dirty="0" err="1" smtClean="0"/>
              <a:t>LA:Ao</a:t>
            </a:r>
            <a:r>
              <a:rPr lang="en-CA" dirty="0" smtClean="0"/>
              <a:t>, appropriate contractility</a:t>
            </a:r>
          </a:p>
          <a:p>
            <a:pPr lvl="2"/>
            <a:r>
              <a:rPr lang="en-CA" dirty="0" smtClean="0">
                <a:sym typeface="Wingdings"/>
              </a:rPr>
              <a:t> </a:t>
            </a:r>
            <a:r>
              <a:rPr lang="en-CA" dirty="0" smtClean="0"/>
              <a:t>Furosemide 2 mg/kg IV once </a:t>
            </a:r>
          </a:p>
          <a:p>
            <a:pPr lvl="2"/>
            <a:r>
              <a:rPr lang="en-CA" dirty="0" smtClean="0">
                <a:sym typeface="Wingdings"/>
              </a:rPr>
              <a:t> increase O2 to 50%</a:t>
            </a:r>
          </a:p>
          <a:p>
            <a:pPr lvl="2"/>
            <a:r>
              <a:rPr lang="en-CA" dirty="0" smtClean="0">
                <a:sym typeface="Wingdings"/>
              </a:rPr>
              <a:t> close monitoring during transfusion</a:t>
            </a:r>
            <a:endParaRPr lang="en-CA" dirty="0" smtClean="0"/>
          </a:p>
          <a:p>
            <a:pPr lvl="1"/>
            <a:endParaRPr lang="en-CA" dirty="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3756846664"/>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Progression</a:t>
            </a:r>
            <a:endParaRPr lang="en-CA" dirty="0"/>
          </a:p>
        </p:txBody>
      </p:sp>
      <p:sp>
        <p:nvSpPr>
          <p:cNvPr id="6" name="Espace réservé du contenu 5"/>
          <p:cNvSpPr>
            <a:spLocks noGrp="1"/>
          </p:cNvSpPr>
          <p:nvPr>
            <p:ph idx="1"/>
          </p:nvPr>
        </p:nvSpPr>
        <p:spPr/>
        <p:txBody>
          <a:bodyPr/>
          <a:lstStyle/>
          <a:p>
            <a:r>
              <a:rPr lang="en-CA" dirty="0" smtClean="0"/>
              <a:t>Remains the same during transfusion</a:t>
            </a:r>
          </a:p>
          <a:p>
            <a:pPr lvl="1"/>
            <a:r>
              <a:rPr lang="en-CA" dirty="0" smtClean="0"/>
              <a:t>HR:150-160		RR:28-48		BP:145-160 mmHg</a:t>
            </a:r>
          </a:p>
          <a:p>
            <a:pPr lvl="1"/>
            <a:r>
              <a:rPr lang="en-CA" dirty="0" smtClean="0"/>
              <a:t>SpO2 on oxygen 94-95%</a:t>
            </a:r>
          </a:p>
          <a:p>
            <a:pPr lvl="1"/>
            <a:endParaRPr lang="en-CA" dirty="0" smtClean="0"/>
          </a:p>
          <a:p>
            <a:r>
              <a:rPr lang="en-CA" dirty="0" smtClean="0"/>
              <a:t>Shortly after transfusion</a:t>
            </a:r>
          </a:p>
          <a:p>
            <a:pPr lvl="1"/>
            <a:r>
              <a:rPr lang="en-CA" dirty="0" smtClean="0"/>
              <a:t>Significant increase in respiratory effort – </a:t>
            </a:r>
            <a:r>
              <a:rPr lang="en-CA" dirty="0" err="1" smtClean="0"/>
              <a:t>dyspnic</a:t>
            </a:r>
            <a:endParaRPr lang="en-CA" dirty="0" smtClean="0"/>
          </a:p>
          <a:p>
            <a:pPr lvl="1"/>
            <a:r>
              <a:rPr lang="en-CA" dirty="0" smtClean="0"/>
              <a:t>Cough 1-2 x</a:t>
            </a:r>
          </a:p>
          <a:p>
            <a:pPr lvl="1"/>
            <a:r>
              <a:rPr lang="en-CA" dirty="0" smtClean="0"/>
              <a:t>Communication with the owners</a:t>
            </a:r>
          </a:p>
          <a:p>
            <a:pPr lvl="2"/>
            <a:r>
              <a:rPr lang="en-CA" dirty="0" smtClean="0"/>
              <a:t>Worsening respiratory signs</a:t>
            </a:r>
          </a:p>
          <a:p>
            <a:pPr lvl="2"/>
            <a:r>
              <a:rPr lang="en-CA" dirty="0" smtClean="0"/>
              <a:t>Challenge to get accurate/reliable assessment of her condition because we can’t get blood</a:t>
            </a:r>
          </a:p>
          <a:p>
            <a:pPr lvl="2"/>
            <a:r>
              <a:rPr lang="en-CA" dirty="0" smtClean="0"/>
              <a:t>Possible need for mechanical ventilation</a:t>
            </a:r>
            <a:endParaRPr lang="en-CA" dirty="0"/>
          </a:p>
          <a:p>
            <a:pPr lvl="2"/>
            <a:r>
              <a:rPr lang="en-CA" dirty="0" smtClean="0"/>
              <a:t> </a:t>
            </a:r>
            <a:r>
              <a:rPr lang="en-CA" dirty="0" smtClean="0">
                <a:sym typeface="Wingdings"/>
              </a:rPr>
              <a:t> Decided to come for a visit and to discuss the options</a:t>
            </a:r>
          </a:p>
          <a:p>
            <a:pPr lvl="2"/>
            <a:endParaRPr lang="en-CA" dirty="0" smtClean="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78455155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Past medical issues</a:t>
            </a:r>
            <a:endParaRPr lang="en-CA" dirty="0"/>
          </a:p>
        </p:txBody>
      </p:sp>
      <p:sp>
        <p:nvSpPr>
          <p:cNvPr id="3" name="Espace réservé du contenu 2"/>
          <p:cNvSpPr>
            <a:spLocks noGrp="1"/>
          </p:cNvSpPr>
          <p:nvPr>
            <p:ph idx="1"/>
          </p:nvPr>
        </p:nvSpPr>
        <p:spPr/>
        <p:txBody>
          <a:bodyPr>
            <a:normAutofit/>
          </a:bodyPr>
          <a:lstStyle/>
          <a:p>
            <a:r>
              <a:rPr lang="en-CA" dirty="0" smtClean="0"/>
              <a:t>UTD on vaccination</a:t>
            </a:r>
          </a:p>
          <a:p>
            <a:r>
              <a:rPr lang="en-CA" dirty="0" smtClean="0"/>
              <a:t>No current medications </a:t>
            </a:r>
          </a:p>
          <a:p>
            <a:r>
              <a:rPr lang="en-CA" dirty="0" smtClean="0"/>
              <a:t>No significant health history except occasional UTI</a:t>
            </a:r>
          </a:p>
          <a:p>
            <a:r>
              <a:rPr lang="en-CA" dirty="0" smtClean="0"/>
              <a:t>No travel history</a:t>
            </a:r>
          </a:p>
          <a:p>
            <a:r>
              <a:rPr lang="en-CA" dirty="0" smtClean="0"/>
              <a:t>Only pet in the household</a:t>
            </a:r>
          </a:p>
          <a:p>
            <a:pPr lvl="5"/>
            <a:endParaRPr lang="en-CA" dirty="0" smtClean="0">
              <a:sym typeface="Wingdings"/>
            </a:endParaRPr>
          </a:p>
          <a:p>
            <a:pPr lvl="3"/>
            <a:endParaRPr lang="en-CA" dirty="0" smtClean="0">
              <a:sym typeface="Wingdings"/>
            </a:endParaRPr>
          </a:p>
          <a:p>
            <a:pPr lvl="1"/>
            <a:endParaRPr lang="en-CA" dirty="0"/>
          </a:p>
          <a:p>
            <a:pPr lvl="3"/>
            <a:endParaRPr lang="en-CA" dirty="0" smtClean="0"/>
          </a:p>
        </p:txBody>
      </p:sp>
    </p:spTree>
    <p:extLst>
      <p:ext uri="{BB962C8B-B14F-4D97-AF65-F5344CB8AC3E}">
        <p14:creationId xmlns:p14="http://schemas.microsoft.com/office/powerpoint/2010/main" val="2128574683"/>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And …</a:t>
            </a:r>
            <a:endParaRPr lang="en-CA" dirty="0"/>
          </a:p>
        </p:txBody>
      </p:sp>
      <p:sp>
        <p:nvSpPr>
          <p:cNvPr id="6" name="Espace réservé du contenu 5"/>
          <p:cNvSpPr>
            <a:spLocks noGrp="1"/>
          </p:cNvSpPr>
          <p:nvPr>
            <p:ph idx="1"/>
          </p:nvPr>
        </p:nvSpPr>
        <p:spPr/>
        <p:txBody>
          <a:bodyPr/>
          <a:lstStyle/>
          <a:p>
            <a:r>
              <a:rPr lang="en-CA" dirty="0" smtClean="0"/>
              <a:t>After communication with the owners</a:t>
            </a:r>
          </a:p>
          <a:p>
            <a:pPr lvl="1"/>
            <a:r>
              <a:rPr lang="en-CA" dirty="0" smtClean="0">
                <a:sym typeface="Wingdings"/>
              </a:rPr>
              <a:t>Started coughing and gasping</a:t>
            </a:r>
          </a:p>
          <a:p>
            <a:pPr lvl="1"/>
            <a:r>
              <a:rPr lang="en-CA" dirty="0" err="1" smtClean="0">
                <a:sym typeface="Wingdings"/>
              </a:rPr>
              <a:t>Propofol</a:t>
            </a:r>
            <a:r>
              <a:rPr lang="en-CA" dirty="0" smtClean="0">
                <a:sym typeface="Wingdings"/>
              </a:rPr>
              <a:t> IV</a:t>
            </a:r>
          </a:p>
          <a:p>
            <a:pPr lvl="1"/>
            <a:r>
              <a:rPr lang="en-CA" dirty="0" smtClean="0">
                <a:sym typeface="Wingdings"/>
              </a:rPr>
              <a:t>Endotracheal intubation</a:t>
            </a:r>
          </a:p>
          <a:p>
            <a:pPr lvl="2"/>
            <a:r>
              <a:rPr lang="en-CA" dirty="0" smtClean="0">
                <a:sym typeface="Wingdings"/>
              </a:rPr>
              <a:t> large amount of hemorrhagic fluid; suctioned</a:t>
            </a:r>
          </a:p>
          <a:p>
            <a:pPr lvl="1"/>
            <a:r>
              <a:rPr lang="en-CA" dirty="0" smtClean="0">
                <a:sym typeface="Wingdings"/>
              </a:rPr>
              <a:t>Cardiopulmonary arrest</a:t>
            </a:r>
          </a:p>
          <a:p>
            <a:pPr lvl="1"/>
            <a:r>
              <a:rPr lang="en-CA" dirty="0" smtClean="0">
                <a:sym typeface="Wingdings"/>
              </a:rPr>
              <a:t>CPR: 5 runs</a:t>
            </a:r>
          </a:p>
          <a:p>
            <a:pPr lvl="2"/>
            <a:r>
              <a:rPr lang="en-CA" dirty="0" smtClean="0">
                <a:sym typeface="Wingdings"/>
              </a:rPr>
              <a:t> stop</a:t>
            </a:r>
          </a:p>
          <a:p>
            <a:pPr lvl="1"/>
            <a:r>
              <a:rPr lang="en-CA" dirty="0" smtClean="0">
                <a:sym typeface="Wingdings"/>
              </a:rPr>
              <a:t>No post-mortem</a:t>
            </a:r>
          </a:p>
          <a:p>
            <a:pPr lvl="2"/>
            <a:endParaRPr lang="en-CA" dirty="0" smtClean="0">
              <a:sym typeface="Wingdings"/>
            </a:endParaRPr>
          </a:p>
          <a:p>
            <a:pPr lvl="1"/>
            <a:endParaRPr lang="en-CA" dirty="0" smtClean="0">
              <a:sym typeface="Wingdings"/>
            </a:endParaRPr>
          </a:p>
          <a:p>
            <a:pPr lvl="2"/>
            <a:endParaRPr lang="en-CA" dirty="0" smtClean="0"/>
          </a:p>
        </p:txBody>
      </p:sp>
      <p:sp>
        <p:nvSpPr>
          <p:cNvPr id="4" name="ZoneTexte 3"/>
          <p:cNvSpPr txBox="1"/>
          <p:nvPr/>
        </p:nvSpPr>
        <p:spPr>
          <a:xfrm>
            <a:off x="3649561" y="4677827"/>
            <a:ext cx="184666"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4168658672"/>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Discussion</a:t>
            </a:r>
            <a:endParaRPr lang="en-CA" dirty="0"/>
          </a:p>
        </p:txBody>
      </p:sp>
      <p:sp>
        <p:nvSpPr>
          <p:cNvPr id="3" name="Espace réservé du contenu 2"/>
          <p:cNvSpPr>
            <a:spLocks noGrp="1"/>
          </p:cNvSpPr>
          <p:nvPr>
            <p:ph idx="1"/>
          </p:nvPr>
        </p:nvSpPr>
        <p:spPr/>
        <p:txBody>
          <a:bodyPr>
            <a:normAutofit fontScale="92500"/>
          </a:bodyPr>
          <a:lstStyle/>
          <a:p>
            <a:r>
              <a:rPr lang="en-CA" dirty="0" smtClean="0"/>
              <a:t>What went wrong?</a:t>
            </a:r>
          </a:p>
          <a:p>
            <a:pPr lvl="1"/>
            <a:r>
              <a:rPr lang="en-CA" dirty="0" smtClean="0"/>
              <a:t>Challenges</a:t>
            </a:r>
          </a:p>
          <a:p>
            <a:pPr lvl="2"/>
            <a:r>
              <a:rPr lang="en-CA" dirty="0" smtClean="0"/>
              <a:t>No sampling line</a:t>
            </a:r>
          </a:p>
          <a:p>
            <a:pPr lvl="2"/>
            <a:r>
              <a:rPr lang="en-CA" dirty="0" smtClean="0"/>
              <a:t>No blood sampling possible</a:t>
            </a:r>
          </a:p>
          <a:p>
            <a:pPr lvl="1"/>
            <a:r>
              <a:rPr lang="en-CA" dirty="0" smtClean="0"/>
              <a:t>Before 2</a:t>
            </a:r>
            <a:r>
              <a:rPr lang="en-CA" baseline="30000" dirty="0" smtClean="0"/>
              <a:t>nd</a:t>
            </a:r>
            <a:r>
              <a:rPr lang="en-CA" dirty="0" smtClean="0"/>
              <a:t> transfusion</a:t>
            </a:r>
          </a:p>
          <a:p>
            <a:pPr lvl="2"/>
            <a:r>
              <a:rPr lang="en-CA" dirty="0" smtClean="0"/>
              <a:t>Slight worsening of her clinical signs</a:t>
            </a:r>
          </a:p>
          <a:p>
            <a:pPr lvl="3"/>
            <a:r>
              <a:rPr lang="en-CA" dirty="0" smtClean="0"/>
              <a:t>Discussion with the owners at that time?</a:t>
            </a:r>
          </a:p>
          <a:p>
            <a:pPr lvl="3"/>
            <a:r>
              <a:rPr lang="en-CA" dirty="0" smtClean="0"/>
              <a:t>Thoracic radiographs?</a:t>
            </a:r>
          </a:p>
          <a:p>
            <a:pPr lvl="4"/>
            <a:r>
              <a:rPr lang="en-CA" dirty="0" smtClean="0"/>
              <a:t>Pulmonary edema?		Change in treatment?		Too unstable…</a:t>
            </a:r>
          </a:p>
          <a:p>
            <a:pPr lvl="1"/>
            <a:r>
              <a:rPr lang="en-CA" dirty="0" smtClean="0"/>
              <a:t>Volume status</a:t>
            </a:r>
          </a:p>
          <a:p>
            <a:pPr lvl="2"/>
            <a:r>
              <a:rPr lang="en-CA" dirty="0" smtClean="0"/>
              <a:t>Body weight – not repeated</a:t>
            </a:r>
          </a:p>
          <a:p>
            <a:pPr lvl="1"/>
            <a:r>
              <a:rPr lang="en-CA" dirty="0" smtClean="0"/>
              <a:t>FFP transfusion</a:t>
            </a:r>
          </a:p>
          <a:p>
            <a:pPr lvl="2"/>
            <a:r>
              <a:rPr lang="en-CA" dirty="0" smtClean="0"/>
              <a:t>Necessary?</a:t>
            </a:r>
          </a:p>
          <a:p>
            <a:pPr lvl="1"/>
            <a:r>
              <a:rPr lang="en-CA" dirty="0" smtClean="0"/>
              <a:t>ATB</a:t>
            </a:r>
          </a:p>
          <a:p>
            <a:pPr lvl="2"/>
            <a:r>
              <a:rPr lang="en-CA" dirty="0" smtClean="0"/>
              <a:t>Was already on ATB for couple days before development of respiratory CS</a:t>
            </a:r>
          </a:p>
          <a:p>
            <a:pPr lvl="2"/>
            <a:endParaRPr lang="en-CA" dirty="0" smtClean="0"/>
          </a:p>
          <a:p>
            <a:pPr lvl="3"/>
            <a:endParaRPr lang="en-CA" dirty="0" smtClean="0"/>
          </a:p>
          <a:p>
            <a:pPr lvl="1"/>
            <a:endParaRPr lang="en-CA" dirty="0"/>
          </a:p>
        </p:txBody>
      </p:sp>
    </p:spTree>
    <p:extLst>
      <p:ext uri="{BB962C8B-B14F-4D97-AF65-F5344CB8AC3E}">
        <p14:creationId xmlns:p14="http://schemas.microsoft.com/office/powerpoint/2010/main" val="2028237819"/>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Discussion</a:t>
            </a:r>
            <a:endParaRPr lang="en-CA" dirty="0"/>
          </a:p>
        </p:txBody>
      </p:sp>
      <p:sp>
        <p:nvSpPr>
          <p:cNvPr id="5" name="Espace réservé du contenu 4"/>
          <p:cNvSpPr>
            <a:spLocks noGrp="1"/>
          </p:cNvSpPr>
          <p:nvPr>
            <p:ph idx="1"/>
          </p:nvPr>
        </p:nvSpPr>
        <p:spPr>
          <a:xfrm>
            <a:off x="457200" y="3649026"/>
            <a:ext cx="8229600" cy="2827973"/>
          </a:xfrm>
        </p:spPr>
        <p:txBody>
          <a:bodyPr>
            <a:normAutofit fontScale="92500" lnSpcReduction="10000"/>
          </a:bodyPr>
          <a:lstStyle/>
          <a:p>
            <a:r>
              <a:rPr lang="en-CA" dirty="0" smtClean="0"/>
              <a:t>FFP: to prevent bleeding or to stop active bleeding</a:t>
            </a:r>
          </a:p>
          <a:p>
            <a:r>
              <a:rPr lang="en-CA" dirty="0" smtClean="0"/>
              <a:t>FFP for </a:t>
            </a:r>
            <a:r>
              <a:rPr lang="en-CA" dirty="0" err="1" smtClean="0"/>
              <a:t>coagulopathic</a:t>
            </a:r>
            <a:r>
              <a:rPr lang="en-CA" dirty="0" smtClean="0"/>
              <a:t> patients WITHOUT bleeding?</a:t>
            </a:r>
          </a:p>
          <a:p>
            <a:pPr lvl="1"/>
            <a:r>
              <a:rPr lang="en-CA" dirty="0" smtClean="0"/>
              <a:t>Effective?</a:t>
            </a:r>
          </a:p>
          <a:p>
            <a:r>
              <a:rPr lang="en-CA" dirty="0" smtClean="0"/>
              <a:t>Reactions to FFP transfusion</a:t>
            </a:r>
          </a:p>
          <a:p>
            <a:pPr lvl="1"/>
            <a:r>
              <a:rPr lang="en-CA" dirty="0" smtClean="0"/>
              <a:t>Veterinary medicine?</a:t>
            </a:r>
          </a:p>
          <a:p>
            <a:pPr lvl="1"/>
            <a:r>
              <a:rPr lang="en-CA" dirty="0" smtClean="0"/>
              <a:t>1% of patients: fever, pruritus, anxiety</a:t>
            </a:r>
          </a:p>
          <a:p>
            <a:r>
              <a:rPr lang="en-CA" dirty="0" smtClean="0"/>
              <a:t>Immunologic or non-immunologic reactions; acute or delayed</a:t>
            </a:r>
          </a:p>
          <a:p>
            <a:pPr lvl="1"/>
            <a:r>
              <a:rPr lang="en-CA" dirty="0" smtClean="0"/>
              <a:t>Transfusion-related acute lung injury (TRALI)</a:t>
            </a:r>
          </a:p>
          <a:p>
            <a:pPr lvl="1"/>
            <a:endParaRPr lang="en-CA" dirty="0" smtClean="0"/>
          </a:p>
          <a:p>
            <a:pPr marL="0" indent="0">
              <a:buNone/>
            </a:pPr>
            <a:endParaRPr lang="en-CA" dirty="0"/>
          </a:p>
        </p:txBody>
      </p:sp>
      <p:pic>
        <p:nvPicPr>
          <p:cNvPr id="6" name="Image 5"/>
          <p:cNvPicPr>
            <a:picLocks noChangeAspect="1"/>
          </p:cNvPicPr>
          <p:nvPr/>
        </p:nvPicPr>
        <p:blipFill>
          <a:blip r:embed="rId3"/>
          <a:stretch>
            <a:fillRect/>
          </a:stretch>
        </p:blipFill>
        <p:spPr>
          <a:xfrm>
            <a:off x="230107" y="1397700"/>
            <a:ext cx="8344151" cy="1940253"/>
          </a:xfrm>
          <a:prstGeom prst="rect">
            <a:avLst/>
          </a:prstGeom>
        </p:spPr>
      </p:pic>
    </p:spTree>
    <p:extLst>
      <p:ext uri="{BB962C8B-B14F-4D97-AF65-F5344CB8AC3E}">
        <p14:creationId xmlns:p14="http://schemas.microsoft.com/office/powerpoint/2010/main" val="300037753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FFP and TRALI/TACO</a:t>
            </a:r>
            <a:endParaRPr lang="en-CA" dirty="0"/>
          </a:p>
        </p:txBody>
      </p:sp>
      <p:sp>
        <p:nvSpPr>
          <p:cNvPr id="3" name="Espace réservé du contenu 2"/>
          <p:cNvSpPr>
            <a:spLocks noGrp="1"/>
          </p:cNvSpPr>
          <p:nvPr>
            <p:ph idx="1"/>
          </p:nvPr>
        </p:nvSpPr>
        <p:spPr/>
        <p:txBody>
          <a:bodyPr/>
          <a:lstStyle/>
          <a:p>
            <a:r>
              <a:rPr lang="en-CA" dirty="0" smtClean="0"/>
              <a:t>Retrospective human study</a:t>
            </a:r>
          </a:p>
          <a:p>
            <a:r>
              <a:rPr lang="en-CA" dirty="0" smtClean="0"/>
              <a:t>115 patients with coagulopathy – no active bleeding</a:t>
            </a:r>
          </a:p>
          <a:p>
            <a:r>
              <a:rPr lang="en-CA" dirty="0" smtClean="0"/>
              <a:t>Higher incidence of ALI in patients that received FFP transfusion (18%) </a:t>
            </a:r>
            <a:r>
              <a:rPr lang="en-CA" dirty="0" err="1" smtClean="0"/>
              <a:t>vs</a:t>
            </a:r>
            <a:r>
              <a:rPr lang="en-CA" dirty="0" smtClean="0"/>
              <a:t> patients that did not (4%)</a:t>
            </a:r>
          </a:p>
          <a:p>
            <a:r>
              <a:rPr lang="en-CA" dirty="0" smtClean="0"/>
              <a:t>Conclusions: Patients receiving plasma transfusions may be more susceptible to TRALI or TACO</a:t>
            </a:r>
            <a:endParaRPr lang="en-CA" dirty="0"/>
          </a:p>
        </p:txBody>
      </p:sp>
      <p:pic>
        <p:nvPicPr>
          <p:cNvPr id="4" name="Image 3"/>
          <p:cNvPicPr>
            <a:picLocks noChangeAspect="1"/>
          </p:cNvPicPr>
          <p:nvPr/>
        </p:nvPicPr>
        <p:blipFill>
          <a:blip r:embed="rId3"/>
          <a:stretch>
            <a:fillRect/>
          </a:stretch>
        </p:blipFill>
        <p:spPr>
          <a:xfrm>
            <a:off x="457200" y="4830831"/>
            <a:ext cx="8394700" cy="965200"/>
          </a:xfrm>
          <a:prstGeom prst="rect">
            <a:avLst/>
          </a:prstGeom>
        </p:spPr>
      </p:pic>
    </p:spTree>
    <p:extLst>
      <p:ext uri="{BB962C8B-B14F-4D97-AF65-F5344CB8AC3E}">
        <p14:creationId xmlns:p14="http://schemas.microsoft.com/office/powerpoint/2010/main" val="803589619"/>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TRALI</a:t>
            </a:r>
            <a:endParaRPr lang="en-CA" dirty="0"/>
          </a:p>
        </p:txBody>
      </p:sp>
      <p:sp>
        <p:nvSpPr>
          <p:cNvPr id="3" name="Espace réservé du contenu 2"/>
          <p:cNvSpPr>
            <a:spLocks noGrp="1"/>
          </p:cNvSpPr>
          <p:nvPr>
            <p:ph idx="1"/>
          </p:nvPr>
        </p:nvSpPr>
        <p:spPr/>
        <p:txBody>
          <a:bodyPr/>
          <a:lstStyle/>
          <a:p>
            <a:pPr marL="0" indent="0">
              <a:buNone/>
            </a:pPr>
            <a:endParaRPr lang="en-CA" dirty="0" smtClean="0"/>
          </a:p>
          <a:p>
            <a:pPr marL="0" indent="0">
              <a:buNone/>
            </a:pPr>
            <a:endParaRPr lang="en-CA" dirty="0"/>
          </a:p>
        </p:txBody>
      </p:sp>
      <p:pic>
        <p:nvPicPr>
          <p:cNvPr id="4" name="Image 3"/>
          <p:cNvPicPr>
            <a:picLocks noChangeAspect="1"/>
          </p:cNvPicPr>
          <p:nvPr/>
        </p:nvPicPr>
        <p:blipFill>
          <a:blip r:embed="rId3"/>
          <a:stretch>
            <a:fillRect/>
          </a:stretch>
        </p:blipFill>
        <p:spPr>
          <a:xfrm>
            <a:off x="1247261" y="1524000"/>
            <a:ext cx="6248400" cy="965200"/>
          </a:xfrm>
          <a:prstGeom prst="rect">
            <a:avLst/>
          </a:prstGeom>
        </p:spPr>
      </p:pic>
      <p:pic>
        <p:nvPicPr>
          <p:cNvPr id="5" name="Image 4"/>
          <p:cNvPicPr>
            <a:picLocks noChangeAspect="1"/>
          </p:cNvPicPr>
          <p:nvPr/>
        </p:nvPicPr>
        <p:blipFill>
          <a:blip r:embed="rId4"/>
          <a:stretch>
            <a:fillRect/>
          </a:stretch>
        </p:blipFill>
        <p:spPr>
          <a:xfrm>
            <a:off x="1694325" y="3706853"/>
            <a:ext cx="5499100" cy="2959100"/>
          </a:xfrm>
          <a:prstGeom prst="rect">
            <a:avLst/>
          </a:prstGeom>
        </p:spPr>
      </p:pic>
      <p:pic>
        <p:nvPicPr>
          <p:cNvPr id="7" name="Image 6"/>
          <p:cNvPicPr>
            <a:picLocks noChangeAspect="1"/>
          </p:cNvPicPr>
          <p:nvPr/>
        </p:nvPicPr>
        <p:blipFill rotWithShape="1">
          <a:blip r:embed="rId5"/>
          <a:srcRect b="13036"/>
          <a:stretch/>
        </p:blipFill>
        <p:spPr>
          <a:xfrm>
            <a:off x="711200" y="2615894"/>
            <a:ext cx="7721600" cy="828327"/>
          </a:xfrm>
          <a:prstGeom prst="rect">
            <a:avLst/>
          </a:prstGeom>
        </p:spPr>
      </p:pic>
    </p:spTree>
    <p:extLst>
      <p:ext uri="{BB962C8B-B14F-4D97-AF65-F5344CB8AC3E}">
        <p14:creationId xmlns:p14="http://schemas.microsoft.com/office/powerpoint/2010/main" val="2616577332"/>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3"/>
          <a:stretch>
            <a:fillRect/>
          </a:stretch>
        </p:blipFill>
        <p:spPr>
          <a:xfrm>
            <a:off x="1168400" y="393700"/>
            <a:ext cx="6807200" cy="6464300"/>
          </a:xfrm>
          <a:prstGeom prst="rect">
            <a:avLst/>
          </a:prstGeom>
        </p:spPr>
      </p:pic>
    </p:spTree>
    <p:extLst>
      <p:ext uri="{BB962C8B-B14F-4D97-AF65-F5344CB8AC3E}">
        <p14:creationId xmlns:p14="http://schemas.microsoft.com/office/powerpoint/2010/main" val="3657397635"/>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TRALI</a:t>
            </a:r>
            <a:endParaRPr lang="en-CA" dirty="0"/>
          </a:p>
        </p:txBody>
      </p:sp>
      <p:sp>
        <p:nvSpPr>
          <p:cNvPr id="3" name="Espace réservé du contenu 2"/>
          <p:cNvSpPr>
            <a:spLocks noGrp="1"/>
          </p:cNvSpPr>
          <p:nvPr>
            <p:ph idx="1"/>
          </p:nvPr>
        </p:nvSpPr>
        <p:spPr/>
        <p:txBody>
          <a:bodyPr/>
          <a:lstStyle/>
          <a:p>
            <a:r>
              <a:rPr lang="en-CA" dirty="0" smtClean="0"/>
              <a:t>Antibody-mediated TRALI</a:t>
            </a:r>
          </a:p>
          <a:p>
            <a:pPr lvl="1"/>
            <a:r>
              <a:rPr lang="en-CA" dirty="0" smtClean="0"/>
              <a:t>HLA or HNA and corresponding antibodies from the donor.</a:t>
            </a:r>
          </a:p>
          <a:p>
            <a:r>
              <a:rPr lang="en-CA" dirty="0" smtClean="0"/>
              <a:t>Non-antibody mediated TRALI</a:t>
            </a:r>
          </a:p>
          <a:p>
            <a:pPr lvl="1"/>
            <a:r>
              <a:rPr lang="en-CA" dirty="0" smtClean="0"/>
              <a:t>Accumulation of pro-inflammatory mediators during storage and possibly by ageing of the RBCs and platelets.</a:t>
            </a:r>
          </a:p>
          <a:p>
            <a:pPr lvl="1"/>
            <a:endParaRPr lang="en-CA" dirty="0"/>
          </a:p>
        </p:txBody>
      </p:sp>
    </p:spTree>
    <p:extLst>
      <p:ext uri="{BB962C8B-B14F-4D97-AF65-F5344CB8AC3E}">
        <p14:creationId xmlns:p14="http://schemas.microsoft.com/office/powerpoint/2010/main" val="3227794101"/>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TRALI</a:t>
            </a:r>
            <a:endParaRPr lang="en-CA" dirty="0"/>
          </a:p>
        </p:txBody>
      </p:sp>
      <p:sp>
        <p:nvSpPr>
          <p:cNvPr id="3" name="Espace réservé du contenu 2"/>
          <p:cNvSpPr>
            <a:spLocks noGrp="1"/>
          </p:cNvSpPr>
          <p:nvPr>
            <p:ph idx="1"/>
          </p:nvPr>
        </p:nvSpPr>
        <p:spPr/>
        <p:txBody>
          <a:bodyPr>
            <a:normAutofit lnSpcReduction="10000"/>
          </a:bodyPr>
          <a:lstStyle/>
          <a:p>
            <a:r>
              <a:rPr lang="en-CA" dirty="0" smtClean="0"/>
              <a:t>Incidence (human medicine)</a:t>
            </a:r>
          </a:p>
          <a:p>
            <a:pPr lvl="1"/>
            <a:r>
              <a:rPr lang="en-CA" dirty="0" smtClean="0"/>
              <a:t>0.08-15% of patients receiving transfusion</a:t>
            </a:r>
          </a:p>
          <a:p>
            <a:pPr lvl="1"/>
            <a:r>
              <a:rPr lang="en-CA" dirty="0" smtClean="0"/>
              <a:t>50-100 times higher in the critically ill population</a:t>
            </a:r>
          </a:p>
          <a:p>
            <a:r>
              <a:rPr lang="en-CA" dirty="0" smtClean="0"/>
              <a:t>Clinical presentation</a:t>
            </a:r>
          </a:p>
          <a:p>
            <a:pPr lvl="1"/>
            <a:r>
              <a:rPr lang="en-CA" dirty="0" smtClean="0"/>
              <a:t>Dyspnea</a:t>
            </a:r>
          </a:p>
          <a:p>
            <a:pPr lvl="1"/>
            <a:r>
              <a:rPr lang="en-CA" dirty="0" smtClean="0"/>
              <a:t>Tachypnea</a:t>
            </a:r>
          </a:p>
          <a:p>
            <a:pPr lvl="1"/>
            <a:r>
              <a:rPr lang="en-CA" dirty="0" smtClean="0"/>
              <a:t>Hypoxemia</a:t>
            </a:r>
          </a:p>
          <a:p>
            <a:pPr lvl="1"/>
            <a:r>
              <a:rPr lang="en-CA" dirty="0" smtClean="0"/>
              <a:t>Thoracic radiographs: bilateral interstitial abnormalities</a:t>
            </a:r>
          </a:p>
          <a:p>
            <a:pPr lvl="1"/>
            <a:r>
              <a:rPr lang="en-CA" dirty="0" smtClean="0"/>
              <a:t>Laboratory testing: non specific</a:t>
            </a:r>
          </a:p>
          <a:p>
            <a:r>
              <a:rPr lang="en-CA" dirty="0" smtClean="0"/>
              <a:t>DDX</a:t>
            </a:r>
          </a:p>
          <a:p>
            <a:pPr lvl="1"/>
            <a:r>
              <a:rPr lang="en-CA" dirty="0" smtClean="0"/>
              <a:t>Septic transfusion reaction</a:t>
            </a:r>
          </a:p>
          <a:p>
            <a:pPr lvl="1"/>
            <a:r>
              <a:rPr lang="en-CA" dirty="0" smtClean="0"/>
              <a:t>Anaphylactic transfusion reaction</a:t>
            </a:r>
          </a:p>
          <a:p>
            <a:pPr lvl="1"/>
            <a:r>
              <a:rPr lang="en-CA" dirty="0" smtClean="0"/>
              <a:t>Transfusion-associated circulatory overload</a:t>
            </a:r>
          </a:p>
        </p:txBody>
      </p:sp>
    </p:spTree>
    <p:extLst>
      <p:ext uri="{BB962C8B-B14F-4D97-AF65-F5344CB8AC3E}">
        <p14:creationId xmlns:p14="http://schemas.microsoft.com/office/powerpoint/2010/main" val="3305451513"/>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TRALI</a:t>
            </a:r>
            <a:endParaRPr lang="en-CA" dirty="0"/>
          </a:p>
        </p:txBody>
      </p:sp>
      <p:sp>
        <p:nvSpPr>
          <p:cNvPr id="3" name="Espace réservé du contenu 2"/>
          <p:cNvSpPr>
            <a:spLocks noGrp="1"/>
          </p:cNvSpPr>
          <p:nvPr>
            <p:ph idx="1"/>
          </p:nvPr>
        </p:nvSpPr>
        <p:spPr/>
        <p:txBody>
          <a:bodyPr>
            <a:normAutofit fontScale="92500" lnSpcReduction="20000"/>
          </a:bodyPr>
          <a:lstStyle/>
          <a:p>
            <a:r>
              <a:rPr lang="en-CA" dirty="0" smtClean="0"/>
              <a:t>Treatment</a:t>
            </a:r>
          </a:p>
          <a:p>
            <a:pPr lvl="1"/>
            <a:r>
              <a:rPr lang="en-CA" dirty="0" smtClean="0"/>
              <a:t>Supportive</a:t>
            </a:r>
          </a:p>
          <a:p>
            <a:pPr lvl="2"/>
            <a:r>
              <a:rPr lang="en-CA" dirty="0" smtClean="0"/>
              <a:t>Oxygen supplementation</a:t>
            </a:r>
          </a:p>
          <a:p>
            <a:pPr lvl="2"/>
            <a:r>
              <a:rPr lang="en-CA" dirty="0" smtClean="0"/>
              <a:t>Mechanical ventilation – 70-90% (human medicine)</a:t>
            </a:r>
          </a:p>
          <a:p>
            <a:pPr lvl="3"/>
            <a:r>
              <a:rPr lang="en-CA" dirty="0" smtClean="0"/>
              <a:t>Lung protective strategy</a:t>
            </a:r>
          </a:p>
          <a:p>
            <a:pPr lvl="2"/>
            <a:r>
              <a:rPr lang="en-CA" dirty="0" smtClean="0"/>
              <a:t>Diuretic?</a:t>
            </a:r>
          </a:p>
          <a:p>
            <a:pPr lvl="3"/>
            <a:r>
              <a:rPr lang="en-CA" dirty="0" smtClean="0"/>
              <a:t>Fluid restrictive strategy for patients with ARDS/ALI due to other causes</a:t>
            </a:r>
          </a:p>
          <a:p>
            <a:r>
              <a:rPr lang="en-CA" dirty="0" smtClean="0"/>
              <a:t>Risk factors</a:t>
            </a:r>
          </a:p>
          <a:p>
            <a:pPr lvl="1"/>
            <a:r>
              <a:rPr lang="en-CA" dirty="0" smtClean="0"/>
              <a:t>Mechanical ventilation</a:t>
            </a:r>
          </a:p>
          <a:p>
            <a:pPr lvl="1"/>
            <a:r>
              <a:rPr lang="en-CA" dirty="0" smtClean="0"/>
              <a:t>Specific surgical procedures: cardiac surgery, cardiopulmonary bypass</a:t>
            </a:r>
          </a:p>
          <a:p>
            <a:pPr lvl="1"/>
            <a:r>
              <a:rPr lang="en-CA" dirty="0" smtClean="0"/>
              <a:t>Sepsis</a:t>
            </a:r>
          </a:p>
          <a:p>
            <a:pPr lvl="1"/>
            <a:r>
              <a:rPr lang="en-CA" dirty="0" err="1" smtClean="0"/>
              <a:t>Hematological</a:t>
            </a:r>
            <a:r>
              <a:rPr lang="en-CA" dirty="0" smtClean="0"/>
              <a:t> malignancy, bleeding from liver failure, massive transfusion</a:t>
            </a:r>
          </a:p>
          <a:p>
            <a:pPr lvl="2"/>
            <a:r>
              <a:rPr lang="en-CA" dirty="0" smtClean="0"/>
              <a:t>Underlying condition or number of transfusions?</a:t>
            </a:r>
          </a:p>
          <a:p>
            <a:pPr lvl="1"/>
            <a:r>
              <a:rPr lang="en-CA" dirty="0" smtClean="0"/>
              <a:t>Positive fluid balance</a:t>
            </a:r>
          </a:p>
          <a:p>
            <a:r>
              <a:rPr lang="en-CA" dirty="0"/>
              <a:t>Prognosis</a:t>
            </a:r>
          </a:p>
          <a:p>
            <a:pPr lvl="1"/>
            <a:r>
              <a:rPr lang="en-CA" dirty="0"/>
              <a:t>Good; 5-10 % mortality (human medicine)</a:t>
            </a:r>
          </a:p>
          <a:p>
            <a:pPr lvl="1"/>
            <a:endParaRPr lang="en-CA" dirty="0" smtClean="0"/>
          </a:p>
          <a:p>
            <a:pPr lvl="1"/>
            <a:endParaRPr lang="en-CA" dirty="0" smtClean="0"/>
          </a:p>
          <a:p>
            <a:pPr lvl="1"/>
            <a:endParaRPr lang="en-CA" dirty="0" smtClean="0"/>
          </a:p>
        </p:txBody>
      </p:sp>
    </p:spTree>
    <p:extLst>
      <p:ext uri="{BB962C8B-B14F-4D97-AF65-F5344CB8AC3E}">
        <p14:creationId xmlns:p14="http://schemas.microsoft.com/office/powerpoint/2010/main" val="3462540040"/>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DELAYED TRALI</a:t>
            </a:r>
            <a:endParaRPr lang="en-CA" dirty="0"/>
          </a:p>
        </p:txBody>
      </p:sp>
      <p:sp>
        <p:nvSpPr>
          <p:cNvPr id="3" name="Espace réservé du contenu 2"/>
          <p:cNvSpPr>
            <a:spLocks noGrp="1"/>
          </p:cNvSpPr>
          <p:nvPr>
            <p:ph idx="1"/>
          </p:nvPr>
        </p:nvSpPr>
        <p:spPr/>
        <p:txBody>
          <a:bodyPr/>
          <a:lstStyle/>
          <a:p>
            <a:endParaRPr lang="en-CA" dirty="0" smtClean="0"/>
          </a:p>
          <a:p>
            <a:endParaRPr lang="en-CA" dirty="0"/>
          </a:p>
          <a:p>
            <a:r>
              <a:rPr lang="en-CA" dirty="0" smtClean="0"/>
              <a:t>Distinct from the classic TRALI syndrome</a:t>
            </a:r>
          </a:p>
          <a:p>
            <a:endParaRPr lang="en-CA" dirty="0" smtClean="0"/>
          </a:p>
          <a:p>
            <a:endParaRPr lang="en-CA" dirty="0"/>
          </a:p>
        </p:txBody>
      </p:sp>
      <p:pic>
        <p:nvPicPr>
          <p:cNvPr id="4" name="Image 3"/>
          <p:cNvPicPr>
            <a:picLocks noChangeAspect="1"/>
          </p:cNvPicPr>
          <p:nvPr/>
        </p:nvPicPr>
        <p:blipFill>
          <a:blip r:embed="rId3"/>
          <a:stretch>
            <a:fillRect/>
          </a:stretch>
        </p:blipFill>
        <p:spPr>
          <a:xfrm>
            <a:off x="835950" y="1354060"/>
            <a:ext cx="6972300" cy="914400"/>
          </a:xfrm>
          <a:prstGeom prst="rect">
            <a:avLst/>
          </a:prstGeom>
        </p:spPr>
      </p:pic>
      <p:pic>
        <p:nvPicPr>
          <p:cNvPr id="5" name="Image 4"/>
          <p:cNvPicPr>
            <a:picLocks noChangeAspect="1"/>
          </p:cNvPicPr>
          <p:nvPr/>
        </p:nvPicPr>
        <p:blipFill>
          <a:blip r:embed="rId4"/>
          <a:stretch>
            <a:fillRect/>
          </a:stretch>
        </p:blipFill>
        <p:spPr>
          <a:xfrm>
            <a:off x="957725" y="2984500"/>
            <a:ext cx="7099300" cy="3492500"/>
          </a:xfrm>
          <a:prstGeom prst="rect">
            <a:avLst/>
          </a:prstGeom>
        </p:spPr>
      </p:pic>
    </p:spTree>
    <p:extLst>
      <p:ext uri="{BB962C8B-B14F-4D97-AF65-F5344CB8AC3E}">
        <p14:creationId xmlns:p14="http://schemas.microsoft.com/office/powerpoint/2010/main" val="226878995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a:xfrm>
            <a:off x="457200" y="1600200"/>
            <a:ext cx="8229600" cy="4218953"/>
          </a:xfrm>
        </p:spPr>
        <p:txBody>
          <a:bodyPr>
            <a:normAutofit/>
          </a:bodyPr>
          <a:lstStyle/>
          <a:p>
            <a:r>
              <a:rPr lang="en-CA" dirty="0" smtClean="0"/>
              <a:t>01</a:t>
            </a:r>
            <a:r>
              <a:rPr lang="en-CA" dirty="0"/>
              <a:t>/07/15 </a:t>
            </a:r>
            <a:r>
              <a:rPr lang="en-CA" dirty="0" smtClean="0"/>
              <a:t> am (</a:t>
            </a:r>
            <a:r>
              <a:rPr lang="en-CA" dirty="0"/>
              <a:t>Wednesday)</a:t>
            </a:r>
          </a:p>
          <a:p>
            <a:pPr lvl="1"/>
            <a:r>
              <a:rPr lang="en-CA" dirty="0"/>
              <a:t>Presented to her </a:t>
            </a:r>
            <a:r>
              <a:rPr lang="en-CA" dirty="0" err="1" smtClean="0"/>
              <a:t>rDVM</a:t>
            </a:r>
            <a:endParaRPr lang="en-CA" dirty="0" smtClean="0"/>
          </a:p>
          <a:p>
            <a:pPr lvl="1"/>
            <a:r>
              <a:rPr lang="en-CA" dirty="0" smtClean="0"/>
              <a:t>Physical examination Heart rate: 176 </a:t>
            </a:r>
            <a:r>
              <a:rPr lang="en-CA" dirty="0" err="1" smtClean="0"/>
              <a:t>bpm</a:t>
            </a:r>
            <a:r>
              <a:rPr lang="en-CA" dirty="0" smtClean="0"/>
              <a:t>; respiratory rate: 36 breath/min</a:t>
            </a:r>
          </a:p>
          <a:p>
            <a:pPr lvl="2"/>
            <a:r>
              <a:rPr lang="en-CA" dirty="0" smtClean="0"/>
              <a:t>Dehydrated 3-5%</a:t>
            </a:r>
          </a:p>
          <a:p>
            <a:pPr lvl="2"/>
            <a:r>
              <a:rPr lang="en-CA" dirty="0" smtClean="0"/>
              <a:t>Mild abdominal tenderness</a:t>
            </a:r>
            <a:endParaRPr lang="en-CA" dirty="0"/>
          </a:p>
          <a:p>
            <a:pPr lvl="2"/>
            <a:r>
              <a:rPr lang="en-CA" dirty="0" smtClean="0"/>
              <a:t>Scant bloody mucus on rectal examination</a:t>
            </a:r>
          </a:p>
          <a:p>
            <a:pPr lvl="1"/>
            <a:r>
              <a:rPr lang="en-CA" dirty="0" smtClean="0"/>
              <a:t>Imaging</a:t>
            </a:r>
          </a:p>
          <a:p>
            <a:pPr lvl="2"/>
            <a:r>
              <a:rPr lang="en-CA" dirty="0" smtClean="0"/>
              <a:t>2 view abdominal radiographs</a:t>
            </a:r>
          </a:p>
          <a:p>
            <a:pPr lvl="3"/>
            <a:r>
              <a:rPr lang="en-CA" dirty="0" smtClean="0"/>
              <a:t>Mineralized opacities throughout intestinal tract – no mechanical obstruction</a:t>
            </a:r>
            <a:endParaRPr lang="en-CA" dirty="0"/>
          </a:p>
        </p:txBody>
      </p:sp>
    </p:spTree>
    <p:extLst>
      <p:ext uri="{BB962C8B-B14F-4D97-AF65-F5344CB8AC3E}">
        <p14:creationId xmlns:p14="http://schemas.microsoft.com/office/powerpoint/2010/main" val="504401120"/>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TRALI in veterinary medicine</a:t>
            </a:r>
            <a:endParaRPr lang="en-CA" dirty="0"/>
          </a:p>
        </p:txBody>
      </p:sp>
      <p:sp>
        <p:nvSpPr>
          <p:cNvPr id="3" name="Espace réservé du contenu 2"/>
          <p:cNvSpPr>
            <a:spLocks noGrp="1"/>
          </p:cNvSpPr>
          <p:nvPr>
            <p:ph idx="1"/>
          </p:nvPr>
        </p:nvSpPr>
        <p:spPr/>
        <p:txBody>
          <a:bodyPr/>
          <a:lstStyle/>
          <a:p>
            <a:pPr marL="0" indent="0">
              <a:buNone/>
            </a:pPr>
            <a:endParaRPr lang="en-CA" dirty="0" smtClean="0"/>
          </a:p>
          <a:p>
            <a:pPr marL="0" indent="0">
              <a:buNone/>
            </a:pPr>
            <a:endParaRPr lang="en-CA" dirty="0"/>
          </a:p>
          <a:p>
            <a:r>
              <a:rPr lang="en-CA" dirty="0" smtClean="0"/>
              <a:t>Prospective study</a:t>
            </a:r>
          </a:p>
          <a:p>
            <a:r>
              <a:rPr lang="en-CA" dirty="0" smtClean="0"/>
              <a:t>n = 54 dogs receiving blood or plasma transfusion</a:t>
            </a:r>
          </a:p>
          <a:p>
            <a:r>
              <a:rPr lang="en-CA" dirty="0" smtClean="0"/>
              <a:t>ABG: 0-12 hours before, 24-48 hours after transfusion</a:t>
            </a:r>
          </a:p>
          <a:p>
            <a:pPr lvl="1"/>
            <a:r>
              <a:rPr lang="en-CA" dirty="0" smtClean="0"/>
              <a:t>PaO2:FiO2</a:t>
            </a:r>
          </a:p>
          <a:p>
            <a:r>
              <a:rPr lang="en-CA" dirty="0" smtClean="0"/>
              <a:t>Thoracic radiographs</a:t>
            </a:r>
          </a:p>
          <a:p>
            <a:r>
              <a:rPr lang="en-CA" dirty="0" smtClean="0"/>
              <a:t>Echocardiography to exclude left-sided heart failure</a:t>
            </a:r>
          </a:p>
          <a:p>
            <a:r>
              <a:rPr lang="en-CA" dirty="0" smtClean="0"/>
              <a:t>Incidence of </a:t>
            </a:r>
            <a:r>
              <a:rPr lang="en-CA" dirty="0" err="1" smtClean="0"/>
              <a:t>VetALI</a:t>
            </a:r>
            <a:r>
              <a:rPr lang="en-CA" dirty="0" smtClean="0"/>
              <a:t> in dogs receiving transfusion </a:t>
            </a:r>
            <a:r>
              <a:rPr lang="en-CA" dirty="0" err="1" smtClean="0"/>
              <a:t>vs</a:t>
            </a:r>
            <a:r>
              <a:rPr lang="en-CA" dirty="0" smtClean="0"/>
              <a:t> ARDS/ALI in ill dogs not receiving transfusion </a:t>
            </a:r>
            <a:r>
              <a:rPr lang="en-CA" dirty="0" err="1" smtClean="0"/>
              <a:t>vs</a:t>
            </a:r>
            <a:r>
              <a:rPr lang="en-CA" dirty="0" smtClean="0"/>
              <a:t> incidence of TRALI in people</a:t>
            </a:r>
          </a:p>
          <a:p>
            <a:endParaRPr lang="en-CA" dirty="0" smtClean="0"/>
          </a:p>
          <a:p>
            <a:pPr marL="0" indent="0">
              <a:buNone/>
            </a:pPr>
            <a:endParaRPr lang="en-CA" dirty="0"/>
          </a:p>
        </p:txBody>
      </p:sp>
      <p:pic>
        <p:nvPicPr>
          <p:cNvPr id="4" name="Image 3"/>
          <p:cNvPicPr>
            <a:picLocks noChangeAspect="1"/>
          </p:cNvPicPr>
          <p:nvPr/>
        </p:nvPicPr>
        <p:blipFill>
          <a:blip r:embed="rId3"/>
          <a:stretch>
            <a:fillRect/>
          </a:stretch>
        </p:blipFill>
        <p:spPr>
          <a:xfrm>
            <a:off x="1236264" y="1346055"/>
            <a:ext cx="6032500" cy="965200"/>
          </a:xfrm>
          <a:prstGeom prst="rect">
            <a:avLst/>
          </a:prstGeom>
        </p:spPr>
      </p:pic>
      <p:sp>
        <p:nvSpPr>
          <p:cNvPr id="6" name="ZoneTexte 5"/>
          <p:cNvSpPr txBox="1"/>
          <p:nvPr/>
        </p:nvSpPr>
        <p:spPr>
          <a:xfrm>
            <a:off x="1548283" y="3026739"/>
            <a:ext cx="184666" cy="369332"/>
          </a:xfrm>
          <a:prstGeom prst="rect">
            <a:avLst/>
          </a:prstGeom>
          <a:noFill/>
        </p:spPr>
        <p:txBody>
          <a:bodyPr wrap="none" rtlCol="0">
            <a:spAutoFit/>
          </a:bodyPr>
          <a:lstStyle/>
          <a:p>
            <a:endParaRPr lang="en-CA" dirty="0"/>
          </a:p>
        </p:txBody>
      </p:sp>
    </p:spTree>
    <p:extLst>
      <p:ext uri="{BB962C8B-B14F-4D97-AF65-F5344CB8AC3E}">
        <p14:creationId xmlns:p14="http://schemas.microsoft.com/office/powerpoint/2010/main" val="2162071172"/>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3"/>
          <a:stretch>
            <a:fillRect/>
          </a:stretch>
        </p:blipFill>
        <p:spPr>
          <a:xfrm>
            <a:off x="0" y="698500"/>
            <a:ext cx="9144000" cy="5458298"/>
          </a:xfrm>
          <a:prstGeom prst="rect">
            <a:avLst/>
          </a:prstGeom>
        </p:spPr>
      </p:pic>
    </p:spTree>
    <p:extLst>
      <p:ext uri="{BB962C8B-B14F-4D97-AF65-F5344CB8AC3E}">
        <p14:creationId xmlns:p14="http://schemas.microsoft.com/office/powerpoint/2010/main" val="3243881175"/>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TRALI in veterinary medicine</a:t>
            </a:r>
            <a:endParaRPr lang="en-CA"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3051913919"/>
              </p:ext>
            </p:extLst>
          </p:nvPr>
        </p:nvGraphicFramePr>
        <p:xfrm>
          <a:off x="944300" y="1795367"/>
          <a:ext cx="6172200" cy="3388359"/>
        </p:xfrm>
        <a:graphic>
          <a:graphicData uri="http://schemas.openxmlformats.org/drawingml/2006/table">
            <a:tbl>
              <a:tblPr firstRow="1" bandRow="1">
                <a:tableStyleId>{93296810-A885-4BE3-A3E7-6D5BEEA58F35}</a:tableStyleId>
              </a:tblPr>
              <a:tblGrid>
                <a:gridCol w="2057400"/>
                <a:gridCol w="2669537"/>
                <a:gridCol w="1445263"/>
              </a:tblGrid>
              <a:tr h="370840">
                <a:tc>
                  <a:txBody>
                    <a:bodyPr/>
                    <a:lstStyle/>
                    <a:p>
                      <a:endParaRPr lang="en-CA" dirty="0"/>
                    </a:p>
                  </a:txBody>
                  <a:tcPr/>
                </a:tc>
                <a:tc>
                  <a:txBody>
                    <a:bodyPr/>
                    <a:lstStyle/>
                    <a:p>
                      <a:r>
                        <a:rPr lang="en-CA" dirty="0" err="1" smtClean="0">
                          <a:solidFill>
                            <a:schemeClr val="tx1"/>
                          </a:solidFill>
                        </a:rPr>
                        <a:t>VetALI</a:t>
                      </a:r>
                      <a:r>
                        <a:rPr lang="en-CA" baseline="0" dirty="0" smtClean="0">
                          <a:solidFill>
                            <a:schemeClr val="tx1"/>
                          </a:solidFill>
                        </a:rPr>
                        <a:t> transfusion</a:t>
                      </a:r>
                      <a:endParaRPr lang="en-CA" dirty="0">
                        <a:solidFill>
                          <a:schemeClr val="tx1"/>
                        </a:solidFill>
                      </a:endParaRPr>
                    </a:p>
                  </a:txBody>
                  <a:tcPr/>
                </a:tc>
                <a:tc>
                  <a:txBody>
                    <a:bodyPr/>
                    <a:lstStyle/>
                    <a:p>
                      <a:r>
                        <a:rPr lang="en-CA" dirty="0" err="1" smtClean="0">
                          <a:solidFill>
                            <a:schemeClr val="tx1"/>
                          </a:solidFill>
                        </a:rPr>
                        <a:t>VetALI</a:t>
                      </a:r>
                      <a:r>
                        <a:rPr lang="en-CA" dirty="0" smtClean="0">
                          <a:solidFill>
                            <a:schemeClr val="tx1"/>
                          </a:solidFill>
                        </a:rPr>
                        <a:t> no transfusion</a:t>
                      </a:r>
                      <a:endParaRPr lang="en-CA" dirty="0">
                        <a:solidFill>
                          <a:schemeClr val="tx1"/>
                        </a:solidFill>
                      </a:endParaRPr>
                    </a:p>
                  </a:txBody>
                  <a:tcPr/>
                </a:tc>
              </a:tr>
              <a:tr h="370840">
                <a:tc>
                  <a:txBody>
                    <a:bodyPr/>
                    <a:lstStyle/>
                    <a:p>
                      <a:r>
                        <a:rPr lang="en-CA" dirty="0" smtClean="0"/>
                        <a:t>Incidence</a:t>
                      </a:r>
                      <a:endParaRPr lang="en-CA" dirty="0"/>
                    </a:p>
                  </a:txBody>
                  <a:tcPr/>
                </a:tc>
                <a:tc>
                  <a:txBody>
                    <a:bodyPr/>
                    <a:lstStyle/>
                    <a:p>
                      <a:r>
                        <a:rPr lang="en-CA" dirty="0" smtClean="0"/>
                        <a:t>3.7% (2/54)</a:t>
                      </a:r>
                      <a:endParaRPr lang="en-CA" dirty="0"/>
                    </a:p>
                  </a:txBody>
                  <a:tcPr/>
                </a:tc>
                <a:tc>
                  <a:txBody>
                    <a:bodyPr/>
                    <a:lstStyle/>
                    <a:p>
                      <a:r>
                        <a:rPr lang="en-CA" dirty="0" smtClean="0"/>
                        <a:t>10%</a:t>
                      </a:r>
                      <a:endParaRPr lang="en-CA" dirty="0"/>
                    </a:p>
                  </a:txBody>
                  <a:tcPr/>
                </a:tc>
              </a:tr>
              <a:tr h="370840">
                <a:tc>
                  <a:txBody>
                    <a:bodyPr/>
                    <a:lstStyle/>
                    <a:p>
                      <a:endParaRPr lang="en-CA" dirty="0"/>
                    </a:p>
                  </a:txBody>
                  <a:tcPr/>
                </a:tc>
                <a:tc>
                  <a:txBody>
                    <a:bodyPr/>
                    <a:lstStyle/>
                    <a:p>
                      <a:r>
                        <a:rPr lang="en-CA" dirty="0" smtClean="0"/>
                        <a:t>Dog 1:</a:t>
                      </a:r>
                    </a:p>
                    <a:p>
                      <a:r>
                        <a:rPr lang="en-CA" b="1" dirty="0" smtClean="0"/>
                        <a:t>Pancreatitis</a:t>
                      </a:r>
                    </a:p>
                    <a:p>
                      <a:r>
                        <a:rPr lang="en-CA" dirty="0" smtClean="0"/>
                        <a:t>13 ml/kg</a:t>
                      </a:r>
                      <a:r>
                        <a:rPr lang="en-CA" baseline="0" dirty="0" smtClean="0"/>
                        <a:t> FFP</a:t>
                      </a:r>
                    </a:p>
                    <a:p>
                      <a:r>
                        <a:rPr lang="en-CA" baseline="0" dirty="0" smtClean="0"/>
                        <a:t>Euthanasia</a:t>
                      </a:r>
                    </a:p>
                    <a:p>
                      <a:r>
                        <a:rPr lang="en-CA" baseline="0" dirty="0" smtClean="0"/>
                        <a:t>PM: ALI</a:t>
                      </a:r>
                      <a:endParaRPr lang="en-CA" dirty="0"/>
                    </a:p>
                  </a:txBody>
                  <a:tcPr/>
                </a:tc>
                <a:tc>
                  <a:txBody>
                    <a:bodyPr/>
                    <a:lstStyle/>
                    <a:p>
                      <a:endParaRPr lang="en-CA" dirty="0"/>
                    </a:p>
                  </a:txBody>
                  <a:tcPr/>
                </a:tc>
              </a:tr>
              <a:tr h="370840">
                <a:tc>
                  <a:txBody>
                    <a:bodyPr/>
                    <a:lstStyle/>
                    <a:p>
                      <a:endParaRPr lang="en-CA" dirty="0"/>
                    </a:p>
                  </a:txBody>
                  <a:tcPr/>
                </a:tc>
                <a:tc>
                  <a:txBody>
                    <a:bodyPr/>
                    <a:lstStyle/>
                    <a:p>
                      <a:r>
                        <a:rPr lang="en-CA" dirty="0" smtClean="0"/>
                        <a:t>Dog 2:</a:t>
                      </a:r>
                    </a:p>
                    <a:p>
                      <a:r>
                        <a:rPr lang="en-CA" b="1" dirty="0" smtClean="0"/>
                        <a:t>Post lung lobectomy</a:t>
                      </a:r>
                    </a:p>
                    <a:p>
                      <a:r>
                        <a:rPr lang="en-CA" dirty="0" smtClean="0"/>
                        <a:t>22</a:t>
                      </a:r>
                      <a:r>
                        <a:rPr lang="en-CA" baseline="0" dirty="0" smtClean="0"/>
                        <a:t> ml/kg FFP</a:t>
                      </a:r>
                      <a:endParaRPr lang="en-CA" dirty="0"/>
                    </a:p>
                  </a:txBody>
                  <a:tcPr/>
                </a:tc>
                <a:tc>
                  <a:txBody>
                    <a:bodyPr/>
                    <a:lstStyle/>
                    <a:p>
                      <a:endParaRPr lang="en-CA" dirty="0"/>
                    </a:p>
                  </a:txBody>
                  <a:tcPr/>
                </a:tc>
              </a:tr>
            </a:tbl>
          </a:graphicData>
        </a:graphic>
      </p:graphicFrame>
      <p:sp>
        <p:nvSpPr>
          <p:cNvPr id="6" name="ZoneTexte 5"/>
          <p:cNvSpPr txBox="1"/>
          <p:nvPr/>
        </p:nvSpPr>
        <p:spPr>
          <a:xfrm>
            <a:off x="457200" y="5183726"/>
            <a:ext cx="1043863" cy="923330"/>
          </a:xfrm>
          <a:prstGeom prst="rect">
            <a:avLst/>
          </a:prstGeom>
          <a:noFill/>
        </p:spPr>
        <p:txBody>
          <a:bodyPr wrap="none" rtlCol="0">
            <a:spAutoFit/>
          </a:bodyPr>
          <a:lstStyle/>
          <a:p>
            <a:r>
              <a:rPr lang="en-CA" dirty="0"/>
              <a:t>	</a:t>
            </a:r>
            <a:endParaRPr lang="en-CA" dirty="0" smtClean="0"/>
          </a:p>
          <a:p>
            <a:endParaRPr lang="en-CA" dirty="0" smtClean="0"/>
          </a:p>
          <a:p>
            <a:endParaRPr lang="en-CA" dirty="0"/>
          </a:p>
        </p:txBody>
      </p:sp>
    </p:spTree>
    <p:extLst>
      <p:ext uri="{BB962C8B-B14F-4D97-AF65-F5344CB8AC3E}">
        <p14:creationId xmlns:p14="http://schemas.microsoft.com/office/powerpoint/2010/main" val="2196832792"/>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Coagulopathy and risk of bleeding</a:t>
            </a:r>
            <a:endParaRPr lang="en-CA" dirty="0"/>
          </a:p>
        </p:txBody>
      </p:sp>
      <p:sp>
        <p:nvSpPr>
          <p:cNvPr id="3" name="Espace réservé du contenu 2"/>
          <p:cNvSpPr>
            <a:spLocks noGrp="1"/>
          </p:cNvSpPr>
          <p:nvPr>
            <p:ph idx="1"/>
          </p:nvPr>
        </p:nvSpPr>
        <p:spPr/>
        <p:txBody>
          <a:bodyPr/>
          <a:lstStyle/>
          <a:p>
            <a:r>
              <a:rPr lang="en-CA" dirty="0" smtClean="0"/>
              <a:t>Administration of FFP to prevent bleeding complication in non-bleeding patients with a coagulopathy (before performing an invasive procedure)</a:t>
            </a:r>
          </a:p>
          <a:p>
            <a:pPr lvl="1"/>
            <a:r>
              <a:rPr lang="en-CA" dirty="0" smtClean="0"/>
              <a:t>PT has limited value in predicting bleeding risk and poorly represents in vivo </a:t>
            </a:r>
            <a:r>
              <a:rPr lang="en-CA" dirty="0" err="1" smtClean="0"/>
              <a:t>hemostatic</a:t>
            </a:r>
            <a:r>
              <a:rPr lang="en-CA" dirty="0" smtClean="0"/>
              <a:t> potential.</a:t>
            </a:r>
          </a:p>
          <a:p>
            <a:pPr lvl="1"/>
            <a:r>
              <a:rPr lang="en-CA" dirty="0" smtClean="0"/>
              <a:t>Central venous KT placement, tracheostomy, </a:t>
            </a:r>
            <a:r>
              <a:rPr lang="en-CA" dirty="0" err="1" smtClean="0"/>
              <a:t>thoracocentesis</a:t>
            </a:r>
            <a:r>
              <a:rPr lang="en-CA" dirty="0" smtClean="0"/>
              <a:t>: low bleeding risk.</a:t>
            </a:r>
          </a:p>
          <a:p>
            <a:pPr lvl="1"/>
            <a:r>
              <a:rPr lang="en-CA" dirty="0" smtClean="0"/>
              <a:t>Limited evidence to support the use of FFP to reduce risk of bleeding before invasive procedure.</a:t>
            </a:r>
          </a:p>
          <a:p>
            <a:pPr lvl="1"/>
            <a:r>
              <a:rPr lang="en-CA" dirty="0" smtClean="0"/>
              <a:t>TRALI in up to 30% of transfused critically ill patients</a:t>
            </a:r>
          </a:p>
          <a:p>
            <a:pPr lvl="1"/>
            <a:r>
              <a:rPr lang="en-CA" dirty="0" smtClean="0"/>
              <a:t>Transfusion associated with prolonged mechanical ventilation and ICU length of stay and increased infection risk.</a:t>
            </a:r>
          </a:p>
          <a:p>
            <a:pPr lvl="1"/>
            <a:endParaRPr lang="en-CA" dirty="0" smtClean="0"/>
          </a:p>
          <a:p>
            <a:pPr lvl="1"/>
            <a:endParaRPr lang="en-CA" dirty="0"/>
          </a:p>
        </p:txBody>
      </p:sp>
      <p:pic>
        <p:nvPicPr>
          <p:cNvPr id="4" name="Image 3"/>
          <p:cNvPicPr>
            <a:picLocks noChangeAspect="1"/>
          </p:cNvPicPr>
          <p:nvPr/>
        </p:nvPicPr>
        <p:blipFill>
          <a:blip r:embed="rId3"/>
          <a:stretch>
            <a:fillRect/>
          </a:stretch>
        </p:blipFill>
        <p:spPr>
          <a:xfrm>
            <a:off x="0" y="5889171"/>
            <a:ext cx="9144000" cy="968829"/>
          </a:xfrm>
          <a:prstGeom prst="rect">
            <a:avLst/>
          </a:prstGeom>
        </p:spPr>
      </p:pic>
    </p:spTree>
    <p:extLst>
      <p:ext uri="{BB962C8B-B14F-4D97-AF65-F5344CB8AC3E}">
        <p14:creationId xmlns:p14="http://schemas.microsoft.com/office/powerpoint/2010/main" val="3302787719"/>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Coagulopathy and risk of bleeding</a:t>
            </a:r>
            <a:endParaRPr lang="en-CA" dirty="0"/>
          </a:p>
        </p:txBody>
      </p:sp>
      <p:sp>
        <p:nvSpPr>
          <p:cNvPr id="3" name="Espace réservé du contenu 2"/>
          <p:cNvSpPr>
            <a:spLocks noGrp="1"/>
          </p:cNvSpPr>
          <p:nvPr>
            <p:ph idx="1"/>
          </p:nvPr>
        </p:nvSpPr>
        <p:spPr/>
        <p:txBody>
          <a:bodyPr/>
          <a:lstStyle/>
          <a:p>
            <a:r>
              <a:rPr lang="en-CA" dirty="0" smtClean="0"/>
              <a:t>Multicenter randomized trial</a:t>
            </a:r>
          </a:p>
          <a:p>
            <a:r>
              <a:rPr lang="en-CA" dirty="0" smtClean="0"/>
              <a:t>Coagulopathy: prolonged INR: 1.5-3.0</a:t>
            </a:r>
          </a:p>
          <a:p>
            <a:r>
              <a:rPr lang="en-CA" dirty="0" smtClean="0"/>
              <a:t>Invasive procedures: central venous KT, tracheostomy, chest tube, abscess drainage.</a:t>
            </a:r>
          </a:p>
          <a:p>
            <a:r>
              <a:rPr lang="en-CA" dirty="0" smtClean="0"/>
              <a:t>FFP: 12 ml/kg or no transfusion</a:t>
            </a:r>
          </a:p>
          <a:p>
            <a:r>
              <a:rPr lang="en-CA" dirty="0" smtClean="0"/>
              <a:t>Outcomes: </a:t>
            </a:r>
          </a:p>
          <a:p>
            <a:pPr lvl="1"/>
            <a:r>
              <a:rPr lang="en-CA" dirty="0"/>
              <a:t>O</a:t>
            </a:r>
            <a:r>
              <a:rPr lang="en-CA" dirty="0" smtClean="0"/>
              <a:t>ccurrence of bleeding complication (w/in 24 hours)</a:t>
            </a:r>
          </a:p>
          <a:p>
            <a:pPr lvl="1"/>
            <a:r>
              <a:rPr lang="en-CA" dirty="0" smtClean="0"/>
              <a:t>INR correction</a:t>
            </a:r>
          </a:p>
          <a:p>
            <a:pPr lvl="1"/>
            <a:r>
              <a:rPr lang="en-CA" dirty="0" err="1"/>
              <a:t>O</a:t>
            </a:r>
            <a:r>
              <a:rPr lang="en-CA" dirty="0" err="1" smtClean="0"/>
              <a:t>currence</a:t>
            </a:r>
            <a:r>
              <a:rPr lang="en-CA" dirty="0" smtClean="0"/>
              <a:t> of lung injury</a:t>
            </a:r>
            <a:endParaRPr lang="en-CA" dirty="0"/>
          </a:p>
        </p:txBody>
      </p:sp>
      <p:pic>
        <p:nvPicPr>
          <p:cNvPr id="4" name="Image 3"/>
          <p:cNvPicPr>
            <a:picLocks noChangeAspect="1"/>
          </p:cNvPicPr>
          <p:nvPr/>
        </p:nvPicPr>
        <p:blipFill>
          <a:blip r:embed="rId3"/>
          <a:stretch>
            <a:fillRect/>
          </a:stretch>
        </p:blipFill>
        <p:spPr>
          <a:xfrm>
            <a:off x="0" y="5843597"/>
            <a:ext cx="9144000" cy="968829"/>
          </a:xfrm>
          <a:prstGeom prst="rect">
            <a:avLst/>
          </a:prstGeom>
        </p:spPr>
      </p:pic>
    </p:spTree>
    <p:extLst>
      <p:ext uri="{BB962C8B-B14F-4D97-AF65-F5344CB8AC3E}">
        <p14:creationId xmlns:p14="http://schemas.microsoft.com/office/powerpoint/2010/main" val="2724026727"/>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Coagulopathy and risk of bleeding</a:t>
            </a:r>
            <a:endParaRPr lang="en-CA" dirty="0"/>
          </a:p>
        </p:txBody>
      </p:sp>
      <p:sp>
        <p:nvSpPr>
          <p:cNvPr id="3" name="Espace réservé du contenu 2"/>
          <p:cNvSpPr>
            <a:spLocks noGrp="1"/>
          </p:cNvSpPr>
          <p:nvPr>
            <p:ph idx="1"/>
          </p:nvPr>
        </p:nvSpPr>
        <p:spPr/>
        <p:txBody>
          <a:bodyPr>
            <a:normAutofit fontScale="92500" lnSpcReduction="10000"/>
          </a:bodyPr>
          <a:lstStyle/>
          <a:p>
            <a:r>
              <a:rPr lang="en-CA" dirty="0" smtClean="0"/>
              <a:t>n=81</a:t>
            </a:r>
          </a:p>
          <a:p>
            <a:pPr lvl="1"/>
            <a:r>
              <a:rPr lang="en-CA" dirty="0" smtClean="0"/>
              <a:t>40 FFP	41 no FFP</a:t>
            </a:r>
          </a:p>
          <a:p>
            <a:r>
              <a:rPr lang="en-CA" dirty="0" smtClean="0"/>
              <a:t>None experienced fatal bleeding</a:t>
            </a:r>
          </a:p>
          <a:p>
            <a:r>
              <a:rPr lang="en-CA" dirty="0" smtClean="0"/>
              <a:t>Overall: 1 major bleeding and 13 minor bleedings</a:t>
            </a:r>
          </a:p>
          <a:p>
            <a:r>
              <a:rPr lang="en-CA" dirty="0" smtClean="0"/>
              <a:t>8 bleedings in the FFP group; 6 in the no FFP group</a:t>
            </a:r>
          </a:p>
          <a:p>
            <a:r>
              <a:rPr lang="en-CA" b="1" dirty="0" err="1"/>
              <a:t>Preprocedural</a:t>
            </a:r>
            <a:r>
              <a:rPr lang="en-CA" b="1" dirty="0"/>
              <a:t> omission of FFP </a:t>
            </a:r>
            <a:r>
              <a:rPr lang="en-CA" b="1" dirty="0" smtClean="0"/>
              <a:t>was not </a:t>
            </a:r>
            <a:r>
              <a:rPr lang="en-CA" b="1" dirty="0"/>
              <a:t>associated with increased </a:t>
            </a:r>
            <a:r>
              <a:rPr lang="en-CA" b="1" dirty="0" smtClean="0"/>
              <a:t>occu</a:t>
            </a:r>
            <a:r>
              <a:rPr lang="en-CA" b="1" dirty="0"/>
              <a:t>r</a:t>
            </a:r>
            <a:r>
              <a:rPr lang="en-CA" b="1" dirty="0" smtClean="0"/>
              <a:t>rence </a:t>
            </a:r>
            <a:r>
              <a:rPr lang="en-CA" b="1" dirty="0"/>
              <a:t>of bleeding </a:t>
            </a:r>
            <a:endParaRPr lang="en-CA" b="1" dirty="0" smtClean="0"/>
          </a:p>
          <a:p>
            <a:pPr lvl="1"/>
            <a:r>
              <a:rPr lang="en-CA" dirty="0"/>
              <a:t>R</a:t>
            </a:r>
            <a:r>
              <a:rPr lang="en-CA" dirty="0" smtClean="0"/>
              <a:t>elative risk: </a:t>
            </a:r>
            <a:r>
              <a:rPr lang="en-CA" dirty="0"/>
              <a:t>1.17; 95% </a:t>
            </a:r>
            <a:r>
              <a:rPr lang="en-CA" dirty="0" smtClean="0"/>
              <a:t>CI: </a:t>
            </a:r>
            <a:r>
              <a:rPr lang="en-CA" dirty="0"/>
              <a:t>0.62-2.19; p = </a:t>
            </a:r>
            <a:r>
              <a:rPr lang="en-CA" dirty="0" smtClean="0"/>
              <a:t>0.78</a:t>
            </a:r>
          </a:p>
          <a:p>
            <a:r>
              <a:rPr lang="en-CA" dirty="0" smtClean="0"/>
              <a:t>INR: Median reduction of INR from 1.8 to 1.4</a:t>
            </a:r>
          </a:p>
          <a:p>
            <a:pPr lvl="1"/>
            <a:r>
              <a:rPr lang="en-CA" dirty="0" smtClean="0"/>
              <a:t>Only 54% had correct INR &lt; 1.5 after FFP</a:t>
            </a:r>
          </a:p>
          <a:p>
            <a:pPr lvl="1"/>
            <a:r>
              <a:rPr lang="en-CA" dirty="0" smtClean="0"/>
              <a:t>Higher </a:t>
            </a:r>
            <a:r>
              <a:rPr lang="en-CA" dirty="0" err="1" smtClean="0"/>
              <a:t>pretransfusion</a:t>
            </a:r>
            <a:r>
              <a:rPr lang="en-CA" dirty="0" smtClean="0"/>
              <a:t> INR </a:t>
            </a:r>
            <a:r>
              <a:rPr lang="en-CA" dirty="0" smtClean="0">
                <a:sym typeface="Wingdings"/>
              </a:rPr>
              <a:t> higher reduction after FFP</a:t>
            </a:r>
          </a:p>
          <a:p>
            <a:r>
              <a:rPr lang="en-CA" dirty="0" smtClean="0">
                <a:sym typeface="Wingdings"/>
              </a:rPr>
              <a:t>No difference in lung injury scores</a:t>
            </a:r>
          </a:p>
          <a:p>
            <a:pPr lvl="1"/>
            <a:r>
              <a:rPr lang="en-CA" dirty="0" smtClean="0">
                <a:sym typeface="Wingdings"/>
              </a:rPr>
              <a:t>FFP group: P/F ratio tended to be worse, mechanical ventilation prolonged and incidence of VAP higher. </a:t>
            </a:r>
            <a:endParaRPr lang="en-CA" dirty="0" smtClean="0"/>
          </a:p>
          <a:p>
            <a:endParaRPr lang="en-CA" dirty="0"/>
          </a:p>
        </p:txBody>
      </p:sp>
    </p:spTree>
    <p:extLst>
      <p:ext uri="{BB962C8B-B14F-4D97-AF65-F5344CB8AC3E}">
        <p14:creationId xmlns:p14="http://schemas.microsoft.com/office/powerpoint/2010/main" val="3707596141"/>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FFP transfusion in intensive care medicine – coagulopathy &amp; bleeding</a:t>
            </a:r>
            <a:endParaRPr lang="en-CA" dirty="0"/>
          </a:p>
        </p:txBody>
      </p:sp>
      <p:sp>
        <p:nvSpPr>
          <p:cNvPr id="3" name="Espace réservé du contenu 2"/>
          <p:cNvSpPr>
            <a:spLocks noGrp="1"/>
          </p:cNvSpPr>
          <p:nvPr>
            <p:ph idx="1"/>
          </p:nvPr>
        </p:nvSpPr>
        <p:spPr/>
        <p:txBody>
          <a:bodyPr/>
          <a:lstStyle/>
          <a:p>
            <a:r>
              <a:rPr lang="en-CA" dirty="0" smtClean="0"/>
              <a:t>No evidence for FFP transfusion to a non-bleeding patient in whom no procedure is planned</a:t>
            </a:r>
          </a:p>
          <a:p>
            <a:r>
              <a:rPr lang="en-CA" dirty="0" smtClean="0"/>
              <a:t>For most procedures: the risk of major bleeding is extremely low</a:t>
            </a:r>
          </a:p>
          <a:p>
            <a:r>
              <a:rPr lang="en-CA" dirty="0" smtClean="0"/>
              <a:t>The risk to benefit balance does not support FFP administration</a:t>
            </a:r>
          </a:p>
          <a:p>
            <a:r>
              <a:rPr lang="en-CA" dirty="0" smtClean="0"/>
              <a:t>Pre-procedural FFP transfusion </a:t>
            </a:r>
            <a:endParaRPr lang="en-CA" dirty="0"/>
          </a:p>
          <a:p>
            <a:pPr lvl="1"/>
            <a:r>
              <a:rPr lang="en-CA" dirty="0"/>
              <a:t>S</a:t>
            </a:r>
            <a:r>
              <a:rPr lang="en-CA" dirty="0" smtClean="0"/>
              <a:t>ignificant coagulopathy</a:t>
            </a:r>
          </a:p>
          <a:p>
            <a:pPr lvl="1"/>
            <a:r>
              <a:rPr lang="en-CA" dirty="0"/>
              <a:t>U</a:t>
            </a:r>
            <a:r>
              <a:rPr lang="en-CA" dirty="0" smtClean="0"/>
              <a:t>ndergoing high-risk procedures</a:t>
            </a:r>
          </a:p>
          <a:p>
            <a:pPr marL="0" indent="0">
              <a:buNone/>
            </a:pPr>
            <a:endParaRPr lang="en-CA" dirty="0"/>
          </a:p>
        </p:txBody>
      </p:sp>
      <p:pic>
        <p:nvPicPr>
          <p:cNvPr id="4" name="Image 3"/>
          <p:cNvPicPr>
            <a:picLocks noChangeAspect="1"/>
          </p:cNvPicPr>
          <p:nvPr/>
        </p:nvPicPr>
        <p:blipFill>
          <a:blip r:embed="rId3"/>
          <a:stretch>
            <a:fillRect/>
          </a:stretch>
        </p:blipFill>
        <p:spPr>
          <a:xfrm>
            <a:off x="5995859" y="3771900"/>
            <a:ext cx="1917700" cy="2705100"/>
          </a:xfrm>
          <a:prstGeom prst="rect">
            <a:avLst/>
          </a:prstGeom>
        </p:spPr>
      </p:pic>
    </p:spTree>
    <p:extLst>
      <p:ext uri="{BB962C8B-B14F-4D97-AF65-F5344CB8AC3E}">
        <p14:creationId xmlns:p14="http://schemas.microsoft.com/office/powerpoint/2010/main" val="2380273886"/>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CA" dirty="0" smtClean="0"/>
              <a:t>FFP transfusion in intensive care medicine – volume expansion</a:t>
            </a:r>
            <a:endParaRPr lang="en-CA" dirty="0"/>
          </a:p>
        </p:txBody>
      </p:sp>
      <p:sp>
        <p:nvSpPr>
          <p:cNvPr id="3" name="Espace réservé du contenu 2"/>
          <p:cNvSpPr>
            <a:spLocks noGrp="1"/>
          </p:cNvSpPr>
          <p:nvPr>
            <p:ph sz="half" idx="1"/>
          </p:nvPr>
        </p:nvSpPr>
        <p:spPr/>
        <p:txBody>
          <a:bodyPr/>
          <a:lstStyle/>
          <a:p>
            <a:r>
              <a:rPr lang="en-CA" dirty="0" smtClean="0"/>
              <a:t>No evidence to support the use of FFP as a colloid solution.</a:t>
            </a:r>
          </a:p>
          <a:p>
            <a:r>
              <a:rPr lang="en-CA" dirty="0" smtClean="0"/>
              <a:t>Risk/benefit balance</a:t>
            </a:r>
          </a:p>
          <a:p>
            <a:r>
              <a:rPr lang="en-CA" dirty="0" smtClean="0"/>
              <a:t>Cost</a:t>
            </a:r>
          </a:p>
          <a:p>
            <a:r>
              <a:rPr lang="en-CA" dirty="0" smtClean="0"/>
              <a:t>Lack of a adequately powered randomised controlled trials</a:t>
            </a:r>
            <a:endParaRPr lang="en-CA" dirty="0"/>
          </a:p>
        </p:txBody>
      </p:sp>
      <p:pic>
        <p:nvPicPr>
          <p:cNvPr id="4" name="Image 3"/>
          <p:cNvPicPr>
            <a:picLocks noChangeAspect="1"/>
          </p:cNvPicPr>
          <p:nvPr/>
        </p:nvPicPr>
        <p:blipFill>
          <a:blip r:embed="rId3"/>
          <a:stretch>
            <a:fillRect/>
          </a:stretch>
        </p:blipFill>
        <p:spPr>
          <a:xfrm>
            <a:off x="5995859" y="2213427"/>
            <a:ext cx="1917700" cy="2705100"/>
          </a:xfrm>
          <a:prstGeom prst="rect">
            <a:avLst/>
          </a:prstGeom>
        </p:spPr>
      </p:pic>
    </p:spTree>
    <p:extLst>
      <p:ext uri="{BB962C8B-B14F-4D97-AF65-F5344CB8AC3E}">
        <p14:creationId xmlns:p14="http://schemas.microsoft.com/office/powerpoint/2010/main" val="4193322692"/>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smtClean="0"/>
              <a:t>Discussion</a:t>
            </a:r>
            <a:endParaRPr lang="en-CA" dirty="0"/>
          </a:p>
        </p:txBody>
      </p:sp>
      <p:sp>
        <p:nvSpPr>
          <p:cNvPr id="3" name="Espace réservé du contenu 2"/>
          <p:cNvSpPr>
            <a:spLocks noGrp="1"/>
          </p:cNvSpPr>
          <p:nvPr>
            <p:ph idx="1"/>
          </p:nvPr>
        </p:nvSpPr>
        <p:spPr/>
        <p:txBody>
          <a:bodyPr/>
          <a:lstStyle/>
          <a:p>
            <a:r>
              <a:rPr lang="en-CA" dirty="0" smtClean="0"/>
              <a:t>What went wrong?</a:t>
            </a:r>
          </a:p>
          <a:p>
            <a:pPr lvl="1"/>
            <a:r>
              <a:rPr lang="en-CA" dirty="0" smtClean="0"/>
              <a:t>Challenges</a:t>
            </a:r>
          </a:p>
          <a:p>
            <a:pPr lvl="2"/>
            <a:r>
              <a:rPr lang="en-CA" dirty="0" smtClean="0"/>
              <a:t>No sampling line</a:t>
            </a:r>
          </a:p>
          <a:p>
            <a:pPr lvl="2"/>
            <a:r>
              <a:rPr lang="en-CA" dirty="0" smtClean="0"/>
              <a:t>No blood sampling possible</a:t>
            </a:r>
          </a:p>
          <a:p>
            <a:pPr lvl="1"/>
            <a:r>
              <a:rPr lang="en-CA" dirty="0" smtClean="0"/>
              <a:t>Before 2</a:t>
            </a:r>
            <a:r>
              <a:rPr lang="en-CA" baseline="30000" dirty="0" smtClean="0"/>
              <a:t>nd</a:t>
            </a:r>
            <a:r>
              <a:rPr lang="en-CA" dirty="0" smtClean="0"/>
              <a:t> transfusion</a:t>
            </a:r>
          </a:p>
          <a:p>
            <a:pPr lvl="2"/>
            <a:r>
              <a:rPr lang="en-CA" dirty="0" smtClean="0"/>
              <a:t>Slight worsening of her clinical signs</a:t>
            </a:r>
          </a:p>
          <a:p>
            <a:pPr lvl="3"/>
            <a:r>
              <a:rPr lang="en-CA" dirty="0" smtClean="0"/>
              <a:t>Discussion with the owners at that time?</a:t>
            </a:r>
          </a:p>
          <a:p>
            <a:pPr lvl="3"/>
            <a:r>
              <a:rPr lang="en-CA" dirty="0" smtClean="0"/>
              <a:t>Thoracic radiographs?</a:t>
            </a:r>
          </a:p>
          <a:p>
            <a:pPr lvl="1"/>
            <a:r>
              <a:rPr lang="en-CA" dirty="0" smtClean="0"/>
              <a:t>Volume status</a:t>
            </a:r>
          </a:p>
          <a:p>
            <a:pPr lvl="2"/>
            <a:r>
              <a:rPr lang="en-CA" dirty="0" smtClean="0"/>
              <a:t>Body weight – not repeated</a:t>
            </a:r>
          </a:p>
          <a:p>
            <a:pPr lvl="1"/>
            <a:r>
              <a:rPr lang="en-CA" dirty="0" smtClean="0"/>
              <a:t>FFP transfusion</a:t>
            </a:r>
          </a:p>
          <a:p>
            <a:pPr lvl="2"/>
            <a:r>
              <a:rPr lang="en-CA" dirty="0" smtClean="0"/>
              <a:t>Necessary?</a:t>
            </a:r>
          </a:p>
          <a:p>
            <a:pPr marL="822960" lvl="3" indent="0">
              <a:buNone/>
            </a:pPr>
            <a:endParaRPr lang="en-CA" dirty="0" smtClean="0"/>
          </a:p>
          <a:p>
            <a:pPr lvl="1"/>
            <a:endParaRPr lang="en-CA" dirty="0"/>
          </a:p>
        </p:txBody>
      </p:sp>
    </p:spTree>
    <p:extLst>
      <p:ext uri="{BB962C8B-B14F-4D97-AF65-F5344CB8AC3E}">
        <p14:creationId xmlns:p14="http://schemas.microsoft.com/office/powerpoint/2010/main" val="162068736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556542" y="566068"/>
            <a:ext cx="7790356" cy="5903193"/>
          </a:xfrm>
          <a:prstGeom prst="rect">
            <a:avLst/>
          </a:prstGeom>
        </p:spPr>
      </p:pic>
    </p:spTree>
    <p:extLst>
      <p:ext uri="{BB962C8B-B14F-4D97-AF65-F5344CB8AC3E}">
        <p14:creationId xmlns:p14="http://schemas.microsoft.com/office/powerpoint/2010/main" val="79244558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565400" y="669920"/>
            <a:ext cx="3604046" cy="6188079"/>
          </a:xfrm>
          <a:prstGeom prst="rect">
            <a:avLst/>
          </a:prstGeom>
        </p:spPr>
      </p:pic>
    </p:spTree>
    <p:extLst>
      <p:ext uri="{BB962C8B-B14F-4D97-AF65-F5344CB8AC3E}">
        <p14:creationId xmlns:p14="http://schemas.microsoft.com/office/powerpoint/2010/main" val="210312029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CA" dirty="0"/>
              <a:t>History of the present illness</a:t>
            </a:r>
          </a:p>
        </p:txBody>
      </p:sp>
      <p:sp>
        <p:nvSpPr>
          <p:cNvPr id="3" name="Espace réservé du contenu 2"/>
          <p:cNvSpPr>
            <a:spLocks noGrp="1"/>
          </p:cNvSpPr>
          <p:nvPr>
            <p:ph idx="1"/>
          </p:nvPr>
        </p:nvSpPr>
        <p:spPr/>
        <p:txBody>
          <a:bodyPr/>
          <a:lstStyle/>
          <a:p>
            <a:r>
              <a:rPr lang="en-CA" dirty="0" smtClean="0"/>
              <a:t>01</a:t>
            </a:r>
            <a:r>
              <a:rPr lang="en-CA" dirty="0"/>
              <a:t>/07/15 </a:t>
            </a:r>
            <a:r>
              <a:rPr lang="en-CA" dirty="0" smtClean="0"/>
              <a:t>am (</a:t>
            </a:r>
            <a:r>
              <a:rPr lang="en-CA" dirty="0"/>
              <a:t>Wednesday)</a:t>
            </a:r>
          </a:p>
          <a:p>
            <a:pPr lvl="1"/>
            <a:r>
              <a:rPr lang="en-CA" dirty="0" smtClean="0"/>
              <a:t>Blood work</a:t>
            </a:r>
          </a:p>
          <a:p>
            <a:pPr lvl="2"/>
            <a:r>
              <a:rPr lang="en-CA" dirty="0" err="1" smtClean="0"/>
              <a:t>Hematology</a:t>
            </a:r>
            <a:endParaRPr lang="en-CA" dirty="0" smtClean="0"/>
          </a:p>
          <a:p>
            <a:pPr lvl="3"/>
            <a:r>
              <a:rPr lang="en-CA" b="1" dirty="0" smtClean="0">
                <a:solidFill>
                  <a:srgbClr val="0096FF"/>
                </a:solidFill>
              </a:rPr>
              <a:t>Leucopenia: 2.48 (5.05-16.76 K/</a:t>
            </a:r>
            <a:r>
              <a:rPr lang="en-CA" b="1" dirty="0" err="1" smtClean="0">
                <a:solidFill>
                  <a:srgbClr val="0096FF"/>
                </a:solidFill>
              </a:rPr>
              <a:t>uL</a:t>
            </a:r>
            <a:r>
              <a:rPr lang="en-CA" b="1" dirty="0" smtClean="0">
                <a:solidFill>
                  <a:srgbClr val="0096FF"/>
                </a:solidFill>
              </a:rPr>
              <a:t>)</a:t>
            </a:r>
          </a:p>
          <a:p>
            <a:pPr lvl="3"/>
            <a:r>
              <a:rPr lang="en-CA" b="1" dirty="0" smtClean="0">
                <a:solidFill>
                  <a:srgbClr val="0096FF"/>
                </a:solidFill>
              </a:rPr>
              <a:t>Neutropenia: 1.28 (2.95-11.64 K/</a:t>
            </a:r>
            <a:r>
              <a:rPr lang="en-CA" b="1" dirty="0" err="1" smtClean="0">
                <a:solidFill>
                  <a:srgbClr val="0096FF"/>
                </a:solidFill>
              </a:rPr>
              <a:t>uL</a:t>
            </a:r>
            <a:r>
              <a:rPr lang="en-CA" b="1" dirty="0" smtClean="0">
                <a:solidFill>
                  <a:srgbClr val="0096FF"/>
                </a:solidFill>
              </a:rPr>
              <a:t>)</a:t>
            </a:r>
          </a:p>
          <a:p>
            <a:pPr lvl="3"/>
            <a:r>
              <a:rPr lang="en-CA" b="1" dirty="0" err="1" smtClean="0">
                <a:solidFill>
                  <a:srgbClr val="0096FF"/>
                </a:solidFill>
              </a:rPr>
              <a:t>Eosinopenia</a:t>
            </a:r>
            <a:r>
              <a:rPr lang="en-CA" b="1" dirty="0" smtClean="0">
                <a:solidFill>
                  <a:srgbClr val="0096FF"/>
                </a:solidFill>
              </a:rPr>
              <a:t>: 0.02 (0.06-1.23 K/</a:t>
            </a:r>
            <a:r>
              <a:rPr lang="en-CA" b="1" dirty="0" err="1" smtClean="0">
                <a:solidFill>
                  <a:srgbClr val="0096FF"/>
                </a:solidFill>
              </a:rPr>
              <a:t>uL</a:t>
            </a:r>
            <a:r>
              <a:rPr lang="en-CA" b="1" dirty="0" smtClean="0">
                <a:solidFill>
                  <a:srgbClr val="0096FF"/>
                </a:solidFill>
              </a:rPr>
              <a:t>)</a:t>
            </a:r>
          </a:p>
          <a:p>
            <a:pPr lvl="3"/>
            <a:r>
              <a:rPr lang="en-CA" b="1" dirty="0" err="1">
                <a:solidFill>
                  <a:srgbClr val="0096FF"/>
                </a:solidFill>
              </a:rPr>
              <a:t>Lymphopenia</a:t>
            </a:r>
            <a:r>
              <a:rPr lang="en-CA" b="1" dirty="0">
                <a:solidFill>
                  <a:srgbClr val="0096FF"/>
                </a:solidFill>
              </a:rPr>
              <a:t>: 1.02 (1.05-5.10 K/</a:t>
            </a:r>
            <a:r>
              <a:rPr lang="en-CA" b="1" dirty="0" err="1">
                <a:solidFill>
                  <a:srgbClr val="0096FF"/>
                </a:solidFill>
              </a:rPr>
              <a:t>uL</a:t>
            </a:r>
            <a:r>
              <a:rPr lang="en-CA" b="1" dirty="0" smtClean="0">
                <a:solidFill>
                  <a:srgbClr val="0096FF"/>
                </a:solidFill>
              </a:rPr>
              <a:t>)</a:t>
            </a:r>
          </a:p>
          <a:p>
            <a:pPr lvl="3"/>
            <a:r>
              <a:rPr lang="en-CA" dirty="0" smtClean="0"/>
              <a:t>Reticulocytes: 127.0 (10.0-110.0 K/</a:t>
            </a:r>
            <a:r>
              <a:rPr lang="en-CA" dirty="0" err="1" smtClean="0"/>
              <a:t>uL</a:t>
            </a:r>
            <a:r>
              <a:rPr lang="en-CA" dirty="0" smtClean="0"/>
              <a:t>)</a:t>
            </a:r>
          </a:p>
          <a:p>
            <a:pPr lvl="3"/>
            <a:r>
              <a:rPr lang="en-CA" dirty="0" smtClean="0"/>
              <a:t>Suspected NRBCs</a:t>
            </a:r>
          </a:p>
          <a:p>
            <a:pPr lvl="3"/>
            <a:r>
              <a:rPr lang="en-CA" dirty="0" smtClean="0"/>
              <a:t>Suspected bands</a:t>
            </a:r>
          </a:p>
          <a:p>
            <a:pPr lvl="2"/>
            <a:r>
              <a:rPr lang="en-CA" dirty="0" smtClean="0"/>
              <a:t>Blood smear:</a:t>
            </a:r>
          </a:p>
          <a:p>
            <a:pPr lvl="3"/>
            <a:r>
              <a:rPr lang="en-CA" dirty="0" smtClean="0"/>
              <a:t>Mild </a:t>
            </a:r>
            <a:r>
              <a:rPr lang="en-CA" dirty="0" err="1" smtClean="0"/>
              <a:t>anisocytosis</a:t>
            </a:r>
            <a:r>
              <a:rPr lang="en-CA" dirty="0" smtClean="0"/>
              <a:t>, mild </a:t>
            </a:r>
            <a:r>
              <a:rPr lang="en-CA" dirty="0" err="1" smtClean="0"/>
              <a:t>poikilocytosis</a:t>
            </a:r>
            <a:endParaRPr lang="en-CA" dirty="0" smtClean="0"/>
          </a:p>
          <a:p>
            <a:pPr lvl="3"/>
            <a:r>
              <a:rPr lang="en-CA" dirty="0" smtClean="0"/>
              <a:t>No bands</a:t>
            </a:r>
          </a:p>
          <a:p>
            <a:pPr lvl="3"/>
            <a:r>
              <a:rPr lang="en-CA" b="1" dirty="0" smtClean="0">
                <a:solidFill>
                  <a:srgbClr val="0096FF"/>
                </a:solidFill>
              </a:rPr>
              <a:t>Platelets: 4-10/</a:t>
            </a:r>
            <a:r>
              <a:rPr lang="en-CA" b="1" dirty="0" err="1" smtClean="0">
                <a:solidFill>
                  <a:srgbClr val="0096FF"/>
                </a:solidFill>
              </a:rPr>
              <a:t>hpf</a:t>
            </a:r>
            <a:endParaRPr lang="en-CA" b="1" dirty="0" smtClean="0">
              <a:solidFill>
                <a:srgbClr val="0096FF"/>
              </a:solidFill>
            </a:endParaRPr>
          </a:p>
        </p:txBody>
      </p:sp>
    </p:spTree>
    <p:extLst>
      <p:ext uri="{BB962C8B-B14F-4D97-AF65-F5344CB8AC3E}">
        <p14:creationId xmlns:p14="http://schemas.microsoft.com/office/powerpoint/2010/main" val="3128070392"/>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Pixel">
      <a:dk1>
        <a:srgbClr val="103154"/>
      </a:dk1>
      <a:lt1>
        <a:srgbClr val="FFFFFF"/>
      </a:lt1>
      <a:dk2>
        <a:srgbClr val="00BFC3"/>
      </a:dk2>
      <a:lt2>
        <a:srgbClr val="0096FF"/>
      </a:lt2>
      <a:accent1>
        <a:srgbClr val="FF7F01"/>
      </a:accent1>
      <a:accent2>
        <a:srgbClr val="F1B015"/>
      </a:accent2>
      <a:accent3>
        <a:srgbClr val="FBEC85"/>
      </a:accent3>
      <a:accent4>
        <a:srgbClr val="D2C2F1"/>
      </a:accent4>
      <a:accent5>
        <a:srgbClr val="DA5AF4"/>
      </a:accent5>
      <a:accent6>
        <a:srgbClr val="9D09D1"/>
      </a:accent6>
      <a:hlink>
        <a:srgbClr val="1286C9"/>
      </a:hlink>
      <a:folHlink>
        <a:srgbClr val="A8C2E7"/>
      </a:folHlink>
    </a:clrScheme>
    <a:fontScheme name="Office Classic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Clarté.thmx</Template>
  <TotalTime>4797</TotalTime>
  <Words>7850</Words>
  <Application>Microsoft Macintosh PowerPoint</Application>
  <PresentationFormat>Présentation à l'écran (4:3)</PresentationFormat>
  <Paragraphs>1080</Paragraphs>
  <Slides>68</Slides>
  <Notes>54</Notes>
  <HiddenSlides>0</HiddenSlides>
  <MMClips>0</MMClips>
  <ScaleCrop>false</ScaleCrop>
  <HeadingPairs>
    <vt:vector size="4" baseType="variant">
      <vt:variant>
        <vt:lpstr>Thème</vt:lpstr>
      </vt:variant>
      <vt:variant>
        <vt:i4>1</vt:i4>
      </vt:variant>
      <vt:variant>
        <vt:lpstr>Titres des diapositives</vt:lpstr>
      </vt:variant>
      <vt:variant>
        <vt:i4>68</vt:i4>
      </vt:variant>
    </vt:vector>
  </HeadingPairs>
  <TitlesOfParts>
    <vt:vector size="69" baseType="lpstr">
      <vt:lpstr>Clarity</vt:lpstr>
      <vt:lpstr>M&amp;M ROUND</vt:lpstr>
      <vt:lpstr>Signalment</vt:lpstr>
      <vt:lpstr>Presenting complaint</vt:lpstr>
      <vt:lpstr>History of the present illness</vt:lpstr>
      <vt:lpstr>Past medical issues</vt:lpstr>
      <vt:lpstr>History of the present illness</vt:lpstr>
      <vt:lpstr>Présentation PowerPoint</vt:lpstr>
      <vt:lpstr>Présentation PowerPoint</vt:lpstr>
      <vt:lpstr>History of the present illness</vt:lpstr>
      <vt:lpstr>History of the present illness</vt:lpstr>
      <vt:lpstr>History of the present illness</vt:lpstr>
      <vt:lpstr>History of the present illness</vt:lpstr>
      <vt:lpstr>History of the present illness</vt:lpstr>
      <vt:lpstr>History of the present illness</vt:lpstr>
      <vt:lpstr>History of the present illness</vt:lpstr>
      <vt:lpstr>History of the present illness</vt:lpstr>
      <vt:lpstr>Présentation PowerPoint</vt:lpstr>
      <vt:lpstr>Présentation PowerPoint</vt:lpstr>
      <vt:lpstr>History of the present illness</vt:lpstr>
      <vt:lpstr>History of the present illness</vt:lpstr>
      <vt:lpstr>History of the present illness</vt:lpstr>
      <vt:lpstr>Présentation PowerPoint</vt:lpstr>
      <vt:lpstr>Présentation PowerPoint</vt:lpstr>
      <vt:lpstr>Initial assessment at the  Emergency Department</vt:lpstr>
      <vt:lpstr>Physical examination</vt:lpstr>
      <vt:lpstr>Initial assessment at the  Emergency Department</vt:lpstr>
      <vt:lpstr>Stabilization</vt:lpstr>
      <vt:lpstr>Additional diagnostic tests</vt:lpstr>
      <vt:lpstr>Problem list</vt:lpstr>
      <vt:lpstr>Differential diagnosis</vt:lpstr>
      <vt:lpstr>Working diagnosis</vt:lpstr>
      <vt:lpstr>Plan</vt:lpstr>
      <vt:lpstr>Plan</vt:lpstr>
      <vt:lpstr>Présentation PowerPoint</vt:lpstr>
      <vt:lpstr>Présentation PowerPoint</vt:lpstr>
      <vt:lpstr>Présentation PowerPoint</vt:lpstr>
      <vt:lpstr>Progression</vt:lpstr>
      <vt:lpstr>Plan</vt:lpstr>
      <vt:lpstr>Présentation PowerPoint</vt:lpstr>
      <vt:lpstr>Présentation PowerPoint</vt:lpstr>
      <vt:lpstr>Présentation PowerPoint</vt:lpstr>
      <vt:lpstr>Présentation PowerPoint</vt:lpstr>
      <vt:lpstr>Progression</vt:lpstr>
      <vt:lpstr>Présentation PowerPoint</vt:lpstr>
      <vt:lpstr>Présentation PowerPoint</vt:lpstr>
      <vt:lpstr>Plan – review problem list</vt:lpstr>
      <vt:lpstr>Plan – review problem list</vt:lpstr>
      <vt:lpstr>Progression</vt:lpstr>
      <vt:lpstr>Progression</vt:lpstr>
      <vt:lpstr>And …</vt:lpstr>
      <vt:lpstr>Discussion</vt:lpstr>
      <vt:lpstr>Discussion</vt:lpstr>
      <vt:lpstr>FFP and TRALI/TACO</vt:lpstr>
      <vt:lpstr>TRALI</vt:lpstr>
      <vt:lpstr>Présentation PowerPoint</vt:lpstr>
      <vt:lpstr>TRALI</vt:lpstr>
      <vt:lpstr>TRALI</vt:lpstr>
      <vt:lpstr>TRALI</vt:lpstr>
      <vt:lpstr>DELAYED TRALI</vt:lpstr>
      <vt:lpstr>TRALI in veterinary medicine</vt:lpstr>
      <vt:lpstr>Présentation PowerPoint</vt:lpstr>
      <vt:lpstr>TRALI in veterinary medicine</vt:lpstr>
      <vt:lpstr>Coagulopathy and risk of bleeding</vt:lpstr>
      <vt:lpstr>Coagulopathy and risk of bleeding</vt:lpstr>
      <vt:lpstr>Coagulopathy and risk of bleeding</vt:lpstr>
      <vt:lpstr>FFP transfusion in intensive care medicine – coagulopathy &amp; bleeding</vt:lpstr>
      <vt:lpstr>FFP transfusion in intensive care medicine – volume expansion</vt:lpstr>
      <vt:lpstr>Discussion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M&amp;M ROUND</dc:title>
  <dc:creator>Jo-Annie Letendre</dc:creator>
  <cp:lastModifiedBy>Jo-Annie Letendre</cp:lastModifiedBy>
  <cp:revision>98</cp:revision>
  <dcterms:created xsi:type="dcterms:W3CDTF">2015-01-27T13:13:05Z</dcterms:created>
  <dcterms:modified xsi:type="dcterms:W3CDTF">2015-02-12T03:54:51Z</dcterms:modified>
</cp:coreProperties>
</file>