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29"/>
  </p:notesMasterIdLst>
  <p:sldIdLst>
    <p:sldId id="256" r:id="rId2"/>
    <p:sldId id="257" r:id="rId3"/>
    <p:sldId id="258" r:id="rId4"/>
    <p:sldId id="259" r:id="rId5"/>
    <p:sldId id="260" r:id="rId6"/>
    <p:sldId id="264" r:id="rId7"/>
    <p:sldId id="261" r:id="rId8"/>
    <p:sldId id="262" r:id="rId9"/>
    <p:sldId id="263" r:id="rId10"/>
    <p:sldId id="267" r:id="rId11"/>
    <p:sldId id="265" r:id="rId12"/>
    <p:sldId id="266" r:id="rId13"/>
    <p:sldId id="268" r:id="rId14"/>
    <p:sldId id="269" r:id="rId15"/>
    <p:sldId id="271" r:id="rId16"/>
    <p:sldId id="272" r:id="rId17"/>
    <p:sldId id="273" r:id="rId18"/>
    <p:sldId id="274" r:id="rId19"/>
    <p:sldId id="277" r:id="rId20"/>
    <p:sldId id="276" r:id="rId21"/>
    <p:sldId id="278" r:id="rId22"/>
    <p:sldId id="279" r:id="rId23"/>
    <p:sldId id="275" r:id="rId24"/>
    <p:sldId id="280" r:id="rId25"/>
    <p:sldId id="281" r:id="rId26"/>
    <p:sldId id="282" r:id="rId27"/>
    <p:sldId id="27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3" d="100"/>
          <a:sy n="83" d="100"/>
        </p:scale>
        <p:origin x="-144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B639E9-D50E-E749-8AB7-3D986F15EB52}" type="datetimeFigureOut">
              <a:rPr lang="en-US" smtClean="0"/>
              <a:t>2014-10-15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FA08E8-F940-644E-9897-8970C561A5E5}" type="slidenum">
              <a:rPr lang="en-US" smtClean="0"/>
              <a:t>‹#›</a:t>
            </a:fld>
            <a:endParaRPr lang="en-US"/>
          </a:p>
        </p:txBody>
      </p:sp>
    </p:spTree>
    <p:extLst>
      <p:ext uri="{BB962C8B-B14F-4D97-AF65-F5344CB8AC3E}">
        <p14:creationId xmlns:p14="http://schemas.microsoft.com/office/powerpoint/2010/main" val="84518906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Submitted in UVIS and placed in fridge/freezer pick up area: CBC, </a:t>
            </a:r>
            <a:r>
              <a:rPr lang="en-US" sz="1200" kern="1200" dirty="0" err="1" smtClean="0">
                <a:solidFill>
                  <a:schemeClr val="tx1"/>
                </a:solidFill>
                <a:effectLst/>
                <a:latin typeface="+mn-lt"/>
                <a:ea typeface="+mn-ea"/>
                <a:cs typeface="+mn-cs"/>
              </a:rPr>
              <a:t>Chemsitry</a:t>
            </a:r>
            <a:r>
              <a:rPr lang="en-US" sz="1200" kern="1200" dirty="0" smtClean="0">
                <a:solidFill>
                  <a:schemeClr val="tx1"/>
                </a:solidFill>
                <a:effectLst/>
                <a:latin typeface="+mn-lt"/>
                <a:ea typeface="+mn-ea"/>
                <a:cs typeface="+mn-cs"/>
              </a:rPr>
              <a:t>, DIC (from admission) - so these should be picked up first thing</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61FA08E8-F940-644E-9897-8970C561A5E5}" type="slidenum">
              <a:rPr lang="en-US" smtClean="0"/>
              <a:t>14</a:t>
            </a:fld>
            <a:endParaRPr lang="en-US"/>
          </a:p>
        </p:txBody>
      </p:sp>
    </p:spTree>
    <p:extLst>
      <p:ext uri="{BB962C8B-B14F-4D97-AF65-F5344CB8AC3E}">
        <p14:creationId xmlns:p14="http://schemas.microsoft.com/office/powerpoint/2010/main" val="1211332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A08E8-F940-644E-9897-8970C561A5E5}" type="slidenum">
              <a:rPr lang="en-US" smtClean="0"/>
              <a:t>17</a:t>
            </a:fld>
            <a:endParaRPr lang="en-US"/>
          </a:p>
        </p:txBody>
      </p:sp>
    </p:spTree>
    <p:extLst>
      <p:ext uri="{BB962C8B-B14F-4D97-AF65-F5344CB8AC3E}">
        <p14:creationId xmlns:p14="http://schemas.microsoft.com/office/powerpoint/2010/main" val="1758700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t>Wednesday, October 15,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t>Wednesday, October 15,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t>Wednesday, October 15,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t>Wednesday, October 15,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t>Wednesday, October 15,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t>Wednesday, October 15, 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t>Wednesday, October 15, 14</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t>Wednesday, October 15, 14</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t>Wednesday, October 15, 14</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t>Wednesday, October 15, 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t>Wednesday, October 15, 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t>Wednesday, October 15, 14</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Morbidity and mortality rounds</a:t>
            </a:r>
            <a:endParaRPr lang="en-US" dirty="0"/>
          </a:p>
        </p:txBody>
      </p:sp>
      <p:sp>
        <p:nvSpPr>
          <p:cNvPr id="3" name="Subtitle 2"/>
          <p:cNvSpPr>
            <a:spLocks noGrp="1"/>
          </p:cNvSpPr>
          <p:nvPr>
            <p:ph type="subTitle" idx="1"/>
          </p:nvPr>
        </p:nvSpPr>
        <p:spPr/>
        <p:txBody>
          <a:bodyPr/>
          <a:lstStyle/>
          <a:p>
            <a:r>
              <a:rPr lang="en-US" dirty="0" smtClean="0"/>
              <a:t>Valerie Madden</a:t>
            </a:r>
            <a:endParaRPr lang="en-US" dirty="0"/>
          </a:p>
        </p:txBody>
      </p:sp>
    </p:spTree>
    <p:extLst>
      <p:ext uri="{BB962C8B-B14F-4D97-AF65-F5344CB8AC3E}">
        <p14:creationId xmlns:p14="http://schemas.microsoft.com/office/powerpoint/2010/main" val="108787644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on transfer</a:t>
            </a:r>
            <a:endParaRPr lang="en-US" dirty="0"/>
          </a:p>
        </p:txBody>
      </p:sp>
      <p:sp>
        <p:nvSpPr>
          <p:cNvPr id="3" name="Content Placeholder 2"/>
          <p:cNvSpPr>
            <a:spLocks noGrp="1"/>
          </p:cNvSpPr>
          <p:nvPr>
            <p:ph idx="1"/>
          </p:nvPr>
        </p:nvSpPr>
        <p:spPr>
          <a:xfrm>
            <a:off x="457200" y="1600200"/>
            <a:ext cx="8686800" cy="4876800"/>
          </a:xfrm>
        </p:spPr>
        <p:txBody>
          <a:bodyPr/>
          <a:lstStyle/>
          <a:p>
            <a:r>
              <a:rPr lang="en-US" dirty="0" smtClean="0"/>
              <a:t>Consulted imaging service</a:t>
            </a:r>
          </a:p>
          <a:p>
            <a:pPr marL="0" indent="0">
              <a:buNone/>
            </a:pPr>
            <a:endParaRPr lang="en-US" dirty="0" smtClean="0"/>
          </a:p>
          <a:p>
            <a:r>
              <a:rPr lang="en-US" dirty="0"/>
              <a:t>3 view thorax: alveolar pattern in cranial aspect of </a:t>
            </a:r>
            <a:r>
              <a:rPr lang="en-US" dirty="0" err="1"/>
              <a:t>caudodorsal</a:t>
            </a:r>
            <a:r>
              <a:rPr lang="en-US" dirty="0"/>
              <a:t> lung field, diffuse mild interstitial pattern in cranial lung fields </a:t>
            </a:r>
            <a:r>
              <a:rPr lang="en-US" dirty="0" smtClean="0"/>
              <a:t>bilaterally</a:t>
            </a:r>
          </a:p>
          <a:p>
            <a:pPr marL="0" indent="0">
              <a:buNone/>
            </a:pPr>
            <a:endParaRPr lang="en-US" dirty="0" smtClean="0"/>
          </a:p>
          <a:p>
            <a:r>
              <a:rPr lang="en-US" dirty="0" smtClean="0"/>
              <a:t>Reviewed </a:t>
            </a:r>
            <a:r>
              <a:rPr lang="en-US" dirty="0"/>
              <a:t>by radiology resident and chief </a:t>
            </a:r>
            <a:endParaRPr lang="en-US" dirty="0" smtClean="0"/>
          </a:p>
          <a:p>
            <a:pPr lvl="2"/>
            <a:r>
              <a:rPr lang="en-US" sz="2000" dirty="0" smtClean="0"/>
              <a:t>PTE </a:t>
            </a:r>
            <a:r>
              <a:rPr lang="en-US" sz="2000" dirty="0"/>
              <a:t>is primary </a:t>
            </a:r>
            <a:r>
              <a:rPr lang="en-US" sz="2000" dirty="0" smtClean="0"/>
              <a:t>differential </a:t>
            </a:r>
          </a:p>
          <a:p>
            <a:pPr lvl="2"/>
            <a:r>
              <a:rPr lang="en-US" sz="2000" dirty="0" smtClean="0"/>
              <a:t>Does </a:t>
            </a:r>
            <a:r>
              <a:rPr lang="en-US" sz="2000" dirty="0"/>
              <a:t>not appear consistent with heart disease due to lack of cardiomegaly or pulmonary venous </a:t>
            </a:r>
            <a:r>
              <a:rPr lang="en-US" sz="2000" dirty="0" smtClean="0"/>
              <a:t>distension</a:t>
            </a:r>
            <a:endParaRPr lang="en-US" sz="2000" dirty="0"/>
          </a:p>
        </p:txBody>
      </p:sp>
    </p:spTree>
    <p:extLst>
      <p:ext uri="{BB962C8B-B14F-4D97-AF65-F5344CB8AC3E}">
        <p14:creationId xmlns:p14="http://schemas.microsoft.com/office/powerpoint/2010/main" val="22196177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a:t>O2 </a:t>
            </a:r>
            <a:r>
              <a:rPr lang="en-US" dirty="0" smtClean="0"/>
              <a:t>therapy</a:t>
            </a:r>
          </a:p>
          <a:p>
            <a:r>
              <a:rPr lang="en-US" dirty="0" smtClean="0"/>
              <a:t>Respiratory </a:t>
            </a:r>
            <a:r>
              <a:rPr lang="en-US" dirty="0"/>
              <a:t>watch</a:t>
            </a:r>
          </a:p>
          <a:p>
            <a:r>
              <a:rPr lang="en-US" dirty="0" err="1"/>
              <a:t>PLyte</a:t>
            </a:r>
            <a:r>
              <a:rPr lang="en-US" dirty="0"/>
              <a:t> + 15 </a:t>
            </a:r>
            <a:r>
              <a:rPr lang="en-US" dirty="0" err="1"/>
              <a:t>mEq</a:t>
            </a:r>
            <a:r>
              <a:rPr lang="en-US" dirty="0"/>
              <a:t>/L </a:t>
            </a:r>
            <a:r>
              <a:rPr lang="en-US" dirty="0" err="1"/>
              <a:t>KCl</a:t>
            </a:r>
            <a:r>
              <a:rPr lang="en-US" dirty="0"/>
              <a:t> at 60 ml/kg/day </a:t>
            </a:r>
            <a:endParaRPr lang="en-US" dirty="0" smtClean="0"/>
          </a:p>
          <a:p>
            <a:r>
              <a:rPr lang="en-US" dirty="0" err="1"/>
              <a:t>Butorphanol</a:t>
            </a:r>
            <a:r>
              <a:rPr lang="en-US" dirty="0"/>
              <a:t> 0.2 mg/kg IV PRN per DVM </a:t>
            </a:r>
          </a:p>
        </p:txBody>
      </p:sp>
    </p:spTree>
    <p:extLst>
      <p:ext uri="{BB962C8B-B14F-4D97-AF65-F5344CB8AC3E}">
        <p14:creationId xmlns:p14="http://schemas.microsoft.com/office/powerpoint/2010/main" val="233129507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a:t>
            </a:r>
            <a:endParaRPr lang="en-US" dirty="0"/>
          </a:p>
        </p:txBody>
      </p:sp>
      <p:sp>
        <p:nvSpPr>
          <p:cNvPr id="3" name="Content Placeholder 2"/>
          <p:cNvSpPr>
            <a:spLocks noGrp="1"/>
          </p:cNvSpPr>
          <p:nvPr>
            <p:ph idx="1"/>
          </p:nvPr>
        </p:nvSpPr>
        <p:spPr/>
        <p:txBody>
          <a:bodyPr>
            <a:normAutofit fontScale="92500"/>
          </a:bodyPr>
          <a:lstStyle/>
          <a:p>
            <a:r>
              <a:rPr lang="en-US" dirty="0"/>
              <a:t>Discussed that after the </a:t>
            </a:r>
            <a:r>
              <a:rPr lang="en-US" dirty="0" err="1"/>
              <a:t>rads</a:t>
            </a:r>
            <a:r>
              <a:rPr lang="en-US" dirty="0"/>
              <a:t>, we are still unsure the underlying problem causing the increased respiratory rate and effort. Potential problems include heart failure, PTE, pneumonia. Need to perform more diagnostics before we know what the underlying problem is. Will decide what specialty service is most appropriate based on what the underlying problem is found to be. We will move in a step-wise fashion, and keep the owner updated as we have more information. Will receive another update this evening unless we have more information prior to that time. Estimate has the potential to increase depending on the underlying cause and what we would need to do to treat. Will keep the owner updated if we need to go higher than estimate </a:t>
            </a:r>
            <a:endParaRPr lang="en-US" dirty="0" smtClean="0"/>
          </a:p>
          <a:p>
            <a:r>
              <a:rPr lang="en-US" dirty="0" smtClean="0"/>
              <a:t>Initial estimate $2000-4000</a:t>
            </a:r>
            <a:endParaRPr lang="en-US" dirty="0"/>
          </a:p>
        </p:txBody>
      </p:sp>
    </p:spTree>
    <p:extLst>
      <p:ext uri="{BB962C8B-B14F-4D97-AF65-F5344CB8AC3E}">
        <p14:creationId xmlns:p14="http://schemas.microsoft.com/office/powerpoint/2010/main" val="105832431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09/28/14 </a:t>
            </a:r>
            <a:r>
              <a:rPr lang="en-US" dirty="0"/>
              <a:t>D</a:t>
            </a:r>
            <a:r>
              <a:rPr lang="en-US" dirty="0" smtClean="0"/>
              <a:t>ay Evaluation</a:t>
            </a:r>
            <a:endParaRPr lang="en-US" dirty="0"/>
          </a:p>
        </p:txBody>
      </p:sp>
      <p:sp>
        <p:nvSpPr>
          <p:cNvPr id="3" name="Content Placeholder 2"/>
          <p:cNvSpPr>
            <a:spLocks noGrp="1"/>
          </p:cNvSpPr>
          <p:nvPr>
            <p:ph idx="1"/>
          </p:nvPr>
        </p:nvSpPr>
        <p:spPr>
          <a:xfrm>
            <a:off x="457200" y="1600200"/>
            <a:ext cx="8229600" cy="5116280"/>
          </a:xfrm>
        </p:spPr>
        <p:txBody>
          <a:bodyPr>
            <a:normAutofit fontScale="92500" lnSpcReduction="10000"/>
          </a:bodyPr>
          <a:lstStyle/>
          <a:p>
            <a:r>
              <a:rPr lang="en-US" dirty="0"/>
              <a:t>Patient </a:t>
            </a:r>
            <a:r>
              <a:rPr lang="en-US" dirty="0" smtClean="0"/>
              <a:t>presented </a:t>
            </a:r>
            <a:r>
              <a:rPr lang="en-US" dirty="0"/>
              <a:t>530am, transferred to critical care shortly after </a:t>
            </a:r>
            <a:r>
              <a:rPr lang="en-US" dirty="0" smtClean="0"/>
              <a:t>7am</a:t>
            </a:r>
          </a:p>
          <a:p>
            <a:r>
              <a:rPr lang="en-US" dirty="0" err="1" smtClean="0"/>
              <a:t>Reassed</a:t>
            </a:r>
            <a:r>
              <a:rPr lang="en-US" dirty="0" smtClean="0"/>
              <a:t> around </a:t>
            </a:r>
            <a:r>
              <a:rPr lang="en-US" dirty="0"/>
              <a:t>11am due to ER case load. </a:t>
            </a:r>
            <a:endParaRPr lang="en-US" dirty="0" smtClean="0"/>
          </a:p>
          <a:p>
            <a:r>
              <a:rPr lang="en-US" dirty="0" smtClean="0"/>
              <a:t>TFAST: Normal </a:t>
            </a:r>
            <a:r>
              <a:rPr lang="en-US" dirty="0" err="1" smtClean="0"/>
              <a:t>LA:Ao</a:t>
            </a:r>
            <a:r>
              <a:rPr lang="en-US" dirty="0"/>
              <a:t>, no pleural effusion and no more than 1-2 B lines per lung field on ultrasound other than left caudal where there were possibly more </a:t>
            </a:r>
            <a:endParaRPr lang="en-US" dirty="0" smtClean="0"/>
          </a:p>
          <a:p>
            <a:r>
              <a:rPr lang="en-US" dirty="0" smtClean="0"/>
              <a:t>Nothing </a:t>
            </a:r>
            <a:r>
              <a:rPr lang="en-US" dirty="0"/>
              <a:t>in the heart that looked obviously like a </a:t>
            </a:r>
            <a:r>
              <a:rPr lang="en-US" dirty="0" smtClean="0"/>
              <a:t>thrombus</a:t>
            </a:r>
          </a:p>
          <a:p>
            <a:r>
              <a:rPr lang="en-US" dirty="0" smtClean="0"/>
              <a:t>When </a:t>
            </a:r>
            <a:r>
              <a:rPr lang="en-US" dirty="0"/>
              <a:t>reevaluated at 11am, noted tachypnea and increased effort, worse with door open and stimulation, but when left alone was able to rest/</a:t>
            </a:r>
            <a:r>
              <a:rPr lang="en-US" dirty="0" smtClean="0"/>
              <a:t>sleep</a:t>
            </a:r>
          </a:p>
          <a:p>
            <a:r>
              <a:rPr lang="en-US" dirty="0"/>
              <a:t>Evaluated blood smear from admission: few bands, some toxic change, normal WBC morphology, adequate platelets plus </a:t>
            </a:r>
            <a:r>
              <a:rPr lang="en-US" dirty="0" smtClean="0"/>
              <a:t>clumping</a:t>
            </a:r>
          </a:p>
          <a:p>
            <a:r>
              <a:rPr lang="en-US" dirty="0"/>
              <a:t>Was able to collect the free catch blanket urine sample (performed protein only dipstick - trace) </a:t>
            </a:r>
          </a:p>
          <a:p>
            <a:endParaRPr lang="en-US" dirty="0"/>
          </a:p>
        </p:txBody>
      </p:sp>
    </p:spTree>
    <p:extLst>
      <p:ext uri="{BB962C8B-B14F-4D97-AF65-F5344CB8AC3E}">
        <p14:creationId xmlns:p14="http://schemas.microsoft.com/office/powerpoint/2010/main" val="212862663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normAutofit/>
          </a:bodyPr>
          <a:lstStyle/>
          <a:p>
            <a:r>
              <a:rPr lang="en-US" dirty="0" smtClean="0"/>
              <a:t>Based </a:t>
            </a:r>
            <a:r>
              <a:rPr lang="en-US" dirty="0"/>
              <a:t>on the left shift elected to begin antibiotics (</a:t>
            </a:r>
            <a:r>
              <a:rPr lang="en-US" dirty="0" err="1"/>
              <a:t>Unasyn</a:t>
            </a:r>
            <a:r>
              <a:rPr lang="en-US" dirty="0"/>
              <a:t> 22mg/kg IV TID</a:t>
            </a:r>
            <a:r>
              <a:rPr lang="en-US" dirty="0" smtClean="0"/>
              <a:t>)</a:t>
            </a:r>
          </a:p>
          <a:p>
            <a:r>
              <a:rPr lang="en-US" dirty="0"/>
              <a:t>ICU treatments</a:t>
            </a:r>
          </a:p>
          <a:p>
            <a:pPr lvl="1"/>
            <a:r>
              <a:rPr lang="en-US" dirty="0"/>
              <a:t>--</a:t>
            </a:r>
            <a:r>
              <a:rPr lang="en-US" dirty="0" err="1"/>
              <a:t>Plyte</a:t>
            </a:r>
            <a:r>
              <a:rPr lang="en-US" dirty="0"/>
              <a:t> + KCL at 13ml/</a:t>
            </a:r>
            <a:r>
              <a:rPr lang="en-US" dirty="0" err="1"/>
              <a:t>hr</a:t>
            </a:r>
            <a:r>
              <a:rPr lang="en-US" dirty="0"/>
              <a:t> (60ml/kg/day)</a:t>
            </a:r>
          </a:p>
          <a:p>
            <a:pPr lvl="1"/>
            <a:r>
              <a:rPr lang="en-US" dirty="0"/>
              <a:t>--</a:t>
            </a:r>
            <a:r>
              <a:rPr lang="en-US" dirty="0" err="1"/>
              <a:t>Clopidrogrel</a:t>
            </a:r>
            <a:r>
              <a:rPr lang="en-US" dirty="0"/>
              <a:t> 18.75mg PO SID</a:t>
            </a:r>
          </a:p>
          <a:p>
            <a:pPr lvl="1"/>
            <a:r>
              <a:rPr lang="en-US" dirty="0"/>
              <a:t>--</a:t>
            </a:r>
            <a:r>
              <a:rPr lang="en-US" dirty="0" err="1"/>
              <a:t>Unasyn</a:t>
            </a:r>
            <a:r>
              <a:rPr lang="en-US" dirty="0"/>
              <a:t> 22mg/kg IV TID</a:t>
            </a:r>
          </a:p>
          <a:p>
            <a:r>
              <a:rPr lang="en-US" dirty="0" smtClean="0"/>
              <a:t>Discussed </a:t>
            </a:r>
            <a:r>
              <a:rPr lang="en-US" dirty="0"/>
              <a:t>(with GLS) heparin, elected not to tonight due to prolonged PTT at 160 seconds, potential for sampling/FNA/</a:t>
            </a:r>
            <a:r>
              <a:rPr lang="en-US" dirty="0" err="1"/>
              <a:t>angio</a:t>
            </a:r>
            <a:r>
              <a:rPr lang="en-US" dirty="0"/>
              <a:t> that may require sampling or jugular </a:t>
            </a:r>
            <a:r>
              <a:rPr lang="en-US" dirty="0" smtClean="0"/>
              <a:t>sticks</a:t>
            </a:r>
            <a:endParaRPr lang="en-US" dirty="0"/>
          </a:p>
          <a:p>
            <a:r>
              <a:rPr lang="en-US" dirty="0"/>
              <a:t>C</a:t>
            </a:r>
            <a:r>
              <a:rPr lang="en-US" dirty="0" smtClean="0"/>
              <a:t>onsider </a:t>
            </a:r>
            <a:r>
              <a:rPr lang="en-US" dirty="0"/>
              <a:t>heartworm antibody test - unsure of turnaround time, but given extensive travel history</a:t>
            </a:r>
            <a:r>
              <a:rPr lang="en-US" dirty="0" smtClean="0"/>
              <a:t>…</a:t>
            </a:r>
            <a:endParaRPr lang="en-US" dirty="0"/>
          </a:p>
        </p:txBody>
      </p:sp>
    </p:spTree>
    <p:extLst>
      <p:ext uri="{BB962C8B-B14F-4D97-AF65-F5344CB8AC3E}">
        <p14:creationId xmlns:p14="http://schemas.microsoft.com/office/powerpoint/2010/main" val="70007343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a:t>
            </a:r>
            <a:endParaRPr lang="en-US" dirty="0"/>
          </a:p>
        </p:txBody>
      </p:sp>
      <p:sp>
        <p:nvSpPr>
          <p:cNvPr id="3" name="Content Placeholder 2"/>
          <p:cNvSpPr>
            <a:spLocks noGrp="1"/>
          </p:cNvSpPr>
          <p:nvPr>
            <p:ph idx="1"/>
          </p:nvPr>
        </p:nvSpPr>
        <p:spPr/>
        <p:txBody>
          <a:bodyPr>
            <a:normAutofit lnSpcReduction="10000"/>
          </a:bodyPr>
          <a:lstStyle/>
          <a:p>
            <a:r>
              <a:rPr lang="en-US" dirty="0"/>
              <a:t>D</a:t>
            </a:r>
            <a:r>
              <a:rPr lang="en-US" dirty="0" smtClean="0"/>
              <a:t>iscussed </a:t>
            </a:r>
            <a:r>
              <a:rPr lang="en-US" dirty="0"/>
              <a:t>what we currently know </a:t>
            </a:r>
            <a:r>
              <a:rPr lang="en-US" dirty="0" smtClean="0"/>
              <a:t>and </a:t>
            </a:r>
            <a:r>
              <a:rPr lang="en-US" dirty="0"/>
              <a:t>that we do not at this time know the underlying cause and needed additional information to try to figure this out (with the chance that we might not determine the underlying cause</a:t>
            </a:r>
            <a:r>
              <a:rPr lang="en-US" dirty="0" smtClean="0"/>
              <a:t>)</a:t>
            </a:r>
          </a:p>
          <a:p>
            <a:r>
              <a:rPr lang="en-US" dirty="0" smtClean="0"/>
              <a:t>Discussed </a:t>
            </a:r>
            <a:r>
              <a:rPr lang="en-US" dirty="0"/>
              <a:t>recommended plan: monitor overnight, and probably CT (+/-</a:t>
            </a:r>
            <a:r>
              <a:rPr lang="en-US" dirty="0" err="1"/>
              <a:t>angio</a:t>
            </a:r>
            <a:r>
              <a:rPr lang="en-US" dirty="0"/>
              <a:t>) whole body (quoted </a:t>
            </a:r>
            <a:r>
              <a:rPr lang="en-US" dirty="0" err="1"/>
              <a:t>abt</a:t>
            </a:r>
            <a:r>
              <a:rPr lang="en-US" dirty="0"/>
              <a:t> 1200 for this part alone), possibly cardio, possibly FNA, </a:t>
            </a:r>
            <a:r>
              <a:rPr lang="en-US" dirty="0" err="1"/>
              <a:t>etc</a:t>
            </a:r>
            <a:r>
              <a:rPr lang="en-US" dirty="0"/>
              <a:t> as indicated based on </a:t>
            </a:r>
            <a:r>
              <a:rPr lang="en-US" dirty="0" smtClean="0"/>
              <a:t>results</a:t>
            </a:r>
          </a:p>
          <a:p>
            <a:r>
              <a:rPr lang="en-US" dirty="0" smtClean="0"/>
              <a:t>Reasons </a:t>
            </a:r>
            <a:r>
              <a:rPr lang="en-US" dirty="0"/>
              <a:t>to not do today include: weekend staffing, emergency procedure for both CT and anesthesia, and the chance that she might be more stable/better tolerant of procedures, but that it was possible she may continue to experience PTE or other TE events </a:t>
            </a:r>
            <a:r>
              <a:rPr lang="en-US" dirty="0" smtClean="0"/>
              <a:t>tonight</a:t>
            </a:r>
            <a:endParaRPr lang="en-US" dirty="0"/>
          </a:p>
        </p:txBody>
      </p:sp>
    </p:spTree>
    <p:extLst>
      <p:ext uri="{BB962C8B-B14F-4D97-AF65-F5344CB8AC3E}">
        <p14:creationId xmlns:p14="http://schemas.microsoft.com/office/powerpoint/2010/main" val="65207332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Progression</a:t>
            </a:r>
            <a:endParaRPr lang="en-US" dirty="0"/>
          </a:p>
        </p:txBody>
      </p:sp>
      <p:sp>
        <p:nvSpPr>
          <p:cNvPr id="3" name="Content Placeholder 2"/>
          <p:cNvSpPr>
            <a:spLocks noGrp="1"/>
          </p:cNvSpPr>
          <p:nvPr>
            <p:ph idx="1"/>
          </p:nvPr>
        </p:nvSpPr>
        <p:spPr/>
        <p:txBody>
          <a:bodyPr/>
          <a:lstStyle/>
          <a:p>
            <a:r>
              <a:rPr lang="en-US" dirty="0" smtClean="0"/>
              <a:t>Evaluation in the am revealed the patient to be in severe respiratory distress</a:t>
            </a:r>
          </a:p>
          <a:p>
            <a:pPr marL="0" indent="0">
              <a:buNone/>
            </a:pPr>
            <a:endParaRPr lang="en-US" dirty="0" smtClean="0"/>
          </a:p>
          <a:p>
            <a:r>
              <a:rPr lang="en-US" dirty="0" smtClean="0"/>
              <a:t>Patient was in an </a:t>
            </a:r>
            <a:r>
              <a:rPr lang="en-US" dirty="0" err="1" smtClean="0"/>
              <a:t>orthopneic</a:t>
            </a:r>
            <a:r>
              <a:rPr lang="en-US" dirty="0" smtClean="0"/>
              <a:t> position, marked </a:t>
            </a:r>
            <a:r>
              <a:rPr lang="en-US" dirty="0" err="1" smtClean="0"/>
              <a:t>ptyalism</a:t>
            </a:r>
            <a:r>
              <a:rPr lang="en-US" dirty="0" smtClean="0"/>
              <a:t>, </a:t>
            </a:r>
            <a:r>
              <a:rPr lang="en-US" dirty="0"/>
              <a:t>vocalizing (groan) on </a:t>
            </a:r>
            <a:r>
              <a:rPr lang="en-US" dirty="0" smtClean="0"/>
              <a:t>expiration and signs of impending fatigue</a:t>
            </a:r>
          </a:p>
          <a:p>
            <a:pPr marL="0" indent="0">
              <a:buNone/>
            </a:pPr>
            <a:endParaRPr lang="en-US" dirty="0" smtClean="0"/>
          </a:p>
          <a:p>
            <a:r>
              <a:rPr lang="en-US" dirty="0" smtClean="0"/>
              <a:t>Offered MV at this time</a:t>
            </a:r>
          </a:p>
          <a:p>
            <a:pPr marL="0" indent="0">
              <a:buNone/>
            </a:pPr>
            <a:endParaRPr lang="en-US" dirty="0" smtClean="0"/>
          </a:p>
          <a:p>
            <a:r>
              <a:rPr lang="en-US" dirty="0" smtClean="0"/>
              <a:t>Owners elected euthanasia and necropsy</a:t>
            </a:r>
          </a:p>
          <a:p>
            <a:endParaRPr lang="en-US" dirty="0"/>
          </a:p>
        </p:txBody>
      </p:sp>
    </p:spTree>
    <p:extLst>
      <p:ext uri="{BB962C8B-B14F-4D97-AF65-F5344CB8AC3E}">
        <p14:creationId xmlns:p14="http://schemas.microsoft.com/office/powerpoint/2010/main" val="223000407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a:t>
            </a:r>
            <a:r>
              <a:rPr lang="en-US" dirty="0"/>
              <a:t>R</a:t>
            </a:r>
            <a:r>
              <a:rPr lang="en-US" dirty="0" smtClean="0"/>
              <a:t>adiograph </a:t>
            </a:r>
            <a:r>
              <a:rPr lang="en-US" dirty="0"/>
              <a:t>R</a:t>
            </a:r>
            <a:r>
              <a:rPr lang="en-US" dirty="0" smtClean="0"/>
              <a:t>eport</a:t>
            </a:r>
            <a:endParaRPr lang="en-US" dirty="0"/>
          </a:p>
        </p:txBody>
      </p:sp>
      <p:pic>
        <p:nvPicPr>
          <p:cNvPr id="6" name="Picture 5"/>
          <p:cNvPicPr>
            <a:picLocks noChangeAspect="1"/>
          </p:cNvPicPr>
          <p:nvPr/>
        </p:nvPicPr>
        <p:blipFill>
          <a:blip r:embed="rId3"/>
          <a:stretch>
            <a:fillRect/>
          </a:stretch>
        </p:blipFill>
        <p:spPr>
          <a:xfrm>
            <a:off x="0" y="2336800"/>
            <a:ext cx="9144000" cy="2819131"/>
          </a:xfrm>
          <a:prstGeom prst="rect">
            <a:avLst/>
          </a:prstGeom>
        </p:spPr>
      </p:pic>
    </p:spTree>
    <p:extLst>
      <p:ext uri="{BB962C8B-B14F-4D97-AF65-F5344CB8AC3E}">
        <p14:creationId xmlns:p14="http://schemas.microsoft.com/office/powerpoint/2010/main" val="302394176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Radiograph Report</a:t>
            </a:r>
          </a:p>
        </p:txBody>
      </p:sp>
      <p:pic>
        <p:nvPicPr>
          <p:cNvPr id="4" name="Picture 3"/>
          <p:cNvPicPr>
            <a:picLocks noChangeAspect="1"/>
          </p:cNvPicPr>
          <p:nvPr/>
        </p:nvPicPr>
        <p:blipFill>
          <a:blip r:embed="rId2"/>
          <a:stretch>
            <a:fillRect/>
          </a:stretch>
        </p:blipFill>
        <p:spPr>
          <a:xfrm>
            <a:off x="0" y="2489200"/>
            <a:ext cx="9144000" cy="1867099"/>
          </a:xfrm>
          <a:prstGeom prst="rect">
            <a:avLst/>
          </a:prstGeom>
        </p:spPr>
      </p:pic>
    </p:spTree>
    <p:extLst>
      <p:ext uri="{BB962C8B-B14F-4D97-AF65-F5344CB8AC3E}">
        <p14:creationId xmlns:p14="http://schemas.microsoft.com/office/powerpoint/2010/main" val="246028627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Necropsy Report</a:t>
            </a:r>
            <a:endParaRPr lang="en-US" dirty="0"/>
          </a:p>
        </p:txBody>
      </p:sp>
      <p:pic>
        <p:nvPicPr>
          <p:cNvPr id="4" name="Picture 3"/>
          <p:cNvPicPr>
            <a:picLocks noChangeAspect="1"/>
          </p:cNvPicPr>
          <p:nvPr/>
        </p:nvPicPr>
        <p:blipFill>
          <a:blip r:embed="rId2"/>
          <a:stretch>
            <a:fillRect/>
          </a:stretch>
        </p:blipFill>
        <p:spPr>
          <a:xfrm>
            <a:off x="254000" y="1752600"/>
            <a:ext cx="8623300" cy="3352800"/>
          </a:xfrm>
          <a:prstGeom prst="rect">
            <a:avLst/>
          </a:prstGeom>
        </p:spPr>
      </p:pic>
    </p:spTree>
    <p:extLst>
      <p:ext uri="{BB962C8B-B14F-4D97-AF65-F5344CB8AC3E}">
        <p14:creationId xmlns:p14="http://schemas.microsoft.com/office/powerpoint/2010/main" val="122200963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Signalment</a:t>
            </a:r>
            <a:r>
              <a:rPr lang="en-US" dirty="0" smtClean="0"/>
              <a:t>/History</a:t>
            </a:r>
            <a:endParaRPr lang="en-US" dirty="0"/>
          </a:p>
        </p:txBody>
      </p:sp>
      <p:sp>
        <p:nvSpPr>
          <p:cNvPr id="3" name="Content Placeholder 2"/>
          <p:cNvSpPr>
            <a:spLocks noGrp="1"/>
          </p:cNvSpPr>
          <p:nvPr>
            <p:ph idx="1"/>
          </p:nvPr>
        </p:nvSpPr>
        <p:spPr>
          <a:xfrm>
            <a:off x="457200" y="1600200"/>
            <a:ext cx="4699090" cy="4876800"/>
          </a:xfrm>
        </p:spPr>
        <p:txBody>
          <a:bodyPr/>
          <a:lstStyle/>
          <a:p>
            <a:r>
              <a:rPr lang="en-US" dirty="0" smtClean="0"/>
              <a:t>14 </a:t>
            </a:r>
            <a:r>
              <a:rPr lang="en-US" dirty="0"/>
              <a:t>year old spayed female </a:t>
            </a:r>
            <a:r>
              <a:rPr lang="en-US" dirty="0" smtClean="0"/>
              <a:t>Ragdoll</a:t>
            </a:r>
          </a:p>
          <a:p>
            <a:r>
              <a:rPr lang="en-US" dirty="0" smtClean="0"/>
              <a:t>7 day history of decreased appetite </a:t>
            </a:r>
          </a:p>
          <a:p>
            <a:r>
              <a:rPr lang="en-US" dirty="0" smtClean="0"/>
              <a:t>2 day history of increased respiratory effort</a:t>
            </a:r>
          </a:p>
          <a:p>
            <a:r>
              <a:rPr lang="en-US" dirty="0" smtClean="0"/>
              <a:t>Progressive respiratory distress within 24hrs prior to presentation</a:t>
            </a:r>
            <a:endParaRPr lang="en-US" dirty="0"/>
          </a:p>
        </p:txBody>
      </p:sp>
      <p:pic>
        <p:nvPicPr>
          <p:cNvPr id="4" name="Picture 3"/>
          <p:cNvPicPr>
            <a:picLocks noChangeAspect="1"/>
          </p:cNvPicPr>
          <p:nvPr/>
        </p:nvPicPr>
        <p:blipFill>
          <a:blip r:embed="rId2"/>
          <a:stretch>
            <a:fillRect/>
          </a:stretch>
        </p:blipFill>
        <p:spPr>
          <a:xfrm>
            <a:off x="5156290" y="1524000"/>
            <a:ext cx="3987710" cy="3951095"/>
          </a:xfrm>
          <a:prstGeom prst="rect">
            <a:avLst/>
          </a:prstGeom>
        </p:spPr>
      </p:pic>
    </p:spTree>
    <p:extLst>
      <p:ext uri="{BB962C8B-B14F-4D97-AF65-F5344CB8AC3E}">
        <p14:creationId xmlns:p14="http://schemas.microsoft.com/office/powerpoint/2010/main" val="112356430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Necropsy Report</a:t>
            </a:r>
            <a:endParaRPr lang="en-US" dirty="0"/>
          </a:p>
        </p:txBody>
      </p:sp>
      <p:pic>
        <p:nvPicPr>
          <p:cNvPr id="4" name="Picture 3"/>
          <p:cNvPicPr>
            <a:picLocks noChangeAspect="1"/>
          </p:cNvPicPr>
          <p:nvPr/>
        </p:nvPicPr>
        <p:blipFill>
          <a:blip r:embed="rId2"/>
          <a:stretch>
            <a:fillRect/>
          </a:stretch>
        </p:blipFill>
        <p:spPr>
          <a:xfrm>
            <a:off x="139700" y="1816100"/>
            <a:ext cx="8864600" cy="3213100"/>
          </a:xfrm>
          <a:prstGeom prst="rect">
            <a:avLst/>
          </a:prstGeom>
        </p:spPr>
      </p:pic>
    </p:spTree>
    <p:extLst>
      <p:ext uri="{BB962C8B-B14F-4D97-AF65-F5344CB8AC3E}">
        <p14:creationId xmlns:p14="http://schemas.microsoft.com/office/powerpoint/2010/main" val="425325962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Necropsy Report</a:t>
            </a:r>
            <a:endParaRPr lang="en-US" dirty="0"/>
          </a:p>
        </p:txBody>
      </p:sp>
      <p:pic>
        <p:nvPicPr>
          <p:cNvPr id="4" name="Picture 3"/>
          <p:cNvPicPr>
            <a:picLocks noChangeAspect="1"/>
          </p:cNvPicPr>
          <p:nvPr/>
        </p:nvPicPr>
        <p:blipFill>
          <a:blip r:embed="rId2"/>
          <a:stretch>
            <a:fillRect/>
          </a:stretch>
        </p:blipFill>
        <p:spPr>
          <a:xfrm>
            <a:off x="355600" y="1765300"/>
            <a:ext cx="8420100" cy="3314700"/>
          </a:xfrm>
          <a:prstGeom prst="rect">
            <a:avLst/>
          </a:prstGeom>
        </p:spPr>
      </p:pic>
    </p:spTree>
    <p:extLst>
      <p:ext uri="{BB962C8B-B14F-4D97-AF65-F5344CB8AC3E}">
        <p14:creationId xmlns:p14="http://schemas.microsoft.com/office/powerpoint/2010/main" val="316514476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Necropsy Report</a:t>
            </a:r>
            <a:endParaRPr lang="en-US" dirty="0"/>
          </a:p>
        </p:txBody>
      </p:sp>
      <p:pic>
        <p:nvPicPr>
          <p:cNvPr id="5" name="Picture 4"/>
          <p:cNvPicPr>
            <a:picLocks noChangeAspect="1"/>
          </p:cNvPicPr>
          <p:nvPr/>
        </p:nvPicPr>
        <p:blipFill>
          <a:blip r:embed="rId2"/>
          <a:stretch>
            <a:fillRect/>
          </a:stretch>
        </p:blipFill>
        <p:spPr>
          <a:xfrm>
            <a:off x="1498600" y="2044700"/>
            <a:ext cx="6146800" cy="2755900"/>
          </a:xfrm>
          <a:prstGeom prst="rect">
            <a:avLst/>
          </a:prstGeom>
        </p:spPr>
      </p:pic>
    </p:spTree>
    <p:extLst>
      <p:ext uri="{BB962C8B-B14F-4D97-AF65-F5344CB8AC3E}">
        <p14:creationId xmlns:p14="http://schemas.microsoft.com/office/powerpoint/2010/main" val="40669489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Necropsy report</a:t>
            </a:r>
            <a:endParaRPr lang="en-US" dirty="0"/>
          </a:p>
        </p:txBody>
      </p:sp>
      <p:pic>
        <p:nvPicPr>
          <p:cNvPr id="4" name="Picture 3"/>
          <p:cNvPicPr>
            <a:picLocks noChangeAspect="1"/>
          </p:cNvPicPr>
          <p:nvPr/>
        </p:nvPicPr>
        <p:blipFill>
          <a:blip r:embed="rId2"/>
          <a:stretch>
            <a:fillRect/>
          </a:stretch>
        </p:blipFill>
        <p:spPr>
          <a:xfrm>
            <a:off x="304800" y="1397000"/>
            <a:ext cx="8521700" cy="4051300"/>
          </a:xfrm>
          <a:prstGeom prst="rect">
            <a:avLst/>
          </a:prstGeom>
        </p:spPr>
      </p:pic>
    </p:spTree>
    <p:extLst>
      <p:ext uri="{BB962C8B-B14F-4D97-AF65-F5344CB8AC3E}">
        <p14:creationId xmlns:p14="http://schemas.microsoft.com/office/powerpoint/2010/main" val="215030047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a:t>
            </a:r>
            <a:endParaRPr lang="en-US" dirty="0"/>
          </a:p>
        </p:txBody>
      </p:sp>
      <p:sp>
        <p:nvSpPr>
          <p:cNvPr id="3" name="Content Placeholder 2"/>
          <p:cNvSpPr>
            <a:spLocks noGrp="1"/>
          </p:cNvSpPr>
          <p:nvPr>
            <p:ph idx="1"/>
          </p:nvPr>
        </p:nvSpPr>
        <p:spPr>
          <a:xfrm>
            <a:off x="457200" y="3901372"/>
            <a:ext cx="8229600" cy="2575628"/>
          </a:xfrm>
        </p:spPr>
        <p:txBody>
          <a:bodyPr/>
          <a:lstStyle/>
          <a:p>
            <a:r>
              <a:rPr lang="en-US" dirty="0"/>
              <a:t>The results confirm previous reports indicating that feline chlamydia is not a </a:t>
            </a:r>
            <a:r>
              <a:rPr lang="en-US" dirty="0" smtClean="0"/>
              <a:t>primarily </a:t>
            </a:r>
            <a:r>
              <a:rPr lang="en-US" dirty="0"/>
              <a:t>pulmonary pathogen and that CDV is not a causative agent of pneumonia in cats as it is in large </a:t>
            </a:r>
            <a:r>
              <a:rPr lang="en-US" dirty="0" smtClean="0"/>
              <a:t>felids</a:t>
            </a:r>
          </a:p>
          <a:p>
            <a:r>
              <a:rPr lang="en-US" dirty="0" smtClean="0"/>
              <a:t>Review of many infectious causes of pneumonia</a:t>
            </a:r>
            <a:endParaRPr lang="en-US" dirty="0"/>
          </a:p>
          <a:p>
            <a:endParaRPr lang="en-US" dirty="0"/>
          </a:p>
        </p:txBody>
      </p:sp>
      <p:pic>
        <p:nvPicPr>
          <p:cNvPr id="5" name="Picture 4"/>
          <p:cNvPicPr>
            <a:picLocks noChangeAspect="1"/>
          </p:cNvPicPr>
          <p:nvPr/>
        </p:nvPicPr>
        <p:blipFill>
          <a:blip r:embed="rId2"/>
          <a:stretch>
            <a:fillRect/>
          </a:stretch>
        </p:blipFill>
        <p:spPr>
          <a:xfrm>
            <a:off x="0" y="1346356"/>
            <a:ext cx="9144000" cy="2356123"/>
          </a:xfrm>
          <a:prstGeom prst="rect">
            <a:avLst/>
          </a:prstGeom>
        </p:spPr>
      </p:pic>
    </p:spTree>
    <p:extLst>
      <p:ext uri="{BB962C8B-B14F-4D97-AF65-F5344CB8AC3E}">
        <p14:creationId xmlns:p14="http://schemas.microsoft.com/office/powerpoint/2010/main" val="274226200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a:t>
            </a:r>
            <a:endParaRPr lang="en-US" dirty="0"/>
          </a:p>
        </p:txBody>
      </p:sp>
      <p:sp>
        <p:nvSpPr>
          <p:cNvPr id="3" name="Content Placeholder 2"/>
          <p:cNvSpPr>
            <a:spLocks noGrp="1"/>
          </p:cNvSpPr>
          <p:nvPr>
            <p:ph idx="1"/>
          </p:nvPr>
        </p:nvSpPr>
        <p:spPr>
          <a:xfrm>
            <a:off x="457200" y="1392254"/>
            <a:ext cx="8229600" cy="5084745"/>
          </a:xfrm>
        </p:spPr>
        <p:txBody>
          <a:bodyPr>
            <a:normAutofit fontScale="85000" lnSpcReduction="10000"/>
          </a:bodyPr>
          <a:lstStyle/>
          <a:p>
            <a:pPr marL="0" indent="0">
              <a:buNone/>
            </a:pPr>
            <a:r>
              <a:rPr lang="en-US" b="1" dirty="0" err="1"/>
              <a:t>Microlithiasis</a:t>
            </a:r>
            <a:r>
              <a:rPr lang="en-US" b="1" dirty="0"/>
              <a:t> associated with chronic bronchopneumonia in a cat</a:t>
            </a:r>
            <a:r>
              <a:rPr lang="en-US" b="1" dirty="0" smtClean="0"/>
              <a:t>. </a:t>
            </a:r>
            <a:r>
              <a:rPr lang="de-DE" u="sng" dirty="0"/>
              <a:t>J Am </a:t>
            </a:r>
            <a:r>
              <a:rPr lang="de-DE" u="sng" dirty="0" err="1"/>
              <a:t>Vet</a:t>
            </a:r>
            <a:r>
              <a:rPr lang="de-DE" u="sng" dirty="0"/>
              <a:t> </a:t>
            </a:r>
            <a:r>
              <a:rPr lang="de-DE" u="sng" dirty="0" err="1"/>
              <a:t>Med</a:t>
            </a:r>
            <a:r>
              <a:rPr lang="de-DE" u="sng" dirty="0"/>
              <a:t> </a:t>
            </a:r>
            <a:r>
              <a:rPr lang="de-DE" u="sng" dirty="0" err="1"/>
              <a:t>Assoc</a:t>
            </a:r>
            <a:r>
              <a:rPr lang="de-DE" u="sng" dirty="0"/>
              <a:t>. 1989 Apr 15;194(8):1061-4</a:t>
            </a:r>
            <a:r>
              <a:rPr lang="de-DE" u="sng" dirty="0" smtClean="0"/>
              <a:t>.</a:t>
            </a:r>
          </a:p>
          <a:p>
            <a:pPr marL="0" indent="0">
              <a:buNone/>
            </a:pPr>
            <a:endParaRPr lang="en-US" b="1" dirty="0" smtClean="0"/>
          </a:p>
          <a:p>
            <a:pPr marL="0" indent="0">
              <a:buNone/>
            </a:pPr>
            <a:r>
              <a:rPr lang="en-US" b="1" dirty="0" smtClean="0"/>
              <a:t>Abstract</a:t>
            </a:r>
            <a:endParaRPr lang="en-US" dirty="0"/>
          </a:p>
          <a:p>
            <a:r>
              <a:rPr lang="en-US" dirty="0"/>
              <a:t>Chronic bronchopneumonia associated with </a:t>
            </a:r>
            <a:r>
              <a:rPr lang="en-US" dirty="0" err="1"/>
              <a:t>microlithiasis</a:t>
            </a:r>
            <a:r>
              <a:rPr lang="en-US" dirty="0"/>
              <a:t> was diagnosed in a 9-year-old domestic shorthair cat with a 3-month history of coughing and dyspnea. Thoracic radiography revealed multifocal patchy alveolar infiltrates in all lung fields. Numerous </a:t>
            </a:r>
            <a:r>
              <a:rPr lang="en-US" dirty="0" err="1"/>
              <a:t>acellular</a:t>
            </a:r>
            <a:r>
              <a:rPr lang="en-US" dirty="0"/>
              <a:t>, concentrically laminated, periodic acid-Schiff-positive </a:t>
            </a:r>
            <a:r>
              <a:rPr lang="en-US" dirty="0" err="1"/>
              <a:t>microliths</a:t>
            </a:r>
            <a:r>
              <a:rPr lang="en-US" dirty="0"/>
              <a:t> were seen in mucus from tracheal washing. </a:t>
            </a:r>
            <a:r>
              <a:rPr lang="en-US" dirty="0" err="1"/>
              <a:t>Microliths</a:t>
            </a:r>
            <a:r>
              <a:rPr lang="en-US" dirty="0"/>
              <a:t> were composed primarily of calcium carbonate. A definite cause could not be identified. There was no response to treatment and the cat was euthanatized. Marked type-II alveolar cell proliferation, </a:t>
            </a:r>
            <a:r>
              <a:rPr lang="en-US" dirty="0" err="1"/>
              <a:t>peribronchiolar</a:t>
            </a:r>
            <a:r>
              <a:rPr lang="en-US" dirty="0"/>
              <a:t> smooth muscle proliferation, and alveolar </a:t>
            </a:r>
            <a:r>
              <a:rPr lang="en-US" dirty="0" err="1"/>
              <a:t>microlithiasis</a:t>
            </a:r>
            <a:r>
              <a:rPr lang="en-US" dirty="0"/>
              <a:t> were seen histologically. </a:t>
            </a:r>
            <a:r>
              <a:rPr lang="en-US" dirty="0" err="1"/>
              <a:t>Microliths</a:t>
            </a:r>
            <a:r>
              <a:rPr lang="en-US" dirty="0"/>
              <a:t> are rarely encountered in tracheal washings from companion animals. Their pathophysiologic properties and meaning remain to be established.</a:t>
            </a:r>
          </a:p>
        </p:txBody>
      </p:sp>
    </p:spTree>
    <p:extLst>
      <p:ext uri="{BB962C8B-B14F-4D97-AF65-F5344CB8AC3E}">
        <p14:creationId xmlns:p14="http://schemas.microsoft.com/office/powerpoint/2010/main" val="116962903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a:t>
            </a:r>
            <a:endParaRPr lang="en-US" dirty="0"/>
          </a:p>
        </p:txBody>
      </p:sp>
      <p:pic>
        <p:nvPicPr>
          <p:cNvPr id="4" name="Picture 3"/>
          <p:cNvPicPr>
            <a:picLocks noChangeAspect="1"/>
          </p:cNvPicPr>
          <p:nvPr/>
        </p:nvPicPr>
        <p:blipFill>
          <a:blip r:embed="rId2"/>
          <a:stretch>
            <a:fillRect/>
          </a:stretch>
        </p:blipFill>
        <p:spPr>
          <a:xfrm>
            <a:off x="0" y="1745241"/>
            <a:ext cx="9144000" cy="877824"/>
          </a:xfrm>
          <a:prstGeom prst="rect">
            <a:avLst/>
          </a:prstGeom>
        </p:spPr>
      </p:pic>
      <p:pic>
        <p:nvPicPr>
          <p:cNvPr id="6" name="Picture 5"/>
          <p:cNvPicPr>
            <a:picLocks noChangeAspect="1"/>
          </p:cNvPicPr>
          <p:nvPr/>
        </p:nvPicPr>
        <p:blipFill>
          <a:blip r:embed="rId3"/>
          <a:stretch>
            <a:fillRect/>
          </a:stretch>
        </p:blipFill>
        <p:spPr>
          <a:xfrm>
            <a:off x="-1" y="2870200"/>
            <a:ext cx="9302743" cy="1811446"/>
          </a:xfrm>
          <a:prstGeom prst="rect">
            <a:avLst/>
          </a:prstGeom>
        </p:spPr>
      </p:pic>
    </p:spTree>
    <p:extLst>
      <p:ext uri="{BB962C8B-B14F-4D97-AF65-F5344CB8AC3E}">
        <p14:creationId xmlns:p14="http://schemas.microsoft.com/office/powerpoint/2010/main" val="408705166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Cause of pneumonia?</a:t>
            </a:r>
          </a:p>
          <a:p>
            <a:r>
              <a:rPr lang="en-US" dirty="0" smtClean="0"/>
              <a:t>Antibiotic choice?</a:t>
            </a:r>
          </a:p>
          <a:p>
            <a:r>
              <a:rPr lang="en-US" dirty="0" smtClean="0"/>
              <a:t>Viscoelastic testing?</a:t>
            </a:r>
          </a:p>
          <a:p>
            <a:r>
              <a:rPr lang="en-US" dirty="0" smtClean="0"/>
              <a:t>Treatment of thromboembolic disease?</a:t>
            </a:r>
          </a:p>
          <a:p>
            <a:r>
              <a:rPr lang="en-US" dirty="0" smtClean="0"/>
              <a:t>Obtainment of thoracic </a:t>
            </a:r>
            <a:r>
              <a:rPr lang="en-US" dirty="0" err="1" smtClean="0"/>
              <a:t>rads</a:t>
            </a:r>
            <a:r>
              <a:rPr lang="en-US" dirty="0" smtClean="0"/>
              <a:t> in a </a:t>
            </a:r>
            <a:r>
              <a:rPr lang="en-US" dirty="0" err="1" smtClean="0"/>
              <a:t>resp</a:t>
            </a:r>
            <a:r>
              <a:rPr lang="en-US" dirty="0" smtClean="0"/>
              <a:t> distress patient prior to placement of IVC?</a:t>
            </a:r>
            <a:endParaRPr lang="en-US" dirty="0"/>
          </a:p>
        </p:txBody>
      </p:sp>
    </p:spTree>
    <p:extLst>
      <p:ext uri="{BB962C8B-B14F-4D97-AF65-F5344CB8AC3E}">
        <p14:creationId xmlns:p14="http://schemas.microsoft.com/office/powerpoint/2010/main" val="233687428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Past History</a:t>
            </a:r>
            <a:endParaRPr lang="en-US" dirty="0"/>
          </a:p>
        </p:txBody>
      </p:sp>
      <p:sp>
        <p:nvSpPr>
          <p:cNvPr id="3" name="Content Placeholder 2"/>
          <p:cNvSpPr>
            <a:spLocks noGrp="1"/>
          </p:cNvSpPr>
          <p:nvPr>
            <p:ph idx="1"/>
          </p:nvPr>
        </p:nvSpPr>
        <p:spPr>
          <a:xfrm>
            <a:off x="457200" y="1600199"/>
            <a:ext cx="8229600" cy="5131579"/>
          </a:xfrm>
        </p:spPr>
        <p:txBody>
          <a:bodyPr>
            <a:normAutofit lnSpcReduction="10000"/>
          </a:bodyPr>
          <a:lstStyle/>
          <a:p>
            <a:r>
              <a:rPr lang="en-US" dirty="0" smtClean="0"/>
              <a:t>New kitten </a:t>
            </a:r>
            <a:r>
              <a:rPr lang="en-US" dirty="0"/>
              <a:t>from the SPCA 2 months </a:t>
            </a:r>
            <a:r>
              <a:rPr lang="en-US" dirty="0" smtClean="0"/>
              <a:t>ago</a:t>
            </a:r>
          </a:p>
          <a:p>
            <a:r>
              <a:rPr lang="en-US" dirty="0" smtClean="0"/>
              <a:t>Cats kept </a:t>
            </a:r>
            <a:r>
              <a:rPr lang="en-US" dirty="0"/>
              <a:t>separate for </a:t>
            </a:r>
            <a:r>
              <a:rPr lang="en-US" dirty="0" smtClean="0"/>
              <a:t>initial 3 </a:t>
            </a:r>
            <a:r>
              <a:rPr lang="en-US" dirty="0"/>
              <a:t>weeks </a:t>
            </a:r>
            <a:endParaRPr lang="en-US" dirty="0" smtClean="0"/>
          </a:p>
          <a:p>
            <a:r>
              <a:rPr lang="en-US" dirty="0" smtClean="0"/>
              <a:t>Both </a:t>
            </a:r>
            <a:r>
              <a:rPr lang="en-US" dirty="0"/>
              <a:t>cats are up to date with </a:t>
            </a:r>
            <a:r>
              <a:rPr lang="en-US" dirty="0" smtClean="0"/>
              <a:t>vaccines</a:t>
            </a:r>
          </a:p>
          <a:p>
            <a:r>
              <a:rPr lang="en-US" dirty="0" smtClean="0"/>
              <a:t>Both cats </a:t>
            </a:r>
            <a:r>
              <a:rPr lang="en-US" dirty="0" err="1" smtClean="0"/>
              <a:t>FeLV</a:t>
            </a:r>
            <a:r>
              <a:rPr lang="en-US" dirty="0"/>
              <a:t>/FIV </a:t>
            </a:r>
            <a:r>
              <a:rPr lang="en-US" dirty="0" smtClean="0"/>
              <a:t>negative</a:t>
            </a:r>
          </a:p>
          <a:p>
            <a:r>
              <a:rPr lang="en-US" dirty="0" smtClean="0"/>
              <a:t>Boots </a:t>
            </a:r>
            <a:r>
              <a:rPr lang="en-US" dirty="0"/>
              <a:t>is an indoor/outdoor cat, but only spends time on the back deck when </a:t>
            </a:r>
            <a:r>
              <a:rPr lang="en-US" dirty="0" smtClean="0"/>
              <a:t>outside</a:t>
            </a:r>
          </a:p>
          <a:p>
            <a:r>
              <a:rPr lang="en-US" dirty="0" smtClean="0"/>
              <a:t>Right hock </a:t>
            </a:r>
            <a:r>
              <a:rPr lang="en-US" dirty="0"/>
              <a:t>luxation in </a:t>
            </a:r>
            <a:r>
              <a:rPr lang="en-US" dirty="0" smtClean="0"/>
              <a:t>2006</a:t>
            </a:r>
            <a:endParaRPr lang="en-US" dirty="0"/>
          </a:p>
          <a:p>
            <a:r>
              <a:rPr lang="en-US" dirty="0" smtClean="0"/>
              <a:t>Current TX glucosamine and </a:t>
            </a:r>
            <a:r>
              <a:rPr lang="en-US" dirty="0"/>
              <a:t>probiotics </a:t>
            </a:r>
            <a:r>
              <a:rPr lang="en-US" dirty="0" smtClean="0"/>
              <a:t>daily</a:t>
            </a:r>
            <a:endParaRPr lang="en-US" dirty="0"/>
          </a:p>
          <a:p>
            <a:r>
              <a:rPr lang="en-US" dirty="0"/>
              <a:t>Since 2001 she has moved from Nebraska to Kentucky to Hawaii to Alaska to Arizona to Rhode Island to Germany (moved to NY in </a:t>
            </a:r>
            <a:r>
              <a:rPr lang="en-US" dirty="0" smtClean="0"/>
              <a:t>June)</a:t>
            </a:r>
          </a:p>
          <a:p>
            <a:r>
              <a:rPr lang="en-US" dirty="0"/>
              <a:t>Recently she was seen drinking out of a water bowl that a coyote was witnessed drinking out </a:t>
            </a:r>
            <a:r>
              <a:rPr lang="en-US" dirty="0" smtClean="0"/>
              <a:t>of</a:t>
            </a:r>
            <a:endParaRPr lang="en-US" dirty="0"/>
          </a:p>
          <a:p>
            <a:endParaRPr lang="en-US" dirty="0"/>
          </a:p>
        </p:txBody>
      </p:sp>
    </p:spTree>
    <p:extLst>
      <p:ext uri="{BB962C8B-B14F-4D97-AF65-F5344CB8AC3E}">
        <p14:creationId xmlns:p14="http://schemas.microsoft.com/office/powerpoint/2010/main" val="33406817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Physical Exam Presentation 09/28/14 (Sunday)</a:t>
            </a:r>
            <a:endParaRPr lang="en-US" dirty="0"/>
          </a:p>
        </p:txBody>
      </p:sp>
      <p:sp>
        <p:nvSpPr>
          <p:cNvPr id="3" name="Content Placeholder 2"/>
          <p:cNvSpPr>
            <a:spLocks noGrp="1"/>
          </p:cNvSpPr>
          <p:nvPr>
            <p:ph idx="1"/>
          </p:nvPr>
        </p:nvSpPr>
        <p:spPr/>
        <p:txBody>
          <a:bodyPr/>
          <a:lstStyle/>
          <a:p>
            <a:r>
              <a:rPr lang="en-US" dirty="0"/>
              <a:t>Temp:  </a:t>
            </a:r>
            <a:r>
              <a:rPr lang="en-US" dirty="0" smtClean="0"/>
              <a:t>103.3 F</a:t>
            </a:r>
          </a:p>
          <a:p>
            <a:r>
              <a:rPr lang="en-US" dirty="0" smtClean="0"/>
              <a:t>Pulse</a:t>
            </a:r>
            <a:r>
              <a:rPr lang="en-US" dirty="0"/>
              <a:t>: 180 </a:t>
            </a:r>
            <a:r>
              <a:rPr lang="en-US" dirty="0" err="1" smtClean="0"/>
              <a:t>bpm</a:t>
            </a:r>
            <a:endParaRPr lang="en-US" dirty="0" smtClean="0"/>
          </a:p>
          <a:p>
            <a:r>
              <a:rPr lang="en-US" dirty="0" err="1" smtClean="0"/>
              <a:t>Resp</a:t>
            </a:r>
            <a:r>
              <a:rPr lang="en-US" dirty="0"/>
              <a:t>:  72  </a:t>
            </a:r>
            <a:r>
              <a:rPr lang="en-US" dirty="0" smtClean="0"/>
              <a:t>breaths/min</a:t>
            </a:r>
          </a:p>
          <a:p>
            <a:r>
              <a:rPr lang="en-US" dirty="0" smtClean="0"/>
              <a:t>Pale pink mm, CRT &lt; 2 sec, strong synch pulses</a:t>
            </a:r>
          </a:p>
          <a:p>
            <a:r>
              <a:rPr lang="en-US" dirty="0" smtClean="0"/>
              <a:t>Weight</a:t>
            </a:r>
            <a:r>
              <a:rPr lang="en-US" dirty="0"/>
              <a:t>: 4.8 </a:t>
            </a:r>
            <a:r>
              <a:rPr lang="en-US" dirty="0" smtClean="0"/>
              <a:t>kg</a:t>
            </a:r>
          </a:p>
          <a:p>
            <a:r>
              <a:rPr lang="en-US" dirty="0" smtClean="0"/>
              <a:t> </a:t>
            </a:r>
            <a:r>
              <a:rPr lang="en-US" dirty="0"/>
              <a:t>~7% dehydrated </a:t>
            </a:r>
            <a:endParaRPr lang="en-US" dirty="0" smtClean="0"/>
          </a:p>
          <a:p>
            <a:r>
              <a:rPr lang="en-US" dirty="0" smtClean="0"/>
              <a:t>Increased respiratory effort</a:t>
            </a:r>
          </a:p>
          <a:p>
            <a:r>
              <a:rPr lang="en-US" dirty="0" smtClean="0"/>
              <a:t>Increased </a:t>
            </a:r>
            <a:r>
              <a:rPr lang="en-US" dirty="0" err="1" smtClean="0"/>
              <a:t>bronchovesicular</a:t>
            </a:r>
            <a:r>
              <a:rPr lang="en-US" dirty="0" smtClean="0"/>
              <a:t> sounds bilaterally, wheezes</a:t>
            </a:r>
          </a:p>
          <a:p>
            <a:r>
              <a:rPr lang="en-US" dirty="0" smtClean="0"/>
              <a:t>Intermittent gallop; no murmur</a:t>
            </a:r>
            <a:endParaRPr lang="en-US" dirty="0"/>
          </a:p>
        </p:txBody>
      </p:sp>
    </p:spTree>
    <p:extLst>
      <p:ext uri="{BB962C8B-B14F-4D97-AF65-F5344CB8AC3E}">
        <p14:creationId xmlns:p14="http://schemas.microsoft.com/office/powerpoint/2010/main" val="138875634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Diagnostics</a:t>
            </a:r>
            <a:endParaRPr lang="en-US" dirty="0"/>
          </a:p>
        </p:txBody>
      </p:sp>
      <p:sp>
        <p:nvSpPr>
          <p:cNvPr id="3" name="Content Placeholder 2"/>
          <p:cNvSpPr>
            <a:spLocks noGrp="1"/>
          </p:cNvSpPr>
          <p:nvPr>
            <p:ph idx="1"/>
          </p:nvPr>
        </p:nvSpPr>
        <p:spPr/>
        <p:txBody>
          <a:bodyPr/>
          <a:lstStyle/>
          <a:p>
            <a:r>
              <a:rPr lang="en-US" dirty="0" smtClean="0"/>
              <a:t>PCV 34%, TS 8.2g/L, </a:t>
            </a:r>
            <a:r>
              <a:rPr lang="en-US" dirty="0" err="1" smtClean="0"/>
              <a:t>Azo</a:t>
            </a:r>
            <a:r>
              <a:rPr lang="en-US" dirty="0" smtClean="0"/>
              <a:t> 15-26, BG 153 mg/</a:t>
            </a:r>
            <a:r>
              <a:rPr lang="en-US" dirty="0" err="1" smtClean="0"/>
              <a:t>dL</a:t>
            </a:r>
            <a:endParaRPr lang="en-US" dirty="0" smtClean="0"/>
          </a:p>
          <a:p>
            <a:r>
              <a:rPr lang="en-US" dirty="0" smtClean="0"/>
              <a:t>pH 7.307, PCO2 41.4, HCO3 20.2, BE -6.1</a:t>
            </a:r>
          </a:p>
          <a:p>
            <a:r>
              <a:rPr lang="en-US" dirty="0" smtClean="0"/>
              <a:t>Na+ 155.3, K+ 4.41, </a:t>
            </a:r>
            <a:r>
              <a:rPr lang="en-US" dirty="0" err="1" smtClean="0"/>
              <a:t>Cl</a:t>
            </a:r>
            <a:r>
              <a:rPr lang="en-US" dirty="0" smtClean="0"/>
              <a:t> 113, </a:t>
            </a:r>
            <a:r>
              <a:rPr lang="en-US" dirty="0" err="1" smtClean="0"/>
              <a:t>Ca</a:t>
            </a:r>
            <a:r>
              <a:rPr lang="en-US" dirty="0" smtClean="0"/>
              <a:t>++ 1.25</a:t>
            </a:r>
          </a:p>
          <a:p>
            <a:r>
              <a:rPr lang="en-US" dirty="0" smtClean="0"/>
              <a:t>BP 136/85 (112)</a:t>
            </a:r>
          </a:p>
          <a:p>
            <a:r>
              <a:rPr lang="en-US" dirty="0" smtClean="0"/>
              <a:t>SPO2 room air 93% poor signal</a:t>
            </a:r>
          </a:p>
          <a:p>
            <a:r>
              <a:rPr lang="en-US" dirty="0" smtClean="0"/>
              <a:t>Lactate 4.0mmol/L</a:t>
            </a:r>
          </a:p>
          <a:p>
            <a:r>
              <a:rPr lang="en-US" dirty="0" smtClean="0"/>
              <a:t>PT/PTT 15sec, 160sec</a:t>
            </a:r>
          </a:p>
          <a:p>
            <a:r>
              <a:rPr lang="en-US" dirty="0" smtClean="0"/>
              <a:t>TFAST: Negative, </a:t>
            </a:r>
            <a:r>
              <a:rPr lang="en-US" dirty="0" err="1" smtClean="0"/>
              <a:t>La:Ao</a:t>
            </a:r>
            <a:r>
              <a:rPr lang="en-US" dirty="0" smtClean="0"/>
              <a:t> 1:1</a:t>
            </a:r>
          </a:p>
          <a:p>
            <a:r>
              <a:rPr lang="en-US" dirty="0" smtClean="0"/>
              <a:t>Blood smear: </a:t>
            </a:r>
            <a:r>
              <a:rPr lang="en-US" dirty="0"/>
              <a:t>RBC: </a:t>
            </a:r>
            <a:r>
              <a:rPr lang="en-US" dirty="0" err="1"/>
              <a:t>anisocytosis</a:t>
            </a:r>
            <a:r>
              <a:rPr lang="en-US" dirty="0"/>
              <a:t>, normal morphology otherwise. Subjective </a:t>
            </a:r>
            <a:r>
              <a:rPr lang="en-US" dirty="0" err="1"/>
              <a:t>neutrophilia</a:t>
            </a:r>
            <a:r>
              <a:rPr lang="en-US" dirty="0"/>
              <a:t>, mild toxic change and 1 inclusion body seen. 10-13 platelets/</a:t>
            </a:r>
            <a:r>
              <a:rPr lang="en-US" dirty="0" err="1"/>
              <a:t>hpf</a:t>
            </a:r>
            <a:r>
              <a:rPr lang="en-US" dirty="0"/>
              <a:t> </a:t>
            </a:r>
          </a:p>
        </p:txBody>
      </p:sp>
    </p:spTree>
    <p:extLst>
      <p:ext uri="{BB962C8B-B14F-4D97-AF65-F5344CB8AC3E}">
        <p14:creationId xmlns:p14="http://schemas.microsoft.com/office/powerpoint/2010/main" val="333424990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Therapy and Response</a:t>
            </a:r>
            <a:endParaRPr lang="en-US" dirty="0"/>
          </a:p>
        </p:txBody>
      </p:sp>
      <p:sp>
        <p:nvSpPr>
          <p:cNvPr id="3" name="Content Placeholder 2"/>
          <p:cNvSpPr>
            <a:spLocks noGrp="1"/>
          </p:cNvSpPr>
          <p:nvPr>
            <p:ph idx="1"/>
          </p:nvPr>
        </p:nvSpPr>
        <p:spPr/>
        <p:txBody>
          <a:bodyPr>
            <a:normAutofit/>
          </a:bodyPr>
          <a:lstStyle/>
          <a:p>
            <a:r>
              <a:rPr lang="en-US" dirty="0" smtClean="0"/>
              <a:t>0.2 </a:t>
            </a:r>
            <a:r>
              <a:rPr lang="en-US" dirty="0"/>
              <a:t>mg/kg </a:t>
            </a:r>
            <a:r>
              <a:rPr lang="en-US" dirty="0" err="1"/>
              <a:t>butorphanol</a:t>
            </a:r>
            <a:r>
              <a:rPr lang="en-US" dirty="0"/>
              <a:t> IM </a:t>
            </a:r>
            <a:endParaRPr lang="en-US" dirty="0" smtClean="0"/>
          </a:p>
          <a:p>
            <a:pPr marL="548640" lvl="2" indent="0">
              <a:buNone/>
            </a:pPr>
            <a:r>
              <a:rPr lang="en-US" sz="2200" dirty="0"/>
              <a:t>D</a:t>
            </a:r>
            <a:r>
              <a:rPr lang="en-US" sz="2200" dirty="0" smtClean="0"/>
              <a:t>ecreased </a:t>
            </a:r>
            <a:r>
              <a:rPr lang="en-US" sz="2200" dirty="0" err="1"/>
              <a:t>resp</a:t>
            </a:r>
            <a:r>
              <a:rPr lang="en-US" sz="2200" dirty="0"/>
              <a:t> effort and adequate sedation for </a:t>
            </a:r>
            <a:r>
              <a:rPr lang="en-US" sz="2200" dirty="0" smtClean="0"/>
              <a:t>radiographs</a:t>
            </a:r>
          </a:p>
          <a:p>
            <a:endParaRPr lang="en-US" dirty="0"/>
          </a:p>
          <a:p>
            <a:r>
              <a:rPr lang="en-US" dirty="0"/>
              <a:t>2. 2 mg/kg </a:t>
            </a:r>
            <a:r>
              <a:rPr lang="en-US" dirty="0" err="1"/>
              <a:t>lasix</a:t>
            </a:r>
            <a:r>
              <a:rPr lang="en-US" dirty="0"/>
              <a:t> </a:t>
            </a:r>
            <a:r>
              <a:rPr lang="en-US" dirty="0" smtClean="0"/>
              <a:t>SC </a:t>
            </a:r>
            <a:r>
              <a:rPr lang="en-US" dirty="0"/>
              <a:t>after </a:t>
            </a:r>
            <a:r>
              <a:rPr lang="en-US" dirty="0" err="1" smtClean="0"/>
              <a:t>rads</a:t>
            </a:r>
            <a:endParaRPr lang="en-US" dirty="0" smtClean="0"/>
          </a:p>
          <a:p>
            <a:pPr marL="548640" lvl="2" indent="0">
              <a:buNone/>
            </a:pPr>
            <a:r>
              <a:rPr lang="en-US" sz="2200" dirty="0"/>
              <a:t>R</a:t>
            </a:r>
            <a:r>
              <a:rPr lang="en-US" sz="2200" dirty="0" smtClean="0"/>
              <a:t>espiratory </a:t>
            </a:r>
            <a:r>
              <a:rPr lang="en-US" sz="2200" dirty="0"/>
              <a:t>effort had increased </a:t>
            </a:r>
            <a:endParaRPr lang="en-US" sz="2200" dirty="0" smtClean="0"/>
          </a:p>
          <a:p>
            <a:pPr marL="274320" lvl="1" indent="0">
              <a:buNone/>
            </a:pPr>
            <a:endParaRPr lang="en-US" sz="2400" dirty="0"/>
          </a:p>
          <a:p>
            <a:r>
              <a:rPr lang="en-US" dirty="0" smtClean="0"/>
              <a:t> Radiographs obtained prior to IVC placement</a:t>
            </a:r>
          </a:p>
        </p:txBody>
      </p:sp>
    </p:spTree>
    <p:extLst>
      <p:ext uri="{BB962C8B-B14F-4D97-AF65-F5344CB8AC3E}">
        <p14:creationId xmlns:p14="http://schemas.microsoft.com/office/powerpoint/2010/main" val="78963195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Thoracic Radiographs</a:t>
            </a:r>
            <a:endParaRPr lang="en-US" dirty="0"/>
          </a:p>
        </p:txBody>
      </p:sp>
      <p:pic>
        <p:nvPicPr>
          <p:cNvPr id="4" name="Content Placeholder 3" descr="Boots1.jpg"/>
          <p:cNvPicPr>
            <a:picLocks noGrp="1" noChangeAspect="1"/>
          </p:cNvPicPr>
          <p:nvPr>
            <p:ph idx="1"/>
          </p:nvPr>
        </p:nvPicPr>
        <p:blipFill>
          <a:blip r:embed="rId2">
            <a:extLst>
              <a:ext uri="{28A0092B-C50C-407E-A947-70E740481C1C}">
                <a14:useLocalDpi xmlns:a14="http://schemas.microsoft.com/office/drawing/2010/main" val="0"/>
              </a:ext>
            </a:extLst>
          </a:blip>
          <a:srcRect l="11278" r="11278"/>
          <a:stretch>
            <a:fillRect/>
          </a:stretch>
        </p:blipFill>
        <p:spPr>
          <a:xfrm>
            <a:off x="0" y="1300457"/>
            <a:ext cx="9144000" cy="5416023"/>
          </a:xfrm>
        </p:spPr>
      </p:pic>
    </p:spTree>
    <p:extLst>
      <p:ext uri="{BB962C8B-B14F-4D97-AF65-F5344CB8AC3E}">
        <p14:creationId xmlns:p14="http://schemas.microsoft.com/office/powerpoint/2010/main" val="173218918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Thoracic Radiographs</a:t>
            </a:r>
          </a:p>
        </p:txBody>
      </p:sp>
      <p:pic>
        <p:nvPicPr>
          <p:cNvPr id="4" name="Content Placeholder 3" descr="Boots2.jpg"/>
          <p:cNvPicPr>
            <a:picLocks noGrp="1" noChangeAspect="1"/>
          </p:cNvPicPr>
          <p:nvPr>
            <p:ph idx="1"/>
          </p:nvPr>
        </p:nvPicPr>
        <p:blipFill>
          <a:blip r:embed="rId2">
            <a:extLst>
              <a:ext uri="{28A0092B-C50C-407E-A947-70E740481C1C}">
                <a14:useLocalDpi xmlns:a14="http://schemas.microsoft.com/office/drawing/2010/main" val="0"/>
              </a:ext>
            </a:extLst>
          </a:blip>
          <a:srcRect l="11278" r="11278"/>
          <a:stretch>
            <a:fillRect/>
          </a:stretch>
        </p:blipFill>
        <p:spPr>
          <a:xfrm>
            <a:off x="0" y="1346355"/>
            <a:ext cx="9144000" cy="5278327"/>
          </a:xfrm>
        </p:spPr>
      </p:pic>
    </p:spTree>
    <p:extLst>
      <p:ext uri="{BB962C8B-B14F-4D97-AF65-F5344CB8AC3E}">
        <p14:creationId xmlns:p14="http://schemas.microsoft.com/office/powerpoint/2010/main" val="344188148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Thoracic Radiographs</a:t>
            </a:r>
          </a:p>
        </p:txBody>
      </p:sp>
      <p:pic>
        <p:nvPicPr>
          <p:cNvPr id="4" name="Content Placeholder 3" descr="Boots3.jpg"/>
          <p:cNvPicPr>
            <a:picLocks noGrp="1" noChangeAspect="1"/>
          </p:cNvPicPr>
          <p:nvPr>
            <p:ph idx="1"/>
          </p:nvPr>
        </p:nvPicPr>
        <p:blipFill>
          <a:blip r:embed="rId2">
            <a:extLst>
              <a:ext uri="{28A0092B-C50C-407E-A947-70E740481C1C}">
                <a14:useLocalDpi xmlns:a14="http://schemas.microsoft.com/office/drawing/2010/main" val="0"/>
              </a:ext>
            </a:extLst>
          </a:blip>
          <a:srcRect l="11278" r="11278"/>
          <a:stretch>
            <a:fillRect/>
          </a:stretch>
        </p:blipFill>
        <p:spPr>
          <a:xfrm>
            <a:off x="-397815" y="1392254"/>
            <a:ext cx="10450286" cy="5263028"/>
          </a:xfrm>
        </p:spPr>
      </p:pic>
    </p:spTree>
    <p:extLst>
      <p:ext uri="{BB962C8B-B14F-4D97-AF65-F5344CB8AC3E}">
        <p14:creationId xmlns:p14="http://schemas.microsoft.com/office/powerpoint/2010/main" val="165482475"/>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1429</TotalTime>
  <Words>1271</Words>
  <Application>Microsoft Macintosh PowerPoint</Application>
  <PresentationFormat>On-screen Show (4:3)</PresentationFormat>
  <Paragraphs>117</Paragraphs>
  <Slides>27</Slides>
  <Notes>2</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Clarity</vt:lpstr>
      <vt:lpstr>Morbidity and mortality rounds</vt:lpstr>
      <vt:lpstr>Signalment/History</vt:lpstr>
      <vt:lpstr>Past History</vt:lpstr>
      <vt:lpstr>Physical Exam Presentation 09/28/14 (Sunday)</vt:lpstr>
      <vt:lpstr>Diagnostics</vt:lpstr>
      <vt:lpstr>Initial Therapy and Response</vt:lpstr>
      <vt:lpstr>Thoracic Radiographs</vt:lpstr>
      <vt:lpstr>Thoracic Radiographs</vt:lpstr>
      <vt:lpstr>Thoracic Radiographs</vt:lpstr>
      <vt:lpstr>Information on transfer</vt:lpstr>
      <vt:lpstr>Treatment</vt:lpstr>
      <vt:lpstr>Communication</vt:lpstr>
      <vt:lpstr>09/28/14 Day Evaluation</vt:lpstr>
      <vt:lpstr>Treatment</vt:lpstr>
      <vt:lpstr>Communication</vt:lpstr>
      <vt:lpstr>Progression</vt:lpstr>
      <vt:lpstr>Final Radiograph Report</vt:lpstr>
      <vt:lpstr>Final Radiograph Report</vt:lpstr>
      <vt:lpstr>Necropsy Report</vt:lpstr>
      <vt:lpstr>Necropsy Report</vt:lpstr>
      <vt:lpstr>Necropsy Report</vt:lpstr>
      <vt:lpstr>Necropsy Report</vt:lpstr>
      <vt:lpstr>Necropsy report</vt:lpstr>
      <vt:lpstr>Literature Review</vt:lpstr>
      <vt:lpstr>Literature Review</vt:lpstr>
      <vt:lpstr>Literature Review</vt:lpstr>
      <vt:lpstr>Questions</vt:lpstr>
    </vt:vector>
  </TitlesOfParts>
  <Company>Cornell University College of Veterinary Medicine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Morbidity and mortality rounds</dc:title>
  <dc:creator>valerie madden</dc:creator>
  <cp:lastModifiedBy>valerie madden</cp:lastModifiedBy>
  <cp:revision>53</cp:revision>
  <dcterms:created xsi:type="dcterms:W3CDTF">2014-10-14T23:29:21Z</dcterms:created>
  <dcterms:modified xsi:type="dcterms:W3CDTF">2014-10-15T23:28:45Z</dcterms:modified>
</cp:coreProperties>
</file>