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59" r:id="rId4"/>
    <p:sldId id="258" r:id="rId5"/>
    <p:sldId id="257" r:id="rId6"/>
    <p:sldId id="260" r:id="rId7"/>
    <p:sldId id="261" r:id="rId8"/>
    <p:sldId id="263" r:id="rId9"/>
    <p:sldId id="262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1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1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76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70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88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48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545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8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78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71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62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48588-F764-334B-8042-CEDC8FF250CD}" type="datetimeFigureOut">
              <a:rPr lang="en-US" smtClean="0"/>
              <a:t>9/16/14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D9B66-1B0A-CD4E-815F-0BD760E1B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IVECCS 2014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05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vet med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Ummm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Coagulopathy can happed secondary to trauma, but unsure if it follows the human ACOTS pathway</a:t>
            </a:r>
          </a:p>
          <a:p>
            <a:r>
              <a:rPr lang="en-US" dirty="0" smtClean="0"/>
              <a:t>Dogs are normally </a:t>
            </a:r>
            <a:r>
              <a:rPr lang="en-US" dirty="0" err="1" smtClean="0"/>
              <a:t>hyperfibrinolytic</a:t>
            </a:r>
            <a:r>
              <a:rPr lang="en-US" dirty="0" smtClean="0"/>
              <a:t> relative to people</a:t>
            </a:r>
          </a:p>
          <a:p>
            <a:r>
              <a:rPr lang="en-US" dirty="0" smtClean="0"/>
              <a:t>Dogs have need of higher dosing for TXA, EACA than people</a:t>
            </a:r>
          </a:p>
          <a:p>
            <a:r>
              <a:rPr lang="en-US" dirty="0" smtClean="0"/>
              <a:t>Need more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005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HES and AKI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5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Polymer of glucose derived from amylopectin, modified by substituting </a:t>
            </a:r>
            <a:r>
              <a:rPr lang="en-US" sz="1800" dirty="0" err="1" smtClean="0"/>
              <a:t>hydroxyethyl</a:t>
            </a:r>
            <a:r>
              <a:rPr lang="en-US" sz="1800" dirty="0" smtClean="0"/>
              <a:t> for hydroxyl groups </a:t>
            </a:r>
            <a:r>
              <a:rPr lang="en-US" sz="1800" dirty="0" err="1" smtClean="0"/>
              <a:t>ar</a:t>
            </a:r>
            <a:r>
              <a:rPr lang="en-US" sz="1800" dirty="0" smtClean="0"/>
              <a:t> C2, C3, C6 positions of glucose</a:t>
            </a:r>
          </a:p>
          <a:p>
            <a:r>
              <a:rPr lang="en-US" sz="1800" dirty="0" smtClean="0"/>
              <a:t>Range of molecular weights in each concoction</a:t>
            </a:r>
          </a:p>
          <a:p>
            <a:r>
              <a:rPr lang="en-US" sz="1800" dirty="0" smtClean="0"/>
              <a:t>Classified by</a:t>
            </a:r>
          </a:p>
          <a:p>
            <a:pPr lvl="1"/>
            <a:r>
              <a:rPr lang="en-US" sz="1400" dirty="0" smtClean="0"/>
              <a:t>Concentration</a:t>
            </a:r>
          </a:p>
          <a:p>
            <a:pPr lvl="2"/>
            <a:r>
              <a:rPr lang="en-US" sz="1200" dirty="0" smtClean="0"/>
              <a:t>Concentration of HS in solution, </a:t>
            </a:r>
            <a:r>
              <a:rPr lang="en-US" sz="1200" dirty="0" err="1" smtClean="0"/>
              <a:t>ie</a:t>
            </a:r>
            <a:r>
              <a:rPr lang="en-US" sz="1200" dirty="0" smtClean="0"/>
              <a:t> 6% = 6g HES/100mL</a:t>
            </a:r>
          </a:p>
          <a:p>
            <a:pPr lvl="1"/>
            <a:r>
              <a:rPr lang="en-US" sz="1400" dirty="0" smtClean="0"/>
              <a:t>MW</a:t>
            </a:r>
          </a:p>
          <a:p>
            <a:pPr lvl="2"/>
            <a:r>
              <a:rPr lang="en-US" sz="1200" dirty="0" smtClean="0"/>
              <a:t>First gen – High MW</a:t>
            </a:r>
          </a:p>
          <a:p>
            <a:pPr lvl="2"/>
            <a:r>
              <a:rPr lang="en-US" sz="1200" dirty="0" smtClean="0"/>
              <a:t>Second gen – medium MW</a:t>
            </a:r>
          </a:p>
          <a:p>
            <a:pPr lvl="2"/>
            <a:r>
              <a:rPr lang="en-US" sz="1200" dirty="0" smtClean="0"/>
              <a:t>Third gen – lower MW</a:t>
            </a:r>
          </a:p>
          <a:p>
            <a:pPr lvl="1"/>
            <a:r>
              <a:rPr lang="en-US" sz="1400" dirty="0" smtClean="0"/>
              <a:t>Molar substitution</a:t>
            </a:r>
          </a:p>
          <a:p>
            <a:pPr lvl="2"/>
            <a:r>
              <a:rPr lang="en-US" sz="1200" dirty="0" err="1" smtClean="0"/>
              <a:t>Avg</a:t>
            </a:r>
            <a:r>
              <a:rPr lang="en-US" sz="1200" dirty="0" smtClean="0"/>
              <a:t> number of </a:t>
            </a:r>
            <a:r>
              <a:rPr lang="en-US" sz="1200" dirty="0" err="1" smtClean="0"/>
              <a:t>hydroxyethyl</a:t>
            </a:r>
            <a:r>
              <a:rPr lang="en-US" sz="1200" dirty="0" smtClean="0"/>
              <a:t> </a:t>
            </a:r>
            <a:r>
              <a:rPr lang="en-US" sz="1200" dirty="0" err="1" smtClean="0"/>
              <a:t>resudies</a:t>
            </a:r>
            <a:r>
              <a:rPr lang="en-US" sz="1200" dirty="0" smtClean="0"/>
              <a:t> per glucose unit </a:t>
            </a:r>
          </a:p>
          <a:p>
            <a:pPr lvl="2"/>
            <a:r>
              <a:rPr lang="en-US" sz="1200" dirty="0" smtClean="0"/>
              <a:t>0.4 = </a:t>
            </a:r>
            <a:r>
              <a:rPr lang="en-US" sz="1200" dirty="0" err="1" smtClean="0"/>
              <a:t>tetrastarch</a:t>
            </a:r>
            <a:r>
              <a:rPr lang="en-US" sz="1200" dirty="0" smtClean="0"/>
              <a:t>, 0.5 = </a:t>
            </a:r>
            <a:r>
              <a:rPr lang="en-US" sz="1200" dirty="0" err="1" smtClean="0"/>
              <a:t>pentastarch</a:t>
            </a:r>
            <a:r>
              <a:rPr lang="en-US" sz="1200" dirty="0" smtClean="0"/>
              <a:t>, 0.6 = </a:t>
            </a:r>
            <a:r>
              <a:rPr lang="en-US" sz="1200" dirty="0" err="1" smtClean="0"/>
              <a:t>hexastarch</a:t>
            </a:r>
            <a:r>
              <a:rPr lang="en-US" sz="1200" dirty="0" smtClean="0"/>
              <a:t>, 0.7 = </a:t>
            </a:r>
            <a:r>
              <a:rPr lang="en-US" sz="1200" dirty="0" err="1" smtClean="0"/>
              <a:t>hetastarch</a:t>
            </a:r>
            <a:endParaRPr lang="en-US" sz="1200" dirty="0" smtClean="0"/>
          </a:p>
          <a:p>
            <a:pPr lvl="1"/>
            <a:r>
              <a:rPr lang="en-US" sz="1400" dirty="0" smtClean="0"/>
              <a:t>Carrier fluid</a:t>
            </a:r>
          </a:p>
          <a:p>
            <a:pPr lvl="2"/>
            <a:r>
              <a:rPr lang="en-US" sz="1200" dirty="0" smtClean="0"/>
              <a:t>LRS, NaCl</a:t>
            </a:r>
          </a:p>
          <a:p>
            <a:pPr lvl="1"/>
            <a:r>
              <a:rPr lang="en-US" sz="1400" dirty="0" smtClean="0"/>
              <a:t>Type of starch molecule</a:t>
            </a:r>
          </a:p>
          <a:p>
            <a:pPr lvl="2"/>
            <a:r>
              <a:rPr lang="en-US" sz="1200" dirty="0" smtClean="0"/>
              <a:t>Potato starch or waxy maize</a:t>
            </a:r>
          </a:p>
          <a:p>
            <a:pPr lvl="1"/>
            <a:r>
              <a:rPr lang="en-US" sz="1400" dirty="0" smtClean="0"/>
              <a:t>Generally listed by MW/molar substitution</a:t>
            </a:r>
          </a:p>
          <a:p>
            <a:pPr lvl="2"/>
            <a:r>
              <a:rPr lang="en-US" sz="1200" dirty="0" smtClean="0"/>
              <a:t>670/0.75</a:t>
            </a:r>
          </a:p>
          <a:p>
            <a:pPr lvl="2"/>
            <a:r>
              <a:rPr lang="en-US" sz="1200" dirty="0" smtClean="0"/>
              <a:t>130/0.4, 130/0.42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89163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HES - metabolism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Alpha-amylase in plasma, cleared by renal excretion or tissue uptake</a:t>
            </a:r>
          </a:p>
          <a:p>
            <a:r>
              <a:rPr lang="en-US" dirty="0" smtClean="0"/>
              <a:t>&lt;45-60kD – not metabolized – filtered by glomerulus then excreted </a:t>
            </a:r>
            <a:r>
              <a:rPr lang="en-US" dirty="0" err="1" smtClean="0"/>
              <a:t>renally</a:t>
            </a:r>
            <a:endParaRPr lang="en-US" dirty="0" smtClean="0"/>
          </a:p>
          <a:p>
            <a:r>
              <a:rPr lang="en-US" dirty="0" smtClean="0"/>
              <a:t>High molar weight substitution – slower breakdown</a:t>
            </a:r>
          </a:p>
          <a:p>
            <a:r>
              <a:rPr lang="en-US" dirty="0" smtClean="0"/>
              <a:t>Higher ratio of C2:C6 ratio – slower breakdown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715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HES 130/0.4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CRYSTMAS – underpowered</a:t>
            </a:r>
          </a:p>
          <a:p>
            <a:r>
              <a:rPr lang="en-US" dirty="0" smtClean="0"/>
              <a:t>6S – more HES </a:t>
            </a:r>
            <a:r>
              <a:rPr lang="en-US" dirty="0" err="1" smtClean="0"/>
              <a:t>req</a:t>
            </a:r>
            <a:r>
              <a:rPr lang="en-US" dirty="0" smtClean="0"/>
              <a:t> RRT</a:t>
            </a:r>
          </a:p>
          <a:p>
            <a:r>
              <a:rPr lang="en-US" dirty="0" smtClean="0"/>
              <a:t>CHEST – AKI higher in NaCl group, but RRT </a:t>
            </a:r>
            <a:r>
              <a:rPr lang="en-US" dirty="0" err="1" smtClean="0"/>
              <a:t>req</a:t>
            </a:r>
            <a:r>
              <a:rPr lang="en-US" dirty="0" smtClean="0"/>
              <a:t> more in HES group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783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Meta-analysis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Cochrane – 2011</a:t>
            </a:r>
          </a:p>
          <a:p>
            <a:pPr lvl="1"/>
            <a:r>
              <a:rPr lang="en-US" dirty="0" smtClean="0"/>
              <a:t>RR of AKI of 1.5 </a:t>
            </a:r>
          </a:p>
          <a:p>
            <a:pPr lvl="1"/>
            <a:r>
              <a:rPr lang="en-US" dirty="0" smtClean="0"/>
              <a:t>RR for requiring RRT </a:t>
            </a:r>
            <a:r>
              <a:rPr lang="en-US" dirty="0" smtClean="0"/>
              <a:t>of 1.38 </a:t>
            </a:r>
          </a:p>
          <a:p>
            <a:r>
              <a:rPr lang="en-US" dirty="0" smtClean="0"/>
              <a:t>Cochrane 2013 – </a:t>
            </a:r>
          </a:p>
          <a:p>
            <a:pPr lvl="1"/>
            <a:r>
              <a:rPr lang="en-US" dirty="0" smtClean="0"/>
              <a:t>RR for RRT of 1.31</a:t>
            </a:r>
          </a:p>
          <a:p>
            <a:pPr lvl="1"/>
            <a:r>
              <a:rPr lang="en-US" dirty="0" smtClean="0"/>
              <a:t>RR for AKI of 1.59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089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Osmotic </a:t>
            </a:r>
            <a:r>
              <a:rPr lang="en-US" dirty="0" err="1" smtClean="0"/>
              <a:t>nephrosis</a:t>
            </a:r>
            <a:r>
              <a:rPr lang="en-US" dirty="0" smtClean="0"/>
              <a:t> – </a:t>
            </a:r>
            <a:r>
              <a:rPr lang="en-US" dirty="0" err="1" smtClean="0"/>
              <a:t>vaculoization</a:t>
            </a:r>
            <a:r>
              <a:rPr lang="en-US" dirty="0" smtClean="0"/>
              <a:t> and swelling of </a:t>
            </a:r>
            <a:r>
              <a:rPr lang="en-US" dirty="0" err="1" smtClean="0"/>
              <a:t>prox</a:t>
            </a:r>
            <a:r>
              <a:rPr lang="en-US" dirty="0" smtClean="0"/>
              <a:t> tubular cells</a:t>
            </a:r>
          </a:p>
          <a:p>
            <a:pPr lvl="1"/>
            <a:r>
              <a:rPr lang="en-US" dirty="0" smtClean="0"/>
              <a:t>Has been shown in people</a:t>
            </a:r>
          </a:p>
          <a:p>
            <a:pPr lvl="1"/>
            <a:r>
              <a:rPr lang="en-US" dirty="0" smtClean="0"/>
              <a:t>Inconsistent reporting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518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HES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recommendations to avoid HES in hospitalized patients (SSC)</a:t>
            </a:r>
          </a:p>
          <a:p>
            <a:r>
              <a:rPr lang="en-US" dirty="0" smtClean="0"/>
              <a:t>Europe has all but banned them</a:t>
            </a:r>
          </a:p>
          <a:p>
            <a:r>
              <a:rPr lang="en-US" dirty="0" smtClean="0"/>
              <a:t>US FDA – black box warning</a:t>
            </a:r>
          </a:p>
          <a:p>
            <a:endParaRPr lang="en-US" dirty="0"/>
          </a:p>
          <a:p>
            <a:r>
              <a:rPr lang="en-US" dirty="0" smtClean="0"/>
              <a:t>In vet patients? No clear evidence that AKI occurs in </a:t>
            </a:r>
            <a:r>
              <a:rPr lang="en-US" dirty="0" err="1" smtClean="0"/>
              <a:t>assoc</a:t>
            </a:r>
            <a:r>
              <a:rPr lang="en-US" dirty="0" smtClean="0"/>
              <a:t> with HES usage.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590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Mechanisms of edema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79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Damn that </a:t>
            </a:r>
            <a:r>
              <a:rPr lang="en-US" dirty="0" err="1" smtClean="0"/>
              <a:t>glycocalyx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New Starlings equation</a:t>
            </a:r>
          </a:p>
          <a:p>
            <a:endParaRPr lang="en-US" dirty="0"/>
          </a:p>
          <a:p>
            <a:r>
              <a:rPr lang="en-US" sz="2800" dirty="0" smtClean="0"/>
              <a:t>Fluid flow  =  net hydrostatic          -      net colloid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gradient        pressure gradient         pressure gradient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1400" dirty="0" smtClean="0"/>
              <a:t>                                                    (</a:t>
            </a:r>
            <a:r>
              <a:rPr lang="en-US" sz="1400" dirty="0" err="1" smtClean="0"/>
              <a:t>betn</a:t>
            </a:r>
            <a:r>
              <a:rPr lang="en-US" sz="1400" dirty="0" smtClean="0"/>
              <a:t> intravascular space                                     (between ESL and </a:t>
            </a:r>
            <a:r>
              <a:rPr lang="en-US" sz="1400" dirty="0" err="1" smtClean="0"/>
              <a:t>subglyceal</a:t>
            </a:r>
            <a:r>
              <a:rPr lang="en-US" sz="1400" dirty="0" smtClean="0"/>
              <a:t> </a:t>
            </a:r>
          </a:p>
          <a:p>
            <a:pPr marL="0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                                           and the </a:t>
            </a:r>
            <a:r>
              <a:rPr lang="en-US" sz="1400" dirty="0" err="1" smtClean="0"/>
              <a:t>perimicrovascular</a:t>
            </a:r>
            <a:r>
              <a:rPr lang="en-US" sz="1400" dirty="0" smtClean="0"/>
              <a:t> </a:t>
            </a:r>
            <a:r>
              <a:rPr lang="en-US" sz="1400" dirty="0" err="1" smtClean="0"/>
              <a:t>interstitium</a:t>
            </a:r>
            <a:r>
              <a:rPr lang="en-US" sz="1400" dirty="0" smtClean="0"/>
              <a:t>)                                        space)</a:t>
            </a:r>
          </a:p>
          <a:p>
            <a:pPr marL="0" indent="0">
              <a:buNone/>
            </a:pPr>
            <a:endParaRPr lang="en-US" sz="4400" dirty="0"/>
          </a:p>
          <a:p>
            <a:r>
              <a:rPr lang="en-US" sz="4400" dirty="0" err="1" smtClean="0"/>
              <a:t>Jv</a:t>
            </a:r>
            <a:r>
              <a:rPr lang="en-US" sz="4400" dirty="0" smtClean="0"/>
              <a:t> = (P</a:t>
            </a:r>
            <a:r>
              <a:rPr lang="en-US" sz="4400" baseline="-25000" dirty="0" smtClean="0"/>
              <a:t>c</a:t>
            </a:r>
            <a:r>
              <a:rPr lang="en-US" sz="4400" dirty="0" smtClean="0"/>
              <a:t> – P</a:t>
            </a:r>
            <a:r>
              <a:rPr lang="en-US" sz="4400" baseline="-25000" dirty="0" smtClean="0"/>
              <a:t>i</a:t>
            </a:r>
            <a:r>
              <a:rPr lang="en-US" sz="4400" dirty="0" smtClean="0"/>
              <a:t>) – </a:t>
            </a:r>
            <a:r>
              <a:rPr lang="en-US" sz="4400" dirty="0" err="1" smtClean="0">
                <a:latin typeface="Symbol" charset="2"/>
                <a:cs typeface="Symbol" charset="2"/>
              </a:rPr>
              <a:t>p</a:t>
            </a:r>
            <a:r>
              <a:rPr lang="en-US" sz="4400" baseline="-25000" dirty="0" err="1" smtClean="0"/>
              <a:t>ESL</a:t>
            </a:r>
            <a:r>
              <a:rPr lang="en-US" sz="4400" dirty="0" smtClean="0"/>
              <a:t> – </a:t>
            </a:r>
            <a:r>
              <a:rPr lang="en-US" sz="4400" dirty="0" smtClean="0">
                <a:latin typeface="Symbol" charset="2"/>
                <a:cs typeface="Symbol" charset="2"/>
              </a:rPr>
              <a:t>P</a:t>
            </a:r>
            <a:r>
              <a:rPr lang="en-US" sz="4400" baseline="-25000" dirty="0" smtClean="0"/>
              <a:t>SG</a:t>
            </a:r>
            <a:r>
              <a:rPr lang="en-US" sz="4400" dirty="0" smtClean="0"/>
              <a:t>)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004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ACOTS/ATC/TIC/</a:t>
            </a:r>
            <a:r>
              <a:rPr lang="en-US" dirty="0" err="1" smtClean="0"/>
              <a:t>blabla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51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VetBlue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607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683" r="125"/>
          <a:stretch/>
        </p:blipFill>
        <p:spPr>
          <a:xfrm>
            <a:off x="843422" y="107096"/>
            <a:ext cx="7311780" cy="6614225"/>
          </a:xfrm>
        </p:spPr>
      </p:pic>
    </p:spTree>
    <p:extLst>
      <p:ext uri="{BB962C8B-B14F-4D97-AF65-F5344CB8AC3E}">
        <p14:creationId xmlns:p14="http://schemas.microsoft.com/office/powerpoint/2010/main" val="1715516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1264" r="-11264"/>
          <a:stretch>
            <a:fillRect/>
          </a:stretch>
        </p:blipFill>
        <p:spPr>
          <a:xfrm>
            <a:off x="-809734" y="719076"/>
            <a:ext cx="10888888" cy="5988469"/>
          </a:xfrm>
        </p:spPr>
      </p:pic>
    </p:spTree>
    <p:extLst>
      <p:ext uri="{BB962C8B-B14F-4D97-AF65-F5344CB8AC3E}">
        <p14:creationId xmlns:p14="http://schemas.microsoft.com/office/powerpoint/2010/main" val="1878302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VetBlue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1542" r="1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9189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RAC – resuscitation </a:t>
            </a:r>
            <a:r>
              <a:rPr lang="en-US" dirty="0" err="1" smtClean="0"/>
              <a:t>assoc</a:t>
            </a:r>
            <a:r>
              <a:rPr lang="en-US" dirty="0" smtClean="0"/>
              <a:t>-coagulopathy (aka TIC, I think)</a:t>
            </a:r>
          </a:p>
          <a:p>
            <a:r>
              <a:rPr lang="en-US" dirty="0" smtClean="0"/>
              <a:t>TIC – trauma induced coagulopathy</a:t>
            </a:r>
          </a:p>
          <a:p>
            <a:r>
              <a:rPr lang="en-US" dirty="0" smtClean="0"/>
              <a:t>ACOTS – acute coagulopathy of trauma/shock (also called ATC – acute traumatic coagulopathy)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656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Trauma</a:t>
            </a:r>
          </a:p>
          <a:p>
            <a:pPr lvl="1"/>
            <a:r>
              <a:rPr lang="en-US" dirty="0" smtClean="0"/>
              <a:t>ACOTS </a:t>
            </a:r>
            <a:r>
              <a:rPr lang="en-US" dirty="0" smtClean="0">
                <a:sym typeface="Wingdings"/>
              </a:rPr>
              <a:t> </a:t>
            </a:r>
            <a:r>
              <a:rPr lang="en-US" sz="2000" dirty="0" smtClean="0">
                <a:sym typeface="Wingdings"/>
              </a:rPr>
              <a:t>Survival</a:t>
            </a:r>
          </a:p>
          <a:p>
            <a:pPr marL="457200" lvl="1" indent="0">
              <a:buNone/>
            </a:pP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            </a:t>
            </a:r>
            <a:r>
              <a:rPr lang="en-US" sz="3200" dirty="0" smtClean="0">
                <a:sym typeface="Wingdings"/>
              </a:rPr>
              <a:t>Death</a:t>
            </a:r>
          </a:p>
          <a:p>
            <a:pPr lvl="1"/>
            <a:endParaRPr lang="en-US" sz="3200" dirty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RAC      </a:t>
            </a:r>
            <a:r>
              <a:rPr lang="en-US" sz="2000" dirty="0" smtClean="0">
                <a:sym typeface="Wingdings"/>
              </a:rPr>
              <a:t>Survival</a:t>
            </a:r>
          </a:p>
          <a:p>
            <a:pPr marL="457200" lvl="1" indent="0">
              <a:buNone/>
            </a:pP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            </a:t>
            </a:r>
            <a:r>
              <a:rPr lang="en-US" sz="3200" dirty="0" smtClean="0">
                <a:sym typeface="Wingdings"/>
              </a:rPr>
              <a:t>Death</a:t>
            </a:r>
          </a:p>
          <a:p>
            <a:pPr marL="457200" lvl="1" indent="0">
              <a:buNone/>
            </a:pPr>
            <a:endParaRPr lang="en-US" sz="3200" dirty="0" smtClean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None    recovery </a:t>
            </a:r>
          </a:p>
        </p:txBody>
      </p:sp>
    </p:spTree>
    <p:extLst>
      <p:ext uri="{BB962C8B-B14F-4D97-AF65-F5344CB8AC3E}">
        <p14:creationId xmlns:p14="http://schemas.microsoft.com/office/powerpoint/2010/main" val="171941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Coagulopathy of trauma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Iatrogenic coagulopathy of trauma (aka trauma </a:t>
            </a:r>
            <a:r>
              <a:rPr lang="en-US" dirty="0" err="1" smtClean="0"/>
              <a:t>inducedcoagulopathy</a:t>
            </a:r>
            <a:r>
              <a:rPr lang="en-US" dirty="0" smtClean="0"/>
              <a:t> (TIC), aka Resuscitation associated coagulopathy (RAC)</a:t>
            </a:r>
          </a:p>
          <a:p>
            <a:pPr lvl="1"/>
            <a:r>
              <a:rPr lang="en-US" dirty="0" smtClean="0"/>
              <a:t>Hypothermia</a:t>
            </a:r>
          </a:p>
          <a:p>
            <a:pPr lvl="2"/>
            <a:r>
              <a:rPr lang="en-US" dirty="0" err="1" smtClean="0"/>
              <a:t>Rm</a:t>
            </a:r>
            <a:r>
              <a:rPr lang="en-US" dirty="0" smtClean="0"/>
              <a:t> temp fluids</a:t>
            </a:r>
          </a:p>
          <a:p>
            <a:pPr lvl="2"/>
            <a:r>
              <a:rPr lang="en-US" dirty="0" smtClean="0"/>
              <a:t>Reduces enzymatic activity (10% reduction for each1C reduction in body temp)</a:t>
            </a:r>
          </a:p>
          <a:p>
            <a:pPr lvl="1"/>
            <a:r>
              <a:rPr lang="en-US" dirty="0" smtClean="0"/>
              <a:t>Dilution</a:t>
            </a:r>
          </a:p>
          <a:p>
            <a:pPr lvl="2"/>
            <a:r>
              <a:rPr lang="en-US" dirty="0" smtClean="0"/>
              <a:t>IV fluid administration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dec</a:t>
            </a:r>
            <a:r>
              <a:rPr lang="en-US" dirty="0" smtClean="0">
                <a:sym typeface="Wingdings"/>
              </a:rPr>
              <a:t> fibrinogen and clotting factor depletion</a:t>
            </a:r>
            <a:endParaRPr lang="en-US" dirty="0" smtClean="0"/>
          </a:p>
          <a:p>
            <a:pPr lvl="1"/>
            <a:r>
              <a:rPr lang="en-US" dirty="0" smtClean="0"/>
              <a:t>Acidosis </a:t>
            </a:r>
          </a:p>
          <a:p>
            <a:pPr lvl="2"/>
            <a:r>
              <a:rPr lang="en-US" dirty="0" smtClean="0"/>
              <a:t>Caused by fluids (NaCl), hypoperfusion, blood in CPDA</a:t>
            </a:r>
          </a:p>
          <a:p>
            <a:pPr lvl="2"/>
            <a:r>
              <a:rPr lang="en-US" dirty="0" smtClean="0"/>
              <a:t>Impairs clotting factor activity</a:t>
            </a:r>
          </a:p>
          <a:p>
            <a:pPr lvl="2"/>
            <a:r>
              <a:rPr lang="en-US" dirty="0" smtClean="0"/>
              <a:t>Increases fibrinogen breakdown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955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ATC / ACOTS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Occurs shortly after injury, manifested even before admission to ED</a:t>
            </a:r>
          </a:p>
          <a:p>
            <a:r>
              <a:rPr lang="en-US" dirty="0" smtClean="0"/>
              <a:t>Increased mortality</a:t>
            </a:r>
          </a:p>
          <a:p>
            <a:r>
              <a:rPr lang="en-US" dirty="0" smtClean="0"/>
              <a:t>Independent of iatrogenic causes</a:t>
            </a:r>
          </a:p>
          <a:p>
            <a:r>
              <a:rPr lang="en-US" dirty="0" smtClean="0"/>
              <a:t>Tissue hypoperfusion and injury activates protein C pathway</a:t>
            </a:r>
          </a:p>
          <a:p>
            <a:r>
              <a:rPr lang="en-US" dirty="0" err="1" smtClean="0"/>
              <a:t>Sympathoadrenic</a:t>
            </a:r>
            <a:r>
              <a:rPr lang="en-US" dirty="0" smtClean="0"/>
              <a:t> stimulation drives ACOTS</a:t>
            </a:r>
          </a:p>
          <a:p>
            <a:pPr lvl="1"/>
            <a:r>
              <a:rPr lang="en-US" dirty="0" smtClean="0"/>
              <a:t>Mild-mod trauma with minimal catecholamine stimulation </a:t>
            </a:r>
            <a:r>
              <a:rPr lang="en-US" dirty="0" smtClean="0">
                <a:sym typeface="Wingdings"/>
              </a:rPr>
              <a:t>balance achieved between </a:t>
            </a:r>
            <a:r>
              <a:rPr lang="en-US" dirty="0" err="1" smtClean="0">
                <a:sym typeface="Wingdings"/>
              </a:rPr>
              <a:t>tPA</a:t>
            </a:r>
            <a:r>
              <a:rPr lang="en-US" dirty="0" smtClean="0">
                <a:sym typeface="Wingdings"/>
              </a:rPr>
              <a:t> release and APC generation no coagulopathy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17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ACOTS – massive trauma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Endothelial damage</a:t>
            </a:r>
          </a:p>
          <a:p>
            <a:r>
              <a:rPr lang="en-US" dirty="0" smtClean="0"/>
              <a:t>Promotes systemic coagulation activation, consumption of clotting factors and </a:t>
            </a:r>
            <a:r>
              <a:rPr lang="en-US" dirty="0" err="1" smtClean="0"/>
              <a:t>plts</a:t>
            </a:r>
            <a:endParaRPr lang="en-US" dirty="0" smtClean="0"/>
          </a:p>
          <a:p>
            <a:r>
              <a:rPr lang="en-US" dirty="0" err="1" smtClean="0"/>
              <a:t>Sympathoadrenal</a:t>
            </a:r>
            <a:r>
              <a:rPr lang="en-US" dirty="0" smtClean="0"/>
              <a:t> stimulation and hypoxia/inflammation enhance TM expression</a:t>
            </a:r>
          </a:p>
          <a:p>
            <a:pPr lvl="1"/>
            <a:r>
              <a:rPr lang="en-US" dirty="0" smtClean="0"/>
              <a:t>Thrombin-TM: Activates protein C</a:t>
            </a:r>
          </a:p>
          <a:p>
            <a:r>
              <a:rPr lang="en-US" dirty="0" smtClean="0"/>
              <a:t>Dec fibrinogen concentrations</a:t>
            </a:r>
          </a:p>
          <a:p>
            <a:pPr lvl="1"/>
            <a:r>
              <a:rPr lang="en-US" dirty="0" smtClean="0"/>
              <a:t>Independently linked to mortality</a:t>
            </a:r>
          </a:p>
          <a:p>
            <a:pPr lvl="1"/>
            <a:r>
              <a:rPr lang="en-US" dirty="0" smtClean="0"/>
              <a:t>~7-11% of human cases have </a:t>
            </a:r>
            <a:r>
              <a:rPr lang="en-US" dirty="0" err="1" smtClean="0"/>
              <a:t>hyperfibrinolysis</a:t>
            </a:r>
            <a:endParaRPr lang="en-US" dirty="0" smtClean="0"/>
          </a:p>
          <a:p>
            <a:pPr lvl="1"/>
            <a:r>
              <a:rPr lang="en-US" dirty="0" smtClean="0"/>
              <a:t>CRASH-2 – </a:t>
            </a:r>
            <a:r>
              <a:rPr lang="en-US" dirty="0" err="1" smtClean="0"/>
              <a:t>tranexamic</a:t>
            </a:r>
            <a:r>
              <a:rPr lang="en-US" dirty="0" smtClean="0"/>
              <a:t> acid</a:t>
            </a:r>
          </a:p>
          <a:p>
            <a:r>
              <a:rPr lang="en-US" dirty="0" smtClean="0"/>
              <a:t>Thrombocytopenia – levels unlikely to add to coagulopathy</a:t>
            </a:r>
          </a:p>
          <a:p>
            <a:pPr lvl="1"/>
            <a:r>
              <a:rPr lang="en-US" dirty="0" smtClean="0"/>
              <a:t>Dec </a:t>
            </a:r>
            <a:r>
              <a:rPr lang="en-US" dirty="0" err="1" smtClean="0"/>
              <a:t>plt</a:t>
            </a:r>
            <a:r>
              <a:rPr lang="en-US" dirty="0" smtClean="0"/>
              <a:t> responsiveness by </a:t>
            </a:r>
            <a:r>
              <a:rPr lang="en-US" dirty="0" err="1" smtClean="0"/>
              <a:t>plt</a:t>
            </a:r>
            <a:r>
              <a:rPr lang="en-US" dirty="0" smtClean="0"/>
              <a:t> </a:t>
            </a:r>
            <a:r>
              <a:rPr lang="en-US" dirty="0" err="1" smtClean="0"/>
              <a:t>aggregometry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09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Non-overt/thrombotic/</a:t>
            </a:r>
            <a:r>
              <a:rPr lang="en-US" dirty="0" err="1" smtClean="0"/>
              <a:t>antifibrinolytic</a:t>
            </a:r>
            <a:endParaRPr lang="en-US" dirty="0" smtClean="0"/>
          </a:p>
          <a:p>
            <a:pPr lvl="1"/>
            <a:r>
              <a:rPr lang="en-US" dirty="0" smtClean="0"/>
              <a:t>PAI-1 mediated fibrinolysis inhibition</a:t>
            </a:r>
            <a:endParaRPr lang="en-US" dirty="0"/>
          </a:p>
          <a:p>
            <a:r>
              <a:rPr lang="en-US" dirty="0" smtClean="0"/>
              <a:t>Overt/hemorrhagic/</a:t>
            </a:r>
            <a:r>
              <a:rPr lang="en-US" dirty="0" err="1" smtClean="0"/>
              <a:t>fibrinolytic</a:t>
            </a:r>
            <a:endParaRPr lang="en-US" dirty="0" smtClean="0"/>
          </a:p>
          <a:p>
            <a:pPr lvl="1"/>
            <a:r>
              <a:rPr lang="en-US" dirty="0" smtClean="0"/>
              <a:t>Activation of primary and secondary fibrinolysis</a:t>
            </a:r>
          </a:p>
          <a:p>
            <a:pPr lvl="1"/>
            <a:r>
              <a:rPr lang="en-US" dirty="0" smtClean="0"/>
              <a:t>Similar to ACOTS? In early phase?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764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not DIC?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DIC</a:t>
            </a:r>
          </a:p>
          <a:p>
            <a:r>
              <a:rPr lang="en-US" dirty="0" smtClean="0"/>
              <a:t>De novo TF expression </a:t>
            </a:r>
            <a:r>
              <a:rPr lang="en-US" dirty="0" smtClean="0">
                <a:sym typeface="Wingdings"/>
              </a:rPr>
              <a:t>thrombin generation  consumption coagulopathy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ACOTS</a:t>
            </a:r>
          </a:p>
          <a:p>
            <a:r>
              <a:rPr lang="en-US" dirty="0" smtClean="0"/>
              <a:t>Protein C activation </a:t>
            </a:r>
            <a:r>
              <a:rPr lang="en-US" dirty="0" smtClean="0">
                <a:sym typeface="Wingdings"/>
              </a:rPr>
              <a:t>inhibit FV FVIII </a:t>
            </a:r>
            <a:r>
              <a:rPr lang="en-US" dirty="0" err="1" smtClean="0">
                <a:sym typeface="Wingdings"/>
              </a:rPr>
              <a:t>dec</a:t>
            </a:r>
            <a:r>
              <a:rPr lang="en-US" dirty="0" smtClean="0">
                <a:sym typeface="Wingdings"/>
              </a:rPr>
              <a:t> thrombin generation  bleeding tendency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966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706</Words>
  <Application>Microsoft Macintosh PowerPoint</Application>
  <PresentationFormat>On-screen Show (4:3)</PresentationFormat>
  <Paragraphs>120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IVECCS 2014 review</vt:lpstr>
      <vt:lpstr>ACOTS/ATC/TIC/blabla</vt:lpstr>
      <vt:lpstr>Terms</vt:lpstr>
      <vt:lpstr>Options…</vt:lpstr>
      <vt:lpstr>Coagulopathy of trauma</vt:lpstr>
      <vt:lpstr>ATC / ACOTS</vt:lpstr>
      <vt:lpstr>ACOTS – massive trauma</vt:lpstr>
      <vt:lpstr>DIC</vt:lpstr>
      <vt:lpstr>Why not DIC?</vt:lpstr>
      <vt:lpstr>In vet med</vt:lpstr>
      <vt:lpstr>HES and AKI</vt:lpstr>
      <vt:lpstr>HES</vt:lpstr>
      <vt:lpstr>HES - metabolism</vt:lpstr>
      <vt:lpstr>HES 130/0.4</vt:lpstr>
      <vt:lpstr>Meta-analysis</vt:lpstr>
      <vt:lpstr>HES</vt:lpstr>
      <vt:lpstr>HES conclusions</vt:lpstr>
      <vt:lpstr>Mechanisms of edema</vt:lpstr>
      <vt:lpstr>Damn that glycocalyx</vt:lpstr>
      <vt:lpstr>VetBlue</vt:lpstr>
      <vt:lpstr>PowerPoint Presentation</vt:lpstr>
      <vt:lpstr>PowerPoint Presentation</vt:lpstr>
      <vt:lpstr>VetBlue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IVECCS 2014 review</dc:title>
  <dc:creator>Clare Hyatt</dc:creator>
  <cp:lastModifiedBy>Clare Hyatt</cp:lastModifiedBy>
  <cp:revision>7</cp:revision>
  <dcterms:created xsi:type="dcterms:W3CDTF">2014-09-16T18:43:47Z</dcterms:created>
  <dcterms:modified xsi:type="dcterms:W3CDTF">2014-09-16T19:51:36Z</dcterms:modified>
</cp:coreProperties>
</file>