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6"/>
  </p:notesMasterIdLst>
  <p:sldIdLst>
    <p:sldId id="256" r:id="rId2"/>
    <p:sldId id="272" r:id="rId3"/>
    <p:sldId id="270" r:id="rId4"/>
    <p:sldId id="271" r:id="rId5"/>
    <p:sldId id="275" r:id="rId6"/>
    <p:sldId id="276" r:id="rId7"/>
    <p:sldId id="277" r:id="rId8"/>
    <p:sldId id="279" r:id="rId9"/>
    <p:sldId id="280" r:id="rId10"/>
    <p:sldId id="285" r:id="rId11"/>
    <p:sldId id="287" r:id="rId12"/>
    <p:sldId id="291" r:id="rId13"/>
    <p:sldId id="293" r:id="rId14"/>
    <p:sldId id="292" r:id="rId15"/>
    <p:sldId id="294" r:id="rId16"/>
    <p:sldId id="303" r:id="rId17"/>
    <p:sldId id="339" r:id="rId18"/>
    <p:sldId id="296" r:id="rId19"/>
    <p:sldId id="297" r:id="rId20"/>
    <p:sldId id="288" r:id="rId21"/>
    <p:sldId id="289" r:id="rId22"/>
    <p:sldId id="290" r:id="rId23"/>
    <p:sldId id="298" r:id="rId24"/>
    <p:sldId id="299" r:id="rId25"/>
    <p:sldId id="301" r:id="rId26"/>
    <p:sldId id="302" r:id="rId27"/>
    <p:sldId id="261" r:id="rId28"/>
    <p:sldId id="306" r:id="rId29"/>
    <p:sldId id="305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7" r:id="rId40"/>
    <p:sldId id="316" r:id="rId41"/>
    <p:sldId id="318" r:id="rId42"/>
    <p:sldId id="319" r:id="rId43"/>
    <p:sldId id="320" r:id="rId44"/>
    <p:sldId id="321" r:id="rId45"/>
    <p:sldId id="345" r:id="rId46"/>
    <p:sldId id="322" r:id="rId47"/>
    <p:sldId id="346" r:id="rId48"/>
    <p:sldId id="323" r:id="rId49"/>
    <p:sldId id="324" r:id="rId50"/>
    <p:sldId id="344" r:id="rId51"/>
    <p:sldId id="325" r:id="rId52"/>
    <p:sldId id="326" r:id="rId53"/>
    <p:sldId id="327" r:id="rId54"/>
    <p:sldId id="328" r:id="rId55"/>
    <p:sldId id="341" r:id="rId56"/>
    <p:sldId id="330" r:id="rId57"/>
    <p:sldId id="331" r:id="rId58"/>
    <p:sldId id="334" r:id="rId59"/>
    <p:sldId id="340" r:id="rId60"/>
    <p:sldId id="343" r:id="rId61"/>
    <p:sldId id="332" r:id="rId62"/>
    <p:sldId id="336" r:id="rId63"/>
    <p:sldId id="342" r:id="rId64"/>
    <p:sldId id="337" r:id="rId65"/>
    <p:sldId id="304" r:id="rId66"/>
    <p:sldId id="335" r:id="rId67"/>
    <p:sldId id="347" r:id="rId68"/>
    <p:sldId id="338" r:id="rId69"/>
    <p:sldId id="348" r:id="rId70"/>
    <p:sldId id="349" r:id="rId71"/>
    <p:sldId id="350" r:id="rId72"/>
    <p:sldId id="351" r:id="rId73"/>
    <p:sldId id="352" r:id="rId74"/>
    <p:sldId id="353" r:id="rId7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21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theme" Target="theme/theme1.xml"/><Relationship Id="rId81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notesMaster" Target="notesMasters/notesMaster1.xml"/><Relationship Id="rId77" Type="http://schemas.openxmlformats.org/officeDocument/2006/relationships/printerSettings" Target="printerSettings/printerSettings1.bin"/><Relationship Id="rId78" Type="http://schemas.openxmlformats.org/officeDocument/2006/relationships/presProps" Target="presProps.xml"/><Relationship Id="rId79" Type="http://schemas.openxmlformats.org/officeDocument/2006/relationships/viewProps" Target="viewProp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F3DF3-F846-6748-BF2B-F539B4678FA4}" type="datetimeFigureOut">
              <a:rPr lang="en-US" smtClean="0"/>
              <a:t>2015-06-02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ABDDA-88FE-3049-A9E0-89D5AAE49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2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The healthy IVD is composed of four distinct components, namely, the NP, AF, EP and TZ.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NP is a </a:t>
            </a:r>
            <a:r>
              <a:rPr lang="en-US" dirty="0" err="1" smtClean="0"/>
              <a:t>mucoid</a:t>
            </a:r>
            <a:r>
              <a:rPr lang="en-US" dirty="0" smtClean="0"/>
              <a:t>, translucent, bean-shaped structure, mainly composed of water, located slightly eccentrically in the IVD. </a:t>
            </a:r>
          </a:p>
          <a:p>
            <a:r>
              <a:rPr lang="en-US" b="1" dirty="0" smtClean="0"/>
              <a:t>NP is surrounded by the AF, a dense network of multiple, organized, concentric fibrous lamellae. </a:t>
            </a:r>
          </a:p>
          <a:p>
            <a:r>
              <a:rPr lang="en-US" b="1" dirty="0" smtClean="0"/>
              <a:t>The ventral part of the AF is two to three times thicker than the dorsal part</a:t>
            </a:r>
          </a:p>
          <a:p>
            <a:r>
              <a:rPr lang="en-US" dirty="0" smtClean="0"/>
              <a:t>Near the </a:t>
            </a:r>
            <a:r>
              <a:rPr lang="en-US" dirty="0" err="1" smtClean="0"/>
              <a:t>centre</a:t>
            </a:r>
            <a:r>
              <a:rPr lang="en-US" dirty="0" smtClean="0"/>
              <a:t> of the IVD, the AF becomes more cartilaginous and less fibrous </a:t>
            </a:r>
          </a:p>
          <a:p>
            <a:r>
              <a:rPr lang="en-US" dirty="0" smtClean="0"/>
              <a:t>This transition from a fibrous to a more cartilaginous/</a:t>
            </a:r>
            <a:r>
              <a:rPr lang="en-US" dirty="0" err="1" smtClean="0"/>
              <a:t>mucoid</a:t>
            </a:r>
            <a:r>
              <a:rPr lang="en-US" dirty="0" smtClean="0"/>
              <a:t> structure, the TZ or the innermost AF, forms the interconnection between the NP and AF</a:t>
            </a:r>
          </a:p>
          <a:p>
            <a:r>
              <a:rPr lang="en-US" dirty="0" smtClean="0"/>
              <a:t>The cranial and caudal borders of the IVD are formed by the cartilaginous </a:t>
            </a:r>
            <a:r>
              <a:rPr lang="en-US" dirty="0" err="1" smtClean="0"/>
              <a:t>Eps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fibres</a:t>
            </a:r>
            <a:r>
              <a:rPr lang="en-US" dirty="0" smtClean="0"/>
              <a:t> of the inner AF are strongly connected with the EPs, whereas the </a:t>
            </a:r>
            <a:r>
              <a:rPr lang="en-US" dirty="0" err="1" smtClean="0"/>
              <a:t>fibres</a:t>
            </a:r>
            <a:r>
              <a:rPr lang="en-US" dirty="0" smtClean="0"/>
              <a:t> of the outer AF form connections with the bony vertebral body </a:t>
            </a:r>
            <a:r>
              <a:rPr lang="fr-FR" dirty="0" err="1" smtClean="0"/>
              <a:t>epiphyses</a:t>
            </a:r>
            <a:r>
              <a:rPr lang="fr-FR" dirty="0" smtClean="0"/>
              <a:t> (</a:t>
            </a:r>
            <a:r>
              <a:rPr lang="fr-FR" dirty="0" err="1" smtClean="0"/>
              <a:t>Sharpey’s</a:t>
            </a:r>
            <a:r>
              <a:rPr lang="fr-FR" dirty="0" smtClean="0"/>
              <a:t> fibres)</a:t>
            </a:r>
          </a:p>
          <a:p>
            <a:endParaRPr lang="fr-F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89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addition, the NP of CD dogs occupies a relatively small portion of the total transverse IVD surface and is located eccentrically to the dorsal side of the IVD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contrast, the ventral TZ and AF are relatively wide compared to those of </a:t>
            </a:r>
            <a:r>
              <a:rPr lang="da-DK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NCD </a:t>
            </a:r>
            <a:r>
              <a:rPr lang="da-DK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dogs</a:t>
            </a:r>
            <a:r>
              <a:rPr lang="da-DK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macroscopic differences in NP, TZ, and AF morphology decrease the functional size of the NP in IVDs from CD breeds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CD dogs, at 3 months of age the NP is gradually replaced by chondrocyte-like cells embedded in a large amount of dense extracellular </a:t>
            </a:r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matrix</a:t>
            </a:r>
            <a:endParaRPr lang="en-US" dirty="0" smtClean="0"/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chondroid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metaplasia or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chondrification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NP tends to start in the periphery and spreads throughout the NP, and is completed in most IVDs by 1 year of 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05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IVD degeneration progresses rapidly in CD breeds and can result in dorsal herniation of the NP as early as 2 years of 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74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Chondrophication</a:t>
            </a:r>
            <a:r>
              <a:rPr lang="en-US" dirty="0" smtClean="0"/>
              <a:t> of NP involves: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49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NCD breeds, the macroscopic changes of the NP are largely similar to those in CD dogs, but typically occur later in life (&gt;5 years)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transition from a gelatinous to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fibrillar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NP typically occurs in single IVDs and usually in the caudal cervical and lumbosacral spine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6–7 years of age, between 50% and 68.7% of all NPs have undergone such changes (in a subset of dogs consisting of various Terrier breeds, Toy breeds,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Afganian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Alsatian, Boxer, Chow-Chow, Collie, Dalmatian,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Dobermann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pincher, Elkhound, Great Dane, Labrador, Maltese, Mongrel, New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Foundland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Old English Sheepdog, Pointer, Poodle, Rottweiler,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Russian Greyhound, Schnauzer, Setter, Spitz, St. Bernhard, Swedish Hound, and Whippet), but not all IVDs undergo degenerative change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69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49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CD breeds, IVD degenerative disease typically develops around 3–7 years of age, with the degenerative disease mainly occurring in the cervical or thoracolumbar spine </a:t>
            </a:r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Herniation typically has a sudden and explosive character, with complete rupture of the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dorsomedian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dorsolateral AF, and dorsal longitudinal ligament, leading to extrusion of the degenerated NP into the vertebral canal (Fig. 2).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type of herniation, or Hansen type I herniation usually occurs in the cervical and thoracolumbar spine although Hansen type II herniation (discussed below) is also reported in CD breeds</a:t>
            </a:r>
            <a:endParaRPr lang="nl-NL" sz="1200" b="1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nl-NL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nl-N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contrast, in NCD breeds IVD </a:t>
            </a:r>
            <a:r>
              <a:rPr lang="nl-NL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degenerative</a:t>
            </a:r>
            <a:r>
              <a:rPr lang="nl-N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disease develops later, around 6–8 years of age, and mainly affects the caudal cervical or lumbosacral spine,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the thoracolumbar spine can also be affected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NCD breeds frequently affected by IVD degenerative disease include the German Shepherd,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Dobermann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Rottweiler, Labrador Retriever, Dalmatian, as well as mixed breed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Hansen type I herniation can also occur in NCD dogs, mainly in the cervical and thoracolumbar spine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054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intradisc</a:t>
            </a:r>
            <a:r>
              <a:rPr lang="en-US" b="1" dirty="0" smtClean="0"/>
              <a:t> protrusions (refers to migration of NP into the AF)</a:t>
            </a:r>
          </a:p>
          <a:p>
            <a:endParaRPr lang="en-US" b="1" dirty="0" smtClean="0"/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L7–S1 junction of NCD dogs permits considerable mobility in flexion/extension and axial rotation (Hansen, 1952;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Benninger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al., 2006; Smolders et al., 2012).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addition, the L7–S1 IVD in NCD dogs exhibits a low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ventrodorsal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shear stiffness, making it more susceptible for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ventrodorsal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subluxation/instability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82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Schematic pictures of a type I and type II herniation of an intervertebral disc (IVD).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 I IVD herniation involves complete rupture of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dorsomedian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(left) or dorsolateral (right) annulus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(AF, grey) and dorsal longitudinal ligament (DLL, dark grey) with extrusion of degenerated nucleus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pulposus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(NP) material (yellow). Type I IVD herniation is commonly observed in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chondrodystrophic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dog breeds.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 II IVD herniation involves partial ruptures and disorganization of the AF (grey), and bulging of NP, AF, and DLL towards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dorsomedian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(left) or dorsolateral (right) side. Type II IVD herniation is commonly observed in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nonchondrodystrophic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dog breeds.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137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IVD calcification might be associated with IVD herniation (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Stigen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Christensen, 1993;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Stigen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1996; Jensen and Christensen, </a:t>
            </a:r>
            <a:r>
              <a:rPr lang="da-DK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2000; Jensen and Arnbjerg, 2001; Jensen et al., 2008), with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total number of calcified discs in the spinal column being associated with the risk of developing IVD herniation at random spinal levels (not necessarily the calcified disc): the odds of IVD herniation occurring at any spinal location increases by 1.42 per calcified disc (Jensen et al., 2008).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calcification can affect IVD integrity and calcified discs can herniate, calcification occurs more often than IVD herniation. Moreover, disc extrusion can occur in IVDs without any radiographic evidence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41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Cervical spinal pain is the most common clinical sign of acute-onset cervical IVDD.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 head and neck carriage, neck guarding, stilted gait, radicular pain and spasms of the cervical spinal muscles are common clinical manifestations of cervical spinal pain.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Due to the greater ratio of the vertebral canal diameter to spinal cord diameter in the cervical spine, Hansen type I cervical disc disease commonly presents with pain only even if a large amount of nucleus is extruded. 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Pressure from disc material on the nerve root can cause nerve root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ischaemia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severe pain.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Pain is often intermittent and manifests as forelimb lameness (root signature or radicular pain).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 in relation to spinal cord and vertebral column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annulus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fibrosus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multilaminated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ligament that encompasses the periphery of the disc and attaches to the hyaline cartilage of the vertebral end plates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nucleus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pulposus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 embryologic remnant of the notochord, is the central portion of the disc and is highly hydrated.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4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Gait evaluation is assessed as normal, GP ataxia (more severe in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hindlimbs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and hemi- or tetraparesis/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plegia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Neurological dysfunction can be asymmetric based on lateralization of the extruded disc.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general, forelimb spinal reflexes are normal to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hyperreflexic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 C1–C5 spinal cord lesion and normal to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hyporeflexic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 C6–T2 lesion.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However, spinal reflex evaluations may not be reliable for neuroanatomical localization within the cervical spinal cord region following acute disc disease.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decreased withdrawal reflex does not always indicate a lesion from C6–T2 and it can also occur with lesions at the C1–C5 spinal cord level. 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Nonambulatory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tetraplegia is an infrequent clinical manifestation of cervical IVDD.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510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Gait evaluation is assessed as normal, GP ataxia (more severe in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hindlimbs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and hemi- or tetraparesis/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plegia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Neurological dysfunction can be asymmetric based on lateralization of the extruded disc.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study of 32 dogs summarized that fewer than one-third of dogs that are non-ambulatory secondary to cervical disc herniation experience complete loss of voluntary motor function; sensory deficits are encountered even less frequently.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general, forelimb spinal reflexes are normal to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hyperreflexic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 C1–C5 spinal cord lesion and normal to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hyporeflexic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 C6–T2 lesion.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spinal reflex evaluations may not be reliable for neuroanatomical localization within the cervical spinal cord region following acute disc disease.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decreased withdrawal reflex does not always indicate a lesion from C6–T2 and it can also occur with lesions at the C1–C5 spinal cord level. 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Nonambulatory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tetraplegia is an infrequent clinical manifestation of cervical IVDD.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Horner’s syndrome can be a clinical manifestation caused by disruption of the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tectotegmental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spinal tract with severe cervical spinal cord injury.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Loss of nociception is rare in dogs with acute cervical IVDD, but is associated with severe spinal cord damage,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myelomalacia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cardiac arrhythmia and respiratory dysfunction.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058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Clinical signs of thoracolumbar IVDD vary from spinal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hyperaesthesia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only to paraplegia with or without nociception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Dogs with back pain only are reluctant to walk and may show kyphosis. Dogs with back pain alone or minimal neurological deficits can have imaging evidence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substantial spinal cord compression. Lateralization of the extruded disc and spinal cord compression will often cause asymmetry of neurological deficits.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Neuroanatomical localization of thoracolumbar spinal lesions is determined by normal to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hyperreflexic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(T3–L3) or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hyporeflexic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(L4–S3) spinal reflexes and by site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paraspinal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hyperaesthesia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944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Dogs presented 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peracute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acute thoracolumbar disc extrusions often manifest initial clinical signs of ‘spinal shock’ and/or Schiff– Sherrington postures. Spinal shock is usually manifested as flaccidity distal to the lesion.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Likewise, the spinal reflexes are depressed to absent and the bladder may be flaccid, with urine retention and sphincter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hypotonia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cause of spinal shock is unclear. A transient decrease in limb tone may be due to loss of descending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supraspinal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input on the alpha-motor neurons and interneurons,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along with an increase in segmental inhibition. Spinal shock is important to recognize in order to prevent erroneous lesion localization.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transient phenomena indicate acute and severe spinal cord injury, but do not determine the prognosis.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048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Border cells in the dorsolateral border of ventral grey column on L1-L7</a:t>
            </a:r>
            <a:r>
              <a:rPr lang="en-US" baseline="0" dirty="0" smtClean="0"/>
              <a:t> (mainly L2-L4) are neurons that </a:t>
            </a:r>
            <a:r>
              <a:rPr lang="en-US" baseline="0" dirty="0" err="1" smtClean="0"/>
              <a:t>projct</a:t>
            </a:r>
            <a:r>
              <a:rPr lang="en-US" baseline="0" dirty="0" smtClean="0"/>
              <a:t> to the </a:t>
            </a:r>
            <a:r>
              <a:rPr lang="en-US" baseline="0" dirty="0" err="1" smtClean="0"/>
              <a:t>cervial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intumescnce</a:t>
            </a:r>
            <a:r>
              <a:rPr lang="en-US" baseline="0" dirty="0" smtClean="0"/>
              <a:t> providing tonic inhibitory activity to muscles of thoracic limbs. DISRUPTION of these neurons or their ascending processes can result in </a:t>
            </a:r>
            <a:r>
              <a:rPr lang="en-US" baseline="0" dirty="0" err="1" smtClean="0"/>
              <a:t>disinhibitiom</a:t>
            </a:r>
            <a:r>
              <a:rPr lang="en-US" baseline="0" dirty="0" smtClean="0"/>
              <a:t> usually manifested as thoracic limb extensor rigidity. </a:t>
            </a:r>
          </a:p>
          <a:p>
            <a:r>
              <a:rPr lang="en-US" baseline="0" dirty="0" smtClean="0"/>
              <a:t>Patient with S-S has normal functioning thoracic limbs, that have increased extensor tone(most readily appreciated when in lateral recumbency)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Most common clinical errors made when this is encountered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Incorrectly assume C1-C5 lesion based on increased thoracic limb extensor tone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To assume poor prognosis bases on this posture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64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Has been used as a functional grading system to provide treatment guidelines for thoracolumbar IVDD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010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Ascending</a:t>
            </a:r>
            <a:r>
              <a:rPr lang="nb-NO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nb-NO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descending</a:t>
            </a:r>
            <a:r>
              <a:rPr lang="nb-NO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haemorrhagic</a:t>
            </a:r>
            <a:r>
              <a:rPr lang="nb-NO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myelomalacia</a:t>
            </a:r>
            <a:r>
              <a:rPr lang="nb-NO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suspected in dogs with thoracolumbar IVDD that have an ascending loss of the cutaneous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trunci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reflex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Other neurological signs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myelomalacia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include loss of nociception caudal to the lesion, ascending and descending flaccidity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areflexia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tetraplegia, hyperthermia and respiratory distress. Death results from asphyxia associated with intercostal and diaphragmatic muscle paralysis. Clinical signs of ascending and descending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myelomalacia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manifest in hours to several days from the onset of paraplegia.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847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acks</a:t>
            </a:r>
            <a:r>
              <a:rPr lang="en-US" dirty="0" smtClean="0"/>
              <a:t> accuracy in identifying exact location of extruded disc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274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925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technical problems associated 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myelography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include difficulties during injection and poor distribution of contrast medium.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Anatomical problems include atypical displacement of disc material and the presence of spinal cord swelling.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Systemic complications of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myelography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include seizures, worsening of neurological </a:t>
            </a:r>
            <a:r>
              <a:rPr lang="pl-PL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status, </a:t>
            </a:r>
            <a:r>
              <a:rPr lang="pl-PL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apnea</a:t>
            </a:r>
            <a:r>
              <a:rPr lang="pl-PL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pl-PL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cardiac</a:t>
            </a:r>
            <a:r>
              <a:rPr lang="pl-PL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arrhythmias</a:t>
            </a:r>
            <a:r>
              <a:rPr lang="pl-PL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pl-PL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meningitis</a:t>
            </a:r>
            <a:r>
              <a:rPr lang="pl-PL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pl-PL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subarachnoid</a:t>
            </a:r>
            <a:r>
              <a:rPr lang="pl-PL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haemorrhage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death.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305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063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Acutely extruded disc material typically is recognized as a heterogeneous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hyperattenuating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extradural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mass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Chronically extruded disc material has a more homogeneous </a:t>
            </a:r>
            <a:r>
              <a:rPr lang="en-US" dirty="0" err="1" smtClean="0"/>
              <a:t>hyperattenuating</a:t>
            </a:r>
            <a:r>
              <a:rPr lang="en-US" dirty="0" smtClean="0"/>
              <a:t> appearance</a:t>
            </a:r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If more than one site has extruded disc material, a </a:t>
            </a:r>
            <a:r>
              <a:rPr lang="en-US" dirty="0" err="1" smtClean="0"/>
              <a:t>myelogram</a:t>
            </a:r>
            <a:r>
              <a:rPr lang="en-US" dirty="0" smtClean="0"/>
              <a:t> may be necessary to identify the site of the lesion based on a corresponding area of cord swelling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6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Standardized MRI protocols for intervertebral disc disease often use T1- and T2-weighted sagittal and transverse (axial) images over the areas of interest. MRI also is considered</a:t>
            </a:r>
          </a:p>
          <a:p>
            <a:r>
              <a:rPr lang="en-US" dirty="0" smtClean="0"/>
              <a:t>the best method for early recognition of in-situ</a:t>
            </a:r>
            <a:r>
              <a:rPr lang="en-US" baseline="0" dirty="0" smtClean="0"/>
              <a:t> </a:t>
            </a:r>
            <a:r>
              <a:rPr lang="en-US" dirty="0" smtClean="0"/>
              <a:t>disc degeneration based on a decrease in signal intensity</a:t>
            </a:r>
            <a:r>
              <a:rPr lang="en-US" baseline="0" dirty="0" smtClean="0"/>
              <a:t> </a:t>
            </a:r>
            <a:r>
              <a:rPr lang="en-US" dirty="0" smtClean="0"/>
              <a:t>within the nucleus </a:t>
            </a:r>
            <a:r>
              <a:rPr lang="en-US" dirty="0" err="1" smtClean="0"/>
              <a:t>pulposus</a:t>
            </a:r>
            <a:r>
              <a:rPr lang="en-US" dirty="0" smtClean="0"/>
              <a:t> on T2-weighted images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hypointensity</a:t>
            </a:r>
            <a:r>
              <a:rPr lang="en-US" dirty="0" smtClean="0"/>
              <a:t> seen with degenerative disc</a:t>
            </a:r>
            <a:r>
              <a:rPr lang="en-US" baseline="0" dirty="0" smtClean="0"/>
              <a:t> </a:t>
            </a:r>
            <a:r>
              <a:rPr lang="en-US" dirty="0" smtClean="0"/>
              <a:t>disease is linked with changes in proteoglycan concentrations.</a:t>
            </a:r>
          </a:p>
          <a:p>
            <a:r>
              <a:rPr lang="en-US" dirty="0" smtClean="0"/>
              <a:t>Focal signal void within the intervertebral disc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606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Dogs with an area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hyperintensity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least as long as the L2 vertebral body seen on pre-operative T2- weighted sagittal MR images of the spinal cord have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poorer prognosis for functional recovery (326 ).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success rate following surgery in dogs without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hyperintensity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spinal cord was 100% compared to 55% in those with areas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hyperintensity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Moreover, the success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rate reported for dogs with areas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hyperintensity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loss of nociception was 31%, and the success rate in dogs with no nociception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hyperintensity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&gt;3 times the length of the L2 vertebral body was 10% (1/10 dogs).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expected, the degree of cord compression noted on MRI of thoracolumbar disc disease has not been associated with prognosis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805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importance of cage rest is that it allows for annular and ligamentous healing and prevention of further disc herniation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Acupuncture and muscle relaxants have also been advocated as treatments for pain management Cases with recurrent episodes of neck or back pain uncontrolled by medication and/or worsening of neurological status should have </a:t>
            </a:r>
            <a:r>
              <a:rPr lang="en-US" dirty="0" err="1" smtClean="0"/>
              <a:t>decompressive</a:t>
            </a:r>
            <a:r>
              <a:rPr lang="en-US" dirty="0" smtClean="0"/>
              <a:t> surgery. Physical therapy, weight control and avoidance of jumping activities may reduce recurrence rates.</a:t>
            </a:r>
          </a:p>
          <a:p>
            <a:endParaRPr lang="hu-H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hu-H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Dexamethasone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(0.5–1.0 mg/kg IV once) or prednisone (0.5–1.0 mg/kg PO q12–24h for 5 days, then taper) has also been advocated to reduce spinal cord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oedema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However, administration of corticosteroids is controversial from the standpoint of countering pathophysiological mechanisms and efficacy still remains to be proven. Corticosteroid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in dogs with acute IVDD can increase rates of postoperative complications (which include gastrointestinal disease) and financial cost to the client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234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the identifiable landmarks of the ventral prominence of C1 and the transverse processes of C6 to identify the disc interspace of interest, a slot is cut into the ventral aspect of the cervical vertebrae using a high-speed surgical drill.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Advantages of the ventral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decompressive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technique include minimal muscle dissection and exposure for prophylactic fenestration of adjacent cervical discs.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Disadvantages may include excessive venous sinus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haemorrhage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lack of spinal cord decompression and inadequate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exposure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lateral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intraforaminal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extrusion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the width of the slot is &gt;30% of the size of the vertebral body, dogs may suffer from instability or subluxation at the surgery site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850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In a study of 190 dogs with cervical IVDD treated surgically, outcomes were no different for the ambulatory versus </a:t>
            </a:r>
            <a:r>
              <a:rPr lang="en-US" b="1" dirty="0" err="1" smtClean="0"/>
              <a:t>nonambulatory</a:t>
            </a:r>
            <a:r>
              <a:rPr lang="en-US" b="1" dirty="0" smtClean="0"/>
              <a:t> dogs with intact nociception. After surgery,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99% of those dogs had resolution of cervical spinal</a:t>
            </a:r>
            <a:r>
              <a:rPr lang="en-US" b="1" baseline="0" dirty="0" smtClean="0"/>
              <a:t> </a:t>
            </a:r>
            <a:r>
              <a:rPr lang="en-US" b="1" dirty="0" err="1" smtClean="0"/>
              <a:t>hyperaesthesia</a:t>
            </a:r>
            <a:r>
              <a:rPr lang="en-US" b="1" dirty="0" smtClean="0"/>
              <a:t> and were able to ambulate unassisted</a:t>
            </a:r>
            <a:r>
              <a:rPr lang="en-US" b="1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Recurrence is very high after medical</a:t>
            </a:r>
            <a:r>
              <a:rPr lang="en-US" b="1" baseline="0" dirty="0" smtClean="0"/>
              <a:t> management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5496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>Disc extrusions caudal to L3–L4 are likely to achieve ambulatory status sooner than dogs with disc extrusions between T10 and L3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146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Disorders that typically do not manifest </a:t>
            </a:r>
            <a:r>
              <a:rPr lang="en-US" dirty="0" err="1" smtClean="0"/>
              <a:t>paraspinal</a:t>
            </a:r>
            <a:r>
              <a:rPr lang="en-US" dirty="0" smtClean="0"/>
              <a:t> pain include intramedullary neoplasia an </a:t>
            </a:r>
            <a:r>
              <a:rPr lang="en-US" dirty="0" err="1" smtClean="0"/>
              <a:t>fibrocartilaginous</a:t>
            </a:r>
            <a:r>
              <a:rPr lang="en-US" dirty="0" smtClean="0"/>
              <a:t> embolic myelopathy (FCEM).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018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r>
              <a:rPr lang="en-US" baseline="0" dirty="0" smtClean="0"/>
              <a:t> direct blood supply to inner layers of annulus fibrosis or nucleus </a:t>
            </a:r>
            <a:r>
              <a:rPr lang="en-US" baseline="0" dirty="0" err="1" smtClean="0"/>
              <a:t>pulposa</a:t>
            </a:r>
            <a:endParaRPr lang="en-US" dirty="0" smtClean="0"/>
          </a:p>
          <a:p>
            <a:r>
              <a:rPr lang="en-US" dirty="0" smtClean="0"/>
              <a:t>Innervation </a:t>
            </a:r>
            <a:r>
              <a:rPr lang="en-US" dirty="0" smtClean="0"/>
              <a:t>of the</a:t>
            </a:r>
            <a:r>
              <a:rPr lang="en-US" baseline="0" dirty="0" smtClean="0"/>
              <a:t> </a:t>
            </a:r>
            <a:r>
              <a:rPr lang="en-US" dirty="0" smtClean="0"/>
              <a:t>IVD tissue itself is sparse: nerve endings have only been found in</a:t>
            </a:r>
            <a:r>
              <a:rPr lang="en-US" baseline="0" dirty="0" smtClean="0"/>
              <a:t> </a:t>
            </a:r>
            <a:r>
              <a:rPr lang="en-US" dirty="0" smtClean="0"/>
              <a:t>the outer lamellae of the AF, and not in the inner AF, TZ, and NP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in contrast with the dorsal longitudinal ligament, which is densely innervated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EPs play an essential role in supplying the IVD with nutrients.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molecules (such as oxygen and glucose) reach the cells of the NP, TZ, and AF through diffusion and osmosis from the capillary buds through the semipermeable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Eps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Larger molecules, such as albumin and enzymes, are transported by bulk fluid flow (‘pumping mechanism’)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created by the physiological loading of the IVD and changes in posture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3290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cell population changes from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fibrocyte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-like cells in the outer layers of the AF to a mixed population of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fibrocytes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chondrocyte-like cells in the inner layers</a:t>
            </a:r>
          </a:p>
          <a:p>
            <a:pPr marL="228600" indent="-228600">
              <a:buAutoNum type="alphaUcParenBoth"/>
            </a:pPr>
            <a:r>
              <a:rPr lang="en-US" dirty="0" smtClean="0"/>
              <a:t>Mid-sagittal histological section (H&amp;E) of a healthy, immature canine intervertebral disc, still with active growth plates in the vertebral bodies</a:t>
            </a:r>
          </a:p>
          <a:p>
            <a:pPr marL="0" indent="0">
              <a:buNone/>
            </a:pPr>
            <a:r>
              <a:rPr lang="en-US" dirty="0" smtClean="0"/>
              <a:t>(C) Nucleus </a:t>
            </a:r>
            <a:r>
              <a:rPr lang="en-US" dirty="0" err="1" smtClean="0"/>
              <a:t>pulposus</a:t>
            </a:r>
            <a:r>
              <a:rPr lang="en-US" dirty="0" smtClean="0"/>
              <a:t> (NP), showing clustered </a:t>
            </a:r>
            <a:r>
              <a:rPr lang="en-US" dirty="0" err="1" smtClean="0"/>
              <a:t>notochordal</a:t>
            </a:r>
            <a:r>
              <a:rPr lang="en-US" baseline="0" dirty="0" smtClean="0"/>
              <a:t> </a:t>
            </a:r>
            <a:r>
              <a:rPr lang="en-US" dirty="0" smtClean="0"/>
              <a:t>cells.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83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major molecular components of the discs are collagenous and non-collagenous proteins, proteoglycan aggregates and glycoproteins.  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Glycosaminoglycans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(GAGs) are proteoglycans composed of repeating units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hexosamines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chondroitin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sulphate</a:t>
            </a:r>
            <a:r>
              <a:rPr lang="fr-F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(CS),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dermatan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sulphate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keratan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sulphate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(KS)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hyaluronic acid.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of the functions of GAGs is to imbibe water. Concentrations of these GAGs are highest in the nucleus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pulposus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b="1" dirty="0" smtClean="0"/>
          </a:p>
          <a:p>
            <a:endParaRPr lang="en-US" dirty="0" smtClean="0"/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healthy NP is composed of a complex network of negatively charged proteoglycans interwoven in a mesh of collagen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(mainly collagen type II)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proteoglycan molecules consist of a protein backbone with negatively charged glycosaminoglycan (GAG) side chains.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common side chains are chondroitin sulfate and keratin sulfate, which are covalently bound to the central core protein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common proteoglycan in the healthy IVD 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aggrecan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proteoglycans are in turn aggregated with hyaluronic acid, and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negatively charged large complexes create a strong osmotic gradient, attracting water into the NP.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result, over 80% of the healthy NP is composed of water creating a high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intradiscal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pressure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outer part of the AF contains mostly collagen type I, whereas the inner part (TZ) contains predominantly collagen type II. The AF consists of 60% water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493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grading scheme for macroscopic changes associated with IVD, has been validated for use in dogs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According to this scheme (Fig. 7; Table 1), the gradual process of IVD degeneration can be divided into five stages, ranging from a completely healthy IVD (grade I) to a severely degenerated IVD (grade V).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This grading scheme does not include herniation and prolapse of the IVD, which are considered consequences of the degenerative process (Hansen, 1952).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440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grading system also considers changes in tissues or structures adjacent to the IVD, such as new bone formation and sclerotic changes in </a:t>
            </a:r>
            <a:r>
              <a:rPr lang="sk-SK" dirty="0" smtClean="0"/>
              <a:t>subchondral bone.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6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8. Mid-sagittal histological sections of a healthy and a moderately degenerated canine intervertebral disc (IVD) stained with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picrosirius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red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Alcian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blue.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Alcian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blue stains proteoglycans light blue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picrosirius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red stains principally collagen type I red. In the healthy IVD (A), a clear distinction can be made between the nucleus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pulposus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(NP) containing chiefly proteoglycans, and the annulus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(AF) staining dark blue/purple, which indicates a mixture of proteoglycans and collagen type I.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degenerated IVD (B), no clear distinction between the NP and AF can be made, with increasing collagen staining seen throughout the IVD. A cleft transecting the NP can also be seen.</a:t>
            </a:r>
            <a:endParaRPr lang="en-US" b="1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88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complex, multifactorial processes involved in IVD degeneration</a:t>
            </a:r>
          </a:p>
          <a:p>
            <a:r>
              <a:rPr lang="en-US" dirty="0" smtClean="0"/>
              <a:t>Dege</a:t>
            </a:r>
            <a:r>
              <a:rPr lang="en-US" b="1" dirty="0" smtClean="0"/>
              <a:t>neration is characterized</a:t>
            </a:r>
            <a:r>
              <a:rPr lang="en-US" b="1" baseline="0" dirty="0" smtClean="0"/>
              <a:t> by changes in composition of cells and extracellular matrix of the NP, TZ, AF, </a:t>
            </a:r>
            <a:r>
              <a:rPr lang="en-US" b="1" baseline="0" dirty="0" err="1" smtClean="0"/>
              <a:t>Eps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HISTORY </a:t>
            </a:r>
            <a:r>
              <a:rPr lang="en-US" dirty="0" smtClean="0"/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Title page of the thesis written by Hans-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Jörgen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Hansen in 1952,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providing the first clear description of intervertebral disc degeneration and herniation in dogs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distinction between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chondrodystrophic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non-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chondrodystrophic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breeds with regard to this process (discussed in Smolders et al. (2013)). (B) Reproduction from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Hansen’s thesis (1952). The original figure legend reads as follows: ‘Dachshund, 6 years old. Disc 21 (L2–L3). Protrusion of type I. the picture shows the large dimensions of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protrusion and demonstrates clearly its origin from nucleus. The annulus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rupture is situated close to the right side of the dorsal longitudinal ligament. Nucleus is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site of a calcified necrosis and has lost its normal shape’. (C) Reproduction from Hansen’s thesis (1952). The original figure legend reads as follows: ‘Dachshund, 4 years old.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 22 (L3–L4) with a calcified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a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dorsomedian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rupture of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a.f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protrusion is of type I with loose consistency and rough, uneven surface. An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interlamellar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dissection of calcified material is seen to the left o nucleus, emanating from a ventral rupture of the inner layer of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a.f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this rupture, however, is not seen in this picture’ (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a.f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</a:t>
            </a:r>
          </a:p>
          <a:p>
            <a:r>
              <a:rPr lang="ro-RO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annulus fibrosus)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51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process of IVD degeneration, the GAG content decreases with a concurrent increase in collagen content.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result, the matrix of the IVD becomes more rigid and loses its hydrostatic properties to function as a hydraulic cushion, rendering the IVD matrix suboptimal to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fulfil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its biomechanical function.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Structural failure of the matrix results in a changed biomechanical environment of the IVD cells within the matrix. In addition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because of the changes of the IVD matrix, diffusion of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nutrients and the bulk fluid flow in and out of the disc become impaired, further deteriorating the health of the IVD cells and synthesis of healthy matrix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98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IVD degeneration’ describes deterioration of the quality of the IVD matrix as a result of pathological and age-related changes and the associated structural changes of the disc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77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IVD degeneration is more common in CD breeds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CD – characterized by a disturbed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endochondral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ossification, primarily of the long bones, such that CD dogs have disproportionally short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limbs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fr-F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Popular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CD breeds include, among others, the (miniature) Dachshund, Basset Hound, French and English Bulldog, Shi Tzu, miniature 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Schnauzer, </a:t>
            </a:r>
            <a:r>
              <a:rPr lang="de-D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Pekingese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Beagle, </a:t>
            </a:r>
            <a:r>
              <a:rPr lang="de-D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Lhasa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Apso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e-D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Bichon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Frisé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e-DE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Tibetan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Spaniel, Cavalier King Charles Spaniel, Welsh Corgi, and the American Cocker Spaniel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07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Compared with the TZ of new-born NCD dogs, the TZ of newborn CD dogs is relatively wide, occupying most of the annulus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(AF), and its cells lack orientation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new-born NCD dogs, the transition from AF to nucleus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pulposus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(NP) is more distinct and abrupt (Hansen, 1952).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IVD degeneration in CD breeds occurs earlier and faster than in NCD breeds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CD breeds, the change from a gelatinous, semi-fluid NP to a drier NP (Fig. 1) can already be observed at 3–4 months of age and this transformation is complete in 75% of the cervical, 100%, of the thoracic, and 93.8% of the lumbar IVDs by 1 year of age. 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Ultimately, all IVDs are affected.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ABDDA-88FE-3049-A9E0-89D5AAE499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05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2015-06-02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2015-06-02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3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68354" y="2819400"/>
            <a:ext cx="6994694" cy="1752600"/>
          </a:xfrm>
        </p:spPr>
        <p:txBody>
          <a:bodyPr/>
          <a:lstStyle/>
          <a:p>
            <a:r>
              <a:rPr lang="en-US" dirty="0" smtClean="0"/>
              <a:t>June 2 2015</a:t>
            </a:r>
          </a:p>
          <a:p>
            <a:r>
              <a:rPr lang="en-US" dirty="0" smtClean="0"/>
              <a:t>Francesca Di Mauro</a:t>
            </a:r>
          </a:p>
          <a:p>
            <a:r>
              <a:rPr lang="en-US" dirty="0" smtClean="0"/>
              <a:t>Cornell University Hospital for Animals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Intervertebral Disk Disease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234" y="3821877"/>
            <a:ext cx="3002313" cy="225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79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90211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986814" y="228600"/>
            <a:ext cx="2849338" cy="3419594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Process of IVD Degeneration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89965" y="4817230"/>
            <a:ext cx="2754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fr-FR" i="1" dirty="0"/>
              <a:t>N. </a:t>
            </a:r>
            <a:r>
              <a:rPr lang="fr-FR" i="1" dirty="0" err="1"/>
              <a:t>Bergknut</a:t>
            </a:r>
            <a:r>
              <a:rPr lang="fr-FR" i="1" dirty="0"/>
              <a:t> et al. / </a:t>
            </a:r>
            <a:endParaRPr lang="fr-FR" i="1" dirty="0" smtClean="0"/>
          </a:p>
          <a:p>
            <a:r>
              <a:rPr lang="fr-FR" i="1" dirty="0" smtClean="0"/>
              <a:t>The </a:t>
            </a:r>
            <a:r>
              <a:rPr lang="fr-FR" i="1" dirty="0" err="1"/>
              <a:t>Veterinary</a:t>
            </a:r>
            <a:r>
              <a:rPr lang="fr-FR" i="1" dirty="0"/>
              <a:t> Journal </a:t>
            </a:r>
            <a:endParaRPr lang="fr-FR" i="1" dirty="0" smtClean="0"/>
          </a:p>
          <a:p>
            <a:r>
              <a:rPr lang="fr-FR" i="1" dirty="0" smtClean="0"/>
              <a:t>195 </a:t>
            </a:r>
            <a:r>
              <a:rPr lang="fr-FR" i="1" dirty="0"/>
              <a:t>(2013) 282–291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438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106136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Chondrodystrophic</a:t>
            </a:r>
            <a:r>
              <a:rPr lang="en-US" dirty="0" smtClean="0"/>
              <a:t> (CD) </a:t>
            </a:r>
            <a:r>
              <a:rPr lang="en-US" dirty="0" err="1" smtClean="0"/>
              <a:t>vs</a:t>
            </a:r>
            <a:r>
              <a:rPr lang="en-US" dirty="0" smtClean="0"/>
              <a:t> Non-</a:t>
            </a:r>
            <a:r>
              <a:rPr lang="en-US" dirty="0" err="1" smtClean="0"/>
              <a:t>Chondrodystrophic</a:t>
            </a:r>
            <a:r>
              <a:rPr lang="en-US" dirty="0" smtClean="0"/>
              <a:t> (NCD) Breeds and IVD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IVD degeneration more common in CD</a:t>
            </a:r>
          </a:p>
          <a:p>
            <a:r>
              <a:rPr lang="en-US" sz="2800" dirty="0" smtClean="0"/>
              <a:t>CD </a:t>
            </a:r>
            <a:r>
              <a:rPr lang="en-US" sz="2800" dirty="0"/>
              <a:t>characterized by a disturbed </a:t>
            </a:r>
            <a:r>
              <a:rPr lang="en-US" sz="2800" dirty="0" err="1"/>
              <a:t>endochondral</a:t>
            </a:r>
            <a:r>
              <a:rPr lang="en-US" sz="2800" dirty="0"/>
              <a:t> </a:t>
            </a:r>
            <a:r>
              <a:rPr lang="en-US" sz="2800" dirty="0" smtClean="0"/>
              <a:t>ossification of </a:t>
            </a:r>
            <a:r>
              <a:rPr lang="en-US" sz="2800" dirty="0"/>
              <a:t>the long </a:t>
            </a:r>
            <a:r>
              <a:rPr lang="en-US" sz="2800" dirty="0" smtClean="0"/>
              <a:t>bones</a:t>
            </a:r>
            <a:r>
              <a:rPr lang="en-US" sz="2800" dirty="0"/>
              <a:t> </a:t>
            </a:r>
            <a:endParaRPr lang="en-US" sz="2800" dirty="0" smtClean="0"/>
          </a:p>
          <a:p>
            <a:pPr lvl="1"/>
            <a:r>
              <a:rPr lang="en-US" sz="2600" dirty="0"/>
              <a:t>D</a:t>
            </a:r>
            <a:r>
              <a:rPr lang="en-US" sz="2600" dirty="0" smtClean="0"/>
              <a:t>isproportionally </a:t>
            </a:r>
            <a:r>
              <a:rPr lang="en-US" sz="2600" dirty="0"/>
              <a:t>short </a:t>
            </a:r>
            <a:r>
              <a:rPr lang="fr-FR" sz="2600" dirty="0" err="1"/>
              <a:t>limbs</a:t>
            </a:r>
            <a:r>
              <a:rPr lang="fr-FR" sz="2600" dirty="0"/>
              <a:t> </a:t>
            </a:r>
          </a:p>
          <a:p>
            <a:endParaRPr lang="en-US" dirty="0" smtClean="0"/>
          </a:p>
          <a:p>
            <a:r>
              <a:rPr lang="en-US" dirty="0" smtClean="0"/>
              <a:t>Hansen </a:t>
            </a:r>
            <a:r>
              <a:rPr lang="en-US" dirty="0"/>
              <a:t>(1952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smtClean="0"/>
              <a:t>provides </a:t>
            </a:r>
            <a:r>
              <a:rPr lang="en-US" dirty="0"/>
              <a:t>the basis for the distinction between CD and NCD </a:t>
            </a:r>
            <a:r>
              <a:rPr lang="en-US" dirty="0" smtClean="0"/>
              <a:t>dogs</a:t>
            </a:r>
            <a:endParaRPr lang="en-US" dirty="0"/>
          </a:p>
          <a:p>
            <a:pPr lvl="1"/>
            <a:r>
              <a:rPr lang="en-US" sz="2600" dirty="0" smtClean="0"/>
              <a:t>Dachshund</a:t>
            </a:r>
          </a:p>
          <a:p>
            <a:pPr lvl="1"/>
            <a:r>
              <a:rPr lang="en-US" sz="2600" dirty="0" err="1" smtClean="0"/>
              <a:t>Dachsbrache</a:t>
            </a:r>
            <a:endParaRPr lang="en-US" sz="2600" dirty="0"/>
          </a:p>
          <a:p>
            <a:pPr lvl="1"/>
            <a:r>
              <a:rPr lang="en-US" sz="2600" dirty="0" smtClean="0"/>
              <a:t>Pekingese</a:t>
            </a:r>
          </a:p>
          <a:p>
            <a:pPr lvl="1"/>
            <a:r>
              <a:rPr lang="en-US" sz="2600" dirty="0" smtClean="0"/>
              <a:t>Spaniel </a:t>
            </a:r>
            <a:r>
              <a:rPr lang="en-US" sz="2600" dirty="0"/>
              <a:t>(unspecified</a:t>
            </a:r>
            <a:r>
              <a:rPr lang="en-US" sz="2600" dirty="0" smtClean="0"/>
              <a:t>)</a:t>
            </a:r>
          </a:p>
          <a:p>
            <a:pPr lvl="1"/>
            <a:r>
              <a:rPr lang="en-US" sz="2600" dirty="0" smtClean="0"/>
              <a:t>French Bulldog</a:t>
            </a:r>
            <a:endParaRPr lang="en-US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481" y="3426464"/>
            <a:ext cx="4817671" cy="32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92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Pathological Findings </a:t>
            </a:r>
            <a:br>
              <a:rPr lang="en-US" dirty="0" smtClean="0"/>
            </a:br>
            <a:r>
              <a:rPr lang="en-US" b="1" dirty="0" smtClean="0"/>
              <a:t>In </a:t>
            </a:r>
            <a:r>
              <a:rPr lang="en-US" b="1" dirty="0" err="1" smtClean="0"/>
              <a:t>Chondrodystrophic</a:t>
            </a:r>
            <a:r>
              <a:rPr lang="en-US" b="1" dirty="0" smtClean="0"/>
              <a:t> Breeds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dirty="0" smtClean="0"/>
              <a:t>Newborn CD: TZ wide, cells lack orientation</a:t>
            </a:r>
          </a:p>
          <a:p>
            <a:pPr lvl="1"/>
            <a:r>
              <a:rPr lang="en-US" dirty="0" smtClean="0"/>
              <a:t>Newborn NCD: </a:t>
            </a:r>
            <a:r>
              <a:rPr lang="en-US" sz="2400" dirty="0"/>
              <a:t>transition from AF to </a:t>
            </a:r>
            <a:r>
              <a:rPr lang="en-US" sz="2400" dirty="0" smtClean="0"/>
              <a:t>NP is </a:t>
            </a:r>
            <a:r>
              <a:rPr lang="en-US" sz="2400" dirty="0"/>
              <a:t>more distinct and </a:t>
            </a:r>
            <a:r>
              <a:rPr lang="en-US" sz="2400" dirty="0" smtClean="0"/>
              <a:t>abrupt</a:t>
            </a:r>
            <a:endParaRPr lang="en-US" dirty="0" smtClean="0"/>
          </a:p>
          <a:p>
            <a:r>
              <a:rPr lang="en-US" dirty="0" smtClean="0"/>
              <a:t>Disc degeneration earlier and faster</a:t>
            </a:r>
          </a:p>
          <a:p>
            <a:r>
              <a:rPr lang="en-US" dirty="0" smtClean="0"/>
              <a:t>Change from gelatinous</a:t>
            </a:r>
            <a:r>
              <a:rPr lang="en-US" dirty="0"/>
              <a:t>, semi-fluid NP to a </a:t>
            </a:r>
            <a:r>
              <a:rPr lang="en-US" b="1" dirty="0"/>
              <a:t>drier</a:t>
            </a:r>
            <a:r>
              <a:rPr lang="en-US" dirty="0"/>
              <a:t> </a:t>
            </a:r>
            <a:r>
              <a:rPr lang="en-US" b="1" dirty="0"/>
              <a:t>NP</a:t>
            </a:r>
            <a:r>
              <a:rPr lang="en-US" dirty="0"/>
              <a:t> </a:t>
            </a:r>
            <a:r>
              <a:rPr lang="en-US" dirty="0" smtClean="0"/>
              <a:t>at </a:t>
            </a:r>
            <a:r>
              <a:rPr lang="en-US" dirty="0"/>
              <a:t>3–4 </a:t>
            </a:r>
            <a:r>
              <a:rPr lang="en-US" dirty="0" smtClean="0"/>
              <a:t>months 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Transformation complete by 1 year of age in:</a:t>
            </a:r>
          </a:p>
          <a:p>
            <a:pPr lvl="1"/>
            <a:r>
              <a:rPr lang="en-US" sz="2300" dirty="0" smtClean="0"/>
              <a:t>75</a:t>
            </a:r>
            <a:r>
              <a:rPr lang="en-US" sz="2300" dirty="0"/>
              <a:t>% </a:t>
            </a:r>
            <a:r>
              <a:rPr lang="en-US" sz="2300" dirty="0" smtClean="0"/>
              <a:t>of cervical</a:t>
            </a:r>
          </a:p>
          <a:p>
            <a:pPr lvl="1"/>
            <a:r>
              <a:rPr lang="en-US" sz="2300" dirty="0" smtClean="0"/>
              <a:t>100</a:t>
            </a:r>
            <a:r>
              <a:rPr lang="en-US" sz="2300" dirty="0"/>
              <a:t>%, </a:t>
            </a:r>
            <a:r>
              <a:rPr lang="en-US" sz="2300" dirty="0" smtClean="0"/>
              <a:t>of thoracic</a:t>
            </a:r>
          </a:p>
          <a:p>
            <a:pPr lvl="1"/>
            <a:r>
              <a:rPr lang="en-US" sz="2300" dirty="0" smtClean="0"/>
              <a:t>93.8</a:t>
            </a:r>
            <a:r>
              <a:rPr lang="en-US" sz="2300" dirty="0"/>
              <a:t>% of </a:t>
            </a:r>
            <a:r>
              <a:rPr lang="en-US" sz="2300" dirty="0" smtClean="0"/>
              <a:t>lumbar</a:t>
            </a:r>
          </a:p>
          <a:p>
            <a:pPr lvl="1"/>
            <a:endParaRPr lang="en-US" sz="23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674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00123"/>
          </a:xfrm>
        </p:spPr>
        <p:txBody>
          <a:bodyPr>
            <a:normAutofit fontScale="90000"/>
          </a:bodyPr>
          <a:lstStyle/>
          <a:p>
            <a:r>
              <a:rPr lang="en-US" dirty="0"/>
              <a:t>Pathological Findings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In </a:t>
            </a:r>
            <a:r>
              <a:rPr lang="en-US" b="1" dirty="0" err="1"/>
              <a:t>Chondrodystrophic</a:t>
            </a:r>
            <a:r>
              <a:rPr lang="en-US" b="1" dirty="0"/>
              <a:t> Breeds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3200"/>
            <a:ext cx="9144000" cy="38908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1102" y="5364055"/>
            <a:ext cx="869504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Transverse (left) and sagittal (right) sections through </a:t>
            </a:r>
            <a:r>
              <a:rPr lang="en-US" b="1" dirty="0"/>
              <a:t>the L5–L6 intervertebral disc </a:t>
            </a:r>
            <a:r>
              <a:rPr lang="en-US" dirty="0"/>
              <a:t>of a </a:t>
            </a:r>
            <a:r>
              <a:rPr lang="en-US" b="1" dirty="0"/>
              <a:t>2-year-old </a:t>
            </a:r>
            <a:r>
              <a:rPr lang="en-US" b="1" dirty="0" err="1"/>
              <a:t>chondrodystrophic</a:t>
            </a:r>
            <a:r>
              <a:rPr lang="en-US" b="1" dirty="0"/>
              <a:t> dog</a:t>
            </a:r>
            <a:r>
              <a:rPr lang="en-US" dirty="0"/>
              <a:t>, showing a dorsally located, </a:t>
            </a:r>
            <a:r>
              <a:rPr lang="en-US" b="1" dirty="0"/>
              <a:t>drier </a:t>
            </a:r>
            <a:r>
              <a:rPr lang="en-US" b="1" dirty="0" smtClean="0"/>
              <a:t>nucleus </a:t>
            </a:r>
            <a:r>
              <a:rPr lang="en-US" b="1" dirty="0" err="1" smtClean="0"/>
              <a:t>pulposus</a:t>
            </a:r>
            <a:r>
              <a:rPr lang="en-US" dirty="0" smtClean="0"/>
              <a:t> </a:t>
            </a:r>
            <a:r>
              <a:rPr lang="en-US" dirty="0"/>
              <a:t>(NP), </a:t>
            </a:r>
            <a:r>
              <a:rPr lang="en-US" b="1" dirty="0"/>
              <a:t>a widened transition zone </a:t>
            </a:r>
            <a:r>
              <a:rPr lang="en-US" dirty="0"/>
              <a:t>(TZ), and a normal annulus </a:t>
            </a:r>
            <a:r>
              <a:rPr lang="en-US" dirty="0" err="1"/>
              <a:t>fibrosus</a:t>
            </a:r>
            <a:r>
              <a:rPr lang="en-US" dirty="0"/>
              <a:t> (AF)</a:t>
            </a:r>
            <a:r>
              <a:rPr lang="en-US" dirty="0" smtClean="0"/>
              <a:t>.</a:t>
            </a:r>
          </a:p>
          <a:p>
            <a:r>
              <a:rPr lang="fr-FR" i="1" dirty="0"/>
              <a:t>N. </a:t>
            </a:r>
            <a:r>
              <a:rPr lang="fr-FR" i="1" dirty="0" err="1"/>
              <a:t>Bergknut</a:t>
            </a:r>
            <a:r>
              <a:rPr lang="fr-FR" i="1" dirty="0"/>
              <a:t> et al. / The </a:t>
            </a:r>
            <a:r>
              <a:rPr lang="fr-FR" i="1" dirty="0" err="1"/>
              <a:t>Veterinary</a:t>
            </a:r>
            <a:r>
              <a:rPr lang="fr-FR" i="1" dirty="0"/>
              <a:t> Journal  195 (2013) 282–291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092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Pathological Findings </a:t>
            </a:r>
            <a:br>
              <a:rPr lang="en-US" dirty="0" smtClean="0"/>
            </a:br>
            <a:r>
              <a:rPr lang="en-US" b="1" dirty="0" smtClean="0"/>
              <a:t>In </a:t>
            </a:r>
            <a:r>
              <a:rPr lang="en-US" b="1" dirty="0" err="1" smtClean="0"/>
              <a:t>Chondrodystrophic</a:t>
            </a:r>
            <a:r>
              <a:rPr lang="en-US" b="1" dirty="0" smtClean="0"/>
              <a:t> Breeds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NP occupies small portion of IVD surface and is </a:t>
            </a:r>
            <a:r>
              <a:rPr lang="en-US" sz="2800" dirty="0"/>
              <a:t>located eccentrically to the dorsal side of the </a:t>
            </a:r>
            <a:r>
              <a:rPr lang="en-US" sz="2800" dirty="0" smtClean="0"/>
              <a:t>IVD</a:t>
            </a:r>
          </a:p>
          <a:p>
            <a:r>
              <a:rPr lang="en-US" sz="2800" dirty="0"/>
              <a:t>D</a:t>
            </a:r>
            <a:r>
              <a:rPr lang="en-US" sz="2800" dirty="0" smtClean="0"/>
              <a:t>ifferences </a:t>
            </a:r>
            <a:r>
              <a:rPr lang="en-US" sz="2800" dirty="0"/>
              <a:t>in NP, TZ, and AF </a:t>
            </a:r>
            <a:r>
              <a:rPr lang="en-US" sz="2800" dirty="0" smtClean="0"/>
              <a:t>morphology decrease functional </a:t>
            </a:r>
            <a:r>
              <a:rPr lang="en-US" sz="2800" dirty="0"/>
              <a:t>size of </a:t>
            </a:r>
            <a:r>
              <a:rPr lang="en-US" sz="2800" dirty="0" smtClean="0"/>
              <a:t>NP </a:t>
            </a:r>
          </a:p>
          <a:p>
            <a:r>
              <a:rPr lang="en-US" sz="2800" dirty="0" smtClean="0"/>
              <a:t>At </a:t>
            </a:r>
            <a:r>
              <a:rPr lang="en-US" sz="2800" dirty="0"/>
              <a:t>3 months of age </a:t>
            </a:r>
            <a:r>
              <a:rPr lang="en-US" sz="2800" dirty="0" smtClean="0"/>
              <a:t>NP </a:t>
            </a:r>
            <a:r>
              <a:rPr lang="en-US" sz="2800" dirty="0"/>
              <a:t>gradually replaced by </a:t>
            </a:r>
            <a:r>
              <a:rPr lang="en-US" sz="2800" b="1" dirty="0"/>
              <a:t>chondrocyte-like cells </a:t>
            </a:r>
            <a:endParaRPr lang="en-US" sz="2800" b="1" dirty="0" smtClean="0"/>
          </a:p>
          <a:p>
            <a:pPr lvl="1"/>
            <a:r>
              <a:rPr lang="en-US" sz="2400" dirty="0" err="1"/>
              <a:t>C</a:t>
            </a:r>
            <a:r>
              <a:rPr lang="en-US" sz="2400" dirty="0" err="1" smtClean="0"/>
              <a:t>hondroid</a:t>
            </a:r>
            <a:r>
              <a:rPr lang="en-US" sz="2400" dirty="0" smtClean="0"/>
              <a:t> </a:t>
            </a:r>
            <a:r>
              <a:rPr lang="en-US" sz="2400" dirty="0"/>
              <a:t>metaplasia or </a:t>
            </a:r>
            <a:r>
              <a:rPr lang="en-US" sz="2400" dirty="0" err="1"/>
              <a:t>chondrification</a:t>
            </a:r>
            <a:r>
              <a:rPr lang="en-US" sz="2400" dirty="0"/>
              <a:t> of the NP </a:t>
            </a:r>
            <a:endParaRPr lang="en-US" sz="2400" dirty="0" smtClean="0"/>
          </a:p>
          <a:p>
            <a:pPr lvl="1"/>
            <a:r>
              <a:rPr lang="en-US" sz="2400" dirty="0" smtClean="0"/>
              <a:t>Starts </a:t>
            </a:r>
            <a:r>
              <a:rPr lang="en-US" sz="2400" dirty="0"/>
              <a:t>in the periphery and spreads throughout the </a:t>
            </a:r>
            <a:r>
              <a:rPr lang="en-US" sz="2400" dirty="0" smtClean="0"/>
              <a:t>NP</a:t>
            </a:r>
          </a:p>
          <a:p>
            <a:pPr lvl="1"/>
            <a:r>
              <a:rPr lang="en-US" sz="2400" dirty="0" smtClean="0"/>
              <a:t>Completed </a:t>
            </a:r>
            <a:r>
              <a:rPr lang="en-US" sz="2400" dirty="0"/>
              <a:t>in most IVDs by 1 year of </a:t>
            </a:r>
            <a:r>
              <a:rPr lang="en-US" sz="2400" dirty="0" smtClean="0"/>
              <a:t>age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39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/>
              <a:t>Pathological Findings </a:t>
            </a:r>
            <a:br>
              <a:rPr lang="en-US" dirty="0"/>
            </a:br>
            <a:r>
              <a:rPr lang="en-US" b="1" dirty="0"/>
              <a:t>In </a:t>
            </a:r>
            <a:r>
              <a:rPr lang="en-US" b="1" dirty="0" err="1"/>
              <a:t>Chondrodystrophic</a:t>
            </a:r>
            <a:r>
              <a:rPr lang="en-US" b="1" dirty="0"/>
              <a:t> Breeds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Degeneration of AF (in CD dogs) occurs </a:t>
            </a:r>
            <a:r>
              <a:rPr lang="en-US" sz="2800" b="1" dirty="0" smtClean="0"/>
              <a:t>after NP degeneration</a:t>
            </a:r>
            <a:r>
              <a:rPr lang="en-US" sz="2800" dirty="0" smtClean="0"/>
              <a:t>, </a:t>
            </a:r>
            <a:r>
              <a:rPr lang="en-US" sz="2800" dirty="0"/>
              <a:t>not independently</a:t>
            </a:r>
          </a:p>
          <a:p>
            <a:r>
              <a:rPr lang="en-US" sz="2800" dirty="0"/>
              <a:t>AF degeneration tends to occur at one specific location, </a:t>
            </a:r>
            <a:r>
              <a:rPr lang="en-US" sz="2800" b="1" dirty="0"/>
              <a:t>where it is more severe and acute</a:t>
            </a:r>
            <a:endParaRPr lang="en-US" sz="2400" b="1" dirty="0"/>
          </a:p>
          <a:p>
            <a:endParaRPr lang="en-US" dirty="0" smtClean="0"/>
          </a:p>
          <a:p>
            <a:r>
              <a:rPr lang="en-US" dirty="0" smtClean="0"/>
              <a:t>Degenerative</a:t>
            </a:r>
            <a:r>
              <a:rPr lang="en-US" dirty="0"/>
              <a:t> </a:t>
            </a:r>
            <a:r>
              <a:rPr lang="en-US" dirty="0" smtClean="0"/>
              <a:t>changes </a:t>
            </a:r>
            <a:r>
              <a:rPr lang="en-US" dirty="0"/>
              <a:t>in the </a:t>
            </a:r>
            <a:r>
              <a:rPr lang="en-US" dirty="0" smtClean="0"/>
              <a:t>AF</a:t>
            </a:r>
          </a:p>
          <a:p>
            <a:pPr lvl="1"/>
            <a:r>
              <a:rPr lang="en-US" sz="2600" dirty="0" err="1" smtClean="0"/>
              <a:t>Chondroid</a:t>
            </a:r>
            <a:r>
              <a:rPr lang="en-US" sz="2600" dirty="0" smtClean="0"/>
              <a:t> metaplasia </a:t>
            </a:r>
          </a:p>
          <a:p>
            <a:pPr lvl="1"/>
            <a:r>
              <a:rPr lang="en-US" sz="2600" dirty="0" smtClean="0"/>
              <a:t>Partial or </a:t>
            </a:r>
            <a:r>
              <a:rPr lang="hu-HU" sz="2600" dirty="0" smtClean="0"/>
              <a:t>complete rupture</a:t>
            </a:r>
          </a:p>
          <a:p>
            <a:pPr lvl="1"/>
            <a:r>
              <a:rPr lang="en-US" sz="2600" dirty="0"/>
              <a:t>S</a:t>
            </a:r>
            <a:r>
              <a:rPr lang="en-US" sz="2600" dirty="0" smtClean="0"/>
              <a:t>eparation </a:t>
            </a:r>
            <a:r>
              <a:rPr lang="en-US" sz="2600" dirty="0"/>
              <a:t>of the annular </a:t>
            </a:r>
            <a:r>
              <a:rPr lang="en-US" sz="2600" dirty="0" smtClean="0"/>
              <a:t>lamellae</a:t>
            </a:r>
          </a:p>
          <a:p>
            <a:r>
              <a:rPr lang="en-US" b="1" dirty="0"/>
              <a:t>C</a:t>
            </a:r>
            <a:r>
              <a:rPr lang="en-US" b="1" dirty="0" smtClean="0"/>
              <a:t>hanges observed </a:t>
            </a:r>
            <a:r>
              <a:rPr lang="en-US" b="1" dirty="0"/>
              <a:t>in the dorsal </a:t>
            </a:r>
            <a:r>
              <a:rPr lang="en-US" b="1" dirty="0" smtClean="0"/>
              <a:t>AF, rarely in ventral </a:t>
            </a:r>
            <a:r>
              <a:rPr lang="en-US" b="1" dirty="0"/>
              <a:t>AF</a:t>
            </a:r>
          </a:p>
        </p:txBody>
      </p:sp>
    </p:spTree>
    <p:extLst>
      <p:ext uri="{BB962C8B-B14F-4D97-AF65-F5344CB8AC3E}">
        <p14:creationId xmlns:p14="http://schemas.microsoft.com/office/powerpoint/2010/main" val="776947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404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Biochemical Differences: </a:t>
            </a:r>
            <a:br>
              <a:rPr lang="en-US" dirty="0" smtClean="0"/>
            </a:br>
            <a:r>
              <a:rPr lang="en-US" dirty="0" err="1" smtClean="0"/>
              <a:t>Chondrification</a:t>
            </a:r>
            <a:r>
              <a:rPr lang="en-US" dirty="0" smtClean="0"/>
              <a:t> </a:t>
            </a:r>
            <a:r>
              <a:rPr lang="en-US" dirty="0"/>
              <a:t>of the </a:t>
            </a:r>
            <a:r>
              <a:rPr lang="en-US" dirty="0" smtClean="0"/>
              <a:t>NP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Decrease in proteoglycan </a:t>
            </a:r>
            <a:r>
              <a:rPr lang="en-US" sz="2800" dirty="0"/>
              <a:t>and hyaluronic acid </a:t>
            </a:r>
            <a:r>
              <a:rPr lang="en-US" sz="2800" dirty="0" smtClean="0"/>
              <a:t>content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Increase in collagen content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Occurs </a:t>
            </a:r>
            <a:r>
              <a:rPr lang="en-US" sz="2800" dirty="0"/>
              <a:t>in </a:t>
            </a:r>
            <a:r>
              <a:rPr lang="en-US" sz="2800" b="1" dirty="0"/>
              <a:t>all IVDs </a:t>
            </a:r>
            <a:r>
              <a:rPr lang="en-US" sz="2800" dirty="0"/>
              <a:t>in CD </a:t>
            </a:r>
            <a:r>
              <a:rPr lang="en-US" sz="2800" dirty="0" smtClean="0"/>
              <a:t>dogs, </a:t>
            </a:r>
            <a:r>
              <a:rPr lang="en-US" sz="2800" b="1" dirty="0" smtClean="0"/>
              <a:t>in </a:t>
            </a:r>
            <a:r>
              <a:rPr lang="en-US" sz="2800" b="1" dirty="0"/>
              <a:t>selected </a:t>
            </a:r>
            <a:r>
              <a:rPr lang="en-US" sz="2800" dirty="0"/>
              <a:t>IVDs in NCD </a:t>
            </a:r>
            <a:r>
              <a:rPr lang="en-US" sz="2800" dirty="0" smtClean="0"/>
              <a:t>dogs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Rapid deterioration </a:t>
            </a:r>
            <a:r>
              <a:rPr lang="en-US" sz="2800" dirty="0"/>
              <a:t>of </a:t>
            </a:r>
            <a:r>
              <a:rPr lang="en-US" sz="2800" dirty="0" err="1" smtClean="0"/>
              <a:t>hydroelastic</a:t>
            </a:r>
            <a:r>
              <a:rPr lang="en-US" sz="2800" dirty="0" smtClean="0"/>
              <a:t> </a:t>
            </a:r>
            <a:r>
              <a:rPr lang="en-US" sz="2800" dirty="0"/>
              <a:t>properties </a:t>
            </a:r>
            <a:r>
              <a:rPr lang="en-US" sz="2800" dirty="0" smtClean="0"/>
              <a:t>and hydraulic function</a:t>
            </a:r>
          </a:p>
          <a:p>
            <a:pPr marL="731520" lvl="1" indent="-45720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9330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9034"/>
          </a:xfrm>
        </p:spPr>
        <p:txBody>
          <a:bodyPr>
            <a:normAutofit/>
          </a:bodyPr>
          <a:lstStyle/>
          <a:p>
            <a:r>
              <a:rPr lang="en-US" dirty="0" smtClean="0"/>
              <a:t>Biochemical Differences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dirty="0" smtClean="0"/>
              <a:t>At 9 months: proteoglycan content of NP is </a:t>
            </a:r>
            <a:r>
              <a:rPr lang="en-US" b="1" dirty="0" smtClean="0"/>
              <a:t>significantly higher </a:t>
            </a:r>
            <a:r>
              <a:rPr lang="en-US" dirty="0" smtClean="0"/>
              <a:t>in NCD dogs than in CD dogs</a:t>
            </a:r>
          </a:p>
          <a:p>
            <a:endParaRPr lang="en-US" dirty="0" smtClean="0"/>
          </a:p>
          <a:p>
            <a:r>
              <a:rPr lang="en-US" dirty="0" smtClean="0"/>
              <a:t>At </a:t>
            </a:r>
            <a:r>
              <a:rPr lang="en-US" dirty="0"/>
              <a:t>30 </a:t>
            </a:r>
            <a:r>
              <a:rPr lang="en-US" dirty="0" smtClean="0"/>
              <a:t>months of age: NP </a:t>
            </a:r>
            <a:r>
              <a:rPr lang="en-US" dirty="0"/>
              <a:t>proteoglycan content </a:t>
            </a:r>
            <a:r>
              <a:rPr lang="en-US" dirty="0" smtClean="0"/>
              <a:t>decreases in </a:t>
            </a:r>
            <a:r>
              <a:rPr lang="en-US" dirty="0"/>
              <a:t>CD </a:t>
            </a:r>
            <a:r>
              <a:rPr lang="en-US" dirty="0" smtClean="0"/>
              <a:t>dogs</a:t>
            </a:r>
            <a:r>
              <a:rPr lang="en-US" dirty="0" smtClean="0"/>
              <a:t>; </a:t>
            </a:r>
            <a:r>
              <a:rPr lang="en-US" dirty="0" smtClean="0"/>
              <a:t>remains </a:t>
            </a:r>
            <a:r>
              <a:rPr lang="en-US" dirty="0"/>
              <a:t>constant </a:t>
            </a:r>
            <a:r>
              <a:rPr lang="en-US" dirty="0" smtClean="0"/>
              <a:t>throughout life in </a:t>
            </a:r>
            <a:r>
              <a:rPr lang="da-DK" dirty="0" smtClean="0"/>
              <a:t>NCD </a:t>
            </a:r>
          </a:p>
          <a:p>
            <a:endParaRPr lang="en-US" dirty="0" smtClean="0"/>
          </a:p>
          <a:p>
            <a:r>
              <a:rPr lang="en-US" dirty="0" smtClean="0"/>
              <a:t>Before 1 year of age: NP contains ~25% collagen in CD, &lt;5% in NCD</a:t>
            </a:r>
          </a:p>
        </p:txBody>
      </p:sp>
    </p:spTree>
    <p:extLst>
      <p:ext uri="{BB962C8B-B14F-4D97-AF65-F5344CB8AC3E}">
        <p14:creationId xmlns:p14="http://schemas.microsoft.com/office/powerpoint/2010/main" val="3003005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40435"/>
          </a:xfrm>
        </p:spPr>
        <p:txBody>
          <a:bodyPr>
            <a:normAutofit fontScale="90000"/>
          </a:bodyPr>
          <a:lstStyle/>
          <a:p>
            <a:r>
              <a:rPr lang="en-US" dirty="0"/>
              <a:t>Pathological Findings </a:t>
            </a:r>
            <a:br>
              <a:rPr lang="en-US" dirty="0"/>
            </a:br>
            <a:r>
              <a:rPr lang="en-US" b="1" dirty="0" smtClean="0"/>
              <a:t> NON- </a:t>
            </a:r>
            <a:r>
              <a:rPr lang="en-US" b="1" dirty="0" err="1" smtClean="0"/>
              <a:t>Chondrodystrophic</a:t>
            </a:r>
            <a:r>
              <a:rPr lang="en-US" b="1" dirty="0" smtClean="0"/>
              <a:t> </a:t>
            </a:r>
            <a:r>
              <a:rPr lang="en-US" b="1" dirty="0"/>
              <a:t>Breeds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34400" cy="5330952"/>
          </a:xfrm>
        </p:spPr>
        <p:txBody>
          <a:bodyPr>
            <a:noAutofit/>
          </a:bodyPr>
          <a:lstStyle/>
          <a:p>
            <a:r>
              <a:rPr lang="en-US" sz="2800" dirty="0" smtClean="0"/>
              <a:t>Changes </a:t>
            </a:r>
            <a:r>
              <a:rPr lang="en-US" sz="2800" dirty="0"/>
              <a:t>of the NP </a:t>
            </a:r>
            <a:r>
              <a:rPr lang="en-US" sz="2800" dirty="0" smtClean="0"/>
              <a:t>typically </a:t>
            </a:r>
            <a:r>
              <a:rPr lang="en-US" sz="2800" dirty="0"/>
              <a:t>occur later </a:t>
            </a:r>
            <a:r>
              <a:rPr lang="en-US" sz="2800" dirty="0" smtClean="0"/>
              <a:t>(</a:t>
            </a:r>
            <a:r>
              <a:rPr lang="en-US" sz="2800" dirty="0"/>
              <a:t>&gt;5 years) </a:t>
            </a:r>
            <a:endParaRPr lang="en-US" sz="2800" dirty="0" smtClean="0"/>
          </a:p>
          <a:p>
            <a:pPr lvl="1"/>
            <a:r>
              <a:rPr lang="en-US" sz="2400" dirty="0" smtClean="0"/>
              <a:t>Changes </a:t>
            </a:r>
            <a:r>
              <a:rPr lang="en-US" sz="2400" dirty="0"/>
              <a:t>similar to those in </a:t>
            </a:r>
            <a:r>
              <a:rPr lang="en-US" sz="2400" dirty="0" smtClean="0"/>
              <a:t>CD dogs</a:t>
            </a:r>
          </a:p>
          <a:p>
            <a:r>
              <a:rPr lang="en-US" sz="2800" dirty="0" smtClean="0"/>
              <a:t>Transition </a:t>
            </a:r>
            <a:r>
              <a:rPr lang="en-US" sz="2800" dirty="0"/>
              <a:t>from a gelatinous to </a:t>
            </a:r>
            <a:r>
              <a:rPr lang="en-US" sz="2800" dirty="0" err="1"/>
              <a:t>fibrillar</a:t>
            </a:r>
            <a:r>
              <a:rPr lang="en-US" sz="2800" dirty="0"/>
              <a:t> NP </a:t>
            </a:r>
            <a:r>
              <a:rPr lang="en-US" sz="2800" dirty="0" smtClean="0"/>
              <a:t>occurs </a:t>
            </a:r>
            <a:r>
              <a:rPr lang="en-US" sz="2800" dirty="0"/>
              <a:t>in </a:t>
            </a:r>
            <a:r>
              <a:rPr lang="en-US" sz="2800" b="1" dirty="0"/>
              <a:t>single IVDs </a:t>
            </a:r>
            <a:endParaRPr lang="en-US" sz="2800" dirty="0"/>
          </a:p>
          <a:p>
            <a:pPr lvl="1"/>
            <a:r>
              <a:rPr lang="en-US" sz="2400" dirty="0"/>
              <a:t>U</a:t>
            </a:r>
            <a:r>
              <a:rPr lang="en-US" sz="2400" dirty="0" smtClean="0"/>
              <a:t>sually </a:t>
            </a:r>
            <a:r>
              <a:rPr lang="en-US" sz="2400" dirty="0"/>
              <a:t>in the caudal cervical and lumbosacral spine </a:t>
            </a:r>
            <a:endParaRPr lang="en-US" sz="2400" dirty="0" smtClean="0"/>
          </a:p>
          <a:p>
            <a:pPr lvl="1"/>
            <a:endParaRPr lang="en-US" sz="2400" dirty="0"/>
          </a:p>
          <a:p>
            <a:r>
              <a:rPr lang="en-US" sz="2800" dirty="0"/>
              <a:t>By 6–7 years of </a:t>
            </a:r>
            <a:r>
              <a:rPr lang="en-US" sz="2800" dirty="0" smtClean="0"/>
              <a:t>age</a:t>
            </a:r>
            <a:r>
              <a:rPr lang="en-US" sz="2800" dirty="0"/>
              <a:t> </a:t>
            </a:r>
            <a:r>
              <a:rPr lang="en-US" sz="2800" dirty="0" smtClean="0"/>
              <a:t>50</a:t>
            </a:r>
            <a:r>
              <a:rPr lang="en-US" sz="2800" dirty="0"/>
              <a:t>% </a:t>
            </a:r>
            <a:r>
              <a:rPr lang="en-US" sz="2800" dirty="0" smtClean="0"/>
              <a:t>- </a:t>
            </a:r>
            <a:r>
              <a:rPr lang="en-US" sz="2800" dirty="0"/>
              <a:t>68.7% of all NPs have undergone such changes </a:t>
            </a:r>
            <a:endParaRPr lang="en-US" sz="2800" dirty="0" smtClean="0"/>
          </a:p>
          <a:p>
            <a:pPr lvl="1"/>
            <a:r>
              <a:rPr lang="en-US" sz="2400" dirty="0" smtClean="0"/>
              <a:t>NOT ALL IVDs </a:t>
            </a:r>
            <a:r>
              <a:rPr lang="en-US" sz="2400" dirty="0"/>
              <a:t>undergo degenerative change </a:t>
            </a:r>
          </a:p>
        </p:txBody>
      </p:sp>
    </p:spTree>
    <p:extLst>
      <p:ext uri="{BB962C8B-B14F-4D97-AF65-F5344CB8AC3E}">
        <p14:creationId xmlns:p14="http://schemas.microsoft.com/office/powerpoint/2010/main" val="902486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/>
              <a:t>Pathological Findings </a:t>
            </a:r>
            <a:br>
              <a:rPr lang="en-US" dirty="0"/>
            </a:br>
            <a:r>
              <a:rPr lang="en-US" b="1" dirty="0"/>
              <a:t> NON- </a:t>
            </a:r>
            <a:r>
              <a:rPr lang="en-US" b="1" dirty="0" err="1"/>
              <a:t>Chondrodystrophic</a:t>
            </a:r>
            <a:r>
              <a:rPr lang="en-US" b="1" dirty="0"/>
              <a:t> Breeds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Degenerative changes of AF often occur </a:t>
            </a:r>
            <a:r>
              <a:rPr lang="en-US" sz="2800" b="1" dirty="0"/>
              <a:t>concurrently</a:t>
            </a:r>
            <a:r>
              <a:rPr lang="en-US" sz="2800" dirty="0"/>
              <a:t> with those of the NP </a:t>
            </a:r>
          </a:p>
          <a:p>
            <a:pPr lvl="1"/>
            <a:r>
              <a:rPr lang="en-US" sz="2400" dirty="0"/>
              <a:t>May occur </a:t>
            </a:r>
            <a:r>
              <a:rPr lang="en-US" sz="2400" dirty="0" smtClean="0"/>
              <a:t>earlier</a:t>
            </a:r>
            <a:endParaRPr lang="en-US" dirty="0" smtClean="0"/>
          </a:p>
          <a:p>
            <a:r>
              <a:rPr lang="en-US" dirty="0" smtClean="0"/>
              <a:t>Degeneration </a:t>
            </a:r>
            <a:r>
              <a:rPr lang="en-US" b="1" dirty="0"/>
              <a:t>gradual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M</a:t>
            </a:r>
            <a:r>
              <a:rPr lang="en-US" dirty="0" smtClean="0"/>
              <a:t>ainly </a:t>
            </a:r>
            <a:r>
              <a:rPr lang="en-US" dirty="0"/>
              <a:t>consists of </a:t>
            </a:r>
            <a:r>
              <a:rPr lang="en-US" b="1" dirty="0"/>
              <a:t>partial </a:t>
            </a:r>
            <a:r>
              <a:rPr lang="en-US" b="1" dirty="0" smtClean="0"/>
              <a:t>rupture </a:t>
            </a:r>
            <a:r>
              <a:rPr lang="en-US" dirty="0" smtClean="0"/>
              <a:t>of </a:t>
            </a:r>
            <a:r>
              <a:rPr lang="en-US" dirty="0"/>
              <a:t>the AF </a:t>
            </a:r>
            <a:r>
              <a:rPr lang="en-US" dirty="0" err="1" smtClean="0"/>
              <a:t>fibres</a:t>
            </a:r>
            <a:endParaRPr lang="en-US" dirty="0"/>
          </a:p>
          <a:p>
            <a:r>
              <a:rPr lang="en-US" b="1" dirty="0"/>
              <a:t>P</a:t>
            </a:r>
            <a:r>
              <a:rPr lang="en-US" b="1" dirty="0" smtClean="0"/>
              <a:t>artial</a:t>
            </a:r>
            <a:r>
              <a:rPr lang="en-US" dirty="0" smtClean="0"/>
              <a:t> </a:t>
            </a:r>
            <a:r>
              <a:rPr lang="en-US" b="1" dirty="0"/>
              <a:t>NP </a:t>
            </a:r>
            <a:r>
              <a:rPr lang="en-US" b="1" dirty="0" smtClean="0"/>
              <a:t>herniation </a:t>
            </a:r>
            <a:r>
              <a:rPr lang="en-US" dirty="0" smtClean="0"/>
              <a:t>through </a:t>
            </a:r>
            <a:r>
              <a:rPr lang="en-US" dirty="0"/>
              <a:t>a defect in the </a:t>
            </a:r>
            <a:r>
              <a:rPr lang="en-US" dirty="0" smtClean="0"/>
              <a:t>AF</a:t>
            </a:r>
          </a:p>
          <a:p>
            <a:pPr lvl="1"/>
            <a:r>
              <a:rPr lang="en-US" dirty="0" smtClean="0"/>
              <a:t>Hansen Type II disc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76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Intervertebral Disc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4451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Nucleus </a:t>
            </a:r>
            <a:r>
              <a:rPr lang="en-US" dirty="0" err="1" smtClean="0"/>
              <a:t>Pulposus</a:t>
            </a:r>
            <a:r>
              <a:rPr lang="en-US" dirty="0" smtClean="0"/>
              <a:t> </a:t>
            </a:r>
            <a:r>
              <a:rPr lang="en-US" dirty="0" smtClean="0"/>
              <a:t>(NP) </a:t>
            </a:r>
            <a:endParaRPr lang="en-US" dirty="0" smtClean="0"/>
          </a:p>
          <a:p>
            <a:pPr lvl="1"/>
            <a:r>
              <a:rPr lang="en-US" dirty="0" err="1" smtClean="0"/>
              <a:t>Mucoid</a:t>
            </a:r>
            <a:r>
              <a:rPr lang="en-US" dirty="0"/>
              <a:t>, translucent, </a:t>
            </a:r>
            <a:r>
              <a:rPr lang="en-US" dirty="0" smtClean="0"/>
              <a:t>mainly </a:t>
            </a:r>
            <a:r>
              <a:rPr lang="en-US" dirty="0"/>
              <a:t>composed of </a:t>
            </a:r>
            <a:r>
              <a:rPr lang="en-US" dirty="0" smtClean="0"/>
              <a:t>water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Annulus </a:t>
            </a:r>
            <a:r>
              <a:rPr lang="en-US" dirty="0" err="1" smtClean="0"/>
              <a:t>Fibrosus</a:t>
            </a:r>
            <a:r>
              <a:rPr lang="en-US" dirty="0" smtClean="0"/>
              <a:t> (AF)</a:t>
            </a:r>
            <a:endParaRPr lang="en-US" dirty="0" smtClean="0"/>
          </a:p>
          <a:p>
            <a:pPr lvl="1"/>
            <a:r>
              <a:rPr lang="en-US" dirty="0"/>
              <a:t>D</a:t>
            </a:r>
            <a:r>
              <a:rPr lang="en-US" dirty="0" smtClean="0"/>
              <a:t>ense </a:t>
            </a:r>
            <a:r>
              <a:rPr lang="en-US" dirty="0"/>
              <a:t>network of </a:t>
            </a:r>
            <a:r>
              <a:rPr lang="en-US" dirty="0" smtClean="0"/>
              <a:t>organized</a:t>
            </a:r>
            <a:r>
              <a:rPr lang="en-US" dirty="0"/>
              <a:t>, concentric fibrous </a:t>
            </a:r>
            <a:r>
              <a:rPr lang="en-US" dirty="0" smtClean="0"/>
              <a:t>lamellae</a:t>
            </a:r>
          </a:p>
          <a:p>
            <a:pPr lvl="1"/>
            <a:r>
              <a:rPr lang="en-US" dirty="0"/>
              <a:t>The ventral part </a:t>
            </a:r>
            <a:r>
              <a:rPr lang="en-US" dirty="0" smtClean="0"/>
              <a:t>2-3x thicker </a:t>
            </a:r>
            <a:r>
              <a:rPr lang="en-US" dirty="0"/>
              <a:t>than the dorsal </a:t>
            </a:r>
            <a:r>
              <a:rPr lang="en-US" dirty="0" smtClean="0"/>
              <a:t>part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End </a:t>
            </a:r>
            <a:r>
              <a:rPr lang="en-US" dirty="0" smtClean="0"/>
              <a:t>Plate (EP)</a:t>
            </a:r>
            <a:endParaRPr lang="en-US" dirty="0" smtClean="0"/>
          </a:p>
          <a:p>
            <a:pPr lvl="1"/>
            <a:r>
              <a:rPr lang="en-US" dirty="0" smtClean="0"/>
              <a:t>Form </a:t>
            </a:r>
            <a:r>
              <a:rPr lang="en-US" dirty="0" smtClean="0"/>
              <a:t>cranial </a:t>
            </a:r>
            <a:r>
              <a:rPr lang="en-US" dirty="0"/>
              <a:t>and caudal borders of the IVD 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Transitional </a:t>
            </a:r>
            <a:r>
              <a:rPr lang="en-US" dirty="0" smtClean="0"/>
              <a:t>Zone (TZ) </a:t>
            </a:r>
            <a:r>
              <a:rPr lang="en-US" dirty="0" smtClean="0"/>
              <a:t>- </a:t>
            </a:r>
            <a:r>
              <a:rPr lang="en-US" dirty="0" smtClean="0"/>
              <a:t>inner </a:t>
            </a:r>
            <a:r>
              <a:rPr lang="en-US" dirty="0" smtClean="0"/>
              <a:t>most </a:t>
            </a:r>
            <a:r>
              <a:rPr lang="en-US" dirty="0" smtClean="0"/>
              <a:t>AF</a:t>
            </a:r>
            <a:endParaRPr lang="en-US" dirty="0" smtClean="0"/>
          </a:p>
          <a:p>
            <a:pPr lvl="1"/>
            <a:r>
              <a:rPr lang="en-US" dirty="0" smtClean="0"/>
              <a:t>Transition </a:t>
            </a:r>
            <a:r>
              <a:rPr lang="en-US" dirty="0"/>
              <a:t>from a fibrous </a:t>
            </a:r>
            <a:r>
              <a:rPr lang="en-US" dirty="0" smtClean="0"/>
              <a:t>to </a:t>
            </a:r>
            <a:r>
              <a:rPr lang="en-US" dirty="0"/>
              <a:t>cartilaginous/</a:t>
            </a:r>
            <a:r>
              <a:rPr lang="en-US" dirty="0" err="1"/>
              <a:t>mucoid</a:t>
            </a:r>
            <a:r>
              <a:rPr lang="en-US" dirty="0"/>
              <a:t> </a:t>
            </a:r>
            <a:r>
              <a:rPr lang="en-US" dirty="0" smtClean="0"/>
              <a:t>structure</a:t>
            </a:r>
          </a:p>
        </p:txBody>
      </p:sp>
    </p:spTree>
    <p:extLst>
      <p:ext uri="{BB962C8B-B14F-4D97-AF65-F5344CB8AC3E}">
        <p14:creationId xmlns:p14="http://schemas.microsoft.com/office/powerpoint/2010/main" val="4017865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Chondrodystrophic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/>
              <a:t>Non-</a:t>
            </a:r>
            <a:r>
              <a:rPr lang="en-US" dirty="0" err="1" smtClean="0"/>
              <a:t>Chondrodystrophic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1" y="2471383"/>
            <a:ext cx="4616094" cy="3818404"/>
          </a:xfrm>
        </p:spPr>
        <p:txBody>
          <a:bodyPr>
            <a:normAutofit/>
          </a:bodyPr>
          <a:lstStyle/>
          <a:p>
            <a:r>
              <a:rPr lang="en-US" dirty="0" smtClean="0"/>
              <a:t>3-7 years old </a:t>
            </a:r>
          </a:p>
          <a:p>
            <a:pPr lvl="1"/>
            <a:r>
              <a:rPr lang="en-US" dirty="0" smtClean="0"/>
              <a:t>As early as 2 </a:t>
            </a:r>
            <a:r>
              <a:rPr lang="en-US" dirty="0"/>
              <a:t>years of age</a:t>
            </a:r>
            <a:endParaRPr lang="en-US" dirty="0" smtClean="0"/>
          </a:p>
          <a:p>
            <a:r>
              <a:rPr lang="en-US" dirty="0" smtClean="0"/>
              <a:t>Cervical or thoracolumbar spine</a:t>
            </a:r>
          </a:p>
          <a:p>
            <a:r>
              <a:rPr lang="en-US" dirty="0" smtClean="0"/>
              <a:t>Hansen type I</a:t>
            </a:r>
          </a:p>
          <a:p>
            <a:pPr lvl="1"/>
            <a:r>
              <a:rPr lang="en-US" dirty="0" smtClean="0"/>
              <a:t>Hansen </a:t>
            </a:r>
            <a:r>
              <a:rPr lang="en-US" dirty="0"/>
              <a:t>type </a:t>
            </a:r>
            <a:r>
              <a:rPr lang="en-US" dirty="0" smtClean="0"/>
              <a:t>II also reported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16095" y="2471382"/>
            <a:ext cx="4527905" cy="4386618"/>
          </a:xfrm>
        </p:spPr>
        <p:txBody>
          <a:bodyPr>
            <a:normAutofit/>
          </a:bodyPr>
          <a:lstStyle/>
          <a:p>
            <a:r>
              <a:rPr lang="en-US" dirty="0" smtClean="0"/>
              <a:t>6-8 years old</a:t>
            </a:r>
          </a:p>
          <a:p>
            <a:r>
              <a:rPr lang="en-US" dirty="0" smtClean="0"/>
              <a:t>Caudal cervical or lumbosacral spine</a:t>
            </a:r>
          </a:p>
          <a:p>
            <a:r>
              <a:rPr lang="en-US" dirty="0"/>
              <a:t>(</a:t>
            </a:r>
            <a:r>
              <a:rPr lang="en-US" dirty="0" smtClean="0"/>
              <a:t>Thoracolumbar spine)</a:t>
            </a:r>
          </a:p>
          <a:p>
            <a:r>
              <a:rPr lang="en-US" dirty="0" smtClean="0"/>
              <a:t>Hansen type II</a:t>
            </a:r>
          </a:p>
          <a:p>
            <a:pPr lvl="1"/>
            <a:r>
              <a:rPr lang="en-US" dirty="0" smtClean="0"/>
              <a:t>Hansen type I also reported</a:t>
            </a:r>
          </a:p>
          <a:p>
            <a:endParaRPr lang="en-US" dirty="0" smtClean="0"/>
          </a:p>
          <a:p>
            <a:r>
              <a:rPr lang="en-US" sz="2000" i="1" dirty="0"/>
              <a:t>German Shepherd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Dobermann</a:t>
            </a:r>
            <a:r>
              <a:rPr lang="en-US" sz="2000" i="1" dirty="0" smtClean="0"/>
              <a:t>, Rottweiler</a:t>
            </a:r>
            <a:r>
              <a:rPr lang="en-US" sz="2000" i="1" dirty="0"/>
              <a:t>, Labrador Retriever, </a:t>
            </a:r>
            <a:r>
              <a:rPr lang="en-US" sz="2000" i="1" dirty="0" smtClean="0"/>
              <a:t>Dalmatian, mixed breeds</a:t>
            </a:r>
            <a:endParaRPr lang="en-US" sz="2000" i="1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78410"/>
          </a:xfrm>
        </p:spPr>
        <p:txBody>
          <a:bodyPr>
            <a:normAutofit/>
          </a:bodyPr>
          <a:lstStyle/>
          <a:p>
            <a:r>
              <a:rPr lang="en-US" dirty="0" smtClean="0"/>
              <a:t>IVDD: CD </a:t>
            </a:r>
            <a:r>
              <a:rPr lang="en-US" dirty="0" err="1" smtClean="0"/>
              <a:t>vs</a:t>
            </a:r>
            <a:r>
              <a:rPr lang="en-US" dirty="0" smtClean="0"/>
              <a:t> NCD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067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Hansen type 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Hansen type II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0" y="2471383"/>
            <a:ext cx="4555622" cy="3818404"/>
          </a:xfrm>
        </p:spPr>
        <p:txBody>
          <a:bodyPr>
            <a:normAutofit/>
          </a:bodyPr>
          <a:lstStyle/>
          <a:p>
            <a:r>
              <a:rPr lang="en-US" dirty="0" smtClean="0"/>
              <a:t>Sudden</a:t>
            </a:r>
            <a:r>
              <a:rPr lang="en-US" dirty="0"/>
              <a:t>, explosive herniation</a:t>
            </a:r>
          </a:p>
          <a:p>
            <a:r>
              <a:rPr lang="en-US" b="1" dirty="0"/>
              <a:t>Complete </a:t>
            </a:r>
            <a:r>
              <a:rPr lang="en-US" dirty="0"/>
              <a:t>rupture</a:t>
            </a:r>
            <a:r>
              <a:rPr lang="en-US" b="1" dirty="0"/>
              <a:t> </a:t>
            </a:r>
            <a:r>
              <a:rPr lang="en-US" dirty="0"/>
              <a:t>of </a:t>
            </a:r>
            <a:r>
              <a:rPr lang="en-US" dirty="0" smtClean="0"/>
              <a:t>AF</a:t>
            </a:r>
            <a:endParaRPr lang="en-US" sz="2800" dirty="0" smtClean="0"/>
          </a:p>
          <a:p>
            <a:r>
              <a:rPr lang="en-US" sz="2800" b="1" dirty="0"/>
              <a:t>E</a:t>
            </a:r>
            <a:r>
              <a:rPr lang="en-US" sz="2800" b="1" dirty="0" smtClean="0"/>
              <a:t>xtrusion</a:t>
            </a:r>
            <a:r>
              <a:rPr lang="en-US" sz="2800" dirty="0" smtClean="0"/>
              <a:t> </a:t>
            </a:r>
            <a:r>
              <a:rPr lang="en-US" sz="2800" dirty="0"/>
              <a:t>of the degenerated NP into the vertebral canal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Cervical or TL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55622" y="2471383"/>
            <a:ext cx="4283578" cy="3822192"/>
          </a:xfrm>
        </p:spPr>
        <p:txBody>
          <a:bodyPr>
            <a:normAutofit/>
          </a:bodyPr>
          <a:lstStyle/>
          <a:p>
            <a:r>
              <a:rPr lang="en-US" b="1" dirty="0"/>
              <a:t>Partial</a:t>
            </a:r>
            <a:r>
              <a:rPr lang="en-US" dirty="0"/>
              <a:t> NP herniation through a defect in </a:t>
            </a:r>
            <a:r>
              <a:rPr lang="en-US" dirty="0" smtClean="0"/>
              <a:t>AF</a:t>
            </a:r>
            <a:endParaRPr lang="en-US" dirty="0"/>
          </a:p>
          <a:p>
            <a:r>
              <a:rPr lang="en-US" dirty="0" smtClean="0"/>
              <a:t>Leads </a:t>
            </a:r>
            <a:r>
              <a:rPr lang="en-US" dirty="0"/>
              <a:t>to </a:t>
            </a:r>
            <a:r>
              <a:rPr lang="en-US" dirty="0" err="1"/>
              <a:t>intradisc</a:t>
            </a:r>
            <a:r>
              <a:rPr lang="en-US" dirty="0"/>
              <a:t> </a:t>
            </a:r>
            <a:r>
              <a:rPr lang="en-US" dirty="0" smtClean="0"/>
              <a:t>protrusions, bulging of IVD </a:t>
            </a:r>
            <a:r>
              <a:rPr lang="en-US" dirty="0"/>
              <a:t>and dorsal longitudinal </a:t>
            </a:r>
            <a:r>
              <a:rPr lang="en-US" dirty="0" smtClean="0"/>
              <a:t>ligament </a:t>
            </a:r>
          </a:p>
          <a:p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audal cervical or LS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 Herniation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448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46" y="0"/>
            <a:ext cx="64389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7435" y="5220356"/>
            <a:ext cx="2233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N. </a:t>
            </a:r>
            <a:r>
              <a:rPr lang="fr-FR" i="1" dirty="0" err="1"/>
              <a:t>Bergknut</a:t>
            </a:r>
            <a:r>
              <a:rPr lang="fr-FR" i="1" dirty="0"/>
              <a:t> et al. / The </a:t>
            </a:r>
            <a:r>
              <a:rPr lang="fr-FR" i="1" dirty="0" err="1"/>
              <a:t>Veterinary</a:t>
            </a:r>
            <a:r>
              <a:rPr lang="fr-FR" i="1" dirty="0"/>
              <a:t> Journal  195 (2013) 282–291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56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</a:t>
            </a:r>
            <a:r>
              <a:rPr lang="en-US" b="1" dirty="0" smtClean="0"/>
              <a:t>requently </a:t>
            </a:r>
            <a:r>
              <a:rPr lang="en-US" b="1" dirty="0"/>
              <a:t>observed in </a:t>
            </a:r>
            <a:r>
              <a:rPr lang="en-US" b="1" dirty="0" smtClean="0"/>
              <a:t>CD, </a:t>
            </a:r>
            <a:r>
              <a:rPr lang="en-US" b="1" dirty="0"/>
              <a:t>but rarely </a:t>
            </a:r>
            <a:r>
              <a:rPr lang="en-US" b="1" dirty="0" smtClean="0"/>
              <a:t>in </a:t>
            </a:r>
            <a:r>
              <a:rPr lang="da-DK" b="1" dirty="0" smtClean="0"/>
              <a:t>NCD </a:t>
            </a:r>
            <a:r>
              <a:rPr lang="da-DK" b="1" dirty="0" err="1" smtClean="0"/>
              <a:t>dogs</a:t>
            </a:r>
            <a:endParaRPr lang="da-DK" b="1" dirty="0" smtClean="0"/>
          </a:p>
          <a:p>
            <a:r>
              <a:rPr lang="da-DK" dirty="0" smtClean="0"/>
              <a:t>Most </a:t>
            </a:r>
            <a:r>
              <a:rPr lang="da-DK" dirty="0" err="1" smtClean="0"/>
              <a:t>commonly</a:t>
            </a:r>
            <a:r>
              <a:rPr lang="da-DK" dirty="0" smtClean="0"/>
              <a:t> in </a:t>
            </a:r>
            <a:r>
              <a:rPr lang="da-DK" dirty="0" err="1" smtClean="0"/>
              <a:t>thoracic</a:t>
            </a:r>
            <a:r>
              <a:rPr lang="da-DK" dirty="0" smtClean="0"/>
              <a:t> </a:t>
            </a:r>
            <a:r>
              <a:rPr lang="da-DK" dirty="0" err="1" smtClean="0"/>
              <a:t>spine</a:t>
            </a:r>
            <a:endParaRPr lang="da-DK" dirty="0" smtClean="0"/>
          </a:p>
          <a:p>
            <a:r>
              <a:rPr lang="en-US" dirty="0"/>
              <a:t>A</a:t>
            </a:r>
            <a:r>
              <a:rPr lang="en-US" dirty="0" smtClean="0"/>
              <a:t>s </a:t>
            </a:r>
            <a:r>
              <a:rPr lang="en-US" dirty="0"/>
              <a:t>early </a:t>
            </a:r>
            <a:r>
              <a:rPr lang="en-US" dirty="0" smtClean="0"/>
              <a:t>as 5 </a:t>
            </a:r>
            <a:r>
              <a:rPr lang="en-US" dirty="0"/>
              <a:t>months of </a:t>
            </a:r>
            <a:r>
              <a:rPr lang="en-US" dirty="0" smtClean="0"/>
              <a:t>age</a:t>
            </a:r>
            <a:endParaRPr lang="en-US" dirty="0"/>
          </a:p>
          <a:p>
            <a:r>
              <a:rPr lang="en-US" dirty="0"/>
              <a:t>B</a:t>
            </a:r>
            <a:r>
              <a:rPr lang="en-US" dirty="0" smtClean="0"/>
              <a:t>y </a:t>
            </a:r>
            <a:r>
              <a:rPr lang="en-US" dirty="0"/>
              <a:t>1 year of age 31.2% of cervical, 62.5% of thoracic</a:t>
            </a:r>
            <a:r>
              <a:rPr lang="en-US" dirty="0" smtClean="0"/>
              <a:t>, and </a:t>
            </a:r>
            <a:r>
              <a:rPr lang="en-US" dirty="0"/>
              <a:t>43.8% of lumbar IVDs in CD dogs show </a:t>
            </a:r>
            <a:r>
              <a:rPr lang="en-US" b="1" dirty="0"/>
              <a:t>macroscopic </a:t>
            </a:r>
            <a:r>
              <a:rPr lang="en-US" b="1" dirty="0" smtClean="0"/>
              <a:t>calcification</a:t>
            </a:r>
          </a:p>
          <a:p>
            <a:endParaRPr lang="en-US" b="1" dirty="0" smtClean="0"/>
          </a:p>
          <a:p>
            <a:r>
              <a:rPr lang="en-US" dirty="0"/>
              <a:t>P</a:t>
            </a:r>
            <a:r>
              <a:rPr lang="en-US" dirty="0" smtClean="0"/>
              <a:t>revalence increases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age </a:t>
            </a:r>
            <a:endParaRPr lang="en-US" dirty="0" smtClean="0"/>
          </a:p>
          <a:p>
            <a:pPr lvl="1"/>
            <a:r>
              <a:rPr lang="en-US" sz="2400" dirty="0"/>
              <a:t>S</a:t>
            </a:r>
            <a:r>
              <a:rPr lang="en-US" sz="2400" dirty="0" smtClean="0"/>
              <a:t>teady </a:t>
            </a:r>
            <a:r>
              <a:rPr lang="en-US" sz="2400" dirty="0"/>
              <a:t>state or maximum at 24–27 months of </a:t>
            </a:r>
            <a:r>
              <a:rPr lang="en-US" sz="2400" dirty="0" smtClean="0"/>
              <a:t>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873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Calcification (Platt 2013)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84823"/>
          </a:xfrm>
        </p:spPr>
        <p:txBody>
          <a:bodyPr>
            <a:normAutofit/>
          </a:bodyPr>
          <a:lstStyle/>
          <a:p>
            <a:r>
              <a:rPr lang="en-US" sz="2800" dirty="0"/>
              <a:t>IVD calcification </a:t>
            </a:r>
            <a:r>
              <a:rPr lang="en-US" sz="2800" dirty="0" smtClean="0"/>
              <a:t>may be associated with herniation</a:t>
            </a:r>
          </a:p>
          <a:p>
            <a:r>
              <a:rPr lang="en-US" sz="2800" dirty="0" smtClean="0"/>
              <a:t>Odds </a:t>
            </a:r>
            <a:r>
              <a:rPr lang="en-US" sz="2800" dirty="0"/>
              <a:t>of IVD herniation occurring at any spinal location increases by 1.42 per calcified disc </a:t>
            </a:r>
            <a:endParaRPr lang="en-US" sz="2800" dirty="0"/>
          </a:p>
          <a:p>
            <a:pPr lvl="1"/>
            <a:r>
              <a:rPr lang="en-US" sz="2300" dirty="0" smtClean="0"/>
              <a:t>Jensen </a:t>
            </a:r>
            <a:r>
              <a:rPr lang="en-US" sz="2300" dirty="0"/>
              <a:t>et al., </a:t>
            </a:r>
            <a:r>
              <a:rPr lang="en-US" sz="2300" dirty="0" smtClean="0"/>
              <a:t>2008</a:t>
            </a:r>
            <a:endParaRPr lang="en-US" sz="2300" dirty="0" smtClean="0"/>
          </a:p>
          <a:p>
            <a:r>
              <a:rPr lang="en-US" sz="2800" dirty="0" smtClean="0"/>
              <a:t>Disc </a:t>
            </a:r>
            <a:r>
              <a:rPr lang="en-US" sz="2800" dirty="0"/>
              <a:t>extrusion can occur in IVDs without any radiographic </a:t>
            </a:r>
            <a:r>
              <a:rPr lang="en-US" sz="2800" dirty="0" smtClean="0"/>
              <a:t>evidence of calcification </a:t>
            </a:r>
            <a:endParaRPr lang="en-US" sz="2800" dirty="0" smtClean="0"/>
          </a:p>
          <a:p>
            <a:pPr lvl="1"/>
            <a:r>
              <a:rPr lang="fi-FI" dirty="0" smtClean="0"/>
              <a:t>Rohdin </a:t>
            </a:r>
            <a:r>
              <a:rPr lang="fi-FI" dirty="0"/>
              <a:t>et al., </a:t>
            </a:r>
            <a:r>
              <a:rPr lang="fi-FI" dirty="0" smtClean="0"/>
              <a:t>2010</a:t>
            </a:r>
            <a:endParaRPr lang="fi-FI" dirty="0" smtClean="0"/>
          </a:p>
          <a:p>
            <a:r>
              <a:rPr lang="en-US" dirty="0"/>
              <a:t>Partial or complete resolution of disc calcification has been </a:t>
            </a:r>
            <a:r>
              <a:rPr lang="en-US" dirty="0" smtClean="0"/>
              <a:t>reported and </a:t>
            </a:r>
            <a:r>
              <a:rPr lang="en-US" dirty="0"/>
              <a:t>is </a:t>
            </a:r>
            <a:r>
              <a:rPr lang="en-US" dirty="0" smtClean="0"/>
              <a:t>common among </a:t>
            </a:r>
            <a:r>
              <a:rPr lang="en-US" dirty="0"/>
              <a:t>CD dogs </a:t>
            </a:r>
            <a:r>
              <a:rPr lang="en-US" dirty="0" smtClean="0"/>
              <a:t>&gt;3 </a:t>
            </a:r>
            <a:r>
              <a:rPr lang="en-US" dirty="0"/>
              <a:t>years</a:t>
            </a:r>
          </a:p>
        </p:txBody>
      </p:sp>
    </p:spTree>
    <p:extLst>
      <p:ext uri="{BB962C8B-B14F-4D97-AF65-F5344CB8AC3E}">
        <p14:creationId xmlns:p14="http://schemas.microsoft.com/office/powerpoint/2010/main" val="39860753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34400" cy="4801863"/>
          </a:xfrm>
        </p:spPr>
        <p:txBody>
          <a:bodyPr>
            <a:normAutofit/>
          </a:bodyPr>
          <a:lstStyle/>
          <a:p>
            <a:r>
              <a:rPr lang="en-US" dirty="0" smtClean="0"/>
              <a:t>Neurological signs</a:t>
            </a:r>
            <a:r>
              <a:rPr lang="en-US" dirty="0"/>
              <a:t> </a:t>
            </a:r>
            <a:r>
              <a:rPr lang="en-US" dirty="0" smtClean="0"/>
              <a:t>may be </a:t>
            </a:r>
          </a:p>
          <a:p>
            <a:pPr lvl="1"/>
            <a:r>
              <a:rPr lang="en-US" sz="2400" dirty="0" err="1"/>
              <a:t>P</a:t>
            </a:r>
            <a:r>
              <a:rPr lang="en-US" sz="2400" dirty="0" err="1" smtClean="0"/>
              <a:t>eracute</a:t>
            </a:r>
            <a:r>
              <a:rPr lang="en-US" sz="2400" dirty="0" smtClean="0"/>
              <a:t> </a:t>
            </a:r>
            <a:r>
              <a:rPr lang="en-US" sz="2400" dirty="0"/>
              <a:t>(&lt;1 hour</a:t>
            </a:r>
            <a:r>
              <a:rPr lang="en-US" sz="2400" dirty="0" smtClean="0"/>
              <a:t>)</a:t>
            </a:r>
            <a:endParaRPr lang="en-US" sz="2400" dirty="0"/>
          </a:p>
          <a:p>
            <a:pPr lvl="1"/>
            <a:r>
              <a:rPr lang="en-US" sz="2400" dirty="0" smtClean="0"/>
              <a:t>Acute </a:t>
            </a:r>
            <a:r>
              <a:rPr lang="en-US" sz="2400" dirty="0"/>
              <a:t>(&lt;24 hours) </a:t>
            </a:r>
          </a:p>
          <a:p>
            <a:pPr lvl="1"/>
            <a:r>
              <a:rPr lang="en-US" sz="2400" dirty="0" err="1" smtClean="0"/>
              <a:t>Subacute</a:t>
            </a:r>
            <a:r>
              <a:rPr lang="en-US" sz="2400" dirty="0" smtClean="0"/>
              <a:t> (</a:t>
            </a:r>
            <a:r>
              <a:rPr lang="en-US" sz="2400" dirty="0"/>
              <a:t>&gt;24 hours</a:t>
            </a:r>
            <a:r>
              <a:rPr lang="en-US" sz="2400" dirty="0" smtClean="0"/>
              <a:t>)</a:t>
            </a:r>
          </a:p>
          <a:p>
            <a:r>
              <a:rPr lang="en-US" dirty="0" smtClean="0"/>
              <a:t>Hansen </a:t>
            </a:r>
            <a:r>
              <a:rPr lang="en-US" dirty="0"/>
              <a:t>type </a:t>
            </a:r>
            <a:r>
              <a:rPr lang="en-US" dirty="0" smtClean="0"/>
              <a:t>I most common cause </a:t>
            </a:r>
            <a:r>
              <a:rPr lang="en-US" dirty="0"/>
              <a:t>for </a:t>
            </a:r>
            <a:r>
              <a:rPr lang="en-US" dirty="0" err="1" smtClean="0"/>
              <a:t>peracute</a:t>
            </a:r>
            <a:r>
              <a:rPr lang="en-US" dirty="0" smtClean="0"/>
              <a:t> </a:t>
            </a:r>
            <a:r>
              <a:rPr lang="en-US" dirty="0"/>
              <a:t>and acute </a:t>
            </a:r>
            <a:r>
              <a:rPr lang="en-US" dirty="0" smtClean="0"/>
              <a:t>presentations</a:t>
            </a:r>
          </a:p>
          <a:p>
            <a:endParaRPr lang="en-US" dirty="0"/>
          </a:p>
          <a:p>
            <a:r>
              <a:rPr lang="en-US" dirty="0" smtClean="0"/>
              <a:t>Clinical </a:t>
            </a:r>
            <a:r>
              <a:rPr lang="en-US" dirty="0"/>
              <a:t>signs </a:t>
            </a:r>
            <a:r>
              <a:rPr lang="en-US" dirty="0" smtClean="0"/>
              <a:t>are variable</a:t>
            </a:r>
          </a:p>
          <a:p>
            <a:pPr lvl="1"/>
            <a:r>
              <a:rPr lang="en-US" sz="2400" dirty="0"/>
              <a:t>D</a:t>
            </a:r>
            <a:r>
              <a:rPr lang="en-US" sz="2400" dirty="0" smtClean="0"/>
              <a:t>etermined </a:t>
            </a:r>
            <a:r>
              <a:rPr lang="en-US" sz="2400" dirty="0"/>
              <a:t>by the rapidity and </a:t>
            </a:r>
            <a:r>
              <a:rPr lang="en-US" sz="2400" dirty="0" smtClean="0"/>
              <a:t>severity of </a:t>
            </a:r>
            <a:r>
              <a:rPr lang="en-US" sz="2400" dirty="0"/>
              <a:t>spinal cord injury and neuroanatomical </a:t>
            </a:r>
            <a:r>
              <a:rPr lang="en-US" sz="2400" dirty="0" smtClean="0"/>
              <a:t>localization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6405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Cervical IVDD: 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Cervical spinal pain </a:t>
            </a:r>
            <a:r>
              <a:rPr lang="en-US" sz="2800" dirty="0"/>
              <a:t>is </a:t>
            </a:r>
            <a:r>
              <a:rPr lang="en-US" sz="2800" dirty="0" smtClean="0"/>
              <a:t>most </a:t>
            </a:r>
            <a:r>
              <a:rPr lang="en-US" sz="2800" dirty="0"/>
              <a:t>common </a:t>
            </a:r>
            <a:r>
              <a:rPr lang="en-US" sz="2800" dirty="0" smtClean="0"/>
              <a:t>sign</a:t>
            </a:r>
          </a:p>
          <a:p>
            <a:r>
              <a:rPr lang="en-US" sz="2800" dirty="0"/>
              <a:t>Low head and neck </a:t>
            </a:r>
            <a:r>
              <a:rPr lang="en-US" sz="2800" dirty="0" smtClean="0"/>
              <a:t>carriage</a:t>
            </a:r>
            <a:endParaRPr lang="en-US" sz="2800" dirty="0"/>
          </a:p>
          <a:p>
            <a:r>
              <a:rPr lang="en-US" sz="2800" dirty="0"/>
              <a:t>N</a:t>
            </a:r>
            <a:r>
              <a:rPr lang="en-US" sz="2800" dirty="0" smtClean="0"/>
              <a:t>eck guarding</a:t>
            </a:r>
          </a:p>
          <a:p>
            <a:r>
              <a:rPr lang="en-US" sz="2800" dirty="0"/>
              <a:t>Cervical </a:t>
            </a:r>
            <a:r>
              <a:rPr lang="en-US" sz="2800" dirty="0" smtClean="0"/>
              <a:t>spinal muscle spasms</a:t>
            </a:r>
            <a:endParaRPr lang="en-US" sz="2800" dirty="0"/>
          </a:p>
          <a:p>
            <a:r>
              <a:rPr lang="en-US" sz="2800" dirty="0" smtClean="0"/>
              <a:t>Stilted gait</a:t>
            </a:r>
            <a:endParaRPr lang="en-US" sz="2800" dirty="0"/>
          </a:p>
          <a:p>
            <a:r>
              <a:rPr lang="en-US" sz="2800" dirty="0" smtClean="0"/>
              <a:t>Radicular pain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241" y="3627510"/>
            <a:ext cx="6107759" cy="323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70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Cervical </a:t>
            </a:r>
            <a:r>
              <a:rPr lang="en-US" dirty="0" smtClean="0"/>
              <a:t>IVDD: </a:t>
            </a:r>
            <a:r>
              <a:rPr lang="en-US" dirty="0"/>
              <a:t>Clinical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6233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Hansen </a:t>
            </a:r>
            <a:r>
              <a:rPr lang="en-US" sz="2800" dirty="0"/>
              <a:t>type I cervical disc disease commonly presents with </a:t>
            </a:r>
            <a:r>
              <a:rPr lang="en-US" sz="2800" dirty="0" smtClean="0"/>
              <a:t>pain only, </a:t>
            </a:r>
            <a:r>
              <a:rPr lang="en-US" sz="2800" b="1" dirty="0" smtClean="0"/>
              <a:t>even with large </a:t>
            </a:r>
            <a:r>
              <a:rPr lang="en-US" sz="2800" b="1" dirty="0"/>
              <a:t>amount of </a:t>
            </a:r>
            <a:r>
              <a:rPr lang="en-US" sz="2800" b="1" dirty="0" smtClean="0"/>
              <a:t>extruded nucleus </a:t>
            </a:r>
          </a:p>
          <a:p>
            <a:pPr lvl="1"/>
            <a:r>
              <a:rPr lang="en-US" sz="2400" dirty="0"/>
              <a:t>G</a:t>
            </a:r>
            <a:r>
              <a:rPr lang="en-US" sz="2400" dirty="0" smtClean="0"/>
              <a:t>reater </a:t>
            </a:r>
            <a:r>
              <a:rPr lang="en-US" sz="2400" dirty="0"/>
              <a:t>ratio of the vertebral canal diameter to spinal cord diameter in </a:t>
            </a:r>
            <a:r>
              <a:rPr lang="en-US" sz="2400" dirty="0" smtClean="0"/>
              <a:t>cervical spine</a:t>
            </a:r>
            <a:endParaRPr lang="en-US" sz="2300" dirty="0" smtClean="0"/>
          </a:p>
          <a:p>
            <a:r>
              <a:rPr lang="en-US" sz="2800" dirty="0" smtClean="0"/>
              <a:t>Pressure </a:t>
            </a:r>
            <a:r>
              <a:rPr lang="en-US" sz="2800" dirty="0"/>
              <a:t>from disc material on the </a:t>
            </a:r>
            <a:r>
              <a:rPr lang="en-US" sz="2800" b="1" dirty="0"/>
              <a:t>nerve root </a:t>
            </a:r>
            <a:r>
              <a:rPr lang="en-US" sz="2800" dirty="0"/>
              <a:t>can cause nerve root </a:t>
            </a:r>
            <a:r>
              <a:rPr lang="en-US" sz="2800" dirty="0" err="1"/>
              <a:t>ischaemia</a:t>
            </a:r>
            <a:r>
              <a:rPr lang="en-US" sz="2800" dirty="0"/>
              <a:t> and severe pain</a:t>
            </a:r>
          </a:p>
          <a:p>
            <a:r>
              <a:rPr lang="en-US" sz="2800" dirty="0" smtClean="0"/>
              <a:t>This pain </a:t>
            </a:r>
            <a:r>
              <a:rPr lang="en-US" sz="2800" dirty="0"/>
              <a:t>is often intermittent and manifests as </a:t>
            </a:r>
            <a:r>
              <a:rPr lang="en-US" sz="2800" b="1" dirty="0"/>
              <a:t>forelimb lameness </a:t>
            </a:r>
            <a:endParaRPr lang="en-US" sz="2800" b="1" dirty="0" smtClean="0"/>
          </a:p>
          <a:p>
            <a:pPr lvl="1"/>
            <a:r>
              <a:rPr lang="en-US" sz="2400" dirty="0"/>
              <a:t>R</a:t>
            </a:r>
            <a:r>
              <a:rPr lang="en-US" sz="2400" dirty="0" smtClean="0"/>
              <a:t>oot </a:t>
            </a:r>
            <a:r>
              <a:rPr lang="en-US" sz="2400" dirty="0"/>
              <a:t>signature or radicular </a:t>
            </a:r>
            <a:r>
              <a:rPr lang="en-US" sz="2400" dirty="0" smtClean="0"/>
              <a:t>pain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94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Cervical IVDD: </a:t>
            </a:r>
            <a:r>
              <a:rPr lang="en-US" dirty="0" err="1" smtClean="0"/>
              <a:t>Neuro</a:t>
            </a:r>
            <a:r>
              <a:rPr lang="en-US" dirty="0" smtClean="0"/>
              <a:t>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84044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Gait: normal</a:t>
            </a:r>
            <a:r>
              <a:rPr lang="en-US" sz="3000" dirty="0"/>
              <a:t>, GP ataxia (more severe in the </a:t>
            </a:r>
            <a:r>
              <a:rPr lang="en-US" sz="3000" dirty="0" err="1"/>
              <a:t>hindlimbs</a:t>
            </a:r>
            <a:r>
              <a:rPr lang="en-US" sz="3000" dirty="0"/>
              <a:t>) and hemi- or tetraparesis/ </a:t>
            </a:r>
            <a:r>
              <a:rPr lang="en-US" sz="3000" dirty="0" err="1" smtClean="0"/>
              <a:t>plegia</a:t>
            </a:r>
            <a:endParaRPr lang="en-US" sz="3000" dirty="0" smtClean="0"/>
          </a:p>
          <a:p>
            <a:pPr lvl="1"/>
            <a:r>
              <a:rPr lang="en-US" sz="2600" dirty="0" err="1" smtClean="0"/>
              <a:t>Nonambulatory</a:t>
            </a:r>
            <a:r>
              <a:rPr lang="en-US" sz="2600" dirty="0" smtClean="0"/>
              <a:t> </a:t>
            </a:r>
            <a:r>
              <a:rPr lang="en-US" sz="2600" dirty="0"/>
              <a:t>tetraplegia </a:t>
            </a:r>
            <a:r>
              <a:rPr lang="en-US" sz="2600" dirty="0" smtClean="0"/>
              <a:t>– </a:t>
            </a:r>
            <a:r>
              <a:rPr lang="en-US" sz="2600" dirty="0"/>
              <a:t>infrequent </a:t>
            </a:r>
            <a:r>
              <a:rPr lang="en-US" sz="2600" dirty="0" smtClean="0"/>
              <a:t>manifestation </a:t>
            </a:r>
          </a:p>
          <a:p>
            <a:r>
              <a:rPr lang="en-US" sz="3000" dirty="0" smtClean="0"/>
              <a:t>TL Reflexes: </a:t>
            </a:r>
          </a:p>
          <a:p>
            <a:pPr lvl="1"/>
            <a:r>
              <a:rPr lang="en-US" sz="2600" dirty="0" smtClean="0"/>
              <a:t>Normal</a:t>
            </a:r>
          </a:p>
          <a:p>
            <a:pPr lvl="1"/>
            <a:r>
              <a:rPr lang="en-US" sz="2600" dirty="0" smtClean="0"/>
              <a:t>C1-C5: normal </a:t>
            </a:r>
            <a:r>
              <a:rPr lang="en-US" sz="2600" dirty="0"/>
              <a:t>to </a:t>
            </a:r>
            <a:r>
              <a:rPr lang="en-US" sz="2600" dirty="0" err="1"/>
              <a:t>hyperreflexic</a:t>
            </a:r>
            <a:r>
              <a:rPr lang="en-US" sz="2600" dirty="0"/>
              <a:t> </a:t>
            </a:r>
            <a:r>
              <a:rPr lang="en-US" sz="2600" dirty="0" smtClean="0"/>
              <a:t>(can also have decreased)</a:t>
            </a:r>
          </a:p>
          <a:p>
            <a:pPr lvl="1"/>
            <a:r>
              <a:rPr lang="en-US" sz="2600" dirty="0" smtClean="0"/>
              <a:t>C6-T2: normal </a:t>
            </a:r>
            <a:r>
              <a:rPr lang="en-US" sz="2600" dirty="0"/>
              <a:t>to </a:t>
            </a:r>
            <a:r>
              <a:rPr lang="en-US" sz="2600" dirty="0" err="1"/>
              <a:t>hyporeflexic</a:t>
            </a:r>
            <a:r>
              <a:rPr lang="en-US" sz="2600" dirty="0"/>
              <a:t> </a:t>
            </a:r>
            <a:endParaRPr lang="en-US" sz="2600" dirty="0" smtClean="0"/>
          </a:p>
          <a:p>
            <a:pPr lvl="1"/>
            <a:r>
              <a:rPr lang="en-US" sz="2600" dirty="0"/>
              <a:t>M</a:t>
            </a:r>
            <a:r>
              <a:rPr lang="en-US" sz="2600" dirty="0" smtClean="0"/>
              <a:t>ay </a:t>
            </a:r>
            <a:r>
              <a:rPr lang="en-US" sz="2600" dirty="0"/>
              <a:t>not be reliable </a:t>
            </a:r>
            <a:r>
              <a:rPr lang="en-US" sz="2600" dirty="0" smtClean="0"/>
              <a:t>for localization w/in C spine</a:t>
            </a:r>
          </a:p>
          <a:p>
            <a:r>
              <a:rPr lang="en-US" sz="3000" dirty="0"/>
              <a:t>Horner’s syndrome </a:t>
            </a:r>
          </a:p>
          <a:p>
            <a:pPr lvl="1"/>
            <a:r>
              <a:rPr lang="en-US" sz="2600" dirty="0" smtClean="0"/>
              <a:t>Disruption of </a:t>
            </a:r>
            <a:r>
              <a:rPr lang="en-US" sz="2600" dirty="0" err="1" smtClean="0"/>
              <a:t>tectotegmental</a:t>
            </a:r>
            <a:r>
              <a:rPr lang="en-US" sz="2600" dirty="0" smtClean="0"/>
              <a:t> </a:t>
            </a:r>
            <a:r>
              <a:rPr lang="en-US" sz="2600" dirty="0"/>
              <a:t>spinal tract </a:t>
            </a:r>
            <a:endParaRPr lang="en-US" sz="2600" dirty="0" smtClean="0"/>
          </a:p>
          <a:p>
            <a:r>
              <a:rPr lang="en-US" sz="3000" dirty="0" smtClean="0"/>
              <a:t>Loss </a:t>
            </a:r>
            <a:r>
              <a:rPr lang="en-US" sz="3000" dirty="0"/>
              <a:t>of nociception is </a:t>
            </a:r>
            <a:r>
              <a:rPr lang="en-US" sz="3000" dirty="0" smtClean="0"/>
              <a:t>rare</a:t>
            </a:r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2057982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Thoracolumbar IVDD: 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Gait: paraplegia, back pain with kyphosis, normal</a:t>
            </a:r>
          </a:p>
          <a:p>
            <a:r>
              <a:rPr lang="en-US" dirty="0" smtClean="0"/>
              <a:t>+/- nociception</a:t>
            </a:r>
          </a:p>
          <a:p>
            <a:r>
              <a:rPr lang="en-US" dirty="0" smtClean="0"/>
              <a:t>Reflexes: </a:t>
            </a:r>
          </a:p>
          <a:p>
            <a:pPr lvl="1"/>
            <a:r>
              <a:rPr lang="en-US" sz="2300" dirty="0"/>
              <a:t>N</a:t>
            </a:r>
            <a:r>
              <a:rPr lang="en-US" sz="2300" dirty="0" smtClean="0"/>
              <a:t>ormal </a:t>
            </a:r>
            <a:endParaRPr lang="en-US" sz="2300" dirty="0"/>
          </a:p>
          <a:p>
            <a:pPr lvl="1"/>
            <a:r>
              <a:rPr lang="en-US" sz="2300" dirty="0" smtClean="0"/>
              <a:t>T3-L3: </a:t>
            </a:r>
            <a:r>
              <a:rPr lang="en-US" sz="2300" dirty="0" err="1" smtClean="0"/>
              <a:t>hyperreflexic</a:t>
            </a:r>
            <a:r>
              <a:rPr lang="en-US" sz="2300" dirty="0" smtClean="0"/>
              <a:t> </a:t>
            </a:r>
          </a:p>
          <a:p>
            <a:pPr lvl="1"/>
            <a:r>
              <a:rPr lang="en-US" sz="2300" dirty="0" smtClean="0"/>
              <a:t>L4-S3: </a:t>
            </a:r>
            <a:r>
              <a:rPr lang="en-US" sz="2300" dirty="0" err="1" smtClean="0"/>
              <a:t>hyporeflexic</a:t>
            </a:r>
            <a:r>
              <a:rPr lang="en-US" sz="2300" dirty="0" smtClean="0"/>
              <a:t> </a:t>
            </a:r>
          </a:p>
          <a:p>
            <a:r>
              <a:rPr lang="en-US" dirty="0" err="1" smtClean="0"/>
              <a:t>Neurolocalization</a:t>
            </a:r>
            <a:r>
              <a:rPr lang="en-US" dirty="0" smtClean="0"/>
              <a:t> determined </a:t>
            </a:r>
          </a:p>
          <a:p>
            <a:pPr lvl="1"/>
            <a:r>
              <a:rPr lang="en-US" dirty="0" smtClean="0"/>
              <a:t>by reflexes and </a:t>
            </a:r>
          </a:p>
          <a:p>
            <a:pPr lvl="1"/>
            <a:r>
              <a:rPr lang="en-US" dirty="0" smtClean="0"/>
              <a:t>by site of </a:t>
            </a:r>
            <a:r>
              <a:rPr lang="en-US" dirty="0" err="1" smtClean="0"/>
              <a:t>paraspinal</a:t>
            </a:r>
            <a:r>
              <a:rPr lang="en-US" dirty="0" smtClean="0"/>
              <a:t> </a:t>
            </a:r>
            <a:r>
              <a:rPr lang="en-US" dirty="0" err="1" smtClean="0"/>
              <a:t>hyperaesthesia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872" y="3063677"/>
            <a:ext cx="3727128" cy="379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8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654662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055167" y="5825017"/>
            <a:ext cx="122961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86619" y="5594453"/>
            <a:ext cx="122961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517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009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TL IVDD: </a:t>
            </a:r>
            <a:br>
              <a:rPr lang="en-US" dirty="0" smtClean="0"/>
            </a:br>
            <a:r>
              <a:rPr lang="en-US" dirty="0" smtClean="0"/>
              <a:t>Spinal shock </a:t>
            </a:r>
            <a:r>
              <a:rPr lang="en-US" sz="3600" dirty="0" smtClean="0"/>
              <a:t>and </a:t>
            </a:r>
            <a:r>
              <a:rPr lang="en-US" sz="3600" dirty="0"/>
              <a:t>Schiff– Sherrington postures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942953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Peracute</a:t>
            </a:r>
            <a:r>
              <a:rPr lang="en-US" sz="2800" dirty="0" smtClean="0"/>
              <a:t> </a:t>
            </a:r>
            <a:r>
              <a:rPr lang="en-US" sz="2800" dirty="0"/>
              <a:t>or acute thoracolumbar disc extrusions </a:t>
            </a:r>
          </a:p>
          <a:p>
            <a:r>
              <a:rPr lang="en-US" sz="2800" dirty="0" smtClean="0"/>
              <a:t>Characterized by flaccidity distal to the lesion</a:t>
            </a:r>
          </a:p>
          <a:p>
            <a:r>
              <a:rPr lang="en-US" sz="2800" dirty="0" smtClean="0"/>
              <a:t>Spinal </a:t>
            </a:r>
            <a:r>
              <a:rPr lang="en-US" sz="2800" dirty="0"/>
              <a:t>reflexes are </a:t>
            </a:r>
            <a:r>
              <a:rPr lang="en-US" sz="2800" b="1" dirty="0"/>
              <a:t>depressed to absent </a:t>
            </a:r>
            <a:endParaRPr lang="en-US" sz="2800" b="1" dirty="0" smtClean="0"/>
          </a:p>
          <a:p>
            <a:r>
              <a:rPr lang="en-US" sz="2800" b="1" dirty="0"/>
              <a:t>B</a:t>
            </a:r>
            <a:r>
              <a:rPr lang="en-US" sz="2800" b="1" dirty="0" smtClean="0"/>
              <a:t>ladder </a:t>
            </a:r>
            <a:r>
              <a:rPr lang="en-US" sz="2800" b="1" dirty="0"/>
              <a:t>may be </a:t>
            </a:r>
            <a:r>
              <a:rPr lang="en-US" sz="2800" b="1" dirty="0" smtClean="0"/>
              <a:t>flaccid</a:t>
            </a:r>
            <a:r>
              <a:rPr lang="en-US" sz="2800" dirty="0"/>
              <a:t> </a:t>
            </a:r>
            <a:r>
              <a:rPr lang="en-US" sz="2800" dirty="0" smtClean="0"/>
              <a:t>- with </a:t>
            </a:r>
            <a:r>
              <a:rPr lang="en-US" sz="2800" dirty="0"/>
              <a:t>urine retention and sphincter </a:t>
            </a:r>
            <a:r>
              <a:rPr lang="en-US" sz="2800" dirty="0" err="1" smtClean="0"/>
              <a:t>hypotonia</a:t>
            </a:r>
            <a:endParaRPr lang="en-US" sz="28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58" y="4157904"/>
            <a:ext cx="4128742" cy="231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02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861" y="3558577"/>
            <a:ext cx="5261139" cy="31381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/>
              <a:t>TL IVDD: </a:t>
            </a:r>
            <a:br>
              <a:rPr lang="en-US" dirty="0"/>
            </a:br>
            <a:r>
              <a:rPr lang="en-US" dirty="0"/>
              <a:t>Spinal shock </a:t>
            </a:r>
            <a:r>
              <a:rPr lang="en-US" sz="3200" dirty="0"/>
              <a:t>and Schiff– Sherrington postures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Disruption</a:t>
            </a:r>
            <a:r>
              <a:rPr lang="en-US" sz="2800" dirty="0" smtClean="0"/>
              <a:t> of neurons that provide tonic inhibitory activity to muscles of TL</a:t>
            </a:r>
          </a:p>
          <a:p>
            <a:pPr lvl="1"/>
            <a:r>
              <a:rPr lang="en-US" sz="2300" dirty="0" smtClean="0"/>
              <a:t>Result </a:t>
            </a:r>
            <a:r>
              <a:rPr lang="en-US" sz="2300" dirty="0"/>
              <a:t>in </a:t>
            </a:r>
            <a:r>
              <a:rPr lang="en-US" sz="2300" dirty="0" err="1" smtClean="0"/>
              <a:t>disinhibition</a:t>
            </a:r>
            <a:r>
              <a:rPr lang="en-US" sz="2300" dirty="0" smtClean="0"/>
              <a:t>, manifested </a:t>
            </a:r>
            <a:r>
              <a:rPr lang="en-US" sz="2300" dirty="0"/>
              <a:t>as </a:t>
            </a:r>
            <a:r>
              <a:rPr lang="en-US" sz="2300" dirty="0" smtClean="0"/>
              <a:t>TL extensor rigidity</a:t>
            </a:r>
          </a:p>
          <a:p>
            <a:pPr lvl="1"/>
            <a:endParaRPr lang="en-US" sz="2300" dirty="0" smtClean="0"/>
          </a:p>
          <a:p>
            <a:r>
              <a:rPr lang="en-US" sz="2800" b="1" dirty="0" smtClean="0"/>
              <a:t>Transient phenomenon </a:t>
            </a:r>
            <a:r>
              <a:rPr lang="en-US" sz="2800" dirty="0" smtClean="0"/>
              <a:t>that indicates </a:t>
            </a:r>
            <a:r>
              <a:rPr lang="en-US" sz="2800" dirty="0"/>
              <a:t>acute and </a:t>
            </a:r>
            <a:r>
              <a:rPr lang="en-US" sz="2800" dirty="0" smtClean="0"/>
              <a:t>severe spinal </a:t>
            </a:r>
            <a:r>
              <a:rPr lang="en-US" sz="2800" dirty="0"/>
              <a:t>cord injury</a:t>
            </a:r>
          </a:p>
          <a:p>
            <a:r>
              <a:rPr lang="en-US" sz="2800" dirty="0" smtClean="0"/>
              <a:t>Does </a:t>
            </a:r>
            <a:r>
              <a:rPr lang="en-US" sz="2800" dirty="0"/>
              <a:t>not determine prognosis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575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TL IVDD: Griffiths </a:t>
            </a:r>
            <a:r>
              <a:rPr lang="en-US" dirty="0"/>
              <a:t>C</a:t>
            </a:r>
            <a:r>
              <a:rPr lang="en-US" dirty="0" smtClean="0"/>
              <a:t>lassification </a:t>
            </a:r>
            <a:r>
              <a:rPr lang="en-US" dirty="0"/>
              <a:t>S</a:t>
            </a:r>
            <a:r>
              <a:rPr lang="en-US" dirty="0" smtClean="0"/>
              <a:t>cheme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44511"/>
          </a:xfrm>
        </p:spPr>
        <p:txBody>
          <a:bodyPr>
            <a:normAutofit/>
          </a:bodyPr>
          <a:lstStyle/>
          <a:p>
            <a:r>
              <a:rPr lang="en-US" dirty="0" smtClean="0"/>
              <a:t>Describes </a:t>
            </a:r>
            <a:r>
              <a:rPr lang="en-US" dirty="0" err="1"/>
              <a:t>hyperaesthesia</a:t>
            </a:r>
            <a:r>
              <a:rPr lang="en-US" dirty="0"/>
              <a:t>, sensory and motor </a:t>
            </a:r>
            <a:r>
              <a:rPr lang="en-US" dirty="0" smtClean="0"/>
              <a:t>dysfunction and </a:t>
            </a:r>
            <a:r>
              <a:rPr lang="en-US" dirty="0"/>
              <a:t>loss of micturition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0 </a:t>
            </a:r>
            <a:r>
              <a:rPr lang="en-US" dirty="0"/>
              <a:t>= Normal.</a:t>
            </a:r>
          </a:p>
          <a:p>
            <a:pPr marL="0" indent="0">
              <a:buNone/>
            </a:pPr>
            <a:r>
              <a:rPr lang="en-US" dirty="0"/>
              <a:t>1 = </a:t>
            </a:r>
            <a:r>
              <a:rPr lang="en-US" dirty="0" err="1"/>
              <a:t>Paraspinal</a:t>
            </a:r>
            <a:r>
              <a:rPr lang="en-US" dirty="0"/>
              <a:t> </a:t>
            </a:r>
            <a:r>
              <a:rPr lang="en-US" dirty="0" err="1"/>
              <a:t>hyperaesthesia</a:t>
            </a:r>
            <a:r>
              <a:rPr lang="en-US" dirty="0"/>
              <a:t> only.</a:t>
            </a:r>
          </a:p>
          <a:p>
            <a:pPr marL="0" indent="0">
              <a:buNone/>
            </a:pPr>
            <a:r>
              <a:rPr lang="it-IT" dirty="0"/>
              <a:t>2 = General </a:t>
            </a:r>
            <a:r>
              <a:rPr lang="it-IT" dirty="0" err="1"/>
              <a:t>proprioceptive</a:t>
            </a:r>
            <a:r>
              <a:rPr lang="it-IT" dirty="0"/>
              <a:t> </a:t>
            </a:r>
            <a:r>
              <a:rPr lang="it-IT" dirty="0" err="1"/>
              <a:t>ataxia</a:t>
            </a:r>
            <a:r>
              <a:rPr lang="it-IT" dirty="0"/>
              <a:t> and/or </a:t>
            </a:r>
            <a:r>
              <a:rPr lang="it-IT" dirty="0" err="1"/>
              <a:t>ambulatory</a:t>
            </a:r>
            <a:endParaRPr lang="it-IT" dirty="0"/>
          </a:p>
          <a:p>
            <a:pPr marL="0" indent="0">
              <a:buNone/>
            </a:pPr>
            <a:r>
              <a:rPr lang="es-ES_tradnl" dirty="0" smtClean="0"/>
              <a:t>       </a:t>
            </a:r>
            <a:r>
              <a:rPr lang="es-ES_tradnl" dirty="0" err="1" smtClean="0"/>
              <a:t>paraparesis</a:t>
            </a:r>
            <a:r>
              <a:rPr lang="es-ES_tradnl" dirty="0"/>
              <a:t>.</a:t>
            </a:r>
          </a:p>
          <a:p>
            <a:pPr marL="0" indent="0">
              <a:buNone/>
            </a:pPr>
            <a:r>
              <a:rPr lang="en-US" dirty="0"/>
              <a:t>3 = Non-ambulatory </a:t>
            </a:r>
            <a:r>
              <a:rPr lang="en-US" dirty="0" err="1"/>
              <a:t>paraparesis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4 = Paraplegia (intact nociception).</a:t>
            </a:r>
          </a:p>
          <a:p>
            <a:pPr marL="0" indent="0">
              <a:buNone/>
            </a:pPr>
            <a:r>
              <a:rPr lang="en-US" dirty="0"/>
              <a:t>5 = Paraplegia with loss of nociception.</a:t>
            </a:r>
          </a:p>
        </p:txBody>
      </p:sp>
    </p:spTree>
    <p:extLst>
      <p:ext uri="{BB962C8B-B14F-4D97-AF65-F5344CB8AC3E}">
        <p14:creationId xmlns:p14="http://schemas.microsoft.com/office/powerpoint/2010/main" val="3078369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TL IVDD: Signs of </a:t>
            </a:r>
            <a:r>
              <a:rPr lang="en-US" dirty="0" err="1"/>
              <a:t>M</a:t>
            </a:r>
            <a:r>
              <a:rPr lang="en-US" dirty="0" err="1" smtClean="0"/>
              <a:t>yelomalacia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02642"/>
          </a:xfrm>
        </p:spPr>
        <p:txBody>
          <a:bodyPr>
            <a:normAutofit/>
          </a:bodyPr>
          <a:lstStyle/>
          <a:p>
            <a:r>
              <a:rPr lang="en-US" sz="2800" dirty="0"/>
              <a:t>A</a:t>
            </a:r>
            <a:r>
              <a:rPr lang="en-US" sz="2800" dirty="0" smtClean="0"/>
              <a:t>scending </a:t>
            </a:r>
            <a:r>
              <a:rPr lang="en-US" sz="2800" dirty="0"/>
              <a:t>loss of the cutaneous </a:t>
            </a:r>
            <a:r>
              <a:rPr lang="en-US" sz="2800" dirty="0" err="1"/>
              <a:t>trunci</a:t>
            </a:r>
            <a:r>
              <a:rPr lang="en-US" sz="2800" dirty="0"/>
              <a:t> </a:t>
            </a:r>
            <a:r>
              <a:rPr lang="en-US" sz="2800" dirty="0" smtClean="0"/>
              <a:t>reflex</a:t>
            </a:r>
          </a:p>
          <a:p>
            <a:r>
              <a:rPr lang="en-US" sz="2800" dirty="0"/>
              <a:t>L</a:t>
            </a:r>
            <a:r>
              <a:rPr lang="en-US" sz="2800" dirty="0" smtClean="0"/>
              <a:t>oss </a:t>
            </a:r>
            <a:r>
              <a:rPr lang="en-US" sz="2800" dirty="0"/>
              <a:t>of nociception caudal to the </a:t>
            </a:r>
            <a:r>
              <a:rPr lang="en-US" sz="2800" dirty="0" smtClean="0"/>
              <a:t>lesion </a:t>
            </a:r>
          </a:p>
          <a:p>
            <a:r>
              <a:rPr lang="en-US" sz="2800" dirty="0"/>
              <a:t>A</a:t>
            </a:r>
            <a:r>
              <a:rPr lang="en-US" sz="2800" dirty="0" smtClean="0"/>
              <a:t>scending </a:t>
            </a:r>
            <a:r>
              <a:rPr lang="en-US" sz="2800" dirty="0"/>
              <a:t>and descending flaccidity and </a:t>
            </a:r>
            <a:r>
              <a:rPr lang="en-US" sz="2800" dirty="0" err="1" smtClean="0"/>
              <a:t>areflexia</a:t>
            </a:r>
            <a:endParaRPr lang="en-US" sz="2800" dirty="0" smtClean="0"/>
          </a:p>
          <a:p>
            <a:r>
              <a:rPr lang="en-US" sz="2800" dirty="0" smtClean="0"/>
              <a:t>Tetraplegia</a:t>
            </a:r>
          </a:p>
          <a:p>
            <a:r>
              <a:rPr lang="en-US" sz="2800" dirty="0"/>
              <a:t>H</a:t>
            </a:r>
            <a:r>
              <a:rPr lang="en-US" sz="2800" dirty="0" smtClean="0"/>
              <a:t>yperthermia </a:t>
            </a:r>
            <a:r>
              <a:rPr lang="en-US" sz="2800" dirty="0"/>
              <a:t>and respiratory </a:t>
            </a:r>
            <a:r>
              <a:rPr lang="en-US" sz="2800" dirty="0" smtClean="0"/>
              <a:t>distress</a:t>
            </a:r>
          </a:p>
          <a:p>
            <a:pPr lvl="1"/>
            <a:r>
              <a:rPr lang="en-US" sz="2300" dirty="0" smtClean="0"/>
              <a:t>Death from intercostal </a:t>
            </a:r>
            <a:r>
              <a:rPr lang="en-US" sz="2300" dirty="0"/>
              <a:t>and diaphragmatic muscle </a:t>
            </a:r>
            <a:r>
              <a:rPr lang="en-US" sz="2300" dirty="0" smtClean="0"/>
              <a:t>paralysis</a:t>
            </a:r>
          </a:p>
          <a:p>
            <a:pPr lvl="1"/>
            <a:endParaRPr lang="en-US" sz="2300" dirty="0"/>
          </a:p>
          <a:p>
            <a:r>
              <a:rPr lang="en-US" sz="2800" dirty="0" smtClean="0"/>
              <a:t>Signs manifest in </a:t>
            </a:r>
            <a:r>
              <a:rPr lang="en-US" sz="2800" b="1" dirty="0" smtClean="0"/>
              <a:t>hours to </a:t>
            </a:r>
            <a:r>
              <a:rPr lang="en-US" sz="2800" b="1" dirty="0"/>
              <a:t>days </a:t>
            </a:r>
            <a:r>
              <a:rPr lang="en-US" sz="2800" dirty="0"/>
              <a:t>from </a:t>
            </a:r>
            <a:r>
              <a:rPr lang="en-US" sz="2800" dirty="0" smtClean="0"/>
              <a:t>onset </a:t>
            </a:r>
            <a:r>
              <a:rPr lang="en-US" sz="2800" dirty="0"/>
              <a:t>of </a:t>
            </a:r>
            <a:r>
              <a:rPr lang="en-US" sz="2800" dirty="0" smtClean="0"/>
              <a:t>paraplegia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819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Diagnosing IVDD: Survey Radiographs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dirty="0" smtClean="0"/>
              <a:t>Rules out </a:t>
            </a:r>
            <a:r>
              <a:rPr lang="en-US" dirty="0" err="1" smtClean="0"/>
              <a:t>ddx</a:t>
            </a:r>
            <a:r>
              <a:rPr lang="en-US" dirty="0" smtClean="0"/>
              <a:t> causing bony </a:t>
            </a:r>
            <a:r>
              <a:rPr lang="en-US" dirty="0"/>
              <a:t>lesions and assists with confirmation of </a:t>
            </a:r>
            <a:r>
              <a:rPr lang="en-US" dirty="0" smtClean="0"/>
              <a:t>anatomical landmarks</a:t>
            </a:r>
          </a:p>
          <a:p>
            <a:r>
              <a:rPr lang="en-US" dirty="0"/>
              <a:t>L</a:t>
            </a:r>
            <a:r>
              <a:rPr lang="en-US" dirty="0" smtClean="0"/>
              <a:t>acks accuracy </a:t>
            </a:r>
          </a:p>
          <a:p>
            <a:r>
              <a:rPr lang="en-US" dirty="0" smtClean="0"/>
              <a:t>Accuracy </a:t>
            </a:r>
            <a:r>
              <a:rPr lang="en-US" dirty="0"/>
              <a:t>for determining the site of </a:t>
            </a:r>
            <a:r>
              <a:rPr lang="en-US" dirty="0" smtClean="0"/>
              <a:t>TL IVD extrusion reported as 51</a:t>
            </a:r>
            <a:r>
              <a:rPr lang="en-US" dirty="0"/>
              <a:t>–61</a:t>
            </a:r>
            <a:r>
              <a:rPr lang="en-US" dirty="0" smtClean="0"/>
              <a:t>%</a:t>
            </a:r>
          </a:p>
          <a:p>
            <a:endParaRPr lang="en-US" dirty="0" smtClean="0"/>
          </a:p>
          <a:p>
            <a:r>
              <a:rPr lang="en-US" dirty="0" smtClean="0"/>
              <a:t>Radiographic findings of suspected </a:t>
            </a:r>
            <a:r>
              <a:rPr lang="en-US" dirty="0"/>
              <a:t>disc </a:t>
            </a:r>
            <a:r>
              <a:rPr lang="en-US" dirty="0" smtClean="0"/>
              <a:t>extrusion</a:t>
            </a:r>
            <a:endParaRPr lang="en-US" dirty="0"/>
          </a:p>
          <a:p>
            <a:pPr lvl="1"/>
            <a:r>
              <a:rPr lang="en-US" dirty="0" smtClean="0"/>
              <a:t>Narrowing </a:t>
            </a:r>
            <a:r>
              <a:rPr lang="en-US" dirty="0"/>
              <a:t>of the disc </a:t>
            </a:r>
            <a:r>
              <a:rPr lang="en-US" dirty="0" smtClean="0"/>
              <a:t>space</a:t>
            </a:r>
            <a:endParaRPr lang="en-US" dirty="0"/>
          </a:p>
          <a:p>
            <a:pPr lvl="1"/>
            <a:r>
              <a:rPr lang="en-US" dirty="0" smtClean="0"/>
              <a:t>Altered </a:t>
            </a:r>
            <a:r>
              <a:rPr lang="en-US" dirty="0"/>
              <a:t>shape of the intervertebral </a:t>
            </a:r>
            <a:r>
              <a:rPr lang="en-US" dirty="0" smtClean="0"/>
              <a:t>foramen</a:t>
            </a:r>
            <a:endParaRPr lang="en-US" dirty="0"/>
          </a:p>
          <a:p>
            <a:pPr lvl="1"/>
            <a:r>
              <a:rPr lang="en-US" dirty="0" smtClean="0"/>
              <a:t>Wedging </a:t>
            </a:r>
            <a:r>
              <a:rPr lang="en-US" dirty="0"/>
              <a:t>of the disc </a:t>
            </a:r>
            <a:r>
              <a:rPr lang="en-US" dirty="0" smtClean="0"/>
              <a:t>space</a:t>
            </a:r>
            <a:endParaRPr lang="en-US" dirty="0"/>
          </a:p>
          <a:p>
            <a:pPr lvl="1"/>
            <a:r>
              <a:rPr lang="en-US" dirty="0" smtClean="0"/>
              <a:t>Presence </a:t>
            </a:r>
            <a:r>
              <a:rPr lang="en-US" dirty="0"/>
              <a:t>of mineralized material in the </a:t>
            </a:r>
            <a:r>
              <a:rPr lang="en-US" dirty="0" smtClean="0"/>
              <a:t>vertebral canal or superimposed </a:t>
            </a:r>
            <a:r>
              <a:rPr lang="en-US" dirty="0"/>
              <a:t>over the </a:t>
            </a:r>
            <a:r>
              <a:rPr lang="en-US" dirty="0" smtClean="0"/>
              <a:t>intervertebral </a:t>
            </a:r>
            <a:r>
              <a:rPr lang="pt-BR" dirty="0" err="1" smtClean="0"/>
              <a:t>foramen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723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IVDD: Survey Radiographs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48" y="1552434"/>
            <a:ext cx="8890542" cy="4010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1751" y="5562994"/>
            <a:ext cx="7680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Platt. Small Animal Neurological Emergencies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39055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IVDD: </a:t>
            </a:r>
            <a:r>
              <a:rPr lang="en-US" dirty="0" err="1" smtClean="0"/>
              <a:t>Myelography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N</a:t>
            </a:r>
            <a:r>
              <a:rPr lang="it-IT" dirty="0" err="1" smtClean="0"/>
              <a:t>onionic</a:t>
            </a:r>
            <a:r>
              <a:rPr lang="it-IT" dirty="0" smtClean="0"/>
              <a:t>, </a:t>
            </a:r>
            <a:r>
              <a:rPr lang="en-US" dirty="0" smtClean="0"/>
              <a:t>radiographic </a:t>
            </a:r>
            <a:r>
              <a:rPr lang="en-US" dirty="0"/>
              <a:t>contrast </a:t>
            </a:r>
            <a:r>
              <a:rPr lang="en-US" dirty="0" smtClean="0"/>
              <a:t>medium</a:t>
            </a:r>
          </a:p>
          <a:p>
            <a:r>
              <a:rPr lang="en-US" dirty="0"/>
              <a:t>I</a:t>
            </a:r>
            <a:r>
              <a:rPr lang="en-US" dirty="0" smtClean="0"/>
              <a:t>njected </a:t>
            </a:r>
            <a:r>
              <a:rPr lang="en-US" dirty="0"/>
              <a:t>into </a:t>
            </a:r>
            <a:r>
              <a:rPr lang="en-US" dirty="0" smtClean="0"/>
              <a:t>the subarachnoid </a:t>
            </a:r>
            <a:r>
              <a:rPr lang="en-US" dirty="0"/>
              <a:t>space at </a:t>
            </a:r>
            <a:r>
              <a:rPr lang="en-US" dirty="0" smtClean="0"/>
              <a:t>the </a:t>
            </a:r>
            <a:r>
              <a:rPr lang="en-US" dirty="0" err="1" smtClean="0"/>
              <a:t>cerebellomedullary</a:t>
            </a:r>
            <a:r>
              <a:rPr lang="en-US" dirty="0" smtClean="0"/>
              <a:t> </a:t>
            </a:r>
            <a:r>
              <a:rPr lang="en-US" dirty="0"/>
              <a:t>cistern </a:t>
            </a:r>
            <a:r>
              <a:rPr lang="en-US" dirty="0" smtClean="0"/>
              <a:t>or </a:t>
            </a:r>
            <a:r>
              <a:rPr lang="it-IT" dirty="0" err="1" smtClean="0"/>
              <a:t>caudal</a:t>
            </a:r>
            <a:r>
              <a:rPr lang="it-IT" dirty="0" smtClean="0"/>
              <a:t> </a:t>
            </a:r>
            <a:r>
              <a:rPr lang="it-IT" dirty="0" err="1"/>
              <a:t>lumbar</a:t>
            </a:r>
            <a:r>
              <a:rPr lang="it-IT" dirty="0"/>
              <a:t> (L4/L5, L5/L6) </a:t>
            </a:r>
            <a:r>
              <a:rPr lang="it-IT" dirty="0" err="1" smtClean="0"/>
              <a:t>region</a:t>
            </a:r>
            <a:endParaRPr lang="it-IT" dirty="0" smtClean="0"/>
          </a:p>
          <a:p>
            <a:r>
              <a:rPr lang="it-IT" dirty="0" err="1" smtClean="0"/>
              <a:t>Attenuation</a:t>
            </a:r>
            <a:r>
              <a:rPr lang="it-IT" dirty="0"/>
              <a:t> </a:t>
            </a:r>
            <a:r>
              <a:rPr lang="en-US" dirty="0" smtClean="0"/>
              <a:t>of </a:t>
            </a:r>
            <a:r>
              <a:rPr lang="en-US" dirty="0"/>
              <a:t>contrast </a:t>
            </a:r>
            <a:r>
              <a:rPr lang="en-US" dirty="0" smtClean="0"/>
              <a:t>flow at </a:t>
            </a:r>
            <a:r>
              <a:rPr lang="en-US" dirty="0" smtClean="0"/>
              <a:t>sites </a:t>
            </a:r>
            <a:r>
              <a:rPr lang="en-US" dirty="0"/>
              <a:t>of </a:t>
            </a:r>
            <a:r>
              <a:rPr lang="en-US" dirty="0" smtClean="0"/>
              <a:t>compression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Lesion </a:t>
            </a:r>
            <a:r>
              <a:rPr lang="en-US" dirty="0"/>
              <a:t>localization </a:t>
            </a:r>
            <a:r>
              <a:rPr lang="en-US" dirty="0" smtClean="0"/>
              <a:t>with </a:t>
            </a:r>
            <a:r>
              <a:rPr lang="en-US" dirty="0" err="1" smtClean="0"/>
              <a:t>myelography</a:t>
            </a:r>
            <a:r>
              <a:rPr lang="en-US" dirty="0" smtClean="0"/>
              <a:t> in TL IVDD, ~90</a:t>
            </a:r>
            <a:r>
              <a:rPr lang="en-US" dirty="0"/>
              <a:t>% </a:t>
            </a:r>
            <a:r>
              <a:rPr lang="en-US" dirty="0" smtClean="0"/>
              <a:t>accuracy</a:t>
            </a:r>
          </a:p>
          <a:p>
            <a:r>
              <a:rPr lang="en-US" dirty="0"/>
              <a:t>S</a:t>
            </a:r>
            <a:r>
              <a:rPr lang="en-US" dirty="0" smtClean="0"/>
              <a:t>ubarachnoid </a:t>
            </a:r>
            <a:r>
              <a:rPr lang="en-US" dirty="0"/>
              <a:t>space attenuation of contrast flow </a:t>
            </a:r>
            <a:r>
              <a:rPr lang="en-US" dirty="0" smtClean="0"/>
              <a:t>seen </a:t>
            </a:r>
            <a:r>
              <a:rPr lang="en-US" dirty="0"/>
              <a:t>with </a:t>
            </a:r>
            <a:r>
              <a:rPr lang="en-US" dirty="0" err="1"/>
              <a:t>haemorrhage</a:t>
            </a:r>
            <a:r>
              <a:rPr lang="en-US" dirty="0"/>
              <a:t> and/or spinal cord </a:t>
            </a:r>
            <a:r>
              <a:rPr lang="en-US" dirty="0" smtClean="0"/>
              <a:t>swelling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1183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IVDD: </a:t>
            </a:r>
            <a:r>
              <a:rPr lang="en-US" dirty="0" err="1"/>
              <a:t>Myelography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Extent of spinal cord swelling seen with </a:t>
            </a:r>
            <a:r>
              <a:rPr lang="en-US" dirty="0" err="1"/>
              <a:t>myelography</a:t>
            </a:r>
            <a:r>
              <a:rPr lang="en-US" dirty="0"/>
              <a:t> may help establish prognosis</a:t>
            </a:r>
          </a:p>
          <a:p>
            <a:r>
              <a:rPr lang="en-US" dirty="0"/>
              <a:t>Dogs with absent nociception have a significantly worse outcome if the extent of spinal cord swelling is </a:t>
            </a:r>
            <a:r>
              <a:rPr lang="en-US" b="1" dirty="0"/>
              <a:t>greater than five times the length of </a:t>
            </a:r>
            <a:r>
              <a:rPr lang="en-US" b="1" dirty="0" smtClean="0"/>
              <a:t>L2</a:t>
            </a:r>
          </a:p>
          <a:p>
            <a:r>
              <a:rPr lang="en-US" dirty="0" smtClean="0"/>
              <a:t>Disadvantages: systemic complications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54739"/>
          <a:stretch/>
        </p:blipFill>
        <p:spPr>
          <a:xfrm>
            <a:off x="558800" y="4165292"/>
            <a:ext cx="8026400" cy="24659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1751" y="6446582"/>
            <a:ext cx="7680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Platt. Small Animal Neurological Emergencies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004747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IVDD: </a:t>
            </a:r>
            <a:r>
              <a:rPr lang="en-US" dirty="0" smtClean="0"/>
              <a:t>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24355"/>
          </a:xfrm>
        </p:spPr>
        <p:txBody>
          <a:bodyPr>
            <a:normAutofit/>
          </a:bodyPr>
          <a:lstStyle/>
          <a:p>
            <a:r>
              <a:rPr lang="en-US" dirty="0"/>
              <a:t>D</a:t>
            </a:r>
            <a:r>
              <a:rPr lang="en-US" dirty="0" smtClean="0"/>
              <a:t>elineate </a:t>
            </a:r>
            <a:r>
              <a:rPr lang="en-US" dirty="0"/>
              <a:t>lateralization of the extruded disc material </a:t>
            </a:r>
          </a:p>
          <a:p>
            <a:pPr lvl="1"/>
            <a:r>
              <a:rPr lang="en-US" dirty="0" smtClean="0"/>
              <a:t>Sometimes used as adjunct to </a:t>
            </a:r>
            <a:r>
              <a:rPr lang="en-US" dirty="0" err="1" smtClean="0"/>
              <a:t>myelography</a:t>
            </a:r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on</a:t>
            </a:r>
            <a:r>
              <a:rPr lang="en-US" dirty="0"/>
              <a:t>-</a:t>
            </a:r>
            <a:r>
              <a:rPr lang="en-US" dirty="0" smtClean="0"/>
              <a:t>invasive, quick</a:t>
            </a:r>
          </a:p>
          <a:p>
            <a:r>
              <a:rPr lang="en-US" dirty="0" smtClean="0"/>
              <a:t>Fewer complications than </a:t>
            </a:r>
            <a:r>
              <a:rPr lang="en-US" dirty="0" err="1" smtClean="0"/>
              <a:t>myelography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Myelogram</a:t>
            </a:r>
            <a:r>
              <a:rPr lang="en-US" dirty="0" smtClean="0"/>
              <a:t> may also be necessary if </a:t>
            </a:r>
            <a:r>
              <a:rPr lang="en-US" dirty="0"/>
              <a:t>more than one site has extruded disc </a:t>
            </a:r>
            <a:r>
              <a:rPr lang="en-US" dirty="0" smtClean="0"/>
              <a:t>material</a:t>
            </a:r>
          </a:p>
          <a:p>
            <a:r>
              <a:rPr lang="en-US" sz="2800" dirty="0"/>
              <a:t>Acutely extruded disc material </a:t>
            </a:r>
          </a:p>
          <a:p>
            <a:pPr lvl="1"/>
            <a:r>
              <a:rPr lang="en-US" sz="2300" dirty="0"/>
              <a:t>Heterogeneous </a:t>
            </a:r>
            <a:r>
              <a:rPr lang="it-IT" sz="2300" dirty="0" err="1"/>
              <a:t>hyperattenuating</a:t>
            </a:r>
            <a:r>
              <a:rPr lang="it-IT" sz="2300" dirty="0"/>
              <a:t> </a:t>
            </a:r>
            <a:r>
              <a:rPr lang="it-IT" sz="2300" dirty="0" err="1"/>
              <a:t>extradural</a:t>
            </a:r>
            <a:r>
              <a:rPr lang="it-IT" sz="2300" dirty="0"/>
              <a:t> mass</a:t>
            </a:r>
          </a:p>
          <a:p>
            <a:r>
              <a:rPr lang="en-US" dirty="0"/>
              <a:t>Chronically extruded disc material </a:t>
            </a:r>
          </a:p>
          <a:p>
            <a:pPr lvl="1"/>
            <a:r>
              <a:rPr lang="en-US" dirty="0"/>
              <a:t>Homogeneous </a:t>
            </a:r>
            <a:r>
              <a:rPr lang="en-US" dirty="0" err="1"/>
              <a:t>hyperattenuating</a:t>
            </a:r>
            <a:r>
              <a:rPr lang="en-US" dirty="0"/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81006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IVDD: 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1349550"/>
            <a:ext cx="2781300" cy="5194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650" y="1828800"/>
            <a:ext cx="5008710" cy="133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7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Intervertebral Disc Anatomy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498600"/>
            <a:ext cx="8509000" cy="3848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7500" y="5346700"/>
            <a:ext cx="850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Transverse </a:t>
            </a:r>
            <a:r>
              <a:rPr lang="en-US" dirty="0"/>
              <a:t>(A) and sagittal (B) sections through </a:t>
            </a:r>
            <a:r>
              <a:rPr lang="en-US" b="1" dirty="0"/>
              <a:t>a L5–L6 intervertebral disc</a:t>
            </a:r>
          </a:p>
          <a:p>
            <a:r>
              <a:rPr lang="en-US" dirty="0"/>
              <a:t>of a mature non-</a:t>
            </a:r>
            <a:r>
              <a:rPr lang="en-US" dirty="0" err="1"/>
              <a:t>chondrodystrophic</a:t>
            </a:r>
            <a:r>
              <a:rPr lang="en-US" dirty="0"/>
              <a:t> dog, showing the nucleus </a:t>
            </a:r>
            <a:r>
              <a:rPr lang="en-US" dirty="0" err="1"/>
              <a:t>pulposus</a:t>
            </a:r>
            <a:r>
              <a:rPr lang="en-US" dirty="0"/>
              <a:t> (NP),</a:t>
            </a:r>
          </a:p>
          <a:p>
            <a:r>
              <a:rPr lang="en-US" dirty="0"/>
              <a:t>transition zone (TZ), annulus </a:t>
            </a:r>
            <a:r>
              <a:rPr lang="en-US" dirty="0" err="1"/>
              <a:t>fibrosus</a:t>
            </a:r>
            <a:r>
              <a:rPr lang="en-US" dirty="0"/>
              <a:t> (AF), and endplates (arrowheads)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fr-FR" i="1" dirty="0"/>
              <a:t>N. </a:t>
            </a:r>
            <a:r>
              <a:rPr lang="fr-FR" i="1" dirty="0" err="1"/>
              <a:t>Bergknut</a:t>
            </a:r>
            <a:r>
              <a:rPr lang="fr-FR" i="1" dirty="0"/>
              <a:t> et al. / The </a:t>
            </a:r>
            <a:r>
              <a:rPr lang="fr-FR" i="1" dirty="0" err="1"/>
              <a:t>Veterinary</a:t>
            </a:r>
            <a:r>
              <a:rPr lang="fr-FR" i="1" dirty="0"/>
              <a:t> Journal 195 (2013) 282–291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22985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IVDD: </a:t>
            </a:r>
            <a:r>
              <a:rPr lang="en-US" dirty="0" smtClean="0"/>
              <a:t>MRI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Gold </a:t>
            </a:r>
            <a:r>
              <a:rPr lang="en-US" dirty="0" smtClean="0"/>
              <a:t>Standard</a:t>
            </a:r>
          </a:p>
          <a:p>
            <a:endParaRPr lang="en-US" dirty="0" smtClean="0"/>
          </a:p>
          <a:p>
            <a:r>
              <a:rPr lang="en-US" dirty="0" smtClean="0"/>
              <a:t>T1</a:t>
            </a:r>
            <a:r>
              <a:rPr lang="en-US" dirty="0"/>
              <a:t>- and T2-weighted sagittal and </a:t>
            </a:r>
            <a:r>
              <a:rPr lang="en-US" dirty="0" smtClean="0"/>
              <a:t>transverse (</a:t>
            </a:r>
            <a:r>
              <a:rPr lang="en-US" dirty="0"/>
              <a:t>axial) images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B</a:t>
            </a:r>
            <a:r>
              <a:rPr lang="en-US" dirty="0" smtClean="0"/>
              <a:t>est </a:t>
            </a:r>
            <a:r>
              <a:rPr lang="en-US" dirty="0"/>
              <a:t>method for early recognition of in-</a:t>
            </a:r>
            <a:r>
              <a:rPr lang="en-US" dirty="0" smtClean="0"/>
              <a:t>situ disc </a:t>
            </a:r>
            <a:r>
              <a:rPr lang="en-US" dirty="0" smtClean="0"/>
              <a:t>degeneration</a:t>
            </a:r>
          </a:p>
          <a:p>
            <a:endParaRPr lang="en-US" dirty="0" smtClean="0"/>
          </a:p>
          <a:p>
            <a:r>
              <a:rPr lang="en-US" dirty="0" smtClean="0"/>
              <a:t>May provide </a:t>
            </a:r>
            <a:r>
              <a:rPr lang="en-US" dirty="0"/>
              <a:t>better clarity </a:t>
            </a:r>
            <a:r>
              <a:rPr lang="en-US" dirty="0" smtClean="0"/>
              <a:t>for detecting </a:t>
            </a:r>
            <a:r>
              <a:rPr lang="en-US" dirty="0" err="1"/>
              <a:t>haemorrhage</a:t>
            </a:r>
            <a:r>
              <a:rPr lang="en-US" dirty="0"/>
              <a:t> associated </a:t>
            </a:r>
            <a:r>
              <a:rPr lang="en-US" dirty="0" smtClean="0"/>
              <a:t>with IVDD</a:t>
            </a:r>
          </a:p>
        </p:txBody>
      </p:sp>
    </p:spTree>
    <p:extLst>
      <p:ext uri="{BB962C8B-B14F-4D97-AF65-F5344CB8AC3E}">
        <p14:creationId xmlns:p14="http://schemas.microsoft.com/office/powerpoint/2010/main" val="24000678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to </a:t>
            </a:r>
            <a:r>
              <a:rPr lang="en-US" dirty="0"/>
              <a:t>P</a:t>
            </a:r>
            <a:r>
              <a:rPr lang="en-US" dirty="0" smtClean="0"/>
              <a:t>redict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Dogs with an area of </a:t>
            </a:r>
            <a:r>
              <a:rPr lang="en-US" sz="2800" dirty="0" err="1" smtClean="0"/>
              <a:t>hyperintensity</a:t>
            </a:r>
            <a:r>
              <a:rPr lang="en-US" sz="2800" dirty="0" smtClean="0"/>
              <a:t> at least as long as the L2 vertebral body seen on </a:t>
            </a:r>
            <a:r>
              <a:rPr lang="en-US" sz="2800" b="1" dirty="0" smtClean="0"/>
              <a:t>pre-operative T2- weighted sagittal </a:t>
            </a:r>
            <a:r>
              <a:rPr lang="en-US" sz="2800" dirty="0" smtClean="0"/>
              <a:t>MR images have a poorer prognosis for functional recovery </a:t>
            </a:r>
          </a:p>
          <a:p>
            <a:endParaRPr lang="en-US" sz="2800" dirty="0" smtClean="0"/>
          </a:p>
          <a:p>
            <a:r>
              <a:rPr lang="en-US" sz="2800" dirty="0" smtClean="0"/>
              <a:t>Success </a:t>
            </a:r>
            <a:r>
              <a:rPr lang="en-US" sz="2800" dirty="0"/>
              <a:t>rate following surgery in dogs </a:t>
            </a:r>
            <a:r>
              <a:rPr lang="en-US" sz="2800" b="1" dirty="0"/>
              <a:t>without </a:t>
            </a:r>
            <a:r>
              <a:rPr lang="en-US" sz="2800" b="1" dirty="0" err="1"/>
              <a:t>hyperintensity</a:t>
            </a:r>
            <a:r>
              <a:rPr lang="en-US" sz="2800" b="1" dirty="0"/>
              <a:t> </a:t>
            </a:r>
            <a:r>
              <a:rPr lang="en-US" sz="2800" dirty="0"/>
              <a:t>of the spinal cord was 100% </a:t>
            </a:r>
            <a:endParaRPr lang="en-US" sz="2800" dirty="0" smtClean="0"/>
          </a:p>
          <a:p>
            <a:pPr lvl="1"/>
            <a:r>
              <a:rPr lang="en-US" sz="2300" dirty="0"/>
              <a:t>C</a:t>
            </a:r>
            <a:r>
              <a:rPr lang="en-US" sz="2300" dirty="0" smtClean="0"/>
              <a:t>ompared </a:t>
            </a:r>
            <a:r>
              <a:rPr lang="en-US" sz="2300" dirty="0"/>
              <a:t>to 55% in those with areas of </a:t>
            </a:r>
            <a:r>
              <a:rPr lang="en-US" sz="2300" dirty="0" err="1" smtClean="0"/>
              <a:t>hyperintensity</a:t>
            </a:r>
            <a:r>
              <a:rPr lang="en-US" sz="2300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1336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Diagnosing IVDD: MRI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77" y="1393716"/>
            <a:ext cx="3848100" cy="4864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075" y="1836758"/>
            <a:ext cx="4501709" cy="213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986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Treatment: Medical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2435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Indications:</a:t>
            </a:r>
            <a:r>
              <a:rPr lang="en-US" dirty="0"/>
              <a:t> </a:t>
            </a:r>
            <a:r>
              <a:rPr lang="en-US" dirty="0" smtClean="0"/>
              <a:t>first </a:t>
            </a:r>
            <a:r>
              <a:rPr lang="en-US" dirty="0"/>
              <a:t>time incidence of spinal pain only, mild to </a:t>
            </a:r>
            <a:r>
              <a:rPr lang="en-US" dirty="0" smtClean="0"/>
              <a:t>moderate paresis, financial constraints</a:t>
            </a:r>
          </a:p>
          <a:p>
            <a:r>
              <a:rPr lang="en-US" dirty="0"/>
              <a:t>P</a:t>
            </a:r>
            <a:r>
              <a:rPr lang="en-US" dirty="0" smtClean="0"/>
              <a:t>ain </a:t>
            </a:r>
            <a:r>
              <a:rPr lang="en-US" dirty="0"/>
              <a:t>control </a:t>
            </a:r>
            <a:endParaRPr lang="en-US" dirty="0" smtClean="0"/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NSAIDS, opioids and muscle relaxants</a:t>
            </a:r>
            <a:endParaRPr lang="en-US" dirty="0" smtClean="0"/>
          </a:p>
          <a:p>
            <a:r>
              <a:rPr lang="en-US" dirty="0" smtClean="0"/>
              <a:t>Strict </a:t>
            </a:r>
            <a:r>
              <a:rPr lang="en-US" dirty="0"/>
              <a:t>cage confinement </a:t>
            </a:r>
            <a:r>
              <a:rPr lang="en-US" dirty="0" smtClean="0"/>
              <a:t>for</a:t>
            </a:r>
            <a:r>
              <a:rPr lang="en-US" dirty="0"/>
              <a:t> </a:t>
            </a:r>
            <a:r>
              <a:rPr lang="en-US" dirty="0" smtClean="0"/>
              <a:t>minimum </a:t>
            </a:r>
            <a:r>
              <a:rPr lang="en-US" dirty="0"/>
              <a:t>of 4–6 </a:t>
            </a:r>
            <a:r>
              <a:rPr lang="en-US" dirty="0" smtClean="0"/>
              <a:t>weeks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A</a:t>
            </a:r>
            <a:r>
              <a:rPr lang="en-US" sz="2400" dirty="0" smtClean="0">
                <a:solidFill>
                  <a:schemeClr val="tx1"/>
                </a:solidFill>
              </a:rPr>
              <a:t>nnular </a:t>
            </a:r>
            <a:r>
              <a:rPr lang="en-US" sz="2400" dirty="0">
                <a:solidFill>
                  <a:schemeClr val="tx1"/>
                </a:solidFill>
              </a:rPr>
              <a:t>and ligamentous </a:t>
            </a:r>
            <a:r>
              <a:rPr lang="en-US" sz="2400" dirty="0" smtClean="0">
                <a:solidFill>
                  <a:schemeClr val="tx1"/>
                </a:solidFill>
              </a:rPr>
              <a:t>healing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P</a:t>
            </a:r>
            <a:r>
              <a:rPr lang="en-US" sz="2400" dirty="0" smtClean="0">
                <a:solidFill>
                  <a:schemeClr val="tx1"/>
                </a:solidFill>
              </a:rPr>
              <a:t>revention </a:t>
            </a:r>
            <a:r>
              <a:rPr lang="en-US" sz="2400" dirty="0">
                <a:solidFill>
                  <a:schemeClr val="tx1"/>
                </a:solidFill>
              </a:rPr>
              <a:t>of further disc </a:t>
            </a:r>
            <a:r>
              <a:rPr lang="en-US" sz="2400" dirty="0" smtClean="0">
                <a:solidFill>
                  <a:schemeClr val="tx1"/>
                </a:solidFill>
              </a:rPr>
              <a:t>herniation</a:t>
            </a:r>
          </a:p>
          <a:p>
            <a:r>
              <a:rPr lang="en-US" dirty="0" smtClean="0"/>
              <a:t>Acupuncture </a:t>
            </a:r>
          </a:p>
          <a:p>
            <a:r>
              <a:rPr lang="en-US" dirty="0"/>
              <a:t>M</a:t>
            </a:r>
            <a:r>
              <a:rPr lang="en-US" dirty="0" smtClean="0"/>
              <a:t>uscle relaxants </a:t>
            </a:r>
          </a:p>
          <a:p>
            <a:r>
              <a:rPr lang="en-US" dirty="0" smtClean="0"/>
              <a:t>Physical therapy, weight </a:t>
            </a:r>
            <a:r>
              <a:rPr lang="en-US" dirty="0"/>
              <a:t>control </a:t>
            </a:r>
            <a:endParaRPr lang="en-US" dirty="0" smtClean="0"/>
          </a:p>
          <a:p>
            <a:r>
              <a:rPr lang="en-US" dirty="0" smtClean="0"/>
              <a:t>Avoidance of </a:t>
            </a:r>
            <a:r>
              <a:rPr lang="en-US" dirty="0"/>
              <a:t>jumping </a:t>
            </a:r>
            <a:r>
              <a:rPr lang="en-US" dirty="0" smtClean="0"/>
              <a:t>activities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626" y="4010998"/>
            <a:ext cx="3198046" cy="239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210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Management for Cervical IVDD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dirty="0"/>
              <a:t>C</a:t>
            </a:r>
            <a:r>
              <a:rPr lang="en-US" dirty="0" smtClean="0"/>
              <a:t>ervical IVDD: conservative </a:t>
            </a:r>
            <a:r>
              <a:rPr lang="en-US" dirty="0"/>
              <a:t>therapy </a:t>
            </a:r>
            <a:r>
              <a:rPr lang="en-US" dirty="0" smtClean="0"/>
              <a:t>often ineffective</a:t>
            </a:r>
          </a:p>
          <a:p>
            <a:pPr lvl="1"/>
            <a:r>
              <a:rPr lang="en-US" dirty="0" smtClean="0"/>
              <a:t>Total immobility </a:t>
            </a:r>
            <a:r>
              <a:rPr lang="en-US" dirty="0"/>
              <a:t>of the cervical spine is difficult to </a:t>
            </a:r>
            <a:r>
              <a:rPr lang="en-US" dirty="0" smtClean="0"/>
              <a:t>maintain</a:t>
            </a:r>
          </a:p>
          <a:p>
            <a:r>
              <a:rPr lang="en-US" dirty="0" smtClean="0"/>
              <a:t>Surgical </a:t>
            </a:r>
            <a:r>
              <a:rPr lang="en-US" dirty="0"/>
              <a:t>management </a:t>
            </a:r>
            <a:r>
              <a:rPr lang="en-US" dirty="0" smtClean="0"/>
              <a:t>recommended 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hen </a:t>
            </a:r>
            <a:r>
              <a:rPr lang="en-US" dirty="0"/>
              <a:t>pain is refractory </a:t>
            </a:r>
            <a:r>
              <a:rPr lang="en-US" dirty="0" smtClean="0"/>
              <a:t>for &gt; 1</a:t>
            </a:r>
            <a:r>
              <a:rPr lang="en-US" dirty="0"/>
              <a:t>–2 weeks </a:t>
            </a:r>
            <a:r>
              <a:rPr lang="en-US" dirty="0" smtClean="0"/>
              <a:t>with medical therapy</a:t>
            </a:r>
          </a:p>
          <a:p>
            <a:pPr lvl="1"/>
            <a:r>
              <a:rPr lang="en-US" dirty="0" smtClean="0"/>
              <a:t>Progression</a:t>
            </a:r>
            <a:r>
              <a:rPr lang="en-US" dirty="0"/>
              <a:t> </a:t>
            </a:r>
            <a:r>
              <a:rPr lang="en-US" dirty="0" smtClean="0"/>
              <a:t>of </a:t>
            </a:r>
            <a:r>
              <a:rPr lang="en-US" dirty="0"/>
              <a:t>neurological </a:t>
            </a:r>
            <a:r>
              <a:rPr lang="en-US" dirty="0" smtClean="0"/>
              <a:t>deficits</a:t>
            </a:r>
          </a:p>
          <a:p>
            <a:r>
              <a:rPr lang="en-US" dirty="0"/>
              <a:t>R</a:t>
            </a:r>
            <a:r>
              <a:rPr lang="en-US" dirty="0" smtClean="0"/>
              <a:t>ecurrence rate reported as 33% (as high as 36%)</a:t>
            </a:r>
            <a:endParaRPr lang="en-US" dirty="0"/>
          </a:p>
          <a:p>
            <a:r>
              <a:rPr lang="en-US" dirty="0" smtClean="0"/>
              <a:t>Success</a:t>
            </a:r>
            <a:r>
              <a:rPr lang="en-US" dirty="0"/>
              <a:t> </a:t>
            </a:r>
            <a:r>
              <a:rPr lang="en-US" dirty="0" smtClean="0"/>
              <a:t>rate </a:t>
            </a:r>
            <a:r>
              <a:rPr lang="en-US" dirty="0"/>
              <a:t>of nearly </a:t>
            </a:r>
            <a:r>
              <a:rPr lang="en-US" dirty="0" smtClean="0"/>
              <a:t>50% reported </a:t>
            </a:r>
          </a:p>
          <a:p>
            <a:r>
              <a:rPr lang="en-US" dirty="0" smtClean="0"/>
              <a:t>18</a:t>
            </a:r>
            <a:r>
              <a:rPr lang="en-US" dirty="0"/>
              <a:t>% </a:t>
            </a:r>
            <a:r>
              <a:rPr lang="en-US" dirty="0" smtClean="0"/>
              <a:t>have therapeutic failure </a:t>
            </a:r>
          </a:p>
          <a:p>
            <a:r>
              <a:rPr lang="en-US" dirty="0"/>
              <a:t>D</a:t>
            </a:r>
            <a:r>
              <a:rPr lang="en-US" dirty="0" smtClean="0"/>
              <a:t>uration </a:t>
            </a:r>
            <a:r>
              <a:rPr lang="en-US" dirty="0"/>
              <a:t>of </a:t>
            </a:r>
            <a:r>
              <a:rPr lang="en-US" dirty="0" smtClean="0"/>
              <a:t>cage rest not </a:t>
            </a:r>
            <a:r>
              <a:rPr lang="en-US" dirty="0"/>
              <a:t>significantly associated with success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83991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519470"/>
            <a:ext cx="8503920" cy="4338529"/>
          </a:xfrm>
        </p:spPr>
        <p:txBody>
          <a:bodyPr>
            <a:normAutofit/>
          </a:bodyPr>
          <a:lstStyle/>
          <a:p>
            <a:r>
              <a:rPr lang="en-US" dirty="0" smtClean="0"/>
              <a:t>Retrospective study</a:t>
            </a:r>
          </a:p>
          <a:p>
            <a:r>
              <a:rPr lang="en-US" dirty="0" smtClean="0"/>
              <a:t>88 dogs</a:t>
            </a:r>
          </a:p>
          <a:p>
            <a:r>
              <a:rPr lang="en-US" dirty="0" smtClean="0"/>
              <a:t>49% recovered</a:t>
            </a:r>
          </a:p>
          <a:p>
            <a:r>
              <a:rPr lang="en-US" dirty="0" smtClean="0"/>
              <a:t>33% recurrence</a:t>
            </a:r>
          </a:p>
          <a:p>
            <a:r>
              <a:rPr lang="en-US" dirty="0" smtClean="0"/>
              <a:t>18% failed to recover</a:t>
            </a:r>
          </a:p>
          <a:p>
            <a:r>
              <a:rPr lang="en-US" dirty="0" smtClean="0"/>
              <a:t>NSAIDs associated with success</a:t>
            </a:r>
          </a:p>
          <a:p>
            <a:r>
              <a:rPr lang="en-US" dirty="0"/>
              <a:t>Duration of cage rest and </a:t>
            </a:r>
            <a:r>
              <a:rPr lang="en-US" b="1" dirty="0" err="1" smtClean="0"/>
              <a:t>steriods</a:t>
            </a:r>
            <a:r>
              <a:rPr lang="en-US" dirty="0" smtClean="0"/>
              <a:t> </a:t>
            </a:r>
            <a:r>
              <a:rPr lang="en-US" b="1" dirty="0" smtClean="0"/>
              <a:t>were </a:t>
            </a:r>
            <a:r>
              <a:rPr lang="en-US" b="1" dirty="0" smtClean="0"/>
              <a:t>not associated</a:t>
            </a:r>
            <a:r>
              <a:rPr lang="en-US" dirty="0" smtClean="0"/>
              <a:t> </a:t>
            </a:r>
            <a:r>
              <a:rPr lang="en-US" dirty="0" smtClean="0"/>
              <a:t>with </a:t>
            </a:r>
            <a:r>
              <a:rPr lang="en-US" b="1" dirty="0" smtClean="0"/>
              <a:t>success</a:t>
            </a:r>
            <a:r>
              <a:rPr lang="en-US" dirty="0" smtClean="0"/>
              <a:t> or quality of life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132"/>
            <a:ext cx="9144000" cy="239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456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Management for </a:t>
            </a:r>
            <a:r>
              <a:rPr lang="en-US" dirty="0" smtClean="0"/>
              <a:t>TL </a:t>
            </a:r>
            <a:r>
              <a:rPr lang="en-US" dirty="0"/>
              <a:t>IVDD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24355"/>
          </a:xfrm>
        </p:spPr>
        <p:txBody>
          <a:bodyPr>
            <a:normAutofit/>
          </a:bodyPr>
          <a:lstStyle/>
          <a:p>
            <a:r>
              <a:rPr lang="en-US" dirty="0" smtClean="0"/>
              <a:t>Success </a:t>
            </a:r>
            <a:r>
              <a:rPr lang="en-US" dirty="0"/>
              <a:t>rates </a:t>
            </a:r>
            <a:r>
              <a:rPr lang="en-US" dirty="0" smtClean="0"/>
              <a:t>of ambulatory dogs </a:t>
            </a:r>
            <a:r>
              <a:rPr lang="en-US" dirty="0"/>
              <a:t>with </a:t>
            </a:r>
            <a:r>
              <a:rPr lang="en-US" dirty="0" smtClean="0"/>
              <a:t>TL </a:t>
            </a:r>
            <a:r>
              <a:rPr lang="en-US" dirty="0"/>
              <a:t>pain only and/or </a:t>
            </a:r>
            <a:r>
              <a:rPr lang="en-US" dirty="0" smtClean="0"/>
              <a:t>mild paresis </a:t>
            </a:r>
            <a:r>
              <a:rPr lang="en-US" dirty="0"/>
              <a:t>range from 82–100</a:t>
            </a:r>
            <a:r>
              <a:rPr lang="en-US" dirty="0" smtClean="0"/>
              <a:t>%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Recovery </a:t>
            </a:r>
            <a:r>
              <a:rPr lang="en-US" dirty="0"/>
              <a:t>rates in </a:t>
            </a:r>
            <a:r>
              <a:rPr lang="en-US" dirty="0" err="1" smtClean="0"/>
              <a:t>nonambulatory</a:t>
            </a:r>
            <a:r>
              <a:rPr lang="en-US" dirty="0"/>
              <a:t> </a:t>
            </a:r>
            <a:r>
              <a:rPr lang="en-US" dirty="0" smtClean="0"/>
              <a:t>dogs are lower and </a:t>
            </a:r>
            <a:r>
              <a:rPr lang="en-US" dirty="0"/>
              <a:t>recurrence rates are higher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Recurrence rates in dogs with minimally affected ambulatory status 30</a:t>
            </a:r>
            <a:r>
              <a:rPr lang="en-US" dirty="0"/>
              <a:t>–50%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Recurrence</a:t>
            </a:r>
            <a:r>
              <a:rPr lang="en-US" dirty="0"/>
              <a:t> </a:t>
            </a:r>
            <a:r>
              <a:rPr lang="en-US" dirty="0" smtClean="0"/>
              <a:t>of signs usually occurs within 6 </a:t>
            </a:r>
            <a:r>
              <a:rPr lang="en-US" dirty="0"/>
              <a:t>months to 1 year from onset of the initial clinical </a:t>
            </a:r>
            <a:r>
              <a:rPr lang="en-US" dirty="0" smtClean="0"/>
              <a:t>signs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657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358224"/>
            <a:ext cx="8503920" cy="4499776"/>
          </a:xfrm>
        </p:spPr>
        <p:txBody>
          <a:bodyPr>
            <a:normAutofit/>
          </a:bodyPr>
          <a:lstStyle/>
          <a:p>
            <a:r>
              <a:rPr lang="en-US" dirty="0" smtClean="0"/>
              <a:t>223 dogs</a:t>
            </a:r>
          </a:p>
          <a:p>
            <a:r>
              <a:rPr lang="en-US" dirty="0" smtClean="0"/>
              <a:t>Retrospective study</a:t>
            </a:r>
          </a:p>
          <a:p>
            <a:r>
              <a:rPr lang="en-US" dirty="0" smtClean="0"/>
              <a:t>83% ambulatory at presentation</a:t>
            </a:r>
          </a:p>
          <a:p>
            <a:pPr lvl="1"/>
            <a:r>
              <a:rPr lang="en-US" dirty="0" smtClean="0"/>
              <a:t>54.7% had successful outcome</a:t>
            </a:r>
          </a:p>
          <a:p>
            <a:pPr lvl="1"/>
            <a:r>
              <a:rPr lang="en-US" dirty="0" smtClean="0"/>
              <a:t>30.9% recurrence</a:t>
            </a:r>
          </a:p>
          <a:p>
            <a:pPr lvl="1"/>
            <a:r>
              <a:rPr lang="en-US" dirty="0" smtClean="0"/>
              <a:t>14.4% failure</a:t>
            </a:r>
          </a:p>
          <a:p>
            <a:r>
              <a:rPr lang="en-US" dirty="0"/>
              <a:t>Cage rest duration </a:t>
            </a:r>
            <a:r>
              <a:rPr lang="en-US" dirty="0" smtClean="0"/>
              <a:t>did </a:t>
            </a:r>
            <a:r>
              <a:rPr lang="en-US" dirty="0"/>
              <a:t>not </a:t>
            </a:r>
            <a:r>
              <a:rPr lang="en-US" dirty="0" smtClean="0"/>
              <a:t>affect </a:t>
            </a:r>
            <a:r>
              <a:rPr lang="en-US" dirty="0"/>
              <a:t>outcome </a:t>
            </a:r>
          </a:p>
          <a:p>
            <a:r>
              <a:rPr lang="en-US" dirty="0"/>
              <a:t>G</a:t>
            </a:r>
            <a:r>
              <a:rPr lang="en-US" dirty="0" smtClean="0"/>
              <a:t>lucocorticoids </a:t>
            </a:r>
            <a:r>
              <a:rPr lang="en-US" dirty="0"/>
              <a:t>may negatively impact success and </a:t>
            </a:r>
            <a:r>
              <a:rPr lang="en-US" dirty="0" smtClean="0"/>
              <a:t>QOL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629"/>
            <a:ext cx="9144000" cy="228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8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Goals: decompression</a:t>
            </a:r>
            <a:r>
              <a:rPr lang="en-US" dirty="0"/>
              <a:t>, removal of </a:t>
            </a:r>
            <a:r>
              <a:rPr lang="en-US" dirty="0" smtClean="0"/>
              <a:t>extruded disc </a:t>
            </a:r>
            <a:r>
              <a:rPr lang="en-US" dirty="0"/>
              <a:t>and </a:t>
            </a:r>
            <a:r>
              <a:rPr lang="en-US" dirty="0" err="1" smtClean="0"/>
              <a:t>haemorrhage</a:t>
            </a:r>
            <a:r>
              <a:rPr lang="en-US" dirty="0" smtClean="0"/>
              <a:t>, visual </a:t>
            </a:r>
            <a:r>
              <a:rPr lang="en-US" dirty="0"/>
              <a:t>observation of </a:t>
            </a:r>
            <a:r>
              <a:rPr lang="en-US" dirty="0" smtClean="0"/>
              <a:t>the </a:t>
            </a:r>
            <a:r>
              <a:rPr lang="it-IT" dirty="0" err="1" smtClean="0"/>
              <a:t>spinal</a:t>
            </a:r>
            <a:r>
              <a:rPr lang="it-IT" dirty="0" smtClean="0"/>
              <a:t> </a:t>
            </a:r>
            <a:r>
              <a:rPr lang="it-IT" dirty="0" err="1" smtClean="0"/>
              <a:t>cord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Decompressive</a:t>
            </a:r>
            <a:r>
              <a:rPr lang="it-IT" dirty="0" smtClean="0"/>
              <a:t> </a:t>
            </a:r>
            <a:r>
              <a:rPr lang="it-IT" dirty="0" err="1" smtClean="0"/>
              <a:t>procedures</a:t>
            </a:r>
            <a:r>
              <a:rPr lang="it-IT" dirty="0" smtClean="0"/>
              <a:t>: </a:t>
            </a:r>
            <a:r>
              <a:rPr lang="en-US" dirty="0"/>
              <a:t> </a:t>
            </a:r>
            <a:r>
              <a:rPr lang="ro-RO" dirty="0" smtClean="0"/>
              <a:t>ventral </a:t>
            </a:r>
            <a:r>
              <a:rPr lang="ro-RO" dirty="0"/>
              <a:t>slot, dorsal laminectomy, hemilaminectomy</a:t>
            </a:r>
            <a:r>
              <a:rPr lang="ro-RO" dirty="0" smtClean="0"/>
              <a:t>, </a:t>
            </a:r>
            <a:r>
              <a:rPr lang="en-US" dirty="0" smtClean="0"/>
              <a:t>partial </a:t>
            </a:r>
            <a:r>
              <a:rPr lang="en-US" dirty="0" err="1"/>
              <a:t>corpectomy</a:t>
            </a:r>
            <a:r>
              <a:rPr lang="en-US" dirty="0"/>
              <a:t> and </a:t>
            </a:r>
            <a:r>
              <a:rPr lang="en-US" dirty="0" err="1" smtClean="0"/>
              <a:t>pediculectomy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8504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Surgical Management of Cervical IVDD:</a:t>
            </a:r>
            <a:br>
              <a:rPr lang="en-US" dirty="0" smtClean="0"/>
            </a:br>
            <a:r>
              <a:rPr lang="en-US" dirty="0" smtClean="0"/>
              <a:t>Ventral Slot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Indications for surgery: </a:t>
            </a:r>
            <a:r>
              <a:rPr lang="en-US" dirty="0"/>
              <a:t>pain refractory to medical management and/or severe and progressive deficits</a:t>
            </a:r>
          </a:p>
          <a:p>
            <a:r>
              <a:rPr lang="en-US" sz="2800" dirty="0"/>
              <a:t>Advantages </a:t>
            </a:r>
            <a:endParaRPr lang="en-US" sz="2800" dirty="0" smtClean="0"/>
          </a:p>
          <a:p>
            <a:pPr lvl="1"/>
            <a:r>
              <a:rPr lang="en-US" sz="2300" dirty="0" smtClean="0"/>
              <a:t>Minimal </a:t>
            </a:r>
            <a:r>
              <a:rPr lang="en-US" sz="2300" dirty="0"/>
              <a:t>muscle dissection </a:t>
            </a:r>
            <a:endParaRPr lang="en-US" sz="2300" dirty="0" smtClean="0"/>
          </a:p>
          <a:p>
            <a:pPr lvl="1"/>
            <a:r>
              <a:rPr lang="en-US" sz="2300" dirty="0"/>
              <a:t>E</a:t>
            </a:r>
            <a:r>
              <a:rPr lang="en-US" sz="2300" dirty="0" smtClean="0"/>
              <a:t>xposure </a:t>
            </a:r>
            <a:r>
              <a:rPr lang="en-US" sz="2300" dirty="0"/>
              <a:t>for prophylactic </a:t>
            </a:r>
            <a:endParaRPr lang="en-US" sz="2300" dirty="0" smtClean="0"/>
          </a:p>
          <a:p>
            <a:pPr marL="274320" lvl="1" indent="0">
              <a:buNone/>
            </a:pPr>
            <a:r>
              <a:rPr lang="en-US" sz="2300" dirty="0"/>
              <a:t> </a:t>
            </a:r>
            <a:r>
              <a:rPr lang="en-US" sz="2300" dirty="0" smtClean="0"/>
              <a:t>    fenestration </a:t>
            </a:r>
            <a:endParaRPr lang="en-US" sz="2300" dirty="0"/>
          </a:p>
          <a:p>
            <a:r>
              <a:rPr lang="en-US" sz="2800" dirty="0"/>
              <a:t>Disadvantages </a:t>
            </a:r>
            <a:endParaRPr lang="en-US" sz="2800" dirty="0" smtClean="0"/>
          </a:p>
          <a:p>
            <a:pPr lvl="1"/>
            <a:r>
              <a:rPr lang="en-US" sz="2300" dirty="0"/>
              <a:t>E</a:t>
            </a:r>
            <a:r>
              <a:rPr lang="en-US" sz="2300" dirty="0" smtClean="0"/>
              <a:t>xcessive </a:t>
            </a:r>
            <a:r>
              <a:rPr lang="en-US" sz="2300" dirty="0"/>
              <a:t>venous sinus </a:t>
            </a:r>
            <a:r>
              <a:rPr lang="en-US" sz="2300" dirty="0" err="1" smtClean="0"/>
              <a:t>haemorrhage</a:t>
            </a:r>
            <a:endParaRPr lang="en-US" sz="2300" dirty="0"/>
          </a:p>
          <a:p>
            <a:pPr lvl="1"/>
            <a:r>
              <a:rPr lang="en-US" sz="2300" dirty="0" smtClean="0"/>
              <a:t>Lack </a:t>
            </a:r>
            <a:r>
              <a:rPr lang="en-US" sz="2300" dirty="0"/>
              <a:t>of spinal cord decompression </a:t>
            </a:r>
          </a:p>
          <a:p>
            <a:pPr lvl="1"/>
            <a:r>
              <a:rPr lang="en-US" sz="2300" dirty="0" smtClean="0"/>
              <a:t>Inadequate </a:t>
            </a:r>
            <a:r>
              <a:rPr lang="pt-BR" sz="2300" dirty="0" err="1"/>
              <a:t>exposure</a:t>
            </a:r>
            <a:r>
              <a:rPr lang="pt-BR" sz="2300" dirty="0"/>
              <a:t> for lateral  </a:t>
            </a:r>
            <a:endParaRPr lang="pt-BR" sz="2300" dirty="0" smtClean="0"/>
          </a:p>
          <a:p>
            <a:pPr marL="274320" lvl="1" indent="0">
              <a:buNone/>
            </a:pPr>
            <a:r>
              <a:rPr lang="pt-BR" sz="2300" dirty="0"/>
              <a:t> </a:t>
            </a:r>
            <a:r>
              <a:rPr lang="pt-BR" sz="2300" dirty="0" smtClean="0"/>
              <a:t>   </a:t>
            </a:r>
            <a:r>
              <a:rPr lang="pt-BR" sz="2300" dirty="0" err="1" smtClean="0"/>
              <a:t>or</a:t>
            </a:r>
            <a:r>
              <a:rPr lang="pt-BR" sz="2300" dirty="0" smtClean="0"/>
              <a:t> </a:t>
            </a:r>
            <a:r>
              <a:rPr lang="pt-BR" sz="2300" dirty="0" err="1"/>
              <a:t>intraforaminal</a:t>
            </a:r>
            <a:r>
              <a:rPr lang="pt-BR" sz="2300" dirty="0"/>
              <a:t> </a:t>
            </a:r>
            <a:r>
              <a:rPr lang="pt-BR" sz="2300" dirty="0" err="1"/>
              <a:t>disc</a:t>
            </a:r>
            <a:r>
              <a:rPr lang="pt-BR" sz="2300" dirty="0"/>
              <a:t> </a:t>
            </a:r>
            <a:r>
              <a:rPr lang="pt-BR" sz="2300" dirty="0" err="1" smtClean="0"/>
              <a:t>extrusion</a:t>
            </a:r>
            <a:endParaRPr lang="pt-BR" sz="23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462" y="2821807"/>
            <a:ext cx="3409210" cy="32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30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Biochemical structure of IVD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33095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Composed of: collagenous </a:t>
            </a:r>
            <a:r>
              <a:rPr lang="en-US" sz="2800" dirty="0"/>
              <a:t>and non-collagenous proteins, proteoglycan </a:t>
            </a:r>
            <a:r>
              <a:rPr lang="en-US" sz="2800" dirty="0" smtClean="0"/>
              <a:t>aggregates, glycoproteins  </a:t>
            </a:r>
          </a:p>
          <a:p>
            <a:endParaRPr lang="en-US" sz="2800" dirty="0"/>
          </a:p>
          <a:p>
            <a:r>
              <a:rPr lang="en-US" sz="2800" dirty="0" err="1"/>
              <a:t>Glycosaminoglycans</a:t>
            </a:r>
            <a:r>
              <a:rPr lang="en-US" sz="2800" dirty="0"/>
              <a:t> (GAGs) are proteoglycans composed of repeating units </a:t>
            </a:r>
            <a:r>
              <a:rPr lang="fr-FR" sz="2800" dirty="0" smtClean="0"/>
              <a:t>of </a:t>
            </a:r>
            <a:r>
              <a:rPr lang="fr-FR" sz="2800" dirty="0" err="1" smtClean="0"/>
              <a:t>hexosamines</a:t>
            </a:r>
            <a:r>
              <a:rPr lang="fr-FR" sz="2800" dirty="0" smtClean="0"/>
              <a:t>:</a:t>
            </a:r>
            <a:endParaRPr lang="fr-FR" sz="2800" b="1" dirty="0"/>
          </a:p>
          <a:p>
            <a:pPr lvl="1"/>
            <a:r>
              <a:rPr lang="fr-FR" sz="2300" b="1" dirty="0" err="1"/>
              <a:t>C</a:t>
            </a:r>
            <a:r>
              <a:rPr lang="fr-FR" sz="2300" b="1" dirty="0" err="1" smtClean="0"/>
              <a:t>hondroitin</a:t>
            </a:r>
            <a:r>
              <a:rPr lang="fr-FR" sz="2300" b="1" dirty="0" smtClean="0"/>
              <a:t> </a:t>
            </a:r>
            <a:r>
              <a:rPr lang="fr-FR" sz="2300" b="1" dirty="0" err="1"/>
              <a:t>sulphate</a:t>
            </a:r>
            <a:r>
              <a:rPr lang="fr-FR" sz="2300" b="1" dirty="0"/>
              <a:t> (CS), </a:t>
            </a:r>
            <a:r>
              <a:rPr lang="fr-FR" sz="2300" dirty="0" err="1"/>
              <a:t>dermatan</a:t>
            </a:r>
            <a:r>
              <a:rPr lang="fr-FR" sz="2300" dirty="0"/>
              <a:t> </a:t>
            </a:r>
            <a:r>
              <a:rPr lang="en-US" sz="2300" dirty="0" err="1"/>
              <a:t>sulphate</a:t>
            </a:r>
            <a:r>
              <a:rPr lang="en-US" sz="2300" dirty="0"/>
              <a:t>, </a:t>
            </a:r>
            <a:r>
              <a:rPr lang="en-US" sz="2300" b="1" dirty="0" err="1"/>
              <a:t>keratan</a:t>
            </a:r>
            <a:r>
              <a:rPr lang="en-US" sz="2300" b="1" dirty="0"/>
              <a:t> </a:t>
            </a:r>
            <a:r>
              <a:rPr lang="en-US" sz="2300" b="1" dirty="0" err="1"/>
              <a:t>sulphate</a:t>
            </a:r>
            <a:r>
              <a:rPr lang="en-US" sz="2300" b="1" dirty="0"/>
              <a:t> (KS</a:t>
            </a:r>
            <a:r>
              <a:rPr lang="en-US" sz="2300" b="1" dirty="0" smtClean="0"/>
              <a:t>), </a:t>
            </a:r>
            <a:r>
              <a:rPr lang="en-US" sz="2300" dirty="0" smtClean="0"/>
              <a:t>hyaluronic acid</a:t>
            </a:r>
            <a:endParaRPr lang="en-US" sz="2300" dirty="0"/>
          </a:p>
          <a:p>
            <a:r>
              <a:rPr lang="en-US" sz="2800" dirty="0" smtClean="0"/>
              <a:t>GAGs are –</a:t>
            </a:r>
            <a:r>
              <a:rPr lang="en-US" sz="2800" dirty="0" err="1" smtClean="0"/>
              <a:t>vely</a:t>
            </a:r>
            <a:r>
              <a:rPr lang="en-US" sz="2800" dirty="0" smtClean="0"/>
              <a:t> charged, large </a:t>
            </a:r>
            <a:r>
              <a:rPr lang="en-US" sz="2800" dirty="0" smtClean="0">
                <a:sym typeface="Wingdings"/>
              </a:rPr>
              <a:t> osmotic gradient</a:t>
            </a:r>
          </a:p>
          <a:p>
            <a:pPr lvl="1"/>
            <a:r>
              <a:rPr lang="en-US" sz="2300" dirty="0"/>
              <a:t>F</a:t>
            </a:r>
            <a:r>
              <a:rPr lang="en-US" sz="2300" dirty="0" smtClean="0"/>
              <a:t>unction </a:t>
            </a:r>
            <a:r>
              <a:rPr lang="en-US" sz="2300" dirty="0"/>
              <a:t>to imbibe </a:t>
            </a:r>
            <a:r>
              <a:rPr lang="en-US" sz="2300" dirty="0" smtClean="0"/>
              <a:t>water </a:t>
            </a:r>
          </a:p>
          <a:p>
            <a:r>
              <a:rPr lang="en-US" sz="2800" b="1" dirty="0"/>
              <a:t>[</a:t>
            </a:r>
            <a:r>
              <a:rPr lang="en-US" sz="2800" b="1" dirty="0" smtClean="0"/>
              <a:t>GAGs] </a:t>
            </a:r>
            <a:r>
              <a:rPr lang="en-US" sz="2800" b="1" dirty="0"/>
              <a:t>are highest in the nucleus </a:t>
            </a:r>
            <a:r>
              <a:rPr lang="en-US" sz="2800" b="1" dirty="0" err="1" smtClean="0"/>
              <a:t>pulposus</a:t>
            </a:r>
            <a:endParaRPr lang="en-US" sz="2800" b="1" dirty="0" smtClean="0"/>
          </a:p>
          <a:p>
            <a:pPr lvl="1"/>
            <a:r>
              <a:rPr lang="en-US" dirty="0" smtClean="0"/>
              <a:t>NP is &gt;80% water; AF is 60% water; EP is 50-80% water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1865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196978"/>
            <a:ext cx="8503920" cy="3902069"/>
          </a:xfrm>
        </p:spPr>
        <p:txBody>
          <a:bodyPr/>
          <a:lstStyle/>
          <a:p>
            <a:r>
              <a:rPr lang="en-US" dirty="0" smtClean="0"/>
              <a:t>Adverse events occurred </a:t>
            </a:r>
            <a:r>
              <a:rPr lang="en-US" dirty="0"/>
              <a:t>in 9.9% of dogs 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ssociated with perioperative </a:t>
            </a:r>
            <a:r>
              <a:rPr lang="en-US" dirty="0"/>
              <a:t>hypotension, C7</a:t>
            </a:r>
            <a:r>
              <a:rPr lang="en-US" b="1" dirty="0"/>
              <a:t>–</a:t>
            </a:r>
            <a:r>
              <a:rPr lang="en-US" dirty="0"/>
              <a:t>T1 disc extrusions, surgeon experience</a:t>
            </a:r>
            <a:r>
              <a:rPr lang="en-US" dirty="0" smtClean="0"/>
              <a:t>, and </a:t>
            </a:r>
            <a:r>
              <a:rPr lang="en-US" dirty="0"/>
              <a:t>NSAID usage. </a:t>
            </a:r>
            <a:endParaRPr lang="en-US" dirty="0" smtClean="0"/>
          </a:p>
          <a:p>
            <a:r>
              <a:rPr lang="en-US" dirty="0" smtClean="0"/>
              <a:t>Identification </a:t>
            </a:r>
            <a:r>
              <a:rPr lang="en-US" dirty="0"/>
              <a:t>of a major postoperative AE is an indication </a:t>
            </a:r>
            <a:r>
              <a:rPr lang="en-US" dirty="0" smtClean="0"/>
              <a:t>for immediate </a:t>
            </a:r>
            <a:r>
              <a:rPr lang="en-US" dirty="0"/>
              <a:t>diagnostic imaging studies, as 50% of dogs experiencing major AE </a:t>
            </a:r>
            <a:r>
              <a:rPr lang="en-US" dirty="0" smtClean="0"/>
              <a:t>required reoperation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8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60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00123"/>
          </a:xfrm>
        </p:spPr>
        <p:txBody>
          <a:bodyPr>
            <a:normAutofit fontScale="90000"/>
          </a:bodyPr>
          <a:lstStyle/>
          <a:p>
            <a:r>
              <a:rPr lang="en-US" dirty="0"/>
              <a:t>Surgical Management of Cervical IVDD:</a:t>
            </a:r>
            <a:br>
              <a:rPr lang="en-US" dirty="0"/>
            </a:br>
            <a:r>
              <a:rPr lang="en-US" dirty="0" smtClean="0"/>
              <a:t>Dorsal Laminectomy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Risk </a:t>
            </a:r>
            <a:r>
              <a:rPr lang="en-US" dirty="0"/>
              <a:t>e</a:t>
            </a:r>
            <a:r>
              <a:rPr lang="en-US" dirty="0" smtClean="0"/>
              <a:t>xcessive </a:t>
            </a:r>
            <a:r>
              <a:rPr lang="en-US" dirty="0" err="1" smtClean="0"/>
              <a:t>haemorrhage</a:t>
            </a:r>
            <a:r>
              <a:rPr lang="en-US" dirty="0"/>
              <a:t> </a:t>
            </a:r>
            <a:r>
              <a:rPr lang="en-US" dirty="0" smtClean="0"/>
              <a:t>from </a:t>
            </a:r>
            <a:r>
              <a:rPr lang="en-US" dirty="0"/>
              <a:t>muscle dissection and damage to the </a:t>
            </a:r>
            <a:r>
              <a:rPr lang="en-US" dirty="0" smtClean="0"/>
              <a:t>internal vertebral </a:t>
            </a:r>
            <a:r>
              <a:rPr lang="en-US" dirty="0"/>
              <a:t>venous plexus or vertebral </a:t>
            </a:r>
            <a:r>
              <a:rPr lang="en-US" dirty="0" smtClean="0"/>
              <a:t>artery</a:t>
            </a:r>
          </a:p>
          <a:p>
            <a:r>
              <a:rPr lang="en-US" dirty="0" smtClean="0"/>
              <a:t>Complications </a:t>
            </a:r>
            <a:endParaRPr lang="en-US" dirty="0"/>
          </a:p>
          <a:p>
            <a:pPr lvl="1"/>
            <a:r>
              <a:rPr lang="en-US" dirty="0" smtClean="0"/>
              <a:t>Incomplete removal </a:t>
            </a:r>
            <a:r>
              <a:rPr lang="en-US" dirty="0"/>
              <a:t>of </a:t>
            </a:r>
            <a:endParaRPr lang="en-US" dirty="0" smtClean="0"/>
          </a:p>
          <a:p>
            <a:pPr marL="274320" lvl="1" indent="0">
              <a:buNone/>
            </a:pPr>
            <a:r>
              <a:rPr lang="en-US" dirty="0"/>
              <a:t> </a:t>
            </a:r>
            <a:r>
              <a:rPr lang="en-US" dirty="0" smtClean="0"/>
              <a:t>   disc </a:t>
            </a:r>
            <a:r>
              <a:rPr lang="en-US" dirty="0"/>
              <a:t>material </a:t>
            </a:r>
            <a:endParaRPr lang="en-US" dirty="0" smtClean="0"/>
          </a:p>
          <a:p>
            <a:pPr lvl="1"/>
            <a:r>
              <a:rPr lang="en-US" dirty="0" smtClean="0"/>
              <a:t>Risk </a:t>
            </a:r>
            <a:r>
              <a:rPr lang="en-US" dirty="0"/>
              <a:t>for spinal instability </a:t>
            </a:r>
            <a:endParaRPr lang="en-US" dirty="0" smtClean="0"/>
          </a:p>
          <a:p>
            <a:pPr marL="274320" lvl="1" indent="0">
              <a:buNone/>
            </a:pPr>
            <a:r>
              <a:rPr lang="en-US" dirty="0"/>
              <a:t> </a:t>
            </a:r>
            <a:r>
              <a:rPr lang="en-US" dirty="0" smtClean="0"/>
              <a:t>   dorsal slot &gt; ventral slot </a:t>
            </a:r>
          </a:p>
          <a:p>
            <a:pPr marL="274320" lvl="1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fr-FR" dirty="0" smtClean="0"/>
              <a:t>technique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030" y="2465256"/>
            <a:ext cx="39116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199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Management: TL IVDD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84823"/>
          </a:xfrm>
        </p:spPr>
        <p:txBody>
          <a:bodyPr>
            <a:normAutofit/>
          </a:bodyPr>
          <a:lstStyle/>
          <a:p>
            <a:r>
              <a:rPr lang="en-US" dirty="0" smtClean="0"/>
              <a:t>Indications: spinal </a:t>
            </a:r>
            <a:r>
              <a:rPr lang="en-US" dirty="0"/>
              <a:t>pain or paresis refractory </a:t>
            </a:r>
            <a:r>
              <a:rPr lang="en-US" dirty="0" smtClean="0"/>
              <a:t>to medical </a:t>
            </a:r>
            <a:r>
              <a:rPr lang="en-US" dirty="0"/>
              <a:t>therapy, recurrence or progression of </a:t>
            </a:r>
            <a:r>
              <a:rPr lang="en-US" dirty="0" smtClean="0"/>
              <a:t>neurological deficits</a:t>
            </a:r>
            <a:r>
              <a:rPr lang="en-US" dirty="0"/>
              <a:t>, paraplegia with intact nociception </a:t>
            </a:r>
            <a:r>
              <a:rPr lang="en-US" dirty="0" smtClean="0"/>
              <a:t>and paraplegia </a:t>
            </a:r>
            <a:r>
              <a:rPr lang="en-US" dirty="0"/>
              <a:t>with loss of nociception for less </a:t>
            </a:r>
            <a:r>
              <a:rPr lang="en-US" dirty="0" smtClean="0"/>
              <a:t>than 24</a:t>
            </a:r>
            <a:r>
              <a:rPr lang="en-US" dirty="0"/>
              <a:t>–48 </a:t>
            </a:r>
            <a:r>
              <a:rPr lang="en-US" dirty="0" smtClean="0"/>
              <a:t>hours</a:t>
            </a:r>
          </a:p>
          <a:p>
            <a:endParaRPr lang="en-US" dirty="0" smtClean="0"/>
          </a:p>
          <a:p>
            <a:r>
              <a:rPr lang="en-US" dirty="0"/>
              <a:t>Type of </a:t>
            </a:r>
            <a:r>
              <a:rPr lang="en-US" dirty="0" err="1"/>
              <a:t>decompressive</a:t>
            </a:r>
            <a:r>
              <a:rPr lang="en-US" dirty="0"/>
              <a:t> </a:t>
            </a:r>
            <a:r>
              <a:rPr lang="en-US" dirty="0" err="1"/>
              <a:t>sx</a:t>
            </a:r>
            <a:r>
              <a:rPr lang="en-US" dirty="0"/>
              <a:t> may not affect outcome</a:t>
            </a:r>
          </a:p>
          <a:p>
            <a:r>
              <a:rPr lang="en-US" dirty="0"/>
              <a:t>Ability to retrieve the disc material depends on the type of </a:t>
            </a:r>
            <a:r>
              <a:rPr lang="en-US" dirty="0" err="1"/>
              <a:t>decompressive</a:t>
            </a:r>
            <a:r>
              <a:rPr lang="en-US" dirty="0"/>
              <a:t> procedure </a:t>
            </a:r>
          </a:p>
          <a:p>
            <a:pPr lvl="1"/>
            <a:r>
              <a:rPr lang="en-US" dirty="0" err="1"/>
              <a:t>Hemilaminectomy</a:t>
            </a:r>
            <a:r>
              <a:rPr lang="en-US" dirty="0"/>
              <a:t> &gt; dorsal </a:t>
            </a:r>
            <a:r>
              <a:rPr lang="en-US" dirty="0" smtClean="0"/>
              <a:t>laminectomy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03207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Surgical Management: TL IVDD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Surgical complications: excessive </a:t>
            </a:r>
            <a:r>
              <a:rPr lang="en-US" dirty="0" err="1"/>
              <a:t>haemorrhage</a:t>
            </a:r>
            <a:r>
              <a:rPr lang="en-US" dirty="0" smtClean="0"/>
              <a:t>, incomplete </a:t>
            </a:r>
            <a:r>
              <a:rPr lang="en-US" dirty="0"/>
              <a:t>removal of extruded </a:t>
            </a:r>
            <a:r>
              <a:rPr lang="en-US" dirty="0" smtClean="0"/>
              <a:t>disc, constrictive fibrosis, instability (rarely)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745"/>
          <a:stretch/>
        </p:blipFill>
        <p:spPr>
          <a:xfrm>
            <a:off x="3870263" y="2844386"/>
            <a:ext cx="4764313" cy="38322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3" y="5508498"/>
            <a:ext cx="38100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107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Management: Fenestration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effectiveness of </a:t>
            </a:r>
            <a:r>
              <a:rPr lang="en-US" dirty="0"/>
              <a:t>fenestration is related to the amount of </a:t>
            </a:r>
            <a:r>
              <a:rPr lang="en-US" dirty="0" smtClean="0"/>
              <a:t>nucleus </a:t>
            </a:r>
            <a:r>
              <a:rPr lang="en-US" dirty="0" err="1" smtClean="0"/>
              <a:t>pulposus</a:t>
            </a:r>
            <a:r>
              <a:rPr lang="en-US" dirty="0" smtClean="0"/>
              <a:t> removed</a:t>
            </a:r>
          </a:p>
          <a:p>
            <a:r>
              <a:rPr lang="en-US" dirty="0"/>
              <a:t>P</a:t>
            </a:r>
            <a:r>
              <a:rPr lang="en-US" dirty="0" smtClean="0"/>
              <a:t>erformed </a:t>
            </a:r>
            <a:r>
              <a:rPr lang="en-US" dirty="0"/>
              <a:t>from T11/T12 to L3/</a:t>
            </a:r>
            <a:r>
              <a:rPr lang="en-US" dirty="0" smtClean="0"/>
              <a:t>L4</a:t>
            </a:r>
          </a:p>
          <a:p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ot </a:t>
            </a:r>
            <a:r>
              <a:rPr lang="en-US" dirty="0"/>
              <a:t>recommended in large </a:t>
            </a:r>
            <a:r>
              <a:rPr lang="en-US" dirty="0" smtClean="0"/>
              <a:t>NCD dogs </a:t>
            </a:r>
            <a:r>
              <a:rPr lang="en-US" dirty="0"/>
              <a:t>due to the potential for </a:t>
            </a:r>
            <a:r>
              <a:rPr lang="en-US" dirty="0" smtClean="0"/>
              <a:t>underlying spinal </a:t>
            </a:r>
            <a:r>
              <a:rPr lang="en-US" dirty="0"/>
              <a:t>instability as a predisposing factor </a:t>
            </a:r>
            <a:r>
              <a:rPr lang="en-US" dirty="0" smtClean="0"/>
              <a:t>for </a:t>
            </a:r>
            <a:r>
              <a:rPr lang="is-IS" dirty="0" smtClean="0"/>
              <a:t>annular protrusion</a:t>
            </a:r>
          </a:p>
          <a:p>
            <a:r>
              <a:rPr lang="en-US" dirty="0" smtClean="0"/>
              <a:t>Recurrence</a:t>
            </a:r>
            <a:r>
              <a:rPr lang="en-US" dirty="0"/>
              <a:t> </a:t>
            </a:r>
            <a:r>
              <a:rPr lang="en-US" dirty="0" smtClean="0"/>
              <a:t>rates </a:t>
            </a:r>
          </a:p>
          <a:p>
            <a:pPr lvl="1"/>
            <a:r>
              <a:rPr lang="en-US" dirty="0" smtClean="0"/>
              <a:t>0</a:t>
            </a:r>
            <a:r>
              <a:rPr lang="en-US" dirty="0"/>
              <a:t>–24% with prophylactic fenestration </a:t>
            </a:r>
            <a:endParaRPr lang="en-US" dirty="0" smtClean="0"/>
          </a:p>
          <a:p>
            <a:pPr lvl="1"/>
            <a:r>
              <a:rPr lang="en-US" dirty="0" smtClean="0"/>
              <a:t>2.7</a:t>
            </a:r>
            <a:r>
              <a:rPr lang="en-US" dirty="0"/>
              <a:t>–42% without prophylactic fenestration</a:t>
            </a:r>
          </a:p>
        </p:txBody>
      </p:sp>
    </p:spTree>
    <p:extLst>
      <p:ext uri="{BB962C8B-B14F-4D97-AF65-F5344CB8AC3E}">
        <p14:creationId xmlns:p14="http://schemas.microsoft.com/office/powerpoint/2010/main" val="2963169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1908"/>
            <a:ext cx="9144000" cy="5076092"/>
          </a:xfrm>
          <a:prstGeom prst="rect">
            <a:avLst/>
          </a:prstGeom>
        </p:spPr>
      </p:pic>
      <p:sp>
        <p:nvSpPr>
          <p:cNvPr id="5" name="Frame 4"/>
          <p:cNvSpPr/>
          <p:nvPr/>
        </p:nvSpPr>
        <p:spPr>
          <a:xfrm>
            <a:off x="0" y="5260655"/>
            <a:ext cx="9144000" cy="846543"/>
          </a:xfrm>
          <a:prstGeom prst="fram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9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53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Cervical IVDD: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In a study of 190 dogs with cervical IVDD treated surgically, outcomes were </a:t>
            </a:r>
            <a:r>
              <a:rPr lang="en-US" b="1" dirty="0"/>
              <a:t>no different for the ambulatory versus </a:t>
            </a:r>
            <a:r>
              <a:rPr lang="en-US" b="1" dirty="0" err="1"/>
              <a:t>nonambulatory</a:t>
            </a:r>
            <a:r>
              <a:rPr lang="en-US" b="1" dirty="0"/>
              <a:t> dogs </a:t>
            </a:r>
            <a:r>
              <a:rPr lang="en-US" dirty="0"/>
              <a:t>with intact </a:t>
            </a:r>
            <a:r>
              <a:rPr lang="en-US" dirty="0" smtClean="0"/>
              <a:t>nociception (</a:t>
            </a:r>
            <a:r>
              <a:rPr lang="en-US" dirty="0" err="1" smtClean="0"/>
              <a:t>Cherrone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29963"/>
            <a:ext cx="9164801" cy="362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727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TL IVDD: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</a:t>
            </a:r>
            <a:r>
              <a:rPr lang="en-US" dirty="0"/>
              <a:t>success rates </a:t>
            </a:r>
            <a:r>
              <a:rPr lang="en-US" dirty="0" smtClean="0"/>
              <a:t>after </a:t>
            </a:r>
            <a:r>
              <a:rPr lang="en-US" dirty="0" err="1" smtClean="0"/>
              <a:t>decompressive</a:t>
            </a:r>
            <a:r>
              <a:rPr lang="en-US" dirty="0" smtClean="0"/>
              <a:t> </a:t>
            </a:r>
            <a:r>
              <a:rPr lang="en-US" dirty="0"/>
              <a:t>surgery range from 58.8–95</a:t>
            </a:r>
            <a:r>
              <a:rPr lang="en-US" dirty="0" smtClean="0"/>
              <a:t>%</a:t>
            </a:r>
          </a:p>
          <a:p>
            <a:pPr lvl="1"/>
            <a:r>
              <a:rPr lang="en-US" dirty="0" smtClean="0"/>
              <a:t>Depends on definition of success</a:t>
            </a:r>
          </a:p>
          <a:p>
            <a:r>
              <a:rPr lang="en-US" dirty="0" smtClean="0"/>
              <a:t>Reported that ~40% of </a:t>
            </a:r>
            <a:r>
              <a:rPr lang="en-US" dirty="0"/>
              <a:t>dogs that recovered from loss of nociception </a:t>
            </a:r>
            <a:r>
              <a:rPr lang="en-US" dirty="0" smtClean="0"/>
              <a:t>continued </a:t>
            </a:r>
            <a:r>
              <a:rPr lang="en-US" dirty="0"/>
              <a:t>to have </a:t>
            </a:r>
            <a:r>
              <a:rPr lang="en-US" dirty="0" err="1"/>
              <a:t>faecal</a:t>
            </a:r>
            <a:r>
              <a:rPr lang="en-US" dirty="0"/>
              <a:t> </a:t>
            </a:r>
            <a:r>
              <a:rPr lang="en-US" dirty="0" smtClean="0"/>
              <a:t>incontinence</a:t>
            </a:r>
          </a:p>
          <a:p>
            <a:r>
              <a:rPr lang="en-US" dirty="0"/>
              <a:t>D</a:t>
            </a:r>
            <a:r>
              <a:rPr lang="en-US" dirty="0" smtClean="0"/>
              <a:t>ogs </a:t>
            </a:r>
            <a:r>
              <a:rPr lang="en-US" dirty="0"/>
              <a:t>with more severe motor </a:t>
            </a:r>
            <a:r>
              <a:rPr lang="en-US" dirty="0" smtClean="0"/>
              <a:t>dysfunction have </a:t>
            </a:r>
            <a:r>
              <a:rPr lang="en-US" dirty="0"/>
              <a:t>longer recovery times for </a:t>
            </a:r>
            <a:r>
              <a:rPr lang="en-US" dirty="0" smtClean="0"/>
              <a:t>regaining ambulatory function</a:t>
            </a:r>
          </a:p>
          <a:p>
            <a:pPr lvl="1"/>
            <a:r>
              <a:rPr lang="en-US" dirty="0" smtClean="0"/>
              <a:t>Reported </a:t>
            </a:r>
            <a:r>
              <a:rPr lang="en-US" dirty="0"/>
              <a:t>mean time </a:t>
            </a:r>
            <a:r>
              <a:rPr lang="en-US" dirty="0" smtClean="0"/>
              <a:t>varies from</a:t>
            </a:r>
            <a:r>
              <a:rPr lang="en-US" dirty="0"/>
              <a:t> </a:t>
            </a:r>
            <a:r>
              <a:rPr lang="en-US" dirty="0" smtClean="0"/>
              <a:t>10 </a:t>
            </a:r>
            <a:r>
              <a:rPr lang="en-US" dirty="0"/>
              <a:t>days </a:t>
            </a:r>
            <a:r>
              <a:rPr lang="en-US" dirty="0" smtClean="0"/>
              <a:t>-52 days</a:t>
            </a:r>
          </a:p>
        </p:txBody>
      </p:sp>
    </p:spTree>
    <p:extLst>
      <p:ext uri="{BB962C8B-B14F-4D97-AF65-F5344CB8AC3E}">
        <p14:creationId xmlns:p14="http://schemas.microsoft.com/office/powerpoint/2010/main" val="12151665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3708"/>
            <a:ext cx="9341472" cy="461142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 IVDD: Prognosis</a:t>
            </a:r>
          </a:p>
        </p:txBody>
      </p:sp>
    </p:spTree>
    <p:extLst>
      <p:ext uri="{BB962C8B-B14F-4D97-AF65-F5344CB8AC3E}">
        <p14:creationId xmlns:p14="http://schemas.microsoft.com/office/powerpoint/2010/main" val="11786651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07050"/>
            <a:ext cx="8503920" cy="5164509"/>
          </a:xfrm>
        </p:spPr>
        <p:txBody>
          <a:bodyPr>
            <a:normAutofit/>
          </a:bodyPr>
          <a:lstStyle/>
          <a:p>
            <a:r>
              <a:rPr lang="en-US" dirty="0" smtClean="0"/>
              <a:t>Retrospective Study</a:t>
            </a:r>
          </a:p>
          <a:p>
            <a:r>
              <a:rPr lang="en-US" dirty="0" smtClean="0"/>
              <a:t>72 dogs with </a:t>
            </a:r>
            <a:r>
              <a:rPr lang="en-US" dirty="0"/>
              <a:t>IVDD </a:t>
            </a:r>
            <a:r>
              <a:rPr lang="en-US" dirty="0" smtClean="0"/>
              <a:t>(T9 - L5) treated </a:t>
            </a:r>
            <a:r>
              <a:rPr lang="en-US" dirty="0"/>
              <a:t>by at least </a:t>
            </a:r>
            <a:r>
              <a:rPr lang="en-US" dirty="0" smtClean="0"/>
              <a:t>1 PLC</a:t>
            </a:r>
          </a:p>
          <a:p>
            <a:r>
              <a:rPr lang="en-US" dirty="0" smtClean="0"/>
              <a:t>Based </a:t>
            </a:r>
            <a:r>
              <a:rPr lang="en-US" dirty="0"/>
              <a:t>on owner </a:t>
            </a:r>
            <a:r>
              <a:rPr lang="en-US" dirty="0" smtClean="0"/>
              <a:t>questionnaire</a:t>
            </a:r>
            <a:endParaRPr lang="en-US" dirty="0"/>
          </a:p>
          <a:p>
            <a:r>
              <a:rPr lang="en-US" dirty="0" smtClean="0"/>
              <a:t>91.4</a:t>
            </a:r>
            <a:r>
              <a:rPr lang="en-US" dirty="0"/>
              <a:t>% of dogs were ambulatory 6 </a:t>
            </a:r>
            <a:r>
              <a:rPr lang="en-US" dirty="0" smtClean="0"/>
              <a:t>months postop</a:t>
            </a:r>
          </a:p>
          <a:p>
            <a:pPr lvl="1"/>
            <a:r>
              <a:rPr lang="en-US" dirty="0" smtClean="0"/>
              <a:t>74.5</a:t>
            </a:r>
            <a:r>
              <a:rPr lang="en-US" dirty="0"/>
              <a:t>% having a normal </a:t>
            </a:r>
            <a:r>
              <a:rPr lang="en-US" dirty="0" smtClean="0"/>
              <a:t>gait</a:t>
            </a:r>
          </a:p>
          <a:p>
            <a:r>
              <a:rPr lang="en-US" dirty="0" smtClean="0"/>
              <a:t>Improved neurologic function within </a:t>
            </a:r>
            <a:r>
              <a:rPr lang="en-US" dirty="0"/>
              <a:t>6 </a:t>
            </a:r>
            <a:r>
              <a:rPr lang="en-US" dirty="0" smtClean="0"/>
              <a:t>months </a:t>
            </a:r>
            <a:r>
              <a:rPr lang="en-US" dirty="0"/>
              <a:t>after </a:t>
            </a:r>
            <a:r>
              <a:rPr lang="en-US" dirty="0" smtClean="0"/>
              <a:t>surgery </a:t>
            </a:r>
          </a:p>
          <a:p>
            <a:r>
              <a:rPr lang="en-US" dirty="0" smtClean="0"/>
              <a:t>Conclusions</a:t>
            </a:r>
            <a:r>
              <a:rPr lang="en-US" dirty="0"/>
              <a:t>: PLC is an option for decompression in ventrally </a:t>
            </a:r>
            <a:r>
              <a:rPr lang="en-US" dirty="0" smtClean="0"/>
              <a:t>compressing thoracolumbar IVDD </a:t>
            </a:r>
          </a:p>
          <a:p>
            <a:r>
              <a:rPr lang="en-US" dirty="0" smtClean="0"/>
              <a:t>Prognosis </a:t>
            </a:r>
            <a:r>
              <a:rPr lang="en-US" dirty="0"/>
              <a:t>is associated with </a:t>
            </a:r>
            <a:r>
              <a:rPr lang="en-US" dirty="0" err="1"/>
              <a:t>presurgical</a:t>
            </a:r>
            <a:r>
              <a:rPr lang="en-US" dirty="0"/>
              <a:t> neurologic </a:t>
            </a:r>
            <a:r>
              <a:rPr lang="en-US" dirty="0" smtClean="0"/>
              <a:t>condition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507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00" y="1507050"/>
            <a:ext cx="29083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12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IVD Degeneration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dirty="0" smtClean="0"/>
              <a:t>Characterized </a:t>
            </a:r>
            <a:r>
              <a:rPr lang="en-US" dirty="0"/>
              <a:t>by changes </a:t>
            </a:r>
            <a:r>
              <a:rPr lang="en-US" dirty="0" smtClean="0"/>
              <a:t>in </a:t>
            </a:r>
            <a:r>
              <a:rPr lang="en-US" b="1" dirty="0"/>
              <a:t>composition</a:t>
            </a:r>
            <a:r>
              <a:rPr lang="en-US" dirty="0"/>
              <a:t> </a:t>
            </a:r>
            <a:r>
              <a:rPr lang="en-US" dirty="0" smtClean="0"/>
              <a:t>of </a:t>
            </a:r>
            <a:r>
              <a:rPr lang="en-US" b="1" dirty="0" smtClean="0"/>
              <a:t>cells</a:t>
            </a:r>
            <a:r>
              <a:rPr lang="en-US" dirty="0" smtClean="0"/>
              <a:t> and </a:t>
            </a:r>
            <a:r>
              <a:rPr lang="en-US" b="1" dirty="0"/>
              <a:t>extracellular matrix </a:t>
            </a:r>
            <a:r>
              <a:rPr lang="en-US" dirty="0"/>
              <a:t>of the NP, TZ, AF</a:t>
            </a:r>
            <a:r>
              <a:rPr lang="en-US" dirty="0" smtClean="0"/>
              <a:t>, </a:t>
            </a:r>
            <a:r>
              <a:rPr lang="en-US" dirty="0" err="1" smtClean="0"/>
              <a:t>Eps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569" y="2440637"/>
            <a:ext cx="5899066" cy="441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429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4451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Retrospective study</a:t>
            </a:r>
          </a:p>
          <a:p>
            <a:r>
              <a:rPr lang="en-US" dirty="0" smtClean="0"/>
              <a:t>229 dogs</a:t>
            </a:r>
          </a:p>
          <a:p>
            <a:r>
              <a:rPr lang="en-US" dirty="0"/>
              <a:t>Clinical signs associated with recurrence </a:t>
            </a:r>
            <a:r>
              <a:rPr lang="en-US" dirty="0" smtClean="0"/>
              <a:t>of IVDD </a:t>
            </a:r>
            <a:r>
              <a:rPr lang="en-US" dirty="0"/>
              <a:t>developed in 44 (19.2%) dogs. </a:t>
            </a:r>
            <a:endParaRPr lang="en-US" dirty="0" smtClean="0"/>
          </a:p>
          <a:p>
            <a:r>
              <a:rPr lang="en-US" dirty="0" smtClean="0"/>
              <a:t>96% of recurrences in 3 </a:t>
            </a:r>
            <a:r>
              <a:rPr lang="en-US" dirty="0"/>
              <a:t>years </a:t>
            </a:r>
            <a:r>
              <a:rPr lang="en-US" dirty="0" smtClean="0"/>
              <a:t>after surgery </a:t>
            </a:r>
          </a:p>
          <a:p>
            <a:r>
              <a:rPr lang="en-US" dirty="0" smtClean="0"/>
              <a:t>Recurrence </a:t>
            </a:r>
            <a:r>
              <a:rPr lang="en-US" dirty="0"/>
              <a:t>developed in 25% of </a:t>
            </a:r>
            <a:r>
              <a:rPr lang="en-US" dirty="0" smtClean="0"/>
              <a:t>Dachshunds and </a:t>
            </a:r>
            <a:r>
              <a:rPr lang="en-US" dirty="0"/>
              <a:t>15% of dogs of other breeds combined. </a:t>
            </a:r>
            <a:endParaRPr lang="en-US" dirty="0" smtClean="0"/>
          </a:p>
          <a:p>
            <a:r>
              <a:rPr lang="en-US" dirty="0" smtClean="0"/>
              <a:t>Number of </a:t>
            </a:r>
            <a:r>
              <a:rPr lang="en-US" dirty="0" err="1"/>
              <a:t>opacified</a:t>
            </a:r>
            <a:r>
              <a:rPr lang="en-US" dirty="0"/>
              <a:t> disks </a:t>
            </a:r>
            <a:r>
              <a:rPr lang="en-US" dirty="0" smtClean="0"/>
              <a:t>was significant </a:t>
            </a:r>
            <a:r>
              <a:rPr lang="en-US" dirty="0"/>
              <a:t>risk factor for </a:t>
            </a:r>
            <a:r>
              <a:rPr lang="en-US" dirty="0" smtClean="0"/>
              <a:t>recurrence</a:t>
            </a:r>
            <a:endParaRPr lang="en-US" dirty="0"/>
          </a:p>
          <a:p>
            <a:r>
              <a:rPr lang="en-US" dirty="0" smtClean="0"/>
              <a:t>Dogs with 5-6 </a:t>
            </a:r>
            <a:r>
              <a:rPr lang="en-US" dirty="0" err="1" smtClean="0"/>
              <a:t>opacified</a:t>
            </a:r>
            <a:r>
              <a:rPr lang="en-US" dirty="0"/>
              <a:t> </a:t>
            </a:r>
            <a:r>
              <a:rPr lang="en-US" dirty="0" smtClean="0"/>
              <a:t>disks at  time of first surgery had a recurrence rate of 50%</a:t>
            </a:r>
          </a:p>
          <a:p>
            <a:endParaRPr lang="en-US" dirty="0" smtClean="0"/>
          </a:p>
          <a:p>
            <a:r>
              <a:rPr lang="en-US" dirty="0" smtClean="0"/>
              <a:t>Dogs </a:t>
            </a:r>
            <a:r>
              <a:rPr lang="en-US" dirty="0"/>
              <a:t>with multiple </a:t>
            </a:r>
            <a:r>
              <a:rPr lang="en-US" dirty="0" err="1"/>
              <a:t>opacified</a:t>
            </a:r>
            <a:r>
              <a:rPr lang="en-US" dirty="0"/>
              <a:t> disks at </a:t>
            </a:r>
            <a:r>
              <a:rPr lang="en-US" dirty="0" smtClean="0"/>
              <a:t>the time </a:t>
            </a:r>
            <a:r>
              <a:rPr lang="en-US" dirty="0"/>
              <a:t>of first surgery should be considered a high-</a:t>
            </a:r>
            <a:r>
              <a:rPr lang="en-US" dirty="0" smtClean="0"/>
              <a:t>risk subpopulation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1226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087278"/>
            <a:ext cx="38862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181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Prognosis: Nociception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24355"/>
          </a:xfrm>
        </p:spPr>
        <p:txBody>
          <a:bodyPr>
            <a:normAutofit/>
          </a:bodyPr>
          <a:lstStyle/>
          <a:p>
            <a:r>
              <a:rPr lang="en-US" dirty="0" smtClean="0"/>
              <a:t>Most important prognostic indicator is presence of nociception</a:t>
            </a:r>
            <a:endParaRPr lang="en-US" dirty="0"/>
          </a:p>
          <a:p>
            <a:r>
              <a:rPr lang="en-US" dirty="0" smtClean="0"/>
              <a:t>Without </a:t>
            </a:r>
            <a:r>
              <a:rPr lang="en-US" dirty="0"/>
              <a:t>surgery, </a:t>
            </a:r>
            <a:r>
              <a:rPr lang="en-US" b="1" dirty="0"/>
              <a:t>or </a:t>
            </a:r>
            <a:r>
              <a:rPr lang="en-US" b="1" dirty="0" smtClean="0"/>
              <a:t>with delayed </a:t>
            </a:r>
            <a:r>
              <a:rPr lang="en-US" b="1" dirty="0"/>
              <a:t>surgery</a:t>
            </a:r>
            <a:r>
              <a:rPr lang="en-US" dirty="0"/>
              <a:t>, dogs with absent nociception have </a:t>
            </a:r>
            <a:r>
              <a:rPr lang="en-US" dirty="0" smtClean="0"/>
              <a:t>extremely </a:t>
            </a:r>
            <a:r>
              <a:rPr lang="en-US" dirty="0"/>
              <a:t>guarded </a:t>
            </a:r>
            <a:r>
              <a:rPr lang="en-US" dirty="0" smtClean="0"/>
              <a:t>prognosis </a:t>
            </a:r>
          </a:p>
          <a:p>
            <a:r>
              <a:rPr lang="en-US" b="1" dirty="0"/>
              <a:t>D</a:t>
            </a:r>
            <a:r>
              <a:rPr lang="en-US" b="1" dirty="0" smtClean="0"/>
              <a:t>uration of absence </a:t>
            </a:r>
            <a:r>
              <a:rPr lang="en-US" b="1" dirty="0"/>
              <a:t>of nociception prior to surgery as a </a:t>
            </a:r>
            <a:r>
              <a:rPr lang="en-US" b="1" dirty="0" smtClean="0"/>
              <a:t>prognostic indicator </a:t>
            </a:r>
            <a:r>
              <a:rPr lang="en-US" b="1" dirty="0"/>
              <a:t>is </a:t>
            </a:r>
            <a:r>
              <a:rPr lang="en-US" b="1" dirty="0" smtClean="0"/>
              <a:t>controversial</a:t>
            </a:r>
          </a:p>
          <a:p>
            <a:r>
              <a:rPr lang="en-US" dirty="0"/>
              <a:t>Platt: In general, loss of nociception for longer than 24–48 hours prior to surgery have a poorer prognosis for return of function</a:t>
            </a:r>
            <a:endParaRPr lang="en-US" b="1" dirty="0"/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583211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71371"/>
            <a:ext cx="9189876" cy="254466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Prognosis: Nociception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98326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Recovery </a:t>
            </a:r>
            <a:r>
              <a:rPr lang="en-US" dirty="0"/>
              <a:t>rates for thoracolumbar IVDD and absent nociception range from 0–76%</a:t>
            </a:r>
          </a:p>
          <a:p>
            <a:r>
              <a:rPr lang="en-US" dirty="0"/>
              <a:t>Prognosis is considered poor if nociception does not return within 2–4 weeks after surgery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7048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713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7828"/>
            <a:ext cx="9144000" cy="479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092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IVDD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683" y="2743199"/>
            <a:ext cx="4727326" cy="349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280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IVDD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Less frequent - reported </a:t>
            </a:r>
            <a:r>
              <a:rPr lang="en-US" sz="2800" dirty="0"/>
              <a:t>incidence of 0.02–0.12</a:t>
            </a:r>
            <a:r>
              <a:rPr lang="en-US" sz="2800" dirty="0" smtClean="0"/>
              <a:t>%</a:t>
            </a:r>
          </a:p>
          <a:p>
            <a:endParaRPr lang="en-US" sz="2800" dirty="0"/>
          </a:p>
          <a:p>
            <a:r>
              <a:rPr lang="en-US" sz="2800" dirty="0"/>
              <a:t>Hansen type I </a:t>
            </a:r>
            <a:r>
              <a:rPr lang="en-US" sz="2800" dirty="0" smtClean="0"/>
              <a:t>IVDD</a:t>
            </a:r>
          </a:p>
          <a:p>
            <a:pPr lvl="1"/>
            <a:r>
              <a:rPr lang="en-US" sz="2300" dirty="0" smtClean="0"/>
              <a:t>Acute </a:t>
            </a:r>
            <a:r>
              <a:rPr lang="en-US" sz="2300" dirty="0" smtClean="0"/>
              <a:t>or </a:t>
            </a:r>
            <a:r>
              <a:rPr lang="en-US" sz="2300" dirty="0" err="1" smtClean="0"/>
              <a:t>peracute</a:t>
            </a:r>
            <a:endParaRPr lang="en-US" sz="2300" dirty="0" smtClean="0"/>
          </a:p>
          <a:p>
            <a:pPr lvl="1"/>
            <a:r>
              <a:rPr lang="en-US" sz="2300" dirty="0" smtClean="0"/>
              <a:t>Mean age of 9 years old (1.5-17 years</a:t>
            </a:r>
            <a:r>
              <a:rPr lang="en-US" sz="2300" dirty="0" smtClean="0"/>
              <a:t>) - </a:t>
            </a:r>
            <a:r>
              <a:rPr lang="en-US" sz="2000" dirty="0"/>
              <a:t>Middle-aged </a:t>
            </a:r>
            <a:r>
              <a:rPr lang="en-US" sz="2000" dirty="0" smtClean="0"/>
              <a:t>cats</a:t>
            </a:r>
            <a:endParaRPr lang="en-US" sz="2300" dirty="0" smtClean="0"/>
          </a:p>
          <a:p>
            <a:pPr lvl="1"/>
            <a:r>
              <a:rPr lang="en-US" sz="2300" dirty="0" smtClean="0"/>
              <a:t>TL</a:t>
            </a:r>
          </a:p>
          <a:p>
            <a:pPr marL="274320" lvl="1" indent="0">
              <a:buNone/>
            </a:pPr>
            <a:endParaRPr lang="en-US" sz="2300" dirty="0" smtClean="0"/>
          </a:p>
          <a:p>
            <a:r>
              <a:rPr lang="en-US" sz="2800" dirty="0" smtClean="0"/>
              <a:t>Hansen </a:t>
            </a:r>
            <a:r>
              <a:rPr lang="en-US" sz="2800" dirty="0"/>
              <a:t>type II IVDD </a:t>
            </a:r>
            <a:endParaRPr lang="en-US" sz="2800" dirty="0" smtClean="0"/>
          </a:p>
          <a:p>
            <a:pPr lvl="1"/>
            <a:r>
              <a:rPr lang="en-US" sz="2300" dirty="0" smtClean="0"/>
              <a:t>Chronic</a:t>
            </a:r>
          </a:p>
          <a:p>
            <a:pPr lvl="1"/>
            <a:r>
              <a:rPr lang="en-US" sz="2300" dirty="0" smtClean="0"/>
              <a:t>Common incidental age related</a:t>
            </a:r>
            <a:r>
              <a:rPr lang="en-US" sz="2300" dirty="0"/>
              <a:t> </a:t>
            </a:r>
            <a:r>
              <a:rPr lang="en-US" sz="2300" dirty="0" smtClean="0"/>
              <a:t>change </a:t>
            </a:r>
            <a:r>
              <a:rPr lang="en-US" sz="2300" dirty="0"/>
              <a:t>in older </a:t>
            </a:r>
            <a:r>
              <a:rPr lang="en-US" sz="2300" dirty="0" smtClean="0"/>
              <a:t>cats</a:t>
            </a:r>
          </a:p>
          <a:p>
            <a:pPr lvl="1"/>
            <a:r>
              <a:rPr lang="en-US" sz="2300" dirty="0" smtClean="0"/>
              <a:t>CS and caudal lumbar</a:t>
            </a:r>
          </a:p>
        </p:txBody>
      </p:sp>
    </p:spTree>
    <p:extLst>
      <p:ext uri="{BB962C8B-B14F-4D97-AF65-F5344CB8AC3E}">
        <p14:creationId xmlns:p14="http://schemas.microsoft.com/office/powerpoint/2010/main" val="13229133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IVDD: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/>
              <a:t>D</a:t>
            </a:r>
            <a:r>
              <a:rPr lang="en-US" sz="2800" dirty="0" smtClean="0"/>
              <a:t>o </a:t>
            </a:r>
            <a:r>
              <a:rPr lang="en-US" sz="2800" dirty="0"/>
              <a:t>not </a:t>
            </a:r>
            <a:r>
              <a:rPr lang="en-US" sz="2800" dirty="0" smtClean="0"/>
              <a:t>respond well to conservative</a:t>
            </a:r>
            <a:endParaRPr lang="en-US" sz="2800" dirty="0"/>
          </a:p>
          <a:p>
            <a:r>
              <a:rPr lang="en-US" sz="2800" dirty="0" err="1"/>
              <a:t>D</a:t>
            </a:r>
            <a:r>
              <a:rPr lang="en-US" sz="2800" dirty="0" err="1" smtClean="0"/>
              <a:t>ecompressive</a:t>
            </a:r>
            <a:r>
              <a:rPr lang="en-US" sz="2800" dirty="0" smtClean="0"/>
              <a:t> surgical techniques </a:t>
            </a:r>
          </a:p>
          <a:p>
            <a:r>
              <a:rPr lang="en-US" sz="2800" dirty="0"/>
              <a:t>L</a:t>
            </a:r>
            <a:r>
              <a:rPr lang="en-US" sz="2800" dirty="0" smtClean="0"/>
              <a:t>ong</a:t>
            </a:r>
            <a:r>
              <a:rPr lang="en-US" sz="2800" dirty="0"/>
              <a:t>-term </a:t>
            </a:r>
            <a:r>
              <a:rPr lang="en-US" sz="2800" dirty="0" smtClean="0"/>
              <a:t>prognosis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is good </a:t>
            </a:r>
            <a:r>
              <a:rPr lang="en-US" sz="2800" dirty="0"/>
              <a:t>to excellent in the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majority of cases</a:t>
            </a:r>
            <a:endParaRPr lang="en-US" sz="28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622300"/>
            <a:ext cx="3810000" cy="623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224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 Presentation</a:t>
            </a:r>
          </a:p>
          <a:p>
            <a:r>
              <a:rPr lang="en-US" dirty="0" smtClean="0"/>
              <a:t>Platt.</a:t>
            </a:r>
          </a:p>
          <a:p>
            <a:r>
              <a:rPr lang="en-US" dirty="0" smtClean="0"/>
              <a:t>Dewey.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444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Vascular</a:t>
            </a:r>
            <a:r>
              <a:rPr lang="en-US" dirty="0" smtClean="0"/>
              <a:t>: </a:t>
            </a:r>
            <a:r>
              <a:rPr lang="en-US" dirty="0"/>
              <a:t>FCEM thrombosis, infarction.</a:t>
            </a:r>
          </a:p>
          <a:p>
            <a:r>
              <a:rPr lang="en-US" b="1" dirty="0" smtClean="0"/>
              <a:t>Inflammatory/Infectious</a:t>
            </a:r>
            <a:r>
              <a:rPr lang="en-US" dirty="0"/>
              <a:t>: meningitis/myelitis (viral</a:t>
            </a:r>
            <a:r>
              <a:rPr lang="en-US" dirty="0" smtClean="0"/>
              <a:t>, </a:t>
            </a:r>
            <a:r>
              <a:rPr lang="nl-NL" dirty="0" err="1" smtClean="0"/>
              <a:t>fungal</a:t>
            </a:r>
            <a:r>
              <a:rPr lang="nl-NL" dirty="0"/>
              <a:t>, </a:t>
            </a:r>
            <a:r>
              <a:rPr lang="nl-NL" dirty="0" err="1"/>
              <a:t>bacterial</a:t>
            </a:r>
            <a:r>
              <a:rPr lang="nl-NL" dirty="0"/>
              <a:t>, </a:t>
            </a:r>
            <a:r>
              <a:rPr lang="nl-NL" dirty="0" err="1"/>
              <a:t>rickettsial</a:t>
            </a:r>
            <a:r>
              <a:rPr lang="nl-NL" dirty="0"/>
              <a:t>, </a:t>
            </a:r>
            <a:r>
              <a:rPr lang="nl-NL" dirty="0" err="1"/>
              <a:t>protozoal</a:t>
            </a:r>
            <a:r>
              <a:rPr lang="nl-NL" dirty="0"/>
              <a:t>, </a:t>
            </a:r>
            <a:r>
              <a:rPr lang="nl-NL" dirty="0" err="1"/>
              <a:t>algal</a:t>
            </a:r>
            <a:r>
              <a:rPr lang="nl-NL" dirty="0"/>
              <a:t>), </a:t>
            </a:r>
            <a:r>
              <a:rPr lang="nl-NL" dirty="0" err="1" smtClean="0"/>
              <a:t>spinal</a:t>
            </a:r>
            <a:r>
              <a:rPr lang="nl-NL" dirty="0"/>
              <a:t> </a:t>
            </a:r>
            <a:r>
              <a:rPr lang="es-ES_tradnl" dirty="0" smtClean="0"/>
              <a:t>epidural </a:t>
            </a:r>
            <a:r>
              <a:rPr lang="es-ES_tradnl" dirty="0" err="1"/>
              <a:t>empyema</a:t>
            </a:r>
            <a:r>
              <a:rPr lang="es-ES_tradnl" dirty="0"/>
              <a:t>, </a:t>
            </a:r>
            <a:r>
              <a:rPr lang="es-ES_tradnl" dirty="0" err="1"/>
              <a:t>discospondylitis</a:t>
            </a:r>
            <a:r>
              <a:rPr lang="es-ES_tradnl" dirty="0"/>
              <a:t> (</a:t>
            </a:r>
            <a:r>
              <a:rPr lang="es-ES_tradnl" dirty="0" err="1"/>
              <a:t>bacterial</a:t>
            </a:r>
            <a:r>
              <a:rPr lang="es-ES_tradnl" dirty="0" smtClean="0"/>
              <a:t>, </a:t>
            </a:r>
            <a:r>
              <a:rPr lang="en-US" dirty="0" smtClean="0"/>
              <a:t>fungal</a:t>
            </a:r>
            <a:r>
              <a:rPr lang="en-US" dirty="0"/>
              <a:t>), vertebral </a:t>
            </a:r>
            <a:r>
              <a:rPr lang="en-US" dirty="0" err="1"/>
              <a:t>physitis</a:t>
            </a:r>
            <a:r>
              <a:rPr lang="en-US" dirty="0"/>
              <a:t>. </a:t>
            </a:r>
            <a:r>
              <a:rPr lang="en-US" b="1" dirty="0" smtClean="0"/>
              <a:t>Noninfectious</a:t>
            </a:r>
            <a:r>
              <a:rPr lang="en-US" dirty="0"/>
              <a:t>: MEM </a:t>
            </a:r>
            <a:r>
              <a:rPr lang="en-US" dirty="0" smtClean="0"/>
              <a:t>of unknown </a:t>
            </a:r>
            <a:r>
              <a:rPr lang="en-US" dirty="0" err="1"/>
              <a:t>aetiology</a:t>
            </a:r>
            <a:r>
              <a:rPr lang="en-US" dirty="0"/>
              <a:t> (granulomatous </a:t>
            </a:r>
            <a:r>
              <a:rPr lang="en-US" dirty="0" smtClean="0"/>
              <a:t>   MEM, </a:t>
            </a:r>
            <a:r>
              <a:rPr lang="nb-NO" dirty="0" err="1" smtClean="0"/>
              <a:t>necrotizing</a:t>
            </a:r>
            <a:r>
              <a:rPr lang="nb-NO" dirty="0" smtClean="0"/>
              <a:t> </a:t>
            </a:r>
            <a:r>
              <a:rPr lang="nb-NO" dirty="0" err="1"/>
              <a:t>encephalomyelitis</a:t>
            </a:r>
            <a:r>
              <a:rPr lang="nb-NO" dirty="0"/>
              <a:t>), steroid-</a:t>
            </a:r>
            <a:r>
              <a:rPr lang="nb-NO" dirty="0" err="1" smtClean="0"/>
              <a:t>responsive</a:t>
            </a:r>
            <a:r>
              <a:rPr lang="nb-NO" dirty="0"/>
              <a:t> </a:t>
            </a:r>
            <a:r>
              <a:rPr lang="nl-NL" dirty="0" smtClean="0"/>
              <a:t>meningitis</a:t>
            </a:r>
            <a:r>
              <a:rPr lang="nl-NL" dirty="0"/>
              <a:t>, vasculitis.</a:t>
            </a:r>
          </a:p>
          <a:p>
            <a:r>
              <a:rPr lang="de-DE" b="1" dirty="0" smtClean="0"/>
              <a:t>Trauma</a:t>
            </a:r>
            <a:r>
              <a:rPr lang="de-DE" dirty="0" smtClean="0"/>
              <a:t>: </a:t>
            </a:r>
            <a:r>
              <a:rPr lang="de-DE" dirty="0"/>
              <a:t>Vertebral </a:t>
            </a:r>
            <a:r>
              <a:rPr lang="de-DE" dirty="0" err="1"/>
              <a:t>fractures</a:t>
            </a:r>
            <a:r>
              <a:rPr lang="de-DE" dirty="0"/>
              <a:t>/</a:t>
            </a:r>
            <a:r>
              <a:rPr lang="de-DE" dirty="0" err="1"/>
              <a:t>luxations</a:t>
            </a:r>
            <a:r>
              <a:rPr lang="de-DE" dirty="0"/>
              <a:t>, </a:t>
            </a:r>
            <a:r>
              <a:rPr lang="de-DE" dirty="0" smtClean="0"/>
              <a:t>AA </a:t>
            </a:r>
            <a:r>
              <a:rPr lang="fr-FR" dirty="0" smtClean="0"/>
              <a:t>subluxation</a:t>
            </a:r>
            <a:r>
              <a:rPr lang="fr-FR" dirty="0"/>
              <a:t>.</a:t>
            </a:r>
          </a:p>
          <a:p>
            <a:r>
              <a:rPr lang="en-US" b="1" dirty="0" smtClean="0"/>
              <a:t>Neoplasia</a:t>
            </a:r>
            <a:r>
              <a:rPr lang="en-US" dirty="0"/>
              <a:t>:</a:t>
            </a:r>
            <a:r>
              <a:rPr lang="en-US" dirty="0" smtClean="0"/>
              <a:t>  </a:t>
            </a:r>
            <a:r>
              <a:rPr lang="en-US" dirty="0"/>
              <a:t>Primary: extradural (vertebral</a:t>
            </a:r>
            <a:r>
              <a:rPr lang="en-US" dirty="0" smtClean="0"/>
              <a:t>, </a:t>
            </a:r>
            <a:r>
              <a:rPr lang="en-US" dirty="0" err="1" smtClean="0"/>
              <a:t>lymphoreticular</a:t>
            </a:r>
            <a:r>
              <a:rPr lang="en-US" dirty="0"/>
              <a:t>), </a:t>
            </a:r>
            <a:r>
              <a:rPr lang="en-US" dirty="0" err="1"/>
              <a:t>intradural</a:t>
            </a:r>
            <a:r>
              <a:rPr lang="en-US" dirty="0"/>
              <a:t> </a:t>
            </a:r>
            <a:r>
              <a:rPr lang="en-US" dirty="0" err="1" smtClean="0"/>
              <a:t>extramedullary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/>
              <a:t>lymphoreticular</a:t>
            </a:r>
            <a:r>
              <a:rPr lang="en-US" dirty="0"/>
              <a:t>, meningioma, nerve </a:t>
            </a:r>
            <a:r>
              <a:rPr lang="en-US" dirty="0" smtClean="0"/>
              <a:t>sheath </a:t>
            </a:r>
            <a:r>
              <a:rPr lang="it-IT" dirty="0" smtClean="0"/>
              <a:t>tumour</a:t>
            </a:r>
            <a:r>
              <a:rPr lang="it-IT" dirty="0"/>
              <a:t>), </a:t>
            </a:r>
            <a:r>
              <a:rPr lang="it-IT" dirty="0" err="1"/>
              <a:t>intramedullary</a:t>
            </a:r>
            <a:r>
              <a:rPr lang="it-IT" dirty="0"/>
              <a:t> (</a:t>
            </a:r>
            <a:r>
              <a:rPr lang="it-IT" dirty="0" err="1"/>
              <a:t>oligodendroglioma</a:t>
            </a:r>
            <a:r>
              <a:rPr lang="it-IT" dirty="0" smtClean="0"/>
              <a:t>, </a:t>
            </a:r>
            <a:r>
              <a:rPr lang="pl-PL" dirty="0" err="1" smtClean="0"/>
              <a:t>astrocytoma</a:t>
            </a:r>
            <a:r>
              <a:rPr lang="pl-PL" dirty="0"/>
              <a:t>, </a:t>
            </a:r>
            <a:r>
              <a:rPr lang="pl-PL" dirty="0" err="1"/>
              <a:t>ependymoma</a:t>
            </a:r>
            <a:r>
              <a:rPr lang="pl-PL" dirty="0"/>
              <a:t>). </a:t>
            </a:r>
            <a:r>
              <a:rPr lang="pl-PL" dirty="0" err="1"/>
              <a:t>Secondary</a:t>
            </a:r>
            <a:r>
              <a:rPr lang="pl-PL" dirty="0"/>
              <a:t>: </a:t>
            </a:r>
            <a:r>
              <a:rPr lang="pl-PL" dirty="0" err="1" smtClean="0"/>
              <a:t>metastatic</a:t>
            </a:r>
            <a:r>
              <a:rPr lang="pl-PL" dirty="0"/>
              <a:t> </a:t>
            </a:r>
            <a:r>
              <a:rPr lang="sv-SE" dirty="0" smtClean="0"/>
              <a:t>(</a:t>
            </a:r>
            <a:r>
              <a:rPr lang="sv-SE" dirty="0" err="1"/>
              <a:t>lymphoreticular</a:t>
            </a:r>
            <a:r>
              <a:rPr lang="sv-SE" dirty="0"/>
              <a:t>, </a:t>
            </a:r>
            <a:r>
              <a:rPr lang="sv-SE" dirty="0" err="1"/>
              <a:t>haemangiosarcoma</a:t>
            </a:r>
            <a:r>
              <a:rPr lang="sv-SE" dirty="0"/>
              <a:t>, </a:t>
            </a:r>
            <a:r>
              <a:rPr lang="sv-SE" dirty="0" err="1" smtClean="0"/>
              <a:t>meningeal</a:t>
            </a:r>
            <a:r>
              <a:rPr lang="sv-SE" dirty="0"/>
              <a:t> </a:t>
            </a:r>
            <a:r>
              <a:rPr lang="en-US" dirty="0" err="1" smtClean="0"/>
              <a:t>carcinomatosis</a:t>
            </a:r>
            <a:r>
              <a:rPr lang="en-US" dirty="0"/>
              <a:t>, undifferentiated sarcomas).</a:t>
            </a:r>
          </a:p>
          <a:p>
            <a:r>
              <a:rPr lang="it-IT" b="1" dirty="0" smtClean="0"/>
              <a:t>Degenerative</a:t>
            </a:r>
            <a:r>
              <a:rPr lang="it-IT" dirty="0"/>
              <a:t>:</a:t>
            </a:r>
            <a:r>
              <a:rPr lang="it-IT" dirty="0" smtClean="0"/>
              <a:t>  </a:t>
            </a:r>
            <a:r>
              <a:rPr lang="it-IT" dirty="0"/>
              <a:t>Degenerative </a:t>
            </a:r>
            <a:r>
              <a:rPr lang="it-IT" dirty="0" err="1"/>
              <a:t>lumbosacral</a:t>
            </a:r>
            <a:r>
              <a:rPr lang="it-IT" dirty="0"/>
              <a:t> </a:t>
            </a:r>
            <a:r>
              <a:rPr lang="it-IT" dirty="0" err="1"/>
              <a:t>stenosis</a:t>
            </a:r>
            <a:r>
              <a:rPr lang="it-IT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6105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Healthy Intervertebral Disc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51848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u="sng" dirty="0" smtClean="0"/>
              <a:t>Vascularity</a:t>
            </a:r>
          </a:p>
          <a:p>
            <a:r>
              <a:rPr lang="en-US" sz="2800" dirty="0" smtClean="0"/>
              <a:t>Outer </a:t>
            </a:r>
            <a:r>
              <a:rPr lang="en-US" sz="2800" dirty="0"/>
              <a:t>layers of the AF have </a:t>
            </a:r>
            <a:r>
              <a:rPr lang="en-US" sz="2800" dirty="0" smtClean="0"/>
              <a:t>limited </a:t>
            </a:r>
            <a:r>
              <a:rPr lang="en-US" sz="2800" dirty="0"/>
              <a:t>blood </a:t>
            </a:r>
            <a:r>
              <a:rPr lang="en-US" sz="2800" dirty="0" smtClean="0"/>
              <a:t>supply</a:t>
            </a:r>
          </a:p>
          <a:p>
            <a:r>
              <a:rPr lang="en-US" sz="2800" dirty="0"/>
              <a:t>N</a:t>
            </a:r>
            <a:r>
              <a:rPr lang="en-US" sz="2800" dirty="0" smtClean="0"/>
              <a:t>o </a:t>
            </a:r>
            <a:r>
              <a:rPr lang="en-US" sz="2800" dirty="0"/>
              <a:t>direct blood supply to </a:t>
            </a:r>
            <a:r>
              <a:rPr lang="en-US" sz="2800" dirty="0" smtClean="0"/>
              <a:t>inner </a:t>
            </a:r>
            <a:r>
              <a:rPr lang="en-US" sz="2800" dirty="0"/>
              <a:t>layers of </a:t>
            </a:r>
            <a:r>
              <a:rPr lang="en-US" sz="2800" dirty="0" smtClean="0"/>
              <a:t>AF </a:t>
            </a:r>
            <a:r>
              <a:rPr lang="en-US" sz="2800" dirty="0"/>
              <a:t>or </a:t>
            </a:r>
            <a:r>
              <a:rPr lang="en-US" sz="2800" dirty="0" smtClean="0"/>
              <a:t>NP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Innervation</a:t>
            </a:r>
          </a:p>
          <a:p>
            <a:r>
              <a:rPr lang="en-US" dirty="0" smtClean="0"/>
              <a:t>Sparse</a:t>
            </a:r>
          </a:p>
          <a:p>
            <a:r>
              <a:rPr lang="en-US" dirty="0"/>
              <a:t>N</a:t>
            </a:r>
            <a:r>
              <a:rPr lang="en-US" dirty="0" smtClean="0"/>
              <a:t>erve </a:t>
            </a:r>
            <a:r>
              <a:rPr lang="en-US" dirty="0"/>
              <a:t>endings </a:t>
            </a:r>
            <a:r>
              <a:rPr lang="en-US" dirty="0" smtClean="0"/>
              <a:t>in</a:t>
            </a:r>
            <a:r>
              <a:rPr lang="en-US" dirty="0"/>
              <a:t> </a:t>
            </a:r>
            <a:r>
              <a:rPr lang="en-US" dirty="0" smtClean="0"/>
              <a:t>outer </a:t>
            </a:r>
            <a:r>
              <a:rPr lang="en-US" dirty="0"/>
              <a:t>lamellae of the AF, and not in the inner AF, TZ, and </a:t>
            </a:r>
            <a:r>
              <a:rPr lang="en-US" dirty="0" smtClean="0"/>
              <a:t>NP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Nutrients</a:t>
            </a:r>
          </a:p>
          <a:p>
            <a:r>
              <a:rPr lang="en-US" dirty="0" smtClean="0"/>
              <a:t>EP supply disc with nutrients</a:t>
            </a:r>
          </a:p>
          <a:p>
            <a:r>
              <a:rPr lang="en-US" sz="2800" dirty="0"/>
              <a:t>Small molecules </a:t>
            </a:r>
            <a:r>
              <a:rPr lang="en-US" sz="2800" dirty="0" smtClean="0"/>
              <a:t>(oxygen, glucose</a:t>
            </a:r>
            <a:r>
              <a:rPr lang="en-US" sz="2800" dirty="0"/>
              <a:t>) reach </a:t>
            </a:r>
            <a:r>
              <a:rPr lang="en-US" sz="2800" dirty="0" smtClean="0"/>
              <a:t>NP</a:t>
            </a:r>
            <a:r>
              <a:rPr lang="en-US" sz="2800" dirty="0"/>
              <a:t>, TZ, </a:t>
            </a:r>
            <a:r>
              <a:rPr lang="en-US" sz="2800" dirty="0" smtClean="0"/>
              <a:t>AF </a:t>
            </a:r>
            <a:r>
              <a:rPr lang="en-US" sz="2800" dirty="0"/>
              <a:t>through diffusion and </a:t>
            </a:r>
            <a:r>
              <a:rPr lang="en-US" sz="2800" dirty="0" smtClean="0"/>
              <a:t>osmosis</a:t>
            </a:r>
          </a:p>
          <a:p>
            <a:r>
              <a:rPr lang="en-US" dirty="0"/>
              <a:t>Larger </a:t>
            </a:r>
            <a:r>
              <a:rPr lang="en-US" dirty="0" smtClean="0"/>
              <a:t>molecules</a:t>
            </a:r>
            <a:r>
              <a:rPr lang="en-US" dirty="0"/>
              <a:t> </a:t>
            </a:r>
            <a:r>
              <a:rPr lang="en-US" dirty="0" smtClean="0"/>
              <a:t>(albumin, enzymes) transported </a:t>
            </a:r>
            <a:r>
              <a:rPr lang="en-US" dirty="0"/>
              <a:t>by bulk fluid flow (‘pumping mechanism’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879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693" y="3944097"/>
            <a:ext cx="3049459" cy="21549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Degeneration of the Disc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Associated with </a:t>
            </a:r>
            <a:endParaRPr lang="en-US" dirty="0" smtClean="0"/>
          </a:p>
          <a:p>
            <a:r>
              <a:rPr lang="en-US" dirty="0"/>
              <a:t>G</a:t>
            </a:r>
            <a:r>
              <a:rPr lang="en-US" dirty="0" smtClean="0"/>
              <a:t>enetic predisposition</a:t>
            </a:r>
            <a:endParaRPr lang="en-US" dirty="0"/>
          </a:p>
          <a:p>
            <a:r>
              <a:rPr lang="en-US" dirty="0" smtClean="0"/>
              <a:t>Chronic </a:t>
            </a:r>
            <a:r>
              <a:rPr lang="en-US" dirty="0" err="1" smtClean="0"/>
              <a:t>physiomechanical</a:t>
            </a:r>
            <a:r>
              <a:rPr lang="en-US" dirty="0" smtClean="0"/>
              <a:t> </a:t>
            </a:r>
            <a:r>
              <a:rPr lang="en-US" dirty="0"/>
              <a:t>overload and </a:t>
            </a:r>
            <a:r>
              <a:rPr lang="en-US" dirty="0" smtClean="0"/>
              <a:t>trauma</a:t>
            </a:r>
            <a:endParaRPr lang="en-US" dirty="0" smtClean="0"/>
          </a:p>
          <a:p>
            <a:r>
              <a:rPr lang="en-US" dirty="0"/>
              <a:t>I</a:t>
            </a:r>
            <a:r>
              <a:rPr lang="en-US" dirty="0" smtClean="0"/>
              <a:t>nadequate </a:t>
            </a:r>
            <a:r>
              <a:rPr lang="en-US" dirty="0"/>
              <a:t>metabolite and nutrient transport </a:t>
            </a:r>
          </a:p>
          <a:p>
            <a:r>
              <a:rPr lang="en-US" dirty="0" smtClean="0"/>
              <a:t>Cell </a:t>
            </a:r>
            <a:r>
              <a:rPr lang="en-US" dirty="0"/>
              <a:t>senescence and </a:t>
            </a:r>
            <a:r>
              <a:rPr lang="en-US" dirty="0" smtClean="0"/>
              <a:t>death</a:t>
            </a:r>
            <a:endParaRPr lang="en-US" dirty="0"/>
          </a:p>
          <a:p>
            <a:r>
              <a:rPr lang="en-US" dirty="0" smtClean="0"/>
              <a:t>Altered </a:t>
            </a:r>
            <a:r>
              <a:rPr lang="en-US" dirty="0"/>
              <a:t>levels of enzyme </a:t>
            </a:r>
            <a:r>
              <a:rPr lang="en-US" dirty="0" smtClean="0"/>
              <a:t>activity</a:t>
            </a:r>
            <a:endParaRPr lang="en-US" dirty="0"/>
          </a:p>
          <a:p>
            <a:r>
              <a:rPr lang="en-US" dirty="0" smtClean="0"/>
              <a:t>Changes </a:t>
            </a:r>
            <a:r>
              <a:rPr lang="en-US" dirty="0"/>
              <a:t>in matrix </a:t>
            </a:r>
            <a:r>
              <a:rPr lang="en-US" dirty="0" smtClean="0"/>
              <a:t>macromolecules</a:t>
            </a:r>
            <a:endParaRPr lang="en-US" dirty="0"/>
          </a:p>
          <a:p>
            <a:r>
              <a:rPr lang="en-US" dirty="0" smtClean="0"/>
              <a:t>Changes </a:t>
            </a:r>
            <a:r>
              <a:rPr lang="en-US" dirty="0"/>
              <a:t>in water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928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871" y="305921"/>
            <a:ext cx="7135797" cy="537800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" y="47198"/>
            <a:ext cx="2479386" cy="1323394"/>
          </a:xfrm>
        </p:spPr>
        <p:txBody>
          <a:bodyPr/>
          <a:lstStyle/>
          <a:p>
            <a:r>
              <a:rPr lang="en-US" dirty="0" smtClean="0"/>
              <a:t>Histology </a:t>
            </a:r>
            <a:br>
              <a:rPr lang="en-US" dirty="0" smtClean="0"/>
            </a:br>
            <a:r>
              <a:rPr lang="en-US" dirty="0" smtClean="0"/>
              <a:t>of IVD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2049" y="5683927"/>
            <a:ext cx="8881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/>
              <a:t>B) </a:t>
            </a:r>
            <a:r>
              <a:rPr lang="en-US" dirty="0" smtClean="0"/>
              <a:t>Annulus </a:t>
            </a:r>
            <a:r>
              <a:rPr lang="en-US" dirty="0" err="1" smtClean="0"/>
              <a:t>fibrosus</a:t>
            </a:r>
            <a:r>
              <a:rPr lang="en-US" dirty="0" smtClean="0"/>
              <a:t> </a:t>
            </a:r>
            <a:r>
              <a:rPr lang="en-US" dirty="0"/>
              <a:t>(AF), showing the lamellar layers with </a:t>
            </a:r>
            <a:r>
              <a:rPr lang="en-US" dirty="0" err="1"/>
              <a:t>fibrocyte</a:t>
            </a:r>
            <a:r>
              <a:rPr lang="en-US" dirty="0"/>
              <a:t>-like cells (arrowhead) and chondrocyte-like cells (arrow). </a:t>
            </a:r>
            <a:r>
              <a:rPr lang="en-US" dirty="0" smtClean="0"/>
              <a:t>(</a:t>
            </a:r>
            <a:r>
              <a:rPr lang="en-US" dirty="0"/>
              <a:t>D) Cartilaginous endplate (EP), showing chondrocyte-like cells in a hyaline-type matrix. The border between endplate (left) and </a:t>
            </a:r>
            <a:r>
              <a:rPr lang="en-US" dirty="0" err="1"/>
              <a:t>subchondral</a:t>
            </a:r>
            <a:r>
              <a:rPr lang="en-US" dirty="0"/>
              <a:t> bone (SCB) (right) </a:t>
            </a:r>
            <a:r>
              <a:rPr lang="en-US" dirty="0" smtClean="0"/>
              <a:t>is indicated </a:t>
            </a:r>
            <a:r>
              <a:rPr lang="en-US" dirty="0"/>
              <a:t>with arrowheads</a:t>
            </a:r>
          </a:p>
        </p:txBody>
      </p:sp>
    </p:spTree>
    <p:extLst>
      <p:ext uri="{BB962C8B-B14F-4D97-AF65-F5344CB8AC3E}">
        <p14:creationId xmlns:p14="http://schemas.microsoft.com/office/powerpoint/2010/main" val="21782318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404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Grading Schemes: Macroscopic changes associated with IVD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051958"/>
          </a:xfrm>
        </p:spPr>
        <p:txBody>
          <a:bodyPr>
            <a:normAutofit fontScale="85000" lnSpcReduction="20000"/>
          </a:bodyPr>
          <a:lstStyle/>
          <a:p>
            <a:r>
              <a:rPr lang="en-US" b="1" i="1" dirty="0" smtClean="0"/>
              <a:t>Thompson scheme </a:t>
            </a:r>
            <a:r>
              <a:rPr lang="en-US" dirty="0"/>
              <a:t>v</a:t>
            </a:r>
            <a:r>
              <a:rPr lang="en-US" dirty="0" smtClean="0"/>
              <a:t>alidated for use in dogs</a:t>
            </a:r>
          </a:p>
          <a:p>
            <a:r>
              <a:rPr lang="en-US" sz="2800" dirty="0"/>
              <a:t>D</a:t>
            </a:r>
            <a:r>
              <a:rPr lang="en-US" sz="2800" dirty="0" smtClean="0"/>
              <a:t>oes </a:t>
            </a:r>
            <a:r>
              <a:rPr lang="en-US" sz="2800" dirty="0"/>
              <a:t>not include herniation and prolapse of the </a:t>
            </a:r>
            <a:r>
              <a:rPr lang="en-US" sz="2800" dirty="0" smtClean="0"/>
              <a:t>IVD (consequences </a:t>
            </a:r>
            <a:r>
              <a:rPr lang="en-US" sz="2800" dirty="0"/>
              <a:t>of the degenerative </a:t>
            </a:r>
            <a:r>
              <a:rPr lang="en-US" sz="2800" dirty="0" smtClean="0"/>
              <a:t>process)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79006"/>
            <a:ext cx="9144000" cy="42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160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/>
              <a:t>Grading </a:t>
            </a:r>
            <a:r>
              <a:rPr lang="en-US" dirty="0" smtClean="0"/>
              <a:t>Schemes: </a:t>
            </a:r>
            <a:r>
              <a:rPr lang="en-US" dirty="0"/>
              <a:t>Macroscopic changes associated with IVD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79735" y="1938805"/>
            <a:ext cx="2802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N. </a:t>
            </a:r>
            <a:r>
              <a:rPr lang="fr-FR" i="1" dirty="0" err="1"/>
              <a:t>Bergknut</a:t>
            </a:r>
            <a:r>
              <a:rPr lang="fr-FR" i="1" dirty="0"/>
              <a:t> et al</a:t>
            </a:r>
            <a:r>
              <a:rPr lang="fr-FR" i="1" dirty="0" smtClean="0"/>
              <a:t>. </a:t>
            </a:r>
          </a:p>
          <a:p>
            <a:r>
              <a:rPr lang="fr-FR" i="1" dirty="0" smtClean="0"/>
              <a:t>/ The </a:t>
            </a:r>
            <a:r>
              <a:rPr lang="fr-FR" i="1" dirty="0" err="1"/>
              <a:t>Veterinary</a:t>
            </a:r>
            <a:r>
              <a:rPr lang="fr-FR" i="1" dirty="0"/>
              <a:t> </a:t>
            </a:r>
            <a:endParaRPr lang="fr-FR" i="1" dirty="0" smtClean="0"/>
          </a:p>
          <a:p>
            <a:r>
              <a:rPr lang="fr-FR" i="1" dirty="0" smtClean="0"/>
              <a:t>Journal  </a:t>
            </a:r>
          </a:p>
          <a:p>
            <a:r>
              <a:rPr lang="fr-FR" i="1" dirty="0" smtClean="0"/>
              <a:t>195 </a:t>
            </a:r>
            <a:r>
              <a:rPr lang="fr-FR" i="1" dirty="0"/>
              <a:t>(2013) 282–291</a:t>
            </a:r>
            <a:endParaRPr lang="en-US" i="1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61" y="1404390"/>
            <a:ext cx="6578774" cy="27476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237" y="4152088"/>
            <a:ext cx="6871763" cy="25586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986" y="4172243"/>
            <a:ext cx="893251" cy="255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110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dirty="0"/>
              <a:t>A new scheme for </a:t>
            </a:r>
            <a:r>
              <a:rPr lang="en-US" dirty="0" smtClean="0"/>
              <a:t>grading </a:t>
            </a:r>
            <a:r>
              <a:rPr lang="en-US" dirty="0" err="1" smtClean="0"/>
              <a:t>histopathological</a:t>
            </a:r>
            <a:r>
              <a:rPr lang="en-US" dirty="0" smtClean="0"/>
              <a:t> </a:t>
            </a:r>
            <a:r>
              <a:rPr lang="en-US" dirty="0"/>
              <a:t>changes in the canine IVD </a:t>
            </a:r>
            <a:r>
              <a:rPr lang="en-US" dirty="0" smtClean="0"/>
              <a:t>recently proposed </a:t>
            </a:r>
          </a:p>
          <a:p>
            <a:pPr lvl="1"/>
            <a:r>
              <a:rPr lang="en-US" sz="2400" i="1" dirty="0" err="1" smtClean="0"/>
              <a:t>Bergknut</a:t>
            </a:r>
            <a:r>
              <a:rPr lang="en-US" sz="2400" i="1" dirty="0" smtClean="0"/>
              <a:t> </a:t>
            </a:r>
            <a:r>
              <a:rPr lang="en-US" sz="2400" i="1" dirty="0"/>
              <a:t>et al., </a:t>
            </a:r>
            <a:r>
              <a:rPr lang="en-US" sz="2400" i="1" dirty="0" smtClean="0"/>
              <a:t>2013</a:t>
            </a:r>
          </a:p>
          <a:p>
            <a:r>
              <a:rPr lang="en-US" dirty="0"/>
              <a:t>E</a:t>
            </a:r>
            <a:r>
              <a:rPr lang="en-US" dirty="0" smtClean="0"/>
              <a:t>valuates </a:t>
            </a:r>
            <a:r>
              <a:rPr lang="en-US" dirty="0"/>
              <a:t>the </a:t>
            </a:r>
            <a:r>
              <a:rPr lang="en-US" dirty="0" smtClean="0"/>
              <a:t>cellular and </a:t>
            </a:r>
            <a:r>
              <a:rPr lang="en-US" dirty="0"/>
              <a:t>structural changes in the AF, NP, and </a:t>
            </a:r>
            <a:r>
              <a:rPr lang="en-US" dirty="0" err="1" smtClean="0"/>
              <a:t>Eps</a:t>
            </a:r>
            <a:r>
              <a:rPr lang="en-US" dirty="0" smtClean="0"/>
              <a:t> </a:t>
            </a:r>
          </a:p>
          <a:p>
            <a:pPr lvl="1"/>
            <a:r>
              <a:rPr lang="en-US" sz="2400" dirty="0"/>
              <a:t>U</a:t>
            </a:r>
            <a:r>
              <a:rPr lang="en-US" sz="2400" dirty="0" smtClean="0"/>
              <a:t>sing </a:t>
            </a:r>
            <a:r>
              <a:rPr lang="en-US" sz="2400" dirty="0" err="1" smtClean="0"/>
              <a:t>hematoxylin</a:t>
            </a:r>
            <a:r>
              <a:rPr lang="en-US" sz="2400" dirty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eosin </a:t>
            </a:r>
            <a:r>
              <a:rPr lang="en-US" sz="2400" dirty="0" smtClean="0"/>
              <a:t>staining</a:t>
            </a:r>
            <a:endParaRPr lang="en-US" sz="2400" dirty="0"/>
          </a:p>
          <a:p>
            <a:r>
              <a:rPr lang="en-US" dirty="0"/>
              <a:t>U</a:t>
            </a:r>
            <a:r>
              <a:rPr lang="en-US" dirty="0" smtClean="0"/>
              <a:t>ses </a:t>
            </a:r>
            <a:r>
              <a:rPr lang="en-US" dirty="0"/>
              <a:t>specific stains </a:t>
            </a:r>
            <a:r>
              <a:rPr lang="en-US" dirty="0" smtClean="0"/>
              <a:t>to assess changes </a:t>
            </a:r>
            <a:r>
              <a:rPr lang="en-US" dirty="0"/>
              <a:t>in </a:t>
            </a:r>
            <a:r>
              <a:rPr lang="en-US" dirty="0" smtClean="0"/>
              <a:t>the extracellular </a:t>
            </a:r>
            <a:r>
              <a:rPr lang="en-US" dirty="0"/>
              <a:t>matrix </a:t>
            </a:r>
            <a:r>
              <a:rPr lang="en-US" dirty="0" smtClean="0"/>
              <a:t> components </a:t>
            </a:r>
          </a:p>
          <a:p>
            <a:pPr lvl="1"/>
            <a:r>
              <a:rPr lang="en-US" sz="2400" dirty="0" err="1" smtClean="0"/>
              <a:t>Alcian</a:t>
            </a:r>
            <a:r>
              <a:rPr lang="en-US" sz="2400" dirty="0" smtClean="0"/>
              <a:t> </a:t>
            </a:r>
            <a:r>
              <a:rPr lang="en-US" sz="2400" dirty="0"/>
              <a:t>blue to stain </a:t>
            </a:r>
            <a:r>
              <a:rPr lang="en-US" sz="2400" dirty="0" smtClean="0"/>
              <a:t>proteoglycans</a:t>
            </a:r>
          </a:p>
          <a:p>
            <a:pPr lvl="1"/>
            <a:r>
              <a:rPr lang="en-US" sz="2400" dirty="0" err="1"/>
              <a:t>P</a:t>
            </a:r>
            <a:r>
              <a:rPr lang="en-US" sz="2400" dirty="0" err="1" smtClean="0"/>
              <a:t>icrosirius</a:t>
            </a:r>
            <a:r>
              <a:rPr lang="en-US" sz="2400" dirty="0" smtClean="0"/>
              <a:t> </a:t>
            </a:r>
            <a:r>
              <a:rPr lang="en-US" sz="2400" dirty="0"/>
              <a:t>red to stain </a:t>
            </a:r>
            <a:r>
              <a:rPr lang="en-US" sz="2400" dirty="0" smtClean="0"/>
              <a:t>collagens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/>
              <a:t>Grading </a:t>
            </a:r>
            <a:r>
              <a:rPr lang="en-US" dirty="0" smtClean="0"/>
              <a:t>Schemes: </a:t>
            </a:r>
            <a:r>
              <a:rPr lang="en-US" dirty="0"/>
              <a:t>Macroscopic changes associated with IVD</a:t>
            </a:r>
          </a:p>
        </p:txBody>
      </p:sp>
    </p:spTree>
    <p:extLst>
      <p:ext uri="{BB962C8B-B14F-4D97-AF65-F5344CB8AC3E}">
        <p14:creationId xmlns:p14="http://schemas.microsoft.com/office/powerpoint/2010/main" val="27810973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81" y="1720748"/>
            <a:ext cx="7469595" cy="420636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20279"/>
          </a:xfrm>
        </p:spPr>
        <p:txBody>
          <a:bodyPr>
            <a:normAutofit fontScale="90000"/>
          </a:bodyPr>
          <a:lstStyle/>
          <a:p>
            <a:r>
              <a:rPr lang="en-US" dirty="0"/>
              <a:t>Grading </a:t>
            </a:r>
            <a:r>
              <a:rPr lang="en-US" dirty="0" smtClean="0"/>
              <a:t>Schemes: </a:t>
            </a:r>
            <a:r>
              <a:rPr lang="en-US" dirty="0"/>
              <a:t>Macroscopic changes associated with IVD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2049" y="5683927"/>
            <a:ext cx="888195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Mid-sagittal histological sections of a healthy and a moderately degenerated canine intervertebral disc (IVD) stained with </a:t>
            </a:r>
            <a:r>
              <a:rPr lang="en-US" dirty="0" err="1"/>
              <a:t>picrosirius</a:t>
            </a:r>
            <a:r>
              <a:rPr lang="en-US" dirty="0"/>
              <a:t> red and </a:t>
            </a:r>
            <a:r>
              <a:rPr lang="en-US" dirty="0" err="1"/>
              <a:t>Alcian</a:t>
            </a:r>
            <a:r>
              <a:rPr lang="en-US" dirty="0"/>
              <a:t> blue. </a:t>
            </a:r>
            <a:endParaRPr lang="en-US" dirty="0" smtClean="0"/>
          </a:p>
          <a:p>
            <a:pPr marL="342900" indent="-342900">
              <a:buAutoNum type="alphaUcParenBoth"/>
            </a:pPr>
            <a:r>
              <a:rPr lang="en-US" dirty="0" smtClean="0"/>
              <a:t>Healthy </a:t>
            </a:r>
            <a:r>
              <a:rPr lang="en-US" dirty="0"/>
              <a:t>IVD </a:t>
            </a:r>
            <a:r>
              <a:rPr lang="en-US" dirty="0" smtClean="0"/>
              <a:t>(B)</a:t>
            </a:r>
            <a:r>
              <a:rPr lang="en-US" dirty="0"/>
              <a:t> </a:t>
            </a:r>
            <a:r>
              <a:rPr lang="en-US" dirty="0" smtClean="0"/>
              <a:t>Degenerated IVD. </a:t>
            </a:r>
          </a:p>
          <a:p>
            <a:r>
              <a:rPr lang="fr-FR" i="1" dirty="0" smtClean="0"/>
              <a:t>N</a:t>
            </a:r>
            <a:r>
              <a:rPr lang="fr-FR" i="1" dirty="0"/>
              <a:t>. </a:t>
            </a:r>
            <a:r>
              <a:rPr lang="fr-FR" i="1" dirty="0" err="1"/>
              <a:t>Bergknut</a:t>
            </a:r>
            <a:r>
              <a:rPr lang="fr-FR" i="1" dirty="0"/>
              <a:t> et al. / The </a:t>
            </a:r>
            <a:r>
              <a:rPr lang="fr-FR" i="1" dirty="0" err="1"/>
              <a:t>Veterinary</a:t>
            </a:r>
            <a:r>
              <a:rPr lang="fr-FR" i="1" dirty="0"/>
              <a:t> Journal  195 (2013) 282–291</a:t>
            </a:r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80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IVD Degeneration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r>
              <a:rPr lang="en-US" sz="2800" dirty="0"/>
              <a:t>GAG content </a:t>
            </a:r>
            <a:r>
              <a:rPr lang="en-US" sz="2800" b="1" dirty="0"/>
              <a:t>decreases</a:t>
            </a:r>
            <a:r>
              <a:rPr lang="en-US" sz="2800" dirty="0"/>
              <a:t> with </a:t>
            </a:r>
            <a:r>
              <a:rPr lang="en-US" sz="2800" dirty="0" smtClean="0"/>
              <a:t>concurrent </a:t>
            </a:r>
            <a:r>
              <a:rPr lang="en-US" sz="2800" b="1" dirty="0"/>
              <a:t>increase</a:t>
            </a:r>
            <a:r>
              <a:rPr lang="en-US" sz="2800" dirty="0"/>
              <a:t> in collagen </a:t>
            </a:r>
            <a:r>
              <a:rPr lang="en-US" sz="2800" dirty="0" smtClean="0"/>
              <a:t>content</a:t>
            </a:r>
            <a:endParaRPr lang="en-US" sz="2800" dirty="0"/>
          </a:p>
          <a:p>
            <a:r>
              <a:rPr lang="en-US" sz="2800" dirty="0"/>
              <a:t>M</a:t>
            </a:r>
            <a:r>
              <a:rPr lang="en-US" sz="2800" dirty="0" smtClean="0"/>
              <a:t>atrix </a:t>
            </a:r>
            <a:r>
              <a:rPr lang="en-US" sz="2800" dirty="0"/>
              <a:t>of the IVD becomes more rigid </a:t>
            </a:r>
            <a:endParaRPr lang="en-US" sz="2800" dirty="0" smtClean="0"/>
          </a:p>
          <a:p>
            <a:r>
              <a:rPr lang="en-US" sz="2800" dirty="0" smtClean="0"/>
              <a:t>Disc loses </a:t>
            </a:r>
            <a:r>
              <a:rPr lang="en-US" sz="2800" dirty="0"/>
              <a:t>its hydrostatic properties to function as a hydraulic </a:t>
            </a:r>
            <a:r>
              <a:rPr lang="en-US" sz="2800" dirty="0" smtClean="0"/>
              <a:t>cushion</a:t>
            </a:r>
          </a:p>
          <a:p>
            <a:r>
              <a:rPr lang="en-US" sz="2800" dirty="0" smtClean="0"/>
              <a:t>Impaired diffusion of nutrients in to disc </a:t>
            </a:r>
            <a:endParaRPr lang="en-US" sz="2800" dirty="0" smtClean="0"/>
          </a:p>
          <a:p>
            <a:r>
              <a:rPr lang="en-US" dirty="0" smtClean="0"/>
              <a:t>Impaired </a:t>
            </a:r>
            <a:r>
              <a:rPr lang="en-US" dirty="0"/>
              <a:t>ability of </a:t>
            </a:r>
            <a:r>
              <a:rPr lang="en-US" dirty="0" smtClean="0"/>
              <a:t>IVD cells </a:t>
            </a:r>
            <a:r>
              <a:rPr lang="en-US" dirty="0"/>
              <a:t>to </a:t>
            </a:r>
            <a:r>
              <a:rPr lang="en-US" dirty="0" smtClean="0"/>
              <a:t>repair </a:t>
            </a:r>
            <a:r>
              <a:rPr lang="en-US" dirty="0"/>
              <a:t>the </a:t>
            </a:r>
            <a:r>
              <a:rPr lang="en-US" dirty="0" smtClean="0"/>
              <a:t>matrix</a:t>
            </a:r>
          </a:p>
          <a:p>
            <a:pPr lvl="1"/>
            <a:r>
              <a:rPr lang="en-US" sz="2400" dirty="0"/>
              <a:t>A</a:t>
            </a:r>
            <a:r>
              <a:rPr lang="en-US" sz="2400" dirty="0" smtClean="0"/>
              <a:t>vascular </a:t>
            </a:r>
            <a:r>
              <a:rPr lang="en-US" sz="2400" dirty="0"/>
              <a:t>and low cellular nature of </a:t>
            </a:r>
            <a:r>
              <a:rPr lang="en-US" sz="2400" dirty="0" smtClean="0"/>
              <a:t>IVD </a:t>
            </a:r>
          </a:p>
          <a:p>
            <a:pPr lvl="1"/>
            <a:r>
              <a:rPr lang="en-US" sz="2400" dirty="0" smtClean="0"/>
              <a:t>Inferior biomechanical </a:t>
            </a:r>
            <a:r>
              <a:rPr lang="en-US" sz="2400" dirty="0"/>
              <a:t>environment </a:t>
            </a:r>
          </a:p>
        </p:txBody>
      </p:sp>
    </p:spTree>
    <p:extLst>
      <p:ext uri="{BB962C8B-B14F-4D97-AF65-F5344CB8AC3E}">
        <p14:creationId xmlns:p14="http://schemas.microsoft.com/office/powerpoint/2010/main" val="2627176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IVD Degeneration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</a:t>
            </a:r>
            <a:r>
              <a:rPr lang="en-US" dirty="0" smtClean="0"/>
              <a:t>isc </a:t>
            </a:r>
            <a:r>
              <a:rPr lang="en-US" dirty="0"/>
              <a:t>height </a:t>
            </a:r>
            <a:r>
              <a:rPr lang="en-US" dirty="0" smtClean="0"/>
              <a:t>may decrease due to dehydration</a:t>
            </a:r>
          </a:p>
          <a:p>
            <a:endParaRPr lang="en-US" dirty="0" smtClean="0"/>
          </a:p>
          <a:p>
            <a:r>
              <a:rPr lang="en-US" dirty="0" smtClean="0"/>
              <a:t>Abnormal </a:t>
            </a:r>
            <a:r>
              <a:rPr lang="en-US" dirty="0" smtClean="0"/>
              <a:t>loading of NP, AF, </a:t>
            </a:r>
            <a:r>
              <a:rPr lang="en-US" dirty="0" err="1" smtClean="0"/>
              <a:t>Eps</a:t>
            </a:r>
            <a:r>
              <a:rPr lang="en-US" dirty="0" smtClean="0"/>
              <a:t>  </a:t>
            </a:r>
          </a:p>
          <a:p>
            <a:endParaRPr lang="en-US" dirty="0"/>
          </a:p>
          <a:p>
            <a:r>
              <a:rPr lang="en-US" dirty="0"/>
              <a:t>R</a:t>
            </a:r>
            <a:r>
              <a:rPr lang="en-US" dirty="0" smtClean="0"/>
              <a:t>esult in annular tears and EP fractures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Structural </a:t>
            </a:r>
            <a:r>
              <a:rPr lang="en-US" dirty="0"/>
              <a:t>failure of the IVD as a whole may also result in </a:t>
            </a:r>
            <a:r>
              <a:rPr lang="en-US" dirty="0" smtClean="0"/>
              <a:t>bulging or </a:t>
            </a:r>
            <a:r>
              <a:rPr lang="en-US" dirty="0"/>
              <a:t>herniation of the </a:t>
            </a:r>
            <a:r>
              <a:rPr lang="en-US" dirty="0" smtClean="0"/>
              <a:t>IVD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7706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3377</TotalTime>
  <Words>7655</Words>
  <Application>Microsoft Macintosh PowerPoint</Application>
  <PresentationFormat>On-screen Show (4:3)</PresentationFormat>
  <Paragraphs>691</Paragraphs>
  <Slides>74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Civic</vt:lpstr>
      <vt:lpstr>Intervertebral Disk Disease</vt:lpstr>
      <vt:lpstr>Intervertebral Disc Anatomy</vt:lpstr>
      <vt:lpstr>PowerPoint Presentation</vt:lpstr>
      <vt:lpstr>Intervertebral Disc Anatomy</vt:lpstr>
      <vt:lpstr>Biochemical structure of IVD</vt:lpstr>
      <vt:lpstr>IVD Degeneration</vt:lpstr>
      <vt:lpstr>Degeneration of the Disc</vt:lpstr>
      <vt:lpstr>Process of IVD Degeneration</vt:lpstr>
      <vt:lpstr>Process of IVD Degeneration</vt:lpstr>
      <vt:lpstr>PowerPoint Presentation</vt:lpstr>
      <vt:lpstr>Chondrodystrophic (CD) vs Non-Chondrodystrophic (NCD) Breeds and IVD</vt:lpstr>
      <vt:lpstr>Pathological Findings  In Chondrodystrophic Breeds</vt:lpstr>
      <vt:lpstr>Pathological Findings  In Chondrodystrophic Breeds</vt:lpstr>
      <vt:lpstr>Pathological Findings  In Chondrodystrophic Breeds</vt:lpstr>
      <vt:lpstr>Pathological Findings  In Chondrodystrophic Breeds</vt:lpstr>
      <vt:lpstr>Biochemical Differences:  Chondrification of the NP </vt:lpstr>
      <vt:lpstr>Biochemical Differences </vt:lpstr>
      <vt:lpstr>Pathological Findings   NON- Chondrodystrophic Breeds</vt:lpstr>
      <vt:lpstr>Pathological Findings   NON- Chondrodystrophic Breeds</vt:lpstr>
      <vt:lpstr>IVDD: CD vs NCD</vt:lpstr>
      <vt:lpstr>Disc Herniation</vt:lpstr>
      <vt:lpstr>PowerPoint Presentation</vt:lpstr>
      <vt:lpstr>Calcification</vt:lpstr>
      <vt:lpstr>Calcification (Platt 2013)</vt:lpstr>
      <vt:lpstr>Clinical Presentation</vt:lpstr>
      <vt:lpstr>Cervical IVDD: Clinical Signs</vt:lpstr>
      <vt:lpstr>Cervical IVDD: Clinical Signs</vt:lpstr>
      <vt:lpstr>Cervical IVDD: Neuro exam</vt:lpstr>
      <vt:lpstr>Thoracolumbar IVDD: Clinical Signs</vt:lpstr>
      <vt:lpstr>TL IVDD:  Spinal shock and Schiff– Sherrington postures </vt:lpstr>
      <vt:lpstr>TL IVDD:  Spinal shock and Schiff– Sherrington postures </vt:lpstr>
      <vt:lpstr>TL IVDD: Griffiths Classification Scheme</vt:lpstr>
      <vt:lpstr>TL IVDD: Signs of Myelomalacia</vt:lpstr>
      <vt:lpstr>Diagnosing IVDD: Survey Radiographs</vt:lpstr>
      <vt:lpstr>Diagnosing IVDD: Survey Radiographs</vt:lpstr>
      <vt:lpstr>Diagnosing IVDD: Myelography</vt:lpstr>
      <vt:lpstr>Diagnosing IVDD: Myelography</vt:lpstr>
      <vt:lpstr>Diagnosing IVDD: CT</vt:lpstr>
      <vt:lpstr>Diagnosing IVDD: CT</vt:lpstr>
      <vt:lpstr>Diagnosing IVDD: MRI</vt:lpstr>
      <vt:lpstr>MRI to Predict Prognosis</vt:lpstr>
      <vt:lpstr>Diagnosing IVDD: MRI</vt:lpstr>
      <vt:lpstr>Treatment: Medical Management</vt:lpstr>
      <vt:lpstr>Medical Management for Cervical IVDD</vt:lpstr>
      <vt:lpstr>PowerPoint Presentation</vt:lpstr>
      <vt:lpstr>Medical Management for TL IVDD</vt:lpstr>
      <vt:lpstr>PowerPoint Presentation</vt:lpstr>
      <vt:lpstr>Surgical Management</vt:lpstr>
      <vt:lpstr>Surgical Management of Cervical IVDD: Ventral Slot</vt:lpstr>
      <vt:lpstr>PowerPoint Presentation</vt:lpstr>
      <vt:lpstr>Surgical Management of Cervical IVDD: Dorsal Laminectomy</vt:lpstr>
      <vt:lpstr>Surgical Management: TL IVDD</vt:lpstr>
      <vt:lpstr>Surgical Management: TL IVDD</vt:lpstr>
      <vt:lpstr>Surgical Management: Fenestration</vt:lpstr>
      <vt:lpstr>PowerPoint Presentation</vt:lpstr>
      <vt:lpstr>Cervical IVDD: Prognosis</vt:lpstr>
      <vt:lpstr>TL IVDD: Prognosis</vt:lpstr>
      <vt:lpstr>TL IVDD: Prognosis</vt:lpstr>
      <vt:lpstr>PowerPoint Presentation</vt:lpstr>
      <vt:lpstr>PowerPoint Presentation</vt:lpstr>
      <vt:lpstr>Prognosis: Nociception</vt:lpstr>
      <vt:lpstr>Prognosis: Nociception</vt:lpstr>
      <vt:lpstr>PowerPoint Presentation</vt:lpstr>
      <vt:lpstr>Feline IVDD</vt:lpstr>
      <vt:lpstr>Feline IVDD</vt:lpstr>
      <vt:lpstr>Feline IVDD: Prognosis</vt:lpstr>
      <vt:lpstr>References</vt:lpstr>
      <vt:lpstr>Differential Diagnoses</vt:lpstr>
      <vt:lpstr>Healthy Intervertebral Disc</vt:lpstr>
      <vt:lpstr>Histology  of IVD</vt:lpstr>
      <vt:lpstr>Grading Schemes: Macroscopic changes associated with IVD</vt:lpstr>
      <vt:lpstr>Grading Schemes: Macroscopic changes associated with IVD</vt:lpstr>
      <vt:lpstr>Grading Schemes: Macroscopic changes associated with IVD</vt:lpstr>
      <vt:lpstr>Grading Schemes: Macroscopic changes associated with IVD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 Di M</dc:creator>
  <cp:lastModifiedBy>F Di M</cp:lastModifiedBy>
  <cp:revision>113</cp:revision>
  <dcterms:created xsi:type="dcterms:W3CDTF">2015-05-31T13:30:39Z</dcterms:created>
  <dcterms:modified xsi:type="dcterms:W3CDTF">2015-06-02T21:51:05Z</dcterms:modified>
</cp:coreProperties>
</file>