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31" r:id="rId1"/>
  </p:sldMasterIdLst>
  <p:notesMasterIdLst>
    <p:notesMasterId r:id="rId51"/>
  </p:notes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313" r:id="rId13"/>
    <p:sldId id="266" r:id="rId14"/>
    <p:sldId id="281" r:id="rId15"/>
    <p:sldId id="305" r:id="rId16"/>
    <p:sldId id="306" r:id="rId17"/>
    <p:sldId id="282" r:id="rId18"/>
    <p:sldId id="307" r:id="rId19"/>
    <p:sldId id="308" r:id="rId20"/>
    <p:sldId id="309" r:id="rId21"/>
    <p:sldId id="311" r:id="rId22"/>
    <p:sldId id="310" r:id="rId23"/>
    <p:sldId id="268" r:id="rId24"/>
    <p:sldId id="270" r:id="rId25"/>
    <p:sldId id="272" r:id="rId26"/>
    <p:sldId id="274" r:id="rId27"/>
    <p:sldId id="276" r:id="rId28"/>
    <p:sldId id="277" r:id="rId29"/>
    <p:sldId id="279" r:id="rId30"/>
    <p:sldId id="269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3" r:id="rId40"/>
    <p:sldId id="294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12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688" autoAdjust="0"/>
  </p:normalViewPr>
  <p:slideViewPr>
    <p:cSldViewPr snapToGrid="0" snapToObjects="1">
      <p:cViewPr varScale="1">
        <p:scale>
          <a:sx n="71" d="100"/>
          <a:sy n="71" d="100"/>
        </p:scale>
        <p:origin x="-21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notesMaster" Target="notesMasters/notesMaster1.xml"/><Relationship Id="rId52" Type="http://schemas.openxmlformats.org/officeDocument/2006/relationships/printerSettings" Target="printerSettings/printerSettings1.bin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E493-B825-494F-B9C7-A0732DDD9777}" type="datetimeFigureOut">
              <a:rPr lang="fr-FR" smtClean="0"/>
              <a:t>26/01/2015</a:t>
            </a:fld>
            <a:endParaRPr lang="en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95BD64-D3AE-E542-A7AF-1DCE292CC3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12015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Relationship Id="rId3" Type="http://schemas.openxmlformats.org/officeDocument/2006/relationships/hyperlink" Target="http://onlinelibrary.wiley.com.proxy.library.cornell.edu/doi/10.1111/j.1740-8261.2011.01814.x/full%23fn1" TargetMode="Externa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Relationship Id="rId3" Type="http://schemas.openxmlformats.org/officeDocument/2006/relationships/hyperlink" Target="http://onlinelibrary.wiley.com.proxy.library.cornell.edu/doi/10.1111/j.1740-8261.2011.01816.x/full%23fn5" TargetMode="Externa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CT is an imaging technique whereby cross-sectional</a:t>
            </a:r>
            <a:r>
              <a:rPr lang="en-CA" baseline="0" dirty="0" smtClean="0"/>
              <a:t> images are obtained with the use of </a:t>
            </a:r>
            <a:r>
              <a:rPr lang="en-CA" baseline="0" dirty="0" err="1" smtClean="0"/>
              <a:t>xrays</a:t>
            </a:r>
            <a:r>
              <a:rPr lang="en-CA" baseline="0" dirty="0" smtClean="0"/>
              <a:t>; </a:t>
            </a:r>
            <a:r>
              <a:rPr lang="en-CA" dirty="0" smtClean="0"/>
              <a:t>CT is a radiograph</a:t>
            </a:r>
            <a:r>
              <a:rPr lang="en-CA" baseline="0" dirty="0" smtClean="0"/>
              <a:t> obtained with a moving source image receptor assembly</a:t>
            </a:r>
          </a:p>
          <a:p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Tomography is from the </a:t>
            </a:r>
            <a:r>
              <a:rPr lang="en-CA" dirty="0" err="1" smtClean="0"/>
              <a:t>greek</a:t>
            </a:r>
            <a:r>
              <a:rPr lang="en-CA" dirty="0" smtClean="0"/>
              <a:t> </a:t>
            </a:r>
            <a:r>
              <a:rPr lang="en-CA" dirty="0" err="1" smtClean="0"/>
              <a:t>tomos”tomos</a:t>
            </a:r>
            <a:r>
              <a:rPr lang="en-CA" dirty="0" smtClean="0"/>
              <a:t>”, meaning section or slice. </a:t>
            </a:r>
          </a:p>
          <a:p>
            <a:r>
              <a:rPr lang="en-CA" dirty="0" smtClean="0"/>
              <a:t>Information from the detectors is analysed by a computer and displayed</a:t>
            </a:r>
            <a:r>
              <a:rPr lang="en-CA" baseline="0" dirty="0" smtClean="0"/>
              <a:t> as a digital image.</a:t>
            </a:r>
            <a:endParaRPr lang="en-CA" dirty="0" smtClean="0"/>
          </a:p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6029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study reports the successful use of a 16-slice scanner for identification of PTE in dogs with IMHA. study dogs with naturally occurring PTE were definitively identified using a sedation-only protocol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Cats </a:t>
            </a:r>
            <a:r>
              <a:rPr lang="fr-FR" dirty="0" err="1" smtClean="0"/>
              <a:t>were</a:t>
            </a:r>
            <a:r>
              <a:rPr lang="fr-FR" dirty="0" smtClean="0"/>
              <a:t> </a:t>
            </a:r>
            <a:r>
              <a:rPr lang="fr-FR" dirty="0" err="1" smtClean="0"/>
              <a:t>imaged</a:t>
            </a:r>
            <a:r>
              <a:rPr lang="fr-FR" dirty="0" smtClean="0"/>
              <a:t> in sternal </a:t>
            </a:r>
            <a:r>
              <a:rPr lang="fr-FR" dirty="0" err="1" smtClean="0"/>
              <a:t>recumbency</a:t>
            </a:r>
            <a:r>
              <a:rPr lang="fr-FR" dirty="0" smtClean="0"/>
              <a:t> </a:t>
            </a:r>
            <a:r>
              <a:rPr lang="fr-FR" dirty="0" err="1" smtClean="0"/>
              <a:t>using</a:t>
            </a:r>
            <a:r>
              <a:rPr lang="fr-FR" dirty="0" smtClean="0"/>
              <a:t> a transparent </a:t>
            </a:r>
            <a:r>
              <a:rPr lang="fr-FR" dirty="0" err="1" smtClean="0"/>
              <a:t>positioning</a:t>
            </a:r>
            <a:r>
              <a:rPr lang="fr-FR" dirty="0" smtClean="0"/>
              <a:t> </a:t>
            </a:r>
            <a:r>
              <a:rPr lang="fr-FR" dirty="0" err="1" smtClean="0"/>
              <a:t>device</a:t>
            </a:r>
            <a:r>
              <a:rPr lang="fr-FR" dirty="0" smtClean="0"/>
              <a:t> (</a:t>
            </a:r>
            <a:r>
              <a:rPr lang="fr-FR" dirty="0" err="1" smtClean="0"/>
              <a:t>VetMouseTrap</a:t>
            </a:r>
            <a:r>
              <a:rPr lang="fr-FR" dirty="0" smtClean="0"/>
              <a:t>, </a:t>
            </a:r>
            <a:r>
              <a:rPr lang="fr-FR" dirty="0" err="1" smtClean="0"/>
              <a:t>University</a:t>
            </a:r>
            <a:r>
              <a:rPr lang="fr-FR" dirty="0" smtClean="0"/>
              <a:t> of Illinois, Urbana, IL), and no </a:t>
            </a:r>
            <a:r>
              <a:rPr lang="fr-FR" dirty="0" err="1" smtClean="0"/>
              <a:t>sedation</a:t>
            </a:r>
            <a:r>
              <a:rPr lang="fr-FR" dirty="0" smtClean="0"/>
              <a:t> or anesthesia. </a:t>
            </a:r>
          </a:p>
          <a:p>
            <a:endParaRPr lang="fr-FR" dirty="0" smtClean="0"/>
          </a:p>
          <a:p>
            <a:r>
              <a:rPr lang="fr-FR" dirty="0" err="1" smtClean="0"/>
              <a:t>Seven</a:t>
            </a:r>
            <a:r>
              <a:rPr lang="fr-FR" dirty="0" smtClean="0"/>
              <a:t> cats </a:t>
            </a:r>
            <a:r>
              <a:rPr lang="fr-FR" dirty="0" err="1" smtClean="0"/>
              <a:t>were</a:t>
            </a:r>
            <a:r>
              <a:rPr lang="fr-FR" dirty="0" smtClean="0"/>
              <a:t> </a:t>
            </a:r>
            <a:r>
              <a:rPr lang="fr-FR" dirty="0" err="1" smtClean="0"/>
              <a:t>diagnosed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intramural</a:t>
            </a:r>
            <a:r>
              <a:rPr lang="fr-FR" dirty="0" smtClean="0"/>
              <a:t> </a:t>
            </a:r>
            <a:r>
              <a:rPr lang="fr-FR" dirty="0" err="1" smtClean="0"/>
              <a:t>upper</a:t>
            </a:r>
            <a:r>
              <a:rPr lang="fr-FR" dirty="0" smtClean="0"/>
              <a:t> </a:t>
            </a:r>
            <a:r>
              <a:rPr lang="fr-FR" dirty="0" err="1" smtClean="0"/>
              <a:t>airway</a:t>
            </a:r>
            <a:r>
              <a:rPr lang="fr-FR" dirty="0" smtClean="0"/>
              <a:t> masses, </a:t>
            </a:r>
            <a:r>
              <a:rPr lang="fr-FR" dirty="0" err="1" smtClean="0"/>
              <a:t>two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laryngotracheitis</a:t>
            </a:r>
            <a:r>
              <a:rPr lang="fr-FR" dirty="0" smtClean="0"/>
              <a:t>, and one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laryngeal</a:t>
            </a:r>
            <a:r>
              <a:rPr lang="fr-FR" dirty="0" smtClean="0"/>
              <a:t> </a:t>
            </a:r>
            <a:r>
              <a:rPr lang="fr-FR" dirty="0" err="1" smtClean="0"/>
              <a:t>paralysis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r>
              <a:rPr lang="fr-FR" dirty="0" err="1" smtClean="0"/>
              <a:t>llowed</a:t>
            </a:r>
            <a:r>
              <a:rPr lang="fr-FR" dirty="0" smtClean="0"/>
              <a:t> constant </a:t>
            </a:r>
            <a:r>
              <a:rPr lang="fr-FR" dirty="0" err="1" smtClean="0"/>
              <a:t>oxygen</a:t>
            </a:r>
            <a:r>
              <a:rPr lang="fr-FR" dirty="0" smtClean="0"/>
              <a:t> to </a:t>
            </a:r>
            <a:r>
              <a:rPr lang="fr-FR" dirty="0" err="1" smtClean="0"/>
              <a:t>dyspneic</a:t>
            </a:r>
            <a:r>
              <a:rPr lang="fr-FR" dirty="0" smtClean="0"/>
              <a:t> cats and </a:t>
            </a:r>
            <a:r>
              <a:rPr lang="fr-FR" dirty="0" err="1" smtClean="0"/>
              <a:t>fluid</a:t>
            </a:r>
            <a:r>
              <a:rPr lang="fr-FR" dirty="0" smtClean="0"/>
              <a:t> administration </a:t>
            </a:r>
            <a:r>
              <a:rPr lang="fr-FR" dirty="0" err="1" smtClean="0"/>
              <a:t>throughout</a:t>
            </a:r>
            <a:r>
              <a:rPr lang="fr-FR" dirty="0" smtClean="0"/>
              <a:t> the </a:t>
            </a:r>
            <a:r>
              <a:rPr lang="fr-FR" dirty="0" err="1" smtClean="0"/>
              <a:t>procedure</a:t>
            </a:r>
            <a:r>
              <a:rPr lang="fr-FR" dirty="0" smtClean="0"/>
              <a:t>. – no </a:t>
            </a:r>
            <a:r>
              <a:rPr lang="fr-FR" dirty="0" err="1" smtClean="0"/>
              <a:t>restraint</a:t>
            </a:r>
            <a:r>
              <a:rPr lang="fr-FR" dirty="0" smtClean="0"/>
              <a:t>; Cats in the </a:t>
            </a:r>
            <a:r>
              <a:rPr lang="fr-FR" dirty="0" err="1" smtClean="0"/>
              <a:t>positioning</a:t>
            </a:r>
            <a:r>
              <a:rPr lang="fr-FR" dirty="0" smtClean="0"/>
              <a:t> </a:t>
            </a:r>
            <a:r>
              <a:rPr lang="fr-FR" dirty="0" err="1" smtClean="0"/>
              <a:t>device</a:t>
            </a:r>
            <a:r>
              <a:rPr lang="fr-FR" dirty="0" smtClean="0"/>
              <a:t> </a:t>
            </a:r>
            <a:r>
              <a:rPr lang="fr-FR" dirty="0" err="1" smtClean="0"/>
              <a:t>tended</a:t>
            </a:r>
            <a:r>
              <a:rPr lang="fr-FR" dirty="0" smtClean="0"/>
              <a:t> to </a:t>
            </a:r>
            <a:r>
              <a:rPr lang="fr-FR" dirty="0" err="1" smtClean="0"/>
              <a:t>remain</a:t>
            </a:r>
            <a:r>
              <a:rPr lang="fr-FR" dirty="0" smtClean="0"/>
              <a:t> in sternal </a:t>
            </a:r>
            <a:r>
              <a:rPr lang="fr-FR" dirty="0" err="1" smtClean="0"/>
              <a:t>recumbency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minimal </a:t>
            </a:r>
            <a:r>
              <a:rPr lang="fr-FR" dirty="0" err="1" smtClean="0"/>
              <a:t>movement</a:t>
            </a:r>
            <a:r>
              <a:rPr lang="fr-FR" dirty="0" smtClean="0"/>
              <a:t>. </a:t>
            </a:r>
          </a:p>
          <a:p>
            <a:endParaRPr lang="fr-FR" dirty="0" smtClean="0"/>
          </a:p>
          <a:p>
            <a:r>
              <a:rPr lang="fr-FR" dirty="0" err="1" smtClean="0"/>
              <a:t>Computed</a:t>
            </a:r>
            <a:r>
              <a:rPr lang="fr-FR" dirty="0" smtClean="0"/>
              <a:t> </a:t>
            </a:r>
            <a:r>
              <a:rPr lang="fr-FR" dirty="0" err="1" smtClean="0"/>
              <a:t>tomographic</a:t>
            </a:r>
            <a:r>
              <a:rPr lang="fr-FR" dirty="0" smtClean="0"/>
              <a:t> </a:t>
            </a:r>
            <a:r>
              <a:rPr lang="fr-FR" dirty="0" err="1" smtClean="0"/>
              <a:t>findings</a:t>
            </a:r>
            <a:r>
              <a:rPr lang="fr-FR" dirty="0" smtClean="0"/>
              <a:t> for the </a:t>
            </a:r>
            <a:r>
              <a:rPr lang="fr-FR" dirty="0" err="1" smtClean="0"/>
              <a:t>third</a:t>
            </a:r>
            <a:r>
              <a:rPr lang="fr-FR" dirty="0" smtClean="0"/>
              <a:t> cat </a:t>
            </a:r>
            <a:r>
              <a:rPr lang="fr-FR" dirty="0" err="1" smtClean="0"/>
              <a:t>included</a:t>
            </a:r>
            <a:r>
              <a:rPr lang="fr-FR" dirty="0" smtClean="0"/>
              <a:t> </a:t>
            </a:r>
            <a:r>
              <a:rPr lang="fr-FR" dirty="0" err="1" smtClean="0"/>
              <a:t>symmetric</a:t>
            </a:r>
            <a:r>
              <a:rPr lang="fr-FR" dirty="0" smtClean="0"/>
              <a:t> </a:t>
            </a:r>
            <a:r>
              <a:rPr lang="fr-FR" dirty="0" err="1" smtClean="0"/>
              <a:t>narrowing</a:t>
            </a:r>
            <a:r>
              <a:rPr lang="fr-FR" dirty="0" smtClean="0"/>
              <a:t> of the rima </a:t>
            </a:r>
            <a:r>
              <a:rPr lang="fr-FR" dirty="0" err="1" smtClean="0"/>
              <a:t>glottis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medially</a:t>
            </a:r>
            <a:r>
              <a:rPr lang="fr-FR" dirty="0" smtClean="0"/>
              <a:t> </a:t>
            </a:r>
            <a:r>
              <a:rPr lang="fr-FR" dirty="0" err="1" smtClean="0"/>
              <a:t>displaced</a:t>
            </a:r>
            <a:r>
              <a:rPr lang="fr-FR" dirty="0" smtClean="0"/>
              <a:t> </a:t>
            </a:r>
            <a:r>
              <a:rPr lang="fr-FR" dirty="0" err="1" smtClean="0"/>
              <a:t>cuneiform</a:t>
            </a:r>
            <a:r>
              <a:rPr lang="fr-FR" dirty="0" smtClean="0"/>
              <a:t> </a:t>
            </a:r>
            <a:r>
              <a:rPr lang="fr-FR" dirty="0" err="1" smtClean="0"/>
              <a:t>processes</a:t>
            </a:r>
            <a:r>
              <a:rPr lang="fr-FR" dirty="0" smtClean="0"/>
              <a:t>. This </a:t>
            </a:r>
            <a:r>
              <a:rPr lang="fr-FR" dirty="0" err="1" smtClean="0"/>
              <a:t>finding</a:t>
            </a:r>
            <a:r>
              <a:rPr lang="fr-FR" dirty="0" smtClean="0"/>
              <a:t> </a:t>
            </a:r>
            <a:r>
              <a:rPr lang="fr-FR" dirty="0" err="1" smtClean="0"/>
              <a:t>was</a:t>
            </a:r>
            <a:r>
              <a:rPr lang="fr-FR" dirty="0" smtClean="0"/>
              <a:t> </a:t>
            </a:r>
            <a:r>
              <a:rPr lang="fr-FR" dirty="0" err="1" smtClean="0"/>
              <a:t>considered</a:t>
            </a:r>
            <a:r>
              <a:rPr lang="fr-FR" dirty="0" smtClean="0"/>
              <a:t> suggestive of </a:t>
            </a:r>
            <a:r>
              <a:rPr lang="fr-FR" dirty="0" err="1" smtClean="0"/>
              <a:t>laryngeal</a:t>
            </a:r>
            <a:r>
              <a:rPr lang="fr-FR" dirty="0" smtClean="0"/>
              <a:t> </a:t>
            </a:r>
            <a:r>
              <a:rPr lang="fr-FR" dirty="0" err="1" smtClean="0"/>
              <a:t>paralysis</a:t>
            </a:r>
            <a:r>
              <a:rPr lang="fr-FR" dirty="0" smtClean="0"/>
              <a:t>, </a:t>
            </a:r>
            <a:r>
              <a:rPr lang="fr-FR" dirty="0" err="1" smtClean="0"/>
              <a:t>however</a:t>
            </a:r>
            <a:r>
              <a:rPr lang="fr-FR" dirty="0" smtClean="0"/>
              <a:t> the </a:t>
            </a:r>
            <a:r>
              <a:rPr lang="fr-FR" dirty="0" err="1" smtClean="0"/>
              <a:t>upper</a:t>
            </a:r>
            <a:r>
              <a:rPr lang="fr-FR" dirty="0" smtClean="0"/>
              <a:t> </a:t>
            </a:r>
            <a:r>
              <a:rPr lang="fr-FR" dirty="0" err="1" smtClean="0"/>
              <a:t>airway</a:t>
            </a:r>
            <a:r>
              <a:rPr lang="fr-FR" dirty="0" smtClean="0"/>
              <a:t> </a:t>
            </a:r>
            <a:r>
              <a:rPr lang="fr-FR" dirty="0" err="1" smtClean="0"/>
              <a:t>was</a:t>
            </a:r>
            <a:r>
              <a:rPr lang="fr-FR" dirty="0" smtClean="0"/>
              <a:t> not </a:t>
            </a:r>
            <a:r>
              <a:rPr lang="fr-FR" dirty="0" err="1" smtClean="0"/>
              <a:t>mentioned</a:t>
            </a:r>
            <a:r>
              <a:rPr lang="fr-FR" dirty="0" smtClean="0"/>
              <a:t> in the </a:t>
            </a:r>
            <a:r>
              <a:rPr lang="fr-FR" dirty="0" err="1" smtClean="0"/>
              <a:t>necropsy</a:t>
            </a:r>
            <a:r>
              <a:rPr lang="fr-FR" dirty="0" smtClean="0"/>
              <a:t> report. This cat </a:t>
            </a:r>
            <a:r>
              <a:rPr lang="fr-FR" dirty="0" err="1" smtClean="0"/>
              <a:t>also</a:t>
            </a:r>
            <a:r>
              <a:rPr lang="fr-FR" dirty="0" smtClean="0"/>
              <a:t> </a:t>
            </a:r>
            <a:r>
              <a:rPr lang="fr-FR" dirty="0" err="1" smtClean="0"/>
              <a:t>had</a:t>
            </a:r>
            <a:r>
              <a:rPr lang="fr-FR" dirty="0" smtClean="0"/>
              <a:t> a </a:t>
            </a:r>
            <a:r>
              <a:rPr lang="fr-FR" dirty="0" err="1" smtClean="0"/>
              <a:t>peritoneal</a:t>
            </a:r>
            <a:r>
              <a:rPr lang="fr-FR" dirty="0" smtClean="0"/>
              <a:t> </a:t>
            </a:r>
            <a:r>
              <a:rPr lang="fr-FR" dirty="0" err="1" smtClean="0"/>
              <a:t>pericardial</a:t>
            </a:r>
            <a:r>
              <a:rPr lang="fr-FR" dirty="0" smtClean="0"/>
              <a:t> </a:t>
            </a:r>
            <a:r>
              <a:rPr lang="fr-FR" dirty="0" err="1" smtClean="0"/>
              <a:t>diaphragmatic</a:t>
            </a:r>
            <a:r>
              <a:rPr lang="fr-FR" dirty="0" smtClean="0"/>
              <a:t> </a:t>
            </a:r>
            <a:r>
              <a:rPr lang="fr-FR" dirty="0" err="1" smtClean="0"/>
              <a:t>hernia</a:t>
            </a:r>
            <a:r>
              <a:rPr lang="fr-FR" dirty="0" smtClean="0"/>
              <a:t> and right </a:t>
            </a:r>
            <a:r>
              <a:rPr lang="fr-FR" dirty="0" err="1" smtClean="0"/>
              <a:t>cranial</a:t>
            </a:r>
            <a:r>
              <a:rPr lang="fr-FR" dirty="0" smtClean="0"/>
              <a:t> </a:t>
            </a:r>
            <a:r>
              <a:rPr lang="fr-FR" dirty="0" err="1" smtClean="0"/>
              <a:t>lung</a:t>
            </a:r>
            <a:r>
              <a:rPr lang="fr-FR" dirty="0" smtClean="0"/>
              <a:t> lobe </a:t>
            </a:r>
            <a:r>
              <a:rPr lang="fr-FR" dirty="0" err="1" smtClean="0"/>
              <a:t>atelectasis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a </a:t>
            </a:r>
            <a:r>
              <a:rPr lang="fr-FR" dirty="0" err="1" smtClean="0"/>
              <a:t>pulmonary</a:t>
            </a:r>
            <a:r>
              <a:rPr lang="fr-FR" dirty="0" smtClean="0"/>
              <a:t> bulla </a:t>
            </a:r>
            <a:r>
              <a:rPr lang="fr-FR" dirty="0" err="1" smtClean="0"/>
              <a:t>present</a:t>
            </a:r>
            <a:r>
              <a:rPr lang="fr-FR" dirty="0" smtClean="0"/>
              <a:t> on CT and </a:t>
            </a:r>
            <a:r>
              <a:rPr lang="fr-FR" dirty="0" err="1" smtClean="0"/>
              <a:t>necropsy</a:t>
            </a:r>
            <a:r>
              <a:rPr lang="fr-FR" dirty="0" smtClean="0"/>
              <a:t>. This cat </a:t>
            </a:r>
            <a:r>
              <a:rPr lang="fr-FR" dirty="0" err="1" smtClean="0"/>
              <a:t>presented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respiratory</a:t>
            </a:r>
            <a:r>
              <a:rPr lang="fr-FR" dirty="0" smtClean="0"/>
              <a:t> stridor and </a:t>
            </a:r>
            <a:r>
              <a:rPr lang="fr-FR" dirty="0" err="1" smtClean="0"/>
              <a:t>dyspnea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cats </a:t>
            </a:r>
            <a:r>
              <a:rPr lang="fr-FR" dirty="0" err="1" smtClean="0"/>
              <a:t>presenting</a:t>
            </a:r>
            <a:r>
              <a:rPr lang="fr-FR" dirty="0" smtClean="0"/>
              <a:t> to the emergency </a:t>
            </a:r>
            <a:r>
              <a:rPr lang="fr-FR" dirty="0" err="1" smtClean="0"/>
              <a:t>department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a </a:t>
            </a:r>
            <a:r>
              <a:rPr lang="fr-FR" dirty="0" err="1" smtClean="0"/>
              <a:t>recent</a:t>
            </a:r>
            <a:r>
              <a:rPr lang="fr-FR" dirty="0" smtClean="0"/>
              <a:t> </a:t>
            </a:r>
            <a:r>
              <a:rPr lang="fr-FR" dirty="0" err="1" smtClean="0"/>
              <a:t>history</a:t>
            </a:r>
            <a:r>
              <a:rPr lang="fr-FR" dirty="0" smtClean="0"/>
              <a:t> of, or </a:t>
            </a:r>
            <a:r>
              <a:rPr lang="fr-FR" dirty="0" err="1" smtClean="0"/>
              <a:t>current</a:t>
            </a:r>
            <a:r>
              <a:rPr lang="fr-FR" dirty="0" smtClean="0"/>
              <a:t> </a:t>
            </a:r>
            <a:r>
              <a:rPr lang="fr-FR" dirty="0" err="1" smtClean="0"/>
              <a:t>clinical</a:t>
            </a:r>
            <a:r>
              <a:rPr lang="fr-FR" dirty="0" smtClean="0"/>
              <a:t> </a:t>
            </a:r>
            <a:r>
              <a:rPr lang="fr-FR" dirty="0" err="1" smtClean="0"/>
              <a:t>signs</a:t>
            </a:r>
            <a:r>
              <a:rPr lang="fr-FR" dirty="0" smtClean="0"/>
              <a:t> of, </a:t>
            </a:r>
            <a:r>
              <a:rPr lang="fr-FR" dirty="0" err="1" smtClean="0"/>
              <a:t>respiratory</a:t>
            </a:r>
            <a:r>
              <a:rPr lang="fr-FR" dirty="0" smtClean="0"/>
              <a:t> </a:t>
            </a:r>
            <a:r>
              <a:rPr lang="fr-FR" dirty="0" err="1" smtClean="0"/>
              <a:t>disease</a:t>
            </a:r>
            <a:r>
              <a:rPr lang="fr-FR" dirty="0" smtClean="0"/>
              <a:t> </a:t>
            </a:r>
            <a:r>
              <a:rPr lang="fr-FR" dirty="0" err="1" smtClean="0"/>
              <a:t>were</a:t>
            </a:r>
            <a:r>
              <a:rPr lang="fr-FR" dirty="0" smtClean="0"/>
              <a:t> </a:t>
            </a:r>
            <a:r>
              <a:rPr lang="fr-FR" dirty="0" err="1" smtClean="0"/>
              <a:t>stabilized</a:t>
            </a:r>
            <a:r>
              <a:rPr lang="fr-FR" dirty="0" smtClean="0"/>
              <a:t> and </a:t>
            </a:r>
            <a:r>
              <a:rPr lang="fr-FR" dirty="0" err="1" smtClean="0"/>
              <a:t>underwent</a:t>
            </a:r>
            <a:r>
              <a:rPr lang="fr-FR" dirty="0" smtClean="0"/>
              <a:t> CT </a:t>
            </a:r>
            <a:r>
              <a:rPr lang="fr-FR" dirty="0" err="1" smtClean="0"/>
              <a:t>thoracic</a:t>
            </a:r>
            <a:r>
              <a:rPr lang="fr-FR" dirty="0" smtClean="0"/>
              <a:t> </a:t>
            </a:r>
            <a:r>
              <a:rPr lang="fr-FR" dirty="0" err="1" smtClean="0"/>
              <a:t>imaging</a:t>
            </a:r>
            <a:r>
              <a:rPr lang="fr-FR" dirty="0" smtClean="0"/>
              <a:t> in the </a:t>
            </a:r>
            <a:r>
              <a:rPr lang="fr-FR" dirty="0" err="1" smtClean="0"/>
              <a:t>positioning</a:t>
            </a:r>
            <a:r>
              <a:rPr lang="fr-FR" dirty="0" smtClean="0"/>
              <a:t> </a:t>
            </a:r>
            <a:r>
              <a:rPr lang="fr-FR" dirty="0" err="1" smtClean="0"/>
              <a:t>device</a:t>
            </a:r>
            <a:r>
              <a:rPr lang="fr-FR" baseline="30000" dirty="0" smtClean="0">
                <a:hlinkClick r:id="rId3" tooltip="Link to note"/>
              </a:rPr>
              <a:t>*</a:t>
            </a:r>
            <a:r>
              <a:rPr lang="fr-FR" dirty="0" smtClean="0"/>
              <a:t> </a:t>
            </a:r>
            <a:r>
              <a:rPr lang="fr-FR" dirty="0" err="1" smtClean="0"/>
              <a:t>without</a:t>
            </a:r>
            <a:r>
              <a:rPr lang="fr-FR" dirty="0" smtClean="0"/>
              <a:t> </a:t>
            </a:r>
            <a:r>
              <a:rPr lang="fr-FR" dirty="0" err="1" smtClean="0"/>
              <a:t>sedation</a:t>
            </a:r>
            <a:r>
              <a:rPr lang="fr-FR" dirty="0" smtClean="0"/>
              <a:t> or </a:t>
            </a:r>
            <a:r>
              <a:rPr lang="fr-FR" dirty="0" err="1" smtClean="0"/>
              <a:t>general</a:t>
            </a:r>
            <a:r>
              <a:rPr lang="fr-FR" dirty="0" smtClean="0"/>
              <a:t> anesthesia. </a:t>
            </a:r>
            <a:r>
              <a:rPr lang="fr-FR" dirty="0" err="1" smtClean="0"/>
              <a:t>Clinical</a:t>
            </a:r>
            <a:r>
              <a:rPr lang="fr-FR" dirty="0" smtClean="0"/>
              <a:t> </a:t>
            </a:r>
            <a:r>
              <a:rPr lang="fr-FR" dirty="0" err="1" smtClean="0"/>
              <a:t>signs</a:t>
            </a:r>
            <a:r>
              <a:rPr lang="fr-FR" dirty="0" smtClean="0"/>
              <a:t> </a:t>
            </a:r>
            <a:r>
              <a:rPr lang="fr-FR" dirty="0" err="1" smtClean="0"/>
              <a:t>included</a:t>
            </a:r>
            <a:r>
              <a:rPr lang="fr-FR" dirty="0" smtClean="0"/>
              <a:t> </a:t>
            </a:r>
            <a:r>
              <a:rPr lang="fr-FR" dirty="0" err="1" smtClean="0"/>
              <a:t>increased</a:t>
            </a:r>
            <a:r>
              <a:rPr lang="fr-FR" dirty="0" smtClean="0"/>
              <a:t> </a:t>
            </a:r>
            <a:r>
              <a:rPr lang="fr-FR" dirty="0" err="1" smtClean="0"/>
              <a:t>respiratory</a:t>
            </a:r>
            <a:r>
              <a:rPr lang="fr-FR" dirty="0" smtClean="0"/>
              <a:t> rate or effort, </a:t>
            </a:r>
            <a:r>
              <a:rPr lang="fr-FR" dirty="0" err="1" smtClean="0"/>
              <a:t>cyanosis</a:t>
            </a:r>
            <a:r>
              <a:rPr lang="fr-FR" dirty="0" smtClean="0"/>
              <a:t>, open-</a:t>
            </a:r>
            <a:r>
              <a:rPr lang="fr-FR" dirty="0" err="1" smtClean="0"/>
              <a:t>mouth</a:t>
            </a:r>
            <a:r>
              <a:rPr lang="fr-FR" dirty="0" smtClean="0"/>
              <a:t> </a:t>
            </a:r>
            <a:r>
              <a:rPr lang="fr-FR" dirty="0" err="1" smtClean="0"/>
              <a:t>breathing</a:t>
            </a:r>
            <a:r>
              <a:rPr lang="fr-FR" dirty="0" smtClean="0"/>
              <a:t>, extension of </a:t>
            </a:r>
            <a:r>
              <a:rPr lang="fr-FR" dirty="0" err="1" smtClean="0"/>
              <a:t>head</a:t>
            </a:r>
            <a:r>
              <a:rPr lang="fr-FR" dirty="0" smtClean="0"/>
              <a:t> and neck, </a:t>
            </a:r>
            <a:r>
              <a:rPr lang="fr-FR" dirty="0" err="1" smtClean="0"/>
              <a:t>anxious</a:t>
            </a:r>
            <a:r>
              <a:rPr lang="fr-FR" dirty="0" smtClean="0"/>
              <a:t> </a:t>
            </a:r>
            <a:r>
              <a:rPr lang="fr-FR" dirty="0" err="1" smtClean="0"/>
              <a:t>behavior</a:t>
            </a:r>
            <a:r>
              <a:rPr lang="fr-FR" dirty="0" smtClean="0"/>
              <a:t>, </a:t>
            </a:r>
            <a:r>
              <a:rPr lang="fr-FR" dirty="0" err="1" smtClean="0"/>
              <a:t>decreased</a:t>
            </a:r>
            <a:r>
              <a:rPr lang="fr-FR" dirty="0" smtClean="0"/>
              <a:t> </a:t>
            </a:r>
            <a:r>
              <a:rPr lang="fr-FR" dirty="0" err="1" smtClean="0"/>
              <a:t>tolerance</a:t>
            </a:r>
            <a:r>
              <a:rPr lang="fr-FR" dirty="0" smtClean="0"/>
              <a:t> to </a:t>
            </a:r>
            <a:r>
              <a:rPr lang="fr-FR" dirty="0" err="1" smtClean="0"/>
              <a:t>handling</a:t>
            </a:r>
            <a:r>
              <a:rPr lang="fr-FR" dirty="0" smtClean="0"/>
              <a:t>, </a:t>
            </a:r>
            <a:r>
              <a:rPr lang="fr-FR" dirty="0" err="1" smtClean="0"/>
              <a:t>cough</a:t>
            </a:r>
            <a:r>
              <a:rPr lang="fr-FR" dirty="0" smtClean="0"/>
              <a:t>, auscultation of </a:t>
            </a:r>
            <a:r>
              <a:rPr lang="fr-FR" dirty="0" err="1" smtClean="0"/>
              <a:t>abnormal</a:t>
            </a:r>
            <a:r>
              <a:rPr lang="fr-FR" dirty="0" smtClean="0"/>
              <a:t> </a:t>
            </a:r>
            <a:r>
              <a:rPr lang="fr-FR" dirty="0" err="1" smtClean="0"/>
              <a:t>breathing</a:t>
            </a:r>
            <a:r>
              <a:rPr lang="fr-FR" dirty="0" smtClean="0"/>
              <a:t> </a:t>
            </a:r>
            <a:r>
              <a:rPr lang="fr-FR" dirty="0" err="1" smtClean="0"/>
              <a:t>sounds</a:t>
            </a:r>
            <a:r>
              <a:rPr lang="fr-FR" dirty="0" smtClean="0"/>
              <a:t>, abdominal </a:t>
            </a:r>
            <a:r>
              <a:rPr lang="fr-FR" dirty="0" err="1" smtClean="0"/>
              <a:t>breathing</a:t>
            </a:r>
            <a:r>
              <a:rPr lang="fr-FR" dirty="0" smtClean="0"/>
              <a:t>, or nasal </a:t>
            </a:r>
            <a:r>
              <a:rPr lang="fr-FR" dirty="0" err="1" smtClean="0"/>
              <a:t>discharge</a:t>
            </a:r>
            <a:endParaRPr lang="fr-FR" dirty="0" smtClean="0"/>
          </a:p>
          <a:p>
            <a:endParaRPr lang="en-CA" dirty="0" smtClean="0"/>
          </a:p>
          <a:p>
            <a:r>
              <a:rPr lang="en-CA" dirty="0" smtClean="0"/>
              <a:t>41/54 were </a:t>
            </a:r>
            <a:r>
              <a:rPr lang="en-CA" dirty="0" err="1" smtClean="0"/>
              <a:t>dyspnic</a:t>
            </a:r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Overall accuracy of the correct final diagnosis was higher for survey CT (42/54; 77.8%) than radiography (29/50; 58%) </a:t>
            </a:r>
          </a:p>
          <a:p>
            <a:r>
              <a:rPr lang="en-CA" dirty="0" smtClean="0"/>
              <a:t>n conclusion, CT was highly accurate (77.8%) for the evaluation of cats with respiratory distress. CT provided additional information in 74% of the cats allowing a correct diagnosis not achieved with radiographs in 28% of cats. CT imaging of cats using the positioning device without general anesthesia or sedation, is safe and provides more accurate diagnostic information than radiography.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To (1) </a:t>
            </a:r>
            <a:r>
              <a:rPr lang="fr-FR" dirty="0" err="1" smtClean="0"/>
              <a:t>describe</a:t>
            </a:r>
            <a:r>
              <a:rPr lang="fr-FR" dirty="0" smtClean="0"/>
              <a:t> the CT and </a:t>
            </a:r>
            <a:r>
              <a:rPr lang="fr-FR" dirty="0" err="1" smtClean="0"/>
              <a:t>three-dimensional</a:t>
            </a:r>
            <a:r>
              <a:rPr lang="fr-FR" dirty="0" smtClean="0"/>
              <a:t> (3D) </a:t>
            </a:r>
            <a:r>
              <a:rPr lang="fr-FR" dirty="0" err="1" smtClean="0"/>
              <a:t>internal</a:t>
            </a:r>
            <a:r>
              <a:rPr lang="fr-FR" dirty="0" smtClean="0"/>
              <a:t> </a:t>
            </a:r>
            <a:r>
              <a:rPr lang="fr-FR" dirty="0" err="1" smtClean="0"/>
              <a:t>rendering</a:t>
            </a:r>
            <a:r>
              <a:rPr lang="fr-FR" dirty="0" smtClean="0"/>
              <a:t> </a:t>
            </a:r>
            <a:r>
              <a:rPr lang="fr-FR" dirty="0" err="1" smtClean="0"/>
              <a:t>endoscopy</a:t>
            </a:r>
            <a:r>
              <a:rPr lang="fr-FR" dirty="0" smtClean="0"/>
              <a:t> </a:t>
            </a:r>
            <a:r>
              <a:rPr lang="fr-FR" dirty="0" err="1" smtClean="0"/>
              <a:t>findings</a:t>
            </a:r>
            <a:r>
              <a:rPr lang="fr-FR" dirty="0" smtClean="0"/>
              <a:t> in </a:t>
            </a:r>
            <a:r>
              <a:rPr lang="fr-FR" dirty="0" err="1" smtClean="0"/>
              <a:t>awake</a:t>
            </a:r>
            <a:r>
              <a:rPr lang="fr-FR" dirty="0" smtClean="0"/>
              <a:t> or </a:t>
            </a:r>
            <a:r>
              <a:rPr lang="fr-FR" dirty="0" err="1" smtClean="0"/>
              <a:t>sedated</a:t>
            </a:r>
            <a:r>
              <a:rPr lang="fr-FR" dirty="0" smtClean="0"/>
              <a:t> </a:t>
            </a:r>
            <a:r>
              <a:rPr lang="fr-FR" dirty="0" err="1" smtClean="0"/>
              <a:t>dogs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suspected</a:t>
            </a:r>
            <a:r>
              <a:rPr lang="fr-FR" dirty="0" smtClean="0"/>
              <a:t> </a:t>
            </a:r>
            <a:r>
              <a:rPr lang="fr-FR" dirty="0" err="1" smtClean="0"/>
              <a:t>upper</a:t>
            </a:r>
            <a:r>
              <a:rPr lang="fr-FR" dirty="0" smtClean="0"/>
              <a:t> </a:t>
            </a:r>
            <a:r>
              <a:rPr lang="fr-FR" dirty="0" err="1" smtClean="0"/>
              <a:t>airway</a:t>
            </a:r>
            <a:r>
              <a:rPr lang="fr-FR" dirty="0" smtClean="0"/>
              <a:t> obstruction and (2) </a:t>
            </a:r>
            <a:r>
              <a:rPr lang="fr-FR" dirty="0" err="1" smtClean="0"/>
              <a:t>evaluate</a:t>
            </a:r>
            <a:r>
              <a:rPr lang="fr-FR" dirty="0" smtClean="0"/>
              <a:t> the </a:t>
            </a:r>
            <a:r>
              <a:rPr lang="fr-FR" dirty="0" err="1" smtClean="0"/>
              <a:t>correlation</a:t>
            </a:r>
            <a:r>
              <a:rPr lang="fr-FR" dirty="0" smtClean="0"/>
              <a:t> </a:t>
            </a:r>
            <a:r>
              <a:rPr lang="fr-FR" dirty="0" err="1" smtClean="0"/>
              <a:t>between</a:t>
            </a:r>
            <a:r>
              <a:rPr lang="fr-FR" dirty="0" smtClean="0"/>
              <a:t> the CT </a:t>
            </a:r>
            <a:r>
              <a:rPr lang="fr-FR" dirty="0" err="1" smtClean="0"/>
              <a:t>imaging</a:t>
            </a:r>
            <a:r>
              <a:rPr lang="fr-FR" dirty="0" smtClean="0"/>
              <a:t> </a:t>
            </a:r>
            <a:r>
              <a:rPr lang="fr-FR" dirty="0" err="1" smtClean="0"/>
              <a:t>findings</a:t>
            </a:r>
            <a:r>
              <a:rPr lang="fr-FR" dirty="0" smtClean="0"/>
              <a:t> and the </a:t>
            </a:r>
            <a:r>
              <a:rPr lang="fr-FR" dirty="0" err="1" smtClean="0"/>
              <a:t>definitive</a:t>
            </a:r>
            <a:r>
              <a:rPr lang="fr-FR" dirty="0" smtClean="0"/>
              <a:t> </a:t>
            </a:r>
            <a:r>
              <a:rPr lang="fr-FR" dirty="0" err="1" smtClean="0"/>
              <a:t>diagnosis</a:t>
            </a:r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CORRELATION??????????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CT imaging of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unanesthetized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dogs with upper airway obstruction compares</a:t>
            </a:r>
          </a:p>
          <a:p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favorably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traditional definitive diagnostic methods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err="1" smtClean="0"/>
              <a:t>Larger</a:t>
            </a:r>
            <a:r>
              <a:rPr lang="fr-FR" dirty="0" smtClean="0"/>
              <a:t> </a:t>
            </a:r>
            <a:r>
              <a:rPr lang="fr-FR" dirty="0" err="1" smtClean="0"/>
              <a:t>vetmousetrap</a:t>
            </a:r>
            <a:r>
              <a:rPr lang="fr-FR" dirty="0" smtClean="0"/>
              <a:t> or </a:t>
            </a:r>
            <a:r>
              <a:rPr lang="fr-FR" dirty="0" err="1" smtClean="0"/>
              <a:t>sedation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3D </a:t>
            </a:r>
            <a:r>
              <a:rPr lang="fr-FR" dirty="0" err="1" smtClean="0"/>
              <a:t>internal</a:t>
            </a:r>
            <a:r>
              <a:rPr lang="fr-FR" dirty="0" smtClean="0"/>
              <a:t> </a:t>
            </a:r>
            <a:r>
              <a:rPr lang="fr-FR" dirty="0" err="1" smtClean="0"/>
              <a:t>rendering</a:t>
            </a:r>
            <a:r>
              <a:rPr lang="fr-FR" dirty="0" smtClean="0"/>
              <a:t> </a:t>
            </a:r>
            <a:r>
              <a:rPr lang="fr-FR" dirty="0" err="1" smtClean="0"/>
              <a:t>was</a:t>
            </a:r>
            <a:r>
              <a:rPr lang="fr-FR" dirty="0" smtClean="0"/>
              <a:t> </a:t>
            </a:r>
            <a:r>
              <a:rPr lang="fr-FR" dirty="0" err="1" smtClean="0"/>
              <a:t>performed</a:t>
            </a:r>
            <a:r>
              <a:rPr lang="fr-FR" dirty="0" smtClean="0"/>
              <a:t> </a:t>
            </a:r>
            <a:r>
              <a:rPr lang="fr-FR" dirty="0" err="1" smtClean="0"/>
              <a:t>using</a:t>
            </a:r>
            <a:r>
              <a:rPr lang="fr-FR" dirty="0" smtClean="0"/>
              <a:t> </a:t>
            </a:r>
            <a:r>
              <a:rPr lang="fr-FR" dirty="0" err="1" smtClean="0"/>
              <a:t>appropriate</a:t>
            </a:r>
            <a:r>
              <a:rPr lang="fr-FR" dirty="0" smtClean="0"/>
              <a:t> CT software,</a:t>
            </a:r>
            <a:r>
              <a:rPr lang="fr-FR" baseline="30000" dirty="0" smtClean="0">
                <a:hlinkClick r:id="rId3" tooltip="Link to note"/>
              </a:rPr>
              <a:t>¶</a:t>
            </a:r>
            <a:r>
              <a:rPr lang="fr-FR" dirty="0" smtClean="0"/>
              <a:t> to </a:t>
            </a:r>
            <a:r>
              <a:rPr lang="fr-FR" dirty="0" err="1" smtClean="0"/>
              <a:t>create</a:t>
            </a:r>
            <a:r>
              <a:rPr lang="fr-FR" dirty="0" smtClean="0"/>
              <a:t> </a:t>
            </a:r>
            <a:r>
              <a:rPr lang="fr-FR" dirty="0" err="1" smtClean="0"/>
              <a:t>virtual</a:t>
            </a:r>
            <a:r>
              <a:rPr lang="fr-FR" dirty="0" smtClean="0"/>
              <a:t> </a:t>
            </a:r>
            <a:r>
              <a:rPr lang="fr-FR" dirty="0" err="1" smtClean="0"/>
              <a:t>endoscopic</a:t>
            </a:r>
            <a:r>
              <a:rPr lang="fr-FR" dirty="0" smtClean="0"/>
              <a:t> images of </a:t>
            </a:r>
            <a:r>
              <a:rPr lang="fr-FR" dirty="0" err="1" smtClean="0"/>
              <a:t>suspected</a:t>
            </a:r>
            <a:r>
              <a:rPr lang="fr-FR" dirty="0" smtClean="0"/>
              <a:t> </a:t>
            </a:r>
            <a:r>
              <a:rPr lang="fr-FR" dirty="0" err="1" smtClean="0"/>
              <a:t>lesions</a:t>
            </a:r>
            <a:r>
              <a:rPr lang="fr-FR" dirty="0" smtClean="0"/>
              <a:t>. : mode of 3d</a:t>
            </a:r>
            <a:r>
              <a:rPr lang="fr-FR" baseline="0" dirty="0" smtClean="0"/>
              <a:t> reconstruction</a:t>
            </a:r>
          </a:p>
          <a:p>
            <a:endParaRPr lang="fr-FR" baseline="0" dirty="0" smtClean="0"/>
          </a:p>
          <a:p>
            <a:endParaRPr lang="fr-FR" baseline="0" dirty="0" smtClean="0"/>
          </a:p>
          <a:p>
            <a:r>
              <a:rPr lang="fr-FR" baseline="0" dirty="0" smtClean="0"/>
              <a:t>Picture: </a:t>
            </a:r>
            <a:r>
              <a:rPr lang="fr-FR" baseline="0" dirty="0" err="1" smtClean="0"/>
              <a:t>laryngeal</a:t>
            </a:r>
            <a:r>
              <a:rPr lang="fr-FR" baseline="0" dirty="0" smtClean="0"/>
              <a:t> collapse </a:t>
            </a:r>
            <a:r>
              <a:rPr lang="fr-FR" baseline="0" dirty="0" err="1" smtClean="0"/>
              <a:t>with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everted</a:t>
            </a:r>
            <a:r>
              <a:rPr lang="fr-FR" baseline="0" dirty="0" smtClean="0"/>
              <a:t> saccules, collapse of the </a:t>
            </a:r>
            <a:r>
              <a:rPr lang="fr-FR" baseline="0" dirty="0" err="1" smtClean="0"/>
              <a:t>cuneiforme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corniculate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processes</a:t>
            </a:r>
            <a:endParaRPr lang="fr-FR" baseline="0" dirty="0" smtClean="0"/>
          </a:p>
          <a:p>
            <a:r>
              <a:rPr lang="fr-FR" baseline="0" dirty="0" err="1" smtClean="0"/>
              <a:t>Tracheal</a:t>
            </a:r>
            <a:r>
              <a:rPr lang="fr-FR" baseline="0" dirty="0" smtClean="0"/>
              <a:t> collapse</a:t>
            </a:r>
          </a:p>
          <a:p>
            <a:endParaRPr lang="fr-FR" baseline="0" dirty="0" smtClean="0"/>
          </a:p>
          <a:p>
            <a:endParaRPr lang="fr-FR" baseline="0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Targeted</a:t>
            </a:r>
            <a:r>
              <a:rPr lang="fr-FR" dirty="0" smtClean="0"/>
              <a:t> </a:t>
            </a:r>
            <a:r>
              <a:rPr lang="fr-FR" dirty="0" err="1" smtClean="0"/>
              <a:t>helical</a:t>
            </a:r>
            <a:r>
              <a:rPr lang="fr-FR" dirty="0" smtClean="0"/>
              <a:t> </a:t>
            </a:r>
            <a:r>
              <a:rPr lang="fr-FR" dirty="0" err="1" smtClean="0"/>
              <a:t>computed</a:t>
            </a:r>
            <a:r>
              <a:rPr lang="fr-FR" dirty="0" smtClean="0"/>
              <a:t> </a:t>
            </a:r>
            <a:r>
              <a:rPr lang="fr-FR" dirty="0" err="1" smtClean="0"/>
              <a:t>tomography</a:t>
            </a:r>
            <a:r>
              <a:rPr lang="fr-FR" dirty="0" smtClean="0"/>
              <a:t> (CT) of the abdomen has been </a:t>
            </a:r>
            <a:r>
              <a:rPr lang="fr-FR" dirty="0" err="1" smtClean="0"/>
              <a:t>described</a:t>
            </a:r>
            <a:r>
              <a:rPr lang="fr-FR" dirty="0" smtClean="0"/>
              <a:t> as the </a:t>
            </a:r>
            <a:r>
              <a:rPr lang="fr-FR" dirty="0" err="1" smtClean="0"/>
              <a:t>modality</a:t>
            </a:r>
            <a:r>
              <a:rPr lang="fr-FR" dirty="0" smtClean="0"/>
              <a:t> of </a:t>
            </a:r>
            <a:r>
              <a:rPr lang="fr-FR" dirty="0" err="1" smtClean="0"/>
              <a:t>choice</a:t>
            </a:r>
            <a:r>
              <a:rPr lang="fr-FR" dirty="0" smtClean="0"/>
              <a:t> in people </a:t>
            </a:r>
            <a:r>
              <a:rPr lang="fr-FR" dirty="0" err="1" smtClean="0"/>
              <a:t>with</a:t>
            </a:r>
            <a:r>
              <a:rPr lang="fr-FR" dirty="0" smtClean="0"/>
              <a:t> acute abdominal pain.</a:t>
            </a:r>
          </a:p>
          <a:p>
            <a:r>
              <a:rPr lang="fr-FR" dirty="0" err="1" smtClean="0"/>
              <a:t>Sixteen</a:t>
            </a:r>
            <a:r>
              <a:rPr lang="fr-FR" dirty="0" smtClean="0"/>
              <a:t> of 18 </a:t>
            </a:r>
            <a:r>
              <a:rPr lang="fr-FR" dirty="0" err="1" smtClean="0"/>
              <a:t>contrast-enhanced</a:t>
            </a:r>
            <a:r>
              <a:rPr lang="fr-FR" dirty="0" smtClean="0"/>
              <a:t> multi-detector CT scans </a:t>
            </a:r>
            <a:r>
              <a:rPr lang="fr-FR" dirty="0" err="1" smtClean="0"/>
              <a:t>were</a:t>
            </a:r>
            <a:r>
              <a:rPr lang="fr-FR" dirty="0" smtClean="0"/>
              <a:t> </a:t>
            </a:r>
            <a:r>
              <a:rPr lang="fr-FR" dirty="0" err="1" smtClean="0"/>
              <a:t>scored</a:t>
            </a:r>
            <a:r>
              <a:rPr lang="fr-FR" dirty="0" smtClean="0"/>
              <a:t> </a:t>
            </a:r>
            <a:r>
              <a:rPr lang="fr-FR" dirty="0" err="1" smtClean="0"/>
              <a:t>fair</a:t>
            </a:r>
            <a:r>
              <a:rPr lang="fr-FR" dirty="0" smtClean="0"/>
              <a:t> to excellent in diagnostic </a:t>
            </a:r>
            <a:r>
              <a:rPr lang="fr-FR" dirty="0" err="1" smtClean="0"/>
              <a:t>quality</a:t>
            </a:r>
            <a:r>
              <a:rPr lang="fr-FR" dirty="0" smtClean="0"/>
              <a:t>, </a:t>
            </a:r>
            <a:r>
              <a:rPr lang="fr-FR" dirty="0" err="1" smtClean="0"/>
              <a:t>with</a:t>
            </a:r>
            <a:r>
              <a:rPr lang="fr-FR" dirty="0" smtClean="0"/>
              <a:t> no </a:t>
            </a:r>
            <a:r>
              <a:rPr lang="fr-FR" dirty="0" err="1" smtClean="0"/>
              <a:t>statistical</a:t>
            </a:r>
            <a:r>
              <a:rPr lang="fr-FR" dirty="0" smtClean="0"/>
              <a:t> </a:t>
            </a:r>
            <a:r>
              <a:rPr lang="fr-FR" dirty="0" err="1" smtClean="0"/>
              <a:t>difference</a:t>
            </a:r>
            <a:r>
              <a:rPr lang="fr-FR" dirty="0" smtClean="0"/>
              <a:t> in diagnostic </a:t>
            </a:r>
            <a:r>
              <a:rPr lang="fr-FR" dirty="0" err="1" smtClean="0"/>
              <a:t>quality</a:t>
            </a:r>
            <a:r>
              <a:rPr lang="fr-FR" dirty="0" smtClean="0"/>
              <a:t> for </a:t>
            </a:r>
            <a:r>
              <a:rPr lang="fr-FR" dirty="0" err="1" smtClean="0"/>
              <a:t>awake</a:t>
            </a:r>
            <a:r>
              <a:rPr lang="fr-FR" dirty="0" smtClean="0"/>
              <a:t> vs. </a:t>
            </a:r>
            <a:r>
              <a:rPr lang="fr-FR" dirty="0" err="1" smtClean="0"/>
              <a:t>sedated</a:t>
            </a:r>
            <a:r>
              <a:rPr lang="fr-FR" dirty="0" smtClean="0"/>
              <a:t> patients. Causes for </a:t>
            </a:r>
            <a:r>
              <a:rPr lang="fr-FR" dirty="0" err="1" smtClean="0"/>
              <a:t>two</a:t>
            </a:r>
            <a:r>
              <a:rPr lang="fr-FR" dirty="0" smtClean="0"/>
              <a:t> </a:t>
            </a:r>
            <a:r>
              <a:rPr lang="fr-FR" dirty="0" err="1" smtClean="0"/>
              <a:t>poor</a:t>
            </a:r>
            <a:r>
              <a:rPr lang="fr-FR" dirty="0" smtClean="0"/>
              <a:t> </a:t>
            </a:r>
            <a:r>
              <a:rPr lang="fr-FR" dirty="0" err="1" smtClean="0"/>
              <a:t>quality</a:t>
            </a:r>
            <a:r>
              <a:rPr lang="fr-FR" dirty="0" smtClean="0"/>
              <a:t> diagnostic scans </a:t>
            </a:r>
            <a:r>
              <a:rPr lang="fr-FR" dirty="0" err="1" smtClean="0"/>
              <a:t>included</a:t>
            </a:r>
            <a:r>
              <a:rPr lang="fr-FR" dirty="0" smtClean="0"/>
              <a:t> </a:t>
            </a:r>
            <a:r>
              <a:rPr lang="fr-FR" dirty="0" err="1" smtClean="0"/>
              <a:t>severe</a:t>
            </a:r>
            <a:r>
              <a:rPr lang="fr-FR" dirty="0" smtClean="0"/>
              <a:t> </a:t>
            </a:r>
            <a:r>
              <a:rPr lang="fr-FR" dirty="0" err="1" smtClean="0"/>
              <a:t>beam</a:t>
            </a:r>
            <a:r>
              <a:rPr lang="fr-FR" dirty="0" smtClean="0"/>
              <a:t> </a:t>
            </a:r>
            <a:r>
              <a:rPr lang="fr-FR" dirty="0" err="1" smtClean="0"/>
              <a:t>hardening</a:t>
            </a:r>
            <a:r>
              <a:rPr lang="fr-FR" dirty="0" smtClean="0"/>
              <a:t>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previously</a:t>
            </a:r>
            <a:r>
              <a:rPr lang="fr-FR" dirty="0" smtClean="0"/>
              <a:t> </a:t>
            </a:r>
            <a:r>
              <a:rPr lang="fr-FR" dirty="0" err="1" smtClean="0"/>
              <a:t>administered</a:t>
            </a:r>
            <a:r>
              <a:rPr lang="fr-FR" dirty="0" smtClean="0"/>
              <a:t> </a:t>
            </a:r>
            <a:r>
              <a:rPr lang="fr-FR" dirty="0" err="1" smtClean="0"/>
              <a:t>barium</a:t>
            </a:r>
            <a:r>
              <a:rPr lang="fr-FR" dirty="0" smtClean="0"/>
              <a:t> </a:t>
            </a:r>
            <a:r>
              <a:rPr lang="fr-FR" dirty="0" err="1" smtClean="0"/>
              <a:t>contrast</a:t>
            </a:r>
            <a:r>
              <a:rPr lang="fr-FR" dirty="0" smtClean="0"/>
              <a:t> agent and </a:t>
            </a:r>
            <a:r>
              <a:rPr lang="fr-FR" dirty="0" err="1" smtClean="0"/>
              <a:t>severe</a:t>
            </a:r>
            <a:r>
              <a:rPr lang="fr-FR" dirty="0" smtClean="0"/>
              <a:t> motion </a:t>
            </a:r>
            <a:r>
              <a:rPr lang="fr-FR" dirty="0" err="1" smtClean="0"/>
              <a:t>artifacts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conclude</a:t>
            </a:r>
            <a:r>
              <a:rPr lang="fr-FR" dirty="0" smtClean="0"/>
              <a:t> </a:t>
            </a:r>
            <a:r>
              <a:rPr lang="fr-FR" dirty="0" err="1" smtClean="0"/>
              <a:t>that</a:t>
            </a:r>
            <a:r>
              <a:rPr lang="fr-FR" dirty="0" smtClean="0"/>
              <a:t> dual-phase </a:t>
            </a:r>
            <a:r>
              <a:rPr lang="fr-FR" dirty="0" err="1" smtClean="0"/>
              <a:t>contrast-enhanced</a:t>
            </a:r>
            <a:r>
              <a:rPr lang="fr-FR" dirty="0" smtClean="0"/>
              <a:t> multi-detector CT </a:t>
            </a:r>
            <a:r>
              <a:rPr lang="fr-FR" dirty="0" err="1" smtClean="0"/>
              <a:t>is</a:t>
            </a:r>
            <a:r>
              <a:rPr lang="fr-FR" dirty="0" smtClean="0"/>
              <a:t> a </a:t>
            </a:r>
            <a:r>
              <a:rPr lang="fr-FR" dirty="0" err="1" smtClean="0"/>
              <a:t>feasible</a:t>
            </a:r>
            <a:r>
              <a:rPr lang="fr-FR" dirty="0" smtClean="0"/>
              <a:t> and </a:t>
            </a:r>
            <a:r>
              <a:rPr lang="fr-FR" dirty="0" err="1" smtClean="0"/>
              <a:t>safe</a:t>
            </a:r>
            <a:r>
              <a:rPr lang="fr-FR" dirty="0" smtClean="0"/>
              <a:t> technique for </a:t>
            </a:r>
            <a:r>
              <a:rPr lang="fr-FR" dirty="0" err="1" smtClean="0"/>
              <a:t>evaluating</a:t>
            </a:r>
            <a:r>
              <a:rPr lang="fr-FR" dirty="0" smtClean="0"/>
              <a:t> </a:t>
            </a:r>
            <a:r>
              <a:rPr lang="fr-FR" dirty="0" err="1" smtClean="0"/>
              <a:t>awake</a:t>
            </a:r>
            <a:r>
              <a:rPr lang="fr-FR" dirty="0" smtClean="0"/>
              <a:t> and </a:t>
            </a:r>
            <a:r>
              <a:rPr lang="fr-FR" dirty="0" err="1" smtClean="0"/>
              <a:t>minimally</a:t>
            </a:r>
            <a:r>
              <a:rPr lang="fr-FR" dirty="0" smtClean="0"/>
              <a:t> </a:t>
            </a:r>
            <a:r>
              <a:rPr lang="fr-FR" dirty="0" err="1" smtClean="0"/>
              <a:t>sedated</a:t>
            </a:r>
            <a:r>
              <a:rPr lang="fr-FR" dirty="0" smtClean="0"/>
              <a:t> </a:t>
            </a:r>
            <a:r>
              <a:rPr lang="fr-FR" dirty="0" err="1" smtClean="0"/>
              <a:t>dogs</a:t>
            </a:r>
            <a:r>
              <a:rPr lang="fr-FR" dirty="0" smtClean="0"/>
              <a:t> </a:t>
            </a:r>
            <a:r>
              <a:rPr lang="fr-FR" dirty="0" err="1" smtClean="0"/>
              <a:t>presenting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acute abdominal </a:t>
            </a:r>
            <a:r>
              <a:rPr lang="fr-FR" dirty="0" err="1" smtClean="0"/>
              <a:t>signs</a:t>
            </a:r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DIAGNOSIS??????? Do not mention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diagnosis</a:t>
            </a:r>
            <a:r>
              <a:rPr lang="fr-FR" baseline="0" dirty="0" smtClean="0"/>
              <a:t> – </a:t>
            </a:r>
            <a:r>
              <a:rPr lang="fr-FR" baseline="0" dirty="0" err="1" smtClean="0"/>
              <a:t>was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just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assess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quality</a:t>
            </a:r>
            <a:r>
              <a:rPr lang="fr-FR" baseline="0" dirty="0" smtClean="0"/>
              <a:t> and diagnostic 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CT</a:t>
            </a:r>
            <a:r>
              <a:rPr lang="en-CA" baseline="0" dirty="0" smtClean="0"/>
              <a:t> = mainstay of diagnostic work-up in human patient with TBI. However CT scan is not performed in all patients and there are several different algorithm or set of criteria to decide if a CT should be performed immediately or if the wait and see approach can be applied. </a:t>
            </a:r>
          </a:p>
          <a:p>
            <a:endParaRPr lang="en-CA" baseline="0" dirty="0" smtClean="0"/>
          </a:p>
          <a:p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MRI scan has proven superior for every</a:t>
            </a:r>
            <a:r>
              <a:rPr lang="en-CA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pathology other than skull fracture and subarachnoid</a:t>
            </a:r>
          </a:p>
          <a:p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Hemorrhage </a:t>
            </a:r>
          </a:p>
          <a:p>
            <a:endParaRPr lang="en-C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addition</a:t>
            </a:r>
          </a:p>
          <a:p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MRI is much more sensitive to the presence of </a:t>
            </a:r>
            <a:r>
              <a:rPr lang="en-C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intrapa-renchymal</a:t>
            </a:r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injury; edema, diffuse axonal injury, contusions and hematomas </a:t>
            </a:r>
            <a:endParaRPr lang="en-CA" baseline="0" dirty="0" smtClean="0"/>
          </a:p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 smtClean="0"/>
          </a:p>
          <a:p>
            <a:r>
              <a:rPr lang="en-CA" baseline="0" dirty="0" smtClean="0"/>
              <a:t>The decision as to when CT scan imaging should be recommended in veterinary patients as not been evaluated.</a:t>
            </a:r>
          </a:p>
          <a:p>
            <a:r>
              <a:rPr lang="en-CA" baseline="0" dirty="0" smtClean="0"/>
              <a:t>Cases were not evaluated to determine whether the results of CT changed the therapeutic approach or </a:t>
            </a:r>
            <a:r>
              <a:rPr lang="en-CA" baseline="0" dirty="0" err="1" smtClean="0"/>
              <a:t>wheter</a:t>
            </a:r>
            <a:r>
              <a:rPr lang="en-CA" baseline="0" dirty="0" smtClean="0"/>
              <a:t> this would potentially alter the outcome of each case</a:t>
            </a:r>
          </a:p>
          <a:p>
            <a:r>
              <a:rPr lang="en-CA" baseline="0" dirty="0" smtClean="0"/>
              <a:t>Interesting findings: almost all dogs evaluated in this study with mild TBI (MCGS = 15) had abnormalities on CT</a:t>
            </a:r>
          </a:p>
          <a:p>
            <a:endParaRPr lang="en-CA" baseline="0" dirty="0" smtClean="0"/>
          </a:p>
          <a:p>
            <a:endParaRPr lang="en-CA" baseline="0" dirty="0" smtClean="0"/>
          </a:p>
          <a:p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 the few papers that have compared CT and MRI scans</a:t>
            </a:r>
          </a:p>
          <a:p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trauma, the MRI scan has proven superior for every</a:t>
            </a:r>
          </a:p>
          <a:p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pathology other than skull fracture and subarachnoid</a:t>
            </a:r>
          </a:p>
          <a:p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hemorrhage [1, 2, 3, 13, 20]. The ability to identify even</a:t>
            </a:r>
          </a:p>
          <a:p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epidural and subdural hematomas appears to be </a:t>
            </a:r>
            <a:r>
              <a:rPr lang="en-C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approxi</a:t>
            </a:r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</a:p>
          <a:p>
            <a:r>
              <a:rPr lang="en-C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mately</a:t>
            </a:r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30% better for MRI. These studies do not demon-</a:t>
            </a:r>
          </a:p>
          <a:p>
            <a:r>
              <a:rPr lang="en-C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strate</a:t>
            </a:r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clinical care deficit related to the lower </a:t>
            </a:r>
            <a:r>
              <a:rPr lang="en-C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sensitivi</a:t>
            </a:r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</a:p>
          <a:p>
            <a:r>
              <a:rPr lang="en-C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</a:t>
            </a:r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CT scanning, but the sensitivity and specificity for</a:t>
            </a:r>
          </a:p>
          <a:p>
            <a:r>
              <a:rPr lang="en-C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extracerebral</a:t>
            </a:r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lesions appears better for MRI. In addition</a:t>
            </a:r>
          </a:p>
          <a:p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MRI is much more sensitive to the presence of </a:t>
            </a:r>
            <a:r>
              <a:rPr lang="en-C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intrapa</a:t>
            </a:r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</a:p>
          <a:p>
            <a:r>
              <a:rPr lang="en-C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renchymal</a:t>
            </a:r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injury; edema, diffuse axonal injury, </a:t>
            </a:r>
            <a:r>
              <a:rPr lang="en-C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contu</a:t>
            </a:r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</a:p>
          <a:p>
            <a:r>
              <a:rPr lang="en-C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sions</a:t>
            </a:r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hematomas (Figs. 1, 2). Based on the small</a:t>
            </a:r>
          </a:p>
          <a:p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amount of comparative information available from </a:t>
            </a:r>
            <a:r>
              <a:rPr lang="en-C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</a:t>
            </a:r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</a:p>
          <a:p>
            <a:r>
              <a:rPr lang="en-C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dren</a:t>
            </a:r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most sensitive </a:t>
            </a:r>
            <a:r>
              <a:rPr lang="en-C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neuro</a:t>
            </a:r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-imaging study following a</a:t>
            </a:r>
          </a:p>
          <a:p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head injury appears to be the MRI scan</a:t>
            </a:r>
          </a:p>
          <a:p>
            <a:endParaRPr lang="en-CA" baseline="0" dirty="0" smtClean="0"/>
          </a:p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22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High </a:t>
            </a:r>
            <a:r>
              <a:rPr lang="en-CA" dirty="0" err="1" smtClean="0"/>
              <a:t>Kv</a:t>
            </a:r>
            <a:r>
              <a:rPr lang="en-CA" dirty="0" smtClean="0"/>
              <a:t>/low </a:t>
            </a:r>
            <a:r>
              <a:rPr lang="en-CA" dirty="0" err="1" smtClean="0"/>
              <a:t>mAs</a:t>
            </a:r>
            <a:r>
              <a:rPr lang="en-CA" dirty="0" smtClean="0"/>
              <a:t>: WHY???</a:t>
            </a:r>
          </a:p>
          <a:p>
            <a:r>
              <a:rPr lang="en-CA" dirty="0" err="1" smtClean="0"/>
              <a:t>Spalling</a:t>
            </a:r>
            <a:r>
              <a:rPr lang="en-CA" dirty="0" smtClean="0"/>
              <a:t> effect: shock </a:t>
            </a:r>
            <a:r>
              <a:rPr lang="en-CA" dirty="0" err="1" smtClean="0"/>
              <a:t>wavefront</a:t>
            </a:r>
            <a:r>
              <a:rPr lang="en-CA" baseline="0" dirty="0" smtClean="0"/>
              <a:t> passing through the interface  between air/alveolar tissue and blood </a:t>
            </a:r>
            <a:r>
              <a:rPr lang="en-CA" baseline="0" smtClean="0"/>
              <a:t>vessels which lead to  </a:t>
            </a:r>
            <a:r>
              <a:rPr lang="en-CA" baseline="0" smtClean="0">
                <a:sym typeface="Wingdings"/>
              </a:rPr>
              <a:t>burst </a:t>
            </a:r>
            <a:r>
              <a:rPr lang="en-CA" baseline="0" dirty="0" smtClean="0">
                <a:sym typeface="Wingdings"/>
              </a:rPr>
              <a:t>BV and torn alveolar septa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24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High </a:t>
            </a:r>
            <a:r>
              <a:rPr lang="en-CA" dirty="0" err="1" smtClean="0"/>
              <a:t>Kv</a:t>
            </a:r>
            <a:r>
              <a:rPr lang="en-CA" dirty="0" smtClean="0"/>
              <a:t>/low </a:t>
            </a:r>
            <a:r>
              <a:rPr lang="en-CA" dirty="0" err="1" smtClean="0"/>
              <a:t>mAs</a:t>
            </a:r>
            <a:r>
              <a:rPr lang="en-CA" dirty="0" smtClean="0"/>
              <a:t>: WHY???</a:t>
            </a:r>
          </a:p>
          <a:p>
            <a:r>
              <a:rPr lang="en-CA" dirty="0" err="1" smtClean="0"/>
              <a:t>Spalling</a:t>
            </a:r>
            <a:r>
              <a:rPr lang="en-CA" dirty="0" smtClean="0"/>
              <a:t> effect: shock </a:t>
            </a:r>
            <a:r>
              <a:rPr lang="en-CA" dirty="0" err="1" smtClean="0"/>
              <a:t>wavefront</a:t>
            </a:r>
            <a:r>
              <a:rPr lang="en-CA" baseline="0" dirty="0" smtClean="0"/>
              <a:t> passing through the interface  between air/alveolar tissue and blood vessels </a:t>
            </a:r>
            <a:r>
              <a:rPr lang="en-CA" baseline="0" dirty="0" smtClean="0">
                <a:sym typeface="Wingdings"/>
              </a:rPr>
              <a:t> burst BV and torn alveolar septa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25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The gantry is the framework that holds the </a:t>
            </a:r>
            <a:r>
              <a:rPr lang="en-CA" dirty="0" err="1" smtClean="0"/>
              <a:t>xray</a:t>
            </a:r>
            <a:r>
              <a:rPr lang="en-CA" dirty="0" smtClean="0"/>
              <a:t> tube and the radiation detection system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14583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High </a:t>
            </a:r>
            <a:r>
              <a:rPr lang="en-CA" dirty="0" err="1" smtClean="0"/>
              <a:t>Kv</a:t>
            </a:r>
            <a:r>
              <a:rPr lang="en-CA" dirty="0" smtClean="0"/>
              <a:t>/low </a:t>
            </a:r>
            <a:r>
              <a:rPr lang="en-CA" dirty="0" err="1" smtClean="0"/>
              <a:t>mAs</a:t>
            </a:r>
            <a:r>
              <a:rPr lang="en-CA" dirty="0" smtClean="0"/>
              <a:t>: WHY???</a:t>
            </a:r>
          </a:p>
          <a:p>
            <a:r>
              <a:rPr lang="en-CA" dirty="0" err="1" smtClean="0"/>
              <a:t>Spalling</a:t>
            </a:r>
            <a:r>
              <a:rPr lang="en-CA" dirty="0" smtClean="0"/>
              <a:t> effect: shock </a:t>
            </a:r>
            <a:r>
              <a:rPr lang="en-CA" dirty="0" err="1" smtClean="0"/>
              <a:t>wavefront</a:t>
            </a:r>
            <a:r>
              <a:rPr lang="en-CA" baseline="0" dirty="0" smtClean="0"/>
              <a:t> passing through the interface  between air/alveolar tissue and blood vessels </a:t>
            </a:r>
            <a:r>
              <a:rPr lang="en-CA" baseline="0" dirty="0" smtClean="0">
                <a:sym typeface="Wingdings"/>
              </a:rPr>
              <a:t> burst BV and torn alveolar septa</a:t>
            </a:r>
          </a:p>
          <a:p>
            <a:endParaRPr lang="en-CA" baseline="0" dirty="0" smtClean="0">
              <a:sym typeface="Wingdings"/>
            </a:endParaRPr>
          </a:p>
          <a:p>
            <a:r>
              <a:rPr lang="en-CA" baseline="0" dirty="0" smtClean="0">
                <a:sym typeface="Wingdings"/>
              </a:rPr>
              <a:t>Pneumothorax: best view in lateral than DV unless LARGE amount</a:t>
            </a:r>
          </a:p>
          <a:p>
            <a:r>
              <a:rPr lang="en-CA" baseline="0" dirty="0" smtClean="0">
                <a:sym typeface="Wingdings"/>
              </a:rPr>
              <a:t>Right middle lung lobe frequently collapse: lack of collateral ventilation, large surface volume area compared to volume</a:t>
            </a:r>
          </a:p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26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High </a:t>
            </a:r>
            <a:r>
              <a:rPr lang="en-CA" dirty="0" err="1" smtClean="0"/>
              <a:t>Kv</a:t>
            </a:r>
            <a:r>
              <a:rPr lang="en-CA" dirty="0" smtClean="0"/>
              <a:t>/low </a:t>
            </a:r>
            <a:r>
              <a:rPr lang="en-CA" dirty="0" err="1" smtClean="0"/>
              <a:t>mAs</a:t>
            </a:r>
            <a:r>
              <a:rPr lang="en-CA" dirty="0" smtClean="0"/>
              <a:t>: WHY???  : High </a:t>
            </a:r>
            <a:r>
              <a:rPr lang="en-CA" dirty="0" err="1" smtClean="0"/>
              <a:t>kVp</a:t>
            </a:r>
            <a:r>
              <a:rPr lang="en-CA" dirty="0" smtClean="0"/>
              <a:t> techniques are most useful for studies of body regions with many different tissue densities</a:t>
            </a:r>
            <a:r>
              <a:rPr lang="en-CA" baseline="0" dirty="0" smtClean="0"/>
              <a:t> (like the chest)</a:t>
            </a:r>
          </a:p>
          <a:p>
            <a:endParaRPr lang="en-CA" dirty="0" smtClean="0"/>
          </a:p>
          <a:p>
            <a:r>
              <a:rPr lang="en-CA" dirty="0" err="1" smtClean="0"/>
              <a:t>Spalling</a:t>
            </a:r>
            <a:r>
              <a:rPr lang="en-CA" dirty="0" smtClean="0"/>
              <a:t> effect: shock </a:t>
            </a:r>
            <a:r>
              <a:rPr lang="en-CA" dirty="0" err="1" smtClean="0"/>
              <a:t>wavefront</a:t>
            </a:r>
            <a:r>
              <a:rPr lang="en-CA" baseline="0" dirty="0" smtClean="0"/>
              <a:t> passing through the interface  between air/alveolar tissue and blood vessels </a:t>
            </a:r>
            <a:r>
              <a:rPr lang="en-CA" baseline="0" dirty="0" smtClean="0">
                <a:sym typeface="Wingdings"/>
              </a:rPr>
              <a:t> burst BV and torn alveolar septa</a:t>
            </a:r>
          </a:p>
          <a:p>
            <a:endParaRPr lang="en-CA" baseline="0" dirty="0" smtClean="0">
              <a:sym typeface="Wingdings"/>
            </a:endParaRPr>
          </a:p>
          <a:p>
            <a:r>
              <a:rPr lang="en-CA" baseline="0" dirty="0" smtClean="0">
                <a:sym typeface="Wingdings"/>
              </a:rPr>
              <a:t>Pneumothorax: best view in lateral than DV unless LARGE amount</a:t>
            </a:r>
          </a:p>
          <a:p>
            <a:r>
              <a:rPr lang="en-CA" baseline="0" dirty="0" smtClean="0">
                <a:sym typeface="Wingdings"/>
              </a:rPr>
              <a:t>Right middle lung lobe frequently collapse: lack of collateral ventilation, large surface volume area compared to volume</a:t>
            </a:r>
          </a:p>
          <a:p>
            <a:endParaRPr lang="en-CA" baseline="0" dirty="0" smtClean="0">
              <a:sym typeface="Wingdings"/>
            </a:endParaRPr>
          </a:p>
          <a:p>
            <a:r>
              <a:rPr lang="en-CA" baseline="0" dirty="0" smtClean="0">
                <a:sym typeface="Wingdings"/>
              </a:rPr>
              <a:t>Increased pulmonary opacity: fluid, collapse</a:t>
            </a:r>
          </a:p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27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err="1" smtClean="0"/>
              <a:t>Mediastinal</a:t>
            </a:r>
            <a:r>
              <a:rPr lang="en-CA" baseline="0" dirty="0" smtClean="0"/>
              <a:t> </a:t>
            </a:r>
            <a:r>
              <a:rPr lang="en-CA" baseline="0" dirty="0" err="1" smtClean="0"/>
              <a:t>hemorrhage</a:t>
            </a:r>
            <a:r>
              <a:rPr lang="en-CA" baseline="0" dirty="0" smtClean="0"/>
              <a:t>: likely when there is a </a:t>
            </a:r>
            <a:r>
              <a:rPr lang="en-CA" baseline="0" dirty="0" err="1" smtClean="0"/>
              <a:t>suddent</a:t>
            </a:r>
            <a:r>
              <a:rPr lang="en-CA" baseline="0" dirty="0" smtClean="0"/>
              <a:t> deceleration: soft tissue slides relative to the bones </a:t>
            </a:r>
            <a:r>
              <a:rPr lang="en-CA" baseline="0" dirty="0" smtClean="0">
                <a:sym typeface="Wingdings"/>
              </a:rPr>
              <a:t> tear and laceration (vertebral arteries supplying mid-thoracic vertebrae)</a:t>
            </a:r>
          </a:p>
          <a:p>
            <a:r>
              <a:rPr lang="en-CA" baseline="0" dirty="0" smtClean="0">
                <a:sym typeface="Wingdings"/>
              </a:rPr>
              <a:t>Air filled cavity: trapped by intact tracheal adventitia or </a:t>
            </a:r>
            <a:r>
              <a:rPr lang="en-CA" baseline="0" dirty="0" err="1" smtClean="0">
                <a:sym typeface="Wingdings"/>
              </a:rPr>
              <a:t>mediastinal</a:t>
            </a:r>
            <a:r>
              <a:rPr lang="en-CA" baseline="0" dirty="0" smtClean="0">
                <a:sym typeface="Wingdings"/>
              </a:rPr>
              <a:t> tissue. More in cats. 2-3 weeks after trauma . </a:t>
            </a:r>
            <a:r>
              <a:rPr lang="en-CA" baseline="0" dirty="0" err="1" smtClean="0">
                <a:sym typeface="Wingdings"/>
              </a:rPr>
              <a:t>Mi</a:t>
            </a:r>
            <a:r>
              <a:rPr lang="en-CA" baseline="0" dirty="0" smtClean="0">
                <a:sym typeface="Wingdings"/>
              </a:rPr>
              <a:t>-thorax (</a:t>
            </a:r>
            <a:r>
              <a:rPr lang="en-CA" baseline="0" dirty="0" err="1" smtClean="0">
                <a:sym typeface="Wingdings"/>
              </a:rPr>
              <a:t>jct</a:t>
            </a:r>
            <a:r>
              <a:rPr lang="en-CA" baseline="0" dirty="0" smtClean="0">
                <a:sym typeface="Wingdings"/>
              </a:rPr>
              <a:t> fixed and mobile portion)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28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29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31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32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33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34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35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Our results indicated that the integration of WBCT into the early diagnostic protocol significantly increased the probability of survival in MTPs. We also found that pa- </a:t>
            </a:r>
            <a:r>
              <a:rPr lang="en-CA" dirty="0" err="1" smtClean="0"/>
              <a:t>tients</a:t>
            </a:r>
            <a:r>
              <a:rPr lang="en-CA" dirty="0" smtClean="0"/>
              <a:t> in the WBCT group had a significantly shorter ED stay.</a:t>
            </a:r>
          </a:p>
          <a:p>
            <a:r>
              <a:rPr lang="en-CA" dirty="0" smtClean="0"/>
              <a:t>Diagnostic work-up reduces by 50%</a:t>
            </a:r>
          </a:p>
          <a:p>
            <a:r>
              <a:rPr lang="en-CA" dirty="0" smtClean="0"/>
              <a:t>Improved trauma management – cannot</a:t>
            </a:r>
            <a:r>
              <a:rPr lang="en-CA" baseline="0" dirty="0" smtClean="0"/>
              <a:t> attribute improved survival to the application of WBCT</a:t>
            </a:r>
            <a:endParaRPr lang="en-CA" dirty="0" smtClean="0"/>
          </a:p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36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First</a:t>
            </a:r>
            <a:r>
              <a:rPr lang="en-CA" baseline="0" dirty="0" smtClean="0"/>
              <a:t> commercial CT was available in 1971 – since then four generations CT were developed with different type of </a:t>
            </a:r>
            <a:r>
              <a:rPr lang="en-CA" baseline="0" dirty="0" err="1" smtClean="0"/>
              <a:t>xray</a:t>
            </a:r>
            <a:r>
              <a:rPr lang="en-CA" baseline="0" dirty="0" smtClean="0"/>
              <a:t> beam, number of detectors, number of image projection per translation, time of operation</a:t>
            </a:r>
          </a:p>
          <a:p>
            <a:r>
              <a:rPr lang="en-CA" baseline="0" dirty="0" smtClean="0"/>
              <a:t>EBCT: developed for fast imaging, images obtained in less than 100 </a:t>
            </a:r>
            <a:r>
              <a:rPr lang="en-CA" baseline="0" dirty="0" err="1" smtClean="0"/>
              <a:t>ms</a:t>
            </a:r>
            <a:r>
              <a:rPr lang="en-CA" baseline="0" dirty="0" smtClean="0"/>
              <a:t>, about the time of a radiograph</a:t>
            </a:r>
          </a:p>
          <a:p>
            <a:r>
              <a:rPr lang="en-CA" baseline="0" dirty="0" smtClean="0"/>
              <a:t>Spiral CT: 1989 – the tube and detectors rotate without stops as the patient passes through on the scanning table – in this way, a continuous set of data is obtained</a:t>
            </a:r>
          </a:p>
          <a:p>
            <a:r>
              <a:rPr lang="en-CA" baseline="0" dirty="0" err="1" smtClean="0"/>
              <a:t>Multidetector</a:t>
            </a:r>
            <a:r>
              <a:rPr lang="en-CA" baseline="0" dirty="0" smtClean="0"/>
              <a:t>: difference is that instead of using a single row of detectors,  multiple detector rows are used. – allows acquisition of overlapping fine sections of data</a:t>
            </a:r>
          </a:p>
          <a:p>
            <a:r>
              <a:rPr lang="en-CA" baseline="0" dirty="0" smtClean="0"/>
              <a:t>3</a:t>
            </a:r>
            <a:r>
              <a:rPr lang="en-CA" baseline="30000" dirty="0" smtClean="0"/>
              <a:t>rd</a:t>
            </a:r>
            <a:r>
              <a:rPr lang="en-CA" baseline="0" dirty="0" smtClean="0"/>
              <a:t>: both the </a:t>
            </a:r>
            <a:r>
              <a:rPr lang="en-CA" baseline="0" dirty="0" err="1" smtClean="0"/>
              <a:t>xray</a:t>
            </a:r>
            <a:r>
              <a:rPr lang="en-CA" baseline="0" dirty="0" smtClean="0"/>
              <a:t> tube and the detector rotate (opposite direction)</a:t>
            </a:r>
          </a:p>
          <a:p>
            <a:r>
              <a:rPr lang="en-CA" baseline="0" dirty="0" smtClean="0"/>
              <a:t>4</a:t>
            </a:r>
            <a:r>
              <a:rPr lang="en-CA" baseline="30000" dirty="0" smtClean="0"/>
              <a:t>th</a:t>
            </a:r>
            <a:r>
              <a:rPr lang="en-CA" baseline="0" dirty="0" smtClean="0"/>
              <a:t>: only the </a:t>
            </a:r>
            <a:r>
              <a:rPr lang="en-CA" baseline="0" dirty="0" err="1" smtClean="0"/>
              <a:t>xray</a:t>
            </a:r>
            <a:r>
              <a:rPr lang="en-CA" baseline="0" dirty="0" smtClean="0"/>
              <a:t> tube rotates, the detector array is fixed</a:t>
            </a:r>
          </a:p>
          <a:p>
            <a:endParaRPr lang="en-CA" baseline="0" dirty="0" smtClean="0"/>
          </a:p>
          <a:p>
            <a:r>
              <a:rPr lang="en-CA" baseline="0" dirty="0" err="1" smtClean="0"/>
              <a:t>Multslice</a:t>
            </a:r>
            <a:r>
              <a:rPr lang="en-CA" baseline="0" dirty="0" smtClean="0"/>
              <a:t> CT: in the early 1990s</a:t>
            </a:r>
          </a:p>
          <a:p>
            <a:r>
              <a:rPr lang="en-CA" baseline="0" dirty="0" smtClean="0"/>
              <a:t>rapid, high- resolution imaging of a larger tissue volume without motion </a:t>
            </a:r>
            <a:r>
              <a:rPr lang="en-CA" baseline="0" dirty="0" err="1" smtClean="0"/>
              <a:t>artifacts</a:t>
            </a:r>
            <a:r>
              <a:rPr lang="en-CA" baseline="0" dirty="0" smtClean="0"/>
              <a:t>.</a:t>
            </a:r>
          </a:p>
          <a:p>
            <a:r>
              <a:rPr lang="en-CA" dirty="0" smtClean="0"/>
              <a:t>The advent of </a:t>
            </a:r>
            <a:r>
              <a:rPr lang="en-CA" dirty="0" err="1" smtClean="0"/>
              <a:t>mul</a:t>
            </a:r>
            <a:r>
              <a:rPr lang="en-CA" dirty="0" smtClean="0"/>
              <a:t>- </a:t>
            </a:r>
            <a:r>
              <a:rPr lang="en-CA" dirty="0" err="1" smtClean="0"/>
              <a:t>tislice</a:t>
            </a:r>
            <a:r>
              <a:rPr lang="en-CA" dirty="0" smtClean="0"/>
              <a:t> CT scanners permits the imaging of more anatomy in less time, likely alleviating the need for breath-hold techniques to eliminate motion </a:t>
            </a:r>
            <a:r>
              <a:rPr lang="en-CA" dirty="0" err="1" smtClean="0"/>
              <a:t>artifact</a:t>
            </a:r>
            <a:r>
              <a:rPr lang="en-CA" dirty="0" smtClean="0"/>
              <a:t>. </a:t>
            </a:r>
          </a:p>
          <a:p>
            <a:r>
              <a:rPr lang="en-CA" dirty="0" smtClean="0"/>
              <a:t>Sedation</a:t>
            </a:r>
            <a:r>
              <a:rPr lang="en-CA" baseline="0" dirty="0" smtClean="0"/>
              <a:t> or conscious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1435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37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39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40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41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Multiple focus of pulmonary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lacerations can be depicted, some of them are filled with air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pneumatocele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curved arrow), others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filledwith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blood (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hematocelestraight</a:t>
            </a:r>
            <a:endParaRPr lang="en-CA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arrow), and some filled with both, making an air-liquid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level (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pneumo-hematocele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arrowhead). Surrounding pulmonary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contusions are appreciated. Associated left pulmonary contusions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a small right pneumothorax are also depicted.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42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Tracheal rupture. Coronal reconstruction of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axialMDCT</a:t>
            </a:r>
            <a:endParaRPr lang="en-CA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lung window. An extensive subcutaneous emphysema, bilateral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pneumothorax, and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pneumomediastinum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observed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43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aortic arch,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demonstratesmediastinal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hemorrhage (thin arrow) and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left anterior chest muscle wall hematoma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44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45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Left::</a:t>
            </a:r>
            <a:r>
              <a:rPr lang="en-CA" baseline="0" dirty="0" smtClean="0"/>
              <a:t>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Hemopericardium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bilateral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hemothorax</a:t>
            </a:r>
            <a:endParaRPr lang="en-CA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Right: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Pneumopericardium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+ lung contusions</a:t>
            </a:r>
          </a:p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46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47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Areas outside of focus,</a:t>
            </a:r>
            <a:r>
              <a:rPr lang="en-CA" baseline="0" dirty="0" smtClean="0"/>
              <a:t> therefore not shown</a:t>
            </a:r>
          </a:p>
          <a:p>
            <a:endParaRPr lang="en-CA" baseline="0" dirty="0" smtClean="0"/>
          </a:p>
          <a:p>
            <a:endParaRPr lang="en-CA" baseline="0" dirty="0" smtClean="0"/>
          </a:p>
          <a:p>
            <a:r>
              <a:rPr lang="en-CA" dirty="0" smtClean="0"/>
              <a:t>Scatter Radiation is a type of secondary radiation that occurs when the useful beam intercepts any object, causing some x-rays to be scattered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643647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49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1010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FIELD OF VIEW</a:t>
            </a:r>
            <a:r>
              <a:rPr lang="en-CA" baseline="0" dirty="0" smtClean="0"/>
              <a:t> = diameter??? Of the reconstructed image</a:t>
            </a:r>
            <a:endParaRPr lang="en-CA" dirty="0" smtClean="0"/>
          </a:p>
          <a:p>
            <a:r>
              <a:rPr lang="en-CA" dirty="0" smtClean="0"/>
              <a:t>MATRIX SIZE:</a:t>
            </a:r>
            <a:r>
              <a:rPr lang="en-CA" baseline="0" dirty="0" smtClean="0"/>
              <a:t> Current CT imagers: 512X512 or 1024X1024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80777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As with plain </a:t>
            </a:r>
            <a:r>
              <a:rPr lang="en-CA" dirty="0" err="1" smtClean="0"/>
              <a:t>xrays</a:t>
            </a:r>
            <a:r>
              <a:rPr lang="en-CA" dirty="0" smtClean="0"/>
              <a:t>, high-density objects</a:t>
            </a:r>
            <a:r>
              <a:rPr lang="en-CA" baseline="0" dirty="0" smtClean="0"/>
              <a:t> cause more attenuation of the </a:t>
            </a:r>
            <a:r>
              <a:rPr lang="en-CA" baseline="0" dirty="0" err="1" smtClean="0"/>
              <a:t>xray</a:t>
            </a:r>
            <a:r>
              <a:rPr lang="en-CA" baseline="0" dirty="0" smtClean="0"/>
              <a:t> beam and are therefore displayed as lighter grey to white than objects of lower density which are displayed </a:t>
            </a:r>
            <a:r>
              <a:rPr lang="en-CA" baseline="0" dirty="0" err="1" smtClean="0"/>
              <a:t>drak</a:t>
            </a:r>
            <a:r>
              <a:rPr lang="en-CA" baseline="0" dirty="0" smtClean="0"/>
              <a:t> grey to black. 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07792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The image information can be manipulated by the computer to display the various tissues of the body,</a:t>
            </a:r>
            <a:r>
              <a:rPr lang="en-CA" baseline="0" dirty="0" smtClean="0"/>
              <a:t> which is called altering the window settings. </a:t>
            </a:r>
          </a:p>
          <a:p>
            <a:r>
              <a:rPr lang="en-CA" baseline="0" dirty="0" smtClean="0"/>
              <a:t>In chest CT where a wide range of tissue densities is present, a good image of the </a:t>
            </a:r>
            <a:r>
              <a:rPr lang="en-CA" baseline="0" dirty="0" err="1" smtClean="0"/>
              <a:t>mediastinal</a:t>
            </a:r>
            <a:r>
              <a:rPr lang="en-CA" baseline="0" dirty="0" smtClean="0"/>
              <a:t> structures shows no lung details –by setting a lung window the lung parenchyma is seen with good detail, though the </a:t>
            </a:r>
            <a:r>
              <a:rPr lang="en-CA" baseline="0" dirty="0" err="1" smtClean="0"/>
              <a:t>mediastinal</a:t>
            </a:r>
            <a:r>
              <a:rPr lang="en-CA" baseline="0" dirty="0" smtClean="0"/>
              <a:t> structures are poorly differentiated.</a:t>
            </a:r>
          </a:p>
          <a:p>
            <a:endParaRPr lang="en-CA" baseline="0" dirty="0" smtClean="0"/>
          </a:p>
          <a:p>
            <a:endParaRPr lang="en-CA" baseline="0" dirty="0" smtClean="0"/>
          </a:p>
          <a:p>
            <a:r>
              <a:rPr lang="en-CA" dirty="0" smtClean="0"/>
              <a:t>Wide WW for bone imaging</a:t>
            </a:r>
          </a:p>
          <a:p>
            <a:r>
              <a:rPr lang="en-CA" dirty="0" smtClean="0"/>
              <a:t>Narrow</a:t>
            </a:r>
            <a:r>
              <a:rPr lang="en-CA" baseline="0" dirty="0" smtClean="0"/>
              <a:t> for soft tissue</a:t>
            </a:r>
          </a:p>
          <a:p>
            <a:r>
              <a:rPr lang="en-CA" baseline="0" dirty="0" smtClean="0"/>
              <a:t>Wide WW: gray image with low contrast</a:t>
            </a:r>
          </a:p>
          <a:p>
            <a:r>
              <a:rPr lang="en-CA" baseline="0" dirty="0" smtClean="0"/>
              <a:t>Narrow WW: black white image, high contrast</a:t>
            </a:r>
          </a:p>
          <a:p>
            <a:r>
              <a:rPr lang="en-CA" baseline="0" dirty="0" smtClean="0"/>
              <a:t>WL is the center of WW</a:t>
            </a:r>
          </a:p>
          <a:p>
            <a:r>
              <a:rPr lang="en-CA" baseline="0" dirty="0" smtClean="0"/>
              <a:t>CT image is optimized for that tissue with the same CT number as the WL</a:t>
            </a:r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64043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Iodinated</a:t>
            </a:r>
            <a:r>
              <a:rPr lang="fr-FR" dirty="0" smtClean="0"/>
              <a:t> </a:t>
            </a:r>
            <a:r>
              <a:rPr lang="fr-FR" dirty="0" err="1" smtClean="0"/>
              <a:t>contrast</a:t>
            </a:r>
            <a:r>
              <a:rPr lang="fr-FR" dirty="0" smtClean="0"/>
              <a:t> agents </a:t>
            </a:r>
            <a:r>
              <a:rPr lang="fr-FR" dirty="0" err="1" smtClean="0"/>
              <a:t>may</a:t>
            </a:r>
            <a:r>
              <a:rPr lang="fr-FR" dirty="0" smtClean="0"/>
              <a:t>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ionic</a:t>
            </a:r>
            <a:r>
              <a:rPr lang="fr-FR" dirty="0" smtClean="0"/>
              <a:t> or </a:t>
            </a:r>
            <a:r>
              <a:rPr lang="fr-FR" dirty="0" err="1" smtClean="0"/>
              <a:t>nonionic</a:t>
            </a:r>
            <a:r>
              <a:rPr lang="fr-FR" dirty="0" smtClean="0"/>
              <a:t>. </a:t>
            </a:r>
            <a:r>
              <a:rPr lang="fr-FR" dirty="0" err="1" smtClean="0"/>
              <a:t>Ionic</a:t>
            </a:r>
            <a:r>
              <a:rPr lang="fr-FR" dirty="0" smtClean="0"/>
              <a:t> </a:t>
            </a:r>
            <a:r>
              <a:rPr lang="fr-FR" dirty="0" err="1" smtClean="0"/>
              <a:t>contrast</a:t>
            </a:r>
            <a:r>
              <a:rPr lang="fr-FR" dirty="0" smtClean="0"/>
              <a:t> agents, </a:t>
            </a:r>
            <a:r>
              <a:rPr lang="fr-FR" dirty="0" err="1" smtClean="0"/>
              <a:t>which</a:t>
            </a:r>
            <a:r>
              <a:rPr lang="fr-FR" dirty="0" smtClean="0"/>
              <a:t> are </a:t>
            </a:r>
            <a:r>
              <a:rPr lang="fr-FR" dirty="0" err="1" smtClean="0"/>
              <a:t>salts</a:t>
            </a:r>
            <a:r>
              <a:rPr lang="fr-FR" dirty="0" smtClean="0"/>
              <a:t>, are </a:t>
            </a:r>
            <a:r>
              <a:rPr lang="fr-FR" dirty="0" err="1" smtClean="0"/>
              <a:t>hyperosmolar</a:t>
            </a:r>
            <a:r>
              <a:rPr lang="fr-FR" dirty="0" smtClean="0"/>
              <a:t> to </a:t>
            </a:r>
            <a:r>
              <a:rPr lang="fr-FR" dirty="0" err="1" smtClean="0"/>
              <a:t>blood</a:t>
            </a:r>
            <a:r>
              <a:rPr lang="fr-FR" dirty="0" smtClean="0"/>
              <a:t>. </a:t>
            </a:r>
            <a:r>
              <a:rPr lang="fr-FR" dirty="0" err="1" smtClean="0"/>
              <a:t>These</a:t>
            </a:r>
            <a:r>
              <a:rPr lang="fr-FR" dirty="0" smtClean="0"/>
              <a:t> agents </a:t>
            </a:r>
            <a:r>
              <a:rPr lang="fr-FR" dirty="0" err="1" smtClean="0"/>
              <a:t>should</a:t>
            </a:r>
            <a:r>
              <a:rPr lang="fr-FR" dirty="0" smtClean="0"/>
              <a:t> not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used</a:t>
            </a:r>
            <a:r>
              <a:rPr lang="fr-FR" dirty="0" smtClean="0"/>
              <a:t> for </a:t>
            </a:r>
            <a:r>
              <a:rPr lang="fr-FR" dirty="0" err="1" smtClean="0"/>
              <a:t>myelography</a:t>
            </a:r>
            <a:r>
              <a:rPr lang="fr-FR" dirty="0" smtClean="0"/>
              <a:t> or in injections </a:t>
            </a:r>
            <a:r>
              <a:rPr lang="fr-FR" dirty="0" err="1" smtClean="0"/>
              <a:t>that</a:t>
            </a:r>
            <a:r>
              <a:rPr lang="fr-FR" dirty="0" smtClean="0"/>
              <a:t> </a:t>
            </a:r>
            <a:r>
              <a:rPr lang="fr-FR" dirty="0" err="1" smtClean="0"/>
              <a:t>may</a:t>
            </a:r>
            <a:r>
              <a:rPr lang="fr-FR" dirty="0" smtClean="0"/>
              <a:t> enter the spinal canal (</a:t>
            </a:r>
            <a:r>
              <a:rPr lang="fr-FR" dirty="0" err="1" smtClean="0"/>
              <a:t>because</a:t>
            </a:r>
            <a:r>
              <a:rPr lang="fr-FR" dirty="0" smtClean="0"/>
              <a:t> </a:t>
            </a:r>
            <a:r>
              <a:rPr lang="fr-FR" dirty="0" err="1" smtClean="0"/>
              <a:t>neurotoxicity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a </a:t>
            </a:r>
            <a:r>
              <a:rPr lang="fr-FR" dirty="0" err="1" smtClean="0"/>
              <a:t>risk</a:t>
            </a:r>
            <a:r>
              <a:rPr lang="fr-FR" dirty="0" smtClean="0"/>
              <a:t>) or the bronchial </a:t>
            </a:r>
            <a:r>
              <a:rPr lang="fr-FR" dirty="0" err="1" smtClean="0"/>
              <a:t>tree</a:t>
            </a:r>
            <a:r>
              <a:rPr lang="fr-FR" dirty="0" smtClean="0"/>
              <a:t> (</a:t>
            </a:r>
            <a:r>
              <a:rPr lang="fr-FR" dirty="0" err="1" smtClean="0"/>
              <a:t>because</a:t>
            </a:r>
            <a:r>
              <a:rPr lang="fr-FR" dirty="0" smtClean="0"/>
              <a:t> </a:t>
            </a:r>
            <a:r>
              <a:rPr lang="fr-FR" dirty="0" err="1" smtClean="0"/>
              <a:t>pulmonary</a:t>
            </a:r>
            <a:r>
              <a:rPr lang="fr-FR" dirty="0" smtClean="0"/>
              <a:t> edema </a:t>
            </a:r>
            <a:r>
              <a:rPr lang="fr-FR" dirty="0" err="1" smtClean="0"/>
              <a:t>is</a:t>
            </a:r>
            <a:r>
              <a:rPr lang="fr-FR" dirty="0" smtClean="0"/>
              <a:t> a </a:t>
            </a:r>
            <a:r>
              <a:rPr lang="fr-FR" dirty="0" err="1" smtClean="0"/>
              <a:t>risk</a:t>
            </a:r>
            <a:r>
              <a:rPr lang="fr-FR" dirty="0" smtClean="0"/>
              <a:t>). </a:t>
            </a:r>
            <a:r>
              <a:rPr lang="fr-FR" dirty="0" err="1" smtClean="0"/>
              <a:t>Nonionic</a:t>
            </a:r>
            <a:r>
              <a:rPr lang="fr-FR" dirty="0" smtClean="0"/>
              <a:t> </a:t>
            </a:r>
            <a:r>
              <a:rPr lang="fr-FR" dirty="0" err="1" smtClean="0"/>
              <a:t>contrast</a:t>
            </a:r>
            <a:r>
              <a:rPr lang="fr-FR" dirty="0" smtClean="0"/>
              <a:t> agents </a:t>
            </a:r>
            <a:r>
              <a:rPr lang="fr-FR" dirty="0" err="1" smtClean="0"/>
              <a:t>may</a:t>
            </a:r>
            <a:r>
              <a:rPr lang="fr-FR" dirty="0" smtClean="0"/>
              <a:t>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low-osmolar</a:t>
            </a:r>
            <a:r>
              <a:rPr lang="fr-FR" dirty="0" smtClean="0"/>
              <a:t> (</a:t>
            </a:r>
            <a:r>
              <a:rPr lang="fr-FR" dirty="0" err="1" smtClean="0"/>
              <a:t>which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still</a:t>
            </a:r>
            <a:r>
              <a:rPr lang="fr-FR" dirty="0" smtClean="0"/>
              <a:t> </a:t>
            </a:r>
            <a:r>
              <a:rPr lang="fr-FR" dirty="0" err="1" smtClean="0"/>
              <a:t>hyperosmolar</a:t>
            </a:r>
            <a:r>
              <a:rPr lang="fr-FR" dirty="0" smtClean="0"/>
              <a:t> relative to </a:t>
            </a:r>
            <a:r>
              <a:rPr lang="fr-FR" dirty="0" err="1" smtClean="0"/>
              <a:t>blood</a:t>
            </a:r>
            <a:r>
              <a:rPr lang="fr-FR" dirty="0" smtClean="0"/>
              <a:t>) or iso-</a:t>
            </a:r>
            <a:r>
              <a:rPr lang="fr-FR" dirty="0" err="1" smtClean="0"/>
              <a:t>osmolar</a:t>
            </a:r>
            <a:r>
              <a:rPr lang="fr-FR" dirty="0" smtClean="0"/>
              <a:t> (</a:t>
            </a:r>
            <a:r>
              <a:rPr lang="fr-FR" dirty="0" err="1" smtClean="0"/>
              <a:t>with</a:t>
            </a:r>
            <a:r>
              <a:rPr lang="fr-FR" dirty="0" smtClean="0"/>
              <a:t> the </a:t>
            </a:r>
            <a:r>
              <a:rPr lang="fr-FR" dirty="0" err="1" smtClean="0"/>
              <a:t>same</a:t>
            </a:r>
            <a:r>
              <a:rPr lang="fr-FR" dirty="0" smtClean="0"/>
              <a:t> osmolarity as </a:t>
            </a:r>
            <a:r>
              <a:rPr lang="fr-FR" dirty="0" err="1" smtClean="0"/>
              <a:t>blood</a:t>
            </a:r>
            <a:r>
              <a:rPr lang="fr-FR" dirty="0" smtClean="0"/>
              <a:t>). </a:t>
            </a:r>
            <a:r>
              <a:rPr lang="fr-FR" dirty="0" err="1" smtClean="0"/>
              <a:t>Newer</a:t>
            </a:r>
            <a:r>
              <a:rPr lang="fr-FR" dirty="0" smtClean="0"/>
              <a:t> </a:t>
            </a:r>
            <a:r>
              <a:rPr lang="fr-FR" dirty="0" err="1" smtClean="0"/>
              <a:t>nonionic</a:t>
            </a:r>
            <a:r>
              <a:rPr lang="fr-FR" dirty="0" smtClean="0"/>
              <a:t> </a:t>
            </a:r>
            <a:r>
              <a:rPr lang="fr-FR" dirty="0" err="1" smtClean="0"/>
              <a:t>contrast</a:t>
            </a:r>
            <a:r>
              <a:rPr lang="fr-FR" dirty="0" smtClean="0"/>
              <a:t> agents are </a:t>
            </a:r>
            <a:r>
              <a:rPr lang="fr-FR" dirty="0" err="1" smtClean="0"/>
              <a:t>now</a:t>
            </a:r>
            <a:r>
              <a:rPr lang="fr-FR" dirty="0" smtClean="0"/>
              <a:t> </a:t>
            </a:r>
            <a:r>
              <a:rPr lang="fr-FR" dirty="0" err="1" smtClean="0"/>
              <a:t>routinely</a:t>
            </a:r>
            <a:r>
              <a:rPr lang="fr-FR" dirty="0" smtClean="0"/>
              <a:t> </a:t>
            </a:r>
            <a:r>
              <a:rPr lang="fr-FR" dirty="0" err="1" smtClean="0"/>
              <a:t>used</a:t>
            </a:r>
            <a:r>
              <a:rPr lang="fr-FR" dirty="0" smtClean="0"/>
              <a:t> </a:t>
            </a:r>
            <a:r>
              <a:rPr lang="fr-FR" dirty="0" err="1" smtClean="0"/>
              <a:t>at</a:t>
            </a:r>
            <a:r>
              <a:rPr lang="fr-FR" dirty="0" smtClean="0"/>
              <a:t> </a:t>
            </a:r>
            <a:r>
              <a:rPr lang="fr-FR" dirty="0" err="1" smtClean="0"/>
              <a:t>many</a:t>
            </a:r>
            <a:r>
              <a:rPr lang="fr-FR" dirty="0" smtClean="0"/>
              <a:t> institutions </a:t>
            </a:r>
            <a:r>
              <a:rPr lang="fr-FR" dirty="0" err="1" smtClean="0"/>
              <a:t>because</a:t>
            </a:r>
            <a:r>
              <a:rPr lang="fr-FR" dirty="0" smtClean="0"/>
              <a:t> </a:t>
            </a:r>
            <a:r>
              <a:rPr lang="fr-FR" dirty="0" err="1" smtClean="0"/>
              <a:t>they</a:t>
            </a:r>
            <a:r>
              <a:rPr lang="fr-FR" dirty="0" smtClean="0"/>
              <a:t> have </a:t>
            </a:r>
            <a:r>
              <a:rPr lang="fr-FR" dirty="0" err="1" smtClean="0"/>
              <a:t>fewer</a:t>
            </a:r>
            <a:r>
              <a:rPr lang="fr-FR" dirty="0" smtClean="0"/>
              <a:t> adverse </a:t>
            </a:r>
            <a:r>
              <a:rPr lang="fr-FR" dirty="0" err="1" smtClean="0"/>
              <a:t>effects</a:t>
            </a:r>
            <a:r>
              <a:rPr lang="fr-FR" dirty="0" smtClean="0"/>
              <a:t>.</a:t>
            </a:r>
          </a:p>
          <a:p>
            <a:r>
              <a:rPr lang="fr-FR" dirty="0" smtClean="0"/>
              <a:t>The </a:t>
            </a:r>
            <a:r>
              <a:rPr lang="fr-FR" dirty="0" err="1" smtClean="0"/>
              <a:t>most</a:t>
            </a:r>
            <a:r>
              <a:rPr lang="fr-FR" dirty="0" smtClean="0"/>
              <a:t> </a:t>
            </a:r>
            <a:r>
              <a:rPr lang="fr-FR" dirty="0" err="1" smtClean="0"/>
              <a:t>serious</a:t>
            </a:r>
            <a:r>
              <a:rPr lang="fr-FR" dirty="0" smtClean="0"/>
              <a:t> </a:t>
            </a:r>
            <a:r>
              <a:rPr lang="fr-FR" dirty="0" err="1" smtClean="0"/>
              <a:t>contrast</a:t>
            </a:r>
            <a:r>
              <a:rPr lang="fr-FR" dirty="0" smtClean="0"/>
              <a:t> </a:t>
            </a:r>
            <a:r>
              <a:rPr lang="fr-FR" dirty="0" err="1" smtClean="0"/>
              <a:t>reactions</a:t>
            </a:r>
            <a:r>
              <a:rPr lang="fr-FR" dirty="0" smtClean="0"/>
              <a:t> are </a:t>
            </a:r>
            <a:r>
              <a:rPr lang="fr-FR" dirty="0" err="1" smtClean="0"/>
              <a:t>allergic</a:t>
            </a:r>
            <a:r>
              <a:rPr lang="fr-FR" dirty="0" smtClean="0"/>
              <a:t>-type </a:t>
            </a:r>
            <a:r>
              <a:rPr lang="fr-FR" dirty="0" err="1" smtClean="0"/>
              <a:t>reactions</a:t>
            </a:r>
            <a:r>
              <a:rPr lang="fr-FR" dirty="0" smtClean="0"/>
              <a:t> and </a:t>
            </a:r>
            <a:r>
              <a:rPr lang="fr-FR" dirty="0" err="1" smtClean="0"/>
              <a:t>contrast</a:t>
            </a:r>
            <a:r>
              <a:rPr lang="fr-FR" dirty="0" smtClean="0"/>
              <a:t> </a:t>
            </a:r>
            <a:r>
              <a:rPr lang="fr-FR" dirty="0" err="1" smtClean="0"/>
              <a:t>nephropathy</a:t>
            </a:r>
            <a:r>
              <a:rPr lang="fr-FR" dirty="0" smtClean="0"/>
              <a:t> (</a:t>
            </a:r>
            <a:r>
              <a:rPr lang="fr-FR" dirty="0" err="1" smtClean="0"/>
              <a:t>renal</a:t>
            </a:r>
            <a:r>
              <a:rPr lang="fr-FR" dirty="0" smtClean="0"/>
              <a:t> damage </a:t>
            </a:r>
            <a:r>
              <a:rPr lang="fr-FR" dirty="0" err="1" smtClean="0"/>
              <a:t>after</a:t>
            </a:r>
            <a:r>
              <a:rPr lang="fr-FR" dirty="0" smtClean="0"/>
              <a:t> </a:t>
            </a:r>
            <a:r>
              <a:rPr lang="fr-FR" dirty="0" err="1" smtClean="0"/>
              <a:t>intravascular</a:t>
            </a:r>
            <a:r>
              <a:rPr lang="fr-FR" dirty="0" smtClean="0"/>
              <a:t> injection of a </a:t>
            </a:r>
            <a:r>
              <a:rPr lang="fr-FR" dirty="0" err="1" smtClean="0"/>
              <a:t>contrast</a:t>
            </a:r>
            <a:r>
              <a:rPr lang="fr-FR" dirty="0" smtClean="0"/>
              <a:t> agent).</a:t>
            </a:r>
          </a:p>
          <a:p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Other side effects: anaphylactic reaction </a:t>
            </a:r>
          </a:p>
          <a:p>
            <a:endParaRPr lang="en-CA" dirty="0" smtClean="0"/>
          </a:p>
          <a:p>
            <a:endParaRPr lang="en-CA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b="1" dirty="0" smtClean="0"/>
              <a:t>The effects of repeated intravenous </a:t>
            </a:r>
            <a:r>
              <a:rPr lang="en-CA" b="1" dirty="0" err="1" smtClean="0"/>
              <a:t>iohexol</a:t>
            </a:r>
            <a:r>
              <a:rPr lang="en-CA" b="1" dirty="0" smtClean="0"/>
              <a:t> administration on renal function in healthy beagles – a preliminary report</a:t>
            </a:r>
          </a:p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44783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Rapid,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multislice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helical CTPA is key to diagnosis of PTE in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human medicine, Very high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Sn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(100) and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(96)</a:t>
            </a:r>
          </a:p>
          <a:p>
            <a:endParaRPr lang="en-CA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These studies are obtained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performing rapid, spiral thoracic CT concurrent with bolus injection of contrast media. The contrast agent is infused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through a peripheral catheter using a pressure injector, linked electronically to the scanner to ensure peak enhancement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pulmonary arteries.80  </a:t>
            </a:r>
          </a:p>
          <a:p>
            <a:endParaRPr lang="en-CA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normal CTPA study essentially rules out PTE as the cause of the patient’s respiratory distress, unless the index of suspicion is very high.82, 83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Multidetector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row CT is also increasingly available in veterinary medicine. These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multislice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CT scanners permit the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imaging of the whole thorax in sedated patients without the need for breath-hold techniques to eliminate motion </a:t>
            </a:r>
            <a:r>
              <a:rPr lang="en-CA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artifact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CA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95BD64-D3AE-E542-A7AF-1DCE292CC33D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1608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CA" smtClean="0"/>
              <a:t>Cliquez et modifiez le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CA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26/01/2015</a:t>
            </a:fld>
            <a:endParaRPr lang="en-US" dirty="0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CA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CA" smtClean="0"/>
              <a:t>Cliquez pour modifier les styles du texte du masque</a:t>
            </a:r>
          </a:p>
          <a:p>
            <a:pPr lvl="1" eaLnBrk="1" latinLnBrk="0" hangingPunct="1"/>
            <a:r>
              <a:rPr lang="fr-CA" smtClean="0"/>
              <a:t>Deuxième niveau</a:t>
            </a:r>
          </a:p>
          <a:p>
            <a:pPr lvl="2" eaLnBrk="1" latinLnBrk="0" hangingPunct="1"/>
            <a:r>
              <a:rPr lang="fr-CA" smtClean="0"/>
              <a:t>Troisième niveau</a:t>
            </a:r>
          </a:p>
          <a:p>
            <a:pPr lvl="3" eaLnBrk="1" latinLnBrk="0" hangingPunct="1"/>
            <a:r>
              <a:rPr lang="fr-CA" smtClean="0"/>
              <a:t>Quatrième niveau</a:t>
            </a:r>
          </a:p>
          <a:p>
            <a:pPr lvl="4" eaLnBrk="1" latinLnBrk="0" hangingPunct="1"/>
            <a:r>
              <a:rPr lang="fr-CA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26/01/2015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CA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CA" smtClean="0"/>
              <a:t>Cliquez pour modifier les styles du texte du masque</a:t>
            </a:r>
          </a:p>
          <a:p>
            <a:pPr lvl="1" eaLnBrk="1" latinLnBrk="0" hangingPunct="1"/>
            <a:r>
              <a:rPr lang="fr-CA" smtClean="0"/>
              <a:t>Deuxième niveau</a:t>
            </a:r>
          </a:p>
          <a:p>
            <a:pPr lvl="2" eaLnBrk="1" latinLnBrk="0" hangingPunct="1"/>
            <a:r>
              <a:rPr lang="fr-CA" smtClean="0"/>
              <a:t>Troisième niveau</a:t>
            </a:r>
          </a:p>
          <a:p>
            <a:pPr lvl="3" eaLnBrk="1" latinLnBrk="0" hangingPunct="1"/>
            <a:r>
              <a:rPr lang="fr-CA" smtClean="0"/>
              <a:t>Quatrième niveau</a:t>
            </a:r>
          </a:p>
          <a:p>
            <a:pPr lvl="4" eaLnBrk="1" latinLnBrk="0" hangingPunct="1"/>
            <a:r>
              <a:rPr lang="fr-CA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26/01/2015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CA" smtClean="0"/>
              <a:t>Cliquez et modifiez le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CA" smtClean="0"/>
              <a:t>Cliquez pour modifier les styles du texte du masque</a:t>
            </a:r>
          </a:p>
          <a:p>
            <a:pPr lvl="1" eaLnBrk="1" latinLnBrk="0" hangingPunct="1"/>
            <a:r>
              <a:rPr lang="fr-CA" smtClean="0"/>
              <a:t>Deuxième niveau</a:t>
            </a:r>
          </a:p>
          <a:p>
            <a:pPr lvl="2" eaLnBrk="1" latinLnBrk="0" hangingPunct="1"/>
            <a:r>
              <a:rPr lang="fr-CA" smtClean="0"/>
              <a:t>Troisième niveau</a:t>
            </a:r>
          </a:p>
          <a:p>
            <a:pPr lvl="3" eaLnBrk="1" latinLnBrk="0" hangingPunct="1"/>
            <a:r>
              <a:rPr lang="fr-CA" smtClean="0"/>
              <a:t>Quatrième niveau</a:t>
            </a:r>
          </a:p>
          <a:p>
            <a:pPr lvl="4" eaLnBrk="1" latinLnBrk="0" hangingPunct="1"/>
            <a:r>
              <a:rPr lang="fr-CA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26/01/2015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CA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CA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DAE5B-B07C-441A-8026-C23A427A74DC}" type="datetime1">
              <a:rPr lang="en-US" smtClean="0"/>
              <a:pPr/>
              <a:t>26/01/2015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CA" smtClean="0"/>
              <a:t>Cliquez et modifiez le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CA" smtClean="0"/>
              <a:t>Cliquez pour modifier les styles du texte du masque</a:t>
            </a:r>
          </a:p>
          <a:p>
            <a:pPr lvl="1" eaLnBrk="1" latinLnBrk="0" hangingPunct="1"/>
            <a:r>
              <a:rPr lang="fr-CA" smtClean="0"/>
              <a:t>Deuxième niveau</a:t>
            </a:r>
          </a:p>
          <a:p>
            <a:pPr lvl="2" eaLnBrk="1" latinLnBrk="0" hangingPunct="1"/>
            <a:r>
              <a:rPr lang="fr-CA" smtClean="0"/>
              <a:t>Troisième niveau</a:t>
            </a:r>
          </a:p>
          <a:p>
            <a:pPr lvl="3" eaLnBrk="1" latinLnBrk="0" hangingPunct="1"/>
            <a:r>
              <a:rPr lang="fr-CA" smtClean="0"/>
              <a:t>Quatrième niveau</a:t>
            </a:r>
          </a:p>
          <a:p>
            <a:pPr lvl="4" eaLnBrk="1" latinLnBrk="0" hangingPunct="1"/>
            <a:r>
              <a:rPr lang="fr-CA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CA" smtClean="0"/>
              <a:t>Cliquez pour modifier les styles du texte du masque</a:t>
            </a:r>
          </a:p>
          <a:p>
            <a:pPr lvl="1" eaLnBrk="1" latinLnBrk="0" hangingPunct="1"/>
            <a:r>
              <a:rPr lang="fr-CA" smtClean="0"/>
              <a:t>Deuxième niveau</a:t>
            </a:r>
          </a:p>
          <a:p>
            <a:pPr lvl="2" eaLnBrk="1" latinLnBrk="0" hangingPunct="1"/>
            <a:r>
              <a:rPr lang="fr-CA" smtClean="0"/>
              <a:t>Troisième niveau</a:t>
            </a:r>
          </a:p>
          <a:p>
            <a:pPr lvl="3" eaLnBrk="1" latinLnBrk="0" hangingPunct="1"/>
            <a:r>
              <a:rPr lang="fr-CA" smtClean="0"/>
              <a:t>Quatrième niveau</a:t>
            </a:r>
          </a:p>
          <a:p>
            <a:pPr lvl="4" eaLnBrk="1" latinLnBrk="0" hangingPunct="1"/>
            <a:r>
              <a:rPr lang="fr-CA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26/01/2015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CA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CA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CA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CA" smtClean="0"/>
              <a:t>Cliquez pour modifier les styles du texte du masque</a:t>
            </a:r>
          </a:p>
          <a:p>
            <a:pPr lvl="1" eaLnBrk="1" latinLnBrk="0" hangingPunct="1"/>
            <a:r>
              <a:rPr lang="fr-CA" smtClean="0"/>
              <a:t>Deuxième niveau</a:t>
            </a:r>
          </a:p>
          <a:p>
            <a:pPr lvl="2" eaLnBrk="1" latinLnBrk="0" hangingPunct="1"/>
            <a:r>
              <a:rPr lang="fr-CA" smtClean="0"/>
              <a:t>Troisième niveau</a:t>
            </a:r>
          </a:p>
          <a:p>
            <a:pPr lvl="3" eaLnBrk="1" latinLnBrk="0" hangingPunct="1"/>
            <a:r>
              <a:rPr lang="fr-CA" smtClean="0"/>
              <a:t>Quatrième niveau</a:t>
            </a:r>
          </a:p>
          <a:p>
            <a:pPr lvl="4" eaLnBrk="1" latinLnBrk="0" hangingPunct="1"/>
            <a:r>
              <a:rPr lang="fr-CA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CA" smtClean="0"/>
              <a:t>Cliquez pour modifier les styles du texte du masque</a:t>
            </a:r>
          </a:p>
          <a:p>
            <a:pPr lvl="1" eaLnBrk="1" latinLnBrk="0" hangingPunct="1"/>
            <a:r>
              <a:rPr lang="fr-CA" smtClean="0"/>
              <a:t>Deuxième niveau</a:t>
            </a:r>
          </a:p>
          <a:p>
            <a:pPr lvl="2" eaLnBrk="1" latinLnBrk="0" hangingPunct="1"/>
            <a:r>
              <a:rPr lang="fr-CA" smtClean="0"/>
              <a:t>Troisième niveau</a:t>
            </a:r>
          </a:p>
          <a:p>
            <a:pPr lvl="3" eaLnBrk="1" latinLnBrk="0" hangingPunct="1"/>
            <a:r>
              <a:rPr lang="fr-CA" smtClean="0"/>
              <a:t>Quatrième niveau</a:t>
            </a:r>
          </a:p>
          <a:p>
            <a:pPr lvl="4" eaLnBrk="1" latinLnBrk="0" hangingPunct="1"/>
            <a:r>
              <a:rPr lang="fr-CA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26/01/2015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CA" smtClean="0"/>
              <a:t>Cliquez et modifiez le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26/01/2015</a:t>
            </a:fld>
            <a:endParaRPr lang="en-US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26/01/2015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CA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CA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CA" smtClean="0"/>
              <a:t>Cliquez pour modifier les styles du texte du masque</a:t>
            </a:r>
          </a:p>
          <a:p>
            <a:pPr lvl="1" eaLnBrk="1" latinLnBrk="0" hangingPunct="1"/>
            <a:r>
              <a:rPr lang="fr-CA" smtClean="0"/>
              <a:t>Deuxième niveau</a:t>
            </a:r>
          </a:p>
          <a:p>
            <a:pPr lvl="2" eaLnBrk="1" latinLnBrk="0" hangingPunct="1"/>
            <a:r>
              <a:rPr lang="fr-CA" smtClean="0"/>
              <a:t>Troisième niveau</a:t>
            </a:r>
          </a:p>
          <a:p>
            <a:pPr lvl="3" eaLnBrk="1" latinLnBrk="0" hangingPunct="1"/>
            <a:r>
              <a:rPr lang="fr-CA" smtClean="0"/>
              <a:t>Quatrième niveau</a:t>
            </a:r>
          </a:p>
          <a:p>
            <a:pPr lvl="4" eaLnBrk="1" latinLnBrk="0" hangingPunct="1"/>
            <a:r>
              <a:rPr lang="fr-CA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26/01/2015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CA" smtClean="0"/>
              <a:t>Cliquez et modifiez le titre</a:t>
            </a:r>
            <a:endParaRPr kumimoji="0"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CA" smtClean="0"/>
              <a:t>Faire glisser l'image vers l'espace réservé ou cliquer sur l'icône pour l'ajouter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CA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28E80666-FB37-4B36-9149-507F3B0178E3}" type="datetimeFigureOut">
              <a:rPr lang="en-US" smtClean="0"/>
              <a:pPr/>
              <a:t>26/01/2015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CA" smtClean="0"/>
              <a:t>Cliquez et modifiez le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CA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CA" smtClean="0"/>
              <a:t>Deuxième niveau</a:t>
            </a:r>
          </a:p>
          <a:p>
            <a:pPr lvl="2" eaLnBrk="1" latinLnBrk="0" hangingPunct="1"/>
            <a:r>
              <a:rPr kumimoji="0" lang="fr-CA" smtClean="0"/>
              <a:t>Troisième niveau</a:t>
            </a:r>
          </a:p>
          <a:p>
            <a:pPr lvl="3" eaLnBrk="1" latinLnBrk="0" hangingPunct="1"/>
            <a:r>
              <a:rPr kumimoji="0" lang="fr-CA" smtClean="0"/>
              <a:t>Quatrième niveau</a:t>
            </a:r>
          </a:p>
          <a:p>
            <a:pPr lvl="4" eaLnBrk="1" latinLnBrk="0" hangingPunct="1"/>
            <a:r>
              <a:rPr kumimoji="0" lang="fr-CA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26/01/2015</a:t>
            </a:fld>
            <a:endParaRPr lang="en-US" dirty="0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32" r:id="rId1"/>
    <p:sldLayoutId id="2147484233" r:id="rId2"/>
    <p:sldLayoutId id="2147484234" r:id="rId3"/>
    <p:sldLayoutId id="2147484235" r:id="rId4"/>
    <p:sldLayoutId id="2147484236" r:id="rId5"/>
    <p:sldLayoutId id="2147484237" r:id="rId6"/>
    <p:sldLayoutId id="2147484238" r:id="rId7"/>
    <p:sldLayoutId id="2147484239" r:id="rId8"/>
    <p:sldLayoutId id="2147484240" r:id="rId9"/>
    <p:sldLayoutId id="2147484241" r:id="rId10"/>
    <p:sldLayoutId id="2147484242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9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0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8504" y="3321230"/>
            <a:ext cx="6814594" cy="2301240"/>
          </a:xfrm>
        </p:spPr>
        <p:txBody>
          <a:bodyPr/>
          <a:lstStyle/>
          <a:p>
            <a:r>
              <a:rPr lang="en-CA" dirty="0" smtClean="0"/>
              <a:t>COMPuted tomography</a:t>
            </a:r>
            <a:br>
              <a:rPr lang="en-CA" dirty="0" smtClean="0"/>
            </a:br>
            <a:r>
              <a:rPr lang="en-CA" dirty="0" smtClean="0"/>
              <a:t>RADIOLOGY</a:t>
            </a:r>
            <a:endParaRPr lang="en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Resident Board Review</a:t>
            </a:r>
          </a:p>
          <a:p>
            <a:r>
              <a:rPr lang="en-CA" dirty="0" smtClean="0"/>
              <a:t>January 23</a:t>
            </a:r>
            <a:r>
              <a:rPr lang="en-CA" baseline="30000" dirty="0" smtClean="0"/>
              <a:t>rd</a:t>
            </a:r>
            <a:r>
              <a:rPr lang="en-CA" dirty="0" smtClean="0"/>
              <a:t>, 2014</a:t>
            </a:r>
          </a:p>
          <a:p>
            <a:r>
              <a:rPr lang="en-CA" dirty="0" smtClean="0"/>
              <a:t>Jo-Annie Letendre, DVM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54843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Basic principles of CT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256 shades of grey; eye: 20 </a:t>
            </a:r>
          </a:p>
          <a:p>
            <a:r>
              <a:rPr lang="en-CA" dirty="0" smtClean="0"/>
              <a:t>Window width (WW)</a:t>
            </a:r>
          </a:p>
          <a:p>
            <a:pPr lvl="1"/>
            <a:r>
              <a:rPr lang="en-CA" dirty="0" smtClean="0"/>
              <a:t>Range of CT numbers displayed</a:t>
            </a:r>
          </a:p>
          <a:p>
            <a:r>
              <a:rPr lang="en-CA" dirty="0" smtClean="0"/>
              <a:t>Window level (WL)</a:t>
            </a:r>
          </a:p>
          <a:p>
            <a:pPr lvl="1"/>
            <a:r>
              <a:rPr lang="en-CA" dirty="0" smtClean="0"/>
              <a:t>Central value of the WW</a:t>
            </a:r>
            <a:endParaRPr lang="en-CA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050029"/>
              </p:ext>
            </p:extLst>
          </p:nvPr>
        </p:nvGraphicFramePr>
        <p:xfrm>
          <a:off x="457200" y="4885209"/>
          <a:ext cx="3734360" cy="164591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67180"/>
                <a:gridCol w="1867180"/>
              </a:tblGrid>
              <a:tr h="360513">
                <a:tc>
                  <a:txBody>
                    <a:bodyPr/>
                    <a:lstStyle/>
                    <a:p>
                      <a:r>
                        <a:rPr lang="en-CA" dirty="0" smtClean="0">
                          <a:solidFill>
                            <a:schemeClr val="bg1"/>
                          </a:solidFill>
                        </a:rPr>
                        <a:t>BONE</a:t>
                      </a:r>
                      <a:endParaRPr lang="en-CA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>
                          <a:solidFill>
                            <a:schemeClr val="bg1"/>
                          </a:solidFill>
                        </a:rPr>
                        <a:t>SOFT TISSUE</a:t>
                      </a:r>
                      <a:endParaRPr lang="en-CA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60513">
                <a:tc>
                  <a:txBody>
                    <a:bodyPr/>
                    <a:lstStyle/>
                    <a:p>
                      <a:r>
                        <a:rPr lang="en-CA" dirty="0" smtClean="0"/>
                        <a:t>Wide WW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Narrow</a:t>
                      </a:r>
                      <a:r>
                        <a:rPr lang="en-CA" baseline="0" dirty="0" smtClean="0"/>
                        <a:t> WW</a:t>
                      </a:r>
                      <a:endParaRPr lang="en-CA" dirty="0"/>
                    </a:p>
                  </a:txBody>
                  <a:tcPr/>
                </a:tc>
              </a:tr>
              <a:tr h="888938">
                <a:tc>
                  <a:txBody>
                    <a:bodyPr/>
                    <a:lstStyle/>
                    <a:p>
                      <a:r>
                        <a:rPr lang="en-CA" dirty="0" smtClean="0"/>
                        <a:t>Gray image</a:t>
                      </a:r>
                    </a:p>
                    <a:p>
                      <a:r>
                        <a:rPr lang="en-CA" dirty="0" smtClean="0"/>
                        <a:t>Low contrast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err="1" smtClean="0"/>
                        <a:t>Black&amp;white</a:t>
                      </a:r>
                      <a:r>
                        <a:rPr lang="en-CA" dirty="0" smtClean="0"/>
                        <a:t> image</a:t>
                      </a:r>
                    </a:p>
                    <a:p>
                      <a:r>
                        <a:rPr lang="en-CA" dirty="0" smtClean="0"/>
                        <a:t>High</a:t>
                      </a:r>
                      <a:r>
                        <a:rPr lang="en-CA" baseline="0" dirty="0" smtClean="0"/>
                        <a:t> contrast</a:t>
                      </a:r>
                      <a:endParaRPr lang="en-CA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080" y="4238836"/>
            <a:ext cx="4578707" cy="229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932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Basic principles of CT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CONTRAST AGENTS</a:t>
            </a:r>
          </a:p>
          <a:p>
            <a:pPr lvl="1"/>
            <a:r>
              <a:rPr lang="en-CA" dirty="0" smtClean="0"/>
              <a:t>To improve the visibility of internal structures</a:t>
            </a:r>
          </a:p>
          <a:p>
            <a:pPr lvl="1"/>
            <a:r>
              <a:rPr lang="en-CA" dirty="0" smtClean="0"/>
              <a:t>Iodinated contrast</a:t>
            </a:r>
          </a:p>
          <a:p>
            <a:pPr lvl="2"/>
            <a:r>
              <a:rPr lang="en-CA" dirty="0" smtClean="0"/>
              <a:t>Ionic: hyperosmolar</a:t>
            </a:r>
          </a:p>
          <a:p>
            <a:pPr lvl="2"/>
            <a:r>
              <a:rPr lang="en-CA" dirty="0" err="1" smtClean="0"/>
              <a:t>Nonionic</a:t>
            </a:r>
            <a:r>
              <a:rPr lang="en-CA" dirty="0" smtClean="0"/>
              <a:t>: low-</a:t>
            </a:r>
            <a:r>
              <a:rPr lang="en-CA" dirty="0" err="1" smtClean="0"/>
              <a:t>osmolar</a:t>
            </a:r>
            <a:r>
              <a:rPr lang="en-CA" dirty="0" smtClean="0"/>
              <a:t> or </a:t>
            </a:r>
            <a:r>
              <a:rPr lang="en-CA" dirty="0" err="1" smtClean="0"/>
              <a:t>iso-osmolar</a:t>
            </a:r>
            <a:endParaRPr lang="en-CA" dirty="0" smtClean="0"/>
          </a:p>
          <a:p>
            <a:pPr lvl="3"/>
            <a:r>
              <a:rPr lang="en-CA" dirty="0" smtClean="0"/>
              <a:t>Fewer side effects</a:t>
            </a:r>
          </a:p>
          <a:p>
            <a:pPr lvl="4"/>
            <a:r>
              <a:rPr lang="en-CA" dirty="0" smtClean="0"/>
              <a:t>Contrast-induced nephrotoxicity</a:t>
            </a:r>
          </a:p>
          <a:p>
            <a:pPr lvl="4"/>
            <a:r>
              <a:rPr lang="en-CA" dirty="0" smtClean="0"/>
              <a:t>Caution with dehydrated patients; patients with renal disease</a:t>
            </a:r>
          </a:p>
          <a:p>
            <a:pPr lvl="2"/>
            <a:endParaRPr lang="en-CA" dirty="0" smtClean="0"/>
          </a:p>
          <a:p>
            <a:pPr lvl="3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57632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17" y="1196264"/>
            <a:ext cx="3254491" cy="423918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7626" y="1196264"/>
            <a:ext cx="3259025" cy="423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07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Use of CT in ECC</a:t>
            </a:r>
            <a:endParaRPr lang="en-CA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Respiratory system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62230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1185528"/>
            <a:ext cx="5603966" cy="730250"/>
          </a:xfrm>
        </p:spPr>
        <p:txBody>
          <a:bodyPr>
            <a:normAutofit fontScale="90000"/>
          </a:bodyPr>
          <a:lstStyle/>
          <a:p>
            <a:r>
              <a:rPr lang="en-CA" sz="3200" dirty="0" smtClean="0"/>
              <a:t>CT pulmonary angiography (CTPA)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Use of CT in ECC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dirty="0" smtClean="0"/>
              <a:t>CTPA = gold standard for PTE diagnosis in human medicine</a:t>
            </a:r>
          </a:p>
          <a:p>
            <a:r>
              <a:rPr lang="en-CA" dirty="0" smtClean="0"/>
              <a:t>Rapid, spiral thoracic CT, peripherally infused contrast media with a pressure injector (peak enhancement of the pulmonary arteries)</a:t>
            </a:r>
          </a:p>
          <a:p>
            <a:r>
              <a:rPr lang="en-CA" dirty="0" smtClean="0"/>
              <a:t>Diagnostic criteria for PTE:</a:t>
            </a:r>
          </a:p>
          <a:p>
            <a:pPr lvl="1"/>
            <a:r>
              <a:rPr lang="en-CA" dirty="0" smtClean="0"/>
              <a:t>Complete pulmonary arterial occlusion</a:t>
            </a:r>
          </a:p>
          <a:p>
            <a:pPr lvl="1"/>
            <a:r>
              <a:rPr lang="en-CA" dirty="0" smtClean="0"/>
              <a:t>Central intraluminal arterial filling defect(s)</a:t>
            </a:r>
          </a:p>
          <a:p>
            <a:pPr lvl="1"/>
            <a:r>
              <a:rPr lang="en-CA" dirty="0" smtClean="0"/>
              <a:t>Peripheral intraluminal arterial filling defect(s)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8394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1185528"/>
            <a:ext cx="5603966" cy="730250"/>
          </a:xfrm>
        </p:spPr>
        <p:txBody>
          <a:bodyPr>
            <a:normAutofit fontScale="90000"/>
          </a:bodyPr>
          <a:lstStyle/>
          <a:p>
            <a:r>
              <a:rPr lang="en-CA" sz="3200" dirty="0" smtClean="0"/>
              <a:t>CT pulmonary angiography (CTPA)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Use of CT in ECC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4694590" y="147890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A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6576" indent="0">
              <a:buNone/>
            </a:pPr>
            <a:endParaRPr lang="en-CA" dirty="0" smtClean="0"/>
          </a:p>
          <a:p>
            <a:endParaRPr lang="en-CA" dirty="0"/>
          </a:p>
          <a:p>
            <a:endParaRPr lang="en-CA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81200"/>
            <a:ext cx="9144000" cy="107091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4437" y="4257421"/>
            <a:ext cx="9144000" cy="951399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457200" y="3052119"/>
            <a:ext cx="8381861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CA" dirty="0" smtClean="0"/>
              <a:t>Spiral CTPA using 16-slice CT-scanner</a:t>
            </a:r>
          </a:p>
          <a:p>
            <a:pPr marL="285750" indent="-285750">
              <a:buFont typeface="Arial"/>
              <a:buChar char="•"/>
            </a:pPr>
            <a:r>
              <a:rPr lang="en-CA" dirty="0" err="1" smtClean="0"/>
              <a:t>Butorphanol</a:t>
            </a:r>
            <a:r>
              <a:rPr lang="en-CA" dirty="0" smtClean="0"/>
              <a:t> 0.3 mg/kg IV</a:t>
            </a:r>
          </a:p>
          <a:p>
            <a:pPr marL="285750" indent="-285750">
              <a:buFont typeface="Arial"/>
              <a:buChar char="•"/>
            </a:pPr>
            <a:r>
              <a:rPr lang="en-CA" dirty="0" smtClean="0"/>
              <a:t>CTPA can be used to confirm and rule out PTE in dogs under sedation, even in at-risk patients with respiratory distress.</a:t>
            </a:r>
          </a:p>
          <a:p>
            <a:r>
              <a:rPr lang="en-CA" dirty="0" smtClean="0"/>
              <a:t>  </a:t>
            </a:r>
          </a:p>
          <a:p>
            <a:endParaRPr lang="en-CA" dirty="0"/>
          </a:p>
        </p:txBody>
      </p:sp>
      <p:sp>
        <p:nvSpPr>
          <p:cNvPr id="3" name="ZoneTexte 2"/>
          <p:cNvSpPr txBox="1"/>
          <p:nvPr/>
        </p:nvSpPr>
        <p:spPr>
          <a:xfrm>
            <a:off x="550529" y="5304888"/>
            <a:ext cx="82885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CA" dirty="0" smtClean="0"/>
              <a:t>Spiral CTPA using 16-slice CT-scanner</a:t>
            </a:r>
          </a:p>
          <a:p>
            <a:pPr marL="285750" indent="-285750">
              <a:buFont typeface="Arial"/>
              <a:buChar char="•"/>
            </a:pPr>
            <a:r>
              <a:rPr lang="en-CA" dirty="0" smtClean="0"/>
              <a:t>No sedation; </a:t>
            </a:r>
            <a:r>
              <a:rPr lang="en-CA" dirty="0" err="1" smtClean="0"/>
              <a:t>obtunded</a:t>
            </a:r>
            <a:r>
              <a:rPr lang="en-CA" dirty="0" smtClean="0"/>
              <a:t> mentation</a:t>
            </a:r>
          </a:p>
          <a:p>
            <a:pPr marL="285750" indent="-285750">
              <a:buFont typeface="Arial"/>
              <a:buChar char="•"/>
            </a:pPr>
            <a:r>
              <a:rPr lang="en-CA" dirty="0" err="1"/>
              <a:t>H</a:t>
            </a:r>
            <a:r>
              <a:rPr lang="en-CA" dirty="0" err="1" smtClean="0"/>
              <a:t>ypoattenuating</a:t>
            </a:r>
            <a:r>
              <a:rPr lang="en-CA" dirty="0" smtClean="0"/>
              <a:t> </a:t>
            </a:r>
            <a:r>
              <a:rPr lang="en-CA" dirty="0"/>
              <a:t>luminal-filling defects </a:t>
            </a:r>
            <a:r>
              <a:rPr lang="en-CA" dirty="0" smtClean="0"/>
              <a:t>consistent </a:t>
            </a:r>
            <a:r>
              <a:rPr lang="en-CA" dirty="0"/>
              <a:t>with multiple PTE</a:t>
            </a:r>
          </a:p>
        </p:txBody>
      </p:sp>
    </p:spTree>
    <p:extLst>
      <p:ext uri="{BB962C8B-B14F-4D97-AF65-F5344CB8AC3E}">
        <p14:creationId xmlns:p14="http://schemas.microsoft.com/office/powerpoint/2010/main" val="3488008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1185528"/>
            <a:ext cx="5603966" cy="730250"/>
          </a:xfrm>
        </p:spPr>
        <p:txBody>
          <a:bodyPr>
            <a:normAutofit fontScale="90000"/>
          </a:bodyPr>
          <a:lstStyle/>
          <a:p>
            <a:r>
              <a:rPr lang="en-CA" sz="3200" dirty="0" smtClean="0"/>
              <a:t>CT pulmonary angiography (CTPA)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Use of CT in ECC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4694590" y="147890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A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6576" indent="0">
              <a:buNone/>
            </a:pPr>
            <a:endParaRPr lang="en-CA" dirty="0" smtClean="0"/>
          </a:p>
          <a:p>
            <a:endParaRPr lang="en-CA" dirty="0"/>
          </a:p>
          <a:p>
            <a:endParaRPr lang="en-CA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628" y="2403232"/>
            <a:ext cx="3399040" cy="338796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9256" y="2403232"/>
            <a:ext cx="3641715" cy="332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291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4049965" cy="730250"/>
          </a:xfrm>
        </p:spPr>
        <p:txBody>
          <a:bodyPr>
            <a:normAutofit fontScale="90000"/>
          </a:bodyPr>
          <a:lstStyle/>
          <a:p>
            <a:r>
              <a:rPr lang="en-CA" sz="3200" dirty="0" smtClean="0"/>
              <a:t>Upper airway obstruction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Use of CT in ECC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/>
          <a:srcRect b="6640"/>
          <a:stretch/>
        </p:blipFill>
        <p:spPr>
          <a:xfrm>
            <a:off x="4937463" y="3948079"/>
            <a:ext cx="2832100" cy="2655921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8918" y="214424"/>
            <a:ext cx="1801289" cy="128663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508" y="1941452"/>
            <a:ext cx="7658100" cy="78740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601524" y="2890258"/>
            <a:ext cx="5611795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10 cats with clinical signs of upper airway obstruction</a:t>
            </a:r>
          </a:p>
          <a:p>
            <a:r>
              <a:rPr lang="en-CA" dirty="0" err="1" smtClean="0"/>
              <a:t>VetMouseTrap</a:t>
            </a:r>
            <a:r>
              <a:rPr lang="en-CA" dirty="0" smtClean="0"/>
              <a:t>™</a:t>
            </a:r>
          </a:p>
          <a:p>
            <a:r>
              <a:rPr lang="en-CA" dirty="0" smtClean="0"/>
              <a:t>No sedation, no anesthesia</a:t>
            </a:r>
          </a:p>
          <a:p>
            <a:r>
              <a:rPr lang="en-CA" dirty="0" smtClean="0"/>
              <a:t>7 cats: intramural upper airway masses</a:t>
            </a:r>
          </a:p>
          <a:p>
            <a:r>
              <a:rPr lang="en-CA" dirty="0" smtClean="0"/>
              <a:t>2 cats: </a:t>
            </a:r>
            <a:r>
              <a:rPr lang="en-CA" dirty="0" err="1" smtClean="0"/>
              <a:t>laryngotracheitis</a:t>
            </a:r>
            <a:endParaRPr lang="en-CA" dirty="0" smtClean="0"/>
          </a:p>
          <a:p>
            <a:r>
              <a:rPr lang="en-CA" dirty="0" smtClean="0"/>
              <a:t>1 cat: laryngeal paralysis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22935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4471956" cy="730250"/>
          </a:xfrm>
        </p:spPr>
        <p:txBody>
          <a:bodyPr>
            <a:normAutofit fontScale="90000"/>
          </a:bodyPr>
          <a:lstStyle/>
          <a:p>
            <a:r>
              <a:rPr lang="en-CA" sz="3200" dirty="0" smtClean="0"/>
              <a:t>Cats with thoracic disease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Use of CT in ECC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b="16366"/>
          <a:stretch/>
        </p:blipFill>
        <p:spPr>
          <a:xfrm>
            <a:off x="332892" y="1751191"/>
            <a:ext cx="8064500" cy="83909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818741" y="2657135"/>
            <a:ext cx="7814960" cy="45243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CA" dirty="0" smtClean="0"/>
              <a:t>54 cats with recent history or current clinical signs of respiratory disease</a:t>
            </a:r>
          </a:p>
          <a:p>
            <a:pPr marL="285750" indent="-285750">
              <a:buFont typeface="Arial"/>
              <a:buChar char="•"/>
            </a:pPr>
            <a:r>
              <a:rPr lang="en-CA" dirty="0" err="1" smtClean="0"/>
              <a:t>VetMouseTrap</a:t>
            </a:r>
            <a:r>
              <a:rPr lang="en-CA" dirty="0" smtClean="0"/>
              <a:t>™ – no sedation/no anesthesia</a:t>
            </a:r>
          </a:p>
          <a:p>
            <a:pPr marL="285750" indent="-285750">
              <a:buFont typeface="Arial"/>
              <a:buChar char="•"/>
            </a:pPr>
            <a:r>
              <a:rPr lang="en-CA" dirty="0" smtClean="0"/>
              <a:t>41/54 were </a:t>
            </a:r>
            <a:r>
              <a:rPr lang="en-CA" dirty="0" err="1" smtClean="0"/>
              <a:t>dyspnic</a:t>
            </a:r>
            <a:endParaRPr lang="en-CA" dirty="0" smtClean="0"/>
          </a:p>
          <a:p>
            <a:pPr marL="285750" indent="-285750">
              <a:buFont typeface="Arial"/>
              <a:buChar char="•"/>
            </a:pPr>
            <a:r>
              <a:rPr lang="en-CA" dirty="0" smtClean="0"/>
              <a:t>44 cats also had thoracic radiographs</a:t>
            </a:r>
          </a:p>
          <a:p>
            <a:pPr marL="285750" indent="-285750">
              <a:buFont typeface="Arial"/>
              <a:buChar char="•"/>
            </a:pPr>
            <a:r>
              <a:rPr lang="en-CA" dirty="0" smtClean="0"/>
              <a:t>Correct final diagnosis: 77.8% with CT; 58% with </a:t>
            </a:r>
            <a:r>
              <a:rPr lang="en-CA" dirty="0" err="1" smtClean="0"/>
              <a:t>xrays</a:t>
            </a:r>
            <a:endParaRPr lang="en-CA" dirty="0" smtClean="0"/>
          </a:p>
          <a:p>
            <a:pPr marL="285750" indent="-285750">
              <a:buFont typeface="Arial"/>
              <a:buChar char="•"/>
            </a:pPr>
            <a:r>
              <a:rPr lang="en-CA" dirty="0" smtClean="0"/>
              <a:t>Additional information provided with CT in 74% of cats</a:t>
            </a:r>
          </a:p>
          <a:p>
            <a:pPr marL="285750" indent="-285750">
              <a:buFont typeface="Arial"/>
              <a:buChar char="•"/>
            </a:pPr>
            <a:r>
              <a:rPr lang="en-CA" dirty="0" smtClean="0"/>
              <a:t>Diagnosis: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Lung </a:t>
            </a:r>
            <a:r>
              <a:rPr lang="en-CA" dirty="0" err="1" smtClean="0"/>
              <a:t>neoplasia</a:t>
            </a:r>
            <a:endParaRPr lang="en-CA" dirty="0" smtClean="0"/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Cardiomyopathy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Lower airway disease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err="1" smtClean="0"/>
              <a:t>Mediastinal</a:t>
            </a:r>
            <a:r>
              <a:rPr lang="en-CA" dirty="0" smtClean="0"/>
              <a:t> mass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Infection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Trauma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Hernia</a:t>
            </a:r>
          </a:p>
          <a:p>
            <a:endParaRPr lang="en-CA" dirty="0" smtClean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66992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8189326" cy="730250"/>
          </a:xfrm>
        </p:spPr>
        <p:txBody>
          <a:bodyPr>
            <a:normAutofit/>
          </a:bodyPr>
          <a:lstStyle/>
          <a:p>
            <a:r>
              <a:rPr lang="en-CA" sz="3200" dirty="0" smtClean="0"/>
              <a:t>Dogs with upper airway obstruction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Use of CT in ECC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818741" y="2924520"/>
            <a:ext cx="659667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CA" dirty="0" smtClean="0"/>
              <a:t>17 dogs with CS attributed to upper airway obstruction</a:t>
            </a:r>
          </a:p>
          <a:p>
            <a:pPr marL="285750" indent="-285750">
              <a:buFont typeface="Arial"/>
              <a:buChar char="•"/>
            </a:pPr>
            <a:r>
              <a:rPr lang="en-CA" dirty="0" smtClean="0"/>
              <a:t>Non sedated or sedated CT, without endotracheal intubation</a:t>
            </a:r>
          </a:p>
          <a:p>
            <a:pPr marL="285750" indent="-285750">
              <a:buFont typeface="Arial"/>
              <a:buChar char="•"/>
            </a:pPr>
            <a:r>
              <a:rPr lang="en-CA" dirty="0" smtClean="0"/>
              <a:t>Diagnosis: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Laryngeal paralysis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Laryngeal collapse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Tracheal hypoplasia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Tracheal collapse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Tracheal stenosis</a:t>
            </a:r>
          </a:p>
          <a:p>
            <a:pPr lvl="1"/>
            <a:endParaRPr lang="en-CA" dirty="0" smtClean="0"/>
          </a:p>
          <a:p>
            <a:pPr marL="742950" lvl="1" indent="-285750">
              <a:buFont typeface="Arial"/>
              <a:buChar char="•"/>
            </a:pPr>
            <a:endParaRPr lang="en-CA" dirty="0" smtClean="0"/>
          </a:p>
          <a:p>
            <a:endParaRPr lang="en-CA" dirty="0" smtClean="0"/>
          </a:p>
          <a:p>
            <a:endParaRPr lang="en-CA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42049"/>
            <a:ext cx="9144000" cy="101183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0408" y="92708"/>
            <a:ext cx="2100527" cy="155160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8843" y="4228020"/>
            <a:ext cx="5271653" cy="233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20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Outline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7638"/>
            <a:ext cx="7467600" cy="4525963"/>
          </a:xfrm>
        </p:spPr>
        <p:txBody>
          <a:bodyPr>
            <a:normAutofit fontScale="92500" lnSpcReduction="10000"/>
          </a:bodyPr>
          <a:lstStyle/>
          <a:p>
            <a:r>
              <a:rPr lang="en-CA" dirty="0" smtClean="0"/>
              <a:t>Basic principles of CT</a:t>
            </a:r>
          </a:p>
          <a:p>
            <a:r>
              <a:rPr lang="en-CA" dirty="0" smtClean="0"/>
              <a:t>Use of CT in ECC</a:t>
            </a:r>
          </a:p>
          <a:p>
            <a:r>
              <a:rPr lang="en-CA" dirty="0" smtClean="0"/>
              <a:t>Review of the paper:</a:t>
            </a:r>
          </a:p>
          <a:p>
            <a:pPr lvl="1"/>
            <a:r>
              <a:rPr lang="en-CA" sz="2000" dirty="0"/>
              <a:t>Radiology of thoracic </a:t>
            </a:r>
            <a:r>
              <a:rPr lang="en-CA" sz="2000" dirty="0" smtClean="0"/>
              <a:t>trauma in </a:t>
            </a:r>
            <a:r>
              <a:rPr lang="en-CA" sz="2000" dirty="0"/>
              <a:t>the dog and cat</a:t>
            </a:r>
            <a:endParaRPr lang="en-CA" sz="2000" dirty="0" smtClean="0"/>
          </a:p>
          <a:p>
            <a:r>
              <a:rPr lang="en-CA" dirty="0" smtClean="0"/>
              <a:t>Review of the paper:</a:t>
            </a:r>
          </a:p>
          <a:p>
            <a:pPr lvl="1"/>
            <a:r>
              <a:rPr lang="en-CA" sz="1700" dirty="0" smtClean="0"/>
              <a:t>Comparison </a:t>
            </a:r>
            <a:r>
              <a:rPr lang="en-CA" sz="1700" dirty="0"/>
              <a:t>of whole-body computed tomography </a:t>
            </a:r>
            <a:r>
              <a:rPr lang="en-CA" sz="1700" dirty="0" err="1"/>
              <a:t>vs</a:t>
            </a:r>
            <a:r>
              <a:rPr lang="en-CA" sz="1700" dirty="0"/>
              <a:t> selective radiological imaging on outcomes in major trauma patients: a meta-analysis</a:t>
            </a:r>
          </a:p>
          <a:p>
            <a:r>
              <a:rPr lang="en-CA" dirty="0" smtClean="0"/>
              <a:t>Review of the paper:</a:t>
            </a:r>
          </a:p>
          <a:p>
            <a:pPr lvl="1"/>
            <a:r>
              <a:rPr lang="en-CA" sz="1700" dirty="0" err="1"/>
              <a:t>Multidetector</a:t>
            </a:r>
            <a:r>
              <a:rPr lang="en-CA" sz="1700" dirty="0"/>
              <a:t> Computer Tomography: Evaluation of Blunt Chest Trauma in </a:t>
            </a:r>
            <a:r>
              <a:rPr lang="en-CA" sz="1700" dirty="0" smtClean="0"/>
              <a:t>Adults</a:t>
            </a:r>
          </a:p>
          <a:p>
            <a:r>
              <a:rPr lang="en-CA" dirty="0"/>
              <a:t>Discussion</a:t>
            </a:r>
          </a:p>
          <a:p>
            <a:pPr marL="36576" indent="0">
              <a:buNone/>
            </a:pPr>
            <a:endParaRPr lang="en-CA" sz="2100" dirty="0"/>
          </a:p>
        </p:txBody>
      </p:sp>
    </p:spTree>
    <p:extLst>
      <p:ext uri="{BB962C8B-B14F-4D97-AF65-F5344CB8AC3E}">
        <p14:creationId xmlns:p14="http://schemas.microsoft.com/office/powerpoint/2010/main" val="4273067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8189326" cy="730250"/>
          </a:xfrm>
        </p:spPr>
        <p:txBody>
          <a:bodyPr>
            <a:normAutofit/>
          </a:bodyPr>
          <a:lstStyle/>
          <a:p>
            <a:r>
              <a:rPr lang="en-CA" sz="3200" dirty="0" smtClean="0"/>
              <a:t>Dogs with acute abdominal signs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Use of CT in ECC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818741" y="2924520"/>
            <a:ext cx="786625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CA" dirty="0" smtClean="0"/>
              <a:t>18 dogs with acute abdominal signs</a:t>
            </a:r>
          </a:p>
          <a:p>
            <a:pPr marL="285750" indent="-285750">
              <a:buFont typeface="Arial"/>
              <a:buChar char="•"/>
            </a:pPr>
            <a:r>
              <a:rPr lang="en-CA" dirty="0" smtClean="0"/>
              <a:t>Without sedation or with sedation if poor quality study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 8 without sedation; 10 with light sedation</a:t>
            </a:r>
          </a:p>
          <a:p>
            <a:pPr marL="285750" indent="-285750">
              <a:buFont typeface="Arial"/>
              <a:buChar char="•"/>
            </a:pPr>
            <a:r>
              <a:rPr lang="en-CA" dirty="0" smtClean="0"/>
              <a:t>Scan time &lt; 10 minutes</a:t>
            </a:r>
          </a:p>
          <a:p>
            <a:pPr marL="285750" indent="-285750">
              <a:buFont typeface="Arial"/>
              <a:buChar char="•"/>
            </a:pPr>
            <a:r>
              <a:rPr lang="en-CA" dirty="0" smtClean="0"/>
              <a:t>16/18 CEMD CT: fair to excellent diagnostic quality</a:t>
            </a:r>
          </a:p>
          <a:p>
            <a:pPr marL="285750" indent="-285750">
              <a:buFont typeface="Arial"/>
              <a:buChar char="•"/>
            </a:pPr>
            <a:r>
              <a:rPr lang="en-CA" dirty="0" smtClean="0"/>
              <a:t>2: poor quality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Motion </a:t>
            </a:r>
            <a:r>
              <a:rPr lang="en-CA" dirty="0" err="1" smtClean="0"/>
              <a:t>artifacts</a:t>
            </a:r>
            <a:endParaRPr lang="en-CA" dirty="0" smtClean="0"/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Beam hardening from previously administered barium contrast agent</a:t>
            </a:r>
          </a:p>
          <a:p>
            <a:pPr lvl="1"/>
            <a:endParaRPr lang="en-CA" dirty="0" smtClean="0"/>
          </a:p>
          <a:p>
            <a:pPr marL="742950" lvl="1" indent="-285750">
              <a:buFont typeface="Arial"/>
              <a:buChar char="•"/>
            </a:pPr>
            <a:endParaRPr lang="en-CA" dirty="0" smtClean="0"/>
          </a:p>
          <a:p>
            <a:endParaRPr lang="en-CA" dirty="0" smtClean="0"/>
          </a:p>
          <a:p>
            <a:endParaRPr lang="en-CA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15778"/>
            <a:ext cx="9144000" cy="100253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334" y="43394"/>
            <a:ext cx="2212817" cy="187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472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8189326" cy="730250"/>
          </a:xfrm>
        </p:spPr>
        <p:txBody>
          <a:bodyPr>
            <a:normAutofit/>
          </a:bodyPr>
          <a:lstStyle/>
          <a:p>
            <a:r>
              <a:rPr lang="en-CA" sz="3200" dirty="0" smtClean="0"/>
              <a:t>Traumatic brain injury –CT </a:t>
            </a:r>
            <a:r>
              <a:rPr lang="en-CA" sz="3200" dirty="0" err="1" smtClean="0"/>
              <a:t>vs</a:t>
            </a:r>
            <a:r>
              <a:rPr lang="en-CA" sz="3200" dirty="0" smtClean="0"/>
              <a:t> MRI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Use of CT in ECC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818742" y="2924520"/>
            <a:ext cx="744439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CA" dirty="0" smtClean="0"/>
              <a:t>MRI is generally superior in identifying lesions, except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Skull fracture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Subarachnoid hemorrhage</a:t>
            </a:r>
          </a:p>
          <a:p>
            <a:pPr marL="285750" indent="-285750">
              <a:buFont typeface="Arial"/>
              <a:buChar char="•"/>
            </a:pPr>
            <a:r>
              <a:rPr lang="en-CA" dirty="0" smtClean="0"/>
              <a:t>MRI is also more sensitive for </a:t>
            </a:r>
            <a:r>
              <a:rPr lang="en-CA" dirty="0" err="1" smtClean="0"/>
              <a:t>intraparenchymal</a:t>
            </a:r>
            <a:r>
              <a:rPr lang="en-CA" dirty="0" smtClean="0"/>
              <a:t> injury: edema, axonal injury, contusions, hematomas</a:t>
            </a:r>
          </a:p>
          <a:p>
            <a:pPr marL="285750" indent="-285750">
              <a:buFont typeface="Arial"/>
              <a:buChar char="•"/>
            </a:pPr>
            <a:r>
              <a:rPr lang="en-CA" dirty="0" smtClean="0"/>
              <a:t>CT is most commonly used 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Faster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Easier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Imaging of the spines/pelvis/chest abdomen 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Abnormalities less well seen on CT do not appear to be clinically significant</a:t>
            </a:r>
          </a:p>
          <a:p>
            <a:pPr marL="285750" indent="-285750">
              <a:buFont typeface="Arial"/>
              <a:buChar char="•"/>
            </a:pPr>
            <a:endParaRPr lang="en-CA" dirty="0" smtClean="0"/>
          </a:p>
          <a:p>
            <a:pPr marL="285750" indent="-285750">
              <a:buFont typeface="Arial"/>
              <a:buChar char="•"/>
            </a:pPr>
            <a:endParaRPr lang="en-CA" dirty="0" smtClean="0"/>
          </a:p>
          <a:p>
            <a:pPr lvl="1"/>
            <a:endParaRPr lang="en-CA" dirty="0" smtClean="0"/>
          </a:p>
          <a:p>
            <a:pPr marL="742950" lvl="1" indent="-285750">
              <a:buFont typeface="Arial"/>
              <a:buChar char="•"/>
            </a:pPr>
            <a:endParaRPr lang="en-CA" dirty="0" smtClean="0"/>
          </a:p>
          <a:p>
            <a:endParaRPr lang="en-CA" dirty="0" smtClean="0"/>
          </a:p>
          <a:p>
            <a:endParaRPr lang="en-CA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086" y="214424"/>
            <a:ext cx="2607160" cy="129362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915778"/>
            <a:ext cx="50292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231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8189326" cy="730250"/>
          </a:xfrm>
        </p:spPr>
        <p:txBody>
          <a:bodyPr>
            <a:normAutofit/>
          </a:bodyPr>
          <a:lstStyle/>
          <a:p>
            <a:r>
              <a:rPr lang="en-CA" sz="3200" dirty="0" smtClean="0"/>
              <a:t>Traumatic brain injury –CT </a:t>
            </a:r>
            <a:r>
              <a:rPr lang="en-CA" sz="3200" dirty="0" err="1" smtClean="0"/>
              <a:t>vs</a:t>
            </a:r>
            <a:r>
              <a:rPr lang="en-CA" sz="3200" dirty="0" smtClean="0"/>
              <a:t> MRI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Use of CT in ECC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818741" y="2924520"/>
            <a:ext cx="7250703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CA" dirty="0" smtClean="0"/>
              <a:t>10 dogs with TBI; MGCS of 15 (mild), CT performed</a:t>
            </a:r>
          </a:p>
          <a:p>
            <a:pPr marL="285750" indent="-285750">
              <a:buFont typeface="Arial"/>
              <a:buChar char="•"/>
            </a:pPr>
            <a:r>
              <a:rPr lang="en-CA" dirty="0" smtClean="0"/>
              <a:t>9/10 had abnormalities on CT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Fractures (8)</a:t>
            </a:r>
          </a:p>
          <a:p>
            <a:pPr marL="1200150" lvl="2" indent="-285750">
              <a:buFont typeface="Arial"/>
              <a:buChar char="•"/>
            </a:pPr>
            <a:r>
              <a:rPr lang="en-CA" dirty="0" smtClean="0"/>
              <a:t>Frontal, parietal, temporal, multiple bones, osseous bulla</a:t>
            </a:r>
          </a:p>
          <a:p>
            <a:pPr marL="1200150" lvl="2" indent="-285750">
              <a:buFont typeface="Arial"/>
              <a:buChar char="•"/>
            </a:pPr>
            <a:r>
              <a:rPr lang="en-CA" dirty="0" smtClean="0"/>
              <a:t>Depressed, elevated, linear or compound 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Hydrocephalus (4)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Parenchymal damages (3)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Hemorrhage (1)</a:t>
            </a:r>
          </a:p>
          <a:p>
            <a:pPr marL="1200150" lvl="2" indent="-285750">
              <a:buFont typeface="Arial"/>
              <a:buChar char="•"/>
            </a:pPr>
            <a:r>
              <a:rPr lang="en-CA" dirty="0" smtClean="0"/>
              <a:t>Epidural; associated with multiple </a:t>
            </a:r>
            <a:r>
              <a:rPr lang="en-CA" dirty="0" err="1" smtClean="0"/>
              <a:t>calvarial</a:t>
            </a:r>
            <a:r>
              <a:rPr lang="en-CA" dirty="0" smtClean="0"/>
              <a:t> fracture</a:t>
            </a:r>
          </a:p>
          <a:p>
            <a:pPr marL="742950" lvl="1" indent="-285750">
              <a:buFont typeface="Arial"/>
              <a:buChar char="•"/>
            </a:pPr>
            <a:r>
              <a:rPr lang="en-CA" dirty="0" smtClean="0"/>
              <a:t>Mass effect (1)</a:t>
            </a:r>
          </a:p>
          <a:p>
            <a:pPr lvl="1"/>
            <a:endParaRPr lang="en-CA" dirty="0" smtClean="0"/>
          </a:p>
          <a:p>
            <a:pPr marL="742950" lvl="1" indent="-285750">
              <a:buFont typeface="Arial"/>
              <a:buChar char="•"/>
            </a:pPr>
            <a:endParaRPr lang="en-CA" dirty="0" smtClean="0"/>
          </a:p>
          <a:p>
            <a:endParaRPr lang="en-CA" dirty="0" smtClean="0"/>
          </a:p>
          <a:p>
            <a:endParaRPr lang="en-CA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1915778"/>
            <a:ext cx="5524500" cy="9652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0086" y="214424"/>
            <a:ext cx="2607160" cy="129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033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Radiology of thoracic trauma in the dog and cat</a:t>
            </a:r>
            <a:endParaRPr lang="en-CA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Paper review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81410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 smtClean="0"/>
              <a:t>INTRODUCTION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Radiology of thoracic trauma in the dog and cat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 smtClean="0"/>
              <a:t>Blunt thoracic trauma</a:t>
            </a:r>
          </a:p>
          <a:p>
            <a:pPr lvl="1"/>
            <a:r>
              <a:rPr lang="en-CA" dirty="0" smtClean="0"/>
              <a:t>Inertial forces</a:t>
            </a:r>
          </a:p>
          <a:p>
            <a:pPr lvl="1"/>
            <a:r>
              <a:rPr lang="en-CA" dirty="0" err="1" smtClean="0"/>
              <a:t>Spalling</a:t>
            </a:r>
            <a:r>
              <a:rPr lang="en-CA" dirty="0" smtClean="0"/>
              <a:t> effect (or implosion)</a:t>
            </a:r>
          </a:p>
          <a:p>
            <a:r>
              <a:rPr lang="en-CA" dirty="0" err="1" smtClean="0"/>
              <a:t>Dorsoventral</a:t>
            </a:r>
            <a:r>
              <a:rPr lang="en-CA" dirty="0" smtClean="0"/>
              <a:t> and lateral views</a:t>
            </a:r>
          </a:p>
          <a:p>
            <a:r>
              <a:rPr lang="en-CA" dirty="0" smtClean="0"/>
              <a:t>Thorax</a:t>
            </a:r>
          </a:p>
          <a:p>
            <a:pPr lvl="1"/>
            <a:r>
              <a:rPr lang="en-CA" dirty="0" smtClean="0"/>
              <a:t>Air and bones: high inherent contrast</a:t>
            </a:r>
          </a:p>
          <a:p>
            <a:pPr lvl="1"/>
            <a:r>
              <a:rPr lang="en-CA" dirty="0" smtClean="0"/>
              <a:t>High kV/low </a:t>
            </a:r>
            <a:r>
              <a:rPr lang="en-CA" dirty="0" err="1" smtClean="0"/>
              <a:t>mAs</a:t>
            </a:r>
            <a:r>
              <a:rPr lang="en-CA" dirty="0" smtClean="0"/>
              <a:t> technique</a:t>
            </a:r>
          </a:p>
          <a:p>
            <a:r>
              <a:rPr lang="en-CA" dirty="0" smtClean="0"/>
              <a:t>Static evaluation </a:t>
            </a:r>
          </a:p>
          <a:p>
            <a:pPr lvl="1"/>
            <a:r>
              <a:rPr lang="en-CA" dirty="0" smtClean="0"/>
              <a:t>Serial </a:t>
            </a:r>
            <a:r>
              <a:rPr lang="en-CA" dirty="0" err="1" smtClean="0"/>
              <a:t>xrays</a:t>
            </a:r>
            <a:r>
              <a:rPr lang="en-CA" dirty="0" smtClean="0"/>
              <a:t> may be valuable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20728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015787" cy="730250"/>
          </a:xfrm>
        </p:spPr>
        <p:txBody>
          <a:bodyPr>
            <a:normAutofit fontScale="90000"/>
          </a:bodyPr>
          <a:lstStyle/>
          <a:p>
            <a:r>
              <a:rPr lang="en-CA" sz="3200" dirty="0" smtClean="0"/>
              <a:t>Classification thoracic trauma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Radiology of thoracic trauma in the dog and cat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Thoracic wall </a:t>
            </a:r>
          </a:p>
          <a:p>
            <a:r>
              <a:rPr lang="en-CA" dirty="0" smtClean="0"/>
              <a:t>Pleural space </a:t>
            </a:r>
          </a:p>
          <a:p>
            <a:r>
              <a:rPr lang="en-CA" dirty="0" smtClean="0"/>
              <a:t>Pulmonary parenchyma</a:t>
            </a:r>
          </a:p>
          <a:p>
            <a:r>
              <a:rPr lang="en-CA" dirty="0" smtClean="0"/>
              <a:t>Mediastinum</a:t>
            </a:r>
          </a:p>
          <a:p>
            <a:pPr marL="36576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01358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015787" cy="730250"/>
          </a:xfrm>
        </p:spPr>
        <p:txBody>
          <a:bodyPr>
            <a:normAutofit/>
          </a:bodyPr>
          <a:lstStyle/>
          <a:p>
            <a:r>
              <a:rPr lang="en-CA" sz="3200" dirty="0" smtClean="0"/>
              <a:t>Radiographic signs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Radiology of thoracic trauma in the dog and cat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1981199"/>
            <a:ext cx="8270960" cy="4387103"/>
          </a:xfrm>
        </p:spPr>
        <p:txBody>
          <a:bodyPr>
            <a:normAutofit fontScale="92500" lnSpcReduction="20000"/>
          </a:bodyPr>
          <a:lstStyle/>
          <a:p>
            <a:r>
              <a:rPr lang="en-CA" dirty="0" smtClean="0"/>
              <a:t>Thoracic wall </a:t>
            </a:r>
          </a:p>
          <a:p>
            <a:pPr lvl="1"/>
            <a:r>
              <a:rPr lang="en-CA" dirty="0"/>
              <a:t>R</a:t>
            </a:r>
            <a:r>
              <a:rPr lang="en-CA" dirty="0" smtClean="0"/>
              <a:t>ib fracture/laceration, SQ emphysema, vertebral/</a:t>
            </a:r>
            <a:r>
              <a:rPr lang="en-CA" dirty="0" err="1" smtClean="0"/>
              <a:t>sternebral</a:t>
            </a:r>
            <a:r>
              <a:rPr lang="en-CA" dirty="0" smtClean="0"/>
              <a:t> fracture/luxation, visceral herniation</a:t>
            </a:r>
          </a:p>
          <a:p>
            <a:r>
              <a:rPr lang="en-CA" dirty="0" smtClean="0"/>
              <a:t>Pleural space</a:t>
            </a:r>
          </a:p>
          <a:p>
            <a:pPr lvl="1"/>
            <a:r>
              <a:rPr lang="en-CA" dirty="0" smtClean="0"/>
              <a:t>Pneumothorax: best view In lateral; between heart and sternum (dogs)</a:t>
            </a:r>
            <a:r>
              <a:rPr lang="en-CA" dirty="0"/>
              <a:t> ; </a:t>
            </a:r>
            <a:r>
              <a:rPr lang="en-CA" dirty="0" err="1"/>
              <a:t>lucency</a:t>
            </a:r>
            <a:r>
              <a:rPr lang="en-CA" dirty="0"/>
              <a:t>, lobe </a:t>
            </a:r>
            <a:r>
              <a:rPr lang="en-CA" dirty="0" smtClean="0"/>
              <a:t>collapse</a:t>
            </a:r>
          </a:p>
          <a:p>
            <a:pPr lvl="1"/>
            <a:r>
              <a:rPr lang="en-CA" dirty="0" smtClean="0"/>
              <a:t>Tension pneumothorax: large volume of air, pulmonary collapse and diaphragm flattening, </a:t>
            </a:r>
            <a:r>
              <a:rPr lang="en-CA" dirty="0" err="1" smtClean="0"/>
              <a:t>mediastinal</a:t>
            </a:r>
            <a:r>
              <a:rPr lang="en-CA" dirty="0" smtClean="0"/>
              <a:t> shift</a:t>
            </a:r>
            <a:endParaRPr lang="en-CA" dirty="0"/>
          </a:p>
          <a:p>
            <a:pPr lvl="1"/>
            <a:r>
              <a:rPr lang="en-CA" dirty="0" err="1" smtClean="0"/>
              <a:t>Hemothorax</a:t>
            </a:r>
            <a:r>
              <a:rPr lang="en-CA" dirty="0" smtClean="0"/>
              <a:t>: increased opacity, decreased visualization of cardiac silhouette/diaphragm, widened </a:t>
            </a:r>
            <a:r>
              <a:rPr lang="en-CA" dirty="0" err="1" smtClean="0"/>
              <a:t>interlobar</a:t>
            </a:r>
            <a:r>
              <a:rPr lang="en-CA" dirty="0" smtClean="0"/>
              <a:t> fissures</a:t>
            </a:r>
          </a:p>
          <a:p>
            <a:pPr lvl="1"/>
            <a:r>
              <a:rPr lang="en-CA" dirty="0"/>
              <a:t>D</a:t>
            </a:r>
            <a:r>
              <a:rPr lang="en-CA" dirty="0" smtClean="0"/>
              <a:t>iaphragmatic hernia: displacement of thoracic viscera, cranial displacement of abdominal viscera (abdominal </a:t>
            </a:r>
            <a:r>
              <a:rPr lang="en-CA" dirty="0" err="1" smtClean="0"/>
              <a:t>xrays</a:t>
            </a:r>
            <a:r>
              <a:rPr lang="en-CA" dirty="0" smtClean="0"/>
              <a:t>, positive contrast </a:t>
            </a:r>
            <a:r>
              <a:rPr lang="en-CA" dirty="0" err="1" smtClean="0"/>
              <a:t>gastrography</a:t>
            </a:r>
            <a:r>
              <a:rPr lang="en-CA" dirty="0" smtClean="0"/>
              <a:t> or </a:t>
            </a:r>
            <a:r>
              <a:rPr lang="en-CA" dirty="0" err="1" smtClean="0"/>
              <a:t>peritoneography</a:t>
            </a:r>
            <a:r>
              <a:rPr lang="en-CA" dirty="0" smtClean="0"/>
              <a:t>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47786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015787" cy="730250"/>
          </a:xfrm>
        </p:spPr>
        <p:txBody>
          <a:bodyPr>
            <a:normAutofit/>
          </a:bodyPr>
          <a:lstStyle/>
          <a:p>
            <a:r>
              <a:rPr lang="en-CA" sz="3200" dirty="0" smtClean="0"/>
              <a:t>Radiographic signs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Radiology of thoracic trauma in the dog and cat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1981199"/>
            <a:ext cx="8270960" cy="4387103"/>
          </a:xfrm>
        </p:spPr>
        <p:txBody>
          <a:bodyPr>
            <a:normAutofit/>
          </a:bodyPr>
          <a:lstStyle/>
          <a:p>
            <a:r>
              <a:rPr lang="en-CA" dirty="0" smtClean="0"/>
              <a:t>Pulmonary parenchyma</a:t>
            </a:r>
          </a:p>
          <a:p>
            <a:pPr lvl="1"/>
            <a:r>
              <a:rPr lang="en-CA" dirty="0" smtClean="0"/>
              <a:t>Contusions = rapid compression and decompression of the lungs </a:t>
            </a:r>
            <a:r>
              <a:rPr lang="en-CA" dirty="0" smtClean="0">
                <a:sym typeface="Wingdings"/>
              </a:rPr>
              <a:t> Hemorrhage and edema: focal, multifocal, lobar or generalized increase in opacity; can be more marked (clinically and </a:t>
            </a:r>
            <a:r>
              <a:rPr lang="en-CA" dirty="0" err="1" smtClean="0">
                <a:sym typeface="Wingdings"/>
              </a:rPr>
              <a:t>xrays</a:t>
            </a:r>
            <a:r>
              <a:rPr lang="en-CA" dirty="0" smtClean="0">
                <a:sym typeface="Wingdings"/>
              </a:rPr>
              <a:t>) in the 4-6 hours following trauma</a:t>
            </a:r>
          </a:p>
          <a:p>
            <a:pPr lvl="1"/>
            <a:r>
              <a:rPr lang="en-CA" dirty="0" smtClean="0">
                <a:sym typeface="Wingdings"/>
              </a:rPr>
              <a:t>Lacerations: focal or multifocal </a:t>
            </a:r>
            <a:r>
              <a:rPr lang="en-CA" dirty="0" err="1" smtClean="0">
                <a:sym typeface="Wingdings"/>
              </a:rPr>
              <a:t>cavitary</a:t>
            </a:r>
            <a:r>
              <a:rPr lang="en-CA" dirty="0" smtClean="0">
                <a:sym typeface="Wingdings"/>
              </a:rPr>
              <a:t> lesions (air or blood); periphery of the lung; resolve w/in a few days</a:t>
            </a:r>
          </a:p>
          <a:p>
            <a:pPr marL="448056" lvl="1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43092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015787" cy="730250"/>
          </a:xfrm>
        </p:spPr>
        <p:txBody>
          <a:bodyPr>
            <a:normAutofit/>
          </a:bodyPr>
          <a:lstStyle/>
          <a:p>
            <a:r>
              <a:rPr lang="en-CA" sz="3200" dirty="0" smtClean="0"/>
              <a:t>Radiographic signs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Radiology of thoracic trauma in the dog and cat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1981199"/>
            <a:ext cx="8270960" cy="4387103"/>
          </a:xfrm>
        </p:spPr>
        <p:txBody>
          <a:bodyPr>
            <a:normAutofit/>
          </a:bodyPr>
          <a:lstStyle/>
          <a:p>
            <a:r>
              <a:rPr lang="en-CA" dirty="0" smtClean="0"/>
              <a:t>Mediastinum</a:t>
            </a:r>
          </a:p>
          <a:p>
            <a:pPr lvl="1"/>
            <a:r>
              <a:rPr lang="en-CA" dirty="0" err="1" smtClean="0"/>
              <a:t>Pneumomediastinum</a:t>
            </a:r>
            <a:r>
              <a:rPr lang="en-CA" dirty="0" smtClean="0"/>
              <a:t>: visualization of the borders or the oesophagus, trachea or </a:t>
            </a:r>
            <a:r>
              <a:rPr lang="en-CA" dirty="0" err="1" smtClean="0"/>
              <a:t>mediastinal</a:t>
            </a:r>
            <a:r>
              <a:rPr lang="en-CA" dirty="0" smtClean="0"/>
              <a:t> vessels, </a:t>
            </a:r>
            <a:r>
              <a:rPr lang="en-CA" dirty="0" err="1" smtClean="0"/>
              <a:t>pneumopericardium</a:t>
            </a:r>
            <a:r>
              <a:rPr lang="en-CA" dirty="0" smtClean="0"/>
              <a:t>, </a:t>
            </a:r>
            <a:r>
              <a:rPr lang="en-CA" dirty="0" err="1" smtClean="0"/>
              <a:t>pneumoretroperitoneum</a:t>
            </a:r>
            <a:r>
              <a:rPr lang="en-CA" dirty="0" smtClean="0"/>
              <a:t>/cervical emphysema (direct extension)</a:t>
            </a:r>
          </a:p>
          <a:p>
            <a:pPr lvl="1"/>
            <a:r>
              <a:rPr lang="en-CA" dirty="0" err="1" smtClean="0">
                <a:sym typeface="Wingdings"/>
              </a:rPr>
              <a:t>Mediastinal</a:t>
            </a:r>
            <a:r>
              <a:rPr lang="en-CA" dirty="0" smtClean="0">
                <a:sym typeface="Wingdings"/>
              </a:rPr>
              <a:t> </a:t>
            </a:r>
            <a:r>
              <a:rPr lang="en-CA" dirty="0" err="1" smtClean="0">
                <a:sym typeface="Wingdings"/>
              </a:rPr>
              <a:t>hemorrhage</a:t>
            </a:r>
            <a:r>
              <a:rPr lang="en-CA" dirty="0" smtClean="0">
                <a:sym typeface="Wingdings"/>
              </a:rPr>
              <a:t>: widening of the cranial mediastinum, displacement of the trachea.</a:t>
            </a:r>
          </a:p>
          <a:p>
            <a:pPr lvl="1"/>
            <a:r>
              <a:rPr lang="en-CA" dirty="0" smtClean="0">
                <a:sym typeface="Wingdings"/>
              </a:rPr>
              <a:t>Tracheal avulsion: Focal deviation, narrowing of the trachea, focal air-filled cavity superimposed on the trachea, </a:t>
            </a:r>
            <a:r>
              <a:rPr lang="en-CA" dirty="0" err="1" smtClean="0">
                <a:sym typeface="Wingdings"/>
              </a:rPr>
              <a:t>pneumomediastinum</a:t>
            </a:r>
            <a:endParaRPr lang="en-CA" dirty="0" smtClean="0">
              <a:sym typeface="Wingdings"/>
            </a:endParaRPr>
          </a:p>
          <a:p>
            <a:pPr marL="448056" lvl="1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21146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015787" cy="730250"/>
          </a:xfrm>
        </p:spPr>
        <p:txBody>
          <a:bodyPr>
            <a:normAutofit/>
          </a:bodyPr>
          <a:lstStyle/>
          <a:p>
            <a:r>
              <a:rPr lang="en-CA" sz="3200" dirty="0" smtClean="0"/>
              <a:t>Radiographic signs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CA" dirty="0"/>
              <a:t>Radiology of thoracic trauma in the dog and cat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1981199"/>
            <a:ext cx="8270960" cy="4387103"/>
          </a:xfrm>
        </p:spPr>
        <p:txBody>
          <a:bodyPr>
            <a:normAutofit/>
          </a:bodyPr>
          <a:lstStyle/>
          <a:p>
            <a:r>
              <a:rPr lang="en-CA" dirty="0" smtClean="0"/>
              <a:t>Trauma patients</a:t>
            </a:r>
          </a:p>
          <a:p>
            <a:pPr lvl="1"/>
            <a:r>
              <a:rPr lang="en-CA" dirty="0" smtClean="0">
                <a:sym typeface="Wingdings"/>
              </a:rPr>
              <a:t>Radiographs?</a:t>
            </a:r>
          </a:p>
          <a:p>
            <a:pPr lvl="1"/>
            <a:r>
              <a:rPr lang="en-CA" dirty="0" smtClean="0">
                <a:sym typeface="Wingdings"/>
              </a:rPr>
              <a:t>CT?</a:t>
            </a:r>
          </a:p>
          <a:p>
            <a:pPr lvl="1"/>
            <a:r>
              <a:rPr lang="en-CA" dirty="0" smtClean="0">
                <a:sym typeface="Wingdings"/>
              </a:rPr>
              <a:t>Ultrasounds?</a:t>
            </a:r>
          </a:p>
          <a:p>
            <a:pPr marL="448056" lvl="1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45022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85800" y="1745724"/>
            <a:ext cx="6629400" cy="1826363"/>
          </a:xfrm>
        </p:spPr>
        <p:txBody>
          <a:bodyPr/>
          <a:lstStyle/>
          <a:p>
            <a:r>
              <a:rPr lang="en-CA" dirty="0" smtClean="0"/>
              <a:t>Basic principles of CT</a:t>
            </a:r>
            <a:endParaRPr lang="en-CA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9577" y="3152781"/>
            <a:ext cx="3293283" cy="245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014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8602960" cy="2605581"/>
          </a:xfrm>
        </p:spPr>
        <p:txBody>
          <a:bodyPr>
            <a:normAutofit/>
          </a:bodyPr>
          <a:lstStyle/>
          <a:p>
            <a:r>
              <a:rPr lang="en-CA" sz="2800" b="0" dirty="0"/>
              <a:t>Comparison of whole-body computed </a:t>
            </a:r>
            <a:r>
              <a:rPr lang="en-CA" sz="2800" b="0" dirty="0" smtClean="0"/>
              <a:t>tomography </a:t>
            </a:r>
            <a:r>
              <a:rPr lang="en-CA" sz="2800" b="0" dirty="0" err="1" smtClean="0"/>
              <a:t>vs</a:t>
            </a:r>
            <a:r>
              <a:rPr lang="en-CA" sz="2800" b="0" dirty="0" smtClean="0"/>
              <a:t> </a:t>
            </a:r>
            <a:r>
              <a:rPr lang="en-CA" sz="2800" b="0" dirty="0"/>
              <a:t>selective radiological imaging on outcomes </a:t>
            </a:r>
            <a:r>
              <a:rPr lang="en-CA" sz="2800" b="0" dirty="0" smtClean="0"/>
              <a:t>in major </a:t>
            </a:r>
            <a:r>
              <a:rPr lang="en-CA" sz="2800" b="0" dirty="0"/>
              <a:t>trauma patients: a meta-analysis</a:t>
            </a:r>
            <a:endParaRPr lang="en-CA" sz="2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Paper review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81397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015787" cy="730250"/>
          </a:xfrm>
        </p:spPr>
        <p:txBody>
          <a:bodyPr>
            <a:normAutofit/>
          </a:bodyPr>
          <a:lstStyle/>
          <a:p>
            <a:r>
              <a:rPr lang="en-CA" sz="3200" dirty="0" smtClean="0"/>
              <a:t>Introduction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/>
              <a:t>Comparison of whole-body computed tomography </a:t>
            </a:r>
            <a:r>
              <a:rPr lang="en-CA" dirty="0" err="1"/>
              <a:t>vs</a:t>
            </a:r>
            <a:r>
              <a:rPr lang="en-CA" dirty="0"/>
              <a:t> selective radiological imaging on outcomes in major trauma patients: a meta-analysis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199" y="1981199"/>
            <a:ext cx="8270960" cy="4387103"/>
          </a:xfrm>
        </p:spPr>
        <p:txBody>
          <a:bodyPr>
            <a:normAutofit/>
          </a:bodyPr>
          <a:lstStyle/>
          <a:p>
            <a:r>
              <a:rPr lang="en-CA" dirty="0" smtClean="0"/>
              <a:t>Published </a:t>
            </a:r>
            <a:r>
              <a:rPr lang="en-CA" dirty="0"/>
              <a:t>in the </a:t>
            </a:r>
            <a:r>
              <a:rPr lang="en-CA" i="1" dirty="0"/>
              <a:t>Scandinavian Journal of Trauma, Resuscitation and Emergency </a:t>
            </a:r>
            <a:r>
              <a:rPr lang="en-CA" i="1" dirty="0" smtClean="0"/>
              <a:t>Medicine</a:t>
            </a:r>
          </a:p>
          <a:p>
            <a:r>
              <a:rPr lang="en-CA" dirty="0" smtClean="0">
                <a:sym typeface="Wingdings"/>
              </a:rPr>
              <a:t>2014</a:t>
            </a:r>
          </a:p>
          <a:p>
            <a:r>
              <a:rPr lang="en-CA" dirty="0" smtClean="0">
                <a:sym typeface="Wingdings"/>
              </a:rPr>
              <a:t>Aim of the study: to explore the value of whole-body CT(WBCT) in major trauma patients (MTPs)</a:t>
            </a:r>
          </a:p>
          <a:p>
            <a:r>
              <a:rPr lang="en-CA" dirty="0" smtClean="0">
                <a:sym typeface="Wingdings"/>
              </a:rPr>
              <a:t>From 1980-2013</a:t>
            </a:r>
          </a:p>
          <a:p>
            <a:r>
              <a:rPr lang="en-CA" dirty="0" smtClean="0">
                <a:sym typeface="Wingdings"/>
              </a:rPr>
              <a:t>11 trials – 26 371 patients</a:t>
            </a:r>
          </a:p>
          <a:p>
            <a:pPr marL="448056" lvl="1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32796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015787" cy="730250"/>
          </a:xfrm>
        </p:spPr>
        <p:txBody>
          <a:bodyPr>
            <a:normAutofit/>
          </a:bodyPr>
          <a:lstStyle/>
          <a:p>
            <a:r>
              <a:rPr lang="en-CA" sz="3200" dirty="0" smtClean="0"/>
              <a:t>Background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/>
              <a:t>Comparison of whole-body computed tomography </a:t>
            </a:r>
            <a:r>
              <a:rPr lang="en-CA" dirty="0" err="1"/>
              <a:t>vs</a:t>
            </a:r>
            <a:r>
              <a:rPr lang="en-CA" dirty="0"/>
              <a:t> selective radiological imaging on outcomes in major trauma patients: a meta-analysis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1981199"/>
            <a:ext cx="8270960" cy="4387103"/>
          </a:xfrm>
        </p:spPr>
        <p:txBody>
          <a:bodyPr>
            <a:normAutofit/>
          </a:bodyPr>
          <a:lstStyle/>
          <a:p>
            <a:r>
              <a:rPr lang="en-CA" dirty="0" smtClean="0"/>
              <a:t>Leading cause of mortality </a:t>
            </a:r>
          </a:p>
          <a:p>
            <a:r>
              <a:rPr lang="en-CA" dirty="0" smtClean="0"/>
              <a:t>Reduction of the diagnostic interval = better prognosis</a:t>
            </a:r>
          </a:p>
          <a:p>
            <a:r>
              <a:rPr lang="en-CA" dirty="0" smtClean="0"/>
              <a:t>Conventional evaluation methods:</a:t>
            </a:r>
          </a:p>
          <a:p>
            <a:pPr lvl="1"/>
            <a:r>
              <a:rPr lang="en-CA" dirty="0" smtClean="0"/>
              <a:t>Thoracic and pelvic </a:t>
            </a:r>
            <a:r>
              <a:rPr lang="en-CA" dirty="0" err="1" smtClean="0"/>
              <a:t>xrays</a:t>
            </a:r>
            <a:endParaRPr lang="en-CA" dirty="0"/>
          </a:p>
          <a:p>
            <a:pPr lvl="1"/>
            <a:r>
              <a:rPr lang="en-CA" dirty="0" smtClean="0"/>
              <a:t>FAST</a:t>
            </a:r>
          </a:p>
          <a:p>
            <a:pPr lvl="1"/>
            <a:r>
              <a:rPr lang="en-CA" dirty="0" smtClean="0"/>
              <a:t>Organ-specific CT</a:t>
            </a:r>
          </a:p>
          <a:p>
            <a:pPr lvl="1"/>
            <a:r>
              <a:rPr lang="en-CA" dirty="0" smtClean="0">
                <a:sym typeface="Wingdings"/>
              </a:rPr>
              <a:t> misdiagnosis and time-consuming</a:t>
            </a:r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3111900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015787" cy="730250"/>
          </a:xfrm>
        </p:spPr>
        <p:txBody>
          <a:bodyPr>
            <a:normAutofit/>
          </a:bodyPr>
          <a:lstStyle/>
          <a:p>
            <a:r>
              <a:rPr lang="en-CA" sz="3200" dirty="0" smtClean="0"/>
              <a:t>Background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/>
              <a:t>Comparison of whole-body computed tomography </a:t>
            </a:r>
            <a:r>
              <a:rPr lang="en-CA" dirty="0" err="1"/>
              <a:t>vs</a:t>
            </a:r>
            <a:r>
              <a:rPr lang="en-CA" dirty="0"/>
              <a:t> selective radiological imaging on outcomes in major trauma patients: a meta-analysis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1981199"/>
            <a:ext cx="8270960" cy="4387103"/>
          </a:xfrm>
        </p:spPr>
        <p:txBody>
          <a:bodyPr>
            <a:normAutofit/>
          </a:bodyPr>
          <a:lstStyle/>
          <a:p>
            <a:r>
              <a:rPr lang="en-CA" dirty="0" smtClean="0"/>
              <a:t>Increased use of WBCT in trauma patients</a:t>
            </a:r>
          </a:p>
          <a:p>
            <a:pPr lvl="1"/>
            <a:r>
              <a:rPr lang="en-CA" dirty="0" smtClean="0">
                <a:sym typeface="Wingdings"/>
              </a:rPr>
              <a:t>From 5% in 2002 to 46% in 2010</a:t>
            </a:r>
          </a:p>
          <a:p>
            <a:r>
              <a:rPr lang="en-CA" dirty="0" smtClean="0">
                <a:sym typeface="Wingdings"/>
              </a:rPr>
              <a:t>Radiations exposure</a:t>
            </a:r>
          </a:p>
          <a:p>
            <a:r>
              <a:rPr lang="en-CA" dirty="0" smtClean="0">
                <a:sym typeface="Wingdings"/>
              </a:rPr>
              <a:t>Should WBCT be used as an initial assessment tool in MTPs?</a:t>
            </a:r>
          </a:p>
          <a:p>
            <a:r>
              <a:rPr lang="en-CA" dirty="0" smtClean="0">
                <a:sym typeface="Wingdings"/>
              </a:rPr>
              <a:t>Contradictory results regarding effect of WBCT on </a:t>
            </a:r>
            <a:r>
              <a:rPr lang="en-CA" smtClean="0">
                <a:sym typeface="Wingdings"/>
              </a:rPr>
              <a:t>mortality in MTPs </a:t>
            </a:r>
            <a:endParaRPr lang="en-CA" dirty="0" smtClean="0">
              <a:sym typeface="Wingdings"/>
            </a:endParaRPr>
          </a:p>
          <a:p>
            <a:pPr marL="448056" lvl="1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11900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015787" cy="730250"/>
          </a:xfrm>
        </p:spPr>
        <p:txBody>
          <a:bodyPr>
            <a:normAutofit/>
          </a:bodyPr>
          <a:lstStyle/>
          <a:p>
            <a:r>
              <a:rPr lang="en-CA" sz="3200" dirty="0" smtClean="0"/>
              <a:t>Methods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/>
              <a:t>Comparison of whole-body computed tomography </a:t>
            </a:r>
            <a:r>
              <a:rPr lang="en-CA" dirty="0" err="1"/>
              <a:t>vs</a:t>
            </a:r>
            <a:r>
              <a:rPr lang="en-CA" dirty="0"/>
              <a:t> selective radiological imaging on outcomes in major trauma patients: a meta-analysis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1981199"/>
            <a:ext cx="8270960" cy="4387103"/>
          </a:xfrm>
        </p:spPr>
        <p:txBody>
          <a:bodyPr>
            <a:normAutofit/>
          </a:bodyPr>
          <a:lstStyle/>
          <a:p>
            <a:r>
              <a:rPr lang="en-CA" dirty="0" smtClean="0"/>
              <a:t>Meta-analysis</a:t>
            </a:r>
          </a:p>
          <a:p>
            <a:r>
              <a:rPr lang="en-CA" dirty="0" smtClean="0">
                <a:sym typeface="Wingdings"/>
              </a:rPr>
              <a:t>Primary endpoint: all-cause mortality rate</a:t>
            </a:r>
          </a:p>
          <a:p>
            <a:r>
              <a:rPr lang="en-CA" dirty="0" smtClean="0">
                <a:sym typeface="Wingdings"/>
              </a:rPr>
              <a:t>Secondary endpoints: time spent in the ED, duration of mechanical ventilation, ICU/hospital length of stay, incidence of MODS/MOF</a:t>
            </a:r>
          </a:p>
          <a:p>
            <a:endParaRPr lang="en-CA" dirty="0" smtClean="0">
              <a:sym typeface="Wingdings"/>
            </a:endParaRPr>
          </a:p>
          <a:p>
            <a:pPr marL="448056" lvl="1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11900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015787" cy="730250"/>
          </a:xfrm>
        </p:spPr>
        <p:txBody>
          <a:bodyPr>
            <a:normAutofit/>
          </a:bodyPr>
          <a:lstStyle/>
          <a:p>
            <a:r>
              <a:rPr lang="en-CA" sz="3200" dirty="0" smtClean="0"/>
              <a:t>Results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/>
              <a:t>Comparison of whole-body computed tomography </a:t>
            </a:r>
            <a:r>
              <a:rPr lang="en-CA" dirty="0" err="1"/>
              <a:t>vs</a:t>
            </a:r>
            <a:r>
              <a:rPr lang="en-CA" dirty="0"/>
              <a:t> selective radiological imaging on outcomes in major trauma patients: a meta-analysis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1981199"/>
            <a:ext cx="8270960" cy="4387103"/>
          </a:xfrm>
        </p:spPr>
        <p:txBody>
          <a:bodyPr>
            <a:normAutofit/>
          </a:bodyPr>
          <a:lstStyle/>
          <a:p>
            <a:r>
              <a:rPr lang="en-CA" dirty="0" smtClean="0"/>
              <a:t>WBCT was associated with a lower mortality rate and a shorter stay in the ED.</a:t>
            </a:r>
          </a:p>
          <a:p>
            <a:r>
              <a:rPr lang="en-CA" dirty="0" smtClean="0">
                <a:sym typeface="Wingdings"/>
              </a:rPr>
              <a:t>No effect of WBCT on ICU/hospital length of stay. </a:t>
            </a:r>
          </a:p>
          <a:p>
            <a:r>
              <a:rPr lang="en-CA" dirty="0" smtClean="0">
                <a:sym typeface="Wingdings"/>
              </a:rPr>
              <a:t>WBCT was associated with longer duration of mechanical ventilation and higher incidence of MODS/MOF.</a:t>
            </a:r>
          </a:p>
          <a:p>
            <a:pPr lvl="1"/>
            <a:r>
              <a:rPr lang="en-CA" dirty="0">
                <a:sym typeface="Wingdings"/>
              </a:rPr>
              <a:t>Due to decreased mortality?</a:t>
            </a:r>
          </a:p>
          <a:p>
            <a:pPr lvl="1"/>
            <a:r>
              <a:rPr lang="en-CA" dirty="0">
                <a:sym typeface="Wingdings"/>
              </a:rPr>
              <a:t>Higher level of injury severity score</a:t>
            </a:r>
          </a:p>
          <a:p>
            <a:pPr marL="448056" lvl="1" indent="0">
              <a:buNone/>
            </a:pPr>
            <a:endParaRPr lang="en-CA" dirty="0" smtClean="0">
              <a:sym typeface="Wingdings"/>
            </a:endParaRPr>
          </a:p>
          <a:p>
            <a:endParaRPr lang="en-CA" dirty="0" smtClean="0">
              <a:sym typeface="Wingdings"/>
            </a:endParaRPr>
          </a:p>
          <a:p>
            <a:endParaRPr lang="en-CA" dirty="0" smtClean="0">
              <a:sym typeface="Wingdings"/>
            </a:endParaRPr>
          </a:p>
          <a:p>
            <a:pPr marL="448056" lvl="1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82881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015787" cy="730250"/>
          </a:xfrm>
        </p:spPr>
        <p:txBody>
          <a:bodyPr>
            <a:normAutofit/>
          </a:bodyPr>
          <a:lstStyle/>
          <a:p>
            <a:r>
              <a:rPr lang="en-CA" sz="3200" dirty="0" smtClean="0"/>
              <a:t>Discussion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/>
              <a:t>Comparison of whole-body computed tomography </a:t>
            </a:r>
            <a:r>
              <a:rPr lang="en-CA" dirty="0" err="1"/>
              <a:t>vs</a:t>
            </a:r>
            <a:r>
              <a:rPr lang="en-CA" dirty="0"/>
              <a:t> selective radiological imaging on outcomes in major trauma patients: a meta-analysis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1981199"/>
            <a:ext cx="8270960" cy="4387103"/>
          </a:xfrm>
        </p:spPr>
        <p:txBody>
          <a:bodyPr>
            <a:normAutofit/>
          </a:bodyPr>
          <a:lstStyle/>
          <a:p>
            <a:r>
              <a:rPr lang="en-CA" dirty="0" smtClean="0">
                <a:sym typeface="Wingdings"/>
              </a:rPr>
              <a:t>Advantages of WBCT</a:t>
            </a:r>
          </a:p>
          <a:p>
            <a:pPr lvl="1"/>
            <a:r>
              <a:rPr lang="en-CA" dirty="0" smtClean="0">
                <a:sym typeface="Wingdings"/>
              </a:rPr>
              <a:t>Higher accuracy</a:t>
            </a:r>
          </a:p>
          <a:p>
            <a:pPr lvl="1"/>
            <a:r>
              <a:rPr lang="en-CA" dirty="0" smtClean="0">
                <a:sym typeface="Wingdings"/>
              </a:rPr>
              <a:t>Reduces interval time between patient’s arrival and the end of life saving procedures/end of diagnostic procedures/beginning of emergency surgery.</a:t>
            </a:r>
          </a:p>
          <a:p>
            <a:pPr lvl="1"/>
            <a:r>
              <a:rPr lang="en-CA" dirty="0" smtClean="0">
                <a:sym typeface="Wingdings"/>
              </a:rPr>
              <a:t>Possible to detect all injuries with one test</a:t>
            </a:r>
          </a:p>
          <a:p>
            <a:pPr lvl="1"/>
            <a:r>
              <a:rPr lang="en-CA" dirty="0" smtClean="0">
                <a:sym typeface="Wingdings"/>
              </a:rPr>
              <a:t>Faster</a:t>
            </a:r>
          </a:p>
          <a:p>
            <a:pPr lvl="1"/>
            <a:endParaRPr lang="en-CA" dirty="0" smtClean="0">
              <a:sym typeface="Wingdings"/>
            </a:endParaRPr>
          </a:p>
          <a:p>
            <a:endParaRPr lang="en-CA" dirty="0" smtClean="0">
              <a:sym typeface="Wingdings"/>
            </a:endParaRPr>
          </a:p>
          <a:p>
            <a:endParaRPr lang="en-CA" dirty="0" smtClean="0">
              <a:sym typeface="Wingdings"/>
            </a:endParaRPr>
          </a:p>
          <a:p>
            <a:pPr marL="448056" lvl="1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30986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015787" cy="730250"/>
          </a:xfrm>
        </p:spPr>
        <p:txBody>
          <a:bodyPr>
            <a:normAutofit/>
          </a:bodyPr>
          <a:lstStyle/>
          <a:p>
            <a:r>
              <a:rPr lang="en-CA" sz="3200" dirty="0" smtClean="0"/>
              <a:t>Limits of the study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/>
              <a:t>Comparison of whole-body computed tomography </a:t>
            </a:r>
            <a:r>
              <a:rPr lang="en-CA" dirty="0" err="1"/>
              <a:t>vs</a:t>
            </a:r>
            <a:r>
              <a:rPr lang="en-CA" dirty="0"/>
              <a:t> selective radiological imaging on outcomes in major trauma patients: a meta-analysis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1981199"/>
            <a:ext cx="8270960" cy="4387103"/>
          </a:xfrm>
        </p:spPr>
        <p:txBody>
          <a:bodyPr>
            <a:normAutofit/>
          </a:bodyPr>
          <a:lstStyle/>
          <a:p>
            <a:r>
              <a:rPr lang="en-CA" dirty="0" smtClean="0">
                <a:sym typeface="Wingdings"/>
              </a:rPr>
              <a:t>Observational, non-randomized studies</a:t>
            </a:r>
          </a:p>
          <a:p>
            <a:r>
              <a:rPr lang="en-CA" dirty="0" smtClean="0">
                <a:sym typeface="Wingdings"/>
              </a:rPr>
              <a:t>Differences between 2 groups, especially ISS values</a:t>
            </a:r>
          </a:p>
          <a:p>
            <a:r>
              <a:rPr lang="en-CA" dirty="0" smtClean="0">
                <a:sym typeface="Wingdings"/>
              </a:rPr>
              <a:t>Improved survival because of use WBCT?</a:t>
            </a:r>
          </a:p>
          <a:p>
            <a:r>
              <a:rPr lang="en-CA" dirty="0" smtClean="0">
                <a:sym typeface="Wingdings"/>
              </a:rPr>
              <a:t>Confounding factors: type of scanners, scanning methods, indications for WBCT, different inclusion criteria, location of the scanners,  </a:t>
            </a:r>
            <a:r>
              <a:rPr lang="en-CA" dirty="0">
                <a:sym typeface="Wingdings"/>
              </a:rPr>
              <a:t>p</a:t>
            </a:r>
            <a:r>
              <a:rPr lang="en-CA" dirty="0" smtClean="0">
                <a:sym typeface="Wingdings"/>
              </a:rPr>
              <a:t>ublications bias.</a:t>
            </a:r>
          </a:p>
          <a:p>
            <a:endParaRPr lang="en-CA" dirty="0" smtClean="0">
              <a:sym typeface="Wingdings"/>
            </a:endParaRPr>
          </a:p>
          <a:p>
            <a:endParaRPr lang="en-CA" dirty="0" smtClean="0">
              <a:sym typeface="Wingdings"/>
            </a:endParaRPr>
          </a:p>
          <a:p>
            <a:endParaRPr lang="en-CA" dirty="0" smtClean="0">
              <a:sym typeface="Wingdings"/>
            </a:endParaRPr>
          </a:p>
          <a:p>
            <a:pPr marL="448056" lvl="1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57677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9943" y="3599023"/>
            <a:ext cx="8602960" cy="1352080"/>
          </a:xfrm>
        </p:spPr>
        <p:txBody>
          <a:bodyPr>
            <a:normAutofit/>
          </a:bodyPr>
          <a:lstStyle/>
          <a:p>
            <a:r>
              <a:rPr lang="en-CA" sz="2800" dirty="0" err="1"/>
              <a:t>Multidetector</a:t>
            </a:r>
            <a:r>
              <a:rPr lang="en-CA" sz="2800" dirty="0"/>
              <a:t> Computer Tomography: Evaluation of Blunt Chest Trauma in Adults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Paper review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85904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015787" cy="730250"/>
          </a:xfrm>
        </p:spPr>
        <p:txBody>
          <a:bodyPr>
            <a:normAutofit/>
          </a:bodyPr>
          <a:lstStyle/>
          <a:p>
            <a:r>
              <a:rPr lang="en-CA" sz="3200" dirty="0" smtClean="0"/>
              <a:t>Introduction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4382086" cy="914400"/>
          </a:xfrm>
        </p:spPr>
        <p:txBody>
          <a:bodyPr>
            <a:normAutofit/>
          </a:bodyPr>
          <a:lstStyle/>
          <a:p>
            <a:r>
              <a:rPr lang="en-CA" dirty="0" err="1"/>
              <a:t>Multidetector</a:t>
            </a:r>
            <a:r>
              <a:rPr lang="en-CA" dirty="0"/>
              <a:t> Computer Tomography: Evaluation of Blunt Chest Trauma in Adults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1981199"/>
            <a:ext cx="8270960" cy="4387103"/>
          </a:xfrm>
        </p:spPr>
        <p:txBody>
          <a:bodyPr>
            <a:normAutofit/>
          </a:bodyPr>
          <a:lstStyle/>
          <a:p>
            <a:r>
              <a:rPr lang="en-CA" dirty="0" smtClean="0">
                <a:sym typeface="Wingdings"/>
              </a:rPr>
              <a:t>Trauma: 4</a:t>
            </a:r>
            <a:r>
              <a:rPr lang="en-CA" baseline="30000" dirty="0" smtClean="0">
                <a:sym typeface="Wingdings"/>
              </a:rPr>
              <a:t>th</a:t>
            </a:r>
            <a:r>
              <a:rPr lang="en-CA" dirty="0" smtClean="0">
                <a:sym typeface="Wingdings"/>
              </a:rPr>
              <a:t> most common cause of mortality in USA and western Europe</a:t>
            </a:r>
          </a:p>
          <a:p>
            <a:r>
              <a:rPr lang="en-CA" dirty="0" err="1" smtClean="0">
                <a:sym typeface="Wingdings"/>
              </a:rPr>
              <a:t>Xrays</a:t>
            </a:r>
            <a:r>
              <a:rPr lang="en-CA" dirty="0" smtClean="0">
                <a:sym typeface="Wingdings"/>
              </a:rPr>
              <a:t>:</a:t>
            </a:r>
          </a:p>
          <a:p>
            <a:pPr lvl="1"/>
            <a:r>
              <a:rPr lang="en-CA" dirty="0" smtClean="0">
                <a:sym typeface="Wingdings"/>
              </a:rPr>
              <a:t>Suboptimal for vascular and nonvascular thoracic injuries</a:t>
            </a:r>
          </a:p>
          <a:p>
            <a:pPr lvl="1"/>
            <a:r>
              <a:rPr lang="en-CA" dirty="0" smtClean="0">
                <a:sym typeface="Wingdings"/>
              </a:rPr>
              <a:t>Underestimation of the severity/extent of injury/misdiagnosis</a:t>
            </a:r>
          </a:p>
          <a:p>
            <a:pPr lvl="1"/>
            <a:endParaRPr lang="en-CA" dirty="0" smtClean="0">
              <a:sym typeface="Wingdings"/>
            </a:endParaRPr>
          </a:p>
          <a:p>
            <a:endParaRPr lang="en-CA" dirty="0" smtClean="0">
              <a:sym typeface="Wingdings"/>
            </a:endParaRPr>
          </a:p>
          <a:p>
            <a:endParaRPr lang="en-CA" dirty="0" smtClean="0">
              <a:sym typeface="Wingdings"/>
            </a:endParaRPr>
          </a:p>
          <a:p>
            <a:pPr marL="448056" lvl="1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6529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Basic principles of CT 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Definition:</a:t>
            </a:r>
          </a:p>
          <a:p>
            <a:pPr lvl="1"/>
            <a:r>
              <a:rPr lang="en-CA" dirty="0" smtClean="0"/>
              <a:t>Creation of a transverse tomographic section (or </a:t>
            </a:r>
            <a:r>
              <a:rPr lang="en-CA" dirty="0" smtClean="0">
                <a:solidFill>
                  <a:srgbClr val="6EA0B0"/>
                </a:solidFill>
              </a:rPr>
              <a:t>slice</a:t>
            </a:r>
            <a:r>
              <a:rPr lang="en-CA" dirty="0" smtClean="0"/>
              <a:t>) of the body using a rotating fan beam, detector array, and computed reconstruction</a:t>
            </a:r>
          </a:p>
          <a:p>
            <a:pPr lvl="1"/>
            <a:r>
              <a:rPr lang="en-CA" dirty="0" err="1" smtClean="0">
                <a:solidFill>
                  <a:schemeClr val="accent1"/>
                </a:solidFill>
              </a:rPr>
              <a:t>tomos</a:t>
            </a:r>
            <a:r>
              <a:rPr lang="en-CA" dirty="0" smtClean="0">
                <a:solidFill>
                  <a:schemeClr val="accent1"/>
                </a:solidFill>
              </a:rPr>
              <a:t> = slice</a:t>
            </a:r>
          </a:p>
          <a:p>
            <a:pPr lvl="1"/>
            <a:r>
              <a:rPr lang="en-CA" dirty="0" smtClean="0">
                <a:solidFill>
                  <a:srgbClr val="FFFFFF"/>
                </a:solidFill>
                <a:sym typeface="Wingdings"/>
              </a:rPr>
              <a:t> digital image</a:t>
            </a:r>
            <a:endParaRPr lang="en-C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232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015787" cy="730250"/>
          </a:xfrm>
        </p:spPr>
        <p:txBody>
          <a:bodyPr>
            <a:normAutofit/>
          </a:bodyPr>
          <a:lstStyle/>
          <a:p>
            <a:r>
              <a:rPr lang="en-CA" sz="3200" dirty="0" smtClean="0"/>
              <a:t>Introduction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4382086" cy="914400"/>
          </a:xfrm>
        </p:spPr>
        <p:txBody>
          <a:bodyPr>
            <a:normAutofit/>
          </a:bodyPr>
          <a:lstStyle/>
          <a:p>
            <a:r>
              <a:rPr lang="en-CA" dirty="0" err="1"/>
              <a:t>Multidetector</a:t>
            </a:r>
            <a:r>
              <a:rPr lang="en-CA" dirty="0"/>
              <a:t> Computer Tomography: Evaluation of Blunt Chest Trauma in Adults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1981199"/>
            <a:ext cx="8270960" cy="4387103"/>
          </a:xfrm>
        </p:spPr>
        <p:txBody>
          <a:bodyPr>
            <a:normAutofit lnSpcReduction="10000"/>
          </a:bodyPr>
          <a:lstStyle/>
          <a:p>
            <a:r>
              <a:rPr lang="en-CA" dirty="0" smtClean="0">
                <a:sym typeface="Wingdings"/>
              </a:rPr>
              <a:t>MDCT</a:t>
            </a:r>
          </a:p>
          <a:p>
            <a:pPr lvl="1"/>
            <a:r>
              <a:rPr lang="en-CA" dirty="0" smtClean="0">
                <a:sym typeface="Wingdings"/>
              </a:rPr>
              <a:t>More sensitive in the detection/characterization of injuries</a:t>
            </a:r>
          </a:p>
          <a:p>
            <a:pPr lvl="1"/>
            <a:r>
              <a:rPr lang="en-CA" dirty="0" smtClean="0">
                <a:sym typeface="Wingdings"/>
              </a:rPr>
              <a:t>Other body regions at the same time</a:t>
            </a:r>
          </a:p>
          <a:p>
            <a:pPr lvl="1"/>
            <a:r>
              <a:rPr lang="en-CA" dirty="0" smtClean="0">
                <a:sym typeface="Wingdings"/>
              </a:rPr>
              <a:t>Faster</a:t>
            </a:r>
          </a:p>
          <a:p>
            <a:pPr lvl="1"/>
            <a:r>
              <a:rPr lang="en-CA" dirty="0" smtClean="0">
                <a:sym typeface="Wingdings"/>
              </a:rPr>
              <a:t>Better outcome</a:t>
            </a:r>
          </a:p>
          <a:p>
            <a:pPr lvl="1"/>
            <a:r>
              <a:rPr lang="en-CA" dirty="0" smtClean="0">
                <a:sym typeface="Wingdings"/>
              </a:rPr>
              <a:t>Radiation exposure</a:t>
            </a:r>
          </a:p>
          <a:p>
            <a:pPr lvl="1"/>
            <a:r>
              <a:rPr lang="en-CA" dirty="0" smtClean="0">
                <a:sym typeface="Wingdings"/>
              </a:rPr>
              <a:t>Risks associated with contrast media administration</a:t>
            </a:r>
          </a:p>
          <a:p>
            <a:r>
              <a:rPr lang="en-CA" dirty="0" smtClean="0">
                <a:sym typeface="Wingdings"/>
              </a:rPr>
              <a:t>Aim of the paper: To review and illustrate MDCT findings of traumatic chest injuries</a:t>
            </a:r>
          </a:p>
          <a:p>
            <a:pPr lvl="1"/>
            <a:endParaRPr lang="en-CA" dirty="0" smtClean="0">
              <a:sym typeface="Wingdings"/>
            </a:endParaRPr>
          </a:p>
          <a:p>
            <a:pPr lvl="1"/>
            <a:endParaRPr lang="en-CA" dirty="0" smtClean="0">
              <a:sym typeface="Wingdings"/>
            </a:endParaRPr>
          </a:p>
          <a:p>
            <a:endParaRPr lang="en-CA" dirty="0" smtClean="0">
              <a:sym typeface="Wingdings"/>
            </a:endParaRPr>
          </a:p>
          <a:p>
            <a:endParaRPr lang="en-CA" dirty="0" smtClean="0">
              <a:sym typeface="Wingdings"/>
            </a:endParaRPr>
          </a:p>
          <a:p>
            <a:pPr marL="448056" lvl="1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65536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603967" cy="730250"/>
          </a:xfrm>
        </p:spPr>
        <p:txBody>
          <a:bodyPr>
            <a:normAutofit fontScale="90000"/>
          </a:bodyPr>
          <a:lstStyle/>
          <a:p>
            <a:r>
              <a:rPr lang="en-CA" sz="3200" dirty="0" smtClean="0"/>
              <a:t>Thoracic trauma injuries seen on CT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4382086" cy="914400"/>
          </a:xfrm>
        </p:spPr>
        <p:txBody>
          <a:bodyPr>
            <a:normAutofit/>
          </a:bodyPr>
          <a:lstStyle/>
          <a:p>
            <a:r>
              <a:rPr lang="en-CA" dirty="0" err="1"/>
              <a:t>Multidetector</a:t>
            </a:r>
            <a:r>
              <a:rPr lang="en-CA" dirty="0"/>
              <a:t> Computer Tomography: Evaluation of Blunt Chest Trauma in Adults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1981199"/>
            <a:ext cx="8270960" cy="4387103"/>
          </a:xfrm>
        </p:spPr>
        <p:txBody>
          <a:bodyPr>
            <a:normAutofit/>
          </a:bodyPr>
          <a:lstStyle/>
          <a:p>
            <a:r>
              <a:rPr lang="en-CA" dirty="0" smtClean="0">
                <a:sym typeface="Wingdings"/>
              </a:rPr>
              <a:t>Pulmonary contusions</a:t>
            </a:r>
          </a:p>
          <a:p>
            <a:pPr marL="36576" indent="0">
              <a:buNone/>
            </a:pPr>
            <a:endParaRPr lang="en-CA" dirty="0" smtClean="0">
              <a:sym typeface="Wingdings"/>
            </a:endParaRPr>
          </a:p>
          <a:p>
            <a:endParaRPr lang="en-CA" dirty="0" smtClean="0">
              <a:sym typeface="Wingdings"/>
            </a:endParaRPr>
          </a:p>
          <a:p>
            <a:pPr marL="448056" lvl="1" indent="0">
              <a:buNone/>
            </a:pPr>
            <a:endParaRPr lang="en-CA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2738992"/>
            <a:ext cx="5204962" cy="362931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1166" y="1686405"/>
            <a:ext cx="28194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90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603967" cy="730250"/>
          </a:xfrm>
        </p:spPr>
        <p:txBody>
          <a:bodyPr>
            <a:normAutofit fontScale="90000"/>
          </a:bodyPr>
          <a:lstStyle/>
          <a:p>
            <a:r>
              <a:rPr lang="en-CA" sz="3200" dirty="0" smtClean="0"/>
              <a:t>Thoracic trauma injuries seen on CT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4382086" cy="914400"/>
          </a:xfrm>
        </p:spPr>
        <p:txBody>
          <a:bodyPr>
            <a:normAutofit/>
          </a:bodyPr>
          <a:lstStyle/>
          <a:p>
            <a:r>
              <a:rPr lang="en-CA" dirty="0" err="1"/>
              <a:t>Multidetector</a:t>
            </a:r>
            <a:r>
              <a:rPr lang="en-CA" dirty="0"/>
              <a:t> Computer Tomography: Evaluation of Blunt Chest Trauma in Adults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1981199"/>
            <a:ext cx="8270960" cy="4387103"/>
          </a:xfrm>
        </p:spPr>
        <p:txBody>
          <a:bodyPr>
            <a:normAutofit/>
          </a:bodyPr>
          <a:lstStyle/>
          <a:p>
            <a:r>
              <a:rPr lang="en-CA" dirty="0" smtClean="0">
                <a:sym typeface="Wingdings"/>
              </a:rPr>
              <a:t>Pulmonary laceration</a:t>
            </a:r>
          </a:p>
          <a:p>
            <a:endParaRPr lang="en-CA" dirty="0" smtClean="0">
              <a:sym typeface="Wingdings"/>
            </a:endParaRPr>
          </a:p>
          <a:p>
            <a:pPr marL="448056" lvl="1" indent="0">
              <a:buNone/>
            </a:pPr>
            <a:endParaRPr lang="en-CA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8289" y="2806484"/>
            <a:ext cx="4206966" cy="330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647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603967" cy="730250"/>
          </a:xfrm>
        </p:spPr>
        <p:txBody>
          <a:bodyPr>
            <a:normAutofit fontScale="90000"/>
          </a:bodyPr>
          <a:lstStyle/>
          <a:p>
            <a:r>
              <a:rPr lang="en-CA" sz="3200" dirty="0" smtClean="0"/>
              <a:t>Thoracic trauma injuries seen on CT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4382086" cy="914400"/>
          </a:xfrm>
        </p:spPr>
        <p:txBody>
          <a:bodyPr>
            <a:normAutofit/>
          </a:bodyPr>
          <a:lstStyle/>
          <a:p>
            <a:r>
              <a:rPr lang="en-CA" dirty="0" err="1"/>
              <a:t>Multidetector</a:t>
            </a:r>
            <a:r>
              <a:rPr lang="en-CA" dirty="0"/>
              <a:t> Computer Tomography: Evaluation of Blunt Chest Trauma in Adults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1981199"/>
            <a:ext cx="8270960" cy="4387103"/>
          </a:xfrm>
        </p:spPr>
        <p:txBody>
          <a:bodyPr>
            <a:normAutofit/>
          </a:bodyPr>
          <a:lstStyle/>
          <a:p>
            <a:r>
              <a:rPr lang="en-CA" dirty="0" smtClean="0">
                <a:sym typeface="Wingdings"/>
              </a:rPr>
              <a:t>Tracheobronchial laceration</a:t>
            </a:r>
          </a:p>
          <a:p>
            <a:endParaRPr lang="en-CA" dirty="0" smtClean="0">
              <a:sym typeface="Wingdings"/>
            </a:endParaRPr>
          </a:p>
          <a:p>
            <a:pPr marL="448056" lvl="1" indent="0">
              <a:buNone/>
            </a:pPr>
            <a:endParaRPr lang="en-CA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9283" y="2810694"/>
            <a:ext cx="3280005" cy="372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840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603967" cy="730250"/>
          </a:xfrm>
        </p:spPr>
        <p:txBody>
          <a:bodyPr>
            <a:normAutofit fontScale="90000"/>
          </a:bodyPr>
          <a:lstStyle/>
          <a:p>
            <a:r>
              <a:rPr lang="en-CA" sz="3200" dirty="0" smtClean="0"/>
              <a:t>Thoracic trauma injuries seen on CT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4382086" cy="914400"/>
          </a:xfrm>
        </p:spPr>
        <p:txBody>
          <a:bodyPr>
            <a:normAutofit/>
          </a:bodyPr>
          <a:lstStyle/>
          <a:p>
            <a:r>
              <a:rPr lang="en-CA" dirty="0" err="1"/>
              <a:t>Multidetector</a:t>
            </a:r>
            <a:r>
              <a:rPr lang="en-CA" dirty="0"/>
              <a:t> Computer Tomography: Evaluation of Blunt Chest Trauma in Adults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1981199"/>
            <a:ext cx="8270960" cy="4387103"/>
          </a:xfrm>
        </p:spPr>
        <p:txBody>
          <a:bodyPr>
            <a:normAutofit/>
          </a:bodyPr>
          <a:lstStyle/>
          <a:p>
            <a:r>
              <a:rPr lang="en-CA" dirty="0" smtClean="0">
                <a:sym typeface="Wingdings"/>
              </a:rPr>
              <a:t>Large chest vessels lesions</a:t>
            </a:r>
          </a:p>
          <a:p>
            <a:pPr marL="36576" indent="0">
              <a:buNone/>
            </a:pPr>
            <a:endParaRPr lang="en-CA" dirty="0" smtClean="0">
              <a:sym typeface="Wingdings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2790452"/>
            <a:ext cx="46863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92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603967" cy="730250"/>
          </a:xfrm>
        </p:spPr>
        <p:txBody>
          <a:bodyPr>
            <a:normAutofit fontScale="90000"/>
          </a:bodyPr>
          <a:lstStyle/>
          <a:p>
            <a:r>
              <a:rPr lang="en-CA" sz="3200" dirty="0" smtClean="0"/>
              <a:t>Thoracic trauma injuries seen on CT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4382086" cy="914400"/>
          </a:xfrm>
        </p:spPr>
        <p:txBody>
          <a:bodyPr>
            <a:normAutofit/>
          </a:bodyPr>
          <a:lstStyle/>
          <a:p>
            <a:r>
              <a:rPr lang="en-CA" dirty="0" err="1"/>
              <a:t>Multidetector</a:t>
            </a:r>
            <a:r>
              <a:rPr lang="en-CA" dirty="0"/>
              <a:t> Computer Tomography: Evaluation of Blunt Chest Trauma in Adults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1981199"/>
            <a:ext cx="8270960" cy="4387103"/>
          </a:xfrm>
        </p:spPr>
        <p:txBody>
          <a:bodyPr>
            <a:normAutofit/>
          </a:bodyPr>
          <a:lstStyle/>
          <a:p>
            <a:r>
              <a:rPr lang="en-CA" dirty="0" err="1" smtClean="0">
                <a:sym typeface="Wingdings"/>
              </a:rPr>
              <a:t>Hemothorax</a:t>
            </a:r>
            <a:r>
              <a:rPr lang="en-CA" dirty="0" smtClean="0">
                <a:sym typeface="Wingdings"/>
              </a:rPr>
              <a:t>/pneumothorax</a:t>
            </a:r>
          </a:p>
          <a:p>
            <a:pPr marL="36576" indent="0">
              <a:buNone/>
            </a:pPr>
            <a:endParaRPr lang="en-CA" dirty="0" smtClean="0">
              <a:sym typeface="Wingdings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026" y="2680882"/>
            <a:ext cx="4654424" cy="392144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1438" y="2680882"/>
            <a:ext cx="3479086" cy="240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840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603967" cy="730250"/>
          </a:xfrm>
        </p:spPr>
        <p:txBody>
          <a:bodyPr>
            <a:normAutofit fontScale="90000"/>
          </a:bodyPr>
          <a:lstStyle/>
          <a:p>
            <a:r>
              <a:rPr lang="en-CA" sz="3200" dirty="0" smtClean="0"/>
              <a:t>Thoracic trauma injuries seen on CT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4382086" cy="914400"/>
          </a:xfrm>
        </p:spPr>
        <p:txBody>
          <a:bodyPr>
            <a:normAutofit/>
          </a:bodyPr>
          <a:lstStyle/>
          <a:p>
            <a:r>
              <a:rPr lang="en-CA" dirty="0" err="1"/>
              <a:t>Multidetector</a:t>
            </a:r>
            <a:r>
              <a:rPr lang="en-CA" dirty="0"/>
              <a:t> Computer Tomography: Evaluation of Blunt Chest Trauma in Adults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1981199"/>
            <a:ext cx="8270960" cy="4387103"/>
          </a:xfrm>
        </p:spPr>
        <p:txBody>
          <a:bodyPr>
            <a:normAutofit/>
          </a:bodyPr>
          <a:lstStyle/>
          <a:p>
            <a:r>
              <a:rPr lang="en-CA" dirty="0" err="1" smtClean="0">
                <a:sym typeface="Wingdings"/>
              </a:rPr>
              <a:t>Hemopericardium</a:t>
            </a:r>
            <a:r>
              <a:rPr lang="en-CA" dirty="0" smtClean="0">
                <a:sym typeface="Wingdings"/>
              </a:rPr>
              <a:t>/</a:t>
            </a:r>
            <a:r>
              <a:rPr lang="en-CA" dirty="0" err="1" smtClean="0">
                <a:sym typeface="Wingdings"/>
              </a:rPr>
              <a:t>pneumopericardium</a:t>
            </a:r>
            <a:endParaRPr lang="en-CA" dirty="0" smtClean="0">
              <a:sym typeface="Wingdings"/>
            </a:endParaRPr>
          </a:p>
          <a:p>
            <a:pPr marL="36576" indent="0">
              <a:buNone/>
            </a:pPr>
            <a:endParaRPr lang="en-CA" dirty="0" smtClean="0">
              <a:sym typeface="Wingdings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712456" y="3092950"/>
            <a:ext cx="3365500" cy="2794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2412" y="3092950"/>
            <a:ext cx="33909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477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199" y="1185528"/>
            <a:ext cx="5603967" cy="730250"/>
          </a:xfrm>
        </p:spPr>
        <p:txBody>
          <a:bodyPr>
            <a:normAutofit fontScale="90000"/>
          </a:bodyPr>
          <a:lstStyle/>
          <a:p>
            <a:r>
              <a:rPr lang="en-CA" sz="3200" dirty="0" smtClean="0"/>
              <a:t>Thoracic trauma injuries seen on CT</a:t>
            </a:r>
            <a:endParaRPr lang="en-CA" sz="3200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4382086" cy="914400"/>
          </a:xfrm>
        </p:spPr>
        <p:txBody>
          <a:bodyPr>
            <a:normAutofit/>
          </a:bodyPr>
          <a:lstStyle/>
          <a:p>
            <a:r>
              <a:rPr lang="en-CA" dirty="0" err="1"/>
              <a:t>Multidetector</a:t>
            </a:r>
            <a:r>
              <a:rPr lang="en-CA" dirty="0"/>
              <a:t> Computer Tomography: Evaluation of Blunt Chest Trauma in Adults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457200" y="1981199"/>
            <a:ext cx="8270960" cy="4387103"/>
          </a:xfrm>
        </p:spPr>
        <p:txBody>
          <a:bodyPr>
            <a:normAutofit/>
          </a:bodyPr>
          <a:lstStyle/>
          <a:p>
            <a:r>
              <a:rPr lang="en-CA" dirty="0" smtClean="0">
                <a:sym typeface="Wingdings"/>
              </a:rPr>
              <a:t>Chest wall/</a:t>
            </a:r>
            <a:r>
              <a:rPr lang="en-CA" smtClean="0">
                <a:sym typeface="Wingdings"/>
              </a:rPr>
              <a:t>diaphragm trauma</a:t>
            </a:r>
            <a:endParaRPr lang="en-CA" dirty="0" smtClean="0">
              <a:sym typeface="Wingdings"/>
            </a:endParaRPr>
          </a:p>
          <a:p>
            <a:pPr marL="36576" indent="0">
              <a:buNone/>
            </a:pPr>
            <a:endParaRPr lang="en-CA" dirty="0" smtClean="0">
              <a:sym typeface="Wingdings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0" y="2583702"/>
            <a:ext cx="3378200" cy="378460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3101" y="2618949"/>
            <a:ext cx="2902964" cy="374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411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DISCUSSION</a:t>
            </a:r>
            <a:endParaRPr lang="en-CA" dirty="0"/>
          </a:p>
        </p:txBody>
      </p:sp>
      <p:sp>
        <p:nvSpPr>
          <p:cNvPr id="11" name="Espace réservé du texte vertical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2400" dirty="0" smtClean="0"/>
              <a:t>Should we use WBCT in our trauma patients (as an initial diagnostic tool)?</a:t>
            </a:r>
          </a:p>
          <a:p>
            <a:r>
              <a:rPr lang="en-CA" sz="2400" dirty="0" smtClean="0"/>
              <a:t>Should we use WBCT in all trauma patients or only in patients more severely affected?</a:t>
            </a:r>
          </a:p>
          <a:p>
            <a:r>
              <a:rPr lang="en-CA" sz="2400" dirty="0" smtClean="0"/>
              <a:t>Overnight WBCT?</a:t>
            </a:r>
          </a:p>
          <a:p>
            <a:r>
              <a:rPr lang="en-CA" sz="2400" dirty="0" smtClean="0"/>
              <a:t>Localization of CT room/radiology room - ER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641093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922225" y="274638"/>
            <a:ext cx="7467600" cy="1143000"/>
          </a:xfrm>
        </p:spPr>
        <p:txBody>
          <a:bodyPr/>
          <a:lstStyle/>
          <a:p>
            <a:pPr algn="ctr"/>
            <a:r>
              <a:rPr lang="en-CA" dirty="0" smtClean="0"/>
              <a:t>Questions?</a:t>
            </a:r>
            <a:endParaRPr lang="en-CA" dirty="0"/>
          </a:p>
        </p:txBody>
      </p:sp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>
          <a:blip r:embed="rId3"/>
          <a:srcRect t="9428" b="9428"/>
          <a:stretch>
            <a:fillRect/>
          </a:stretch>
        </p:blipFill>
        <p:spPr>
          <a:xfrm>
            <a:off x="922225" y="1600200"/>
            <a:ext cx="74676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113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Basic principles of CT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Components</a:t>
            </a:r>
          </a:p>
          <a:p>
            <a:pPr lvl="1"/>
            <a:r>
              <a:rPr lang="en-CA" dirty="0" smtClean="0"/>
              <a:t>Operating console</a:t>
            </a:r>
          </a:p>
          <a:p>
            <a:pPr lvl="1"/>
            <a:r>
              <a:rPr lang="en-CA" dirty="0" smtClean="0"/>
              <a:t>Computer</a:t>
            </a:r>
          </a:p>
          <a:p>
            <a:pPr lvl="1"/>
            <a:r>
              <a:rPr lang="en-CA" dirty="0"/>
              <a:t>G</a:t>
            </a:r>
            <a:r>
              <a:rPr lang="en-CA" dirty="0" smtClean="0"/>
              <a:t>antry</a:t>
            </a:r>
          </a:p>
          <a:p>
            <a:pPr lvl="2"/>
            <a:r>
              <a:rPr lang="en-CA" dirty="0" smtClean="0"/>
              <a:t>X-ray tube</a:t>
            </a:r>
          </a:p>
          <a:p>
            <a:pPr lvl="2"/>
            <a:r>
              <a:rPr lang="en-CA" dirty="0" smtClean="0"/>
              <a:t>Radiation detection system</a:t>
            </a:r>
          </a:p>
          <a:p>
            <a:pPr lvl="2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2832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Basic principles of CT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25937"/>
            <a:ext cx="7467600" cy="4525963"/>
          </a:xfrm>
        </p:spPr>
        <p:txBody>
          <a:bodyPr>
            <a:normAutofit fontScale="70000" lnSpcReduction="20000"/>
          </a:bodyPr>
          <a:lstStyle/>
          <a:p>
            <a:r>
              <a:rPr lang="en-CA" dirty="0" smtClean="0"/>
              <a:t>Principles of operation</a:t>
            </a:r>
          </a:p>
          <a:p>
            <a:pPr lvl="1"/>
            <a:r>
              <a:rPr lang="en-CA" dirty="0" smtClean="0"/>
              <a:t>First to fourth generations</a:t>
            </a:r>
          </a:p>
          <a:p>
            <a:pPr lvl="1"/>
            <a:r>
              <a:rPr lang="en-CA" dirty="0" smtClean="0"/>
              <a:t>EBCT</a:t>
            </a:r>
          </a:p>
          <a:p>
            <a:pPr lvl="2"/>
            <a:r>
              <a:rPr lang="en-CA" dirty="0" smtClean="0"/>
              <a:t>Fast imaging; &lt; 100 </a:t>
            </a:r>
            <a:r>
              <a:rPr lang="en-CA" dirty="0" err="1" smtClean="0"/>
              <a:t>ms</a:t>
            </a:r>
            <a:endParaRPr lang="en-CA" dirty="0" smtClean="0"/>
          </a:p>
          <a:p>
            <a:pPr lvl="2"/>
            <a:r>
              <a:rPr lang="en-CA" dirty="0"/>
              <a:t>M</a:t>
            </a:r>
            <a:r>
              <a:rPr lang="en-CA" dirty="0" smtClean="0"/>
              <a:t>icrowave accelerated electron beam</a:t>
            </a:r>
          </a:p>
          <a:p>
            <a:pPr lvl="2"/>
            <a:r>
              <a:rPr lang="en-CA" dirty="0" smtClean="0"/>
              <a:t>Cardiac imaging</a:t>
            </a:r>
          </a:p>
          <a:p>
            <a:pPr lvl="1"/>
            <a:r>
              <a:rPr lang="en-CA" dirty="0" smtClean="0"/>
              <a:t>Spiral CT -1989</a:t>
            </a:r>
          </a:p>
          <a:p>
            <a:pPr lvl="2"/>
            <a:r>
              <a:rPr lang="en-CA" dirty="0" smtClean="0"/>
              <a:t>3</a:t>
            </a:r>
            <a:r>
              <a:rPr lang="en-CA" baseline="30000" dirty="0" smtClean="0"/>
              <a:t>rd</a:t>
            </a:r>
            <a:r>
              <a:rPr lang="en-CA" dirty="0" smtClean="0"/>
              <a:t> or 4</a:t>
            </a:r>
            <a:r>
              <a:rPr lang="en-CA" baseline="30000" dirty="0" smtClean="0"/>
              <a:t>th</a:t>
            </a:r>
            <a:r>
              <a:rPr lang="en-CA" dirty="0" smtClean="0"/>
              <a:t> generation CT imager</a:t>
            </a:r>
          </a:p>
          <a:p>
            <a:pPr lvl="2"/>
            <a:r>
              <a:rPr lang="en-CA" dirty="0" smtClean="0"/>
              <a:t>Patient couch is moved</a:t>
            </a:r>
          </a:p>
          <a:p>
            <a:pPr lvl="1"/>
            <a:r>
              <a:rPr lang="en-CA" dirty="0" err="1" smtClean="0"/>
              <a:t>Multislice</a:t>
            </a:r>
            <a:r>
              <a:rPr lang="en-CA" dirty="0" smtClean="0"/>
              <a:t> CT/</a:t>
            </a:r>
            <a:r>
              <a:rPr lang="en-CA" dirty="0" err="1" smtClean="0"/>
              <a:t>multidetector</a:t>
            </a:r>
            <a:r>
              <a:rPr lang="en-CA" dirty="0" smtClean="0"/>
              <a:t> – 1990s</a:t>
            </a:r>
          </a:p>
          <a:p>
            <a:pPr lvl="2"/>
            <a:r>
              <a:rPr lang="en-CA" dirty="0" smtClean="0"/>
              <a:t>Rapid</a:t>
            </a:r>
          </a:p>
          <a:p>
            <a:pPr lvl="2"/>
            <a:r>
              <a:rPr lang="en-CA" dirty="0" smtClean="0"/>
              <a:t>High resolution of a large tissue volume</a:t>
            </a:r>
          </a:p>
          <a:p>
            <a:pPr lvl="2"/>
            <a:r>
              <a:rPr lang="en-CA" dirty="0" smtClean="0"/>
              <a:t>High-quality 3D reconstruction</a:t>
            </a:r>
          </a:p>
          <a:p>
            <a:pPr lvl="1"/>
            <a:r>
              <a:rPr lang="en-CA" dirty="0" smtClean="0"/>
              <a:t>CUHA: Toshiba </a:t>
            </a:r>
            <a:r>
              <a:rPr lang="en-CA" dirty="0"/>
              <a:t>Aquilion Large-Bore, 16-</a:t>
            </a:r>
            <a:r>
              <a:rPr lang="en-CA" dirty="0" smtClean="0"/>
              <a:t>slice</a:t>
            </a:r>
          </a:p>
          <a:p>
            <a:pPr lvl="2"/>
            <a:r>
              <a:rPr lang="en-CA" dirty="0" smtClean="0"/>
              <a:t>16-slice = 16 detectors; </a:t>
            </a:r>
          </a:p>
          <a:p>
            <a:pPr lvl="3"/>
            <a:r>
              <a:rPr lang="en-CA" dirty="0" smtClean="0"/>
              <a:t>able to take 16 slices of anatomy/rotation</a:t>
            </a:r>
          </a:p>
          <a:p>
            <a:pPr lvl="2"/>
            <a:endParaRPr lang="en-CA" dirty="0"/>
          </a:p>
          <a:p>
            <a:pPr lvl="2"/>
            <a:endParaRPr lang="en-CA" dirty="0" smtClean="0"/>
          </a:p>
          <a:p>
            <a:pPr lvl="3"/>
            <a:endParaRPr lang="en-CA" dirty="0" smtClean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6533" y="354316"/>
            <a:ext cx="2016533" cy="147565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6533" y="2489475"/>
            <a:ext cx="1985299" cy="148284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6533" y="4795711"/>
            <a:ext cx="1985299" cy="148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838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Basic principles of CT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Advantages of CT over radiographs</a:t>
            </a:r>
          </a:p>
          <a:p>
            <a:pPr lvl="1"/>
            <a:r>
              <a:rPr lang="en-CA" dirty="0" smtClean="0"/>
              <a:t>Better contrast resolution</a:t>
            </a:r>
          </a:p>
          <a:p>
            <a:pPr lvl="2"/>
            <a:r>
              <a:rPr lang="en-CA" dirty="0" smtClean="0"/>
              <a:t>By blurring tissues above and below the focal plane</a:t>
            </a:r>
          </a:p>
          <a:p>
            <a:pPr lvl="2"/>
            <a:r>
              <a:rPr lang="en-CA" dirty="0" smtClean="0"/>
              <a:t>No superimposition of tissue</a:t>
            </a:r>
          </a:p>
          <a:p>
            <a:pPr lvl="2"/>
            <a:r>
              <a:rPr lang="en-CA" dirty="0" smtClean="0"/>
              <a:t>Less scatter radiation</a:t>
            </a:r>
          </a:p>
          <a:p>
            <a:pPr lvl="1"/>
            <a:r>
              <a:rPr lang="en-CA" dirty="0" smtClean="0"/>
              <a:t>3D imaging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34507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Basic principles of CT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Radiology = 2D: pixel (mm</a:t>
            </a:r>
            <a:r>
              <a:rPr lang="en-CA" baseline="30000" dirty="0" smtClean="0"/>
              <a:t>2</a:t>
            </a:r>
            <a:r>
              <a:rPr lang="en-CA" dirty="0" smtClean="0"/>
              <a:t>)</a:t>
            </a:r>
          </a:p>
          <a:p>
            <a:pPr lvl="1"/>
            <a:r>
              <a:rPr lang="en-CA" dirty="0" smtClean="0"/>
              <a:t>Pixel = picture element</a:t>
            </a:r>
          </a:p>
          <a:p>
            <a:pPr lvl="1"/>
            <a:r>
              <a:rPr lang="en-CA" dirty="0" smtClean="0"/>
              <a:t>Each cell of a matrix</a:t>
            </a:r>
          </a:p>
          <a:p>
            <a:r>
              <a:rPr lang="en-CA" dirty="0" smtClean="0"/>
              <a:t>CT = 3D: voxel (mm</a:t>
            </a:r>
            <a:r>
              <a:rPr lang="en-CA" baseline="30000" dirty="0" smtClean="0"/>
              <a:t>3</a:t>
            </a:r>
            <a:r>
              <a:rPr lang="en-CA" dirty="0" smtClean="0"/>
              <a:t>)</a:t>
            </a:r>
          </a:p>
          <a:p>
            <a:pPr lvl="1"/>
            <a:r>
              <a:rPr lang="en-CA" dirty="0" smtClean="0"/>
              <a:t>Voxel = volume element</a:t>
            </a:r>
          </a:p>
          <a:p>
            <a:pPr lvl="1"/>
            <a:r>
              <a:rPr lang="en-CA" dirty="0" smtClean="0"/>
              <a:t>Voxel = pixel size x slice thickness</a:t>
            </a:r>
          </a:p>
          <a:p>
            <a:pPr lvl="1"/>
            <a:r>
              <a:rPr lang="en-CA" dirty="0" smtClean="0"/>
              <a:t>Normal slice thickness: 1-10 mm</a:t>
            </a:r>
          </a:p>
          <a:p>
            <a:pPr lvl="1"/>
            <a:r>
              <a:rPr lang="en-CA" dirty="0" smtClean="0"/>
              <a:t>Matrix: 512x512 or 1024x1024</a:t>
            </a:r>
            <a:endParaRPr lang="en-CA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2955" y="1144102"/>
            <a:ext cx="2781549" cy="230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944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Basic principles of CT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 smtClean="0"/>
              <a:t>Hounsfield scale	</a:t>
            </a:r>
          </a:p>
          <a:p>
            <a:pPr lvl="1"/>
            <a:r>
              <a:rPr lang="en-CA" dirty="0" smtClean="0"/>
              <a:t>Tissue density in different shades of grey in relation to its x-rays absorption</a:t>
            </a:r>
          </a:p>
          <a:p>
            <a:pPr lvl="2"/>
            <a:r>
              <a:rPr lang="en-CA" dirty="0" smtClean="0"/>
              <a:t>High HU (bone): bright</a:t>
            </a:r>
            <a:endParaRPr lang="en-CA" dirty="0"/>
          </a:p>
          <a:p>
            <a:pPr lvl="2"/>
            <a:r>
              <a:rPr lang="en-CA" dirty="0" smtClean="0"/>
              <a:t>low HU (air):dark</a:t>
            </a:r>
          </a:p>
          <a:p>
            <a:r>
              <a:rPr lang="en-CA" dirty="0" smtClean="0"/>
              <a:t>CT numbers</a:t>
            </a:r>
          </a:p>
          <a:p>
            <a:pPr lvl="1"/>
            <a:r>
              <a:rPr lang="en-CA" dirty="0" smtClean="0"/>
              <a:t>Numbers used to define relative attenuation coefficient for each voxel as compared with attenuation coefficient of water.</a:t>
            </a:r>
          </a:p>
          <a:p>
            <a:pPr lvl="1"/>
            <a:endParaRPr lang="en-CA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863" y="4197317"/>
            <a:ext cx="4190069" cy="213647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6272" y="1274530"/>
            <a:ext cx="2862994" cy="277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196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Technique.thmx</Template>
  <TotalTime>2599</TotalTime>
  <Words>4334</Words>
  <Application>Microsoft Macintosh PowerPoint</Application>
  <PresentationFormat>Présentation à l'écran (4:3)</PresentationFormat>
  <Paragraphs>539</Paragraphs>
  <Slides>49</Slides>
  <Notes>40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49</vt:i4>
      </vt:variant>
    </vt:vector>
  </HeadingPairs>
  <TitlesOfParts>
    <vt:vector size="50" baseType="lpstr">
      <vt:lpstr>Technique</vt:lpstr>
      <vt:lpstr>COMPuted tomography RADIOLOGY</vt:lpstr>
      <vt:lpstr>Outline</vt:lpstr>
      <vt:lpstr>Basic principles of CT</vt:lpstr>
      <vt:lpstr>Basic principles of CT </vt:lpstr>
      <vt:lpstr>Basic principles of CT</vt:lpstr>
      <vt:lpstr>Basic principles of CT</vt:lpstr>
      <vt:lpstr>Basic principles of CT</vt:lpstr>
      <vt:lpstr>Basic principles of CT</vt:lpstr>
      <vt:lpstr>Basic principles of CT</vt:lpstr>
      <vt:lpstr>Basic principles of CT</vt:lpstr>
      <vt:lpstr>Basic principles of CT</vt:lpstr>
      <vt:lpstr>Présentation PowerPoint</vt:lpstr>
      <vt:lpstr>Use of CT in ECC</vt:lpstr>
      <vt:lpstr>CT pulmonary angiography (CTPA)</vt:lpstr>
      <vt:lpstr>CT pulmonary angiography (CTPA)</vt:lpstr>
      <vt:lpstr>CT pulmonary angiography (CTPA)</vt:lpstr>
      <vt:lpstr>Upper airway obstruction</vt:lpstr>
      <vt:lpstr>Cats with thoracic disease</vt:lpstr>
      <vt:lpstr>Dogs with upper airway obstruction</vt:lpstr>
      <vt:lpstr>Dogs with acute abdominal signs</vt:lpstr>
      <vt:lpstr>Traumatic brain injury –CT vs MRI</vt:lpstr>
      <vt:lpstr>Traumatic brain injury –CT vs MRI</vt:lpstr>
      <vt:lpstr>Radiology of thoracic trauma in the dog and cat</vt:lpstr>
      <vt:lpstr>INTRODUCTION</vt:lpstr>
      <vt:lpstr>Classification thoracic trauma</vt:lpstr>
      <vt:lpstr>Radiographic signs</vt:lpstr>
      <vt:lpstr>Radiographic signs</vt:lpstr>
      <vt:lpstr>Radiographic signs</vt:lpstr>
      <vt:lpstr>Radiographic signs</vt:lpstr>
      <vt:lpstr>Comparison of whole-body computed tomography vs selective radiological imaging on outcomes in major trauma patients: a meta-analysis</vt:lpstr>
      <vt:lpstr>Introduction</vt:lpstr>
      <vt:lpstr>Background</vt:lpstr>
      <vt:lpstr>Background</vt:lpstr>
      <vt:lpstr>Methods</vt:lpstr>
      <vt:lpstr>Results</vt:lpstr>
      <vt:lpstr>Discussion</vt:lpstr>
      <vt:lpstr>Limits of the study</vt:lpstr>
      <vt:lpstr>Multidetector Computer Tomography: Evaluation of Blunt Chest Trauma in Adults</vt:lpstr>
      <vt:lpstr>Introduction</vt:lpstr>
      <vt:lpstr>Introduction</vt:lpstr>
      <vt:lpstr>Thoracic trauma injuries seen on CT</vt:lpstr>
      <vt:lpstr>Thoracic trauma injuries seen on CT</vt:lpstr>
      <vt:lpstr>Thoracic trauma injuries seen on CT</vt:lpstr>
      <vt:lpstr>Thoracic trauma injuries seen on CT</vt:lpstr>
      <vt:lpstr>Thoracic trauma injuries seen on CT</vt:lpstr>
      <vt:lpstr>Thoracic trauma injuries seen on CT</vt:lpstr>
      <vt:lpstr>Thoracic trauma injuries seen on CT</vt:lpstr>
      <vt:lpstr>DISCUSSION</vt:lpstr>
      <vt:lpstr>Questions?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CT-scan/radiology  </dc:title>
  <dc:creator>Jo-Annie Letendre</dc:creator>
  <cp:lastModifiedBy>Jo-Annie Letendre</cp:lastModifiedBy>
  <cp:revision>88</cp:revision>
  <dcterms:created xsi:type="dcterms:W3CDTF">2015-01-15T23:38:49Z</dcterms:created>
  <dcterms:modified xsi:type="dcterms:W3CDTF">2015-01-27T01:20:00Z</dcterms:modified>
</cp:coreProperties>
</file>