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38"/>
  </p:notesMasterIdLst>
  <p:sldIdLst>
    <p:sldId id="256" r:id="rId2"/>
    <p:sldId id="266" r:id="rId3"/>
    <p:sldId id="265" r:id="rId4"/>
    <p:sldId id="299" r:id="rId5"/>
    <p:sldId id="267" r:id="rId6"/>
    <p:sldId id="268" r:id="rId7"/>
    <p:sldId id="281" r:id="rId8"/>
    <p:sldId id="282" r:id="rId9"/>
    <p:sldId id="284" r:id="rId10"/>
    <p:sldId id="283" r:id="rId11"/>
    <p:sldId id="285" r:id="rId12"/>
    <p:sldId id="270" r:id="rId13"/>
    <p:sldId id="269" r:id="rId14"/>
    <p:sldId id="272" r:id="rId15"/>
    <p:sldId id="271" r:id="rId16"/>
    <p:sldId id="273" r:id="rId17"/>
    <p:sldId id="274" r:id="rId18"/>
    <p:sldId id="275" r:id="rId19"/>
    <p:sldId id="276" r:id="rId20"/>
    <p:sldId id="277" r:id="rId21"/>
    <p:sldId id="278" r:id="rId22"/>
    <p:sldId id="279" r:id="rId23"/>
    <p:sldId id="287" r:id="rId24"/>
    <p:sldId id="286" r:id="rId25"/>
    <p:sldId id="288" r:id="rId26"/>
    <p:sldId id="289" r:id="rId27"/>
    <p:sldId id="290" r:id="rId28"/>
    <p:sldId id="300" r:id="rId29"/>
    <p:sldId id="291" r:id="rId30"/>
    <p:sldId id="292" r:id="rId31"/>
    <p:sldId id="293" r:id="rId32"/>
    <p:sldId id="294" r:id="rId33"/>
    <p:sldId id="295" r:id="rId34"/>
    <p:sldId id="296" r:id="rId35"/>
    <p:sldId id="297" r:id="rId36"/>
    <p:sldId id="29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33" autoAdjust="0"/>
    <p:restoredTop sz="76697" autoAdjust="0"/>
  </p:normalViewPr>
  <p:slideViewPr>
    <p:cSldViewPr snapToGrid="0" snapToObjects="1">
      <p:cViewPr varScale="1">
        <p:scale>
          <a:sx n="58" d="100"/>
          <a:sy n="58" d="100"/>
        </p:scale>
        <p:origin x="-170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00138F-E073-C943-88B4-B625C5CE0DFC}" type="datetimeFigureOut">
              <a:rPr lang="fr-FR" smtClean="0"/>
              <a:t>25/02/2015</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9AD004-B4B1-1D4B-88B8-9F6BB90C430E}" type="slidenum">
              <a:rPr lang="en-CA" smtClean="0"/>
              <a:t>‹#›</a:t>
            </a:fld>
            <a:endParaRPr lang="en-CA"/>
          </a:p>
        </p:txBody>
      </p:sp>
    </p:spTree>
    <p:extLst>
      <p:ext uri="{BB962C8B-B14F-4D97-AF65-F5344CB8AC3E}">
        <p14:creationId xmlns:p14="http://schemas.microsoft.com/office/powerpoint/2010/main" val="21580032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 will talk about MV in patients with CHF – focusing on the pathophysiology of</a:t>
            </a:r>
            <a:r>
              <a:rPr lang="en-CA" baseline="0" dirty="0" smtClean="0"/>
              <a:t> congestive heart failure and the effects of MV on the cardiopulmonary systems.</a:t>
            </a:r>
          </a:p>
          <a:p>
            <a:r>
              <a:rPr lang="en-CA" baseline="0" dirty="0" smtClean="0"/>
              <a:t>I will also talk briefly about the use of NI ventilation in cardiac patients and I do a quick lit review of the paper regarding MV in veterinary patients with cardiogenic pulmonary edema. </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a:t>
            </a:fld>
            <a:endParaRPr lang="en-CA"/>
          </a:p>
        </p:txBody>
      </p:sp>
    </p:spTree>
    <p:extLst>
      <p:ext uri="{BB962C8B-B14F-4D97-AF65-F5344CB8AC3E}">
        <p14:creationId xmlns:p14="http://schemas.microsoft.com/office/powerpoint/2010/main" val="3159079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12</a:t>
            </a:fld>
            <a:endParaRPr lang="en-CA"/>
          </a:p>
        </p:txBody>
      </p:sp>
    </p:spTree>
    <p:extLst>
      <p:ext uri="{BB962C8B-B14F-4D97-AF65-F5344CB8AC3E}">
        <p14:creationId xmlns:p14="http://schemas.microsoft.com/office/powerpoint/2010/main" val="3952535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Mechanical ventilation increases intrathoracic pressure and thus decreases venous return to the heart </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The airway pressure generated and transmitted by the ventilator to the right and left ventricular surface reduces the right and left ventricular afterloads, respectively. Both the reduction in venous return as well as the reduced afterloads tend to optimize the pump function of the heart.1,2,6,7,9–12</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13</a:t>
            </a:fld>
            <a:endParaRPr lang="en-CA"/>
          </a:p>
        </p:txBody>
      </p:sp>
    </p:spTree>
    <p:extLst>
      <p:ext uri="{BB962C8B-B14F-4D97-AF65-F5344CB8AC3E}">
        <p14:creationId xmlns:p14="http://schemas.microsoft.com/office/powerpoint/2010/main" val="3499479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Mechanical ventilation can improve gas exchange in patients with CHF</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14</a:t>
            </a:fld>
            <a:endParaRPr lang="en-CA"/>
          </a:p>
        </p:txBody>
      </p:sp>
    </p:spTree>
    <p:extLst>
      <p:ext uri="{BB962C8B-B14F-4D97-AF65-F5344CB8AC3E}">
        <p14:creationId xmlns:p14="http://schemas.microsoft.com/office/powerpoint/2010/main" val="3952535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Depending on the severity of CHF, the functional residual capacity of the lung is reduced</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Mechanical ventilation with PEEP, keeps the alveoli open and prevents alveolar collapse at end expiration.</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These effects tend to promote alveolar fluid clearance. Edema fluid tends to be confined to the periphery of the alveoli after which the fluid is pumped out of the alveolar space to the interstitial </a:t>
            </a:r>
            <a:r>
              <a:rPr lang="en-CA" sz="1200" b="0" i="0" u="none" strike="noStrike" kern="1200" baseline="0" dirty="0" err="1" smtClean="0">
                <a:solidFill>
                  <a:schemeClr val="tx1"/>
                </a:solidFill>
                <a:latin typeface="+mn-lt"/>
                <a:ea typeface="+mn-ea"/>
                <a:cs typeface="+mn-cs"/>
              </a:rPr>
              <a:t>lymphatics</a:t>
            </a:r>
            <a:r>
              <a:rPr lang="en-CA" sz="1200" b="0" i="0" u="none" strike="noStrike" kern="1200" baseline="0" dirty="0" smtClean="0">
                <a:solidFill>
                  <a:schemeClr val="tx1"/>
                </a:solidFill>
                <a:latin typeface="+mn-lt"/>
                <a:ea typeface="+mn-ea"/>
                <a:cs typeface="+mn-cs"/>
              </a:rPr>
              <a:t> and the circulation. The open alveolar spaces thus have a reduced tendency to fill with edema fluid. Better aeration of the alveolar space due to PEEP, and reduction in alveolar edema both contribute to improvement of functional residual capacity.11</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 The ventilation perfusion imbalance thus decreases and shunt fraction decreases</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 Improved CO and CaO2 derive from these effects and provide better oxygenation to the respiratory muscles and promote their more efficient function.2 At the same time, improved oxygenation of the cardiac muscle promotes improvement in myocardial function.</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15</a:t>
            </a:fld>
            <a:endParaRPr lang="en-CA"/>
          </a:p>
        </p:txBody>
      </p:sp>
    </p:spTree>
    <p:extLst>
      <p:ext uri="{BB962C8B-B14F-4D97-AF65-F5344CB8AC3E}">
        <p14:creationId xmlns:p14="http://schemas.microsoft.com/office/powerpoint/2010/main" val="1196966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 this textbook, we can find guidelines</a:t>
            </a:r>
            <a:r>
              <a:rPr lang="en-CA" baseline="0" dirty="0" smtClean="0"/>
              <a:t> for MV in patients with CHF</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16</a:t>
            </a:fld>
            <a:endParaRPr lang="en-CA"/>
          </a:p>
        </p:txBody>
      </p:sp>
    </p:spTree>
    <p:extLst>
      <p:ext uri="{BB962C8B-B14F-4D97-AF65-F5344CB8AC3E}">
        <p14:creationId xmlns:p14="http://schemas.microsoft.com/office/powerpoint/2010/main" val="3952535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buFont typeface="Wingdings" charset="2"/>
              <a:buChar char="v"/>
            </a:pPr>
            <a:r>
              <a:rPr lang="en-CA" dirty="0" smtClean="0"/>
              <a:t>Select a mode of ventilation that reduces WOB- CPAP or PPV. </a:t>
            </a:r>
            <a:endParaRPr lang="fr-FR" dirty="0" smtClean="0"/>
          </a:p>
          <a:p>
            <a:pPr lvl="0">
              <a:buFont typeface="Wingdings" charset="2"/>
              <a:buChar char="v"/>
            </a:pPr>
            <a:r>
              <a:rPr lang="en-CA" dirty="0" smtClean="0"/>
              <a:t>Careful evaluation of the effects of PPV on hemodynamics is essential. This may include the use of a pulmonary artery catheter in severe cases, particularly if PEEP is greater than 10 to 15 Cm H2O is used. </a:t>
            </a:r>
            <a:endParaRPr lang="fr-FR" dirty="0" smtClean="0"/>
          </a:p>
          <a:p>
            <a:pPr lvl="0">
              <a:buFont typeface="Wingdings" charset="2"/>
              <a:buChar char="v"/>
            </a:pPr>
            <a:r>
              <a:rPr lang="en-CA" dirty="0" smtClean="0"/>
              <a:t>The use of VC- or PC-CMV is recommended to avoid spontaneous breathing, which may divert increased blood flow and oxygen consumption to the respiratory muscles. </a:t>
            </a:r>
            <a:endParaRPr lang="fr-FR" dirty="0" smtClean="0"/>
          </a:p>
          <a:p>
            <a:pPr lvl="0">
              <a:buFont typeface="Wingdings" charset="2"/>
              <a:buChar char="v"/>
            </a:pPr>
            <a:r>
              <a:rPr lang="en-CA" dirty="0" smtClean="0"/>
              <a:t>VT range is moderate from 5-8 ml/kg. Set rate from 10 or more breaths/min and peak flows at 60 L/min or greater using either descending or constant waveforms.  Set inspiratory time at 1-1.5 second. </a:t>
            </a:r>
            <a:endParaRPr lang="fr-FR" dirty="0" smtClean="0"/>
          </a:p>
          <a:p>
            <a:pPr lvl="0">
              <a:buFont typeface="Wingdings" charset="2"/>
              <a:buChar char="v"/>
            </a:pPr>
            <a:r>
              <a:rPr lang="en-CA" dirty="0" smtClean="0"/>
              <a:t>Set a PEEP of 5-10 cm H2O to support the cardiac function.</a:t>
            </a:r>
            <a:endParaRPr lang="fr-FR" dirty="0" smtClean="0"/>
          </a:p>
          <a:p>
            <a:pPr lvl="0">
              <a:buFont typeface="Wingdings" charset="2"/>
              <a:buChar char="v"/>
            </a:pPr>
            <a:r>
              <a:rPr lang="en-CA" dirty="0" smtClean="0"/>
              <a:t>Start FIO2 at 1.0 and titrate quickly with SpO2 to maintain SpO2 greater than 90-92%.</a:t>
            </a:r>
            <a:endParaRPr lang="fr-FR" dirty="0" smtClean="0"/>
          </a:p>
          <a:p>
            <a:pPr lvl="0">
              <a:buFont typeface="Wingdings" charset="2"/>
              <a:buChar char="v"/>
            </a:pPr>
            <a:r>
              <a:rPr lang="en-CA" dirty="0" smtClean="0"/>
              <a:t>Monitor SpO2, ABGs, urine output, electrolytes and hemodynamics</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17</a:t>
            </a:fld>
            <a:endParaRPr lang="en-CA"/>
          </a:p>
        </p:txBody>
      </p:sp>
    </p:spTree>
    <p:extLst>
      <p:ext uri="{BB962C8B-B14F-4D97-AF65-F5344CB8AC3E}">
        <p14:creationId xmlns:p14="http://schemas.microsoft.com/office/powerpoint/2010/main" val="1910022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a:t>
            </a:r>
            <a:r>
              <a:rPr lang="en-CA" baseline="0" dirty="0" smtClean="0"/>
              <a:t>re is little information in the veterinary literature regarding MV in cardiac patients.</a:t>
            </a:r>
          </a:p>
          <a:p>
            <a:r>
              <a:rPr lang="en-CA" baseline="0" dirty="0" smtClean="0"/>
              <a:t>We talked about this paper in a previous BR – I will just do a quick summary. </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18</a:t>
            </a:fld>
            <a:endParaRPr lang="en-CA"/>
          </a:p>
        </p:txBody>
      </p:sp>
    </p:spTree>
    <p:extLst>
      <p:ext uri="{BB962C8B-B14F-4D97-AF65-F5344CB8AC3E}">
        <p14:creationId xmlns:p14="http://schemas.microsoft.com/office/powerpoint/2010/main" val="3282235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ketamine (P = 0.12), </a:t>
            </a:r>
            <a:r>
              <a:rPr lang="en-CA" dirty="0" err="1" smtClean="0"/>
              <a:t>etomidate</a:t>
            </a:r>
            <a:r>
              <a:rPr lang="en-CA" dirty="0" smtClean="0"/>
              <a:t> (P=1.0),</a:t>
            </a:r>
            <a:r>
              <a:rPr lang="en-CA" dirty="0" err="1" smtClean="0"/>
              <a:t>propofol</a:t>
            </a:r>
            <a:r>
              <a:rPr lang="en-CA" dirty="0" smtClean="0"/>
              <a:t> (P=0.12),</a:t>
            </a:r>
            <a:r>
              <a:rPr lang="en-CA" dirty="0" err="1" smtClean="0"/>
              <a:t>neuromus</a:t>
            </a:r>
            <a:r>
              <a:rPr lang="en-CA" dirty="0" smtClean="0"/>
              <a:t>- </a:t>
            </a:r>
            <a:r>
              <a:rPr lang="en-CA" dirty="0" err="1" smtClean="0"/>
              <a:t>cular</a:t>
            </a:r>
            <a:r>
              <a:rPr lang="en-CA" dirty="0" smtClean="0"/>
              <a:t> blocking agents (P = 0.50), opioids (P = 0.38), or a combination of opioid/benzodiazepine/</a:t>
            </a:r>
            <a:r>
              <a:rPr lang="en-CA" dirty="0" err="1" smtClean="0"/>
              <a:t>propofol</a:t>
            </a:r>
            <a:r>
              <a:rPr lang="en-CA" dirty="0" smtClean="0"/>
              <a:t> (P= 0.12) and survival to discharge. Only the use of </a:t>
            </a:r>
            <a:r>
              <a:rPr lang="en-CA" dirty="0" err="1" smtClean="0"/>
              <a:t>barbitu</a:t>
            </a:r>
            <a:r>
              <a:rPr lang="en-CA" dirty="0" smtClean="0"/>
              <a:t>-rates (as the </a:t>
            </a:r>
            <a:r>
              <a:rPr lang="en-CA" dirty="0" err="1" smtClean="0"/>
              <a:t>solemaintenance</a:t>
            </a:r>
            <a:r>
              <a:rPr lang="en-CA" dirty="0" smtClean="0"/>
              <a:t> agent in 1 case and as part of </a:t>
            </a:r>
            <a:r>
              <a:rPr lang="en-CA" dirty="0" err="1" smtClean="0"/>
              <a:t>amultidrug</a:t>
            </a:r>
            <a:r>
              <a:rPr lang="en-CA" dirty="0" smtClean="0"/>
              <a:t> anesthesia regimen in 2 cases) was </a:t>
            </a:r>
            <a:r>
              <a:rPr lang="en-CA" dirty="0" err="1" smtClean="0"/>
              <a:t>signif</a:t>
            </a:r>
            <a:r>
              <a:rPr lang="en-CA" dirty="0" smtClean="0"/>
              <a:t>- </a:t>
            </a:r>
            <a:r>
              <a:rPr lang="en-CA" dirty="0" err="1" smtClean="0"/>
              <a:t>icantly</a:t>
            </a:r>
            <a:r>
              <a:rPr lang="en-CA" dirty="0" smtClean="0"/>
              <a:t> negatively correlated with survival to discharge(P = 0.036)</a:t>
            </a: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19</a:t>
            </a:fld>
            <a:endParaRPr lang="en-CA"/>
          </a:p>
        </p:txBody>
      </p:sp>
    </p:spTree>
    <p:extLst>
      <p:ext uri="{BB962C8B-B14F-4D97-AF65-F5344CB8AC3E}">
        <p14:creationId xmlns:p14="http://schemas.microsoft.com/office/powerpoint/2010/main" val="2471727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r>
              <a:rPr lang="en-CA" dirty="0" err="1" smtClean="0"/>
              <a:t>Spe-cific</a:t>
            </a:r>
            <a:r>
              <a:rPr lang="en-CA" dirty="0" smtClean="0"/>
              <a:t> ventilator settings, including the degree of positive end-expiratory pressure (PEEP), were only available for 5 of the 16 patients in the study. Initial PEEP for these 5 patients ranged from 6 to 12 cm H2O and PEEP was gradually titrated to 2–3 cm H2O prior to </a:t>
            </a:r>
            <a:r>
              <a:rPr lang="en-CA" dirty="0" err="1" smtClean="0"/>
              <a:t>extubation</a:t>
            </a:r>
            <a:r>
              <a:rPr lang="en-CA" dirty="0" smtClean="0"/>
              <a:t>. All patients were continuously monitored with a tem- </a:t>
            </a:r>
            <a:r>
              <a:rPr lang="en-CA" dirty="0" err="1" smtClean="0"/>
              <a:t>perature</a:t>
            </a:r>
            <a:r>
              <a:rPr lang="en-CA" dirty="0" smtClean="0"/>
              <a:t> probe, electrocardiogram, and pulse </a:t>
            </a:r>
            <a:r>
              <a:rPr lang="en-CA" dirty="0" err="1" smtClean="0"/>
              <a:t>oximeter</a:t>
            </a:r>
            <a:r>
              <a:rPr lang="en-CA" dirty="0" smtClean="0"/>
              <a:t>. Patients were started on PPV with an initial FiO2 of 1.0, and subsequent arterial or venous blood </a:t>
            </a:r>
            <a:r>
              <a:rPr lang="en-CA" dirty="0" err="1" smtClean="0"/>
              <a:t>gaseswereused</a:t>
            </a:r>
            <a:r>
              <a:rPr lang="en-CA" dirty="0" smtClean="0"/>
              <a:t> to guide therapy at the attending clinician’s discretion</a:t>
            </a:r>
          </a:p>
          <a:p>
            <a:endParaRPr lang="en-CA" dirty="0" smtClean="0"/>
          </a:p>
          <a:p>
            <a:r>
              <a:rPr lang="en-CA" dirty="0" smtClean="0"/>
              <a:t>11 patients survived to </a:t>
            </a:r>
            <a:r>
              <a:rPr lang="en-CA" dirty="0" err="1" smtClean="0"/>
              <a:t>extubation</a:t>
            </a:r>
            <a:endParaRPr lang="en-CA" dirty="0" smtClean="0"/>
          </a:p>
          <a:p>
            <a:r>
              <a:rPr lang="en-CA" dirty="0" smtClean="0"/>
              <a:t>6 dogs</a:t>
            </a:r>
            <a:r>
              <a:rPr lang="en-CA" baseline="0" dirty="0" smtClean="0"/>
              <a:t> and 4 cats survived to discharge</a:t>
            </a:r>
          </a:p>
          <a:p>
            <a:r>
              <a:rPr lang="en-CA" baseline="0" dirty="0" smtClean="0"/>
              <a:t>6 died during follow-up period</a:t>
            </a:r>
          </a:p>
          <a:p>
            <a:r>
              <a:rPr lang="en-CA" baseline="0" dirty="0" smtClean="0"/>
              <a:t>4 were euthanized prior to </a:t>
            </a:r>
            <a:r>
              <a:rPr lang="en-CA" baseline="0" dirty="0" err="1" smtClean="0"/>
              <a:t>extubation</a:t>
            </a:r>
            <a:endParaRPr lang="en-CA" baseline="0" dirty="0" smtClean="0"/>
          </a:p>
          <a:p>
            <a:r>
              <a:rPr lang="en-CA" baseline="0" dirty="0" smtClean="0"/>
              <a:t>And 1 </a:t>
            </a:r>
            <a:r>
              <a:rPr lang="en-CA" baseline="0" dirty="0" err="1" smtClean="0"/>
              <a:t>dided</a:t>
            </a:r>
            <a:r>
              <a:rPr lang="en-CA" baseline="0" dirty="0" smtClean="0"/>
              <a:t> during MV</a:t>
            </a:r>
            <a:endParaRPr lang="en-CA" dirty="0" smtClean="0"/>
          </a:p>
          <a:p>
            <a:endParaRPr lang="en-CA" dirty="0" smtClean="0"/>
          </a:p>
          <a:p>
            <a:endParaRPr lang="en-CA" dirty="0" smtClean="0"/>
          </a:p>
          <a:p>
            <a:r>
              <a:rPr lang="en-CA" dirty="0" smtClean="0"/>
              <a:t>30.8 +/- 21.3 hours</a:t>
            </a:r>
            <a:endParaRPr lang="en-CA" dirty="0" smtClean="0"/>
          </a:p>
          <a:p>
            <a:r>
              <a:rPr lang="en-CA" dirty="0" smtClean="0"/>
              <a:t>This study suggests that there is a relatively </a:t>
            </a:r>
            <a:r>
              <a:rPr lang="en-CA" dirty="0" err="1" smtClean="0"/>
              <a:t>goodover</a:t>
            </a:r>
            <a:r>
              <a:rPr lang="en-CA" dirty="0" smtClean="0"/>
              <a:t>-all prognosis for discharge </a:t>
            </a:r>
            <a:r>
              <a:rPr lang="en-CA" dirty="0" err="1" smtClean="0"/>
              <a:t>fromthe</a:t>
            </a:r>
            <a:r>
              <a:rPr lang="en-CA" dirty="0" smtClean="0"/>
              <a:t> hospital in dogs </a:t>
            </a:r>
            <a:r>
              <a:rPr lang="en-CA" dirty="0" err="1" smtClean="0"/>
              <a:t>andcats</a:t>
            </a:r>
            <a:r>
              <a:rPr lang="en-CA" dirty="0" smtClean="0"/>
              <a:t> with CHF that require mechanical ventilation.</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20</a:t>
            </a:fld>
            <a:endParaRPr lang="en-CA"/>
          </a:p>
        </p:txBody>
      </p:sp>
    </p:spTree>
    <p:extLst>
      <p:ext uri="{BB962C8B-B14F-4D97-AF65-F5344CB8AC3E}">
        <p14:creationId xmlns:p14="http://schemas.microsoft.com/office/powerpoint/2010/main" val="1787886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 As we said earlier : Mechanical ventilation exerts beneficial hemodynamic effects in patients with cardiac failure (mostly reduced venous return and reduced afterload)</a:t>
            </a:r>
          </a:p>
          <a:p>
            <a:r>
              <a:rPr lang="en-CA" sz="1200" b="0" i="0" u="none" strike="noStrike" kern="1200" baseline="0" dirty="0" smtClean="0">
                <a:solidFill>
                  <a:schemeClr val="tx1"/>
                </a:solidFill>
                <a:latin typeface="+mn-lt"/>
                <a:ea typeface="+mn-ea"/>
                <a:cs typeface="+mn-cs"/>
              </a:rPr>
              <a:t>Disconnection from the ventilator challenges all the components of cardiac function. In some patients, this may lead to weaning-induced cardiac failure</a:t>
            </a:r>
          </a:p>
          <a:p>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21</a:t>
            </a:fld>
            <a:endParaRPr lang="en-CA"/>
          </a:p>
        </p:txBody>
      </p:sp>
    </p:spTree>
    <p:extLst>
      <p:ext uri="{BB962C8B-B14F-4D97-AF65-F5344CB8AC3E}">
        <p14:creationId xmlns:p14="http://schemas.microsoft.com/office/powerpoint/2010/main" val="382665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First, I will talk about the pathophysiology</a:t>
            </a:r>
            <a:r>
              <a:rPr lang="en-CA" baseline="0" dirty="0" smtClean="0"/>
              <a:t> of disturbed gas exchange in CHF</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a:t>
            </a:fld>
            <a:endParaRPr lang="en-CA"/>
          </a:p>
        </p:txBody>
      </p:sp>
    </p:spTree>
    <p:extLst>
      <p:ext uri="{BB962C8B-B14F-4D97-AF65-F5344CB8AC3E}">
        <p14:creationId xmlns:p14="http://schemas.microsoft.com/office/powerpoint/2010/main" val="3489880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the decrease in intrathoracic pressure is transmitted to the right atrium, which increases the pressure gradient of venous return and increases the right cardiac preload. If the right ventricle (RV) is preload- dependent, the right cardiac output increases and the left ventricular (LV) preload consequently increases. Decrease in IT will also lead to an increased afterload.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Prior to weaning from mechanical ventilation, myocardial as well as gas exchange functions need to be optimized.</a:t>
            </a:r>
          </a:p>
          <a:p>
            <a:r>
              <a:rPr lang="en-CA" sz="1200" b="0" i="0" u="none" strike="noStrike" kern="1200" baseline="0" dirty="0" smtClean="0">
                <a:solidFill>
                  <a:schemeClr val="tx1"/>
                </a:solidFill>
                <a:latin typeface="+mn-lt"/>
                <a:ea typeface="+mn-ea"/>
                <a:cs typeface="+mn-cs"/>
              </a:rPr>
              <a:t>Mechanical ventilation buys time to address the underlying </a:t>
            </a:r>
            <a:r>
              <a:rPr lang="en-CA" sz="1200" b="0" i="0" u="none" strike="noStrike" kern="1200" baseline="0" dirty="0" err="1" smtClean="0">
                <a:solidFill>
                  <a:schemeClr val="tx1"/>
                </a:solidFill>
                <a:latin typeface="+mn-lt"/>
                <a:ea typeface="+mn-ea"/>
                <a:cs typeface="+mn-cs"/>
              </a:rPr>
              <a:t>etiology</a:t>
            </a:r>
            <a:r>
              <a:rPr lang="en-CA" sz="1200" b="0" i="0" u="none" strike="noStrike" kern="1200" baseline="0" dirty="0" smtClean="0">
                <a:solidFill>
                  <a:schemeClr val="tx1"/>
                </a:solidFill>
                <a:latin typeface="+mn-lt"/>
                <a:ea typeface="+mn-ea"/>
                <a:cs typeface="+mn-cs"/>
              </a:rPr>
              <a:t> of CHF. Correction of reversible factors that perpetuate</a:t>
            </a:r>
          </a:p>
          <a:p>
            <a:r>
              <a:rPr lang="en-CA" sz="1200" b="0" i="0" u="none" strike="noStrike" kern="1200" baseline="0" dirty="0" smtClean="0">
                <a:solidFill>
                  <a:schemeClr val="tx1"/>
                </a:solidFill>
                <a:latin typeface="+mn-lt"/>
                <a:ea typeface="+mn-ea"/>
                <a:cs typeface="+mn-cs"/>
              </a:rPr>
              <a:t>CHF includes treatment of arrhythmias, electrolyte imbalance, </a:t>
            </a:r>
            <a:r>
              <a:rPr lang="en-CA" sz="1200" b="0" i="0" u="none" strike="noStrike" kern="1200" baseline="0" dirty="0" err="1" smtClean="0">
                <a:solidFill>
                  <a:schemeClr val="tx1"/>
                </a:solidFill>
                <a:latin typeface="+mn-lt"/>
                <a:ea typeface="+mn-ea"/>
                <a:cs typeface="+mn-cs"/>
              </a:rPr>
              <a:t>valvular</a:t>
            </a:r>
            <a:r>
              <a:rPr lang="en-CA" sz="1200" b="0" i="0" u="none" strike="noStrike" kern="1200" baseline="0" dirty="0" smtClean="0">
                <a:solidFill>
                  <a:schemeClr val="tx1"/>
                </a:solidFill>
                <a:latin typeface="+mn-lt"/>
                <a:ea typeface="+mn-ea"/>
                <a:cs typeface="+mn-cs"/>
              </a:rPr>
              <a:t> dysfunction, pericardial effusions, </a:t>
            </a:r>
          </a:p>
          <a:p>
            <a:r>
              <a:rPr lang="en-CA" sz="1200" b="0" i="0" u="none" strike="noStrike" kern="1200" baseline="0" dirty="0" smtClean="0">
                <a:solidFill>
                  <a:schemeClr val="tx1"/>
                </a:solidFill>
                <a:latin typeface="+mn-lt"/>
                <a:ea typeface="+mn-ea"/>
                <a:cs typeface="+mn-cs"/>
              </a:rPr>
              <a:t>and use of medications that decrease the preload and afterload</a:t>
            </a: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22</a:t>
            </a:fld>
            <a:endParaRPr lang="en-CA"/>
          </a:p>
        </p:txBody>
      </p:sp>
    </p:spTree>
    <p:extLst>
      <p:ext uri="{BB962C8B-B14F-4D97-AF65-F5344CB8AC3E}">
        <p14:creationId xmlns:p14="http://schemas.microsoft.com/office/powerpoint/2010/main" val="715172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 human medicine,</a:t>
            </a:r>
            <a:r>
              <a:rPr lang="en-CA" baseline="0" dirty="0" smtClean="0"/>
              <a:t> there is also possibility of providing NIV for the management of patients in CHF</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23</a:t>
            </a:fld>
            <a:endParaRPr lang="en-CA"/>
          </a:p>
        </p:txBody>
      </p:sp>
    </p:spTree>
    <p:extLst>
      <p:ext uri="{BB962C8B-B14F-4D97-AF65-F5344CB8AC3E}">
        <p14:creationId xmlns:p14="http://schemas.microsoft.com/office/powerpoint/2010/main" val="4102146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 provision of</a:t>
            </a:r>
            <a:r>
              <a:rPr lang="en-CA" baseline="0" dirty="0" smtClean="0"/>
              <a:t> MV without the need for an invasive artificial airway</a:t>
            </a:r>
          </a:p>
          <a:p>
            <a:endParaRPr lang="en-CA" baseline="0" dirty="0" smtClean="0"/>
          </a:p>
          <a:p>
            <a:endParaRPr lang="en-CA" baseline="0" dirty="0" smtClean="0"/>
          </a:p>
          <a:p>
            <a:r>
              <a:rPr lang="en-CA" sz="1200" b="0" i="0" u="none" strike="noStrike" kern="1200" baseline="0" dirty="0" smtClean="0">
                <a:solidFill>
                  <a:schemeClr val="tx1"/>
                </a:solidFill>
                <a:latin typeface="+mn-lt"/>
                <a:ea typeface="+mn-ea"/>
                <a:cs typeface="+mn-cs"/>
              </a:rPr>
              <a:t>CPAP provides a constant “background” of positive pressure, beyond which the pressure in the patient’s upper airway</a:t>
            </a:r>
          </a:p>
          <a:p>
            <a:r>
              <a:rPr lang="en-CA" sz="1200" b="0" i="0" u="none" strike="noStrike" kern="1200" baseline="0" dirty="0" smtClean="0">
                <a:solidFill>
                  <a:schemeClr val="tx1"/>
                </a:solidFill>
                <a:latin typeface="+mn-lt"/>
                <a:ea typeface="+mn-ea"/>
                <a:cs typeface="+mn-cs"/>
              </a:rPr>
              <a:t>is not allowed to drop. It applies the same pressure during inspiration and expiration. Theoretically, CPAP improves oxygenation by increasing</a:t>
            </a:r>
          </a:p>
          <a:p>
            <a:r>
              <a:rPr lang="en-CA" sz="1200" b="0" i="0" u="none" strike="noStrike" kern="1200" baseline="0" dirty="0" smtClean="0">
                <a:solidFill>
                  <a:schemeClr val="tx1"/>
                </a:solidFill>
                <a:latin typeface="+mn-lt"/>
                <a:ea typeface="+mn-ea"/>
                <a:cs typeface="+mn-cs"/>
              </a:rPr>
              <a:t>the functional residual capacity and lung compliance. CPAP supplies some of the inflating pressure needed during inspiration, potentially “offloading” the inspiratory muscles and reducing fatigue</a:t>
            </a:r>
          </a:p>
          <a:p>
            <a:r>
              <a:rPr lang="en-CA" sz="1200" b="0" i="0" u="none" strike="noStrike" kern="1200" baseline="0" dirty="0" smtClean="0">
                <a:solidFill>
                  <a:schemeClr val="tx1"/>
                </a:solidFill>
                <a:latin typeface="+mn-lt"/>
                <a:ea typeface="+mn-ea"/>
                <a:cs typeface="+mn-cs"/>
              </a:rPr>
              <a:t>CPAP can be applied noninvasively via specially fitted nasal or facial masks</a:t>
            </a:r>
          </a:p>
          <a:p>
            <a:endParaRPr lang="en-CA" sz="1200" b="0" i="0" u="none" strike="noStrike" kern="1200" baseline="0" dirty="0" smtClean="0">
              <a:solidFill>
                <a:schemeClr val="tx1"/>
              </a:solidFill>
              <a:latin typeface="+mn-lt"/>
              <a:ea typeface="+mn-ea"/>
              <a:cs typeface="+mn-cs"/>
            </a:endParaRP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It provides two different levels of </a:t>
            </a:r>
            <a:r>
              <a:rPr lang="en-CA" sz="1200" b="0" i="0" u="none" strike="noStrike" kern="1200" baseline="0" dirty="0" err="1" smtClean="0">
                <a:solidFill>
                  <a:schemeClr val="tx1"/>
                </a:solidFill>
                <a:latin typeface="+mn-lt"/>
                <a:ea typeface="+mn-ea"/>
                <a:cs typeface="+mn-cs"/>
              </a:rPr>
              <a:t>noninvasive</a:t>
            </a:r>
            <a:r>
              <a:rPr lang="en-CA" sz="1200" b="0" i="0" u="none" strike="noStrike" kern="1200" baseline="0" dirty="0" smtClean="0">
                <a:solidFill>
                  <a:schemeClr val="tx1"/>
                </a:solidFill>
                <a:latin typeface="+mn-lt"/>
                <a:ea typeface="+mn-ea"/>
                <a:cs typeface="+mn-cs"/>
              </a:rPr>
              <a:t> positive airway pressure. Higher airway pressures are applied during inspiration and lower during</a:t>
            </a:r>
          </a:p>
          <a:p>
            <a:r>
              <a:rPr lang="en-CA" sz="1200" b="0" i="0" u="none" strike="noStrike" kern="1200" baseline="0" dirty="0" smtClean="0">
                <a:solidFill>
                  <a:schemeClr val="tx1"/>
                </a:solidFill>
                <a:latin typeface="+mn-lt"/>
                <a:ea typeface="+mn-ea"/>
                <a:cs typeface="+mn-cs"/>
              </a:rPr>
              <a:t>expiration, but BLPAP always applies some positive pressure. In addition, the higher positive inspiratory support is generally applied for a longer</a:t>
            </a:r>
          </a:p>
          <a:p>
            <a:r>
              <a:rPr lang="en-CA" sz="1200" b="0" i="0" u="none" strike="noStrike" kern="1200" baseline="0" dirty="0" smtClean="0">
                <a:solidFill>
                  <a:schemeClr val="tx1"/>
                </a:solidFill>
                <a:latin typeface="+mn-lt"/>
                <a:ea typeface="+mn-ea"/>
                <a:cs typeface="+mn-cs"/>
              </a:rPr>
              <a:t>duration than was true with IPPB</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24</a:t>
            </a:fld>
            <a:endParaRPr lang="en-CA"/>
          </a:p>
        </p:txBody>
      </p:sp>
    </p:spTree>
    <p:extLst>
      <p:ext uri="{BB962C8B-B14F-4D97-AF65-F5344CB8AC3E}">
        <p14:creationId xmlns:p14="http://schemas.microsoft.com/office/powerpoint/2010/main" val="1248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Faster improvement in oxygenation,</a:t>
            </a:r>
          </a:p>
          <a:p>
            <a:r>
              <a:rPr lang="en-CA" sz="1200" b="0" i="0" u="none" strike="noStrike" kern="1200" baseline="0" dirty="0" smtClean="0">
                <a:solidFill>
                  <a:schemeClr val="tx1"/>
                </a:solidFill>
                <a:latin typeface="+mn-lt"/>
                <a:ea typeface="+mn-ea"/>
                <a:cs typeface="+mn-cs"/>
              </a:rPr>
              <a:t>more rapid and profound decrease in the PaCO2, and </a:t>
            </a:r>
            <a:r>
              <a:rPr lang="en-CA" sz="1200" b="0" i="0" u="none" strike="noStrike" kern="1200" baseline="0" dirty="0" err="1" smtClean="0">
                <a:solidFill>
                  <a:schemeClr val="tx1"/>
                </a:solidFill>
                <a:latin typeface="+mn-lt"/>
                <a:ea typeface="+mn-ea"/>
                <a:cs typeface="+mn-cs"/>
              </a:rPr>
              <a:t>greaterimprovements</a:t>
            </a:r>
            <a:r>
              <a:rPr lang="en-CA" sz="1200" b="0" i="0" u="none" strike="noStrike" kern="1200" baseline="0" dirty="0" smtClean="0">
                <a:solidFill>
                  <a:schemeClr val="tx1"/>
                </a:solidFill>
                <a:latin typeface="+mn-lt"/>
                <a:ea typeface="+mn-ea"/>
                <a:cs typeface="+mn-cs"/>
              </a:rPr>
              <a:t> in the respiratory rate, heart rate, and blood pressure. Also, the rate of endotracheal intubation was 50% lower in the CPAP group.17 A second study demonstrated that patients receiving CPAP (compared to controls) had improved alveolar–arterial oxygen gradients and increased stroke volume, as </a:t>
            </a:r>
            <a:r>
              <a:rPr lang="en-CA" sz="1200" b="0" i="0" u="none" strike="noStrike" kern="1200" baseline="0" dirty="0" err="1" smtClean="0">
                <a:solidFill>
                  <a:schemeClr val="tx1"/>
                </a:solidFill>
                <a:latin typeface="+mn-lt"/>
                <a:ea typeface="+mn-ea"/>
                <a:cs typeface="+mn-cs"/>
              </a:rPr>
              <a:t>wellas</a:t>
            </a:r>
            <a:r>
              <a:rPr lang="en-CA" sz="1200" b="0" i="0" u="none" strike="noStrike" kern="1200" baseline="0" dirty="0" smtClean="0">
                <a:solidFill>
                  <a:schemeClr val="tx1"/>
                </a:solidFill>
                <a:latin typeface="+mn-lt"/>
                <a:ea typeface="+mn-ea"/>
                <a:cs typeface="+mn-cs"/>
              </a:rPr>
              <a:t> an improvement in PaO2. </a:t>
            </a:r>
            <a:r>
              <a:rPr lang="en-CA" sz="1200" b="0" i="0" u="none" strike="noStrike" kern="1200" baseline="0" dirty="0" err="1" smtClean="0">
                <a:solidFill>
                  <a:schemeClr val="tx1"/>
                </a:solidFill>
                <a:latin typeface="+mn-lt"/>
                <a:ea typeface="+mn-ea"/>
                <a:cs typeface="+mn-cs"/>
              </a:rPr>
              <a:t>Theintubation</a:t>
            </a:r>
            <a:r>
              <a:rPr lang="en-CA" sz="1200" b="0" i="0" u="none" strike="noStrike" kern="1200" baseline="0" dirty="0" smtClean="0">
                <a:solidFill>
                  <a:schemeClr val="tx1"/>
                </a:solidFill>
                <a:latin typeface="+mn-lt"/>
                <a:ea typeface="+mn-ea"/>
                <a:cs typeface="+mn-cs"/>
              </a:rPr>
              <a:t> rate was also </a:t>
            </a:r>
            <a:r>
              <a:rPr lang="en-CA" sz="1200" b="0" i="0" u="none" strike="noStrike" kern="1200" baseline="0" dirty="0" err="1" smtClean="0">
                <a:solidFill>
                  <a:schemeClr val="tx1"/>
                </a:solidFill>
                <a:latin typeface="+mn-lt"/>
                <a:ea typeface="+mn-ea"/>
                <a:cs typeface="+mn-cs"/>
              </a:rPr>
              <a:t>decreasedby</a:t>
            </a:r>
            <a:r>
              <a:rPr lang="en-CA" sz="1200" b="0" i="0" u="none" strike="noStrike" kern="1200" baseline="0" dirty="0" smtClean="0">
                <a:solidFill>
                  <a:schemeClr val="tx1"/>
                </a:solidFill>
                <a:latin typeface="+mn-lt"/>
                <a:ea typeface="+mn-ea"/>
                <a:cs typeface="+mn-cs"/>
              </a:rPr>
              <a:t> more than 50%.18 The sample size was not sufficient to demonstrate </a:t>
            </a:r>
            <a:r>
              <a:rPr lang="en-CA" sz="1200" b="0" i="0" u="none" strike="noStrike" kern="1200" baseline="0" dirty="0" err="1" smtClean="0">
                <a:solidFill>
                  <a:schemeClr val="tx1"/>
                </a:solidFill>
                <a:latin typeface="+mn-lt"/>
                <a:ea typeface="+mn-ea"/>
                <a:cs typeface="+mn-cs"/>
              </a:rPr>
              <a:t>adecrease</a:t>
            </a:r>
            <a:r>
              <a:rPr lang="en-CA" sz="1200" b="0" i="0" u="none" strike="noStrike" kern="1200" baseline="0" dirty="0" smtClean="0">
                <a:solidFill>
                  <a:schemeClr val="tx1"/>
                </a:solidFill>
                <a:latin typeface="+mn-lt"/>
                <a:ea typeface="+mn-ea"/>
                <a:cs typeface="+mn-cs"/>
              </a:rPr>
              <a:t> in mortality. A more recent randomized clinical trial was particularly</a:t>
            </a:r>
          </a:p>
          <a:p>
            <a:r>
              <a:rPr lang="en-CA" sz="1200" b="0" i="0" u="none" strike="noStrike" kern="1200" baseline="0" dirty="0" smtClean="0">
                <a:solidFill>
                  <a:schemeClr val="tx1"/>
                </a:solidFill>
                <a:latin typeface="+mn-lt"/>
                <a:ea typeface="+mn-ea"/>
                <a:cs typeface="+mn-cs"/>
              </a:rPr>
              <a:t>impressive</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25</a:t>
            </a:fld>
            <a:endParaRPr lang="en-CA"/>
          </a:p>
        </p:txBody>
      </p:sp>
    </p:spTree>
    <p:extLst>
      <p:ext uri="{BB962C8B-B14F-4D97-AF65-F5344CB8AC3E}">
        <p14:creationId xmlns:p14="http://schemas.microsoft.com/office/powerpoint/2010/main" val="2591836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 veterinary patient, the use</a:t>
            </a:r>
            <a:r>
              <a:rPr lang="en-CA" baseline="0" dirty="0" smtClean="0"/>
              <a:t> of NIV is limited due to the difficulty nasal/facial  mask/prongs that are well tolerated or effectively fitted the patients, without having to use excessive sedation.</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26</a:t>
            </a:fld>
            <a:endParaRPr lang="en-CA"/>
          </a:p>
        </p:txBody>
      </p:sp>
    </p:spTree>
    <p:extLst>
      <p:ext uri="{BB962C8B-B14F-4D97-AF65-F5344CB8AC3E}">
        <p14:creationId xmlns:p14="http://schemas.microsoft.com/office/powerpoint/2010/main" val="2082021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Noninvasive</a:t>
            </a:r>
            <a:r>
              <a:rPr lang="en-CA" dirty="0" smtClean="0"/>
              <a:t> CPAP applied through a helmet is a feasible and effective supportive technique in dogs recovering from general </a:t>
            </a:r>
            <a:r>
              <a:rPr lang="en-CA" dirty="0" smtClean="0"/>
              <a:t>anesthesia</a:t>
            </a:r>
          </a:p>
          <a:p>
            <a:r>
              <a:rPr lang="en-CA" dirty="0" smtClean="0"/>
              <a:t>Pressure in the helmet: 5 cmH2O</a:t>
            </a:r>
          </a:p>
          <a:p>
            <a:r>
              <a:rPr lang="en-CA" dirty="0" smtClean="0"/>
              <a:t>FiO2</a:t>
            </a:r>
            <a:r>
              <a:rPr lang="en-CA" baseline="0" dirty="0" smtClean="0"/>
              <a:t> = 21%</a:t>
            </a:r>
          </a:p>
          <a:p>
            <a:r>
              <a:rPr lang="en-CA" baseline="0" dirty="0" smtClean="0"/>
              <a:t>For 20 minutes</a:t>
            </a:r>
          </a:p>
          <a:p>
            <a:r>
              <a:rPr lang="en-CA" baseline="0" dirty="0" smtClean="0"/>
              <a:t>Decreased PaCO2, RR, </a:t>
            </a:r>
            <a:r>
              <a:rPr lang="en-CA" baseline="0" dirty="0" err="1" smtClean="0"/>
              <a:t>Aa</a:t>
            </a:r>
            <a:r>
              <a:rPr lang="en-CA" baseline="0" dirty="0" smtClean="0"/>
              <a:t> gradient</a:t>
            </a:r>
          </a:p>
          <a:p>
            <a:r>
              <a:rPr lang="en-CA" baseline="0" dirty="0" smtClean="0"/>
              <a:t>Increased PaO2</a:t>
            </a:r>
          </a:p>
          <a:p>
            <a:r>
              <a:rPr lang="en-CA" baseline="0" dirty="0" smtClean="0"/>
              <a:t>Well tolerated</a:t>
            </a:r>
          </a:p>
          <a:p>
            <a:r>
              <a:rPr lang="en-CA" baseline="0" dirty="0" smtClean="0"/>
              <a:t>15 dogs</a:t>
            </a:r>
          </a:p>
          <a:p>
            <a:endParaRPr lang="en-CA" dirty="0" smtClean="0"/>
          </a:p>
          <a:p>
            <a:endParaRPr lang="en-CA" dirty="0" smtClean="0"/>
          </a:p>
          <a:p>
            <a:endParaRPr lang="en-CA" dirty="0" smtClean="0"/>
          </a:p>
          <a:p>
            <a:r>
              <a:rPr lang="en-CA" dirty="0" smtClean="0"/>
              <a:t>8 cats – wanted to assess the </a:t>
            </a:r>
            <a:r>
              <a:rPr lang="en-CA" dirty="0" err="1" smtClean="0"/>
              <a:t>feasability</a:t>
            </a:r>
            <a:r>
              <a:rPr lang="en-CA" dirty="0" smtClean="0"/>
              <a:t> of NI in cats and to compare</a:t>
            </a:r>
            <a:r>
              <a:rPr lang="en-CA" baseline="0" dirty="0" smtClean="0"/>
              <a:t> </a:t>
            </a:r>
            <a:r>
              <a:rPr lang="en-CA" dirty="0" smtClean="0"/>
              <a:t> cardiovascular parameters and </a:t>
            </a:r>
            <a:r>
              <a:rPr lang="en-CA" dirty="0" err="1" smtClean="0"/>
              <a:t>anesthetic</a:t>
            </a:r>
            <a:r>
              <a:rPr lang="en-CA" dirty="0" smtClean="0"/>
              <a:t> drug requirements associated with </a:t>
            </a:r>
            <a:r>
              <a:rPr lang="en-CA" dirty="0" err="1" smtClean="0"/>
              <a:t>noninvasive</a:t>
            </a:r>
            <a:r>
              <a:rPr lang="en-CA" dirty="0" smtClean="0"/>
              <a:t> ventilation to those associated with invasive ventilation.</a:t>
            </a:r>
          </a:p>
          <a:p>
            <a:r>
              <a:rPr lang="en-CA" dirty="0" smtClean="0"/>
              <a:t>NIV via nasal mask, or invasive ventilation using an endotracheal tube. Mechanical ventilation was performed for 6 hours. Anesthesia was provided using continuous infusions of </a:t>
            </a:r>
            <a:r>
              <a:rPr lang="en-CA" dirty="0" err="1" smtClean="0"/>
              <a:t>propofol</a:t>
            </a:r>
            <a:r>
              <a:rPr lang="en-CA" dirty="0" smtClean="0"/>
              <a:t> and </a:t>
            </a:r>
            <a:r>
              <a:rPr lang="en-CA" dirty="0" err="1" smtClean="0"/>
              <a:t>butorphanol</a:t>
            </a:r>
            <a:r>
              <a:rPr lang="en-CA" dirty="0" smtClean="0"/>
              <a:t>. After a minimum 9-day washout period, the procedure was repeated using the alternate ventilation interface.</a:t>
            </a:r>
            <a:endParaRPr lang="en-CA" dirty="0" smtClean="0"/>
          </a:p>
          <a:p>
            <a:r>
              <a:rPr lang="en-CA" dirty="0" smtClean="0"/>
              <a:t>There were no significant differences in cardiovascular parameters, drug requirements, or sedation scores between groups. PaO</a:t>
            </a:r>
            <a:r>
              <a:rPr lang="en-CA" baseline="-25000" dirty="0" smtClean="0"/>
              <a:t>2</a:t>
            </a:r>
            <a:r>
              <a:rPr lang="en-CA" dirty="0" smtClean="0"/>
              <a:t> values were significantly higher in the invasively ventilated group. Inspiratory tidal volumes were similar between groups, whereas expiratory tidal volumes were significantly lower in the NIV group</a:t>
            </a:r>
            <a:r>
              <a:rPr lang="en-CA" baseline="0" dirty="0" smtClean="0"/>
              <a:t> (most likely secondary to leak at the level of the interface)</a:t>
            </a:r>
          </a:p>
          <a:p>
            <a:endParaRPr lang="en-CA" dirty="0" smtClean="0"/>
          </a:p>
          <a:p>
            <a:r>
              <a:rPr lang="en-CA" sz="1200" b="0" i="0" u="none" strike="noStrike" kern="1200" baseline="0" dirty="0" smtClean="0">
                <a:solidFill>
                  <a:schemeClr val="tx1"/>
                </a:solidFill>
                <a:latin typeface="+mn-lt"/>
                <a:ea typeface="+mn-ea"/>
                <a:cs typeface="+mn-cs"/>
              </a:rPr>
              <a:t>NIV of cats is possible. However, currently it does not confer any cardiovascular benefit over</a:t>
            </a:r>
          </a:p>
          <a:p>
            <a:r>
              <a:rPr lang="en-CA" sz="1200" b="0" i="0" u="none" strike="noStrike" kern="1200" baseline="0" dirty="0" smtClean="0">
                <a:solidFill>
                  <a:schemeClr val="tx1"/>
                </a:solidFill>
                <a:latin typeface="+mn-lt"/>
                <a:ea typeface="+mn-ea"/>
                <a:cs typeface="+mn-cs"/>
              </a:rPr>
              <a:t>invasive ventilation and drug requirements are similar. Use of a correctly fitted mask is essential for successful</a:t>
            </a:r>
          </a:p>
          <a:p>
            <a:r>
              <a:rPr lang="en-CA" sz="1200" b="0" i="0" u="none" strike="noStrike" kern="1200" baseline="0" dirty="0" smtClean="0">
                <a:solidFill>
                  <a:schemeClr val="tx1"/>
                </a:solidFill>
                <a:latin typeface="+mn-lt"/>
                <a:ea typeface="+mn-ea"/>
                <a:cs typeface="+mn-cs"/>
              </a:rPr>
              <a:t>NIV as air leaks account for the observed discrepancy between inspiratory and expiratory volumes</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27</a:t>
            </a:fld>
            <a:endParaRPr lang="en-CA"/>
          </a:p>
        </p:txBody>
      </p:sp>
    </p:spTree>
    <p:extLst>
      <p:ext uri="{BB962C8B-B14F-4D97-AF65-F5344CB8AC3E}">
        <p14:creationId xmlns:p14="http://schemas.microsoft.com/office/powerpoint/2010/main" val="18639452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2"/>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Topographical distribution of blood flow is sometimes altered by interstitial edema</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Normal apex-to-base gradient is inverted: apical flow exceeds basal flow. </a:t>
            </a:r>
            <a:endParaRPr lang="fr-FR" sz="1200" kern="1200" dirty="0" smtClean="0">
              <a:solidFill>
                <a:schemeClr val="tx1"/>
              </a:solidFill>
              <a:effectLst/>
              <a:latin typeface="+mn-lt"/>
              <a:ea typeface="+mn-ea"/>
              <a:cs typeface="+mn-cs"/>
            </a:endParaRPr>
          </a:p>
          <a:p>
            <a:pPr lvl="3"/>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endParaRPr lang="en-CA" dirty="0" smtClean="0"/>
          </a:p>
          <a:p>
            <a:endParaRPr lang="en-CA" dirty="0" smtClean="0"/>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29</a:t>
            </a:fld>
            <a:endParaRPr lang="en-CA"/>
          </a:p>
        </p:txBody>
      </p:sp>
    </p:spTree>
    <p:extLst>
      <p:ext uri="{BB962C8B-B14F-4D97-AF65-F5344CB8AC3E}">
        <p14:creationId xmlns:p14="http://schemas.microsoft.com/office/powerpoint/2010/main" val="1212913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First:</a:t>
            </a:r>
            <a:r>
              <a:rPr lang="en-CA" baseline="0" dirty="0" smtClean="0"/>
              <a:t> the effects of pulmonary edema on pulmonary function</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30</a:t>
            </a:fld>
            <a:endParaRPr lang="en-CA"/>
          </a:p>
        </p:txBody>
      </p:sp>
    </p:spTree>
    <p:extLst>
      <p:ext uri="{BB962C8B-B14F-4D97-AF65-F5344CB8AC3E}">
        <p14:creationId xmlns:p14="http://schemas.microsoft.com/office/powerpoint/2010/main" val="1145336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a:r>
              <a:rPr lang="en-CA" sz="1200" kern="1200" dirty="0" smtClean="0">
                <a:solidFill>
                  <a:schemeClr val="tx1"/>
                </a:solidFill>
                <a:effectLst/>
                <a:latin typeface="+mn-lt"/>
                <a:ea typeface="+mn-ea"/>
                <a:cs typeface="+mn-cs"/>
              </a:rPr>
              <a:t>Alveolar flooding causes a reduction in volume of the affected lung units as a result of surface tension forces and reduces their participation in the pressure-volume curve. </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Interstitial edema stiffens the lung (interference with its elastic properties).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Abnormally large expanding pressures are needed; tendency to collapse at to very small volumes when not actively expanded. </a:t>
            </a:r>
            <a:endParaRPr lang="fr-FR" sz="1200" kern="1200" dirty="0" smtClean="0">
              <a:solidFill>
                <a:schemeClr val="tx1"/>
              </a:solidFill>
              <a:effectLst/>
              <a:latin typeface="+mn-lt"/>
              <a:ea typeface="+mn-ea"/>
              <a:cs typeface="+mn-cs"/>
            </a:endParaRPr>
          </a:p>
          <a:p>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31</a:t>
            </a:fld>
            <a:endParaRPr lang="en-CA"/>
          </a:p>
        </p:txBody>
      </p:sp>
    </p:spTree>
    <p:extLst>
      <p:ext uri="{BB962C8B-B14F-4D97-AF65-F5344CB8AC3E}">
        <p14:creationId xmlns:p14="http://schemas.microsoft.com/office/powerpoint/2010/main" val="1155763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Possible increase in airway resistance.</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Interstitial edema increases small airway resistance (as a result of their </a:t>
            </a:r>
            <a:r>
              <a:rPr lang="en-CA" sz="1200" kern="1200" dirty="0" err="1" smtClean="0">
                <a:solidFill>
                  <a:schemeClr val="tx1"/>
                </a:solidFill>
                <a:effectLst/>
                <a:latin typeface="+mn-lt"/>
                <a:ea typeface="+mn-ea"/>
                <a:cs typeface="+mn-cs"/>
              </a:rPr>
              <a:t>peribronchial</a:t>
            </a:r>
            <a:r>
              <a:rPr lang="en-CA" sz="1200" kern="1200" dirty="0" smtClean="0">
                <a:solidFill>
                  <a:schemeClr val="tx1"/>
                </a:solidFill>
                <a:effectLst/>
                <a:latin typeface="+mn-lt"/>
                <a:ea typeface="+mn-ea"/>
                <a:cs typeface="+mn-cs"/>
              </a:rPr>
              <a:t> cuff</a:t>
            </a:r>
            <a:r>
              <a:rPr lang="en-CA" sz="1200" kern="1200" baseline="0" dirty="0" smtClean="0">
                <a:solidFill>
                  <a:schemeClr val="tx1"/>
                </a:solidFill>
                <a:effectLst/>
                <a:latin typeface="+mn-lt"/>
                <a:ea typeface="+mn-ea"/>
                <a:cs typeface="+mn-cs"/>
              </a:rPr>
              <a:t> – compressing the small airways or isolating them from the normal traction of the surrounding parenchyma)</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32</a:t>
            </a:fld>
            <a:endParaRPr lang="en-CA"/>
          </a:p>
        </p:txBody>
      </p:sp>
    </p:spTree>
    <p:extLst>
      <p:ext uri="{BB962C8B-B14F-4D97-AF65-F5344CB8AC3E}">
        <p14:creationId xmlns:p14="http://schemas.microsoft.com/office/powerpoint/2010/main" val="2635178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CHF is associated with increased extravascular fluid volume, first in the interstitial space.</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Edema increases the diffusion distance between the alveolar epithelium and the pulmonary capillary endothelium, which contributes to decreased oxygenation and inadequate washout of CO2</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Further increase in extravascular lung water results in the edema fluid flooding the alveolar spaces.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Alveolar edema limits ventilation and cause a v/q mismatch.</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 Alveolar groups that are completely filled with fluid develop atelectasis and retain limited ventilation, thus causing a right to left shunt of deoxygenated blood to the systemic circulation.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err="1" smtClean="0">
                <a:solidFill>
                  <a:schemeClr val="tx1"/>
                </a:solidFill>
                <a:latin typeface="+mn-lt"/>
                <a:ea typeface="+mn-ea"/>
                <a:cs typeface="+mn-cs"/>
              </a:rPr>
              <a:t>Atelectatic</a:t>
            </a:r>
            <a:r>
              <a:rPr lang="en-CA" sz="1200" b="0" i="0" u="none" strike="noStrike" kern="1200" baseline="0" dirty="0" smtClean="0">
                <a:solidFill>
                  <a:schemeClr val="tx1"/>
                </a:solidFill>
                <a:latin typeface="+mn-lt"/>
                <a:ea typeface="+mn-ea"/>
                <a:cs typeface="+mn-cs"/>
              </a:rPr>
              <a:t> alveolar units also require higher airway pressures to reopen from the collapsed state. </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Alveolar atelectasis and cyclic reopening predisposes the involved alveolar units to barotrauma or ventilator-induced lung injury.</a:t>
            </a:r>
          </a:p>
          <a:p>
            <a:endParaRPr lang="en-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a:t>
            </a:fld>
            <a:endParaRPr lang="en-CA"/>
          </a:p>
        </p:txBody>
      </p:sp>
    </p:spTree>
    <p:extLst>
      <p:ext uri="{BB962C8B-B14F-4D97-AF65-F5344CB8AC3E}">
        <p14:creationId xmlns:p14="http://schemas.microsoft.com/office/powerpoint/2010/main" val="4059749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Gas exchange</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Interstitial edema has little effect on gas exchange.</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Alveolar edema causes hypoxemia (edema-filled alveoli or complete airways obstruction by fluid)</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sym typeface="Wingdings"/>
              </a:rPr>
              <a:t></a:t>
            </a:r>
            <a:r>
              <a:rPr lang="en-CA" sz="1200" kern="1200" dirty="0" smtClean="0">
                <a:solidFill>
                  <a:schemeClr val="tx1"/>
                </a:solidFill>
                <a:effectLst/>
                <a:latin typeface="+mn-lt"/>
                <a:ea typeface="+mn-ea"/>
                <a:cs typeface="+mn-cs"/>
              </a:rPr>
              <a:t> Shunt (perfusion of unventilated units)</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33</a:t>
            </a:fld>
            <a:endParaRPr lang="en-CA"/>
          </a:p>
        </p:txBody>
      </p:sp>
    </p:spTree>
    <p:extLst>
      <p:ext uri="{BB962C8B-B14F-4D97-AF65-F5344CB8AC3E}">
        <p14:creationId xmlns:p14="http://schemas.microsoft.com/office/powerpoint/2010/main" val="2816010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Oxygen delivery</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Decreased due to decreased cardiac output (cardiogenic pulmonary edema)</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34</a:t>
            </a:fld>
            <a:endParaRPr lang="en-CA"/>
          </a:p>
        </p:txBody>
      </p:sp>
    </p:spTree>
    <p:extLst>
      <p:ext uri="{BB962C8B-B14F-4D97-AF65-F5344CB8AC3E}">
        <p14:creationId xmlns:p14="http://schemas.microsoft.com/office/powerpoint/2010/main" val="3869096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Control of ventilation</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Rapid, shallow breathing</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Stimulation of J receptors in the alveolar walls, +/- other vagal afferents.</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Rapid breathing minimizes the abnormally high elastic work of breathing. </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Hypoxemia also stimulates rapid breathing pattern.</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35</a:t>
            </a:fld>
            <a:endParaRPr lang="en-CA"/>
          </a:p>
        </p:txBody>
      </p:sp>
    </p:spTree>
    <p:extLst>
      <p:ext uri="{BB962C8B-B14F-4D97-AF65-F5344CB8AC3E}">
        <p14:creationId xmlns:p14="http://schemas.microsoft.com/office/powerpoint/2010/main" val="15996455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en-CA" sz="1200" kern="1200" dirty="0" smtClean="0">
                <a:solidFill>
                  <a:schemeClr val="tx1"/>
                </a:solidFill>
                <a:effectLst/>
                <a:latin typeface="+mn-lt"/>
                <a:ea typeface="+mn-ea"/>
                <a:cs typeface="+mn-cs"/>
              </a:rPr>
              <a:t>Pulmonary circulation</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Increase in pulmonary vascular resistance</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Hypoxic vasoconstriction of poorly/unventilated areas</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Perivascular cuffing probably increases resistance of extra-alveolar vessels</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Partial collapse of edematous alveoli</a:t>
            </a:r>
            <a:endParaRPr lang="fr-FR" sz="1200" kern="1200" dirty="0" smtClean="0">
              <a:solidFill>
                <a:schemeClr val="tx1"/>
              </a:solidFill>
              <a:effectLst/>
              <a:latin typeface="+mn-lt"/>
              <a:ea typeface="+mn-ea"/>
              <a:cs typeface="+mn-cs"/>
            </a:endParaRPr>
          </a:p>
          <a:p>
            <a:pPr lvl="2"/>
            <a:r>
              <a:rPr lang="en-CA" sz="1200" kern="1200" dirty="0" smtClean="0">
                <a:solidFill>
                  <a:schemeClr val="tx1"/>
                </a:solidFill>
                <a:effectLst/>
                <a:latin typeface="+mn-lt"/>
                <a:ea typeface="+mn-ea"/>
                <a:cs typeface="+mn-cs"/>
              </a:rPr>
              <a:t>Compression/distortion of alveoli by edematous alveolar walls</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36</a:t>
            </a:fld>
            <a:endParaRPr lang="en-CA"/>
          </a:p>
        </p:txBody>
      </p:sp>
    </p:spTree>
    <p:extLst>
      <p:ext uri="{BB962C8B-B14F-4D97-AF65-F5344CB8AC3E}">
        <p14:creationId xmlns:p14="http://schemas.microsoft.com/office/powerpoint/2010/main" val="1589662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5Because of the altered lung mechanics in CHF, the respiratory muscles have to work harder to ventilate the lungs. The increased work of breathing causes larger swings in intrathoracic pressures during breathing. The changes in intrathoracic pressure increase preload. These hemodynamic changes can potentially worsen CHF, leading to </a:t>
            </a:r>
            <a:r>
              <a:rPr lang="en-CA" sz="1200" b="0" i="0" u="none" strike="noStrike" kern="1200" baseline="0" dirty="0" err="1" smtClean="0">
                <a:solidFill>
                  <a:schemeClr val="tx1"/>
                </a:solidFill>
                <a:latin typeface="+mn-lt"/>
                <a:ea typeface="+mn-ea"/>
                <a:cs typeface="+mn-cs"/>
              </a:rPr>
              <a:t>decompensation</a:t>
            </a:r>
            <a:r>
              <a:rPr lang="en-CA" sz="1200" b="0" i="0" u="none" strike="noStrike" kern="1200" baseline="0" dirty="0" smtClean="0">
                <a:solidFill>
                  <a:schemeClr val="tx1"/>
                </a:solidFill>
                <a:latin typeface="+mn-lt"/>
                <a:ea typeface="+mn-ea"/>
                <a:cs typeface="+mn-cs"/>
              </a:rPr>
              <a:t>.</a:t>
            </a:r>
          </a:p>
          <a:p>
            <a:r>
              <a:rPr lang="en-CA" sz="1200" b="0" i="0" u="none" strike="noStrike" kern="1200" baseline="0" dirty="0" smtClean="0">
                <a:solidFill>
                  <a:schemeClr val="tx1"/>
                </a:solidFill>
                <a:latin typeface="+mn-lt"/>
                <a:ea typeface="+mn-ea"/>
                <a:cs typeface="+mn-cs"/>
              </a:rPr>
              <a:t>The </a:t>
            </a:r>
            <a:r>
              <a:rPr lang="en-CA" sz="1200" b="0" i="0" u="none" strike="noStrike" kern="1200" baseline="0" dirty="0" err="1" smtClean="0">
                <a:solidFill>
                  <a:schemeClr val="tx1"/>
                </a:solidFill>
                <a:latin typeface="+mn-lt"/>
                <a:ea typeface="+mn-ea"/>
                <a:cs typeface="+mn-cs"/>
              </a:rPr>
              <a:t>increasedwork</a:t>
            </a:r>
            <a:r>
              <a:rPr lang="en-CA" sz="1200" b="0" i="0" u="none" strike="noStrike" kern="1200" baseline="0" dirty="0" smtClean="0">
                <a:solidFill>
                  <a:schemeClr val="tx1"/>
                </a:solidFill>
                <a:latin typeface="+mn-lt"/>
                <a:ea typeface="+mn-ea"/>
                <a:cs typeface="+mn-cs"/>
              </a:rPr>
              <a:t> of breathing also leads to increased oxygen demand by the respiratory muscles.</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CHF is also associated with increased peripheral extraction of oxygen resulting in lower mixed venous oxygen saturation (SvO2).</a:t>
            </a:r>
          </a:p>
          <a:p>
            <a:endParaRPr lang="en-CA" sz="1200" b="0" i="0" u="none" strike="noStrike" kern="1200" baseline="0" dirty="0" smtClean="0">
              <a:solidFill>
                <a:schemeClr val="tx1"/>
              </a:solidFill>
              <a:latin typeface="+mn-lt"/>
              <a:ea typeface="+mn-ea"/>
              <a:cs typeface="+mn-cs"/>
            </a:endParaRPr>
          </a:p>
          <a:p>
            <a:r>
              <a:rPr lang="en-CA" sz="1200" b="0" i="0" u="none" strike="noStrike" kern="1200" baseline="0" dirty="0" smtClean="0">
                <a:solidFill>
                  <a:schemeClr val="tx1"/>
                </a:solidFill>
                <a:latin typeface="+mn-lt"/>
                <a:ea typeface="+mn-ea"/>
                <a:cs typeface="+mn-cs"/>
              </a:rPr>
              <a:t>The atelectasis and alveolar and interstitial edema related to CHF results in increased ventilation perfusion mismatch, shunt, or diffusion defects, all of which may lower SaO2</a:t>
            </a: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4</a:t>
            </a:fld>
            <a:endParaRPr lang="en-CA"/>
          </a:p>
        </p:txBody>
      </p:sp>
    </p:spTree>
    <p:extLst>
      <p:ext uri="{BB962C8B-B14F-4D97-AF65-F5344CB8AC3E}">
        <p14:creationId xmlns:p14="http://schemas.microsoft.com/office/powerpoint/2010/main" val="99402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oxygen transport is also disrupted in</a:t>
            </a:r>
            <a:r>
              <a:rPr lang="en-CA" baseline="0" dirty="0" smtClean="0"/>
              <a:t> patients with CHF</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5</a:t>
            </a:fld>
            <a:endParaRPr lang="en-CA"/>
          </a:p>
        </p:txBody>
      </p:sp>
    </p:spTree>
    <p:extLst>
      <p:ext uri="{BB962C8B-B14F-4D97-AF65-F5344CB8AC3E}">
        <p14:creationId xmlns:p14="http://schemas.microsoft.com/office/powerpoint/2010/main" val="395253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z="1200" b="0" i="0" u="none" strike="noStrike" kern="1200" baseline="0" dirty="0" smtClean="0">
                <a:solidFill>
                  <a:schemeClr val="tx1"/>
                </a:solidFill>
                <a:latin typeface="+mn-lt"/>
                <a:ea typeface="+mn-ea"/>
                <a:cs typeface="+mn-cs"/>
              </a:rPr>
              <a:t>A reduced CO is the main attribute of CHF. </a:t>
            </a:r>
          </a:p>
          <a:p>
            <a:r>
              <a:rPr lang="en-CA" sz="1200" b="0" i="0" u="none" strike="noStrike" kern="1200" baseline="0" dirty="0" smtClean="0">
                <a:solidFill>
                  <a:schemeClr val="tx1"/>
                </a:solidFill>
                <a:latin typeface="+mn-lt"/>
                <a:ea typeface="+mn-ea"/>
                <a:cs typeface="+mn-cs"/>
              </a:rPr>
              <a:t>A reduced DO2 leads to poor peripheral perfusion and high tissue extraction of oxygen. Tissue anoxia of the respiratory muscles causes respiratory muscle dysfunction. Similarly, tissue anoxia of the cardiac muscles triggers myocardial ischemia and worsens CHF. In addition, concomitant anxiety also triggers a highly adrenergic state that can trigger cardiac</a:t>
            </a:r>
          </a:p>
          <a:p>
            <a:r>
              <a:rPr lang="en-CA" sz="1200" b="0" i="0" u="none" strike="noStrike" kern="1200" baseline="0" dirty="0" smtClean="0">
                <a:solidFill>
                  <a:schemeClr val="tx1"/>
                </a:solidFill>
                <a:latin typeface="+mn-lt"/>
                <a:ea typeface="+mn-ea"/>
                <a:cs typeface="+mn-cs"/>
              </a:rPr>
              <a:t>arrhythmias and worsen myocardial dysfunction. </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6</a:t>
            </a:fld>
            <a:endParaRPr lang="en-CA"/>
          </a:p>
        </p:txBody>
      </p:sp>
    </p:spTree>
    <p:extLst>
      <p:ext uri="{BB962C8B-B14F-4D97-AF65-F5344CB8AC3E}">
        <p14:creationId xmlns:p14="http://schemas.microsoft.com/office/powerpoint/2010/main" val="2188704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Now we will talk about</a:t>
            </a:r>
            <a:r>
              <a:rPr lang="en-CA" baseline="0" dirty="0" smtClean="0"/>
              <a:t> </a:t>
            </a:r>
            <a:r>
              <a:rPr lang="en-CA" dirty="0" smtClean="0"/>
              <a:t>the effects of</a:t>
            </a:r>
            <a:r>
              <a:rPr lang="en-CA" baseline="0" dirty="0" smtClean="0"/>
              <a:t> </a:t>
            </a:r>
            <a:r>
              <a:rPr lang="en-CA" dirty="0" smtClean="0"/>
              <a:t>spontaneous and mechanical ventilation on the</a:t>
            </a:r>
            <a:r>
              <a:rPr lang="en-CA" baseline="0" dirty="0" smtClean="0"/>
              <a:t> </a:t>
            </a:r>
            <a:r>
              <a:rPr lang="en-CA" dirty="0" smtClean="0"/>
              <a:t>circulation/ cardiac function</a:t>
            </a:r>
            <a:endParaRPr lang="en-CA" dirty="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7</a:t>
            </a:fld>
            <a:endParaRPr lang="en-CA"/>
          </a:p>
        </p:txBody>
      </p:sp>
    </p:spTree>
    <p:extLst>
      <p:ext uri="{BB962C8B-B14F-4D97-AF65-F5344CB8AC3E}">
        <p14:creationId xmlns:p14="http://schemas.microsoft.com/office/powerpoint/2010/main" val="84452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n-CA"/>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pPr>
            <a:r>
              <a:rPr lang="en-GB" dirty="0" smtClean="0">
                <a:latin typeface="Arial" charset="0"/>
                <a:cs typeface="msgothic" charset="0"/>
              </a:rPr>
              <a:t>The right heart (RH) and intrathoracic great veins are subjected to pleural pressure (</a:t>
            </a:r>
            <a:r>
              <a:rPr lang="en-GB" dirty="0" err="1" smtClean="0">
                <a:latin typeface="Arial" charset="0"/>
                <a:cs typeface="msgothic" charset="0"/>
              </a:rPr>
              <a:t>Ppl</a:t>
            </a:r>
            <a:r>
              <a:rPr lang="en-GB" dirty="0" smtClean="0">
                <a:latin typeface="Arial" charset="0"/>
                <a:cs typeface="msgothic" charset="0"/>
              </a:rPr>
              <a:t>), which varies throughout the respiratory cycle. Intra-abdominal pressure increases with inspiratory diaphragmatic descent, and normalises to atmospheric (Patmos) with expiration</a:t>
            </a:r>
          </a:p>
          <a:p>
            <a:pPr eaLnBrk="1">
              <a:lnSpc>
                <a:spcPct val="93000"/>
              </a:lnSpc>
              <a:spcBef>
                <a:spcPct val="0"/>
              </a:spcBef>
              <a:buSzPct val="45000"/>
              <a:buFont typeface="Wingdings" charset="0"/>
              <a:buNone/>
            </a:pPr>
            <a:endParaRPr lang="en-GB" dirty="0" smtClean="0">
              <a:latin typeface="Arial" charset="0"/>
              <a:cs typeface="msgothic" charset="0"/>
            </a:endParaRPr>
          </a:p>
          <a:p>
            <a:pPr eaLnBrk="1">
              <a:lnSpc>
                <a:spcPct val="93000"/>
              </a:lnSpc>
              <a:spcBef>
                <a:spcPct val="0"/>
              </a:spcBef>
              <a:buSzPct val="45000"/>
              <a:buFont typeface="Wingdings" charset="0"/>
              <a:buNone/>
            </a:pPr>
            <a:r>
              <a:rPr lang="en-GB" dirty="0" smtClean="0"/>
              <a:t>P</a:t>
            </a:r>
            <a:r>
              <a:rPr lang="en-GB" baseline="-25000" dirty="0" smtClean="0"/>
              <a:t>RA</a:t>
            </a:r>
            <a:r>
              <a:rPr lang="en-GB" dirty="0" smtClean="0"/>
              <a:t> falls during inspiration and intra-abdominal pressure increases with inspiratory diaphragmatic descent, whereas the peripheral venous pressure remains constant throughout the respiratory cycle. Systemic venous return, depends on a pressure gradient between the extrathoracic veins and the P</a:t>
            </a:r>
            <a:r>
              <a:rPr lang="en-GB" baseline="-25000" dirty="0" smtClean="0"/>
              <a:t>RA</a:t>
            </a:r>
            <a:r>
              <a:rPr lang="en-GB" dirty="0" smtClean="0"/>
              <a:t>). Spontaneous inspiration increases this gradient, and so accelerates venous return. Thus, RV preload and stroke volume all increase during spontaneous inspiration.</a:t>
            </a:r>
          </a:p>
          <a:p>
            <a:pPr eaLnBrk="1">
              <a:lnSpc>
                <a:spcPct val="93000"/>
              </a:lnSpc>
              <a:spcBef>
                <a:spcPct val="0"/>
              </a:spcBef>
              <a:buSzPct val="45000"/>
              <a:buFont typeface="Wingdings" charset="0"/>
              <a:buNone/>
            </a:pPr>
            <a:endParaRPr lang="en-GB" dirty="0" smtClean="0">
              <a:latin typeface="Arial" charset="0"/>
              <a:cs typeface="msgothic" charset="0"/>
            </a:endParaRPr>
          </a:p>
          <a:p>
            <a:pPr eaLnBrk="1">
              <a:lnSpc>
                <a:spcPct val="93000"/>
              </a:lnSpc>
              <a:spcBef>
                <a:spcPct val="0"/>
              </a:spcBef>
              <a:buSzPct val="45000"/>
              <a:buFont typeface="Wingdings" charset="0"/>
              <a:buNone/>
            </a:pPr>
            <a:r>
              <a:rPr lang="en-GB" dirty="0" smtClean="0">
                <a:latin typeface="Arial" charset="0"/>
                <a:cs typeface="msgothic" charset="0"/>
              </a:rPr>
              <a:t>On the contrary,</a:t>
            </a:r>
            <a:r>
              <a:rPr lang="en-GB" baseline="0" dirty="0" smtClean="0">
                <a:latin typeface="Arial" charset="0"/>
                <a:cs typeface="msgothic" charset="0"/>
              </a:rPr>
              <a:t>  during PPV, pleural pressure increases and pressure in the RA increases as well which decrease venous return and preload. PEEP also prevents the IT pressure from returning to atmospheric pressure during expiration, also affecting the venous return. </a:t>
            </a:r>
            <a:endParaRPr lang="en-GB" dirty="0" smtClean="0">
              <a:latin typeface="Arial" charset="0"/>
              <a:cs typeface="msgothic" charset="0"/>
            </a:endParaRPr>
          </a:p>
          <a:p>
            <a:pPr eaLnBrk="1">
              <a:lnSpc>
                <a:spcPct val="93000"/>
              </a:lnSpc>
              <a:spcBef>
                <a:spcPct val="0"/>
              </a:spcBef>
              <a:buSzPct val="45000"/>
              <a:buFont typeface="Wingdings" charset="0"/>
              <a:buNone/>
            </a:pPr>
            <a:endParaRPr lang="en-GB" dirty="0" smtClean="0">
              <a:latin typeface="Arial" charset="0"/>
              <a:cs typeface="msgothic" charset="0"/>
            </a:endParaRPr>
          </a:p>
          <a:p>
            <a:pPr eaLnBrk="1">
              <a:lnSpc>
                <a:spcPct val="93000"/>
              </a:lnSpc>
              <a:spcBef>
                <a:spcPct val="0"/>
              </a:spcBef>
              <a:buSzPct val="45000"/>
              <a:buFont typeface="Wingdings" charset="0"/>
              <a:buNone/>
            </a:pPr>
            <a:endParaRPr lang="en-GB" dirty="0" smtClean="0">
              <a:latin typeface="Arial" charset="0"/>
              <a:cs typeface="msgothic"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transmural</a:t>
            </a:r>
            <a:r>
              <a:rPr lang="fr-FR" dirty="0" smtClean="0"/>
              <a:t> pressures (the </a:t>
            </a:r>
            <a:r>
              <a:rPr lang="fr-FR" dirty="0" err="1" smtClean="0"/>
              <a:t>difference</a:t>
            </a:r>
            <a:r>
              <a:rPr lang="fr-FR" dirty="0" smtClean="0"/>
              <a:t> </a:t>
            </a:r>
            <a:r>
              <a:rPr lang="fr-FR" dirty="0" err="1" smtClean="0"/>
              <a:t>between</a:t>
            </a:r>
            <a:r>
              <a:rPr lang="fr-FR" dirty="0" smtClean="0"/>
              <a:t> the pressure </a:t>
            </a:r>
            <a:r>
              <a:rPr lang="fr-FR" dirty="0" err="1" smtClean="0"/>
              <a:t>within</a:t>
            </a:r>
            <a:r>
              <a:rPr lang="fr-FR" dirty="0" smtClean="0"/>
              <a:t> a </a:t>
            </a:r>
            <a:r>
              <a:rPr lang="fr-FR" dirty="0" err="1" smtClean="0"/>
              <a:t>chamber</a:t>
            </a:r>
            <a:r>
              <a:rPr lang="fr-FR" dirty="0" smtClean="0"/>
              <a:t> or </a:t>
            </a:r>
            <a:r>
              <a:rPr lang="fr-FR" dirty="0" err="1" smtClean="0"/>
              <a:t>vessel</a:t>
            </a:r>
            <a:r>
              <a:rPr lang="fr-FR" dirty="0" smtClean="0"/>
              <a:t> and the pressure </a:t>
            </a:r>
            <a:r>
              <a:rPr lang="fr-FR" dirty="0" err="1" smtClean="0"/>
              <a:t>around</a:t>
            </a:r>
            <a:r>
              <a:rPr lang="fr-FR" dirty="0" smtClean="0"/>
              <a:t> </a:t>
            </a:r>
            <a:r>
              <a:rPr lang="fr-FR" dirty="0" err="1" smtClean="0"/>
              <a:t>it</a:t>
            </a:r>
            <a:r>
              <a:rPr lang="fr-FR" dirty="0" smtClean="0"/>
              <a:t>).the </a:t>
            </a:r>
            <a:r>
              <a:rPr lang="fr-FR" dirty="0" err="1" smtClean="0"/>
              <a:t>thoracic</a:t>
            </a:r>
            <a:r>
              <a:rPr lang="fr-FR" dirty="0" smtClean="0"/>
              <a:t> </a:t>
            </a:r>
            <a:r>
              <a:rPr lang="fr-FR" dirty="0" err="1" smtClean="0"/>
              <a:t>aorta</a:t>
            </a:r>
            <a:r>
              <a:rPr lang="fr-FR" dirty="0" smtClean="0"/>
              <a:t>, </a:t>
            </a:r>
            <a:r>
              <a:rPr lang="fr-FR" dirty="0" err="1" smtClean="0"/>
              <a:t>is</a:t>
            </a:r>
            <a:r>
              <a:rPr lang="fr-FR" dirty="0" smtClean="0"/>
              <a:t> </a:t>
            </a:r>
            <a:r>
              <a:rPr lang="fr-FR" dirty="0" err="1" smtClean="0"/>
              <a:t>subjected</a:t>
            </a:r>
            <a:r>
              <a:rPr lang="fr-FR" dirty="0" smtClean="0"/>
              <a:t> to changes in pleural pressure </a:t>
            </a:r>
            <a:r>
              <a:rPr lang="fr-FR" dirty="0" err="1" smtClean="0"/>
              <a:t>rather</a:t>
            </a:r>
            <a:r>
              <a:rPr lang="fr-FR" dirty="0" smtClean="0"/>
              <a:t> </a:t>
            </a:r>
            <a:r>
              <a:rPr lang="fr-FR" dirty="0" err="1" smtClean="0"/>
              <a:t>than</a:t>
            </a:r>
            <a:r>
              <a:rPr lang="fr-FR" dirty="0" smtClean="0"/>
              <a:t> </a:t>
            </a:r>
            <a:r>
              <a:rPr lang="fr-FR" dirty="0" err="1" smtClean="0"/>
              <a:t>atmospheric</a:t>
            </a:r>
            <a:r>
              <a:rPr lang="fr-FR" dirty="0" smtClean="0"/>
              <a:t> pressure. The </a:t>
            </a:r>
            <a:r>
              <a:rPr lang="fr-FR" dirty="0" err="1" smtClean="0"/>
              <a:t>transmural</a:t>
            </a:r>
            <a:r>
              <a:rPr lang="fr-FR" dirty="0" smtClean="0"/>
              <a:t> pressure (</a:t>
            </a:r>
            <a:r>
              <a:rPr lang="fr-FR" dirty="0" err="1" smtClean="0"/>
              <a:t>P</a:t>
            </a:r>
            <a:r>
              <a:rPr lang="fr-FR" baseline="-25000" dirty="0" err="1" smtClean="0"/>
              <a:t>tm</a:t>
            </a:r>
            <a:r>
              <a:rPr lang="fr-FR" dirty="0" smtClean="0"/>
              <a:t>) of the </a:t>
            </a:r>
            <a:r>
              <a:rPr lang="fr-FR" dirty="0" err="1" smtClean="0"/>
              <a:t>aorta</a:t>
            </a:r>
            <a:r>
              <a:rPr lang="fr-FR" dirty="0" smtClean="0"/>
              <a:t> </a:t>
            </a:r>
            <a:r>
              <a:rPr lang="fr-FR" dirty="0" err="1" smtClean="0"/>
              <a:t>is</a:t>
            </a:r>
            <a:r>
              <a:rPr lang="fr-FR" dirty="0" smtClean="0"/>
              <a:t> </a:t>
            </a:r>
            <a:r>
              <a:rPr lang="fr-FR" dirty="0" err="1" smtClean="0"/>
              <a:t>therefore</a:t>
            </a:r>
            <a:r>
              <a:rPr lang="fr-FR" dirty="0" smtClean="0"/>
              <a:t> the </a:t>
            </a:r>
            <a:r>
              <a:rPr lang="fr-FR" dirty="0" err="1" smtClean="0"/>
              <a:t>difference</a:t>
            </a:r>
            <a:r>
              <a:rPr lang="fr-FR" dirty="0" smtClean="0"/>
              <a:t> </a:t>
            </a:r>
            <a:r>
              <a:rPr lang="fr-FR" dirty="0" err="1" smtClean="0"/>
              <a:t>between</a:t>
            </a:r>
            <a:r>
              <a:rPr lang="fr-FR" dirty="0" smtClean="0"/>
              <a:t> the pressure </a:t>
            </a:r>
            <a:r>
              <a:rPr lang="fr-FR" dirty="0" err="1" smtClean="0"/>
              <a:t>within</a:t>
            </a:r>
            <a:r>
              <a:rPr lang="fr-FR" dirty="0" smtClean="0"/>
              <a:t> the </a:t>
            </a:r>
            <a:r>
              <a:rPr lang="fr-FR" dirty="0" err="1" smtClean="0"/>
              <a:t>vessel</a:t>
            </a:r>
            <a:r>
              <a:rPr lang="fr-FR" dirty="0" smtClean="0"/>
              <a:t> and the pleural pressure (</a:t>
            </a:r>
            <a:r>
              <a:rPr lang="fr-FR" dirty="0" err="1" smtClean="0"/>
              <a:t>P</a:t>
            </a:r>
            <a:r>
              <a:rPr lang="fr-FR" baseline="-25000" dirty="0" err="1" smtClean="0"/>
              <a:t>pl</a:t>
            </a:r>
            <a:r>
              <a:rPr lang="fr-FR" dirty="0" smtClean="0"/>
              <a:t>). </a:t>
            </a:r>
          </a:p>
          <a:p>
            <a:r>
              <a:rPr lang="fr-FR" dirty="0" err="1" smtClean="0"/>
              <a:t>P</a:t>
            </a:r>
            <a:r>
              <a:rPr lang="fr-FR" baseline="-25000" dirty="0" err="1" smtClean="0"/>
              <a:t>tm</a:t>
            </a:r>
            <a:r>
              <a:rPr lang="fr-FR" dirty="0" smtClean="0"/>
              <a:t>  = </a:t>
            </a:r>
            <a:r>
              <a:rPr lang="fr-FR" dirty="0" err="1" smtClean="0"/>
              <a:t>intravascular</a:t>
            </a:r>
            <a:r>
              <a:rPr lang="fr-FR" dirty="0" smtClean="0"/>
              <a:t> </a:t>
            </a:r>
            <a:r>
              <a:rPr lang="fr-FR" dirty="0" err="1" smtClean="0"/>
              <a:t>systolic</a:t>
            </a:r>
            <a:r>
              <a:rPr lang="fr-FR" dirty="0" smtClean="0"/>
              <a:t> pressure − </a:t>
            </a:r>
            <a:r>
              <a:rPr lang="fr-FR" dirty="0" err="1" smtClean="0"/>
              <a:t>P</a:t>
            </a:r>
            <a:r>
              <a:rPr lang="fr-FR" baseline="-25000" dirty="0" err="1" smtClean="0"/>
              <a:t>pl</a:t>
            </a:r>
            <a:r>
              <a:rPr lang="fr-FR" dirty="0" smtClean="0"/>
              <a:t> </a:t>
            </a:r>
          </a:p>
          <a:p>
            <a:endParaRPr lang="fr-FR" dirty="0" smtClean="0"/>
          </a:p>
          <a:p>
            <a:r>
              <a:rPr lang="fr-FR" dirty="0" err="1" smtClean="0"/>
              <a:t>during</a:t>
            </a:r>
            <a:r>
              <a:rPr lang="fr-FR" dirty="0" smtClean="0"/>
              <a:t> </a:t>
            </a:r>
            <a:r>
              <a:rPr lang="fr-FR" dirty="0" err="1" smtClean="0"/>
              <a:t>spontaneous</a:t>
            </a:r>
            <a:r>
              <a:rPr lang="fr-FR" dirty="0" smtClean="0"/>
              <a:t> or </a:t>
            </a:r>
            <a:r>
              <a:rPr lang="fr-FR" dirty="0" err="1" smtClean="0"/>
              <a:t>negative</a:t>
            </a:r>
            <a:r>
              <a:rPr lang="fr-FR" dirty="0" smtClean="0"/>
              <a:t> pressure inspiration, </a:t>
            </a:r>
            <a:r>
              <a:rPr lang="fr-FR" dirty="0" err="1" smtClean="0"/>
              <a:t>both</a:t>
            </a:r>
            <a:r>
              <a:rPr lang="fr-FR" dirty="0" smtClean="0"/>
              <a:t> </a:t>
            </a:r>
            <a:r>
              <a:rPr lang="fr-FR" dirty="0" err="1" smtClean="0"/>
              <a:t>P</a:t>
            </a:r>
            <a:r>
              <a:rPr lang="fr-FR" baseline="-25000" dirty="0" err="1" smtClean="0"/>
              <a:t>pl</a:t>
            </a:r>
            <a:r>
              <a:rPr lang="fr-FR" dirty="0" smtClean="0"/>
              <a:t> and </a:t>
            </a:r>
            <a:r>
              <a:rPr lang="fr-FR" dirty="0" err="1" smtClean="0"/>
              <a:t>intravascular</a:t>
            </a:r>
            <a:r>
              <a:rPr lang="fr-FR" dirty="0" smtClean="0"/>
              <a:t> </a:t>
            </a:r>
            <a:r>
              <a:rPr lang="fr-FR" dirty="0" err="1" smtClean="0"/>
              <a:t>aortic</a:t>
            </a:r>
            <a:r>
              <a:rPr lang="fr-FR" dirty="0" smtClean="0"/>
              <a:t> pressure </a:t>
            </a:r>
            <a:r>
              <a:rPr lang="fr-FR" dirty="0" err="1" smtClean="0"/>
              <a:t>fall</a:t>
            </a:r>
            <a:r>
              <a:rPr lang="fr-FR" dirty="0" smtClean="0"/>
              <a:t>, but the </a:t>
            </a:r>
            <a:r>
              <a:rPr lang="fr-FR" dirty="0" err="1" smtClean="0"/>
              <a:t>fall</a:t>
            </a:r>
            <a:r>
              <a:rPr lang="fr-FR" dirty="0" smtClean="0"/>
              <a:t> in pleural pressure </a:t>
            </a:r>
            <a:r>
              <a:rPr lang="fr-FR" dirty="0" err="1" smtClean="0"/>
              <a:t>is</a:t>
            </a:r>
            <a:r>
              <a:rPr lang="fr-FR" dirty="0" smtClean="0"/>
              <a:t> </a:t>
            </a:r>
            <a:r>
              <a:rPr lang="fr-FR" dirty="0" err="1" smtClean="0"/>
              <a:t>relatively</a:t>
            </a:r>
            <a:r>
              <a:rPr lang="fr-FR" dirty="0" smtClean="0"/>
              <a:t> </a:t>
            </a:r>
            <a:r>
              <a:rPr lang="fr-FR" dirty="0" err="1" smtClean="0"/>
              <a:t>greater</a:t>
            </a:r>
            <a:r>
              <a:rPr lang="fr-FR" dirty="0" smtClean="0"/>
              <a:t> </a:t>
            </a:r>
            <a:r>
              <a:rPr lang="fr-FR" dirty="0" err="1" smtClean="0"/>
              <a:t>than</a:t>
            </a:r>
            <a:r>
              <a:rPr lang="fr-FR" dirty="0" smtClean="0"/>
              <a:t> the </a:t>
            </a:r>
            <a:r>
              <a:rPr lang="fr-FR" dirty="0" err="1" smtClean="0"/>
              <a:t>fall</a:t>
            </a:r>
            <a:r>
              <a:rPr lang="fr-FR" dirty="0" smtClean="0"/>
              <a:t> in </a:t>
            </a:r>
            <a:r>
              <a:rPr lang="fr-FR" dirty="0" err="1" smtClean="0"/>
              <a:t>aortic</a:t>
            </a:r>
            <a:r>
              <a:rPr lang="fr-FR" dirty="0" smtClean="0"/>
              <a:t> pressure. </a:t>
            </a:r>
            <a:r>
              <a:rPr lang="fr-FR" dirty="0" err="1" smtClean="0"/>
              <a:t>Therefore</a:t>
            </a:r>
            <a:r>
              <a:rPr lang="fr-FR" dirty="0" smtClean="0"/>
              <a:t>, </a:t>
            </a:r>
            <a:r>
              <a:rPr lang="fr-FR" dirty="0" err="1" smtClean="0"/>
              <a:t>P</a:t>
            </a:r>
            <a:r>
              <a:rPr lang="fr-FR" baseline="-25000" dirty="0" err="1" smtClean="0"/>
              <a:t>tm</a:t>
            </a:r>
            <a:r>
              <a:rPr lang="fr-FR" dirty="0" smtClean="0"/>
              <a:t> </a:t>
            </a:r>
            <a:r>
              <a:rPr lang="fr-FR" dirty="0" err="1" smtClean="0"/>
              <a:t>actually</a:t>
            </a:r>
            <a:r>
              <a:rPr lang="fr-FR" dirty="0" smtClean="0"/>
              <a:t> </a:t>
            </a:r>
            <a:r>
              <a:rPr lang="fr-FR" dirty="0" err="1" smtClean="0"/>
              <a:t>increases</a:t>
            </a:r>
            <a:r>
              <a:rPr lang="fr-FR" dirty="0" smtClean="0"/>
              <a:t>, </a:t>
            </a:r>
            <a:r>
              <a:rPr lang="fr-FR" dirty="0" err="1" smtClean="0"/>
              <a:t>resulting</a:t>
            </a:r>
            <a:r>
              <a:rPr lang="fr-FR" dirty="0" smtClean="0"/>
              <a:t> in an </a:t>
            </a:r>
            <a:r>
              <a:rPr lang="fr-FR" dirty="0" err="1" smtClean="0"/>
              <a:t>increased</a:t>
            </a:r>
            <a:r>
              <a:rPr lang="fr-FR" dirty="0" smtClean="0"/>
              <a:t> LV </a:t>
            </a:r>
            <a:r>
              <a:rPr lang="fr-FR" dirty="0" err="1" smtClean="0"/>
              <a:t>afterload</a:t>
            </a:r>
            <a:r>
              <a:rPr lang="fr-FR" dirty="0" smtClean="0"/>
              <a:t> and a </a:t>
            </a:r>
            <a:r>
              <a:rPr lang="fr-FR" dirty="0" err="1" smtClean="0"/>
              <a:t>reduction</a:t>
            </a:r>
            <a:r>
              <a:rPr lang="fr-FR" dirty="0" smtClean="0"/>
              <a:t> in LV stroke volume. The influence of </a:t>
            </a:r>
            <a:r>
              <a:rPr lang="fr-FR" dirty="0" err="1" smtClean="0"/>
              <a:t>spontaneous</a:t>
            </a:r>
            <a:r>
              <a:rPr lang="fr-FR" dirty="0" smtClean="0"/>
              <a:t> and </a:t>
            </a:r>
            <a:r>
              <a:rPr lang="fr-FR" dirty="0" err="1" smtClean="0"/>
              <a:t>negative</a:t>
            </a:r>
            <a:r>
              <a:rPr lang="fr-FR" dirty="0" smtClean="0"/>
              <a:t> pressure respiration on LV </a:t>
            </a:r>
            <a:r>
              <a:rPr lang="fr-FR" dirty="0" err="1" smtClean="0"/>
              <a:t>afterload</a:t>
            </a:r>
            <a:r>
              <a:rPr lang="fr-FR" dirty="0" smtClean="0"/>
              <a:t> </a:t>
            </a:r>
            <a:r>
              <a:rPr lang="fr-FR" dirty="0" err="1" smtClean="0"/>
              <a:t>is</a:t>
            </a:r>
            <a:r>
              <a:rPr lang="fr-FR" dirty="0" smtClean="0"/>
              <a:t> </a:t>
            </a:r>
            <a:r>
              <a:rPr lang="fr-FR" dirty="0" err="1" smtClean="0"/>
              <a:t>unimportant</a:t>
            </a:r>
            <a:r>
              <a:rPr lang="fr-FR" dirty="0" smtClean="0"/>
              <a:t> in </a:t>
            </a:r>
            <a:r>
              <a:rPr lang="fr-FR" dirty="0" err="1" smtClean="0"/>
              <a:t>health</a:t>
            </a:r>
            <a:r>
              <a:rPr lang="fr-FR" dirty="0" smtClean="0"/>
              <a:t> and in patients </a:t>
            </a:r>
            <a:r>
              <a:rPr lang="fr-FR" dirty="0" err="1" smtClean="0"/>
              <a:t>with</a:t>
            </a:r>
            <a:r>
              <a:rPr lang="fr-FR" dirty="0" smtClean="0"/>
              <a:t> normal </a:t>
            </a:r>
            <a:r>
              <a:rPr lang="fr-FR" dirty="0" err="1" smtClean="0"/>
              <a:t>myocardial</a:t>
            </a:r>
            <a:r>
              <a:rPr lang="fr-FR" dirty="0" smtClean="0"/>
              <a:t> </a:t>
            </a:r>
            <a:r>
              <a:rPr lang="fr-FR" dirty="0" err="1" smtClean="0"/>
              <a:t>function</a:t>
            </a:r>
            <a:endParaRPr lang="fr-FR" dirty="0" smtClean="0"/>
          </a:p>
          <a:p>
            <a:endParaRPr lang="fr-FR" dirty="0" smtClean="0"/>
          </a:p>
          <a:p>
            <a:r>
              <a:rPr lang="fr-FR" dirty="0" err="1" smtClean="0"/>
              <a:t>During</a:t>
            </a:r>
            <a:r>
              <a:rPr lang="fr-FR" dirty="0" smtClean="0"/>
              <a:t> PPV, </a:t>
            </a:r>
            <a:r>
              <a:rPr lang="fr-FR" dirty="0" err="1" smtClean="0"/>
              <a:t>Ppl</a:t>
            </a:r>
            <a:r>
              <a:rPr lang="fr-FR" dirty="0" smtClean="0"/>
              <a:t> </a:t>
            </a:r>
            <a:r>
              <a:rPr lang="fr-FR" dirty="0" err="1" smtClean="0"/>
              <a:t>is</a:t>
            </a:r>
            <a:r>
              <a:rPr lang="fr-FR" dirty="0" smtClean="0"/>
              <a:t> </a:t>
            </a:r>
            <a:r>
              <a:rPr lang="fr-FR" dirty="0" err="1" smtClean="0"/>
              <a:t>increased</a:t>
            </a:r>
            <a:r>
              <a:rPr lang="fr-FR" dirty="0" smtClean="0"/>
              <a:t> to the </a:t>
            </a:r>
            <a:r>
              <a:rPr lang="fr-FR" dirty="0" err="1" smtClean="0"/>
              <a:t>PTm</a:t>
            </a:r>
            <a:r>
              <a:rPr lang="fr-FR" dirty="0" smtClean="0"/>
              <a:t> </a:t>
            </a:r>
            <a:r>
              <a:rPr lang="fr-FR" dirty="0" err="1" smtClean="0"/>
              <a:t>decreases</a:t>
            </a:r>
            <a:r>
              <a:rPr lang="fr-FR" dirty="0" smtClean="0"/>
              <a:t> </a:t>
            </a:r>
            <a:r>
              <a:rPr lang="fr-FR" dirty="0" err="1" smtClean="0"/>
              <a:t>which</a:t>
            </a:r>
            <a:r>
              <a:rPr lang="fr-FR" dirty="0" smtClean="0"/>
              <a:t> </a:t>
            </a:r>
            <a:r>
              <a:rPr lang="fr-FR" dirty="0" err="1" smtClean="0"/>
              <a:t>decreased</a:t>
            </a:r>
            <a:r>
              <a:rPr lang="fr-FR" dirty="0" smtClean="0"/>
              <a:t> the </a:t>
            </a:r>
            <a:r>
              <a:rPr lang="fr-FR" dirty="0" err="1" smtClean="0"/>
              <a:t>afterload</a:t>
            </a:r>
            <a:r>
              <a:rPr lang="fr-FR" dirty="0" smtClean="0"/>
              <a:t>,</a:t>
            </a:r>
            <a:r>
              <a:rPr lang="fr-FR" baseline="0" dirty="0" smtClean="0"/>
              <a:t> </a:t>
            </a:r>
            <a:r>
              <a:rPr lang="fr-FR" baseline="0" dirty="0" err="1" smtClean="0"/>
              <a:t>which</a:t>
            </a:r>
            <a:r>
              <a:rPr lang="fr-FR" baseline="0" dirty="0" smtClean="0"/>
              <a:t> </a:t>
            </a:r>
            <a:r>
              <a:rPr lang="fr-FR" baseline="0" dirty="0" err="1" smtClean="0"/>
              <a:t>may</a:t>
            </a:r>
            <a:r>
              <a:rPr lang="fr-FR" baseline="0" dirty="0" smtClean="0"/>
              <a:t> </a:t>
            </a:r>
            <a:r>
              <a:rPr lang="fr-FR" baseline="0" dirty="0" err="1" smtClean="0"/>
              <a:t>be</a:t>
            </a:r>
            <a:r>
              <a:rPr lang="fr-FR" baseline="0" dirty="0" smtClean="0"/>
              <a:t> favorable in the </a:t>
            </a:r>
            <a:r>
              <a:rPr lang="fr-FR" baseline="0" dirty="0" err="1" smtClean="0"/>
              <a:t>cardiac</a:t>
            </a:r>
            <a:r>
              <a:rPr lang="fr-FR" baseline="0" dirty="0" smtClean="0"/>
              <a:t> patient. </a:t>
            </a:r>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F99AD004-B4B1-1D4B-88B8-9F6BB90C430E}" type="slidenum">
              <a:rPr lang="en-CA" smtClean="0"/>
              <a:t>11</a:t>
            </a:fld>
            <a:endParaRPr lang="en-CA"/>
          </a:p>
        </p:txBody>
      </p:sp>
    </p:spTree>
    <p:extLst>
      <p:ext uri="{BB962C8B-B14F-4D97-AF65-F5344CB8AC3E}">
        <p14:creationId xmlns:p14="http://schemas.microsoft.com/office/powerpoint/2010/main" val="1374553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fr-CA" smtClean="0"/>
              <a:t>Cliquez et modifiez le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4EC5816F-D43D-40D1-9B38-E1A2C18F0972}" type="datetime1">
              <a:rPr lang="en-US" smtClean="0"/>
              <a:pPr/>
              <a:t>25/02/2015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C45A9071-CFF5-4E3B-B0AB-39782972E256}" type="datetime1">
              <a:rPr lang="en-US" smtClean="0"/>
              <a:pPr/>
              <a:t>25/02/2015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
        <p:nvSpPr>
          <p:cNvPr id="7" name="Rounded Rectangle 11"/>
          <p:cNvSpPr/>
          <p:nvPr userDrawn="1"/>
        </p:nvSpPr>
        <p:spPr>
          <a:xfrm rot="20707748">
            <a:off x="-895918" y="-766298"/>
            <a:ext cx="8332816" cy="5894380"/>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2"/>
          <p:cNvSpPr/>
          <p:nvPr userDrawn="1"/>
        </p:nvSpPr>
        <p:spPr>
          <a:xfrm rot="20707748">
            <a:off x="64746" y="5089618"/>
            <a:ext cx="8528044" cy="2911464"/>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3"/>
          <p:cNvSpPr/>
          <p:nvPr userDrawn="1"/>
        </p:nvSpPr>
        <p:spPr>
          <a:xfrm rot="20707748">
            <a:off x="8533928" y="3839503"/>
            <a:ext cx="1011244" cy="2994350"/>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4"/>
          <p:cNvSpPr/>
          <p:nvPr userDrawn="1"/>
        </p:nvSpPr>
        <p:spPr>
          <a:xfrm rot="20707748">
            <a:off x="7588490" y="-321837"/>
            <a:ext cx="1976541" cy="407280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fr-CA" smtClean="0"/>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53D8BD1F-DE98-4C29-8281-9EC9927620DF}" type="datetime1">
              <a:rPr lang="en-US" smtClean="0"/>
              <a:pPr/>
              <a:t>25/02/2015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
        <p:nvSpPr>
          <p:cNvPr id="7" name="Rounded Rectangle 11"/>
          <p:cNvSpPr/>
          <p:nvPr userDrawn="1"/>
        </p:nvSpPr>
        <p:spPr>
          <a:xfrm rot="20707748">
            <a:off x="-882907" y="-626065"/>
            <a:ext cx="7440156" cy="7347127"/>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2"/>
          <p:cNvSpPr/>
          <p:nvPr userDrawn="1"/>
        </p:nvSpPr>
        <p:spPr>
          <a:xfrm rot="20707748">
            <a:off x="3227235" y="6274264"/>
            <a:ext cx="4396677" cy="1167472"/>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3"/>
          <p:cNvSpPr/>
          <p:nvPr userDrawn="1"/>
        </p:nvSpPr>
        <p:spPr>
          <a:xfrm rot="20707748">
            <a:off x="7659524" y="5459724"/>
            <a:ext cx="1710569" cy="1538689"/>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4"/>
          <p:cNvSpPr/>
          <p:nvPr userDrawn="1"/>
        </p:nvSpPr>
        <p:spPr>
          <a:xfrm rot="20707748">
            <a:off x="6666426" y="-490731"/>
            <a:ext cx="3065776" cy="5811871"/>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3467CD6D-7520-4B34-A5A3-E8385FA3AFC6}" type="datetime1">
              <a:rPr lang="en-US" smtClean="0"/>
              <a:pPr/>
              <a:t>25/02/2015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
        <p:nvSpPr>
          <p:cNvPr id="7" name="Rounded Rectangle 8"/>
          <p:cNvSpPr/>
          <p:nvPr userDrawn="1"/>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2"/>
          <p:cNvSpPr/>
          <p:nvPr userDrawn="1"/>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3"/>
          <p:cNvSpPr/>
          <p:nvPr userDrawn="1"/>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4"/>
          <p:cNvSpPr/>
          <p:nvPr userDrawn="1"/>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fr-CA" smtClean="0"/>
              <a:t>Cliquez et modifiez le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fld id="{42295D47-465E-4A05-802B-049480555B6D}" type="datetime1">
              <a:rPr lang="en-US" smtClean="0"/>
              <a:pPr/>
              <a:t>25/02/2015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
        <p:nvSpPr>
          <p:cNvPr id="7" name="Rounded Rectangle 16"/>
          <p:cNvSpPr/>
          <p:nvPr userDrawn="1"/>
        </p:nvSpPr>
        <p:spPr>
          <a:xfrm rot="900000">
            <a:off x="-57216" y="-1017685"/>
            <a:ext cx="7411427" cy="3438177"/>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7"/>
          <p:cNvSpPr/>
          <p:nvPr userDrawn="1"/>
        </p:nvSpPr>
        <p:spPr>
          <a:xfrm rot="900000">
            <a:off x="-776641" y="2417820"/>
            <a:ext cx="6998365" cy="5080081"/>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8"/>
          <p:cNvSpPr/>
          <p:nvPr userDrawn="1"/>
        </p:nvSpPr>
        <p:spPr>
          <a:xfrm rot="900000">
            <a:off x="6338067" y="3775812"/>
            <a:ext cx="3102275" cy="3544033"/>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19"/>
          <p:cNvSpPr/>
          <p:nvPr userDrawn="1"/>
        </p:nvSpPr>
        <p:spPr>
          <a:xfrm rot="900000">
            <a:off x="7327879" y="-104312"/>
            <a:ext cx="2350627" cy="3820866"/>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Date Placeholder 4"/>
          <p:cNvSpPr>
            <a:spLocks noGrp="1"/>
          </p:cNvSpPr>
          <p:nvPr>
            <p:ph type="dt" sz="half" idx="10"/>
          </p:nvPr>
        </p:nvSpPr>
        <p:spPr/>
        <p:txBody>
          <a:bodyPr/>
          <a:lstStyle/>
          <a:p>
            <a:fld id="{64791DB0-D703-40B5-AE3D-532AFE0356D1}" type="datetime1">
              <a:rPr lang="en-US" smtClean="0"/>
              <a:pPr/>
              <a:t>25/02/2015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D20DFC-E2D5-4BD6-B744-D8DEEAB5F7C2}" type="slidenum">
              <a:rPr lang="en-US" smtClean="0"/>
              <a:pPr/>
              <a:t>‹#›</a:t>
            </a:fld>
            <a:endParaRPr lang="en-US"/>
          </a:p>
        </p:txBody>
      </p:sp>
      <p:sp>
        <p:nvSpPr>
          <p:cNvPr id="8" name="Rounded Rectangle 16"/>
          <p:cNvSpPr/>
          <p:nvPr userDrawn="1"/>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17"/>
          <p:cNvSpPr/>
          <p:nvPr userDrawn="1"/>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8"/>
          <p:cNvSpPr/>
          <p:nvPr userDrawn="1"/>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9"/>
          <p:cNvSpPr/>
          <p:nvPr userDrawn="1"/>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smtClean="0"/>
              <a:t>Cliquez et modifiez le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7" name="Date Placeholder 6"/>
          <p:cNvSpPr>
            <a:spLocks noGrp="1"/>
          </p:cNvSpPr>
          <p:nvPr>
            <p:ph type="dt" sz="half" idx="10"/>
          </p:nvPr>
        </p:nvSpPr>
        <p:spPr/>
        <p:txBody>
          <a:bodyPr/>
          <a:lstStyle/>
          <a:p>
            <a:fld id="{0F48C029-2200-4EB8-BDE8-5EE0E23571A6}" type="datetime1">
              <a:rPr lang="en-US" smtClean="0"/>
              <a:pPr/>
              <a:t>25/02/2015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D20DFC-E2D5-4BD6-B744-D8DEEAB5F7C2}" type="slidenum">
              <a:rPr lang="en-US" smtClean="0"/>
              <a:pPr/>
              <a:t>‹#›</a:t>
            </a:fld>
            <a:endParaRPr lang="en-US" dirty="0"/>
          </a:p>
        </p:txBody>
      </p:sp>
      <p:sp>
        <p:nvSpPr>
          <p:cNvPr id="10" name="Rounded Rectangle 52"/>
          <p:cNvSpPr/>
          <p:nvPr userDrawn="1"/>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53"/>
          <p:cNvSpPr/>
          <p:nvPr userDrawn="1"/>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54"/>
          <p:cNvSpPr/>
          <p:nvPr userDrawn="1"/>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55"/>
          <p:cNvSpPr/>
          <p:nvPr userDrawn="1"/>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Date Placeholder 2"/>
          <p:cNvSpPr>
            <a:spLocks noGrp="1"/>
          </p:cNvSpPr>
          <p:nvPr>
            <p:ph type="dt" sz="half" idx="10"/>
          </p:nvPr>
        </p:nvSpPr>
        <p:spPr/>
        <p:txBody>
          <a:bodyPr/>
          <a:lstStyle/>
          <a:p>
            <a:fld id="{07E45A1C-C0DD-4ED6-B23E-A9D2DD110058}" type="datetime1">
              <a:rPr lang="en-US" smtClean="0"/>
              <a:pPr/>
              <a:t>25/02/2015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D20DFC-E2D5-4BD6-B744-D8DEEAB5F7C2}" type="slidenum">
              <a:rPr lang="en-US" smtClean="0"/>
              <a:pPr/>
              <a:t>‹#›</a:t>
            </a:fld>
            <a:endParaRPr lang="en-US"/>
          </a:p>
        </p:txBody>
      </p:sp>
      <p:sp>
        <p:nvSpPr>
          <p:cNvPr id="6" name="Rounded Rectangle 20"/>
          <p:cNvSpPr/>
          <p:nvPr userDrawn="1"/>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21"/>
          <p:cNvSpPr/>
          <p:nvPr userDrawn="1"/>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22"/>
          <p:cNvSpPr/>
          <p:nvPr userDrawn="1"/>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23"/>
          <p:cNvSpPr/>
          <p:nvPr userDrawn="1"/>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C1B50-C580-4CB7-BA07-14C66C34B76D}" type="datetime1">
              <a:rPr lang="en-US" smtClean="0"/>
              <a:pPr/>
              <a:t>25/02/2015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D20DFC-E2D5-4BD6-B744-D8DEEAB5F7C2}" type="slidenum">
              <a:rPr lang="en-US" smtClean="0"/>
              <a:pPr/>
              <a:t>‹#›</a:t>
            </a:fld>
            <a:endParaRPr lang="en-US" dirty="0"/>
          </a:p>
        </p:txBody>
      </p:sp>
      <p:sp>
        <p:nvSpPr>
          <p:cNvPr id="5" name="Rounded Rectangle 11"/>
          <p:cNvSpPr/>
          <p:nvPr userDrawn="1"/>
        </p:nvSpPr>
        <p:spPr>
          <a:xfrm rot="900000">
            <a:off x="-372248" y="-1218153"/>
            <a:ext cx="8577953" cy="6344114"/>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12"/>
          <p:cNvSpPr/>
          <p:nvPr userDrawn="1"/>
        </p:nvSpPr>
        <p:spPr>
          <a:xfrm rot="900000">
            <a:off x="-449071" y="5207889"/>
            <a:ext cx="7470000" cy="2486713"/>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3"/>
          <p:cNvSpPr/>
          <p:nvPr userDrawn="1"/>
        </p:nvSpPr>
        <p:spPr>
          <a:xfrm rot="900000">
            <a:off x="7192310" y="6483326"/>
            <a:ext cx="1932834" cy="63563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14"/>
          <p:cNvSpPr/>
          <p:nvPr userDrawn="1"/>
        </p:nvSpPr>
        <p:spPr>
          <a:xfrm rot="900000">
            <a:off x="8127084" y="92392"/>
            <a:ext cx="1878991" cy="6414233"/>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fr-CA" smtClean="0"/>
              <a:t>Cliquez et modifiez le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4EC5816F-D43D-40D1-9B38-E1A2C18F0972}" type="datetime1">
              <a:rPr lang="en-US" smtClean="0"/>
              <a:pPr/>
              <a:t>25/02/2015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D20DFC-E2D5-4BD6-B744-D8DEEAB5F7C2}"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fr-CA" smtClean="0"/>
              <a:t>Cliquez et modifiez le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8" name="Date Placeholder 7"/>
          <p:cNvSpPr>
            <a:spLocks noGrp="1"/>
          </p:cNvSpPr>
          <p:nvPr>
            <p:ph type="dt" sz="half" idx="10"/>
          </p:nvPr>
        </p:nvSpPr>
        <p:spPr/>
        <p:txBody>
          <a:bodyPr/>
          <a:lstStyle/>
          <a:p>
            <a:fld id="{7EB273CF-8910-423E-9890-FC81E25E5084}" type="datetime1">
              <a:rPr lang="en-US" smtClean="0"/>
              <a:pPr/>
              <a:t>25/02/2015</a:t>
            </a:fld>
            <a:endParaRPr lang="en-US"/>
          </a:p>
        </p:txBody>
      </p:sp>
      <p:sp>
        <p:nvSpPr>
          <p:cNvPr id="9" name="Slide Number Placeholder 8"/>
          <p:cNvSpPr>
            <a:spLocks noGrp="1"/>
          </p:cNvSpPr>
          <p:nvPr>
            <p:ph type="sldNum" sz="quarter" idx="11"/>
          </p:nvPr>
        </p:nvSpPr>
        <p:spPr/>
        <p:txBody>
          <a:bodyPr/>
          <a:lstStyle/>
          <a:p>
            <a:fld id="{1AD20DFC-E2D5-4BD6-B744-D8DEEAB5F7C2}" type="slidenum">
              <a:rPr lang="en-US" smtClean="0"/>
              <a:pPr/>
              <a:t>‹#›</a:t>
            </a:fld>
            <a:endParaRPr lang="en-US"/>
          </a:p>
        </p:txBody>
      </p:sp>
      <p:sp>
        <p:nvSpPr>
          <p:cNvPr id="10" name="Footer Placeholder 9"/>
          <p:cNvSpPr>
            <a:spLocks noGrp="1"/>
          </p:cNvSpPr>
          <p:nvPr>
            <p:ph type="ftr" sz="quarter" idx="12"/>
          </p:nvPr>
        </p:nvSpPr>
        <p:spPr/>
        <p:txBody>
          <a:bodyPr/>
          <a:lstStyle/>
          <a:p>
            <a:endParaRPr lang="en-US" dirty="0"/>
          </a:p>
        </p:txBody>
      </p:sp>
      <p:sp>
        <p:nvSpPr>
          <p:cNvPr id="11" name="Rounded Rectangle 14"/>
          <p:cNvSpPr/>
          <p:nvPr userDrawn="1"/>
        </p:nvSpPr>
        <p:spPr>
          <a:xfrm rot="900000">
            <a:off x="-533701" y="-979752"/>
            <a:ext cx="6672870" cy="6821601"/>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5"/>
          <p:cNvSpPr/>
          <p:nvPr userDrawn="1"/>
        </p:nvSpPr>
        <p:spPr>
          <a:xfrm rot="900000">
            <a:off x="-283896" y="5969722"/>
            <a:ext cx="5300494" cy="1495954"/>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6"/>
          <p:cNvSpPr/>
          <p:nvPr userDrawn="1"/>
        </p:nvSpPr>
        <p:spPr>
          <a:xfrm rot="900000">
            <a:off x="6930292" y="-242630"/>
            <a:ext cx="2434235" cy="1383623"/>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7"/>
          <p:cNvSpPr/>
          <p:nvPr userDrawn="1"/>
        </p:nvSpPr>
        <p:spPr>
          <a:xfrm rot="900000">
            <a:off x="5899782" y="1282101"/>
            <a:ext cx="3842742" cy="61784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fr-CA" smtClean="0"/>
              <a:t>Cliquez et modifiez le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AD20DFC-E2D5-4BD6-B744-D8DEEAB5F7C2}"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EC5816F-D43D-40D1-9B38-E1A2C18F0972}" type="datetime1">
              <a:rPr lang="en-US" smtClean="0"/>
              <a:pPr/>
              <a:t>25/02/2015</a:t>
            </a:fld>
            <a:endParaRPr lang="en-US"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CA" dirty="0" smtClean="0"/>
              <a:t>Mechanical ventilation in patients with CHF</a:t>
            </a:r>
            <a:endParaRPr lang="en-CA" dirty="0"/>
          </a:p>
        </p:txBody>
      </p:sp>
      <p:sp>
        <p:nvSpPr>
          <p:cNvPr id="3" name="Sous-titre 2"/>
          <p:cNvSpPr>
            <a:spLocks noGrp="1"/>
          </p:cNvSpPr>
          <p:nvPr>
            <p:ph type="subTitle" idx="1"/>
          </p:nvPr>
        </p:nvSpPr>
        <p:spPr/>
        <p:txBody>
          <a:bodyPr/>
          <a:lstStyle/>
          <a:p>
            <a:r>
              <a:rPr lang="en-CA" dirty="0" smtClean="0"/>
              <a:t>Jo-Annie Letendre, DMV</a:t>
            </a:r>
          </a:p>
          <a:p>
            <a:r>
              <a:rPr lang="en-CA" dirty="0" smtClean="0"/>
              <a:t>Resident Vent Lab</a:t>
            </a:r>
            <a:endParaRPr lang="en-CA" dirty="0"/>
          </a:p>
        </p:txBody>
      </p:sp>
    </p:spTree>
    <p:extLst>
      <p:ext uri="{BB962C8B-B14F-4D97-AF65-F5344CB8AC3E}">
        <p14:creationId xmlns:p14="http://schemas.microsoft.com/office/powerpoint/2010/main" val="1095171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b="1" dirty="0"/>
              <a:t>EFFECT OF CHANGES IN </a:t>
            </a:r>
            <a:r>
              <a:rPr lang="fr-FR" sz="2400" b="1" dirty="0" smtClean="0"/>
              <a:t>INTRATHORACIC</a:t>
            </a:r>
            <a:br>
              <a:rPr lang="fr-FR" sz="2400" b="1" dirty="0" smtClean="0"/>
            </a:br>
            <a:r>
              <a:rPr lang="fr-FR" sz="2400" b="1" dirty="0" smtClean="0"/>
              <a:t> </a:t>
            </a:r>
            <a:r>
              <a:rPr lang="fr-FR" sz="2400" b="1" dirty="0"/>
              <a:t>PRESSURE ON </a:t>
            </a:r>
            <a:r>
              <a:rPr lang="fr-FR" sz="2400" b="1" dirty="0" smtClean="0"/>
              <a:t>VENOUS RETURN</a:t>
            </a:r>
            <a:r>
              <a:rPr lang="fr-FR" sz="2400" b="1" dirty="0"/>
              <a:t/>
            </a:r>
            <a:br>
              <a:rPr lang="fr-FR" sz="2400" b="1" dirty="0"/>
            </a:br>
            <a:endParaRPr lang="en-CA" sz="2400" dirty="0"/>
          </a:p>
        </p:txBody>
      </p:sp>
      <p:pic>
        <p:nvPicPr>
          <p:cNvPr id="4" name="Espace réservé du contenu 3"/>
          <p:cNvPicPr>
            <a:picLocks noGrp="1" noChangeAspect="1"/>
          </p:cNvPicPr>
          <p:nvPr>
            <p:ph idx="1"/>
          </p:nvPr>
        </p:nvPicPr>
        <p:blipFill>
          <a:blip r:embed="rId2"/>
          <a:srcRect l="5655" r="5655"/>
          <a:stretch>
            <a:fillRect/>
          </a:stretch>
        </p:blipFill>
        <p:spPr/>
      </p:pic>
      <p:sp>
        <p:nvSpPr>
          <p:cNvPr id="5" name="ZoneTexte 4"/>
          <p:cNvSpPr txBox="1"/>
          <p:nvPr/>
        </p:nvSpPr>
        <p:spPr>
          <a:xfrm>
            <a:off x="4941453" y="6400800"/>
            <a:ext cx="2840183" cy="369332"/>
          </a:xfrm>
          <a:prstGeom prst="rect">
            <a:avLst/>
          </a:prstGeom>
          <a:noFill/>
        </p:spPr>
        <p:txBody>
          <a:bodyPr wrap="square" rtlCol="0">
            <a:spAutoFit/>
          </a:bodyPr>
          <a:lstStyle/>
          <a:p>
            <a:r>
              <a:rPr lang="en-CA" dirty="0" smtClean="0"/>
              <a:t>* PEEP can limit this effect</a:t>
            </a:r>
            <a:endParaRPr lang="en-CA" dirty="0"/>
          </a:p>
        </p:txBody>
      </p:sp>
    </p:spTree>
    <p:extLst>
      <p:ext uri="{BB962C8B-B14F-4D97-AF65-F5344CB8AC3E}">
        <p14:creationId xmlns:p14="http://schemas.microsoft.com/office/powerpoint/2010/main" val="283538170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400" b="1" dirty="0"/>
              <a:t>EFFECT OF CHANGES IN INTRATHORACIC</a:t>
            </a:r>
            <a:br>
              <a:rPr lang="fr-FR" sz="2400" b="1" dirty="0"/>
            </a:br>
            <a:r>
              <a:rPr lang="fr-FR" sz="2400" b="1" dirty="0"/>
              <a:t> PRESSURE ON </a:t>
            </a:r>
            <a:r>
              <a:rPr lang="fr-FR" sz="2400" b="1" dirty="0" smtClean="0"/>
              <a:t>THE LEFT VENTRICLE</a:t>
            </a:r>
            <a:endParaRPr lang="en-CA" sz="2400" dirty="0"/>
          </a:p>
        </p:txBody>
      </p:sp>
      <p:sp>
        <p:nvSpPr>
          <p:cNvPr id="3" name="Espace réservé du contenu 2"/>
          <p:cNvSpPr>
            <a:spLocks noGrp="1"/>
          </p:cNvSpPr>
          <p:nvPr>
            <p:ph idx="1"/>
          </p:nvPr>
        </p:nvSpPr>
        <p:spPr/>
        <p:txBody>
          <a:bodyPr/>
          <a:lstStyle/>
          <a:p>
            <a:pPr>
              <a:buFont typeface="Wingdings" charset="2"/>
              <a:buChar char="v"/>
            </a:pPr>
            <a:r>
              <a:rPr lang="en-CA" dirty="0" err="1" smtClean="0"/>
              <a:t>Transmural</a:t>
            </a:r>
            <a:r>
              <a:rPr lang="en-CA" dirty="0" smtClean="0"/>
              <a:t> pressure (</a:t>
            </a:r>
            <a:r>
              <a:rPr lang="en-CA" dirty="0" err="1" smtClean="0"/>
              <a:t>P</a:t>
            </a:r>
            <a:r>
              <a:rPr lang="en-CA" baseline="-25000" dirty="0" err="1" smtClean="0"/>
              <a:t>tm</a:t>
            </a:r>
            <a:r>
              <a:rPr lang="en-CA" dirty="0" smtClean="0"/>
              <a:t>)</a:t>
            </a:r>
          </a:p>
          <a:p>
            <a:pPr lvl="1">
              <a:buFont typeface="Wingdings" charset="2"/>
              <a:buChar char="v"/>
            </a:pPr>
            <a:r>
              <a:rPr lang="en-CA" dirty="0" smtClean="0"/>
              <a:t>= the difference between the pressure within a chamber or vessel and the pressure around it.</a:t>
            </a:r>
          </a:p>
          <a:p>
            <a:pPr lvl="1">
              <a:buFont typeface="Wingdings" charset="2"/>
              <a:buChar char="v"/>
            </a:pPr>
            <a:r>
              <a:rPr lang="en-CA" dirty="0" err="1" smtClean="0"/>
              <a:t>P</a:t>
            </a:r>
            <a:r>
              <a:rPr lang="en-CA" baseline="-25000" dirty="0" err="1" smtClean="0"/>
              <a:t>tm</a:t>
            </a:r>
            <a:r>
              <a:rPr lang="en-CA" dirty="0" smtClean="0"/>
              <a:t> of the aorta= difference between the pressure within the aorta and the </a:t>
            </a:r>
            <a:r>
              <a:rPr lang="en-CA" dirty="0" err="1" smtClean="0"/>
              <a:t>P</a:t>
            </a:r>
            <a:r>
              <a:rPr lang="en-CA" baseline="-25000" dirty="0" err="1" smtClean="0"/>
              <a:t>pl</a:t>
            </a:r>
            <a:r>
              <a:rPr lang="en-CA" dirty="0" smtClean="0"/>
              <a:t> </a:t>
            </a:r>
          </a:p>
          <a:p>
            <a:pPr>
              <a:buFont typeface="Wingdings" charset="2"/>
              <a:buChar char="v"/>
            </a:pPr>
            <a:r>
              <a:rPr lang="en-CA" dirty="0" smtClean="0"/>
              <a:t>During spontaneous breathing</a:t>
            </a:r>
          </a:p>
          <a:p>
            <a:pPr lvl="1">
              <a:buFont typeface="Wingdings" charset="2"/>
              <a:buChar char="v"/>
            </a:pPr>
            <a:r>
              <a:rPr lang="en-CA" dirty="0" err="1" smtClean="0"/>
              <a:t>P</a:t>
            </a:r>
            <a:r>
              <a:rPr lang="en-CA" baseline="-25000" dirty="0" err="1" smtClean="0"/>
              <a:t>pl</a:t>
            </a:r>
            <a:r>
              <a:rPr lang="en-CA" dirty="0" smtClean="0"/>
              <a:t> and intravascular aortic pressure fall but the fall in </a:t>
            </a:r>
            <a:r>
              <a:rPr lang="en-CA" dirty="0" err="1" smtClean="0"/>
              <a:t>P</a:t>
            </a:r>
            <a:r>
              <a:rPr lang="en-CA" baseline="-25000" dirty="0" err="1" smtClean="0"/>
              <a:t>pl</a:t>
            </a:r>
            <a:r>
              <a:rPr lang="en-CA" dirty="0" smtClean="0"/>
              <a:t> is &gt; fall in aortic pressure </a:t>
            </a:r>
            <a:r>
              <a:rPr lang="en-CA" dirty="0" smtClean="0">
                <a:sym typeface="Wingdings"/>
              </a:rPr>
              <a:t> </a:t>
            </a:r>
            <a:r>
              <a:rPr lang="en-CA" dirty="0" err="1" smtClean="0">
                <a:sym typeface="Wingdings"/>
              </a:rPr>
              <a:t>P</a:t>
            </a:r>
            <a:r>
              <a:rPr lang="en-CA" baseline="-25000" dirty="0" err="1" smtClean="0">
                <a:sym typeface="Wingdings"/>
              </a:rPr>
              <a:t>tm</a:t>
            </a:r>
            <a:r>
              <a:rPr lang="en-CA" dirty="0" smtClean="0">
                <a:sym typeface="Wingdings"/>
              </a:rPr>
              <a:t> increases  increased LV afterload and reduction in LV stroke volume</a:t>
            </a:r>
          </a:p>
          <a:p>
            <a:pPr lvl="2">
              <a:buFont typeface="Wingdings" charset="2"/>
              <a:buChar char="v"/>
            </a:pPr>
            <a:r>
              <a:rPr lang="en-CA" dirty="0" smtClean="0">
                <a:sym typeface="Wingdings"/>
              </a:rPr>
              <a:t>Not important in healthy patients with normal myocardial function</a:t>
            </a:r>
          </a:p>
          <a:p>
            <a:pPr>
              <a:buFont typeface="Wingdings" charset="2"/>
              <a:buChar char="v"/>
            </a:pPr>
            <a:r>
              <a:rPr lang="en-CA" dirty="0" smtClean="0">
                <a:sym typeface="Wingdings"/>
              </a:rPr>
              <a:t>During PPV</a:t>
            </a:r>
          </a:p>
          <a:p>
            <a:pPr lvl="1">
              <a:buFont typeface="Wingdings" charset="2"/>
              <a:buChar char="v"/>
            </a:pPr>
            <a:r>
              <a:rPr lang="en-CA" dirty="0" err="1" smtClean="0">
                <a:sym typeface="Wingdings"/>
              </a:rPr>
              <a:t>P</a:t>
            </a:r>
            <a:r>
              <a:rPr lang="en-CA" baseline="-25000" dirty="0" err="1" smtClean="0">
                <a:sym typeface="Wingdings"/>
              </a:rPr>
              <a:t>pl</a:t>
            </a:r>
            <a:r>
              <a:rPr lang="en-CA" baseline="-25000" dirty="0" smtClean="0">
                <a:sym typeface="Wingdings"/>
              </a:rPr>
              <a:t>  </a:t>
            </a:r>
            <a:r>
              <a:rPr lang="en-CA" dirty="0" smtClean="0">
                <a:sym typeface="Wingdings"/>
              </a:rPr>
              <a:t>increases  </a:t>
            </a:r>
            <a:r>
              <a:rPr lang="en-CA" dirty="0" err="1" smtClean="0">
                <a:sym typeface="Wingdings"/>
              </a:rPr>
              <a:t>P</a:t>
            </a:r>
            <a:r>
              <a:rPr lang="en-CA" baseline="-25000" dirty="0" err="1" smtClean="0">
                <a:sym typeface="Wingdings"/>
              </a:rPr>
              <a:t>tm</a:t>
            </a:r>
            <a:r>
              <a:rPr lang="en-CA" baseline="-25000" dirty="0" smtClean="0">
                <a:sym typeface="Wingdings"/>
              </a:rPr>
              <a:t> </a:t>
            </a:r>
            <a:r>
              <a:rPr lang="en-CA" dirty="0" smtClean="0">
                <a:sym typeface="Wingdings"/>
              </a:rPr>
              <a:t>decreases  decreased LV afterload</a:t>
            </a:r>
          </a:p>
          <a:p>
            <a:pPr lvl="1">
              <a:buFont typeface="Wingdings" charset="2"/>
              <a:buChar char="v"/>
            </a:pPr>
            <a:endParaRPr lang="en-CA" dirty="0" smtClean="0"/>
          </a:p>
        </p:txBody>
      </p:sp>
    </p:spTree>
    <p:extLst>
      <p:ext uri="{BB962C8B-B14F-4D97-AF65-F5344CB8AC3E}">
        <p14:creationId xmlns:p14="http://schemas.microsoft.com/office/powerpoint/2010/main" val="190472610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41213" y="5486400"/>
            <a:ext cx="8040788" cy="1168400"/>
          </a:xfrm>
        </p:spPr>
        <p:txBody>
          <a:bodyPr/>
          <a:lstStyle/>
          <a:p>
            <a:r>
              <a:rPr lang="en-CA" dirty="0"/>
              <a:t> THE EFFECT OF </a:t>
            </a:r>
            <a:r>
              <a:rPr lang="en-CA" dirty="0" smtClean="0"/>
              <a:t>MV ON</a:t>
            </a:r>
            <a:r>
              <a:rPr lang="en-CA" dirty="0"/>
              <a:t> </a:t>
            </a:r>
            <a:r>
              <a:rPr lang="en-CA" dirty="0" smtClean="0"/>
              <a:t>CO AND </a:t>
            </a:r>
            <a:br>
              <a:rPr lang="en-CA" dirty="0" smtClean="0"/>
            </a:br>
            <a:r>
              <a:rPr lang="en-CA" dirty="0" smtClean="0"/>
              <a:t> CARDIAC </a:t>
            </a:r>
            <a:r>
              <a:rPr lang="en-CA" dirty="0"/>
              <a:t>CONTRACTILITY</a:t>
            </a:r>
          </a:p>
        </p:txBody>
      </p:sp>
      <p:sp>
        <p:nvSpPr>
          <p:cNvPr id="5" name="Espace réservé du texte 4"/>
          <p:cNvSpPr>
            <a:spLocks noGrp="1"/>
          </p:cNvSpPr>
          <p:nvPr>
            <p:ph type="body" idx="1"/>
          </p:nvPr>
        </p:nvSpPr>
        <p:spPr/>
        <p:txBody>
          <a:bodyPr/>
          <a:lstStyle/>
          <a:p>
            <a:r>
              <a:rPr lang="da-DK" i="1" dirty="0" err="1" smtClean="0"/>
              <a:t>Clin</a:t>
            </a:r>
            <a:r>
              <a:rPr lang="da-DK" i="1" dirty="0" smtClean="0"/>
              <a:t> </a:t>
            </a:r>
            <a:r>
              <a:rPr lang="da-DK" i="1" dirty="0" err="1"/>
              <a:t>Pulm</a:t>
            </a:r>
            <a:r>
              <a:rPr lang="da-DK" i="1" dirty="0"/>
              <a:t> Med 2009;16: 323–</a:t>
            </a:r>
            <a:r>
              <a:rPr lang="da-DK" i="1" dirty="0" smtClean="0"/>
              <a:t>327</a:t>
            </a:r>
            <a:endParaRPr lang="en-CA" i="1" dirty="0"/>
          </a:p>
        </p:txBody>
      </p:sp>
    </p:spTree>
    <p:extLst>
      <p:ext uri="{BB962C8B-B14F-4D97-AF65-F5344CB8AC3E}">
        <p14:creationId xmlns:p14="http://schemas.microsoft.com/office/powerpoint/2010/main" val="9364802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Font typeface="Wingdings" charset="2"/>
              <a:buChar char="v"/>
            </a:pPr>
            <a:r>
              <a:rPr lang="en-CA" dirty="0" smtClean="0"/>
              <a:t>Increased intrathoracic pressure</a:t>
            </a:r>
          </a:p>
          <a:p>
            <a:pPr lvl="1">
              <a:buFont typeface="Wingdings" charset="2"/>
              <a:buChar char="v"/>
            </a:pPr>
            <a:r>
              <a:rPr lang="en-CA" dirty="0" smtClean="0">
                <a:sym typeface="Wingdings"/>
              </a:rPr>
              <a:t> decreased venous return to the heart (reduced preload)</a:t>
            </a:r>
          </a:p>
          <a:p>
            <a:pPr>
              <a:buFont typeface="Wingdings" charset="2"/>
              <a:buChar char="v"/>
            </a:pPr>
            <a:r>
              <a:rPr lang="en-CA" dirty="0" smtClean="0">
                <a:sym typeface="Wingdings"/>
              </a:rPr>
              <a:t>Airway </a:t>
            </a:r>
            <a:r>
              <a:rPr lang="en-CA" dirty="0" smtClean="0">
                <a:sym typeface="Wingdings"/>
              </a:rPr>
              <a:t>pressure generated and transmitted by the ventilator reduces the afterloads</a:t>
            </a:r>
          </a:p>
          <a:p>
            <a:pPr>
              <a:buFont typeface="Wingdings" charset="2"/>
              <a:buChar char="v"/>
            </a:pPr>
            <a:endParaRPr lang="en-CA" dirty="0">
              <a:sym typeface="Wingdings"/>
            </a:endParaRPr>
          </a:p>
          <a:p>
            <a:pPr marL="114300" indent="0">
              <a:buNone/>
            </a:pPr>
            <a:endParaRPr lang="en-CA" dirty="0" smtClean="0">
              <a:sym typeface="Wingdings"/>
            </a:endParaRPr>
          </a:p>
          <a:p>
            <a:pPr lvl="3">
              <a:buFont typeface="Wingdings" charset="2"/>
              <a:buChar char="v"/>
            </a:pPr>
            <a:endParaRPr lang="en-CA" dirty="0"/>
          </a:p>
        </p:txBody>
      </p:sp>
      <p:graphicFrame>
        <p:nvGraphicFramePr>
          <p:cNvPr id="4" name="Tableau 3"/>
          <p:cNvGraphicFramePr>
            <a:graphicFrameLocks noGrp="1"/>
          </p:cNvGraphicFramePr>
          <p:nvPr>
            <p:extLst>
              <p:ext uri="{D42A27DB-BD31-4B8C-83A1-F6EECF244321}">
                <p14:modId xmlns:p14="http://schemas.microsoft.com/office/powerpoint/2010/main" val="1983621606"/>
              </p:ext>
            </p:extLst>
          </p:nvPr>
        </p:nvGraphicFramePr>
        <p:xfrm>
          <a:off x="308846" y="4457856"/>
          <a:ext cx="7768354" cy="1195402"/>
        </p:xfrm>
        <a:graphic>
          <a:graphicData uri="http://schemas.openxmlformats.org/drawingml/2006/table">
            <a:tbl>
              <a:tblPr>
                <a:tableStyleId>{638B1855-1B75-4FBE-930C-398BA8C253C6}</a:tableStyleId>
              </a:tblPr>
              <a:tblGrid>
                <a:gridCol w="7768354"/>
              </a:tblGrid>
              <a:tr h="1195402">
                <a:tc>
                  <a:txBody>
                    <a:bodyPr/>
                    <a:lstStyle/>
                    <a:p>
                      <a:r>
                        <a:rPr lang="en-CA" sz="2400" b="1" dirty="0" smtClean="0">
                          <a:solidFill>
                            <a:srgbClr val="000000"/>
                          </a:solidFill>
                        </a:rPr>
                        <a:t>REDUCED</a:t>
                      </a:r>
                      <a:r>
                        <a:rPr lang="en-CA" sz="2400" b="1" baseline="0" dirty="0" smtClean="0">
                          <a:solidFill>
                            <a:srgbClr val="000000"/>
                          </a:solidFill>
                        </a:rPr>
                        <a:t> VENOUS RETURN + REDUCED AFTERLOAD </a:t>
                      </a:r>
                    </a:p>
                    <a:p>
                      <a:r>
                        <a:rPr lang="en-CA" sz="2400" b="1" baseline="0" dirty="0" smtClean="0">
                          <a:solidFill>
                            <a:srgbClr val="000000"/>
                          </a:solidFill>
                        </a:rPr>
                        <a:t>= OPTIMIZATION OF THE PUMP FUNCTION OF THE HEART</a:t>
                      </a:r>
                    </a:p>
                  </a:txBody>
                  <a:tcPr/>
                </a:tc>
              </a:tr>
            </a:tbl>
          </a:graphicData>
        </a:graphic>
      </p:graphicFrame>
    </p:spTree>
    <p:extLst>
      <p:ext uri="{BB962C8B-B14F-4D97-AF65-F5344CB8AC3E}">
        <p14:creationId xmlns:p14="http://schemas.microsoft.com/office/powerpoint/2010/main" val="49141103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41213" y="5486400"/>
            <a:ext cx="8040788" cy="1168400"/>
          </a:xfrm>
        </p:spPr>
        <p:txBody>
          <a:bodyPr/>
          <a:lstStyle/>
          <a:p>
            <a:r>
              <a:rPr lang="en-CA" dirty="0"/>
              <a:t> THE EFFECT OF </a:t>
            </a:r>
            <a:r>
              <a:rPr lang="en-CA" dirty="0" smtClean="0"/>
              <a:t>MV </a:t>
            </a:r>
            <a:br>
              <a:rPr lang="en-CA" dirty="0" smtClean="0"/>
            </a:br>
            <a:r>
              <a:rPr lang="en-CA" dirty="0"/>
              <a:t> </a:t>
            </a:r>
            <a:r>
              <a:rPr lang="en-CA" dirty="0" smtClean="0"/>
              <a:t>ON GAS EXCHANGE  in CHF</a:t>
            </a:r>
            <a:endParaRPr lang="en-CA" dirty="0"/>
          </a:p>
        </p:txBody>
      </p:sp>
      <p:sp>
        <p:nvSpPr>
          <p:cNvPr id="5" name="Espace réservé du texte 4"/>
          <p:cNvSpPr>
            <a:spLocks noGrp="1"/>
          </p:cNvSpPr>
          <p:nvPr>
            <p:ph type="body" idx="1"/>
          </p:nvPr>
        </p:nvSpPr>
        <p:spPr/>
        <p:txBody>
          <a:bodyPr/>
          <a:lstStyle/>
          <a:p>
            <a:r>
              <a:rPr lang="da-DK" i="1" dirty="0" err="1" smtClean="0"/>
              <a:t>Clin</a:t>
            </a:r>
            <a:r>
              <a:rPr lang="da-DK" i="1" dirty="0" smtClean="0"/>
              <a:t> </a:t>
            </a:r>
            <a:r>
              <a:rPr lang="da-DK" i="1" dirty="0" err="1"/>
              <a:t>Pulm</a:t>
            </a:r>
            <a:r>
              <a:rPr lang="da-DK" i="1" dirty="0"/>
              <a:t> Med 2009;16: 323–</a:t>
            </a:r>
            <a:r>
              <a:rPr lang="da-DK" i="1" dirty="0" smtClean="0"/>
              <a:t>327</a:t>
            </a:r>
            <a:endParaRPr lang="en-CA" i="1" dirty="0"/>
          </a:p>
        </p:txBody>
      </p:sp>
    </p:spTree>
    <p:extLst>
      <p:ext uri="{BB962C8B-B14F-4D97-AF65-F5344CB8AC3E}">
        <p14:creationId xmlns:p14="http://schemas.microsoft.com/office/powerpoint/2010/main" val="422908534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Font typeface="Wingdings" charset="2"/>
              <a:buChar char="v"/>
            </a:pPr>
            <a:r>
              <a:rPr lang="en-CA" dirty="0" smtClean="0"/>
              <a:t>Pulmonary edema and cardiomegaly  </a:t>
            </a:r>
            <a:r>
              <a:rPr lang="en-CA" dirty="0" smtClean="0">
                <a:sym typeface="Wingdings"/>
              </a:rPr>
              <a:t> reduced FRC </a:t>
            </a:r>
          </a:p>
          <a:p>
            <a:pPr>
              <a:buFont typeface="Wingdings" charset="2"/>
              <a:buChar char="v"/>
            </a:pPr>
            <a:r>
              <a:rPr lang="en-CA" dirty="0" smtClean="0">
                <a:sym typeface="Wingdings"/>
              </a:rPr>
              <a:t>Mechanical ventilation with PEEP</a:t>
            </a:r>
          </a:p>
          <a:p>
            <a:pPr lvl="1">
              <a:buFont typeface="Wingdings" charset="2"/>
              <a:buChar char="v"/>
            </a:pPr>
            <a:r>
              <a:rPr lang="en-CA" dirty="0" smtClean="0">
                <a:sym typeface="Wingdings"/>
              </a:rPr>
              <a:t>Keeps the alveoli open and prevents collapse at end expiration</a:t>
            </a:r>
          </a:p>
          <a:p>
            <a:pPr lvl="2">
              <a:buFont typeface="Wingdings" charset="2"/>
              <a:buChar char="v"/>
            </a:pPr>
            <a:r>
              <a:rPr lang="en-CA" dirty="0" smtClean="0">
                <a:sym typeface="Wingdings"/>
              </a:rPr>
              <a:t> promote alveolar fluid clearance</a:t>
            </a:r>
          </a:p>
          <a:p>
            <a:pPr lvl="3">
              <a:buFont typeface="Wingdings" charset="2"/>
              <a:buChar char="v"/>
            </a:pPr>
            <a:r>
              <a:rPr lang="en-CA" dirty="0" smtClean="0">
                <a:sym typeface="Wingdings"/>
              </a:rPr>
              <a:t>Edema fluid confined to the periphery of the alveoli after which is is pumped out of the alveolar space to the interstitial </a:t>
            </a:r>
            <a:r>
              <a:rPr lang="en-CA" dirty="0" err="1" smtClean="0">
                <a:sym typeface="Wingdings"/>
              </a:rPr>
              <a:t>lymphatics</a:t>
            </a:r>
            <a:r>
              <a:rPr lang="en-CA" dirty="0" smtClean="0">
                <a:sym typeface="Wingdings"/>
              </a:rPr>
              <a:t> and the circulation</a:t>
            </a:r>
          </a:p>
          <a:p>
            <a:pPr lvl="3">
              <a:buFont typeface="Wingdings" charset="2"/>
              <a:buChar char="v"/>
            </a:pPr>
            <a:r>
              <a:rPr lang="en-CA" dirty="0" smtClean="0">
                <a:sym typeface="Wingdings"/>
              </a:rPr>
              <a:t>Alveolar spaces have a reduced tendency to fill with edema fluid</a:t>
            </a:r>
          </a:p>
          <a:p>
            <a:pPr lvl="2">
              <a:buFont typeface="Wingdings" charset="2"/>
              <a:buChar char="v"/>
            </a:pPr>
            <a:r>
              <a:rPr lang="en-CA" dirty="0" smtClean="0">
                <a:sym typeface="Wingdings"/>
              </a:rPr>
              <a:t> Better alveolar ventilation and reduction in alveolar edema  improvement of FRC and oxygenation</a:t>
            </a:r>
          </a:p>
          <a:p>
            <a:pPr lvl="3">
              <a:buFont typeface="Wingdings" charset="2"/>
              <a:buChar char="v"/>
            </a:pPr>
            <a:r>
              <a:rPr lang="en-CA" dirty="0" smtClean="0">
                <a:sym typeface="Wingdings"/>
              </a:rPr>
              <a:t> V/Q decreases and shunt fraction decreases</a:t>
            </a:r>
          </a:p>
          <a:p>
            <a:pPr lvl="3">
              <a:buFont typeface="Wingdings" charset="2"/>
              <a:buChar char="v"/>
            </a:pPr>
            <a:r>
              <a:rPr lang="en-CA" dirty="0" smtClean="0">
                <a:sym typeface="Wingdings"/>
              </a:rPr>
              <a:t> Improved CO and CaO</a:t>
            </a:r>
            <a:r>
              <a:rPr lang="en-CA" baseline="-25000" dirty="0" smtClean="0">
                <a:sym typeface="Wingdings"/>
              </a:rPr>
              <a:t>2 </a:t>
            </a:r>
            <a:r>
              <a:rPr lang="en-CA" dirty="0" smtClean="0">
                <a:sym typeface="Wingdings"/>
              </a:rPr>
              <a:t> better oxygenation to the respiratory muscles and to the cardiac muscle (better respiratory function and myocardial function)</a:t>
            </a:r>
          </a:p>
        </p:txBody>
      </p:sp>
      <p:graphicFrame>
        <p:nvGraphicFramePr>
          <p:cNvPr id="5" name="Tableau 4"/>
          <p:cNvGraphicFramePr>
            <a:graphicFrameLocks noGrp="1"/>
          </p:cNvGraphicFramePr>
          <p:nvPr>
            <p:extLst>
              <p:ext uri="{D42A27DB-BD31-4B8C-83A1-F6EECF244321}">
                <p14:modId xmlns:p14="http://schemas.microsoft.com/office/powerpoint/2010/main" val="3242549015"/>
              </p:ext>
            </p:extLst>
          </p:nvPr>
        </p:nvGraphicFramePr>
        <p:xfrm>
          <a:off x="6208266" y="6217920"/>
          <a:ext cx="1868934" cy="365760"/>
        </p:xfrm>
        <a:graphic>
          <a:graphicData uri="http://schemas.openxmlformats.org/drawingml/2006/table">
            <a:tbl>
              <a:tblPr>
                <a:tableStyleId>{D113A9D2-9D6B-4929-AA2D-F23B5EE8CBE7}</a:tableStyleId>
              </a:tblPr>
              <a:tblGrid>
                <a:gridCol w="1868934"/>
              </a:tblGrid>
              <a:tr h="0">
                <a:tc>
                  <a:txBody>
                    <a:bodyPr/>
                    <a:lstStyle/>
                    <a:p>
                      <a:r>
                        <a:rPr lang="en-CA" b="1" dirty="0" smtClean="0">
                          <a:solidFill>
                            <a:srgbClr val="000000"/>
                          </a:solidFill>
                        </a:rPr>
                        <a:t>FRC = ERV + RV</a:t>
                      </a:r>
                      <a:endParaRPr lang="en-CA" b="1" dirty="0">
                        <a:solidFill>
                          <a:srgbClr val="000000"/>
                        </a:solidFill>
                      </a:endParaRPr>
                    </a:p>
                  </a:txBody>
                  <a:tcPr/>
                </a:tc>
              </a:tr>
            </a:tbl>
          </a:graphicData>
        </a:graphic>
      </p:graphicFrame>
    </p:spTree>
    <p:extLst>
      <p:ext uri="{BB962C8B-B14F-4D97-AF65-F5344CB8AC3E}">
        <p14:creationId xmlns:p14="http://schemas.microsoft.com/office/powerpoint/2010/main" val="306297759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41213" y="5486400"/>
            <a:ext cx="8040788" cy="1168400"/>
          </a:xfrm>
        </p:spPr>
        <p:txBody>
          <a:bodyPr/>
          <a:lstStyle/>
          <a:p>
            <a:r>
              <a:rPr lang="en-CA" dirty="0"/>
              <a:t> </a:t>
            </a:r>
            <a:r>
              <a:rPr lang="en-CA" dirty="0" smtClean="0"/>
              <a:t>MECHANICAL VENTILATION OF     </a:t>
            </a:r>
            <a:br>
              <a:rPr lang="en-CA" dirty="0" smtClean="0"/>
            </a:br>
            <a:r>
              <a:rPr lang="en-CA" dirty="0"/>
              <a:t> </a:t>
            </a:r>
            <a:r>
              <a:rPr lang="en-CA" dirty="0" smtClean="0"/>
              <a:t>PATIENTS IN CHF</a:t>
            </a:r>
            <a:endParaRPr lang="en-CA" dirty="0"/>
          </a:p>
        </p:txBody>
      </p:sp>
      <p:sp>
        <p:nvSpPr>
          <p:cNvPr id="5" name="Espace réservé du texte 4"/>
          <p:cNvSpPr>
            <a:spLocks noGrp="1"/>
          </p:cNvSpPr>
          <p:nvPr>
            <p:ph type="body" idx="1"/>
          </p:nvPr>
        </p:nvSpPr>
        <p:spPr/>
        <p:txBody>
          <a:bodyPr/>
          <a:lstStyle/>
          <a:p>
            <a:r>
              <a:rPr lang="en-CA" i="1" dirty="0"/>
              <a:t>PILBEAM’S MECHANICAL VENTILATION </a:t>
            </a:r>
            <a:r>
              <a:rPr lang="en-CA" i="1" dirty="0" smtClean="0"/>
              <a:t>–</a:t>
            </a:r>
          </a:p>
          <a:p>
            <a:r>
              <a:rPr lang="en-CA" i="1" dirty="0" smtClean="0"/>
              <a:t> </a:t>
            </a:r>
            <a:r>
              <a:rPr lang="en-CA" i="1" dirty="0"/>
              <a:t>PHYSIOLOGICAL AND CLINICAL APPLICATIONS</a:t>
            </a:r>
            <a:endParaRPr lang="fr-FR" i="1" dirty="0"/>
          </a:p>
        </p:txBody>
      </p:sp>
    </p:spTree>
    <p:extLst>
      <p:ext uri="{BB962C8B-B14F-4D97-AF65-F5344CB8AC3E}">
        <p14:creationId xmlns:p14="http://schemas.microsoft.com/office/powerpoint/2010/main" val="67002678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GUIDELINES FOR PATIENTS WITH CHF</a:t>
            </a:r>
            <a:endParaRPr lang="en-CA" dirty="0"/>
          </a:p>
        </p:txBody>
      </p:sp>
      <p:sp>
        <p:nvSpPr>
          <p:cNvPr id="5" name="Espace réservé du contenu 4"/>
          <p:cNvSpPr>
            <a:spLocks noGrp="1"/>
          </p:cNvSpPr>
          <p:nvPr>
            <p:ph idx="1"/>
          </p:nvPr>
        </p:nvSpPr>
        <p:spPr/>
        <p:txBody>
          <a:bodyPr>
            <a:normAutofit fontScale="92500" lnSpcReduction="10000"/>
          </a:bodyPr>
          <a:lstStyle/>
          <a:p>
            <a:pPr lvl="0">
              <a:buFont typeface="Wingdings" charset="2"/>
              <a:buChar char="v"/>
            </a:pPr>
            <a:r>
              <a:rPr lang="en-CA" dirty="0"/>
              <a:t>Select a mode of ventilation that reduces WOB- CPAP or PPV. </a:t>
            </a:r>
            <a:endParaRPr lang="fr-FR" dirty="0"/>
          </a:p>
          <a:p>
            <a:pPr lvl="0">
              <a:buFont typeface="Wingdings" charset="2"/>
              <a:buChar char="v"/>
            </a:pPr>
            <a:r>
              <a:rPr lang="en-CA" dirty="0"/>
              <a:t>Careful evaluation of the effects of PPV on hemodynamics </a:t>
            </a:r>
            <a:endParaRPr lang="en-CA" dirty="0" smtClean="0"/>
          </a:p>
          <a:p>
            <a:pPr lvl="1">
              <a:buFont typeface="Wingdings" charset="2"/>
              <a:buChar char="v"/>
            </a:pPr>
            <a:r>
              <a:rPr lang="en-CA" dirty="0"/>
              <a:t>P</a:t>
            </a:r>
            <a:r>
              <a:rPr lang="en-CA" dirty="0" smtClean="0"/>
              <a:t>ulmonary </a:t>
            </a:r>
            <a:r>
              <a:rPr lang="en-CA" dirty="0"/>
              <a:t>artery catheter in severe cases, particularly if PEEP is greater than 10 to 15 Cm </a:t>
            </a:r>
            <a:r>
              <a:rPr lang="en-CA" dirty="0" smtClean="0"/>
              <a:t>H</a:t>
            </a:r>
            <a:r>
              <a:rPr lang="en-CA" baseline="-25000" dirty="0" smtClean="0"/>
              <a:t>2</a:t>
            </a:r>
            <a:r>
              <a:rPr lang="en-CA" dirty="0" smtClean="0"/>
              <a:t>O </a:t>
            </a:r>
            <a:r>
              <a:rPr lang="en-CA" dirty="0"/>
              <a:t>is used. </a:t>
            </a:r>
            <a:endParaRPr lang="fr-FR" dirty="0"/>
          </a:p>
          <a:p>
            <a:pPr lvl="0">
              <a:buFont typeface="Wingdings" charset="2"/>
              <a:buChar char="v"/>
            </a:pPr>
            <a:r>
              <a:rPr lang="en-CA" dirty="0" smtClean="0"/>
              <a:t>VC</a:t>
            </a:r>
            <a:r>
              <a:rPr lang="en-CA" dirty="0"/>
              <a:t>- or PC</a:t>
            </a:r>
            <a:r>
              <a:rPr lang="en-CA" dirty="0" smtClean="0"/>
              <a:t>-CMV :  to avoid </a:t>
            </a:r>
            <a:r>
              <a:rPr lang="en-CA" dirty="0"/>
              <a:t>spontaneous </a:t>
            </a:r>
            <a:r>
              <a:rPr lang="en-CA" dirty="0" smtClean="0"/>
              <a:t>breathing</a:t>
            </a:r>
          </a:p>
          <a:p>
            <a:pPr lvl="1">
              <a:buFont typeface="Wingdings" charset="2"/>
              <a:buChar char="v"/>
            </a:pPr>
            <a:r>
              <a:rPr lang="en-CA" dirty="0"/>
              <a:t> </a:t>
            </a:r>
            <a:r>
              <a:rPr lang="en-CA" dirty="0" smtClean="0"/>
              <a:t>Spontaneous breathing may divert blood </a:t>
            </a:r>
            <a:r>
              <a:rPr lang="en-CA" dirty="0"/>
              <a:t>flow and oxygen consumption to the respiratory muscles. </a:t>
            </a:r>
            <a:endParaRPr lang="fr-FR" dirty="0"/>
          </a:p>
          <a:p>
            <a:pPr lvl="0">
              <a:buFont typeface="Wingdings" charset="2"/>
              <a:buChar char="v"/>
            </a:pPr>
            <a:r>
              <a:rPr lang="en-CA" dirty="0" smtClean="0"/>
              <a:t>VT: 5</a:t>
            </a:r>
            <a:r>
              <a:rPr lang="en-CA" dirty="0"/>
              <a:t>-8 ml/kg. </a:t>
            </a:r>
            <a:endParaRPr lang="en-CA" dirty="0" smtClean="0"/>
          </a:p>
          <a:p>
            <a:pPr lvl="0">
              <a:buFont typeface="Wingdings" charset="2"/>
              <a:buChar char="v"/>
            </a:pPr>
            <a:r>
              <a:rPr lang="en-CA" dirty="0" smtClean="0"/>
              <a:t>Set </a:t>
            </a:r>
            <a:r>
              <a:rPr lang="en-CA" dirty="0"/>
              <a:t>rate from 10 or more breaths/min and peak flows at 60 L/min or greater using either descending or constant waveforms.  </a:t>
            </a:r>
            <a:endParaRPr lang="en-CA" dirty="0" smtClean="0"/>
          </a:p>
          <a:p>
            <a:pPr lvl="0">
              <a:buFont typeface="Wingdings" charset="2"/>
              <a:buChar char="v"/>
            </a:pPr>
            <a:r>
              <a:rPr lang="en-CA" dirty="0" smtClean="0"/>
              <a:t>Set </a:t>
            </a:r>
            <a:r>
              <a:rPr lang="en-CA" dirty="0"/>
              <a:t>inspiratory time at 1-1.5 second. </a:t>
            </a:r>
            <a:endParaRPr lang="fr-FR" dirty="0"/>
          </a:p>
          <a:p>
            <a:pPr lvl="0">
              <a:buFont typeface="Wingdings" charset="2"/>
              <a:buChar char="v"/>
            </a:pPr>
            <a:r>
              <a:rPr lang="en-CA" dirty="0"/>
              <a:t>Set a PEEP of 5-10 cm H</a:t>
            </a:r>
            <a:r>
              <a:rPr lang="en-CA" baseline="-25000" dirty="0"/>
              <a:t>2</a:t>
            </a:r>
            <a:r>
              <a:rPr lang="en-CA" dirty="0"/>
              <a:t>O to support the cardiac function.</a:t>
            </a:r>
            <a:endParaRPr lang="fr-FR" dirty="0"/>
          </a:p>
          <a:p>
            <a:pPr lvl="0">
              <a:buFont typeface="Wingdings" charset="2"/>
              <a:buChar char="v"/>
            </a:pPr>
            <a:r>
              <a:rPr lang="en-CA" dirty="0"/>
              <a:t>Start FIO</a:t>
            </a:r>
            <a:r>
              <a:rPr lang="en-CA" baseline="-25000" dirty="0"/>
              <a:t>2</a:t>
            </a:r>
            <a:r>
              <a:rPr lang="en-CA" dirty="0"/>
              <a:t> at 1.0 and titrate quickly with SpO</a:t>
            </a:r>
            <a:r>
              <a:rPr lang="en-CA" baseline="-25000" dirty="0"/>
              <a:t>2</a:t>
            </a:r>
            <a:r>
              <a:rPr lang="en-CA" dirty="0"/>
              <a:t> to maintain SpO</a:t>
            </a:r>
            <a:r>
              <a:rPr lang="en-CA" baseline="-25000" dirty="0"/>
              <a:t>2</a:t>
            </a:r>
            <a:r>
              <a:rPr lang="en-CA" dirty="0"/>
              <a:t> greater than 90-92%.</a:t>
            </a:r>
            <a:endParaRPr lang="fr-FR" dirty="0"/>
          </a:p>
          <a:p>
            <a:pPr lvl="0">
              <a:buFont typeface="Wingdings" charset="2"/>
              <a:buChar char="v"/>
            </a:pPr>
            <a:r>
              <a:rPr lang="en-CA" dirty="0"/>
              <a:t>Monitor SpO</a:t>
            </a:r>
            <a:r>
              <a:rPr lang="en-CA" baseline="-25000" dirty="0"/>
              <a:t>2</a:t>
            </a:r>
            <a:r>
              <a:rPr lang="en-CA" dirty="0"/>
              <a:t>, ABGs, urine output, electrolytes and hemodynamics. </a:t>
            </a:r>
            <a:endParaRPr lang="fr-FR" dirty="0"/>
          </a:p>
          <a:p>
            <a:endParaRPr lang="en-CA" dirty="0"/>
          </a:p>
        </p:txBody>
      </p:sp>
    </p:spTree>
    <p:extLst>
      <p:ext uri="{BB962C8B-B14F-4D97-AF65-F5344CB8AC3E}">
        <p14:creationId xmlns:p14="http://schemas.microsoft.com/office/powerpoint/2010/main" val="164051885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22313" y="5318693"/>
            <a:ext cx="7659687" cy="1168400"/>
          </a:xfrm>
        </p:spPr>
        <p:txBody>
          <a:bodyPr/>
          <a:lstStyle/>
          <a:p>
            <a:r>
              <a:rPr lang="en-CA" dirty="0" smtClean="0"/>
              <a:t>VETERINARY PATIENTS WITH CHF THAT REQUIRE MV</a:t>
            </a:r>
            <a:endParaRPr lang="en-CA" dirty="0"/>
          </a:p>
        </p:txBody>
      </p:sp>
      <p:sp>
        <p:nvSpPr>
          <p:cNvPr id="5" name="Espace réservé du texte 4"/>
          <p:cNvSpPr>
            <a:spLocks noGrp="1"/>
          </p:cNvSpPr>
          <p:nvPr>
            <p:ph type="body" idx="1"/>
          </p:nvPr>
        </p:nvSpPr>
        <p:spPr/>
        <p:txBody>
          <a:bodyPr/>
          <a:lstStyle/>
          <a:p>
            <a:r>
              <a:rPr lang="fr-FR" dirty="0" err="1"/>
              <a:t>Outcome</a:t>
            </a:r>
            <a:r>
              <a:rPr lang="fr-FR" dirty="0"/>
              <a:t> of positive-pressure ventilation in </a:t>
            </a:r>
            <a:r>
              <a:rPr lang="fr-FR" dirty="0" err="1"/>
              <a:t>dogs</a:t>
            </a:r>
            <a:r>
              <a:rPr lang="fr-FR" dirty="0"/>
              <a:t> and </a:t>
            </a:r>
            <a:r>
              <a:rPr lang="fr-FR" dirty="0" smtClean="0"/>
              <a:t>cats </a:t>
            </a:r>
            <a:r>
              <a:rPr lang="fr-FR" dirty="0" err="1" smtClean="0"/>
              <a:t>with</a:t>
            </a:r>
            <a:r>
              <a:rPr lang="fr-FR" dirty="0" smtClean="0"/>
              <a:t> </a:t>
            </a:r>
            <a:r>
              <a:rPr lang="fr-FR" dirty="0"/>
              <a:t>congestive </a:t>
            </a:r>
            <a:r>
              <a:rPr lang="fr-FR" dirty="0" err="1"/>
              <a:t>heart</a:t>
            </a:r>
            <a:r>
              <a:rPr lang="fr-FR" dirty="0"/>
              <a:t> </a:t>
            </a:r>
            <a:r>
              <a:rPr lang="fr-FR" dirty="0" err="1"/>
              <a:t>failure</a:t>
            </a:r>
            <a:r>
              <a:rPr lang="fr-FR" dirty="0"/>
              <a:t>: 16 cases (1992-2012)</a:t>
            </a:r>
            <a:r>
              <a:rPr lang="fr-FR" dirty="0" smtClean="0"/>
              <a:t>.</a:t>
            </a:r>
          </a:p>
          <a:p>
            <a:r>
              <a:rPr lang="fr-FR" i="1" dirty="0" smtClean="0"/>
              <a:t>JVECC 24</a:t>
            </a:r>
            <a:r>
              <a:rPr lang="fr-FR" i="1" dirty="0"/>
              <a:t>(5) 2014</a:t>
            </a:r>
          </a:p>
          <a:p>
            <a:endParaRPr lang="en-CA" dirty="0"/>
          </a:p>
        </p:txBody>
      </p:sp>
    </p:spTree>
    <p:extLst>
      <p:ext uri="{BB962C8B-B14F-4D97-AF65-F5344CB8AC3E}">
        <p14:creationId xmlns:p14="http://schemas.microsoft.com/office/powerpoint/2010/main" val="28229341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57200" y="402295"/>
            <a:ext cx="7620000" cy="6248900"/>
          </a:xfrm>
        </p:spPr>
        <p:txBody>
          <a:bodyPr>
            <a:normAutofit/>
          </a:bodyPr>
          <a:lstStyle/>
          <a:p>
            <a:pPr>
              <a:buFont typeface="Wingdings" charset="2"/>
              <a:buChar char="v"/>
            </a:pPr>
            <a:r>
              <a:rPr lang="en-CA" dirty="0" smtClean="0"/>
              <a:t> n= 16; 10 dogs; 6 cats</a:t>
            </a:r>
          </a:p>
          <a:p>
            <a:pPr>
              <a:buFont typeface="Wingdings" charset="2"/>
              <a:buChar char="v"/>
            </a:pPr>
            <a:r>
              <a:rPr lang="en-CA" dirty="0" smtClean="0"/>
              <a:t>Underlying cardiac diseases</a:t>
            </a:r>
          </a:p>
          <a:p>
            <a:pPr lvl="1">
              <a:buFont typeface="Wingdings" charset="2"/>
              <a:buChar char="v"/>
            </a:pPr>
            <a:r>
              <a:rPr lang="en-CA" dirty="0" smtClean="0"/>
              <a:t>CVD with +/-acute chordae </a:t>
            </a:r>
            <a:r>
              <a:rPr lang="en-CA" dirty="0" err="1" smtClean="0"/>
              <a:t>tendinae</a:t>
            </a:r>
            <a:r>
              <a:rPr lang="en-CA" dirty="0" smtClean="0"/>
              <a:t> rupture, +/-3</a:t>
            </a:r>
            <a:r>
              <a:rPr lang="en-CA" baseline="30000" dirty="0" smtClean="0"/>
              <a:t>rd</a:t>
            </a:r>
            <a:r>
              <a:rPr lang="en-CA" dirty="0" smtClean="0"/>
              <a:t> AV block, +/- hypertensive cardiomyopathy, aortic valve endocarditis (dogs)</a:t>
            </a:r>
          </a:p>
          <a:p>
            <a:pPr lvl="1">
              <a:buFont typeface="Wingdings" charset="2"/>
              <a:buChar char="v"/>
            </a:pPr>
            <a:r>
              <a:rPr lang="en-CA" dirty="0" smtClean="0"/>
              <a:t>HCM, DCM (cats)</a:t>
            </a:r>
          </a:p>
          <a:p>
            <a:pPr>
              <a:buFont typeface="Wingdings" charset="2"/>
              <a:buChar char="v"/>
            </a:pPr>
            <a:r>
              <a:rPr lang="en-CA" dirty="0" smtClean="0"/>
              <a:t>Reasons to initiate MV</a:t>
            </a:r>
          </a:p>
          <a:p>
            <a:pPr lvl="1">
              <a:buFont typeface="Wingdings" charset="2"/>
              <a:buChar char="v"/>
            </a:pPr>
            <a:r>
              <a:rPr lang="en-CA" dirty="0" smtClean="0"/>
              <a:t>Respiratory distress with</a:t>
            </a:r>
          </a:p>
          <a:p>
            <a:pPr lvl="2">
              <a:buFont typeface="Wingdings" charset="2"/>
              <a:buChar char="v"/>
            </a:pPr>
            <a:r>
              <a:rPr lang="en-CA" dirty="0" smtClean="0"/>
              <a:t>Impaired oxygenation (PaO</a:t>
            </a:r>
            <a:r>
              <a:rPr lang="en-CA" baseline="-25000" dirty="0" smtClean="0"/>
              <a:t>2</a:t>
            </a:r>
            <a:r>
              <a:rPr lang="en-CA" dirty="0" smtClean="0"/>
              <a:t> &lt; 60 mmHg with O</a:t>
            </a:r>
            <a:r>
              <a:rPr lang="en-CA" baseline="-25000" dirty="0" smtClean="0"/>
              <a:t>2</a:t>
            </a:r>
            <a:r>
              <a:rPr lang="en-CA" dirty="0" smtClean="0"/>
              <a:t> supplementation or need for FIO</a:t>
            </a:r>
            <a:r>
              <a:rPr lang="en-CA" baseline="-25000" dirty="0" smtClean="0"/>
              <a:t>2</a:t>
            </a:r>
            <a:r>
              <a:rPr lang="en-CA" dirty="0" smtClean="0"/>
              <a:t> &gt; 60% to maintain PaO</a:t>
            </a:r>
            <a:r>
              <a:rPr lang="en-CA" baseline="-25000" dirty="0" smtClean="0"/>
              <a:t>2</a:t>
            </a:r>
            <a:r>
              <a:rPr lang="en-CA" dirty="0" smtClean="0"/>
              <a:t> &gt; 60 mmHg)</a:t>
            </a:r>
          </a:p>
          <a:p>
            <a:pPr lvl="2">
              <a:buFont typeface="Wingdings" charset="2"/>
              <a:buChar char="v"/>
            </a:pPr>
            <a:r>
              <a:rPr lang="en-CA" dirty="0" smtClean="0"/>
              <a:t>Impaired ventilation (PaCO</a:t>
            </a:r>
            <a:r>
              <a:rPr lang="en-CA" baseline="-25000" dirty="0" smtClean="0"/>
              <a:t>2</a:t>
            </a:r>
            <a:r>
              <a:rPr lang="en-CA" dirty="0" smtClean="0"/>
              <a:t> &gt; 60 mmHg)</a:t>
            </a:r>
          </a:p>
          <a:p>
            <a:pPr>
              <a:buFont typeface="Wingdings" charset="2"/>
              <a:buChar char="v"/>
            </a:pPr>
            <a:r>
              <a:rPr lang="en-CA" dirty="0" err="1" smtClean="0"/>
              <a:t>Anesthetic</a:t>
            </a:r>
            <a:r>
              <a:rPr lang="en-CA" dirty="0" smtClean="0"/>
              <a:t> protocols</a:t>
            </a:r>
          </a:p>
          <a:p>
            <a:pPr lvl="1">
              <a:buFont typeface="Wingdings" charset="2"/>
              <a:buChar char="v"/>
            </a:pPr>
            <a:r>
              <a:rPr lang="en-CA" dirty="0" smtClean="0"/>
              <a:t>All patients received benzodiazepines</a:t>
            </a:r>
          </a:p>
          <a:p>
            <a:pPr lvl="1">
              <a:buFont typeface="Wingdings" charset="2"/>
              <a:buChar char="v"/>
            </a:pPr>
            <a:r>
              <a:rPr lang="en-CA" dirty="0" smtClean="0"/>
              <a:t>Other drugs used: ketamine, </a:t>
            </a:r>
            <a:r>
              <a:rPr lang="en-CA" dirty="0" err="1" smtClean="0"/>
              <a:t>etomidate</a:t>
            </a:r>
            <a:r>
              <a:rPr lang="en-CA" dirty="0" smtClean="0"/>
              <a:t>, </a:t>
            </a:r>
            <a:r>
              <a:rPr lang="en-CA" dirty="0" err="1" smtClean="0"/>
              <a:t>propofol</a:t>
            </a:r>
            <a:r>
              <a:rPr lang="en-CA" dirty="0" smtClean="0"/>
              <a:t>, NM blocking agents, opioids</a:t>
            </a:r>
          </a:p>
          <a:p>
            <a:pPr lvl="1">
              <a:buFont typeface="Wingdings" charset="2"/>
              <a:buChar char="v"/>
            </a:pPr>
            <a:r>
              <a:rPr lang="en-CA" dirty="0" smtClean="0"/>
              <a:t>Pentobarbital = negatively correlated with survival to discharge</a:t>
            </a:r>
          </a:p>
          <a:p>
            <a:pPr marL="411480" lvl="1" indent="0">
              <a:buNone/>
            </a:pPr>
            <a:endParaRPr lang="en-CA" dirty="0" smtClean="0"/>
          </a:p>
          <a:p>
            <a:pPr lvl="1">
              <a:buFont typeface="Wingdings" charset="2"/>
              <a:buChar char="v"/>
            </a:pPr>
            <a:endParaRPr lang="en-CA" dirty="0" smtClean="0"/>
          </a:p>
          <a:p>
            <a:pPr lvl="1">
              <a:buFont typeface="Wingdings" charset="2"/>
              <a:buChar char="v"/>
            </a:pPr>
            <a:endParaRPr lang="en-CA" dirty="0" smtClean="0"/>
          </a:p>
          <a:p>
            <a:pPr lvl="1">
              <a:buFont typeface="Wingdings" charset="2"/>
              <a:buChar char="v"/>
            </a:pPr>
            <a:endParaRPr lang="en-CA" dirty="0" smtClean="0"/>
          </a:p>
          <a:p>
            <a:pPr lvl="1">
              <a:buFont typeface="Wingdings" charset="2"/>
              <a:buChar char="v"/>
            </a:pPr>
            <a:endParaRPr lang="en-CA" dirty="0" smtClean="0"/>
          </a:p>
          <a:p>
            <a:pPr lvl="1">
              <a:buFont typeface="Wingdings" charset="2"/>
              <a:buChar char="v"/>
            </a:pPr>
            <a:endParaRPr lang="en-CA" dirty="0"/>
          </a:p>
        </p:txBody>
      </p:sp>
    </p:spTree>
    <p:extLst>
      <p:ext uri="{BB962C8B-B14F-4D97-AF65-F5344CB8AC3E}">
        <p14:creationId xmlns:p14="http://schemas.microsoft.com/office/powerpoint/2010/main" val="57531690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PATHOPHYSIOLOGY OF DISTURBED GAS EXCHANGE IN CHF</a:t>
            </a:r>
            <a:endParaRPr lang="en-CA" dirty="0"/>
          </a:p>
        </p:txBody>
      </p:sp>
      <p:sp>
        <p:nvSpPr>
          <p:cNvPr id="5" name="Espace réservé du texte 4"/>
          <p:cNvSpPr>
            <a:spLocks noGrp="1"/>
          </p:cNvSpPr>
          <p:nvPr>
            <p:ph type="body" idx="1"/>
          </p:nvPr>
        </p:nvSpPr>
        <p:spPr/>
        <p:txBody>
          <a:bodyPr/>
          <a:lstStyle/>
          <a:p>
            <a:r>
              <a:rPr lang="da-DK" i="1" dirty="0" err="1" smtClean="0"/>
              <a:t>Clin</a:t>
            </a:r>
            <a:r>
              <a:rPr lang="da-DK" i="1" dirty="0" smtClean="0"/>
              <a:t> </a:t>
            </a:r>
            <a:r>
              <a:rPr lang="da-DK" i="1" dirty="0" err="1"/>
              <a:t>Pulm</a:t>
            </a:r>
            <a:r>
              <a:rPr lang="da-DK" i="1" dirty="0"/>
              <a:t> Med 2009;16: 323–</a:t>
            </a:r>
            <a:r>
              <a:rPr lang="da-DK" i="1" dirty="0" smtClean="0"/>
              <a:t>327</a:t>
            </a:r>
            <a:endParaRPr lang="en-CA" i="1" dirty="0"/>
          </a:p>
        </p:txBody>
      </p:sp>
    </p:spTree>
    <p:extLst>
      <p:ext uri="{BB962C8B-B14F-4D97-AF65-F5344CB8AC3E}">
        <p14:creationId xmlns:p14="http://schemas.microsoft.com/office/powerpoint/2010/main" val="388644991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6047"/>
            <a:ext cx="7620000" cy="4800600"/>
          </a:xfrm>
        </p:spPr>
        <p:txBody>
          <a:bodyPr>
            <a:normAutofit fontScale="92500" lnSpcReduction="20000"/>
          </a:bodyPr>
          <a:lstStyle/>
          <a:p>
            <a:pPr>
              <a:buFont typeface="Wingdings" charset="2"/>
              <a:buChar char="v"/>
            </a:pPr>
            <a:r>
              <a:rPr lang="en-CA" dirty="0"/>
              <a:t>Ventilator settings</a:t>
            </a:r>
          </a:p>
          <a:p>
            <a:pPr lvl="1">
              <a:buFont typeface="Wingdings" charset="2"/>
              <a:buChar char="v"/>
            </a:pPr>
            <a:r>
              <a:rPr lang="en-CA" dirty="0"/>
              <a:t>SIMV used for all patients</a:t>
            </a:r>
          </a:p>
          <a:p>
            <a:pPr lvl="1">
              <a:buFont typeface="Wingdings" charset="2"/>
              <a:buChar char="v"/>
            </a:pPr>
            <a:r>
              <a:rPr lang="en-CA" dirty="0"/>
              <a:t>Specific settings available for 5/16 patients</a:t>
            </a:r>
          </a:p>
          <a:p>
            <a:pPr lvl="2">
              <a:buFont typeface="Wingdings" charset="2"/>
              <a:buChar char="v"/>
            </a:pPr>
            <a:r>
              <a:rPr lang="en-CA" dirty="0"/>
              <a:t>Initial PEEP: 6-12 cm H</a:t>
            </a:r>
            <a:r>
              <a:rPr lang="en-CA" baseline="-25000" dirty="0"/>
              <a:t>2</a:t>
            </a:r>
            <a:r>
              <a:rPr lang="en-CA" dirty="0"/>
              <a:t>O; titrated to 2-3 cm H</a:t>
            </a:r>
            <a:r>
              <a:rPr lang="en-CA" baseline="-25000" dirty="0"/>
              <a:t>2</a:t>
            </a:r>
            <a:r>
              <a:rPr lang="en-CA" dirty="0"/>
              <a:t>O prior to </a:t>
            </a:r>
            <a:r>
              <a:rPr lang="en-CA" dirty="0" err="1"/>
              <a:t>extubation</a:t>
            </a:r>
            <a:endParaRPr lang="en-CA" dirty="0"/>
          </a:p>
          <a:p>
            <a:pPr lvl="2">
              <a:buFont typeface="Wingdings" charset="2"/>
              <a:buChar char="v"/>
            </a:pPr>
            <a:r>
              <a:rPr lang="en-CA" dirty="0"/>
              <a:t>Initial </a:t>
            </a:r>
            <a:r>
              <a:rPr lang="en-CA" dirty="0" smtClean="0"/>
              <a:t>FIO</a:t>
            </a:r>
            <a:r>
              <a:rPr lang="en-CA" baseline="-25000" dirty="0"/>
              <a:t>2</a:t>
            </a:r>
            <a:r>
              <a:rPr lang="en-CA" dirty="0" smtClean="0"/>
              <a:t> </a:t>
            </a:r>
            <a:r>
              <a:rPr lang="en-CA" dirty="0"/>
              <a:t>of 100%</a:t>
            </a:r>
          </a:p>
          <a:p>
            <a:pPr>
              <a:buFont typeface="Wingdings" charset="2"/>
              <a:buChar char="v"/>
            </a:pPr>
            <a:r>
              <a:rPr lang="en-CA" dirty="0"/>
              <a:t>Outcome</a:t>
            </a:r>
          </a:p>
          <a:p>
            <a:pPr lvl="1">
              <a:buFont typeface="Wingdings" charset="2"/>
              <a:buChar char="v"/>
            </a:pPr>
            <a:r>
              <a:rPr lang="en-CA" dirty="0"/>
              <a:t>11/16 survived to </a:t>
            </a:r>
            <a:r>
              <a:rPr lang="en-CA" dirty="0" err="1"/>
              <a:t>extubation</a:t>
            </a:r>
            <a:endParaRPr lang="en-CA" dirty="0"/>
          </a:p>
          <a:p>
            <a:pPr lvl="2">
              <a:buFont typeface="Wingdings" charset="2"/>
              <a:buChar char="v"/>
            </a:pPr>
            <a:r>
              <a:rPr lang="en-CA" dirty="0"/>
              <a:t>1/11 collapsed and died while defecating </a:t>
            </a:r>
            <a:r>
              <a:rPr lang="en-CA" dirty="0" err="1"/>
              <a:t>postextubation</a:t>
            </a:r>
            <a:endParaRPr lang="en-CA" dirty="0"/>
          </a:p>
          <a:p>
            <a:pPr lvl="1">
              <a:buFont typeface="Wingdings" charset="2"/>
              <a:buChar char="v"/>
            </a:pPr>
            <a:r>
              <a:rPr lang="en-CA" dirty="0"/>
              <a:t>10/16 survived to discharge</a:t>
            </a:r>
          </a:p>
          <a:p>
            <a:pPr lvl="2">
              <a:buFont typeface="Wingdings" charset="2"/>
              <a:buChar char="v"/>
            </a:pPr>
            <a:r>
              <a:rPr lang="en-CA" dirty="0"/>
              <a:t>6/10 dogs</a:t>
            </a:r>
          </a:p>
          <a:p>
            <a:pPr lvl="2">
              <a:buFont typeface="Wingdings" charset="2"/>
              <a:buChar char="v"/>
            </a:pPr>
            <a:r>
              <a:rPr lang="en-CA" dirty="0"/>
              <a:t>4/6 cats</a:t>
            </a:r>
          </a:p>
          <a:p>
            <a:pPr lvl="2">
              <a:buFont typeface="Wingdings" charset="2"/>
              <a:buChar char="v"/>
            </a:pPr>
            <a:r>
              <a:rPr lang="en-CA" dirty="0"/>
              <a:t>6/10 died during follow-up period (post-discharge): heart failure (3), renal failure (2), unknown cause (1)</a:t>
            </a:r>
          </a:p>
          <a:p>
            <a:pPr lvl="1">
              <a:buFont typeface="Wingdings" charset="2"/>
              <a:buChar char="v"/>
            </a:pPr>
            <a:r>
              <a:rPr lang="en-CA" dirty="0"/>
              <a:t>Euthanasia prior to </a:t>
            </a:r>
            <a:r>
              <a:rPr lang="en-CA" dirty="0" err="1"/>
              <a:t>extubation</a:t>
            </a:r>
            <a:r>
              <a:rPr lang="en-CA" dirty="0"/>
              <a:t> in 4/16 (oliguria or anuria; neurological deficits)</a:t>
            </a:r>
          </a:p>
          <a:p>
            <a:pPr lvl="1">
              <a:buFont typeface="Wingdings" charset="2"/>
              <a:buChar char="v"/>
            </a:pPr>
            <a:r>
              <a:rPr lang="en-CA" dirty="0"/>
              <a:t>1/16 died during MV: cardiac arrest secondary to refractory </a:t>
            </a:r>
            <a:r>
              <a:rPr lang="en-CA" dirty="0" err="1"/>
              <a:t>tachyarrhythmias</a:t>
            </a:r>
            <a:endParaRPr lang="en-CA" dirty="0"/>
          </a:p>
          <a:p>
            <a:endParaRPr lang="en-CA" dirty="0"/>
          </a:p>
        </p:txBody>
      </p:sp>
      <p:graphicFrame>
        <p:nvGraphicFramePr>
          <p:cNvPr id="5" name="Tableau 4"/>
          <p:cNvGraphicFramePr>
            <a:graphicFrameLocks noGrp="1"/>
          </p:cNvGraphicFramePr>
          <p:nvPr>
            <p:extLst>
              <p:ext uri="{D42A27DB-BD31-4B8C-83A1-F6EECF244321}">
                <p14:modId xmlns:p14="http://schemas.microsoft.com/office/powerpoint/2010/main" val="2785359111"/>
              </p:ext>
            </p:extLst>
          </p:nvPr>
        </p:nvGraphicFramePr>
        <p:xfrm>
          <a:off x="664308" y="5314462"/>
          <a:ext cx="6779846" cy="1188720"/>
        </p:xfrm>
        <a:graphic>
          <a:graphicData uri="http://schemas.openxmlformats.org/drawingml/2006/table">
            <a:tbl>
              <a:tblPr>
                <a:tableStyleId>{18603FDC-E32A-4AB5-989C-0864C3EAD2B8}</a:tableStyleId>
              </a:tblPr>
              <a:tblGrid>
                <a:gridCol w="6779846"/>
              </a:tblGrid>
              <a:tr h="6447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b="1" dirty="0" smtClean="0">
                          <a:solidFill>
                            <a:srgbClr val="000000"/>
                          </a:solidFill>
                        </a:rPr>
                        <a:t>This study suggests that there is a relatively good overall prognosis for discharge from the hospital in dogs and cats with CHF that require mechanical ventilation.</a:t>
                      </a:r>
                    </a:p>
                    <a:p>
                      <a:endParaRPr lang="en-CA" dirty="0"/>
                    </a:p>
                  </a:txBody>
                  <a:tcPr/>
                </a:tc>
              </a:tr>
            </a:tbl>
          </a:graphicData>
        </a:graphic>
      </p:graphicFrame>
    </p:spTree>
    <p:extLst>
      <p:ext uri="{BB962C8B-B14F-4D97-AF65-F5344CB8AC3E}">
        <p14:creationId xmlns:p14="http://schemas.microsoft.com/office/powerpoint/2010/main" val="11420631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22313" y="5486400"/>
            <a:ext cx="7913687" cy="1168400"/>
          </a:xfrm>
        </p:spPr>
        <p:txBody>
          <a:bodyPr/>
          <a:lstStyle/>
          <a:p>
            <a:r>
              <a:rPr lang="en-CA" dirty="0"/>
              <a:t> mechanisms involved </a:t>
            </a:r>
            <a:r>
              <a:rPr lang="en-CA" dirty="0" smtClean="0"/>
              <a:t>in   </a:t>
            </a:r>
            <a:br>
              <a:rPr lang="en-CA" dirty="0" smtClean="0"/>
            </a:br>
            <a:r>
              <a:rPr lang="en-CA" dirty="0"/>
              <a:t> </a:t>
            </a:r>
            <a:r>
              <a:rPr lang="en-CA" dirty="0" smtClean="0"/>
              <a:t>weaning</a:t>
            </a:r>
            <a:r>
              <a:rPr lang="en-CA" dirty="0"/>
              <a:t>-induced </a:t>
            </a:r>
            <a:r>
              <a:rPr lang="en-CA" dirty="0" smtClean="0"/>
              <a:t>cardiac failure</a:t>
            </a:r>
            <a:endParaRPr lang="en-CA" dirty="0"/>
          </a:p>
        </p:txBody>
      </p:sp>
      <p:sp>
        <p:nvSpPr>
          <p:cNvPr id="5" name="Espace réservé du texte 4"/>
          <p:cNvSpPr>
            <a:spLocks noGrp="1"/>
          </p:cNvSpPr>
          <p:nvPr>
            <p:ph type="body" idx="1"/>
          </p:nvPr>
        </p:nvSpPr>
        <p:spPr>
          <a:xfrm>
            <a:off x="722313" y="3657478"/>
            <a:ext cx="8245231" cy="1633538"/>
          </a:xfrm>
        </p:spPr>
        <p:txBody>
          <a:bodyPr/>
          <a:lstStyle/>
          <a:p>
            <a:r>
              <a:rPr lang="en-CA" dirty="0"/>
              <a:t>Weaning the cardiac patient from </a:t>
            </a:r>
            <a:r>
              <a:rPr lang="en-CA" dirty="0" smtClean="0"/>
              <a:t>mechanical ventilation</a:t>
            </a:r>
          </a:p>
          <a:p>
            <a:r>
              <a:rPr lang="sv-SE" i="1" dirty="0" err="1"/>
              <a:t>Curr</a:t>
            </a:r>
            <a:r>
              <a:rPr lang="sv-SE" i="1" dirty="0"/>
              <a:t> </a:t>
            </a:r>
            <a:r>
              <a:rPr lang="sv-SE" i="1" dirty="0" err="1"/>
              <a:t>Opin</a:t>
            </a:r>
            <a:r>
              <a:rPr lang="sv-SE" i="1" dirty="0"/>
              <a:t> </a:t>
            </a:r>
            <a:r>
              <a:rPr lang="sv-SE" i="1" dirty="0" err="1"/>
              <a:t>Crit</a:t>
            </a:r>
            <a:r>
              <a:rPr lang="sv-SE" i="1" dirty="0"/>
              <a:t> Care 2014, 20:493–498</a:t>
            </a:r>
            <a:endParaRPr lang="en-CA" i="1" dirty="0"/>
          </a:p>
        </p:txBody>
      </p:sp>
    </p:spTree>
    <p:extLst>
      <p:ext uri="{BB962C8B-B14F-4D97-AF65-F5344CB8AC3E}">
        <p14:creationId xmlns:p14="http://schemas.microsoft.com/office/powerpoint/2010/main" val="39621241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en-CA" dirty="0" smtClean="0"/>
              <a:t>WEANING FROM MV</a:t>
            </a:r>
            <a:endParaRPr lang="en-CA" dirty="0"/>
          </a:p>
        </p:txBody>
      </p:sp>
      <p:sp>
        <p:nvSpPr>
          <p:cNvPr id="5" name="Espace réservé du contenu 4"/>
          <p:cNvSpPr>
            <a:spLocks noGrp="1"/>
          </p:cNvSpPr>
          <p:nvPr>
            <p:ph idx="1"/>
          </p:nvPr>
        </p:nvSpPr>
        <p:spPr/>
        <p:txBody>
          <a:bodyPr/>
          <a:lstStyle/>
          <a:p>
            <a:pPr>
              <a:buFont typeface="Wingdings" charset="2"/>
              <a:buChar char="v"/>
            </a:pPr>
            <a:r>
              <a:rPr lang="en-CA" dirty="0" smtClean="0"/>
              <a:t>Decrease in intrathoracic pressure </a:t>
            </a:r>
            <a:r>
              <a:rPr lang="en-CA" b="1" dirty="0" smtClean="0">
                <a:sym typeface="Wingdings"/>
              </a:rPr>
              <a:t> increase in venous return</a:t>
            </a:r>
            <a:endParaRPr lang="en-CA" b="1" dirty="0" smtClean="0"/>
          </a:p>
          <a:p>
            <a:pPr lvl="1">
              <a:buFont typeface="Wingdings" charset="2"/>
              <a:buChar char="v"/>
            </a:pPr>
            <a:r>
              <a:rPr lang="en-CA" dirty="0" smtClean="0">
                <a:sym typeface="Wingdings"/>
              </a:rPr>
              <a:t> transmitted to the right atrium  increases the pressure gradient of venous return and increases the right cardiac preload</a:t>
            </a:r>
          </a:p>
          <a:p>
            <a:pPr lvl="1">
              <a:buFont typeface="Wingdings" charset="2"/>
              <a:buChar char="v"/>
            </a:pPr>
            <a:r>
              <a:rPr lang="en-CA" dirty="0" smtClean="0">
                <a:sym typeface="Wingdings"/>
              </a:rPr>
              <a:t> right CO increases and LV preload consequently increases</a:t>
            </a:r>
          </a:p>
          <a:p>
            <a:pPr>
              <a:buFont typeface="Wingdings" charset="2"/>
              <a:buChar char="v"/>
            </a:pPr>
            <a:r>
              <a:rPr lang="en-CA" dirty="0" smtClean="0">
                <a:sym typeface="Wingdings"/>
              </a:rPr>
              <a:t>Decrease in intrathoracic pressure </a:t>
            </a:r>
            <a:r>
              <a:rPr lang="en-CA" b="1" dirty="0" smtClean="0">
                <a:sym typeface="Wingdings"/>
              </a:rPr>
              <a:t> increased afterload</a:t>
            </a:r>
          </a:p>
          <a:p>
            <a:pPr marL="708660" lvl="2">
              <a:buClr>
                <a:schemeClr val="accent1"/>
              </a:buClr>
              <a:buFont typeface="Wingdings" charset="2"/>
              <a:buChar char="v"/>
            </a:pPr>
            <a:r>
              <a:rPr lang="en-CA" dirty="0">
                <a:sym typeface="Wingdings"/>
              </a:rPr>
              <a:t> increased </a:t>
            </a:r>
            <a:r>
              <a:rPr lang="en-CA" dirty="0" err="1">
                <a:sym typeface="Wingdings"/>
              </a:rPr>
              <a:t>P</a:t>
            </a:r>
            <a:r>
              <a:rPr lang="en-CA" baseline="-25000" dirty="0" err="1">
                <a:sym typeface="Wingdings"/>
              </a:rPr>
              <a:t>tm</a:t>
            </a:r>
            <a:r>
              <a:rPr lang="en-CA" dirty="0">
                <a:sym typeface="Wingdings"/>
              </a:rPr>
              <a:t>  increased LV </a:t>
            </a:r>
            <a:r>
              <a:rPr lang="en-CA" dirty="0" smtClean="0">
                <a:sym typeface="Wingdings"/>
              </a:rPr>
              <a:t>afterload</a:t>
            </a:r>
            <a:endParaRPr lang="en-CA" dirty="0">
              <a:sym typeface="Wingdings"/>
            </a:endParaRPr>
          </a:p>
        </p:txBody>
      </p:sp>
      <p:graphicFrame>
        <p:nvGraphicFramePr>
          <p:cNvPr id="2" name="Tableau 1"/>
          <p:cNvGraphicFramePr>
            <a:graphicFrameLocks noGrp="1"/>
          </p:cNvGraphicFramePr>
          <p:nvPr>
            <p:extLst>
              <p:ext uri="{D42A27DB-BD31-4B8C-83A1-F6EECF244321}">
                <p14:modId xmlns:p14="http://schemas.microsoft.com/office/powerpoint/2010/main" val="2508845938"/>
              </p:ext>
            </p:extLst>
          </p:nvPr>
        </p:nvGraphicFramePr>
        <p:xfrm>
          <a:off x="457200" y="4348003"/>
          <a:ext cx="5171142" cy="1188720"/>
        </p:xfrm>
        <a:graphic>
          <a:graphicData uri="http://schemas.openxmlformats.org/drawingml/2006/table">
            <a:tbl>
              <a:tblPr>
                <a:tableStyleId>{18603FDC-E32A-4AB5-989C-0864C3EAD2B8}</a:tableStyleId>
              </a:tblPr>
              <a:tblGrid>
                <a:gridCol w="5171142"/>
              </a:tblGrid>
              <a:tr h="939518">
                <a:tc>
                  <a:txBody>
                    <a:bodyPr/>
                    <a:lstStyle/>
                    <a:p>
                      <a:pPr algn="ctr"/>
                      <a:r>
                        <a:rPr lang="en-CA" sz="1800" b="1" u="none" strike="noStrike" kern="1200" baseline="0" dirty="0" smtClean="0">
                          <a:solidFill>
                            <a:srgbClr val="072C62"/>
                          </a:solidFill>
                        </a:rPr>
                        <a:t>As the patient is being weaned from mechanical ventilation,</a:t>
                      </a:r>
                    </a:p>
                    <a:p>
                      <a:pPr algn="ctr"/>
                      <a:r>
                        <a:rPr lang="en-CA" sz="1800" b="1" u="none" strike="noStrike" kern="1200" baseline="0" dirty="0" smtClean="0">
                          <a:solidFill>
                            <a:srgbClr val="072C62"/>
                          </a:solidFill>
                        </a:rPr>
                        <a:t> the positive effects of PPV on both gas exchange </a:t>
                      </a:r>
                    </a:p>
                    <a:p>
                      <a:pPr algn="ctr"/>
                      <a:r>
                        <a:rPr lang="en-CA" sz="1800" b="1" u="none" strike="noStrike" kern="1200" baseline="0" dirty="0" smtClean="0">
                          <a:solidFill>
                            <a:srgbClr val="072C62"/>
                          </a:solidFill>
                        </a:rPr>
                        <a:t>and the myocardial pump function are lost.</a:t>
                      </a:r>
                      <a:endParaRPr lang="en-CA" b="1" dirty="0">
                        <a:solidFill>
                          <a:srgbClr val="072C62"/>
                        </a:solidFill>
                      </a:endParaRPr>
                    </a:p>
                  </a:txBody>
                  <a:tcPr/>
                </a:tc>
              </a:tr>
            </a:tbl>
          </a:graphicData>
        </a:graphic>
      </p:graphicFrame>
      <p:pic>
        <p:nvPicPr>
          <p:cNvPr id="3" name="Image 2"/>
          <p:cNvPicPr>
            <a:picLocks noChangeAspect="1"/>
          </p:cNvPicPr>
          <p:nvPr/>
        </p:nvPicPr>
        <p:blipFill>
          <a:blip r:embed="rId3"/>
          <a:stretch>
            <a:fillRect/>
          </a:stretch>
        </p:blipFill>
        <p:spPr>
          <a:xfrm>
            <a:off x="5628342" y="4585748"/>
            <a:ext cx="2596632" cy="1901949"/>
          </a:xfrm>
          <a:prstGeom prst="rect">
            <a:avLst/>
          </a:prstGeom>
        </p:spPr>
      </p:pic>
    </p:spTree>
    <p:extLst>
      <p:ext uri="{BB962C8B-B14F-4D97-AF65-F5344CB8AC3E}">
        <p14:creationId xmlns:p14="http://schemas.microsoft.com/office/powerpoint/2010/main" val="3354085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 y="5486400"/>
            <a:ext cx="9144000" cy="1168400"/>
          </a:xfrm>
        </p:spPr>
        <p:txBody>
          <a:bodyPr/>
          <a:lstStyle/>
          <a:p>
            <a:r>
              <a:rPr lang="en-CA" dirty="0"/>
              <a:t>Role of </a:t>
            </a:r>
            <a:r>
              <a:rPr lang="en-CA" dirty="0" smtClean="0"/>
              <a:t>NIV</a:t>
            </a:r>
            <a:r>
              <a:rPr lang="en-CA" dirty="0"/>
              <a:t> </a:t>
            </a:r>
            <a:r>
              <a:rPr lang="en-CA" dirty="0" smtClean="0"/>
              <a:t>in </a:t>
            </a:r>
            <a:r>
              <a:rPr lang="en-CA" dirty="0"/>
              <a:t>the Management of </a:t>
            </a:r>
            <a:r>
              <a:rPr lang="en-CA" dirty="0" smtClean="0"/>
              <a:t>Acutely Decompensated </a:t>
            </a:r>
            <a:r>
              <a:rPr lang="en-CA" dirty="0"/>
              <a:t>Heart Failure</a:t>
            </a:r>
          </a:p>
        </p:txBody>
      </p:sp>
      <p:sp>
        <p:nvSpPr>
          <p:cNvPr id="5" name="Espace réservé du texte 4"/>
          <p:cNvSpPr>
            <a:spLocks noGrp="1"/>
          </p:cNvSpPr>
          <p:nvPr>
            <p:ph type="body" idx="1"/>
          </p:nvPr>
        </p:nvSpPr>
        <p:spPr/>
        <p:txBody>
          <a:bodyPr/>
          <a:lstStyle/>
          <a:p>
            <a:r>
              <a:rPr lang="en-CA" i="1" dirty="0"/>
              <a:t>Rev </a:t>
            </a:r>
            <a:r>
              <a:rPr lang="en-CA" i="1" dirty="0" err="1"/>
              <a:t>Cardiovasc</a:t>
            </a:r>
            <a:r>
              <a:rPr lang="en-CA" i="1" dirty="0"/>
              <a:t> Med. 2002;3 </a:t>
            </a:r>
            <a:r>
              <a:rPr lang="en-CA" i="1" dirty="0" err="1"/>
              <a:t>Suppl</a:t>
            </a:r>
            <a:r>
              <a:rPr lang="en-CA" i="1" dirty="0"/>
              <a:t> 4:S35-40</a:t>
            </a:r>
            <a:r>
              <a:rPr lang="en-CA" dirty="0"/>
              <a:t>.</a:t>
            </a:r>
          </a:p>
        </p:txBody>
      </p:sp>
    </p:spTree>
    <p:extLst>
      <p:ext uri="{BB962C8B-B14F-4D97-AF65-F5344CB8AC3E}">
        <p14:creationId xmlns:p14="http://schemas.microsoft.com/office/powerpoint/2010/main" val="236053277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Non invasive ventilation </a:t>
            </a:r>
            <a:endParaRPr lang="en-CA" dirty="0"/>
          </a:p>
        </p:txBody>
      </p:sp>
      <p:sp>
        <p:nvSpPr>
          <p:cNvPr id="4" name="Espace réservé du contenu 3"/>
          <p:cNvSpPr>
            <a:spLocks noGrp="1"/>
          </p:cNvSpPr>
          <p:nvPr>
            <p:ph sz="half" idx="1"/>
          </p:nvPr>
        </p:nvSpPr>
        <p:spPr/>
        <p:txBody>
          <a:bodyPr/>
          <a:lstStyle/>
          <a:p>
            <a:pPr marL="114300" indent="0" algn="ctr">
              <a:buNone/>
            </a:pPr>
            <a:r>
              <a:rPr lang="en-CA" b="1" dirty="0" smtClean="0"/>
              <a:t>CPAP</a:t>
            </a:r>
          </a:p>
          <a:p>
            <a:pPr>
              <a:buFont typeface="Wingdings" charset="2"/>
              <a:buChar char="v"/>
            </a:pPr>
            <a:r>
              <a:rPr lang="en-CA" dirty="0" smtClean="0"/>
              <a:t>Background positive pressure (I &amp; E)</a:t>
            </a:r>
          </a:p>
          <a:p>
            <a:pPr>
              <a:buFont typeface="Wingdings" charset="2"/>
              <a:buChar char="v"/>
            </a:pPr>
            <a:r>
              <a:rPr lang="en-CA" dirty="0" smtClean="0"/>
              <a:t>Increases FRC and lung compliance</a:t>
            </a:r>
          </a:p>
          <a:p>
            <a:pPr>
              <a:buFont typeface="Wingdings" charset="2"/>
              <a:buChar char="v"/>
            </a:pPr>
            <a:r>
              <a:rPr lang="en-CA" dirty="0" smtClean="0"/>
              <a:t>Reduction of muscle fatigue</a:t>
            </a:r>
          </a:p>
          <a:p>
            <a:pPr>
              <a:buFont typeface="Wingdings" charset="2"/>
              <a:buChar char="v"/>
            </a:pPr>
            <a:r>
              <a:rPr lang="en-CA" dirty="0" smtClean="0"/>
              <a:t>Fitted nasal or facial mask</a:t>
            </a:r>
          </a:p>
          <a:p>
            <a:pPr>
              <a:buFont typeface="Wingdings" charset="2"/>
              <a:buChar char="v"/>
            </a:pPr>
            <a:endParaRPr lang="en-CA" dirty="0"/>
          </a:p>
        </p:txBody>
      </p:sp>
      <p:sp>
        <p:nvSpPr>
          <p:cNvPr id="5" name="Espace réservé du contenu 4"/>
          <p:cNvSpPr>
            <a:spLocks noGrp="1"/>
          </p:cNvSpPr>
          <p:nvPr>
            <p:ph sz="half" idx="2"/>
          </p:nvPr>
        </p:nvSpPr>
        <p:spPr/>
        <p:txBody>
          <a:bodyPr/>
          <a:lstStyle/>
          <a:p>
            <a:pPr marL="114300" indent="0" algn="ctr">
              <a:buNone/>
            </a:pPr>
            <a:r>
              <a:rPr lang="en-CA" b="1" dirty="0" smtClean="0"/>
              <a:t>BLPAP</a:t>
            </a:r>
          </a:p>
          <a:p>
            <a:pPr>
              <a:buFont typeface="Wingdings" charset="2"/>
              <a:buChar char="v"/>
            </a:pPr>
            <a:r>
              <a:rPr lang="en-CA" dirty="0" smtClean="0"/>
              <a:t>2 different levels of pressure</a:t>
            </a:r>
          </a:p>
          <a:p>
            <a:pPr>
              <a:buFont typeface="Wingdings" charset="2"/>
              <a:buChar char="v"/>
            </a:pPr>
            <a:r>
              <a:rPr lang="en-CA" dirty="0" smtClean="0"/>
              <a:t>Higher during inspiration</a:t>
            </a:r>
          </a:p>
          <a:p>
            <a:pPr>
              <a:buFont typeface="Wingdings" charset="2"/>
              <a:buChar char="v"/>
            </a:pPr>
            <a:r>
              <a:rPr lang="en-CA" dirty="0" smtClean="0"/>
              <a:t>Lower during expiration</a:t>
            </a:r>
            <a:endParaRPr lang="en-CA" dirty="0"/>
          </a:p>
        </p:txBody>
      </p:sp>
    </p:spTree>
    <p:extLst>
      <p:ext uri="{BB962C8B-B14F-4D97-AF65-F5344CB8AC3E}">
        <p14:creationId xmlns:p14="http://schemas.microsoft.com/office/powerpoint/2010/main" val="190810247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en-CA" dirty="0" smtClean="0"/>
              <a:t>CPAP VS STANDARD THERAPY</a:t>
            </a:r>
            <a:endParaRPr lang="en-CA" dirty="0"/>
          </a:p>
        </p:txBody>
      </p:sp>
      <p:sp>
        <p:nvSpPr>
          <p:cNvPr id="6" name="Espace réservé du contenu 5"/>
          <p:cNvSpPr>
            <a:spLocks noGrp="1"/>
          </p:cNvSpPr>
          <p:nvPr>
            <p:ph idx="1"/>
          </p:nvPr>
        </p:nvSpPr>
        <p:spPr/>
        <p:txBody>
          <a:bodyPr/>
          <a:lstStyle/>
          <a:p>
            <a:pPr>
              <a:buFont typeface="Wingdings" charset="2"/>
              <a:buChar char="v"/>
            </a:pPr>
            <a:r>
              <a:rPr lang="en-CA" dirty="0" smtClean="0"/>
              <a:t>Faster improvement in oxygenation</a:t>
            </a:r>
          </a:p>
          <a:p>
            <a:pPr>
              <a:buFont typeface="Wingdings" charset="2"/>
              <a:buChar char="v"/>
            </a:pPr>
            <a:r>
              <a:rPr lang="en-CA" dirty="0" smtClean="0"/>
              <a:t>Improved A-a gradient</a:t>
            </a:r>
          </a:p>
          <a:p>
            <a:pPr>
              <a:buFont typeface="Wingdings" charset="2"/>
              <a:buChar char="v"/>
            </a:pPr>
            <a:r>
              <a:rPr lang="en-CA" dirty="0" smtClean="0"/>
              <a:t>Increased SV</a:t>
            </a:r>
          </a:p>
          <a:p>
            <a:pPr>
              <a:buFont typeface="Wingdings" charset="2"/>
              <a:buChar char="v"/>
            </a:pPr>
            <a:r>
              <a:rPr lang="en-CA" dirty="0" smtClean="0"/>
              <a:t>More rapid and profound decrease in PaCO</a:t>
            </a:r>
            <a:r>
              <a:rPr lang="en-CA" baseline="-25000" dirty="0" smtClean="0"/>
              <a:t>2</a:t>
            </a:r>
            <a:endParaRPr lang="en-CA" dirty="0" smtClean="0"/>
          </a:p>
          <a:p>
            <a:pPr>
              <a:buFont typeface="Wingdings" charset="2"/>
              <a:buChar char="v"/>
            </a:pPr>
            <a:r>
              <a:rPr lang="en-CA" dirty="0" smtClean="0"/>
              <a:t>Greater improvement in the RR, HR, BP</a:t>
            </a:r>
          </a:p>
          <a:p>
            <a:pPr>
              <a:buFont typeface="Wingdings" charset="2"/>
              <a:buChar char="v"/>
            </a:pPr>
            <a:r>
              <a:rPr lang="en-CA" dirty="0" smtClean="0"/>
              <a:t>Lower rate of endotracheal intubation</a:t>
            </a:r>
          </a:p>
          <a:p>
            <a:pPr>
              <a:buFont typeface="Wingdings" charset="2"/>
              <a:buChar char="v"/>
            </a:pPr>
            <a:endParaRPr lang="en-CA" dirty="0"/>
          </a:p>
        </p:txBody>
      </p:sp>
    </p:spTree>
    <p:extLst>
      <p:ext uri="{BB962C8B-B14F-4D97-AF65-F5344CB8AC3E}">
        <p14:creationId xmlns:p14="http://schemas.microsoft.com/office/powerpoint/2010/main" val="211067263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NIV in Veterinary medicine</a:t>
            </a:r>
            <a:endParaRPr lang="en-CA" dirty="0"/>
          </a:p>
        </p:txBody>
      </p:sp>
      <p:sp>
        <p:nvSpPr>
          <p:cNvPr id="4" name="Espace réservé du texte 3"/>
          <p:cNvSpPr>
            <a:spLocks noGrp="1"/>
          </p:cNvSpPr>
          <p:nvPr>
            <p:ph type="body" idx="1"/>
          </p:nvPr>
        </p:nvSpPr>
        <p:spPr/>
        <p:txBody>
          <a:bodyPr/>
          <a:lstStyle/>
          <a:p>
            <a:r>
              <a:rPr lang="ro-RO" i="1" dirty="0" smtClean="0"/>
              <a:t>JVECC 19 (5)2009</a:t>
            </a:r>
          </a:p>
          <a:p>
            <a:r>
              <a:rPr lang="en-CA" i="1" dirty="0" smtClean="0"/>
              <a:t>JVECC 24</a:t>
            </a:r>
            <a:r>
              <a:rPr lang="en-CA" i="1" dirty="0"/>
              <a:t>(5) 2014</a:t>
            </a:r>
          </a:p>
        </p:txBody>
      </p:sp>
    </p:spTree>
    <p:extLst>
      <p:ext uri="{BB962C8B-B14F-4D97-AF65-F5344CB8AC3E}">
        <p14:creationId xmlns:p14="http://schemas.microsoft.com/office/powerpoint/2010/main" val="322337329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3"/>
          <a:stretch>
            <a:fillRect/>
          </a:stretch>
        </p:blipFill>
        <p:spPr>
          <a:xfrm>
            <a:off x="341243" y="0"/>
            <a:ext cx="5295900" cy="3797300"/>
          </a:xfrm>
          <a:prstGeom prst="rect">
            <a:avLst/>
          </a:prstGeom>
        </p:spPr>
      </p:pic>
      <p:pic>
        <p:nvPicPr>
          <p:cNvPr id="15" name="Image 14"/>
          <p:cNvPicPr>
            <a:picLocks noChangeAspect="1"/>
          </p:cNvPicPr>
          <p:nvPr/>
        </p:nvPicPr>
        <p:blipFill>
          <a:blip r:embed="rId4"/>
          <a:stretch>
            <a:fillRect/>
          </a:stretch>
        </p:blipFill>
        <p:spPr>
          <a:xfrm>
            <a:off x="4505296" y="3702100"/>
            <a:ext cx="3771105" cy="2878476"/>
          </a:xfrm>
          <a:prstGeom prst="rect">
            <a:avLst/>
          </a:prstGeom>
        </p:spPr>
      </p:pic>
      <p:sp>
        <p:nvSpPr>
          <p:cNvPr id="16" name="Rectangle 15"/>
          <p:cNvSpPr/>
          <p:nvPr/>
        </p:nvSpPr>
        <p:spPr>
          <a:xfrm>
            <a:off x="341243" y="3704273"/>
            <a:ext cx="4259975" cy="369332"/>
          </a:xfrm>
          <a:prstGeom prst="rect">
            <a:avLst/>
          </a:prstGeom>
        </p:spPr>
        <p:txBody>
          <a:bodyPr wrap="none">
            <a:spAutoFit/>
          </a:bodyPr>
          <a:lstStyle/>
          <a:p>
            <a:r>
              <a:rPr lang="ro-RO" i="1" dirty="0"/>
              <a:t>J Vet Emerg Crit Care 2014; 24(5): 578–585</a:t>
            </a:r>
            <a:endParaRPr lang="en-CA" i="1" dirty="0"/>
          </a:p>
        </p:txBody>
      </p:sp>
      <p:sp>
        <p:nvSpPr>
          <p:cNvPr id="18" name="Rectangle 17"/>
          <p:cNvSpPr/>
          <p:nvPr/>
        </p:nvSpPr>
        <p:spPr>
          <a:xfrm>
            <a:off x="4344854" y="6298708"/>
            <a:ext cx="4259975" cy="369332"/>
          </a:xfrm>
          <a:prstGeom prst="rect">
            <a:avLst/>
          </a:prstGeom>
        </p:spPr>
        <p:txBody>
          <a:bodyPr wrap="none">
            <a:spAutoFit/>
          </a:bodyPr>
          <a:lstStyle/>
          <a:p>
            <a:r>
              <a:rPr lang="ro-RO" i="1" dirty="0"/>
              <a:t>J Vet Emerg Crit Care 2009; 19(5): 416–425</a:t>
            </a:r>
            <a:endParaRPr lang="en-CA" i="1" dirty="0"/>
          </a:p>
        </p:txBody>
      </p:sp>
    </p:spTree>
    <p:extLst>
      <p:ext uri="{BB962C8B-B14F-4D97-AF65-F5344CB8AC3E}">
        <p14:creationId xmlns:p14="http://schemas.microsoft.com/office/powerpoint/2010/main" val="68761638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26697" y="897615"/>
            <a:ext cx="6743061" cy="5057296"/>
          </a:xfrm>
          <a:prstGeom prst="rect">
            <a:avLst/>
          </a:prstGeom>
        </p:spPr>
      </p:pic>
    </p:spTree>
    <p:extLst>
      <p:ext uri="{BB962C8B-B14F-4D97-AF65-F5344CB8AC3E}">
        <p14:creationId xmlns:p14="http://schemas.microsoft.com/office/powerpoint/2010/main" val="122748271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Alteration of distribution of blood flow</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Normal apex-to-base gradient is inverted</a:t>
            </a:r>
          </a:p>
          <a:p>
            <a:pPr lvl="1">
              <a:buFont typeface="Wingdings" charset="2"/>
              <a:buChar char="v"/>
            </a:pPr>
            <a:r>
              <a:rPr lang="en-CA" dirty="0" smtClean="0"/>
              <a:t>Apical flow exceeds basal flow</a:t>
            </a:r>
          </a:p>
          <a:p>
            <a:pPr lvl="2">
              <a:buFont typeface="Wingdings" charset="2"/>
              <a:buChar char="v"/>
            </a:pPr>
            <a:endParaRPr lang="en-CA" dirty="0"/>
          </a:p>
        </p:txBody>
      </p:sp>
      <p:pic>
        <p:nvPicPr>
          <p:cNvPr id="4" name="Picture 5"/>
          <p:cNvPicPr>
            <a:picLocks noChangeAspect="1"/>
          </p:cNvPicPr>
          <p:nvPr/>
        </p:nvPicPr>
        <p:blipFill>
          <a:blip r:embed="rId3"/>
          <a:stretch>
            <a:fillRect/>
          </a:stretch>
        </p:blipFill>
        <p:spPr>
          <a:xfrm>
            <a:off x="2543745" y="2929412"/>
            <a:ext cx="3563149" cy="3151718"/>
          </a:xfrm>
          <a:prstGeom prst="rect">
            <a:avLst/>
          </a:prstGeom>
        </p:spPr>
      </p:pic>
    </p:spTree>
    <p:extLst>
      <p:ext uri="{BB962C8B-B14F-4D97-AF65-F5344CB8AC3E}">
        <p14:creationId xmlns:p14="http://schemas.microsoft.com/office/powerpoint/2010/main" val="19908367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55677"/>
            <a:ext cx="7620000" cy="6398526"/>
          </a:xfrm>
        </p:spPr>
        <p:txBody>
          <a:bodyPr>
            <a:normAutofit/>
          </a:bodyPr>
          <a:lstStyle/>
          <a:p>
            <a:pPr>
              <a:buFont typeface="Wingdings" charset="2"/>
              <a:buChar char="v"/>
            </a:pPr>
            <a:r>
              <a:rPr lang="en-CA" dirty="0" smtClean="0"/>
              <a:t>Interstitial edema</a:t>
            </a:r>
          </a:p>
          <a:p>
            <a:pPr lvl="1">
              <a:buFont typeface="Wingdings" charset="2"/>
              <a:buChar char="v"/>
            </a:pPr>
            <a:r>
              <a:rPr lang="en-CA" dirty="0" smtClean="0"/>
              <a:t>Increases the diffusion distance between the alveolar epithelium and the pulmonary capillary endothelium</a:t>
            </a:r>
          </a:p>
          <a:p>
            <a:pPr lvl="2">
              <a:buFont typeface="Wingdings" charset="2"/>
              <a:buChar char="v"/>
            </a:pPr>
            <a:r>
              <a:rPr lang="en-CA" dirty="0" smtClean="0">
                <a:sym typeface="Wingdings"/>
              </a:rPr>
              <a:t> decreased oxygenation and inadequate washout of CO</a:t>
            </a:r>
            <a:r>
              <a:rPr lang="en-CA" baseline="-25000" dirty="0" smtClean="0">
                <a:sym typeface="Wingdings"/>
              </a:rPr>
              <a:t>2</a:t>
            </a:r>
          </a:p>
          <a:p>
            <a:pPr>
              <a:buFont typeface="Wingdings" charset="2"/>
              <a:buChar char="v"/>
            </a:pPr>
            <a:r>
              <a:rPr lang="en-CA" dirty="0" smtClean="0">
                <a:sym typeface="Wingdings"/>
              </a:rPr>
              <a:t>Alveolar edema</a:t>
            </a:r>
          </a:p>
          <a:p>
            <a:pPr lvl="1">
              <a:buFont typeface="Wingdings" charset="2"/>
              <a:buChar char="v"/>
            </a:pPr>
            <a:r>
              <a:rPr lang="en-CA" dirty="0" smtClean="0">
                <a:sym typeface="Wingdings"/>
              </a:rPr>
              <a:t>Begins in discrete dependent areas of the lung  coalesce to involve whole segments, lobes, entire lung</a:t>
            </a:r>
          </a:p>
          <a:p>
            <a:pPr lvl="1">
              <a:buFont typeface="Wingdings" charset="2"/>
              <a:buChar char="v"/>
            </a:pPr>
            <a:r>
              <a:rPr lang="en-CA" dirty="0" smtClean="0">
                <a:sym typeface="Wingdings"/>
              </a:rPr>
              <a:t>Limits ventilation and causes V/Q mismatch</a:t>
            </a:r>
          </a:p>
          <a:p>
            <a:pPr lvl="1">
              <a:buFont typeface="Wingdings" charset="2"/>
              <a:buChar char="v"/>
            </a:pPr>
            <a:r>
              <a:rPr lang="en-CA" dirty="0" smtClean="0"/>
              <a:t>Alveolar groups completely filled with fluid develop atelectasis (</a:t>
            </a:r>
            <a:r>
              <a:rPr lang="en-CA" dirty="0" smtClean="0">
                <a:sym typeface="Wingdings"/>
              </a:rPr>
              <a:t> shunt)</a:t>
            </a:r>
          </a:p>
          <a:p>
            <a:pPr lvl="1">
              <a:buFont typeface="Wingdings" charset="2"/>
              <a:buChar char="v"/>
            </a:pPr>
            <a:r>
              <a:rPr lang="en-CA" dirty="0" err="1" smtClean="0">
                <a:sym typeface="Wingdings"/>
              </a:rPr>
              <a:t>Atelectatic</a:t>
            </a:r>
            <a:r>
              <a:rPr lang="en-CA" dirty="0" smtClean="0">
                <a:sym typeface="Wingdings"/>
              </a:rPr>
              <a:t> alveoli require higher airway pressures to reopen from the collapsed state</a:t>
            </a:r>
          </a:p>
          <a:p>
            <a:pPr lvl="2">
              <a:buFont typeface="Wingdings" charset="2"/>
              <a:buChar char="v"/>
            </a:pPr>
            <a:r>
              <a:rPr lang="en-CA" dirty="0" smtClean="0">
                <a:sym typeface="Wingdings"/>
              </a:rPr>
              <a:t>Great risk for repetitive opening and collapse  barotrauma and VILI</a:t>
            </a:r>
          </a:p>
          <a:p>
            <a:pPr marL="411480" lvl="1" indent="0">
              <a:buNone/>
            </a:pPr>
            <a:endParaRPr lang="en-CA" dirty="0" smtClean="0">
              <a:sym typeface="Wingdings"/>
            </a:endParaRPr>
          </a:p>
          <a:p>
            <a:pPr>
              <a:buFont typeface="Wingdings" charset="2"/>
              <a:buChar char="v"/>
            </a:pPr>
            <a:endParaRPr lang="en-CA" dirty="0" smtClean="0">
              <a:sym typeface="Wingdings"/>
            </a:endParaRPr>
          </a:p>
          <a:p>
            <a:pPr lvl="2">
              <a:buFont typeface="Wingdings" charset="2"/>
              <a:buChar char="v"/>
            </a:pPr>
            <a:endParaRPr lang="en-CA" dirty="0"/>
          </a:p>
        </p:txBody>
      </p:sp>
    </p:spTree>
    <p:extLst>
      <p:ext uri="{BB962C8B-B14F-4D97-AF65-F5344CB8AC3E}">
        <p14:creationId xmlns:p14="http://schemas.microsoft.com/office/powerpoint/2010/main" val="189232975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Effects of pulmonary edema on pulmonary function</a:t>
            </a:r>
            <a:br>
              <a:rPr lang="en-CA" dirty="0"/>
            </a:br>
            <a:endParaRPr lang="en-CA" dirty="0"/>
          </a:p>
        </p:txBody>
      </p:sp>
      <p:sp>
        <p:nvSpPr>
          <p:cNvPr id="3" name="Espace réservé du contenu 2"/>
          <p:cNvSpPr>
            <a:spLocks noGrp="1"/>
          </p:cNvSpPr>
          <p:nvPr>
            <p:ph type="body" idx="1"/>
          </p:nvPr>
        </p:nvSpPr>
        <p:spPr/>
        <p:txBody>
          <a:bodyPr/>
          <a:lstStyle/>
          <a:p>
            <a:r>
              <a:rPr lang="en-CA" dirty="0"/>
              <a:t>WEST Pulmonary </a:t>
            </a:r>
            <a:r>
              <a:rPr lang="en-CA" dirty="0" smtClean="0"/>
              <a:t>pathophysiology</a:t>
            </a:r>
            <a:endParaRPr lang="en-CA" dirty="0"/>
          </a:p>
        </p:txBody>
      </p:sp>
    </p:spTree>
    <p:extLst>
      <p:ext uri="{BB962C8B-B14F-4D97-AF65-F5344CB8AC3E}">
        <p14:creationId xmlns:p14="http://schemas.microsoft.com/office/powerpoint/2010/main" val="2466252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Reduction of lung compliance</a:t>
            </a:r>
            <a:endParaRPr lang="en-CA" dirty="0"/>
          </a:p>
        </p:txBody>
      </p:sp>
      <p:sp>
        <p:nvSpPr>
          <p:cNvPr id="5" name="Espace réservé du contenu 4"/>
          <p:cNvSpPr>
            <a:spLocks noGrp="1"/>
          </p:cNvSpPr>
          <p:nvPr>
            <p:ph idx="1"/>
          </p:nvPr>
        </p:nvSpPr>
        <p:spPr/>
        <p:txBody>
          <a:bodyPr/>
          <a:lstStyle/>
          <a:p>
            <a:pPr>
              <a:buFont typeface="Wingdings" charset="2"/>
              <a:buChar char="v"/>
            </a:pPr>
            <a:r>
              <a:rPr lang="en-CA" dirty="0" smtClean="0"/>
              <a:t>Alveolar flooding causes a reduction in volume of the affected alveoli</a:t>
            </a:r>
          </a:p>
          <a:p>
            <a:pPr>
              <a:buFont typeface="Wingdings" charset="2"/>
              <a:buChar char="v"/>
            </a:pPr>
            <a:r>
              <a:rPr lang="en-CA" dirty="0" smtClean="0"/>
              <a:t>Interstitial edema stiffens the lung</a:t>
            </a:r>
          </a:p>
          <a:p>
            <a:pPr>
              <a:buFont typeface="Wingdings" charset="2"/>
              <a:buChar char="v"/>
            </a:pPr>
            <a:r>
              <a:rPr lang="en-CA" dirty="0" smtClean="0"/>
              <a:t>Abnormally large expanding pressures are needed</a:t>
            </a:r>
          </a:p>
          <a:p>
            <a:pPr>
              <a:buFont typeface="Wingdings" charset="2"/>
              <a:buChar char="v"/>
            </a:pPr>
            <a:r>
              <a:rPr lang="en-CA" dirty="0" smtClean="0"/>
              <a:t>Tendency to collapse to abnormally small volumes when not actively expanded</a:t>
            </a:r>
          </a:p>
          <a:p>
            <a:pPr>
              <a:buFont typeface="Wingdings" charset="2"/>
              <a:buChar char="v"/>
            </a:pPr>
            <a:endParaRPr lang="en-CA" dirty="0" smtClean="0"/>
          </a:p>
          <a:p>
            <a:pPr marL="114300" indent="0">
              <a:buNone/>
            </a:pPr>
            <a:endParaRPr lang="en-CA" dirty="0"/>
          </a:p>
        </p:txBody>
      </p:sp>
      <p:graphicFrame>
        <p:nvGraphicFramePr>
          <p:cNvPr id="6" name="Tableau 5"/>
          <p:cNvGraphicFramePr>
            <a:graphicFrameLocks noGrp="1"/>
          </p:cNvGraphicFramePr>
          <p:nvPr>
            <p:extLst>
              <p:ext uri="{D42A27DB-BD31-4B8C-83A1-F6EECF244321}">
                <p14:modId xmlns:p14="http://schemas.microsoft.com/office/powerpoint/2010/main" val="4042854740"/>
              </p:ext>
            </p:extLst>
          </p:nvPr>
        </p:nvGraphicFramePr>
        <p:xfrm>
          <a:off x="3156164" y="4523884"/>
          <a:ext cx="2315763" cy="640080"/>
        </p:xfrm>
        <a:graphic>
          <a:graphicData uri="http://schemas.openxmlformats.org/drawingml/2006/table">
            <a:tbl>
              <a:tblPr>
                <a:tableStyleId>{E269D01E-BC32-4049-B463-5C60D7B0CCD2}</a:tableStyleId>
              </a:tblPr>
              <a:tblGrid>
                <a:gridCol w="2315763"/>
              </a:tblGrid>
              <a:tr h="4855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solidFill>
                            <a:schemeClr val="tx1"/>
                          </a:solidFill>
                        </a:rPr>
                        <a:t>COMPLIANCE = ΔV/ΔP</a:t>
                      </a:r>
                    </a:p>
                    <a:p>
                      <a:endParaRPr lang="en-CA" dirty="0"/>
                    </a:p>
                  </a:txBody>
                  <a:tcPr/>
                </a:tc>
              </a:tr>
            </a:tbl>
          </a:graphicData>
        </a:graphic>
      </p:graphicFrame>
    </p:spTree>
    <p:extLst>
      <p:ext uri="{BB962C8B-B14F-4D97-AF65-F5344CB8AC3E}">
        <p14:creationId xmlns:p14="http://schemas.microsoft.com/office/powerpoint/2010/main" val="17766213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Airway resistance is typically increased</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When larger airways contain edema fluid</a:t>
            </a:r>
          </a:p>
          <a:p>
            <a:pPr>
              <a:buFont typeface="Wingdings" charset="2"/>
              <a:buChar char="v"/>
            </a:pPr>
            <a:r>
              <a:rPr lang="en-CA" dirty="0" smtClean="0"/>
              <a:t>Interstitial edema increases small airway resistance (</a:t>
            </a:r>
            <a:r>
              <a:rPr lang="en-CA" dirty="0" err="1" smtClean="0"/>
              <a:t>peribronchial</a:t>
            </a:r>
            <a:r>
              <a:rPr lang="en-CA" dirty="0" smtClean="0"/>
              <a:t> cuff)</a:t>
            </a:r>
            <a:endParaRPr lang="en-CA" dirty="0"/>
          </a:p>
        </p:txBody>
      </p:sp>
    </p:spTree>
    <p:extLst>
      <p:ext uri="{BB962C8B-B14F-4D97-AF65-F5344CB8AC3E}">
        <p14:creationId xmlns:p14="http://schemas.microsoft.com/office/powerpoint/2010/main" val="7975896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Gas exchange</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Interstitial edema has little effect on gas exchange</a:t>
            </a:r>
          </a:p>
          <a:p>
            <a:pPr>
              <a:buFont typeface="Wingdings" charset="2"/>
              <a:buChar char="v"/>
            </a:pPr>
            <a:r>
              <a:rPr lang="en-CA" dirty="0" smtClean="0"/>
              <a:t>Alveolar edema causes hypoxemia</a:t>
            </a:r>
          </a:p>
          <a:p>
            <a:pPr lvl="1">
              <a:buFont typeface="Wingdings" charset="2"/>
              <a:buChar char="v"/>
            </a:pPr>
            <a:r>
              <a:rPr lang="en-CA" dirty="0" smtClean="0"/>
              <a:t>Blood flow to unventilated alveoli</a:t>
            </a:r>
          </a:p>
          <a:p>
            <a:pPr lvl="1"/>
            <a:endParaRPr lang="en-CA" dirty="0"/>
          </a:p>
        </p:txBody>
      </p:sp>
    </p:spTree>
    <p:extLst>
      <p:ext uri="{BB962C8B-B14F-4D97-AF65-F5344CB8AC3E}">
        <p14:creationId xmlns:p14="http://schemas.microsoft.com/office/powerpoint/2010/main" val="32205307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Oxygen delivery</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DO</a:t>
            </a:r>
            <a:r>
              <a:rPr lang="en-CA" baseline="-25000" dirty="0" smtClean="0"/>
              <a:t>2</a:t>
            </a:r>
            <a:r>
              <a:rPr lang="en-CA" dirty="0" smtClean="0"/>
              <a:t> is decreased due to decreased CO</a:t>
            </a:r>
            <a:endParaRPr lang="en-CA" dirty="0"/>
          </a:p>
        </p:txBody>
      </p:sp>
      <p:graphicFrame>
        <p:nvGraphicFramePr>
          <p:cNvPr id="5" name="Tableau 4"/>
          <p:cNvGraphicFramePr>
            <a:graphicFrameLocks noGrp="1"/>
          </p:cNvGraphicFramePr>
          <p:nvPr>
            <p:extLst>
              <p:ext uri="{D42A27DB-BD31-4B8C-83A1-F6EECF244321}">
                <p14:modId xmlns:p14="http://schemas.microsoft.com/office/powerpoint/2010/main" val="1515057145"/>
              </p:ext>
            </p:extLst>
          </p:nvPr>
        </p:nvGraphicFramePr>
        <p:xfrm>
          <a:off x="3156164" y="3235383"/>
          <a:ext cx="2315763" cy="640080"/>
        </p:xfrm>
        <a:graphic>
          <a:graphicData uri="http://schemas.openxmlformats.org/drawingml/2006/table">
            <a:tbl>
              <a:tblPr>
                <a:tableStyleId>{E269D01E-BC32-4049-B463-5C60D7B0CCD2}</a:tableStyleId>
              </a:tblPr>
              <a:tblGrid>
                <a:gridCol w="2315763"/>
              </a:tblGrid>
              <a:tr h="4855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solidFill>
                            <a:schemeClr val="tx1"/>
                          </a:solidFill>
                        </a:rPr>
                        <a:t>DO</a:t>
                      </a:r>
                      <a:r>
                        <a:rPr lang="en-CA" b="1" baseline="-25000" dirty="0" smtClean="0">
                          <a:solidFill>
                            <a:schemeClr val="tx1"/>
                          </a:solidFill>
                        </a:rPr>
                        <a:t>2</a:t>
                      </a:r>
                      <a:r>
                        <a:rPr lang="en-CA" b="1" dirty="0" smtClean="0">
                          <a:solidFill>
                            <a:schemeClr val="tx1"/>
                          </a:solidFill>
                        </a:rPr>
                        <a:t> = CO x </a:t>
                      </a:r>
                      <a:r>
                        <a:rPr lang="en-CA" b="1" baseline="0" dirty="0" smtClean="0">
                          <a:solidFill>
                            <a:schemeClr val="tx1"/>
                          </a:solidFill>
                        </a:rPr>
                        <a:t>CaO2</a:t>
                      </a:r>
                    </a:p>
                    <a:p>
                      <a:endParaRPr lang="en-CA" dirty="0"/>
                    </a:p>
                  </a:txBody>
                  <a:tcPr/>
                </a:tc>
              </a:tr>
            </a:tbl>
          </a:graphicData>
        </a:graphic>
      </p:graphicFrame>
    </p:spTree>
    <p:extLst>
      <p:ext uri="{BB962C8B-B14F-4D97-AF65-F5344CB8AC3E}">
        <p14:creationId xmlns:p14="http://schemas.microsoft.com/office/powerpoint/2010/main" val="4338102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Control of ventilation</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Rapid, shallow breathing</a:t>
            </a:r>
          </a:p>
          <a:p>
            <a:pPr lvl="1">
              <a:buFont typeface="Wingdings" charset="2"/>
              <a:buChar char="v"/>
            </a:pPr>
            <a:r>
              <a:rPr lang="en-CA" dirty="0" smtClean="0"/>
              <a:t>Caused by stimulation of J receptors in the alveolar walls (+/- other vagal afferents)</a:t>
            </a:r>
          </a:p>
          <a:p>
            <a:pPr lvl="1">
              <a:buFont typeface="Wingdings" charset="2"/>
              <a:buChar char="v"/>
            </a:pPr>
            <a:r>
              <a:rPr lang="en-CA" dirty="0" smtClean="0"/>
              <a:t>Rapid breathing minimizes the abnormally high elastic work of breathing</a:t>
            </a:r>
          </a:p>
          <a:p>
            <a:pPr lvl="1">
              <a:buFont typeface="Wingdings" charset="2"/>
              <a:buChar char="v"/>
            </a:pPr>
            <a:r>
              <a:rPr lang="en-CA" dirty="0" smtClean="0"/>
              <a:t>Hypoxemia also stimulates rapid breathing pattern</a:t>
            </a:r>
          </a:p>
          <a:p>
            <a:pPr lvl="1"/>
            <a:endParaRPr lang="en-CA" dirty="0"/>
          </a:p>
        </p:txBody>
      </p:sp>
    </p:spTree>
    <p:extLst>
      <p:ext uri="{BB962C8B-B14F-4D97-AF65-F5344CB8AC3E}">
        <p14:creationId xmlns:p14="http://schemas.microsoft.com/office/powerpoint/2010/main" val="36882316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Pulmonary circulation</a:t>
            </a:r>
            <a:endParaRPr lang="en-CA" dirty="0"/>
          </a:p>
        </p:txBody>
      </p:sp>
      <p:sp>
        <p:nvSpPr>
          <p:cNvPr id="3" name="Espace réservé du contenu 2"/>
          <p:cNvSpPr>
            <a:spLocks noGrp="1"/>
          </p:cNvSpPr>
          <p:nvPr>
            <p:ph idx="1"/>
          </p:nvPr>
        </p:nvSpPr>
        <p:spPr/>
        <p:txBody>
          <a:bodyPr/>
          <a:lstStyle/>
          <a:p>
            <a:pPr>
              <a:buFont typeface="Wingdings" charset="2"/>
              <a:buChar char="v"/>
            </a:pPr>
            <a:r>
              <a:rPr lang="en-CA" dirty="0" smtClean="0"/>
              <a:t>Pulmonary vascular resistance is increased</a:t>
            </a:r>
          </a:p>
          <a:p>
            <a:pPr lvl="1">
              <a:buFont typeface="Wingdings" charset="2"/>
              <a:buChar char="v"/>
            </a:pPr>
            <a:r>
              <a:rPr lang="en-CA" dirty="0" smtClean="0"/>
              <a:t>Hypoxic vasoconstriction of poorly/unventilated areas</a:t>
            </a:r>
          </a:p>
          <a:p>
            <a:pPr lvl="1">
              <a:buFont typeface="Wingdings" charset="2"/>
              <a:buChar char="v"/>
            </a:pPr>
            <a:r>
              <a:rPr lang="en-CA" dirty="0" smtClean="0"/>
              <a:t>Perivascular cuffing increases resistance of extra-alveolar vessels</a:t>
            </a:r>
          </a:p>
          <a:p>
            <a:pPr lvl="1">
              <a:buFont typeface="Wingdings" charset="2"/>
              <a:buChar char="v"/>
            </a:pPr>
            <a:r>
              <a:rPr lang="en-CA" dirty="0" smtClean="0"/>
              <a:t>Partial collapse of edematous alveoli</a:t>
            </a:r>
          </a:p>
          <a:p>
            <a:pPr lvl="1">
              <a:buFont typeface="Wingdings" charset="2"/>
              <a:buChar char="v"/>
            </a:pPr>
            <a:r>
              <a:rPr lang="en-CA" dirty="0" smtClean="0"/>
              <a:t>Compression/</a:t>
            </a:r>
            <a:r>
              <a:rPr lang="en-CA" dirty="0" err="1" smtClean="0"/>
              <a:t>distorsion</a:t>
            </a:r>
            <a:r>
              <a:rPr lang="en-CA" dirty="0" smtClean="0"/>
              <a:t> of alveoli by edematous alveolar walls</a:t>
            </a:r>
          </a:p>
          <a:p>
            <a:pPr lvl="1">
              <a:buFont typeface="Wingdings" charset="2"/>
              <a:buChar char="v"/>
            </a:pPr>
            <a:endParaRPr lang="en-CA" dirty="0"/>
          </a:p>
        </p:txBody>
      </p:sp>
    </p:spTree>
    <p:extLst>
      <p:ext uri="{BB962C8B-B14F-4D97-AF65-F5344CB8AC3E}">
        <p14:creationId xmlns:p14="http://schemas.microsoft.com/office/powerpoint/2010/main" val="3705064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61761"/>
            <a:ext cx="7620000" cy="4800600"/>
          </a:xfrm>
        </p:spPr>
        <p:txBody>
          <a:bodyPr/>
          <a:lstStyle/>
          <a:p>
            <a:pPr>
              <a:buFont typeface="Wingdings" charset="2"/>
              <a:buChar char="v"/>
            </a:pPr>
            <a:r>
              <a:rPr lang="en-CA" dirty="0">
                <a:sym typeface="Wingdings"/>
              </a:rPr>
              <a:t>Respiratory muscles</a:t>
            </a:r>
          </a:p>
          <a:p>
            <a:pPr lvl="1">
              <a:buFont typeface="Wingdings" charset="2"/>
              <a:buChar char="v"/>
            </a:pPr>
            <a:r>
              <a:rPr lang="en-CA" dirty="0">
                <a:sym typeface="Wingdings"/>
              </a:rPr>
              <a:t>Have to work harder</a:t>
            </a:r>
          </a:p>
          <a:p>
            <a:pPr lvl="2">
              <a:buFont typeface="Wingdings" charset="2"/>
              <a:buChar char="v"/>
            </a:pPr>
            <a:r>
              <a:rPr lang="en-CA" dirty="0">
                <a:sym typeface="Wingdings"/>
              </a:rPr>
              <a:t> larger swings in intrathoracic pressures  increase preload and reduce afterload  can worsen CHF</a:t>
            </a:r>
          </a:p>
          <a:p>
            <a:pPr lvl="2">
              <a:buFont typeface="Wingdings" charset="2"/>
              <a:buChar char="v"/>
            </a:pPr>
            <a:r>
              <a:rPr lang="en-CA" dirty="0">
                <a:sym typeface="Wingdings"/>
              </a:rPr>
              <a:t> increased oxygen demand</a:t>
            </a:r>
          </a:p>
          <a:p>
            <a:pPr>
              <a:buFont typeface="Wingdings" charset="2"/>
              <a:buChar char="v"/>
            </a:pPr>
            <a:r>
              <a:rPr lang="en-CA" dirty="0">
                <a:sym typeface="Wingdings"/>
              </a:rPr>
              <a:t>Increased peripheral extraction of oxygen</a:t>
            </a:r>
          </a:p>
          <a:p>
            <a:pPr lvl="1">
              <a:buFont typeface="Wingdings" charset="2"/>
              <a:buChar char="v"/>
            </a:pPr>
            <a:r>
              <a:rPr lang="en-CA" dirty="0">
                <a:sym typeface="Wingdings"/>
              </a:rPr>
              <a:t> lower mixed venous oxygen saturation </a:t>
            </a:r>
          </a:p>
          <a:p>
            <a:pPr>
              <a:buFont typeface="Wingdings" charset="2"/>
              <a:buChar char="v"/>
            </a:pPr>
            <a:r>
              <a:rPr lang="en-CA" dirty="0">
                <a:sym typeface="Wingdings"/>
              </a:rPr>
              <a:t>Lower SaO2</a:t>
            </a:r>
          </a:p>
          <a:p>
            <a:pPr lvl="1">
              <a:buFont typeface="Wingdings" charset="2"/>
              <a:buChar char="v"/>
            </a:pPr>
            <a:r>
              <a:rPr lang="en-CA" dirty="0">
                <a:sym typeface="Wingdings"/>
              </a:rPr>
              <a:t>Atelectasis, alveolar and interstitial edema</a:t>
            </a:r>
          </a:p>
          <a:p>
            <a:pPr lvl="1">
              <a:buFont typeface="Wingdings" charset="2"/>
              <a:buChar char="v"/>
            </a:pPr>
            <a:r>
              <a:rPr lang="en-CA" dirty="0">
                <a:sym typeface="Wingdings"/>
              </a:rPr>
              <a:t> Decreased CaO</a:t>
            </a:r>
            <a:r>
              <a:rPr lang="en-CA" baseline="-25000" dirty="0">
                <a:sym typeface="Wingdings"/>
              </a:rPr>
              <a:t>2</a:t>
            </a:r>
            <a:endParaRPr lang="en-CA" dirty="0">
              <a:sym typeface="Wingdings"/>
            </a:endParaRPr>
          </a:p>
          <a:p>
            <a:pPr marL="114300" indent="0">
              <a:buNone/>
            </a:pPr>
            <a:endParaRPr lang="en-CA" dirty="0"/>
          </a:p>
        </p:txBody>
      </p:sp>
    </p:spTree>
    <p:extLst>
      <p:ext uri="{BB962C8B-B14F-4D97-AF65-F5344CB8AC3E}">
        <p14:creationId xmlns:p14="http://schemas.microsoft.com/office/powerpoint/2010/main" val="2854504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41213" y="5486400"/>
            <a:ext cx="8040788" cy="1168400"/>
          </a:xfrm>
        </p:spPr>
        <p:txBody>
          <a:bodyPr/>
          <a:lstStyle/>
          <a:p>
            <a:r>
              <a:rPr lang="en-CA" dirty="0" smtClean="0"/>
              <a:t>PATHOPHYSIOLOGY SEQUELAE OF DISRUPTED OXYGEN TRANSPORT IN CHF</a:t>
            </a:r>
            <a:endParaRPr lang="en-CA" dirty="0"/>
          </a:p>
        </p:txBody>
      </p:sp>
      <p:sp>
        <p:nvSpPr>
          <p:cNvPr id="5" name="Espace réservé du texte 4"/>
          <p:cNvSpPr>
            <a:spLocks noGrp="1"/>
          </p:cNvSpPr>
          <p:nvPr>
            <p:ph type="body" idx="1"/>
          </p:nvPr>
        </p:nvSpPr>
        <p:spPr/>
        <p:txBody>
          <a:bodyPr/>
          <a:lstStyle/>
          <a:p>
            <a:r>
              <a:rPr lang="da-DK" i="1" dirty="0" err="1" smtClean="0"/>
              <a:t>Clin</a:t>
            </a:r>
            <a:r>
              <a:rPr lang="da-DK" i="1" dirty="0" smtClean="0"/>
              <a:t> </a:t>
            </a:r>
            <a:r>
              <a:rPr lang="da-DK" i="1" dirty="0" err="1"/>
              <a:t>Pulm</a:t>
            </a:r>
            <a:r>
              <a:rPr lang="da-DK" i="1" dirty="0"/>
              <a:t> Med 2009;16: 323–</a:t>
            </a:r>
            <a:r>
              <a:rPr lang="da-DK" i="1" dirty="0" smtClean="0"/>
              <a:t>327</a:t>
            </a:r>
            <a:endParaRPr lang="en-CA" i="1" dirty="0"/>
          </a:p>
        </p:txBody>
      </p:sp>
    </p:spTree>
    <p:extLst>
      <p:ext uri="{BB962C8B-B14F-4D97-AF65-F5344CB8AC3E}">
        <p14:creationId xmlns:p14="http://schemas.microsoft.com/office/powerpoint/2010/main" val="22358308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57200" y="450212"/>
            <a:ext cx="7620000" cy="4800600"/>
          </a:xfrm>
        </p:spPr>
        <p:txBody>
          <a:bodyPr/>
          <a:lstStyle/>
          <a:p>
            <a:pPr>
              <a:buFont typeface="Wingdings" charset="2"/>
              <a:buChar char="v"/>
            </a:pPr>
            <a:r>
              <a:rPr lang="en-CA" dirty="0" smtClean="0"/>
              <a:t>CHF = reduced CO</a:t>
            </a:r>
          </a:p>
          <a:p>
            <a:pPr lvl="1">
              <a:buFont typeface="Wingdings" charset="2"/>
              <a:buChar char="v"/>
            </a:pPr>
            <a:r>
              <a:rPr lang="en-CA" dirty="0" smtClean="0">
                <a:sym typeface="Wingdings"/>
              </a:rPr>
              <a:t> poor peripheral perfusion and high tissue extraction of oxygen</a:t>
            </a:r>
          </a:p>
          <a:p>
            <a:pPr lvl="2">
              <a:buFont typeface="Wingdings" charset="2"/>
              <a:buChar char="v"/>
            </a:pPr>
            <a:r>
              <a:rPr lang="en-CA" dirty="0" smtClean="0">
                <a:sym typeface="Wingdings"/>
              </a:rPr>
              <a:t> tissue anoxia and metabolic acidosis  organ dysfunction</a:t>
            </a:r>
          </a:p>
          <a:p>
            <a:pPr lvl="2">
              <a:buFont typeface="Wingdings" charset="2"/>
              <a:buChar char="v"/>
            </a:pPr>
            <a:r>
              <a:rPr lang="en-CA" dirty="0" smtClean="0">
                <a:sym typeface="Wingdings"/>
              </a:rPr>
              <a:t>Tissue anoxia of the respiratory muscles (harder WOB) causes respiratory muscle dysfunction and </a:t>
            </a:r>
            <a:r>
              <a:rPr lang="en-CA" dirty="0" err="1" smtClean="0">
                <a:sym typeface="Wingdings"/>
              </a:rPr>
              <a:t>pe</a:t>
            </a:r>
            <a:endParaRPr lang="en-CA" dirty="0" smtClean="0">
              <a:sym typeface="Wingdings"/>
            </a:endParaRPr>
          </a:p>
          <a:p>
            <a:pPr lvl="2">
              <a:buFont typeface="Wingdings" charset="2"/>
              <a:buChar char="v"/>
            </a:pPr>
            <a:r>
              <a:rPr lang="en-CA" dirty="0" smtClean="0">
                <a:sym typeface="Wingdings"/>
              </a:rPr>
              <a:t>Tissue anoxia of the cardiac muscles triggers myocardial ischemia and worsens CHF. </a:t>
            </a:r>
          </a:p>
          <a:p>
            <a:pPr lvl="2">
              <a:buFont typeface="Wingdings" charset="2"/>
              <a:buChar char="v"/>
            </a:pPr>
            <a:r>
              <a:rPr lang="en-CA" dirty="0" smtClean="0">
                <a:sym typeface="Wingdings"/>
              </a:rPr>
              <a:t>Anxiety can also triggers a highly adrenergic state that can trigger cardiac arrhythmias and worsen myocardial dysfunction</a:t>
            </a:r>
          </a:p>
        </p:txBody>
      </p:sp>
      <p:graphicFrame>
        <p:nvGraphicFramePr>
          <p:cNvPr id="6" name="Tableau 5"/>
          <p:cNvGraphicFramePr>
            <a:graphicFrameLocks noGrp="1"/>
          </p:cNvGraphicFramePr>
          <p:nvPr>
            <p:extLst>
              <p:ext uri="{D42A27DB-BD31-4B8C-83A1-F6EECF244321}">
                <p14:modId xmlns:p14="http://schemas.microsoft.com/office/powerpoint/2010/main" val="216807665"/>
              </p:ext>
            </p:extLst>
          </p:nvPr>
        </p:nvGraphicFramePr>
        <p:xfrm>
          <a:off x="808561" y="3585592"/>
          <a:ext cx="2315763" cy="914399"/>
        </p:xfrm>
        <a:graphic>
          <a:graphicData uri="http://schemas.openxmlformats.org/drawingml/2006/table">
            <a:tbl>
              <a:tblPr>
                <a:tableStyleId>{E269D01E-BC32-4049-B463-5C60D7B0CCD2}</a:tableStyleId>
              </a:tblPr>
              <a:tblGrid>
                <a:gridCol w="2315763"/>
              </a:tblGrid>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b="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CA" b="1" dirty="0" smtClean="0">
                          <a:solidFill>
                            <a:schemeClr val="tx1"/>
                          </a:solidFill>
                        </a:rPr>
                        <a:t>DO</a:t>
                      </a:r>
                      <a:r>
                        <a:rPr lang="en-CA" b="1" baseline="-25000" dirty="0" smtClean="0">
                          <a:solidFill>
                            <a:schemeClr val="tx1"/>
                          </a:solidFill>
                        </a:rPr>
                        <a:t>2</a:t>
                      </a:r>
                      <a:r>
                        <a:rPr lang="en-CA" b="1" dirty="0" smtClean="0">
                          <a:solidFill>
                            <a:schemeClr val="tx1"/>
                          </a:solidFill>
                        </a:rPr>
                        <a:t> = CO x </a:t>
                      </a:r>
                      <a:r>
                        <a:rPr lang="en-CA" b="1" baseline="0" dirty="0" smtClean="0">
                          <a:solidFill>
                            <a:schemeClr val="tx1"/>
                          </a:solidFill>
                        </a:rPr>
                        <a:t>CaO2</a:t>
                      </a:r>
                    </a:p>
                    <a:p>
                      <a:endParaRPr lang="en-CA" dirty="0"/>
                    </a:p>
                  </a:txBody>
                  <a:tcPr/>
                </a:tc>
              </a:tr>
            </a:tbl>
          </a:graphicData>
        </a:graphic>
      </p:graphicFrame>
      <p:pic>
        <p:nvPicPr>
          <p:cNvPr id="7" name="Image 6"/>
          <p:cNvPicPr>
            <a:picLocks noChangeAspect="1"/>
          </p:cNvPicPr>
          <p:nvPr/>
        </p:nvPicPr>
        <p:blipFill>
          <a:blip r:embed="rId3"/>
          <a:stretch>
            <a:fillRect/>
          </a:stretch>
        </p:blipFill>
        <p:spPr>
          <a:xfrm>
            <a:off x="5851319" y="3439185"/>
            <a:ext cx="2510964" cy="3093508"/>
          </a:xfrm>
          <a:prstGeom prst="rect">
            <a:avLst/>
          </a:prstGeom>
        </p:spPr>
      </p:pic>
    </p:spTree>
    <p:extLst>
      <p:ext uri="{BB962C8B-B14F-4D97-AF65-F5344CB8AC3E}">
        <p14:creationId xmlns:p14="http://schemas.microsoft.com/office/powerpoint/2010/main" val="258404185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C</a:t>
            </a:r>
            <a:r>
              <a:rPr lang="en-CA" dirty="0"/>
              <a:t>ardiopulmonary interactions </a:t>
            </a:r>
            <a:br>
              <a:rPr lang="en-CA" dirty="0"/>
            </a:br>
            <a:endParaRPr lang="en-CA" dirty="0"/>
          </a:p>
        </p:txBody>
      </p:sp>
      <p:sp>
        <p:nvSpPr>
          <p:cNvPr id="5" name="Espace réservé du texte 4"/>
          <p:cNvSpPr>
            <a:spLocks noGrp="1"/>
          </p:cNvSpPr>
          <p:nvPr>
            <p:ph type="body" idx="1"/>
          </p:nvPr>
        </p:nvSpPr>
        <p:spPr/>
        <p:txBody>
          <a:bodyPr/>
          <a:lstStyle/>
          <a:p>
            <a:r>
              <a:rPr lang="fr-FR" b="1" dirty="0" err="1"/>
              <a:t>Cardiovascular</a:t>
            </a:r>
            <a:r>
              <a:rPr lang="fr-FR" b="1" dirty="0"/>
              <a:t> </a:t>
            </a:r>
            <a:r>
              <a:rPr lang="fr-FR" b="1" dirty="0" err="1"/>
              <a:t>effects</a:t>
            </a:r>
            <a:r>
              <a:rPr lang="fr-FR" b="1" dirty="0"/>
              <a:t> of </a:t>
            </a:r>
            <a:r>
              <a:rPr lang="fr-FR" b="1" dirty="0" err="1"/>
              <a:t>mechanical</a:t>
            </a:r>
            <a:r>
              <a:rPr lang="fr-FR" b="1" dirty="0"/>
              <a:t> </a:t>
            </a:r>
            <a:r>
              <a:rPr lang="fr-FR" b="1" dirty="0" smtClean="0"/>
              <a:t>ventilation</a:t>
            </a:r>
          </a:p>
          <a:p>
            <a:r>
              <a:rPr lang="de-DE" i="1" dirty="0" err="1"/>
              <a:t>Arch</a:t>
            </a:r>
            <a:r>
              <a:rPr lang="de-DE" i="1" dirty="0"/>
              <a:t> Dis Child 1999;80:475-480</a:t>
            </a:r>
            <a:endParaRPr lang="fr-FR" b="1" dirty="0"/>
          </a:p>
          <a:p>
            <a:endParaRPr lang="en-CA" dirty="0"/>
          </a:p>
        </p:txBody>
      </p:sp>
    </p:spTree>
    <p:extLst>
      <p:ext uri="{BB962C8B-B14F-4D97-AF65-F5344CB8AC3E}">
        <p14:creationId xmlns:p14="http://schemas.microsoft.com/office/powerpoint/2010/main" val="427857105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40"/>
            <a:ext cx="8493120" cy="414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r>
              <a:rPr lang="en-GB" sz="1500" b="1">
                <a:latin typeface="Arial" charset="0"/>
              </a:rPr>
              <a:t>Model of the circulation, showing factors that influence systemic venous drainage. </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9685" y="1606412"/>
            <a:ext cx="3132082" cy="435334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2539685" y="6235278"/>
            <a:ext cx="3918240" cy="3096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dirty="0">
                <a:latin typeface="Arial" charset="0"/>
              </a:rPr>
              <a:t>Lara </a:t>
            </a:r>
            <a:r>
              <a:rPr lang="en-GB" sz="1100" b="1" dirty="0" err="1">
                <a:latin typeface="Arial" charset="0"/>
              </a:rPr>
              <a:t>Shekerdemian</a:t>
            </a:r>
            <a:r>
              <a:rPr lang="en-GB" sz="1100" b="1" dirty="0">
                <a:latin typeface="Arial" charset="0"/>
              </a:rPr>
              <a:t>, and Desmond Bohn Arch Dis Child 1999;80:475-480</a:t>
            </a:r>
          </a:p>
        </p:txBody>
      </p:sp>
      <p:graphicFrame>
        <p:nvGraphicFramePr>
          <p:cNvPr id="2" name="Tableau 1"/>
          <p:cNvGraphicFramePr>
            <a:graphicFrameLocks noGrp="1"/>
          </p:cNvGraphicFramePr>
          <p:nvPr>
            <p:extLst>
              <p:ext uri="{D42A27DB-BD31-4B8C-83A1-F6EECF244321}">
                <p14:modId xmlns:p14="http://schemas.microsoft.com/office/powerpoint/2010/main" val="2473631005"/>
              </p:ext>
            </p:extLst>
          </p:nvPr>
        </p:nvGraphicFramePr>
        <p:xfrm>
          <a:off x="97920" y="1519590"/>
          <a:ext cx="2199549" cy="4604131"/>
        </p:xfrm>
        <a:graphic>
          <a:graphicData uri="http://schemas.openxmlformats.org/drawingml/2006/table">
            <a:tbl>
              <a:tblPr>
                <a:tableStyleId>{D113A9D2-9D6B-4929-AA2D-F23B5EE8CBE7}</a:tableStyleId>
              </a:tblPr>
              <a:tblGrid>
                <a:gridCol w="2199549"/>
              </a:tblGrid>
              <a:tr h="4604131">
                <a:tc>
                  <a:txBody>
                    <a:bodyPr/>
                    <a:lstStyle/>
                    <a:p>
                      <a:pPr algn="ctr"/>
                      <a:r>
                        <a:rPr lang="en-CA" b="1" dirty="0" smtClean="0">
                          <a:solidFill>
                            <a:srgbClr val="000000"/>
                          </a:solidFill>
                        </a:rPr>
                        <a:t>Spontaneous respiration</a:t>
                      </a:r>
                    </a:p>
                    <a:p>
                      <a:pPr algn="ctr"/>
                      <a:endParaRPr lang="en-CA" b="1" dirty="0" smtClean="0">
                        <a:solidFill>
                          <a:srgbClr val="000000"/>
                        </a:solidFill>
                      </a:endParaRPr>
                    </a:p>
                    <a:p>
                      <a:pPr algn="l"/>
                      <a:r>
                        <a:rPr lang="en-CA" b="1" dirty="0" smtClean="0">
                          <a:solidFill>
                            <a:srgbClr val="000000"/>
                          </a:solidFill>
                        </a:rPr>
                        <a:t>Inspiration</a:t>
                      </a:r>
                    </a:p>
                    <a:p>
                      <a:pPr algn="l"/>
                      <a:r>
                        <a:rPr lang="en-CA" b="1" dirty="0" smtClean="0">
                          <a:solidFill>
                            <a:srgbClr val="000000"/>
                          </a:solidFill>
                        </a:rPr>
                        <a:t>-P</a:t>
                      </a:r>
                      <a:r>
                        <a:rPr lang="en-CA" b="1" baseline="-25000" dirty="0" smtClean="0">
                          <a:solidFill>
                            <a:srgbClr val="000000"/>
                          </a:solidFill>
                        </a:rPr>
                        <a:t>RA</a:t>
                      </a:r>
                      <a:r>
                        <a:rPr lang="en-CA" b="1" baseline="0" dirty="0" smtClean="0">
                          <a:solidFill>
                            <a:srgbClr val="000000"/>
                          </a:solidFill>
                        </a:rPr>
                        <a:t> falls</a:t>
                      </a:r>
                    </a:p>
                    <a:p>
                      <a:pPr algn="l"/>
                      <a:r>
                        <a:rPr lang="en-CA" b="1" baseline="0" dirty="0" smtClean="0">
                          <a:solidFill>
                            <a:srgbClr val="000000"/>
                          </a:solidFill>
                        </a:rPr>
                        <a:t>-P</a:t>
                      </a:r>
                      <a:r>
                        <a:rPr lang="en-CA" b="1" baseline="-25000" dirty="0" smtClean="0">
                          <a:solidFill>
                            <a:srgbClr val="000000"/>
                          </a:solidFill>
                        </a:rPr>
                        <a:t>IA</a:t>
                      </a:r>
                      <a:r>
                        <a:rPr lang="en-CA" b="1" baseline="0" dirty="0" smtClean="0">
                          <a:solidFill>
                            <a:srgbClr val="000000"/>
                          </a:solidFill>
                        </a:rPr>
                        <a:t> increases</a:t>
                      </a:r>
                    </a:p>
                    <a:p>
                      <a:pPr algn="l"/>
                      <a:r>
                        <a:rPr lang="en-CA" b="1" baseline="0" dirty="0" smtClean="0">
                          <a:solidFill>
                            <a:srgbClr val="000000"/>
                          </a:solidFill>
                        </a:rPr>
                        <a:t>-Increased gradient between EGV and RA = accelerates venous return</a:t>
                      </a:r>
                    </a:p>
                    <a:p>
                      <a:pPr algn="l"/>
                      <a:r>
                        <a:rPr lang="en-CA" b="1" baseline="0" dirty="0" smtClean="0">
                          <a:solidFill>
                            <a:srgbClr val="000000"/>
                          </a:solidFill>
                        </a:rPr>
                        <a:t>-Increased RV preload and SV</a:t>
                      </a:r>
                    </a:p>
                    <a:p>
                      <a:pPr algn="ctr"/>
                      <a:endParaRPr lang="en-CA" dirty="0" smtClean="0"/>
                    </a:p>
                    <a:p>
                      <a:pPr algn="ctr"/>
                      <a:endParaRPr lang="en-CA" b="1" dirty="0"/>
                    </a:p>
                  </a:txBody>
                  <a:tcP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585782546"/>
              </p:ext>
            </p:extLst>
          </p:nvPr>
        </p:nvGraphicFramePr>
        <p:xfrm>
          <a:off x="5855425" y="1514391"/>
          <a:ext cx="2199549" cy="4604131"/>
        </p:xfrm>
        <a:graphic>
          <a:graphicData uri="http://schemas.openxmlformats.org/drawingml/2006/table">
            <a:tbl>
              <a:tblPr>
                <a:tableStyleId>{E269D01E-BC32-4049-B463-5C60D7B0CCD2}</a:tableStyleId>
              </a:tblPr>
              <a:tblGrid>
                <a:gridCol w="2199549"/>
              </a:tblGrid>
              <a:tr h="4604131">
                <a:tc>
                  <a:txBody>
                    <a:bodyPr/>
                    <a:lstStyle/>
                    <a:p>
                      <a:pPr algn="ctr"/>
                      <a:r>
                        <a:rPr lang="en-CA" b="1" dirty="0" smtClean="0">
                          <a:solidFill>
                            <a:srgbClr val="000000"/>
                          </a:solidFill>
                        </a:rPr>
                        <a:t>Positive pressure ventilation</a:t>
                      </a:r>
                    </a:p>
                    <a:p>
                      <a:pPr algn="ctr"/>
                      <a:endParaRPr lang="en-CA" b="1" dirty="0" smtClean="0">
                        <a:solidFill>
                          <a:srgbClr val="000000"/>
                        </a:solidFill>
                      </a:endParaRPr>
                    </a:p>
                    <a:p>
                      <a:pPr algn="l"/>
                      <a:r>
                        <a:rPr lang="en-CA" b="1" dirty="0" smtClean="0">
                          <a:solidFill>
                            <a:srgbClr val="000000"/>
                          </a:solidFill>
                        </a:rPr>
                        <a:t>Positive intrathoracic</a:t>
                      </a:r>
                      <a:r>
                        <a:rPr lang="en-CA" b="1" baseline="0" dirty="0" smtClean="0">
                          <a:solidFill>
                            <a:srgbClr val="000000"/>
                          </a:solidFill>
                        </a:rPr>
                        <a:t> pressure</a:t>
                      </a:r>
                    </a:p>
                    <a:p>
                      <a:pPr algn="l"/>
                      <a:r>
                        <a:rPr lang="en-CA" b="1" baseline="0" dirty="0" smtClean="0">
                          <a:solidFill>
                            <a:srgbClr val="000000"/>
                          </a:solidFill>
                        </a:rPr>
                        <a:t>-P</a:t>
                      </a:r>
                      <a:r>
                        <a:rPr lang="en-CA" b="1" baseline="-25000" dirty="0" smtClean="0">
                          <a:solidFill>
                            <a:srgbClr val="000000"/>
                          </a:solidFill>
                        </a:rPr>
                        <a:t>RA</a:t>
                      </a:r>
                      <a:r>
                        <a:rPr lang="en-CA" b="1" baseline="0" dirty="0" smtClean="0">
                          <a:solidFill>
                            <a:srgbClr val="000000"/>
                          </a:solidFill>
                        </a:rPr>
                        <a:t> increases</a:t>
                      </a:r>
                    </a:p>
                    <a:p>
                      <a:pPr algn="l"/>
                      <a:r>
                        <a:rPr lang="en-CA" b="1" dirty="0" smtClean="0">
                          <a:solidFill>
                            <a:srgbClr val="000000"/>
                          </a:solidFill>
                        </a:rPr>
                        <a:t>-Decreased venous return and RV preload</a:t>
                      </a:r>
                    </a:p>
                    <a:p>
                      <a:pPr algn="l"/>
                      <a:r>
                        <a:rPr lang="en-CA" b="1" dirty="0" smtClean="0">
                          <a:solidFill>
                            <a:srgbClr val="000000"/>
                          </a:solidFill>
                        </a:rPr>
                        <a:t>-PEEP also prevents intrathoracic pressure from returning to </a:t>
                      </a:r>
                      <a:r>
                        <a:rPr lang="en-CA" b="1" dirty="0" err="1" smtClean="0">
                          <a:solidFill>
                            <a:srgbClr val="000000"/>
                          </a:solidFill>
                        </a:rPr>
                        <a:t>P</a:t>
                      </a:r>
                      <a:r>
                        <a:rPr lang="en-CA" b="1" baseline="-25000" dirty="0" err="1" smtClean="0">
                          <a:solidFill>
                            <a:srgbClr val="000000"/>
                          </a:solidFill>
                        </a:rPr>
                        <a:t>atm</a:t>
                      </a:r>
                      <a:r>
                        <a:rPr lang="en-CA" b="1" baseline="0" dirty="0" smtClean="0">
                          <a:solidFill>
                            <a:srgbClr val="000000"/>
                          </a:solidFill>
                        </a:rPr>
                        <a:t> during expiration</a:t>
                      </a:r>
                      <a:endParaRPr lang="en-CA" b="1" dirty="0" smtClean="0">
                        <a:solidFill>
                          <a:srgbClr val="000000"/>
                        </a:solidFill>
                      </a:endParaRPr>
                    </a:p>
                    <a:p>
                      <a:pPr algn="ctr"/>
                      <a:endParaRPr lang="en-CA" b="1" dirty="0">
                        <a:solidFill>
                          <a:srgbClr val="000000"/>
                        </a:solidFill>
                      </a:endParaRPr>
                    </a:p>
                  </a:txBody>
                  <a:tcPr/>
                </a:tc>
              </a:tr>
            </a:tbl>
          </a:graphicData>
        </a:graphic>
      </p:graphicFrame>
    </p:spTree>
    <p:extLst>
      <p:ext uri="{BB962C8B-B14F-4D97-AF65-F5344CB8AC3E}">
        <p14:creationId xmlns:p14="http://schemas.microsoft.com/office/powerpoint/2010/main" val="58969825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270000"/>
            <a:ext cx="8416662" cy="4702810"/>
          </a:xfrm>
          <a:prstGeom prst="rect">
            <a:avLst/>
          </a:prstGeom>
        </p:spPr>
      </p:pic>
      <p:sp>
        <p:nvSpPr>
          <p:cNvPr id="3" name="ZoneTexte 2"/>
          <p:cNvSpPr txBox="1"/>
          <p:nvPr/>
        </p:nvSpPr>
        <p:spPr>
          <a:xfrm>
            <a:off x="969817" y="484908"/>
            <a:ext cx="6627091" cy="461665"/>
          </a:xfrm>
          <a:prstGeom prst="rect">
            <a:avLst/>
          </a:prstGeom>
          <a:noFill/>
        </p:spPr>
        <p:txBody>
          <a:bodyPr wrap="square" rtlCol="0">
            <a:spAutoFit/>
          </a:bodyPr>
          <a:lstStyle/>
          <a:p>
            <a:r>
              <a:rPr lang="en-CA" sz="2400" b="1" dirty="0" smtClean="0">
                <a:solidFill>
                  <a:schemeClr val="bg2">
                    <a:lumMod val="25000"/>
                  </a:schemeClr>
                </a:solidFill>
                <a:latin typeface="Cambria"/>
                <a:cs typeface="Cambria"/>
              </a:rPr>
              <a:t>PPV AND INTRATHORACIC PRESSURE</a:t>
            </a:r>
            <a:endParaRPr lang="en-CA" sz="2400" b="1" dirty="0">
              <a:solidFill>
                <a:schemeClr val="bg2">
                  <a:lumMod val="25000"/>
                </a:schemeClr>
              </a:solidFill>
              <a:latin typeface="Cambria"/>
              <a:cs typeface="Cambria"/>
            </a:endParaRPr>
          </a:p>
        </p:txBody>
      </p:sp>
    </p:spTree>
    <p:extLst>
      <p:ext uri="{BB962C8B-B14F-4D97-AF65-F5344CB8AC3E}">
        <p14:creationId xmlns:p14="http://schemas.microsoft.com/office/powerpoint/2010/main" val="273601844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jdacency">
  <a:themeElements>
    <a:clrScheme name="Élémentai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jd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jd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Ajdacency.thmx</Template>
  <TotalTime>765</TotalTime>
  <Words>3991</Words>
  <Application>Microsoft Macintosh PowerPoint</Application>
  <PresentationFormat>Présentation à l'écran (4:3)</PresentationFormat>
  <Paragraphs>387</Paragraphs>
  <Slides>36</Slides>
  <Notes>33</Notes>
  <HiddenSlides>8</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Ajdacency</vt:lpstr>
      <vt:lpstr>Mechanical ventilation in patients with CHF</vt:lpstr>
      <vt:lpstr>PATHOPHYSIOLOGY OF DISTURBED GAS EXCHANGE IN CHF</vt:lpstr>
      <vt:lpstr>Présentation PowerPoint</vt:lpstr>
      <vt:lpstr>Présentation PowerPoint</vt:lpstr>
      <vt:lpstr>PATHOPHYSIOLOGY SEQUELAE OF DISRUPTED OXYGEN TRANSPORT IN CHF</vt:lpstr>
      <vt:lpstr>Présentation PowerPoint</vt:lpstr>
      <vt:lpstr>Cardiopulmonary interactions  </vt:lpstr>
      <vt:lpstr>Présentation PowerPoint</vt:lpstr>
      <vt:lpstr>Présentation PowerPoint</vt:lpstr>
      <vt:lpstr>EFFECT OF CHANGES IN INTRATHORACIC  PRESSURE ON VENOUS RETURN </vt:lpstr>
      <vt:lpstr>EFFECT OF CHANGES IN INTRATHORACIC  PRESSURE ON THE LEFT VENTRICLE</vt:lpstr>
      <vt:lpstr> THE EFFECT OF MV ON CO AND   CARDIAC CONTRACTILITY</vt:lpstr>
      <vt:lpstr>Présentation PowerPoint</vt:lpstr>
      <vt:lpstr> THE EFFECT OF MV   ON GAS EXCHANGE  in CHF</vt:lpstr>
      <vt:lpstr>Présentation PowerPoint</vt:lpstr>
      <vt:lpstr> MECHANICAL VENTILATION OF       PATIENTS IN CHF</vt:lpstr>
      <vt:lpstr>GUIDELINES FOR PATIENTS WITH CHF</vt:lpstr>
      <vt:lpstr>VETERINARY PATIENTS WITH CHF THAT REQUIRE MV</vt:lpstr>
      <vt:lpstr>Présentation PowerPoint</vt:lpstr>
      <vt:lpstr>Présentation PowerPoint</vt:lpstr>
      <vt:lpstr> mechanisms involved in     weaning-induced cardiac failure</vt:lpstr>
      <vt:lpstr>WEANING FROM MV</vt:lpstr>
      <vt:lpstr>Role of NIV in the Management of Acutely Decompensated Heart Failure</vt:lpstr>
      <vt:lpstr>Non invasive ventilation </vt:lpstr>
      <vt:lpstr>CPAP VS STANDARD THERAPY</vt:lpstr>
      <vt:lpstr>NIV in Veterinary medicine</vt:lpstr>
      <vt:lpstr>Présentation PowerPoint</vt:lpstr>
      <vt:lpstr>Présentation PowerPoint</vt:lpstr>
      <vt:lpstr>Alteration of distribution of blood flow</vt:lpstr>
      <vt:lpstr>Effects of pulmonary edema on pulmonary function </vt:lpstr>
      <vt:lpstr>Reduction of lung compliance</vt:lpstr>
      <vt:lpstr>Airway resistance is typically increased</vt:lpstr>
      <vt:lpstr>Gas exchange</vt:lpstr>
      <vt:lpstr>Oxygen delivery</vt:lpstr>
      <vt:lpstr>Control of ventilation</vt:lpstr>
      <vt:lpstr>Pulmonary circulation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Mechanical ventilation in patients with CHF</dc:title>
  <dc:creator>Jo-Annie Letendre</dc:creator>
  <cp:lastModifiedBy>Jo-Annie Letendre</cp:lastModifiedBy>
  <cp:revision>50</cp:revision>
  <dcterms:created xsi:type="dcterms:W3CDTF">2015-02-22T22:04:12Z</dcterms:created>
  <dcterms:modified xsi:type="dcterms:W3CDTF">2015-02-25T16:01:06Z</dcterms:modified>
</cp:coreProperties>
</file>