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tif" ContentType="image/tiff"/>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4" r:id="rId1"/>
  </p:sldMasterIdLst>
  <p:notesMasterIdLst>
    <p:notesMasterId r:id="rId58"/>
  </p:notesMasterIdLst>
  <p:sldIdLst>
    <p:sldId id="256" r:id="rId2"/>
    <p:sldId id="275" r:id="rId3"/>
    <p:sldId id="280" r:id="rId4"/>
    <p:sldId id="342" r:id="rId5"/>
    <p:sldId id="296" r:id="rId6"/>
    <p:sldId id="301" r:id="rId7"/>
    <p:sldId id="279" r:id="rId8"/>
    <p:sldId id="336" r:id="rId9"/>
    <p:sldId id="337" r:id="rId10"/>
    <p:sldId id="272" r:id="rId11"/>
    <p:sldId id="293" r:id="rId12"/>
    <p:sldId id="304" r:id="rId13"/>
    <p:sldId id="305" r:id="rId14"/>
    <p:sldId id="306" r:id="rId15"/>
    <p:sldId id="307" r:id="rId16"/>
    <p:sldId id="308" r:id="rId17"/>
    <p:sldId id="338" r:id="rId18"/>
    <p:sldId id="260" r:id="rId19"/>
    <p:sldId id="262" r:id="rId20"/>
    <p:sldId id="298" r:id="rId21"/>
    <p:sldId id="299" r:id="rId22"/>
    <p:sldId id="328" r:id="rId23"/>
    <p:sldId id="329" r:id="rId24"/>
    <p:sldId id="330" r:id="rId25"/>
    <p:sldId id="339" r:id="rId26"/>
    <p:sldId id="286" r:id="rId27"/>
    <p:sldId id="285" r:id="rId28"/>
    <p:sldId id="288" r:id="rId29"/>
    <p:sldId id="310" r:id="rId30"/>
    <p:sldId id="312" r:id="rId31"/>
    <p:sldId id="311" r:id="rId32"/>
    <p:sldId id="313" r:id="rId33"/>
    <p:sldId id="314" r:id="rId34"/>
    <p:sldId id="317" r:id="rId35"/>
    <p:sldId id="319" r:id="rId36"/>
    <p:sldId id="318" r:id="rId37"/>
    <p:sldId id="316" r:id="rId38"/>
    <p:sldId id="321" r:id="rId39"/>
    <p:sldId id="289" r:id="rId40"/>
    <p:sldId id="324" r:id="rId41"/>
    <p:sldId id="341" r:id="rId42"/>
    <p:sldId id="290" r:id="rId43"/>
    <p:sldId id="292" r:id="rId44"/>
    <p:sldId id="264" r:id="rId45"/>
    <p:sldId id="325" r:id="rId46"/>
    <p:sldId id="326" r:id="rId47"/>
    <p:sldId id="274" r:id="rId48"/>
    <p:sldId id="334" r:id="rId49"/>
    <p:sldId id="335" r:id="rId50"/>
    <p:sldId id="340" r:id="rId51"/>
    <p:sldId id="267" r:id="rId52"/>
    <p:sldId id="271" r:id="rId53"/>
    <p:sldId id="302" r:id="rId54"/>
    <p:sldId id="327" r:id="rId55"/>
    <p:sldId id="331" r:id="rId56"/>
    <p:sldId id="332" r:id="rId5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1055" autoAdjust="0"/>
  </p:normalViewPr>
  <p:slideViewPr>
    <p:cSldViewPr snapToGrid="0" snapToObjects="1">
      <p:cViewPr>
        <p:scale>
          <a:sx n="80" d="100"/>
          <a:sy n="80" d="100"/>
        </p:scale>
        <p:origin x="-1920" y="20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63" Type="http://schemas.openxmlformats.org/officeDocument/2006/relationships/tableStyles" Target="tableStyles.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slide" Target="slides/slide53.xml"/><Relationship Id="rId55" Type="http://schemas.openxmlformats.org/officeDocument/2006/relationships/slide" Target="slides/slide54.xml"/><Relationship Id="rId56" Type="http://schemas.openxmlformats.org/officeDocument/2006/relationships/slide" Target="slides/slide55.xml"/><Relationship Id="rId57" Type="http://schemas.openxmlformats.org/officeDocument/2006/relationships/slide" Target="slides/slide56.xml"/><Relationship Id="rId58" Type="http://schemas.openxmlformats.org/officeDocument/2006/relationships/notesMaster" Target="notesMasters/notesMaster1.xml"/><Relationship Id="rId59" Type="http://schemas.openxmlformats.org/officeDocument/2006/relationships/printerSettings" Target="printerSettings/printerSettings1.bin"/><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60" Type="http://schemas.openxmlformats.org/officeDocument/2006/relationships/presProps" Target="presProps.xml"/><Relationship Id="rId61" Type="http://schemas.openxmlformats.org/officeDocument/2006/relationships/viewProps" Target="viewProps.xml"/><Relationship Id="rId62" Type="http://schemas.openxmlformats.org/officeDocument/2006/relationships/theme" Target="theme/theme1.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D3D2287-39BF-2040-A105-0F843424C749}" type="datetimeFigureOut">
              <a:rPr lang="en-US" smtClean="0"/>
              <a:t>2014-11-17</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0D96E9A-15D3-CD4A-832B-9EC17BD956B7}" type="slidenum">
              <a:rPr lang="en-US" smtClean="0"/>
              <a:t>‹#›</a:t>
            </a:fld>
            <a:endParaRPr lang="en-US"/>
          </a:p>
        </p:txBody>
      </p:sp>
    </p:spTree>
    <p:extLst>
      <p:ext uri="{BB962C8B-B14F-4D97-AF65-F5344CB8AC3E}">
        <p14:creationId xmlns:p14="http://schemas.microsoft.com/office/powerpoint/2010/main" val="1828292581"/>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5.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6.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7.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0.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2.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3.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4.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5.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6.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7.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9.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4.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5.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Arterial blood</a:t>
            </a:r>
            <a:r>
              <a:rPr lang="en-US" baseline="0" dirty="0" smtClean="0"/>
              <a:t> gas should be evaluated for presence of hypoxemia and for calculation of alveolar arterial (A-a) gradient or PaO2/FiO2 ratio</a:t>
            </a:r>
          </a:p>
          <a:p>
            <a:r>
              <a:rPr lang="en-US" baseline="0" dirty="0" smtClean="0"/>
              <a:t>EVIDENCE OF PULMONARY CAPILLARY LEAK WITHOUT EVIDENCE OF LEFT HEART </a:t>
            </a:r>
            <a:r>
              <a:rPr lang="en-US" baseline="0" dirty="0" smtClean="0"/>
              <a:t>FAILURE</a:t>
            </a:r>
          </a:p>
          <a:p>
            <a:endParaRPr lang="en-US" baseline="0" dirty="0" smtClean="0"/>
          </a:p>
          <a:p>
            <a:r>
              <a:rPr lang="en-US" sz="1200" kern="1200" dirty="0" smtClean="0">
                <a:solidFill>
                  <a:schemeClr val="tx1"/>
                </a:solidFill>
                <a:latin typeface="+mn-lt"/>
                <a:ea typeface="+mn-ea"/>
                <a:cs typeface="+mn-cs"/>
              </a:rPr>
              <a:t>A-a </a:t>
            </a:r>
            <a:r>
              <a:rPr lang="en-US" sz="1200" kern="1200" baseline="-25000" dirty="0" smtClean="0">
                <a:solidFill>
                  <a:schemeClr val="tx1"/>
                </a:solidFill>
                <a:latin typeface="+mn-lt"/>
                <a:ea typeface="+mn-ea"/>
                <a:cs typeface="+mn-cs"/>
              </a:rPr>
              <a:t>O2</a:t>
            </a:r>
            <a:r>
              <a:rPr lang="en-US" sz="1200" kern="1200" baseline="0" dirty="0" smtClean="0">
                <a:solidFill>
                  <a:schemeClr val="tx1"/>
                </a:solidFill>
                <a:latin typeface="+mn-lt"/>
                <a:ea typeface="+mn-ea"/>
                <a:cs typeface="+mn-cs"/>
              </a:rPr>
              <a:t> Gradient = PAo2-PaO2</a:t>
            </a:r>
          </a:p>
          <a:p>
            <a:r>
              <a:rPr lang="en-US" sz="1200" kern="1200" dirty="0" smtClean="0">
                <a:solidFill>
                  <a:schemeClr val="tx1"/>
                </a:solidFill>
                <a:latin typeface="+mn-lt"/>
                <a:ea typeface="+mn-ea"/>
                <a:cs typeface="+mn-cs"/>
              </a:rPr>
              <a:t>A-a </a:t>
            </a:r>
            <a:r>
              <a:rPr lang="en-US" sz="1200" kern="1200" baseline="-25000" dirty="0" smtClean="0">
                <a:solidFill>
                  <a:schemeClr val="tx1"/>
                </a:solidFill>
                <a:latin typeface="+mn-lt"/>
                <a:ea typeface="+mn-ea"/>
                <a:cs typeface="+mn-cs"/>
              </a:rPr>
              <a:t>O2</a:t>
            </a:r>
            <a:r>
              <a:rPr lang="en-US" sz="1200" kern="1200" baseline="0" dirty="0" smtClean="0">
                <a:solidFill>
                  <a:schemeClr val="tx1"/>
                </a:solidFill>
                <a:latin typeface="+mn-lt"/>
                <a:ea typeface="+mn-ea"/>
                <a:cs typeface="+mn-cs"/>
              </a:rPr>
              <a:t> Gradient = [ (Fi</a:t>
            </a:r>
            <a:r>
              <a:rPr lang="en-US" sz="1200" kern="1200" baseline="-25000" dirty="0" smtClean="0">
                <a:solidFill>
                  <a:schemeClr val="tx1"/>
                </a:solidFill>
                <a:latin typeface="+mn-lt"/>
                <a:ea typeface="+mn-ea"/>
                <a:cs typeface="+mn-cs"/>
              </a:rPr>
              <a:t>O2</a:t>
            </a:r>
            <a:r>
              <a:rPr lang="en-US" sz="1200" kern="1200" baseline="0" dirty="0" smtClean="0">
                <a:solidFill>
                  <a:schemeClr val="tx1"/>
                </a:solidFill>
                <a:latin typeface="+mn-lt"/>
                <a:ea typeface="+mn-ea"/>
                <a:cs typeface="+mn-cs"/>
              </a:rPr>
              <a:t>) * (Atmospheric Pressure - H</a:t>
            </a:r>
            <a:r>
              <a:rPr lang="en-US" sz="1200" kern="1200" baseline="-25000" dirty="0" smtClean="0">
                <a:solidFill>
                  <a:schemeClr val="tx1"/>
                </a:solidFill>
                <a:latin typeface="+mn-lt"/>
                <a:ea typeface="+mn-ea"/>
                <a:cs typeface="+mn-cs"/>
              </a:rPr>
              <a:t>2</a:t>
            </a:r>
            <a:r>
              <a:rPr lang="en-US" sz="1200" kern="1200" baseline="0" dirty="0" smtClean="0">
                <a:solidFill>
                  <a:schemeClr val="tx1"/>
                </a:solidFill>
                <a:latin typeface="+mn-lt"/>
                <a:ea typeface="+mn-ea"/>
                <a:cs typeface="+mn-cs"/>
              </a:rPr>
              <a:t>O Pressure) - (Pa</a:t>
            </a:r>
            <a:r>
              <a:rPr lang="en-US" sz="1200" kern="1200" baseline="-25000" dirty="0" smtClean="0">
                <a:solidFill>
                  <a:schemeClr val="tx1"/>
                </a:solidFill>
                <a:latin typeface="+mn-lt"/>
                <a:ea typeface="+mn-ea"/>
                <a:cs typeface="+mn-cs"/>
              </a:rPr>
              <a:t>CO2</a:t>
            </a:r>
            <a:r>
              <a:rPr lang="en-US" sz="1200" kern="1200" baseline="0" dirty="0" smtClean="0">
                <a:solidFill>
                  <a:schemeClr val="tx1"/>
                </a:solidFill>
                <a:latin typeface="+mn-lt"/>
                <a:ea typeface="+mn-ea"/>
                <a:cs typeface="+mn-cs"/>
              </a:rPr>
              <a:t>/0.8) ] </a:t>
            </a:r>
          </a:p>
          <a:p>
            <a:endParaRPr lang="en-US" sz="1200" kern="1200" baseline="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PaO2- partial pressure of oxygen in the blood.</a:t>
            </a:r>
            <a:endParaRPr lang="en-US" sz="1200" kern="1200" baseline="0" dirty="0" smtClean="0">
              <a:solidFill>
                <a:schemeClr val="tx1"/>
              </a:solidFill>
              <a:latin typeface="+mn-lt"/>
              <a:ea typeface="+mn-ea"/>
              <a:cs typeface="+mn-cs"/>
            </a:endParaRPr>
          </a:p>
          <a:p>
            <a:r>
              <a:rPr lang="en-US" sz="1200" kern="1200" baseline="0" dirty="0" smtClean="0">
                <a:solidFill>
                  <a:schemeClr val="tx1"/>
                </a:solidFill>
                <a:latin typeface="+mn-lt"/>
                <a:ea typeface="+mn-ea"/>
                <a:cs typeface="+mn-cs"/>
              </a:rPr>
              <a:t>PEEP – positive end expiratory pressure</a:t>
            </a:r>
          </a:p>
          <a:p>
            <a:r>
              <a:rPr lang="en-US" sz="1200" kern="1200" baseline="0" dirty="0" smtClean="0">
                <a:solidFill>
                  <a:schemeClr val="tx1"/>
                </a:solidFill>
                <a:latin typeface="+mn-lt"/>
                <a:ea typeface="+mn-ea"/>
                <a:cs typeface="+mn-cs"/>
              </a:rPr>
              <a:t>CPAP – continuous positive airway pressure</a:t>
            </a:r>
            <a:endParaRPr lang="en-US" dirty="0"/>
          </a:p>
        </p:txBody>
      </p:sp>
      <p:sp>
        <p:nvSpPr>
          <p:cNvPr id="4" name="Slide Number Placeholder 3"/>
          <p:cNvSpPr>
            <a:spLocks noGrp="1"/>
          </p:cNvSpPr>
          <p:nvPr>
            <p:ph type="sldNum" sz="quarter" idx="10"/>
          </p:nvPr>
        </p:nvSpPr>
        <p:spPr/>
        <p:txBody>
          <a:bodyPr/>
          <a:lstStyle/>
          <a:p>
            <a:fld id="{20D96E9A-15D3-CD4A-832B-9EC17BD956B7}" type="slidenum">
              <a:rPr lang="en-US" smtClean="0"/>
              <a:t>3</a:t>
            </a:fld>
            <a:endParaRPr lang="en-US"/>
          </a:p>
        </p:txBody>
      </p:sp>
    </p:spTree>
    <p:extLst>
      <p:ext uri="{BB962C8B-B14F-4D97-AF65-F5344CB8AC3E}">
        <p14:creationId xmlns:p14="http://schemas.microsoft.com/office/powerpoint/2010/main" val="309778595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Alveolar walls thickened and </a:t>
            </a:r>
            <a:r>
              <a:rPr lang="en-US" dirty="0" err="1" smtClean="0"/>
              <a:t>septae</a:t>
            </a:r>
            <a:r>
              <a:rPr lang="en-US" baseline="0" dirty="0" smtClean="0"/>
              <a:t> edematous</a:t>
            </a:r>
            <a:endParaRPr lang="en-US" dirty="0"/>
          </a:p>
        </p:txBody>
      </p:sp>
      <p:sp>
        <p:nvSpPr>
          <p:cNvPr id="4" name="Slide Number Placeholder 3"/>
          <p:cNvSpPr>
            <a:spLocks noGrp="1"/>
          </p:cNvSpPr>
          <p:nvPr>
            <p:ph type="sldNum" sz="quarter" idx="10"/>
          </p:nvPr>
        </p:nvSpPr>
        <p:spPr/>
        <p:txBody>
          <a:bodyPr/>
          <a:lstStyle/>
          <a:p>
            <a:fld id="{20D96E9A-15D3-CD4A-832B-9EC17BD956B7}" type="slidenum">
              <a:rPr lang="en-US" smtClean="0"/>
              <a:t>13</a:t>
            </a:fld>
            <a:endParaRPr lang="en-US"/>
          </a:p>
        </p:txBody>
      </p:sp>
    </p:spTree>
    <p:extLst>
      <p:ext uri="{BB962C8B-B14F-4D97-AF65-F5344CB8AC3E}">
        <p14:creationId xmlns:p14="http://schemas.microsoft.com/office/powerpoint/2010/main" val="322377544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DeClue</a:t>
            </a:r>
            <a:r>
              <a:rPr lang="en-US" dirty="0" smtClean="0"/>
              <a:t> 2007</a:t>
            </a:r>
          </a:p>
          <a:p>
            <a:r>
              <a:rPr lang="en-US" dirty="0" smtClean="0"/>
              <a:t>http://</a:t>
            </a:r>
            <a:r>
              <a:rPr lang="en-US" dirty="0" err="1" smtClean="0"/>
              <a:t>ajplung.physiology.org</a:t>
            </a:r>
            <a:r>
              <a:rPr lang="en-US" dirty="0" smtClean="0"/>
              <a:t>/content/295/3/L379</a:t>
            </a:r>
          </a:p>
          <a:p>
            <a:endParaRPr lang="en-US" dirty="0" smtClean="0"/>
          </a:p>
          <a:p>
            <a:r>
              <a:rPr lang="en-US" dirty="0" err="1" smtClean="0"/>
              <a:t>Fibroproliferative</a:t>
            </a:r>
            <a:r>
              <a:rPr lang="en-US" dirty="0" smtClean="0"/>
              <a:t> response with collagen deposition</a:t>
            </a:r>
          </a:p>
          <a:p>
            <a:endParaRPr lang="en-US" dirty="0"/>
          </a:p>
        </p:txBody>
      </p:sp>
      <p:sp>
        <p:nvSpPr>
          <p:cNvPr id="4" name="Slide Number Placeholder 3"/>
          <p:cNvSpPr>
            <a:spLocks noGrp="1"/>
          </p:cNvSpPr>
          <p:nvPr>
            <p:ph type="sldNum" sz="quarter" idx="10"/>
          </p:nvPr>
        </p:nvSpPr>
        <p:spPr/>
        <p:txBody>
          <a:bodyPr/>
          <a:lstStyle/>
          <a:p>
            <a:fld id="{20D96E9A-15D3-CD4A-832B-9EC17BD956B7}" type="slidenum">
              <a:rPr lang="en-US" smtClean="0"/>
              <a:t>14</a:t>
            </a:fld>
            <a:endParaRPr lang="en-US"/>
          </a:p>
        </p:txBody>
      </p:sp>
    </p:spTree>
    <p:extLst>
      <p:ext uri="{BB962C8B-B14F-4D97-AF65-F5344CB8AC3E}">
        <p14:creationId xmlns:p14="http://schemas.microsoft.com/office/powerpoint/2010/main" val="388034827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1" indent="0" algn="l" defTabSz="457200" rtl="0" eaLnBrk="1" fontAlgn="auto" latinLnBrk="0" hangingPunct="1">
              <a:lnSpc>
                <a:spcPct val="100000"/>
              </a:lnSpc>
              <a:spcBef>
                <a:spcPts val="0"/>
              </a:spcBef>
              <a:spcAft>
                <a:spcPts val="0"/>
              </a:spcAft>
              <a:buClrTx/>
              <a:buSzTx/>
              <a:buFontTx/>
              <a:buNone/>
              <a:tabLst/>
              <a:defRPr/>
            </a:pPr>
            <a:r>
              <a:rPr lang="en-US" dirty="0" smtClean="0"/>
              <a:t>Inciting cause: pneumonia, sepsis, trauma, smoke inhalation, emergency transfusions, near-drowning, pancreatitis, aspiration of gastric contents</a:t>
            </a:r>
          </a:p>
          <a:p>
            <a:endParaRPr lang="en-US" dirty="0"/>
          </a:p>
        </p:txBody>
      </p:sp>
      <p:sp>
        <p:nvSpPr>
          <p:cNvPr id="4" name="Slide Number Placeholder 3"/>
          <p:cNvSpPr>
            <a:spLocks noGrp="1"/>
          </p:cNvSpPr>
          <p:nvPr>
            <p:ph type="sldNum" sz="quarter" idx="10"/>
          </p:nvPr>
        </p:nvSpPr>
        <p:spPr/>
        <p:txBody>
          <a:bodyPr/>
          <a:lstStyle/>
          <a:p>
            <a:fld id="{20D96E9A-15D3-CD4A-832B-9EC17BD956B7}" type="slidenum">
              <a:rPr lang="en-US" smtClean="0"/>
              <a:t>15</a:t>
            </a:fld>
            <a:endParaRPr lang="en-US"/>
          </a:p>
        </p:txBody>
      </p:sp>
    </p:spTree>
    <p:extLst>
      <p:ext uri="{BB962C8B-B14F-4D97-AF65-F5344CB8AC3E}">
        <p14:creationId xmlns:p14="http://schemas.microsoft.com/office/powerpoint/2010/main" val="91500476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IL-1 and TNF-alpha are</a:t>
            </a:r>
            <a:r>
              <a:rPr lang="en-US" baseline="0" dirty="0" smtClean="0"/>
              <a:t> </a:t>
            </a:r>
            <a:r>
              <a:rPr lang="en-US" baseline="0" dirty="0" err="1" smtClean="0"/>
              <a:t>p</a:t>
            </a:r>
            <a:r>
              <a:rPr lang="en-US" dirty="0" err="1" smtClean="0"/>
              <a:t>roinflammatory</a:t>
            </a:r>
            <a:r>
              <a:rPr lang="en-US" dirty="0" smtClean="0"/>
              <a:t> mediators </a:t>
            </a:r>
          </a:p>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S&amp;H: reference 5</a:t>
            </a:r>
          </a:p>
        </p:txBody>
      </p:sp>
      <p:sp>
        <p:nvSpPr>
          <p:cNvPr id="4" name="Slide Number Placeholder 3"/>
          <p:cNvSpPr>
            <a:spLocks noGrp="1"/>
          </p:cNvSpPr>
          <p:nvPr>
            <p:ph type="sldNum" sz="quarter" idx="10"/>
          </p:nvPr>
        </p:nvSpPr>
        <p:spPr/>
        <p:txBody>
          <a:bodyPr/>
          <a:lstStyle/>
          <a:p>
            <a:fld id="{20D96E9A-15D3-CD4A-832B-9EC17BD956B7}" type="slidenum">
              <a:rPr lang="en-US" smtClean="0"/>
              <a:t>16</a:t>
            </a:fld>
            <a:endParaRPr lang="en-US"/>
          </a:p>
        </p:txBody>
      </p:sp>
    </p:spTree>
    <p:extLst>
      <p:ext uri="{BB962C8B-B14F-4D97-AF65-F5344CB8AC3E}">
        <p14:creationId xmlns:p14="http://schemas.microsoft.com/office/powerpoint/2010/main" val="422991114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IL-1 and TNF-alpha are</a:t>
            </a:r>
            <a:r>
              <a:rPr lang="en-US" baseline="0" dirty="0" smtClean="0"/>
              <a:t> </a:t>
            </a:r>
            <a:r>
              <a:rPr lang="en-US" baseline="0" dirty="0" err="1" smtClean="0"/>
              <a:t>p</a:t>
            </a:r>
            <a:r>
              <a:rPr lang="en-US" dirty="0" err="1" smtClean="0"/>
              <a:t>roinflammatory</a:t>
            </a:r>
            <a:r>
              <a:rPr lang="en-US" dirty="0" smtClean="0"/>
              <a:t> mediators </a:t>
            </a:r>
          </a:p>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S&amp;H: reference 5</a:t>
            </a:r>
          </a:p>
        </p:txBody>
      </p:sp>
      <p:sp>
        <p:nvSpPr>
          <p:cNvPr id="4" name="Slide Number Placeholder 3"/>
          <p:cNvSpPr>
            <a:spLocks noGrp="1"/>
          </p:cNvSpPr>
          <p:nvPr>
            <p:ph type="sldNum" sz="quarter" idx="10"/>
          </p:nvPr>
        </p:nvSpPr>
        <p:spPr/>
        <p:txBody>
          <a:bodyPr/>
          <a:lstStyle/>
          <a:p>
            <a:fld id="{20D96E9A-15D3-CD4A-832B-9EC17BD956B7}" type="slidenum">
              <a:rPr lang="en-US" smtClean="0"/>
              <a:t>17</a:t>
            </a:fld>
            <a:endParaRPr lang="en-US"/>
          </a:p>
        </p:txBody>
      </p:sp>
    </p:spTree>
    <p:extLst>
      <p:ext uri="{BB962C8B-B14F-4D97-AF65-F5344CB8AC3E}">
        <p14:creationId xmlns:p14="http://schemas.microsoft.com/office/powerpoint/2010/main" val="422991114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Arterial hypoxemia</a:t>
            </a:r>
            <a:r>
              <a:rPr lang="en-US" b="1" baseline="0" dirty="0" smtClean="0"/>
              <a:t> develops from a variety of factors including (LIST)</a:t>
            </a:r>
          </a:p>
          <a:p>
            <a:r>
              <a:rPr lang="en-US" baseline="0" dirty="0" smtClean="0"/>
              <a:t>PAO2 occurs as a result of hypoventilation….</a:t>
            </a:r>
          </a:p>
          <a:p>
            <a:r>
              <a:rPr lang="en-US" baseline="0" dirty="0" smtClean="0"/>
              <a:t>VQ mismatch as a result of poorly ventilated alveoli subsequent to fluid accumulation and perfusion abnormalities of ventilated lung regions</a:t>
            </a:r>
          </a:p>
          <a:p>
            <a:r>
              <a:rPr lang="en-US" baseline="0" dirty="0" smtClean="0"/>
              <a:t>Physiologic shunt occurs when deoxygenated venous blood flows past collapsed or flooded alveoli never participating in gas exchange. </a:t>
            </a:r>
          </a:p>
          <a:p>
            <a:r>
              <a:rPr lang="en-US" baseline="0" dirty="0" smtClean="0"/>
              <a:t>Efforts to improve venous oxygenation by improving perfusion and decreasing oxygen consumption can improve arterial oxygenation in the presence of significant physiologic shunt</a:t>
            </a:r>
            <a:endParaRPr lang="en-US" dirty="0"/>
          </a:p>
        </p:txBody>
      </p:sp>
      <p:sp>
        <p:nvSpPr>
          <p:cNvPr id="4" name="Slide Number Placeholder 3"/>
          <p:cNvSpPr>
            <a:spLocks noGrp="1"/>
          </p:cNvSpPr>
          <p:nvPr>
            <p:ph type="sldNum" sz="quarter" idx="10"/>
          </p:nvPr>
        </p:nvSpPr>
        <p:spPr/>
        <p:txBody>
          <a:bodyPr/>
          <a:lstStyle/>
          <a:p>
            <a:fld id="{20D96E9A-15D3-CD4A-832B-9EC17BD956B7}" type="slidenum">
              <a:rPr lang="en-US" smtClean="0"/>
              <a:t>18</a:t>
            </a:fld>
            <a:endParaRPr lang="en-US"/>
          </a:p>
        </p:txBody>
      </p:sp>
    </p:spTree>
    <p:extLst>
      <p:ext uri="{BB962C8B-B14F-4D97-AF65-F5344CB8AC3E}">
        <p14:creationId xmlns:p14="http://schemas.microsoft.com/office/powerpoint/2010/main" val="318868474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Other pulmonary functional abnormalities in addition to arterial</a:t>
            </a:r>
            <a:r>
              <a:rPr lang="en-US" baseline="0" dirty="0" smtClean="0"/>
              <a:t> hypoxemia</a:t>
            </a:r>
          </a:p>
          <a:p>
            <a:r>
              <a:rPr lang="en-US" baseline="0" dirty="0" smtClean="0"/>
              <a:t>Decreased compliance is hallmark finding in </a:t>
            </a:r>
            <a:r>
              <a:rPr lang="en-US" baseline="0" dirty="0" err="1" smtClean="0"/>
              <a:t>ards</a:t>
            </a:r>
            <a:r>
              <a:rPr lang="en-US" baseline="0" dirty="0" smtClean="0"/>
              <a:t> and determined by sloe of PV curve. THIS MEANS THAT HIGHER PRESSURES ARE REQUIRED TO GENERATE ADEQUATE TIDAL VOLUMES, DECREASED PULMONARY COMPLIANCE results in increased work of breathing and respiratory fatigue may develop</a:t>
            </a:r>
          </a:p>
          <a:p>
            <a:endParaRPr lang="en-US" baseline="0" dirty="0" smtClean="0"/>
          </a:p>
          <a:p>
            <a:r>
              <a:rPr lang="en-US" baseline="0" dirty="0" smtClean="0"/>
              <a:t>COMPLIANCE IS MEASURE OF LUNG’S ABILITY TO STRETCH</a:t>
            </a:r>
          </a:p>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latin typeface="+mn-lt"/>
                <a:ea typeface="+mn-ea"/>
                <a:cs typeface="+mn-cs"/>
              </a:rPr>
              <a:t>Pulmonary compliance is calculated using the following equation, where ΔV is the change in volume, and ΔP is the change in pleural pressure:</a:t>
            </a:r>
          </a:p>
          <a:p>
            <a:r>
              <a:rPr lang="en-US" baseline="0" dirty="0" smtClean="0"/>
              <a:t>=</a:t>
            </a:r>
            <a:r>
              <a:rPr lang="en-US" sz="1200" kern="1200" dirty="0" smtClean="0">
                <a:solidFill>
                  <a:schemeClr val="tx1"/>
                </a:solidFill>
                <a:latin typeface="+mn-lt"/>
                <a:ea typeface="+mn-ea"/>
                <a:cs typeface="+mn-cs"/>
              </a:rPr>
              <a:t>ΔV/ΔP</a:t>
            </a:r>
            <a:endParaRPr lang="en-US" baseline="0" dirty="0" smtClean="0"/>
          </a:p>
          <a:p>
            <a:endParaRPr lang="en-US" baseline="0" dirty="0" smtClean="0"/>
          </a:p>
          <a:p>
            <a:r>
              <a:rPr lang="en-US" baseline="0" dirty="0" smtClean="0"/>
              <a:t>PV curve – </a:t>
            </a:r>
            <a:r>
              <a:rPr lang="en-US" baseline="0" dirty="0" err="1" smtClean="0"/>
              <a:t>Gattinoni</a:t>
            </a:r>
            <a:r>
              <a:rPr lang="en-US" baseline="0" dirty="0" smtClean="0"/>
              <a:t> et all - </a:t>
            </a:r>
            <a:r>
              <a:rPr lang="en-US" sz="1200" b="1" kern="1200" dirty="0" smtClean="0">
                <a:solidFill>
                  <a:schemeClr val="tx1"/>
                </a:solidFill>
                <a:latin typeface="+mn-lt"/>
                <a:ea typeface="+mn-ea"/>
                <a:cs typeface="+mn-cs"/>
              </a:rPr>
              <a:t>Regional effects and mechanism of positive end-expiratory pressure in early adult respiratory distress syndrome.</a:t>
            </a:r>
            <a:endParaRPr lang="en-US" dirty="0"/>
          </a:p>
        </p:txBody>
      </p:sp>
      <p:sp>
        <p:nvSpPr>
          <p:cNvPr id="4" name="Slide Number Placeholder 3"/>
          <p:cNvSpPr>
            <a:spLocks noGrp="1"/>
          </p:cNvSpPr>
          <p:nvPr>
            <p:ph type="sldNum" sz="quarter" idx="10"/>
          </p:nvPr>
        </p:nvSpPr>
        <p:spPr/>
        <p:txBody>
          <a:bodyPr/>
          <a:lstStyle/>
          <a:p>
            <a:fld id="{20D96E9A-15D3-CD4A-832B-9EC17BD956B7}" type="slidenum">
              <a:rPr lang="en-US" smtClean="0"/>
              <a:t>19</a:t>
            </a:fld>
            <a:endParaRPr lang="en-US"/>
          </a:p>
        </p:txBody>
      </p:sp>
    </p:spTree>
    <p:extLst>
      <p:ext uri="{BB962C8B-B14F-4D97-AF65-F5344CB8AC3E}">
        <p14:creationId xmlns:p14="http://schemas.microsoft.com/office/powerpoint/2010/main" val="290012396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o-RO" dirty="0" smtClean="0"/>
              <a:t>Any animal </a:t>
            </a:r>
            <a:r>
              <a:rPr lang="en-US" dirty="0" smtClean="0"/>
              <a:t>with non-cardiogenic pulmonary edema and appropriate risk factors should be suspected of having</a:t>
            </a:r>
          </a:p>
          <a:p>
            <a:r>
              <a:rPr lang="en-US" dirty="0" smtClean="0"/>
              <a:t>ALI or ARDS.</a:t>
            </a:r>
          </a:p>
          <a:p>
            <a:endParaRPr lang="en-US" dirty="0"/>
          </a:p>
        </p:txBody>
      </p:sp>
      <p:sp>
        <p:nvSpPr>
          <p:cNvPr id="4" name="Slide Number Placeholder 3"/>
          <p:cNvSpPr>
            <a:spLocks noGrp="1"/>
          </p:cNvSpPr>
          <p:nvPr>
            <p:ph type="sldNum" sz="quarter" idx="10"/>
          </p:nvPr>
        </p:nvSpPr>
        <p:spPr/>
        <p:txBody>
          <a:bodyPr/>
          <a:lstStyle/>
          <a:p>
            <a:fld id="{20D96E9A-15D3-CD4A-832B-9EC17BD956B7}" type="slidenum">
              <a:rPr lang="en-US" smtClean="0"/>
              <a:t>20</a:t>
            </a:fld>
            <a:endParaRPr lang="en-US"/>
          </a:p>
        </p:txBody>
      </p:sp>
    </p:spTree>
    <p:extLst>
      <p:ext uri="{BB962C8B-B14F-4D97-AF65-F5344CB8AC3E}">
        <p14:creationId xmlns:p14="http://schemas.microsoft.com/office/powerpoint/2010/main" val="28398021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INSERT FIGURE 24-2</a:t>
            </a:r>
          </a:p>
          <a:p>
            <a:endParaRPr lang="en-US" dirty="0" smtClean="0"/>
          </a:p>
          <a:p>
            <a:r>
              <a:rPr lang="en-US" b="1" dirty="0" smtClean="0"/>
              <a:t>Abstract presented at ACVR 2012: </a:t>
            </a:r>
            <a:r>
              <a:rPr lang="en-US" b="1" i="1" dirty="0" smtClean="0"/>
              <a:t>Diagnostic imaging enhances management of acute respiratory distress syndrome</a:t>
            </a:r>
          </a:p>
          <a:p>
            <a:r>
              <a:rPr lang="en-US" dirty="0" smtClean="0"/>
              <a:t>Advantages of CT – </a:t>
            </a:r>
            <a:r>
              <a:rPr lang="en-US" dirty="0" err="1" smtClean="0"/>
              <a:t>evaliate</a:t>
            </a:r>
            <a:r>
              <a:rPr lang="en-US" baseline="0" dirty="0" smtClean="0"/>
              <a:t> for comorbidities like PTE</a:t>
            </a:r>
            <a:endParaRPr lang="en-US" dirty="0"/>
          </a:p>
        </p:txBody>
      </p:sp>
      <p:sp>
        <p:nvSpPr>
          <p:cNvPr id="4" name="Slide Number Placeholder 3"/>
          <p:cNvSpPr>
            <a:spLocks noGrp="1"/>
          </p:cNvSpPr>
          <p:nvPr>
            <p:ph type="sldNum" sz="quarter" idx="10"/>
          </p:nvPr>
        </p:nvSpPr>
        <p:spPr/>
        <p:txBody>
          <a:bodyPr/>
          <a:lstStyle/>
          <a:p>
            <a:fld id="{20D96E9A-15D3-CD4A-832B-9EC17BD956B7}" type="slidenum">
              <a:rPr lang="en-US" smtClean="0"/>
              <a:t>22</a:t>
            </a:fld>
            <a:endParaRPr lang="en-US"/>
          </a:p>
        </p:txBody>
      </p:sp>
    </p:spTree>
    <p:extLst>
      <p:ext uri="{BB962C8B-B14F-4D97-AF65-F5344CB8AC3E}">
        <p14:creationId xmlns:p14="http://schemas.microsoft.com/office/powerpoint/2010/main" val="189925694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Pulmonary</a:t>
            </a:r>
            <a:r>
              <a:rPr lang="en-US" baseline="0" dirty="0" smtClean="0"/>
              <a:t> </a:t>
            </a:r>
            <a:r>
              <a:rPr lang="en-US" dirty="0" smtClean="0"/>
              <a:t>function testing indicated decreased pulmonary compliance, decreased diffusion capacity and decreased</a:t>
            </a:r>
            <a:r>
              <a:rPr lang="en-US" baseline="0" dirty="0" smtClean="0"/>
              <a:t> </a:t>
            </a:r>
            <a:r>
              <a:rPr lang="en-US" dirty="0" smtClean="0"/>
              <a:t>functional residual capacity.</a:t>
            </a:r>
          </a:p>
          <a:p>
            <a:endParaRPr lang="en-US" dirty="0"/>
          </a:p>
        </p:txBody>
      </p:sp>
      <p:sp>
        <p:nvSpPr>
          <p:cNvPr id="4" name="Slide Number Placeholder 3"/>
          <p:cNvSpPr>
            <a:spLocks noGrp="1"/>
          </p:cNvSpPr>
          <p:nvPr>
            <p:ph type="sldNum" sz="quarter" idx="10"/>
          </p:nvPr>
        </p:nvSpPr>
        <p:spPr/>
        <p:txBody>
          <a:bodyPr/>
          <a:lstStyle/>
          <a:p>
            <a:fld id="{20D96E9A-15D3-CD4A-832B-9EC17BD956B7}" type="slidenum">
              <a:rPr lang="en-US" smtClean="0"/>
              <a:t>23</a:t>
            </a:fld>
            <a:endParaRPr lang="en-US"/>
          </a:p>
        </p:txBody>
      </p:sp>
    </p:spTree>
    <p:extLst>
      <p:ext uri="{BB962C8B-B14F-4D97-AF65-F5344CB8AC3E}">
        <p14:creationId xmlns:p14="http://schemas.microsoft.com/office/powerpoint/2010/main" val="21954594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0D96E9A-15D3-CD4A-832B-9EC17BD956B7}" type="slidenum">
              <a:rPr lang="en-US" smtClean="0"/>
              <a:t>4</a:t>
            </a:fld>
            <a:endParaRPr lang="en-US"/>
          </a:p>
        </p:txBody>
      </p:sp>
    </p:spTree>
    <p:extLst>
      <p:ext uri="{BB962C8B-B14F-4D97-AF65-F5344CB8AC3E}">
        <p14:creationId xmlns:p14="http://schemas.microsoft.com/office/powerpoint/2010/main" val="108175357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smtClean="0">
                <a:solidFill>
                  <a:schemeClr val="tx1"/>
                </a:solidFill>
                <a:latin typeface="+mn-lt"/>
                <a:ea typeface="+mn-ea"/>
                <a:cs typeface="+mn-cs"/>
              </a:rPr>
              <a:t>Although not specific, ground glass </a:t>
            </a:r>
            <a:r>
              <a:rPr lang="en-US" sz="1200" b="0" i="0" u="none" strike="noStrike" kern="1200" baseline="0" dirty="0" err="1" smtClean="0">
                <a:solidFill>
                  <a:schemeClr val="tx1"/>
                </a:solidFill>
                <a:latin typeface="+mn-lt"/>
                <a:ea typeface="+mn-ea"/>
                <a:cs typeface="+mn-cs"/>
              </a:rPr>
              <a:t>opacification</a:t>
            </a:r>
            <a:r>
              <a:rPr lang="en-US" sz="1200" b="0" i="0" u="none" strike="noStrike" kern="1200" baseline="0" dirty="0" smtClean="0">
                <a:solidFill>
                  <a:schemeClr val="tx1"/>
                </a:solidFill>
                <a:latin typeface="+mn-lt"/>
                <a:ea typeface="+mn-ea"/>
                <a:cs typeface="+mn-cs"/>
              </a:rPr>
              <a:t> in ALI/ ARDS is thought to reflect an active inflammatory process involving both the lung interstitium or alveolar wall and incomplete filling of the air space with inflammatory cells, cellular debris and edema</a:t>
            </a:r>
          </a:p>
          <a:p>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IMAGE: There is diffuse, bilateral mild </a:t>
            </a:r>
            <a:r>
              <a:rPr lang="en-US" sz="1200" b="0" i="0" u="none" strike="noStrike" kern="1200" baseline="0" dirty="0" err="1" smtClean="0">
                <a:solidFill>
                  <a:schemeClr val="tx1"/>
                </a:solidFill>
                <a:latin typeface="+mn-lt"/>
                <a:ea typeface="+mn-ea"/>
                <a:cs typeface="+mn-cs"/>
              </a:rPr>
              <a:t>opacification</a:t>
            </a:r>
            <a:r>
              <a:rPr lang="en-US" sz="1200" b="0" i="0" u="none" strike="noStrike" kern="1200" baseline="0" dirty="0" smtClean="0">
                <a:solidFill>
                  <a:schemeClr val="tx1"/>
                </a:solidFill>
                <a:latin typeface="+mn-lt"/>
                <a:ea typeface="+mn-ea"/>
                <a:cs typeface="+mn-cs"/>
              </a:rPr>
              <a:t> of the lungs that appears to spare most of the accessory lobe and other small patches of lung. Hounsfield unit measurements ranged from 550 in the relatively higher attenuating areas (regions of interest (ROI) cursor in A) and 850 in the relatively lower attenuating areas (such as the accessory lobe, ROI cursor in B). Findings are consistent with acute lung injury/acute respiratory distress syndrome.</a:t>
            </a:r>
            <a:endParaRPr lang="en-US" dirty="0"/>
          </a:p>
        </p:txBody>
      </p:sp>
      <p:sp>
        <p:nvSpPr>
          <p:cNvPr id="4" name="Slide Number Placeholder 3"/>
          <p:cNvSpPr>
            <a:spLocks noGrp="1"/>
          </p:cNvSpPr>
          <p:nvPr>
            <p:ph type="sldNum" sz="quarter" idx="10"/>
          </p:nvPr>
        </p:nvSpPr>
        <p:spPr/>
        <p:txBody>
          <a:bodyPr/>
          <a:lstStyle/>
          <a:p>
            <a:fld id="{20D96E9A-15D3-CD4A-832B-9EC17BD956B7}" type="slidenum">
              <a:rPr lang="en-US" smtClean="0"/>
              <a:t>24</a:t>
            </a:fld>
            <a:endParaRPr lang="en-US"/>
          </a:p>
        </p:txBody>
      </p:sp>
    </p:spTree>
    <p:extLst>
      <p:ext uri="{BB962C8B-B14F-4D97-AF65-F5344CB8AC3E}">
        <p14:creationId xmlns:p14="http://schemas.microsoft.com/office/powerpoint/2010/main" val="160548434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smtClean="0"/>
              <a:t>Thoracic X-rays are typically used</a:t>
            </a:r>
          </a:p>
          <a:p>
            <a:r>
              <a:rPr lang="en-US" sz="1200" dirty="0" smtClean="0"/>
              <a:t>Required American-European Consensus Conference definition</a:t>
            </a:r>
          </a:p>
          <a:p>
            <a:r>
              <a:rPr lang="en-US" sz="1200" dirty="0" smtClean="0"/>
              <a:t>CT is gold standard</a:t>
            </a:r>
          </a:p>
        </p:txBody>
      </p:sp>
      <p:sp>
        <p:nvSpPr>
          <p:cNvPr id="4" name="Slide Number Placeholder 3"/>
          <p:cNvSpPr>
            <a:spLocks noGrp="1"/>
          </p:cNvSpPr>
          <p:nvPr>
            <p:ph type="sldNum" sz="quarter" idx="10"/>
          </p:nvPr>
        </p:nvSpPr>
        <p:spPr/>
        <p:txBody>
          <a:bodyPr/>
          <a:lstStyle/>
          <a:p>
            <a:fld id="{CF5AF9B8-C0C2-4391-B50B-C4622B0C2A4B}" type="slidenum">
              <a:rPr lang="en-US" smtClean="0"/>
              <a:t>25</a:t>
            </a:fld>
            <a:endParaRPr lang="en-US"/>
          </a:p>
        </p:txBody>
      </p:sp>
    </p:spTree>
    <p:extLst>
      <p:ext uri="{BB962C8B-B14F-4D97-AF65-F5344CB8AC3E}">
        <p14:creationId xmlns:p14="http://schemas.microsoft.com/office/powerpoint/2010/main" val="377021004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Bacterial pneumonia – </a:t>
            </a:r>
            <a:r>
              <a:rPr lang="en-US" dirty="0" err="1" smtClean="0"/>
              <a:t>abx</a:t>
            </a:r>
            <a:endParaRPr lang="en-US" dirty="0" smtClean="0"/>
          </a:p>
          <a:p>
            <a:r>
              <a:rPr lang="en-US" dirty="0" smtClean="0"/>
              <a:t>PTE</a:t>
            </a:r>
            <a:r>
              <a:rPr lang="en-US" baseline="0" dirty="0" smtClean="0"/>
              <a:t> – </a:t>
            </a:r>
            <a:r>
              <a:rPr lang="en-US" baseline="0" dirty="0" err="1" smtClean="0"/>
              <a:t>anticoagulated</a:t>
            </a:r>
            <a:r>
              <a:rPr lang="en-US" baseline="0" dirty="0" smtClean="0"/>
              <a:t> if clinically advisable and evaluated via echo or CT</a:t>
            </a:r>
            <a:endParaRPr lang="en-US" dirty="0"/>
          </a:p>
        </p:txBody>
      </p:sp>
      <p:sp>
        <p:nvSpPr>
          <p:cNvPr id="4" name="Slide Number Placeholder 3"/>
          <p:cNvSpPr>
            <a:spLocks noGrp="1"/>
          </p:cNvSpPr>
          <p:nvPr>
            <p:ph type="sldNum" sz="quarter" idx="10"/>
          </p:nvPr>
        </p:nvSpPr>
        <p:spPr/>
        <p:txBody>
          <a:bodyPr/>
          <a:lstStyle/>
          <a:p>
            <a:fld id="{20D96E9A-15D3-CD4A-832B-9EC17BD956B7}" type="slidenum">
              <a:rPr lang="en-US" smtClean="0"/>
              <a:t>26</a:t>
            </a:fld>
            <a:endParaRPr lang="en-US"/>
          </a:p>
        </p:txBody>
      </p:sp>
    </p:spTree>
    <p:extLst>
      <p:ext uri="{BB962C8B-B14F-4D97-AF65-F5344CB8AC3E}">
        <p14:creationId xmlns:p14="http://schemas.microsoft.com/office/powerpoint/2010/main" val="246663340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Adverse effects of alveolar over-distension and end-expiratory collapse are more detrimental to patient outcome than the adverse effects of unintentional respiratory </a:t>
            </a:r>
            <a:r>
              <a:rPr lang="es-ES_tradnl" dirty="0" smtClean="0"/>
              <a:t>acidosis</a:t>
            </a:r>
            <a:endParaRPr lang="en-US" dirty="0"/>
          </a:p>
        </p:txBody>
      </p:sp>
      <p:sp>
        <p:nvSpPr>
          <p:cNvPr id="4" name="Slide Number Placeholder 3"/>
          <p:cNvSpPr>
            <a:spLocks noGrp="1"/>
          </p:cNvSpPr>
          <p:nvPr>
            <p:ph type="sldNum" sz="quarter" idx="10"/>
          </p:nvPr>
        </p:nvSpPr>
        <p:spPr/>
        <p:txBody>
          <a:bodyPr/>
          <a:lstStyle/>
          <a:p>
            <a:fld id="{20D96E9A-15D3-CD4A-832B-9EC17BD956B7}" type="slidenum">
              <a:rPr lang="en-US" smtClean="0"/>
              <a:t>28</a:t>
            </a:fld>
            <a:endParaRPr lang="en-US"/>
          </a:p>
        </p:txBody>
      </p:sp>
    </p:spTree>
    <p:extLst>
      <p:ext uri="{BB962C8B-B14F-4D97-AF65-F5344CB8AC3E}">
        <p14:creationId xmlns:p14="http://schemas.microsoft.com/office/powerpoint/2010/main" val="119464984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Insert picture of </a:t>
            </a:r>
            <a:r>
              <a:rPr lang="en-US" dirty="0" err="1" smtClean="0"/>
              <a:t>dauschund</a:t>
            </a:r>
            <a:endParaRPr lang="en-US" dirty="0"/>
          </a:p>
        </p:txBody>
      </p:sp>
      <p:sp>
        <p:nvSpPr>
          <p:cNvPr id="4" name="Slide Number Placeholder 3"/>
          <p:cNvSpPr>
            <a:spLocks noGrp="1"/>
          </p:cNvSpPr>
          <p:nvPr>
            <p:ph type="sldNum" sz="quarter" idx="10"/>
          </p:nvPr>
        </p:nvSpPr>
        <p:spPr/>
        <p:txBody>
          <a:bodyPr/>
          <a:lstStyle/>
          <a:p>
            <a:fld id="{20D96E9A-15D3-CD4A-832B-9EC17BD956B7}" type="slidenum">
              <a:rPr lang="en-US" smtClean="0"/>
              <a:t>29</a:t>
            </a:fld>
            <a:endParaRPr lang="en-US"/>
          </a:p>
        </p:txBody>
      </p:sp>
    </p:spTree>
    <p:extLst>
      <p:ext uri="{BB962C8B-B14F-4D97-AF65-F5344CB8AC3E}">
        <p14:creationId xmlns:p14="http://schemas.microsoft.com/office/powerpoint/2010/main" val="338180948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0D96E9A-15D3-CD4A-832B-9EC17BD956B7}" type="slidenum">
              <a:rPr lang="en-US" smtClean="0"/>
              <a:t>30</a:t>
            </a:fld>
            <a:endParaRPr lang="en-US"/>
          </a:p>
        </p:txBody>
      </p:sp>
    </p:spTree>
    <p:extLst>
      <p:ext uri="{BB962C8B-B14F-4D97-AF65-F5344CB8AC3E}">
        <p14:creationId xmlns:p14="http://schemas.microsoft.com/office/powerpoint/2010/main" val="371728947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Differential diagnoses included aspiration pneumonia or progression of pulmonary contusions. Cardiogenic edema was considered unlikely due to the distribution of pulmonary infiltrates and lack of venous congestion, murmur, or cardiomegaly.</a:t>
            </a:r>
          </a:p>
          <a:p>
            <a:endParaRPr lang="en-US" dirty="0"/>
          </a:p>
        </p:txBody>
      </p:sp>
      <p:sp>
        <p:nvSpPr>
          <p:cNvPr id="4" name="Slide Number Placeholder 3"/>
          <p:cNvSpPr>
            <a:spLocks noGrp="1"/>
          </p:cNvSpPr>
          <p:nvPr>
            <p:ph type="sldNum" sz="quarter" idx="10"/>
          </p:nvPr>
        </p:nvSpPr>
        <p:spPr/>
        <p:txBody>
          <a:bodyPr/>
          <a:lstStyle/>
          <a:p>
            <a:fld id="{20D96E9A-15D3-CD4A-832B-9EC17BD956B7}" type="slidenum">
              <a:rPr lang="en-US" smtClean="0"/>
              <a:t>35</a:t>
            </a:fld>
            <a:endParaRPr lang="en-US"/>
          </a:p>
        </p:txBody>
      </p:sp>
    </p:spTree>
    <p:extLst>
      <p:ext uri="{BB962C8B-B14F-4D97-AF65-F5344CB8AC3E}">
        <p14:creationId xmlns:p14="http://schemas.microsoft.com/office/powerpoint/2010/main" val="341471311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Protective techniques are based on the fact that massive alveolar collapse, cyclic lung reopening, and over-distention of the lungs occur during mechanical ventilation. </a:t>
            </a:r>
          </a:p>
          <a:p>
            <a:endParaRPr lang="en-US" dirty="0"/>
          </a:p>
        </p:txBody>
      </p:sp>
      <p:sp>
        <p:nvSpPr>
          <p:cNvPr id="4" name="Slide Number Placeholder 3"/>
          <p:cNvSpPr>
            <a:spLocks noGrp="1"/>
          </p:cNvSpPr>
          <p:nvPr>
            <p:ph type="sldNum" sz="quarter" idx="10"/>
          </p:nvPr>
        </p:nvSpPr>
        <p:spPr/>
        <p:txBody>
          <a:bodyPr/>
          <a:lstStyle/>
          <a:p>
            <a:fld id="{20D96E9A-15D3-CD4A-832B-9EC17BD956B7}" type="slidenum">
              <a:rPr lang="en-US" smtClean="0"/>
              <a:t>36</a:t>
            </a:fld>
            <a:endParaRPr lang="en-US"/>
          </a:p>
        </p:txBody>
      </p:sp>
    </p:spTree>
    <p:extLst>
      <p:ext uri="{BB962C8B-B14F-4D97-AF65-F5344CB8AC3E}">
        <p14:creationId xmlns:p14="http://schemas.microsoft.com/office/powerpoint/2010/main" val="176773927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Upon arrival the patient was cyanotic with an arterial partial pressure of oxygen of 38mm Hg (reference interval 85–100mm Hg) and oxygenation saturation of 62% (reference interval</a:t>
            </a:r>
          </a:p>
          <a:p>
            <a:r>
              <a:rPr lang="en-US" b="1" dirty="0" smtClean="0"/>
              <a:t>&gt;</a:t>
            </a:r>
            <a:r>
              <a:rPr lang="en-US" dirty="0" smtClean="0"/>
              <a:t>95%).</a:t>
            </a:r>
            <a:endParaRPr lang="en-US" dirty="0"/>
          </a:p>
        </p:txBody>
      </p:sp>
      <p:sp>
        <p:nvSpPr>
          <p:cNvPr id="4" name="Slide Number Placeholder 3"/>
          <p:cNvSpPr>
            <a:spLocks noGrp="1"/>
          </p:cNvSpPr>
          <p:nvPr>
            <p:ph type="sldNum" sz="quarter" idx="10"/>
          </p:nvPr>
        </p:nvSpPr>
        <p:spPr/>
        <p:txBody>
          <a:bodyPr/>
          <a:lstStyle/>
          <a:p>
            <a:fld id="{20D96E9A-15D3-CD4A-832B-9EC17BD956B7}" type="slidenum">
              <a:rPr lang="en-US" smtClean="0"/>
              <a:t>37</a:t>
            </a:fld>
            <a:endParaRPr lang="en-US"/>
          </a:p>
        </p:txBody>
      </p:sp>
    </p:spTree>
    <p:extLst>
      <p:ext uri="{BB962C8B-B14F-4D97-AF65-F5344CB8AC3E}">
        <p14:creationId xmlns:p14="http://schemas.microsoft.com/office/powerpoint/2010/main" val="391914636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smtClean="0">
                <a:solidFill>
                  <a:schemeClr val="tx1"/>
                </a:solidFill>
                <a:latin typeface="+mn-lt"/>
                <a:ea typeface="+mn-ea"/>
                <a:cs typeface="+mn-cs"/>
              </a:rPr>
              <a:t>There are different techniques that can be used to increase alveolar recruitment during mechanical ventilation.. Commonly employed recruitment maneuvers include sustained inflation (inspiration with sustained inflation pressures of approximately 35–50 cmH2O for 20–40 seconds), intermittent "sighs" (multiple consecutive inspirations at elevated airway pressures of</a:t>
            </a:r>
          </a:p>
          <a:p>
            <a:r>
              <a:rPr lang="en-US" sz="1200" b="0" i="0" u="none" strike="noStrike" kern="1200" baseline="0" dirty="0" smtClean="0">
                <a:solidFill>
                  <a:schemeClr val="tx1"/>
                </a:solidFill>
                <a:latin typeface="+mn-lt"/>
                <a:ea typeface="+mn-ea"/>
                <a:cs typeface="+mn-cs"/>
              </a:rPr>
              <a:t>45 cmH2O) and intermittent, incremental increases in PEEP or peak inspiratory pressure (to greater than 60 cmH2O) for brief periods of time.</a:t>
            </a:r>
          </a:p>
          <a:p>
            <a:endParaRPr lang="en-US" sz="1200" b="0" i="0" u="none" strike="noStrike" kern="1200" baseline="0" dirty="0" smtClean="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20D96E9A-15D3-CD4A-832B-9EC17BD956B7}" type="slidenum">
              <a:rPr lang="en-US" smtClean="0"/>
              <a:t>39</a:t>
            </a:fld>
            <a:endParaRPr lang="en-US"/>
          </a:p>
        </p:txBody>
      </p:sp>
    </p:spTree>
    <p:extLst>
      <p:ext uri="{BB962C8B-B14F-4D97-AF65-F5344CB8AC3E}">
        <p14:creationId xmlns:p14="http://schemas.microsoft.com/office/powerpoint/2010/main" val="22694052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DeClue</a:t>
            </a:r>
            <a:r>
              <a:rPr lang="en-US" dirty="0" smtClean="0"/>
              <a:t> 2007</a:t>
            </a:r>
            <a:endParaRPr lang="en-US" dirty="0"/>
          </a:p>
        </p:txBody>
      </p:sp>
      <p:sp>
        <p:nvSpPr>
          <p:cNvPr id="4" name="Slide Number Placeholder 3"/>
          <p:cNvSpPr>
            <a:spLocks noGrp="1"/>
          </p:cNvSpPr>
          <p:nvPr>
            <p:ph type="sldNum" sz="quarter" idx="10"/>
          </p:nvPr>
        </p:nvSpPr>
        <p:spPr/>
        <p:txBody>
          <a:bodyPr/>
          <a:lstStyle/>
          <a:p>
            <a:fld id="{20D96E9A-15D3-CD4A-832B-9EC17BD956B7}" type="slidenum">
              <a:rPr lang="en-US" smtClean="0"/>
              <a:t>6</a:t>
            </a:fld>
            <a:endParaRPr lang="en-US"/>
          </a:p>
        </p:txBody>
      </p:sp>
    </p:spTree>
    <p:extLst>
      <p:ext uri="{BB962C8B-B14F-4D97-AF65-F5344CB8AC3E}">
        <p14:creationId xmlns:p14="http://schemas.microsoft.com/office/powerpoint/2010/main" val="240626370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Another benefit of spontaneous breathing during APRV is that in comparison to pressure-support ventilation, APRV leads to decreased intrapulmonary shunting, decreased dead space, increased PaO2, increased oxygen delivery, and increasedCO2 elimination due to increased </a:t>
            </a:r>
            <a:r>
              <a:rPr lang="tr-TR" dirty="0" err="1" smtClean="0"/>
              <a:t>alveolar</a:t>
            </a:r>
            <a:r>
              <a:rPr lang="tr-TR" dirty="0" smtClean="0"/>
              <a:t> </a:t>
            </a:r>
            <a:r>
              <a:rPr lang="tr-TR" dirty="0" err="1" smtClean="0"/>
              <a:t>ventilation</a:t>
            </a:r>
            <a:endParaRPr lang="tr-TR" dirty="0" smtClean="0"/>
          </a:p>
          <a:p>
            <a:r>
              <a:rPr lang="en-US" dirty="0" smtClean="0"/>
              <a:t>APRV also leads to similar or improved measures of hemodynamic performance, such as stroke volume, cardiac index, and renal blood flow</a:t>
            </a:r>
          </a:p>
          <a:p>
            <a:r>
              <a:rPr lang="en-US" dirty="0" smtClean="0"/>
              <a:t>Another benefit of APRV is the elevated baseline airway pressure that may produce gradual, near-complete alveolar recruitment while avoiding excessively high airway pressures.</a:t>
            </a:r>
          </a:p>
          <a:p>
            <a:endParaRPr lang="en-US" dirty="0" smtClean="0"/>
          </a:p>
          <a:p>
            <a:r>
              <a:rPr lang="en-US" dirty="0" smtClean="0"/>
              <a:t>APRV was selected in order to maximize alveolar recruitment while minimizing the potentially deleterious cardiovascular and pulmonary effects of other more commonly used recruitment maneuvers.</a:t>
            </a:r>
          </a:p>
          <a:p>
            <a:endParaRPr lang="en-US" sz="1200" b="0" i="0" u="none" strike="noStrike" kern="1200" baseline="0" dirty="0" smtClean="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20D96E9A-15D3-CD4A-832B-9EC17BD956B7}" type="slidenum">
              <a:rPr lang="en-US" smtClean="0"/>
              <a:t>40</a:t>
            </a:fld>
            <a:endParaRPr lang="en-US"/>
          </a:p>
        </p:txBody>
      </p:sp>
    </p:spTree>
    <p:extLst>
      <p:ext uri="{BB962C8B-B14F-4D97-AF65-F5344CB8AC3E}">
        <p14:creationId xmlns:p14="http://schemas.microsoft.com/office/powerpoint/2010/main" val="290731028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Another benefit of spontaneous breathing during APRV is that in comparison to pressure-support ventilation, APRV leads to decreased intrapulmonary shunting, decreased dead space, increased PaO2, increased oxygen delivery, and increasedCO2 elimination due to increased </a:t>
            </a:r>
            <a:r>
              <a:rPr lang="tr-TR" dirty="0" err="1" smtClean="0"/>
              <a:t>alveolar</a:t>
            </a:r>
            <a:r>
              <a:rPr lang="tr-TR" dirty="0" smtClean="0"/>
              <a:t> </a:t>
            </a:r>
            <a:r>
              <a:rPr lang="tr-TR" dirty="0" err="1" smtClean="0"/>
              <a:t>ventilation</a:t>
            </a:r>
            <a:endParaRPr lang="tr-TR" dirty="0" smtClean="0"/>
          </a:p>
          <a:p>
            <a:r>
              <a:rPr lang="en-US" dirty="0" smtClean="0"/>
              <a:t>APRV also leads to similar or improved measures of hemodynamic performance, such as stroke volume, cardiac index, and renal blood flow</a:t>
            </a:r>
          </a:p>
          <a:p>
            <a:r>
              <a:rPr lang="en-US" dirty="0" smtClean="0"/>
              <a:t>Another benefit of APRV is the elevated baseline airway pressure that may produce gradual, near-complete alveolar recruitment while avoiding excessively high airway pressures.</a:t>
            </a:r>
          </a:p>
          <a:p>
            <a:endParaRPr lang="en-US" dirty="0" smtClean="0"/>
          </a:p>
          <a:p>
            <a:r>
              <a:rPr lang="en-US" dirty="0" smtClean="0"/>
              <a:t>APRV was selected in order to maximize alveolar recruitment while minimizing the potentially deleterious cardiovascular and pulmonary effects of other more commonly used recruitment maneuvers.</a:t>
            </a:r>
          </a:p>
          <a:p>
            <a:endParaRPr lang="en-US" sz="1200" b="0" i="0" u="none" strike="noStrike" kern="1200" baseline="0" dirty="0" smtClean="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20D96E9A-15D3-CD4A-832B-9EC17BD956B7}" type="slidenum">
              <a:rPr lang="en-US" smtClean="0"/>
              <a:t>41</a:t>
            </a:fld>
            <a:endParaRPr lang="en-US"/>
          </a:p>
        </p:txBody>
      </p:sp>
    </p:spTree>
    <p:extLst>
      <p:ext uri="{BB962C8B-B14F-4D97-AF65-F5344CB8AC3E}">
        <p14:creationId xmlns:p14="http://schemas.microsoft.com/office/powerpoint/2010/main" val="290731028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Recriutment</a:t>
            </a:r>
            <a:r>
              <a:rPr lang="en-US" dirty="0" smtClean="0"/>
              <a:t> maneuvers - </a:t>
            </a:r>
            <a:r>
              <a:rPr lang="en-US" dirty="0" smtClean="0"/>
              <a:t>inspiratory pauses of 10–20 s with constant airway pressure and intermittent increases of airway pressure for 1–2 min, followed by PEEP</a:t>
            </a:r>
            <a:endParaRPr lang="en-US" dirty="0"/>
          </a:p>
        </p:txBody>
      </p:sp>
      <p:sp>
        <p:nvSpPr>
          <p:cNvPr id="4" name="Slide Number Placeholder 3"/>
          <p:cNvSpPr>
            <a:spLocks noGrp="1"/>
          </p:cNvSpPr>
          <p:nvPr>
            <p:ph type="sldNum" sz="quarter" idx="10"/>
          </p:nvPr>
        </p:nvSpPr>
        <p:spPr/>
        <p:txBody>
          <a:bodyPr/>
          <a:lstStyle/>
          <a:p>
            <a:fld id="{20D96E9A-15D3-CD4A-832B-9EC17BD956B7}" type="slidenum">
              <a:rPr lang="en-US" smtClean="0"/>
              <a:t>42</a:t>
            </a:fld>
            <a:endParaRPr lang="en-US"/>
          </a:p>
        </p:txBody>
      </p:sp>
    </p:spTree>
    <p:extLst>
      <p:ext uri="{BB962C8B-B14F-4D97-AF65-F5344CB8AC3E}">
        <p14:creationId xmlns:p14="http://schemas.microsoft.com/office/powerpoint/2010/main" val="402313115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0D96E9A-15D3-CD4A-832B-9EC17BD956B7}" type="slidenum">
              <a:rPr lang="en-US" smtClean="0"/>
              <a:t>43</a:t>
            </a:fld>
            <a:endParaRPr lang="en-US"/>
          </a:p>
        </p:txBody>
      </p:sp>
    </p:spTree>
    <p:extLst>
      <p:ext uri="{BB962C8B-B14F-4D97-AF65-F5344CB8AC3E}">
        <p14:creationId xmlns:p14="http://schemas.microsoft.com/office/powerpoint/2010/main" val="14264095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0D96E9A-15D3-CD4A-832B-9EC17BD956B7}" type="slidenum">
              <a:rPr lang="en-US" smtClean="0"/>
              <a:t>44</a:t>
            </a:fld>
            <a:endParaRPr lang="en-US"/>
          </a:p>
        </p:txBody>
      </p:sp>
    </p:spTree>
    <p:extLst>
      <p:ext uri="{BB962C8B-B14F-4D97-AF65-F5344CB8AC3E}">
        <p14:creationId xmlns:p14="http://schemas.microsoft.com/office/powerpoint/2010/main" val="8121622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Hallmark of ARDS is the increased pulmonary capillary permeability leading to the development of pulmonary edema. </a:t>
            </a:r>
            <a:endParaRPr lang="en-US" dirty="0"/>
          </a:p>
        </p:txBody>
      </p:sp>
      <p:sp>
        <p:nvSpPr>
          <p:cNvPr id="4" name="Slide Number Placeholder 3"/>
          <p:cNvSpPr>
            <a:spLocks noGrp="1"/>
          </p:cNvSpPr>
          <p:nvPr>
            <p:ph type="sldNum" sz="quarter" idx="10"/>
          </p:nvPr>
        </p:nvSpPr>
        <p:spPr/>
        <p:txBody>
          <a:bodyPr/>
          <a:lstStyle/>
          <a:p>
            <a:fld id="{20D96E9A-15D3-CD4A-832B-9EC17BD956B7}" type="slidenum">
              <a:rPr lang="en-US" smtClean="0"/>
              <a:t>45</a:t>
            </a:fld>
            <a:endParaRPr lang="en-US"/>
          </a:p>
        </p:txBody>
      </p:sp>
    </p:spTree>
    <p:extLst>
      <p:ext uri="{BB962C8B-B14F-4D97-AF65-F5344CB8AC3E}">
        <p14:creationId xmlns:p14="http://schemas.microsoft.com/office/powerpoint/2010/main" val="311969368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Cyclic</a:t>
            </a:r>
            <a:r>
              <a:rPr lang="en-US" baseline="0" dirty="0" smtClean="0"/>
              <a:t> AMP</a:t>
            </a:r>
            <a:endParaRPr lang="en-US" dirty="0"/>
          </a:p>
        </p:txBody>
      </p:sp>
      <p:sp>
        <p:nvSpPr>
          <p:cNvPr id="4" name="Slide Number Placeholder 3"/>
          <p:cNvSpPr>
            <a:spLocks noGrp="1"/>
          </p:cNvSpPr>
          <p:nvPr>
            <p:ph type="sldNum" sz="quarter" idx="10"/>
          </p:nvPr>
        </p:nvSpPr>
        <p:spPr/>
        <p:txBody>
          <a:bodyPr/>
          <a:lstStyle/>
          <a:p>
            <a:fld id="{20D96E9A-15D3-CD4A-832B-9EC17BD956B7}" type="slidenum">
              <a:rPr lang="en-US" smtClean="0"/>
              <a:t>46</a:t>
            </a:fld>
            <a:endParaRPr lang="en-US"/>
          </a:p>
        </p:txBody>
      </p:sp>
    </p:spTree>
    <p:extLst>
      <p:ext uri="{BB962C8B-B14F-4D97-AF65-F5344CB8AC3E}">
        <p14:creationId xmlns:p14="http://schemas.microsoft.com/office/powerpoint/2010/main" val="315654321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1" indent="0" algn="l" defTabSz="457200" rtl="0" eaLnBrk="1" fontAlgn="auto" latinLnBrk="0" hangingPunct="1">
              <a:lnSpc>
                <a:spcPct val="100000"/>
              </a:lnSpc>
              <a:spcBef>
                <a:spcPts val="0"/>
              </a:spcBef>
              <a:spcAft>
                <a:spcPts val="0"/>
              </a:spcAft>
              <a:buClrTx/>
              <a:buSzTx/>
              <a:buFontTx/>
              <a:buNone/>
              <a:tabLst/>
              <a:defRPr/>
            </a:pPr>
            <a:r>
              <a:rPr lang="en-US" dirty="0" smtClean="0"/>
              <a:t>(SH reference 26)</a:t>
            </a:r>
          </a:p>
          <a:p>
            <a:endParaRPr lang="en-US" dirty="0"/>
          </a:p>
        </p:txBody>
      </p:sp>
      <p:sp>
        <p:nvSpPr>
          <p:cNvPr id="4" name="Slide Number Placeholder 3"/>
          <p:cNvSpPr>
            <a:spLocks noGrp="1"/>
          </p:cNvSpPr>
          <p:nvPr>
            <p:ph type="sldNum" sz="quarter" idx="10"/>
          </p:nvPr>
        </p:nvSpPr>
        <p:spPr/>
        <p:txBody>
          <a:bodyPr/>
          <a:lstStyle/>
          <a:p>
            <a:fld id="{20D96E9A-15D3-CD4A-832B-9EC17BD956B7}" type="slidenum">
              <a:rPr lang="en-US" smtClean="0"/>
              <a:t>47</a:t>
            </a:fld>
            <a:endParaRPr lang="en-US"/>
          </a:p>
        </p:txBody>
      </p:sp>
    </p:spTree>
    <p:extLst>
      <p:ext uri="{BB962C8B-B14F-4D97-AF65-F5344CB8AC3E}">
        <p14:creationId xmlns:p14="http://schemas.microsoft.com/office/powerpoint/2010/main" val="406996909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r>
              <a:rPr lang="en-US" dirty="0" smtClean="0"/>
              <a:t>Inhaled agents</a:t>
            </a:r>
            <a:r>
              <a:rPr lang="en-US" baseline="0" dirty="0" smtClean="0"/>
              <a:t> - </a:t>
            </a:r>
            <a:r>
              <a:rPr lang="en-US" dirty="0" smtClean="0"/>
              <a:t>To enhance regional perfusion by their vasodilation property, improving ventilation/perfusion match</a:t>
            </a:r>
          </a:p>
          <a:p>
            <a:r>
              <a:rPr lang="en-US" dirty="0" smtClean="0"/>
              <a:t>This approach would be able to reverse hypoxemia and reduce pulmonary arterial blood pressure, which is frequently implicated during the course of ARDS. </a:t>
            </a:r>
          </a:p>
          <a:p>
            <a:endParaRPr lang="en-US" dirty="0"/>
          </a:p>
        </p:txBody>
      </p:sp>
      <p:sp>
        <p:nvSpPr>
          <p:cNvPr id="4" name="Slide Number Placeholder 3"/>
          <p:cNvSpPr>
            <a:spLocks noGrp="1"/>
          </p:cNvSpPr>
          <p:nvPr>
            <p:ph type="sldNum" sz="quarter" idx="10"/>
          </p:nvPr>
        </p:nvSpPr>
        <p:spPr/>
        <p:txBody>
          <a:bodyPr/>
          <a:lstStyle/>
          <a:p>
            <a:fld id="{20D96E9A-15D3-CD4A-832B-9EC17BD956B7}" type="slidenum">
              <a:rPr lang="en-US" smtClean="0"/>
              <a:t>49</a:t>
            </a:fld>
            <a:endParaRPr lang="en-US"/>
          </a:p>
        </p:txBody>
      </p:sp>
    </p:spTree>
    <p:extLst>
      <p:ext uri="{BB962C8B-B14F-4D97-AF65-F5344CB8AC3E}">
        <p14:creationId xmlns:p14="http://schemas.microsoft.com/office/powerpoint/2010/main" val="135825150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Occurs</a:t>
            </a:r>
            <a:r>
              <a:rPr lang="en-US" baseline="0" dirty="0" smtClean="0"/>
              <a:t> in orderly fashion, similar to repair in any other tissue</a:t>
            </a:r>
          </a:p>
          <a:p>
            <a:r>
              <a:rPr lang="en-US" baseline="0" smtClean="0"/>
              <a:t>SH reference 7,13</a:t>
            </a:r>
            <a:endParaRPr lang="en-US" baseline="0" dirty="0" smtClean="0"/>
          </a:p>
          <a:p>
            <a:r>
              <a:rPr lang="en-US" baseline="0" dirty="0" smtClean="0"/>
              <a:t>SH reference 14</a:t>
            </a:r>
            <a:endParaRPr lang="en-US" dirty="0"/>
          </a:p>
        </p:txBody>
      </p:sp>
      <p:sp>
        <p:nvSpPr>
          <p:cNvPr id="4" name="Slide Number Placeholder 3"/>
          <p:cNvSpPr>
            <a:spLocks noGrp="1"/>
          </p:cNvSpPr>
          <p:nvPr>
            <p:ph type="sldNum" sz="quarter" idx="10"/>
          </p:nvPr>
        </p:nvSpPr>
        <p:spPr/>
        <p:txBody>
          <a:bodyPr/>
          <a:lstStyle/>
          <a:p>
            <a:fld id="{20D96E9A-15D3-CD4A-832B-9EC17BD956B7}" type="slidenum">
              <a:rPr lang="en-US" smtClean="0"/>
              <a:t>54</a:t>
            </a:fld>
            <a:endParaRPr lang="en-US"/>
          </a:p>
        </p:txBody>
      </p:sp>
    </p:spTree>
    <p:extLst>
      <p:ext uri="{BB962C8B-B14F-4D97-AF65-F5344CB8AC3E}">
        <p14:creationId xmlns:p14="http://schemas.microsoft.com/office/powerpoint/2010/main" val="61370839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0D96E9A-15D3-CD4A-832B-9EC17BD956B7}" type="slidenum">
              <a:rPr lang="en-US" smtClean="0"/>
              <a:t>7</a:t>
            </a:fld>
            <a:endParaRPr lang="en-US"/>
          </a:p>
        </p:txBody>
      </p:sp>
    </p:spTree>
    <p:extLst>
      <p:ext uri="{BB962C8B-B14F-4D97-AF65-F5344CB8AC3E}">
        <p14:creationId xmlns:p14="http://schemas.microsoft.com/office/powerpoint/2010/main" val="135293353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(SH reference 20</a:t>
            </a:r>
            <a:r>
              <a:rPr lang="en-US" baseline="0" dirty="0" smtClean="0"/>
              <a:t> 21)</a:t>
            </a:r>
            <a:endParaRPr lang="en-US" dirty="0" smtClean="0"/>
          </a:p>
        </p:txBody>
      </p:sp>
      <p:sp>
        <p:nvSpPr>
          <p:cNvPr id="4" name="Slide Number Placeholder 3"/>
          <p:cNvSpPr>
            <a:spLocks noGrp="1"/>
          </p:cNvSpPr>
          <p:nvPr>
            <p:ph type="sldNum" sz="quarter" idx="10"/>
          </p:nvPr>
        </p:nvSpPr>
        <p:spPr/>
        <p:txBody>
          <a:bodyPr/>
          <a:lstStyle/>
          <a:p>
            <a:fld id="{20D96E9A-15D3-CD4A-832B-9EC17BD956B7}" type="slidenum">
              <a:rPr lang="en-US" smtClean="0"/>
              <a:t>55</a:t>
            </a:fld>
            <a:endParaRPr lang="en-US"/>
          </a:p>
        </p:txBody>
      </p:sp>
    </p:spTree>
    <p:extLst>
      <p:ext uri="{BB962C8B-B14F-4D97-AF65-F5344CB8AC3E}">
        <p14:creationId xmlns:p14="http://schemas.microsoft.com/office/powerpoint/2010/main" val="325990579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Clinical rather than </a:t>
            </a:r>
            <a:r>
              <a:rPr lang="en-US" dirty="0" err="1" smtClean="0"/>
              <a:t>histopathologic</a:t>
            </a:r>
            <a:r>
              <a:rPr lang="en-US" dirty="0" smtClean="0"/>
              <a:t> diagnosis</a:t>
            </a:r>
            <a:r>
              <a:rPr lang="en-US" baseline="0" dirty="0" smtClean="0"/>
              <a:t> - </a:t>
            </a:r>
            <a:r>
              <a:rPr lang="en-US" dirty="0" smtClean="0"/>
              <a:t>lung biopsy</a:t>
            </a:r>
            <a:r>
              <a:rPr lang="en-US" baseline="0" dirty="0" smtClean="0"/>
              <a:t> or PM not required to reach diagnosis – SH reference 5</a:t>
            </a:r>
            <a:endParaRPr lang="en-US" dirty="0" smtClean="0"/>
          </a:p>
          <a:p>
            <a:r>
              <a:rPr lang="en-US" dirty="0" smtClean="0"/>
              <a:t>AECC – American European Consensus Conference</a:t>
            </a:r>
            <a:r>
              <a:rPr lang="en-US" baseline="0" dirty="0" smtClean="0"/>
              <a:t> In 1994. Catastrophic event can be pulmonary or </a:t>
            </a:r>
            <a:r>
              <a:rPr lang="en-US" baseline="0" dirty="0" err="1" smtClean="0"/>
              <a:t>extrapulmonary</a:t>
            </a:r>
            <a:endParaRPr lang="en-US" baseline="0" dirty="0" smtClean="0"/>
          </a:p>
          <a:p>
            <a:r>
              <a:rPr lang="en-US" baseline="0" dirty="0" smtClean="0"/>
              <a:t>TRALI – transfusion related acute lung injury</a:t>
            </a:r>
            <a:endParaRPr lang="en-US" dirty="0" smtClean="0"/>
          </a:p>
          <a:p>
            <a:r>
              <a:rPr lang="en-US" dirty="0" smtClean="0"/>
              <a:t>Berlin definition is updated definition</a:t>
            </a:r>
          </a:p>
          <a:p>
            <a:endParaRPr lang="en-US" dirty="0" smtClean="0"/>
          </a:p>
          <a:p>
            <a:r>
              <a:rPr lang="en-US" dirty="0" smtClean="0"/>
              <a:t>S&amp;H – references 3,4,5</a:t>
            </a:r>
          </a:p>
          <a:p>
            <a:endParaRPr lang="en-US" dirty="0" smtClean="0"/>
          </a:p>
          <a:p>
            <a:endParaRPr lang="en-US" dirty="0"/>
          </a:p>
        </p:txBody>
      </p:sp>
      <p:sp>
        <p:nvSpPr>
          <p:cNvPr id="4" name="Slide Number Placeholder 3"/>
          <p:cNvSpPr>
            <a:spLocks noGrp="1"/>
          </p:cNvSpPr>
          <p:nvPr>
            <p:ph type="sldNum" sz="quarter" idx="10"/>
          </p:nvPr>
        </p:nvSpPr>
        <p:spPr/>
        <p:txBody>
          <a:bodyPr/>
          <a:lstStyle/>
          <a:p>
            <a:fld id="{20D96E9A-15D3-CD4A-832B-9EC17BD956B7}" type="slidenum">
              <a:rPr lang="en-US" smtClean="0"/>
              <a:t>8</a:t>
            </a:fld>
            <a:endParaRPr lang="en-US"/>
          </a:p>
        </p:txBody>
      </p:sp>
    </p:spTree>
    <p:extLst>
      <p:ext uri="{BB962C8B-B14F-4D97-AF65-F5344CB8AC3E}">
        <p14:creationId xmlns:p14="http://schemas.microsoft.com/office/powerpoint/2010/main" val="59963826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Bilateral opacities – NOT FULLY EXPLAINED BY EFFUSIONS, LOBAR/LUNG COLLAPSE, or nodules</a:t>
            </a:r>
          </a:p>
          <a:p>
            <a:r>
              <a:rPr lang="en-US" dirty="0" smtClean="0"/>
              <a:t>CPAP – continuous positive airway pressure</a:t>
            </a:r>
          </a:p>
          <a:p>
            <a:r>
              <a:rPr lang="en-US" dirty="0" smtClean="0"/>
              <a:t>PEEP – positive end expiratory pressure</a:t>
            </a:r>
          </a:p>
          <a:p>
            <a:endParaRPr lang="en-US" dirty="0" smtClean="0"/>
          </a:p>
          <a:p>
            <a:r>
              <a:rPr lang="en-US" dirty="0" smtClean="0"/>
              <a:t>S&amp;</a:t>
            </a:r>
            <a:r>
              <a:rPr lang="en-US" smtClean="0"/>
              <a:t>H – reference 5</a:t>
            </a:r>
            <a:endParaRPr lang="en-US" dirty="0"/>
          </a:p>
        </p:txBody>
      </p:sp>
      <p:sp>
        <p:nvSpPr>
          <p:cNvPr id="4" name="Slide Number Placeholder 3"/>
          <p:cNvSpPr>
            <a:spLocks noGrp="1"/>
          </p:cNvSpPr>
          <p:nvPr>
            <p:ph type="sldNum" sz="quarter" idx="10"/>
          </p:nvPr>
        </p:nvSpPr>
        <p:spPr/>
        <p:txBody>
          <a:bodyPr/>
          <a:lstStyle/>
          <a:p>
            <a:fld id="{20D96E9A-15D3-CD4A-832B-9EC17BD956B7}" type="slidenum">
              <a:rPr lang="en-US" smtClean="0"/>
              <a:t>9</a:t>
            </a:fld>
            <a:endParaRPr lang="en-US"/>
          </a:p>
        </p:txBody>
      </p:sp>
    </p:spTree>
    <p:extLst>
      <p:ext uri="{BB962C8B-B14F-4D97-AF65-F5344CB8AC3E}">
        <p14:creationId xmlns:p14="http://schemas.microsoft.com/office/powerpoint/2010/main" val="91721713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b="1" dirty="0" smtClean="0"/>
              <a:t>Most consistent histological pattern</a:t>
            </a:r>
            <a:r>
              <a:rPr lang="en-US" b="1" baseline="0" dirty="0" smtClean="0"/>
              <a:t> is diffuse alveolar damage</a:t>
            </a:r>
          </a:p>
          <a:p>
            <a:r>
              <a:rPr lang="en-US" b="1" baseline="0" dirty="0" smtClean="0"/>
              <a:t>******Non </a:t>
            </a:r>
            <a:r>
              <a:rPr lang="en-US" b="1" baseline="0" dirty="0" smtClean="0"/>
              <a:t>specific pattern, associated with a variety of clinical syndromes</a:t>
            </a:r>
          </a:p>
          <a:p>
            <a:endParaRPr lang="en-US" baseline="0" dirty="0" smtClean="0"/>
          </a:p>
          <a:p>
            <a:r>
              <a:rPr lang="en-US" baseline="0" dirty="0" smtClean="0"/>
              <a:t>http://</a:t>
            </a:r>
            <a:r>
              <a:rPr lang="en-US" baseline="0" dirty="0" err="1" smtClean="0"/>
              <a:t>library.med.utah.edu</a:t>
            </a:r>
            <a:r>
              <a:rPr lang="en-US" baseline="0" dirty="0" smtClean="0"/>
              <a:t>/</a:t>
            </a:r>
            <a:r>
              <a:rPr lang="en-US" baseline="0" dirty="0" err="1" smtClean="0"/>
              <a:t>WebPath</a:t>
            </a:r>
            <a:r>
              <a:rPr lang="en-US" baseline="0" dirty="0" smtClean="0"/>
              <a:t>/LUNGHTML/LUNG133.html</a:t>
            </a:r>
          </a:p>
        </p:txBody>
      </p:sp>
      <p:sp>
        <p:nvSpPr>
          <p:cNvPr id="4" name="Slide Number Placeholder 3"/>
          <p:cNvSpPr>
            <a:spLocks noGrp="1"/>
          </p:cNvSpPr>
          <p:nvPr>
            <p:ph type="sldNum" sz="quarter" idx="10"/>
          </p:nvPr>
        </p:nvSpPr>
        <p:spPr/>
        <p:txBody>
          <a:bodyPr/>
          <a:lstStyle/>
          <a:p>
            <a:fld id="{20D96E9A-15D3-CD4A-832B-9EC17BD956B7}" type="slidenum">
              <a:rPr lang="en-US" smtClean="0"/>
              <a:t>10</a:t>
            </a:fld>
            <a:endParaRPr lang="en-US"/>
          </a:p>
        </p:txBody>
      </p:sp>
    </p:spTree>
    <p:extLst>
      <p:ext uri="{BB962C8B-B14F-4D97-AF65-F5344CB8AC3E}">
        <p14:creationId xmlns:p14="http://schemas.microsoft.com/office/powerpoint/2010/main" val="55881257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 In veterinary species clearly</a:t>
            </a:r>
            <a:r>
              <a:rPr lang="en-US" baseline="0" dirty="0" smtClean="0"/>
              <a:t> defined PM tissue sampling protocols that consider the relationship of clinically defined syndrome with gross and histopathology findings not yet established </a:t>
            </a:r>
            <a:endParaRPr lang="en-US" dirty="0"/>
          </a:p>
        </p:txBody>
      </p:sp>
      <p:sp>
        <p:nvSpPr>
          <p:cNvPr id="4" name="Slide Number Placeholder 3"/>
          <p:cNvSpPr>
            <a:spLocks noGrp="1"/>
          </p:cNvSpPr>
          <p:nvPr>
            <p:ph type="sldNum" sz="quarter" idx="10"/>
          </p:nvPr>
        </p:nvSpPr>
        <p:spPr/>
        <p:txBody>
          <a:bodyPr/>
          <a:lstStyle/>
          <a:p>
            <a:fld id="{20D96E9A-15D3-CD4A-832B-9EC17BD956B7}" type="slidenum">
              <a:rPr lang="en-US" smtClean="0"/>
              <a:t>11</a:t>
            </a:fld>
            <a:endParaRPr lang="en-US"/>
          </a:p>
        </p:txBody>
      </p:sp>
    </p:spTree>
    <p:extLst>
      <p:ext uri="{BB962C8B-B14F-4D97-AF65-F5344CB8AC3E}">
        <p14:creationId xmlns:p14="http://schemas.microsoft.com/office/powerpoint/2010/main" val="9553375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smtClean="0">
                <a:solidFill>
                  <a:schemeClr val="tx1"/>
                </a:solidFill>
                <a:latin typeface="+mn-lt"/>
                <a:ea typeface="+mn-ea"/>
                <a:cs typeface="+mn-cs"/>
              </a:rPr>
              <a:t>Histologically, diffuse alveolar damage, </a:t>
            </a:r>
            <a:r>
              <a:rPr lang="en-US" sz="1200" b="0" i="0" u="none" strike="noStrike" kern="1200" baseline="0" dirty="0" err="1" smtClean="0">
                <a:solidFill>
                  <a:schemeClr val="tx1"/>
                </a:solidFill>
                <a:latin typeface="+mn-lt"/>
                <a:ea typeface="+mn-ea"/>
                <a:cs typeface="+mn-cs"/>
              </a:rPr>
              <a:t>eosinophilic</a:t>
            </a:r>
            <a:r>
              <a:rPr lang="en-US" sz="1200" b="0" i="0" u="none" strike="noStrike" kern="1200" baseline="0" dirty="0" smtClean="0">
                <a:solidFill>
                  <a:schemeClr val="tx1"/>
                </a:solidFill>
                <a:latin typeface="+mn-lt"/>
                <a:ea typeface="+mn-ea"/>
                <a:cs typeface="+mn-cs"/>
              </a:rPr>
              <a:t> hyaline membranes, marked congestion, edema, neutrophil infiltration, hemorrhage, and atelectasis are noted in dogs.5,6,14,26,33–35 Protein leakage, pulmonary edema, </a:t>
            </a:r>
            <a:r>
              <a:rPr lang="en-US" sz="1200" b="0" i="0" u="none" strike="noStrike" kern="1200" baseline="0" dirty="0" err="1" smtClean="0">
                <a:solidFill>
                  <a:schemeClr val="tx1"/>
                </a:solidFill>
                <a:latin typeface="+mn-lt"/>
                <a:ea typeface="+mn-ea"/>
                <a:cs typeface="+mn-cs"/>
              </a:rPr>
              <a:t>suppurative</a:t>
            </a:r>
            <a:r>
              <a:rPr lang="en-US" sz="1200" b="0" i="0" u="none" strike="noStrike" kern="1200" baseline="0" dirty="0" smtClean="0">
                <a:solidFill>
                  <a:schemeClr val="tx1"/>
                </a:solidFill>
                <a:latin typeface="+mn-lt"/>
                <a:ea typeface="+mn-ea"/>
                <a:cs typeface="+mn-cs"/>
              </a:rPr>
              <a:t> </a:t>
            </a:r>
            <a:r>
              <a:rPr lang="en-US" sz="1200" b="0" i="0" u="none" strike="noStrike" kern="1200" baseline="0" dirty="0" err="1" smtClean="0">
                <a:solidFill>
                  <a:schemeClr val="tx1"/>
                </a:solidFill>
                <a:latin typeface="+mn-lt"/>
                <a:ea typeface="+mn-ea"/>
                <a:cs typeface="+mn-cs"/>
              </a:rPr>
              <a:t>alveolitis</a:t>
            </a:r>
            <a:r>
              <a:rPr lang="en-US" sz="1200" b="0" i="0" u="none" strike="noStrike" kern="1200" baseline="0" dirty="0" smtClean="0">
                <a:solidFill>
                  <a:schemeClr val="tx1"/>
                </a:solidFill>
                <a:latin typeface="+mn-lt"/>
                <a:ea typeface="+mn-ea"/>
                <a:cs typeface="+mn-cs"/>
              </a:rPr>
              <a:t>, thickened alveolar </a:t>
            </a:r>
            <a:r>
              <a:rPr lang="en-US" sz="1200" b="0" i="0" u="none" strike="noStrike" kern="1200" baseline="0" dirty="0" err="1" smtClean="0">
                <a:solidFill>
                  <a:schemeClr val="tx1"/>
                </a:solidFill>
                <a:latin typeface="+mn-lt"/>
                <a:ea typeface="+mn-ea"/>
                <a:cs typeface="+mn-cs"/>
              </a:rPr>
              <a:t>septae</a:t>
            </a:r>
            <a:r>
              <a:rPr lang="en-US" sz="1200" b="0" i="0" u="none" strike="noStrike" kern="1200" baseline="0" dirty="0" smtClean="0">
                <a:solidFill>
                  <a:schemeClr val="tx1"/>
                </a:solidFill>
                <a:latin typeface="+mn-lt"/>
                <a:ea typeface="+mn-ea"/>
                <a:cs typeface="+mn-cs"/>
              </a:rPr>
              <a:t>, alveolar hemorrhagic necrosis, and thrombosis have been documented in models of feline ALI/ARDS</a:t>
            </a:r>
          </a:p>
          <a:p>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err="1" smtClean="0">
                <a:solidFill>
                  <a:schemeClr val="tx1"/>
                </a:solidFill>
                <a:latin typeface="+mn-lt"/>
                <a:ea typeface="+mn-ea"/>
                <a:cs typeface="+mn-cs"/>
              </a:rPr>
              <a:t>DeClue</a:t>
            </a:r>
            <a:r>
              <a:rPr lang="en-US" sz="1200" b="0" i="0" u="none" strike="noStrike" kern="1200" baseline="0" dirty="0" smtClean="0">
                <a:solidFill>
                  <a:schemeClr val="tx1"/>
                </a:solidFill>
                <a:latin typeface="+mn-lt"/>
                <a:ea typeface="+mn-ea"/>
                <a:cs typeface="+mn-cs"/>
              </a:rPr>
              <a:t> 2007, SH</a:t>
            </a:r>
          </a:p>
          <a:p>
            <a:r>
              <a:rPr lang="en-US" dirty="0" smtClean="0"/>
              <a:t>http://</a:t>
            </a:r>
            <a:r>
              <a:rPr lang="en-US" dirty="0" err="1" smtClean="0"/>
              <a:t>www.histology.leeds.ac.uk</a:t>
            </a:r>
            <a:r>
              <a:rPr lang="en-US" dirty="0" smtClean="0"/>
              <a:t>/respiratory/</a:t>
            </a:r>
            <a:r>
              <a:rPr lang="en-US" dirty="0" err="1" smtClean="0"/>
              <a:t>respiratory.php</a:t>
            </a:r>
            <a:endParaRPr lang="en-US" dirty="0"/>
          </a:p>
        </p:txBody>
      </p:sp>
      <p:sp>
        <p:nvSpPr>
          <p:cNvPr id="4" name="Slide Number Placeholder 3"/>
          <p:cNvSpPr>
            <a:spLocks noGrp="1"/>
          </p:cNvSpPr>
          <p:nvPr>
            <p:ph type="sldNum" sz="quarter" idx="10"/>
          </p:nvPr>
        </p:nvSpPr>
        <p:spPr/>
        <p:txBody>
          <a:bodyPr/>
          <a:lstStyle/>
          <a:p>
            <a:fld id="{20D96E9A-15D3-CD4A-832B-9EC17BD956B7}" type="slidenum">
              <a:rPr lang="en-US" smtClean="0"/>
              <a:t>12</a:t>
            </a:fld>
            <a:endParaRPr lang="en-US"/>
          </a:p>
        </p:txBody>
      </p:sp>
    </p:spTree>
    <p:extLst>
      <p:ext uri="{BB962C8B-B14F-4D97-AF65-F5344CB8AC3E}">
        <p14:creationId xmlns:p14="http://schemas.microsoft.com/office/powerpoint/2010/main" val="292676381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371600"/>
            <a:ext cx="7848600" cy="1927225"/>
          </a:xfrm>
        </p:spPr>
        <p:txBody>
          <a:bodyPr anchor="b">
            <a:noAutofit/>
          </a:bodyPr>
          <a:lstStyle>
            <a:lvl1pPr>
              <a:defRPr sz="5400" cap="all" baseline="0"/>
            </a:lvl1pPr>
          </a:lstStyle>
          <a:p>
            <a:r>
              <a:rPr lang="en-CA" smtClean="0"/>
              <a:t>Click to edit Master title style</a:t>
            </a:r>
            <a:endParaRPr lang="en-US" dirty="0"/>
          </a:p>
        </p:txBody>
      </p:sp>
      <p:sp>
        <p:nvSpPr>
          <p:cNvPr id="3" name="Subtitle 2"/>
          <p:cNvSpPr>
            <a:spLocks noGrp="1"/>
          </p:cNvSpPr>
          <p:nvPr>
            <p:ph type="subTitle" idx="1"/>
          </p:nvPr>
        </p:nvSpPr>
        <p:spPr>
          <a:xfrm>
            <a:off x="685800" y="3505200"/>
            <a:ext cx="6400800" cy="1752600"/>
          </a:xfrm>
        </p:spPr>
        <p:txBody>
          <a:bodyPr/>
          <a:lstStyle>
            <a:lvl1pPr marL="0" indent="0" algn="l">
              <a:buNone/>
              <a:defRPr>
                <a:solidFill>
                  <a:schemeClr val="tx1">
                    <a:lumMod val="75000"/>
                    <a:lumOff val="2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CA" smtClean="0"/>
              <a:t>Click to edit Master subtitle style</a:t>
            </a:r>
            <a:endParaRPr lang="en-US" dirty="0"/>
          </a:p>
        </p:txBody>
      </p:sp>
      <p:sp>
        <p:nvSpPr>
          <p:cNvPr id="4" name="Date Placeholder 3"/>
          <p:cNvSpPr>
            <a:spLocks noGrp="1"/>
          </p:cNvSpPr>
          <p:nvPr>
            <p:ph type="dt" sz="half" idx="10"/>
          </p:nvPr>
        </p:nvSpPr>
        <p:spPr/>
        <p:txBody>
          <a:bodyPr/>
          <a:lstStyle/>
          <a:p>
            <a:fld id="{B1A24CD3-204F-4468-8EE4-28A6668D006A}" type="datetimeFigureOut">
              <a:rPr lang="en-US" smtClean="0"/>
              <a:t>2014-11-17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7AF16DE-A0D5-4438-950F-5B1E159C2C28}" type="slidenum">
              <a:rPr lang="en-US" smtClean="0"/>
              <a:t>‹#›</a:t>
            </a:fld>
            <a:endParaRPr lang="en-US"/>
          </a:p>
        </p:txBody>
      </p:sp>
      <p:cxnSp>
        <p:nvCxnSpPr>
          <p:cNvPr id="8" name="Straight Connector 7"/>
          <p:cNvCxnSpPr/>
          <p:nvPr/>
        </p:nvCxnSpPr>
        <p:spPr>
          <a:xfrm>
            <a:off x="685800" y="3398520"/>
            <a:ext cx="784860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4" name="Date Placeholder 3"/>
          <p:cNvSpPr>
            <a:spLocks noGrp="1"/>
          </p:cNvSpPr>
          <p:nvPr>
            <p:ph type="dt" sz="half" idx="10"/>
          </p:nvPr>
        </p:nvSpPr>
        <p:spPr/>
        <p:txBody>
          <a:bodyPr/>
          <a:lstStyle/>
          <a:p>
            <a:fld id="{B1A24CD3-204F-4468-8EE4-28A6668D006A}" type="datetimeFigureOut">
              <a:rPr lang="en-US" smtClean="0"/>
              <a:t>2014-11-17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7AF16DE-A0D5-4438-950F-5B1E159C2C28}"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609600"/>
            <a:ext cx="2057400" cy="5867400"/>
          </a:xfrm>
        </p:spPr>
        <p:txBody>
          <a:bodyPr vert="eaVert" anchor="b"/>
          <a:lstStyle/>
          <a:p>
            <a:r>
              <a:rPr lang="en-CA" smtClean="0"/>
              <a:t>Click to edit Master title style</a:t>
            </a:r>
            <a:endParaRPr lang="en-US" dirty="0"/>
          </a:p>
        </p:txBody>
      </p:sp>
      <p:sp>
        <p:nvSpPr>
          <p:cNvPr id="3" name="Vertical Text Placeholder 2"/>
          <p:cNvSpPr>
            <a:spLocks noGrp="1"/>
          </p:cNvSpPr>
          <p:nvPr>
            <p:ph type="body" orient="vert" idx="1"/>
          </p:nvPr>
        </p:nvSpPr>
        <p:spPr>
          <a:xfrm>
            <a:off x="457200" y="609600"/>
            <a:ext cx="6019800" cy="5867400"/>
          </a:xfrm>
        </p:spPr>
        <p:txBody>
          <a:bodyPr vert="eaVert"/>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dirty="0"/>
          </a:p>
        </p:txBody>
      </p:sp>
      <p:sp>
        <p:nvSpPr>
          <p:cNvPr id="4" name="Date Placeholder 3"/>
          <p:cNvSpPr>
            <a:spLocks noGrp="1"/>
          </p:cNvSpPr>
          <p:nvPr>
            <p:ph type="dt" sz="half" idx="10"/>
          </p:nvPr>
        </p:nvSpPr>
        <p:spPr/>
        <p:txBody>
          <a:bodyPr/>
          <a:lstStyle/>
          <a:p>
            <a:fld id="{B1A24CD3-204F-4468-8EE4-28A6668D006A}" type="datetimeFigureOut">
              <a:rPr lang="en-US" smtClean="0"/>
              <a:t>2014-11-17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7AF16DE-A0D5-4438-950F-5B1E159C2C28}"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smtClean="0"/>
              <a:t>Click to edit Master title style</a:t>
            </a:r>
            <a:endParaRPr lang="en-US"/>
          </a:p>
        </p:txBody>
      </p:sp>
      <p:sp>
        <p:nvSpPr>
          <p:cNvPr id="3" name="Content Placeholder 2"/>
          <p:cNvSpPr>
            <a:spLocks noGrp="1"/>
          </p:cNvSpPr>
          <p:nvPr>
            <p:ph idx="1"/>
          </p:nvPr>
        </p:nvSpPr>
        <p:spPr/>
        <p:txBody>
          <a:body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4" name="Date Placeholder 3"/>
          <p:cNvSpPr>
            <a:spLocks noGrp="1"/>
          </p:cNvSpPr>
          <p:nvPr>
            <p:ph type="dt" sz="half" idx="10"/>
          </p:nvPr>
        </p:nvSpPr>
        <p:spPr/>
        <p:txBody>
          <a:bodyPr/>
          <a:lstStyle/>
          <a:p>
            <a:fld id="{B1A24CD3-204F-4468-8EE4-28A6668D006A}" type="datetimeFigureOut">
              <a:rPr lang="en-US" smtClean="0"/>
              <a:t>2014-11-17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7AF16DE-A0D5-4438-950F-5B1E159C2C28}"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13" y="2362200"/>
            <a:ext cx="7772400" cy="2200275"/>
          </a:xfrm>
        </p:spPr>
        <p:txBody>
          <a:bodyPr anchor="b">
            <a:normAutofit/>
          </a:bodyPr>
          <a:lstStyle>
            <a:lvl1pPr algn="l">
              <a:defRPr sz="4800" b="0" cap="all"/>
            </a:lvl1pPr>
          </a:lstStyle>
          <a:p>
            <a:r>
              <a:rPr lang="en-CA" smtClean="0"/>
              <a:t>Click to edit Master title style</a:t>
            </a:r>
            <a:endParaRPr lang="en-US" dirty="0"/>
          </a:p>
        </p:txBody>
      </p:sp>
      <p:sp>
        <p:nvSpPr>
          <p:cNvPr id="3" name="Text Placeholder 2"/>
          <p:cNvSpPr>
            <a:spLocks noGrp="1"/>
          </p:cNvSpPr>
          <p:nvPr>
            <p:ph type="body" idx="1"/>
          </p:nvPr>
        </p:nvSpPr>
        <p:spPr>
          <a:xfrm>
            <a:off x="722313" y="4626864"/>
            <a:ext cx="7772400" cy="1500187"/>
          </a:xfrm>
        </p:spPr>
        <p:txBody>
          <a:bodyPr anchor="t">
            <a:normAutofit/>
          </a:bodyPr>
          <a:lstStyle>
            <a:lvl1pPr marL="0" indent="0">
              <a:buNone/>
              <a:defRPr sz="24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CA" smtClean="0"/>
              <a:t>Click to edit Master text styles</a:t>
            </a:r>
          </a:p>
        </p:txBody>
      </p:sp>
      <p:sp>
        <p:nvSpPr>
          <p:cNvPr id="4" name="Date Placeholder 3"/>
          <p:cNvSpPr>
            <a:spLocks noGrp="1"/>
          </p:cNvSpPr>
          <p:nvPr>
            <p:ph type="dt" sz="half" idx="10"/>
          </p:nvPr>
        </p:nvSpPr>
        <p:spPr/>
        <p:txBody>
          <a:bodyPr/>
          <a:lstStyle/>
          <a:p>
            <a:fld id="{B1A24CD3-204F-4468-8EE4-28A6668D006A}" type="datetimeFigureOut">
              <a:rPr lang="en-US" smtClean="0"/>
              <a:t>2014-11-17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7AF16DE-A0D5-4438-950F-5B1E159C2C28}" type="slidenum">
              <a:rPr lang="en-US" smtClean="0"/>
              <a:t>‹#›</a:t>
            </a:fld>
            <a:endParaRPr lang="en-US"/>
          </a:p>
        </p:txBody>
      </p:sp>
      <p:cxnSp>
        <p:nvCxnSpPr>
          <p:cNvPr id="7" name="Straight Connector 6"/>
          <p:cNvCxnSpPr/>
          <p:nvPr/>
        </p:nvCxnSpPr>
        <p:spPr>
          <a:xfrm>
            <a:off x="731520" y="4599432"/>
            <a:ext cx="784860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smtClean="0"/>
              <a:t>Click to edit Master title style</a:t>
            </a:r>
            <a:endParaRPr lang="en-US"/>
          </a:p>
        </p:txBody>
      </p:sp>
      <p:sp>
        <p:nvSpPr>
          <p:cNvPr id="3" name="Content Placeholder 2"/>
          <p:cNvSpPr>
            <a:spLocks noGrp="1"/>
          </p:cNvSpPr>
          <p:nvPr>
            <p:ph sz="half" idx="1"/>
          </p:nvPr>
        </p:nvSpPr>
        <p:spPr>
          <a:xfrm>
            <a:off x="457200" y="1673352"/>
            <a:ext cx="403860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dirty="0"/>
          </a:p>
        </p:txBody>
      </p:sp>
      <p:sp>
        <p:nvSpPr>
          <p:cNvPr id="4" name="Content Placeholder 3"/>
          <p:cNvSpPr>
            <a:spLocks noGrp="1"/>
          </p:cNvSpPr>
          <p:nvPr>
            <p:ph sz="half" idx="2"/>
          </p:nvPr>
        </p:nvSpPr>
        <p:spPr>
          <a:xfrm>
            <a:off x="4648200" y="1673352"/>
            <a:ext cx="403860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dirty="0"/>
          </a:p>
        </p:txBody>
      </p:sp>
      <p:sp>
        <p:nvSpPr>
          <p:cNvPr id="5" name="Date Placeholder 4"/>
          <p:cNvSpPr>
            <a:spLocks noGrp="1"/>
          </p:cNvSpPr>
          <p:nvPr>
            <p:ph type="dt" sz="half" idx="10"/>
          </p:nvPr>
        </p:nvSpPr>
        <p:spPr/>
        <p:txBody>
          <a:bodyPr/>
          <a:lstStyle/>
          <a:p>
            <a:fld id="{B1A24CD3-204F-4468-8EE4-28A6668D006A}" type="datetimeFigureOut">
              <a:rPr lang="en-US" smtClean="0"/>
              <a:t>2014-11-17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7AF16DE-A0D5-4438-950F-5B1E159C2C28}"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CA" smtClean="0"/>
              <a:t>Click to edit Master title style</a:t>
            </a:r>
            <a:endParaRPr lang="en-US" dirty="0"/>
          </a:p>
        </p:txBody>
      </p:sp>
      <p:sp>
        <p:nvSpPr>
          <p:cNvPr id="3" name="Text Placeholder 2"/>
          <p:cNvSpPr>
            <a:spLocks noGrp="1"/>
          </p:cNvSpPr>
          <p:nvPr>
            <p:ph type="body" idx="1"/>
          </p:nvPr>
        </p:nvSpPr>
        <p:spPr>
          <a:xfrm>
            <a:off x="457200" y="1676400"/>
            <a:ext cx="393192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sz="20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CA" smtClean="0"/>
              <a:t>Click to edit Master text styles</a:t>
            </a:r>
          </a:p>
        </p:txBody>
      </p:sp>
      <p:sp>
        <p:nvSpPr>
          <p:cNvPr id="4" name="Content Placeholder 3"/>
          <p:cNvSpPr>
            <a:spLocks noGrp="1"/>
          </p:cNvSpPr>
          <p:nvPr>
            <p:ph sz="half" idx="2"/>
          </p:nvPr>
        </p:nvSpPr>
        <p:spPr>
          <a:xfrm>
            <a:off x="457200" y="2438400"/>
            <a:ext cx="39319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dirty="0"/>
          </a:p>
        </p:txBody>
      </p:sp>
      <p:sp>
        <p:nvSpPr>
          <p:cNvPr id="5" name="Text Placeholder 4"/>
          <p:cNvSpPr>
            <a:spLocks noGrp="1"/>
          </p:cNvSpPr>
          <p:nvPr>
            <p:ph type="body" sz="quarter" idx="3"/>
          </p:nvPr>
        </p:nvSpPr>
        <p:spPr>
          <a:xfrm>
            <a:off x="4754880" y="1676400"/>
            <a:ext cx="393192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lang="en-US" sz="2000" b="0" kern="1200" dirty="0" smtClean="0">
                <a:solidFill>
                  <a:schemeClr val="tx2"/>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CA" smtClean="0"/>
              <a:t>Click to edit Master text styles</a:t>
            </a:r>
          </a:p>
        </p:txBody>
      </p:sp>
      <p:sp>
        <p:nvSpPr>
          <p:cNvPr id="6" name="Content Placeholder 5"/>
          <p:cNvSpPr>
            <a:spLocks noGrp="1"/>
          </p:cNvSpPr>
          <p:nvPr>
            <p:ph sz="quarter" idx="4"/>
          </p:nvPr>
        </p:nvSpPr>
        <p:spPr>
          <a:xfrm>
            <a:off x="4754880" y="2438400"/>
            <a:ext cx="39319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dirty="0"/>
          </a:p>
        </p:txBody>
      </p:sp>
      <p:sp>
        <p:nvSpPr>
          <p:cNvPr id="7" name="Date Placeholder 6"/>
          <p:cNvSpPr>
            <a:spLocks noGrp="1"/>
          </p:cNvSpPr>
          <p:nvPr>
            <p:ph type="dt" sz="half" idx="10"/>
          </p:nvPr>
        </p:nvSpPr>
        <p:spPr/>
        <p:txBody>
          <a:bodyPr/>
          <a:lstStyle/>
          <a:p>
            <a:fld id="{B1A24CD3-204F-4468-8EE4-28A6668D006A}" type="datetimeFigureOut">
              <a:rPr lang="en-US" smtClean="0"/>
              <a:t>2014-11-17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7AF16DE-A0D5-4438-950F-5B1E159C2C28}" type="slidenum">
              <a:rPr lang="en-US" smtClean="0"/>
              <a:t>‹#›</a:t>
            </a:fld>
            <a:endParaRPr lang="en-US"/>
          </a:p>
        </p:txBody>
      </p:sp>
      <p:cxnSp>
        <p:nvCxnSpPr>
          <p:cNvPr id="11" name="Straight Connector 10"/>
          <p:cNvCxnSpPr/>
          <p:nvPr/>
        </p:nvCxnSpPr>
        <p:spPr>
          <a:xfrm rot="5400000">
            <a:off x="2217817" y="4045823"/>
            <a:ext cx="4709160" cy="794"/>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smtClean="0"/>
              <a:t>Click to edit Master title style</a:t>
            </a:r>
            <a:endParaRPr lang="en-US"/>
          </a:p>
        </p:txBody>
      </p:sp>
      <p:sp>
        <p:nvSpPr>
          <p:cNvPr id="3" name="Date Placeholder 2"/>
          <p:cNvSpPr>
            <a:spLocks noGrp="1"/>
          </p:cNvSpPr>
          <p:nvPr>
            <p:ph type="dt" sz="half" idx="10"/>
          </p:nvPr>
        </p:nvSpPr>
        <p:spPr/>
        <p:txBody>
          <a:bodyPr/>
          <a:lstStyle/>
          <a:p>
            <a:fld id="{B1A24CD3-204F-4468-8EE4-28A6668D006A}" type="datetimeFigureOut">
              <a:rPr lang="en-US" smtClean="0"/>
              <a:t>2014-11-17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7AF16DE-A0D5-4438-950F-5B1E159C2C28}"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1A24CD3-204F-4468-8EE4-28A6668D006A}" type="datetimeFigureOut">
              <a:rPr lang="en-US" smtClean="0"/>
              <a:t>2014-11-17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7AF16DE-A0D5-4438-950F-5B1E159C2C28}"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792080"/>
            <a:ext cx="2139696" cy="1261872"/>
          </a:xfrm>
        </p:spPr>
        <p:txBody>
          <a:bodyPr anchor="b">
            <a:noAutofit/>
          </a:bodyPr>
          <a:lstStyle>
            <a:lvl1pPr algn="l">
              <a:defRPr sz="2400" b="0"/>
            </a:lvl1pPr>
          </a:lstStyle>
          <a:p>
            <a:r>
              <a:rPr lang="en-CA" smtClean="0"/>
              <a:t>Click to edit Master title style</a:t>
            </a:r>
            <a:endParaRPr lang="en-US" dirty="0"/>
          </a:p>
        </p:txBody>
      </p:sp>
      <p:sp>
        <p:nvSpPr>
          <p:cNvPr id="3" name="Content Placeholder 2"/>
          <p:cNvSpPr>
            <a:spLocks noGrp="1"/>
          </p:cNvSpPr>
          <p:nvPr>
            <p:ph idx="1"/>
          </p:nvPr>
        </p:nvSpPr>
        <p:spPr>
          <a:xfrm>
            <a:off x="2971800" y="792080"/>
            <a:ext cx="5715000" cy="557784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dirty="0"/>
          </a:p>
        </p:txBody>
      </p:sp>
      <p:sp>
        <p:nvSpPr>
          <p:cNvPr id="4" name="Text Placeholder 3"/>
          <p:cNvSpPr>
            <a:spLocks noGrp="1"/>
          </p:cNvSpPr>
          <p:nvPr>
            <p:ph type="body" sz="half" idx="2"/>
          </p:nvPr>
        </p:nvSpPr>
        <p:spPr>
          <a:xfrm>
            <a:off x="457201" y="2130552"/>
            <a:ext cx="2139696" cy="424361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CA" smtClean="0"/>
              <a:t>Click to edit Master text styles</a:t>
            </a:r>
          </a:p>
        </p:txBody>
      </p:sp>
      <p:sp>
        <p:nvSpPr>
          <p:cNvPr id="5" name="Date Placeholder 4"/>
          <p:cNvSpPr>
            <a:spLocks noGrp="1"/>
          </p:cNvSpPr>
          <p:nvPr>
            <p:ph type="dt" sz="half" idx="10"/>
          </p:nvPr>
        </p:nvSpPr>
        <p:spPr/>
        <p:txBody>
          <a:bodyPr/>
          <a:lstStyle/>
          <a:p>
            <a:fld id="{B1A24CD3-204F-4468-8EE4-28A6668D006A}" type="datetimeFigureOut">
              <a:rPr lang="en-US" smtClean="0"/>
              <a:t>2014-11-17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7AF16DE-A0D5-4438-950F-5B1E159C2C28}" type="slidenum">
              <a:rPr lang="en-US" smtClean="0"/>
              <a:t>‹#›</a:t>
            </a:fld>
            <a:endParaRPr lang="en-US"/>
          </a:p>
        </p:txBody>
      </p:sp>
      <p:cxnSp>
        <p:nvCxnSpPr>
          <p:cNvPr id="9" name="Straight Connector 8"/>
          <p:cNvCxnSpPr/>
          <p:nvPr/>
        </p:nvCxnSpPr>
        <p:spPr>
          <a:xfrm rot="5400000">
            <a:off x="-13116" y="3580206"/>
            <a:ext cx="557784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792480"/>
            <a:ext cx="2142680" cy="1264920"/>
          </a:xfrm>
        </p:spPr>
        <p:txBody>
          <a:bodyPr anchor="b">
            <a:normAutofit/>
          </a:bodyPr>
          <a:lstStyle>
            <a:lvl1pPr algn="l">
              <a:defRPr sz="2400" b="0"/>
            </a:lvl1pPr>
          </a:lstStyle>
          <a:p>
            <a:r>
              <a:rPr lang="en-CA" smtClean="0"/>
              <a:t>Click to edit Master title style</a:t>
            </a:r>
            <a:endParaRPr lang="en-US" dirty="0"/>
          </a:p>
        </p:txBody>
      </p:sp>
      <p:sp>
        <p:nvSpPr>
          <p:cNvPr id="3" name="Picture Placeholder 2"/>
          <p:cNvSpPr>
            <a:spLocks noGrp="1"/>
          </p:cNvSpPr>
          <p:nvPr>
            <p:ph type="pic" idx="1"/>
          </p:nvPr>
        </p:nvSpPr>
        <p:spPr>
          <a:xfrm>
            <a:off x="2858610" y="838201"/>
            <a:ext cx="5904390" cy="5500456"/>
          </a:xfrm>
          <a:solidFill>
            <a:schemeClr val="bg2"/>
          </a:solidFill>
          <a:ln w="76200">
            <a:solidFill>
              <a:srgbClr val="FFFFFF"/>
            </a:solidFill>
            <a:miter lim="800000"/>
          </a:ln>
          <a:effectLst>
            <a:outerShdw blurRad="50800" dist="12700" dir="5400000" algn="t" rotWithShape="0">
              <a:prstClr val="black">
                <a:alpha val="59000"/>
              </a:prst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CA" smtClean="0"/>
              <a:t>Drag picture to placeholder or click icon to add</a:t>
            </a:r>
            <a:endParaRPr lang="en-US" dirty="0"/>
          </a:p>
        </p:txBody>
      </p:sp>
      <p:sp>
        <p:nvSpPr>
          <p:cNvPr id="4" name="Text Placeholder 3"/>
          <p:cNvSpPr>
            <a:spLocks noGrp="1"/>
          </p:cNvSpPr>
          <p:nvPr>
            <p:ph type="body" sz="half" idx="2"/>
          </p:nvPr>
        </p:nvSpPr>
        <p:spPr>
          <a:xfrm>
            <a:off x="457200" y="2133600"/>
            <a:ext cx="2139696" cy="424281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CA" smtClean="0"/>
              <a:t>Click to edit Master text styles</a:t>
            </a:r>
          </a:p>
        </p:txBody>
      </p:sp>
      <p:sp>
        <p:nvSpPr>
          <p:cNvPr id="5" name="Date Placeholder 4"/>
          <p:cNvSpPr>
            <a:spLocks noGrp="1"/>
          </p:cNvSpPr>
          <p:nvPr>
            <p:ph type="dt" sz="half" idx="10"/>
          </p:nvPr>
        </p:nvSpPr>
        <p:spPr/>
        <p:txBody>
          <a:bodyPr/>
          <a:lstStyle/>
          <a:p>
            <a:fld id="{B1A24CD3-204F-4468-8EE4-28A6668D006A}" type="datetimeFigureOut">
              <a:rPr lang="en-US" smtClean="0"/>
              <a:t>2014-11-17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7AF16DE-A0D5-4438-950F-5B1E159C2C28}"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tangle 9"/>
          <p:cNvSpPr/>
          <p:nvPr/>
        </p:nvSpPr>
        <p:spPr>
          <a:xfrm>
            <a:off x="0" y="220786"/>
            <a:ext cx="9144000" cy="2286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457200" y="533400"/>
            <a:ext cx="8229600" cy="990600"/>
          </a:xfrm>
          <a:prstGeom prst="rect">
            <a:avLst/>
          </a:prstGeom>
        </p:spPr>
        <p:txBody>
          <a:bodyPr vert="horz" lIns="91440" tIns="45720" rIns="91440" bIns="45720" rtlCol="0" anchor="ctr">
            <a:normAutofit/>
          </a:bodyPr>
          <a:lstStyle/>
          <a:p>
            <a:r>
              <a:rPr lang="en-CA" smtClean="0"/>
              <a:t>Click to edit Master title style</a:t>
            </a:r>
            <a:endParaRPr lang="en-US" dirty="0"/>
          </a:p>
        </p:txBody>
      </p:sp>
      <p:sp>
        <p:nvSpPr>
          <p:cNvPr id="3" name="Text Placeholder 2"/>
          <p:cNvSpPr>
            <a:spLocks noGrp="1"/>
          </p:cNvSpPr>
          <p:nvPr>
            <p:ph type="body" idx="1"/>
          </p:nvPr>
        </p:nvSpPr>
        <p:spPr>
          <a:xfrm>
            <a:off x="457200" y="1600200"/>
            <a:ext cx="8229600" cy="4876800"/>
          </a:xfrm>
          <a:prstGeom prst="rect">
            <a:avLst/>
          </a:prstGeom>
        </p:spPr>
        <p:txBody>
          <a:bodyPr vert="horz" lIns="91440" tIns="45720" rIns="91440" bIns="45720" rtlCol="0">
            <a:normAutofit/>
          </a:body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dirty="0"/>
          </a:p>
        </p:txBody>
      </p:sp>
      <p:sp>
        <p:nvSpPr>
          <p:cNvPr id="7" name="Rectangle 6"/>
          <p:cNvSpPr/>
          <p:nvPr/>
        </p:nvSpPr>
        <p:spPr>
          <a:xfrm>
            <a:off x="0" y="0"/>
            <a:ext cx="9144000" cy="3657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2"/>
          </p:nvPr>
        </p:nvSpPr>
        <p:spPr>
          <a:xfrm>
            <a:off x="457200" y="18288"/>
            <a:ext cx="2895600" cy="329184"/>
          </a:xfrm>
          <a:prstGeom prst="rect">
            <a:avLst/>
          </a:prstGeom>
        </p:spPr>
        <p:txBody>
          <a:bodyPr vert="horz" lIns="91440" tIns="45720" rIns="91440" bIns="45720" rtlCol="0" anchor="ctr"/>
          <a:lstStyle>
            <a:lvl1pPr algn="l">
              <a:defRPr sz="1200">
                <a:solidFill>
                  <a:srgbClr val="FFFFFF"/>
                </a:solidFill>
              </a:defRPr>
            </a:lvl1pPr>
          </a:lstStyle>
          <a:p>
            <a:fld id="{B1A24CD3-204F-4468-8EE4-28A6668D006A}" type="datetimeFigureOut">
              <a:rPr lang="en-US" smtClean="0"/>
              <a:t>2014-11-17</a:t>
            </a:fld>
            <a:endParaRPr lang="en-US"/>
          </a:p>
        </p:txBody>
      </p:sp>
      <p:sp>
        <p:nvSpPr>
          <p:cNvPr id="5" name="Footer Placeholder 4"/>
          <p:cNvSpPr>
            <a:spLocks noGrp="1"/>
          </p:cNvSpPr>
          <p:nvPr>
            <p:ph type="ftr" sz="quarter" idx="3"/>
          </p:nvPr>
        </p:nvSpPr>
        <p:spPr>
          <a:xfrm>
            <a:off x="3429000" y="18288"/>
            <a:ext cx="4114800" cy="329184"/>
          </a:xfrm>
          <a:prstGeom prst="rect">
            <a:avLst/>
          </a:prstGeom>
        </p:spPr>
        <p:txBody>
          <a:bodyPr vert="horz" lIns="91440" tIns="45720" rIns="91440" bIns="45720" rtlCol="0" anchor="ctr"/>
          <a:lstStyle>
            <a:lvl1pPr algn="ctr">
              <a:defRPr sz="1200">
                <a:solidFill>
                  <a:srgbClr val="FFFFFF"/>
                </a:solidFill>
              </a:defRPr>
            </a:lvl1pPr>
          </a:lstStyle>
          <a:p>
            <a:endParaRPr lang="en-US"/>
          </a:p>
        </p:txBody>
      </p:sp>
      <p:sp>
        <p:nvSpPr>
          <p:cNvPr id="6" name="Slide Number Placeholder 5"/>
          <p:cNvSpPr>
            <a:spLocks noGrp="1"/>
          </p:cNvSpPr>
          <p:nvPr>
            <p:ph type="sldNum" sz="quarter" idx="4"/>
          </p:nvPr>
        </p:nvSpPr>
        <p:spPr>
          <a:xfrm>
            <a:off x="7620000" y="18288"/>
            <a:ext cx="1066800" cy="329184"/>
          </a:xfrm>
          <a:prstGeom prst="rect">
            <a:avLst/>
          </a:prstGeom>
        </p:spPr>
        <p:txBody>
          <a:bodyPr vert="horz" lIns="91440" tIns="45720" rIns="91440" bIns="45720" rtlCol="0" anchor="ctr"/>
          <a:lstStyle>
            <a:lvl1pPr algn="l">
              <a:defRPr sz="1400" b="1">
                <a:solidFill>
                  <a:srgbClr val="FFFFFF"/>
                </a:solidFill>
              </a:defRPr>
            </a:lvl1pPr>
          </a:lstStyle>
          <a:p>
            <a:fld id="{57AF16DE-A0D5-4438-950F-5B1E159C2C28}"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705" r:id="rId1"/>
    <p:sldLayoutId id="2147483706" r:id="rId2"/>
    <p:sldLayoutId id="2147483707" r:id="rId3"/>
    <p:sldLayoutId id="2147483708" r:id="rId4"/>
    <p:sldLayoutId id="2147483709" r:id="rId5"/>
    <p:sldLayoutId id="2147483710" r:id="rId6"/>
    <p:sldLayoutId id="2147483711" r:id="rId7"/>
    <p:sldLayoutId id="2147483712" r:id="rId8"/>
    <p:sldLayoutId id="2147483713" r:id="rId9"/>
    <p:sldLayoutId id="2147483714" r:id="rId10"/>
    <p:sldLayoutId id="2147483715" r:id="rId11"/>
  </p:sldLayoutIdLst>
  <p:txStyles>
    <p:titleStyle>
      <a:lvl1pPr algn="l" defTabSz="914400" rtl="0" eaLnBrk="1" latinLnBrk="0" hangingPunct="1">
        <a:spcBef>
          <a:spcPct val="0"/>
        </a:spcBef>
        <a:buNone/>
        <a:defRPr sz="4000" kern="1200" spc="-100" baseline="0">
          <a:solidFill>
            <a:schemeClr val="tx2"/>
          </a:solidFill>
          <a:latin typeface="+mj-lt"/>
          <a:ea typeface="+mj-ea"/>
          <a:cs typeface="+mj-cs"/>
        </a:defRPr>
      </a:lvl1pPr>
    </p:titleStyle>
    <p:bodyStyle>
      <a:lvl1pPr marL="182880" indent="-182880" algn="l" defTabSz="914400" rtl="0" eaLnBrk="1" latinLnBrk="0" hangingPunct="1">
        <a:spcBef>
          <a:spcPct val="20000"/>
        </a:spcBef>
        <a:buClr>
          <a:schemeClr val="accent1"/>
        </a:buClr>
        <a:buSzPct val="85000"/>
        <a:buFont typeface="Arial" pitchFamily="34" charset="0"/>
        <a:buChar char="•"/>
        <a:defRPr sz="2400" kern="1200">
          <a:solidFill>
            <a:schemeClr val="tx1"/>
          </a:solidFill>
          <a:latin typeface="+mn-lt"/>
          <a:ea typeface="+mn-ea"/>
          <a:cs typeface="+mn-cs"/>
        </a:defRPr>
      </a:lvl1pPr>
      <a:lvl2pPr marL="457200" indent="-182880" algn="l" defTabSz="914400" rtl="0" eaLnBrk="1" latinLnBrk="0" hangingPunct="1">
        <a:spcBef>
          <a:spcPct val="20000"/>
        </a:spcBef>
        <a:buClr>
          <a:schemeClr val="accent1"/>
        </a:buClr>
        <a:buSzPct val="85000"/>
        <a:buFont typeface="Arial" pitchFamily="34" charset="0"/>
        <a:buChar char="•"/>
        <a:defRPr sz="2000" kern="1200">
          <a:solidFill>
            <a:schemeClr val="tx1"/>
          </a:solidFill>
          <a:latin typeface="+mn-lt"/>
          <a:ea typeface="+mn-ea"/>
          <a:cs typeface="+mn-cs"/>
        </a:defRPr>
      </a:lvl2pPr>
      <a:lvl3pPr marL="731520" indent="-182880" algn="l" defTabSz="914400" rtl="0" eaLnBrk="1" latinLnBrk="0" hangingPunct="1">
        <a:spcBef>
          <a:spcPct val="20000"/>
        </a:spcBef>
        <a:buClr>
          <a:schemeClr val="accent1"/>
        </a:buClr>
        <a:buSzPct val="90000"/>
        <a:buFont typeface="Arial" pitchFamily="34" charset="0"/>
        <a:buChar char="•"/>
        <a:defRPr sz="1800" kern="1200">
          <a:solidFill>
            <a:schemeClr val="tx1"/>
          </a:solidFill>
          <a:latin typeface="+mn-lt"/>
          <a:ea typeface="+mn-ea"/>
          <a:cs typeface="+mn-cs"/>
        </a:defRPr>
      </a:lvl3pPr>
      <a:lvl4pPr marL="100584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4pPr>
      <a:lvl5pPr marL="1188720" indent="-137160" algn="l" defTabSz="914400" rtl="0" eaLnBrk="1" latinLnBrk="0" hangingPunct="1">
        <a:spcBef>
          <a:spcPct val="20000"/>
        </a:spcBef>
        <a:buClr>
          <a:schemeClr val="accent1"/>
        </a:buClr>
        <a:buSzPct val="100000"/>
        <a:buFont typeface="Arial" pitchFamily="34" charset="0"/>
        <a:buChar char="•"/>
        <a:defRPr sz="1400" kern="1200" baseline="0">
          <a:solidFill>
            <a:schemeClr val="tx1"/>
          </a:solidFill>
          <a:latin typeface="+mn-lt"/>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12.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2.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13.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14.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14.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15.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s>
</file>

<file path=ppt/slides/_rels/slide23.xml.rels><?xml version="1.0" encoding="UTF-8" standalone="yes"?>
<Relationships xmlns="http://schemas.openxmlformats.org/package/2006/relationships"><Relationship Id="rId3" Type="http://schemas.openxmlformats.org/officeDocument/2006/relationships/image" Target="../media/image16.png"/><Relationship Id="rId4" Type="http://schemas.openxmlformats.org/officeDocument/2006/relationships/image" Target="../media/image17.png"/><Relationship Id="rId1" Type="http://schemas.openxmlformats.org/officeDocument/2006/relationships/slideLayout" Target="../slideLayouts/slideLayout2.xml"/><Relationship Id="rId2" Type="http://schemas.openxmlformats.org/officeDocument/2006/relationships/notesSlide" Target="../notesSlides/notesSlide19.xml"/></Relationships>
</file>

<file path=ppt/slides/_rels/slide24.xml.rels><?xml version="1.0" encoding="UTF-8" standalone="yes"?>
<Relationships xmlns="http://schemas.openxmlformats.org/package/2006/relationships"><Relationship Id="rId3" Type="http://schemas.openxmlformats.org/officeDocument/2006/relationships/image" Target="../media/image16.png"/><Relationship Id="rId4" Type="http://schemas.openxmlformats.org/officeDocument/2006/relationships/image" Target="../media/image18.png"/><Relationship Id="rId1" Type="http://schemas.openxmlformats.org/officeDocument/2006/relationships/slideLayout" Target="../slideLayouts/slideLayout2.xml"/><Relationship Id="rId2" Type="http://schemas.openxmlformats.org/officeDocument/2006/relationships/notesSlide" Target="../notesSlides/notesSlide20.xml"/></Relationships>
</file>

<file path=ppt/slides/_rels/slide25.xml.rels><?xml version="1.0" encoding="UTF-8" standalone="yes"?>
<Relationships xmlns="http://schemas.openxmlformats.org/package/2006/relationships"><Relationship Id="rId3" Type="http://schemas.openxmlformats.org/officeDocument/2006/relationships/image" Target="../media/image19.tif"/><Relationship Id="rId4" Type="http://schemas.openxmlformats.org/officeDocument/2006/relationships/image" Target="../media/image20.png"/><Relationship Id="rId1" Type="http://schemas.openxmlformats.org/officeDocument/2006/relationships/slideLayout" Target="../slideLayouts/slideLayout2.xml"/><Relationship Id="rId2" Type="http://schemas.openxmlformats.org/officeDocument/2006/relationships/notesSlide" Target="../notesSlides/notesSlide2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 Id="rId3" Type="http://schemas.openxmlformats.org/officeDocument/2006/relationships/image" Target="../media/image21.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2.png"/><Relationship Id="rId3" Type="http://schemas.openxmlformats.org/officeDocument/2006/relationships/image" Target="../media/image23.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 Id="rId3" Type="http://schemas.openxmlformats.org/officeDocument/2006/relationships/image" Target="../media/image24.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 Id="rId3" Type="http://schemas.openxmlformats.org/officeDocument/2006/relationships/image" Target="../media/image25.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xml"/><Relationship Id="rId3" Type="http://schemas.openxmlformats.org/officeDocument/2006/relationships/image" Target="../media/image3.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 Id="rId3" Type="http://schemas.openxmlformats.org/officeDocument/2006/relationships/image" Target="../media/image26.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27.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28.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 Id="rId3" Type="http://schemas.openxmlformats.org/officeDocument/2006/relationships/image" Target="../media/image24.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xml"/><Relationship Id="rId3" Type="http://schemas.openxmlformats.org/officeDocument/2006/relationships/image" Target="../media/image29.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9.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9.xml"/><Relationship Id="rId3" Type="http://schemas.openxmlformats.org/officeDocument/2006/relationships/image" Target="../media/image30.pn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4" Type="http://schemas.openxmlformats.org/officeDocument/2006/relationships/image" Target="../media/image2.png"/><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40.xml.rels><?xml version="1.0" encoding="UTF-8" standalone="yes"?>
<Relationships xmlns="http://schemas.openxmlformats.org/package/2006/relationships"><Relationship Id="rId3" Type="http://schemas.openxmlformats.org/officeDocument/2006/relationships/image" Target="../media/image31.png"/><Relationship Id="rId4" Type="http://schemas.openxmlformats.org/officeDocument/2006/relationships/image" Target="../media/image30.png"/><Relationship Id="rId1" Type="http://schemas.openxmlformats.org/officeDocument/2006/relationships/slideLayout" Target="../slideLayouts/slideLayout2.xml"/><Relationship Id="rId2" Type="http://schemas.openxmlformats.org/officeDocument/2006/relationships/notesSlide" Target="../notesSlides/notesSlide30.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1.xml"/><Relationship Id="rId3" Type="http://schemas.openxmlformats.org/officeDocument/2006/relationships/image" Target="../media/image30.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2.xml"/><Relationship Id="rId3" Type="http://schemas.openxmlformats.org/officeDocument/2006/relationships/image" Target="../media/image32.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3.xml"/><Relationship Id="rId3" Type="http://schemas.openxmlformats.org/officeDocument/2006/relationships/image" Target="../media/image33.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5.xml"/><Relationship Id="rId3" Type="http://schemas.openxmlformats.org/officeDocument/2006/relationships/image" Target="../media/image34.png"/></Relationships>
</file>

<file path=ppt/slides/_rels/slide46.xml.rels><?xml version="1.0" encoding="UTF-8" standalone="yes"?>
<Relationships xmlns="http://schemas.openxmlformats.org/package/2006/relationships"><Relationship Id="rId3" Type="http://schemas.openxmlformats.org/officeDocument/2006/relationships/image" Target="../media/image34.png"/><Relationship Id="rId4" Type="http://schemas.openxmlformats.org/officeDocument/2006/relationships/image" Target="../media/image35.png"/><Relationship Id="rId1" Type="http://schemas.openxmlformats.org/officeDocument/2006/relationships/slideLayout" Target="../slideLayouts/slideLayout2.xml"/><Relationship Id="rId2" Type="http://schemas.openxmlformats.org/officeDocument/2006/relationships/notesSlide" Target="../notesSlides/notesSlide3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7.xml"/><Relationship Id="rId3" Type="http://schemas.openxmlformats.org/officeDocument/2006/relationships/image" Target="../media/image34.pn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4.pn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8.xml"/><Relationship Id="rId3" Type="http://schemas.openxmlformats.org/officeDocument/2006/relationships/image" Target="../media/image34.png"/></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4" Type="http://schemas.openxmlformats.org/officeDocument/2006/relationships/image" Target="../media/image7.png"/><Relationship Id="rId1" Type="http://schemas.openxmlformats.org/officeDocument/2006/relationships/slideLayout" Target="../slideLayouts/slideLayout2.xml"/><Relationship Id="rId2" Type="http://schemas.openxmlformats.org/officeDocument/2006/relationships/image" Target="../media/image5.pn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4.pn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hyperlink" Target="http://www.ncbi.nlm.nih.gov/pubmed?term=Ranieri%20VM%5BAuthor%5D&amp;cauthor=true&amp;cauthor_uid=22797452" TargetMode="External"/><Relationship Id="rId4" Type="http://schemas.openxmlformats.org/officeDocument/2006/relationships/hyperlink" Target="http://www.ncbi.nlm.nih.gov/pubmed?term=Rubenfeld%20GD%5BAuthor%5D&amp;cauthor=true&amp;cauthor_uid=22797452" TargetMode="External"/><Relationship Id="rId5" Type="http://schemas.openxmlformats.org/officeDocument/2006/relationships/hyperlink" Target="http://www.ncbi.nlm.nih.gov/pubmed?term=Thompson%20BT%5BAuthor%5D&amp;cauthor=true&amp;cauthor_uid=22797452" TargetMode="External"/><Relationship Id="rId6" Type="http://schemas.openxmlformats.org/officeDocument/2006/relationships/hyperlink" Target="http://www.ncbi.nlm.nih.gov/pubmed?term=Ferguson%20ND%5BAuthor%5D&amp;cauthor=true&amp;cauthor_uid=22797452" TargetMode="External"/><Relationship Id="rId7" Type="http://schemas.openxmlformats.org/officeDocument/2006/relationships/hyperlink" Target="http://www.ncbi.nlm.nih.gov/pubmed?term=Caldwell%20E%5BAuthor%5D&amp;cauthor=true&amp;cauthor_uid=22797452" TargetMode="External"/><Relationship Id="rId8" Type="http://schemas.openxmlformats.org/officeDocument/2006/relationships/hyperlink" Target="http://www.ncbi.nlm.nih.gov/pubmed?term=Fan%20E%5BAuthor%5D&amp;cauthor=true&amp;cauthor_uid=22797452" TargetMode="External"/><Relationship Id="rId9" Type="http://schemas.openxmlformats.org/officeDocument/2006/relationships/hyperlink" Target="http://www.ncbi.nlm.nih.gov/pubmed?term=Camporota%20L%5BAuthor%5D&amp;cauthor=true&amp;cauthor_uid=22797452" TargetMode="External"/><Relationship Id="rId10" Type="http://schemas.openxmlformats.org/officeDocument/2006/relationships/hyperlink" Target="http://www.ncbi.nlm.nih.gov/pubmed?term=Slutsky%20AS%5BAuthor%5D&amp;cauthor=true&amp;cauthor_uid=22797452" TargetMode="External"/><Relationship Id="rId1" Type="http://schemas.openxmlformats.org/officeDocument/2006/relationships/slideLayout" Target="../slideLayouts/slideLayout2.xml"/><Relationship Id="rId2" Type="http://schemas.openxmlformats.org/officeDocument/2006/relationships/hyperlink" Target="http://www.ncbi.nlm.nih.gov/pubmed?term=ARDS%20Definition%20Task%20Force%5BCorporate%20Author%5D" TargetMode="Externa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9.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0.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4" Type="http://schemas.openxmlformats.org/officeDocument/2006/relationships/image" Target="../media/image9.png"/><Relationship Id="rId1" Type="http://schemas.openxmlformats.org/officeDocument/2006/relationships/slideLayout" Target="../slideLayouts/slideLayout7.xml"/><Relationship Id="rId2" Type="http://schemas.openxmlformats.org/officeDocument/2006/relationships/notesSlide" Target="../notesSlides/notesSlide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10.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Acute Respiratory Distress Syndrome</a:t>
            </a:r>
            <a:br>
              <a:rPr lang="en-US" dirty="0" smtClean="0"/>
            </a:br>
            <a:r>
              <a:rPr lang="en-US" dirty="0" smtClean="0"/>
              <a:t>Acute Lung Injury</a:t>
            </a:r>
            <a:endParaRPr lang="en-US" dirty="0"/>
          </a:p>
        </p:txBody>
      </p:sp>
      <p:sp>
        <p:nvSpPr>
          <p:cNvPr id="4" name="Text Placeholder 3"/>
          <p:cNvSpPr>
            <a:spLocks noGrp="1"/>
          </p:cNvSpPr>
          <p:nvPr>
            <p:ph type="body" idx="1"/>
          </p:nvPr>
        </p:nvSpPr>
        <p:spPr/>
        <p:txBody>
          <a:bodyPr/>
          <a:lstStyle/>
          <a:p>
            <a:r>
              <a:rPr lang="en-US" dirty="0" smtClean="0"/>
              <a:t>Francesca Di Mauro</a:t>
            </a:r>
            <a:endParaRPr lang="en-US" dirty="0"/>
          </a:p>
        </p:txBody>
      </p:sp>
    </p:spTree>
    <p:extLst>
      <p:ext uri="{BB962C8B-B14F-4D97-AF65-F5344CB8AC3E}">
        <p14:creationId xmlns:p14="http://schemas.microsoft.com/office/powerpoint/2010/main" val="301250575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Histology</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Diffuse alveolar damage </a:t>
            </a:r>
            <a:endParaRPr lang="en-US" dirty="0" smtClean="0"/>
          </a:p>
          <a:p>
            <a:pPr marL="0" indent="0">
              <a:buNone/>
            </a:pPr>
            <a:r>
              <a:rPr lang="en-US" dirty="0"/>
              <a:t> </a:t>
            </a:r>
            <a:r>
              <a:rPr lang="en-US" dirty="0" smtClean="0"/>
              <a:t> </a:t>
            </a:r>
            <a:r>
              <a:rPr lang="en-US" dirty="0" smtClean="0"/>
              <a:t>(</a:t>
            </a:r>
            <a:r>
              <a:rPr lang="en-US" dirty="0" err="1" smtClean="0"/>
              <a:t>Thille</a:t>
            </a:r>
            <a:r>
              <a:rPr lang="en-US" dirty="0" smtClean="0"/>
              <a:t> 2013; </a:t>
            </a:r>
            <a:r>
              <a:rPr lang="en-US" dirty="0" err="1" smtClean="0"/>
              <a:t>Weinacker</a:t>
            </a:r>
            <a:r>
              <a:rPr lang="en-US" dirty="0" smtClean="0"/>
              <a:t> 2001; </a:t>
            </a:r>
            <a:r>
              <a:rPr lang="en-US" dirty="0" err="1" smtClean="0"/>
              <a:t>Tomashefski</a:t>
            </a:r>
            <a:r>
              <a:rPr lang="en-US" dirty="0" smtClean="0"/>
              <a:t> 2000; </a:t>
            </a:r>
            <a:r>
              <a:rPr lang="en-US" dirty="0" err="1" smtClean="0"/>
              <a:t>Bouros</a:t>
            </a:r>
            <a:r>
              <a:rPr lang="en-US" dirty="0" smtClean="0"/>
              <a:t> 2000; </a:t>
            </a:r>
            <a:r>
              <a:rPr lang="en-US" dirty="0" smtClean="0"/>
              <a:t>   </a:t>
            </a:r>
          </a:p>
          <a:p>
            <a:pPr marL="0" indent="0">
              <a:buNone/>
            </a:pPr>
            <a:r>
              <a:rPr lang="en-US" dirty="0"/>
              <a:t> </a:t>
            </a:r>
            <a:r>
              <a:rPr lang="en-US" dirty="0" smtClean="0"/>
              <a:t>  </a:t>
            </a:r>
            <a:r>
              <a:rPr lang="en-US" dirty="0" smtClean="0"/>
              <a:t>Erasmus </a:t>
            </a:r>
            <a:r>
              <a:rPr lang="en-US" dirty="0" smtClean="0"/>
              <a:t>2002)</a:t>
            </a:r>
          </a:p>
          <a:p>
            <a:endParaRPr lang="en-US" sz="5200" dirty="0" smtClean="0"/>
          </a:p>
          <a:p>
            <a:r>
              <a:rPr lang="en-US" dirty="0" err="1" smtClean="0"/>
              <a:t>Histopathological</a:t>
            </a:r>
            <a:r>
              <a:rPr lang="en-US" dirty="0" smtClean="0"/>
              <a:t> </a:t>
            </a:r>
            <a:r>
              <a:rPr lang="en-US" dirty="0"/>
              <a:t>findings </a:t>
            </a:r>
            <a:endParaRPr lang="en-US" dirty="0" smtClean="0"/>
          </a:p>
          <a:p>
            <a:pPr marL="0" indent="0">
              <a:buNone/>
            </a:pPr>
            <a:r>
              <a:rPr lang="en-US" dirty="0"/>
              <a:t> </a:t>
            </a:r>
            <a:r>
              <a:rPr lang="en-US" dirty="0" smtClean="0"/>
              <a:t> were </a:t>
            </a:r>
            <a:r>
              <a:rPr lang="en-US" dirty="0"/>
              <a:t>correlated to </a:t>
            </a:r>
          </a:p>
          <a:p>
            <a:pPr marL="0" indent="0">
              <a:buNone/>
            </a:pPr>
            <a:r>
              <a:rPr lang="en-US" dirty="0" smtClean="0"/>
              <a:t>  severity and </a:t>
            </a:r>
            <a:r>
              <a:rPr lang="en-US" dirty="0"/>
              <a:t>duration of </a:t>
            </a:r>
            <a:endParaRPr lang="en-US" dirty="0" smtClean="0"/>
          </a:p>
          <a:p>
            <a:pPr marL="0" indent="0">
              <a:buNone/>
            </a:pPr>
            <a:r>
              <a:rPr lang="en-US" dirty="0"/>
              <a:t> </a:t>
            </a:r>
            <a:r>
              <a:rPr lang="en-US" dirty="0" smtClean="0"/>
              <a:t>  ARDS.</a:t>
            </a:r>
          </a:p>
          <a:p>
            <a:pPr marL="0" indent="0">
              <a:buNone/>
            </a:pPr>
            <a:endParaRPr lang="en-US" dirty="0" smtClean="0"/>
          </a:p>
          <a:p>
            <a:r>
              <a:rPr lang="en-US" dirty="0" smtClean="0"/>
              <a:t>Non specific pattern</a:t>
            </a:r>
          </a:p>
          <a:p>
            <a:pPr lvl="1"/>
            <a:r>
              <a:rPr lang="en-US" dirty="0" smtClean="0"/>
              <a:t>Acute interstitial pneumonia</a:t>
            </a:r>
          </a:p>
          <a:p>
            <a:pPr lvl="1"/>
            <a:r>
              <a:rPr lang="en-US" dirty="0" smtClean="0"/>
              <a:t>Inhalation of toxic substances</a:t>
            </a:r>
          </a:p>
          <a:p>
            <a:pPr lvl="1"/>
            <a:r>
              <a:rPr lang="en-US" dirty="0" smtClean="0"/>
              <a:t>Prior treatment with </a:t>
            </a:r>
            <a:r>
              <a:rPr lang="en-US" dirty="0" err="1" smtClean="0"/>
              <a:t>amiodarone</a:t>
            </a:r>
            <a:endParaRPr lang="en-US" dirty="0" smtClean="0"/>
          </a:p>
          <a:p>
            <a:pPr lvl="1"/>
            <a:endParaRPr lang="en-US" dirty="0" smtClean="0"/>
          </a:p>
        </p:txBody>
      </p:sp>
      <p:pic>
        <p:nvPicPr>
          <p:cNvPr id="4" name="Picture 3"/>
          <p:cNvPicPr>
            <a:picLocks noChangeAspect="1"/>
          </p:cNvPicPr>
          <p:nvPr/>
        </p:nvPicPr>
        <p:blipFill>
          <a:blip r:embed="rId3"/>
          <a:stretch>
            <a:fillRect/>
          </a:stretch>
        </p:blipFill>
        <p:spPr>
          <a:xfrm>
            <a:off x="4445000" y="2480877"/>
            <a:ext cx="4175125" cy="2741997"/>
          </a:xfrm>
          <a:prstGeom prst="rect">
            <a:avLst/>
          </a:prstGeom>
        </p:spPr>
      </p:pic>
    </p:spTree>
    <p:extLst>
      <p:ext uri="{BB962C8B-B14F-4D97-AF65-F5344CB8AC3E}">
        <p14:creationId xmlns:p14="http://schemas.microsoft.com/office/powerpoint/2010/main" val="12004666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Histology</a:t>
            </a:r>
            <a:endParaRPr lang="en-US" dirty="0"/>
          </a:p>
        </p:txBody>
      </p:sp>
      <p:sp>
        <p:nvSpPr>
          <p:cNvPr id="3" name="Content Placeholder 2"/>
          <p:cNvSpPr>
            <a:spLocks noGrp="1"/>
          </p:cNvSpPr>
          <p:nvPr>
            <p:ph idx="1"/>
          </p:nvPr>
        </p:nvSpPr>
        <p:spPr>
          <a:xfrm>
            <a:off x="457200" y="1952624"/>
            <a:ext cx="8229600" cy="4524375"/>
          </a:xfrm>
        </p:spPr>
        <p:txBody>
          <a:bodyPr/>
          <a:lstStyle/>
          <a:p>
            <a:r>
              <a:rPr lang="en-US" dirty="0" smtClean="0"/>
              <a:t>Clearly defined PM tissue sampling protocols that consider the relationship of clinically defined syndrome with gross and histopathology findings not yet established in veterinary species</a:t>
            </a:r>
          </a:p>
          <a:p>
            <a:pPr lvl="1"/>
            <a:r>
              <a:rPr lang="en-US" sz="2200" dirty="0" smtClean="0"/>
              <a:t>Most studies are retrospective</a:t>
            </a:r>
          </a:p>
          <a:p>
            <a:pPr lvl="1"/>
            <a:r>
              <a:rPr lang="en-US" sz="2200" dirty="0" smtClean="0"/>
              <a:t>Heterogenous distribution of pathologic processes within the lung</a:t>
            </a:r>
          </a:p>
          <a:p>
            <a:pPr lvl="1"/>
            <a:r>
              <a:rPr lang="en-US" sz="2200" dirty="0" smtClean="0"/>
              <a:t>Variability that depends on the stage of development or repair</a:t>
            </a:r>
            <a:endParaRPr lang="en-US" sz="2200" dirty="0"/>
          </a:p>
        </p:txBody>
      </p:sp>
      <p:pic>
        <p:nvPicPr>
          <p:cNvPr id="4" name="Picture 3"/>
          <p:cNvPicPr>
            <a:picLocks noChangeAspect="1"/>
          </p:cNvPicPr>
          <p:nvPr/>
        </p:nvPicPr>
        <p:blipFill rotWithShape="1">
          <a:blip r:embed="rId3"/>
          <a:srcRect b="85563"/>
          <a:stretch/>
        </p:blipFill>
        <p:spPr>
          <a:xfrm>
            <a:off x="457200" y="1513590"/>
            <a:ext cx="7940675" cy="510513"/>
          </a:xfrm>
          <a:prstGeom prst="rect">
            <a:avLst/>
          </a:prstGeom>
        </p:spPr>
      </p:pic>
    </p:spTree>
    <p:extLst>
      <p:ext uri="{BB962C8B-B14F-4D97-AF65-F5344CB8AC3E}">
        <p14:creationId xmlns:p14="http://schemas.microsoft.com/office/powerpoint/2010/main" val="350036419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5651499" y="4067175"/>
            <a:ext cx="3508375" cy="2806700"/>
          </a:xfrm>
          <a:prstGeom prst="rect">
            <a:avLst/>
          </a:prstGeom>
        </p:spPr>
      </p:pic>
      <p:sp>
        <p:nvSpPr>
          <p:cNvPr id="2" name="Title 1"/>
          <p:cNvSpPr>
            <a:spLocks noGrp="1"/>
          </p:cNvSpPr>
          <p:nvPr>
            <p:ph type="title"/>
          </p:nvPr>
        </p:nvSpPr>
        <p:spPr/>
        <p:txBody>
          <a:bodyPr>
            <a:normAutofit fontScale="90000"/>
          </a:bodyPr>
          <a:lstStyle/>
          <a:p>
            <a:r>
              <a:rPr lang="en-US" dirty="0" smtClean="0"/>
              <a:t>Pathophysiology: Stages of Lung Injury (</a:t>
            </a:r>
            <a:r>
              <a:rPr lang="en-US" dirty="0" err="1" smtClean="0"/>
              <a:t>DeClue</a:t>
            </a:r>
            <a:r>
              <a:rPr lang="en-US" dirty="0" smtClean="0"/>
              <a:t> 2007)</a:t>
            </a:r>
            <a:endParaRPr lang="en-US" dirty="0"/>
          </a:p>
        </p:txBody>
      </p:sp>
      <p:sp>
        <p:nvSpPr>
          <p:cNvPr id="3" name="Content Placeholder 2"/>
          <p:cNvSpPr>
            <a:spLocks noGrp="1"/>
          </p:cNvSpPr>
          <p:nvPr>
            <p:ph idx="1"/>
          </p:nvPr>
        </p:nvSpPr>
        <p:spPr/>
        <p:txBody>
          <a:bodyPr>
            <a:normAutofit/>
          </a:bodyPr>
          <a:lstStyle/>
          <a:p>
            <a:r>
              <a:rPr lang="en-US" dirty="0" smtClean="0"/>
              <a:t>Exudative phase (days 0 to 6)</a:t>
            </a:r>
          </a:p>
          <a:p>
            <a:pPr lvl="1"/>
            <a:r>
              <a:rPr lang="en-US" dirty="0" smtClean="0"/>
              <a:t>Begins with pulmonary vascular leaking and inflammatory cell infiltration</a:t>
            </a:r>
          </a:p>
          <a:p>
            <a:pPr lvl="1"/>
            <a:r>
              <a:rPr lang="en-US" dirty="0" smtClean="0"/>
              <a:t>Loss </a:t>
            </a:r>
            <a:r>
              <a:rPr lang="en-US" dirty="0"/>
              <a:t>of capillary integrity, </a:t>
            </a:r>
            <a:r>
              <a:rPr lang="en-US" dirty="0" smtClean="0"/>
              <a:t>alveolar epithelial </a:t>
            </a:r>
            <a:r>
              <a:rPr lang="en-US" dirty="0"/>
              <a:t>damage, accumulation of protein-rich fluid</a:t>
            </a:r>
            <a:r>
              <a:rPr lang="en-US" dirty="0" smtClean="0"/>
              <a:t>, and </a:t>
            </a:r>
            <a:r>
              <a:rPr lang="en-US" dirty="0"/>
              <a:t>development of pulmonary edema </a:t>
            </a:r>
            <a:endParaRPr lang="en-US" dirty="0" smtClean="0"/>
          </a:p>
          <a:p>
            <a:pPr lvl="1"/>
            <a:r>
              <a:rPr lang="en-US" dirty="0" smtClean="0"/>
              <a:t>The </a:t>
            </a:r>
            <a:r>
              <a:rPr lang="en-US" dirty="0"/>
              <a:t>lung architecture becomes </a:t>
            </a:r>
            <a:r>
              <a:rPr lang="en-US" dirty="0" smtClean="0"/>
              <a:t>altered. Type </a:t>
            </a:r>
            <a:r>
              <a:rPr lang="en-US" dirty="0"/>
              <a:t>I alveolar </a:t>
            </a:r>
            <a:r>
              <a:rPr lang="en-US" dirty="0" err="1"/>
              <a:t>pneumocytes</a:t>
            </a:r>
            <a:r>
              <a:rPr lang="en-US" dirty="0"/>
              <a:t>, </a:t>
            </a:r>
            <a:r>
              <a:rPr lang="en-US" dirty="0" smtClean="0"/>
              <a:t>are </a:t>
            </a:r>
            <a:r>
              <a:rPr lang="en-US" dirty="0"/>
              <a:t>irreversibly </a:t>
            </a:r>
            <a:r>
              <a:rPr lang="en-US" dirty="0" smtClean="0"/>
              <a:t>damaged.</a:t>
            </a:r>
            <a:r>
              <a:rPr lang="en-US" sz="800" dirty="0"/>
              <a:t> </a:t>
            </a:r>
            <a:endParaRPr lang="en-US" sz="800" dirty="0" smtClean="0"/>
          </a:p>
          <a:p>
            <a:pPr lvl="1"/>
            <a:r>
              <a:rPr lang="en-US" dirty="0"/>
              <a:t>T</a:t>
            </a:r>
            <a:r>
              <a:rPr lang="en-US" dirty="0" smtClean="0"/>
              <a:t>ype </a:t>
            </a:r>
            <a:r>
              <a:rPr lang="en-US" dirty="0"/>
              <a:t>II </a:t>
            </a:r>
            <a:r>
              <a:rPr lang="en-US" dirty="0" err="1" smtClean="0"/>
              <a:t>pneumocytes</a:t>
            </a:r>
            <a:r>
              <a:rPr lang="en-US" dirty="0"/>
              <a:t> </a:t>
            </a:r>
            <a:r>
              <a:rPr lang="en-US" dirty="0" smtClean="0"/>
              <a:t>abandon </a:t>
            </a:r>
            <a:r>
              <a:rPr lang="en-US" dirty="0"/>
              <a:t>their </a:t>
            </a:r>
            <a:r>
              <a:rPr lang="en-US" dirty="0" smtClean="0"/>
              <a:t>                                            normal </a:t>
            </a:r>
            <a:r>
              <a:rPr lang="en-US" dirty="0"/>
              <a:t>function of surfactant </a:t>
            </a:r>
            <a:r>
              <a:rPr lang="en-US" dirty="0" smtClean="0"/>
              <a:t>production                                             to </a:t>
            </a:r>
            <a:r>
              <a:rPr lang="en-US" dirty="0"/>
              <a:t>repair the </a:t>
            </a:r>
            <a:r>
              <a:rPr lang="en-US" dirty="0" smtClean="0"/>
              <a:t>damaged</a:t>
            </a:r>
            <a:r>
              <a:rPr lang="en-US" dirty="0" smtClean="0"/>
              <a:t> </a:t>
            </a:r>
            <a:r>
              <a:rPr lang="en-US" dirty="0" smtClean="0"/>
              <a:t>areas</a:t>
            </a:r>
          </a:p>
          <a:p>
            <a:pPr lvl="1"/>
            <a:r>
              <a:rPr lang="en-US" dirty="0"/>
              <a:t>L</a:t>
            </a:r>
            <a:r>
              <a:rPr lang="en-US" dirty="0" smtClean="0"/>
              <a:t>eads </a:t>
            </a:r>
            <a:r>
              <a:rPr lang="en-US" dirty="0"/>
              <a:t>to formation of hyaline membranes</a:t>
            </a:r>
            <a:r>
              <a:rPr lang="en-US" dirty="0" smtClean="0"/>
              <a:t>,                             deficiency of </a:t>
            </a:r>
            <a:r>
              <a:rPr lang="en-US" dirty="0"/>
              <a:t>surfactant and collapse </a:t>
            </a:r>
            <a:r>
              <a:rPr lang="en-US" dirty="0" smtClean="0"/>
              <a:t>                                              of </a:t>
            </a:r>
            <a:r>
              <a:rPr lang="en-US" dirty="0"/>
              <a:t>alveoli</a:t>
            </a:r>
            <a:endParaRPr lang="en-US" dirty="0" smtClean="0"/>
          </a:p>
        </p:txBody>
      </p:sp>
    </p:spTree>
    <p:extLst>
      <p:ext uri="{BB962C8B-B14F-4D97-AF65-F5344CB8AC3E}">
        <p14:creationId xmlns:p14="http://schemas.microsoft.com/office/powerpoint/2010/main" val="169960286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Pathophysiology: Stages of Lung Injury</a:t>
            </a:r>
          </a:p>
        </p:txBody>
      </p:sp>
      <p:sp>
        <p:nvSpPr>
          <p:cNvPr id="3" name="Content Placeholder 2"/>
          <p:cNvSpPr>
            <a:spLocks noGrp="1"/>
          </p:cNvSpPr>
          <p:nvPr>
            <p:ph idx="1"/>
          </p:nvPr>
        </p:nvSpPr>
        <p:spPr/>
        <p:txBody>
          <a:bodyPr>
            <a:normAutofit/>
          </a:bodyPr>
          <a:lstStyle/>
          <a:p>
            <a:r>
              <a:rPr lang="en-US" dirty="0"/>
              <a:t>Proliferative phase (days 4 to 10)</a:t>
            </a:r>
          </a:p>
          <a:p>
            <a:pPr lvl="1"/>
            <a:r>
              <a:rPr lang="en-US" dirty="0"/>
              <a:t>Organization of exudates and development of </a:t>
            </a:r>
            <a:r>
              <a:rPr lang="en-US" dirty="0" smtClean="0"/>
              <a:t>fibrosis</a:t>
            </a:r>
          </a:p>
          <a:p>
            <a:pPr lvl="1"/>
            <a:r>
              <a:rPr lang="en-US" dirty="0" smtClean="0"/>
              <a:t>Fibroblastic proliferation leads </a:t>
            </a:r>
            <a:r>
              <a:rPr lang="en-US" dirty="0"/>
              <a:t>to narrowing and collapse of </a:t>
            </a:r>
            <a:r>
              <a:rPr lang="en-US" dirty="0" smtClean="0"/>
              <a:t>the airspaces </a:t>
            </a:r>
            <a:r>
              <a:rPr lang="en-US" dirty="0"/>
              <a:t>and pulmonary </a:t>
            </a:r>
            <a:r>
              <a:rPr lang="en-US" dirty="0" smtClean="0"/>
              <a:t>hypertension</a:t>
            </a:r>
          </a:p>
          <a:p>
            <a:pPr lvl="1"/>
            <a:r>
              <a:rPr lang="en-US" dirty="0" smtClean="0"/>
              <a:t>The </a:t>
            </a:r>
            <a:r>
              <a:rPr lang="en-US" dirty="0"/>
              <a:t>interstitial space becomes dilated and </a:t>
            </a:r>
            <a:r>
              <a:rPr lang="en-US" dirty="0" smtClean="0"/>
              <a:t>edematous</a:t>
            </a:r>
            <a:endParaRPr lang="en-US" dirty="0"/>
          </a:p>
          <a:p>
            <a:pPr lvl="1"/>
            <a:r>
              <a:rPr lang="en-US" dirty="0"/>
              <a:t>H</a:t>
            </a:r>
            <a:r>
              <a:rPr lang="en-US" dirty="0" smtClean="0"/>
              <a:t>yaline </a:t>
            </a:r>
            <a:r>
              <a:rPr lang="en-US" dirty="0"/>
              <a:t>membranes progress and the alveolar </a:t>
            </a:r>
            <a:r>
              <a:rPr lang="en-US" dirty="0" smtClean="0"/>
              <a:t>lumen fills </a:t>
            </a:r>
            <a:r>
              <a:rPr lang="en-US" dirty="0"/>
              <a:t>with fibrin and cell </a:t>
            </a:r>
            <a:r>
              <a:rPr lang="en-US" dirty="0" smtClean="0"/>
              <a:t>debris</a:t>
            </a:r>
            <a:endParaRPr lang="en-US" dirty="0"/>
          </a:p>
        </p:txBody>
      </p:sp>
      <p:pic>
        <p:nvPicPr>
          <p:cNvPr id="6" name="Picture 5"/>
          <p:cNvPicPr>
            <a:picLocks noChangeAspect="1"/>
          </p:cNvPicPr>
          <p:nvPr/>
        </p:nvPicPr>
        <p:blipFill rotWithShape="1">
          <a:blip r:embed="rId3"/>
          <a:srcRect l="50739" b="51389"/>
          <a:stretch/>
        </p:blipFill>
        <p:spPr>
          <a:xfrm>
            <a:off x="4746624" y="3873860"/>
            <a:ext cx="3940175" cy="2984140"/>
          </a:xfrm>
          <a:prstGeom prst="rect">
            <a:avLst/>
          </a:prstGeom>
        </p:spPr>
      </p:pic>
    </p:spTree>
    <p:extLst>
      <p:ext uri="{BB962C8B-B14F-4D97-AF65-F5344CB8AC3E}">
        <p14:creationId xmlns:p14="http://schemas.microsoft.com/office/powerpoint/2010/main" val="21942770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Pathophysiology: Stages of Lung Injury</a:t>
            </a:r>
          </a:p>
        </p:txBody>
      </p:sp>
      <p:sp>
        <p:nvSpPr>
          <p:cNvPr id="3" name="Content Placeholder 2"/>
          <p:cNvSpPr>
            <a:spLocks noGrp="1"/>
          </p:cNvSpPr>
          <p:nvPr>
            <p:ph idx="1"/>
          </p:nvPr>
        </p:nvSpPr>
        <p:spPr/>
        <p:txBody>
          <a:bodyPr>
            <a:normAutofit/>
          </a:bodyPr>
          <a:lstStyle/>
          <a:p>
            <a:r>
              <a:rPr lang="en-US" dirty="0"/>
              <a:t>Fibrotic phase (day 8 onward)</a:t>
            </a:r>
          </a:p>
          <a:p>
            <a:pPr lvl="1"/>
            <a:r>
              <a:rPr lang="en-US" dirty="0"/>
              <a:t>C</a:t>
            </a:r>
            <a:r>
              <a:rPr lang="en-US" dirty="0" smtClean="0"/>
              <a:t>ollagen </a:t>
            </a:r>
            <a:r>
              <a:rPr lang="en-US" dirty="0"/>
              <a:t>deposition in </a:t>
            </a:r>
            <a:r>
              <a:rPr lang="en-US" dirty="0" smtClean="0"/>
              <a:t>the alveolar</a:t>
            </a:r>
            <a:r>
              <a:rPr lang="en-US" dirty="0"/>
              <a:t>, vascular, and interstitial </a:t>
            </a:r>
            <a:r>
              <a:rPr lang="en-US" dirty="0" smtClean="0"/>
              <a:t>beds</a:t>
            </a:r>
          </a:p>
          <a:p>
            <a:pPr lvl="1"/>
            <a:r>
              <a:rPr lang="en-US" dirty="0" smtClean="0"/>
              <a:t>In </a:t>
            </a:r>
            <a:r>
              <a:rPr lang="en-US" dirty="0"/>
              <a:t>humans with ALI/ARDS</a:t>
            </a:r>
            <a:r>
              <a:rPr lang="en-US" dirty="0" smtClean="0"/>
              <a:t>, fibrosis </a:t>
            </a:r>
            <a:r>
              <a:rPr lang="en-US" dirty="0"/>
              <a:t>is a key predictor of </a:t>
            </a:r>
            <a:r>
              <a:rPr lang="en-US" dirty="0" smtClean="0"/>
              <a:t>survival</a:t>
            </a:r>
          </a:p>
          <a:p>
            <a:pPr lvl="1"/>
            <a:r>
              <a:rPr lang="en-US" dirty="0" smtClean="0"/>
              <a:t>Little is known </a:t>
            </a:r>
            <a:r>
              <a:rPr lang="en-US" dirty="0"/>
              <a:t>about this phase in clinical veterinary </a:t>
            </a:r>
            <a:r>
              <a:rPr lang="en-US" dirty="0" smtClean="0"/>
              <a:t>patients</a:t>
            </a:r>
            <a:endParaRPr lang="en-US" dirty="0"/>
          </a:p>
        </p:txBody>
      </p:sp>
      <p:pic>
        <p:nvPicPr>
          <p:cNvPr id="4" name="Picture 3"/>
          <p:cNvPicPr>
            <a:picLocks noChangeAspect="1"/>
          </p:cNvPicPr>
          <p:nvPr/>
        </p:nvPicPr>
        <p:blipFill rotWithShape="1">
          <a:blip r:embed="rId3"/>
          <a:srcRect t="51613" r="50417"/>
          <a:stretch/>
        </p:blipFill>
        <p:spPr>
          <a:xfrm>
            <a:off x="4572000" y="3326043"/>
            <a:ext cx="4587875" cy="3436185"/>
          </a:xfrm>
          <a:prstGeom prst="rect">
            <a:avLst/>
          </a:prstGeom>
        </p:spPr>
      </p:pic>
    </p:spTree>
    <p:extLst>
      <p:ext uri="{BB962C8B-B14F-4D97-AF65-F5344CB8AC3E}">
        <p14:creationId xmlns:p14="http://schemas.microsoft.com/office/powerpoint/2010/main" val="117633476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Pathophysiology</a:t>
            </a:r>
            <a:endParaRPr lang="en-US" dirty="0"/>
          </a:p>
        </p:txBody>
      </p:sp>
      <p:sp>
        <p:nvSpPr>
          <p:cNvPr id="3" name="Content Placeholder 2"/>
          <p:cNvSpPr>
            <a:spLocks noGrp="1"/>
          </p:cNvSpPr>
          <p:nvPr>
            <p:ph idx="1"/>
          </p:nvPr>
        </p:nvSpPr>
        <p:spPr/>
        <p:txBody>
          <a:bodyPr>
            <a:normAutofit/>
          </a:bodyPr>
          <a:lstStyle/>
          <a:p>
            <a:r>
              <a:rPr lang="en-US" dirty="0"/>
              <a:t>I</a:t>
            </a:r>
            <a:r>
              <a:rPr lang="en-US" dirty="0" smtClean="0"/>
              <a:t>nflammatory </a:t>
            </a:r>
            <a:r>
              <a:rPr lang="en-US" dirty="0"/>
              <a:t>processes and pathologic changes associated with ARDS are similar in dogs, cats, and humans (</a:t>
            </a:r>
            <a:r>
              <a:rPr lang="en-US" dirty="0" err="1"/>
              <a:t>DeClue</a:t>
            </a:r>
            <a:r>
              <a:rPr lang="en-US" dirty="0"/>
              <a:t> 2007</a:t>
            </a:r>
            <a:r>
              <a:rPr lang="en-US" dirty="0" smtClean="0"/>
              <a:t>)</a:t>
            </a:r>
          </a:p>
          <a:p>
            <a:endParaRPr lang="en-US" dirty="0" smtClean="0"/>
          </a:p>
          <a:p>
            <a:r>
              <a:rPr lang="en-US" dirty="0"/>
              <a:t>ALI/ARDS develops </a:t>
            </a:r>
            <a:r>
              <a:rPr lang="en-US" dirty="0" smtClean="0"/>
              <a:t>secondary to </a:t>
            </a:r>
            <a:r>
              <a:rPr lang="en-US" dirty="0"/>
              <a:t>an inappropriate, overzealous </a:t>
            </a:r>
            <a:r>
              <a:rPr lang="en-US" dirty="0" smtClean="0"/>
              <a:t>inflammatory response </a:t>
            </a:r>
            <a:r>
              <a:rPr lang="en-US" dirty="0"/>
              <a:t>that may last long after the inciting cause </a:t>
            </a:r>
            <a:r>
              <a:rPr lang="en-US" dirty="0" smtClean="0"/>
              <a:t>is removed.</a:t>
            </a:r>
          </a:p>
          <a:p>
            <a:endParaRPr lang="en-US" dirty="0"/>
          </a:p>
          <a:p>
            <a:r>
              <a:rPr lang="en-US" dirty="0"/>
              <a:t>Systemic inflammation can result in </a:t>
            </a:r>
            <a:r>
              <a:rPr lang="en-US" dirty="0" smtClean="0"/>
              <a:t>MODS</a:t>
            </a:r>
          </a:p>
          <a:p>
            <a:endParaRPr lang="en-US" dirty="0"/>
          </a:p>
          <a:p>
            <a:r>
              <a:rPr lang="en-US" dirty="0"/>
              <a:t>ALI/ARDS can occur independently or as a part of MODS</a:t>
            </a:r>
          </a:p>
          <a:p>
            <a:endParaRPr lang="en-US" dirty="0"/>
          </a:p>
          <a:p>
            <a:endParaRPr lang="en-US" dirty="0"/>
          </a:p>
        </p:txBody>
      </p:sp>
    </p:spTree>
    <p:extLst>
      <p:ext uri="{BB962C8B-B14F-4D97-AF65-F5344CB8AC3E}">
        <p14:creationId xmlns:p14="http://schemas.microsoft.com/office/powerpoint/2010/main" val="115738909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Pathophysiology: Cellular mediators</a:t>
            </a:r>
            <a:endParaRPr lang="en-US" dirty="0"/>
          </a:p>
        </p:txBody>
      </p:sp>
      <p:sp>
        <p:nvSpPr>
          <p:cNvPr id="3" name="Content Placeholder 2"/>
          <p:cNvSpPr>
            <a:spLocks noGrp="1"/>
          </p:cNvSpPr>
          <p:nvPr>
            <p:ph idx="1"/>
          </p:nvPr>
        </p:nvSpPr>
        <p:spPr/>
        <p:txBody>
          <a:bodyPr>
            <a:normAutofit/>
          </a:bodyPr>
          <a:lstStyle/>
          <a:p>
            <a:r>
              <a:rPr lang="en-US" dirty="0"/>
              <a:t>Inflammatory mediators responsible for development and propagation</a:t>
            </a:r>
          </a:p>
          <a:p>
            <a:pPr lvl="1"/>
            <a:r>
              <a:rPr lang="en-US" dirty="0" err="1"/>
              <a:t>Humoral</a:t>
            </a:r>
            <a:r>
              <a:rPr lang="en-US" dirty="0"/>
              <a:t> mediators: IL-1, TNF-α</a:t>
            </a:r>
          </a:p>
          <a:p>
            <a:pPr lvl="1"/>
            <a:r>
              <a:rPr lang="en-US" dirty="0"/>
              <a:t>Cellular mediators: neutrophils, macrophages</a:t>
            </a:r>
          </a:p>
          <a:p>
            <a:endParaRPr lang="en-US" dirty="0" smtClean="0"/>
          </a:p>
          <a:p>
            <a:r>
              <a:rPr lang="en-US" dirty="0"/>
              <a:t>Alveolar macrophages are the earliest effector cells </a:t>
            </a:r>
            <a:r>
              <a:rPr lang="en-US" dirty="0" smtClean="0"/>
              <a:t>of the </a:t>
            </a:r>
            <a:r>
              <a:rPr lang="en-US" dirty="0"/>
              <a:t>pulmonary inflammatory </a:t>
            </a:r>
            <a:r>
              <a:rPr lang="en-US" dirty="0" smtClean="0"/>
              <a:t>response</a:t>
            </a:r>
          </a:p>
          <a:p>
            <a:pPr lvl="1"/>
            <a:r>
              <a:rPr lang="en-US" dirty="0"/>
              <a:t>Cytokines and </a:t>
            </a:r>
            <a:r>
              <a:rPr lang="en-US" dirty="0" err="1"/>
              <a:t>chemokines</a:t>
            </a:r>
            <a:r>
              <a:rPr lang="en-US" dirty="0" smtClean="0"/>
              <a:t>, (</a:t>
            </a:r>
            <a:r>
              <a:rPr lang="en-US" dirty="0"/>
              <a:t>TNF)-a and </a:t>
            </a:r>
            <a:r>
              <a:rPr lang="en-US" dirty="0" smtClean="0"/>
              <a:t>interleukin (</a:t>
            </a:r>
            <a:r>
              <a:rPr lang="en-US" dirty="0"/>
              <a:t>IL)-</a:t>
            </a:r>
            <a:r>
              <a:rPr lang="en-US" dirty="0" smtClean="0"/>
              <a:t>1b produced</a:t>
            </a:r>
          </a:p>
          <a:p>
            <a:pPr lvl="1"/>
            <a:r>
              <a:rPr lang="en-US" dirty="0" smtClean="0"/>
              <a:t>ROS released</a:t>
            </a:r>
          </a:p>
        </p:txBody>
      </p:sp>
    </p:spTree>
    <p:extLst>
      <p:ext uri="{BB962C8B-B14F-4D97-AF65-F5344CB8AC3E}">
        <p14:creationId xmlns:p14="http://schemas.microsoft.com/office/powerpoint/2010/main" val="128459822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Pathophysiology: Cellular mediators</a:t>
            </a:r>
            <a:endParaRPr lang="en-US" dirty="0"/>
          </a:p>
        </p:txBody>
      </p:sp>
      <p:sp>
        <p:nvSpPr>
          <p:cNvPr id="3" name="Content Placeholder 2"/>
          <p:cNvSpPr>
            <a:spLocks noGrp="1"/>
          </p:cNvSpPr>
          <p:nvPr>
            <p:ph idx="1"/>
          </p:nvPr>
        </p:nvSpPr>
        <p:spPr/>
        <p:txBody>
          <a:bodyPr>
            <a:normAutofit/>
          </a:bodyPr>
          <a:lstStyle/>
          <a:p>
            <a:r>
              <a:rPr lang="en-US" dirty="0" smtClean="0"/>
              <a:t>Activated </a:t>
            </a:r>
            <a:r>
              <a:rPr lang="en-US" dirty="0"/>
              <a:t>neutrophils release inflammatory mediators</a:t>
            </a:r>
            <a:r>
              <a:rPr lang="en-US" dirty="0" smtClean="0"/>
              <a:t>, and </a:t>
            </a:r>
            <a:r>
              <a:rPr lang="en-US" dirty="0"/>
              <a:t>ROS. </a:t>
            </a:r>
            <a:endParaRPr lang="en-US" dirty="0" smtClean="0"/>
          </a:p>
          <a:p>
            <a:pPr lvl="1"/>
            <a:r>
              <a:rPr lang="en-US" dirty="0" smtClean="0"/>
              <a:t>Dysfunction/death </a:t>
            </a:r>
            <a:r>
              <a:rPr lang="en-US" dirty="0"/>
              <a:t>of alveolar epithelial cells and decreased </a:t>
            </a:r>
            <a:r>
              <a:rPr lang="en-US" dirty="0" smtClean="0"/>
              <a:t>surfactant </a:t>
            </a:r>
            <a:r>
              <a:rPr lang="fr-FR" dirty="0" smtClean="0"/>
              <a:t>production</a:t>
            </a:r>
          </a:p>
          <a:p>
            <a:pPr lvl="1"/>
            <a:endParaRPr lang="fr-FR" dirty="0" smtClean="0"/>
          </a:p>
          <a:p>
            <a:r>
              <a:rPr lang="en-US" dirty="0" smtClean="0"/>
              <a:t>Persistence</a:t>
            </a:r>
            <a:r>
              <a:rPr lang="en-US" dirty="0"/>
              <a:t> </a:t>
            </a:r>
            <a:r>
              <a:rPr lang="en-US" dirty="0" smtClean="0"/>
              <a:t>of </a:t>
            </a:r>
            <a:r>
              <a:rPr lang="en-US" dirty="0"/>
              <a:t>the initial </a:t>
            </a:r>
            <a:r>
              <a:rPr lang="en-US" dirty="0" err="1"/>
              <a:t>neutrophilic</a:t>
            </a:r>
            <a:r>
              <a:rPr lang="en-US" dirty="0"/>
              <a:t> inflammatory response is </a:t>
            </a:r>
            <a:r>
              <a:rPr lang="en-US" dirty="0" smtClean="0"/>
              <a:t>associated with </a:t>
            </a:r>
            <a:r>
              <a:rPr lang="en-US" dirty="0"/>
              <a:t>a increased severity of lung injury and </a:t>
            </a:r>
            <a:r>
              <a:rPr lang="en-US" dirty="0" smtClean="0"/>
              <a:t>a higher </a:t>
            </a:r>
            <a:r>
              <a:rPr lang="en-US" dirty="0"/>
              <a:t>mortality rate in </a:t>
            </a:r>
            <a:r>
              <a:rPr lang="en-US" dirty="0" smtClean="0"/>
              <a:t>humans (</a:t>
            </a:r>
            <a:r>
              <a:rPr lang="en-US" dirty="0" err="1" smtClean="0"/>
              <a:t>Baugman</a:t>
            </a:r>
            <a:r>
              <a:rPr lang="en-US" dirty="0" smtClean="0"/>
              <a:t> 1996)</a:t>
            </a:r>
            <a:endParaRPr lang="en-US" dirty="0"/>
          </a:p>
        </p:txBody>
      </p:sp>
    </p:spTree>
    <p:extLst>
      <p:ext uri="{BB962C8B-B14F-4D97-AF65-F5344CB8AC3E}">
        <p14:creationId xmlns:p14="http://schemas.microsoft.com/office/powerpoint/2010/main" val="321526755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Arterial Hypoxemia in ARDS/ALI</a:t>
            </a:r>
            <a:endParaRPr lang="en-US" dirty="0"/>
          </a:p>
        </p:txBody>
      </p:sp>
      <p:sp>
        <p:nvSpPr>
          <p:cNvPr id="3" name="Content Placeholder 2"/>
          <p:cNvSpPr>
            <a:spLocks noGrp="1"/>
          </p:cNvSpPr>
          <p:nvPr>
            <p:ph idx="1"/>
          </p:nvPr>
        </p:nvSpPr>
        <p:spPr/>
        <p:txBody>
          <a:bodyPr>
            <a:normAutofit/>
          </a:bodyPr>
          <a:lstStyle/>
          <a:p>
            <a:r>
              <a:rPr lang="en-US" dirty="0" smtClean="0"/>
              <a:t>Low alveolar partial pressure of oxygen (PAO</a:t>
            </a:r>
            <a:r>
              <a:rPr lang="en-US" baseline="-25000" dirty="0" smtClean="0"/>
              <a:t>2</a:t>
            </a:r>
            <a:r>
              <a:rPr lang="en-US" dirty="0" smtClean="0"/>
              <a:t>)</a:t>
            </a:r>
          </a:p>
          <a:p>
            <a:pPr lvl="1"/>
            <a:r>
              <a:rPr lang="en-US" dirty="0" smtClean="0"/>
              <a:t>Hypoventilation associated with low pulmonary compliance</a:t>
            </a:r>
          </a:p>
          <a:p>
            <a:pPr lvl="1"/>
            <a:r>
              <a:rPr lang="en-US" dirty="0" smtClean="0"/>
              <a:t>Oxygen therapy or mechanical ventilation useful to overcome</a:t>
            </a:r>
          </a:p>
          <a:p>
            <a:pPr lvl="1"/>
            <a:endParaRPr lang="en-US" dirty="0" smtClean="0"/>
          </a:p>
          <a:p>
            <a:r>
              <a:rPr lang="en-US" dirty="0" smtClean="0"/>
              <a:t>Ventilation-Perfusion (V/Q) mismatch</a:t>
            </a:r>
          </a:p>
          <a:p>
            <a:pPr lvl="1"/>
            <a:r>
              <a:rPr lang="en-US" dirty="0"/>
              <a:t>P</a:t>
            </a:r>
            <a:r>
              <a:rPr lang="en-US" dirty="0" smtClean="0"/>
              <a:t>oorly ventilated alveoli</a:t>
            </a:r>
          </a:p>
          <a:p>
            <a:pPr lvl="2"/>
            <a:r>
              <a:rPr lang="en-US" dirty="0" smtClean="0"/>
              <a:t>Fluid accumulation, perfusion abnormalities</a:t>
            </a:r>
          </a:p>
          <a:p>
            <a:pPr lvl="1"/>
            <a:endParaRPr lang="en-US" dirty="0" smtClean="0"/>
          </a:p>
          <a:p>
            <a:r>
              <a:rPr lang="en-US" dirty="0" smtClean="0"/>
              <a:t>Shunting of venous blood into arterial circulation</a:t>
            </a:r>
          </a:p>
          <a:p>
            <a:endParaRPr lang="en-US" dirty="0" smtClean="0"/>
          </a:p>
        </p:txBody>
      </p:sp>
    </p:spTree>
    <p:extLst>
      <p:ext uri="{BB962C8B-B14F-4D97-AF65-F5344CB8AC3E}">
        <p14:creationId xmlns:p14="http://schemas.microsoft.com/office/powerpoint/2010/main" val="343336414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Pulmonary Functional Abnormalities</a:t>
            </a:r>
            <a:endParaRPr lang="en-US" dirty="0"/>
          </a:p>
        </p:txBody>
      </p:sp>
      <p:sp>
        <p:nvSpPr>
          <p:cNvPr id="3" name="Content Placeholder 2"/>
          <p:cNvSpPr>
            <a:spLocks noGrp="1"/>
          </p:cNvSpPr>
          <p:nvPr>
            <p:ph idx="1"/>
          </p:nvPr>
        </p:nvSpPr>
        <p:spPr/>
        <p:txBody>
          <a:bodyPr/>
          <a:lstStyle/>
          <a:p>
            <a:r>
              <a:rPr lang="en-US" dirty="0" smtClean="0"/>
              <a:t>Decreased functional residual capacity (FRC)</a:t>
            </a:r>
          </a:p>
          <a:p>
            <a:r>
              <a:rPr lang="en-US" dirty="0" smtClean="0"/>
              <a:t>Mild-moderate reduction in forced expiratory volume and forced vital capacity </a:t>
            </a:r>
          </a:p>
          <a:p>
            <a:r>
              <a:rPr lang="en-US" dirty="0" smtClean="0"/>
              <a:t>Decreased diffusing capacity (</a:t>
            </a:r>
            <a:r>
              <a:rPr lang="en-US" dirty="0" err="1" smtClean="0"/>
              <a:t>DLco</a:t>
            </a:r>
            <a:r>
              <a:rPr lang="en-US" dirty="0" smtClean="0"/>
              <a:t>)</a:t>
            </a:r>
          </a:p>
          <a:p>
            <a:r>
              <a:rPr lang="en-US" dirty="0" smtClean="0"/>
              <a:t>Decreased compliance**</a:t>
            </a:r>
          </a:p>
          <a:p>
            <a:r>
              <a:rPr lang="en-US" dirty="0" smtClean="0"/>
              <a:t>Increased resistance</a:t>
            </a:r>
          </a:p>
          <a:p>
            <a:endParaRPr lang="en-US" dirty="0"/>
          </a:p>
          <a:p>
            <a:r>
              <a:rPr lang="en-US" dirty="0" smtClean="0"/>
              <a:t>Decreased compliance is                                             hallmark finding in ARDS</a:t>
            </a:r>
          </a:p>
          <a:p>
            <a:pPr lvl="1"/>
            <a:r>
              <a:rPr lang="en-US" dirty="0" smtClean="0"/>
              <a:t>Increased work of breathing</a:t>
            </a:r>
          </a:p>
          <a:p>
            <a:pPr lvl="1"/>
            <a:r>
              <a:rPr lang="en-US" dirty="0" smtClean="0"/>
              <a:t>Respiratory fatigue</a:t>
            </a:r>
            <a:endParaRPr lang="en-US" dirty="0"/>
          </a:p>
        </p:txBody>
      </p:sp>
      <p:sp>
        <p:nvSpPr>
          <p:cNvPr id="4" name="TextBox 3"/>
          <p:cNvSpPr txBox="1"/>
          <p:nvPr/>
        </p:nvSpPr>
        <p:spPr>
          <a:xfrm>
            <a:off x="8969375" y="6588125"/>
            <a:ext cx="184666" cy="369332"/>
          </a:xfrm>
          <a:prstGeom prst="rect">
            <a:avLst/>
          </a:prstGeom>
          <a:noFill/>
        </p:spPr>
        <p:txBody>
          <a:bodyPr wrap="none" rtlCol="0">
            <a:spAutoFit/>
          </a:bodyPr>
          <a:lstStyle/>
          <a:p>
            <a:endParaRPr lang="en-US" dirty="0"/>
          </a:p>
        </p:txBody>
      </p:sp>
      <p:pic>
        <p:nvPicPr>
          <p:cNvPr id="5" name="Picture 4"/>
          <p:cNvPicPr>
            <a:picLocks noChangeAspect="1"/>
          </p:cNvPicPr>
          <p:nvPr/>
        </p:nvPicPr>
        <p:blipFill>
          <a:blip r:embed="rId3"/>
          <a:stretch>
            <a:fillRect/>
          </a:stretch>
        </p:blipFill>
        <p:spPr>
          <a:xfrm>
            <a:off x="4318000" y="3227987"/>
            <a:ext cx="4651375" cy="3496663"/>
          </a:xfrm>
          <a:prstGeom prst="rect">
            <a:avLst/>
          </a:prstGeom>
        </p:spPr>
      </p:pic>
    </p:spTree>
    <p:extLst>
      <p:ext uri="{BB962C8B-B14F-4D97-AF65-F5344CB8AC3E}">
        <p14:creationId xmlns:p14="http://schemas.microsoft.com/office/powerpoint/2010/main" val="37441674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Definition of Veterinary ALI and ARDS</a:t>
            </a:r>
            <a:endParaRPr lang="en-US" dirty="0"/>
          </a:p>
        </p:txBody>
      </p:sp>
      <p:sp>
        <p:nvSpPr>
          <p:cNvPr id="3" name="Content Placeholder 2"/>
          <p:cNvSpPr>
            <a:spLocks noGrp="1"/>
          </p:cNvSpPr>
          <p:nvPr>
            <p:ph idx="1"/>
          </p:nvPr>
        </p:nvSpPr>
        <p:spPr/>
        <p:txBody>
          <a:bodyPr/>
          <a:lstStyle/>
          <a:p>
            <a:r>
              <a:rPr lang="en-US" dirty="0"/>
              <a:t>Clinical rather than </a:t>
            </a:r>
            <a:r>
              <a:rPr lang="en-US" dirty="0" err="1"/>
              <a:t>histopathologic</a:t>
            </a:r>
            <a:r>
              <a:rPr lang="en-US" dirty="0"/>
              <a:t> </a:t>
            </a:r>
            <a:r>
              <a:rPr lang="en-US" dirty="0" smtClean="0"/>
              <a:t>diagnosis</a:t>
            </a:r>
          </a:p>
          <a:p>
            <a:r>
              <a:rPr lang="en-US" dirty="0" smtClean="0"/>
              <a:t>Recognized </a:t>
            </a:r>
            <a:r>
              <a:rPr lang="en-US" dirty="0"/>
              <a:t>less frequently in ill dogs than </a:t>
            </a:r>
            <a:r>
              <a:rPr lang="en-US" dirty="0" smtClean="0"/>
              <a:t>humans</a:t>
            </a:r>
          </a:p>
          <a:p>
            <a:r>
              <a:rPr lang="en-US" dirty="0" smtClean="0"/>
              <a:t>Consensus statement published in 2007</a:t>
            </a:r>
            <a:endParaRPr lang="en-US" dirty="0"/>
          </a:p>
        </p:txBody>
      </p:sp>
      <p:pic>
        <p:nvPicPr>
          <p:cNvPr id="4" name="Picture 3"/>
          <p:cNvPicPr>
            <a:picLocks noChangeAspect="1"/>
          </p:cNvPicPr>
          <p:nvPr/>
        </p:nvPicPr>
        <p:blipFill>
          <a:blip r:embed="rId2"/>
          <a:stretch>
            <a:fillRect/>
          </a:stretch>
        </p:blipFill>
        <p:spPr>
          <a:xfrm>
            <a:off x="666749" y="3198772"/>
            <a:ext cx="7778751" cy="3464035"/>
          </a:xfrm>
          <a:prstGeom prst="rect">
            <a:avLst/>
          </a:prstGeom>
        </p:spPr>
      </p:pic>
    </p:spTree>
    <p:extLst>
      <p:ext uri="{BB962C8B-B14F-4D97-AF65-F5344CB8AC3E}">
        <p14:creationId xmlns:p14="http://schemas.microsoft.com/office/powerpoint/2010/main" val="223856246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Clinical Presentation (</a:t>
            </a:r>
            <a:r>
              <a:rPr lang="en-US" dirty="0" err="1" smtClean="0"/>
              <a:t>DeClue</a:t>
            </a:r>
            <a:r>
              <a:rPr lang="en-US" dirty="0" smtClean="0"/>
              <a:t> 2007)</a:t>
            </a:r>
            <a:endParaRPr lang="en-US" dirty="0"/>
          </a:p>
        </p:txBody>
      </p:sp>
      <p:sp>
        <p:nvSpPr>
          <p:cNvPr id="3" name="Content Placeholder 2"/>
          <p:cNvSpPr>
            <a:spLocks noGrp="1"/>
          </p:cNvSpPr>
          <p:nvPr>
            <p:ph idx="1"/>
          </p:nvPr>
        </p:nvSpPr>
        <p:spPr/>
        <p:txBody>
          <a:bodyPr>
            <a:normAutofit/>
          </a:bodyPr>
          <a:lstStyle/>
          <a:p>
            <a:r>
              <a:rPr lang="en-US" dirty="0" smtClean="0"/>
              <a:t>Signs may be be </a:t>
            </a:r>
            <a:r>
              <a:rPr lang="en-US" dirty="0"/>
              <a:t>delayed for 1–</a:t>
            </a:r>
            <a:r>
              <a:rPr lang="en-US" dirty="0" smtClean="0"/>
              <a:t>4 days </a:t>
            </a:r>
          </a:p>
          <a:p>
            <a:pPr lvl="1"/>
            <a:r>
              <a:rPr lang="en-US" dirty="0" smtClean="0"/>
              <a:t>After </a:t>
            </a:r>
            <a:r>
              <a:rPr lang="en-US" dirty="0"/>
              <a:t>inciting event triggers the </a:t>
            </a:r>
            <a:r>
              <a:rPr lang="en-US" dirty="0" smtClean="0"/>
              <a:t>pulmonary inflammatory response.</a:t>
            </a:r>
            <a:endParaRPr lang="en-US" dirty="0"/>
          </a:p>
          <a:p>
            <a:r>
              <a:rPr lang="en-US" dirty="0"/>
              <a:t>P</a:t>
            </a:r>
            <a:r>
              <a:rPr lang="en-US" dirty="0" smtClean="0"/>
              <a:t>rogressive </a:t>
            </a:r>
            <a:r>
              <a:rPr lang="en-US" dirty="0"/>
              <a:t>hypoxemia, tachypnea, </a:t>
            </a:r>
            <a:r>
              <a:rPr lang="en-US" dirty="0" smtClean="0"/>
              <a:t>respiratory distress</a:t>
            </a:r>
            <a:r>
              <a:rPr lang="en-US" dirty="0"/>
              <a:t>, </a:t>
            </a:r>
            <a:r>
              <a:rPr lang="en-US" dirty="0" smtClean="0"/>
              <a:t>cyanosis</a:t>
            </a:r>
            <a:r>
              <a:rPr lang="en-US" dirty="0" smtClean="0"/>
              <a:t>.</a:t>
            </a:r>
            <a:endParaRPr lang="en-US" dirty="0"/>
          </a:p>
          <a:p>
            <a:r>
              <a:rPr lang="en-US" dirty="0" smtClean="0"/>
              <a:t>Rarely</a:t>
            </a:r>
            <a:r>
              <a:rPr lang="en-US" dirty="0"/>
              <a:t>, a </a:t>
            </a:r>
            <a:r>
              <a:rPr lang="en-US" dirty="0" smtClean="0"/>
              <a:t>productive cough </a:t>
            </a:r>
            <a:r>
              <a:rPr lang="en-US" dirty="0"/>
              <a:t>may be </a:t>
            </a:r>
            <a:r>
              <a:rPr lang="en-US" dirty="0" smtClean="0"/>
              <a:t>present </a:t>
            </a:r>
          </a:p>
          <a:p>
            <a:r>
              <a:rPr lang="en-US" dirty="0" smtClean="0"/>
              <a:t>Physical </a:t>
            </a:r>
            <a:r>
              <a:rPr lang="en-US" dirty="0"/>
              <a:t>examination findings</a:t>
            </a:r>
          </a:p>
          <a:p>
            <a:pPr lvl="1"/>
            <a:r>
              <a:rPr lang="en-US" dirty="0"/>
              <a:t>H</a:t>
            </a:r>
            <a:r>
              <a:rPr lang="en-US" dirty="0" smtClean="0"/>
              <a:t>arsh </a:t>
            </a:r>
            <a:r>
              <a:rPr lang="en-US" dirty="0"/>
              <a:t>lung sounds progressing to </a:t>
            </a:r>
            <a:r>
              <a:rPr lang="en-US" dirty="0" smtClean="0"/>
              <a:t>crackles</a:t>
            </a:r>
          </a:p>
          <a:p>
            <a:pPr lvl="1"/>
            <a:r>
              <a:rPr lang="en-US" dirty="0" smtClean="0"/>
              <a:t>Increased respiratory effort</a:t>
            </a:r>
          </a:p>
          <a:p>
            <a:pPr lvl="1"/>
            <a:r>
              <a:rPr lang="en-US" dirty="0" smtClean="0"/>
              <a:t>Orthopnea</a:t>
            </a:r>
          </a:p>
          <a:p>
            <a:pPr lvl="1"/>
            <a:r>
              <a:rPr lang="en-US" dirty="0" smtClean="0"/>
              <a:t>Foamy pink expectorate in severe cases </a:t>
            </a:r>
          </a:p>
          <a:p>
            <a:r>
              <a:rPr lang="ro-RO" dirty="0" smtClean="0"/>
              <a:t>Any animal </a:t>
            </a:r>
            <a:r>
              <a:rPr lang="en-US" dirty="0" smtClean="0"/>
              <a:t>with non-cardiogenic pulmonary edema and appropriate risk factors</a:t>
            </a:r>
            <a:endParaRPr lang="en-US" dirty="0"/>
          </a:p>
        </p:txBody>
      </p:sp>
    </p:spTree>
    <p:extLst>
      <p:ext uri="{BB962C8B-B14F-4D97-AF65-F5344CB8AC3E}">
        <p14:creationId xmlns:p14="http://schemas.microsoft.com/office/powerpoint/2010/main" val="168636063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Diagnostics </a:t>
            </a:r>
            <a:endParaRPr lang="en-US" dirty="0"/>
          </a:p>
        </p:txBody>
      </p:sp>
      <p:sp>
        <p:nvSpPr>
          <p:cNvPr id="3" name="Content Placeholder 2"/>
          <p:cNvSpPr>
            <a:spLocks noGrp="1"/>
          </p:cNvSpPr>
          <p:nvPr>
            <p:ph idx="1"/>
          </p:nvPr>
        </p:nvSpPr>
        <p:spPr/>
        <p:txBody>
          <a:bodyPr/>
          <a:lstStyle/>
          <a:p>
            <a:r>
              <a:rPr lang="en-US" dirty="0" smtClean="0"/>
              <a:t>Based on Criteria</a:t>
            </a:r>
          </a:p>
          <a:p>
            <a:r>
              <a:rPr lang="en-US" dirty="0" smtClean="0"/>
              <a:t>Complete</a:t>
            </a:r>
            <a:r>
              <a:rPr lang="en-US" dirty="0"/>
              <a:t> </a:t>
            </a:r>
            <a:r>
              <a:rPr lang="en-US" dirty="0" smtClean="0"/>
              <a:t>blood </a:t>
            </a:r>
            <a:r>
              <a:rPr lang="en-US" dirty="0"/>
              <a:t>count and serum chemistry panel typically </a:t>
            </a:r>
            <a:r>
              <a:rPr lang="en-US" dirty="0" smtClean="0"/>
              <a:t>reflect nonspecific </a:t>
            </a:r>
            <a:r>
              <a:rPr lang="en-US" dirty="0"/>
              <a:t>changes related to the underlying </a:t>
            </a:r>
            <a:r>
              <a:rPr lang="en-US" dirty="0" smtClean="0"/>
              <a:t>disease process </a:t>
            </a:r>
          </a:p>
          <a:p>
            <a:pPr lvl="1"/>
            <a:r>
              <a:rPr lang="en-US" dirty="0" err="1" smtClean="0"/>
              <a:t>Hypoalbuminemia</a:t>
            </a:r>
            <a:r>
              <a:rPr lang="en-US" dirty="0"/>
              <a:t> </a:t>
            </a:r>
            <a:r>
              <a:rPr lang="en-US" dirty="0" smtClean="0"/>
              <a:t>occurred </a:t>
            </a:r>
            <a:r>
              <a:rPr lang="en-US" dirty="0"/>
              <a:t>in 8 of 12 dogs in a </a:t>
            </a:r>
            <a:r>
              <a:rPr lang="en-US" dirty="0" smtClean="0"/>
              <a:t>retrospective study </a:t>
            </a:r>
            <a:r>
              <a:rPr lang="en-US" dirty="0"/>
              <a:t>of canine ALI/</a:t>
            </a:r>
            <a:r>
              <a:rPr lang="en-US" dirty="0" smtClean="0"/>
              <a:t>ARDS</a:t>
            </a:r>
          </a:p>
          <a:p>
            <a:pPr lvl="1"/>
            <a:r>
              <a:rPr lang="en-US" dirty="0" smtClean="0"/>
              <a:t>Correlated with </a:t>
            </a:r>
            <a:r>
              <a:rPr lang="en-US" dirty="0"/>
              <a:t>an increased risk of developing </a:t>
            </a:r>
            <a:r>
              <a:rPr lang="en-US" dirty="0" smtClean="0"/>
              <a:t>ARDS in </a:t>
            </a:r>
            <a:r>
              <a:rPr lang="en-US" dirty="0"/>
              <a:t>human patients with sepsis</a:t>
            </a:r>
            <a:r>
              <a:rPr lang="en-US" dirty="0" smtClean="0"/>
              <a:t>.</a:t>
            </a:r>
            <a:r>
              <a:rPr lang="en-US" dirty="0"/>
              <a:t> (Parent 1996; </a:t>
            </a:r>
            <a:r>
              <a:rPr lang="fr-FR" dirty="0" err="1"/>
              <a:t>Mangialardi</a:t>
            </a:r>
            <a:r>
              <a:rPr lang="fr-FR" dirty="0"/>
              <a:t> 2000</a:t>
            </a:r>
            <a:r>
              <a:rPr lang="fr-FR" dirty="0" smtClean="0"/>
              <a:t>)</a:t>
            </a:r>
            <a:endParaRPr lang="en-US" dirty="0" smtClean="0"/>
          </a:p>
          <a:p>
            <a:pPr lvl="1"/>
            <a:r>
              <a:rPr lang="en-US" dirty="0" smtClean="0"/>
              <a:t>Leukopenia is a common </a:t>
            </a:r>
            <a:r>
              <a:rPr lang="en-US" dirty="0"/>
              <a:t>finding in dogs with ALI/</a:t>
            </a:r>
            <a:r>
              <a:rPr lang="en-US" dirty="0" smtClean="0"/>
              <a:t>ARDS</a:t>
            </a:r>
            <a:r>
              <a:rPr lang="en-US" dirty="0"/>
              <a:t> </a:t>
            </a:r>
            <a:r>
              <a:rPr lang="en-US" dirty="0" smtClean="0"/>
              <a:t>(Parent 1996</a:t>
            </a:r>
            <a:r>
              <a:rPr lang="fr-FR" dirty="0" smtClean="0"/>
              <a:t>)</a:t>
            </a:r>
          </a:p>
          <a:p>
            <a:pPr lvl="1"/>
            <a:endParaRPr lang="fr-FR" dirty="0" smtClean="0"/>
          </a:p>
          <a:p>
            <a:r>
              <a:rPr lang="en-US" dirty="0"/>
              <a:t>There are no published reports of ALI/ARDS in cats, and therefore specific clinical findings are </a:t>
            </a:r>
            <a:r>
              <a:rPr lang="en-US" dirty="0" smtClean="0"/>
              <a:t>speculative</a:t>
            </a:r>
            <a:endParaRPr lang="en-US" dirty="0"/>
          </a:p>
        </p:txBody>
      </p:sp>
    </p:spTree>
    <p:extLst>
      <p:ext uri="{BB962C8B-B14F-4D97-AF65-F5344CB8AC3E}">
        <p14:creationId xmlns:p14="http://schemas.microsoft.com/office/powerpoint/2010/main" val="170010050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Imaging in veterinary patients</a:t>
            </a:r>
            <a:endParaRPr lang="en-US" dirty="0"/>
          </a:p>
        </p:txBody>
      </p:sp>
      <p:sp>
        <p:nvSpPr>
          <p:cNvPr id="3" name="Content Placeholder 2"/>
          <p:cNvSpPr>
            <a:spLocks noGrp="1"/>
          </p:cNvSpPr>
          <p:nvPr>
            <p:ph idx="1"/>
          </p:nvPr>
        </p:nvSpPr>
        <p:spPr/>
        <p:txBody>
          <a:bodyPr/>
          <a:lstStyle/>
          <a:p>
            <a:r>
              <a:rPr lang="en-US" dirty="0" smtClean="0"/>
              <a:t>No prospective imaging studies of these syndromes in clinically affected dogs</a:t>
            </a:r>
          </a:p>
          <a:p>
            <a:endParaRPr lang="en-US" dirty="0" smtClean="0"/>
          </a:p>
          <a:p>
            <a:r>
              <a:rPr lang="en-US" b="1" dirty="0"/>
              <a:t>Abstract presented at ACVR 2012: </a:t>
            </a:r>
            <a:r>
              <a:rPr lang="en-US" b="1" i="1" dirty="0" smtClean="0"/>
              <a:t>Diagnostic </a:t>
            </a:r>
            <a:r>
              <a:rPr lang="en-US" b="1" i="1" dirty="0"/>
              <a:t>imaging enhances management of acute respiratory distress </a:t>
            </a:r>
            <a:r>
              <a:rPr lang="en-US" b="1" i="1" dirty="0" smtClean="0"/>
              <a:t>syndrome</a:t>
            </a:r>
            <a:endParaRPr lang="en-US" b="1" i="1" dirty="0"/>
          </a:p>
          <a:p>
            <a:r>
              <a:rPr lang="en-US" dirty="0" smtClean="0"/>
              <a:t>HRCT used in addition to traditional thoracic radiographs and </a:t>
            </a:r>
            <a:r>
              <a:rPr lang="en-US" dirty="0"/>
              <a:t>o</a:t>
            </a:r>
            <a:r>
              <a:rPr lang="en-US" dirty="0" smtClean="0"/>
              <a:t>xygenation indices to monitor dogs with ARDS undergoing mechanical ventilation</a:t>
            </a:r>
          </a:p>
          <a:p>
            <a:r>
              <a:rPr lang="en-US" dirty="0" smtClean="0"/>
              <a:t>Also to quantify alveolar </a:t>
            </a:r>
            <a:r>
              <a:rPr lang="en-US" dirty="0" err="1" smtClean="0"/>
              <a:t>overdistension</a:t>
            </a:r>
            <a:r>
              <a:rPr lang="en-US" dirty="0" smtClean="0"/>
              <a:t> and recruitment/</a:t>
            </a:r>
            <a:r>
              <a:rPr lang="en-US" dirty="0" err="1" smtClean="0"/>
              <a:t>derecuitment</a:t>
            </a:r>
            <a:r>
              <a:rPr lang="en-US" dirty="0" smtClean="0"/>
              <a:t> </a:t>
            </a:r>
            <a:r>
              <a:rPr lang="en-US" dirty="0"/>
              <a:t>d</a:t>
            </a:r>
            <a:r>
              <a:rPr lang="en-US" dirty="0" smtClean="0"/>
              <a:t>uring mechanical ventilation</a:t>
            </a:r>
            <a:endParaRPr lang="en-US" dirty="0"/>
          </a:p>
        </p:txBody>
      </p:sp>
    </p:spTree>
    <p:extLst>
      <p:ext uri="{BB962C8B-B14F-4D97-AF65-F5344CB8AC3E}">
        <p14:creationId xmlns:p14="http://schemas.microsoft.com/office/powerpoint/2010/main" val="120034663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457200" y="1774825"/>
            <a:ext cx="8229600" cy="4876800"/>
          </a:xfrm>
        </p:spPr>
        <p:txBody>
          <a:bodyPr>
            <a:normAutofit/>
          </a:bodyPr>
          <a:lstStyle/>
          <a:p>
            <a:r>
              <a:rPr lang="en-US" dirty="0" smtClean="0"/>
              <a:t>5 year old MC mixed </a:t>
            </a:r>
            <a:r>
              <a:rPr lang="en-US" dirty="0"/>
              <a:t>breed dog presented for increased respiratory effort after being stung by </a:t>
            </a:r>
            <a:r>
              <a:rPr lang="en-US" dirty="0" smtClean="0"/>
              <a:t>over 100 </a:t>
            </a:r>
            <a:r>
              <a:rPr lang="en-US" dirty="0"/>
              <a:t>bees </a:t>
            </a:r>
            <a:endParaRPr lang="en-US" dirty="0" smtClean="0"/>
          </a:p>
          <a:p>
            <a:pPr lvl="1"/>
            <a:r>
              <a:rPr lang="en-US" dirty="0"/>
              <a:t>A</a:t>
            </a:r>
            <a:r>
              <a:rPr lang="en-US" dirty="0" smtClean="0"/>
              <a:t>naphylactic </a:t>
            </a:r>
            <a:r>
              <a:rPr lang="en-US" dirty="0"/>
              <a:t>shock. </a:t>
            </a:r>
            <a:r>
              <a:rPr lang="en-US" dirty="0" smtClean="0"/>
              <a:t>ALI</a:t>
            </a:r>
            <a:r>
              <a:rPr lang="en-US" dirty="0"/>
              <a:t>/</a:t>
            </a:r>
            <a:r>
              <a:rPr lang="en-US" dirty="0" smtClean="0"/>
              <a:t>ARDS suspected</a:t>
            </a:r>
            <a:r>
              <a:rPr lang="en-US" dirty="0"/>
              <a:t>. </a:t>
            </a:r>
            <a:endParaRPr lang="en-US" dirty="0" smtClean="0"/>
          </a:p>
          <a:p>
            <a:r>
              <a:rPr lang="en-US" b="1" dirty="0"/>
              <a:t>This case demonstrates the usefulness of computed </a:t>
            </a:r>
            <a:r>
              <a:rPr lang="en-US" b="1" dirty="0" smtClean="0"/>
              <a:t>tomography in </a:t>
            </a:r>
            <a:r>
              <a:rPr lang="en-US" b="1" dirty="0"/>
              <a:t>the diagnosis of ALI/</a:t>
            </a:r>
            <a:r>
              <a:rPr lang="en-US" b="1" dirty="0" smtClean="0"/>
              <a:t>ARDS</a:t>
            </a:r>
          </a:p>
          <a:p>
            <a:endParaRPr lang="en-US" b="1" dirty="0" smtClean="0"/>
          </a:p>
          <a:p>
            <a:r>
              <a:rPr lang="en-US" dirty="0" smtClean="0"/>
              <a:t>Thoracic radiographs </a:t>
            </a:r>
          </a:p>
          <a:p>
            <a:pPr lvl="1"/>
            <a:r>
              <a:rPr lang="en-US" dirty="0"/>
              <a:t>M</a:t>
            </a:r>
            <a:r>
              <a:rPr lang="en-US" dirty="0" smtClean="0"/>
              <a:t>ild </a:t>
            </a:r>
            <a:r>
              <a:rPr lang="en-US" dirty="0"/>
              <a:t>bilateral interstitial </a:t>
            </a:r>
            <a:endParaRPr lang="en-US" dirty="0" smtClean="0"/>
          </a:p>
          <a:p>
            <a:pPr marL="274320" lvl="1" indent="0">
              <a:buNone/>
            </a:pPr>
            <a:r>
              <a:rPr lang="en-US" dirty="0"/>
              <a:t> </a:t>
            </a:r>
            <a:r>
              <a:rPr lang="en-US" dirty="0" smtClean="0"/>
              <a:t>  pattern</a:t>
            </a:r>
          </a:p>
        </p:txBody>
      </p:sp>
      <p:pic>
        <p:nvPicPr>
          <p:cNvPr id="4" name="Picture 3"/>
          <p:cNvPicPr>
            <a:picLocks noChangeAspect="1"/>
          </p:cNvPicPr>
          <p:nvPr/>
        </p:nvPicPr>
        <p:blipFill>
          <a:blip r:embed="rId3"/>
          <a:stretch>
            <a:fillRect/>
          </a:stretch>
        </p:blipFill>
        <p:spPr>
          <a:xfrm>
            <a:off x="0" y="363200"/>
            <a:ext cx="9144000" cy="1475125"/>
          </a:xfrm>
          <a:prstGeom prst="rect">
            <a:avLst/>
          </a:prstGeom>
        </p:spPr>
      </p:pic>
      <p:pic>
        <p:nvPicPr>
          <p:cNvPr id="5" name="Picture 4"/>
          <p:cNvPicPr>
            <a:picLocks noChangeAspect="1"/>
          </p:cNvPicPr>
          <p:nvPr/>
        </p:nvPicPr>
        <p:blipFill>
          <a:blip r:embed="rId4"/>
          <a:stretch>
            <a:fillRect/>
          </a:stretch>
        </p:blipFill>
        <p:spPr>
          <a:xfrm>
            <a:off x="3841750" y="4061090"/>
            <a:ext cx="5302250" cy="2796910"/>
          </a:xfrm>
          <a:prstGeom prst="rect">
            <a:avLst/>
          </a:prstGeom>
        </p:spPr>
      </p:pic>
    </p:spTree>
    <p:extLst>
      <p:ext uri="{BB962C8B-B14F-4D97-AF65-F5344CB8AC3E}">
        <p14:creationId xmlns:p14="http://schemas.microsoft.com/office/powerpoint/2010/main" val="195220092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457200" y="1806575"/>
            <a:ext cx="8229600" cy="4876800"/>
          </a:xfrm>
        </p:spPr>
        <p:txBody>
          <a:bodyPr>
            <a:normAutofit/>
          </a:bodyPr>
          <a:lstStyle/>
          <a:p>
            <a:r>
              <a:rPr lang="en-US" dirty="0"/>
              <a:t>CT: diffuse bilateral </a:t>
            </a:r>
            <a:r>
              <a:rPr lang="en-US" dirty="0" err="1"/>
              <a:t>opacification</a:t>
            </a:r>
            <a:r>
              <a:rPr lang="en-US" dirty="0"/>
              <a:t> of the lungs, with preservation of bronchial and vascular margins. </a:t>
            </a:r>
            <a:endParaRPr lang="en-US" dirty="0" smtClean="0"/>
          </a:p>
          <a:p>
            <a:r>
              <a:rPr lang="en-US" dirty="0"/>
              <a:t>In people, CT is </a:t>
            </a:r>
            <a:r>
              <a:rPr lang="en-US" dirty="0" smtClean="0"/>
              <a:t>widely used </a:t>
            </a:r>
            <a:r>
              <a:rPr lang="en-US" dirty="0"/>
              <a:t>to characterize diffuse pulmonary parenchymal diseases.</a:t>
            </a:r>
          </a:p>
          <a:p>
            <a:r>
              <a:rPr lang="en-US" dirty="0" smtClean="0"/>
              <a:t>CT </a:t>
            </a:r>
            <a:r>
              <a:rPr lang="en-US" dirty="0"/>
              <a:t>features of diffuse alveolar </a:t>
            </a:r>
            <a:r>
              <a:rPr lang="en-US" dirty="0" smtClean="0"/>
              <a:t>injury</a:t>
            </a:r>
            <a:endParaRPr lang="en-US" dirty="0"/>
          </a:p>
          <a:p>
            <a:pPr lvl="1"/>
            <a:r>
              <a:rPr lang="en-US" dirty="0"/>
              <a:t>P</a:t>
            </a:r>
            <a:r>
              <a:rPr lang="en-US" dirty="0" smtClean="0"/>
              <a:t>atchy </a:t>
            </a:r>
            <a:r>
              <a:rPr lang="en-US" dirty="0"/>
              <a:t>or diffuse ground </a:t>
            </a:r>
            <a:endParaRPr lang="en-US" dirty="0" smtClean="0"/>
          </a:p>
          <a:p>
            <a:pPr marL="274320" lvl="1" indent="0">
              <a:buNone/>
            </a:pPr>
            <a:r>
              <a:rPr lang="en-US" dirty="0"/>
              <a:t> </a:t>
            </a:r>
            <a:r>
              <a:rPr lang="en-US" dirty="0" smtClean="0"/>
              <a:t> glass </a:t>
            </a:r>
            <a:r>
              <a:rPr lang="en-US" dirty="0" err="1" smtClean="0"/>
              <a:t>opacification</a:t>
            </a:r>
            <a:endParaRPr lang="en-US" dirty="0"/>
          </a:p>
          <a:p>
            <a:pPr lvl="1"/>
            <a:r>
              <a:rPr lang="en-US" dirty="0" smtClean="0"/>
              <a:t>Consolidation</a:t>
            </a:r>
          </a:p>
          <a:p>
            <a:pPr lvl="1"/>
            <a:r>
              <a:rPr lang="en-US" dirty="0"/>
              <a:t>D</a:t>
            </a:r>
            <a:r>
              <a:rPr lang="en-US" dirty="0" smtClean="0"/>
              <a:t>iffuse </a:t>
            </a:r>
            <a:r>
              <a:rPr lang="en-US" dirty="0"/>
              <a:t>reticular </a:t>
            </a:r>
            <a:r>
              <a:rPr lang="en-US" dirty="0" smtClean="0"/>
              <a:t>pattern</a:t>
            </a:r>
            <a:endParaRPr lang="en-US" dirty="0"/>
          </a:p>
          <a:p>
            <a:endParaRPr lang="en-US" dirty="0"/>
          </a:p>
        </p:txBody>
      </p:sp>
      <p:pic>
        <p:nvPicPr>
          <p:cNvPr id="4" name="Picture 3"/>
          <p:cNvPicPr>
            <a:picLocks noChangeAspect="1"/>
          </p:cNvPicPr>
          <p:nvPr/>
        </p:nvPicPr>
        <p:blipFill>
          <a:blip r:embed="rId3"/>
          <a:stretch>
            <a:fillRect/>
          </a:stretch>
        </p:blipFill>
        <p:spPr>
          <a:xfrm>
            <a:off x="0" y="363200"/>
            <a:ext cx="9144000" cy="1475125"/>
          </a:xfrm>
          <a:prstGeom prst="rect">
            <a:avLst/>
          </a:prstGeom>
        </p:spPr>
      </p:pic>
      <p:pic>
        <p:nvPicPr>
          <p:cNvPr id="5" name="Picture 4"/>
          <p:cNvPicPr>
            <a:picLocks noChangeAspect="1"/>
          </p:cNvPicPr>
          <p:nvPr/>
        </p:nvPicPr>
        <p:blipFill>
          <a:blip r:embed="rId4"/>
          <a:stretch>
            <a:fillRect/>
          </a:stretch>
        </p:blipFill>
        <p:spPr>
          <a:xfrm>
            <a:off x="3794125" y="3880965"/>
            <a:ext cx="5349875" cy="2977035"/>
          </a:xfrm>
          <a:prstGeom prst="rect">
            <a:avLst/>
          </a:prstGeom>
        </p:spPr>
      </p:pic>
    </p:spTree>
    <p:extLst>
      <p:ext uri="{BB962C8B-B14F-4D97-AF65-F5344CB8AC3E}">
        <p14:creationId xmlns:p14="http://schemas.microsoft.com/office/powerpoint/2010/main" val="415026635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Lung Ultrasound in ARDS</a:t>
            </a:r>
            <a:endParaRPr lang="en-US" dirty="0"/>
          </a:p>
        </p:txBody>
      </p:sp>
      <p:sp>
        <p:nvSpPr>
          <p:cNvPr id="3" name="Content Placeholder 2"/>
          <p:cNvSpPr>
            <a:spLocks noGrp="1"/>
          </p:cNvSpPr>
          <p:nvPr>
            <p:ph idx="1"/>
          </p:nvPr>
        </p:nvSpPr>
        <p:spPr/>
        <p:txBody>
          <a:bodyPr>
            <a:normAutofit/>
          </a:bodyPr>
          <a:lstStyle/>
          <a:p>
            <a:r>
              <a:rPr lang="en-US" sz="2800" dirty="0" smtClean="0"/>
              <a:t>Earlier detection</a:t>
            </a:r>
          </a:p>
          <a:p>
            <a:r>
              <a:rPr lang="en-US" sz="2800" dirty="0" smtClean="0"/>
              <a:t>Estimate severity of edema</a:t>
            </a:r>
          </a:p>
          <a:p>
            <a:r>
              <a:rPr lang="en-US" sz="2800" dirty="0" err="1" smtClean="0"/>
              <a:t>Cageside</a:t>
            </a:r>
            <a:endParaRPr lang="en-US" sz="2800" dirty="0"/>
          </a:p>
        </p:txBody>
      </p:sp>
      <p:pic>
        <p:nvPicPr>
          <p:cNvPr id="4" name="Content Placeholder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27484" y="3513902"/>
            <a:ext cx="7217221" cy="2005278"/>
          </a:xfrm>
          <a:prstGeom prst="rect">
            <a:avLst/>
          </a:prstGeom>
        </p:spPr>
      </p:pic>
      <p:pic>
        <p:nvPicPr>
          <p:cNvPr id="6" name="Picture 5"/>
          <p:cNvPicPr>
            <a:picLocks noChangeAspect="1"/>
          </p:cNvPicPr>
          <p:nvPr/>
        </p:nvPicPr>
        <p:blipFill>
          <a:blip r:embed="rId4"/>
          <a:stretch>
            <a:fillRect/>
          </a:stretch>
        </p:blipFill>
        <p:spPr>
          <a:xfrm>
            <a:off x="158750" y="5767982"/>
            <a:ext cx="9144000" cy="1000295"/>
          </a:xfrm>
          <a:prstGeom prst="rect">
            <a:avLst/>
          </a:prstGeom>
        </p:spPr>
      </p:pic>
    </p:spTree>
    <p:extLst>
      <p:ext uri="{BB962C8B-B14F-4D97-AF65-F5344CB8AC3E}">
        <p14:creationId xmlns:p14="http://schemas.microsoft.com/office/powerpoint/2010/main" val="1889656287"/>
      </p:ext>
    </p:extLst>
  </p:cSld>
  <p:clrMapOvr>
    <a:masterClrMapping/>
  </p:clrMapOvr>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4730750" y="3007347"/>
            <a:ext cx="4413250" cy="3850654"/>
          </a:xfrm>
          <a:prstGeom prst="rect">
            <a:avLst/>
          </a:prstGeom>
        </p:spPr>
      </p:pic>
      <p:sp>
        <p:nvSpPr>
          <p:cNvPr id="2" name="Title 1"/>
          <p:cNvSpPr>
            <a:spLocks noGrp="1"/>
          </p:cNvSpPr>
          <p:nvPr>
            <p:ph type="title"/>
          </p:nvPr>
        </p:nvSpPr>
        <p:spPr/>
        <p:txBody>
          <a:bodyPr/>
          <a:lstStyle/>
          <a:p>
            <a:r>
              <a:rPr lang="en-US" dirty="0" smtClean="0"/>
              <a:t>Treatment – Veterinary patients</a:t>
            </a:r>
            <a:endParaRPr lang="en-US" dirty="0"/>
          </a:p>
        </p:txBody>
      </p:sp>
      <p:sp>
        <p:nvSpPr>
          <p:cNvPr id="3" name="Content Placeholder 2"/>
          <p:cNvSpPr>
            <a:spLocks noGrp="1"/>
          </p:cNvSpPr>
          <p:nvPr>
            <p:ph idx="1"/>
          </p:nvPr>
        </p:nvSpPr>
        <p:spPr/>
        <p:txBody>
          <a:bodyPr>
            <a:normAutofit/>
          </a:bodyPr>
          <a:lstStyle/>
          <a:p>
            <a:r>
              <a:rPr lang="en-US" dirty="0" smtClean="0"/>
              <a:t>Supportive</a:t>
            </a:r>
          </a:p>
          <a:p>
            <a:r>
              <a:rPr lang="en-US" dirty="0" smtClean="0"/>
              <a:t>No specific therapy available</a:t>
            </a:r>
          </a:p>
          <a:p>
            <a:r>
              <a:rPr lang="en-US" dirty="0" smtClean="0"/>
              <a:t>Therapy focuses on elimination of other treatable causes</a:t>
            </a:r>
          </a:p>
          <a:p>
            <a:pPr lvl="1"/>
            <a:r>
              <a:rPr lang="en-US" dirty="0" smtClean="0"/>
              <a:t>Bacterial pneumonia </a:t>
            </a:r>
          </a:p>
          <a:p>
            <a:pPr lvl="1"/>
            <a:r>
              <a:rPr lang="en-US" dirty="0" smtClean="0"/>
              <a:t>PTE</a:t>
            </a:r>
          </a:p>
          <a:p>
            <a:endParaRPr lang="en-US" dirty="0" smtClean="0"/>
          </a:p>
          <a:p>
            <a:r>
              <a:rPr lang="en-US" dirty="0" smtClean="0"/>
              <a:t>Ventilated dogs benefit from </a:t>
            </a:r>
          </a:p>
          <a:p>
            <a:pPr marL="0" indent="0">
              <a:buNone/>
            </a:pPr>
            <a:r>
              <a:rPr lang="en-US" dirty="0"/>
              <a:t> </a:t>
            </a:r>
            <a:r>
              <a:rPr lang="en-US" dirty="0" smtClean="0"/>
              <a:t>  limiting tidal volume</a:t>
            </a:r>
          </a:p>
          <a:p>
            <a:pPr lvl="1"/>
            <a:r>
              <a:rPr lang="en-US" dirty="0" smtClean="0"/>
              <a:t>Optimal tidal volumes for dogs </a:t>
            </a:r>
          </a:p>
          <a:p>
            <a:pPr marL="274320" lvl="1" indent="0">
              <a:buNone/>
            </a:pPr>
            <a:r>
              <a:rPr lang="en-US" dirty="0"/>
              <a:t> </a:t>
            </a:r>
            <a:r>
              <a:rPr lang="en-US" dirty="0" smtClean="0"/>
              <a:t>  with ARDS have not been established</a:t>
            </a:r>
          </a:p>
          <a:p>
            <a:pPr lvl="1"/>
            <a:r>
              <a:rPr lang="en-US" dirty="0" smtClean="0"/>
              <a:t>Lower tidal volumes well tolerated </a:t>
            </a:r>
          </a:p>
          <a:p>
            <a:pPr marL="274320" lvl="1" indent="0">
              <a:buNone/>
            </a:pPr>
            <a:r>
              <a:rPr lang="en-US" dirty="0"/>
              <a:t> </a:t>
            </a:r>
            <a:r>
              <a:rPr lang="en-US" dirty="0" smtClean="0"/>
              <a:t>  by healthy dogs</a:t>
            </a:r>
            <a:endParaRPr lang="en-US" dirty="0"/>
          </a:p>
        </p:txBody>
      </p:sp>
    </p:spTree>
    <p:extLst>
      <p:ext uri="{BB962C8B-B14F-4D97-AF65-F5344CB8AC3E}">
        <p14:creationId xmlns:p14="http://schemas.microsoft.com/office/powerpoint/2010/main" val="193932545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pPr marL="0" indent="0">
              <a:buNone/>
            </a:pPr>
            <a:r>
              <a:rPr lang="en-US" dirty="0" smtClean="0"/>
              <a:t> </a:t>
            </a:r>
          </a:p>
          <a:p>
            <a:r>
              <a:rPr lang="en-US" dirty="0" smtClean="0"/>
              <a:t>Prospective study with 5 healthy beagles</a:t>
            </a:r>
          </a:p>
          <a:p>
            <a:r>
              <a:rPr lang="en-US" dirty="0" smtClean="0"/>
              <a:t>Dogs MV with V</a:t>
            </a:r>
            <a:r>
              <a:rPr lang="en-US" baseline="-25000" dirty="0" smtClean="0"/>
              <a:t>T</a:t>
            </a:r>
            <a:r>
              <a:rPr lang="en-US" dirty="0" smtClean="0"/>
              <a:t> of 6, 8, 10, 12 and 15mL/kg </a:t>
            </a:r>
          </a:p>
          <a:p>
            <a:r>
              <a:rPr lang="en-US" dirty="0" smtClean="0"/>
              <a:t>Low </a:t>
            </a:r>
            <a:r>
              <a:rPr lang="en-US" dirty="0"/>
              <a:t>V</a:t>
            </a:r>
            <a:r>
              <a:rPr lang="en-US" baseline="-25000" dirty="0"/>
              <a:t>T</a:t>
            </a:r>
            <a:r>
              <a:rPr lang="en-US" dirty="0"/>
              <a:t> </a:t>
            </a:r>
            <a:r>
              <a:rPr lang="en-US" dirty="0" smtClean="0"/>
              <a:t>tolerated in healthy dogs.</a:t>
            </a:r>
          </a:p>
          <a:p>
            <a:r>
              <a:rPr lang="en-US" dirty="0"/>
              <a:t>Predictable decrease in pH, decrease in airway pressure, decrease in compliance, increase in PaCO</a:t>
            </a:r>
            <a:r>
              <a:rPr lang="en-US" baseline="-25000" dirty="0"/>
              <a:t>2</a:t>
            </a:r>
            <a:r>
              <a:rPr lang="en-US" dirty="0"/>
              <a:t> associated with lower </a:t>
            </a:r>
            <a:r>
              <a:rPr lang="en-US" dirty="0" smtClean="0"/>
              <a:t>V</a:t>
            </a:r>
            <a:r>
              <a:rPr lang="en-US" baseline="-25000" dirty="0" smtClean="0"/>
              <a:t>T</a:t>
            </a:r>
            <a:endParaRPr lang="en-US" dirty="0" smtClean="0"/>
          </a:p>
          <a:p>
            <a:r>
              <a:rPr lang="en-US" dirty="0" smtClean="0"/>
              <a:t>Low V</a:t>
            </a:r>
            <a:r>
              <a:rPr lang="en-US" baseline="-25000" dirty="0"/>
              <a:t>T</a:t>
            </a:r>
            <a:r>
              <a:rPr lang="en-US" dirty="0" smtClean="0"/>
              <a:t> ventilation in dogs with ALI/ARDS as well as influence of PEEP requires further evaluation</a:t>
            </a:r>
          </a:p>
          <a:p>
            <a:endParaRPr lang="en-US" dirty="0"/>
          </a:p>
        </p:txBody>
      </p:sp>
      <p:pic>
        <p:nvPicPr>
          <p:cNvPr id="5" name="Picture 4"/>
          <p:cNvPicPr>
            <a:picLocks noChangeAspect="1"/>
          </p:cNvPicPr>
          <p:nvPr/>
        </p:nvPicPr>
        <p:blipFill>
          <a:blip r:embed="rId2"/>
          <a:stretch>
            <a:fillRect/>
          </a:stretch>
        </p:blipFill>
        <p:spPr>
          <a:xfrm>
            <a:off x="0" y="527050"/>
            <a:ext cx="9144000" cy="1406769"/>
          </a:xfrm>
          <a:prstGeom prst="rect">
            <a:avLst/>
          </a:prstGeom>
        </p:spPr>
      </p:pic>
      <p:pic>
        <p:nvPicPr>
          <p:cNvPr id="7" name="Picture 6"/>
          <p:cNvPicPr>
            <a:picLocks noChangeAspect="1"/>
          </p:cNvPicPr>
          <p:nvPr/>
        </p:nvPicPr>
        <p:blipFill>
          <a:blip r:embed="rId3"/>
          <a:stretch>
            <a:fillRect/>
          </a:stretch>
        </p:blipFill>
        <p:spPr>
          <a:xfrm>
            <a:off x="3060700" y="6178550"/>
            <a:ext cx="6083300" cy="596900"/>
          </a:xfrm>
          <a:prstGeom prst="rect">
            <a:avLst/>
          </a:prstGeom>
        </p:spPr>
      </p:pic>
    </p:spTree>
    <p:extLst>
      <p:ext uri="{BB962C8B-B14F-4D97-AF65-F5344CB8AC3E}">
        <p14:creationId xmlns:p14="http://schemas.microsoft.com/office/powerpoint/2010/main" val="418341488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714500"/>
            <a:ext cx="8229600" cy="4968874"/>
          </a:xfrm>
        </p:spPr>
        <p:txBody>
          <a:bodyPr>
            <a:normAutofit/>
          </a:bodyPr>
          <a:lstStyle/>
          <a:p>
            <a:endParaRPr lang="en-US" dirty="0" smtClean="0"/>
          </a:p>
          <a:p>
            <a:r>
              <a:rPr lang="en-US" dirty="0" smtClean="0"/>
              <a:t>2 dogs with ARDS were successfully managed and survived to discharge </a:t>
            </a:r>
          </a:p>
          <a:p>
            <a:endParaRPr lang="en-US" dirty="0" smtClean="0"/>
          </a:p>
          <a:p>
            <a:r>
              <a:rPr lang="en-US" dirty="0" smtClean="0"/>
              <a:t>General anesthesia</a:t>
            </a:r>
            <a:r>
              <a:rPr lang="en-US" dirty="0"/>
              <a:t> </a:t>
            </a:r>
            <a:r>
              <a:rPr lang="en-US" dirty="0" smtClean="0"/>
              <a:t>likely contributed </a:t>
            </a:r>
            <a:r>
              <a:rPr lang="en-US" dirty="0"/>
              <a:t>to the development of </a:t>
            </a:r>
            <a:r>
              <a:rPr lang="en-US" dirty="0" smtClean="0"/>
              <a:t>ARDS/ALI in </a:t>
            </a:r>
            <a:r>
              <a:rPr lang="en-US" dirty="0"/>
              <a:t>both cases</a:t>
            </a:r>
            <a:r>
              <a:rPr lang="en-US" dirty="0" smtClean="0"/>
              <a:t>.</a:t>
            </a:r>
          </a:p>
          <a:p>
            <a:pPr lvl="1"/>
            <a:r>
              <a:rPr lang="en-US" dirty="0" smtClean="0"/>
              <a:t>By </a:t>
            </a:r>
            <a:r>
              <a:rPr lang="en-US" dirty="0"/>
              <a:t>causing atelectasis, increasing V/Q mismatching and shunt </a:t>
            </a:r>
            <a:r>
              <a:rPr lang="en-US" dirty="0" smtClean="0"/>
              <a:t>fraction</a:t>
            </a:r>
          </a:p>
          <a:p>
            <a:endParaRPr lang="en-US" dirty="0" smtClean="0"/>
          </a:p>
        </p:txBody>
      </p:sp>
      <p:pic>
        <p:nvPicPr>
          <p:cNvPr id="4" name="Picture 3"/>
          <p:cNvPicPr>
            <a:picLocks noChangeAspect="1"/>
          </p:cNvPicPr>
          <p:nvPr/>
        </p:nvPicPr>
        <p:blipFill>
          <a:blip r:embed="rId3"/>
          <a:stretch>
            <a:fillRect/>
          </a:stretch>
        </p:blipFill>
        <p:spPr>
          <a:xfrm>
            <a:off x="0" y="256340"/>
            <a:ext cx="9144000" cy="1458160"/>
          </a:xfrm>
          <a:prstGeom prst="rect">
            <a:avLst/>
          </a:prstGeom>
        </p:spPr>
      </p:pic>
    </p:spTree>
    <p:extLst>
      <p:ext uri="{BB962C8B-B14F-4D97-AF65-F5344CB8AC3E}">
        <p14:creationId xmlns:p14="http://schemas.microsoft.com/office/powerpoint/2010/main" val="1780804699"/>
      </p:ext>
    </p:extLst>
  </p:cSld>
  <p:clrMapOvr>
    <a:masterClrMapping/>
  </p:clrMapOvr>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stretch>
            <a:fillRect/>
          </a:stretch>
        </p:blipFill>
        <p:spPr>
          <a:xfrm>
            <a:off x="4445000" y="2953516"/>
            <a:ext cx="4699000" cy="3904483"/>
          </a:xfrm>
          <a:prstGeom prst="rect">
            <a:avLst/>
          </a:prstGeom>
        </p:spPr>
      </p:pic>
      <p:sp>
        <p:nvSpPr>
          <p:cNvPr id="2" name="Title 1"/>
          <p:cNvSpPr>
            <a:spLocks noGrp="1"/>
          </p:cNvSpPr>
          <p:nvPr>
            <p:ph type="title"/>
          </p:nvPr>
        </p:nvSpPr>
        <p:spPr/>
        <p:txBody>
          <a:bodyPr/>
          <a:lstStyle/>
          <a:p>
            <a:r>
              <a:rPr lang="en-US" dirty="0" smtClean="0"/>
              <a:t>Case 1: 5 year old FI Dachshund</a:t>
            </a:r>
            <a:endParaRPr lang="en-US" dirty="0"/>
          </a:p>
        </p:txBody>
      </p:sp>
      <p:sp>
        <p:nvSpPr>
          <p:cNvPr id="3" name="Content Placeholder 2"/>
          <p:cNvSpPr>
            <a:spLocks noGrp="1"/>
          </p:cNvSpPr>
          <p:nvPr>
            <p:ph idx="1"/>
          </p:nvPr>
        </p:nvSpPr>
        <p:spPr/>
        <p:txBody>
          <a:bodyPr>
            <a:normAutofit/>
          </a:bodyPr>
          <a:lstStyle/>
          <a:p>
            <a:r>
              <a:rPr lang="en-US" dirty="0"/>
              <a:t>P</a:t>
            </a:r>
            <a:r>
              <a:rPr lang="en-US" dirty="0" smtClean="0"/>
              <a:t>resented </a:t>
            </a:r>
            <a:r>
              <a:rPr lang="en-US" dirty="0"/>
              <a:t>for acute dyspnea of 5 h </a:t>
            </a:r>
            <a:r>
              <a:rPr lang="en-US" dirty="0" smtClean="0"/>
              <a:t>duration.</a:t>
            </a:r>
          </a:p>
          <a:p>
            <a:r>
              <a:rPr lang="en-US" dirty="0"/>
              <a:t>H</a:t>
            </a:r>
            <a:r>
              <a:rPr lang="en-US" dirty="0" smtClean="0"/>
              <a:t>istory </a:t>
            </a:r>
            <a:r>
              <a:rPr lang="en-US" dirty="0"/>
              <a:t>of recurrent pneumonia and a unilateral serous </a:t>
            </a:r>
            <a:r>
              <a:rPr lang="en-US" dirty="0" smtClean="0"/>
              <a:t>nasal discharge </a:t>
            </a:r>
            <a:r>
              <a:rPr lang="en-US" dirty="0"/>
              <a:t>of 4 </a:t>
            </a:r>
            <a:r>
              <a:rPr lang="en-US" dirty="0" smtClean="0"/>
              <a:t>month </a:t>
            </a:r>
            <a:r>
              <a:rPr lang="en-US" dirty="0"/>
              <a:t>duration that partially responded to </a:t>
            </a:r>
            <a:r>
              <a:rPr lang="en-US" dirty="0" smtClean="0"/>
              <a:t>antibiotic therapy.</a:t>
            </a:r>
          </a:p>
          <a:p>
            <a:r>
              <a:rPr lang="en-US" dirty="0" smtClean="0"/>
              <a:t>BAL performed. </a:t>
            </a:r>
            <a:r>
              <a:rPr lang="en-US" dirty="0" err="1" smtClean="0"/>
              <a:t>Acellular</a:t>
            </a:r>
            <a:r>
              <a:rPr lang="en-US" dirty="0" smtClean="0"/>
              <a:t> cytology and negative cultures. Biopsies revealed chronic rhinitis. Thoracic radiographs unremarkable.</a:t>
            </a:r>
          </a:p>
          <a:p>
            <a:endParaRPr lang="en-US" dirty="0"/>
          </a:p>
        </p:txBody>
      </p:sp>
    </p:spTree>
    <p:extLst>
      <p:ext uri="{BB962C8B-B14F-4D97-AF65-F5344CB8AC3E}">
        <p14:creationId xmlns:p14="http://schemas.microsoft.com/office/powerpoint/2010/main" val="17395510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0" y="673100"/>
            <a:ext cx="9144000" cy="5492677"/>
          </a:xfrm>
          <a:prstGeom prst="rect">
            <a:avLst/>
          </a:prstGeom>
        </p:spPr>
      </p:pic>
    </p:spTree>
    <p:extLst>
      <p:ext uri="{BB962C8B-B14F-4D97-AF65-F5344CB8AC3E}">
        <p14:creationId xmlns:p14="http://schemas.microsoft.com/office/powerpoint/2010/main" val="197854682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Case 1: 5 year old FI Dachshund</a:t>
            </a:r>
          </a:p>
        </p:txBody>
      </p:sp>
      <p:sp>
        <p:nvSpPr>
          <p:cNvPr id="3" name="Content Placeholder 2"/>
          <p:cNvSpPr>
            <a:spLocks noGrp="1"/>
          </p:cNvSpPr>
          <p:nvPr>
            <p:ph idx="1"/>
          </p:nvPr>
        </p:nvSpPr>
        <p:spPr/>
        <p:txBody>
          <a:bodyPr/>
          <a:lstStyle/>
          <a:p>
            <a:r>
              <a:rPr lang="en-US" dirty="0"/>
              <a:t>Presented the following day in respiratory </a:t>
            </a:r>
            <a:r>
              <a:rPr lang="en-US" dirty="0" smtClean="0"/>
              <a:t>distress</a:t>
            </a:r>
          </a:p>
          <a:p>
            <a:r>
              <a:rPr lang="en-US" dirty="0" smtClean="0"/>
              <a:t>ABG</a:t>
            </a:r>
            <a:r>
              <a:rPr lang="en-US" dirty="0"/>
              <a:t>: calculated FiO2/PaO2 ratio of </a:t>
            </a:r>
            <a:r>
              <a:rPr lang="en-US" dirty="0" smtClean="0"/>
              <a:t>142.5</a:t>
            </a:r>
          </a:p>
          <a:p>
            <a:r>
              <a:rPr lang="en-US" dirty="0" smtClean="0"/>
              <a:t>Thoracic radiographs</a:t>
            </a:r>
          </a:p>
          <a:p>
            <a:pPr lvl="1"/>
            <a:r>
              <a:rPr lang="en-US" dirty="0"/>
              <a:t>G</a:t>
            </a:r>
            <a:r>
              <a:rPr lang="en-US" dirty="0" smtClean="0"/>
              <a:t>eneralized</a:t>
            </a:r>
            <a:r>
              <a:rPr lang="en-US" dirty="0"/>
              <a:t>, diffuse alveolar pattern with poor visualization of the pulmonary vessels and multiple air </a:t>
            </a:r>
            <a:r>
              <a:rPr lang="en-US" dirty="0" err="1"/>
              <a:t>bronchograms</a:t>
            </a:r>
            <a:endParaRPr lang="en-US" dirty="0"/>
          </a:p>
          <a:p>
            <a:pPr lvl="1"/>
            <a:r>
              <a:rPr lang="en-US" dirty="0"/>
              <a:t>Aspiration pneumonia unlikely based on distribution of infiltrates</a:t>
            </a:r>
          </a:p>
          <a:p>
            <a:endParaRPr lang="en-US" dirty="0"/>
          </a:p>
        </p:txBody>
      </p:sp>
      <p:pic>
        <p:nvPicPr>
          <p:cNvPr id="5" name="Picture 4"/>
          <p:cNvPicPr>
            <a:picLocks noChangeAspect="1"/>
          </p:cNvPicPr>
          <p:nvPr/>
        </p:nvPicPr>
        <p:blipFill rotWithShape="1">
          <a:blip r:embed="rId3"/>
          <a:srcRect b="32106"/>
          <a:stretch/>
        </p:blipFill>
        <p:spPr>
          <a:xfrm>
            <a:off x="3095625" y="3968526"/>
            <a:ext cx="6048375" cy="2889474"/>
          </a:xfrm>
          <a:prstGeom prst="rect">
            <a:avLst/>
          </a:prstGeom>
        </p:spPr>
      </p:pic>
    </p:spTree>
    <p:extLst>
      <p:ext uri="{BB962C8B-B14F-4D97-AF65-F5344CB8AC3E}">
        <p14:creationId xmlns:p14="http://schemas.microsoft.com/office/powerpoint/2010/main" val="3371402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Case 1: 5 year old FI Dachshund</a:t>
            </a:r>
          </a:p>
        </p:txBody>
      </p:sp>
      <p:sp>
        <p:nvSpPr>
          <p:cNvPr id="3" name="Content Placeholder 2"/>
          <p:cNvSpPr>
            <a:spLocks noGrp="1"/>
          </p:cNvSpPr>
          <p:nvPr>
            <p:ph idx="1"/>
          </p:nvPr>
        </p:nvSpPr>
        <p:spPr/>
        <p:txBody>
          <a:bodyPr>
            <a:normAutofit/>
          </a:bodyPr>
          <a:lstStyle/>
          <a:p>
            <a:r>
              <a:rPr lang="en-US" dirty="0" smtClean="0"/>
              <a:t>Anesthetized and mechanically ventilated</a:t>
            </a:r>
          </a:p>
          <a:p>
            <a:r>
              <a:rPr lang="en-US" dirty="0"/>
              <a:t>The initial ventilator mode was set for </a:t>
            </a:r>
            <a:r>
              <a:rPr lang="en-US" dirty="0" smtClean="0"/>
              <a:t>SIMV </a:t>
            </a:r>
            <a:r>
              <a:rPr lang="en-US" dirty="0"/>
              <a:t>with a </a:t>
            </a:r>
            <a:r>
              <a:rPr lang="en-US" dirty="0" smtClean="0"/>
              <a:t>volume controlled</a:t>
            </a:r>
            <a:r>
              <a:rPr lang="en-US" dirty="0"/>
              <a:t> </a:t>
            </a:r>
            <a:r>
              <a:rPr lang="en-US" dirty="0" smtClean="0"/>
              <a:t>cycle</a:t>
            </a:r>
            <a:r>
              <a:rPr lang="en-US" dirty="0"/>
              <a:t>, respiratory rate of 20 </a:t>
            </a:r>
            <a:r>
              <a:rPr lang="en-US" dirty="0" err="1" smtClean="0"/>
              <a:t>bpm</a:t>
            </a:r>
            <a:r>
              <a:rPr lang="en-US" dirty="0" smtClean="0"/>
              <a:t>, tidal volume </a:t>
            </a:r>
            <a:r>
              <a:rPr lang="en-US" dirty="0"/>
              <a:t>of 15 mL/kg body </a:t>
            </a:r>
            <a:r>
              <a:rPr lang="en-US" dirty="0" smtClean="0"/>
              <a:t>weight, </a:t>
            </a:r>
            <a:r>
              <a:rPr lang="en-US" dirty="0"/>
              <a:t>FiO2 of 100% </a:t>
            </a:r>
            <a:r>
              <a:rPr lang="en-US" dirty="0" smtClean="0"/>
              <a:t>and PEEP of </a:t>
            </a:r>
            <a:r>
              <a:rPr lang="en-US" dirty="0"/>
              <a:t>5 mmHg.</a:t>
            </a:r>
            <a:endParaRPr lang="en-US" dirty="0" smtClean="0"/>
          </a:p>
          <a:p>
            <a:endParaRPr lang="en-US" dirty="0"/>
          </a:p>
          <a:p>
            <a:r>
              <a:rPr lang="en-US" dirty="0" smtClean="0"/>
              <a:t>Weaned off ventilation after 42 hours</a:t>
            </a:r>
          </a:p>
          <a:p>
            <a:r>
              <a:rPr lang="en-US" dirty="0"/>
              <a:t>R</a:t>
            </a:r>
            <a:r>
              <a:rPr lang="en-US" dirty="0" smtClean="0"/>
              <a:t>emained </a:t>
            </a:r>
            <a:r>
              <a:rPr lang="en-US" dirty="0"/>
              <a:t>in ICU receiving IV fluids, antibiotic therapy</a:t>
            </a:r>
            <a:r>
              <a:rPr lang="en-US" dirty="0" smtClean="0"/>
              <a:t>, oxygen</a:t>
            </a:r>
            <a:r>
              <a:rPr lang="en-US" dirty="0"/>
              <a:t>, nebulization, and </a:t>
            </a:r>
            <a:r>
              <a:rPr lang="en-US" dirty="0" err="1" smtClean="0"/>
              <a:t>coupage</a:t>
            </a:r>
            <a:endParaRPr lang="en-US" dirty="0" smtClean="0"/>
          </a:p>
          <a:p>
            <a:r>
              <a:rPr lang="en-US" dirty="0" smtClean="0"/>
              <a:t>Discharged 5 days after being weaned off ventilator</a:t>
            </a:r>
            <a:endParaRPr lang="en-US" dirty="0"/>
          </a:p>
        </p:txBody>
      </p:sp>
    </p:spTree>
    <p:extLst>
      <p:ext uri="{BB962C8B-B14F-4D97-AF65-F5344CB8AC3E}">
        <p14:creationId xmlns:p14="http://schemas.microsoft.com/office/powerpoint/2010/main" val="178847123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Case 1: 5 year old FI Dachshund</a:t>
            </a:r>
          </a:p>
        </p:txBody>
      </p:sp>
      <p:pic>
        <p:nvPicPr>
          <p:cNvPr id="5" name="Picture 4"/>
          <p:cNvPicPr>
            <a:picLocks noChangeAspect="1"/>
          </p:cNvPicPr>
          <p:nvPr/>
        </p:nvPicPr>
        <p:blipFill>
          <a:blip r:embed="rId2"/>
          <a:stretch>
            <a:fillRect/>
          </a:stretch>
        </p:blipFill>
        <p:spPr>
          <a:xfrm>
            <a:off x="1054100" y="1647825"/>
            <a:ext cx="7035800" cy="5054600"/>
          </a:xfrm>
          <a:prstGeom prst="rect">
            <a:avLst/>
          </a:prstGeom>
        </p:spPr>
      </p:pic>
    </p:spTree>
    <p:extLst>
      <p:ext uri="{BB962C8B-B14F-4D97-AF65-F5344CB8AC3E}">
        <p14:creationId xmlns:p14="http://schemas.microsoft.com/office/powerpoint/2010/main" val="367577585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Case 2: 5 year old MC Mixed breed</a:t>
            </a:r>
            <a:endParaRPr lang="en-US" dirty="0"/>
          </a:p>
        </p:txBody>
      </p:sp>
      <p:sp>
        <p:nvSpPr>
          <p:cNvPr id="3" name="Content Placeholder 2"/>
          <p:cNvSpPr>
            <a:spLocks noGrp="1"/>
          </p:cNvSpPr>
          <p:nvPr>
            <p:ph idx="1"/>
          </p:nvPr>
        </p:nvSpPr>
        <p:spPr/>
        <p:txBody>
          <a:bodyPr>
            <a:normAutofit/>
          </a:bodyPr>
          <a:lstStyle/>
          <a:p>
            <a:r>
              <a:rPr lang="en-US" dirty="0" smtClean="0"/>
              <a:t>Presented for penetrating bite </a:t>
            </a:r>
            <a:r>
              <a:rPr lang="en-US" dirty="0"/>
              <a:t>wounds to the head, neck, and chest of </a:t>
            </a:r>
            <a:r>
              <a:rPr lang="en-US" dirty="0" smtClean="0"/>
              <a:t>a few </a:t>
            </a:r>
            <a:r>
              <a:rPr lang="en-US" dirty="0"/>
              <a:t>hours’ duration</a:t>
            </a:r>
            <a:r>
              <a:rPr lang="en-US" dirty="0" smtClean="0"/>
              <a:t>.</a:t>
            </a:r>
          </a:p>
          <a:p>
            <a:r>
              <a:rPr lang="en-US" dirty="0" err="1" smtClean="0"/>
              <a:t>Tachypneic</a:t>
            </a:r>
            <a:r>
              <a:rPr lang="en-US" dirty="0" smtClean="0"/>
              <a:t> – no abnormalities on auscultation</a:t>
            </a:r>
          </a:p>
          <a:p>
            <a:r>
              <a:rPr lang="en-US" dirty="0" smtClean="0"/>
              <a:t>Thoracic radiographs: </a:t>
            </a:r>
            <a:r>
              <a:rPr lang="en-US" dirty="0"/>
              <a:t>mild increase in </a:t>
            </a:r>
            <a:r>
              <a:rPr lang="en-US" dirty="0" smtClean="0"/>
              <a:t>pulmonary interstitial </a:t>
            </a:r>
            <a:r>
              <a:rPr lang="en-US" dirty="0"/>
              <a:t>markings medial </a:t>
            </a:r>
            <a:r>
              <a:rPr lang="en-US" dirty="0" smtClean="0"/>
              <a:t>to fractured ribs</a:t>
            </a:r>
          </a:p>
          <a:p>
            <a:r>
              <a:rPr lang="en-US" dirty="0" smtClean="0"/>
              <a:t>14 </a:t>
            </a:r>
            <a:r>
              <a:rPr lang="en-US" dirty="0"/>
              <a:t>h after </a:t>
            </a:r>
            <a:r>
              <a:rPr lang="en-US" dirty="0" smtClean="0"/>
              <a:t>presentation anesthetized to clip, clean and repair wounds. </a:t>
            </a:r>
          </a:p>
          <a:p>
            <a:r>
              <a:rPr lang="en-US" dirty="0" smtClean="0"/>
              <a:t>During </a:t>
            </a:r>
            <a:r>
              <a:rPr lang="en-US" dirty="0"/>
              <a:t>recovery, increasing stridor and dyspnea were </a:t>
            </a:r>
            <a:r>
              <a:rPr lang="en-US" dirty="0" smtClean="0"/>
              <a:t>noted. Crackles </a:t>
            </a:r>
            <a:r>
              <a:rPr lang="en-US" dirty="0"/>
              <a:t>were </a:t>
            </a:r>
            <a:r>
              <a:rPr lang="en-US" dirty="0" err="1"/>
              <a:t>ausculted</a:t>
            </a:r>
            <a:r>
              <a:rPr lang="en-US" dirty="0"/>
              <a:t> over all lung fields and the patient </a:t>
            </a:r>
            <a:r>
              <a:rPr lang="en-US" dirty="0" smtClean="0"/>
              <a:t>was </a:t>
            </a:r>
            <a:r>
              <a:rPr lang="en-US" dirty="0" err="1" smtClean="0"/>
              <a:t>reintubated</a:t>
            </a:r>
            <a:r>
              <a:rPr lang="en-US" dirty="0" smtClean="0"/>
              <a:t> </a:t>
            </a:r>
          </a:p>
          <a:p>
            <a:pPr lvl="1"/>
            <a:r>
              <a:rPr lang="en-US" dirty="0" smtClean="0"/>
              <a:t>ABG during intubation with 100</a:t>
            </a:r>
            <a:r>
              <a:rPr lang="en-US" dirty="0"/>
              <a:t>% oxygen </a:t>
            </a:r>
            <a:r>
              <a:rPr lang="en-US" dirty="0" smtClean="0"/>
              <a:t>revealed calculated </a:t>
            </a:r>
            <a:r>
              <a:rPr lang="en-US" dirty="0"/>
              <a:t>PaO2/FiO2 </a:t>
            </a:r>
            <a:r>
              <a:rPr lang="en-US" dirty="0" smtClean="0"/>
              <a:t>of 170</a:t>
            </a:r>
            <a:endParaRPr lang="en-US" dirty="0"/>
          </a:p>
        </p:txBody>
      </p:sp>
    </p:spTree>
    <p:extLst>
      <p:ext uri="{BB962C8B-B14F-4D97-AF65-F5344CB8AC3E}">
        <p14:creationId xmlns:p14="http://schemas.microsoft.com/office/powerpoint/2010/main" val="403695858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Case 2: 5 year old MC Mixed breed</a:t>
            </a:r>
          </a:p>
        </p:txBody>
      </p:sp>
      <p:pic>
        <p:nvPicPr>
          <p:cNvPr id="4" name="Picture 3"/>
          <p:cNvPicPr>
            <a:picLocks noChangeAspect="1"/>
          </p:cNvPicPr>
          <p:nvPr/>
        </p:nvPicPr>
        <p:blipFill>
          <a:blip r:embed="rId2"/>
          <a:stretch>
            <a:fillRect/>
          </a:stretch>
        </p:blipFill>
        <p:spPr>
          <a:xfrm>
            <a:off x="1113164" y="1269999"/>
            <a:ext cx="6792586" cy="5336158"/>
          </a:xfrm>
          <a:prstGeom prst="rect">
            <a:avLst/>
          </a:prstGeom>
        </p:spPr>
      </p:pic>
    </p:spTree>
    <p:extLst>
      <p:ext uri="{BB962C8B-B14F-4D97-AF65-F5344CB8AC3E}">
        <p14:creationId xmlns:p14="http://schemas.microsoft.com/office/powerpoint/2010/main" val="148428817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Case 2: 5 year old MC Mixed breed</a:t>
            </a:r>
          </a:p>
        </p:txBody>
      </p:sp>
      <p:sp>
        <p:nvSpPr>
          <p:cNvPr id="3" name="Content Placeholder 2"/>
          <p:cNvSpPr>
            <a:spLocks noGrp="1"/>
          </p:cNvSpPr>
          <p:nvPr>
            <p:ph idx="1"/>
          </p:nvPr>
        </p:nvSpPr>
        <p:spPr/>
        <p:txBody>
          <a:bodyPr>
            <a:normAutofit lnSpcReduction="10000"/>
          </a:bodyPr>
          <a:lstStyle/>
          <a:p>
            <a:r>
              <a:rPr lang="en-US" dirty="0" smtClean="0"/>
              <a:t>Initial</a:t>
            </a:r>
            <a:r>
              <a:rPr lang="en-US" dirty="0"/>
              <a:t> </a:t>
            </a:r>
            <a:r>
              <a:rPr lang="en-US" dirty="0" smtClean="0"/>
              <a:t>ventilator settings: </a:t>
            </a:r>
            <a:r>
              <a:rPr lang="en-US" dirty="0"/>
              <a:t>tidal volume of 12 mL/kg</a:t>
            </a:r>
            <a:r>
              <a:rPr lang="en-US" dirty="0" smtClean="0"/>
              <a:t>, 14 </a:t>
            </a:r>
            <a:r>
              <a:rPr lang="en-US" dirty="0" err="1" smtClean="0"/>
              <a:t>bpm</a:t>
            </a:r>
            <a:r>
              <a:rPr lang="en-US" dirty="0" smtClean="0"/>
              <a:t>, </a:t>
            </a:r>
            <a:r>
              <a:rPr lang="en-US" dirty="0"/>
              <a:t>inspiratory to expiratory ratio of 1:2, and </a:t>
            </a:r>
            <a:r>
              <a:rPr lang="en-US" dirty="0" smtClean="0"/>
              <a:t>a peak </a:t>
            </a:r>
            <a:r>
              <a:rPr lang="en-US" dirty="0"/>
              <a:t>inspiratory pressure (PIP) of 20 cm H2O; PEEP was set </a:t>
            </a:r>
            <a:r>
              <a:rPr lang="en-US" dirty="0" smtClean="0"/>
              <a:t>at 5 </a:t>
            </a:r>
            <a:r>
              <a:rPr lang="en-US" dirty="0"/>
              <a:t>cm H2O</a:t>
            </a:r>
            <a:r>
              <a:rPr lang="en-US" dirty="0" smtClean="0"/>
              <a:t>.</a:t>
            </a:r>
          </a:p>
          <a:p>
            <a:r>
              <a:rPr lang="en-US" dirty="0"/>
              <a:t>After approximately 17 h of </a:t>
            </a:r>
            <a:r>
              <a:rPr lang="en-US" dirty="0" smtClean="0"/>
              <a:t>ventilation weaning </a:t>
            </a:r>
            <a:r>
              <a:rPr lang="en-US" dirty="0"/>
              <a:t>attempts were </a:t>
            </a:r>
            <a:r>
              <a:rPr lang="en-US" dirty="0" smtClean="0"/>
              <a:t>begun. Extubation was unsuccessful</a:t>
            </a:r>
          </a:p>
          <a:p>
            <a:r>
              <a:rPr lang="en-US" dirty="0"/>
              <a:t>T</a:t>
            </a:r>
            <a:r>
              <a:rPr lang="en-US" dirty="0" smtClean="0"/>
              <a:t>racheostomy tube was placed. Removed 2 days later.</a:t>
            </a:r>
          </a:p>
          <a:p>
            <a:r>
              <a:rPr lang="en-US" dirty="0"/>
              <a:t>D</a:t>
            </a:r>
            <a:r>
              <a:rPr lang="en-US" dirty="0" smtClean="0"/>
              <a:t>ischarged </a:t>
            </a:r>
            <a:r>
              <a:rPr lang="en-US" dirty="0"/>
              <a:t>on day 6.</a:t>
            </a:r>
          </a:p>
          <a:p>
            <a:r>
              <a:rPr lang="en-US" dirty="0"/>
              <a:t>Eight days after original presentation, </a:t>
            </a:r>
            <a:r>
              <a:rPr lang="en-US" dirty="0" smtClean="0"/>
              <a:t>re</a:t>
            </a:r>
            <a:r>
              <a:rPr lang="en-US" dirty="0"/>
              <a:t>-</a:t>
            </a:r>
            <a:r>
              <a:rPr lang="en-US" dirty="0" smtClean="0"/>
              <a:t>admitted for </a:t>
            </a:r>
            <a:r>
              <a:rPr lang="en-US" dirty="0"/>
              <a:t>cyanosis and syncope</a:t>
            </a:r>
            <a:r>
              <a:rPr lang="en-US" dirty="0" smtClean="0"/>
              <a:t>.</a:t>
            </a:r>
          </a:p>
          <a:p>
            <a:pPr lvl="1"/>
            <a:r>
              <a:rPr lang="en-US" dirty="0" smtClean="0"/>
              <a:t> </a:t>
            </a:r>
            <a:r>
              <a:rPr lang="en-US" dirty="0"/>
              <a:t>A laryngeal examination </a:t>
            </a:r>
            <a:r>
              <a:rPr lang="en-US" dirty="0" smtClean="0"/>
              <a:t>revealed persistent </a:t>
            </a:r>
            <a:r>
              <a:rPr lang="en-US" dirty="0"/>
              <a:t>arytenoid paralysis. </a:t>
            </a:r>
          </a:p>
          <a:p>
            <a:pPr lvl="1"/>
            <a:r>
              <a:rPr lang="en-US" dirty="0" smtClean="0"/>
              <a:t>Left</a:t>
            </a:r>
            <a:r>
              <a:rPr lang="en-US" dirty="0"/>
              <a:t>-sided arytenoid </a:t>
            </a:r>
            <a:r>
              <a:rPr lang="en-US" dirty="0" smtClean="0"/>
              <a:t>lateralization performed and patient discharged</a:t>
            </a:r>
            <a:endParaRPr lang="en-US" dirty="0"/>
          </a:p>
        </p:txBody>
      </p:sp>
    </p:spTree>
    <p:extLst>
      <p:ext uri="{BB962C8B-B14F-4D97-AF65-F5344CB8AC3E}">
        <p14:creationId xmlns:p14="http://schemas.microsoft.com/office/powerpoint/2010/main" val="14711667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457200" y="1714500"/>
            <a:ext cx="8229600" cy="5143500"/>
          </a:xfrm>
        </p:spPr>
        <p:txBody>
          <a:bodyPr>
            <a:normAutofit/>
          </a:bodyPr>
          <a:lstStyle/>
          <a:p>
            <a:r>
              <a:rPr lang="en-US" dirty="0"/>
              <a:t>Strategies for protective ventilation: </a:t>
            </a:r>
          </a:p>
          <a:p>
            <a:pPr lvl="1"/>
            <a:r>
              <a:rPr lang="en-US" dirty="0"/>
              <a:t>Lowering tidal volume</a:t>
            </a:r>
          </a:p>
          <a:p>
            <a:pPr lvl="1"/>
            <a:r>
              <a:rPr lang="en-US" dirty="0"/>
              <a:t>Limiting driving pressures &lt;</a:t>
            </a:r>
            <a:r>
              <a:rPr lang="en-US" dirty="0" smtClean="0"/>
              <a:t> </a:t>
            </a:r>
            <a:r>
              <a:rPr lang="en-US" dirty="0"/>
              <a:t>20 cmH2O </a:t>
            </a:r>
            <a:r>
              <a:rPr lang="en-US" dirty="0" smtClean="0"/>
              <a:t>above </a:t>
            </a:r>
            <a:r>
              <a:rPr lang="en-US" dirty="0"/>
              <a:t>selected PEEP values</a:t>
            </a:r>
          </a:p>
          <a:p>
            <a:pPr lvl="1"/>
            <a:r>
              <a:rPr lang="en-US" dirty="0"/>
              <a:t>Lung recruitment maneuvers</a:t>
            </a:r>
          </a:p>
          <a:p>
            <a:pPr lvl="1"/>
            <a:r>
              <a:rPr lang="en-US" dirty="0"/>
              <a:t>Permissive </a:t>
            </a:r>
            <a:r>
              <a:rPr lang="en-US" dirty="0" err="1"/>
              <a:t>hypercapnia</a:t>
            </a:r>
            <a:endParaRPr lang="en-US" dirty="0"/>
          </a:p>
          <a:p>
            <a:pPr lvl="1"/>
            <a:r>
              <a:rPr lang="en-US" dirty="0"/>
              <a:t>Preferential use of pressure-limited </a:t>
            </a:r>
            <a:r>
              <a:rPr lang="en-US" dirty="0" err="1"/>
              <a:t>ventilatory</a:t>
            </a:r>
            <a:r>
              <a:rPr lang="en-US" dirty="0"/>
              <a:t> cycles</a:t>
            </a:r>
          </a:p>
          <a:p>
            <a:endParaRPr lang="en-US" dirty="0"/>
          </a:p>
          <a:p>
            <a:r>
              <a:rPr lang="en-US" dirty="0"/>
              <a:t>In the study cases lung-protective strategies were not fully implemented; however, care was taken to avoid exceeding a PIP of 20 mmHg over the selected PEEP of 5 mmHg and no patient developed barotrauma despite the choice of volume-regulated cycles</a:t>
            </a:r>
          </a:p>
          <a:p>
            <a:endParaRPr lang="en-US" dirty="0"/>
          </a:p>
        </p:txBody>
      </p:sp>
      <p:pic>
        <p:nvPicPr>
          <p:cNvPr id="4" name="Picture 3"/>
          <p:cNvPicPr>
            <a:picLocks noChangeAspect="1"/>
          </p:cNvPicPr>
          <p:nvPr/>
        </p:nvPicPr>
        <p:blipFill>
          <a:blip r:embed="rId3"/>
          <a:stretch>
            <a:fillRect/>
          </a:stretch>
        </p:blipFill>
        <p:spPr>
          <a:xfrm>
            <a:off x="0" y="256340"/>
            <a:ext cx="9144000" cy="1458160"/>
          </a:xfrm>
          <a:prstGeom prst="rect">
            <a:avLst/>
          </a:prstGeom>
        </p:spPr>
      </p:pic>
    </p:spTree>
    <p:extLst>
      <p:ext uri="{BB962C8B-B14F-4D97-AF65-F5344CB8AC3E}">
        <p14:creationId xmlns:p14="http://schemas.microsoft.com/office/powerpoint/2010/main" val="117780716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endParaRPr lang="en-US" dirty="0" smtClean="0"/>
          </a:p>
          <a:p>
            <a:r>
              <a:rPr lang="en-US" dirty="0" err="1" smtClean="0"/>
              <a:t>Dyspneic</a:t>
            </a:r>
            <a:r>
              <a:rPr lang="en-US" dirty="0" smtClean="0"/>
              <a:t> and cyanotic.</a:t>
            </a:r>
          </a:p>
          <a:p>
            <a:r>
              <a:rPr lang="en-US" dirty="0" smtClean="0"/>
              <a:t>Arterial </a:t>
            </a:r>
            <a:r>
              <a:rPr lang="en-US" dirty="0"/>
              <a:t>partial pressure </a:t>
            </a:r>
            <a:r>
              <a:rPr lang="en-US" dirty="0" smtClean="0"/>
              <a:t>of oxygen </a:t>
            </a:r>
            <a:r>
              <a:rPr lang="en-US" dirty="0"/>
              <a:t>of 38mm </a:t>
            </a:r>
            <a:r>
              <a:rPr lang="en-US" dirty="0" smtClean="0"/>
              <a:t>Hg; SpO</a:t>
            </a:r>
            <a:r>
              <a:rPr lang="en-US" baseline="-25000" dirty="0" smtClean="0"/>
              <a:t>2</a:t>
            </a:r>
            <a:r>
              <a:rPr lang="en-US" dirty="0" smtClean="0"/>
              <a:t> of </a:t>
            </a:r>
            <a:r>
              <a:rPr lang="en-US" dirty="0"/>
              <a:t>62% </a:t>
            </a:r>
            <a:endParaRPr lang="en-US" dirty="0" smtClean="0"/>
          </a:p>
          <a:p>
            <a:r>
              <a:rPr lang="en-US" dirty="0" smtClean="0"/>
              <a:t>Thoracic radiographs: severe, bilateral pulmonary infiltrates.</a:t>
            </a:r>
          </a:p>
          <a:p>
            <a:r>
              <a:rPr lang="en-US" dirty="0"/>
              <a:t>V</a:t>
            </a:r>
            <a:r>
              <a:rPr lang="en-US" dirty="0" smtClean="0"/>
              <a:t>entilated </a:t>
            </a:r>
            <a:r>
              <a:rPr lang="en-US" dirty="0"/>
              <a:t>for 70 hours and was discharged 4 days </a:t>
            </a:r>
            <a:r>
              <a:rPr lang="en-US" dirty="0" smtClean="0"/>
              <a:t>later.</a:t>
            </a:r>
          </a:p>
          <a:p>
            <a:r>
              <a:rPr lang="en-US" dirty="0"/>
              <a:t>Complications: pneumonia and phlebitis </a:t>
            </a:r>
          </a:p>
          <a:p>
            <a:r>
              <a:rPr lang="en-US" dirty="0"/>
              <a:t>Thoracic radiographs 10 days after discharge were normal</a:t>
            </a:r>
          </a:p>
          <a:p>
            <a:r>
              <a:rPr lang="en-US" dirty="0"/>
              <a:t>Owners report a full recovery at 1 year</a:t>
            </a:r>
          </a:p>
          <a:p>
            <a:endParaRPr lang="en-US" dirty="0" smtClean="0"/>
          </a:p>
        </p:txBody>
      </p:sp>
      <p:pic>
        <p:nvPicPr>
          <p:cNvPr id="4" name="Picture 3"/>
          <p:cNvPicPr>
            <a:picLocks noChangeAspect="1"/>
          </p:cNvPicPr>
          <p:nvPr/>
        </p:nvPicPr>
        <p:blipFill>
          <a:blip r:embed="rId3"/>
          <a:stretch>
            <a:fillRect/>
          </a:stretch>
        </p:blipFill>
        <p:spPr>
          <a:xfrm>
            <a:off x="0" y="410586"/>
            <a:ext cx="9144000" cy="1367414"/>
          </a:xfrm>
          <a:prstGeom prst="rect">
            <a:avLst/>
          </a:prstGeom>
        </p:spPr>
      </p:pic>
    </p:spTree>
    <p:extLst>
      <p:ext uri="{BB962C8B-B14F-4D97-AF65-F5344CB8AC3E}">
        <p14:creationId xmlns:p14="http://schemas.microsoft.com/office/powerpoint/2010/main" val="212652195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457200" y="1838325"/>
            <a:ext cx="8229600" cy="4876800"/>
          </a:xfrm>
        </p:spPr>
        <p:txBody>
          <a:bodyPr>
            <a:normAutofit lnSpcReduction="10000"/>
          </a:bodyPr>
          <a:lstStyle/>
          <a:p>
            <a:r>
              <a:rPr lang="en-US" dirty="0" smtClean="0"/>
              <a:t>Goals of lung protective ventilation are to prevent </a:t>
            </a:r>
            <a:r>
              <a:rPr lang="en-US" dirty="0"/>
              <a:t>or limit </a:t>
            </a:r>
            <a:r>
              <a:rPr lang="en-US" dirty="0" err="1" smtClean="0"/>
              <a:t>volutrauma</a:t>
            </a:r>
            <a:r>
              <a:rPr lang="en-US" dirty="0" smtClean="0"/>
              <a:t> </a:t>
            </a:r>
            <a:r>
              <a:rPr lang="en-US" dirty="0"/>
              <a:t>and barotrauma to the lungs secondary </a:t>
            </a:r>
            <a:r>
              <a:rPr lang="en-US" dirty="0" smtClean="0"/>
              <a:t>to high </a:t>
            </a:r>
            <a:r>
              <a:rPr lang="en-US" dirty="0"/>
              <a:t>pressures or volumes used during </a:t>
            </a:r>
            <a:r>
              <a:rPr lang="en-US" dirty="0" smtClean="0"/>
              <a:t>MV.</a:t>
            </a:r>
            <a:endParaRPr lang="en-US" dirty="0"/>
          </a:p>
          <a:p>
            <a:r>
              <a:rPr lang="en-US" dirty="0"/>
              <a:t>Normalization of ABG values is not a primary goal </a:t>
            </a:r>
            <a:r>
              <a:rPr lang="en-US" dirty="0" smtClean="0"/>
              <a:t>and a </a:t>
            </a:r>
            <a:r>
              <a:rPr lang="en-US" dirty="0"/>
              <a:t>certain degree of </a:t>
            </a:r>
            <a:r>
              <a:rPr lang="en-US" dirty="0" err="1"/>
              <a:t>hypercapnea</a:t>
            </a:r>
            <a:r>
              <a:rPr lang="en-US" dirty="0"/>
              <a:t> is often permitted</a:t>
            </a:r>
            <a:r>
              <a:rPr lang="en-US" dirty="0" smtClean="0"/>
              <a:t>.</a:t>
            </a:r>
            <a:endParaRPr lang="en-US" dirty="0"/>
          </a:p>
          <a:p>
            <a:r>
              <a:rPr lang="en-US" dirty="0"/>
              <a:t>Lung protective </a:t>
            </a:r>
            <a:r>
              <a:rPr lang="en-US" dirty="0" err="1"/>
              <a:t>ventilatory</a:t>
            </a:r>
            <a:r>
              <a:rPr lang="en-US" dirty="0"/>
              <a:t> strategies used in this </a:t>
            </a:r>
            <a:r>
              <a:rPr lang="en-US" dirty="0" smtClean="0"/>
              <a:t>case</a:t>
            </a:r>
          </a:p>
          <a:p>
            <a:pPr lvl="1"/>
            <a:r>
              <a:rPr lang="en-US" dirty="0"/>
              <a:t>P</a:t>
            </a:r>
            <a:r>
              <a:rPr lang="en-US" dirty="0" smtClean="0"/>
              <a:t>ressure</a:t>
            </a:r>
            <a:r>
              <a:rPr lang="en-US" dirty="0"/>
              <a:t>-limited, low-volume ventilation</a:t>
            </a:r>
            <a:r>
              <a:rPr lang="en-US" dirty="0" smtClean="0"/>
              <a:t>, PEEP </a:t>
            </a:r>
            <a:r>
              <a:rPr lang="en-US" dirty="0"/>
              <a:t>and recruitment maneuvers (inspiratory </a:t>
            </a:r>
            <a:r>
              <a:rPr lang="en-US" dirty="0" smtClean="0"/>
              <a:t>pauses of </a:t>
            </a:r>
            <a:r>
              <a:rPr lang="en-US" dirty="0"/>
              <a:t>10–20 s with constant airway pressure and </a:t>
            </a:r>
            <a:r>
              <a:rPr lang="en-US" dirty="0" smtClean="0"/>
              <a:t>intermittent increases </a:t>
            </a:r>
            <a:r>
              <a:rPr lang="en-US" dirty="0"/>
              <a:t>of airway pressure for 1–2 min, </a:t>
            </a:r>
            <a:r>
              <a:rPr lang="en-US" dirty="0" smtClean="0"/>
              <a:t>followed by </a:t>
            </a:r>
            <a:r>
              <a:rPr lang="en-US" dirty="0"/>
              <a:t>PEEP). </a:t>
            </a:r>
            <a:endParaRPr lang="en-US" dirty="0" smtClean="0"/>
          </a:p>
          <a:p>
            <a:pPr lvl="1"/>
            <a:r>
              <a:rPr lang="en-US" dirty="0" smtClean="0"/>
              <a:t>The </a:t>
            </a:r>
            <a:r>
              <a:rPr lang="en-US" dirty="0"/>
              <a:t>dog did not tolerate the initial low </a:t>
            </a:r>
            <a:r>
              <a:rPr lang="en-US" dirty="0" smtClean="0"/>
              <a:t>tidal volumes (the </a:t>
            </a:r>
            <a:r>
              <a:rPr lang="en-US" dirty="0"/>
              <a:t>severe respiratory </a:t>
            </a:r>
            <a:r>
              <a:rPr lang="en-US" dirty="0" smtClean="0"/>
              <a:t>acidosis and hypoventilation) </a:t>
            </a:r>
          </a:p>
          <a:p>
            <a:pPr lvl="1"/>
            <a:r>
              <a:rPr lang="en-US" dirty="0" smtClean="0"/>
              <a:t>A </a:t>
            </a:r>
            <a:r>
              <a:rPr lang="en-US" dirty="0"/>
              <a:t>mild </a:t>
            </a:r>
            <a:r>
              <a:rPr lang="en-US" dirty="0" smtClean="0"/>
              <a:t>increase in </a:t>
            </a:r>
            <a:r>
              <a:rPr lang="en-US" dirty="0"/>
              <a:t>PIP and decreased PEEP resulted in </a:t>
            </a:r>
            <a:r>
              <a:rPr lang="en-US" dirty="0" smtClean="0"/>
              <a:t>improvement</a:t>
            </a:r>
            <a:endParaRPr lang="en-US" dirty="0"/>
          </a:p>
        </p:txBody>
      </p:sp>
      <p:pic>
        <p:nvPicPr>
          <p:cNvPr id="4" name="Picture 3"/>
          <p:cNvPicPr>
            <a:picLocks noChangeAspect="1"/>
          </p:cNvPicPr>
          <p:nvPr/>
        </p:nvPicPr>
        <p:blipFill>
          <a:blip r:embed="rId2"/>
          <a:stretch>
            <a:fillRect/>
          </a:stretch>
        </p:blipFill>
        <p:spPr>
          <a:xfrm>
            <a:off x="0" y="299461"/>
            <a:ext cx="9144000" cy="1367414"/>
          </a:xfrm>
          <a:prstGeom prst="rect">
            <a:avLst/>
          </a:prstGeom>
        </p:spPr>
      </p:pic>
    </p:spTree>
    <p:extLst>
      <p:ext uri="{BB962C8B-B14F-4D97-AF65-F5344CB8AC3E}">
        <p14:creationId xmlns:p14="http://schemas.microsoft.com/office/powerpoint/2010/main" val="250623733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457200" y="1790700"/>
            <a:ext cx="8229600" cy="4876800"/>
          </a:xfrm>
        </p:spPr>
        <p:txBody>
          <a:bodyPr>
            <a:normAutofit/>
          </a:bodyPr>
          <a:lstStyle/>
          <a:p>
            <a:endParaRPr lang="en-US" dirty="0" smtClean="0"/>
          </a:p>
          <a:p>
            <a:r>
              <a:rPr lang="en-US" dirty="0" smtClean="0"/>
              <a:t>An 18-month-old female French Bulldog was presented for routine ovariohysterectomy and correction of brachycephalic airway obstruction syndrome.</a:t>
            </a:r>
          </a:p>
          <a:p>
            <a:r>
              <a:rPr lang="en-US" dirty="0" smtClean="0"/>
              <a:t>Following the surgical procedures, the dog developed aspiration pneumonia and ARDS</a:t>
            </a:r>
          </a:p>
          <a:p>
            <a:r>
              <a:rPr lang="en-US" dirty="0" smtClean="0"/>
              <a:t>APRV is used to successfully manage the patient</a:t>
            </a:r>
          </a:p>
          <a:p>
            <a:r>
              <a:rPr lang="en-US" dirty="0" smtClean="0"/>
              <a:t>The </a:t>
            </a:r>
            <a:r>
              <a:rPr lang="en-US" dirty="0"/>
              <a:t>ventilator cycles from high CPAP to low CPAP (high lung volume to lower lung volume), and the patient can breath spontaneously at either level. </a:t>
            </a:r>
            <a:endParaRPr lang="en-US" dirty="0" smtClean="0"/>
          </a:p>
        </p:txBody>
      </p:sp>
      <p:pic>
        <p:nvPicPr>
          <p:cNvPr id="4" name="Picture 3"/>
          <p:cNvPicPr>
            <a:picLocks noChangeAspect="1"/>
          </p:cNvPicPr>
          <p:nvPr/>
        </p:nvPicPr>
        <p:blipFill>
          <a:blip r:embed="rId3"/>
          <a:stretch>
            <a:fillRect/>
          </a:stretch>
        </p:blipFill>
        <p:spPr>
          <a:xfrm>
            <a:off x="0" y="413873"/>
            <a:ext cx="9143999" cy="1681628"/>
          </a:xfrm>
          <a:prstGeom prst="rect">
            <a:avLst/>
          </a:prstGeom>
        </p:spPr>
      </p:pic>
    </p:spTree>
    <p:extLst>
      <p:ext uri="{BB962C8B-B14F-4D97-AF65-F5344CB8AC3E}">
        <p14:creationId xmlns:p14="http://schemas.microsoft.com/office/powerpoint/2010/main" val="2666549283"/>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a:srcRect r="18750"/>
          <a:stretch/>
        </p:blipFill>
        <p:spPr>
          <a:xfrm>
            <a:off x="6461125" y="4445000"/>
            <a:ext cx="2682875" cy="2413000"/>
          </a:xfrm>
          <a:prstGeom prst="rect">
            <a:avLst/>
          </a:prstGeom>
        </p:spPr>
      </p:pic>
      <p:sp>
        <p:nvSpPr>
          <p:cNvPr id="2" name="Title 1"/>
          <p:cNvSpPr>
            <a:spLocks noGrp="1"/>
          </p:cNvSpPr>
          <p:nvPr>
            <p:ph type="title"/>
          </p:nvPr>
        </p:nvSpPr>
        <p:spPr/>
        <p:txBody>
          <a:bodyPr>
            <a:normAutofit fontScale="90000"/>
          </a:bodyPr>
          <a:lstStyle/>
          <a:p>
            <a:r>
              <a:rPr lang="en-US" dirty="0" smtClean="0"/>
              <a:t>Criteria for diagnosing ARDS/ALI in </a:t>
            </a:r>
            <a:r>
              <a:rPr lang="en-US" dirty="0"/>
              <a:t>V</a:t>
            </a:r>
            <a:r>
              <a:rPr lang="en-US" dirty="0" smtClean="0"/>
              <a:t>eterinary Patients Summary</a:t>
            </a:r>
            <a:endParaRPr lang="en-US" sz="2700" dirty="0"/>
          </a:p>
        </p:txBody>
      </p:sp>
      <p:sp>
        <p:nvSpPr>
          <p:cNvPr id="3" name="Content Placeholder 2"/>
          <p:cNvSpPr>
            <a:spLocks noGrp="1"/>
          </p:cNvSpPr>
          <p:nvPr>
            <p:ph idx="1"/>
          </p:nvPr>
        </p:nvSpPr>
        <p:spPr>
          <a:xfrm>
            <a:off x="457200" y="2024103"/>
            <a:ext cx="8229600" cy="4691021"/>
          </a:xfrm>
        </p:spPr>
        <p:txBody>
          <a:bodyPr>
            <a:normAutofit lnSpcReduction="10000"/>
          </a:bodyPr>
          <a:lstStyle/>
          <a:p>
            <a:pPr marL="182880" lvl="1"/>
            <a:r>
              <a:rPr lang="en-US" sz="2400" dirty="0" smtClean="0"/>
              <a:t>Presence of risk factors (</a:t>
            </a:r>
            <a:r>
              <a:rPr lang="en-US" sz="2400" dirty="0" err="1"/>
              <a:t>DeClue</a:t>
            </a:r>
            <a:r>
              <a:rPr lang="en-US" sz="2400" dirty="0"/>
              <a:t> 2007, Brady 2000</a:t>
            </a:r>
            <a:r>
              <a:rPr lang="en-US" sz="2400" dirty="0" smtClean="0"/>
              <a:t>)</a:t>
            </a:r>
          </a:p>
          <a:p>
            <a:pPr lvl="1"/>
            <a:r>
              <a:rPr lang="en-US" dirty="0"/>
              <a:t>S</a:t>
            </a:r>
            <a:r>
              <a:rPr lang="en-US" dirty="0" smtClean="0"/>
              <a:t>pecific </a:t>
            </a:r>
            <a:r>
              <a:rPr lang="en-US" dirty="0"/>
              <a:t>risk factors have not been identified in </a:t>
            </a:r>
            <a:r>
              <a:rPr lang="en-US" dirty="0" smtClean="0"/>
              <a:t>cats</a:t>
            </a:r>
            <a:endParaRPr lang="en-US" dirty="0"/>
          </a:p>
          <a:p>
            <a:pPr lvl="1"/>
            <a:r>
              <a:rPr lang="en-US" dirty="0"/>
              <a:t>S</a:t>
            </a:r>
            <a:r>
              <a:rPr lang="en-US" dirty="0" smtClean="0"/>
              <a:t>evere </a:t>
            </a:r>
            <a:r>
              <a:rPr lang="en-US" dirty="0"/>
              <a:t>sepsis has been associated with PM findings consistent with ALI/</a:t>
            </a:r>
            <a:r>
              <a:rPr lang="en-US" dirty="0" smtClean="0"/>
              <a:t>ARDS in cats</a:t>
            </a:r>
          </a:p>
          <a:p>
            <a:pPr lvl="1"/>
            <a:endParaRPr lang="en-US" dirty="0" smtClean="0"/>
          </a:p>
          <a:p>
            <a:r>
              <a:rPr lang="en-US" dirty="0" smtClean="0"/>
              <a:t>Measure of abnormal gas exchange</a:t>
            </a:r>
            <a:endParaRPr lang="en-US" dirty="0"/>
          </a:p>
          <a:p>
            <a:pPr lvl="1"/>
            <a:r>
              <a:rPr lang="en-US" dirty="0" smtClean="0"/>
              <a:t>Arterial blood gas evaluated for presence of hypoxemia </a:t>
            </a:r>
          </a:p>
          <a:p>
            <a:pPr lvl="1"/>
            <a:endParaRPr lang="en-US" dirty="0" smtClean="0"/>
          </a:p>
          <a:p>
            <a:r>
              <a:rPr lang="en-US" dirty="0" smtClean="0"/>
              <a:t>Evidence if respiratory capillary leak not associated                   with increased capillary pressure </a:t>
            </a:r>
          </a:p>
          <a:p>
            <a:endParaRPr lang="en-US" dirty="0" smtClean="0"/>
          </a:p>
          <a:p>
            <a:r>
              <a:rPr lang="en-US" dirty="0" smtClean="0"/>
              <a:t>Evidence of inflammation</a:t>
            </a:r>
            <a:endParaRPr lang="en-US" dirty="0"/>
          </a:p>
        </p:txBody>
      </p:sp>
      <p:pic>
        <p:nvPicPr>
          <p:cNvPr id="5" name="Picture 4"/>
          <p:cNvPicPr>
            <a:picLocks noChangeAspect="1"/>
          </p:cNvPicPr>
          <p:nvPr/>
        </p:nvPicPr>
        <p:blipFill rotWithShape="1">
          <a:blip r:embed="rId4"/>
          <a:srcRect b="85563"/>
          <a:stretch/>
        </p:blipFill>
        <p:spPr>
          <a:xfrm>
            <a:off x="457200" y="1524000"/>
            <a:ext cx="7778751" cy="500103"/>
          </a:xfrm>
          <a:prstGeom prst="rect">
            <a:avLst/>
          </a:prstGeom>
        </p:spPr>
      </p:pic>
    </p:spTree>
    <p:extLst>
      <p:ext uri="{BB962C8B-B14F-4D97-AF65-F5344CB8AC3E}">
        <p14:creationId xmlns:p14="http://schemas.microsoft.com/office/powerpoint/2010/main" val="358620366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stretch>
            <a:fillRect/>
          </a:stretch>
        </p:blipFill>
        <p:spPr>
          <a:xfrm>
            <a:off x="5968999" y="3291875"/>
            <a:ext cx="3175001" cy="3566125"/>
          </a:xfrm>
          <a:prstGeom prst="rect">
            <a:avLst/>
          </a:prstGeom>
        </p:spPr>
      </p:pic>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457200" y="2095501"/>
            <a:ext cx="8229600" cy="4508500"/>
          </a:xfrm>
        </p:spPr>
        <p:txBody>
          <a:bodyPr>
            <a:normAutofit/>
          </a:bodyPr>
          <a:lstStyle/>
          <a:p>
            <a:r>
              <a:rPr lang="en-US" dirty="0" smtClean="0"/>
              <a:t>APRV </a:t>
            </a:r>
            <a:r>
              <a:rPr lang="en-US" dirty="0"/>
              <a:t>uses the concept of open lung ventilation combined with spontaneous ventilation in order to improve arterial oxygenation and minimize ventilator-induced lung </a:t>
            </a:r>
            <a:r>
              <a:rPr lang="en-US" dirty="0" smtClean="0"/>
              <a:t>injury</a:t>
            </a:r>
          </a:p>
          <a:p>
            <a:endParaRPr lang="en-US" dirty="0" smtClean="0"/>
          </a:p>
          <a:p>
            <a:r>
              <a:rPr lang="en-US" dirty="0" smtClean="0"/>
              <a:t>The </a:t>
            </a:r>
            <a:r>
              <a:rPr lang="en-US" dirty="0"/>
              <a:t>dog remained </a:t>
            </a:r>
            <a:r>
              <a:rPr lang="en-US" dirty="0" err="1"/>
              <a:t>hemodynamically</a:t>
            </a:r>
            <a:r>
              <a:rPr lang="en-US" dirty="0"/>
              <a:t> </a:t>
            </a:r>
            <a:r>
              <a:rPr lang="en-US" dirty="0" smtClean="0"/>
              <a:t>                              stable </a:t>
            </a:r>
            <a:r>
              <a:rPr lang="en-US" dirty="0"/>
              <a:t>and showed clinical (increased P/F</a:t>
            </a:r>
            <a:r>
              <a:rPr lang="en-US" dirty="0" smtClean="0"/>
              <a:t>)                      </a:t>
            </a:r>
            <a:r>
              <a:rPr lang="en-US" dirty="0"/>
              <a:t>and radiographic evidence of </a:t>
            </a:r>
            <a:r>
              <a:rPr lang="en-US" dirty="0" smtClean="0"/>
              <a:t>improved                       </a:t>
            </a:r>
            <a:r>
              <a:rPr lang="en-US" dirty="0"/>
              <a:t>alveolar recruitment </a:t>
            </a:r>
            <a:r>
              <a:rPr lang="en-US" dirty="0" smtClean="0"/>
              <a:t>following initiation                              of APRV</a:t>
            </a:r>
          </a:p>
          <a:p>
            <a:endParaRPr lang="en-US" dirty="0"/>
          </a:p>
          <a:p>
            <a:endParaRPr lang="en-US" dirty="0"/>
          </a:p>
        </p:txBody>
      </p:sp>
      <p:pic>
        <p:nvPicPr>
          <p:cNvPr id="4" name="Picture 3"/>
          <p:cNvPicPr>
            <a:picLocks noChangeAspect="1"/>
          </p:cNvPicPr>
          <p:nvPr/>
        </p:nvPicPr>
        <p:blipFill>
          <a:blip r:embed="rId4"/>
          <a:stretch>
            <a:fillRect/>
          </a:stretch>
        </p:blipFill>
        <p:spPr>
          <a:xfrm>
            <a:off x="0" y="413873"/>
            <a:ext cx="9143999" cy="1681628"/>
          </a:xfrm>
          <a:prstGeom prst="rect">
            <a:avLst/>
          </a:prstGeom>
        </p:spPr>
      </p:pic>
    </p:spTree>
    <p:extLst>
      <p:ext uri="{BB962C8B-B14F-4D97-AF65-F5344CB8AC3E}">
        <p14:creationId xmlns:p14="http://schemas.microsoft.com/office/powerpoint/2010/main" val="315556481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457200" y="2095501"/>
            <a:ext cx="8229600" cy="4508500"/>
          </a:xfrm>
        </p:spPr>
        <p:txBody>
          <a:bodyPr>
            <a:normAutofit/>
          </a:bodyPr>
          <a:lstStyle/>
          <a:p>
            <a:r>
              <a:rPr lang="en-US" dirty="0" smtClean="0"/>
              <a:t>APRV </a:t>
            </a:r>
            <a:r>
              <a:rPr lang="en-US" dirty="0"/>
              <a:t>has not been </a:t>
            </a:r>
            <a:r>
              <a:rPr lang="en-US" dirty="0" smtClean="0"/>
              <a:t>shown to </a:t>
            </a:r>
            <a:r>
              <a:rPr lang="en-US" dirty="0"/>
              <a:t>improve survival in human patients with </a:t>
            </a:r>
            <a:r>
              <a:rPr lang="en-US" dirty="0" smtClean="0"/>
              <a:t>ARDS</a:t>
            </a:r>
            <a:endParaRPr lang="en-US" dirty="0"/>
          </a:p>
          <a:p>
            <a:pPr lvl="1"/>
            <a:r>
              <a:rPr lang="en-US" dirty="0" smtClean="0"/>
              <a:t>Positive </a:t>
            </a:r>
            <a:r>
              <a:rPr lang="en-US" dirty="0"/>
              <a:t>effects on hemodynamic parameters, </a:t>
            </a:r>
            <a:r>
              <a:rPr lang="en-US" dirty="0" smtClean="0"/>
              <a:t>oxygen exchange</a:t>
            </a:r>
            <a:r>
              <a:rPr lang="en-US" dirty="0"/>
              <a:t>, and dead space ventilation have been </a:t>
            </a:r>
            <a:r>
              <a:rPr lang="en-US" dirty="0" smtClean="0"/>
              <a:t>more clearly </a:t>
            </a:r>
            <a:r>
              <a:rPr lang="en-US" dirty="0"/>
              <a:t>demonstrated</a:t>
            </a:r>
            <a:r>
              <a:rPr lang="en-US" dirty="0" smtClean="0"/>
              <a:t>.</a:t>
            </a:r>
          </a:p>
          <a:p>
            <a:pPr lvl="1"/>
            <a:endParaRPr lang="en-US" dirty="0" smtClean="0"/>
          </a:p>
          <a:p>
            <a:r>
              <a:rPr lang="en-US" dirty="0" smtClean="0"/>
              <a:t>APRV can </a:t>
            </a:r>
            <a:r>
              <a:rPr lang="en-US" dirty="0"/>
              <a:t>be used in canine patients </a:t>
            </a:r>
            <a:r>
              <a:rPr lang="en-US" dirty="0" smtClean="0"/>
              <a:t>and may </a:t>
            </a:r>
            <a:r>
              <a:rPr lang="en-US" dirty="0"/>
              <a:t>represent a </a:t>
            </a:r>
            <a:r>
              <a:rPr lang="en-US" dirty="0" smtClean="0"/>
              <a:t>feasible alternative </a:t>
            </a:r>
            <a:r>
              <a:rPr lang="en-US" dirty="0"/>
              <a:t>mechanical ventilation mode for </a:t>
            </a:r>
            <a:r>
              <a:rPr lang="en-US" dirty="0" smtClean="0"/>
              <a:t>the management</a:t>
            </a:r>
            <a:r>
              <a:rPr lang="en-US" dirty="0"/>
              <a:t> </a:t>
            </a:r>
            <a:r>
              <a:rPr lang="en-US" dirty="0" smtClean="0"/>
              <a:t>of </a:t>
            </a:r>
            <a:r>
              <a:rPr lang="en-US" dirty="0"/>
              <a:t>canine patients with refractory </a:t>
            </a:r>
            <a:r>
              <a:rPr lang="en-US" dirty="0" smtClean="0"/>
              <a:t>hypoxemia and </a:t>
            </a:r>
            <a:r>
              <a:rPr lang="en-US" dirty="0"/>
              <a:t>ARDS</a:t>
            </a:r>
            <a:endParaRPr lang="en-US" dirty="0" smtClean="0"/>
          </a:p>
          <a:p>
            <a:endParaRPr lang="en-US" dirty="0"/>
          </a:p>
          <a:p>
            <a:endParaRPr lang="en-US" dirty="0"/>
          </a:p>
        </p:txBody>
      </p:sp>
      <p:pic>
        <p:nvPicPr>
          <p:cNvPr id="4" name="Picture 3"/>
          <p:cNvPicPr>
            <a:picLocks noChangeAspect="1"/>
          </p:cNvPicPr>
          <p:nvPr/>
        </p:nvPicPr>
        <p:blipFill>
          <a:blip r:embed="rId3"/>
          <a:stretch>
            <a:fillRect/>
          </a:stretch>
        </p:blipFill>
        <p:spPr>
          <a:xfrm>
            <a:off x="0" y="413873"/>
            <a:ext cx="9143999" cy="1681628"/>
          </a:xfrm>
          <a:prstGeom prst="rect">
            <a:avLst/>
          </a:prstGeom>
        </p:spPr>
      </p:pic>
    </p:spTree>
    <p:extLst>
      <p:ext uri="{BB962C8B-B14F-4D97-AF65-F5344CB8AC3E}">
        <p14:creationId xmlns:p14="http://schemas.microsoft.com/office/powerpoint/2010/main" val="155789397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endParaRPr lang="en-US" dirty="0" smtClean="0"/>
          </a:p>
          <a:p>
            <a:r>
              <a:rPr lang="en-US" dirty="0"/>
              <a:t>Two veterinary reports have characterized ARDS in dogs using human criteria. </a:t>
            </a:r>
            <a:endParaRPr lang="en-US" dirty="0" smtClean="0"/>
          </a:p>
          <a:p>
            <a:r>
              <a:rPr lang="en-US" dirty="0" smtClean="0"/>
              <a:t>There are no </a:t>
            </a:r>
            <a:r>
              <a:rPr lang="en-US" dirty="0"/>
              <a:t>prospective veterinary studies using recruitment maneuvers or PEEP in conjunction with a small tidal volume.</a:t>
            </a:r>
          </a:p>
          <a:p>
            <a:r>
              <a:rPr lang="en-US" dirty="0"/>
              <a:t>There is ample experimental evidence demonstrating that ventilator-induced lung injury (VILI) occurs in dogs, </a:t>
            </a:r>
            <a:r>
              <a:rPr lang="en-US" dirty="0" smtClean="0"/>
              <a:t>sheep and </a:t>
            </a:r>
            <a:r>
              <a:rPr lang="en-US" dirty="0"/>
              <a:t>rats</a:t>
            </a:r>
            <a:r>
              <a:rPr lang="en-US" dirty="0" smtClean="0"/>
              <a:t>.</a:t>
            </a:r>
          </a:p>
          <a:p>
            <a:r>
              <a:rPr lang="en-US" dirty="0"/>
              <a:t>Recruitment maneuvers in conjunction with low tidal volumes and PEEP keep the alveoli open for </a:t>
            </a:r>
            <a:r>
              <a:rPr lang="en-US" dirty="0" smtClean="0"/>
              <a:t>gas exchange </a:t>
            </a:r>
            <a:r>
              <a:rPr lang="en-US" dirty="0"/>
              <a:t>and decrease </a:t>
            </a:r>
            <a:r>
              <a:rPr lang="en-US" dirty="0" smtClean="0"/>
              <a:t>VILI.</a:t>
            </a:r>
          </a:p>
        </p:txBody>
      </p:sp>
      <p:pic>
        <p:nvPicPr>
          <p:cNvPr id="4" name="Picture 3"/>
          <p:cNvPicPr>
            <a:picLocks noChangeAspect="1"/>
          </p:cNvPicPr>
          <p:nvPr/>
        </p:nvPicPr>
        <p:blipFill>
          <a:blip r:embed="rId3"/>
          <a:stretch>
            <a:fillRect/>
          </a:stretch>
        </p:blipFill>
        <p:spPr>
          <a:xfrm>
            <a:off x="0" y="-94923"/>
            <a:ext cx="9144000" cy="2126924"/>
          </a:xfrm>
          <a:prstGeom prst="rect">
            <a:avLst/>
          </a:prstGeom>
        </p:spPr>
      </p:pic>
    </p:spTree>
    <p:extLst>
      <p:ext uri="{BB962C8B-B14F-4D97-AF65-F5344CB8AC3E}">
        <p14:creationId xmlns:p14="http://schemas.microsoft.com/office/powerpoint/2010/main" val="2489574969"/>
      </p:ext>
    </p:extLst>
  </p:cSld>
  <p:clrMapOvr>
    <a:masterClrMapping/>
  </p:clrMapOvr>
  <p:timing>
    <p:tnLst>
      <p:par>
        <p:cTn xmlns:p14="http://schemas.microsoft.com/office/powerpoint/2010/mai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lnSpcReduction="10000"/>
          </a:bodyPr>
          <a:lstStyle/>
          <a:p>
            <a:endParaRPr lang="en-US" dirty="0" smtClean="0"/>
          </a:p>
          <a:p>
            <a:endParaRPr lang="en-US" dirty="0"/>
          </a:p>
          <a:p>
            <a:endParaRPr lang="en-US" dirty="0" smtClean="0"/>
          </a:p>
          <a:p>
            <a:r>
              <a:rPr lang="en-US" dirty="0" smtClean="0"/>
              <a:t>Thirty-six healthy dogs were randomly divided into a control group and an experimental group</a:t>
            </a:r>
          </a:p>
          <a:p>
            <a:r>
              <a:rPr lang="en-US" dirty="0"/>
              <a:t>Mechanical ventilation with a large tidal volume, a high inspiratory </a:t>
            </a:r>
            <a:r>
              <a:rPr lang="en-US" dirty="0" smtClean="0"/>
              <a:t>flow </a:t>
            </a:r>
            <a:r>
              <a:rPr lang="en-US" dirty="0"/>
              <a:t>and </a:t>
            </a:r>
            <a:r>
              <a:rPr lang="en-US" dirty="0" smtClean="0"/>
              <a:t>a high </a:t>
            </a:r>
            <a:r>
              <a:rPr lang="en-US" dirty="0"/>
              <a:t>ventilation frequency can cause </a:t>
            </a:r>
            <a:r>
              <a:rPr lang="en-US" dirty="0" smtClean="0"/>
              <a:t>significant </a:t>
            </a:r>
            <a:r>
              <a:rPr lang="en-US" dirty="0"/>
              <a:t>damage to lung tissue structure. </a:t>
            </a:r>
            <a:endParaRPr lang="en-US" dirty="0" smtClean="0"/>
          </a:p>
          <a:p>
            <a:pPr lvl="1"/>
            <a:r>
              <a:rPr lang="en-US" dirty="0" smtClean="0"/>
              <a:t>It </a:t>
            </a:r>
            <a:r>
              <a:rPr lang="en-US" dirty="0"/>
              <a:t>can </a:t>
            </a:r>
            <a:r>
              <a:rPr lang="en-US" dirty="0" smtClean="0"/>
              <a:t>significantly increase </a:t>
            </a:r>
            <a:r>
              <a:rPr lang="en-US" dirty="0"/>
              <a:t>the expression of </a:t>
            </a:r>
            <a:r>
              <a:rPr lang="en-US" dirty="0" smtClean="0"/>
              <a:t>TNF-</a:t>
            </a:r>
            <a:r>
              <a:rPr lang="el-GR" dirty="0" smtClean="0"/>
              <a:t>α</a:t>
            </a:r>
            <a:r>
              <a:rPr lang="en-US" dirty="0" smtClean="0"/>
              <a:t> </a:t>
            </a:r>
            <a:r>
              <a:rPr lang="en-US" dirty="0"/>
              <a:t>and IL-8 as well as their mRNA expression. </a:t>
            </a:r>
            <a:endParaRPr lang="en-US" dirty="0" smtClean="0"/>
          </a:p>
          <a:p>
            <a:r>
              <a:rPr lang="en-US" dirty="0" smtClean="0"/>
              <a:t>Results </a:t>
            </a:r>
            <a:r>
              <a:rPr lang="en-US" dirty="0"/>
              <a:t>of </a:t>
            </a:r>
            <a:r>
              <a:rPr lang="en-US" dirty="0" smtClean="0"/>
              <a:t>study </a:t>
            </a:r>
            <a:r>
              <a:rPr lang="en-US" dirty="0"/>
              <a:t>showed that small tidal ventilation significantly reduces the release of </a:t>
            </a:r>
            <a:r>
              <a:rPr lang="en-US" dirty="0" smtClean="0"/>
              <a:t>pro-inflammatory mediators</a:t>
            </a:r>
            <a:endParaRPr lang="en-US" dirty="0"/>
          </a:p>
        </p:txBody>
      </p:sp>
      <p:pic>
        <p:nvPicPr>
          <p:cNvPr id="5" name="Picture 4"/>
          <p:cNvPicPr>
            <a:picLocks noChangeAspect="1"/>
          </p:cNvPicPr>
          <p:nvPr/>
        </p:nvPicPr>
        <p:blipFill>
          <a:blip r:embed="rId3"/>
          <a:stretch>
            <a:fillRect/>
          </a:stretch>
        </p:blipFill>
        <p:spPr>
          <a:xfrm>
            <a:off x="0" y="0"/>
            <a:ext cx="9144000" cy="2457450"/>
          </a:xfrm>
          <a:prstGeom prst="rect">
            <a:avLst/>
          </a:prstGeom>
        </p:spPr>
      </p:pic>
    </p:spTree>
    <p:extLst>
      <p:ext uri="{BB962C8B-B14F-4D97-AF65-F5344CB8AC3E}">
        <p14:creationId xmlns:p14="http://schemas.microsoft.com/office/powerpoint/2010/main" val="646828799"/>
      </p:ext>
    </p:extLst>
  </p:cSld>
  <p:clrMapOvr>
    <a:masterClrMapping/>
  </p:clrMapOvr>
  <p:timing>
    <p:tnLst>
      <p:par>
        <p:cTn xmlns:p14="http://schemas.microsoft.com/office/powerpoint/2010/mai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Treatment - Humans</a:t>
            </a:r>
            <a:endParaRPr lang="en-US" dirty="0"/>
          </a:p>
        </p:txBody>
      </p:sp>
      <p:sp>
        <p:nvSpPr>
          <p:cNvPr id="3" name="Content Placeholder 2"/>
          <p:cNvSpPr>
            <a:spLocks noGrp="1"/>
          </p:cNvSpPr>
          <p:nvPr>
            <p:ph idx="1"/>
          </p:nvPr>
        </p:nvSpPr>
        <p:spPr/>
        <p:txBody>
          <a:bodyPr>
            <a:normAutofit/>
          </a:bodyPr>
          <a:lstStyle/>
          <a:p>
            <a:r>
              <a:rPr lang="en-US" dirty="0" smtClean="0"/>
              <a:t>Supportive</a:t>
            </a:r>
          </a:p>
          <a:p>
            <a:r>
              <a:rPr lang="en-US" dirty="0" smtClean="0"/>
              <a:t>No specific therapy associated with improved outcome (</a:t>
            </a:r>
            <a:r>
              <a:rPr lang="en-US" dirty="0" err="1" smtClean="0"/>
              <a:t>Weinacker</a:t>
            </a:r>
            <a:r>
              <a:rPr lang="en-US" dirty="0" smtClean="0"/>
              <a:t> 2001)</a:t>
            </a:r>
          </a:p>
          <a:p>
            <a:endParaRPr lang="en-US" dirty="0" smtClean="0"/>
          </a:p>
          <a:p>
            <a:r>
              <a:rPr lang="en-US" dirty="0" smtClean="0"/>
              <a:t>Inhaled nitric oxide and surfactant therapy shown to improve oxygenation</a:t>
            </a:r>
          </a:p>
          <a:p>
            <a:pPr lvl="1"/>
            <a:r>
              <a:rPr lang="en-US" dirty="0" smtClean="0"/>
              <a:t>Survival benefits not observed (Griffiths 2005; </a:t>
            </a:r>
            <a:r>
              <a:rPr lang="en-US" dirty="0" err="1" smtClean="0"/>
              <a:t>Willson</a:t>
            </a:r>
            <a:r>
              <a:rPr lang="en-US" dirty="0" smtClean="0"/>
              <a:t> 2005)</a:t>
            </a:r>
            <a:endParaRPr lang="en-US" dirty="0"/>
          </a:p>
          <a:p>
            <a:r>
              <a:rPr lang="en-US" dirty="0" smtClean="0"/>
              <a:t>Surfactant therapy lifesaving in infants with ARDS</a:t>
            </a:r>
          </a:p>
          <a:p>
            <a:pPr lvl="1"/>
            <a:r>
              <a:rPr lang="en-US" dirty="0" smtClean="0"/>
              <a:t>No clear benefits of their use (</a:t>
            </a:r>
            <a:r>
              <a:rPr lang="en-US" dirty="0" err="1" smtClean="0"/>
              <a:t>Willson</a:t>
            </a:r>
            <a:r>
              <a:rPr lang="en-US" dirty="0" smtClean="0"/>
              <a:t> 2005; </a:t>
            </a:r>
            <a:r>
              <a:rPr lang="en-US" dirty="0" err="1" smtClean="0"/>
              <a:t>Marraro</a:t>
            </a:r>
            <a:r>
              <a:rPr lang="en-US" dirty="0" smtClean="0"/>
              <a:t> 2004)</a:t>
            </a:r>
          </a:p>
          <a:p>
            <a:r>
              <a:rPr lang="en-US" dirty="0" smtClean="0"/>
              <a:t>Cytokine blocking agents have not been shown to be effective</a:t>
            </a:r>
          </a:p>
        </p:txBody>
      </p:sp>
    </p:spTree>
    <p:extLst>
      <p:ext uri="{BB962C8B-B14F-4D97-AF65-F5344CB8AC3E}">
        <p14:creationId xmlns:p14="http://schemas.microsoft.com/office/powerpoint/2010/main" val="341989120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457200" y="1936750"/>
            <a:ext cx="8229600" cy="4746624"/>
          </a:xfrm>
        </p:spPr>
        <p:txBody>
          <a:bodyPr>
            <a:normAutofit/>
          </a:bodyPr>
          <a:lstStyle/>
          <a:p>
            <a:pPr marL="0" indent="0">
              <a:buNone/>
            </a:pPr>
            <a:r>
              <a:rPr lang="en-US" u="sng" dirty="0" smtClean="0"/>
              <a:t>Fluid therapy</a:t>
            </a:r>
          </a:p>
          <a:p>
            <a:r>
              <a:rPr lang="en-US" dirty="0" smtClean="0"/>
              <a:t>A positive </a:t>
            </a:r>
            <a:r>
              <a:rPr lang="en-US" dirty="0"/>
              <a:t>fluid balance is associated with </a:t>
            </a:r>
            <a:r>
              <a:rPr lang="en-US" dirty="0" smtClean="0"/>
              <a:t>increased mortality </a:t>
            </a:r>
            <a:r>
              <a:rPr lang="en-US" dirty="0"/>
              <a:t>rate in patients with </a:t>
            </a:r>
            <a:r>
              <a:rPr lang="en-US" dirty="0" smtClean="0"/>
              <a:t>ARDS</a:t>
            </a:r>
          </a:p>
          <a:p>
            <a:r>
              <a:rPr lang="en-US" dirty="0"/>
              <a:t>T</a:t>
            </a:r>
            <a:r>
              <a:rPr lang="en-US" dirty="0" smtClean="0"/>
              <a:t>he conservative fluid </a:t>
            </a:r>
            <a:r>
              <a:rPr lang="en-US" dirty="0"/>
              <a:t>approach </a:t>
            </a:r>
            <a:r>
              <a:rPr lang="en-US" dirty="0" smtClean="0"/>
              <a:t>keeps </a:t>
            </a:r>
            <a:r>
              <a:rPr lang="en-US" dirty="0"/>
              <a:t>the lung dry </a:t>
            </a:r>
            <a:r>
              <a:rPr lang="en-US" dirty="0" smtClean="0"/>
              <a:t>and improved </a:t>
            </a:r>
            <a:r>
              <a:rPr lang="en-US" dirty="0"/>
              <a:t>slightly oxygenation that was </a:t>
            </a:r>
            <a:r>
              <a:rPr lang="en-US" dirty="0" smtClean="0"/>
              <a:t>associated with </a:t>
            </a:r>
            <a:r>
              <a:rPr lang="en-US" dirty="0"/>
              <a:t>a shortening of ventilator </a:t>
            </a:r>
            <a:r>
              <a:rPr lang="en-US" dirty="0" smtClean="0"/>
              <a:t>days</a:t>
            </a:r>
          </a:p>
          <a:p>
            <a:r>
              <a:rPr lang="en-US" dirty="0" smtClean="0"/>
              <a:t>Use of hypertonic saline did </a:t>
            </a:r>
            <a:r>
              <a:rPr lang="en-US" dirty="0"/>
              <a:t>not show a decreased occurrence of ARDS as compared to the use of fluid therapy by using normal saline. </a:t>
            </a:r>
          </a:p>
          <a:p>
            <a:pPr lvl="1"/>
            <a:r>
              <a:rPr lang="en-US" dirty="0"/>
              <a:t>More research necessary to determine if hypertonic fluids are protective in patients with concurrent ARDS</a:t>
            </a:r>
          </a:p>
          <a:p>
            <a:endParaRPr lang="en-US" dirty="0"/>
          </a:p>
        </p:txBody>
      </p:sp>
      <p:pic>
        <p:nvPicPr>
          <p:cNvPr id="4" name="Picture 3"/>
          <p:cNvPicPr>
            <a:picLocks noChangeAspect="1"/>
          </p:cNvPicPr>
          <p:nvPr/>
        </p:nvPicPr>
        <p:blipFill>
          <a:blip r:embed="rId3"/>
          <a:stretch>
            <a:fillRect/>
          </a:stretch>
        </p:blipFill>
        <p:spPr>
          <a:xfrm>
            <a:off x="0" y="310322"/>
            <a:ext cx="9144000" cy="1626428"/>
          </a:xfrm>
          <a:prstGeom prst="rect">
            <a:avLst/>
          </a:prstGeom>
        </p:spPr>
      </p:pic>
    </p:spTree>
    <p:extLst>
      <p:ext uri="{BB962C8B-B14F-4D97-AF65-F5344CB8AC3E}">
        <p14:creationId xmlns:p14="http://schemas.microsoft.com/office/powerpoint/2010/main" val="272767371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457200" y="1905000"/>
            <a:ext cx="8229600" cy="4572000"/>
          </a:xfrm>
        </p:spPr>
        <p:txBody>
          <a:bodyPr/>
          <a:lstStyle/>
          <a:p>
            <a:pPr marL="0" indent="0">
              <a:buNone/>
            </a:pPr>
            <a:r>
              <a:rPr lang="en-US" u="sng" dirty="0"/>
              <a:t>β2-agonists </a:t>
            </a:r>
            <a:endParaRPr lang="en-US" u="sng" dirty="0" smtClean="0"/>
          </a:p>
          <a:p>
            <a:r>
              <a:rPr lang="en-US" dirty="0" smtClean="0"/>
              <a:t>β2</a:t>
            </a:r>
            <a:r>
              <a:rPr lang="en-US" dirty="0"/>
              <a:t>-agonists could promote the reabsorption of fluid by stimulating </a:t>
            </a:r>
            <a:r>
              <a:rPr lang="en-US" dirty="0" err="1" smtClean="0"/>
              <a:t>cAMP</a:t>
            </a:r>
            <a:r>
              <a:rPr lang="en-US" dirty="0" smtClean="0"/>
              <a:t>-</a:t>
            </a:r>
            <a:r>
              <a:rPr lang="en-US" dirty="0"/>
              <a:t>dependent protein kinase and promoting pulmonary protection mechanisms independent of its </a:t>
            </a:r>
            <a:r>
              <a:rPr lang="en-US" dirty="0" err="1"/>
              <a:t>vasodilatory</a:t>
            </a:r>
            <a:r>
              <a:rPr lang="en-US" dirty="0"/>
              <a:t> </a:t>
            </a:r>
            <a:r>
              <a:rPr lang="en-US" dirty="0" smtClean="0"/>
              <a:t>properties</a:t>
            </a:r>
          </a:p>
          <a:p>
            <a:endParaRPr lang="en-US" dirty="0"/>
          </a:p>
          <a:p>
            <a:r>
              <a:rPr lang="en-US" dirty="0"/>
              <a:t>A recent large randomized, controlled clinical trial </a:t>
            </a:r>
            <a:r>
              <a:rPr lang="en-US" dirty="0" smtClean="0"/>
              <a:t>using IV </a:t>
            </a:r>
            <a:r>
              <a:rPr lang="en-US" dirty="0"/>
              <a:t>salbutamol showed that treatment with β2-agonists was poorly tolerated and was eventually associated with an increased 28-day mortality rate in patients with ARDS </a:t>
            </a:r>
          </a:p>
          <a:p>
            <a:endParaRPr lang="en-US" dirty="0"/>
          </a:p>
        </p:txBody>
      </p:sp>
      <p:pic>
        <p:nvPicPr>
          <p:cNvPr id="4" name="Picture 3"/>
          <p:cNvPicPr>
            <a:picLocks noChangeAspect="1"/>
          </p:cNvPicPr>
          <p:nvPr/>
        </p:nvPicPr>
        <p:blipFill>
          <a:blip r:embed="rId3"/>
          <a:stretch>
            <a:fillRect/>
          </a:stretch>
        </p:blipFill>
        <p:spPr>
          <a:xfrm>
            <a:off x="0" y="310322"/>
            <a:ext cx="9144000" cy="1594678"/>
          </a:xfrm>
          <a:prstGeom prst="rect">
            <a:avLst/>
          </a:prstGeom>
        </p:spPr>
      </p:pic>
      <p:pic>
        <p:nvPicPr>
          <p:cNvPr id="5" name="Picture 4"/>
          <p:cNvPicPr>
            <a:picLocks noChangeAspect="1"/>
          </p:cNvPicPr>
          <p:nvPr/>
        </p:nvPicPr>
        <p:blipFill>
          <a:blip r:embed="rId4"/>
          <a:stretch>
            <a:fillRect/>
          </a:stretch>
        </p:blipFill>
        <p:spPr>
          <a:xfrm>
            <a:off x="787400" y="5984875"/>
            <a:ext cx="7467600" cy="730250"/>
          </a:xfrm>
          <a:prstGeom prst="rect">
            <a:avLst/>
          </a:prstGeom>
        </p:spPr>
      </p:pic>
    </p:spTree>
    <p:extLst>
      <p:ext uri="{BB962C8B-B14F-4D97-AF65-F5344CB8AC3E}">
        <p14:creationId xmlns:p14="http://schemas.microsoft.com/office/powerpoint/2010/main" val="400951466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0" y="310322"/>
            <a:ext cx="9144000" cy="1594678"/>
          </a:xfrm>
          <a:prstGeom prst="rect">
            <a:avLst/>
          </a:prstGeom>
        </p:spPr>
      </p:pic>
      <p:sp>
        <p:nvSpPr>
          <p:cNvPr id="3" name="Content Placeholder 2"/>
          <p:cNvSpPr>
            <a:spLocks noGrp="1"/>
          </p:cNvSpPr>
          <p:nvPr>
            <p:ph idx="1"/>
          </p:nvPr>
        </p:nvSpPr>
        <p:spPr>
          <a:xfrm>
            <a:off x="457200" y="1730374"/>
            <a:ext cx="8229600" cy="4873625"/>
          </a:xfrm>
        </p:spPr>
        <p:txBody>
          <a:bodyPr>
            <a:normAutofit/>
          </a:bodyPr>
          <a:lstStyle/>
          <a:p>
            <a:r>
              <a:rPr lang="en-US" sz="2800" dirty="0" smtClean="0"/>
              <a:t>Statins</a:t>
            </a:r>
          </a:p>
          <a:p>
            <a:pPr lvl="1"/>
            <a:r>
              <a:rPr lang="en-US" sz="2400" dirty="0" smtClean="0"/>
              <a:t>Demonstrated to have a protective effect in sepsis</a:t>
            </a:r>
            <a:r>
              <a:rPr lang="en-US" sz="2400" dirty="0"/>
              <a:t>, ARDS or aneurysmal </a:t>
            </a:r>
            <a:r>
              <a:rPr lang="en-US" sz="2400" dirty="0" err="1" smtClean="0"/>
              <a:t>subarachnoidal</a:t>
            </a:r>
            <a:r>
              <a:rPr lang="en-US" sz="2400" dirty="0"/>
              <a:t> </a:t>
            </a:r>
            <a:r>
              <a:rPr lang="en-US" sz="2400" dirty="0" smtClean="0"/>
              <a:t>hemorrhage</a:t>
            </a:r>
          </a:p>
          <a:p>
            <a:pPr lvl="1"/>
            <a:r>
              <a:rPr lang="en-US" sz="2400" dirty="0" smtClean="0"/>
              <a:t>The </a:t>
            </a:r>
            <a:r>
              <a:rPr lang="en-US" sz="2400" dirty="0"/>
              <a:t>anti-</a:t>
            </a:r>
            <a:r>
              <a:rPr lang="en-US" sz="2400" dirty="0" smtClean="0"/>
              <a:t>inflammatory effects </a:t>
            </a:r>
            <a:r>
              <a:rPr lang="en-US" sz="2400" dirty="0"/>
              <a:t>of statins are yet to </a:t>
            </a:r>
            <a:r>
              <a:rPr lang="en-US" sz="2400" dirty="0" smtClean="0"/>
              <a:t>be examined in prospective </a:t>
            </a:r>
            <a:r>
              <a:rPr lang="en-US" sz="2400" dirty="0"/>
              <a:t>randomized controlled clinical </a:t>
            </a:r>
            <a:r>
              <a:rPr lang="en-US" sz="2400" dirty="0" smtClean="0"/>
              <a:t>trials</a:t>
            </a:r>
          </a:p>
          <a:p>
            <a:pPr lvl="1"/>
            <a:endParaRPr lang="en-US" sz="2400" dirty="0" smtClean="0"/>
          </a:p>
          <a:p>
            <a:r>
              <a:rPr lang="en-US" sz="2800" dirty="0" smtClean="0"/>
              <a:t>Corticosteroids</a:t>
            </a:r>
          </a:p>
          <a:p>
            <a:pPr lvl="1"/>
            <a:r>
              <a:rPr lang="en-US" sz="2400" dirty="0"/>
              <a:t>L</a:t>
            </a:r>
            <a:r>
              <a:rPr lang="en-US" sz="2400" dirty="0" smtClean="0"/>
              <a:t>arge </a:t>
            </a:r>
            <a:r>
              <a:rPr lang="en-US" sz="2400" dirty="0"/>
              <a:t>study suggests that the early use of high-</a:t>
            </a:r>
            <a:r>
              <a:rPr lang="en-US" sz="2400" dirty="0" smtClean="0"/>
              <a:t>dose corticosteroids </a:t>
            </a:r>
            <a:r>
              <a:rPr lang="en-US" sz="2400" dirty="0"/>
              <a:t>may increase mortality and </a:t>
            </a:r>
            <a:r>
              <a:rPr lang="en-US" sz="2400" dirty="0" smtClean="0"/>
              <a:t>cause adverse effects – not recommended</a:t>
            </a:r>
          </a:p>
        </p:txBody>
      </p:sp>
    </p:spTree>
    <p:extLst>
      <p:ext uri="{BB962C8B-B14F-4D97-AF65-F5344CB8AC3E}">
        <p14:creationId xmlns:p14="http://schemas.microsoft.com/office/powerpoint/2010/main" val="268640388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0" y="310322"/>
            <a:ext cx="9144000" cy="1594678"/>
          </a:xfrm>
          <a:prstGeom prst="rect">
            <a:avLst/>
          </a:prstGeom>
        </p:spPr>
      </p:pic>
      <p:sp>
        <p:nvSpPr>
          <p:cNvPr id="3" name="Content Placeholder 2"/>
          <p:cNvSpPr>
            <a:spLocks noGrp="1"/>
          </p:cNvSpPr>
          <p:nvPr>
            <p:ph idx="1"/>
          </p:nvPr>
        </p:nvSpPr>
        <p:spPr>
          <a:xfrm>
            <a:off x="457200" y="1905000"/>
            <a:ext cx="8229600" cy="4953000"/>
          </a:xfrm>
        </p:spPr>
        <p:txBody>
          <a:bodyPr>
            <a:normAutofit lnSpcReduction="10000"/>
          </a:bodyPr>
          <a:lstStyle/>
          <a:p>
            <a:r>
              <a:rPr lang="en-US" dirty="0"/>
              <a:t>Treatment with activated protein C </a:t>
            </a:r>
          </a:p>
          <a:p>
            <a:pPr lvl="1"/>
            <a:r>
              <a:rPr lang="en-US" dirty="0"/>
              <a:t>In pulmonary inflammation, tissue factor-derived activation of the coagulation cascades </a:t>
            </a:r>
            <a:r>
              <a:rPr lang="en-US" dirty="0" smtClean="0"/>
              <a:t>alters anticoagulation </a:t>
            </a:r>
            <a:r>
              <a:rPr lang="en-US" dirty="0"/>
              <a:t>signal pathways such as </a:t>
            </a:r>
            <a:r>
              <a:rPr lang="en-US" dirty="0" err="1"/>
              <a:t>antithrombin</a:t>
            </a:r>
            <a:r>
              <a:rPr lang="en-US" dirty="0"/>
              <a:t> III and protein C leading to an inhibition of fibrinolysis and DIC</a:t>
            </a:r>
          </a:p>
          <a:p>
            <a:pPr lvl="1"/>
            <a:r>
              <a:rPr lang="en-US" dirty="0" smtClean="0"/>
              <a:t>Anticoagulation therapies using </a:t>
            </a:r>
            <a:r>
              <a:rPr lang="en-US" dirty="0"/>
              <a:t>AT III or activated protein C failed to </a:t>
            </a:r>
            <a:r>
              <a:rPr lang="en-US" dirty="0" smtClean="0"/>
              <a:t>show beneficial </a:t>
            </a:r>
            <a:r>
              <a:rPr lang="en-US" dirty="0"/>
              <a:t>effects on clinical outcome in </a:t>
            </a:r>
            <a:r>
              <a:rPr lang="en-US" dirty="0" smtClean="0"/>
              <a:t>large randomized </a:t>
            </a:r>
            <a:r>
              <a:rPr lang="en-US" dirty="0"/>
              <a:t>controlled clinical </a:t>
            </a:r>
            <a:r>
              <a:rPr lang="en-US" dirty="0" smtClean="0"/>
              <a:t>trials</a:t>
            </a:r>
          </a:p>
          <a:p>
            <a:pPr lvl="1"/>
            <a:endParaRPr lang="en-US" dirty="0" smtClean="0"/>
          </a:p>
          <a:p>
            <a:r>
              <a:rPr lang="en-US" dirty="0" smtClean="0"/>
              <a:t>ACE inhibitors</a:t>
            </a:r>
          </a:p>
          <a:p>
            <a:pPr lvl="1"/>
            <a:r>
              <a:rPr lang="en-US" dirty="0" smtClean="0"/>
              <a:t>Investigators </a:t>
            </a:r>
            <a:r>
              <a:rPr lang="en-US" dirty="0"/>
              <a:t>have demonstrated that the loss </a:t>
            </a:r>
            <a:r>
              <a:rPr lang="en-US" dirty="0" smtClean="0"/>
              <a:t>of ACE2 </a:t>
            </a:r>
            <a:r>
              <a:rPr lang="en-US" dirty="0"/>
              <a:t>expression can result in increased </a:t>
            </a:r>
            <a:r>
              <a:rPr lang="en-US" dirty="0" smtClean="0"/>
              <a:t>vascular permeability </a:t>
            </a:r>
            <a:r>
              <a:rPr lang="en-US" dirty="0"/>
              <a:t>in a mouse model of ARDS, and </a:t>
            </a:r>
            <a:r>
              <a:rPr lang="en-US" dirty="0" smtClean="0"/>
              <a:t>the permeability </a:t>
            </a:r>
            <a:r>
              <a:rPr lang="en-US" dirty="0"/>
              <a:t>was attenuated in the AT1 </a:t>
            </a:r>
            <a:r>
              <a:rPr lang="en-US" dirty="0" smtClean="0"/>
              <a:t>receptor</a:t>
            </a:r>
          </a:p>
          <a:p>
            <a:pPr lvl="1"/>
            <a:r>
              <a:rPr lang="en-US" dirty="0" smtClean="0"/>
              <a:t>Prospective randomized clinical trials are warranted </a:t>
            </a:r>
            <a:r>
              <a:rPr lang="en-US" dirty="0"/>
              <a:t>to determine the role </a:t>
            </a:r>
            <a:r>
              <a:rPr lang="en-US" dirty="0" smtClean="0"/>
              <a:t>of ACE2 </a:t>
            </a:r>
            <a:r>
              <a:rPr lang="en-US" dirty="0"/>
              <a:t>and ACE </a:t>
            </a:r>
            <a:r>
              <a:rPr lang="en-US" dirty="0" smtClean="0"/>
              <a:t>inhibitors in ARDS</a:t>
            </a:r>
            <a:endParaRPr lang="en-US" dirty="0"/>
          </a:p>
        </p:txBody>
      </p:sp>
    </p:spTree>
    <p:extLst>
      <p:ext uri="{BB962C8B-B14F-4D97-AF65-F5344CB8AC3E}">
        <p14:creationId xmlns:p14="http://schemas.microsoft.com/office/powerpoint/2010/main" val="32123522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Treatment - Humans</a:t>
            </a:r>
          </a:p>
        </p:txBody>
      </p:sp>
      <p:sp>
        <p:nvSpPr>
          <p:cNvPr id="3" name="Content Placeholder 2"/>
          <p:cNvSpPr>
            <a:spLocks noGrp="1"/>
          </p:cNvSpPr>
          <p:nvPr>
            <p:ph idx="1"/>
          </p:nvPr>
        </p:nvSpPr>
        <p:spPr>
          <a:xfrm>
            <a:off x="457200" y="1905000"/>
            <a:ext cx="8229600" cy="4953000"/>
          </a:xfrm>
        </p:spPr>
        <p:txBody>
          <a:bodyPr>
            <a:normAutofit/>
          </a:bodyPr>
          <a:lstStyle/>
          <a:p>
            <a:r>
              <a:rPr lang="en-US" dirty="0" smtClean="0"/>
              <a:t>Inhaled agents</a:t>
            </a:r>
          </a:p>
          <a:p>
            <a:pPr lvl="1"/>
            <a:r>
              <a:rPr lang="en-US" dirty="0"/>
              <a:t>I</a:t>
            </a:r>
            <a:r>
              <a:rPr lang="en-US" dirty="0" smtClean="0"/>
              <a:t>nhaled </a:t>
            </a:r>
            <a:r>
              <a:rPr lang="en-US" dirty="0"/>
              <a:t>nitric oxide </a:t>
            </a:r>
            <a:r>
              <a:rPr lang="en-US" dirty="0" smtClean="0"/>
              <a:t>was associated </a:t>
            </a:r>
            <a:r>
              <a:rPr lang="en-US" dirty="0"/>
              <a:t>with improvement of oxygenation </a:t>
            </a:r>
            <a:r>
              <a:rPr lang="en-US" dirty="0" smtClean="0"/>
              <a:t>in ARDS patients. </a:t>
            </a:r>
            <a:endParaRPr lang="en-US" dirty="0"/>
          </a:p>
          <a:p>
            <a:pPr lvl="1"/>
            <a:r>
              <a:rPr lang="en-US" dirty="0"/>
              <a:t>Cochrane </a:t>
            </a:r>
            <a:r>
              <a:rPr lang="en-US" dirty="0" smtClean="0"/>
              <a:t>review </a:t>
            </a:r>
            <a:r>
              <a:rPr lang="en-US" dirty="0"/>
              <a:t>and two recent meta-</a:t>
            </a:r>
            <a:r>
              <a:rPr lang="en-US" dirty="0" smtClean="0"/>
              <a:t>analyses suggested </a:t>
            </a:r>
            <a:r>
              <a:rPr lang="en-US" dirty="0"/>
              <a:t>that despite a transient </a:t>
            </a:r>
            <a:r>
              <a:rPr lang="en-US" dirty="0" smtClean="0"/>
              <a:t>improvement in </a:t>
            </a:r>
            <a:r>
              <a:rPr lang="en-US" dirty="0"/>
              <a:t>oxygenation, </a:t>
            </a:r>
            <a:r>
              <a:rPr lang="en-US" dirty="0" smtClean="0"/>
              <a:t>it was unable </a:t>
            </a:r>
            <a:r>
              <a:rPr lang="en-US" dirty="0"/>
              <a:t>to reduce mortality. </a:t>
            </a:r>
          </a:p>
          <a:p>
            <a:pPr lvl="1"/>
            <a:r>
              <a:rPr lang="en-US" dirty="0" smtClean="0"/>
              <a:t>In </a:t>
            </a:r>
            <a:r>
              <a:rPr lang="en-US" dirty="0"/>
              <a:t>some cases, </a:t>
            </a:r>
            <a:r>
              <a:rPr lang="en-US" dirty="0" smtClean="0"/>
              <a:t>nitric </a:t>
            </a:r>
            <a:r>
              <a:rPr lang="en-US" dirty="0"/>
              <a:t>oxide may be </a:t>
            </a:r>
            <a:r>
              <a:rPr lang="en-US" dirty="0" smtClean="0"/>
              <a:t>harmful </a:t>
            </a:r>
            <a:r>
              <a:rPr lang="en-US" dirty="0"/>
              <a:t>by </a:t>
            </a:r>
            <a:r>
              <a:rPr lang="en-US" dirty="0" smtClean="0"/>
              <a:t>causing impaired </a:t>
            </a:r>
            <a:r>
              <a:rPr lang="en-US" dirty="0"/>
              <a:t>renal </a:t>
            </a:r>
            <a:r>
              <a:rPr lang="en-US" dirty="0" smtClean="0"/>
              <a:t>function.</a:t>
            </a:r>
          </a:p>
          <a:p>
            <a:pPr lvl="1"/>
            <a:endParaRPr lang="en-US" dirty="0"/>
          </a:p>
          <a:p>
            <a:r>
              <a:rPr lang="en-US" dirty="0" smtClean="0"/>
              <a:t>2012 </a:t>
            </a:r>
            <a:r>
              <a:rPr lang="en-US" dirty="0"/>
              <a:t>Surviving Sepsis </a:t>
            </a:r>
            <a:r>
              <a:rPr lang="en-US" dirty="0" smtClean="0"/>
              <a:t>Campaign guidelines </a:t>
            </a:r>
            <a:r>
              <a:rPr lang="en-US" dirty="0"/>
              <a:t>do not recommend the routine use </a:t>
            </a:r>
            <a:r>
              <a:rPr lang="en-US" dirty="0" smtClean="0"/>
              <a:t>of inhalation </a:t>
            </a:r>
            <a:r>
              <a:rPr lang="en-US" dirty="0"/>
              <a:t>of nitric oxide as a supportive therapy </a:t>
            </a:r>
            <a:r>
              <a:rPr lang="en-US" dirty="0" smtClean="0"/>
              <a:t>in patients </a:t>
            </a:r>
            <a:r>
              <a:rPr lang="en-US" dirty="0"/>
              <a:t>with sepsis-related ARDS</a:t>
            </a:r>
            <a:endParaRPr lang="en-US" dirty="0" smtClean="0"/>
          </a:p>
          <a:p>
            <a:pPr marL="0" indent="0">
              <a:buNone/>
            </a:pPr>
            <a:endParaRPr lang="en-US" dirty="0"/>
          </a:p>
        </p:txBody>
      </p:sp>
      <p:pic>
        <p:nvPicPr>
          <p:cNvPr id="4" name="Picture 3"/>
          <p:cNvPicPr>
            <a:picLocks noChangeAspect="1"/>
          </p:cNvPicPr>
          <p:nvPr/>
        </p:nvPicPr>
        <p:blipFill>
          <a:blip r:embed="rId3"/>
          <a:stretch>
            <a:fillRect/>
          </a:stretch>
        </p:blipFill>
        <p:spPr>
          <a:xfrm>
            <a:off x="0" y="310322"/>
            <a:ext cx="9144000" cy="1594678"/>
          </a:xfrm>
          <a:prstGeom prst="rect">
            <a:avLst/>
          </a:prstGeom>
        </p:spPr>
      </p:pic>
    </p:spTree>
    <p:extLst>
      <p:ext uri="{BB962C8B-B14F-4D97-AF65-F5344CB8AC3E}">
        <p14:creationId xmlns:p14="http://schemas.microsoft.com/office/powerpoint/2010/main" val="10013644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2"/>
          <a:stretch>
            <a:fillRect/>
          </a:stretch>
        </p:blipFill>
        <p:spPr>
          <a:xfrm>
            <a:off x="5527783" y="464069"/>
            <a:ext cx="3616217" cy="2409305"/>
          </a:xfrm>
          <a:prstGeom prst="rect">
            <a:avLst/>
          </a:prstGeom>
        </p:spPr>
      </p:pic>
      <p:pic>
        <p:nvPicPr>
          <p:cNvPr id="7" name="Picture 6"/>
          <p:cNvPicPr>
            <a:picLocks noChangeAspect="1"/>
          </p:cNvPicPr>
          <p:nvPr/>
        </p:nvPicPr>
        <p:blipFill>
          <a:blip r:embed="rId3"/>
          <a:stretch>
            <a:fillRect/>
          </a:stretch>
        </p:blipFill>
        <p:spPr>
          <a:xfrm>
            <a:off x="5969000" y="3340100"/>
            <a:ext cx="3175000" cy="3517900"/>
          </a:xfrm>
          <a:prstGeom prst="rect">
            <a:avLst/>
          </a:prstGeom>
        </p:spPr>
      </p:pic>
      <p:pic>
        <p:nvPicPr>
          <p:cNvPr id="2" name="Picture 1"/>
          <p:cNvPicPr>
            <a:picLocks noChangeAspect="1"/>
          </p:cNvPicPr>
          <p:nvPr/>
        </p:nvPicPr>
        <p:blipFill>
          <a:blip r:embed="rId4"/>
          <a:stretch>
            <a:fillRect/>
          </a:stretch>
        </p:blipFill>
        <p:spPr>
          <a:xfrm>
            <a:off x="-15875" y="749820"/>
            <a:ext cx="6334125" cy="5174141"/>
          </a:xfrm>
          <a:prstGeom prst="rect">
            <a:avLst/>
          </a:prstGeom>
        </p:spPr>
      </p:pic>
      <p:sp>
        <p:nvSpPr>
          <p:cNvPr id="6" name="Content Placeholder 5"/>
          <p:cNvSpPr>
            <a:spLocks noGrp="1"/>
          </p:cNvSpPr>
          <p:nvPr>
            <p:ph idx="1"/>
          </p:nvPr>
        </p:nvSpPr>
        <p:spPr>
          <a:xfrm>
            <a:off x="457200" y="1758950"/>
            <a:ext cx="8229600" cy="4749800"/>
          </a:xfrm>
        </p:spPr>
        <p:txBody>
          <a:bodyPr>
            <a:normAutofit/>
          </a:bodyPr>
          <a:lstStyle/>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smtClean="0"/>
          </a:p>
        </p:txBody>
      </p:sp>
    </p:spTree>
    <p:extLst>
      <p:ext uri="{BB962C8B-B14F-4D97-AF65-F5344CB8AC3E}">
        <p14:creationId xmlns:p14="http://schemas.microsoft.com/office/powerpoint/2010/main" val="327986180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pPr marL="0" indent="0">
              <a:buNone/>
            </a:pPr>
            <a:endParaRPr lang="en-US" dirty="0" smtClean="0"/>
          </a:p>
          <a:p>
            <a:r>
              <a:rPr lang="en-US" dirty="0" smtClean="0"/>
              <a:t>Stem </a:t>
            </a:r>
            <a:r>
              <a:rPr lang="en-US" dirty="0"/>
              <a:t>cells to modulate inflammation in ARDS/ALI</a:t>
            </a:r>
          </a:p>
          <a:p>
            <a:pPr lvl="1"/>
            <a:r>
              <a:rPr lang="en-US" dirty="0"/>
              <a:t>A</a:t>
            </a:r>
            <a:r>
              <a:rPr lang="en-US" dirty="0" smtClean="0"/>
              <a:t>nti</a:t>
            </a:r>
            <a:r>
              <a:rPr lang="en-US" dirty="0"/>
              <a:t>-inflammatory effects and lung </a:t>
            </a:r>
            <a:r>
              <a:rPr lang="en-US" dirty="0" smtClean="0"/>
              <a:t>regeneration mechanisms in the </a:t>
            </a:r>
            <a:r>
              <a:rPr lang="en-US" dirty="0"/>
              <a:t>treatment of patients </a:t>
            </a:r>
            <a:r>
              <a:rPr lang="en-US" dirty="0" smtClean="0"/>
              <a:t>with ARDS</a:t>
            </a:r>
          </a:p>
          <a:p>
            <a:pPr lvl="1"/>
            <a:r>
              <a:rPr lang="en-US" dirty="0"/>
              <a:t>P</a:t>
            </a:r>
            <a:r>
              <a:rPr lang="en-US" dirty="0" smtClean="0"/>
              <a:t>reclinical </a:t>
            </a:r>
            <a:r>
              <a:rPr lang="en-US" dirty="0"/>
              <a:t>results are very </a:t>
            </a:r>
            <a:r>
              <a:rPr lang="en-US" dirty="0" smtClean="0"/>
              <a:t>promising in </a:t>
            </a:r>
            <a:r>
              <a:rPr lang="en-US" dirty="0"/>
              <a:t>the treatment of </a:t>
            </a:r>
            <a:r>
              <a:rPr lang="en-US" dirty="0" smtClean="0"/>
              <a:t>ARDS</a:t>
            </a:r>
          </a:p>
          <a:p>
            <a:endParaRPr lang="en-US" dirty="0"/>
          </a:p>
          <a:p>
            <a:r>
              <a:rPr lang="en-US" dirty="0" smtClean="0"/>
              <a:t>Surfactant </a:t>
            </a:r>
            <a:endParaRPr lang="en-US" dirty="0"/>
          </a:p>
          <a:p>
            <a:pPr lvl="1"/>
            <a:r>
              <a:rPr lang="en-US" dirty="0"/>
              <a:t>Differences in the causes of ARDS between adults and children that may also influence the effects of surfactant treatment</a:t>
            </a:r>
          </a:p>
          <a:p>
            <a:pPr lvl="1"/>
            <a:r>
              <a:rPr lang="en-US" dirty="0"/>
              <a:t>More studies required</a:t>
            </a:r>
          </a:p>
          <a:p>
            <a:pPr marL="274320" lvl="1" indent="0">
              <a:buNone/>
            </a:pPr>
            <a:endParaRPr lang="en-US" dirty="0"/>
          </a:p>
        </p:txBody>
      </p:sp>
      <p:pic>
        <p:nvPicPr>
          <p:cNvPr id="4" name="Picture 3"/>
          <p:cNvPicPr>
            <a:picLocks noChangeAspect="1"/>
          </p:cNvPicPr>
          <p:nvPr/>
        </p:nvPicPr>
        <p:blipFill>
          <a:blip r:embed="rId2"/>
          <a:stretch>
            <a:fillRect/>
          </a:stretch>
        </p:blipFill>
        <p:spPr>
          <a:xfrm>
            <a:off x="0" y="310322"/>
            <a:ext cx="9144000" cy="1594678"/>
          </a:xfrm>
          <a:prstGeom prst="rect">
            <a:avLst/>
          </a:prstGeom>
        </p:spPr>
      </p:pic>
    </p:spTree>
    <p:extLst>
      <p:ext uri="{BB962C8B-B14F-4D97-AF65-F5344CB8AC3E}">
        <p14:creationId xmlns:p14="http://schemas.microsoft.com/office/powerpoint/2010/main" val="164112716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Prognosis</a:t>
            </a:r>
            <a:endParaRPr lang="en-US" dirty="0"/>
          </a:p>
        </p:txBody>
      </p:sp>
      <p:sp>
        <p:nvSpPr>
          <p:cNvPr id="3" name="Content Placeholder 2"/>
          <p:cNvSpPr>
            <a:spLocks noGrp="1"/>
          </p:cNvSpPr>
          <p:nvPr>
            <p:ph idx="1"/>
          </p:nvPr>
        </p:nvSpPr>
        <p:spPr/>
        <p:txBody>
          <a:bodyPr>
            <a:normAutofit/>
          </a:bodyPr>
          <a:lstStyle/>
          <a:p>
            <a:r>
              <a:rPr lang="en-US" dirty="0"/>
              <a:t>M</a:t>
            </a:r>
            <a:r>
              <a:rPr lang="en-US" dirty="0" smtClean="0"/>
              <a:t>ortality </a:t>
            </a:r>
            <a:r>
              <a:rPr lang="en-US" dirty="0"/>
              <a:t>rates for ARDS in small animals are close to 100</a:t>
            </a:r>
            <a:r>
              <a:rPr lang="en-US" dirty="0" smtClean="0"/>
              <a:t>%. Most die within the first two weeks of diagnosis (</a:t>
            </a:r>
            <a:r>
              <a:rPr lang="en-US" dirty="0" err="1" smtClean="0"/>
              <a:t>DeClue</a:t>
            </a:r>
            <a:r>
              <a:rPr lang="en-US" dirty="0" smtClean="0"/>
              <a:t> 2007)</a:t>
            </a:r>
          </a:p>
          <a:p>
            <a:r>
              <a:rPr lang="en-US" dirty="0"/>
              <a:t>S</a:t>
            </a:r>
            <a:r>
              <a:rPr lang="en-US" dirty="0" smtClean="0"/>
              <a:t>urvival </a:t>
            </a:r>
            <a:r>
              <a:rPr lang="en-US" dirty="0"/>
              <a:t>to discharge is less than 10</a:t>
            </a:r>
            <a:r>
              <a:rPr lang="en-US" dirty="0" smtClean="0"/>
              <a:t>% in </a:t>
            </a:r>
            <a:r>
              <a:rPr lang="en-US" dirty="0"/>
              <a:t>veterinary </a:t>
            </a:r>
            <a:r>
              <a:rPr lang="en-US" dirty="0" smtClean="0"/>
              <a:t>medicine (</a:t>
            </a:r>
            <a:r>
              <a:rPr lang="en-US" dirty="0" err="1" smtClean="0"/>
              <a:t>Sabino</a:t>
            </a:r>
            <a:r>
              <a:rPr lang="en-US" dirty="0" smtClean="0"/>
              <a:t> 2012)</a:t>
            </a:r>
          </a:p>
          <a:p>
            <a:r>
              <a:rPr lang="en-US" dirty="0"/>
              <a:t>Mortality rates have not been established in veterinary medicine (</a:t>
            </a:r>
            <a:r>
              <a:rPr lang="en-US" dirty="0" err="1"/>
              <a:t>Kelmer</a:t>
            </a:r>
            <a:r>
              <a:rPr lang="en-US" dirty="0"/>
              <a:t> 2012)</a:t>
            </a:r>
          </a:p>
          <a:p>
            <a:endParaRPr lang="en-US" dirty="0" smtClean="0"/>
          </a:p>
          <a:p>
            <a:r>
              <a:rPr lang="en-US" dirty="0"/>
              <a:t>M</a:t>
            </a:r>
            <a:r>
              <a:rPr lang="en-US" dirty="0" smtClean="0"/>
              <a:t>ortality rates </a:t>
            </a:r>
            <a:r>
              <a:rPr lang="en-US" dirty="0"/>
              <a:t>as high as 40–60% have been reported in </a:t>
            </a:r>
            <a:r>
              <a:rPr lang="en-US" dirty="0" smtClean="0"/>
              <a:t>humans with </a:t>
            </a:r>
            <a:r>
              <a:rPr lang="en-US" dirty="0"/>
              <a:t>ALI/</a:t>
            </a:r>
            <a:r>
              <a:rPr lang="en-US" dirty="0" smtClean="0"/>
              <a:t>ARDS </a:t>
            </a:r>
            <a:r>
              <a:rPr lang="en-US" dirty="0"/>
              <a:t>(</a:t>
            </a:r>
            <a:r>
              <a:rPr lang="en-US" dirty="0" err="1"/>
              <a:t>DeClue</a:t>
            </a:r>
            <a:r>
              <a:rPr lang="en-US" dirty="0"/>
              <a:t> </a:t>
            </a:r>
            <a:r>
              <a:rPr lang="en-US" dirty="0" smtClean="0"/>
              <a:t>2007, </a:t>
            </a:r>
            <a:r>
              <a:rPr lang="en-US" dirty="0" err="1" smtClean="0"/>
              <a:t>Kelmer</a:t>
            </a:r>
            <a:r>
              <a:rPr lang="en-US" dirty="0" smtClean="0"/>
              <a:t> 2012)</a:t>
            </a:r>
            <a:endParaRPr lang="en-US" dirty="0"/>
          </a:p>
          <a:p>
            <a:endParaRPr lang="en-US" dirty="0"/>
          </a:p>
        </p:txBody>
      </p:sp>
    </p:spTree>
    <p:extLst>
      <p:ext uri="{BB962C8B-B14F-4D97-AF65-F5344CB8AC3E}">
        <p14:creationId xmlns:p14="http://schemas.microsoft.com/office/powerpoint/2010/main" val="57190869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References</a:t>
            </a:r>
            <a:endParaRPr lang="en-US" dirty="0"/>
          </a:p>
        </p:txBody>
      </p:sp>
      <p:sp>
        <p:nvSpPr>
          <p:cNvPr id="3" name="Content Placeholder 2"/>
          <p:cNvSpPr>
            <a:spLocks noGrp="1"/>
          </p:cNvSpPr>
          <p:nvPr>
            <p:ph idx="1"/>
          </p:nvPr>
        </p:nvSpPr>
        <p:spPr/>
        <p:txBody>
          <a:bodyPr>
            <a:normAutofit fontScale="55000" lnSpcReduction="20000"/>
          </a:bodyPr>
          <a:lstStyle/>
          <a:p>
            <a:r>
              <a:rPr lang="en-US" dirty="0" smtClean="0"/>
              <a:t>Wilkins </a:t>
            </a:r>
            <a:r>
              <a:rPr lang="en-US" dirty="0"/>
              <a:t>PA, Otto CM, </a:t>
            </a:r>
            <a:r>
              <a:rPr lang="en-US" dirty="0" err="1"/>
              <a:t>Baumgardner</a:t>
            </a:r>
            <a:r>
              <a:rPr lang="en-US" dirty="0"/>
              <a:t> JE, et al: Acute lung injury and acute respiratory distress syndromes in veterinary medicine: consensus definitions: The Dorothy Russell </a:t>
            </a:r>
            <a:r>
              <a:rPr lang="en-US" dirty="0" err="1"/>
              <a:t>Havemeyer</a:t>
            </a:r>
            <a:r>
              <a:rPr lang="en-US" dirty="0"/>
              <a:t> Working Group on ALI and ARDS in Veterinary Medicine, J Vet </a:t>
            </a:r>
            <a:r>
              <a:rPr lang="en-US" dirty="0" err="1"/>
              <a:t>Emerg</a:t>
            </a:r>
            <a:r>
              <a:rPr lang="en-US" dirty="0"/>
              <a:t> </a:t>
            </a:r>
            <a:r>
              <a:rPr lang="en-US" dirty="0" err="1"/>
              <a:t>Crit</a:t>
            </a:r>
            <a:r>
              <a:rPr lang="en-US" dirty="0"/>
              <a:t> Care 17:333, 2007</a:t>
            </a:r>
            <a:r>
              <a:rPr lang="en-US" dirty="0" smtClean="0"/>
              <a:t>.</a:t>
            </a:r>
          </a:p>
          <a:p>
            <a:r>
              <a:rPr lang="en-US" dirty="0" err="1" smtClean="0"/>
              <a:t>DeClue</a:t>
            </a:r>
            <a:r>
              <a:rPr lang="en-US" dirty="0" smtClean="0"/>
              <a:t> et al (2007). </a:t>
            </a:r>
            <a:r>
              <a:rPr lang="en-US" dirty="0"/>
              <a:t>Acute respiratory distress syndrome in dogs </a:t>
            </a:r>
            <a:r>
              <a:rPr lang="en-US" dirty="0" smtClean="0"/>
              <a:t>and cats</a:t>
            </a:r>
            <a:r>
              <a:rPr lang="en-US" dirty="0"/>
              <a:t>: a </a:t>
            </a:r>
            <a:r>
              <a:rPr lang="en-US" dirty="0" smtClean="0"/>
              <a:t>review of </a:t>
            </a:r>
            <a:r>
              <a:rPr lang="en-US" dirty="0"/>
              <a:t>clinical findings </a:t>
            </a:r>
            <a:r>
              <a:rPr lang="en-US" dirty="0" smtClean="0"/>
              <a:t>and pathophysiology. JVECC. </a:t>
            </a:r>
            <a:r>
              <a:rPr lang="is-IS" dirty="0" smtClean="0"/>
              <a:t>2007;17</a:t>
            </a:r>
            <a:r>
              <a:rPr lang="is-IS" dirty="0"/>
              <a:t>(4</a:t>
            </a:r>
            <a:r>
              <a:rPr lang="is-IS" dirty="0" smtClean="0"/>
              <a:t>): 340</a:t>
            </a:r>
            <a:r>
              <a:rPr lang="is-IS" dirty="0"/>
              <a:t>–347</a:t>
            </a:r>
            <a:endParaRPr lang="en-US" dirty="0" smtClean="0"/>
          </a:p>
          <a:p>
            <a:r>
              <a:rPr lang="en-US" dirty="0"/>
              <a:t>Brady C, Otto C, Winkle T, et al. Severe sepsis in cats: 29 </a:t>
            </a:r>
            <a:r>
              <a:rPr lang="en-US" dirty="0" smtClean="0"/>
              <a:t>cases </a:t>
            </a:r>
            <a:r>
              <a:rPr lang="de-DE" dirty="0" smtClean="0"/>
              <a:t>(</a:t>
            </a:r>
            <a:r>
              <a:rPr lang="de-DE" dirty="0"/>
              <a:t>1986–1998). J Am </a:t>
            </a:r>
            <a:r>
              <a:rPr lang="de-DE" dirty="0" err="1"/>
              <a:t>Vet</a:t>
            </a:r>
            <a:r>
              <a:rPr lang="de-DE" dirty="0"/>
              <a:t> </a:t>
            </a:r>
            <a:r>
              <a:rPr lang="de-DE" dirty="0" err="1"/>
              <a:t>Med</a:t>
            </a:r>
            <a:r>
              <a:rPr lang="de-DE" dirty="0"/>
              <a:t> </a:t>
            </a:r>
            <a:r>
              <a:rPr lang="de-DE" dirty="0" err="1"/>
              <a:t>Assoc</a:t>
            </a:r>
            <a:r>
              <a:rPr lang="de-DE" dirty="0"/>
              <a:t> 2000; 217:531–</a:t>
            </a:r>
            <a:r>
              <a:rPr lang="de-DE" dirty="0" smtClean="0"/>
              <a:t>535</a:t>
            </a:r>
          </a:p>
          <a:p>
            <a:r>
              <a:rPr lang="en-US" dirty="0"/>
              <a:t>Parent C, King L, Walker L, et al. Clinical and </a:t>
            </a:r>
            <a:r>
              <a:rPr lang="en-US" dirty="0" err="1" smtClean="0"/>
              <a:t>clinicopathologic</a:t>
            </a:r>
            <a:r>
              <a:rPr lang="en-US" dirty="0"/>
              <a:t> </a:t>
            </a:r>
            <a:r>
              <a:rPr lang="en-US" dirty="0" smtClean="0"/>
              <a:t>finding </a:t>
            </a:r>
            <a:r>
              <a:rPr lang="en-US" dirty="0"/>
              <a:t>in dogs with acute respiratory distress syndrome: 19 </a:t>
            </a:r>
            <a:r>
              <a:rPr lang="en-US" dirty="0" smtClean="0"/>
              <a:t>cases </a:t>
            </a:r>
            <a:r>
              <a:rPr lang="da-DK" dirty="0" smtClean="0"/>
              <a:t>(</a:t>
            </a:r>
            <a:r>
              <a:rPr lang="da-DK" dirty="0"/>
              <a:t>1985–1993). J Am Med </a:t>
            </a:r>
            <a:r>
              <a:rPr lang="da-DK" dirty="0" err="1"/>
              <a:t>Vet</a:t>
            </a:r>
            <a:r>
              <a:rPr lang="da-DK" dirty="0"/>
              <a:t> </a:t>
            </a:r>
            <a:r>
              <a:rPr lang="da-DK" dirty="0" err="1"/>
              <a:t>Assoc</a:t>
            </a:r>
            <a:r>
              <a:rPr lang="da-DK" dirty="0"/>
              <a:t> 1996; 208:1419–1427</a:t>
            </a:r>
            <a:r>
              <a:rPr lang="da-DK" dirty="0" smtClean="0"/>
              <a:t>.</a:t>
            </a:r>
          </a:p>
          <a:p>
            <a:r>
              <a:rPr lang="fr-FR" dirty="0" err="1"/>
              <a:t>Mangialardi</a:t>
            </a:r>
            <a:r>
              <a:rPr lang="fr-FR" dirty="0"/>
              <a:t> R, Martin G, Bernard G, et al. </a:t>
            </a:r>
            <a:r>
              <a:rPr lang="fr-FR" dirty="0" err="1"/>
              <a:t>Hypoproteinemia</a:t>
            </a:r>
            <a:r>
              <a:rPr lang="fr-FR" dirty="0"/>
              <a:t> </a:t>
            </a:r>
            <a:r>
              <a:rPr lang="fr-FR" dirty="0" err="1" smtClean="0"/>
              <a:t>predicts</a:t>
            </a:r>
            <a:r>
              <a:rPr lang="fr-FR" dirty="0"/>
              <a:t> </a:t>
            </a:r>
            <a:r>
              <a:rPr lang="en-US" dirty="0" smtClean="0"/>
              <a:t>acute </a:t>
            </a:r>
            <a:r>
              <a:rPr lang="en-US" dirty="0"/>
              <a:t>respiratory distress syndrome development, </a:t>
            </a:r>
            <a:r>
              <a:rPr lang="en-US" dirty="0" smtClean="0"/>
              <a:t>weight gain</a:t>
            </a:r>
            <a:r>
              <a:rPr lang="en-US" dirty="0"/>
              <a:t>, and death in patients with sepsis. </a:t>
            </a:r>
            <a:r>
              <a:rPr lang="en-US" dirty="0" err="1"/>
              <a:t>Crit</a:t>
            </a:r>
            <a:r>
              <a:rPr lang="en-US" dirty="0"/>
              <a:t> Care Med </a:t>
            </a:r>
            <a:r>
              <a:rPr lang="en-US" dirty="0" smtClean="0"/>
              <a:t>2000; 28</a:t>
            </a:r>
            <a:r>
              <a:rPr lang="en-US" dirty="0"/>
              <a:t>:3137–3145</a:t>
            </a:r>
            <a:r>
              <a:rPr lang="en-US" dirty="0" smtClean="0"/>
              <a:t>.</a:t>
            </a:r>
          </a:p>
          <a:p>
            <a:r>
              <a:rPr lang="en-US" dirty="0"/>
              <a:t>Castillo RD, Guerrero S, Escalante C, et al. Serum and </a:t>
            </a:r>
            <a:r>
              <a:rPr lang="en-US" dirty="0" smtClean="0"/>
              <a:t>pulmonary angiotensin </a:t>
            </a:r>
            <a:r>
              <a:rPr lang="en-US" dirty="0"/>
              <a:t>converting enzyme as a marker of acute lung injury </a:t>
            </a:r>
            <a:r>
              <a:rPr lang="en-US" dirty="0" smtClean="0"/>
              <a:t>in an </a:t>
            </a:r>
            <a:r>
              <a:rPr lang="en-US" dirty="0"/>
              <a:t>experimental model of adult respiratory distress </a:t>
            </a:r>
            <a:r>
              <a:rPr lang="en-US" dirty="0" smtClean="0"/>
              <a:t>syndrome. </a:t>
            </a:r>
            <a:r>
              <a:rPr lang="nb-NO" dirty="0" smtClean="0"/>
              <a:t>Ann </a:t>
            </a:r>
            <a:r>
              <a:rPr lang="nb-NO" dirty="0"/>
              <a:t>Med Intern 1999; 16:229–235</a:t>
            </a:r>
            <a:r>
              <a:rPr lang="nb-NO" dirty="0" smtClean="0"/>
              <a:t>.</a:t>
            </a:r>
          </a:p>
          <a:p>
            <a:r>
              <a:rPr lang="en-US" dirty="0"/>
              <a:t>Baughman RP, Gunther KL, </a:t>
            </a:r>
            <a:r>
              <a:rPr lang="en-US" dirty="0" err="1"/>
              <a:t>Rashkin</a:t>
            </a:r>
            <a:r>
              <a:rPr lang="en-US" dirty="0"/>
              <a:t> MC, et al. Changes in </a:t>
            </a:r>
            <a:r>
              <a:rPr lang="en-US" dirty="0" smtClean="0"/>
              <a:t>the inflammatory </a:t>
            </a:r>
            <a:r>
              <a:rPr lang="en-US" dirty="0"/>
              <a:t>response of the lung during acute respiratory </a:t>
            </a:r>
            <a:r>
              <a:rPr lang="en-US" dirty="0" smtClean="0"/>
              <a:t>distress syndrome</a:t>
            </a:r>
            <a:r>
              <a:rPr lang="en-US" dirty="0"/>
              <a:t>: prognostic indicators. Am J </a:t>
            </a:r>
            <a:r>
              <a:rPr lang="en-US" dirty="0" err="1"/>
              <a:t>Respir</a:t>
            </a:r>
            <a:r>
              <a:rPr lang="en-US" dirty="0"/>
              <a:t> </a:t>
            </a:r>
            <a:r>
              <a:rPr lang="en-US" dirty="0" err="1"/>
              <a:t>Crit</a:t>
            </a:r>
            <a:r>
              <a:rPr lang="en-US" dirty="0"/>
              <a:t> Care </a:t>
            </a:r>
            <a:r>
              <a:rPr lang="en-US" dirty="0" smtClean="0"/>
              <a:t>Med 1996</a:t>
            </a:r>
            <a:r>
              <a:rPr lang="en-US" dirty="0"/>
              <a:t>; 154:76–</a:t>
            </a:r>
            <a:r>
              <a:rPr lang="en-US" dirty="0" smtClean="0"/>
              <a:t>81</a:t>
            </a:r>
          </a:p>
          <a:p>
            <a:r>
              <a:rPr lang="de-DE" dirty="0">
                <a:hlinkClick r:id="rId2"/>
              </a:rPr>
              <a:t>ARDS Definition Task Force, </a:t>
            </a:r>
            <a:r>
              <a:rPr lang="de-DE" dirty="0">
                <a:hlinkClick r:id="rId3"/>
              </a:rPr>
              <a:t>Ranieri VM, </a:t>
            </a:r>
            <a:r>
              <a:rPr lang="de-DE" dirty="0">
                <a:hlinkClick r:id="rId4"/>
              </a:rPr>
              <a:t>Rubenfeld GD, </a:t>
            </a:r>
            <a:r>
              <a:rPr lang="de-DE" dirty="0">
                <a:hlinkClick r:id="rId5"/>
              </a:rPr>
              <a:t>Thompson BT, </a:t>
            </a:r>
            <a:r>
              <a:rPr lang="de-DE" dirty="0">
                <a:hlinkClick r:id="rId6"/>
              </a:rPr>
              <a:t>Ferguson ND, </a:t>
            </a:r>
            <a:r>
              <a:rPr lang="de-DE" dirty="0">
                <a:hlinkClick r:id="rId7"/>
              </a:rPr>
              <a:t>Caldwell E, </a:t>
            </a:r>
            <a:r>
              <a:rPr lang="de-DE" dirty="0">
                <a:hlinkClick r:id="rId8"/>
              </a:rPr>
              <a:t>Fan E, </a:t>
            </a:r>
            <a:r>
              <a:rPr lang="de-DE" dirty="0">
                <a:hlinkClick r:id="rId9"/>
              </a:rPr>
              <a:t>Camporota L, </a:t>
            </a:r>
            <a:r>
              <a:rPr lang="de-DE" dirty="0">
                <a:hlinkClick r:id="rId10"/>
              </a:rPr>
              <a:t>Slutsky </a:t>
            </a:r>
            <a:r>
              <a:rPr lang="de-DE" dirty="0" smtClean="0">
                <a:hlinkClick r:id="rId10"/>
              </a:rPr>
              <a:t>AS.</a:t>
            </a:r>
            <a:r>
              <a:rPr lang="de-DE" dirty="0" smtClean="0"/>
              <a:t> </a:t>
            </a:r>
            <a:r>
              <a:rPr lang="hr-HR" dirty="0" smtClean="0"/>
              <a:t>JAMA</a:t>
            </a:r>
            <a:r>
              <a:rPr lang="hr-HR" dirty="0"/>
              <a:t>. 2012 Jun 20;307(23):2526-33. doi: 10.1001/jama.2012.5669</a:t>
            </a:r>
            <a:r>
              <a:rPr lang="hr-HR" dirty="0" smtClean="0"/>
              <a:t>. </a:t>
            </a:r>
            <a:r>
              <a:rPr lang="en-US" dirty="0" smtClean="0"/>
              <a:t>Acute </a:t>
            </a:r>
            <a:r>
              <a:rPr lang="en-US" dirty="0"/>
              <a:t>respiratory distress syndrome: the Berlin </a:t>
            </a:r>
            <a:r>
              <a:rPr lang="en-US" dirty="0" smtClean="0"/>
              <a:t>Definition. Griffiths </a:t>
            </a:r>
            <a:r>
              <a:rPr lang="en-US" dirty="0"/>
              <a:t>MJD, Evans TW: Inhaled nitric oxide therapy in adults, N </a:t>
            </a:r>
            <a:r>
              <a:rPr lang="en-US" dirty="0" err="1"/>
              <a:t>Engl</a:t>
            </a:r>
            <a:r>
              <a:rPr lang="en-US" dirty="0"/>
              <a:t> J Med 353:2683, 2005. </a:t>
            </a:r>
          </a:p>
          <a:p>
            <a:r>
              <a:rPr lang="en-US" dirty="0" err="1" smtClean="0"/>
              <a:t>Willson</a:t>
            </a:r>
            <a:r>
              <a:rPr lang="en-US" dirty="0" smtClean="0"/>
              <a:t> </a:t>
            </a:r>
            <a:r>
              <a:rPr lang="en-US" dirty="0"/>
              <a:t>DF, Thomas NJ, </a:t>
            </a:r>
            <a:r>
              <a:rPr lang="en-US" dirty="0" err="1"/>
              <a:t>Markovitz</a:t>
            </a:r>
            <a:r>
              <a:rPr lang="en-US" dirty="0"/>
              <a:t> BB, et al: Effect of exogenous surfactant (</a:t>
            </a:r>
            <a:r>
              <a:rPr lang="en-US" dirty="0" err="1"/>
              <a:t>calfactant</a:t>
            </a:r>
            <a:r>
              <a:rPr lang="en-US" dirty="0"/>
              <a:t>) in pediatric acute lung injury: a randomized controlled trial, JAMA 293:470, 2005. </a:t>
            </a:r>
          </a:p>
          <a:p>
            <a:r>
              <a:rPr lang="en-US" dirty="0" err="1" smtClean="0"/>
              <a:t>Marraro</a:t>
            </a:r>
            <a:r>
              <a:rPr lang="en-US" dirty="0" smtClean="0"/>
              <a:t> </a:t>
            </a:r>
            <a:r>
              <a:rPr lang="en-US" dirty="0"/>
              <a:t>GA: Perspectives for use of surfactant in children and adults, J </a:t>
            </a:r>
            <a:r>
              <a:rPr lang="en-US" dirty="0" err="1"/>
              <a:t>Matern</a:t>
            </a:r>
            <a:r>
              <a:rPr lang="en-US" dirty="0"/>
              <a:t> Fetal Neonatal Med 16(</a:t>
            </a:r>
            <a:r>
              <a:rPr lang="en-US" dirty="0" err="1"/>
              <a:t>Suppl</a:t>
            </a:r>
            <a:r>
              <a:rPr lang="en-US" dirty="0"/>
              <a:t>):29, 2004. </a:t>
            </a:r>
          </a:p>
        </p:txBody>
      </p:sp>
    </p:spTree>
    <p:extLst>
      <p:ext uri="{BB962C8B-B14F-4D97-AF65-F5344CB8AC3E}">
        <p14:creationId xmlns:p14="http://schemas.microsoft.com/office/powerpoint/2010/main" val="77600588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References</a:t>
            </a:r>
          </a:p>
        </p:txBody>
      </p:sp>
      <p:sp>
        <p:nvSpPr>
          <p:cNvPr id="3" name="Content Placeholder 2"/>
          <p:cNvSpPr>
            <a:spLocks noGrp="1"/>
          </p:cNvSpPr>
          <p:nvPr>
            <p:ph idx="1"/>
          </p:nvPr>
        </p:nvSpPr>
        <p:spPr>
          <a:xfrm>
            <a:off x="457200" y="1600200"/>
            <a:ext cx="8229600" cy="5257800"/>
          </a:xfrm>
        </p:spPr>
        <p:txBody>
          <a:bodyPr>
            <a:normAutofit fontScale="62500" lnSpcReduction="20000"/>
          </a:bodyPr>
          <a:lstStyle/>
          <a:p>
            <a:r>
              <a:rPr lang="en-US" dirty="0"/>
              <a:t>Haas SA, </a:t>
            </a:r>
            <a:r>
              <a:rPr lang="en-US" dirty="0" err="1"/>
              <a:t>Davidow</a:t>
            </a:r>
            <a:r>
              <a:rPr lang="en-US" dirty="0"/>
              <a:t> E. Successful management of saltwater </a:t>
            </a:r>
            <a:r>
              <a:rPr lang="en-US" dirty="0" smtClean="0"/>
              <a:t>submersion injury </a:t>
            </a:r>
            <a:r>
              <a:rPr lang="en-US" dirty="0"/>
              <a:t>in a dog using mechanical ventilation. J Vet </a:t>
            </a:r>
            <a:r>
              <a:rPr lang="en-US" dirty="0" err="1"/>
              <a:t>Emerg</a:t>
            </a:r>
            <a:r>
              <a:rPr lang="en-US" dirty="0"/>
              <a:t> </a:t>
            </a:r>
            <a:r>
              <a:rPr lang="en-US" dirty="0" err="1"/>
              <a:t>Crit</a:t>
            </a:r>
            <a:r>
              <a:rPr lang="en-US" dirty="0"/>
              <a:t> </a:t>
            </a:r>
            <a:r>
              <a:rPr lang="en-US" dirty="0" smtClean="0"/>
              <a:t>Care 2008;18</a:t>
            </a:r>
            <a:r>
              <a:rPr lang="en-US" dirty="0"/>
              <a:t>:646–653.</a:t>
            </a:r>
          </a:p>
          <a:p>
            <a:r>
              <a:rPr lang="hr-HR" dirty="0" smtClean="0"/>
              <a:t>Walker </a:t>
            </a:r>
            <a:r>
              <a:rPr lang="hr-HR" dirty="0"/>
              <a:t>T, Tidwell AS, Rozanski EA, DeLaforcade A, Hoffman </a:t>
            </a:r>
            <a:r>
              <a:rPr lang="hr-HR" dirty="0" smtClean="0"/>
              <a:t>AM. </a:t>
            </a:r>
            <a:r>
              <a:rPr lang="en-US" dirty="0" smtClean="0"/>
              <a:t>Imaging </a:t>
            </a:r>
            <a:r>
              <a:rPr lang="en-US" dirty="0"/>
              <a:t>diagnosis: Acute lung injury following massive bee </a:t>
            </a:r>
            <a:r>
              <a:rPr lang="en-US" dirty="0" smtClean="0"/>
              <a:t>envenomation in </a:t>
            </a:r>
            <a:r>
              <a:rPr lang="en-US" dirty="0"/>
              <a:t>a dog. Vet </a:t>
            </a:r>
            <a:r>
              <a:rPr lang="en-US" dirty="0" err="1"/>
              <a:t>Radiol</a:t>
            </a:r>
            <a:r>
              <a:rPr lang="en-US" dirty="0"/>
              <a:t> Ultrasound 2005;46:300–303</a:t>
            </a:r>
            <a:r>
              <a:rPr lang="en-US" dirty="0" smtClean="0"/>
              <a:t>.</a:t>
            </a:r>
          </a:p>
          <a:p>
            <a:r>
              <a:rPr lang="en-US" dirty="0" smtClean="0"/>
              <a:t>Mueller E,R. </a:t>
            </a:r>
            <a:r>
              <a:rPr lang="en-US" dirty="0"/>
              <a:t>Suggested Strategies for </a:t>
            </a:r>
            <a:r>
              <a:rPr lang="en-US" dirty="0" err="1" smtClean="0"/>
              <a:t>Ventilatory</a:t>
            </a:r>
            <a:r>
              <a:rPr lang="en-US" dirty="0"/>
              <a:t> </a:t>
            </a:r>
            <a:r>
              <a:rPr lang="en-US" dirty="0" smtClean="0"/>
              <a:t>Management </a:t>
            </a:r>
            <a:r>
              <a:rPr lang="en-US" dirty="0"/>
              <a:t>of Veterinary Patients </a:t>
            </a:r>
            <a:r>
              <a:rPr lang="en-US" dirty="0" smtClean="0"/>
              <a:t>with Acute </a:t>
            </a:r>
            <a:r>
              <a:rPr lang="en-US" dirty="0"/>
              <a:t>Respiratory Distress </a:t>
            </a:r>
            <a:r>
              <a:rPr lang="en-US" dirty="0" smtClean="0"/>
              <a:t>Syndrome. 2001;11(3):191-198</a:t>
            </a:r>
          </a:p>
          <a:p>
            <a:r>
              <a:rPr lang="en-US" dirty="0" err="1" smtClean="0"/>
              <a:t>Sabino</a:t>
            </a:r>
            <a:r>
              <a:rPr lang="en-US" dirty="0" smtClean="0"/>
              <a:t> et al. Management </a:t>
            </a:r>
            <a:r>
              <a:rPr lang="en-US" dirty="0"/>
              <a:t>of acute respiratory </a:t>
            </a:r>
            <a:r>
              <a:rPr lang="en-US" dirty="0" smtClean="0"/>
              <a:t>distress syndrome </a:t>
            </a:r>
            <a:r>
              <a:rPr lang="en-US" dirty="0"/>
              <a:t>in a French Bulldog using </a:t>
            </a:r>
            <a:r>
              <a:rPr lang="en-US" dirty="0" smtClean="0"/>
              <a:t>airway pressure </a:t>
            </a:r>
            <a:r>
              <a:rPr lang="en-US" dirty="0"/>
              <a:t>release </a:t>
            </a:r>
            <a:r>
              <a:rPr lang="en-US" dirty="0" smtClean="0"/>
              <a:t>ventilation. 2013; </a:t>
            </a:r>
            <a:r>
              <a:rPr lang="is-IS" dirty="0"/>
              <a:t>23(4</a:t>
            </a:r>
            <a:r>
              <a:rPr lang="is-IS" dirty="0" smtClean="0"/>
              <a:t>): </a:t>
            </a:r>
            <a:r>
              <a:rPr lang="is-IS" dirty="0"/>
              <a:t>447–</a:t>
            </a:r>
            <a:r>
              <a:rPr lang="is-IS" dirty="0" smtClean="0"/>
              <a:t>454</a:t>
            </a:r>
          </a:p>
          <a:p>
            <a:r>
              <a:rPr lang="is-IS" dirty="0" smtClean="0"/>
              <a:t>Thille 2013. </a:t>
            </a:r>
            <a:r>
              <a:rPr lang="en-US" dirty="0"/>
              <a:t>Comparison of the Berlin Definition for </a:t>
            </a:r>
            <a:r>
              <a:rPr lang="en-US" dirty="0" smtClean="0"/>
              <a:t>Acute Respiratory </a:t>
            </a:r>
            <a:r>
              <a:rPr lang="en-US" dirty="0"/>
              <a:t>Distress Syndrome with </a:t>
            </a:r>
            <a:r>
              <a:rPr lang="en-US" dirty="0" smtClean="0"/>
              <a:t>Autopsy. 2013; </a:t>
            </a:r>
            <a:r>
              <a:rPr lang="is-IS" dirty="0" smtClean="0"/>
              <a:t>187(7):761</a:t>
            </a:r>
            <a:r>
              <a:rPr lang="is-IS" dirty="0"/>
              <a:t>–</a:t>
            </a:r>
            <a:r>
              <a:rPr lang="is-IS" dirty="0" smtClean="0"/>
              <a:t>767</a:t>
            </a:r>
          </a:p>
          <a:p>
            <a:r>
              <a:rPr lang="en-US" dirty="0" err="1" smtClean="0"/>
              <a:t>Weinacker</a:t>
            </a:r>
            <a:r>
              <a:rPr lang="en-US" dirty="0" smtClean="0"/>
              <a:t> </a:t>
            </a:r>
            <a:r>
              <a:rPr lang="en-US" dirty="0"/>
              <a:t>AB, </a:t>
            </a:r>
            <a:r>
              <a:rPr lang="en-US" dirty="0" err="1"/>
              <a:t>Vaszar</a:t>
            </a:r>
            <a:r>
              <a:rPr lang="en-US" dirty="0"/>
              <a:t> LT: Acute respiratory distress syndrome: physiology and new management strategies, Ann Rev Med 52:221, 2001. </a:t>
            </a:r>
          </a:p>
          <a:p>
            <a:r>
              <a:rPr lang="en-US" dirty="0" err="1"/>
              <a:t>Tomashefski</a:t>
            </a:r>
            <a:r>
              <a:rPr lang="en-US" dirty="0"/>
              <a:t> JF: Pulmonary pathology of acute respiratory distress syndrome, </a:t>
            </a:r>
            <a:r>
              <a:rPr lang="en-US" dirty="0" err="1"/>
              <a:t>Clin</a:t>
            </a:r>
            <a:r>
              <a:rPr lang="en-US" dirty="0"/>
              <a:t> Chest Med 21:435, 2000. </a:t>
            </a:r>
          </a:p>
          <a:p>
            <a:r>
              <a:rPr lang="fr-FR" dirty="0" err="1"/>
              <a:t>Bouros</a:t>
            </a:r>
            <a:r>
              <a:rPr lang="fr-FR" dirty="0"/>
              <a:t> D, Nicholson AC, </a:t>
            </a:r>
            <a:r>
              <a:rPr lang="fr-FR" dirty="0" err="1"/>
              <a:t>Polychronopoulos</a:t>
            </a:r>
            <a:r>
              <a:rPr lang="fr-FR" dirty="0"/>
              <a:t> V, et al: Acute </a:t>
            </a:r>
            <a:r>
              <a:rPr lang="fr-FR" dirty="0" err="1"/>
              <a:t>interstitial</a:t>
            </a:r>
            <a:r>
              <a:rPr lang="fr-FR" dirty="0"/>
              <a:t> </a:t>
            </a:r>
            <a:r>
              <a:rPr lang="fr-FR" dirty="0" err="1"/>
              <a:t>pneumonia</a:t>
            </a:r>
            <a:r>
              <a:rPr lang="fr-FR" dirty="0"/>
              <a:t>, </a:t>
            </a:r>
            <a:r>
              <a:rPr lang="fr-FR" dirty="0" err="1"/>
              <a:t>Eur</a:t>
            </a:r>
            <a:r>
              <a:rPr lang="fr-FR" dirty="0"/>
              <a:t> </a:t>
            </a:r>
            <a:r>
              <a:rPr lang="fr-FR" dirty="0" err="1"/>
              <a:t>Respir</a:t>
            </a:r>
            <a:r>
              <a:rPr lang="fr-FR" dirty="0"/>
              <a:t> J 15:412, 2000. </a:t>
            </a:r>
          </a:p>
          <a:p>
            <a:r>
              <a:rPr lang="en-US" dirty="0"/>
              <a:t>Erasmus JJ, McAdams HP, Rossi SE: Drug-induced lung injury, </a:t>
            </a:r>
            <a:r>
              <a:rPr lang="en-US" dirty="0" err="1"/>
              <a:t>Semin</a:t>
            </a:r>
            <a:r>
              <a:rPr lang="en-US" dirty="0"/>
              <a:t> </a:t>
            </a:r>
            <a:r>
              <a:rPr lang="en-US" dirty="0" err="1"/>
              <a:t>Roentgenol</a:t>
            </a:r>
            <a:r>
              <a:rPr lang="en-US" dirty="0"/>
              <a:t> 37:72, 2002. </a:t>
            </a:r>
          </a:p>
          <a:p>
            <a:r>
              <a:rPr lang="en-US" dirty="0" err="1"/>
              <a:t>Jirik</a:t>
            </a:r>
            <a:r>
              <a:rPr lang="en-US" dirty="0"/>
              <a:t> FR, Henning H, </a:t>
            </a:r>
            <a:r>
              <a:rPr lang="en-US" dirty="0" err="1"/>
              <a:t>Huckell</a:t>
            </a:r>
            <a:r>
              <a:rPr lang="en-US" dirty="0"/>
              <a:t> VF, et al: Diffuse alveolar damage syndrome associated with </a:t>
            </a:r>
            <a:r>
              <a:rPr lang="en-US" dirty="0" err="1"/>
              <a:t>amiodarone</a:t>
            </a:r>
            <a:r>
              <a:rPr lang="en-US" dirty="0"/>
              <a:t> therapy, Can Med </a:t>
            </a:r>
            <a:r>
              <a:rPr lang="en-US" dirty="0" err="1"/>
              <a:t>Assoc</a:t>
            </a:r>
            <a:r>
              <a:rPr lang="en-US" dirty="0"/>
              <a:t> J 128:1192, 1983. </a:t>
            </a:r>
            <a:endParaRPr lang="en-US" dirty="0" smtClean="0"/>
          </a:p>
          <a:p>
            <a:r>
              <a:rPr lang="en-US" dirty="0" err="1"/>
              <a:t>Copetti</a:t>
            </a:r>
            <a:r>
              <a:rPr lang="en-US" dirty="0"/>
              <a:t> R, </a:t>
            </a:r>
            <a:r>
              <a:rPr lang="en-US" dirty="0" err="1"/>
              <a:t>Soldati</a:t>
            </a:r>
            <a:r>
              <a:rPr lang="en-US" dirty="0"/>
              <a:t> G, </a:t>
            </a:r>
            <a:r>
              <a:rPr lang="en-US" dirty="0" err="1"/>
              <a:t>Copetti</a:t>
            </a:r>
            <a:r>
              <a:rPr lang="en-US" dirty="0"/>
              <a:t> P. Chest </a:t>
            </a:r>
            <a:r>
              <a:rPr lang="en-US" dirty="0" err="1"/>
              <a:t>sonography</a:t>
            </a:r>
            <a:r>
              <a:rPr lang="en-US" dirty="0"/>
              <a:t>: a useful tool to differentiate acute cardiogenic pulmonary edema from acute respiratory distress syndrome. </a:t>
            </a:r>
            <a:r>
              <a:rPr lang="en-US" i="1" dirty="0"/>
              <a:t>Cardiovascular ultrasound</a:t>
            </a:r>
            <a:r>
              <a:rPr lang="en-US" dirty="0"/>
              <a:t>. 2008;6:16-16</a:t>
            </a:r>
            <a:r>
              <a:rPr lang="en-US" dirty="0" smtClean="0"/>
              <a:t>.</a:t>
            </a:r>
            <a:endParaRPr lang="en-US" dirty="0"/>
          </a:p>
        </p:txBody>
      </p:sp>
    </p:spTree>
    <p:extLst>
      <p:ext uri="{BB962C8B-B14F-4D97-AF65-F5344CB8AC3E}">
        <p14:creationId xmlns:p14="http://schemas.microsoft.com/office/powerpoint/2010/main" val="427937903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Resolution of ARDS in humans</a:t>
            </a:r>
            <a:endParaRPr lang="en-US" dirty="0"/>
          </a:p>
        </p:txBody>
      </p:sp>
      <p:sp>
        <p:nvSpPr>
          <p:cNvPr id="3" name="Content Placeholder 2"/>
          <p:cNvSpPr>
            <a:spLocks noGrp="1"/>
          </p:cNvSpPr>
          <p:nvPr>
            <p:ph idx="1"/>
          </p:nvPr>
        </p:nvSpPr>
        <p:spPr/>
        <p:txBody>
          <a:bodyPr/>
          <a:lstStyle/>
          <a:p>
            <a:r>
              <a:rPr lang="en-US" dirty="0" smtClean="0"/>
              <a:t>Majority of recovery occur over 3 months after extubation</a:t>
            </a:r>
          </a:p>
          <a:p>
            <a:r>
              <a:rPr lang="en-US" dirty="0" smtClean="0"/>
              <a:t>Additional recovery over first year</a:t>
            </a:r>
          </a:p>
          <a:p>
            <a:endParaRPr lang="en-US" dirty="0"/>
          </a:p>
          <a:p>
            <a:pPr marL="457200" indent="-457200">
              <a:buFont typeface="+mj-lt"/>
              <a:buAutoNum type="arabicPeriod"/>
            </a:pPr>
            <a:r>
              <a:rPr lang="en-US" dirty="0" smtClean="0"/>
              <a:t>Excessive fluid and proteins removed from airways and alveoli</a:t>
            </a:r>
          </a:p>
          <a:p>
            <a:pPr marL="457200" indent="-457200">
              <a:buFont typeface="+mj-lt"/>
              <a:buAutoNum type="arabicPeriod"/>
            </a:pPr>
            <a:r>
              <a:rPr lang="en-US" dirty="0" smtClean="0"/>
              <a:t>Type II alveolar epithelial cell repopulate epithelial lining </a:t>
            </a:r>
          </a:p>
          <a:p>
            <a:pPr marL="457200" indent="-457200">
              <a:buFont typeface="+mj-lt"/>
              <a:buAutoNum type="arabicPeriod"/>
            </a:pPr>
            <a:r>
              <a:rPr lang="en-US" dirty="0" smtClean="0"/>
              <a:t>Abnormal interstitium restores normal matrix</a:t>
            </a:r>
          </a:p>
          <a:p>
            <a:pPr marL="457200" indent="-457200">
              <a:buFont typeface="+mj-lt"/>
              <a:buAutoNum type="arabicPeriod"/>
            </a:pPr>
            <a:r>
              <a:rPr lang="en-US" dirty="0" smtClean="0"/>
              <a:t>Damaged endotheliu</a:t>
            </a:r>
            <a:r>
              <a:rPr lang="en-US" dirty="0"/>
              <a:t>m</a:t>
            </a:r>
            <a:r>
              <a:rPr lang="en-US" dirty="0" smtClean="0"/>
              <a:t> repaired to restore blood flow to remove necessary or residual cellular components</a:t>
            </a:r>
            <a:endParaRPr lang="en-US" dirty="0"/>
          </a:p>
        </p:txBody>
      </p:sp>
    </p:spTree>
    <p:extLst>
      <p:ext uri="{BB962C8B-B14F-4D97-AF65-F5344CB8AC3E}">
        <p14:creationId xmlns:p14="http://schemas.microsoft.com/office/powerpoint/2010/main" val="19108650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Treatment - Humans</a:t>
            </a:r>
            <a:endParaRPr lang="en-US" dirty="0"/>
          </a:p>
        </p:txBody>
      </p:sp>
      <p:sp>
        <p:nvSpPr>
          <p:cNvPr id="3" name="Content Placeholder 2"/>
          <p:cNvSpPr>
            <a:spLocks noGrp="1"/>
          </p:cNvSpPr>
          <p:nvPr>
            <p:ph idx="1"/>
          </p:nvPr>
        </p:nvSpPr>
        <p:spPr/>
        <p:txBody>
          <a:bodyPr/>
          <a:lstStyle/>
          <a:p>
            <a:r>
              <a:rPr lang="en-US" dirty="0"/>
              <a:t>Human patients almost always require MV</a:t>
            </a:r>
          </a:p>
          <a:p>
            <a:pPr lvl="1"/>
            <a:r>
              <a:rPr lang="en-US" dirty="0"/>
              <a:t>Improve VQ mismatch and decrease physiologic shunt by recruiting collapsed alveoli</a:t>
            </a:r>
          </a:p>
          <a:p>
            <a:pPr lvl="1"/>
            <a:r>
              <a:rPr lang="en-US" dirty="0"/>
              <a:t>Relieves work of breathing preventing fatigue and reducing oxygen consumption </a:t>
            </a:r>
          </a:p>
          <a:p>
            <a:r>
              <a:rPr lang="en-US" dirty="0"/>
              <a:t>Positive fluid balance and high tidal volumes associated with worse outcomes </a:t>
            </a:r>
            <a:endParaRPr lang="en-US" dirty="0" smtClean="0"/>
          </a:p>
          <a:p>
            <a:r>
              <a:rPr lang="en-US" dirty="0" smtClean="0"/>
              <a:t>Lower </a:t>
            </a:r>
            <a:r>
              <a:rPr lang="en-US" dirty="0"/>
              <a:t>tidal volumes associated with decreased ventilator associated </a:t>
            </a:r>
            <a:r>
              <a:rPr lang="en-US" dirty="0" smtClean="0"/>
              <a:t>lung injury </a:t>
            </a:r>
            <a:r>
              <a:rPr lang="en-US" dirty="0"/>
              <a:t>and improved </a:t>
            </a:r>
            <a:r>
              <a:rPr lang="en-US" dirty="0" smtClean="0"/>
              <a:t>patient outcomes</a:t>
            </a:r>
            <a:endParaRPr lang="en-US" dirty="0"/>
          </a:p>
          <a:p>
            <a:endParaRPr lang="en-US" dirty="0"/>
          </a:p>
        </p:txBody>
      </p:sp>
    </p:spTree>
    <p:extLst>
      <p:ext uri="{BB962C8B-B14F-4D97-AF65-F5344CB8AC3E}">
        <p14:creationId xmlns:p14="http://schemas.microsoft.com/office/powerpoint/2010/main" val="302050079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Questions</a:t>
            </a:r>
            <a:endParaRPr lang="en-US" dirty="0"/>
          </a:p>
        </p:txBody>
      </p:sp>
      <p:sp>
        <p:nvSpPr>
          <p:cNvPr id="3" name="Content Placeholder 2"/>
          <p:cNvSpPr>
            <a:spLocks noGrp="1"/>
          </p:cNvSpPr>
          <p:nvPr>
            <p:ph idx="1"/>
          </p:nvPr>
        </p:nvSpPr>
        <p:spPr/>
        <p:txBody>
          <a:bodyPr/>
          <a:lstStyle/>
          <a:p>
            <a:pPr marL="457200" indent="-457200">
              <a:buFont typeface="+mj-lt"/>
              <a:buAutoNum type="arabicPeriod"/>
            </a:pPr>
            <a:r>
              <a:rPr lang="en-US" dirty="0" smtClean="0"/>
              <a:t>What </a:t>
            </a:r>
            <a:r>
              <a:rPr lang="en-US" dirty="0"/>
              <a:t>criteria must be fulfilled to diagnose </a:t>
            </a:r>
            <a:r>
              <a:rPr lang="en-US" dirty="0" smtClean="0"/>
              <a:t>ALI and </a:t>
            </a:r>
            <a:r>
              <a:rPr lang="en-US" dirty="0"/>
              <a:t>ARDS?</a:t>
            </a:r>
          </a:p>
          <a:p>
            <a:pPr lvl="1"/>
            <a:r>
              <a:rPr lang="en-US" dirty="0" smtClean="0"/>
              <a:t>A1</a:t>
            </a:r>
            <a:r>
              <a:rPr lang="en-US" dirty="0"/>
              <a:t>. See Table 2.</a:t>
            </a:r>
          </a:p>
          <a:p>
            <a:pPr marL="457200" indent="-457200">
              <a:buFont typeface="+mj-lt"/>
              <a:buAutoNum type="arabicPeriod"/>
            </a:pPr>
            <a:r>
              <a:rPr lang="en-US" dirty="0" smtClean="0"/>
              <a:t>What </a:t>
            </a:r>
            <a:r>
              <a:rPr lang="en-US" dirty="0"/>
              <a:t>are the 3 morphologic phases of ARDS?</a:t>
            </a:r>
          </a:p>
          <a:p>
            <a:pPr lvl="1"/>
            <a:r>
              <a:rPr lang="en-US" dirty="0"/>
              <a:t>A2. Exudative, proliferative, and fibrotic.</a:t>
            </a:r>
          </a:p>
          <a:p>
            <a:pPr marL="457200" indent="-457200">
              <a:buFont typeface="+mj-lt"/>
              <a:buAutoNum type="arabicPeriod"/>
            </a:pPr>
            <a:r>
              <a:rPr lang="en-US" dirty="0" smtClean="0"/>
              <a:t>What </a:t>
            </a:r>
            <a:r>
              <a:rPr lang="en-US" dirty="0"/>
              <a:t>two inflammatory cell types are most </a:t>
            </a:r>
            <a:r>
              <a:rPr lang="en-US" dirty="0" smtClean="0"/>
              <a:t>important in </a:t>
            </a:r>
            <a:r>
              <a:rPr lang="en-US" dirty="0"/>
              <a:t>the pathogenesis of ALI/ARDS?</a:t>
            </a:r>
          </a:p>
          <a:p>
            <a:pPr lvl="1"/>
            <a:r>
              <a:rPr lang="en-US" dirty="0"/>
              <a:t>A3. Macrophages and neutrophils</a:t>
            </a:r>
            <a:r>
              <a:rPr lang="en-US" dirty="0" smtClean="0"/>
              <a:t>.</a:t>
            </a:r>
            <a:endParaRPr lang="en-US" dirty="0"/>
          </a:p>
        </p:txBody>
      </p:sp>
    </p:spTree>
    <p:extLst>
      <p:ext uri="{BB962C8B-B14F-4D97-AF65-F5344CB8AC3E}">
        <p14:creationId xmlns:p14="http://schemas.microsoft.com/office/powerpoint/2010/main" val="32032545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95250" y="415925"/>
            <a:ext cx="6477000" cy="6248400"/>
          </a:xfrm>
          <a:prstGeom prst="rect">
            <a:avLst/>
          </a:prstGeom>
        </p:spPr>
      </p:pic>
      <p:pic>
        <p:nvPicPr>
          <p:cNvPr id="2" name="Picture 1"/>
          <p:cNvPicPr>
            <a:picLocks noChangeAspect="1"/>
          </p:cNvPicPr>
          <p:nvPr/>
        </p:nvPicPr>
        <p:blipFill>
          <a:blip r:embed="rId4"/>
          <a:stretch>
            <a:fillRect/>
          </a:stretch>
        </p:blipFill>
        <p:spPr>
          <a:xfrm>
            <a:off x="4534657" y="1698624"/>
            <a:ext cx="4075185" cy="3984625"/>
          </a:xfrm>
          <a:prstGeom prst="rect">
            <a:avLst/>
          </a:prstGeom>
        </p:spPr>
      </p:pic>
    </p:spTree>
    <p:extLst>
      <p:ext uri="{BB962C8B-B14F-4D97-AF65-F5344CB8AC3E}">
        <p14:creationId xmlns:p14="http://schemas.microsoft.com/office/powerpoint/2010/main" val="21629401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2921000" y="5953124"/>
            <a:ext cx="6223000" cy="904875"/>
          </a:xfrm>
          <a:prstGeom prst="rect">
            <a:avLst/>
          </a:prstGeom>
        </p:spPr>
      </p:pic>
      <p:sp>
        <p:nvSpPr>
          <p:cNvPr id="2" name="Title 1"/>
          <p:cNvSpPr>
            <a:spLocks noGrp="1"/>
          </p:cNvSpPr>
          <p:nvPr>
            <p:ph type="title"/>
          </p:nvPr>
        </p:nvSpPr>
        <p:spPr/>
        <p:txBody>
          <a:bodyPr>
            <a:normAutofit fontScale="90000"/>
          </a:bodyPr>
          <a:lstStyle/>
          <a:p>
            <a:r>
              <a:rPr lang="en-US" dirty="0" smtClean="0"/>
              <a:t>Proposed Criteria for Identification of Acute Lung Injury in Dogs</a:t>
            </a:r>
            <a:endParaRPr lang="en-US" dirty="0"/>
          </a:p>
        </p:txBody>
      </p:sp>
      <p:sp>
        <p:nvSpPr>
          <p:cNvPr id="3" name="Content Placeholder 2"/>
          <p:cNvSpPr>
            <a:spLocks noGrp="1"/>
          </p:cNvSpPr>
          <p:nvPr>
            <p:ph idx="1"/>
          </p:nvPr>
        </p:nvSpPr>
        <p:spPr/>
        <p:txBody>
          <a:bodyPr/>
          <a:lstStyle/>
          <a:p>
            <a:pPr marL="457200" indent="-457200">
              <a:buFont typeface="+mj-lt"/>
              <a:buAutoNum type="arabicPeriod"/>
            </a:pPr>
            <a:r>
              <a:rPr lang="en-US" dirty="0" smtClean="0"/>
              <a:t>Preexisting severe acute critical illness or injury </a:t>
            </a:r>
          </a:p>
          <a:p>
            <a:pPr lvl="1"/>
            <a:r>
              <a:rPr lang="en-US" dirty="0" smtClean="0"/>
              <a:t>Pulmonary or </a:t>
            </a:r>
            <a:r>
              <a:rPr lang="en-US" dirty="0" err="1" smtClean="0"/>
              <a:t>extrapulmonary</a:t>
            </a:r>
            <a:r>
              <a:rPr lang="en-US" dirty="0" smtClean="0"/>
              <a:t> in nature</a:t>
            </a:r>
          </a:p>
          <a:p>
            <a:pPr marL="457200" indent="-457200">
              <a:buFont typeface="+mj-lt"/>
              <a:buAutoNum type="arabicPeriod"/>
            </a:pPr>
            <a:r>
              <a:rPr lang="en-US" dirty="0" smtClean="0"/>
              <a:t>Increased respiratory rate and effort</a:t>
            </a:r>
          </a:p>
          <a:p>
            <a:pPr marL="457200" indent="-457200">
              <a:buFont typeface="+mj-lt"/>
              <a:buAutoNum type="arabicPeriod"/>
            </a:pPr>
            <a:r>
              <a:rPr lang="en-US" dirty="0" smtClean="0"/>
              <a:t>Bilateral pulmonary infiltrates on thoracic radiographs or preferably, CT</a:t>
            </a:r>
          </a:p>
          <a:p>
            <a:pPr marL="457200" indent="-457200">
              <a:buFont typeface="+mj-lt"/>
              <a:buAutoNum type="arabicPeriod"/>
            </a:pPr>
            <a:r>
              <a:rPr lang="en-US" dirty="0" smtClean="0"/>
              <a:t>Hypoxemia on room air with PaO</a:t>
            </a:r>
            <a:r>
              <a:rPr lang="en-US" baseline="-25000" dirty="0" smtClean="0"/>
              <a:t>2</a:t>
            </a:r>
            <a:r>
              <a:rPr lang="en-US" dirty="0" smtClean="0"/>
              <a:t> &lt; 45 mmHg, SpO</a:t>
            </a:r>
            <a:r>
              <a:rPr lang="en-US" baseline="-25000" dirty="0" smtClean="0"/>
              <a:t>2</a:t>
            </a:r>
            <a:r>
              <a:rPr lang="en-US" dirty="0" smtClean="0"/>
              <a:t> &lt; 85% on room air, or A-a gradient &gt; 50</a:t>
            </a:r>
          </a:p>
          <a:p>
            <a:pPr lvl="1"/>
            <a:r>
              <a:rPr lang="en-US" dirty="0"/>
              <a:t>A</a:t>
            </a:r>
            <a:r>
              <a:rPr lang="en-US" dirty="0" smtClean="0"/>
              <a:t>lternatively, in the presence of supplemental oxygen of a known concentration, PaO</a:t>
            </a:r>
            <a:r>
              <a:rPr lang="en-US" baseline="-25000" dirty="0" smtClean="0"/>
              <a:t>2</a:t>
            </a:r>
            <a:r>
              <a:rPr lang="en-US" dirty="0" smtClean="0"/>
              <a:t>/FiO</a:t>
            </a:r>
            <a:r>
              <a:rPr lang="en-US" baseline="-25000" dirty="0" smtClean="0"/>
              <a:t>2</a:t>
            </a:r>
            <a:r>
              <a:rPr lang="en-US" dirty="0" smtClean="0"/>
              <a:t> &lt; 300</a:t>
            </a:r>
          </a:p>
          <a:p>
            <a:pPr marL="457200" indent="-457200">
              <a:buFont typeface="+mj-lt"/>
              <a:buAutoNum type="arabicPeriod"/>
            </a:pPr>
            <a:r>
              <a:rPr lang="en-US" dirty="0" smtClean="0"/>
              <a:t>No evidence of CHF/volume overload as assessed by echo or pulmonary arterial catheterization</a:t>
            </a:r>
            <a:endParaRPr lang="en-US" dirty="0"/>
          </a:p>
        </p:txBody>
      </p:sp>
    </p:spTree>
    <p:extLst>
      <p:ext uri="{BB962C8B-B14F-4D97-AF65-F5344CB8AC3E}">
        <p14:creationId xmlns:p14="http://schemas.microsoft.com/office/powerpoint/2010/main" val="368203259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ARDS/ALI Definition in Humans</a:t>
            </a:r>
            <a:endParaRPr lang="en-US" dirty="0"/>
          </a:p>
        </p:txBody>
      </p:sp>
      <p:sp>
        <p:nvSpPr>
          <p:cNvPr id="3" name="Content Placeholder 2"/>
          <p:cNvSpPr>
            <a:spLocks noGrp="1"/>
          </p:cNvSpPr>
          <p:nvPr>
            <p:ph idx="1"/>
          </p:nvPr>
        </p:nvSpPr>
        <p:spPr/>
        <p:txBody>
          <a:bodyPr>
            <a:normAutofit/>
          </a:bodyPr>
          <a:lstStyle/>
          <a:p>
            <a:endParaRPr lang="en-US" dirty="0" smtClean="0"/>
          </a:p>
          <a:p>
            <a:r>
              <a:rPr lang="en-US" dirty="0" smtClean="0"/>
              <a:t> American European Consensus Conference (1994)</a:t>
            </a:r>
          </a:p>
          <a:p>
            <a:pPr lvl="1"/>
            <a:r>
              <a:rPr lang="en-US" dirty="0" smtClean="0"/>
              <a:t>Severe respiratory failure after catastrophic event</a:t>
            </a:r>
          </a:p>
          <a:p>
            <a:pPr lvl="1"/>
            <a:r>
              <a:rPr lang="en-US" dirty="0" smtClean="0"/>
              <a:t>Event can be pulmonary or </a:t>
            </a:r>
            <a:r>
              <a:rPr lang="en-US" dirty="0" err="1" smtClean="0"/>
              <a:t>extrapulmonary</a:t>
            </a:r>
            <a:r>
              <a:rPr lang="en-US" dirty="0" smtClean="0"/>
              <a:t> (TRALI)</a:t>
            </a:r>
          </a:p>
          <a:p>
            <a:pPr lvl="1"/>
            <a:endParaRPr lang="en-US" dirty="0" smtClean="0"/>
          </a:p>
          <a:p>
            <a:r>
              <a:rPr lang="en-US" dirty="0" smtClean="0"/>
              <a:t>Berlin definition (2012) (Ferguson 2012)</a:t>
            </a:r>
          </a:p>
          <a:p>
            <a:pPr lvl="1"/>
            <a:r>
              <a:rPr lang="en-US" dirty="0" smtClean="0"/>
              <a:t>Better predictive validity for mortality</a:t>
            </a:r>
          </a:p>
          <a:p>
            <a:pPr lvl="1"/>
            <a:r>
              <a:rPr lang="en-US" dirty="0" smtClean="0"/>
              <a:t>Stages of </a:t>
            </a:r>
            <a:r>
              <a:rPr lang="en-US" dirty="0"/>
              <a:t>mild, moderate, and severe </a:t>
            </a:r>
            <a:r>
              <a:rPr lang="en-US" dirty="0" smtClean="0"/>
              <a:t>ARDS were </a:t>
            </a:r>
            <a:r>
              <a:rPr lang="en-US" dirty="0"/>
              <a:t>associated with increased mortality </a:t>
            </a:r>
            <a:r>
              <a:rPr lang="en-US" dirty="0" smtClean="0"/>
              <a:t>and increased median </a:t>
            </a:r>
            <a:r>
              <a:rPr lang="en-US" dirty="0"/>
              <a:t>duration of mechanical ventilation in </a:t>
            </a:r>
            <a:r>
              <a:rPr lang="en-US" dirty="0" smtClean="0"/>
              <a:t>survivors</a:t>
            </a:r>
            <a:endParaRPr lang="en-US" dirty="0"/>
          </a:p>
        </p:txBody>
      </p:sp>
    </p:spTree>
    <p:extLst>
      <p:ext uri="{BB962C8B-B14F-4D97-AF65-F5344CB8AC3E}">
        <p14:creationId xmlns:p14="http://schemas.microsoft.com/office/powerpoint/2010/main" val="11018086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Berlin Definition of ARDS</a:t>
            </a:r>
            <a:endParaRPr lang="en-US" dirty="0"/>
          </a:p>
        </p:txBody>
      </p:sp>
      <p:sp>
        <p:nvSpPr>
          <p:cNvPr id="3" name="Content Placeholder 2"/>
          <p:cNvSpPr>
            <a:spLocks noGrp="1"/>
          </p:cNvSpPr>
          <p:nvPr>
            <p:ph idx="1"/>
          </p:nvPr>
        </p:nvSpPr>
        <p:spPr/>
        <p:txBody>
          <a:bodyPr>
            <a:normAutofit/>
          </a:bodyPr>
          <a:lstStyle/>
          <a:p>
            <a:r>
              <a:rPr lang="en-US" dirty="0" smtClean="0"/>
              <a:t>Timing</a:t>
            </a:r>
          </a:p>
          <a:p>
            <a:pPr lvl="1"/>
            <a:r>
              <a:rPr lang="en-US" dirty="0" smtClean="0"/>
              <a:t>Within 1 week of insult or new or worsening respiratory symptoms</a:t>
            </a:r>
          </a:p>
          <a:p>
            <a:r>
              <a:rPr lang="en-US" dirty="0" smtClean="0"/>
              <a:t>Thoracic Imaging</a:t>
            </a:r>
          </a:p>
          <a:p>
            <a:pPr lvl="1"/>
            <a:r>
              <a:rPr lang="en-US" dirty="0" smtClean="0"/>
              <a:t>Bilateral opacities</a:t>
            </a:r>
          </a:p>
          <a:p>
            <a:r>
              <a:rPr lang="en-US" dirty="0" smtClean="0"/>
              <a:t>Origin of Edema</a:t>
            </a:r>
            <a:endParaRPr lang="en-US" dirty="0"/>
          </a:p>
          <a:p>
            <a:pPr lvl="1"/>
            <a:r>
              <a:rPr lang="en-US" dirty="0" smtClean="0"/>
              <a:t>Non hydrostatic edema – not secondary to CHF or fluid overload</a:t>
            </a:r>
          </a:p>
          <a:p>
            <a:r>
              <a:rPr lang="en-US" dirty="0" smtClean="0"/>
              <a:t>Oxygenation</a:t>
            </a:r>
          </a:p>
          <a:p>
            <a:pPr lvl="1"/>
            <a:r>
              <a:rPr lang="en-US" dirty="0" smtClean="0"/>
              <a:t>Mild: 200mmHg &lt; PaO</a:t>
            </a:r>
            <a:r>
              <a:rPr lang="en-US" baseline="-25000" dirty="0" smtClean="0"/>
              <a:t>2</a:t>
            </a:r>
            <a:r>
              <a:rPr lang="en-US" dirty="0" smtClean="0"/>
              <a:t>/FiO</a:t>
            </a:r>
            <a:r>
              <a:rPr lang="en-US" baseline="-25000" dirty="0" smtClean="0"/>
              <a:t>2 </a:t>
            </a:r>
            <a:r>
              <a:rPr lang="en-US" dirty="0" smtClean="0"/>
              <a:t>≤ 300mmHg with PEEP or CPAP ≥ 5 cmH</a:t>
            </a:r>
            <a:r>
              <a:rPr lang="en-US" baseline="-25000" dirty="0" smtClean="0"/>
              <a:t>2</a:t>
            </a:r>
            <a:r>
              <a:rPr lang="en-US" dirty="0" smtClean="0"/>
              <a:t>O</a:t>
            </a:r>
          </a:p>
          <a:p>
            <a:pPr lvl="1"/>
            <a:r>
              <a:rPr lang="en-US" dirty="0" smtClean="0"/>
              <a:t>Moderate: 100mmHg </a:t>
            </a:r>
            <a:r>
              <a:rPr lang="en-US" dirty="0"/>
              <a:t>&lt; PaO</a:t>
            </a:r>
            <a:r>
              <a:rPr lang="en-US" baseline="-25000" dirty="0"/>
              <a:t>2</a:t>
            </a:r>
            <a:r>
              <a:rPr lang="en-US" dirty="0"/>
              <a:t>/FiO</a:t>
            </a:r>
            <a:r>
              <a:rPr lang="en-US" baseline="-25000" dirty="0"/>
              <a:t>2 </a:t>
            </a:r>
            <a:r>
              <a:rPr lang="en-US" dirty="0"/>
              <a:t>≤ </a:t>
            </a:r>
            <a:r>
              <a:rPr lang="en-US" dirty="0" smtClean="0"/>
              <a:t>200mmHg </a:t>
            </a:r>
            <a:r>
              <a:rPr lang="en-US" dirty="0"/>
              <a:t>with PEEP or CPAP ≥ 5 </a:t>
            </a:r>
            <a:r>
              <a:rPr lang="en-US" dirty="0" smtClean="0"/>
              <a:t>cmH</a:t>
            </a:r>
            <a:r>
              <a:rPr lang="en-US" baseline="-25000" dirty="0" smtClean="0"/>
              <a:t>2</a:t>
            </a:r>
            <a:r>
              <a:rPr lang="en-US" dirty="0" smtClean="0"/>
              <a:t>O</a:t>
            </a:r>
          </a:p>
          <a:p>
            <a:pPr lvl="1"/>
            <a:r>
              <a:rPr lang="en-US" dirty="0" smtClean="0"/>
              <a:t>Severe: PaO</a:t>
            </a:r>
            <a:r>
              <a:rPr lang="en-US" baseline="-25000" dirty="0" smtClean="0"/>
              <a:t>2</a:t>
            </a:r>
            <a:r>
              <a:rPr lang="en-US" dirty="0"/>
              <a:t>/FiO</a:t>
            </a:r>
            <a:r>
              <a:rPr lang="en-US" baseline="-25000" dirty="0"/>
              <a:t>2 </a:t>
            </a:r>
            <a:r>
              <a:rPr lang="en-US" dirty="0"/>
              <a:t>≤ </a:t>
            </a:r>
            <a:r>
              <a:rPr lang="en-US" dirty="0" smtClean="0"/>
              <a:t>100mmHg </a:t>
            </a:r>
            <a:r>
              <a:rPr lang="en-US" dirty="0"/>
              <a:t>with PEEP or CPAP ≥ 5 cmH</a:t>
            </a:r>
            <a:r>
              <a:rPr lang="en-US" baseline="-25000" dirty="0"/>
              <a:t>2</a:t>
            </a:r>
            <a:r>
              <a:rPr lang="en-US" dirty="0"/>
              <a:t>O</a:t>
            </a:r>
          </a:p>
          <a:p>
            <a:pPr lvl="1"/>
            <a:endParaRPr lang="en-US" dirty="0"/>
          </a:p>
        </p:txBody>
      </p:sp>
      <p:pic>
        <p:nvPicPr>
          <p:cNvPr id="4" name="Picture 3"/>
          <p:cNvPicPr>
            <a:picLocks noChangeAspect="1"/>
          </p:cNvPicPr>
          <p:nvPr/>
        </p:nvPicPr>
        <p:blipFill>
          <a:blip r:embed="rId3"/>
          <a:stretch>
            <a:fillRect/>
          </a:stretch>
        </p:blipFill>
        <p:spPr>
          <a:xfrm>
            <a:off x="0" y="345753"/>
            <a:ext cx="9144000" cy="1178247"/>
          </a:xfrm>
          <a:prstGeom prst="rect">
            <a:avLst/>
          </a:prstGeom>
        </p:spPr>
      </p:pic>
    </p:spTree>
    <p:extLst>
      <p:ext uri="{BB962C8B-B14F-4D97-AF65-F5344CB8AC3E}">
        <p14:creationId xmlns:p14="http://schemas.microsoft.com/office/powerpoint/2010/main" val="478755386"/>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larity">
  <a:themeElements>
    <a:clrScheme name="Clarity">
      <a:dk1>
        <a:srgbClr val="292934"/>
      </a:dk1>
      <a:lt1>
        <a:srgbClr val="FFFFFF"/>
      </a:lt1>
      <a:dk2>
        <a:srgbClr val="D2533C"/>
      </a:dk2>
      <a:lt2>
        <a:srgbClr val="F3F2DC"/>
      </a:lt2>
      <a:accent1>
        <a:srgbClr val="93A299"/>
      </a:accent1>
      <a:accent2>
        <a:srgbClr val="AD8F67"/>
      </a:accent2>
      <a:accent3>
        <a:srgbClr val="726056"/>
      </a:accent3>
      <a:accent4>
        <a:srgbClr val="4C5A6A"/>
      </a:accent4>
      <a:accent5>
        <a:srgbClr val="808DA0"/>
      </a:accent5>
      <a:accent6>
        <a:srgbClr val="79463D"/>
      </a:accent6>
      <a:hlink>
        <a:srgbClr val="0000FF"/>
      </a:hlink>
      <a:folHlink>
        <a:srgbClr val="800080"/>
      </a:folHlink>
    </a:clrScheme>
    <a:fontScheme name="Office Classic 2">
      <a:maj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larity">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gradFill rotWithShape="1">
          <a:gsLst>
            <a:gs pos="0">
              <a:schemeClr val="phClr">
                <a:tint val="85000"/>
                <a:satMod val="180000"/>
              </a:schemeClr>
            </a:gs>
            <a:gs pos="40000">
              <a:schemeClr val="phClr">
                <a:tint val="95000"/>
                <a:shade val="85000"/>
                <a:satMod val="150000"/>
              </a:schemeClr>
            </a:gs>
            <a:gs pos="100000">
              <a:schemeClr val="phClr">
                <a:shade val="45000"/>
                <a:satMod val="200000"/>
              </a:schemeClr>
            </a:gs>
          </a:gsLst>
          <a:lin ang="5400000" scaled="0"/>
        </a:gradFill>
        <a:blipFill rotWithShape="1">
          <a:blip xmlns:r="http://schemas.openxmlformats.org/officeDocument/2006/relationships" r:embed="rId1">
            <a:duotone>
              <a:schemeClr val="phClr">
                <a:shade val="55000"/>
              </a:schemeClr>
              <a:schemeClr val="phClr">
                <a:tint val="97000"/>
                <a:satMod val="95000"/>
              </a:schemeClr>
            </a:duotone>
          </a:blip>
          <a:tile tx="0" ty="0" sx="70000" sy="7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Clarity.thmx</Template>
  <TotalTime>4365</TotalTime>
  <Words>5363</Words>
  <Application>Microsoft Macintosh PowerPoint</Application>
  <PresentationFormat>On-screen Show (4:3)</PresentationFormat>
  <Paragraphs>510</Paragraphs>
  <Slides>56</Slides>
  <Notes>40</Notes>
  <HiddenSlides>0</HiddenSlides>
  <MMClips>0</MMClips>
  <ScaleCrop>false</ScaleCrop>
  <HeadingPairs>
    <vt:vector size="4" baseType="variant">
      <vt:variant>
        <vt:lpstr>Theme</vt:lpstr>
      </vt:variant>
      <vt:variant>
        <vt:i4>1</vt:i4>
      </vt:variant>
      <vt:variant>
        <vt:lpstr>Slide Titles</vt:lpstr>
      </vt:variant>
      <vt:variant>
        <vt:i4>56</vt:i4>
      </vt:variant>
    </vt:vector>
  </HeadingPairs>
  <TitlesOfParts>
    <vt:vector size="57" baseType="lpstr">
      <vt:lpstr>Clarity</vt:lpstr>
      <vt:lpstr>Acute Respiratory Distress Syndrome Acute Lung Injury</vt:lpstr>
      <vt:lpstr>Definition of Veterinary ALI and ARDS</vt:lpstr>
      <vt:lpstr>PowerPoint Presentation</vt:lpstr>
      <vt:lpstr>Criteria for diagnosing ARDS/ALI in Veterinary Patients Summary</vt:lpstr>
      <vt:lpstr>PowerPoint Presentation</vt:lpstr>
      <vt:lpstr>PowerPoint Presentation</vt:lpstr>
      <vt:lpstr>Proposed Criteria for Identification of Acute Lung Injury in Dogs</vt:lpstr>
      <vt:lpstr>ARDS/ALI Definition in Humans</vt:lpstr>
      <vt:lpstr>Berlin Definition of ARDS</vt:lpstr>
      <vt:lpstr>Histology</vt:lpstr>
      <vt:lpstr>Histology</vt:lpstr>
      <vt:lpstr>Pathophysiology: Stages of Lung Injury (DeClue 2007)</vt:lpstr>
      <vt:lpstr>Pathophysiology: Stages of Lung Injury</vt:lpstr>
      <vt:lpstr>Pathophysiology: Stages of Lung Injury</vt:lpstr>
      <vt:lpstr>Pathophysiology</vt:lpstr>
      <vt:lpstr>Pathophysiology: Cellular mediators</vt:lpstr>
      <vt:lpstr>Pathophysiology: Cellular mediators</vt:lpstr>
      <vt:lpstr>Arterial Hypoxemia in ARDS/ALI</vt:lpstr>
      <vt:lpstr>Pulmonary Functional Abnormalities</vt:lpstr>
      <vt:lpstr>Clinical Presentation (DeClue 2007)</vt:lpstr>
      <vt:lpstr>Diagnostics </vt:lpstr>
      <vt:lpstr>Imaging in veterinary patients</vt:lpstr>
      <vt:lpstr>PowerPoint Presentation</vt:lpstr>
      <vt:lpstr>PowerPoint Presentation</vt:lpstr>
      <vt:lpstr>Lung Ultrasound in ARDS</vt:lpstr>
      <vt:lpstr>Treatment – Veterinary patients</vt:lpstr>
      <vt:lpstr>PowerPoint Presentation</vt:lpstr>
      <vt:lpstr>PowerPoint Presentation</vt:lpstr>
      <vt:lpstr>Case 1: 5 year old FI Dachshund</vt:lpstr>
      <vt:lpstr>Case 1: 5 year old FI Dachshund</vt:lpstr>
      <vt:lpstr>Case 1: 5 year old FI Dachshund</vt:lpstr>
      <vt:lpstr>Case 1: 5 year old FI Dachshund</vt:lpstr>
      <vt:lpstr>Case 2: 5 year old MC Mixed breed</vt:lpstr>
      <vt:lpstr>Case 2: 5 year old MC Mixed breed</vt:lpstr>
      <vt:lpstr>Case 2: 5 year old MC Mixed breed</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Treatment - Humans</vt:lpstr>
      <vt:lpstr>PowerPoint Presentation</vt:lpstr>
      <vt:lpstr>PowerPoint Presentation</vt:lpstr>
      <vt:lpstr>PowerPoint Presentation</vt:lpstr>
      <vt:lpstr>PowerPoint Presentation</vt:lpstr>
      <vt:lpstr>Treatment - Humans</vt:lpstr>
      <vt:lpstr>PowerPoint Presentation</vt:lpstr>
      <vt:lpstr>Prognosis</vt:lpstr>
      <vt:lpstr>References</vt:lpstr>
      <vt:lpstr>References</vt:lpstr>
      <vt:lpstr>Resolution of ARDS in humans</vt:lpstr>
      <vt:lpstr>Treatment - Humans</vt:lpstr>
      <vt:lpstr>Questions</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Acute Respiratory Distress Syndrome Acute Lung Injury</dc:title>
  <dc:creator>F Di M</dc:creator>
  <cp:lastModifiedBy>F Di M</cp:lastModifiedBy>
  <cp:revision>110</cp:revision>
  <dcterms:created xsi:type="dcterms:W3CDTF">2014-11-14T13:28:21Z</dcterms:created>
  <dcterms:modified xsi:type="dcterms:W3CDTF">2014-11-18T03:46:33Z</dcterms:modified>
</cp:coreProperties>
</file>