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2"/>
  </p:notesMasterIdLst>
  <p:sldIdLst>
    <p:sldId id="256" r:id="rId2"/>
    <p:sldId id="257" r:id="rId3"/>
    <p:sldId id="259" r:id="rId4"/>
    <p:sldId id="334" r:id="rId5"/>
    <p:sldId id="265" r:id="rId6"/>
    <p:sldId id="266" r:id="rId7"/>
    <p:sldId id="351" r:id="rId8"/>
    <p:sldId id="350" r:id="rId9"/>
    <p:sldId id="352" r:id="rId10"/>
    <p:sldId id="353" r:id="rId11"/>
    <p:sldId id="354" r:id="rId12"/>
    <p:sldId id="268" r:id="rId13"/>
    <p:sldId id="261" r:id="rId14"/>
    <p:sldId id="280" r:id="rId15"/>
    <p:sldId id="355" r:id="rId16"/>
    <p:sldId id="356" r:id="rId17"/>
    <p:sldId id="358" r:id="rId18"/>
    <p:sldId id="357" r:id="rId19"/>
    <p:sldId id="359" r:id="rId20"/>
    <p:sldId id="270" r:id="rId21"/>
    <p:sldId id="271" r:id="rId22"/>
    <p:sldId id="360" r:id="rId23"/>
    <p:sldId id="272" r:id="rId24"/>
    <p:sldId id="273" r:id="rId25"/>
    <p:sldId id="262" r:id="rId26"/>
    <p:sldId id="387" r:id="rId27"/>
    <p:sldId id="361" r:id="rId28"/>
    <p:sldId id="362" r:id="rId29"/>
    <p:sldId id="363" r:id="rId30"/>
    <p:sldId id="364" r:id="rId31"/>
    <p:sldId id="367" r:id="rId32"/>
    <p:sldId id="365" r:id="rId33"/>
    <p:sldId id="366" r:id="rId34"/>
    <p:sldId id="275" r:id="rId35"/>
    <p:sldId id="373" r:id="rId36"/>
    <p:sldId id="369" r:id="rId37"/>
    <p:sldId id="370" r:id="rId38"/>
    <p:sldId id="371" r:id="rId39"/>
    <p:sldId id="372" r:id="rId40"/>
    <p:sldId id="279" r:id="rId41"/>
    <p:sldId id="281" r:id="rId42"/>
    <p:sldId id="260" r:id="rId43"/>
    <p:sldId id="374" r:id="rId44"/>
    <p:sldId id="375" r:id="rId45"/>
    <p:sldId id="377" r:id="rId46"/>
    <p:sldId id="283" r:id="rId47"/>
    <p:sldId id="284" r:id="rId48"/>
    <p:sldId id="378" r:id="rId49"/>
    <p:sldId id="376" r:id="rId50"/>
    <p:sldId id="379" r:id="rId51"/>
    <p:sldId id="282" r:id="rId52"/>
    <p:sldId id="274" r:id="rId53"/>
    <p:sldId id="288" r:id="rId54"/>
    <p:sldId id="340" r:id="rId55"/>
    <p:sldId id="341" r:id="rId56"/>
    <p:sldId id="342" r:id="rId57"/>
    <p:sldId id="286" r:id="rId58"/>
    <p:sldId id="348" r:id="rId59"/>
    <p:sldId id="290" r:id="rId60"/>
    <p:sldId id="292" r:id="rId61"/>
    <p:sldId id="349" r:id="rId62"/>
    <p:sldId id="293" r:id="rId63"/>
    <p:sldId id="294" r:id="rId64"/>
    <p:sldId id="347" r:id="rId65"/>
    <p:sldId id="346" r:id="rId66"/>
    <p:sldId id="344" r:id="rId67"/>
    <p:sldId id="345" r:id="rId68"/>
    <p:sldId id="295" r:id="rId69"/>
    <p:sldId id="289" r:id="rId70"/>
    <p:sldId id="298" r:id="rId71"/>
    <p:sldId id="338" r:id="rId72"/>
    <p:sldId id="343" r:id="rId73"/>
    <p:sldId id="337" r:id="rId74"/>
    <p:sldId id="297" r:id="rId75"/>
    <p:sldId id="310" r:id="rId76"/>
    <p:sldId id="301" r:id="rId77"/>
    <p:sldId id="311" r:id="rId78"/>
    <p:sldId id="303" r:id="rId79"/>
    <p:sldId id="339" r:id="rId80"/>
    <p:sldId id="313" r:id="rId81"/>
    <p:sldId id="314" r:id="rId82"/>
    <p:sldId id="315" r:id="rId83"/>
    <p:sldId id="316" r:id="rId84"/>
    <p:sldId id="381" r:id="rId85"/>
    <p:sldId id="312" r:id="rId86"/>
    <p:sldId id="380" r:id="rId87"/>
    <p:sldId id="305" r:id="rId88"/>
    <p:sldId id="306" r:id="rId89"/>
    <p:sldId id="307" r:id="rId90"/>
    <p:sldId id="308" r:id="rId91"/>
    <p:sldId id="317" r:id="rId92"/>
    <p:sldId id="302" r:id="rId93"/>
    <p:sldId id="309" r:id="rId94"/>
    <p:sldId id="318" r:id="rId95"/>
    <p:sldId id="320" r:id="rId96"/>
    <p:sldId id="321" r:id="rId97"/>
    <p:sldId id="322" r:id="rId98"/>
    <p:sldId id="332" r:id="rId99"/>
    <p:sldId id="323" r:id="rId100"/>
    <p:sldId id="333" r:id="rId101"/>
    <p:sldId id="324" r:id="rId102"/>
    <p:sldId id="325" r:id="rId103"/>
    <p:sldId id="326" r:id="rId104"/>
    <p:sldId id="327" r:id="rId105"/>
    <p:sldId id="328" r:id="rId106"/>
    <p:sldId id="329" r:id="rId107"/>
    <p:sldId id="330" r:id="rId108"/>
    <p:sldId id="331" r:id="rId109"/>
    <p:sldId id="319" r:id="rId110"/>
    <p:sldId id="299" r:id="rId111"/>
    <p:sldId id="300" r:id="rId112"/>
    <p:sldId id="336" r:id="rId113"/>
    <p:sldId id="287" r:id="rId114"/>
    <p:sldId id="296" r:id="rId115"/>
    <p:sldId id="382" r:id="rId116"/>
    <p:sldId id="383" r:id="rId117"/>
    <p:sldId id="384" r:id="rId118"/>
    <p:sldId id="385" r:id="rId119"/>
    <p:sldId id="386" r:id="rId120"/>
    <p:sldId id="335" r:id="rId1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2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notesMaster" Target="notesMasters/notesMaster1.xml"/><Relationship Id="rId123" Type="http://schemas.openxmlformats.org/officeDocument/2006/relationships/printerSettings" Target="printerSettings/printerSettings1.bin"/><Relationship Id="rId124" Type="http://schemas.openxmlformats.org/officeDocument/2006/relationships/presProps" Target="presProps.xml"/><Relationship Id="rId125" Type="http://schemas.openxmlformats.org/officeDocument/2006/relationships/viewProps" Target="viewProps.xml"/><Relationship Id="rId126" Type="http://schemas.openxmlformats.org/officeDocument/2006/relationships/theme" Target="theme/theme1.xml"/><Relationship Id="rId12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3871C-6187-EC47-9665-19A018F333C4}" type="datetimeFigureOut">
              <a:rPr lang="en-US" smtClean="0"/>
              <a:t>3/16/15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50382-C8CB-B940-9E04-E41AE994C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0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Causes</a:t>
            </a:r>
            <a:r>
              <a:rPr lang="en-US" baseline="0" dirty="0" smtClean="0"/>
              <a:t> include: hypovolemia (hemorrhage, vomiting diarrhea), third spacing, poor oral intake, burns, sweating, renal losses, impaired CO (CHF, PE/</a:t>
            </a:r>
            <a:r>
              <a:rPr lang="en-US" baseline="0" dirty="0" err="1" smtClean="0"/>
              <a:t>tamponade</a:t>
            </a:r>
            <a:r>
              <a:rPr lang="en-US" baseline="0" dirty="0" smtClean="0"/>
              <a:t>, severe </a:t>
            </a:r>
            <a:r>
              <a:rPr lang="en-US" baseline="0" dirty="0" err="1" smtClean="0"/>
              <a:t>pulm</a:t>
            </a:r>
            <a:r>
              <a:rPr lang="en-US" baseline="0" dirty="0" smtClean="0"/>
              <a:t> hypertension)…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1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Blood</a:t>
            </a:r>
            <a:r>
              <a:rPr lang="en-US" baseline="0" dirty="0" smtClean="0"/>
              <a:t> taken from patient travels thru filter – filter determines what is filterable, clean blood returned to patient, toxins dumped.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73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more commonly used modes in AKI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39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most commonly used mode in AKI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84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Challenging to diagnosis…wide variety of insults.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17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Requires HISTO</a:t>
            </a:r>
          </a:p>
          <a:p>
            <a:pPr lvl="1"/>
            <a:r>
              <a:rPr lang="en-US" dirty="0" smtClean="0"/>
              <a:t>Rarely acquired</a:t>
            </a:r>
          </a:p>
          <a:p>
            <a:pPr lvl="1"/>
            <a:r>
              <a:rPr lang="en-US" dirty="0" smtClean="0"/>
              <a:t>Rarely contain sufficient medullary tissue</a:t>
            </a:r>
          </a:p>
          <a:p>
            <a:r>
              <a:rPr lang="en-US" dirty="0" smtClean="0"/>
              <a:t>Damage</a:t>
            </a:r>
            <a:r>
              <a:rPr lang="en-US" baseline="0" dirty="0" smtClean="0"/>
              <a:t> not contained to the tubules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2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Increased renal superoxide promotes</a:t>
            </a:r>
            <a:r>
              <a:rPr lang="en-US" baseline="0" dirty="0" smtClean="0"/>
              <a:t> vasoconstriction and enhances reactivity of ANG II in renal cortex</a:t>
            </a:r>
          </a:p>
          <a:p>
            <a:r>
              <a:rPr lang="en-US" baseline="0" dirty="0" smtClean="0"/>
              <a:t>Superoxide may block normal homeostatic mechanism maintaining medullary perfusion  - </a:t>
            </a:r>
            <a:r>
              <a:rPr lang="en-US" baseline="0" dirty="0" err="1" smtClean="0"/>
              <a:t>antiox</a:t>
            </a:r>
            <a:r>
              <a:rPr lang="en-US" baseline="0" dirty="0" smtClean="0"/>
              <a:t> may normalize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83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4800 patients – retrospective study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85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Prevent AKI theory: decreasing GFR and tubular workload (</a:t>
            </a:r>
            <a:r>
              <a:rPr lang="en-US" dirty="0" err="1" smtClean="0"/>
              <a:t>ie</a:t>
            </a:r>
            <a:r>
              <a:rPr lang="en-US" dirty="0" smtClean="0"/>
              <a:t> decreased medullary sodium reabsorption) in AKI can contribute to an improved oxygen supply/demand relationship by reducing O2 consumption and increasing medullary oxygenation, thus protecting nephron from further ischemic injury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23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Loop </a:t>
            </a:r>
            <a:r>
              <a:rPr lang="en-US" dirty="0" smtClean="0"/>
              <a:t>diuretics have been shown to protect the chronically hypoxia </a:t>
            </a:r>
            <a:r>
              <a:rPr lang="en-US" dirty="0" err="1" smtClean="0"/>
              <a:t>juxtamedullary</a:t>
            </a:r>
            <a:r>
              <a:rPr lang="en-US" dirty="0" smtClean="0"/>
              <a:t> regions during oxidative stress</a:t>
            </a:r>
            <a:r>
              <a:rPr lang="en-US" baseline="0" dirty="0" smtClean="0"/>
              <a:t> by decreasing GFR and tubular workload.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85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Concerns of dopamine safety: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dec</a:t>
            </a:r>
            <a:r>
              <a:rPr lang="en-US" baseline="0" dirty="0" smtClean="0"/>
              <a:t> serum prolactin </a:t>
            </a:r>
            <a:r>
              <a:rPr lang="en-US" baseline="0" dirty="0" smtClean="0">
                <a:sym typeface="Wingdings"/>
              </a:rPr>
              <a:t>transient decrease in T cell </a:t>
            </a:r>
            <a:r>
              <a:rPr lang="en-US" baseline="0" dirty="0" err="1" smtClean="0">
                <a:sym typeface="Wingdings"/>
              </a:rPr>
              <a:t>fxn</a:t>
            </a:r>
            <a:r>
              <a:rPr lang="en-US" baseline="0" dirty="0" smtClean="0">
                <a:sym typeface="Wingdings"/>
              </a:rPr>
              <a:t> immunosuppression?, </a:t>
            </a:r>
            <a:r>
              <a:rPr lang="en-US" baseline="0" dirty="0" err="1" smtClean="0">
                <a:sym typeface="Wingdings"/>
              </a:rPr>
              <a:t>dec</a:t>
            </a:r>
            <a:r>
              <a:rPr lang="en-US" baseline="0" dirty="0" smtClean="0">
                <a:sym typeface="Wingdings"/>
              </a:rPr>
              <a:t> growth hormone and </a:t>
            </a:r>
            <a:r>
              <a:rPr lang="en-US" baseline="0" dirty="0" err="1" smtClean="0">
                <a:sym typeface="Wingdings"/>
              </a:rPr>
              <a:t>thyrotropin</a:t>
            </a:r>
            <a:r>
              <a:rPr lang="en-US" baseline="0" dirty="0" smtClean="0">
                <a:sym typeface="Wingdings"/>
              </a:rPr>
              <a:t>. (growth hormone can contribute to </a:t>
            </a:r>
            <a:r>
              <a:rPr lang="en-US" baseline="0" dirty="0" err="1" smtClean="0">
                <a:sym typeface="Wingdings"/>
              </a:rPr>
              <a:t>neg</a:t>
            </a:r>
            <a:r>
              <a:rPr lang="en-US" baseline="0" dirty="0" smtClean="0">
                <a:sym typeface="Wingdings"/>
              </a:rPr>
              <a:t> energy balance). Contributed to mucosal hypoxia in experimental model of hemorrhagic shock. Depression of </a:t>
            </a:r>
            <a:r>
              <a:rPr lang="en-US" baseline="0" dirty="0" err="1" smtClean="0">
                <a:sym typeface="Wingdings"/>
              </a:rPr>
              <a:t>resp</a:t>
            </a:r>
            <a:r>
              <a:rPr lang="en-US" baseline="0" dirty="0" smtClean="0">
                <a:sym typeface="Wingdings"/>
              </a:rPr>
              <a:t> drive, </a:t>
            </a:r>
            <a:r>
              <a:rPr lang="en-US" baseline="0" dirty="0" err="1" smtClean="0">
                <a:sym typeface="Wingdings"/>
              </a:rPr>
              <a:t>proarrhythmic</a:t>
            </a:r>
            <a:r>
              <a:rPr lang="en-US" baseline="0" dirty="0" smtClean="0">
                <a:sym typeface="Wingdings"/>
              </a:rPr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Inclusion criteria: CV catheter, 2 or more SIRS markers, at least one marker of renal </a:t>
            </a:r>
            <a:r>
              <a:rPr lang="en-US" dirty="0" err="1" smtClean="0"/>
              <a:t>dysfxn</a:t>
            </a:r>
            <a:r>
              <a:rPr lang="en-US" dirty="0" smtClean="0"/>
              <a:t> (low UOP, </a:t>
            </a:r>
            <a:r>
              <a:rPr lang="en-US" dirty="0" err="1" smtClean="0"/>
              <a:t>inc</a:t>
            </a:r>
            <a:r>
              <a:rPr lang="en-US" dirty="0" smtClean="0"/>
              <a:t> creatinine,</a:t>
            </a:r>
            <a:r>
              <a:rPr lang="en-US" baseline="0" dirty="0" smtClean="0"/>
              <a:t> rise in creatinine)</a:t>
            </a:r>
          </a:p>
          <a:p>
            <a:r>
              <a:rPr lang="en-US" baseline="0" dirty="0" smtClean="0"/>
              <a:t>Dopamine given until: RRT initiated, patient died, serious adverse effect related to trial, SIRS and renal </a:t>
            </a:r>
            <a:r>
              <a:rPr lang="en-US" baseline="0" dirty="0" err="1" smtClean="0"/>
              <a:t>dysfxn</a:t>
            </a:r>
            <a:r>
              <a:rPr lang="en-US" baseline="0" dirty="0" smtClean="0"/>
              <a:t> improved for 24 hours, patient discharged)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36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Std</a:t>
            </a:r>
            <a:r>
              <a:rPr lang="en-US" dirty="0" smtClean="0"/>
              <a:t> therapy – fluids +/- </a:t>
            </a:r>
            <a:r>
              <a:rPr lang="en-US" dirty="0" err="1" smtClean="0"/>
              <a:t>lasix</a:t>
            </a:r>
            <a:r>
              <a:rPr lang="en-US" dirty="0" smtClean="0"/>
              <a:t>, +/-</a:t>
            </a:r>
            <a:r>
              <a:rPr lang="en-US" baseline="0" dirty="0" smtClean="0"/>
              <a:t> dopamine, and </a:t>
            </a:r>
            <a:r>
              <a:rPr lang="en-US" dirty="0" smtClean="0"/>
              <a:t> ampicillin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50382-C8CB-B940-9E04-E41AE994CCC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9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3/16/15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8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jp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kinet.org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1.png"/><Relationship Id="rId3" Type="http://schemas.openxmlformats.org/officeDocument/2006/relationships/image" Target="../media/image5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jp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2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gi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6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8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4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3883" y="4624668"/>
            <a:ext cx="6605318" cy="9334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It’s not a renal, it’s a kidney…</a:t>
            </a:r>
            <a:br>
              <a:rPr lang="en-US" dirty="0" smtClean="0"/>
            </a:br>
            <a:r>
              <a:rPr lang="en-US" dirty="0" smtClean="0"/>
              <a:t>                                Acute Kidney Injury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Clare Hyatt, DVM, MS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Resident, Emergency and Critical Care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Cornell University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 descr="ba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" r="12061"/>
          <a:stretch/>
        </p:blipFill>
        <p:spPr>
          <a:xfrm>
            <a:off x="687294" y="1023499"/>
            <a:ext cx="3598556" cy="290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23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Prerenal</a:t>
            </a:r>
            <a:r>
              <a:rPr lang="en-US" dirty="0"/>
              <a:t> (Hemodynamic)</a:t>
            </a:r>
          </a:p>
          <a:p>
            <a:r>
              <a:rPr lang="en-US" dirty="0" smtClean="0"/>
              <a:t>Renal </a:t>
            </a:r>
            <a:r>
              <a:rPr lang="en-US" dirty="0"/>
              <a:t>parenchymal (intrinsic)</a:t>
            </a:r>
          </a:p>
          <a:p>
            <a:pPr lvl="1"/>
            <a:r>
              <a:rPr lang="en-US" dirty="0"/>
              <a:t>Tubular damage</a:t>
            </a:r>
          </a:p>
          <a:p>
            <a:pPr lvl="1"/>
            <a:r>
              <a:rPr lang="en-US" dirty="0"/>
              <a:t>Glomerular damage</a:t>
            </a:r>
          </a:p>
          <a:p>
            <a:pPr lvl="1"/>
            <a:r>
              <a:rPr lang="en-US" dirty="0"/>
              <a:t>Interstitial </a:t>
            </a:r>
            <a:r>
              <a:rPr lang="en-US" dirty="0" smtClean="0"/>
              <a:t>damage</a:t>
            </a:r>
          </a:p>
          <a:p>
            <a:pPr lvl="2"/>
            <a:r>
              <a:rPr lang="en-US" dirty="0" smtClean="0"/>
              <a:t>Acute interstitial nephritis</a:t>
            </a:r>
          </a:p>
          <a:p>
            <a:pPr lvl="3"/>
            <a:r>
              <a:rPr lang="en-US" dirty="0" smtClean="0"/>
              <a:t>Allergic reaction</a:t>
            </a:r>
          </a:p>
          <a:p>
            <a:pPr lvl="3"/>
            <a:r>
              <a:rPr lang="en-US" dirty="0" smtClean="0"/>
              <a:t>Infection – leptospirosis, pyelonephritis</a:t>
            </a:r>
            <a:endParaRPr lang="en-US" dirty="0"/>
          </a:p>
          <a:p>
            <a:pPr lvl="1"/>
            <a:r>
              <a:rPr lang="en-US" dirty="0"/>
              <a:t>Vascular damage</a:t>
            </a:r>
          </a:p>
          <a:p>
            <a:r>
              <a:rPr lang="en-US" dirty="0" err="1"/>
              <a:t>Postrenal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5410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5526" b="5526"/>
          <a:stretch>
            <a:fillRect/>
          </a:stretch>
        </p:blipFill>
        <p:spPr>
          <a:xfrm>
            <a:off x="1483658" y="583051"/>
            <a:ext cx="6047985" cy="5996653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6579704"/>
            <a:ext cx="6032500" cy="2782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98"/>
            <a:ext cx="4691529" cy="57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0190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– PD</a:t>
            </a:r>
            <a:br>
              <a:rPr lang="en-US" dirty="0" smtClean="0"/>
            </a:br>
            <a:r>
              <a:rPr lang="en-US" sz="2400" dirty="0" smtClean="0"/>
              <a:t>Complications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Catheter obstruction/migration</a:t>
            </a:r>
          </a:p>
          <a:p>
            <a:r>
              <a:rPr lang="en-US" dirty="0" smtClean="0"/>
              <a:t>Dialysate leak</a:t>
            </a:r>
          </a:p>
          <a:p>
            <a:r>
              <a:rPr lang="en-US" dirty="0" smtClean="0"/>
              <a:t>Inadequate dialysis</a:t>
            </a:r>
          </a:p>
          <a:p>
            <a:r>
              <a:rPr lang="en-US" dirty="0" smtClean="0"/>
              <a:t>Hypoalbuminemia</a:t>
            </a:r>
          </a:p>
          <a:p>
            <a:r>
              <a:rPr lang="en-US" dirty="0" smtClean="0"/>
              <a:t>Electrolyte abnormalities</a:t>
            </a:r>
          </a:p>
          <a:p>
            <a:r>
              <a:rPr lang="en-US" dirty="0" smtClean="0"/>
              <a:t>Pelvic limb edema</a:t>
            </a:r>
          </a:p>
          <a:p>
            <a:r>
              <a:rPr lang="en-US" dirty="0" smtClean="0"/>
              <a:t>Pleural effusion</a:t>
            </a:r>
          </a:p>
          <a:p>
            <a:r>
              <a:rPr lang="en-US" dirty="0" smtClean="0"/>
              <a:t>Catheter-</a:t>
            </a:r>
            <a:r>
              <a:rPr lang="en-US" dirty="0"/>
              <a:t>e</a:t>
            </a:r>
            <a:r>
              <a:rPr lang="en-US" dirty="0" smtClean="0"/>
              <a:t>xit-site infections</a:t>
            </a:r>
          </a:p>
          <a:p>
            <a:r>
              <a:rPr lang="en-US" dirty="0" smtClean="0"/>
              <a:t>Peritonitis </a:t>
            </a:r>
            <a:endParaRPr lang="en-US" dirty="0"/>
          </a:p>
        </p:txBody>
      </p:sp>
      <p:pic>
        <p:nvPicPr>
          <p:cNvPr id="4" name="Picture 3" descr="kidney-carto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74" y="2828230"/>
            <a:ext cx="2619375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654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fontScale="70000" lnSpcReduction="20000"/>
          </a:bodyPr>
          <a:lstStyle/>
          <a:p>
            <a:r>
              <a:rPr lang="en-US" sz="2700" dirty="0"/>
              <a:t>Catheter obstruction/</a:t>
            </a:r>
            <a:r>
              <a:rPr lang="en-US" sz="2700" dirty="0" smtClean="0"/>
              <a:t>migration</a:t>
            </a:r>
          </a:p>
          <a:p>
            <a:pPr lvl="1"/>
            <a:r>
              <a:rPr lang="en-US" sz="2700" dirty="0" smtClean="0"/>
              <a:t>Common issue reported – kinking, migration, fibrous adhesions, </a:t>
            </a:r>
            <a:r>
              <a:rPr lang="en-US" sz="2700" dirty="0" err="1" smtClean="0"/>
              <a:t>omental</a:t>
            </a:r>
            <a:r>
              <a:rPr lang="en-US" sz="2700" dirty="0" smtClean="0"/>
              <a:t> wrappings, fibrin/blood clots</a:t>
            </a:r>
          </a:p>
          <a:p>
            <a:pPr lvl="1"/>
            <a:r>
              <a:rPr lang="en-US" sz="2700" dirty="0" err="1" smtClean="0"/>
              <a:t>Fibrinolytic</a:t>
            </a:r>
            <a:r>
              <a:rPr lang="en-US" sz="2700" dirty="0" smtClean="0"/>
              <a:t> agents have been used in human medicine (</a:t>
            </a:r>
            <a:r>
              <a:rPr lang="en-US" sz="2700" dirty="0" err="1" smtClean="0"/>
              <a:t>tPA</a:t>
            </a:r>
            <a:r>
              <a:rPr lang="en-US" sz="2700" dirty="0" smtClean="0"/>
              <a:t>)</a:t>
            </a:r>
            <a:endParaRPr lang="en-US" sz="2700" dirty="0"/>
          </a:p>
          <a:p>
            <a:r>
              <a:rPr lang="en-US" dirty="0"/>
              <a:t>Dialysate leak</a:t>
            </a:r>
          </a:p>
          <a:p>
            <a:r>
              <a:rPr lang="en-US" dirty="0"/>
              <a:t>Inadequate dialysis</a:t>
            </a:r>
          </a:p>
          <a:p>
            <a:r>
              <a:rPr lang="en-US" dirty="0"/>
              <a:t>Hypoalbuminemia</a:t>
            </a:r>
          </a:p>
          <a:p>
            <a:r>
              <a:rPr lang="en-US" dirty="0"/>
              <a:t>Electrolyte abnormalities</a:t>
            </a:r>
          </a:p>
          <a:p>
            <a:r>
              <a:rPr lang="en-US" dirty="0"/>
              <a:t>Pelvic limb edema</a:t>
            </a:r>
          </a:p>
          <a:p>
            <a:r>
              <a:rPr lang="en-US" dirty="0"/>
              <a:t>Pleural effusion</a:t>
            </a:r>
          </a:p>
          <a:p>
            <a:r>
              <a:rPr lang="en-US" dirty="0"/>
              <a:t>Catheter-exit-site infections</a:t>
            </a:r>
          </a:p>
          <a:p>
            <a:r>
              <a:rPr lang="en-US" dirty="0"/>
              <a:t>Peritonitis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576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772212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Catheter obstruction/migration</a:t>
            </a:r>
          </a:p>
          <a:p>
            <a:r>
              <a:rPr lang="en-US" sz="2400" dirty="0"/>
              <a:t>Dialysate </a:t>
            </a:r>
            <a:r>
              <a:rPr lang="en-US" sz="2400" dirty="0" smtClean="0"/>
              <a:t>leak</a:t>
            </a:r>
          </a:p>
          <a:p>
            <a:pPr lvl="1"/>
            <a:r>
              <a:rPr lang="en-US" sz="2100" dirty="0" smtClean="0"/>
              <a:t>Ensure tight seal when placing</a:t>
            </a:r>
          </a:p>
          <a:p>
            <a:pPr lvl="1"/>
            <a:r>
              <a:rPr lang="en-US" sz="2100" dirty="0" smtClean="0"/>
              <a:t>Try smaller volumes if leak continues</a:t>
            </a:r>
            <a:endParaRPr lang="en-US" sz="2100" dirty="0"/>
          </a:p>
          <a:p>
            <a:r>
              <a:rPr lang="en-US" sz="1600" dirty="0"/>
              <a:t>Inadequate dialysis</a:t>
            </a:r>
          </a:p>
          <a:p>
            <a:r>
              <a:rPr lang="en-US" sz="1600" dirty="0"/>
              <a:t>Hypoalbuminemia</a:t>
            </a:r>
          </a:p>
          <a:p>
            <a:r>
              <a:rPr lang="en-US" sz="1600" dirty="0"/>
              <a:t>Electrolyte abnormalities</a:t>
            </a:r>
          </a:p>
          <a:p>
            <a:r>
              <a:rPr lang="en-US" sz="1600" dirty="0"/>
              <a:t>Pelvic limb edema</a:t>
            </a:r>
          </a:p>
          <a:p>
            <a:r>
              <a:rPr lang="en-US" sz="1600" dirty="0"/>
              <a:t>Pleural effusion</a:t>
            </a:r>
          </a:p>
          <a:p>
            <a:r>
              <a:rPr lang="en-US" sz="1600" dirty="0"/>
              <a:t>Catheter-exit-site infections</a:t>
            </a:r>
          </a:p>
          <a:p>
            <a:r>
              <a:rPr lang="en-US" sz="1600" dirty="0"/>
              <a:t>Peritonitis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13650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96141"/>
            <a:ext cx="7556313" cy="4876800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/>
              <a:t>Catheter obstruction/migration</a:t>
            </a:r>
          </a:p>
          <a:p>
            <a:r>
              <a:rPr lang="en-US" sz="1600" dirty="0"/>
              <a:t>Dialysate leak</a:t>
            </a:r>
          </a:p>
          <a:p>
            <a:r>
              <a:rPr lang="en-US" sz="2400" dirty="0"/>
              <a:t>Inadequate </a:t>
            </a:r>
            <a:r>
              <a:rPr lang="en-US" sz="2400" dirty="0" smtClean="0"/>
              <a:t>dialysis</a:t>
            </a:r>
          </a:p>
          <a:p>
            <a:pPr lvl="1"/>
            <a:r>
              <a:rPr lang="en-US" sz="2100" dirty="0" smtClean="0"/>
              <a:t>Limited by surface area and permeability characteristics of peritoneal cavity</a:t>
            </a:r>
          </a:p>
          <a:p>
            <a:pPr lvl="1"/>
            <a:r>
              <a:rPr lang="en-US" sz="2100" dirty="0" smtClean="0"/>
              <a:t>Especially in larger patients</a:t>
            </a:r>
          </a:p>
          <a:p>
            <a:r>
              <a:rPr lang="en-US" sz="1600" dirty="0" smtClean="0"/>
              <a:t>Hypoalbuminemia</a:t>
            </a:r>
            <a:endParaRPr lang="en-US" sz="1600" dirty="0"/>
          </a:p>
          <a:p>
            <a:r>
              <a:rPr lang="en-US" sz="1600" dirty="0"/>
              <a:t>Electrolyte abnormalities</a:t>
            </a:r>
          </a:p>
          <a:p>
            <a:r>
              <a:rPr lang="en-US" sz="1600" dirty="0"/>
              <a:t>Pelvic limb edema</a:t>
            </a:r>
          </a:p>
          <a:p>
            <a:r>
              <a:rPr lang="en-US" sz="1600" dirty="0"/>
              <a:t>Pleural effusion</a:t>
            </a:r>
          </a:p>
          <a:p>
            <a:r>
              <a:rPr lang="en-US" sz="1600" dirty="0"/>
              <a:t>Catheter-exit-site infections</a:t>
            </a:r>
          </a:p>
          <a:p>
            <a:r>
              <a:rPr lang="en-US" sz="1600" dirty="0"/>
              <a:t>Peritonitis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5930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Catheter obstruction/migration</a:t>
            </a:r>
          </a:p>
          <a:p>
            <a:r>
              <a:rPr lang="en-US" dirty="0"/>
              <a:t>Dialysate leak</a:t>
            </a:r>
          </a:p>
          <a:p>
            <a:r>
              <a:rPr lang="en-US" dirty="0"/>
              <a:t>Inadequate dialysis</a:t>
            </a:r>
          </a:p>
          <a:p>
            <a:r>
              <a:rPr lang="en-US" sz="2900" dirty="0" smtClean="0"/>
              <a:t>Hypoalbuminemia</a:t>
            </a:r>
          </a:p>
          <a:p>
            <a:pPr lvl="1"/>
            <a:r>
              <a:rPr lang="en-US" sz="2600" dirty="0" smtClean="0"/>
              <a:t>Loss into protein dialysate, uremic catabolism, low intake, GI losses</a:t>
            </a:r>
          </a:p>
          <a:p>
            <a:pPr lvl="1"/>
            <a:r>
              <a:rPr lang="en-US" sz="2600" dirty="0" smtClean="0"/>
              <a:t>Enteral feeding necessary to ensure adequate protein intake</a:t>
            </a:r>
          </a:p>
          <a:p>
            <a:pPr lvl="1"/>
            <a:r>
              <a:rPr lang="en-US" sz="2600" dirty="0" smtClean="0"/>
              <a:t>Anti-emetics to prevent vomiting</a:t>
            </a:r>
            <a:endParaRPr lang="en-US" sz="2600" dirty="0"/>
          </a:p>
          <a:p>
            <a:r>
              <a:rPr lang="en-US" dirty="0"/>
              <a:t>Electrolyte abnormalities</a:t>
            </a:r>
          </a:p>
          <a:p>
            <a:r>
              <a:rPr lang="en-US" dirty="0"/>
              <a:t>Pelvic limb edema</a:t>
            </a:r>
          </a:p>
          <a:p>
            <a:r>
              <a:rPr lang="en-US" dirty="0"/>
              <a:t>Pleural effusion</a:t>
            </a:r>
          </a:p>
          <a:p>
            <a:r>
              <a:rPr lang="en-US" dirty="0"/>
              <a:t>Catheter-exit-site infections</a:t>
            </a:r>
          </a:p>
          <a:p>
            <a:r>
              <a:rPr lang="en-US" dirty="0"/>
              <a:t>Peritonitis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3129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/>
          </a:bodyPr>
          <a:lstStyle/>
          <a:p>
            <a:r>
              <a:rPr lang="en-US" sz="1400" dirty="0"/>
              <a:t>Catheter obstruction/migration</a:t>
            </a:r>
          </a:p>
          <a:p>
            <a:r>
              <a:rPr lang="en-US" sz="1400" dirty="0"/>
              <a:t>Dialysate leak</a:t>
            </a:r>
          </a:p>
          <a:p>
            <a:r>
              <a:rPr lang="en-US" sz="1400" dirty="0"/>
              <a:t>Inadequate dialysis</a:t>
            </a:r>
          </a:p>
          <a:p>
            <a:r>
              <a:rPr lang="en-US" sz="1400" dirty="0"/>
              <a:t>Hypoalbuminemia</a:t>
            </a:r>
          </a:p>
          <a:p>
            <a:r>
              <a:rPr lang="en-US" dirty="0"/>
              <a:t>Electrolyte </a:t>
            </a:r>
            <a:r>
              <a:rPr lang="en-US" dirty="0" smtClean="0"/>
              <a:t>abnormalities</a:t>
            </a:r>
          </a:p>
          <a:p>
            <a:pPr lvl="1"/>
            <a:r>
              <a:rPr lang="en-US" dirty="0" smtClean="0"/>
              <a:t>Monitor, supplement as needed</a:t>
            </a:r>
            <a:endParaRPr lang="en-US" dirty="0"/>
          </a:p>
          <a:p>
            <a:r>
              <a:rPr lang="en-US" sz="1400" dirty="0"/>
              <a:t>Pelvic limb edema</a:t>
            </a:r>
          </a:p>
          <a:p>
            <a:r>
              <a:rPr lang="en-US" sz="1400" dirty="0"/>
              <a:t>Pleural effusion</a:t>
            </a:r>
          </a:p>
          <a:p>
            <a:r>
              <a:rPr lang="en-US" sz="1400" dirty="0"/>
              <a:t>Catheter-exit-site infections</a:t>
            </a:r>
          </a:p>
          <a:p>
            <a:r>
              <a:rPr lang="en-US" sz="1400" dirty="0"/>
              <a:t>Peritonitis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0009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/>
          </a:bodyPr>
          <a:lstStyle/>
          <a:p>
            <a:r>
              <a:rPr lang="en-US" sz="1500" dirty="0"/>
              <a:t>Catheter obstruction/migration</a:t>
            </a:r>
          </a:p>
          <a:p>
            <a:r>
              <a:rPr lang="en-US" sz="1500" dirty="0"/>
              <a:t>Dialysate leak</a:t>
            </a:r>
          </a:p>
          <a:p>
            <a:r>
              <a:rPr lang="en-US" sz="1500" dirty="0"/>
              <a:t>Inadequate dialysis</a:t>
            </a:r>
          </a:p>
          <a:p>
            <a:r>
              <a:rPr lang="en-US" sz="1500" dirty="0"/>
              <a:t>Hypoalbuminemia</a:t>
            </a:r>
          </a:p>
          <a:p>
            <a:r>
              <a:rPr lang="en-US" sz="1500" dirty="0"/>
              <a:t>Electrolyte abnormalities</a:t>
            </a:r>
          </a:p>
          <a:p>
            <a:r>
              <a:rPr lang="en-US" sz="1500" dirty="0"/>
              <a:t>Pelvic limb edema</a:t>
            </a:r>
          </a:p>
          <a:p>
            <a:r>
              <a:rPr lang="en-US" dirty="0"/>
              <a:t>Pleural </a:t>
            </a:r>
            <a:r>
              <a:rPr lang="en-US" dirty="0" smtClean="0"/>
              <a:t>effusion</a:t>
            </a:r>
          </a:p>
          <a:p>
            <a:pPr lvl="1"/>
            <a:r>
              <a:rPr lang="en-US" dirty="0" err="1" smtClean="0"/>
              <a:t>Pleuroperitoneal</a:t>
            </a:r>
            <a:r>
              <a:rPr lang="en-US" dirty="0" smtClean="0"/>
              <a:t> </a:t>
            </a:r>
            <a:r>
              <a:rPr lang="en-US" dirty="0" err="1" smtClean="0"/>
              <a:t>commnication</a:t>
            </a:r>
            <a:r>
              <a:rPr lang="en-US" dirty="0" smtClean="0"/>
              <a:t> - whoops</a:t>
            </a:r>
            <a:endParaRPr lang="en-US" dirty="0"/>
          </a:p>
          <a:p>
            <a:r>
              <a:rPr lang="en-US" sz="1400" dirty="0"/>
              <a:t>Catheter-exit-site infections</a:t>
            </a:r>
          </a:p>
          <a:p>
            <a:r>
              <a:rPr lang="en-US" sz="1400" dirty="0"/>
              <a:t>Peritonitis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75486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– PD</a:t>
            </a:r>
            <a:br>
              <a:rPr lang="en-US" dirty="0"/>
            </a:br>
            <a:r>
              <a:rPr lang="en-US" sz="2400" dirty="0"/>
              <a:t>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lnSpcReduction="10000"/>
          </a:bodyPr>
          <a:lstStyle/>
          <a:p>
            <a:r>
              <a:rPr lang="en-US" sz="1500" dirty="0"/>
              <a:t>Catheter obstruction/migration</a:t>
            </a:r>
          </a:p>
          <a:p>
            <a:r>
              <a:rPr lang="en-US" sz="1500" dirty="0"/>
              <a:t>Dialysate leak</a:t>
            </a:r>
          </a:p>
          <a:p>
            <a:r>
              <a:rPr lang="en-US" sz="1500" dirty="0"/>
              <a:t>Inadequate dialysis</a:t>
            </a:r>
          </a:p>
          <a:p>
            <a:r>
              <a:rPr lang="en-US" sz="1500" dirty="0"/>
              <a:t>Hypoalbuminemia</a:t>
            </a:r>
          </a:p>
          <a:p>
            <a:r>
              <a:rPr lang="en-US" sz="1500" dirty="0"/>
              <a:t>Electrolyte abnormalities</a:t>
            </a:r>
          </a:p>
          <a:p>
            <a:r>
              <a:rPr lang="en-US" sz="1500" dirty="0"/>
              <a:t>Pelvic limb edema</a:t>
            </a:r>
          </a:p>
          <a:p>
            <a:r>
              <a:rPr lang="en-US" sz="1500" dirty="0"/>
              <a:t>Pleural effusion</a:t>
            </a:r>
          </a:p>
          <a:p>
            <a:r>
              <a:rPr lang="en-US" sz="1500" dirty="0"/>
              <a:t>Catheter-exit-site </a:t>
            </a:r>
            <a:r>
              <a:rPr lang="en-US" sz="1500" dirty="0" smtClean="0"/>
              <a:t>infections </a:t>
            </a:r>
          </a:p>
          <a:p>
            <a:r>
              <a:rPr lang="en-US" dirty="0" smtClean="0"/>
              <a:t>Peritonitis</a:t>
            </a:r>
          </a:p>
          <a:p>
            <a:pPr lvl="1"/>
            <a:r>
              <a:rPr lang="en-US" dirty="0" smtClean="0"/>
              <a:t>Aseptic technique when handling catheter, lines, patient</a:t>
            </a:r>
          </a:p>
          <a:p>
            <a:pPr lvl="1"/>
            <a:r>
              <a:rPr lang="en-US" dirty="0" smtClean="0"/>
              <a:t>Monitoring fluid turbidity, cytology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1845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893483" y="1196041"/>
            <a:ext cx="6934200" cy="419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Treatments- PD Indications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483" y="1498600"/>
            <a:ext cx="6908800" cy="5359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r="4633"/>
          <a:stretch/>
        </p:blipFill>
        <p:spPr>
          <a:xfrm>
            <a:off x="2817158" y="1600200"/>
            <a:ext cx="2337548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71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Prerenal</a:t>
            </a:r>
            <a:r>
              <a:rPr lang="en-US" dirty="0"/>
              <a:t> (Hemodynamic)</a:t>
            </a:r>
          </a:p>
          <a:p>
            <a:r>
              <a:rPr lang="en-US" dirty="0" smtClean="0"/>
              <a:t>Renal </a:t>
            </a:r>
            <a:r>
              <a:rPr lang="en-US" dirty="0"/>
              <a:t>parenchymal (intrinsic)</a:t>
            </a:r>
          </a:p>
          <a:p>
            <a:pPr lvl="1"/>
            <a:r>
              <a:rPr lang="en-US" dirty="0"/>
              <a:t>Tubular damage</a:t>
            </a:r>
          </a:p>
          <a:p>
            <a:pPr lvl="1"/>
            <a:r>
              <a:rPr lang="en-US" dirty="0"/>
              <a:t>Glomerular damage</a:t>
            </a:r>
          </a:p>
          <a:p>
            <a:pPr lvl="1"/>
            <a:r>
              <a:rPr lang="en-US" dirty="0"/>
              <a:t>Interstitial damage</a:t>
            </a:r>
          </a:p>
          <a:p>
            <a:pPr lvl="1"/>
            <a:r>
              <a:rPr lang="en-US" dirty="0"/>
              <a:t>Vascular </a:t>
            </a:r>
            <a:r>
              <a:rPr lang="en-US" dirty="0" smtClean="0"/>
              <a:t>damage</a:t>
            </a:r>
          </a:p>
          <a:p>
            <a:pPr lvl="2"/>
            <a:r>
              <a:rPr lang="en-US" dirty="0" smtClean="0"/>
              <a:t>Injury to </a:t>
            </a:r>
            <a:r>
              <a:rPr lang="en-US" dirty="0" err="1" smtClean="0"/>
              <a:t>intrarenal</a:t>
            </a:r>
            <a:r>
              <a:rPr lang="en-US" dirty="0" smtClean="0"/>
              <a:t> vessels </a:t>
            </a:r>
          </a:p>
          <a:p>
            <a:pPr lvl="3"/>
            <a:r>
              <a:rPr lang="en-US" dirty="0"/>
              <a:t>D</a:t>
            </a:r>
            <a:r>
              <a:rPr lang="en-US" dirty="0" smtClean="0"/>
              <a:t>ecreases renal perfusion</a:t>
            </a:r>
          </a:p>
          <a:p>
            <a:pPr lvl="3"/>
            <a:r>
              <a:rPr lang="en-US" dirty="0" err="1" smtClean="0"/>
              <a:t>Siminishes</a:t>
            </a:r>
            <a:r>
              <a:rPr lang="en-US" dirty="0" smtClean="0"/>
              <a:t> GFR.</a:t>
            </a:r>
          </a:p>
          <a:p>
            <a:pPr lvl="3"/>
            <a:r>
              <a:rPr lang="en-US" dirty="0" smtClean="0"/>
              <a:t>Embolic disease</a:t>
            </a:r>
            <a:endParaRPr lang="en-US" dirty="0"/>
          </a:p>
          <a:p>
            <a:r>
              <a:rPr lang="en-US" dirty="0" err="1"/>
              <a:t>Postrenal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16347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-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fontScale="55000" lnSpcReduction="20000"/>
          </a:bodyPr>
          <a:lstStyle/>
          <a:p>
            <a:r>
              <a:rPr lang="en-US" sz="3800" dirty="0" smtClean="0"/>
              <a:t>Treat underlying cause</a:t>
            </a:r>
          </a:p>
          <a:p>
            <a:r>
              <a:rPr lang="en-US" sz="3800" dirty="0" smtClean="0"/>
              <a:t>Antibiotics – as indicated</a:t>
            </a:r>
          </a:p>
          <a:p>
            <a:r>
              <a:rPr lang="en-US" sz="3800" dirty="0" smtClean="0"/>
              <a:t>IV fluids – judicious use</a:t>
            </a:r>
          </a:p>
          <a:p>
            <a:pPr lvl="1"/>
            <a:r>
              <a:rPr lang="en-US" sz="3400" dirty="0" smtClean="0"/>
              <a:t>Crystalloids</a:t>
            </a:r>
          </a:p>
          <a:p>
            <a:pPr lvl="1"/>
            <a:r>
              <a:rPr lang="en-US" sz="3400" dirty="0" smtClean="0"/>
              <a:t>Colloids</a:t>
            </a:r>
          </a:p>
          <a:p>
            <a:r>
              <a:rPr lang="en-US" sz="3800" dirty="0" smtClean="0"/>
              <a:t>Diuretics –</a:t>
            </a:r>
          </a:p>
          <a:p>
            <a:pPr lvl="1"/>
            <a:r>
              <a:rPr lang="en-US" sz="3400" dirty="0" smtClean="0"/>
              <a:t>Furosemide -  only for fluid overload states</a:t>
            </a:r>
          </a:p>
          <a:p>
            <a:pPr lvl="1"/>
            <a:r>
              <a:rPr lang="en-US" sz="3400" dirty="0" smtClean="0"/>
              <a:t>Spironolactone</a:t>
            </a:r>
          </a:p>
          <a:p>
            <a:pPr lvl="1"/>
            <a:r>
              <a:rPr lang="en-US" sz="3400" dirty="0" err="1" smtClean="0"/>
              <a:t>Mannitol</a:t>
            </a:r>
            <a:endParaRPr lang="en-US" sz="3400" dirty="0" smtClean="0"/>
          </a:p>
          <a:p>
            <a:pPr lvl="1"/>
            <a:r>
              <a:rPr lang="en-US" sz="3400" dirty="0" smtClean="0"/>
              <a:t>Natriuretic peptides</a:t>
            </a:r>
          </a:p>
          <a:p>
            <a:r>
              <a:rPr lang="en-US" sz="3800" dirty="0" err="1" smtClean="0"/>
              <a:t>Diltiazem</a:t>
            </a:r>
            <a:endParaRPr lang="en-US" sz="3800" dirty="0" smtClean="0"/>
          </a:p>
          <a:p>
            <a:r>
              <a:rPr lang="en-US" sz="3800" dirty="0" smtClean="0"/>
              <a:t>Renal replacement therapy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il_fullxfull.369064622_84s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530" y="1378278"/>
            <a:ext cx="2540000" cy="26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4686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-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fontScale="55000" lnSpcReduction="20000"/>
          </a:bodyPr>
          <a:lstStyle/>
          <a:p>
            <a:r>
              <a:rPr lang="en-US" sz="3800" dirty="0"/>
              <a:t>Treat underlying cause</a:t>
            </a:r>
          </a:p>
          <a:p>
            <a:r>
              <a:rPr lang="en-US" sz="3800" dirty="0"/>
              <a:t>Antibiotics – as indicated</a:t>
            </a:r>
          </a:p>
          <a:p>
            <a:r>
              <a:rPr lang="en-US" sz="3800" dirty="0"/>
              <a:t>IV fluids – judicious use</a:t>
            </a:r>
          </a:p>
          <a:p>
            <a:pPr lvl="1"/>
            <a:r>
              <a:rPr lang="en-US" sz="3400" dirty="0"/>
              <a:t>Crystalloids</a:t>
            </a:r>
          </a:p>
          <a:p>
            <a:pPr lvl="1"/>
            <a:r>
              <a:rPr lang="en-US" sz="3400" strike="sngStrike" dirty="0"/>
              <a:t>Colloids</a:t>
            </a:r>
          </a:p>
          <a:p>
            <a:r>
              <a:rPr lang="en-US" sz="3800" dirty="0"/>
              <a:t>Diuretics –</a:t>
            </a:r>
          </a:p>
          <a:p>
            <a:pPr lvl="1"/>
            <a:r>
              <a:rPr lang="en-US" sz="3400" strike="sngStrike" dirty="0"/>
              <a:t>Furosemide</a:t>
            </a:r>
            <a:r>
              <a:rPr lang="en-US" sz="3400" dirty="0"/>
              <a:t> -  only for fluid overload states</a:t>
            </a:r>
          </a:p>
          <a:p>
            <a:pPr lvl="1"/>
            <a:r>
              <a:rPr lang="en-US" sz="3400" dirty="0" smtClean="0"/>
              <a:t>Spironolactone ???</a:t>
            </a:r>
            <a:endParaRPr lang="en-US" sz="3400" dirty="0"/>
          </a:p>
          <a:p>
            <a:pPr lvl="1"/>
            <a:r>
              <a:rPr lang="en-US" sz="3400" strike="sngStrike" dirty="0" err="1"/>
              <a:t>Mannitol</a:t>
            </a:r>
            <a:endParaRPr lang="en-US" sz="3400" strike="sngStrike" dirty="0"/>
          </a:p>
          <a:p>
            <a:pPr lvl="1"/>
            <a:r>
              <a:rPr lang="en-US" sz="3400" strike="sngStrike" dirty="0"/>
              <a:t>Natriuretic peptides</a:t>
            </a:r>
          </a:p>
          <a:p>
            <a:r>
              <a:rPr lang="en-US" sz="3800" strike="sngStrike" dirty="0" err="1"/>
              <a:t>Diltiazem</a:t>
            </a:r>
            <a:endParaRPr lang="en-US" sz="3800" strike="sngStrike" dirty="0"/>
          </a:p>
          <a:p>
            <a:r>
              <a:rPr lang="en-US" sz="3800" b="1" dirty="0"/>
              <a:t>Renal replacement </a:t>
            </a:r>
            <a:r>
              <a:rPr lang="en-US" sz="3800" b="1" dirty="0" smtClean="0"/>
              <a:t>therapy CRRT &gt; IHD &gt;&gt; PD</a:t>
            </a:r>
            <a:endParaRPr lang="en-US" sz="3800" b="1" dirty="0"/>
          </a:p>
          <a:p>
            <a:endParaRPr lang="en-US" dirty="0"/>
          </a:p>
        </p:txBody>
      </p:sp>
      <p:pic>
        <p:nvPicPr>
          <p:cNvPr id="4" name="Picture 3" descr="il_fullxfull.369064622_84s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530" y="1378278"/>
            <a:ext cx="2540000" cy="26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4649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Controlled volume expansion/resuscitation</a:t>
            </a:r>
          </a:p>
          <a:p>
            <a:pPr lvl="1"/>
            <a:r>
              <a:rPr lang="en-US" dirty="0" smtClean="0"/>
              <a:t>Human: avoid HES formulations</a:t>
            </a:r>
          </a:p>
          <a:p>
            <a:r>
              <a:rPr lang="en-US" dirty="0" smtClean="0"/>
              <a:t>Avoid use of diuretics to prevent or treat AKI</a:t>
            </a:r>
          </a:p>
          <a:p>
            <a:r>
              <a:rPr lang="en-US" dirty="0" smtClean="0"/>
              <a:t>Maintain MAP &gt;60-65 mmHg (potentially higher if hypertension previously diagnosed)</a:t>
            </a:r>
          </a:p>
          <a:p>
            <a:pPr lvl="1"/>
            <a:r>
              <a:rPr lang="en-US" dirty="0" smtClean="0"/>
              <a:t>Norepinephrine as first choice vasopressor</a:t>
            </a:r>
          </a:p>
          <a:p>
            <a:pPr lvl="1"/>
            <a:r>
              <a:rPr lang="en-US" dirty="0" smtClean="0"/>
              <a:t>Avoid lose dose dopamine for prevention of AKI</a:t>
            </a:r>
          </a:p>
          <a:p>
            <a:r>
              <a:rPr lang="en-US" dirty="0" smtClean="0"/>
              <a:t>Promote adequate enteral nutritional intake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18" y="6532222"/>
            <a:ext cx="5109882" cy="3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125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Dogs</a:t>
            </a:r>
          </a:p>
          <a:p>
            <a:pPr lvl="1"/>
            <a:r>
              <a:rPr lang="en-US" dirty="0" smtClean="0"/>
              <a:t>Mortality ~60%</a:t>
            </a:r>
          </a:p>
          <a:p>
            <a:pPr lvl="1"/>
            <a:r>
              <a:rPr lang="en-US" dirty="0" err="1" smtClean="0"/>
              <a:t>Approx</a:t>
            </a:r>
            <a:r>
              <a:rPr lang="en-US" dirty="0" smtClean="0"/>
              <a:t> 60% of survivors develop CKD</a:t>
            </a:r>
          </a:p>
          <a:p>
            <a:pPr lvl="1"/>
            <a:endParaRPr lang="en-US" dirty="0"/>
          </a:p>
          <a:p>
            <a:r>
              <a:rPr lang="en-US" dirty="0" smtClean="0"/>
              <a:t>Cats</a:t>
            </a:r>
          </a:p>
          <a:p>
            <a:pPr lvl="1"/>
            <a:r>
              <a:rPr lang="en-US" dirty="0" smtClean="0"/>
              <a:t>Mortality 40-50%</a:t>
            </a:r>
          </a:p>
          <a:p>
            <a:pPr lvl="1"/>
            <a:r>
              <a:rPr lang="en-US" dirty="0" err="1" smtClean="0"/>
              <a:t>Approx</a:t>
            </a:r>
            <a:r>
              <a:rPr lang="en-US" dirty="0" smtClean="0"/>
              <a:t> 50% of survivors develop CKD</a:t>
            </a:r>
          </a:p>
          <a:p>
            <a:pPr lvl="1"/>
            <a:endParaRPr lang="en-US" dirty="0"/>
          </a:p>
          <a:p>
            <a:r>
              <a:rPr lang="en-US" dirty="0" smtClean="0"/>
              <a:t>Leptospirosis</a:t>
            </a:r>
          </a:p>
          <a:p>
            <a:pPr lvl="1"/>
            <a:r>
              <a:rPr lang="en-US" dirty="0" smtClean="0"/>
              <a:t>82-86% survival</a:t>
            </a:r>
            <a:endParaRPr lang="en-US" dirty="0"/>
          </a:p>
        </p:txBody>
      </p:sp>
      <p:pic>
        <p:nvPicPr>
          <p:cNvPr id="4" name="Picture 3" descr="exploding-kidney-carto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116" y="2877951"/>
            <a:ext cx="3053977" cy="305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98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063625"/>
            <a:ext cx="7556313" cy="57943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1. 	</a:t>
            </a:r>
            <a:r>
              <a:rPr lang="en-US" dirty="0" err="1"/>
              <a:t>Acierno</a:t>
            </a:r>
            <a:r>
              <a:rPr lang="en-US" dirty="0"/>
              <a:t> MJ. Continuous Renal R e p l a c e m e n t </a:t>
            </a:r>
            <a:r>
              <a:rPr lang="en-US" dirty="0" err="1"/>
              <a:t>Th</a:t>
            </a:r>
            <a:r>
              <a:rPr lang="en-US" dirty="0"/>
              <a:t> e r a p y in Dogs and Cats Acute kidney injury Dialysis. </a:t>
            </a:r>
            <a:r>
              <a:rPr lang="en-US" i="1" dirty="0"/>
              <a:t>Vet. </a:t>
            </a:r>
            <a:r>
              <a:rPr lang="en-US" i="1" dirty="0" err="1"/>
              <a:t>Clin</a:t>
            </a:r>
            <a:r>
              <a:rPr lang="en-US" i="1" dirty="0"/>
              <a:t>. NA Small Anim. </a:t>
            </a:r>
            <a:r>
              <a:rPr lang="en-US" i="1" dirty="0" err="1"/>
              <a:t>Pract</a:t>
            </a:r>
            <a:r>
              <a:rPr lang="en-US" i="1" dirty="0"/>
              <a:t>.</a:t>
            </a:r>
            <a:r>
              <a:rPr lang="en-US" dirty="0"/>
              <a:t> 2011;41(1):135-146. doi:10.1016/j.cvsm.2010.09.001.</a:t>
            </a:r>
          </a:p>
          <a:p>
            <a:pPr marL="0" indent="0">
              <a:buNone/>
            </a:pPr>
            <a:r>
              <a:rPr lang="en-US" dirty="0"/>
              <a:t>2. 	Belcher JM, Edelstein CL, Parikh CR. Clinical applications of biomarkers for acute kidney injury. </a:t>
            </a:r>
            <a:r>
              <a:rPr lang="en-US" i="1" dirty="0"/>
              <a:t>Am. J. Kidney Dis.</a:t>
            </a:r>
            <a:r>
              <a:rPr lang="en-US" dirty="0"/>
              <a:t> 2011;57(6):930-40. doi:10.1053/j.ajkd.2010.11.032.</a:t>
            </a:r>
          </a:p>
          <a:p>
            <a:pPr marL="0" indent="0">
              <a:buNone/>
            </a:pPr>
            <a:r>
              <a:rPr lang="en-US" dirty="0"/>
              <a:t>3. 	</a:t>
            </a:r>
            <a:r>
              <a:rPr lang="en-US" dirty="0" err="1"/>
              <a:t>Bellomo</a:t>
            </a:r>
            <a:r>
              <a:rPr lang="en-US" dirty="0"/>
              <a:t> R, </a:t>
            </a:r>
            <a:r>
              <a:rPr lang="en-US" dirty="0" err="1"/>
              <a:t>Kellum</a:t>
            </a:r>
            <a:r>
              <a:rPr lang="en-US" dirty="0"/>
              <a:t> J a, </a:t>
            </a:r>
            <a:r>
              <a:rPr lang="en-US" dirty="0" err="1"/>
              <a:t>Ronco</a:t>
            </a:r>
            <a:r>
              <a:rPr lang="en-US" dirty="0"/>
              <a:t> C. Acute kidney injury. </a:t>
            </a:r>
            <a:r>
              <a:rPr lang="en-US" i="1" dirty="0"/>
              <a:t>Lancet</a:t>
            </a:r>
            <a:r>
              <a:rPr lang="en-US" dirty="0"/>
              <a:t> 2012;380(9843):756-66. doi:10.1016/S0140-6736(11)61454-2.</a:t>
            </a:r>
          </a:p>
          <a:p>
            <a:pPr marL="0" indent="0">
              <a:buNone/>
            </a:pPr>
            <a:r>
              <a:rPr lang="en-US" dirty="0"/>
              <a:t>4. 	</a:t>
            </a:r>
            <a:r>
              <a:rPr lang="en-US" dirty="0" err="1"/>
              <a:t>Bellomo</a:t>
            </a:r>
            <a:r>
              <a:rPr lang="en-US" dirty="0"/>
              <a:t> R, </a:t>
            </a:r>
            <a:r>
              <a:rPr lang="en-US" dirty="0" err="1"/>
              <a:t>Ronco</a:t>
            </a:r>
            <a:r>
              <a:rPr lang="en-US" dirty="0"/>
              <a:t> C, </a:t>
            </a:r>
            <a:r>
              <a:rPr lang="en-US" dirty="0" err="1"/>
              <a:t>Kellum</a:t>
            </a:r>
            <a:r>
              <a:rPr lang="en-US" dirty="0"/>
              <a:t> J a, Mehta RL, </a:t>
            </a:r>
            <a:r>
              <a:rPr lang="en-US" dirty="0" err="1"/>
              <a:t>Palevsky</a:t>
            </a:r>
            <a:r>
              <a:rPr lang="en-US" dirty="0"/>
              <a:t> P. Acute renal failure - definition, outcome measures, animal models, fluid therapy and information technology needs: the Second International Consensus Conference of the Acute Dialysis Quality Initiative (ADQI) Group. </a:t>
            </a:r>
            <a:r>
              <a:rPr lang="en-US" i="1" dirty="0"/>
              <a:t>Crit. Care</a:t>
            </a:r>
            <a:r>
              <a:rPr lang="en-US" dirty="0"/>
              <a:t> 2004;8(4):R204-12. doi:10.1186/cc2872.</a:t>
            </a:r>
          </a:p>
          <a:p>
            <a:pPr marL="0" indent="0">
              <a:buNone/>
            </a:pPr>
            <a:r>
              <a:rPr lang="en-US" dirty="0"/>
              <a:t>5. 	Bennett AJ, </a:t>
            </a:r>
            <a:r>
              <a:rPr lang="en-US" dirty="0" err="1"/>
              <a:t>Reineke</a:t>
            </a:r>
            <a:r>
              <a:rPr lang="en-US" dirty="0"/>
              <a:t> EL. decontamination and intravenous fluid diuresis. 2013;242(8).</a:t>
            </a:r>
          </a:p>
          <a:p>
            <a:pPr marL="0" indent="0">
              <a:buNone/>
            </a:pPr>
            <a:r>
              <a:rPr lang="en-US" dirty="0"/>
              <a:t>6. 	</a:t>
            </a:r>
            <a:r>
              <a:rPr lang="en-US" dirty="0" err="1"/>
              <a:t>Bersenas</a:t>
            </a:r>
            <a:r>
              <a:rPr lang="en-US" dirty="0"/>
              <a:t> AME. A clinical review of peritoneal dialysis. </a:t>
            </a:r>
            <a:r>
              <a:rPr lang="en-US" i="1" dirty="0"/>
              <a:t>J. Vet. </a:t>
            </a:r>
            <a:r>
              <a:rPr lang="en-US" i="1" dirty="0" err="1"/>
              <a:t>Emerg</a:t>
            </a:r>
            <a:r>
              <a:rPr lang="en-US" i="1" dirty="0"/>
              <a:t>. Crit. Care (San Antonio).</a:t>
            </a:r>
            <a:r>
              <a:rPr lang="en-US" dirty="0"/>
              <a:t> 2011;21(6):605-17. doi:10.1111/j.1476-4431.2011.00679.x.</a:t>
            </a:r>
          </a:p>
          <a:p>
            <a:pPr marL="0" indent="0">
              <a:buNone/>
            </a:pPr>
            <a:r>
              <a:rPr lang="en-US" dirty="0"/>
              <a:t>7. 	Bloom CA, </a:t>
            </a:r>
            <a:r>
              <a:rPr lang="en-US" dirty="0" err="1"/>
              <a:t>Labato</a:t>
            </a:r>
            <a:r>
              <a:rPr lang="en-US" dirty="0"/>
              <a:t> MA. Intermittent Hemodialysis for Small Animals. </a:t>
            </a:r>
            <a:r>
              <a:rPr lang="en-US" i="1" dirty="0"/>
              <a:t>Vet. </a:t>
            </a:r>
            <a:r>
              <a:rPr lang="en-US" i="1" dirty="0" err="1"/>
              <a:t>Clin</a:t>
            </a:r>
            <a:r>
              <a:rPr lang="en-US" i="1" dirty="0"/>
              <a:t>. NA Small Anim. </a:t>
            </a:r>
            <a:r>
              <a:rPr lang="en-US" i="1" dirty="0" err="1"/>
              <a:t>Pract</a:t>
            </a:r>
            <a:r>
              <a:rPr lang="en-US" i="1" dirty="0"/>
              <a:t>.</a:t>
            </a:r>
            <a:r>
              <a:rPr lang="en-US" dirty="0"/>
              <a:t> 2011;41(1):115-133. doi:10.1016/j.cvsm.2010.11.001.</a:t>
            </a:r>
          </a:p>
          <a:p>
            <a:pPr marL="0" indent="0">
              <a:buNone/>
            </a:pPr>
            <a:r>
              <a:rPr lang="en-US" dirty="0"/>
              <a:t>8. 	</a:t>
            </a:r>
            <a:r>
              <a:rPr lang="en-US" dirty="0" err="1"/>
              <a:t>Bragadottir</a:t>
            </a:r>
            <a:r>
              <a:rPr lang="en-US" dirty="0"/>
              <a:t> G, </a:t>
            </a:r>
            <a:r>
              <a:rPr lang="en-US" dirty="0" err="1"/>
              <a:t>Redfors</a:t>
            </a:r>
            <a:r>
              <a:rPr lang="en-US" dirty="0"/>
              <a:t> B, </a:t>
            </a:r>
            <a:r>
              <a:rPr lang="en-US" dirty="0" err="1"/>
              <a:t>Ricksten</a:t>
            </a:r>
            <a:r>
              <a:rPr lang="en-US" dirty="0"/>
              <a:t> S. </a:t>
            </a:r>
            <a:r>
              <a:rPr lang="en-US" dirty="0" err="1"/>
              <a:t>Mannitol</a:t>
            </a:r>
            <a:r>
              <a:rPr lang="en-US" dirty="0"/>
              <a:t> increases renal blood flow and maintains filtration fraction and oxygenation in postoperative acute kidney injury : a prospective interventional study. </a:t>
            </a:r>
            <a:r>
              <a:rPr lang="en-US" i="1" dirty="0"/>
              <a:t>Crit. Care</a:t>
            </a:r>
            <a:r>
              <a:rPr lang="en-US" dirty="0"/>
              <a:t> 2012;16(4):R159. doi:10.1186/cc11480.</a:t>
            </a:r>
          </a:p>
          <a:p>
            <a:pPr marL="0" indent="0">
              <a:buNone/>
            </a:pPr>
            <a:r>
              <a:rPr lang="en-US" dirty="0"/>
              <a:t>9. 	</a:t>
            </a:r>
            <a:r>
              <a:rPr lang="en-US" dirty="0" err="1"/>
              <a:t>Bragadottir</a:t>
            </a:r>
            <a:r>
              <a:rPr lang="en-US" dirty="0"/>
              <a:t> G, </a:t>
            </a:r>
            <a:r>
              <a:rPr lang="en-US" dirty="0" err="1"/>
              <a:t>Redfors</a:t>
            </a:r>
            <a:r>
              <a:rPr lang="en-US" dirty="0"/>
              <a:t> B, </a:t>
            </a:r>
            <a:r>
              <a:rPr lang="en-US" dirty="0" err="1"/>
              <a:t>Ricksten</a:t>
            </a:r>
            <a:r>
              <a:rPr lang="en-US" dirty="0"/>
              <a:t> S-E. </a:t>
            </a:r>
            <a:r>
              <a:rPr lang="en-US" dirty="0" err="1"/>
              <a:t>Mannitol</a:t>
            </a:r>
            <a:r>
              <a:rPr lang="en-US" dirty="0"/>
              <a:t> increases renal blood flow and maintains filtration fraction and oxygenation in postoperative acute kidney injury: a prospective interventional study. </a:t>
            </a:r>
            <a:r>
              <a:rPr lang="en-US" i="1" dirty="0"/>
              <a:t>Crit. Care</a:t>
            </a:r>
            <a:r>
              <a:rPr lang="en-US" dirty="0"/>
              <a:t> 2012;16(4):R159. doi:10.1186/cc11480.</a:t>
            </a:r>
          </a:p>
          <a:p>
            <a:pPr marL="0" indent="0">
              <a:buNone/>
            </a:pPr>
            <a:r>
              <a:rPr lang="en-US" dirty="0"/>
              <a:t>10. 	Brown N, </a:t>
            </a:r>
            <a:r>
              <a:rPr lang="en-US" dirty="0" err="1"/>
              <a:t>Segev</a:t>
            </a:r>
            <a:r>
              <a:rPr lang="en-US" dirty="0"/>
              <a:t> G, </a:t>
            </a:r>
            <a:r>
              <a:rPr lang="en-US" dirty="0" err="1"/>
              <a:t>Francey</a:t>
            </a:r>
            <a:r>
              <a:rPr lang="en-US" dirty="0"/>
              <a:t> T, </a:t>
            </a:r>
            <a:r>
              <a:rPr lang="en-US" dirty="0" err="1"/>
              <a:t>Kass</a:t>
            </a:r>
            <a:r>
              <a:rPr lang="en-US" dirty="0"/>
              <a:t> P, </a:t>
            </a:r>
            <a:r>
              <a:rPr lang="en-US" dirty="0" err="1"/>
              <a:t>Cowgill</a:t>
            </a:r>
            <a:r>
              <a:rPr lang="en-US" dirty="0"/>
              <a:t> LD. Glomerular Filtration Rate, Urine Production, and Fractional Clearance of Electrolytes in Acute Kidney Injury in Dogs and Their Association with Survival. 2015:28-34. doi:10.1111/jvim.12518.</a:t>
            </a:r>
            <a:r>
              <a:rPr 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615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063626"/>
            <a:ext cx="7556313" cy="579437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11. 	</a:t>
            </a:r>
            <a:r>
              <a:rPr lang="en-US" dirty="0" err="1"/>
              <a:t>Chawla</a:t>
            </a:r>
            <a:r>
              <a:rPr lang="en-US" dirty="0"/>
              <a:t> LS, Eggers PW, Star R a, Kimmel PL. Acute kidney injury and chronic kidney disease as interconnected syndromes. </a:t>
            </a:r>
            <a:r>
              <a:rPr lang="en-US" i="1" dirty="0"/>
              <a:t>N. Engl. J. Med.</a:t>
            </a:r>
            <a:r>
              <a:rPr lang="en-US" dirty="0"/>
              <a:t> 2014;371(1):58-66. doi:10.1056/NEJMra1214243.</a:t>
            </a:r>
          </a:p>
          <a:p>
            <a:pPr marL="0" indent="0">
              <a:buNone/>
            </a:pPr>
            <a:r>
              <a:rPr lang="en-US" dirty="0"/>
              <a:t>12. 	Contrast-induced ATO, </a:t>
            </a:r>
            <a:r>
              <a:rPr lang="en-US" dirty="0" err="1"/>
              <a:t>Leoncini</a:t>
            </a:r>
            <a:r>
              <a:rPr lang="en-US" dirty="0"/>
              <a:t> M, </a:t>
            </a:r>
            <a:r>
              <a:rPr lang="en-US" dirty="0" err="1"/>
              <a:t>Toso</a:t>
            </a:r>
            <a:r>
              <a:rPr lang="en-US" dirty="0"/>
              <a:t> A, </a:t>
            </a:r>
            <a:r>
              <a:rPr lang="en-US" dirty="0" err="1"/>
              <a:t>Maioli</a:t>
            </a:r>
            <a:r>
              <a:rPr lang="en-US" dirty="0"/>
              <a:t> M, </a:t>
            </a:r>
            <a:r>
              <a:rPr lang="en-US" dirty="0" err="1"/>
              <a:t>Tropeano</a:t>
            </a:r>
            <a:r>
              <a:rPr lang="en-US" dirty="0"/>
              <a:t> F. Early High-Dose </a:t>
            </a:r>
            <a:r>
              <a:rPr lang="en-US" dirty="0" err="1"/>
              <a:t>Rosuvastatin</a:t>
            </a:r>
            <a:r>
              <a:rPr lang="en-US" dirty="0"/>
              <a:t> for Contrast-Induced Nephropathy Prevention in Acute Coronary Syndrome Acute Kidney Injury and Myocardial Damage in Patients With. 2014;63(1):5-9. doi:10.1016/j.jacc.2013.04.105.</a:t>
            </a:r>
          </a:p>
          <a:p>
            <a:pPr marL="0" indent="0">
              <a:buNone/>
            </a:pPr>
            <a:r>
              <a:rPr lang="en-US" dirty="0"/>
              <a:t>13. 	Division N, County H. Renal ischemia / reperfusion leads to macrophage-mediated increase in pulmonary vascular permeability. 1999;55:2362-2367.</a:t>
            </a:r>
          </a:p>
          <a:p>
            <a:pPr marL="0" indent="0">
              <a:buNone/>
            </a:pPr>
            <a:r>
              <a:rPr lang="en-US" dirty="0"/>
              <a:t>14. 	Dorval P. Management of acute renal failure in cats using peritoneal dialysis: a retrospective study of six cases (2003 e 2007). 2009:107-115. doi:10.1016/j.jfms.2008.06.003.</a:t>
            </a:r>
          </a:p>
          <a:p>
            <a:pPr marL="0" indent="0">
              <a:buNone/>
            </a:pPr>
            <a:r>
              <a:rPr lang="en-US" dirty="0"/>
              <a:t>15. 	</a:t>
            </a:r>
            <a:r>
              <a:rPr lang="en-US" dirty="0" err="1"/>
              <a:t>Ejaz</a:t>
            </a:r>
            <a:r>
              <a:rPr lang="en-US" dirty="0"/>
              <a:t> a A, Mohandas R. Are diuretics harmful in the management of acute kidney injury? </a:t>
            </a:r>
            <a:r>
              <a:rPr lang="en-US" i="1" dirty="0" err="1"/>
              <a:t>Curr</a:t>
            </a:r>
            <a:r>
              <a:rPr lang="en-US" i="1" dirty="0"/>
              <a:t>. </a:t>
            </a:r>
            <a:r>
              <a:rPr lang="en-US" i="1" dirty="0" err="1"/>
              <a:t>Opin</a:t>
            </a:r>
            <a:r>
              <a:rPr lang="en-US" i="1" dirty="0"/>
              <a:t>. </a:t>
            </a:r>
            <a:r>
              <a:rPr lang="en-US" i="1" dirty="0" err="1"/>
              <a:t>Nephrol</a:t>
            </a:r>
            <a:r>
              <a:rPr lang="en-US" i="1" dirty="0"/>
              <a:t>. </a:t>
            </a:r>
            <a:r>
              <a:rPr lang="en-US" i="1" dirty="0" err="1"/>
              <a:t>Hypertens</a:t>
            </a:r>
            <a:r>
              <a:rPr lang="en-US" i="1" dirty="0"/>
              <a:t>.</a:t>
            </a:r>
            <a:r>
              <a:rPr lang="en-US" dirty="0"/>
              <a:t> 2014;23(2):155-60. doi:10.1097/01.mnh.0000441150.17202.be.</a:t>
            </a:r>
          </a:p>
          <a:p>
            <a:pPr marL="0" indent="0">
              <a:buNone/>
            </a:pPr>
            <a:r>
              <a:rPr lang="en-US" dirty="0"/>
              <a:t>16. 	</a:t>
            </a:r>
            <a:r>
              <a:rPr lang="en-US" dirty="0" err="1"/>
              <a:t>Ejaz</a:t>
            </a:r>
            <a:r>
              <a:rPr lang="en-US" dirty="0"/>
              <a:t> a A, Mohandas R. Are diuretics harmful in the management of acute kidney injury? </a:t>
            </a:r>
            <a:r>
              <a:rPr lang="en-US" i="1" dirty="0" err="1"/>
              <a:t>Curr</a:t>
            </a:r>
            <a:r>
              <a:rPr lang="en-US" i="1" dirty="0"/>
              <a:t>. </a:t>
            </a:r>
            <a:r>
              <a:rPr lang="en-US" i="1" dirty="0" err="1"/>
              <a:t>Opin</a:t>
            </a:r>
            <a:r>
              <a:rPr lang="en-US" i="1" dirty="0"/>
              <a:t>. </a:t>
            </a:r>
            <a:r>
              <a:rPr lang="en-US" i="1" dirty="0" err="1"/>
              <a:t>Nephrol</a:t>
            </a:r>
            <a:r>
              <a:rPr lang="en-US" i="1" dirty="0"/>
              <a:t>. </a:t>
            </a:r>
            <a:r>
              <a:rPr lang="en-US" i="1" dirty="0" err="1"/>
              <a:t>Hypertens</a:t>
            </a:r>
            <a:r>
              <a:rPr lang="en-US" i="1" dirty="0"/>
              <a:t>.</a:t>
            </a:r>
            <a:r>
              <a:rPr lang="en-US" dirty="0"/>
              <a:t> 2014;23(2):155-60. doi:10.1097/01.mnh.0000441150.17202.be.</a:t>
            </a:r>
          </a:p>
          <a:p>
            <a:pPr marL="0" indent="0">
              <a:buNone/>
            </a:pPr>
            <a:r>
              <a:rPr lang="en-US" dirty="0"/>
              <a:t>17. 	</a:t>
            </a:r>
            <a:r>
              <a:rPr lang="en-US" dirty="0" err="1"/>
              <a:t>Endre</a:t>
            </a:r>
            <a:r>
              <a:rPr lang="en-US" dirty="0"/>
              <a:t> ZH, Pickering JW, Walker RJ, et al. Improved performance of urinary biomarkers of acute kidney injury in the critically ill by stratification for injury duration and baseline renal function. </a:t>
            </a:r>
            <a:r>
              <a:rPr lang="en-US" i="1" dirty="0"/>
              <a:t>Kidney Int.</a:t>
            </a:r>
            <a:r>
              <a:rPr lang="en-US" dirty="0"/>
              <a:t> 2011;79(10):1119-30. doi:10.1038/ki.2010.555.</a:t>
            </a:r>
          </a:p>
          <a:p>
            <a:pPr marL="0" indent="0">
              <a:buNone/>
            </a:pPr>
            <a:r>
              <a:rPr lang="en-US" dirty="0"/>
              <a:t>18. 	</a:t>
            </a:r>
            <a:r>
              <a:rPr lang="en-US" dirty="0" err="1"/>
              <a:t>Eubig</a:t>
            </a:r>
            <a:r>
              <a:rPr lang="en-US" dirty="0"/>
              <a:t> PA, Brady MS, </a:t>
            </a:r>
            <a:r>
              <a:rPr lang="en-US" dirty="0" err="1"/>
              <a:t>Gwaltney-brant</a:t>
            </a:r>
            <a:r>
              <a:rPr lang="en-US" dirty="0"/>
              <a:t> SM, Khan SA, </a:t>
            </a:r>
            <a:r>
              <a:rPr lang="en-US" dirty="0" err="1"/>
              <a:t>Mazzaferro</a:t>
            </a:r>
            <a:r>
              <a:rPr lang="en-US" dirty="0"/>
              <a:t> EM, Morrow CMK. Acute Renal Failure in Dogs After the Ingestion of Grapes or Raisins: A Retrospective Evaluation of 43 Dogs (1992–2002). 2005:663-674.</a:t>
            </a:r>
          </a:p>
          <a:p>
            <a:pPr marL="0" indent="0">
              <a:buNone/>
            </a:pPr>
            <a:r>
              <a:rPr lang="en-US" dirty="0"/>
              <a:t>19. 	Fitzgerald KT. Lily Toxicity in the Cat. </a:t>
            </a:r>
            <a:r>
              <a:rPr lang="en-US" i="1" dirty="0"/>
              <a:t>TCAM</a:t>
            </a:r>
            <a:r>
              <a:rPr lang="en-US" dirty="0"/>
              <a:t> 1990;25(4):213-217. doi:10.1053/j.tcam.2010.09.006.</a:t>
            </a:r>
          </a:p>
          <a:p>
            <a:pPr marL="0" indent="0">
              <a:buNone/>
            </a:pPr>
            <a:r>
              <a:rPr lang="en-US" dirty="0"/>
              <a:t>20. 	</a:t>
            </a:r>
            <a:r>
              <a:rPr lang="en-US" dirty="0" err="1"/>
              <a:t>Grau</a:t>
            </a:r>
            <a:r>
              <a:rPr lang="en-US" dirty="0"/>
              <a:t> JM, </a:t>
            </a:r>
            <a:r>
              <a:rPr lang="en-US" dirty="0" err="1"/>
              <a:t>Ph</a:t>
            </a:r>
            <a:r>
              <a:rPr lang="en-US" dirty="0"/>
              <a:t> D. </a:t>
            </a:r>
            <a:r>
              <a:rPr lang="en-US" dirty="0" err="1"/>
              <a:t>Rhabdomyolysis</a:t>
            </a:r>
            <a:r>
              <a:rPr lang="en-US" dirty="0"/>
              <a:t> and Acute Kidney Injury. 2009.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74451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111250"/>
            <a:ext cx="7556313" cy="57467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21. 	</a:t>
            </a:r>
            <a:r>
              <a:rPr lang="en-US" dirty="0" err="1"/>
              <a:t>Haase</a:t>
            </a:r>
            <a:r>
              <a:rPr lang="en-US" dirty="0"/>
              <a:t> M, </a:t>
            </a:r>
            <a:r>
              <a:rPr lang="en-US" dirty="0" err="1"/>
              <a:t>Bellomo</a:t>
            </a:r>
            <a:r>
              <a:rPr lang="en-US" dirty="0"/>
              <a:t> R, </a:t>
            </a:r>
            <a:r>
              <a:rPr lang="en-US" dirty="0" err="1"/>
              <a:t>Devarajan</a:t>
            </a:r>
            <a:r>
              <a:rPr lang="en-US" dirty="0"/>
              <a:t> P, </a:t>
            </a:r>
            <a:r>
              <a:rPr lang="en-US" dirty="0" err="1"/>
              <a:t>Schlattmann</a:t>
            </a:r>
            <a:r>
              <a:rPr lang="en-US" dirty="0"/>
              <a:t> P, </a:t>
            </a:r>
            <a:r>
              <a:rPr lang="en-US" dirty="0" err="1"/>
              <a:t>Haase-Fielitz</a:t>
            </a:r>
            <a:r>
              <a:rPr lang="en-US" dirty="0"/>
              <a:t> A. Accuracy of neutrophil </a:t>
            </a:r>
            <a:r>
              <a:rPr lang="en-US" dirty="0" err="1"/>
              <a:t>gelatinase</a:t>
            </a:r>
            <a:r>
              <a:rPr lang="en-US" dirty="0"/>
              <a:t>-associated </a:t>
            </a:r>
            <a:r>
              <a:rPr lang="en-US" dirty="0" err="1"/>
              <a:t>lipocalin</a:t>
            </a:r>
            <a:r>
              <a:rPr lang="en-US" dirty="0"/>
              <a:t> (NGAL) in diagnosis and prognosis in acute kidney injury: a systematic review and meta-analysis. </a:t>
            </a:r>
            <a:r>
              <a:rPr lang="en-US" i="1" dirty="0"/>
              <a:t>Am. J. Kidney Dis.</a:t>
            </a:r>
            <a:r>
              <a:rPr lang="en-US" dirty="0"/>
              <a:t> 2009;54(6):1012-24. doi:10.1053/j.ajkd.2009.07.020.</a:t>
            </a:r>
          </a:p>
          <a:p>
            <a:pPr marL="0" indent="0">
              <a:buNone/>
            </a:pPr>
            <a:r>
              <a:rPr lang="en-US" dirty="0"/>
              <a:t>22. 	Hanna J, Nichol A. Acute renal failure and the critically ill. </a:t>
            </a:r>
            <a:r>
              <a:rPr lang="en-US" i="1" dirty="0" err="1"/>
              <a:t>Anaesth</a:t>
            </a:r>
            <a:r>
              <a:rPr lang="en-US" i="1" dirty="0"/>
              <a:t>. Intensive Care Med.</a:t>
            </a:r>
            <a:r>
              <a:rPr lang="en-US" dirty="0"/>
              <a:t> 2012;13(4):166-170. doi:10.1016/j.mpaic.2012.01.009.</a:t>
            </a:r>
          </a:p>
          <a:p>
            <a:pPr marL="0" indent="0">
              <a:buNone/>
            </a:pPr>
            <a:r>
              <a:rPr lang="en-US" dirty="0"/>
              <a:t>23. 	Hanna J, Nichol A. Acute renal failure and the critically ill. </a:t>
            </a:r>
            <a:r>
              <a:rPr lang="en-US" i="1" dirty="0" err="1"/>
              <a:t>Anaesth</a:t>
            </a:r>
            <a:r>
              <a:rPr lang="en-US" i="1" dirty="0"/>
              <a:t>. Intensive Care Med.</a:t>
            </a:r>
            <a:r>
              <a:rPr lang="en-US" dirty="0"/>
              <a:t> 2012;13(4):166-170. doi:10.1016/j.mpaic.2012.01.009.</a:t>
            </a:r>
          </a:p>
          <a:p>
            <a:pPr marL="0" indent="0">
              <a:buNone/>
            </a:pPr>
            <a:r>
              <a:rPr lang="en-US" dirty="0"/>
              <a:t>24. 	Ho KM, Sheridan DJ. Meta-analysis of </a:t>
            </a:r>
            <a:r>
              <a:rPr lang="en-US" dirty="0" err="1"/>
              <a:t>frusemide</a:t>
            </a:r>
            <a:r>
              <a:rPr lang="en-US" dirty="0"/>
              <a:t> to prevent or treat acute renal failure. </a:t>
            </a:r>
            <a:r>
              <a:rPr lang="en-US" i="1" dirty="0"/>
              <a:t>BMJ</a:t>
            </a:r>
            <a:r>
              <a:rPr lang="en-US" dirty="0"/>
              <a:t> 2006;333(7565):420. doi:10.1136/bmj.38902.605347.7C.</a:t>
            </a:r>
          </a:p>
          <a:p>
            <a:pPr marL="0" indent="0">
              <a:buNone/>
            </a:pPr>
            <a:r>
              <a:rPr lang="en-US" dirty="0"/>
              <a:t>25. 	</a:t>
            </a:r>
            <a:r>
              <a:rPr lang="en-US" dirty="0" err="1"/>
              <a:t>Hoste</a:t>
            </a:r>
            <a:r>
              <a:rPr lang="en-US" dirty="0"/>
              <a:t> E a J, Clermont G, </a:t>
            </a:r>
            <a:r>
              <a:rPr lang="en-US" dirty="0" err="1"/>
              <a:t>Kersten</a:t>
            </a:r>
            <a:r>
              <a:rPr lang="en-US" dirty="0"/>
              <a:t> A, et al. RIFLE criteria for acute kidney injury are associated with hospital mortality in critically ill patients: a cohort analysis. </a:t>
            </a:r>
            <a:r>
              <a:rPr lang="en-US" i="1" dirty="0"/>
              <a:t>Crit. Care</a:t>
            </a:r>
            <a:r>
              <a:rPr lang="en-US" dirty="0"/>
              <a:t> 2006;10(3):R73. doi:10.1186/cc4915.</a:t>
            </a:r>
          </a:p>
          <a:p>
            <a:pPr marL="0" indent="0">
              <a:buNone/>
            </a:pPr>
            <a:r>
              <a:rPr lang="en-US" dirty="0"/>
              <a:t>26. 	</a:t>
            </a:r>
            <a:r>
              <a:rPr lang="en-US" dirty="0" err="1"/>
              <a:t>Hoste</a:t>
            </a:r>
            <a:r>
              <a:rPr lang="en-US" dirty="0"/>
              <a:t> EAJ, </a:t>
            </a:r>
            <a:r>
              <a:rPr lang="en-US" dirty="0" err="1"/>
              <a:t>Waele</a:t>
            </a:r>
            <a:r>
              <a:rPr lang="en-US" dirty="0"/>
              <a:t> JJ De, </a:t>
            </a:r>
            <a:r>
              <a:rPr lang="en-US" dirty="0" err="1"/>
              <a:t>Gevaert</a:t>
            </a:r>
            <a:r>
              <a:rPr lang="en-US" dirty="0"/>
              <a:t> SA, Uchino S, </a:t>
            </a:r>
            <a:r>
              <a:rPr lang="en-US" dirty="0" err="1"/>
              <a:t>Kellum</a:t>
            </a:r>
            <a:r>
              <a:rPr lang="en-US" dirty="0"/>
              <a:t> JA. Sodium bicarbonate for prevention of contrast-induced acute kidney injury : a systematic review and meta-analysis. 2010;(August 2009):747-758. doi:10.1093/</a:t>
            </a:r>
            <a:r>
              <a:rPr lang="en-US" dirty="0" err="1"/>
              <a:t>ndt</a:t>
            </a:r>
            <a:r>
              <a:rPr lang="en-US" dirty="0"/>
              <a:t>/gfp389.</a:t>
            </a:r>
          </a:p>
          <a:p>
            <a:pPr marL="0" indent="0">
              <a:buNone/>
            </a:pPr>
            <a:r>
              <a:rPr lang="en-US" dirty="0"/>
              <a:t>27. 	</a:t>
            </a:r>
            <a:r>
              <a:rPr lang="en-US" dirty="0" err="1"/>
              <a:t>Joannidis</a:t>
            </a:r>
            <a:r>
              <a:rPr lang="en-US" dirty="0"/>
              <a:t> M, </a:t>
            </a:r>
            <a:r>
              <a:rPr lang="en-US" dirty="0" err="1"/>
              <a:t>Forni</a:t>
            </a:r>
            <a:r>
              <a:rPr lang="en-US" dirty="0"/>
              <a:t> LG, </a:t>
            </a:r>
            <a:r>
              <a:rPr lang="en-US" dirty="0" err="1"/>
              <a:t>Groeneveld</a:t>
            </a:r>
            <a:r>
              <a:rPr lang="en-US" dirty="0"/>
              <a:t> ABJ, </a:t>
            </a:r>
            <a:r>
              <a:rPr lang="en-US" dirty="0" err="1"/>
              <a:t>Straaten</a:t>
            </a:r>
            <a:r>
              <a:rPr lang="en-US" dirty="0"/>
              <a:t> HMO, </a:t>
            </a:r>
            <a:r>
              <a:rPr lang="en-US" dirty="0" err="1"/>
              <a:t>Schetz</a:t>
            </a:r>
            <a:r>
              <a:rPr lang="en-US" dirty="0"/>
              <a:t> MRC. Prevention of acute kidney injury and protection of renal function in the intensive care unit. 2010;(November 2009):392-411. doi:10.1007/s00134-009-1678-y.</a:t>
            </a:r>
          </a:p>
          <a:p>
            <a:pPr marL="0" indent="0">
              <a:buNone/>
            </a:pPr>
            <a:r>
              <a:rPr lang="en-US" dirty="0"/>
              <a:t>28. 	</a:t>
            </a:r>
            <a:r>
              <a:rPr lang="en-US" dirty="0" err="1"/>
              <a:t>Kellum</a:t>
            </a:r>
            <a:r>
              <a:rPr lang="en-US" dirty="0"/>
              <a:t> J a, </a:t>
            </a:r>
            <a:r>
              <a:rPr lang="en-US" dirty="0" err="1"/>
              <a:t>Lameire</a:t>
            </a:r>
            <a:r>
              <a:rPr lang="en-US" dirty="0"/>
              <a:t> N. Diagnosis, evaluation, and management of acute kidney injury: a KDIGO summary (Part 1). </a:t>
            </a:r>
            <a:r>
              <a:rPr lang="en-US" i="1" dirty="0"/>
              <a:t>Crit. Care</a:t>
            </a:r>
            <a:r>
              <a:rPr lang="en-US" dirty="0"/>
              <a:t> 2013;17(1):204. doi:10.1186/cc11454.</a:t>
            </a:r>
          </a:p>
          <a:p>
            <a:pPr marL="0" indent="0">
              <a:buNone/>
            </a:pPr>
            <a:r>
              <a:rPr lang="en-US" dirty="0"/>
              <a:t>29. 	</a:t>
            </a:r>
            <a:r>
              <a:rPr lang="en-US" dirty="0" err="1"/>
              <a:t>Krawczeski</a:t>
            </a:r>
            <a:r>
              <a:rPr lang="en-US" dirty="0"/>
              <a:t> CD, Woo JG, Wang Y, Bennett MR, Ma Q, </a:t>
            </a:r>
            <a:r>
              <a:rPr lang="en-US" dirty="0" err="1"/>
              <a:t>Devarajan</a:t>
            </a:r>
            <a:r>
              <a:rPr lang="en-US" dirty="0"/>
              <a:t> P. Neutrophil </a:t>
            </a:r>
            <a:r>
              <a:rPr lang="en-US" dirty="0" err="1"/>
              <a:t>gelatinase</a:t>
            </a:r>
            <a:r>
              <a:rPr lang="en-US" dirty="0"/>
              <a:t>-associated </a:t>
            </a:r>
            <a:r>
              <a:rPr lang="en-US" dirty="0" err="1"/>
              <a:t>lipocalin</a:t>
            </a:r>
            <a:r>
              <a:rPr lang="en-US" dirty="0"/>
              <a:t> concentrations predict development of acute kidney injury in neonates and children after cardiopulmonary bypass. </a:t>
            </a:r>
            <a:r>
              <a:rPr lang="en-US" i="1" dirty="0"/>
              <a:t>J. </a:t>
            </a:r>
            <a:r>
              <a:rPr lang="en-US" i="1" dirty="0" err="1"/>
              <a:t>Pediatr</a:t>
            </a:r>
            <a:r>
              <a:rPr lang="en-US" i="1" dirty="0"/>
              <a:t>.</a:t>
            </a:r>
            <a:r>
              <a:rPr lang="en-US" dirty="0"/>
              <a:t> 2011;158(6):1009-1015.e1. doi:10.1016/j.jpeds.2010.12.057.</a:t>
            </a:r>
          </a:p>
          <a:p>
            <a:pPr marL="0" indent="0">
              <a:buNone/>
            </a:pPr>
            <a:r>
              <a:rPr lang="en-US" dirty="0"/>
              <a:t>30. 	</a:t>
            </a:r>
            <a:r>
              <a:rPr lang="en-US" dirty="0" err="1"/>
              <a:t>Lameire</a:t>
            </a:r>
            <a:r>
              <a:rPr lang="en-US" dirty="0"/>
              <a:t> NH, </a:t>
            </a:r>
            <a:r>
              <a:rPr lang="en-US" dirty="0" err="1"/>
              <a:t>Bagga</a:t>
            </a:r>
            <a:r>
              <a:rPr lang="en-US" dirty="0"/>
              <a:t> A, Cruz D, et al. Acute kidney injury: an increasing global concern. </a:t>
            </a:r>
            <a:r>
              <a:rPr lang="en-US" i="1" dirty="0"/>
              <a:t>Lancet</a:t>
            </a:r>
            <a:r>
              <a:rPr lang="en-US" dirty="0"/>
              <a:t> 2013;382(9887):170-9. doi:10.1016/S0140-6736(13)60647-9.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83427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047750"/>
            <a:ext cx="7556313" cy="58102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31. 	</a:t>
            </a:r>
            <a:r>
              <a:rPr lang="en-US" dirty="0" err="1"/>
              <a:t>Landoni</a:t>
            </a:r>
            <a:r>
              <a:rPr lang="en-US" dirty="0"/>
              <a:t> G, </a:t>
            </a:r>
            <a:r>
              <a:rPr lang="en-US" dirty="0" err="1"/>
              <a:t>Bove</a:t>
            </a:r>
            <a:r>
              <a:rPr lang="en-US" dirty="0"/>
              <a:t> T, </a:t>
            </a:r>
            <a:r>
              <a:rPr lang="en-US" dirty="0" err="1"/>
              <a:t>Székely</a:t>
            </a:r>
            <a:r>
              <a:rPr lang="en-US" dirty="0"/>
              <a:t> A, et al. Reducing mortality in acute kidney injury patients: systematic review and international web-based survey. </a:t>
            </a:r>
            <a:r>
              <a:rPr lang="en-US" i="1" dirty="0"/>
              <a:t>J. </a:t>
            </a:r>
            <a:r>
              <a:rPr lang="en-US" i="1" dirty="0" err="1"/>
              <a:t>Cardiothorac</a:t>
            </a:r>
            <a:r>
              <a:rPr lang="en-US" i="1" dirty="0"/>
              <a:t>. </a:t>
            </a:r>
            <a:r>
              <a:rPr lang="en-US" i="1" dirty="0" err="1"/>
              <a:t>Vasc</a:t>
            </a:r>
            <a:r>
              <a:rPr lang="en-US" i="1" dirty="0"/>
              <a:t>. </a:t>
            </a:r>
            <a:r>
              <a:rPr lang="en-US" i="1" dirty="0" err="1"/>
              <a:t>Anesth</a:t>
            </a:r>
            <a:r>
              <a:rPr lang="en-US" i="1" dirty="0"/>
              <a:t>.</a:t>
            </a:r>
            <a:r>
              <a:rPr lang="en-US" dirty="0"/>
              <a:t> 2013;27(6):1384-98. doi:10.1053/j.jvca.2013.06.028.</a:t>
            </a:r>
          </a:p>
          <a:p>
            <a:pPr marL="0" indent="0">
              <a:buNone/>
            </a:pPr>
            <a:r>
              <a:rPr lang="en-US" dirty="0"/>
              <a:t>32. 	Manuscript A. NIH Public Access. 2014;2(2):1303-1353. doi:10.1002/cphy.c110041.Pathophysiology.</a:t>
            </a:r>
          </a:p>
          <a:p>
            <a:pPr marL="0" indent="0">
              <a:buNone/>
            </a:pPr>
            <a:r>
              <a:rPr lang="en-US" dirty="0"/>
              <a:t>33. 	Manuscript A. NIH Public Access. 2014;20(1):76-84. doi:10.1053/j.ackd.2012.09.004.Renal.</a:t>
            </a:r>
          </a:p>
          <a:p>
            <a:pPr marL="0" indent="0">
              <a:buNone/>
            </a:pPr>
            <a:r>
              <a:rPr lang="en-US" dirty="0"/>
              <a:t>34. 	Mathews KA, </a:t>
            </a:r>
            <a:r>
              <a:rPr lang="en-US" dirty="0" err="1"/>
              <a:t>Monteith</a:t>
            </a:r>
            <a:r>
              <a:rPr lang="en-US" dirty="0"/>
              <a:t> G. Evaluation of adding </a:t>
            </a:r>
            <a:r>
              <a:rPr lang="en-US" dirty="0" err="1"/>
              <a:t>diltiazem</a:t>
            </a:r>
            <a:r>
              <a:rPr lang="en-US" dirty="0"/>
              <a:t> therapy to standard treatment of acute renal failure caused by leptospirosis : 18 dogs ( 1998 ^ 2001 ). 2007;17(2):149-158. doi:10.1111/j.1476-4431.2007.00232.x.</a:t>
            </a:r>
          </a:p>
          <a:p>
            <a:pPr marL="0" indent="0">
              <a:buNone/>
            </a:pPr>
            <a:r>
              <a:rPr lang="en-US" dirty="0"/>
              <a:t>35. 	Mathews K a., </a:t>
            </a:r>
            <a:r>
              <a:rPr lang="en-US" dirty="0" err="1"/>
              <a:t>Monteith</a:t>
            </a:r>
            <a:r>
              <a:rPr lang="en-US" dirty="0"/>
              <a:t> G. Evaluation of adding </a:t>
            </a:r>
            <a:r>
              <a:rPr lang="en-US" dirty="0" err="1"/>
              <a:t>diltiazem</a:t>
            </a:r>
            <a:r>
              <a:rPr lang="en-US" dirty="0"/>
              <a:t> therapy to standard treatment of acute renal failure caused by leptospirosis: 18 dogs (1998?2001). </a:t>
            </a:r>
            <a:r>
              <a:rPr lang="en-US" i="1" dirty="0"/>
              <a:t>J. Vet. </a:t>
            </a:r>
            <a:r>
              <a:rPr lang="en-US" i="1" dirty="0" err="1"/>
              <a:t>Emerg</a:t>
            </a:r>
            <a:r>
              <a:rPr lang="en-US" i="1" dirty="0"/>
              <a:t>. Crit. Care</a:t>
            </a:r>
            <a:r>
              <a:rPr lang="en-US" dirty="0"/>
              <a:t> 2007;17(2):149-158. doi:10.1111/j.1476-4431.2007.00232.x.</a:t>
            </a:r>
          </a:p>
          <a:p>
            <a:pPr marL="0" indent="0">
              <a:buNone/>
            </a:pPr>
            <a:r>
              <a:rPr lang="en-US" dirty="0"/>
              <a:t>36. 	</a:t>
            </a:r>
            <a:r>
              <a:rPr lang="en-US" dirty="0" err="1"/>
              <a:t>Mejía-Vilet</a:t>
            </a:r>
            <a:r>
              <a:rPr lang="en-US" dirty="0"/>
              <a:t> JM, </a:t>
            </a:r>
            <a:r>
              <a:rPr lang="en-US" dirty="0" err="1"/>
              <a:t>Ramírez</a:t>
            </a:r>
            <a:r>
              <a:rPr lang="en-US" dirty="0"/>
              <a:t> V, Cruz C, Uribe N, </a:t>
            </a:r>
            <a:r>
              <a:rPr lang="en-US" dirty="0" err="1"/>
              <a:t>Gamba</a:t>
            </a:r>
            <a:r>
              <a:rPr lang="en-US" dirty="0"/>
              <a:t> G, Bobadilla N a. Renal ischemia-reperfusion injury is prevented by the mineralocorticoid receptor blocker spironolactone. </a:t>
            </a:r>
            <a:r>
              <a:rPr lang="en-US" i="1" dirty="0"/>
              <a:t>Am. J. Physiol. Renal Physiol.</a:t>
            </a:r>
            <a:r>
              <a:rPr lang="en-US" dirty="0"/>
              <a:t> 2007;293(1):F78-86. doi:10.1152/ajprenal.00077.2007.</a:t>
            </a:r>
          </a:p>
          <a:p>
            <a:pPr marL="0" indent="0">
              <a:buNone/>
            </a:pPr>
            <a:r>
              <a:rPr lang="en-US" dirty="0"/>
              <a:t>37. 	</a:t>
            </a:r>
            <a:r>
              <a:rPr lang="en-US" dirty="0" err="1"/>
              <a:t>Murugan</a:t>
            </a:r>
            <a:r>
              <a:rPr lang="en-US" dirty="0"/>
              <a:t> R. Kidney disorders Acute kidney injury Search date December 2009 Kidney disorders Acute kidney injury. 2011;(December 2009):1-36.</a:t>
            </a:r>
          </a:p>
          <a:p>
            <a:pPr marL="0" indent="0">
              <a:buNone/>
            </a:pPr>
            <a:r>
              <a:rPr lang="en-US" dirty="0"/>
              <a:t>38. 	</a:t>
            </a:r>
            <a:r>
              <a:rPr lang="en-US" dirty="0" err="1"/>
              <a:t>Nejat</a:t>
            </a:r>
            <a:r>
              <a:rPr lang="en-US" dirty="0"/>
              <a:t> M, Pickering JW, </a:t>
            </a:r>
            <a:r>
              <a:rPr lang="en-US" dirty="0" err="1"/>
              <a:t>Devarajan</a:t>
            </a:r>
            <a:r>
              <a:rPr lang="en-US" dirty="0"/>
              <a:t> P, et al. Some biomarkers of acute kidney injury are increased in pre-renal acute injury. </a:t>
            </a:r>
            <a:r>
              <a:rPr lang="en-US" i="1" dirty="0"/>
              <a:t>Kidney Int.</a:t>
            </a:r>
            <a:r>
              <a:rPr lang="en-US" dirty="0"/>
              <a:t> 2012;81(12):1254-62. doi:10.1038/ki.2012.23.</a:t>
            </a:r>
          </a:p>
          <a:p>
            <a:pPr marL="0" indent="0">
              <a:buNone/>
            </a:pPr>
            <a:r>
              <a:rPr lang="en-US" dirty="0"/>
              <a:t>39. 	Parikh CR, </a:t>
            </a:r>
            <a:r>
              <a:rPr lang="en-US" dirty="0" err="1"/>
              <a:t>Devarajan</a:t>
            </a:r>
            <a:r>
              <a:rPr lang="en-US" dirty="0"/>
              <a:t> P. New biomarkers of acute kidney injury. </a:t>
            </a:r>
            <a:r>
              <a:rPr lang="en-US" i="1" dirty="0"/>
              <a:t>Crit. Care Med.</a:t>
            </a:r>
            <a:r>
              <a:rPr lang="en-US" dirty="0"/>
              <a:t> 2008;36(4 </a:t>
            </a:r>
            <a:r>
              <a:rPr lang="en-US" dirty="0" err="1"/>
              <a:t>Suppl</a:t>
            </a:r>
            <a:r>
              <a:rPr lang="en-US" dirty="0"/>
              <a:t>):S159-65. doi:10.1097/CCM.0b013e318168c652.</a:t>
            </a:r>
          </a:p>
          <a:p>
            <a:pPr marL="0" indent="0">
              <a:buNone/>
            </a:pPr>
            <a:r>
              <a:rPr lang="en-US" dirty="0"/>
              <a:t>40. 	Park M, Coca SG, </a:t>
            </a:r>
            <a:r>
              <a:rPr lang="en-US" dirty="0" err="1"/>
              <a:t>Nigwekar</a:t>
            </a:r>
            <a:r>
              <a:rPr lang="en-US" dirty="0"/>
              <a:t> SU, </a:t>
            </a:r>
            <a:r>
              <a:rPr lang="en-US" dirty="0" err="1"/>
              <a:t>Garg</a:t>
            </a:r>
            <a:r>
              <a:rPr lang="en-US" dirty="0"/>
              <a:t> AX, Garwood S, Parikh CR. Prevention and Treatment of Acute Kidney Injury in Patients Undergoing Cardiac Surgery: A Systematic Review. </a:t>
            </a:r>
            <a:r>
              <a:rPr lang="en-US" i="1" dirty="0"/>
              <a:t>Am. J. </a:t>
            </a:r>
            <a:r>
              <a:rPr lang="en-US" i="1" dirty="0" err="1"/>
              <a:t>Nephrol</a:t>
            </a:r>
            <a:r>
              <a:rPr lang="en-US" i="1" dirty="0"/>
              <a:t>.</a:t>
            </a:r>
            <a:r>
              <a:rPr lang="en-US" dirty="0"/>
              <a:t> 2010;31(5):408-418. doi:10.1159/000296277.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1935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079500"/>
            <a:ext cx="7556313" cy="57785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41. 	</a:t>
            </a:r>
            <a:r>
              <a:rPr lang="en-US" dirty="0" err="1"/>
              <a:t>Pascual</a:t>
            </a:r>
            <a:r>
              <a:rPr lang="en-US" dirty="0"/>
              <a:t> MT, </a:t>
            </a:r>
            <a:r>
              <a:rPr lang="en-US" dirty="0" err="1"/>
              <a:t>Soroko</a:t>
            </a:r>
            <a:r>
              <a:rPr lang="en-US" dirty="0"/>
              <a:t> S, </a:t>
            </a:r>
            <a:r>
              <a:rPr lang="en-US" dirty="0" err="1"/>
              <a:t>Chertow</a:t>
            </a:r>
            <a:r>
              <a:rPr lang="en-US" dirty="0"/>
              <a:t> GM. Diuretics, Mortality, and </a:t>
            </a:r>
            <a:r>
              <a:rPr lang="en-US" dirty="0" err="1"/>
              <a:t>Nonrecovery</a:t>
            </a:r>
            <a:r>
              <a:rPr lang="en-US" dirty="0"/>
              <a:t> of Renal Function in Acute Renal Failure. 2015;288(20):2547-2553.</a:t>
            </a:r>
          </a:p>
          <a:p>
            <a:pPr marL="0" indent="0">
              <a:buNone/>
            </a:pPr>
            <a:r>
              <a:rPr lang="en-US" dirty="0"/>
              <a:t>42. 	Pickering JW, </a:t>
            </a:r>
            <a:r>
              <a:rPr lang="en-US" dirty="0" err="1"/>
              <a:t>Endre</a:t>
            </a:r>
            <a:r>
              <a:rPr lang="en-US" dirty="0"/>
              <a:t> ZH. Secondary prevention of acute kidney injury. </a:t>
            </a:r>
            <a:r>
              <a:rPr lang="en-US" i="1" dirty="0" err="1"/>
              <a:t>Curr</a:t>
            </a:r>
            <a:r>
              <a:rPr lang="en-US" i="1" dirty="0"/>
              <a:t>. </a:t>
            </a:r>
            <a:r>
              <a:rPr lang="en-US" i="1" dirty="0" err="1"/>
              <a:t>Opin</a:t>
            </a:r>
            <a:r>
              <a:rPr lang="en-US" i="1" dirty="0"/>
              <a:t>. Crit. Care</a:t>
            </a:r>
            <a:r>
              <a:rPr lang="en-US" dirty="0"/>
              <a:t> 2009;15(6):488-97. doi:10.1097/MCC.0b013e328332f66f.</a:t>
            </a:r>
          </a:p>
          <a:p>
            <a:pPr marL="0" indent="0">
              <a:buNone/>
            </a:pPr>
            <a:r>
              <a:rPr lang="en-US" dirty="0"/>
              <a:t>43. 	</a:t>
            </a:r>
            <a:r>
              <a:rPr lang="en-US" dirty="0" err="1"/>
              <a:t>Redfors</a:t>
            </a:r>
            <a:r>
              <a:rPr lang="en-US" dirty="0"/>
              <a:t> B, </a:t>
            </a:r>
            <a:r>
              <a:rPr lang="en-US" dirty="0" err="1"/>
              <a:t>Bragadottir</a:t>
            </a:r>
            <a:r>
              <a:rPr lang="en-US" dirty="0"/>
              <a:t> G, </a:t>
            </a:r>
            <a:r>
              <a:rPr lang="en-US" dirty="0" err="1"/>
              <a:t>Sellgren</a:t>
            </a:r>
            <a:r>
              <a:rPr lang="en-US" dirty="0"/>
              <a:t> J, </a:t>
            </a:r>
            <a:r>
              <a:rPr lang="en-US" dirty="0" err="1"/>
              <a:t>Swärd</a:t>
            </a:r>
            <a:r>
              <a:rPr lang="en-US" dirty="0"/>
              <a:t> K, </a:t>
            </a:r>
            <a:r>
              <a:rPr lang="en-US" dirty="0" err="1"/>
              <a:t>Ricksten</a:t>
            </a:r>
            <a:r>
              <a:rPr lang="en-US" dirty="0"/>
              <a:t> S-E. Acute renal failure is NOT an “acute renal success”--a clinical study on the renal oxygen supply/demand relationship in acute kidney injury. </a:t>
            </a:r>
            <a:r>
              <a:rPr lang="en-US" i="1" dirty="0"/>
              <a:t>Crit. Care Med.</a:t>
            </a:r>
            <a:r>
              <a:rPr lang="en-US" dirty="0"/>
              <a:t> 2010;38(8):1695-701. doi:10.1097/CCM.0b013e3181e61911.</a:t>
            </a:r>
          </a:p>
          <a:p>
            <a:pPr marL="0" indent="0">
              <a:buNone/>
            </a:pPr>
            <a:r>
              <a:rPr lang="en-US" dirty="0"/>
              <a:t>44. 	</a:t>
            </a:r>
            <a:r>
              <a:rPr lang="en-US" dirty="0" err="1"/>
              <a:t>Remuzzi</a:t>
            </a:r>
            <a:r>
              <a:rPr lang="en-US" dirty="0"/>
              <a:t> G, </a:t>
            </a:r>
            <a:r>
              <a:rPr lang="en-US" dirty="0" err="1"/>
              <a:t>Benigni</a:t>
            </a:r>
            <a:r>
              <a:rPr lang="en-US" dirty="0"/>
              <a:t> A, Finkelstein FO, et al. Kidney failure: aims for the next 10 years and barriers to success. </a:t>
            </a:r>
            <a:r>
              <a:rPr lang="en-US" i="1" dirty="0"/>
              <a:t>Lancet</a:t>
            </a:r>
            <a:r>
              <a:rPr lang="en-US" dirty="0"/>
              <a:t> 2013;382(9889):353-62. doi:10.1016/S0140-6736(13)60438-9.</a:t>
            </a:r>
          </a:p>
          <a:p>
            <a:pPr marL="0" indent="0">
              <a:buNone/>
            </a:pPr>
            <a:r>
              <a:rPr lang="en-US" dirty="0"/>
              <a:t>45. 	Ricci Z, Cruz D, </a:t>
            </a:r>
            <a:r>
              <a:rPr lang="en-US" dirty="0" err="1"/>
              <a:t>Ronco</a:t>
            </a:r>
            <a:r>
              <a:rPr lang="en-US" dirty="0"/>
              <a:t> C. The RIFLE criteria and mortality in acute kidney injury: A systematic review. </a:t>
            </a:r>
            <a:r>
              <a:rPr lang="en-US" i="1" dirty="0"/>
              <a:t>Kidney Int.</a:t>
            </a:r>
            <a:r>
              <a:rPr lang="en-US" dirty="0"/>
              <a:t> 2008;73(5):538-46. doi:10.1038/sj.ki.5002743.</a:t>
            </a:r>
          </a:p>
          <a:p>
            <a:pPr marL="0" indent="0">
              <a:buNone/>
            </a:pPr>
            <a:r>
              <a:rPr lang="en-US" dirty="0"/>
              <a:t>46. 	Ross L. A c u t e Ki d n e y I n j u r y in Dogs and Cats. </a:t>
            </a:r>
            <a:r>
              <a:rPr lang="en-US" i="1" dirty="0"/>
              <a:t>Vet. </a:t>
            </a:r>
            <a:r>
              <a:rPr lang="en-US" i="1" dirty="0" err="1"/>
              <a:t>Clin</a:t>
            </a:r>
            <a:r>
              <a:rPr lang="en-US" i="1" dirty="0"/>
              <a:t>. NA Small Anim. </a:t>
            </a:r>
            <a:r>
              <a:rPr lang="en-US" i="1" dirty="0" err="1"/>
              <a:t>Pract</a:t>
            </a:r>
            <a:r>
              <a:rPr lang="en-US" i="1" dirty="0"/>
              <a:t>.</a:t>
            </a:r>
            <a:r>
              <a:rPr lang="en-US" dirty="0"/>
              <a:t> 2011;41(1):1-14. doi:10.1016/j.cvsm.2010.09.003.</a:t>
            </a:r>
          </a:p>
          <a:p>
            <a:pPr marL="0" indent="0">
              <a:buNone/>
            </a:pPr>
            <a:r>
              <a:rPr lang="en-US" dirty="0"/>
              <a:t>47. 	Ross L a, </a:t>
            </a:r>
            <a:r>
              <a:rPr lang="en-US" dirty="0" err="1"/>
              <a:t>Labato</a:t>
            </a:r>
            <a:r>
              <a:rPr lang="en-US" dirty="0"/>
              <a:t> MA. Current techniques in peritoneal dialysis. </a:t>
            </a:r>
            <a:r>
              <a:rPr lang="en-US" i="1" dirty="0"/>
              <a:t>J. Vet. </a:t>
            </a:r>
            <a:r>
              <a:rPr lang="en-US" i="1" dirty="0" err="1"/>
              <a:t>Emerg</a:t>
            </a:r>
            <a:r>
              <a:rPr lang="en-US" i="1" dirty="0"/>
              <a:t>. Crit. Care (San Antonio).</a:t>
            </a:r>
            <a:r>
              <a:rPr lang="en-US" dirty="0"/>
              <a:t> 2013;23(2):230-40. doi:10.1111/vec.12035.</a:t>
            </a:r>
          </a:p>
          <a:p>
            <a:pPr marL="0" indent="0">
              <a:buNone/>
            </a:pPr>
            <a:r>
              <a:rPr lang="en-US" dirty="0"/>
              <a:t>48. 	</a:t>
            </a:r>
            <a:r>
              <a:rPr lang="en-US" dirty="0" err="1"/>
              <a:t>Schrier</a:t>
            </a:r>
            <a:r>
              <a:rPr lang="en-US" dirty="0"/>
              <a:t> RW, Wang W. Acute Renal Failure and Sepsis. 2015:159-169.</a:t>
            </a:r>
          </a:p>
          <a:p>
            <a:pPr marL="0" indent="0">
              <a:buNone/>
            </a:pPr>
            <a:r>
              <a:rPr lang="en-US" dirty="0"/>
              <a:t>49. 	</a:t>
            </a:r>
            <a:r>
              <a:rPr lang="en-US" dirty="0" err="1"/>
              <a:t>Shawkat</a:t>
            </a:r>
            <a:r>
              <a:rPr lang="en-US" dirty="0"/>
              <a:t> H, </a:t>
            </a:r>
            <a:r>
              <a:rPr lang="en-US" dirty="0" err="1"/>
              <a:t>Chb</a:t>
            </a:r>
            <a:r>
              <a:rPr lang="en-US" dirty="0"/>
              <a:t> MB, Mb MW, </a:t>
            </a:r>
            <a:r>
              <a:rPr lang="en-US" dirty="0" err="1"/>
              <a:t>Frca</a:t>
            </a:r>
            <a:r>
              <a:rPr lang="en-US" dirty="0"/>
              <a:t> C, Mortimer A, </a:t>
            </a:r>
            <a:r>
              <a:rPr lang="en-US" dirty="0" err="1"/>
              <a:t>Ffpmrca</a:t>
            </a:r>
            <a:r>
              <a:rPr lang="en-US" dirty="0"/>
              <a:t> F. </a:t>
            </a:r>
            <a:r>
              <a:rPr lang="en-US" dirty="0" err="1"/>
              <a:t>Mannitol</a:t>
            </a:r>
            <a:r>
              <a:rPr lang="en-US" dirty="0"/>
              <a:t> : a review of its clinical uses. 2012:4-7. doi:10.1093/</a:t>
            </a:r>
            <a:r>
              <a:rPr lang="en-US" dirty="0" err="1"/>
              <a:t>bjaceaccp</a:t>
            </a:r>
            <a:r>
              <a:rPr lang="en-US" dirty="0"/>
              <a:t>/mkr063.</a:t>
            </a:r>
          </a:p>
          <a:p>
            <a:pPr marL="457200" indent="-457200">
              <a:buAutoNum type="arabicPeriod" startAt="50"/>
            </a:pPr>
            <a:r>
              <a:rPr lang="en-US" dirty="0" smtClean="0"/>
              <a:t>Smith </a:t>
            </a:r>
            <a:r>
              <a:rPr lang="en-US" dirty="0"/>
              <a:t>OM, Wald R, </a:t>
            </a:r>
            <a:r>
              <a:rPr lang="en-US" dirty="0" err="1"/>
              <a:t>Adhikari</a:t>
            </a:r>
            <a:r>
              <a:rPr lang="en-US" dirty="0"/>
              <a:t> NKJ, Pope K, Weir MA, </a:t>
            </a:r>
            <a:r>
              <a:rPr lang="en-US" dirty="0" err="1"/>
              <a:t>Bagshaw</a:t>
            </a:r>
            <a:r>
              <a:rPr lang="en-US" dirty="0"/>
              <a:t> SM. Standard versus accelerated initiation of renal replacement therapy in acute kidney injury ( STARRT-AKI ): study protocol for a randomized controlled trial. </a:t>
            </a:r>
            <a:r>
              <a:rPr lang="en-US" i="1" dirty="0"/>
              <a:t>Trials</a:t>
            </a:r>
            <a:r>
              <a:rPr lang="en-US" dirty="0"/>
              <a:t> 2013;14(1):1. doi:10.1186/1745-6215-14-320</a:t>
            </a:r>
            <a:r>
              <a:rPr lang="en-US" dirty="0" smtClean="0"/>
              <a:t>.</a:t>
            </a:r>
          </a:p>
          <a:p>
            <a:pPr marL="0" lvl="0" indent="0">
              <a:buClr>
                <a:srgbClr val="663366"/>
              </a:buClr>
              <a:buNone/>
            </a:pP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51. 	Stafford JR, </a:t>
            </a:r>
            <a:r>
              <a:rPr lang="en-US" sz="16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Bartges</a:t>
            </a: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JW. A clinical review of pathophysiology, diagnosis, and treatment of </a:t>
            </a:r>
            <a:r>
              <a:rPr lang="en-US" sz="16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uroabdomen</a:t>
            </a: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in the dog and cat. </a:t>
            </a:r>
            <a:r>
              <a:rPr lang="en-US" sz="1600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J. Vet. </a:t>
            </a:r>
            <a:r>
              <a:rPr lang="en-US" sz="1600" i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Emerg</a:t>
            </a:r>
            <a:r>
              <a:rPr lang="en-US" sz="1600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. Crit. Care (San Antonio).</a:t>
            </a:r>
            <a:r>
              <a:rPr lang="en-US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2013;23(2):216-29. doi:10.1111/vec.12033.</a:t>
            </a:r>
          </a:p>
          <a:p>
            <a:pPr marL="457200" indent="-457200">
              <a:buAutoNum type="arabicPeriod" startAt="5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75573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047750"/>
            <a:ext cx="7556313" cy="581025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52</a:t>
            </a:r>
            <a:r>
              <a:rPr lang="en-US" sz="2800" dirty="0"/>
              <a:t>. 	</a:t>
            </a:r>
            <a:r>
              <a:rPr lang="en-US" sz="2800" dirty="0" err="1"/>
              <a:t>Swärd</a:t>
            </a:r>
            <a:r>
              <a:rPr lang="en-US" sz="2800" dirty="0"/>
              <a:t> K, </a:t>
            </a:r>
            <a:r>
              <a:rPr lang="en-US" sz="2800" dirty="0" err="1"/>
              <a:t>Valsson</a:t>
            </a:r>
            <a:r>
              <a:rPr lang="en-US" sz="2800" dirty="0"/>
              <a:t> F, </a:t>
            </a:r>
            <a:r>
              <a:rPr lang="en-US" sz="2800" dirty="0" err="1"/>
              <a:t>Sellgren</a:t>
            </a:r>
            <a:r>
              <a:rPr lang="en-US" sz="2800" dirty="0"/>
              <a:t> J, </a:t>
            </a:r>
            <a:r>
              <a:rPr lang="en-US" sz="2800" dirty="0" err="1"/>
              <a:t>Ricksten</a:t>
            </a:r>
            <a:r>
              <a:rPr lang="en-US" sz="2800" dirty="0"/>
              <a:t> S-E. Differential effects of human atrial natriuretic peptide and furosemide on glomerular filtration rate and renal oxygen consumption in humans. </a:t>
            </a:r>
            <a:r>
              <a:rPr lang="en-US" sz="2800" i="1" dirty="0"/>
              <a:t>Intensive Care Med.</a:t>
            </a:r>
            <a:r>
              <a:rPr lang="en-US" sz="2800" dirty="0"/>
              <a:t> 2005;31(1):79-85. doi:10.1007/s00134-004-2490-3.</a:t>
            </a:r>
          </a:p>
          <a:p>
            <a:pPr marL="0" indent="0">
              <a:buNone/>
            </a:pPr>
            <a:r>
              <a:rPr lang="en-US" sz="2800" dirty="0"/>
              <a:t>53. 	</a:t>
            </a:r>
            <a:r>
              <a:rPr lang="en-US" sz="2800" dirty="0" err="1"/>
              <a:t>Thoen</a:t>
            </a:r>
            <a:r>
              <a:rPr lang="en-US" sz="2800" dirty="0"/>
              <a:t> ME, </a:t>
            </a:r>
            <a:r>
              <a:rPr lang="en-US" sz="2800" dirty="0" err="1"/>
              <a:t>Kerl</a:t>
            </a:r>
            <a:r>
              <a:rPr lang="en-US" sz="2800" dirty="0"/>
              <a:t> ME. Characterization of acute kidney injury in hospitalized dogs and evaluation of a veterinary acute kidney injury staging system. </a:t>
            </a:r>
            <a:r>
              <a:rPr lang="en-US" sz="2800" i="1" dirty="0"/>
              <a:t>J. Vet. </a:t>
            </a:r>
            <a:r>
              <a:rPr lang="en-US" sz="2800" i="1" dirty="0" err="1"/>
              <a:t>Emerg</a:t>
            </a:r>
            <a:r>
              <a:rPr lang="en-US" sz="2800" i="1" dirty="0"/>
              <a:t>. Crit. Care (San Antonio).</a:t>
            </a:r>
            <a:r>
              <a:rPr lang="en-US" sz="2800" dirty="0"/>
              <a:t> 2011;21(6):648-57. doi:10.1111/j.1476-4431.2011.00689.x.</a:t>
            </a:r>
          </a:p>
          <a:p>
            <a:pPr marL="0" indent="0">
              <a:buNone/>
            </a:pPr>
            <a:r>
              <a:rPr lang="en-US" sz="2800" dirty="0"/>
              <a:t>54. 	</a:t>
            </a:r>
            <a:r>
              <a:rPr lang="en-US" sz="2800" dirty="0" err="1"/>
              <a:t>Tolwani</a:t>
            </a:r>
            <a:r>
              <a:rPr lang="en-US" sz="2800" dirty="0"/>
              <a:t> A. Continuous renal-replacement therapy for acute kidney injury. </a:t>
            </a:r>
            <a:r>
              <a:rPr lang="en-US" sz="2800" i="1" dirty="0"/>
              <a:t>N. Engl. J. Med.</a:t>
            </a:r>
            <a:r>
              <a:rPr lang="en-US" sz="2800" dirty="0"/>
              <a:t> 2012;367(26):2505-14. doi:10.1056/NEJMct1206045.</a:t>
            </a:r>
          </a:p>
          <a:p>
            <a:pPr marL="0" indent="0">
              <a:buNone/>
            </a:pPr>
            <a:r>
              <a:rPr lang="en-US" sz="2800" dirty="0"/>
              <a:t>55. 	</a:t>
            </a:r>
            <a:r>
              <a:rPr lang="en-US" sz="2800" dirty="0" err="1"/>
              <a:t>Tolwani</a:t>
            </a:r>
            <a:r>
              <a:rPr lang="en-US" sz="2800" dirty="0"/>
              <a:t> A. Continuous renal-replacement therapy for acute kidney injury. </a:t>
            </a:r>
            <a:r>
              <a:rPr lang="en-US" sz="2800" i="1" dirty="0"/>
              <a:t>N. Engl. J. Med.</a:t>
            </a:r>
            <a:r>
              <a:rPr lang="en-US" sz="2800" dirty="0"/>
              <a:t> 2012;367(26):2505-14. doi:10.1056/NEJMct1206045.</a:t>
            </a:r>
          </a:p>
          <a:p>
            <a:pPr marL="0" indent="0">
              <a:buNone/>
            </a:pPr>
            <a:r>
              <a:rPr lang="en-US" sz="2800" dirty="0"/>
              <a:t>56. 	Uchino S, </a:t>
            </a:r>
            <a:r>
              <a:rPr lang="en-US" sz="2800" dirty="0" err="1"/>
              <a:t>Bellomo</a:t>
            </a:r>
            <a:r>
              <a:rPr lang="en-US" sz="2800" dirty="0"/>
              <a:t> R, Goldsmith D, Bates S, </a:t>
            </a:r>
            <a:r>
              <a:rPr lang="en-US" sz="2800" dirty="0" err="1"/>
              <a:t>Ronco</a:t>
            </a:r>
            <a:r>
              <a:rPr lang="en-US" sz="2800" dirty="0"/>
              <a:t> C. An assessment of the RIFLE criteria for acute renal failure in hospitalized patients. </a:t>
            </a:r>
            <a:r>
              <a:rPr lang="en-US" sz="2800" i="1" dirty="0"/>
              <a:t>Crit. Care Med.</a:t>
            </a:r>
            <a:r>
              <a:rPr lang="en-US" sz="2800" dirty="0"/>
              <a:t> 2006;34(7):1913-7. doi:10.1097/01.CCM.0000224227.70642.4F.</a:t>
            </a:r>
          </a:p>
          <a:p>
            <a:pPr marL="0" indent="0">
              <a:buNone/>
            </a:pPr>
            <a:r>
              <a:rPr lang="en-US" sz="2800" dirty="0"/>
              <a:t>57. 	</a:t>
            </a:r>
            <a:r>
              <a:rPr lang="en-US" sz="2800" dirty="0" err="1"/>
              <a:t>Vanmassenhove</a:t>
            </a:r>
            <a:r>
              <a:rPr lang="en-US" sz="2800" dirty="0"/>
              <a:t> J, </a:t>
            </a:r>
            <a:r>
              <a:rPr lang="en-US" sz="2800" dirty="0" err="1"/>
              <a:t>Vanholder</a:t>
            </a:r>
            <a:r>
              <a:rPr lang="en-US" sz="2800" dirty="0"/>
              <a:t> R, </a:t>
            </a:r>
            <a:r>
              <a:rPr lang="en-US" sz="2800" dirty="0" err="1"/>
              <a:t>Nagler</a:t>
            </a:r>
            <a:r>
              <a:rPr lang="en-US" sz="2800" dirty="0"/>
              <a:t> E, Van </a:t>
            </a:r>
            <a:r>
              <a:rPr lang="en-US" sz="2800" dirty="0" err="1"/>
              <a:t>Biesen</a:t>
            </a:r>
            <a:r>
              <a:rPr lang="en-US" sz="2800" dirty="0"/>
              <a:t> W. Urinary and serum biomarkers for the diagnosis of acute kidney injury: an in-depth review of the literature. </a:t>
            </a:r>
            <a:r>
              <a:rPr lang="en-US" sz="2800" i="1" dirty="0" err="1"/>
              <a:t>Nephrol</a:t>
            </a:r>
            <a:r>
              <a:rPr lang="en-US" sz="2800" i="1" dirty="0"/>
              <a:t>. Dial. Transplant</a:t>
            </a:r>
            <a:r>
              <a:rPr lang="en-US" sz="2800" dirty="0"/>
              <a:t> 2013;28(2):254-73. doi:10.1093/</a:t>
            </a:r>
            <a:r>
              <a:rPr lang="en-US" sz="2800" dirty="0" err="1"/>
              <a:t>ndt</a:t>
            </a:r>
            <a:r>
              <a:rPr lang="en-US" sz="2800" dirty="0"/>
              <a:t>/gfs380.</a:t>
            </a:r>
          </a:p>
          <a:p>
            <a:pPr marL="0" indent="0">
              <a:buNone/>
            </a:pPr>
            <a:r>
              <a:rPr lang="en-US" sz="2800" dirty="0"/>
              <a:t>58. 	Waits P, Dpi B, Inch DP, et al. Changing DPI in an image.</a:t>
            </a:r>
          </a:p>
          <a:p>
            <a:pPr marL="0" indent="0">
              <a:buNone/>
            </a:pPr>
            <a:r>
              <a:rPr lang="en-US" sz="2800" dirty="0"/>
              <a:t>59. 	White LE, </a:t>
            </a:r>
            <a:r>
              <a:rPr lang="en-US" sz="2800" dirty="0" err="1"/>
              <a:t>Hassoun</a:t>
            </a:r>
            <a:r>
              <a:rPr lang="en-US" sz="2800" dirty="0"/>
              <a:t> HT. Inflammatory Mechanisms of Organ Crosstalk during Ischemic Acute Kidney Injury. </a:t>
            </a:r>
            <a:r>
              <a:rPr lang="en-US" sz="2800" i="1" dirty="0"/>
              <a:t>Int. J. </a:t>
            </a:r>
            <a:r>
              <a:rPr lang="en-US" sz="2800" i="1" dirty="0" err="1"/>
              <a:t>Nephrol</a:t>
            </a:r>
            <a:r>
              <a:rPr lang="en-US" sz="2800" i="1" dirty="0"/>
              <a:t>.</a:t>
            </a:r>
            <a:r>
              <a:rPr lang="en-US" sz="2800" dirty="0"/>
              <a:t> 2012;2012:505197. doi:10.4061/2012/505197.</a:t>
            </a:r>
          </a:p>
          <a:p>
            <a:pPr marL="0" indent="0">
              <a:buNone/>
            </a:pPr>
            <a:r>
              <a:rPr lang="en-US" sz="2800" dirty="0"/>
              <a:t>60. 	</a:t>
            </a:r>
            <a:r>
              <a:rPr lang="en-US" sz="2800" dirty="0" err="1"/>
              <a:t>Worwag</a:t>
            </a:r>
            <a:r>
              <a:rPr lang="en-US" sz="2800" dirty="0"/>
              <a:t> S, Langston CE. Acute intrinsic renal failure in cats: 32 cases (1997–2004). 2008;232(5).</a:t>
            </a:r>
          </a:p>
          <a:p>
            <a:pPr marL="0" indent="0">
              <a:buNone/>
            </a:pPr>
            <a:r>
              <a:rPr lang="en-US" sz="2800" dirty="0"/>
              <a:t>61. 	Yang B, </a:t>
            </a:r>
            <a:r>
              <a:rPr lang="en-US" sz="2800" dirty="0" err="1"/>
              <a:t>Xu</a:t>
            </a:r>
            <a:r>
              <a:rPr lang="en-US" sz="2800" dirty="0"/>
              <a:t> J, </a:t>
            </a:r>
            <a:r>
              <a:rPr lang="en-US" sz="2800" dirty="0" err="1"/>
              <a:t>Xu</a:t>
            </a:r>
            <a:r>
              <a:rPr lang="en-US" sz="2800" dirty="0"/>
              <a:t> F, et al. Intravascular Administration of </a:t>
            </a:r>
            <a:r>
              <a:rPr lang="en-US" sz="2800" dirty="0" err="1"/>
              <a:t>Mannitol</a:t>
            </a:r>
            <a:r>
              <a:rPr lang="en-US" sz="2800" dirty="0"/>
              <a:t> for Acute Kidney Injury Prevention : A Systematic Review and. 2014;9(1):1-9. doi:10.1371/journal.pone.0085029.</a:t>
            </a:r>
          </a:p>
          <a:p>
            <a:pPr marL="0" indent="0">
              <a:buNone/>
            </a:pPr>
            <a:r>
              <a:rPr lang="en-US" sz="2800" dirty="0"/>
              <a:t>62. 	Zealand N, Care I, </a:t>
            </a:r>
            <a:r>
              <a:rPr lang="en-US" sz="2800" dirty="0" err="1"/>
              <a:t>Anzics</a:t>
            </a:r>
            <a:r>
              <a:rPr lang="en-US" sz="2800" dirty="0"/>
              <a:t> S, Trials C. Low-dose dopamine in patients with early renal dysfunction : a placebo-controlled </a:t>
            </a:r>
            <a:r>
              <a:rPr lang="en-US" sz="2800" dirty="0" err="1"/>
              <a:t>randomised</a:t>
            </a:r>
            <a:r>
              <a:rPr lang="en-US" sz="2800" dirty="0"/>
              <a:t> trial. 2000;356:2139-2143.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465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Prerenal</a:t>
            </a:r>
            <a:r>
              <a:rPr lang="en-US" dirty="0"/>
              <a:t> (Hemodynamic)</a:t>
            </a:r>
          </a:p>
          <a:p>
            <a:r>
              <a:rPr lang="en-US" dirty="0" smtClean="0"/>
              <a:t>Renal </a:t>
            </a:r>
            <a:r>
              <a:rPr lang="en-US" dirty="0"/>
              <a:t>parenchymal (intrinsic)</a:t>
            </a:r>
          </a:p>
          <a:p>
            <a:r>
              <a:rPr lang="en-US" dirty="0" err="1"/>
              <a:t>Postrenal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Obstruction or diversion of urine </a:t>
            </a:r>
            <a:r>
              <a:rPr lang="en-US" dirty="0" smtClean="0"/>
              <a:t>flow</a:t>
            </a:r>
          </a:p>
          <a:p>
            <a:pPr lvl="2"/>
            <a:r>
              <a:rPr lang="en-US" dirty="0" smtClean="0"/>
              <a:t>Increased </a:t>
            </a:r>
            <a:r>
              <a:rPr lang="en-US" dirty="0" err="1" smtClean="0"/>
              <a:t>intratubular</a:t>
            </a:r>
            <a:r>
              <a:rPr lang="en-US" dirty="0" smtClean="0"/>
              <a:t> pressure and decreased GFR</a:t>
            </a:r>
          </a:p>
          <a:p>
            <a:pPr lvl="2"/>
            <a:r>
              <a:rPr lang="en-US" dirty="0" smtClean="0"/>
              <a:t>May lead to impaired blood flow and initiation of inflammatory processes that also contribute to GFR</a:t>
            </a:r>
            <a:endParaRPr lang="en-US" dirty="0" smtClean="0"/>
          </a:p>
          <a:p>
            <a:pPr lvl="2"/>
            <a:r>
              <a:rPr lang="en-US" dirty="0" smtClean="0"/>
              <a:t>May lead to parenchymal injury</a:t>
            </a:r>
          </a:p>
          <a:p>
            <a:pPr lvl="1"/>
            <a:r>
              <a:rPr lang="en-US" dirty="0" smtClean="0"/>
              <a:t>Urethral obstruction</a:t>
            </a:r>
          </a:p>
          <a:p>
            <a:pPr lvl="1"/>
            <a:r>
              <a:rPr lang="en-US" dirty="0" smtClean="0"/>
              <a:t>Ureteral obstruction</a:t>
            </a:r>
          </a:p>
          <a:p>
            <a:pPr lvl="1"/>
            <a:r>
              <a:rPr lang="en-US" dirty="0" smtClean="0"/>
              <a:t>Rupture of the urinary tract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 descr="It--s-Your-Story-Over-Yet--I-Passed-Kidney-Stones-Less-Painful-Than-Thi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87" y="330200"/>
            <a:ext cx="32512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4214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01625" y="4624667"/>
            <a:ext cx="8537575" cy="1836457"/>
          </a:xfrm>
        </p:spPr>
        <p:txBody>
          <a:bodyPr>
            <a:noAutofit/>
          </a:bodyPr>
          <a:lstStyle/>
          <a:p>
            <a:r>
              <a:rPr lang="en-US" sz="11500" dirty="0" smtClean="0"/>
              <a:t>Questions</a:t>
            </a:r>
            <a:r>
              <a:rPr lang="en-US" sz="4800" dirty="0" smtClean="0"/>
              <a:t>???</a:t>
            </a:r>
            <a:endParaRPr lang="en-US" sz="4800" dirty="0"/>
          </a:p>
        </p:txBody>
      </p:sp>
      <p:pic>
        <p:nvPicPr>
          <p:cNvPr id="10" name="Picture Placeholder 9" descr="IV bag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" b="463"/>
          <a:stretch>
            <a:fillRect/>
          </a:stretch>
        </p:blipFill>
        <p:spPr/>
      </p:pic>
      <p:pic>
        <p:nvPicPr>
          <p:cNvPr id="11" name="Picture Placeholder 10" descr="kidney_cartoon.pn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4" b="9974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 descr="polls_kidney_300x300_4753_552120_poll_xlarg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56" y="827293"/>
            <a:ext cx="3100294" cy="310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8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human medicine  - most common triggers</a:t>
            </a:r>
          </a:p>
          <a:p>
            <a:pPr lvl="1"/>
            <a:r>
              <a:rPr lang="en-US" dirty="0" smtClean="0"/>
              <a:t>Sepsis</a:t>
            </a:r>
          </a:p>
          <a:p>
            <a:pPr lvl="1"/>
            <a:r>
              <a:rPr lang="en-US" dirty="0" smtClean="0"/>
              <a:t>Major surgery – </a:t>
            </a:r>
            <a:r>
              <a:rPr lang="en-US" dirty="0" err="1" smtClean="0"/>
              <a:t>ie</a:t>
            </a:r>
            <a:r>
              <a:rPr lang="en-US" dirty="0" smtClean="0"/>
              <a:t> open heart</a:t>
            </a:r>
          </a:p>
          <a:p>
            <a:pPr lvl="1"/>
            <a:r>
              <a:rPr lang="en-US" dirty="0" smtClean="0"/>
              <a:t>Acute decompensated heart failure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867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735" y="358589"/>
            <a:ext cx="6050438" cy="617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09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– ATN</a:t>
            </a:r>
            <a:br>
              <a:rPr lang="en-US" dirty="0" smtClean="0"/>
            </a:br>
            <a:r>
              <a:rPr lang="en-US" sz="2400" dirty="0" smtClean="0"/>
              <a:t>Acute tubular necrosis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486776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histological diagnosis</a:t>
            </a:r>
          </a:p>
          <a:p>
            <a:pPr lvl="1"/>
            <a:r>
              <a:rPr lang="en-US" dirty="0" smtClean="0"/>
              <a:t>Tubular damage</a:t>
            </a:r>
          </a:p>
          <a:p>
            <a:pPr lvl="1"/>
            <a:r>
              <a:rPr lang="en-US" dirty="0" smtClean="0"/>
              <a:t>Collapse </a:t>
            </a:r>
            <a:r>
              <a:rPr lang="en-US" dirty="0"/>
              <a:t>of glomerular tuft (hypoperfusion)</a:t>
            </a:r>
          </a:p>
          <a:p>
            <a:pPr lvl="1"/>
            <a:r>
              <a:rPr lang="en-US" dirty="0" smtClean="0"/>
              <a:t>Interstitial edema</a:t>
            </a:r>
          </a:p>
          <a:p>
            <a:pPr lvl="1"/>
            <a:r>
              <a:rPr lang="en-US" dirty="0" smtClean="0"/>
              <a:t>Vascular congestion / accumulation of leukocytes</a:t>
            </a:r>
          </a:p>
        </p:txBody>
      </p:sp>
    </p:spTree>
    <p:extLst>
      <p:ext uri="{BB962C8B-B14F-4D97-AF65-F5344CB8AC3E}">
        <p14:creationId xmlns:p14="http://schemas.microsoft.com/office/powerpoint/2010/main" val="1947030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– ATN</a:t>
            </a:r>
            <a:br>
              <a:rPr lang="en-US" dirty="0"/>
            </a:br>
            <a:r>
              <a:rPr lang="en-US" sz="2400" dirty="0"/>
              <a:t>Acute tubular necrosis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645526" cy="4876800"/>
          </a:xfrm>
        </p:spPr>
        <p:txBody>
          <a:bodyPr>
            <a:normAutofit/>
          </a:bodyPr>
          <a:lstStyle/>
          <a:p>
            <a:r>
              <a:rPr lang="en-US" dirty="0"/>
              <a:t>Requires histological diagnosis</a:t>
            </a:r>
          </a:p>
          <a:p>
            <a:pPr lvl="1"/>
            <a:r>
              <a:rPr lang="en-US" dirty="0"/>
              <a:t>Tubular </a:t>
            </a:r>
            <a:r>
              <a:rPr lang="en-US" dirty="0" smtClean="0"/>
              <a:t>damage</a:t>
            </a:r>
          </a:p>
          <a:p>
            <a:pPr lvl="2"/>
            <a:r>
              <a:rPr lang="en-US" dirty="0" smtClean="0"/>
              <a:t>Primary site of damage</a:t>
            </a:r>
            <a:endParaRPr lang="en-US" dirty="0"/>
          </a:p>
          <a:p>
            <a:pPr lvl="2"/>
            <a:r>
              <a:rPr lang="en-US" dirty="0"/>
              <a:t>Tubular epithelial cell necrosis – rare</a:t>
            </a:r>
          </a:p>
          <a:p>
            <a:pPr lvl="2"/>
            <a:r>
              <a:rPr lang="en-US" dirty="0"/>
              <a:t>Detachment of tubular epithelial cells from the basement membrane</a:t>
            </a:r>
          </a:p>
          <a:p>
            <a:pPr lvl="2"/>
            <a:r>
              <a:rPr lang="en-US" dirty="0"/>
              <a:t>Sloughing of cells into tubular lumen</a:t>
            </a:r>
          </a:p>
          <a:p>
            <a:pPr lvl="2"/>
            <a:r>
              <a:rPr lang="en-US" dirty="0"/>
              <a:t>Effacement and loss of brush border in proximal tubular segments </a:t>
            </a:r>
          </a:p>
          <a:p>
            <a:pPr lvl="2"/>
            <a:r>
              <a:rPr lang="en-US" dirty="0"/>
              <a:t>Formation of tubular casts derived from sloughed cells/debris/protein</a:t>
            </a:r>
          </a:p>
          <a:p>
            <a:pPr lvl="2"/>
            <a:r>
              <a:rPr lang="en-US" dirty="0"/>
              <a:t>Signs of regeneration generally seen</a:t>
            </a:r>
          </a:p>
          <a:p>
            <a:pPr lvl="1"/>
            <a:r>
              <a:rPr lang="en-US" dirty="0"/>
              <a:t>Collapse of glomerular tuft (hypoperfusion)</a:t>
            </a:r>
          </a:p>
          <a:p>
            <a:pPr lvl="1"/>
            <a:r>
              <a:rPr lang="en-US" dirty="0"/>
              <a:t>Interstitial </a:t>
            </a:r>
            <a:r>
              <a:rPr lang="en-US" dirty="0" smtClean="0"/>
              <a:t>edema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735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– ATN</a:t>
            </a:r>
            <a:br>
              <a:rPr lang="en-US" dirty="0"/>
            </a:br>
            <a:r>
              <a:rPr lang="en-US" sz="2400" dirty="0"/>
              <a:t>Acute tubular necrosis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Requires histological diagnosis</a:t>
            </a:r>
          </a:p>
          <a:p>
            <a:pPr lvl="1"/>
            <a:r>
              <a:rPr lang="en-US" dirty="0"/>
              <a:t>Tubular damage</a:t>
            </a:r>
          </a:p>
          <a:p>
            <a:pPr lvl="1"/>
            <a:r>
              <a:rPr lang="en-US" dirty="0"/>
              <a:t>Collapse of glomerular tuft (hypoperfusion)</a:t>
            </a:r>
          </a:p>
          <a:p>
            <a:pPr lvl="1"/>
            <a:r>
              <a:rPr lang="en-US" dirty="0"/>
              <a:t>Interstitial edema</a:t>
            </a:r>
          </a:p>
          <a:p>
            <a:pPr lvl="1"/>
            <a:r>
              <a:rPr lang="en-US" dirty="0"/>
              <a:t>Vascular congestion / accumulation of leukocytes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03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– ATN</a:t>
            </a:r>
            <a:br>
              <a:rPr lang="en-US" dirty="0"/>
            </a:br>
            <a:r>
              <a:rPr lang="en-US" sz="2400" dirty="0"/>
              <a:t>Acute tubular necrosis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histological diagnosis</a:t>
            </a:r>
          </a:p>
          <a:p>
            <a:pPr lvl="1"/>
            <a:r>
              <a:rPr lang="en-US" dirty="0"/>
              <a:t>Tubular </a:t>
            </a:r>
            <a:r>
              <a:rPr lang="en-US" dirty="0" smtClean="0"/>
              <a:t>damage</a:t>
            </a:r>
            <a:endParaRPr lang="en-US" dirty="0"/>
          </a:p>
          <a:p>
            <a:pPr lvl="1"/>
            <a:r>
              <a:rPr lang="en-US" dirty="0" smtClean="0"/>
              <a:t>Collapse </a:t>
            </a:r>
            <a:r>
              <a:rPr lang="en-US" dirty="0"/>
              <a:t>of glomerular tuft (hypoperfusion)</a:t>
            </a:r>
          </a:p>
          <a:p>
            <a:pPr lvl="1"/>
            <a:r>
              <a:rPr lang="en-US" dirty="0"/>
              <a:t>Interstitial </a:t>
            </a:r>
            <a:r>
              <a:rPr lang="en-US" dirty="0" smtClean="0"/>
              <a:t>edema</a:t>
            </a:r>
            <a:endParaRPr lang="en-US" dirty="0"/>
          </a:p>
          <a:p>
            <a:pPr lvl="2"/>
            <a:r>
              <a:rPr lang="en-US" dirty="0" smtClean="0"/>
              <a:t>Leakage </a:t>
            </a:r>
            <a:r>
              <a:rPr lang="en-US" dirty="0"/>
              <a:t>of fluid from increased </a:t>
            </a:r>
            <a:r>
              <a:rPr lang="en-US" dirty="0" err="1"/>
              <a:t>microvascular</a:t>
            </a:r>
            <a:r>
              <a:rPr lang="en-US" dirty="0"/>
              <a:t> permeability </a:t>
            </a:r>
          </a:p>
          <a:p>
            <a:pPr lvl="2"/>
            <a:r>
              <a:rPr lang="en-US" dirty="0" err="1"/>
              <a:t>Backleak</a:t>
            </a:r>
            <a:r>
              <a:rPr lang="en-US" dirty="0"/>
              <a:t> of tubular filtrate into </a:t>
            </a:r>
            <a:r>
              <a:rPr lang="en-US" dirty="0" err="1"/>
              <a:t>interstitium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23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of AKI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3133" r="-13133"/>
          <a:stretch>
            <a:fillRect/>
          </a:stretch>
        </p:blipFill>
        <p:spPr>
          <a:xfrm>
            <a:off x="-402469" y="1171575"/>
            <a:ext cx="9816549" cy="5384800"/>
          </a:xfrm>
        </p:spPr>
      </p:pic>
    </p:spTree>
    <p:extLst>
      <p:ext uri="{BB962C8B-B14F-4D97-AF65-F5344CB8AC3E}">
        <p14:creationId xmlns:p14="http://schemas.microsoft.com/office/powerpoint/2010/main" val="300487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</a:t>
            </a:r>
          </a:p>
          <a:p>
            <a:r>
              <a:rPr lang="en-US" dirty="0" smtClean="0"/>
              <a:t>Etiology</a:t>
            </a:r>
          </a:p>
          <a:p>
            <a:r>
              <a:rPr lang="en-US" dirty="0" smtClean="0"/>
              <a:t>Pathophysiology</a:t>
            </a:r>
          </a:p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Scoring systems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Prevention</a:t>
            </a:r>
          </a:p>
          <a:p>
            <a:r>
              <a:rPr lang="en-US" dirty="0" smtClean="0"/>
              <a:t>Prognosis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6a00d8341c58ca53ef0148c7a1b1cc970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6" r="14965"/>
          <a:stretch/>
        </p:blipFill>
        <p:spPr>
          <a:xfrm>
            <a:off x="4736352" y="1981200"/>
            <a:ext cx="3122706" cy="446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2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br>
              <a:rPr lang="en-US" dirty="0" smtClean="0"/>
            </a:br>
            <a:r>
              <a:rPr lang="en-US" sz="2400" dirty="0" smtClean="0"/>
              <a:t>4 phases of AKI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Initiation</a:t>
            </a:r>
          </a:p>
          <a:p>
            <a:pPr lvl="1"/>
            <a:r>
              <a:rPr lang="en-US" dirty="0" smtClean="0"/>
              <a:t>Prolonged renal ischemia or prolonged pre-renal state </a:t>
            </a:r>
            <a:r>
              <a:rPr lang="en-US" dirty="0" smtClean="0">
                <a:sym typeface="Wingdings"/>
              </a:rPr>
              <a:t> direct injury to both </a:t>
            </a:r>
            <a:r>
              <a:rPr lang="en-US" b="1" dirty="0" smtClean="0">
                <a:sym typeface="Wingdings"/>
              </a:rPr>
              <a:t>tubular epithelial cells </a:t>
            </a:r>
            <a:r>
              <a:rPr lang="en-US" dirty="0" smtClean="0">
                <a:sym typeface="Wingdings"/>
              </a:rPr>
              <a:t>and endothelial cells</a:t>
            </a:r>
          </a:p>
          <a:p>
            <a:pPr lvl="1"/>
            <a:r>
              <a:rPr lang="en-US" dirty="0" smtClean="0">
                <a:sym typeface="Wingdings"/>
              </a:rPr>
              <a:t>GFR decreases (intra-renal vasoconstriction)</a:t>
            </a:r>
          </a:p>
          <a:p>
            <a:pPr lvl="1"/>
            <a:r>
              <a:rPr lang="en-US" dirty="0" smtClean="0">
                <a:sym typeface="Wingdings"/>
              </a:rPr>
              <a:t>Tubular obstruction from epithelial cell casts and necrotic debris</a:t>
            </a:r>
          </a:p>
          <a:p>
            <a:pPr lvl="1"/>
            <a:r>
              <a:rPr lang="en-US" dirty="0" smtClean="0">
                <a:sym typeface="Wingdings"/>
              </a:rPr>
              <a:t>Back-leak of GFR thru damaged epithelium</a:t>
            </a:r>
            <a:endParaRPr lang="en-US" dirty="0" smtClean="0"/>
          </a:p>
          <a:p>
            <a:pPr lvl="1"/>
            <a:r>
              <a:rPr lang="en-US" dirty="0"/>
              <a:t>May not be biochemically evident</a:t>
            </a:r>
          </a:p>
          <a:p>
            <a:pPr lvl="1"/>
            <a:r>
              <a:rPr lang="en-US" dirty="0" smtClean="0"/>
              <a:t>Intervention </a:t>
            </a:r>
            <a:r>
              <a:rPr lang="en-US" dirty="0" smtClean="0"/>
              <a:t>may prevent progression</a:t>
            </a:r>
            <a:endParaRPr lang="en-US" dirty="0"/>
          </a:p>
          <a:p>
            <a:r>
              <a:rPr lang="en-US" dirty="0" smtClean="0"/>
              <a:t>Extension</a:t>
            </a:r>
          </a:p>
          <a:p>
            <a:r>
              <a:rPr lang="en-US" dirty="0" smtClean="0"/>
              <a:t>Maintenance</a:t>
            </a:r>
          </a:p>
          <a:p>
            <a:r>
              <a:rPr lang="en-US" dirty="0" smtClean="0"/>
              <a:t>Recovery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730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4 phases of 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/>
          </a:bodyPr>
          <a:lstStyle/>
          <a:p>
            <a:r>
              <a:rPr lang="en-US" dirty="0"/>
              <a:t>Initiation</a:t>
            </a:r>
          </a:p>
          <a:p>
            <a:r>
              <a:rPr lang="en-US" dirty="0" smtClean="0"/>
              <a:t>Extension</a:t>
            </a:r>
            <a:endParaRPr lang="en-US" dirty="0"/>
          </a:p>
          <a:p>
            <a:pPr lvl="1"/>
            <a:r>
              <a:rPr lang="en-US" dirty="0" smtClean="0"/>
              <a:t>Continued </a:t>
            </a:r>
            <a:r>
              <a:rPr lang="en-US" b="1" dirty="0" smtClean="0"/>
              <a:t>hypoxia</a:t>
            </a:r>
          </a:p>
          <a:p>
            <a:pPr lvl="1"/>
            <a:r>
              <a:rPr lang="en-US" dirty="0" smtClean="0"/>
              <a:t>Ongoing </a:t>
            </a:r>
            <a:r>
              <a:rPr lang="en-US" dirty="0" smtClean="0"/>
              <a:t>endothelial and tubular injuries lead to activation of </a:t>
            </a:r>
            <a:r>
              <a:rPr lang="en-US" b="1" dirty="0" smtClean="0"/>
              <a:t>inflammatory</a:t>
            </a:r>
            <a:r>
              <a:rPr lang="en-US" dirty="0" smtClean="0"/>
              <a:t> mediators that amplify cellular </a:t>
            </a:r>
            <a:r>
              <a:rPr lang="en-US" dirty="0" smtClean="0"/>
              <a:t>injury</a:t>
            </a:r>
            <a:endParaRPr lang="en-US" dirty="0" smtClean="0"/>
          </a:p>
          <a:p>
            <a:pPr lvl="1"/>
            <a:r>
              <a:rPr lang="en-US" dirty="0" smtClean="0"/>
              <a:t>Cellular </a:t>
            </a:r>
            <a:r>
              <a:rPr lang="en-US" dirty="0"/>
              <a:t>injury progresses to cell </a:t>
            </a:r>
            <a:r>
              <a:rPr lang="en-US" dirty="0" smtClean="0"/>
              <a:t>death (apoptosis and necrosis)</a:t>
            </a:r>
          </a:p>
          <a:p>
            <a:pPr lvl="2"/>
            <a:r>
              <a:rPr lang="en-US" dirty="0" smtClean="0"/>
              <a:t>Outer medulla</a:t>
            </a:r>
          </a:p>
          <a:p>
            <a:pPr lvl="1"/>
            <a:r>
              <a:rPr lang="en-US" dirty="0" smtClean="0"/>
              <a:t>Cellular repair and improvement</a:t>
            </a:r>
          </a:p>
          <a:p>
            <a:pPr lvl="2"/>
            <a:r>
              <a:rPr lang="en-US" dirty="0" smtClean="0"/>
              <a:t>Proximal tubular cells of outer medulla</a:t>
            </a:r>
            <a:endParaRPr lang="en-US" dirty="0"/>
          </a:p>
          <a:p>
            <a:pPr lvl="1"/>
            <a:r>
              <a:rPr lang="en-US" dirty="0"/>
              <a:t>Biochemical derangements / clinical manifestations are evident</a:t>
            </a:r>
          </a:p>
          <a:p>
            <a:r>
              <a:rPr lang="en-US" dirty="0"/>
              <a:t>Maintenance</a:t>
            </a:r>
          </a:p>
          <a:p>
            <a:r>
              <a:rPr lang="en-US" dirty="0" smtClean="0"/>
              <a:t>Recovery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569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- Extension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8238" r="-18238"/>
          <a:stretch>
            <a:fillRect/>
          </a:stretch>
        </p:blipFill>
        <p:spPr>
          <a:xfrm>
            <a:off x="-777874" y="1127126"/>
            <a:ext cx="10389650" cy="5699170"/>
          </a:xfrm>
        </p:spPr>
      </p:pic>
    </p:spTree>
    <p:extLst>
      <p:ext uri="{BB962C8B-B14F-4D97-AF65-F5344CB8AC3E}">
        <p14:creationId xmlns:p14="http://schemas.microsoft.com/office/powerpoint/2010/main" val="1463288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4 phases of 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Initiation</a:t>
            </a:r>
          </a:p>
          <a:p>
            <a:r>
              <a:rPr lang="en-US" dirty="0" smtClean="0"/>
              <a:t>Extension</a:t>
            </a:r>
            <a:endParaRPr lang="en-US" dirty="0"/>
          </a:p>
          <a:p>
            <a:r>
              <a:rPr lang="en-US" dirty="0" smtClean="0"/>
              <a:t>Maintenance</a:t>
            </a:r>
            <a:endParaRPr lang="en-US" dirty="0"/>
          </a:p>
          <a:p>
            <a:pPr lvl="1"/>
            <a:r>
              <a:rPr lang="en-US" dirty="0"/>
              <a:t>Cell death and regeneration occur simultaneously</a:t>
            </a:r>
          </a:p>
          <a:p>
            <a:pPr lvl="1"/>
            <a:r>
              <a:rPr lang="en-US" dirty="0" smtClean="0"/>
              <a:t>GFR stabilizes at low level</a:t>
            </a:r>
          </a:p>
          <a:p>
            <a:pPr lvl="1"/>
            <a:r>
              <a:rPr lang="en-US" dirty="0" smtClean="0"/>
              <a:t>Uremic complications arise</a:t>
            </a:r>
          </a:p>
          <a:p>
            <a:pPr lvl="1"/>
            <a:r>
              <a:rPr lang="en-US" dirty="0" smtClean="0"/>
              <a:t>Removal </a:t>
            </a:r>
            <a:r>
              <a:rPr lang="en-US" dirty="0"/>
              <a:t>of the inciting cause may allow shift to regeneration but does not alter existing </a:t>
            </a:r>
            <a:r>
              <a:rPr lang="en-US" dirty="0" smtClean="0"/>
              <a:t>damage</a:t>
            </a:r>
          </a:p>
          <a:p>
            <a:pPr lvl="1"/>
            <a:r>
              <a:rPr lang="en-US" dirty="0" smtClean="0"/>
              <a:t>Lasts 1-2 weeks</a:t>
            </a:r>
            <a:endParaRPr lang="en-US" dirty="0"/>
          </a:p>
          <a:p>
            <a:r>
              <a:rPr lang="en-US" dirty="0"/>
              <a:t>Recovery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21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4 phases of 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5059644" cy="4144963"/>
          </a:xfrm>
        </p:spPr>
        <p:txBody>
          <a:bodyPr>
            <a:normAutofit/>
          </a:bodyPr>
          <a:lstStyle/>
          <a:p>
            <a:r>
              <a:rPr lang="en-US" dirty="0"/>
              <a:t>Initiation</a:t>
            </a:r>
          </a:p>
          <a:p>
            <a:r>
              <a:rPr lang="en-US" dirty="0" smtClean="0"/>
              <a:t>Extension</a:t>
            </a:r>
            <a:endParaRPr lang="en-US" dirty="0"/>
          </a:p>
          <a:p>
            <a:r>
              <a:rPr lang="en-US" dirty="0" smtClean="0"/>
              <a:t>Maintenance</a:t>
            </a:r>
            <a:endParaRPr lang="en-US" dirty="0"/>
          </a:p>
          <a:p>
            <a:r>
              <a:rPr lang="en-US" dirty="0" smtClean="0"/>
              <a:t>Recovery</a:t>
            </a:r>
            <a:endParaRPr lang="en-US" dirty="0"/>
          </a:p>
          <a:p>
            <a:pPr lvl="1"/>
            <a:r>
              <a:rPr lang="en-US" dirty="0" smtClean="0"/>
              <a:t>Tubular epithelial cell repair and regeneration </a:t>
            </a:r>
          </a:p>
          <a:p>
            <a:pPr lvl="1"/>
            <a:r>
              <a:rPr lang="en-US" dirty="0" smtClean="0"/>
              <a:t>Improvement </a:t>
            </a:r>
            <a:r>
              <a:rPr lang="en-US" dirty="0"/>
              <a:t>in GFR and tubular function</a:t>
            </a:r>
          </a:p>
          <a:p>
            <a:pPr lvl="1"/>
            <a:r>
              <a:rPr lang="en-US" dirty="0"/>
              <a:t>Weeks to months</a:t>
            </a:r>
          </a:p>
          <a:p>
            <a:endParaRPr lang="en-US" dirty="0"/>
          </a:p>
        </p:txBody>
      </p:sp>
      <p:pic>
        <p:nvPicPr>
          <p:cNvPr id="4" name="Picture 3" descr="482_one-day-things-will-get-better-until-then-here-is-a-drawing-of-a-cat_500-7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18" y="1981200"/>
            <a:ext cx="3302000" cy="479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01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</p:spPr>
        <p:txBody>
          <a:bodyPr/>
          <a:lstStyle/>
          <a:p>
            <a:r>
              <a:rPr lang="en-US" dirty="0" smtClean="0"/>
              <a:t>Pathophysiology</a:t>
            </a:r>
            <a:br>
              <a:rPr lang="en-US" dirty="0" smtClean="0"/>
            </a:br>
            <a:r>
              <a:rPr lang="en-US" sz="2400" dirty="0" smtClean="0"/>
              <a:t>Hemodynamic changes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SNS activation</a:t>
            </a:r>
          </a:p>
          <a:p>
            <a:r>
              <a:rPr lang="en-US" dirty="0" smtClean="0"/>
              <a:t>RAAS</a:t>
            </a:r>
            <a:endParaRPr lang="en-US" dirty="0" smtClean="0"/>
          </a:p>
          <a:p>
            <a:r>
              <a:rPr lang="en-US" dirty="0" err="1" smtClean="0"/>
              <a:t>Endothelin</a:t>
            </a:r>
            <a:endParaRPr lang="en-US" dirty="0" smtClean="0"/>
          </a:p>
          <a:p>
            <a:r>
              <a:rPr lang="en-US" dirty="0" err="1" smtClean="0"/>
              <a:t>Tubuloglomerular</a:t>
            </a:r>
            <a:r>
              <a:rPr lang="en-US" dirty="0" smtClean="0"/>
              <a:t> </a:t>
            </a:r>
            <a:r>
              <a:rPr lang="en-US" dirty="0" smtClean="0"/>
              <a:t>feedback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Platelet activated factor</a:t>
            </a:r>
          </a:p>
          <a:p>
            <a:r>
              <a:rPr lang="en-US" dirty="0"/>
              <a:t>Alterations in vascular function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grumpy-cat-summari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641" y="2301875"/>
            <a:ext cx="4257608" cy="300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40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</p:spPr>
        <p:txBody>
          <a:bodyPr/>
          <a:lstStyle/>
          <a:p>
            <a:r>
              <a:rPr lang="en-US" dirty="0" smtClean="0"/>
              <a:t>Pathophysiology</a:t>
            </a:r>
            <a:br>
              <a:rPr lang="en-US" dirty="0" smtClean="0"/>
            </a:br>
            <a:r>
              <a:rPr lang="en-US" sz="2400" dirty="0" smtClean="0"/>
              <a:t>Hemodynamic changes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SNS activation</a:t>
            </a:r>
          </a:p>
          <a:p>
            <a:pPr lvl="1"/>
            <a:r>
              <a:rPr lang="en-US" dirty="0"/>
              <a:t>Enhance renal vascular resistance during </a:t>
            </a:r>
            <a:r>
              <a:rPr lang="en-US" dirty="0" smtClean="0"/>
              <a:t>AKI </a:t>
            </a:r>
            <a:r>
              <a:rPr lang="en-US" dirty="0" smtClean="0">
                <a:sym typeface="Wingdings"/>
              </a:rPr>
              <a:t> reduce RBF</a:t>
            </a:r>
            <a:endParaRPr lang="en-US" dirty="0"/>
          </a:p>
          <a:p>
            <a:pPr lvl="1"/>
            <a:r>
              <a:rPr lang="en-US" dirty="0" smtClean="0"/>
              <a:t>Stimulus for r</a:t>
            </a:r>
            <a:r>
              <a:rPr lang="en-US" dirty="0" smtClean="0"/>
              <a:t>enin secretion</a:t>
            </a:r>
            <a:endParaRPr lang="en-US" dirty="0" smtClean="0"/>
          </a:p>
          <a:p>
            <a:r>
              <a:rPr lang="en-US" dirty="0" smtClean="0"/>
              <a:t>RAAS</a:t>
            </a:r>
          </a:p>
          <a:p>
            <a:r>
              <a:rPr lang="en-US" dirty="0" err="1" smtClean="0"/>
              <a:t>Endothelin</a:t>
            </a:r>
            <a:endParaRPr lang="en-US" dirty="0" smtClean="0"/>
          </a:p>
          <a:p>
            <a:r>
              <a:rPr lang="en-US" dirty="0" err="1" smtClean="0"/>
              <a:t>Tubuloglomerular</a:t>
            </a:r>
            <a:r>
              <a:rPr lang="en-US" dirty="0" smtClean="0"/>
              <a:t> </a:t>
            </a:r>
            <a:r>
              <a:rPr lang="en-US" dirty="0" smtClean="0"/>
              <a:t>feedback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Platelet activated factor</a:t>
            </a:r>
          </a:p>
          <a:p>
            <a:r>
              <a:rPr lang="en-US" dirty="0"/>
              <a:t>Alterations in vascular function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182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Hemodynamic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328026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SNS </a:t>
            </a:r>
            <a:r>
              <a:rPr lang="en-US" dirty="0"/>
              <a:t>activation</a:t>
            </a:r>
          </a:p>
          <a:p>
            <a:r>
              <a:rPr lang="en-US" dirty="0" smtClean="0"/>
              <a:t>RAAS</a:t>
            </a:r>
          </a:p>
          <a:p>
            <a:pPr lvl="1"/>
            <a:r>
              <a:rPr lang="en-US" dirty="0" smtClean="0"/>
              <a:t>Angiotensin II may contribute to decreased blood flow</a:t>
            </a:r>
          </a:p>
          <a:p>
            <a:pPr lvl="1"/>
            <a:r>
              <a:rPr lang="en-US" dirty="0" smtClean="0"/>
              <a:t>Little evidence to determine role of </a:t>
            </a:r>
            <a:r>
              <a:rPr lang="en-US" dirty="0" err="1" smtClean="0"/>
              <a:t>Ang</a:t>
            </a:r>
            <a:r>
              <a:rPr lang="en-US" dirty="0" smtClean="0"/>
              <a:t> II in AKI</a:t>
            </a:r>
          </a:p>
          <a:p>
            <a:pPr lvl="1"/>
            <a:r>
              <a:rPr lang="en-US" dirty="0" smtClean="0"/>
              <a:t>Blockade of </a:t>
            </a:r>
            <a:r>
              <a:rPr lang="en-US" dirty="0" err="1" smtClean="0"/>
              <a:t>Ang</a:t>
            </a:r>
            <a:r>
              <a:rPr lang="en-US" dirty="0" smtClean="0"/>
              <a:t> II increases risk of AKI in patients undergoing cardiac </a:t>
            </a:r>
            <a:r>
              <a:rPr lang="en-US" dirty="0" err="1" smtClean="0"/>
              <a:t>sx</a:t>
            </a:r>
            <a:endParaRPr lang="en-US" dirty="0"/>
          </a:p>
          <a:p>
            <a:r>
              <a:rPr lang="en-US" dirty="0" err="1" smtClean="0"/>
              <a:t>Endothelin</a:t>
            </a:r>
            <a:endParaRPr lang="en-US" dirty="0"/>
          </a:p>
          <a:p>
            <a:r>
              <a:rPr lang="en-US" dirty="0" err="1"/>
              <a:t>Tubuloglomerular</a:t>
            </a:r>
            <a:r>
              <a:rPr lang="en-US" dirty="0"/>
              <a:t> </a:t>
            </a:r>
            <a:r>
              <a:rPr lang="en-US" dirty="0" smtClean="0"/>
              <a:t>feedback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Platelet activated factor</a:t>
            </a:r>
          </a:p>
          <a:p>
            <a:r>
              <a:rPr lang="en-US" dirty="0"/>
              <a:t>Alterations in vascular function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96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800" dirty="0"/>
              <a:t>Hemodynamic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SNS </a:t>
            </a:r>
            <a:r>
              <a:rPr lang="en-US" dirty="0"/>
              <a:t>activation</a:t>
            </a:r>
          </a:p>
          <a:p>
            <a:r>
              <a:rPr lang="en-US" dirty="0"/>
              <a:t>RAAS</a:t>
            </a:r>
          </a:p>
          <a:p>
            <a:r>
              <a:rPr lang="en-US" dirty="0" err="1" smtClean="0"/>
              <a:t>Endothelin</a:t>
            </a:r>
            <a:endParaRPr lang="en-US" dirty="0" smtClean="0"/>
          </a:p>
          <a:p>
            <a:pPr lvl="1"/>
            <a:r>
              <a:rPr lang="en-US" dirty="0" smtClean="0"/>
              <a:t>Renal vasoconstrictor</a:t>
            </a:r>
          </a:p>
          <a:p>
            <a:pPr lvl="1"/>
            <a:r>
              <a:rPr lang="en-US" dirty="0" smtClean="0"/>
              <a:t>Decreases GFR</a:t>
            </a:r>
          </a:p>
          <a:p>
            <a:pPr lvl="1"/>
            <a:r>
              <a:rPr lang="en-US" dirty="0" smtClean="0"/>
              <a:t>May be elevated in AKI</a:t>
            </a:r>
            <a:endParaRPr lang="en-US" dirty="0"/>
          </a:p>
          <a:p>
            <a:r>
              <a:rPr lang="en-US" dirty="0" err="1"/>
              <a:t>Tubuloglomerular</a:t>
            </a:r>
            <a:r>
              <a:rPr lang="en-US" dirty="0"/>
              <a:t> </a:t>
            </a:r>
            <a:r>
              <a:rPr lang="en-US" dirty="0" smtClean="0"/>
              <a:t>feedback</a:t>
            </a:r>
          </a:p>
          <a:p>
            <a:r>
              <a:rPr lang="en-US" dirty="0" smtClean="0"/>
              <a:t>Prostaglandins</a:t>
            </a:r>
          </a:p>
          <a:p>
            <a:r>
              <a:rPr lang="en-US" dirty="0" smtClean="0"/>
              <a:t>Platelet activated factor</a:t>
            </a:r>
          </a:p>
          <a:p>
            <a:r>
              <a:rPr lang="en-US" dirty="0" smtClean="0"/>
              <a:t>Alterations in vascular function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01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Hemodynamic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SNS activation</a:t>
            </a:r>
          </a:p>
          <a:p>
            <a:r>
              <a:rPr lang="en-US" dirty="0" smtClean="0"/>
              <a:t>RAAS</a:t>
            </a:r>
            <a:endParaRPr lang="en-US" dirty="0"/>
          </a:p>
          <a:p>
            <a:r>
              <a:rPr lang="en-US" dirty="0" err="1" smtClean="0"/>
              <a:t>Endothelin</a:t>
            </a:r>
            <a:endParaRPr lang="en-US" dirty="0"/>
          </a:p>
          <a:p>
            <a:r>
              <a:rPr lang="en-US" dirty="0" err="1"/>
              <a:t>Tubuloglomerular</a:t>
            </a:r>
            <a:r>
              <a:rPr lang="en-US" dirty="0"/>
              <a:t> </a:t>
            </a:r>
            <a:r>
              <a:rPr lang="en-US" dirty="0" smtClean="0"/>
              <a:t>feedback</a:t>
            </a:r>
          </a:p>
          <a:p>
            <a:pPr lvl="1"/>
            <a:r>
              <a:rPr lang="en-US" dirty="0" err="1" smtClean="0"/>
              <a:t>Sublethal</a:t>
            </a:r>
            <a:r>
              <a:rPr lang="en-US" dirty="0" smtClean="0"/>
              <a:t> tubular damage </a:t>
            </a:r>
            <a:r>
              <a:rPr lang="en-US" dirty="0" smtClean="0">
                <a:sym typeface="Wingdings"/>
              </a:rPr>
              <a:t> impaired Na transport activate proximal TGF feedback  </a:t>
            </a:r>
            <a:r>
              <a:rPr lang="en-US" dirty="0" err="1" smtClean="0">
                <a:sym typeface="Wingdings"/>
              </a:rPr>
              <a:t>inc</a:t>
            </a:r>
            <a:r>
              <a:rPr lang="en-US" dirty="0" smtClean="0">
                <a:sym typeface="Wingdings"/>
              </a:rPr>
              <a:t> afferent vascular resistance and a concomitant decrease in GFR</a:t>
            </a:r>
          </a:p>
          <a:p>
            <a:pPr lvl="1"/>
            <a:r>
              <a:rPr lang="en-US" dirty="0" smtClean="0">
                <a:sym typeface="Wingdings"/>
              </a:rPr>
              <a:t>Extent to which TGF contributes to AKI is unknown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Platelet activated factor</a:t>
            </a:r>
          </a:p>
          <a:p>
            <a:r>
              <a:rPr lang="en-US" dirty="0"/>
              <a:t>Alterations in vascular function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953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– Acute Kidney Injury</a:t>
            </a:r>
            <a:br>
              <a:rPr lang="en-US" dirty="0" smtClean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96141"/>
            <a:ext cx="7556313" cy="4144963"/>
          </a:xfrm>
        </p:spPr>
        <p:txBody>
          <a:bodyPr>
            <a:normAutofit/>
          </a:bodyPr>
          <a:lstStyle/>
          <a:p>
            <a:r>
              <a:rPr lang="en-US" dirty="0" smtClean="0"/>
              <a:t>Clinical syndrome </a:t>
            </a:r>
            <a:endParaRPr lang="en-US" dirty="0"/>
          </a:p>
          <a:p>
            <a:pPr lvl="1"/>
            <a:r>
              <a:rPr lang="en-US" dirty="0"/>
              <a:t>R</a:t>
            </a:r>
            <a:r>
              <a:rPr lang="en-US" dirty="0" smtClean="0"/>
              <a:t>apid decrease in renal excretory function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ccumulation of products of nitrogen metabolism such as creatinine and urea and other clinically unmeasured waste products</a:t>
            </a:r>
          </a:p>
          <a:p>
            <a:pPr lvl="1"/>
            <a:r>
              <a:rPr lang="en-US" dirty="0" smtClean="0"/>
              <a:t>Other clinical manifestations:</a:t>
            </a:r>
          </a:p>
          <a:p>
            <a:pPr lvl="2"/>
            <a:r>
              <a:rPr lang="en-US" dirty="0" smtClean="0"/>
              <a:t>+/- decreased urine output</a:t>
            </a:r>
          </a:p>
          <a:p>
            <a:pPr lvl="2"/>
            <a:r>
              <a:rPr lang="en-US" dirty="0" smtClean="0"/>
              <a:t>Accumulation of metabolic acids</a:t>
            </a:r>
          </a:p>
          <a:p>
            <a:pPr lvl="2"/>
            <a:r>
              <a:rPr lang="en-US" dirty="0" smtClean="0"/>
              <a:t>Increased potassium and phosphate concentrations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06469" y="6226610"/>
            <a:ext cx="5137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Bellomo</a:t>
            </a:r>
            <a:r>
              <a:rPr lang="en-US" dirty="0"/>
              <a:t> et al. Acute kidney injury. Lancet </a:t>
            </a:r>
            <a:r>
              <a:rPr lang="en-US" dirty="0" smtClean="0"/>
              <a:t>2012</a:t>
            </a:r>
          </a:p>
          <a:p>
            <a:r>
              <a:rPr lang="en-US" dirty="0" err="1" smtClean="0"/>
              <a:t>Tolwani</a:t>
            </a:r>
            <a:r>
              <a:rPr lang="en-US" dirty="0" smtClean="0"/>
              <a:t>. CRRT for AKI. NEJM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648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Hemodynamic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280401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SNS </a:t>
            </a:r>
            <a:r>
              <a:rPr lang="en-US" dirty="0"/>
              <a:t>activation</a:t>
            </a:r>
          </a:p>
          <a:p>
            <a:r>
              <a:rPr lang="en-US" dirty="0"/>
              <a:t>RAAS</a:t>
            </a:r>
          </a:p>
          <a:p>
            <a:r>
              <a:rPr lang="en-US" dirty="0" err="1"/>
              <a:t>Endothelin</a:t>
            </a:r>
            <a:endParaRPr lang="en-US" dirty="0"/>
          </a:p>
          <a:p>
            <a:r>
              <a:rPr lang="en-US" dirty="0" err="1"/>
              <a:t>Tubuloglomerular</a:t>
            </a:r>
            <a:r>
              <a:rPr lang="en-US" dirty="0"/>
              <a:t> feedback</a:t>
            </a:r>
          </a:p>
          <a:p>
            <a:r>
              <a:rPr lang="en-US" dirty="0" smtClean="0"/>
              <a:t>Prostaglandins</a:t>
            </a:r>
          </a:p>
          <a:p>
            <a:pPr lvl="1"/>
            <a:r>
              <a:rPr lang="en-US" dirty="0" smtClean="0"/>
              <a:t>During renal hypoperfusion generation of </a:t>
            </a:r>
            <a:r>
              <a:rPr lang="en-US" dirty="0" err="1" smtClean="0"/>
              <a:t>vasodilatory</a:t>
            </a:r>
            <a:r>
              <a:rPr lang="en-US" dirty="0" smtClean="0"/>
              <a:t> prostaglandins </a:t>
            </a:r>
            <a:r>
              <a:rPr lang="en-US" dirty="0" err="1" smtClean="0"/>
              <a:t>incl</a:t>
            </a:r>
            <a:r>
              <a:rPr lang="en-US" dirty="0" smtClean="0"/>
              <a:t> PGE2 promote maintenance of renal perfusion</a:t>
            </a:r>
          </a:p>
          <a:p>
            <a:pPr lvl="1"/>
            <a:r>
              <a:rPr lang="en-US" dirty="0" smtClean="0"/>
              <a:t>COX-2 inhibitors – exacerbate reductions in GFE and medullary blood flow in </a:t>
            </a:r>
            <a:r>
              <a:rPr lang="en-US" dirty="0" err="1" smtClean="0"/>
              <a:t>endotoxemia</a:t>
            </a:r>
            <a:r>
              <a:rPr lang="en-US" dirty="0" smtClean="0"/>
              <a:t> induced by LPS</a:t>
            </a:r>
            <a:endParaRPr lang="en-US" dirty="0"/>
          </a:p>
          <a:p>
            <a:r>
              <a:rPr lang="en-US" dirty="0"/>
              <a:t>Platelet activated factor</a:t>
            </a:r>
          </a:p>
          <a:p>
            <a:r>
              <a:rPr lang="en-US" dirty="0"/>
              <a:t>Alterations in vascular function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07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nflammation_mediators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80" r="-6880"/>
          <a:stretch>
            <a:fillRect/>
          </a:stretch>
        </p:blipFill>
        <p:spPr>
          <a:xfrm>
            <a:off x="-412750" y="664368"/>
            <a:ext cx="9999663" cy="5485143"/>
          </a:xfrm>
        </p:spPr>
      </p:pic>
    </p:spTree>
    <p:extLst>
      <p:ext uri="{BB962C8B-B14F-4D97-AF65-F5344CB8AC3E}">
        <p14:creationId xmlns:p14="http://schemas.microsoft.com/office/powerpoint/2010/main" val="2688015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Hemodynamic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SNS </a:t>
            </a:r>
            <a:r>
              <a:rPr lang="en-US" dirty="0"/>
              <a:t>activation</a:t>
            </a:r>
          </a:p>
          <a:p>
            <a:r>
              <a:rPr lang="en-US" dirty="0"/>
              <a:t>RAAS</a:t>
            </a:r>
          </a:p>
          <a:p>
            <a:r>
              <a:rPr lang="en-US" dirty="0" err="1"/>
              <a:t>Endothelin</a:t>
            </a:r>
            <a:endParaRPr lang="en-US" dirty="0"/>
          </a:p>
          <a:p>
            <a:r>
              <a:rPr lang="en-US" dirty="0" err="1"/>
              <a:t>Tubuloglomerular</a:t>
            </a:r>
            <a:r>
              <a:rPr lang="en-US" dirty="0"/>
              <a:t> feedback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Platelet activated </a:t>
            </a:r>
            <a:r>
              <a:rPr lang="en-US" dirty="0" smtClean="0"/>
              <a:t>factor</a:t>
            </a:r>
          </a:p>
          <a:p>
            <a:pPr lvl="1"/>
            <a:r>
              <a:rPr lang="en-US" dirty="0" smtClean="0"/>
              <a:t>Reductions in GFR and RBF</a:t>
            </a:r>
          </a:p>
          <a:p>
            <a:pPr lvl="1"/>
            <a:r>
              <a:rPr lang="en-US" dirty="0" smtClean="0"/>
              <a:t>Directly stimulate afferent arteriole constriction </a:t>
            </a:r>
            <a:endParaRPr lang="en-US" dirty="0"/>
          </a:p>
          <a:p>
            <a:r>
              <a:rPr lang="en-US" dirty="0"/>
              <a:t>Alterations in vascular function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989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  <a:br>
              <a:rPr lang="en-US" dirty="0"/>
            </a:br>
            <a:r>
              <a:rPr lang="en-US" sz="2400" dirty="0"/>
              <a:t>Hemodynamic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455026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SNS </a:t>
            </a:r>
            <a:r>
              <a:rPr lang="en-US" dirty="0"/>
              <a:t>activation</a:t>
            </a:r>
          </a:p>
          <a:p>
            <a:r>
              <a:rPr lang="en-US" dirty="0"/>
              <a:t>RAAS</a:t>
            </a:r>
          </a:p>
          <a:p>
            <a:r>
              <a:rPr lang="en-US" dirty="0" err="1"/>
              <a:t>Endothelin</a:t>
            </a:r>
            <a:endParaRPr lang="en-US" dirty="0"/>
          </a:p>
          <a:p>
            <a:r>
              <a:rPr lang="en-US" dirty="0" err="1"/>
              <a:t>Tubuloglomerular</a:t>
            </a:r>
            <a:r>
              <a:rPr lang="en-US" dirty="0"/>
              <a:t> feedback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Platelet activated factor</a:t>
            </a:r>
          </a:p>
          <a:p>
            <a:r>
              <a:rPr lang="en-US" dirty="0"/>
              <a:t>Alterations in vascular </a:t>
            </a:r>
            <a:r>
              <a:rPr lang="en-US" dirty="0" smtClean="0"/>
              <a:t>function</a:t>
            </a:r>
          </a:p>
          <a:p>
            <a:pPr lvl="1"/>
            <a:r>
              <a:rPr lang="en-US" dirty="0" smtClean="0"/>
              <a:t>Direct damage to the renal vasculature may alter its activity</a:t>
            </a:r>
          </a:p>
          <a:p>
            <a:pPr lvl="1"/>
            <a:r>
              <a:rPr lang="en-US" dirty="0" smtClean="0"/>
              <a:t>Impaired </a:t>
            </a:r>
            <a:r>
              <a:rPr lang="en-US" dirty="0" err="1" smtClean="0"/>
              <a:t>eNOS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Release of ROS may influence effects of </a:t>
            </a:r>
            <a:r>
              <a:rPr lang="en-US" dirty="0" err="1" smtClean="0"/>
              <a:t>vaso</a:t>
            </a:r>
            <a:r>
              <a:rPr lang="en-US" dirty="0" smtClean="0"/>
              <a:t>- constrictors/dilators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03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439151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Complete blood </a:t>
            </a:r>
            <a:r>
              <a:rPr lang="en-US" dirty="0" smtClean="0"/>
              <a:t>count</a:t>
            </a:r>
          </a:p>
          <a:p>
            <a:r>
              <a:rPr lang="en-US" dirty="0" smtClean="0"/>
              <a:t>Biochemical </a:t>
            </a:r>
            <a:r>
              <a:rPr lang="en-US" dirty="0" smtClean="0"/>
              <a:t>profile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Diagnostic imaging</a:t>
            </a:r>
          </a:p>
          <a:p>
            <a:r>
              <a:rPr lang="en-US" dirty="0" smtClean="0"/>
              <a:t>GFR </a:t>
            </a:r>
            <a:r>
              <a:rPr lang="en-US" dirty="0" smtClean="0"/>
              <a:t>measurements</a:t>
            </a:r>
          </a:p>
          <a:p>
            <a:r>
              <a:rPr lang="en-US" dirty="0" smtClean="0"/>
              <a:t>Infectious disease testing</a:t>
            </a:r>
            <a:endParaRPr lang="en-US" dirty="0"/>
          </a:p>
        </p:txBody>
      </p:sp>
      <p:pic>
        <p:nvPicPr>
          <p:cNvPr id="4" name="Picture 3" descr="kidney-failure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8" r="22727"/>
          <a:stretch/>
        </p:blipFill>
        <p:spPr>
          <a:xfrm>
            <a:off x="5334000" y="1981200"/>
            <a:ext cx="3127376" cy="351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53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439151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Complete blood </a:t>
            </a:r>
            <a:r>
              <a:rPr lang="en-US" dirty="0" smtClean="0"/>
              <a:t>count</a:t>
            </a:r>
          </a:p>
          <a:p>
            <a:pPr lvl="1"/>
            <a:r>
              <a:rPr lang="en-US" dirty="0"/>
              <a:t>HCT</a:t>
            </a:r>
          </a:p>
          <a:p>
            <a:pPr lvl="2"/>
            <a:r>
              <a:rPr lang="en-US" dirty="0"/>
              <a:t>Increased – dehydration</a:t>
            </a:r>
          </a:p>
          <a:p>
            <a:pPr lvl="2"/>
            <a:r>
              <a:rPr lang="en-US" dirty="0"/>
              <a:t>Decreased – GI loss / hemolysis</a:t>
            </a:r>
          </a:p>
          <a:p>
            <a:pPr lvl="1"/>
            <a:r>
              <a:rPr lang="en-US" dirty="0"/>
              <a:t>Platelet count – low to </a:t>
            </a:r>
            <a:r>
              <a:rPr lang="en-US" dirty="0" smtClean="0"/>
              <a:t>normal; Uremia </a:t>
            </a:r>
            <a:r>
              <a:rPr lang="en-US" dirty="0"/>
              <a:t>can induce </a:t>
            </a:r>
            <a:r>
              <a:rPr lang="en-US" dirty="0" err="1"/>
              <a:t>thrombocytopathy</a:t>
            </a:r>
            <a:endParaRPr lang="en-US" dirty="0"/>
          </a:p>
          <a:p>
            <a:pPr lvl="1"/>
            <a:r>
              <a:rPr lang="en-US" dirty="0"/>
              <a:t>Leukocytosis – with </a:t>
            </a:r>
            <a:r>
              <a:rPr lang="en-US" dirty="0" smtClean="0"/>
              <a:t>infection</a:t>
            </a:r>
            <a:endParaRPr lang="en-US" dirty="0" smtClean="0"/>
          </a:p>
          <a:p>
            <a:r>
              <a:rPr lang="en-US" dirty="0" smtClean="0"/>
              <a:t>Biochemical profile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Diagnostic imaging</a:t>
            </a:r>
          </a:p>
          <a:p>
            <a:r>
              <a:rPr lang="en-US" dirty="0" smtClean="0"/>
              <a:t>GFR </a:t>
            </a:r>
            <a:r>
              <a:rPr lang="en-US" dirty="0" smtClean="0"/>
              <a:t>measurements</a:t>
            </a:r>
          </a:p>
          <a:p>
            <a:r>
              <a:rPr lang="en-US" dirty="0" smtClean="0"/>
              <a:t>Infectious disease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289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Complete blood count</a:t>
            </a:r>
          </a:p>
          <a:p>
            <a:r>
              <a:rPr lang="en-US" dirty="0" smtClean="0"/>
              <a:t>Biochemical </a:t>
            </a:r>
            <a:r>
              <a:rPr lang="en-US" dirty="0" smtClean="0"/>
              <a:t>profile</a:t>
            </a:r>
          </a:p>
          <a:p>
            <a:pPr lvl="1"/>
            <a:r>
              <a:rPr lang="en-US" dirty="0"/>
              <a:t>Azotemia </a:t>
            </a:r>
          </a:p>
          <a:p>
            <a:pPr lvl="2"/>
            <a:r>
              <a:rPr lang="en-US" dirty="0" err="1"/>
              <a:t>BUN:Creatinine</a:t>
            </a:r>
            <a:r>
              <a:rPr lang="en-US" dirty="0"/>
              <a:t> ratio – hi: GI bleeding, low: early AKI</a:t>
            </a:r>
          </a:p>
          <a:p>
            <a:pPr lvl="1"/>
            <a:r>
              <a:rPr lang="en-US" dirty="0"/>
              <a:t>Ionized calcium – normal to low</a:t>
            </a:r>
          </a:p>
          <a:p>
            <a:pPr lvl="1"/>
            <a:r>
              <a:rPr lang="en-US" dirty="0"/>
              <a:t>AG – </a:t>
            </a:r>
            <a:r>
              <a:rPr lang="en-US" dirty="0" smtClean="0"/>
              <a:t>high</a:t>
            </a:r>
            <a:endParaRPr lang="en-US" dirty="0" smtClean="0"/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Diagnostic imaging</a:t>
            </a:r>
          </a:p>
          <a:p>
            <a:r>
              <a:rPr lang="en-US" dirty="0" smtClean="0"/>
              <a:t>GFR </a:t>
            </a:r>
            <a:r>
              <a:rPr lang="en-US" dirty="0" smtClean="0"/>
              <a:t>measurements</a:t>
            </a:r>
          </a:p>
          <a:p>
            <a:r>
              <a:rPr lang="en-US" dirty="0"/>
              <a:t>Infectious disease </a:t>
            </a:r>
            <a:r>
              <a:rPr lang="en-US" dirty="0" smtClean="0"/>
              <a:t>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085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Complete blood count</a:t>
            </a:r>
          </a:p>
          <a:p>
            <a:r>
              <a:rPr lang="en-US" dirty="0" smtClean="0"/>
              <a:t>Biochemical profile</a:t>
            </a:r>
          </a:p>
          <a:p>
            <a:r>
              <a:rPr lang="en-US" dirty="0" smtClean="0"/>
              <a:t>Urinalysis</a:t>
            </a:r>
          </a:p>
          <a:p>
            <a:pPr lvl="1"/>
            <a:r>
              <a:rPr lang="en-US" dirty="0"/>
              <a:t>USG - May be </a:t>
            </a:r>
            <a:r>
              <a:rPr lang="en-US" dirty="0" err="1"/>
              <a:t>isosthenuric</a:t>
            </a:r>
            <a:r>
              <a:rPr lang="en-US" dirty="0"/>
              <a:t> in </a:t>
            </a:r>
            <a:r>
              <a:rPr lang="en-US" dirty="0" err="1"/>
              <a:t>instinsic</a:t>
            </a:r>
            <a:r>
              <a:rPr lang="en-US" dirty="0"/>
              <a:t> failure</a:t>
            </a:r>
          </a:p>
          <a:p>
            <a:pPr lvl="1"/>
            <a:r>
              <a:rPr lang="en-US" dirty="0" err="1"/>
              <a:t>Nonhyperglycemic</a:t>
            </a:r>
            <a:r>
              <a:rPr lang="en-US" dirty="0"/>
              <a:t> </a:t>
            </a:r>
            <a:r>
              <a:rPr lang="en-US" dirty="0" err="1" smtClean="0"/>
              <a:t>glucosuria</a:t>
            </a:r>
            <a:r>
              <a:rPr lang="en-US" dirty="0" smtClean="0"/>
              <a:t>, Proteinuria, </a:t>
            </a:r>
            <a:r>
              <a:rPr lang="en-US" dirty="0" err="1" smtClean="0"/>
              <a:t>Bilirubinuria</a:t>
            </a:r>
            <a:r>
              <a:rPr lang="en-US" dirty="0" smtClean="0"/>
              <a:t>, </a:t>
            </a:r>
            <a:r>
              <a:rPr lang="en-US" dirty="0" err="1" smtClean="0"/>
              <a:t>Hemoglobinuria</a:t>
            </a:r>
            <a:endParaRPr lang="en-US" dirty="0"/>
          </a:p>
          <a:p>
            <a:pPr lvl="1"/>
            <a:r>
              <a:rPr lang="en-US" dirty="0"/>
              <a:t>Generally acidic urine</a:t>
            </a:r>
          </a:p>
          <a:p>
            <a:pPr lvl="1"/>
            <a:r>
              <a:rPr lang="en-US" dirty="0"/>
              <a:t>Sediment </a:t>
            </a:r>
            <a:r>
              <a:rPr lang="en-US" dirty="0" smtClean="0"/>
              <a:t>abnormalities – </a:t>
            </a:r>
            <a:r>
              <a:rPr lang="en-US" dirty="0" err="1" smtClean="0"/>
              <a:t>Pyuria</a:t>
            </a:r>
            <a:r>
              <a:rPr lang="en-US" dirty="0" smtClean="0"/>
              <a:t>, Casts , Crystals</a:t>
            </a:r>
            <a:endParaRPr lang="en-US" dirty="0" smtClean="0"/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Diagnostic imaging</a:t>
            </a:r>
          </a:p>
          <a:p>
            <a:r>
              <a:rPr lang="en-US" dirty="0" smtClean="0"/>
              <a:t>GFR </a:t>
            </a:r>
            <a:r>
              <a:rPr lang="en-US" dirty="0" smtClean="0"/>
              <a:t>measurements</a:t>
            </a:r>
          </a:p>
          <a:p>
            <a:r>
              <a:rPr lang="en-US" dirty="0"/>
              <a:t>Infectious disease </a:t>
            </a:r>
            <a:r>
              <a:rPr lang="en-US" dirty="0" smtClean="0"/>
              <a:t>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085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Complete blood count</a:t>
            </a:r>
          </a:p>
          <a:p>
            <a:r>
              <a:rPr lang="en-US" dirty="0" smtClean="0"/>
              <a:t>Biochemical profile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Diagnostic </a:t>
            </a:r>
            <a:r>
              <a:rPr lang="en-US" dirty="0" smtClean="0"/>
              <a:t>imaging</a:t>
            </a:r>
          </a:p>
          <a:p>
            <a:pPr lvl="1"/>
            <a:r>
              <a:rPr lang="en-US" dirty="0"/>
              <a:t>Radiographs – </a:t>
            </a:r>
            <a:r>
              <a:rPr lang="en-US" dirty="0" err="1"/>
              <a:t>renoliths</a:t>
            </a:r>
            <a:r>
              <a:rPr lang="en-US" dirty="0"/>
              <a:t>, </a:t>
            </a:r>
            <a:r>
              <a:rPr lang="en-US" dirty="0" err="1"/>
              <a:t>ureteroliths</a:t>
            </a:r>
            <a:r>
              <a:rPr lang="en-US" dirty="0"/>
              <a:t>, evaluating renal silhouette</a:t>
            </a:r>
          </a:p>
          <a:p>
            <a:pPr lvl="1"/>
            <a:r>
              <a:rPr lang="en-US" dirty="0"/>
              <a:t>Ultrasound – normal to enlarged kidneys, </a:t>
            </a:r>
            <a:r>
              <a:rPr lang="en-US" dirty="0" err="1"/>
              <a:t>perirenal</a:t>
            </a:r>
            <a:r>
              <a:rPr lang="en-US" dirty="0"/>
              <a:t> fluid, pelvic dilation, changes to </a:t>
            </a:r>
            <a:r>
              <a:rPr lang="en-US" dirty="0" smtClean="0"/>
              <a:t>architecture</a:t>
            </a:r>
            <a:endParaRPr lang="en-US" dirty="0" smtClean="0"/>
          </a:p>
          <a:p>
            <a:r>
              <a:rPr lang="en-US" dirty="0" smtClean="0"/>
              <a:t>GFR </a:t>
            </a:r>
            <a:r>
              <a:rPr lang="en-US" dirty="0" smtClean="0"/>
              <a:t>measurements</a:t>
            </a:r>
          </a:p>
          <a:p>
            <a:r>
              <a:rPr lang="en-US" dirty="0"/>
              <a:t>Infectious disease </a:t>
            </a:r>
            <a:r>
              <a:rPr lang="en-US" dirty="0" smtClean="0"/>
              <a:t>testing</a:t>
            </a:r>
            <a:endParaRPr lang="en-US" dirty="0"/>
          </a:p>
        </p:txBody>
      </p:sp>
      <p:pic>
        <p:nvPicPr>
          <p:cNvPr id="4" name="Picture 3" descr="homer-simpson-wallpaper-brain-102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4" r="19670"/>
          <a:stretch/>
        </p:blipFill>
        <p:spPr>
          <a:xfrm>
            <a:off x="5451287" y="296582"/>
            <a:ext cx="2492375" cy="294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85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blood count</a:t>
            </a:r>
          </a:p>
          <a:p>
            <a:r>
              <a:rPr lang="en-US" dirty="0" smtClean="0"/>
              <a:t>Biochemical profile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Diagnostic imaging</a:t>
            </a:r>
          </a:p>
          <a:p>
            <a:r>
              <a:rPr lang="en-US" dirty="0" smtClean="0"/>
              <a:t>GFR </a:t>
            </a:r>
            <a:r>
              <a:rPr lang="en-US" dirty="0" smtClean="0"/>
              <a:t>measurements</a:t>
            </a:r>
          </a:p>
          <a:p>
            <a:pPr lvl="1"/>
            <a:r>
              <a:rPr lang="en-US" dirty="0" err="1" smtClean="0"/>
              <a:t>Iohexol</a:t>
            </a:r>
            <a:r>
              <a:rPr lang="en-US" dirty="0" smtClean="0"/>
              <a:t> </a:t>
            </a:r>
            <a:r>
              <a:rPr lang="en-US" dirty="0"/>
              <a:t>clearance, endogenous creatinine clearance, </a:t>
            </a:r>
            <a:r>
              <a:rPr lang="en-US" dirty="0" err="1" smtClean="0"/>
              <a:t>scintigraphy</a:t>
            </a:r>
            <a:endParaRPr lang="en-US" dirty="0" smtClean="0"/>
          </a:p>
          <a:p>
            <a:r>
              <a:rPr lang="en-US" dirty="0"/>
              <a:t>Infectious disease </a:t>
            </a:r>
            <a:r>
              <a:rPr lang="en-US" dirty="0" smtClean="0"/>
              <a:t>testing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085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- AKI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4686114" cy="4144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KDIGO consensus: </a:t>
            </a:r>
          </a:p>
          <a:p>
            <a:pPr lvl="1"/>
            <a:r>
              <a:rPr lang="en-US" dirty="0"/>
              <a:t>Increase in serum creatinine of 0.3 mg/</a:t>
            </a:r>
            <a:r>
              <a:rPr lang="en-US" dirty="0" err="1"/>
              <a:t>dL</a:t>
            </a:r>
            <a:r>
              <a:rPr lang="en-US" dirty="0"/>
              <a:t> (26.5 </a:t>
            </a:r>
            <a:r>
              <a:rPr lang="en-US" dirty="0" err="1"/>
              <a:t>umol</a:t>
            </a:r>
            <a:r>
              <a:rPr lang="en-US" dirty="0"/>
              <a:t>/L for you damn foreigners) or more within 24 hours</a:t>
            </a:r>
          </a:p>
          <a:p>
            <a:pPr lvl="1"/>
            <a:r>
              <a:rPr lang="en-US" dirty="0"/>
              <a:t>Serum creatinine level that has increased by at least 1.5 times baseline within the previous 7 days</a:t>
            </a:r>
          </a:p>
          <a:p>
            <a:pPr lvl="1"/>
            <a:r>
              <a:rPr lang="en-US" dirty="0"/>
              <a:t>Urine volume of &lt;0.5 ml/kg/h for 6 hours</a:t>
            </a:r>
          </a:p>
          <a:p>
            <a:r>
              <a:rPr lang="en-US" dirty="0" smtClean="0"/>
              <a:t>Replaced </a:t>
            </a:r>
            <a:r>
              <a:rPr lang="en-US" dirty="0"/>
              <a:t>the term “acute renal failure”</a:t>
            </a:r>
          </a:p>
          <a:p>
            <a:pPr lvl="1"/>
            <a:r>
              <a:rPr lang="en-US" dirty="0"/>
              <a:t>Continuum</a:t>
            </a:r>
          </a:p>
          <a:p>
            <a:pPr lvl="1"/>
            <a:r>
              <a:rPr lang="en-US" dirty="0"/>
              <a:t>Not true failure</a:t>
            </a:r>
          </a:p>
          <a:p>
            <a:endParaRPr lang="en-US" dirty="0"/>
          </a:p>
        </p:txBody>
      </p:sp>
      <p:pic>
        <p:nvPicPr>
          <p:cNvPr id="4" name="Picture 3" descr="Kidneyfail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51" y="1981200"/>
            <a:ext cx="3088154" cy="3841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1751" y="6488668"/>
            <a:ext cx="3732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Tolwani</a:t>
            </a:r>
            <a:r>
              <a:rPr lang="en-US" dirty="0" smtClean="0"/>
              <a:t>. CRRT for AKI. NEJM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5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Complete blood count</a:t>
            </a:r>
          </a:p>
          <a:p>
            <a:r>
              <a:rPr lang="en-US" dirty="0"/>
              <a:t>Biochemical profile</a:t>
            </a:r>
          </a:p>
          <a:p>
            <a:r>
              <a:rPr lang="en-US" dirty="0"/>
              <a:t>Urinalysis</a:t>
            </a:r>
          </a:p>
          <a:p>
            <a:r>
              <a:rPr lang="en-US" dirty="0"/>
              <a:t>Urine culture</a:t>
            </a:r>
          </a:p>
          <a:p>
            <a:r>
              <a:rPr lang="en-US" dirty="0"/>
              <a:t>Diagnostic imaging</a:t>
            </a:r>
          </a:p>
          <a:p>
            <a:r>
              <a:rPr lang="en-US" dirty="0"/>
              <a:t>GFR measurements</a:t>
            </a:r>
          </a:p>
          <a:p>
            <a:r>
              <a:rPr lang="en-US" dirty="0" smtClean="0"/>
              <a:t>Infectious </a:t>
            </a:r>
            <a:r>
              <a:rPr lang="en-US" dirty="0"/>
              <a:t>disease testing</a:t>
            </a:r>
          </a:p>
          <a:p>
            <a:pPr lvl="1"/>
            <a:r>
              <a:rPr lang="en-US" dirty="0" err="1" smtClean="0"/>
              <a:t>Leptospira</a:t>
            </a:r>
            <a:r>
              <a:rPr lang="en-US" dirty="0" smtClean="0"/>
              <a:t> </a:t>
            </a:r>
            <a:r>
              <a:rPr lang="en-US" dirty="0" smtClean="0"/>
              <a:t>titers/PCR</a:t>
            </a:r>
          </a:p>
          <a:p>
            <a:pPr lvl="1"/>
            <a:r>
              <a:rPr lang="en-US" dirty="0" smtClean="0"/>
              <a:t>RMSF</a:t>
            </a:r>
            <a:r>
              <a:rPr lang="en-US" dirty="0" smtClean="0"/>
              <a:t>, Lyme, </a:t>
            </a:r>
            <a:r>
              <a:rPr lang="en-US" dirty="0" err="1" smtClean="0"/>
              <a:t>Babesia</a:t>
            </a:r>
            <a:r>
              <a:rPr lang="en-US" dirty="0" smtClean="0"/>
              <a:t>, </a:t>
            </a:r>
            <a:r>
              <a:rPr lang="en-US" dirty="0" err="1" smtClean="0"/>
              <a:t>Leishmania</a:t>
            </a:r>
            <a:r>
              <a:rPr lang="en-US" dirty="0" smtClean="0"/>
              <a:t>, </a:t>
            </a:r>
            <a:r>
              <a:rPr lang="en-US" dirty="0" err="1" smtClean="0"/>
              <a:t>Ehrlichia</a:t>
            </a:r>
            <a:r>
              <a:rPr lang="en-US" dirty="0" smtClean="0"/>
              <a:t> </a:t>
            </a:r>
            <a:r>
              <a:rPr lang="en-US" dirty="0" smtClean="0"/>
              <a:t>– regionally useful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7220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– </a:t>
            </a:r>
            <a:r>
              <a:rPr lang="en-US" dirty="0" smtClean="0"/>
              <a:t>Scoring systems</a:t>
            </a:r>
            <a:br>
              <a:rPr lang="en-US" dirty="0" smtClean="0"/>
            </a:br>
            <a:r>
              <a:rPr lang="en-US" sz="2400" dirty="0" smtClean="0"/>
              <a:t>RIFLE criteria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Developed a consensus definition for AKI</a:t>
            </a:r>
          </a:p>
          <a:p>
            <a:r>
              <a:rPr lang="en-US" dirty="0" smtClean="0"/>
              <a:t>RIFLE criteria</a:t>
            </a:r>
          </a:p>
          <a:p>
            <a:pPr lvl="1"/>
            <a:r>
              <a:rPr lang="en-US" b="1" u="sng" dirty="0" smtClean="0"/>
              <a:t>R</a:t>
            </a:r>
            <a:r>
              <a:rPr lang="en-US" dirty="0" smtClean="0"/>
              <a:t>isk, </a:t>
            </a:r>
            <a:r>
              <a:rPr lang="en-US" b="1" u="sng" dirty="0" smtClean="0"/>
              <a:t>I</a:t>
            </a:r>
            <a:r>
              <a:rPr lang="en-US" dirty="0" smtClean="0"/>
              <a:t>njury, </a:t>
            </a:r>
            <a:r>
              <a:rPr lang="en-US" b="1" u="sng" dirty="0" smtClean="0"/>
              <a:t>F</a:t>
            </a:r>
            <a:r>
              <a:rPr lang="en-US" dirty="0" smtClean="0"/>
              <a:t>ailure, </a:t>
            </a:r>
            <a:r>
              <a:rPr lang="en-US" b="1" u="sng" dirty="0" smtClean="0"/>
              <a:t>L</a:t>
            </a:r>
            <a:r>
              <a:rPr lang="en-US" dirty="0" smtClean="0"/>
              <a:t>oss, </a:t>
            </a:r>
            <a:r>
              <a:rPr lang="en-US" b="1" u="sng" dirty="0" smtClean="0"/>
              <a:t>E</a:t>
            </a:r>
            <a:r>
              <a:rPr lang="en-US" dirty="0" smtClean="0"/>
              <a:t>nd stage disease</a:t>
            </a:r>
          </a:p>
          <a:p>
            <a:pPr lvl="1"/>
            <a:r>
              <a:rPr lang="en-US" dirty="0" smtClean="0"/>
              <a:t>Serum creatinine, urine </a:t>
            </a:r>
            <a:r>
              <a:rPr lang="en-US" dirty="0" smtClean="0"/>
              <a:t>output </a:t>
            </a:r>
            <a:r>
              <a:rPr lang="en-US" dirty="0" smtClean="0"/>
              <a:t>changes, </a:t>
            </a:r>
            <a:r>
              <a:rPr lang="en-US" dirty="0" smtClean="0"/>
              <a:t>GFR</a:t>
            </a:r>
          </a:p>
          <a:p>
            <a:pPr lvl="1"/>
            <a:r>
              <a:rPr lang="en-US" dirty="0" smtClean="0"/>
              <a:t>Criteria that leads to the worst possible classification should be used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4" y="4508500"/>
            <a:ext cx="8280400" cy="2171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852" y="6474138"/>
            <a:ext cx="3429000" cy="20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858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RIFLE criteria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25" y="631825"/>
            <a:ext cx="7327900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11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RIFLE Criteria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8474" y="1981200"/>
            <a:ext cx="4191001" cy="4144963"/>
          </a:xfrm>
        </p:spPr>
        <p:txBody>
          <a:bodyPr/>
          <a:lstStyle/>
          <a:p>
            <a:r>
              <a:rPr lang="en-US" dirty="0" smtClean="0"/>
              <a:t>Risk, Injury, Failure – associated with increased hospital mortality</a:t>
            </a:r>
          </a:p>
          <a:p>
            <a:r>
              <a:rPr lang="en-US" dirty="0" smtClean="0"/>
              <a:t>Risk – high risk for progression to I or F</a:t>
            </a:r>
          </a:p>
          <a:p>
            <a:r>
              <a:rPr lang="en-US" dirty="0" smtClean="0"/>
              <a:t>I and F – increased risk of mortality and increased length of stay compared to R.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100" y="6536028"/>
            <a:ext cx="3898900" cy="3219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475" y="1981200"/>
            <a:ext cx="42291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216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RIFLE Criteria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&gt;20K patients</a:t>
            </a:r>
          </a:p>
          <a:p>
            <a:r>
              <a:rPr lang="en-US" dirty="0" smtClean="0"/>
              <a:t>All categories were significantly at risk for hospital mortality</a:t>
            </a:r>
          </a:p>
          <a:p>
            <a:pPr lvl="1"/>
            <a:r>
              <a:rPr lang="en-US" dirty="0" smtClean="0"/>
              <a:t>Odds ratio:</a:t>
            </a:r>
          </a:p>
          <a:p>
            <a:pPr lvl="2"/>
            <a:r>
              <a:rPr lang="en-US" dirty="0" smtClean="0"/>
              <a:t>Risk – 2.5</a:t>
            </a:r>
          </a:p>
          <a:p>
            <a:pPr lvl="2"/>
            <a:r>
              <a:rPr lang="en-US" dirty="0" smtClean="0"/>
              <a:t>Injury – 5.4</a:t>
            </a:r>
          </a:p>
          <a:p>
            <a:pPr lvl="2"/>
            <a:r>
              <a:rPr lang="en-US" dirty="0" smtClean="0"/>
              <a:t>Failure – 10.1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815" b="1365"/>
          <a:stretch/>
        </p:blipFill>
        <p:spPr>
          <a:xfrm>
            <a:off x="4399877" y="1930746"/>
            <a:ext cx="4569497" cy="3530254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0" y="6497392"/>
            <a:ext cx="3924300" cy="36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4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RIFLE Criteria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Validated in determining incidence of AKI and prognostic stratification</a:t>
            </a:r>
          </a:p>
          <a:p>
            <a:r>
              <a:rPr lang="en-US" dirty="0" smtClean="0"/>
              <a:t>Facilitated ID of AKI patients </a:t>
            </a:r>
          </a:p>
          <a:p>
            <a:r>
              <a:rPr lang="en-US" dirty="0" smtClean="0"/>
              <a:t>Increase in mortality with increasing severity</a:t>
            </a:r>
          </a:p>
          <a:p>
            <a:r>
              <a:rPr lang="en-US" dirty="0" smtClean="0"/>
              <a:t>Good predictor of mortality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Baseline creatinine needed</a:t>
            </a:r>
          </a:p>
          <a:p>
            <a:r>
              <a:rPr lang="en-US" dirty="0" smtClean="0"/>
              <a:t>Creatinine is a relatively insensitive marker of renal function</a:t>
            </a:r>
          </a:p>
          <a:p>
            <a:r>
              <a:rPr lang="en-US" dirty="0" smtClean="0"/>
              <a:t>Creatinine does not correlate with </a:t>
            </a:r>
            <a:r>
              <a:rPr lang="en-US" dirty="0" err="1" smtClean="0"/>
              <a:t>histopathological</a:t>
            </a:r>
            <a:r>
              <a:rPr lang="en-US" dirty="0" smtClean="0"/>
              <a:t> lesions</a:t>
            </a:r>
          </a:p>
          <a:p>
            <a:r>
              <a:rPr lang="en-US" dirty="0" smtClean="0"/>
              <a:t>UO can be altered by diuretics, requires catheter</a:t>
            </a:r>
          </a:p>
          <a:p>
            <a:r>
              <a:rPr lang="en-US" dirty="0" smtClean="0"/>
              <a:t>Etiology not considered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Strengths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578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Scoring system – AKIN</a:t>
            </a:r>
            <a:br>
              <a:rPr lang="en-US" dirty="0" smtClean="0"/>
            </a:br>
            <a:r>
              <a:rPr lang="en-US" sz="2400" dirty="0" smtClean="0"/>
              <a:t>Acute Kidney Injury </a:t>
            </a:r>
            <a:r>
              <a:rPr lang="en-US" sz="2400" dirty="0" smtClean="0"/>
              <a:t>Network – </a:t>
            </a:r>
            <a:r>
              <a:rPr lang="en-US" sz="2400" dirty="0" smtClean="0">
                <a:hlinkClick r:id="rId2"/>
              </a:rPr>
              <a:t>www.akinet.org</a:t>
            </a:r>
            <a:r>
              <a:rPr lang="en-US" sz="2400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Modification to the RIFLE criteria</a:t>
            </a:r>
          </a:p>
          <a:p>
            <a:r>
              <a:rPr lang="en-US" dirty="0" smtClean="0"/>
              <a:t>Does not include GFR criteria</a:t>
            </a:r>
          </a:p>
          <a:p>
            <a:r>
              <a:rPr lang="en-US" dirty="0" smtClean="0"/>
              <a:t>Lesser increase in creatinine required to move from stage 0 to 1 compared to RIFLE.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300" y="6606209"/>
            <a:ext cx="2425700" cy="2517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4" y="5412409"/>
            <a:ext cx="82550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234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AKIN scale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3703" r="-3703"/>
          <a:stretch>
            <a:fillRect/>
          </a:stretch>
        </p:blipFill>
        <p:spPr>
          <a:xfrm>
            <a:off x="717228" y="1155700"/>
            <a:ext cx="8109272" cy="4448175"/>
          </a:xfrm>
        </p:spPr>
      </p:pic>
    </p:spTree>
    <p:extLst>
      <p:ext uri="{BB962C8B-B14F-4D97-AF65-F5344CB8AC3E}">
        <p14:creationId xmlns:p14="http://schemas.microsoft.com/office/powerpoint/2010/main" val="15871162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AKIN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Patients are to be considered adequately hydrated before assessing AKI status</a:t>
            </a:r>
          </a:p>
          <a:p>
            <a:r>
              <a:rPr lang="en-US" dirty="0" smtClean="0"/>
              <a:t>Removes GFR</a:t>
            </a:r>
          </a:p>
          <a:p>
            <a:r>
              <a:rPr lang="en-US" dirty="0" smtClean="0"/>
              <a:t>Does not need baseline creatinine to score, does </a:t>
            </a:r>
            <a:r>
              <a:rPr lang="en-US" dirty="0" err="1" smtClean="0"/>
              <a:t>req</a:t>
            </a:r>
            <a:r>
              <a:rPr lang="en-US" dirty="0" smtClean="0"/>
              <a:t> at least 2 measurements within 48h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Does not allow ID of AKI when creatinine increase occurs &gt;48h</a:t>
            </a:r>
          </a:p>
          <a:p>
            <a:r>
              <a:rPr lang="en-US" dirty="0" smtClean="0"/>
              <a:t>Stage 3 – limited diagnostic acuity due to variability in RRT treatment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Strengths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2045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RIFLE </a:t>
            </a:r>
            <a:r>
              <a:rPr lang="en-US" dirty="0" err="1" smtClean="0"/>
              <a:t>vs</a:t>
            </a:r>
            <a:r>
              <a:rPr lang="en-US" dirty="0" smtClean="0"/>
              <a:t> AKIN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patients diagnosed via AKIN then RIFLE</a:t>
            </a:r>
          </a:p>
          <a:p>
            <a:r>
              <a:rPr lang="en-US" dirty="0" smtClean="0"/>
              <a:t>Both showed worse outcomes with increased severity of AKI</a:t>
            </a:r>
          </a:p>
          <a:p>
            <a:r>
              <a:rPr lang="en-US" dirty="0" smtClean="0"/>
              <a:t>Lower predictive ability of RIFLE for mortality</a:t>
            </a:r>
          </a:p>
          <a:p>
            <a:r>
              <a:rPr lang="en-US" dirty="0" smtClean="0"/>
              <a:t>AKIN may lead to </a:t>
            </a:r>
            <a:r>
              <a:rPr lang="en-US" dirty="0" err="1" smtClean="0"/>
              <a:t>overdiagnosis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6596743"/>
            <a:ext cx="4267200" cy="2612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50" y="4105514"/>
            <a:ext cx="8890000" cy="239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5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3191997" cy="4144963"/>
          </a:xfrm>
        </p:spPr>
        <p:txBody>
          <a:bodyPr/>
          <a:lstStyle/>
          <a:p>
            <a:r>
              <a:rPr lang="en-US" dirty="0" err="1" smtClean="0"/>
              <a:t>Prerenal</a:t>
            </a:r>
            <a:r>
              <a:rPr lang="en-US" dirty="0" smtClean="0"/>
              <a:t> (Hemodynamic) </a:t>
            </a:r>
            <a:endParaRPr lang="en-US" dirty="0" smtClean="0"/>
          </a:p>
          <a:p>
            <a:r>
              <a:rPr lang="en-US" dirty="0" smtClean="0"/>
              <a:t>Renal parenchymal (intrinsic)</a:t>
            </a:r>
          </a:p>
          <a:p>
            <a:r>
              <a:rPr lang="en-US" dirty="0" err="1" smtClean="0"/>
              <a:t>Postrenal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20111030-18245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3"/>
          <a:stretch/>
        </p:blipFill>
        <p:spPr>
          <a:xfrm>
            <a:off x="3122706" y="1292716"/>
            <a:ext cx="5468511" cy="5187844"/>
          </a:xfrm>
          <a:prstGeom prst="rect">
            <a:avLst/>
          </a:prstGeom>
        </p:spPr>
      </p:pic>
      <p:pic>
        <p:nvPicPr>
          <p:cNvPr id="5" name="Picture 4" descr="20111030-18245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1" r="801" b="90423"/>
          <a:stretch/>
        </p:blipFill>
        <p:spPr>
          <a:xfrm>
            <a:off x="2560538" y="612587"/>
            <a:ext cx="4898097" cy="5035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43747" y="6533492"/>
            <a:ext cx="3100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www.sketchymedicine.com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12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Increase in serum creatinine ≥0.3mg/</a:t>
            </a:r>
            <a:r>
              <a:rPr lang="en-US" dirty="0" err="1" smtClean="0"/>
              <a:t>dL</a:t>
            </a:r>
            <a:r>
              <a:rPr lang="en-US" dirty="0" smtClean="0"/>
              <a:t> (≥26.5umol/L again for the damn foreigners) within 48 hours</a:t>
            </a:r>
          </a:p>
          <a:p>
            <a:r>
              <a:rPr lang="en-US" dirty="0" smtClean="0"/>
              <a:t>Increase in serum creatinine to ≥1.5x baseline (≥1.5 in SI units also) within 7 days</a:t>
            </a:r>
          </a:p>
          <a:p>
            <a:r>
              <a:rPr lang="en-US" dirty="0" smtClean="0"/>
              <a:t>Urine </a:t>
            </a:r>
            <a:r>
              <a:rPr lang="en-US" dirty="0" err="1" smtClean="0"/>
              <a:t>ovlume</a:t>
            </a:r>
            <a:r>
              <a:rPr lang="en-US" dirty="0" smtClean="0"/>
              <a:t> &lt;0.5ml/kg/</a:t>
            </a:r>
            <a:r>
              <a:rPr lang="en-US" dirty="0" err="1" smtClean="0"/>
              <a:t>hr</a:t>
            </a:r>
            <a:r>
              <a:rPr lang="en-US" dirty="0" smtClean="0"/>
              <a:t> for 6 hours</a:t>
            </a:r>
          </a:p>
          <a:p>
            <a:r>
              <a:rPr lang="en-US" dirty="0" smtClean="0"/>
              <a:t>Staged in severity according to AKIN criteria</a:t>
            </a:r>
          </a:p>
          <a:p>
            <a:r>
              <a:rPr lang="en-US" dirty="0" smtClean="0"/>
              <a:t>Biomarkers???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3703" r="-3703"/>
          <a:stretch>
            <a:fillRect/>
          </a:stretch>
        </p:blipFill>
        <p:spPr>
          <a:xfrm>
            <a:off x="4240071" y="2716795"/>
            <a:ext cx="4713429" cy="25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923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Scoring system – VAKI</a:t>
            </a:r>
            <a:br>
              <a:rPr lang="en-US" dirty="0" smtClean="0"/>
            </a:br>
            <a:r>
              <a:rPr lang="en-US" sz="2000" dirty="0" smtClean="0"/>
              <a:t>Veterinary Acute Kidney Injury Score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4949078" cy="4144963"/>
          </a:xfrm>
        </p:spPr>
        <p:txBody>
          <a:bodyPr/>
          <a:lstStyle/>
          <a:p>
            <a:r>
              <a:rPr lang="en-US" dirty="0" smtClean="0"/>
              <a:t>Retrospective</a:t>
            </a:r>
          </a:p>
          <a:p>
            <a:pPr lvl="1"/>
            <a:r>
              <a:rPr lang="en-US" dirty="0" smtClean="0"/>
              <a:t>164 dogs – scoring system retrospectively applied</a:t>
            </a:r>
          </a:p>
          <a:p>
            <a:pPr lvl="1"/>
            <a:r>
              <a:rPr lang="en-US" dirty="0" smtClean="0"/>
              <a:t>Dogs classified into stages 1-3 were less likely to survive to discharge</a:t>
            </a:r>
          </a:p>
          <a:p>
            <a:pPr lvl="1"/>
            <a:r>
              <a:rPr lang="en-US" dirty="0" smtClean="0"/>
              <a:t>Only 4/19 dogs in stage 1 had creatinine levels above the reference range.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8416"/>
          <a:stretch/>
        </p:blipFill>
        <p:spPr>
          <a:xfrm>
            <a:off x="469900" y="4945529"/>
            <a:ext cx="8191500" cy="1718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4423" b="89885"/>
          <a:stretch/>
        </p:blipFill>
        <p:spPr>
          <a:xfrm>
            <a:off x="4591424" y="6615205"/>
            <a:ext cx="4552576" cy="2427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7989"/>
          <a:stretch/>
        </p:blipFill>
        <p:spPr>
          <a:xfrm>
            <a:off x="8292353" y="2639359"/>
            <a:ext cx="474382" cy="1536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27974"/>
          <a:stretch/>
        </p:blipFill>
        <p:spPr>
          <a:xfrm>
            <a:off x="5447553" y="2639359"/>
            <a:ext cx="28448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5278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VAKI scoring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314" r="-8314"/>
          <a:stretch>
            <a:fillRect/>
          </a:stretch>
        </p:blipFill>
        <p:spPr>
          <a:xfrm>
            <a:off x="-283879" y="1494115"/>
            <a:ext cx="8852838" cy="4856163"/>
          </a:xfrm>
        </p:spPr>
      </p:pic>
    </p:spTree>
    <p:extLst>
      <p:ext uri="{BB962C8B-B14F-4D97-AF65-F5344CB8AC3E}">
        <p14:creationId xmlns:p14="http://schemas.microsoft.com/office/powerpoint/2010/main" val="29175663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144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Biomarker:</a:t>
            </a:r>
          </a:p>
          <a:p>
            <a:r>
              <a:rPr lang="en-US" dirty="0" smtClean="0"/>
              <a:t>Ideal characteristics:</a:t>
            </a:r>
          </a:p>
          <a:p>
            <a:pPr lvl="1"/>
            <a:r>
              <a:rPr lang="en-US" dirty="0" smtClean="0"/>
              <a:t>Noninvasive, easy to perform (bedside), or in standard lab, using easy to obtain samples (blood, urine)</a:t>
            </a:r>
          </a:p>
          <a:p>
            <a:pPr lvl="1"/>
            <a:r>
              <a:rPr lang="en-US" dirty="0" smtClean="0"/>
              <a:t>Rapidly and reliably measurable using standardized assay</a:t>
            </a:r>
          </a:p>
          <a:p>
            <a:pPr lvl="1"/>
            <a:r>
              <a:rPr lang="en-US" dirty="0" smtClean="0"/>
              <a:t>Highly sensitive to facilitate early detection and risk stratification</a:t>
            </a:r>
          </a:p>
          <a:p>
            <a:pPr lvl="1"/>
            <a:r>
              <a:rPr lang="en-US" dirty="0" smtClean="0"/>
              <a:t>Exhibit strong performance statistically</a:t>
            </a:r>
            <a:endParaRPr lang="en-US" dirty="0"/>
          </a:p>
          <a:p>
            <a:r>
              <a:rPr lang="en-US" dirty="0" smtClean="0"/>
              <a:t>NGAL (neutrophil </a:t>
            </a:r>
            <a:r>
              <a:rPr lang="en-US" dirty="0" err="1" smtClean="0"/>
              <a:t>gelatinase</a:t>
            </a:r>
            <a:r>
              <a:rPr lang="en-US" dirty="0" smtClean="0"/>
              <a:t>-associated </a:t>
            </a:r>
            <a:r>
              <a:rPr lang="en-US" dirty="0" err="1" smtClean="0"/>
              <a:t>lipocalin</a:t>
            </a:r>
            <a:endParaRPr lang="en-US" dirty="0" smtClean="0"/>
          </a:p>
          <a:p>
            <a:r>
              <a:rPr lang="en-US" dirty="0" err="1" smtClean="0"/>
              <a:t>Cystatin</a:t>
            </a:r>
            <a:r>
              <a:rPr lang="en-US" dirty="0" smtClean="0"/>
              <a:t> C</a:t>
            </a:r>
          </a:p>
          <a:p>
            <a:r>
              <a:rPr lang="en-US" dirty="0" smtClean="0"/>
              <a:t>KIM-1 (kidney injury molecule-1)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0" y="6591299"/>
            <a:ext cx="2654300" cy="266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62" y="364565"/>
            <a:ext cx="62611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323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- NGAL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NGAL (neutrophil </a:t>
            </a:r>
            <a:r>
              <a:rPr lang="en-US" dirty="0" err="1"/>
              <a:t>gelatinase</a:t>
            </a:r>
            <a:r>
              <a:rPr lang="en-US" dirty="0"/>
              <a:t>-associated </a:t>
            </a:r>
            <a:r>
              <a:rPr lang="en-US" dirty="0" err="1" smtClean="0"/>
              <a:t>lipocalin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Plasma and urine</a:t>
            </a:r>
          </a:p>
          <a:p>
            <a:pPr lvl="1"/>
            <a:r>
              <a:rPr lang="en-US" dirty="0" smtClean="0"/>
              <a:t>Originally identified as a 25 </a:t>
            </a:r>
            <a:r>
              <a:rPr lang="en-US" dirty="0" err="1" smtClean="0"/>
              <a:t>Kda</a:t>
            </a:r>
            <a:r>
              <a:rPr lang="en-US" dirty="0" smtClean="0"/>
              <a:t> protein covalently bound to </a:t>
            </a:r>
            <a:r>
              <a:rPr lang="en-US" dirty="0" err="1" smtClean="0"/>
              <a:t>gelatinase</a:t>
            </a:r>
            <a:r>
              <a:rPr lang="en-US" dirty="0" smtClean="0"/>
              <a:t> from neutrophils</a:t>
            </a:r>
          </a:p>
          <a:p>
            <a:pPr lvl="1"/>
            <a:r>
              <a:rPr lang="en-US" dirty="0" smtClean="0"/>
              <a:t>Normally expressed in low levels in several tissues</a:t>
            </a:r>
          </a:p>
          <a:p>
            <a:pPr lvl="1"/>
            <a:r>
              <a:rPr lang="en-US" dirty="0" smtClean="0"/>
              <a:t>Rapidly </a:t>
            </a:r>
            <a:r>
              <a:rPr lang="en-US" dirty="0"/>
              <a:t>increased (within hours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Sensitive, specific and highly predictive biomarker of AKI</a:t>
            </a:r>
          </a:p>
          <a:p>
            <a:pPr lvl="1"/>
            <a:r>
              <a:rPr lang="en-US" dirty="0" smtClean="0"/>
              <a:t>Currently seems to be the best indicator of early AKI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0" y="6591299"/>
            <a:ext cx="26543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033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– </a:t>
            </a:r>
            <a:r>
              <a:rPr lang="en-US" dirty="0" err="1" smtClean="0"/>
              <a:t>Cystatin</a:t>
            </a:r>
            <a:r>
              <a:rPr lang="en-US" dirty="0" smtClean="0"/>
              <a:t>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Cysteine protease inhibitor synthesized and released into blood at relatively constant rate by all nucleated cells</a:t>
            </a:r>
          </a:p>
          <a:p>
            <a:r>
              <a:rPr lang="en-US" dirty="0" smtClean="0"/>
              <a:t>Freely filtered by glomerulus – completely reabsorbed by proximal tubule.</a:t>
            </a:r>
          </a:p>
          <a:p>
            <a:r>
              <a:rPr lang="en-US" dirty="0" smtClean="0"/>
              <a:t>Urinary excretion of </a:t>
            </a:r>
            <a:r>
              <a:rPr lang="en-US" dirty="0" err="1" smtClean="0"/>
              <a:t>cystatin</a:t>
            </a:r>
            <a:r>
              <a:rPr lang="en-US" dirty="0" smtClean="0"/>
              <a:t> C has been shown to predict the requirement for RRT in patients with AKI 1 day earlier than increases in serum creatinine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0" y="6591299"/>
            <a:ext cx="26543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715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– KIM-1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Kidney injury molecule-1</a:t>
            </a:r>
          </a:p>
          <a:p>
            <a:pPr lvl="1"/>
            <a:r>
              <a:rPr lang="en-US" dirty="0" err="1" smtClean="0"/>
              <a:t>Transmembrane</a:t>
            </a:r>
            <a:r>
              <a:rPr lang="en-US" dirty="0" smtClean="0"/>
              <a:t> protein that is highly overexpressed in dedifferentiated proximal tubule cells after ischemic or nephrotoxic AKI in animal models</a:t>
            </a:r>
          </a:p>
          <a:p>
            <a:pPr lvl="1"/>
            <a:r>
              <a:rPr lang="en-US" dirty="0" err="1" smtClean="0"/>
              <a:t>Proteolytic</a:t>
            </a:r>
            <a:r>
              <a:rPr lang="en-US" dirty="0" smtClean="0"/>
              <a:t> processed domain is easily detected in the urine</a:t>
            </a:r>
          </a:p>
          <a:p>
            <a:pPr lvl="1"/>
            <a:r>
              <a:rPr lang="en-US" dirty="0" smtClean="0"/>
              <a:t>Appears to be increased within hours of insult, but max at 24hr</a:t>
            </a:r>
          </a:p>
          <a:p>
            <a:pPr lvl="1"/>
            <a:r>
              <a:rPr lang="en-US" dirty="0" smtClean="0"/>
              <a:t>Seems more specific to ischemic or nephrotoxic injury, not affected by CKD or UTI.</a:t>
            </a:r>
          </a:p>
          <a:p>
            <a:pPr lvl="1"/>
            <a:r>
              <a:rPr lang="en-US" dirty="0" smtClean="0"/>
              <a:t>Perhaps used in a panel?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0" y="6591299"/>
            <a:ext cx="26543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049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Treatment of underlying disease</a:t>
            </a:r>
          </a:p>
          <a:p>
            <a:r>
              <a:rPr lang="en-US" dirty="0" smtClean="0"/>
              <a:t>Fluid therapy</a:t>
            </a:r>
          </a:p>
          <a:p>
            <a:pPr lvl="1"/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+Correct hydration deficit</a:t>
            </a:r>
          </a:p>
          <a:p>
            <a:pPr lvl="1"/>
            <a:r>
              <a:rPr lang="en-US" dirty="0" smtClean="0"/>
              <a:t>+ Accounting for polyuria</a:t>
            </a:r>
          </a:p>
          <a:p>
            <a:pPr lvl="1"/>
            <a:r>
              <a:rPr lang="en-US" dirty="0" smtClean="0"/>
              <a:t>Colloids – no benefit over crystalloids</a:t>
            </a:r>
          </a:p>
          <a:p>
            <a:pPr lvl="1"/>
            <a:r>
              <a:rPr lang="en-US" dirty="0" smtClean="0"/>
              <a:t>Anuria/</a:t>
            </a:r>
            <a:r>
              <a:rPr lang="en-US" dirty="0" err="1" smtClean="0"/>
              <a:t>Oligouria</a:t>
            </a:r>
            <a:endParaRPr lang="en-US" dirty="0" smtClean="0"/>
          </a:p>
          <a:p>
            <a:pPr lvl="2"/>
            <a:r>
              <a:rPr lang="en-US" dirty="0" smtClean="0"/>
              <a:t>Patients at risk for </a:t>
            </a:r>
            <a:r>
              <a:rPr lang="en-US" dirty="0" err="1" smtClean="0"/>
              <a:t>overhydration</a:t>
            </a:r>
            <a:endParaRPr lang="en-US" dirty="0" smtClean="0"/>
          </a:p>
          <a:p>
            <a:pPr lvl="2"/>
            <a:r>
              <a:rPr lang="en-US" dirty="0" err="1" smtClean="0"/>
              <a:t>Insensibles</a:t>
            </a:r>
            <a:r>
              <a:rPr lang="en-US" dirty="0" smtClean="0"/>
              <a:t> only</a:t>
            </a:r>
          </a:p>
          <a:p>
            <a:pPr lvl="2"/>
            <a:r>
              <a:rPr lang="en-US" dirty="0" smtClean="0"/>
              <a:t>No fluid therapy</a:t>
            </a:r>
          </a:p>
          <a:p>
            <a:endParaRPr lang="en-US" dirty="0"/>
          </a:p>
        </p:txBody>
      </p:sp>
      <p:pic>
        <p:nvPicPr>
          <p:cNvPr id="4" name="Picture 3" descr="19439-chubby-orange-tabby-cat-in-a-hospital-gown-and-slippers-walking-with-iv-fluids-clipart-by-djar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04" y="304052"/>
            <a:ext cx="1925270" cy="199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411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- Diuretics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considered?</a:t>
            </a:r>
          </a:p>
          <a:p>
            <a:pPr lvl="1"/>
            <a:r>
              <a:rPr lang="en-US" dirty="0"/>
              <a:t>Increase urine output to prevent AKI</a:t>
            </a:r>
          </a:p>
          <a:p>
            <a:pPr lvl="1"/>
            <a:r>
              <a:rPr lang="en-US" dirty="0"/>
              <a:t>Achieve fluid balance</a:t>
            </a:r>
          </a:p>
          <a:p>
            <a:pPr lvl="1"/>
            <a:r>
              <a:rPr lang="en-US" dirty="0"/>
              <a:t>Hasten renal recovery</a:t>
            </a:r>
          </a:p>
          <a:p>
            <a:pPr lvl="1"/>
            <a:r>
              <a:rPr lang="en-US" dirty="0"/>
              <a:t>Decrease progression to CKD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536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r>
              <a:rPr lang="en-US" dirty="0" smtClean="0"/>
              <a:t>– Furosemide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144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Rationale:</a:t>
            </a:r>
          </a:p>
          <a:p>
            <a:pPr lvl="1"/>
            <a:r>
              <a:rPr lang="en-US" dirty="0" smtClean="0"/>
              <a:t>Prevention of tubular obstruction</a:t>
            </a:r>
          </a:p>
          <a:p>
            <a:pPr lvl="1"/>
            <a:r>
              <a:rPr lang="en-US" dirty="0" smtClean="0"/>
              <a:t>Reduction of medullary oxygen consumption</a:t>
            </a:r>
          </a:p>
          <a:p>
            <a:pPr lvl="1"/>
            <a:r>
              <a:rPr lang="en-US" dirty="0" smtClean="0"/>
              <a:t>Increase renal blood flow</a:t>
            </a:r>
            <a:endParaRPr lang="en-US" dirty="0" smtClean="0"/>
          </a:p>
          <a:p>
            <a:r>
              <a:rPr lang="en-US" dirty="0" smtClean="0"/>
              <a:t>Studies </a:t>
            </a:r>
            <a:r>
              <a:rPr lang="en-US" dirty="0" smtClean="0"/>
              <a:t>have shown conflicting results</a:t>
            </a:r>
            <a:r>
              <a:rPr lang="en-US" dirty="0" smtClean="0"/>
              <a:t>…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Patients </a:t>
            </a:r>
            <a:r>
              <a:rPr lang="en-US" dirty="0"/>
              <a:t>with normal renal function undergoing cardiac surgery:</a:t>
            </a:r>
          </a:p>
          <a:p>
            <a:pPr lvl="1"/>
            <a:r>
              <a:rPr lang="en-US" dirty="0"/>
              <a:t>Increased urine flow and fractional excretion of sodium; decreases in GFR, filtration fraction, tubular sodium reabsorption and renal O2 consumption.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50" y="3863434"/>
            <a:ext cx="6438901" cy="67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78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144963"/>
          </a:xfrm>
        </p:spPr>
        <p:txBody>
          <a:bodyPr/>
          <a:lstStyle/>
          <a:p>
            <a:r>
              <a:rPr lang="en-US" dirty="0" err="1" smtClean="0"/>
              <a:t>Prerenal</a:t>
            </a:r>
            <a:r>
              <a:rPr lang="en-US" dirty="0" smtClean="0"/>
              <a:t> (Hemodynamic)</a:t>
            </a:r>
            <a:endParaRPr lang="en-US" dirty="0" smtClean="0"/>
          </a:p>
          <a:p>
            <a:pPr lvl="1"/>
            <a:r>
              <a:rPr lang="en-US" dirty="0" smtClean="0"/>
              <a:t>Decrease in GFR due to a decrease in renal perfusion pressure without damage to renal parenchyma</a:t>
            </a:r>
          </a:p>
          <a:p>
            <a:pPr lvl="2"/>
            <a:r>
              <a:rPr lang="en-US" dirty="0" smtClean="0"/>
              <a:t>Excessive </a:t>
            </a:r>
            <a:r>
              <a:rPr lang="en-US" dirty="0" smtClean="0"/>
              <a:t>vasoconstriction</a:t>
            </a:r>
          </a:p>
          <a:p>
            <a:pPr lvl="2"/>
            <a:r>
              <a:rPr lang="en-US" dirty="0" smtClean="0"/>
              <a:t>Reduced renal perfusion</a:t>
            </a:r>
          </a:p>
          <a:p>
            <a:pPr lvl="1"/>
            <a:r>
              <a:rPr lang="en-US" dirty="0" smtClean="0"/>
              <a:t>Response: urine concentration, sodium reabsorption</a:t>
            </a:r>
            <a:endParaRPr lang="en-US" dirty="0" smtClean="0"/>
          </a:p>
          <a:p>
            <a:pPr lvl="1"/>
            <a:r>
              <a:rPr lang="en-US" dirty="0"/>
              <a:t>Rapidly reversible if inciting cause is eliminated</a:t>
            </a:r>
          </a:p>
          <a:p>
            <a:pPr lvl="1"/>
            <a:r>
              <a:rPr lang="en-US" dirty="0" smtClean="0"/>
              <a:t>Prolonged </a:t>
            </a:r>
            <a:r>
              <a:rPr lang="en-US" dirty="0" smtClean="0"/>
              <a:t>ischemia can contribute to…</a:t>
            </a:r>
            <a:endParaRPr lang="en-US" dirty="0"/>
          </a:p>
          <a:p>
            <a:r>
              <a:rPr lang="en-US" dirty="0"/>
              <a:t>Renal parenchymal (intrinsic)</a:t>
            </a:r>
          </a:p>
          <a:p>
            <a:r>
              <a:rPr lang="en-US" dirty="0" err="1"/>
              <a:t>Postrenal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0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– </a:t>
            </a:r>
            <a:r>
              <a:rPr lang="en-US" dirty="0" smtClean="0"/>
              <a:t>Furosemide</a:t>
            </a:r>
            <a:br>
              <a:rPr lang="en-US" dirty="0" smtClean="0"/>
            </a:br>
            <a:r>
              <a:rPr lang="en-US" sz="2400" dirty="0" smtClean="0"/>
              <a:t>Summary of studies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98518" y="1806671"/>
            <a:ext cx="3901360" cy="4140200"/>
          </a:xfrm>
        </p:spPr>
        <p:txBody>
          <a:bodyPr>
            <a:normAutofit lnSpcReduction="10000"/>
          </a:bodyPr>
          <a:lstStyle/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r>
              <a:rPr lang="en-US" dirty="0" smtClean="0"/>
              <a:t>CRI </a:t>
            </a:r>
            <a:r>
              <a:rPr lang="en-US" dirty="0"/>
              <a:t>associated with higher post-op </a:t>
            </a:r>
            <a:r>
              <a:rPr lang="en-US" dirty="0" smtClean="0"/>
              <a:t>creatinine, higher incidence of AKI (19)</a:t>
            </a:r>
          </a:p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r>
              <a:rPr lang="en-US" dirty="0" smtClean="0"/>
              <a:t>Ineffective…detrimental in prevention of AKI (Meta-analysis) (20)</a:t>
            </a:r>
          </a:p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r>
              <a:rPr lang="en-US" dirty="0" smtClean="0"/>
              <a:t>Increased risk of AKI (OR 1.68, CI 1.41-2) (21)</a:t>
            </a:r>
          </a:p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r>
              <a:rPr lang="en-US" dirty="0" err="1" smtClean="0"/>
              <a:t>Assoc</a:t>
            </a:r>
            <a:r>
              <a:rPr lang="en-US" dirty="0" smtClean="0"/>
              <a:t> with 3-5x </a:t>
            </a:r>
            <a:r>
              <a:rPr lang="en-US" dirty="0" err="1" smtClean="0"/>
              <a:t>inc</a:t>
            </a:r>
            <a:r>
              <a:rPr lang="en-US" dirty="0" smtClean="0"/>
              <a:t> risk for AKI. In established AKI – no reduction in RRT need, no shortened duration of AKI (23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2584" b="-32584"/>
          <a:stretch>
            <a:fillRect/>
          </a:stretch>
        </p:blipFill>
        <p:spPr>
          <a:xfrm>
            <a:off x="4399878" y="1412344"/>
            <a:ext cx="4639534" cy="52516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6664039"/>
            <a:ext cx="36068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05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- Furosemide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733" y="1981200"/>
            <a:ext cx="6960054" cy="1771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115" y="6481761"/>
            <a:ext cx="4761885" cy="339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65" y="4376736"/>
            <a:ext cx="8356600" cy="1168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200" y="6278561"/>
            <a:ext cx="36068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843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</a:t>
            </a:r>
            <a:r>
              <a:rPr lang="en-US" dirty="0" smtClean="0"/>
              <a:t>– Spironolactone</a:t>
            </a:r>
            <a:br>
              <a:rPr lang="en-US" dirty="0" smtClean="0"/>
            </a:br>
            <a:r>
              <a:rPr lang="en-US" sz="2400" dirty="0" smtClean="0"/>
              <a:t>Summary of studies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Inhibited renal vasoconstriction (48)</a:t>
            </a:r>
          </a:p>
          <a:p>
            <a:r>
              <a:rPr lang="en-US" dirty="0" smtClean="0"/>
              <a:t>Prevented reduction in renal blood flow, decreased tubular apoptosis and incidence of AKI (49, 50)</a:t>
            </a:r>
          </a:p>
          <a:p>
            <a:r>
              <a:rPr lang="en-US" dirty="0" smtClean="0"/>
              <a:t>Protection: decreased oxidative stress and </a:t>
            </a:r>
            <a:r>
              <a:rPr lang="en-US" dirty="0" err="1" smtClean="0"/>
              <a:t>upregulation</a:t>
            </a:r>
            <a:r>
              <a:rPr lang="en-US" dirty="0" smtClean="0"/>
              <a:t> of </a:t>
            </a:r>
            <a:r>
              <a:rPr lang="en-US" dirty="0" err="1" smtClean="0"/>
              <a:t>eNOS</a:t>
            </a:r>
            <a:r>
              <a:rPr lang="en-US" dirty="0" smtClean="0"/>
              <a:t> expression(49, 50)</a:t>
            </a:r>
          </a:p>
          <a:p>
            <a:r>
              <a:rPr lang="en-US" dirty="0" smtClean="0"/>
              <a:t>Treatment before or after ischemic event prevented progression to CKD (51)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84103" b="-84103"/>
          <a:stretch>
            <a:fillRect/>
          </a:stretch>
        </p:blipFill>
        <p:spPr>
          <a:xfrm>
            <a:off x="4399877" y="911412"/>
            <a:ext cx="4606897" cy="5214751"/>
          </a:xfrm>
        </p:spPr>
      </p:pic>
    </p:spTree>
    <p:extLst>
      <p:ext uri="{BB962C8B-B14F-4D97-AF65-F5344CB8AC3E}">
        <p14:creationId xmlns:p14="http://schemas.microsoft.com/office/powerpoint/2010/main" val="20432643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-                       (</a:t>
            </a:r>
            <a:r>
              <a:rPr lang="en-US" dirty="0" err="1" smtClean="0"/>
              <a:t>Mannitol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sz="2400" dirty="0" smtClean="0"/>
              <a:t>MOA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Osmotic diuretic</a:t>
            </a:r>
          </a:p>
          <a:p>
            <a:pPr lvl="1"/>
            <a:r>
              <a:rPr lang="en-US" dirty="0" smtClean="0"/>
              <a:t>Freely filtered thru tubules – not reabsorbed, therefore remains </a:t>
            </a:r>
            <a:r>
              <a:rPr lang="en-US" dirty="0" err="1" smtClean="0"/>
              <a:t>osmotically</a:t>
            </a:r>
            <a:r>
              <a:rPr lang="en-US" dirty="0" smtClean="0"/>
              <a:t> active.</a:t>
            </a:r>
          </a:p>
          <a:p>
            <a:r>
              <a:rPr lang="en-US" dirty="0" smtClean="0"/>
              <a:t>Causes release of renal prostaglandins </a:t>
            </a:r>
          </a:p>
          <a:p>
            <a:r>
              <a:rPr lang="en-US" dirty="0" smtClean="0"/>
              <a:t>Free radical scavenger</a:t>
            </a:r>
          </a:p>
          <a:p>
            <a:pPr lvl="1"/>
            <a:r>
              <a:rPr lang="en-US" dirty="0" smtClean="0"/>
              <a:t>Reduces harmful effects of free radicals during ischemia-reperfusion injury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118" y="6529817"/>
            <a:ext cx="3077882" cy="3281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124" y="6281642"/>
            <a:ext cx="4285876" cy="2481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049" y="63878"/>
            <a:ext cx="2291450" cy="111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2717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– </a:t>
            </a:r>
            <a:r>
              <a:rPr lang="en-US" dirty="0" err="1" smtClean="0"/>
              <a:t>Mannitol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Proposed benefits in AKI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Causes increase in sodium delivery to distal tubules and causes osmotic diuresis</a:t>
            </a:r>
          </a:p>
          <a:p>
            <a:pPr lvl="1"/>
            <a:r>
              <a:rPr lang="en-US" dirty="0" smtClean="0"/>
              <a:t>“flushing” – may reduce accumulation of necrotic cells and debris</a:t>
            </a:r>
          </a:p>
          <a:p>
            <a:pPr lvl="1"/>
            <a:r>
              <a:rPr lang="en-US" dirty="0" smtClean="0"/>
              <a:t>Must be administered before clogging occurs</a:t>
            </a:r>
          </a:p>
          <a:p>
            <a:r>
              <a:rPr lang="en-US" dirty="0" smtClean="0"/>
              <a:t>Improves RBF </a:t>
            </a:r>
          </a:p>
          <a:p>
            <a:pPr lvl="1"/>
            <a:r>
              <a:rPr lang="en-US" dirty="0" smtClean="0"/>
              <a:t>Local protection of </a:t>
            </a:r>
            <a:r>
              <a:rPr lang="en-US" dirty="0" err="1" smtClean="0"/>
              <a:t>vasodilating</a:t>
            </a:r>
            <a:r>
              <a:rPr lang="en-US" dirty="0" smtClean="0"/>
              <a:t> prostaglandins </a:t>
            </a:r>
          </a:p>
          <a:p>
            <a:pPr lvl="1"/>
            <a:r>
              <a:rPr lang="en-US" dirty="0" smtClean="0"/>
              <a:t>Reduction in renin production</a:t>
            </a:r>
          </a:p>
          <a:p>
            <a:pPr lvl="1"/>
            <a:r>
              <a:rPr lang="en-US" dirty="0" smtClean="0"/>
              <a:t>Questionably helpful</a:t>
            </a:r>
          </a:p>
          <a:p>
            <a:r>
              <a:rPr lang="en-US" dirty="0" smtClean="0"/>
              <a:t>Reduces post-ischemic endothelial cell swelling </a:t>
            </a:r>
          </a:p>
          <a:p>
            <a:r>
              <a:rPr lang="en-US" dirty="0" smtClean="0"/>
              <a:t>Decreases ischemic-reperfusion injuries thru free radical scavenging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5522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– </a:t>
            </a:r>
            <a:r>
              <a:rPr lang="en-US" dirty="0" err="1" smtClean="0"/>
              <a:t>Mannitol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Side effects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volume expansion </a:t>
            </a:r>
          </a:p>
          <a:p>
            <a:r>
              <a:rPr lang="en-US" dirty="0" smtClean="0"/>
              <a:t>Subsequent hypovolemia, hypotension, metabolic acidosis, electrolyte imbalance</a:t>
            </a:r>
          </a:p>
          <a:p>
            <a:pPr lvl="1"/>
            <a:r>
              <a:rPr lang="en-US" dirty="0" smtClean="0"/>
              <a:t>Hypernatremia, hypokalemia</a:t>
            </a:r>
          </a:p>
          <a:p>
            <a:r>
              <a:rPr lang="en-US" dirty="0" smtClean="0"/>
              <a:t>Can cause AKI</a:t>
            </a:r>
          </a:p>
          <a:p>
            <a:pPr lvl="1"/>
            <a:r>
              <a:rPr lang="en-US" dirty="0" smtClean="0"/>
              <a:t>Large doses</a:t>
            </a:r>
          </a:p>
          <a:p>
            <a:pPr lvl="1"/>
            <a:r>
              <a:rPr lang="en-US" dirty="0" smtClean="0"/>
              <a:t>Intra-renal vasoconstriction and intravascular volume depletion</a:t>
            </a:r>
          </a:p>
          <a:p>
            <a:r>
              <a:rPr lang="en-US" dirty="0" err="1" smtClean="0"/>
              <a:t>Hyperosmolality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err="1" smtClean="0">
                <a:sym typeface="Wingdings"/>
              </a:rPr>
              <a:t>neuro</a:t>
            </a:r>
            <a:r>
              <a:rPr lang="en-US" dirty="0" smtClean="0">
                <a:sym typeface="Wingdings"/>
              </a:rPr>
              <a:t> complications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53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– </a:t>
            </a:r>
            <a:r>
              <a:rPr lang="en-US" dirty="0" err="1" smtClean="0"/>
              <a:t>Mannitol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Is it helpful?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 of clinical </a:t>
            </a:r>
            <a:r>
              <a:rPr lang="en-US" dirty="0" smtClean="0"/>
              <a:t>studies - conflicting</a:t>
            </a:r>
            <a:endParaRPr lang="en-US" dirty="0"/>
          </a:p>
          <a:p>
            <a:pPr lvl="1"/>
            <a:r>
              <a:rPr lang="en-US" dirty="0"/>
              <a:t>Failed to show protective effect (cardiac, abdominal aortic surgery)</a:t>
            </a:r>
          </a:p>
          <a:p>
            <a:pPr lvl="1"/>
            <a:r>
              <a:rPr lang="en-US" dirty="0"/>
              <a:t>Reduce incidence of AKI (renal transplant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Increase GFR (severe trauma/</a:t>
            </a:r>
            <a:r>
              <a:rPr lang="en-US" dirty="0" err="1"/>
              <a:t>sx</a:t>
            </a:r>
            <a:r>
              <a:rPr lang="en-US" dirty="0"/>
              <a:t>, post-op cardiac </a:t>
            </a:r>
            <a:r>
              <a:rPr lang="en-US" dirty="0" err="1"/>
              <a:t>sx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Increased urine flow, increased renal blood flow, decrease in renal vascular resistance (post-op cardiac </a:t>
            </a:r>
            <a:r>
              <a:rPr lang="en-US" dirty="0" err="1"/>
              <a:t>sx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Metaanalysis</a:t>
            </a:r>
            <a:r>
              <a:rPr lang="en-US" dirty="0"/>
              <a:t> – </a:t>
            </a:r>
            <a:r>
              <a:rPr lang="en-US" dirty="0" err="1"/>
              <a:t>mannitol</a:t>
            </a:r>
            <a:r>
              <a:rPr lang="en-US" dirty="0"/>
              <a:t> conveys no additional benefit over adequate hydration in patients at risk for AKI. Detrimental in the </a:t>
            </a:r>
            <a:r>
              <a:rPr lang="en-US" dirty="0" err="1"/>
              <a:t>mgt</a:t>
            </a:r>
            <a:r>
              <a:rPr lang="en-US" dirty="0"/>
              <a:t> of contrast induced nephropathy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0" y="6134047"/>
            <a:ext cx="4889500" cy="3313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059" y="6465351"/>
            <a:ext cx="6364941" cy="3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515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– </a:t>
            </a:r>
            <a:r>
              <a:rPr lang="en-US" dirty="0" err="1" smtClean="0"/>
              <a:t>Mannitol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Clinical uses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 of care for </a:t>
            </a:r>
            <a:r>
              <a:rPr lang="en-US" dirty="0" err="1" smtClean="0"/>
              <a:t>mgt</a:t>
            </a:r>
            <a:r>
              <a:rPr lang="en-US" dirty="0" smtClean="0"/>
              <a:t> of intracranial hypertension</a:t>
            </a:r>
          </a:p>
          <a:p>
            <a:r>
              <a:rPr lang="en-US" dirty="0" smtClean="0"/>
              <a:t>Little evidence to support use for other indications</a:t>
            </a:r>
          </a:p>
          <a:p>
            <a:pPr lvl="1"/>
            <a:r>
              <a:rPr lang="en-US" dirty="0" smtClean="0"/>
              <a:t>Renal protection during cardiac and vascular </a:t>
            </a:r>
            <a:r>
              <a:rPr lang="en-US" dirty="0" err="1" smtClean="0"/>
              <a:t>sx</a:t>
            </a:r>
            <a:endParaRPr lang="en-US" dirty="0" smtClean="0"/>
          </a:p>
          <a:p>
            <a:pPr lvl="1"/>
            <a:r>
              <a:rPr lang="en-US" dirty="0" smtClean="0"/>
              <a:t>After renal transplantation</a:t>
            </a:r>
          </a:p>
          <a:p>
            <a:pPr lvl="1"/>
            <a:r>
              <a:rPr lang="en-US" dirty="0" smtClean="0"/>
              <a:t>Where adequate hydration appears effective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306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Diuretics – </a:t>
            </a:r>
            <a:r>
              <a:rPr lang="en-US" dirty="0" smtClean="0"/>
              <a:t>Natriuretic </a:t>
            </a:r>
            <a:r>
              <a:rPr lang="en-US" dirty="0" smtClean="0"/>
              <a:t>peptides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MOA: selective dilation of afferent arterioles and constriction of the efferent arterioles </a:t>
            </a:r>
            <a:r>
              <a:rPr lang="en-US" dirty="0" smtClean="0">
                <a:sym typeface="Wingdings"/>
              </a:rPr>
              <a:t> increased GFR without affecting RBF</a:t>
            </a:r>
          </a:p>
          <a:p>
            <a:r>
              <a:rPr lang="en-US" dirty="0" smtClean="0">
                <a:sym typeface="Wingdings"/>
              </a:rPr>
              <a:t>Induce diuresis / natriuresis by blocking angiotensin-stimulated sodium and water absorption in proximal tubules.</a:t>
            </a:r>
          </a:p>
          <a:p>
            <a:r>
              <a:rPr lang="en-US" dirty="0"/>
              <a:t>Effectiveness in AKI has not been proven</a:t>
            </a:r>
            <a:r>
              <a:rPr lang="en-US" dirty="0" smtClean="0"/>
              <a:t>.</a:t>
            </a:r>
          </a:p>
          <a:p>
            <a:r>
              <a:rPr lang="en-US" dirty="0"/>
              <a:t>Did not reduce incidence of dialysis or all cause mortality. Reduced incidence of AKI.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275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br>
              <a:rPr lang="en-US" dirty="0" smtClean="0"/>
            </a:br>
            <a:r>
              <a:rPr lang="en-US" sz="2400" dirty="0" smtClean="0"/>
              <a:t>Diuretics - Bottom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Furosemide:</a:t>
            </a:r>
          </a:p>
          <a:p>
            <a:pPr lvl="1"/>
            <a:r>
              <a:rPr lang="en-US" dirty="0" smtClean="0"/>
              <a:t>Bottom line: Do not use to prevent or treat AKI, unless used in the management of volume overload.</a:t>
            </a:r>
          </a:p>
          <a:p>
            <a:r>
              <a:rPr lang="en-US" dirty="0" smtClean="0"/>
              <a:t>Spironolactone:</a:t>
            </a:r>
          </a:p>
          <a:p>
            <a:pPr lvl="1"/>
            <a:r>
              <a:rPr lang="en-US" dirty="0" smtClean="0"/>
              <a:t>May be useful in preventing progression to CKD, may be beneficial in AKI</a:t>
            </a:r>
          </a:p>
          <a:p>
            <a:pPr lvl="1"/>
            <a:r>
              <a:rPr lang="en-US" dirty="0" smtClean="0"/>
              <a:t>No clinical studies to support its use</a:t>
            </a:r>
          </a:p>
          <a:p>
            <a:r>
              <a:rPr lang="en-US" dirty="0" err="1" smtClean="0"/>
              <a:t>Mannitol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No proven benefit</a:t>
            </a:r>
          </a:p>
          <a:p>
            <a:r>
              <a:rPr lang="en-US" dirty="0" smtClean="0"/>
              <a:t>Natriuretic peptides: </a:t>
            </a:r>
          </a:p>
          <a:p>
            <a:pPr lvl="1"/>
            <a:r>
              <a:rPr lang="en-US" dirty="0" smtClean="0"/>
              <a:t>No proven benefit in their use</a:t>
            </a:r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822" y="576124"/>
            <a:ext cx="4736353" cy="10240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375" y="1600200"/>
            <a:ext cx="36068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6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Prerenal</a:t>
            </a:r>
            <a:r>
              <a:rPr lang="en-US" dirty="0"/>
              <a:t> (Hemodynamic)</a:t>
            </a:r>
          </a:p>
          <a:p>
            <a:r>
              <a:rPr lang="en-US" dirty="0" smtClean="0"/>
              <a:t>Renal </a:t>
            </a:r>
            <a:r>
              <a:rPr lang="en-US" dirty="0"/>
              <a:t>parenchymal (intrinsic)</a:t>
            </a:r>
          </a:p>
          <a:p>
            <a:pPr lvl="1"/>
            <a:r>
              <a:rPr lang="en-US" dirty="0"/>
              <a:t>Tubular damage</a:t>
            </a:r>
          </a:p>
          <a:p>
            <a:pPr lvl="1"/>
            <a:r>
              <a:rPr lang="en-US" dirty="0" smtClean="0"/>
              <a:t>Glomerular </a:t>
            </a:r>
            <a:r>
              <a:rPr lang="en-US" dirty="0"/>
              <a:t>damage</a:t>
            </a:r>
          </a:p>
          <a:p>
            <a:pPr lvl="1"/>
            <a:r>
              <a:rPr lang="en-US" dirty="0"/>
              <a:t>Interstitial damage</a:t>
            </a:r>
          </a:p>
          <a:p>
            <a:pPr lvl="1"/>
            <a:r>
              <a:rPr lang="en-US" dirty="0"/>
              <a:t>Vascular damage</a:t>
            </a:r>
          </a:p>
          <a:p>
            <a:r>
              <a:rPr lang="en-US" dirty="0" err="1"/>
              <a:t>Postrenal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6374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Dopamine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used?</a:t>
            </a:r>
          </a:p>
          <a:p>
            <a:pPr lvl="1"/>
            <a:r>
              <a:rPr lang="en-US" dirty="0" smtClean="0"/>
              <a:t>Increase RBF and natriuresis / diuresis.</a:t>
            </a:r>
          </a:p>
          <a:p>
            <a:r>
              <a:rPr lang="en-US" dirty="0" smtClean="0"/>
              <a:t>Prospective randomized controlled trial of 328 patients</a:t>
            </a:r>
          </a:p>
          <a:p>
            <a:pPr lvl="1"/>
            <a:r>
              <a:rPr lang="en-US" dirty="0" smtClean="0"/>
              <a:t>“Low dose” 2 mcg/kg/min dopamine or equivalent </a:t>
            </a:r>
          </a:p>
          <a:p>
            <a:pPr lvl="2"/>
            <a:r>
              <a:rPr lang="en-US" dirty="0" smtClean="0"/>
              <a:t>Use of higher doses may confer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-adrenergic effect that could be achieved with other </a:t>
            </a:r>
            <a:r>
              <a:rPr lang="en-US" dirty="0" err="1" smtClean="0"/>
              <a:t>pressors</a:t>
            </a:r>
            <a:endParaRPr lang="en-US" dirty="0" smtClean="0"/>
          </a:p>
          <a:p>
            <a:pPr lvl="1"/>
            <a:r>
              <a:rPr lang="en-US" dirty="0" smtClean="0"/>
              <a:t>Results:</a:t>
            </a:r>
          </a:p>
          <a:p>
            <a:pPr lvl="2"/>
            <a:r>
              <a:rPr lang="en-US" dirty="0" smtClean="0"/>
              <a:t>NSD in creatinine during treatment, creatinine increase during treatment, incidence of creatinine &gt;300umol/L (3.9mg/</a:t>
            </a:r>
            <a:r>
              <a:rPr lang="en-US" dirty="0" err="1" smtClean="0"/>
              <a:t>dL</a:t>
            </a:r>
            <a:r>
              <a:rPr lang="en-US" dirty="0" smtClean="0"/>
              <a:t> for us dumb Americans), need for RRT, death, hospitalization length.</a:t>
            </a:r>
          </a:p>
          <a:p>
            <a:pPr marL="457200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5136" r="1604"/>
          <a:stretch/>
        </p:blipFill>
        <p:spPr>
          <a:xfrm>
            <a:off x="372036" y="5602938"/>
            <a:ext cx="8572500" cy="8837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36" y="6486710"/>
            <a:ext cx="8572500" cy="365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946" y="6486710"/>
            <a:ext cx="1955800" cy="20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70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Proposed mechanism –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eversal of renal vasoconstriction by causing pre-glomerular dilation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atriuresis independent of GFR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ffective inhibition of </a:t>
            </a:r>
            <a:r>
              <a:rPr lang="en-US" dirty="0" err="1" smtClean="0"/>
              <a:t>tubuloglomerular</a:t>
            </a:r>
            <a:r>
              <a:rPr lang="en-US" dirty="0" smtClean="0"/>
              <a:t> feedback induced pre-glomerular vasoconstriction</a:t>
            </a:r>
          </a:p>
          <a:p>
            <a:r>
              <a:rPr lang="en-US" dirty="0" smtClean="0"/>
              <a:t>Enrolled 18 dogs suspicious to have leptospirosis. Not blinded. Not randomized. </a:t>
            </a:r>
          </a:p>
          <a:p>
            <a:pPr lvl="1"/>
            <a:r>
              <a:rPr lang="en-US" dirty="0" smtClean="0"/>
              <a:t>Diagnosis confirmed by convalescent titers in 16 dogs</a:t>
            </a:r>
          </a:p>
          <a:p>
            <a:r>
              <a:rPr lang="en-US" dirty="0" err="1" smtClean="0"/>
              <a:t>Diltiazem</a:t>
            </a:r>
            <a:r>
              <a:rPr lang="en-US" dirty="0" smtClean="0"/>
              <a:t> added 12-60 hours after standard therapy initiated (n=11)</a:t>
            </a:r>
          </a:p>
          <a:p>
            <a:pPr lvl="1"/>
            <a:r>
              <a:rPr lang="en-US" dirty="0" smtClean="0"/>
              <a:t>0.3-0.5mg/kg IV slow bolus then 3-5mcg/kg/min CRI</a:t>
            </a:r>
          </a:p>
          <a:p>
            <a:r>
              <a:rPr lang="en-US" dirty="0" smtClean="0"/>
              <a:t>Primary measurement was creatinine</a:t>
            </a:r>
          </a:p>
          <a:p>
            <a:pPr lvl="1"/>
            <a:r>
              <a:rPr lang="en-US" dirty="0" smtClean="0"/>
              <a:t>NSD on admission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100" y="6574665"/>
            <a:ext cx="6692900" cy="2833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3227" y="394448"/>
            <a:ext cx="5001560" cy="102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54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- </a:t>
            </a:r>
            <a:r>
              <a:rPr lang="en-US" dirty="0" err="1" smtClean="0"/>
              <a:t>Diltiazem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144963"/>
          </a:xfrm>
        </p:spPr>
        <p:txBody>
          <a:bodyPr/>
          <a:lstStyle/>
          <a:p>
            <a:r>
              <a:rPr lang="en-US" dirty="0" smtClean="0"/>
              <a:t>Results: </a:t>
            </a:r>
          </a:p>
          <a:p>
            <a:pPr lvl="1"/>
            <a:r>
              <a:rPr lang="en-US" dirty="0" smtClean="0"/>
              <a:t>Creatinine reduced faster </a:t>
            </a:r>
          </a:p>
          <a:p>
            <a:pPr lvl="2"/>
            <a:r>
              <a:rPr lang="en-US" dirty="0" smtClean="0"/>
              <a:t>Still took 48-72 hours for drop to be statistically significant</a:t>
            </a:r>
          </a:p>
          <a:p>
            <a:pPr lvl="1"/>
            <a:r>
              <a:rPr lang="en-US" dirty="0" smtClean="0"/>
              <a:t>No clinically significant hypotension</a:t>
            </a:r>
            <a:endParaRPr lang="en-US" dirty="0"/>
          </a:p>
          <a:p>
            <a:r>
              <a:rPr lang="en-US" dirty="0" smtClean="0"/>
              <a:t>Limitations:</a:t>
            </a:r>
          </a:p>
          <a:p>
            <a:pPr lvl="1"/>
            <a:r>
              <a:rPr lang="en-US" dirty="0" smtClean="0"/>
              <a:t>Not blinded, not randomized (clinically ill-</a:t>
            </a:r>
            <a:r>
              <a:rPr lang="en-US" dirty="0" err="1" smtClean="0"/>
              <a:t>er</a:t>
            </a:r>
            <a:r>
              <a:rPr lang="en-US" dirty="0" smtClean="0"/>
              <a:t> dogs in </a:t>
            </a:r>
            <a:r>
              <a:rPr lang="en-US" dirty="0" err="1" smtClean="0"/>
              <a:t>diltiazem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Small study sized – not powered</a:t>
            </a:r>
          </a:p>
          <a:p>
            <a:r>
              <a:rPr lang="en-US" dirty="0" smtClean="0"/>
              <a:t>Question for discussion….clinical utility of </a:t>
            </a:r>
            <a:r>
              <a:rPr lang="en-US" dirty="0" err="1" smtClean="0"/>
              <a:t>diltiazem</a:t>
            </a:r>
            <a:r>
              <a:rPr lang="en-US" dirty="0" smtClean="0"/>
              <a:t> in AKI…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00" y="6574665"/>
            <a:ext cx="6692900" cy="2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043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RRT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randomized, controlled, prospective studies to indicate if IHD </a:t>
            </a:r>
            <a:r>
              <a:rPr lang="en-US" dirty="0" err="1" smtClean="0"/>
              <a:t>vs</a:t>
            </a:r>
            <a:r>
              <a:rPr lang="en-US" dirty="0" smtClean="0"/>
              <a:t> CRRT is superior. </a:t>
            </a:r>
          </a:p>
          <a:p>
            <a:r>
              <a:rPr lang="en-US" dirty="0" smtClean="0"/>
              <a:t>Cochrane meta-analysis of 15 trials / 1550 patients:</a:t>
            </a:r>
          </a:p>
          <a:p>
            <a:pPr lvl="1"/>
            <a:r>
              <a:rPr lang="en-US" dirty="0" smtClean="0"/>
              <a:t>CRRT did not differ significantly from IHD with respect to overall mortality, in-hospital mortality, number of patients that did not require ongoing RRT.</a:t>
            </a:r>
          </a:p>
          <a:p>
            <a:pPr lvl="1"/>
            <a:r>
              <a:rPr lang="en-US" dirty="0" smtClean="0"/>
              <a:t>CRRT patients had higher mean arterial pressures</a:t>
            </a:r>
          </a:p>
          <a:p>
            <a:endParaRPr lang="en-US" dirty="0" smtClean="0"/>
          </a:p>
          <a:p>
            <a:r>
              <a:rPr lang="en-US" dirty="0" smtClean="0"/>
              <a:t>When to initiate?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489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– RRT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5831" r="-15831"/>
          <a:stretch>
            <a:fillRect/>
          </a:stretch>
        </p:blipFill>
        <p:spPr>
          <a:xfrm>
            <a:off x="-907004" y="1210236"/>
            <a:ext cx="10051004" cy="5513408"/>
          </a:xfrm>
        </p:spPr>
      </p:pic>
    </p:spTree>
    <p:extLst>
      <p:ext uri="{BB962C8B-B14F-4D97-AF65-F5344CB8AC3E}">
        <p14:creationId xmlns:p14="http://schemas.microsoft.com/office/powerpoint/2010/main" val="3594536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– Renal replacement therapy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629" y="1981200"/>
            <a:ext cx="6059340" cy="4521200"/>
          </a:xfrm>
          <a:prstGeom prst="rect">
            <a:avLst/>
          </a:prstGeom>
        </p:spPr>
      </p:pic>
      <p:pic>
        <p:nvPicPr>
          <p:cNvPr id="5" name="Picture 4" descr="a0cd1de9_209c065172e4c9757d72f79e493763e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1" y="3043518"/>
            <a:ext cx="2480235" cy="248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965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–IHD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Blausen_0313_Dialysis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63" r="-18363"/>
          <a:stretch>
            <a:fillRect/>
          </a:stretch>
        </p:blipFill>
        <p:spPr>
          <a:xfrm>
            <a:off x="-846233" y="1981200"/>
            <a:ext cx="7556313" cy="4144963"/>
          </a:xfrm>
        </p:spPr>
      </p:pic>
      <p:pic>
        <p:nvPicPr>
          <p:cNvPr id="5" name="Picture 4" descr="Hemodialysismachin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177" y="1981199"/>
            <a:ext cx="2913530" cy="41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570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-IHD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Extracorporeal removal of waste products</a:t>
            </a:r>
          </a:p>
          <a:p>
            <a:r>
              <a:rPr lang="en-US" dirty="0" smtClean="0"/>
              <a:t>Short duration treatments</a:t>
            </a:r>
            <a:endParaRPr lang="en-US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/>
          <a:srcRect l="-307" r="55570" b="72821"/>
          <a:stretch/>
        </p:blipFill>
        <p:spPr>
          <a:xfrm>
            <a:off x="393885" y="3055445"/>
            <a:ext cx="4990354" cy="215622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/>
          <a:srcRect l="54315" r="15885" b="72821"/>
          <a:stretch/>
        </p:blipFill>
        <p:spPr>
          <a:xfrm>
            <a:off x="5384239" y="3055445"/>
            <a:ext cx="3324123" cy="215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274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</p:spPr>
        <p:txBody>
          <a:bodyPr/>
          <a:lstStyle/>
          <a:p>
            <a:r>
              <a:rPr lang="en-US" dirty="0" smtClean="0"/>
              <a:t>Treatments - CRRT</a:t>
            </a:r>
            <a:endParaRPr lang="en-US" dirty="0"/>
          </a:p>
        </p:txBody>
      </p:sp>
      <p:pic>
        <p:nvPicPr>
          <p:cNvPr id="4" name="Content Placeholder 3" descr="download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9"/>
          <a:stretch/>
        </p:blipFill>
        <p:spPr>
          <a:xfrm>
            <a:off x="6036235" y="2115670"/>
            <a:ext cx="2779059" cy="4144963"/>
          </a:xfrm>
        </p:spPr>
      </p:pic>
      <p:pic>
        <p:nvPicPr>
          <p:cNvPr id="6" name="Picture 5" descr="PIT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80" y="2049928"/>
            <a:ext cx="5578476" cy="426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188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- CRRT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Gradual – more approx. normal kidney function</a:t>
            </a:r>
          </a:p>
          <a:p>
            <a:r>
              <a:rPr lang="en-US" dirty="0" smtClean="0"/>
              <a:t>Superior control of uremia </a:t>
            </a:r>
            <a:r>
              <a:rPr lang="en-US" dirty="0" err="1" smtClean="0"/>
              <a:t>vs</a:t>
            </a:r>
            <a:r>
              <a:rPr lang="en-US" dirty="0" smtClean="0"/>
              <a:t> IHD</a:t>
            </a:r>
          </a:p>
          <a:p>
            <a:r>
              <a:rPr lang="en-US" dirty="0" smtClean="0"/>
              <a:t>Some report superior electrolyte balance and acidosis control</a:t>
            </a:r>
          </a:p>
          <a:p>
            <a:r>
              <a:rPr lang="en-US" dirty="0" smtClean="0"/>
              <a:t>Portable, </a:t>
            </a:r>
            <a:r>
              <a:rPr lang="en-US" dirty="0"/>
              <a:t>c</a:t>
            </a:r>
            <a:r>
              <a:rPr lang="en-US" dirty="0" smtClean="0"/>
              <a:t>age side</a:t>
            </a:r>
          </a:p>
          <a:p>
            <a:r>
              <a:rPr lang="en-US" dirty="0" smtClean="0"/>
              <a:t>Packaged dialysate solutions available</a:t>
            </a:r>
          </a:p>
          <a:p>
            <a:r>
              <a:rPr lang="en-US" dirty="0" smtClean="0"/>
              <a:t>Specialized catheters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eagle-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4" b="33020"/>
          <a:stretch/>
        </p:blipFill>
        <p:spPr>
          <a:xfrm>
            <a:off x="815787" y="5506104"/>
            <a:ext cx="7620000" cy="124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4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Prerenal</a:t>
            </a:r>
            <a:r>
              <a:rPr lang="en-US" dirty="0"/>
              <a:t> (Hemodynamic)</a:t>
            </a:r>
          </a:p>
          <a:p>
            <a:r>
              <a:rPr lang="en-US" dirty="0" smtClean="0"/>
              <a:t>Renal </a:t>
            </a:r>
            <a:r>
              <a:rPr lang="en-US" dirty="0"/>
              <a:t>parenchymal (intrinsic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Tubular damage</a:t>
            </a:r>
          </a:p>
          <a:p>
            <a:pPr lvl="2"/>
            <a:r>
              <a:rPr lang="en-US" dirty="0" smtClean="0"/>
              <a:t>Acute tubular necrosis (ATN)</a:t>
            </a:r>
          </a:p>
          <a:p>
            <a:pPr lvl="3"/>
            <a:r>
              <a:rPr lang="en-US" dirty="0" smtClean="0"/>
              <a:t>Ischemic – severe / prolonged decrease in renal perfusion</a:t>
            </a:r>
          </a:p>
          <a:p>
            <a:pPr lvl="3"/>
            <a:r>
              <a:rPr lang="en-US" dirty="0" smtClean="0"/>
              <a:t>Nephrotoxic – exogenous compounds</a:t>
            </a:r>
          </a:p>
          <a:p>
            <a:pPr lvl="1"/>
            <a:r>
              <a:rPr lang="en-US" dirty="0" smtClean="0"/>
              <a:t>Glomerular damage</a:t>
            </a:r>
          </a:p>
          <a:p>
            <a:pPr lvl="1"/>
            <a:r>
              <a:rPr lang="en-US" dirty="0" smtClean="0"/>
              <a:t>Interstitial damage</a:t>
            </a:r>
          </a:p>
          <a:p>
            <a:pPr lvl="1"/>
            <a:r>
              <a:rPr lang="en-US" dirty="0" smtClean="0"/>
              <a:t>Vascular damage</a:t>
            </a:r>
            <a:endParaRPr lang="en-US" dirty="0"/>
          </a:p>
          <a:p>
            <a:r>
              <a:rPr lang="en-US" dirty="0" err="1" smtClean="0"/>
              <a:t>Postrenal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5875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basics…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8" r="28"/>
          <a:stretch>
            <a:fillRect/>
          </a:stretch>
        </p:blipFill>
        <p:spPr>
          <a:xfrm>
            <a:off x="625474" y="1981200"/>
            <a:ext cx="7556313" cy="4144963"/>
          </a:xfrm>
        </p:spPr>
      </p:pic>
      <p:sp>
        <p:nvSpPr>
          <p:cNvPr id="5" name="TextBox 4"/>
          <p:cNvSpPr txBox="1"/>
          <p:nvPr/>
        </p:nvSpPr>
        <p:spPr>
          <a:xfrm>
            <a:off x="777875" y="6529295"/>
            <a:ext cx="8588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www.slideshare.net</a:t>
            </a:r>
            <a:r>
              <a:rPr lang="en-US" sz="1600" dirty="0"/>
              <a:t>/</a:t>
            </a:r>
            <a:r>
              <a:rPr lang="en-US" sz="1600" dirty="0" err="1"/>
              <a:t>HammerheadNC</a:t>
            </a:r>
            <a:r>
              <a:rPr lang="en-US" sz="1600" dirty="0"/>
              <a:t>/1-prismaflex-crrt-</a:t>
            </a:r>
            <a:r>
              <a:rPr lang="en-US" sz="1600" dirty="0" smtClean="0"/>
              <a:t>intro-seg</a:t>
            </a:r>
            <a:r>
              <a:rPr lang="en-US" sz="1600" dirty="0"/>
              <a:t>-1-2007-7394701</a:t>
            </a:r>
          </a:p>
        </p:txBody>
      </p:sp>
    </p:spTree>
    <p:extLst>
      <p:ext uri="{BB962C8B-B14F-4D97-AF65-F5344CB8AC3E}">
        <p14:creationId xmlns:p14="http://schemas.microsoft.com/office/powerpoint/2010/main" val="95860774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Ultrafiltration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98518" y="1985962"/>
            <a:ext cx="4041732" cy="487203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Movement of fluid thru a semi-permeable membrane caused by a pressure gradient</a:t>
            </a:r>
          </a:p>
          <a:p>
            <a:r>
              <a:rPr lang="en-US" sz="2000" dirty="0" smtClean="0"/>
              <a:t>Positive, negative and osmotic pressure exerted from non-permeable solutes</a:t>
            </a:r>
          </a:p>
          <a:p>
            <a:r>
              <a:rPr lang="en-US" sz="2000" dirty="0" smtClean="0"/>
              <a:t>Reduces volume of blood returned</a:t>
            </a:r>
          </a:p>
          <a:p>
            <a:r>
              <a:rPr lang="en-US" sz="2000" dirty="0" smtClean="0"/>
              <a:t>Potentially ideal for volume overload states incl. CHF.</a:t>
            </a:r>
            <a:endParaRPr lang="en-US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2647" b="-22647"/>
          <a:stretch>
            <a:fillRect/>
          </a:stretch>
        </p:blipFill>
        <p:spPr>
          <a:xfrm>
            <a:off x="4511002" y="1338683"/>
            <a:ext cx="4355651" cy="4930355"/>
          </a:xfrm>
        </p:spPr>
      </p:pic>
    </p:spTree>
    <p:extLst>
      <p:ext uri="{BB962C8B-B14F-4D97-AF65-F5344CB8AC3E}">
        <p14:creationId xmlns:p14="http://schemas.microsoft.com/office/powerpoint/2010/main" val="5580909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Movement of solutes from an area of higher concentration to an area of lower concentration</a:t>
            </a:r>
          </a:p>
          <a:p>
            <a:r>
              <a:rPr lang="en-US" sz="2000" dirty="0" smtClean="0"/>
              <a:t>Dialysate is used to create a concentration gradient across a semi-permeable membrane</a:t>
            </a: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2592" b="-22592"/>
          <a:stretch>
            <a:fillRect/>
          </a:stretch>
        </p:blipFill>
        <p:spPr>
          <a:xfrm>
            <a:off x="4511002" y="1338683"/>
            <a:ext cx="4355651" cy="4930355"/>
          </a:xfrm>
        </p:spPr>
      </p:pic>
    </p:spTree>
    <p:extLst>
      <p:ext uri="{BB962C8B-B14F-4D97-AF65-F5344CB8AC3E}">
        <p14:creationId xmlns:p14="http://schemas.microsoft.com/office/powerpoint/2010/main" val="27152307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Movement of solutes with water flow</a:t>
            </a:r>
          </a:p>
          <a:p>
            <a:pPr lvl="1"/>
            <a:r>
              <a:rPr lang="en-US" sz="2000" dirty="0" smtClean="0"/>
              <a:t>“solvent drag”</a:t>
            </a:r>
          </a:p>
          <a:p>
            <a:r>
              <a:rPr lang="en-US" sz="2000" dirty="0" smtClean="0"/>
              <a:t>The more fluid moved thru a semi-permeable membrane, the more solutes that are removed</a:t>
            </a:r>
          </a:p>
          <a:p>
            <a:r>
              <a:rPr lang="en-US" sz="2000" dirty="0" smtClean="0"/>
              <a:t>Replacement fluid is used to create convection</a:t>
            </a: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5053" b="-25053"/>
          <a:stretch>
            <a:fillRect/>
          </a:stretch>
        </p:blipFill>
        <p:spPr>
          <a:xfrm>
            <a:off x="4415752" y="1222370"/>
            <a:ext cx="4430357" cy="5014918"/>
          </a:xfrm>
        </p:spPr>
      </p:pic>
    </p:spTree>
    <p:extLst>
      <p:ext uri="{BB962C8B-B14F-4D97-AF65-F5344CB8AC3E}">
        <p14:creationId xmlns:p14="http://schemas.microsoft.com/office/powerpoint/2010/main" val="9070436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65125"/>
            <a:ext cx="7258049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Diffusion </a:t>
            </a:r>
            <a:r>
              <a:rPr lang="en-US" dirty="0" err="1" smtClean="0"/>
              <a:t>vs</a:t>
            </a:r>
            <a:r>
              <a:rPr lang="en-US" dirty="0" smtClean="0"/>
              <a:t> Convection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978-3-642-00418-6_18_Part_Fig1-124_HTM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98525"/>
            <a:ext cx="7258050" cy="52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818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 – CRRT</a:t>
            </a:r>
            <a:br>
              <a:rPr lang="en-US" dirty="0" smtClean="0"/>
            </a:br>
            <a:r>
              <a:rPr lang="en-US" sz="2400" dirty="0" smtClean="0"/>
              <a:t>Complications</a:t>
            </a:r>
            <a:endParaRPr lang="en-US" sz="24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/>
          <a:srcRect l="-264" t="26503" r="48843" b="50000"/>
          <a:stretch/>
        </p:blipFill>
        <p:spPr>
          <a:xfrm>
            <a:off x="179297" y="5094942"/>
            <a:ext cx="4781177" cy="1553882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54312" t="26503" r="1723" b="50000"/>
          <a:stretch/>
        </p:blipFill>
        <p:spPr>
          <a:xfrm>
            <a:off x="4960474" y="5094942"/>
            <a:ext cx="4087899" cy="155388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2734869"/>
          </a:xfrm>
        </p:spPr>
        <p:txBody>
          <a:bodyPr numCol="2">
            <a:normAutofit fontScale="92500" lnSpcReduction="10000"/>
          </a:bodyPr>
          <a:lstStyle/>
          <a:p>
            <a:r>
              <a:rPr lang="en-US" dirty="0" smtClean="0"/>
              <a:t>Clotting of the circuit</a:t>
            </a:r>
          </a:p>
          <a:p>
            <a:r>
              <a:rPr lang="en-US" dirty="0" smtClean="0"/>
              <a:t>Vascular access</a:t>
            </a:r>
          </a:p>
          <a:p>
            <a:r>
              <a:rPr lang="en-US" dirty="0" smtClean="0"/>
              <a:t>Patient size – prime volume</a:t>
            </a:r>
          </a:p>
          <a:p>
            <a:r>
              <a:rPr lang="en-US" dirty="0" smtClean="0"/>
              <a:t>Hypotension</a:t>
            </a:r>
          </a:p>
          <a:p>
            <a:r>
              <a:rPr lang="en-US" dirty="0" smtClean="0"/>
              <a:t>Arrhythmias</a:t>
            </a:r>
          </a:p>
          <a:p>
            <a:r>
              <a:rPr lang="en-US" dirty="0" smtClean="0"/>
              <a:t>Fluid balance and electrolyte disturbances</a:t>
            </a:r>
          </a:p>
          <a:p>
            <a:r>
              <a:rPr lang="en-US" dirty="0" smtClean="0"/>
              <a:t>Nutrient losses</a:t>
            </a:r>
          </a:p>
          <a:p>
            <a:r>
              <a:rPr lang="en-US" dirty="0" smtClean="0"/>
              <a:t>Hypothermia</a:t>
            </a:r>
          </a:p>
          <a:p>
            <a:r>
              <a:rPr lang="en-US" dirty="0" smtClean="0"/>
              <a:t>Bleeding </a:t>
            </a:r>
          </a:p>
          <a:p>
            <a:r>
              <a:rPr lang="en-US" dirty="0" smtClean="0"/>
              <a:t>Drug </a:t>
            </a:r>
            <a:r>
              <a:rPr lang="en-US" dirty="0" err="1" smtClean="0"/>
              <a:t>dosings</a:t>
            </a:r>
            <a:r>
              <a:rPr lang="en-US" dirty="0" smtClean="0"/>
              <a:t> – dialyzed out?</a:t>
            </a:r>
            <a:endParaRPr lang="en-US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/>
          <a:srcRect r="-76" b="93989"/>
          <a:stretch/>
        </p:blipFill>
        <p:spPr>
          <a:xfrm>
            <a:off x="209180" y="4716069"/>
            <a:ext cx="8869076" cy="37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9332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CRRT - modalities</a:t>
            </a:r>
            <a:endParaRPr lang="en-US" dirty="0"/>
          </a:p>
        </p:txBody>
      </p:sp>
      <p:pic>
        <p:nvPicPr>
          <p:cNvPr id="4" name="Content Placeholder 3" descr="rrt-53-638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22290" r="2381" b="9536"/>
          <a:stretch/>
        </p:blipFill>
        <p:spPr>
          <a:xfrm>
            <a:off x="730249" y="2092325"/>
            <a:ext cx="7657993" cy="4130675"/>
          </a:xfrm>
        </p:spPr>
      </p:pic>
    </p:spTree>
    <p:extLst>
      <p:ext uri="{BB962C8B-B14F-4D97-AF65-F5344CB8AC3E}">
        <p14:creationId xmlns:p14="http://schemas.microsoft.com/office/powerpoint/2010/main" val="12960375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S</a:t>
            </a:r>
            <a:r>
              <a:rPr lang="en-US" dirty="0" smtClean="0"/>
              <a:t>low </a:t>
            </a:r>
            <a:r>
              <a:rPr lang="en-US" u="sng" dirty="0" smtClean="0"/>
              <a:t>C</a:t>
            </a:r>
            <a:r>
              <a:rPr lang="en-US" dirty="0" smtClean="0"/>
              <a:t>ontinuous </a:t>
            </a:r>
            <a:r>
              <a:rPr lang="en-US" u="sng" dirty="0" err="1" smtClean="0"/>
              <a:t>U</a:t>
            </a:r>
            <a:r>
              <a:rPr lang="en-US" dirty="0" err="1" smtClean="0"/>
              <a:t>ltra</a:t>
            </a:r>
            <a:r>
              <a:rPr lang="en-US" u="sng" dirty="0" err="1" smtClean="0"/>
              <a:t>F</a:t>
            </a:r>
            <a:r>
              <a:rPr lang="en-US" dirty="0" err="1" smtClean="0"/>
              <a:t>iltration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SCUF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sed </a:t>
            </a:r>
            <a:r>
              <a:rPr lang="en-US" dirty="0"/>
              <a:t>for volume control in fluid overloaded patients. </a:t>
            </a:r>
            <a:endParaRPr lang="en-US" dirty="0" smtClean="0"/>
          </a:p>
          <a:p>
            <a:r>
              <a:rPr lang="en-US" dirty="0" smtClean="0"/>
              <a:t>SCUF </a:t>
            </a:r>
            <a:r>
              <a:rPr lang="en-US" dirty="0"/>
              <a:t>does not require the use of replacement </a:t>
            </a:r>
            <a:r>
              <a:rPr lang="en-US" dirty="0" smtClean="0"/>
              <a:t>fluid</a:t>
            </a:r>
            <a:r>
              <a:rPr lang="en-US" dirty="0"/>
              <a:t>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6392" b="-26392"/>
          <a:stretch>
            <a:fillRect/>
          </a:stretch>
        </p:blipFill>
        <p:spPr>
          <a:xfrm>
            <a:off x="4156118" y="1043594"/>
            <a:ext cx="4733882" cy="5358492"/>
          </a:xfrm>
        </p:spPr>
      </p:pic>
      <p:sp>
        <p:nvSpPr>
          <p:cNvPr id="8" name="TextBox 7"/>
          <p:cNvSpPr txBox="1"/>
          <p:nvPr/>
        </p:nvSpPr>
        <p:spPr>
          <a:xfrm>
            <a:off x="3620771" y="6488668"/>
            <a:ext cx="55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www.ccmtutorials.com</a:t>
            </a:r>
            <a:r>
              <a:rPr lang="en-US" dirty="0"/>
              <a:t>/renal/</a:t>
            </a:r>
            <a:r>
              <a:rPr lang="en-US" dirty="0" err="1"/>
              <a:t>rrt</a:t>
            </a:r>
            <a:r>
              <a:rPr lang="en-US" dirty="0"/>
              <a:t>/page9.htm</a:t>
            </a:r>
          </a:p>
        </p:txBody>
      </p:sp>
    </p:spTree>
    <p:extLst>
      <p:ext uri="{BB962C8B-B14F-4D97-AF65-F5344CB8AC3E}">
        <p14:creationId xmlns:p14="http://schemas.microsoft.com/office/powerpoint/2010/main" val="172751288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</a:t>
            </a:r>
            <a:r>
              <a:rPr lang="en-US" dirty="0" smtClean="0"/>
              <a:t>ont. </a:t>
            </a:r>
            <a:r>
              <a:rPr lang="en-US" u="sng" dirty="0" err="1" smtClean="0"/>
              <a:t>V</a:t>
            </a:r>
            <a:r>
              <a:rPr lang="en-US" dirty="0" err="1" smtClean="0"/>
              <a:t>eno</a:t>
            </a:r>
            <a:r>
              <a:rPr lang="en-US" u="sng" dirty="0" err="1" smtClean="0"/>
              <a:t>V</a:t>
            </a:r>
            <a:r>
              <a:rPr lang="en-US" dirty="0" err="1" smtClean="0"/>
              <a:t>enous</a:t>
            </a:r>
            <a:r>
              <a:rPr lang="en-US" dirty="0" smtClean="0"/>
              <a:t> </a:t>
            </a:r>
            <a:r>
              <a:rPr lang="en-US" u="sng" dirty="0" smtClean="0"/>
              <a:t>H</a:t>
            </a:r>
            <a:r>
              <a:rPr lang="en-US" dirty="0" smtClean="0"/>
              <a:t>emofiltration</a:t>
            </a:r>
            <a:br>
              <a:rPr lang="en-US" dirty="0" smtClean="0"/>
            </a:br>
            <a:r>
              <a:rPr lang="en-US" dirty="0" smtClean="0"/>
              <a:t>CVVH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Form </a:t>
            </a:r>
            <a:r>
              <a:rPr lang="en-US" dirty="0"/>
              <a:t>of </a:t>
            </a:r>
            <a:r>
              <a:rPr lang="en-US" b="1" dirty="0"/>
              <a:t>convective</a:t>
            </a:r>
            <a:r>
              <a:rPr lang="en-US" dirty="0"/>
              <a:t> dialysis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ultrafiltration rate is </a:t>
            </a:r>
            <a:r>
              <a:rPr lang="en-US" dirty="0" smtClean="0"/>
              <a:t>high</a:t>
            </a:r>
            <a:endParaRPr lang="en-US" dirty="0"/>
          </a:p>
          <a:p>
            <a:r>
              <a:rPr lang="en-US" dirty="0" smtClean="0"/>
              <a:t>Replacement </a:t>
            </a:r>
            <a:r>
              <a:rPr lang="en-US" dirty="0"/>
              <a:t>electrolyte solution is required to maintain hemodynamic stability. </a:t>
            </a:r>
            <a:r>
              <a:rPr lang="en-US" dirty="0" smtClean="0"/>
              <a:t>Infused pre- or post-filter.</a:t>
            </a:r>
          </a:p>
          <a:p>
            <a:r>
              <a:rPr lang="en-US" dirty="0" smtClean="0"/>
              <a:t>Clears small, medium and large sized solutes</a:t>
            </a:r>
          </a:p>
          <a:p>
            <a:r>
              <a:rPr lang="en-US" dirty="0" smtClean="0"/>
              <a:t>Solute removal determined by replacement fluid rate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325" b="-4325"/>
          <a:stretch>
            <a:fillRect/>
          </a:stretch>
        </p:blipFill>
        <p:spPr>
          <a:xfrm>
            <a:off x="4399877" y="1776789"/>
            <a:ext cx="4475181" cy="5065656"/>
          </a:xfrm>
        </p:spPr>
      </p:pic>
    </p:spTree>
    <p:extLst>
      <p:ext uri="{BB962C8B-B14F-4D97-AF65-F5344CB8AC3E}">
        <p14:creationId xmlns:p14="http://schemas.microsoft.com/office/powerpoint/2010/main" val="143654358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</a:t>
            </a:r>
            <a:r>
              <a:rPr lang="en-US" dirty="0" smtClean="0"/>
              <a:t>ont. </a:t>
            </a:r>
            <a:r>
              <a:rPr lang="en-US" u="sng" dirty="0" err="1" smtClean="0"/>
              <a:t>V</a:t>
            </a:r>
            <a:r>
              <a:rPr lang="en-US" dirty="0" err="1" smtClean="0"/>
              <a:t>eno</a:t>
            </a:r>
            <a:r>
              <a:rPr lang="en-US" u="sng" dirty="0" err="1" smtClean="0"/>
              <a:t>V</a:t>
            </a:r>
            <a:r>
              <a:rPr lang="en-US" dirty="0" err="1" smtClean="0"/>
              <a:t>enous</a:t>
            </a:r>
            <a:r>
              <a:rPr lang="en-US" dirty="0" smtClean="0"/>
              <a:t> </a:t>
            </a:r>
            <a:r>
              <a:rPr lang="en-US" u="sng" dirty="0" err="1" smtClean="0"/>
              <a:t>H</a:t>
            </a:r>
            <a:r>
              <a:rPr lang="en-US" dirty="0" err="1" smtClean="0"/>
              <a:t>emo</a:t>
            </a:r>
            <a:r>
              <a:rPr lang="en-US" u="sng" dirty="0" err="1" smtClean="0"/>
              <a:t>D</a:t>
            </a:r>
            <a:r>
              <a:rPr lang="en-US" dirty="0" err="1" smtClean="0"/>
              <a:t>ialysis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CVVHD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ontinuous </a:t>
            </a:r>
            <a:r>
              <a:rPr lang="en-US" b="1" dirty="0"/>
              <a:t>diffusive</a:t>
            </a:r>
            <a:r>
              <a:rPr lang="en-US" dirty="0"/>
              <a:t> </a:t>
            </a:r>
            <a:r>
              <a:rPr lang="en-US" dirty="0" smtClean="0"/>
              <a:t>dialysis</a:t>
            </a:r>
            <a:endParaRPr lang="en-US" dirty="0"/>
          </a:p>
          <a:p>
            <a:r>
              <a:rPr lang="en-US" dirty="0" smtClean="0"/>
              <a:t>Dialysate </a:t>
            </a:r>
            <a:r>
              <a:rPr lang="en-US" dirty="0"/>
              <a:t>driven in a direction countercurrent to the blood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Removal of small molecules</a:t>
            </a:r>
          </a:p>
          <a:p>
            <a:r>
              <a:rPr lang="en-US" dirty="0" smtClean="0"/>
              <a:t>Solute removal determined by dialysate flow rate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5235" b="-5235"/>
          <a:stretch>
            <a:fillRect/>
          </a:stretch>
        </p:blipFill>
        <p:spPr>
          <a:xfrm>
            <a:off x="4399877" y="1738767"/>
            <a:ext cx="4430357" cy="5014918"/>
          </a:xfrm>
        </p:spPr>
      </p:pic>
    </p:spTree>
    <p:extLst>
      <p:ext uri="{BB962C8B-B14F-4D97-AF65-F5344CB8AC3E}">
        <p14:creationId xmlns:p14="http://schemas.microsoft.com/office/powerpoint/2010/main" val="324289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Prerenal</a:t>
            </a:r>
            <a:r>
              <a:rPr lang="en-US" dirty="0"/>
              <a:t> (Hemodynamic)</a:t>
            </a:r>
          </a:p>
          <a:p>
            <a:r>
              <a:rPr lang="en-US" dirty="0" smtClean="0"/>
              <a:t>Renal </a:t>
            </a:r>
            <a:r>
              <a:rPr lang="en-US" dirty="0"/>
              <a:t>parenchymal (intrinsic)</a:t>
            </a:r>
          </a:p>
          <a:p>
            <a:pPr lvl="1"/>
            <a:r>
              <a:rPr lang="en-US" dirty="0"/>
              <a:t>Tubular damage</a:t>
            </a:r>
          </a:p>
          <a:p>
            <a:pPr lvl="1"/>
            <a:r>
              <a:rPr lang="en-US" dirty="0"/>
              <a:t>Glomerular </a:t>
            </a:r>
            <a:r>
              <a:rPr lang="en-US" dirty="0" smtClean="0"/>
              <a:t>damage</a:t>
            </a:r>
          </a:p>
          <a:p>
            <a:pPr lvl="2"/>
            <a:r>
              <a:rPr lang="en-US" dirty="0" smtClean="0"/>
              <a:t>Acute glomerulonephritis (GN) – severe cases</a:t>
            </a:r>
          </a:p>
          <a:p>
            <a:pPr lvl="3"/>
            <a:r>
              <a:rPr lang="en-US" dirty="0" smtClean="0"/>
              <a:t>Primary renal disease</a:t>
            </a:r>
          </a:p>
          <a:p>
            <a:pPr lvl="3"/>
            <a:r>
              <a:rPr lang="en-US" dirty="0" smtClean="0"/>
              <a:t>Part of a systemic disease</a:t>
            </a:r>
            <a:endParaRPr lang="en-US" dirty="0"/>
          </a:p>
          <a:p>
            <a:pPr lvl="1"/>
            <a:r>
              <a:rPr lang="en-US" dirty="0"/>
              <a:t>Interstitial damage</a:t>
            </a:r>
          </a:p>
          <a:p>
            <a:pPr lvl="1"/>
            <a:r>
              <a:rPr lang="en-US" dirty="0"/>
              <a:t>Vascular damage</a:t>
            </a:r>
          </a:p>
          <a:p>
            <a:r>
              <a:rPr lang="en-US" dirty="0" err="1"/>
              <a:t>Postrenal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63958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sng" dirty="0" smtClean="0"/>
              <a:t>C</a:t>
            </a:r>
            <a:r>
              <a:rPr lang="en-US" sz="3200" dirty="0" smtClean="0"/>
              <a:t>ont. </a:t>
            </a:r>
            <a:r>
              <a:rPr lang="en-US" sz="3200" u="sng" dirty="0" err="1" smtClean="0"/>
              <a:t>V</a:t>
            </a:r>
            <a:r>
              <a:rPr lang="en-US" sz="3200" dirty="0" err="1" smtClean="0"/>
              <a:t>eno</a:t>
            </a:r>
            <a:r>
              <a:rPr lang="en-US" sz="3200" u="sng" dirty="0" err="1" smtClean="0"/>
              <a:t>V</a:t>
            </a:r>
            <a:r>
              <a:rPr lang="en-US" sz="3200" dirty="0" err="1" smtClean="0"/>
              <a:t>enous</a:t>
            </a:r>
            <a:r>
              <a:rPr lang="en-US" sz="3200" dirty="0" smtClean="0"/>
              <a:t> </a:t>
            </a:r>
            <a:r>
              <a:rPr lang="en-US" sz="3200" u="sng" dirty="0" err="1" smtClean="0"/>
              <a:t>H</a:t>
            </a:r>
            <a:r>
              <a:rPr lang="en-US" sz="3200" dirty="0" err="1" smtClean="0"/>
              <a:t>emo</a:t>
            </a:r>
            <a:r>
              <a:rPr lang="en-US" sz="3200" u="sng" dirty="0" err="1" smtClean="0"/>
              <a:t>D</a:t>
            </a:r>
            <a:r>
              <a:rPr lang="en-US" sz="3200" dirty="0" err="1" smtClean="0"/>
              <a:t>ia</a:t>
            </a:r>
            <a:r>
              <a:rPr lang="en-US" sz="3200" u="sng" dirty="0" err="1" smtClean="0"/>
              <a:t>F</a:t>
            </a:r>
            <a:r>
              <a:rPr lang="en-US" sz="3200" dirty="0" err="1" smtClean="0"/>
              <a:t>iltration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CVVHDF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Combines </a:t>
            </a:r>
            <a:r>
              <a:rPr lang="en-US" b="1" dirty="0" smtClean="0"/>
              <a:t>convective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/>
              <a:t>diffusive</a:t>
            </a:r>
            <a:r>
              <a:rPr lang="en-US" dirty="0"/>
              <a:t> </a:t>
            </a:r>
            <a:r>
              <a:rPr lang="en-US" dirty="0" smtClean="0"/>
              <a:t>dialysis</a:t>
            </a:r>
          </a:p>
          <a:p>
            <a:r>
              <a:rPr lang="en-US" dirty="0" smtClean="0"/>
              <a:t>Removal of small </a:t>
            </a:r>
            <a:r>
              <a:rPr lang="en-US" dirty="0"/>
              <a:t>and middle molecules are </a:t>
            </a:r>
            <a:r>
              <a:rPr lang="en-US" dirty="0" smtClean="0"/>
              <a:t>cleared</a:t>
            </a:r>
            <a:endParaRPr lang="en-US" dirty="0"/>
          </a:p>
          <a:p>
            <a:r>
              <a:rPr lang="en-US" dirty="0" smtClean="0"/>
              <a:t>Both </a:t>
            </a:r>
            <a:r>
              <a:rPr lang="en-US" dirty="0"/>
              <a:t>dialysate and replacement fluids are </a:t>
            </a:r>
            <a:r>
              <a:rPr lang="en-US" dirty="0" smtClean="0"/>
              <a:t>required</a:t>
            </a:r>
          </a:p>
          <a:p>
            <a:r>
              <a:rPr lang="en-US" dirty="0" smtClean="0"/>
              <a:t>Solute removal determined by replacement and dialysate flow rates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8337" b="-8337"/>
          <a:stretch>
            <a:fillRect/>
          </a:stretch>
        </p:blipFill>
        <p:spPr>
          <a:xfrm>
            <a:off x="4399878" y="1731965"/>
            <a:ext cx="4520004" cy="5116393"/>
          </a:xfrm>
        </p:spPr>
      </p:pic>
    </p:spTree>
    <p:extLst>
      <p:ext uri="{BB962C8B-B14F-4D97-AF65-F5344CB8AC3E}">
        <p14:creationId xmlns:p14="http://schemas.microsoft.com/office/powerpoint/2010/main" val="23173478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RRT Key points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8363" r="-18363"/>
          <a:stretch>
            <a:fillRect/>
          </a:stretch>
        </p:blipFill>
        <p:spPr>
          <a:xfrm>
            <a:off x="-448236" y="537883"/>
            <a:ext cx="10323019" cy="5662332"/>
          </a:xfrm>
        </p:spPr>
      </p:pic>
    </p:spTree>
    <p:extLst>
      <p:ext uri="{BB962C8B-B14F-4D97-AF65-F5344CB8AC3E}">
        <p14:creationId xmlns:p14="http://schemas.microsoft.com/office/powerpoint/2010/main" val="39064011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RRT – Comparing techniques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828" r="-14828"/>
          <a:stretch>
            <a:fillRect/>
          </a:stretch>
        </p:blipFill>
        <p:spPr>
          <a:xfrm>
            <a:off x="-816349" y="1090706"/>
            <a:ext cx="9969079" cy="5468469"/>
          </a:xfrm>
        </p:spPr>
      </p:pic>
    </p:spTree>
    <p:extLst>
      <p:ext uri="{BB962C8B-B14F-4D97-AF65-F5344CB8AC3E}">
        <p14:creationId xmlns:p14="http://schemas.microsoft.com/office/powerpoint/2010/main" val="403207594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Dialysis </a:t>
            </a:r>
            <a:r>
              <a:rPr lang="en-US" dirty="0" err="1" smtClean="0"/>
              <a:t>dysequilibrium</a:t>
            </a:r>
            <a:r>
              <a:rPr lang="en-US" dirty="0" smtClean="0"/>
              <a:t> syndrome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smtClean="0"/>
              <a:t>Self-</a:t>
            </a:r>
            <a:r>
              <a:rPr lang="en-US" dirty="0"/>
              <a:t>limited </a:t>
            </a:r>
            <a:r>
              <a:rPr lang="en-US" dirty="0" smtClean="0"/>
              <a:t>condition: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ausea</a:t>
            </a:r>
            <a:r>
              <a:rPr lang="en-US" dirty="0"/>
              <a:t>, vomiting, headache, altered consciousness, and rarely seizures or coma. 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ypically </a:t>
            </a:r>
            <a:r>
              <a:rPr lang="en-US" dirty="0"/>
              <a:t>occurs after a first dialysis in very uremic patients. 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riggered </a:t>
            </a:r>
            <a:r>
              <a:rPr lang="en-US" dirty="0"/>
              <a:t>by rapid movement of water into brain cells following the development of transient plasma hypo-osmolality as solutes are rapidly cleared from the bloodstream during dialysis. </a:t>
            </a:r>
            <a:endParaRPr lang="en-US" dirty="0" smtClean="0"/>
          </a:p>
          <a:p>
            <a:pPr lvl="1"/>
            <a:r>
              <a:rPr lang="en-US" dirty="0"/>
              <a:t>I</a:t>
            </a:r>
            <a:r>
              <a:rPr lang="en-US" dirty="0" smtClean="0"/>
              <a:t>ncidence </a:t>
            </a:r>
            <a:r>
              <a:rPr lang="en-US" dirty="0"/>
              <a:t>of this complication has fallen in recent </a:t>
            </a:r>
            <a:r>
              <a:rPr lang="en-US" dirty="0" smtClean="0"/>
              <a:t>years</a:t>
            </a:r>
          </a:p>
          <a:p>
            <a:pPr lvl="2"/>
            <a:r>
              <a:rPr lang="en-US" dirty="0" smtClean="0"/>
              <a:t>More </a:t>
            </a:r>
            <a:r>
              <a:rPr lang="en-US" dirty="0"/>
              <a:t>gradual institution of </a:t>
            </a:r>
            <a:r>
              <a:rPr lang="en-US" dirty="0" smtClean="0"/>
              <a:t>dialysis</a:t>
            </a:r>
          </a:p>
          <a:p>
            <a:pPr lvl="2"/>
            <a:r>
              <a:rPr lang="en-US" dirty="0"/>
              <a:t>P</a:t>
            </a:r>
            <a:r>
              <a:rPr lang="en-US" dirty="0" smtClean="0"/>
              <a:t>recise </a:t>
            </a:r>
            <a:r>
              <a:rPr lang="en-US" dirty="0"/>
              <a:t>prescription of dialysis to include such variables as membrane size, blood flow rate, and sodium profile.	</a:t>
            </a:r>
          </a:p>
          <a:p>
            <a:endParaRPr lang="en-US" dirty="0"/>
          </a:p>
        </p:txBody>
      </p:sp>
      <p:pic>
        <p:nvPicPr>
          <p:cNvPr id="4" name="Picture 3" descr="383-14032P10514G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875" y="5016137"/>
            <a:ext cx="1365250" cy="157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2118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– </a:t>
            </a:r>
            <a:r>
              <a:rPr lang="en-US" dirty="0"/>
              <a:t>P</a:t>
            </a:r>
            <a:r>
              <a:rPr lang="en-US" dirty="0" smtClean="0"/>
              <a:t>eritoneal dialysis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removal of metabolic wastes and water by administration of large amount of dialysis solution into the peritoneal cavity.</a:t>
            </a:r>
          </a:p>
          <a:p>
            <a:r>
              <a:rPr lang="en-US" dirty="0" smtClean="0"/>
              <a:t>Fluid exchange – osmosis (ultrafiltration) – osmotic gradient created by presence of osmotic agents (dextrose) in dialysate. Draws fluid into peritoneal cavity</a:t>
            </a:r>
          </a:p>
          <a:p>
            <a:r>
              <a:rPr lang="en-US" dirty="0" smtClean="0"/>
              <a:t>Solute exchange – diffusion and convection – waste products in higher </a:t>
            </a:r>
            <a:r>
              <a:rPr lang="en-US" dirty="0" err="1" smtClean="0"/>
              <a:t>concentraiton</a:t>
            </a:r>
            <a:r>
              <a:rPr lang="en-US" dirty="0" smtClean="0"/>
              <a:t> in the blood diffuse across peritoneum into dialysate and are removed.</a:t>
            </a:r>
          </a:p>
          <a:p>
            <a:r>
              <a:rPr lang="en-US" dirty="0" smtClean="0"/>
              <a:t>Less effective than CRRT or IHD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4231"/>
          <a:stretch/>
        </p:blipFill>
        <p:spPr>
          <a:xfrm>
            <a:off x="2171700" y="6648824"/>
            <a:ext cx="6972300" cy="209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5710" b="28384"/>
          <a:stretch/>
        </p:blipFill>
        <p:spPr>
          <a:xfrm>
            <a:off x="2171700" y="6312649"/>
            <a:ext cx="6972300" cy="3436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71410"/>
          <a:stretch/>
        </p:blipFill>
        <p:spPr>
          <a:xfrm>
            <a:off x="2171700" y="5948337"/>
            <a:ext cx="6972300" cy="37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7486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PD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Less likely to develop dialysis </a:t>
            </a:r>
            <a:r>
              <a:rPr lang="en-US" dirty="0" err="1" smtClean="0"/>
              <a:t>dysequilibrium</a:t>
            </a:r>
            <a:r>
              <a:rPr lang="en-US" dirty="0" smtClean="0"/>
              <a:t> syndrome (</a:t>
            </a:r>
            <a:r>
              <a:rPr lang="en-US" dirty="0" err="1" smtClean="0"/>
              <a:t>vs</a:t>
            </a:r>
            <a:r>
              <a:rPr lang="en-US" dirty="0" smtClean="0"/>
              <a:t> IHD)</a:t>
            </a:r>
          </a:p>
          <a:p>
            <a:r>
              <a:rPr lang="en-US" dirty="0" smtClean="0"/>
              <a:t>Will not replace full kidney functionality</a:t>
            </a:r>
          </a:p>
          <a:p>
            <a:r>
              <a:rPr lang="en-US" dirty="0" smtClean="0"/>
              <a:t>Not recommended for patients with:</a:t>
            </a:r>
          </a:p>
          <a:p>
            <a:pPr lvl="1"/>
            <a:r>
              <a:rPr lang="en-US" dirty="0" smtClean="0"/>
              <a:t>Severe coagulopathy</a:t>
            </a:r>
          </a:p>
          <a:p>
            <a:pPr lvl="1"/>
            <a:r>
              <a:rPr lang="en-US" dirty="0" smtClean="0"/>
              <a:t>Vascular leak state</a:t>
            </a:r>
          </a:p>
          <a:p>
            <a:pPr lvl="1"/>
            <a:r>
              <a:rPr lang="en-US" dirty="0" smtClean="0"/>
              <a:t>Severe hypoalbuminemia</a:t>
            </a:r>
          </a:p>
          <a:p>
            <a:pPr lvl="1"/>
            <a:r>
              <a:rPr lang="en-US" dirty="0" smtClean="0"/>
              <a:t>Recent surgery</a:t>
            </a:r>
          </a:p>
          <a:p>
            <a:pPr lvl="1"/>
            <a:r>
              <a:rPr lang="en-US" dirty="0" smtClean="0"/>
              <a:t>Presence of hernia</a:t>
            </a:r>
          </a:p>
          <a:p>
            <a:pPr lvl="1"/>
            <a:r>
              <a:rPr lang="en-US" dirty="0" smtClean="0"/>
              <a:t>Peritonitis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553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PD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Diasylate</a:t>
            </a:r>
            <a:endParaRPr lang="en-US" dirty="0" smtClean="0"/>
          </a:p>
          <a:p>
            <a:pPr lvl="1"/>
            <a:r>
              <a:rPr lang="en-US" dirty="0" smtClean="0"/>
              <a:t>Commercial – </a:t>
            </a:r>
            <a:r>
              <a:rPr lang="en-US" dirty="0" err="1" smtClean="0"/>
              <a:t>Dianeal</a:t>
            </a:r>
            <a:r>
              <a:rPr lang="en-US" dirty="0" smtClean="0"/>
              <a:t>©</a:t>
            </a:r>
          </a:p>
          <a:p>
            <a:pPr lvl="1"/>
            <a:r>
              <a:rPr lang="en-US" dirty="0" smtClean="0"/>
              <a:t>Homemade – </a:t>
            </a:r>
            <a:r>
              <a:rPr lang="en-US" dirty="0" err="1" smtClean="0"/>
              <a:t>LRS+dextrose</a:t>
            </a:r>
            <a:r>
              <a:rPr lang="en-US" dirty="0" smtClean="0"/>
              <a:t> (1.5% to 4.25%)</a:t>
            </a:r>
          </a:p>
          <a:p>
            <a:pPr lvl="2"/>
            <a:r>
              <a:rPr lang="en-US" dirty="0" smtClean="0"/>
              <a:t>Higher dextrose concentrations makes </a:t>
            </a:r>
            <a:r>
              <a:rPr lang="en-US" dirty="0" err="1" smtClean="0"/>
              <a:t>soln</a:t>
            </a:r>
            <a:r>
              <a:rPr lang="en-US" dirty="0" smtClean="0"/>
              <a:t> hyperosmolar – enhances osmotic gradient favoring movement of fluid from the blood into peritoneal cavity</a:t>
            </a:r>
          </a:p>
          <a:p>
            <a:pPr lvl="2"/>
            <a:r>
              <a:rPr lang="en-US" dirty="0" smtClean="0"/>
              <a:t>Risk of dehydration, hypovolemia.</a:t>
            </a:r>
          </a:p>
          <a:p>
            <a:r>
              <a:rPr lang="en-US" dirty="0" smtClean="0"/>
              <a:t>Prognosis</a:t>
            </a:r>
          </a:p>
          <a:p>
            <a:pPr lvl="1"/>
            <a:r>
              <a:rPr lang="en-US" dirty="0" smtClean="0"/>
              <a:t>27% survival to discharge</a:t>
            </a:r>
          </a:p>
          <a:p>
            <a:pPr lvl="1"/>
            <a:r>
              <a:rPr lang="en-US" dirty="0" smtClean="0"/>
              <a:t>80% </a:t>
            </a:r>
            <a:r>
              <a:rPr lang="en-US" dirty="0" err="1" smtClean="0"/>
              <a:t>Lepto</a:t>
            </a:r>
            <a:r>
              <a:rPr lang="en-US" dirty="0" smtClean="0"/>
              <a:t> (5 dogs)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63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– PD</a:t>
            </a:r>
            <a:br>
              <a:rPr lang="en-US" dirty="0" smtClean="0"/>
            </a:br>
            <a:r>
              <a:rPr lang="en-US" sz="2400" dirty="0" smtClean="0"/>
              <a:t>PD catheter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Reliable, rapid flow of dialysate</a:t>
            </a:r>
          </a:p>
          <a:p>
            <a:r>
              <a:rPr lang="en-US" dirty="0" smtClean="0"/>
              <a:t>Silicone or polyurethane</a:t>
            </a:r>
          </a:p>
          <a:p>
            <a:r>
              <a:rPr lang="en-US" dirty="0" smtClean="0"/>
              <a:t>Numerous side holes</a:t>
            </a:r>
          </a:p>
          <a:p>
            <a:pPr lvl="1"/>
            <a:r>
              <a:rPr lang="en-US" dirty="0" smtClean="0"/>
              <a:t>Omentum obstructs</a:t>
            </a:r>
          </a:p>
          <a:p>
            <a:pPr lvl="1"/>
            <a:r>
              <a:rPr lang="en-US" dirty="0" err="1" smtClean="0"/>
              <a:t>Tenckhoff</a:t>
            </a:r>
            <a:endParaRPr lang="en-US" dirty="0" smtClean="0"/>
          </a:p>
          <a:p>
            <a:pPr lvl="2"/>
            <a:r>
              <a:rPr lang="en-US" dirty="0" smtClean="0"/>
              <a:t>Mini-surgical approach</a:t>
            </a:r>
          </a:p>
          <a:p>
            <a:pPr lvl="2"/>
            <a:r>
              <a:rPr lang="en-US" dirty="0" smtClean="0"/>
              <a:t>Ex lap</a:t>
            </a:r>
          </a:p>
          <a:p>
            <a:pPr lvl="2"/>
            <a:r>
              <a:rPr lang="en-US" dirty="0" smtClean="0"/>
              <a:t>Percutaneous blind</a:t>
            </a:r>
          </a:p>
          <a:p>
            <a:pPr lvl="2"/>
            <a:r>
              <a:rPr lang="en-US" dirty="0" smtClean="0"/>
              <a:t>Fluoroscopy guided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195" y="3795059"/>
            <a:ext cx="4889557" cy="28888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882" y="328706"/>
            <a:ext cx="2702836" cy="149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99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3514" b="3514"/>
          <a:stretch>
            <a:fillRect/>
          </a:stretch>
        </p:blipFill>
        <p:spPr>
          <a:xfrm>
            <a:off x="4656138" y="4275430"/>
            <a:ext cx="4249737" cy="23304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18" y="3227294"/>
            <a:ext cx="4341875" cy="3406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058" y="484094"/>
            <a:ext cx="3671047" cy="35532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582" y="182417"/>
            <a:ext cx="3730065" cy="283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017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PD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Infusion</a:t>
            </a:r>
            <a:r>
              <a:rPr lang="en-US" dirty="0" smtClean="0"/>
              <a:t> of warmed dialysis fluid into peritoneal cavity</a:t>
            </a:r>
          </a:p>
          <a:p>
            <a:pPr lvl="1"/>
            <a:r>
              <a:rPr lang="en-US" dirty="0" smtClean="0"/>
              <a:t>10-20ml/kg, initially. Increase to 30-40ml/</a:t>
            </a:r>
            <a:r>
              <a:rPr lang="en-US" dirty="0" err="1" smtClean="0"/>
              <a:t>hr</a:t>
            </a:r>
            <a:r>
              <a:rPr lang="en-US" dirty="0" smtClean="0"/>
              <a:t> if tolerating well</a:t>
            </a:r>
          </a:p>
          <a:p>
            <a:pPr lvl="1"/>
            <a:r>
              <a:rPr lang="en-US" dirty="0" smtClean="0"/>
              <a:t>Gravity flow or infusion pump over 5-10 minutes</a:t>
            </a:r>
          </a:p>
          <a:p>
            <a:r>
              <a:rPr lang="en-US" b="1" dirty="0" smtClean="0"/>
              <a:t>Dwell</a:t>
            </a:r>
            <a:r>
              <a:rPr lang="en-US" dirty="0" smtClean="0"/>
              <a:t> (20min-6 </a:t>
            </a:r>
            <a:r>
              <a:rPr lang="en-US" dirty="0" err="1" smtClean="0"/>
              <a:t>hr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Fluid and solute are exchanged across the peritoneum</a:t>
            </a:r>
          </a:p>
          <a:p>
            <a:r>
              <a:rPr lang="en-US" b="1" dirty="0" smtClean="0"/>
              <a:t>Removal</a:t>
            </a:r>
            <a:r>
              <a:rPr lang="en-US" dirty="0" smtClean="0"/>
              <a:t> of dialysis fluid</a:t>
            </a:r>
          </a:p>
          <a:p>
            <a:pPr lvl="1"/>
            <a:r>
              <a:rPr lang="en-US" dirty="0" smtClean="0"/>
              <a:t>Gravity </a:t>
            </a:r>
          </a:p>
          <a:p>
            <a:r>
              <a:rPr lang="en-US" dirty="0" smtClean="0"/>
              <a:t>Wash, Rinse, Repeat. 24/7. 3-7 days. Ugh. </a:t>
            </a:r>
          </a:p>
          <a:p>
            <a:r>
              <a:rPr lang="en-US" dirty="0" smtClean="0"/>
              <a:t>Continue until sufficient improvement noted on </a:t>
            </a:r>
            <a:r>
              <a:rPr lang="en-US" dirty="0"/>
              <a:t>b</a:t>
            </a:r>
            <a:r>
              <a:rPr lang="en-US" dirty="0" smtClean="0"/>
              <a:t>iochemical analysis, urine output, clinical improvement noted.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669084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6401</TotalTime>
  <Words>4422</Words>
  <Application>Microsoft Macintosh PowerPoint</Application>
  <PresentationFormat>On-screen Show (4:3)</PresentationFormat>
  <Paragraphs>917</Paragraphs>
  <Slides>120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120</vt:i4>
      </vt:variant>
    </vt:vector>
  </HeadingPairs>
  <TitlesOfParts>
    <vt:vector size="121" baseType="lpstr">
      <vt:lpstr>Advantage</vt:lpstr>
      <vt:lpstr>It’s not a renal, it’s a kidney…                                 Acute Kidney Injury</vt:lpstr>
      <vt:lpstr>Outline</vt:lpstr>
      <vt:lpstr>Definition – Acute Kidney Injury </vt:lpstr>
      <vt:lpstr>Definition - AKI</vt:lpstr>
      <vt:lpstr>Etiology</vt:lpstr>
      <vt:lpstr>Etiology</vt:lpstr>
      <vt:lpstr>Etiology</vt:lpstr>
      <vt:lpstr>Etiology</vt:lpstr>
      <vt:lpstr>Etiology</vt:lpstr>
      <vt:lpstr>Etiology</vt:lpstr>
      <vt:lpstr>Etiology</vt:lpstr>
      <vt:lpstr>Etiology</vt:lpstr>
      <vt:lpstr>Etiology</vt:lpstr>
      <vt:lpstr>PowerPoint Presentation</vt:lpstr>
      <vt:lpstr>Pathophysiology – ATN Acute tubular necrosis</vt:lpstr>
      <vt:lpstr>Pathophysiology – ATN Acute tubular necrosis</vt:lpstr>
      <vt:lpstr>Pathophysiology – ATN Acute tubular necrosis</vt:lpstr>
      <vt:lpstr>Pathophysiology – ATN Acute tubular necrosis</vt:lpstr>
      <vt:lpstr>Pathophysiology of AKI</vt:lpstr>
      <vt:lpstr>Pathophysiology 4 phases of AKI</vt:lpstr>
      <vt:lpstr>Pathophysiology 4 phases of AKI</vt:lpstr>
      <vt:lpstr>Pathophysiology - Extension</vt:lpstr>
      <vt:lpstr>Pathophysiology 4 phases of AKI</vt:lpstr>
      <vt:lpstr>Pathophysiology 4 phases of AKI</vt:lpstr>
      <vt:lpstr>Pathophysiology Hemodynamic changes</vt:lpstr>
      <vt:lpstr>Pathophysiology Hemodynamic changes</vt:lpstr>
      <vt:lpstr>Pathophysiology Hemodynamic changes</vt:lpstr>
      <vt:lpstr>Pathophysiology Hemodynamic changes</vt:lpstr>
      <vt:lpstr>Pathophysiology Hemodynamic changes</vt:lpstr>
      <vt:lpstr>Pathophysiology Hemodynamic changes</vt:lpstr>
      <vt:lpstr>PowerPoint Presentation</vt:lpstr>
      <vt:lpstr>Pathophysiology Hemodynamic changes</vt:lpstr>
      <vt:lpstr>Pathophysiology Hemodynamic changes</vt:lpstr>
      <vt:lpstr>Diagnosis</vt:lpstr>
      <vt:lpstr>Diagnosis</vt:lpstr>
      <vt:lpstr>Diagnosis</vt:lpstr>
      <vt:lpstr>Diagnosis</vt:lpstr>
      <vt:lpstr>Diagnosis</vt:lpstr>
      <vt:lpstr>Diagnosis</vt:lpstr>
      <vt:lpstr>Diagnosis </vt:lpstr>
      <vt:lpstr>Diagnosis – Scoring systems RIFLE criteria</vt:lpstr>
      <vt:lpstr>RIFLE criteria</vt:lpstr>
      <vt:lpstr>RIFLE Criteria</vt:lpstr>
      <vt:lpstr>RIFLE Criteria</vt:lpstr>
      <vt:lpstr>RIFLE Criteria</vt:lpstr>
      <vt:lpstr>Scoring system – AKIN Acute Kidney Injury Network – www.akinet.org </vt:lpstr>
      <vt:lpstr>AKIN scale</vt:lpstr>
      <vt:lpstr>AKIN</vt:lpstr>
      <vt:lpstr>RIFLE vs AKIN</vt:lpstr>
      <vt:lpstr>Combined definition</vt:lpstr>
      <vt:lpstr>Scoring system – VAKI Veterinary Acute Kidney Injury Score</vt:lpstr>
      <vt:lpstr>VAKI scoring system</vt:lpstr>
      <vt:lpstr>PowerPoint Presentation</vt:lpstr>
      <vt:lpstr>Diagnosis - NGAL</vt:lpstr>
      <vt:lpstr>Diagnostics – Cystatin C</vt:lpstr>
      <vt:lpstr>Diagnostics – KIM-1</vt:lpstr>
      <vt:lpstr>Treatment</vt:lpstr>
      <vt:lpstr>Treatments - Diuretics</vt:lpstr>
      <vt:lpstr>Treatment – Furosemide</vt:lpstr>
      <vt:lpstr>Diuretics – Furosemide Summary of studies</vt:lpstr>
      <vt:lpstr>Diuretics - Furosemide</vt:lpstr>
      <vt:lpstr>Diuretics – Spironolactone Summary of studies</vt:lpstr>
      <vt:lpstr>Diuretics -                       (Mannitol) MOA</vt:lpstr>
      <vt:lpstr>Diuretics – Mannitol Proposed benefits in AKI</vt:lpstr>
      <vt:lpstr>Diuretics – Mannitol Side effects</vt:lpstr>
      <vt:lpstr>Diuretics – Mannitol Is it helpful?</vt:lpstr>
      <vt:lpstr>Diuretics – Mannitol Clinical uses</vt:lpstr>
      <vt:lpstr>Diuretics – Natriuretic peptides</vt:lpstr>
      <vt:lpstr>Treatment  Diuretics - Bottom line</vt:lpstr>
      <vt:lpstr>Treatment - Dopamine</vt:lpstr>
      <vt:lpstr>Treatment -</vt:lpstr>
      <vt:lpstr>Treatments - Diltiazem</vt:lpstr>
      <vt:lpstr>Treatment - RRT</vt:lpstr>
      <vt:lpstr>Treatments – RRT </vt:lpstr>
      <vt:lpstr>Treatments – Renal replacement therapy</vt:lpstr>
      <vt:lpstr>Treatments –IHD </vt:lpstr>
      <vt:lpstr>Treatments -IHD</vt:lpstr>
      <vt:lpstr>Treatments - CRRT</vt:lpstr>
      <vt:lpstr>Treatments - CRRT</vt:lpstr>
      <vt:lpstr>CRRT basics…</vt:lpstr>
      <vt:lpstr>Ultrafiltration</vt:lpstr>
      <vt:lpstr>Diffusion</vt:lpstr>
      <vt:lpstr>Convection</vt:lpstr>
      <vt:lpstr>Diffusion vs Convection</vt:lpstr>
      <vt:lpstr>Treatments – CRRT Complications</vt:lpstr>
      <vt:lpstr>CRRT - modalities</vt:lpstr>
      <vt:lpstr>Slow Continuous UltraFiltration SCUF</vt:lpstr>
      <vt:lpstr>Cont. VenoVenous Hemofiltration CVVH</vt:lpstr>
      <vt:lpstr>Cont. VenoVenous HemoDialysis CVVHD</vt:lpstr>
      <vt:lpstr>Cont. VenoVenous HemoDiaFiltration CVVHDF</vt:lpstr>
      <vt:lpstr>RRT Key points</vt:lpstr>
      <vt:lpstr>RRT – Comparing techniques</vt:lpstr>
      <vt:lpstr>Dialysis dysequilibrium syndrome</vt:lpstr>
      <vt:lpstr>Treatment – Peritoneal dialysis</vt:lpstr>
      <vt:lpstr>Treatment - PD</vt:lpstr>
      <vt:lpstr>Treatment - PD</vt:lpstr>
      <vt:lpstr>Treatment – PD PD catheter</vt:lpstr>
      <vt:lpstr>PowerPoint Presentation</vt:lpstr>
      <vt:lpstr>Treatment - PD</vt:lpstr>
      <vt:lpstr>PowerPoint Presentation</vt:lpstr>
      <vt:lpstr>Treatment – PD Complications</vt:lpstr>
      <vt:lpstr>Treatment – PD Complications</vt:lpstr>
      <vt:lpstr>Treatment – PD Complications</vt:lpstr>
      <vt:lpstr>Treatment – PD Complications</vt:lpstr>
      <vt:lpstr>Treatment – PD Complications</vt:lpstr>
      <vt:lpstr>Treatment – PD Complications</vt:lpstr>
      <vt:lpstr>Treatment – PD Complications</vt:lpstr>
      <vt:lpstr>Treatment – PD Complications</vt:lpstr>
      <vt:lpstr>Treatments- PD Indications</vt:lpstr>
      <vt:lpstr>Treatments - summary</vt:lpstr>
      <vt:lpstr>Treatments - summary</vt:lpstr>
      <vt:lpstr>Prevention</vt:lpstr>
      <vt:lpstr>Prognosis</vt:lpstr>
      <vt:lpstr>References…</vt:lpstr>
      <vt:lpstr>…</vt:lpstr>
      <vt:lpstr>…</vt:lpstr>
      <vt:lpstr>…</vt:lpstr>
      <vt:lpstr>…</vt:lpstr>
      <vt:lpstr>…</vt:lpstr>
      <vt:lpstr>Questions???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It’s not a renal, it’s a kidney…                                 Acute Kidney Injury</dc:title>
  <dc:creator>Clare Hyatt</dc:creator>
  <cp:lastModifiedBy>Clare Hyatt</cp:lastModifiedBy>
  <cp:revision>86</cp:revision>
  <dcterms:created xsi:type="dcterms:W3CDTF">2015-01-26T18:53:30Z</dcterms:created>
  <dcterms:modified xsi:type="dcterms:W3CDTF">2015-03-16T21:05:26Z</dcterms:modified>
</cp:coreProperties>
</file>