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7"/>
  </p:notesMasterIdLst>
  <p:sldIdLst>
    <p:sldId id="256" r:id="rId2"/>
    <p:sldId id="353" r:id="rId3"/>
    <p:sldId id="356" r:id="rId4"/>
    <p:sldId id="357" r:id="rId5"/>
    <p:sldId id="364" r:id="rId6"/>
    <p:sldId id="363" r:id="rId7"/>
    <p:sldId id="359" r:id="rId8"/>
    <p:sldId id="365" r:id="rId9"/>
    <p:sldId id="362" r:id="rId10"/>
    <p:sldId id="367" r:id="rId11"/>
    <p:sldId id="366" r:id="rId12"/>
    <p:sldId id="369" r:id="rId13"/>
    <p:sldId id="368" r:id="rId14"/>
    <p:sldId id="360" r:id="rId15"/>
    <p:sldId id="3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84571" autoAdjust="0"/>
  </p:normalViewPr>
  <p:slideViewPr>
    <p:cSldViewPr>
      <p:cViewPr>
        <p:scale>
          <a:sx n="100" d="100"/>
          <a:sy n="100" d="100"/>
        </p:scale>
        <p:origin x="-194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Julia’s notes, an image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decided to keep all the walls and have one</a:t>
            </a:r>
            <a:r>
              <a:rPr lang="en-US" baseline="0" dirty="0" smtClean="0"/>
              <a:t> tank per bay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2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Sed</a:t>
            </a:r>
            <a:r>
              <a:rPr lang="en-US" dirty="0" smtClean="0"/>
              <a:t> tank diagrams</a:t>
            </a:r>
          </a:p>
          <a:p>
            <a:r>
              <a:rPr lang="en-US" dirty="0" smtClean="0"/>
              <a:t>-what the problem</a:t>
            </a:r>
          </a:p>
          <a:p>
            <a:r>
              <a:rPr lang="en-US" dirty="0" smtClean="0"/>
              <a:t>-what drew said</a:t>
            </a:r>
          </a:p>
          <a:p>
            <a:r>
              <a:rPr lang="en-US" dirty="0" smtClean="0"/>
              <a:t>-what </a:t>
            </a:r>
            <a:r>
              <a:rPr lang="en-US" dirty="0" err="1" smtClean="0"/>
              <a:t>monroe</a:t>
            </a:r>
            <a:r>
              <a:rPr lang="en-US" dirty="0" smtClean="0"/>
              <a:t> thinks</a:t>
            </a:r>
          </a:p>
          <a:p>
            <a:r>
              <a:rPr lang="en-US" dirty="0" smtClean="0"/>
              <a:t>-is there anything we can do?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58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Couldn’t use Casey’s set</a:t>
            </a:r>
            <a:r>
              <a:rPr lang="en-US" baseline="0" dirty="0" smtClean="0"/>
              <a:t> up – narrow and higher NTU than San Nicolas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9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 model could have a removable</a:t>
            </a:r>
            <a:r>
              <a:rPr lang="en-US" baseline="0" dirty="0" smtClean="0"/>
              <a:t> </a:t>
            </a:r>
            <a:r>
              <a:rPr lang="en-US" dirty="0" smtClean="0"/>
              <a:t> Viewing</a:t>
            </a:r>
            <a:r>
              <a:rPr lang="en-US" baseline="0" dirty="0" smtClean="0"/>
              <a:t> cap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97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ENOUGH </a:t>
            </a:r>
            <a:r>
              <a:rPr lang="en-US" dirty="0" smtClean="0"/>
              <a:t>INFO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Future model could have a removable</a:t>
            </a:r>
            <a:r>
              <a:rPr lang="en-US" baseline="0" dirty="0" smtClean="0"/>
              <a:t> </a:t>
            </a:r>
            <a:r>
              <a:rPr lang="en-US" dirty="0" smtClean="0"/>
              <a:t> Viewing</a:t>
            </a:r>
            <a:r>
              <a:rPr lang="en-US" baseline="0" dirty="0" smtClean="0"/>
              <a:t> cap.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Bar thicker so that I wont bend easily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09/05/2014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5029200"/>
            <a:ext cx="4648200" cy="624673"/>
          </a:xfrm>
        </p:spPr>
        <p:txBody>
          <a:bodyPr/>
          <a:lstStyle/>
          <a:p>
            <a:r>
              <a:rPr lang="es-HN" sz="2400" dirty="0" smtClean="0"/>
              <a:t>Alexandra Green, </a:t>
            </a:r>
            <a:r>
              <a:rPr lang="es-HN" sz="2400" dirty="0" err="1" smtClean="0"/>
              <a:t>Tiago</a:t>
            </a:r>
            <a:r>
              <a:rPr lang="es-HN" sz="2400" dirty="0"/>
              <a:t> </a:t>
            </a:r>
            <a:r>
              <a:rPr lang="es-HN" sz="2400" dirty="0" err="1" smtClean="0"/>
              <a:t>Viegas</a:t>
            </a:r>
            <a:r>
              <a:rPr lang="es-HN" sz="2400" dirty="0" smtClean="0"/>
              <a:t>, and Paul </a:t>
            </a:r>
            <a:r>
              <a:rPr lang="es-HN" sz="2400" dirty="0" err="1" smtClean="0"/>
              <a:t>Vieselmeyer</a:t>
            </a:r>
            <a:endParaRPr lang="es-HN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Sed </a:t>
            </a:r>
            <a:r>
              <a:rPr lang="es-HN" dirty="0" err="1" smtClean="0"/>
              <a:t>Tank</a:t>
            </a:r>
            <a:r>
              <a:rPr lang="es-HN" dirty="0" smtClean="0"/>
              <a:t> </a:t>
            </a:r>
            <a:r>
              <a:rPr lang="es-HN" dirty="0" err="1" smtClean="0"/>
              <a:t>Controls</a:t>
            </a:r>
            <a:r>
              <a:rPr lang="es-HN" dirty="0" smtClean="0"/>
              <a:t> And </a:t>
            </a:r>
            <a:r>
              <a:rPr lang="es-HN" dirty="0" err="1" smtClean="0"/>
              <a:t>Floc</a:t>
            </a:r>
            <a:r>
              <a:rPr lang="es-HN" dirty="0" smtClean="0"/>
              <a:t> </a:t>
            </a:r>
            <a:r>
              <a:rPr lang="es-HN" dirty="0" err="1" smtClean="0"/>
              <a:t>Probe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</a:t>
            </a:r>
            <a:r>
              <a:rPr lang="en-US" dirty="0" smtClean="0"/>
              <a:t> Probe Challenge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Drew:</a:t>
            </a:r>
          </a:p>
          <a:p>
            <a:pPr lvl="1"/>
            <a:r>
              <a:rPr lang="en-US" dirty="0" smtClean="0"/>
              <a:t>Currently, using an LED light, but not clear when the light disappears</a:t>
            </a:r>
          </a:p>
          <a:p>
            <a:pPr lvl="1"/>
            <a:r>
              <a:rPr lang="en-US" dirty="0" smtClean="0"/>
              <a:t>Sludge falling over the </a:t>
            </a:r>
            <a:r>
              <a:rPr lang="en-US" dirty="0" err="1" smtClean="0"/>
              <a:t>floc</a:t>
            </a:r>
            <a:r>
              <a:rPr lang="en-US" dirty="0" smtClean="0"/>
              <a:t> weir</a:t>
            </a:r>
          </a:p>
          <a:p>
            <a:pPr lvl="1"/>
            <a:r>
              <a:rPr lang="en-US" dirty="0" smtClean="0"/>
              <a:t>Need better viewing positioning</a:t>
            </a:r>
          </a:p>
          <a:p>
            <a:r>
              <a:rPr lang="en-US" dirty="0" smtClean="0"/>
              <a:t>Monroe:</a:t>
            </a:r>
          </a:p>
          <a:p>
            <a:pPr lvl="1"/>
            <a:r>
              <a:rPr lang="en-US" dirty="0" smtClean="0"/>
              <a:t>Not able to drain </a:t>
            </a:r>
            <a:r>
              <a:rPr lang="en-US" dirty="0" err="1" smtClean="0"/>
              <a:t>floc</a:t>
            </a:r>
            <a:r>
              <a:rPr lang="en-US" dirty="0" smtClean="0"/>
              <a:t> hopper properly</a:t>
            </a:r>
          </a:p>
          <a:p>
            <a:pPr lvl="1"/>
            <a:r>
              <a:rPr lang="en-US" dirty="0" smtClean="0"/>
              <a:t>Need to be able to see a small layer of sludge water to determine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47333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Developed </a:t>
            </a:r>
            <a:r>
              <a:rPr lang="en-US" dirty="0" err="1" smtClean="0"/>
              <a:t>Turbidimeters</a:t>
            </a:r>
            <a:r>
              <a:rPr lang="en-US" dirty="0" smtClean="0"/>
              <a:t> to test potential water sources for </a:t>
            </a:r>
            <a:r>
              <a:rPr lang="en-US" dirty="0" err="1" smtClean="0"/>
              <a:t>AguaClara</a:t>
            </a:r>
            <a:r>
              <a:rPr lang="en-US" dirty="0" smtClean="0"/>
              <a:t> Plants</a:t>
            </a:r>
          </a:p>
          <a:p>
            <a:r>
              <a:rPr lang="en-US" dirty="0" smtClean="0"/>
              <a:t>Used an LED and HPDE block to diffuse light</a:t>
            </a:r>
          </a:p>
          <a:p>
            <a:r>
              <a:rPr lang="en-US" dirty="0" smtClean="0"/>
              <a:t>Cost less than $5 and could test turbidities of above 15 NTU</a:t>
            </a:r>
            <a:endParaRPr lang="en-US" dirty="0"/>
          </a:p>
        </p:txBody>
      </p:sp>
      <p:pic>
        <p:nvPicPr>
          <p:cNvPr id="10" name="Content Placeholder 9" descr="turbidimeter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4" r="-104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185300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en-US" dirty="0" smtClean="0"/>
              <a:t>Tried to mimic interface between </a:t>
            </a:r>
            <a:r>
              <a:rPr lang="en-US" dirty="0" err="1" smtClean="0"/>
              <a:t>floc</a:t>
            </a:r>
            <a:r>
              <a:rPr lang="en-US" dirty="0" smtClean="0"/>
              <a:t> blanket and clear water above</a:t>
            </a:r>
          </a:p>
          <a:p>
            <a:endParaRPr lang="en-US" dirty="0"/>
          </a:p>
          <a:p>
            <a:r>
              <a:rPr lang="en-US" dirty="0" smtClean="0"/>
              <a:t>Ethanol layer above suspended clay solution</a:t>
            </a:r>
          </a:p>
          <a:p>
            <a:endParaRPr lang="en-US" dirty="0"/>
          </a:p>
          <a:p>
            <a:r>
              <a:rPr lang="en-US" dirty="0" smtClean="0"/>
              <a:t>Vegetable oil above dark brown Pine Sol cleaner</a:t>
            </a:r>
            <a:endParaRPr lang="en-US" dirty="0"/>
          </a:p>
        </p:txBody>
      </p:sp>
      <p:pic>
        <p:nvPicPr>
          <p:cNvPr id="2051" name="Picture 3" descr="S:\RESEARCH\Sed Tank Controls and Floc Probe\Spring 2014 Reports\clayandethan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55740" y="2341167"/>
            <a:ext cx="402352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938133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Sludge Judge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r>
              <a:rPr lang="en-US" dirty="0" smtClean="0"/>
              <a:t>Small layer of sludge water between the light and the clear cap</a:t>
            </a:r>
          </a:p>
          <a:p>
            <a:endParaRPr lang="en-US" dirty="0" smtClean="0"/>
          </a:p>
          <a:p>
            <a:r>
              <a:rPr lang="en-US" dirty="0" smtClean="0"/>
              <a:t>Adjustable distance of LED light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Pipe length can be increased – long pipe is necessary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83214"/>
            <a:ext cx="2562225" cy="461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50625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5105400"/>
          </a:xfrm>
        </p:spPr>
        <p:txBody>
          <a:bodyPr/>
          <a:lstStyle/>
          <a:p>
            <a:r>
              <a:rPr lang="en-US" dirty="0" smtClean="0"/>
              <a:t>Figure out what’s going on in San Nicholas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Improvement of Sludge Judge</a:t>
            </a:r>
          </a:p>
          <a:p>
            <a:pPr lvl="1"/>
            <a:r>
              <a:rPr lang="en-US" dirty="0" smtClean="0"/>
              <a:t>Removable viewing cap</a:t>
            </a:r>
          </a:p>
          <a:p>
            <a:pPr lvl="1"/>
            <a:r>
              <a:rPr lang="en-US" dirty="0" smtClean="0"/>
              <a:t>Thicker connecting bar</a:t>
            </a:r>
          </a:p>
        </p:txBody>
      </p:sp>
      <p:sp>
        <p:nvSpPr>
          <p:cNvPr id="4" name="AutoShape 2" descr="http://www.clker.com/cliparts/T/i/o/c/X/Q/airplane-hi.png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www.clker.com/cliparts/T/i/o/c/X/Q/airplane-hi.png"/>
          <p:cNvSpPr>
            <a:spLocks noChangeAspect="1" noChangeArrowheads="1"/>
          </p:cNvSpPr>
          <p:nvPr/>
        </p:nvSpPr>
        <p:spPr bwMode="auto">
          <a:xfrm>
            <a:off x="459581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362200"/>
            <a:ext cx="2286707" cy="228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640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0"/>
            <a:ext cx="7391400" cy="1143000"/>
          </a:xfrm>
        </p:spPr>
        <p:txBody>
          <a:bodyPr/>
          <a:lstStyle/>
          <a:p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564995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The Challenge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30097" y="1575759"/>
            <a:ext cx="2486553" cy="609600"/>
          </a:xfrm>
        </p:spPr>
        <p:txBody>
          <a:bodyPr/>
          <a:lstStyle/>
          <a:p>
            <a:r>
              <a:rPr lang="en-US" sz="2400" dirty="0" smtClean="0"/>
              <a:t>Inflow Channel</a:t>
            </a:r>
          </a:p>
          <a:p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373312"/>
            <a:ext cx="2051149" cy="36464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87128" y="6192798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San Nicholas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4738421" y="1575759"/>
            <a:ext cx="26327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Effluent Launder</a:t>
            </a:r>
          </a:p>
          <a:p>
            <a:endParaRPr lang="en-US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73312"/>
            <a:ext cx="2051149" cy="36464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86435" y="6184779"/>
            <a:ext cx="736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Atima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done so far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Testing Apparatus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90800"/>
            <a:ext cx="406400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9080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95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we’ve done so far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8449" y="2244213"/>
            <a:ext cx="2667000" cy="1524000"/>
          </a:xfrm>
        </p:spPr>
        <p:txBody>
          <a:bodyPr/>
          <a:lstStyle/>
          <a:p>
            <a:r>
              <a:rPr lang="en-US" sz="2800" dirty="0" smtClean="0"/>
              <a:t>Lever</a:t>
            </a:r>
          </a:p>
          <a:p>
            <a:r>
              <a:rPr lang="en-US" sz="2800" dirty="0" smtClean="0"/>
              <a:t>Slide Hammer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447800"/>
            <a:ext cx="3405996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sz="3200" u="sng" dirty="0" smtClean="0"/>
              <a:t>Pipe Stub</a:t>
            </a:r>
            <a:endParaRPr lang="en-US" sz="3200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6523" y="2743477"/>
            <a:ext cx="3658153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6049" y="3953152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367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737374"/>
              </p:ext>
            </p:extLst>
          </p:nvPr>
        </p:nvGraphicFramePr>
        <p:xfrm>
          <a:off x="304800" y="1828800"/>
          <a:ext cx="3886200" cy="3124202"/>
        </p:xfrm>
        <a:graphic>
          <a:graphicData uri="http://schemas.openxmlformats.org/drawingml/2006/table">
            <a:tbl>
              <a:tblPr/>
              <a:tblGrid>
                <a:gridCol w="1389110"/>
                <a:gridCol w="777240"/>
                <a:gridCol w="777240"/>
                <a:gridCol w="942610"/>
              </a:tblGrid>
              <a:tr h="3452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Slide Hammer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 Cost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1/2" Steel Rod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13.89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8.49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35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1.5" Rectangular Steel Tube, 0.12" Thickness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11.67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8.75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0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Shick Absorbing Foam Tape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ft roll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24.68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1.23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2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18.47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207396"/>
              </p:ext>
            </p:extLst>
          </p:nvPr>
        </p:nvGraphicFramePr>
        <p:xfrm>
          <a:off x="4724401" y="1828800"/>
          <a:ext cx="3962400" cy="3124199"/>
        </p:xfrm>
        <a:graphic>
          <a:graphicData uri="http://schemas.openxmlformats.org/drawingml/2006/table">
            <a:tbl>
              <a:tblPr/>
              <a:tblGrid>
                <a:gridCol w="1501173"/>
                <a:gridCol w="820409"/>
                <a:gridCol w="820409"/>
                <a:gridCol w="820409"/>
              </a:tblGrid>
              <a:tr h="322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 Cost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Use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1/2" Steel Rod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13.89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2.32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22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Open-Eye  Routing Eyebolt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pack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8.65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1.73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48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Coupling Nut Grade 5 Steel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0.28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0.28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Buna-N O-Rings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package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2.86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0.46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12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1" PVC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5.27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2.11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6.89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71838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done so far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Launder Cap</a:t>
            </a:r>
          </a:p>
          <a:p>
            <a:r>
              <a:rPr lang="en-US" dirty="0"/>
              <a:t>Lever Fork</a:t>
            </a:r>
          </a:p>
          <a:p>
            <a:r>
              <a:rPr lang="en-US" dirty="0"/>
              <a:t>Modified Cap</a:t>
            </a:r>
          </a:p>
          <a:p>
            <a:r>
              <a:rPr lang="en-US" dirty="0"/>
              <a:t>Cap Alternatives</a:t>
            </a:r>
          </a:p>
          <a:p>
            <a:pPr marL="0" indent="0">
              <a:buNone/>
            </a:pP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98" y="4495800"/>
            <a:ext cx="3733800" cy="1956899"/>
          </a:xfrm>
          <a:prstGeom prst="rect">
            <a:avLst/>
          </a:prstGeom>
        </p:spPr>
      </p:pic>
      <p:pic>
        <p:nvPicPr>
          <p:cNvPr id="5" name="Picture 3" descr="C:\Users\sg549\AppData\Local\Temp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2" t="13714" r="14643" b="9149"/>
          <a:stretch/>
        </p:blipFill>
        <p:spPr bwMode="auto">
          <a:xfrm>
            <a:off x="6553200" y="1600200"/>
            <a:ext cx="1828801" cy="27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520381"/>
            <a:ext cx="2236061" cy="163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936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Considerations</a:t>
            </a:r>
            <a:endParaRPr lang="en-US" dirty="0"/>
          </a:p>
        </p:txBody>
      </p:sp>
      <p:pic>
        <p:nvPicPr>
          <p:cNvPr id="4" name="Picture 6" descr="C:\Users\sg549\AppData\Local\Microsoft\Windows\Temporary Internet Files\Content.IE5\3YY1GRE8\MC90044145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78682"/>
            <a:ext cx="2744905" cy="27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g549\AppData\Local\Temp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2" t="13714" r="14643" b="9149"/>
          <a:stretch/>
        </p:blipFill>
        <p:spPr bwMode="auto">
          <a:xfrm>
            <a:off x="609600" y="3791606"/>
            <a:ext cx="1828801" cy="27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069" y="4267200"/>
            <a:ext cx="1543050" cy="2057400"/>
          </a:xfrm>
          <a:prstGeom prst="rect">
            <a:avLst/>
          </a:prstGeom>
        </p:spPr>
      </p:pic>
      <p:pic>
        <p:nvPicPr>
          <p:cNvPr id="8" name="table"/>
          <p:cNvPicPr>
            <a:picLocks noChangeAspect="1"/>
          </p:cNvPicPr>
          <p:nvPr/>
        </p:nvPicPr>
        <p:blipFill rotWithShape="1">
          <a:blip r:embed="rId5"/>
          <a:srcRect t="1" b="53749"/>
          <a:stretch/>
        </p:blipFill>
        <p:spPr>
          <a:xfrm>
            <a:off x="381000" y="1951703"/>
            <a:ext cx="3311909" cy="1248697"/>
          </a:xfrm>
          <a:prstGeom prst="rect">
            <a:avLst/>
          </a:prstGeom>
        </p:spPr>
      </p:pic>
      <p:pic>
        <p:nvPicPr>
          <p:cNvPr id="9" name="table"/>
          <p:cNvPicPr>
            <a:picLocks noChangeAspect="1"/>
          </p:cNvPicPr>
          <p:nvPr/>
        </p:nvPicPr>
        <p:blipFill rotWithShape="1">
          <a:blip r:embed="rId5"/>
          <a:srcRect t="51741" b="3619"/>
          <a:stretch/>
        </p:blipFill>
        <p:spPr>
          <a:xfrm>
            <a:off x="4876800" y="1951703"/>
            <a:ext cx="3289580" cy="119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5470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Catwalks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7848600" cy="2057400"/>
          </a:xfrm>
        </p:spPr>
        <p:txBody>
          <a:bodyPr/>
          <a:lstStyle/>
          <a:p>
            <a:r>
              <a:rPr lang="en-US" dirty="0" smtClean="0"/>
              <a:t>Cost considerations</a:t>
            </a:r>
          </a:p>
          <a:p>
            <a:r>
              <a:rPr lang="en-US" dirty="0" smtClean="0"/>
              <a:t>Need multiple sedimentation bays</a:t>
            </a:r>
          </a:p>
          <a:p>
            <a:r>
              <a:rPr lang="en-US" dirty="0" smtClean="0"/>
              <a:t>Impacts on weir system for </a:t>
            </a:r>
            <a:r>
              <a:rPr lang="en-US" dirty="0" err="1" smtClean="0"/>
              <a:t>sed</a:t>
            </a:r>
            <a:r>
              <a:rPr lang="en-US" dirty="0" smtClean="0"/>
              <a:t> tank entrance</a:t>
            </a:r>
            <a:endParaRPr lang="en-US" dirty="0"/>
          </a:p>
        </p:txBody>
      </p:sp>
      <p:pic>
        <p:nvPicPr>
          <p:cNvPr id="1026" name="Picture 2" descr="C:\Users\pmv39\Desktop\8095tp2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29000"/>
            <a:ext cx="5467906" cy="3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00102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</a:t>
            </a:r>
            <a:r>
              <a:rPr lang="en-US" dirty="0" smtClean="0"/>
              <a:t> Probe Challenge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8" r="461"/>
          <a:stretch/>
        </p:blipFill>
        <p:spPr bwMode="auto">
          <a:xfrm>
            <a:off x="-9144" y="24919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21208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2366</TotalTime>
  <Words>453</Words>
  <Application>Microsoft Office PowerPoint</Application>
  <PresentationFormat>On-screen Show (4:3)</PresentationFormat>
  <Paragraphs>136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AguaClara English</vt:lpstr>
      <vt:lpstr>Sed Tank Controls And Floc Probe</vt:lpstr>
      <vt:lpstr>The Challenge</vt:lpstr>
      <vt:lpstr>What we’ve done so far</vt:lpstr>
      <vt:lpstr>What we’ve done so far</vt:lpstr>
      <vt:lpstr>Cost Analysis</vt:lpstr>
      <vt:lpstr>What we’ve done so far</vt:lpstr>
      <vt:lpstr>Economic Considerations</vt:lpstr>
      <vt:lpstr>Catwalks</vt:lpstr>
      <vt:lpstr>Floc Probe Challenge</vt:lpstr>
      <vt:lpstr>Floc Probe Challenge</vt:lpstr>
      <vt:lpstr>Turbidimeter Team</vt:lpstr>
      <vt:lpstr>Experimental Set Up</vt:lpstr>
      <vt:lpstr>Sludge Judge</vt:lpstr>
      <vt:lpstr>Future Plans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ceeadmin</cp:lastModifiedBy>
  <cp:revision>76</cp:revision>
  <dcterms:created xsi:type="dcterms:W3CDTF">2013-12-01T20:00:38Z</dcterms:created>
  <dcterms:modified xsi:type="dcterms:W3CDTF">2014-05-09T18:49:33Z</dcterms:modified>
</cp:coreProperties>
</file>