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6" r:id="rId2"/>
    <p:sldId id="257" r:id="rId3"/>
    <p:sldId id="258" r:id="rId4"/>
    <p:sldId id="266" r:id="rId5"/>
    <p:sldId id="287" r:id="rId6"/>
    <p:sldId id="297" r:id="rId7"/>
    <p:sldId id="272" r:id="rId8"/>
    <p:sldId id="298" r:id="rId9"/>
    <p:sldId id="260" r:id="rId10"/>
    <p:sldId id="285" r:id="rId11"/>
    <p:sldId id="299" r:id="rId12"/>
    <p:sldId id="290" r:id="rId13"/>
    <p:sldId id="293" r:id="rId14"/>
    <p:sldId id="301" r:id="rId15"/>
    <p:sldId id="300" r:id="rId16"/>
    <p:sldId id="292" r:id="rId17"/>
    <p:sldId id="302" r:id="rId18"/>
    <p:sldId id="271" r:id="rId19"/>
    <p:sldId id="284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6807" autoAdjust="0"/>
  </p:normalViewPr>
  <p:slideViewPr>
    <p:cSldViewPr>
      <p:cViewPr>
        <p:scale>
          <a:sx n="61" d="100"/>
          <a:sy n="61" d="100"/>
        </p:scale>
        <p:origin x="-4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18E5B3-C2C2-AE4B-A679-302B35AEA354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06FBD-E55C-DB49-A836-B1E36D30B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738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31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17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15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549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482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150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795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858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32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8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5568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524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417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25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62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73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17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433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15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192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15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06FBD-E55C-DB49-A836-B1E36D30B4F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952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92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112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4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4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4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2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45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62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22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57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78AEA-40D3-4877-9F11-B451C74A72F9}" type="datetimeFigureOut">
              <a:rPr lang="en-US" smtClean="0"/>
              <a:t>8/18/2014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74AE0-AACC-4BCA-B22D-42109EC4A62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4" descr="http://fc02.deviantart.net/fs12/i/2006/269/6/0/Water_by_mjagiellicz.jpg"/>
          <p:cNvPicPr>
            <a:picLocks noChangeAspect="1" noChangeArrowheads="1"/>
          </p:cNvPicPr>
          <p:nvPr userDrawn="1"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363" t="3497" r="35417" b="4429"/>
          <a:stretch/>
        </p:blipFill>
        <p:spPr bwMode="auto">
          <a:xfrm>
            <a:off x="0" y="0"/>
            <a:ext cx="13716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641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IMG_024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6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" name="Picture 5" descr="IMG_0249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pic>
        <p:nvPicPr>
          <p:cNvPr id="8" name="Picture 11" descr="AguaClara Logo 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  <p:pic>
        <p:nvPicPr>
          <p:cNvPr id="9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1600200"/>
            <a:ext cx="9144000" cy="22098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36000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b="1" dirty="0" smtClean="0">
                <a:solidFill>
                  <a:schemeClr val="tx2"/>
                </a:solidFill>
                <a:ea typeface="Gungsuh" pitchFamily="18" charset="-127"/>
              </a:rPr>
              <a:t>Water Treatment </a:t>
            </a:r>
            <a:br>
              <a:rPr lang="en-US" b="1" dirty="0" smtClean="0">
                <a:solidFill>
                  <a:schemeClr val="tx2"/>
                </a:solidFill>
                <a:ea typeface="Gungsuh" pitchFamily="18" charset="-127"/>
              </a:rPr>
            </a:br>
            <a:r>
              <a:rPr lang="en-US" b="1" dirty="0" smtClean="0">
                <a:solidFill>
                  <a:schemeClr val="tx2"/>
                </a:solidFill>
                <a:ea typeface="Gungsuh" pitchFamily="18" charset="-127"/>
              </a:rPr>
              <a:t>Technology Selection Guide</a:t>
            </a:r>
            <a:endParaRPr lang="en-US" b="1" dirty="0">
              <a:solidFill>
                <a:schemeClr val="tx2"/>
              </a:solidFill>
              <a:ea typeface="Gungsuh" pitchFamily="18" charset="-127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7543800" y="3810000"/>
            <a:ext cx="1435847" cy="757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err="1" smtClean="0">
                <a:solidFill>
                  <a:schemeClr val="bg1"/>
                </a:solidFill>
                <a:latin typeface="Arial Rounded MT Bold" pitchFamily="34" charset="0"/>
                <a:ea typeface="Gungsuh" pitchFamily="18" charset="-127"/>
              </a:rPr>
              <a:t>Siwei</a:t>
            </a:r>
            <a:r>
              <a:rPr lang="en-US" sz="1600" dirty="0" smtClean="0">
                <a:solidFill>
                  <a:schemeClr val="bg1"/>
                </a:solidFill>
                <a:latin typeface="Arial Rounded MT Bold" pitchFamily="34" charset="0"/>
                <a:ea typeface="Gungsuh" pitchFamily="18" charset="-127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 Rounded MT Bold" pitchFamily="34" charset="0"/>
                <a:ea typeface="Gungsuh" pitchFamily="18" charset="-127"/>
              </a:rPr>
              <a:t>Oon</a:t>
            </a:r>
            <a:r>
              <a:rPr lang="en-US" sz="1600" dirty="0" smtClean="0">
                <a:solidFill>
                  <a:schemeClr val="bg1"/>
                </a:solidFill>
                <a:latin typeface="Arial Rounded MT Bold" pitchFamily="34" charset="0"/>
                <a:ea typeface="Gungsuh" pitchFamily="18" charset="-127"/>
              </a:rPr>
              <a:t> </a:t>
            </a:r>
          </a:p>
          <a:p>
            <a:pPr algn="r"/>
            <a:r>
              <a:rPr lang="en-US" sz="1600" dirty="0" smtClean="0">
                <a:solidFill>
                  <a:schemeClr val="bg1"/>
                </a:solidFill>
                <a:latin typeface="Arial Rounded MT Bold" pitchFamily="34" charset="0"/>
                <a:ea typeface="Gungsuh" pitchFamily="18" charset="-127"/>
              </a:rPr>
              <a:t>Li Hui Goh</a:t>
            </a:r>
            <a:endParaRPr lang="en-US" sz="1600" dirty="0">
              <a:solidFill>
                <a:schemeClr val="bg1"/>
              </a:solidFill>
              <a:latin typeface="Arial Rounded MT Bold" pitchFamily="34" charset="0"/>
              <a:ea typeface="Gungsuh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258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096000" y="5838262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Gungsuh" pitchFamily="18" charset="-127"/>
              </a:rPr>
              <a:t>user interface</a:t>
            </a:r>
            <a:endParaRPr lang="en-US" sz="3200" b="1" dirty="0"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latin typeface="+mj-lt"/>
              <a:ea typeface="Gungsuh" pitchFamily="18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" t="17615" r="28669" b="22639"/>
          <a:stretch/>
        </p:blipFill>
        <p:spPr bwMode="auto">
          <a:xfrm>
            <a:off x="381000" y="457200"/>
            <a:ext cx="7418035" cy="51816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31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905000"/>
            <a:ext cx="7239000" cy="1143000"/>
          </a:xfrm>
        </p:spPr>
        <p:txBody>
          <a:bodyPr/>
          <a:lstStyle/>
          <a:p>
            <a:r>
              <a:rPr lang="en-US" b="1" dirty="0" smtClean="0"/>
              <a:t>[DSS Development Approach]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094037"/>
            <a:ext cx="7315200" cy="4525963"/>
          </a:xfrm>
        </p:spPr>
        <p:txBody>
          <a:bodyPr>
            <a:normAutofit/>
          </a:bodyPr>
          <a:lstStyle/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>
                <a:solidFill>
                  <a:schemeClr val="bg1">
                    <a:lumMod val="65000"/>
                  </a:schemeClr>
                </a:solidFill>
              </a:rPr>
              <a:t>Develop criteria for technology assessment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>
                <a:solidFill>
                  <a:schemeClr val="bg1">
                    <a:lumMod val="65000"/>
                  </a:schemeClr>
                </a:solidFill>
              </a:rPr>
              <a:t>Acquiring information from users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b="1" dirty="0" smtClean="0">
                <a:solidFill>
                  <a:schemeClr val="tx2"/>
                </a:solidFill>
              </a:rPr>
              <a:t>Information Acquisition</a:t>
            </a:r>
            <a:endParaRPr lang="en-US" sz="2600" b="1" dirty="0">
              <a:solidFill>
                <a:schemeClr val="tx2"/>
              </a:solidFill>
            </a:endParaRP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</a:rPr>
              <a:t>Scoring and Evaluation</a:t>
            </a:r>
            <a:endParaRPr lang="en-US" sz="26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r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1631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[Information Acquisition]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447800"/>
            <a:ext cx="7315200" cy="452596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P</a:t>
            </a:r>
            <a:r>
              <a:rPr lang="en-US" sz="2400" dirty="0" smtClean="0">
                <a:solidFill>
                  <a:schemeClr val="tx2"/>
                </a:solidFill>
              </a:rPr>
              <a:t>erformance of unit treatment processes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roughing filter</a:t>
            </a:r>
          </a:p>
          <a:p>
            <a:pPr lvl="1"/>
            <a:r>
              <a:rPr lang="en-US" sz="2000">
                <a:solidFill>
                  <a:schemeClr val="tx2"/>
                </a:solidFill>
              </a:rPr>
              <a:t>s</a:t>
            </a:r>
            <a:r>
              <a:rPr lang="en-US" sz="2000" smtClean="0">
                <a:solidFill>
                  <a:schemeClr val="tx2"/>
                </a:solidFill>
              </a:rPr>
              <a:t>tacked rapid </a:t>
            </a:r>
            <a:r>
              <a:rPr lang="en-US" sz="2000" dirty="0" smtClean="0">
                <a:solidFill>
                  <a:schemeClr val="tx2"/>
                </a:solidFill>
              </a:rPr>
              <a:t>sand </a:t>
            </a:r>
            <a:r>
              <a:rPr lang="en-US" sz="2000" smtClean="0">
                <a:solidFill>
                  <a:schemeClr val="tx2"/>
                </a:solidFill>
              </a:rPr>
              <a:t>filtration (SRSF</a:t>
            </a:r>
            <a:r>
              <a:rPr lang="en-US" sz="2000" dirty="0" smtClean="0">
                <a:solidFill>
                  <a:schemeClr val="tx2"/>
                </a:solidFill>
              </a:rPr>
              <a:t>)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coagulation, flocculation &amp; sedimentation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coagulation, flocculation &amp; RSF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chlorination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" t="18725" r="14446" b="47430"/>
          <a:stretch/>
        </p:blipFill>
        <p:spPr bwMode="auto">
          <a:xfrm>
            <a:off x="1905000" y="3962400"/>
            <a:ext cx="6477000" cy="213374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3" descr="Screen shot 2011-11-14 at AM 08.56.02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7" t="26929" r="6719" b="52256"/>
          <a:stretch/>
        </p:blipFill>
        <p:spPr>
          <a:xfrm>
            <a:off x="304800" y="4191000"/>
            <a:ext cx="8402119" cy="12192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7353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[Information Acquisition – contd</a:t>
            </a:r>
            <a:r>
              <a:rPr lang="en-US" sz="4000" b="1" dirty="0">
                <a:ea typeface="Gungsuh" pitchFamily="18" charset="-127"/>
              </a:rPr>
              <a:t>.</a:t>
            </a:r>
            <a:r>
              <a:rPr lang="en-US" sz="4000" b="1" dirty="0" smtClean="0">
                <a:ea typeface="Gungsuh" pitchFamily="18" charset="-127"/>
              </a:rPr>
              <a:t>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4396" y="1874837"/>
            <a:ext cx="731520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2"/>
                </a:solidFill>
              </a:rPr>
              <a:t>WHO &amp; US-EPA drinking water standards</a:t>
            </a:r>
          </a:p>
          <a:p>
            <a:endParaRPr lang="en-US" sz="2800" dirty="0">
              <a:solidFill>
                <a:schemeClr val="tx2"/>
              </a:solidFill>
            </a:endParaRPr>
          </a:p>
          <a:p>
            <a:endParaRPr lang="en-US" sz="2800" dirty="0" smtClean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  <a:p>
            <a:endParaRPr lang="en-US" sz="2800" dirty="0" smtClean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  <a:p>
            <a:endParaRPr lang="en-US" sz="2800" dirty="0" smtClean="0">
              <a:solidFill>
                <a:schemeClr val="tx2"/>
              </a:solidFill>
            </a:endParaRPr>
          </a:p>
          <a:p>
            <a:endParaRPr lang="en-US" sz="2400" dirty="0">
              <a:solidFill>
                <a:schemeClr val="tx2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718381"/>
              </p:ext>
            </p:extLst>
          </p:nvPr>
        </p:nvGraphicFramePr>
        <p:xfrm>
          <a:off x="1981200" y="2408238"/>
          <a:ext cx="5943600" cy="301752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600200"/>
                <a:gridCol w="1129944"/>
                <a:gridCol w="1215722"/>
                <a:gridCol w="199773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Parameter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WHO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US-EPA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Units</a:t>
                      </a:r>
                      <a:endParaRPr lang="en-US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Turbidity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0.3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NTU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Cryptosporidum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1.3e-5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Organisms/</a:t>
                      </a:r>
                      <a:r>
                        <a:rPr lang="en-US" sz="1600" dirty="0" err="1" smtClean="0"/>
                        <a:t>litre</a:t>
                      </a:r>
                      <a:endParaRPr lang="en-US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Total coliform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Organisms/</a:t>
                      </a:r>
                      <a:r>
                        <a:rPr lang="en-US" sz="1600" dirty="0" err="1" smtClean="0"/>
                        <a:t>litre</a:t>
                      </a:r>
                      <a:endParaRPr lang="en-US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Rotavirus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1.1e-5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Organisms/</a:t>
                      </a:r>
                      <a:r>
                        <a:rPr lang="en-US" sz="1600" dirty="0" err="1" smtClean="0"/>
                        <a:t>litre</a:t>
                      </a:r>
                      <a:endParaRPr lang="en-US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Cadmium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0.003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0.005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mg/l</a:t>
                      </a:r>
                      <a:endParaRPr lang="en-US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Chromium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0.05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0.1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mg/l</a:t>
                      </a:r>
                      <a:endParaRPr lang="en-US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Mercury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0.006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0.002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mg/l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Selenium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0.04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0.05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mg/l</a:t>
                      </a:r>
                      <a:endParaRPr lang="en-US" sz="160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94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905000"/>
            <a:ext cx="7239000" cy="1143000"/>
          </a:xfrm>
        </p:spPr>
        <p:txBody>
          <a:bodyPr/>
          <a:lstStyle/>
          <a:p>
            <a:r>
              <a:rPr lang="en-US" b="1" dirty="0" smtClean="0"/>
              <a:t>[DSS Development Approach]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094037"/>
            <a:ext cx="7315200" cy="4525963"/>
          </a:xfrm>
        </p:spPr>
        <p:txBody>
          <a:bodyPr>
            <a:normAutofit/>
          </a:bodyPr>
          <a:lstStyle/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>
                <a:solidFill>
                  <a:schemeClr val="bg1">
                    <a:lumMod val="65000"/>
                  </a:schemeClr>
                </a:solidFill>
              </a:rPr>
              <a:t>Develop criteria for technology assessment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>
                <a:solidFill>
                  <a:schemeClr val="bg1">
                    <a:lumMod val="65000"/>
                  </a:schemeClr>
                </a:solidFill>
              </a:rPr>
              <a:t>Acquiring information from users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>
                <a:solidFill>
                  <a:schemeClr val="bg1">
                    <a:lumMod val="65000"/>
                  </a:schemeClr>
                </a:solidFill>
              </a:rPr>
              <a:t>Information Acquisition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b="1" dirty="0" smtClean="0">
                <a:solidFill>
                  <a:schemeClr val="tx2"/>
                </a:solidFill>
              </a:rPr>
              <a:t>Scoring and Evaluation</a:t>
            </a:r>
            <a:endParaRPr lang="en-US" sz="2600" b="1" dirty="0">
              <a:solidFill>
                <a:schemeClr val="tx2"/>
              </a:solidFill>
            </a:endParaRPr>
          </a:p>
          <a:p>
            <a:pPr marL="0" indent="0" algn="r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90362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[Scoring and Evaluation]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0" y="1447800"/>
            <a:ext cx="73152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Multi-Criteria Scoring Model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Weighted Score for Treatment Combination j </a:t>
            </a:r>
          </a:p>
          <a:p>
            <a:pPr marL="723900" lvl="1" indent="0">
              <a:buNone/>
            </a:pPr>
            <a:r>
              <a:rPr lang="en-US" sz="2000" dirty="0" smtClean="0">
                <a:solidFill>
                  <a:schemeClr val="tx2"/>
                </a:solidFill>
              </a:rPr>
              <a:t>= </a:t>
            </a:r>
          </a:p>
          <a:p>
            <a:pPr marL="723900" lvl="1" indent="0">
              <a:buNone/>
            </a:pPr>
            <a:endParaRPr lang="en-US" sz="2000" dirty="0">
              <a:solidFill>
                <a:schemeClr val="tx2"/>
              </a:solidFill>
            </a:endParaRP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Recommend the </a:t>
            </a:r>
            <a:r>
              <a:rPr lang="en-US" sz="2000" dirty="0">
                <a:solidFill>
                  <a:schemeClr val="tx2"/>
                </a:solidFill>
              </a:rPr>
              <a:t>T</a:t>
            </a:r>
            <a:r>
              <a:rPr lang="en-US" sz="2000" dirty="0" smtClean="0">
                <a:solidFill>
                  <a:schemeClr val="tx2"/>
                </a:solidFill>
              </a:rPr>
              <a:t>reatment Combination with the largest weighted </a:t>
            </a:r>
            <a:r>
              <a:rPr lang="en-US" sz="2000" dirty="0">
                <a:solidFill>
                  <a:schemeClr val="tx2"/>
                </a:solidFill>
              </a:rPr>
              <a:t>s</a:t>
            </a:r>
            <a:r>
              <a:rPr lang="en-US" sz="2000" dirty="0" smtClean="0">
                <a:solidFill>
                  <a:schemeClr val="tx2"/>
                </a:solidFill>
              </a:rPr>
              <a:t>core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7854830"/>
              </p:ext>
            </p:extLst>
          </p:nvPr>
        </p:nvGraphicFramePr>
        <p:xfrm>
          <a:off x="2590800" y="2311400"/>
          <a:ext cx="16002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4" imgW="800100" imgH="368300" progId="Equation.3">
                  <p:embed/>
                </p:oleObj>
              </mc:Choice>
              <mc:Fallback>
                <p:oleObj name="Equation" r:id="rId4" imgW="800100" imgH="368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0800" y="2311400"/>
                        <a:ext cx="16002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15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[Scoring and Evaluation – contd.]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4396" y="1295400"/>
            <a:ext cx="73152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Implementing in MS Excel</a:t>
            </a:r>
            <a:endParaRPr lang="en-US" sz="2400" dirty="0">
              <a:solidFill>
                <a:schemeClr val="tx2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04799" y="1905000"/>
            <a:ext cx="8513249" cy="4419600"/>
            <a:chOff x="304799" y="1905000"/>
            <a:chExt cx="8513249" cy="4419600"/>
          </a:xfrm>
        </p:grpSpPr>
        <p:pic>
          <p:nvPicPr>
            <p:cNvPr id="7" name="Picture 6" descr="Screen shot 2011-11-13 at PM 09.40.31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0" t="25393" r="33748" b="36700"/>
            <a:stretch/>
          </p:blipFill>
          <p:spPr>
            <a:xfrm>
              <a:off x="304799" y="1905000"/>
              <a:ext cx="8513249" cy="3978215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6934200" y="4114800"/>
              <a:ext cx="1298037" cy="2209800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0143451" y="460989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25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[Scoring and Evaluation – contd.]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4396" y="1295400"/>
            <a:ext cx="73152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Recommendation to the User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3451" y="460989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Screen shot 2011-11-13 at PM 09.49.0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" t="26208" r="10207" b="22640"/>
          <a:stretch/>
        </p:blipFill>
        <p:spPr>
          <a:xfrm>
            <a:off x="228599" y="1981200"/>
            <a:ext cx="861116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7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[Moving </a:t>
            </a:r>
            <a:r>
              <a:rPr lang="en-US" sz="4000" b="1" dirty="0">
                <a:ea typeface="Gungsuh" pitchFamily="18" charset="-127"/>
              </a:rPr>
              <a:t>F</a:t>
            </a:r>
            <a:r>
              <a:rPr lang="en-US" sz="4000" b="1" dirty="0" smtClean="0">
                <a:ea typeface="Gungsuh" pitchFamily="18" charset="-127"/>
              </a:rPr>
              <a:t>orward]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152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2"/>
                </a:solidFill>
              </a:rPr>
              <a:t>estimating site area requirements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/>
                </a:solidFill>
              </a:rPr>
              <a:t>estimating Capital Expenditure (CAPEX) / Operational Expenditure (OPEX</a:t>
            </a:r>
            <a:r>
              <a:rPr lang="en-US" sz="2800" dirty="0" smtClean="0">
                <a:solidFill>
                  <a:schemeClr val="tx2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2"/>
                </a:solidFill>
              </a:rPr>
              <a:t>list of useful questions to guide users in liaising with technology vendors</a:t>
            </a:r>
          </a:p>
        </p:txBody>
      </p:sp>
    </p:spTree>
    <p:extLst>
      <p:ext uri="{BB962C8B-B14F-4D97-AF65-F5344CB8AC3E}">
        <p14:creationId xmlns:p14="http://schemas.microsoft.com/office/powerpoint/2010/main" val="221540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752600" y="2743200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en-US" sz="3600" dirty="0" smtClean="0">
                <a:latin typeface="Gungsuh" pitchFamily="18" charset="-127"/>
                <a:ea typeface="Gungsuh" pitchFamily="18" charset="-127"/>
              </a:rPr>
              <a:t>[questions?]</a:t>
            </a:r>
            <a:endParaRPr lang="en-US" sz="3600" dirty="0">
              <a:latin typeface="Gungsuh" pitchFamily="18" charset="-127"/>
              <a:ea typeface="Gungsuh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357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[Outline]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91400" cy="4648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tx2"/>
                </a:solidFill>
                <a:ea typeface="Gungsuh" pitchFamily="18" charset="-127"/>
              </a:rPr>
              <a:t>Background</a:t>
            </a:r>
          </a:p>
          <a:p>
            <a:r>
              <a:rPr lang="en-US" dirty="0" smtClean="0">
                <a:solidFill>
                  <a:schemeClr val="tx2"/>
                </a:solidFill>
                <a:ea typeface="Gungsuh" pitchFamily="18" charset="-127"/>
              </a:rPr>
              <a:t>Focus</a:t>
            </a:r>
          </a:p>
          <a:p>
            <a:r>
              <a:rPr lang="en-US" sz="3200" dirty="0" smtClean="0">
                <a:solidFill>
                  <a:schemeClr val="tx2"/>
                </a:solidFill>
                <a:ea typeface="Gungsuh" pitchFamily="18" charset="-127"/>
              </a:rPr>
              <a:t>Decision </a:t>
            </a:r>
            <a:r>
              <a:rPr lang="en-US" sz="3200" dirty="0">
                <a:solidFill>
                  <a:schemeClr val="tx2"/>
                </a:solidFill>
                <a:ea typeface="Gungsuh" pitchFamily="18" charset="-127"/>
              </a:rPr>
              <a:t>Support System (</a:t>
            </a:r>
            <a:r>
              <a:rPr lang="en-US" sz="3200" dirty="0" smtClean="0">
                <a:solidFill>
                  <a:schemeClr val="tx2"/>
                </a:solidFill>
                <a:ea typeface="Gungsuh" pitchFamily="18" charset="-127"/>
              </a:rPr>
              <a:t>DSS)</a:t>
            </a:r>
          </a:p>
          <a:p>
            <a:r>
              <a:rPr lang="en-US" dirty="0">
                <a:solidFill>
                  <a:schemeClr val="tx2"/>
                </a:solidFill>
                <a:ea typeface="Gungsuh" pitchFamily="18" charset="-127"/>
              </a:rPr>
              <a:t>A</a:t>
            </a:r>
            <a:r>
              <a:rPr lang="en-US" sz="3200" dirty="0" smtClean="0">
                <a:solidFill>
                  <a:schemeClr val="tx2"/>
                </a:solidFill>
                <a:ea typeface="Gungsuh" pitchFamily="18" charset="-127"/>
              </a:rPr>
              <a:t>pproach</a:t>
            </a:r>
            <a:endParaRPr lang="en-US" sz="3200" dirty="0">
              <a:solidFill>
                <a:schemeClr val="tx2"/>
              </a:solidFill>
              <a:ea typeface="Gungsuh" pitchFamily="18" charset="-127"/>
            </a:endParaRPr>
          </a:p>
          <a:p>
            <a:pPr lvl="1"/>
            <a:r>
              <a:rPr lang="en-US" sz="2500" dirty="0" smtClean="0">
                <a:solidFill>
                  <a:schemeClr val="tx2"/>
                </a:solidFill>
                <a:ea typeface="Gungsuh" pitchFamily="18" charset="-127"/>
              </a:rPr>
              <a:t>Develop criteria for technology assessment</a:t>
            </a:r>
          </a:p>
          <a:p>
            <a:pPr lvl="1"/>
            <a:r>
              <a:rPr lang="en-US" sz="2500" dirty="0">
                <a:solidFill>
                  <a:schemeClr val="tx2"/>
                </a:solidFill>
                <a:ea typeface="Gungsuh" pitchFamily="18" charset="-127"/>
              </a:rPr>
              <a:t>A</a:t>
            </a:r>
            <a:r>
              <a:rPr lang="en-US" sz="2500" dirty="0" smtClean="0">
                <a:solidFill>
                  <a:schemeClr val="tx2"/>
                </a:solidFill>
                <a:ea typeface="Gungsuh" pitchFamily="18" charset="-127"/>
              </a:rPr>
              <a:t>cquiring information from users</a:t>
            </a:r>
          </a:p>
          <a:p>
            <a:pPr lvl="1"/>
            <a:r>
              <a:rPr lang="en-US" sz="2500" dirty="0">
                <a:solidFill>
                  <a:schemeClr val="tx2"/>
                </a:solidFill>
                <a:ea typeface="Gungsuh" pitchFamily="18" charset="-127"/>
              </a:rPr>
              <a:t>I</a:t>
            </a:r>
            <a:r>
              <a:rPr lang="en-US" sz="2500" dirty="0" smtClean="0">
                <a:solidFill>
                  <a:schemeClr val="tx2"/>
                </a:solidFill>
                <a:ea typeface="Gungsuh" pitchFamily="18" charset="-127"/>
              </a:rPr>
              <a:t>nformation acquisition</a:t>
            </a:r>
          </a:p>
          <a:p>
            <a:pPr lvl="1"/>
            <a:r>
              <a:rPr lang="en-US" sz="2500" dirty="0" smtClean="0">
                <a:solidFill>
                  <a:schemeClr val="tx2"/>
                </a:solidFill>
                <a:ea typeface="Gungsuh" pitchFamily="18" charset="-127"/>
              </a:rPr>
              <a:t>Scoring and Evaluation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tx2"/>
                </a:solidFill>
                <a:ea typeface="Gungsuh" pitchFamily="18" charset="-127"/>
              </a:rPr>
              <a:t>Moving </a:t>
            </a:r>
            <a:r>
              <a:rPr lang="en-US" sz="3200" dirty="0">
                <a:solidFill>
                  <a:schemeClr val="tx2"/>
                </a:solidFill>
                <a:ea typeface="Gungsuh" pitchFamily="18" charset="-127"/>
              </a:rPr>
              <a:t>forward</a:t>
            </a:r>
          </a:p>
        </p:txBody>
      </p:sp>
    </p:spTree>
    <p:extLst>
      <p:ext uri="{BB962C8B-B14F-4D97-AF65-F5344CB8AC3E}">
        <p14:creationId xmlns:p14="http://schemas.microsoft.com/office/powerpoint/2010/main" val="44143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165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TextBox 5"/>
          <p:cNvSpPr txBox="1"/>
          <p:nvPr/>
        </p:nvSpPr>
        <p:spPr>
          <a:xfrm>
            <a:off x="6553200" y="558225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FFFF00"/>
                </a:solidFill>
              </a:rPr>
              <a:t>Effectiveness</a:t>
            </a:r>
            <a:endParaRPr lang="en-SG" sz="3200" b="1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" r="12227"/>
          <a:stretch/>
        </p:blipFill>
        <p:spPr>
          <a:xfrm>
            <a:off x="0" y="0"/>
            <a:ext cx="5729471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7" b="9254"/>
          <a:stretch/>
        </p:blipFill>
        <p:spPr>
          <a:xfrm>
            <a:off x="4584510" y="3810000"/>
            <a:ext cx="1816290" cy="2772997"/>
          </a:xfrm>
          <a:prstGeom prst="rect">
            <a:avLst/>
          </a:prstGeom>
          <a:effectLst>
            <a:innerShdw blurRad="127000" dist="50800" dir="8100000">
              <a:prstClr val="black">
                <a:alpha val="50000"/>
              </a:prstClr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6172200" y="1349276"/>
            <a:ext cx="28728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Contaminant removal ability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Contaminant removal efficiency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Meeting drinking water standards/guidelines</a:t>
            </a:r>
          </a:p>
          <a:p>
            <a:pPr marL="285750" indent="-285750" algn="r">
              <a:buFont typeface="Arial" pitchFamily="34" charset="0"/>
              <a:buChar char="•"/>
            </a:pPr>
            <a:endParaRPr lang="en-US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285750" indent="-285750" algn="r">
              <a:buFont typeface="Arial" pitchFamily="34" charset="0"/>
              <a:buChar char="•"/>
            </a:pPr>
            <a:endParaRPr lang="en-SG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 flipH="1">
            <a:off x="8597489" y="6316297"/>
            <a:ext cx="328591" cy="266700"/>
            <a:chOff x="8325972" y="6058292"/>
            <a:chExt cx="589428" cy="533400"/>
          </a:xfrm>
        </p:grpSpPr>
        <p:sp>
          <p:nvSpPr>
            <p:cNvPr id="9" name="Right Arrow 8">
              <a:hlinkClick r:id="rId5" action="ppaction://hlinksldjump"/>
            </p:cNvPr>
            <p:cNvSpPr/>
            <p:nvPr/>
          </p:nvSpPr>
          <p:spPr>
            <a:xfrm>
              <a:off x="8534400" y="6058292"/>
              <a:ext cx="381000" cy="533400"/>
            </a:xfrm>
            <a:prstGeom prst="right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428348" y="6191446"/>
              <a:ext cx="76200" cy="27432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325972" y="6187832"/>
              <a:ext cx="76200" cy="27432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318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48"/>
            <a:ext cx="5817358" cy="687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68922" y="3733800"/>
            <a:ext cx="419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FFFF00"/>
                </a:solidFill>
              </a:rPr>
              <a:t>Appropriateness</a:t>
            </a:r>
            <a:endParaRPr lang="en-SG" sz="3200" b="1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67818" y="4531479"/>
            <a:ext cx="259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Skills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Materials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Manpower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Site Requirements</a:t>
            </a:r>
          </a:p>
          <a:p>
            <a:pPr marL="285750" indent="-285750" algn="r">
              <a:buFont typeface="Arial" pitchFamily="34" charset="0"/>
              <a:buChar char="•"/>
            </a:pPr>
            <a:endParaRPr lang="en-US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285750" indent="-285750" algn="r">
              <a:buFont typeface="Arial" pitchFamily="34" charset="0"/>
              <a:buChar char="•"/>
            </a:pPr>
            <a:endParaRPr lang="en-US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285750" indent="-285750" algn="r">
              <a:buFont typeface="Arial" pitchFamily="34" charset="0"/>
              <a:buChar char="•"/>
            </a:pPr>
            <a:endParaRPr lang="en-SG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 flipH="1">
            <a:off x="8597489" y="6316297"/>
            <a:ext cx="328591" cy="266700"/>
            <a:chOff x="8325972" y="6058292"/>
            <a:chExt cx="589428" cy="533400"/>
          </a:xfrm>
        </p:grpSpPr>
        <p:sp>
          <p:nvSpPr>
            <p:cNvPr id="8" name="Right Arrow 7">
              <a:hlinkClick r:id="rId4" action="ppaction://hlinksldjump"/>
            </p:cNvPr>
            <p:cNvSpPr/>
            <p:nvPr/>
          </p:nvSpPr>
          <p:spPr>
            <a:xfrm>
              <a:off x="8534400" y="6058292"/>
              <a:ext cx="381000" cy="533400"/>
            </a:xfrm>
            <a:prstGeom prst="right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428348" y="6191446"/>
              <a:ext cx="76200" cy="27432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25972" y="6187832"/>
              <a:ext cx="76200" cy="27432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15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TextBox 5"/>
          <p:cNvSpPr txBox="1"/>
          <p:nvPr/>
        </p:nvSpPr>
        <p:spPr>
          <a:xfrm>
            <a:off x="311624" y="3706602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FFFF00"/>
                </a:solidFill>
              </a:rPr>
              <a:t>Acceptability</a:t>
            </a:r>
            <a:endParaRPr lang="en-SG" sz="3200" b="1" dirty="0">
              <a:solidFill>
                <a:srgbClr val="FFFF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7"/>
          <a:stretch/>
        </p:blipFill>
        <p:spPr>
          <a:xfrm>
            <a:off x="3193577" y="0"/>
            <a:ext cx="5952698" cy="68454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4267200"/>
            <a:ext cx="259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Taste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Smell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Appearance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Cultural Preferences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SG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 flipH="1">
            <a:off x="2497633" y="6316297"/>
            <a:ext cx="328591" cy="266700"/>
            <a:chOff x="8325972" y="6058292"/>
            <a:chExt cx="589428" cy="533400"/>
          </a:xfrm>
        </p:grpSpPr>
        <p:sp>
          <p:nvSpPr>
            <p:cNvPr id="8" name="Right Arrow 7">
              <a:hlinkClick r:id="rId4" action="ppaction://hlinksldjump"/>
            </p:cNvPr>
            <p:cNvSpPr/>
            <p:nvPr/>
          </p:nvSpPr>
          <p:spPr>
            <a:xfrm>
              <a:off x="8534400" y="6058292"/>
              <a:ext cx="381000" cy="533400"/>
            </a:xfrm>
            <a:prstGeom prst="right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428348" y="6191446"/>
              <a:ext cx="76200" cy="27432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25972" y="6187832"/>
              <a:ext cx="76200" cy="27432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120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TextBox 5"/>
          <p:cNvSpPr txBox="1"/>
          <p:nvPr/>
        </p:nvSpPr>
        <p:spPr>
          <a:xfrm>
            <a:off x="7581331" y="41148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FFFF00"/>
                </a:solidFill>
              </a:rPr>
              <a:t>Cost</a:t>
            </a:r>
            <a:endParaRPr lang="en-SG" sz="3200" b="1" dirty="0">
              <a:solidFill>
                <a:srgbClr val="FFFF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484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67818" y="4953000"/>
            <a:ext cx="259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Capital Cost</a:t>
            </a:r>
          </a:p>
          <a:p>
            <a:pPr marL="285750" indent="-285750" algn="r"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Operating Cost</a:t>
            </a:r>
          </a:p>
          <a:p>
            <a:pPr marL="285750" indent="-285750" algn="r">
              <a:buFont typeface="Arial" pitchFamily="34" charset="0"/>
              <a:buChar char="•"/>
            </a:pPr>
            <a:endParaRPr lang="en-US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285750" indent="-285750" algn="r">
              <a:buFont typeface="Arial" pitchFamily="34" charset="0"/>
              <a:buChar char="•"/>
            </a:pPr>
            <a:endParaRPr lang="en-US" b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 marL="285750" indent="-285750" algn="r">
              <a:buFont typeface="Arial" pitchFamily="34" charset="0"/>
              <a:buChar char="•"/>
            </a:pPr>
            <a:endParaRPr lang="en-SG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 flipH="1">
            <a:off x="8624340" y="6384877"/>
            <a:ext cx="328591" cy="266700"/>
            <a:chOff x="8325972" y="6058292"/>
            <a:chExt cx="589428" cy="533400"/>
          </a:xfrm>
        </p:grpSpPr>
        <p:sp>
          <p:nvSpPr>
            <p:cNvPr id="8" name="Right Arrow 7">
              <a:hlinkClick r:id="rId4" action="ppaction://hlinksldjump"/>
            </p:cNvPr>
            <p:cNvSpPr/>
            <p:nvPr/>
          </p:nvSpPr>
          <p:spPr>
            <a:xfrm>
              <a:off x="8534400" y="6058292"/>
              <a:ext cx="381000" cy="533400"/>
            </a:xfrm>
            <a:prstGeom prst="right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428348" y="6191446"/>
              <a:ext cx="76200" cy="27432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325972" y="6187832"/>
              <a:ext cx="76200" cy="274320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51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[Background]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15200" cy="45259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B</a:t>
            </a:r>
            <a:r>
              <a:rPr lang="en-US" sz="2400" dirty="0" smtClean="0">
                <a:solidFill>
                  <a:schemeClr val="tx2"/>
                </a:solidFill>
              </a:rPr>
              <a:t>illions lack access to improved sources of water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A</a:t>
            </a:r>
            <a:r>
              <a:rPr lang="en-US" sz="2400" dirty="0" smtClean="0">
                <a:solidFill>
                  <a:schemeClr val="tx2"/>
                </a:solidFill>
              </a:rPr>
              <a:t>vailable guides </a:t>
            </a:r>
            <a:r>
              <a:rPr lang="en-US" sz="2400" u="sng" dirty="0" smtClean="0">
                <a:solidFill>
                  <a:schemeClr val="tx2"/>
                </a:solidFill>
              </a:rPr>
              <a:t>tend to focus on contaminant removal efficiencies</a:t>
            </a:r>
          </a:p>
          <a:p>
            <a:pPr>
              <a:lnSpc>
                <a:spcPct val="150000"/>
              </a:lnSpc>
            </a:pPr>
            <a:r>
              <a:rPr lang="en-US" sz="2400" u="sng" dirty="0">
                <a:solidFill>
                  <a:schemeClr val="tx2"/>
                </a:solidFill>
              </a:rPr>
              <a:t>D</a:t>
            </a:r>
            <a:r>
              <a:rPr lang="en-US" sz="2400" u="sng" dirty="0" smtClean="0">
                <a:solidFill>
                  <a:schemeClr val="tx2"/>
                </a:solidFill>
              </a:rPr>
              <a:t>ifficulty in choosing correct technologies</a:t>
            </a:r>
            <a:r>
              <a:rPr lang="en-US" sz="2400" dirty="0" smtClean="0">
                <a:solidFill>
                  <a:schemeClr val="tx2"/>
                </a:solidFill>
              </a:rPr>
              <a:t>, especially for a layperson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/>
                </a:solidFill>
              </a:rPr>
              <a:t>D</a:t>
            </a:r>
            <a:r>
              <a:rPr lang="en-US" sz="2400" dirty="0" smtClean="0">
                <a:solidFill>
                  <a:schemeClr val="tx2"/>
                </a:solidFill>
              </a:rPr>
              <a:t>evelop a platform to empower decision-making </a:t>
            </a:r>
          </a:p>
        </p:txBody>
      </p:sp>
    </p:spTree>
    <p:extLst>
      <p:ext uri="{BB962C8B-B14F-4D97-AF65-F5344CB8AC3E}">
        <p14:creationId xmlns:p14="http://schemas.microsoft.com/office/powerpoint/2010/main" val="325434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[Focus]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15200" cy="4525963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ea typeface="Gungsuh" pitchFamily="18" charset="-127"/>
              </a:rPr>
              <a:t>To develop a </a:t>
            </a:r>
            <a:r>
              <a:rPr lang="en-US" sz="2400" b="1" dirty="0" smtClean="0">
                <a:solidFill>
                  <a:schemeClr val="accent2"/>
                </a:solidFill>
                <a:ea typeface="Gungsuh" pitchFamily="18" charset="-127"/>
              </a:rPr>
              <a:t>Decision Support System (DSS)</a:t>
            </a:r>
            <a:r>
              <a:rPr lang="en-US" sz="2400" dirty="0" smtClean="0">
                <a:solidFill>
                  <a:schemeClr val="tx2"/>
                </a:solidFill>
                <a:ea typeface="Gungsuh" pitchFamily="18" charset="-127"/>
              </a:rPr>
              <a:t> targeted at small and resource poor communities</a:t>
            </a:r>
          </a:p>
          <a:p>
            <a:endParaRPr lang="en-US" sz="2400" dirty="0">
              <a:solidFill>
                <a:schemeClr val="tx2"/>
              </a:solidFill>
              <a:ea typeface="Gungsuh" pitchFamily="18" charset="-127"/>
            </a:endParaRPr>
          </a:p>
          <a:p>
            <a:r>
              <a:rPr lang="en-US" sz="2400" dirty="0">
                <a:solidFill>
                  <a:schemeClr val="tx2"/>
                </a:solidFill>
                <a:ea typeface="Gungsuh" pitchFamily="18" charset="-127"/>
              </a:rPr>
              <a:t>A</a:t>
            </a:r>
            <a:r>
              <a:rPr lang="en-US" sz="2400" dirty="0" smtClean="0">
                <a:solidFill>
                  <a:schemeClr val="tx2"/>
                </a:solidFill>
                <a:ea typeface="Gungsuh" pitchFamily="18" charset="-127"/>
              </a:rPr>
              <a:t>ssumptions / precepts:</a:t>
            </a:r>
          </a:p>
          <a:p>
            <a:pPr lvl="1"/>
            <a:r>
              <a:rPr lang="en-US" sz="2000" u="sng" dirty="0">
                <a:solidFill>
                  <a:schemeClr val="tx2"/>
                </a:solidFill>
                <a:ea typeface="Gungsuh" pitchFamily="18" charset="-127"/>
              </a:rPr>
              <a:t>h</a:t>
            </a:r>
            <a:r>
              <a:rPr lang="en-US" sz="2000" u="sng" dirty="0" smtClean="0">
                <a:solidFill>
                  <a:schemeClr val="tx2"/>
                </a:solidFill>
                <a:ea typeface="Gungsuh" pitchFamily="18" charset="-127"/>
              </a:rPr>
              <a:t>ydraulic based devices </a:t>
            </a:r>
            <a:r>
              <a:rPr lang="en-US" sz="2000" dirty="0" smtClean="0">
                <a:solidFill>
                  <a:schemeClr val="tx2"/>
                </a:solidFill>
                <a:ea typeface="Gungsuh" pitchFamily="18" charset="-127"/>
              </a:rPr>
              <a:t>that use gravity to do work are preferred over mechanical equipment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  <a:ea typeface="Gungsuh" pitchFamily="18" charset="-127"/>
              </a:rPr>
              <a:t>system selection does not take into account long term water demands, instead focuses on short term requirements to </a:t>
            </a:r>
            <a:r>
              <a:rPr lang="en-US" sz="2000" u="sng" dirty="0" smtClean="0">
                <a:solidFill>
                  <a:schemeClr val="tx2"/>
                </a:solidFill>
                <a:ea typeface="Gungsuh" pitchFamily="18" charset="-127"/>
              </a:rPr>
              <a:t>reduce financial burden </a:t>
            </a:r>
            <a:r>
              <a:rPr lang="en-US" sz="2000" dirty="0" smtClean="0">
                <a:solidFill>
                  <a:schemeClr val="tx2"/>
                </a:solidFill>
                <a:ea typeface="Gungsuh" pitchFamily="18" charset="-127"/>
              </a:rPr>
              <a:t>on community</a:t>
            </a:r>
          </a:p>
          <a:p>
            <a:pPr lvl="1"/>
            <a:r>
              <a:rPr lang="en-US" sz="2000" dirty="0">
                <a:solidFill>
                  <a:schemeClr val="tx2"/>
                </a:solidFill>
                <a:ea typeface="Gungsuh" pitchFamily="18" charset="-127"/>
              </a:rPr>
              <a:t>i</a:t>
            </a:r>
            <a:r>
              <a:rPr lang="en-US" sz="2000" dirty="0" smtClean="0">
                <a:solidFill>
                  <a:schemeClr val="tx2"/>
                </a:solidFill>
                <a:ea typeface="Gungsuh" pitchFamily="18" charset="-127"/>
              </a:rPr>
              <a:t>ndigenous resources (materials, skilled manpower) should be tapped upon to </a:t>
            </a:r>
            <a:r>
              <a:rPr lang="en-US" sz="2000" u="sng" dirty="0" smtClean="0">
                <a:solidFill>
                  <a:schemeClr val="tx2"/>
                </a:solidFill>
                <a:ea typeface="Gungsuh" pitchFamily="18" charset="-127"/>
              </a:rPr>
              <a:t>increase sustainability and expand industrial development</a:t>
            </a:r>
          </a:p>
          <a:p>
            <a:pPr lvl="1"/>
            <a:endParaRPr lang="en-US" sz="2000" dirty="0" smtClean="0">
              <a:solidFill>
                <a:schemeClr val="tx2"/>
              </a:solidFill>
              <a:ea typeface="Gungsuh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788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[Decision Support </a:t>
            </a:r>
            <a:br>
              <a:rPr lang="en-US" sz="4000" b="1" dirty="0" smtClean="0">
                <a:ea typeface="Gungsuh" pitchFamily="18" charset="-127"/>
              </a:rPr>
            </a:br>
            <a:r>
              <a:rPr lang="en-US" sz="4000" b="1" dirty="0" smtClean="0">
                <a:ea typeface="Gungsuh" pitchFamily="18" charset="-127"/>
              </a:rPr>
              <a:t>System (DSS)]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15200" cy="4525963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I</a:t>
            </a:r>
            <a:r>
              <a:rPr lang="en-US" dirty="0" smtClean="0">
                <a:solidFill>
                  <a:schemeClr val="tx2"/>
                </a:solidFill>
              </a:rPr>
              <a:t>mplemented in Microsoft Excel / Visual Basic for Applications (VBA)</a:t>
            </a:r>
          </a:p>
          <a:p>
            <a:r>
              <a:rPr lang="en-US" dirty="0">
                <a:solidFill>
                  <a:schemeClr val="tx2"/>
                </a:solidFill>
              </a:rPr>
              <a:t>E</a:t>
            </a:r>
            <a:r>
              <a:rPr lang="en-US" dirty="0" smtClean="0">
                <a:solidFill>
                  <a:schemeClr val="tx2"/>
                </a:solidFill>
              </a:rPr>
              <a:t>asily disseminated, without consistent need for internet access</a:t>
            </a:r>
          </a:p>
          <a:p>
            <a:endParaRPr lang="en-US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9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905000"/>
            <a:ext cx="7239000" cy="1143000"/>
          </a:xfrm>
        </p:spPr>
        <p:txBody>
          <a:bodyPr/>
          <a:lstStyle/>
          <a:p>
            <a:r>
              <a:rPr lang="en-US" b="1" dirty="0" smtClean="0"/>
              <a:t>[DSS Development Approach]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094037"/>
            <a:ext cx="7315200" cy="4525963"/>
          </a:xfrm>
        </p:spPr>
        <p:txBody>
          <a:bodyPr>
            <a:normAutofit/>
          </a:bodyPr>
          <a:lstStyle/>
          <a:p>
            <a:pPr marL="342900" lvl="1" indent="-342900" algn="r">
              <a:buFont typeface="Arial" pitchFamily="34" charset="0"/>
              <a:buChar char="•"/>
            </a:pPr>
            <a:r>
              <a:rPr lang="en-US" sz="2600" b="1" dirty="0" smtClean="0">
                <a:solidFill>
                  <a:schemeClr val="tx2"/>
                </a:solidFill>
              </a:rPr>
              <a:t>Develop </a:t>
            </a:r>
            <a:r>
              <a:rPr lang="en-US" sz="2600" b="1" dirty="0">
                <a:solidFill>
                  <a:schemeClr val="tx2"/>
                </a:solidFill>
              </a:rPr>
              <a:t>c</a:t>
            </a:r>
            <a:r>
              <a:rPr lang="en-US" sz="2600" b="1" dirty="0" smtClean="0">
                <a:solidFill>
                  <a:schemeClr val="tx2"/>
                </a:solidFill>
              </a:rPr>
              <a:t>riteria </a:t>
            </a:r>
            <a:r>
              <a:rPr lang="en-US" sz="2600" b="1" dirty="0">
                <a:solidFill>
                  <a:schemeClr val="tx2"/>
                </a:solidFill>
              </a:rPr>
              <a:t>for technology assessment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</a:rPr>
              <a:t>cquiring </a:t>
            </a:r>
            <a:r>
              <a:rPr lang="en-US" sz="2600" dirty="0">
                <a:solidFill>
                  <a:schemeClr val="bg1">
                    <a:lumMod val="65000"/>
                  </a:schemeClr>
                </a:solidFill>
              </a:rPr>
              <a:t>information from users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</a:rPr>
              <a:t>Information Acquisition</a:t>
            </a:r>
            <a:endParaRPr lang="en-US" sz="2600" dirty="0">
              <a:solidFill>
                <a:schemeClr val="bg1">
                  <a:lumMod val="65000"/>
                </a:schemeClr>
              </a:solidFill>
            </a:endParaRP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</a:rPr>
              <a:t>Scoring and Evaluation</a:t>
            </a:r>
            <a:endParaRPr lang="en-US" sz="2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[Criteria for </a:t>
            </a:r>
            <a:br>
              <a:rPr lang="en-US" sz="4000" b="1" dirty="0" smtClean="0">
                <a:ea typeface="Gungsuh" pitchFamily="18" charset="-127"/>
              </a:rPr>
            </a:br>
            <a:r>
              <a:rPr lang="en-US" sz="4000" b="1" dirty="0" smtClean="0">
                <a:ea typeface="Gungsuh" pitchFamily="18" charset="-127"/>
              </a:rPr>
              <a:t>Technology </a:t>
            </a:r>
            <a:r>
              <a:rPr lang="en-US" sz="4000" b="1" dirty="0">
                <a:ea typeface="Gungsuh" pitchFamily="18" charset="-127"/>
              </a:rPr>
              <a:t>A</a:t>
            </a:r>
            <a:r>
              <a:rPr lang="en-US" sz="4000" b="1" dirty="0" smtClean="0">
                <a:ea typeface="Gungsuh" pitchFamily="18" charset="-127"/>
              </a:rPr>
              <a:t>ssessment]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286000"/>
            <a:ext cx="7315200" cy="2667000"/>
          </a:xfrm>
        </p:spPr>
        <p:txBody>
          <a:bodyPr>
            <a:noAutofit/>
          </a:bodyPr>
          <a:lstStyle/>
          <a:p>
            <a:r>
              <a:rPr lang="en-US" sz="2400" u="sng" dirty="0">
                <a:solidFill>
                  <a:schemeClr val="tx2"/>
                </a:solidFill>
                <a:ea typeface="Gungsuh" pitchFamily="18" charset="-127"/>
                <a:hlinkClick r:id="rId3" action="ppaction://hlinksldjump"/>
              </a:rPr>
              <a:t>E</a:t>
            </a:r>
            <a:r>
              <a:rPr lang="en-US" sz="2400" u="sng" dirty="0" smtClean="0">
                <a:solidFill>
                  <a:schemeClr val="tx2"/>
                </a:solidFill>
                <a:ea typeface="Gungsuh" pitchFamily="18" charset="-127"/>
                <a:hlinkClick r:id="rId3" action="ppaction://hlinksldjump"/>
              </a:rPr>
              <a:t>ffectiveness</a:t>
            </a:r>
            <a:r>
              <a:rPr lang="en-US" sz="2400" dirty="0" smtClean="0">
                <a:solidFill>
                  <a:schemeClr val="tx2"/>
                </a:solidFill>
                <a:ea typeface="Gungsuh" pitchFamily="18" charset="-127"/>
              </a:rPr>
              <a:t> </a:t>
            </a:r>
          </a:p>
          <a:p>
            <a:r>
              <a:rPr lang="en-US" sz="2400" u="sng" dirty="0">
                <a:solidFill>
                  <a:schemeClr val="tx2"/>
                </a:solidFill>
                <a:ea typeface="Gungsuh" pitchFamily="18" charset="-127"/>
                <a:hlinkClick r:id="rId4" action="ppaction://hlinksldjump"/>
              </a:rPr>
              <a:t>A</a:t>
            </a:r>
            <a:r>
              <a:rPr lang="en-US" sz="2400" u="sng" dirty="0" smtClean="0">
                <a:solidFill>
                  <a:schemeClr val="tx2"/>
                </a:solidFill>
                <a:ea typeface="Gungsuh" pitchFamily="18" charset="-127"/>
                <a:hlinkClick r:id="rId4" action="ppaction://hlinksldjump"/>
              </a:rPr>
              <a:t>ppropriateness</a:t>
            </a:r>
            <a:r>
              <a:rPr lang="en-US" sz="2400" dirty="0" smtClean="0">
                <a:solidFill>
                  <a:schemeClr val="tx2"/>
                </a:solidFill>
                <a:ea typeface="Gungsuh" pitchFamily="18" charset="-127"/>
                <a:hlinkClick r:id="rId4" action="ppaction://hlinksldjump"/>
              </a:rPr>
              <a:t> </a:t>
            </a:r>
            <a:endParaRPr lang="en-US" sz="2400" dirty="0" smtClean="0">
              <a:solidFill>
                <a:schemeClr val="tx2"/>
              </a:solidFill>
              <a:ea typeface="Gungsuh" pitchFamily="18" charset="-127"/>
            </a:endParaRPr>
          </a:p>
          <a:p>
            <a:r>
              <a:rPr lang="en-US" sz="2400" u="sng" dirty="0">
                <a:solidFill>
                  <a:schemeClr val="tx2"/>
                </a:solidFill>
                <a:ea typeface="Gungsuh" pitchFamily="18" charset="-127"/>
                <a:hlinkClick r:id="rId5" action="ppaction://hlinksldjump"/>
              </a:rPr>
              <a:t>A</a:t>
            </a:r>
            <a:r>
              <a:rPr lang="en-US" sz="2400" u="sng" dirty="0" smtClean="0">
                <a:solidFill>
                  <a:schemeClr val="tx2"/>
                </a:solidFill>
                <a:ea typeface="Gungsuh" pitchFamily="18" charset="-127"/>
                <a:hlinkClick r:id="rId5" action="ppaction://hlinksldjump"/>
              </a:rPr>
              <a:t>cceptability</a:t>
            </a:r>
            <a:r>
              <a:rPr lang="en-US" sz="2400" dirty="0" smtClean="0">
                <a:solidFill>
                  <a:schemeClr val="tx2"/>
                </a:solidFill>
                <a:ea typeface="Gungsuh" pitchFamily="18" charset="-127"/>
                <a:hlinkClick r:id="rId5" action="ppaction://hlinksldjump"/>
              </a:rPr>
              <a:t> </a:t>
            </a:r>
            <a:endParaRPr lang="en-US" sz="2400" dirty="0" smtClean="0">
              <a:solidFill>
                <a:schemeClr val="tx2"/>
              </a:solidFill>
              <a:ea typeface="Gungsuh" pitchFamily="18" charset="-127"/>
            </a:endParaRPr>
          </a:p>
          <a:p>
            <a:r>
              <a:rPr lang="en-US" sz="2400" u="sng" dirty="0">
                <a:solidFill>
                  <a:schemeClr val="tx2"/>
                </a:solidFill>
                <a:ea typeface="Gungsuh" pitchFamily="18" charset="-127"/>
                <a:hlinkClick r:id="rId6" action="ppaction://hlinksldjump"/>
              </a:rPr>
              <a:t>C</a:t>
            </a:r>
            <a:r>
              <a:rPr lang="en-US" sz="2400" u="sng" dirty="0" smtClean="0">
                <a:solidFill>
                  <a:schemeClr val="tx2"/>
                </a:solidFill>
                <a:ea typeface="Gungsuh" pitchFamily="18" charset="-127"/>
                <a:hlinkClick r:id="rId6" action="ppaction://hlinksldjump"/>
              </a:rPr>
              <a:t>ost </a:t>
            </a:r>
            <a:endParaRPr lang="en-US" sz="2400" u="sng" dirty="0" smtClean="0">
              <a:solidFill>
                <a:schemeClr val="tx2"/>
              </a:solidFill>
              <a:ea typeface="Gungsuh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718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905000"/>
            <a:ext cx="7239000" cy="1143000"/>
          </a:xfrm>
        </p:spPr>
        <p:txBody>
          <a:bodyPr/>
          <a:lstStyle/>
          <a:p>
            <a:r>
              <a:rPr lang="en-US" b="1" dirty="0" smtClean="0"/>
              <a:t>[DSS Development Approach]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094037"/>
            <a:ext cx="7315200" cy="4525963"/>
          </a:xfrm>
        </p:spPr>
        <p:txBody>
          <a:bodyPr>
            <a:normAutofit/>
          </a:bodyPr>
          <a:lstStyle/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>
                <a:solidFill>
                  <a:schemeClr val="bg1">
                    <a:lumMod val="65000"/>
                  </a:schemeClr>
                </a:solidFill>
              </a:rPr>
              <a:t>Develop criteria for technology assessment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b="1" dirty="0">
                <a:solidFill>
                  <a:schemeClr val="tx2"/>
                </a:solidFill>
              </a:rPr>
              <a:t>Acquiring information from users</a:t>
            </a: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</a:rPr>
              <a:t>Information Acquisition</a:t>
            </a:r>
            <a:endParaRPr lang="en-US" sz="2600" dirty="0">
              <a:solidFill>
                <a:schemeClr val="bg1">
                  <a:lumMod val="65000"/>
                </a:schemeClr>
              </a:solidFill>
            </a:endParaRPr>
          </a:p>
          <a:p>
            <a:pPr marL="342900" lvl="1" indent="-342900" algn="r"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bg1">
                    <a:lumMod val="65000"/>
                  </a:schemeClr>
                </a:solidFill>
              </a:rPr>
              <a:t>Scoring and Evaluation</a:t>
            </a:r>
            <a:endParaRPr lang="en-US" sz="26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r">
              <a:buNone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4598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ea typeface="Gungsuh" pitchFamily="18" charset="-127"/>
              </a:rPr>
              <a:t>[</a:t>
            </a:r>
            <a:r>
              <a:rPr lang="en-US" sz="4000" b="1" dirty="0">
                <a:ea typeface="Gungsuh" pitchFamily="18" charset="-127"/>
              </a:rPr>
              <a:t>A</a:t>
            </a:r>
            <a:r>
              <a:rPr lang="en-US" sz="4000" b="1" dirty="0" smtClean="0">
                <a:ea typeface="Gungsuh" pitchFamily="18" charset="-127"/>
              </a:rPr>
              <a:t>cquiring </a:t>
            </a:r>
            <a:r>
              <a:rPr lang="en-US" sz="4000" b="1" dirty="0">
                <a:ea typeface="Gungsuh" pitchFamily="18" charset="-127"/>
              </a:rPr>
              <a:t>I</a:t>
            </a:r>
            <a:r>
              <a:rPr lang="en-US" sz="4000" b="1" dirty="0" smtClean="0">
                <a:ea typeface="Gungsuh" pitchFamily="18" charset="-127"/>
              </a:rPr>
              <a:t>nformation </a:t>
            </a:r>
            <a:br>
              <a:rPr lang="en-US" sz="4000" b="1" dirty="0" smtClean="0">
                <a:ea typeface="Gungsuh" pitchFamily="18" charset="-127"/>
              </a:rPr>
            </a:br>
            <a:r>
              <a:rPr lang="en-US" sz="4000" b="1" dirty="0" smtClean="0">
                <a:ea typeface="Gungsuh" pitchFamily="18" charset="-127"/>
              </a:rPr>
              <a:t>from Users]</a:t>
            </a:r>
            <a:endParaRPr lang="en-US" sz="4000" b="1" dirty="0">
              <a:ea typeface="Gungsuh" pitchFamily="18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3152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Sample questions: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what is your </a:t>
            </a:r>
            <a:r>
              <a:rPr lang="en-US" sz="2000" u="sng" dirty="0" smtClean="0">
                <a:solidFill>
                  <a:schemeClr val="tx2"/>
                </a:solidFill>
              </a:rPr>
              <a:t>source of raw water</a:t>
            </a:r>
            <a:r>
              <a:rPr lang="en-US" sz="2000" dirty="0" smtClean="0">
                <a:solidFill>
                  <a:schemeClr val="tx2"/>
                </a:solidFill>
              </a:rPr>
              <a:t>?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w</a:t>
            </a:r>
            <a:r>
              <a:rPr lang="en-US" sz="2000" dirty="0" smtClean="0">
                <a:solidFill>
                  <a:schemeClr val="tx2"/>
                </a:solidFill>
              </a:rPr>
              <a:t>hich of the following pictures best illustrate the </a:t>
            </a:r>
            <a:r>
              <a:rPr lang="en-US" sz="2000" u="sng" dirty="0" smtClean="0">
                <a:solidFill>
                  <a:schemeClr val="tx2"/>
                </a:solidFill>
              </a:rPr>
              <a:t>turbidity</a:t>
            </a:r>
            <a:r>
              <a:rPr lang="en-US" sz="2000" dirty="0" smtClean="0">
                <a:solidFill>
                  <a:schemeClr val="tx2"/>
                </a:solidFill>
              </a:rPr>
              <a:t> level of the raw water?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a</a:t>
            </a:r>
            <a:r>
              <a:rPr lang="en-US" sz="2000" dirty="0" smtClean="0">
                <a:solidFill>
                  <a:schemeClr val="tx2"/>
                </a:solidFill>
              </a:rPr>
              <a:t>re you aware of the </a:t>
            </a:r>
            <a:r>
              <a:rPr lang="en-US" sz="2000" u="sng" dirty="0" smtClean="0">
                <a:solidFill>
                  <a:schemeClr val="tx2"/>
                </a:solidFill>
              </a:rPr>
              <a:t>drinking water standards </a:t>
            </a:r>
            <a:r>
              <a:rPr lang="en-US" sz="2000" dirty="0" smtClean="0">
                <a:solidFill>
                  <a:schemeClr val="tx2"/>
                </a:solidFill>
              </a:rPr>
              <a:t>in your country? If not, which standards (WHO / US-EPA) would you like to meet?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are </a:t>
            </a:r>
            <a:r>
              <a:rPr lang="en-US" sz="2000" u="sng" dirty="0" smtClean="0">
                <a:solidFill>
                  <a:schemeClr val="tx2"/>
                </a:solidFill>
              </a:rPr>
              <a:t>masons, carpenters and metal workers </a:t>
            </a:r>
            <a:r>
              <a:rPr lang="en-US" sz="2000" dirty="0" smtClean="0">
                <a:solidFill>
                  <a:schemeClr val="tx2"/>
                </a:solidFill>
              </a:rPr>
              <a:t>available in your community?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</a:rPr>
              <a:t>how important is the </a:t>
            </a:r>
            <a:r>
              <a:rPr lang="en-US" sz="2000" u="sng" dirty="0" smtClean="0">
                <a:solidFill>
                  <a:schemeClr val="tx2"/>
                </a:solidFill>
              </a:rPr>
              <a:t>taste</a:t>
            </a:r>
            <a:r>
              <a:rPr lang="en-US" sz="2000" dirty="0" smtClean="0">
                <a:solidFill>
                  <a:schemeClr val="tx2"/>
                </a:solidFill>
              </a:rPr>
              <a:t> of water?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24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</TotalTime>
  <Words>547</Words>
  <Application>Microsoft Office PowerPoint</Application>
  <PresentationFormat>On-screen Show (4:3)</PresentationFormat>
  <Paragraphs>169</Paragraphs>
  <Slides>23</Slides>
  <Notes>23</Notes>
  <HiddenSlides>4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Equation</vt:lpstr>
      <vt:lpstr>PowerPoint Presentation</vt:lpstr>
      <vt:lpstr>[Outline]</vt:lpstr>
      <vt:lpstr>[Background]</vt:lpstr>
      <vt:lpstr>[Focus]</vt:lpstr>
      <vt:lpstr>[Decision Support  System (DSS)]</vt:lpstr>
      <vt:lpstr>[DSS Development Approach]</vt:lpstr>
      <vt:lpstr>[Criteria for  Technology Assessment]</vt:lpstr>
      <vt:lpstr>[DSS Development Approach]</vt:lpstr>
      <vt:lpstr>[Acquiring Information  from Users]</vt:lpstr>
      <vt:lpstr>PowerPoint Presentation</vt:lpstr>
      <vt:lpstr>[DSS Development Approach]</vt:lpstr>
      <vt:lpstr>[Information Acquisition]</vt:lpstr>
      <vt:lpstr>[Information Acquisition – contd.]</vt:lpstr>
      <vt:lpstr>[DSS Development Approach]</vt:lpstr>
      <vt:lpstr>[Scoring and Evaluation]</vt:lpstr>
      <vt:lpstr>[Scoring and Evaluation – contd.]</vt:lpstr>
      <vt:lpstr>[Scoring and Evaluation – contd.]</vt:lpstr>
      <vt:lpstr>[Moving Forward]</vt:lpstr>
      <vt:lpstr>[questions?]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Treatment Technology Selection Guide</dc:title>
  <dc:creator>ceeadmin</dc:creator>
  <cp:lastModifiedBy>Felice</cp:lastModifiedBy>
  <cp:revision>168</cp:revision>
  <dcterms:created xsi:type="dcterms:W3CDTF">2011-10-25T22:43:40Z</dcterms:created>
  <dcterms:modified xsi:type="dcterms:W3CDTF">2014-08-18T15:29:14Z</dcterms:modified>
</cp:coreProperties>
</file>