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55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E616A5B-92F0-4D82-8263-5A8013C2B083}">
  <a:tblStyle styleId="{DE616A5B-92F0-4D82-8263-5A8013C2B083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28709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stop one on the journey: brainstorming the layout and design of the site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stop one on the journey: brainstorming the layout and design of the site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previous website uninspiring. now features like parallax scrolling, cool javascript to manage transition from one page to the next, etc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Dynamically resizes to best fit browser width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various inputs, login fields, favicon, and other touches being added to the implementation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NO wastewater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go over the three? ish treatment types we are researching--FIME, package plants, etc, and wh someone would consider those technologies (pro/con)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Put MINIMAL information on the slide. mostly say aloud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• Ease of operation </a:t>
            </a:r>
          </a:p>
          <a:p>
            <a:pPr lvl="0" rt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No pre-treatment chemicals and no large chemical storage and feed areas </a:t>
            </a:r>
          </a:p>
          <a:p>
            <a:pPr lvl="0" rt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Lower operating cost, lower life cycle cost </a:t>
            </a:r>
          </a:p>
          <a:p>
            <a:pPr lvl="0" rt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Meets government guideline for filtration of surface waters </a:t>
            </a:r>
          </a:p>
          <a:p>
            <a:pPr lvl="0" rt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Effective treatment for turbidity, cysts, bacteria, and colour </a:t>
            </a:r>
          </a:p>
          <a:p>
            <a:pPr lvl="0" rt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Simple cleaning techniques produce very little waste </a:t>
            </a:r>
          </a:p>
          <a:p>
            <a:pPr lvl="0" rt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Effective for a wide range of raw water quality </a:t>
            </a:r>
          </a:p>
          <a:p>
            <a:pPr lvl="0">
              <a:spcBef>
                <a:spcPts val="640"/>
              </a:spcBef>
              <a:buClr>
                <a:srgbClr val="1A1A1A"/>
              </a:buClr>
              <a:buSzPct val="128571"/>
              <a:buFont typeface="Galdeano"/>
              <a:buNone/>
            </a:pP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Pre-fabricated unit minimizes concrete and reduces construction time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 b="1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Best To Use:</a:t>
            </a:r>
            <a:r>
              <a:rPr lang="en" sz="1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extended aeration plants, sequencing batch reactors, oxidation ditches, contact stabilization plants, rotating biological contactors, and physical/chemical processes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143999" cy="6857999"/>
            <a:chOff x="0" y="0"/>
            <a:chExt cx="5759" cy="4319"/>
          </a:xfrm>
        </p:grpSpPr>
        <p:pic>
          <p:nvPicPr>
            <p:cNvPr id="14" name="Shape 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5759" cy="43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031" y="3215"/>
              <a:ext cx="192" cy="4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791" y="3552"/>
              <a:ext cx="287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1" name="Shape 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88" y="5876925"/>
            <a:ext cx="9145588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34" name="Shape 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04389"/>
            <a:ext cx="2819400" cy="838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49" name="Shape 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04389"/>
            <a:ext cx="2819400" cy="838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7" name="Shape 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04389"/>
            <a:ext cx="2819400" cy="838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62" name="Shape 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04389"/>
            <a:ext cx="2819400" cy="838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1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304389"/>
            <a:ext cx="2819400" cy="83861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ctrTitle"/>
          </p:nvPr>
        </p:nvSpPr>
        <p:spPr>
          <a:xfrm>
            <a:off x="176375" y="2024875"/>
            <a:ext cx="6046199" cy="2256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l" rtl="0">
              <a:spcBef>
                <a:spcPts val="0"/>
              </a:spcBef>
              <a:buNone/>
            </a:pPr>
            <a:r>
              <a:rPr lang="en" sz="4400" b="1" dirty="0">
                <a:solidFill>
                  <a:srgbClr val="FFFFFF"/>
                </a:solidFill>
                <a:latin typeface="Galdeano"/>
                <a:ea typeface="Galdeano"/>
                <a:cs typeface="Galdeano"/>
                <a:sym typeface="Galdeano"/>
              </a:rPr>
              <a:t>Water Treatment Technology Selection Guide (WTTSG)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subTitle" idx="1"/>
          </p:nvPr>
        </p:nvSpPr>
        <p:spPr>
          <a:xfrm>
            <a:off x="172100" y="4967275"/>
            <a:ext cx="7395599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" sz="2400" b="1" dirty="0">
                <a:solidFill>
                  <a:srgbClr val="FFFFFF"/>
                </a:solidFill>
                <a:latin typeface="Galdeano"/>
                <a:ea typeface="Galdeano"/>
                <a:cs typeface="Galdeano"/>
                <a:sym typeface="Galdeano"/>
              </a:rPr>
              <a:t>Yao Lu, Larissa Sakiyama, and Sarah Sinclair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 algn="ctr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Curve Fitting with Linear Regression:</a:t>
            </a:r>
          </a:p>
          <a:p>
            <a:pPr marL="0" lvl="0" indent="0" algn="ctr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A scatterplot of the data below was created, and a regression was performed using the Excel Power curve of the scatterplot data</a:t>
            </a:r>
          </a:p>
          <a:p>
            <a:pPr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graphicFrame>
        <p:nvGraphicFramePr>
          <p:cNvPr id="137" name="Shape 137"/>
          <p:cNvGraphicFramePr/>
          <p:nvPr/>
        </p:nvGraphicFramePr>
        <p:xfrm>
          <a:off x="1704250" y="3186100"/>
          <a:ext cx="5728675" cy="2116385"/>
        </p:xfrm>
        <a:graphic>
          <a:graphicData uri="http://schemas.openxmlformats.org/drawingml/2006/table">
            <a:tbl>
              <a:tblPr>
                <a:noFill/>
                <a:tableStyleId>{DE616A5B-92F0-4D82-8263-5A8013C2B083}</a:tableStyleId>
              </a:tblPr>
              <a:tblGrid>
                <a:gridCol w="2142275"/>
                <a:gridCol w="1225575"/>
                <a:gridCol w="2360825"/>
              </a:tblGrid>
              <a:tr h="285750"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 b="1"/>
                        <a:t>Name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 b="1"/>
                        <a:t>Flow Rate (L/s)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 b="1"/>
                        <a:t>Cost/Flow Rate (USD/(L/s))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Moroceli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16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11777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San Nicolas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32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7486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La Libertad El Faldon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32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7722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75"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La Libertad Los Laurales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35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6867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lvl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Las Vegas Piedras Amarillas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44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6645</a:t>
                      </a:r>
                    </a:p>
                  </a:txBody>
                  <a:tcPr marL="66675" marR="66675" marT="66675" marB="66675">
                    <a:lnL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8" name="Shape 138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</p:txBody>
      </p:sp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 Plant Cost Calculator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 algn="ctr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Curve Fitting with Linear Regression:</a:t>
            </a: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indent="0" algn="ctr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 = 61077</a:t>
            </a:r>
            <a:r>
              <a:rPr lang="en" sz="3000" b="1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*</a:t>
            </a:r>
            <a:r>
              <a:rPr lang="en" sz="3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f </a:t>
            </a:r>
            <a:r>
              <a:rPr lang="en" sz="3000" baseline="30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-.599</a:t>
            </a: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algn="ctr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203200" lvl="0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47" name="Shape 147"/>
          <p:cNvPicPr preferRelativeResize="0"/>
          <p:nvPr/>
        </p:nvPicPr>
        <p:blipFill rotWithShape="1">
          <a:blip r:embed="rId3">
            <a:alphaModFix/>
          </a:blip>
          <a:srcRect b="4333"/>
          <a:stretch/>
        </p:blipFill>
        <p:spPr>
          <a:xfrm>
            <a:off x="1748525" y="2238475"/>
            <a:ext cx="5646975" cy="322406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</p:txBody>
      </p:sp>
      <p:pic>
        <p:nvPicPr>
          <p:cNvPr id="149" name="Shape 1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2050" y="1951150"/>
            <a:ext cx="8630299" cy="349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5212" y="1895150"/>
            <a:ext cx="8753573" cy="388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5">
            <a:alphaModFix/>
          </a:blip>
          <a:srcRect t="12452" r="35467" b="4752"/>
          <a:stretch/>
        </p:blipFill>
        <p:spPr>
          <a:xfrm>
            <a:off x="194850" y="2084800"/>
            <a:ext cx="4443973" cy="3205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Shape 1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75200" y="1741475"/>
            <a:ext cx="4083875" cy="447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74" name="Shape 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3254" y="1694175"/>
            <a:ext cx="5622144" cy="444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 rotWithShape="1">
          <a:blip r:embed="rId6">
            <a:alphaModFix/>
          </a:blip>
          <a:srcRect l="25006" t="12665" r="25836" b="9245"/>
          <a:stretch/>
        </p:blipFill>
        <p:spPr>
          <a:xfrm>
            <a:off x="169525" y="1656225"/>
            <a:ext cx="2752551" cy="245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83" name="Shape 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Shape 1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600" y="2187724"/>
            <a:ext cx="8722750" cy="324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Shape 1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 rotWithShape="1">
          <a:blip r:embed="rId5">
            <a:alphaModFix/>
          </a:blip>
          <a:srcRect t="12666" b="9238"/>
          <a:stretch/>
        </p:blipFill>
        <p:spPr>
          <a:xfrm>
            <a:off x="214050" y="1702074"/>
            <a:ext cx="4640500" cy="203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 rotWithShape="1">
          <a:blip r:embed="rId6">
            <a:alphaModFix/>
          </a:blip>
          <a:srcRect t="12448" b="5597"/>
          <a:stretch/>
        </p:blipFill>
        <p:spPr>
          <a:xfrm>
            <a:off x="214050" y="3868225"/>
            <a:ext cx="4640500" cy="2138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24075" y="2904250"/>
            <a:ext cx="3893399" cy="310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24075" y="1723502"/>
            <a:ext cx="3893400" cy="8148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Future Work</a:t>
            </a:r>
          </a:p>
        </p:txBody>
      </p:sp>
      <p:pic>
        <p:nvPicPr>
          <p:cNvPr id="202" name="Shape 2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411225" y="158115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3000">
                <a:latin typeface="Galdeano"/>
                <a:ea typeface="Galdeano"/>
                <a:cs typeface="Galdeano"/>
                <a:sym typeface="Galdeano"/>
              </a:rPr>
              <a:t>Continued implementation</a:t>
            </a:r>
          </a:p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3000">
                <a:latin typeface="Galdeano"/>
                <a:ea typeface="Galdeano"/>
                <a:cs typeface="Galdeano"/>
                <a:sym typeface="Galdeano"/>
              </a:rPr>
              <a:t>MySQL functionality</a:t>
            </a:r>
          </a:p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3000">
                <a:latin typeface="Galdeano"/>
                <a:ea typeface="Galdeano"/>
                <a:cs typeface="Galdeano"/>
                <a:sym typeface="Galdeano"/>
              </a:rPr>
              <a:t>Automatic regression</a:t>
            </a:r>
          </a:p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3000">
                <a:latin typeface="Galdeano"/>
                <a:ea typeface="Galdeano"/>
                <a:cs typeface="Galdeano"/>
                <a:sym typeface="Galdeano"/>
              </a:rPr>
              <a:t>Estimate total cost with cost curves</a:t>
            </a:r>
          </a:p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3000">
                <a:latin typeface="Galdeano"/>
                <a:ea typeface="Galdeano"/>
                <a:cs typeface="Galdeano"/>
                <a:sym typeface="Galdeano"/>
              </a:rPr>
              <a:t>Deploy site!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Any Questions?</a:t>
            </a:r>
          </a:p>
        </p:txBody>
      </p:sp>
      <p:pic>
        <p:nvPicPr>
          <p:cNvPr id="210" name="Shape 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Shape 2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3000" y="1740200"/>
            <a:ext cx="4118000" cy="4314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 txBox="1"/>
          <p:nvPr/>
        </p:nvSpPr>
        <p:spPr>
          <a:xfrm>
            <a:off x="4685000" y="2681550"/>
            <a:ext cx="1695300" cy="189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9600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2800" dirty="0">
                <a:latin typeface="Galdeano"/>
                <a:ea typeface="Galdeano"/>
                <a:cs typeface="Galdeano"/>
                <a:sym typeface="Galdeano"/>
              </a:rPr>
              <a:t>Water Treatment Technology Selection Guide</a:t>
            </a:r>
          </a:p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2800" dirty="0"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  <a:p>
            <a:pPr marL="457200" lvl="0" indent="-4191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2800" dirty="0">
                <a:latin typeface="Galdeano"/>
                <a:ea typeface="Galdeano"/>
                <a:cs typeface="Galdeano"/>
                <a:sym typeface="Galdeano"/>
              </a:rPr>
              <a:t>Integrate into a single web application</a:t>
            </a:r>
          </a:p>
          <a:p>
            <a:pPr marL="457200" lvl="0" indent="-4191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lang="en" sz="2800" dirty="0">
                <a:latin typeface="Galdeano"/>
                <a:ea typeface="Galdeano"/>
                <a:cs typeface="Galdeano"/>
                <a:sym typeface="Galdeano"/>
              </a:rPr>
              <a:t>Give most appropriate recommendations possible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Background</a:t>
            </a:r>
          </a:p>
        </p:txBody>
      </p:sp>
      <p:pic>
        <p:nvPicPr>
          <p:cNvPr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95300" y="1588712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Galdeano"/>
                <a:ea typeface="Galdeano"/>
                <a:cs typeface="Galdeano"/>
                <a:sym typeface="Galdeano"/>
              </a:rPr>
              <a:t>Multi-Stage Filtration Process (FIME)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ldeano"/>
              <a:buAutoNum type="alphaLcPeriod"/>
            </a:pPr>
            <a:r>
              <a:rPr lang="en" sz="2000" b="1" dirty="0">
                <a:latin typeface="Galdeano"/>
                <a:ea typeface="Galdeano"/>
                <a:cs typeface="Galdeano"/>
                <a:sym typeface="Galdeano"/>
              </a:rPr>
              <a:t>Definition: </a:t>
            </a:r>
            <a:r>
              <a:rPr lang="en" sz="2000" dirty="0">
                <a:latin typeface="Galdeano"/>
                <a:ea typeface="Galdeano"/>
                <a:cs typeface="Galdeano"/>
                <a:sym typeface="Galdeano"/>
              </a:rPr>
              <a:t>Treats raw water without the use of pre-treatment chemicals or complex filter backwash process. Best for small systems ranging from 20 to 2,000 in population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ldeano"/>
              <a:buAutoNum type="alphaLcPeriod" startAt="2"/>
            </a:pPr>
            <a:r>
              <a:rPr lang="en" sz="2000" b="1" dirty="0">
                <a:latin typeface="Galdeano"/>
                <a:ea typeface="Galdeano"/>
                <a:cs typeface="Galdeano"/>
                <a:sym typeface="Galdeano"/>
              </a:rPr>
              <a:t>Pros: </a:t>
            </a:r>
          </a:p>
          <a:p>
            <a:pPr marL="0" marR="0" lvl="0" indent="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 dirty="0">
                <a:latin typeface="Galdeano"/>
                <a:ea typeface="Galdeano"/>
                <a:cs typeface="Galdeano"/>
                <a:sym typeface="Galdeano"/>
              </a:rPr>
              <a:t>           • </a:t>
            </a:r>
            <a:r>
              <a:rPr lang="en" sz="200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Effective for a wide range of raw water quality</a:t>
            </a:r>
          </a:p>
          <a:p>
            <a:pPr marL="0" marR="0" lvl="0" indent="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      • </a:t>
            </a:r>
            <a:r>
              <a:rPr lang="en" sz="2000" dirty="0">
                <a:latin typeface="Galdeano"/>
                <a:ea typeface="Galdeano"/>
                <a:cs typeface="Galdeano"/>
                <a:sym typeface="Galdeano"/>
              </a:rPr>
              <a:t>Ease of operation, minimal construction </a:t>
            </a:r>
          </a:p>
          <a:p>
            <a:pPr marL="0" marR="0" lvl="0" indent="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 dirty="0">
                <a:latin typeface="Galdeano"/>
                <a:ea typeface="Galdeano"/>
                <a:cs typeface="Galdeano"/>
                <a:sym typeface="Galdeano"/>
              </a:rPr>
              <a:t>           • No pre-treatment chemicals </a:t>
            </a:r>
          </a:p>
          <a:p>
            <a:pPr marL="0" marR="0" lvl="0" indent="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 dirty="0">
                <a:latin typeface="Galdeano"/>
                <a:ea typeface="Galdeano"/>
                <a:cs typeface="Galdeano"/>
                <a:sym typeface="Galdeano"/>
              </a:rPr>
              <a:t>           • Lower operating/life cycle cost </a:t>
            </a:r>
          </a:p>
          <a:p>
            <a:pPr marL="0" marR="0" lvl="0" indent="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 dirty="0">
                <a:latin typeface="Galdeano"/>
                <a:ea typeface="Galdeano"/>
                <a:cs typeface="Galdeano"/>
                <a:sym typeface="Galdeano"/>
              </a:rPr>
              <a:t>           • Effective for turbidity, cysts, bacteria, and color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1A1A1A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Font typeface="Galdeano"/>
              <a:buNone/>
            </a:pPr>
            <a:endParaRPr sz="2800" dirty="0">
              <a:solidFill>
                <a:srgbClr val="1A1A1A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1A1A1A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2800" dirty="0">
              <a:solidFill>
                <a:srgbClr val="1A1A1A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2800" b="1" dirty="0">
              <a:solidFill>
                <a:srgbClr val="1A1A1A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Treatment Options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025" y="2452675"/>
            <a:ext cx="7181850" cy="28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Treatment Options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95300" y="1828400"/>
            <a:ext cx="8153399" cy="472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★"/>
            </a:pPr>
            <a:r>
              <a:rPr lang="en" sz="3000" b="1" dirty="0">
                <a:latin typeface="Galdeano"/>
                <a:ea typeface="Galdeano"/>
                <a:cs typeface="Galdeano"/>
                <a:sym typeface="Galdeano"/>
              </a:rPr>
              <a:t>Package Plants</a:t>
            </a:r>
          </a:p>
          <a:p>
            <a:pPr marL="457200" lvl="0" indent="-381000" rtl="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SzPct val="100000"/>
              <a:buFont typeface="Galdeano"/>
              <a:buAutoNum type="alphaLcPeriod"/>
            </a:pPr>
            <a:r>
              <a:rPr lang="en" sz="2400" b="1" dirty="0">
                <a:latin typeface="Galdeano"/>
                <a:ea typeface="Galdeano"/>
                <a:cs typeface="Galdeano"/>
                <a:sym typeface="Galdeano"/>
              </a:rPr>
              <a:t>Definition: </a:t>
            </a: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Pre-manufactured treatment facilities used to treat </a:t>
            </a:r>
            <a:r>
              <a:rPr lang="en" sz="2400" dirty="0" smtClean="0">
                <a:latin typeface="Galdeano"/>
                <a:ea typeface="Galdeano"/>
                <a:cs typeface="Galdeano"/>
                <a:sym typeface="Galdeano"/>
              </a:rPr>
              <a:t>water </a:t>
            </a: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in small </a:t>
            </a:r>
            <a:r>
              <a:rPr lang="en" sz="2400" dirty="0" smtClean="0">
                <a:latin typeface="Galdeano"/>
                <a:ea typeface="Galdeano"/>
                <a:cs typeface="Galdeano"/>
                <a:sym typeface="Galdeano"/>
              </a:rPr>
              <a:t>communities </a:t>
            </a: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or on individual properties.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AutoNum type="alphaLcPeriod" startAt="2"/>
            </a:pPr>
            <a:r>
              <a:rPr lang="en" sz="2400" b="1" dirty="0">
                <a:latin typeface="Galdeano"/>
                <a:ea typeface="Galdeano"/>
                <a:cs typeface="Galdeano"/>
                <a:sym typeface="Galdeano"/>
              </a:rPr>
              <a:t>Pros: </a:t>
            </a:r>
          </a:p>
          <a:p>
            <a:pPr marL="0" lvl="0" indent="0" rtl="0">
              <a:spcBef>
                <a:spcPts val="0"/>
              </a:spcBef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           • Easy to install, operate</a:t>
            </a:r>
          </a:p>
          <a:p>
            <a:pPr marL="0" lvl="0" indent="0" rtl="0">
              <a:spcBef>
                <a:spcPts val="0"/>
              </a:spcBef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           •  Odor free</a:t>
            </a: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           •  Low sludge yield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AutoNum type="alphaLcPeriod" startAt="3"/>
            </a:pPr>
            <a:r>
              <a:rPr lang="en" sz="2400" b="1" dirty="0">
                <a:latin typeface="Galdeano"/>
                <a:ea typeface="Galdeano"/>
                <a:cs typeface="Galdeano"/>
                <a:sym typeface="Galdeano"/>
              </a:rPr>
              <a:t>Cons:</a:t>
            </a: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 </a:t>
            </a: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           • Flexibility is limited to adapt to regulatory changes.</a:t>
            </a:r>
          </a:p>
          <a:p>
            <a:pPr marL="0" lvl="0" indent="0" rtl="0">
              <a:spcBef>
                <a:spcPts val="0"/>
              </a:spcBef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           • More energy, more space </a:t>
            </a:r>
          </a:p>
          <a:p>
            <a:pPr marL="0" lvl="0" indent="0">
              <a:spcBef>
                <a:spcPts val="0"/>
              </a:spcBef>
              <a:buNone/>
            </a:pPr>
            <a:endParaRPr sz="3000" dirty="0">
              <a:solidFill>
                <a:srgbClr val="1A1A1A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Treatment Options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375" y="1925512"/>
            <a:ext cx="6279299" cy="392137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Treatment Options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495300" y="1710650"/>
            <a:ext cx="8153399" cy="5227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lnSpc>
                <a:spcPct val="100000"/>
              </a:lnSpc>
              <a:spcBef>
                <a:spcPts val="0"/>
              </a:spcBef>
              <a:buClr>
                <a:srgbClr val="1A1A1A"/>
              </a:buClr>
              <a:buSzPct val="100000"/>
              <a:buFont typeface="Galdeano"/>
              <a:buChar char="★"/>
            </a:pPr>
            <a:r>
              <a:rPr lang="en" sz="3000" b="1" dirty="0">
                <a:solidFill>
                  <a:srgbClr val="1A1A1A"/>
                </a:solidFill>
                <a:latin typeface="Galdeano"/>
                <a:ea typeface="Galdeano"/>
                <a:cs typeface="Galdeano"/>
                <a:sym typeface="Galdeano"/>
              </a:rPr>
              <a:t>Membrane Filter Kiosks</a:t>
            </a: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buClr>
                <a:srgbClr val="1A1A1A"/>
              </a:buClr>
              <a:buSzPct val="100000"/>
              <a:buFont typeface="Galdeano"/>
              <a:buAutoNum type="alphaLcPeriod"/>
            </a:pPr>
            <a:r>
              <a:rPr lang="en" sz="2400" b="1" dirty="0">
                <a:solidFill>
                  <a:srgbClr val="1A1A1A"/>
                </a:solidFill>
                <a:latin typeface="Galdeano"/>
                <a:ea typeface="Galdeano"/>
                <a:cs typeface="Galdeano"/>
                <a:sym typeface="Galdeano"/>
              </a:rPr>
              <a:t>Definition: </a:t>
            </a:r>
            <a:r>
              <a:rPr lang="en" sz="2400" dirty="0">
                <a:solidFill>
                  <a:srgbClr val="1A1A1A"/>
                </a:solidFill>
                <a:latin typeface="Galdeano"/>
                <a:ea typeface="Galdeano"/>
                <a:cs typeface="Galdeano"/>
                <a:sym typeface="Galdeano"/>
              </a:rPr>
              <a:t>a pressure- or vacuum-driven </a:t>
            </a:r>
            <a:r>
              <a:rPr lang="en" sz="2400" dirty="0">
                <a:latin typeface="Galdeano"/>
                <a:ea typeface="Galdeano"/>
                <a:cs typeface="Galdeano"/>
                <a:sym typeface="Galdeano"/>
              </a:rPr>
              <a:t>separation</a:t>
            </a:r>
            <a:r>
              <a:rPr lang="en" sz="2400" dirty="0">
                <a:solidFill>
                  <a:srgbClr val="1A1A1A"/>
                </a:solidFill>
                <a:latin typeface="Galdeano"/>
                <a:ea typeface="Galdeano"/>
                <a:cs typeface="Galdeano"/>
                <a:sym typeface="Galdeano"/>
              </a:rPr>
              <a:t> process</a:t>
            </a: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lphaLcPeriod"/>
            </a:pPr>
            <a:r>
              <a:rPr lang="en" sz="2400" b="1" dirty="0">
                <a:solidFill>
                  <a:srgbClr val="1A1A1A"/>
                </a:solidFill>
                <a:latin typeface="Galdeano"/>
                <a:ea typeface="Galdeano"/>
                <a:cs typeface="Galdeano"/>
                <a:sym typeface="Galdeano"/>
              </a:rPr>
              <a:t>Best to use: </a:t>
            </a:r>
            <a:r>
              <a:rPr lang="en" sz="2400" dirty="0">
                <a:solidFill>
                  <a:srgbClr val="1A1A1A"/>
                </a:solidFill>
                <a:latin typeface="Galdeano"/>
                <a:ea typeface="Galdeano"/>
                <a:cs typeface="Galdeano"/>
                <a:sym typeface="Galdeano"/>
              </a:rPr>
              <a:t>reservoirs, lakes, rivers, surface water impoundments, aquifers under the influence of the surface water.</a:t>
            </a:r>
          </a:p>
          <a:p>
            <a:pPr marL="0" lvl="0" indent="0" rtl="0">
              <a:spcBef>
                <a:spcPts val="0"/>
              </a:spcBef>
              <a:buNone/>
            </a:pPr>
            <a:endParaRPr sz="1800" dirty="0">
              <a:solidFill>
                <a:srgbClr val="1A1A1A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Treatment Options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 Plant Cost Calculator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508575" y="1620625"/>
            <a:ext cx="8106300" cy="4641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 algn="ctr" rtl="0">
              <a:spcBef>
                <a:spcPts val="0"/>
              </a:spcBef>
              <a:buNone/>
            </a:pPr>
            <a:r>
              <a:rPr lang="en" sz="3000" b="1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Total Cost:</a:t>
            </a: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en" sz="3000">
                <a:latin typeface="Galdeano"/>
                <a:ea typeface="Galdeano"/>
                <a:cs typeface="Galdeano"/>
                <a:sym typeface="Galdeano"/>
              </a:rPr>
              <a:t>Total = Wages Cost + Operating Cost + Design Cost</a:t>
            </a:r>
          </a:p>
          <a:p>
            <a:pPr lvl="0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en" sz="2600" b="1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Design Cost:  </a:t>
            </a:r>
            <a:r>
              <a:rPr lang="en" sz="26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D = C * q * P(n) / 8640</a:t>
            </a:r>
          </a:p>
          <a:p>
            <a:pPr lvl="0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 = cost per flow rate (USD/L/S); Very Rough Estimate at C = 10000 (USD/L/S)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q = per capita water demand (L/day/person)</a:t>
            </a: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P(n) = final population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 Plant Cost Calculator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48675" y="1524000"/>
            <a:ext cx="9095400" cy="5264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sz="240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Improving 10000 (USD/L/S) cost per flow rate estimation:</a:t>
            </a: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Simple linear regression between cost per flow rate of 6 plants in Honduras and their flow rates:</a:t>
            </a: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algn="ctr" rtl="0">
              <a:spcBef>
                <a:spcPts val="0"/>
              </a:spcBef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algn="ctr" rtl="0">
              <a:spcBef>
                <a:spcPts val="0"/>
              </a:spcBef>
              <a:buNone/>
            </a:pPr>
            <a:endParaRPr sz="2800" b="1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800" b="1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>
              <a:spcBef>
                <a:spcPts val="0"/>
              </a:spcBef>
              <a:buNone/>
            </a:pPr>
            <a:endParaRPr sz="1200" dirty="0"/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650" y="2624875"/>
            <a:ext cx="5306598" cy="3756873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>
            <a:spLocks noGrp="1"/>
          </p:cNvSpPr>
          <p:nvPr>
            <p:ph type="title" idx="2"/>
          </p:nvPr>
        </p:nvSpPr>
        <p:spPr>
          <a:xfrm>
            <a:off x="0" y="216725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</p:txBody>
      </p:sp>
      <p:pic>
        <p:nvPicPr>
          <p:cNvPr id="128" name="Shape 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305550"/>
            <a:ext cx="19812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4225" y="6219825"/>
            <a:ext cx="1933574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 txBox="1"/>
          <p:nvPr/>
        </p:nvSpPr>
        <p:spPr>
          <a:xfrm>
            <a:off x="4961575" y="3536000"/>
            <a:ext cx="4182299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 b="1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 = -95.893 * f + 10567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662</Words>
  <Application>Microsoft Office PowerPoint</Application>
  <PresentationFormat>On-screen Show (4:3)</PresentationFormat>
  <Paragraphs>129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AguaClara English</vt:lpstr>
      <vt:lpstr>Water Treatment Technology Selection Guide (WTTSG)</vt:lpstr>
      <vt:lpstr>Background</vt:lpstr>
      <vt:lpstr>Treatment Options</vt:lpstr>
      <vt:lpstr>PowerPoint Presentation</vt:lpstr>
      <vt:lpstr>PowerPoint Presentation</vt:lpstr>
      <vt:lpstr>PowerPoint Presentation</vt:lpstr>
      <vt:lpstr>PowerPoint Presentation</vt:lpstr>
      <vt:lpstr> Plant Cost Calculator</vt:lpstr>
      <vt:lpstr> Plant Cost Calculator </vt:lpstr>
      <vt:lpstr>PowerPoint Presentation</vt:lpstr>
      <vt:lpstr> Plant Cost Calculator</vt:lpstr>
      <vt:lpstr>Implementation</vt:lpstr>
      <vt:lpstr>Implementation</vt:lpstr>
      <vt:lpstr>Implementation</vt:lpstr>
      <vt:lpstr>Implementation</vt:lpstr>
      <vt:lpstr>Implementation</vt:lpstr>
      <vt:lpstr>Future Work</vt:lpstr>
      <vt:lpstr>Any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Treatment Technology Selection Guide (WTTSG)</dc:title>
  <cp:lastModifiedBy>Sarah</cp:lastModifiedBy>
  <cp:revision>1</cp:revision>
  <dcterms:modified xsi:type="dcterms:W3CDTF">2014-10-24T01:17:23Z</dcterms:modified>
</cp:coreProperties>
</file>