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Droid Serif"/>
      <p:regular r:id="rId14"/>
      <p:bold r:id="rId15"/>
      <p:italic r:id="rId16"/>
      <p:boldItalic r:id="rId17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DroidSerif-bold.fntdata"/><Relationship Id="rId14" Type="http://schemas.openxmlformats.org/officeDocument/2006/relationships/font" Target="fonts/DroidSerif-regular.fntdata"/><Relationship Id="rId17" Type="http://schemas.openxmlformats.org/officeDocument/2006/relationships/font" Target="fonts/DroidSerif-boldItalic.fntdata"/><Relationship Id="rId16" Type="http://schemas.openxmlformats.org/officeDocument/2006/relationships/font" Target="fonts/DroidSerif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02.jpg"/><Relationship Id="rId4" Type="http://schemas.openxmlformats.org/officeDocument/2006/relationships/image" Target="../media/image04.jpg"/><Relationship Id="rId5" Type="http://schemas.openxmlformats.org/officeDocument/2006/relationships/image" Target="../media/image00.jpg"/><Relationship Id="rId6" Type="http://schemas.openxmlformats.org/officeDocument/2006/relationships/image" Target="../media/image0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5032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0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90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127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27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27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27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27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27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27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90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127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27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27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27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27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27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27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1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2819400" y="205977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151333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151333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49" name="Shape 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1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1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1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90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127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27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27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27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27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27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27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1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spreadsheets/d/1CDWBDsiS75BnfNxbRuGS4UWL8dTGy5n9HtMKVNV5BTg/edit#gid=0" TargetMode="External"/><Relationship Id="rId4" Type="http://schemas.openxmlformats.org/officeDocument/2006/relationships/image" Target="../media/image0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08.png"/><Relationship Id="rId5" Type="http://schemas.openxmlformats.org/officeDocument/2006/relationships/image" Target="../media/image0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6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aguaclaraserver.cee.cornell.edu/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latin typeface="Trebuchet MS"/>
                <a:ea typeface="Trebuchet MS"/>
                <a:cs typeface="Trebuchet MS"/>
                <a:sym typeface="Trebuchet MS"/>
              </a:rPr>
              <a:t>Water Treatment Technology Selection Guide</a:t>
            </a:r>
          </a:p>
        </p:txBody>
      </p:sp>
      <p:sp>
        <p:nvSpPr>
          <p:cNvPr id="65" name="Shape 65"/>
          <p:cNvSpPr txBox="1"/>
          <p:nvPr>
            <p:ph idx="1" type="subTitle"/>
          </p:nvPr>
        </p:nvSpPr>
        <p:spPr>
          <a:xfrm>
            <a:off x="0" y="3725968"/>
            <a:ext cx="5382899" cy="640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2400"/>
              <a:t>Sarah Sinclair and Anthony Arce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idx="1" type="body"/>
          </p:nvPr>
        </p:nvSpPr>
        <p:spPr>
          <a:xfrm>
            <a:off x="457200" y="1200150"/>
            <a:ext cx="50178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So what’s a Water Treatment Technology Selection Guide, anyway?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Who will use it?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What content does it  need?</a:t>
            </a:r>
          </a:p>
        </p:txBody>
      </p:sp>
      <p:sp>
        <p:nvSpPr>
          <p:cNvPr id="71" name="Shape 7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What We’re Up To</a:t>
            </a:r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3">
            <a:alphaModFix/>
          </a:blip>
          <a:srcRect b="29722" l="55666" r="15916" t="25974"/>
          <a:stretch/>
        </p:blipFill>
        <p:spPr>
          <a:xfrm>
            <a:off x="5314575" y="1758562"/>
            <a:ext cx="2598500" cy="2277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Challenge: how can we collect information about treatment options that simply doesn’t exist in the aggregate?</a:t>
            </a:r>
          </a:p>
        </p:txBody>
      </p:sp>
      <p:sp>
        <p:nvSpPr>
          <p:cNvPr id="78" name="Shape 78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Survey</a:t>
            </a:r>
          </a:p>
        </p:txBody>
      </p:sp>
      <p:pic>
        <p:nvPicPr>
          <p:cNvPr id="79" name="Shape 79"/>
          <p:cNvPicPr preferRelativeResize="0"/>
          <p:nvPr/>
        </p:nvPicPr>
        <p:blipFill rotWithShape="1">
          <a:blip r:embed="rId3">
            <a:alphaModFix/>
          </a:blip>
          <a:srcRect b="6007" l="24676" r="26089" t="12039"/>
          <a:stretch/>
        </p:blipFill>
        <p:spPr>
          <a:xfrm>
            <a:off x="4822725" y="1327125"/>
            <a:ext cx="3790813" cy="354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Based on water treatment plants’ unit processes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Needs to consider each user’s unique contaminant issues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/>
          </a:p>
        </p:txBody>
      </p:sp>
      <p:sp>
        <p:nvSpPr>
          <p:cNvPr id="85" name="Shape 8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Recommendation</a:t>
            </a:r>
          </a:p>
        </p:txBody>
      </p:sp>
      <p:sp>
        <p:nvSpPr>
          <p:cNvPr id="86" name="Shape 86"/>
          <p:cNvSpPr txBox="1"/>
          <p:nvPr/>
        </p:nvSpPr>
        <p:spPr>
          <a:xfrm>
            <a:off x="5689450" y="3637700"/>
            <a:ext cx="2394600" cy="361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Unit Process Organization</a:t>
            </a: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 b="28317" l="53179" r="15244" t="23218"/>
          <a:stretch/>
        </p:blipFill>
        <p:spPr>
          <a:xfrm>
            <a:off x="5689450" y="1548274"/>
            <a:ext cx="2220726" cy="19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Electricity demand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Hardness in source water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Difficulty obtaining specific product information</a:t>
            </a:r>
          </a:p>
        </p:txBody>
      </p:sp>
      <p:sp>
        <p:nvSpPr>
          <p:cNvPr id="93" name="Shape 93"/>
          <p:cNvSpPr txBox="1"/>
          <p:nvPr>
            <p:ph type="title"/>
          </p:nvPr>
        </p:nvSpPr>
        <p:spPr>
          <a:xfrm>
            <a:off x="2702175" y="158075"/>
            <a:ext cx="63609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Additional Considerations</a:t>
            </a:r>
          </a:p>
        </p:txBody>
      </p:sp>
      <p:pic>
        <p:nvPicPr>
          <p:cNvPr id="94" name="Shape 94"/>
          <p:cNvPicPr preferRelativeResize="0"/>
          <p:nvPr/>
        </p:nvPicPr>
        <p:blipFill rotWithShape="1">
          <a:blip r:embed="rId3">
            <a:alphaModFix/>
          </a:blip>
          <a:srcRect b="26391" l="54728" r="13697" t="23319"/>
          <a:stretch/>
        </p:blipFill>
        <p:spPr>
          <a:xfrm>
            <a:off x="4775201" y="1414050"/>
            <a:ext cx="1860174" cy="1665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 rotWithShape="1">
          <a:blip r:embed="rId4">
            <a:alphaModFix/>
          </a:blip>
          <a:srcRect b="25821" l="54235" r="13954" t="23217"/>
          <a:stretch/>
        </p:blipFill>
        <p:spPr>
          <a:xfrm>
            <a:off x="6914775" y="1899749"/>
            <a:ext cx="1721624" cy="155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 rotWithShape="1">
          <a:blip r:embed="rId5">
            <a:alphaModFix/>
          </a:blip>
          <a:srcRect b="26497" l="60523" r="20648" t="23165"/>
          <a:stretch/>
        </p:blipFill>
        <p:spPr>
          <a:xfrm>
            <a:off x="5597800" y="2869850"/>
            <a:ext cx="1405050" cy="211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200150"/>
            <a:ext cx="56595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Provide high-quality user experience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Be scalable: multiple treatment options and constraining factors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Content added, changed easily and flexibly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/>
          </a:p>
        </p:txBody>
      </p:sp>
      <p:sp>
        <p:nvSpPr>
          <p:cNvPr id="102" name="Shape 102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Web Development</a:t>
            </a:r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b="27639" l="56833" r="15918" t="23319"/>
          <a:stretch/>
        </p:blipFill>
        <p:spPr>
          <a:xfrm>
            <a:off x="6343690" y="1353124"/>
            <a:ext cx="1379308" cy="139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4">
            <a:alphaModFix/>
          </a:blip>
          <a:srcRect b="29147" l="57157" r="17464" t="25093"/>
          <a:stretch/>
        </p:blipFill>
        <p:spPr>
          <a:xfrm>
            <a:off x="6192900" y="2998249"/>
            <a:ext cx="1729799" cy="175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200150"/>
            <a:ext cx="41622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Administrative features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/>
              <a:t>Results page features, and permalinking results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000" u="sng">
                <a:solidFill>
                  <a:schemeClr val="hlink"/>
                </a:solidFill>
                <a:hlinkClick r:id="rId3"/>
              </a:rPr>
              <a:t>aguaclaraserver.cee.cornell.edu/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/>
          </a:p>
        </p:txBody>
      </p:sp>
      <p:sp>
        <p:nvSpPr>
          <p:cNvPr id="110" name="Shape 11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Web Development</a:t>
            </a:r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4">
            <a:alphaModFix/>
          </a:blip>
          <a:srcRect b="34712" l="56714" r="15804" t="30550"/>
          <a:stretch/>
        </p:blipFill>
        <p:spPr>
          <a:xfrm>
            <a:off x="4951025" y="1529150"/>
            <a:ext cx="2166851" cy="153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5">
            <a:alphaModFix/>
          </a:blip>
          <a:srcRect b="34763" l="60079" r="19338" t="28627"/>
          <a:stretch/>
        </p:blipFill>
        <p:spPr>
          <a:xfrm>
            <a:off x="6904000" y="3068992"/>
            <a:ext cx="1329876" cy="1329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/>
              <a:t>Questions</a:t>
            </a:r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3000" y="1305150"/>
            <a:ext cx="3088500" cy="323557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 txBox="1"/>
          <p:nvPr/>
        </p:nvSpPr>
        <p:spPr>
          <a:xfrm>
            <a:off x="4077275" y="1796862"/>
            <a:ext cx="1695300" cy="14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